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notesMasterIdLst>
    <p:notesMasterId r:id="rId27"/>
  </p:notesMasterIdLst>
  <p:sldIdLst>
    <p:sldId id="1410" r:id="rId2"/>
    <p:sldId id="1422" r:id="rId3"/>
    <p:sldId id="1423" r:id="rId4"/>
    <p:sldId id="1424" r:id="rId5"/>
    <p:sldId id="1425" r:id="rId6"/>
    <p:sldId id="1426" r:id="rId7"/>
    <p:sldId id="1430" r:id="rId8"/>
    <p:sldId id="1427" r:id="rId9"/>
    <p:sldId id="1428" r:id="rId10"/>
    <p:sldId id="1429" r:id="rId11"/>
    <p:sldId id="1431" r:id="rId12"/>
    <p:sldId id="1432" r:id="rId13"/>
    <p:sldId id="1433" r:id="rId14"/>
    <p:sldId id="1434" r:id="rId15"/>
    <p:sldId id="1435" r:id="rId16"/>
    <p:sldId id="1436" r:id="rId17"/>
    <p:sldId id="1437" r:id="rId18"/>
    <p:sldId id="1438" r:id="rId19"/>
    <p:sldId id="1439" r:id="rId20"/>
    <p:sldId id="1440" r:id="rId21"/>
    <p:sldId id="1441" r:id="rId22"/>
    <p:sldId id="1442" r:id="rId23"/>
    <p:sldId id="1443" r:id="rId24"/>
    <p:sldId id="1407" r:id="rId25"/>
    <p:sldId id="1444" r:id="rId2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115"/>
    <a:srgbClr val="FF6600"/>
    <a:srgbClr val="9933FF"/>
    <a:srgbClr val="E94437"/>
    <a:srgbClr val="A2CCE8"/>
    <a:srgbClr val="AAE600"/>
    <a:srgbClr val="FF0000"/>
    <a:srgbClr val="000000"/>
    <a:srgbClr val="161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1" autoAdjust="0"/>
    <p:restoredTop sz="85952" autoAdjust="0"/>
  </p:normalViewPr>
  <p:slideViewPr>
    <p:cSldViewPr>
      <p:cViewPr varScale="1">
        <p:scale>
          <a:sx n="94" d="100"/>
          <a:sy n="94" d="100"/>
        </p:scale>
        <p:origin x="11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1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B09DCEE-7D5C-4F86-A46D-32518BF406A0}" type="slidenum">
              <a:rPr lang="en-US" altLang="en-US" sz="1200" b="0"/>
              <a:pPr eaLnBrk="1" hangingPunct="1"/>
              <a:t>7</a:t>
            </a:fld>
            <a:endParaRPr lang="en-US" altLang="en-US" sz="1200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31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A5AA-7761-4BB3-9F49-622B93A0855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072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56712CF-A3BB-4990-A634-F8BCF993A20E}" type="slidenum">
              <a:rPr lang="en-US" altLang="en-US" sz="1200" b="0">
                <a:latin typeface="Arial" panose="020B0604020202020204" pitchFamily="34" charset="0"/>
              </a:rPr>
              <a:pPr algn="r"/>
              <a:t>8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07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2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BBE95-E67A-4ECB-B041-C657DF18BC2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11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151A8C4-6E02-4827-ABC0-CE6EEAA2889E}" type="slidenum">
              <a:rPr lang="en-US" altLang="en-US" sz="1200" b="0">
                <a:latin typeface="Arial" panose="020B0604020202020204" pitchFamily="34" charset="0"/>
              </a:rPr>
              <a:pPr algn="r"/>
              <a:t>9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1211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40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D9E1915-6BC3-4AAC-8282-FA3D37C34B3F}" type="slidenum">
              <a:rPr lang="en-US" altLang="en-US" sz="1200" b="0"/>
              <a:pPr eaLnBrk="1" hangingPunct="1"/>
              <a:t>10</a:t>
            </a:fld>
            <a:endParaRPr lang="en-US" altLang="en-US" sz="1200" b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2310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567939A-4D2C-4B58-B852-F7F74FD6E4F1}" type="slidenum">
              <a:rPr lang="en-US" altLang="en-US" sz="1200" b="0"/>
              <a:pPr eaLnBrk="1" hangingPunct="1"/>
              <a:t>24</a:t>
            </a:fld>
            <a:endParaRPr lang="en-US" altLang="en-US" sz="1200" b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8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1BC1FE-425B-4D41-9768-47500E60C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39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2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2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" y="711200"/>
            <a:ext cx="8991600" cy="1574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3200" dirty="0"/>
              <a:t>A Realism-Based View on Counts </a:t>
            </a:r>
            <a:r>
              <a:rPr lang="en-US" sz="3200" dirty="0" smtClean="0"/>
              <a:t>in</a:t>
            </a:r>
            <a:br>
              <a:rPr lang="en-US" sz="3200" dirty="0" smtClean="0"/>
            </a:br>
            <a:r>
              <a:rPr lang="en-US" sz="3200" dirty="0" smtClean="0"/>
              <a:t>OMOP’s </a:t>
            </a:r>
            <a:r>
              <a:rPr lang="en-US" sz="3200" dirty="0"/>
              <a:t>Common Data Model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14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International Conference on Wearable, Micro- and Nanotechnologies for Personalized Health,</a:t>
            </a:r>
            <a:br>
              <a:rPr lang="en-US" sz="1400" dirty="0" smtClean="0"/>
            </a:br>
            <a:r>
              <a:rPr lang="en-US" sz="1400" dirty="0" smtClean="0"/>
              <a:t>May 14-16, 2017,  Eindhoven, The Netherlands.</a:t>
            </a:r>
            <a:r>
              <a:rPr lang="en-US" sz="1400" dirty="0">
                <a:cs typeface="Arial" panose="020B0604020202020204" pitchFamily="34" charset="0"/>
              </a:rPr>
              <a:t/>
            </a:r>
            <a:br>
              <a:rPr lang="en-US" sz="1400" dirty="0">
                <a:cs typeface="Arial" panose="020B0604020202020204" pitchFamily="34" charset="0"/>
              </a:rPr>
            </a:br>
            <a:r>
              <a:rPr lang="en-GB" sz="1400" dirty="0">
                <a:cs typeface="Arial" panose="020B0604020202020204" pitchFamily="34" charset="0"/>
              </a:rPr>
              <a:t/>
            </a:r>
            <a:br>
              <a:rPr lang="en-GB" sz="1400" dirty="0">
                <a:cs typeface="Arial" panose="020B0604020202020204" pitchFamily="34" charset="0"/>
              </a:rPr>
            </a:b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8200"/>
            <a:ext cx="9144000" cy="1981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 smtClean="0">
                <a:ea typeface="ＭＳ 明朝" panose="02020609040205080304" pitchFamily="49" charset="-128"/>
              </a:rPr>
              <a:t>Werner CEUSTERS, MD and Jonathan BLAISURE, MSc</a:t>
            </a:r>
            <a:endParaRPr lang="en-US" altLang="ja-JP" sz="1800" i="1" dirty="0" smtClean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dirty="0" smtClean="0"/>
              <a:t>Department </a:t>
            </a:r>
            <a:r>
              <a:rPr lang="en-GB" sz="1800" i="1" dirty="0"/>
              <a:t>of </a:t>
            </a:r>
            <a:r>
              <a:rPr lang="en-GB" sz="1800" i="1" dirty="0" smtClean="0"/>
              <a:t>Biomedical Informatics, Division of Biomedical Ontology,</a:t>
            </a:r>
          </a:p>
          <a:p>
            <a:pPr defTabSz="566738"/>
            <a:r>
              <a:rPr lang="en-GB" sz="1800" i="1" dirty="0"/>
              <a:t>Department of Psychiatry,</a:t>
            </a:r>
          </a:p>
          <a:p>
            <a:pPr defTabSz="566738"/>
            <a:r>
              <a:rPr lang="en-GB" sz="1200" i="1" dirty="0" smtClean="0"/>
              <a:t>and</a:t>
            </a:r>
          </a:p>
          <a:p>
            <a:pPr defTabSz="566738"/>
            <a:r>
              <a:rPr lang="en-GB" sz="1800" i="1" dirty="0" smtClean="0"/>
              <a:t>UB Institute for Healthcare Informatics,</a:t>
            </a:r>
          </a:p>
          <a:p>
            <a:pPr defTabSz="566738"/>
            <a:r>
              <a:rPr lang="en-GB" sz="1800" i="1" dirty="0" smtClean="0"/>
              <a:t>University </a:t>
            </a:r>
            <a:r>
              <a:rPr lang="en-GB" sz="1800" i="1" dirty="0"/>
              <a:t>at </a:t>
            </a:r>
            <a:r>
              <a:rPr lang="en-GB" sz="1800" i="1" dirty="0" smtClean="0"/>
              <a:t>Buffalo</a:t>
            </a:r>
            <a:endParaRPr lang="en-US" altLang="ja-JP" sz="1800" i="1" dirty="0" smtClean="0">
              <a:ea typeface="ＭＳ 明朝" panose="02020609040205080304" pitchFamily="4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b="19283"/>
          <a:stretch/>
        </p:blipFill>
        <p:spPr>
          <a:xfrm>
            <a:off x="3733800" y="2590801"/>
            <a:ext cx="15642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4"/>
          <p:cNvSpPr>
            <a:spLocks noChangeArrowheads="1"/>
          </p:cNvSpPr>
          <p:nvPr/>
        </p:nvSpPr>
        <p:spPr bwMode="auto">
          <a:xfrm flipH="1" flipV="1">
            <a:off x="0" y="4572000"/>
            <a:ext cx="9144000" cy="2286000"/>
          </a:xfrm>
          <a:custGeom>
            <a:avLst/>
            <a:gdLst>
              <a:gd name="T0" fmla="*/ 17741900 w 21600"/>
              <a:gd name="T1" fmla="*/ 0 h 21600"/>
              <a:gd name="T2" fmla="*/ 9856470 w 21600"/>
              <a:gd name="T3" fmla="*/ 0 h 21600"/>
              <a:gd name="T4" fmla="*/ 1971463 w 21600"/>
              <a:gd name="T5" fmla="*/ 0 h 21600"/>
              <a:gd name="T6" fmla="*/ 985647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911 w 21600"/>
              <a:gd name="T13" fmla="*/ 3915 h 21600"/>
              <a:gd name="T14" fmla="*/ 17689 w 21600"/>
              <a:gd name="T15" fmla="*/ 176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222" y="21600"/>
                </a:lnTo>
                <a:lnTo>
                  <a:pt x="17378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1" name="AutoShape 5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nl-BE" altLang="en-US" sz="2800" dirty="0" err="1" smtClean="0"/>
              <a:t>Ontology</a:t>
            </a:r>
            <a:r>
              <a:rPr lang="nl-BE" altLang="en-US" sz="2800" dirty="0" smtClean="0"/>
              <a:t> </a:t>
            </a:r>
            <a:r>
              <a:rPr lang="nl-BE" altLang="en-US" sz="2800" dirty="0" err="1" smtClean="0"/>
              <a:t>and</a:t>
            </a:r>
            <a:r>
              <a:rPr lang="nl-BE" altLang="en-US" sz="2800" dirty="0" smtClean="0"/>
              <a:t> Referent Tracking: </a:t>
            </a:r>
            <a:r>
              <a:rPr lang="nl-BE" altLang="en-US" sz="2800" dirty="0" err="1" smtClean="0"/>
              <a:t>division</a:t>
            </a:r>
            <a:r>
              <a:rPr lang="nl-BE" altLang="en-US" sz="2800" dirty="0" smtClean="0"/>
              <a:t> of </a:t>
            </a:r>
            <a:r>
              <a:rPr lang="nl-BE" altLang="en-US" sz="2800" dirty="0" err="1" smtClean="0"/>
              <a:t>labor</a:t>
            </a:r>
            <a:endParaRPr lang="en-GB" altLang="en-US" sz="2800" dirty="0" smtClean="0"/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0" y="4267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3790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1200"/>
              <a:ext cx="91440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901" name="Group 12"/>
            <p:cNvGrpSpPr>
              <a:grpSpLocks/>
            </p:cNvGrpSpPr>
            <p:nvPr/>
          </p:nvGrpSpPr>
          <p:grpSpPr bwMode="auto">
            <a:xfrm>
              <a:off x="3352800" y="4876800"/>
              <a:ext cx="1752600" cy="701675"/>
              <a:chOff x="2112" y="3072"/>
              <a:chExt cx="1104" cy="442"/>
            </a:xfrm>
          </p:grpSpPr>
          <p:sp>
            <p:nvSpPr>
              <p:cNvPr id="37902" name="AutoShape 13"/>
              <p:cNvSpPr>
                <a:spLocks noChangeArrowheads="1"/>
              </p:cNvSpPr>
              <p:nvPr/>
            </p:nvSpPr>
            <p:spPr bwMode="auto">
              <a:xfrm>
                <a:off x="2736" y="3216"/>
                <a:ext cx="480" cy="192"/>
              </a:xfrm>
              <a:prstGeom prst="parallelogram">
                <a:avLst>
                  <a:gd name="adj" fmla="val 34896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1800">
                    <a:solidFill>
                      <a:schemeClr val="bg1"/>
                    </a:solidFill>
                  </a:rPr>
                  <a:t>#105</a:t>
                </a:r>
                <a:endParaRPr lang="en-GB" altLang="en-US" sz="18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7903" name="Group 14"/>
              <p:cNvGrpSpPr>
                <a:grpSpLocks/>
              </p:cNvGrpSpPr>
              <p:nvPr/>
            </p:nvGrpSpPr>
            <p:grpSpPr bwMode="auto">
              <a:xfrm>
                <a:off x="2112" y="3072"/>
                <a:ext cx="674" cy="442"/>
                <a:chOff x="2112" y="3072"/>
                <a:chExt cx="674" cy="442"/>
              </a:xfrm>
            </p:grpSpPr>
            <p:sp>
              <p:nvSpPr>
                <p:cNvPr id="37904" name="Line 15"/>
                <p:cNvSpPr>
                  <a:spLocks noChangeShapeType="1"/>
                </p:cNvSpPr>
                <p:nvPr/>
              </p:nvSpPr>
              <p:spPr bwMode="auto">
                <a:xfrm>
                  <a:off x="2112" y="3312"/>
                  <a:ext cx="672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0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208" y="3072"/>
                  <a:ext cx="578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nl-BE" altLang="en-US" sz="2000">
                      <a:solidFill>
                        <a:schemeClr val="bg1"/>
                      </a:solidFill>
                    </a:rPr>
                    <a:t>caused</a:t>
                  </a:r>
                </a:p>
                <a:p>
                  <a:pPr eaLnBrk="1" hangingPunct="1"/>
                  <a:r>
                    <a:rPr lang="nl-BE" altLang="en-US" sz="2000">
                      <a:solidFill>
                        <a:schemeClr val="bg1"/>
                      </a:solidFill>
                    </a:rPr>
                    <a:t>by</a:t>
                  </a:r>
                  <a:endParaRPr lang="en-GB" altLang="en-US" sz="20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219200"/>
            <a:ext cx="9144000" cy="1744662"/>
          </a:xfrm>
          <a:prstGeom prst="rect">
            <a:avLst/>
          </a:prstGeom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0" y="1219200"/>
            <a:ext cx="9144000" cy="4038600"/>
            <a:chOff x="0" y="1905000"/>
            <a:chExt cx="9144000" cy="3352800"/>
          </a:xfrm>
        </p:grpSpPr>
        <p:pic>
          <p:nvPicPr>
            <p:cNvPr id="3789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00"/>
              <a:ext cx="9144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2971800" y="2286000"/>
              <a:ext cx="1789113" cy="2971800"/>
              <a:chOff x="1872" y="1440"/>
              <a:chExt cx="1127" cy="1872"/>
            </a:xfrm>
          </p:grpSpPr>
          <p:sp>
            <p:nvSpPr>
              <p:cNvPr id="37897" name="Line 9"/>
              <p:cNvSpPr>
                <a:spLocks noChangeShapeType="1"/>
              </p:cNvSpPr>
              <p:nvPr/>
            </p:nvSpPr>
            <p:spPr bwMode="auto">
              <a:xfrm flipH="1" flipV="1">
                <a:off x="1872" y="2688"/>
                <a:ext cx="0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8" name="Line 10"/>
              <p:cNvSpPr>
                <a:spLocks noChangeShapeType="1"/>
              </p:cNvSpPr>
              <p:nvPr/>
            </p:nvSpPr>
            <p:spPr bwMode="auto">
              <a:xfrm flipH="1" flipV="1">
                <a:off x="2976" y="1440"/>
                <a:ext cx="0" cy="17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9" name="Text Box 11"/>
              <p:cNvSpPr txBox="1">
                <a:spLocks noChangeArrowheads="1"/>
              </p:cNvSpPr>
              <p:nvPr/>
            </p:nvSpPr>
            <p:spPr bwMode="auto">
              <a:xfrm>
                <a:off x="1872" y="2640"/>
                <a:ext cx="11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nl-BE" altLang="en-US" sz="2000">
                    <a:solidFill>
                      <a:srgbClr val="FF0000"/>
                    </a:solidFill>
                  </a:rPr>
                  <a:t>instance-of at t</a:t>
                </a:r>
                <a:endParaRPr lang="en-GB" altLang="en-US" sz="200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40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levels in SNOMED CT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3495040" cy="514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895" y="1600200"/>
            <a:ext cx="3970094" cy="514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 smtClean="0"/>
              <a:t>Common Data Models for Secondary 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67" y="4191000"/>
            <a:ext cx="3989033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68" y="1524000"/>
            <a:ext cx="3989032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68" y="4191000"/>
            <a:ext cx="3989034" cy="2514600"/>
          </a:xfrm>
          <a:prstGeom prst="rect">
            <a:avLst/>
          </a:prstGeom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Observational Medical Outcomes Partnership (OMOP</a:t>
            </a:r>
            <a:r>
              <a:rPr lang="en-US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Health Care Systems Research Network (HCSRN</a:t>
            </a:r>
            <a:r>
              <a:rPr lang="en-US" sz="18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National Patient-Centered Clinical Research Network </a:t>
            </a:r>
            <a:r>
              <a:rPr lang="en-US" sz="1800" dirty="0" smtClean="0"/>
              <a:t>(</a:t>
            </a:r>
            <a:r>
              <a:rPr lang="en-US" sz="1800" dirty="0" err="1" smtClean="0"/>
              <a:t>PCORNet</a:t>
            </a:r>
            <a:r>
              <a:rPr lang="en-US" sz="1800" dirty="0" smtClean="0"/>
              <a:t>)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276600" y="1905000"/>
            <a:ext cx="12192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3099182">
            <a:off x="3365522" y="3118388"/>
            <a:ext cx="1458358" cy="23333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>
            <a:off x="2171700" y="3771900"/>
            <a:ext cx="457200" cy="228600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7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 CDMs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OMOP scores best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Garza </a:t>
            </a:r>
            <a:r>
              <a:rPr lang="en-US" sz="1200" dirty="0"/>
              <a:t>M, Del </a:t>
            </a:r>
            <a:r>
              <a:rPr lang="en-US" sz="1200" dirty="0" err="1"/>
              <a:t>Fiol</a:t>
            </a:r>
            <a:r>
              <a:rPr lang="en-US" sz="1200" dirty="0"/>
              <a:t> G, </a:t>
            </a:r>
            <a:r>
              <a:rPr lang="en-US" sz="1200" dirty="0" err="1"/>
              <a:t>Tenenbaum</a:t>
            </a:r>
            <a:r>
              <a:rPr lang="en-US" sz="1200" dirty="0"/>
              <a:t> J, Walden A, </a:t>
            </a:r>
            <a:r>
              <a:rPr lang="en-US" sz="1200" dirty="0" err="1"/>
              <a:t>Zozus</a:t>
            </a:r>
            <a:r>
              <a:rPr lang="en-US" sz="1200" dirty="0"/>
              <a:t> M. Evaluating common data models for use with a longitudinal community registry. J Biomed Inform. 2016 Oct 28.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Ogunyemi</a:t>
            </a:r>
            <a:r>
              <a:rPr lang="en-US" sz="1200" dirty="0" smtClean="0"/>
              <a:t> </a:t>
            </a:r>
            <a:r>
              <a:rPr lang="en-US" sz="1200" dirty="0"/>
              <a:t>OI, Meeker D, Kim HE, Ashish N, </a:t>
            </a:r>
            <a:r>
              <a:rPr lang="en-US" sz="1200" dirty="0" err="1"/>
              <a:t>Farzaneh</a:t>
            </a:r>
            <a:r>
              <a:rPr lang="en-US" sz="1200" dirty="0"/>
              <a:t> S, </a:t>
            </a:r>
            <a:r>
              <a:rPr lang="en-US" sz="1200" dirty="0" err="1"/>
              <a:t>Boxwala</a:t>
            </a:r>
            <a:r>
              <a:rPr lang="en-US" sz="1200" dirty="0"/>
              <a:t> A. Identifying appropriate reference data models for comparative effectiveness research (CER) studies based on data from clinical information systems. Medical care. 2013 Aug;51(8 </a:t>
            </a:r>
            <a:r>
              <a:rPr lang="en-US" sz="1200" dirty="0" err="1"/>
              <a:t>Suppl</a:t>
            </a:r>
            <a:r>
              <a:rPr lang="en-US" sz="1200" dirty="0"/>
              <a:t> 3):S45-52.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CDMs lead to information loss</a:t>
            </a:r>
            <a:r>
              <a:rPr lang="en-US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Hersh</a:t>
            </a:r>
            <a:r>
              <a:rPr lang="en-US" sz="1200" dirty="0" smtClean="0"/>
              <a:t> </a:t>
            </a:r>
            <a:r>
              <a:rPr lang="en-US" sz="1200" dirty="0"/>
              <a:t>WR, Weiner MG, </a:t>
            </a:r>
            <a:r>
              <a:rPr lang="en-US" sz="1200" dirty="0" err="1"/>
              <a:t>Embi</a:t>
            </a:r>
            <a:r>
              <a:rPr lang="en-US" sz="1200" dirty="0"/>
              <a:t> PJ, Logan JR, Payne PR, </a:t>
            </a:r>
            <a:r>
              <a:rPr lang="en-US" sz="1200" dirty="0" err="1"/>
              <a:t>Bernstam</a:t>
            </a:r>
            <a:r>
              <a:rPr lang="en-US" sz="1200" dirty="0"/>
              <a:t> EV, et al. Caveats for the use of operational electronic health record data in comparative effectiveness research. Medical care. 2013 Aug;51(8 </a:t>
            </a:r>
            <a:r>
              <a:rPr lang="en-US" sz="1200" dirty="0" err="1"/>
              <a:t>Suppl</a:t>
            </a:r>
            <a:r>
              <a:rPr lang="en-US" sz="1200" dirty="0"/>
              <a:t> 3):S30-7.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Rijnbeek</a:t>
            </a:r>
            <a:r>
              <a:rPr lang="en-US" sz="1200" dirty="0" smtClean="0"/>
              <a:t> </a:t>
            </a:r>
            <a:r>
              <a:rPr lang="en-US" sz="1200" dirty="0"/>
              <a:t>PR. Converting to a common data model: what is lost in translation? : Commentary on "fidelity assessment of a clinical practice research datalink conversion to the OMOP common data model". Drug </a:t>
            </a:r>
            <a:r>
              <a:rPr lang="en-US" sz="1200" dirty="0" err="1"/>
              <a:t>Saf</a:t>
            </a:r>
            <a:r>
              <a:rPr lang="en-US" sz="1200" dirty="0"/>
              <a:t>. 2014 Nov;37(11):893-6.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Yoon </a:t>
            </a:r>
            <a:r>
              <a:rPr lang="en-US" sz="1200" dirty="0"/>
              <a:t>D, </a:t>
            </a:r>
            <a:r>
              <a:rPr lang="en-US" sz="1200" dirty="0" err="1"/>
              <a:t>Ahn</a:t>
            </a:r>
            <a:r>
              <a:rPr lang="en-US" sz="1200" dirty="0"/>
              <a:t> EK, Park MY, Cho SY, Ryan P, </a:t>
            </a:r>
            <a:r>
              <a:rPr lang="en-US" sz="1200" dirty="0" err="1"/>
              <a:t>Schuemie</a:t>
            </a:r>
            <a:r>
              <a:rPr lang="en-US" sz="1200" dirty="0"/>
              <a:t> MJ, et al. Conversion and Data Quality Assessment of Electronic Health Record Data at a Korean Tertiary Teaching Hospital to a Common Data Model for Distributed Network Research. </a:t>
            </a:r>
            <a:r>
              <a:rPr lang="en-US" sz="1200" dirty="0" err="1"/>
              <a:t>Healthc</a:t>
            </a:r>
            <a:r>
              <a:rPr lang="en-US" sz="1200" dirty="0"/>
              <a:t> Inform Res. 2016 Jan;22(1):54-8.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Streamlining of CDM evaluation methods is needed</a:t>
            </a:r>
            <a:r>
              <a:rPr lang="en-US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smtClean="0"/>
              <a:t>Garza </a:t>
            </a:r>
            <a:r>
              <a:rPr lang="en-US" sz="1200" dirty="0"/>
              <a:t>M, Del </a:t>
            </a:r>
            <a:r>
              <a:rPr lang="en-US" sz="1200" dirty="0" err="1"/>
              <a:t>Fiol</a:t>
            </a:r>
            <a:r>
              <a:rPr lang="en-US" sz="1200" dirty="0"/>
              <a:t> G, </a:t>
            </a:r>
            <a:r>
              <a:rPr lang="en-US" sz="1200" dirty="0" err="1"/>
              <a:t>Tenenbaum</a:t>
            </a:r>
            <a:r>
              <a:rPr lang="en-US" sz="1200" dirty="0"/>
              <a:t> J, Walden A, </a:t>
            </a:r>
            <a:r>
              <a:rPr lang="en-US" sz="1200" dirty="0" err="1"/>
              <a:t>Zozus</a:t>
            </a:r>
            <a:r>
              <a:rPr lang="en-US" sz="1200" dirty="0"/>
              <a:t> M. Evaluating common data models for use with a longitudinal community registry. J Biomed Inform. 2016 Oct 28</a:t>
            </a:r>
            <a:r>
              <a:rPr lang="en-US" sz="12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 err="1" smtClean="0"/>
              <a:t>Huser</a:t>
            </a:r>
            <a:r>
              <a:rPr lang="en-US" sz="1200" dirty="0" smtClean="0"/>
              <a:t> </a:t>
            </a:r>
            <a:r>
              <a:rPr lang="en-US" sz="1200" dirty="0"/>
              <a:t>V, </a:t>
            </a:r>
            <a:r>
              <a:rPr lang="en-US" sz="1200" dirty="0" err="1"/>
              <a:t>Cimino</a:t>
            </a:r>
            <a:r>
              <a:rPr lang="en-US" sz="1200" dirty="0"/>
              <a:t> JJ. Desiderata for healthcare integrated data repositories based on architectural comparison of three public repositories. AMIA  Annual Symposium proceedings / AMIA Symposium AMIA Symposium. 2013;2013:648-56</a:t>
            </a:r>
            <a:r>
              <a:rPr lang="en-US" sz="1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None use realism-based ontology for information modeling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2659355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743200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4149" y="15240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OMOP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86296" y="1945640"/>
            <a:ext cx="3679479" cy="2033669"/>
            <a:chOff x="1886296" y="1945640"/>
            <a:chExt cx="3679479" cy="2033669"/>
          </a:xfrm>
        </p:grpSpPr>
        <p:pic>
          <p:nvPicPr>
            <p:cNvPr id="3" name="Picture 7" descr="glo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945640"/>
              <a:ext cx="1755775" cy="175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 bwMode="auto">
            <a:xfrm rot="1839039">
              <a:off x="4114800" y="2590800"/>
              <a:ext cx="609600" cy="304800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>
              <a:off x="3221027" y="2667000"/>
              <a:ext cx="1059155" cy="194627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9" name="Right Arrow 18"/>
            <p:cNvSpPr/>
            <p:nvPr/>
          </p:nvSpPr>
          <p:spPr bwMode="auto">
            <a:xfrm rot="19157474">
              <a:off x="1886296" y="3771921"/>
              <a:ext cx="2816765" cy="207388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4586793" y="2647258"/>
            <a:ext cx="1697763" cy="23118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52225" y="1574512"/>
            <a:ext cx="2563175" cy="4750088"/>
            <a:chOff x="6352225" y="1574512"/>
            <a:chExt cx="2563175" cy="4750088"/>
          </a:xfrm>
        </p:grpSpPr>
        <p:grpSp>
          <p:nvGrpSpPr>
            <p:cNvPr id="25" name="Group 24"/>
            <p:cNvGrpSpPr/>
            <p:nvPr/>
          </p:nvGrpSpPr>
          <p:grpSpPr>
            <a:xfrm>
              <a:off x="6352225" y="1574512"/>
              <a:ext cx="2563175" cy="4750088"/>
              <a:chOff x="6352225" y="1574512"/>
              <a:chExt cx="2563175" cy="4750088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974961" y="1574512"/>
                <a:ext cx="10743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RBO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2225" y="2320979"/>
                <a:ext cx="2563175" cy="4003621"/>
              </a:xfrm>
              <a:prstGeom prst="rect">
                <a:avLst/>
              </a:prstGeom>
            </p:spPr>
          </p:pic>
        </p:grpSp>
        <p:sp>
          <p:nvSpPr>
            <p:cNvPr id="15" name="Right Arrow 14"/>
            <p:cNvSpPr/>
            <p:nvPr/>
          </p:nvSpPr>
          <p:spPr bwMode="auto">
            <a:xfrm rot="5400000">
              <a:off x="7340136" y="4318464"/>
              <a:ext cx="1059155" cy="194627"/>
            </a:xfrm>
            <a:prstGeom prst="rightArrow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80144" y="3962400"/>
            <a:ext cx="3704412" cy="2295286"/>
            <a:chOff x="2580144" y="3962400"/>
            <a:chExt cx="3704412" cy="2295286"/>
          </a:xfrm>
        </p:grpSpPr>
        <p:grpSp>
          <p:nvGrpSpPr>
            <p:cNvPr id="23" name="Group 22"/>
            <p:cNvGrpSpPr/>
            <p:nvPr/>
          </p:nvGrpSpPr>
          <p:grpSpPr>
            <a:xfrm>
              <a:off x="2960039" y="3962400"/>
              <a:ext cx="2983561" cy="1600200"/>
              <a:chOff x="2960039" y="3962400"/>
              <a:chExt cx="2983561" cy="1600200"/>
            </a:xfrm>
          </p:grpSpPr>
          <p:sp>
            <p:nvSpPr>
              <p:cNvPr id="16" name="Right Arrow 15"/>
              <p:cNvSpPr/>
              <p:nvPr/>
            </p:nvSpPr>
            <p:spPr bwMode="auto">
              <a:xfrm>
                <a:off x="4532614" y="5347300"/>
                <a:ext cx="1410986" cy="215300"/>
              </a:xfrm>
              <a:prstGeom prst="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 bwMode="auto">
              <a:xfrm flipH="1">
                <a:off x="2960039" y="5347300"/>
                <a:ext cx="1691194" cy="215300"/>
              </a:xfrm>
              <a:prstGeom prst="rightArrow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105077" y="3962400"/>
                <a:ext cx="80022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600" dirty="0" smtClean="0">
                    <a:solidFill>
                      <a:srgbClr val="FF6600"/>
                    </a:solidFill>
                  </a:rPr>
                  <a:t>?</a:t>
                </a:r>
                <a:endParaRPr lang="en-US" sz="9600" dirty="0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580144" y="5672911"/>
              <a:ext cx="3704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Are counts reliable?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2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Three sorts of count errors, resp. due to: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cardinality </a:t>
            </a:r>
            <a:r>
              <a:rPr lang="en-US" sz="2800" dirty="0"/>
              <a:t>and attribute </a:t>
            </a:r>
            <a:r>
              <a:rPr lang="en-US" sz="2800" dirty="0" smtClean="0"/>
              <a:t>restrictions,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inconsistent normalization,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onfusing data with what it is about.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table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for each unique patient only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location,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gender,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primary care </a:t>
            </a:r>
            <a:r>
              <a:rPr lang="en-US" dirty="0" smtClean="0"/>
              <a:t>provider, </a:t>
            </a:r>
            <a:r>
              <a:rPr lang="en-US" dirty="0"/>
              <a:t>and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one </a:t>
            </a:r>
            <a:r>
              <a:rPr lang="en-US" dirty="0"/>
              <a:t>care </a:t>
            </a:r>
            <a:r>
              <a:rPr lang="en-US" dirty="0" smtClean="0"/>
              <a:t>site.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Although: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 smtClean="0"/>
              <a:t>patients </a:t>
            </a:r>
            <a:r>
              <a:rPr lang="en-US" i="1" dirty="0"/>
              <a:t>over time can have distinct locations, </a:t>
            </a:r>
            <a:r>
              <a:rPr lang="en-US" i="1" dirty="0" smtClean="0"/>
              <a:t>genders</a:t>
            </a:r>
            <a:r>
              <a:rPr lang="en-US" dirty="0" smtClean="0"/>
              <a:t>’;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‘</a:t>
            </a:r>
            <a:r>
              <a:rPr lang="en-US" i="1" dirty="0"/>
              <a:t>it is the responsibility of the data holder to select the one value to use in the CDM</a:t>
            </a:r>
            <a:r>
              <a:rPr lang="en-US" dirty="0" smtClean="0"/>
              <a:t>’.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criteria to </a:t>
            </a:r>
            <a:r>
              <a:rPr lang="en-US" dirty="0" smtClean="0"/>
              <a:t>use?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with </a:t>
            </a:r>
            <a:r>
              <a:rPr lang="en-US" dirty="0"/>
              <a:t>the multiple observation </a:t>
            </a:r>
            <a:r>
              <a:rPr lang="en-US" dirty="0" smtClean="0"/>
              <a:t>periods?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8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 versus Provider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25525"/>
            <a:ext cx="8686800" cy="485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066800" y="1725525"/>
            <a:ext cx="1066800" cy="12462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1725525"/>
            <a:ext cx="1066800" cy="1032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30720" y="1725525"/>
            <a:ext cx="1066800" cy="6510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Condition-</a:t>
            </a:r>
            <a:r>
              <a:rPr lang="en-US" b="1" i="1" u="sng" dirty="0" smtClean="0"/>
              <a:t>occurrences</a:t>
            </a:r>
            <a:r>
              <a:rPr lang="en-US" dirty="0" smtClean="0"/>
              <a:t> versus </a:t>
            </a:r>
            <a:r>
              <a:rPr lang="en-US" b="1" i="1" u="sng" dirty="0" smtClean="0"/>
              <a:t>eras</a:t>
            </a:r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1905000"/>
            <a:ext cx="8610261" cy="4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Condition </a:t>
            </a:r>
            <a:r>
              <a:rPr lang="en-US" dirty="0"/>
              <a:t>Era records will be derived from the CONDITION_OCCURRENCE table using </a:t>
            </a:r>
            <a:r>
              <a:rPr lang="en-US" dirty="0" smtClean="0"/>
              <a:t>a standardized </a:t>
            </a:r>
            <a:r>
              <a:rPr lang="en-US" dirty="0"/>
              <a:t>algorithm.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</a:t>
            </a:r>
            <a:r>
              <a:rPr lang="en-US" dirty="0"/>
              <a:t>Condition Era corresponds to one or many CONDITION_OCCURRENCE records that form </a:t>
            </a:r>
            <a:r>
              <a:rPr lang="en-US" dirty="0" smtClean="0"/>
              <a:t>a continuous </a:t>
            </a:r>
            <a:r>
              <a:rPr lang="en-US" dirty="0"/>
              <a:t>interval and contain the same drug </a:t>
            </a:r>
            <a:r>
              <a:rPr lang="en-US" dirty="0" smtClean="0"/>
              <a:t>condition-occurrence.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/>
              <a:t>condition_concept_id</a:t>
            </a:r>
            <a:r>
              <a:rPr lang="en-US" dirty="0"/>
              <a:t> field contains Concepts that are identical to those of </a:t>
            </a:r>
            <a:r>
              <a:rPr lang="en-US" dirty="0" smtClean="0"/>
              <a:t>the CONDITION_OCCURRENCE </a:t>
            </a:r>
            <a:r>
              <a:rPr lang="en-US" dirty="0"/>
              <a:t>table records that make up the Condition Era.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Condition Era Start Date is the start date of the first Condition Occurrence.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Condition Era End Date is the end date of the last Condition Occurrence.</a:t>
            </a:r>
          </a:p>
        </p:txBody>
      </p:sp>
    </p:spTree>
    <p:extLst>
      <p:ext uri="{BB962C8B-B14F-4D97-AF65-F5344CB8AC3E}">
        <p14:creationId xmlns:p14="http://schemas.microsoft.com/office/powerpoint/2010/main" val="6484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erroneous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Condition Era representing ICD-9 code 410.01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/>
              <a:t>Acute Myocardial Infarction (AMI) of anterolateral wall, initial episode)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would </a:t>
            </a:r>
            <a:r>
              <a:rPr lang="en-US" i="1" dirty="0"/>
              <a:t>be aggregated to a Condition Era representing ICD-9 code 410.41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(</a:t>
            </a:r>
            <a:r>
              <a:rPr lang="en-US" i="1" dirty="0"/>
              <a:t>AMI inferior wall, initial episode) 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occurring </a:t>
            </a:r>
            <a:r>
              <a:rPr lang="en-US" i="1" dirty="0"/>
              <a:t>within 30 </a:t>
            </a:r>
            <a:r>
              <a:rPr lang="en-US" i="1" dirty="0" smtClean="0"/>
              <a:t>days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as </a:t>
            </a:r>
            <a:r>
              <a:rPr lang="en-US" i="1" dirty="0"/>
              <a:t>both of these ICD-9 codes annotate to the same Condition Concept, Acute Myocardial Infarction, within the </a:t>
            </a:r>
            <a:r>
              <a:rPr lang="en-US" i="1" dirty="0" err="1"/>
              <a:t>MedDRA</a:t>
            </a:r>
            <a:r>
              <a:rPr lang="en-US" i="1" dirty="0"/>
              <a:t> hierarchy</a:t>
            </a:r>
            <a:r>
              <a:rPr lang="en-US" dirty="0"/>
              <a:t>’.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6043136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Reisinger </a:t>
            </a:r>
            <a:r>
              <a:rPr lang="en-US" sz="1400" b="0" dirty="0">
                <a:solidFill>
                  <a:schemeClr val="bg1"/>
                </a:solidFill>
              </a:rPr>
              <a:t>SJ, Ryan PB, O'Hara DJ, Powell GE, Painter JL, </a:t>
            </a:r>
            <a:r>
              <a:rPr lang="en-US" sz="1400" b="0" dirty="0" err="1">
                <a:solidFill>
                  <a:schemeClr val="bg1"/>
                </a:solidFill>
              </a:rPr>
              <a:t>Pattishall</a:t>
            </a:r>
            <a:r>
              <a:rPr lang="en-US" sz="1400" b="0" dirty="0">
                <a:solidFill>
                  <a:schemeClr val="bg1"/>
                </a:solidFill>
              </a:rPr>
              <a:t> EN, et al. Development and evaluation of a common data model enabling active drug safety surveillance using disparate healthcare databases. </a:t>
            </a:r>
            <a:endParaRPr lang="en-US" sz="1400" b="0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0" dirty="0" smtClean="0">
                <a:solidFill>
                  <a:schemeClr val="bg1"/>
                </a:solidFill>
              </a:rPr>
              <a:t>J </a:t>
            </a:r>
            <a:r>
              <a:rPr lang="en-US" sz="1400" b="0" dirty="0">
                <a:solidFill>
                  <a:schemeClr val="bg1"/>
                </a:solidFill>
              </a:rPr>
              <a:t>Am Med Inform Assoc. 2010 Nov-Dec;17(6):</a:t>
            </a:r>
            <a:r>
              <a:rPr lang="en-US" sz="1400" b="0" dirty="0" smtClean="0">
                <a:solidFill>
                  <a:schemeClr val="bg1"/>
                </a:solidFill>
              </a:rPr>
              <a:t>652-62, p656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609599"/>
            <a:ext cx="9154160" cy="6281183"/>
          </a:xfrm>
        </p:spPr>
      </p:pic>
      <p:sp>
        <p:nvSpPr>
          <p:cNvPr id="5" name="Rectangle 4"/>
          <p:cNvSpPr/>
          <p:nvPr/>
        </p:nvSpPr>
        <p:spPr>
          <a:xfrm>
            <a:off x="6400800" y="5788223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http://myheart.net/articles/stemi/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419600" y="3124200"/>
            <a:ext cx="1905000" cy="5334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6200" y="2362200"/>
            <a:ext cx="1905000" cy="533400"/>
          </a:xfrm>
          <a:prstGeom prst="ellipse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6629400" cy="4038600"/>
          </a:xfrm>
        </p:spPr>
      </p:pic>
      <p:grpSp>
        <p:nvGrpSpPr>
          <p:cNvPr id="25" name="Group 24"/>
          <p:cNvGrpSpPr/>
          <p:nvPr/>
        </p:nvGrpSpPr>
        <p:grpSpPr>
          <a:xfrm>
            <a:off x="609600" y="784622"/>
            <a:ext cx="5624541" cy="2362200"/>
            <a:chOff x="609600" y="784622"/>
            <a:chExt cx="5624541" cy="23622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09600" y="1752600"/>
              <a:ext cx="1890741" cy="51077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bg1"/>
                  </a:solidFill>
                  <a:latin typeface="Times" pitchFamily="122" charset="0"/>
                </a:rPr>
                <a:t>panther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343400" y="1752600"/>
              <a:ext cx="1890741" cy="51077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bg1"/>
                  </a:solidFill>
                  <a:latin typeface="Times" pitchFamily="122" charset="0"/>
                </a:rPr>
                <a:t>tiger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521729" y="784622"/>
              <a:ext cx="1890741" cy="510778"/>
            </a:xfrm>
            <a:prstGeom prst="round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chemeClr val="bg1"/>
                  </a:solidFill>
                  <a:latin typeface="Times" pitchFamily="122" charset="0"/>
                </a:rPr>
                <a:t>feline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1447800" y="2263378"/>
              <a:ext cx="0" cy="8608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5257800" y="2286000"/>
              <a:ext cx="0" cy="86082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400466" y="2286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</a:rPr>
                <a:t>Instance-of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8188" y="228600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smtClean="0">
                  <a:solidFill>
                    <a:schemeClr val="bg1"/>
                  </a:solidFill>
                </a:rPr>
                <a:t>Instance-of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6" idx="0"/>
              <a:endCxn id="8" idx="2"/>
            </p:cNvCxnSpPr>
            <p:nvPr/>
          </p:nvCxnSpPr>
          <p:spPr bwMode="auto">
            <a:xfrm flipV="1">
              <a:off x="1554971" y="1295400"/>
              <a:ext cx="1912129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/>
            <p:cNvCxnSpPr>
              <a:stCxn id="7" idx="0"/>
              <a:endCxn id="8" idx="2"/>
            </p:cNvCxnSpPr>
            <p:nvPr/>
          </p:nvCxnSpPr>
          <p:spPr bwMode="auto">
            <a:xfrm flipH="1" flipV="1">
              <a:off x="3467100" y="1295400"/>
              <a:ext cx="1821671" cy="4572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791598" y="1204436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solidFill>
                    <a:schemeClr val="bg1"/>
                  </a:solidFill>
                </a:rPr>
                <a:t>isa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0047" y="1192768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 smtClean="0">
                  <a:solidFill>
                    <a:schemeClr val="bg1"/>
                  </a:solidFill>
                </a:rPr>
                <a:t>isa</a:t>
              </a:r>
              <a:endParaRPr lang="en-US" sz="1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77000" y="1389102"/>
            <a:ext cx="2252503" cy="3729693"/>
            <a:chOff x="6477000" y="1389102"/>
            <a:chExt cx="2252503" cy="3729693"/>
          </a:xfrm>
        </p:grpSpPr>
        <p:sp>
          <p:nvSpPr>
            <p:cNvPr id="22" name="TextBox 21"/>
            <p:cNvSpPr txBox="1"/>
            <p:nvPr/>
          </p:nvSpPr>
          <p:spPr>
            <a:xfrm>
              <a:off x="7086600" y="3733800"/>
              <a:ext cx="164290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solidFill>
                    <a:schemeClr val="bg1"/>
                  </a:solidFill>
                </a:rPr>
                <a:t>Only one feline in this cage?</a:t>
              </a:r>
              <a:endParaRPr lang="en-US" sz="2800" b="0" dirty="0">
                <a:solidFill>
                  <a:schemeClr val="bg1"/>
                </a:solidFill>
              </a:endParaRPr>
            </a:p>
          </p:txBody>
        </p:sp>
        <p:sp>
          <p:nvSpPr>
            <p:cNvPr id="23" name="Bent-Up Arrow 22"/>
            <p:cNvSpPr/>
            <p:nvPr/>
          </p:nvSpPr>
          <p:spPr bwMode="auto">
            <a:xfrm flipV="1">
              <a:off x="6477000" y="1389102"/>
              <a:ext cx="1682718" cy="2344698"/>
            </a:xfrm>
            <a:prstGeom prst="bentUpArrow">
              <a:avLst>
                <a:gd name="adj1" fmla="val 9905"/>
                <a:gd name="adj2" fmla="val 9603"/>
                <a:gd name="adj3" fmla="val 21981"/>
              </a:avLst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suggestions (1)</a:t>
            </a:r>
            <a:br>
              <a:rPr lang="en-US" dirty="0" smtClean="0"/>
            </a:br>
            <a:r>
              <a:rPr lang="en-US" dirty="0" smtClean="0"/>
              <a:t>Basic Formal Ontology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7" y="2209801"/>
            <a:ext cx="8605743" cy="4114799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84373" y="5737623"/>
            <a:ext cx="1143000" cy="51077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rgbClr val="FF0000"/>
                </a:solidFill>
                <a:latin typeface="Times" pitchFamily="122" charset="0"/>
              </a:rPr>
              <a:t>person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" pitchFamily="122" charset="0"/>
            </a:endParaRP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 bwMode="auto">
          <a:xfrm flipH="1" flipV="1">
            <a:off x="612972" y="5410201"/>
            <a:ext cx="342901" cy="3274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4346772" y="5624990"/>
            <a:ext cx="1478280" cy="408623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00B050"/>
                </a:solidFill>
                <a:latin typeface="Times" pitchFamily="122" charset="0"/>
              </a:rPr>
              <a:t>p</a:t>
            </a:r>
            <a:r>
              <a:rPr lang="en-US" sz="1800" b="0" dirty="0" smtClean="0">
                <a:solidFill>
                  <a:srgbClr val="00B050"/>
                </a:solidFill>
                <a:latin typeface="Times" pitchFamily="122" charset="0"/>
              </a:rPr>
              <a:t>atient role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75572" y="5829301"/>
            <a:ext cx="1478280" cy="408623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00B050"/>
                </a:solidFill>
                <a:latin typeface="Times" pitchFamily="122" charset="0"/>
              </a:rPr>
              <a:t>provider role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Times" pitchFamily="12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085912" y="5410201"/>
            <a:ext cx="2308860" cy="2147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9" idx="0"/>
          </p:cNvCxnSpPr>
          <p:nvPr/>
        </p:nvCxnSpPr>
        <p:spPr bwMode="auto">
          <a:xfrm flipV="1">
            <a:off x="6914712" y="5410201"/>
            <a:ext cx="403860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527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7313" y="3587750"/>
            <a:ext cx="5800725" cy="2098675"/>
            <a:chOff x="87083" y="3138196"/>
            <a:chExt cx="5800532" cy="2099387"/>
          </a:xfrm>
        </p:grpSpPr>
        <p:sp>
          <p:nvSpPr>
            <p:cNvPr id="29731" name="Rectangle 40"/>
            <p:cNvSpPr>
              <a:spLocks noChangeArrowheads="1"/>
            </p:cNvSpPr>
            <p:nvPr/>
          </p:nvSpPr>
          <p:spPr bwMode="auto">
            <a:xfrm>
              <a:off x="4892350" y="3138196"/>
              <a:ext cx="995265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2" name="Rectangle 37"/>
            <p:cNvSpPr>
              <a:spLocks noChangeArrowheads="1"/>
            </p:cNvSpPr>
            <p:nvPr/>
          </p:nvSpPr>
          <p:spPr bwMode="auto">
            <a:xfrm>
              <a:off x="87083" y="4771052"/>
              <a:ext cx="121920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2883159" y="3144416"/>
              <a:ext cx="1101012" cy="4665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9734" name="Group 35"/>
            <p:cNvGrpSpPr>
              <a:grpSpLocks/>
            </p:cNvGrpSpPr>
            <p:nvPr/>
          </p:nvGrpSpPr>
          <p:grpSpPr bwMode="auto">
            <a:xfrm rot="-1765470">
              <a:off x="889521" y="3934405"/>
              <a:ext cx="2002969" cy="382555"/>
              <a:chOff x="171061" y="4195665"/>
              <a:chExt cx="2002969" cy="382555"/>
            </a:xfrm>
          </p:grpSpPr>
          <p:sp>
            <p:nvSpPr>
              <p:cNvPr id="29738" name="Right Arrow 3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9" name="Right Arrow 3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9735" name="Group 42"/>
            <p:cNvGrpSpPr>
              <a:grpSpLocks/>
            </p:cNvGrpSpPr>
            <p:nvPr/>
          </p:nvGrpSpPr>
          <p:grpSpPr bwMode="auto">
            <a:xfrm>
              <a:off x="4002833" y="3200396"/>
              <a:ext cx="889517" cy="382559"/>
              <a:chOff x="171061" y="4195665"/>
              <a:chExt cx="2002969" cy="382555"/>
            </a:xfrm>
          </p:grpSpPr>
          <p:sp>
            <p:nvSpPr>
              <p:cNvPr id="29736" name="Right Arrow 43"/>
              <p:cNvSpPr>
                <a:spLocks noChangeArrowheads="1"/>
              </p:cNvSpPr>
              <p:nvPr/>
            </p:nvSpPr>
            <p:spPr bwMode="auto">
              <a:xfrm>
                <a:off x="1166324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37" name="Right Arrow 44"/>
              <p:cNvSpPr>
                <a:spLocks noChangeArrowheads="1"/>
              </p:cNvSpPr>
              <p:nvPr/>
            </p:nvSpPr>
            <p:spPr bwMode="auto">
              <a:xfrm flipH="1">
                <a:off x="171061" y="4195665"/>
                <a:ext cx="1007706" cy="38255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1438" y="3619500"/>
            <a:ext cx="20955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etiological process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924175" y="3619500"/>
            <a:ext cx="10223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disorder</a:t>
            </a:r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4937125" y="3619500"/>
            <a:ext cx="92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disease</a:t>
            </a:r>
          </a:p>
        </p:txBody>
      </p:sp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6783388" y="3619500"/>
            <a:ext cx="22828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pathological process</a:t>
            </a:r>
          </a:p>
        </p:txBody>
      </p:sp>
      <p:sp>
        <p:nvSpPr>
          <p:cNvPr id="29703" name="Rectangle 12"/>
          <p:cNvSpPr>
            <a:spLocks noChangeArrowheads="1"/>
          </p:cNvSpPr>
          <p:nvPr/>
        </p:nvSpPr>
        <p:spPr bwMode="auto">
          <a:xfrm>
            <a:off x="6346825" y="5257800"/>
            <a:ext cx="274320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abnormal bodily features</a:t>
            </a:r>
          </a:p>
        </p:txBody>
      </p:sp>
      <p:sp>
        <p:nvSpPr>
          <p:cNvPr id="29704" name="Rectangle 14"/>
          <p:cNvSpPr>
            <a:spLocks noChangeArrowheads="1"/>
          </p:cNvSpPr>
          <p:nvPr/>
        </p:nvSpPr>
        <p:spPr bwMode="auto">
          <a:xfrm>
            <a:off x="4030663" y="5257800"/>
            <a:ext cx="2089150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signs &amp; symptoms</a:t>
            </a:r>
          </a:p>
        </p:txBody>
      </p:sp>
      <p:sp>
        <p:nvSpPr>
          <p:cNvPr id="29705" name="Rectangle 15"/>
          <p:cNvSpPr>
            <a:spLocks noChangeArrowheads="1"/>
          </p:cNvSpPr>
          <p:nvPr/>
        </p:nvSpPr>
        <p:spPr bwMode="auto">
          <a:xfrm>
            <a:off x="1579563" y="5257800"/>
            <a:ext cx="21939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interpretive process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120650" y="5257800"/>
            <a:ext cx="1152525" cy="400050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>
                <a:ea typeface="MS PGothic" panose="020B0600070205080204" pitchFamily="34" charset="-128"/>
              </a:rPr>
              <a:t>diagnosis</a:t>
            </a:r>
          </a:p>
        </p:txBody>
      </p:sp>
      <p:grpSp>
        <p:nvGrpSpPr>
          <p:cNvPr id="29707" name="Group 25"/>
          <p:cNvGrpSpPr>
            <a:grpSpLocks/>
          </p:cNvGrpSpPr>
          <p:nvPr/>
        </p:nvGrpSpPr>
        <p:grpSpPr bwMode="auto">
          <a:xfrm>
            <a:off x="1854200" y="2844800"/>
            <a:ext cx="1346200" cy="749300"/>
            <a:chOff x="1854200" y="2908300"/>
            <a:chExt cx="1346200" cy="749300"/>
          </a:xfrm>
        </p:grpSpPr>
        <p:sp>
          <p:nvSpPr>
            <p:cNvPr id="29729" name="Rectangle 5"/>
            <p:cNvSpPr>
              <a:spLocks noChangeArrowheads="1"/>
            </p:cNvSpPr>
            <p:nvPr/>
          </p:nvSpPr>
          <p:spPr bwMode="auto">
            <a:xfrm>
              <a:off x="1905000" y="29083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30" name="AutoShape 19"/>
            <p:cNvSpPr>
              <a:spLocks noChangeArrowheads="1"/>
            </p:cNvSpPr>
            <p:nvPr/>
          </p:nvSpPr>
          <p:spPr bwMode="auto">
            <a:xfrm>
              <a:off x="18542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8" name="Group 26"/>
          <p:cNvGrpSpPr>
            <a:grpSpLocks/>
          </p:cNvGrpSpPr>
          <p:nvPr/>
        </p:nvGrpSpPr>
        <p:grpSpPr bwMode="auto">
          <a:xfrm>
            <a:off x="3695700" y="2844800"/>
            <a:ext cx="1346200" cy="749300"/>
            <a:chOff x="3695700" y="2908300"/>
            <a:chExt cx="1346200" cy="749300"/>
          </a:xfrm>
        </p:grpSpPr>
        <p:sp>
          <p:nvSpPr>
            <p:cNvPr id="29727" name="Rectangle 7"/>
            <p:cNvSpPr>
              <a:spLocks noChangeArrowheads="1"/>
            </p:cNvSpPr>
            <p:nvPr/>
          </p:nvSpPr>
          <p:spPr bwMode="auto">
            <a:xfrm>
              <a:off x="3965575" y="2908300"/>
              <a:ext cx="752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bears</a:t>
              </a:r>
            </a:p>
          </p:txBody>
        </p:sp>
        <p:sp>
          <p:nvSpPr>
            <p:cNvPr id="29728" name="AutoShape 20"/>
            <p:cNvSpPr>
              <a:spLocks noChangeArrowheads="1"/>
            </p:cNvSpPr>
            <p:nvPr/>
          </p:nvSpPr>
          <p:spPr bwMode="auto">
            <a:xfrm>
              <a:off x="36957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09" name="Group 27"/>
          <p:cNvGrpSpPr>
            <a:grpSpLocks/>
          </p:cNvGrpSpPr>
          <p:nvPr/>
        </p:nvGrpSpPr>
        <p:grpSpPr bwMode="auto">
          <a:xfrm>
            <a:off x="5775325" y="2844800"/>
            <a:ext cx="1387475" cy="749300"/>
            <a:chOff x="5775325" y="2908300"/>
            <a:chExt cx="1387475" cy="749300"/>
          </a:xfrm>
        </p:grpSpPr>
        <p:sp>
          <p:nvSpPr>
            <p:cNvPr id="29725" name="Rectangle 9"/>
            <p:cNvSpPr>
              <a:spLocks noChangeArrowheads="1"/>
            </p:cNvSpPr>
            <p:nvPr/>
          </p:nvSpPr>
          <p:spPr bwMode="auto">
            <a:xfrm>
              <a:off x="5775325" y="2908300"/>
              <a:ext cx="13271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realized_in</a:t>
              </a:r>
            </a:p>
          </p:txBody>
        </p:sp>
        <p:sp>
          <p:nvSpPr>
            <p:cNvPr id="29726" name="AutoShape 21"/>
            <p:cNvSpPr>
              <a:spLocks noChangeArrowheads="1"/>
            </p:cNvSpPr>
            <p:nvPr/>
          </p:nvSpPr>
          <p:spPr bwMode="auto">
            <a:xfrm>
              <a:off x="5816600" y="33020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0" name="Group 31"/>
          <p:cNvGrpSpPr>
            <a:grpSpLocks/>
          </p:cNvGrpSpPr>
          <p:nvPr/>
        </p:nvGrpSpPr>
        <p:grpSpPr bwMode="auto">
          <a:xfrm>
            <a:off x="723900" y="5638800"/>
            <a:ext cx="1346200" cy="730250"/>
            <a:chOff x="723900" y="5702300"/>
            <a:chExt cx="1346200" cy="730250"/>
          </a:xfrm>
        </p:grpSpPr>
        <p:sp>
          <p:nvSpPr>
            <p:cNvPr id="29723" name="Rectangle 11"/>
            <p:cNvSpPr>
              <a:spLocks noChangeArrowheads="1"/>
            </p:cNvSpPr>
            <p:nvPr/>
          </p:nvSpPr>
          <p:spPr bwMode="auto">
            <a:xfrm>
              <a:off x="863600" y="6032500"/>
              <a:ext cx="11144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produces</a:t>
              </a:r>
            </a:p>
          </p:txBody>
        </p:sp>
        <p:sp>
          <p:nvSpPr>
            <p:cNvPr id="29724" name="AutoShape 22"/>
            <p:cNvSpPr>
              <a:spLocks noChangeArrowheads="1"/>
            </p:cNvSpPr>
            <p:nvPr/>
          </p:nvSpPr>
          <p:spPr bwMode="auto">
            <a:xfrm flipH="1" flipV="1">
              <a:off x="723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1" name="Group 30"/>
          <p:cNvGrpSpPr>
            <a:grpSpLocks/>
          </p:cNvGrpSpPr>
          <p:nvPr/>
        </p:nvGrpSpPr>
        <p:grpSpPr bwMode="auto">
          <a:xfrm>
            <a:off x="3005138" y="5638800"/>
            <a:ext cx="1733550" cy="730250"/>
            <a:chOff x="3005138" y="5702300"/>
            <a:chExt cx="1733550" cy="730250"/>
          </a:xfrm>
        </p:grpSpPr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3005138" y="6032500"/>
              <a:ext cx="17335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participates_in</a:t>
              </a:r>
            </a:p>
          </p:txBody>
        </p:sp>
        <p:sp>
          <p:nvSpPr>
            <p:cNvPr id="29722" name="AutoShape 23"/>
            <p:cNvSpPr>
              <a:spLocks noChangeArrowheads="1"/>
            </p:cNvSpPr>
            <p:nvPr/>
          </p:nvSpPr>
          <p:spPr bwMode="auto">
            <a:xfrm flipH="1" flipV="1">
              <a:off x="31369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2" name="Group 29"/>
          <p:cNvGrpSpPr>
            <a:grpSpLocks/>
          </p:cNvGrpSpPr>
          <p:nvPr/>
        </p:nvGrpSpPr>
        <p:grpSpPr bwMode="auto">
          <a:xfrm>
            <a:off x="5408613" y="5638800"/>
            <a:ext cx="1654175" cy="730250"/>
            <a:chOff x="5408613" y="5702300"/>
            <a:chExt cx="1654175" cy="730250"/>
          </a:xfrm>
        </p:grpSpPr>
        <p:sp>
          <p:nvSpPr>
            <p:cNvPr id="29719" name="Rectangle 13"/>
            <p:cNvSpPr>
              <a:spLocks noChangeArrowheads="1"/>
            </p:cNvSpPr>
            <p:nvPr/>
          </p:nvSpPr>
          <p:spPr bwMode="auto">
            <a:xfrm>
              <a:off x="5408613" y="6032500"/>
              <a:ext cx="16541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0" i="1">
                  <a:solidFill>
                    <a:schemeClr val="bg1"/>
                  </a:solidFill>
                  <a:ea typeface="MS PGothic" panose="020B0600070205080204" pitchFamily="34" charset="-128"/>
                </a:rPr>
                <a:t>recognized_as</a:t>
              </a:r>
            </a:p>
          </p:txBody>
        </p:sp>
        <p:sp>
          <p:nvSpPr>
            <p:cNvPr id="29720" name="AutoShape 24"/>
            <p:cNvSpPr>
              <a:spLocks noChangeArrowheads="1"/>
            </p:cNvSpPr>
            <p:nvPr/>
          </p:nvSpPr>
          <p:spPr bwMode="auto">
            <a:xfrm flipH="1" flipV="1">
              <a:off x="5537200" y="57023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grpSp>
        <p:nvGrpSpPr>
          <p:cNvPr id="29713" name="Group 28"/>
          <p:cNvGrpSpPr>
            <a:grpSpLocks/>
          </p:cNvGrpSpPr>
          <p:nvPr/>
        </p:nvGrpSpPr>
        <p:grpSpPr bwMode="auto">
          <a:xfrm>
            <a:off x="7200900" y="3987800"/>
            <a:ext cx="1320800" cy="1346200"/>
            <a:chOff x="7200900" y="4051300"/>
            <a:chExt cx="1320800" cy="1346200"/>
          </a:xfrm>
        </p:grpSpPr>
        <p:sp>
          <p:nvSpPr>
            <p:cNvPr id="53263" name="Rectangle 16"/>
            <p:cNvSpPr>
              <a:spLocks noChangeArrowheads="1"/>
            </p:cNvSpPr>
            <p:nvPr/>
          </p:nvSpPr>
          <p:spPr bwMode="auto">
            <a:xfrm>
              <a:off x="7200900" y="4483100"/>
              <a:ext cx="11144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b="0" i="1" dirty="0">
                  <a:solidFill>
                    <a:schemeClr val="accent3"/>
                  </a:solidFill>
                  <a:ea typeface="ＭＳ Ｐゴシック" pitchFamily="34" charset="-128"/>
                </a:rPr>
                <a:t>produces</a:t>
              </a:r>
            </a:p>
          </p:txBody>
        </p:sp>
        <p:sp>
          <p:nvSpPr>
            <p:cNvPr id="29718" name="AutoShape 25"/>
            <p:cNvSpPr>
              <a:spLocks noChangeArrowheads="1"/>
            </p:cNvSpPr>
            <p:nvPr/>
          </p:nvSpPr>
          <p:spPr bwMode="auto">
            <a:xfrm rot="-5400000" flipH="1" flipV="1">
              <a:off x="7670800" y="4546600"/>
              <a:ext cx="1346200" cy="355600"/>
            </a:xfrm>
            <a:prstGeom prst="curvedDownArrow">
              <a:avLst>
                <a:gd name="adj1" fmla="val 22048"/>
                <a:gd name="adj2" fmla="val 97763"/>
                <a:gd name="adj3" fmla="val 33333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3600"/>
            </a:p>
          </p:txBody>
        </p:sp>
      </p:grpSp>
      <p:sp>
        <p:nvSpPr>
          <p:cNvPr id="29714" name="AutoShape 26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algn="l"/>
            <a:r>
              <a:rPr lang="en-US" dirty="0"/>
              <a:t>Some suggestions </a:t>
            </a:r>
            <a:r>
              <a:rPr lang="en-US" dirty="0" smtClean="0"/>
              <a:t>(2) </a:t>
            </a:r>
            <a:br>
              <a:rPr lang="en-US" dirty="0" smtClean="0"/>
            </a:br>
            <a:r>
              <a:rPr lang="en-US" altLang="en-US" dirty="0" smtClean="0"/>
              <a:t>Ontology </a:t>
            </a:r>
            <a:r>
              <a:rPr lang="en-US" altLang="en-US" dirty="0" smtClean="0"/>
              <a:t>for General Medical Science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077897" y="2133600"/>
            <a:ext cx="1656224" cy="400110"/>
          </a:xfrm>
          <a:prstGeom prst="rect">
            <a:avLst/>
          </a:prstGeom>
          <a:solidFill>
            <a:srgbClr val="66FFCC"/>
          </a:solidFill>
          <a:ln w="381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0" dirty="0">
                <a:ea typeface="MS PGothic" panose="020B0600070205080204" pitchFamily="34" charset="-128"/>
              </a:rPr>
              <a:t>d</a:t>
            </a:r>
            <a:r>
              <a:rPr lang="en-US" altLang="en-US" sz="2000" b="0" dirty="0" smtClean="0">
                <a:ea typeface="MS PGothic" panose="020B0600070205080204" pitchFamily="34" charset="-128"/>
              </a:rPr>
              <a:t>isease course</a:t>
            </a:r>
            <a:endParaRPr lang="en-US" altLang="en-US" sz="2000" b="0" dirty="0">
              <a:ea typeface="MS PGothic" panose="020B0600070205080204" pitchFamily="34" charset="-128"/>
            </a:endParaRP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7543313" y="2861566"/>
            <a:ext cx="8947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0" i="1" dirty="0">
                <a:solidFill>
                  <a:schemeClr val="accent3"/>
                </a:solidFill>
                <a:ea typeface="ＭＳ Ｐゴシック" pitchFamily="34" charset="-128"/>
              </a:rPr>
              <a:t>p</a:t>
            </a:r>
            <a:r>
              <a:rPr lang="en-US" sz="2000" b="0" i="1" dirty="0" smtClean="0">
                <a:solidFill>
                  <a:schemeClr val="accent3"/>
                </a:solidFill>
                <a:ea typeface="ＭＳ Ｐゴシック" pitchFamily="34" charset="-128"/>
              </a:rPr>
              <a:t>art-of</a:t>
            </a:r>
            <a:endParaRPr lang="en-US" sz="2000" b="0" i="1" dirty="0">
              <a:solidFill>
                <a:schemeClr val="accent3"/>
              </a:solidFill>
              <a:ea typeface="ＭＳ Ｐゴシック" pitchFamily="34" charset="-128"/>
            </a:endParaRPr>
          </a:p>
        </p:txBody>
      </p:sp>
      <p:sp>
        <p:nvSpPr>
          <p:cNvPr id="45" name="AutoShape 25"/>
          <p:cNvSpPr>
            <a:spLocks noChangeArrowheads="1"/>
          </p:cNvSpPr>
          <p:nvPr/>
        </p:nvSpPr>
        <p:spPr bwMode="auto">
          <a:xfrm rot="5400000" flipH="1">
            <a:off x="7940399" y="2858354"/>
            <a:ext cx="1004888" cy="355600"/>
          </a:xfrm>
          <a:prstGeom prst="curvedDownArrow">
            <a:avLst>
              <a:gd name="adj1" fmla="val 22048"/>
              <a:gd name="adj2" fmla="val 97763"/>
              <a:gd name="adj3" fmla="val 333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600"/>
          </a:p>
        </p:txBody>
      </p:sp>
      <p:sp>
        <p:nvSpPr>
          <p:cNvPr id="46" name="Right Arrow 33"/>
          <p:cNvSpPr>
            <a:spLocks noChangeArrowheads="1"/>
          </p:cNvSpPr>
          <p:nvPr/>
        </p:nvSpPr>
        <p:spPr bwMode="auto">
          <a:xfrm rot="19834530">
            <a:off x="5842956" y="2372843"/>
            <a:ext cx="1007740" cy="382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Right Arrow 34"/>
          <p:cNvSpPr>
            <a:spLocks noChangeArrowheads="1"/>
          </p:cNvSpPr>
          <p:nvPr/>
        </p:nvSpPr>
        <p:spPr bwMode="auto">
          <a:xfrm rot="19834530" flipH="1">
            <a:off x="4976049" y="2861809"/>
            <a:ext cx="1007740" cy="382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fit-for-purpose paradigm of the OMOP CDM (and CDMs in general) hampers faithful data analysis.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realism-based approach is able: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 identify the root causes,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o propose improvements.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dilemma?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For each purposes a specific CDM?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Thorough education in the principles of ontological realism?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775"/>
            <a:ext cx="9144000" cy="62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" y="0"/>
            <a:ext cx="9164319" cy="685320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40560"/>
            <a:ext cx="5876238" cy="3545840"/>
          </a:xfrm>
        </p:spPr>
      </p:pic>
    </p:spTree>
    <p:extLst>
      <p:ext uri="{BB962C8B-B14F-4D97-AF65-F5344CB8AC3E}">
        <p14:creationId xmlns:p14="http://schemas.microsoft.com/office/powerpoint/2010/main" val="10728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88530" y="3723115"/>
            <a:ext cx="1890741" cy="919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Common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Models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276600" y="5148977"/>
            <a:ext cx="2514600" cy="1328023"/>
          </a:xfrm>
          <a:prstGeom prst="roundRect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Referent Tracking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Times" pitchFamily="122" charset="0"/>
              </a:rPr>
              <a:t>Data Repository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140200" y="3472352"/>
            <a:ext cx="113640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472352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212118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aggregation and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7893" y="1524000"/>
            <a:ext cx="1972015" cy="1015663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IHI Clinical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Data Repository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2039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Operational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systems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62" y="1518920"/>
            <a:ext cx="1800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Secondary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840" y="28399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" y="29923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640" y="31447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040" y="3297197"/>
            <a:ext cx="1074333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EHR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810" y="4228475"/>
            <a:ext cx="1814920" cy="584775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Bio Bank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266" y="51597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3666" y="53121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66" y="5464553"/>
            <a:ext cx="1291572" cy="830997"/>
          </a:xfrm>
          <a:prstGeom prst="rect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Health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Insurers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588530" y="2819400"/>
            <a:ext cx="1890741" cy="510778"/>
          </a:xfrm>
          <a:prstGeom prst="roundRect">
            <a:avLst/>
          </a:prstGeom>
          <a:solidFill>
            <a:srgbClr val="E944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Data Marts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588530" y="3723115"/>
            <a:ext cx="1890741" cy="91940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Common Data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 Models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276600" y="5148977"/>
            <a:ext cx="2514600" cy="1328023"/>
          </a:xfrm>
          <a:prstGeom prst="roundRect">
            <a:avLst/>
          </a:prstGeom>
          <a:solidFill>
            <a:srgbClr val="1FE11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" pitchFamily="122" charset="0"/>
              </a:rPr>
              <a:t>Referent Tracking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 smtClean="0">
                <a:solidFill>
                  <a:schemeClr val="bg1"/>
                </a:solidFill>
                <a:latin typeface="Times" pitchFamily="122" charset="0"/>
              </a:rPr>
              <a:t>Data Repository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" pitchFamily="122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971800" y="1518920"/>
            <a:ext cx="3124200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475" y="2633366"/>
            <a:ext cx="1970411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Cohort selection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9832" y="3420439"/>
            <a:ext cx="2111476" cy="707886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Cost effectiveness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research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1516" y="4451867"/>
            <a:ext cx="2028119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ecision support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8199" y="5264498"/>
            <a:ext cx="2154757" cy="400110"/>
          </a:xfrm>
          <a:prstGeom prst="rect">
            <a:avLst/>
          </a:prstGeom>
          <a:solidFill>
            <a:srgbClr val="9933FF"/>
          </a:solidFill>
          <a:ln w="1905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Quality assurance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469238" y="5542270"/>
            <a:ext cx="1119292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472352"/>
            <a:ext cx="898870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76200" y="151892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502797" y="1524000"/>
            <a:ext cx="2565003" cy="5110480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3124200" y="2692063"/>
            <a:ext cx="2743200" cy="2121188"/>
          </a:xfrm>
          <a:prstGeom prst="roundRect">
            <a:avLst/>
          </a:prstGeom>
          <a:noFill/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 flipV="1">
            <a:off x="4225957" y="4809274"/>
            <a:ext cx="572664" cy="33778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Realism-based </a:t>
            </a:r>
            <a:r>
              <a:rPr lang="en-US" altLang="en-US" dirty="0" smtClean="0"/>
              <a:t>Ontology (RBO)</a:t>
            </a:r>
            <a:endParaRPr lang="en-US" altLang="en-US" dirty="0" smtClean="0"/>
          </a:p>
        </p:txBody>
      </p:sp>
      <p:sp>
        <p:nvSpPr>
          <p:cNvPr id="11267" name="Content Placeholder 23"/>
          <p:cNvSpPr>
            <a:spLocks noGrp="1"/>
          </p:cNvSpPr>
          <p:nvPr>
            <p:ph idx="1"/>
          </p:nvPr>
        </p:nvSpPr>
        <p:spPr>
          <a:xfrm>
            <a:off x="228600" y="3200400"/>
            <a:ext cx="2667000" cy="3167062"/>
          </a:xfrm>
        </p:spPr>
        <p:txBody>
          <a:bodyPr/>
          <a:lstStyle/>
          <a:p>
            <a:pPr marL="233363" indent="-233363"/>
            <a:r>
              <a:rPr lang="en-US" altLang="en-US" sz="2400" dirty="0" smtClean="0">
                <a:solidFill>
                  <a:srgbClr val="FFFF00"/>
                </a:solidFill>
                <a:latin typeface="+mn-lt"/>
              </a:rPr>
              <a:t>Referents</a:t>
            </a:r>
          </a:p>
          <a:p>
            <a:pPr marL="401638" lvl="1" indent="-233363"/>
            <a:r>
              <a:rPr lang="en-US" altLang="en-US" sz="1600" dirty="0" smtClean="0"/>
              <a:t>are (meta-) physically the way they are,</a:t>
            </a:r>
          </a:p>
          <a:p>
            <a:pPr marL="401638" lvl="1" indent="-233363"/>
            <a:r>
              <a:rPr lang="en-US" altLang="en-US" sz="1600" dirty="0" smtClean="0"/>
              <a:t>relate to each other in an objective way,</a:t>
            </a:r>
          </a:p>
          <a:p>
            <a:pPr marL="401638" lvl="1" indent="-233363"/>
            <a:r>
              <a:rPr lang="en-US" altLang="en-US" sz="1600" dirty="0" smtClean="0"/>
              <a:t>follow ‘laws of nature’.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half" idx="4294967295"/>
          </p:nvPr>
        </p:nvSpPr>
        <p:spPr>
          <a:xfrm>
            <a:off x="5775325" y="3200400"/>
            <a:ext cx="3368675" cy="3282950"/>
          </a:xfrm>
          <a:prstGeom prst="rect">
            <a:avLst/>
          </a:prstGeom>
        </p:spPr>
        <p:txBody>
          <a:bodyPr/>
          <a:lstStyle/>
          <a:p>
            <a:pPr marL="569913" indent="-280988"/>
            <a:r>
              <a:rPr lang="en-US" altLang="en-US" sz="2400" dirty="0" smtClean="0">
                <a:solidFill>
                  <a:srgbClr val="FFFF00"/>
                </a:solidFill>
              </a:rPr>
              <a:t>References</a:t>
            </a:r>
          </a:p>
          <a:p>
            <a:pPr marL="457200" lvl="1" indent="-223838"/>
            <a:r>
              <a:rPr lang="en-US" altLang="en-US" sz="1600" dirty="0" smtClean="0"/>
              <a:t>follow, ideally, the syntactic-semantic conventions of some representation language,</a:t>
            </a:r>
          </a:p>
          <a:p>
            <a:pPr marL="457200" lvl="1" indent="-223838"/>
            <a:r>
              <a:rPr lang="en-US" altLang="en-US" sz="1600" dirty="0" smtClean="0"/>
              <a:t>are restricted by the expressivity of that language,</a:t>
            </a:r>
          </a:p>
          <a:p>
            <a:pPr marL="457200" lvl="1" indent="-223838"/>
            <a:r>
              <a:rPr lang="en-US" altLang="en-US" sz="1600" dirty="0" smtClean="0"/>
              <a:t>reference collections need to come, for correct interpretation, with documentation outside the representation.</a:t>
            </a:r>
          </a:p>
        </p:txBody>
      </p:sp>
      <p:grpSp>
        <p:nvGrpSpPr>
          <p:cNvPr id="11269" name="Group 28"/>
          <p:cNvGrpSpPr>
            <a:grpSpLocks/>
          </p:cNvGrpSpPr>
          <p:nvPr/>
        </p:nvGrpSpPr>
        <p:grpSpPr bwMode="auto">
          <a:xfrm>
            <a:off x="177800" y="1752600"/>
            <a:ext cx="8742363" cy="1366838"/>
            <a:chOff x="177283" y="2057400"/>
            <a:chExt cx="8742782" cy="1366935"/>
          </a:xfrm>
        </p:grpSpPr>
        <p:pic>
          <p:nvPicPr>
            <p:cNvPr id="11272" name="Picture 29" descr="skew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83" y="2057400"/>
              <a:ext cx="8742782" cy="136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818" y="2326428"/>
              <a:ext cx="1316631" cy="82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Line 60"/>
            <p:cNvSpPr>
              <a:spLocks noChangeShapeType="1"/>
            </p:cNvSpPr>
            <p:nvPr/>
          </p:nvSpPr>
          <p:spPr bwMode="auto">
            <a:xfrm flipH="1">
              <a:off x="7051813" y="2438400"/>
              <a:ext cx="448851" cy="13669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6" name="Content Placeholder 24"/>
          <p:cNvSpPr txBox="1">
            <a:spLocks/>
          </p:cNvSpPr>
          <p:nvPr/>
        </p:nvSpPr>
        <p:spPr bwMode="auto">
          <a:xfrm>
            <a:off x="2827338" y="3200400"/>
            <a:ext cx="305117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sz="2400" b="0" kern="0" dirty="0">
                <a:solidFill>
                  <a:srgbClr val="FFFF00"/>
                </a:solidFill>
                <a:latin typeface="+mn-lt"/>
              </a:rPr>
              <a:t>Window on reality</a:t>
            </a:r>
          </a:p>
          <a:p>
            <a:pPr marL="401638" lvl="1" indent="-233363" algn="l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restricted by: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what is physically and technically observable,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what is measured and what we think is measured,</a:t>
            </a:r>
          </a:p>
          <a:p>
            <a:pPr marL="401638" lvl="1" indent="-233363" algn="l" eaLnBrk="0" hangingPunct="0">
              <a:spcBef>
                <a:spcPct val="20000"/>
              </a:spcBef>
              <a:buFont typeface="Times New Roman" pitchFamily="18" charset="0"/>
              <a:buChar char="−"/>
              <a:defRPr/>
            </a:pPr>
            <a:r>
              <a:rPr lang="en-US" sz="1600" b="0" kern="0" dirty="0">
                <a:solidFill>
                  <a:srgbClr val="EBE6FC"/>
                </a:solidFill>
                <a:latin typeface="+mn-lt"/>
              </a:rPr>
              <a:t>fit between established knowledge and ‘laws of nature’.</a:t>
            </a:r>
          </a:p>
        </p:txBody>
      </p:sp>
    </p:spTree>
    <p:extLst>
      <p:ext uri="{BB962C8B-B14F-4D97-AF65-F5344CB8AC3E}">
        <p14:creationId xmlns:p14="http://schemas.microsoft.com/office/powerpoint/2010/main" val="237264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 dirty="0" smtClean="0"/>
              <a:t>Referent Tracking of Adverse Event (1)</a:t>
            </a:r>
            <a:endParaRPr lang="en-US" altLang="en-US" dirty="0"/>
          </a:p>
        </p:txBody>
      </p:sp>
      <p:sp>
        <p:nvSpPr>
          <p:cNvPr id="120627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8686800" cy="426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3200" dirty="0" smtClean="0"/>
              <a:t>Example</a:t>
            </a:r>
            <a:r>
              <a:rPr lang="en-US" altLang="en-US" sz="3200" dirty="0"/>
              <a:t>: </a:t>
            </a:r>
            <a:r>
              <a:rPr lang="en-GB" altLang="ja-JP" sz="3200" dirty="0">
                <a:ea typeface="MS PGothic" panose="020B0600070205080204" pitchFamily="34" charset="-128"/>
              </a:rPr>
              <a:t>a patient </a:t>
            </a:r>
          </a:p>
          <a:p>
            <a:pPr lvl="1"/>
            <a:r>
              <a:rPr lang="en-GB" altLang="ja-JP" sz="3200" dirty="0">
                <a:ea typeface="MS PGothic" panose="020B0600070205080204" pitchFamily="34" charset="-128"/>
              </a:rPr>
              <a:t>born at time t</a:t>
            </a:r>
            <a:r>
              <a:rPr lang="en-GB" altLang="ja-JP" sz="3200" baseline="-25000" dirty="0">
                <a:ea typeface="MS PGothic" panose="020B0600070205080204" pitchFamily="34" charset="-128"/>
              </a:rPr>
              <a:t>0</a:t>
            </a:r>
            <a:r>
              <a:rPr lang="en-GB" altLang="ja-JP" sz="3200" dirty="0">
                <a:ea typeface="MS PGothic" panose="020B0600070205080204" pitchFamily="34" charset="-128"/>
              </a:rPr>
              <a:t> </a:t>
            </a:r>
          </a:p>
          <a:p>
            <a:pPr lvl="1"/>
            <a:r>
              <a:rPr lang="en-GB" altLang="ja-JP" sz="3200" dirty="0">
                <a:ea typeface="MS PGothic" panose="020B0600070205080204" pitchFamily="34" charset="-128"/>
              </a:rPr>
              <a:t>undergoing anti-inflammatory treatment and physiotherapy since t</a:t>
            </a:r>
            <a:r>
              <a:rPr lang="en-GB" altLang="ja-JP" sz="3200" baseline="-25000" dirty="0">
                <a:ea typeface="MS PGothic" panose="020B0600070205080204" pitchFamily="34" charset="-128"/>
              </a:rPr>
              <a:t>2</a:t>
            </a:r>
            <a:r>
              <a:rPr lang="en-GB" altLang="ja-JP" sz="3200" dirty="0">
                <a:ea typeface="MS PGothic" panose="020B0600070205080204" pitchFamily="34" charset="-128"/>
              </a:rPr>
              <a:t> </a:t>
            </a:r>
          </a:p>
          <a:p>
            <a:pPr lvl="1"/>
            <a:r>
              <a:rPr lang="en-GB" altLang="ja-JP" sz="3200" dirty="0">
                <a:ea typeface="MS PGothic" panose="020B0600070205080204" pitchFamily="34" charset="-128"/>
              </a:rPr>
              <a:t>for an arthrosis present since t</a:t>
            </a:r>
            <a:r>
              <a:rPr lang="en-GB" altLang="ja-JP" sz="3200" baseline="-25000" dirty="0">
                <a:ea typeface="MS PGothic" panose="020B0600070205080204" pitchFamily="34" charset="-128"/>
              </a:rPr>
              <a:t>1</a:t>
            </a:r>
          </a:p>
          <a:p>
            <a:pPr lvl="1"/>
            <a:r>
              <a:rPr lang="en-GB" altLang="ja-JP" sz="3200" dirty="0">
                <a:ea typeface="MS PGothic" panose="020B0600070205080204" pitchFamily="34" charset="-128"/>
              </a:rPr>
              <a:t>develops a stomach ulcer at t</a:t>
            </a:r>
            <a:r>
              <a:rPr lang="en-GB" altLang="ja-JP" sz="3200" baseline="-25000" dirty="0">
                <a:ea typeface="MS PGothic" panose="020B0600070205080204" pitchFamily="34" charset="-128"/>
              </a:rPr>
              <a:t>3</a:t>
            </a:r>
            <a:r>
              <a:rPr lang="en-GB" altLang="ja-JP" sz="3200" dirty="0">
                <a:ea typeface="MS PGothic" panose="020B0600070205080204" pitchFamily="34" charset="-128"/>
              </a:rPr>
              <a:t>. </a:t>
            </a:r>
            <a:endParaRPr lang="en-US" alt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Ceusters </a:t>
            </a:r>
            <a:r>
              <a:rPr lang="en-US" sz="1200" b="0" dirty="0">
                <a:solidFill>
                  <a:schemeClr val="bg1"/>
                </a:solidFill>
              </a:rPr>
              <a:t>W, </a:t>
            </a:r>
            <a:r>
              <a:rPr lang="en-US" sz="1200" b="0" dirty="0" err="1">
                <a:solidFill>
                  <a:schemeClr val="bg1"/>
                </a:solidFill>
              </a:rPr>
              <a:t>Capolupo</a:t>
            </a:r>
            <a:r>
              <a:rPr lang="en-US" sz="1200" b="0" dirty="0">
                <a:solidFill>
                  <a:schemeClr val="bg1"/>
                </a:solidFill>
              </a:rPr>
              <a:t> M, De Moor G, </a:t>
            </a:r>
            <a:r>
              <a:rPr lang="en-US" sz="1200" b="0" dirty="0" err="1">
                <a:solidFill>
                  <a:schemeClr val="bg1"/>
                </a:solidFill>
              </a:rPr>
              <a:t>Devlies</a:t>
            </a:r>
            <a:r>
              <a:rPr lang="en-US" sz="1200" b="0" dirty="0">
                <a:solidFill>
                  <a:schemeClr val="bg1"/>
                </a:solidFill>
              </a:rPr>
              <a:t> J, Smith B. An Evolutionary Approach to Realism-Based Adverse Event Representations. Methods of Information in Medicine, 2011;50(1):62-73.</a:t>
            </a:r>
          </a:p>
        </p:txBody>
      </p:sp>
    </p:spTree>
    <p:extLst>
      <p:ext uri="{BB962C8B-B14F-4D97-AF65-F5344CB8AC3E}">
        <p14:creationId xmlns:p14="http://schemas.microsoft.com/office/powerpoint/2010/main" val="41694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AutoShap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altLang="en-US" sz="2800" dirty="0" smtClean="0"/>
              <a:t>Referent </a:t>
            </a:r>
            <a:r>
              <a:rPr lang="en-US" altLang="en-US" sz="2800" dirty="0"/>
              <a:t>Tracking of Adverse Event </a:t>
            </a:r>
            <a:r>
              <a:rPr lang="en-US" altLang="en-US" sz="2800" dirty="0" smtClean="0"/>
              <a:t>(2)</a:t>
            </a:r>
            <a:endParaRPr lang="en-US" altLang="en-US" sz="2800" dirty="0"/>
          </a:p>
        </p:txBody>
      </p:sp>
      <p:graphicFrame>
        <p:nvGraphicFramePr>
          <p:cNvPr id="14131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638202"/>
              </p:ext>
            </p:extLst>
          </p:nvPr>
        </p:nvGraphicFramePr>
        <p:xfrm>
          <a:off x="228600" y="1447800"/>
          <a:ext cx="8686799" cy="4816475"/>
        </p:xfrm>
        <a:graphic>
          <a:graphicData uri="http://schemas.openxmlformats.org/drawingml/2006/table">
            <a:tbl>
              <a:tblPr/>
              <a:tblGrid>
                <a:gridCol w="449317"/>
                <a:gridCol w="3070334"/>
                <a:gridCol w="5167148"/>
              </a:tblGrid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IUI</a:t>
                      </a:r>
                      <a:endParaRPr kumimoji="0" lang="en-GB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Description of particular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Properties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the patient who is treated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 member_of C1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treatment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#2 instance_of C3	      	#2 has_participant #1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#2 has_agent #3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the physician responsible for #2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#3 member_of C4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#4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arthrosis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#4 member_of C5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#5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anti-inflammatory treatment 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#5 part_of #2	         	#5 member_of C2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#6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physiotherapy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#6 part_of #2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#7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stomach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#7 member_of C6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#8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#7’s structure integrity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#8 instance_of C8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0                    	</a:t>
                      </a: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#8 inheres_in #7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#1’s stomach ulcer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#9 part_of #7 since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#10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coming into existence of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#10 has_participant #9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change brought about by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 </a:t>
                      </a:r>
                      <a:r>
                        <a:rPr kumimoji="0" lang="en-GB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has_agent</a:t>
                      </a: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 #9 since t</a:t>
                      </a:r>
                      <a:r>
                        <a:rPr kumimoji="0" lang="en-GB" altLang="ja-JP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                      	</a:t>
                      </a: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 </a:t>
                      </a:r>
                      <a:r>
                        <a:rPr kumimoji="0" lang="en-GB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has_participant</a:t>
                      </a: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 #8 since t</a:t>
                      </a:r>
                      <a:r>
                        <a:rPr kumimoji="0" lang="en-GB" altLang="ja-JP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#11 </a:t>
                      </a:r>
                      <a:r>
                        <a:rPr kumimoji="0" lang="en-GB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instance_of</a:t>
                      </a: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 C10 (harm) at t</a:t>
                      </a:r>
                      <a:r>
                        <a:rPr kumimoji="0" lang="en-GB" altLang="ja-JP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GB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#12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noticing the presence of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#12 has_participant #9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3+x	</a:t>
                      </a: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#12 has_agent #3 at t</a:t>
                      </a:r>
                      <a:r>
                        <a:rPr kumimoji="0" lang="en-GB" altLang="ja-JP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3+x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#13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cognitive representation in #3 about #9</a:t>
                      </a:r>
                      <a:endParaRPr kumimoji="0" lang="en-GB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EBE6FC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#13 </a:t>
                      </a:r>
                      <a:r>
                        <a:rPr kumimoji="0" lang="en-GB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is_about</a:t>
                      </a:r>
                      <a:r>
                        <a:rPr kumimoji="0" lang="en-GB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 #9 since t</a:t>
                      </a:r>
                      <a:r>
                        <a:rPr kumimoji="0" lang="en-GB" altLang="ja-JP" sz="14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明朝" panose="02020609040205080304" pitchFamily="49" charset="-128"/>
                          <a:cs typeface="Times New Roman" panose="02020603050405020304" pitchFamily="18" charset="0"/>
                        </a:rPr>
                        <a:t>3+x</a:t>
                      </a:r>
                      <a:endParaRPr kumimoji="0" lang="en-GB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89863" marR="8986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solidFill>
                  <a:schemeClr val="bg1"/>
                </a:solidFill>
              </a:rPr>
              <a:t>Ceusters </a:t>
            </a:r>
            <a:r>
              <a:rPr lang="en-US" sz="1200" b="0" dirty="0">
                <a:solidFill>
                  <a:schemeClr val="bg1"/>
                </a:solidFill>
              </a:rPr>
              <a:t>W, </a:t>
            </a:r>
            <a:r>
              <a:rPr lang="en-US" sz="1200" b="0" dirty="0" err="1">
                <a:solidFill>
                  <a:schemeClr val="bg1"/>
                </a:solidFill>
              </a:rPr>
              <a:t>Capolupo</a:t>
            </a:r>
            <a:r>
              <a:rPr lang="en-US" sz="1200" b="0" dirty="0">
                <a:solidFill>
                  <a:schemeClr val="bg1"/>
                </a:solidFill>
              </a:rPr>
              <a:t> M, De Moor G, </a:t>
            </a:r>
            <a:r>
              <a:rPr lang="en-US" sz="1200" b="0" dirty="0" err="1">
                <a:solidFill>
                  <a:schemeClr val="bg1"/>
                </a:solidFill>
              </a:rPr>
              <a:t>Devlies</a:t>
            </a:r>
            <a:r>
              <a:rPr lang="en-US" sz="1200" b="0" dirty="0">
                <a:solidFill>
                  <a:schemeClr val="bg1"/>
                </a:solidFill>
              </a:rPr>
              <a:t> J, Smith B. An Evolutionary Approach to Realism-Based Adverse Event Representations. Methods of Information in Medicine, 2011;50(1):62-73.</a:t>
            </a:r>
          </a:p>
        </p:txBody>
      </p:sp>
    </p:spTree>
    <p:extLst>
      <p:ext uri="{BB962C8B-B14F-4D97-AF65-F5344CB8AC3E}">
        <p14:creationId xmlns:p14="http://schemas.microsoft.com/office/powerpoint/2010/main" val="1200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31760</TotalTime>
  <Words>1337</Words>
  <Application>Microsoft Office PowerPoint</Application>
  <PresentationFormat>On-screen Show (4:3)</PresentationFormat>
  <Paragraphs>244</Paragraphs>
  <Slides>25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Batang</vt:lpstr>
      <vt:lpstr>ＭＳ 明朝</vt:lpstr>
      <vt:lpstr>MS PGothic</vt:lpstr>
      <vt:lpstr>MS PGothic</vt:lpstr>
      <vt:lpstr>Arial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A Realism-Based View on Counts in OMOP’s Common Data Model  14th International Conference on Wearable, Micro- and Nanotechnologies for Personalized Health, May 14-16, 2017,  Eindhoven, The Netherlands.  </vt:lpstr>
      <vt:lpstr>PowerPoint Presentation</vt:lpstr>
      <vt:lpstr>PowerPoint Presentation</vt:lpstr>
      <vt:lpstr>PowerPoint Presentation</vt:lpstr>
      <vt:lpstr>Data aggregation and use</vt:lpstr>
      <vt:lpstr>Data aggregation and use</vt:lpstr>
      <vt:lpstr>Realism-based Ontology (RBO)</vt:lpstr>
      <vt:lpstr>Referent Tracking of Adverse Event (1)</vt:lpstr>
      <vt:lpstr>Referent Tracking of Adverse Event (2)</vt:lpstr>
      <vt:lpstr>Ontology and Referent Tracking: division of labor</vt:lpstr>
      <vt:lpstr>Mixture of levels in SNOMED CT</vt:lpstr>
      <vt:lpstr>Common Data Models for Secondary Use</vt:lpstr>
      <vt:lpstr>Experiences with CDMs</vt:lpstr>
      <vt:lpstr>Methodology</vt:lpstr>
      <vt:lpstr>Results</vt:lpstr>
      <vt:lpstr>PERSON table</vt:lpstr>
      <vt:lpstr>Person versus Provider</vt:lpstr>
      <vt:lpstr>Condition-occurrences versus eras</vt:lpstr>
      <vt:lpstr>Conventions</vt:lpstr>
      <vt:lpstr>An erroneous example</vt:lpstr>
      <vt:lpstr>PowerPoint Presentation</vt:lpstr>
      <vt:lpstr>PowerPoint Presentation</vt:lpstr>
      <vt:lpstr>Some suggestions (1) Basic Formal Ontology</vt:lpstr>
      <vt:lpstr>Some suggestions (2)  Ontology for General Medical Science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1335</cp:revision>
  <dcterms:created xsi:type="dcterms:W3CDTF">1601-01-01T00:00:00Z</dcterms:created>
  <dcterms:modified xsi:type="dcterms:W3CDTF">2017-05-05T22:37:40Z</dcterms:modified>
</cp:coreProperties>
</file>