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autoCompressPictures="0">
  <p:sldMasterIdLst>
    <p:sldMasterId id="2147483648" r:id="rId1"/>
  </p:sldMasterIdLst>
  <p:notesMasterIdLst>
    <p:notesMasterId r:id="rId24"/>
  </p:notesMasterIdLst>
  <p:sldIdLst>
    <p:sldId id="257" r:id="rId2"/>
    <p:sldId id="673" r:id="rId3"/>
    <p:sldId id="674" r:id="rId4"/>
    <p:sldId id="675" r:id="rId5"/>
    <p:sldId id="676" r:id="rId6"/>
    <p:sldId id="680" r:id="rId7"/>
    <p:sldId id="681" r:id="rId8"/>
    <p:sldId id="682" r:id="rId9"/>
    <p:sldId id="683" r:id="rId10"/>
    <p:sldId id="684" r:id="rId11"/>
    <p:sldId id="685" r:id="rId12"/>
    <p:sldId id="686" r:id="rId13"/>
    <p:sldId id="688" r:id="rId14"/>
    <p:sldId id="689" r:id="rId15"/>
    <p:sldId id="690" r:id="rId16"/>
    <p:sldId id="695" r:id="rId17"/>
    <p:sldId id="692" r:id="rId18"/>
    <p:sldId id="693" r:id="rId19"/>
    <p:sldId id="694" r:id="rId20"/>
    <p:sldId id="696" r:id="rId21"/>
    <p:sldId id="697" r:id="rId22"/>
    <p:sldId id="698" r:id="rId23"/>
  </p:sldIdLst>
  <p:sldSz cx="9144000" cy="6858000" type="screen4x3"/>
  <p:notesSz cx="6858000" cy="9144000"/>
  <p:defaultTextStyle>
    <a:defPPr>
      <a:defRPr lang="en-US"/>
    </a:defPPr>
    <a:lvl1pPr algn="l" rtl="0" eaLnBrk="0" fontAlgn="base" hangingPunct="0">
      <a:spcBef>
        <a:spcPct val="0"/>
      </a:spcBef>
      <a:spcAft>
        <a:spcPct val="0"/>
      </a:spcAft>
      <a:defRPr sz="2400" kern="1200">
        <a:solidFill>
          <a:schemeClr val="tx1"/>
        </a:solidFill>
        <a:latin typeface="Times" charset="0"/>
        <a:ea typeface="+mn-ea"/>
        <a:cs typeface="+mn-cs"/>
      </a:defRPr>
    </a:lvl1pPr>
    <a:lvl2pPr marL="457200" algn="l" rtl="0" eaLnBrk="0" fontAlgn="base" hangingPunct="0">
      <a:spcBef>
        <a:spcPct val="0"/>
      </a:spcBef>
      <a:spcAft>
        <a:spcPct val="0"/>
      </a:spcAft>
      <a:defRPr sz="2400" kern="1200">
        <a:solidFill>
          <a:schemeClr val="tx1"/>
        </a:solidFill>
        <a:latin typeface="Times" charset="0"/>
        <a:ea typeface="+mn-ea"/>
        <a:cs typeface="+mn-cs"/>
      </a:defRPr>
    </a:lvl2pPr>
    <a:lvl3pPr marL="914400" algn="l" rtl="0" eaLnBrk="0" fontAlgn="base" hangingPunct="0">
      <a:spcBef>
        <a:spcPct val="0"/>
      </a:spcBef>
      <a:spcAft>
        <a:spcPct val="0"/>
      </a:spcAft>
      <a:defRPr sz="2400" kern="1200">
        <a:solidFill>
          <a:schemeClr val="tx1"/>
        </a:solidFill>
        <a:latin typeface="Times" charset="0"/>
        <a:ea typeface="+mn-ea"/>
        <a:cs typeface="+mn-cs"/>
      </a:defRPr>
    </a:lvl3pPr>
    <a:lvl4pPr marL="1371600" algn="l" rtl="0" eaLnBrk="0" fontAlgn="base" hangingPunct="0">
      <a:spcBef>
        <a:spcPct val="0"/>
      </a:spcBef>
      <a:spcAft>
        <a:spcPct val="0"/>
      </a:spcAft>
      <a:defRPr sz="2400" kern="1200">
        <a:solidFill>
          <a:schemeClr val="tx1"/>
        </a:solidFill>
        <a:latin typeface="Times" charset="0"/>
        <a:ea typeface="+mn-ea"/>
        <a:cs typeface="+mn-cs"/>
      </a:defRPr>
    </a:lvl4pPr>
    <a:lvl5pPr marL="1828800" algn="l" rtl="0" eaLnBrk="0" fontAlgn="base" hangingPunct="0">
      <a:spcBef>
        <a:spcPct val="0"/>
      </a:spcBef>
      <a:spcAft>
        <a:spcPct val="0"/>
      </a:spcAft>
      <a:defRPr sz="2400" kern="1200">
        <a:solidFill>
          <a:schemeClr val="tx1"/>
        </a:solidFill>
        <a:latin typeface="Times" charset="0"/>
        <a:ea typeface="+mn-ea"/>
        <a:cs typeface="+mn-cs"/>
      </a:defRPr>
    </a:lvl5pPr>
    <a:lvl6pPr marL="2286000" algn="l" defTabSz="457200" rtl="0" eaLnBrk="1" latinLnBrk="0" hangingPunct="1">
      <a:defRPr sz="2400" kern="1200">
        <a:solidFill>
          <a:schemeClr val="tx1"/>
        </a:solidFill>
        <a:latin typeface="Times" charset="0"/>
        <a:ea typeface="+mn-ea"/>
        <a:cs typeface="+mn-cs"/>
      </a:defRPr>
    </a:lvl6pPr>
    <a:lvl7pPr marL="2743200" algn="l" defTabSz="457200" rtl="0" eaLnBrk="1" latinLnBrk="0" hangingPunct="1">
      <a:defRPr sz="2400" kern="1200">
        <a:solidFill>
          <a:schemeClr val="tx1"/>
        </a:solidFill>
        <a:latin typeface="Times" charset="0"/>
        <a:ea typeface="+mn-ea"/>
        <a:cs typeface="+mn-cs"/>
      </a:defRPr>
    </a:lvl7pPr>
    <a:lvl8pPr marL="3200400" algn="l" defTabSz="457200" rtl="0" eaLnBrk="1" latinLnBrk="0" hangingPunct="1">
      <a:defRPr sz="2400" kern="1200">
        <a:solidFill>
          <a:schemeClr val="tx1"/>
        </a:solidFill>
        <a:latin typeface="Times" charset="0"/>
        <a:ea typeface="+mn-ea"/>
        <a:cs typeface="+mn-cs"/>
      </a:defRPr>
    </a:lvl8pPr>
    <a:lvl9pPr marL="3657600" algn="l" defTabSz="457200" rtl="0" eaLnBrk="1" latinLnBrk="0" hangingPunct="1">
      <a:defRPr sz="2400" kern="1200">
        <a:solidFill>
          <a:schemeClr val="tx1"/>
        </a:solidFill>
        <a:latin typeface="Times"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phismith" initials="p" lastIdx="14"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7C80"/>
    <a:srgbClr val="19FF81"/>
    <a:srgbClr val="FF0000"/>
    <a:srgbClr val="ECD63F"/>
    <a:srgbClr val="BBE0E3"/>
    <a:srgbClr val="FF99CC"/>
    <a:srgbClr val="00B050"/>
    <a:srgbClr val="C30D8F"/>
    <a:srgbClr val="FFFFFF"/>
    <a:srgbClr val="00206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054" autoAdjust="0"/>
    <p:restoredTop sz="94346" autoAdjust="0"/>
  </p:normalViewPr>
  <p:slideViewPr>
    <p:cSldViewPr>
      <p:cViewPr varScale="1">
        <p:scale>
          <a:sx n="84" d="100"/>
          <a:sy n="84" d="100"/>
        </p:scale>
        <p:origin x="1530" y="9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E8AAD61-6DAD-4AB3-A7DC-855B509D5D40}" type="datetimeFigureOut">
              <a:rPr lang="en-US" smtClean="0"/>
              <a:t>14/05/2015</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523E3DF-FB59-4075-B972-C0DFEE45DED1}" type="slidenum">
              <a:rPr lang="en-US" smtClean="0"/>
              <a:t>‹#›</a:t>
            </a:fld>
            <a:endParaRPr lang="en-US"/>
          </a:p>
        </p:txBody>
      </p:sp>
    </p:spTree>
    <p:extLst>
      <p:ext uri="{BB962C8B-B14F-4D97-AF65-F5344CB8AC3E}">
        <p14:creationId xmlns:p14="http://schemas.microsoft.com/office/powerpoint/2010/main" val="240684703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6D3674D-E59F-4C2D-95C3-E10A23210743}" type="slidenum">
              <a:rPr lang="en-US"/>
              <a:pPr/>
              <a:t>1</a:t>
            </a:fld>
            <a:endParaRPr lang="en-US" dirty="0"/>
          </a:p>
        </p:txBody>
      </p:sp>
      <p:sp>
        <p:nvSpPr>
          <p:cNvPr id="20482" name="Rectangle 2"/>
          <p:cNvSpPr>
            <a:spLocks noGrp="1" noRot="1" noChangeAspect="1" noChangeArrowheads="1" noTextEdit="1"/>
          </p:cNvSpPr>
          <p:nvPr>
            <p:ph type="sldImg"/>
          </p:nvPr>
        </p:nvSpPr>
        <p:spPr>
          <a:ln/>
        </p:spPr>
      </p:sp>
      <p:sp>
        <p:nvSpPr>
          <p:cNvPr id="20483" name="Rectangle 3"/>
          <p:cNvSpPr>
            <a:spLocks noGrp="1" noChangeArrowheads="1"/>
          </p:cNvSpPr>
          <p:nvPr>
            <p:ph type="body" idx="1"/>
          </p:nvPr>
        </p:nvSpPr>
        <p:spPr/>
        <p:txBody>
          <a:bodyPr/>
          <a:lstStyle/>
          <a:p>
            <a:endParaRPr lang="en-GB" dirty="0"/>
          </a:p>
        </p:txBody>
      </p:sp>
    </p:spTree>
    <p:extLst>
      <p:ext uri="{BB962C8B-B14F-4D97-AF65-F5344CB8AC3E}">
        <p14:creationId xmlns:p14="http://schemas.microsoft.com/office/powerpoint/2010/main" val="189075134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523E3DF-FB59-4075-B972-C0DFEE45DED1}" type="slidenum">
              <a:rPr lang="en-US" smtClean="0"/>
              <a:t>21</a:t>
            </a:fld>
            <a:endParaRPr lang="en-US"/>
          </a:p>
        </p:txBody>
      </p:sp>
    </p:spTree>
    <p:extLst>
      <p:ext uri="{BB962C8B-B14F-4D97-AF65-F5344CB8AC3E}">
        <p14:creationId xmlns:p14="http://schemas.microsoft.com/office/powerpoint/2010/main" val="214879069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Master" Target="../slideMasters/slideMaster1.xml"/><Relationship Id="rId1" Type="http://schemas.openxmlformats.org/officeDocument/2006/relationships/vmlDrawing" Target="../drawings/vmlDrawing1.vml"/><Relationship Id="rId5" Type="http://schemas.openxmlformats.org/officeDocument/2006/relationships/oleObject" Target="../embeddings/oleObject2.bin"/><Relationship Id="rId4" Type="http://schemas.openxmlformats.org/officeDocument/2006/relationships/image" Target="../media/image2.png"/></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lvl1pPr algn="ctr">
              <a:defRPr>
                <a:latin typeface="Georgia"/>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b="0" i="0">
                <a:latin typeface="Trebuchet MS"/>
                <a:cs typeface="Trebuchet MS"/>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dirty="0" smtClean="0"/>
              <a:t>Click to edit Master subtitle style</a:t>
            </a:r>
            <a:endParaRPr lang="en-US" dirty="0"/>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cxnSp>
        <p:nvCxnSpPr>
          <p:cNvPr id="4" name="Straight Connector 10"/>
          <p:cNvCxnSpPr>
            <a:cxnSpLocks noChangeShapeType="1"/>
          </p:cNvCxnSpPr>
          <p:nvPr userDrawn="1"/>
        </p:nvCxnSpPr>
        <p:spPr bwMode="auto">
          <a:xfrm>
            <a:off x="762000" y="3733800"/>
            <a:ext cx="7772400" cy="1588"/>
          </a:xfrm>
          <a:prstGeom prst="line">
            <a:avLst/>
          </a:prstGeom>
          <a:noFill/>
          <a:ln w="9525">
            <a:solidFill>
              <a:schemeClr val="bg1"/>
            </a:solidFill>
            <a:prstDash val="dot"/>
            <a:round/>
            <a:headEnd/>
            <a:tailEnd/>
          </a:ln>
        </p:spPr>
      </p:cxnSp>
      <p:sp>
        <p:nvSpPr>
          <p:cNvPr id="2" name="Title 1"/>
          <p:cNvSpPr>
            <a:spLocks noGrp="1"/>
          </p:cNvSpPr>
          <p:nvPr>
            <p:ph type="title"/>
          </p:nvPr>
        </p:nvSpPr>
        <p:spPr>
          <a:xfrm>
            <a:off x="722313" y="3743325"/>
            <a:ext cx="7772400" cy="1362075"/>
          </a:xfrm>
          <a:prstGeom prst="rect">
            <a:avLst/>
          </a:prstGeom>
        </p:spPr>
        <p:txBody>
          <a:bodyPr anchor="t"/>
          <a:lstStyle>
            <a:lvl1pPr algn="l">
              <a:defRPr sz="4000" b="0" i="0" cap="all">
                <a:latin typeface="Georgia"/>
                <a:cs typeface="Georgia"/>
              </a:defRPr>
            </a:lvl1pPr>
          </a:lstStyle>
          <a:p>
            <a:r>
              <a:rPr lang="en-US" dirty="0" smtClean="0"/>
              <a:t>Click to edit Master</a:t>
            </a:r>
            <a:endParaRPr lang="en-US" dirty="0"/>
          </a:p>
        </p:txBody>
      </p:sp>
      <p:sp>
        <p:nvSpPr>
          <p:cNvPr id="3" name="Text Placeholder 2"/>
          <p:cNvSpPr>
            <a:spLocks noGrp="1"/>
          </p:cNvSpPr>
          <p:nvPr>
            <p:ph type="body" idx="1"/>
          </p:nvPr>
        </p:nvSpPr>
        <p:spPr>
          <a:xfrm>
            <a:off x="722313" y="2243138"/>
            <a:ext cx="7772400" cy="1500187"/>
          </a:xfrm>
          <a:prstGeom prst="rect">
            <a:avLst/>
          </a:prstGeom>
        </p:spPr>
        <p:txBody>
          <a:bodyPr anchor="b"/>
          <a:lstStyle>
            <a:lvl1pPr marL="0" indent="0">
              <a:buNone/>
              <a:defRPr sz="2000" b="0" i="0">
                <a:latin typeface="Trebuchet MS"/>
                <a:cs typeface="Trebuchet MS"/>
              </a:defRPr>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dirty="0" smtClean="0"/>
              <a:t>Click to edit Master text styles</a:t>
            </a:r>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28600" y="762000"/>
            <a:ext cx="8686800" cy="762000"/>
          </a:xfrm>
          <a:prstGeom prst="rect">
            <a:avLst/>
          </a:prstGeom>
        </p:spPr>
        <p:txBody>
          <a:bodyPr/>
          <a:lstStyle>
            <a:lvl1pPr algn="ctr">
              <a:defRPr b="0" i="0">
                <a:latin typeface="Georgia"/>
                <a:cs typeface="Georgia"/>
              </a:defRPr>
            </a:lvl1pPr>
          </a:lstStyle>
          <a:p>
            <a:r>
              <a:rPr lang="en-US" dirty="0" smtClean="0"/>
              <a:t>Click to edit Master title style</a:t>
            </a:r>
            <a:endParaRPr lang="en-US" dirty="0"/>
          </a:p>
        </p:txBody>
      </p:sp>
      <p:sp>
        <p:nvSpPr>
          <p:cNvPr id="3" name="Content Placeholder 2"/>
          <p:cNvSpPr>
            <a:spLocks noGrp="1"/>
          </p:cNvSpPr>
          <p:nvPr>
            <p:ph idx="1"/>
          </p:nvPr>
        </p:nvSpPr>
        <p:spPr>
          <a:xfrm>
            <a:off x="228600" y="1676400"/>
            <a:ext cx="8686800" cy="4953000"/>
          </a:xfrm>
          <a:prstGeom prst="rect">
            <a:avLst/>
          </a:prstGeom>
        </p:spPr>
        <p:txBody>
          <a:bodyPr/>
          <a:lstStyle>
            <a:lvl1pPr>
              <a:buClr>
                <a:schemeClr val="bg1"/>
              </a:buClr>
              <a:defRPr b="0" i="0">
                <a:solidFill>
                  <a:schemeClr val="bg1"/>
                </a:solidFill>
                <a:latin typeface="Trebuchet MS"/>
                <a:cs typeface="Trebuchet MS"/>
              </a:defRPr>
            </a:lvl1pPr>
            <a:lvl2pPr>
              <a:buClr>
                <a:schemeClr val="bg1"/>
              </a:buClr>
              <a:defRPr lang="en-US" sz="2400" b="0" i="0" dirty="0" smtClean="0">
                <a:solidFill>
                  <a:schemeClr val="bg1"/>
                </a:solidFill>
                <a:latin typeface="Trebuchet MS"/>
                <a:ea typeface="ＭＳ Ｐゴシック" pitchFamily="122" charset="-128"/>
                <a:cs typeface="Trebuchet MS"/>
              </a:defRPr>
            </a:lvl2pPr>
            <a:lvl3pPr>
              <a:buClr>
                <a:schemeClr val="bg1"/>
              </a:buClr>
              <a:defRPr b="0" i="0">
                <a:solidFill>
                  <a:schemeClr val="bg1"/>
                </a:solidFill>
                <a:latin typeface="Trebuchet MS"/>
                <a:cs typeface="Trebuchet MS"/>
              </a:defRPr>
            </a:lvl3pPr>
            <a:lvl4pPr>
              <a:buClr>
                <a:schemeClr val="bg1"/>
              </a:buClr>
              <a:defRPr b="0" i="0">
                <a:solidFill>
                  <a:schemeClr val="bg1"/>
                </a:solidFill>
                <a:latin typeface="Trebuchet MS"/>
                <a:cs typeface="Trebuchet MS"/>
              </a:defRPr>
            </a:lvl4pPr>
            <a:lvl5pPr>
              <a:buClr>
                <a:schemeClr val="bg1"/>
              </a:buClr>
              <a:defRPr b="0" i="1">
                <a:solidFill>
                  <a:schemeClr val="bg1"/>
                </a:solidFill>
                <a:latin typeface="Trebuchet MS"/>
                <a:cs typeface="Trebuchet MS"/>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timing>
    <p:tnLst>
      <p:par>
        <p:cTn id="1" dur="indefinite" restart="never" nodeType="tmRoot"/>
      </p:par>
    </p:tnLst>
  </p:timing>
  <p:hf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1066800"/>
            <a:ext cx="7772400" cy="1143000"/>
          </a:xfrm>
          <a:prstGeom prst="rect">
            <a:avLst/>
          </a:prstGeom>
        </p:spPr>
        <p:txBody>
          <a:bodyPr/>
          <a:lstStyle>
            <a:lvl1pPr>
              <a:defRPr b="0" i="0">
                <a:latin typeface="Georgia"/>
                <a:cs typeface="Georgia"/>
              </a:defRPr>
            </a:lvl1pPr>
          </a:lstStyle>
          <a:p>
            <a:r>
              <a:rPr lang="en-US" dirty="0" smtClean="0"/>
              <a:t>Click to edit Master title style</a:t>
            </a:r>
            <a:endParaRPr lang="en-US" dirty="0"/>
          </a:p>
        </p:txBody>
      </p:sp>
      <p:sp>
        <p:nvSpPr>
          <p:cNvPr id="3" name="Content Placeholder 2"/>
          <p:cNvSpPr>
            <a:spLocks noGrp="1"/>
          </p:cNvSpPr>
          <p:nvPr>
            <p:ph sz="half" idx="1"/>
          </p:nvPr>
        </p:nvSpPr>
        <p:spPr>
          <a:xfrm>
            <a:off x="685800" y="2438400"/>
            <a:ext cx="3810000" cy="3505200"/>
          </a:xfrm>
          <a:prstGeom prst="rect">
            <a:avLst/>
          </a:prstGeom>
        </p:spPr>
        <p:txBody>
          <a:bodyPr/>
          <a:lstStyle>
            <a:lvl1pPr>
              <a:defRPr sz="2800" b="0" i="0">
                <a:latin typeface="Trebuchet MS"/>
                <a:cs typeface="Trebuchet MS"/>
              </a:defRPr>
            </a:lvl1pPr>
            <a:lvl2pPr>
              <a:buClrTx/>
              <a:buFont typeface="Arial"/>
              <a:buChar char="•"/>
              <a:defRPr sz="2400" b="0" i="0">
                <a:latin typeface="Trebuchet MS"/>
                <a:cs typeface="Trebuchet MS"/>
              </a:defRPr>
            </a:lvl2pPr>
            <a:lvl3pPr>
              <a:buClrTx/>
              <a:buFont typeface="Arial"/>
              <a:buChar char="•"/>
              <a:defRPr sz="2000" b="0" i="0">
                <a:latin typeface="Trebuchet MS"/>
                <a:cs typeface="Trebuchet MS"/>
              </a:defRPr>
            </a:lvl3pPr>
            <a:lvl4pPr>
              <a:buClrTx/>
              <a:buFont typeface="Arial"/>
              <a:buChar char="•"/>
              <a:defRPr sz="1800" b="0" i="0">
                <a:latin typeface="Trebuchet MS"/>
                <a:cs typeface="Trebuchet MS"/>
              </a:defRPr>
            </a:lvl4pPr>
            <a:lvl5pPr>
              <a:buClr>
                <a:srgbClr val="ECD63F"/>
              </a:buClr>
              <a:buFontTx/>
              <a:buNone/>
              <a:defRPr sz="1800" b="0" i="1">
                <a:latin typeface="Trebuchet MS"/>
                <a:cs typeface="Trebuchet MS"/>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8200" y="2438400"/>
            <a:ext cx="3810000" cy="3505200"/>
          </a:xfrm>
          <a:prstGeom prst="rect">
            <a:avLst/>
          </a:prstGeom>
        </p:spPr>
        <p:txBody>
          <a:bodyPr/>
          <a:lstStyle>
            <a:lvl1pPr>
              <a:defRPr sz="2800" b="0" i="0">
                <a:latin typeface="Trebuchet MS"/>
                <a:cs typeface="Trebuchet MS"/>
              </a:defRPr>
            </a:lvl1pPr>
            <a:lvl2pPr>
              <a:buClrTx/>
              <a:buFont typeface="Arial"/>
              <a:buChar char="•"/>
              <a:defRPr sz="2400" b="0" i="0">
                <a:latin typeface="Trebuchet MS"/>
                <a:cs typeface="Trebuchet MS"/>
              </a:defRPr>
            </a:lvl2pPr>
            <a:lvl3pPr>
              <a:buClrTx/>
              <a:buFont typeface="Arial"/>
              <a:buChar char="•"/>
              <a:defRPr sz="2000" b="0" i="0">
                <a:latin typeface="Trebuchet MS"/>
                <a:cs typeface="Trebuchet MS"/>
              </a:defRPr>
            </a:lvl3pPr>
            <a:lvl4pPr>
              <a:buClrTx/>
              <a:buFont typeface="Arial"/>
              <a:buChar char="•"/>
              <a:defRPr sz="1800" b="0" i="0">
                <a:latin typeface="Trebuchet MS"/>
                <a:cs typeface="Trebuchet MS"/>
              </a:defRPr>
            </a:lvl4pPr>
            <a:lvl5pPr>
              <a:buClr>
                <a:srgbClr val="ECD63F"/>
              </a:buClr>
              <a:buFontTx/>
              <a:buNone/>
              <a:defRPr sz="1800" b="0" i="1">
                <a:latin typeface="Trebuchet MS"/>
                <a:cs typeface="Trebuchet MS"/>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990599"/>
            <a:ext cx="8229600" cy="1006475"/>
          </a:xfrm>
          <a:prstGeom prst="rect">
            <a:avLst/>
          </a:prstGeom>
        </p:spPr>
        <p:txBody>
          <a:bodyPr/>
          <a:lstStyle>
            <a:lvl1pPr>
              <a:defRPr b="0" i="0">
                <a:latin typeface="Georgia"/>
                <a:cs typeface="Georgia"/>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457200" y="2315376"/>
            <a:ext cx="4040188" cy="438935"/>
          </a:xfrm>
          <a:prstGeom prst="rect">
            <a:avLst/>
          </a:prstGeom>
        </p:spPr>
        <p:txBody>
          <a:bodyPr anchor="b"/>
          <a:lstStyle>
            <a:lvl1pPr marL="0" indent="0">
              <a:buNone/>
              <a:defRPr sz="2400" b="1" i="0">
                <a:latin typeface="Trebuchet MS"/>
                <a:cs typeface="Trebuchet M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a:t>
            </a:r>
          </a:p>
        </p:txBody>
      </p:sp>
      <p:sp>
        <p:nvSpPr>
          <p:cNvPr id="4" name="Content Placeholder 3"/>
          <p:cNvSpPr>
            <a:spLocks noGrp="1"/>
          </p:cNvSpPr>
          <p:nvPr>
            <p:ph sz="half" idx="2"/>
          </p:nvPr>
        </p:nvSpPr>
        <p:spPr>
          <a:xfrm>
            <a:off x="457200" y="2895601"/>
            <a:ext cx="4040188" cy="3124200"/>
          </a:xfrm>
          <a:prstGeom prst="rect">
            <a:avLst/>
          </a:prstGeom>
        </p:spPr>
        <p:txBody>
          <a:bodyPr/>
          <a:lstStyle>
            <a:lvl1pPr>
              <a:buClr>
                <a:schemeClr val="bg1"/>
              </a:buClr>
              <a:defRPr sz="2400" b="0" i="0">
                <a:solidFill>
                  <a:schemeClr val="bg1"/>
                </a:solidFill>
                <a:latin typeface="Trebuchet MS"/>
                <a:cs typeface="Trebuchet MS"/>
              </a:defRPr>
            </a:lvl1pPr>
            <a:lvl2pPr>
              <a:buClr>
                <a:schemeClr val="bg1"/>
              </a:buClr>
              <a:buFont typeface="Arial"/>
              <a:buChar char="•"/>
              <a:defRPr sz="2000" b="0" i="0">
                <a:solidFill>
                  <a:schemeClr val="bg1"/>
                </a:solidFill>
                <a:latin typeface="Trebuchet MS"/>
                <a:cs typeface="Trebuchet MS"/>
              </a:defRPr>
            </a:lvl2pPr>
            <a:lvl3pPr>
              <a:buClr>
                <a:schemeClr val="bg1"/>
              </a:buClr>
              <a:buFont typeface="Arial"/>
              <a:buChar char="•"/>
              <a:defRPr sz="1800" b="0" i="0">
                <a:solidFill>
                  <a:schemeClr val="bg1"/>
                </a:solidFill>
                <a:latin typeface="Trebuchet MS"/>
                <a:cs typeface="Trebuchet MS"/>
              </a:defRPr>
            </a:lvl3pPr>
            <a:lvl4pPr>
              <a:buClr>
                <a:schemeClr val="bg1"/>
              </a:buClr>
              <a:buFont typeface="Arial"/>
              <a:buChar char="•"/>
              <a:defRPr sz="1600" b="0" i="0">
                <a:solidFill>
                  <a:schemeClr val="bg1"/>
                </a:solidFill>
                <a:latin typeface="Trebuchet MS"/>
                <a:cs typeface="Trebuchet MS"/>
              </a:defRPr>
            </a:lvl4pPr>
            <a:lvl5pPr>
              <a:buClr>
                <a:schemeClr val="bg1"/>
              </a:buClr>
              <a:buFontTx/>
              <a:buNone/>
              <a:defRPr sz="1600" b="0" i="1">
                <a:solidFill>
                  <a:schemeClr val="bg1"/>
                </a:solidFill>
                <a:latin typeface="Trebuchet MS"/>
                <a:cs typeface="Trebuchet MS"/>
              </a:defRPr>
            </a:lvl5pPr>
            <a:lvl6pPr>
              <a:defRPr sz="1600"/>
            </a:lvl6pPr>
            <a:lvl7pPr>
              <a:defRPr sz="1600"/>
            </a:lvl7pPr>
            <a:lvl8pPr>
              <a:defRPr sz="1600"/>
            </a:lvl8pPr>
            <a:lvl9pPr>
              <a:defRPr sz="1600"/>
            </a:lvl9pPr>
          </a:lstStyle>
          <a:p>
            <a:pPr lvl="0"/>
            <a:r>
              <a:rPr lang="en-US" dirty="0" smtClean="0"/>
              <a:t>Click to edit Master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4645025" y="2315376"/>
            <a:ext cx="4041775" cy="438935"/>
          </a:xfrm>
          <a:prstGeom prst="rect">
            <a:avLst/>
          </a:prstGeom>
        </p:spPr>
        <p:txBody>
          <a:bodyPr anchor="b"/>
          <a:lstStyle>
            <a:lvl1pPr marL="0" indent="0">
              <a:buNone/>
              <a:defRPr sz="2400" b="1" i="0">
                <a:latin typeface="Trebuchet MS"/>
                <a:cs typeface="Trebuchet M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a:t>
            </a:r>
          </a:p>
        </p:txBody>
      </p:sp>
      <p:sp>
        <p:nvSpPr>
          <p:cNvPr id="6" name="Content Placeholder 5"/>
          <p:cNvSpPr>
            <a:spLocks noGrp="1"/>
          </p:cNvSpPr>
          <p:nvPr>
            <p:ph sz="quarter" idx="4"/>
          </p:nvPr>
        </p:nvSpPr>
        <p:spPr>
          <a:xfrm>
            <a:off x="4645025" y="2895601"/>
            <a:ext cx="4041775" cy="3124200"/>
          </a:xfrm>
          <a:prstGeom prst="rect">
            <a:avLst/>
          </a:prstGeom>
        </p:spPr>
        <p:txBody>
          <a:bodyPr/>
          <a:lstStyle>
            <a:lvl1pPr>
              <a:buClr>
                <a:schemeClr val="bg1"/>
              </a:buClr>
              <a:defRPr sz="2400">
                <a:solidFill>
                  <a:schemeClr val="bg1"/>
                </a:solidFill>
              </a:defRPr>
            </a:lvl1pPr>
            <a:lvl2pPr>
              <a:buClr>
                <a:schemeClr val="bg1"/>
              </a:buClr>
              <a:buFont typeface="Arial"/>
              <a:buChar char="•"/>
              <a:defRPr sz="2000">
                <a:solidFill>
                  <a:schemeClr val="bg1"/>
                </a:solidFill>
              </a:defRPr>
            </a:lvl2pPr>
            <a:lvl3pPr>
              <a:buClr>
                <a:schemeClr val="bg1"/>
              </a:buClr>
              <a:buFont typeface="Arial"/>
              <a:buChar char="•"/>
              <a:defRPr sz="1800">
                <a:solidFill>
                  <a:schemeClr val="bg1"/>
                </a:solidFill>
              </a:defRPr>
            </a:lvl3pPr>
            <a:lvl4pPr>
              <a:buClr>
                <a:schemeClr val="bg1"/>
              </a:buClr>
              <a:buFont typeface="Arial"/>
              <a:buChar char="•"/>
              <a:defRPr sz="1600">
                <a:solidFill>
                  <a:schemeClr val="bg1"/>
                </a:solidFill>
              </a:defRPr>
            </a:lvl4pPr>
            <a:lvl5pPr>
              <a:buClr>
                <a:schemeClr val="bg1"/>
              </a:buClr>
              <a:buFontTx/>
              <a:buNone/>
              <a:defRPr sz="1600" i="1">
                <a:solidFill>
                  <a:schemeClr val="bg1"/>
                </a:solidFill>
              </a:defRPr>
            </a:lvl5pPr>
            <a:lvl6pPr>
              <a:defRPr sz="1600"/>
            </a:lvl6pPr>
            <a:lvl7pPr>
              <a:defRPr sz="1600"/>
            </a:lvl7pPr>
            <a:lvl8pPr>
              <a:defRPr sz="1600"/>
            </a:lvl8pPr>
            <a:lvl9pPr>
              <a:defRPr sz="1600"/>
            </a:lvl9pPr>
          </a:lstStyle>
          <a:p>
            <a:pPr lvl="0"/>
            <a:r>
              <a:rPr lang="en-US" dirty="0" smtClean="0"/>
              <a:t>Click to edit Master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1066800"/>
            <a:ext cx="3008313" cy="1295400"/>
          </a:xfrm>
          <a:prstGeom prst="rect">
            <a:avLst/>
          </a:prstGeom>
          <a:solidFill>
            <a:srgbClr val="E59C00"/>
          </a:solidFill>
        </p:spPr>
        <p:txBody>
          <a:bodyPr anchor="b"/>
          <a:lstStyle>
            <a:lvl1pPr algn="l">
              <a:defRPr sz="2000" b="1" i="0">
                <a:latin typeface="Trebuchet MS"/>
                <a:cs typeface="Trebuchet MS"/>
              </a:defRPr>
            </a:lvl1pPr>
          </a:lstStyle>
          <a:p>
            <a:r>
              <a:rPr lang="en-US" dirty="0" smtClean="0"/>
              <a:t>Click to edit Master title style</a:t>
            </a:r>
            <a:endParaRPr lang="en-US" dirty="0"/>
          </a:p>
        </p:txBody>
      </p:sp>
      <p:sp>
        <p:nvSpPr>
          <p:cNvPr id="3" name="Content Placeholder 2"/>
          <p:cNvSpPr>
            <a:spLocks noGrp="1"/>
          </p:cNvSpPr>
          <p:nvPr>
            <p:ph idx="1"/>
          </p:nvPr>
        </p:nvSpPr>
        <p:spPr>
          <a:xfrm>
            <a:off x="3575050" y="1066801"/>
            <a:ext cx="5111750" cy="4953000"/>
          </a:xfrm>
          <a:prstGeom prst="rect">
            <a:avLst/>
          </a:prstGeom>
        </p:spPr>
        <p:txBody>
          <a:bodyPr/>
          <a:lstStyle>
            <a:lvl1pPr>
              <a:defRPr sz="3200">
                <a:latin typeface="Georgia"/>
                <a:cs typeface="Georgia"/>
              </a:defRPr>
            </a:lvl1pPr>
            <a:lvl2pPr>
              <a:buClrTx/>
              <a:buFont typeface="Arial"/>
              <a:buChar char="•"/>
              <a:defRPr sz="2800" b="0" i="0">
                <a:latin typeface="Trebuchet MS"/>
                <a:cs typeface="Trebuchet MS"/>
              </a:defRPr>
            </a:lvl2pPr>
            <a:lvl3pPr>
              <a:buClrTx/>
              <a:buFont typeface="Arial"/>
              <a:buChar char="•"/>
              <a:defRPr sz="2400" b="0" i="0">
                <a:latin typeface="Trebuchet MS"/>
                <a:cs typeface="Trebuchet MS"/>
              </a:defRPr>
            </a:lvl3pPr>
            <a:lvl4pPr>
              <a:buClrTx/>
              <a:buFont typeface="Arial"/>
              <a:buChar char="•"/>
              <a:defRPr sz="2000" b="0" i="0">
                <a:latin typeface="Trebuchet MS"/>
                <a:cs typeface="Trebuchet MS"/>
              </a:defRPr>
            </a:lvl4pPr>
            <a:lvl5pPr>
              <a:buClr>
                <a:srgbClr val="ECD63F"/>
              </a:buClr>
              <a:buFontTx/>
              <a:buNone/>
              <a:defRPr sz="2000" b="0" i="1">
                <a:latin typeface="Trebuchet MS"/>
                <a:cs typeface="Trebuchet MS"/>
              </a:defRPr>
            </a:lvl5pPr>
            <a:lvl6pPr>
              <a:defRPr sz="2000"/>
            </a:lvl6pPr>
            <a:lvl7pPr>
              <a:defRPr sz="2000"/>
            </a:lvl7pPr>
            <a:lvl8pPr>
              <a:defRPr sz="2000"/>
            </a:lvl8pPr>
            <a:lvl9pPr>
              <a:defRPr sz="2000"/>
            </a:lvl9pPr>
          </a:lstStyle>
          <a:p>
            <a:pPr lvl="0"/>
            <a:r>
              <a:rPr lang="en-US" dirty="0" smtClean="0"/>
              <a:t>Click to edit Master text </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3"/>
          <p:cNvSpPr>
            <a:spLocks noGrp="1"/>
          </p:cNvSpPr>
          <p:nvPr>
            <p:ph type="body" sz="half" idx="2"/>
          </p:nvPr>
        </p:nvSpPr>
        <p:spPr>
          <a:xfrm>
            <a:off x="457200" y="2514600"/>
            <a:ext cx="3008313" cy="3505200"/>
          </a:xfrm>
          <a:prstGeom prst="rect">
            <a:avLst/>
          </a:prstGeom>
        </p:spPr>
        <p:txBody>
          <a:bodyPr/>
          <a:lstStyle>
            <a:lvl1pPr marL="0" indent="0">
              <a:buNone/>
              <a:defRPr sz="1400" b="0" i="0">
                <a:latin typeface="Trebuchet MS"/>
                <a:cs typeface="Trebuchet M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828800" y="4572000"/>
            <a:ext cx="5334000" cy="566738"/>
          </a:xfrm>
          <a:prstGeom prst="rect">
            <a:avLst/>
          </a:prstGeom>
        </p:spPr>
        <p:txBody>
          <a:bodyPr anchor="b"/>
          <a:lstStyle>
            <a:lvl1pPr algn="ctr">
              <a:defRPr sz="2000" b="0" i="0">
                <a:latin typeface="Georgia"/>
                <a:cs typeface="Georgia"/>
              </a:defRPr>
            </a:lvl1pPr>
          </a:lstStyle>
          <a:p>
            <a:r>
              <a:rPr lang="en-US" dirty="0" smtClean="0"/>
              <a:t>Click to edit Master title style</a:t>
            </a:r>
            <a:endParaRPr lang="en-US" dirty="0"/>
          </a:p>
        </p:txBody>
      </p:sp>
      <p:sp>
        <p:nvSpPr>
          <p:cNvPr id="3" name="Picture Placeholder 2"/>
          <p:cNvSpPr>
            <a:spLocks noGrp="1"/>
          </p:cNvSpPr>
          <p:nvPr>
            <p:ph type="pic" idx="1"/>
          </p:nvPr>
        </p:nvSpPr>
        <p:spPr>
          <a:xfrm>
            <a:off x="1828800" y="1143000"/>
            <a:ext cx="5334000" cy="3429000"/>
          </a:xfrm>
          <a:prstGeom prst="rect">
            <a:avLst/>
          </a:prstGeom>
          <a:solidFill>
            <a:schemeClr val="bg2"/>
          </a:solidFill>
          <a:ln w="50800" cap="flat" cmpd="sng" algn="ctr">
            <a:solidFill>
              <a:schemeClr val="bg1"/>
            </a:solidFill>
            <a:prstDash val="solid"/>
            <a:miter lim="800000"/>
            <a:headEnd type="none" w="med" len="med"/>
            <a:tailEnd type="none" w="med" len="med"/>
          </a:ln>
          <a:effectLst>
            <a:outerShdw blurRad="152400" dist="101600" dir="2700000">
              <a:schemeClr val="tx1">
                <a:alpha val="31000"/>
              </a:schemeClr>
            </a:outerShdw>
          </a:effectLst>
        </p:spPr>
        <p:txBody>
          <a:bodyPr/>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828800" y="5138738"/>
            <a:ext cx="5334000" cy="804862"/>
          </a:xfrm>
          <a:prstGeom prst="rect">
            <a:avLst/>
          </a:prstGeom>
        </p:spPr>
        <p:txBody>
          <a:bodyPr/>
          <a:lstStyle>
            <a:lvl1pPr marL="0" indent="0" algn="ctr">
              <a:buNone/>
              <a:defRPr sz="1400" b="0" i="0">
                <a:latin typeface="Trebuchet MS"/>
                <a:cs typeface="Trebuchet M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Tree>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tbl">
  <p:cSld name="Title and Table">
    <p:spTree>
      <p:nvGrpSpPr>
        <p:cNvPr id="1" name=""/>
        <p:cNvGrpSpPr/>
        <p:nvPr/>
      </p:nvGrpSpPr>
      <p:grpSpPr>
        <a:xfrm>
          <a:off x="0" y="0"/>
          <a:ext cx="0" cy="0"/>
          <a:chOff x="0" y="0"/>
          <a:chExt cx="0" cy="0"/>
        </a:xfrm>
      </p:grpSpPr>
      <p:sp>
        <p:nvSpPr>
          <p:cNvPr id="4" name="Rectangle 18"/>
          <p:cNvSpPr>
            <a:spLocks noChangeArrowheads="1"/>
          </p:cNvSpPr>
          <p:nvPr userDrawn="1"/>
        </p:nvSpPr>
        <p:spPr bwMode="auto">
          <a:xfrm>
            <a:off x="0" y="1066800"/>
            <a:ext cx="9144000" cy="5791200"/>
          </a:xfrm>
          <a:prstGeom prst="rect">
            <a:avLst/>
          </a:prstGeom>
          <a:gradFill rotWithShape="0">
            <a:gsLst>
              <a:gs pos="0">
                <a:srgbClr val="000042"/>
              </a:gs>
              <a:gs pos="100000">
                <a:srgbClr val="151555"/>
              </a:gs>
            </a:gsLst>
            <a:lin ang="2700000" scaled="1"/>
          </a:gradFill>
          <a:ln w="9525">
            <a:noFill/>
            <a:miter lim="800000"/>
            <a:headEnd/>
            <a:tailEnd/>
          </a:ln>
          <a:effectLst/>
        </p:spPr>
        <p:txBody>
          <a:bodyPr wrap="none" anchor="ctr"/>
          <a:lstStyle/>
          <a:p>
            <a:pPr>
              <a:defRPr/>
            </a:pPr>
            <a:endParaRPr lang="en-US"/>
          </a:p>
        </p:txBody>
      </p:sp>
      <p:sp>
        <p:nvSpPr>
          <p:cNvPr id="5" name="Rectangle 19"/>
          <p:cNvSpPr>
            <a:spLocks noChangeArrowheads="1"/>
          </p:cNvSpPr>
          <p:nvPr userDrawn="1"/>
        </p:nvSpPr>
        <p:spPr bwMode="auto">
          <a:xfrm>
            <a:off x="0" y="1066800"/>
            <a:ext cx="9144000" cy="5791200"/>
          </a:xfrm>
          <a:prstGeom prst="rect">
            <a:avLst/>
          </a:prstGeom>
          <a:solidFill>
            <a:srgbClr val="000042"/>
          </a:solidFill>
          <a:ln w="9525">
            <a:noFill/>
            <a:miter lim="800000"/>
            <a:headEnd/>
            <a:tailEnd/>
          </a:ln>
          <a:effectLst/>
        </p:spPr>
        <p:txBody>
          <a:bodyPr wrap="none" anchor="ctr"/>
          <a:lstStyle/>
          <a:p>
            <a:pPr>
              <a:defRPr/>
            </a:pPr>
            <a:endParaRPr lang="en-US"/>
          </a:p>
        </p:txBody>
      </p:sp>
      <p:sp>
        <p:nvSpPr>
          <p:cNvPr id="6" name="Rectangle 2"/>
          <p:cNvSpPr>
            <a:spLocks noChangeArrowheads="1"/>
          </p:cNvSpPr>
          <p:nvPr/>
        </p:nvSpPr>
        <p:spPr bwMode="auto">
          <a:xfrm>
            <a:off x="0" y="1066800"/>
            <a:ext cx="9144000" cy="5791200"/>
          </a:xfrm>
          <a:prstGeom prst="rect">
            <a:avLst/>
          </a:prstGeom>
          <a:gradFill rotWithShape="0">
            <a:gsLst>
              <a:gs pos="0">
                <a:srgbClr val="000042"/>
              </a:gs>
              <a:gs pos="100000">
                <a:srgbClr val="151555"/>
              </a:gs>
            </a:gsLst>
            <a:lin ang="2700000" scaled="1"/>
          </a:gradFill>
          <a:ln w="9525">
            <a:noFill/>
            <a:miter lim="800000"/>
            <a:headEnd/>
            <a:tailEnd/>
          </a:ln>
          <a:effectLst/>
        </p:spPr>
        <p:txBody>
          <a:bodyPr wrap="none" anchor="ctr"/>
          <a:lstStyle/>
          <a:p>
            <a:pPr>
              <a:defRPr/>
            </a:pPr>
            <a:endParaRPr lang="en-US"/>
          </a:p>
        </p:txBody>
      </p:sp>
      <p:sp>
        <p:nvSpPr>
          <p:cNvPr id="7" name="Rectangle 3"/>
          <p:cNvSpPr>
            <a:spLocks noChangeArrowheads="1"/>
          </p:cNvSpPr>
          <p:nvPr/>
        </p:nvSpPr>
        <p:spPr bwMode="auto">
          <a:xfrm>
            <a:off x="0" y="1066800"/>
            <a:ext cx="9144000" cy="5791200"/>
          </a:xfrm>
          <a:prstGeom prst="rect">
            <a:avLst/>
          </a:prstGeom>
          <a:noFill/>
          <a:ln w="9525">
            <a:noFill/>
            <a:miter lim="800000"/>
            <a:headEnd/>
            <a:tailEnd/>
          </a:ln>
          <a:effectLst/>
        </p:spPr>
        <p:txBody>
          <a:bodyPr wrap="none" anchor="ctr"/>
          <a:lstStyle/>
          <a:p>
            <a:pPr>
              <a:defRPr/>
            </a:pPr>
            <a:endParaRPr lang="en-US"/>
          </a:p>
        </p:txBody>
      </p:sp>
      <p:graphicFrame>
        <p:nvGraphicFramePr>
          <p:cNvPr id="8" name="Object 6"/>
          <p:cNvGraphicFramePr>
            <a:graphicFrameLocks noChangeAspect="1"/>
          </p:cNvGraphicFramePr>
          <p:nvPr/>
        </p:nvGraphicFramePr>
        <p:xfrm>
          <a:off x="0" y="0"/>
          <a:ext cx="9144000" cy="1130300"/>
        </p:xfrm>
        <a:graphic>
          <a:graphicData uri="http://schemas.openxmlformats.org/presentationml/2006/ole">
            <mc:AlternateContent xmlns:mc="http://schemas.openxmlformats.org/markup-compatibility/2006">
              <mc:Choice xmlns:v="urn:schemas-microsoft-com:vml" Requires="v">
                <p:oleObj spid="_x0000_s1372" name="Photo Editor-foto" r:id="rId3" imgW="7621064" imgH="1009791" progId="MSPhotoEd.3">
                  <p:embed/>
                </p:oleObj>
              </mc:Choice>
              <mc:Fallback>
                <p:oleObj name="Photo Editor-foto" r:id="rId3" imgW="7621064" imgH="1009791" progId="MSPhotoEd.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9144000" cy="1130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9" name="Text Box 7"/>
          <p:cNvSpPr txBox="1">
            <a:spLocks noChangeArrowheads="1"/>
          </p:cNvSpPr>
          <p:nvPr/>
        </p:nvSpPr>
        <p:spPr bwMode="auto">
          <a:xfrm>
            <a:off x="1828800" y="71438"/>
            <a:ext cx="4191000" cy="1128712"/>
          </a:xfrm>
          <a:prstGeom prst="rect">
            <a:avLst/>
          </a:prstGeom>
          <a:noFill/>
          <a:ln w="9525">
            <a:noFill/>
            <a:miter lim="800000"/>
            <a:headEnd/>
            <a:tailEnd/>
          </a:ln>
          <a:effectLst/>
        </p:spPr>
        <p:txBody>
          <a:bodyPr>
            <a:spAutoFit/>
          </a:bodyPr>
          <a:lstStyle/>
          <a:p>
            <a:pPr algn="l">
              <a:defRPr/>
            </a:pPr>
            <a:r>
              <a:rPr lang="nl-BE" sz="2000">
                <a:solidFill>
                  <a:schemeClr val="bg1"/>
                </a:solidFill>
                <a:latin typeface="Batang" pitchFamily="18" charset="-127"/>
              </a:rPr>
              <a:t>New York State </a:t>
            </a:r>
          </a:p>
          <a:p>
            <a:pPr algn="l">
              <a:defRPr/>
            </a:pPr>
            <a:r>
              <a:rPr lang="nl-BE" sz="2000">
                <a:solidFill>
                  <a:schemeClr val="bg1"/>
                </a:solidFill>
                <a:latin typeface="Batang" pitchFamily="18" charset="-127"/>
              </a:rPr>
              <a:t>Center of Excellence in Bioinformatics &amp; Life Sciences</a:t>
            </a:r>
          </a:p>
          <a:p>
            <a:pPr algn="l">
              <a:defRPr/>
            </a:pPr>
            <a:endParaRPr lang="nl-BE" sz="800">
              <a:solidFill>
                <a:schemeClr val="bg1"/>
              </a:solidFill>
              <a:latin typeface="Batang" pitchFamily="18" charset="-127"/>
            </a:endParaRPr>
          </a:p>
        </p:txBody>
      </p:sp>
      <p:grpSp>
        <p:nvGrpSpPr>
          <p:cNvPr id="10" name="Group 8"/>
          <p:cNvGrpSpPr>
            <a:grpSpLocks/>
          </p:cNvGrpSpPr>
          <p:nvPr/>
        </p:nvGrpSpPr>
        <p:grpSpPr bwMode="auto">
          <a:xfrm>
            <a:off x="152400" y="152400"/>
            <a:ext cx="1752600" cy="838200"/>
            <a:chOff x="720" y="1440"/>
            <a:chExt cx="1104" cy="576"/>
          </a:xfrm>
        </p:grpSpPr>
        <p:sp>
          <p:nvSpPr>
            <p:cNvPr id="11" name="AutoShape 9"/>
            <p:cNvSpPr>
              <a:spLocks noChangeArrowheads="1"/>
            </p:cNvSpPr>
            <p:nvPr/>
          </p:nvSpPr>
          <p:spPr bwMode="auto">
            <a:xfrm>
              <a:off x="820" y="1449"/>
              <a:ext cx="352" cy="269"/>
            </a:xfrm>
            <a:prstGeom prst="parallelogram">
              <a:avLst>
                <a:gd name="adj" fmla="val 32714"/>
              </a:avLst>
            </a:prstGeom>
            <a:solidFill>
              <a:schemeClr val="bg1"/>
            </a:solidFill>
            <a:ln w="28575">
              <a:solidFill>
                <a:schemeClr val="bg2"/>
              </a:solidFill>
              <a:miter lim="800000"/>
              <a:headEnd/>
              <a:tailEnd/>
            </a:ln>
            <a:effectLst/>
          </p:spPr>
          <p:txBody>
            <a:bodyPr wrap="none" anchor="ctr"/>
            <a:lstStyle/>
            <a:p>
              <a:pPr>
                <a:defRPr/>
              </a:pPr>
              <a:endParaRPr lang="en-US"/>
            </a:p>
          </p:txBody>
        </p:sp>
        <p:sp>
          <p:nvSpPr>
            <p:cNvPr id="12" name="AutoShape 10"/>
            <p:cNvSpPr>
              <a:spLocks noChangeArrowheads="1"/>
            </p:cNvSpPr>
            <p:nvPr/>
          </p:nvSpPr>
          <p:spPr bwMode="auto">
            <a:xfrm>
              <a:off x="1123" y="1449"/>
              <a:ext cx="352" cy="269"/>
            </a:xfrm>
            <a:prstGeom prst="parallelogram">
              <a:avLst>
                <a:gd name="adj" fmla="val 32714"/>
              </a:avLst>
            </a:prstGeom>
            <a:solidFill>
              <a:schemeClr val="bg1"/>
            </a:solidFill>
            <a:ln w="28575">
              <a:solidFill>
                <a:srgbClr val="1E2082"/>
              </a:solidFill>
              <a:miter lim="800000"/>
              <a:headEnd/>
              <a:tailEnd/>
            </a:ln>
            <a:effectLst/>
          </p:spPr>
          <p:txBody>
            <a:bodyPr wrap="none" anchor="ctr"/>
            <a:lstStyle/>
            <a:p>
              <a:pPr>
                <a:defRPr/>
              </a:pPr>
              <a:endParaRPr lang="en-US"/>
            </a:p>
          </p:txBody>
        </p:sp>
        <p:sp>
          <p:nvSpPr>
            <p:cNvPr id="13" name="AutoShape 11"/>
            <p:cNvSpPr>
              <a:spLocks noChangeArrowheads="1"/>
            </p:cNvSpPr>
            <p:nvPr/>
          </p:nvSpPr>
          <p:spPr bwMode="auto">
            <a:xfrm>
              <a:off x="1424" y="1449"/>
              <a:ext cx="352" cy="269"/>
            </a:xfrm>
            <a:prstGeom prst="parallelogram">
              <a:avLst>
                <a:gd name="adj" fmla="val 32714"/>
              </a:avLst>
            </a:prstGeom>
            <a:solidFill>
              <a:schemeClr val="bg1"/>
            </a:solidFill>
            <a:ln w="28575">
              <a:solidFill>
                <a:schemeClr val="bg2"/>
              </a:solidFill>
              <a:miter lim="800000"/>
              <a:headEnd/>
              <a:tailEnd/>
            </a:ln>
            <a:effectLst/>
          </p:spPr>
          <p:txBody>
            <a:bodyPr wrap="none" anchor="ctr"/>
            <a:lstStyle/>
            <a:p>
              <a:pPr>
                <a:defRPr/>
              </a:pPr>
              <a:endParaRPr lang="en-US"/>
            </a:p>
          </p:txBody>
        </p:sp>
        <p:sp>
          <p:nvSpPr>
            <p:cNvPr id="14" name="AutoShape 12"/>
            <p:cNvSpPr>
              <a:spLocks noChangeArrowheads="1"/>
            </p:cNvSpPr>
            <p:nvPr/>
          </p:nvSpPr>
          <p:spPr bwMode="auto">
            <a:xfrm>
              <a:off x="720" y="1761"/>
              <a:ext cx="352" cy="255"/>
            </a:xfrm>
            <a:prstGeom prst="parallelogram">
              <a:avLst>
                <a:gd name="adj" fmla="val 34510"/>
              </a:avLst>
            </a:prstGeom>
            <a:solidFill>
              <a:schemeClr val="bg1"/>
            </a:solidFill>
            <a:ln w="28575">
              <a:solidFill>
                <a:srgbClr val="1E2082"/>
              </a:solidFill>
              <a:miter lim="800000"/>
              <a:headEnd/>
              <a:tailEnd/>
            </a:ln>
            <a:effectLst/>
          </p:spPr>
          <p:txBody>
            <a:bodyPr wrap="none" anchor="ctr"/>
            <a:lstStyle/>
            <a:p>
              <a:pPr>
                <a:defRPr/>
              </a:pPr>
              <a:endParaRPr lang="en-US"/>
            </a:p>
          </p:txBody>
        </p:sp>
        <p:sp>
          <p:nvSpPr>
            <p:cNvPr id="15" name="AutoShape 13"/>
            <p:cNvSpPr>
              <a:spLocks noChangeArrowheads="1"/>
            </p:cNvSpPr>
            <p:nvPr/>
          </p:nvSpPr>
          <p:spPr bwMode="auto">
            <a:xfrm>
              <a:off x="1021" y="1761"/>
              <a:ext cx="352" cy="255"/>
            </a:xfrm>
            <a:prstGeom prst="parallelogram">
              <a:avLst>
                <a:gd name="adj" fmla="val 34510"/>
              </a:avLst>
            </a:prstGeom>
            <a:solidFill>
              <a:schemeClr val="bg1"/>
            </a:solidFill>
            <a:ln w="28575">
              <a:solidFill>
                <a:schemeClr val="bg2"/>
              </a:solidFill>
              <a:miter lim="800000"/>
              <a:headEnd/>
              <a:tailEnd/>
            </a:ln>
            <a:effectLst/>
          </p:spPr>
          <p:txBody>
            <a:bodyPr wrap="none" anchor="ctr"/>
            <a:lstStyle/>
            <a:p>
              <a:pPr>
                <a:defRPr/>
              </a:pPr>
              <a:endParaRPr lang="en-US"/>
            </a:p>
          </p:txBody>
        </p:sp>
        <p:sp>
          <p:nvSpPr>
            <p:cNvPr id="16" name="AutoShape 14"/>
            <p:cNvSpPr>
              <a:spLocks noChangeArrowheads="1"/>
            </p:cNvSpPr>
            <p:nvPr/>
          </p:nvSpPr>
          <p:spPr bwMode="auto">
            <a:xfrm>
              <a:off x="1324" y="1761"/>
              <a:ext cx="352" cy="255"/>
            </a:xfrm>
            <a:prstGeom prst="parallelogram">
              <a:avLst>
                <a:gd name="adj" fmla="val 34510"/>
              </a:avLst>
            </a:prstGeom>
            <a:solidFill>
              <a:schemeClr val="bg2"/>
            </a:solidFill>
            <a:ln w="28575">
              <a:solidFill>
                <a:srgbClr val="1E2082"/>
              </a:solidFill>
              <a:miter lim="800000"/>
              <a:headEnd/>
              <a:tailEnd/>
            </a:ln>
            <a:effectLst/>
          </p:spPr>
          <p:txBody>
            <a:bodyPr wrap="none" anchor="ctr"/>
            <a:lstStyle/>
            <a:p>
              <a:pPr>
                <a:defRPr/>
              </a:pPr>
              <a:endParaRPr lang="en-US"/>
            </a:p>
          </p:txBody>
        </p:sp>
        <p:sp>
          <p:nvSpPr>
            <p:cNvPr id="17" name="Rectangle 15"/>
            <p:cNvSpPr>
              <a:spLocks noChangeArrowheads="1"/>
            </p:cNvSpPr>
            <p:nvPr/>
          </p:nvSpPr>
          <p:spPr bwMode="auto">
            <a:xfrm>
              <a:off x="864" y="1440"/>
              <a:ext cx="960" cy="314"/>
            </a:xfrm>
            <a:prstGeom prst="rect">
              <a:avLst/>
            </a:prstGeom>
            <a:noFill/>
            <a:ln w="9525">
              <a:noFill/>
              <a:miter lim="800000"/>
              <a:headEnd/>
              <a:tailEnd/>
            </a:ln>
            <a:effectLst/>
          </p:spPr>
          <p:txBody>
            <a:bodyPr>
              <a:spAutoFit/>
            </a:bodyPr>
            <a:lstStyle/>
            <a:p>
              <a:pPr algn="l">
                <a:defRPr/>
              </a:pPr>
              <a:r>
                <a:rPr lang="nl-BE">
                  <a:solidFill>
                    <a:srgbClr val="153C8B"/>
                  </a:solidFill>
                  <a:latin typeface="Verdana" pitchFamily="34" charset="0"/>
                </a:rPr>
                <a:t>R  </a:t>
              </a:r>
              <a:r>
                <a:rPr lang="nl-BE" sz="1600">
                  <a:solidFill>
                    <a:srgbClr val="153C8B"/>
                  </a:solidFill>
                  <a:latin typeface="Verdana" pitchFamily="34" charset="0"/>
                </a:rPr>
                <a:t> </a:t>
              </a:r>
              <a:r>
                <a:rPr lang="nl-BE">
                  <a:solidFill>
                    <a:srgbClr val="153C8B"/>
                  </a:solidFill>
                  <a:latin typeface="Verdana" pitchFamily="34" charset="0"/>
                </a:rPr>
                <a:t>T  U</a:t>
              </a:r>
              <a:endParaRPr lang="en-US">
                <a:solidFill>
                  <a:srgbClr val="153C8B"/>
                </a:solidFill>
                <a:latin typeface="Verdana" pitchFamily="34" charset="0"/>
              </a:endParaRPr>
            </a:p>
          </p:txBody>
        </p:sp>
      </p:grpSp>
      <p:sp>
        <p:nvSpPr>
          <p:cNvPr id="18" name="Line 16"/>
          <p:cNvSpPr>
            <a:spLocks noChangeShapeType="1"/>
          </p:cNvSpPr>
          <p:nvPr/>
        </p:nvSpPr>
        <p:spPr bwMode="auto">
          <a:xfrm>
            <a:off x="0" y="1143000"/>
            <a:ext cx="9144000" cy="0"/>
          </a:xfrm>
          <a:prstGeom prst="line">
            <a:avLst/>
          </a:prstGeom>
          <a:noFill/>
          <a:ln w="9525">
            <a:solidFill>
              <a:schemeClr val="bg1"/>
            </a:solidFill>
            <a:round/>
            <a:headEnd/>
            <a:tailEnd/>
          </a:ln>
          <a:effectLst/>
        </p:spPr>
        <p:txBody>
          <a:bodyPr anchor="ctr"/>
          <a:lstStyle/>
          <a:p>
            <a:pPr>
              <a:defRPr/>
            </a:pPr>
            <a:endParaRPr lang="en-US"/>
          </a:p>
        </p:txBody>
      </p:sp>
      <p:graphicFrame>
        <p:nvGraphicFramePr>
          <p:cNvPr id="19" name="Object 20"/>
          <p:cNvGraphicFramePr>
            <a:graphicFrameLocks noChangeAspect="1"/>
          </p:cNvGraphicFramePr>
          <p:nvPr userDrawn="1"/>
        </p:nvGraphicFramePr>
        <p:xfrm>
          <a:off x="0" y="0"/>
          <a:ext cx="9144000" cy="1130300"/>
        </p:xfrm>
        <a:graphic>
          <a:graphicData uri="http://schemas.openxmlformats.org/presentationml/2006/ole">
            <mc:AlternateContent xmlns:mc="http://schemas.openxmlformats.org/markup-compatibility/2006">
              <mc:Choice xmlns:v="urn:schemas-microsoft-com:vml" Requires="v">
                <p:oleObj spid="_x0000_s1373" name="Photo Editor-foto" r:id="rId5" imgW="7621064" imgH="1009791" progId="MSPhotoEd.3">
                  <p:embed/>
                </p:oleObj>
              </mc:Choice>
              <mc:Fallback>
                <p:oleObj name="Photo Editor-foto" r:id="rId5" imgW="7621064" imgH="1009791" progId="MSPhotoEd.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9144000" cy="1130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0" name="Text Box 21"/>
          <p:cNvSpPr txBox="1">
            <a:spLocks noChangeArrowheads="1"/>
          </p:cNvSpPr>
          <p:nvPr userDrawn="1"/>
        </p:nvSpPr>
        <p:spPr bwMode="auto">
          <a:xfrm>
            <a:off x="1828800" y="71438"/>
            <a:ext cx="4191000" cy="1128712"/>
          </a:xfrm>
          <a:prstGeom prst="rect">
            <a:avLst/>
          </a:prstGeom>
          <a:noFill/>
          <a:ln w="9525">
            <a:noFill/>
            <a:miter lim="800000"/>
            <a:headEnd/>
            <a:tailEnd/>
          </a:ln>
          <a:effectLst/>
        </p:spPr>
        <p:txBody>
          <a:bodyPr>
            <a:spAutoFit/>
          </a:bodyPr>
          <a:lstStyle/>
          <a:p>
            <a:pPr algn="l">
              <a:defRPr/>
            </a:pPr>
            <a:r>
              <a:rPr lang="nl-BE" sz="2000">
                <a:solidFill>
                  <a:schemeClr val="bg1"/>
                </a:solidFill>
                <a:latin typeface="Batang" pitchFamily="18" charset="-127"/>
              </a:rPr>
              <a:t>New York State </a:t>
            </a:r>
          </a:p>
          <a:p>
            <a:pPr algn="l">
              <a:defRPr/>
            </a:pPr>
            <a:r>
              <a:rPr lang="nl-BE" sz="2000">
                <a:solidFill>
                  <a:schemeClr val="bg1"/>
                </a:solidFill>
                <a:latin typeface="Batang" pitchFamily="18" charset="-127"/>
              </a:rPr>
              <a:t>Center of Excellence in Bioinformatics &amp; Life Sciences</a:t>
            </a:r>
          </a:p>
          <a:p>
            <a:pPr algn="l">
              <a:defRPr/>
            </a:pPr>
            <a:endParaRPr lang="nl-BE" sz="800">
              <a:solidFill>
                <a:schemeClr val="bg1"/>
              </a:solidFill>
              <a:latin typeface="Batang" pitchFamily="18" charset="-127"/>
            </a:endParaRPr>
          </a:p>
        </p:txBody>
      </p:sp>
      <p:grpSp>
        <p:nvGrpSpPr>
          <p:cNvPr id="21" name="Group 22"/>
          <p:cNvGrpSpPr>
            <a:grpSpLocks/>
          </p:cNvGrpSpPr>
          <p:nvPr userDrawn="1"/>
        </p:nvGrpSpPr>
        <p:grpSpPr bwMode="auto">
          <a:xfrm>
            <a:off x="152400" y="152400"/>
            <a:ext cx="1752600" cy="838200"/>
            <a:chOff x="720" y="1440"/>
            <a:chExt cx="1104" cy="576"/>
          </a:xfrm>
        </p:grpSpPr>
        <p:sp>
          <p:nvSpPr>
            <p:cNvPr id="22" name="AutoShape 23"/>
            <p:cNvSpPr>
              <a:spLocks noChangeArrowheads="1"/>
            </p:cNvSpPr>
            <p:nvPr/>
          </p:nvSpPr>
          <p:spPr bwMode="auto">
            <a:xfrm>
              <a:off x="820" y="1449"/>
              <a:ext cx="352" cy="269"/>
            </a:xfrm>
            <a:prstGeom prst="parallelogram">
              <a:avLst>
                <a:gd name="adj" fmla="val 32714"/>
              </a:avLst>
            </a:prstGeom>
            <a:solidFill>
              <a:schemeClr val="bg1"/>
            </a:solidFill>
            <a:ln w="28575">
              <a:solidFill>
                <a:schemeClr val="bg2"/>
              </a:solidFill>
              <a:miter lim="800000"/>
              <a:headEnd/>
              <a:tailEnd/>
            </a:ln>
            <a:effectLst/>
          </p:spPr>
          <p:txBody>
            <a:bodyPr wrap="none" anchor="ctr"/>
            <a:lstStyle/>
            <a:p>
              <a:pPr>
                <a:defRPr/>
              </a:pPr>
              <a:endParaRPr lang="en-US"/>
            </a:p>
          </p:txBody>
        </p:sp>
        <p:sp>
          <p:nvSpPr>
            <p:cNvPr id="23" name="AutoShape 24"/>
            <p:cNvSpPr>
              <a:spLocks noChangeArrowheads="1"/>
            </p:cNvSpPr>
            <p:nvPr/>
          </p:nvSpPr>
          <p:spPr bwMode="auto">
            <a:xfrm>
              <a:off x="1123" y="1449"/>
              <a:ext cx="352" cy="269"/>
            </a:xfrm>
            <a:prstGeom prst="parallelogram">
              <a:avLst>
                <a:gd name="adj" fmla="val 32714"/>
              </a:avLst>
            </a:prstGeom>
            <a:solidFill>
              <a:schemeClr val="bg1"/>
            </a:solidFill>
            <a:ln w="28575">
              <a:solidFill>
                <a:srgbClr val="1E2082"/>
              </a:solidFill>
              <a:miter lim="800000"/>
              <a:headEnd/>
              <a:tailEnd/>
            </a:ln>
            <a:effectLst/>
          </p:spPr>
          <p:txBody>
            <a:bodyPr wrap="none" anchor="ctr"/>
            <a:lstStyle/>
            <a:p>
              <a:pPr>
                <a:defRPr/>
              </a:pPr>
              <a:endParaRPr lang="en-US"/>
            </a:p>
          </p:txBody>
        </p:sp>
        <p:sp>
          <p:nvSpPr>
            <p:cNvPr id="24" name="AutoShape 25"/>
            <p:cNvSpPr>
              <a:spLocks noChangeArrowheads="1"/>
            </p:cNvSpPr>
            <p:nvPr/>
          </p:nvSpPr>
          <p:spPr bwMode="auto">
            <a:xfrm>
              <a:off x="1424" y="1449"/>
              <a:ext cx="352" cy="269"/>
            </a:xfrm>
            <a:prstGeom prst="parallelogram">
              <a:avLst>
                <a:gd name="adj" fmla="val 32714"/>
              </a:avLst>
            </a:prstGeom>
            <a:solidFill>
              <a:schemeClr val="bg1"/>
            </a:solidFill>
            <a:ln w="28575">
              <a:solidFill>
                <a:schemeClr val="bg2"/>
              </a:solidFill>
              <a:miter lim="800000"/>
              <a:headEnd/>
              <a:tailEnd/>
            </a:ln>
            <a:effectLst/>
          </p:spPr>
          <p:txBody>
            <a:bodyPr wrap="none" anchor="ctr"/>
            <a:lstStyle/>
            <a:p>
              <a:pPr>
                <a:defRPr/>
              </a:pPr>
              <a:endParaRPr lang="en-US"/>
            </a:p>
          </p:txBody>
        </p:sp>
        <p:sp>
          <p:nvSpPr>
            <p:cNvPr id="25" name="AutoShape 26"/>
            <p:cNvSpPr>
              <a:spLocks noChangeArrowheads="1"/>
            </p:cNvSpPr>
            <p:nvPr/>
          </p:nvSpPr>
          <p:spPr bwMode="auto">
            <a:xfrm>
              <a:off x="720" y="1761"/>
              <a:ext cx="352" cy="255"/>
            </a:xfrm>
            <a:prstGeom prst="parallelogram">
              <a:avLst>
                <a:gd name="adj" fmla="val 34510"/>
              </a:avLst>
            </a:prstGeom>
            <a:solidFill>
              <a:schemeClr val="bg1"/>
            </a:solidFill>
            <a:ln w="28575">
              <a:solidFill>
                <a:srgbClr val="1E2082"/>
              </a:solidFill>
              <a:miter lim="800000"/>
              <a:headEnd/>
              <a:tailEnd/>
            </a:ln>
            <a:effectLst/>
          </p:spPr>
          <p:txBody>
            <a:bodyPr wrap="none" anchor="ctr"/>
            <a:lstStyle/>
            <a:p>
              <a:pPr>
                <a:defRPr/>
              </a:pPr>
              <a:endParaRPr lang="en-US"/>
            </a:p>
          </p:txBody>
        </p:sp>
        <p:sp>
          <p:nvSpPr>
            <p:cNvPr id="26" name="AutoShape 27"/>
            <p:cNvSpPr>
              <a:spLocks noChangeArrowheads="1"/>
            </p:cNvSpPr>
            <p:nvPr/>
          </p:nvSpPr>
          <p:spPr bwMode="auto">
            <a:xfrm>
              <a:off x="1021" y="1761"/>
              <a:ext cx="352" cy="255"/>
            </a:xfrm>
            <a:prstGeom prst="parallelogram">
              <a:avLst>
                <a:gd name="adj" fmla="val 34510"/>
              </a:avLst>
            </a:prstGeom>
            <a:solidFill>
              <a:schemeClr val="bg1"/>
            </a:solidFill>
            <a:ln w="28575">
              <a:solidFill>
                <a:schemeClr val="bg2"/>
              </a:solidFill>
              <a:miter lim="800000"/>
              <a:headEnd/>
              <a:tailEnd/>
            </a:ln>
            <a:effectLst/>
          </p:spPr>
          <p:txBody>
            <a:bodyPr wrap="none" anchor="ctr"/>
            <a:lstStyle/>
            <a:p>
              <a:pPr>
                <a:defRPr/>
              </a:pPr>
              <a:endParaRPr lang="en-US"/>
            </a:p>
          </p:txBody>
        </p:sp>
        <p:sp>
          <p:nvSpPr>
            <p:cNvPr id="27" name="AutoShape 28"/>
            <p:cNvSpPr>
              <a:spLocks noChangeArrowheads="1"/>
            </p:cNvSpPr>
            <p:nvPr/>
          </p:nvSpPr>
          <p:spPr bwMode="auto">
            <a:xfrm>
              <a:off x="1324" y="1761"/>
              <a:ext cx="352" cy="255"/>
            </a:xfrm>
            <a:prstGeom prst="parallelogram">
              <a:avLst>
                <a:gd name="adj" fmla="val 34510"/>
              </a:avLst>
            </a:prstGeom>
            <a:solidFill>
              <a:schemeClr val="bg2"/>
            </a:solidFill>
            <a:ln w="28575">
              <a:solidFill>
                <a:srgbClr val="1E2082"/>
              </a:solidFill>
              <a:miter lim="800000"/>
              <a:headEnd/>
              <a:tailEnd/>
            </a:ln>
            <a:effectLst/>
          </p:spPr>
          <p:txBody>
            <a:bodyPr wrap="none" anchor="ctr"/>
            <a:lstStyle/>
            <a:p>
              <a:pPr>
                <a:defRPr/>
              </a:pPr>
              <a:endParaRPr lang="en-US"/>
            </a:p>
          </p:txBody>
        </p:sp>
        <p:sp>
          <p:nvSpPr>
            <p:cNvPr id="28" name="Rectangle 29"/>
            <p:cNvSpPr>
              <a:spLocks noChangeArrowheads="1"/>
            </p:cNvSpPr>
            <p:nvPr/>
          </p:nvSpPr>
          <p:spPr bwMode="auto">
            <a:xfrm>
              <a:off x="864" y="1440"/>
              <a:ext cx="960" cy="314"/>
            </a:xfrm>
            <a:prstGeom prst="rect">
              <a:avLst/>
            </a:prstGeom>
            <a:noFill/>
            <a:ln w="9525">
              <a:noFill/>
              <a:miter lim="800000"/>
              <a:headEnd/>
              <a:tailEnd/>
            </a:ln>
            <a:effectLst/>
          </p:spPr>
          <p:txBody>
            <a:bodyPr>
              <a:spAutoFit/>
            </a:bodyPr>
            <a:lstStyle/>
            <a:p>
              <a:pPr algn="l">
                <a:defRPr/>
              </a:pPr>
              <a:r>
                <a:rPr lang="nl-BE">
                  <a:solidFill>
                    <a:srgbClr val="153C8B"/>
                  </a:solidFill>
                  <a:latin typeface="Verdana" pitchFamily="34" charset="0"/>
                </a:rPr>
                <a:t>R  </a:t>
              </a:r>
              <a:r>
                <a:rPr lang="nl-BE" sz="1600">
                  <a:solidFill>
                    <a:srgbClr val="153C8B"/>
                  </a:solidFill>
                  <a:latin typeface="Verdana" pitchFamily="34" charset="0"/>
                </a:rPr>
                <a:t> </a:t>
              </a:r>
              <a:r>
                <a:rPr lang="nl-BE">
                  <a:solidFill>
                    <a:srgbClr val="153C8B"/>
                  </a:solidFill>
                  <a:latin typeface="Verdana" pitchFamily="34" charset="0"/>
                </a:rPr>
                <a:t>T  U</a:t>
              </a:r>
              <a:endParaRPr lang="en-US">
                <a:solidFill>
                  <a:srgbClr val="153C8B"/>
                </a:solidFill>
                <a:latin typeface="Verdana" pitchFamily="34" charset="0"/>
              </a:endParaRPr>
            </a:p>
          </p:txBody>
        </p:sp>
      </p:grpSp>
      <p:sp>
        <p:nvSpPr>
          <p:cNvPr id="29" name="Line 30"/>
          <p:cNvSpPr>
            <a:spLocks noChangeShapeType="1"/>
          </p:cNvSpPr>
          <p:nvPr userDrawn="1"/>
        </p:nvSpPr>
        <p:spPr bwMode="auto">
          <a:xfrm>
            <a:off x="0" y="1143000"/>
            <a:ext cx="9144000" cy="0"/>
          </a:xfrm>
          <a:prstGeom prst="line">
            <a:avLst/>
          </a:prstGeom>
          <a:noFill/>
          <a:ln w="9525">
            <a:solidFill>
              <a:schemeClr val="bg1"/>
            </a:solidFill>
            <a:round/>
            <a:headEnd/>
            <a:tailEnd/>
          </a:ln>
          <a:effectLst/>
        </p:spPr>
        <p:txBody>
          <a:bodyPr anchor="ctr"/>
          <a:lstStyle/>
          <a:p>
            <a:pPr>
              <a:defRPr/>
            </a:pPr>
            <a:endParaRPr lang="en-US"/>
          </a:p>
        </p:txBody>
      </p:sp>
      <p:sp>
        <p:nvSpPr>
          <p:cNvPr id="2" name="Title 1"/>
          <p:cNvSpPr>
            <a:spLocks noGrp="1"/>
          </p:cNvSpPr>
          <p:nvPr>
            <p:ph type="title"/>
          </p:nvPr>
        </p:nvSpPr>
        <p:spPr>
          <a:xfrm>
            <a:off x="228600" y="1012825"/>
            <a:ext cx="8686800" cy="1174750"/>
          </a:xfrm>
          <a:prstGeom prst="roundRect">
            <a:avLst>
              <a:gd name="adj" fmla="val 16667"/>
            </a:avLst>
          </a:prstGeom>
        </p:spPr>
        <p:txBody>
          <a:bodyPr/>
          <a:lstStyle/>
          <a:p>
            <a:r>
              <a:rPr lang="en-US" smtClean="0"/>
              <a:t>Click to edit Master title style</a:t>
            </a:r>
            <a:endParaRPr lang="en-US"/>
          </a:p>
        </p:txBody>
      </p:sp>
      <p:sp>
        <p:nvSpPr>
          <p:cNvPr id="3" name="Table Placeholder 2"/>
          <p:cNvSpPr>
            <a:spLocks noGrp="1"/>
          </p:cNvSpPr>
          <p:nvPr>
            <p:ph type="tbl" idx="1"/>
          </p:nvPr>
        </p:nvSpPr>
        <p:spPr>
          <a:xfrm>
            <a:off x="152400" y="1981200"/>
            <a:ext cx="8839200" cy="4724400"/>
          </a:xfrm>
          <a:prstGeom prst="rect">
            <a:avLst/>
          </a:prstGeom>
        </p:spPr>
        <p:txBody>
          <a:bodyPr/>
          <a:lstStyle/>
          <a:p>
            <a:pPr lvl="0"/>
            <a:endParaRPr lang="en-US" noProof="0"/>
          </a:p>
        </p:txBody>
      </p:sp>
      <p:sp>
        <p:nvSpPr>
          <p:cNvPr id="30" name="Slide Number Placeholder 3"/>
          <p:cNvSpPr>
            <a:spLocks noGrp="1"/>
          </p:cNvSpPr>
          <p:nvPr>
            <p:ph type="sldNum" sz="quarter" idx="10"/>
          </p:nvPr>
        </p:nvSpPr>
        <p:spPr>
          <a:xfrm>
            <a:off x="7239000" y="6553200"/>
            <a:ext cx="1905000" cy="304800"/>
          </a:xfrm>
          <a:prstGeom prst="rect">
            <a:avLst/>
          </a:prstGeom>
        </p:spPr>
        <p:txBody>
          <a:bodyPr/>
          <a:lstStyle>
            <a:lvl1pPr>
              <a:defRPr/>
            </a:lvl1pPr>
          </a:lstStyle>
          <a:p>
            <a:fld id="{D14BF38A-3DFB-480B-8D89-0595D30524BE}" type="slidenum">
              <a:rPr lang="en-US" altLang="en-US"/>
              <a:pPr/>
              <a:t>‹#›</a:t>
            </a:fld>
            <a:endParaRPr lang="en-US" altLang="en-US"/>
          </a:p>
        </p:txBody>
      </p:sp>
    </p:spTree>
    <p:extLst>
      <p:ext uri="{BB962C8B-B14F-4D97-AF65-F5344CB8AC3E}">
        <p14:creationId xmlns:p14="http://schemas.microsoft.com/office/powerpoint/2010/main" val="321793392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jpe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2" descr="downtown.jpg"/>
          <p:cNvPicPr>
            <a:picLocks noChangeAspect="1"/>
          </p:cNvPicPr>
          <p:nvPr userDrawn="1"/>
        </p:nvPicPr>
        <p:blipFill>
          <a:blip r:embed="rId11"/>
          <a:srcRect/>
          <a:stretch>
            <a:fillRect/>
          </a:stretch>
        </p:blipFill>
        <p:spPr bwMode="auto">
          <a:xfrm>
            <a:off x="0" y="0"/>
            <a:ext cx="9144000" cy="6858000"/>
          </a:xfrm>
          <a:prstGeom prst="rect">
            <a:avLst/>
          </a:prstGeom>
          <a:noFill/>
          <a:ln w="9525">
            <a:noFill/>
            <a:miter lim="800000"/>
            <a:headEnd/>
            <a:tailEnd/>
          </a:ln>
        </p:spPr>
      </p:pic>
      <p:sp>
        <p:nvSpPr>
          <p:cNvPr id="2" name="Rectangle 1"/>
          <p:cNvSpPr/>
          <p:nvPr userDrawn="1"/>
        </p:nvSpPr>
        <p:spPr bwMode="auto">
          <a:xfrm>
            <a:off x="0" y="609600"/>
            <a:ext cx="9144000" cy="6248400"/>
          </a:xfrm>
          <a:prstGeom prst="rect">
            <a:avLst/>
          </a:prstGeom>
          <a:solidFill>
            <a:srgbClr val="002060">
              <a:alpha val="60000"/>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4" name="Text Placeholder 5"/>
          <p:cNvSpPr txBox="1">
            <a:spLocks/>
          </p:cNvSpPr>
          <p:nvPr userDrawn="1"/>
        </p:nvSpPr>
        <p:spPr>
          <a:xfrm>
            <a:off x="23004" y="6553200"/>
            <a:ext cx="357996" cy="228600"/>
          </a:xfrm>
          <a:prstGeom prst="rect">
            <a:avLst/>
          </a:prstGeom>
        </p:spPr>
        <p:txBody>
          <a:bodyPr/>
          <a:lstStyle>
            <a:lvl1pPr marL="342900" indent="-342900" algn="l" rtl="0" eaLnBrk="0" fontAlgn="base" hangingPunct="0">
              <a:spcBef>
                <a:spcPct val="20000"/>
              </a:spcBef>
              <a:spcAft>
                <a:spcPct val="0"/>
              </a:spcAft>
              <a:buClr>
                <a:srgbClr val="FF6600"/>
              </a:buClr>
              <a:defRPr sz="1400">
                <a:solidFill>
                  <a:schemeClr val="bg1"/>
                </a:solidFill>
                <a:latin typeface="+mn-lt"/>
                <a:ea typeface="ＭＳ Ｐゴシック" pitchFamily="122" charset="-128"/>
                <a:cs typeface="ＭＳ Ｐゴシック" pitchFamily="122" charset="-128"/>
              </a:defRPr>
            </a:lvl1pPr>
            <a:lvl2pPr marL="742950" indent="-285750" algn="l" rtl="0" eaLnBrk="0" fontAlgn="base" hangingPunct="0">
              <a:spcBef>
                <a:spcPct val="20000"/>
              </a:spcBef>
              <a:spcAft>
                <a:spcPct val="0"/>
              </a:spcAft>
              <a:buClr>
                <a:srgbClr val="FF6633"/>
              </a:buClr>
              <a:buSzPct val="80000"/>
              <a:buFont typeface="Times" charset="0"/>
              <a:buChar char="•"/>
              <a:defRPr sz="2400">
                <a:solidFill>
                  <a:schemeClr val="bg1"/>
                </a:solidFill>
                <a:latin typeface="+mn-lt"/>
                <a:ea typeface="ＭＳ Ｐゴシック" pitchFamily="122" charset="-128"/>
              </a:defRPr>
            </a:lvl2pPr>
            <a:lvl3pPr marL="1143000" indent="-228600" algn="l" rtl="0" eaLnBrk="0" fontAlgn="base" hangingPunct="0">
              <a:spcBef>
                <a:spcPct val="20000"/>
              </a:spcBef>
              <a:spcAft>
                <a:spcPct val="0"/>
              </a:spcAft>
              <a:buClr>
                <a:srgbClr val="FF6600"/>
              </a:buClr>
              <a:buChar char="•"/>
              <a:defRPr sz="2000">
                <a:solidFill>
                  <a:schemeClr val="bg1"/>
                </a:solidFill>
                <a:latin typeface="+mn-lt"/>
                <a:ea typeface="ＭＳ Ｐゴシック" pitchFamily="122" charset="-128"/>
              </a:defRPr>
            </a:lvl3pPr>
            <a:lvl4pPr marL="1600200" indent="-228600" algn="l" rtl="0" eaLnBrk="0" fontAlgn="base" hangingPunct="0">
              <a:spcBef>
                <a:spcPct val="20000"/>
              </a:spcBef>
              <a:spcAft>
                <a:spcPct val="0"/>
              </a:spcAft>
              <a:buClr>
                <a:srgbClr val="FF6600"/>
              </a:buClr>
              <a:buSzPct val="95000"/>
              <a:buFont typeface="Times" charset="0"/>
              <a:buChar char="•"/>
              <a:defRPr sz="2000">
                <a:solidFill>
                  <a:schemeClr val="bg1"/>
                </a:solidFill>
                <a:latin typeface="+mn-lt"/>
                <a:ea typeface="ＭＳ Ｐゴシック" pitchFamily="122" charset="-128"/>
              </a:defRPr>
            </a:lvl4pPr>
            <a:lvl5pPr marL="2057400" indent="-228600" algn="l" rtl="0" eaLnBrk="0" fontAlgn="base" hangingPunct="0">
              <a:spcBef>
                <a:spcPct val="20000"/>
              </a:spcBef>
              <a:spcAft>
                <a:spcPct val="0"/>
              </a:spcAft>
              <a:buClr>
                <a:schemeClr val="bg1"/>
              </a:buClr>
              <a:defRPr sz="2000">
                <a:solidFill>
                  <a:schemeClr val="bg1"/>
                </a:solidFill>
                <a:latin typeface="+mn-lt"/>
                <a:ea typeface="ＭＳ Ｐゴシック" pitchFamily="122" charset="-128"/>
              </a:defRPr>
            </a:lvl5pPr>
            <a:lvl6pPr marL="2514600" indent="-228600" algn="l" rtl="0" fontAlgn="base">
              <a:spcBef>
                <a:spcPct val="20000"/>
              </a:spcBef>
              <a:spcAft>
                <a:spcPct val="0"/>
              </a:spcAft>
              <a:buClr>
                <a:schemeClr val="bg1"/>
              </a:buClr>
              <a:defRPr sz="2000">
                <a:solidFill>
                  <a:schemeClr val="bg1"/>
                </a:solidFill>
                <a:latin typeface="+mn-lt"/>
                <a:ea typeface="ＭＳ Ｐゴシック" pitchFamily="122" charset="-128"/>
              </a:defRPr>
            </a:lvl6pPr>
            <a:lvl7pPr marL="2971800" indent="-228600" algn="l" rtl="0" fontAlgn="base">
              <a:spcBef>
                <a:spcPct val="20000"/>
              </a:spcBef>
              <a:spcAft>
                <a:spcPct val="0"/>
              </a:spcAft>
              <a:buClr>
                <a:schemeClr val="bg1"/>
              </a:buClr>
              <a:defRPr sz="2000">
                <a:solidFill>
                  <a:schemeClr val="bg1"/>
                </a:solidFill>
                <a:latin typeface="+mn-lt"/>
                <a:ea typeface="ＭＳ Ｐゴシック" pitchFamily="122" charset="-128"/>
              </a:defRPr>
            </a:lvl7pPr>
            <a:lvl8pPr marL="3429000" indent="-228600" algn="l" rtl="0" fontAlgn="base">
              <a:spcBef>
                <a:spcPct val="20000"/>
              </a:spcBef>
              <a:spcAft>
                <a:spcPct val="0"/>
              </a:spcAft>
              <a:buClr>
                <a:schemeClr val="bg1"/>
              </a:buClr>
              <a:defRPr sz="2000">
                <a:solidFill>
                  <a:schemeClr val="bg1"/>
                </a:solidFill>
                <a:latin typeface="+mn-lt"/>
                <a:ea typeface="ＭＳ Ｐゴシック" pitchFamily="122" charset="-128"/>
              </a:defRPr>
            </a:lvl8pPr>
            <a:lvl9pPr marL="3886200" indent="-228600" algn="l" rtl="0" fontAlgn="base">
              <a:spcBef>
                <a:spcPct val="20000"/>
              </a:spcBef>
              <a:spcAft>
                <a:spcPct val="0"/>
              </a:spcAft>
              <a:buClr>
                <a:schemeClr val="bg1"/>
              </a:buClr>
              <a:defRPr sz="2000">
                <a:solidFill>
                  <a:schemeClr val="bg1"/>
                </a:solidFill>
                <a:latin typeface="+mn-lt"/>
                <a:ea typeface="ＭＳ Ｐゴシック" pitchFamily="122" charset="-128"/>
              </a:defRPr>
            </a:lvl9pPr>
          </a:lstStyle>
          <a:p>
            <a:fld id="{973D82C6-82F5-438A-90AD-EA868AC8D099}" type="slidenum">
              <a:rPr lang="en-US" sz="1000" kern="0" smtClean="0"/>
              <a:pPr/>
              <a:t>‹#›</a:t>
            </a:fld>
            <a:endParaRPr lang="en-US" sz="1000" kern="0" dirty="0"/>
          </a:p>
        </p:txBody>
      </p:sp>
    </p:spTree>
  </p:cSld>
  <p:clrMap bg1="lt1" tx1="dk1" bg2="lt2" tx2="dk2" accent1="accent1" accent2="accent2" accent3="accent3" accent4="accent4" accent5="accent5" accent6="accent6" hlink="hlink" folHlink="folHlink"/>
  <p:sldLayoutIdLst>
    <p:sldLayoutId id="2147483821" r:id="rId1"/>
    <p:sldLayoutId id="2147483822" r:id="rId2"/>
    <p:sldLayoutId id="2147483828" r:id="rId3"/>
    <p:sldLayoutId id="2147483823" r:id="rId4"/>
    <p:sldLayoutId id="2147483824" r:id="rId5"/>
    <p:sldLayoutId id="2147483825" r:id="rId6"/>
    <p:sldLayoutId id="2147483826" r:id="rId7"/>
    <p:sldLayoutId id="2147483827" r:id="rId8"/>
    <p:sldLayoutId id="2147483829" r:id="rId9"/>
  </p:sldLayoutIdLst>
  <p:timing>
    <p:tnLst>
      <p:par>
        <p:cTn id="1" dur="indefinite" restart="never" nodeType="tmRoot"/>
      </p:par>
    </p:tnLst>
  </p:timing>
  <p:txStyles>
    <p:titleStyle>
      <a:lvl1pPr algn="l" rtl="0" eaLnBrk="0" fontAlgn="base" hangingPunct="0">
        <a:spcBef>
          <a:spcPct val="0"/>
        </a:spcBef>
        <a:spcAft>
          <a:spcPct val="0"/>
        </a:spcAft>
        <a:defRPr sz="3600">
          <a:solidFill>
            <a:schemeClr val="bg1"/>
          </a:solidFill>
          <a:latin typeface="+mj-lt"/>
          <a:ea typeface="ＭＳ Ｐゴシック" pitchFamily="122" charset="-128"/>
          <a:cs typeface="ＭＳ Ｐゴシック" pitchFamily="122" charset="-128"/>
        </a:defRPr>
      </a:lvl1pPr>
      <a:lvl2pPr algn="l" rtl="0" eaLnBrk="0" fontAlgn="base" hangingPunct="0">
        <a:spcBef>
          <a:spcPct val="0"/>
        </a:spcBef>
        <a:spcAft>
          <a:spcPct val="0"/>
        </a:spcAft>
        <a:defRPr sz="3600">
          <a:solidFill>
            <a:schemeClr val="bg1"/>
          </a:solidFill>
          <a:latin typeface="Georgia" pitchFamily="125" charset="0"/>
          <a:ea typeface="ＭＳ Ｐゴシック" pitchFamily="122" charset="-128"/>
          <a:cs typeface="ＭＳ Ｐゴシック" pitchFamily="122" charset="-128"/>
        </a:defRPr>
      </a:lvl2pPr>
      <a:lvl3pPr algn="l" rtl="0" eaLnBrk="0" fontAlgn="base" hangingPunct="0">
        <a:spcBef>
          <a:spcPct val="0"/>
        </a:spcBef>
        <a:spcAft>
          <a:spcPct val="0"/>
        </a:spcAft>
        <a:defRPr sz="3600">
          <a:solidFill>
            <a:schemeClr val="bg1"/>
          </a:solidFill>
          <a:latin typeface="Georgia" pitchFamily="125" charset="0"/>
          <a:ea typeface="ＭＳ Ｐゴシック" pitchFamily="122" charset="-128"/>
          <a:cs typeface="ＭＳ Ｐゴシック" pitchFamily="122" charset="-128"/>
        </a:defRPr>
      </a:lvl3pPr>
      <a:lvl4pPr algn="l" rtl="0" eaLnBrk="0" fontAlgn="base" hangingPunct="0">
        <a:spcBef>
          <a:spcPct val="0"/>
        </a:spcBef>
        <a:spcAft>
          <a:spcPct val="0"/>
        </a:spcAft>
        <a:defRPr sz="3600">
          <a:solidFill>
            <a:schemeClr val="bg1"/>
          </a:solidFill>
          <a:latin typeface="Georgia" pitchFamily="125" charset="0"/>
          <a:ea typeface="ＭＳ Ｐゴシック" pitchFamily="122" charset="-128"/>
          <a:cs typeface="ＭＳ Ｐゴシック" pitchFamily="122" charset="-128"/>
        </a:defRPr>
      </a:lvl4pPr>
      <a:lvl5pPr algn="l" rtl="0" eaLnBrk="0" fontAlgn="base" hangingPunct="0">
        <a:spcBef>
          <a:spcPct val="0"/>
        </a:spcBef>
        <a:spcAft>
          <a:spcPct val="0"/>
        </a:spcAft>
        <a:defRPr sz="3600">
          <a:solidFill>
            <a:schemeClr val="bg1"/>
          </a:solidFill>
          <a:latin typeface="Georgia" pitchFamily="125" charset="0"/>
          <a:ea typeface="ＭＳ Ｐゴシック" pitchFamily="122" charset="-128"/>
          <a:cs typeface="ＭＳ Ｐゴシック" pitchFamily="122" charset="-128"/>
        </a:defRPr>
      </a:lvl5pPr>
      <a:lvl6pPr marL="457200" algn="l" rtl="0" fontAlgn="base">
        <a:spcBef>
          <a:spcPct val="0"/>
        </a:spcBef>
        <a:spcAft>
          <a:spcPct val="0"/>
        </a:spcAft>
        <a:defRPr sz="3600">
          <a:solidFill>
            <a:schemeClr val="bg1"/>
          </a:solidFill>
          <a:latin typeface="Times" pitchFamily="122" charset="0"/>
        </a:defRPr>
      </a:lvl6pPr>
      <a:lvl7pPr marL="914400" algn="l" rtl="0" fontAlgn="base">
        <a:spcBef>
          <a:spcPct val="0"/>
        </a:spcBef>
        <a:spcAft>
          <a:spcPct val="0"/>
        </a:spcAft>
        <a:defRPr sz="3600">
          <a:solidFill>
            <a:schemeClr val="bg1"/>
          </a:solidFill>
          <a:latin typeface="Times" pitchFamily="122" charset="0"/>
        </a:defRPr>
      </a:lvl7pPr>
      <a:lvl8pPr marL="1371600" algn="l" rtl="0" fontAlgn="base">
        <a:spcBef>
          <a:spcPct val="0"/>
        </a:spcBef>
        <a:spcAft>
          <a:spcPct val="0"/>
        </a:spcAft>
        <a:defRPr sz="3600">
          <a:solidFill>
            <a:schemeClr val="bg1"/>
          </a:solidFill>
          <a:latin typeface="Times" pitchFamily="122" charset="0"/>
        </a:defRPr>
      </a:lvl8pPr>
      <a:lvl9pPr marL="1828800" algn="l" rtl="0" fontAlgn="base">
        <a:spcBef>
          <a:spcPct val="0"/>
        </a:spcBef>
        <a:spcAft>
          <a:spcPct val="0"/>
        </a:spcAft>
        <a:defRPr sz="3600">
          <a:solidFill>
            <a:schemeClr val="bg1"/>
          </a:solidFill>
          <a:latin typeface="Times" pitchFamily="122" charset="0"/>
        </a:defRPr>
      </a:lvl9pPr>
    </p:titleStyle>
    <p:bodyStyle>
      <a:lvl1pPr marL="342900" indent="-342900" algn="l" rtl="0" eaLnBrk="0" fontAlgn="base" hangingPunct="0">
        <a:spcBef>
          <a:spcPct val="20000"/>
        </a:spcBef>
        <a:spcAft>
          <a:spcPct val="0"/>
        </a:spcAft>
        <a:buClr>
          <a:srgbClr val="FF6600"/>
        </a:buClr>
        <a:defRPr sz="2400">
          <a:solidFill>
            <a:schemeClr val="bg1"/>
          </a:solidFill>
          <a:latin typeface="+mn-lt"/>
          <a:ea typeface="ＭＳ Ｐゴシック" pitchFamily="122" charset="-128"/>
          <a:cs typeface="ＭＳ Ｐゴシック" pitchFamily="122" charset="-128"/>
        </a:defRPr>
      </a:lvl1pPr>
      <a:lvl2pPr marL="742950" indent="-285750" algn="l" rtl="0" eaLnBrk="0" fontAlgn="base" hangingPunct="0">
        <a:spcBef>
          <a:spcPct val="20000"/>
        </a:spcBef>
        <a:spcAft>
          <a:spcPct val="0"/>
        </a:spcAft>
        <a:buClr>
          <a:srgbClr val="FF6633"/>
        </a:buClr>
        <a:buSzPct val="80000"/>
        <a:buFont typeface="Times" charset="0"/>
        <a:buChar char="•"/>
        <a:defRPr sz="2400">
          <a:solidFill>
            <a:schemeClr val="bg1"/>
          </a:solidFill>
          <a:latin typeface="+mn-lt"/>
          <a:ea typeface="ＭＳ Ｐゴシック" pitchFamily="122" charset="-128"/>
        </a:defRPr>
      </a:lvl2pPr>
      <a:lvl3pPr marL="1143000" indent="-228600" algn="l" rtl="0" eaLnBrk="0" fontAlgn="base" hangingPunct="0">
        <a:spcBef>
          <a:spcPct val="20000"/>
        </a:spcBef>
        <a:spcAft>
          <a:spcPct val="0"/>
        </a:spcAft>
        <a:buClr>
          <a:srgbClr val="FF6600"/>
        </a:buClr>
        <a:buChar char="•"/>
        <a:defRPr sz="2000">
          <a:solidFill>
            <a:schemeClr val="bg1"/>
          </a:solidFill>
          <a:latin typeface="+mn-lt"/>
          <a:ea typeface="ＭＳ Ｐゴシック" pitchFamily="122" charset="-128"/>
        </a:defRPr>
      </a:lvl3pPr>
      <a:lvl4pPr marL="1600200" indent="-228600" algn="l" rtl="0" eaLnBrk="0" fontAlgn="base" hangingPunct="0">
        <a:spcBef>
          <a:spcPct val="20000"/>
        </a:spcBef>
        <a:spcAft>
          <a:spcPct val="0"/>
        </a:spcAft>
        <a:buClr>
          <a:srgbClr val="FF6600"/>
        </a:buClr>
        <a:buSzPct val="95000"/>
        <a:buFont typeface="Times" charset="0"/>
        <a:buChar char="•"/>
        <a:defRPr sz="2000">
          <a:solidFill>
            <a:schemeClr val="bg1"/>
          </a:solidFill>
          <a:latin typeface="+mn-lt"/>
          <a:ea typeface="ＭＳ Ｐゴシック" pitchFamily="122" charset="-128"/>
        </a:defRPr>
      </a:lvl4pPr>
      <a:lvl5pPr marL="2057400" indent="-228600" algn="l" rtl="0" eaLnBrk="0" fontAlgn="base" hangingPunct="0">
        <a:spcBef>
          <a:spcPct val="20000"/>
        </a:spcBef>
        <a:spcAft>
          <a:spcPct val="0"/>
        </a:spcAft>
        <a:buClr>
          <a:schemeClr val="bg1"/>
        </a:buClr>
        <a:defRPr sz="2000">
          <a:solidFill>
            <a:schemeClr val="bg1"/>
          </a:solidFill>
          <a:latin typeface="+mn-lt"/>
          <a:ea typeface="ＭＳ Ｐゴシック" pitchFamily="122" charset="-128"/>
        </a:defRPr>
      </a:lvl5pPr>
      <a:lvl6pPr marL="2514600" indent="-228600" algn="l" rtl="0" fontAlgn="base">
        <a:spcBef>
          <a:spcPct val="20000"/>
        </a:spcBef>
        <a:spcAft>
          <a:spcPct val="0"/>
        </a:spcAft>
        <a:buClr>
          <a:schemeClr val="bg1"/>
        </a:buClr>
        <a:defRPr sz="2000">
          <a:solidFill>
            <a:schemeClr val="bg1"/>
          </a:solidFill>
          <a:latin typeface="+mn-lt"/>
          <a:ea typeface="ＭＳ Ｐゴシック" pitchFamily="122" charset="-128"/>
        </a:defRPr>
      </a:lvl6pPr>
      <a:lvl7pPr marL="2971800" indent="-228600" algn="l" rtl="0" fontAlgn="base">
        <a:spcBef>
          <a:spcPct val="20000"/>
        </a:spcBef>
        <a:spcAft>
          <a:spcPct val="0"/>
        </a:spcAft>
        <a:buClr>
          <a:schemeClr val="bg1"/>
        </a:buClr>
        <a:defRPr sz="2000">
          <a:solidFill>
            <a:schemeClr val="bg1"/>
          </a:solidFill>
          <a:latin typeface="+mn-lt"/>
          <a:ea typeface="ＭＳ Ｐゴシック" pitchFamily="122" charset="-128"/>
        </a:defRPr>
      </a:lvl7pPr>
      <a:lvl8pPr marL="3429000" indent="-228600" algn="l" rtl="0" fontAlgn="base">
        <a:spcBef>
          <a:spcPct val="20000"/>
        </a:spcBef>
        <a:spcAft>
          <a:spcPct val="0"/>
        </a:spcAft>
        <a:buClr>
          <a:schemeClr val="bg1"/>
        </a:buClr>
        <a:defRPr sz="2000">
          <a:solidFill>
            <a:schemeClr val="bg1"/>
          </a:solidFill>
          <a:latin typeface="+mn-lt"/>
          <a:ea typeface="ＭＳ Ｐゴシック" pitchFamily="122" charset="-128"/>
        </a:defRPr>
      </a:lvl8pPr>
      <a:lvl9pPr marL="3886200" indent="-228600" algn="l" rtl="0" fontAlgn="base">
        <a:spcBef>
          <a:spcPct val="20000"/>
        </a:spcBef>
        <a:spcAft>
          <a:spcPct val="0"/>
        </a:spcAft>
        <a:buClr>
          <a:schemeClr val="bg1"/>
        </a:buClr>
        <a:defRPr sz="2000">
          <a:solidFill>
            <a:schemeClr val="bg1"/>
          </a:solidFill>
          <a:latin typeface="+mn-lt"/>
          <a:ea typeface="ＭＳ Ｐゴシック" pitchFamily="122"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4.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AutoShape 2"/>
          <p:cNvSpPr>
            <a:spLocks noGrp="1" noChangeArrowheads="1"/>
          </p:cNvSpPr>
          <p:nvPr>
            <p:ph type="ctrTitle"/>
          </p:nvPr>
        </p:nvSpPr>
        <p:spPr>
          <a:xfrm>
            <a:off x="76200" y="711200"/>
            <a:ext cx="8991600" cy="1574800"/>
          </a:xfrm>
          <a:ln/>
        </p:spPr>
        <p:txBody>
          <a:bodyPr/>
          <a:lstStyle/>
          <a:p>
            <a:pPr>
              <a:tabLst>
                <a:tab pos="5376863" algn="l"/>
              </a:tabLst>
            </a:pPr>
            <a:r>
              <a:rPr lang="en-US" sz="3200" dirty="0"/>
              <a:t>Biomarkers</a:t>
            </a:r>
            <a:r>
              <a:rPr lang="en-US" sz="2800" dirty="0"/>
              <a:t> </a:t>
            </a:r>
            <a:r>
              <a:rPr lang="en-US" sz="2800" dirty="0" smtClean="0"/>
              <a:t/>
            </a:r>
            <a:br>
              <a:rPr lang="en-US" sz="2800" dirty="0" smtClean="0"/>
            </a:br>
            <a:r>
              <a:rPr lang="en-US" sz="2800" dirty="0" smtClean="0"/>
              <a:t>in </a:t>
            </a:r>
            <a:r>
              <a:rPr lang="en-US" sz="2800" dirty="0"/>
              <a:t>the Ontology for General Medical Science</a:t>
            </a:r>
            <a:br>
              <a:rPr lang="en-US" sz="2800" dirty="0"/>
            </a:br>
            <a:r>
              <a:rPr lang="en-US" sz="1400" dirty="0"/>
              <a:t/>
            </a:r>
            <a:br>
              <a:rPr lang="en-US" sz="1400" dirty="0"/>
            </a:br>
            <a:r>
              <a:rPr lang="en-US" sz="1400" dirty="0" smtClean="0"/>
              <a:t>Medical Informatics Europe (MIE) 2015</a:t>
            </a:r>
            <a:r>
              <a:rPr lang="en-US" sz="1400" dirty="0"/>
              <a:t/>
            </a:r>
            <a:br>
              <a:rPr lang="en-US" sz="1400" dirty="0"/>
            </a:br>
            <a:r>
              <a:rPr lang="en-US" sz="1400" dirty="0" smtClean="0"/>
              <a:t>May 28, 2015 – Madrid, Spain</a:t>
            </a:r>
            <a:r>
              <a:rPr lang="en-US" sz="1400" dirty="0">
                <a:cs typeface="Arial" panose="020B0604020202020204" pitchFamily="34" charset="0"/>
              </a:rPr>
              <a:t/>
            </a:r>
            <a:br>
              <a:rPr lang="en-US" sz="1400" dirty="0">
                <a:cs typeface="Arial" panose="020B0604020202020204" pitchFamily="34" charset="0"/>
              </a:rPr>
            </a:br>
            <a:r>
              <a:rPr lang="en-GB" sz="1400" dirty="0">
                <a:cs typeface="Arial" panose="020B0604020202020204" pitchFamily="34" charset="0"/>
              </a:rPr>
              <a:t/>
            </a:r>
            <a:br>
              <a:rPr lang="en-GB" sz="1400" dirty="0">
                <a:cs typeface="Arial" panose="020B0604020202020204" pitchFamily="34" charset="0"/>
              </a:rPr>
            </a:br>
            <a:endParaRPr lang="en-US" sz="1400" dirty="0">
              <a:cs typeface="Arial" panose="020B0604020202020204" pitchFamily="34" charset="0"/>
            </a:endParaRPr>
          </a:p>
        </p:txBody>
      </p:sp>
      <p:sp>
        <p:nvSpPr>
          <p:cNvPr id="18435" name="Rectangle 3"/>
          <p:cNvSpPr>
            <a:spLocks noGrp="1" noChangeArrowheads="1"/>
          </p:cNvSpPr>
          <p:nvPr>
            <p:ph type="subTitle" idx="1"/>
          </p:nvPr>
        </p:nvSpPr>
        <p:spPr>
          <a:xfrm>
            <a:off x="0" y="4648200"/>
            <a:ext cx="9144000" cy="1981200"/>
          </a:xfrm>
          <a:ln/>
          <a:extLst>
            <a:ext uri="{91240B29-F687-4F45-9708-019B960494DF}">
              <a14:hiddenLine xmlns:a14="http://schemas.microsoft.com/office/drawing/2010/main" w="9525">
                <a:solidFill>
                  <a:schemeClr val="tx1"/>
                </a:solidFill>
                <a:miter lim="800000"/>
                <a:headEnd type="none" w="med" len="med"/>
                <a:tailEnd type="none" w="med" len="med"/>
              </a14:hiddenLine>
            </a:ext>
          </a:extLst>
        </p:spPr>
        <p:txBody>
          <a:bodyPr/>
          <a:lstStyle/>
          <a:p>
            <a:pPr defTabSz="566738">
              <a:lnSpc>
                <a:spcPct val="80000"/>
              </a:lnSpc>
            </a:pPr>
            <a:r>
              <a:rPr lang="en-GB" altLang="ja-JP" sz="2800" b="1" dirty="0" smtClean="0">
                <a:ea typeface="ＭＳ 明朝" panose="02020609040205080304" pitchFamily="49" charset="-128"/>
              </a:rPr>
              <a:t>Werner CEUSTERS</a:t>
            </a:r>
            <a:r>
              <a:rPr lang="en-GB" altLang="ja-JP" sz="2800" b="1" baseline="30000" dirty="0" smtClean="0">
                <a:ea typeface="ＭＳ 明朝" panose="02020609040205080304" pitchFamily="49" charset="-128"/>
              </a:rPr>
              <a:t>2</a:t>
            </a:r>
            <a:r>
              <a:rPr lang="en-GB" altLang="ja-JP" sz="2800" b="1" dirty="0" smtClean="0">
                <a:ea typeface="ＭＳ 明朝" panose="02020609040205080304" pitchFamily="49" charset="-128"/>
              </a:rPr>
              <a:t>, MD and Barry </a:t>
            </a:r>
            <a:r>
              <a:rPr lang="en-GB" altLang="ja-JP" sz="2800" b="1" dirty="0">
                <a:ea typeface="ＭＳ 明朝" panose="02020609040205080304" pitchFamily="49" charset="-128"/>
              </a:rPr>
              <a:t>SMITH</a:t>
            </a:r>
            <a:r>
              <a:rPr lang="en-GB" altLang="ja-JP" sz="2800" b="1" baseline="30000" dirty="0">
                <a:ea typeface="ＭＳ 明朝" panose="02020609040205080304" pitchFamily="49" charset="-128"/>
              </a:rPr>
              <a:t>1</a:t>
            </a:r>
            <a:r>
              <a:rPr lang="en-GB" altLang="ja-JP" sz="2800" b="1" dirty="0">
                <a:ea typeface="ＭＳ 明朝" panose="02020609040205080304" pitchFamily="49" charset="-128"/>
              </a:rPr>
              <a:t>, </a:t>
            </a:r>
            <a:r>
              <a:rPr lang="en-GB" altLang="ja-JP" sz="2800" b="1" dirty="0" smtClean="0">
                <a:ea typeface="ＭＳ 明朝" panose="02020609040205080304" pitchFamily="49" charset="-128"/>
              </a:rPr>
              <a:t>PhD </a:t>
            </a:r>
          </a:p>
          <a:p>
            <a:pPr defTabSz="566738">
              <a:lnSpc>
                <a:spcPct val="80000"/>
              </a:lnSpc>
            </a:pPr>
            <a:endParaRPr lang="en-US" altLang="ja-JP" sz="1800" i="1" dirty="0" smtClean="0">
              <a:ea typeface="ＭＳ 明朝" panose="02020609040205080304" pitchFamily="49" charset="-128"/>
            </a:endParaRPr>
          </a:p>
          <a:p>
            <a:pPr defTabSz="566738">
              <a:lnSpc>
                <a:spcPct val="80000"/>
              </a:lnSpc>
            </a:pPr>
            <a:r>
              <a:rPr lang="en-US" altLang="ja-JP" sz="1800" i="1" baseline="30000" dirty="0" smtClean="0">
                <a:ea typeface="ＭＳ 明朝" panose="02020609040205080304" pitchFamily="49" charset="-128"/>
              </a:rPr>
              <a:t>1</a:t>
            </a:r>
            <a:r>
              <a:rPr lang="en-US" altLang="ja-JP" sz="1800" i="1" dirty="0" smtClean="0">
                <a:ea typeface="ＭＳ 明朝" panose="02020609040205080304" pitchFamily="49" charset="-128"/>
              </a:rPr>
              <a:t> </a:t>
            </a:r>
            <a:r>
              <a:rPr lang="en-GB" sz="1800" dirty="0" smtClean="0"/>
              <a:t>Department </a:t>
            </a:r>
            <a:r>
              <a:rPr lang="en-GB" sz="1800" dirty="0"/>
              <a:t>of Philosophy, University at Buffalo</a:t>
            </a:r>
            <a:endParaRPr lang="en-US" altLang="ja-JP" sz="1800" i="1" dirty="0" smtClean="0">
              <a:ea typeface="ＭＳ 明朝" panose="02020609040205080304" pitchFamily="49" charset="-128"/>
            </a:endParaRPr>
          </a:p>
          <a:p>
            <a:pPr defTabSz="566738">
              <a:lnSpc>
                <a:spcPct val="80000"/>
              </a:lnSpc>
            </a:pPr>
            <a:r>
              <a:rPr lang="en-US" altLang="ja-JP" sz="1800" i="1" baseline="30000" dirty="0" smtClean="0">
                <a:ea typeface="ＭＳ 明朝" panose="02020609040205080304" pitchFamily="49" charset="-128"/>
              </a:rPr>
              <a:t>2</a:t>
            </a:r>
            <a:r>
              <a:rPr lang="en-US" altLang="ja-JP" sz="1800" i="1" dirty="0" smtClean="0">
                <a:ea typeface="ＭＳ 明朝" panose="02020609040205080304" pitchFamily="49" charset="-128"/>
              </a:rPr>
              <a:t> Department </a:t>
            </a:r>
            <a:r>
              <a:rPr lang="en-US" altLang="ja-JP" sz="1800" i="1" dirty="0">
                <a:ea typeface="ＭＳ 明朝" panose="02020609040205080304" pitchFamily="49" charset="-128"/>
              </a:rPr>
              <a:t>of </a:t>
            </a:r>
            <a:r>
              <a:rPr lang="en-US" altLang="ja-JP" sz="1800" i="1" dirty="0" smtClean="0">
                <a:ea typeface="ＭＳ 明朝" panose="02020609040205080304" pitchFamily="49" charset="-128"/>
              </a:rPr>
              <a:t>Biomedical Informatics, University at Buffalo</a:t>
            </a:r>
            <a:endParaRPr lang="en-US" altLang="ja-JP" sz="1800" i="1" dirty="0">
              <a:ea typeface="ＭＳ 明朝" panose="02020609040205080304" pitchFamily="49" charset="-128"/>
            </a:endParaRPr>
          </a:p>
        </p:txBody>
      </p:sp>
      <p:pic>
        <p:nvPicPr>
          <p:cNvPr id="4" name="Picture 3"/>
          <p:cNvPicPr>
            <a:picLocks noChangeAspect="1"/>
          </p:cNvPicPr>
          <p:nvPr/>
        </p:nvPicPr>
        <p:blipFill rotWithShape="1">
          <a:blip r:embed="rId3" cstate="print">
            <a:extLst>
              <a:ext uri="{28A0092B-C50C-407E-A947-70E740481C1C}">
                <a14:useLocalDpi xmlns:a14="http://schemas.microsoft.com/office/drawing/2010/main" val="0"/>
              </a:ext>
            </a:extLst>
          </a:blip>
          <a:srcRect t="3583" b="19283"/>
          <a:stretch/>
        </p:blipFill>
        <p:spPr>
          <a:xfrm>
            <a:off x="2580569" y="2653145"/>
            <a:ext cx="1299682" cy="1596067"/>
          </a:xfrm>
          <a:prstGeom prst="rect">
            <a:avLst/>
          </a:prstGeom>
        </p:spPr>
      </p:pic>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257800" y="2643423"/>
            <a:ext cx="1219200" cy="1623777"/>
          </a:xfrm>
          <a:prstGeom prst="rect">
            <a:avLst/>
          </a:prstGeom>
        </p:spPr>
      </p:pic>
    </p:spTree>
    <p:extLst>
      <p:ext uri="{BB962C8B-B14F-4D97-AF65-F5344CB8AC3E}">
        <p14:creationId xmlns:p14="http://schemas.microsoft.com/office/powerpoint/2010/main" val="342684291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i="1" dirty="0" smtClean="0"/>
              <a:t>Uncontroversial</a:t>
            </a:r>
            <a:r>
              <a:rPr lang="en-US" dirty="0" smtClean="0"/>
              <a:t>, yet cumbersome</a:t>
            </a:r>
            <a:endParaRPr lang="en-US" dirty="0"/>
          </a:p>
        </p:txBody>
      </p:sp>
      <p:sp>
        <p:nvSpPr>
          <p:cNvPr id="4" name="Content Placeholder 4"/>
          <p:cNvSpPr txBox="1">
            <a:spLocks/>
          </p:cNvSpPr>
          <p:nvPr/>
        </p:nvSpPr>
        <p:spPr>
          <a:xfrm>
            <a:off x="4267200" y="1524000"/>
            <a:ext cx="4648200" cy="4953000"/>
          </a:xfrm>
          <a:prstGeom prst="rect">
            <a:avLst/>
          </a:prstGeom>
        </p:spPr>
        <p:txBody>
          <a:bodyPr/>
          <a:lstStyle>
            <a:lvl1pPr marL="342900" indent="-342900" algn="l" rtl="0" eaLnBrk="0" fontAlgn="base" hangingPunct="0">
              <a:spcBef>
                <a:spcPct val="20000"/>
              </a:spcBef>
              <a:spcAft>
                <a:spcPct val="0"/>
              </a:spcAft>
              <a:buClr>
                <a:schemeClr val="bg1"/>
              </a:buClr>
              <a:defRPr sz="2400" b="0" i="0">
                <a:solidFill>
                  <a:schemeClr val="bg1"/>
                </a:solidFill>
                <a:latin typeface="Trebuchet MS"/>
                <a:ea typeface="ＭＳ Ｐゴシック" pitchFamily="122" charset="-128"/>
                <a:cs typeface="Trebuchet MS"/>
              </a:defRPr>
            </a:lvl1pPr>
            <a:lvl2pPr marL="742950" indent="-285750" algn="l" rtl="0" eaLnBrk="0" fontAlgn="base" hangingPunct="0">
              <a:spcBef>
                <a:spcPct val="20000"/>
              </a:spcBef>
              <a:spcAft>
                <a:spcPct val="0"/>
              </a:spcAft>
              <a:buClr>
                <a:schemeClr val="bg1"/>
              </a:buClr>
              <a:buSzPct val="80000"/>
              <a:buFont typeface="Times" charset="0"/>
              <a:buChar char="•"/>
              <a:defRPr lang="en-US" sz="2400" b="0" i="0" dirty="0" smtClean="0">
                <a:solidFill>
                  <a:schemeClr val="bg1"/>
                </a:solidFill>
                <a:latin typeface="Trebuchet MS"/>
                <a:ea typeface="ＭＳ Ｐゴシック" pitchFamily="122" charset="-128"/>
                <a:cs typeface="Trebuchet MS"/>
              </a:defRPr>
            </a:lvl2pPr>
            <a:lvl3pPr marL="1143000" indent="-228600" algn="l" rtl="0" eaLnBrk="0" fontAlgn="base" hangingPunct="0">
              <a:spcBef>
                <a:spcPct val="20000"/>
              </a:spcBef>
              <a:spcAft>
                <a:spcPct val="0"/>
              </a:spcAft>
              <a:buClr>
                <a:schemeClr val="bg1"/>
              </a:buClr>
              <a:buChar char="•"/>
              <a:defRPr sz="2000" b="0" i="0">
                <a:solidFill>
                  <a:schemeClr val="bg1"/>
                </a:solidFill>
                <a:latin typeface="Trebuchet MS"/>
                <a:ea typeface="ＭＳ Ｐゴシック" pitchFamily="122" charset="-128"/>
                <a:cs typeface="Trebuchet MS"/>
              </a:defRPr>
            </a:lvl3pPr>
            <a:lvl4pPr marL="1600200" indent="-228600" algn="l" rtl="0" eaLnBrk="0" fontAlgn="base" hangingPunct="0">
              <a:spcBef>
                <a:spcPct val="20000"/>
              </a:spcBef>
              <a:spcAft>
                <a:spcPct val="0"/>
              </a:spcAft>
              <a:buClr>
                <a:schemeClr val="bg1"/>
              </a:buClr>
              <a:buSzPct val="95000"/>
              <a:buFont typeface="Times" charset="0"/>
              <a:buChar char="•"/>
              <a:defRPr sz="2000" b="0" i="0">
                <a:solidFill>
                  <a:schemeClr val="bg1"/>
                </a:solidFill>
                <a:latin typeface="Trebuchet MS"/>
                <a:ea typeface="ＭＳ Ｐゴシック" pitchFamily="122" charset="-128"/>
                <a:cs typeface="Trebuchet MS"/>
              </a:defRPr>
            </a:lvl4pPr>
            <a:lvl5pPr marL="2057400" indent="-228600" algn="l" rtl="0" eaLnBrk="0" fontAlgn="base" hangingPunct="0">
              <a:spcBef>
                <a:spcPct val="20000"/>
              </a:spcBef>
              <a:spcAft>
                <a:spcPct val="0"/>
              </a:spcAft>
              <a:buClr>
                <a:schemeClr val="bg1"/>
              </a:buClr>
              <a:defRPr sz="2000" b="0" i="1">
                <a:solidFill>
                  <a:schemeClr val="bg1"/>
                </a:solidFill>
                <a:latin typeface="Trebuchet MS"/>
                <a:ea typeface="ＭＳ Ｐゴシック" pitchFamily="122" charset="-128"/>
                <a:cs typeface="Trebuchet MS"/>
              </a:defRPr>
            </a:lvl5pPr>
            <a:lvl6pPr marL="2514600" indent="-228600" algn="l" rtl="0" fontAlgn="base">
              <a:spcBef>
                <a:spcPct val="20000"/>
              </a:spcBef>
              <a:spcAft>
                <a:spcPct val="0"/>
              </a:spcAft>
              <a:buClr>
                <a:schemeClr val="bg1"/>
              </a:buClr>
              <a:defRPr sz="2000">
                <a:solidFill>
                  <a:schemeClr val="bg1"/>
                </a:solidFill>
                <a:latin typeface="+mn-lt"/>
                <a:ea typeface="ＭＳ Ｐゴシック" pitchFamily="122" charset="-128"/>
              </a:defRPr>
            </a:lvl6pPr>
            <a:lvl7pPr marL="2971800" indent="-228600" algn="l" rtl="0" fontAlgn="base">
              <a:spcBef>
                <a:spcPct val="20000"/>
              </a:spcBef>
              <a:spcAft>
                <a:spcPct val="0"/>
              </a:spcAft>
              <a:buClr>
                <a:schemeClr val="bg1"/>
              </a:buClr>
              <a:defRPr sz="2000">
                <a:solidFill>
                  <a:schemeClr val="bg1"/>
                </a:solidFill>
                <a:latin typeface="+mn-lt"/>
                <a:ea typeface="ＭＳ Ｐゴシック" pitchFamily="122" charset="-128"/>
              </a:defRPr>
            </a:lvl7pPr>
            <a:lvl8pPr marL="3429000" indent="-228600" algn="l" rtl="0" fontAlgn="base">
              <a:spcBef>
                <a:spcPct val="20000"/>
              </a:spcBef>
              <a:spcAft>
                <a:spcPct val="0"/>
              </a:spcAft>
              <a:buClr>
                <a:schemeClr val="bg1"/>
              </a:buClr>
              <a:defRPr sz="2000">
                <a:solidFill>
                  <a:schemeClr val="bg1"/>
                </a:solidFill>
                <a:latin typeface="+mn-lt"/>
                <a:ea typeface="ＭＳ Ｐゴシック" pitchFamily="122" charset="-128"/>
              </a:defRPr>
            </a:lvl8pPr>
            <a:lvl9pPr marL="3886200" indent="-228600" algn="l" rtl="0" fontAlgn="base">
              <a:spcBef>
                <a:spcPct val="20000"/>
              </a:spcBef>
              <a:spcAft>
                <a:spcPct val="0"/>
              </a:spcAft>
              <a:buClr>
                <a:schemeClr val="bg1"/>
              </a:buClr>
              <a:defRPr sz="2000">
                <a:solidFill>
                  <a:schemeClr val="bg1"/>
                </a:solidFill>
                <a:latin typeface="+mn-lt"/>
                <a:ea typeface="ＭＳ Ｐゴシック" pitchFamily="122" charset="-128"/>
              </a:defRPr>
            </a:lvl9pPr>
          </a:lstStyle>
          <a:p>
            <a:pPr marL="285750" indent="-285750">
              <a:buFont typeface="Arial" panose="020B0604020202020204" pitchFamily="34" charset="0"/>
              <a:buChar char="•"/>
            </a:pPr>
            <a:r>
              <a:rPr lang="en-US" sz="1800" i="1" kern="0" dirty="0" smtClean="0"/>
              <a:t>Biomarkers are characteristics that are objectively [</a:t>
            </a:r>
            <a:r>
              <a:rPr lang="en-US" sz="1200" kern="0" dirty="0" smtClean="0"/>
              <a:t>The committee defines “objectively” to mean “reliably and accurately.”</a:t>
            </a:r>
            <a:r>
              <a:rPr lang="en-US" sz="1800" i="1" kern="0" dirty="0" smtClean="0"/>
              <a:t>] measured and evaluated as an indicator of </a:t>
            </a:r>
            <a:r>
              <a:rPr lang="en-US" sz="1800" i="1" kern="0" dirty="0" smtClean="0">
                <a:solidFill>
                  <a:srgbClr val="FFFF00"/>
                </a:solidFill>
              </a:rPr>
              <a:t>normal biological processes</a:t>
            </a:r>
            <a:r>
              <a:rPr lang="en-US" sz="1800" i="1" kern="0" dirty="0" smtClean="0"/>
              <a:t>, </a:t>
            </a:r>
            <a:r>
              <a:rPr lang="en-US" sz="1800" i="1" kern="0" dirty="0" smtClean="0">
                <a:solidFill>
                  <a:srgbClr val="FFFF00"/>
                </a:solidFill>
              </a:rPr>
              <a:t>pathogenic processes</a:t>
            </a:r>
            <a:r>
              <a:rPr lang="en-US" sz="1800" i="1" kern="0" dirty="0" smtClean="0"/>
              <a:t>, or </a:t>
            </a:r>
            <a:r>
              <a:rPr lang="en-US" sz="1800" i="1" kern="0" dirty="0" smtClean="0">
                <a:solidFill>
                  <a:srgbClr val="FFFF00"/>
                </a:solidFill>
              </a:rPr>
              <a:t>pharmacologic responses</a:t>
            </a:r>
            <a:r>
              <a:rPr lang="en-US" sz="1800" i="1" kern="0" dirty="0" smtClean="0"/>
              <a:t> to therapeutic intervention.</a:t>
            </a:r>
          </a:p>
          <a:p>
            <a:pPr marL="285750" indent="-285750">
              <a:buFont typeface="Arial" panose="020B0604020202020204" pitchFamily="34" charset="0"/>
              <a:buChar char="•"/>
            </a:pPr>
            <a:r>
              <a:rPr lang="en-US" sz="1800" i="1" kern="0" dirty="0" smtClean="0">
                <a:solidFill>
                  <a:srgbClr val="FFFF00"/>
                </a:solidFill>
              </a:rPr>
              <a:t>Cholesterol</a:t>
            </a:r>
            <a:r>
              <a:rPr lang="en-US" sz="1800" i="1" kern="0" dirty="0" smtClean="0"/>
              <a:t> and </a:t>
            </a:r>
            <a:r>
              <a:rPr lang="en-US" sz="1800" i="1" kern="0" dirty="0" smtClean="0">
                <a:solidFill>
                  <a:srgbClr val="FFFF00"/>
                </a:solidFill>
              </a:rPr>
              <a:t>blood</a:t>
            </a:r>
            <a:r>
              <a:rPr lang="en-US" sz="1800" i="1" kern="0" dirty="0" smtClean="0"/>
              <a:t> </a:t>
            </a:r>
            <a:r>
              <a:rPr lang="en-US" sz="1800" i="1" kern="0" dirty="0" smtClean="0">
                <a:solidFill>
                  <a:srgbClr val="FFFF00"/>
                </a:solidFill>
              </a:rPr>
              <a:t>sugar</a:t>
            </a:r>
            <a:r>
              <a:rPr lang="en-US" sz="1800" i="1" kern="0" dirty="0" smtClean="0"/>
              <a:t> </a:t>
            </a:r>
            <a:r>
              <a:rPr lang="en-US" sz="1800" i="1" kern="0" dirty="0" smtClean="0">
                <a:solidFill>
                  <a:srgbClr val="FFFF00"/>
                </a:solidFill>
              </a:rPr>
              <a:t>levels</a:t>
            </a:r>
            <a:r>
              <a:rPr lang="en-US" sz="1800" i="1" kern="0" dirty="0" smtClean="0"/>
              <a:t> are biomarkers, as are </a:t>
            </a:r>
            <a:r>
              <a:rPr lang="en-US" sz="1800" i="1" kern="0" dirty="0" smtClean="0">
                <a:solidFill>
                  <a:srgbClr val="FFFF00"/>
                </a:solidFill>
              </a:rPr>
              <a:t>blood</a:t>
            </a:r>
            <a:r>
              <a:rPr lang="en-US" sz="1800" i="1" kern="0" dirty="0" smtClean="0"/>
              <a:t> </a:t>
            </a:r>
            <a:r>
              <a:rPr lang="en-US" sz="1800" i="1" kern="0" dirty="0" smtClean="0">
                <a:solidFill>
                  <a:srgbClr val="FFFF00"/>
                </a:solidFill>
              </a:rPr>
              <a:t>pressure</a:t>
            </a:r>
            <a:r>
              <a:rPr lang="en-US" sz="1800" i="1" kern="0" dirty="0" smtClean="0"/>
              <a:t>, </a:t>
            </a:r>
            <a:r>
              <a:rPr lang="en-US" sz="1800" i="1" kern="0" dirty="0" smtClean="0">
                <a:solidFill>
                  <a:srgbClr val="FFFF00"/>
                </a:solidFill>
              </a:rPr>
              <a:t>enzyme</a:t>
            </a:r>
            <a:r>
              <a:rPr lang="en-US" sz="1800" i="1" kern="0" dirty="0" smtClean="0"/>
              <a:t> </a:t>
            </a:r>
            <a:r>
              <a:rPr lang="en-US" sz="1800" i="1" kern="0" dirty="0" smtClean="0">
                <a:solidFill>
                  <a:srgbClr val="FFFF00"/>
                </a:solidFill>
              </a:rPr>
              <a:t>levels</a:t>
            </a:r>
            <a:r>
              <a:rPr lang="en-US" sz="1800" i="1" kern="0" dirty="0" smtClean="0"/>
              <a:t>, </a:t>
            </a:r>
            <a:r>
              <a:rPr lang="en-US" sz="1800" i="1" kern="0" dirty="0" smtClean="0">
                <a:solidFill>
                  <a:srgbClr val="19FF81"/>
                </a:solidFill>
              </a:rPr>
              <a:t>measurements of tumor size from magnetic resonance imaging (MRI) or computed tomography (CT)</a:t>
            </a:r>
            <a:r>
              <a:rPr lang="en-US" sz="1800" i="1" kern="0" dirty="0" smtClean="0"/>
              <a:t>, and the biochemical and genetic variations observed in age-related macular degeneration.</a:t>
            </a:r>
            <a:endParaRPr lang="en-US" sz="1800" i="1" kern="0" dirty="0"/>
          </a:p>
        </p:txBody>
      </p:sp>
      <p:sp>
        <p:nvSpPr>
          <p:cNvPr id="5" name="Rectangle 4"/>
          <p:cNvSpPr/>
          <p:nvPr/>
        </p:nvSpPr>
        <p:spPr>
          <a:xfrm>
            <a:off x="4572000" y="5599093"/>
            <a:ext cx="4572000" cy="954107"/>
          </a:xfrm>
          <a:prstGeom prst="rect">
            <a:avLst/>
          </a:prstGeom>
        </p:spPr>
        <p:txBody>
          <a:bodyPr>
            <a:spAutoFit/>
          </a:bodyPr>
          <a:lstStyle/>
          <a:p>
            <a:endParaRPr lang="en-US" sz="1400" dirty="0">
              <a:solidFill>
                <a:schemeClr val="bg1"/>
              </a:solidFill>
              <a:latin typeface="Times New Roman" panose="02020603050405020304" pitchFamily="18" charset="0"/>
            </a:endParaRPr>
          </a:p>
          <a:p>
            <a:r>
              <a:rPr lang="en-US" sz="1400" i="1" dirty="0">
                <a:solidFill>
                  <a:schemeClr val="bg1"/>
                </a:solidFill>
                <a:latin typeface="Times New Roman" panose="02020603050405020304" pitchFamily="18" charset="0"/>
              </a:rPr>
              <a:t>Evaluation of Biomarkers and Surrogate Endpoints in Chronic Disease</a:t>
            </a:r>
            <a:r>
              <a:rPr lang="en-US" sz="1400" dirty="0">
                <a:solidFill>
                  <a:schemeClr val="bg1"/>
                </a:solidFill>
                <a:latin typeface="Times New Roman" panose="02020603050405020304" pitchFamily="18" charset="0"/>
              </a:rPr>
              <a:t>, ed. C.M. </a:t>
            </a:r>
            <a:r>
              <a:rPr lang="en-US" sz="1400" dirty="0" err="1">
                <a:solidFill>
                  <a:schemeClr val="bg1"/>
                </a:solidFill>
                <a:latin typeface="Times New Roman" panose="02020603050405020304" pitchFamily="18" charset="0"/>
              </a:rPr>
              <a:t>Micheel</a:t>
            </a:r>
            <a:r>
              <a:rPr lang="en-US" sz="1400" dirty="0">
                <a:solidFill>
                  <a:schemeClr val="bg1"/>
                </a:solidFill>
                <a:latin typeface="Times New Roman" panose="02020603050405020304" pitchFamily="18" charset="0"/>
              </a:rPr>
              <a:t> and J.R. Ball. 2010, Washington, D.C.: The National Academies Press. 314</a:t>
            </a:r>
            <a:r>
              <a:rPr lang="en-US" sz="1400" dirty="0" smtClean="0">
                <a:solidFill>
                  <a:schemeClr val="bg1"/>
                </a:solidFill>
                <a:latin typeface="Times New Roman" panose="02020603050405020304" pitchFamily="18" charset="0"/>
              </a:rPr>
              <a:t>. [p1] </a:t>
            </a:r>
            <a:endParaRPr lang="en-US" sz="1400" dirty="0">
              <a:solidFill>
                <a:schemeClr val="bg1"/>
              </a:solidFill>
              <a:latin typeface="Times New Roman" panose="02020603050405020304" pitchFamily="18" charset="0"/>
            </a:endParaRPr>
          </a:p>
        </p:txBody>
      </p:sp>
      <p:sp>
        <p:nvSpPr>
          <p:cNvPr id="6" name="Content Placeholder 4"/>
          <p:cNvSpPr txBox="1">
            <a:spLocks/>
          </p:cNvSpPr>
          <p:nvPr/>
        </p:nvSpPr>
        <p:spPr>
          <a:xfrm>
            <a:off x="152400" y="1524000"/>
            <a:ext cx="4114800" cy="4953000"/>
          </a:xfrm>
          <a:prstGeom prst="rect">
            <a:avLst/>
          </a:prstGeom>
        </p:spPr>
        <p:txBody>
          <a:bodyPr/>
          <a:lstStyle>
            <a:lvl1pPr marL="342900" indent="-342900" algn="l" rtl="0" eaLnBrk="0" fontAlgn="base" hangingPunct="0">
              <a:spcBef>
                <a:spcPct val="20000"/>
              </a:spcBef>
              <a:spcAft>
                <a:spcPct val="0"/>
              </a:spcAft>
              <a:buClr>
                <a:schemeClr val="bg1"/>
              </a:buClr>
              <a:defRPr sz="2400" b="0" i="0">
                <a:solidFill>
                  <a:schemeClr val="bg1"/>
                </a:solidFill>
                <a:latin typeface="Trebuchet MS"/>
                <a:ea typeface="ＭＳ Ｐゴシック" pitchFamily="122" charset="-128"/>
                <a:cs typeface="Trebuchet MS"/>
              </a:defRPr>
            </a:lvl1pPr>
            <a:lvl2pPr marL="742950" indent="-285750" algn="l" rtl="0" eaLnBrk="0" fontAlgn="base" hangingPunct="0">
              <a:spcBef>
                <a:spcPct val="20000"/>
              </a:spcBef>
              <a:spcAft>
                <a:spcPct val="0"/>
              </a:spcAft>
              <a:buClr>
                <a:schemeClr val="bg1"/>
              </a:buClr>
              <a:buSzPct val="80000"/>
              <a:buFont typeface="Times" charset="0"/>
              <a:buChar char="•"/>
              <a:defRPr lang="en-US" sz="2400" b="0" i="0" dirty="0" smtClean="0">
                <a:solidFill>
                  <a:schemeClr val="bg1"/>
                </a:solidFill>
                <a:latin typeface="Trebuchet MS"/>
                <a:ea typeface="ＭＳ Ｐゴシック" pitchFamily="122" charset="-128"/>
                <a:cs typeface="Trebuchet MS"/>
              </a:defRPr>
            </a:lvl2pPr>
            <a:lvl3pPr marL="1143000" indent="-228600" algn="l" rtl="0" eaLnBrk="0" fontAlgn="base" hangingPunct="0">
              <a:spcBef>
                <a:spcPct val="20000"/>
              </a:spcBef>
              <a:spcAft>
                <a:spcPct val="0"/>
              </a:spcAft>
              <a:buClr>
                <a:schemeClr val="bg1"/>
              </a:buClr>
              <a:buChar char="•"/>
              <a:defRPr sz="2000" b="0" i="0">
                <a:solidFill>
                  <a:schemeClr val="bg1"/>
                </a:solidFill>
                <a:latin typeface="Trebuchet MS"/>
                <a:ea typeface="ＭＳ Ｐゴシック" pitchFamily="122" charset="-128"/>
                <a:cs typeface="Trebuchet MS"/>
              </a:defRPr>
            </a:lvl3pPr>
            <a:lvl4pPr marL="1600200" indent="-228600" algn="l" rtl="0" eaLnBrk="0" fontAlgn="base" hangingPunct="0">
              <a:spcBef>
                <a:spcPct val="20000"/>
              </a:spcBef>
              <a:spcAft>
                <a:spcPct val="0"/>
              </a:spcAft>
              <a:buClr>
                <a:schemeClr val="bg1"/>
              </a:buClr>
              <a:buSzPct val="95000"/>
              <a:buFont typeface="Times" charset="0"/>
              <a:buChar char="•"/>
              <a:defRPr sz="2000" b="0" i="0">
                <a:solidFill>
                  <a:schemeClr val="bg1"/>
                </a:solidFill>
                <a:latin typeface="Trebuchet MS"/>
                <a:ea typeface="ＭＳ Ｐゴシック" pitchFamily="122" charset="-128"/>
                <a:cs typeface="Trebuchet MS"/>
              </a:defRPr>
            </a:lvl4pPr>
            <a:lvl5pPr marL="2057400" indent="-228600" algn="l" rtl="0" eaLnBrk="0" fontAlgn="base" hangingPunct="0">
              <a:spcBef>
                <a:spcPct val="20000"/>
              </a:spcBef>
              <a:spcAft>
                <a:spcPct val="0"/>
              </a:spcAft>
              <a:buClr>
                <a:schemeClr val="bg1"/>
              </a:buClr>
              <a:defRPr sz="2000" b="0" i="1">
                <a:solidFill>
                  <a:schemeClr val="bg1"/>
                </a:solidFill>
                <a:latin typeface="Trebuchet MS"/>
                <a:ea typeface="ＭＳ Ｐゴシック" pitchFamily="122" charset="-128"/>
                <a:cs typeface="Trebuchet MS"/>
              </a:defRPr>
            </a:lvl5pPr>
            <a:lvl6pPr marL="2514600" indent="-228600" algn="l" rtl="0" fontAlgn="base">
              <a:spcBef>
                <a:spcPct val="20000"/>
              </a:spcBef>
              <a:spcAft>
                <a:spcPct val="0"/>
              </a:spcAft>
              <a:buClr>
                <a:schemeClr val="bg1"/>
              </a:buClr>
              <a:defRPr sz="2000">
                <a:solidFill>
                  <a:schemeClr val="bg1"/>
                </a:solidFill>
                <a:latin typeface="+mn-lt"/>
                <a:ea typeface="ＭＳ Ｐゴシック" pitchFamily="122" charset="-128"/>
              </a:defRPr>
            </a:lvl6pPr>
            <a:lvl7pPr marL="2971800" indent="-228600" algn="l" rtl="0" fontAlgn="base">
              <a:spcBef>
                <a:spcPct val="20000"/>
              </a:spcBef>
              <a:spcAft>
                <a:spcPct val="0"/>
              </a:spcAft>
              <a:buClr>
                <a:schemeClr val="bg1"/>
              </a:buClr>
              <a:defRPr sz="2000">
                <a:solidFill>
                  <a:schemeClr val="bg1"/>
                </a:solidFill>
                <a:latin typeface="+mn-lt"/>
                <a:ea typeface="ＭＳ Ｐゴシック" pitchFamily="122" charset="-128"/>
              </a:defRPr>
            </a:lvl7pPr>
            <a:lvl8pPr marL="3429000" indent="-228600" algn="l" rtl="0" fontAlgn="base">
              <a:spcBef>
                <a:spcPct val="20000"/>
              </a:spcBef>
              <a:spcAft>
                <a:spcPct val="0"/>
              </a:spcAft>
              <a:buClr>
                <a:schemeClr val="bg1"/>
              </a:buClr>
              <a:defRPr sz="2000">
                <a:solidFill>
                  <a:schemeClr val="bg1"/>
                </a:solidFill>
                <a:latin typeface="+mn-lt"/>
                <a:ea typeface="ＭＳ Ｐゴシック" pitchFamily="122" charset="-128"/>
              </a:defRPr>
            </a:lvl8pPr>
            <a:lvl9pPr marL="3886200" indent="-228600" algn="l" rtl="0" fontAlgn="base">
              <a:spcBef>
                <a:spcPct val="20000"/>
              </a:spcBef>
              <a:spcAft>
                <a:spcPct val="0"/>
              </a:spcAft>
              <a:buClr>
                <a:schemeClr val="bg1"/>
              </a:buClr>
              <a:defRPr sz="2000">
                <a:solidFill>
                  <a:schemeClr val="bg1"/>
                </a:solidFill>
                <a:latin typeface="+mn-lt"/>
                <a:ea typeface="ＭＳ Ｐゴシック" pitchFamily="122" charset="-128"/>
              </a:defRPr>
            </a:lvl9pPr>
          </a:lstStyle>
          <a:p>
            <a:pPr marL="285750" indent="-285750">
              <a:buFont typeface="Arial" panose="020B0604020202020204" pitchFamily="34" charset="0"/>
              <a:buChar char="•"/>
            </a:pPr>
            <a:r>
              <a:rPr lang="en-US" sz="1800" kern="0" dirty="0"/>
              <a:t>Ambiguous terminology:</a:t>
            </a:r>
          </a:p>
          <a:p>
            <a:pPr marL="685800" lvl="1">
              <a:buFont typeface="Arial" panose="020B0604020202020204" pitchFamily="34" charset="0"/>
              <a:buChar char="•"/>
            </a:pPr>
            <a:r>
              <a:rPr lang="en-US" sz="1800" kern="0" dirty="0"/>
              <a:t>Measuring process or data resulting from measuring?</a:t>
            </a:r>
          </a:p>
          <a:p>
            <a:pPr marL="285750" indent="-285750">
              <a:buFont typeface="Arial" panose="020B0604020202020204" pitchFamily="34" charset="0"/>
              <a:buChar char="•"/>
            </a:pPr>
            <a:r>
              <a:rPr lang="en-US" sz="1800" kern="0" dirty="0" err="1" smtClean="0"/>
              <a:t>Supertype</a:t>
            </a:r>
            <a:r>
              <a:rPr lang="en-US" sz="1800" kern="0" dirty="0" smtClean="0"/>
              <a:t> ‘</a:t>
            </a:r>
            <a:r>
              <a:rPr lang="en-US" sz="1800" i="1" kern="0" dirty="0" smtClean="0"/>
              <a:t>characteristic</a:t>
            </a:r>
            <a:r>
              <a:rPr lang="en-US" sz="1800" kern="0" dirty="0" smtClean="0"/>
              <a:t>’ is too vague, </a:t>
            </a:r>
            <a:r>
              <a:rPr lang="en-US" sz="1800" kern="0" dirty="0"/>
              <a:t>‘anything goes</a:t>
            </a:r>
            <a:r>
              <a:rPr lang="en-US" sz="1800" kern="0" dirty="0" smtClean="0"/>
              <a:t>’ is not an appropriate ontological category;</a:t>
            </a:r>
          </a:p>
          <a:p>
            <a:pPr marL="285750" indent="-285750">
              <a:buFont typeface="Arial" panose="020B0604020202020204" pitchFamily="34" charset="0"/>
              <a:buChar char="•"/>
            </a:pPr>
            <a:r>
              <a:rPr lang="en-US" sz="1800" kern="0" dirty="0" smtClean="0"/>
              <a:t>Both </a:t>
            </a:r>
            <a:r>
              <a:rPr lang="en-US" sz="1800" kern="0" dirty="0" smtClean="0">
                <a:solidFill>
                  <a:srgbClr val="FFFF00"/>
                </a:solidFill>
              </a:rPr>
              <a:t>entities on the side of the patient</a:t>
            </a:r>
            <a:r>
              <a:rPr lang="en-US" sz="1800" kern="0" dirty="0" smtClean="0"/>
              <a:t>, and </a:t>
            </a:r>
            <a:r>
              <a:rPr lang="en-US" sz="1800" kern="0" dirty="0" smtClean="0">
                <a:solidFill>
                  <a:srgbClr val="19FF81"/>
                </a:solidFill>
              </a:rPr>
              <a:t>representations thereof</a:t>
            </a:r>
            <a:r>
              <a:rPr lang="en-US" sz="1800" kern="0" dirty="0" smtClean="0"/>
              <a:t> seem to qualify as biomarkers;</a:t>
            </a:r>
          </a:p>
          <a:p>
            <a:pPr marL="285750" indent="-285750">
              <a:buFont typeface="Arial" panose="020B0604020202020204" pitchFamily="34" charset="0"/>
              <a:buChar char="•"/>
            </a:pPr>
            <a:endParaRPr lang="en-US" sz="1800" kern="0" dirty="0"/>
          </a:p>
        </p:txBody>
      </p:sp>
    </p:spTree>
    <p:extLst>
      <p:ext uri="{BB962C8B-B14F-4D97-AF65-F5344CB8AC3E}">
        <p14:creationId xmlns:p14="http://schemas.microsoft.com/office/powerpoint/2010/main" val="323823862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i="1" dirty="0" smtClean="0"/>
              <a:t>Uncontroversial</a:t>
            </a:r>
            <a:r>
              <a:rPr lang="en-US" dirty="0" smtClean="0"/>
              <a:t>, yet cumbersome</a:t>
            </a:r>
            <a:endParaRPr lang="en-US" dirty="0"/>
          </a:p>
        </p:txBody>
      </p:sp>
      <p:sp>
        <p:nvSpPr>
          <p:cNvPr id="4" name="Content Placeholder 4"/>
          <p:cNvSpPr txBox="1">
            <a:spLocks/>
          </p:cNvSpPr>
          <p:nvPr/>
        </p:nvSpPr>
        <p:spPr>
          <a:xfrm>
            <a:off x="4267200" y="1524000"/>
            <a:ext cx="4648200" cy="4953000"/>
          </a:xfrm>
          <a:prstGeom prst="rect">
            <a:avLst/>
          </a:prstGeom>
        </p:spPr>
        <p:txBody>
          <a:bodyPr/>
          <a:lstStyle>
            <a:lvl1pPr marL="342900" indent="-342900" algn="l" rtl="0" eaLnBrk="0" fontAlgn="base" hangingPunct="0">
              <a:spcBef>
                <a:spcPct val="20000"/>
              </a:spcBef>
              <a:spcAft>
                <a:spcPct val="0"/>
              </a:spcAft>
              <a:buClr>
                <a:schemeClr val="bg1"/>
              </a:buClr>
              <a:defRPr sz="2400" b="0" i="0">
                <a:solidFill>
                  <a:schemeClr val="bg1"/>
                </a:solidFill>
                <a:latin typeface="Trebuchet MS"/>
                <a:ea typeface="ＭＳ Ｐゴシック" pitchFamily="122" charset="-128"/>
                <a:cs typeface="Trebuchet MS"/>
              </a:defRPr>
            </a:lvl1pPr>
            <a:lvl2pPr marL="742950" indent="-285750" algn="l" rtl="0" eaLnBrk="0" fontAlgn="base" hangingPunct="0">
              <a:spcBef>
                <a:spcPct val="20000"/>
              </a:spcBef>
              <a:spcAft>
                <a:spcPct val="0"/>
              </a:spcAft>
              <a:buClr>
                <a:schemeClr val="bg1"/>
              </a:buClr>
              <a:buSzPct val="80000"/>
              <a:buFont typeface="Times" charset="0"/>
              <a:buChar char="•"/>
              <a:defRPr lang="en-US" sz="2400" b="0" i="0" dirty="0" smtClean="0">
                <a:solidFill>
                  <a:schemeClr val="bg1"/>
                </a:solidFill>
                <a:latin typeface="Trebuchet MS"/>
                <a:ea typeface="ＭＳ Ｐゴシック" pitchFamily="122" charset="-128"/>
                <a:cs typeface="Trebuchet MS"/>
              </a:defRPr>
            </a:lvl2pPr>
            <a:lvl3pPr marL="1143000" indent="-228600" algn="l" rtl="0" eaLnBrk="0" fontAlgn="base" hangingPunct="0">
              <a:spcBef>
                <a:spcPct val="20000"/>
              </a:spcBef>
              <a:spcAft>
                <a:spcPct val="0"/>
              </a:spcAft>
              <a:buClr>
                <a:schemeClr val="bg1"/>
              </a:buClr>
              <a:buChar char="•"/>
              <a:defRPr sz="2000" b="0" i="0">
                <a:solidFill>
                  <a:schemeClr val="bg1"/>
                </a:solidFill>
                <a:latin typeface="Trebuchet MS"/>
                <a:ea typeface="ＭＳ Ｐゴシック" pitchFamily="122" charset="-128"/>
                <a:cs typeface="Trebuchet MS"/>
              </a:defRPr>
            </a:lvl3pPr>
            <a:lvl4pPr marL="1600200" indent="-228600" algn="l" rtl="0" eaLnBrk="0" fontAlgn="base" hangingPunct="0">
              <a:spcBef>
                <a:spcPct val="20000"/>
              </a:spcBef>
              <a:spcAft>
                <a:spcPct val="0"/>
              </a:spcAft>
              <a:buClr>
                <a:schemeClr val="bg1"/>
              </a:buClr>
              <a:buSzPct val="95000"/>
              <a:buFont typeface="Times" charset="0"/>
              <a:buChar char="•"/>
              <a:defRPr sz="2000" b="0" i="0">
                <a:solidFill>
                  <a:schemeClr val="bg1"/>
                </a:solidFill>
                <a:latin typeface="Trebuchet MS"/>
                <a:ea typeface="ＭＳ Ｐゴシック" pitchFamily="122" charset="-128"/>
                <a:cs typeface="Trebuchet MS"/>
              </a:defRPr>
            </a:lvl4pPr>
            <a:lvl5pPr marL="2057400" indent="-228600" algn="l" rtl="0" eaLnBrk="0" fontAlgn="base" hangingPunct="0">
              <a:spcBef>
                <a:spcPct val="20000"/>
              </a:spcBef>
              <a:spcAft>
                <a:spcPct val="0"/>
              </a:spcAft>
              <a:buClr>
                <a:schemeClr val="bg1"/>
              </a:buClr>
              <a:defRPr sz="2000" b="0" i="1">
                <a:solidFill>
                  <a:schemeClr val="bg1"/>
                </a:solidFill>
                <a:latin typeface="Trebuchet MS"/>
                <a:ea typeface="ＭＳ Ｐゴシック" pitchFamily="122" charset="-128"/>
                <a:cs typeface="Trebuchet MS"/>
              </a:defRPr>
            </a:lvl5pPr>
            <a:lvl6pPr marL="2514600" indent="-228600" algn="l" rtl="0" fontAlgn="base">
              <a:spcBef>
                <a:spcPct val="20000"/>
              </a:spcBef>
              <a:spcAft>
                <a:spcPct val="0"/>
              </a:spcAft>
              <a:buClr>
                <a:schemeClr val="bg1"/>
              </a:buClr>
              <a:defRPr sz="2000">
                <a:solidFill>
                  <a:schemeClr val="bg1"/>
                </a:solidFill>
                <a:latin typeface="+mn-lt"/>
                <a:ea typeface="ＭＳ Ｐゴシック" pitchFamily="122" charset="-128"/>
              </a:defRPr>
            </a:lvl6pPr>
            <a:lvl7pPr marL="2971800" indent="-228600" algn="l" rtl="0" fontAlgn="base">
              <a:spcBef>
                <a:spcPct val="20000"/>
              </a:spcBef>
              <a:spcAft>
                <a:spcPct val="0"/>
              </a:spcAft>
              <a:buClr>
                <a:schemeClr val="bg1"/>
              </a:buClr>
              <a:defRPr sz="2000">
                <a:solidFill>
                  <a:schemeClr val="bg1"/>
                </a:solidFill>
                <a:latin typeface="+mn-lt"/>
                <a:ea typeface="ＭＳ Ｐゴシック" pitchFamily="122" charset="-128"/>
              </a:defRPr>
            </a:lvl7pPr>
            <a:lvl8pPr marL="3429000" indent="-228600" algn="l" rtl="0" fontAlgn="base">
              <a:spcBef>
                <a:spcPct val="20000"/>
              </a:spcBef>
              <a:spcAft>
                <a:spcPct val="0"/>
              </a:spcAft>
              <a:buClr>
                <a:schemeClr val="bg1"/>
              </a:buClr>
              <a:defRPr sz="2000">
                <a:solidFill>
                  <a:schemeClr val="bg1"/>
                </a:solidFill>
                <a:latin typeface="+mn-lt"/>
                <a:ea typeface="ＭＳ Ｐゴシック" pitchFamily="122" charset="-128"/>
              </a:defRPr>
            </a:lvl8pPr>
            <a:lvl9pPr marL="3886200" indent="-228600" algn="l" rtl="0" fontAlgn="base">
              <a:spcBef>
                <a:spcPct val="20000"/>
              </a:spcBef>
              <a:spcAft>
                <a:spcPct val="0"/>
              </a:spcAft>
              <a:buClr>
                <a:schemeClr val="bg1"/>
              </a:buClr>
              <a:defRPr sz="2000">
                <a:solidFill>
                  <a:schemeClr val="bg1"/>
                </a:solidFill>
                <a:latin typeface="+mn-lt"/>
                <a:ea typeface="ＭＳ Ｐゴシック" pitchFamily="122" charset="-128"/>
              </a:defRPr>
            </a:lvl9pPr>
          </a:lstStyle>
          <a:p>
            <a:pPr marL="285750" indent="-285750">
              <a:buFont typeface="Arial" panose="020B0604020202020204" pitchFamily="34" charset="0"/>
              <a:buChar char="•"/>
            </a:pPr>
            <a:r>
              <a:rPr lang="en-US" sz="1800" i="1" kern="0" dirty="0" smtClean="0"/>
              <a:t>Biomarkers are characteristics that are objectively [</a:t>
            </a:r>
            <a:r>
              <a:rPr lang="en-US" sz="1200" kern="0" dirty="0" smtClean="0"/>
              <a:t>The committee defines “objectively” to mean “reliably and accurately.”</a:t>
            </a:r>
            <a:r>
              <a:rPr lang="en-US" sz="1800" i="1" kern="0" dirty="0" smtClean="0"/>
              <a:t>] </a:t>
            </a:r>
            <a:r>
              <a:rPr lang="en-US" sz="1800" i="1" kern="0" dirty="0" smtClean="0">
                <a:solidFill>
                  <a:srgbClr val="FFFF00"/>
                </a:solidFill>
              </a:rPr>
              <a:t>measured and evaluated as an indicator of </a:t>
            </a:r>
            <a:r>
              <a:rPr lang="en-US" sz="1800" i="1" kern="0" dirty="0" smtClean="0"/>
              <a:t>normal biological processes, pathogenic processes, or pharmacologic responses to therapeutic intervention.</a:t>
            </a:r>
          </a:p>
          <a:p>
            <a:pPr marL="285750" indent="-285750">
              <a:buFont typeface="Arial" panose="020B0604020202020204" pitchFamily="34" charset="0"/>
              <a:buChar char="•"/>
            </a:pPr>
            <a:r>
              <a:rPr lang="en-US" sz="1800" i="1" kern="0" dirty="0" smtClean="0"/>
              <a:t>Cholesterol and blood sugar levels are biomarkers, as are blood pressure, enzyme levels, measurements of tumor size from magnetic resonance imaging (MRI) or computed tomography (CT), and the biochemical and genetic variations observed in age-related macular degeneration.</a:t>
            </a:r>
            <a:endParaRPr lang="en-US" sz="1800" i="1" kern="0" dirty="0"/>
          </a:p>
        </p:txBody>
      </p:sp>
      <p:sp>
        <p:nvSpPr>
          <p:cNvPr id="5" name="Rectangle 4"/>
          <p:cNvSpPr/>
          <p:nvPr/>
        </p:nvSpPr>
        <p:spPr>
          <a:xfrm>
            <a:off x="4572000" y="5599093"/>
            <a:ext cx="4572000" cy="954107"/>
          </a:xfrm>
          <a:prstGeom prst="rect">
            <a:avLst/>
          </a:prstGeom>
        </p:spPr>
        <p:txBody>
          <a:bodyPr>
            <a:spAutoFit/>
          </a:bodyPr>
          <a:lstStyle/>
          <a:p>
            <a:endParaRPr lang="en-US" sz="1400" dirty="0">
              <a:solidFill>
                <a:schemeClr val="bg1"/>
              </a:solidFill>
              <a:latin typeface="Times New Roman" panose="02020603050405020304" pitchFamily="18" charset="0"/>
            </a:endParaRPr>
          </a:p>
          <a:p>
            <a:r>
              <a:rPr lang="en-US" sz="1400" i="1" dirty="0">
                <a:solidFill>
                  <a:schemeClr val="bg1"/>
                </a:solidFill>
                <a:latin typeface="Times New Roman" panose="02020603050405020304" pitchFamily="18" charset="0"/>
              </a:rPr>
              <a:t>Evaluation of Biomarkers and Surrogate Endpoints in Chronic Disease</a:t>
            </a:r>
            <a:r>
              <a:rPr lang="en-US" sz="1400" dirty="0">
                <a:solidFill>
                  <a:schemeClr val="bg1"/>
                </a:solidFill>
                <a:latin typeface="Times New Roman" panose="02020603050405020304" pitchFamily="18" charset="0"/>
              </a:rPr>
              <a:t>, ed. C.M. </a:t>
            </a:r>
            <a:r>
              <a:rPr lang="en-US" sz="1400" dirty="0" err="1">
                <a:solidFill>
                  <a:schemeClr val="bg1"/>
                </a:solidFill>
                <a:latin typeface="Times New Roman" panose="02020603050405020304" pitchFamily="18" charset="0"/>
              </a:rPr>
              <a:t>Micheel</a:t>
            </a:r>
            <a:r>
              <a:rPr lang="en-US" sz="1400" dirty="0">
                <a:solidFill>
                  <a:schemeClr val="bg1"/>
                </a:solidFill>
                <a:latin typeface="Times New Roman" panose="02020603050405020304" pitchFamily="18" charset="0"/>
              </a:rPr>
              <a:t> and J.R. Ball. 2010, Washington, D.C.: The National Academies Press. 314</a:t>
            </a:r>
            <a:r>
              <a:rPr lang="en-US" sz="1400" dirty="0" smtClean="0">
                <a:solidFill>
                  <a:schemeClr val="bg1"/>
                </a:solidFill>
                <a:latin typeface="Times New Roman" panose="02020603050405020304" pitchFamily="18" charset="0"/>
              </a:rPr>
              <a:t>. [p1] </a:t>
            </a:r>
            <a:endParaRPr lang="en-US" sz="1400" dirty="0">
              <a:solidFill>
                <a:schemeClr val="bg1"/>
              </a:solidFill>
              <a:latin typeface="Times New Roman" panose="02020603050405020304" pitchFamily="18" charset="0"/>
            </a:endParaRPr>
          </a:p>
        </p:txBody>
      </p:sp>
      <p:sp>
        <p:nvSpPr>
          <p:cNvPr id="6" name="Content Placeholder 4"/>
          <p:cNvSpPr txBox="1">
            <a:spLocks/>
          </p:cNvSpPr>
          <p:nvPr/>
        </p:nvSpPr>
        <p:spPr>
          <a:xfrm>
            <a:off x="152400" y="1524000"/>
            <a:ext cx="4114800" cy="4953000"/>
          </a:xfrm>
          <a:prstGeom prst="rect">
            <a:avLst/>
          </a:prstGeom>
        </p:spPr>
        <p:txBody>
          <a:bodyPr/>
          <a:lstStyle>
            <a:lvl1pPr marL="342900" indent="-342900" algn="l" rtl="0" eaLnBrk="0" fontAlgn="base" hangingPunct="0">
              <a:spcBef>
                <a:spcPct val="20000"/>
              </a:spcBef>
              <a:spcAft>
                <a:spcPct val="0"/>
              </a:spcAft>
              <a:buClr>
                <a:schemeClr val="bg1"/>
              </a:buClr>
              <a:defRPr sz="2400" b="0" i="0">
                <a:solidFill>
                  <a:schemeClr val="bg1"/>
                </a:solidFill>
                <a:latin typeface="Trebuchet MS"/>
                <a:ea typeface="ＭＳ Ｐゴシック" pitchFamily="122" charset="-128"/>
                <a:cs typeface="Trebuchet MS"/>
              </a:defRPr>
            </a:lvl1pPr>
            <a:lvl2pPr marL="742950" indent="-285750" algn="l" rtl="0" eaLnBrk="0" fontAlgn="base" hangingPunct="0">
              <a:spcBef>
                <a:spcPct val="20000"/>
              </a:spcBef>
              <a:spcAft>
                <a:spcPct val="0"/>
              </a:spcAft>
              <a:buClr>
                <a:schemeClr val="bg1"/>
              </a:buClr>
              <a:buSzPct val="80000"/>
              <a:buFont typeface="Times" charset="0"/>
              <a:buChar char="•"/>
              <a:defRPr lang="en-US" sz="2400" b="0" i="0" dirty="0" smtClean="0">
                <a:solidFill>
                  <a:schemeClr val="bg1"/>
                </a:solidFill>
                <a:latin typeface="Trebuchet MS"/>
                <a:ea typeface="ＭＳ Ｐゴシック" pitchFamily="122" charset="-128"/>
                <a:cs typeface="Trebuchet MS"/>
              </a:defRPr>
            </a:lvl2pPr>
            <a:lvl3pPr marL="1143000" indent="-228600" algn="l" rtl="0" eaLnBrk="0" fontAlgn="base" hangingPunct="0">
              <a:spcBef>
                <a:spcPct val="20000"/>
              </a:spcBef>
              <a:spcAft>
                <a:spcPct val="0"/>
              </a:spcAft>
              <a:buClr>
                <a:schemeClr val="bg1"/>
              </a:buClr>
              <a:buChar char="•"/>
              <a:defRPr sz="2000" b="0" i="0">
                <a:solidFill>
                  <a:schemeClr val="bg1"/>
                </a:solidFill>
                <a:latin typeface="Trebuchet MS"/>
                <a:ea typeface="ＭＳ Ｐゴシック" pitchFamily="122" charset="-128"/>
                <a:cs typeface="Trebuchet MS"/>
              </a:defRPr>
            </a:lvl3pPr>
            <a:lvl4pPr marL="1600200" indent="-228600" algn="l" rtl="0" eaLnBrk="0" fontAlgn="base" hangingPunct="0">
              <a:spcBef>
                <a:spcPct val="20000"/>
              </a:spcBef>
              <a:spcAft>
                <a:spcPct val="0"/>
              </a:spcAft>
              <a:buClr>
                <a:schemeClr val="bg1"/>
              </a:buClr>
              <a:buSzPct val="95000"/>
              <a:buFont typeface="Times" charset="0"/>
              <a:buChar char="•"/>
              <a:defRPr sz="2000" b="0" i="0">
                <a:solidFill>
                  <a:schemeClr val="bg1"/>
                </a:solidFill>
                <a:latin typeface="Trebuchet MS"/>
                <a:ea typeface="ＭＳ Ｐゴシック" pitchFamily="122" charset="-128"/>
                <a:cs typeface="Trebuchet MS"/>
              </a:defRPr>
            </a:lvl4pPr>
            <a:lvl5pPr marL="2057400" indent="-228600" algn="l" rtl="0" eaLnBrk="0" fontAlgn="base" hangingPunct="0">
              <a:spcBef>
                <a:spcPct val="20000"/>
              </a:spcBef>
              <a:spcAft>
                <a:spcPct val="0"/>
              </a:spcAft>
              <a:buClr>
                <a:schemeClr val="bg1"/>
              </a:buClr>
              <a:defRPr sz="2000" b="0" i="1">
                <a:solidFill>
                  <a:schemeClr val="bg1"/>
                </a:solidFill>
                <a:latin typeface="Trebuchet MS"/>
                <a:ea typeface="ＭＳ Ｐゴシック" pitchFamily="122" charset="-128"/>
                <a:cs typeface="Trebuchet MS"/>
              </a:defRPr>
            </a:lvl5pPr>
            <a:lvl6pPr marL="2514600" indent="-228600" algn="l" rtl="0" fontAlgn="base">
              <a:spcBef>
                <a:spcPct val="20000"/>
              </a:spcBef>
              <a:spcAft>
                <a:spcPct val="0"/>
              </a:spcAft>
              <a:buClr>
                <a:schemeClr val="bg1"/>
              </a:buClr>
              <a:defRPr sz="2000">
                <a:solidFill>
                  <a:schemeClr val="bg1"/>
                </a:solidFill>
                <a:latin typeface="+mn-lt"/>
                <a:ea typeface="ＭＳ Ｐゴシック" pitchFamily="122" charset="-128"/>
              </a:defRPr>
            </a:lvl6pPr>
            <a:lvl7pPr marL="2971800" indent="-228600" algn="l" rtl="0" fontAlgn="base">
              <a:spcBef>
                <a:spcPct val="20000"/>
              </a:spcBef>
              <a:spcAft>
                <a:spcPct val="0"/>
              </a:spcAft>
              <a:buClr>
                <a:schemeClr val="bg1"/>
              </a:buClr>
              <a:defRPr sz="2000">
                <a:solidFill>
                  <a:schemeClr val="bg1"/>
                </a:solidFill>
                <a:latin typeface="+mn-lt"/>
                <a:ea typeface="ＭＳ Ｐゴシック" pitchFamily="122" charset="-128"/>
              </a:defRPr>
            </a:lvl7pPr>
            <a:lvl8pPr marL="3429000" indent="-228600" algn="l" rtl="0" fontAlgn="base">
              <a:spcBef>
                <a:spcPct val="20000"/>
              </a:spcBef>
              <a:spcAft>
                <a:spcPct val="0"/>
              </a:spcAft>
              <a:buClr>
                <a:schemeClr val="bg1"/>
              </a:buClr>
              <a:defRPr sz="2000">
                <a:solidFill>
                  <a:schemeClr val="bg1"/>
                </a:solidFill>
                <a:latin typeface="+mn-lt"/>
                <a:ea typeface="ＭＳ Ｐゴシック" pitchFamily="122" charset="-128"/>
              </a:defRPr>
            </a:lvl8pPr>
            <a:lvl9pPr marL="3886200" indent="-228600" algn="l" rtl="0" fontAlgn="base">
              <a:spcBef>
                <a:spcPct val="20000"/>
              </a:spcBef>
              <a:spcAft>
                <a:spcPct val="0"/>
              </a:spcAft>
              <a:buClr>
                <a:schemeClr val="bg1"/>
              </a:buClr>
              <a:defRPr sz="2000">
                <a:solidFill>
                  <a:schemeClr val="bg1"/>
                </a:solidFill>
                <a:latin typeface="+mn-lt"/>
                <a:ea typeface="ＭＳ Ｐゴシック" pitchFamily="122" charset="-128"/>
              </a:defRPr>
            </a:lvl9pPr>
          </a:lstStyle>
          <a:p>
            <a:pPr marL="285750" indent="-285750">
              <a:buFont typeface="Arial" panose="020B0604020202020204" pitchFamily="34" charset="0"/>
              <a:buChar char="•"/>
            </a:pPr>
            <a:r>
              <a:rPr lang="en-US" sz="1800" kern="0" dirty="0"/>
              <a:t>Ambiguous terminology:</a:t>
            </a:r>
          </a:p>
          <a:p>
            <a:pPr marL="685800" lvl="1">
              <a:buFont typeface="Arial" panose="020B0604020202020204" pitchFamily="34" charset="0"/>
              <a:buChar char="•"/>
            </a:pPr>
            <a:r>
              <a:rPr lang="en-US" sz="1800" kern="0" dirty="0"/>
              <a:t>Measuring process or data resulting from measuring?</a:t>
            </a:r>
          </a:p>
          <a:p>
            <a:pPr marL="285750" indent="-285750">
              <a:buFont typeface="Arial" panose="020B0604020202020204" pitchFamily="34" charset="0"/>
              <a:buChar char="•"/>
            </a:pPr>
            <a:r>
              <a:rPr lang="en-US" sz="1800" kern="0" dirty="0" err="1" smtClean="0"/>
              <a:t>Supertype</a:t>
            </a:r>
            <a:r>
              <a:rPr lang="en-US" sz="1800" kern="0" dirty="0" smtClean="0"/>
              <a:t> ‘</a:t>
            </a:r>
            <a:r>
              <a:rPr lang="en-US" sz="1800" i="1" kern="0" dirty="0" smtClean="0"/>
              <a:t>characteristic</a:t>
            </a:r>
            <a:r>
              <a:rPr lang="en-US" sz="1800" kern="0" dirty="0" smtClean="0"/>
              <a:t>’ is too vague, </a:t>
            </a:r>
            <a:r>
              <a:rPr lang="en-US" sz="1800" kern="0" dirty="0"/>
              <a:t>‘anything goes</a:t>
            </a:r>
            <a:r>
              <a:rPr lang="en-US" sz="1800" kern="0" dirty="0" smtClean="0"/>
              <a:t>’ is not an appropriate ontological category;</a:t>
            </a:r>
          </a:p>
          <a:p>
            <a:pPr marL="285750" indent="-285750">
              <a:buFont typeface="Arial" panose="020B0604020202020204" pitchFamily="34" charset="0"/>
              <a:buChar char="•"/>
            </a:pPr>
            <a:r>
              <a:rPr lang="en-US" sz="1800" kern="0" dirty="0" smtClean="0"/>
              <a:t>Both entities on the side of the patient, and representations thereof seem to qualify as biomarkers;</a:t>
            </a:r>
          </a:p>
          <a:p>
            <a:pPr marL="285750" indent="-285750">
              <a:buFont typeface="Arial" panose="020B0604020202020204" pitchFamily="34" charset="0"/>
              <a:buChar char="•"/>
            </a:pPr>
            <a:r>
              <a:rPr lang="en-US" sz="1800" kern="0" dirty="0">
                <a:solidFill>
                  <a:srgbClr val="FFFF00"/>
                </a:solidFill>
              </a:rPr>
              <a:t>Whether an entity qualifies as a biomarker seems to be determined by what we intend to do with it rather than with what it is</a:t>
            </a:r>
            <a:r>
              <a:rPr lang="en-US" sz="1800" kern="0" dirty="0" smtClean="0">
                <a:solidFill>
                  <a:srgbClr val="FFFF00"/>
                </a:solidFill>
              </a:rPr>
              <a:t>.</a:t>
            </a:r>
          </a:p>
          <a:p>
            <a:pPr marL="285750" indent="-285750">
              <a:buFont typeface="Arial" panose="020B0604020202020204" pitchFamily="34" charset="0"/>
              <a:buChar char="•"/>
            </a:pPr>
            <a:endParaRPr lang="en-US" sz="1800" kern="0" dirty="0">
              <a:solidFill>
                <a:srgbClr val="FFFF00"/>
              </a:solidFill>
            </a:endParaRPr>
          </a:p>
          <a:p>
            <a:pPr marL="0" indent="0"/>
            <a:r>
              <a:rPr lang="en-US" sz="1800" b="1" kern="0" dirty="0" smtClean="0"/>
              <a:t>None of the above is satisfactory!</a:t>
            </a:r>
          </a:p>
          <a:p>
            <a:pPr marL="285750" indent="-285750">
              <a:buFont typeface="Arial" panose="020B0604020202020204" pitchFamily="34" charset="0"/>
              <a:buChar char="•"/>
            </a:pPr>
            <a:endParaRPr lang="en-US" sz="1800" kern="0" dirty="0"/>
          </a:p>
        </p:txBody>
      </p:sp>
    </p:spTree>
    <p:extLst>
      <p:ext uri="{BB962C8B-B14F-4D97-AF65-F5344CB8AC3E}">
        <p14:creationId xmlns:p14="http://schemas.microsoft.com/office/powerpoint/2010/main" val="348097170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685800"/>
            <a:ext cx="8686800" cy="762000"/>
          </a:xfrm>
        </p:spPr>
        <p:txBody>
          <a:bodyPr/>
          <a:lstStyle/>
          <a:p>
            <a:r>
              <a:rPr lang="en-US" sz="3200" dirty="0" smtClean="0"/>
              <a:t>Basic Formal Ontology (BFO) and</a:t>
            </a:r>
            <a:br>
              <a:rPr lang="en-US" sz="3200" dirty="0" smtClean="0"/>
            </a:br>
            <a:r>
              <a:rPr lang="en-US" sz="3200" dirty="0" smtClean="0"/>
              <a:t>Ontology of General Medical Science (OGMS)</a:t>
            </a:r>
            <a:endParaRPr lang="en-US" sz="3200"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28600" y="1854155"/>
            <a:ext cx="9829800" cy="7670845"/>
          </a:xfrm>
        </p:spPr>
      </p:pic>
      <p:grpSp>
        <p:nvGrpSpPr>
          <p:cNvPr id="26" name="Group 25"/>
          <p:cNvGrpSpPr/>
          <p:nvPr/>
        </p:nvGrpSpPr>
        <p:grpSpPr>
          <a:xfrm>
            <a:off x="-173182" y="3930126"/>
            <a:ext cx="9698182" cy="5564324"/>
            <a:chOff x="-173182" y="3930126"/>
            <a:chExt cx="9698182" cy="5564324"/>
          </a:xfrm>
        </p:grpSpPr>
        <p:sp>
          <p:nvSpPr>
            <p:cNvPr id="10" name="Rectangle 9"/>
            <p:cNvSpPr/>
            <p:nvPr/>
          </p:nvSpPr>
          <p:spPr bwMode="auto">
            <a:xfrm>
              <a:off x="-173182" y="5552786"/>
              <a:ext cx="1849582" cy="3896014"/>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11" name="Rectangle 10"/>
            <p:cNvSpPr/>
            <p:nvPr/>
          </p:nvSpPr>
          <p:spPr bwMode="auto">
            <a:xfrm>
              <a:off x="1244600" y="6705600"/>
              <a:ext cx="8280399" cy="2788850"/>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grpSp>
          <p:nvGrpSpPr>
            <p:cNvPr id="21" name="Group 20"/>
            <p:cNvGrpSpPr/>
            <p:nvPr/>
          </p:nvGrpSpPr>
          <p:grpSpPr>
            <a:xfrm>
              <a:off x="55418" y="3930126"/>
              <a:ext cx="9469582" cy="2983268"/>
              <a:chOff x="55418" y="3930126"/>
              <a:chExt cx="9469582" cy="2983268"/>
            </a:xfrm>
          </p:grpSpPr>
          <p:grpSp>
            <p:nvGrpSpPr>
              <p:cNvPr id="19" name="Group 18"/>
              <p:cNvGrpSpPr/>
              <p:nvPr/>
            </p:nvGrpSpPr>
            <p:grpSpPr>
              <a:xfrm>
                <a:off x="55418" y="3930126"/>
                <a:ext cx="9469582" cy="2983268"/>
                <a:chOff x="55418" y="3930126"/>
                <a:chExt cx="9469582" cy="2983268"/>
              </a:xfrm>
            </p:grpSpPr>
            <p:sp>
              <p:nvSpPr>
                <p:cNvPr id="5" name="Rectangle 4"/>
                <p:cNvSpPr/>
                <p:nvPr/>
              </p:nvSpPr>
              <p:spPr bwMode="auto">
                <a:xfrm>
                  <a:off x="7696200" y="3930126"/>
                  <a:ext cx="609600" cy="762000"/>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6" name="Rectangle 5"/>
                <p:cNvSpPr/>
                <p:nvPr/>
              </p:nvSpPr>
              <p:spPr bwMode="auto">
                <a:xfrm>
                  <a:off x="7848600" y="4523508"/>
                  <a:ext cx="1676400" cy="1877292"/>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7" name="Rectangle 6"/>
                <p:cNvSpPr/>
                <p:nvPr/>
              </p:nvSpPr>
              <p:spPr bwMode="auto">
                <a:xfrm>
                  <a:off x="7315200" y="4523508"/>
                  <a:ext cx="762000" cy="1115292"/>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8" name="Rectangle 7"/>
                <p:cNvSpPr/>
                <p:nvPr/>
              </p:nvSpPr>
              <p:spPr bwMode="auto">
                <a:xfrm>
                  <a:off x="55418" y="4171372"/>
                  <a:ext cx="858982" cy="1696028"/>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9" name="Rectangle 8"/>
                <p:cNvSpPr/>
                <p:nvPr/>
              </p:nvSpPr>
              <p:spPr bwMode="auto">
                <a:xfrm>
                  <a:off x="1600200" y="5033795"/>
                  <a:ext cx="1029856" cy="605005"/>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12" name="Rectangle 11"/>
                <p:cNvSpPr/>
                <p:nvPr/>
              </p:nvSpPr>
              <p:spPr bwMode="auto">
                <a:xfrm>
                  <a:off x="5740400" y="4965121"/>
                  <a:ext cx="2336800" cy="1877292"/>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13" name="Rectangle 12"/>
                <p:cNvSpPr/>
                <p:nvPr/>
              </p:nvSpPr>
              <p:spPr bwMode="auto">
                <a:xfrm>
                  <a:off x="4024744" y="5798102"/>
                  <a:ext cx="1741055" cy="1115292"/>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14" name="Rectangle 13"/>
                <p:cNvSpPr/>
                <p:nvPr/>
              </p:nvSpPr>
              <p:spPr bwMode="auto">
                <a:xfrm>
                  <a:off x="5562600" y="5181600"/>
                  <a:ext cx="775855" cy="242454"/>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15" name="Rectangle 14"/>
                <p:cNvSpPr/>
                <p:nvPr/>
              </p:nvSpPr>
              <p:spPr bwMode="auto">
                <a:xfrm>
                  <a:off x="3923144" y="5709805"/>
                  <a:ext cx="775855" cy="266699"/>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16" name="Rectangle 15"/>
                <p:cNvSpPr/>
                <p:nvPr/>
              </p:nvSpPr>
              <p:spPr bwMode="auto">
                <a:xfrm>
                  <a:off x="1230746" y="5988916"/>
                  <a:ext cx="775855" cy="853497"/>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17" name="Rectangle 16"/>
                <p:cNvSpPr/>
                <p:nvPr/>
              </p:nvSpPr>
              <p:spPr bwMode="auto">
                <a:xfrm>
                  <a:off x="1540164" y="5601265"/>
                  <a:ext cx="775855" cy="443889"/>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18" name="Rectangle 17"/>
                <p:cNvSpPr/>
                <p:nvPr/>
              </p:nvSpPr>
              <p:spPr bwMode="auto">
                <a:xfrm>
                  <a:off x="1974274" y="5216790"/>
                  <a:ext cx="775855" cy="117210"/>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grpSp>
          <p:sp>
            <p:nvSpPr>
              <p:cNvPr id="20" name="Rectangle 19"/>
              <p:cNvSpPr/>
              <p:nvPr/>
            </p:nvSpPr>
            <p:spPr>
              <a:xfrm>
                <a:off x="4267200" y="6135469"/>
                <a:ext cx="4693229" cy="646331"/>
              </a:xfrm>
              <a:prstGeom prst="rect">
                <a:avLst/>
              </a:prstGeom>
            </p:spPr>
            <p:txBody>
              <a:bodyPr wrap="square">
                <a:spAutoFit/>
              </a:bodyPr>
              <a:lstStyle/>
              <a:p>
                <a:pPr algn="r"/>
                <a:r>
                  <a:rPr lang="en-US" sz="1200" dirty="0" err="1"/>
                  <a:t>Scheuermann</a:t>
                </a:r>
                <a:r>
                  <a:rPr lang="en-US" sz="1200" dirty="0"/>
                  <a:t> R, Ceusters W, Smith B. Toward an Ontological Treatment of Disease and Diagnosis. 2009 AMIA Summit on Translational Bioinformatics, San Francisco, California, March 15-17, 2009;: 116-120. </a:t>
                </a:r>
              </a:p>
            </p:txBody>
          </p:sp>
        </p:grpSp>
      </p:grpSp>
    </p:spTree>
    <p:extLst>
      <p:ext uri="{BB962C8B-B14F-4D97-AF65-F5344CB8AC3E}">
        <p14:creationId xmlns:p14="http://schemas.microsoft.com/office/powerpoint/2010/main" val="391888856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685800"/>
            <a:ext cx="8686800" cy="762000"/>
          </a:xfrm>
        </p:spPr>
        <p:txBody>
          <a:bodyPr/>
          <a:lstStyle/>
          <a:p>
            <a:r>
              <a:rPr lang="en-US" sz="3200" dirty="0" smtClean="0"/>
              <a:t>Basic Formal Ontology (BFO) and</a:t>
            </a:r>
            <a:br>
              <a:rPr lang="en-US" sz="3200" dirty="0" smtClean="0"/>
            </a:br>
            <a:r>
              <a:rPr lang="en-US" sz="3200" dirty="0" smtClean="0"/>
              <a:t>Ontology of General Medical Science (OGMS)</a:t>
            </a:r>
            <a:endParaRPr lang="en-US" sz="3200"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28600" y="1854155"/>
            <a:ext cx="9829800" cy="7670845"/>
          </a:xfrm>
        </p:spPr>
      </p:pic>
      <p:grpSp>
        <p:nvGrpSpPr>
          <p:cNvPr id="26" name="Group 25"/>
          <p:cNvGrpSpPr/>
          <p:nvPr/>
        </p:nvGrpSpPr>
        <p:grpSpPr>
          <a:xfrm>
            <a:off x="-173182" y="3930126"/>
            <a:ext cx="9698182" cy="5564324"/>
            <a:chOff x="-173182" y="3930126"/>
            <a:chExt cx="9698182" cy="5564324"/>
          </a:xfrm>
        </p:grpSpPr>
        <p:sp>
          <p:nvSpPr>
            <p:cNvPr id="10" name="Rectangle 9"/>
            <p:cNvSpPr/>
            <p:nvPr/>
          </p:nvSpPr>
          <p:spPr bwMode="auto">
            <a:xfrm>
              <a:off x="-173182" y="5552786"/>
              <a:ext cx="1849582" cy="3896014"/>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11" name="Rectangle 10"/>
            <p:cNvSpPr/>
            <p:nvPr/>
          </p:nvSpPr>
          <p:spPr bwMode="auto">
            <a:xfrm>
              <a:off x="1244600" y="6705600"/>
              <a:ext cx="8280399" cy="2788850"/>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grpSp>
          <p:nvGrpSpPr>
            <p:cNvPr id="21" name="Group 20"/>
            <p:cNvGrpSpPr/>
            <p:nvPr/>
          </p:nvGrpSpPr>
          <p:grpSpPr>
            <a:xfrm>
              <a:off x="55418" y="3930126"/>
              <a:ext cx="9469582" cy="2983268"/>
              <a:chOff x="55418" y="3930126"/>
              <a:chExt cx="9469582" cy="2983268"/>
            </a:xfrm>
          </p:grpSpPr>
          <p:grpSp>
            <p:nvGrpSpPr>
              <p:cNvPr id="19" name="Group 18"/>
              <p:cNvGrpSpPr/>
              <p:nvPr/>
            </p:nvGrpSpPr>
            <p:grpSpPr>
              <a:xfrm>
                <a:off x="55418" y="3930126"/>
                <a:ext cx="9469582" cy="2983268"/>
                <a:chOff x="55418" y="3930126"/>
                <a:chExt cx="9469582" cy="2983268"/>
              </a:xfrm>
            </p:grpSpPr>
            <p:sp>
              <p:nvSpPr>
                <p:cNvPr id="5" name="Rectangle 4"/>
                <p:cNvSpPr/>
                <p:nvPr/>
              </p:nvSpPr>
              <p:spPr bwMode="auto">
                <a:xfrm>
                  <a:off x="7696200" y="3930126"/>
                  <a:ext cx="609600" cy="762000"/>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6" name="Rectangle 5"/>
                <p:cNvSpPr/>
                <p:nvPr/>
              </p:nvSpPr>
              <p:spPr bwMode="auto">
                <a:xfrm>
                  <a:off x="7848600" y="4523508"/>
                  <a:ext cx="1676400" cy="1877292"/>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7" name="Rectangle 6"/>
                <p:cNvSpPr/>
                <p:nvPr/>
              </p:nvSpPr>
              <p:spPr bwMode="auto">
                <a:xfrm>
                  <a:off x="7315200" y="4523508"/>
                  <a:ext cx="762000" cy="1115292"/>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8" name="Rectangle 7"/>
                <p:cNvSpPr/>
                <p:nvPr/>
              </p:nvSpPr>
              <p:spPr bwMode="auto">
                <a:xfrm>
                  <a:off x="55418" y="4171372"/>
                  <a:ext cx="858982" cy="1696028"/>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9" name="Rectangle 8"/>
                <p:cNvSpPr/>
                <p:nvPr/>
              </p:nvSpPr>
              <p:spPr bwMode="auto">
                <a:xfrm>
                  <a:off x="1600200" y="5033795"/>
                  <a:ext cx="1029856" cy="605005"/>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12" name="Rectangle 11"/>
                <p:cNvSpPr/>
                <p:nvPr/>
              </p:nvSpPr>
              <p:spPr bwMode="auto">
                <a:xfrm>
                  <a:off x="5740400" y="4965121"/>
                  <a:ext cx="2336800" cy="1877292"/>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13" name="Rectangle 12"/>
                <p:cNvSpPr/>
                <p:nvPr/>
              </p:nvSpPr>
              <p:spPr bwMode="auto">
                <a:xfrm>
                  <a:off x="4024744" y="5798102"/>
                  <a:ext cx="1741055" cy="1115292"/>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14" name="Rectangle 13"/>
                <p:cNvSpPr/>
                <p:nvPr/>
              </p:nvSpPr>
              <p:spPr bwMode="auto">
                <a:xfrm>
                  <a:off x="5562600" y="5181600"/>
                  <a:ext cx="775855" cy="242454"/>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15" name="Rectangle 14"/>
                <p:cNvSpPr/>
                <p:nvPr/>
              </p:nvSpPr>
              <p:spPr bwMode="auto">
                <a:xfrm>
                  <a:off x="3923144" y="5709805"/>
                  <a:ext cx="775855" cy="266699"/>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16" name="Rectangle 15"/>
                <p:cNvSpPr/>
                <p:nvPr/>
              </p:nvSpPr>
              <p:spPr bwMode="auto">
                <a:xfrm>
                  <a:off x="1230746" y="5988916"/>
                  <a:ext cx="775855" cy="853497"/>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17" name="Rectangle 16"/>
                <p:cNvSpPr/>
                <p:nvPr/>
              </p:nvSpPr>
              <p:spPr bwMode="auto">
                <a:xfrm>
                  <a:off x="1540164" y="5601265"/>
                  <a:ext cx="775855" cy="443889"/>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18" name="Rectangle 17"/>
                <p:cNvSpPr/>
                <p:nvPr/>
              </p:nvSpPr>
              <p:spPr bwMode="auto">
                <a:xfrm>
                  <a:off x="1974274" y="5216790"/>
                  <a:ext cx="775855" cy="117210"/>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grpSp>
          <p:sp>
            <p:nvSpPr>
              <p:cNvPr id="20" name="Rectangle 19"/>
              <p:cNvSpPr/>
              <p:nvPr/>
            </p:nvSpPr>
            <p:spPr>
              <a:xfrm>
                <a:off x="4267200" y="6135469"/>
                <a:ext cx="4693229" cy="646331"/>
              </a:xfrm>
              <a:prstGeom prst="rect">
                <a:avLst/>
              </a:prstGeom>
            </p:spPr>
            <p:txBody>
              <a:bodyPr wrap="square">
                <a:spAutoFit/>
              </a:bodyPr>
              <a:lstStyle/>
              <a:p>
                <a:pPr algn="r"/>
                <a:r>
                  <a:rPr lang="en-US" sz="1200" dirty="0" err="1"/>
                  <a:t>Scheuermann</a:t>
                </a:r>
                <a:r>
                  <a:rPr lang="en-US" sz="1200" dirty="0"/>
                  <a:t> R, Ceusters W, Smith B. Toward an Ontological Treatment of Disease and Diagnosis. 2009 AMIA Summit on Translational Bioinformatics, San Francisco, California, March 15-17, 2009;: 116-120. </a:t>
                </a:r>
              </a:p>
            </p:txBody>
          </p:sp>
        </p:grpSp>
      </p:grpSp>
      <p:grpSp>
        <p:nvGrpSpPr>
          <p:cNvPr id="22" name="Group 21"/>
          <p:cNvGrpSpPr/>
          <p:nvPr/>
        </p:nvGrpSpPr>
        <p:grpSpPr>
          <a:xfrm>
            <a:off x="-194458" y="2661281"/>
            <a:ext cx="9344385" cy="5100993"/>
            <a:chOff x="-194458" y="2661281"/>
            <a:chExt cx="9344385" cy="5100993"/>
          </a:xfrm>
        </p:grpSpPr>
        <p:sp>
          <p:nvSpPr>
            <p:cNvPr id="23" name="Oval 22"/>
            <p:cNvSpPr/>
            <p:nvPr/>
          </p:nvSpPr>
          <p:spPr bwMode="auto">
            <a:xfrm rot="20161498">
              <a:off x="-194458" y="3089721"/>
              <a:ext cx="3215922" cy="860648"/>
            </a:xfrm>
            <a:prstGeom prst="ellipse">
              <a:avLst/>
            </a:prstGeom>
            <a:noFill/>
            <a:ln w="952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24" name="Oval 23"/>
            <p:cNvSpPr/>
            <p:nvPr/>
          </p:nvSpPr>
          <p:spPr bwMode="auto">
            <a:xfrm rot="14785994">
              <a:off x="1324932" y="5067447"/>
              <a:ext cx="3215922" cy="2173731"/>
            </a:xfrm>
            <a:prstGeom prst="ellipse">
              <a:avLst/>
            </a:prstGeom>
            <a:noFill/>
            <a:ln w="952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25" name="Oval 24"/>
            <p:cNvSpPr/>
            <p:nvPr/>
          </p:nvSpPr>
          <p:spPr bwMode="auto">
            <a:xfrm rot="16501585">
              <a:off x="3575680" y="4637384"/>
              <a:ext cx="1932482" cy="980286"/>
            </a:xfrm>
            <a:prstGeom prst="ellipse">
              <a:avLst/>
            </a:prstGeom>
            <a:noFill/>
            <a:ln w="952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27" name="Oval 26"/>
            <p:cNvSpPr/>
            <p:nvPr/>
          </p:nvSpPr>
          <p:spPr bwMode="auto">
            <a:xfrm rot="641624">
              <a:off x="5108219" y="2661281"/>
              <a:ext cx="4041708" cy="2548984"/>
            </a:xfrm>
            <a:prstGeom prst="ellipse">
              <a:avLst/>
            </a:prstGeom>
            <a:noFill/>
            <a:ln w="952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grpSp>
    </p:spTree>
    <p:extLst>
      <p:ext uri="{BB962C8B-B14F-4D97-AF65-F5344CB8AC3E}">
        <p14:creationId xmlns:p14="http://schemas.microsoft.com/office/powerpoint/2010/main" val="354986949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Assumptions about IOM’s intention</a:t>
            </a:r>
            <a:endParaRPr lang="en-US" dirty="0"/>
          </a:p>
        </p:txBody>
      </p:sp>
      <p:sp>
        <p:nvSpPr>
          <p:cNvPr id="3" name="Content Placeholder 2"/>
          <p:cNvSpPr>
            <a:spLocks noGrp="1"/>
          </p:cNvSpPr>
          <p:nvPr>
            <p:ph idx="1"/>
          </p:nvPr>
        </p:nvSpPr>
        <p:spPr/>
        <p:txBody>
          <a:bodyPr/>
          <a:lstStyle/>
          <a:p>
            <a:pPr marL="457200" indent="-457200">
              <a:buFont typeface="+mj-lt"/>
              <a:buAutoNum type="arabicPeriod"/>
            </a:pPr>
            <a:r>
              <a:rPr lang="en-US" dirty="0"/>
              <a:t>IOM intended biomarkers to be </a:t>
            </a:r>
            <a:r>
              <a:rPr lang="en-US" dirty="0">
                <a:solidFill>
                  <a:srgbClr val="FFFF00"/>
                </a:solidFill>
              </a:rPr>
              <a:t>entities on the side of the patient</a:t>
            </a:r>
            <a:r>
              <a:rPr lang="en-US" dirty="0" smtClean="0"/>
              <a:t>,</a:t>
            </a:r>
            <a:r>
              <a:rPr lang="en-US" dirty="0"/>
              <a:t> and not (for example) processes on the part of the clinician or data obtained through such </a:t>
            </a:r>
            <a:r>
              <a:rPr lang="en-US" dirty="0" smtClean="0"/>
              <a:t>processes;</a:t>
            </a:r>
          </a:p>
          <a:p>
            <a:pPr marL="457200" indent="-457200">
              <a:buFont typeface="+mj-lt"/>
              <a:buAutoNum type="arabicPeriod"/>
            </a:pPr>
            <a:r>
              <a:rPr lang="en-US" dirty="0" smtClean="0"/>
              <a:t>in </a:t>
            </a:r>
            <a:r>
              <a:rPr lang="en-US" dirty="0"/>
              <a:t>requiring that biomarkers be ‘objectively measured and evaluated’ the IOM had in mind not that an entity becomes a biomarker after and because it has been measured and evaluated, but rather that </a:t>
            </a:r>
            <a:r>
              <a:rPr lang="en-US" dirty="0" smtClean="0">
                <a:solidFill>
                  <a:srgbClr val="FFFF00"/>
                </a:solidFill>
              </a:rPr>
              <a:t>it was </a:t>
            </a:r>
            <a:r>
              <a:rPr lang="en-US" dirty="0">
                <a:solidFill>
                  <a:srgbClr val="FFFF00"/>
                </a:solidFill>
              </a:rPr>
              <a:t>a biomarker already prior to observation</a:t>
            </a:r>
            <a:r>
              <a:rPr lang="en-US" dirty="0"/>
              <a:t> because of </a:t>
            </a:r>
            <a:r>
              <a:rPr lang="en-US" dirty="0" smtClean="0"/>
              <a:t>certain </a:t>
            </a:r>
            <a:r>
              <a:rPr lang="en-US" dirty="0"/>
              <a:t>properties it has </a:t>
            </a:r>
            <a:r>
              <a:rPr lang="en-US" dirty="0" smtClean="0"/>
              <a:t>intrinsically</a:t>
            </a:r>
            <a:r>
              <a:rPr lang="en-US" dirty="0"/>
              <a:t> </a:t>
            </a:r>
            <a:r>
              <a:rPr lang="en-US" b="1" i="1" dirty="0" smtClean="0">
                <a:sym typeface="Wingdings" panose="05000000000000000000" pitchFamily="2" charset="2"/>
              </a:rPr>
              <a:t> observability</a:t>
            </a:r>
            <a:endParaRPr lang="en-US" b="1" i="1" dirty="0" smtClean="0"/>
          </a:p>
          <a:p>
            <a:pPr marL="457200" indent="-457200">
              <a:buFont typeface="+mj-lt"/>
              <a:buAutoNum type="arabicPeriod"/>
            </a:pPr>
            <a:r>
              <a:rPr lang="en-US" dirty="0"/>
              <a:t>the logical disjunction expressed by the ‘or’ in the list of processes for which the IOM definition asserts biomarkers to be an indicator has to be interpreted as an </a:t>
            </a:r>
            <a:r>
              <a:rPr lang="en-US" dirty="0">
                <a:solidFill>
                  <a:srgbClr val="FFFF00"/>
                </a:solidFill>
              </a:rPr>
              <a:t>exclusive or </a:t>
            </a:r>
            <a:r>
              <a:rPr lang="en-US" dirty="0"/>
              <a:t>(XOR).</a:t>
            </a:r>
          </a:p>
        </p:txBody>
      </p:sp>
    </p:spTree>
    <p:extLst>
      <p:ext uri="{BB962C8B-B14F-4D97-AF65-F5344CB8AC3E}">
        <p14:creationId xmlns:p14="http://schemas.microsoft.com/office/powerpoint/2010/main" val="26047570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Entities on the side of the patient</a:t>
            </a:r>
            <a:br>
              <a:rPr lang="en-US" dirty="0" smtClean="0"/>
            </a:br>
            <a:r>
              <a:rPr lang="en-US" dirty="0" smtClean="0"/>
              <a:t>qualifying for biomarker</a:t>
            </a:r>
            <a:endParaRPr lang="en-US" dirty="0"/>
          </a:p>
        </p:txBody>
      </p:sp>
      <p:sp>
        <p:nvSpPr>
          <p:cNvPr id="4" name="TextBox 3"/>
          <p:cNvSpPr txBox="1"/>
          <p:nvPr/>
        </p:nvSpPr>
        <p:spPr>
          <a:xfrm>
            <a:off x="1763648" y="3368248"/>
            <a:ext cx="1225015" cy="830997"/>
          </a:xfrm>
          <a:prstGeom prst="rect">
            <a:avLst/>
          </a:prstGeom>
          <a:noFill/>
          <a:ln>
            <a:solidFill>
              <a:schemeClr val="bg1"/>
            </a:solidFill>
          </a:ln>
        </p:spPr>
        <p:txBody>
          <a:bodyPr wrap="none" rtlCol="0">
            <a:spAutoFit/>
          </a:bodyPr>
          <a:lstStyle/>
          <a:p>
            <a:pPr algn="ctr"/>
            <a:r>
              <a:rPr lang="en-US" dirty="0" smtClean="0">
                <a:solidFill>
                  <a:schemeClr val="bg1"/>
                </a:solidFill>
              </a:rPr>
              <a:t>Material</a:t>
            </a:r>
          </a:p>
          <a:p>
            <a:pPr algn="ctr"/>
            <a:r>
              <a:rPr lang="en-US" dirty="0" smtClean="0">
                <a:solidFill>
                  <a:schemeClr val="bg1"/>
                </a:solidFill>
              </a:rPr>
              <a:t>Entity</a:t>
            </a:r>
            <a:endParaRPr lang="en-US" dirty="0">
              <a:solidFill>
                <a:schemeClr val="bg1"/>
              </a:solidFill>
            </a:endParaRPr>
          </a:p>
        </p:txBody>
      </p:sp>
      <p:sp>
        <p:nvSpPr>
          <p:cNvPr id="5" name="TextBox 4"/>
          <p:cNvSpPr txBox="1"/>
          <p:nvPr/>
        </p:nvSpPr>
        <p:spPr>
          <a:xfrm>
            <a:off x="1524000" y="2133600"/>
            <a:ext cx="1704313" cy="830997"/>
          </a:xfrm>
          <a:prstGeom prst="rect">
            <a:avLst/>
          </a:prstGeom>
          <a:noFill/>
          <a:ln>
            <a:solidFill>
              <a:schemeClr val="bg1"/>
            </a:solidFill>
          </a:ln>
        </p:spPr>
        <p:txBody>
          <a:bodyPr wrap="none" rtlCol="0">
            <a:spAutoFit/>
          </a:bodyPr>
          <a:lstStyle/>
          <a:p>
            <a:pPr algn="ctr"/>
            <a:r>
              <a:rPr lang="en-US" dirty="0" smtClean="0">
                <a:solidFill>
                  <a:schemeClr val="bg1"/>
                </a:solidFill>
              </a:rPr>
              <a:t>Independent</a:t>
            </a:r>
          </a:p>
          <a:p>
            <a:pPr algn="ctr"/>
            <a:r>
              <a:rPr lang="en-US" dirty="0" smtClean="0">
                <a:solidFill>
                  <a:schemeClr val="bg1"/>
                </a:solidFill>
              </a:rPr>
              <a:t>Continuant</a:t>
            </a:r>
            <a:endParaRPr lang="en-US" dirty="0">
              <a:solidFill>
                <a:schemeClr val="bg1"/>
              </a:solidFill>
            </a:endParaRPr>
          </a:p>
        </p:txBody>
      </p:sp>
      <p:sp>
        <p:nvSpPr>
          <p:cNvPr id="6" name="TextBox 5"/>
          <p:cNvSpPr txBox="1"/>
          <p:nvPr/>
        </p:nvSpPr>
        <p:spPr>
          <a:xfrm>
            <a:off x="4171907" y="2154972"/>
            <a:ext cx="1550424" cy="830997"/>
          </a:xfrm>
          <a:prstGeom prst="rect">
            <a:avLst/>
          </a:prstGeom>
          <a:noFill/>
          <a:ln>
            <a:solidFill>
              <a:schemeClr val="bg1"/>
            </a:solidFill>
          </a:ln>
        </p:spPr>
        <p:txBody>
          <a:bodyPr wrap="none" rtlCol="0">
            <a:spAutoFit/>
          </a:bodyPr>
          <a:lstStyle/>
          <a:p>
            <a:pPr algn="ctr"/>
            <a:r>
              <a:rPr lang="en-US" dirty="0" smtClean="0">
                <a:solidFill>
                  <a:schemeClr val="bg1"/>
                </a:solidFill>
              </a:rPr>
              <a:t>Dependent</a:t>
            </a:r>
          </a:p>
          <a:p>
            <a:pPr algn="ctr"/>
            <a:r>
              <a:rPr lang="en-US" dirty="0" smtClean="0">
                <a:solidFill>
                  <a:schemeClr val="bg1"/>
                </a:solidFill>
              </a:rPr>
              <a:t>Continuant</a:t>
            </a:r>
            <a:endParaRPr lang="en-US" dirty="0">
              <a:solidFill>
                <a:schemeClr val="bg1"/>
              </a:solidFill>
            </a:endParaRPr>
          </a:p>
        </p:txBody>
      </p:sp>
      <p:sp>
        <p:nvSpPr>
          <p:cNvPr id="7" name="TextBox 6"/>
          <p:cNvSpPr txBox="1"/>
          <p:nvPr/>
        </p:nvSpPr>
        <p:spPr>
          <a:xfrm>
            <a:off x="4393923" y="3563599"/>
            <a:ext cx="1106393" cy="461665"/>
          </a:xfrm>
          <a:prstGeom prst="rect">
            <a:avLst/>
          </a:prstGeom>
          <a:noFill/>
          <a:ln>
            <a:solidFill>
              <a:schemeClr val="bg1"/>
            </a:solidFill>
          </a:ln>
        </p:spPr>
        <p:txBody>
          <a:bodyPr wrap="none" rtlCol="0">
            <a:spAutoFit/>
          </a:bodyPr>
          <a:lstStyle/>
          <a:p>
            <a:pPr algn="ctr"/>
            <a:r>
              <a:rPr lang="en-US" dirty="0" smtClean="0">
                <a:solidFill>
                  <a:schemeClr val="bg1"/>
                </a:solidFill>
              </a:rPr>
              <a:t>Quality</a:t>
            </a:r>
            <a:endParaRPr lang="en-US" dirty="0">
              <a:solidFill>
                <a:schemeClr val="bg1"/>
              </a:solidFill>
            </a:endParaRPr>
          </a:p>
        </p:txBody>
      </p:sp>
      <p:sp>
        <p:nvSpPr>
          <p:cNvPr id="8" name="TextBox 7"/>
          <p:cNvSpPr txBox="1"/>
          <p:nvPr/>
        </p:nvSpPr>
        <p:spPr>
          <a:xfrm>
            <a:off x="6853147" y="2502932"/>
            <a:ext cx="1125629" cy="461665"/>
          </a:xfrm>
          <a:prstGeom prst="rect">
            <a:avLst/>
          </a:prstGeom>
          <a:noFill/>
          <a:ln>
            <a:solidFill>
              <a:schemeClr val="bg1"/>
            </a:solidFill>
          </a:ln>
        </p:spPr>
        <p:txBody>
          <a:bodyPr wrap="none" rtlCol="0">
            <a:spAutoFit/>
          </a:bodyPr>
          <a:lstStyle/>
          <a:p>
            <a:pPr algn="ctr"/>
            <a:r>
              <a:rPr lang="en-US" dirty="0" smtClean="0">
                <a:solidFill>
                  <a:schemeClr val="bg1"/>
                </a:solidFill>
              </a:rPr>
              <a:t>Process</a:t>
            </a:r>
            <a:endParaRPr lang="en-US" dirty="0">
              <a:solidFill>
                <a:schemeClr val="bg1"/>
              </a:solidFill>
            </a:endParaRPr>
          </a:p>
        </p:txBody>
      </p:sp>
      <p:sp>
        <p:nvSpPr>
          <p:cNvPr id="9" name="TextBox 8"/>
          <p:cNvSpPr txBox="1"/>
          <p:nvPr/>
        </p:nvSpPr>
        <p:spPr>
          <a:xfrm>
            <a:off x="1566478" y="4602896"/>
            <a:ext cx="1619354" cy="830997"/>
          </a:xfrm>
          <a:prstGeom prst="rect">
            <a:avLst/>
          </a:prstGeom>
          <a:noFill/>
          <a:ln>
            <a:solidFill>
              <a:schemeClr val="bg1"/>
            </a:solidFill>
          </a:ln>
        </p:spPr>
        <p:txBody>
          <a:bodyPr wrap="none" rtlCol="0">
            <a:spAutoFit/>
          </a:bodyPr>
          <a:lstStyle/>
          <a:p>
            <a:pPr algn="ctr"/>
            <a:r>
              <a:rPr lang="en-US" dirty="0" smtClean="0">
                <a:solidFill>
                  <a:schemeClr val="bg1"/>
                </a:solidFill>
              </a:rPr>
              <a:t>Bodily</a:t>
            </a:r>
          </a:p>
          <a:p>
            <a:pPr algn="ctr"/>
            <a:r>
              <a:rPr lang="en-US" dirty="0" smtClean="0">
                <a:solidFill>
                  <a:schemeClr val="bg1"/>
                </a:solidFill>
              </a:rPr>
              <a:t>Component</a:t>
            </a:r>
            <a:endParaRPr lang="en-US" dirty="0">
              <a:solidFill>
                <a:schemeClr val="bg1"/>
              </a:solidFill>
            </a:endParaRPr>
          </a:p>
        </p:txBody>
      </p:sp>
      <p:sp>
        <p:nvSpPr>
          <p:cNvPr id="10" name="TextBox 9"/>
          <p:cNvSpPr txBox="1"/>
          <p:nvPr/>
        </p:nvSpPr>
        <p:spPr>
          <a:xfrm>
            <a:off x="4393923" y="4602895"/>
            <a:ext cx="1106393" cy="830997"/>
          </a:xfrm>
          <a:prstGeom prst="rect">
            <a:avLst/>
          </a:prstGeom>
          <a:noFill/>
          <a:ln>
            <a:solidFill>
              <a:schemeClr val="bg1"/>
            </a:solidFill>
          </a:ln>
        </p:spPr>
        <p:txBody>
          <a:bodyPr wrap="none" rtlCol="0">
            <a:spAutoFit/>
          </a:bodyPr>
          <a:lstStyle/>
          <a:p>
            <a:pPr algn="ctr"/>
            <a:r>
              <a:rPr lang="en-US" dirty="0" smtClean="0">
                <a:solidFill>
                  <a:schemeClr val="bg1"/>
                </a:solidFill>
              </a:rPr>
              <a:t>Bodily</a:t>
            </a:r>
          </a:p>
          <a:p>
            <a:pPr algn="ctr"/>
            <a:r>
              <a:rPr lang="en-US" dirty="0" smtClean="0">
                <a:solidFill>
                  <a:schemeClr val="bg1"/>
                </a:solidFill>
              </a:rPr>
              <a:t>Quality</a:t>
            </a:r>
            <a:endParaRPr lang="en-US" dirty="0">
              <a:solidFill>
                <a:schemeClr val="bg1"/>
              </a:solidFill>
            </a:endParaRPr>
          </a:p>
        </p:txBody>
      </p:sp>
      <p:sp>
        <p:nvSpPr>
          <p:cNvPr id="11" name="TextBox 10"/>
          <p:cNvSpPr txBox="1"/>
          <p:nvPr/>
        </p:nvSpPr>
        <p:spPr>
          <a:xfrm>
            <a:off x="6853147" y="4602894"/>
            <a:ext cx="1125629" cy="830997"/>
          </a:xfrm>
          <a:prstGeom prst="rect">
            <a:avLst/>
          </a:prstGeom>
          <a:noFill/>
          <a:ln>
            <a:solidFill>
              <a:schemeClr val="bg1"/>
            </a:solidFill>
          </a:ln>
        </p:spPr>
        <p:txBody>
          <a:bodyPr wrap="none" rtlCol="0">
            <a:spAutoFit/>
          </a:bodyPr>
          <a:lstStyle/>
          <a:p>
            <a:pPr algn="ctr"/>
            <a:r>
              <a:rPr lang="en-US" dirty="0" smtClean="0">
                <a:solidFill>
                  <a:schemeClr val="bg1"/>
                </a:solidFill>
              </a:rPr>
              <a:t>Bodily</a:t>
            </a:r>
          </a:p>
          <a:p>
            <a:pPr algn="ctr"/>
            <a:r>
              <a:rPr lang="en-US" dirty="0" smtClean="0">
                <a:solidFill>
                  <a:schemeClr val="bg1"/>
                </a:solidFill>
              </a:rPr>
              <a:t>Process</a:t>
            </a:r>
            <a:endParaRPr lang="en-US" dirty="0">
              <a:solidFill>
                <a:schemeClr val="bg1"/>
              </a:solidFill>
            </a:endParaRPr>
          </a:p>
        </p:txBody>
      </p:sp>
      <p:sp>
        <p:nvSpPr>
          <p:cNvPr id="12" name="TextBox 11"/>
          <p:cNvSpPr txBox="1"/>
          <p:nvPr/>
        </p:nvSpPr>
        <p:spPr>
          <a:xfrm>
            <a:off x="144686" y="2985969"/>
            <a:ext cx="784189" cy="461665"/>
          </a:xfrm>
          <a:prstGeom prst="rect">
            <a:avLst/>
          </a:prstGeom>
          <a:noFill/>
        </p:spPr>
        <p:txBody>
          <a:bodyPr wrap="none" rtlCol="0">
            <a:spAutoFit/>
          </a:bodyPr>
          <a:lstStyle/>
          <a:p>
            <a:r>
              <a:rPr lang="en-US" dirty="0" smtClean="0">
                <a:solidFill>
                  <a:schemeClr val="bg1"/>
                </a:solidFill>
              </a:rPr>
              <a:t>BFO</a:t>
            </a:r>
            <a:endParaRPr lang="en-US" dirty="0">
              <a:solidFill>
                <a:schemeClr val="bg1"/>
              </a:solidFill>
            </a:endParaRPr>
          </a:p>
        </p:txBody>
      </p:sp>
      <p:sp>
        <p:nvSpPr>
          <p:cNvPr id="13" name="TextBox 12"/>
          <p:cNvSpPr txBox="1"/>
          <p:nvPr/>
        </p:nvSpPr>
        <p:spPr>
          <a:xfrm>
            <a:off x="149636" y="4787559"/>
            <a:ext cx="1075936" cy="461665"/>
          </a:xfrm>
          <a:prstGeom prst="rect">
            <a:avLst/>
          </a:prstGeom>
          <a:noFill/>
        </p:spPr>
        <p:txBody>
          <a:bodyPr wrap="none" rtlCol="0">
            <a:spAutoFit/>
          </a:bodyPr>
          <a:lstStyle/>
          <a:p>
            <a:r>
              <a:rPr lang="en-US" dirty="0" smtClean="0">
                <a:solidFill>
                  <a:schemeClr val="bg1"/>
                </a:solidFill>
              </a:rPr>
              <a:t>OGMS</a:t>
            </a:r>
            <a:endParaRPr lang="en-US" dirty="0">
              <a:solidFill>
                <a:schemeClr val="bg1"/>
              </a:solidFill>
            </a:endParaRPr>
          </a:p>
        </p:txBody>
      </p:sp>
      <p:cxnSp>
        <p:nvCxnSpPr>
          <p:cNvPr id="15" name="Straight Connector 14"/>
          <p:cNvCxnSpPr/>
          <p:nvPr/>
        </p:nvCxnSpPr>
        <p:spPr bwMode="auto">
          <a:xfrm flipV="1">
            <a:off x="304800" y="4343400"/>
            <a:ext cx="8610600" cy="76200"/>
          </a:xfrm>
          <a:prstGeom prst="line">
            <a:avLst/>
          </a:prstGeom>
          <a:solidFill>
            <a:schemeClr val="accent1"/>
          </a:solidFill>
          <a:ln w="9525" cap="flat" cmpd="sng" algn="ctr">
            <a:solidFill>
              <a:schemeClr val="bg1"/>
            </a:solidFill>
            <a:prstDash val="solid"/>
            <a:round/>
            <a:headEnd type="none" w="med" len="med"/>
            <a:tailEnd type="none" w="med" len="med"/>
          </a:ln>
          <a:effectLst/>
        </p:spPr>
      </p:cxnSp>
      <p:cxnSp>
        <p:nvCxnSpPr>
          <p:cNvPr id="18" name="Elbow Connector 17"/>
          <p:cNvCxnSpPr>
            <a:stCxn id="9" idx="0"/>
            <a:endCxn id="4" idx="2"/>
          </p:cNvCxnSpPr>
          <p:nvPr/>
        </p:nvCxnSpPr>
        <p:spPr bwMode="auto">
          <a:xfrm rot="5400000" flipH="1" flipV="1">
            <a:off x="2174330" y="4401071"/>
            <a:ext cx="403651" cy="1"/>
          </a:xfrm>
          <a:prstGeom prst="bentConnector3">
            <a:avLst/>
          </a:prstGeom>
          <a:solidFill>
            <a:schemeClr val="accent1"/>
          </a:solidFill>
          <a:ln w="19050" cap="flat" cmpd="sng" algn="ctr">
            <a:solidFill>
              <a:schemeClr val="bg1"/>
            </a:solidFill>
            <a:prstDash val="solid"/>
            <a:round/>
            <a:headEnd type="none" w="med" len="med"/>
            <a:tailEnd type="triangle"/>
          </a:ln>
          <a:effectLst/>
        </p:spPr>
      </p:cxnSp>
      <p:cxnSp>
        <p:nvCxnSpPr>
          <p:cNvPr id="20" name="Elbow Connector 19"/>
          <p:cNvCxnSpPr>
            <a:stCxn id="4" idx="0"/>
            <a:endCxn id="5" idx="2"/>
          </p:cNvCxnSpPr>
          <p:nvPr/>
        </p:nvCxnSpPr>
        <p:spPr bwMode="auto">
          <a:xfrm rot="5400000" flipH="1" flipV="1">
            <a:off x="2174331" y="3166423"/>
            <a:ext cx="403651" cy="1"/>
          </a:xfrm>
          <a:prstGeom prst="bentConnector3">
            <a:avLst/>
          </a:prstGeom>
          <a:solidFill>
            <a:schemeClr val="accent1"/>
          </a:solidFill>
          <a:ln w="19050" cap="flat" cmpd="sng" algn="ctr">
            <a:solidFill>
              <a:schemeClr val="bg1"/>
            </a:solidFill>
            <a:prstDash val="solid"/>
            <a:round/>
            <a:headEnd type="none" w="med" len="med"/>
            <a:tailEnd type="triangle"/>
          </a:ln>
          <a:effectLst/>
        </p:spPr>
      </p:cxnSp>
      <p:cxnSp>
        <p:nvCxnSpPr>
          <p:cNvPr id="23" name="Elbow Connector 22"/>
          <p:cNvCxnSpPr/>
          <p:nvPr/>
        </p:nvCxnSpPr>
        <p:spPr bwMode="auto">
          <a:xfrm rot="16200000" flipV="1">
            <a:off x="4658304" y="3274783"/>
            <a:ext cx="577630" cy="1"/>
          </a:xfrm>
          <a:prstGeom prst="bentConnector3">
            <a:avLst/>
          </a:prstGeom>
          <a:solidFill>
            <a:schemeClr val="accent1"/>
          </a:solidFill>
          <a:ln w="19050" cap="flat" cmpd="sng" algn="ctr">
            <a:solidFill>
              <a:schemeClr val="bg1"/>
            </a:solidFill>
            <a:prstDash val="solid"/>
            <a:round/>
            <a:headEnd type="none" w="med" len="med"/>
            <a:tailEnd type="triangle"/>
          </a:ln>
          <a:effectLst/>
        </p:spPr>
      </p:cxnSp>
      <p:cxnSp>
        <p:nvCxnSpPr>
          <p:cNvPr id="33" name="Straight Arrow Connector 32"/>
          <p:cNvCxnSpPr>
            <a:stCxn id="10" idx="0"/>
            <a:endCxn id="7" idx="2"/>
          </p:cNvCxnSpPr>
          <p:nvPr/>
        </p:nvCxnSpPr>
        <p:spPr bwMode="auto">
          <a:xfrm flipV="1">
            <a:off x="4947120" y="4025264"/>
            <a:ext cx="0" cy="577631"/>
          </a:xfrm>
          <a:prstGeom prst="straightConnector1">
            <a:avLst/>
          </a:prstGeom>
          <a:solidFill>
            <a:schemeClr val="accent1"/>
          </a:solidFill>
          <a:ln w="19050" cap="flat" cmpd="sng" algn="ctr">
            <a:solidFill>
              <a:schemeClr val="bg1"/>
            </a:solidFill>
            <a:prstDash val="solid"/>
            <a:round/>
            <a:headEnd type="none" w="med" len="med"/>
            <a:tailEnd type="triangle"/>
          </a:ln>
          <a:effectLst/>
        </p:spPr>
      </p:cxnSp>
      <p:cxnSp>
        <p:nvCxnSpPr>
          <p:cNvPr id="35" name="Straight Arrow Connector 34"/>
          <p:cNvCxnSpPr/>
          <p:nvPr/>
        </p:nvCxnSpPr>
        <p:spPr bwMode="auto">
          <a:xfrm flipV="1">
            <a:off x="7415961" y="2964597"/>
            <a:ext cx="0" cy="1638297"/>
          </a:xfrm>
          <a:prstGeom prst="straightConnector1">
            <a:avLst/>
          </a:prstGeom>
          <a:solidFill>
            <a:schemeClr val="accent1"/>
          </a:solidFill>
          <a:ln w="19050" cap="flat" cmpd="sng" algn="ctr">
            <a:solidFill>
              <a:schemeClr val="bg1"/>
            </a:solidFill>
            <a:prstDash val="solid"/>
            <a:round/>
            <a:headEnd type="none" w="med" len="med"/>
            <a:tailEnd type="triangle"/>
          </a:ln>
          <a:effectLst/>
        </p:spPr>
      </p:cxnSp>
      <p:cxnSp>
        <p:nvCxnSpPr>
          <p:cNvPr id="38" name="Straight Connector 37"/>
          <p:cNvCxnSpPr/>
          <p:nvPr/>
        </p:nvCxnSpPr>
        <p:spPr bwMode="auto">
          <a:xfrm flipV="1">
            <a:off x="304800" y="5562600"/>
            <a:ext cx="8610600" cy="76200"/>
          </a:xfrm>
          <a:prstGeom prst="line">
            <a:avLst/>
          </a:prstGeom>
          <a:solidFill>
            <a:schemeClr val="accent1"/>
          </a:solidFill>
          <a:ln w="57150" cap="flat" cmpd="sng" algn="ctr">
            <a:solidFill>
              <a:schemeClr val="bg1"/>
            </a:solidFill>
            <a:prstDash val="solid"/>
            <a:round/>
            <a:headEnd type="none" w="med" len="med"/>
            <a:tailEnd type="none" w="med" len="med"/>
          </a:ln>
          <a:effectLst/>
        </p:spPr>
      </p:cxnSp>
      <p:sp>
        <p:nvSpPr>
          <p:cNvPr id="39" name="TextBox 38"/>
          <p:cNvSpPr txBox="1"/>
          <p:nvPr/>
        </p:nvSpPr>
        <p:spPr>
          <a:xfrm>
            <a:off x="2329304" y="3014246"/>
            <a:ext cx="413896" cy="338554"/>
          </a:xfrm>
          <a:prstGeom prst="rect">
            <a:avLst/>
          </a:prstGeom>
          <a:noFill/>
        </p:spPr>
        <p:txBody>
          <a:bodyPr wrap="none" rtlCol="0">
            <a:spAutoFit/>
          </a:bodyPr>
          <a:lstStyle/>
          <a:p>
            <a:r>
              <a:rPr lang="en-US" sz="1600" dirty="0" err="1" smtClean="0">
                <a:solidFill>
                  <a:schemeClr val="bg1"/>
                </a:solidFill>
              </a:rPr>
              <a:t>isa</a:t>
            </a:r>
            <a:endParaRPr lang="en-US" sz="1600" dirty="0">
              <a:solidFill>
                <a:schemeClr val="bg1"/>
              </a:solidFill>
            </a:endParaRPr>
          </a:p>
        </p:txBody>
      </p:sp>
      <p:sp>
        <p:nvSpPr>
          <p:cNvPr id="40" name="TextBox 39"/>
          <p:cNvSpPr txBox="1"/>
          <p:nvPr/>
        </p:nvSpPr>
        <p:spPr>
          <a:xfrm>
            <a:off x="2329304" y="4114800"/>
            <a:ext cx="413896" cy="338554"/>
          </a:xfrm>
          <a:prstGeom prst="rect">
            <a:avLst/>
          </a:prstGeom>
          <a:noFill/>
        </p:spPr>
        <p:txBody>
          <a:bodyPr wrap="none" rtlCol="0">
            <a:spAutoFit/>
          </a:bodyPr>
          <a:lstStyle/>
          <a:p>
            <a:r>
              <a:rPr lang="en-US" sz="1600" dirty="0" err="1" smtClean="0">
                <a:solidFill>
                  <a:schemeClr val="bg1"/>
                </a:solidFill>
              </a:rPr>
              <a:t>isa</a:t>
            </a:r>
            <a:endParaRPr lang="en-US" sz="1600" dirty="0">
              <a:solidFill>
                <a:schemeClr val="bg1"/>
              </a:solidFill>
            </a:endParaRPr>
          </a:p>
        </p:txBody>
      </p:sp>
      <p:sp>
        <p:nvSpPr>
          <p:cNvPr id="41" name="TextBox 40"/>
          <p:cNvSpPr txBox="1"/>
          <p:nvPr/>
        </p:nvSpPr>
        <p:spPr>
          <a:xfrm>
            <a:off x="4978991" y="3014246"/>
            <a:ext cx="413896" cy="338554"/>
          </a:xfrm>
          <a:prstGeom prst="rect">
            <a:avLst/>
          </a:prstGeom>
          <a:noFill/>
        </p:spPr>
        <p:txBody>
          <a:bodyPr wrap="none" rtlCol="0">
            <a:spAutoFit/>
          </a:bodyPr>
          <a:lstStyle/>
          <a:p>
            <a:r>
              <a:rPr lang="en-US" sz="1600" dirty="0" err="1" smtClean="0">
                <a:solidFill>
                  <a:schemeClr val="bg1"/>
                </a:solidFill>
              </a:rPr>
              <a:t>isa</a:t>
            </a:r>
            <a:endParaRPr lang="en-US" sz="1600" dirty="0">
              <a:solidFill>
                <a:schemeClr val="bg1"/>
              </a:solidFill>
            </a:endParaRPr>
          </a:p>
        </p:txBody>
      </p:sp>
      <p:sp>
        <p:nvSpPr>
          <p:cNvPr id="42" name="TextBox 41"/>
          <p:cNvSpPr txBox="1"/>
          <p:nvPr/>
        </p:nvSpPr>
        <p:spPr>
          <a:xfrm>
            <a:off x="7456965" y="3014246"/>
            <a:ext cx="413896" cy="338554"/>
          </a:xfrm>
          <a:prstGeom prst="rect">
            <a:avLst/>
          </a:prstGeom>
          <a:noFill/>
        </p:spPr>
        <p:txBody>
          <a:bodyPr wrap="none" rtlCol="0">
            <a:spAutoFit/>
          </a:bodyPr>
          <a:lstStyle/>
          <a:p>
            <a:r>
              <a:rPr lang="en-US" sz="1600" dirty="0" err="1" smtClean="0">
                <a:solidFill>
                  <a:schemeClr val="bg1"/>
                </a:solidFill>
              </a:rPr>
              <a:t>isa</a:t>
            </a:r>
            <a:endParaRPr lang="en-US" sz="1600" dirty="0">
              <a:solidFill>
                <a:schemeClr val="bg1"/>
              </a:solidFill>
            </a:endParaRPr>
          </a:p>
        </p:txBody>
      </p:sp>
      <p:sp>
        <p:nvSpPr>
          <p:cNvPr id="43" name="TextBox 42"/>
          <p:cNvSpPr txBox="1"/>
          <p:nvPr/>
        </p:nvSpPr>
        <p:spPr>
          <a:xfrm>
            <a:off x="4946095" y="4114800"/>
            <a:ext cx="413896" cy="338554"/>
          </a:xfrm>
          <a:prstGeom prst="rect">
            <a:avLst/>
          </a:prstGeom>
          <a:noFill/>
        </p:spPr>
        <p:txBody>
          <a:bodyPr wrap="none" rtlCol="0">
            <a:spAutoFit/>
          </a:bodyPr>
          <a:lstStyle/>
          <a:p>
            <a:r>
              <a:rPr lang="en-US" sz="1600" dirty="0" err="1" smtClean="0">
                <a:solidFill>
                  <a:schemeClr val="bg1"/>
                </a:solidFill>
              </a:rPr>
              <a:t>isa</a:t>
            </a:r>
            <a:endParaRPr lang="en-US" sz="1600" dirty="0">
              <a:solidFill>
                <a:schemeClr val="bg1"/>
              </a:solidFill>
            </a:endParaRPr>
          </a:p>
        </p:txBody>
      </p:sp>
      <p:sp>
        <p:nvSpPr>
          <p:cNvPr id="44" name="TextBox 43"/>
          <p:cNvSpPr txBox="1"/>
          <p:nvPr/>
        </p:nvSpPr>
        <p:spPr>
          <a:xfrm>
            <a:off x="140111" y="5873743"/>
            <a:ext cx="559769" cy="461665"/>
          </a:xfrm>
          <a:prstGeom prst="rect">
            <a:avLst/>
          </a:prstGeom>
          <a:noFill/>
        </p:spPr>
        <p:txBody>
          <a:bodyPr wrap="none" rtlCol="0">
            <a:spAutoFit/>
          </a:bodyPr>
          <a:lstStyle/>
          <a:p>
            <a:r>
              <a:rPr lang="en-US" dirty="0" smtClean="0">
                <a:solidFill>
                  <a:srgbClr val="FFC000"/>
                </a:solidFill>
              </a:rPr>
              <a:t>me</a:t>
            </a:r>
            <a:endParaRPr lang="en-US" dirty="0">
              <a:solidFill>
                <a:srgbClr val="FFC000"/>
              </a:solidFill>
            </a:endParaRPr>
          </a:p>
        </p:txBody>
      </p:sp>
      <p:sp>
        <p:nvSpPr>
          <p:cNvPr id="45" name="TextBox 44"/>
          <p:cNvSpPr txBox="1"/>
          <p:nvPr/>
        </p:nvSpPr>
        <p:spPr>
          <a:xfrm>
            <a:off x="1281143" y="5875026"/>
            <a:ext cx="2190023" cy="461665"/>
          </a:xfrm>
          <a:prstGeom prst="rect">
            <a:avLst/>
          </a:prstGeom>
          <a:noFill/>
        </p:spPr>
        <p:txBody>
          <a:bodyPr wrap="none" rtlCol="0">
            <a:spAutoFit/>
          </a:bodyPr>
          <a:lstStyle/>
          <a:p>
            <a:r>
              <a:rPr lang="en-US" dirty="0" smtClean="0">
                <a:solidFill>
                  <a:srgbClr val="FFC000"/>
                </a:solidFill>
              </a:rPr>
              <a:t>my </a:t>
            </a:r>
            <a:r>
              <a:rPr lang="en-US" dirty="0" err="1" smtClean="0">
                <a:solidFill>
                  <a:srgbClr val="FFC000"/>
                </a:solidFill>
              </a:rPr>
              <a:t>xanthelasma</a:t>
            </a:r>
            <a:endParaRPr lang="en-US" dirty="0">
              <a:solidFill>
                <a:srgbClr val="FFC000"/>
              </a:solidFill>
            </a:endParaRPr>
          </a:p>
        </p:txBody>
      </p:sp>
      <p:sp>
        <p:nvSpPr>
          <p:cNvPr id="46" name="TextBox 45"/>
          <p:cNvSpPr txBox="1"/>
          <p:nvPr/>
        </p:nvSpPr>
        <p:spPr>
          <a:xfrm>
            <a:off x="3941129" y="5874410"/>
            <a:ext cx="2002471" cy="830997"/>
          </a:xfrm>
          <a:prstGeom prst="rect">
            <a:avLst/>
          </a:prstGeom>
          <a:noFill/>
        </p:spPr>
        <p:txBody>
          <a:bodyPr wrap="none" rtlCol="0">
            <a:spAutoFit/>
          </a:bodyPr>
          <a:lstStyle/>
          <a:p>
            <a:pPr algn="ctr"/>
            <a:r>
              <a:rPr lang="en-US" dirty="0" smtClean="0">
                <a:solidFill>
                  <a:srgbClr val="FFC000"/>
                </a:solidFill>
              </a:rPr>
              <a:t>my cholesterol</a:t>
            </a:r>
          </a:p>
          <a:p>
            <a:pPr algn="ctr"/>
            <a:r>
              <a:rPr lang="en-US" dirty="0" smtClean="0">
                <a:solidFill>
                  <a:srgbClr val="FFC000"/>
                </a:solidFill>
              </a:rPr>
              <a:t>level</a:t>
            </a:r>
            <a:endParaRPr lang="en-US" dirty="0">
              <a:solidFill>
                <a:srgbClr val="FFC000"/>
              </a:solidFill>
            </a:endParaRPr>
          </a:p>
        </p:txBody>
      </p:sp>
      <p:sp>
        <p:nvSpPr>
          <p:cNvPr id="47" name="TextBox 46"/>
          <p:cNvSpPr txBox="1"/>
          <p:nvPr/>
        </p:nvSpPr>
        <p:spPr>
          <a:xfrm>
            <a:off x="6092652" y="5873743"/>
            <a:ext cx="2728632" cy="830997"/>
          </a:xfrm>
          <a:prstGeom prst="rect">
            <a:avLst/>
          </a:prstGeom>
          <a:noFill/>
        </p:spPr>
        <p:txBody>
          <a:bodyPr wrap="none" rtlCol="0">
            <a:spAutoFit/>
          </a:bodyPr>
          <a:lstStyle/>
          <a:p>
            <a:pPr algn="ctr"/>
            <a:r>
              <a:rPr lang="en-US" dirty="0" smtClean="0">
                <a:solidFill>
                  <a:srgbClr val="FFC000"/>
                </a:solidFill>
              </a:rPr>
              <a:t>my partly obstructed</a:t>
            </a:r>
          </a:p>
          <a:p>
            <a:pPr algn="ctr"/>
            <a:r>
              <a:rPr lang="en-US" dirty="0" smtClean="0">
                <a:solidFill>
                  <a:srgbClr val="FFC000"/>
                </a:solidFill>
              </a:rPr>
              <a:t>blood flow</a:t>
            </a:r>
            <a:endParaRPr lang="en-US" dirty="0">
              <a:solidFill>
                <a:srgbClr val="FFC000"/>
              </a:solidFill>
            </a:endParaRPr>
          </a:p>
        </p:txBody>
      </p:sp>
      <p:grpSp>
        <p:nvGrpSpPr>
          <p:cNvPr id="50" name="Group 49"/>
          <p:cNvGrpSpPr/>
          <p:nvPr/>
        </p:nvGrpSpPr>
        <p:grpSpPr>
          <a:xfrm>
            <a:off x="1763648" y="5433891"/>
            <a:ext cx="1466351" cy="577631"/>
            <a:chOff x="1763648" y="5433891"/>
            <a:chExt cx="1466351" cy="577631"/>
          </a:xfrm>
        </p:grpSpPr>
        <p:cxnSp>
          <p:nvCxnSpPr>
            <p:cNvPr id="48" name="Straight Arrow Connector 47"/>
            <p:cNvCxnSpPr/>
            <p:nvPr/>
          </p:nvCxnSpPr>
          <p:spPr bwMode="auto">
            <a:xfrm flipV="1">
              <a:off x="1763648" y="5433891"/>
              <a:ext cx="0" cy="577631"/>
            </a:xfrm>
            <a:prstGeom prst="straightConnector1">
              <a:avLst/>
            </a:prstGeom>
            <a:solidFill>
              <a:schemeClr val="accent1"/>
            </a:solidFill>
            <a:ln w="19050" cap="flat" cmpd="sng" algn="ctr">
              <a:solidFill>
                <a:srgbClr val="19FF81"/>
              </a:solidFill>
              <a:prstDash val="solid"/>
              <a:round/>
              <a:headEnd type="none" w="med" len="med"/>
              <a:tailEnd type="triangle"/>
            </a:ln>
            <a:effectLst/>
          </p:spPr>
        </p:cxnSp>
        <p:sp>
          <p:nvSpPr>
            <p:cNvPr id="49" name="TextBox 48"/>
            <p:cNvSpPr txBox="1"/>
            <p:nvPr/>
          </p:nvSpPr>
          <p:spPr>
            <a:xfrm>
              <a:off x="1799799" y="5593871"/>
              <a:ext cx="1430200" cy="338554"/>
            </a:xfrm>
            <a:prstGeom prst="rect">
              <a:avLst/>
            </a:prstGeom>
            <a:noFill/>
          </p:spPr>
          <p:txBody>
            <a:bodyPr wrap="none" rtlCol="0">
              <a:spAutoFit/>
            </a:bodyPr>
            <a:lstStyle/>
            <a:p>
              <a:r>
                <a:rPr lang="en-US" sz="1600" b="1" i="1" dirty="0" err="1" smtClean="0">
                  <a:solidFill>
                    <a:srgbClr val="19FF81"/>
                  </a:solidFill>
                </a:rPr>
                <a:t>instanceOf</a:t>
              </a:r>
              <a:r>
                <a:rPr lang="en-US" sz="1600" b="1" i="1" dirty="0" smtClean="0">
                  <a:solidFill>
                    <a:srgbClr val="19FF81"/>
                  </a:solidFill>
                </a:rPr>
                <a:t> at</a:t>
              </a:r>
              <a:r>
                <a:rPr lang="en-US" sz="1600" dirty="0" smtClean="0">
                  <a:solidFill>
                    <a:srgbClr val="19FF81"/>
                  </a:solidFill>
                </a:rPr>
                <a:t> t</a:t>
              </a:r>
              <a:endParaRPr lang="en-US" sz="1600" dirty="0">
                <a:solidFill>
                  <a:srgbClr val="19FF81"/>
                </a:solidFill>
              </a:endParaRPr>
            </a:p>
          </p:txBody>
        </p:sp>
      </p:grpSp>
      <p:grpSp>
        <p:nvGrpSpPr>
          <p:cNvPr id="51" name="Group 50"/>
          <p:cNvGrpSpPr/>
          <p:nvPr/>
        </p:nvGrpSpPr>
        <p:grpSpPr>
          <a:xfrm>
            <a:off x="4505801" y="5436456"/>
            <a:ext cx="1333046" cy="525119"/>
            <a:chOff x="1763648" y="5433891"/>
            <a:chExt cx="1466351" cy="577631"/>
          </a:xfrm>
        </p:grpSpPr>
        <p:cxnSp>
          <p:nvCxnSpPr>
            <p:cNvPr id="52" name="Straight Arrow Connector 51"/>
            <p:cNvCxnSpPr/>
            <p:nvPr/>
          </p:nvCxnSpPr>
          <p:spPr bwMode="auto">
            <a:xfrm flipV="1">
              <a:off x="1763648" y="5433891"/>
              <a:ext cx="0" cy="577631"/>
            </a:xfrm>
            <a:prstGeom prst="straightConnector1">
              <a:avLst/>
            </a:prstGeom>
            <a:solidFill>
              <a:schemeClr val="accent1"/>
            </a:solidFill>
            <a:ln w="19050" cap="flat" cmpd="sng" algn="ctr">
              <a:solidFill>
                <a:srgbClr val="19FF81"/>
              </a:solidFill>
              <a:prstDash val="solid"/>
              <a:round/>
              <a:headEnd type="none" w="med" len="med"/>
              <a:tailEnd type="triangle"/>
            </a:ln>
            <a:effectLst/>
          </p:spPr>
        </p:cxnSp>
        <p:sp>
          <p:nvSpPr>
            <p:cNvPr id="53" name="TextBox 52"/>
            <p:cNvSpPr txBox="1"/>
            <p:nvPr/>
          </p:nvSpPr>
          <p:spPr>
            <a:xfrm>
              <a:off x="1799799" y="5593871"/>
              <a:ext cx="1430200" cy="338554"/>
            </a:xfrm>
            <a:prstGeom prst="rect">
              <a:avLst/>
            </a:prstGeom>
            <a:noFill/>
          </p:spPr>
          <p:txBody>
            <a:bodyPr wrap="none" rtlCol="0">
              <a:spAutoFit/>
            </a:bodyPr>
            <a:lstStyle/>
            <a:p>
              <a:r>
                <a:rPr lang="en-US" sz="1600" b="1" i="1" dirty="0" err="1" smtClean="0">
                  <a:solidFill>
                    <a:srgbClr val="19FF81"/>
                  </a:solidFill>
                </a:rPr>
                <a:t>instanceOf</a:t>
              </a:r>
              <a:r>
                <a:rPr lang="en-US" sz="1600" b="1" i="1" dirty="0" smtClean="0">
                  <a:solidFill>
                    <a:srgbClr val="19FF81"/>
                  </a:solidFill>
                </a:rPr>
                <a:t> at</a:t>
              </a:r>
              <a:r>
                <a:rPr lang="en-US" sz="1600" dirty="0" smtClean="0">
                  <a:solidFill>
                    <a:srgbClr val="19FF81"/>
                  </a:solidFill>
                </a:rPr>
                <a:t> t</a:t>
              </a:r>
              <a:endParaRPr lang="en-US" sz="1600" dirty="0">
                <a:solidFill>
                  <a:srgbClr val="19FF81"/>
                </a:solidFill>
              </a:endParaRPr>
            </a:p>
          </p:txBody>
        </p:sp>
      </p:grpSp>
      <p:grpSp>
        <p:nvGrpSpPr>
          <p:cNvPr id="54" name="Group 53"/>
          <p:cNvGrpSpPr/>
          <p:nvPr/>
        </p:nvGrpSpPr>
        <p:grpSpPr>
          <a:xfrm>
            <a:off x="7048954" y="5438775"/>
            <a:ext cx="1333046" cy="525119"/>
            <a:chOff x="1763648" y="5433891"/>
            <a:chExt cx="1466351" cy="577631"/>
          </a:xfrm>
        </p:grpSpPr>
        <p:cxnSp>
          <p:nvCxnSpPr>
            <p:cNvPr id="55" name="Straight Arrow Connector 54"/>
            <p:cNvCxnSpPr/>
            <p:nvPr/>
          </p:nvCxnSpPr>
          <p:spPr bwMode="auto">
            <a:xfrm flipV="1">
              <a:off x="1763648" y="5433891"/>
              <a:ext cx="0" cy="577631"/>
            </a:xfrm>
            <a:prstGeom prst="straightConnector1">
              <a:avLst/>
            </a:prstGeom>
            <a:solidFill>
              <a:schemeClr val="accent1"/>
            </a:solidFill>
            <a:ln w="19050" cap="flat" cmpd="sng" algn="ctr">
              <a:solidFill>
                <a:srgbClr val="19FF81"/>
              </a:solidFill>
              <a:prstDash val="solid"/>
              <a:round/>
              <a:headEnd type="none" w="med" len="med"/>
              <a:tailEnd type="triangle"/>
            </a:ln>
            <a:effectLst/>
          </p:spPr>
        </p:cxnSp>
        <p:sp>
          <p:nvSpPr>
            <p:cNvPr id="56" name="TextBox 55"/>
            <p:cNvSpPr txBox="1"/>
            <p:nvPr/>
          </p:nvSpPr>
          <p:spPr>
            <a:xfrm>
              <a:off x="1799799" y="5593871"/>
              <a:ext cx="1430200" cy="338554"/>
            </a:xfrm>
            <a:prstGeom prst="rect">
              <a:avLst/>
            </a:prstGeom>
            <a:noFill/>
          </p:spPr>
          <p:txBody>
            <a:bodyPr wrap="none" rtlCol="0">
              <a:spAutoFit/>
            </a:bodyPr>
            <a:lstStyle/>
            <a:p>
              <a:r>
                <a:rPr lang="en-US" sz="1600" b="1" i="1" dirty="0" err="1" smtClean="0">
                  <a:solidFill>
                    <a:srgbClr val="19FF81"/>
                  </a:solidFill>
                </a:rPr>
                <a:t>instanceOf</a:t>
              </a:r>
              <a:r>
                <a:rPr lang="en-US" sz="1600" b="1" i="1" dirty="0" smtClean="0">
                  <a:solidFill>
                    <a:srgbClr val="19FF81"/>
                  </a:solidFill>
                </a:rPr>
                <a:t> at</a:t>
              </a:r>
              <a:r>
                <a:rPr lang="en-US" sz="1600" dirty="0" smtClean="0">
                  <a:solidFill>
                    <a:srgbClr val="19FF81"/>
                  </a:solidFill>
                </a:rPr>
                <a:t> t</a:t>
              </a:r>
              <a:endParaRPr lang="en-US" sz="1600" dirty="0">
                <a:solidFill>
                  <a:srgbClr val="19FF81"/>
                </a:solidFill>
              </a:endParaRPr>
            </a:p>
          </p:txBody>
        </p:sp>
      </p:grpSp>
    </p:spTree>
    <p:extLst>
      <p:ext uri="{BB962C8B-B14F-4D97-AF65-F5344CB8AC3E}">
        <p14:creationId xmlns:p14="http://schemas.microsoft.com/office/powerpoint/2010/main" val="226848512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problem of </a:t>
            </a:r>
            <a:r>
              <a:rPr lang="en-US" i="1" dirty="0" smtClean="0"/>
              <a:t>observability</a:t>
            </a:r>
            <a:endParaRPr lang="en-US" i="1" dirty="0"/>
          </a:p>
        </p:txBody>
      </p:sp>
      <p:sp>
        <p:nvSpPr>
          <p:cNvPr id="3" name="Content Placeholder 2"/>
          <p:cNvSpPr>
            <a:spLocks noGrp="1"/>
          </p:cNvSpPr>
          <p:nvPr>
            <p:ph idx="1"/>
          </p:nvPr>
        </p:nvSpPr>
        <p:spPr/>
        <p:txBody>
          <a:bodyPr/>
          <a:lstStyle/>
          <a:p>
            <a:pPr>
              <a:buFont typeface="Arial" panose="020B0604020202020204" pitchFamily="34" charset="0"/>
              <a:buChar char="•"/>
            </a:pPr>
            <a:r>
              <a:rPr lang="en-US" dirty="0" smtClean="0"/>
              <a:t>Because:</a:t>
            </a:r>
          </a:p>
          <a:p>
            <a:pPr lvl="1">
              <a:buFont typeface="Arial" panose="020B0604020202020204" pitchFamily="34" charset="0"/>
              <a:buChar char="•"/>
            </a:pPr>
            <a:r>
              <a:rPr lang="en-US" dirty="0" smtClean="0"/>
              <a:t>Observability is a disposition; </a:t>
            </a:r>
          </a:p>
          <a:p>
            <a:pPr lvl="1">
              <a:buFont typeface="Arial" panose="020B0604020202020204" pitchFamily="34" charset="0"/>
              <a:buChar char="•"/>
            </a:pPr>
            <a:r>
              <a:rPr lang="en-US" dirty="0" smtClean="0"/>
              <a:t>Dispositions can only inhere in independent continuants, not in qualities and processes;</a:t>
            </a:r>
          </a:p>
          <a:p>
            <a:pPr lvl="1">
              <a:buFont typeface="Arial" panose="020B0604020202020204" pitchFamily="34" charset="0"/>
              <a:buChar char="•"/>
            </a:pPr>
            <a:r>
              <a:rPr lang="en-US" dirty="0" smtClean="0"/>
              <a:t>Our ability to evaluate/assess these qualities and processes is brought about in part by the observability of the independent continuants upon which they depend;</a:t>
            </a:r>
          </a:p>
          <a:p>
            <a:pPr>
              <a:buFont typeface="Arial" panose="020B0604020202020204" pitchFamily="34" charset="0"/>
              <a:buChar char="•"/>
            </a:pPr>
            <a:r>
              <a:rPr lang="en-US" dirty="0"/>
              <a:t>w</a:t>
            </a:r>
            <a:r>
              <a:rPr lang="en-US" dirty="0" smtClean="0"/>
              <a:t>hat the IOM defined as ‘biomarker’ does not form a homogenous group of entities with similar characteristics;</a:t>
            </a:r>
          </a:p>
          <a:p>
            <a:pPr>
              <a:buFont typeface="Arial" panose="020B0604020202020204" pitchFamily="34" charset="0"/>
              <a:buChar char="•"/>
            </a:pPr>
            <a:r>
              <a:rPr lang="en-US" dirty="0" smtClean="0"/>
              <a:t>Therefore: three different types of biomarkers need to be defined.</a:t>
            </a:r>
            <a:endParaRPr lang="en-US" dirty="0"/>
          </a:p>
        </p:txBody>
      </p:sp>
    </p:spTree>
    <p:extLst>
      <p:ext uri="{BB962C8B-B14F-4D97-AF65-F5344CB8AC3E}">
        <p14:creationId xmlns:p14="http://schemas.microsoft.com/office/powerpoint/2010/main" val="371546240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i="1" dirty="0" smtClean="0"/>
              <a:t>Material</a:t>
            </a:r>
            <a:r>
              <a:rPr lang="en-US" dirty="0" smtClean="0"/>
              <a:t> Biomarker</a:t>
            </a:r>
            <a:endParaRPr lang="en-US" dirty="0"/>
          </a:p>
        </p:txBody>
      </p:sp>
      <p:sp>
        <p:nvSpPr>
          <p:cNvPr id="4" name="TextBox 3"/>
          <p:cNvSpPr txBox="1"/>
          <p:nvPr/>
        </p:nvSpPr>
        <p:spPr>
          <a:xfrm>
            <a:off x="1763648" y="2758648"/>
            <a:ext cx="1225015" cy="830997"/>
          </a:xfrm>
          <a:prstGeom prst="rect">
            <a:avLst/>
          </a:prstGeom>
          <a:noFill/>
          <a:ln>
            <a:solidFill>
              <a:schemeClr val="bg1"/>
            </a:solidFill>
          </a:ln>
        </p:spPr>
        <p:txBody>
          <a:bodyPr wrap="none" rtlCol="0">
            <a:spAutoFit/>
          </a:bodyPr>
          <a:lstStyle/>
          <a:p>
            <a:pPr algn="ctr"/>
            <a:r>
              <a:rPr lang="en-US" dirty="0" smtClean="0">
                <a:solidFill>
                  <a:schemeClr val="bg1"/>
                </a:solidFill>
              </a:rPr>
              <a:t>Material</a:t>
            </a:r>
          </a:p>
          <a:p>
            <a:pPr algn="ctr"/>
            <a:r>
              <a:rPr lang="en-US" dirty="0" smtClean="0">
                <a:solidFill>
                  <a:schemeClr val="bg1"/>
                </a:solidFill>
              </a:rPr>
              <a:t>Entity</a:t>
            </a:r>
            <a:endParaRPr lang="en-US" dirty="0">
              <a:solidFill>
                <a:schemeClr val="bg1"/>
              </a:solidFill>
            </a:endParaRPr>
          </a:p>
        </p:txBody>
      </p:sp>
      <p:sp>
        <p:nvSpPr>
          <p:cNvPr id="5" name="TextBox 4"/>
          <p:cNvSpPr txBox="1"/>
          <p:nvPr/>
        </p:nvSpPr>
        <p:spPr>
          <a:xfrm>
            <a:off x="1524000" y="1524000"/>
            <a:ext cx="1704313" cy="830997"/>
          </a:xfrm>
          <a:prstGeom prst="rect">
            <a:avLst/>
          </a:prstGeom>
          <a:noFill/>
          <a:ln>
            <a:solidFill>
              <a:schemeClr val="bg1"/>
            </a:solidFill>
          </a:ln>
        </p:spPr>
        <p:txBody>
          <a:bodyPr wrap="none" rtlCol="0">
            <a:spAutoFit/>
          </a:bodyPr>
          <a:lstStyle/>
          <a:p>
            <a:pPr algn="ctr"/>
            <a:r>
              <a:rPr lang="en-US" dirty="0" smtClean="0">
                <a:solidFill>
                  <a:schemeClr val="bg1"/>
                </a:solidFill>
              </a:rPr>
              <a:t>Independent</a:t>
            </a:r>
          </a:p>
          <a:p>
            <a:pPr algn="ctr"/>
            <a:r>
              <a:rPr lang="en-US" dirty="0" smtClean="0">
                <a:solidFill>
                  <a:schemeClr val="bg1"/>
                </a:solidFill>
              </a:rPr>
              <a:t>Continuant</a:t>
            </a:r>
            <a:endParaRPr lang="en-US" dirty="0">
              <a:solidFill>
                <a:schemeClr val="bg1"/>
              </a:solidFill>
            </a:endParaRPr>
          </a:p>
        </p:txBody>
      </p:sp>
      <p:sp>
        <p:nvSpPr>
          <p:cNvPr id="6" name="TextBox 5"/>
          <p:cNvSpPr txBox="1"/>
          <p:nvPr/>
        </p:nvSpPr>
        <p:spPr>
          <a:xfrm>
            <a:off x="4171907" y="1545372"/>
            <a:ext cx="1550424" cy="830997"/>
          </a:xfrm>
          <a:prstGeom prst="rect">
            <a:avLst/>
          </a:prstGeom>
          <a:noFill/>
          <a:ln>
            <a:solidFill>
              <a:schemeClr val="bg1"/>
            </a:solidFill>
          </a:ln>
        </p:spPr>
        <p:txBody>
          <a:bodyPr wrap="none" rtlCol="0">
            <a:spAutoFit/>
          </a:bodyPr>
          <a:lstStyle/>
          <a:p>
            <a:pPr algn="ctr"/>
            <a:r>
              <a:rPr lang="en-US" dirty="0" smtClean="0">
                <a:solidFill>
                  <a:schemeClr val="bg1"/>
                </a:solidFill>
              </a:rPr>
              <a:t>Dependent</a:t>
            </a:r>
          </a:p>
          <a:p>
            <a:pPr algn="ctr"/>
            <a:r>
              <a:rPr lang="en-US" dirty="0" smtClean="0">
                <a:solidFill>
                  <a:schemeClr val="bg1"/>
                </a:solidFill>
              </a:rPr>
              <a:t>Continuant</a:t>
            </a:r>
            <a:endParaRPr lang="en-US" dirty="0">
              <a:solidFill>
                <a:schemeClr val="bg1"/>
              </a:solidFill>
            </a:endParaRPr>
          </a:p>
        </p:txBody>
      </p:sp>
      <p:sp>
        <p:nvSpPr>
          <p:cNvPr id="7" name="TextBox 6"/>
          <p:cNvSpPr txBox="1"/>
          <p:nvPr/>
        </p:nvSpPr>
        <p:spPr>
          <a:xfrm>
            <a:off x="4393923" y="2953999"/>
            <a:ext cx="1106393" cy="461665"/>
          </a:xfrm>
          <a:prstGeom prst="rect">
            <a:avLst/>
          </a:prstGeom>
          <a:noFill/>
          <a:ln>
            <a:solidFill>
              <a:schemeClr val="bg1"/>
            </a:solidFill>
          </a:ln>
        </p:spPr>
        <p:txBody>
          <a:bodyPr wrap="none" rtlCol="0">
            <a:spAutoFit/>
          </a:bodyPr>
          <a:lstStyle/>
          <a:p>
            <a:pPr algn="ctr"/>
            <a:r>
              <a:rPr lang="en-US" dirty="0" smtClean="0">
                <a:solidFill>
                  <a:srgbClr val="FF7C80"/>
                </a:solidFill>
              </a:rPr>
              <a:t>Quality</a:t>
            </a:r>
            <a:endParaRPr lang="en-US" dirty="0">
              <a:solidFill>
                <a:srgbClr val="FF7C80"/>
              </a:solidFill>
            </a:endParaRPr>
          </a:p>
        </p:txBody>
      </p:sp>
      <p:sp>
        <p:nvSpPr>
          <p:cNvPr id="8" name="TextBox 7"/>
          <p:cNvSpPr txBox="1"/>
          <p:nvPr/>
        </p:nvSpPr>
        <p:spPr>
          <a:xfrm>
            <a:off x="6853147" y="1893332"/>
            <a:ext cx="1125629" cy="461665"/>
          </a:xfrm>
          <a:prstGeom prst="rect">
            <a:avLst/>
          </a:prstGeom>
          <a:noFill/>
          <a:ln>
            <a:solidFill>
              <a:schemeClr val="bg1"/>
            </a:solidFill>
          </a:ln>
        </p:spPr>
        <p:txBody>
          <a:bodyPr wrap="none" rtlCol="0">
            <a:spAutoFit/>
          </a:bodyPr>
          <a:lstStyle/>
          <a:p>
            <a:pPr algn="ctr"/>
            <a:r>
              <a:rPr lang="en-US" dirty="0" smtClean="0">
                <a:solidFill>
                  <a:srgbClr val="FFFF00"/>
                </a:solidFill>
              </a:rPr>
              <a:t>Process</a:t>
            </a:r>
            <a:endParaRPr lang="en-US" dirty="0">
              <a:solidFill>
                <a:srgbClr val="FFFF00"/>
              </a:solidFill>
            </a:endParaRPr>
          </a:p>
        </p:txBody>
      </p:sp>
      <p:sp>
        <p:nvSpPr>
          <p:cNvPr id="9" name="TextBox 8"/>
          <p:cNvSpPr txBox="1"/>
          <p:nvPr/>
        </p:nvSpPr>
        <p:spPr>
          <a:xfrm>
            <a:off x="1566478" y="3993296"/>
            <a:ext cx="1619354" cy="830997"/>
          </a:xfrm>
          <a:prstGeom prst="rect">
            <a:avLst/>
          </a:prstGeom>
          <a:noFill/>
          <a:ln>
            <a:solidFill>
              <a:schemeClr val="bg1"/>
            </a:solidFill>
          </a:ln>
        </p:spPr>
        <p:txBody>
          <a:bodyPr wrap="none" rtlCol="0">
            <a:spAutoFit/>
          </a:bodyPr>
          <a:lstStyle/>
          <a:p>
            <a:pPr algn="ctr"/>
            <a:r>
              <a:rPr lang="en-US" dirty="0" smtClean="0">
                <a:solidFill>
                  <a:srgbClr val="19FF81"/>
                </a:solidFill>
              </a:rPr>
              <a:t>Bodily</a:t>
            </a:r>
          </a:p>
          <a:p>
            <a:pPr algn="ctr"/>
            <a:r>
              <a:rPr lang="en-US" dirty="0" smtClean="0">
                <a:solidFill>
                  <a:srgbClr val="19FF81"/>
                </a:solidFill>
              </a:rPr>
              <a:t>Component</a:t>
            </a:r>
            <a:endParaRPr lang="en-US" dirty="0">
              <a:solidFill>
                <a:srgbClr val="19FF81"/>
              </a:solidFill>
            </a:endParaRPr>
          </a:p>
        </p:txBody>
      </p:sp>
      <p:sp>
        <p:nvSpPr>
          <p:cNvPr id="10" name="TextBox 9"/>
          <p:cNvSpPr txBox="1"/>
          <p:nvPr/>
        </p:nvSpPr>
        <p:spPr>
          <a:xfrm>
            <a:off x="4393923" y="3993295"/>
            <a:ext cx="1106393" cy="830997"/>
          </a:xfrm>
          <a:prstGeom prst="rect">
            <a:avLst/>
          </a:prstGeom>
          <a:noFill/>
          <a:ln>
            <a:solidFill>
              <a:schemeClr val="bg1"/>
            </a:solidFill>
          </a:ln>
        </p:spPr>
        <p:txBody>
          <a:bodyPr wrap="none" rtlCol="0">
            <a:spAutoFit/>
          </a:bodyPr>
          <a:lstStyle/>
          <a:p>
            <a:pPr algn="ctr"/>
            <a:r>
              <a:rPr lang="en-US" dirty="0" smtClean="0">
                <a:solidFill>
                  <a:schemeClr val="bg1"/>
                </a:solidFill>
              </a:rPr>
              <a:t>Bodily</a:t>
            </a:r>
          </a:p>
          <a:p>
            <a:pPr algn="ctr"/>
            <a:r>
              <a:rPr lang="en-US" dirty="0" smtClean="0">
                <a:solidFill>
                  <a:schemeClr val="bg1"/>
                </a:solidFill>
              </a:rPr>
              <a:t>Quality</a:t>
            </a:r>
            <a:endParaRPr lang="en-US" dirty="0">
              <a:solidFill>
                <a:schemeClr val="bg1"/>
              </a:solidFill>
            </a:endParaRPr>
          </a:p>
        </p:txBody>
      </p:sp>
      <p:sp>
        <p:nvSpPr>
          <p:cNvPr id="11" name="TextBox 10"/>
          <p:cNvSpPr txBox="1"/>
          <p:nvPr/>
        </p:nvSpPr>
        <p:spPr>
          <a:xfrm>
            <a:off x="6853147" y="3993294"/>
            <a:ext cx="1125629" cy="830997"/>
          </a:xfrm>
          <a:prstGeom prst="rect">
            <a:avLst/>
          </a:prstGeom>
          <a:noFill/>
          <a:ln>
            <a:solidFill>
              <a:schemeClr val="bg1"/>
            </a:solidFill>
          </a:ln>
        </p:spPr>
        <p:txBody>
          <a:bodyPr wrap="none" rtlCol="0">
            <a:spAutoFit/>
          </a:bodyPr>
          <a:lstStyle/>
          <a:p>
            <a:pPr algn="ctr"/>
            <a:r>
              <a:rPr lang="en-US" dirty="0" smtClean="0">
                <a:solidFill>
                  <a:schemeClr val="bg1"/>
                </a:solidFill>
              </a:rPr>
              <a:t>Bodily</a:t>
            </a:r>
          </a:p>
          <a:p>
            <a:pPr algn="ctr"/>
            <a:r>
              <a:rPr lang="en-US" dirty="0" smtClean="0">
                <a:solidFill>
                  <a:schemeClr val="bg1"/>
                </a:solidFill>
              </a:rPr>
              <a:t>Process</a:t>
            </a:r>
            <a:endParaRPr lang="en-US" dirty="0">
              <a:solidFill>
                <a:schemeClr val="bg1"/>
              </a:solidFill>
            </a:endParaRPr>
          </a:p>
        </p:txBody>
      </p:sp>
      <p:sp>
        <p:nvSpPr>
          <p:cNvPr id="12" name="TextBox 11"/>
          <p:cNvSpPr txBox="1"/>
          <p:nvPr/>
        </p:nvSpPr>
        <p:spPr>
          <a:xfrm>
            <a:off x="144686" y="2376369"/>
            <a:ext cx="784189" cy="461665"/>
          </a:xfrm>
          <a:prstGeom prst="rect">
            <a:avLst/>
          </a:prstGeom>
          <a:noFill/>
        </p:spPr>
        <p:txBody>
          <a:bodyPr wrap="none" rtlCol="0">
            <a:spAutoFit/>
          </a:bodyPr>
          <a:lstStyle/>
          <a:p>
            <a:r>
              <a:rPr lang="en-US" dirty="0" smtClean="0">
                <a:solidFill>
                  <a:schemeClr val="bg1"/>
                </a:solidFill>
              </a:rPr>
              <a:t>BFO</a:t>
            </a:r>
            <a:endParaRPr lang="en-US" dirty="0">
              <a:solidFill>
                <a:schemeClr val="bg1"/>
              </a:solidFill>
            </a:endParaRPr>
          </a:p>
        </p:txBody>
      </p:sp>
      <p:sp>
        <p:nvSpPr>
          <p:cNvPr id="13" name="TextBox 12"/>
          <p:cNvSpPr txBox="1"/>
          <p:nvPr/>
        </p:nvSpPr>
        <p:spPr>
          <a:xfrm>
            <a:off x="149636" y="4177959"/>
            <a:ext cx="1075936" cy="461665"/>
          </a:xfrm>
          <a:prstGeom prst="rect">
            <a:avLst/>
          </a:prstGeom>
          <a:noFill/>
        </p:spPr>
        <p:txBody>
          <a:bodyPr wrap="none" rtlCol="0">
            <a:spAutoFit/>
          </a:bodyPr>
          <a:lstStyle/>
          <a:p>
            <a:r>
              <a:rPr lang="en-US" dirty="0" smtClean="0">
                <a:solidFill>
                  <a:schemeClr val="bg1"/>
                </a:solidFill>
              </a:rPr>
              <a:t>OGMS</a:t>
            </a:r>
            <a:endParaRPr lang="en-US" dirty="0">
              <a:solidFill>
                <a:schemeClr val="bg1"/>
              </a:solidFill>
            </a:endParaRPr>
          </a:p>
        </p:txBody>
      </p:sp>
      <p:cxnSp>
        <p:nvCxnSpPr>
          <p:cNvPr id="15" name="Straight Connector 14"/>
          <p:cNvCxnSpPr/>
          <p:nvPr/>
        </p:nvCxnSpPr>
        <p:spPr bwMode="auto">
          <a:xfrm flipV="1">
            <a:off x="304800" y="3733800"/>
            <a:ext cx="8610600" cy="76200"/>
          </a:xfrm>
          <a:prstGeom prst="line">
            <a:avLst/>
          </a:prstGeom>
          <a:solidFill>
            <a:schemeClr val="accent1"/>
          </a:solidFill>
          <a:ln w="9525" cap="flat" cmpd="sng" algn="ctr">
            <a:solidFill>
              <a:schemeClr val="bg1"/>
            </a:solidFill>
            <a:prstDash val="solid"/>
            <a:round/>
            <a:headEnd type="none" w="med" len="med"/>
            <a:tailEnd type="none" w="med" len="med"/>
          </a:ln>
          <a:effectLst/>
        </p:spPr>
      </p:cxnSp>
      <p:cxnSp>
        <p:nvCxnSpPr>
          <p:cNvPr id="18" name="Elbow Connector 17"/>
          <p:cNvCxnSpPr>
            <a:stCxn id="9" idx="0"/>
            <a:endCxn id="4" idx="2"/>
          </p:cNvCxnSpPr>
          <p:nvPr/>
        </p:nvCxnSpPr>
        <p:spPr bwMode="auto">
          <a:xfrm rot="5400000" flipH="1" flipV="1">
            <a:off x="2174330" y="3791471"/>
            <a:ext cx="403651" cy="1"/>
          </a:xfrm>
          <a:prstGeom prst="bentConnector3">
            <a:avLst/>
          </a:prstGeom>
          <a:solidFill>
            <a:schemeClr val="accent1"/>
          </a:solidFill>
          <a:ln w="19050" cap="flat" cmpd="sng" algn="ctr">
            <a:solidFill>
              <a:schemeClr val="bg1"/>
            </a:solidFill>
            <a:prstDash val="solid"/>
            <a:round/>
            <a:headEnd type="none" w="med" len="med"/>
            <a:tailEnd type="triangle"/>
          </a:ln>
          <a:effectLst/>
        </p:spPr>
      </p:cxnSp>
      <p:cxnSp>
        <p:nvCxnSpPr>
          <p:cNvPr id="20" name="Elbow Connector 19"/>
          <p:cNvCxnSpPr>
            <a:stCxn id="4" idx="0"/>
            <a:endCxn id="5" idx="2"/>
          </p:cNvCxnSpPr>
          <p:nvPr/>
        </p:nvCxnSpPr>
        <p:spPr bwMode="auto">
          <a:xfrm rot="5400000" flipH="1" flipV="1">
            <a:off x="2174331" y="2556823"/>
            <a:ext cx="403651" cy="1"/>
          </a:xfrm>
          <a:prstGeom prst="bentConnector3">
            <a:avLst/>
          </a:prstGeom>
          <a:solidFill>
            <a:schemeClr val="accent1"/>
          </a:solidFill>
          <a:ln w="19050" cap="flat" cmpd="sng" algn="ctr">
            <a:solidFill>
              <a:schemeClr val="bg1"/>
            </a:solidFill>
            <a:prstDash val="solid"/>
            <a:round/>
            <a:headEnd type="none" w="med" len="med"/>
            <a:tailEnd type="triangle"/>
          </a:ln>
          <a:effectLst/>
        </p:spPr>
      </p:cxnSp>
      <p:cxnSp>
        <p:nvCxnSpPr>
          <p:cNvPr id="23" name="Elbow Connector 22"/>
          <p:cNvCxnSpPr/>
          <p:nvPr/>
        </p:nvCxnSpPr>
        <p:spPr bwMode="auto">
          <a:xfrm rot="16200000" flipV="1">
            <a:off x="4658304" y="2665183"/>
            <a:ext cx="577630" cy="1"/>
          </a:xfrm>
          <a:prstGeom prst="bentConnector3">
            <a:avLst/>
          </a:prstGeom>
          <a:solidFill>
            <a:schemeClr val="accent1"/>
          </a:solidFill>
          <a:ln w="19050" cap="flat" cmpd="sng" algn="ctr">
            <a:solidFill>
              <a:schemeClr val="bg1"/>
            </a:solidFill>
            <a:prstDash val="solid"/>
            <a:round/>
            <a:headEnd type="none" w="med" len="med"/>
            <a:tailEnd type="triangle"/>
          </a:ln>
          <a:effectLst/>
        </p:spPr>
      </p:cxnSp>
      <p:cxnSp>
        <p:nvCxnSpPr>
          <p:cNvPr id="33" name="Straight Arrow Connector 32"/>
          <p:cNvCxnSpPr>
            <a:stCxn id="10" idx="0"/>
            <a:endCxn id="7" idx="2"/>
          </p:cNvCxnSpPr>
          <p:nvPr/>
        </p:nvCxnSpPr>
        <p:spPr bwMode="auto">
          <a:xfrm flipV="1">
            <a:off x="4947120" y="3415664"/>
            <a:ext cx="0" cy="577631"/>
          </a:xfrm>
          <a:prstGeom prst="straightConnector1">
            <a:avLst/>
          </a:prstGeom>
          <a:solidFill>
            <a:schemeClr val="accent1"/>
          </a:solidFill>
          <a:ln w="19050" cap="flat" cmpd="sng" algn="ctr">
            <a:solidFill>
              <a:schemeClr val="bg1"/>
            </a:solidFill>
            <a:prstDash val="solid"/>
            <a:round/>
            <a:headEnd type="none" w="med" len="med"/>
            <a:tailEnd type="triangle"/>
          </a:ln>
          <a:effectLst/>
        </p:spPr>
      </p:cxnSp>
      <p:cxnSp>
        <p:nvCxnSpPr>
          <p:cNvPr id="35" name="Straight Arrow Connector 34"/>
          <p:cNvCxnSpPr/>
          <p:nvPr/>
        </p:nvCxnSpPr>
        <p:spPr bwMode="auto">
          <a:xfrm flipV="1">
            <a:off x="7415961" y="2354997"/>
            <a:ext cx="0" cy="1638297"/>
          </a:xfrm>
          <a:prstGeom prst="straightConnector1">
            <a:avLst/>
          </a:prstGeom>
          <a:solidFill>
            <a:schemeClr val="accent1"/>
          </a:solidFill>
          <a:ln w="19050" cap="flat" cmpd="sng" algn="ctr">
            <a:solidFill>
              <a:schemeClr val="bg1"/>
            </a:solidFill>
            <a:prstDash val="solid"/>
            <a:round/>
            <a:headEnd type="none" w="med" len="med"/>
            <a:tailEnd type="triangle"/>
          </a:ln>
          <a:effectLst/>
        </p:spPr>
      </p:cxnSp>
      <p:sp>
        <p:nvSpPr>
          <p:cNvPr id="39" name="TextBox 38"/>
          <p:cNvSpPr txBox="1"/>
          <p:nvPr/>
        </p:nvSpPr>
        <p:spPr>
          <a:xfrm>
            <a:off x="2329304" y="2404646"/>
            <a:ext cx="413896" cy="338554"/>
          </a:xfrm>
          <a:prstGeom prst="rect">
            <a:avLst/>
          </a:prstGeom>
          <a:noFill/>
        </p:spPr>
        <p:txBody>
          <a:bodyPr wrap="none" rtlCol="0">
            <a:spAutoFit/>
          </a:bodyPr>
          <a:lstStyle/>
          <a:p>
            <a:r>
              <a:rPr lang="en-US" sz="1600" dirty="0" err="1" smtClean="0">
                <a:solidFill>
                  <a:schemeClr val="bg1"/>
                </a:solidFill>
              </a:rPr>
              <a:t>isa</a:t>
            </a:r>
            <a:endParaRPr lang="en-US" sz="1600" dirty="0">
              <a:solidFill>
                <a:schemeClr val="bg1"/>
              </a:solidFill>
            </a:endParaRPr>
          </a:p>
        </p:txBody>
      </p:sp>
      <p:sp>
        <p:nvSpPr>
          <p:cNvPr id="40" name="TextBox 39"/>
          <p:cNvSpPr txBox="1"/>
          <p:nvPr/>
        </p:nvSpPr>
        <p:spPr>
          <a:xfrm>
            <a:off x="2329304" y="3505200"/>
            <a:ext cx="413896" cy="338554"/>
          </a:xfrm>
          <a:prstGeom prst="rect">
            <a:avLst/>
          </a:prstGeom>
          <a:noFill/>
        </p:spPr>
        <p:txBody>
          <a:bodyPr wrap="none" rtlCol="0">
            <a:spAutoFit/>
          </a:bodyPr>
          <a:lstStyle/>
          <a:p>
            <a:r>
              <a:rPr lang="en-US" sz="1600" dirty="0" err="1" smtClean="0">
                <a:solidFill>
                  <a:schemeClr val="bg1"/>
                </a:solidFill>
              </a:rPr>
              <a:t>isa</a:t>
            </a:r>
            <a:endParaRPr lang="en-US" sz="1600" dirty="0">
              <a:solidFill>
                <a:schemeClr val="bg1"/>
              </a:solidFill>
            </a:endParaRPr>
          </a:p>
        </p:txBody>
      </p:sp>
      <p:sp>
        <p:nvSpPr>
          <p:cNvPr id="41" name="TextBox 40"/>
          <p:cNvSpPr txBox="1"/>
          <p:nvPr/>
        </p:nvSpPr>
        <p:spPr>
          <a:xfrm>
            <a:off x="4978991" y="2404646"/>
            <a:ext cx="413896" cy="338554"/>
          </a:xfrm>
          <a:prstGeom prst="rect">
            <a:avLst/>
          </a:prstGeom>
          <a:noFill/>
        </p:spPr>
        <p:txBody>
          <a:bodyPr wrap="none" rtlCol="0">
            <a:spAutoFit/>
          </a:bodyPr>
          <a:lstStyle/>
          <a:p>
            <a:r>
              <a:rPr lang="en-US" sz="1600" dirty="0" err="1" smtClean="0">
                <a:solidFill>
                  <a:schemeClr val="bg1"/>
                </a:solidFill>
              </a:rPr>
              <a:t>isa</a:t>
            </a:r>
            <a:endParaRPr lang="en-US" sz="1600" dirty="0">
              <a:solidFill>
                <a:schemeClr val="bg1"/>
              </a:solidFill>
            </a:endParaRPr>
          </a:p>
        </p:txBody>
      </p:sp>
      <p:sp>
        <p:nvSpPr>
          <p:cNvPr id="42" name="TextBox 41"/>
          <p:cNvSpPr txBox="1"/>
          <p:nvPr/>
        </p:nvSpPr>
        <p:spPr>
          <a:xfrm>
            <a:off x="7456965" y="2404646"/>
            <a:ext cx="413896" cy="338554"/>
          </a:xfrm>
          <a:prstGeom prst="rect">
            <a:avLst/>
          </a:prstGeom>
          <a:noFill/>
        </p:spPr>
        <p:txBody>
          <a:bodyPr wrap="none" rtlCol="0">
            <a:spAutoFit/>
          </a:bodyPr>
          <a:lstStyle/>
          <a:p>
            <a:r>
              <a:rPr lang="en-US" sz="1600" dirty="0" err="1" smtClean="0">
                <a:solidFill>
                  <a:schemeClr val="bg1"/>
                </a:solidFill>
              </a:rPr>
              <a:t>isa</a:t>
            </a:r>
            <a:endParaRPr lang="en-US" sz="1600" dirty="0">
              <a:solidFill>
                <a:schemeClr val="bg1"/>
              </a:solidFill>
            </a:endParaRPr>
          </a:p>
        </p:txBody>
      </p:sp>
      <p:sp>
        <p:nvSpPr>
          <p:cNvPr id="43" name="TextBox 42"/>
          <p:cNvSpPr txBox="1"/>
          <p:nvPr/>
        </p:nvSpPr>
        <p:spPr>
          <a:xfrm>
            <a:off x="4946095" y="3505200"/>
            <a:ext cx="413896" cy="338554"/>
          </a:xfrm>
          <a:prstGeom prst="rect">
            <a:avLst/>
          </a:prstGeom>
          <a:noFill/>
        </p:spPr>
        <p:txBody>
          <a:bodyPr wrap="none" rtlCol="0">
            <a:spAutoFit/>
          </a:bodyPr>
          <a:lstStyle/>
          <a:p>
            <a:r>
              <a:rPr lang="en-US" sz="1600" dirty="0" err="1" smtClean="0">
                <a:solidFill>
                  <a:schemeClr val="bg1"/>
                </a:solidFill>
              </a:rPr>
              <a:t>isa</a:t>
            </a:r>
            <a:endParaRPr lang="en-US" sz="1600" dirty="0">
              <a:solidFill>
                <a:schemeClr val="bg1"/>
              </a:solidFill>
            </a:endParaRPr>
          </a:p>
        </p:txBody>
      </p:sp>
      <p:sp>
        <p:nvSpPr>
          <p:cNvPr id="57" name="TextBox 56"/>
          <p:cNvSpPr txBox="1"/>
          <p:nvPr/>
        </p:nvSpPr>
        <p:spPr>
          <a:xfrm>
            <a:off x="152400" y="5383946"/>
            <a:ext cx="1552028" cy="830997"/>
          </a:xfrm>
          <a:prstGeom prst="rect">
            <a:avLst/>
          </a:prstGeom>
          <a:noFill/>
          <a:ln>
            <a:solidFill>
              <a:schemeClr val="bg1"/>
            </a:solidFill>
          </a:ln>
        </p:spPr>
        <p:txBody>
          <a:bodyPr wrap="none" rtlCol="0">
            <a:spAutoFit/>
          </a:bodyPr>
          <a:lstStyle/>
          <a:p>
            <a:pPr algn="ctr"/>
            <a:r>
              <a:rPr lang="en-US" b="1" i="1" dirty="0" smtClean="0">
                <a:solidFill>
                  <a:srgbClr val="19FF81"/>
                </a:solidFill>
              </a:rPr>
              <a:t>Material</a:t>
            </a:r>
          </a:p>
          <a:p>
            <a:pPr algn="ctr"/>
            <a:r>
              <a:rPr lang="en-US" b="1" i="1" dirty="0" smtClean="0">
                <a:solidFill>
                  <a:srgbClr val="19FF81"/>
                </a:solidFill>
              </a:rPr>
              <a:t>Biomarker</a:t>
            </a:r>
            <a:endParaRPr lang="en-US" b="1" i="1" dirty="0">
              <a:solidFill>
                <a:srgbClr val="19FF81"/>
              </a:solidFill>
            </a:endParaRPr>
          </a:p>
        </p:txBody>
      </p:sp>
      <p:sp>
        <p:nvSpPr>
          <p:cNvPr id="3" name="Rectangle 2"/>
          <p:cNvSpPr/>
          <p:nvPr/>
        </p:nvSpPr>
        <p:spPr>
          <a:xfrm>
            <a:off x="1905000" y="5262757"/>
            <a:ext cx="7134887" cy="1015663"/>
          </a:xfrm>
          <a:prstGeom prst="rect">
            <a:avLst/>
          </a:prstGeom>
        </p:spPr>
        <p:txBody>
          <a:bodyPr wrap="square">
            <a:spAutoFit/>
          </a:bodyPr>
          <a:lstStyle/>
          <a:p>
            <a:r>
              <a:rPr lang="en-US" sz="2000" dirty="0">
                <a:solidFill>
                  <a:schemeClr val="bg1"/>
                </a:solidFill>
                <a:latin typeface="Times New Roman" panose="02020603050405020304" pitchFamily="18" charset="0"/>
              </a:rPr>
              <a:t>=def.– </a:t>
            </a:r>
            <a:r>
              <a:rPr lang="en-US" sz="2000" cap="small" dirty="0">
                <a:solidFill>
                  <a:srgbClr val="19FF81"/>
                </a:solidFill>
              </a:rPr>
              <a:t>bodily component</a:t>
            </a:r>
            <a:r>
              <a:rPr lang="en-US" sz="2000" dirty="0">
                <a:solidFill>
                  <a:srgbClr val="19FF81"/>
                </a:solidFill>
              </a:rPr>
              <a:t> </a:t>
            </a:r>
            <a:r>
              <a:rPr lang="en-US" sz="2000" b="1" i="1" dirty="0">
                <a:solidFill>
                  <a:schemeClr val="bg1"/>
                </a:solidFill>
              </a:rPr>
              <a:t>capable</a:t>
            </a:r>
            <a:r>
              <a:rPr lang="en-US" sz="2000" b="1" dirty="0">
                <a:solidFill>
                  <a:schemeClr val="bg1"/>
                </a:solidFill>
              </a:rPr>
              <a:t> </a:t>
            </a:r>
            <a:r>
              <a:rPr lang="en-US" sz="2000" b="1" i="1" dirty="0">
                <a:solidFill>
                  <a:schemeClr val="bg1"/>
                </a:solidFill>
              </a:rPr>
              <a:t>of</a:t>
            </a:r>
            <a:r>
              <a:rPr lang="en-US" sz="2000" dirty="0">
                <a:solidFill>
                  <a:schemeClr val="bg1"/>
                </a:solidFill>
              </a:rPr>
              <a:t> being assessed objectively to determine either (a) what kind of </a:t>
            </a:r>
            <a:r>
              <a:rPr lang="en-US" sz="2000" cap="small" dirty="0">
                <a:solidFill>
                  <a:srgbClr val="FFFF00"/>
                </a:solidFill>
              </a:rPr>
              <a:t>processes</a:t>
            </a:r>
            <a:r>
              <a:rPr lang="en-US" sz="2000" dirty="0">
                <a:solidFill>
                  <a:schemeClr val="bg1"/>
                </a:solidFill>
              </a:rPr>
              <a:t> it results from,  or (b) what kind of </a:t>
            </a:r>
            <a:r>
              <a:rPr lang="en-US" sz="2000" cap="small" dirty="0">
                <a:solidFill>
                  <a:srgbClr val="FFFF00"/>
                </a:solidFill>
              </a:rPr>
              <a:t>processes</a:t>
            </a:r>
            <a:r>
              <a:rPr lang="en-US" sz="2000" dirty="0">
                <a:solidFill>
                  <a:schemeClr val="bg1"/>
                </a:solidFill>
              </a:rPr>
              <a:t> resulted in </a:t>
            </a:r>
            <a:r>
              <a:rPr lang="en-US" sz="2000" cap="small" dirty="0">
                <a:solidFill>
                  <a:srgbClr val="FF7C80"/>
                </a:solidFill>
              </a:rPr>
              <a:t>qualities</a:t>
            </a:r>
            <a:r>
              <a:rPr lang="en-US" sz="2000" dirty="0">
                <a:solidFill>
                  <a:schemeClr val="bg1"/>
                </a:solidFill>
              </a:rPr>
              <a:t> that </a:t>
            </a:r>
            <a:r>
              <a:rPr lang="en-US" sz="2000" b="1" i="1" dirty="0">
                <a:solidFill>
                  <a:schemeClr val="bg1"/>
                </a:solidFill>
              </a:rPr>
              <a:t>depend</a:t>
            </a:r>
            <a:r>
              <a:rPr lang="en-US" sz="2000" b="1" dirty="0">
                <a:solidFill>
                  <a:schemeClr val="bg1"/>
                </a:solidFill>
              </a:rPr>
              <a:t> </a:t>
            </a:r>
            <a:r>
              <a:rPr lang="en-US" sz="2000" b="1" i="1" dirty="0">
                <a:solidFill>
                  <a:schemeClr val="bg1"/>
                </a:solidFill>
              </a:rPr>
              <a:t>on</a:t>
            </a:r>
            <a:r>
              <a:rPr lang="en-US" sz="2000" dirty="0">
                <a:solidFill>
                  <a:schemeClr val="bg1"/>
                </a:solidFill>
              </a:rPr>
              <a:t> it.</a:t>
            </a:r>
            <a:endParaRPr lang="en-US" dirty="0">
              <a:solidFill>
                <a:schemeClr val="bg1"/>
              </a:solidFill>
              <a:latin typeface="Times New Roman" panose="02020603050405020304" pitchFamily="18" charset="0"/>
            </a:endParaRPr>
          </a:p>
        </p:txBody>
      </p:sp>
      <p:sp>
        <p:nvSpPr>
          <p:cNvPr id="14" name="Rectangle 13"/>
          <p:cNvSpPr/>
          <p:nvPr/>
        </p:nvSpPr>
        <p:spPr bwMode="auto">
          <a:xfrm>
            <a:off x="76201" y="5296511"/>
            <a:ext cx="8963686" cy="1102042"/>
          </a:xfrm>
          <a:prstGeom prst="rect">
            <a:avLst/>
          </a:prstGeom>
          <a:noFill/>
          <a:ln w="12700" cap="flat" cmpd="sng" algn="ctr">
            <a:solidFill>
              <a:schemeClr val="bg1"/>
            </a:solidFill>
            <a:prstDash val="dashDot"/>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cxnSp>
        <p:nvCxnSpPr>
          <p:cNvPr id="27" name="Straight Arrow Connector 26"/>
          <p:cNvCxnSpPr>
            <a:stCxn id="57" idx="0"/>
            <a:endCxn id="9" idx="2"/>
          </p:cNvCxnSpPr>
          <p:nvPr/>
        </p:nvCxnSpPr>
        <p:spPr bwMode="auto">
          <a:xfrm flipV="1">
            <a:off x="928414" y="4824293"/>
            <a:ext cx="1447741" cy="559653"/>
          </a:xfrm>
          <a:prstGeom prst="straightConnector1">
            <a:avLst/>
          </a:prstGeom>
          <a:solidFill>
            <a:schemeClr val="accent1"/>
          </a:solidFill>
          <a:ln w="19050" cap="flat" cmpd="sng" algn="ctr">
            <a:solidFill>
              <a:schemeClr val="bg1"/>
            </a:solidFill>
            <a:prstDash val="solid"/>
            <a:round/>
            <a:headEnd type="none" w="med" len="med"/>
            <a:tailEnd type="triangle"/>
          </a:ln>
          <a:effectLst/>
        </p:spPr>
      </p:cxnSp>
    </p:spTree>
    <p:extLst>
      <p:ext uri="{BB962C8B-B14F-4D97-AF65-F5344CB8AC3E}">
        <p14:creationId xmlns:p14="http://schemas.microsoft.com/office/powerpoint/2010/main" val="256817220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i="1" dirty="0" smtClean="0"/>
              <a:t>Quality</a:t>
            </a:r>
            <a:r>
              <a:rPr lang="en-US" dirty="0" smtClean="0"/>
              <a:t> Biomarker</a:t>
            </a:r>
            <a:endParaRPr lang="en-US" dirty="0"/>
          </a:p>
        </p:txBody>
      </p:sp>
      <p:sp>
        <p:nvSpPr>
          <p:cNvPr id="4" name="TextBox 3"/>
          <p:cNvSpPr txBox="1"/>
          <p:nvPr/>
        </p:nvSpPr>
        <p:spPr>
          <a:xfrm>
            <a:off x="1763648" y="2758648"/>
            <a:ext cx="1225015" cy="830997"/>
          </a:xfrm>
          <a:prstGeom prst="rect">
            <a:avLst/>
          </a:prstGeom>
          <a:noFill/>
          <a:ln>
            <a:solidFill>
              <a:schemeClr val="bg1"/>
            </a:solidFill>
          </a:ln>
        </p:spPr>
        <p:txBody>
          <a:bodyPr wrap="none" rtlCol="0">
            <a:spAutoFit/>
          </a:bodyPr>
          <a:lstStyle/>
          <a:p>
            <a:pPr algn="ctr"/>
            <a:r>
              <a:rPr lang="en-US" dirty="0" smtClean="0">
                <a:solidFill>
                  <a:schemeClr val="bg1"/>
                </a:solidFill>
              </a:rPr>
              <a:t>Material</a:t>
            </a:r>
          </a:p>
          <a:p>
            <a:pPr algn="ctr"/>
            <a:r>
              <a:rPr lang="en-US" dirty="0" smtClean="0">
                <a:solidFill>
                  <a:schemeClr val="bg1"/>
                </a:solidFill>
              </a:rPr>
              <a:t>Entity</a:t>
            </a:r>
            <a:endParaRPr lang="en-US" dirty="0">
              <a:solidFill>
                <a:schemeClr val="bg1"/>
              </a:solidFill>
            </a:endParaRPr>
          </a:p>
        </p:txBody>
      </p:sp>
      <p:sp>
        <p:nvSpPr>
          <p:cNvPr id="5" name="TextBox 4"/>
          <p:cNvSpPr txBox="1"/>
          <p:nvPr/>
        </p:nvSpPr>
        <p:spPr>
          <a:xfrm>
            <a:off x="1524000" y="1524000"/>
            <a:ext cx="1704313" cy="830997"/>
          </a:xfrm>
          <a:prstGeom prst="rect">
            <a:avLst/>
          </a:prstGeom>
          <a:noFill/>
          <a:ln>
            <a:solidFill>
              <a:schemeClr val="bg1"/>
            </a:solidFill>
          </a:ln>
        </p:spPr>
        <p:txBody>
          <a:bodyPr wrap="none" rtlCol="0">
            <a:spAutoFit/>
          </a:bodyPr>
          <a:lstStyle/>
          <a:p>
            <a:pPr algn="ctr"/>
            <a:r>
              <a:rPr lang="en-US" dirty="0" smtClean="0">
                <a:solidFill>
                  <a:schemeClr val="bg1"/>
                </a:solidFill>
              </a:rPr>
              <a:t>Independent</a:t>
            </a:r>
          </a:p>
          <a:p>
            <a:pPr algn="ctr"/>
            <a:r>
              <a:rPr lang="en-US" dirty="0" smtClean="0">
                <a:solidFill>
                  <a:schemeClr val="bg1"/>
                </a:solidFill>
              </a:rPr>
              <a:t>Continuant</a:t>
            </a:r>
            <a:endParaRPr lang="en-US" dirty="0">
              <a:solidFill>
                <a:schemeClr val="bg1"/>
              </a:solidFill>
            </a:endParaRPr>
          </a:p>
        </p:txBody>
      </p:sp>
      <p:sp>
        <p:nvSpPr>
          <p:cNvPr id="6" name="TextBox 5"/>
          <p:cNvSpPr txBox="1"/>
          <p:nvPr/>
        </p:nvSpPr>
        <p:spPr>
          <a:xfrm>
            <a:off x="4171907" y="1545372"/>
            <a:ext cx="1550424" cy="830997"/>
          </a:xfrm>
          <a:prstGeom prst="rect">
            <a:avLst/>
          </a:prstGeom>
          <a:noFill/>
          <a:ln>
            <a:solidFill>
              <a:schemeClr val="bg1"/>
            </a:solidFill>
          </a:ln>
        </p:spPr>
        <p:txBody>
          <a:bodyPr wrap="none" rtlCol="0">
            <a:spAutoFit/>
          </a:bodyPr>
          <a:lstStyle/>
          <a:p>
            <a:pPr algn="ctr"/>
            <a:r>
              <a:rPr lang="en-US" dirty="0" smtClean="0">
                <a:solidFill>
                  <a:schemeClr val="bg1"/>
                </a:solidFill>
              </a:rPr>
              <a:t>Dependent</a:t>
            </a:r>
          </a:p>
          <a:p>
            <a:pPr algn="ctr"/>
            <a:r>
              <a:rPr lang="en-US" dirty="0" smtClean="0">
                <a:solidFill>
                  <a:schemeClr val="bg1"/>
                </a:solidFill>
              </a:rPr>
              <a:t>Continuant</a:t>
            </a:r>
            <a:endParaRPr lang="en-US" dirty="0">
              <a:solidFill>
                <a:schemeClr val="bg1"/>
              </a:solidFill>
            </a:endParaRPr>
          </a:p>
        </p:txBody>
      </p:sp>
      <p:sp>
        <p:nvSpPr>
          <p:cNvPr id="7" name="TextBox 6"/>
          <p:cNvSpPr txBox="1"/>
          <p:nvPr/>
        </p:nvSpPr>
        <p:spPr>
          <a:xfrm>
            <a:off x="4393923" y="2953999"/>
            <a:ext cx="1106393" cy="461665"/>
          </a:xfrm>
          <a:prstGeom prst="rect">
            <a:avLst/>
          </a:prstGeom>
          <a:noFill/>
          <a:ln>
            <a:solidFill>
              <a:schemeClr val="bg1"/>
            </a:solidFill>
          </a:ln>
        </p:spPr>
        <p:txBody>
          <a:bodyPr wrap="none" rtlCol="0">
            <a:spAutoFit/>
          </a:bodyPr>
          <a:lstStyle/>
          <a:p>
            <a:pPr algn="ctr"/>
            <a:r>
              <a:rPr lang="en-US" dirty="0" smtClean="0">
                <a:solidFill>
                  <a:schemeClr val="bg1"/>
                </a:solidFill>
              </a:rPr>
              <a:t>Quality</a:t>
            </a:r>
            <a:endParaRPr lang="en-US" dirty="0">
              <a:solidFill>
                <a:schemeClr val="bg1"/>
              </a:solidFill>
            </a:endParaRPr>
          </a:p>
        </p:txBody>
      </p:sp>
      <p:sp>
        <p:nvSpPr>
          <p:cNvPr id="8" name="TextBox 7"/>
          <p:cNvSpPr txBox="1"/>
          <p:nvPr/>
        </p:nvSpPr>
        <p:spPr>
          <a:xfrm>
            <a:off x="6853147" y="1893332"/>
            <a:ext cx="1125629" cy="461665"/>
          </a:xfrm>
          <a:prstGeom prst="rect">
            <a:avLst/>
          </a:prstGeom>
          <a:noFill/>
          <a:ln>
            <a:solidFill>
              <a:schemeClr val="bg1"/>
            </a:solidFill>
          </a:ln>
        </p:spPr>
        <p:txBody>
          <a:bodyPr wrap="none" rtlCol="0">
            <a:spAutoFit/>
          </a:bodyPr>
          <a:lstStyle/>
          <a:p>
            <a:pPr algn="ctr"/>
            <a:r>
              <a:rPr lang="en-US" dirty="0" smtClean="0">
                <a:solidFill>
                  <a:srgbClr val="FFFF00"/>
                </a:solidFill>
              </a:rPr>
              <a:t>Process</a:t>
            </a:r>
            <a:endParaRPr lang="en-US" dirty="0">
              <a:solidFill>
                <a:srgbClr val="FFFF00"/>
              </a:solidFill>
            </a:endParaRPr>
          </a:p>
        </p:txBody>
      </p:sp>
      <p:sp>
        <p:nvSpPr>
          <p:cNvPr id="9" name="TextBox 8"/>
          <p:cNvSpPr txBox="1"/>
          <p:nvPr/>
        </p:nvSpPr>
        <p:spPr>
          <a:xfrm>
            <a:off x="1566478" y="3993296"/>
            <a:ext cx="1619354" cy="830997"/>
          </a:xfrm>
          <a:prstGeom prst="rect">
            <a:avLst/>
          </a:prstGeom>
          <a:noFill/>
          <a:ln>
            <a:solidFill>
              <a:schemeClr val="bg1"/>
            </a:solidFill>
          </a:ln>
        </p:spPr>
        <p:txBody>
          <a:bodyPr wrap="none" rtlCol="0">
            <a:spAutoFit/>
          </a:bodyPr>
          <a:lstStyle/>
          <a:p>
            <a:pPr algn="ctr"/>
            <a:r>
              <a:rPr lang="en-US" dirty="0" smtClean="0">
                <a:solidFill>
                  <a:srgbClr val="19FF81"/>
                </a:solidFill>
              </a:rPr>
              <a:t>Bodily</a:t>
            </a:r>
          </a:p>
          <a:p>
            <a:pPr algn="ctr"/>
            <a:r>
              <a:rPr lang="en-US" dirty="0" smtClean="0">
                <a:solidFill>
                  <a:srgbClr val="19FF81"/>
                </a:solidFill>
              </a:rPr>
              <a:t>Component</a:t>
            </a:r>
            <a:endParaRPr lang="en-US" dirty="0">
              <a:solidFill>
                <a:srgbClr val="19FF81"/>
              </a:solidFill>
            </a:endParaRPr>
          </a:p>
        </p:txBody>
      </p:sp>
      <p:sp>
        <p:nvSpPr>
          <p:cNvPr id="10" name="TextBox 9"/>
          <p:cNvSpPr txBox="1"/>
          <p:nvPr/>
        </p:nvSpPr>
        <p:spPr>
          <a:xfrm>
            <a:off x="4393923" y="3993295"/>
            <a:ext cx="1106393" cy="830997"/>
          </a:xfrm>
          <a:prstGeom prst="rect">
            <a:avLst/>
          </a:prstGeom>
          <a:noFill/>
          <a:ln>
            <a:solidFill>
              <a:schemeClr val="bg1"/>
            </a:solidFill>
          </a:ln>
        </p:spPr>
        <p:txBody>
          <a:bodyPr wrap="none" rtlCol="0">
            <a:spAutoFit/>
          </a:bodyPr>
          <a:lstStyle/>
          <a:p>
            <a:pPr algn="ctr"/>
            <a:r>
              <a:rPr lang="en-US" dirty="0" smtClean="0">
                <a:solidFill>
                  <a:srgbClr val="FF7C80"/>
                </a:solidFill>
              </a:rPr>
              <a:t>Bodily</a:t>
            </a:r>
          </a:p>
          <a:p>
            <a:pPr algn="ctr"/>
            <a:r>
              <a:rPr lang="en-US" dirty="0" smtClean="0">
                <a:solidFill>
                  <a:srgbClr val="FF7C80"/>
                </a:solidFill>
              </a:rPr>
              <a:t>Quality</a:t>
            </a:r>
            <a:endParaRPr lang="en-US" dirty="0">
              <a:solidFill>
                <a:srgbClr val="FF7C80"/>
              </a:solidFill>
            </a:endParaRPr>
          </a:p>
        </p:txBody>
      </p:sp>
      <p:sp>
        <p:nvSpPr>
          <p:cNvPr id="11" name="TextBox 10"/>
          <p:cNvSpPr txBox="1"/>
          <p:nvPr/>
        </p:nvSpPr>
        <p:spPr>
          <a:xfrm>
            <a:off x="6853147" y="3993294"/>
            <a:ext cx="1125629" cy="830997"/>
          </a:xfrm>
          <a:prstGeom prst="rect">
            <a:avLst/>
          </a:prstGeom>
          <a:noFill/>
          <a:ln>
            <a:solidFill>
              <a:schemeClr val="bg1"/>
            </a:solidFill>
          </a:ln>
        </p:spPr>
        <p:txBody>
          <a:bodyPr wrap="none" rtlCol="0">
            <a:spAutoFit/>
          </a:bodyPr>
          <a:lstStyle/>
          <a:p>
            <a:pPr algn="ctr"/>
            <a:r>
              <a:rPr lang="en-US" dirty="0" smtClean="0">
                <a:solidFill>
                  <a:schemeClr val="bg1"/>
                </a:solidFill>
              </a:rPr>
              <a:t>Bodily</a:t>
            </a:r>
          </a:p>
          <a:p>
            <a:pPr algn="ctr"/>
            <a:r>
              <a:rPr lang="en-US" dirty="0" smtClean="0">
                <a:solidFill>
                  <a:schemeClr val="bg1"/>
                </a:solidFill>
              </a:rPr>
              <a:t>Process</a:t>
            </a:r>
            <a:endParaRPr lang="en-US" dirty="0">
              <a:solidFill>
                <a:schemeClr val="bg1"/>
              </a:solidFill>
            </a:endParaRPr>
          </a:p>
        </p:txBody>
      </p:sp>
      <p:sp>
        <p:nvSpPr>
          <p:cNvPr id="12" name="TextBox 11"/>
          <p:cNvSpPr txBox="1"/>
          <p:nvPr/>
        </p:nvSpPr>
        <p:spPr>
          <a:xfrm>
            <a:off x="144686" y="2376369"/>
            <a:ext cx="784189" cy="461665"/>
          </a:xfrm>
          <a:prstGeom prst="rect">
            <a:avLst/>
          </a:prstGeom>
          <a:noFill/>
        </p:spPr>
        <p:txBody>
          <a:bodyPr wrap="none" rtlCol="0">
            <a:spAutoFit/>
          </a:bodyPr>
          <a:lstStyle/>
          <a:p>
            <a:r>
              <a:rPr lang="en-US" dirty="0" smtClean="0">
                <a:solidFill>
                  <a:schemeClr val="bg1"/>
                </a:solidFill>
              </a:rPr>
              <a:t>BFO</a:t>
            </a:r>
            <a:endParaRPr lang="en-US" dirty="0">
              <a:solidFill>
                <a:schemeClr val="bg1"/>
              </a:solidFill>
            </a:endParaRPr>
          </a:p>
        </p:txBody>
      </p:sp>
      <p:sp>
        <p:nvSpPr>
          <p:cNvPr id="13" name="TextBox 12"/>
          <p:cNvSpPr txBox="1"/>
          <p:nvPr/>
        </p:nvSpPr>
        <p:spPr>
          <a:xfrm>
            <a:off x="149636" y="4177959"/>
            <a:ext cx="1075936" cy="461665"/>
          </a:xfrm>
          <a:prstGeom prst="rect">
            <a:avLst/>
          </a:prstGeom>
          <a:noFill/>
        </p:spPr>
        <p:txBody>
          <a:bodyPr wrap="none" rtlCol="0">
            <a:spAutoFit/>
          </a:bodyPr>
          <a:lstStyle/>
          <a:p>
            <a:r>
              <a:rPr lang="en-US" dirty="0" smtClean="0">
                <a:solidFill>
                  <a:schemeClr val="bg1"/>
                </a:solidFill>
              </a:rPr>
              <a:t>OGMS</a:t>
            </a:r>
            <a:endParaRPr lang="en-US" dirty="0">
              <a:solidFill>
                <a:schemeClr val="bg1"/>
              </a:solidFill>
            </a:endParaRPr>
          </a:p>
        </p:txBody>
      </p:sp>
      <p:cxnSp>
        <p:nvCxnSpPr>
          <p:cNvPr id="15" name="Straight Connector 14"/>
          <p:cNvCxnSpPr/>
          <p:nvPr/>
        </p:nvCxnSpPr>
        <p:spPr bwMode="auto">
          <a:xfrm flipV="1">
            <a:off x="304800" y="3733800"/>
            <a:ext cx="8610600" cy="76200"/>
          </a:xfrm>
          <a:prstGeom prst="line">
            <a:avLst/>
          </a:prstGeom>
          <a:solidFill>
            <a:schemeClr val="accent1"/>
          </a:solidFill>
          <a:ln w="9525" cap="flat" cmpd="sng" algn="ctr">
            <a:solidFill>
              <a:schemeClr val="bg1"/>
            </a:solidFill>
            <a:prstDash val="solid"/>
            <a:round/>
            <a:headEnd type="none" w="med" len="med"/>
            <a:tailEnd type="none" w="med" len="med"/>
          </a:ln>
          <a:effectLst/>
        </p:spPr>
      </p:cxnSp>
      <p:cxnSp>
        <p:nvCxnSpPr>
          <p:cNvPr id="18" name="Elbow Connector 17"/>
          <p:cNvCxnSpPr>
            <a:stCxn id="9" idx="0"/>
            <a:endCxn id="4" idx="2"/>
          </p:cNvCxnSpPr>
          <p:nvPr/>
        </p:nvCxnSpPr>
        <p:spPr bwMode="auto">
          <a:xfrm rot="5400000" flipH="1" flipV="1">
            <a:off x="2174330" y="3791471"/>
            <a:ext cx="403651" cy="1"/>
          </a:xfrm>
          <a:prstGeom prst="bentConnector3">
            <a:avLst/>
          </a:prstGeom>
          <a:solidFill>
            <a:schemeClr val="accent1"/>
          </a:solidFill>
          <a:ln w="19050" cap="flat" cmpd="sng" algn="ctr">
            <a:solidFill>
              <a:schemeClr val="bg1"/>
            </a:solidFill>
            <a:prstDash val="solid"/>
            <a:round/>
            <a:headEnd type="none" w="med" len="med"/>
            <a:tailEnd type="triangle"/>
          </a:ln>
          <a:effectLst/>
        </p:spPr>
      </p:cxnSp>
      <p:cxnSp>
        <p:nvCxnSpPr>
          <p:cNvPr id="20" name="Elbow Connector 19"/>
          <p:cNvCxnSpPr>
            <a:stCxn id="4" idx="0"/>
            <a:endCxn id="5" idx="2"/>
          </p:cNvCxnSpPr>
          <p:nvPr/>
        </p:nvCxnSpPr>
        <p:spPr bwMode="auto">
          <a:xfrm rot="5400000" flipH="1" flipV="1">
            <a:off x="2174331" y="2556823"/>
            <a:ext cx="403651" cy="1"/>
          </a:xfrm>
          <a:prstGeom prst="bentConnector3">
            <a:avLst/>
          </a:prstGeom>
          <a:solidFill>
            <a:schemeClr val="accent1"/>
          </a:solidFill>
          <a:ln w="19050" cap="flat" cmpd="sng" algn="ctr">
            <a:solidFill>
              <a:schemeClr val="bg1"/>
            </a:solidFill>
            <a:prstDash val="solid"/>
            <a:round/>
            <a:headEnd type="none" w="med" len="med"/>
            <a:tailEnd type="triangle"/>
          </a:ln>
          <a:effectLst/>
        </p:spPr>
      </p:cxnSp>
      <p:cxnSp>
        <p:nvCxnSpPr>
          <p:cNvPr id="23" name="Elbow Connector 22"/>
          <p:cNvCxnSpPr/>
          <p:nvPr/>
        </p:nvCxnSpPr>
        <p:spPr bwMode="auto">
          <a:xfrm rot="16200000" flipV="1">
            <a:off x="4658304" y="2665183"/>
            <a:ext cx="577630" cy="1"/>
          </a:xfrm>
          <a:prstGeom prst="bentConnector3">
            <a:avLst/>
          </a:prstGeom>
          <a:solidFill>
            <a:schemeClr val="accent1"/>
          </a:solidFill>
          <a:ln w="19050" cap="flat" cmpd="sng" algn="ctr">
            <a:solidFill>
              <a:schemeClr val="bg1"/>
            </a:solidFill>
            <a:prstDash val="solid"/>
            <a:round/>
            <a:headEnd type="none" w="med" len="med"/>
            <a:tailEnd type="triangle"/>
          </a:ln>
          <a:effectLst/>
        </p:spPr>
      </p:cxnSp>
      <p:cxnSp>
        <p:nvCxnSpPr>
          <p:cNvPr id="33" name="Straight Arrow Connector 32"/>
          <p:cNvCxnSpPr>
            <a:stCxn id="10" idx="0"/>
            <a:endCxn id="7" idx="2"/>
          </p:cNvCxnSpPr>
          <p:nvPr/>
        </p:nvCxnSpPr>
        <p:spPr bwMode="auto">
          <a:xfrm flipV="1">
            <a:off x="4947120" y="3415664"/>
            <a:ext cx="0" cy="577631"/>
          </a:xfrm>
          <a:prstGeom prst="straightConnector1">
            <a:avLst/>
          </a:prstGeom>
          <a:solidFill>
            <a:schemeClr val="accent1"/>
          </a:solidFill>
          <a:ln w="19050" cap="flat" cmpd="sng" algn="ctr">
            <a:solidFill>
              <a:schemeClr val="bg1"/>
            </a:solidFill>
            <a:prstDash val="solid"/>
            <a:round/>
            <a:headEnd type="none" w="med" len="med"/>
            <a:tailEnd type="triangle"/>
          </a:ln>
          <a:effectLst/>
        </p:spPr>
      </p:cxnSp>
      <p:cxnSp>
        <p:nvCxnSpPr>
          <p:cNvPr id="35" name="Straight Arrow Connector 34"/>
          <p:cNvCxnSpPr/>
          <p:nvPr/>
        </p:nvCxnSpPr>
        <p:spPr bwMode="auto">
          <a:xfrm flipV="1">
            <a:off x="7415961" y="2354997"/>
            <a:ext cx="0" cy="1638297"/>
          </a:xfrm>
          <a:prstGeom prst="straightConnector1">
            <a:avLst/>
          </a:prstGeom>
          <a:solidFill>
            <a:schemeClr val="accent1"/>
          </a:solidFill>
          <a:ln w="19050" cap="flat" cmpd="sng" algn="ctr">
            <a:solidFill>
              <a:schemeClr val="bg1"/>
            </a:solidFill>
            <a:prstDash val="solid"/>
            <a:round/>
            <a:headEnd type="none" w="med" len="med"/>
            <a:tailEnd type="triangle"/>
          </a:ln>
          <a:effectLst/>
        </p:spPr>
      </p:cxnSp>
      <p:sp>
        <p:nvSpPr>
          <p:cNvPr id="39" name="TextBox 38"/>
          <p:cNvSpPr txBox="1"/>
          <p:nvPr/>
        </p:nvSpPr>
        <p:spPr>
          <a:xfrm>
            <a:off x="2329304" y="2404646"/>
            <a:ext cx="413896" cy="338554"/>
          </a:xfrm>
          <a:prstGeom prst="rect">
            <a:avLst/>
          </a:prstGeom>
          <a:noFill/>
        </p:spPr>
        <p:txBody>
          <a:bodyPr wrap="none" rtlCol="0">
            <a:spAutoFit/>
          </a:bodyPr>
          <a:lstStyle/>
          <a:p>
            <a:r>
              <a:rPr lang="en-US" sz="1600" dirty="0" err="1" smtClean="0">
                <a:solidFill>
                  <a:schemeClr val="bg1"/>
                </a:solidFill>
              </a:rPr>
              <a:t>isa</a:t>
            </a:r>
            <a:endParaRPr lang="en-US" sz="1600" dirty="0">
              <a:solidFill>
                <a:schemeClr val="bg1"/>
              </a:solidFill>
            </a:endParaRPr>
          </a:p>
        </p:txBody>
      </p:sp>
      <p:sp>
        <p:nvSpPr>
          <p:cNvPr id="40" name="TextBox 39"/>
          <p:cNvSpPr txBox="1"/>
          <p:nvPr/>
        </p:nvSpPr>
        <p:spPr>
          <a:xfrm>
            <a:off x="2329304" y="3505200"/>
            <a:ext cx="413896" cy="338554"/>
          </a:xfrm>
          <a:prstGeom prst="rect">
            <a:avLst/>
          </a:prstGeom>
          <a:noFill/>
        </p:spPr>
        <p:txBody>
          <a:bodyPr wrap="none" rtlCol="0">
            <a:spAutoFit/>
          </a:bodyPr>
          <a:lstStyle/>
          <a:p>
            <a:r>
              <a:rPr lang="en-US" sz="1600" dirty="0" err="1" smtClean="0">
                <a:solidFill>
                  <a:schemeClr val="bg1"/>
                </a:solidFill>
              </a:rPr>
              <a:t>isa</a:t>
            </a:r>
            <a:endParaRPr lang="en-US" sz="1600" dirty="0">
              <a:solidFill>
                <a:schemeClr val="bg1"/>
              </a:solidFill>
            </a:endParaRPr>
          </a:p>
        </p:txBody>
      </p:sp>
      <p:sp>
        <p:nvSpPr>
          <p:cNvPr id="41" name="TextBox 40"/>
          <p:cNvSpPr txBox="1"/>
          <p:nvPr/>
        </p:nvSpPr>
        <p:spPr>
          <a:xfrm>
            <a:off x="4978991" y="2404646"/>
            <a:ext cx="413896" cy="338554"/>
          </a:xfrm>
          <a:prstGeom prst="rect">
            <a:avLst/>
          </a:prstGeom>
          <a:noFill/>
        </p:spPr>
        <p:txBody>
          <a:bodyPr wrap="none" rtlCol="0">
            <a:spAutoFit/>
          </a:bodyPr>
          <a:lstStyle/>
          <a:p>
            <a:r>
              <a:rPr lang="en-US" sz="1600" dirty="0" err="1" smtClean="0">
                <a:solidFill>
                  <a:schemeClr val="bg1"/>
                </a:solidFill>
              </a:rPr>
              <a:t>isa</a:t>
            </a:r>
            <a:endParaRPr lang="en-US" sz="1600" dirty="0">
              <a:solidFill>
                <a:schemeClr val="bg1"/>
              </a:solidFill>
            </a:endParaRPr>
          </a:p>
        </p:txBody>
      </p:sp>
      <p:sp>
        <p:nvSpPr>
          <p:cNvPr id="42" name="TextBox 41"/>
          <p:cNvSpPr txBox="1"/>
          <p:nvPr/>
        </p:nvSpPr>
        <p:spPr>
          <a:xfrm>
            <a:off x="7456965" y="2404646"/>
            <a:ext cx="413896" cy="338554"/>
          </a:xfrm>
          <a:prstGeom prst="rect">
            <a:avLst/>
          </a:prstGeom>
          <a:noFill/>
        </p:spPr>
        <p:txBody>
          <a:bodyPr wrap="none" rtlCol="0">
            <a:spAutoFit/>
          </a:bodyPr>
          <a:lstStyle/>
          <a:p>
            <a:r>
              <a:rPr lang="en-US" sz="1600" dirty="0" err="1" smtClean="0">
                <a:solidFill>
                  <a:schemeClr val="bg1"/>
                </a:solidFill>
              </a:rPr>
              <a:t>isa</a:t>
            </a:r>
            <a:endParaRPr lang="en-US" sz="1600" dirty="0">
              <a:solidFill>
                <a:schemeClr val="bg1"/>
              </a:solidFill>
            </a:endParaRPr>
          </a:p>
        </p:txBody>
      </p:sp>
      <p:sp>
        <p:nvSpPr>
          <p:cNvPr id="43" name="TextBox 42"/>
          <p:cNvSpPr txBox="1"/>
          <p:nvPr/>
        </p:nvSpPr>
        <p:spPr>
          <a:xfrm>
            <a:off x="4946095" y="3505200"/>
            <a:ext cx="413896" cy="338554"/>
          </a:xfrm>
          <a:prstGeom prst="rect">
            <a:avLst/>
          </a:prstGeom>
          <a:noFill/>
        </p:spPr>
        <p:txBody>
          <a:bodyPr wrap="none" rtlCol="0">
            <a:spAutoFit/>
          </a:bodyPr>
          <a:lstStyle/>
          <a:p>
            <a:r>
              <a:rPr lang="en-US" sz="1600" dirty="0" err="1" smtClean="0">
                <a:solidFill>
                  <a:schemeClr val="bg1"/>
                </a:solidFill>
              </a:rPr>
              <a:t>isa</a:t>
            </a:r>
            <a:endParaRPr lang="en-US" sz="1600" dirty="0">
              <a:solidFill>
                <a:schemeClr val="bg1"/>
              </a:solidFill>
            </a:endParaRPr>
          </a:p>
        </p:txBody>
      </p:sp>
      <p:sp>
        <p:nvSpPr>
          <p:cNvPr id="57" name="TextBox 56"/>
          <p:cNvSpPr txBox="1"/>
          <p:nvPr/>
        </p:nvSpPr>
        <p:spPr>
          <a:xfrm>
            <a:off x="152400" y="5383946"/>
            <a:ext cx="1552028" cy="830997"/>
          </a:xfrm>
          <a:prstGeom prst="rect">
            <a:avLst/>
          </a:prstGeom>
          <a:noFill/>
          <a:ln>
            <a:solidFill>
              <a:schemeClr val="bg1"/>
            </a:solidFill>
          </a:ln>
        </p:spPr>
        <p:txBody>
          <a:bodyPr wrap="none" rtlCol="0">
            <a:spAutoFit/>
          </a:bodyPr>
          <a:lstStyle/>
          <a:p>
            <a:pPr algn="ctr"/>
            <a:r>
              <a:rPr lang="en-US" b="1" i="1" dirty="0" smtClean="0">
                <a:solidFill>
                  <a:srgbClr val="19FF81"/>
                </a:solidFill>
              </a:rPr>
              <a:t>Material</a:t>
            </a:r>
          </a:p>
          <a:p>
            <a:pPr algn="ctr"/>
            <a:r>
              <a:rPr lang="en-US" b="1" i="1" dirty="0" smtClean="0">
                <a:solidFill>
                  <a:srgbClr val="19FF81"/>
                </a:solidFill>
              </a:rPr>
              <a:t>Biomarker</a:t>
            </a:r>
            <a:endParaRPr lang="en-US" b="1" i="1" dirty="0">
              <a:solidFill>
                <a:srgbClr val="19FF81"/>
              </a:solidFill>
            </a:endParaRPr>
          </a:p>
        </p:txBody>
      </p:sp>
      <p:sp>
        <p:nvSpPr>
          <p:cNvPr id="3" name="Rectangle 2"/>
          <p:cNvSpPr/>
          <p:nvPr/>
        </p:nvSpPr>
        <p:spPr>
          <a:xfrm>
            <a:off x="4038600" y="5188803"/>
            <a:ext cx="5001287" cy="1323439"/>
          </a:xfrm>
          <a:prstGeom prst="rect">
            <a:avLst/>
          </a:prstGeom>
        </p:spPr>
        <p:txBody>
          <a:bodyPr wrap="square">
            <a:spAutoFit/>
          </a:bodyPr>
          <a:lstStyle/>
          <a:p>
            <a:r>
              <a:rPr lang="en-US" sz="2000" dirty="0">
                <a:solidFill>
                  <a:schemeClr val="bg1"/>
                </a:solidFill>
              </a:rPr>
              <a:t>=def.– </a:t>
            </a:r>
            <a:r>
              <a:rPr lang="en-US" sz="2000" dirty="0">
                <a:solidFill>
                  <a:srgbClr val="FF7C80"/>
                </a:solidFill>
              </a:rPr>
              <a:t>BODILY QUALITY </a:t>
            </a:r>
            <a:r>
              <a:rPr lang="en-US" sz="2000" b="1" i="1" dirty="0">
                <a:solidFill>
                  <a:schemeClr val="bg1"/>
                </a:solidFill>
              </a:rPr>
              <a:t>inhering in </a:t>
            </a:r>
            <a:r>
              <a:rPr lang="en-US" sz="2000" dirty="0">
                <a:solidFill>
                  <a:schemeClr val="bg1"/>
                </a:solidFill>
              </a:rPr>
              <a:t>a </a:t>
            </a:r>
            <a:r>
              <a:rPr lang="en-US" sz="2000" dirty="0">
                <a:solidFill>
                  <a:srgbClr val="19FF81"/>
                </a:solidFill>
              </a:rPr>
              <a:t>BODILY COMPONENT </a:t>
            </a:r>
            <a:r>
              <a:rPr lang="en-US" sz="2000" i="1" dirty="0">
                <a:solidFill>
                  <a:schemeClr val="bg1"/>
                </a:solidFill>
              </a:rPr>
              <a:t>c </a:t>
            </a:r>
            <a:r>
              <a:rPr lang="en-US" sz="2000" dirty="0">
                <a:solidFill>
                  <a:schemeClr val="bg1"/>
                </a:solidFill>
              </a:rPr>
              <a:t>and in virtue of which </a:t>
            </a:r>
            <a:r>
              <a:rPr lang="en-US" sz="2000" i="1" dirty="0">
                <a:solidFill>
                  <a:schemeClr val="bg1"/>
                </a:solidFill>
              </a:rPr>
              <a:t>c </a:t>
            </a:r>
            <a:r>
              <a:rPr lang="en-US" sz="2000" dirty="0">
                <a:solidFill>
                  <a:schemeClr val="bg1"/>
                </a:solidFill>
              </a:rPr>
              <a:t>is an </a:t>
            </a:r>
            <a:r>
              <a:rPr lang="en-US" sz="2000" b="1" i="1" dirty="0">
                <a:solidFill>
                  <a:schemeClr val="bg1"/>
                </a:solidFill>
              </a:rPr>
              <a:t>instance of </a:t>
            </a:r>
            <a:r>
              <a:rPr lang="en-US" sz="2000" b="1" dirty="0">
                <a:solidFill>
                  <a:srgbClr val="19FF81"/>
                </a:solidFill>
              </a:rPr>
              <a:t>MATERIAL BIOMARKER </a:t>
            </a:r>
            <a:r>
              <a:rPr lang="en-US" sz="2000" dirty="0">
                <a:solidFill>
                  <a:srgbClr val="19FF81"/>
                </a:solidFill>
              </a:rPr>
              <a:t>	</a:t>
            </a:r>
          </a:p>
        </p:txBody>
      </p:sp>
      <p:sp>
        <p:nvSpPr>
          <p:cNvPr id="26" name="TextBox 25"/>
          <p:cNvSpPr txBox="1"/>
          <p:nvPr/>
        </p:nvSpPr>
        <p:spPr>
          <a:xfrm>
            <a:off x="2212649" y="5383946"/>
            <a:ext cx="1552028" cy="830997"/>
          </a:xfrm>
          <a:prstGeom prst="rect">
            <a:avLst/>
          </a:prstGeom>
          <a:noFill/>
          <a:ln>
            <a:solidFill>
              <a:schemeClr val="bg1"/>
            </a:solidFill>
          </a:ln>
        </p:spPr>
        <p:txBody>
          <a:bodyPr wrap="none" rtlCol="0">
            <a:spAutoFit/>
          </a:bodyPr>
          <a:lstStyle/>
          <a:p>
            <a:pPr algn="ctr"/>
            <a:r>
              <a:rPr lang="en-US" b="1" i="1" dirty="0" smtClean="0">
                <a:solidFill>
                  <a:srgbClr val="FF7C80"/>
                </a:solidFill>
              </a:rPr>
              <a:t>Quality</a:t>
            </a:r>
          </a:p>
          <a:p>
            <a:pPr algn="ctr"/>
            <a:r>
              <a:rPr lang="en-US" b="1" i="1" dirty="0" smtClean="0">
                <a:solidFill>
                  <a:srgbClr val="FF7C80"/>
                </a:solidFill>
              </a:rPr>
              <a:t>Biomarker</a:t>
            </a:r>
            <a:endParaRPr lang="en-US" b="1" i="1" dirty="0">
              <a:solidFill>
                <a:srgbClr val="FF7C80"/>
              </a:solidFill>
            </a:endParaRPr>
          </a:p>
        </p:txBody>
      </p:sp>
      <p:sp>
        <p:nvSpPr>
          <p:cNvPr id="27" name="Rectangle 26"/>
          <p:cNvSpPr/>
          <p:nvPr/>
        </p:nvSpPr>
        <p:spPr bwMode="auto">
          <a:xfrm>
            <a:off x="2057400" y="5163798"/>
            <a:ext cx="6629400" cy="1348443"/>
          </a:xfrm>
          <a:prstGeom prst="rect">
            <a:avLst/>
          </a:prstGeom>
          <a:noFill/>
          <a:ln w="12700" cap="flat" cmpd="sng" algn="ctr">
            <a:solidFill>
              <a:schemeClr val="bg1"/>
            </a:solidFill>
            <a:prstDash val="dashDot"/>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cxnSp>
        <p:nvCxnSpPr>
          <p:cNvPr id="28" name="Straight Arrow Connector 27"/>
          <p:cNvCxnSpPr/>
          <p:nvPr/>
        </p:nvCxnSpPr>
        <p:spPr bwMode="auto">
          <a:xfrm flipV="1">
            <a:off x="928414" y="4824293"/>
            <a:ext cx="1447741" cy="559653"/>
          </a:xfrm>
          <a:prstGeom prst="straightConnector1">
            <a:avLst/>
          </a:prstGeom>
          <a:solidFill>
            <a:schemeClr val="accent1"/>
          </a:solidFill>
          <a:ln w="19050" cap="flat" cmpd="sng" algn="ctr">
            <a:solidFill>
              <a:schemeClr val="bg1"/>
            </a:solidFill>
            <a:prstDash val="solid"/>
            <a:round/>
            <a:headEnd type="none" w="med" len="med"/>
            <a:tailEnd type="triangle"/>
          </a:ln>
          <a:effectLst/>
        </p:spPr>
      </p:cxnSp>
      <p:cxnSp>
        <p:nvCxnSpPr>
          <p:cNvPr id="29" name="Straight Arrow Connector 28"/>
          <p:cNvCxnSpPr>
            <a:stCxn id="26" idx="0"/>
            <a:endCxn id="10" idx="2"/>
          </p:cNvCxnSpPr>
          <p:nvPr/>
        </p:nvCxnSpPr>
        <p:spPr bwMode="auto">
          <a:xfrm flipV="1">
            <a:off x="2988663" y="4824292"/>
            <a:ext cx="1958457" cy="559654"/>
          </a:xfrm>
          <a:prstGeom prst="straightConnector1">
            <a:avLst/>
          </a:prstGeom>
          <a:solidFill>
            <a:schemeClr val="accent1"/>
          </a:solidFill>
          <a:ln w="19050" cap="flat" cmpd="sng" algn="ctr">
            <a:solidFill>
              <a:schemeClr val="bg1"/>
            </a:solidFill>
            <a:prstDash val="solid"/>
            <a:round/>
            <a:headEnd type="none" w="med" len="med"/>
            <a:tailEnd type="triangle"/>
          </a:ln>
          <a:effectLst/>
        </p:spPr>
      </p:cxnSp>
    </p:spTree>
    <p:extLst>
      <p:ext uri="{BB962C8B-B14F-4D97-AF65-F5344CB8AC3E}">
        <p14:creationId xmlns:p14="http://schemas.microsoft.com/office/powerpoint/2010/main" val="325452662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i="1" dirty="0" smtClean="0"/>
              <a:t>Process</a:t>
            </a:r>
            <a:r>
              <a:rPr lang="en-US" dirty="0" smtClean="0"/>
              <a:t> Biomarker</a:t>
            </a:r>
            <a:endParaRPr lang="en-US" dirty="0"/>
          </a:p>
        </p:txBody>
      </p:sp>
      <p:sp>
        <p:nvSpPr>
          <p:cNvPr id="4" name="TextBox 3"/>
          <p:cNvSpPr txBox="1"/>
          <p:nvPr/>
        </p:nvSpPr>
        <p:spPr>
          <a:xfrm>
            <a:off x="1763648" y="2758648"/>
            <a:ext cx="1225015" cy="830997"/>
          </a:xfrm>
          <a:prstGeom prst="rect">
            <a:avLst/>
          </a:prstGeom>
          <a:noFill/>
          <a:ln>
            <a:solidFill>
              <a:schemeClr val="bg1"/>
            </a:solidFill>
          </a:ln>
        </p:spPr>
        <p:txBody>
          <a:bodyPr wrap="none" rtlCol="0">
            <a:spAutoFit/>
          </a:bodyPr>
          <a:lstStyle/>
          <a:p>
            <a:pPr algn="ctr"/>
            <a:r>
              <a:rPr lang="en-US" dirty="0" smtClean="0">
                <a:solidFill>
                  <a:schemeClr val="bg1"/>
                </a:solidFill>
              </a:rPr>
              <a:t>Material</a:t>
            </a:r>
          </a:p>
          <a:p>
            <a:pPr algn="ctr"/>
            <a:r>
              <a:rPr lang="en-US" dirty="0" smtClean="0">
                <a:solidFill>
                  <a:schemeClr val="bg1"/>
                </a:solidFill>
              </a:rPr>
              <a:t>Entity</a:t>
            </a:r>
            <a:endParaRPr lang="en-US" dirty="0">
              <a:solidFill>
                <a:schemeClr val="bg1"/>
              </a:solidFill>
            </a:endParaRPr>
          </a:p>
        </p:txBody>
      </p:sp>
      <p:sp>
        <p:nvSpPr>
          <p:cNvPr id="5" name="TextBox 4"/>
          <p:cNvSpPr txBox="1"/>
          <p:nvPr/>
        </p:nvSpPr>
        <p:spPr>
          <a:xfrm>
            <a:off x="1524000" y="1524000"/>
            <a:ext cx="1704313" cy="830997"/>
          </a:xfrm>
          <a:prstGeom prst="rect">
            <a:avLst/>
          </a:prstGeom>
          <a:noFill/>
          <a:ln>
            <a:solidFill>
              <a:schemeClr val="bg1"/>
            </a:solidFill>
          </a:ln>
        </p:spPr>
        <p:txBody>
          <a:bodyPr wrap="none" rtlCol="0">
            <a:spAutoFit/>
          </a:bodyPr>
          <a:lstStyle/>
          <a:p>
            <a:pPr algn="ctr"/>
            <a:r>
              <a:rPr lang="en-US" dirty="0" smtClean="0">
                <a:solidFill>
                  <a:schemeClr val="bg1"/>
                </a:solidFill>
              </a:rPr>
              <a:t>Independent</a:t>
            </a:r>
          </a:p>
          <a:p>
            <a:pPr algn="ctr"/>
            <a:r>
              <a:rPr lang="en-US" dirty="0" smtClean="0">
                <a:solidFill>
                  <a:schemeClr val="bg1"/>
                </a:solidFill>
              </a:rPr>
              <a:t>Continuant</a:t>
            </a:r>
            <a:endParaRPr lang="en-US" dirty="0">
              <a:solidFill>
                <a:schemeClr val="bg1"/>
              </a:solidFill>
            </a:endParaRPr>
          </a:p>
        </p:txBody>
      </p:sp>
      <p:sp>
        <p:nvSpPr>
          <p:cNvPr id="6" name="TextBox 5"/>
          <p:cNvSpPr txBox="1"/>
          <p:nvPr/>
        </p:nvSpPr>
        <p:spPr>
          <a:xfrm>
            <a:off x="4171907" y="1545372"/>
            <a:ext cx="1550424" cy="830997"/>
          </a:xfrm>
          <a:prstGeom prst="rect">
            <a:avLst/>
          </a:prstGeom>
          <a:noFill/>
          <a:ln>
            <a:solidFill>
              <a:schemeClr val="bg1"/>
            </a:solidFill>
          </a:ln>
        </p:spPr>
        <p:txBody>
          <a:bodyPr wrap="none" rtlCol="0">
            <a:spAutoFit/>
          </a:bodyPr>
          <a:lstStyle/>
          <a:p>
            <a:pPr algn="ctr"/>
            <a:r>
              <a:rPr lang="en-US" dirty="0" smtClean="0">
                <a:solidFill>
                  <a:schemeClr val="bg1"/>
                </a:solidFill>
              </a:rPr>
              <a:t>Dependent</a:t>
            </a:r>
          </a:p>
          <a:p>
            <a:pPr algn="ctr"/>
            <a:r>
              <a:rPr lang="en-US" dirty="0" smtClean="0">
                <a:solidFill>
                  <a:schemeClr val="bg1"/>
                </a:solidFill>
              </a:rPr>
              <a:t>Continuant</a:t>
            </a:r>
            <a:endParaRPr lang="en-US" dirty="0">
              <a:solidFill>
                <a:schemeClr val="bg1"/>
              </a:solidFill>
            </a:endParaRPr>
          </a:p>
        </p:txBody>
      </p:sp>
      <p:sp>
        <p:nvSpPr>
          <p:cNvPr id="7" name="TextBox 6"/>
          <p:cNvSpPr txBox="1"/>
          <p:nvPr/>
        </p:nvSpPr>
        <p:spPr>
          <a:xfrm>
            <a:off x="4393923" y="2953999"/>
            <a:ext cx="1106393" cy="461665"/>
          </a:xfrm>
          <a:prstGeom prst="rect">
            <a:avLst/>
          </a:prstGeom>
          <a:noFill/>
          <a:ln>
            <a:solidFill>
              <a:schemeClr val="bg1"/>
            </a:solidFill>
          </a:ln>
        </p:spPr>
        <p:txBody>
          <a:bodyPr wrap="none" rtlCol="0">
            <a:spAutoFit/>
          </a:bodyPr>
          <a:lstStyle/>
          <a:p>
            <a:pPr algn="ctr"/>
            <a:r>
              <a:rPr lang="en-US" dirty="0" smtClean="0">
                <a:solidFill>
                  <a:schemeClr val="bg1"/>
                </a:solidFill>
              </a:rPr>
              <a:t>Quality</a:t>
            </a:r>
            <a:endParaRPr lang="en-US" dirty="0">
              <a:solidFill>
                <a:schemeClr val="bg1"/>
              </a:solidFill>
            </a:endParaRPr>
          </a:p>
        </p:txBody>
      </p:sp>
      <p:sp>
        <p:nvSpPr>
          <p:cNvPr id="8" name="TextBox 7"/>
          <p:cNvSpPr txBox="1"/>
          <p:nvPr/>
        </p:nvSpPr>
        <p:spPr>
          <a:xfrm>
            <a:off x="6853147" y="1893332"/>
            <a:ext cx="1125629" cy="461665"/>
          </a:xfrm>
          <a:prstGeom prst="rect">
            <a:avLst/>
          </a:prstGeom>
          <a:noFill/>
          <a:ln>
            <a:solidFill>
              <a:schemeClr val="bg1"/>
            </a:solidFill>
          </a:ln>
        </p:spPr>
        <p:txBody>
          <a:bodyPr wrap="none" rtlCol="0">
            <a:spAutoFit/>
          </a:bodyPr>
          <a:lstStyle/>
          <a:p>
            <a:pPr algn="ctr"/>
            <a:r>
              <a:rPr lang="en-US" dirty="0" smtClean="0">
                <a:solidFill>
                  <a:schemeClr val="bg1"/>
                </a:solidFill>
              </a:rPr>
              <a:t>Process</a:t>
            </a:r>
            <a:endParaRPr lang="en-US" dirty="0">
              <a:solidFill>
                <a:schemeClr val="bg1"/>
              </a:solidFill>
            </a:endParaRPr>
          </a:p>
        </p:txBody>
      </p:sp>
      <p:sp>
        <p:nvSpPr>
          <p:cNvPr id="9" name="TextBox 8"/>
          <p:cNvSpPr txBox="1"/>
          <p:nvPr/>
        </p:nvSpPr>
        <p:spPr>
          <a:xfrm>
            <a:off x="1566478" y="3993296"/>
            <a:ext cx="1619354" cy="830997"/>
          </a:xfrm>
          <a:prstGeom prst="rect">
            <a:avLst/>
          </a:prstGeom>
          <a:noFill/>
          <a:ln>
            <a:solidFill>
              <a:schemeClr val="bg1"/>
            </a:solidFill>
          </a:ln>
        </p:spPr>
        <p:txBody>
          <a:bodyPr wrap="none" rtlCol="0">
            <a:spAutoFit/>
          </a:bodyPr>
          <a:lstStyle/>
          <a:p>
            <a:pPr algn="ctr"/>
            <a:r>
              <a:rPr lang="en-US" dirty="0" smtClean="0">
                <a:solidFill>
                  <a:srgbClr val="19FF81"/>
                </a:solidFill>
              </a:rPr>
              <a:t>Bodily</a:t>
            </a:r>
          </a:p>
          <a:p>
            <a:pPr algn="ctr"/>
            <a:r>
              <a:rPr lang="en-US" dirty="0" smtClean="0">
                <a:solidFill>
                  <a:srgbClr val="19FF81"/>
                </a:solidFill>
              </a:rPr>
              <a:t>Component</a:t>
            </a:r>
            <a:endParaRPr lang="en-US" dirty="0">
              <a:solidFill>
                <a:srgbClr val="19FF81"/>
              </a:solidFill>
            </a:endParaRPr>
          </a:p>
        </p:txBody>
      </p:sp>
      <p:sp>
        <p:nvSpPr>
          <p:cNvPr id="10" name="TextBox 9"/>
          <p:cNvSpPr txBox="1"/>
          <p:nvPr/>
        </p:nvSpPr>
        <p:spPr>
          <a:xfrm>
            <a:off x="4393923" y="3993295"/>
            <a:ext cx="1106393" cy="830997"/>
          </a:xfrm>
          <a:prstGeom prst="rect">
            <a:avLst/>
          </a:prstGeom>
          <a:noFill/>
          <a:ln>
            <a:solidFill>
              <a:schemeClr val="bg1"/>
            </a:solidFill>
          </a:ln>
        </p:spPr>
        <p:txBody>
          <a:bodyPr wrap="none" rtlCol="0">
            <a:spAutoFit/>
          </a:bodyPr>
          <a:lstStyle/>
          <a:p>
            <a:pPr algn="ctr"/>
            <a:r>
              <a:rPr lang="en-US" dirty="0" smtClean="0">
                <a:solidFill>
                  <a:srgbClr val="FF7C80"/>
                </a:solidFill>
              </a:rPr>
              <a:t>Bodily</a:t>
            </a:r>
          </a:p>
          <a:p>
            <a:pPr algn="ctr"/>
            <a:r>
              <a:rPr lang="en-US" dirty="0" smtClean="0">
                <a:solidFill>
                  <a:srgbClr val="FF7C80"/>
                </a:solidFill>
              </a:rPr>
              <a:t>Quality</a:t>
            </a:r>
            <a:endParaRPr lang="en-US" dirty="0">
              <a:solidFill>
                <a:srgbClr val="FF7C80"/>
              </a:solidFill>
            </a:endParaRPr>
          </a:p>
        </p:txBody>
      </p:sp>
      <p:sp>
        <p:nvSpPr>
          <p:cNvPr id="11" name="TextBox 10"/>
          <p:cNvSpPr txBox="1"/>
          <p:nvPr/>
        </p:nvSpPr>
        <p:spPr>
          <a:xfrm>
            <a:off x="6853147" y="3993294"/>
            <a:ext cx="1125629" cy="830997"/>
          </a:xfrm>
          <a:prstGeom prst="rect">
            <a:avLst/>
          </a:prstGeom>
          <a:noFill/>
          <a:ln>
            <a:solidFill>
              <a:schemeClr val="bg1"/>
            </a:solidFill>
          </a:ln>
        </p:spPr>
        <p:txBody>
          <a:bodyPr wrap="none" rtlCol="0">
            <a:spAutoFit/>
          </a:bodyPr>
          <a:lstStyle/>
          <a:p>
            <a:pPr algn="ctr"/>
            <a:r>
              <a:rPr lang="en-US" dirty="0" smtClean="0">
                <a:solidFill>
                  <a:srgbClr val="FFFF00"/>
                </a:solidFill>
              </a:rPr>
              <a:t>Bodily</a:t>
            </a:r>
          </a:p>
          <a:p>
            <a:pPr algn="ctr"/>
            <a:r>
              <a:rPr lang="en-US" dirty="0" smtClean="0">
                <a:solidFill>
                  <a:srgbClr val="FFFF00"/>
                </a:solidFill>
              </a:rPr>
              <a:t>Process</a:t>
            </a:r>
            <a:endParaRPr lang="en-US" dirty="0">
              <a:solidFill>
                <a:srgbClr val="FFFF00"/>
              </a:solidFill>
            </a:endParaRPr>
          </a:p>
        </p:txBody>
      </p:sp>
      <p:sp>
        <p:nvSpPr>
          <p:cNvPr id="12" name="TextBox 11"/>
          <p:cNvSpPr txBox="1"/>
          <p:nvPr/>
        </p:nvSpPr>
        <p:spPr>
          <a:xfrm>
            <a:off x="144686" y="2376369"/>
            <a:ext cx="784189" cy="461665"/>
          </a:xfrm>
          <a:prstGeom prst="rect">
            <a:avLst/>
          </a:prstGeom>
          <a:noFill/>
        </p:spPr>
        <p:txBody>
          <a:bodyPr wrap="none" rtlCol="0">
            <a:spAutoFit/>
          </a:bodyPr>
          <a:lstStyle/>
          <a:p>
            <a:r>
              <a:rPr lang="en-US" dirty="0" smtClean="0">
                <a:solidFill>
                  <a:schemeClr val="bg1"/>
                </a:solidFill>
              </a:rPr>
              <a:t>BFO</a:t>
            </a:r>
            <a:endParaRPr lang="en-US" dirty="0">
              <a:solidFill>
                <a:schemeClr val="bg1"/>
              </a:solidFill>
            </a:endParaRPr>
          </a:p>
        </p:txBody>
      </p:sp>
      <p:sp>
        <p:nvSpPr>
          <p:cNvPr id="13" name="TextBox 12"/>
          <p:cNvSpPr txBox="1"/>
          <p:nvPr/>
        </p:nvSpPr>
        <p:spPr>
          <a:xfrm>
            <a:off x="149636" y="4177959"/>
            <a:ext cx="1075936" cy="461665"/>
          </a:xfrm>
          <a:prstGeom prst="rect">
            <a:avLst/>
          </a:prstGeom>
          <a:noFill/>
        </p:spPr>
        <p:txBody>
          <a:bodyPr wrap="none" rtlCol="0">
            <a:spAutoFit/>
          </a:bodyPr>
          <a:lstStyle/>
          <a:p>
            <a:r>
              <a:rPr lang="en-US" dirty="0" smtClean="0">
                <a:solidFill>
                  <a:schemeClr val="bg1"/>
                </a:solidFill>
              </a:rPr>
              <a:t>OGMS</a:t>
            </a:r>
            <a:endParaRPr lang="en-US" dirty="0">
              <a:solidFill>
                <a:schemeClr val="bg1"/>
              </a:solidFill>
            </a:endParaRPr>
          </a:p>
        </p:txBody>
      </p:sp>
      <p:cxnSp>
        <p:nvCxnSpPr>
          <p:cNvPr id="15" name="Straight Connector 14"/>
          <p:cNvCxnSpPr/>
          <p:nvPr/>
        </p:nvCxnSpPr>
        <p:spPr bwMode="auto">
          <a:xfrm flipV="1">
            <a:off x="304800" y="3733800"/>
            <a:ext cx="8610600" cy="76200"/>
          </a:xfrm>
          <a:prstGeom prst="line">
            <a:avLst/>
          </a:prstGeom>
          <a:solidFill>
            <a:schemeClr val="accent1"/>
          </a:solidFill>
          <a:ln w="9525" cap="flat" cmpd="sng" algn="ctr">
            <a:solidFill>
              <a:schemeClr val="bg1"/>
            </a:solidFill>
            <a:prstDash val="solid"/>
            <a:round/>
            <a:headEnd type="none" w="med" len="med"/>
            <a:tailEnd type="none" w="med" len="med"/>
          </a:ln>
          <a:effectLst/>
        </p:spPr>
      </p:cxnSp>
      <p:cxnSp>
        <p:nvCxnSpPr>
          <p:cNvPr id="18" name="Elbow Connector 17"/>
          <p:cNvCxnSpPr>
            <a:stCxn id="9" idx="0"/>
            <a:endCxn id="4" idx="2"/>
          </p:cNvCxnSpPr>
          <p:nvPr/>
        </p:nvCxnSpPr>
        <p:spPr bwMode="auto">
          <a:xfrm rot="5400000" flipH="1" flipV="1">
            <a:off x="2174330" y="3791471"/>
            <a:ext cx="403651" cy="1"/>
          </a:xfrm>
          <a:prstGeom prst="bentConnector3">
            <a:avLst/>
          </a:prstGeom>
          <a:solidFill>
            <a:schemeClr val="accent1"/>
          </a:solidFill>
          <a:ln w="19050" cap="flat" cmpd="sng" algn="ctr">
            <a:solidFill>
              <a:schemeClr val="bg1"/>
            </a:solidFill>
            <a:prstDash val="solid"/>
            <a:round/>
            <a:headEnd type="none" w="med" len="med"/>
            <a:tailEnd type="triangle"/>
          </a:ln>
          <a:effectLst/>
        </p:spPr>
      </p:cxnSp>
      <p:cxnSp>
        <p:nvCxnSpPr>
          <p:cNvPr id="20" name="Elbow Connector 19"/>
          <p:cNvCxnSpPr>
            <a:stCxn id="4" idx="0"/>
            <a:endCxn id="5" idx="2"/>
          </p:cNvCxnSpPr>
          <p:nvPr/>
        </p:nvCxnSpPr>
        <p:spPr bwMode="auto">
          <a:xfrm rot="5400000" flipH="1" flipV="1">
            <a:off x="2174331" y="2556823"/>
            <a:ext cx="403651" cy="1"/>
          </a:xfrm>
          <a:prstGeom prst="bentConnector3">
            <a:avLst/>
          </a:prstGeom>
          <a:solidFill>
            <a:schemeClr val="accent1"/>
          </a:solidFill>
          <a:ln w="19050" cap="flat" cmpd="sng" algn="ctr">
            <a:solidFill>
              <a:schemeClr val="bg1"/>
            </a:solidFill>
            <a:prstDash val="solid"/>
            <a:round/>
            <a:headEnd type="none" w="med" len="med"/>
            <a:tailEnd type="triangle"/>
          </a:ln>
          <a:effectLst/>
        </p:spPr>
      </p:cxnSp>
      <p:cxnSp>
        <p:nvCxnSpPr>
          <p:cNvPr id="23" name="Elbow Connector 22"/>
          <p:cNvCxnSpPr/>
          <p:nvPr/>
        </p:nvCxnSpPr>
        <p:spPr bwMode="auto">
          <a:xfrm rot="16200000" flipV="1">
            <a:off x="4658304" y="2665183"/>
            <a:ext cx="577630" cy="1"/>
          </a:xfrm>
          <a:prstGeom prst="bentConnector3">
            <a:avLst/>
          </a:prstGeom>
          <a:solidFill>
            <a:schemeClr val="accent1"/>
          </a:solidFill>
          <a:ln w="19050" cap="flat" cmpd="sng" algn="ctr">
            <a:solidFill>
              <a:schemeClr val="bg1"/>
            </a:solidFill>
            <a:prstDash val="solid"/>
            <a:round/>
            <a:headEnd type="none" w="med" len="med"/>
            <a:tailEnd type="triangle"/>
          </a:ln>
          <a:effectLst/>
        </p:spPr>
      </p:cxnSp>
      <p:cxnSp>
        <p:nvCxnSpPr>
          <p:cNvPr id="33" name="Straight Arrow Connector 32"/>
          <p:cNvCxnSpPr>
            <a:stCxn id="10" idx="0"/>
            <a:endCxn id="7" idx="2"/>
          </p:cNvCxnSpPr>
          <p:nvPr/>
        </p:nvCxnSpPr>
        <p:spPr bwMode="auto">
          <a:xfrm flipV="1">
            <a:off x="4947120" y="3415664"/>
            <a:ext cx="0" cy="577631"/>
          </a:xfrm>
          <a:prstGeom prst="straightConnector1">
            <a:avLst/>
          </a:prstGeom>
          <a:solidFill>
            <a:schemeClr val="accent1"/>
          </a:solidFill>
          <a:ln w="19050" cap="flat" cmpd="sng" algn="ctr">
            <a:solidFill>
              <a:schemeClr val="bg1"/>
            </a:solidFill>
            <a:prstDash val="solid"/>
            <a:round/>
            <a:headEnd type="none" w="med" len="med"/>
            <a:tailEnd type="triangle"/>
          </a:ln>
          <a:effectLst/>
        </p:spPr>
      </p:cxnSp>
      <p:cxnSp>
        <p:nvCxnSpPr>
          <p:cNvPr id="35" name="Straight Arrow Connector 34"/>
          <p:cNvCxnSpPr/>
          <p:nvPr/>
        </p:nvCxnSpPr>
        <p:spPr bwMode="auto">
          <a:xfrm flipV="1">
            <a:off x="7415961" y="2354997"/>
            <a:ext cx="0" cy="1638297"/>
          </a:xfrm>
          <a:prstGeom prst="straightConnector1">
            <a:avLst/>
          </a:prstGeom>
          <a:solidFill>
            <a:schemeClr val="accent1"/>
          </a:solidFill>
          <a:ln w="19050" cap="flat" cmpd="sng" algn="ctr">
            <a:solidFill>
              <a:schemeClr val="bg1"/>
            </a:solidFill>
            <a:prstDash val="solid"/>
            <a:round/>
            <a:headEnd type="none" w="med" len="med"/>
            <a:tailEnd type="triangle"/>
          </a:ln>
          <a:effectLst/>
        </p:spPr>
      </p:cxnSp>
      <p:sp>
        <p:nvSpPr>
          <p:cNvPr id="39" name="TextBox 38"/>
          <p:cNvSpPr txBox="1"/>
          <p:nvPr/>
        </p:nvSpPr>
        <p:spPr>
          <a:xfrm>
            <a:off x="2329304" y="2404646"/>
            <a:ext cx="413896" cy="338554"/>
          </a:xfrm>
          <a:prstGeom prst="rect">
            <a:avLst/>
          </a:prstGeom>
          <a:noFill/>
        </p:spPr>
        <p:txBody>
          <a:bodyPr wrap="none" rtlCol="0">
            <a:spAutoFit/>
          </a:bodyPr>
          <a:lstStyle/>
          <a:p>
            <a:r>
              <a:rPr lang="en-US" sz="1600" dirty="0" err="1" smtClean="0">
                <a:solidFill>
                  <a:schemeClr val="bg1"/>
                </a:solidFill>
              </a:rPr>
              <a:t>isa</a:t>
            </a:r>
            <a:endParaRPr lang="en-US" sz="1600" dirty="0">
              <a:solidFill>
                <a:schemeClr val="bg1"/>
              </a:solidFill>
            </a:endParaRPr>
          </a:p>
        </p:txBody>
      </p:sp>
      <p:sp>
        <p:nvSpPr>
          <p:cNvPr id="40" name="TextBox 39"/>
          <p:cNvSpPr txBox="1"/>
          <p:nvPr/>
        </p:nvSpPr>
        <p:spPr>
          <a:xfrm>
            <a:off x="2329304" y="3505200"/>
            <a:ext cx="413896" cy="338554"/>
          </a:xfrm>
          <a:prstGeom prst="rect">
            <a:avLst/>
          </a:prstGeom>
          <a:noFill/>
        </p:spPr>
        <p:txBody>
          <a:bodyPr wrap="none" rtlCol="0">
            <a:spAutoFit/>
          </a:bodyPr>
          <a:lstStyle/>
          <a:p>
            <a:r>
              <a:rPr lang="en-US" sz="1600" dirty="0" err="1" smtClean="0">
                <a:solidFill>
                  <a:schemeClr val="bg1"/>
                </a:solidFill>
              </a:rPr>
              <a:t>isa</a:t>
            </a:r>
            <a:endParaRPr lang="en-US" sz="1600" dirty="0">
              <a:solidFill>
                <a:schemeClr val="bg1"/>
              </a:solidFill>
            </a:endParaRPr>
          </a:p>
        </p:txBody>
      </p:sp>
      <p:sp>
        <p:nvSpPr>
          <p:cNvPr id="41" name="TextBox 40"/>
          <p:cNvSpPr txBox="1"/>
          <p:nvPr/>
        </p:nvSpPr>
        <p:spPr>
          <a:xfrm>
            <a:off x="4978991" y="2404646"/>
            <a:ext cx="413896" cy="338554"/>
          </a:xfrm>
          <a:prstGeom prst="rect">
            <a:avLst/>
          </a:prstGeom>
          <a:noFill/>
        </p:spPr>
        <p:txBody>
          <a:bodyPr wrap="none" rtlCol="0">
            <a:spAutoFit/>
          </a:bodyPr>
          <a:lstStyle/>
          <a:p>
            <a:r>
              <a:rPr lang="en-US" sz="1600" dirty="0" err="1" smtClean="0">
                <a:solidFill>
                  <a:schemeClr val="bg1"/>
                </a:solidFill>
              </a:rPr>
              <a:t>isa</a:t>
            </a:r>
            <a:endParaRPr lang="en-US" sz="1600" dirty="0">
              <a:solidFill>
                <a:schemeClr val="bg1"/>
              </a:solidFill>
            </a:endParaRPr>
          </a:p>
        </p:txBody>
      </p:sp>
      <p:sp>
        <p:nvSpPr>
          <p:cNvPr id="42" name="TextBox 41"/>
          <p:cNvSpPr txBox="1"/>
          <p:nvPr/>
        </p:nvSpPr>
        <p:spPr>
          <a:xfrm>
            <a:off x="7456965" y="2404646"/>
            <a:ext cx="413896" cy="338554"/>
          </a:xfrm>
          <a:prstGeom prst="rect">
            <a:avLst/>
          </a:prstGeom>
          <a:noFill/>
        </p:spPr>
        <p:txBody>
          <a:bodyPr wrap="none" rtlCol="0">
            <a:spAutoFit/>
          </a:bodyPr>
          <a:lstStyle/>
          <a:p>
            <a:r>
              <a:rPr lang="en-US" sz="1600" dirty="0" err="1" smtClean="0">
                <a:solidFill>
                  <a:schemeClr val="bg1"/>
                </a:solidFill>
              </a:rPr>
              <a:t>isa</a:t>
            </a:r>
            <a:endParaRPr lang="en-US" sz="1600" dirty="0">
              <a:solidFill>
                <a:schemeClr val="bg1"/>
              </a:solidFill>
            </a:endParaRPr>
          </a:p>
        </p:txBody>
      </p:sp>
      <p:sp>
        <p:nvSpPr>
          <p:cNvPr id="43" name="TextBox 42"/>
          <p:cNvSpPr txBox="1"/>
          <p:nvPr/>
        </p:nvSpPr>
        <p:spPr>
          <a:xfrm>
            <a:off x="4946095" y="3505200"/>
            <a:ext cx="413896" cy="338554"/>
          </a:xfrm>
          <a:prstGeom prst="rect">
            <a:avLst/>
          </a:prstGeom>
          <a:noFill/>
        </p:spPr>
        <p:txBody>
          <a:bodyPr wrap="none" rtlCol="0">
            <a:spAutoFit/>
          </a:bodyPr>
          <a:lstStyle/>
          <a:p>
            <a:r>
              <a:rPr lang="en-US" sz="1600" dirty="0" err="1" smtClean="0">
                <a:solidFill>
                  <a:schemeClr val="bg1"/>
                </a:solidFill>
              </a:rPr>
              <a:t>isa</a:t>
            </a:r>
            <a:endParaRPr lang="en-US" sz="1600" dirty="0">
              <a:solidFill>
                <a:schemeClr val="bg1"/>
              </a:solidFill>
            </a:endParaRPr>
          </a:p>
        </p:txBody>
      </p:sp>
      <p:sp>
        <p:nvSpPr>
          <p:cNvPr id="57" name="TextBox 56"/>
          <p:cNvSpPr txBox="1"/>
          <p:nvPr/>
        </p:nvSpPr>
        <p:spPr>
          <a:xfrm>
            <a:off x="3553372" y="5389695"/>
            <a:ext cx="1552028" cy="830997"/>
          </a:xfrm>
          <a:prstGeom prst="rect">
            <a:avLst/>
          </a:prstGeom>
          <a:noFill/>
          <a:ln>
            <a:solidFill>
              <a:schemeClr val="bg1"/>
            </a:solidFill>
          </a:ln>
        </p:spPr>
        <p:txBody>
          <a:bodyPr wrap="none" rtlCol="0">
            <a:spAutoFit/>
          </a:bodyPr>
          <a:lstStyle/>
          <a:p>
            <a:pPr algn="ctr"/>
            <a:r>
              <a:rPr lang="en-US" b="1" i="1" dirty="0" smtClean="0">
                <a:solidFill>
                  <a:srgbClr val="FFFF00"/>
                </a:solidFill>
              </a:rPr>
              <a:t>Process</a:t>
            </a:r>
          </a:p>
          <a:p>
            <a:pPr algn="ctr"/>
            <a:r>
              <a:rPr lang="en-US" b="1" i="1" dirty="0" smtClean="0">
                <a:solidFill>
                  <a:srgbClr val="FFFF00"/>
                </a:solidFill>
              </a:rPr>
              <a:t>Biomarker</a:t>
            </a:r>
            <a:endParaRPr lang="en-US" b="1" i="1" dirty="0">
              <a:solidFill>
                <a:srgbClr val="FFFF00"/>
              </a:solidFill>
            </a:endParaRPr>
          </a:p>
        </p:txBody>
      </p:sp>
      <p:sp>
        <p:nvSpPr>
          <p:cNvPr id="3" name="Rectangle 2"/>
          <p:cNvSpPr/>
          <p:nvPr/>
        </p:nvSpPr>
        <p:spPr>
          <a:xfrm>
            <a:off x="5105400" y="5207341"/>
            <a:ext cx="3809999" cy="1477328"/>
          </a:xfrm>
          <a:prstGeom prst="rect">
            <a:avLst/>
          </a:prstGeom>
        </p:spPr>
        <p:txBody>
          <a:bodyPr wrap="square">
            <a:spAutoFit/>
          </a:bodyPr>
          <a:lstStyle/>
          <a:p>
            <a:r>
              <a:rPr lang="en-US" sz="1800" dirty="0">
                <a:solidFill>
                  <a:schemeClr val="bg1"/>
                </a:solidFill>
              </a:rPr>
              <a:t>=def.– </a:t>
            </a:r>
            <a:r>
              <a:rPr lang="en-US" sz="1800" dirty="0">
                <a:solidFill>
                  <a:srgbClr val="FFFF00"/>
                </a:solidFill>
              </a:rPr>
              <a:t>BODILY PROCESS </a:t>
            </a:r>
            <a:r>
              <a:rPr lang="en-US" sz="1800" i="1" dirty="0">
                <a:solidFill>
                  <a:schemeClr val="bg1"/>
                </a:solidFill>
              </a:rPr>
              <a:t>p </a:t>
            </a:r>
            <a:r>
              <a:rPr lang="en-US" sz="1800" b="1" i="1" dirty="0">
                <a:solidFill>
                  <a:schemeClr val="bg1"/>
                </a:solidFill>
              </a:rPr>
              <a:t>instances of </a:t>
            </a:r>
            <a:r>
              <a:rPr lang="en-US" sz="1800" dirty="0">
                <a:solidFill>
                  <a:schemeClr val="bg1"/>
                </a:solidFill>
              </a:rPr>
              <a:t>which are </a:t>
            </a:r>
            <a:r>
              <a:rPr lang="en-US" sz="1800" b="1" i="1" dirty="0">
                <a:solidFill>
                  <a:schemeClr val="bg1"/>
                </a:solidFill>
              </a:rPr>
              <a:t>capable of </a:t>
            </a:r>
            <a:r>
              <a:rPr lang="en-US" sz="1800" dirty="0">
                <a:solidFill>
                  <a:schemeClr val="bg1"/>
                </a:solidFill>
              </a:rPr>
              <a:t>being assessed objectively to determine whether </a:t>
            </a:r>
            <a:r>
              <a:rPr lang="en-US" sz="1800" i="1" dirty="0">
                <a:solidFill>
                  <a:schemeClr val="bg1"/>
                </a:solidFill>
              </a:rPr>
              <a:t>p </a:t>
            </a:r>
            <a:r>
              <a:rPr lang="en-US" sz="1800" dirty="0">
                <a:solidFill>
                  <a:schemeClr val="bg1"/>
                </a:solidFill>
              </a:rPr>
              <a:t>is a </a:t>
            </a:r>
            <a:r>
              <a:rPr lang="en-US" sz="1800" b="1" i="1" dirty="0">
                <a:solidFill>
                  <a:schemeClr val="bg1"/>
                </a:solidFill>
              </a:rPr>
              <a:t>realization of </a:t>
            </a:r>
            <a:r>
              <a:rPr lang="en-US" sz="1800" dirty="0">
                <a:solidFill>
                  <a:schemeClr val="bg1"/>
                </a:solidFill>
              </a:rPr>
              <a:t>NORMAL or </a:t>
            </a:r>
            <a:r>
              <a:rPr lang="en-US" sz="1800" b="1" i="1" dirty="0">
                <a:solidFill>
                  <a:schemeClr val="bg1"/>
                </a:solidFill>
              </a:rPr>
              <a:t>of </a:t>
            </a:r>
            <a:r>
              <a:rPr lang="en-US" sz="1800" dirty="0">
                <a:solidFill>
                  <a:schemeClr val="bg1"/>
                </a:solidFill>
              </a:rPr>
              <a:t>ABNORMAL HOMEOSTASIS</a:t>
            </a:r>
            <a:r>
              <a:rPr lang="en-US" sz="1800" dirty="0" smtClean="0">
                <a:solidFill>
                  <a:schemeClr val="bg1"/>
                </a:solidFill>
              </a:rPr>
              <a:t>.</a:t>
            </a:r>
            <a:endParaRPr lang="en-US" sz="1800" dirty="0"/>
          </a:p>
        </p:txBody>
      </p:sp>
      <p:sp>
        <p:nvSpPr>
          <p:cNvPr id="27" name="Rectangle 26"/>
          <p:cNvSpPr/>
          <p:nvPr/>
        </p:nvSpPr>
        <p:spPr bwMode="auto">
          <a:xfrm>
            <a:off x="3429000" y="5163799"/>
            <a:ext cx="5562600" cy="1520870"/>
          </a:xfrm>
          <a:prstGeom prst="rect">
            <a:avLst/>
          </a:prstGeom>
          <a:noFill/>
          <a:ln w="12700" cap="flat" cmpd="sng" algn="ctr">
            <a:solidFill>
              <a:schemeClr val="bg1"/>
            </a:solidFill>
            <a:prstDash val="dashDot"/>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28" name="TextBox 27"/>
          <p:cNvSpPr txBox="1"/>
          <p:nvPr/>
        </p:nvSpPr>
        <p:spPr>
          <a:xfrm>
            <a:off x="76200" y="5383946"/>
            <a:ext cx="1552028" cy="830997"/>
          </a:xfrm>
          <a:prstGeom prst="rect">
            <a:avLst/>
          </a:prstGeom>
          <a:noFill/>
          <a:ln>
            <a:solidFill>
              <a:schemeClr val="bg1"/>
            </a:solidFill>
          </a:ln>
        </p:spPr>
        <p:txBody>
          <a:bodyPr wrap="none" rtlCol="0">
            <a:spAutoFit/>
          </a:bodyPr>
          <a:lstStyle/>
          <a:p>
            <a:pPr algn="ctr"/>
            <a:r>
              <a:rPr lang="en-US" b="1" i="1" dirty="0" smtClean="0">
                <a:solidFill>
                  <a:srgbClr val="19FF81"/>
                </a:solidFill>
              </a:rPr>
              <a:t>Material</a:t>
            </a:r>
          </a:p>
          <a:p>
            <a:pPr algn="ctr"/>
            <a:r>
              <a:rPr lang="en-US" b="1" i="1" dirty="0" smtClean="0">
                <a:solidFill>
                  <a:srgbClr val="19FF81"/>
                </a:solidFill>
              </a:rPr>
              <a:t>Biomarker</a:t>
            </a:r>
            <a:endParaRPr lang="en-US" b="1" i="1" dirty="0">
              <a:solidFill>
                <a:srgbClr val="19FF81"/>
              </a:solidFill>
            </a:endParaRPr>
          </a:p>
        </p:txBody>
      </p:sp>
      <p:sp>
        <p:nvSpPr>
          <p:cNvPr id="29" name="TextBox 28"/>
          <p:cNvSpPr txBox="1"/>
          <p:nvPr/>
        </p:nvSpPr>
        <p:spPr>
          <a:xfrm>
            <a:off x="1752600" y="5383946"/>
            <a:ext cx="1552028" cy="830997"/>
          </a:xfrm>
          <a:prstGeom prst="rect">
            <a:avLst/>
          </a:prstGeom>
          <a:noFill/>
          <a:ln>
            <a:solidFill>
              <a:schemeClr val="bg1"/>
            </a:solidFill>
          </a:ln>
        </p:spPr>
        <p:txBody>
          <a:bodyPr wrap="none" rtlCol="0">
            <a:spAutoFit/>
          </a:bodyPr>
          <a:lstStyle/>
          <a:p>
            <a:pPr algn="ctr"/>
            <a:r>
              <a:rPr lang="en-US" b="1" i="1" dirty="0" smtClean="0">
                <a:solidFill>
                  <a:srgbClr val="FF7C80"/>
                </a:solidFill>
              </a:rPr>
              <a:t>Quality</a:t>
            </a:r>
          </a:p>
          <a:p>
            <a:pPr algn="ctr"/>
            <a:r>
              <a:rPr lang="en-US" b="1" i="1" dirty="0" smtClean="0">
                <a:solidFill>
                  <a:srgbClr val="FF7C80"/>
                </a:solidFill>
              </a:rPr>
              <a:t>Biomarker</a:t>
            </a:r>
            <a:endParaRPr lang="en-US" b="1" i="1" dirty="0">
              <a:solidFill>
                <a:srgbClr val="FF7C80"/>
              </a:solidFill>
            </a:endParaRPr>
          </a:p>
        </p:txBody>
      </p:sp>
      <p:cxnSp>
        <p:nvCxnSpPr>
          <p:cNvPr id="30" name="Straight Arrow Connector 29"/>
          <p:cNvCxnSpPr>
            <a:stCxn id="28" idx="0"/>
            <a:endCxn id="9" idx="2"/>
          </p:cNvCxnSpPr>
          <p:nvPr/>
        </p:nvCxnSpPr>
        <p:spPr bwMode="auto">
          <a:xfrm flipV="1">
            <a:off x="852214" y="4824293"/>
            <a:ext cx="1523941" cy="559653"/>
          </a:xfrm>
          <a:prstGeom prst="straightConnector1">
            <a:avLst/>
          </a:prstGeom>
          <a:solidFill>
            <a:schemeClr val="accent1"/>
          </a:solidFill>
          <a:ln w="19050" cap="flat" cmpd="sng" algn="ctr">
            <a:solidFill>
              <a:schemeClr val="bg1"/>
            </a:solidFill>
            <a:prstDash val="solid"/>
            <a:round/>
            <a:headEnd type="none" w="med" len="med"/>
            <a:tailEnd type="triangle"/>
          </a:ln>
          <a:effectLst/>
        </p:spPr>
      </p:cxnSp>
      <p:cxnSp>
        <p:nvCxnSpPr>
          <p:cNvPr id="32" name="Straight Arrow Connector 31"/>
          <p:cNvCxnSpPr>
            <a:stCxn id="29" idx="0"/>
            <a:endCxn id="10" idx="1"/>
          </p:cNvCxnSpPr>
          <p:nvPr/>
        </p:nvCxnSpPr>
        <p:spPr bwMode="auto">
          <a:xfrm flipV="1">
            <a:off x="2528614" y="4408794"/>
            <a:ext cx="1865309" cy="975152"/>
          </a:xfrm>
          <a:prstGeom prst="straightConnector1">
            <a:avLst/>
          </a:prstGeom>
          <a:solidFill>
            <a:schemeClr val="accent1"/>
          </a:solidFill>
          <a:ln w="19050" cap="flat" cmpd="sng" algn="ctr">
            <a:solidFill>
              <a:schemeClr val="bg1"/>
            </a:solidFill>
            <a:prstDash val="solid"/>
            <a:round/>
            <a:headEnd type="none" w="med" len="med"/>
            <a:tailEnd type="triangle"/>
          </a:ln>
          <a:effectLst/>
        </p:spPr>
      </p:cxnSp>
      <p:cxnSp>
        <p:nvCxnSpPr>
          <p:cNvPr id="36" name="Straight Arrow Connector 35"/>
          <p:cNvCxnSpPr>
            <a:stCxn id="57" idx="0"/>
            <a:endCxn id="11" idx="1"/>
          </p:cNvCxnSpPr>
          <p:nvPr/>
        </p:nvCxnSpPr>
        <p:spPr bwMode="auto">
          <a:xfrm flipV="1">
            <a:off x="4329386" y="4408793"/>
            <a:ext cx="2523761" cy="980902"/>
          </a:xfrm>
          <a:prstGeom prst="straightConnector1">
            <a:avLst/>
          </a:prstGeom>
          <a:solidFill>
            <a:schemeClr val="accent1"/>
          </a:solidFill>
          <a:ln w="19050" cap="flat" cmpd="sng" algn="ctr">
            <a:solidFill>
              <a:schemeClr val="bg1"/>
            </a:solidFill>
            <a:prstDash val="solid"/>
            <a:round/>
            <a:headEnd type="none" w="med" len="med"/>
            <a:tailEnd type="triangle"/>
          </a:ln>
          <a:effectLst/>
        </p:spPr>
      </p:cxnSp>
    </p:spTree>
    <p:extLst>
      <p:ext uri="{BB962C8B-B14F-4D97-AF65-F5344CB8AC3E}">
        <p14:creationId xmlns:p14="http://schemas.microsoft.com/office/powerpoint/2010/main" val="285004908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IOM’s definition for ‘biomarker’</a:t>
            </a:r>
            <a:endParaRPr lang="en-US" dirty="0"/>
          </a:p>
        </p:txBody>
      </p:sp>
      <p:sp>
        <p:nvSpPr>
          <p:cNvPr id="5" name="Content Placeholder 4"/>
          <p:cNvSpPr>
            <a:spLocks noGrp="1"/>
          </p:cNvSpPr>
          <p:nvPr>
            <p:ph idx="1"/>
          </p:nvPr>
        </p:nvSpPr>
        <p:spPr>
          <a:xfrm>
            <a:off x="4114800" y="1524000"/>
            <a:ext cx="4648200" cy="4953000"/>
          </a:xfrm>
        </p:spPr>
        <p:txBody>
          <a:bodyPr/>
          <a:lstStyle/>
          <a:p>
            <a:pPr marL="285750" indent="-285750">
              <a:buFont typeface="Arial" panose="020B0604020202020204" pitchFamily="34" charset="0"/>
              <a:buChar char="•"/>
            </a:pPr>
            <a:r>
              <a:rPr lang="en-US" sz="1800" i="1" dirty="0" smtClean="0"/>
              <a:t>Biomarkers are characteristics </a:t>
            </a:r>
            <a:r>
              <a:rPr lang="en-US" sz="1800" i="1" dirty="0"/>
              <a:t>that </a:t>
            </a:r>
            <a:r>
              <a:rPr lang="en-US" sz="1800" i="1" dirty="0" smtClean="0"/>
              <a:t>are </a:t>
            </a:r>
            <a:r>
              <a:rPr lang="en-US" sz="1800" i="1" dirty="0"/>
              <a:t>objectively </a:t>
            </a:r>
            <a:r>
              <a:rPr lang="en-US" sz="1800" i="1" dirty="0" smtClean="0"/>
              <a:t>[</a:t>
            </a:r>
            <a:r>
              <a:rPr lang="en-US" sz="1200" dirty="0"/>
              <a:t>The committee defines “objectively” to mean “reliably and accurately.”</a:t>
            </a:r>
            <a:r>
              <a:rPr lang="en-US" sz="1800" i="1" dirty="0" smtClean="0"/>
              <a:t>] measured </a:t>
            </a:r>
            <a:r>
              <a:rPr lang="en-US" sz="1800" i="1" dirty="0"/>
              <a:t>and evaluated as an indicator of normal biological processes, pathogenic processes, or pharmacologic responses to therapeutic </a:t>
            </a:r>
            <a:r>
              <a:rPr lang="en-US" sz="1800" i="1" dirty="0" smtClean="0"/>
              <a:t>intervention</a:t>
            </a:r>
            <a:r>
              <a:rPr lang="en-US" sz="1800" i="1" dirty="0"/>
              <a:t>.</a:t>
            </a:r>
            <a:endParaRPr lang="en-US" sz="1800" i="1" dirty="0" smtClean="0"/>
          </a:p>
          <a:p>
            <a:pPr marL="285750" indent="-285750">
              <a:buFont typeface="Arial" panose="020B0604020202020204" pitchFamily="34" charset="0"/>
              <a:buChar char="•"/>
            </a:pPr>
            <a:r>
              <a:rPr lang="en-US" sz="1800" i="1" dirty="0"/>
              <a:t>Cholesterol and blood sugar levels </a:t>
            </a:r>
            <a:r>
              <a:rPr lang="en-US" sz="1800" i="1" dirty="0" smtClean="0"/>
              <a:t>are biomarkers</a:t>
            </a:r>
            <a:r>
              <a:rPr lang="en-US" sz="1800" i="1" dirty="0"/>
              <a:t>, as are blood </a:t>
            </a:r>
            <a:r>
              <a:rPr lang="en-US" sz="1800" i="1" dirty="0" smtClean="0"/>
              <a:t>pressure, enzyme </a:t>
            </a:r>
            <a:r>
              <a:rPr lang="en-US" sz="1800" i="1" dirty="0"/>
              <a:t>levels, measurements of tumor </a:t>
            </a:r>
            <a:r>
              <a:rPr lang="en-US" sz="1800" i="1" dirty="0" smtClean="0"/>
              <a:t>size from </a:t>
            </a:r>
            <a:r>
              <a:rPr lang="en-US" sz="1800" i="1" dirty="0"/>
              <a:t>magnetic resonance imaging (MRI) or computed tomography (CT), </a:t>
            </a:r>
            <a:r>
              <a:rPr lang="en-US" sz="1800" i="1" dirty="0" smtClean="0"/>
              <a:t>and the </a:t>
            </a:r>
            <a:r>
              <a:rPr lang="en-US" sz="1800" i="1" dirty="0"/>
              <a:t>biochemical and genetic variations observed in age-related macular degeneration.</a:t>
            </a:r>
          </a:p>
        </p:txBody>
      </p:sp>
      <p:sp>
        <p:nvSpPr>
          <p:cNvPr id="6" name="Rectangle 5"/>
          <p:cNvSpPr/>
          <p:nvPr/>
        </p:nvSpPr>
        <p:spPr>
          <a:xfrm>
            <a:off x="4419600" y="5599093"/>
            <a:ext cx="4572000" cy="954107"/>
          </a:xfrm>
          <a:prstGeom prst="rect">
            <a:avLst/>
          </a:prstGeom>
        </p:spPr>
        <p:txBody>
          <a:bodyPr>
            <a:spAutoFit/>
          </a:bodyPr>
          <a:lstStyle/>
          <a:p>
            <a:endParaRPr lang="en-US" sz="1400" dirty="0">
              <a:solidFill>
                <a:schemeClr val="bg1"/>
              </a:solidFill>
              <a:latin typeface="Times New Roman" panose="02020603050405020304" pitchFamily="18" charset="0"/>
            </a:endParaRPr>
          </a:p>
          <a:p>
            <a:r>
              <a:rPr lang="en-US" sz="1400" i="1" dirty="0">
                <a:solidFill>
                  <a:schemeClr val="bg1"/>
                </a:solidFill>
                <a:latin typeface="Times New Roman" panose="02020603050405020304" pitchFamily="18" charset="0"/>
              </a:rPr>
              <a:t>Evaluation of Biomarkers and Surrogate Endpoints in Chronic Disease</a:t>
            </a:r>
            <a:r>
              <a:rPr lang="en-US" sz="1400" dirty="0">
                <a:solidFill>
                  <a:schemeClr val="bg1"/>
                </a:solidFill>
                <a:latin typeface="Times New Roman" panose="02020603050405020304" pitchFamily="18" charset="0"/>
              </a:rPr>
              <a:t>, ed. C.M. </a:t>
            </a:r>
            <a:r>
              <a:rPr lang="en-US" sz="1400" dirty="0" err="1">
                <a:solidFill>
                  <a:schemeClr val="bg1"/>
                </a:solidFill>
                <a:latin typeface="Times New Roman" panose="02020603050405020304" pitchFamily="18" charset="0"/>
              </a:rPr>
              <a:t>Micheel</a:t>
            </a:r>
            <a:r>
              <a:rPr lang="en-US" sz="1400" dirty="0">
                <a:solidFill>
                  <a:schemeClr val="bg1"/>
                </a:solidFill>
                <a:latin typeface="Times New Roman" panose="02020603050405020304" pitchFamily="18" charset="0"/>
              </a:rPr>
              <a:t> and J.R. Ball. 2010, Washington, D.C.: The National Academies Press. 314</a:t>
            </a:r>
            <a:r>
              <a:rPr lang="en-US" sz="1400" dirty="0" smtClean="0">
                <a:solidFill>
                  <a:schemeClr val="bg1"/>
                </a:solidFill>
                <a:latin typeface="Times New Roman" panose="02020603050405020304" pitchFamily="18" charset="0"/>
              </a:rPr>
              <a:t>. [p1] </a:t>
            </a:r>
            <a:endParaRPr lang="en-US" sz="1400" dirty="0">
              <a:solidFill>
                <a:schemeClr val="bg1"/>
              </a:solidFill>
              <a:latin typeface="Times New Roman" panose="02020603050405020304" pitchFamily="18" charset="0"/>
            </a:endParaRPr>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1000" y="1524000"/>
            <a:ext cx="3448291" cy="4953000"/>
          </a:xfrm>
          <a:prstGeom prst="rect">
            <a:avLst/>
          </a:prstGeom>
        </p:spPr>
      </p:pic>
    </p:spTree>
    <p:extLst>
      <p:ext uri="{BB962C8B-B14F-4D97-AF65-F5344CB8AC3E}">
        <p14:creationId xmlns:p14="http://schemas.microsoft.com/office/powerpoint/2010/main" val="18582519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uiExpand="1" build="p"/>
    </p:bldLst>
  </p:timing>
</p:sld>
</file>

<file path=ppt/slides/slide2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762000"/>
            <a:ext cx="8991600" cy="762000"/>
          </a:xfrm>
        </p:spPr>
        <p:txBody>
          <a:bodyPr/>
          <a:lstStyle/>
          <a:p>
            <a:r>
              <a:rPr lang="en-US" dirty="0" smtClean="0"/>
              <a:t>Similar proposal for </a:t>
            </a:r>
            <a:r>
              <a:rPr lang="en-US" i="1" dirty="0" smtClean="0"/>
              <a:t>diagnostic biomarkers</a:t>
            </a:r>
            <a:endParaRPr lang="en-US" i="1" dirty="0"/>
          </a:p>
        </p:txBody>
      </p:sp>
      <p:sp>
        <p:nvSpPr>
          <p:cNvPr id="3" name="Content Placeholder 2"/>
          <p:cNvSpPr>
            <a:spLocks noGrp="1"/>
          </p:cNvSpPr>
          <p:nvPr>
            <p:ph idx="1"/>
          </p:nvPr>
        </p:nvSpPr>
        <p:spPr/>
        <p:txBody>
          <a:bodyPr/>
          <a:lstStyle/>
          <a:p>
            <a:pPr>
              <a:buFont typeface="Arial" panose="020B0604020202020204" pitchFamily="34" charset="0"/>
              <a:buChar char="•"/>
            </a:pPr>
            <a:r>
              <a:rPr lang="en-US" sz="2000" b="1" dirty="0"/>
              <a:t>DIAGNOSTIC BIOMARKER FOR DISEASE OF TYPE X </a:t>
            </a:r>
            <a:r>
              <a:rPr lang="en-US" sz="2000" dirty="0"/>
              <a:t>=def.– </a:t>
            </a:r>
            <a:endParaRPr lang="en-US" sz="2000" dirty="0" smtClean="0"/>
          </a:p>
          <a:p>
            <a:pPr marL="857250" lvl="2" indent="0">
              <a:buNone/>
            </a:pPr>
            <a:r>
              <a:rPr lang="en-US" sz="1600" b="1" dirty="0" smtClean="0"/>
              <a:t>MATERIAL </a:t>
            </a:r>
            <a:r>
              <a:rPr lang="en-US" sz="1600" b="1" dirty="0"/>
              <a:t>DIAGNOSTIC BIOMARKER FOR DISEASE OF TYPE X</a:t>
            </a:r>
            <a:r>
              <a:rPr lang="en-US" sz="1600" dirty="0"/>
              <a:t>, </a:t>
            </a:r>
            <a:endParaRPr lang="en-US" sz="1600" dirty="0" smtClean="0"/>
          </a:p>
          <a:p>
            <a:pPr marL="857250" lvl="2" indent="0">
              <a:buNone/>
            </a:pPr>
            <a:r>
              <a:rPr lang="en-US" sz="1600" b="1" dirty="0" smtClean="0"/>
              <a:t>QUALITY </a:t>
            </a:r>
            <a:r>
              <a:rPr lang="en-US" sz="1600" b="1" dirty="0"/>
              <a:t>DIAGNOSTIC BIOMARKER FOR DISEASE OF TYPE X</a:t>
            </a:r>
            <a:r>
              <a:rPr lang="en-US" sz="1600" dirty="0"/>
              <a:t>, or </a:t>
            </a:r>
            <a:endParaRPr lang="en-US" sz="1600" dirty="0" smtClean="0"/>
          </a:p>
          <a:p>
            <a:pPr marL="857250" lvl="2" indent="0">
              <a:buNone/>
            </a:pPr>
            <a:r>
              <a:rPr lang="en-US" sz="1600" b="1" dirty="0" smtClean="0"/>
              <a:t>PROCESS </a:t>
            </a:r>
            <a:r>
              <a:rPr lang="en-US" sz="1600" b="1" dirty="0"/>
              <a:t>DIAGNOSTIC BIOMARKER FOR DISEASE OF TYPE X </a:t>
            </a:r>
            <a:r>
              <a:rPr lang="en-US" sz="1600" dirty="0"/>
              <a:t>	</a:t>
            </a:r>
          </a:p>
          <a:p>
            <a:pPr>
              <a:spcBef>
                <a:spcPts val="1800"/>
              </a:spcBef>
              <a:buFont typeface="Arial" panose="020B0604020202020204" pitchFamily="34" charset="0"/>
              <a:buChar char="•"/>
            </a:pPr>
            <a:r>
              <a:rPr lang="en-US" sz="2000" b="1" dirty="0" smtClean="0"/>
              <a:t>MATERIAL </a:t>
            </a:r>
            <a:r>
              <a:rPr lang="en-US" sz="2000" b="1" dirty="0"/>
              <a:t>DIAGNOSTIC BIOMARKER FOR DISEASE OF TYPE X </a:t>
            </a:r>
            <a:r>
              <a:rPr lang="en-US" sz="2000" dirty="0"/>
              <a:t>=def.– </a:t>
            </a:r>
            <a:endParaRPr lang="en-US" sz="2000" dirty="0" smtClean="0"/>
          </a:p>
          <a:p>
            <a:pPr marL="800100" lvl="2" indent="0">
              <a:buNone/>
            </a:pPr>
            <a:r>
              <a:rPr lang="en-US" sz="1600" b="1" dirty="0" smtClean="0"/>
              <a:t>MATERIAL </a:t>
            </a:r>
            <a:r>
              <a:rPr lang="en-US" sz="1600" b="1" dirty="0"/>
              <a:t>BIOMARKER </a:t>
            </a:r>
            <a:r>
              <a:rPr lang="en-US" sz="1600" b="1" i="1" dirty="0"/>
              <a:t>instances of </a:t>
            </a:r>
            <a:r>
              <a:rPr lang="en-US" sz="1600" dirty="0"/>
              <a:t>which are </a:t>
            </a:r>
            <a:r>
              <a:rPr lang="en-US" sz="1600" b="1" i="1" dirty="0"/>
              <a:t>capable of </a:t>
            </a:r>
            <a:r>
              <a:rPr lang="en-US" sz="1600" dirty="0"/>
              <a:t>being assessed objectively to determine whether a DISEASE OF TYPE X </a:t>
            </a:r>
            <a:r>
              <a:rPr lang="en-US" sz="1600" b="1" i="1" dirty="0"/>
              <a:t>inheres in </a:t>
            </a:r>
            <a:r>
              <a:rPr lang="en-US" sz="1600" dirty="0"/>
              <a:t>the ORGANISM of which these instances </a:t>
            </a:r>
            <a:r>
              <a:rPr lang="en-US" sz="1600" b="1" i="1" dirty="0"/>
              <a:t>are part</a:t>
            </a:r>
            <a:r>
              <a:rPr lang="en-US" sz="1600" dirty="0"/>
              <a:t>. 	</a:t>
            </a:r>
          </a:p>
          <a:p>
            <a:pPr>
              <a:spcBef>
                <a:spcPts val="1800"/>
              </a:spcBef>
              <a:buFont typeface="Arial" panose="020B0604020202020204" pitchFamily="34" charset="0"/>
              <a:buChar char="•"/>
            </a:pPr>
            <a:r>
              <a:rPr lang="en-US" sz="2000" b="1" dirty="0" smtClean="0"/>
              <a:t>QUALITY </a:t>
            </a:r>
            <a:r>
              <a:rPr lang="en-US" sz="2000" b="1" dirty="0"/>
              <a:t>DIAGNOSTIC BIOMARKER FOR DISEASE OF TYPE X </a:t>
            </a:r>
            <a:r>
              <a:rPr lang="en-US" sz="2000" dirty="0"/>
              <a:t>=def.– </a:t>
            </a:r>
            <a:endParaRPr lang="en-US" sz="2000" dirty="0" smtClean="0"/>
          </a:p>
          <a:p>
            <a:pPr marL="800100" lvl="2" indent="0">
              <a:buNone/>
            </a:pPr>
            <a:r>
              <a:rPr lang="en-US" sz="1600" dirty="0" smtClean="0"/>
              <a:t>BODILY </a:t>
            </a:r>
            <a:r>
              <a:rPr lang="en-US" sz="1600" dirty="0"/>
              <a:t>QUALITY which </a:t>
            </a:r>
            <a:r>
              <a:rPr lang="en-US" sz="1600" b="1" i="1" dirty="0"/>
              <a:t>inheres in </a:t>
            </a:r>
            <a:r>
              <a:rPr lang="en-US" sz="1600" dirty="0"/>
              <a:t>a BODILY COMPONENT </a:t>
            </a:r>
            <a:r>
              <a:rPr lang="en-US" sz="1600" i="1" dirty="0"/>
              <a:t>c </a:t>
            </a:r>
            <a:r>
              <a:rPr lang="en-US" sz="1600" dirty="0"/>
              <a:t>and in virtue of which </a:t>
            </a:r>
            <a:r>
              <a:rPr lang="en-US" sz="1600" i="1" dirty="0"/>
              <a:t>c </a:t>
            </a:r>
            <a:r>
              <a:rPr lang="en-US" sz="1600" dirty="0"/>
              <a:t>is an </a:t>
            </a:r>
            <a:r>
              <a:rPr lang="en-US" sz="1600" b="1" i="1" dirty="0"/>
              <a:t>instance of </a:t>
            </a:r>
            <a:r>
              <a:rPr lang="en-US" sz="1600" b="1" dirty="0"/>
              <a:t>MATERIAL DIAGNOSTIC BIOMARKER FOR DISEASE OF TYPE X </a:t>
            </a:r>
            <a:r>
              <a:rPr lang="en-US" sz="1600" dirty="0"/>
              <a:t>	</a:t>
            </a:r>
          </a:p>
          <a:p>
            <a:pPr>
              <a:spcBef>
                <a:spcPts val="1800"/>
              </a:spcBef>
              <a:buFont typeface="Arial" panose="020B0604020202020204" pitchFamily="34" charset="0"/>
              <a:buChar char="•"/>
            </a:pPr>
            <a:r>
              <a:rPr lang="en-US" sz="2000" b="1" dirty="0" smtClean="0"/>
              <a:t>PROCESS </a:t>
            </a:r>
            <a:r>
              <a:rPr lang="en-US" sz="2000" b="1" dirty="0"/>
              <a:t>DIAGNOSTIC BIOMARKER FOR DISEASE OF TYPE X </a:t>
            </a:r>
            <a:r>
              <a:rPr lang="en-US" sz="2000" dirty="0"/>
              <a:t>=def.– </a:t>
            </a:r>
            <a:endParaRPr lang="en-US" sz="2000" dirty="0" smtClean="0"/>
          </a:p>
          <a:p>
            <a:pPr marL="800100" lvl="2" indent="0">
              <a:buNone/>
            </a:pPr>
            <a:r>
              <a:rPr lang="en-US" sz="1600" dirty="0" smtClean="0"/>
              <a:t>BODILY </a:t>
            </a:r>
            <a:r>
              <a:rPr lang="en-US" sz="1600" dirty="0"/>
              <a:t>PROCESS in which a BODILY COMPONENT </a:t>
            </a:r>
            <a:r>
              <a:rPr lang="en-US" sz="1600" i="1" dirty="0"/>
              <a:t>c </a:t>
            </a:r>
            <a:r>
              <a:rPr lang="en-US" sz="1600" b="1" i="1" dirty="0"/>
              <a:t>participates </a:t>
            </a:r>
            <a:r>
              <a:rPr lang="en-US" sz="1600" dirty="0"/>
              <a:t>and in virtue of which </a:t>
            </a:r>
            <a:r>
              <a:rPr lang="en-US" sz="1600" i="1" dirty="0"/>
              <a:t>c </a:t>
            </a:r>
            <a:r>
              <a:rPr lang="en-US" sz="1600" dirty="0"/>
              <a:t>is an </a:t>
            </a:r>
            <a:r>
              <a:rPr lang="en-US" sz="1600" b="1" i="1" dirty="0"/>
              <a:t>instance of </a:t>
            </a:r>
            <a:r>
              <a:rPr lang="en-US" sz="1600" b="1" dirty="0"/>
              <a:t>MATERIAL DIAGNOSTIC BIOMARKER FOR DISEASE OF TYPE X</a:t>
            </a:r>
            <a:r>
              <a:rPr lang="en-US" sz="1600" dirty="0"/>
              <a:t>. 	</a:t>
            </a:r>
          </a:p>
          <a:p>
            <a:pPr>
              <a:buFont typeface="Arial" panose="020B0604020202020204" pitchFamily="34" charset="0"/>
              <a:buChar char="•"/>
            </a:pPr>
            <a:endParaRPr lang="en-US" sz="2000" dirty="0"/>
          </a:p>
        </p:txBody>
      </p:sp>
    </p:spTree>
    <p:extLst>
      <p:ext uri="{BB962C8B-B14F-4D97-AF65-F5344CB8AC3E}">
        <p14:creationId xmlns:p14="http://schemas.microsoft.com/office/powerpoint/2010/main" val="418712927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Straightforward definitions for </a:t>
            </a:r>
            <a:br>
              <a:rPr lang="en-US" dirty="0" smtClean="0"/>
            </a:br>
            <a:r>
              <a:rPr lang="en-US" dirty="0" smtClean="0"/>
              <a:t>disease and prognostic biomarkers</a:t>
            </a:r>
            <a:endParaRPr lang="en-US" dirty="0"/>
          </a:p>
        </p:txBody>
      </p:sp>
      <p:sp>
        <p:nvSpPr>
          <p:cNvPr id="3" name="Content Placeholder 2"/>
          <p:cNvSpPr>
            <a:spLocks noGrp="1"/>
          </p:cNvSpPr>
          <p:nvPr>
            <p:ph idx="1"/>
          </p:nvPr>
        </p:nvSpPr>
        <p:spPr>
          <a:xfrm>
            <a:off x="228600" y="2286000"/>
            <a:ext cx="8686800" cy="4343400"/>
          </a:xfrm>
        </p:spPr>
        <p:txBody>
          <a:bodyPr/>
          <a:lstStyle/>
          <a:p>
            <a:pPr>
              <a:buFont typeface="Arial" panose="020B0604020202020204" pitchFamily="34" charset="0"/>
              <a:buChar char="•"/>
            </a:pPr>
            <a:r>
              <a:rPr lang="en-US" b="1" dirty="0"/>
              <a:t>DISEASE BIOMARKER FOR DISEASE OF TYPE X </a:t>
            </a:r>
            <a:r>
              <a:rPr lang="en-US" dirty="0"/>
              <a:t>=def.– </a:t>
            </a:r>
            <a:endParaRPr lang="en-US" dirty="0" smtClean="0"/>
          </a:p>
          <a:p>
            <a:pPr marL="800100" lvl="2" indent="0">
              <a:buNone/>
            </a:pPr>
            <a:r>
              <a:rPr lang="en-US" b="1" dirty="0" smtClean="0"/>
              <a:t>BIOMARKER </a:t>
            </a:r>
            <a:r>
              <a:rPr lang="en-US" dirty="0"/>
              <a:t>instances of which either start to exist or become clinically abnormal during a </a:t>
            </a:r>
            <a:r>
              <a:rPr lang="en-US" b="1" i="1" dirty="0"/>
              <a:t>part </a:t>
            </a:r>
            <a:r>
              <a:rPr lang="en-US" dirty="0"/>
              <a:t>of the DISEASE COURSE which </a:t>
            </a:r>
            <a:r>
              <a:rPr lang="en-US" b="1" i="1" dirty="0"/>
              <a:t>realizes </a:t>
            </a:r>
            <a:r>
              <a:rPr lang="en-US" dirty="0"/>
              <a:t>the DISEASE OF TYPE X 	</a:t>
            </a:r>
          </a:p>
          <a:p>
            <a:pPr>
              <a:buFont typeface="Arial" panose="020B0604020202020204" pitchFamily="34" charset="0"/>
              <a:buChar char="•"/>
            </a:pPr>
            <a:endParaRPr lang="en-US" dirty="0" smtClean="0"/>
          </a:p>
          <a:p>
            <a:pPr>
              <a:buFont typeface="Arial" panose="020B0604020202020204" pitchFamily="34" charset="0"/>
              <a:buChar char="•"/>
            </a:pPr>
            <a:r>
              <a:rPr lang="en-US" b="1" dirty="0" smtClean="0"/>
              <a:t>PROGNOSTIC </a:t>
            </a:r>
            <a:r>
              <a:rPr lang="en-US" b="1" dirty="0"/>
              <a:t>BIOMARKER FOR DISEASE OF TYPE X </a:t>
            </a:r>
            <a:r>
              <a:rPr lang="en-US" dirty="0"/>
              <a:t>=def</a:t>
            </a:r>
            <a:r>
              <a:rPr lang="en-US" dirty="0" smtClean="0"/>
              <a:t>.–</a:t>
            </a:r>
          </a:p>
          <a:p>
            <a:pPr marL="800100" lvl="2" indent="0">
              <a:buNone/>
            </a:pPr>
            <a:r>
              <a:rPr lang="en-US" b="1" dirty="0" smtClean="0"/>
              <a:t>DISEASE </a:t>
            </a:r>
            <a:r>
              <a:rPr lang="en-US" b="1" dirty="0"/>
              <a:t>BIOMARKER FOR DISEASE OF TYPE X </a:t>
            </a:r>
            <a:r>
              <a:rPr lang="en-US" dirty="0"/>
              <a:t>which starts to exist during a </a:t>
            </a:r>
            <a:r>
              <a:rPr lang="en-US" b="1" i="1" dirty="0"/>
              <a:t>part </a:t>
            </a:r>
            <a:r>
              <a:rPr lang="en-US" i="1" dirty="0"/>
              <a:t>p </a:t>
            </a:r>
            <a:r>
              <a:rPr lang="en-US" dirty="0"/>
              <a:t>of a DISEASE COURSE </a:t>
            </a:r>
            <a:r>
              <a:rPr lang="en-US" i="1" dirty="0"/>
              <a:t>d </a:t>
            </a:r>
            <a:r>
              <a:rPr lang="en-US" dirty="0"/>
              <a:t>which </a:t>
            </a:r>
            <a:r>
              <a:rPr lang="en-US" b="1" i="1" dirty="0"/>
              <a:t>realizes </a:t>
            </a:r>
            <a:r>
              <a:rPr lang="en-US" dirty="0"/>
              <a:t>the DISEASE OF TYPE X and where </a:t>
            </a:r>
            <a:r>
              <a:rPr lang="en-US" i="1" dirty="0"/>
              <a:t>p </a:t>
            </a:r>
            <a:r>
              <a:rPr lang="en-US" dirty="0"/>
              <a:t>is such that it </a:t>
            </a:r>
            <a:r>
              <a:rPr lang="en-US" b="1" i="1" dirty="0"/>
              <a:t>regulates </a:t>
            </a:r>
            <a:r>
              <a:rPr lang="en-US" dirty="0"/>
              <a:t>the further unfolding of </a:t>
            </a:r>
            <a:r>
              <a:rPr lang="en-US" i="1" dirty="0"/>
              <a:t>d</a:t>
            </a:r>
            <a:r>
              <a:rPr lang="en-US" dirty="0"/>
              <a:t>. 	</a:t>
            </a:r>
          </a:p>
          <a:p>
            <a:pPr>
              <a:buFont typeface="Arial" panose="020B0604020202020204" pitchFamily="34" charset="0"/>
              <a:buChar char="•"/>
            </a:pPr>
            <a:endParaRPr lang="en-US" dirty="0"/>
          </a:p>
        </p:txBody>
      </p:sp>
    </p:spTree>
    <p:extLst>
      <p:ext uri="{BB962C8B-B14F-4D97-AF65-F5344CB8AC3E}">
        <p14:creationId xmlns:p14="http://schemas.microsoft.com/office/powerpoint/2010/main" val="384108438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final picture</a:t>
            </a:r>
            <a:endParaRPr lang="en-US" dirty="0"/>
          </a:p>
        </p:txBody>
      </p:sp>
      <p:sp>
        <p:nvSpPr>
          <p:cNvPr id="4" name="TextBox 3"/>
          <p:cNvSpPr txBox="1"/>
          <p:nvPr/>
        </p:nvSpPr>
        <p:spPr>
          <a:xfrm>
            <a:off x="283722" y="1635974"/>
            <a:ext cx="1143262" cy="584775"/>
          </a:xfrm>
          <a:prstGeom prst="rect">
            <a:avLst/>
          </a:prstGeom>
          <a:solidFill>
            <a:srgbClr val="92D050"/>
          </a:solidFill>
          <a:ln>
            <a:solidFill>
              <a:schemeClr val="bg1"/>
            </a:solidFill>
          </a:ln>
        </p:spPr>
        <p:txBody>
          <a:bodyPr wrap="none" rtlCol="0">
            <a:spAutoFit/>
          </a:bodyPr>
          <a:lstStyle/>
          <a:p>
            <a:pPr algn="ctr"/>
            <a:r>
              <a:rPr lang="en-US" sz="1600" dirty="0" smtClean="0">
                <a:solidFill>
                  <a:schemeClr val="bg1"/>
                </a:solidFill>
              </a:rPr>
              <a:t>Bodily</a:t>
            </a:r>
          </a:p>
          <a:p>
            <a:pPr algn="ctr"/>
            <a:r>
              <a:rPr lang="en-US" sz="1600" dirty="0" smtClean="0">
                <a:solidFill>
                  <a:schemeClr val="bg1"/>
                </a:solidFill>
              </a:rPr>
              <a:t>Component</a:t>
            </a:r>
            <a:endParaRPr lang="en-US" sz="1600" dirty="0">
              <a:solidFill>
                <a:schemeClr val="bg1"/>
              </a:solidFill>
            </a:endParaRPr>
          </a:p>
        </p:txBody>
      </p:sp>
      <p:sp>
        <p:nvSpPr>
          <p:cNvPr id="5" name="TextBox 4"/>
          <p:cNvSpPr txBox="1"/>
          <p:nvPr/>
        </p:nvSpPr>
        <p:spPr>
          <a:xfrm>
            <a:off x="2888350" y="2871690"/>
            <a:ext cx="801822" cy="584775"/>
          </a:xfrm>
          <a:prstGeom prst="rect">
            <a:avLst/>
          </a:prstGeom>
          <a:solidFill>
            <a:srgbClr val="FF7C80"/>
          </a:solidFill>
          <a:ln>
            <a:solidFill>
              <a:schemeClr val="bg1"/>
            </a:solidFill>
          </a:ln>
        </p:spPr>
        <p:txBody>
          <a:bodyPr wrap="none" rtlCol="0">
            <a:spAutoFit/>
          </a:bodyPr>
          <a:lstStyle/>
          <a:p>
            <a:pPr algn="ctr"/>
            <a:r>
              <a:rPr lang="en-US" sz="1600" dirty="0" smtClean="0">
                <a:solidFill>
                  <a:schemeClr val="bg1"/>
                </a:solidFill>
              </a:rPr>
              <a:t>Bodily</a:t>
            </a:r>
          </a:p>
          <a:p>
            <a:pPr algn="ctr"/>
            <a:r>
              <a:rPr lang="en-US" sz="1600" dirty="0" smtClean="0">
                <a:solidFill>
                  <a:schemeClr val="bg1"/>
                </a:solidFill>
              </a:rPr>
              <a:t>Quality</a:t>
            </a:r>
            <a:endParaRPr lang="en-US" sz="1600" dirty="0">
              <a:solidFill>
                <a:schemeClr val="bg1"/>
              </a:solidFill>
            </a:endParaRPr>
          </a:p>
        </p:txBody>
      </p:sp>
      <p:sp>
        <p:nvSpPr>
          <p:cNvPr id="6" name="TextBox 5"/>
          <p:cNvSpPr txBox="1"/>
          <p:nvPr/>
        </p:nvSpPr>
        <p:spPr>
          <a:xfrm>
            <a:off x="6469905" y="2871690"/>
            <a:ext cx="813043" cy="584775"/>
          </a:xfrm>
          <a:prstGeom prst="rect">
            <a:avLst/>
          </a:prstGeom>
          <a:solidFill>
            <a:srgbClr val="FFC000"/>
          </a:solidFill>
          <a:ln>
            <a:solidFill>
              <a:schemeClr val="bg1"/>
            </a:solidFill>
          </a:ln>
        </p:spPr>
        <p:txBody>
          <a:bodyPr wrap="none" rtlCol="0">
            <a:spAutoFit/>
          </a:bodyPr>
          <a:lstStyle/>
          <a:p>
            <a:pPr algn="ctr"/>
            <a:r>
              <a:rPr lang="en-US" sz="1600" dirty="0" smtClean="0">
                <a:solidFill>
                  <a:schemeClr val="bg1"/>
                </a:solidFill>
              </a:rPr>
              <a:t>Bodily</a:t>
            </a:r>
          </a:p>
          <a:p>
            <a:pPr algn="ctr"/>
            <a:r>
              <a:rPr lang="en-US" sz="1600" dirty="0" smtClean="0">
                <a:solidFill>
                  <a:schemeClr val="bg1"/>
                </a:solidFill>
              </a:rPr>
              <a:t>Process</a:t>
            </a:r>
            <a:endParaRPr lang="en-US" sz="1600" dirty="0">
              <a:solidFill>
                <a:schemeClr val="bg1"/>
              </a:solidFill>
            </a:endParaRPr>
          </a:p>
        </p:txBody>
      </p:sp>
      <p:sp>
        <p:nvSpPr>
          <p:cNvPr id="7" name="TextBox 6"/>
          <p:cNvSpPr txBox="1"/>
          <p:nvPr/>
        </p:nvSpPr>
        <p:spPr>
          <a:xfrm>
            <a:off x="5512252" y="3908051"/>
            <a:ext cx="1098378" cy="584775"/>
          </a:xfrm>
          <a:prstGeom prst="rect">
            <a:avLst/>
          </a:prstGeom>
          <a:noFill/>
          <a:ln>
            <a:solidFill>
              <a:schemeClr val="bg1"/>
            </a:solidFill>
          </a:ln>
        </p:spPr>
        <p:txBody>
          <a:bodyPr wrap="none" rtlCol="0">
            <a:spAutoFit/>
          </a:bodyPr>
          <a:lstStyle/>
          <a:p>
            <a:pPr algn="ctr"/>
            <a:r>
              <a:rPr lang="en-US" sz="1600" b="1" i="1" dirty="0" smtClean="0">
                <a:solidFill>
                  <a:srgbClr val="FFFF00"/>
                </a:solidFill>
              </a:rPr>
              <a:t>Process</a:t>
            </a:r>
          </a:p>
          <a:p>
            <a:pPr algn="ctr"/>
            <a:r>
              <a:rPr lang="en-US" sz="1600" b="1" i="1" dirty="0" smtClean="0">
                <a:solidFill>
                  <a:srgbClr val="FFFF00"/>
                </a:solidFill>
              </a:rPr>
              <a:t>Biomarker</a:t>
            </a:r>
            <a:endParaRPr lang="en-US" sz="1600" b="1" i="1" dirty="0">
              <a:solidFill>
                <a:srgbClr val="FFFF00"/>
              </a:solidFill>
            </a:endParaRPr>
          </a:p>
        </p:txBody>
      </p:sp>
      <p:sp>
        <p:nvSpPr>
          <p:cNvPr id="8" name="TextBox 7"/>
          <p:cNvSpPr txBox="1"/>
          <p:nvPr/>
        </p:nvSpPr>
        <p:spPr>
          <a:xfrm>
            <a:off x="306164" y="2871690"/>
            <a:ext cx="1098378" cy="584775"/>
          </a:xfrm>
          <a:prstGeom prst="rect">
            <a:avLst/>
          </a:prstGeom>
          <a:noFill/>
          <a:ln>
            <a:solidFill>
              <a:schemeClr val="bg1"/>
            </a:solidFill>
          </a:ln>
        </p:spPr>
        <p:txBody>
          <a:bodyPr wrap="none" rtlCol="0">
            <a:spAutoFit/>
          </a:bodyPr>
          <a:lstStyle/>
          <a:p>
            <a:pPr algn="ctr"/>
            <a:r>
              <a:rPr lang="en-US" sz="1600" b="1" i="1" dirty="0" smtClean="0">
                <a:solidFill>
                  <a:srgbClr val="19FF81"/>
                </a:solidFill>
              </a:rPr>
              <a:t>Material</a:t>
            </a:r>
          </a:p>
          <a:p>
            <a:pPr algn="ctr"/>
            <a:r>
              <a:rPr lang="en-US" sz="1600" b="1" i="1" dirty="0" smtClean="0">
                <a:solidFill>
                  <a:srgbClr val="19FF81"/>
                </a:solidFill>
              </a:rPr>
              <a:t>Biomarker</a:t>
            </a:r>
            <a:endParaRPr lang="en-US" sz="1600" b="1" i="1" dirty="0">
              <a:solidFill>
                <a:srgbClr val="19FF81"/>
              </a:solidFill>
            </a:endParaRPr>
          </a:p>
        </p:txBody>
      </p:sp>
      <p:sp>
        <p:nvSpPr>
          <p:cNvPr id="9" name="TextBox 8"/>
          <p:cNvSpPr txBox="1"/>
          <p:nvPr/>
        </p:nvSpPr>
        <p:spPr>
          <a:xfrm>
            <a:off x="4063905" y="3908051"/>
            <a:ext cx="1098378" cy="584775"/>
          </a:xfrm>
          <a:prstGeom prst="rect">
            <a:avLst/>
          </a:prstGeom>
          <a:noFill/>
          <a:ln>
            <a:solidFill>
              <a:schemeClr val="bg1"/>
            </a:solidFill>
          </a:ln>
        </p:spPr>
        <p:txBody>
          <a:bodyPr wrap="none" rtlCol="0">
            <a:spAutoFit/>
          </a:bodyPr>
          <a:lstStyle/>
          <a:p>
            <a:pPr algn="ctr"/>
            <a:r>
              <a:rPr lang="en-US" sz="1600" b="1" i="1" dirty="0" smtClean="0">
                <a:solidFill>
                  <a:srgbClr val="FF7C80"/>
                </a:solidFill>
              </a:rPr>
              <a:t>Quality</a:t>
            </a:r>
          </a:p>
          <a:p>
            <a:pPr algn="ctr"/>
            <a:r>
              <a:rPr lang="en-US" sz="1600" b="1" i="1" dirty="0" smtClean="0">
                <a:solidFill>
                  <a:srgbClr val="FF7C80"/>
                </a:solidFill>
              </a:rPr>
              <a:t>Biomarker</a:t>
            </a:r>
            <a:endParaRPr lang="en-US" sz="1600" b="1" i="1" dirty="0">
              <a:solidFill>
                <a:srgbClr val="FF7C80"/>
              </a:solidFill>
            </a:endParaRPr>
          </a:p>
        </p:txBody>
      </p:sp>
      <p:cxnSp>
        <p:nvCxnSpPr>
          <p:cNvPr id="10" name="Straight Arrow Connector 9"/>
          <p:cNvCxnSpPr>
            <a:stCxn id="8" idx="0"/>
            <a:endCxn id="4" idx="2"/>
          </p:cNvCxnSpPr>
          <p:nvPr/>
        </p:nvCxnSpPr>
        <p:spPr bwMode="auto">
          <a:xfrm flipV="1">
            <a:off x="855353" y="2220749"/>
            <a:ext cx="0" cy="650941"/>
          </a:xfrm>
          <a:prstGeom prst="straightConnector1">
            <a:avLst/>
          </a:prstGeom>
          <a:solidFill>
            <a:schemeClr val="accent1"/>
          </a:solidFill>
          <a:ln w="19050" cap="flat" cmpd="sng" algn="ctr">
            <a:solidFill>
              <a:schemeClr val="bg1"/>
            </a:solidFill>
            <a:prstDash val="solid"/>
            <a:round/>
            <a:headEnd type="none" w="med" len="med"/>
            <a:tailEnd type="triangle"/>
          </a:ln>
          <a:effectLst/>
        </p:spPr>
      </p:cxnSp>
      <p:cxnSp>
        <p:nvCxnSpPr>
          <p:cNvPr id="11" name="Straight Arrow Connector 10"/>
          <p:cNvCxnSpPr>
            <a:stCxn id="9" idx="0"/>
            <a:endCxn id="5" idx="2"/>
          </p:cNvCxnSpPr>
          <p:nvPr/>
        </p:nvCxnSpPr>
        <p:spPr bwMode="auto">
          <a:xfrm flipH="1" flipV="1">
            <a:off x="3289261" y="3456465"/>
            <a:ext cx="1323833" cy="451586"/>
          </a:xfrm>
          <a:prstGeom prst="straightConnector1">
            <a:avLst/>
          </a:prstGeom>
          <a:solidFill>
            <a:schemeClr val="accent1"/>
          </a:solidFill>
          <a:ln w="19050" cap="flat" cmpd="sng" algn="ctr">
            <a:solidFill>
              <a:schemeClr val="bg1"/>
            </a:solidFill>
            <a:prstDash val="solid"/>
            <a:round/>
            <a:headEnd type="none" w="med" len="med"/>
            <a:tailEnd type="triangle"/>
          </a:ln>
          <a:effectLst/>
        </p:spPr>
      </p:cxnSp>
      <p:cxnSp>
        <p:nvCxnSpPr>
          <p:cNvPr id="12" name="Straight Arrow Connector 11"/>
          <p:cNvCxnSpPr>
            <a:stCxn id="7" idx="0"/>
            <a:endCxn id="6" idx="2"/>
          </p:cNvCxnSpPr>
          <p:nvPr/>
        </p:nvCxnSpPr>
        <p:spPr bwMode="auto">
          <a:xfrm flipV="1">
            <a:off x="6061441" y="3456465"/>
            <a:ext cx="814986" cy="451586"/>
          </a:xfrm>
          <a:prstGeom prst="straightConnector1">
            <a:avLst/>
          </a:prstGeom>
          <a:solidFill>
            <a:schemeClr val="accent1"/>
          </a:solidFill>
          <a:ln w="19050" cap="flat" cmpd="sng" algn="ctr">
            <a:solidFill>
              <a:schemeClr val="bg1"/>
            </a:solidFill>
            <a:prstDash val="solid"/>
            <a:round/>
            <a:headEnd type="none" w="med" len="med"/>
            <a:tailEnd type="triangle"/>
          </a:ln>
          <a:effectLst/>
        </p:spPr>
      </p:cxnSp>
      <p:sp>
        <p:nvSpPr>
          <p:cNvPr id="15" name="TextBox 14"/>
          <p:cNvSpPr txBox="1"/>
          <p:nvPr/>
        </p:nvSpPr>
        <p:spPr>
          <a:xfrm>
            <a:off x="2727183" y="1759084"/>
            <a:ext cx="1098378" cy="338554"/>
          </a:xfrm>
          <a:prstGeom prst="rect">
            <a:avLst/>
          </a:prstGeom>
          <a:noFill/>
          <a:ln>
            <a:solidFill>
              <a:schemeClr val="bg1"/>
            </a:solidFill>
          </a:ln>
        </p:spPr>
        <p:txBody>
          <a:bodyPr wrap="none" rtlCol="0">
            <a:spAutoFit/>
          </a:bodyPr>
          <a:lstStyle/>
          <a:p>
            <a:pPr algn="ctr"/>
            <a:r>
              <a:rPr lang="en-US" sz="1600" b="1" i="1" dirty="0" smtClean="0">
                <a:solidFill>
                  <a:schemeClr val="bg1"/>
                </a:solidFill>
              </a:rPr>
              <a:t>Biomarker</a:t>
            </a:r>
            <a:endParaRPr lang="en-US" sz="1600" b="1" i="1" dirty="0">
              <a:solidFill>
                <a:schemeClr val="bg1"/>
              </a:solidFill>
            </a:endParaRPr>
          </a:p>
        </p:txBody>
      </p:sp>
      <p:sp>
        <p:nvSpPr>
          <p:cNvPr id="16" name="TextBox 15"/>
          <p:cNvSpPr txBox="1"/>
          <p:nvPr/>
        </p:nvSpPr>
        <p:spPr>
          <a:xfrm>
            <a:off x="1595842" y="3908051"/>
            <a:ext cx="1098378" cy="584775"/>
          </a:xfrm>
          <a:prstGeom prst="rect">
            <a:avLst/>
          </a:prstGeom>
          <a:noFill/>
          <a:ln>
            <a:solidFill>
              <a:schemeClr val="bg1"/>
            </a:solidFill>
          </a:ln>
        </p:spPr>
        <p:txBody>
          <a:bodyPr wrap="none" rtlCol="0">
            <a:spAutoFit/>
          </a:bodyPr>
          <a:lstStyle/>
          <a:p>
            <a:pPr algn="ctr"/>
            <a:r>
              <a:rPr lang="en-US" sz="1600" b="1" i="1" dirty="0" smtClean="0">
                <a:solidFill>
                  <a:schemeClr val="bg1"/>
                </a:solidFill>
              </a:rPr>
              <a:t>Diagnostic</a:t>
            </a:r>
          </a:p>
          <a:p>
            <a:pPr algn="ctr"/>
            <a:r>
              <a:rPr lang="en-US" sz="1600" b="1" i="1" dirty="0" smtClean="0">
                <a:solidFill>
                  <a:schemeClr val="bg1"/>
                </a:solidFill>
              </a:rPr>
              <a:t>Biomarker</a:t>
            </a:r>
            <a:endParaRPr lang="en-US" sz="1600" b="1" i="1" dirty="0">
              <a:solidFill>
                <a:schemeClr val="bg1"/>
              </a:solidFill>
            </a:endParaRPr>
          </a:p>
        </p:txBody>
      </p:sp>
      <p:cxnSp>
        <p:nvCxnSpPr>
          <p:cNvPr id="17" name="Straight Arrow Connector 16"/>
          <p:cNvCxnSpPr>
            <a:stCxn id="8" idx="0"/>
            <a:endCxn id="15" idx="2"/>
          </p:cNvCxnSpPr>
          <p:nvPr/>
        </p:nvCxnSpPr>
        <p:spPr bwMode="auto">
          <a:xfrm flipV="1">
            <a:off x="855353" y="2097638"/>
            <a:ext cx="2421019" cy="774052"/>
          </a:xfrm>
          <a:prstGeom prst="straightConnector1">
            <a:avLst/>
          </a:prstGeom>
          <a:solidFill>
            <a:schemeClr val="accent1"/>
          </a:solidFill>
          <a:ln w="19050" cap="flat" cmpd="sng" algn="ctr">
            <a:solidFill>
              <a:schemeClr val="bg1"/>
            </a:solidFill>
            <a:prstDash val="dash"/>
            <a:round/>
            <a:headEnd type="none" w="med" len="med"/>
            <a:tailEnd type="triangle"/>
          </a:ln>
          <a:effectLst/>
        </p:spPr>
      </p:cxnSp>
      <p:cxnSp>
        <p:nvCxnSpPr>
          <p:cNvPr id="20" name="Straight Arrow Connector 19"/>
          <p:cNvCxnSpPr>
            <a:stCxn id="9" idx="0"/>
            <a:endCxn id="15" idx="2"/>
          </p:cNvCxnSpPr>
          <p:nvPr/>
        </p:nvCxnSpPr>
        <p:spPr bwMode="auto">
          <a:xfrm flipH="1" flipV="1">
            <a:off x="3276372" y="2097638"/>
            <a:ext cx="1336722" cy="1810413"/>
          </a:xfrm>
          <a:prstGeom prst="straightConnector1">
            <a:avLst/>
          </a:prstGeom>
          <a:solidFill>
            <a:schemeClr val="accent1"/>
          </a:solidFill>
          <a:ln w="19050" cap="flat" cmpd="sng" algn="ctr">
            <a:solidFill>
              <a:schemeClr val="bg1"/>
            </a:solidFill>
            <a:prstDash val="dash"/>
            <a:round/>
            <a:headEnd type="none" w="med" len="med"/>
            <a:tailEnd type="triangle"/>
          </a:ln>
          <a:effectLst/>
        </p:spPr>
      </p:cxnSp>
      <p:cxnSp>
        <p:nvCxnSpPr>
          <p:cNvPr id="23" name="Straight Arrow Connector 22"/>
          <p:cNvCxnSpPr>
            <a:stCxn id="7" idx="0"/>
            <a:endCxn id="15" idx="2"/>
          </p:cNvCxnSpPr>
          <p:nvPr/>
        </p:nvCxnSpPr>
        <p:spPr bwMode="auto">
          <a:xfrm flipH="1" flipV="1">
            <a:off x="3276372" y="2097638"/>
            <a:ext cx="2785069" cy="1810413"/>
          </a:xfrm>
          <a:prstGeom prst="straightConnector1">
            <a:avLst/>
          </a:prstGeom>
          <a:solidFill>
            <a:schemeClr val="accent1"/>
          </a:solidFill>
          <a:ln w="19050" cap="flat" cmpd="sng" algn="ctr">
            <a:solidFill>
              <a:schemeClr val="bg1"/>
            </a:solidFill>
            <a:prstDash val="dash"/>
            <a:round/>
            <a:headEnd type="none" w="med" len="med"/>
            <a:tailEnd type="triangle"/>
          </a:ln>
          <a:effectLst/>
        </p:spPr>
      </p:cxnSp>
      <p:cxnSp>
        <p:nvCxnSpPr>
          <p:cNvPr id="27" name="Straight Arrow Connector 26"/>
          <p:cNvCxnSpPr>
            <a:stCxn id="16" idx="0"/>
            <a:endCxn id="15" idx="2"/>
          </p:cNvCxnSpPr>
          <p:nvPr/>
        </p:nvCxnSpPr>
        <p:spPr bwMode="auto">
          <a:xfrm flipV="1">
            <a:off x="2145031" y="2097638"/>
            <a:ext cx="1131341" cy="1810413"/>
          </a:xfrm>
          <a:prstGeom prst="straightConnector1">
            <a:avLst/>
          </a:prstGeom>
          <a:solidFill>
            <a:schemeClr val="accent1"/>
          </a:solidFill>
          <a:ln w="19050" cap="flat" cmpd="sng" algn="ctr">
            <a:solidFill>
              <a:schemeClr val="bg1"/>
            </a:solidFill>
            <a:prstDash val="dash"/>
            <a:round/>
            <a:headEnd type="none" w="med" len="med"/>
            <a:tailEnd type="triangle"/>
          </a:ln>
          <a:effectLst/>
        </p:spPr>
      </p:cxnSp>
      <p:sp>
        <p:nvSpPr>
          <p:cNvPr id="31" name="TextBox 30"/>
          <p:cNvSpPr txBox="1"/>
          <p:nvPr/>
        </p:nvSpPr>
        <p:spPr>
          <a:xfrm>
            <a:off x="306164" y="5557900"/>
            <a:ext cx="1098378" cy="830997"/>
          </a:xfrm>
          <a:prstGeom prst="rect">
            <a:avLst/>
          </a:prstGeom>
          <a:noFill/>
          <a:ln>
            <a:solidFill>
              <a:schemeClr val="bg1"/>
            </a:solidFill>
          </a:ln>
        </p:spPr>
        <p:txBody>
          <a:bodyPr wrap="none" rtlCol="0">
            <a:spAutoFit/>
          </a:bodyPr>
          <a:lstStyle/>
          <a:p>
            <a:pPr algn="ctr"/>
            <a:r>
              <a:rPr lang="en-US" sz="1600" b="1" i="1" dirty="0" smtClean="0">
                <a:solidFill>
                  <a:srgbClr val="19FF81"/>
                </a:solidFill>
              </a:rPr>
              <a:t>Material</a:t>
            </a:r>
          </a:p>
          <a:p>
            <a:pPr algn="ctr"/>
            <a:r>
              <a:rPr lang="en-US" sz="1600" b="1" i="1" dirty="0" smtClean="0">
                <a:solidFill>
                  <a:srgbClr val="19FF81"/>
                </a:solidFill>
              </a:rPr>
              <a:t>Diagnostic</a:t>
            </a:r>
          </a:p>
          <a:p>
            <a:pPr algn="ctr"/>
            <a:r>
              <a:rPr lang="en-US" sz="1600" b="1" i="1" dirty="0" smtClean="0">
                <a:solidFill>
                  <a:srgbClr val="19FF81"/>
                </a:solidFill>
              </a:rPr>
              <a:t>Biomarker</a:t>
            </a:r>
            <a:endParaRPr lang="en-US" sz="1600" b="1" i="1" dirty="0">
              <a:solidFill>
                <a:srgbClr val="19FF81"/>
              </a:solidFill>
            </a:endParaRPr>
          </a:p>
        </p:txBody>
      </p:sp>
      <p:sp>
        <p:nvSpPr>
          <p:cNvPr id="32" name="TextBox 31"/>
          <p:cNvSpPr txBox="1"/>
          <p:nvPr/>
        </p:nvSpPr>
        <p:spPr>
          <a:xfrm>
            <a:off x="2760797" y="5557900"/>
            <a:ext cx="1098378" cy="830997"/>
          </a:xfrm>
          <a:prstGeom prst="rect">
            <a:avLst/>
          </a:prstGeom>
          <a:noFill/>
          <a:ln>
            <a:solidFill>
              <a:schemeClr val="bg1"/>
            </a:solidFill>
          </a:ln>
        </p:spPr>
        <p:txBody>
          <a:bodyPr wrap="none" rtlCol="0">
            <a:spAutoFit/>
          </a:bodyPr>
          <a:lstStyle/>
          <a:p>
            <a:pPr algn="ctr"/>
            <a:r>
              <a:rPr lang="en-US" sz="1600" b="1" i="1" dirty="0" smtClean="0">
                <a:solidFill>
                  <a:srgbClr val="FF7C80"/>
                </a:solidFill>
              </a:rPr>
              <a:t>Quality</a:t>
            </a:r>
          </a:p>
          <a:p>
            <a:pPr algn="ctr"/>
            <a:r>
              <a:rPr lang="en-US" sz="1600" b="1" i="1" dirty="0" smtClean="0">
                <a:solidFill>
                  <a:srgbClr val="FF7C80"/>
                </a:solidFill>
              </a:rPr>
              <a:t>Diagnostic</a:t>
            </a:r>
          </a:p>
          <a:p>
            <a:pPr algn="ctr"/>
            <a:r>
              <a:rPr lang="en-US" sz="1600" b="1" i="1" dirty="0" smtClean="0">
                <a:solidFill>
                  <a:srgbClr val="FF7C80"/>
                </a:solidFill>
              </a:rPr>
              <a:t>Biomarker</a:t>
            </a:r>
            <a:endParaRPr lang="en-US" sz="1600" b="1" i="1" dirty="0">
              <a:solidFill>
                <a:srgbClr val="FF7C80"/>
              </a:solidFill>
            </a:endParaRPr>
          </a:p>
        </p:txBody>
      </p:sp>
      <p:cxnSp>
        <p:nvCxnSpPr>
          <p:cNvPr id="33" name="Straight Arrow Connector 32"/>
          <p:cNvCxnSpPr>
            <a:stCxn id="31" idx="0"/>
          </p:cNvCxnSpPr>
          <p:nvPr/>
        </p:nvCxnSpPr>
        <p:spPr bwMode="auto">
          <a:xfrm flipV="1">
            <a:off x="855353" y="3441019"/>
            <a:ext cx="0" cy="2116881"/>
          </a:xfrm>
          <a:prstGeom prst="straightConnector1">
            <a:avLst/>
          </a:prstGeom>
          <a:solidFill>
            <a:schemeClr val="accent1"/>
          </a:solidFill>
          <a:ln w="19050" cap="flat" cmpd="sng" algn="ctr">
            <a:solidFill>
              <a:schemeClr val="bg1"/>
            </a:solidFill>
            <a:prstDash val="solid"/>
            <a:round/>
            <a:headEnd type="none" w="med" len="med"/>
            <a:tailEnd type="triangle"/>
          </a:ln>
          <a:effectLst/>
        </p:spPr>
      </p:cxnSp>
      <p:cxnSp>
        <p:nvCxnSpPr>
          <p:cNvPr id="36" name="Straight Arrow Connector 35"/>
          <p:cNvCxnSpPr>
            <a:stCxn id="32" idx="0"/>
            <a:endCxn id="5" idx="2"/>
          </p:cNvCxnSpPr>
          <p:nvPr/>
        </p:nvCxnSpPr>
        <p:spPr bwMode="auto">
          <a:xfrm flipH="1" flipV="1">
            <a:off x="3289261" y="3456465"/>
            <a:ext cx="20725" cy="2101435"/>
          </a:xfrm>
          <a:prstGeom prst="straightConnector1">
            <a:avLst/>
          </a:prstGeom>
          <a:solidFill>
            <a:schemeClr val="accent1"/>
          </a:solidFill>
          <a:ln w="19050" cap="flat" cmpd="sng" algn="ctr">
            <a:solidFill>
              <a:schemeClr val="bg1"/>
            </a:solidFill>
            <a:prstDash val="solid"/>
            <a:round/>
            <a:headEnd type="none" w="med" len="med"/>
            <a:tailEnd type="triangle"/>
          </a:ln>
          <a:effectLst/>
        </p:spPr>
      </p:cxnSp>
      <p:sp>
        <p:nvSpPr>
          <p:cNvPr id="41" name="TextBox 40"/>
          <p:cNvSpPr txBox="1"/>
          <p:nvPr/>
        </p:nvSpPr>
        <p:spPr>
          <a:xfrm>
            <a:off x="6327237" y="5557900"/>
            <a:ext cx="1098378" cy="830997"/>
          </a:xfrm>
          <a:prstGeom prst="rect">
            <a:avLst/>
          </a:prstGeom>
          <a:noFill/>
          <a:ln>
            <a:solidFill>
              <a:schemeClr val="bg1"/>
            </a:solidFill>
          </a:ln>
        </p:spPr>
        <p:txBody>
          <a:bodyPr wrap="none" rtlCol="0">
            <a:spAutoFit/>
          </a:bodyPr>
          <a:lstStyle/>
          <a:p>
            <a:pPr algn="ctr"/>
            <a:r>
              <a:rPr lang="en-US" sz="1600" b="1" i="1" dirty="0" smtClean="0">
                <a:solidFill>
                  <a:srgbClr val="FFFF00"/>
                </a:solidFill>
              </a:rPr>
              <a:t>Process</a:t>
            </a:r>
          </a:p>
          <a:p>
            <a:pPr algn="ctr"/>
            <a:r>
              <a:rPr lang="en-US" sz="1600" b="1" i="1" dirty="0" smtClean="0">
                <a:solidFill>
                  <a:srgbClr val="FFFF00"/>
                </a:solidFill>
              </a:rPr>
              <a:t>Diagnostic</a:t>
            </a:r>
          </a:p>
          <a:p>
            <a:pPr algn="ctr"/>
            <a:r>
              <a:rPr lang="en-US" sz="1600" b="1" i="1" dirty="0" smtClean="0">
                <a:solidFill>
                  <a:srgbClr val="FFFF00"/>
                </a:solidFill>
              </a:rPr>
              <a:t>Biomarker</a:t>
            </a:r>
            <a:endParaRPr lang="en-US" sz="1600" b="1" i="1" dirty="0">
              <a:solidFill>
                <a:srgbClr val="FFFF00"/>
              </a:solidFill>
            </a:endParaRPr>
          </a:p>
        </p:txBody>
      </p:sp>
      <p:cxnSp>
        <p:nvCxnSpPr>
          <p:cNvPr id="42" name="Straight Arrow Connector 41"/>
          <p:cNvCxnSpPr>
            <a:stCxn id="41" idx="0"/>
            <a:endCxn id="6" idx="2"/>
          </p:cNvCxnSpPr>
          <p:nvPr/>
        </p:nvCxnSpPr>
        <p:spPr bwMode="auto">
          <a:xfrm flipV="1">
            <a:off x="6876426" y="3456465"/>
            <a:ext cx="1" cy="2101435"/>
          </a:xfrm>
          <a:prstGeom prst="straightConnector1">
            <a:avLst/>
          </a:prstGeom>
          <a:solidFill>
            <a:schemeClr val="accent1"/>
          </a:solidFill>
          <a:ln w="19050" cap="flat" cmpd="sng" algn="ctr">
            <a:solidFill>
              <a:schemeClr val="bg1"/>
            </a:solidFill>
            <a:prstDash val="solid"/>
            <a:round/>
            <a:headEnd type="none" w="med" len="med"/>
            <a:tailEnd type="triangle"/>
          </a:ln>
          <a:effectLst/>
        </p:spPr>
      </p:cxnSp>
      <p:cxnSp>
        <p:nvCxnSpPr>
          <p:cNvPr id="74" name="Straight Arrow Connector 73"/>
          <p:cNvCxnSpPr>
            <a:stCxn id="31" idx="0"/>
            <a:endCxn id="16" idx="2"/>
          </p:cNvCxnSpPr>
          <p:nvPr/>
        </p:nvCxnSpPr>
        <p:spPr bwMode="auto">
          <a:xfrm flipV="1">
            <a:off x="855353" y="4492826"/>
            <a:ext cx="1289678" cy="1065074"/>
          </a:xfrm>
          <a:prstGeom prst="straightConnector1">
            <a:avLst/>
          </a:prstGeom>
          <a:solidFill>
            <a:schemeClr val="accent1"/>
          </a:solidFill>
          <a:ln w="19050" cap="flat" cmpd="sng" algn="ctr">
            <a:solidFill>
              <a:schemeClr val="bg1"/>
            </a:solidFill>
            <a:prstDash val="dash"/>
            <a:round/>
            <a:headEnd type="none" w="med" len="med"/>
            <a:tailEnd type="triangle"/>
          </a:ln>
          <a:effectLst/>
        </p:spPr>
      </p:cxnSp>
      <p:cxnSp>
        <p:nvCxnSpPr>
          <p:cNvPr id="77" name="Straight Arrow Connector 76"/>
          <p:cNvCxnSpPr>
            <a:stCxn id="32" idx="0"/>
            <a:endCxn id="16" idx="2"/>
          </p:cNvCxnSpPr>
          <p:nvPr/>
        </p:nvCxnSpPr>
        <p:spPr bwMode="auto">
          <a:xfrm flipH="1" flipV="1">
            <a:off x="2145031" y="4492826"/>
            <a:ext cx="1164955" cy="1065074"/>
          </a:xfrm>
          <a:prstGeom prst="straightConnector1">
            <a:avLst/>
          </a:prstGeom>
          <a:solidFill>
            <a:schemeClr val="accent1"/>
          </a:solidFill>
          <a:ln w="19050" cap="flat" cmpd="sng" algn="ctr">
            <a:solidFill>
              <a:schemeClr val="bg1"/>
            </a:solidFill>
            <a:prstDash val="dash"/>
            <a:round/>
            <a:headEnd type="none" w="med" len="med"/>
            <a:tailEnd type="triangle"/>
          </a:ln>
          <a:effectLst/>
        </p:spPr>
      </p:cxnSp>
      <p:cxnSp>
        <p:nvCxnSpPr>
          <p:cNvPr id="80" name="Straight Arrow Connector 79"/>
          <p:cNvCxnSpPr>
            <a:stCxn id="41" idx="0"/>
            <a:endCxn id="16" idx="2"/>
          </p:cNvCxnSpPr>
          <p:nvPr/>
        </p:nvCxnSpPr>
        <p:spPr bwMode="auto">
          <a:xfrm flipH="1" flipV="1">
            <a:off x="2145031" y="4492826"/>
            <a:ext cx="4731395" cy="1065074"/>
          </a:xfrm>
          <a:prstGeom prst="straightConnector1">
            <a:avLst/>
          </a:prstGeom>
          <a:solidFill>
            <a:schemeClr val="accent1"/>
          </a:solidFill>
          <a:ln w="19050" cap="flat" cmpd="sng" algn="ctr">
            <a:solidFill>
              <a:schemeClr val="bg1"/>
            </a:solidFill>
            <a:prstDash val="dash"/>
            <a:round/>
            <a:headEnd type="none" w="med" len="med"/>
            <a:tailEnd type="triangle"/>
          </a:ln>
          <a:effectLst/>
        </p:spPr>
      </p:cxnSp>
      <p:sp>
        <p:nvSpPr>
          <p:cNvPr id="85" name="TextBox 84"/>
          <p:cNvSpPr txBox="1"/>
          <p:nvPr/>
        </p:nvSpPr>
        <p:spPr>
          <a:xfrm>
            <a:off x="7885217" y="2871690"/>
            <a:ext cx="1098378" cy="584775"/>
          </a:xfrm>
          <a:prstGeom prst="rect">
            <a:avLst/>
          </a:prstGeom>
          <a:noFill/>
          <a:ln>
            <a:solidFill>
              <a:schemeClr val="bg1"/>
            </a:solidFill>
          </a:ln>
        </p:spPr>
        <p:txBody>
          <a:bodyPr wrap="none" rtlCol="0">
            <a:spAutoFit/>
          </a:bodyPr>
          <a:lstStyle/>
          <a:p>
            <a:pPr algn="ctr"/>
            <a:r>
              <a:rPr lang="en-US" sz="1600" b="1" i="1" dirty="0" smtClean="0">
                <a:solidFill>
                  <a:schemeClr val="bg1"/>
                </a:solidFill>
              </a:rPr>
              <a:t>Disease</a:t>
            </a:r>
          </a:p>
          <a:p>
            <a:pPr algn="ctr"/>
            <a:r>
              <a:rPr lang="en-US" sz="1600" b="1" i="1" dirty="0" smtClean="0">
                <a:solidFill>
                  <a:schemeClr val="bg1"/>
                </a:solidFill>
              </a:rPr>
              <a:t>Biomarker</a:t>
            </a:r>
            <a:endParaRPr lang="en-US" sz="1600" b="1" i="1" dirty="0">
              <a:solidFill>
                <a:schemeClr val="bg1"/>
              </a:solidFill>
            </a:endParaRPr>
          </a:p>
        </p:txBody>
      </p:sp>
      <p:sp>
        <p:nvSpPr>
          <p:cNvPr id="86" name="TextBox 85"/>
          <p:cNvSpPr txBox="1"/>
          <p:nvPr/>
        </p:nvSpPr>
        <p:spPr>
          <a:xfrm>
            <a:off x="7885217" y="5681011"/>
            <a:ext cx="1098378" cy="584775"/>
          </a:xfrm>
          <a:prstGeom prst="rect">
            <a:avLst/>
          </a:prstGeom>
          <a:noFill/>
          <a:ln>
            <a:solidFill>
              <a:schemeClr val="bg1"/>
            </a:solidFill>
          </a:ln>
        </p:spPr>
        <p:txBody>
          <a:bodyPr wrap="none" rtlCol="0">
            <a:spAutoFit/>
          </a:bodyPr>
          <a:lstStyle/>
          <a:p>
            <a:pPr algn="ctr"/>
            <a:r>
              <a:rPr lang="en-US" sz="1600" b="1" i="1" dirty="0" smtClean="0">
                <a:solidFill>
                  <a:schemeClr val="bg1"/>
                </a:solidFill>
              </a:rPr>
              <a:t>Prognostic</a:t>
            </a:r>
          </a:p>
          <a:p>
            <a:pPr algn="ctr"/>
            <a:r>
              <a:rPr lang="en-US" sz="1600" b="1" i="1" dirty="0" smtClean="0">
                <a:solidFill>
                  <a:schemeClr val="bg1"/>
                </a:solidFill>
              </a:rPr>
              <a:t>Biomarker</a:t>
            </a:r>
            <a:endParaRPr lang="en-US" sz="1600" b="1" i="1" dirty="0">
              <a:solidFill>
                <a:schemeClr val="bg1"/>
              </a:solidFill>
            </a:endParaRPr>
          </a:p>
        </p:txBody>
      </p:sp>
      <p:cxnSp>
        <p:nvCxnSpPr>
          <p:cNvPr id="87" name="Straight Arrow Connector 86"/>
          <p:cNvCxnSpPr>
            <a:stCxn id="86" idx="0"/>
          </p:cNvCxnSpPr>
          <p:nvPr/>
        </p:nvCxnSpPr>
        <p:spPr bwMode="auto">
          <a:xfrm flipV="1">
            <a:off x="8434406" y="3453844"/>
            <a:ext cx="0" cy="2227167"/>
          </a:xfrm>
          <a:prstGeom prst="straightConnector1">
            <a:avLst/>
          </a:prstGeom>
          <a:solidFill>
            <a:schemeClr val="accent1"/>
          </a:solidFill>
          <a:ln w="19050" cap="flat" cmpd="sng" algn="ctr">
            <a:solidFill>
              <a:schemeClr val="bg1"/>
            </a:solidFill>
            <a:prstDash val="solid"/>
            <a:round/>
            <a:headEnd type="none" w="med" len="med"/>
            <a:tailEnd type="triangle"/>
          </a:ln>
          <a:effectLst/>
        </p:spPr>
      </p:cxnSp>
      <p:cxnSp>
        <p:nvCxnSpPr>
          <p:cNvPr id="91" name="Straight Arrow Connector 90"/>
          <p:cNvCxnSpPr>
            <a:stCxn id="85" idx="0"/>
            <a:endCxn id="15" idx="2"/>
          </p:cNvCxnSpPr>
          <p:nvPr/>
        </p:nvCxnSpPr>
        <p:spPr bwMode="auto">
          <a:xfrm flipH="1" flipV="1">
            <a:off x="3276372" y="2097638"/>
            <a:ext cx="5158034" cy="774052"/>
          </a:xfrm>
          <a:prstGeom prst="straightConnector1">
            <a:avLst/>
          </a:prstGeom>
          <a:solidFill>
            <a:schemeClr val="accent1"/>
          </a:solidFill>
          <a:ln w="19050" cap="flat" cmpd="sng" algn="ctr">
            <a:solidFill>
              <a:schemeClr val="bg1"/>
            </a:solidFill>
            <a:prstDash val="dash"/>
            <a:round/>
            <a:headEnd type="none" w="med" len="med"/>
            <a:tailEnd type="triangle"/>
          </a:ln>
          <a:effectLst/>
        </p:spPr>
      </p:cxnSp>
      <p:grpSp>
        <p:nvGrpSpPr>
          <p:cNvPr id="39" name="Group 38"/>
          <p:cNvGrpSpPr/>
          <p:nvPr/>
        </p:nvGrpSpPr>
        <p:grpSpPr>
          <a:xfrm>
            <a:off x="6980540" y="1295400"/>
            <a:ext cx="2011060" cy="668377"/>
            <a:chOff x="6781800" y="1546060"/>
            <a:chExt cx="2011060" cy="668377"/>
          </a:xfrm>
        </p:grpSpPr>
        <p:cxnSp>
          <p:nvCxnSpPr>
            <p:cNvPr id="37" name="Straight Arrow Connector 36"/>
            <p:cNvCxnSpPr/>
            <p:nvPr/>
          </p:nvCxnSpPr>
          <p:spPr bwMode="auto">
            <a:xfrm>
              <a:off x="6781800" y="1759084"/>
              <a:ext cx="643815" cy="0"/>
            </a:xfrm>
            <a:prstGeom prst="straightConnector1">
              <a:avLst/>
            </a:prstGeom>
            <a:solidFill>
              <a:schemeClr val="accent1"/>
            </a:solidFill>
            <a:ln w="19050" cap="flat" cmpd="sng" algn="ctr">
              <a:solidFill>
                <a:schemeClr val="bg1"/>
              </a:solidFill>
              <a:prstDash val="solid"/>
              <a:round/>
              <a:headEnd type="none" w="med" len="med"/>
              <a:tailEnd type="triangle"/>
            </a:ln>
            <a:effectLst/>
          </p:spPr>
        </p:cxnSp>
        <p:cxnSp>
          <p:nvCxnSpPr>
            <p:cNvPr id="47" name="Straight Arrow Connector 46"/>
            <p:cNvCxnSpPr/>
            <p:nvPr/>
          </p:nvCxnSpPr>
          <p:spPr bwMode="auto">
            <a:xfrm>
              <a:off x="6781800" y="2087958"/>
              <a:ext cx="643815" cy="0"/>
            </a:xfrm>
            <a:prstGeom prst="straightConnector1">
              <a:avLst/>
            </a:prstGeom>
            <a:solidFill>
              <a:schemeClr val="accent1"/>
            </a:solidFill>
            <a:ln w="19050" cap="flat" cmpd="sng" algn="ctr">
              <a:solidFill>
                <a:schemeClr val="bg1"/>
              </a:solidFill>
              <a:prstDash val="dash"/>
              <a:round/>
              <a:headEnd type="none" w="med" len="med"/>
              <a:tailEnd type="triangle"/>
            </a:ln>
            <a:effectLst/>
          </p:spPr>
        </p:cxnSp>
        <p:sp>
          <p:nvSpPr>
            <p:cNvPr id="38" name="TextBox 37"/>
            <p:cNvSpPr txBox="1"/>
            <p:nvPr/>
          </p:nvSpPr>
          <p:spPr>
            <a:xfrm>
              <a:off x="7543800" y="1546060"/>
              <a:ext cx="441146" cy="369332"/>
            </a:xfrm>
            <a:prstGeom prst="rect">
              <a:avLst/>
            </a:prstGeom>
            <a:noFill/>
          </p:spPr>
          <p:txBody>
            <a:bodyPr wrap="none" rtlCol="0">
              <a:spAutoFit/>
            </a:bodyPr>
            <a:lstStyle/>
            <a:p>
              <a:r>
                <a:rPr lang="en-US" sz="1800" dirty="0" err="1" smtClean="0">
                  <a:solidFill>
                    <a:schemeClr val="bg1"/>
                  </a:solidFill>
                </a:rPr>
                <a:t>isa</a:t>
              </a:r>
              <a:endParaRPr lang="en-US" sz="1800" dirty="0">
                <a:solidFill>
                  <a:schemeClr val="bg1"/>
                </a:solidFill>
              </a:endParaRPr>
            </a:p>
          </p:txBody>
        </p:sp>
        <p:sp>
          <p:nvSpPr>
            <p:cNvPr id="49" name="TextBox 48"/>
            <p:cNvSpPr txBox="1"/>
            <p:nvPr/>
          </p:nvSpPr>
          <p:spPr>
            <a:xfrm>
              <a:off x="7543800" y="1845105"/>
              <a:ext cx="1249060" cy="369332"/>
            </a:xfrm>
            <a:prstGeom prst="rect">
              <a:avLst/>
            </a:prstGeom>
            <a:noFill/>
          </p:spPr>
          <p:txBody>
            <a:bodyPr wrap="none" rtlCol="0">
              <a:spAutoFit/>
            </a:bodyPr>
            <a:lstStyle/>
            <a:p>
              <a:r>
                <a:rPr lang="en-US" sz="1800" dirty="0" err="1" smtClean="0">
                  <a:solidFill>
                    <a:schemeClr val="bg1"/>
                  </a:solidFill>
                </a:rPr>
                <a:t>subClassOf</a:t>
              </a:r>
              <a:endParaRPr lang="en-US" sz="1800" dirty="0">
                <a:solidFill>
                  <a:schemeClr val="bg1"/>
                </a:solidFill>
              </a:endParaRPr>
            </a:p>
          </p:txBody>
        </p:sp>
      </p:grpSp>
    </p:spTree>
    <p:extLst>
      <p:ext uri="{BB962C8B-B14F-4D97-AF65-F5344CB8AC3E}">
        <p14:creationId xmlns:p14="http://schemas.microsoft.com/office/powerpoint/2010/main" val="295600035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to get there?</a:t>
            </a:r>
            <a:endParaRPr lang="en-US" dirty="0"/>
          </a:p>
        </p:txBody>
      </p:sp>
      <p:sp>
        <p:nvSpPr>
          <p:cNvPr id="3" name="Content Placeholder 2"/>
          <p:cNvSpPr>
            <a:spLocks noGrp="1"/>
          </p:cNvSpPr>
          <p:nvPr>
            <p:ph idx="1"/>
          </p:nvPr>
        </p:nvSpPr>
        <p:spPr>
          <a:xfrm>
            <a:off x="4648200" y="1676400"/>
            <a:ext cx="4267200" cy="3886200"/>
          </a:xfrm>
        </p:spPr>
        <p:txBody>
          <a:bodyPr/>
          <a:lstStyle/>
          <a:p>
            <a:pPr marL="0" indent="0"/>
            <a:r>
              <a:rPr lang="en-US" dirty="0"/>
              <a:t>the need is </a:t>
            </a:r>
            <a:r>
              <a:rPr lang="en-US" dirty="0" smtClean="0"/>
              <a:t>expressed:</a:t>
            </a:r>
          </a:p>
          <a:p>
            <a:pPr marL="0" indent="0"/>
            <a:endParaRPr lang="en-US" sz="2000" i="1" dirty="0" smtClean="0"/>
          </a:p>
          <a:p>
            <a:pPr marL="0" indent="0"/>
            <a:r>
              <a:rPr lang="en-US" sz="2000" i="1" dirty="0" smtClean="0"/>
              <a:t>to </a:t>
            </a:r>
            <a:r>
              <a:rPr lang="en-US" sz="2000" i="1" dirty="0"/>
              <a:t>develop a transparent process for creating well-defined consensus standards and guidelines for biomarker development, validation, qualification, and use to reduce the uncertainty in the process of development and </a:t>
            </a:r>
            <a:r>
              <a:rPr lang="en-US" sz="2000" i="1" dirty="0" smtClean="0"/>
              <a:t>adoption.</a:t>
            </a:r>
            <a:endParaRPr lang="en-US" sz="2000" i="1" dirty="0"/>
          </a:p>
        </p:txBody>
      </p:sp>
      <p:pic>
        <p:nvPicPr>
          <p:cNvPr id="4" name="Picture 3"/>
          <p:cNvPicPr>
            <a:picLocks noChangeAspect="1"/>
          </p:cNvPicPr>
          <p:nvPr/>
        </p:nvPicPr>
        <p:blipFill>
          <a:blip r:embed="rId2"/>
          <a:stretch>
            <a:fillRect/>
          </a:stretch>
        </p:blipFill>
        <p:spPr>
          <a:xfrm>
            <a:off x="228600" y="1821006"/>
            <a:ext cx="4267200" cy="4485452"/>
          </a:xfrm>
          <a:prstGeom prst="rect">
            <a:avLst/>
          </a:prstGeom>
        </p:spPr>
      </p:pic>
      <p:sp>
        <p:nvSpPr>
          <p:cNvPr id="5" name="Rectangle 4"/>
          <p:cNvSpPr/>
          <p:nvPr/>
        </p:nvSpPr>
        <p:spPr>
          <a:xfrm>
            <a:off x="4648200" y="5181600"/>
            <a:ext cx="4495800" cy="1169551"/>
          </a:xfrm>
          <a:prstGeom prst="rect">
            <a:avLst/>
          </a:prstGeom>
        </p:spPr>
        <p:txBody>
          <a:bodyPr wrap="square">
            <a:spAutoFit/>
          </a:bodyPr>
          <a:lstStyle/>
          <a:p>
            <a:endParaRPr lang="en-US" sz="1400" dirty="0">
              <a:solidFill>
                <a:schemeClr val="bg1"/>
              </a:solidFill>
              <a:latin typeface="Times New Roman" panose="02020603050405020304" pitchFamily="18" charset="0"/>
            </a:endParaRPr>
          </a:p>
          <a:p>
            <a:r>
              <a:rPr lang="en-US" sz="1400" i="1" dirty="0">
                <a:solidFill>
                  <a:schemeClr val="bg1"/>
                </a:solidFill>
                <a:latin typeface="Times New Roman" panose="02020603050405020304" pitchFamily="18" charset="0"/>
              </a:rPr>
              <a:t>Evaluation of Biomarkers and Surrogate Endpoints in Chronic Disease</a:t>
            </a:r>
            <a:r>
              <a:rPr lang="en-US" sz="1400" dirty="0">
                <a:solidFill>
                  <a:schemeClr val="bg1"/>
                </a:solidFill>
                <a:latin typeface="Times New Roman" panose="02020603050405020304" pitchFamily="18" charset="0"/>
              </a:rPr>
              <a:t>, ed. C.M. </a:t>
            </a:r>
            <a:r>
              <a:rPr lang="en-US" sz="1400" dirty="0" err="1">
                <a:solidFill>
                  <a:schemeClr val="bg1"/>
                </a:solidFill>
                <a:latin typeface="Times New Roman" panose="02020603050405020304" pitchFamily="18" charset="0"/>
              </a:rPr>
              <a:t>Micheel</a:t>
            </a:r>
            <a:r>
              <a:rPr lang="en-US" sz="1400" dirty="0">
                <a:solidFill>
                  <a:schemeClr val="bg1"/>
                </a:solidFill>
                <a:latin typeface="Times New Roman" panose="02020603050405020304" pitchFamily="18" charset="0"/>
              </a:rPr>
              <a:t> and J.R. Ball. 2010, Washington, D.C.: The National Academies Press. 314</a:t>
            </a:r>
            <a:r>
              <a:rPr lang="en-US" sz="1400" dirty="0" smtClean="0">
                <a:solidFill>
                  <a:schemeClr val="bg1"/>
                </a:solidFill>
                <a:latin typeface="Times New Roman" panose="02020603050405020304" pitchFamily="18" charset="0"/>
              </a:rPr>
              <a:t>. </a:t>
            </a:r>
          </a:p>
          <a:p>
            <a:r>
              <a:rPr lang="en-US" sz="1400" dirty="0" smtClean="0">
                <a:solidFill>
                  <a:schemeClr val="bg1"/>
                </a:solidFill>
                <a:latin typeface="Times New Roman" panose="02020603050405020304" pitchFamily="18" charset="0"/>
              </a:rPr>
              <a:t>[p7 and p18]</a:t>
            </a:r>
            <a:endParaRPr lang="en-US" sz="1400" dirty="0">
              <a:solidFill>
                <a:schemeClr val="bg1"/>
              </a:solidFill>
              <a:latin typeface="Times New Roman" panose="02020603050405020304" pitchFamily="18" charset="0"/>
            </a:endParaRPr>
          </a:p>
        </p:txBody>
      </p:sp>
    </p:spTree>
    <p:extLst>
      <p:ext uri="{BB962C8B-B14F-4D97-AF65-F5344CB8AC3E}">
        <p14:creationId xmlns:p14="http://schemas.microsoft.com/office/powerpoint/2010/main" val="8539410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Utility of biomarkers</a:t>
            </a:r>
            <a:endParaRPr lang="en-US" dirty="0"/>
          </a:p>
        </p:txBody>
      </p:sp>
      <p:sp>
        <p:nvSpPr>
          <p:cNvPr id="3" name="Content Placeholder 2"/>
          <p:cNvSpPr>
            <a:spLocks noGrp="1"/>
          </p:cNvSpPr>
          <p:nvPr>
            <p:ph idx="1"/>
          </p:nvPr>
        </p:nvSpPr>
        <p:spPr>
          <a:xfrm>
            <a:off x="228600" y="1447800"/>
            <a:ext cx="8763000" cy="4953000"/>
          </a:xfrm>
        </p:spPr>
        <p:txBody>
          <a:bodyPr/>
          <a:lstStyle/>
          <a:p>
            <a:pPr>
              <a:buFont typeface="Arial" panose="020B0604020202020204" pitchFamily="34" charset="0"/>
              <a:buChar char="•"/>
            </a:pPr>
            <a:r>
              <a:rPr lang="en-US" sz="1800" b="1" u="sng" dirty="0"/>
              <a:t>Disease risk </a:t>
            </a:r>
            <a:r>
              <a:rPr lang="en-US" sz="1800" b="1" u="sng" dirty="0" smtClean="0"/>
              <a:t>stratification</a:t>
            </a:r>
            <a:r>
              <a:rPr lang="en-US" sz="1800" dirty="0" smtClean="0"/>
              <a:t>: </a:t>
            </a:r>
            <a:r>
              <a:rPr lang="en-US" sz="1800" dirty="0"/>
              <a:t>a</a:t>
            </a:r>
            <a:r>
              <a:rPr lang="en-US" sz="1800" dirty="0" smtClean="0"/>
              <a:t>ssess </a:t>
            </a:r>
            <a:r>
              <a:rPr lang="en-US" sz="1800" dirty="0"/>
              <a:t>the likelihood </a:t>
            </a:r>
            <a:r>
              <a:rPr lang="en-US" sz="1800" dirty="0" smtClean="0"/>
              <a:t>for disease to develop or recur</a:t>
            </a:r>
            <a:endParaRPr lang="en-US" sz="1800" dirty="0"/>
          </a:p>
          <a:p>
            <a:pPr>
              <a:buFont typeface="Arial" panose="020B0604020202020204" pitchFamily="34" charset="0"/>
              <a:buChar char="•"/>
            </a:pPr>
            <a:r>
              <a:rPr lang="en-US" sz="1800" b="1" u="sng" dirty="0" smtClean="0"/>
              <a:t>Prevention</a:t>
            </a:r>
            <a:r>
              <a:rPr lang="en-US" sz="1800" dirty="0" smtClean="0"/>
              <a:t>: </a:t>
            </a:r>
            <a:r>
              <a:rPr lang="en-US" sz="1800" dirty="0"/>
              <a:t>i</a:t>
            </a:r>
            <a:r>
              <a:rPr lang="en-US" sz="1800" dirty="0" smtClean="0"/>
              <a:t>dentify </a:t>
            </a:r>
            <a:r>
              <a:rPr lang="en-US" sz="1800" dirty="0"/>
              <a:t>and track risk factors</a:t>
            </a:r>
          </a:p>
          <a:p>
            <a:pPr>
              <a:buFont typeface="Arial" panose="020B0604020202020204" pitchFamily="34" charset="0"/>
              <a:buChar char="•"/>
            </a:pPr>
            <a:r>
              <a:rPr lang="en-US" sz="1800" b="1" u="sng" dirty="0" smtClean="0"/>
              <a:t>Screening</a:t>
            </a:r>
            <a:r>
              <a:rPr lang="en-US" sz="1800" dirty="0" smtClean="0"/>
              <a:t>:</a:t>
            </a:r>
            <a:r>
              <a:rPr lang="en-US" sz="1800" i="1" dirty="0" smtClean="0"/>
              <a:t> </a:t>
            </a:r>
            <a:r>
              <a:rPr lang="en-US" sz="1800" dirty="0" smtClean="0"/>
              <a:t>detect </a:t>
            </a:r>
            <a:r>
              <a:rPr lang="en-US" sz="1800" dirty="0"/>
              <a:t>and treat early-stage disease in </a:t>
            </a:r>
            <a:r>
              <a:rPr lang="en-US" sz="1800" dirty="0" smtClean="0"/>
              <a:t>asymptomatic </a:t>
            </a:r>
            <a:r>
              <a:rPr lang="en-US" sz="1800" dirty="0"/>
              <a:t>population</a:t>
            </a:r>
          </a:p>
          <a:p>
            <a:pPr>
              <a:buFont typeface="Arial" panose="020B0604020202020204" pitchFamily="34" charset="0"/>
              <a:buChar char="•"/>
            </a:pPr>
            <a:r>
              <a:rPr lang="en-US" sz="1800" b="1" u="sng" dirty="0" smtClean="0"/>
              <a:t>Diagnosis</a:t>
            </a:r>
            <a:r>
              <a:rPr lang="en-US" sz="1800" dirty="0" smtClean="0"/>
              <a:t>: </a:t>
            </a:r>
            <a:r>
              <a:rPr lang="en-US" sz="1800" dirty="0"/>
              <a:t>d</a:t>
            </a:r>
            <a:r>
              <a:rPr lang="en-US" sz="1800" dirty="0" smtClean="0"/>
              <a:t>efinitively </a:t>
            </a:r>
            <a:r>
              <a:rPr lang="en-US" sz="1800" dirty="0"/>
              <a:t>establish the presence of disease</a:t>
            </a:r>
          </a:p>
          <a:p>
            <a:pPr>
              <a:buFont typeface="Arial" panose="020B0604020202020204" pitchFamily="34" charset="0"/>
              <a:buChar char="•"/>
            </a:pPr>
            <a:r>
              <a:rPr lang="en-US" sz="1800" b="1" u="sng" dirty="0" smtClean="0"/>
              <a:t>Classification</a:t>
            </a:r>
            <a:r>
              <a:rPr lang="en-US" sz="1800" i="1" dirty="0"/>
              <a:t>:</a:t>
            </a:r>
            <a:r>
              <a:rPr lang="en-US" sz="1800" i="1" dirty="0" smtClean="0"/>
              <a:t> </a:t>
            </a:r>
            <a:r>
              <a:rPr lang="en-US" sz="1800" dirty="0"/>
              <a:t>c</a:t>
            </a:r>
            <a:r>
              <a:rPr lang="en-US" sz="1800" dirty="0" smtClean="0"/>
              <a:t>lassify </a:t>
            </a:r>
            <a:r>
              <a:rPr lang="en-US" sz="1800" dirty="0"/>
              <a:t>patients by disease subset</a:t>
            </a:r>
          </a:p>
          <a:p>
            <a:pPr>
              <a:buFont typeface="Arial" panose="020B0604020202020204" pitchFamily="34" charset="0"/>
              <a:buChar char="•"/>
            </a:pPr>
            <a:r>
              <a:rPr lang="en-US" sz="1800" b="1" u="sng" dirty="0" smtClean="0"/>
              <a:t>Prognosis</a:t>
            </a:r>
            <a:r>
              <a:rPr lang="en-US" sz="1800" dirty="0" smtClean="0"/>
              <a:t>: </a:t>
            </a:r>
            <a:r>
              <a:rPr lang="en-US" sz="1800" dirty="0"/>
              <a:t>p</a:t>
            </a:r>
            <a:r>
              <a:rPr lang="en-US" sz="1800" dirty="0" smtClean="0"/>
              <a:t>redict </a:t>
            </a:r>
            <a:r>
              <a:rPr lang="en-US" sz="1800" dirty="0"/>
              <a:t>the probable outcome of disease </a:t>
            </a:r>
            <a:r>
              <a:rPr lang="en-US" sz="1800" dirty="0" smtClean="0"/>
              <a:t>to determine </a:t>
            </a:r>
            <a:r>
              <a:rPr lang="en-US" sz="1800" dirty="0"/>
              <a:t>the aggressiveness of treatment</a:t>
            </a:r>
          </a:p>
          <a:p>
            <a:pPr>
              <a:buFont typeface="Arial" panose="020B0604020202020204" pitchFamily="34" charset="0"/>
              <a:buChar char="•"/>
            </a:pPr>
            <a:r>
              <a:rPr lang="en-US" sz="1800" b="1" u="sng" dirty="0" smtClean="0"/>
              <a:t>Treatment stratification</a:t>
            </a:r>
            <a:r>
              <a:rPr lang="en-US" sz="1800" i="1" dirty="0" smtClean="0"/>
              <a:t>: </a:t>
            </a:r>
            <a:r>
              <a:rPr lang="en-US" sz="1800" dirty="0"/>
              <a:t>p</a:t>
            </a:r>
            <a:r>
              <a:rPr lang="en-US" sz="1800" dirty="0" smtClean="0"/>
              <a:t>redict </a:t>
            </a:r>
            <a:r>
              <a:rPr lang="en-US" sz="1800" dirty="0"/>
              <a:t>response to particular therapies </a:t>
            </a:r>
            <a:r>
              <a:rPr lang="en-US" sz="1800" dirty="0" smtClean="0"/>
              <a:t>and choose </a:t>
            </a:r>
            <a:r>
              <a:rPr lang="en-US" sz="1800" dirty="0"/>
              <a:t>the drug that is mostly likely to </a:t>
            </a:r>
            <a:r>
              <a:rPr lang="en-US" sz="1800" dirty="0" smtClean="0"/>
              <a:t>yield a </a:t>
            </a:r>
            <a:r>
              <a:rPr lang="en-US" sz="1800" dirty="0"/>
              <a:t>favorable response in a given patient</a:t>
            </a:r>
          </a:p>
          <a:p>
            <a:pPr>
              <a:buFont typeface="Arial" panose="020B0604020202020204" pitchFamily="34" charset="0"/>
              <a:buChar char="•"/>
            </a:pPr>
            <a:r>
              <a:rPr lang="en-US" sz="1800" b="1" u="sng" dirty="0"/>
              <a:t>Therapy-related risk </a:t>
            </a:r>
            <a:r>
              <a:rPr lang="en-US" sz="1800" b="1" u="sng" dirty="0" smtClean="0"/>
              <a:t>management</a:t>
            </a:r>
            <a:r>
              <a:rPr lang="en-US" sz="1800" i="1" dirty="0"/>
              <a:t>:</a:t>
            </a:r>
            <a:r>
              <a:rPr lang="en-US" sz="1800" i="1" dirty="0" smtClean="0"/>
              <a:t> </a:t>
            </a:r>
            <a:r>
              <a:rPr lang="en-US" sz="1800" dirty="0"/>
              <a:t>i</a:t>
            </a:r>
            <a:r>
              <a:rPr lang="en-US" sz="1800" dirty="0" smtClean="0"/>
              <a:t>dentify </a:t>
            </a:r>
            <a:r>
              <a:rPr lang="en-US" sz="1800" dirty="0"/>
              <a:t>patients with a high probability </a:t>
            </a:r>
            <a:r>
              <a:rPr lang="en-US" sz="1800" dirty="0" smtClean="0"/>
              <a:t>of adverse </a:t>
            </a:r>
            <a:r>
              <a:rPr lang="en-US" sz="1800" dirty="0"/>
              <a:t>effects of a treatment</a:t>
            </a:r>
          </a:p>
          <a:p>
            <a:pPr>
              <a:buFont typeface="Arial" panose="020B0604020202020204" pitchFamily="34" charset="0"/>
              <a:buChar char="•"/>
            </a:pPr>
            <a:r>
              <a:rPr lang="en-US" sz="1800" b="1" u="sng" dirty="0"/>
              <a:t>Therapy </a:t>
            </a:r>
            <a:r>
              <a:rPr lang="en-US" sz="1800" b="1" u="sng" dirty="0" smtClean="0"/>
              <a:t>monitoring</a:t>
            </a:r>
            <a:r>
              <a:rPr lang="en-US" sz="1800" i="1" dirty="0"/>
              <a:t>:</a:t>
            </a:r>
            <a:r>
              <a:rPr lang="en-US" sz="1800" i="1" dirty="0" smtClean="0"/>
              <a:t> </a:t>
            </a:r>
            <a:r>
              <a:rPr lang="en-US" sz="1800" dirty="0"/>
              <a:t>d</a:t>
            </a:r>
            <a:r>
              <a:rPr lang="en-US" sz="1800" dirty="0" smtClean="0"/>
              <a:t>etermine </a:t>
            </a:r>
            <a:r>
              <a:rPr lang="en-US" sz="1800" dirty="0"/>
              <a:t>whether a therapy is having </a:t>
            </a:r>
            <a:r>
              <a:rPr lang="en-US" sz="1800" dirty="0" smtClean="0"/>
              <a:t>the intended </a:t>
            </a:r>
            <a:r>
              <a:rPr lang="en-US" sz="1800" dirty="0"/>
              <a:t>effect on a disease and </a:t>
            </a:r>
            <a:r>
              <a:rPr lang="en-US" sz="1800" dirty="0" smtClean="0"/>
              <a:t>whether adverse </a:t>
            </a:r>
            <a:r>
              <a:rPr lang="en-US" sz="1800" dirty="0"/>
              <a:t>effects arise</a:t>
            </a:r>
          </a:p>
          <a:p>
            <a:pPr>
              <a:buFont typeface="Arial" panose="020B0604020202020204" pitchFamily="34" charset="0"/>
              <a:buChar char="•"/>
            </a:pPr>
            <a:r>
              <a:rPr lang="en-US" sz="1800" b="1" u="sng" dirty="0" smtClean="0"/>
              <a:t>Surveillance</a:t>
            </a:r>
            <a:r>
              <a:rPr lang="en-US" sz="1800" dirty="0" smtClean="0"/>
              <a:t>: </a:t>
            </a:r>
            <a:r>
              <a:rPr lang="en-US" sz="1800" dirty="0"/>
              <a:t>e</a:t>
            </a:r>
            <a:r>
              <a:rPr lang="en-US" sz="1800" dirty="0" smtClean="0"/>
              <a:t>arly </a:t>
            </a:r>
            <a:r>
              <a:rPr lang="en-US" sz="1800" dirty="0"/>
              <a:t>detection and treatment of advancing disease or complications</a:t>
            </a:r>
          </a:p>
        </p:txBody>
      </p:sp>
      <p:sp>
        <p:nvSpPr>
          <p:cNvPr id="4" name="Rectangle 3"/>
          <p:cNvSpPr/>
          <p:nvPr/>
        </p:nvSpPr>
        <p:spPr>
          <a:xfrm>
            <a:off x="4419600" y="5791200"/>
            <a:ext cx="4572000" cy="954107"/>
          </a:xfrm>
          <a:prstGeom prst="rect">
            <a:avLst/>
          </a:prstGeom>
        </p:spPr>
        <p:txBody>
          <a:bodyPr>
            <a:spAutoFit/>
          </a:bodyPr>
          <a:lstStyle/>
          <a:p>
            <a:endParaRPr lang="en-US" sz="1400" dirty="0">
              <a:solidFill>
                <a:schemeClr val="bg1"/>
              </a:solidFill>
              <a:latin typeface="Times New Roman" panose="02020603050405020304" pitchFamily="18" charset="0"/>
            </a:endParaRPr>
          </a:p>
          <a:p>
            <a:r>
              <a:rPr lang="en-US" sz="1400" i="1" dirty="0">
                <a:solidFill>
                  <a:schemeClr val="bg1"/>
                </a:solidFill>
                <a:latin typeface="Times New Roman" panose="02020603050405020304" pitchFamily="18" charset="0"/>
              </a:rPr>
              <a:t>Evaluation of Biomarkers and Surrogate Endpoints in Chronic Disease</a:t>
            </a:r>
            <a:r>
              <a:rPr lang="en-US" sz="1400" dirty="0">
                <a:solidFill>
                  <a:schemeClr val="bg1"/>
                </a:solidFill>
                <a:latin typeface="Times New Roman" panose="02020603050405020304" pitchFamily="18" charset="0"/>
              </a:rPr>
              <a:t>, ed. C.M. </a:t>
            </a:r>
            <a:r>
              <a:rPr lang="en-US" sz="1400" dirty="0" err="1">
                <a:solidFill>
                  <a:schemeClr val="bg1"/>
                </a:solidFill>
                <a:latin typeface="Times New Roman" panose="02020603050405020304" pitchFamily="18" charset="0"/>
              </a:rPr>
              <a:t>Micheel</a:t>
            </a:r>
            <a:r>
              <a:rPr lang="en-US" sz="1400" dirty="0">
                <a:solidFill>
                  <a:schemeClr val="bg1"/>
                </a:solidFill>
                <a:latin typeface="Times New Roman" panose="02020603050405020304" pitchFamily="18" charset="0"/>
              </a:rPr>
              <a:t> and J.R. Ball. 2010, Washington, D.C.: The National Academies Press. 314</a:t>
            </a:r>
            <a:r>
              <a:rPr lang="en-US" sz="1400" dirty="0" smtClean="0">
                <a:solidFill>
                  <a:schemeClr val="bg1"/>
                </a:solidFill>
                <a:latin typeface="Times New Roman" panose="02020603050405020304" pitchFamily="18" charset="0"/>
              </a:rPr>
              <a:t>. [p24] </a:t>
            </a:r>
            <a:endParaRPr lang="en-US" sz="1400" dirty="0">
              <a:solidFill>
                <a:schemeClr val="bg1"/>
              </a:solidFill>
              <a:latin typeface="Times New Roman" panose="02020603050405020304" pitchFamily="18" charset="0"/>
            </a:endParaRPr>
          </a:p>
        </p:txBody>
      </p:sp>
    </p:spTree>
    <p:extLst>
      <p:ext uri="{BB962C8B-B14F-4D97-AF65-F5344CB8AC3E}">
        <p14:creationId xmlns:p14="http://schemas.microsoft.com/office/powerpoint/2010/main" val="241243147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Biomarker terminology is confusing</a:t>
            </a:r>
            <a:endParaRPr lang="en-US" dirty="0"/>
          </a:p>
        </p:txBody>
      </p:sp>
      <p:sp>
        <p:nvSpPr>
          <p:cNvPr id="3" name="Content Placeholder 2"/>
          <p:cNvSpPr>
            <a:spLocks noGrp="1"/>
          </p:cNvSpPr>
          <p:nvPr>
            <p:ph idx="1"/>
          </p:nvPr>
        </p:nvSpPr>
        <p:spPr>
          <a:xfrm>
            <a:off x="228600" y="1676400"/>
            <a:ext cx="8686800" cy="3276600"/>
          </a:xfrm>
        </p:spPr>
        <p:txBody>
          <a:bodyPr/>
          <a:lstStyle/>
          <a:p>
            <a:pPr>
              <a:spcAft>
                <a:spcPts val="1800"/>
              </a:spcAft>
              <a:buFont typeface="Arial" panose="020B0604020202020204" pitchFamily="34" charset="0"/>
              <a:buChar char="•"/>
            </a:pPr>
            <a:r>
              <a:rPr lang="en-US" i="1" dirty="0"/>
              <a:t>The committee observed a great deal of inconsistent and </a:t>
            </a:r>
            <a:r>
              <a:rPr lang="en-US" i="1" dirty="0" smtClean="0"/>
              <a:t>imprecise definition </a:t>
            </a:r>
            <a:r>
              <a:rPr lang="en-US" i="1" dirty="0"/>
              <a:t>and use of terms relevant to biomarkers and biomarker evaluation.</a:t>
            </a:r>
          </a:p>
          <a:p>
            <a:pPr>
              <a:spcAft>
                <a:spcPts val="1800"/>
              </a:spcAft>
              <a:buFont typeface="Arial" panose="020B0604020202020204" pitchFamily="34" charset="0"/>
              <a:buChar char="•"/>
            </a:pPr>
            <a:r>
              <a:rPr lang="en-US" i="1" dirty="0"/>
              <a:t>Consistent, precise definition and use of terms is critical for </a:t>
            </a:r>
            <a:r>
              <a:rPr lang="en-US" i="1" dirty="0" smtClean="0"/>
              <a:t>biomarker evaluation </a:t>
            </a:r>
            <a:r>
              <a:rPr lang="en-US" i="1" dirty="0"/>
              <a:t>because it is a topic important across many </a:t>
            </a:r>
            <a:r>
              <a:rPr lang="en-US" i="1" dirty="0" smtClean="0"/>
              <a:t>disciplines and </a:t>
            </a:r>
            <a:r>
              <a:rPr lang="en-US" i="1" dirty="0"/>
              <a:t>has been for several decades</a:t>
            </a:r>
            <a:r>
              <a:rPr lang="en-US" i="1" dirty="0" smtClean="0"/>
              <a:t>.</a:t>
            </a:r>
          </a:p>
          <a:p>
            <a:pPr>
              <a:spcAft>
                <a:spcPts val="1800"/>
              </a:spcAft>
              <a:buFont typeface="Arial" panose="020B0604020202020204" pitchFamily="34" charset="0"/>
              <a:buChar char="•"/>
            </a:pPr>
            <a:r>
              <a:rPr lang="en-US" i="1" dirty="0"/>
              <a:t>The definition of the term “biomarker” itself is not controversial.</a:t>
            </a:r>
          </a:p>
        </p:txBody>
      </p:sp>
      <p:sp>
        <p:nvSpPr>
          <p:cNvPr id="4" name="Rectangle 3"/>
          <p:cNvSpPr/>
          <p:nvPr/>
        </p:nvSpPr>
        <p:spPr>
          <a:xfrm>
            <a:off x="4419600" y="5791200"/>
            <a:ext cx="4572000" cy="954107"/>
          </a:xfrm>
          <a:prstGeom prst="rect">
            <a:avLst/>
          </a:prstGeom>
        </p:spPr>
        <p:txBody>
          <a:bodyPr>
            <a:spAutoFit/>
          </a:bodyPr>
          <a:lstStyle/>
          <a:p>
            <a:endParaRPr lang="en-US" sz="1400" dirty="0">
              <a:solidFill>
                <a:schemeClr val="bg1"/>
              </a:solidFill>
              <a:latin typeface="Times New Roman" panose="02020603050405020304" pitchFamily="18" charset="0"/>
            </a:endParaRPr>
          </a:p>
          <a:p>
            <a:r>
              <a:rPr lang="en-US" sz="1400" i="1" dirty="0">
                <a:solidFill>
                  <a:schemeClr val="bg1"/>
                </a:solidFill>
                <a:latin typeface="Times New Roman" panose="02020603050405020304" pitchFamily="18" charset="0"/>
              </a:rPr>
              <a:t>Evaluation of Biomarkers and Surrogate Endpoints in Chronic Disease</a:t>
            </a:r>
            <a:r>
              <a:rPr lang="en-US" sz="1400" dirty="0">
                <a:solidFill>
                  <a:schemeClr val="bg1"/>
                </a:solidFill>
                <a:latin typeface="Times New Roman" panose="02020603050405020304" pitchFamily="18" charset="0"/>
              </a:rPr>
              <a:t>, ed. C.M. </a:t>
            </a:r>
            <a:r>
              <a:rPr lang="en-US" sz="1400" dirty="0" err="1">
                <a:solidFill>
                  <a:schemeClr val="bg1"/>
                </a:solidFill>
                <a:latin typeface="Times New Roman" panose="02020603050405020304" pitchFamily="18" charset="0"/>
              </a:rPr>
              <a:t>Micheel</a:t>
            </a:r>
            <a:r>
              <a:rPr lang="en-US" sz="1400" dirty="0">
                <a:solidFill>
                  <a:schemeClr val="bg1"/>
                </a:solidFill>
                <a:latin typeface="Times New Roman" panose="02020603050405020304" pitchFamily="18" charset="0"/>
              </a:rPr>
              <a:t> and J.R. Ball. 2010, Washington, D.C.: The National Academies Press. 314</a:t>
            </a:r>
            <a:r>
              <a:rPr lang="en-US" sz="1400" dirty="0" smtClean="0">
                <a:solidFill>
                  <a:schemeClr val="bg1"/>
                </a:solidFill>
                <a:latin typeface="Times New Roman" panose="02020603050405020304" pitchFamily="18" charset="0"/>
              </a:rPr>
              <a:t>. [p22] </a:t>
            </a:r>
            <a:endParaRPr lang="en-US" sz="1400" dirty="0">
              <a:solidFill>
                <a:schemeClr val="bg1"/>
              </a:solidFill>
              <a:latin typeface="Times New Roman" panose="02020603050405020304" pitchFamily="18" charset="0"/>
            </a:endParaRPr>
          </a:p>
        </p:txBody>
      </p:sp>
    </p:spTree>
    <p:extLst>
      <p:ext uri="{BB962C8B-B14F-4D97-AF65-F5344CB8AC3E}">
        <p14:creationId xmlns:p14="http://schemas.microsoft.com/office/powerpoint/2010/main" val="38887674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i="1" dirty="0"/>
              <a:t>Uncontroversial</a:t>
            </a:r>
            <a:r>
              <a:rPr lang="en-US" dirty="0"/>
              <a:t>, yet cumbersome</a:t>
            </a:r>
          </a:p>
        </p:txBody>
      </p:sp>
      <p:grpSp>
        <p:nvGrpSpPr>
          <p:cNvPr id="11" name="Group 10"/>
          <p:cNvGrpSpPr/>
          <p:nvPr/>
        </p:nvGrpSpPr>
        <p:grpSpPr>
          <a:xfrm>
            <a:off x="1905000" y="2555066"/>
            <a:ext cx="5105400" cy="3048000"/>
            <a:chOff x="1828800" y="2209800"/>
            <a:chExt cx="5105400" cy="3048000"/>
          </a:xfrm>
        </p:grpSpPr>
        <p:grpSp>
          <p:nvGrpSpPr>
            <p:cNvPr id="7" name="Group 6"/>
            <p:cNvGrpSpPr/>
            <p:nvPr/>
          </p:nvGrpSpPr>
          <p:grpSpPr>
            <a:xfrm>
              <a:off x="1828800" y="2209800"/>
              <a:ext cx="5105400" cy="3048000"/>
              <a:chOff x="1219200" y="2438400"/>
              <a:chExt cx="5105400" cy="3048000"/>
            </a:xfrm>
          </p:grpSpPr>
          <p:sp>
            <p:nvSpPr>
              <p:cNvPr id="4" name="Oval 3"/>
              <p:cNvSpPr/>
              <p:nvPr/>
            </p:nvSpPr>
            <p:spPr bwMode="auto">
              <a:xfrm>
                <a:off x="1219200" y="2438400"/>
                <a:ext cx="3352800" cy="2133600"/>
              </a:xfrm>
              <a:prstGeom prst="ellipse">
                <a:avLst/>
              </a:prstGeom>
              <a:solidFill>
                <a:srgbClr val="FFC000">
                  <a:alpha val="50196"/>
                </a:srgb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Times" pitchFamily="122" charset="0"/>
                </a:endParaRPr>
              </a:p>
            </p:txBody>
          </p:sp>
          <p:sp>
            <p:nvSpPr>
              <p:cNvPr id="5" name="Oval 4"/>
              <p:cNvSpPr/>
              <p:nvPr/>
            </p:nvSpPr>
            <p:spPr bwMode="auto">
              <a:xfrm>
                <a:off x="2971800" y="2438400"/>
                <a:ext cx="3352800" cy="2133600"/>
              </a:xfrm>
              <a:prstGeom prst="ellipse">
                <a:avLst/>
              </a:prstGeom>
              <a:solidFill>
                <a:srgbClr val="00B0F0">
                  <a:alpha val="50196"/>
                </a:srgb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6" name="Oval 5"/>
              <p:cNvSpPr/>
              <p:nvPr/>
            </p:nvSpPr>
            <p:spPr bwMode="auto">
              <a:xfrm>
                <a:off x="2103580" y="3352800"/>
                <a:ext cx="3352800" cy="2133600"/>
              </a:xfrm>
              <a:prstGeom prst="ellipse">
                <a:avLst/>
              </a:prstGeom>
              <a:solidFill>
                <a:srgbClr val="00B050">
                  <a:alpha val="50196"/>
                </a:srgb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grpSp>
        <p:sp>
          <p:nvSpPr>
            <p:cNvPr id="8" name="TextBox 7"/>
            <p:cNvSpPr txBox="1"/>
            <p:nvPr/>
          </p:nvSpPr>
          <p:spPr>
            <a:xfrm>
              <a:off x="2076050" y="2662535"/>
              <a:ext cx="918841" cy="461665"/>
            </a:xfrm>
            <a:prstGeom prst="rect">
              <a:avLst/>
            </a:prstGeom>
            <a:noFill/>
          </p:spPr>
          <p:txBody>
            <a:bodyPr wrap="none" rtlCol="0">
              <a:spAutoFit/>
            </a:bodyPr>
            <a:lstStyle/>
            <a:p>
              <a:r>
                <a:rPr lang="en-US" dirty="0" smtClean="0">
                  <a:solidFill>
                    <a:schemeClr val="bg1"/>
                  </a:solidFill>
                </a:rPr>
                <a:t>Being</a:t>
              </a:r>
              <a:endParaRPr lang="en-US" dirty="0">
                <a:solidFill>
                  <a:schemeClr val="bg1"/>
                </a:solidFill>
              </a:endParaRPr>
            </a:p>
          </p:txBody>
        </p:sp>
        <p:sp>
          <p:nvSpPr>
            <p:cNvPr id="9" name="TextBox 8"/>
            <p:cNvSpPr txBox="1"/>
            <p:nvPr/>
          </p:nvSpPr>
          <p:spPr>
            <a:xfrm>
              <a:off x="5352284" y="2662535"/>
              <a:ext cx="1378904" cy="461665"/>
            </a:xfrm>
            <a:prstGeom prst="rect">
              <a:avLst/>
            </a:prstGeom>
            <a:noFill/>
          </p:spPr>
          <p:txBody>
            <a:bodyPr wrap="none" rtlCol="0">
              <a:spAutoFit/>
            </a:bodyPr>
            <a:lstStyle/>
            <a:p>
              <a:r>
                <a:rPr lang="en-US" dirty="0" smtClean="0">
                  <a:solidFill>
                    <a:schemeClr val="bg1"/>
                  </a:solidFill>
                </a:rPr>
                <a:t>Believing</a:t>
              </a:r>
              <a:endParaRPr lang="en-US" dirty="0">
                <a:solidFill>
                  <a:schemeClr val="bg1"/>
                </a:solidFill>
              </a:endParaRPr>
            </a:p>
          </p:txBody>
        </p:sp>
        <p:sp>
          <p:nvSpPr>
            <p:cNvPr id="10" name="TextBox 9"/>
            <p:cNvSpPr txBox="1"/>
            <p:nvPr/>
          </p:nvSpPr>
          <p:spPr>
            <a:xfrm>
              <a:off x="3268516" y="4567535"/>
              <a:ext cx="2164375" cy="461665"/>
            </a:xfrm>
            <a:prstGeom prst="rect">
              <a:avLst/>
            </a:prstGeom>
            <a:noFill/>
          </p:spPr>
          <p:txBody>
            <a:bodyPr wrap="none" rtlCol="0">
              <a:spAutoFit/>
            </a:bodyPr>
            <a:lstStyle/>
            <a:p>
              <a:r>
                <a:rPr lang="en-US" dirty="0" smtClean="0">
                  <a:solidFill>
                    <a:schemeClr val="bg1"/>
                  </a:solidFill>
                </a:rPr>
                <a:t>Communicating</a:t>
              </a:r>
              <a:endParaRPr lang="en-US" dirty="0">
                <a:solidFill>
                  <a:schemeClr val="bg1"/>
                </a:solidFill>
              </a:endParaRPr>
            </a:p>
          </p:txBody>
        </p:sp>
      </p:grpSp>
      <p:sp>
        <p:nvSpPr>
          <p:cNvPr id="15" name="TextBox 14"/>
          <p:cNvSpPr txBox="1"/>
          <p:nvPr/>
        </p:nvSpPr>
        <p:spPr>
          <a:xfrm>
            <a:off x="595912" y="1348025"/>
            <a:ext cx="8012130" cy="400110"/>
          </a:xfrm>
          <a:prstGeom prst="rect">
            <a:avLst/>
          </a:prstGeom>
          <a:noFill/>
        </p:spPr>
        <p:txBody>
          <a:bodyPr wrap="none" rtlCol="0">
            <a:spAutoFit/>
          </a:bodyPr>
          <a:lstStyle/>
          <a:p>
            <a:r>
              <a:rPr lang="en-US" sz="2000" dirty="0">
                <a:solidFill>
                  <a:schemeClr val="bg1"/>
                </a:solidFill>
              </a:rPr>
              <a:t>i</a:t>
            </a:r>
            <a:r>
              <a:rPr lang="en-US" sz="2000" dirty="0" smtClean="0">
                <a:solidFill>
                  <a:schemeClr val="bg1"/>
                </a:solidFill>
              </a:rPr>
              <a:t>n light of the principles of Ontological Realism and Basic Formal Ontology</a:t>
            </a:r>
            <a:endParaRPr lang="en-US" sz="2000" dirty="0">
              <a:solidFill>
                <a:schemeClr val="bg1"/>
              </a:solidFill>
            </a:endParaRPr>
          </a:p>
        </p:txBody>
      </p:sp>
    </p:spTree>
    <p:extLst>
      <p:ext uri="{BB962C8B-B14F-4D97-AF65-F5344CB8AC3E}">
        <p14:creationId xmlns:p14="http://schemas.microsoft.com/office/powerpoint/2010/main" val="393965883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i="1" dirty="0"/>
              <a:t>Uncontroversial</a:t>
            </a:r>
            <a:r>
              <a:rPr lang="en-US" dirty="0"/>
              <a:t>, yet cumbersome</a:t>
            </a:r>
          </a:p>
        </p:txBody>
      </p:sp>
      <p:grpSp>
        <p:nvGrpSpPr>
          <p:cNvPr id="11" name="Group 10"/>
          <p:cNvGrpSpPr/>
          <p:nvPr/>
        </p:nvGrpSpPr>
        <p:grpSpPr>
          <a:xfrm>
            <a:off x="1905000" y="2555066"/>
            <a:ext cx="5105400" cy="3048000"/>
            <a:chOff x="1828800" y="2209800"/>
            <a:chExt cx="5105400" cy="3048000"/>
          </a:xfrm>
        </p:grpSpPr>
        <p:grpSp>
          <p:nvGrpSpPr>
            <p:cNvPr id="7" name="Group 6"/>
            <p:cNvGrpSpPr/>
            <p:nvPr/>
          </p:nvGrpSpPr>
          <p:grpSpPr>
            <a:xfrm>
              <a:off x="1828800" y="2209800"/>
              <a:ext cx="5105400" cy="3048000"/>
              <a:chOff x="1219200" y="2438400"/>
              <a:chExt cx="5105400" cy="3048000"/>
            </a:xfrm>
          </p:grpSpPr>
          <p:sp>
            <p:nvSpPr>
              <p:cNvPr id="4" name="Oval 3"/>
              <p:cNvSpPr/>
              <p:nvPr/>
            </p:nvSpPr>
            <p:spPr bwMode="auto">
              <a:xfrm>
                <a:off x="1219200" y="2438400"/>
                <a:ext cx="3352800" cy="2133600"/>
              </a:xfrm>
              <a:prstGeom prst="ellipse">
                <a:avLst/>
              </a:prstGeom>
              <a:solidFill>
                <a:srgbClr val="FFC000">
                  <a:alpha val="50196"/>
                </a:srgb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Times" pitchFamily="122" charset="0"/>
                </a:endParaRPr>
              </a:p>
            </p:txBody>
          </p:sp>
          <p:sp>
            <p:nvSpPr>
              <p:cNvPr id="5" name="Oval 4"/>
              <p:cNvSpPr/>
              <p:nvPr/>
            </p:nvSpPr>
            <p:spPr bwMode="auto">
              <a:xfrm>
                <a:off x="2971800" y="2438400"/>
                <a:ext cx="3352800" cy="2133600"/>
              </a:xfrm>
              <a:prstGeom prst="ellipse">
                <a:avLst/>
              </a:prstGeom>
              <a:solidFill>
                <a:srgbClr val="00B0F0">
                  <a:alpha val="50196"/>
                </a:srgb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6" name="Oval 5"/>
              <p:cNvSpPr/>
              <p:nvPr/>
            </p:nvSpPr>
            <p:spPr bwMode="auto">
              <a:xfrm>
                <a:off x="2103580" y="3352800"/>
                <a:ext cx="3352800" cy="2133600"/>
              </a:xfrm>
              <a:prstGeom prst="ellipse">
                <a:avLst/>
              </a:prstGeom>
              <a:solidFill>
                <a:srgbClr val="00B050">
                  <a:alpha val="50196"/>
                </a:srgb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grpSp>
        <p:sp>
          <p:nvSpPr>
            <p:cNvPr id="8" name="TextBox 7"/>
            <p:cNvSpPr txBox="1"/>
            <p:nvPr/>
          </p:nvSpPr>
          <p:spPr>
            <a:xfrm>
              <a:off x="2076050" y="2662535"/>
              <a:ext cx="918841" cy="461665"/>
            </a:xfrm>
            <a:prstGeom prst="rect">
              <a:avLst/>
            </a:prstGeom>
            <a:noFill/>
          </p:spPr>
          <p:txBody>
            <a:bodyPr wrap="none" rtlCol="0">
              <a:spAutoFit/>
            </a:bodyPr>
            <a:lstStyle/>
            <a:p>
              <a:r>
                <a:rPr lang="en-US" dirty="0" smtClean="0">
                  <a:solidFill>
                    <a:schemeClr val="bg1"/>
                  </a:solidFill>
                </a:rPr>
                <a:t>Being</a:t>
              </a:r>
              <a:endParaRPr lang="en-US" dirty="0">
                <a:solidFill>
                  <a:schemeClr val="bg1"/>
                </a:solidFill>
              </a:endParaRPr>
            </a:p>
          </p:txBody>
        </p:sp>
        <p:sp>
          <p:nvSpPr>
            <p:cNvPr id="9" name="TextBox 8"/>
            <p:cNvSpPr txBox="1"/>
            <p:nvPr/>
          </p:nvSpPr>
          <p:spPr>
            <a:xfrm>
              <a:off x="5352284" y="2662535"/>
              <a:ext cx="1378904" cy="461665"/>
            </a:xfrm>
            <a:prstGeom prst="rect">
              <a:avLst/>
            </a:prstGeom>
            <a:noFill/>
          </p:spPr>
          <p:txBody>
            <a:bodyPr wrap="none" rtlCol="0">
              <a:spAutoFit/>
            </a:bodyPr>
            <a:lstStyle/>
            <a:p>
              <a:r>
                <a:rPr lang="en-US" dirty="0" smtClean="0">
                  <a:solidFill>
                    <a:schemeClr val="bg1"/>
                  </a:solidFill>
                </a:rPr>
                <a:t>Believing</a:t>
              </a:r>
              <a:endParaRPr lang="en-US" dirty="0">
                <a:solidFill>
                  <a:schemeClr val="bg1"/>
                </a:solidFill>
              </a:endParaRPr>
            </a:p>
          </p:txBody>
        </p:sp>
        <p:sp>
          <p:nvSpPr>
            <p:cNvPr id="10" name="TextBox 9"/>
            <p:cNvSpPr txBox="1"/>
            <p:nvPr/>
          </p:nvSpPr>
          <p:spPr>
            <a:xfrm>
              <a:off x="3268516" y="4567535"/>
              <a:ext cx="2164375" cy="461665"/>
            </a:xfrm>
            <a:prstGeom prst="rect">
              <a:avLst/>
            </a:prstGeom>
            <a:noFill/>
          </p:spPr>
          <p:txBody>
            <a:bodyPr wrap="none" rtlCol="0">
              <a:spAutoFit/>
            </a:bodyPr>
            <a:lstStyle/>
            <a:p>
              <a:r>
                <a:rPr lang="en-US" dirty="0" smtClean="0">
                  <a:solidFill>
                    <a:schemeClr val="bg1"/>
                  </a:solidFill>
                </a:rPr>
                <a:t>Communicating</a:t>
              </a:r>
              <a:endParaRPr lang="en-US" dirty="0">
                <a:solidFill>
                  <a:schemeClr val="bg1"/>
                </a:solidFill>
              </a:endParaRPr>
            </a:p>
          </p:txBody>
        </p:sp>
      </p:grpSp>
      <p:sp>
        <p:nvSpPr>
          <p:cNvPr id="12" name="TextBox 11"/>
          <p:cNvSpPr txBox="1"/>
          <p:nvPr/>
        </p:nvSpPr>
        <p:spPr>
          <a:xfrm>
            <a:off x="838200" y="1905000"/>
            <a:ext cx="1601721" cy="523220"/>
          </a:xfrm>
          <a:prstGeom prst="rect">
            <a:avLst/>
          </a:prstGeom>
          <a:noFill/>
        </p:spPr>
        <p:txBody>
          <a:bodyPr wrap="none" rtlCol="0">
            <a:spAutoFit/>
          </a:bodyPr>
          <a:lstStyle/>
          <a:p>
            <a:r>
              <a:rPr lang="en-US" sz="2800" b="1" dirty="0" smtClean="0">
                <a:solidFill>
                  <a:schemeClr val="bg1"/>
                </a:solidFill>
              </a:rPr>
              <a:t>Ontology</a:t>
            </a:r>
            <a:endParaRPr lang="en-US" sz="2800" b="1" dirty="0">
              <a:solidFill>
                <a:schemeClr val="bg1"/>
              </a:solidFill>
            </a:endParaRPr>
          </a:p>
        </p:txBody>
      </p:sp>
      <p:sp>
        <p:nvSpPr>
          <p:cNvPr id="13" name="TextBox 12"/>
          <p:cNvSpPr txBox="1"/>
          <p:nvPr/>
        </p:nvSpPr>
        <p:spPr>
          <a:xfrm>
            <a:off x="3403277" y="5861837"/>
            <a:ext cx="2125005" cy="523220"/>
          </a:xfrm>
          <a:prstGeom prst="rect">
            <a:avLst/>
          </a:prstGeom>
          <a:noFill/>
        </p:spPr>
        <p:txBody>
          <a:bodyPr wrap="none" rtlCol="0">
            <a:spAutoFit/>
          </a:bodyPr>
          <a:lstStyle/>
          <a:p>
            <a:r>
              <a:rPr lang="en-US" sz="2800" b="1" dirty="0" smtClean="0">
                <a:solidFill>
                  <a:schemeClr val="bg1"/>
                </a:solidFill>
              </a:rPr>
              <a:t>Terminology</a:t>
            </a:r>
            <a:endParaRPr lang="en-US" sz="2800" b="1" dirty="0">
              <a:solidFill>
                <a:schemeClr val="bg1"/>
              </a:solidFill>
            </a:endParaRPr>
          </a:p>
        </p:txBody>
      </p:sp>
      <p:sp>
        <p:nvSpPr>
          <p:cNvPr id="14" name="TextBox 13"/>
          <p:cNvSpPr txBox="1"/>
          <p:nvPr/>
        </p:nvSpPr>
        <p:spPr>
          <a:xfrm>
            <a:off x="6248400" y="1905000"/>
            <a:ext cx="2877711" cy="954107"/>
          </a:xfrm>
          <a:prstGeom prst="rect">
            <a:avLst/>
          </a:prstGeom>
          <a:noFill/>
        </p:spPr>
        <p:txBody>
          <a:bodyPr wrap="none" rtlCol="0">
            <a:spAutoFit/>
          </a:bodyPr>
          <a:lstStyle/>
          <a:p>
            <a:r>
              <a:rPr lang="en-US" sz="2800" b="1" dirty="0" smtClean="0">
                <a:solidFill>
                  <a:schemeClr val="bg1"/>
                </a:solidFill>
              </a:rPr>
              <a:t>Classification / </a:t>
            </a:r>
          </a:p>
          <a:p>
            <a:r>
              <a:rPr lang="en-US" sz="2800" b="1" dirty="0" smtClean="0">
                <a:solidFill>
                  <a:schemeClr val="bg1"/>
                </a:solidFill>
              </a:rPr>
              <a:t>conceptualization</a:t>
            </a:r>
            <a:endParaRPr lang="en-US" sz="2800" b="1" dirty="0">
              <a:solidFill>
                <a:schemeClr val="bg1"/>
              </a:solidFill>
            </a:endParaRPr>
          </a:p>
        </p:txBody>
      </p:sp>
      <p:sp>
        <p:nvSpPr>
          <p:cNvPr id="15" name="TextBox 14"/>
          <p:cNvSpPr txBox="1"/>
          <p:nvPr/>
        </p:nvSpPr>
        <p:spPr>
          <a:xfrm>
            <a:off x="595912" y="1348025"/>
            <a:ext cx="8012130" cy="400110"/>
          </a:xfrm>
          <a:prstGeom prst="rect">
            <a:avLst/>
          </a:prstGeom>
          <a:noFill/>
        </p:spPr>
        <p:txBody>
          <a:bodyPr wrap="none" rtlCol="0">
            <a:spAutoFit/>
          </a:bodyPr>
          <a:lstStyle/>
          <a:p>
            <a:r>
              <a:rPr lang="en-US" sz="2000" dirty="0">
                <a:solidFill>
                  <a:schemeClr val="bg1"/>
                </a:solidFill>
              </a:rPr>
              <a:t>i</a:t>
            </a:r>
            <a:r>
              <a:rPr lang="en-US" sz="2000" dirty="0" smtClean="0">
                <a:solidFill>
                  <a:schemeClr val="bg1"/>
                </a:solidFill>
              </a:rPr>
              <a:t>n light of the principles of Ontological Realism and Basic Formal Ontology</a:t>
            </a:r>
            <a:endParaRPr lang="en-US" sz="2000" dirty="0">
              <a:solidFill>
                <a:schemeClr val="bg1"/>
              </a:solidFill>
            </a:endParaRPr>
          </a:p>
        </p:txBody>
      </p:sp>
    </p:spTree>
    <p:extLst>
      <p:ext uri="{BB962C8B-B14F-4D97-AF65-F5344CB8AC3E}">
        <p14:creationId xmlns:p14="http://schemas.microsoft.com/office/powerpoint/2010/main" val="242779776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i="1" dirty="0" smtClean="0"/>
              <a:t>Uncontroversial</a:t>
            </a:r>
            <a:r>
              <a:rPr lang="en-US" dirty="0" smtClean="0"/>
              <a:t>, yet cumbersome</a:t>
            </a:r>
            <a:endParaRPr lang="en-US" dirty="0"/>
          </a:p>
        </p:txBody>
      </p:sp>
      <p:sp>
        <p:nvSpPr>
          <p:cNvPr id="4" name="Content Placeholder 4"/>
          <p:cNvSpPr txBox="1">
            <a:spLocks/>
          </p:cNvSpPr>
          <p:nvPr/>
        </p:nvSpPr>
        <p:spPr>
          <a:xfrm>
            <a:off x="4267200" y="1524000"/>
            <a:ext cx="4648200" cy="4953000"/>
          </a:xfrm>
          <a:prstGeom prst="rect">
            <a:avLst/>
          </a:prstGeom>
        </p:spPr>
        <p:txBody>
          <a:bodyPr/>
          <a:lstStyle>
            <a:lvl1pPr marL="342900" indent="-342900" algn="l" rtl="0" eaLnBrk="0" fontAlgn="base" hangingPunct="0">
              <a:spcBef>
                <a:spcPct val="20000"/>
              </a:spcBef>
              <a:spcAft>
                <a:spcPct val="0"/>
              </a:spcAft>
              <a:buClr>
                <a:schemeClr val="bg1"/>
              </a:buClr>
              <a:defRPr sz="2400" b="0" i="0">
                <a:solidFill>
                  <a:schemeClr val="bg1"/>
                </a:solidFill>
                <a:latin typeface="Trebuchet MS"/>
                <a:ea typeface="ＭＳ Ｐゴシック" pitchFamily="122" charset="-128"/>
                <a:cs typeface="Trebuchet MS"/>
              </a:defRPr>
            </a:lvl1pPr>
            <a:lvl2pPr marL="742950" indent="-285750" algn="l" rtl="0" eaLnBrk="0" fontAlgn="base" hangingPunct="0">
              <a:spcBef>
                <a:spcPct val="20000"/>
              </a:spcBef>
              <a:spcAft>
                <a:spcPct val="0"/>
              </a:spcAft>
              <a:buClr>
                <a:schemeClr val="bg1"/>
              </a:buClr>
              <a:buSzPct val="80000"/>
              <a:buFont typeface="Times" charset="0"/>
              <a:buChar char="•"/>
              <a:defRPr lang="en-US" sz="2400" b="0" i="0" dirty="0" smtClean="0">
                <a:solidFill>
                  <a:schemeClr val="bg1"/>
                </a:solidFill>
                <a:latin typeface="Trebuchet MS"/>
                <a:ea typeface="ＭＳ Ｐゴシック" pitchFamily="122" charset="-128"/>
                <a:cs typeface="Trebuchet MS"/>
              </a:defRPr>
            </a:lvl2pPr>
            <a:lvl3pPr marL="1143000" indent="-228600" algn="l" rtl="0" eaLnBrk="0" fontAlgn="base" hangingPunct="0">
              <a:spcBef>
                <a:spcPct val="20000"/>
              </a:spcBef>
              <a:spcAft>
                <a:spcPct val="0"/>
              </a:spcAft>
              <a:buClr>
                <a:schemeClr val="bg1"/>
              </a:buClr>
              <a:buChar char="•"/>
              <a:defRPr sz="2000" b="0" i="0">
                <a:solidFill>
                  <a:schemeClr val="bg1"/>
                </a:solidFill>
                <a:latin typeface="Trebuchet MS"/>
                <a:ea typeface="ＭＳ Ｐゴシック" pitchFamily="122" charset="-128"/>
                <a:cs typeface="Trebuchet MS"/>
              </a:defRPr>
            </a:lvl3pPr>
            <a:lvl4pPr marL="1600200" indent="-228600" algn="l" rtl="0" eaLnBrk="0" fontAlgn="base" hangingPunct="0">
              <a:spcBef>
                <a:spcPct val="20000"/>
              </a:spcBef>
              <a:spcAft>
                <a:spcPct val="0"/>
              </a:spcAft>
              <a:buClr>
                <a:schemeClr val="bg1"/>
              </a:buClr>
              <a:buSzPct val="95000"/>
              <a:buFont typeface="Times" charset="0"/>
              <a:buChar char="•"/>
              <a:defRPr sz="2000" b="0" i="0">
                <a:solidFill>
                  <a:schemeClr val="bg1"/>
                </a:solidFill>
                <a:latin typeface="Trebuchet MS"/>
                <a:ea typeface="ＭＳ Ｐゴシック" pitchFamily="122" charset="-128"/>
                <a:cs typeface="Trebuchet MS"/>
              </a:defRPr>
            </a:lvl4pPr>
            <a:lvl5pPr marL="2057400" indent="-228600" algn="l" rtl="0" eaLnBrk="0" fontAlgn="base" hangingPunct="0">
              <a:spcBef>
                <a:spcPct val="20000"/>
              </a:spcBef>
              <a:spcAft>
                <a:spcPct val="0"/>
              </a:spcAft>
              <a:buClr>
                <a:schemeClr val="bg1"/>
              </a:buClr>
              <a:defRPr sz="2000" b="0" i="1">
                <a:solidFill>
                  <a:schemeClr val="bg1"/>
                </a:solidFill>
                <a:latin typeface="Trebuchet MS"/>
                <a:ea typeface="ＭＳ Ｐゴシック" pitchFamily="122" charset="-128"/>
                <a:cs typeface="Trebuchet MS"/>
              </a:defRPr>
            </a:lvl5pPr>
            <a:lvl6pPr marL="2514600" indent="-228600" algn="l" rtl="0" fontAlgn="base">
              <a:spcBef>
                <a:spcPct val="20000"/>
              </a:spcBef>
              <a:spcAft>
                <a:spcPct val="0"/>
              </a:spcAft>
              <a:buClr>
                <a:schemeClr val="bg1"/>
              </a:buClr>
              <a:defRPr sz="2000">
                <a:solidFill>
                  <a:schemeClr val="bg1"/>
                </a:solidFill>
                <a:latin typeface="+mn-lt"/>
                <a:ea typeface="ＭＳ Ｐゴシック" pitchFamily="122" charset="-128"/>
              </a:defRPr>
            </a:lvl6pPr>
            <a:lvl7pPr marL="2971800" indent="-228600" algn="l" rtl="0" fontAlgn="base">
              <a:spcBef>
                <a:spcPct val="20000"/>
              </a:spcBef>
              <a:spcAft>
                <a:spcPct val="0"/>
              </a:spcAft>
              <a:buClr>
                <a:schemeClr val="bg1"/>
              </a:buClr>
              <a:defRPr sz="2000">
                <a:solidFill>
                  <a:schemeClr val="bg1"/>
                </a:solidFill>
                <a:latin typeface="+mn-lt"/>
                <a:ea typeface="ＭＳ Ｐゴシック" pitchFamily="122" charset="-128"/>
              </a:defRPr>
            </a:lvl7pPr>
            <a:lvl8pPr marL="3429000" indent="-228600" algn="l" rtl="0" fontAlgn="base">
              <a:spcBef>
                <a:spcPct val="20000"/>
              </a:spcBef>
              <a:spcAft>
                <a:spcPct val="0"/>
              </a:spcAft>
              <a:buClr>
                <a:schemeClr val="bg1"/>
              </a:buClr>
              <a:defRPr sz="2000">
                <a:solidFill>
                  <a:schemeClr val="bg1"/>
                </a:solidFill>
                <a:latin typeface="+mn-lt"/>
                <a:ea typeface="ＭＳ Ｐゴシック" pitchFamily="122" charset="-128"/>
              </a:defRPr>
            </a:lvl8pPr>
            <a:lvl9pPr marL="3886200" indent="-228600" algn="l" rtl="0" fontAlgn="base">
              <a:spcBef>
                <a:spcPct val="20000"/>
              </a:spcBef>
              <a:spcAft>
                <a:spcPct val="0"/>
              </a:spcAft>
              <a:buClr>
                <a:schemeClr val="bg1"/>
              </a:buClr>
              <a:defRPr sz="2000">
                <a:solidFill>
                  <a:schemeClr val="bg1"/>
                </a:solidFill>
                <a:latin typeface="+mn-lt"/>
                <a:ea typeface="ＭＳ Ｐゴシック" pitchFamily="122" charset="-128"/>
              </a:defRPr>
            </a:lvl9pPr>
          </a:lstStyle>
          <a:p>
            <a:pPr marL="285750" indent="-285750">
              <a:buFont typeface="Arial" panose="020B0604020202020204" pitchFamily="34" charset="0"/>
              <a:buChar char="•"/>
            </a:pPr>
            <a:r>
              <a:rPr lang="en-US" sz="1800" i="1" kern="0" dirty="0" smtClean="0"/>
              <a:t>Biomarkers are characteristics that are objectively [</a:t>
            </a:r>
            <a:r>
              <a:rPr lang="en-US" sz="1200" kern="0" dirty="0" smtClean="0"/>
              <a:t>The committee defines “objectively” to mean “reliably and accurately.”</a:t>
            </a:r>
            <a:r>
              <a:rPr lang="en-US" sz="1800" i="1" kern="0" dirty="0" smtClean="0"/>
              <a:t>] measured and evaluated as an indicator of normal biological processes, pathogenic processes, or pharmacologic responses to therapeutic intervention.</a:t>
            </a:r>
          </a:p>
          <a:p>
            <a:pPr marL="285750" indent="-285750">
              <a:buFont typeface="Arial" panose="020B0604020202020204" pitchFamily="34" charset="0"/>
              <a:buChar char="•"/>
            </a:pPr>
            <a:r>
              <a:rPr lang="en-US" sz="1800" i="1" kern="0" dirty="0" smtClean="0"/>
              <a:t>Cholesterol and blood sugar levels are biomarkers, as are blood pressure, enzyme levels, </a:t>
            </a:r>
            <a:r>
              <a:rPr lang="en-US" sz="1800" i="1" kern="0" dirty="0" smtClean="0">
                <a:solidFill>
                  <a:srgbClr val="FFFF00"/>
                </a:solidFill>
              </a:rPr>
              <a:t>measurements</a:t>
            </a:r>
            <a:r>
              <a:rPr lang="en-US" sz="1800" i="1" kern="0" dirty="0" smtClean="0"/>
              <a:t> of tumor size from magnetic resonance imaging (MRI) or computed tomography (CT), and the biochemical and genetic variations observed in age-related macular degeneration.</a:t>
            </a:r>
            <a:endParaRPr lang="en-US" sz="1800" i="1" kern="0" dirty="0"/>
          </a:p>
        </p:txBody>
      </p:sp>
      <p:sp>
        <p:nvSpPr>
          <p:cNvPr id="5" name="Rectangle 4"/>
          <p:cNvSpPr/>
          <p:nvPr/>
        </p:nvSpPr>
        <p:spPr>
          <a:xfrm>
            <a:off x="4572000" y="5599093"/>
            <a:ext cx="4572000" cy="954107"/>
          </a:xfrm>
          <a:prstGeom prst="rect">
            <a:avLst/>
          </a:prstGeom>
        </p:spPr>
        <p:txBody>
          <a:bodyPr>
            <a:spAutoFit/>
          </a:bodyPr>
          <a:lstStyle/>
          <a:p>
            <a:endParaRPr lang="en-US" sz="1400" dirty="0">
              <a:solidFill>
                <a:schemeClr val="bg1"/>
              </a:solidFill>
              <a:latin typeface="Times New Roman" panose="02020603050405020304" pitchFamily="18" charset="0"/>
            </a:endParaRPr>
          </a:p>
          <a:p>
            <a:r>
              <a:rPr lang="en-US" sz="1400" i="1" dirty="0">
                <a:solidFill>
                  <a:schemeClr val="bg1"/>
                </a:solidFill>
                <a:latin typeface="Times New Roman" panose="02020603050405020304" pitchFamily="18" charset="0"/>
              </a:rPr>
              <a:t>Evaluation of Biomarkers and Surrogate Endpoints in Chronic Disease</a:t>
            </a:r>
            <a:r>
              <a:rPr lang="en-US" sz="1400" dirty="0">
                <a:solidFill>
                  <a:schemeClr val="bg1"/>
                </a:solidFill>
                <a:latin typeface="Times New Roman" panose="02020603050405020304" pitchFamily="18" charset="0"/>
              </a:rPr>
              <a:t>, ed. C.M. </a:t>
            </a:r>
            <a:r>
              <a:rPr lang="en-US" sz="1400" dirty="0" err="1">
                <a:solidFill>
                  <a:schemeClr val="bg1"/>
                </a:solidFill>
                <a:latin typeface="Times New Roman" panose="02020603050405020304" pitchFamily="18" charset="0"/>
              </a:rPr>
              <a:t>Micheel</a:t>
            </a:r>
            <a:r>
              <a:rPr lang="en-US" sz="1400" dirty="0">
                <a:solidFill>
                  <a:schemeClr val="bg1"/>
                </a:solidFill>
                <a:latin typeface="Times New Roman" panose="02020603050405020304" pitchFamily="18" charset="0"/>
              </a:rPr>
              <a:t> and J.R. Ball. 2010, Washington, D.C.: The National Academies Press. 314</a:t>
            </a:r>
            <a:r>
              <a:rPr lang="en-US" sz="1400" dirty="0" smtClean="0">
                <a:solidFill>
                  <a:schemeClr val="bg1"/>
                </a:solidFill>
                <a:latin typeface="Times New Roman" panose="02020603050405020304" pitchFamily="18" charset="0"/>
              </a:rPr>
              <a:t>. [p1] </a:t>
            </a:r>
            <a:endParaRPr lang="en-US" sz="1400" dirty="0">
              <a:solidFill>
                <a:schemeClr val="bg1"/>
              </a:solidFill>
              <a:latin typeface="Times New Roman" panose="02020603050405020304" pitchFamily="18" charset="0"/>
            </a:endParaRPr>
          </a:p>
        </p:txBody>
      </p:sp>
      <p:sp>
        <p:nvSpPr>
          <p:cNvPr id="6" name="Content Placeholder 4"/>
          <p:cNvSpPr txBox="1">
            <a:spLocks/>
          </p:cNvSpPr>
          <p:nvPr/>
        </p:nvSpPr>
        <p:spPr>
          <a:xfrm>
            <a:off x="152400" y="1524000"/>
            <a:ext cx="4114800" cy="4953000"/>
          </a:xfrm>
          <a:prstGeom prst="rect">
            <a:avLst/>
          </a:prstGeom>
        </p:spPr>
        <p:txBody>
          <a:bodyPr/>
          <a:lstStyle>
            <a:lvl1pPr marL="342900" indent="-342900" algn="l" rtl="0" eaLnBrk="0" fontAlgn="base" hangingPunct="0">
              <a:spcBef>
                <a:spcPct val="20000"/>
              </a:spcBef>
              <a:spcAft>
                <a:spcPct val="0"/>
              </a:spcAft>
              <a:buClr>
                <a:schemeClr val="bg1"/>
              </a:buClr>
              <a:defRPr sz="2400" b="0" i="0">
                <a:solidFill>
                  <a:schemeClr val="bg1"/>
                </a:solidFill>
                <a:latin typeface="Trebuchet MS"/>
                <a:ea typeface="ＭＳ Ｐゴシック" pitchFamily="122" charset="-128"/>
                <a:cs typeface="Trebuchet MS"/>
              </a:defRPr>
            </a:lvl1pPr>
            <a:lvl2pPr marL="742950" indent="-285750" algn="l" rtl="0" eaLnBrk="0" fontAlgn="base" hangingPunct="0">
              <a:spcBef>
                <a:spcPct val="20000"/>
              </a:spcBef>
              <a:spcAft>
                <a:spcPct val="0"/>
              </a:spcAft>
              <a:buClr>
                <a:schemeClr val="bg1"/>
              </a:buClr>
              <a:buSzPct val="80000"/>
              <a:buFont typeface="Times" charset="0"/>
              <a:buChar char="•"/>
              <a:defRPr lang="en-US" sz="2400" b="0" i="0" dirty="0" smtClean="0">
                <a:solidFill>
                  <a:schemeClr val="bg1"/>
                </a:solidFill>
                <a:latin typeface="Trebuchet MS"/>
                <a:ea typeface="ＭＳ Ｐゴシック" pitchFamily="122" charset="-128"/>
                <a:cs typeface="Trebuchet MS"/>
              </a:defRPr>
            </a:lvl2pPr>
            <a:lvl3pPr marL="1143000" indent="-228600" algn="l" rtl="0" eaLnBrk="0" fontAlgn="base" hangingPunct="0">
              <a:spcBef>
                <a:spcPct val="20000"/>
              </a:spcBef>
              <a:spcAft>
                <a:spcPct val="0"/>
              </a:spcAft>
              <a:buClr>
                <a:schemeClr val="bg1"/>
              </a:buClr>
              <a:buChar char="•"/>
              <a:defRPr sz="2000" b="0" i="0">
                <a:solidFill>
                  <a:schemeClr val="bg1"/>
                </a:solidFill>
                <a:latin typeface="Trebuchet MS"/>
                <a:ea typeface="ＭＳ Ｐゴシック" pitchFamily="122" charset="-128"/>
                <a:cs typeface="Trebuchet MS"/>
              </a:defRPr>
            </a:lvl3pPr>
            <a:lvl4pPr marL="1600200" indent="-228600" algn="l" rtl="0" eaLnBrk="0" fontAlgn="base" hangingPunct="0">
              <a:spcBef>
                <a:spcPct val="20000"/>
              </a:spcBef>
              <a:spcAft>
                <a:spcPct val="0"/>
              </a:spcAft>
              <a:buClr>
                <a:schemeClr val="bg1"/>
              </a:buClr>
              <a:buSzPct val="95000"/>
              <a:buFont typeface="Times" charset="0"/>
              <a:buChar char="•"/>
              <a:defRPr sz="2000" b="0" i="0">
                <a:solidFill>
                  <a:schemeClr val="bg1"/>
                </a:solidFill>
                <a:latin typeface="Trebuchet MS"/>
                <a:ea typeface="ＭＳ Ｐゴシック" pitchFamily="122" charset="-128"/>
                <a:cs typeface="Trebuchet MS"/>
              </a:defRPr>
            </a:lvl4pPr>
            <a:lvl5pPr marL="2057400" indent="-228600" algn="l" rtl="0" eaLnBrk="0" fontAlgn="base" hangingPunct="0">
              <a:spcBef>
                <a:spcPct val="20000"/>
              </a:spcBef>
              <a:spcAft>
                <a:spcPct val="0"/>
              </a:spcAft>
              <a:buClr>
                <a:schemeClr val="bg1"/>
              </a:buClr>
              <a:defRPr sz="2000" b="0" i="1">
                <a:solidFill>
                  <a:schemeClr val="bg1"/>
                </a:solidFill>
                <a:latin typeface="Trebuchet MS"/>
                <a:ea typeface="ＭＳ Ｐゴシック" pitchFamily="122" charset="-128"/>
                <a:cs typeface="Trebuchet MS"/>
              </a:defRPr>
            </a:lvl5pPr>
            <a:lvl6pPr marL="2514600" indent="-228600" algn="l" rtl="0" fontAlgn="base">
              <a:spcBef>
                <a:spcPct val="20000"/>
              </a:spcBef>
              <a:spcAft>
                <a:spcPct val="0"/>
              </a:spcAft>
              <a:buClr>
                <a:schemeClr val="bg1"/>
              </a:buClr>
              <a:defRPr sz="2000">
                <a:solidFill>
                  <a:schemeClr val="bg1"/>
                </a:solidFill>
                <a:latin typeface="+mn-lt"/>
                <a:ea typeface="ＭＳ Ｐゴシック" pitchFamily="122" charset="-128"/>
              </a:defRPr>
            </a:lvl6pPr>
            <a:lvl7pPr marL="2971800" indent="-228600" algn="l" rtl="0" fontAlgn="base">
              <a:spcBef>
                <a:spcPct val="20000"/>
              </a:spcBef>
              <a:spcAft>
                <a:spcPct val="0"/>
              </a:spcAft>
              <a:buClr>
                <a:schemeClr val="bg1"/>
              </a:buClr>
              <a:defRPr sz="2000">
                <a:solidFill>
                  <a:schemeClr val="bg1"/>
                </a:solidFill>
                <a:latin typeface="+mn-lt"/>
                <a:ea typeface="ＭＳ Ｐゴシック" pitchFamily="122" charset="-128"/>
              </a:defRPr>
            </a:lvl7pPr>
            <a:lvl8pPr marL="3429000" indent="-228600" algn="l" rtl="0" fontAlgn="base">
              <a:spcBef>
                <a:spcPct val="20000"/>
              </a:spcBef>
              <a:spcAft>
                <a:spcPct val="0"/>
              </a:spcAft>
              <a:buClr>
                <a:schemeClr val="bg1"/>
              </a:buClr>
              <a:defRPr sz="2000">
                <a:solidFill>
                  <a:schemeClr val="bg1"/>
                </a:solidFill>
                <a:latin typeface="+mn-lt"/>
                <a:ea typeface="ＭＳ Ｐゴシック" pitchFamily="122" charset="-128"/>
              </a:defRPr>
            </a:lvl8pPr>
            <a:lvl9pPr marL="3886200" indent="-228600" algn="l" rtl="0" fontAlgn="base">
              <a:spcBef>
                <a:spcPct val="20000"/>
              </a:spcBef>
              <a:spcAft>
                <a:spcPct val="0"/>
              </a:spcAft>
              <a:buClr>
                <a:schemeClr val="bg1"/>
              </a:buClr>
              <a:defRPr sz="2000">
                <a:solidFill>
                  <a:schemeClr val="bg1"/>
                </a:solidFill>
                <a:latin typeface="+mn-lt"/>
                <a:ea typeface="ＭＳ Ｐゴシック" pitchFamily="122" charset="-128"/>
              </a:defRPr>
            </a:lvl9pPr>
          </a:lstStyle>
          <a:p>
            <a:pPr marL="285750" indent="-285750">
              <a:buFont typeface="Arial" panose="020B0604020202020204" pitchFamily="34" charset="0"/>
              <a:buChar char="•"/>
            </a:pPr>
            <a:r>
              <a:rPr lang="en-US" sz="1800" kern="0" dirty="0">
                <a:solidFill>
                  <a:srgbClr val="FFFF00"/>
                </a:solidFill>
              </a:rPr>
              <a:t>Ambiguous terminology:</a:t>
            </a:r>
          </a:p>
          <a:p>
            <a:pPr marL="685800" lvl="1">
              <a:buFont typeface="Arial" panose="020B0604020202020204" pitchFamily="34" charset="0"/>
              <a:buChar char="•"/>
            </a:pPr>
            <a:r>
              <a:rPr lang="en-US" sz="1800" kern="0" dirty="0">
                <a:solidFill>
                  <a:srgbClr val="FFFF00"/>
                </a:solidFill>
              </a:rPr>
              <a:t>Measuring process or data resulting from measuring?</a:t>
            </a:r>
          </a:p>
          <a:p>
            <a:pPr marL="285750" indent="-285750">
              <a:buFont typeface="Arial" panose="020B0604020202020204" pitchFamily="34" charset="0"/>
              <a:buChar char="•"/>
            </a:pPr>
            <a:endParaRPr lang="en-US" sz="1800" kern="0" dirty="0"/>
          </a:p>
        </p:txBody>
      </p:sp>
    </p:spTree>
    <p:extLst>
      <p:ext uri="{BB962C8B-B14F-4D97-AF65-F5344CB8AC3E}">
        <p14:creationId xmlns:p14="http://schemas.microsoft.com/office/powerpoint/2010/main" val="256271366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i="1" dirty="0" smtClean="0"/>
              <a:t>Uncontroversial</a:t>
            </a:r>
            <a:r>
              <a:rPr lang="en-US" dirty="0" smtClean="0"/>
              <a:t>, yet cumbersome</a:t>
            </a:r>
            <a:endParaRPr lang="en-US" dirty="0"/>
          </a:p>
        </p:txBody>
      </p:sp>
      <p:sp>
        <p:nvSpPr>
          <p:cNvPr id="4" name="Content Placeholder 4"/>
          <p:cNvSpPr txBox="1">
            <a:spLocks/>
          </p:cNvSpPr>
          <p:nvPr/>
        </p:nvSpPr>
        <p:spPr>
          <a:xfrm>
            <a:off x="4267200" y="1524000"/>
            <a:ext cx="4648200" cy="4953000"/>
          </a:xfrm>
          <a:prstGeom prst="rect">
            <a:avLst/>
          </a:prstGeom>
        </p:spPr>
        <p:txBody>
          <a:bodyPr/>
          <a:lstStyle>
            <a:lvl1pPr marL="342900" indent="-342900" algn="l" rtl="0" eaLnBrk="0" fontAlgn="base" hangingPunct="0">
              <a:spcBef>
                <a:spcPct val="20000"/>
              </a:spcBef>
              <a:spcAft>
                <a:spcPct val="0"/>
              </a:spcAft>
              <a:buClr>
                <a:schemeClr val="bg1"/>
              </a:buClr>
              <a:defRPr sz="2400" b="0" i="0">
                <a:solidFill>
                  <a:schemeClr val="bg1"/>
                </a:solidFill>
                <a:latin typeface="Trebuchet MS"/>
                <a:ea typeface="ＭＳ Ｐゴシック" pitchFamily="122" charset="-128"/>
                <a:cs typeface="Trebuchet MS"/>
              </a:defRPr>
            </a:lvl1pPr>
            <a:lvl2pPr marL="742950" indent="-285750" algn="l" rtl="0" eaLnBrk="0" fontAlgn="base" hangingPunct="0">
              <a:spcBef>
                <a:spcPct val="20000"/>
              </a:spcBef>
              <a:spcAft>
                <a:spcPct val="0"/>
              </a:spcAft>
              <a:buClr>
                <a:schemeClr val="bg1"/>
              </a:buClr>
              <a:buSzPct val="80000"/>
              <a:buFont typeface="Times" charset="0"/>
              <a:buChar char="•"/>
              <a:defRPr lang="en-US" sz="2400" b="0" i="0" dirty="0" smtClean="0">
                <a:solidFill>
                  <a:schemeClr val="bg1"/>
                </a:solidFill>
                <a:latin typeface="Trebuchet MS"/>
                <a:ea typeface="ＭＳ Ｐゴシック" pitchFamily="122" charset="-128"/>
                <a:cs typeface="Trebuchet MS"/>
              </a:defRPr>
            </a:lvl2pPr>
            <a:lvl3pPr marL="1143000" indent="-228600" algn="l" rtl="0" eaLnBrk="0" fontAlgn="base" hangingPunct="0">
              <a:spcBef>
                <a:spcPct val="20000"/>
              </a:spcBef>
              <a:spcAft>
                <a:spcPct val="0"/>
              </a:spcAft>
              <a:buClr>
                <a:schemeClr val="bg1"/>
              </a:buClr>
              <a:buChar char="•"/>
              <a:defRPr sz="2000" b="0" i="0">
                <a:solidFill>
                  <a:schemeClr val="bg1"/>
                </a:solidFill>
                <a:latin typeface="Trebuchet MS"/>
                <a:ea typeface="ＭＳ Ｐゴシック" pitchFamily="122" charset="-128"/>
                <a:cs typeface="Trebuchet MS"/>
              </a:defRPr>
            </a:lvl3pPr>
            <a:lvl4pPr marL="1600200" indent="-228600" algn="l" rtl="0" eaLnBrk="0" fontAlgn="base" hangingPunct="0">
              <a:spcBef>
                <a:spcPct val="20000"/>
              </a:spcBef>
              <a:spcAft>
                <a:spcPct val="0"/>
              </a:spcAft>
              <a:buClr>
                <a:schemeClr val="bg1"/>
              </a:buClr>
              <a:buSzPct val="95000"/>
              <a:buFont typeface="Times" charset="0"/>
              <a:buChar char="•"/>
              <a:defRPr sz="2000" b="0" i="0">
                <a:solidFill>
                  <a:schemeClr val="bg1"/>
                </a:solidFill>
                <a:latin typeface="Trebuchet MS"/>
                <a:ea typeface="ＭＳ Ｐゴシック" pitchFamily="122" charset="-128"/>
                <a:cs typeface="Trebuchet MS"/>
              </a:defRPr>
            </a:lvl4pPr>
            <a:lvl5pPr marL="2057400" indent="-228600" algn="l" rtl="0" eaLnBrk="0" fontAlgn="base" hangingPunct="0">
              <a:spcBef>
                <a:spcPct val="20000"/>
              </a:spcBef>
              <a:spcAft>
                <a:spcPct val="0"/>
              </a:spcAft>
              <a:buClr>
                <a:schemeClr val="bg1"/>
              </a:buClr>
              <a:defRPr sz="2000" b="0" i="1">
                <a:solidFill>
                  <a:schemeClr val="bg1"/>
                </a:solidFill>
                <a:latin typeface="Trebuchet MS"/>
                <a:ea typeface="ＭＳ Ｐゴシック" pitchFamily="122" charset="-128"/>
                <a:cs typeface="Trebuchet MS"/>
              </a:defRPr>
            </a:lvl5pPr>
            <a:lvl6pPr marL="2514600" indent="-228600" algn="l" rtl="0" fontAlgn="base">
              <a:spcBef>
                <a:spcPct val="20000"/>
              </a:spcBef>
              <a:spcAft>
                <a:spcPct val="0"/>
              </a:spcAft>
              <a:buClr>
                <a:schemeClr val="bg1"/>
              </a:buClr>
              <a:defRPr sz="2000">
                <a:solidFill>
                  <a:schemeClr val="bg1"/>
                </a:solidFill>
                <a:latin typeface="+mn-lt"/>
                <a:ea typeface="ＭＳ Ｐゴシック" pitchFamily="122" charset="-128"/>
              </a:defRPr>
            </a:lvl6pPr>
            <a:lvl7pPr marL="2971800" indent="-228600" algn="l" rtl="0" fontAlgn="base">
              <a:spcBef>
                <a:spcPct val="20000"/>
              </a:spcBef>
              <a:spcAft>
                <a:spcPct val="0"/>
              </a:spcAft>
              <a:buClr>
                <a:schemeClr val="bg1"/>
              </a:buClr>
              <a:defRPr sz="2000">
                <a:solidFill>
                  <a:schemeClr val="bg1"/>
                </a:solidFill>
                <a:latin typeface="+mn-lt"/>
                <a:ea typeface="ＭＳ Ｐゴシック" pitchFamily="122" charset="-128"/>
              </a:defRPr>
            </a:lvl7pPr>
            <a:lvl8pPr marL="3429000" indent="-228600" algn="l" rtl="0" fontAlgn="base">
              <a:spcBef>
                <a:spcPct val="20000"/>
              </a:spcBef>
              <a:spcAft>
                <a:spcPct val="0"/>
              </a:spcAft>
              <a:buClr>
                <a:schemeClr val="bg1"/>
              </a:buClr>
              <a:defRPr sz="2000">
                <a:solidFill>
                  <a:schemeClr val="bg1"/>
                </a:solidFill>
                <a:latin typeface="+mn-lt"/>
                <a:ea typeface="ＭＳ Ｐゴシック" pitchFamily="122" charset="-128"/>
              </a:defRPr>
            </a:lvl8pPr>
            <a:lvl9pPr marL="3886200" indent="-228600" algn="l" rtl="0" fontAlgn="base">
              <a:spcBef>
                <a:spcPct val="20000"/>
              </a:spcBef>
              <a:spcAft>
                <a:spcPct val="0"/>
              </a:spcAft>
              <a:buClr>
                <a:schemeClr val="bg1"/>
              </a:buClr>
              <a:defRPr sz="2000">
                <a:solidFill>
                  <a:schemeClr val="bg1"/>
                </a:solidFill>
                <a:latin typeface="+mn-lt"/>
                <a:ea typeface="ＭＳ Ｐゴシック" pitchFamily="122" charset="-128"/>
              </a:defRPr>
            </a:lvl9pPr>
          </a:lstStyle>
          <a:p>
            <a:pPr marL="285750" indent="-285750">
              <a:buFont typeface="Arial" panose="020B0604020202020204" pitchFamily="34" charset="0"/>
              <a:buChar char="•"/>
            </a:pPr>
            <a:r>
              <a:rPr lang="en-US" sz="1800" i="1" kern="0" dirty="0" smtClean="0"/>
              <a:t>Biomarkers are </a:t>
            </a:r>
            <a:r>
              <a:rPr lang="en-US" sz="1800" i="1" kern="0" dirty="0" smtClean="0">
                <a:solidFill>
                  <a:srgbClr val="FFFF00"/>
                </a:solidFill>
              </a:rPr>
              <a:t>characteristics</a:t>
            </a:r>
            <a:r>
              <a:rPr lang="en-US" sz="1800" i="1" kern="0" dirty="0" smtClean="0"/>
              <a:t> that are objectively [</a:t>
            </a:r>
            <a:r>
              <a:rPr lang="en-US" sz="1200" kern="0" dirty="0" smtClean="0"/>
              <a:t>The committee defines “objectively” to mean “reliably and accurately.”</a:t>
            </a:r>
            <a:r>
              <a:rPr lang="en-US" sz="1800" i="1" kern="0" dirty="0" smtClean="0"/>
              <a:t>] measured and evaluated as an indicator of normal biological processes, pathogenic processes, or pharmacologic responses to therapeutic intervention.</a:t>
            </a:r>
          </a:p>
          <a:p>
            <a:pPr marL="285750" indent="-285750">
              <a:buFont typeface="Arial" panose="020B0604020202020204" pitchFamily="34" charset="0"/>
              <a:buChar char="•"/>
            </a:pPr>
            <a:r>
              <a:rPr lang="en-US" sz="1800" i="1" kern="0" dirty="0" smtClean="0"/>
              <a:t>Cholesterol and blood sugar levels are biomarkers, as are blood pressure, enzyme levels, measurements of tumor size from magnetic resonance imaging (MRI) or computed tomography (CT), and the biochemical and genetic variations observed in age-related macular degeneration.</a:t>
            </a:r>
            <a:endParaRPr lang="en-US" sz="1800" i="1" kern="0" dirty="0"/>
          </a:p>
        </p:txBody>
      </p:sp>
      <p:sp>
        <p:nvSpPr>
          <p:cNvPr id="5" name="Rectangle 4"/>
          <p:cNvSpPr/>
          <p:nvPr/>
        </p:nvSpPr>
        <p:spPr>
          <a:xfrm>
            <a:off x="4572000" y="5599093"/>
            <a:ext cx="4572000" cy="954107"/>
          </a:xfrm>
          <a:prstGeom prst="rect">
            <a:avLst/>
          </a:prstGeom>
        </p:spPr>
        <p:txBody>
          <a:bodyPr>
            <a:spAutoFit/>
          </a:bodyPr>
          <a:lstStyle/>
          <a:p>
            <a:endParaRPr lang="en-US" sz="1400" dirty="0">
              <a:solidFill>
                <a:schemeClr val="bg1"/>
              </a:solidFill>
              <a:latin typeface="Times New Roman" panose="02020603050405020304" pitchFamily="18" charset="0"/>
            </a:endParaRPr>
          </a:p>
          <a:p>
            <a:r>
              <a:rPr lang="en-US" sz="1400" i="1" dirty="0">
                <a:solidFill>
                  <a:schemeClr val="bg1"/>
                </a:solidFill>
                <a:latin typeface="Times New Roman" panose="02020603050405020304" pitchFamily="18" charset="0"/>
              </a:rPr>
              <a:t>Evaluation of Biomarkers and Surrogate Endpoints in Chronic Disease</a:t>
            </a:r>
            <a:r>
              <a:rPr lang="en-US" sz="1400" dirty="0">
                <a:solidFill>
                  <a:schemeClr val="bg1"/>
                </a:solidFill>
                <a:latin typeface="Times New Roman" panose="02020603050405020304" pitchFamily="18" charset="0"/>
              </a:rPr>
              <a:t>, ed. C.M. </a:t>
            </a:r>
            <a:r>
              <a:rPr lang="en-US" sz="1400" dirty="0" err="1">
                <a:solidFill>
                  <a:schemeClr val="bg1"/>
                </a:solidFill>
                <a:latin typeface="Times New Roman" panose="02020603050405020304" pitchFamily="18" charset="0"/>
              </a:rPr>
              <a:t>Micheel</a:t>
            </a:r>
            <a:r>
              <a:rPr lang="en-US" sz="1400" dirty="0">
                <a:solidFill>
                  <a:schemeClr val="bg1"/>
                </a:solidFill>
                <a:latin typeface="Times New Roman" panose="02020603050405020304" pitchFamily="18" charset="0"/>
              </a:rPr>
              <a:t> and J.R. Ball. 2010, Washington, D.C.: The National Academies Press. 314</a:t>
            </a:r>
            <a:r>
              <a:rPr lang="en-US" sz="1400" dirty="0" smtClean="0">
                <a:solidFill>
                  <a:schemeClr val="bg1"/>
                </a:solidFill>
                <a:latin typeface="Times New Roman" panose="02020603050405020304" pitchFamily="18" charset="0"/>
              </a:rPr>
              <a:t>. [p1] </a:t>
            </a:r>
            <a:endParaRPr lang="en-US" sz="1400" dirty="0">
              <a:solidFill>
                <a:schemeClr val="bg1"/>
              </a:solidFill>
              <a:latin typeface="Times New Roman" panose="02020603050405020304" pitchFamily="18" charset="0"/>
            </a:endParaRPr>
          </a:p>
        </p:txBody>
      </p:sp>
      <p:sp>
        <p:nvSpPr>
          <p:cNvPr id="6" name="Content Placeholder 4"/>
          <p:cNvSpPr txBox="1">
            <a:spLocks/>
          </p:cNvSpPr>
          <p:nvPr/>
        </p:nvSpPr>
        <p:spPr>
          <a:xfrm>
            <a:off x="152400" y="1524000"/>
            <a:ext cx="4114800" cy="4953000"/>
          </a:xfrm>
          <a:prstGeom prst="rect">
            <a:avLst/>
          </a:prstGeom>
        </p:spPr>
        <p:txBody>
          <a:bodyPr/>
          <a:lstStyle>
            <a:lvl1pPr marL="342900" indent="-342900" algn="l" rtl="0" eaLnBrk="0" fontAlgn="base" hangingPunct="0">
              <a:spcBef>
                <a:spcPct val="20000"/>
              </a:spcBef>
              <a:spcAft>
                <a:spcPct val="0"/>
              </a:spcAft>
              <a:buClr>
                <a:schemeClr val="bg1"/>
              </a:buClr>
              <a:defRPr sz="2400" b="0" i="0">
                <a:solidFill>
                  <a:schemeClr val="bg1"/>
                </a:solidFill>
                <a:latin typeface="Trebuchet MS"/>
                <a:ea typeface="ＭＳ Ｐゴシック" pitchFamily="122" charset="-128"/>
                <a:cs typeface="Trebuchet MS"/>
              </a:defRPr>
            </a:lvl1pPr>
            <a:lvl2pPr marL="742950" indent="-285750" algn="l" rtl="0" eaLnBrk="0" fontAlgn="base" hangingPunct="0">
              <a:spcBef>
                <a:spcPct val="20000"/>
              </a:spcBef>
              <a:spcAft>
                <a:spcPct val="0"/>
              </a:spcAft>
              <a:buClr>
                <a:schemeClr val="bg1"/>
              </a:buClr>
              <a:buSzPct val="80000"/>
              <a:buFont typeface="Times" charset="0"/>
              <a:buChar char="•"/>
              <a:defRPr lang="en-US" sz="2400" b="0" i="0" dirty="0" smtClean="0">
                <a:solidFill>
                  <a:schemeClr val="bg1"/>
                </a:solidFill>
                <a:latin typeface="Trebuchet MS"/>
                <a:ea typeface="ＭＳ Ｐゴシック" pitchFamily="122" charset="-128"/>
                <a:cs typeface="Trebuchet MS"/>
              </a:defRPr>
            </a:lvl2pPr>
            <a:lvl3pPr marL="1143000" indent="-228600" algn="l" rtl="0" eaLnBrk="0" fontAlgn="base" hangingPunct="0">
              <a:spcBef>
                <a:spcPct val="20000"/>
              </a:spcBef>
              <a:spcAft>
                <a:spcPct val="0"/>
              </a:spcAft>
              <a:buClr>
                <a:schemeClr val="bg1"/>
              </a:buClr>
              <a:buChar char="•"/>
              <a:defRPr sz="2000" b="0" i="0">
                <a:solidFill>
                  <a:schemeClr val="bg1"/>
                </a:solidFill>
                <a:latin typeface="Trebuchet MS"/>
                <a:ea typeface="ＭＳ Ｐゴシック" pitchFamily="122" charset="-128"/>
                <a:cs typeface="Trebuchet MS"/>
              </a:defRPr>
            </a:lvl3pPr>
            <a:lvl4pPr marL="1600200" indent="-228600" algn="l" rtl="0" eaLnBrk="0" fontAlgn="base" hangingPunct="0">
              <a:spcBef>
                <a:spcPct val="20000"/>
              </a:spcBef>
              <a:spcAft>
                <a:spcPct val="0"/>
              </a:spcAft>
              <a:buClr>
                <a:schemeClr val="bg1"/>
              </a:buClr>
              <a:buSzPct val="95000"/>
              <a:buFont typeface="Times" charset="0"/>
              <a:buChar char="•"/>
              <a:defRPr sz="2000" b="0" i="0">
                <a:solidFill>
                  <a:schemeClr val="bg1"/>
                </a:solidFill>
                <a:latin typeface="Trebuchet MS"/>
                <a:ea typeface="ＭＳ Ｐゴシック" pitchFamily="122" charset="-128"/>
                <a:cs typeface="Trebuchet MS"/>
              </a:defRPr>
            </a:lvl4pPr>
            <a:lvl5pPr marL="2057400" indent="-228600" algn="l" rtl="0" eaLnBrk="0" fontAlgn="base" hangingPunct="0">
              <a:spcBef>
                <a:spcPct val="20000"/>
              </a:spcBef>
              <a:spcAft>
                <a:spcPct val="0"/>
              </a:spcAft>
              <a:buClr>
                <a:schemeClr val="bg1"/>
              </a:buClr>
              <a:defRPr sz="2000" b="0" i="1">
                <a:solidFill>
                  <a:schemeClr val="bg1"/>
                </a:solidFill>
                <a:latin typeface="Trebuchet MS"/>
                <a:ea typeface="ＭＳ Ｐゴシック" pitchFamily="122" charset="-128"/>
                <a:cs typeface="Trebuchet MS"/>
              </a:defRPr>
            </a:lvl5pPr>
            <a:lvl6pPr marL="2514600" indent="-228600" algn="l" rtl="0" fontAlgn="base">
              <a:spcBef>
                <a:spcPct val="20000"/>
              </a:spcBef>
              <a:spcAft>
                <a:spcPct val="0"/>
              </a:spcAft>
              <a:buClr>
                <a:schemeClr val="bg1"/>
              </a:buClr>
              <a:defRPr sz="2000">
                <a:solidFill>
                  <a:schemeClr val="bg1"/>
                </a:solidFill>
                <a:latin typeface="+mn-lt"/>
                <a:ea typeface="ＭＳ Ｐゴシック" pitchFamily="122" charset="-128"/>
              </a:defRPr>
            </a:lvl6pPr>
            <a:lvl7pPr marL="2971800" indent="-228600" algn="l" rtl="0" fontAlgn="base">
              <a:spcBef>
                <a:spcPct val="20000"/>
              </a:spcBef>
              <a:spcAft>
                <a:spcPct val="0"/>
              </a:spcAft>
              <a:buClr>
                <a:schemeClr val="bg1"/>
              </a:buClr>
              <a:defRPr sz="2000">
                <a:solidFill>
                  <a:schemeClr val="bg1"/>
                </a:solidFill>
                <a:latin typeface="+mn-lt"/>
                <a:ea typeface="ＭＳ Ｐゴシック" pitchFamily="122" charset="-128"/>
              </a:defRPr>
            </a:lvl7pPr>
            <a:lvl8pPr marL="3429000" indent="-228600" algn="l" rtl="0" fontAlgn="base">
              <a:spcBef>
                <a:spcPct val="20000"/>
              </a:spcBef>
              <a:spcAft>
                <a:spcPct val="0"/>
              </a:spcAft>
              <a:buClr>
                <a:schemeClr val="bg1"/>
              </a:buClr>
              <a:defRPr sz="2000">
                <a:solidFill>
                  <a:schemeClr val="bg1"/>
                </a:solidFill>
                <a:latin typeface="+mn-lt"/>
                <a:ea typeface="ＭＳ Ｐゴシック" pitchFamily="122" charset="-128"/>
              </a:defRPr>
            </a:lvl8pPr>
            <a:lvl9pPr marL="3886200" indent="-228600" algn="l" rtl="0" fontAlgn="base">
              <a:spcBef>
                <a:spcPct val="20000"/>
              </a:spcBef>
              <a:spcAft>
                <a:spcPct val="0"/>
              </a:spcAft>
              <a:buClr>
                <a:schemeClr val="bg1"/>
              </a:buClr>
              <a:defRPr sz="2000">
                <a:solidFill>
                  <a:schemeClr val="bg1"/>
                </a:solidFill>
                <a:latin typeface="+mn-lt"/>
                <a:ea typeface="ＭＳ Ｐゴシック" pitchFamily="122" charset="-128"/>
              </a:defRPr>
            </a:lvl9pPr>
          </a:lstStyle>
          <a:p>
            <a:pPr marL="285750" indent="-285750">
              <a:buFont typeface="Arial" panose="020B0604020202020204" pitchFamily="34" charset="0"/>
              <a:buChar char="•"/>
            </a:pPr>
            <a:r>
              <a:rPr lang="en-US" sz="1800" kern="0" dirty="0"/>
              <a:t>Ambiguous terminology:</a:t>
            </a:r>
          </a:p>
          <a:p>
            <a:pPr marL="685800" lvl="1">
              <a:buFont typeface="Arial" panose="020B0604020202020204" pitchFamily="34" charset="0"/>
              <a:buChar char="•"/>
            </a:pPr>
            <a:r>
              <a:rPr lang="en-US" sz="1800" kern="0" dirty="0"/>
              <a:t>Measuring process or data resulting from measuring?</a:t>
            </a:r>
          </a:p>
          <a:p>
            <a:pPr marL="285750" indent="-285750">
              <a:buFont typeface="Arial" panose="020B0604020202020204" pitchFamily="34" charset="0"/>
              <a:buChar char="•"/>
            </a:pPr>
            <a:r>
              <a:rPr lang="en-US" sz="1800" kern="0" dirty="0" err="1" smtClean="0">
                <a:solidFill>
                  <a:srgbClr val="FFFF00"/>
                </a:solidFill>
              </a:rPr>
              <a:t>Supertype</a:t>
            </a:r>
            <a:r>
              <a:rPr lang="en-US" sz="1800" kern="0" dirty="0" smtClean="0">
                <a:solidFill>
                  <a:srgbClr val="FFFF00"/>
                </a:solidFill>
              </a:rPr>
              <a:t> ‘</a:t>
            </a:r>
            <a:r>
              <a:rPr lang="en-US" sz="1800" i="1" kern="0" dirty="0" smtClean="0">
                <a:solidFill>
                  <a:srgbClr val="FFFF00"/>
                </a:solidFill>
              </a:rPr>
              <a:t>characteristic</a:t>
            </a:r>
            <a:r>
              <a:rPr lang="en-US" sz="1800" kern="0" dirty="0" smtClean="0">
                <a:solidFill>
                  <a:srgbClr val="FFFF00"/>
                </a:solidFill>
              </a:rPr>
              <a:t>’ is too vague, </a:t>
            </a:r>
            <a:r>
              <a:rPr lang="en-US" sz="1800" kern="0" dirty="0">
                <a:solidFill>
                  <a:srgbClr val="FFFF00"/>
                </a:solidFill>
              </a:rPr>
              <a:t>‘anything goes</a:t>
            </a:r>
            <a:r>
              <a:rPr lang="en-US" sz="1800" kern="0" dirty="0" smtClean="0">
                <a:solidFill>
                  <a:srgbClr val="FFFF00"/>
                </a:solidFill>
              </a:rPr>
              <a:t>’ is not an appropriate ontological category;</a:t>
            </a:r>
          </a:p>
          <a:p>
            <a:pPr marL="285750" indent="-285750">
              <a:buFont typeface="Arial" panose="020B0604020202020204" pitchFamily="34" charset="0"/>
              <a:buChar char="•"/>
            </a:pPr>
            <a:endParaRPr lang="en-US" sz="1800" kern="0" dirty="0"/>
          </a:p>
        </p:txBody>
      </p:sp>
    </p:spTree>
    <p:extLst>
      <p:ext uri="{BB962C8B-B14F-4D97-AF65-F5344CB8AC3E}">
        <p14:creationId xmlns:p14="http://schemas.microsoft.com/office/powerpoint/2010/main" val="1372758389"/>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Them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ivic">
      <a:majorFont>
        <a:latin typeface="Georgia"/>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Georgia"/>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pitchFamily="122"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pitchFamily="122" charset="0"/>
          </a:defRPr>
        </a:defPPr>
      </a:lstStyle>
    </a:lnDef>
  </a:objectDefaults>
  <a:extraClrSchemeLst>
    <a:extraClrScheme>
      <a:clrScheme name="Office Them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Office Them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Office Them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Office Theme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Office Them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Office Them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Office Them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Office Them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Office Them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11385</TotalTime>
  <Words>1861</Words>
  <Application>Microsoft Office PowerPoint</Application>
  <PresentationFormat>On-screen Show (4:3)</PresentationFormat>
  <Paragraphs>263</Paragraphs>
  <Slides>22</Slides>
  <Notes>2</Notes>
  <HiddenSlides>4</HiddenSlides>
  <MMClips>0</MMClips>
  <ScaleCrop>false</ScaleCrop>
  <HeadingPairs>
    <vt:vector size="8" baseType="variant">
      <vt:variant>
        <vt:lpstr>Fonts Used</vt:lpstr>
      </vt:variant>
      <vt:variant>
        <vt:i4>11</vt:i4>
      </vt:variant>
      <vt:variant>
        <vt:lpstr>Theme</vt:lpstr>
      </vt:variant>
      <vt:variant>
        <vt:i4>1</vt:i4>
      </vt:variant>
      <vt:variant>
        <vt:lpstr>Embedded OLE Servers</vt:lpstr>
      </vt:variant>
      <vt:variant>
        <vt:i4>1</vt:i4>
      </vt:variant>
      <vt:variant>
        <vt:lpstr>Slide Titles</vt:lpstr>
      </vt:variant>
      <vt:variant>
        <vt:i4>22</vt:i4>
      </vt:variant>
    </vt:vector>
  </HeadingPairs>
  <TitlesOfParts>
    <vt:vector size="35" baseType="lpstr">
      <vt:lpstr>Batang</vt:lpstr>
      <vt:lpstr>ＭＳ 明朝</vt:lpstr>
      <vt:lpstr>ＭＳ Ｐゴシック</vt:lpstr>
      <vt:lpstr>Arial</vt:lpstr>
      <vt:lpstr>Calibri</vt:lpstr>
      <vt:lpstr>Georgia</vt:lpstr>
      <vt:lpstr>Times</vt:lpstr>
      <vt:lpstr>Times New Roman</vt:lpstr>
      <vt:lpstr>Trebuchet MS</vt:lpstr>
      <vt:lpstr>Verdana</vt:lpstr>
      <vt:lpstr>Wingdings</vt:lpstr>
      <vt:lpstr>Office Theme</vt:lpstr>
      <vt:lpstr>Photo Editor-foto</vt:lpstr>
      <vt:lpstr>Biomarkers  in the Ontology for General Medical Science  Medical Informatics Europe (MIE) 2015 May 28, 2015 – Madrid, Spain  </vt:lpstr>
      <vt:lpstr>IOM’s definition for ‘biomarker’</vt:lpstr>
      <vt:lpstr>How to get there?</vt:lpstr>
      <vt:lpstr>Utility of biomarkers</vt:lpstr>
      <vt:lpstr>Biomarker terminology is confusing</vt:lpstr>
      <vt:lpstr>Uncontroversial, yet cumbersome</vt:lpstr>
      <vt:lpstr>Uncontroversial, yet cumbersome</vt:lpstr>
      <vt:lpstr>Uncontroversial, yet cumbersome</vt:lpstr>
      <vt:lpstr>Uncontroversial, yet cumbersome</vt:lpstr>
      <vt:lpstr>Uncontroversial, yet cumbersome</vt:lpstr>
      <vt:lpstr>Uncontroversial, yet cumbersome</vt:lpstr>
      <vt:lpstr>Basic Formal Ontology (BFO) and Ontology of General Medical Science (OGMS)</vt:lpstr>
      <vt:lpstr>Basic Formal Ontology (BFO) and Ontology of General Medical Science (OGMS)</vt:lpstr>
      <vt:lpstr>Assumptions about IOM’s intention</vt:lpstr>
      <vt:lpstr>Entities on the side of the patient qualifying for biomarker</vt:lpstr>
      <vt:lpstr>The problem of observability</vt:lpstr>
      <vt:lpstr>Material Biomarker</vt:lpstr>
      <vt:lpstr>Quality Biomarker</vt:lpstr>
      <vt:lpstr>Process Biomarker</vt:lpstr>
      <vt:lpstr>Similar proposal for diagnostic biomarkers</vt:lpstr>
      <vt:lpstr>Straightforward definitions for  disease and prognostic biomarkers</vt:lpstr>
      <vt:lpstr>The final picture</vt:lpstr>
    </vt:vector>
  </TitlesOfParts>
  <Company>SUNY at Buffalo</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Creative/News Services</dc:creator>
  <cp:lastModifiedBy>Werner Ceusters</cp:lastModifiedBy>
  <cp:revision>510</cp:revision>
  <dcterms:created xsi:type="dcterms:W3CDTF">2011-06-07T20:07:59Z</dcterms:created>
  <dcterms:modified xsi:type="dcterms:W3CDTF">2015-05-14T17:45:01Z</dcterms:modified>
</cp:coreProperties>
</file>