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45"/>
  </p:notesMasterIdLst>
  <p:sldIdLst>
    <p:sldId id="1339" r:id="rId2"/>
    <p:sldId id="1368" r:id="rId3"/>
    <p:sldId id="1369" r:id="rId4"/>
    <p:sldId id="1390" r:id="rId5"/>
    <p:sldId id="1370" r:id="rId6"/>
    <p:sldId id="1371" r:id="rId7"/>
    <p:sldId id="1372" r:id="rId8"/>
    <p:sldId id="1373" r:id="rId9"/>
    <p:sldId id="1374" r:id="rId10"/>
    <p:sldId id="1391" r:id="rId11"/>
    <p:sldId id="1375" r:id="rId12"/>
    <p:sldId id="1376" r:id="rId13"/>
    <p:sldId id="1393" r:id="rId14"/>
    <p:sldId id="1377" r:id="rId15"/>
    <p:sldId id="1392" r:id="rId16"/>
    <p:sldId id="1378" r:id="rId17"/>
    <p:sldId id="1394" r:id="rId18"/>
    <p:sldId id="1395" r:id="rId19"/>
    <p:sldId id="1396" r:id="rId20"/>
    <p:sldId id="1397" r:id="rId21"/>
    <p:sldId id="1398" r:id="rId22"/>
    <p:sldId id="1399" r:id="rId23"/>
    <p:sldId id="1400" r:id="rId24"/>
    <p:sldId id="1401" r:id="rId25"/>
    <p:sldId id="1402" r:id="rId26"/>
    <p:sldId id="1403" r:id="rId27"/>
    <p:sldId id="1404" r:id="rId28"/>
    <p:sldId id="1380" r:id="rId29"/>
    <p:sldId id="1405" r:id="rId30"/>
    <p:sldId id="1406" r:id="rId31"/>
    <p:sldId id="1407" r:id="rId32"/>
    <p:sldId id="1408" r:id="rId33"/>
    <p:sldId id="1409" r:id="rId34"/>
    <p:sldId id="1382" r:id="rId35"/>
    <p:sldId id="1383" r:id="rId36"/>
    <p:sldId id="1410" r:id="rId37"/>
    <p:sldId id="1411" r:id="rId38"/>
    <p:sldId id="1412" r:id="rId39"/>
    <p:sldId id="1384" r:id="rId40"/>
    <p:sldId id="1385" r:id="rId41"/>
    <p:sldId id="1386" r:id="rId42"/>
    <p:sldId id="1388" r:id="rId43"/>
    <p:sldId id="1389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A2CCE8"/>
    <a:srgbClr val="16165D"/>
    <a:srgbClr val="FF66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85952" autoAdjust="0"/>
  </p:normalViewPr>
  <p:slideViewPr>
    <p:cSldViewPr>
      <p:cViewPr varScale="1">
        <p:scale>
          <a:sx n="94" d="100"/>
          <a:sy n="94" d="100"/>
        </p:scale>
        <p:origin x="11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4574" y="203789"/>
            <a:ext cx="8316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x-none" dirty="0" smtClean="0"/>
              <a:t>Click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74574" y="1169233"/>
            <a:ext cx="8169426" cy="53065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25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jarrar.info/publications/JC17.pdf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3200" dirty="0"/>
              <a:t>Are linguistics-based event classifications useful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realism-based </a:t>
            </a:r>
            <a:r>
              <a:rPr lang="en-US" sz="3200" dirty="0"/>
              <a:t>process classifications?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Lunchtime Talk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10, 2017</a:t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‘Events’ in </a:t>
            </a:r>
            <a:r>
              <a:rPr lang="en-US" dirty="0"/>
              <a:t>P</a:t>
            </a:r>
            <a:r>
              <a:rPr lang="en-US" dirty="0" smtClean="0"/>
              <a:t>hilosophy </a:t>
            </a:r>
            <a:r>
              <a:rPr lang="en-US" dirty="0"/>
              <a:t>and </a:t>
            </a:r>
            <a:r>
              <a:rPr lang="en-US" dirty="0" smtClean="0"/>
              <a:t>Linguistics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4320"/>
            <a:ext cx="8686800" cy="5105400"/>
          </a:xfrm>
        </p:spPr>
        <p:txBody>
          <a:bodyPr/>
          <a:lstStyle/>
          <a:p>
            <a:pPr marL="0" indent="0" algn="ctr"/>
            <a:endParaRPr lang="en-US" dirty="0" smtClean="0">
              <a:ea typeface="Times New Roman" charset="0"/>
              <a:cs typeface="Times New Roman" charset="0"/>
            </a:endParaRPr>
          </a:p>
          <a:p>
            <a:pPr marL="0" indent="0" algn="ctr"/>
            <a:r>
              <a:rPr lang="en-US" dirty="0" smtClean="0">
                <a:ea typeface="Times New Roman" charset="0"/>
                <a:cs typeface="Times New Roman" charset="0"/>
              </a:rPr>
              <a:t>Our interpretation of part of the literature: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2667000"/>
            <a:ext cx="8382000" cy="370202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2551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Krifka</a:t>
            </a:r>
            <a:r>
              <a:rPr lang="en-US" dirty="0"/>
              <a:t> made it clear (</a:t>
            </a:r>
            <a:r>
              <a:rPr lang="en-US" dirty="0" err="1"/>
              <a:t>Krifka</a:t>
            </a:r>
            <a:r>
              <a:rPr lang="en-US" dirty="0"/>
              <a:t> 1998):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These </a:t>
            </a:r>
            <a:r>
              <a:rPr lang="en-US" i="1" dirty="0"/>
              <a:t>classifications are about </a:t>
            </a:r>
            <a:r>
              <a:rPr lang="en-US" i="1" u="sng" dirty="0"/>
              <a:t>predicates</a:t>
            </a:r>
            <a:r>
              <a:rPr lang="en-US" dirty="0"/>
              <a:t>’,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i.e</a:t>
            </a:r>
            <a:r>
              <a:rPr lang="en-US" dirty="0"/>
              <a:t>. descriptions, denoting entities such as processes in reality,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are not classifications about processes themselves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Same process can be described by distinct predicates each one of which can be classified differently.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‘Flying’ (as description) is cumulative, however,  ‘Flying from A to B’, ‘Flying from H to G’ cannot be summed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‘Events’ in </a:t>
            </a:r>
            <a:r>
              <a:rPr lang="en-US" dirty="0"/>
              <a:t>P</a:t>
            </a:r>
            <a:r>
              <a:rPr lang="en-US" dirty="0" smtClean="0"/>
              <a:t>hilosophy </a:t>
            </a:r>
            <a:r>
              <a:rPr lang="en-US" dirty="0"/>
              <a:t>and </a:t>
            </a:r>
            <a:r>
              <a:rPr lang="en-US" dirty="0" smtClean="0"/>
              <a:t>Linguistics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hypothesis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Elements in these linguistic notions do correspond with entities or relationships represented (or representable) in BFO.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 algn="ctr"/>
            <a:r>
              <a:rPr lang="en-US" sz="3600" dirty="0">
                <a:latin typeface="+mn-lt"/>
              </a:rPr>
              <a:t>Investigated thus </a:t>
            </a:r>
            <a:r>
              <a:rPr lang="en-US" sz="3600" dirty="0" smtClean="0">
                <a:latin typeface="+mn-lt"/>
              </a:rPr>
              <a:t>far</a:t>
            </a:r>
            <a:endParaRPr lang="en-US" sz="3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Homeomericity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Cumulativity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Instantaneity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Durativity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Atomicity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BFO: </a:t>
            </a:r>
            <a:r>
              <a:rPr lang="en-US" b="0" dirty="0" smtClean="0"/>
              <a:t>Temporal </a:t>
            </a:r>
            <a:r>
              <a:rPr lang="en-US" b="0" dirty="0"/>
              <a:t>parts </a:t>
            </a:r>
            <a:r>
              <a:rPr lang="en-US" b="0" dirty="0" smtClean="0"/>
              <a:t> vs. </a:t>
            </a:r>
            <a:r>
              <a:rPr lang="en-US" b="0" dirty="0" err="1" smtClean="0"/>
              <a:t>Occurrent</a:t>
            </a:r>
            <a:r>
              <a:rPr lang="en-US" b="0" dirty="0" smtClean="0"/>
              <a:t>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Your-life is an instance of a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first-year-of-your-life is a temporal part of </a:t>
            </a:r>
            <a:r>
              <a:rPr lang="en-US" dirty="0" smtClean="0"/>
              <a:t>your-life.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Your-Trip-to-Antwerp </a:t>
            </a:r>
            <a:r>
              <a:rPr lang="en-US" dirty="0"/>
              <a:t>is an </a:t>
            </a:r>
            <a:r>
              <a:rPr lang="en-US" dirty="0" err="1"/>
              <a:t>occurrent</a:t>
            </a:r>
            <a:r>
              <a:rPr lang="en-US" dirty="0"/>
              <a:t> part of </a:t>
            </a:r>
            <a:r>
              <a:rPr lang="en-US" dirty="0" smtClean="0"/>
              <a:t>your-life.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BFO: </a:t>
            </a:r>
            <a:r>
              <a:rPr lang="en-US" b="0" dirty="0" err="1" smtClean="0"/>
              <a:t>Occurrent</a:t>
            </a:r>
            <a:r>
              <a:rPr lang="en-US" b="0" dirty="0" smtClean="0"/>
              <a:t>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Your-life is an instance of a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Your-Trip-to-Antwerp </a:t>
            </a:r>
            <a:r>
              <a:rPr lang="en-US" b="1" dirty="0"/>
              <a:t>is an </a:t>
            </a:r>
            <a:r>
              <a:rPr lang="en-US" b="1" dirty="0" err="1"/>
              <a:t>occurrent</a:t>
            </a:r>
            <a:r>
              <a:rPr lang="en-US" b="1" dirty="0"/>
              <a:t> part of </a:t>
            </a:r>
            <a:r>
              <a:rPr lang="en-US" b="1" dirty="0" smtClean="0"/>
              <a:t>your-life.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p</a:t>
            </a:r>
            <a:r>
              <a:rPr lang="en-US" u="sng" dirty="0"/>
              <a:t> </a:t>
            </a:r>
            <a:r>
              <a:rPr lang="en-US" b="1" u="sng" dirty="0" err="1"/>
              <a:t>occurrent</a:t>
            </a:r>
            <a:r>
              <a:rPr lang="en-US" b="1" u="sng" dirty="0"/>
              <a:t>-part-of</a:t>
            </a:r>
            <a:r>
              <a:rPr lang="en-US" u="sng" dirty="0"/>
              <a:t> </a:t>
            </a:r>
            <a:r>
              <a:rPr lang="en-US" i="1" u="sng" dirty="0"/>
              <a:t>q</a:t>
            </a:r>
            <a:endParaRPr lang="en-US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primitive relation of parthood holding independently of time between two process instances when one is a sub-process of the other </a:t>
            </a:r>
            <a:r>
              <a:rPr lang="en-US" sz="1600" dirty="0"/>
              <a:t>(Arp et al 2015:135)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P </a:t>
            </a:r>
            <a:r>
              <a:rPr lang="en-US" b="1" u="sng" dirty="0" err="1"/>
              <a:t>occurrent</a:t>
            </a:r>
            <a:r>
              <a:rPr lang="en-US" b="1" u="sng" dirty="0"/>
              <a:t>-part-of Q =def.: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every particular </a:t>
            </a:r>
            <a:r>
              <a:rPr lang="en-US" dirty="0" err="1"/>
              <a:t>occurrent</a:t>
            </a:r>
            <a:r>
              <a:rPr lang="en-US" dirty="0"/>
              <a:t> p, if p instance-of P, then there is some particular </a:t>
            </a:r>
            <a:r>
              <a:rPr lang="en-US" dirty="0" err="1"/>
              <a:t>occurrent</a:t>
            </a:r>
            <a:r>
              <a:rPr lang="en-US" dirty="0"/>
              <a:t> q such that q instance-of Q and p </a:t>
            </a:r>
            <a:r>
              <a:rPr lang="en-US" dirty="0" err="1"/>
              <a:t>occurrent</a:t>
            </a:r>
            <a:r>
              <a:rPr lang="en-US" dirty="0"/>
              <a:t>-part-of q </a:t>
            </a:r>
            <a:r>
              <a:rPr lang="en-US" sz="1600" dirty="0"/>
              <a:t>(Arp et al 2015:139)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BFO: </a:t>
            </a:r>
            <a:r>
              <a:rPr lang="en-US" b="0" dirty="0" smtClean="0"/>
              <a:t>Temporal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Your-life is an instance of a process.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/>
              <a:t>The first-year-of-your-life is a temporal part of </a:t>
            </a:r>
            <a:r>
              <a:rPr lang="en-US" dirty="0" smtClean="0"/>
              <a:t>your-life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p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temporal-part-of q =def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.:			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Smith 2012, corrected).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p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occurrent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-part-of q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&amp;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some temporal region r p spans r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&amp;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all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occurrents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c, r′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	if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(c spans r′ &amp; r′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occurrent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-part-of r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	then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(c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occurrent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-part-of p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iff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c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occurrent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-part-of q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))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 smtClean="0"/>
              <a:t>P </a:t>
            </a:r>
            <a:r>
              <a:rPr lang="en-US" b="1" i="1" u="sng" dirty="0"/>
              <a:t>temporal-part-of</a:t>
            </a:r>
            <a:r>
              <a:rPr lang="en-US" u="sng" dirty="0"/>
              <a:t> Q =def.: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every particular </a:t>
            </a:r>
            <a:r>
              <a:rPr lang="en-US" sz="2000" dirty="0" err="1"/>
              <a:t>occurrent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dirty="0"/>
              <a:t>, if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b="1" dirty="0"/>
              <a:t>instance-of</a:t>
            </a:r>
            <a:r>
              <a:rPr lang="en-US" sz="2000" dirty="0"/>
              <a:t> P, then there is some particular </a:t>
            </a:r>
            <a:r>
              <a:rPr lang="en-US" sz="2000" dirty="0" err="1"/>
              <a:t>occurrent</a:t>
            </a:r>
            <a:r>
              <a:rPr lang="en-US" sz="2000" dirty="0"/>
              <a:t> </a:t>
            </a:r>
            <a:r>
              <a:rPr lang="en-US" sz="2000" i="1" dirty="0"/>
              <a:t>q</a:t>
            </a:r>
            <a:r>
              <a:rPr lang="en-US" sz="2000" dirty="0"/>
              <a:t> such that </a:t>
            </a:r>
            <a:r>
              <a:rPr lang="en-US" sz="2000" i="1" dirty="0"/>
              <a:t>q</a:t>
            </a:r>
            <a:r>
              <a:rPr lang="en-US" sz="2000" dirty="0"/>
              <a:t> </a:t>
            </a:r>
            <a:r>
              <a:rPr lang="en-US" sz="2000" b="1" dirty="0"/>
              <a:t>instance-of</a:t>
            </a:r>
            <a:r>
              <a:rPr lang="en-US" sz="2000" dirty="0"/>
              <a:t> Q and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b="1" dirty="0"/>
              <a:t>temporal-part-of</a:t>
            </a:r>
            <a:r>
              <a:rPr lang="en-US" sz="2000" dirty="0"/>
              <a:t> </a:t>
            </a:r>
            <a:r>
              <a:rPr lang="en-US" sz="2000" i="1" dirty="0"/>
              <a:t>q</a:t>
            </a:r>
            <a:r>
              <a:rPr lang="en-US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71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indent="-223838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An occurrence (in DOLCE) is homeomeric </a:t>
            </a:r>
            <a:r>
              <a:rPr lang="en-US" dirty="0">
                <a:latin typeface="+mn-lt"/>
              </a:rPr>
              <a:t>iff all of its temporal </a:t>
            </a:r>
            <a:r>
              <a:rPr lang="en-US" dirty="0" smtClean="0">
                <a:latin typeface="+mn-lt"/>
              </a:rPr>
              <a:t>parts (in BFO sense) are of the same process type.</a:t>
            </a:r>
          </a:p>
          <a:p>
            <a:pPr marL="284163" indent="-223838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latin typeface="+mn-lt"/>
                <a:cs typeface="+mn-cs"/>
              </a:rPr>
              <a:t>Example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‘</a:t>
            </a:r>
            <a:r>
              <a:rPr lang="en-US" dirty="0">
                <a:latin typeface="+mn-lt"/>
                <a:cs typeface="+mn-cs"/>
              </a:rPr>
              <a:t>sitting</a:t>
            </a:r>
            <a:r>
              <a:rPr lang="en-US" dirty="0" smtClean="0">
                <a:latin typeface="+mn-lt"/>
              </a:rPr>
              <a:t>’ (DOLCE claims) is homeomeric, </a:t>
            </a:r>
            <a:r>
              <a:rPr lang="en-US" dirty="0">
                <a:latin typeface="+mn-lt"/>
              </a:rPr>
              <a:t>as </a:t>
            </a:r>
            <a:r>
              <a:rPr lang="en-US" dirty="0" smtClean="0">
                <a:latin typeface="+mn-lt"/>
              </a:rPr>
              <a:t>one cannot </a:t>
            </a:r>
            <a:r>
              <a:rPr lang="en-US" dirty="0">
                <a:latin typeface="+mn-lt"/>
              </a:rPr>
              <a:t>find any temporal part of </a:t>
            </a:r>
            <a:r>
              <a:rPr lang="en-US" dirty="0" smtClean="0">
                <a:latin typeface="+mn-lt"/>
              </a:rPr>
              <a:t>sitting </a:t>
            </a:r>
            <a:r>
              <a:rPr lang="en-US" dirty="0">
                <a:latin typeface="+mn-lt"/>
              </a:rPr>
              <a:t>that is not </a:t>
            </a:r>
            <a:r>
              <a:rPr lang="en-US" dirty="0" smtClean="0">
                <a:latin typeface="+mn-lt"/>
              </a:rPr>
              <a:t>sitting</a:t>
            </a:r>
            <a:r>
              <a:rPr lang="en-US" dirty="0">
                <a:latin typeface="+mn-lt"/>
              </a:rPr>
              <a:t>.</a:t>
            </a:r>
          </a:p>
          <a:p>
            <a:pPr marL="284163" indent="-223838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latin typeface="+mn-lt"/>
              </a:rPr>
              <a:t>Similar to </a:t>
            </a:r>
            <a:r>
              <a:rPr lang="en-US" i="1" dirty="0">
                <a:latin typeface="+mn-lt"/>
              </a:rPr>
              <a:t>homogeneity</a:t>
            </a:r>
            <a:r>
              <a:rPr lang="en-US" dirty="0">
                <a:latin typeface="+mn-lt"/>
              </a:rPr>
              <a:t> (Dowty 1977:60). </a:t>
            </a:r>
            <a:endParaRPr lang="en-US" dirty="0" smtClean="0">
              <a:latin typeface="+mn-lt"/>
            </a:endParaRPr>
          </a:p>
          <a:p>
            <a:pPr marL="284163" indent="-223838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This is a </a:t>
            </a:r>
            <a:r>
              <a:rPr lang="en-US" dirty="0">
                <a:latin typeface="+mn-lt"/>
                <a:cs typeface="+mn-cs"/>
              </a:rPr>
              <a:t>property of universals</a:t>
            </a:r>
            <a:r>
              <a:rPr lang="en-US" dirty="0" smtClean="0">
                <a:latin typeface="+mn-lt"/>
              </a:rPr>
              <a:t>, not of instances.</a:t>
            </a:r>
          </a:p>
          <a:p>
            <a:pPr marL="284163" indent="-223838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+mn-lt"/>
              </a:rPr>
              <a:t>BFO’s classification is based on instances, not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universals.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Homeomericity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18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Isotypic</a:t>
            </a:r>
            <a:r>
              <a:rPr lang="en-US" dirty="0" smtClean="0"/>
              <a:t> parthood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 err="1"/>
              <a:t>isotypic</a:t>
            </a:r>
            <a:r>
              <a:rPr lang="en-US" b="1" dirty="0"/>
              <a:t>-part-of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=def.		 	   </a:t>
            </a:r>
            <a:r>
              <a:rPr lang="en-US" dirty="0" smtClean="0"/>
              <a:t>		(R5</a:t>
            </a:r>
            <a:r>
              <a:rPr lang="en-US" dirty="0"/>
              <a:t>)</a:t>
            </a:r>
          </a:p>
          <a:p>
            <a:r>
              <a:rPr lang="en-US" i="1" dirty="0" smtClean="0"/>
              <a:t>	p</a:t>
            </a:r>
            <a:r>
              <a:rPr lang="en-US" dirty="0" smtClean="0"/>
              <a:t> </a:t>
            </a:r>
            <a:r>
              <a:rPr lang="en-US" b="1" dirty="0"/>
              <a:t>temporal-part-of</a:t>
            </a:r>
            <a:r>
              <a:rPr lang="en-US" dirty="0"/>
              <a:t> </a:t>
            </a:r>
            <a:r>
              <a:rPr lang="en-US" i="1" dirty="0"/>
              <a:t>q </a:t>
            </a:r>
            <a:endParaRPr lang="en-US" dirty="0"/>
          </a:p>
          <a:p>
            <a:r>
              <a:rPr lang="en-US" dirty="0" smtClean="0"/>
              <a:t>	&amp;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b="1" dirty="0"/>
              <a:t>instance-of</a:t>
            </a:r>
            <a:r>
              <a:rPr lang="en-US" dirty="0"/>
              <a:t> all types instantiated by</a:t>
            </a:r>
            <a:r>
              <a:rPr lang="en-US" i="1" dirty="0"/>
              <a:t> q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(figure 2): </a:t>
            </a:r>
            <a:r>
              <a:rPr lang="en-US" i="1" dirty="0"/>
              <a:t>p</a:t>
            </a:r>
            <a:r>
              <a:rPr lang="en-US" i="1" baseline="-25000" dirty="0"/>
              <a:t>6</a:t>
            </a:r>
            <a:r>
              <a:rPr lang="en-US" dirty="0"/>
              <a:t> </a:t>
            </a:r>
            <a:r>
              <a:rPr lang="en-US" b="1" dirty="0" err="1"/>
              <a:t>isotypic</a:t>
            </a:r>
            <a:r>
              <a:rPr lang="en-US" b="1" dirty="0"/>
              <a:t>-part-of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5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08018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spc="-10" dirty="0" err="1">
                <a:solidFill>
                  <a:schemeClr val="bg1"/>
                </a:solidFill>
                <a:ea typeface="Wingdings" panose="05000000000000000000" pitchFamily="2" charset="2"/>
              </a:rPr>
              <a:t>Jarrar</a:t>
            </a:r>
            <a:r>
              <a:rPr lang="en-US" sz="1600" b="0" spc="-10" dirty="0">
                <a:solidFill>
                  <a:schemeClr val="bg1"/>
                </a:solidFill>
                <a:ea typeface="Wingdings" panose="05000000000000000000" pitchFamily="2" charset="2"/>
              </a:rPr>
              <a:t> M, Ceusters W. Classifying process and Basic Formal Ontology. International Conference on Biomedical Ontology (ICBO 2017), Newcastle upon Tyne, UK, Sept 13-15, 2017. 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 bwMode="auto">
          <a:xfrm>
            <a:off x="2819400" y="6400800"/>
            <a:ext cx="1752600" cy="304800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880261"/>
            <a:ext cx="5410200" cy="1323439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i="1" dirty="0" smtClean="0"/>
              <a:t>p6</a:t>
            </a:r>
            <a:r>
              <a:rPr lang="en-US" sz="2000" dirty="0" smtClean="0"/>
              <a:t> </a:t>
            </a:r>
            <a:r>
              <a:rPr lang="en-US" sz="2000" dirty="0" err="1"/>
              <a:t>isotypic</a:t>
            </a:r>
            <a:r>
              <a:rPr lang="en-US" sz="2000" dirty="0"/>
              <a:t>-part-of </a:t>
            </a:r>
            <a:r>
              <a:rPr lang="en-US" sz="2000" i="1" dirty="0" smtClean="0"/>
              <a:t>p5</a:t>
            </a:r>
            <a:r>
              <a:rPr lang="en-US" sz="2000" dirty="0" smtClean="0"/>
              <a:t> </a:t>
            </a:r>
          </a:p>
          <a:p>
            <a:pPr marL="346075" indent="-346075" algn="l"/>
            <a:r>
              <a:rPr lang="en-US" sz="2000" dirty="0" smtClean="0"/>
              <a:t>	because</a:t>
            </a:r>
            <a:r>
              <a:rPr lang="en-US" sz="2000" dirty="0"/>
              <a:t>	 	   		</a:t>
            </a:r>
            <a:endParaRPr lang="en-US" sz="2000" dirty="0" smtClean="0"/>
          </a:p>
          <a:p>
            <a:pPr marL="346075" indent="-346075" algn="l"/>
            <a:r>
              <a:rPr lang="en-US" sz="2000" i="1" dirty="0"/>
              <a:t>	</a:t>
            </a:r>
            <a:r>
              <a:rPr lang="en-US" sz="2000" i="1" dirty="0" smtClean="0"/>
              <a:t>p6</a:t>
            </a:r>
            <a:r>
              <a:rPr lang="en-US" sz="2000" dirty="0" smtClean="0"/>
              <a:t> </a:t>
            </a:r>
            <a:r>
              <a:rPr lang="en-US" sz="2000" dirty="0"/>
              <a:t>temporal-part-of </a:t>
            </a:r>
            <a:r>
              <a:rPr lang="en-US" sz="2000" i="1" dirty="0" smtClean="0"/>
              <a:t>p5 </a:t>
            </a:r>
            <a:endParaRPr lang="en-US" sz="2000" dirty="0"/>
          </a:p>
          <a:p>
            <a:pPr marL="346075" indent="-346075" algn="l"/>
            <a:r>
              <a:rPr lang="en-US" sz="2000" dirty="0"/>
              <a:t>	&amp; </a:t>
            </a:r>
            <a:r>
              <a:rPr lang="en-US" sz="2000" i="1" dirty="0" smtClean="0"/>
              <a:t>p6</a:t>
            </a:r>
            <a:r>
              <a:rPr lang="en-US" sz="2000" dirty="0" smtClean="0"/>
              <a:t> </a:t>
            </a:r>
            <a:r>
              <a:rPr lang="en-US" sz="2000" dirty="0"/>
              <a:t>instance-of all types instantiated by</a:t>
            </a:r>
            <a:r>
              <a:rPr lang="en-US" sz="2000" i="1" dirty="0"/>
              <a:t> </a:t>
            </a:r>
            <a:r>
              <a:rPr lang="en-US" sz="2000" i="1" dirty="0" smtClean="0"/>
              <a:t>p5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17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/>
              <a:t>weakly-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P =def.		  </a:t>
            </a:r>
            <a:r>
              <a:rPr lang="en-US" dirty="0" smtClean="0"/>
              <a:t>	(</a:t>
            </a:r>
            <a:r>
              <a:rPr lang="en-US" dirty="0"/>
              <a:t>R6)</a:t>
            </a:r>
          </a:p>
          <a:p>
            <a:r>
              <a:rPr lang="en-US" dirty="0" smtClean="0"/>
              <a:t>	all </a:t>
            </a:r>
            <a:r>
              <a:rPr lang="en-US" dirty="0"/>
              <a:t>temporal parts of </a:t>
            </a:r>
            <a:r>
              <a:rPr lang="en-US" i="1" dirty="0"/>
              <a:t>p</a:t>
            </a:r>
            <a:r>
              <a:rPr lang="en-US" dirty="0"/>
              <a:t> which are not process boundaries are instances of P.</a:t>
            </a:r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(figure 2):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b="1" dirty="0"/>
              <a:t>weakly-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DC1;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dirty="0"/>
              <a:t> </a:t>
            </a:r>
            <a:r>
              <a:rPr lang="en-US" b="1" dirty="0"/>
              <a:t>weakly-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DC1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 bwMode="auto">
          <a:xfrm>
            <a:off x="990600" y="6096000"/>
            <a:ext cx="3581400" cy="304800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880261"/>
            <a:ext cx="5410200" cy="1015663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i="1" dirty="0"/>
              <a:t>p</a:t>
            </a:r>
            <a:r>
              <a:rPr lang="en-US" sz="2000" i="1" baseline="-25000" dirty="0"/>
              <a:t>2</a:t>
            </a:r>
            <a:r>
              <a:rPr lang="en-US" sz="2000" dirty="0"/>
              <a:t> weakly-</a:t>
            </a:r>
            <a:r>
              <a:rPr lang="en-US" sz="2000" dirty="0" err="1"/>
              <a:t>homeomeric</a:t>
            </a:r>
            <a:r>
              <a:rPr lang="en-US" sz="2000" dirty="0"/>
              <a:t>-in DC1 </a:t>
            </a:r>
            <a:r>
              <a:rPr lang="en-US" sz="2000" dirty="0" smtClean="0"/>
              <a:t>	</a:t>
            </a:r>
          </a:p>
          <a:p>
            <a:pPr algn="l"/>
            <a:r>
              <a:rPr lang="en-US" sz="2000" dirty="0" smtClean="0"/>
              <a:t>because</a:t>
            </a:r>
            <a:r>
              <a:rPr lang="en-US" sz="2000" dirty="0"/>
              <a:t>	</a:t>
            </a:r>
            <a:r>
              <a:rPr lang="en-US" sz="2000" dirty="0" smtClean="0"/>
              <a:t>all </a:t>
            </a:r>
            <a:r>
              <a:rPr lang="en-US" sz="2000" dirty="0"/>
              <a:t>temporal parts of </a:t>
            </a:r>
            <a:r>
              <a:rPr lang="en-US" sz="2000" i="1" dirty="0" smtClean="0"/>
              <a:t>p2</a:t>
            </a:r>
            <a:r>
              <a:rPr lang="en-US" sz="2000" dirty="0" smtClean="0"/>
              <a:t> </a:t>
            </a:r>
            <a:r>
              <a:rPr lang="en-US" sz="2000" dirty="0"/>
              <a:t>which are not process boundaries are instances of </a:t>
            </a:r>
            <a:r>
              <a:rPr lang="en-US" sz="2000" dirty="0" smtClean="0"/>
              <a:t>DC1.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971800" y="609600"/>
            <a:ext cx="3352800" cy="457200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and strong </a:t>
            </a:r>
            <a:r>
              <a:rPr lang="en-US" dirty="0" err="1" smtClean="0"/>
              <a:t>homeomericity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/>
              <a:t>weakly-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P =def.		  (R6)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temporal parts of </a:t>
            </a:r>
            <a:r>
              <a:rPr lang="en-US" i="1" dirty="0"/>
              <a:t>p</a:t>
            </a:r>
            <a:r>
              <a:rPr lang="en-US" dirty="0"/>
              <a:t> which are not process boundaries are instances of 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/>
              <a:t>strongly-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P =def.		  (R7)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temporal parts of </a:t>
            </a:r>
            <a:r>
              <a:rPr lang="en-US" i="1" dirty="0"/>
              <a:t>p</a:t>
            </a:r>
            <a:r>
              <a:rPr lang="en-US" dirty="0"/>
              <a:t> which are not process boundaries are instances of P and there is no such part of </a:t>
            </a:r>
            <a:r>
              <a:rPr lang="en-US" i="1" dirty="0"/>
              <a:t>p</a:t>
            </a:r>
            <a:r>
              <a:rPr lang="en-US" dirty="0"/>
              <a:t> that instantiates a subtype of P.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</a:t>
            </a:r>
            <a:r>
              <a:rPr lang="en-US" dirty="0"/>
              <a:t>(figure 2): </a:t>
            </a:r>
            <a:r>
              <a:rPr lang="en-US" i="1" dirty="0"/>
              <a:t>p</a:t>
            </a:r>
            <a:r>
              <a:rPr lang="en-US" i="1" baseline="-25000" dirty="0"/>
              <a:t>5</a:t>
            </a:r>
            <a:r>
              <a:rPr lang="en-US" dirty="0"/>
              <a:t> </a:t>
            </a:r>
            <a:r>
              <a:rPr lang="en-US" b="1" dirty="0"/>
              <a:t>strongly-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DC9, </a:t>
            </a:r>
            <a:r>
              <a:rPr lang="en-US" i="1" dirty="0"/>
              <a:t>p</a:t>
            </a:r>
            <a:r>
              <a:rPr lang="en-US" i="1" baseline="-25000" dirty="0"/>
              <a:t>8</a:t>
            </a:r>
            <a:r>
              <a:rPr lang="en-US" dirty="0"/>
              <a:t> </a:t>
            </a:r>
            <a:r>
              <a:rPr lang="en-US" b="1" dirty="0"/>
              <a:t>strongly-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DC11. </a:t>
            </a:r>
          </a:p>
        </p:txBody>
      </p:sp>
    </p:spTree>
    <p:extLst>
      <p:ext uri="{BB962C8B-B14F-4D97-AF65-F5344CB8AC3E}">
        <p14:creationId xmlns:p14="http://schemas.microsoft.com/office/powerpoint/2010/main" val="3324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 bwMode="auto">
          <a:xfrm>
            <a:off x="2819400" y="6438900"/>
            <a:ext cx="1143000" cy="304800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880261"/>
            <a:ext cx="5410200" cy="1631216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i="1" dirty="0" smtClean="0"/>
              <a:t>p</a:t>
            </a:r>
            <a:r>
              <a:rPr lang="en-US" sz="2000" i="1" baseline="-25000" dirty="0" smtClean="0"/>
              <a:t>5</a:t>
            </a:r>
            <a:r>
              <a:rPr lang="en-US" sz="2000" dirty="0" smtClean="0"/>
              <a:t> strongly-</a:t>
            </a:r>
            <a:r>
              <a:rPr lang="en-US" sz="2000" dirty="0" err="1" smtClean="0"/>
              <a:t>homeomeric</a:t>
            </a:r>
            <a:r>
              <a:rPr lang="en-US" sz="2000" dirty="0" smtClean="0"/>
              <a:t>-in DC9 because all </a:t>
            </a:r>
            <a:r>
              <a:rPr lang="en-US" sz="2000" dirty="0"/>
              <a:t>temporal parts of </a:t>
            </a:r>
            <a:r>
              <a:rPr lang="en-US" sz="2000" dirty="0" smtClean="0"/>
              <a:t>p5 </a:t>
            </a:r>
            <a:r>
              <a:rPr lang="en-US" sz="2000" dirty="0"/>
              <a:t>which are not process boundaries are instances of </a:t>
            </a:r>
            <a:r>
              <a:rPr lang="en-US" sz="2000" dirty="0" smtClean="0"/>
              <a:t>DC9 </a:t>
            </a:r>
            <a:r>
              <a:rPr lang="en-US" sz="2000" dirty="0"/>
              <a:t>and there is no such part of </a:t>
            </a:r>
            <a:r>
              <a:rPr lang="en-US" sz="2000" dirty="0" smtClean="0"/>
              <a:t>p5 </a:t>
            </a:r>
            <a:r>
              <a:rPr lang="en-US" sz="2000" dirty="0"/>
              <a:t>that instantiates a subtype of </a:t>
            </a:r>
            <a:r>
              <a:rPr lang="en-US" sz="2000" dirty="0" smtClean="0"/>
              <a:t>DC9.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4054276"/>
            <a:ext cx="1371600" cy="8225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it worthwhile </a:t>
            </a:r>
            <a:r>
              <a:rPr lang="en-US" dirty="0"/>
              <a:t>to introduce the DC ‘weakly-</a:t>
            </a:r>
            <a:r>
              <a:rPr lang="en-US" dirty="0" err="1"/>
              <a:t>homeomeric</a:t>
            </a:r>
            <a:r>
              <a:rPr lang="en-US" dirty="0"/>
              <a:t>-process’ as the DC formed by all processes which are – or have an </a:t>
            </a:r>
            <a:r>
              <a:rPr lang="en-US" dirty="0" err="1"/>
              <a:t>occurrent</a:t>
            </a:r>
            <a:r>
              <a:rPr lang="en-US" dirty="0"/>
              <a:t> part which is – weakly-</a:t>
            </a:r>
            <a:r>
              <a:rPr lang="en-US" dirty="0" err="1"/>
              <a:t>homeomeric</a:t>
            </a:r>
            <a:r>
              <a:rPr lang="en-US" dirty="0"/>
              <a:t>-in some process </a:t>
            </a:r>
            <a:r>
              <a:rPr lang="en-US" dirty="0" smtClean="0"/>
              <a:t>type?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better, if worthwhile doing 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implement the notion of ‘strongly-</a:t>
            </a:r>
            <a:r>
              <a:rPr lang="en-US" dirty="0" err="1"/>
              <a:t>homeomeric</a:t>
            </a:r>
            <a:r>
              <a:rPr lang="en-US" dirty="0"/>
              <a:t>-process’ as the DC formed by all processes which are– or have an </a:t>
            </a:r>
            <a:r>
              <a:rPr lang="en-US" dirty="0" err="1"/>
              <a:t>occurrent</a:t>
            </a:r>
            <a:r>
              <a:rPr lang="en-US" dirty="0"/>
              <a:t> part which is – strongly-</a:t>
            </a:r>
            <a:r>
              <a:rPr lang="en-US" dirty="0" err="1"/>
              <a:t>homeomeric</a:t>
            </a:r>
            <a:r>
              <a:rPr lang="en-US" dirty="0"/>
              <a:t>-in some process type </a:t>
            </a:r>
            <a:r>
              <a:rPr lang="en-US" dirty="0" smtClean="0"/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would it be </a:t>
            </a:r>
            <a:r>
              <a:rPr lang="en-US" dirty="0"/>
              <a:t>sufficient to have an axiom directly at the level of the types to which it </a:t>
            </a:r>
            <a:r>
              <a:rPr lang="en-US" dirty="0" smtClean="0"/>
              <a:t>applies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33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733800" y="2880261"/>
            <a:ext cx="3657600" cy="400110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strongly-</a:t>
            </a:r>
            <a:r>
              <a:rPr lang="en-US" sz="2000" dirty="0" err="1" smtClean="0"/>
              <a:t>homeomeric</a:t>
            </a:r>
            <a:r>
              <a:rPr lang="en-US" sz="2000" dirty="0" smtClean="0"/>
              <a:t> processes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4054276"/>
            <a:ext cx="1371600" cy="8225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206353"/>
            <a:ext cx="1371600" cy="8479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77000" y="4191000"/>
            <a:ext cx="1371600" cy="8987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68160" y="3186033"/>
            <a:ext cx="1475840" cy="8987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matter of perspective?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Whether </a:t>
            </a:r>
            <a:r>
              <a:rPr lang="en-US" dirty="0"/>
              <a:t>any of the relations R5…7 holds, depends on whether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1) a pure metaphysical stance is taken or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2) reality is looked at through what an ontology allows us to see and what is observable at the level of instances.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a restricted ontological commitment would not allow us to observe or describe instances p4…p8, then, under that commitment, e.g., p1 would be strongly-</a:t>
            </a:r>
            <a:r>
              <a:rPr lang="en-US" dirty="0" err="1"/>
              <a:t>homeomeric</a:t>
            </a:r>
            <a:r>
              <a:rPr lang="en-US" dirty="0"/>
              <a:t>-in DC5 and DC6.</a:t>
            </a:r>
          </a:p>
        </p:txBody>
      </p:sp>
    </p:spTree>
    <p:extLst>
      <p:ext uri="{BB962C8B-B14F-4D97-AF65-F5344CB8AC3E}">
        <p14:creationId xmlns:p14="http://schemas.microsoft.com/office/powerpoint/2010/main" val="41037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733800" y="2880261"/>
            <a:ext cx="3657600" cy="707886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p</a:t>
            </a:r>
            <a:r>
              <a:rPr lang="en-US" sz="2000" dirty="0" smtClean="0"/>
              <a:t>1 strongly-</a:t>
            </a:r>
            <a:r>
              <a:rPr lang="en-US" sz="2000" dirty="0" err="1" smtClean="0"/>
              <a:t>homeomeric</a:t>
            </a:r>
            <a:r>
              <a:rPr lang="en-US" sz="2000" dirty="0" smtClean="0"/>
              <a:t>-in D5 and D6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34000" y="1534566"/>
            <a:ext cx="1219200" cy="8225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38600" y="1570157"/>
            <a:ext cx="1295400" cy="79204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2560" y="5746789"/>
            <a:ext cx="7343240" cy="33353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2560" y="6420178"/>
            <a:ext cx="7239000" cy="315466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Cumulativity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An occurrence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dirty="0">
                <a:latin typeface="+mn-lt"/>
              </a:rPr>
              <a:t>cumulative if the mereological sum of two instances of </a:t>
            </a:r>
            <a:r>
              <a:rPr lang="en-US" sz="2000" dirty="0" smtClean="0">
                <a:latin typeface="+mn-lt"/>
              </a:rPr>
              <a:t>the same type is </a:t>
            </a:r>
            <a:r>
              <a:rPr lang="en-US" sz="2000" dirty="0">
                <a:latin typeface="+mn-lt"/>
              </a:rPr>
              <a:t>also an instance of the same </a:t>
            </a:r>
            <a:r>
              <a:rPr lang="en-US" sz="2000" dirty="0" smtClean="0">
                <a:latin typeface="+mn-lt"/>
              </a:rPr>
              <a:t>type.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Example: ‘</a:t>
            </a:r>
            <a:r>
              <a:rPr lang="en-US" sz="2000" i="1" dirty="0">
                <a:latin typeface="+mn-lt"/>
              </a:rPr>
              <a:t>the sum of two sittings is still a sitting</a:t>
            </a:r>
            <a:r>
              <a:rPr lang="en-US" sz="2000" dirty="0" smtClean="0">
                <a:latin typeface="+mn-lt"/>
              </a:rPr>
              <a:t>’.</a:t>
            </a:r>
          </a:p>
          <a:p>
            <a:pPr marL="355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Comparison: mass vs. count nouns: two </a:t>
            </a:r>
            <a:r>
              <a:rPr lang="en-US" sz="2000" dirty="0">
                <a:latin typeface="+mn-lt"/>
              </a:rPr>
              <a:t>portions of water </a:t>
            </a:r>
            <a:r>
              <a:rPr lang="en-US" sz="2000" dirty="0" smtClean="0">
                <a:latin typeface="+mn-lt"/>
              </a:rPr>
              <a:t>make </a:t>
            </a:r>
            <a:r>
              <a:rPr lang="en-US" sz="2000" dirty="0">
                <a:latin typeface="+mn-lt"/>
              </a:rPr>
              <a:t>one (bigger) portion of water, two bottles of water together do not make one (bigger) bottle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1050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Adopted by DOLCE, but unclear in what way</a:t>
            </a:r>
          </a:p>
          <a:p>
            <a:pPr lvl="1"/>
            <a:r>
              <a:rPr lang="en-US" sz="1600" dirty="0">
                <a:latin typeface="+mn-lt"/>
              </a:rPr>
              <a:t>What mereological sum is intended (occurrent vs. temporal parts)</a:t>
            </a:r>
          </a:p>
          <a:p>
            <a:pPr lvl="2"/>
            <a:r>
              <a:rPr lang="en-US" sz="1600" dirty="0" smtClean="0">
                <a:latin typeface="+mn-lt"/>
              </a:rPr>
              <a:t>My sitting + your sitting = sitting?</a:t>
            </a:r>
          </a:p>
          <a:p>
            <a:pPr lvl="2"/>
            <a:r>
              <a:rPr lang="en-US" sz="1600" dirty="0" smtClean="0">
                <a:latin typeface="+mn-lt"/>
              </a:rPr>
              <a:t>My sitting [13:00 -14:00] + My </a:t>
            </a:r>
            <a:r>
              <a:rPr lang="en-US" sz="1600" dirty="0">
                <a:latin typeface="+mn-lt"/>
              </a:rPr>
              <a:t>sitting </a:t>
            </a:r>
            <a:r>
              <a:rPr lang="en-US" sz="1600" dirty="0" smtClean="0">
                <a:latin typeface="+mn-lt"/>
              </a:rPr>
              <a:t>[14:00 </a:t>
            </a:r>
            <a:r>
              <a:rPr lang="en-US" sz="1600" dirty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15:00] = Sitting [13:00-15:00] ?</a:t>
            </a:r>
          </a:p>
          <a:p>
            <a:pPr lvl="2"/>
            <a:r>
              <a:rPr lang="en-US" sz="1600" dirty="0" smtClean="0">
                <a:latin typeface="+mn-lt"/>
              </a:rPr>
              <a:t>Flying is cumulative? Flying to London is cumulative?</a:t>
            </a:r>
          </a:p>
          <a:p>
            <a:pPr lvl="1"/>
            <a:r>
              <a:rPr lang="en-US" sz="1600" dirty="0" smtClean="0">
                <a:latin typeface="+mn-lt"/>
              </a:rPr>
              <a:t>Is it </a:t>
            </a:r>
            <a:r>
              <a:rPr lang="en-US" sz="1600" dirty="0">
                <a:latin typeface="+mn-lt"/>
              </a:rPr>
              <a:t>a </a:t>
            </a:r>
            <a:r>
              <a:rPr lang="en-US" sz="1600" dirty="0" smtClean="0">
                <a:latin typeface="+mn-lt"/>
              </a:rPr>
              <a:t>property </a:t>
            </a:r>
            <a:r>
              <a:rPr lang="en-US" sz="1600" dirty="0">
                <a:latin typeface="+mn-lt"/>
              </a:rPr>
              <a:t>of </a:t>
            </a:r>
            <a:r>
              <a:rPr lang="en-US" sz="1600" dirty="0" smtClean="0">
                <a:latin typeface="+mn-lt"/>
              </a:rPr>
              <a:t>processes? </a:t>
            </a:r>
            <a:r>
              <a:rPr lang="en-US" sz="1600" dirty="0">
                <a:latin typeface="+mn-lt"/>
              </a:rPr>
              <a:t>or of how a process is described</a:t>
            </a:r>
            <a:r>
              <a:rPr lang="en-US" sz="1600" dirty="0" smtClean="0">
                <a:latin typeface="+mn-lt"/>
              </a:rPr>
              <a:t>?</a:t>
            </a:r>
          </a:p>
          <a:p>
            <a:pPr marL="406400" indent="-406400"/>
            <a:endParaRPr lang="en-US" sz="2000" dirty="0" smtClean="0">
              <a:latin typeface="+mn-lt"/>
              <a:sym typeface="Wingdings"/>
            </a:endParaRPr>
          </a:p>
          <a:p>
            <a:pPr marL="406400" indent="-406400"/>
            <a:r>
              <a:rPr lang="en-US" sz="2000" dirty="0" smtClean="0">
                <a:latin typeface="+mn-lt"/>
                <a:sym typeface="Wingdings"/>
              </a:rPr>
              <a:t> </a:t>
            </a:r>
            <a:r>
              <a:rPr lang="en-US" sz="1800" dirty="0" smtClean="0">
                <a:latin typeface="+mn-lt"/>
              </a:rPr>
              <a:t>Champollion 2014 &amp; </a:t>
            </a:r>
            <a:r>
              <a:rPr lang="en-US" sz="1800" dirty="0">
                <a:latin typeface="+mn-lt"/>
              </a:rPr>
              <a:t>Galton </a:t>
            </a:r>
            <a:r>
              <a:rPr lang="en-US" sz="1800" dirty="0" smtClean="0">
                <a:latin typeface="+mn-lt"/>
              </a:rPr>
              <a:t>2016: cumulativity is</a:t>
            </a:r>
            <a:r>
              <a:rPr lang="en-US" sz="2000" dirty="0" smtClean="0">
                <a:latin typeface="+mn-lt"/>
              </a:rPr>
              <a:t> related to process description, </a:t>
            </a:r>
            <a:r>
              <a:rPr lang="en-US" sz="2000" dirty="0">
                <a:latin typeface="+mn-lt"/>
              </a:rPr>
              <a:t>rather than what it is </a:t>
            </a:r>
            <a:r>
              <a:rPr lang="en-US" sz="2000" dirty="0" smtClean="0">
                <a:latin typeface="+mn-lt"/>
              </a:rPr>
              <a:t>ontologically.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7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Cumulativity</a:t>
            </a:r>
            <a:r>
              <a:rPr lang="en-US" dirty="0" smtClean="0"/>
              <a:t> as a relation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b="1" dirty="0"/>
              <a:t>cumulative-with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=def.			 	 (R8)</a:t>
            </a:r>
          </a:p>
          <a:p>
            <a:r>
              <a:rPr lang="en-US" dirty="0" smtClean="0"/>
              <a:t>	all </a:t>
            </a:r>
            <a:r>
              <a:rPr lang="en-US" dirty="0"/>
              <a:t>process types instantiated by </a:t>
            </a:r>
            <a:r>
              <a:rPr lang="en-US" i="1" dirty="0"/>
              <a:t>p</a:t>
            </a:r>
            <a:r>
              <a:rPr lang="en-US" dirty="0"/>
              <a:t> and all process types instantiated by </a:t>
            </a:r>
            <a:r>
              <a:rPr lang="en-US" i="1" dirty="0"/>
              <a:t>q </a:t>
            </a:r>
            <a:r>
              <a:rPr lang="en-US" dirty="0"/>
              <a:t>are instantiated by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 err="1"/>
              <a:t>p+q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b="1" dirty="0"/>
              <a:t>cumulative-with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dirty="0"/>
              <a:t>; DC1, DC5 and DC6 are the all and only types that are instantiated by both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dirty="0"/>
              <a:t>, as well as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 (the </a:t>
            </a:r>
            <a:r>
              <a:rPr lang="en-US" dirty="0" err="1"/>
              <a:t>mereological</a:t>
            </a:r>
            <a:r>
              <a:rPr lang="en-US" dirty="0"/>
              <a:t> sum of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86575"/>
            <a:ext cx="5715000" cy="409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85800"/>
            <a:ext cx="731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Jarrar</a:t>
            </a:r>
            <a:r>
              <a:rPr lang="en-US" sz="2000" dirty="0" smtClean="0">
                <a:solidFill>
                  <a:schemeClr val="bg1"/>
                </a:solidFill>
              </a:rPr>
              <a:t> M. and Ceusters W.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Classifying </a:t>
            </a:r>
            <a:r>
              <a:rPr lang="en-US" sz="2000" dirty="0">
                <a:solidFill>
                  <a:schemeClr val="bg1"/>
                </a:solidFill>
              </a:rPr>
              <a:t>Processes and Basic Formal </a:t>
            </a:r>
            <a:r>
              <a:rPr lang="en-US" sz="2000" dirty="0" smtClean="0">
                <a:solidFill>
                  <a:schemeClr val="bg1"/>
                </a:solidFill>
              </a:rPr>
              <a:t>Ontology.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Proceedings </a:t>
            </a:r>
            <a:r>
              <a:rPr lang="en-US" sz="2000" dirty="0">
                <a:solidFill>
                  <a:schemeClr val="bg1"/>
                </a:solidFill>
              </a:rPr>
              <a:t>of the International Conference on Biomedical Ontology (ICBO 2017</a:t>
            </a:r>
            <a:r>
              <a:rPr lang="en-US" sz="2000" dirty="0" smtClean="0">
                <a:solidFill>
                  <a:schemeClr val="bg1"/>
                </a:solidFill>
              </a:rPr>
              <a:t>), Newcastle, UK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9547" y="6334919"/>
            <a:ext cx="617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</a:rPr>
              <a:t>www.jarrar.info/publications/JC17.pdf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733800" y="2880261"/>
            <a:ext cx="3657600" cy="1938992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p2 cumulative-with p3; </a:t>
            </a:r>
            <a:endParaRPr lang="en-US" sz="2000" dirty="0" smtClean="0"/>
          </a:p>
          <a:p>
            <a:pPr algn="l"/>
            <a:r>
              <a:rPr lang="en-US" sz="2000" dirty="0" smtClean="0"/>
              <a:t>DC1</a:t>
            </a:r>
            <a:r>
              <a:rPr lang="en-US" sz="2000" dirty="0"/>
              <a:t>, DC5 and DC6 are the all and only types that are instantiated by both p2 and p3, as well as p1 (the </a:t>
            </a:r>
            <a:r>
              <a:rPr lang="en-US" sz="2000" dirty="0" err="1"/>
              <a:t>mereological</a:t>
            </a:r>
            <a:r>
              <a:rPr lang="en-US" sz="2000" dirty="0"/>
              <a:t> sum of p2 and p3).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34000" y="1534566"/>
            <a:ext cx="1219200" cy="822523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38600" y="1570157"/>
            <a:ext cx="1295400" cy="79204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14680" y="6096000"/>
            <a:ext cx="7214920" cy="33353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616605"/>
            <a:ext cx="3352800" cy="435492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Cumulativity</a:t>
            </a:r>
            <a:r>
              <a:rPr lang="en-US" dirty="0"/>
              <a:t> as a relation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P 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cumulative-in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Q =def.				 (R9)</a:t>
            </a:r>
          </a:p>
          <a:p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	P</a:t>
            </a:r>
            <a:r>
              <a:rPr lang="en-US" sz="3200" b="1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isa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</a:p>
          <a:p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	&amp;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for all 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32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, p</a:t>
            </a:r>
            <a:r>
              <a:rPr lang="en-US" sz="32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instance-of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P</a:t>
            </a:r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	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32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32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) instance-of Q.</a:t>
            </a:r>
          </a:p>
          <a:p>
            <a:endParaRPr lang="en-US" sz="3200" dirty="0" smtClean="0"/>
          </a:p>
          <a:p>
            <a:r>
              <a:rPr lang="en-US" sz="3200" dirty="0" smtClean="0"/>
              <a:t>Example: </a:t>
            </a:r>
            <a:r>
              <a:rPr lang="en-US" sz="3200" dirty="0"/>
              <a:t>DC5 </a:t>
            </a:r>
            <a:r>
              <a:rPr lang="en-US" sz="3200" i="1" dirty="0"/>
              <a:t>cumulative-in</a:t>
            </a:r>
            <a:r>
              <a:rPr lang="en-US" sz="3200" dirty="0"/>
              <a:t> DC1.</a:t>
            </a: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200400" y="2880261"/>
            <a:ext cx="4191000" cy="1323439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DC5 </a:t>
            </a:r>
            <a:r>
              <a:rPr lang="en-US" sz="2000" i="1" dirty="0"/>
              <a:t>cumulative-in</a:t>
            </a:r>
            <a:r>
              <a:rPr lang="en-US" sz="2000" dirty="0"/>
              <a:t> </a:t>
            </a:r>
            <a:r>
              <a:rPr lang="en-US" sz="2000" dirty="0" smtClean="0"/>
              <a:t>DC1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DC5 </a:t>
            </a:r>
            <a:r>
              <a:rPr lang="en-US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isa</a:t>
            </a:r>
            <a:r>
              <a:rPr lang="en-US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DC1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&amp;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for all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instances-of DC5 (p1, p2, p3) any (?) sum is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instance-of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DC1.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38600" y="1570157"/>
            <a:ext cx="1295400" cy="79204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14680" y="6096000"/>
            <a:ext cx="7214920" cy="33353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616605"/>
            <a:ext cx="3352800" cy="435492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Instances </a:t>
            </a:r>
            <a:r>
              <a:rPr lang="en-US" dirty="0"/>
              <a:t>of Growth </a:t>
            </a:r>
            <a:r>
              <a:rPr lang="en-US" dirty="0" smtClean="0"/>
              <a:t>are </a:t>
            </a:r>
            <a:r>
              <a:rPr lang="en-US" b="1" dirty="0"/>
              <a:t>weakly-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Growth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subtypes of Growth would be </a:t>
            </a:r>
            <a:r>
              <a:rPr lang="en-US" i="1" dirty="0"/>
              <a:t>cumulative-in</a:t>
            </a:r>
            <a:r>
              <a:rPr lang="en-US" dirty="0"/>
              <a:t> Growth.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Subtypes </a:t>
            </a:r>
            <a:r>
              <a:rPr lang="en-US" dirty="0"/>
              <a:t>of Cell </a:t>
            </a:r>
            <a:r>
              <a:rPr lang="en-US" dirty="0" smtClean="0"/>
              <a:t>Aggregation are </a:t>
            </a:r>
            <a:r>
              <a:rPr lang="en-US" i="1" dirty="0"/>
              <a:t>cumulative-in</a:t>
            </a:r>
            <a:r>
              <a:rPr lang="en-US" dirty="0"/>
              <a:t> Cell </a:t>
            </a:r>
            <a:r>
              <a:rPr lang="en-US" dirty="0" smtClean="0"/>
              <a:t>Aggregation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instance of Cell Aggregation</a:t>
            </a:r>
            <a:r>
              <a:rPr lang="en-US" dirty="0" smtClean="0"/>
              <a:t> </a:t>
            </a:r>
            <a:r>
              <a:rPr lang="en-US" dirty="0"/>
              <a:t>would be </a:t>
            </a:r>
            <a:r>
              <a:rPr lang="en-US" b="1" dirty="0"/>
              <a:t>strongly-</a:t>
            </a:r>
            <a:r>
              <a:rPr lang="en-US" b="1" dirty="0" err="1"/>
              <a:t>homeomeric</a:t>
            </a:r>
            <a:r>
              <a:rPr lang="en-US" b="1" dirty="0"/>
              <a:t>-in</a:t>
            </a:r>
            <a:r>
              <a:rPr lang="en-US" dirty="0"/>
              <a:t> Cell Aggregation: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every temporal part of a cell aggregation process is of the same type (e.g. its sub-process ‘cells coming close to each other’ is not itself an aggregation).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dirty="0" err="1"/>
              <a:t>mereological</a:t>
            </a:r>
            <a:r>
              <a:rPr lang="en-US" dirty="0"/>
              <a:t> sum of two cell aggregations would be a cell aggregation.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 smtClean="0">
                <a:latin typeface="+mn-lt"/>
              </a:rPr>
              <a:t>Telic</a:t>
            </a:r>
            <a:r>
              <a:rPr lang="en-US" sz="2000" dirty="0" smtClean="0">
                <a:latin typeface="+mn-lt"/>
              </a:rPr>
              <a:t>: action </a:t>
            </a:r>
            <a:r>
              <a:rPr lang="en-US" sz="2000" dirty="0">
                <a:latin typeface="+mn-lt"/>
              </a:rPr>
              <a:t>tending towards a goal </a:t>
            </a:r>
            <a:r>
              <a:rPr lang="en-US" sz="2000" dirty="0" smtClean="0">
                <a:latin typeface="+mn-lt"/>
              </a:rPr>
              <a:t>or </a:t>
            </a:r>
            <a:r>
              <a:rPr lang="en-US" sz="2000" dirty="0">
                <a:latin typeface="+mn-lt"/>
              </a:rPr>
              <a:t>a terminal </a:t>
            </a:r>
            <a:r>
              <a:rPr lang="en-US" sz="2000" dirty="0" smtClean="0">
                <a:latin typeface="+mn-lt"/>
              </a:rPr>
              <a:t>point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smtClean="0">
                <a:latin typeface="+mn-lt"/>
              </a:rPr>
              <a:t>Garey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1957)</a:t>
            </a:r>
          </a:p>
          <a:p>
            <a:pPr lvl="1"/>
            <a:r>
              <a:rPr lang="en-US" dirty="0">
                <a:latin typeface="+mn-lt"/>
              </a:rPr>
              <a:t>“running” is atelic </a:t>
            </a:r>
          </a:p>
          <a:p>
            <a:pPr lvl="1"/>
            <a:r>
              <a:rPr lang="en-US" dirty="0" smtClean="0">
                <a:latin typeface="+mn-lt"/>
              </a:rPr>
              <a:t>“</a:t>
            </a:r>
            <a:r>
              <a:rPr lang="en-US" dirty="0">
                <a:latin typeface="+mn-lt"/>
              </a:rPr>
              <a:t>running a marathon” is </a:t>
            </a:r>
            <a:r>
              <a:rPr lang="en-US" dirty="0" smtClean="0">
                <a:latin typeface="+mn-lt"/>
              </a:rPr>
              <a:t>telic,  </a:t>
            </a:r>
          </a:p>
          <a:p>
            <a:pPr lvl="1"/>
            <a:r>
              <a:rPr lang="en-US" dirty="0" smtClean="0">
                <a:latin typeface="+mn-lt"/>
              </a:rPr>
              <a:t>“writing” </a:t>
            </a:r>
            <a:r>
              <a:rPr lang="en-US" dirty="0">
                <a:latin typeface="+mn-lt"/>
              </a:rPr>
              <a:t>is atelic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“</a:t>
            </a:r>
            <a:r>
              <a:rPr lang="en-US" dirty="0" smtClean="0">
                <a:latin typeface="+mn-lt"/>
              </a:rPr>
              <a:t>writing an article” </a:t>
            </a:r>
            <a:r>
              <a:rPr lang="en-US" dirty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telic </a:t>
            </a:r>
            <a:endParaRPr lang="en-US" dirty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marL="449263" indent="-436563">
              <a:buFontTx/>
              <a:buChar char="-"/>
            </a:pPr>
            <a:endParaRPr lang="en-US" dirty="0">
              <a:latin typeface="+mn-lt"/>
            </a:endParaRPr>
          </a:p>
          <a:p>
            <a:pPr marL="12700"/>
            <a:r>
              <a:rPr lang="en-US" sz="2000" dirty="0" smtClean="0">
                <a:latin typeface="+mn-lt"/>
              </a:rPr>
              <a:t>Can we apply telicity </a:t>
            </a:r>
            <a:r>
              <a:rPr lang="en-US" sz="2000" dirty="0">
                <a:latin typeface="+mn-lt"/>
              </a:rPr>
              <a:t>to </a:t>
            </a:r>
            <a:r>
              <a:rPr lang="en-US" sz="2000" i="1" dirty="0">
                <a:latin typeface="+mn-lt"/>
              </a:rPr>
              <a:t>processes </a:t>
            </a:r>
            <a:r>
              <a:rPr lang="en-US" sz="2000" i="1" dirty="0" smtClean="0">
                <a:latin typeface="+mn-lt"/>
              </a:rPr>
              <a:t>themselves?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rather than to predicates under which these processes are </a:t>
            </a:r>
            <a:r>
              <a:rPr lang="en-US" sz="2000" i="1" dirty="0" smtClean="0">
                <a:latin typeface="+mn-lt"/>
              </a:rPr>
              <a:t>described</a:t>
            </a:r>
            <a:r>
              <a:rPr lang="en-US" sz="2000" dirty="0" smtClean="0">
                <a:latin typeface="+mn-lt"/>
              </a:rPr>
              <a:t>?</a:t>
            </a:r>
          </a:p>
          <a:p>
            <a:pPr marL="1192213" lvl="1" indent="-436563">
              <a:buFontTx/>
              <a:buChar char="-"/>
            </a:pPr>
            <a:r>
              <a:rPr lang="en-US" dirty="0" smtClean="0">
                <a:latin typeface="+mn-lt"/>
              </a:rPr>
              <a:t>In BFO terms, is </a:t>
            </a:r>
            <a:r>
              <a:rPr lang="en-US" dirty="0">
                <a:latin typeface="+mn-lt"/>
              </a:rPr>
              <a:t>telicity a notion that applies only to representational units, or can it also be applied to that what the representational units are about? 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87" t="15354" r="17144"/>
          <a:stretch/>
        </p:blipFill>
        <p:spPr>
          <a:xfrm flipH="1">
            <a:off x="5382325" y="2362200"/>
            <a:ext cx="3522915" cy="1371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8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Are there </a:t>
            </a:r>
            <a:r>
              <a:rPr lang="en-US" sz="2000" dirty="0"/>
              <a:t>processes that </a:t>
            </a:r>
            <a:r>
              <a:rPr lang="en-US" sz="2000" dirty="0" smtClean="0"/>
              <a:t>are terminated naturally? </a:t>
            </a:r>
          </a:p>
          <a:p>
            <a:pPr lvl="1"/>
            <a:r>
              <a:rPr lang="en-US" dirty="0" smtClean="0"/>
              <a:t>“Falling”?</a:t>
            </a:r>
          </a:p>
          <a:p>
            <a:pPr lvl="1"/>
            <a:r>
              <a:rPr lang="en-US" dirty="0" smtClean="0"/>
              <a:t>Can a rock keeps falling down forever?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stops when </a:t>
            </a:r>
            <a:r>
              <a:rPr lang="en-US" dirty="0" smtClean="0"/>
              <a:t>reaching </a:t>
            </a:r>
            <a:r>
              <a:rPr lang="en-US" dirty="0"/>
              <a:t>a </a:t>
            </a:r>
            <a:r>
              <a:rPr lang="en-US" dirty="0" smtClean="0"/>
              <a:t>surface.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‘</a:t>
            </a:r>
            <a:r>
              <a:rPr lang="en-US" i="1" dirty="0"/>
              <a:t>falling</a:t>
            </a:r>
            <a:r>
              <a:rPr lang="en-US" dirty="0"/>
              <a:t> under natural </a:t>
            </a:r>
            <a:r>
              <a:rPr lang="en-US" dirty="0" smtClean="0"/>
              <a:t>earth </a:t>
            </a:r>
            <a:r>
              <a:rPr lang="en-US" dirty="0"/>
              <a:t>conditions’ is a telic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followed by a “coming to </a:t>
            </a:r>
            <a:r>
              <a:rPr lang="en-US" dirty="0" smtClean="0"/>
              <a:t>stop, when reaching a surface” process </a:t>
            </a:r>
            <a:r>
              <a:rPr lang="en-US" dirty="0"/>
              <a:t>that terminates it</a:t>
            </a:r>
            <a:r>
              <a:rPr lang="en-US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7906" b="55741"/>
          <a:stretch/>
        </p:blipFill>
        <p:spPr>
          <a:xfrm>
            <a:off x="7518402" y="1045207"/>
            <a:ext cx="1473200" cy="1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Telicity -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is-telic-in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=def.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R10)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&amp;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some process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and some process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such that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(4)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temporal-part-of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is-telic-in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DC1. </a:t>
            </a:r>
          </a:p>
        </p:txBody>
      </p:sp>
    </p:spTree>
    <p:extLst>
      <p:ext uri="{BB962C8B-B14F-4D97-AF65-F5344CB8AC3E}">
        <p14:creationId xmlns:p14="http://schemas.microsoft.com/office/powerpoint/2010/main" val="18444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of temporal parthood and </a:t>
            </a:r>
            <a:r>
              <a:rPr lang="en-US" dirty="0" err="1"/>
              <a:t>homeomericity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4120" cy="624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228600" y="2408358"/>
            <a:ext cx="4191000" cy="3170099"/>
          </a:xfrm>
          <a:prstGeom prst="rect">
            <a:avLst/>
          </a:prstGeom>
          <a:solidFill>
            <a:srgbClr val="1FE115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cs typeface="Times New Roman" panose="02020603050405020304" pitchFamily="18" charset="0"/>
              </a:rPr>
              <a:t>p</a:t>
            </a:r>
            <a:r>
              <a:rPr lang="en-US" sz="2000" i="1" baseline="-25000" dirty="0">
                <a:cs typeface="Times New Roman" panose="02020603050405020304" pitchFamily="18" charset="0"/>
              </a:rPr>
              <a:t>7</a:t>
            </a:r>
            <a:r>
              <a:rPr lang="en-US" sz="2000" dirty="0">
                <a:cs typeface="Times New Roman" panose="02020603050405020304" pitchFamily="18" charset="0"/>
              </a:rPr>
              <a:t> is-telic-in </a:t>
            </a:r>
            <a:r>
              <a:rPr lang="en-US" sz="2000" dirty="0" smtClean="0">
                <a:cs typeface="Times New Roman" panose="02020603050405020304" pitchFamily="18" charset="0"/>
              </a:rPr>
              <a:t>DC1: </a:t>
            </a:r>
          </a:p>
          <a:p>
            <a:pPr algn="l"/>
            <a:r>
              <a:rPr lang="en-US" sz="2000" i="1" dirty="0" smtClean="0">
                <a:cs typeface="Times New Roman" panose="02020603050405020304" pitchFamily="18" charset="0"/>
              </a:rPr>
              <a:t>p7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instance-of </a:t>
            </a:r>
            <a:r>
              <a:rPr lang="en-US" sz="2000" dirty="0" smtClean="0">
                <a:cs typeface="Times New Roman" panose="02020603050405020304" pitchFamily="18" charset="0"/>
              </a:rPr>
              <a:t>DC10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cs typeface="Times New Roman" panose="02020603050405020304" pitchFamily="18" charset="0"/>
              </a:rPr>
              <a:t> &amp; there exists some process </a:t>
            </a:r>
            <a:r>
              <a:rPr lang="en-US" sz="2000" i="1" dirty="0" smtClean="0">
                <a:cs typeface="Times New Roman" panose="02020603050405020304" pitchFamily="18" charset="0"/>
              </a:rPr>
              <a:t>p8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instance-of </a:t>
            </a:r>
            <a:r>
              <a:rPr lang="en-US" sz="2000" dirty="0" smtClean="0">
                <a:cs typeface="Times New Roman" panose="02020603050405020304" pitchFamily="18" charset="0"/>
              </a:rPr>
              <a:t>DC11 </a:t>
            </a:r>
            <a:r>
              <a:rPr lang="en-US" sz="2000" dirty="0"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cs typeface="Times New Roman" panose="02020603050405020304" pitchFamily="18" charset="0"/>
              </a:rPr>
              <a:t>some process </a:t>
            </a:r>
            <a:r>
              <a:rPr lang="en-US" sz="2000" i="1" dirty="0" smtClean="0">
                <a:cs typeface="Times New Roman" panose="02020603050405020304" pitchFamily="18" charset="0"/>
              </a:rPr>
              <a:t>p3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instance-of </a:t>
            </a:r>
            <a:r>
              <a:rPr lang="en-US" sz="2000" dirty="0" smtClean="0">
                <a:cs typeface="Times New Roman" panose="02020603050405020304" pitchFamily="18" charset="0"/>
              </a:rPr>
              <a:t>DC1, such </a:t>
            </a:r>
            <a:r>
              <a:rPr lang="en-US" sz="2000" dirty="0">
                <a:cs typeface="Times New Roman" panose="02020603050405020304" pitchFamily="18" charset="0"/>
              </a:rPr>
              <a:t>that </a:t>
            </a: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	(1) </a:t>
            </a:r>
            <a:r>
              <a:rPr lang="en-US" sz="2000" i="1" dirty="0" smtClean="0">
                <a:cs typeface="Times New Roman" panose="02020603050405020304" pitchFamily="18" charset="0"/>
              </a:rPr>
              <a:t>p8 </a:t>
            </a:r>
            <a:r>
              <a:rPr lang="en-US" sz="2000" dirty="0">
                <a:cs typeface="Times New Roman" panose="02020603050405020304" pitchFamily="18" charset="0"/>
              </a:rPr>
              <a:t>not instance-of </a:t>
            </a:r>
            <a:r>
              <a:rPr lang="en-US" sz="2000" dirty="0" smtClean="0">
                <a:cs typeface="Times New Roman" panose="02020603050405020304" pitchFamily="18" charset="0"/>
              </a:rPr>
              <a:t>DC10, 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	(2) </a:t>
            </a:r>
            <a:r>
              <a:rPr lang="en-US" sz="2000" i="1" dirty="0" smtClean="0">
                <a:cs typeface="Times New Roman" panose="02020603050405020304" pitchFamily="18" charset="0"/>
              </a:rPr>
              <a:t>p7 </a:t>
            </a:r>
            <a:r>
              <a:rPr lang="en-US" sz="2000" dirty="0">
                <a:cs typeface="Times New Roman" panose="02020603050405020304" pitchFamily="18" charset="0"/>
              </a:rPr>
              <a:t>not instance-of </a:t>
            </a:r>
            <a:r>
              <a:rPr lang="en-US" sz="2000" dirty="0" smtClean="0">
                <a:cs typeface="Times New Roman" panose="02020603050405020304" pitchFamily="18" charset="0"/>
              </a:rPr>
              <a:t>DC11,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	(3) </a:t>
            </a:r>
            <a:r>
              <a:rPr lang="en-US" sz="2000" i="1" dirty="0" smtClean="0">
                <a:cs typeface="Times New Roman" panose="02020603050405020304" pitchFamily="18" charset="0"/>
              </a:rPr>
              <a:t>p7 </a:t>
            </a:r>
            <a:r>
              <a:rPr lang="en-US" sz="2000" dirty="0">
                <a:cs typeface="Times New Roman" panose="02020603050405020304" pitchFamily="18" charset="0"/>
              </a:rPr>
              <a:t>precedes </a:t>
            </a:r>
            <a:r>
              <a:rPr lang="en-US" sz="2000" i="1" dirty="0" smtClean="0">
                <a:cs typeface="Times New Roman" panose="02020603050405020304" pitchFamily="18" charset="0"/>
              </a:rPr>
              <a:t>p8</a:t>
            </a:r>
            <a:r>
              <a:rPr lang="en-US" sz="2000" dirty="0" smtClean="0">
                <a:cs typeface="Times New Roman" panose="02020603050405020304" pitchFamily="18" charset="0"/>
              </a:rPr>
              <a:t>, </a:t>
            </a:r>
            <a:r>
              <a:rPr lang="en-US" sz="2000" dirty="0">
                <a:cs typeface="Times New Roman" panose="02020603050405020304" pitchFamily="18" charset="0"/>
              </a:rPr>
              <a:t>and</a:t>
            </a: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	(4) </a:t>
            </a:r>
            <a:r>
              <a:rPr lang="en-US" sz="2000" i="1" dirty="0" smtClean="0">
                <a:cs typeface="Times New Roman" panose="02020603050405020304" pitchFamily="18" charset="0"/>
              </a:rPr>
              <a:t>p7 </a:t>
            </a:r>
            <a:r>
              <a:rPr lang="en-US" sz="2000" dirty="0">
                <a:cs typeface="Times New Roman" panose="02020603050405020304" pitchFamily="18" charset="0"/>
              </a:rPr>
              <a:t>and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cs typeface="Times New Roman" panose="02020603050405020304" pitchFamily="18" charset="0"/>
              </a:rPr>
              <a:t>p8 </a:t>
            </a:r>
            <a:r>
              <a:rPr lang="en-US" sz="2000" dirty="0">
                <a:cs typeface="Times New Roman" panose="02020603050405020304" pitchFamily="18" charset="0"/>
              </a:rPr>
              <a:t>are temporal-part-of </a:t>
            </a:r>
            <a:r>
              <a:rPr lang="en-US" sz="2000" i="1" dirty="0" smtClean="0">
                <a:cs typeface="Times New Roman" panose="02020603050405020304" pitchFamily="18" charset="0"/>
              </a:rPr>
              <a:t>p3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24400" y="6410166"/>
            <a:ext cx="1752600" cy="333534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616605"/>
            <a:ext cx="3352800" cy="435492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4152900"/>
            <a:ext cx="1371600" cy="952500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96200" y="3200400"/>
            <a:ext cx="1447800" cy="8763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07480" y="6410166"/>
            <a:ext cx="1798320" cy="295434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Telicity -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 </a:t>
            </a:r>
            <a:r>
              <a:rPr lang="en-US" i="1" dirty="0"/>
              <a:t>is-telic-in</a:t>
            </a:r>
            <a:r>
              <a:rPr lang="en-US" dirty="0"/>
              <a:t> R =def.		  		</a:t>
            </a:r>
            <a:r>
              <a:rPr lang="en-US" dirty="0" smtClean="0"/>
              <a:t>	(</a:t>
            </a:r>
            <a:r>
              <a:rPr lang="en-US" dirty="0"/>
              <a:t>R11)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all process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b="1" dirty="0"/>
              <a:t>instance-of</a:t>
            </a:r>
            <a:r>
              <a:rPr lang="en-US" dirty="0"/>
              <a:t> P,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b="1" dirty="0"/>
              <a:t>is-telic-in</a:t>
            </a:r>
            <a:r>
              <a:rPr lang="en-US" dirty="0"/>
              <a:t> 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example: </a:t>
            </a:r>
            <a:r>
              <a:rPr lang="en-US" i="1" dirty="0"/>
              <a:t>falling </a:t>
            </a:r>
            <a:r>
              <a:rPr lang="en-US" dirty="0"/>
              <a:t>(i.e. under normal earth conditions)</a:t>
            </a:r>
            <a:r>
              <a:rPr lang="en-US" i="1" dirty="0"/>
              <a:t> is-telic-in </a:t>
            </a:r>
            <a:r>
              <a:rPr lang="en-US" i="1" dirty="0" smtClean="0"/>
              <a:t>moving: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is the falling proper,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is the coming to a stop (bouncing, penetrating, </a:t>
            </a:r>
            <a:r>
              <a:rPr lang="en-US" dirty="0" smtClean="0"/>
              <a:t>…),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r</a:t>
            </a:r>
            <a:r>
              <a:rPr lang="en-US" dirty="0" smtClean="0"/>
              <a:t>=</a:t>
            </a:r>
            <a:r>
              <a:rPr lang="en-US" i="1" dirty="0" err="1" smtClean="0"/>
              <a:t>p</a:t>
            </a:r>
            <a:r>
              <a:rPr lang="en-US" dirty="0" err="1" smtClean="0"/>
              <a:t>+</a:t>
            </a:r>
            <a:r>
              <a:rPr lang="en-US" i="1" dirty="0" err="1" smtClean="0"/>
              <a:t>q</a:t>
            </a:r>
            <a:r>
              <a:rPr lang="en-US" dirty="0" smtClean="0"/>
              <a:t> </a:t>
            </a:r>
            <a:r>
              <a:rPr lang="en-US" dirty="0"/>
              <a:t>is the entire motion </a:t>
            </a:r>
            <a:r>
              <a:rPr lang="en-US" dirty="0" smtClean="0"/>
              <a:t>process.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Note </a:t>
            </a:r>
            <a:r>
              <a:rPr lang="en-US" dirty="0"/>
              <a:t>that in general language, both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 might be denoted by ‘falling’ Another example: ‘</a:t>
            </a:r>
            <a:r>
              <a:rPr lang="en-US" i="1" dirty="0"/>
              <a:t>walking leg swing</a:t>
            </a:r>
            <a:r>
              <a:rPr lang="en-US" dirty="0"/>
              <a:t>’</a:t>
            </a:r>
            <a:r>
              <a:rPr lang="en-US" i="1" dirty="0"/>
              <a:t> is-telic-in </a:t>
            </a:r>
            <a:r>
              <a:rPr lang="en-US" dirty="0"/>
              <a:t>‘</a:t>
            </a:r>
            <a:r>
              <a:rPr lang="en-US" i="1" dirty="0"/>
              <a:t>walking</a:t>
            </a:r>
            <a:r>
              <a:rPr lang="en-US" dirty="0"/>
              <a:t>’.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467600" cy="4953000"/>
          </a:xfrm>
        </p:spPr>
        <p:txBody>
          <a:bodyPr/>
          <a:lstStyle/>
          <a:p>
            <a:pPr marL="342900" indent="-342900">
              <a:spcBef>
                <a:spcPts val="16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Instantaneous Vs. durative!</a:t>
            </a:r>
          </a:p>
          <a:p>
            <a:pPr marL="342900" indent="-342900">
              <a:spcBef>
                <a:spcPts val="1600"/>
              </a:spcBef>
              <a:buFont typeface="Arial" charset="0"/>
              <a:buChar char="•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Instantaneous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(also called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punctual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takes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just a moment,  a complete action with no explicit internal temporal structure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(Garey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1957, Mourelatos 1978, Krifka 1998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342900" indent="-342900">
              <a:spcBef>
                <a:spcPts val="1600"/>
              </a:spcBef>
              <a:buFont typeface="Arial" charset="0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Examples: knocking, hitting, blinking, arriving, departing</a:t>
            </a:r>
            <a:r>
              <a:rPr lang="en-US" sz="2000" dirty="0" smtClean="0">
                <a:ea typeface="Arial" charset="0"/>
                <a:cs typeface="Arial" charset="0"/>
              </a:rPr>
              <a:t>.</a:t>
            </a:r>
            <a:endParaRPr lang="en-US" sz="2000" dirty="0"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28305" y="1207354"/>
            <a:ext cx="1622856" cy="1132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928" y="4543491"/>
            <a:ext cx="757741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spcBef>
                <a:spcPts val="16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There </a:t>
            </a:r>
            <a:r>
              <a:rPr lang="en-US" sz="2000" dirty="0">
                <a:solidFill>
                  <a:schemeClr val="bg1"/>
                </a:solidFill>
                <a:ea typeface="Arial" charset="0"/>
                <a:cs typeface="Arial" charset="0"/>
              </a:rPr>
              <a:t>are no processes that </a:t>
            </a:r>
            <a:r>
              <a:rPr lang="en-US" sz="2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develop </a:t>
            </a:r>
            <a:r>
              <a:rPr lang="en-US" sz="2000" dirty="0">
                <a:solidFill>
                  <a:schemeClr val="bg1"/>
                </a:solidFill>
                <a:ea typeface="Arial" charset="0"/>
                <a:cs typeface="Arial" charset="0"/>
              </a:rPr>
              <a:t>in zero-time.</a:t>
            </a:r>
          </a:p>
          <a:p>
            <a:pPr marL="215900" indent="-215900">
              <a:spcBef>
                <a:spcPts val="1600"/>
              </a:spcBef>
              <a:buFont typeface="Wingdings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Arial" charset="0"/>
                <a:cs typeface="Arial" charset="0"/>
              </a:rPr>
              <a:t>The arrival </a:t>
            </a:r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process boundary </a:t>
            </a:r>
            <a:r>
              <a:rPr lang="en-US" sz="2000" dirty="0">
                <a:solidFill>
                  <a:schemeClr val="bg1"/>
                </a:solidFill>
                <a:ea typeface="Arial" charset="0"/>
                <a:cs typeface="Arial" charset="0"/>
              </a:rPr>
              <a:t>vs. the arriving </a:t>
            </a:r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process</a:t>
            </a:r>
            <a:r>
              <a:rPr lang="en-US" sz="2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.</a:t>
            </a:r>
            <a:endParaRPr lang="en-US" sz="20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361" r="28954"/>
          <a:stretch/>
        </p:blipFill>
        <p:spPr>
          <a:xfrm>
            <a:off x="7795741" y="960651"/>
            <a:ext cx="1119659" cy="16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Instantaneity    </a:t>
            </a:r>
            <a:r>
              <a:rPr lang="en-US" sz="2000" dirty="0" smtClean="0"/>
              <a:t>(Very rough proposal)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7232"/>
            <a:ext cx="8686800" cy="3912168"/>
          </a:xfrm>
        </p:spPr>
        <p:txBody>
          <a:bodyPr/>
          <a:lstStyle/>
          <a:p>
            <a:pPr marL="304800" indent="-304800">
              <a:spcBef>
                <a:spcPts val="16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ea typeface="Arial" charset="0"/>
                <a:cs typeface="Arial" charset="0"/>
              </a:rPr>
              <a:t>We </a:t>
            </a:r>
            <a:r>
              <a:rPr lang="en-US" sz="2000" dirty="0">
                <a:ea typeface="Arial" charset="0"/>
                <a:cs typeface="Arial" charset="0"/>
              </a:rPr>
              <a:t>propose </a:t>
            </a:r>
            <a:r>
              <a:rPr lang="en-US" sz="2000" dirty="0" smtClean="0">
                <a:ea typeface="Arial" charset="0"/>
                <a:cs typeface="Arial" charset="0"/>
              </a:rPr>
              <a:t>processes </a:t>
            </a:r>
            <a:r>
              <a:rPr lang="en-US" sz="2000" dirty="0">
                <a:ea typeface="Arial" charset="0"/>
                <a:cs typeface="Arial" charset="0"/>
              </a:rPr>
              <a:t>with </a:t>
            </a:r>
            <a:r>
              <a:rPr lang="en-US" sz="2000" b="1" dirty="0">
                <a:ea typeface="Arial" charset="0"/>
                <a:cs typeface="Arial" charset="0"/>
              </a:rPr>
              <a:t>peak moment</a:t>
            </a:r>
            <a:r>
              <a:rPr lang="en-US" sz="2000" dirty="0">
                <a:ea typeface="Arial" charset="0"/>
                <a:cs typeface="Arial" charset="0"/>
              </a:rPr>
              <a:t>, </a:t>
            </a:r>
            <a:r>
              <a:rPr lang="en-US" sz="2000" dirty="0"/>
              <a:t>“touching-the-door” in “knocking”  </a:t>
            </a:r>
          </a:p>
          <a:p>
            <a:pPr marL="304800" indent="-304800">
              <a:spcBef>
                <a:spcPts val="16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000" dirty="0"/>
              <a:t>All parts of knocking before and after the peak moment alone are not knocking. </a:t>
            </a:r>
            <a:endParaRPr lang="en-US" sz="2000" dirty="0">
              <a:ea typeface="Arial" charset="0"/>
              <a:cs typeface="Arial" charset="0"/>
            </a:endParaRPr>
          </a:p>
          <a:p>
            <a:pPr marL="342900" indent="-342900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  <a:ea typeface="Times" charset="0"/>
                <a:cs typeface="Times" charset="0"/>
              </a:rPr>
              <a:t>Instantaneous </a:t>
            </a:r>
            <a:r>
              <a:rPr lang="en-US" sz="2000" dirty="0">
                <a:latin typeface="+mn-lt"/>
                <a:ea typeface="Times" charset="0"/>
                <a:cs typeface="Times" charset="0"/>
              </a:rPr>
              <a:t>processes cannot be </a:t>
            </a:r>
            <a:r>
              <a:rPr lang="en-US" sz="2000" b="1" dirty="0">
                <a:latin typeface="+mn-lt"/>
                <a:ea typeface="Times" charset="0"/>
                <a:cs typeface="Times" charset="0"/>
              </a:rPr>
              <a:t>strongly-homeomeric-in</a:t>
            </a:r>
            <a:r>
              <a:rPr lang="en-US" sz="2000" dirty="0">
                <a:latin typeface="+mn-lt"/>
                <a:ea typeface="Times" charset="0"/>
                <a:cs typeface="Times" charset="0"/>
              </a:rPr>
              <a:t> some universal because their temporal parts before and after their peak are not of the same type. </a:t>
            </a:r>
            <a:endParaRPr lang="en-US" sz="2000" dirty="0" smtClean="0">
              <a:latin typeface="+mn-lt"/>
              <a:ea typeface="Times" charset="0"/>
              <a:cs typeface="Times" charset="0"/>
            </a:endParaRPr>
          </a:p>
          <a:p>
            <a:pPr marL="342900" indent="-342900">
              <a:spcBef>
                <a:spcPts val="1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ea typeface="Times New Roman" charset="0"/>
              </a:rPr>
              <a:t>Boundaries </a:t>
            </a:r>
            <a:r>
              <a:rPr lang="en-US" sz="2000" dirty="0">
                <a:ea typeface="Times New Roman" charset="0"/>
              </a:rPr>
              <a:t>of instantaneous processes are typically </a:t>
            </a:r>
            <a:r>
              <a:rPr lang="en-US" sz="2000" i="1" dirty="0">
                <a:ea typeface="Times New Roman" charset="0"/>
              </a:rPr>
              <a:t>fiat boundaries</a:t>
            </a:r>
            <a:r>
              <a:rPr lang="en-US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0" y="1339471"/>
            <a:ext cx="3094783" cy="1213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361" r="28954"/>
          <a:stretch/>
        </p:blipFill>
        <p:spPr>
          <a:xfrm>
            <a:off x="7795741" y="926531"/>
            <a:ext cx="1119659" cy="16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one-step change-of-state, </a:t>
            </a:r>
            <a:r>
              <a:rPr lang="en-US" sz="2000" dirty="0" smtClean="0">
                <a:latin typeface="+mn-lt"/>
              </a:rPr>
              <a:t>lacking </a:t>
            </a:r>
            <a:r>
              <a:rPr lang="en-US" sz="2000" dirty="0">
                <a:latin typeface="+mn-lt"/>
              </a:rPr>
              <a:t>any internal sub events </a:t>
            </a:r>
            <a:r>
              <a:rPr lang="en-US" sz="1400" dirty="0" smtClean="0">
                <a:latin typeface="+mn-lt"/>
              </a:rPr>
              <a:t>(Caudal </a:t>
            </a:r>
            <a:r>
              <a:rPr lang="en-US" sz="1400" dirty="0">
                <a:latin typeface="+mn-lt"/>
              </a:rPr>
              <a:t>et al. 2005, Krifka 1998</a:t>
            </a:r>
            <a:r>
              <a:rPr lang="en-US" sz="1400" dirty="0" smtClean="0">
                <a:latin typeface="+mn-lt"/>
              </a:rPr>
              <a:t>).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1400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Adopted </a:t>
            </a:r>
            <a:r>
              <a:rPr lang="en-US" sz="2000" dirty="0">
                <a:latin typeface="+mn-lt"/>
              </a:rPr>
              <a:t>by DOLCE to distinguish between accomplishments (non-atomic) and achievements (atomic</a:t>
            </a:r>
            <a:r>
              <a:rPr lang="en-US" sz="2000" dirty="0" smtClean="0">
                <a:latin typeface="+mn-lt"/>
              </a:rPr>
              <a:t>).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tomicity depends on the granularity level and is subject to one’s perspective!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We are not sure yet whether this is a fantasy or something essential.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0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examined </a:t>
            </a:r>
            <a:r>
              <a:rPr lang="en-US" sz="2000" dirty="0" smtClean="0"/>
              <a:t>the re-use of aspectual </a:t>
            </a:r>
            <a:r>
              <a:rPr lang="en-US" sz="2000" dirty="0"/>
              <a:t>notions used to classify verbal phrases </a:t>
            </a:r>
            <a:r>
              <a:rPr lang="en-US" sz="2000" dirty="0" smtClean="0"/>
              <a:t>for building </a:t>
            </a:r>
            <a:r>
              <a:rPr lang="en-US" sz="2000" dirty="0"/>
              <a:t>process ontologies under </a:t>
            </a:r>
            <a:r>
              <a:rPr lang="en-US" sz="2000" dirty="0" smtClean="0"/>
              <a:t>BFO.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We provided BFO-compatible interpretations of homeomericity, cumulativity and telicity, discussed instantaneity</a:t>
            </a:r>
            <a:r>
              <a:rPr lang="en-US" sz="2000" dirty="0" smtClean="0"/>
              <a:t>, and rejected atomicity.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We plan to explore the use these notions to build a process profile ontology in BFO. </a:t>
            </a:r>
          </a:p>
        </p:txBody>
      </p:sp>
    </p:spTree>
    <p:extLst>
      <p:ext uri="{BB962C8B-B14F-4D97-AF65-F5344CB8AC3E}">
        <p14:creationId xmlns:p14="http://schemas.microsoft.com/office/powerpoint/2010/main" val="40191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950" dirty="0"/>
              <a:t>Arp R, Smith B, Spear AD. 2015. Building ontologies with Basic Formal Ontology. MIT Press.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Bach, E. 1986. The algebra of events</a:t>
            </a:r>
            <a:r>
              <a:rPr lang="en-US" sz="950" dirty="0" smtClean="0"/>
              <a:t>. Linguistics </a:t>
            </a:r>
            <a:r>
              <a:rPr lang="en-US" sz="950" dirty="0"/>
              <a:t>&amp; philosophy, 9(1),5-16.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Bhatt, R., &amp; </a:t>
            </a:r>
            <a:r>
              <a:rPr lang="en-US" sz="950" dirty="0" err="1"/>
              <a:t>Pancheva</a:t>
            </a:r>
            <a:r>
              <a:rPr lang="en-US" sz="950" dirty="0"/>
              <a:t>, R. 2005. The syntax and semantics of aspect. LSA Summer Institute handout, Cambridge, MA.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Casati, R., </a:t>
            </a:r>
            <a:r>
              <a:rPr lang="en-US" sz="950" dirty="0" err="1"/>
              <a:t>Varzi</a:t>
            </a:r>
            <a:r>
              <a:rPr lang="en-US" sz="950" dirty="0"/>
              <a:t>, A. 2015. Events, The Stanford Encyclopedia of Philosophy (Winter 2015 Edition), Edward N. </a:t>
            </a:r>
            <a:r>
              <a:rPr lang="en-US" sz="950" dirty="0" err="1"/>
              <a:t>Zalta</a:t>
            </a:r>
            <a:r>
              <a:rPr lang="en-US" sz="950" dirty="0"/>
              <a:t> (ed.)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Caudal, P., &amp; Nicolas, D. 2005. Types of degrees and types of event structures. Event arguments: Foundations and applications, 277-300.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Champollion, L. 2014. Distributivity, collectivity and cumulativity. Wiley’s companion to semantics.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Dowty, D. 1977 Toward a Semantic Analysis of Verb Aspect and the English 'Imperfective' Progressive</a:t>
            </a:r>
            <a:r>
              <a:rPr lang="en-US" sz="950" dirty="0" smtClean="0"/>
              <a:t>. Linguistics &amp; Philosophy</a:t>
            </a:r>
            <a:r>
              <a:rPr lang="en-US" sz="950" dirty="0"/>
              <a:t>, 1(1):45-77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Galton, A. 2016. The Ontology of Time and Process. Third Interdisciplinary School on Applied Ontology, Bozen-Bolzano, Italy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Garey, H. B. 1957. Verbal Aspects in French. Language 33, 91-110.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Gene Ontology Consortium. 2001. Creating the gene ontology resource: Design and implementation. Genome Res, 11:1425–1433.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Hastings, J., Ceusters, W., Smith, B., Mulligan, K. 2011. Dispositions and processes in the Emotion Ontology. Proceedings of ICBO 2011.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Hastings, J., Smith, B., Ceusters, W., Jensen, M., Mulligan, K. 2012. Representing mental functioning: Ontologies for mental health and disease. Proceedings of ICBO 2012.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 err="1"/>
              <a:t>Hennig</a:t>
            </a:r>
            <a:r>
              <a:rPr lang="en-US" sz="950" dirty="0"/>
              <a:t>, B. 2008. Occurrents. In Munn, K., Smith, B. (Eds.) Applied Ontology: An Introduction, chapter 12 (pp 255-284)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Krifka, Manfred. 1998 The origins of telicity". In Susan Rothstein (ed.), Events and Grammar. Dordrecht: Kluwer, 197-235.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Krifka, Manfred. 1989. "Nominal reference, temporal constitution and quantification in event semantics". In Semantics and Contextual Expressions 75-115. Dordrecht: </a:t>
            </a:r>
            <a:r>
              <a:rPr lang="en-US" sz="950" dirty="0" err="1"/>
              <a:t>Foris</a:t>
            </a:r>
            <a:r>
              <a:rPr lang="en-US" sz="950" dirty="0"/>
              <a:t>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Levin, B. 2009. Aspectual Approaches to Lexical Semantic Representation. Course LSA 116 UC Berkeley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 smtClean="0"/>
              <a:t>Li</a:t>
            </a:r>
            <a:r>
              <a:rPr lang="en-US" sz="950" dirty="0"/>
              <a:t>, M., Wang, D., Lu, Q., Long, Y . 2016. Event Based </a:t>
            </a:r>
            <a:r>
              <a:rPr lang="en-US" sz="950" dirty="0" smtClean="0"/>
              <a:t>Emotion  Classification </a:t>
            </a:r>
            <a:r>
              <a:rPr lang="en-US" sz="950" dirty="0"/>
              <a:t>for News Articles. PACLIC 30, 153.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 smtClean="0"/>
              <a:t>Li</a:t>
            </a:r>
            <a:r>
              <a:rPr lang="en-US" sz="950" dirty="0"/>
              <a:t>, C., </a:t>
            </a:r>
            <a:r>
              <a:rPr lang="en-US" sz="950" dirty="0" err="1"/>
              <a:t>Bendersky</a:t>
            </a:r>
            <a:r>
              <a:rPr lang="en-US" sz="950" dirty="0"/>
              <a:t>, M., Garg, V., Ravi, S. 2017. Related Event Discovery. Proceedings of WSDM '17. ACM, New York, USA, 355-364.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Masolo, C., Borgo, S., Gangemi, A., Guarino, N., Oltramari, A., Oltramari, R., Horrocks, I. 2002. The WonderWeb library of foundational ontologies and the DOLCE ontology. WonderWeb deliverable D18.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Moens, M., &amp; Steedman, M. 1988. Temporal ontology and temporal reference. Computational linguistics, 14(2), 15-28.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Morbach, J., Yang, A., Marquardt, W. 2007. </a:t>
            </a:r>
            <a:r>
              <a:rPr lang="en-US" sz="950" dirty="0" err="1"/>
              <a:t>OntoCAPE</a:t>
            </a:r>
            <a:r>
              <a:rPr lang="en-US" sz="950" dirty="0"/>
              <a:t> -A large-scale ontology for chemical process engineering. Engineering applications of artificial intelligence, 20(2), 147-161.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Mourelatos, A. P. 1978. Events, processes, and states. Linguistics and philosophy, 2(3), 415-434.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Nevatia, R., Hobbs, J., </a:t>
            </a:r>
            <a:r>
              <a:rPr lang="en-US" sz="950" dirty="0" err="1"/>
              <a:t>Bolles</a:t>
            </a:r>
            <a:r>
              <a:rPr lang="en-US" sz="950" dirty="0"/>
              <a:t>, B. 2004. An ontology for video event representation. Proceedings of CVPRW'04. IEEE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Ruy, F. B., Falbo, R. A., </a:t>
            </a:r>
            <a:r>
              <a:rPr lang="en-US" sz="950" dirty="0" err="1"/>
              <a:t>Barcellos</a:t>
            </a:r>
            <a:r>
              <a:rPr lang="en-US" sz="950" dirty="0"/>
              <a:t>, M. P., Guizzardi, G., </a:t>
            </a:r>
            <a:r>
              <a:rPr lang="en-US" sz="950" dirty="0" err="1"/>
              <a:t>Quirino</a:t>
            </a:r>
            <a:r>
              <a:rPr lang="en-US" sz="950" dirty="0"/>
              <a:t>, G. K. 2015. An ISO-based software process ontology pattern language and its application for harmonizing standards. ACM SIGAPP.15(2), 27-40.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Smith B. 2012. Classifying processes: an essay in applied ontology. Ratio. December 1; 25(4): 463–488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Smith, B., et al .2012. Basic Formal Ontology 2. Specification and User’s Guide, (version 3/6/2014).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Smith, B., &amp; </a:t>
            </a:r>
            <a:r>
              <a:rPr lang="en-US" sz="950" dirty="0" err="1"/>
              <a:t>Varzi</a:t>
            </a:r>
            <a:r>
              <a:rPr lang="en-US" sz="950" dirty="0"/>
              <a:t>, A. C. 2000. Fiat and bona fide boundaries. Philosophical and Phenomenological Research, 401-420.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Trypuz, R., Vieu, L. 2007. An ontology of the aspectual classes of actions. Proceedings of LogKCA-07. 393-409.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950" dirty="0"/>
              <a:t>Vendler, Z. 1957. Verbs and times. The philosophical review, 143-160. </a:t>
            </a:r>
          </a:p>
        </p:txBody>
      </p:sp>
    </p:spTree>
    <p:extLst>
      <p:ext uri="{BB962C8B-B14F-4D97-AF65-F5344CB8AC3E}">
        <p14:creationId xmlns:p14="http://schemas.microsoft.com/office/powerpoint/2010/main" val="38532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of processes: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Living, growing, learning, purchasing, producing, sleeping, mating, feeding, eating, cooking, tasting</a:t>
            </a:r>
            <a:r>
              <a:rPr lang="en-US" dirty="0" smtClean="0"/>
              <a:t>, .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all t</a:t>
            </a:r>
            <a:r>
              <a:rPr lang="en-US" dirty="0" smtClean="0"/>
              <a:t>hose </a:t>
            </a:r>
            <a:r>
              <a:rPr lang="en-US" dirty="0"/>
              <a:t>entities with temporal parts that depend on other entities to occur.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Attempts to develop process </a:t>
            </a:r>
            <a:r>
              <a:rPr lang="en-US" dirty="0"/>
              <a:t>ontologies are rapidly </a:t>
            </a:r>
            <a:r>
              <a:rPr lang="en-US" dirty="0" smtClean="0"/>
              <a:t>increasing, but are incompatible: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 in bioinformatics</a:t>
            </a:r>
            <a:r>
              <a:rPr lang="en-US" dirty="0"/>
              <a:t>, event discovery, industry and engineering,  software engineering, affective </a:t>
            </a:r>
            <a:r>
              <a:rPr lang="en-US" dirty="0" smtClean="0"/>
              <a:t>computing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biomedical ontologies resort to processes: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 </a:t>
            </a:r>
            <a:r>
              <a:rPr lang="en-US" dirty="0"/>
              <a:t>Ontology, Emotion Ontology, Mental Functioning Ontology</a:t>
            </a:r>
            <a:r>
              <a:rPr lang="en-US" dirty="0" smtClean="0"/>
              <a:t>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develop a </a:t>
            </a:r>
            <a:r>
              <a:rPr lang="en-US" dirty="0"/>
              <a:t>basis for classifying processes in </a:t>
            </a:r>
            <a:r>
              <a:rPr lang="en-US" dirty="0" smtClean="0"/>
              <a:t>BFO.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Inspiration sought in verb </a:t>
            </a:r>
            <a:r>
              <a:rPr lang="en-US" dirty="0"/>
              <a:t>semantics and the aspectual characteristics of verbs.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attempted to revise and redefine (</a:t>
            </a:r>
            <a:r>
              <a:rPr lang="en-US" dirty="0" err="1"/>
              <a:t>homeomericity</a:t>
            </a:r>
            <a:r>
              <a:rPr lang="en-US" dirty="0"/>
              <a:t>, </a:t>
            </a:r>
            <a:r>
              <a:rPr lang="en-US" dirty="0" err="1"/>
              <a:t>cumulativity</a:t>
            </a:r>
            <a:r>
              <a:rPr lang="en-US" dirty="0"/>
              <a:t>, telicity, atomicity, instantaneity and durativity).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mainstream approaches, these characteristics are focused on how matters are described, but here our focus is on what is the case in reality </a:t>
            </a:r>
            <a:r>
              <a:rPr lang="en-US" dirty="0" smtClean="0"/>
              <a:t>and stripped from how matters are described.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in BFO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920" y="1524000"/>
            <a:ext cx="5334000" cy="339344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1" dirty="0" smtClean="0"/>
              <a:t>Processes</a:t>
            </a:r>
            <a:r>
              <a:rPr lang="en-US" dirty="0" smtClean="0"/>
              <a:t> unfold through </a:t>
            </a:r>
            <a:r>
              <a:rPr lang="en-US" dirty="0"/>
              <a:t>time, have temporal proper parts, and </a:t>
            </a:r>
            <a:r>
              <a:rPr lang="en-US" dirty="0" smtClean="0"/>
              <a:t>are dependent </a:t>
            </a:r>
            <a:r>
              <a:rPr lang="en-US" dirty="0"/>
              <a:t>on some </a:t>
            </a:r>
            <a:r>
              <a:rPr lang="en-US" dirty="0" smtClean="0"/>
              <a:t>continuant. </a:t>
            </a:r>
            <a:endParaRPr lang="en-US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1" dirty="0"/>
              <a:t>Process boundaries </a:t>
            </a:r>
            <a:r>
              <a:rPr lang="en-US" dirty="0"/>
              <a:t>(e.g., midnight, departure, arrival) occupy zero-dimensional temporal regions, thus they do not have temporal parts.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1" dirty="0"/>
              <a:t>Process boundaries are not processes themselves.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30"/>
          <a:stretch/>
        </p:blipFill>
        <p:spPr>
          <a:xfrm>
            <a:off x="223520" y="1734820"/>
            <a:ext cx="3392170" cy="2971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25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in DOLCE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indent="-17303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u="sng" dirty="0" err="1">
                <a:ea typeface="Times New Roman" charset="0"/>
                <a:cs typeface="Times New Roman" charset="0"/>
              </a:rPr>
              <a:t>Perdurants</a:t>
            </a:r>
            <a:r>
              <a:rPr lang="en-US" sz="2000" dirty="0">
                <a:ea typeface="Times New Roman" charset="0"/>
                <a:cs typeface="Times New Roman" charset="0"/>
              </a:rPr>
              <a:t> happen in time, by accumulating different temporal parts: thus at any time </a:t>
            </a:r>
            <a:r>
              <a:rPr lang="en-US" sz="2000" i="1" dirty="0"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sz="2000" dirty="0">
                <a:ea typeface="Times New Roman" charset="0"/>
                <a:cs typeface="Times New Roman" charset="0"/>
              </a:rPr>
              <a:t> at which they exist, only their temporal parts at </a:t>
            </a:r>
            <a:r>
              <a:rPr lang="en-US" sz="2000" i="1" dirty="0"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sz="2000" dirty="0">
                <a:ea typeface="Times New Roman" charset="0"/>
                <a:cs typeface="Times New Roman" charset="0"/>
              </a:rPr>
              <a:t> are present.</a:t>
            </a:r>
            <a:endParaRPr lang="en-US" sz="2000" b="1" dirty="0">
              <a:ea typeface="Times New Roman" charset="0"/>
            </a:endParaRPr>
          </a:p>
          <a:p>
            <a:pPr marL="1200150" lvl="2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ea typeface="Times" charset="0"/>
                <a:cs typeface="Times" charset="0"/>
              </a:rPr>
              <a:t>Statives are cumulative, while </a:t>
            </a:r>
            <a:r>
              <a:rPr lang="en-US" dirty="0" smtClean="0">
                <a:ea typeface="Times" charset="0"/>
                <a:cs typeface="Times" charset="0"/>
              </a:rPr>
              <a:t>events </a:t>
            </a:r>
            <a:r>
              <a:rPr lang="en-US" dirty="0">
                <a:ea typeface="Times" charset="0"/>
                <a:cs typeface="Times" charset="0"/>
              </a:rPr>
              <a:t>are not.</a:t>
            </a:r>
          </a:p>
          <a:p>
            <a:pPr marL="1200150" lvl="2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ea typeface="Times" charset="0"/>
                <a:cs typeface="Times" charset="0"/>
              </a:rPr>
              <a:t>Achievements are atomic, while accomplishments are not.</a:t>
            </a:r>
          </a:p>
          <a:p>
            <a:pPr marL="1200150" lvl="2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ea typeface="Times" charset="0"/>
                <a:cs typeface="Times" charset="0"/>
              </a:rPr>
              <a:t>States are </a:t>
            </a:r>
            <a:r>
              <a:rPr lang="en-US" dirty="0" err="1">
                <a:ea typeface="Times" charset="0"/>
                <a:cs typeface="Times" charset="0"/>
              </a:rPr>
              <a:t>homeomeric</a:t>
            </a:r>
            <a:r>
              <a:rPr lang="en-US" dirty="0">
                <a:ea typeface="Times" charset="0"/>
                <a:cs typeface="Times" charset="0"/>
              </a:rPr>
              <a:t>, while processes are not.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imes New Roman" charset="0"/>
              </a:rPr>
              <a:t>DOLCE </a:t>
            </a:r>
            <a:r>
              <a:rPr lang="en-US" dirty="0" smtClean="0">
                <a:ea typeface="Times New Roman" charset="0"/>
              </a:rPr>
              <a:t>uses </a:t>
            </a:r>
            <a:r>
              <a:rPr lang="en-US" dirty="0" err="1">
                <a:ea typeface="Times New Roman" charset="0"/>
              </a:rPr>
              <a:t>homeomericity</a:t>
            </a:r>
            <a:r>
              <a:rPr lang="en-US" dirty="0">
                <a:ea typeface="Times New Roman" charset="0"/>
              </a:rPr>
              <a:t> and </a:t>
            </a:r>
            <a:r>
              <a:rPr lang="en-US" dirty="0" err="1" smtClean="0">
                <a:ea typeface="Times New Roman" charset="0"/>
              </a:rPr>
              <a:t>cumulativity</a:t>
            </a:r>
            <a:r>
              <a:rPr lang="en-US" dirty="0" smtClean="0">
                <a:ea typeface="Times New Roman" charset="0"/>
              </a:rPr>
              <a:t> inspired from </a:t>
            </a:r>
            <a:r>
              <a:rPr lang="en-US" dirty="0">
                <a:ea typeface="Times New Roman" charset="0"/>
              </a:rPr>
              <a:t>lexical </a:t>
            </a:r>
            <a:r>
              <a:rPr lang="en-US" dirty="0" smtClean="0">
                <a:ea typeface="Times New Roman" charset="0"/>
              </a:rPr>
              <a:t>semantics, </a:t>
            </a:r>
            <a:r>
              <a:rPr lang="en-US" dirty="0">
                <a:ea typeface="Times New Roman" charset="0"/>
              </a:rPr>
              <a:t>but </a:t>
            </a:r>
            <a:r>
              <a:rPr lang="en-US" dirty="0" smtClean="0">
                <a:ea typeface="Times New Roman" charset="0"/>
              </a:rPr>
              <a:t>in unclear ways.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Times" charset="0"/>
                <a:cs typeface="Times" charset="0"/>
              </a:rPr>
              <a:t>DOLCE </a:t>
            </a:r>
            <a:r>
              <a:rPr lang="mr-IN" b="1" dirty="0">
                <a:ea typeface="Times" charset="0"/>
                <a:cs typeface="Times" charset="0"/>
              </a:rPr>
              <a:t>–</a:t>
            </a:r>
            <a:r>
              <a:rPr lang="en-US" b="1" dirty="0">
                <a:ea typeface="Times" charset="0"/>
                <a:cs typeface="Times" charset="0"/>
              </a:rPr>
              <a:t> </a:t>
            </a:r>
            <a:r>
              <a:rPr lang="en-US" b="1" dirty="0" smtClean="0">
                <a:ea typeface="Times" charset="0"/>
                <a:cs typeface="Times" charset="0"/>
              </a:rPr>
              <a:t>BFO?:</a:t>
            </a:r>
            <a:endParaRPr lang="en-US" b="1" dirty="0">
              <a:ea typeface="Times" charset="0"/>
              <a:cs typeface="Times" charset="0"/>
            </a:endParaRPr>
          </a:p>
          <a:p>
            <a:pPr marL="6286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Times" charset="0"/>
                <a:cs typeface="Times" charset="0"/>
              </a:rPr>
              <a:t>Accomplishment </a:t>
            </a:r>
            <a:r>
              <a:rPr lang="en-US" sz="1800" b="1" dirty="0">
                <a:ea typeface="Times" charset="0"/>
                <a:cs typeface="Times" charset="0"/>
                <a:sym typeface="Wingdings"/>
              </a:rPr>
              <a:t></a:t>
            </a:r>
            <a:r>
              <a:rPr lang="en-US" sz="1800" dirty="0">
                <a:ea typeface="Times" charset="0"/>
                <a:cs typeface="Times" charset="0"/>
                <a:sym typeface="Wingdings"/>
              </a:rPr>
              <a:t> </a:t>
            </a:r>
            <a:r>
              <a:rPr lang="en-US" sz="1800" dirty="0" err="1" smtClean="0">
                <a:ea typeface="Times" charset="0"/>
                <a:cs typeface="Times" charset="0"/>
                <a:sym typeface="Wingdings"/>
              </a:rPr>
              <a:t>bfo:process</a:t>
            </a:r>
            <a:r>
              <a:rPr lang="en-US" sz="1800" dirty="0" smtClean="0">
                <a:ea typeface="Times" charset="0"/>
                <a:cs typeface="Times" charset="0"/>
                <a:sym typeface="Wingdings"/>
              </a:rPr>
              <a:t>        A</a:t>
            </a:r>
            <a:r>
              <a:rPr lang="en-US" sz="1800" dirty="0" smtClean="0">
                <a:ea typeface="Times" charset="0"/>
                <a:cs typeface="Times" charset="0"/>
              </a:rPr>
              <a:t>chievements </a:t>
            </a:r>
            <a:r>
              <a:rPr lang="en-US" sz="1800" b="1" dirty="0">
                <a:ea typeface="Times" charset="0"/>
                <a:cs typeface="Times" charset="0"/>
                <a:sym typeface="Wingdings"/>
              </a:rPr>
              <a:t></a:t>
            </a:r>
            <a:r>
              <a:rPr lang="en-US" sz="1800" dirty="0">
                <a:ea typeface="Times" charset="0"/>
                <a:cs typeface="Times" charset="0"/>
                <a:sym typeface="Wingdings"/>
              </a:rPr>
              <a:t>  </a:t>
            </a:r>
            <a:r>
              <a:rPr lang="en-US" sz="1800" dirty="0" err="1" smtClean="0">
                <a:ea typeface="Times" charset="0"/>
                <a:cs typeface="Times" charset="0"/>
                <a:sym typeface="Wingdings"/>
              </a:rPr>
              <a:t>bfo:ProcessBoundary</a:t>
            </a:r>
            <a:endParaRPr lang="en-US" sz="1800" dirty="0" smtClean="0">
              <a:ea typeface="Times" charset="0"/>
              <a:cs typeface="Times" charset="0"/>
              <a:sym typeface="Wingdings"/>
            </a:endParaRPr>
          </a:p>
          <a:p>
            <a:pPr marL="6286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Times" charset="0"/>
                <a:cs typeface="Times" charset="0"/>
                <a:sym typeface="Wingdings"/>
              </a:rPr>
              <a:t>Process  </a:t>
            </a:r>
            <a:r>
              <a:rPr lang="en-US" sz="1800" dirty="0" err="1" smtClean="0">
                <a:ea typeface="Times" charset="0"/>
                <a:cs typeface="Times" charset="0"/>
                <a:sym typeface="Wingdings"/>
              </a:rPr>
              <a:t>bfo:process</a:t>
            </a:r>
            <a:r>
              <a:rPr lang="en-US" sz="1800" dirty="0" smtClean="0">
                <a:ea typeface="Times" charset="0"/>
                <a:cs typeface="Times" charset="0"/>
                <a:sym typeface="Wingdings"/>
              </a:rPr>
              <a:t>                     </a:t>
            </a:r>
            <a:r>
              <a:rPr lang="en-US" sz="1800" dirty="0">
                <a:ea typeface="Times New Roman" charset="0"/>
                <a:sym typeface="Wingdings"/>
              </a:rPr>
              <a:t>S</a:t>
            </a:r>
            <a:r>
              <a:rPr lang="en-US" sz="1800" dirty="0">
                <a:ea typeface="Times New Roman" charset="0"/>
              </a:rPr>
              <a:t>tates  </a:t>
            </a:r>
            <a:r>
              <a:rPr lang="en-US" sz="1800" dirty="0">
                <a:ea typeface="Times" charset="0"/>
                <a:cs typeface="Times" charset="0"/>
                <a:sym typeface="Wingdings"/>
              </a:rPr>
              <a:t> </a:t>
            </a:r>
            <a:r>
              <a:rPr lang="en-US" sz="1800" dirty="0" smtClean="0">
                <a:ea typeface="Times" charset="0"/>
                <a:cs typeface="Times" charset="0"/>
                <a:sym typeface="Wingdings"/>
              </a:rPr>
              <a:t>- </a:t>
            </a:r>
            <a:r>
              <a:rPr lang="en-US" sz="1800" dirty="0">
                <a:ea typeface="Times" charset="0"/>
                <a:cs typeface="Times" charset="0"/>
                <a:sym typeface="Wingdings"/>
              </a:rPr>
              <a:t>(not </a:t>
            </a:r>
            <a:r>
              <a:rPr lang="en-US" sz="1800" dirty="0" err="1" smtClean="0">
                <a:ea typeface="Times" charset="0"/>
                <a:cs typeface="Times" charset="0"/>
                <a:sym typeface="Wingdings"/>
              </a:rPr>
              <a:t>bfo:process</a:t>
            </a:r>
            <a:r>
              <a:rPr lang="en-US" sz="1800" dirty="0">
                <a:ea typeface="Times" charset="0"/>
                <a:cs typeface="Times" charset="0"/>
                <a:sym typeface="Wingdings"/>
              </a:rPr>
              <a:t>)</a:t>
            </a:r>
            <a:endParaRPr lang="en-US" sz="1800" dirty="0">
              <a:ea typeface="Times New Roman" charset="0"/>
            </a:endParaRPr>
          </a:p>
          <a:p>
            <a:pPr indent="398463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a typeface="Times" charset="0"/>
              <a:cs typeface="Times" charset="0"/>
              <a:sym typeface="Wingdings"/>
            </a:endParaRPr>
          </a:p>
          <a:p>
            <a:pPr indent="398463">
              <a:buFont typeface="Arial" panose="020B0604020202020204" pitchFamily="34" charset="0"/>
              <a:buChar char="•"/>
            </a:pPr>
            <a:endParaRPr lang="en-US" sz="1800" dirty="0">
              <a:ea typeface="Times New Roman" charset="0"/>
            </a:endParaRPr>
          </a:p>
          <a:p>
            <a:pPr indent="398463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9" t="2600" r="8968" b="3800"/>
          <a:stretch/>
        </p:blipFill>
        <p:spPr>
          <a:xfrm>
            <a:off x="213360" y="1426137"/>
            <a:ext cx="2017648" cy="13081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84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‘Events’ in </a:t>
            </a:r>
            <a:r>
              <a:rPr lang="en-US" dirty="0"/>
              <a:t>P</a:t>
            </a:r>
            <a:r>
              <a:rPr lang="en-US" dirty="0" smtClean="0"/>
              <a:t>hilosophy </a:t>
            </a:r>
            <a:r>
              <a:rPr lang="en-US" dirty="0"/>
              <a:t>and </a:t>
            </a:r>
            <a:r>
              <a:rPr lang="en-US" dirty="0" smtClean="0"/>
              <a:t>Linguistics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185738" indent="-185738">
              <a:buFont typeface="Arial" charset="0"/>
              <a:buChar char="•"/>
            </a:pPr>
            <a:r>
              <a:rPr lang="en-US" b="1" dirty="0">
                <a:ea typeface="Times New Roman" charset="0"/>
                <a:cs typeface="Times New Roman" charset="0"/>
              </a:rPr>
              <a:t>Semantics of verbal phrases</a:t>
            </a:r>
            <a:r>
              <a:rPr lang="en-US" dirty="0">
                <a:ea typeface="Times New Roman" charset="0"/>
                <a:cs typeface="Times New Roman" charset="0"/>
              </a:rPr>
              <a:t>, called ‘lexical aspect’ of verbs: </a:t>
            </a:r>
          </a:p>
          <a:p>
            <a:pPr lvl="1">
              <a:buFont typeface="Arial" charset="0"/>
              <a:buChar char="•"/>
            </a:pPr>
            <a:r>
              <a:rPr lang="en-US" b="1" u="sng" dirty="0" smtClean="0">
                <a:ea typeface="Times New Roman" charset="0"/>
                <a:cs typeface="Times New Roman" charset="0"/>
              </a:rPr>
              <a:t>Different Notions:</a:t>
            </a:r>
            <a:r>
              <a:rPr lang="en-US" dirty="0" smtClean="0">
                <a:ea typeface="Times New Roman" charset="0"/>
                <a:cs typeface="Times New Roman" charset="0"/>
              </a:rPr>
              <a:t> actions</a:t>
            </a:r>
            <a:r>
              <a:rPr lang="en-US" dirty="0">
                <a:ea typeface="Times New Roman" charset="0"/>
                <a:cs typeface="Times New Roman" charset="0"/>
              </a:rPr>
              <a:t>, activities, accomplishments, achievements, processes, performances states, mental and physical events, bodily movements, </a:t>
            </a:r>
            <a:r>
              <a:rPr lang="mr-IN" dirty="0" smtClean="0">
                <a:ea typeface="Times New Roman" charset="0"/>
                <a:cs typeface="Times New Roman" charset="0"/>
              </a:rPr>
              <a:t>…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b="1" u="sng" dirty="0">
              <a:ea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b="1" u="sng" dirty="0">
                <a:ea typeface="Times New Roman" charset="0"/>
                <a:cs typeface="Times New Roman" charset="0"/>
              </a:rPr>
              <a:t>Different </a:t>
            </a:r>
            <a:r>
              <a:rPr lang="en-US" b="1" u="sng" dirty="0" smtClean="0">
                <a:ea typeface="Times New Roman" charset="0"/>
                <a:cs typeface="Times New Roman" charset="0"/>
              </a:rPr>
              <a:t>Criteria: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homeomericity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cumulativity</a:t>
            </a:r>
            <a:r>
              <a:rPr lang="en-US" dirty="0">
                <a:ea typeface="Times New Roman" charset="0"/>
                <a:cs typeface="Times New Roman" charset="0"/>
              </a:rPr>
              <a:t>, atomicity, telicity, durativity and instantaneity. Other aspectual notions, such as </a:t>
            </a:r>
            <a:r>
              <a:rPr lang="en-US" dirty="0" err="1">
                <a:ea typeface="Times New Roman" charset="0"/>
                <a:cs typeface="Times New Roman" charset="0"/>
              </a:rPr>
              <a:t>incrementality</a:t>
            </a:r>
            <a:r>
              <a:rPr lang="en-US" dirty="0">
                <a:ea typeface="Times New Roman" charset="0"/>
                <a:cs typeface="Times New Roman" charset="0"/>
              </a:rPr>
              <a:t> and structure, </a:t>
            </a:r>
            <a:r>
              <a:rPr lang="en-US" dirty="0" err="1">
                <a:ea typeface="Times New Roman" charset="0"/>
                <a:cs typeface="Times New Roman" charset="0"/>
              </a:rPr>
              <a:t>distributivity</a:t>
            </a:r>
            <a:r>
              <a:rPr lang="en-US" dirty="0">
                <a:ea typeface="Times New Roman" charset="0"/>
                <a:cs typeface="Times New Roman" charset="0"/>
              </a:rPr>
              <a:t> and collectivity, and quantization, </a:t>
            </a:r>
            <a:r>
              <a:rPr lang="mr-IN" dirty="0" smtClean="0">
                <a:ea typeface="Times New Roman" charset="0"/>
                <a:cs typeface="Times New Roman" charset="0"/>
              </a:rPr>
              <a:t>…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ea typeface="Times New Roman" charset="0"/>
              <a:cs typeface="Times New Roman" charset="0"/>
            </a:endParaRPr>
          </a:p>
          <a:p>
            <a:pPr marL="457200" lvl="1" indent="2112963" algn="r">
              <a:buNone/>
            </a:pPr>
            <a:r>
              <a:rPr lang="en-US" sz="1600" dirty="0" err="1" smtClean="0">
                <a:ea typeface="Times New Roman" charset="0"/>
                <a:cs typeface="Times New Roman" charset="0"/>
              </a:rPr>
              <a:t>Casati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600" dirty="0">
                <a:ea typeface="Times New Roman" charset="0"/>
                <a:cs typeface="Times New Roman" charset="0"/>
              </a:rPr>
              <a:t>et al 2015, </a:t>
            </a:r>
            <a:r>
              <a:rPr lang="en-US" sz="1600" dirty="0" err="1">
                <a:ea typeface="Times New Roman" charset="0"/>
                <a:cs typeface="Times New Roman" charset="0"/>
              </a:rPr>
              <a:t>Mourelatos</a:t>
            </a:r>
            <a:r>
              <a:rPr lang="en-US" sz="1600" dirty="0">
                <a:ea typeface="Times New Roman" charset="0"/>
                <a:cs typeface="Times New Roman" charset="0"/>
              </a:rPr>
              <a:t> 1978, Bach 1986, </a:t>
            </a:r>
            <a:r>
              <a:rPr lang="en-US" sz="1600" dirty="0" err="1">
                <a:ea typeface="Times New Roman" charset="0"/>
                <a:cs typeface="Times New Roman" charset="0"/>
              </a:rPr>
              <a:t>Krifka</a:t>
            </a:r>
            <a:r>
              <a:rPr lang="en-US" sz="1600" dirty="0">
                <a:ea typeface="Times New Roman" charset="0"/>
                <a:cs typeface="Times New Roman" charset="0"/>
              </a:rPr>
              <a:t> 1998, Caudal et al. 2005, </a:t>
            </a:r>
            <a:r>
              <a:rPr lang="en-US" sz="1600" dirty="0" err="1">
                <a:ea typeface="Times New Roman" charset="0"/>
                <a:cs typeface="Times New Roman" charset="0"/>
              </a:rPr>
              <a:t>Trypuz</a:t>
            </a:r>
            <a:r>
              <a:rPr lang="en-US" sz="1600" dirty="0">
                <a:ea typeface="Times New Roman" charset="0"/>
                <a:cs typeface="Times New Roman" charset="0"/>
              </a:rPr>
              <a:t> et al 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2007</a:t>
            </a:r>
            <a:r>
              <a:rPr lang="en-US" sz="1600" dirty="0">
                <a:ea typeface="Times New Roman" charset="0"/>
                <a:cs typeface="Times New Roman" charset="0"/>
              </a:rPr>
              <a:t>, </a:t>
            </a:r>
            <a:r>
              <a:rPr lang="en-US" sz="1600" dirty="0" err="1">
                <a:ea typeface="Times New Roman" charset="0"/>
                <a:cs typeface="Times New Roman" charset="0"/>
              </a:rPr>
              <a:t>Moens</a:t>
            </a:r>
            <a:r>
              <a:rPr lang="en-US" sz="1600" dirty="0">
                <a:ea typeface="Times New Roman" charset="0"/>
                <a:cs typeface="Times New Roman" charset="0"/>
              </a:rPr>
              <a:t> et al 1988, Bhatt 2005, Levin 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2009, …</a:t>
            </a:r>
            <a:endParaRPr lang="en-US" sz="1600" dirty="0">
              <a:ea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26927</TotalTime>
  <Words>2753</Words>
  <Application>Microsoft Office PowerPoint</Application>
  <PresentationFormat>On-screen Show (4:3)</PresentationFormat>
  <Paragraphs>287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Are linguistics-based event classifications useful for  realism-based process classifications?  Philosophy Lunchtime Talk November 10, 2017 Department of Philosophy, University at Buffalo</vt:lpstr>
      <vt:lpstr>PowerPoint Presentation</vt:lpstr>
      <vt:lpstr>PowerPoint Presentation</vt:lpstr>
      <vt:lpstr>PowerPoint Presentation</vt:lpstr>
      <vt:lpstr>Motivation</vt:lpstr>
      <vt:lpstr>Work in progress</vt:lpstr>
      <vt:lpstr>Processes in BFO</vt:lpstr>
      <vt:lpstr>Processes in DOLCE</vt:lpstr>
      <vt:lpstr> ‘Events’ in Philosophy and Linguistics </vt:lpstr>
      <vt:lpstr> ‘Events’ in Philosophy and Linguistics </vt:lpstr>
      <vt:lpstr> ‘Events’ in Philosophy and Linguistics </vt:lpstr>
      <vt:lpstr>Our hypothesis</vt:lpstr>
      <vt:lpstr>BFO: Temporal parts  vs. Occurrent parts</vt:lpstr>
      <vt:lpstr>BFO: Occurrent parts</vt:lpstr>
      <vt:lpstr>BFO: Temporal parts</vt:lpstr>
      <vt:lpstr>Homeomericity</vt:lpstr>
      <vt:lpstr>Configurations of temporal parthood and homeomericity</vt:lpstr>
      <vt:lpstr>Isotypic parthood</vt:lpstr>
      <vt:lpstr>Configurations of temporal parthood and homeomericity</vt:lpstr>
      <vt:lpstr>PowerPoint Presentation</vt:lpstr>
      <vt:lpstr>Configurations of temporal parthood and homeomericity</vt:lpstr>
      <vt:lpstr>Weak and strong homeomericity</vt:lpstr>
      <vt:lpstr>Configurations of temporal parthood and homeomericity</vt:lpstr>
      <vt:lpstr>Unanswered Questions</vt:lpstr>
      <vt:lpstr>Configurations of temporal parthood and homeomericity</vt:lpstr>
      <vt:lpstr>A matter of perspective?</vt:lpstr>
      <vt:lpstr>Configurations of temporal parthood and homeomericity</vt:lpstr>
      <vt:lpstr>Cumulativity</vt:lpstr>
      <vt:lpstr>Cumulativity as a relation (1)</vt:lpstr>
      <vt:lpstr>Configurations of temporal parthood and homeomericity</vt:lpstr>
      <vt:lpstr>Cumulativity as a relation (2)</vt:lpstr>
      <vt:lpstr>Configurations of temporal parthood and homeomericity</vt:lpstr>
      <vt:lpstr>Gene Ontology examples</vt:lpstr>
      <vt:lpstr>Telicity</vt:lpstr>
      <vt:lpstr>Telicity</vt:lpstr>
      <vt:lpstr>Telicity - definitions</vt:lpstr>
      <vt:lpstr>Configurations of temporal parthood and homeomericity</vt:lpstr>
      <vt:lpstr>Telicity - definitions</vt:lpstr>
      <vt:lpstr>Instantaneity</vt:lpstr>
      <vt:lpstr>Instantaneity    (Very rough proposal)</vt:lpstr>
      <vt:lpstr>Atomicity </vt:lpstr>
      <vt:lpstr>Conclusion and Future Work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1193</cp:revision>
  <dcterms:created xsi:type="dcterms:W3CDTF">1601-01-01T00:00:00Z</dcterms:created>
  <dcterms:modified xsi:type="dcterms:W3CDTF">2017-11-10T21:21:29Z</dcterms:modified>
</cp:coreProperties>
</file>