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8"/>
  </p:notesMasterIdLst>
  <p:sldIdLst>
    <p:sldId id="333" r:id="rId2"/>
    <p:sldId id="334" r:id="rId3"/>
    <p:sldId id="335" r:id="rId4"/>
    <p:sldId id="523" r:id="rId5"/>
    <p:sldId id="395" r:id="rId6"/>
    <p:sldId id="392" r:id="rId7"/>
    <p:sldId id="394" r:id="rId8"/>
    <p:sldId id="391" r:id="rId9"/>
    <p:sldId id="393" r:id="rId10"/>
    <p:sldId id="524" r:id="rId11"/>
    <p:sldId id="516" r:id="rId12"/>
    <p:sldId id="400" r:id="rId13"/>
    <p:sldId id="515" r:id="rId14"/>
    <p:sldId id="518" r:id="rId15"/>
    <p:sldId id="519" r:id="rId16"/>
    <p:sldId id="517" r:id="rId17"/>
    <p:sldId id="399" r:id="rId18"/>
    <p:sldId id="522" r:id="rId19"/>
    <p:sldId id="553" r:id="rId20"/>
    <p:sldId id="554" r:id="rId21"/>
    <p:sldId id="521" r:id="rId22"/>
    <p:sldId id="520" r:id="rId23"/>
    <p:sldId id="525" r:id="rId24"/>
    <p:sldId id="396" r:id="rId25"/>
    <p:sldId id="397" r:id="rId26"/>
    <p:sldId id="398" r:id="rId27"/>
    <p:sldId id="264" r:id="rId28"/>
    <p:sldId id="532" r:id="rId29"/>
    <p:sldId id="314" r:id="rId30"/>
    <p:sldId id="315" r:id="rId31"/>
    <p:sldId id="313" r:id="rId32"/>
    <p:sldId id="555" r:id="rId33"/>
    <p:sldId id="316" r:id="rId34"/>
    <p:sldId id="317" r:id="rId35"/>
    <p:sldId id="337" r:id="rId36"/>
    <p:sldId id="340" r:id="rId37"/>
    <p:sldId id="406" r:id="rId38"/>
    <p:sldId id="453" r:id="rId39"/>
    <p:sldId id="556" r:id="rId40"/>
    <p:sldId id="557" r:id="rId41"/>
    <p:sldId id="338" r:id="rId42"/>
    <p:sldId id="428" r:id="rId43"/>
    <p:sldId id="530" r:id="rId44"/>
    <p:sldId id="531" r:id="rId45"/>
    <p:sldId id="558" r:id="rId46"/>
    <p:sldId id="559" r:id="rId47"/>
    <p:sldId id="560" r:id="rId48"/>
    <p:sldId id="561" r:id="rId49"/>
    <p:sldId id="427" r:id="rId50"/>
    <p:sldId id="429" r:id="rId51"/>
    <p:sldId id="407" r:id="rId52"/>
    <p:sldId id="562" r:id="rId53"/>
    <p:sldId id="341" r:id="rId54"/>
    <p:sldId id="343" r:id="rId55"/>
    <p:sldId id="344" r:id="rId56"/>
    <p:sldId id="527" r:id="rId57"/>
    <p:sldId id="528" r:id="rId58"/>
    <p:sldId id="533" r:id="rId59"/>
    <p:sldId id="534" r:id="rId60"/>
    <p:sldId id="529" r:id="rId61"/>
    <p:sldId id="345" r:id="rId62"/>
    <p:sldId id="526" r:id="rId63"/>
    <p:sldId id="535" r:id="rId64"/>
    <p:sldId id="536" r:id="rId65"/>
    <p:sldId id="346" r:id="rId66"/>
    <p:sldId id="440" r:id="rId67"/>
    <p:sldId id="441" r:id="rId68"/>
    <p:sldId id="442" r:id="rId69"/>
    <p:sldId id="538" r:id="rId70"/>
    <p:sldId id="546" r:id="rId71"/>
    <p:sldId id="539" r:id="rId72"/>
    <p:sldId id="540" r:id="rId73"/>
    <p:sldId id="445" r:id="rId74"/>
    <p:sldId id="444" r:id="rId75"/>
    <p:sldId id="544" r:id="rId76"/>
    <p:sldId id="541" r:id="rId77"/>
    <p:sldId id="401" r:id="rId78"/>
    <p:sldId id="547" r:id="rId79"/>
    <p:sldId id="548" r:id="rId80"/>
    <p:sldId id="551" r:id="rId81"/>
    <p:sldId id="545" r:id="rId82"/>
    <p:sldId id="549" r:id="rId83"/>
    <p:sldId id="550" r:id="rId84"/>
    <p:sldId id="411" r:id="rId85"/>
    <p:sldId id="412" r:id="rId86"/>
    <p:sldId id="510" r:id="rId87"/>
    <p:sldId id="511" r:id="rId88"/>
    <p:sldId id="512" r:id="rId89"/>
    <p:sldId id="513" r:id="rId90"/>
    <p:sldId id="422" r:id="rId91"/>
    <p:sldId id="421" r:id="rId92"/>
    <p:sldId id="419" r:id="rId93"/>
    <p:sldId id="542" r:id="rId94"/>
    <p:sldId id="402" r:id="rId95"/>
    <p:sldId id="423" r:id="rId96"/>
    <p:sldId id="424" r:id="rId9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smith" initials="p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CD63F"/>
    <a:srgbClr val="FFFF00"/>
    <a:srgbClr val="FF5050"/>
    <a:srgbClr val="19FF81"/>
    <a:srgbClr val="FF0000"/>
    <a:srgbClr val="FF7C80"/>
    <a:srgbClr val="00B050"/>
    <a:srgbClr val="C30D8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6" autoAdjust="0"/>
    <p:restoredTop sz="79152" autoAdjust="0"/>
  </p:normalViewPr>
  <p:slideViewPr>
    <p:cSldViewPr>
      <p:cViewPr varScale="1">
        <p:scale>
          <a:sx n="86" d="100"/>
          <a:sy n="86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AAD61-6DAD-4AB3-A7DC-855B509D5D40}" type="datetimeFigureOut">
              <a:rPr lang="en-US" smtClean="0"/>
              <a:t>19/09/2016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3E3DF-FB59-4075-B972-C0DFEE45D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4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22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4A0AF5E-9DF6-46D4-9334-25FD8AC2E15B}" type="slidenum">
              <a:rPr lang="en-US" altLang="en-US" sz="1200" b="0"/>
              <a:pPr eaLnBrk="1" hangingPunct="1"/>
              <a:t>36</a:t>
            </a:fld>
            <a:endParaRPr lang="en-US" altLang="en-US" sz="1200" b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487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970AD4A3-F18A-4C17-A308-FFFB10CCAD6F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80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D826A91-801B-47BA-9770-DB2E3FBA3DB8}" type="slidenum">
              <a:rPr lang="en-US" altLang="en-US" sz="1200" b="0"/>
              <a:pPr eaLnBrk="1" hangingPunct="1"/>
              <a:t>41</a:t>
            </a:fld>
            <a:endParaRPr lang="en-US" altLang="en-US" sz="1200" b="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1508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90B5DEF1-E0AA-4F91-925A-14BB8A140BBE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90988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90B5DEF1-E0AA-4F91-925A-14BB8A140BBE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740012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90B5DEF1-E0AA-4F91-925A-14BB8A140BBE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4967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http://browser.ihtsdotools.org/?perspective=full&amp;conceptId1=40733004&amp;edition=en-edition&amp;release=v20160731&amp;server=http://browser.ihtsdotools.org/api/snomed&amp;langRefset=900000000000509007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1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http://browser.ihtsdotools.org/?perspective=full&amp;conceptId1=40733004&amp;edition=en-edition&amp;release=v20160731&amp;server=http://browser.ihtsdotools.org/api/snomed&amp;langRefset=900000000000509007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11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8B07EF6-7FC5-4A73-879F-420A05CA8BA9}" type="slidenum">
              <a:rPr lang="en-US" altLang="en-US" sz="1200" b="0"/>
              <a:pPr eaLnBrk="1" hangingPunct="1"/>
              <a:t>47</a:t>
            </a:fld>
            <a:endParaRPr lang="en-US" altLang="en-US" sz="1200" b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92980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ACA23757-36E9-4D5C-A5E8-30F35AD26103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08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Otolaryngology Chair David </a:t>
            </a:r>
            <a:r>
              <a:rPr lang="en-US" dirty="0" err="1" smtClean="0">
                <a:effectLst/>
              </a:rPr>
              <a:t>Sherris</a:t>
            </a:r>
            <a:r>
              <a:rPr lang="en-US" dirty="0" smtClean="0">
                <a:effectLst/>
              </a:rPr>
              <a:t> examining a patient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Photographer: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 https://ubphoto.smugmug.com/Years/2007/20265-Photo-of-Otolaryngology/i-Hsd6WFj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54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64D84798-7631-4C3E-A4ED-3C451D34856F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752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6D8E5C71-C7AE-4E0C-9F35-0E5AFC59038B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3370139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1FE6125-E860-420B-A6EB-7E1AD9D87181}" type="slidenum">
              <a:rPr lang="en-US" altLang="en-US" sz="1200" b="0"/>
              <a:pPr eaLnBrk="1" hangingPunct="1"/>
              <a:t>52</a:t>
            </a:fld>
            <a:endParaRPr lang="en-US" altLang="en-US" sz="1200" b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6669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56CF7F1-365D-4223-8C47-18066A8532D3}" type="slidenum">
              <a:rPr lang="en-US" altLang="en-US" sz="1200" b="0"/>
              <a:pPr eaLnBrk="1" hangingPunct="1"/>
              <a:t>53</a:t>
            </a:fld>
            <a:endParaRPr lang="en-US" altLang="en-US" sz="1200" b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2744565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763B917-2881-4DEB-8DD6-D1A423890465}" type="slidenum">
              <a:rPr lang="en-US" altLang="en-US" sz="1200" b="0"/>
              <a:pPr eaLnBrk="1" hangingPunct="1"/>
              <a:t>54</a:t>
            </a:fld>
            <a:endParaRPr lang="en-US" altLang="en-US" sz="1200" b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9504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AA80AE8-21D5-47F6-BDA2-81C97457DB5F}" type="slidenum">
              <a:rPr lang="en-US" altLang="en-US" sz="1200" b="0"/>
              <a:pPr eaLnBrk="1" hangingPunct="1"/>
              <a:t>55</a:t>
            </a:fld>
            <a:endParaRPr lang="en-US" altLang="en-US" sz="1200" b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5727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1A484A-14BC-4E9B-9D37-E300506173DB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47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8BE782C-4F90-4A12-AC70-C29183C3CD1F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92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8F85B7-7726-418B-8072-719CEEEC9C3F}" type="slidenum">
              <a:rPr lang="en-US" altLang="en-US" sz="1200" b="0"/>
              <a:pPr eaLnBrk="1" hangingPunct="1"/>
              <a:t>61</a:t>
            </a:fld>
            <a:endParaRPr lang="en-US" altLang="en-US" sz="1200" b="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6288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AA80AE8-21D5-47F6-BDA2-81C97457DB5F}" type="slidenum">
              <a:rPr lang="en-US" altLang="en-US" sz="1200" b="0"/>
              <a:pPr eaLnBrk="1" hangingPunct="1"/>
              <a:t>62</a:t>
            </a:fld>
            <a:endParaRPr lang="en-US" altLang="en-US" sz="1200" b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350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Photodynamic Therapy for Non-Melanoma Skin Cancer </a:t>
            </a:r>
            <a:r>
              <a:rPr lang="en-US" i="1" dirty="0" smtClean="0">
                <a:effectLst/>
              </a:rPr>
              <a:t>J Natl </a:t>
            </a:r>
            <a:r>
              <a:rPr lang="en-US" i="1" dirty="0" err="1" smtClean="0">
                <a:effectLst/>
              </a:rPr>
              <a:t>Compr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Canc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Netw</a:t>
            </a:r>
            <a:r>
              <a:rPr lang="en-US" i="1" dirty="0" smtClean="0">
                <a:effectLst/>
              </a:rPr>
              <a:t> 2007;5:531-540</a:t>
            </a:r>
          </a:p>
          <a:p>
            <a:endParaRPr lang="en-US" i="1" dirty="0" smtClean="0">
              <a:effectLst/>
            </a:endParaRPr>
          </a:p>
          <a:p>
            <a:r>
              <a:rPr lang="en-US" dirty="0" smtClean="0">
                <a:effectLst/>
              </a:rPr>
              <a:t>Allan </a:t>
            </a:r>
            <a:r>
              <a:rPr lang="en-US" dirty="0" err="1" smtClean="0">
                <a:effectLst/>
              </a:rPr>
              <a:t>Oseroff</a:t>
            </a:r>
            <a:r>
              <a:rPr lang="en-US" dirty="0" smtClean="0">
                <a:effectLst/>
              </a:rPr>
              <a:t> with a patient at Roswell Park Cancer Institute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Photographer: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 https://ubphoto.smugmug.com/Years/2006/20124-Allan-Oseroffs-Office/i-KcMMttr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1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71A484A-14BC-4E9B-9D37-E300506173DB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5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92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6C0EB7A-D83C-4B74-AAEA-A985C820C819}" type="slidenum">
              <a:rPr lang="en-US" altLang="en-US" sz="1200" b="0"/>
              <a:pPr eaLnBrk="1" hangingPunct="1"/>
              <a:t>65</a:t>
            </a:fld>
            <a:endParaRPr lang="en-US" altLang="en-US" sz="1200" b="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1200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  <p:sp>
        <p:nvSpPr>
          <p:cNvPr id="73733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  <p:sp>
        <p:nvSpPr>
          <p:cNvPr id="73734" name="Date Placeholder 6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15118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ADA8F3-EDF2-4EE3-B25B-0FF10F2D5B31}" type="slidenum">
              <a:rPr lang="en-US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072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ADA8F3-EDF2-4EE3-B25B-0FF10F2D5B31}" type="slidenum">
              <a:rPr lang="en-US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83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AC345C-5B6D-4355-A3CC-26CC5C539C0A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27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6691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46FCF66-9C0D-4979-8640-7D5E9C3146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00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D85A4C25-AA79-4E1A-8FC7-D6FB3FC08E1F}" type="slidenum">
              <a:rPr lang="en-US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05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CF1E203-7358-4C6C-B1C7-F93ABFAA339E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Cartoonist: Harley </a:t>
            </a:r>
            <a:r>
              <a:rPr lang="en-US" dirty="0" err="1" smtClean="0"/>
              <a:t>Schwadron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09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89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69880C84-C942-4A65-9348-552C87A5A21C}" type="slidenum">
              <a:rPr lang="en-US" altLang="en-US" sz="1200"/>
              <a:pPr/>
              <a:t>84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53787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2DF54CD3-B112-4961-ABFD-5C57409F6B8F}" type="slidenum">
              <a:rPr lang="en-US" altLang="en-US" sz="1200"/>
              <a:pPr/>
              <a:t>85</a:t>
            </a:fld>
            <a:endParaRPr lang="en-US" alt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1847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60BA8945-E1F8-4770-9ED0-CACADF0D5921}" type="slidenum">
              <a:rPr lang="en-US" altLang="en-US" sz="1200"/>
              <a:pPr/>
              <a:t>86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1168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0F456DB6-682D-48EF-8E1E-21568B275B3B}" type="slidenum">
              <a:rPr lang="en-US" altLang="en-US" sz="1200"/>
              <a:pPr/>
              <a:t>87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752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ABD2FC91-7BD5-48BB-980A-42F51100E4D9}" type="slidenum">
              <a:rPr lang="en-US" altLang="en-US" sz="1200"/>
              <a:pPr/>
              <a:t>88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05822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27BA444E-96BD-4F7F-9B1E-8E62D90B2713}" type="slidenum">
              <a:rPr lang="en-US" altLang="en-US" sz="1200"/>
              <a:pPr/>
              <a:t>89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4191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BDA60E0B-D669-4B45-B4AB-36A8723C9634}" type="slidenum">
              <a:rPr lang="en-US" altLang="en-US" sz="1200"/>
              <a:pPr/>
              <a:t>90</a:t>
            </a:fld>
            <a:endParaRPr lang="en-US" altLang="en-US" sz="1200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0374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6AAB7337-2B2D-47EA-B6C5-A5628395F60A}" type="slidenum">
              <a:rPr lang="en-US" altLang="en-US" sz="1200"/>
              <a:pPr/>
              <a:t>91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8732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257F8D1E-2C0F-45EE-B9BB-05A512BDD4AB}" type="slidenum">
              <a:rPr lang="en-US" altLang="en-US" sz="1200"/>
              <a:pPr/>
              <a:t>92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062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Photos of Medicine Clinical Associate Professor, Anthony Martinez, with a patient in Buffalo General Hospital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Photograph: Douglas </a:t>
            </a:r>
            <a:r>
              <a:rPr lang="en-US" dirty="0" err="1" smtClean="0">
                <a:effectLst/>
              </a:rPr>
              <a:t>Levere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From: https://ubphoto.smugmug.com/Years/2014/14061-Photos-of-Medicine/i-shnhQPC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36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3102F5-E43A-4721-A13A-945EB05830FE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94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89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EDED1680-241A-4F95-978A-42A801E9B087}" type="slidenum">
              <a:rPr lang="en-US" altLang="en-US" sz="1200"/>
              <a:pPr/>
              <a:t>95</a:t>
            </a:fld>
            <a:endParaRPr lang="en-US" altLang="en-US" sz="1200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5051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fld id="{E17FE248-E309-4E39-A844-E01BC012B763}" type="slidenum">
              <a:rPr lang="en-US" altLang="en-US" sz="1200"/>
              <a:pPr/>
              <a:t>96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543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http://www.bloomberg.com/news/articles/2012-06-21/why-dont-more-hospitals-use-electronic-health-records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8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http://www.reuters.com/article/us-healthcare-costs-electronicrecords-idUSBRE97B0HB20130812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9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needed in addition are mechanisms to determine and represent not only (1)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assertions (for instance diagnoses) relate to reality (diseases in patients) and how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changes in the pool of assertions relate to changes in reality and vice versa, but also (2)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extent to which data are incomplete and inconsistent. As an example, we examined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Electronic Healthcare Records (EHR) of 570,000 patients from Western New York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assess the extent to which diagnostic assertions in these records correspond to disorders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patients [3]. This analysis uncovered many ways in which the data fail to represent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explicitly what they are supposed to represent.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3E3DF-FB59-4075-B972-C0DFEE45DE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7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DF10BB2-8500-458C-AA59-2D644173B989}" type="slidenum">
              <a:rPr lang="en-US" altLang="en-US" sz="1200" b="0"/>
              <a:pPr eaLnBrk="1" hangingPunct="1"/>
              <a:t>35</a:t>
            </a:fld>
            <a:endParaRPr lang="en-US" altLang="en-US" sz="1200" b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452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83D1-344A-4BCE-824D-A36285E20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 userDrawn="1"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 userDrawn="1"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 userDrawn="1"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 userDrawn="1"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 userDrawn="1"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4BF38A-3DFB-480B-8D89-0595D30524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93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ext Placeholder 5"/>
          <p:cNvSpPr txBox="1">
            <a:spLocks/>
          </p:cNvSpPr>
          <p:nvPr userDrawn="1"/>
        </p:nvSpPr>
        <p:spPr>
          <a:xfrm>
            <a:off x="23004" y="6553200"/>
            <a:ext cx="357996" cy="228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defRPr sz="1400">
                <a:solidFill>
                  <a:schemeClr val="bg1"/>
                </a:solidFill>
                <a:latin typeface="+mn-lt"/>
                <a:ea typeface="ＭＳ Ｐゴシック" pitchFamily="122" charset="-128"/>
                <a:cs typeface="ＭＳ Ｐゴシック" pitchFamily="12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33"/>
              </a:buClr>
              <a:buSzPct val="80000"/>
              <a:buFont typeface="Times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95000"/>
              <a:buFont typeface="Times" charset="0"/>
              <a:buChar char="•"/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fld id="{973D82C6-82F5-438A-90AD-EA868AC8D099}" type="slidenum">
              <a:rPr lang="en-US" sz="1000" kern="0" smtClean="0"/>
              <a:pPr/>
              <a:t>‹#›</a:t>
            </a:fld>
            <a:endParaRPr lang="en-US" sz="10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8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9" r:id="rId9"/>
    <p:sldLayoutId id="2147483834" r:id="rId1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ummit2009.amia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l7.org/fhir/v3/ActClass/index.html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scielo.br/scielo.php?script=sci_arttext&amp;pid=S1677-54492013000400329#aff2" TargetMode="External"/><Relationship Id="rId5" Type="http://schemas.openxmlformats.org/officeDocument/2006/relationships/hyperlink" Target="http://www.scielo.br/scielo.php?script=sci_arttext&amp;pid=S1677-54492013000400329#aff1" TargetMode="External"/><Relationship Id="rId4" Type="http://schemas.openxmlformats.org/officeDocument/2006/relationships/hyperlink" Target="http://www.scielo.br/scielo.php?script=sci_serial&amp;pid=1677-5449&amp;lng=en&amp;nrm=iso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Biomedical Ontology</a:t>
            </a:r>
            <a:br>
              <a:rPr lang="en-US" dirty="0" smtClean="0"/>
            </a:br>
            <a:r>
              <a:rPr lang="en-US" dirty="0" smtClean="0"/>
              <a:t>PHI 548 / BMI 508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Werner </a:t>
            </a:r>
            <a:r>
              <a:rPr lang="en-US" dirty="0" err="1"/>
              <a:t>Ceusters</a:t>
            </a:r>
            <a:r>
              <a:rPr lang="en-US" dirty="0"/>
              <a:t> </a:t>
            </a:r>
            <a:r>
              <a:rPr lang="en-US" dirty="0" smtClean="0"/>
              <a:t>and Barry Smith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Misdiagnosis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1" y="609600"/>
            <a:ext cx="912114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MT"/>
              </a:rPr>
              <a:t>Improving Diagnosis in Health Care</a:t>
            </a:r>
            <a:br>
              <a:rPr lang="en-US" dirty="0">
                <a:latin typeface="ArialMT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828800"/>
            <a:ext cx="3124200" cy="46783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3522" y="1752600"/>
            <a:ext cx="53618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Erin P.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Balogh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Bryan T. Miller, and John R. Ball, Editors; </a:t>
            </a: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Committee on Diagnostic Error in Health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Care;</a:t>
            </a:r>
          </a:p>
          <a:p>
            <a:endParaRPr lang="en-US" i="1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+mn-lt"/>
              </a:rPr>
              <a:t>Improving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diagnosis in health care. </a:t>
            </a:r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endParaRPr lang="en-US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National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Academies of Sciences, Engineering, and Medicine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. 2015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Washington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DC: The National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Academies Press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</a:t>
            </a:r>
            <a:endParaRPr lang="en-US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344298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0"/>
            <a:ext cx="8686800" cy="4654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2516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conservative estimate found that 5 percent of U.S. adults </a:t>
            </a:r>
            <a:r>
              <a:rPr lang="en-US" dirty="0" smtClean="0"/>
              <a:t>who seek </a:t>
            </a:r>
            <a:r>
              <a:rPr lang="en-US" dirty="0"/>
              <a:t>outpatient care each year experience a diagnostic error.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Postmortem </a:t>
            </a:r>
            <a:r>
              <a:rPr lang="en-US" dirty="0"/>
              <a:t>examination research spanning decades has </a:t>
            </a:r>
            <a:r>
              <a:rPr lang="en-US" dirty="0" smtClean="0"/>
              <a:t>shown that </a:t>
            </a:r>
            <a:r>
              <a:rPr lang="en-US" dirty="0"/>
              <a:t>diagnostic errors contribute to approximately 10 percent </a:t>
            </a:r>
            <a:r>
              <a:rPr lang="en-US" dirty="0" smtClean="0"/>
              <a:t>of patient </a:t>
            </a:r>
            <a:r>
              <a:rPr lang="en-US" dirty="0"/>
              <a:t>deaths.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Medical </a:t>
            </a:r>
            <a:r>
              <a:rPr lang="en-US" dirty="0"/>
              <a:t>record reviews suggest that diagnostic errors account </a:t>
            </a:r>
            <a:r>
              <a:rPr lang="en-US" dirty="0" smtClean="0"/>
              <a:t>for 6 </a:t>
            </a:r>
            <a:r>
              <a:rPr lang="en-US" dirty="0"/>
              <a:t>to 17 percent of hospital adverse </a:t>
            </a:r>
            <a:r>
              <a:rPr lang="en-US" dirty="0" smtClean="0"/>
              <a:t>events;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See Ontology for Adverse Events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Diagnostic </a:t>
            </a:r>
            <a:r>
              <a:rPr lang="en-US" dirty="0"/>
              <a:t>errors are the leading type of paid medical </a:t>
            </a:r>
            <a:r>
              <a:rPr lang="en-US" dirty="0" smtClean="0"/>
              <a:t>malpractice claims</a:t>
            </a:r>
            <a:r>
              <a:rPr lang="en-US" dirty="0"/>
              <a:t>, are almost twice as likely to have resulted in the </a:t>
            </a:r>
            <a:r>
              <a:rPr lang="en-US" dirty="0" smtClean="0"/>
              <a:t>patient’s death </a:t>
            </a:r>
            <a:r>
              <a:rPr lang="en-US" dirty="0"/>
              <a:t>compared to other claims, and represent the highest </a:t>
            </a:r>
            <a:r>
              <a:rPr lang="en-US" dirty="0" smtClean="0"/>
              <a:t>proportion of </a:t>
            </a:r>
            <a:r>
              <a:rPr lang="en-US" dirty="0"/>
              <a:t>total payments.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11582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Terminology/Ontology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9067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‘diagnostic error’  /  ‘delayed diagnosis’  / ‘missed diagnosis’     ‘misdiagnosis’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‘diagnostic error’  versus   ‘diagnosis error’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</a:t>
            </a:r>
            <a:r>
              <a:rPr lang="en-US" i="1" dirty="0" smtClean="0"/>
              <a:t>In part</a:t>
            </a:r>
            <a:r>
              <a:rPr lang="en-US" i="1" dirty="0"/>
              <a:t>, the various definitions that have arisen reflect the intrinsic </a:t>
            </a:r>
            <a:r>
              <a:rPr lang="en-US" i="1" dirty="0" smtClean="0"/>
              <a:t>dualistic nature </a:t>
            </a:r>
            <a:r>
              <a:rPr lang="en-US" i="1" dirty="0"/>
              <a:t>of the term “diagnosis,” which has been used to refer both to </a:t>
            </a:r>
            <a:r>
              <a:rPr lang="en-US" i="1" dirty="0" smtClean="0"/>
              <a:t>a process </a:t>
            </a:r>
            <a:r>
              <a:rPr lang="en-US" i="1" dirty="0"/>
              <a:t>and to the result of that </a:t>
            </a:r>
            <a:r>
              <a:rPr lang="en-US" i="1" dirty="0" smtClean="0"/>
              <a:t>process</a:t>
            </a:r>
            <a:r>
              <a:rPr lang="en-US" dirty="0" smtClean="0"/>
              <a:t>’.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Similar examples:</a:t>
            </a:r>
            <a:r>
              <a:rPr lang="en-US" dirty="0" smtClean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poisoning </a:t>
            </a:r>
            <a:r>
              <a:rPr lang="en-US" dirty="0"/>
              <a:t>(process) vs. poisoning (result</a:t>
            </a:r>
            <a:r>
              <a:rPr lang="en-US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writing </a:t>
            </a:r>
            <a:r>
              <a:rPr lang="en-US" dirty="0"/>
              <a:t>(process) vs writing (result)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279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Terminology/Ontology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</a:t>
            </a:r>
            <a:r>
              <a:rPr lang="en-US" dirty="0" smtClean="0"/>
              <a:t>is as follows: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Diagnostic error =def.</a:t>
            </a:r>
            <a:endParaRPr lang="en-US" i="1" dirty="0"/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74613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 from the diagnostic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18" y="1447800"/>
            <a:ext cx="8218564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7840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638800" cy="5638800"/>
          </a:xfrm>
        </p:spPr>
      </p:pic>
      <p:sp>
        <p:nvSpPr>
          <p:cNvPr id="5" name="Rectangle 4"/>
          <p:cNvSpPr/>
          <p:nvPr/>
        </p:nvSpPr>
        <p:spPr>
          <a:xfrm>
            <a:off x="0" y="655320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https://www.facebook.com/advisor.healthcare/photos/pb.1593184380929079.-2207520000.1463376332./1655624751351708/?type=3&amp;theater</a:t>
            </a:r>
          </a:p>
        </p:txBody>
      </p:sp>
    </p:spTree>
    <p:extLst>
      <p:ext uri="{BB962C8B-B14F-4D97-AF65-F5344CB8AC3E}">
        <p14:creationId xmlns:p14="http://schemas.microsoft.com/office/powerpoint/2010/main" val="9111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awkward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is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Diagnostic error =def.</a:t>
            </a:r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28795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awkward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committee’s </a:t>
            </a:r>
            <a:r>
              <a:rPr lang="en-US" dirty="0" smtClean="0"/>
              <a:t>patient-centered definition </a:t>
            </a:r>
            <a:r>
              <a:rPr lang="en-US" dirty="0"/>
              <a:t>of diagnostic error is</a:t>
            </a:r>
            <a:r>
              <a:rPr lang="en-US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Diagnostic error =def.</a:t>
            </a:r>
          </a:p>
          <a:p>
            <a:pPr marL="0" indent="0"/>
            <a:r>
              <a:rPr lang="en-US" i="1" dirty="0" smtClean="0"/>
              <a:t>	the </a:t>
            </a:r>
            <a:r>
              <a:rPr lang="en-US" i="1" dirty="0"/>
              <a:t>failure to </a:t>
            </a:r>
            <a:endParaRPr lang="en-US" i="1" dirty="0" smtClean="0"/>
          </a:p>
          <a:p>
            <a:pPr marL="1482725" indent="-1482725"/>
            <a:r>
              <a:rPr lang="en-US" i="1" dirty="0" smtClean="0"/>
              <a:t>	(</a:t>
            </a:r>
            <a:r>
              <a:rPr lang="en-US" i="1" dirty="0"/>
              <a:t>a) establish an accurate and timely explanation of </a:t>
            </a:r>
            <a:r>
              <a:rPr lang="en-US" i="1" dirty="0" smtClean="0"/>
              <a:t>the patient’s </a:t>
            </a:r>
            <a:r>
              <a:rPr lang="en-US" i="1" dirty="0"/>
              <a:t>health problem(s) </a:t>
            </a:r>
            <a:endParaRPr lang="en-US" i="1" dirty="0" smtClean="0"/>
          </a:p>
          <a:p>
            <a:pPr marL="0" indent="0"/>
            <a:r>
              <a:rPr lang="en-US" i="1" dirty="0"/>
              <a:t>	</a:t>
            </a:r>
            <a:r>
              <a:rPr lang="en-US" i="1" dirty="0" smtClean="0"/>
              <a:t>or </a:t>
            </a:r>
          </a:p>
          <a:p>
            <a:pPr marL="1482725" indent="-1482725"/>
            <a:r>
              <a:rPr lang="en-US" i="1" dirty="0"/>
              <a:t>	</a:t>
            </a:r>
            <a:r>
              <a:rPr lang="en-US" i="1" dirty="0" smtClean="0"/>
              <a:t>(</a:t>
            </a:r>
            <a:r>
              <a:rPr lang="en-US" i="1" dirty="0"/>
              <a:t>b) communicate that explanation </a:t>
            </a:r>
            <a:r>
              <a:rPr lang="en-US" i="1" dirty="0" smtClean="0"/>
              <a:t>to the </a:t>
            </a:r>
            <a:r>
              <a:rPr lang="en-US" i="1" dirty="0"/>
              <a:t>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1676400" y="3810000"/>
            <a:ext cx="6934200" cy="8382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4648200"/>
            <a:ext cx="6293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Diagnosing process plus Interpretive process (p1)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04900" y="3348335"/>
            <a:ext cx="2095500" cy="419100"/>
          </a:xfrm>
          <a:prstGeom prst="rect">
            <a:avLst/>
          </a:prstGeom>
          <a:noFill/>
          <a:ln w="57150" cap="flat" cmpd="sng" algn="ctr">
            <a:solidFill>
              <a:srgbClr val="FF99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350194"/>
            <a:ext cx="297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CC"/>
                </a:solidFill>
              </a:rPr>
              <a:t>p</a:t>
            </a:r>
            <a:r>
              <a:rPr lang="en-US" dirty="0" smtClean="0">
                <a:solidFill>
                  <a:srgbClr val="FF99CC"/>
                </a:solidFill>
              </a:rPr>
              <a:t>1 or p2 don’t happen </a:t>
            </a:r>
            <a:endParaRPr lang="en-US" dirty="0">
              <a:solidFill>
                <a:srgbClr val="FF99CC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76400" y="5090532"/>
            <a:ext cx="6934200" cy="394009"/>
          </a:xfrm>
          <a:prstGeom prst="rect">
            <a:avLst/>
          </a:prstGeom>
          <a:noFill/>
          <a:ln w="57150" cap="flat" cmpd="sng" algn="ctr">
            <a:solidFill>
              <a:srgbClr val="19FF8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1712" y="5499409"/>
            <a:ext cx="727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9FF81"/>
                </a:solidFill>
              </a:rPr>
              <a:t>If p1 produces a result r, communication process (p2) of r</a:t>
            </a:r>
            <a:endParaRPr lang="en-US" dirty="0">
              <a:solidFill>
                <a:srgbClr val="19FF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6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 </a:t>
            </a:r>
            <a:br>
              <a:rPr lang="en-US" altLang="en-US" dirty="0" smtClean="0"/>
            </a:br>
            <a:r>
              <a:rPr lang="en-US" altLang="en-US" dirty="0" smtClean="0"/>
              <a:t>Lecture 2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Ontology of Clinical Practice</a:t>
            </a:r>
          </a:p>
        </p:txBody>
      </p:sp>
      <p:sp>
        <p:nvSpPr>
          <p:cNvPr id="14848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  </a:t>
            </a:r>
            <a:r>
              <a:rPr lang="en-US" altLang="en-US" sz="4000" dirty="0" smtClean="0"/>
              <a:t>Werner Ceusters</a:t>
            </a:r>
          </a:p>
        </p:txBody>
      </p:sp>
    </p:spTree>
    <p:extLst>
      <p:ext uri="{BB962C8B-B14F-4D97-AF65-F5344CB8AC3E}">
        <p14:creationId xmlns:p14="http://schemas.microsoft.com/office/powerpoint/2010/main" val="18241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awkward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What if: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the patient does not have health problems (but pretends to have such problems)?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 smtClean="0"/>
              <a:t>no explanation can be found within the current state of the art?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t</a:t>
            </a:r>
            <a:r>
              <a:rPr lang="en-US" sz="2800" dirty="0" smtClean="0"/>
              <a:t>he patient does not understand a word of what is said?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44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Compare with IASP definition for ‘pain’</a:t>
            </a:r>
            <a:br>
              <a:rPr lang="en-US" altLang="en-US" dirty="0" smtClean="0"/>
            </a:br>
            <a:r>
              <a:rPr lang="en-US" altLang="en-US" sz="2000" dirty="0" smtClean="0"/>
              <a:t>(IASP = International Association for the Study of Pain)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‘</a:t>
            </a:r>
            <a:r>
              <a:rPr lang="en-GB" i="1" dirty="0" smtClean="0"/>
              <a:t>an unpleasant sensory and emotional experience associated with actual or potential tissue damage, or described in terms of such damage</a:t>
            </a:r>
            <a:r>
              <a:rPr lang="en-GB" dirty="0" smtClean="0"/>
              <a:t>’;</a:t>
            </a:r>
          </a:p>
          <a:p>
            <a:pPr>
              <a:defRPr/>
            </a:pPr>
            <a:endParaRPr lang="en-GB" sz="1200" dirty="0" smtClean="0"/>
          </a:p>
          <a:p>
            <a:pPr>
              <a:defRPr/>
            </a:pPr>
            <a:r>
              <a:rPr lang="en-US" dirty="0"/>
              <a:t>This definition </a:t>
            </a:r>
            <a:r>
              <a:rPr lang="en-US" dirty="0" smtClean="0"/>
              <a:t>presupposes: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000" dirty="0" smtClean="0"/>
              <a:t>that </a:t>
            </a:r>
            <a:r>
              <a:rPr lang="en-US" sz="2000" dirty="0"/>
              <a:t>there </a:t>
            </a:r>
            <a:r>
              <a:rPr lang="en-US" sz="2000" dirty="0" smtClean="0"/>
              <a:t>is </a:t>
            </a:r>
            <a:r>
              <a:rPr lang="en-GB" sz="2000" dirty="0" smtClean="0"/>
              <a:t>a common phenomenology (‘unpleasant sensory and emotional experience’) to all instances of pain, </a:t>
            </a:r>
          </a:p>
          <a:p>
            <a:pPr lvl="1">
              <a:defRPr/>
            </a:pPr>
            <a:r>
              <a:rPr lang="en-GB" sz="2000" dirty="0"/>
              <a:t>t</a:t>
            </a:r>
            <a:r>
              <a:rPr lang="en-GB" sz="2000" dirty="0" smtClean="0"/>
              <a:t>hat there are three distinct subtypes of pain involving, respectively: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actual tissue damage,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what is called ‘potential tissue damage’, and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 description involving reference to tissue damage. 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2527" y="6383325"/>
            <a:ext cx="846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Smith B, Ceusters W, Goldberg LJ, </a:t>
            </a:r>
            <a:r>
              <a:rPr lang="en-US" sz="1200" dirty="0" err="1">
                <a:solidFill>
                  <a:schemeClr val="bg1"/>
                </a:solidFill>
              </a:rPr>
              <a:t>Ohrbach</a:t>
            </a:r>
            <a:r>
              <a:rPr lang="en-US" sz="1200" dirty="0">
                <a:solidFill>
                  <a:schemeClr val="bg1"/>
                </a:solidFill>
              </a:rPr>
              <a:t> R. Towards an Ontology of Pain. 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In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err="1">
                <a:solidFill>
                  <a:schemeClr val="bg1"/>
                </a:solidFill>
              </a:rPr>
              <a:t>Mitsu</a:t>
            </a:r>
            <a:r>
              <a:rPr lang="en-US" sz="1200" dirty="0">
                <a:solidFill>
                  <a:schemeClr val="bg1"/>
                </a:solidFill>
              </a:rPr>
              <a:t> Okada (ed.), Proceedings of the Conference on Logic and Ontology, Tokyo: Keio University Press, February 2011:23-32</a:t>
            </a:r>
          </a:p>
        </p:txBody>
      </p:sp>
    </p:spTree>
    <p:extLst>
      <p:ext uri="{BB962C8B-B14F-4D97-AF65-F5344CB8AC3E}">
        <p14:creationId xmlns:p14="http://schemas.microsoft.com/office/powerpoint/2010/main" val="106968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sure awkward is the following assertion provided by the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343400"/>
          </a:xfrm>
        </p:spPr>
        <p:txBody>
          <a:bodyPr/>
          <a:lstStyle/>
          <a:p>
            <a:pPr marL="0" indent="0" algn="ctr"/>
            <a:r>
              <a:rPr lang="en-US" sz="3200" i="1" dirty="0" smtClean="0"/>
              <a:t>‘The </a:t>
            </a:r>
            <a:r>
              <a:rPr lang="en-US" sz="3200" i="1" dirty="0"/>
              <a:t>committee’s definition is two-pronged; </a:t>
            </a:r>
            <a:endParaRPr lang="en-US" sz="3200" i="1" dirty="0" smtClean="0"/>
          </a:p>
          <a:p>
            <a:pPr marL="0" indent="0" algn="ctr"/>
            <a:r>
              <a:rPr lang="en-US" sz="3200" i="1" dirty="0" smtClean="0"/>
              <a:t>if </a:t>
            </a:r>
            <a:r>
              <a:rPr lang="en-US" sz="3200" i="1" dirty="0"/>
              <a:t>there is </a:t>
            </a:r>
            <a:r>
              <a:rPr lang="en-US" sz="3200" i="1" dirty="0" smtClean="0"/>
              <a:t>a failure </a:t>
            </a:r>
            <a:r>
              <a:rPr lang="en-US" sz="3200" i="1" dirty="0"/>
              <a:t>in either part of the definition, a diagnostic error results</a:t>
            </a:r>
            <a:r>
              <a:rPr lang="en-US" sz="3200" i="1" dirty="0" smtClean="0"/>
              <a:t>.’</a:t>
            </a:r>
            <a:endParaRPr lang="en-US" sz="3200" i="1" dirty="0"/>
          </a:p>
        </p:txBody>
      </p:sp>
      <p:sp>
        <p:nvSpPr>
          <p:cNvPr id="4" name="Rectangle 3"/>
          <p:cNvSpPr/>
          <p:nvPr/>
        </p:nvSpPr>
        <p:spPr>
          <a:xfrm>
            <a:off x="7385788" y="6474023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http://nap.edu/21794</a:t>
            </a:r>
          </a:p>
        </p:txBody>
      </p:sp>
    </p:spTree>
    <p:extLst>
      <p:ext uri="{BB962C8B-B14F-4D97-AF65-F5344CB8AC3E}">
        <p14:creationId xmlns:p14="http://schemas.microsoft.com/office/powerpoint/2010/main" val="4354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  <p:sp>
        <p:nvSpPr>
          <p:cNvPr id="3" name="Oval 2"/>
          <p:cNvSpPr/>
          <p:nvPr/>
        </p:nvSpPr>
        <p:spPr bwMode="auto">
          <a:xfrm>
            <a:off x="2209800" y="2743200"/>
            <a:ext cx="2286000" cy="17526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609599"/>
            <a:ext cx="9144000" cy="62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Dimensions of the EHR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39" y="1447800"/>
            <a:ext cx="7998122" cy="4953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6504801"/>
            <a:ext cx="6595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http://cmapspublic2.ihmc.us/rid=1GM0728VN-15TD0DN-12W4/ehr10dimensions.png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7200" y="3429000"/>
            <a:ext cx="2514600" cy="12954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vision of semantic interoperability</a:t>
            </a:r>
            <a:endParaRPr lang="en-US" dirty="0" smtClean="0"/>
          </a:p>
        </p:txBody>
      </p:sp>
      <p:sp>
        <p:nvSpPr>
          <p:cNvPr id="11267" name="Content Placeholder 5"/>
          <p:cNvSpPr>
            <a:spLocks noGrp="1"/>
          </p:cNvSpPr>
          <p:nvPr>
            <p:ph idx="1"/>
          </p:nvPr>
        </p:nvSpPr>
        <p:spPr>
          <a:xfrm>
            <a:off x="3905250" y="4876800"/>
            <a:ext cx="5010150" cy="17526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en-US" sz="2000" dirty="0" smtClean="0"/>
              <a:t>Everything collected wherever, whenever and about whomever which is relevant to a medical problem in whomever, whenever and wherever, should be accessible without loss of relevant detail.</a:t>
            </a:r>
          </a:p>
        </p:txBody>
      </p:sp>
      <p:pic>
        <p:nvPicPr>
          <p:cNvPr id="11268" name="Picture 2" descr="http://www.labos.upmc.fr/center-meg/materiel/hospital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2057400"/>
            <a:ext cx="49339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http://img212.imageshack.us/img212/73/roswellparkcancerinstitd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0574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36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vision of semantic interoperability</a:t>
            </a:r>
          </a:p>
        </p:txBody>
      </p:sp>
      <p:sp>
        <p:nvSpPr>
          <p:cNvPr id="11267" name="Content Placeholder 5"/>
          <p:cNvSpPr>
            <a:spLocks noGrp="1"/>
          </p:cNvSpPr>
          <p:nvPr>
            <p:ph idx="1"/>
          </p:nvPr>
        </p:nvSpPr>
        <p:spPr>
          <a:xfrm>
            <a:off x="3905250" y="4876800"/>
            <a:ext cx="5010150" cy="175260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en-US" sz="2000" dirty="0" smtClean="0"/>
              <a:t>Everything collected wherever, whenever and about whomever which is </a:t>
            </a:r>
            <a:r>
              <a:rPr lang="en-US" sz="2000" dirty="0" smtClean="0">
                <a:solidFill>
                  <a:srgbClr val="FFFF00"/>
                </a:solidFill>
              </a:rPr>
              <a:t>relevant</a:t>
            </a:r>
            <a:r>
              <a:rPr lang="en-US" sz="2000" dirty="0" smtClean="0"/>
              <a:t> to a medical problem in whomever, whenever and wherever, should be accessible without loss of </a:t>
            </a:r>
            <a:r>
              <a:rPr lang="en-US" sz="2000" dirty="0" smtClean="0">
                <a:solidFill>
                  <a:srgbClr val="FFFF00"/>
                </a:solidFill>
              </a:rPr>
              <a:t>relevant</a:t>
            </a:r>
            <a:r>
              <a:rPr lang="en-US" sz="2000" dirty="0" smtClean="0"/>
              <a:t> detail.</a:t>
            </a:r>
          </a:p>
        </p:txBody>
      </p:sp>
      <p:pic>
        <p:nvPicPr>
          <p:cNvPr id="11268" name="Picture 2" descr="http://www.labos.upmc.fr/center-meg/materiel/hospital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0" y="2057400"/>
            <a:ext cx="49339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4" descr="http://img212.imageshack.us/img212/73/roswellparkcancerinstitd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057400"/>
            <a:ext cx="34861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7315200" y="5029200"/>
            <a:ext cx="14478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781800" y="5869259"/>
            <a:ext cx="14478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6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1524000" y="2286000"/>
            <a:ext cx="5257800" cy="4205288"/>
            <a:chOff x="2299" y="1604"/>
            <a:chExt cx="1428" cy="2649"/>
          </a:xfrm>
        </p:grpSpPr>
        <p:pic>
          <p:nvPicPr>
            <p:cNvPr id="18" name="Picture 9" descr="colossus_supercomput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8" y="3152"/>
              <a:ext cx="877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2299" y="1725"/>
              <a:ext cx="339" cy="1168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3630" y="2668"/>
              <a:ext cx="97" cy="22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3243" y="1604"/>
              <a:ext cx="193" cy="1289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2638" y="2893"/>
              <a:ext cx="194" cy="67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>
              <a:off x="3170" y="2893"/>
              <a:ext cx="73" cy="52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3315" y="2893"/>
              <a:ext cx="309" cy="67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5" name="Group 16"/>
            <p:cNvGrpSpPr>
              <a:grpSpLocks/>
            </p:cNvGrpSpPr>
            <p:nvPr/>
          </p:nvGrpSpPr>
          <p:grpSpPr bwMode="auto">
            <a:xfrm>
              <a:off x="2668" y="3295"/>
              <a:ext cx="768" cy="857"/>
              <a:chOff x="3847" y="3252"/>
              <a:chExt cx="1428" cy="922"/>
            </a:xfrm>
          </p:grpSpPr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4678" y="3395"/>
                <a:ext cx="464" cy="406"/>
                <a:chOff x="2745" y="3092"/>
                <a:chExt cx="464" cy="406"/>
              </a:xfrm>
            </p:grpSpPr>
            <p:sp>
              <p:nvSpPr>
                <p:cNvPr id="443" name="AutoShape 1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4" name="AutoShape 1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5" name="AutoShape 2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6" name="AutoShape 2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8" name="AutoShape 2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" name="AutoShape 2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50" name="AutoShape 25"/>
                <p:cNvCxnSpPr>
                  <a:cxnSpLocks noChangeShapeType="1"/>
                  <a:stCxn id="444" idx="2"/>
                  <a:endCxn id="4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1" name="AutoShape 26"/>
                <p:cNvCxnSpPr>
                  <a:cxnSpLocks noChangeShapeType="1"/>
                  <a:stCxn id="449" idx="2"/>
                  <a:endCxn id="4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2" name="AutoShape 27"/>
                <p:cNvCxnSpPr>
                  <a:cxnSpLocks noChangeShapeType="1"/>
                  <a:stCxn id="447" idx="0"/>
                  <a:endCxn id="4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3" name="AutoShape 28"/>
                <p:cNvCxnSpPr>
                  <a:cxnSpLocks noChangeShapeType="1"/>
                  <a:stCxn id="445" idx="0"/>
                  <a:endCxn id="4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4" name="AutoShape 29"/>
                <p:cNvCxnSpPr>
                  <a:cxnSpLocks noChangeShapeType="1"/>
                  <a:stCxn id="447" idx="0"/>
                  <a:endCxn id="4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5" name="AutoShape 30"/>
                <p:cNvCxnSpPr>
                  <a:cxnSpLocks noChangeShapeType="1"/>
                  <a:stCxn id="448" idx="0"/>
                  <a:endCxn id="4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56" name="AutoShape 3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7" name="AutoShape 3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" name="AutoShape 3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9" name="AutoShape 3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" name="AutoShape 3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62" name="AutoShape 37"/>
                <p:cNvCxnSpPr>
                  <a:cxnSpLocks noChangeShapeType="1"/>
                  <a:stCxn id="456" idx="2"/>
                  <a:endCxn id="4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3" name="AutoShape 38"/>
                <p:cNvCxnSpPr>
                  <a:cxnSpLocks noChangeShapeType="1"/>
                  <a:stCxn id="461" idx="2"/>
                  <a:endCxn id="4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4" name="AutoShape 39"/>
                <p:cNvCxnSpPr>
                  <a:cxnSpLocks noChangeShapeType="1"/>
                  <a:stCxn id="459" idx="0"/>
                  <a:endCxn id="4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5" name="AutoShape 40"/>
                <p:cNvCxnSpPr>
                  <a:cxnSpLocks noChangeShapeType="1"/>
                  <a:stCxn id="457" idx="0"/>
                  <a:endCxn id="4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6" name="AutoShape 41"/>
                <p:cNvCxnSpPr>
                  <a:cxnSpLocks noChangeShapeType="1"/>
                  <a:stCxn id="459" idx="0"/>
                  <a:endCxn id="4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7" name="AutoShape 42"/>
                <p:cNvCxnSpPr>
                  <a:cxnSpLocks noChangeShapeType="1"/>
                  <a:stCxn id="460" idx="0"/>
                  <a:endCxn id="4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7" name="Group 43"/>
              <p:cNvGrpSpPr>
                <a:grpSpLocks/>
              </p:cNvGrpSpPr>
              <p:nvPr/>
            </p:nvGrpSpPr>
            <p:grpSpPr bwMode="auto">
              <a:xfrm>
                <a:off x="4349" y="3317"/>
                <a:ext cx="464" cy="406"/>
                <a:chOff x="2745" y="3092"/>
                <a:chExt cx="464" cy="406"/>
              </a:xfrm>
            </p:grpSpPr>
            <p:sp>
              <p:nvSpPr>
                <p:cNvPr id="418" name="AutoShape 4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AutoShape 4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AutoShape 4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AutoShape 4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AutoShape 4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" name="AutoShape 5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25" name="AutoShape 51"/>
                <p:cNvCxnSpPr>
                  <a:cxnSpLocks noChangeShapeType="1"/>
                  <a:stCxn id="419" idx="2"/>
                  <a:endCxn id="4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6" name="AutoShape 52"/>
                <p:cNvCxnSpPr>
                  <a:cxnSpLocks noChangeShapeType="1"/>
                  <a:stCxn id="424" idx="2"/>
                  <a:endCxn id="4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7" name="AutoShape 53"/>
                <p:cNvCxnSpPr>
                  <a:cxnSpLocks noChangeShapeType="1"/>
                  <a:stCxn id="422" idx="0"/>
                  <a:endCxn id="4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8" name="AutoShape 54"/>
                <p:cNvCxnSpPr>
                  <a:cxnSpLocks noChangeShapeType="1"/>
                  <a:stCxn id="420" idx="0"/>
                  <a:endCxn id="4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9" name="AutoShape 55"/>
                <p:cNvCxnSpPr>
                  <a:cxnSpLocks noChangeShapeType="1"/>
                  <a:stCxn id="422" idx="0"/>
                  <a:endCxn id="4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" name="AutoShape 56"/>
                <p:cNvCxnSpPr>
                  <a:cxnSpLocks noChangeShapeType="1"/>
                  <a:stCxn id="423" idx="0"/>
                  <a:endCxn id="4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31" name="AutoShape 5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" name="AutoShape 5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" name="AutoShape 5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" name="AutoShape 6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" name="AutoShape 6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6" name="AutoShape 6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37" name="AutoShape 63"/>
                <p:cNvCxnSpPr>
                  <a:cxnSpLocks noChangeShapeType="1"/>
                  <a:stCxn id="431" idx="2"/>
                  <a:endCxn id="4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8" name="AutoShape 64"/>
                <p:cNvCxnSpPr>
                  <a:cxnSpLocks noChangeShapeType="1"/>
                  <a:stCxn id="436" idx="2"/>
                  <a:endCxn id="4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9" name="AutoShape 65"/>
                <p:cNvCxnSpPr>
                  <a:cxnSpLocks noChangeShapeType="1"/>
                  <a:stCxn id="434" idx="0"/>
                  <a:endCxn id="4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0" name="AutoShape 66"/>
                <p:cNvCxnSpPr>
                  <a:cxnSpLocks noChangeShapeType="1"/>
                  <a:stCxn id="432" idx="0"/>
                  <a:endCxn id="4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1" name="AutoShape 67"/>
                <p:cNvCxnSpPr>
                  <a:cxnSpLocks noChangeShapeType="1"/>
                  <a:stCxn id="434" idx="0"/>
                  <a:endCxn id="4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2" name="AutoShape 68"/>
                <p:cNvCxnSpPr>
                  <a:cxnSpLocks noChangeShapeType="1"/>
                  <a:stCxn id="435" idx="0"/>
                  <a:endCxn id="4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8" name="Group 69"/>
              <p:cNvGrpSpPr>
                <a:grpSpLocks/>
              </p:cNvGrpSpPr>
              <p:nvPr/>
            </p:nvGrpSpPr>
            <p:grpSpPr bwMode="auto">
              <a:xfrm>
                <a:off x="4446" y="3414"/>
                <a:ext cx="464" cy="387"/>
                <a:chOff x="2745" y="3092"/>
                <a:chExt cx="464" cy="406"/>
              </a:xfrm>
            </p:grpSpPr>
            <p:sp>
              <p:nvSpPr>
                <p:cNvPr id="393" name="AutoShape 7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4" name="AutoShape 7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5" name="AutoShape 7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AutoShape 7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AutoShape 7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AutoShape 7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AutoShape 7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00" name="AutoShape 77"/>
                <p:cNvCxnSpPr>
                  <a:cxnSpLocks noChangeShapeType="1"/>
                  <a:stCxn id="394" idx="2"/>
                  <a:endCxn id="3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1" name="AutoShape 78"/>
                <p:cNvCxnSpPr>
                  <a:cxnSpLocks noChangeShapeType="1"/>
                  <a:stCxn id="399" idx="2"/>
                  <a:endCxn id="3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2" name="AutoShape 79"/>
                <p:cNvCxnSpPr>
                  <a:cxnSpLocks noChangeShapeType="1"/>
                  <a:stCxn id="397" idx="0"/>
                  <a:endCxn id="3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3" name="AutoShape 80"/>
                <p:cNvCxnSpPr>
                  <a:cxnSpLocks noChangeShapeType="1"/>
                  <a:stCxn id="395" idx="0"/>
                  <a:endCxn id="3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4" name="AutoShape 81"/>
                <p:cNvCxnSpPr>
                  <a:cxnSpLocks noChangeShapeType="1"/>
                  <a:stCxn id="397" idx="0"/>
                  <a:endCxn id="3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5" name="AutoShape 82"/>
                <p:cNvCxnSpPr>
                  <a:cxnSpLocks noChangeShapeType="1"/>
                  <a:stCxn id="398" idx="0"/>
                  <a:endCxn id="3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06" name="AutoShape 8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AutoShape 8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AutoShape 8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" name="AutoShape 8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" name="AutoShape 8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1" name="AutoShape 8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12" name="AutoShape 89"/>
                <p:cNvCxnSpPr>
                  <a:cxnSpLocks noChangeShapeType="1"/>
                  <a:stCxn id="406" idx="2"/>
                  <a:endCxn id="4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3" name="AutoShape 90"/>
                <p:cNvCxnSpPr>
                  <a:cxnSpLocks noChangeShapeType="1"/>
                  <a:stCxn id="411" idx="2"/>
                  <a:endCxn id="4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4" name="AutoShape 91"/>
                <p:cNvCxnSpPr>
                  <a:cxnSpLocks noChangeShapeType="1"/>
                  <a:stCxn id="409" idx="0"/>
                  <a:endCxn id="4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5" name="AutoShape 92"/>
                <p:cNvCxnSpPr>
                  <a:cxnSpLocks noChangeShapeType="1"/>
                  <a:stCxn id="407" idx="0"/>
                  <a:endCxn id="4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6" name="AutoShape 93"/>
                <p:cNvCxnSpPr>
                  <a:cxnSpLocks noChangeShapeType="1"/>
                  <a:stCxn id="409" idx="0"/>
                  <a:endCxn id="4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7" name="AutoShape 94"/>
                <p:cNvCxnSpPr>
                  <a:cxnSpLocks noChangeShapeType="1"/>
                  <a:stCxn id="410" idx="0"/>
                  <a:endCxn id="4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9" name="Group 95"/>
              <p:cNvGrpSpPr>
                <a:grpSpLocks/>
              </p:cNvGrpSpPr>
              <p:nvPr/>
            </p:nvGrpSpPr>
            <p:grpSpPr bwMode="auto">
              <a:xfrm>
                <a:off x="4135" y="3545"/>
                <a:ext cx="464" cy="406"/>
                <a:chOff x="2745" y="3092"/>
                <a:chExt cx="464" cy="406"/>
              </a:xfrm>
            </p:grpSpPr>
            <p:sp>
              <p:nvSpPr>
                <p:cNvPr id="368" name="AutoShape 9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AutoShape 9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AutoShape 9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AutoShape 9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AutoShape 10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AutoShape 10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4" name="AutoShape 10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75" name="AutoShape 103"/>
                <p:cNvCxnSpPr>
                  <a:cxnSpLocks noChangeShapeType="1"/>
                  <a:stCxn id="369" idx="2"/>
                  <a:endCxn id="3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6" name="AutoShape 104"/>
                <p:cNvCxnSpPr>
                  <a:cxnSpLocks noChangeShapeType="1"/>
                  <a:stCxn id="374" idx="2"/>
                  <a:endCxn id="3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7" name="AutoShape 105"/>
                <p:cNvCxnSpPr>
                  <a:cxnSpLocks noChangeShapeType="1"/>
                  <a:stCxn id="372" idx="0"/>
                  <a:endCxn id="3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8" name="AutoShape 106"/>
                <p:cNvCxnSpPr>
                  <a:cxnSpLocks noChangeShapeType="1"/>
                  <a:stCxn id="370" idx="0"/>
                  <a:endCxn id="3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9" name="AutoShape 107"/>
                <p:cNvCxnSpPr>
                  <a:cxnSpLocks noChangeShapeType="1"/>
                  <a:stCxn id="372" idx="0"/>
                  <a:endCxn id="3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0" name="AutoShape 108"/>
                <p:cNvCxnSpPr>
                  <a:cxnSpLocks noChangeShapeType="1"/>
                  <a:stCxn id="373" idx="0"/>
                  <a:endCxn id="3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81" name="AutoShape 10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AutoShape 11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3" name="AutoShape 11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AutoShape 11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5" name="AutoShape 11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6" name="AutoShape 11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87" name="AutoShape 115"/>
                <p:cNvCxnSpPr>
                  <a:cxnSpLocks noChangeShapeType="1"/>
                  <a:stCxn id="381" idx="2"/>
                  <a:endCxn id="3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8" name="AutoShape 116"/>
                <p:cNvCxnSpPr>
                  <a:cxnSpLocks noChangeShapeType="1"/>
                  <a:stCxn id="386" idx="2"/>
                  <a:endCxn id="3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9" name="AutoShape 117"/>
                <p:cNvCxnSpPr>
                  <a:cxnSpLocks noChangeShapeType="1"/>
                  <a:stCxn id="384" idx="0"/>
                  <a:endCxn id="3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0" name="AutoShape 118"/>
                <p:cNvCxnSpPr>
                  <a:cxnSpLocks noChangeShapeType="1"/>
                  <a:stCxn id="382" idx="0"/>
                  <a:endCxn id="3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1" name="AutoShape 119"/>
                <p:cNvCxnSpPr>
                  <a:cxnSpLocks noChangeShapeType="1"/>
                  <a:stCxn id="384" idx="0"/>
                  <a:endCxn id="3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2" name="AutoShape 120"/>
                <p:cNvCxnSpPr>
                  <a:cxnSpLocks noChangeShapeType="1"/>
                  <a:stCxn id="385" idx="0"/>
                  <a:endCxn id="3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0" name="Group 121"/>
              <p:cNvGrpSpPr>
                <a:grpSpLocks/>
              </p:cNvGrpSpPr>
              <p:nvPr/>
            </p:nvGrpSpPr>
            <p:grpSpPr bwMode="auto">
              <a:xfrm>
                <a:off x="4403" y="3358"/>
                <a:ext cx="464" cy="406"/>
                <a:chOff x="2745" y="3092"/>
                <a:chExt cx="464" cy="406"/>
              </a:xfrm>
            </p:grpSpPr>
            <p:sp>
              <p:nvSpPr>
                <p:cNvPr id="343" name="AutoShape 12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AutoShape 12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AutoShape 12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AutoShape 12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7" name="AutoShape 12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AutoShape 12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AutoShape 12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50" name="AutoShape 129"/>
                <p:cNvCxnSpPr>
                  <a:cxnSpLocks noChangeShapeType="1"/>
                  <a:stCxn id="344" idx="2"/>
                  <a:endCxn id="3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1" name="AutoShape 130"/>
                <p:cNvCxnSpPr>
                  <a:cxnSpLocks noChangeShapeType="1"/>
                  <a:stCxn id="349" idx="2"/>
                  <a:endCxn id="3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2" name="AutoShape 131"/>
                <p:cNvCxnSpPr>
                  <a:cxnSpLocks noChangeShapeType="1"/>
                  <a:stCxn id="347" idx="0"/>
                  <a:endCxn id="3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3" name="AutoShape 132"/>
                <p:cNvCxnSpPr>
                  <a:cxnSpLocks noChangeShapeType="1"/>
                  <a:stCxn id="345" idx="0"/>
                  <a:endCxn id="3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4" name="AutoShape 133"/>
                <p:cNvCxnSpPr>
                  <a:cxnSpLocks noChangeShapeType="1"/>
                  <a:stCxn id="347" idx="0"/>
                  <a:endCxn id="3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5" name="AutoShape 134"/>
                <p:cNvCxnSpPr>
                  <a:cxnSpLocks noChangeShapeType="1"/>
                  <a:stCxn id="348" idx="0"/>
                  <a:endCxn id="3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56" name="AutoShape 13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AutoShape 13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AutoShape 13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AutoShape 13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AutoShape 13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AutoShape 14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62" name="AutoShape 141"/>
                <p:cNvCxnSpPr>
                  <a:cxnSpLocks noChangeShapeType="1"/>
                  <a:stCxn id="356" idx="2"/>
                  <a:endCxn id="3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3" name="AutoShape 142"/>
                <p:cNvCxnSpPr>
                  <a:cxnSpLocks noChangeShapeType="1"/>
                  <a:stCxn id="361" idx="2"/>
                  <a:endCxn id="3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4" name="AutoShape 143"/>
                <p:cNvCxnSpPr>
                  <a:cxnSpLocks noChangeShapeType="1"/>
                  <a:stCxn id="359" idx="0"/>
                  <a:endCxn id="3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5" name="AutoShape 144"/>
                <p:cNvCxnSpPr>
                  <a:cxnSpLocks noChangeShapeType="1"/>
                  <a:stCxn id="357" idx="0"/>
                  <a:endCxn id="3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6" name="AutoShape 145"/>
                <p:cNvCxnSpPr>
                  <a:cxnSpLocks noChangeShapeType="1"/>
                  <a:stCxn id="359" idx="0"/>
                  <a:endCxn id="3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7" name="AutoShape 146"/>
                <p:cNvCxnSpPr>
                  <a:cxnSpLocks noChangeShapeType="1"/>
                  <a:stCxn id="360" idx="0"/>
                  <a:endCxn id="3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1" name="Group 147"/>
              <p:cNvGrpSpPr>
                <a:grpSpLocks/>
              </p:cNvGrpSpPr>
              <p:nvPr/>
            </p:nvGrpSpPr>
            <p:grpSpPr bwMode="auto">
              <a:xfrm>
                <a:off x="4714" y="3569"/>
                <a:ext cx="464" cy="406"/>
                <a:chOff x="2745" y="3092"/>
                <a:chExt cx="464" cy="406"/>
              </a:xfrm>
            </p:grpSpPr>
            <p:sp>
              <p:nvSpPr>
                <p:cNvPr id="318" name="AutoShape 14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AutoShape 14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" name="AutoShape 15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AutoShape 15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AutoShape 15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AutoShape 15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AutoShape 15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25" name="AutoShape 155"/>
                <p:cNvCxnSpPr>
                  <a:cxnSpLocks noChangeShapeType="1"/>
                  <a:stCxn id="319" idx="2"/>
                  <a:endCxn id="3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6" name="AutoShape 156"/>
                <p:cNvCxnSpPr>
                  <a:cxnSpLocks noChangeShapeType="1"/>
                  <a:stCxn id="324" idx="2"/>
                  <a:endCxn id="3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" name="AutoShape 157"/>
                <p:cNvCxnSpPr>
                  <a:cxnSpLocks noChangeShapeType="1"/>
                  <a:stCxn id="322" idx="0"/>
                  <a:endCxn id="3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8" name="AutoShape 158"/>
                <p:cNvCxnSpPr>
                  <a:cxnSpLocks noChangeShapeType="1"/>
                  <a:stCxn id="320" idx="0"/>
                  <a:endCxn id="3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9" name="AutoShape 159"/>
                <p:cNvCxnSpPr>
                  <a:cxnSpLocks noChangeShapeType="1"/>
                  <a:stCxn id="322" idx="0"/>
                  <a:endCxn id="3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0" name="AutoShape 160"/>
                <p:cNvCxnSpPr>
                  <a:cxnSpLocks noChangeShapeType="1"/>
                  <a:stCxn id="323" idx="0"/>
                  <a:endCxn id="3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31" name="AutoShape 16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AutoShape 16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AutoShape 16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AutoShape 16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AutoShape 16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AutoShape 16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37" name="AutoShape 167"/>
                <p:cNvCxnSpPr>
                  <a:cxnSpLocks noChangeShapeType="1"/>
                  <a:stCxn id="331" idx="2"/>
                  <a:endCxn id="3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8" name="AutoShape 168"/>
                <p:cNvCxnSpPr>
                  <a:cxnSpLocks noChangeShapeType="1"/>
                  <a:stCxn id="336" idx="2"/>
                  <a:endCxn id="3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9" name="AutoShape 169"/>
                <p:cNvCxnSpPr>
                  <a:cxnSpLocks noChangeShapeType="1"/>
                  <a:stCxn id="334" idx="0"/>
                  <a:endCxn id="3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0" name="AutoShape 170"/>
                <p:cNvCxnSpPr>
                  <a:cxnSpLocks noChangeShapeType="1"/>
                  <a:stCxn id="332" idx="0"/>
                  <a:endCxn id="3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1" name="AutoShape 171"/>
                <p:cNvCxnSpPr>
                  <a:cxnSpLocks noChangeShapeType="1"/>
                  <a:stCxn id="334" idx="0"/>
                  <a:endCxn id="3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2" name="AutoShape 172"/>
                <p:cNvCxnSpPr>
                  <a:cxnSpLocks noChangeShapeType="1"/>
                  <a:stCxn id="335" idx="0"/>
                  <a:endCxn id="3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2" name="Group 173"/>
              <p:cNvGrpSpPr>
                <a:grpSpLocks/>
              </p:cNvGrpSpPr>
              <p:nvPr/>
            </p:nvGrpSpPr>
            <p:grpSpPr bwMode="auto">
              <a:xfrm>
                <a:off x="4343" y="3746"/>
                <a:ext cx="464" cy="406"/>
                <a:chOff x="2745" y="3092"/>
                <a:chExt cx="464" cy="406"/>
              </a:xfrm>
            </p:grpSpPr>
            <p:sp>
              <p:nvSpPr>
                <p:cNvPr id="293" name="AutoShape 17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" name="AutoShape 17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5" name="AutoShape 17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6" name="AutoShape 17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AutoShape 17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" name="AutoShape 17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9" name="AutoShape 18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00" name="AutoShape 181"/>
                <p:cNvCxnSpPr>
                  <a:cxnSpLocks noChangeShapeType="1"/>
                  <a:stCxn id="294" idx="2"/>
                  <a:endCxn id="2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1" name="AutoShape 182"/>
                <p:cNvCxnSpPr>
                  <a:cxnSpLocks noChangeShapeType="1"/>
                  <a:stCxn id="299" idx="2"/>
                  <a:endCxn id="2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2" name="AutoShape 183"/>
                <p:cNvCxnSpPr>
                  <a:cxnSpLocks noChangeShapeType="1"/>
                  <a:stCxn id="297" idx="0"/>
                  <a:endCxn id="2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3" name="AutoShape 184"/>
                <p:cNvCxnSpPr>
                  <a:cxnSpLocks noChangeShapeType="1"/>
                  <a:stCxn id="295" idx="0"/>
                  <a:endCxn id="2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4" name="AutoShape 185"/>
                <p:cNvCxnSpPr>
                  <a:cxnSpLocks noChangeShapeType="1"/>
                  <a:stCxn id="297" idx="0"/>
                  <a:endCxn id="2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5" name="AutoShape 186"/>
                <p:cNvCxnSpPr>
                  <a:cxnSpLocks noChangeShapeType="1"/>
                  <a:stCxn id="298" idx="0"/>
                  <a:endCxn id="2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06" name="AutoShape 18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AutoShape 18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AutoShape 18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AutoShape 19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AutoShape 19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" name="AutoShape 19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12" name="AutoShape 193"/>
                <p:cNvCxnSpPr>
                  <a:cxnSpLocks noChangeShapeType="1"/>
                  <a:stCxn id="306" idx="2"/>
                  <a:endCxn id="3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3" name="AutoShape 194"/>
                <p:cNvCxnSpPr>
                  <a:cxnSpLocks noChangeShapeType="1"/>
                  <a:stCxn id="311" idx="2"/>
                  <a:endCxn id="3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4" name="AutoShape 195"/>
                <p:cNvCxnSpPr>
                  <a:cxnSpLocks noChangeShapeType="1"/>
                  <a:stCxn id="309" idx="0"/>
                  <a:endCxn id="3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5" name="AutoShape 196"/>
                <p:cNvCxnSpPr>
                  <a:cxnSpLocks noChangeShapeType="1"/>
                  <a:stCxn id="307" idx="0"/>
                  <a:endCxn id="3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6" name="AutoShape 197"/>
                <p:cNvCxnSpPr>
                  <a:cxnSpLocks noChangeShapeType="1"/>
                  <a:stCxn id="309" idx="0"/>
                  <a:endCxn id="3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7" name="AutoShape 198"/>
                <p:cNvCxnSpPr>
                  <a:cxnSpLocks noChangeShapeType="1"/>
                  <a:stCxn id="310" idx="0"/>
                  <a:endCxn id="3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3" name="Group 199"/>
              <p:cNvGrpSpPr>
                <a:grpSpLocks/>
              </p:cNvGrpSpPr>
              <p:nvPr/>
            </p:nvGrpSpPr>
            <p:grpSpPr bwMode="auto">
              <a:xfrm>
                <a:off x="4775" y="3492"/>
                <a:ext cx="464" cy="406"/>
                <a:chOff x="2745" y="3092"/>
                <a:chExt cx="464" cy="406"/>
              </a:xfrm>
            </p:grpSpPr>
            <p:sp>
              <p:nvSpPr>
                <p:cNvPr id="268" name="AutoShape 20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9" name="AutoShape 20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0" name="AutoShape 20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1" name="AutoShape 20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2" name="AutoShape 20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3" name="AutoShape 20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4" name="AutoShape 20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75" name="AutoShape 207"/>
                <p:cNvCxnSpPr>
                  <a:cxnSpLocks noChangeShapeType="1"/>
                  <a:stCxn id="269" idx="2"/>
                  <a:endCxn id="2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6" name="AutoShape 208"/>
                <p:cNvCxnSpPr>
                  <a:cxnSpLocks noChangeShapeType="1"/>
                  <a:stCxn id="274" idx="2"/>
                  <a:endCxn id="2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" name="AutoShape 209"/>
                <p:cNvCxnSpPr>
                  <a:cxnSpLocks noChangeShapeType="1"/>
                  <a:stCxn id="272" idx="0"/>
                  <a:endCxn id="2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8" name="AutoShape 210"/>
                <p:cNvCxnSpPr>
                  <a:cxnSpLocks noChangeShapeType="1"/>
                  <a:stCxn id="270" idx="0"/>
                  <a:endCxn id="2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9" name="AutoShape 211"/>
                <p:cNvCxnSpPr>
                  <a:cxnSpLocks noChangeShapeType="1"/>
                  <a:stCxn id="272" idx="0"/>
                  <a:endCxn id="2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0" name="AutoShape 212"/>
                <p:cNvCxnSpPr>
                  <a:cxnSpLocks noChangeShapeType="1"/>
                  <a:stCxn id="273" idx="0"/>
                  <a:endCxn id="2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81" name="AutoShape 21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2" name="AutoShape 21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" name="AutoShape 21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4" name="AutoShape 21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5" name="AutoShape 21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" name="AutoShape 21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87" name="AutoShape 219"/>
                <p:cNvCxnSpPr>
                  <a:cxnSpLocks noChangeShapeType="1"/>
                  <a:stCxn id="281" idx="2"/>
                  <a:endCxn id="2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8" name="AutoShape 220"/>
                <p:cNvCxnSpPr>
                  <a:cxnSpLocks noChangeShapeType="1"/>
                  <a:stCxn id="286" idx="2"/>
                  <a:endCxn id="2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9" name="AutoShape 221"/>
                <p:cNvCxnSpPr>
                  <a:cxnSpLocks noChangeShapeType="1"/>
                  <a:stCxn id="284" idx="0"/>
                  <a:endCxn id="2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0" name="AutoShape 222"/>
                <p:cNvCxnSpPr>
                  <a:cxnSpLocks noChangeShapeType="1"/>
                  <a:stCxn id="282" idx="0"/>
                  <a:endCxn id="2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1" name="AutoShape 223"/>
                <p:cNvCxnSpPr>
                  <a:cxnSpLocks noChangeShapeType="1"/>
                  <a:stCxn id="284" idx="0"/>
                  <a:endCxn id="2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2" name="AutoShape 224"/>
                <p:cNvCxnSpPr>
                  <a:cxnSpLocks noChangeShapeType="1"/>
                  <a:stCxn id="285" idx="0"/>
                  <a:endCxn id="2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4" name="Group 225"/>
              <p:cNvGrpSpPr>
                <a:grpSpLocks/>
              </p:cNvGrpSpPr>
              <p:nvPr/>
            </p:nvGrpSpPr>
            <p:grpSpPr bwMode="auto">
              <a:xfrm>
                <a:off x="4446" y="3414"/>
                <a:ext cx="464" cy="406"/>
                <a:chOff x="2745" y="3092"/>
                <a:chExt cx="464" cy="406"/>
              </a:xfrm>
            </p:grpSpPr>
            <p:sp>
              <p:nvSpPr>
                <p:cNvPr id="243" name="AutoShape 22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" name="AutoShape 22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" name="AutoShape 22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" name="AutoShape 22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" name="AutoShape 23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8" name="AutoShape 23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9" name="AutoShape 23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0" name="AutoShape 233"/>
                <p:cNvCxnSpPr>
                  <a:cxnSpLocks noChangeShapeType="1"/>
                  <a:stCxn id="244" idx="2"/>
                  <a:endCxn id="2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1" name="AutoShape 234"/>
                <p:cNvCxnSpPr>
                  <a:cxnSpLocks noChangeShapeType="1"/>
                  <a:stCxn id="249" idx="2"/>
                  <a:endCxn id="2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2" name="AutoShape 235"/>
                <p:cNvCxnSpPr>
                  <a:cxnSpLocks noChangeShapeType="1"/>
                  <a:stCxn id="247" idx="0"/>
                  <a:endCxn id="2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3" name="AutoShape 236"/>
                <p:cNvCxnSpPr>
                  <a:cxnSpLocks noChangeShapeType="1"/>
                  <a:stCxn id="245" idx="0"/>
                  <a:endCxn id="2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" name="AutoShape 237"/>
                <p:cNvCxnSpPr>
                  <a:cxnSpLocks noChangeShapeType="1"/>
                  <a:stCxn id="247" idx="0"/>
                  <a:endCxn id="2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" name="AutoShape 238"/>
                <p:cNvCxnSpPr>
                  <a:cxnSpLocks noChangeShapeType="1"/>
                  <a:stCxn id="248" idx="0"/>
                  <a:endCxn id="2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6" name="AutoShape 23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7" name="AutoShape 24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8" name="AutoShape 24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" name="AutoShape 24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0" name="AutoShape 24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1" name="AutoShape 24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62" name="AutoShape 245"/>
                <p:cNvCxnSpPr>
                  <a:cxnSpLocks noChangeShapeType="1"/>
                  <a:stCxn id="256" idx="2"/>
                  <a:endCxn id="2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3" name="AutoShape 246"/>
                <p:cNvCxnSpPr>
                  <a:cxnSpLocks noChangeShapeType="1"/>
                  <a:stCxn id="261" idx="2"/>
                  <a:endCxn id="2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4" name="AutoShape 247"/>
                <p:cNvCxnSpPr>
                  <a:cxnSpLocks noChangeShapeType="1"/>
                  <a:stCxn id="259" idx="0"/>
                  <a:endCxn id="2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5" name="AutoShape 248"/>
                <p:cNvCxnSpPr>
                  <a:cxnSpLocks noChangeShapeType="1"/>
                  <a:stCxn id="257" idx="0"/>
                  <a:endCxn id="2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6" name="AutoShape 249"/>
                <p:cNvCxnSpPr>
                  <a:cxnSpLocks noChangeShapeType="1"/>
                  <a:stCxn id="259" idx="0"/>
                  <a:endCxn id="2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7" name="AutoShape 250"/>
                <p:cNvCxnSpPr>
                  <a:cxnSpLocks noChangeShapeType="1"/>
                  <a:stCxn id="260" idx="0"/>
                  <a:endCxn id="2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5" name="Group 251"/>
              <p:cNvGrpSpPr>
                <a:grpSpLocks/>
              </p:cNvGrpSpPr>
              <p:nvPr/>
            </p:nvGrpSpPr>
            <p:grpSpPr bwMode="auto">
              <a:xfrm>
                <a:off x="4543" y="3511"/>
                <a:ext cx="464" cy="387"/>
                <a:chOff x="2745" y="3092"/>
                <a:chExt cx="464" cy="406"/>
              </a:xfrm>
            </p:grpSpPr>
            <p:sp>
              <p:nvSpPr>
                <p:cNvPr id="218" name="AutoShape 25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AutoShape 25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AutoShape 25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" name="AutoShape 25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2" name="AutoShape 25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3" name="AutoShape 25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" name="AutoShape 25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25" name="AutoShape 259"/>
                <p:cNvCxnSpPr>
                  <a:cxnSpLocks noChangeShapeType="1"/>
                  <a:stCxn id="219" idx="2"/>
                  <a:endCxn id="2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6" name="AutoShape 260"/>
                <p:cNvCxnSpPr>
                  <a:cxnSpLocks noChangeShapeType="1"/>
                  <a:stCxn id="224" idx="2"/>
                  <a:endCxn id="2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7" name="AutoShape 261"/>
                <p:cNvCxnSpPr>
                  <a:cxnSpLocks noChangeShapeType="1"/>
                  <a:stCxn id="222" idx="0"/>
                  <a:endCxn id="2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8" name="AutoShape 262"/>
                <p:cNvCxnSpPr>
                  <a:cxnSpLocks noChangeShapeType="1"/>
                  <a:stCxn id="220" idx="0"/>
                  <a:endCxn id="2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9" name="AutoShape 263"/>
                <p:cNvCxnSpPr>
                  <a:cxnSpLocks noChangeShapeType="1"/>
                  <a:stCxn id="222" idx="0"/>
                  <a:endCxn id="2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0" name="AutoShape 264"/>
                <p:cNvCxnSpPr>
                  <a:cxnSpLocks noChangeShapeType="1"/>
                  <a:stCxn id="223" idx="0"/>
                  <a:endCxn id="2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31" name="AutoShape 26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2" name="AutoShape 26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3" name="AutoShape 26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4" name="AutoShape 26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" name="AutoShape 26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" name="AutoShape 27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37" name="AutoShape 271"/>
                <p:cNvCxnSpPr>
                  <a:cxnSpLocks noChangeShapeType="1"/>
                  <a:stCxn id="231" idx="2"/>
                  <a:endCxn id="2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8" name="AutoShape 272"/>
                <p:cNvCxnSpPr>
                  <a:cxnSpLocks noChangeShapeType="1"/>
                  <a:stCxn id="236" idx="2"/>
                  <a:endCxn id="2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9" name="AutoShape 273"/>
                <p:cNvCxnSpPr>
                  <a:cxnSpLocks noChangeShapeType="1"/>
                  <a:stCxn id="234" idx="0"/>
                  <a:endCxn id="2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0" name="AutoShape 274"/>
                <p:cNvCxnSpPr>
                  <a:cxnSpLocks noChangeShapeType="1"/>
                  <a:stCxn id="232" idx="0"/>
                  <a:endCxn id="2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1" name="AutoShape 275"/>
                <p:cNvCxnSpPr>
                  <a:cxnSpLocks noChangeShapeType="1"/>
                  <a:stCxn id="234" idx="0"/>
                  <a:endCxn id="2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2" name="AutoShape 276"/>
                <p:cNvCxnSpPr>
                  <a:cxnSpLocks noChangeShapeType="1"/>
                  <a:stCxn id="235" idx="0"/>
                  <a:endCxn id="2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6" name="Group 277"/>
              <p:cNvGrpSpPr>
                <a:grpSpLocks/>
              </p:cNvGrpSpPr>
              <p:nvPr/>
            </p:nvGrpSpPr>
            <p:grpSpPr bwMode="auto">
              <a:xfrm>
                <a:off x="4258" y="3252"/>
                <a:ext cx="464" cy="406"/>
                <a:chOff x="2745" y="3092"/>
                <a:chExt cx="464" cy="406"/>
              </a:xfrm>
            </p:grpSpPr>
            <p:sp>
              <p:nvSpPr>
                <p:cNvPr id="193" name="AutoShape 27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AutoShape 27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AutoShape 28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AutoShape 28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" name="AutoShape 28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AutoShape 28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9" name="AutoShape 28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00" name="AutoShape 285"/>
                <p:cNvCxnSpPr>
                  <a:cxnSpLocks noChangeShapeType="1"/>
                  <a:stCxn id="194" idx="2"/>
                  <a:endCxn id="1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1" name="AutoShape 286"/>
                <p:cNvCxnSpPr>
                  <a:cxnSpLocks noChangeShapeType="1"/>
                  <a:stCxn id="199" idx="2"/>
                  <a:endCxn id="1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2" name="AutoShape 287"/>
                <p:cNvCxnSpPr>
                  <a:cxnSpLocks noChangeShapeType="1"/>
                  <a:stCxn id="197" idx="0"/>
                  <a:endCxn id="1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3" name="AutoShape 288"/>
                <p:cNvCxnSpPr>
                  <a:cxnSpLocks noChangeShapeType="1"/>
                  <a:stCxn id="195" idx="0"/>
                  <a:endCxn id="1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4" name="AutoShape 289"/>
                <p:cNvCxnSpPr>
                  <a:cxnSpLocks noChangeShapeType="1"/>
                  <a:stCxn id="197" idx="0"/>
                  <a:endCxn id="1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" name="AutoShape 290"/>
                <p:cNvCxnSpPr>
                  <a:cxnSpLocks noChangeShapeType="1"/>
                  <a:stCxn id="198" idx="0"/>
                  <a:endCxn id="1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06" name="AutoShape 29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AutoShape 29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AutoShape 29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AutoShape 29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AutoShape 29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" name="AutoShape 29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12" name="AutoShape 297"/>
                <p:cNvCxnSpPr>
                  <a:cxnSpLocks noChangeShapeType="1"/>
                  <a:stCxn id="206" idx="2"/>
                  <a:endCxn id="2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3" name="AutoShape 298"/>
                <p:cNvCxnSpPr>
                  <a:cxnSpLocks noChangeShapeType="1"/>
                  <a:stCxn id="211" idx="2"/>
                  <a:endCxn id="2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4" name="AutoShape 299"/>
                <p:cNvCxnSpPr>
                  <a:cxnSpLocks noChangeShapeType="1"/>
                  <a:stCxn id="209" idx="0"/>
                  <a:endCxn id="2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5" name="AutoShape 300"/>
                <p:cNvCxnSpPr>
                  <a:cxnSpLocks noChangeShapeType="1"/>
                  <a:stCxn id="207" idx="0"/>
                  <a:endCxn id="2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6" name="AutoShape 301"/>
                <p:cNvCxnSpPr>
                  <a:cxnSpLocks noChangeShapeType="1"/>
                  <a:stCxn id="209" idx="0"/>
                  <a:endCxn id="2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7" name="AutoShape 302"/>
                <p:cNvCxnSpPr>
                  <a:cxnSpLocks noChangeShapeType="1"/>
                  <a:stCxn id="210" idx="0"/>
                  <a:endCxn id="2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7" name="Group 303"/>
              <p:cNvGrpSpPr>
                <a:grpSpLocks/>
              </p:cNvGrpSpPr>
              <p:nvPr/>
            </p:nvGrpSpPr>
            <p:grpSpPr bwMode="auto">
              <a:xfrm>
                <a:off x="4811" y="3666"/>
                <a:ext cx="464" cy="406"/>
                <a:chOff x="2745" y="3092"/>
                <a:chExt cx="464" cy="406"/>
              </a:xfrm>
            </p:grpSpPr>
            <p:sp>
              <p:nvSpPr>
                <p:cNvPr id="168" name="AutoShape 30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AutoShape 30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AutoShape 30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AutoShape 30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AutoShape 30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AutoShape 31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75" name="AutoShape 311"/>
                <p:cNvCxnSpPr>
                  <a:cxnSpLocks noChangeShapeType="1"/>
                  <a:stCxn id="169" idx="2"/>
                  <a:endCxn id="1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6" name="AutoShape 312"/>
                <p:cNvCxnSpPr>
                  <a:cxnSpLocks noChangeShapeType="1"/>
                  <a:stCxn id="174" idx="2"/>
                  <a:endCxn id="1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" name="AutoShape 313"/>
                <p:cNvCxnSpPr>
                  <a:cxnSpLocks noChangeShapeType="1"/>
                  <a:stCxn id="172" idx="0"/>
                  <a:endCxn id="1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8" name="AutoShape 314"/>
                <p:cNvCxnSpPr>
                  <a:cxnSpLocks noChangeShapeType="1"/>
                  <a:stCxn id="170" idx="0"/>
                  <a:endCxn id="1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9" name="AutoShape 315"/>
                <p:cNvCxnSpPr>
                  <a:cxnSpLocks noChangeShapeType="1"/>
                  <a:stCxn id="172" idx="0"/>
                  <a:endCxn id="1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0" name="AutoShape 316"/>
                <p:cNvCxnSpPr>
                  <a:cxnSpLocks noChangeShapeType="1"/>
                  <a:stCxn id="173" idx="0"/>
                  <a:endCxn id="1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81" name="AutoShape 31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AutoShape 31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AutoShape 31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AutoShape 32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AutoShape 32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AutoShape 32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87" name="AutoShape 323"/>
                <p:cNvCxnSpPr>
                  <a:cxnSpLocks noChangeShapeType="1"/>
                  <a:stCxn id="181" idx="2"/>
                  <a:endCxn id="1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8" name="AutoShape 324"/>
                <p:cNvCxnSpPr>
                  <a:cxnSpLocks noChangeShapeType="1"/>
                  <a:stCxn id="186" idx="2"/>
                  <a:endCxn id="1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9" name="AutoShape 325"/>
                <p:cNvCxnSpPr>
                  <a:cxnSpLocks noChangeShapeType="1"/>
                  <a:stCxn id="184" idx="0"/>
                  <a:endCxn id="1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0" name="AutoShape 326"/>
                <p:cNvCxnSpPr>
                  <a:cxnSpLocks noChangeShapeType="1"/>
                  <a:stCxn id="182" idx="0"/>
                  <a:endCxn id="1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327"/>
                <p:cNvCxnSpPr>
                  <a:cxnSpLocks noChangeShapeType="1"/>
                  <a:stCxn id="184" idx="0"/>
                  <a:endCxn id="1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2" name="AutoShape 328"/>
                <p:cNvCxnSpPr>
                  <a:cxnSpLocks noChangeShapeType="1"/>
                  <a:stCxn id="185" idx="0"/>
                  <a:endCxn id="1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8" name="Group 329"/>
              <p:cNvGrpSpPr>
                <a:grpSpLocks/>
              </p:cNvGrpSpPr>
              <p:nvPr/>
            </p:nvGrpSpPr>
            <p:grpSpPr bwMode="auto">
              <a:xfrm>
                <a:off x="4022" y="3409"/>
                <a:ext cx="464" cy="406"/>
                <a:chOff x="2745" y="3092"/>
                <a:chExt cx="464" cy="406"/>
              </a:xfrm>
            </p:grpSpPr>
            <p:sp>
              <p:nvSpPr>
                <p:cNvPr id="143" name="AutoShape 33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AutoShape 33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" name="AutoShape 33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AutoShape 33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AutoShape 33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AutoShape 33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" name="AutoShape 33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50" name="AutoShape 337"/>
                <p:cNvCxnSpPr>
                  <a:cxnSpLocks noChangeShapeType="1"/>
                  <a:stCxn id="144" idx="2"/>
                  <a:endCxn id="1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1" name="AutoShape 338"/>
                <p:cNvCxnSpPr>
                  <a:cxnSpLocks noChangeShapeType="1"/>
                  <a:stCxn id="149" idx="2"/>
                  <a:endCxn id="1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2" name="AutoShape 339"/>
                <p:cNvCxnSpPr>
                  <a:cxnSpLocks noChangeShapeType="1"/>
                  <a:stCxn id="147" idx="0"/>
                  <a:endCxn id="1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AutoShape 340"/>
                <p:cNvCxnSpPr>
                  <a:cxnSpLocks noChangeShapeType="1"/>
                  <a:stCxn id="145" idx="0"/>
                  <a:endCxn id="1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AutoShape 341"/>
                <p:cNvCxnSpPr>
                  <a:cxnSpLocks noChangeShapeType="1"/>
                  <a:stCxn id="147" idx="0"/>
                  <a:endCxn id="1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AutoShape 342"/>
                <p:cNvCxnSpPr>
                  <a:cxnSpLocks noChangeShapeType="1"/>
                  <a:stCxn id="148" idx="0"/>
                  <a:endCxn id="1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AutoShape 34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" name="AutoShape 34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AutoShape 34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" name="AutoShape 34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0" name="AutoShape 34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1" name="AutoShape 34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62" name="AutoShape 349"/>
                <p:cNvCxnSpPr>
                  <a:cxnSpLocks noChangeShapeType="1"/>
                  <a:stCxn id="156" idx="2"/>
                  <a:endCxn id="1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3" name="AutoShape 350"/>
                <p:cNvCxnSpPr>
                  <a:cxnSpLocks noChangeShapeType="1"/>
                  <a:stCxn id="161" idx="2"/>
                  <a:endCxn id="1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4" name="AutoShape 351"/>
                <p:cNvCxnSpPr>
                  <a:cxnSpLocks noChangeShapeType="1"/>
                  <a:stCxn id="159" idx="0"/>
                  <a:endCxn id="1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" name="AutoShape 352"/>
                <p:cNvCxnSpPr>
                  <a:cxnSpLocks noChangeShapeType="1"/>
                  <a:stCxn id="157" idx="0"/>
                  <a:endCxn id="1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6" name="AutoShape 353"/>
                <p:cNvCxnSpPr>
                  <a:cxnSpLocks noChangeShapeType="1"/>
                  <a:stCxn id="159" idx="0"/>
                  <a:endCxn id="1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7" name="AutoShape 354"/>
                <p:cNvCxnSpPr>
                  <a:cxnSpLocks noChangeShapeType="1"/>
                  <a:stCxn id="160" idx="0"/>
                  <a:endCxn id="1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9" name="Group 355"/>
              <p:cNvGrpSpPr>
                <a:grpSpLocks/>
              </p:cNvGrpSpPr>
              <p:nvPr/>
            </p:nvGrpSpPr>
            <p:grpSpPr bwMode="auto">
              <a:xfrm>
                <a:off x="3847" y="3571"/>
                <a:ext cx="464" cy="406"/>
                <a:chOff x="2745" y="3092"/>
                <a:chExt cx="464" cy="406"/>
              </a:xfrm>
            </p:grpSpPr>
            <p:sp>
              <p:nvSpPr>
                <p:cNvPr id="118" name="AutoShape 35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AutoShape 35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35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AutoShape 35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AutoShape 36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AutoShape 36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AutoShape 36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25" name="AutoShape 363"/>
                <p:cNvCxnSpPr>
                  <a:cxnSpLocks noChangeShapeType="1"/>
                  <a:stCxn id="119" idx="2"/>
                  <a:endCxn id="1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6" name="AutoShape 364"/>
                <p:cNvCxnSpPr>
                  <a:cxnSpLocks noChangeShapeType="1"/>
                  <a:stCxn id="124" idx="2"/>
                  <a:endCxn id="1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7" name="AutoShape 365"/>
                <p:cNvCxnSpPr>
                  <a:cxnSpLocks noChangeShapeType="1"/>
                  <a:stCxn id="122" idx="0"/>
                  <a:endCxn id="1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8" name="AutoShape 366"/>
                <p:cNvCxnSpPr>
                  <a:cxnSpLocks noChangeShapeType="1"/>
                  <a:stCxn id="120" idx="0"/>
                  <a:endCxn id="1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9" name="AutoShape 367"/>
                <p:cNvCxnSpPr>
                  <a:cxnSpLocks noChangeShapeType="1"/>
                  <a:stCxn id="122" idx="0"/>
                  <a:endCxn id="1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0" name="AutoShape 368"/>
                <p:cNvCxnSpPr>
                  <a:cxnSpLocks noChangeShapeType="1"/>
                  <a:stCxn id="123" idx="0"/>
                  <a:endCxn id="1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31" name="AutoShape 36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AutoShape 37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AutoShape 37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AutoShape 37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AutoShape 37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AutoShape 37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37" name="AutoShape 375"/>
                <p:cNvCxnSpPr>
                  <a:cxnSpLocks noChangeShapeType="1"/>
                  <a:stCxn id="131" idx="2"/>
                  <a:endCxn id="1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8" name="AutoShape 376"/>
                <p:cNvCxnSpPr>
                  <a:cxnSpLocks noChangeShapeType="1"/>
                  <a:stCxn id="136" idx="2"/>
                  <a:endCxn id="1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9" name="AutoShape 377"/>
                <p:cNvCxnSpPr>
                  <a:cxnSpLocks noChangeShapeType="1"/>
                  <a:stCxn id="134" idx="0"/>
                  <a:endCxn id="1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0" name="AutoShape 378"/>
                <p:cNvCxnSpPr>
                  <a:cxnSpLocks noChangeShapeType="1"/>
                  <a:stCxn id="132" idx="0"/>
                  <a:endCxn id="1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" name="AutoShape 379"/>
                <p:cNvCxnSpPr>
                  <a:cxnSpLocks noChangeShapeType="1"/>
                  <a:stCxn id="134" idx="0"/>
                  <a:endCxn id="1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AutoShape 380"/>
                <p:cNvCxnSpPr>
                  <a:cxnSpLocks noChangeShapeType="1"/>
                  <a:stCxn id="135" idx="0"/>
                  <a:endCxn id="1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0" name="Group 381"/>
              <p:cNvGrpSpPr>
                <a:grpSpLocks/>
              </p:cNvGrpSpPr>
              <p:nvPr/>
            </p:nvGrpSpPr>
            <p:grpSpPr bwMode="auto">
              <a:xfrm>
                <a:off x="3944" y="3668"/>
                <a:ext cx="464" cy="387"/>
                <a:chOff x="2745" y="3092"/>
                <a:chExt cx="464" cy="406"/>
              </a:xfrm>
            </p:grpSpPr>
            <p:sp>
              <p:nvSpPr>
                <p:cNvPr id="93" name="AutoShape 38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AutoShape 38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AutoShape 38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AutoShape 38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AutoShape 38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AutoShape 38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AutoShape 38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00" name="AutoShape 389"/>
                <p:cNvCxnSpPr>
                  <a:cxnSpLocks noChangeShapeType="1"/>
                  <a:stCxn id="94" idx="2"/>
                  <a:endCxn id="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1" name="AutoShape 390"/>
                <p:cNvCxnSpPr>
                  <a:cxnSpLocks noChangeShapeType="1"/>
                  <a:stCxn id="99" idx="2"/>
                  <a:endCxn id="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2" name="AutoShape 391"/>
                <p:cNvCxnSpPr>
                  <a:cxnSpLocks noChangeShapeType="1"/>
                  <a:stCxn id="97" idx="0"/>
                  <a:endCxn id="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3" name="AutoShape 392"/>
                <p:cNvCxnSpPr>
                  <a:cxnSpLocks noChangeShapeType="1"/>
                  <a:stCxn id="95" idx="0"/>
                  <a:endCxn id="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4" name="AutoShape 393"/>
                <p:cNvCxnSpPr>
                  <a:cxnSpLocks noChangeShapeType="1"/>
                  <a:stCxn id="97" idx="0"/>
                  <a:endCxn id="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5" name="AutoShape 394"/>
                <p:cNvCxnSpPr>
                  <a:cxnSpLocks noChangeShapeType="1"/>
                  <a:stCxn id="98" idx="0"/>
                  <a:endCxn id="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6" name="AutoShape 39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AutoShape 39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AutoShape 39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AutoShape 39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AutoShape 39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40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12" name="AutoShape 401"/>
                <p:cNvCxnSpPr>
                  <a:cxnSpLocks noChangeShapeType="1"/>
                  <a:stCxn id="106" idx="2"/>
                  <a:endCxn id="1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3" name="AutoShape 402"/>
                <p:cNvCxnSpPr>
                  <a:cxnSpLocks noChangeShapeType="1"/>
                  <a:stCxn id="111" idx="2"/>
                  <a:endCxn id="1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4" name="AutoShape 403"/>
                <p:cNvCxnSpPr>
                  <a:cxnSpLocks noChangeShapeType="1"/>
                  <a:stCxn id="109" idx="0"/>
                  <a:endCxn id="1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5" name="AutoShape 404"/>
                <p:cNvCxnSpPr>
                  <a:cxnSpLocks noChangeShapeType="1"/>
                  <a:stCxn id="107" idx="0"/>
                  <a:endCxn id="1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6" name="AutoShape 405"/>
                <p:cNvCxnSpPr>
                  <a:cxnSpLocks noChangeShapeType="1"/>
                  <a:stCxn id="109" idx="0"/>
                  <a:endCxn id="1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7" name="AutoShape 406"/>
                <p:cNvCxnSpPr>
                  <a:cxnSpLocks noChangeShapeType="1"/>
                  <a:stCxn id="110" idx="0"/>
                  <a:endCxn id="1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1" name="Group 407"/>
              <p:cNvGrpSpPr>
                <a:grpSpLocks/>
              </p:cNvGrpSpPr>
              <p:nvPr/>
            </p:nvGrpSpPr>
            <p:grpSpPr bwMode="auto">
              <a:xfrm>
                <a:off x="3901" y="3612"/>
                <a:ext cx="464" cy="406"/>
                <a:chOff x="2745" y="3092"/>
                <a:chExt cx="464" cy="406"/>
              </a:xfrm>
            </p:grpSpPr>
            <p:sp>
              <p:nvSpPr>
                <p:cNvPr id="68" name="AutoShape 40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40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AutoShape 41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AutoShape 41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AutoShape 41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AutoShape 41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AutoShape 41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75" name="AutoShape 415"/>
                <p:cNvCxnSpPr>
                  <a:cxnSpLocks noChangeShapeType="1"/>
                  <a:stCxn id="69" idx="2"/>
                  <a:endCxn id="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AutoShape 416"/>
                <p:cNvCxnSpPr>
                  <a:cxnSpLocks noChangeShapeType="1"/>
                  <a:stCxn id="74" idx="2"/>
                  <a:endCxn id="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AutoShape 417"/>
                <p:cNvCxnSpPr>
                  <a:cxnSpLocks noChangeShapeType="1"/>
                  <a:stCxn id="72" idx="0"/>
                  <a:endCxn id="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" name="AutoShape 418"/>
                <p:cNvCxnSpPr>
                  <a:cxnSpLocks noChangeShapeType="1"/>
                  <a:stCxn id="70" idx="0"/>
                  <a:endCxn id="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9" name="AutoShape 419"/>
                <p:cNvCxnSpPr>
                  <a:cxnSpLocks noChangeShapeType="1"/>
                  <a:stCxn id="72" idx="0"/>
                  <a:endCxn id="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" name="AutoShape 420"/>
                <p:cNvCxnSpPr>
                  <a:cxnSpLocks noChangeShapeType="1"/>
                  <a:stCxn id="73" idx="0"/>
                  <a:endCxn id="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1" name="AutoShape 42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AutoShape 42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AutoShape 42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AutoShape 42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AutoShape 42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AutoShape 42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87" name="AutoShape 427"/>
                <p:cNvCxnSpPr>
                  <a:cxnSpLocks noChangeShapeType="1"/>
                  <a:stCxn id="81" idx="2"/>
                  <a:endCxn id="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8" name="AutoShape 428"/>
                <p:cNvCxnSpPr>
                  <a:cxnSpLocks noChangeShapeType="1"/>
                  <a:stCxn id="86" idx="2"/>
                  <a:endCxn id="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9" name="AutoShape 429"/>
                <p:cNvCxnSpPr>
                  <a:cxnSpLocks noChangeShapeType="1"/>
                  <a:stCxn id="84" idx="0"/>
                  <a:endCxn id="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0" name="AutoShape 430"/>
                <p:cNvCxnSpPr>
                  <a:cxnSpLocks noChangeShapeType="1"/>
                  <a:stCxn id="82" idx="0"/>
                  <a:endCxn id="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1" name="AutoShape 431"/>
                <p:cNvCxnSpPr>
                  <a:cxnSpLocks noChangeShapeType="1"/>
                  <a:stCxn id="84" idx="0"/>
                  <a:endCxn id="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2" name="AutoShape 432"/>
                <p:cNvCxnSpPr>
                  <a:cxnSpLocks noChangeShapeType="1"/>
                  <a:stCxn id="85" idx="0"/>
                  <a:endCxn id="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2" name="Group 433"/>
              <p:cNvGrpSpPr>
                <a:grpSpLocks/>
              </p:cNvGrpSpPr>
              <p:nvPr/>
            </p:nvGrpSpPr>
            <p:grpSpPr bwMode="auto">
              <a:xfrm>
                <a:off x="4640" y="3768"/>
                <a:ext cx="464" cy="406"/>
                <a:chOff x="2745" y="3092"/>
                <a:chExt cx="464" cy="406"/>
              </a:xfrm>
            </p:grpSpPr>
            <p:sp>
              <p:nvSpPr>
                <p:cNvPr id="43" name="AutoShape 43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43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utoShape 43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utoShape 43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utoShape 43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AutoShape 43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utoShape 44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50" name="AutoShape 441"/>
                <p:cNvCxnSpPr>
                  <a:cxnSpLocks noChangeShapeType="1"/>
                  <a:stCxn id="44" idx="2"/>
                  <a:endCxn id="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AutoShape 442"/>
                <p:cNvCxnSpPr>
                  <a:cxnSpLocks noChangeShapeType="1"/>
                  <a:stCxn id="49" idx="2"/>
                  <a:endCxn id="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AutoShape 443"/>
                <p:cNvCxnSpPr>
                  <a:cxnSpLocks noChangeShapeType="1"/>
                  <a:stCxn id="47" idx="0"/>
                  <a:endCxn id="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AutoShape 444"/>
                <p:cNvCxnSpPr>
                  <a:cxnSpLocks noChangeShapeType="1"/>
                  <a:stCxn id="45" idx="0"/>
                  <a:endCxn id="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AutoShape 445"/>
                <p:cNvCxnSpPr>
                  <a:cxnSpLocks noChangeShapeType="1"/>
                  <a:stCxn id="47" idx="0"/>
                  <a:endCxn id="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AutoShape 446"/>
                <p:cNvCxnSpPr>
                  <a:cxnSpLocks noChangeShapeType="1"/>
                  <a:stCxn id="48" idx="0"/>
                  <a:endCxn id="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56" name="AutoShape 44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44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AutoShape 44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AutoShape 45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AutoShape 45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AutoShape 45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62" name="AutoShape 453"/>
                <p:cNvCxnSpPr>
                  <a:cxnSpLocks noChangeShapeType="1"/>
                  <a:stCxn id="56" idx="2"/>
                  <a:endCxn id="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AutoShape 454"/>
                <p:cNvCxnSpPr>
                  <a:cxnSpLocks noChangeShapeType="1"/>
                  <a:stCxn id="61" idx="2"/>
                  <a:endCxn id="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AutoShape 455"/>
                <p:cNvCxnSpPr>
                  <a:cxnSpLocks noChangeShapeType="1"/>
                  <a:stCxn id="59" idx="0"/>
                  <a:endCxn id="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AutoShape 456"/>
                <p:cNvCxnSpPr>
                  <a:cxnSpLocks noChangeShapeType="1"/>
                  <a:stCxn id="57" idx="0"/>
                  <a:endCxn id="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AutoShape 457"/>
                <p:cNvCxnSpPr>
                  <a:cxnSpLocks noChangeShapeType="1"/>
                  <a:stCxn id="59" idx="0"/>
                  <a:endCxn id="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AutoShape 458"/>
                <p:cNvCxnSpPr>
                  <a:cxnSpLocks noChangeShapeType="1"/>
                  <a:stCxn id="60" idx="0"/>
                  <a:endCxn id="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0"/>
            <a:ext cx="8991600" cy="762000"/>
          </a:xfrm>
        </p:spPr>
        <p:txBody>
          <a:bodyPr/>
          <a:lstStyle/>
          <a:p>
            <a:r>
              <a:rPr lang="en-US" sz="3200" dirty="0" smtClean="0"/>
              <a:t>Relevance determination requires a global view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5" y="1847045"/>
            <a:ext cx="2712667" cy="2263791"/>
          </a:xfrm>
        </p:spPr>
      </p:pic>
      <p:sp>
        <p:nvSpPr>
          <p:cNvPr id="11" name="Rectangle 10"/>
          <p:cNvSpPr/>
          <p:nvPr/>
        </p:nvSpPr>
        <p:spPr>
          <a:xfrm>
            <a:off x="533400" y="1556327"/>
            <a:ext cx="20233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https://www.sigmundsoftware.com/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80" y="1847045"/>
            <a:ext cx="2673320" cy="22686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52878" y="1560968"/>
            <a:ext cx="16033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http://www.praxisemr.com/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034" y="1869160"/>
            <a:ext cx="2958151" cy="22416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58532" y="1570205"/>
            <a:ext cx="1981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</a:rPr>
              <a:t>ubmd.followmyhealth.com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Schedule</a:t>
            </a: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Lecture 2: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/>
              <a:t>The diagnostic 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/>
              <a:t>The Ontology for General Medical Science (OGMS)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smtClean="0"/>
              <a:t>Entities on the side of the patient</a:t>
            </a:r>
          </a:p>
          <a:p>
            <a:endParaRPr lang="en-US" altLang="en-US" dirty="0" smtClean="0"/>
          </a:p>
          <a:p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Lecture 3: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The Ontology for General Medical Science (OGMS</a:t>
            </a: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Representations</a:t>
            </a: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Application to medical documentation</a:t>
            </a:r>
          </a:p>
          <a:p>
            <a:endParaRPr lang="en-US" alt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308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1524000" y="2286000"/>
            <a:ext cx="5257800" cy="4205288"/>
            <a:chOff x="2299" y="1604"/>
            <a:chExt cx="1428" cy="2649"/>
          </a:xfrm>
        </p:grpSpPr>
        <p:pic>
          <p:nvPicPr>
            <p:cNvPr id="18" name="Picture 9" descr="colossus_supercomput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38" y="3152"/>
              <a:ext cx="877" cy="1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2299" y="1725"/>
              <a:ext cx="339" cy="1168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 flipH="1">
              <a:off x="3630" y="2668"/>
              <a:ext cx="97" cy="22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 flipH="1">
              <a:off x="3243" y="1604"/>
              <a:ext cx="193" cy="1289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2638" y="2893"/>
              <a:ext cx="194" cy="67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>
              <a:off x="3170" y="2893"/>
              <a:ext cx="73" cy="525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3315" y="2893"/>
              <a:ext cx="309" cy="670"/>
            </a:xfrm>
            <a:prstGeom prst="line">
              <a:avLst/>
            </a:prstGeom>
            <a:noFill/>
            <a:ln w="38100">
              <a:solidFill>
                <a:srgbClr val="CCFF33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25" name="Group 16"/>
            <p:cNvGrpSpPr>
              <a:grpSpLocks/>
            </p:cNvGrpSpPr>
            <p:nvPr/>
          </p:nvGrpSpPr>
          <p:grpSpPr bwMode="auto">
            <a:xfrm>
              <a:off x="2668" y="3295"/>
              <a:ext cx="768" cy="857"/>
              <a:chOff x="3847" y="3252"/>
              <a:chExt cx="1428" cy="922"/>
            </a:xfrm>
          </p:grpSpPr>
          <p:grpSp>
            <p:nvGrpSpPr>
              <p:cNvPr id="26" name="Group 17"/>
              <p:cNvGrpSpPr>
                <a:grpSpLocks/>
              </p:cNvGrpSpPr>
              <p:nvPr/>
            </p:nvGrpSpPr>
            <p:grpSpPr bwMode="auto">
              <a:xfrm>
                <a:off x="4678" y="3395"/>
                <a:ext cx="464" cy="406"/>
                <a:chOff x="2745" y="3092"/>
                <a:chExt cx="464" cy="406"/>
              </a:xfrm>
            </p:grpSpPr>
            <p:sp>
              <p:nvSpPr>
                <p:cNvPr id="443" name="AutoShape 1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4" name="AutoShape 1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5" name="AutoShape 2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6" name="AutoShape 2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8" name="AutoShape 2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9" name="AutoShape 2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50" name="AutoShape 25"/>
                <p:cNvCxnSpPr>
                  <a:cxnSpLocks noChangeShapeType="1"/>
                  <a:stCxn id="444" idx="2"/>
                  <a:endCxn id="4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1" name="AutoShape 26"/>
                <p:cNvCxnSpPr>
                  <a:cxnSpLocks noChangeShapeType="1"/>
                  <a:stCxn id="449" idx="2"/>
                  <a:endCxn id="4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2" name="AutoShape 27"/>
                <p:cNvCxnSpPr>
                  <a:cxnSpLocks noChangeShapeType="1"/>
                  <a:stCxn id="447" idx="0"/>
                  <a:endCxn id="4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3" name="AutoShape 28"/>
                <p:cNvCxnSpPr>
                  <a:cxnSpLocks noChangeShapeType="1"/>
                  <a:stCxn id="445" idx="0"/>
                  <a:endCxn id="4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4" name="AutoShape 29"/>
                <p:cNvCxnSpPr>
                  <a:cxnSpLocks noChangeShapeType="1"/>
                  <a:stCxn id="447" idx="0"/>
                  <a:endCxn id="4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55" name="AutoShape 30"/>
                <p:cNvCxnSpPr>
                  <a:cxnSpLocks noChangeShapeType="1"/>
                  <a:stCxn id="448" idx="0"/>
                  <a:endCxn id="4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56" name="AutoShape 3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7" name="AutoShape 3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" name="AutoShape 3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9" name="AutoShape 3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" name="AutoShape 3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" name="AutoShape 3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62" name="AutoShape 37"/>
                <p:cNvCxnSpPr>
                  <a:cxnSpLocks noChangeShapeType="1"/>
                  <a:stCxn id="456" idx="2"/>
                  <a:endCxn id="4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3" name="AutoShape 38"/>
                <p:cNvCxnSpPr>
                  <a:cxnSpLocks noChangeShapeType="1"/>
                  <a:stCxn id="461" idx="2"/>
                  <a:endCxn id="4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4" name="AutoShape 39"/>
                <p:cNvCxnSpPr>
                  <a:cxnSpLocks noChangeShapeType="1"/>
                  <a:stCxn id="459" idx="0"/>
                  <a:endCxn id="4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5" name="AutoShape 40"/>
                <p:cNvCxnSpPr>
                  <a:cxnSpLocks noChangeShapeType="1"/>
                  <a:stCxn id="457" idx="0"/>
                  <a:endCxn id="4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6" name="AutoShape 41"/>
                <p:cNvCxnSpPr>
                  <a:cxnSpLocks noChangeShapeType="1"/>
                  <a:stCxn id="459" idx="0"/>
                  <a:endCxn id="4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67" name="AutoShape 42"/>
                <p:cNvCxnSpPr>
                  <a:cxnSpLocks noChangeShapeType="1"/>
                  <a:stCxn id="460" idx="0"/>
                  <a:endCxn id="4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7" name="Group 43"/>
              <p:cNvGrpSpPr>
                <a:grpSpLocks/>
              </p:cNvGrpSpPr>
              <p:nvPr/>
            </p:nvGrpSpPr>
            <p:grpSpPr bwMode="auto">
              <a:xfrm>
                <a:off x="4349" y="3317"/>
                <a:ext cx="464" cy="406"/>
                <a:chOff x="2745" y="3092"/>
                <a:chExt cx="464" cy="406"/>
              </a:xfrm>
            </p:grpSpPr>
            <p:sp>
              <p:nvSpPr>
                <p:cNvPr id="418" name="AutoShape 4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AutoShape 4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AutoShape 4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AutoShape 4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AutoShape 4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" name="AutoShape 5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25" name="AutoShape 51"/>
                <p:cNvCxnSpPr>
                  <a:cxnSpLocks noChangeShapeType="1"/>
                  <a:stCxn id="419" idx="2"/>
                  <a:endCxn id="4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6" name="AutoShape 52"/>
                <p:cNvCxnSpPr>
                  <a:cxnSpLocks noChangeShapeType="1"/>
                  <a:stCxn id="424" idx="2"/>
                  <a:endCxn id="4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7" name="AutoShape 53"/>
                <p:cNvCxnSpPr>
                  <a:cxnSpLocks noChangeShapeType="1"/>
                  <a:stCxn id="422" idx="0"/>
                  <a:endCxn id="4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8" name="AutoShape 54"/>
                <p:cNvCxnSpPr>
                  <a:cxnSpLocks noChangeShapeType="1"/>
                  <a:stCxn id="420" idx="0"/>
                  <a:endCxn id="4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29" name="AutoShape 55"/>
                <p:cNvCxnSpPr>
                  <a:cxnSpLocks noChangeShapeType="1"/>
                  <a:stCxn id="422" idx="0"/>
                  <a:endCxn id="4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0" name="AutoShape 56"/>
                <p:cNvCxnSpPr>
                  <a:cxnSpLocks noChangeShapeType="1"/>
                  <a:stCxn id="423" idx="0"/>
                  <a:endCxn id="4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31" name="AutoShape 5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" name="AutoShape 5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" name="AutoShape 5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" name="AutoShape 6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" name="AutoShape 6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6" name="AutoShape 6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37" name="AutoShape 63"/>
                <p:cNvCxnSpPr>
                  <a:cxnSpLocks noChangeShapeType="1"/>
                  <a:stCxn id="431" idx="2"/>
                  <a:endCxn id="4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8" name="AutoShape 64"/>
                <p:cNvCxnSpPr>
                  <a:cxnSpLocks noChangeShapeType="1"/>
                  <a:stCxn id="436" idx="2"/>
                  <a:endCxn id="4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39" name="AutoShape 65"/>
                <p:cNvCxnSpPr>
                  <a:cxnSpLocks noChangeShapeType="1"/>
                  <a:stCxn id="434" idx="0"/>
                  <a:endCxn id="4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0" name="AutoShape 66"/>
                <p:cNvCxnSpPr>
                  <a:cxnSpLocks noChangeShapeType="1"/>
                  <a:stCxn id="432" idx="0"/>
                  <a:endCxn id="4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1" name="AutoShape 67"/>
                <p:cNvCxnSpPr>
                  <a:cxnSpLocks noChangeShapeType="1"/>
                  <a:stCxn id="434" idx="0"/>
                  <a:endCxn id="4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42" name="AutoShape 68"/>
                <p:cNvCxnSpPr>
                  <a:cxnSpLocks noChangeShapeType="1"/>
                  <a:stCxn id="435" idx="0"/>
                  <a:endCxn id="4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8" name="Group 69"/>
              <p:cNvGrpSpPr>
                <a:grpSpLocks/>
              </p:cNvGrpSpPr>
              <p:nvPr/>
            </p:nvGrpSpPr>
            <p:grpSpPr bwMode="auto">
              <a:xfrm>
                <a:off x="4446" y="3414"/>
                <a:ext cx="464" cy="387"/>
                <a:chOff x="2745" y="3092"/>
                <a:chExt cx="464" cy="406"/>
              </a:xfrm>
            </p:grpSpPr>
            <p:sp>
              <p:nvSpPr>
                <p:cNvPr id="393" name="AutoShape 7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4" name="AutoShape 7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5" name="AutoShape 7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AutoShape 7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AutoShape 7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AutoShape 7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AutoShape 7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00" name="AutoShape 77"/>
                <p:cNvCxnSpPr>
                  <a:cxnSpLocks noChangeShapeType="1"/>
                  <a:stCxn id="394" idx="2"/>
                  <a:endCxn id="3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1" name="AutoShape 78"/>
                <p:cNvCxnSpPr>
                  <a:cxnSpLocks noChangeShapeType="1"/>
                  <a:stCxn id="399" idx="2"/>
                  <a:endCxn id="3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2" name="AutoShape 79"/>
                <p:cNvCxnSpPr>
                  <a:cxnSpLocks noChangeShapeType="1"/>
                  <a:stCxn id="397" idx="0"/>
                  <a:endCxn id="3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3" name="AutoShape 80"/>
                <p:cNvCxnSpPr>
                  <a:cxnSpLocks noChangeShapeType="1"/>
                  <a:stCxn id="395" idx="0"/>
                  <a:endCxn id="3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4" name="AutoShape 81"/>
                <p:cNvCxnSpPr>
                  <a:cxnSpLocks noChangeShapeType="1"/>
                  <a:stCxn id="397" idx="0"/>
                  <a:endCxn id="3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5" name="AutoShape 82"/>
                <p:cNvCxnSpPr>
                  <a:cxnSpLocks noChangeShapeType="1"/>
                  <a:stCxn id="398" idx="0"/>
                  <a:endCxn id="3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406" name="AutoShape 8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AutoShape 8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AutoShape 8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" name="AutoShape 8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" name="AutoShape 8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1" name="AutoShape 8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12" name="AutoShape 89"/>
                <p:cNvCxnSpPr>
                  <a:cxnSpLocks noChangeShapeType="1"/>
                  <a:stCxn id="406" idx="2"/>
                  <a:endCxn id="4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3" name="AutoShape 90"/>
                <p:cNvCxnSpPr>
                  <a:cxnSpLocks noChangeShapeType="1"/>
                  <a:stCxn id="411" idx="2"/>
                  <a:endCxn id="4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4" name="AutoShape 91"/>
                <p:cNvCxnSpPr>
                  <a:cxnSpLocks noChangeShapeType="1"/>
                  <a:stCxn id="409" idx="0"/>
                  <a:endCxn id="4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5" name="AutoShape 92"/>
                <p:cNvCxnSpPr>
                  <a:cxnSpLocks noChangeShapeType="1"/>
                  <a:stCxn id="407" idx="0"/>
                  <a:endCxn id="4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6" name="AutoShape 93"/>
                <p:cNvCxnSpPr>
                  <a:cxnSpLocks noChangeShapeType="1"/>
                  <a:stCxn id="409" idx="0"/>
                  <a:endCxn id="4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17" name="AutoShape 94"/>
                <p:cNvCxnSpPr>
                  <a:cxnSpLocks noChangeShapeType="1"/>
                  <a:stCxn id="410" idx="0"/>
                  <a:endCxn id="4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29" name="Group 95"/>
              <p:cNvGrpSpPr>
                <a:grpSpLocks/>
              </p:cNvGrpSpPr>
              <p:nvPr/>
            </p:nvGrpSpPr>
            <p:grpSpPr bwMode="auto">
              <a:xfrm>
                <a:off x="4135" y="3545"/>
                <a:ext cx="464" cy="406"/>
                <a:chOff x="2745" y="3092"/>
                <a:chExt cx="464" cy="406"/>
              </a:xfrm>
            </p:grpSpPr>
            <p:sp>
              <p:nvSpPr>
                <p:cNvPr id="368" name="AutoShape 9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AutoShape 9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AutoShape 9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AutoShape 9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AutoShape 10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AutoShape 10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4" name="AutoShape 10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75" name="AutoShape 103"/>
                <p:cNvCxnSpPr>
                  <a:cxnSpLocks noChangeShapeType="1"/>
                  <a:stCxn id="369" idx="2"/>
                  <a:endCxn id="3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6" name="AutoShape 104"/>
                <p:cNvCxnSpPr>
                  <a:cxnSpLocks noChangeShapeType="1"/>
                  <a:stCxn id="374" idx="2"/>
                  <a:endCxn id="3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7" name="AutoShape 105"/>
                <p:cNvCxnSpPr>
                  <a:cxnSpLocks noChangeShapeType="1"/>
                  <a:stCxn id="372" idx="0"/>
                  <a:endCxn id="3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8" name="AutoShape 106"/>
                <p:cNvCxnSpPr>
                  <a:cxnSpLocks noChangeShapeType="1"/>
                  <a:stCxn id="370" idx="0"/>
                  <a:endCxn id="3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79" name="AutoShape 107"/>
                <p:cNvCxnSpPr>
                  <a:cxnSpLocks noChangeShapeType="1"/>
                  <a:stCxn id="372" idx="0"/>
                  <a:endCxn id="3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0" name="AutoShape 108"/>
                <p:cNvCxnSpPr>
                  <a:cxnSpLocks noChangeShapeType="1"/>
                  <a:stCxn id="373" idx="0"/>
                  <a:endCxn id="3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81" name="AutoShape 10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AutoShape 11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3" name="AutoShape 11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AutoShape 11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5" name="AutoShape 11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6" name="AutoShape 11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87" name="AutoShape 115"/>
                <p:cNvCxnSpPr>
                  <a:cxnSpLocks noChangeShapeType="1"/>
                  <a:stCxn id="381" idx="2"/>
                  <a:endCxn id="3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8" name="AutoShape 116"/>
                <p:cNvCxnSpPr>
                  <a:cxnSpLocks noChangeShapeType="1"/>
                  <a:stCxn id="386" idx="2"/>
                  <a:endCxn id="3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89" name="AutoShape 117"/>
                <p:cNvCxnSpPr>
                  <a:cxnSpLocks noChangeShapeType="1"/>
                  <a:stCxn id="384" idx="0"/>
                  <a:endCxn id="3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0" name="AutoShape 118"/>
                <p:cNvCxnSpPr>
                  <a:cxnSpLocks noChangeShapeType="1"/>
                  <a:stCxn id="382" idx="0"/>
                  <a:endCxn id="3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1" name="AutoShape 119"/>
                <p:cNvCxnSpPr>
                  <a:cxnSpLocks noChangeShapeType="1"/>
                  <a:stCxn id="384" idx="0"/>
                  <a:endCxn id="3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92" name="AutoShape 120"/>
                <p:cNvCxnSpPr>
                  <a:cxnSpLocks noChangeShapeType="1"/>
                  <a:stCxn id="385" idx="0"/>
                  <a:endCxn id="3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0" name="Group 121"/>
              <p:cNvGrpSpPr>
                <a:grpSpLocks/>
              </p:cNvGrpSpPr>
              <p:nvPr/>
            </p:nvGrpSpPr>
            <p:grpSpPr bwMode="auto">
              <a:xfrm>
                <a:off x="4403" y="3358"/>
                <a:ext cx="464" cy="406"/>
                <a:chOff x="2745" y="3092"/>
                <a:chExt cx="464" cy="406"/>
              </a:xfrm>
            </p:grpSpPr>
            <p:sp>
              <p:nvSpPr>
                <p:cNvPr id="343" name="AutoShape 12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AutoShape 12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AutoShape 12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AutoShape 12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7" name="AutoShape 12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AutoShape 12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AutoShape 12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50" name="AutoShape 129"/>
                <p:cNvCxnSpPr>
                  <a:cxnSpLocks noChangeShapeType="1"/>
                  <a:stCxn id="344" idx="2"/>
                  <a:endCxn id="3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1" name="AutoShape 130"/>
                <p:cNvCxnSpPr>
                  <a:cxnSpLocks noChangeShapeType="1"/>
                  <a:stCxn id="349" idx="2"/>
                  <a:endCxn id="3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2" name="AutoShape 131"/>
                <p:cNvCxnSpPr>
                  <a:cxnSpLocks noChangeShapeType="1"/>
                  <a:stCxn id="347" idx="0"/>
                  <a:endCxn id="3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3" name="AutoShape 132"/>
                <p:cNvCxnSpPr>
                  <a:cxnSpLocks noChangeShapeType="1"/>
                  <a:stCxn id="345" idx="0"/>
                  <a:endCxn id="3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4" name="AutoShape 133"/>
                <p:cNvCxnSpPr>
                  <a:cxnSpLocks noChangeShapeType="1"/>
                  <a:stCxn id="347" idx="0"/>
                  <a:endCxn id="3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55" name="AutoShape 134"/>
                <p:cNvCxnSpPr>
                  <a:cxnSpLocks noChangeShapeType="1"/>
                  <a:stCxn id="348" idx="0"/>
                  <a:endCxn id="3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56" name="AutoShape 13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AutoShape 13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AutoShape 13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AutoShape 13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AutoShape 13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AutoShape 14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62" name="AutoShape 141"/>
                <p:cNvCxnSpPr>
                  <a:cxnSpLocks noChangeShapeType="1"/>
                  <a:stCxn id="356" idx="2"/>
                  <a:endCxn id="3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3" name="AutoShape 142"/>
                <p:cNvCxnSpPr>
                  <a:cxnSpLocks noChangeShapeType="1"/>
                  <a:stCxn id="361" idx="2"/>
                  <a:endCxn id="3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4" name="AutoShape 143"/>
                <p:cNvCxnSpPr>
                  <a:cxnSpLocks noChangeShapeType="1"/>
                  <a:stCxn id="359" idx="0"/>
                  <a:endCxn id="3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5" name="AutoShape 144"/>
                <p:cNvCxnSpPr>
                  <a:cxnSpLocks noChangeShapeType="1"/>
                  <a:stCxn id="357" idx="0"/>
                  <a:endCxn id="3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6" name="AutoShape 145"/>
                <p:cNvCxnSpPr>
                  <a:cxnSpLocks noChangeShapeType="1"/>
                  <a:stCxn id="359" idx="0"/>
                  <a:endCxn id="3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67" name="AutoShape 146"/>
                <p:cNvCxnSpPr>
                  <a:cxnSpLocks noChangeShapeType="1"/>
                  <a:stCxn id="360" idx="0"/>
                  <a:endCxn id="3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1" name="Group 147"/>
              <p:cNvGrpSpPr>
                <a:grpSpLocks/>
              </p:cNvGrpSpPr>
              <p:nvPr/>
            </p:nvGrpSpPr>
            <p:grpSpPr bwMode="auto">
              <a:xfrm>
                <a:off x="4714" y="3569"/>
                <a:ext cx="464" cy="406"/>
                <a:chOff x="2745" y="3092"/>
                <a:chExt cx="464" cy="406"/>
              </a:xfrm>
            </p:grpSpPr>
            <p:sp>
              <p:nvSpPr>
                <p:cNvPr id="318" name="AutoShape 14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AutoShape 14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" name="AutoShape 15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AutoShape 15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AutoShape 15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AutoShape 15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AutoShape 15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25" name="AutoShape 155"/>
                <p:cNvCxnSpPr>
                  <a:cxnSpLocks noChangeShapeType="1"/>
                  <a:stCxn id="319" idx="2"/>
                  <a:endCxn id="3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6" name="AutoShape 156"/>
                <p:cNvCxnSpPr>
                  <a:cxnSpLocks noChangeShapeType="1"/>
                  <a:stCxn id="324" idx="2"/>
                  <a:endCxn id="3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7" name="AutoShape 157"/>
                <p:cNvCxnSpPr>
                  <a:cxnSpLocks noChangeShapeType="1"/>
                  <a:stCxn id="322" idx="0"/>
                  <a:endCxn id="3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8" name="AutoShape 158"/>
                <p:cNvCxnSpPr>
                  <a:cxnSpLocks noChangeShapeType="1"/>
                  <a:stCxn id="320" idx="0"/>
                  <a:endCxn id="3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9" name="AutoShape 159"/>
                <p:cNvCxnSpPr>
                  <a:cxnSpLocks noChangeShapeType="1"/>
                  <a:stCxn id="322" idx="0"/>
                  <a:endCxn id="3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0" name="AutoShape 160"/>
                <p:cNvCxnSpPr>
                  <a:cxnSpLocks noChangeShapeType="1"/>
                  <a:stCxn id="323" idx="0"/>
                  <a:endCxn id="3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31" name="AutoShape 16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AutoShape 16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AutoShape 16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AutoShape 16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AutoShape 16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AutoShape 16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37" name="AutoShape 167"/>
                <p:cNvCxnSpPr>
                  <a:cxnSpLocks noChangeShapeType="1"/>
                  <a:stCxn id="331" idx="2"/>
                  <a:endCxn id="3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8" name="AutoShape 168"/>
                <p:cNvCxnSpPr>
                  <a:cxnSpLocks noChangeShapeType="1"/>
                  <a:stCxn id="336" idx="2"/>
                  <a:endCxn id="3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9" name="AutoShape 169"/>
                <p:cNvCxnSpPr>
                  <a:cxnSpLocks noChangeShapeType="1"/>
                  <a:stCxn id="334" idx="0"/>
                  <a:endCxn id="3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0" name="AutoShape 170"/>
                <p:cNvCxnSpPr>
                  <a:cxnSpLocks noChangeShapeType="1"/>
                  <a:stCxn id="332" idx="0"/>
                  <a:endCxn id="3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1" name="AutoShape 171"/>
                <p:cNvCxnSpPr>
                  <a:cxnSpLocks noChangeShapeType="1"/>
                  <a:stCxn id="334" idx="0"/>
                  <a:endCxn id="3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2" name="AutoShape 172"/>
                <p:cNvCxnSpPr>
                  <a:cxnSpLocks noChangeShapeType="1"/>
                  <a:stCxn id="335" idx="0"/>
                  <a:endCxn id="3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2" name="Group 173"/>
              <p:cNvGrpSpPr>
                <a:grpSpLocks/>
              </p:cNvGrpSpPr>
              <p:nvPr/>
            </p:nvGrpSpPr>
            <p:grpSpPr bwMode="auto">
              <a:xfrm>
                <a:off x="4343" y="3746"/>
                <a:ext cx="464" cy="406"/>
                <a:chOff x="2745" y="3092"/>
                <a:chExt cx="464" cy="406"/>
              </a:xfrm>
            </p:grpSpPr>
            <p:sp>
              <p:nvSpPr>
                <p:cNvPr id="293" name="AutoShape 17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4" name="AutoShape 17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5" name="AutoShape 17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6" name="AutoShape 17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AutoShape 17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" name="AutoShape 17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9" name="AutoShape 18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00" name="AutoShape 181"/>
                <p:cNvCxnSpPr>
                  <a:cxnSpLocks noChangeShapeType="1"/>
                  <a:stCxn id="294" idx="2"/>
                  <a:endCxn id="2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1" name="AutoShape 182"/>
                <p:cNvCxnSpPr>
                  <a:cxnSpLocks noChangeShapeType="1"/>
                  <a:stCxn id="299" idx="2"/>
                  <a:endCxn id="2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2" name="AutoShape 183"/>
                <p:cNvCxnSpPr>
                  <a:cxnSpLocks noChangeShapeType="1"/>
                  <a:stCxn id="297" idx="0"/>
                  <a:endCxn id="2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3" name="AutoShape 184"/>
                <p:cNvCxnSpPr>
                  <a:cxnSpLocks noChangeShapeType="1"/>
                  <a:stCxn id="295" idx="0"/>
                  <a:endCxn id="2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4" name="AutoShape 185"/>
                <p:cNvCxnSpPr>
                  <a:cxnSpLocks noChangeShapeType="1"/>
                  <a:stCxn id="297" idx="0"/>
                  <a:endCxn id="2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05" name="AutoShape 186"/>
                <p:cNvCxnSpPr>
                  <a:cxnSpLocks noChangeShapeType="1"/>
                  <a:stCxn id="298" idx="0"/>
                  <a:endCxn id="2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06" name="AutoShape 18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AutoShape 18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AutoShape 18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AutoShape 19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AutoShape 19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" name="AutoShape 19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312" name="AutoShape 193"/>
                <p:cNvCxnSpPr>
                  <a:cxnSpLocks noChangeShapeType="1"/>
                  <a:stCxn id="306" idx="2"/>
                  <a:endCxn id="3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3" name="AutoShape 194"/>
                <p:cNvCxnSpPr>
                  <a:cxnSpLocks noChangeShapeType="1"/>
                  <a:stCxn id="311" idx="2"/>
                  <a:endCxn id="3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4" name="AutoShape 195"/>
                <p:cNvCxnSpPr>
                  <a:cxnSpLocks noChangeShapeType="1"/>
                  <a:stCxn id="309" idx="0"/>
                  <a:endCxn id="3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5" name="AutoShape 196"/>
                <p:cNvCxnSpPr>
                  <a:cxnSpLocks noChangeShapeType="1"/>
                  <a:stCxn id="307" idx="0"/>
                  <a:endCxn id="3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6" name="AutoShape 197"/>
                <p:cNvCxnSpPr>
                  <a:cxnSpLocks noChangeShapeType="1"/>
                  <a:stCxn id="309" idx="0"/>
                  <a:endCxn id="3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7" name="AutoShape 198"/>
                <p:cNvCxnSpPr>
                  <a:cxnSpLocks noChangeShapeType="1"/>
                  <a:stCxn id="310" idx="0"/>
                  <a:endCxn id="3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3" name="Group 199"/>
              <p:cNvGrpSpPr>
                <a:grpSpLocks/>
              </p:cNvGrpSpPr>
              <p:nvPr/>
            </p:nvGrpSpPr>
            <p:grpSpPr bwMode="auto">
              <a:xfrm>
                <a:off x="4775" y="3492"/>
                <a:ext cx="464" cy="406"/>
                <a:chOff x="2745" y="3092"/>
                <a:chExt cx="464" cy="406"/>
              </a:xfrm>
            </p:grpSpPr>
            <p:sp>
              <p:nvSpPr>
                <p:cNvPr id="268" name="AutoShape 20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9" name="AutoShape 20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0" name="AutoShape 20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1" name="AutoShape 20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2" name="AutoShape 20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3" name="AutoShape 20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4" name="AutoShape 20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75" name="AutoShape 207"/>
                <p:cNvCxnSpPr>
                  <a:cxnSpLocks noChangeShapeType="1"/>
                  <a:stCxn id="269" idx="2"/>
                  <a:endCxn id="2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6" name="AutoShape 208"/>
                <p:cNvCxnSpPr>
                  <a:cxnSpLocks noChangeShapeType="1"/>
                  <a:stCxn id="274" idx="2"/>
                  <a:endCxn id="2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7" name="AutoShape 209"/>
                <p:cNvCxnSpPr>
                  <a:cxnSpLocks noChangeShapeType="1"/>
                  <a:stCxn id="272" idx="0"/>
                  <a:endCxn id="2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8" name="AutoShape 210"/>
                <p:cNvCxnSpPr>
                  <a:cxnSpLocks noChangeShapeType="1"/>
                  <a:stCxn id="270" idx="0"/>
                  <a:endCxn id="2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79" name="AutoShape 211"/>
                <p:cNvCxnSpPr>
                  <a:cxnSpLocks noChangeShapeType="1"/>
                  <a:stCxn id="272" idx="0"/>
                  <a:endCxn id="2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0" name="AutoShape 212"/>
                <p:cNvCxnSpPr>
                  <a:cxnSpLocks noChangeShapeType="1"/>
                  <a:stCxn id="273" idx="0"/>
                  <a:endCxn id="2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81" name="AutoShape 21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2" name="AutoShape 21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" name="AutoShape 21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4" name="AutoShape 21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5" name="AutoShape 21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" name="AutoShape 21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87" name="AutoShape 219"/>
                <p:cNvCxnSpPr>
                  <a:cxnSpLocks noChangeShapeType="1"/>
                  <a:stCxn id="281" idx="2"/>
                  <a:endCxn id="2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8" name="AutoShape 220"/>
                <p:cNvCxnSpPr>
                  <a:cxnSpLocks noChangeShapeType="1"/>
                  <a:stCxn id="286" idx="2"/>
                  <a:endCxn id="2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9" name="AutoShape 221"/>
                <p:cNvCxnSpPr>
                  <a:cxnSpLocks noChangeShapeType="1"/>
                  <a:stCxn id="284" idx="0"/>
                  <a:endCxn id="2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0" name="AutoShape 222"/>
                <p:cNvCxnSpPr>
                  <a:cxnSpLocks noChangeShapeType="1"/>
                  <a:stCxn id="282" idx="0"/>
                  <a:endCxn id="2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1" name="AutoShape 223"/>
                <p:cNvCxnSpPr>
                  <a:cxnSpLocks noChangeShapeType="1"/>
                  <a:stCxn id="284" idx="0"/>
                  <a:endCxn id="2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92" name="AutoShape 224"/>
                <p:cNvCxnSpPr>
                  <a:cxnSpLocks noChangeShapeType="1"/>
                  <a:stCxn id="285" idx="0"/>
                  <a:endCxn id="2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4" name="Group 225"/>
              <p:cNvGrpSpPr>
                <a:grpSpLocks/>
              </p:cNvGrpSpPr>
              <p:nvPr/>
            </p:nvGrpSpPr>
            <p:grpSpPr bwMode="auto">
              <a:xfrm>
                <a:off x="4446" y="3414"/>
                <a:ext cx="464" cy="406"/>
                <a:chOff x="2745" y="3092"/>
                <a:chExt cx="464" cy="406"/>
              </a:xfrm>
            </p:grpSpPr>
            <p:sp>
              <p:nvSpPr>
                <p:cNvPr id="243" name="AutoShape 22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" name="AutoShape 22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" name="AutoShape 22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" name="AutoShape 22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" name="AutoShape 23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8" name="AutoShape 23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9" name="AutoShape 23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50" name="AutoShape 233"/>
                <p:cNvCxnSpPr>
                  <a:cxnSpLocks noChangeShapeType="1"/>
                  <a:stCxn id="244" idx="2"/>
                  <a:endCxn id="2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1" name="AutoShape 234"/>
                <p:cNvCxnSpPr>
                  <a:cxnSpLocks noChangeShapeType="1"/>
                  <a:stCxn id="249" idx="2"/>
                  <a:endCxn id="2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2" name="AutoShape 235"/>
                <p:cNvCxnSpPr>
                  <a:cxnSpLocks noChangeShapeType="1"/>
                  <a:stCxn id="247" idx="0"/>
                  <a:endCxn id="2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3" name="AutoShape 236"/>
                <p:cNvCxnSpPr>
                  <a:cxnSpLocks noChangeShapeType="1"/>
                  <a:stCxn id="245" idx="0"/>
                  <a:endCxn id="2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4" name="AutoShape 237"/>
                <p:cNvCxnSpPr>
                  <a:cxnSpLocks noChangeShapeType="1"/>
                  <a:stCxn id="247" idx="0"/>
                  <a:endCxn id="2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55" name="AutoShape 238"/>
                <p:cNvCxnSpPr>
                  <a:cxnSpLocks noChangeShapeType="1"/>
                  <a:stCxn id="248" idx="0"/>
                  <a:endCxn id="2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56" name="AutoShape 23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7" name="AutoShape 24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8" name="AutoShape 24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" name="AutoShape 24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0" name="AutoShape 24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1" name="AutoShape 24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62" name="AutoShape 245"/>
                <p:cNvCxnSpPr>
                  <a:cxnSpLocks noChangeShapeType="1"/>
                  <a:stCxn id="256" idx="2"/>
                  <a:endCxn id="2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3" name="AutoShape 246"/>
                <p:cNvCxnSpPr>
                  <a:cxnSpLocks noChangeShapeType="1"/>
                  <a:stCxn id="261" idx="2"/>
                  <a:endCxn id="2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4" name="AutoShape 247"/>
                <p:cNvCxnSpPr>
                  <a:cxnSpLocks noChangeShapeType="1"/>
                  <a:stCxn id="259" idx="0"/>
                  <a:endCxn id="2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5" name="AutoShape 248"/>
                <p:cNvCxnSpPr>
                  <a:cxnSpLocks noChangeShapeType="1"/>
                  <a:stCxn id="257" idx="0"/>
                  <a:endCxn id="2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6" name="AutoShape 249"/>
                <p:cNvCxnSpPr>
                  <a:cxnSpLocks noChangeShapeType="1"/>
                  <a:stCxn id="259" idx="0"/>
                  <a:endCxn id="2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67" name="AutoShape 250"/>
                <p:cNvCxnSpPr>
                  <a:cxnSpLocks noChangeShapeType="1"/>
                  <a:stCxn id="260" idx="0"/>
                  <a:endCxn id="2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5" name="Group 251"/>
              <p:cNvGrpSpPr>
                <a:grpSpLocks/>
              </p:cNvGrpSpPr>
              <p:nvPr/>
            </p:nvGrpSpPr>
            <p:grpSpPr bwMode="auto">
              <a:xfrm>
                <a:off x="4543" y="3511"/>
                <a:ext cx="464" cy="387"/>
                <a:chOff x="2745" y="3092"/>
                <a:chExt cx="464" cy="406"/>
              </a:xfrm>
            </p:grpSpPr>
            <p:sp>
              <p:nvSpPr>
                <p:cNvPr id="218" name="AutoShape 25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AutoShape 25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AutoShape 25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" name="AutoShape 25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2" name="AutoShape 25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3" name="AutoShape 25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4" name="AutoShape 25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25" name="AutoShape 259"/>
                <p:cNvCxnSpPr>
                  <a:cxnSpLocks noChangeShapeType="1"/>
                  <a:stCxn id="219" idx="2"/>
                  <a:endCxn id="2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6" name="AutoShape 260"/>
                <p:cNvCxnSpPr>
                  <a:cxnSpLocks noChangeShapeType="1"/>
                  <a:stCxn id="224" idx="2"/>
                  <a:endCxn id="2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7" name="AutoShape 261"/>
                <p:cNvCxnSpPr>
                  <a:cxnSpLocks noChangeShapeType="1"/>
                  <a:stCxn id="222" idx="0"/>
                  <a:endCxn id="2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8" name="AutoShape 262"/>
                <p:cNvCxnSpPr>
                  <a:cxnSpLocks noChangeShapeType="1"/>
                  <a:stCxn id="220" idx="0"/>
                  <a:endCxn id="2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29" name="AutoShape 263"/>
                <p:cNvCxnSpPr>
                  <a:cxnSpLocks noChangeShapeType="1"/>
                  <a:stCxn id="222" idx="0"/>
                  <a:endCxn id="2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0" name="AutoShape 264"/>
                <p:cNvCxnSpPr>
                  <a:cxnSpLocks noChangeShapeType="1"/>
                  <a:stCxn id="223" idx="0"/>
                  <a:endCxn id="2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31" name="AutoShape 26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2" name="AutoShape 26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3" name="AutoShape 26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4" name="AutoShape 26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" name="AutoShape 26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" name="AutoShape 27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37" name="AutoShape 271"/>
                <p:cNvCxnSpPr>
                  <a:cxnSpLocks noChangeShapeType="1"/>
                  <a:stCxn id="231" idx="2"/>
                  <a:endCxn id="2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8" name="AutoShape 272"/>
                <p:cNvCxnSpPr>
                  <a:cxnSpLocks noChangeShapeType="1"/>
                  <a:stCxn id="236" idx="2"/>
                  <a:endCxn id="2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39" name="AutoShape 273"/>
                <p:cNvCxnSpPr>
                  <a:cxnSpLocks noChangeShapeType="1"/>
                  <a:stCxn id="234" idx="0"/>
                  <a:endCxn id="2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0" name="AutoShape 274"/>
                <p:cNvCxnSpPr>
                  <a:cxnSpLocks noChangeShapeType="1"/>
                  <a:stCxn id="232" idx="0"/>
                  <a:endCxn id="2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1" name="AutoShape 275"/>
                <p:cNvCxnSpPr>
                  <a:cxnSpLocks noChangeShapeType="1"/>
                  <a:stCxn id="234" idx="0"/>
                  <a:endCxn id="2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2" name="AutoShape 276"/>
                <p:cNvCxnSpPr>
                  <a:cxnSpLocks noChangeShapeType="1"/>
                  <a:stCxn id="235" idx="0"/>
                  <a:endCxn id="2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6" name="Group 277"/>
              <p:cNvGrpSpPr>
                <a:grpSpLocks/>
              </p:cNvGrpSpPr>
              <p:nvPr/>
            </p:nvGrpSpPr>
            <p:grpSpPr bwMode="auto">
              <a:xfrm>
                <a:off x="4258" y="3252"/>
                <a:ext cx="464" cy="406"/>
                <a:chOff x="2745" y="3092"/>
                <a:chExt cx="464" cy="406"/>
              </a:xfrm>
            </p:grpSpPr>
            <p:sp>
              <p:nvSpPr>
                <p:cNvPr id="193" name="AutoShape 27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AutoShape 27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AutoShape 28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AutoShape 28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" name="AutoShape 28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AutoShape 28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9" name="AutoShape 28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00" name="AutoShape 285"/>
                <p:cNvCxnSpPr>
                  <a:cxnSpLocks noChangeShapeType="1"/>
                  <a:stCxn id="194" idx="2"/>
                  <a:endCxn id="1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1" name="AutoShape 286"/>
                <p:cNvCxnSpPr>
                  <a:cxnSpLocks noChangeShapeType="1"/>
                  <a:stCxn id="199" idx="2"/>
                  <a:endCxn id="1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2" name="AutoShape 287"/>
                <p:cNvCxnSpPr>
                  <a:cxnSpLocks noChangeShapeType="1"/>
                  <a:stCxn id="197" idx="0"/>
                  <a:endCxn id="1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3" name="AutoShape 288"/>
                <p:cNvCxnSpPr>
                  <a:cxnSpLocks noChangeShapeType="1"/>
                  <a:stCxn id="195" idx="0"/>
                  <a:endCxn id="1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4" name="AutoShape 289"/>
                <p:cNvCxnSpPr>
                  <a:cxnSpLocks noChangeShapeType="1"/>
                  <a:stCxn id="197" idx="0"/>
                  <a:endCxn id="1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05" name="AutoShape 290"/>
                <p:cNvCxnSpPr>
                  <a:cxnSpLocks noChangeShapeType="1"/>
                  <a:stCxn id="198" idx="0"/>
                  <a:endCxn id="1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06" name="AutoShape 29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AutoShape 29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AutoShape 29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AutoShape 29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AutoShape 29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1" name="AutoShape 29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212" name="AutoShape 297"/>
                <p:cNvCxnSpPr>
                  <a:cxnSpLocks noChangeShapeType="1"/>
                  <a:stCxn id="206" idx="2"/>
                  <a:endCxn id="2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3" name="AutoShape 298"/>
                <p:cNvCxnSpPr>
                  <a:cxnSpLocks noChangeShapeType="1"/>
                  <a:stCxn id="211" idx="2"/>
                  <a:endCxn id="2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4" name="AutoShape 299"/>
                <p:cNvCxnSpPr>
                  <a:cxnSpLocks noChangeShapeType="1"/>
                  <a:stCxn id="209" idx="0"/>
                  <a:endCxn id="2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5" name="AutoShape 300"/>
                <p:cNvCxnSpPr>
                  <a:cxnSpLocks noChangeShapeType="1"/>
                  <a:stCxn id="207" idx="0"/>
                  <a:endCxn id="2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6" name="AutoShape 301"/>
                <p:cNvCxnSpPr>
                  <a:cxnSpLocks noChangeShapeType="1"/>
                  <a:stCxn id="209" idx="0"/>
                  <a:endCxn id="2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217" name="AutoShape 302"/>
                <p:cNvCxnSpPr>
                  <a:cxnSpLocks noChangeShapeType="1"/>
                  <a:stCxn id="210" idx="0"/>
                  <a:endCxn id="2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7" name="Group 303"/>
              <p:cNvGrpSpPr>
                <a:grpSpLocks/>
              </p:cNvGrpSpPr>
              <p:nvPr/>
            </p:nvGrpSpPr>
            <p:grpSpPr bwMode="auto">
              <a:xfrm>
                <a:off x="4811" y="3666"/>
                <a:ext cx="464" cy="406"/>
                <a:chOff x="2745" y="3092"/>
                <a:chExt cx="464" cy="406"/>
              </a:xfrm>
            </p:grpSpPr>
            <p:sp>
              <p:nvSpPr>
                <p:cNvPr id="168" name="AutoShape 30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AutoShape 30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AutoShape 30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AutoShape 30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AutoShape 30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AutoShape 30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AutoShape 31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75" name="AutoShape 311"/>
                <p:cNvCxnSpPr>
                  <a:cxnSpLocks noChangeShapeType="1"/>
                  <a:stCxn id="169" idx="2"/>
                  <a:endCxn id="1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6" name="AutoShape 312"/>
                <p:cNvCxnSpPr>
                  <a:cxnSpLocks noChangeShapeType="1"/>
                  <a:stCxn id="174" idx="2"/>
                  <a:endCxn id="1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" name="AutoShape 313"/>
                <p:cNvCxnSpPr>
                  <a:cxnSpLocks noChangeShapeType="1"/>
                  <a:stCxn id="172" idx="0"/>
                  <a:endCxn id="1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8" name="AutoShape 314"/>
                <p:cNvCxnSpPr>
                  <a:cxnSpLocks noChangeShapeType="1"/>
                  <a:stCxn id="170" idx="0"/>
                  <a:endCxn id="1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9" name="AutoShape 315"/>
                <p:cNvCxnSpPr>
                  <a:cxnSpLocks noChangeShapeType="1"/>
                  <a:stCxn id="172" idx="0"/>
                  <a:endCxn id="1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0" name="AutoShape 316"/>
                <p:cNvCxnSpPr>
                  <a:cxnSpLocks noChangeShapeType="1"/>
                  <a:stCxn id="173" idx="0"/>
                  <a:endCxn id="1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81" name="AutoShape 31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AutoShape 31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AutoShape 31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AutoShape 32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AutoShape 32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AutoShape 32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87" name="AutoShape 323"/>
                <p:cNvCxnSpPr>
                  <a:cxnSpLocks noChangeShapeType="1"/>
                  <a:stCxn id="181" idx="2"/>
                  <a:endCxn id="1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8" name="AutoShape 324"/>
                <p:cNvCxnSpPr>
                  <a:cxnSpLocks noChangeShapeType="1"/>
                  <a:stCxn id="186" idx="2"/>
                  <a:endCxn id="1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89" name="AutoShape 325"/>
                <p:cNvCxnSpPr>
                  <a:cxnSpLocks noChangeShapeType="1"/>
                  <a:stCxn id="184" idx="0"/>
                  <a:endCxn id="1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0" name="AutoShape 326"/>
                <p:cNvCxnSpPr>
                  <a:cxnSpLocks noChangeShapeType="1"/>
                  <a:stCxn id="182" idx="0"/>
                  <a:endCxn id="1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1" name="AutoShape 327"/>
                <p:cNvCxnSpPr>
                  <a:cxnSpLocks noChangeShapeType="1"/>
                  <a:stCxn id="184" idx="0"/>
                  <a:endCxn id="1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2" name="AutoShape 328"/>
                <p:cNvCxnSpPr>
                  <a:cxnSpLocks noChangeShapeType="1"/>
                  <a:stCxn id="185" idx="0"/>
                  <a:endCxn id="1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8" name="Group 329"/>
              <p:cNvGrpSpPr>
                <a:grpSpLocks/>
              </p:cNvGrpSpPr>
              <p:nvPr/>
            </p:nvGrpSpPr>
            <p:grpSpPr bwMode="auto">
              <a:xfrm>
                <a:off x="4022" y="3409"/>
                <a:ext cx="464" cy="406"/>
                <a:chOff x="2745" y="3092"/>
                <a:chExt cx="464" cy="406"/>
              </a:xfrm>
            </p:grpSpPr>
            <p:sp>
              <p:nvSpPr>
                <p:cNvPr id="143" name="AutoShape 330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AutoShape 331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" name="AutoShape 332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AutoShape 333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AutoShape 334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AutoShape 335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" name="AutoShape 336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50" name="AutoShape 337"/>
                <p:cNvCxnSpPr>
                  <a:cxnSpLocks noChangeShapeType="1"/>
                  <a:stCxn id="144" idx="2"/>
                  <a:endCxn id="1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1" name="AutoShape 338"/>
                <p:cNvCxnSpPr>
                  <a:cxnSpLocks noChangeShapeType="1"/>
                  <a:stCxn id="149" idx="2"/>
                  <a:endCxn id="1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2" name="AutoShape 339"/>
                <p:cNvCxnSpPr>
                  <a:cxnSpLocks noChangeShapeType="1"/>
                  <a:stCxn id="147" idx="0"/>
                  <a:endCxn id="1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AutoShape 340"/>
                <p:cNvCxnSpPr>
                  <a:cxnSpLocks noChangeShapeType="1"/>
                  <a:stCxn id="145" idx="0"/>
                  <a:endCxn id="1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AutoShape 341"/>
                <p:cNvCxnSpPr>
                  <a:cxnSpLocks noChangeShapeType="1"/>
                  <a:stCxn id="147" idx="0"/>
                  <a:endCxn id="1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AutoShape 342"/>
                <p:cNvCxnSpPr>
                  <a:cxnSpLocks noChangeShapeType="1"/>
                  <a:stCxn id="148" idx="0"/>
                  <a:endCxn id="1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AutoShape 343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" name="AutoShape 344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AutoShape 345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" name="AutoShape 346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0" name="AutoShape 347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1" name="AutoShape 348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62" name="AutoShape 349"/>
                <p:cNvCxnSpPr>
                  <a:cxnSpLocks noChangeShapeType="1"/>
                  <a:stCxn id="156" idx="2"/>
                  <a:endCxn id="1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3" name="AutoShape 350"/>
                <p:cNvCxnSpPr>
                  <a:cxnSpLocks noChangeShapeType="1"/>
                  <a:stCxn id="161" idx="2"/>
                  <a:endCxn id="1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4" name="AutoShape 351"/>
                <p:cNvCxnSpPr>
                  <a:cxnSpLocks noChangeShapeType="1"/>
                  <a:stCxn id="159" idx="0"/>
                  <a:endCxn id="1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" name="AutoShape 352"/>
                <p:cNvCxnSpPr>
                  <a:cxnSpLocks noChangeShapeType="1"/>
                  <a:stCxn id="157" idx="0"/>
                  <a:endCxn id="1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6" name="AutoShape 353"/>
                <p:cNvCxnSpPr>
                  <a:cxnSpLocks noChangeShapeType="1"/>
                  <a:stCxn id="159" idx="0"/>
                  <a:endCxn id="1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7" name="AutoShape 354"/>
                <p:cNvCxnSpPr>
                  <a:cxnSpLocks noChangeShapeType="1"/>
                  <a:stCxn id="160" idx="0"/>
                  <a:endCxn id="1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39" name="Group 355"/>
              <p:cNvGrpSpPr>
                <a:grpSpLocks/>
              </p:cNvGrpSpPr>
              <p:nvPr/>
            </p:nvGrpSpPr>
            <p:grpSpPr bwMode="auto">
              <a:xfrm>
                <a:off x="3847" y="3571"/>
                <a:ext cx="464" cy="406"/>
                <a:chOff x="2745" y="3092"/>
                <a:chExt cx="464" cy="406"/>
              </a:xfrm>
            </p:grpSpPr>
            <p:sp>
              <p:nvSpPr>
                <p:cNvPr id="118" name="AutoShape 356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AutoShape 357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358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AutoShape 359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AutoShape 360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AutoShape 361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AutoShape 362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25" name="AutoShape 363"/>
                <p:cNvCxnSpPr>
                  <a:cxnSpLocks noChangeShapeType="1"/>
                  <a:stCxn id="119" idx="2"/>
                  <a:endCxn id="12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6" name="AutoShape 364"/>
                <p:cNvCxnSpPr>
                  <a:cxnSpLocks noChangeShapeType="1"/>
                  <a:stCxn id="124" idx="2"/>
                  <a:endCxn id="12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7" name="AutoShape 365"/>
                <p:cNvCxnSpPr>
                  <a:cxnSpLocks noChangeShapeType="1"/>
                  <a:stCxn id="122" idx="0"/>
                  <a:endCxn id="12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8" name="AutoShape 366"/>
                <p:cNvCxnSpPr>
                  <a:cxnSpLocks noChangeShapeType="1"/>
                  <a:stCxn id="120" idx="0"/>
                  <a:endCxn id="11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9" name="AutoShape 367"/>
                <p:cNvCxnSpPr>
                  <a:cxnSpLocks noChangeShapeType="1"/>
                  <a:stCxn id="122" idx="0"/>
                  <a:endCxn id="12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0" name="AutoShape 368"/>
                <p:cNvCxnSpPr>
                  <a:cxnSpLocks noChangeShapeType="1"/>
                  <a:stCxn id="123" idx="0"/>
                  <a:endCxn id="12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31" name="AutoShape 369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AutoShape 370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AutoShape 371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AutoShape 372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AutoShape 373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AutoShape 374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37" name="AutoShape 375"/>
                <p:cNvCxnSpPr>
                  <a:cxnSpLocks noChangeShapeType="1"/>
                  <a:stCxn id="131" idx="2"/>
                  <a:endCxn id="13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8" name="AutoShape 376"/>
                <p:cNvCxnSpPr>
                  <a:cxnSpLocks noChangeShapeType="1"/>
                  <a:stCxn id="136" idx="2"/>
                  <a:endCxn id="13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9" name="AutoShape 377"/>
                <p:cNvCxnSpPr>
                  <a:cxnSpLocks noChangeShapeType="1"/>
                  <a:stCxn id="134" idx="0"/>
                  <a:endCxn id="13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0" name="AutoShape 378"/>
                <p:cNvCxnSpPr>
                  <a:cxnSpLocks noChangeShapeType="1"/>
                  <a:stCxn id="132" idx="0"/>
                  <a:endCxn id="13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1" name="AutoShape 379"/>
                <p:cNvCxnSpPr>
                  <a:cxnSpLocks noChangeShapeType="1"/>
                  <a:stCxn id="134" idx="0"/>
                  <a:endCxn id="13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AutoShape 380"/>
                <p:cNvCxnSpPr>
                  <a:cxnSpLocks noChangeShapeType="1"/>
                  <a:stCxn id="135" idx="0"/>
                  <a:endCxn id="13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0" name="Group 381"/>
              <p:cNvGrpSpPr>
                <a:grpSpLocks/>
              </p:cNvGrpSpPr>
              <p:nvPr/>
            </p:nvGrpSpPr>
            <p:grpSpPr bwMode="auto">
              <a:xfrm>
                <a:off x="3944" y="3668"/>
                <a:ext cx="464" cy="387"/>
                <a:chOff x="2745" y="3092"/>
                <a:chExt cx="464" cy="406"/>
              </a:xfrm>
            </p:grpSpPr>
            <p:sp>
              <p:nvSpPr>
                <p:cNvPr id="93" name="AutoShape 382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AutoShape 383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AutoShape 384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AutoShape 385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AutoShape 386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AutoShape 387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AutoShape 388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00" name="AutoShape 389"/>
                <p:cNvCxnSpPr>
                  <a:cxnSpLocks noChangeShapeType="1"/>
                  <a:stCxn id="94" idx="2"/>
                  <a:endCxn id="9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1" name="AutoShape 390"/>
                <p:cNvCxnSpPr>
                  <a:cxnSpLocks noChangeShapeType="1"/>
                  <a:stCxn id="99" idx="2"/>
                  <a:endCxn id="9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2" name="AutoShape 391"/>
                <p:cNvCxnSpPr>
                  <a:cxnSpLocks noChangeShapeType="1"/>
                  <a:stCxn id="97" idx="0"/>
                  <a:endCxn id="9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3" name="AutoShape 392"/>
                <p:cNvCxnSpPr>
                  <a:cxnSpLocks noChangeShapeType="1"/>
                  <a:stCxn id="95" idx="0"/>
                  <a:endCxn id="9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4" name="AutoShape 393"/>
                <p:cNvCxnSpPr>
                  <a:cxnSpLocks noChangeShapeType="1"/>
                  <a:stCxn id="97" idx="0"/>
                  <a:endCxn id="9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5" name="AutoShape 394"/>
                <p:cNvCxnSpPr>
                  <a:cxnSpLocks noChangeShapeType="1"/>
                  <a:stCxn id="98" idx="0"/>
                  <a:endCxn id="9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06" name="AutoShape 395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AutoShape 396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AutoShape 397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AutoShape 398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AutoShape 399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400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12" name="AutoShape 401"/>
                <p:cNvCxnSpPr>
                  <a:cxnSpLocks noChangeShapeType="1"/>
                  <a:stCxn id="106" idx="2"/>
                  <a:endCxn id="10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3" name="AutoShape 402"/>
                <p:cNvCxnSpPr>
                  <a:cxnSpLocks noChangeShapeType="1"/>
                  <a:stCxn id="111" idx="2"/>
                  <a:endCxn id="10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4" name="AutoShape 403"/>
                <p:cNvCxnSpPr>
                  <a:cxnSpLocks noChangeShapeType="1"/>
                  <a:stCxn id="109" idx="0"/>
                  <a:endCxn id="10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5" name="AutoShape 404"/>
                <p:cNvCxnSpPr>
                  <a:cxnSpLocks noChangeShapeType="1"/>
                  <a:stCxn id="107" idx="0"/>
                  <a:endCxn id="10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6" name="AutoShape 405"/>
                <p:cNvCxnSpPr>
                  <a:cxnSpLocks noChangeShapeType="1"/>
                  <a:stCxn id="109" idx="0"/>
                  <a:endCxn id="11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17" name="AutoShape 406"/>
                <p:cNvCxnSpPr>
                  <a:cxnSpLocks noChangeShapeType="1"/>
                  <a:stCxn id="110" idx="0"/>
                  <a:endCxn id="11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1" name="Group 407"/>
              <p:cNvGrpSpPr>
                <a:grpSpLocks/>
              </p:cNvGrpSpPr>
              <p:nvPr/>
            </p:nvGrpSpPr>
            <p:grpSpPr bwMode="auto">
              <a:xfrm>
                <a:off x="3901" y="3612"/>
                <a:ext cx="464" cy="406"/>
                <a:chOff x="2745" y="3092"/>
                <a:chExt cx="464" cy="406"/>
              </a:xfrm>
            </p:grpSpPr>
            <p:sp>
              <p:nvSpPr>
                <p:cNvPr id="68" name="AutoShape 408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409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AutoShape 410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AutoShape 411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AutoShape 412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AutoShape 413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AutoShape 414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75" name="AutoShape 415"/>
                <p:cNvCxnSpPr>
                  <a:cxnSpLocks noChangeShapeType="1"/>
                  <a:stCxn id="69" idx="2"/>
                  <a:endCxn id="71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AutoShape 416"/>
                <p:cNvCxnSpPr>
                  <a:cxnSpLocks noChangeShapeType="1"/>
                  <a:stCxn id="74" idx="2"/>
                  <a:endCxn id="71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AutoShape 417"/>
                <p:cNvCxnSpPr>
                  <a:cxnSpLocks noChangeShapeType="1"/>
                  <a:stCxn id="72" idx="0"/>
                  <a:endCxn id="71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" name="AutoShape 418"/>
                <p:cNvCxnSpPr>
                  <a:cxnSpLocks noChangeShapeType="1"/>
                  <a:stCxn id="70" idx="0"/>
                  <a:endCxn id="69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79" name="AutoShape 419"/>
                <p:cNvCxnSpPr>
                  <a:cxnSpLocks noChangeShapeType="1"/>
                  <a:stCxn id="72" idx="0"/>
                  <a:endCxn id="74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" name="AutoShape 420"/>
                <p:cNvCxnSpPr>
                  <a:cxnSpLocks noChangeShapeType="1"/>
                  <a:stCxn id="73" idx="0"/>
                  <a:endCxn id="74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81" name="AutoShape 421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AutoShape 422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AutoShape 423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AutoShape 424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AutoShape 425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AutoShape 426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87" name="AutoShape 427"/>
                <p:cNvCxnSpPr>
                  <a:cxnSpLocks noChangeShapeType="1"/>
                  <a:stCxn id="81" idx="2"/>
                  <a:endCxn id="83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8" name="AutoShape 428"/>
                <p:cNvCxnSpPr>
                  <a:cxnSpLocks noChangeShapeType="1"/>
                  <a:stCxn id="86" idx="2"/>
                  <a:endCxn id="83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89" name="AutoShape 429"/>
                <p:cNvCxnSpPr>
                  <a:cxnSpLocks noChangeShapeType="1"/>
                  <a:stCxn id="84" idx="0"/>
                  <a:endCxn id="83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0" name="AutoShape 430"/>
                <p:cNvCxnSpPr>
                  <a:cxnSpLocks noChangeShapeType="1"/>
                  <a:stCxn id="82" idx="0"/>
                  <a:endCxn id="81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1" name="AutoShape 431"/>
                <p:cNvCxnSpPr>
                  <a:cxnSpLocks noChangeShapeType="1"/>
                  <a:stCxn id="84" idx="0"/>
                  <a:endCxn id="86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92" name="AutoShape 432"/>
                <p:cNvCxnSpPr>
                  <a:cxnSpLocks noChangeShapeType="1"/>
                  <a:stCxn id="85" idx="0"/>
                  <a:endCxn id="86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42" name="Group 433"/>
              <p:cNvGrpSpPr>
                <a:grpSpLocks/>
              </p:cNvGrpSpPr>
              <p:nvPr/>
            </p:nvGrpSpPr>
            <p:grpSpPr bwMode="auto">
              <a:xfrm>
                <a:off x="4640" y="3768"/>
                <a:ext cx="464" cy="406"/>
                <a:chOff x="2745" y="3092"/>
                <a:chExt cx="464" cy="406"/>
              </a:xfrm>
            </p:grpSpPr>
            <p:sp>
              <p:nvSpPr>
                <p:cNvPr id="43" name="AutoShape 434"/>
                <p:cNvSpPr>
                  <a:spLocks noChangeArrowheads="1"/>
                </p:cNvSpPr>
                <p:nvPr/>
              </p:nvSpPr>
              <p:spPr bwMode="auto">
                <a:xfrm>
                  <a:off x="2745" y="3092"/>
                  <a:ext cx="464" cy="406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435"/>
                <p:cNvSpPr>
                  <a:spLocks noChangeArrowheads="1"/>
                </p:cNvSpPr>
                <p:nvPr/>
              </p:nvSpPr>
              <p:spPr bwMode="auto">
                <a:xfrm>
                  <a:off x="2806" y="3173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AutoShape 436"/>
                <p:cNvSpPr>
                  <a:spLocks noChangeArrowheads="1"/>
                </p:cNvSpPr>
                <p:nvPr/>
              </p:nvSpPr>
              <p:spPr bwMode="auto">
                <a:xfrm>
                  <a:off x="2863" y="3315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AutoShape 437"/>
                <p:cNvSpPr>
                  <a:spLocks noChangeArrowheads="1"/>
                </p:cNvSpPr>
                <p:nvPr/>
              </p:nvSpPr>
              <p:spPr bwMode="auto">
                <a:xfrm>
                  <a:off x="2882" y="3237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AutoShape 438"/>
                <p:cNvSpPr>
                  <a:spLocks noChangeArrowheads="1"/>
                </p:cNvSpPr>
                <p:nvPr/>
              </p:nvSpPr>
              <p:spPr bwMode="auto">
                <a:xfrm>
                  <a:off x="2951" y="3336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AutoShape 439"/>
                <p:cNvSpPr>
                  <a:spLocks noChangeArrowheads="1"/>
                </p:cNvSpPr>
                <p:nvPr/>
              </p:nvSpPr>
              <p:spPr bwMode="auto">
                <a:xfrm>
                  <a:off x="3027" y="3295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AutoShape 440"/>
                <p:cNvSpPr>
                  <a:spLocks noChangeArrowheads="1"/>
                </p:cNvSpPr>
                <p:nvPr/>
              </p:nvSpPr>
              <p:spPr bwMode="auto">
                <a:xfrm>
                  <a:off x="2995" y="3159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50" name="AutoShape 441"/>
                <p:cNvCxnSpPr>
                  <a:cxnSpLocks noChangeShapeType="1"/>
                  <a:stCxn id="44" idx="2"/>
                  <a:endCxn id="46" idx="0"/>
                </p:cNvCxnSpPr>
                <p:nvPr/>
              </p:nvCxnSpPr>
              <p:spPr bwMode="auto">
                <a:xfrm>
                  <a:off x="2838" y="3214"/>
                  <a:ext cx="75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AutoShape 442"/>
                <p:cNvCxnSpPr>
                  <a:cxnSpLocks noChangeShapeType="1"/>
                  <a:stCxn id="49" idx="2"/>
                  <a:endCxn id="46" idx="0"/>
                </p:cNvCxnSpPr>
                <p:nvPr/>
              </p:nvCxnSpPr>
              <p:spPr bwMode="auto">
                <a:xfrm flipH="1">
                  <a:off x="2913" y="3201"/>
                  <a:ext cx="114" cy="3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AutoShape 443"/>
                <p:cNvCxnSpPr>
                  <a:cxnSpLocks noChangeShapeType="1"/>
                  <a:stCxn id="47" idx="0"/>
                  <a:endCxn id="46" idx="2"/>
                </p:cNvCxnSpPr>
                <p:nvPr/>
              </p:nvCxnSpPr>
              <p:spPr bwMode="auto">
                <a:xfrm flipH="1" flipV="1">
                  <a:off x="2913" y="3278"/>
                  <a:ext cx="70" cy="5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AutoShape 444"/>
                <p:cNvCxnSpPr>
                  <a:cxnSpLocks noChangeShapeType="1"/>
                  <a:stCxn id="45" idx="0"/>
                  <a:endCxn id="44" idx="2"/>
                </p:cNvCxnSpPr>
                <p:nvPr/>
              </p:nvCxnSpPr>
              <p:spPr bwMode="auto">
                <a:xfrm flipH="1" flipV="1">
                  <a:off x="2838" y="3214"/>
                  <a:ext cx="57" cy="10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AutoShape 445"/>
                <p:cNvCxnSpPr>
                  <a:cxnSpLocks noChangeShapeType="1"/>
                  <a:stCxn id="47" idx="0"/>
                  <a:endCxn id="49" idx="2"/>
                </p:cNvCxnSpPr>
                <p:nvPr/>
              </p:nvCxnSpPr>
              <p:spPr bwMode="auto">
                <a:xfrm flipV="1">
                  <a:off x="2983" y="3201"/>
                  <a:ext cx="44" cy="13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AutoShape 446"/>
                <p:cNvCxnSpPr>
                  <a:cxnSpLocks noChangeShapeType="1"/>
                  <a:stCxn id="48" idx="0"/>
                  <a:endCxn id="49" idx="3"/>
                </p:cNvCxnSpPr>
                <p:nvPr/>
              </p:nvCxnSpPr>
              <p:spPr bwMode="auto">
                <a:xfrm flipV="1">
                  <a:off x="3058" y="3180"/>
                  <a:ext cx="0" cy="11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56" name="AutoShape 447"/>
                <p:cNvSpPr>
                  <a:spLocks noChangeArrowheads="1"/>
                </p:cNvSpPr>
                <p:nvPr/>
              </p:nvSpPr>
              <p:spPr bwMode="auto">
                <a:xfrm>
                  <a:off x="2901" y="3172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448"/>
                <p:cNvSpPr>
                  <a:spLocks noChangeArrowheads="1"/>
                </p:cNvSpPr>
                <p:nvPr/>
              </p:nvSpPr>
              <p:spPr bwMode="auto">
                <a:xfrm>
                  <a:off x="2869" y="338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AutoShape 449"/>
                <p:cNvSpPr>
                  <a:spLocks noChangeArrowheads="1"/>
                </p:cNvSpPr>
                <p:nvPr/>
              </p:nvSpPr>
              <p:spPr bwMode="auto">
                <a:xfrm>
                  <a:off x="2781" y="327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AutoShape 450"/>
                <p:cNvSpPr>
                  <a:spLocks noChangeArrowheads="1"/>
                </p:cNvSpPr>
                <p:nvPr/>
              </p:nvSpPr>
              <p:spPr bwMode="auto">
                <a:xfrm>
                  <a:off x="2983" y="3399"/>
                  <a:ext cx="63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AutoShape 451"/>
                <p:cNvSpPr>
                  <a:spLocks noChangeArrowheads="1"/>
                </p:cNvSpPr>
                <p:nvPr/>
              </p:nvSpPr>
              <p:spPr bwMode="auto">
                <a:xfrm>
                  <a:off x="3096" y="3338"/>
                  <a:ext cx="63" cy="4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AutoShape 452"/>
                <p:cNvSpPr>
                  <a:spLocks noChangeArrowheads="1"/>
                </p:cNvSpPr>
                <p:nvPr/>
              </p:nvSpPr>
              <p:spPr bwMode="auto">
                <a:xfrm>
                  <a:off x="3064" y="3214"/>
                  <a:ext cx="64" cy="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62" name="AutoShape 453"/>
                <p:cNvCxnSpPr>
                  <a:cxnSpLocks noChangeShapeType="1"/>
                  <a:stCxn id="56" idx="2"/>
                  <a:endCxn id="58" idx="0"/>
                </p:cNvCxnSpPr>
                <p:nvPr/>
              </p:nvCxnSpPr>
              <p:spPr bwMode="auto">
                <a:xfrm flipH="1">
                  <a:off x="2812" y="3213"/>
                  <a:ext cx="120" cy="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3" name="AutoShape 454"/>
                <p:cNvCxnSpPr>
                  <a:cxnSpLocks noChangeShapeType="1"/>
                  <a:stCxn id="61" idx="2"/>
                  <a:endCxn id="58" idx="0"/>
                </p:cNvCxnSpPr>
                <p:nvPr/>
              </p:nvCxnSpPr>
              <p:spPr bwMode="auto">
                <a:xfrm flipH="1">
                  <a:off x="2812" y="3255"/>
                  <a:ext cx="284" cy="2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4" name="AutoShape 455"/>
                <p:cNvCxnSpPr>
                  <a:cxnSpLocks noChangeShapeType="1"/>
                  <a:stCxn id="59" idx="0"/>
                  <a:endCxn id="58" idx="2"/>
                </p:cNvCxnSpPr>
                <p:nvPr/>
              </p:nvCxnSpPr>
              <p:spPr bwMode="auto">
                <a:xfrm flipH="1" flipV="1">
                  <a:off x="2812" y="3320"/>
                  <a:ext cx="202" cy="7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5" name="AutoShape 456"/>
                <p:cNvCxnSpPr>
                  <a:cxnSpLocks noChangeShapeType="1"/>
                  <a:stCxn id="57" idx="0"/>
                  <a:endCxn id="56" idx="2"/>
                </p:cNvCxnSpPr>
                <p:nvPr/>
              </p:nvCxnSpPr>
              <p:spPr bwMode="auto">
                <a:xfrm flipV="1">
                  <a:off x="2901" y="3213"/>
                  <a:ext cx="31" cy="17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6" name="AutoShape 457"/>
                <p:cNvCxnSpPr>
                  <a:cxnSpLocks noChangeShapeType="1"/>
                  <a:stCxn id="59" idx="0"/>
                  <a:endCxn id="61" idx="2"/>
                </p:cNvCxnSpPr>
                <p:nvPr/>
              </p:nvCxnSpPr>
              <p:spPr bwMode="auto">
                <a:xfrm flipV="1">
                  <a:off x="3014" y="3255"/>
                  <a:ext cx="82" cy="14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67" name="AutoShape 458"/>
                <p:cNvCxnSpPr>
                  <a:cxnSpLocks noChangeShapeType="1"/>
                  <a:stCxn id="60" idx="0"/>
                  <a:endCxn id="61" idx="3"/>
                </p:cNvCxnSpPr>
                <p:nvPr/>
              </p:nvCxnSpPr>
              <p:spPr bwMode="auto">
                <a:xfrm flipV="1">
                  <a:off x="3128" y="3235"/>
                  <a:ext cx="0" cy="1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</p:grp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 !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5" y="1847045"/>
            <a:ext cx="2712667" cy="2263791"/>
          </a:xfrm>
        </p:spPr>
      </p:pic>
      <p:sp>
        <p:nvSpPr>
          <p:cNvPr id="11" name="Rectangle 10"/>
          <p:cNvSpPr/>
          <p:nvPr/>
        </p:nvSpPr>
        <p:spPr>
          <a:xfrm>
            <a:off x="533400" y="1556327"/>
            <a:ext cx="20233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https://www.sigmundsoftware.com/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80" y="1847045"/>
            <a:ext cx="2673320" cy="22686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52878" y="1560968"/>
            <a:ext cx="16033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http://www.praxisemr.com/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034" y="1869160"/>
            <a:ext cx="2958151" cy="22416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58532" y="1570205"/>
            <a:ext cx="1981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</a:rPr>
              <a:t>ubmd.followmyhealth.com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524000"/>
            <a:ext cx="8839200" cy="4862323"/>
            <a:chOff x="76200" y="1524000"/>
            <a:chExt cx="8991600" cy="4862323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76200" y="1524000"/>
              <a:ext cx="8991600" cy="28956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371" y="4447331"/>
              <a:ext cx="1776547" cy="193899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Optimized for practice management and patient care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19972" y="4610836"/>
            <a:ext cx="5937651" cy="2018564"/>
            <a:chOff x="2519972" y="4610836"/>
            <a:chExt cx="5937651" cy="2018564"/>
          </a:xfrm>
        </p:grpSpPr>
        <p:sp>
          <p:nvSpPr>
            <p:cNvPr id="468" name="Rounded Rectangle 467"/>
            <p:cNvSpPr/>
            <p:nvPr/>
          </p:nvSpPr>
          <p:spPr bwMode="auto">
            <a:xfrm>
              <a:off x="2519972" y="4610836"/>
              <a:ext cx="3652228" cy="2018564"/>
            </a:xfrm>
            <a:prstGeom prst="roundRect">
              <a:avLst/>
            </a:prstGeom>
            <a:noFill/>
            <a:ln w="57150" cap="flat" cmpd="sng" algn="ctr">
              <a:solidFill>
                <a:srgbClr val="19FF8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92673" y="4864100"/>
              <a:ext cx="2264950" cy="1200329"/>
            </a:xfrm>
            <a:prstGeom prst="rect">
              <a:avLst/>
            </a:prstGeom>
            <a:solidFill>
              <a:srgbClr val="19FF8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Optimized for analytics and decision support</a:t>
              </a:r>
              <a:endParaRPr lang="en-US" dirty="0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76200" y="1447800"/>
            <a:ext cx="8991600" cy="5257800"/>
            <a:chOff x="76200" y="1447800"/>
            <a:chExt cx="8991600" cy="5257800"/>
          </a:xfrm>
        </p:grpSpPr>
        <p:sp>
          <p:nvSpPr>
            <p:cNvPr id="8" name="TextBox 7"/>
            <p:cNvSpPr txBox="1"/>
            <p:nvPr/>
          </p:nvSpPr>
          <p:spPr>
            <a:xfrm>
              <a:off x="3724217" y="1447800"/>
              <a:ext cx="5032463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There is a lack of data for making analytics and decision support work</a:t>
              </a:r>
              <a:endParaRPr lang="en-US" dirty="0"/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6200" y="1447800"/>
              <a:ext cx="8991600" cy="5257800"/>
            </a:xfrm>
            <a:prstGeom prst="roundRect">
              <a:avLst>
                <a:gd name="adj" fmla="val 8334"/>
              </a:avLst>
            </a:prstGeom>
            <a:noFill/>
            <a:ln w="57150" cap="flat" cmpd="sng" algn="ctr">
              <a:solidFill>
                <a:srgbClr val="ECD63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Idiosyncrasies of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diagnostic process: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Diagnosis may be recorded when there is only </a:t>
            </a:r>
            <a:r>
              <a:rPr lang="en-US" sz="2000" dirty="0" smtClean="0"/>
              <a:t>a suspicion </a:t>
            </a:r>
            <a:r>
              <a:rPr lang="en-US" sz="2000" dirty="0"/>
              <a:t>of </a:t>
            </a:r>
            <a:r>
              <a:rPr lang="en-US" sz="2000" dirty="0" smtClean="0"/>
              <a:t>disease;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overlapping clinical conditions are difficult </a:t>
            </a:r>
            <a:r>
              <a:rPr lang="en-US" sz="2000" dirty="0" smtClean="0"/>
              <a:t>to distinguish reliably;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may only partially fit diagnostic </a:t>
            </a:r>
            <a:r>
              <a:rPr lang="en-US" sz="2000" dirty="0" smtClean="0"/>
              <a:t>criteria;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in whom diagnostic testing is done </a:t>
            </a:r>
            <a:r>
              <a:rPr lang="en-US" sz="2000" dirty="0" smtClean="0"/>
              <a:t>are </a:t>
            </a:r>
            <a:r>
              <a:rPr lang="en-US" sz="2000" dirty="0"/>
              <a:t>still more likely to have </a:t>
            </a:r>
            <a:r>
              <a:rPr lang="en-US" sz="2000" dirty="0" smtClean="0"/>
              <a:t>disease even if the result of the test is negative.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Reporting a diagnosis: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Repeated diagnosis codes over time may </a:t>
            </a:r>
            <a:r>
              <a:rPr lang="en-US" sz="2000" dirty="0" smtClean="0"/>
              <a:t>represent a </a:t>
            </a:r>
            <a:r>
              <a:rPr lang="en-US" sz="2000" dirty="0"/>
              <a:t>new event or a follow-up to an earlier </a:t>
            </a:r>
            <a:r>
              <a:rPr lang="en-US" sz="2000" dirty="0" smtClean="0"/>
              <a:t>event;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diagnosis in a database is not necessarily </a:t>
            </a:r>
            <a:r>
              <a:rPr lang="en-US" sz="2000" dirty="0" smtClean="0"/>
              <a:t>an incident </a:t>
            </a:r>
            <a:r>
              <a:rPr lang="en-US" sz="2000" dirty="0"/>
              <a:t>case of </a:t>
            </a:r>
            <a:r>
              <a:rPr lang="en-US" sz="2000" dirty="0" smtClean="0"/>
              <a:t>disease.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61354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Hersh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, WR, Weiner, MG, et al. (2013). </a:t>
            </a:r>
            <a:endParaRPr lang="en-US" sz="1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Caveats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for the use of operational electronic health record data in comparative effectiveness research.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Medical Care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. 51(</a:t>
            </a:r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Suppl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 3): S30-S37.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9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Ontologically interesting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19FF81"/>
                </a:solidFill>
              </a:rPr>
              <a:t>diagnostic process</a:t>
            </a:r>
            <a:r>
              <a:rPr lang="en-US" dirty="0" smtClean="0"/>
              <a:t>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FF81"/>
                </a:solidFill>
              </a:rPr>
              <a:t>Diagnosis</a:t>
            </a:r>
            <a:r>
              <a:rPr lang="en-US" sz="2000" dirty="0"/>
              <a:t> may be recorded when there is only </a:t>
            </a:r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19FF81"/>
                </a:solidFill>
              </a:rPr>
              <a:t>suspicion </a:t>
            </a:r>
            <a:r>
              <a:rPr lang="en-US" sz="2000" dirty="0">
                <a:solidFill>
                  <a:srgbClr val="19FF81"/>
                </a:solidFill>
              </a:rPr>
              <a:t>of </a:t>
            </a:r>
            <a:r>
              <a:rPr lang="en-US" sz="2000" dirty="0" smtClean="0">
                <a:solidFill>
                  <a:srgbClr val="19FF81"/>
                </a:solidFill>
              </a:rPr>
              <a:t>disease</a:t>
            </a:r>
            <a:r>
              <a:rPr lang="en-US" sz="2000" dirty="0" smtClean="0"/>
              <a:t>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Some </a:t>
            </a:r>
            <a:r>
              <a:rPr lang="en-US" sz="2000" dirty="0"/>
              <a:t>overlapping </a:t>
            </a:r>
            <a:r>
              <a:rPr lang="en-US" sz="2000" dirty="0">
                <a:solidFill>
                  <a:srgbClr val="19FF81"/>
                </a:solidFill>
              </a:rPr>
              <a:t>clinical condition</a:t>
            </a:r>
            <a:r>
              <a:rPr lang="en-US" sz="2000" dirty="0"/>
              <a:t>s are difficult </a:t>
            </a:r>
            <a:r>
              <a:rPr lang="en-US" sz="2000" dirty="0" smtClean="0"/>
              <a:t>to distinguish reliably;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may only partially fit </a:t>
            </a:r>
            <a:r>
              <a:rPr lang="en-US" sz="2000" dirty="0">
                <a:solidFill>
                  <a:srgbClr val="19FF81"/>
                </a:solidFill>
              </a:rPr>
              <a:t>diagnostic </a:t>
            </a:r>
            <a:r>
              <a:rPr lang="en-US" sz="2000" dirty="0" smtClean="0">
                <a:solidFill>
                  <a:srgbClr val="19FF81"/>
                </a:solidFill>
              </a:rPr>
              <a:t>criteria</a:t>
            </a:r>
            <a:r>
              <a:rPr lang="en-US" sz="2000" dirty="0" smtClean="0"/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Patients </a:t>
            </a:r>
            <a:r>
              <a:rPr lang="en-US" sz="2000" dirty="0"/>
              <a:t>in whom </a:t>
            </a:r>
            <a:r>
              <a:rPr lang="en-US" sz="2000" dirty="0">
                <a:solidFill>
                  <a:srgbClr val="19FF81"/>
                </a:solidFill>
              </a:rPr>
              <a:t>diagnostic testing</a:t>
            </a:r>
            <a:r>
              <a:rPr lang="en-US" sz="2000" dirty="0"/>
              <a:t> is done </a:t>
            </a:r>
            <a:r>
              <a:rPr lang="en-US" sz="2000" dirty="0" smtClean="0"/>
              <a:t>are </a:t>
            </a:r>
            <a:r>
              <a:rPr lang="en-US" sz="2000" dirty="0"/>
              <a:t>still more likely to have </a:t>
            </a:r>
            <a:r>
              <a:rPr lang="en-US" sz="2000" dirty="0" smtClean="0"/>
              <a:t>disease even if the result of the test is negative.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Reporting a diagnosis: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Repeating </a:t>
            </a:r>
            <a:r>
              <a:rPr lang="en-US" sz="2000" dirty="0">
                <a:solidFill>
                  <a:srgbClr val="19FF81"/>
                </a:solidFill>
              </a:rPr>
              <a:t>diagnosis code</a:t>
            </a:r>
            <a:r>
              <a:rPr lang="en-US" sz="2000" dirty="0"/>
              <a:t>s over time may </a:t>
            </a:r>
            <a:r>
              <a:rPr lang="en-US" sz="2000" dirty="0" smtClean="0"/>
              <a:t>represent a </a:t>
            </a:r>
            <a:r>
              <a:rPr lang="en-US" sz="2000" dirty="0"/>
              <a:t>new event or a follow-up to an earlier </a:t>
            </a:r>
            <a:r>
              <a:rPr lang="en-US" sz="2000" dirty="0" smtClean="0"/>
              <a:t>event;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diagnosis in a database </a:t>
            </a:r>
            <a:r>
              <a:rPr lang="en-US" sz="2000" dirty="0" smtClean="0"/>
              <a:t>does </a:t>
            </a:r>
            <a:r>
              <a:rPr lang="en-US" sz="2000" dirty="0"/>
              <a:t>not necessarily </a:t>
            </a:r>
            <a:r>
              <a:rPr lang="en-US" sz="2000" dirty="0" smtClean="0"/>
              <a:t>entail an actual corresponding case </a:t>
            </a:r>
            <a:r>
              <a:rPr lang="en-US" sz="2000" dirty="0"/>
              <a:t>of </a:t>
            </a:r>
            <a:r>
              <a:rPr lang="en-US" sz="2000" dirty="0" smtClean="0"/>
              <a:t>disease.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00200" y="61354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Hersh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, WR, Weiner, MG, et al. (2013). </a:t>
            </a:r>
            <a:endParaRPr lang="en-US" sz="1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Caveats 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for the use of operational electronic health record data in comparative effectiveness research. </a:t>
            </a:r>
            <a:r>
              <a:rPr lang="en-US" sz="1200" i="1" dirty="0">
                <a:solidFill>
                  <a:schemeClr val="bg1"/>
                </a:solidFill>
                <a:latin typeface="Georgia" panose="02040502050405020303" pitchFamily="18" charset="0"/>
              </a:rPr>
              <a:t>Medical Care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. 51(</a:t>
            </a:r>
            <a:r>
              <a:rPr lang="en-US" sz="1200" dirty="0" err="1">
                <a:solidFill>
                  <a:schemeClr val="bg1"/>
                </a:solidFill>
                <a:latin typeface="Georgia" panose="02040502050405020303" pitchFamily="18" charset="0"/>
              </a:rPr>
              <a:t>Suppl</a:t>
            </a:r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 3): S30-S37.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Idiosyncrasies in problem entry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38100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e1ph1: Diabetes mellitus type II (NIDDM)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e1ph2: Diabetes Mellitus With </a:t>
            </a:r>
            <a:r>
              <a:rPr lang="en-US" sz="1400" dirty="0" smtClean="0">
                <a:solidFill>
                  <a:srgbClr val="FFFF00"/>
                </a:solidFill>
              </a:rPr>
              <a:t>	Complication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e1ph3: Diabetes mellitus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e1ph4: DM (diabetes mellitus), type 1, </a:t>
            </a:r>
            <a:r>
              <a:rPr lang="en-US" sz="1400" dirty="0" smtClean="0">
                <a:solidFill>
                  <a:srgbClr val="FFFF00"/>
                </a:solidFill>
              </a:rPr>
              <a:t>	uncontrolled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</a:rPr>
              <a:t>e1ph5: Diabetes mellitus with </a:t>
            </a:r>
            <a:r>
              <a:rPr lang="en-US" sz="1400" dirty="0" smtClean="0">
                <a:solidFill>
                  <a:srgbClr val="FFFF00"/>
                </a:solidFill>
              </a:rPr>
              <a:t>	complication</a:t>
            </a:r>
            <a:endParaRPr lang="en-US" sz="1400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e2ph1: Type 1 Diabetes Mellitus - </a:t>
            </a:r>
            <a:r>
              <a:rPr lang="en-US" sz="1400" dirty="0" smtClean="0">
                <a:solidFill>
                  <a:srgbClr val="FF5050"/>
                </a:solidFill>
              </a:rPr>
              <a:t>	Uncontrolled</a:t>
            </a:r>
            <a:endParaRPr lang="en-US" sz="1400" dirty="0">
              <a:solidFill>
                <a:srgbClr val="FF5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e2ph2: Type II diabetes mellitus with </a:t>
            </a:r>
            <a:r>
              <a:rPr lang="en-US" sz="1400" dirty="0" smtClean="0">
                <a:solidFill>
                  <a:srgbClr val="FF5050"/>
                </a:solidFill>
              </a:rPr>
              <a:t>	ketoacidosis</a:t>
            </a:r>
            <a:endParaRPr lang="en-US" sz="1400" dirty="0">
              <a:solidFill>
                <a:srgbClr val="FF505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e2ph3: Type 2 Diabetes Mellitus - </a:t>
            </a:r>
            <a:r>
              <a:rPr lang="en-US" sz="1400" dirty="0" smtClean="0">
                <a:solidFill>
                  <a:srgbClr val="FF5050"/>
                </a:solidFill>
              </a:rPr>
              <a:t>	Uncomplicated</a:t>
            </a:r>
            <a:r>
              <a:rPr lang="en-US" sz="1400" dirty="0">
                <a:solidFill>
                  <a:srgbClr val="FF5050"/>
                </a:solidFill>
              </a:rPr>
              <a:t>, Uncontrolled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5050"/>
                </a:solidFill>
              </a:rPr>
              <a:t>e2ph4: Acanthosis </a:t>
            </a:r>
            <a:r>
              <a:rPr lang="en-US" sz="1400" dirty="0" err="1" smtClean="0">
                <a:solidFill>
                  <a:srgbClr val="FF5050"/>
                </a:solidFill>
              </a:rPr>
              <a:t>nigricans</a:t>
            </a:r>
            <a:endParaRPr lang="en-US" sz="1400" dirty="0">
              <a:solidFill>
                <a:srgbClr val="FF505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5276565"/>
            <a:ext cx="6477000" cy="33343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e3ph1: Closed Fracture Of The Shaft Of The </a:t>
            </a:r>
            <a:r>
              <a:rPr lang="en-US" sz="1400" kern="0" dirty="0" err="1" smtClean="0">
                <a:solidFill>
                  <a:srgbClr val="19FF81"/>
                </a:solidFill>
              </a:rPr>
              <a:t>Humerus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e3ph2: Closed Fracture Of Neck Of Femur - </a:t>
            </a:r>
            <a:r>
              <a:rPr lang="en-US" sz="1400" kern="0" dirty="0" err="1" smtClean="0">
                <a:solidFill>
                  <a:srgbClr val="19FF81"/>
                </a:solidFill>
              </a:rPr>
              <a:t>Transcervical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19FF81"/>
                </a:solidFill>
              </a:rPr>
              <a:t>e3ph3: Closed Fracture Of The </a:t>
            </a:r>
            <a:r>
              <a:rPr lang="en-US" sz="1400" kern="0" dirty="0" err="1" smtClean="0">
                <a:solidFill>
                  <a:srgbClr val="19FF81"/>
                </a:solidFill>
              </a:rPr>
              <a:t>Humerus</a:t>
            </a:r>
            <a:endParaRPr lang="en-US" sz="1400" kern="0" dirty="0" smtClean="0">
              <a:solidFill>
                <a:srgbClr val="19FF8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B0F0"/>
                </a:solidFill>
              </a:rPr>
              <a:t>e4ph1: Open Treatment Of Humeral Shaft Fracture w Plate/Screws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B0F0"/>
                </a:solidFill>
              </a:rPr>
              <a:t>e4ph3: Fracture of left </a:t>
            </a:r>
            <a:r>
              <a:rPr lang="en-US" sz="1400" kern="0" dirty="0" err="1" smtClean="0">
                <a:solidFill>
                  <a:srgbClr val="00B0F0"/>
                </a:solidFill>
              </a:rPr>
              <a:t>humerus</a:t>
            </a:r>
            <a:endParaRPr lang="en-US" sz="1400" kern="0" dirty="0">
              <a:solidFill>
                <a:srgbClr val="00B0F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8600" y="1676400"/>
            <a:ext cx="4876800" cy="3447765"/>
            <a:chOff x="4038600" y="1676400"/>
            <a:chExt cx="4876800" cy="34477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8600" y="1676400"/>
              <a:ext cx="4876800" cy="344776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 bwMode="auto">
            <a:xfrm>
              <a:off x="4114800" y="1752600"/>
              <a:ext cx="3200400" cy="1828800"/>
            </a:xfrm>
            <a:prstGeom prst="roundRect">
              <a:avLst>
                <a:gd name="adj" fmla="val 991"/>
              </a:avLst>
            </a:prstGeom>
            <a:solidFill>
              <a:srgbClr val="FFFF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127157" y="3626979"/>
              <a:ext cx="1676400" cy="1402221"/>
            </a:xfrm>
            <a:prstGeom prst="roundRect">
              <a:avLst>
                <a:gd name="adj" fmla="val 4256"/>
              </a:avLst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867400" y="3653481"/>
              <a:ext cx="1447800" cy="1371600"/>
            </a:xfrm>
            <a:prstGeom prst="roundRect">
              <a:avLst>
                <a:gd name="adj" fmla="val 5137"/>
              </a:avLst>
            </a:prstGeom>
            <a:solidFill>
              <a:srgbClr val="19FF81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7391400" y="3653481"/>
              <a:ext cx="1447800" cy="1371600"/>
            </a:xfrm>
            <a:prstGeom prst="roundRect">
              <a:avLst>
                <a:gd name="adj" fmla="val 5137"/>
              </a:avLst>
            </a:prstGeom>
            <a:solidFill>
              <a:srgbClr val="00B0F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400800" y="5470524"/>
            <a:ext cx="2657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Bona J, Ceusters W. Replacing EHR structured data with explicit representations. International Conference on Biomedical Ontologies, ICBO 2015, Early career track, Lisbon, Portugal, July 27-30, 2015;85-86</a:t>
            </a:r>
          </a:p>
        </p:txBody>
      </p:sp>
    </p:spTree>
    <p:extLst>
      <p:ext uri="{BB962C8B-B14F-4D97-AF65-F5344CB8AC3E}">
        <p14:creationId xmlns:p14="http://schemas.microsoft.com/office/powerpoint/2010/main" val="14505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Prominent types of inconsistencies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392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Changes in reality not faithfully reflected in the medical record updates;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Updates in the records inadequately documented as to whether they reflect changes in reality or changes in caregivers understanding thereof;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Inconsistencies amongst observers;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Plain mistakes</a:t>
            </a:r>
            <a:r>
              <a:rPr lang="en-US" dirty="0"/>
              <a:t> </a:t>
            </a:r>
            <a:r>
              <a:rPr lang="en-US" dirty="0" smtClean="0"/>
              <a:t>and ambiguities.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/>
              <a:t>Beginnings of a solution</a:t>
            </a:r>
            <a:r>
              <a:rPr lang="en-US" dirty="0" smtClean="0"/>
              <a:t>: an ontology for general medical science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59830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Hsu CY, Smith B. Clinical Data Wrangling using Ontological Realism and Referent Tracking. International Conference on Biomedical Ontologies, ICBO 2014, Houston, Texas, Oct 6-9, 2014; 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CEUR </a:t>
            </a:r>
            <a:r>
              <a:rPr lang="en-US" sz="1200" dirty="0">
                <a:solidFill>
                  <a:schemeClr val="bg1"/>
                </a:solidFill>
              </a:rPr>
              <a:t>Workshop Proceedings 2014;1237:27-32.</a:t>
            </a:r>
          </a:p>
        </p:txBody>
      </p:sp>
    </p:spTree>
    <p:extLst>
      <p:ext uri="{BB962C8B-B14F-4D97-AF65-F5344CB8AC3E}">
        <p14:creationId xmlns:p14="http://schemas.microsoft.com/office/powerpoint/2010/main" val="12859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4"/>
          <p:cNvSpPr>
            <a:spLocks noGrp="1" noChangeArrowheads="1"/>
          </p:cNvSpPr>
          <p:nvPr>
            <p:ph type="ctrTitle"/>
          </p:nvPr>
        </p:nvSpPr>
        <p:spPr>
          <a:xfrm>
            <a:off x="609600" y="1912938"/>
            <a:ext cx="7810500" cy="130333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Ontology for General Medical Science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OGMS</a:t>
            </a: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0" y="60277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 b="0">
                <a:solidFill>
                  <a:schemeClr val="bg1"/>
                </a:solidFill>
              </a:rPr>
              <a:t>Scheuermann R, Ceusters W, Smith B. Toward an Ontological Treatment of Disease and Diagnosis. </a:t>
            </a:r>
            <a:r>
              <a:rPr lang="en-US" altLang="en-US" sz="1600" b="0">
                <a:solidFill>
                  <a:schemeClr val="bg1"/>
                </a:solidFill>
                <a:hlinkClick r:id="rId3"/>
              </a:rPr>
              <a:t>2009 AMIA Summit on Translational Bioinformatics</a:t>
            </a:r>
            <a:r>
              <a:rPr lang="en-US" altLang="en-US" sz="1600" b="0">
                <a:solidFill>
                  <a:schemeClr val="bg1"/>
                </a:solidFill>
              </a:rPr>
              <a:t>, San Francisco, California, March 15-17, 2009;: 116-120. Omnipress ISBN:0-9647743-7-2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011" r="4861" b="8989"/>
          <a:stretch>
            <a:fillRect/>
          </a:stretch>
        </p:blipFill>
        <p:spPr bwMode="auto">
          <a:xfrm>
            <a:off x="165100" y="1524000"/>
            <a:ext cx="881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666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Motivation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Clarity about: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etiology and progression;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on the side of the patient and the diagnostic process on the side of the clinician or healthcare system;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phenotype and signs/symptoms;</a:t>
            </a:r>
          </a:p>
          <a:p>
            <a:pPr lvl="2" eaLnBrk="1" hangingPunct="1"/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entities relate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 each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other.</a:t>
            </a:r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Better support for use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of evidence in </a:t>
            </a: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context of patient care, clinical research and translational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research;</a:t>
            </a:r>
          </a:p>
          <a:p>
            <a:pPr marL="1149350" lvl="2" indent="-234950" eaLnBrk="1" hangingPunct="1">
              <a:buFont typeface="Arial" panose="020B0604020202020204" pitchFamily="34" charset="0"/>
              <a:buChar char="•"/>
              <a:tabLst>
                <a:tab pos="803275" algn="l"/>
              </a:tabLst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Includes use </a:t>
            </a:r>
            <a:r>
              <a:rPr lang="en-US" altLang="en-US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of medical record information in support for clinical and translation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research.</a:t>
            </a:r>
            <a:endParaRPr lang="en-US" altLang="en-US" sz="2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Extensibility.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sz="32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28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1828800"/>
          </a:xfrm>
        </p:spPr>
        <p:txBody>
          <a:bodyPr/>
          <a:lstStyle/>
          <a:p>
            <a:r>
              <a:rPr lang="en-US" altLang="en-US" dirty="0" smtClean="0"/>
              <a:t>Motivation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3200" dirty="0" smtClean="0"/>
              <a:t>Four distinct classificatory tasks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038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people (patients, carriers, 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diseases (cases, instances, problems, 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courses of disease (symptoms, treatments…)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of representations (records, observations, data, diagnoses…)</a:t>
            </a:r>
            <a:endParaRPr lang="en-US" altLang="en-US" sz="2800" dirty="0" smtClean="0"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/>
            <a:endParaRPr lang="en-US" alt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14350" indent="-514350"/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International Classification of Diseases (ICD) confuses 1. &amp; 2.</a:t>
            </a:r>
          </a:p>
          <a:p>
            <a:pPr marL="514350" indent="-514350"/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HL7, most standard terminologies, confuse 2. and 4</a:t>
            </a:r>
          </a:p>
          <a:p>
            <a:pPr marL="514350" indent="-514350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22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unprincipled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International Classification of Diseases (ICD):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V01: </a:t>
            </a:r>
            <a:r>
              <a:rPr lang="en-US" u="sng" dirty="0"/>
              <a:t>Contact</a:t>
            </a:r>
            <a:r>
              <a:rPr lang="en-US" dirty="0"/>
              <a:t> with or </a:t>
            </a:r>
            <a:r>
              <a:rPr lang="en-US" u="sng" dirty="0"/>
              <a:t>exposure</a:t>
            </a:r>
            <a:r>
              <a:rPr lang="en-US" dirty="0"/>
              <a:t> to communicable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V02: </a:t>
            </a:r>
            <a:r>
              <a:rPr lang="en-US" u="sng" dirty="0"/>
              <a:t>Carrier</a:t>
            </a:r>
            <a:r>
              <a:rPr lang="en-US" dirty="0"/>
              <a:t> or </a:t>
            </a:r>
            <a:r>
              <a:rPr lang="en-US" u="sng" dirty="0"/>
              <a:t>suspected carrier</a:t>
            </a:r>
            <a:r>
              <a:rPr lang="en-US" dirty="0"/>
              <a:t> of infectious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V03: </a:t>
            </a:r>
            <a:r>
              <a:rPr lang="en-US" u="sng" dirty="0"/>
              <a:t>Need</a:t>
            </a:r>
            <a:r>
              <a:rPr lang="en-US" dirty="0"/>
              <a:t> for prophylactic vaccination and inoculation against bacterial diseases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V08: [Asymptomatic</a:t>
            </a:r>
            <a:r>
              <a:rPr lang="en-US" dirty="0"/>
              <a:t>] human immunodeficiency virus (HIV) </a:t>
            </a:r>
            <a:r>
              <a:rPr lang="en-US" u="sng" dirty="0"/>
              <a:t>infection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V09: </a:t>
            </a:r>
            <a:r>
              <a:rPr lang="en-US" u="sng" dirty="0"/>
              <a:t>Infection</a:t>
            </a:r>
            <a:r>
              <a:rPr lang="en-US" dirty="0"/>
              <a:t> with drug-resistant microorganisms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V10: </a:t>
            </a:r>
            <a:r>
              <a:rPr lang="en-US" u="sng" dirty="0"/>
              <a:t>Personal history</a:t>
            </a:r>
            <a:r>
              <a:rPr lang="en-US" dirty="0"/>
              <a:t> of malignant neoplasm (i.e. cancer)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V16: </a:t>
            </a:r>
            <a:r>
              <a:rPr lang="en-US" u="sng" dirty="0"/>
              <a:t>Family history</a:t>
            </a:r>
            <a:r>
              <a:rPr lang="en-US" dirty="0"/>
              <a:t> of malignant neoplasm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24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diagnostic process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Health Level 7 (HL7) </a:t>
            </a:r>
            <a:br>
              <a:rPr lang="en-US" altLang="en-US" dirty="0" smtClean="0"/>
            </a:br>
            <a:r>
              <a:rPr lang="en-US" altLang="en-US" dirty="0" smtClean="0"/>
              <a:t>Reference Information Model (RIM) </a:t>
            </a:r>
            <a:r>
              <a:rPr lang="en-US" altLang="en-US" dirty="0"/>
              <a:t>Philosophy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819400"/>
            <a:ext cx="8458200" cy="3581400"/>
          </a:xfrm>
        </p:spPr>
        <p:txBody>
          <a:bodyPr/>
          <a:lstStyle/>
          <a:p>
            <a:r>
              <a:rPr lang="en-US" altLang="en-US" dirty="0"/>
              <a:t>	“The truth about the real world is constructed through a combination and arbitration of attributed statements ...</a:t>
            </a:r>
          </a:p>
          <a:p>
            <a:endParaRPr lang="en-US" altLang="en-US" dirty="0"/>
          </a:p>
          <a:p>
            <a:r>
              <a:rPr lang="en-US" altLang="en-US" dirty="0"/>
              <a:t>	“As such, </a:t>
            </a:r>
            <a:r>
              <a:rPr lang="en-US" altLang="en-US" b="1" i="1" dirty="0"/>
              <a:t>there is no distinction between an activity and its documentation.</a:t>
            </a:r>
            <a:r>
              <a:rPr lang="en-US" altLang="en-US" dirty="0"/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5569803"/>
            <a:ext cx="662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b="1" dirty="0" smtClean="0">
                <a:solidFill>
                  <a:schemeClr val="bg1"/>
                </a:solidFill>
                <a:hlinkClick r:id="rId2"/>
              </a:rPr>
              <a:t>www.hl7.org/fhir/v3/ActClass/index.html</a:t>
            </a:r>
            <a:r>
              <a:rPr lang="en-US" b="1" dirty="0" smtClean="0">
                <a:solidFill>
                  <a:schemeClr val="bg1"/>
                </a:solidFill>
              </a:rPr>
              <a:t>. Accessed, Sept 12, 2016.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Goals of OGMS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n-US" sz="3600" dirty="0" smtClean="0"/>
              <a:t>To serve as a consistent, logically well-defined extensible framework (ontology) for the representation of: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n-US" sz="3600" dirty="0" smtClean="0"/>
          </a:p>
          <a:p>
            <a:pPr marL="1427163" lvl="2" indent="-512763" eaLnBrk="1" hangingPunct="1"/>
            <a:r>
              <a:rPr lang="en-US" altLang="en-US" sz="3200" dirty="0" smtClean="0"/>
              <a:t>features of disease; </a:t>
            </a:r>
          </a:p>
          <a:p>
            <a:pPr marL="1427163" lvl="2" indent="-512763" eaLnBrk="1" hangingPunct="1"/>
            <a:r>
              <a:rPr lang="en-US" altLang="en-US" sz="3200" dirty="0" smtClean="0"/>
              <a:t>clinical processes;</a:t>
            </a:r>
          </a:p>
          <a:p>
            <a:pPr marL="1427163" lvl="2" indent="-512763" eaLnBrk="1" hangingPunct="1"/>
            <a:r>
              <a:rPr lang="en-US" altLang="en-US" sz="3200" dirty="0"/>
              <a:t>r</a:t>
            </a:r>
            <a:r>
              <a:rPr lang="en-US" altLang="en-US" sz="3200" dirty="0" smtClean="0"/>
              <a:t>esults of tests and diagnostic processes.</a:t>
            </a:r>
          </a:p>
        </p:txBody>
      </p:sp>
    </p:spTree>
    <p:extLst>
      <p:ext uri="{BB962C8B-B14F-4D97-AF65-F5344CB8AC3E}">
        <p14:creationId xmlns:p14="http://schemas.microsoft.com/office/powerpoint/2010/main" val="29234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fundamental types of things for which we need ontological categories (what’s the domain)?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 initiation, progression, pathogenesis, signs, symptoms, assessments, clinical and laboratory findings, disease diagnosis, treatment, treatment response and outcome;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normal phenotype, homeostatic (normal) profile.</a:t>
            </a:r>
          </a:p>
        </p:txBody>
      </p:sp>
    </p:spTree>
    <p:extLst>
      <p:ext uri="{BB962C8B-B14F-4D97-AF65-F5344CB8AC3E}">
        <p14:creationId xmlns:p14="http://schemas.microsoft.com/office/powerpoint/2010/main" val="27919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fundamental relationships: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the process of observing, the results of the observation and what is being observed;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signs/symptoms and disease (no absolutes?);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between clinical and pre-clinical pathological processes, their manifestations and their representations in the EHR.</a:t>
            </a:r>
          </a:p>
        </p:txBody>
      </p:sp>
    </p:spTree>
    <p:extLst>
      <p:ext uri="{BB962C8B-B14F-4D97-AF65-F5344CB8AC3E}">
        <p14:creationId xmlns:p14="http://schemas.microsoft.com/office/powerpoint/2010/main" val="38771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Goals of OGMS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should ontologies be developed - intelligent design or natural selection (evolution)?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is the relationship between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ontologies,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 terminologies and </a:t>
            </a:r>
          </a:p>
          <a:p>
            <a:pPr marL="857250" lvl="1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information models?</a:t>
            </a:r>
          </a:p>
        </p:txBody>
      </p:sp>
    </p:spTree>
    <p:extLst>
      <p:ext uri="{BB962C8B-B14F-4D97-AF65-F5344CB8AC3E}">
        <p14:creationId xmlns:p14="http://schemas.microsoft.com/office/powerpoint/2010/main" val="29134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Ontology / Terminology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386" y="1555595"/>
            <a:ext cx="7657227" cy="51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5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Ontology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99CC"/>
                </a:solidFill>
              </a:rPr>
              <a:t>Terminology</a:t>
            </a:r>
            <a:endParaRPr lang="en-US" dirty="0">
              <a:solidFill>
                <a:srgbClr val="FF99CC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386" y="1555595"/>
            <a:ext cx="7657227" cy="5188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914400" y="1828800"/>
            <a:ext cx="2133600" cy="6858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00600" y="2743200"/>
            <a:ext cx="3276600" cy="6858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14400" y="5715000"/>
            <a:ext cx="2133600" cy="838200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0" y="4038600"/>
            <a:ext cx="2286000" cy="1371600"/>
          </a:xfrm>
          <a:prstGeom prst="rect">
            <a:avLst/>
          </a:prstGeom>
          <a:solidFill>
            <a:srgbClr val="FF99CC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0" y="2819400"/>
            <a:ext cx="3124200" cy="1187605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abundance of false synonymy</a:t>
            </a: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064624E-829F-497A-A7AA-546629A8F3E4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47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352675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675063"/>
            <a:ext cx="6215062" cy="1022350"/>
            <a:chOff x="1647" y="2315"/>
            <a:chExt cx="3915" cy="644"/>
          </a:xfrm>
        </p:grpSpPr>
        <p:sp>
          <p:nvSpPr>
            <p:cNvPr id="76812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813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3114675"/>
            <a:ext cx="6219825" cy="481013"/>
            <a:chOff x="1660" y="1962"/>
            <a:chExt cx="3918" cy="303"/>
          </a:xfrm>
        </p:grpSpPr>
        <p:sp>
          <p:nvSpPr>
            <p:cNvPr id="76810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811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745038"/>
            <a:ext cx="6211888" cy="1428750"/>
            <a:chOff x="1654" y="2989"/>
            <a:chExt cx="3913" cy="900"/>
          </a:xfrm>
        </p:grpSpPr>
        <p:sp>
          <p:nvSpPr>
            <p:cNvPr id="76808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809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/>
                <a:t>fracture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7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EHR Information Models (simplified)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4275" name="Group 41"/>
          <p:cNvGrpSpPr>
            <a:grpSpLocks/>
          </p:cNvGrpSpPr>
          <p:nvPr/>
        </p:nvGrpSpPr>
        <p:grpSpPr bwMode="auto">
          <a:xfrm>
            <a:off x="304800" y="2743200"/>
            <a:ext cx="3257550" cy="3417888"/>
            <a:chOff x="304800" y="2743200"/>
            <a:chExt cx="3257473" cy="3418463"/>
          </a:xfrm>
        </p:grpSpPr>
        <p:sp>
          <p:nvSpPr>
            <p:cNvPr id="54287" name="Rounded Rectangle 3"/>
            <p:cNvSpPr>
              <a:spLocks noChangeArrowheads="1"/>
            </p:cNvSpPr>
            <p:nvPr/>
          </p:nvSpPr>
          <p:spPr bwMode="auto">
            <a:xfrm>
              <a:off x="1371600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patient</a:t>
              </a:r>
            </a:p>
          </p:txBody>
        </p:sp>
        <p:sp>
          <p:nvSpPr>
            <p:cNvPr id="54288" name="Rounded Rectangle 5"/>
            <p:cNvSpPr>
              <a:spLocks noChangeArrowheads="1"/>
            </p:cNvSpPr>
            <p:nvPr/>
          </p:nvSpPr>
          <p:spPr bwMode="auto">
            <a:xfrm>
              <a:off x="304800" y="27432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diagnosis</a:t>
              </a:r>
            </a:p>
          </p:txBody>
        </p:sp>
        <p:sp>
          <p:nvSpPr>
            <p:cNvPr id="54289" name="Rounded Rectangle 6"/>
            <p:cNvSpPr>
              <a:spLocks noChangeArrowheads="1"/>
            </p:cNvSpPr>
            <p:nvPr/>
          </p:nvSpPr>
          <p:spPr bwMode="auto">
            <a:xfrm>
              <a:off x="1553940" y="54864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54290" name="Rounded Rectangle 11"/>
            <p:cNvSpPr>
              <a:spLocks noChangeArrowheads="1"/>
            </p:cNvSpPr>
            <p:nvPr/>
          </p:nvSpPr>
          <p:spPr bwMode="auto">
            <a:xfrm>
              <a:off x="2286000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finding</a:t>
              </a:r>
            </a:p>
          </p:txBody>
        </p:sp>
        <p:cxnSp>
          <p:nvCxnSpPr>
            <p:cNvPr id="54291" name="Elbow Connector 14"/>
            <p:cNvCxnSpPr>
              <a:cxnSpLocks noChangeShapeType="1"/>
              <a:stCxn id="54287" idx="1"/>
              <a:endCxn id="54288" idx="2"/>
            </p:cNvCxnSpPr>
            <p:nvPr/>
          </p:nvCxnSpPr>
          <p:spPr bwMode="auto">
            <a:xfrm rot="10800000">
              <a:off x="1125674" y="3418464"/>
              <a:ext cx="245926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2" name="Elbow Connector 16"/>
            <p:cNvCxnSpPr>
              <a:cxnSpLocks noChangeShapeType="1"/>
              <a:stCxn id="54287" idx="3"/>
              <a:endCxn id="54290" idx="2"/>
            </p:cNvCxnSpPr>
            <p:nvPr/>
          </p:nvCxnSpPr>
          <p:spPr bwMode="auto">
            <a:xfrm flipV="1">
              <a:off x="2575338" y="3418463"/>
              <a:ext cx="348799" cy="1033969"/>
            </a:xfrm>
            <a:prstGeom prst="bentConnector2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93" name="Elbow Connector 20"/>
            <p:cNvCxnSpPr>
              <a:cxnSpLocks noChangeShapeType="1"/>
            </p:cNvCxnSpPr>
            <p:nvPr/>
          </p:nvCxnSpPr>
          <p:spPr bwMode="auto">
            <a:xfrm rot="16200000" flipH="1">
              <a:off x="1625301" y="5138230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038600" y="2209800"/>
            <a:ext cx="4724400" cy="4343400"/>
            <a:chOff x="4038600" y="2209800"/>
            <a:chExt cx="4724400" cy="4343400"/>
          </a:xfrm>
        </p:grpSpPr>
        <p:sp>
          <p:nvSpPr>
            <p:cNvPr id="54277" name="Rounded Rectangle 7"/>
            <p:cNvSpPr>
              <a:spLocks noChangeArrowheads="1"/>
            </p:cNvSpPr>
            <p:nvPr/>
          </p:nvSpPr>
          <p:spPr bwMode="auto">
            <a:xfrm>
              <a:off x="5846477" y="4114800"/>
              <a:ext cx="1697323" cy="675263"/>
            </a:xfrm>
            <a:prstGeom prst="roundRect">
              <a:avLst>
                <a:gd name="adj" fmla="val 23463"/>
              </a:avLst>
            </a:prstGeom>
            <a:solidFill>
              <a:srgbClr val="FF00FF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encounter</a:t>
              </a:r>
            </a:p>
          </p:txBody>
        </p:sp>
        <p:sp>
          <p:nvSpPr>
            <p:cNvPr id="54278" name="Rounded Rectangle 8"/>
            <p:cNvSpPr>
              <a:spLocks noChangeArrowheads="1"/>
            </p:cNvSpPr>
            <p:nvPr/>
          </p:nvSpPr>
          <p:spPr bwMode="auto">
            <a:xfrm>
              <a:off x="4282662" y="4114800"/>
              <a:ext cx="1203738" cy="675263"/>
            </a:xfrm>
            <a:prstGeom prst="roundRect">
              <a:avLst>
                <a:gd name="adj" fmla="val 23463"/>
              </a:avLst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patient</a:t>
              </a:r>
            </a:p>
          </p:txBody>
        </p:sp>
        <p:sp>
          <p:nvSpPr>
            <p:cNvPr id="54279" name="Rounded Rectangle 9"/>
            <p:cNvSpPr>
              <a:spLocks noChangeArrowheads="1"/>
            </p:cNvSpPr>
            <p:nvPr/>
          </p:nvSpPr>
          <p:spPr bwMode="auto">
            <a:xfrm>
              <a:off x="5874264" y="5486400"/>
              <a:ext cx="1641748" cy="675263"/>
            </a:xfrm>
            <a:prstGeom prst="roundRect">
              <a:avLst>
                <a:gd name="adj" fmla="val 23463"/>
              </a:avLst>
            </a:prstGeom>
            <a:solidFill>
              <a:srgbClr val="00B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diagnosis</a:t>
              </a:r>
            </a:p>
          </p:txBody>
        </p:sp>
        <p:sp>
          <p:nvSpPr>
            <p:cNvPr id="54280" name="Rounded Rectangle 10"/>
            <p:cNvSpPr>
              <a:spLocks noChangeArrowheads="1"/>
            </p:cNvSpPr>
            <p:nvPr/>
          </p:nvSpPr>
          <p:spPr bwMode="auto">
            <a:xfrm>
              <a:off x="7923941" y="4114800"/>
              <a:ext cx="839059" cy="675263"/>
            </a:xfrm>
            <a:prstGeom prst="roundRect">
              <a:avLst>
                <a:gd name="adj" fmla="val 23463"/>
              </a:avLst>
            </a:prstGeom>
            <a:solidFill>
              <a:srgbClr val="0070C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drug</a:t>
              </a:r>
            </a:p>
          </p:txBody>
        </p:sp>
        <p:sp>
          <p:nvSpPr>
            <p:cNvPr id="54281" name="Rounded Rectangle 12"/>
            <p:cNvSpPr>
              <a:spLocks noChangeArrowheads="1"/>
            </p:cNvSpPr>
            <p:nvPr/>
          </p:nvSpPr>
          <p:spPr bwMode="auto">
            <a:xfrm>
              <a:off x="6057002" y="2743200"/>
              <a:ext cx="1276273" cy="675263"/>
            </a:xfrm>
            <a:prstGeom prst="roundRect">
              <a:avLst>
                <a:gd name="adj" fmla="val 23463"/>
              </a:avLst>
            </a:prstGeom>
            <a:solidFill>
              <a:srgbClr val="FF5050"/>
            </a:solidFill>
            <a:ln w="9525" algn="ctr">
              <a:noFill/>
              <a:round/>
              <a:headEnd/>
              <a:tailEnd/>
            </a:ln>
          </p:spPr>
          <p:txBody>
            <a:bodyPr wrap="none" lIns="0" tIns="0" rIns="0" bIns="91440" anchor="ctr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finding</a:t>
              </a:r>
            </a:p>
          </p:txBody>
        </p:sp>
        <p:cxnSp>
          <p:nvCxnSpPr>
            <p:cNvPr id="54282" name="Elbow Connector 25"/>
            <p:cNvCxnSpPr>
              <a:cxnSpLocks noChangeShapeType="1"/>
              <a:stCxn id="54277" idx="2"/>
              <a:endCxn id="54279" idx="0"/>
            </p:cNvCxnSpPr>
            <p:nvPr/>
          </p:nvCxnSpPr>
          <p:spPr bwMode="auto">
            <a:xfrm rot="5400000">
              <a:off x="6346971" y="5138231"/>
              <a:ext cx="696337" cy="1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3" name="Elbow Connector 28"/>
            <p:cNvCxnSpPr>
              <a:cxnSpLocks noChangeShapeType="1"/>
              <a:stCxn id="54277" idx="1"/>
              <a:endCxn id="54278" idx="3"/>
            </p:cNvCxnSpPr>
            <p:nvPr/>
          </p:nvCxnSpPr>
          <p:spPr bwMode="auto">
            <a:xfrm rot="10800000">
              <a:off x="5486401" y="4452432"/>
              <a:ext cx="36007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4" name="Elbow Connector 31"/>
            <p:cNvCxnSpPr>
              <a:cxnSpLocks noChangeShapeType="1"/>
              <a:stCxn id="54277" idx="0"/>
              <a:endCxn id="54281" idx="2"/>
            </p:cNvCxnSpPr>
            <p:nvPr/>
          </p:nvCxnSpPr>
          <p:spPr bwMode="auto">
            <a:xfrm rot="5400000" flipH="1" flipV="1">
              <a:off x="6346971" y="3766632"/>
              <a:ext cx="696337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5" name="Elbow Connector 34"/>
            <p:cNvCxnSpPr>
              <a:cxnSpLocks noChangeShapeType="1"/>
              <a:stCxn id="54277" idx="3"/>
              <a:endCxn id="54280" idx="1"/>
            </p:cNvCxnSpPr>
            <p:nvPr/>
          </p:nvCxnSpPr>
          <p:spPr bwMode="auto">
            <a:xfrm>
              <a:off x="7543800" y="4452432"/>
              <a:ext cx="380141" cy="1588"/>
            </a:xfrm>
            <a:prstGeom prst="bentConnector3">
              <a:avLst>
                <a:gd name="adj1" fmla="val 50000"/>
              </a:avLst>
            </a:prstGeom>
            <a:noFill/>
            <a:ln w="38100" algn="ctr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54286" name="Straight Connector 38"/>
            <p:cNvCxnSpPr>
              <a:cxnSpLocks noChangeShapeType="1"/>
            </p:cNvCxnSpPr>
            <p:nvPr/>
          </p:nvCxnSpPr>
          <p:spPr bwMode="auto">
            <a:xfrm rot="5400000">
              <a:off x="1866900" y="4381500"/>
              <a:ext cx="4343400" cy="0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11996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Constraints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be accurate;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be practical (reproducibility vs dogma).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can we expect the clinicians to understand and provide?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the distinction between chronic and progressive easily determined?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need to leverage and harmonize existing and emerging standards.</a:t>
            </a:r>
          </a:p>
        </p:txBody>
      </p:sp>
    </p:spTree>
    <p:extLst>
      <p:ext uri="{BB962C8B-B14F-4D97-AF65-F5344CB8AC3E}">
        <p14:creationId xmlns:p14="http://schemas.microsoft.com/office/powerpoint/2010/main" val="36286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1143" cy="6248400"/>
          </a:xfrm>
        </p:spPr>
      </p:pic>
    </p:spTree>
    <p:extLst>
      <p:ext uri="{BB962C8B-B14F-4D97-AF65-F5344CB8AC3E}">
        <p14:creationId xmlns:p14="http://schemas.microsoft.com/office/powerpoint/2010/main" val="35994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 eaLnBrk="1" hangingPunct="1"/>
            <a:r>
              <a:rPr lang="en-US" altLang="en-US" sz="3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Outcomes Assessment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What are the criteria by which we can judge whether we have good categories and good definitions?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ordinary clinicians can understand and reproducibly apply the definitions.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entities can be easily mapped between humans and animal models.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the categories can accommodate new diagnostic technologies (e.g. proteomics).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degree to which electronic medical record data can be integrated with clinical and translational research data.</a:t>
            </a:r>
          </a:p>
        </p:txBody>
      </p:sp>
    </p:spTree>
    <p:extLst>
      <p:ext uri="{BB962C8B-B14F-4D97-AF65-F5344CB8AC3E}">
        <p14:creationId xmlns:p14="http://schemas.microsoft.com/office/powerpoint/2010/main" val="5719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4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Approach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Propose terms and provide definitions for a representational framework drawing on best practices in ontology development as promulgated within the OBO Foundry for: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Pathological process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Risk factor</a:t>
            </a:r>
            <a:endParaRPr lang="en-US" altLang="en-US" sz="24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191000" y="3124200"/>
            <a:ext cx="3733800" cy="24384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Symptom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finding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Pre-disposition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Clinically abnormal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kern="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Biomarker</a:t>
            </a:r>
            <a:endParaRPr lang="en-US" altLang="en-US" kern="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47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58868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3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7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Approach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chemeClr val="bg1"/>
                </a:solidFill>
              </a:rPr>
              <a:t>a disease is a disposition rooted in a physical disorder in the organism and realized in pathological processes. </a:t>
            </a:r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71438" y="3683000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etiological process</a:t>
            </a:r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1905000" y="29083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produces</a:t>
            </a:r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2924175" y="3683000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disorder</a:t>
            </a: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965575" y="290830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bears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745038" y="3683000"/>
            <a:ext cx="13081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disposition</a:t>
            </a:r>
          </a:p>
        </p:txBody>
      </p:sp>
      <p:sp>
        <p:nvSpPr>
          <p:cNvPr id="90120" name="Rectangle 9"/>
          <p:cNvSpPr>
            <a:spLocks noChangeArrowheads="1"/>
          </p:cNvSpPr>
          <p:nvPr/>
        </p:nvSpPr>
        <p:spPr bwMode="auto">
          <a:xfrm>
            <a:off x="5775325" y="2908300"/>
            <a:ext cx="132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realized_in</a:t>
            </a:r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6783388" y="3683000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pathological process</a:t>
            </a:r>
          </a:p>
        </p:txBody>
      </p:sp>
      <p:sp>
        <p:nvSpPr>
          <p:cNvPr id="90122" name="Rectangle 11"/>
          <p:cNvSpPr>
            <a:spLocks noChangeArrowheads="1"/>
          </p:cNvSpPr>
          <p:nvPr/>
        </p:nvSpPr>
        <p:spPr bwMode="auto">
          <a:xfrm>
            <a:off x="863600" y="60325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produces</a:t>
            </a:r>
          </a:p>
        </p:txBody>
      </p:sp>
      <p:sp>
        <p:nvSpPr>
          <p:cNvPr id="90123" name="Rectangle 12"/>
          <p:cNvSpPr>
            <a:spLocks noChangeArrowheads="1"/>
          </p:cNvSpPr>
          <p:nvPr/>
        </p:nvSpPr>
        <p:spPr bwMode="auto">
          <a:xfrm>
            <a:off x="6346825" y="5321300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abnormal bodily features</a:t>
            </a:r>
          </a:p>
        </p:txBody>
      </p:sp>
      <p:sp>
        <p:nvSpPr>
          <p:cNvPr id="90124" name="Rectangle 13"/>
          <p:cNvSpPr>
            <a:spLocks noChangeArrowheads="1"/>
          </p:cNvSpPr>
          <p:nvPr/>
        </p:nvSpPr>
        <p:spPr bwMode="auto">
          <a:xfrm>
            <a:off x="5408613" y="6032500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recognized_as</a:t>
            </a:r>
          </a:p>
        </p:txBody>
      </p:sp>
      <p:sp>
        <p:nvSpPr>
          <p:cNvPr id="90125" name="Rectangle 14"/>
          <p:cNvSpPr>
            <a:spLocks noChangeArrowheads="1"/>
          </p:cNvSpPr>
          <p:nvPr/>
        </p:nvSpPr>
        <p:spPr bwMode="auto">
          <a:xfrm>
            <a:off x="4030663" y="5321300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signs &amp; symptoms</a:t>
            </a:r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1579563" y="5321300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interpretive process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7200900" y="4483100"/>
            <a:ext cx="111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 i="1" dirty="0">
                <a:solidFill>
                  <a:schemeClr val="accent3"/>
                </a:solidFill>
                <a:ea typeface="ＭＳ Ｐゴシック" pitchFamily="34" charset="-128"/>
              </a:rPr>
              <a:t>produces</a:t>
            </a:r>
          </a:p>
        </p:txBody>
      </p:sp>
      <p:sp>
        <p:nvSpPr>
          <p:cNvPr id="90128" name="Rectangle 17"/>
          <p:cNvSpPr>
            <a:spLocks noChangeArrowheads="1"/>
          </p:cNvSpPr>
          <p:nvPr/>
        </p:nvSpPr>
        <p:spPr bwMode="auto">
          <a:xfrm>
            <a:off x="120650" y="5321300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ＭＳ Ｐゴシック" panose="020B0600070205080204" pitchFamily="34" charset="-128"/>
              </a:rPr>
              <a:t>diagnosis</a:t>
            </a:r>
          </a:p>
        </p:txBody>
      </p:sp>
      <p:sp>
        <p:nvSpPr>
          <p:cNvPr id="90129" name="Rectangle 18"/>
          <p:cNvSpPr>
            <a:spLocks noChangeArrowheads="1"/>
          </p:cNvSpPr>
          <p:nvPr/>
        </p:nvSpPr>
        <p:spPr bwMode="auto">
          <a:xfrm>
            <a:off x="3005138" y="6032500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i="1">
                <a:solidFill>
                  <a:schemeClr val="bg1"/>
                </a:solidFill>
                <a:ea typeface="ＭＳ Ｐゴシック" panose="020B0600070205080204" pitchFamily="34" charset="-128"/>
              </a:rPr>
              <a:t>participates_in</a:t>
            </a:r>
          </a:p>
        </p:txBody>
      </p:sp>
      <p:sp>
        <p:nvSpPr>
          <p:cNvPr id="90130" name="AutoShape 19"/>
          <p:cNvSpPr>
            <a:spLocks noChangeArrowheads="1"/>
          </p:cNvSpPr>
          <p:nvPr/>
        </p:nvSpPr>
        <p:spPr bwMode="auto">
          <a:xfrm>
            <a:off x="18542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1" name="AutoShape 20"/>
          <p:cNvSpPr>
            <a:spLocks noChangeArrowheads="1"/>
          </p:cNvSpPr>
          <p:nvPr/>
        </p:nvSpPr>
        <p:spPr bwMode="auto">
          <a:xfrm>
            <a:off x="36957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2" name="AutoShape 21"/>
          <p:cNvSpPr>
            <a:spLocks noChangeArrowheads="1"/>
          </p:cNvSpPr>
          <p:nvPr/>
        </p:nvSpPr>
        <p:spPr bwMode="auto">
          <a:xfrm>
            <a:off x="58166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3" name="AutoShape 22"/>
          <p:cNvSpPr>
            <a:spLocks noChangeArrowheads="1"/>
          </p:cNvSpPr>
          <p:nvPr/>
        </p:nvSpPr>
        <p:spPr bwMode="auto">
          <a:xfrm flipH="1" flipV="1">
            <a:off x="723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4" name="AutoShape 23"/>
          <p:cNvSpPr>
            <a:spLocks noChangeArrowheads="1"/>
          </p:cNvSpPr>
          <p:nvPr/>
        </p:nvSpPr>
        <p:spPr bwMode="auto">
          <a:xfrm flipH="1" flipV="1">
            <a:off x="3136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5" name="AutoShape 24"/>
          <p:cNvSpPr>
            <a:spLocks noChangeArrowheads="1"/>
          </p:cNvSpPr>
          <p:nvPr/>
        </p:nvSpPr>
        <p:spPr bwMode="auto">
          <a:xfrm flipH="1" flipV="1">
            <a:off x="55372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  <p:sp>
        <p:nvSpPr>
          <p:cNvPr id="90136" name="AutoShape 25"/>
          <p:cNvSpPr>
            <a:spLocks noChangeArrowheads="1"/>
          </p:cNvSpPr>
          <p:nvPr/>
        </p:nvSpPr>
        <p:spPr bwMode="auto">
          <a:xfrm rot="-5400000" flipH="1" flipV="1">
            <a:off x="7670800" y="45466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600"/>
          </a:p>
        </p:txBody>
      </p:sp>
    </p:spTree>
    <p:extLst>
      <p:ext uri="{BB962C8B-B14F-4D97-AF65-F5344CB8AC3E}">
        <p14:creationId xmlns:p14="http://schemas.microsoft.com/office/powerpoint/2010/main" val="31383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Cirrhosis - environmental exposure</a:t>
            </a:r>
          </a:p>
        </p:txBody>
      </p:sp>
      <p:sp>
        <p:nvSpPr>
          <p:cNvPr id="92162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4419600" cy="4953000"/>
          </a:xfrm>
          <a:noFill/>
        </p:spPr>
        <p:txBody>
          <a:bodyPr/>
          <a:lstStyle/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Etiological process - </a:t>
            </a:r>
            <a:r>
              <a:rPr lang="en-US" altLang="en-US" sz="1800" dirty="0" err="1" smtClean="0">
                <a:solidFill>
                  <a:schemeClr val="bg1"/>
                </a:solidFill>
              </a:rPr>
              <a:t>phenobarbitol</a:t>
            </a:r>
            <a:r>
              <a:rPr lang="en-US" altLang="en-US" sz="1800" dirty="0" smtClean="0">
                <a:solidFill>
                  <a:schemeClr val="bg1"/>
                </a:solidFill>
              </a:rPr>
              <a:t>-induced hepatic cell death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produces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Disorder - necrotic liver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bears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Disposition (disease) - cirrhosis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err="1" smtClean="0">
                <a:solidFill>
                  <a:schemeClr val="bg1"/>
                </a:solidFill>
              </a:rPr>
              <a:t>realized_in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Pathological process - abnormal tissue repair with cell proliferation and fibrosis that exceed a certain threshold; hypoxia-induced cell death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smtClean="0">
                <a:solidFill>
                  <a:schemeClr val="bg1"/>
                </a:solidFill>
              </a:rPr>
              <a:t>produces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Abnormal bodily features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altLang="en-US" sz="1800" i="1" dirty="0" err="1" smtClean="0">
                <a:solidFill>
                  <a:schemeClr val="bg1"/>
                </a:solidFill>
              </a:rPr>
              <a:t>recognized_as</a:t>
            </a:r>
            <a:endParaRPr lang="en-US" altLang="en-US" sz="180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Symptoms - fatigue, anorexia</a:t>
            </a:r>
          </a:p>
          <a:p>
            <a:pPr eaLnBrk="1" hangingPunct="1"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solidFill>
                  <a:schemeClr val="bg1"/>
                </a:solidFill>
              </a:rPr>
              <a:t>Signs - jaundice, splenomegaly</a:t>
            </a:r>
          </a:p>
        </p:txBody>
      </p:sp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4889500" y="1676400"/>
            <a:ext cx="41021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Symptoms &amp; Signs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used_in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Interpretive process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produces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Hypothesis - rule out cirrhosis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suggests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Laboratory tests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produces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Test results – documentation of elevated liver enzymes in serum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used_in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Interpretive process</a:t>
            </a: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–"/>
            </a:pPr>
            <a:r>
              <a:rPr lang="en-US" altLang="en-US" sz="18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produces</a:t>
            </a:r>
            <a:endParaRPr lang="en-US" altLang="en-US" sz="1800" b="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10000"/>
              </a:spcBef>
              <a:buFontTx/>
              <a:buChar char="•"/>
            </a:pPr>
            <a:r>
              <a:rPr lang="en-US" altLang="en-US" sz="1800" b="0" dirty="0">
                <a:solidFill>
                  <a:schemeClr val="bg1"/>
                </a:solidFill>
                <a:latin typeface="Trebuchet MS" panose="020B0603020202020204" pitchFamily="34" charset="0"/>
              </a:rPr>
              <a:t>Result - diagnosis that patient X has a disorder that bears the disease cirrhosis</a:t>
            </a:r>
          </a:p>
        </p:txBody>
      </p:sp>
    </p:spTree>
    <p:extLst>
      <p:ext uri="{BB962C8B-B14F-4D97-AF65-F5344CB8AC3E}">
        <p14:creationId xmlns:p14="http://schemas.microsoft.com/office/powerpoint/2010/main" val="33206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Foundational Terms (1)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Disorder</a:t>
            </a:r>
            <a:r>
              <a:rPr lang="en-US" altLang="en-US" sz="2800" dirty="0" smtClean="0"/>
              <a:t> =def. – A causally linked combination of </a:t>
            </a:r>
            <a:r>
              <a:rPr lang="en-US" altLang="en-US" sz="2800" b="1" dirty="0" smtClean="0"/>
              <a:t>physical components of the extended organism </a:t>
            </a:r>
            <a:r>
              <a:rPr lang="en-US" altLang="en-US" sz="2800" dirty="0" smtClean="0"/>
              <a:t>that is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(a) clinically abnormal and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(b) maximal, in the sense that it is not a part of some larger such combination. </a:t>
            </a:r>
          </a:p>
        </p:txBody>
      </p:sp>
    </p:spTree>
    <p:extLst>
      <p:ext uri="{BB962C8B-B14F-4D97-AF65-F5344CB8AC3E}">
        <p14:creationId xmlns:p14="http://schemas.microsoft.com/office/powerpoint/2010/main" val="135566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Formal Ontology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89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(Process)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286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molecule,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cell, organ,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organism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disease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311305" name="AutoShape 9"/>
          <p:cNvCxnSpPr>
            <a:cxnSpLocks noChangeShapeType="1"/>
            <a:stCxn id="311299" idx="2"/>
            <a:endCxn id="311301" idx="0"/>
          </p:cNvCxnSpPr>
          <p:nvPr/>
        </p:nvCxnSpPr>
        <p:spPr bwMode="auto">
          <a:xfrm flipH="1">
            <a:off x="12573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306" name="AutoShape 10"/>
          <p:cNvCxnSpPr>
            <a:cxnSpLocks noChangeShapeType="1"/>
            <a:stCxn id="311299" idx="2"/>
            <a:endCxn id="311302" idx="0"/>
          </p:cNvCxnSpPr>
          <p:nvPr/>
        </p:nvCxnSpPr>
        <p:spPr bwMode="auto">
          <a:xfrm>
            <a:off x="22860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309" name="Line 13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1310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1000" dirty="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rPr>
              <a:t>.....  .....  ....  .....</a:t>
            </a:r>
          </a:p>
        </p:txBody>
      </p:sp>
    </p:spTree>
    <p:extLst>
      <p:ext uri="{BB962C8B-B14F-4D97-AF65-F5344CB8AC3E}">
        <p14:creationId xmlns:p14="http://schemas.microsoft.com/office/powerpoint/2010/main" val="4178259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Disorder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6043613" cy="4953000"/>
          </a:xfrm>
        </p:spPr>
        <p:txBody>
          <a:bodyPr/>
          <a:lstStyle/>
          <a:p>
            <a:pPr marL="914400" lvl="1" indent="-514350">
              <a:buFontTx/>
              <a:buNone/>
              <a:defRPr/>
            </a:pPr>
            <a:r>
              <a:rPr lang="en-US" sz="40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– independent continuant</a:t>
            </a:r>
          </a:p>
          <a:p>
            <a:pPr marL="1606550" lvl="2" indent="-525463"/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objects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fiat 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parts</a:t>
            </a:r>
            <a:endParaRPr lang="en-US" sz="3200" dirty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1606550" lvl="2" indent="-525463"/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	object </a:t>
            </a:r>
            <a:r>
              <a:rPr lang="en-US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aggregates</a:t>
            </a:r>
            <a:endParaRPr lang="en-US" sz="3200" dirty="0"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lvl="2" indent="-514350">
              <a:buFontTx/>
              <a:buNone/>
              <a:defRPr/>
            </a:pPr>
            <a:r>
              <a:rPr lang="en-US" sz="3200" dirty="0" smtClean="0">
                <a:latin typeface="Arial" pitchFamily="34" charset="0"/>
                <a:ea typeface="Calibri" pitchFamily="34" charset="0"/>
                <a:cs typeface="Arial" pitchFamily="34" charset="0"/>
                <a:sym typeface="Wingdings" pitchFamily="2" charset="2"/>
              </a:rPr>
              <a:t>	A causally linked combination of physical components of the extended organism.</a:t>
            </a:r>
          </a:p>
          <a:p>
            <a:pPr marL="514350" indent="-514350">
              <a:buFontTx/>
              <a:buAutoNum type="arabicPeriod"/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514350" indent="-514350">
              <a:defRPr/>
            </a:pPr>
            <a:endParaRPr lang="en-US" dirty="0" smtClean="0"/>
          </a:p>
        </p:txBody>
      </p:sp>
      <p:pic>
        <p:nvPicPr>
          <p:cNvPr id="58373" name="Picture 4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1719" r="71461" b="51324"/>
          <a:stretch>
            <a:fillRect/>
          </a:stretch>
        </p:blipFill>
        <p:spPr bwMode="auto">
          <a:xfrm>
            <a:off x="6471772" y="1600200"/>
            <a:ext cx="22336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374" name="Straight Arrow Connector 6"/>
          <p:cNvCxnSpPr>
            <a:cxnSpLocks noChangeShapeType="1"/>
          </p:cNvCxnSpPr>
          <p:nvPr/>
        </p:nvCxnSpPr>
        <p:spPr bwMode="auto">
          <a:xfrm rot="5400000">
            <a:off x="8130168" y="3581400"/>
            <a:ext cx="914400" cy="9144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70302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647"/>
            <a:ext cx="9144000" cy="622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8070"/>
            <a:ext cx="9144000" cy="62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495800" cy="624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09600"/>
            <a:ext cx="4572000" cy="62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3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organism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2" y="1490546"/>
            <a:ext cx="6997095" cy="4491334"/>
          </a:xfrm>
        </p:spPr>
      </p:pic>
      <p:sp>
        <p:nvSpPr>
          <p:cNvPr id="5" name="Rectangle 4"/>
          <p:cNvSpPr/>
          <p:nvPr/>
        </p:nvSpPr>
        <p:spPr>
          <a:xfrm>
            <a:off x="2362200" y="6477000"/>
            <a:ext cx="6705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https://biodesign.asu.edu/sites/default/files/news/AthenaHostcooperation7.png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8999" y="6276201"/>
            <a:ext cx="563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 err="1" smtClean="0">
                <a:solidFill>
                  <a:schemeClr val="bg1"/>
                </a:solidFill>
              </a:rPr>
              <a:t>Harth</a:t>
            </a:r>
            <a:r>
              <a:rPr lang="en-US" sz="1200" b="1" dirty="0" smtClean="0">
                <a:solidFill>
                  <a:schemeClr val="bg1"/>
                </a:solidFill>
              </a:rPr>
              <a:t> R. War </a:t>
            </a:r>
            <a:r>
              <a:rPr lang="en-US" sz="1200" b="1" dirty="0">
                <a:solidFill>
                  <a:schemeClr val="bg1"/>
                </a:solidFill>
              </a:rPr>
              <a:t>and peace in the human gut: probing the microbiome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Clinically abnormal</a:t>
            </a:r>
            <a:r>
              <a:rPr lang="en-US" altLang="en-US" smtClean="0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smtClean="0"/>
              <a:t>something is clinically abnormal if:</a:t>
            </a:r>
          </a:p>
          <a:p>
            <a:pPr marL="457200" indent="-457200" eaLnBrk="1" hangingPunct="1">
              <a:buFontTx/>
              <a:buChar char="-"/>
            </a:pPr>
            <a:endParaRPr lang="en-US" altLang="en-US" sz="2800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not part of the life plan for an organism of the relevant type (unlike aging or pregnancy),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causally linked to an elevated risk either of pain or other feelings of illness, or of death or dysfunction, and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 smtClean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 smtClean="0"/>
              <a:t>is such that the elevated risk exceeds a certain threshold level.</a:t>
            </a:r>
          </a:p>
        </p:txBody>
      </p:sp>
    </p:spTree>
    <p:extLst>
      <p:ext uri="{BB962C8B-B14F-4D97-AF65-F5344CB8AC3E}">
        <p14:creationId xmlns:p14="http://schemas.microsoft.com/office/powerpoint/2010/main" val="25678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Foundational Terms (2)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Disorder</a:t>
            </a:r>
            <a:r>
              <a:rPr lang="en-US" altLang="en-US" sz="2800" dirty="0" smtClean="0"/>
              <a:t> =def. – A causally linked combination of physical components of the extended organism that is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(a) clinically abnormal and </a:t>
            </a:r>
          </a:p>
          <a:p>
            <a:pPr lvl="1" algn="just" eaLnBrk="1" hangingPunct="1">
              <a:spcAft>
                <a:spcPts val="300"/>
              </a:spcAft>
            </a:pPr>
            <a:r>
              <a:rPr lang="en-US" altLang="en-US" sz="2400" dirty="0" smtClean="0"/>
              <a:t>(b) maximal, in the sense that it is not a part of some larger such combination. </a:t>
            </a:r>
          </a:p>
          <a:p>
            <a:pPr lvl="1" algn="just" eaLnBrk="1" hangingPunct="1">
              <a:spcAft>
                <a:spcPts val="300"/>
              </a:spcAft>
            </a:pPr>
            <a:endParaRPr lang="en-US" altLang="en-US" sz="2400" dirty="0" smtClean="0"/>
          </a:p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 smtClean="0"/>
              <a:t>Pathological Process</a:t>
            </a:r>
            <a:r>
              <a:rPr lang="en-US" altLang="en-US" sz="2800" dirty="0" smtClean="0"/>
              <a:t> =def. – A bodily process that is a manifestation of a </a:t>
            </a:r>
            <a:r>
              <a:rPr lang="en-US" altLang="en-US" sz="2800" b="1" dirty="0" smtClean="0"/>
              <a:t>disorder</a:t>
            </a:r>
            <a:r>
              <a:rPr lang="en-US" altLang="en-US" sz="2800" dirty="0" smtClean="0"/>
              <a:t> </a:t>
            </a:r>
            <a:r>
              <a:rPr lang="en-US" altLang="en-US" sz="2800" i="1" dirty="0" smtClean="0"/>
              <a:t>and is clinically abnormal.</a:t>
            </a:r>
            <a:endParaRPr lang="en-US" altLang="en-US" sz="2800" dirty="0" smtClean="0"/>
          </a:p>
        </p:txBody>
      </p:sp>
      <p:sp>
        <p:nvSpPr>
          <p:cNvPr id="2" name="Rectangle 1"/>
          <p:cNvSpPr/>
          <p:nvPr/>
        </p:nvSpPr>
        <p:spPr bwMode="auto">
          <a:xfrm>
            <a:off x="228600" y="4800600"/>
            <a:ext cx="8686800" cy="16764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Basic Formal Ontology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5461000" y="1606550"/>
            <a:ext cx="2692400" cy="128905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Occurrent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(Process)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molecule,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cell, organ,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organism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Continuant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quality,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function,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disease</a:t>
            </a:r>
            <a:r>
              <a:rPr lang="en-US" sz="2400" dirty="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cxnSp>
        <p:nvCxnSpPr>
          <p:cNvPr id="311305" name="AutoShape 9"/>
          <p:cNvCxnSpPr>
            <a:cxnSpLocks noChangeShapeType="1"/>
            <a:stCxn id="311299" idx="2"/>
            <a:endCxn id="311301" idx="0"/>
          </p:cNvCxnSpPr>
          <p:nvPr/>
        </p:nvCxnSpPr>
        <p:spPr bwMode="auto">
          <a:xfrm flipH="1">
            <a:off x="12573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306" name="AutoShape 10"/>
          <p:cNvCxnSpPr>
            <a:cxnSpLocks noChangeShapeType="1"/>
            <a:stCxn id="311299" idx="2"/>
            <a:endCxn id="311302" idx="0"/>
          </p:cNvCxnSpPr>
          <p:nvPr/>
        </p:nvCxnSpPr>
        <p:spPr bwMode="auto">
          <a:xfrm>
            <a:off x="2286000" y="28956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309" name="Line 13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1310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067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1000" dirty="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rPr>
              <a:t>.....  .....  ....  .....</a:t>
            </a:r>
          </a:p>
        </p:txBody>
      </p:sp>
    </p:spTree>
    <p:extLst>
      <p:ext uri="{BB962C8B-B14F-4D97-AF65-F5344CB8AC3E}">
        <p14:creationId xmlns:p14="http://schemas.microsoft.com/office/powerpoint/2010/main" val="1220407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09600"/>
            <a:ext cx="9118600" cy="6705600"/>
          </a:xfrm>
        </p:spPr>
      </p:pic>
    </p:spTree>
    <p:extLst>
      <p:ext uri="{BB962C8B-B14F-4D97-AF65-F5344CB8AC3E}">
        <p14:creationId xmlns:p14="http://schemas.microsoft.com/office/powerpoint/2010/main" val="10644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Foundational Terms (3)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Disorder</a:t>
            </a:r>
            <a:r>
              <a:rPr lang="en-US" sz="2600" dirty="0" smtClean="0"/>
              <a:t> =def. – A causally linked combination of physical components of the extended organism that is (a) clinically abnormal and (b) maximal, in the sense that it is not a part of some larger such combination. </a:t>
            </a:r>
          </a:p>
          <a:p>
            <a:pPr algn="just" eaLnBrk="1" hangingPunct="1">
              <a:spcAft>
                <a:spcPts val="300"/>
              </a:spcAft>
              <a:defRPr/>
            </a:pPr>
            <a:endParaRPr lang="en-US" sz="2600" dirty="0" smtClean="0"/>
          </a:p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Pathological Process</a:t>
            </a:r>
            <a:r>
              <a:rPr lang="en-US" sz="2600" dirty="0" smtClean="0"/>
              <a:t> =def. – A bodily process that is a manifestation of a disorder </a:t>
            </a:r>
            <a:r>
              <a:rPr lang="en-US" sz="2600" i="1" dirty="0" smtClean="0"/>
              <a:t>and is clinically abnormal.</a:t>
            </a:r>
            <a:endParaRPr lang="en-US" sz="2600" dirty="0" smtClean="0"/>
          </a:p>
          <a:p>
            <a:pPr algn="just" eaLnBrk="1" hangingPunct="1">
              <a:spcAft>
                <a:spcPts val="300"/>
              </a:spcAft>
              <a:defRPr/>
            </a:pPr>
            <a:endParaRPr lang="en-US" sz="2600" b="1" u="sng" dirty="0" smtClean="0"/>
          </a:p>
          <a:p>
            <a:pPr algn="just" eaLnBrk="1" hangingPunct="1">
              <a:spcAft>
                <a:spcPts val="300"/>
              </a:spcAft>
              <a:defRPr/>
            </a:pPr>
            <a:r>
              <a:rPr lang="en-US" sz="2600" b="1" u="sng" dirty="0" smtClean="0"/>
              <a:t>Disease</a:t>
            </a:r>
            <a:r>
              <a:rPr lang="en-US" sz="2600" b="1" dirty="0" smtClean="0"/>
              <a:t> </a:t>
            </a:r>
            <a:r>
              <a:rPr lang="en-US" sz="2600" dirty="0" smtClean="0"/>
              <a:t>=def. – A </a:t>
            </a:r>
            <a:r>
              <a:rPr lang="en-US" sz="2600" b="1" dirty="0" smtClean="0"/>
              <a:t>disposition</a:t>
            </a:r>
            <a:r>
              <a:rPr lang="en-US" sz="2600" dirty="0" smtClean="0"/>
              <a:t> (</a:t>
            </a:r>
            <a:r>
              <a:rPr lang="en-US" sz="2600" dirty="0" err="1" smtClean="0"/>
              <a:t>i</a:t>
            </a:r>
            <a:r>
              <a:rPr lang="en-US" sz="2600" dirty="0" smtClean="0"/>
              <a:t>) to undergo pathological processes that (ii) exists in an organism because of one or more disorders in that organism.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28600" y="5029200"/>
            <a:ext cx="8686800" cy="16764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2209800" y="838200"/>
            <a:ext cx="2743200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524000" y="1981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3733800" y="2057400"/>
            <a:ext cx="1752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26629" name="AutoShape 9"/>
          <p:cNvCxnSpPr>
            <a:cxnSpLocks noChangeShapeType="1"/>
            <a:stCxn id="26626" idx="2"/>
            <a:endCxn id="26627" idx="0"/>
          </p:cNvCxnSpPr>
          <p:nvPr/>
        </p:nvCxnSpPr>
        <p:spPr bwMode="auto">
          <a:xfrm flipH="1">
            <a:off x="2476500" y="1524000"/>
            <a:ext cx="1104900" cy="457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0" name="AutoShape 10"/>
          <p:cNvCxnSpPr>
            <a:cxnSpLocks noChangeShapeType="1"/>
            <a:stCxn id="26626" idx="2"/>
            <a:endCxn id="26628" idx="0"/>
          </p:cNvCxnSpPr>
          <p:nvPr/>
        </p:nvCxnSpPr>
        <p:spPr bwMode="auto">
          <a:xfrm>
            <a:off x="3581400" y="1524000"/>
            <a:ext cx="10287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Line 13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632" name="Text Box 14"/>
          <p:cNvSpPr txBox="1">
            <a:spLocks noChangeArrowheads="1"/>
          </p:cNvSpPr>
          <p:nvPr/>
        </p:nvSpPr>
        <p:spPr bwMode="auto">
          <a:xfrm>
            <a:off x="76200" y="5562600"/>
            <a:ext cx="9296400" cy="112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10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      .....    .....</a:t>
            </a:r>
          </a:p>
        </p:txBody>
      </p:sp>
      <p:sp>
        <p:nvSpPr>
          <p:cNvPr id="26633" name="Rectangle 5"/>
          <p:cNvSpPr>
            <a:spLocks noChangeArrowheads="1"/>
          </p:cNvSpPr>
          <p:nvPr/>
        </p:nvSpPr>
        <p:spPr bwMode="auto">
          <a:xfrm>
            <a:off x="2133600" y="3733800"/>
            <a:ext cx="23622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Non-realizable</a:t>
            </a:r>
          </a:p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en-US" sz="2400" i="1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quality</a:t>
            </a:r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4953000" y="3733800"/>
            <a:ext cx="2438400" cy="2057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Realizable 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function</a:t>
            </a:r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role</a:t>
            </a:r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</a:t>
            </a:r>
          </a:p>
          <a:p>
            <a:r>
              <a:rPr lang="en-US" altLang="en-US" sz="2400" i="1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disposition</a:t>
            </a:r>
            <a:r>
              <a:rPr lang="en-US" altLang="en-US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6635" name="AutoShape 9"/>
          <p:cNvCxnSpPr>
            <a:cxnSpLocks noChangeShapeType="1"/>
            <a:stCxn id="26628" idx="2"/>
            <a:endCxn id="26633" idx="0"/>
          </p:cNvCxnSpPr>
          <p:nvPr/>
        </p:nvCxnSpPr>
        <p:spPr bwMode="auto">
          <a:xfrm rot="5400000">
            <a:off x="3733800" y="2857500"/>
            <a:ext cx="457200" cy="1295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6" name="AutoShape 10"/>
          <p:cNvCxnSpPr>
            <a:cxnSpLocks noChangeShapeType="1"/>
            <a:stCxn id="26628" idx="2"/>
            <a:endCxn id="26634" idx="0"/>
          </p:cNvCxnSpPr>
          <p:nvPr/>
        </p:nvCxnSpPr>
        <p:spPr bwMode="auto">
          <a:xfrm rot="16200000" flipH="1">
            <a:off x="5162550" y="2724150"/>
            <a:ext cx="457200" cy="15621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80074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Realizable dependent continuants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plan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function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role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disposition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capability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tendency</a:t>
            </a:r>
          </a:p>
          <a:p>
            <a:pPr eaLnBrk="1" hangingPunct="1">
              <a:buFontTx/>
              <a:buNone/>
            </a:pPr>
            <a:endParaRPr lang="en-US" altLang="en-US" sz="3200" b="1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57600" y="2286000"/>
            <a:ext cx="4137025" cy="3352800"/>
            <a:chOff x="2256" y="1440"/>
            <a:chExt cx="2660" cy="1968"/>
          </a:xfrm>
        </p:grpSpPr>
        <p:sp>
          <p:nvSpPr>
            <p:cNvPr id="27654" name="AutoShape 5"/>
            <p:cNvSpPr>
              <a:spLocks/>
            </p:cNvSpPr>
            <p:nvPr/>
          </p:nvSpPr>
          <p:spPr bwMode="auto">
            <a:xfrm>
              <a:off x="2256" y="1440"/>
              <a:ext cx="336" cy="1968"/>
            </a:xfrm>
            <a:prstGeom prst="rightBrace">
              <a:avLst>
                <a:gd name="adj1" fmla="val 48810"/>
                <a:gd name="adj2" fmla="val 50000"/>
              </a:avLst>
            </a:prstGeom>
            <a:noFill/>
            <a:ln w="889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>
                <a:solidFill>
                  <a:schemeClr val="bg1"/>
                </a:solidFill>
              </a:endParaRPr>
            </a:p>
          </p:txBody>
        </p:sp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48" y="2161"/>
              <a:ext cx="226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889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chemeClr val="bg1"/>
                  </a:solidFill>
                </a:rPr>
                <a:t>continuants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068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Their realizations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09800"/>
            <a:ext cx="7467600" cy="3581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b="1" dirty="0" smtClean="0"/>
              <a:t>execution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expression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exercise 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realization 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application</a:t>
            </a:r>
          </a:p>
          <a:p>
            <a:pPr eaLnBrk="1" hangingPunct="1">
              <a:buFontTx/>
              <a:buNone/>
            </a:pPr>
            <a:r>
              <a:rPr lang="en-US" altLang="en-US" sz="3200" b="1" dirty="0" smtClean="0"/>
              <a:t>course</a:t>
            </a:r>
          </a:p>
        </p:txBody>
      </p:sp>
      <p:sp>
        <p:nvSpPr>
          <p:cNvPr id="1562628" name="AutoShape 4"/>
          <p:cNvSpPr>
            <a:spLocks/>
          </p:cNvSpPr>
          <p:nvPr/>
        </p:nvSpPr>
        <p:spPr bwMode="auto">
          <a:xfrm>
            <a:off x="3505200" y="2286000"/>
            <a:ext cx="533400" cy="3657600"/>
          </a:xfrm>
          <a:prstGeom prst="rightBrace">
            <a:avLst>
              <a:gd name="adj1" fmla="val 57143"/>
              <a:gd name="adj2" fmla="val 50000"/>
            </a:avLst>
          </a:prstGeom>
          <a:noFill/>
          <a:ln w="889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62629" name="Text Box 5"/>
          <p:cNvSpPr txBox="1">
            <a:spLocks noChangeArrowheads="1"/>
          </p:cNvSpPr>
          <p:nvPr/>
        </p:nvSpPr>
        <p:spPr bwMode="auto">
          <a:xfrm>
            <a:off x="4267200" y="3657600"/>
            <a:ext cx="335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bg1"/>
                </a:solidFill>
              </a:rPr>
              <a:t>occurrents</a:t>
            </a:r>
            <a:endParaRPr lang="en-US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88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628" grpId="0" animBg="1"/>
      <p:bldP spid="156262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b="1" dirty="0" smtClean="0"/>
              <a:t>Disposition</a:t>
            </a: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3600" dirty="0" smtClean="0"/>
              <a:t>	- of a glass vase, to shatter if dropped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human, to eat 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a banana, to ripen</a:t>
            </a:r>
          </a:p>
          <a:p>
            <a:pPr>
              <a:buFontTx/>
              <a:buNone/>
            </a:pPr>
            <a:r>
              <a:rPr lang="en-US" altLang="en-US" sz="3600" dirty="0" smtClean="0"/>
              <a:t>	- of John, to lose hair</a:t>
            </a:r>
          </a:p>
          <a:p>
            <a:pPr>
              <a:buFontTx/>
              <a:buNone/>
            </a:pPr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dispositions must have some physical basis</a:t>
            </a:r>
          </a:p>
        </p:txBody>
      </p:sp>
    </p:spTree>
    <p:extLst>
      <p:ext uri="{BB962C8B-B14F-4D97-AF65-F5344CB8AC3E}">
        <p14:creationId xmlns:p14="http://schemas.microsoft.com/office/powerpoint/2010/main" val="6081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" y="609600"/>
            <a:ext cx="9140283" cy="6248400"/>
          </a:xfrm>
        </p:spPr>
      </p:pic>
    </p:spTree>
    <p:extLst>
      <p:ext uri="{BB962C8B-B14F-4D97-AF65-F5344CB8AC3E}">
        <p14:creationId xmlns:p14="http://schemas.microsoft.com/office/powerpoint/2010/main" val="41933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Disposition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if it ceases to exist, then its bearer and/or its immediate surrounding environment is physically changed;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occurs when its bearer is in some special physical circumstances;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its realization is what it is in virtue of the bearer’s physical make-up.</a:t>
            </a:r>
          </a:p>
        </p:txBody>
      </p:sp>
    </p:spTree>
    <p:extLst>
      <p:ext uri="{BB962C8B-B14F-4D97-AF65-F5344CB8AC3E}">
        <p14:creationId xmlns:p14="http://schemas.microsoft.com/office/powerpoint/2010/main" val="1918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748993" y="1524000"/>
            <a:ext cx="1905000" cy="1070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381" y="2899212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disposition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818" y="4042212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to ripen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>
            <a:off x="1701493" y="2594412"/>
            <a:ext cx="1588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1554650" y="3885843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152400" y="517433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39418" y="5555334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disposition of this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fruit: to ripen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4837970" y="1524000"/>
            <a:ext cx="2692400" cy="6785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occurrent</a:t>
            </a:r>
            <a:endParaRPr lang="en-US" altLang="en-US" sz="28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49082" y="243113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68418" y="3497934"/>
            <a:ext cx="4842182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ripen</a:t>
            </a:r>
            <a:r>
              <a:rPr lang="en-US" sz="3000" i="1" dirty="0" smtClean="0">
                <a:solidFill>
                  <a:schemeClr val="bg1"/>
                </a:solidFill>
              </a:rPr>
              <a:t>ing</a:t>
            </a:r>
            <a:endParaRPr lang="en-US" sz="3000" i="1" dirty="0">
              <a:solidFill>
                <a:schemeClr val="bg1"/>
              </a:solidFill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flipH="1">
            <a:off x="6182582" y="2202534"/>
            <a:ext cx="1588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>
            <a:off x="6182582" y="3269334"/>
            <a:ext cx="6927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 flipH="1">
            <a:off x="3463618" y="1524000"/>
            <a:ext cx="28152" cy="48767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3844618" y="5555334"/>
            <a:ext cx="4765982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process of ripen</a:t>
            </a:r>
            <a:r>
              <a:rPr lang="en-US" altLang="en-US" sz="2800" i="1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ing</a:t>
            </a: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in this fruit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Dispositions are realized in processes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298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ChangeArrowheads="1"/>
          </p:cNvSpPr>
          <p:nvPr/>
        </p:nvSpPr>
        <p:spPr bwMode="auto">
          <a:xfrm>
            <a:off x="384624" y="678544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independent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114691" name="Rectangle 6"/>
          <p:cNvSpPr>
            <a:spLocks noChangeArrowheads="1"/>
          </p:cNvSpPr>
          <p:nvPr/>
        </p:nvSpPr>
        <p:spPr bwMode="auto">
          <a:xfrm>
            <a:off x="3080199" y="678544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dependent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05587" y="2278744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disposition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3024" y="3421744"/>
            <a:ext cx="2438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</a:rPr>
              <a:t>to </a:t>
            </a:r>
            <a:r>
              <a:rPr lang="en-US" sz="3000" dirty="0" smtClean="0">
                <a:solidFill>
                  <a:schemeClr val="bg1"/>
                </a:solidFill>
              </a:rPr>
              <a:t>go bald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114694" name="AutoShape 8"/>
          <p:cNvCxnSpPr>
            <a:cxnSpLocks noChangeShapeType="1"/>
            <a:stCxn id="114691" idx="2"/>
            <a:endCxn id="22" idx="0"/>
          </p:cNvCxnSpPr>
          <p:nvPr/>
        </p:nvCxnSpPr>
        <p:spPr bwMode="auto">
          <a:xfrm rot="16200000" flipH="1">
            <a:off x="3881093" y="2125550"/>
            <a:ext cx="3048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5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 rot="16200000" flipH="1">
            <a:off x="3885856" y="3265375"/>
            <a:ext cx="304800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6" name="Line 9"/>
          <p:cNvSpPr>
            <a:spLocks noChangeShapeType="1"/>
          </p:cNvSpPr>
          <p:nvPr/>
        </p:nvSpPr>
        <p:spPr bwMode="auto">
          <a:xfrm flipH="1">
            <a:off x="384624" y="4945744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cxnSp>
        <p:nvCxnSpPr>
          <p:cNvPr id="114697" name="AutoShape 7"/>
          <p:cNvCxnSpPr>
            <a:cxnSpLocks noChangeShapeType="1"/>
            <a:stCxn id="114690" idx="2"/>
            <a:endCxn id="114698" idx="0"/>
          </p:cNvCxnSpPr>
          <p:nvPr/>
        </p:nvCxnSpPr>
        <p:spPr bwMode="auto">
          <a:xfrm>
            <a:off x="1451424" y="1973944"/>
            <a:ext cx="0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8" name="Rectangle 6"/>
          <p:cNvSpPr>
            <a:spLocks noChangeArrowheads="1"/>
          </p:cNvSpPr>
          <p:nvPr/>
        </p:nvSpPr>
        <p:spPr bwMode="auto">
          <a:xfrm>
            <a:off x="232224" y="2812144"/>
            <a:ext cx="24384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integumentary</a:t>
            </a: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US" sz="28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endParaRPr lang="en-US" altLang="en-US" sz="6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14699" name="Rectangle 6"/>
          <p:cNvSpPr>
            <a:spLocks noChangeArrowheads="1"/>
          </p:cNvSpPr>
          <p:nvPr/>
        </p:nvSpPr>
        <p:spPr bwMode="auto">
          <a:xfrm>
            <a:off x="232224" y="5326744"/>
            <a:ext cx="2590800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John’s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integumentary</a:t>
            </a:r>
            <a:r>
              <a:rPr lang="en-US" altLang="en-US" sz="2800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system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114700" name="Rectangle 6"/>
          <p:cNvSpPr>
            <a:spLocks noChangeArrowheads="1"/>
          </p:cNvSpPr>
          <p:nvPr/>
        </p:nvSpPr>
        <p:spPr bwMode="auto">
          <a:xfrm>
            <a:off x="3005586" y="5326743"/>
            <a:ext cx="2560637" cy="1455057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John’s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disposition: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to go bald</a:t>
            </a:r>
          </a:p>
        </p:txBody>
      </p:sp>
      <p:sp>
        <p:nvSpPr>
          <p:cNvPr id="114701" name="Rectangle 4"/>
          <p:cNvSpPr>
            <a:spLocks noChangeArrowheads="1"/>
          </p:cNvSpPr>
          <p:nvPr/>
        </p:nvSpPr>
        <p:spPr bwMode="auto">
          <a:xfrm>
            <a:off x="6088512" y="678544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occurrent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9624" y="2202544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99624" y="3269344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3000" dirty="0">
                <a:solidFill>
                  <a:schemeClr val="bg1"/>
                </a:solidFill>
              </a:rPr>
              <a:t>process of </a:t>
            </a:r>
            <a:r>
              <a:rPr lang="en-US" sz="3000" dirty="0" smtClean="0">
                <a:solidFill>
                  <a:schemeClr val="bg1"/>
                </a:solidFill>
              </a:rPr>
              <a:t>going bald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114704" name="AutoShape 8"/>
          <p:cNvCxnSpPr>
            <a:cxnSpLocks noChangeShapeType="1"/>
            <a:stCxn id="114701" idx="2"/>
            <a:endCxn id="24" idx="0"/>
          </p:cNvCxnSpPr>
          <p:nvPr/>
        </p:nvCxnSpPr>
        <p:spPr bwMode="auto">
          <a:xfrm rot="5400000">
            <a:off x="7319618" y="2087450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5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318825" y="3155044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6" name="Line 9"/>
          <p:cNvSpPr>
            <a:spLocks noChangeShapeType="1"/>
          </p:cNvSpPr>
          <p:nvPr/>
        </p:nvSpPr>
        <p:spPr bwMode="auto">
          <a:xfrm>
            <a:off x="5794824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14707" name="Rectangle 6"/>
          <p:cNvSpPr>
            <a:spLocks noChangeArrowheads="1"/>
          </p:cNvSpPr>
          <p:nvPr/>
        </p:nvSpPr>
        <p:spPr bwMode="auto">
          <a:xfrm>
            <a:off x="6088512" y="5326744"/>
            <a:ext cx="2754312" cy="1455056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333333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333333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333333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333333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rebuchet MS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John’s going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bald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Dependence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on the instance level	</a:t>
            </a:r>
          </a:p>
          <a:p>
            <a:r>
              <a:rPr lang="en-US" altLang="en-US" i="1" dirty="0" smtClean="0"/>
              <a:t>a</a:t>
            </a:r>
            <a:r>
              <a:rPr lang="en-US" altLang="en-US" dirty="0" smtClean="0"/>
              <a:t> </a:t>
            </a:r>
            <a:r>
              <a:rPr lang="en-US" altLang="en-US" b="1" dirty="0" err="1" smtClean="0"/>
              <a:t>depends_on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b</a:t>
            </a:r>
            <a:r>
              <a:rPr lang="en-US" altLang="en-US" dirty="0" smtClean="0"/>
              <a:t> =def.</a:t>
            </a:r>
            <a:r>
              <a:rPr lang="en-US" altLang="en-US" i="1" dirty="0" smtClean="0"/>
              <a:t> a </a:t>
            </a:r>
            <a:r>
              <a:rPr lang="en-US" altLang="en-US" dirty="0" smtClean="0"/>
              <a:t>is necessarily such that if </a:t>
            </a:r>
            <a:r>
              <a:rPr lang="en-US" altLang="en-US" i="1" dirty="0" smtClean="0"/>
              <a:t>b</a:t>
            </a:r>
            <a:r>
              <a:rPr lang="en-US" altLang="en-US" dirty="0" smtClean="0"/>
              <a:t> ceases to exist than </a:t>
            </a:r>
            <a:r>
              <a:rPr lang="en-US" altLang="en-US" i="1" dirty="0" smtClean="0"/>
              <a:t>a </a:t>
            </a:r>
            <a:r>
              <a:rPr lang="en-US" altLang="en-US" dirty="0" smtClean="0"/>
              <a:t>ceases to exist</a:t>
            </a:r>
          </a:p>
          <a:p>
            <a:endParaRPr lang="en-US" altLang="en-US" sz="4000" dirty="0" smtClean="0"/>
          </a:p>
          <a:p>
            <a:r>
              <a:rPr lang="en-US" altLang="en-US" i="1" dirty="0" smtClean="0"/>
              <a:t>on the type level</a:t>
            </a:r>
          </a:p>
          <a:p>
            <a:r>
              <a:rPr lang="en-US" altLang="en-US" i="1" dirty="0" smtClean="0"/>
              <a:t>A </a:t>
            </a:r>
            <a:r>
              <a:rPr lang="en-US" altLang="en-US" i="1" dirty="0" err="1" smtClean="0"/>
              <a:t>depends_on</a:t>
            </a:r>
            <a:r>
              <a:rPr lang="en-US" altLang="en-US" i="1" dirty="0" smtClean="0"/>
              <a:t> B </a:t>
            </a:r>
            <a:r>
              <a:rPr lang="en-US" altLang="en-US" dirty="0" smtClean="0"/>
              <a:t>=def. for every instance </a:t>
            </a:r>
            <a:r>
              <a:rPr lang="en-US" altLang="en-US" i="1" dirty="0" smtClean="0"/>
              <a:t>a </a:t>
            </a:r>
            <a:r>
              <a:rPr lang="en-US" altLang="en-US" dirty="0" smtClean="0"/>
              <a:t>of </a:t>
            </a:r>
            <a:r>
              <a:rPr lang="en-US" altLang="en-US" i="1" dirty="0" smtClean="0"/>
              <a:t>A</a:t>
            </a:r>
            <a:r>
              <a:rPr lang="en-US" altLang="en-US" dirty="0" smtClean="0"/>
              <a:t>, there is some instance </a:t>
            </a:r>
            <a:r>
              <a:rPr lang="en-US" altLang="en-US" i="1" dirty="0" smtClean="0"/>
              <a:t>b </a:t>
            </a:r>
            <a:r>
              <a:rPr lang="en-US" altLang="en-US" dirty="0" smtClean="0"/>
              <a:t>of </a:t>
            </a:r>
            <a:r>
              <a:rPr lang="en-US" altLang="en-US" i="1" dirty="0" smtClean="0"/>
              <a:t>B </a:t>
            </a:r>
            <a:r>
              <a:rPr lang="en-US" altLang="en-US" dirty="0" smtClean="0"/>
              <a:t>such that </a:t>
            </a:r>
            <a:r>
              <a:rPr lang="en-US" altLang="en-US" i="1" dirty="0" smtClean="0"/>
              <a:t>a </a:t>
            </a:r>
            <a:r>
              <a:rPr lang="en-US" altLang="en-US" b="1" dirty="0" err="1" smtClean="0"/>
              <a:t>depends_on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4471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i="1" dirty="0" smtClean="0"/>
              <a:t>realization </a:t>
            </a:r>
            <a:r>
              <a:rPr lang="en-US" i="1" dirty="0" err="1" smtClean="0"/>
              <a:t>depends_on</a:t>
            </a:r>
            <a:r>
              <a:rPr lang="en-US" i="1" dirty="0" smtClean="0"/>
              <a:t> realizable</a:t>
            </a:r>
            <a:endParaRPr i="1" dirty="0" smtClean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914400" y="1600200"/>
            <a:ext cx="27432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46494" y="1606550"/>
            <a:ext cx="2692400" cy="121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04800" y="3429000"/>
            <a:ext cx="19050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algn="ctr"/>
            <a:endParaRPr lang="en-US" altLang="en-US" sz="2400">
              <a:solidFill>
                <a:schemeClr val="bg1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bearer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438400" y="3429000"/>
            <a:ext cx="17526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Continuant</a:t>
            </a:r>
          </a:p>
          <a:p>
            <a:pPr algn="ctr"/>
            <a:endParaRPr lang="en-US" altLang="en-US" sz="2400">
              <a:solidFill>
                <a:schemeClr val="bg1"/>
              </a:solidFill>
              <a:latin typeface="Tahoma" panose="020B060403050404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disposition</a:t>
            </a:r>
          </a:p>
        </p:txBody>
      </p:sp>
      <p:cxnSp>
        <p:nvCxnSpPr>
          <p:cNvPr id="30727" name="AutoShape 7"/>
          <p:cNvCxnSpPr>
            <a:cxnSpLocks noChangeShapeType="1"/>
            <a:endCxn id="30725" idx="0"/>
          </p:cNvCxnSpPr>
          <p:nvPr/>
        </p:nvCxnSpPr>
        <p:spPr bwMode="auto">
          <a:xfrm rot="5400000">
            <a:off x="15049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8" name="AutoShape 8"/>
          <p:cNvCxnSpPr>
            <a:cxnSpLocks noChangeShapeType="1"/>
            <a:endCxn id="30726" idx="0"/>
          </p:cNvCxnSpPr>
          <p:nvPr/>
        </p:nvCxnSpPr>
        <p:spPr bwMode="auto">
          <a:xfrm rot="16200000" flipH="1">
            <a:off x="2533650" y="2647950"/>
            <a:ext cx="533400" cy="10287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0" y="5943600"/>
            <a:ext cx="9372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6200" y="5562600"/>
            <a:ext cx="92964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1000" dirty="0">
                <a:solidFill>
                  <a:schemeClr val="bg1"/>
                </a:solidFill>
                <a:latin typeface="Times New Roman" panose="02020603050405020304" pitchFamily="18" charset="0"/>
              </a:rPr>
              <a:t> ....  .....    .......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19200" y="4191000"/>
            <a:ext cx="4953000" cy="762000"/>
            <a:chOff x="1219200" y="4191000"/>
            <a:chExt cx="4953000" cy="762000"/>
          </a:xfrm>
        </p:grpSpPr>
        <p:sp>
          <p:nvSpPr>
            <p:cNvPr id="13" name="Curved Up Arrow 12"/>
            <p:cNvSpPr/>
            <p:nvPr/>
          </p:nvSpPr>
          <p:spPr>
            <a:xfrm rot="10800000">
              <a:off x="1295400" y="4495800"/>
              <a:ext cx="1981200" cy="457200"/>
            </a:xfrm>
            <a:prstGeom prst="curvedUp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0800000">
              <a:off x="1219200" y="4191000"/>
              <a:ext cx="4953000" cy="762000"/>
            </a:xfrm>
            <a:prstGeom prst="curvedUp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0733" name="Rectangle 4"/>
          <p:cNvSpPr>
            <a:spLocks noChangeArrowheads="1"/>
          </p:cNvSpPr>
          <p:nvPr/>
        </p:nvSpPr>
        <p:spPr bwMode="auto">
          <a:xfrm>
            <a:off x="5562600" y="4038600"/>
            <a:ext cx="2692400" cy="1517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Process of </a:t>
            </a:r>
          </a:p>
          <a:p>
            <a:pPr algn="ctr"/>
            <a:r>
              <a:rPr lang="en-US" altLang="en-US" sz="240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realization </a:t>
            </a:r>
          </a:p>
        </p:txBody>
      </p:sp>
      <p:cxnSp>
        <p:nvCxnSpPr>
          <p:cNvPr id="30734" name="AutoShape 8"/>
          <p:cNvCxnSpPr>
            <a:cxnSpLocks noChangeShapeType="1"/>
            <a:stCxn id="30724" idx="2"/>
            <a:endCxn id="30733" idx="0"/>
          </p:cNvCxnSpPr>
          <p:nvPr/>
        </p:nvCxnSpPr>
        <p:spPr bwMode="auto">
          <a:xfrm>
            <a:off x="6892694" y="2819400"/>
            <a:ext cx="16106" cy="1219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urved Up Arrow 23"/>
          <p:cNvSpPr/>
          <p:nvPr/>
        </p:nvSpPr>
        <p:spPr>
          <a:xfrm rot="10800000">
            <a:off x="3352800" y="4495800"/>
            <a:ext cx="2667000" cy="457200"/>
          </a:xfrm>
          <a:prstGeom prst="curved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51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934200"/>
            <a:chOff x="533399" y="138175"/>
            <a:chExt cx="7696201" cy="66436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399" y="138175"/>
              <a:ext cx="7696201" cy="656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2819400" y="1676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971800" y="2438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2590800" y="6248400"/>
              <a:ext cx="1828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09800" y="4953000"/>
              <a:ext cx="19812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5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aneurysm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59312"/>
            <a:ext cx="3992252" cy="4953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59313"/>
            <a:ext cx="4495800" cy="3438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5042118"/>
            <a:ext cx="464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hlinkClick r:id="rId4"/>
              </a:rPr>
              <a:t>Jornal</a:t>
            </a:r>
            <a:r>
              <a:rPr lang="en-US" sz="1400" b="1" dirty="0">
                <a:solidFill>
                  <a:schemeClr val="bg1"/>
                </a:solidFill>
                <a:hlinkClick r:id="rId4"/>
              </a:rPr>
              <a:t> Vascular </a:t>
            </a:r>
            <a:r>
              <a:rPr lang="en-US" sz="1400" b="1" dirty="0" err="1" smtClean="0">
                <a:solidFill>
                  <a:schemeClr val="bg1"/>
                </a:solidFill>
                <a:hlinkClick r:id="rId4"/>
              </a:rPr>
              <a:t>Brasileiro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i="1" dirty="0" smtClean="0">
                <a:solidFill>
                  <a:schemeClr val="bg1"/>
                </a:solidFill>
              </a:rPr>
              <a:t>Print</a:t>
            </a:r>
            <a:r>
              <a:rPr lang="en-US" sz="1400" b="1" i="1" dirty="0">
                <a:solidFill>
                  <a:schemeClr val="bg1"/>
                </a:solidFill>
              </a:rPr>
              <a:t> version</a:t>
            </a:r>
            <a:r>
              <a:rPr lang="en-US" sz="1400" b="1" dirty="0">
                <a:solidFill>
                  <a:schemeClr val="bg1"/>
                </a:solidFill>
              </a:rPr>
              <a:t> ISSN 1677-5449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>J</a:t>
            </a:r>
            <a:r>
              <a:rPr lang="en-US" sz="1400" b="1" dirty="0">
                <a:solidFill>
                  <a:schemeClr val="bg1"/>
                </a:solidFill>
              </a:rPr>
              <a:t>. </a:t>
            </a:r>
            <a:r>
              <a:rPr lang="en-US" sz="1400" b="1" dirty="0" err="1">
                <a:solidFill>
                  <a:schemeClr val="bg1"/>
                </a:solidFill>
              </a:rPr>
              <a:t>vasc</a:t>
            </a:r>
            <a:r>
              <a:rPr lang="en-US" sz="1400" b="1" dirty="0">
                <a:solidFill>
                  <a:schemeClr val="bg1"/>
                </a:solidFill>
              </a:rPr>
              <a:t>. bras. vol.12 no.4 Porto Alegre Oct./Dec. 2013  </a:t>
            </a:r>
            <a:r>
              <a:rPr lang="en-US" sz="1400" b="1" dirty="0" err="1">
                <a:solidFill>
                  <a:schemeClr val="bg1"/>
                </a:solidFill>
              </a:rPr>
              <a:t>Epub</a:t>
            </a:r>
            <a:r>
              <a:rPr lang="en-US" sz="1400" b="1" dirty="0">
                <a:solidFill>
                  <a:schemeClr val="bg1"/>
                </a:solidFill>
              </a:rPr>
              <a:t> Dec 15, 2013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http://dx.doi.org/10.1590/jvb.2013.054 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Subclavian </a:t>
            </a:r>
            <a:r>
              <a:rPr lang="en-US" sz="1400" dirty="0">
                <a:solidFill>
                  <a:schemeClr val="bg1"/>
                </a:solidFill>
              </a:rPr>
              <a:t>and axillary arterial aneurysms: two case reports</a:t>
            </a:r>
          </a:p>
          <a:p>
            <a:r>
              <a:rPr lang="en-US" sz="1400" dirty="0">
                <a:solidFill>
                  <a:schemeClr val="bg1"/>
                </a:solidFill>
              </a:rPr>
              <a:t>Fernando </a:t>
            </a:r>
            <a:r>
              <a:rPr lang="en-US" sz="1400" dirty="0" err="1">
                <a:solidFill>
                  <a:schemeClr val="bg1"/>
                </a:solidFill>
              </a:rPr>
              <a:t>Pinho</a:t>
            </a:r>
            <a:r>
              <a:rPr lang="en-US" sz="1400" dirty="0">
                <a:solidFill>
                  <a:schemeClr val="bg1"/>
                </a:solidFill>
              </a:rPr>
              <a:t> Esteves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André Ventura Ferreira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Vanessa Prado dos Santos</a:t>
            </a:r>
            <a:r>
              <a:rPr lang="en-US" sz="1400" baseline="30000" dirty="0">
                <a:solidFill>
                  <a:schemeClr val="bg1"/>
                </a:solidFill>
                <a:hlinkClick r:id="rId6"/>
              </a:rPr>
              <a:t>2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Gabriel Santos Novaes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Álvaro </a:t>
            </a:r>
            <a:r>
              <a:rPr lang="en-US" sz="1400" dirty="0" err="1">
                <a:solidFill>
                  <a:schemeClr val="bg1"/>
                </a:solidFill>
              </a:rPr>
              <a:t>Razuk</a:t>
            </a:r>
            <a:r>
              <a:rPr lang="en-US" sz="1400" dirty="0">
                <a:solidFill>
                  <a:schemeClr val="bg1"/>
                </a:solidFill>
              </a:rPr>
              <a:t> Filho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r>
              <a:rPr lang="en-US" sz="1400" dirty="0">
                <a:solidFill>
                  <a:schemeClr val="bg1"/>
                </a:solidFill>
              </a:rPr>
              <a:t>, Roberto Augusto Caffaro</a:t>
            </a:r>
            <a:r>
              <a:rPr lang="en-US" sz="1400" baseline="30000" dirty="0">
                <a:solidFill>
                  <a:schemeClr val="bg1"/>
                </a:solidFill>
                <a:hlinkClick r:id="rId5"/>
              </a:rPr>
              <a:t>1</a:t>
            </a:r>
            <a:r>
              <a:rPr lang="en-US" sz="1400" baseline="30000" dirty="0">
                <a:solidFill>
                  <a:schemeClr val="bg1"/>
                </a:solidFill>
              </a:rPr>
              <a:t> 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Arterial Aneurysm</a:t>
            </a:r>
            <a:endParaRPr lang="en-US" altLang="en-US" sz="40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atherosclerosis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fatty material collects within the walls of arteries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i="1" dirty="0" smtClean="0">
                <a:latin typeface="Arial" charset="0"/>
                <a:cs typeface="Arial" charset="0"/>
              </a:rPr>
              <a:t>produces</a:t>
            </a:r>
            <a:endParaRPr lang="en-US" sz="23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100" dirty="0" smtClean="0">
                <a:latin typeface="Arial" charset="0"/>
                <a:cs typeface="Arial" charset="0"/>
              </a:rPr>
              <a:t>artery </a:t>
            </a:r>
            <a:r>
              <a:rPr lang="en-US" sz="2200" dirty="0" smtClean="0">
                <a:latin typeface="Arial" charset="0"/>
                <a:cs typeface="Arial" charset="0"/>
              </a:rPr>
              <a:t>with weakened wall </a:t>
            </a:r>
            <a:endParaRPr lang="en-US" sz="2200" dirty="0">
              <a:latin typeface="Arial" charset="0"/>
              <a:cs typeface="Arial" charset="0"/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become distended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err="1" smtClean="0">
                <a:latin typeface="Arial" charset="0"/>
                <a:cs typeface="Arial" charset="0"/>
              </a:rPr>
              <a:t>realized_in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process of distending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arterial aneurysm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of artery to rupture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>
                <a:latin typeface="Arial" charset="0"/>
                <a:cs typeface="Arial" charset="0"/>
              </a:rPr>
              <a:t>– (catastrophic event) of </a:t>
            </a:r>
            <a:r>
              <a:rPr lang="en-US" sz="2200" dirty="0" smtClean="0">
                <a:latin typeface="Arial" charset="0"/>
                <a:cs typeface="Arial" charset="0"/>
              </a:rPr>
              <a:t>rupturing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200" dirty="0">
                <a:latin typeface="Arial" charset="0"/>
                <a:cs typeface="Arial" charset="0"/>
              </a:rPr>
              <a:t>ruptured </a:t>
            </a:r>
            <a:r>
              <a:rPr lang="en-US" sz="2200" dirty="0" smtClean="0">
                <a:latin typeface="Arial" charset="0"/>
                <a:cs typeface="Arial" charset="0"/>
              </a:rPr>
              <a:t>artery, arterial system with dangerously low blood pressure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– circulatory failure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</a:t>
            </a:r>
            <a:r>
              <a:rPr lang="en-US" sz="2200" dirty="0" err="1" smtClean="0">
                <a:latin typeface="Arial" charset="0"/>
                <a:cs typeface="Arial" charset="0"/>
              </a:rPr>
              <a:t>exsanguination</a:t>
            </a:r>
            <a:r>
              <a:rPr lang="en-US" sz="2200" dirty="0" smtClean="0">
                <a:latin typeface="Arial" charset="0"/>
                <a:cs typeface="Arial" charset="0"/>
              </a:rPr>
              <a:t>, failure of homeostasis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800" i="1" dirty="0">
                <a:latin typeface="Arial" charset="0"/>
                <a:cs typeface="Arial" charset="0"/>
              </a:rPr>
              <a:t>produces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300" dirty="0" smtClean="0">
                <a:latin typeface="Arial" charset="0"/>
                <a:cs typeface="Arial" charset="0"/>
              </a:rPr>
              <a:t>Death</a:t>
            </a:r>
            <a:endParaRPr lang="en-US" sz="23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42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819400" y="990600"/>
            <a:ext cx="2971800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heart disease</a:t>
            </a:r>
          </a:p>
        </p:txBody>
      </p:sp>
      <p:sp>
        <p:nvSpPr>
          <p:cNvPr id="220163" name="Rectangle 6"/>
          <p:cNvSpPr>
            <a:spLocks noChangeArrowheads="1"/>
          </p:cNvSpPr>
          <p:nvPr/>
        </p:nvSpPr>
        <p:spPr bwMode="auto">
          <a:xfrm>
            <a:off x="-228600" y="5486400"/>
            <a:ext cx="9601200" cy="9144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John’s coronary heart disease</a:t>
            </a:r>
          </a:p>
          <a:p>
            <a:pPr algn="ctr" eaLnBrk="0" hangingPunct="0"/>
            <a:endParaRPr 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2514600"/>
            <a:ext cx="18288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asymptomatic (‘silent’) infarction</a:t>
            </a:r>
          </a:p>
        </p:txBody>
      </p:sp>
      <p:cxnSp>
        <p:nvCxnSpPr>
          <p:cNvPr id="220165" name="AutoShape 7"/>
          <p:cNvCxnSpPr>
            <a:cxnSpLocks noChangeShapeType="1"/>
            <a:stCxn id="11" idx="2"/>
            <a:endCxn id="15" idx="0"/>
          </p:cNvCxnSpPr>
          <p:nvPr/>
        </p:nvCxnSpPr>
        <p:spPr bwMode="auto">
          <a:xfrm flipH="1">
            <a:off x="3048000" y="1981200"/>
            <a:ext cx="12573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76200" y="2209800"/>
            <a:ext cx="1676400" cy="1828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early lesions and small fibrous plaques</a:t>
            </a:r>
          </a:p>
        </p:txBody>
      </p:sp>
      <p:cxnSp>
        <p:nvCxnSpPr>
          <p:cNvPr id="220167" name="AutoShape 7"/>
          <p:cNvCxnSpPr>
            <a:cxnSpLocks noChangeShapeType="1"/>
            <a:stCxn id="11" idx="2"/>
            <a:endCxn id="21" idx="0"/>
          </p:cNvCxnSpPr>
          <p:nvPr/>
        </p:nvCxnSpPr>
        <p:spPr bwMode="auto">
          <a:xfrm flipH="1">
            <a:off x="914400" y="1981200"/>
            <a:ext cx="3390900" cy="2286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2"/>
          <p:cNvSpPr/>
          <p:nvPr/>
        </p:nvSpPr>
        <p:spPr>
          <a:xfrm>
            <a:off x="8001000" y="2819400"/>
            <a:ext cx="1025525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angina</a:t>
            </a:r>
          </a:p>
        </p:txBody>
      </p:sp>
      <p:cxnSp>
        <p:nvCxnSpPr>
          <p:cNvPr id="220169" name="AutoShape 7"/>
          <p:cNvCxnSpPr>
            <a:cxnSpLocks noChangeShapeType="1"/>
            <a:stCxn id="11" idx="2"/>
            <a:endCxn id="23" idx="0"/>
          </p:cNvCxnSpPr>
          <p:nvPr/>
        </p:nvCxnSpPr>
        <p:spPr bwMode="auto">
          <a:xfrm>
            <a:off x="4305300" y="1981200"/>
            <a:ext cx="4208463" cy="8382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4267200" y="2514600"/>
            <a:ext cx="1600200" cy="1524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associated with surface disruption of plaque</a:t>
            </a:r>
          </a:p>
        </p:txBody>
      </p:sp>
      <p:cxnSp>
        <p:nvCxnSpPr>
          <p:cNvPr id="220171" name="AutoShape 7"/>
          <p:cNvCxnSpPr>
            <a:cxnSpLocks noChangeShapeType="1"/>
            <a:stCxn id="11" idx="2"/>
            <a:endCxn id="27" idx="0"/>
          </p:cNvCxnSpPr>
          <p:nvPr/>
        </p:nvCxnSpPr>
        <p:spPr bwMode="auto">
          <a:xfrm>
            <a:off x="4305300" y="1981200"/>
            <a:ext cx="762000" cy="5334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8"/>
          <p:cNvSpPr/>
          <p:nvPr/>
        </p:nvSpPr>
        <p:spPr>
          <a:xfrm>
            <a:off x="6248400" y="2819400"/>
            <a:ext cx="1295400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unstable angina</a:t>
            </a:r>
          </a:p>
        </p:txBody>
      </p:sp>
      <p:cxnSp>
        <p:nvCxnSpPr>
          <p:cNvPr id="220173" name="AutoShape 7"/>
          <p:cNvCxnSpPr>
            <a:cxnSpLocks noChangeShapeType="1"/>
            <a:stCxn id="11" idx="2"/>
            <a:endCxn id="29" idx="0"/>
          </p:cNvCxnSpPr>
          <p:nvPr/>
        </p:nvCxnSpPr>
        <p:spPr bwMode="auto">
          <a:xfrm rot="16200000" flipH="1">
            <a:off x="5181600" y="1104900"/>
            <a:ext cx="838200" cy="2590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4" name="TextBox 25"/>
          <p:cNvSpPr txBox="1">
            <a:spLocks noChangeArrowheads="1"/>
          </p:cNvSpPr>
          <p:nvPr/>
        </p:nvSpPr>
        <p:spPr bwMode="auto">
          <a:xfrm>
            <a:off x="685800" y="484028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20175" name="Straight Arrow Connector 53"/>
          <p:cNvCxnSpPr>
            <a:cxnSpLocks noChangeShapeType="1"/>
          </p:cNvCxnSpPr>
          <p:nvPr/>
        </p:nvCxnSpPr>
        <p:spPr bwMode="auto">
          <a:xfrm rot="5400000" flipH="1" flipV="1">
            <a:off x="24606" y="4749007"/>
            <a:ext cx="1474787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6" name="TextBox 25"/>
          <p:cNvSpPr txBox="1">
            <a:spLocks noChangeArrowheads="1"/>
          </p:cNvSpPr>
          <p:nvPr/>
        </p:nvSpPr>
        <p:spPr bwMode="auto">
          <a:xfrm>
            <a:off x="1593057" y="4216913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20177" name="Straight Arrow Connector 55"/>
          <p:cNvCxnSpPr>
            <a:cxnSpLocks noChangeShapeType="1"/>
          </p:cNvCxnSpPr>
          <p:nvPr/>
        </p:nvCxnSpPr>
        <p:spPr bwMode="auto">
          <a:xfrm rot="5400000" flipH="1" flipV="1">
            <a:off x="2221706" y="4774407"/>
            <a:ext cx="1471613" cy="0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78" name="TextBox 25"/>
          <p:cNvSpPr txBox="1">
            <a:spLocks noChangeArrowheads="1"/>
          </p:cNvSpPr>
          <p:nvPr/>
        </p:nvSpPr>
        <p:spPr bwMode="auto">
          <a:xfrm>
            <a:off x="3278460" y="4462678"/>
            <a:ext cx="14478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20179" name="Straight Arrow Connector 57"/>
          <p:cNvCxnSpPr>
            <a:cxnSpLocks noChangeShapeType="1"/>
          </p:cNvCxnSpPr>
          <p:nvPr/>
        </p:nvCxnSpPr>
        <p:spPr bwMode="auto">
          <a:xfrm rot="5400000" flipH="1" flipV="1">
            <a:off x="3929063" y="4757738"/>
            <a:ext cx="1438275" cy="3175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0" name="TextBox 25"/>
          <p:cNvSpPr txBox="1">
            <a:spLocks noChangeArrowheads="1"/>
          </p:cNvSpPr>
          <p:nvPr/>
        </p:nvSpPr>
        <p:spPr bwMode="auto">
          <a:xfrm>
            <a:off x="5410200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220181" name="Straight Arrow Connector 59"/>
          <p:cNvCxnSpPr>
            <a:cxnSpLocks noChangeShapeType="1"/>
          </p:cNvCxnSpPr>
          <p:nvPr/>
        </p:nvCxnSpPr>
        <p:spPr bwMode="auto">
          <a:xfrm rot="5400000" flipH="1" flipV="1">
            <a:off x="6057107" y="4763294"/>
            <a:ext cx="1447800" cy="1587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2" name="TextBox 25"/>
          <p:cNvSpPr txBox="1">
            <a:spLocks noChangeArrowheads="1"/>
          </p:cNvSpPr>
          <p:nvPr/>
        </p:nvSpPr>
        <p:spPr bwMode="auto">
          <a:xfrm>
            <a:off x="7256464" y="4462678"/>
            <a:ext cx="137160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instantiates at t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20183" name="Straight Arrow Connector 61"/>
          <p:cNvCxnSpPr>
            <a:cxnSpLocks noChangeShapeType="1"/>
          </p:cNvCxnSpPr>
          <p:nvPr/>
        </p:nvCxnSpPr>
        <p:spPr bwMode="auto">
          <a:xfrm rot="16200000" flipV="1">
            <a:off x="7913688" y="4735512"/>
            <a:ext cx="1411288" cy="17463"/>
          </a:xfrm>
          <a:prstGeom prst="straightConnector1">
            <a:avLst/>
          </a:prstGeom>
          <a:noFill/>
          <a:ln w="476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0184" name="Straight Arrow Connector 25"/>
          <p:cNvCxnSpPr>
            <a:cxnSpLocks noChangeShapeType="1"/>
          </p:cNvCxnSpPr>
          <p:nvPr/>
        </p:nvCxnSpPr>
        <p:spPr bwMode="auto">
          <a:xfrm>
            <a:off x="2590800" y="6096000"/>
            <a:ext cx="3733800" cy="1588"/>
          </a:xfrm>
          <a:prstGeom prst="straightConnector1">
            <a:avLst/>
          </a:prstGeom>
          <a:noFill/>
          <a:ln w="60325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0185" name="Rectangle 27"/>
          <p:cNvSpPr>
            <a:spLocks noChangeArrowheads="1"/>
          </p:cNvSpPr>
          <p:nvPr/>
        </p:nvSpPr>
        <p:spPr bwMode="auto">
          <a:xfrm>
            <a:off x="4191000" y="6324600"/>
            <a:ext cx="625492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x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1636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52400" y="838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independent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3009900" y="838200"/>
            <a:ext cx="19050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dependent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continuant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33700" y="2438400"/>
            <a:ext cx="20574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disposition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3581400"/>
            <a:ext cx="27432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coronary heart disease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5302" name="AutoShape 8"/>
          <p:cNvCxnSpPr>
            <a:cxnSpLocks noChangeShapeType="1"/>
            <a:stCxn id="55299" idx="2"/>
            <a:endCxn id="22" idx="0"/>
          </p:cNvCxnSpPr>
          <p:nvPr/>
        </p:nvCxnSpPr>
        <p:spPr bwMode="auto">
          <a:xfrm>
            <a:off x="3962400" y="2133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AutoShape 8"/>
          <p:cNvCxnSpPr>
            <a:cxnSpLocks noChangeShapeType="1"/>
            <a:stCxn id="22" idx="2"/>
            <a:endCxn id="11" idx="0"/>
          </p:cNvCxnSpPr>
          <p:nvPr/>
        </p:nvCxnSpPr>
        <p:spPr bwMode="auto">
          <a:xfrm>
            <a:off x="3962400" y="3276600"/>
            <a:ext cx="0" cy="3048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4" name="Line 9"/>
          <p:cNvSpPr>
            <a:spLocks noChangeShapeType="1"/>
          </p:cNvSpPr>
          <p:nvPr/>
        </p:nvSpPr>
        <p:spPr bwMode="auto">
          <a:xfrm flipH="1">
            <a:off x="152400" y="5105400"/>
            <a:ext cx="8458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5305" name="AutoShape 7"/>
          <p:cNvCxnSpPr>
            <a:cxnSpLocks noChangeShapeType="1"/>
            <a:stCxn id="55298" idx="2"/>
            <a:endCxn id="55306" idx="0"/>
          </p:cNvCxnSpPr>
          <p:nvPr/>
        </p:nvCxnSpPr>
        <p:spPr bwMode="auto">
          <a:xfrm rot="16200000" flipH="1">
            <a:off x="804069" y="2548731"/>
            <a:ext cx="838200" cy="793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6" name="Rectangle 6"/>
          <p:cNvSpPr>
            <a:spLocks noChangeArrowheads="1"/>
          </p:cNvSpPr>
          <p:nvPr/>
        </p:nvSpPr>
        <p:spPr bwMode="auto">
          <a:xfrm>
            <a:off x="274638" y="2971800"/>
            <a:ext cx="1905000" cy="1446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heart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6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5307" name="Rectangle 6"/>
          <p:cNvSpPr>
            <a:spLocks noChangeArrowheads="1"/>
          </p:cNvSpPr>
          <p:nvPr/>
        </p:nvSpPr>
        <p:spPr bwMode="auto">
          <a:xfrm>
            <a:off x="152400" y="5486400"/>
            <a:ext cx="20574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John’s heart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55308" name="Rectangle 6"/>
          <p:cNvSpPr>
            <a:spLocks noChangeArrowheads="1"/>
          </p:cNvSpPr>
          <p:nvPr/>
        </p:nvSpPr>
        <p:spPr bwMode="auto">
          <a:xfrm>
            <a:off x="2438400" y="5486400"/>
            <a:ext cx="28956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John’s coronary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heart disease</a:t>
            </a:r>
          </a:p>
        </p:txBody>
      </p:sp>
      <p:sp>
        <p:nvSpPr>
          <p:cNvPr id="55309" name="Rectangle 4"/>
          <p:cNvSpPr>
            <a:spLocks noChangeArrowheads="1"/>
          </p:cNvSpPr>
          <p:nvPr/>
        </p:nvSpPr>
        <p:spPr bwMode="auto">
          <a:xfrm>
            <a:off x="5856288" y="838200"/>
            <a:ext cx="26924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occurrent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7400" y="2362200"/>
            <a:ext cx="2667000" cy="838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>
                <a:solidFill>
                  <a:schemeClr val="bg1"/>
                </a:solidFill>
              </a:rPr>
              <a:t>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67400" y="3429000"/>
            <a:ext cx="2667000" cy="14478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000" dirty="0" smtClean="0">
                <a:solidFill>
                  <a:schemeClr val="bg1"/>
                </a:solidFill>
              </a:rPr>
              <a:t>disease course</a:t>
            </a:r>
            <a:endParaRPr lang="en-US" sz="3000" dirty="0">
              <a:solidFill>
                <a:schemeClr val="bg1"/>
              </a:solidFill>
            </a:endParaRPr>
          </a:p>
        </p:txBody>
      </p:sp>
      <p:cxnSp>
        <p:nvCxnSpPr>
          <p:cNvPr id="55312" name="AutoShape 8"/>
          <p:cNvCxnSpPr>
            <a:cxnSpLocks noChangeShapeType="1"/>
            <a:stCxn id="55309" idx="2"/>
            <a:endCxn id="24" idx="0"/>
          </p:cNvCxnSpPr>
          <p:nvPr/>
        </p:nvCxnSpPr>
        <p:spPr bwMode="auto">
          <a:xfrm rot="5400000">
            <a:off x="7087394" y="2247106"/>
            <a:ext cx="2286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3" name="AutoShape 8"/>
          <p:cNvCxnSpPr>
            <a:cxnSpLocks noChangeShapeType="1"/>
            <a:stCxn id="24" idx="2"/>
            <a:endCxn id="26" idx="0"/>
          </p:cNvCxnSpPr>
          <p:nvPr/>
        </p:nvCxnSpPr>
        <p:spPr bwMode="auto">
          <a:xfrm rot="5400000">
            <a:off x="7086601" y="3314700"/>
            <a:ext cx="228600" cy="317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4" name="Line 9"/>
          <p:cNvSpPr>
            <a:spLocks noChangeShapeType="1"/>
          </p:cNvSpPr>
          <p:nvPr/>
        </p:nvSpPr>
        <p:spPr bwMode="auto">
          <a:xfrm>
            <a:off x="5562600" y="609600"/>
            <a:ext cx="0" cy="617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5315" name="Rectangle 6"/>
          <p:cNvSpPr>
            <a:spLocks noChangeArrowheads="1"/>
          </p:cNvSpPr>
          <p:nvPr/>
        </p:nvSpPr>
        <p:spPr bwMode="auto">
          <a:xfrm>
            <a:off x="5943600" y="5486400"/>
            <a:ext cx="2971800" cy="1143000"/>
          </a:xfrm>
          <a:prstGeom prst="rect">
            <a:avLst/>
          </a:prstGeom>
          <a:noFill/>
          <a:ln w="47625" cmpd="dbl">
            <a:solidFill>
              <a:schemeClr val="bg1"/>
            </a:solidFill>
            <a:prstDash val="dashDot"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course of John’s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coronary heart disease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  <p:extLst>
      <p:ext uri="{BB962C8B-B14F-4D97-AF65-F5344CB8AC3E}">
        <p14:creationId xmlns:p14="http://schemas.microsoft.com/office/powerpoint/2010/main" val="33423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 eaLnBrk="1" fontAlgn="t" hangingPunct="1"/>
            <a:r>
              <a:rPr lang="en-US" sz="3600" dirty="0" smtClean="0"/>
              <a:t>The </a:t>
            </a:r>
            <a:r>
              <a:rPr lang="en-US" sz="3600" dirty="0"/>
              <a:t>totality of all </a:t>
            </a:r>
            <a:r>
              <a:rPr lang="en-US" sz="3600" dirty="0" err="1"/>
              <a:t>PROCESSes</a:t>
            </a:r>
            <a:r>
              <a:rPr lang="en-US" sz="3600" dirty="0"/>
              <a:t> through which a given DISEASE instance is realized.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486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600"/>
            <a:ext cx="9144000" cy="6248400"/>
            <a:chOff x="1219200" y="457199"/>
            <a:chExt cx="6172200" cy="573132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457199"/>
              <a:ext cx="6172200" cy="5731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4"/>
            <p:cNvSpPr/>
            <p:nvPr/>
          </p:nvSpPr>
          <p:spPr>
            <a:xfrm>
              <a:off x="3276600" y="4953000"/>
              <a:ext cx="2209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438400" y="2819400"/>
              <a:ext cx="2209800" cy="533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14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762000"/>
          </a:xfrm>
        </p:spPr>
        <p:txBody>
          <a:bodyPr/>
          <a:lstStyle/>
          <a:p>
            <a:r>
              <a:rPr lang="en-US" dirty="0" smtClean="0"/>
              <a:t>Compare with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85" y="1219200"/>
            <a:ext cx="916258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596900"/>
            <a:ext cx="7772400" cy="762000"/>
          </a:xfrm>
          <a:noFill/>
        </p:spPr>
        <p:txBody>
          <a:bodyPr/>
          <a:lstStyle/>
          <a:p>
            <a:pPr eaLnBrk="1" hangingPunct="1"/>
            <a:r>
              <a:rPr lang="en-US" altLang="en-US" sz="380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Questions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does one deal with the ever changing nature of the physical disorder?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How does one deal with the evolution of the disposition?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34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an infectious disorder still an infectious disorder even after the pathogenic organism has been sterilized?</a:t>
            </a:r>
          </a:p>
        </p:txBody>
      </p:sp>
    </p:spTree>
    <p:extLst>
      <p:ext uri="{BB962C8B-B14F-4D97-AF65-F5344CB8AC3E}">
        <p14:creationId xmlns:p14="http://schemas.microsoft.com/office/powerpoint/2010/main" val="1405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h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602" b="29486"/>
          <a:stretch>
            <a:fillRect/>
          </a:stretch>
        </p:blipFill>
        <p:spPr bwMode="auto">
          <a:xfrm>
            <a:off x="1181100" y="866775"/>
            <a:ext cx="6972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36663" y="914400"/>
            <a:ext cx="6284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D700"/>
                </a:solidFill>
                <a:latin typeface="Copperplate Gothic Bold" panose="020E0705020206020404" pitchFamily="34" charset="0"/>
              </a:rPr>
              <a:t>Acute Influenza Infection Process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921000" y="4879975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Etiological</a:t>
            </a:r>
          </a:p>
          <a:p>
            <a:r>
              <a:rPr lang="en-US" altLang="en-US" sz="1400" b="1"/>
              <a:t>Event</a:t>
            </a:r>
            <a:endParaRPr lang="en-US" altLang="en-US" sz="2000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389688" y="4495800"/>
            <a:ext cx="195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Normal Homeostatic</a:t>
            </a:r>
          </a:p>
          <a:p>
            <a:r>
              <a:rPr lang="en-US" altLang="en-US" sz="1400" b="1"/>
              <a:t>Range</a:t>
            </a:r>
            <a:endParaRPr lang="en-US" altLang="en-US" sz="2000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7439025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-5400000">
            <a:off x="554832" y="3237706"/>
            <a:ext cx="838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</a:rPr>
              <a:t>State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179888" y="6005513"/>
            <a:ext cx="78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3454400" y="43815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Text Box 4"/>
          <p:cNvSpPr txBox="1">
            <a:spLocks noChangeArrowheads="1"/>
          </p:cNvSpPr>
          <p:nvPr/>
        </p:nvSpPr>
        <p:spPr bwMode="auto">
          <a:xfrm>
            <a:off x="1652588" y="3127375"/>
            <a:ext cx="189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Viral replication</a:t>
            </a:r>
          </a:p>
          <a:p>
            <a:r>
              <a:rPr lang="en-US" altLang="en-US" sz="1400" b="1"/>
              <a:t>&amp; tissue destruction</a:t>
            </a:r>
          </a:p>
        </p:txBody>
      </p:sp>
      <p:sp>
        <p:nvSpPr>
          <p:cNvPr id="30731" name="Line 9"/>
          <p:cNvSpPr>
            <a:spLocks noChangeShapeType="1"/>
          </p:cNvSpPr>
          <p:nvPr/>
        </p:nvSpPr>
        <p:spPr bwMode="auto">
          <a:xfrm>
            <a:off x="3086100" y="3670300"/>
            <a:ext cx="393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Text Box 4"/>
          <p:cNvSpPr txBox="1">
            <a:spLocks noChangeArrowheads="1"/>
          </p:cNvSpPr>
          <p:nvPr/>
        </p:nvSpPr>
        <p:spPr bwMode="auto">
          <a:xfrm>
            <a:off x="2017713" y="2593975"/>
            <a:ext cx="172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Immune response</a:t>
            </a:r>
          </a:p>
        </p:txBody>
      </p:sp>
      <p:sp>
        <p:nvSpPr>
          <p:cNvPr id="30733" name="Line 9"/>
          <p:cNvSpPr>
            <a:spLocks noChangeShapeType="1"/>
          </p:cNvSpPr>
          <p:nvPr/>
        </p:nvSpPr>
        <p:spPr bwMode="auto">
          <a:xfrm>
            <a:off x="3365500" y="2908300"/>
            <a:ext cx="3937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Text Box 4"/>
          <p:cNvSpPr txBox="1">
            <a:spLocks noChangeArrowheads="1"/>
          </p:cNvSpPr>
          <p:nvPr/>
        </p:nvSpPr>
        <p:spPr bwMode="auto">
          <a:xfrm>
            <a:off x="5284788" y="2568575"/>
            <a:ext cx="204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Pathogen sterilization</a:t>
            </a:r>
          </a:p>
        </p:txBody>
      </p:sp>
      <p:sp>
        <p:nvSpPr>
          <p:cNvPr id="30735" name="Line 9"/>
          <p:cNvSpPr>
            <a:spLocks noChangeShapeType="1"/>
          </p:cNvSpPr>
          <p:nvPr/>
        </p:nvSpPr>
        <p:spPr bwMode="auto">
          <a:xfrm flipH="1">
            <a:off x="5575300" y="2882900"/>
            <a:ext cx="431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Sch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13266" b="13039"/>
          <a:stretch>
            <a:fillRect/>
          </a:stretch>
        </p:blipFill>
        <p:spPr bwMode="auto">
          <a:xfrm>
            <a:off x="1200150" y="871538"/>
            <a:ext cx="695325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1257300" y="914400"/>
            <a:ext cx="3551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D700"/>
                </a:solidFill>
                <a:latin typeface="Copperplate Gothic Bold" panose="020E0705020206020404" pitchFamily="34" charset="0"/>
              </a:rPr>
              <a:t>Normal Adaptation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3086100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Etiological</a:t>
            </a:r>
          </a:p>
          <a:p>
            <a:r>
              <a:rPr lang="en-US" altLang="en-US" sz="1200" b="1"/>
              <a:t>Event</a:t>
            </a:r>
            <a:endParaRPr lang="en-US" altLang="en-US" sz="1800"/>
          </a:p>
        </p:txBody>
      </p:sp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3227388" y="48006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Normal 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77830" name="Line 8"/>
          <p:cNvSpPr>
            <a:spLocks noChangeShapeType="1"/>
          </p:cNvSpPr>
          <p:nvPr/>
        </p:nvSpPr>
        <p:spPr bwMode="auto">
          <a:xfrm>
            <a:off x="4076700" y="42481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5894388" y="4314825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Normal 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77832" name="Line 10"/>
          <p:cNvSpPr>
            <a:spLocks noChangeShapeType="1"/>
          </p:cNvSpPr>
          <p:nvPr/>
        </p:nvSpPr>
        <p:spPr bwMode="auto">
          <a:xfrm>
            <a:off x="6743700" y="37814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State</a:t>
            </a:r>
            <a:endParaRPr lang="en-US" altLang="en-US" sz="1800" b="1"/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Time</a:t>
            </a:r>
            <a:endParaRPr lang="en-US" altLang="en-US" sz="1800" b="1"/>
          </a:p>
        </p:txBody>
      </p:sp>
      <p:sp>
        <p:nvSpPr>
          <p:cNvPr id="77835" name="Line 13"/>
          <p:cNvSpPr>
            <a:spLocks noChangeShapeType="1"/>
          </p:cNvSpPr>
          <p:nvPr/>
        </p:nvSpPr>
        <p:spPr bwMode="auto">
          <a:xfrm>
            <a:off x="35814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pPr eaLnBrk="1" hangingPunct="1"/>
            <a:endParaRPr lang="en-US" altLang="en-US" smtClean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946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ch 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21602" b="29486"/>
          <a:stretch>
            <a:fillRect/>
          </a:stretch>
        </p:blipFill>
        <p:spPr bwMode="auto">
          <a:xfrm>
            <a:off x="1181100" y="866775"/>
            <a:ext cx="69723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236663" y="914400"/>
            <a:ext cx="517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D700"/>
                </a:solidFill>
                <a:latin typeface="Copperplate Gothic Bold" panose="020E0705020206020404" pitchFamily="34" charset="0"/>
              </a:rPr>
              <a:t>Acute Pathological Process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21000" y="3114675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Etiological</a:t>
            </a:r>
          </a:p>
          <a:p>
            <a:r>
              <a:rPr lang="en-US" altLang="en-US" sz="1200" b="1"/>
              <a:t>Event</a:t>
            </a:r>
            <a:endParaRPr lang="en-US" altLang="en-US" sz="180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513513" y="44958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Normal 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7439025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State</a:t>
            </a:r>
            <a:endParaRPr lang="en-US" altLang="en-US" sz="1800" b="1"/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Time</a:t>
            </a:r>
            <a:endParaRPr lang="en-US" altLang="en-US" sz="1800" b="1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>
            <a:off x="3454400" y="3581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ch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b="706"/>
          <a:stretch>
            <a:fillRect/>
          </a:stretch>
        </p:blipFill>
        <p:spPr bwMode="auto">
          <a:xfrm>
            <a:off x="1176338" y="873125"/>
            <a:ext cx="6977062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227138" y="914400"/>
            <a:ext cx="556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D700"/>
                </a:solidFill>
                <a:latin typeface="Copperplate Gothic Bold" panose="020E0705020206020404" pitchFamily="34" charset="0"/>
              </a:rPr>
              <a:t>Chronic Pathological Process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573338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Etiological</a:t>
            </a:r>
          </a:p>
          <a:p>
            <a:r>
              <a:rPr lang="en-US" altLang="en-US" sz="1200" b="1"/>
              <a:t>Event</a:t>
            </a:r>
            <a:endParaRPr lang="en-US" altLang="en-US" sz="1800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779713" y="4810125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Normal 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3638550" y="424815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State</a:t>
            </a:r>
            <a:endParaRPr lang="en-US" altLang="en-US" sz="1800" b="1"/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Time</a:t>
            </a:r>
            <a:endParaRPr lang="en-US" altLang="en-US" sz="1800" b="1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3106738" y="3838575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6396038" y="3200400"/>
            <a:ext cx="11239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Abnormal</a:t>
            </a:r>
          </a:p>
          <a:p>
            <a:r>
              <a:rPr lang="en-US" altLang="en-US" sz="1200" b="1"/>
              <a:t>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6905625" y="27051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ch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185"/>
          <a:stretch>
            <a:fillRect/>
          </a:stretch>
        </p:blipFill>
        <p:spPr bwMode="auto">
          <a:xfrm>
            <a:off x="1184275" y="855663"/>
            <a:ext cx="6969125" cy="51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203325" y="914400"/>
            <a:ext cx="6275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D700"/>
                </a:solidFill>
                <a:latin typeface="Copperplate Gothic Bold" panose="020E0705020206020404" pitchFamily="34" charset="0"/>
              </a:rPr>
              <a:t>Progressive Pathological Process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3086100" y="3371850"/>
            <a:ext cx="984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Etiological</a:t>
            </a:r>
          </a:p>
          <a:p>
            <a:r>
              <a:rPr lang="en-US" altLang="en-US" sz="1200" b="1"/>
              <a:t>Event</a:t>
            </a:r>
            <a:endParaRPr lang="en-US" altLang="en-US" sz="1800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3265488" y="4572000"/>
            <a:ext cx="1708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Normal Homeostatic</a:t>
            </a:r>
          </a:p>
          <a:p>
            <a:r>
              <a:rPr lang="en-US" altLang="en-US" sz="1200" b="1"/>
              <a:t>Range</a:t>
            </a:r>
            <a:endParaRPr lang="en-US" altLang="en-US" sz="1800"/>
          </a:p>
        </p:txBody>
      </p:sp>
      <p:sp>
        <p:nvSpPr>
          <p:cNvPr id="83974" name="Line 7"/>
          <p:cNvSpPr>
            <a:spLocks noChangeShapeType="1"/>
          </p:cNvSpPr>
          <p:nvPr/>
        </p:nvSpPr>
        <p:spPr bwMode="auto">
          <a:xfrm>
            <a:off x="4114800" y="4038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Text Box 8"/>
          <p:cNvSpPr txBox="1">
            <a:spLocks noChangeArrowheads="1"/>
          </p:cNvSpPr>
          <p:nvPr/>
        </p:nvSpPr>
        <p:spPr bwMode="auto">
          <a:xfrm rot="-5400000">
            <a:off x="672307" y="324246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State</a:t>
            </a:r>
            <a:endParaRPr lang="en-US" altLang="en-US" sz="1800" b="1"/>
          </a:p>
        </p:txBody>
      </p:sp>
      <p:sp>
        <p:nvSpPr>
          <p:cNvPr id="83976" name="Text Box 9"/>
          <p:cNvSpPr txBox="1">
            <a:spLocks noChangeArrowheads="1"/>
          </p:cNvSpPr>
          <p:nvPr/>
        </p:nvSpPr>
        <p:spPr bwMode="auto">
          <a:xfrm>
            <a:off x="4213225" y="59293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D700"/>
                </a:solidFill>
              </a:rPr>
              <a:t>Time</a:t>
            </a:r>
            <a:endParaRPr lang="en-US" altLang="en-US" sz="1800" b="1"/>
          </a:p>
        </p:txBody>
      </p:sp>
      <p:sp>
        <p:nvSpPr>
          <p:cNvPr id="83977" name="Line 10"/>
          <p:cNvSpPr>
            <a:spLocks noChangeShapeType="1"/>
          </p:cNvSpPr>
          <p:nvPr/>
        </p:nvSpPr>
        <p:spPr bwMode="auto">
          <a:xfrm>
            <a:off x="3581400" y="3810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t"/>
          <a:lstStyle/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69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</p:spPr>
      </p:pic>
    </p:spTree>
    <p:extLst>
      <p:ext uri="{BB962C8B-B14F-4D97-AF65-F5344CB8AC3E}">
        <p14:creationId xmlns:p14="http://schemas.microsoft.com/office/powerpoint/2010/main" val="37407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86800" cy="4953000"/>
          </a:xfrm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 =def. –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process in an organism that leads to a subsequent disorder.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Examples: 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toxic chemical exposure resulting in a mutation in the genomic DNA of a cell; 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infection of a human with a pathogenic virus;</a:t>
            </a:r>
          </a:p>
          <a:p>
            <a:pPr lvl="1"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inheritance of two defective copies of a metabolic gene.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 etiological process creates the physical basis of that disposition to pathological processes which is the disease. </a:t>
            </a:r>
          </a:p>
        </p:txBody>
      </p:sp>
    </p:spTree>
    <p:extLst>
      <p:ext uri="{BB962C8B-B14F-4D97-AF65-F5344CB8AC3E}">
        <p14:creationId xmlns:p14="http://schemas.microsoft.com/office/powerpoint/2010/main" val="40461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Dispositions and Predispositions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 diseases are dispositions; not all dispositions are diseases.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predisposition is a disposition.</a:t>
            </a:r>
          </a:p>
          <a:p>
            <a:pPr algn="just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Predisposition to Disease of Type X =def.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–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disposition in an organism that constitutes an increased risk of the organism’s subsequently developing the disease X.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Hereditary Non-polyposis Colorectal Cancer (HNPCC)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 caused by a: 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 (mutation) in a DNA mismatch repair gene that 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disposes to the acquisition of additional mutations from defective DNA repair processes, and thus</a:t>
            </a:r>
          </a:p>
          <a:p>
            <a:pPr lvl="1" eaLnBrk="1" hangingPunct="1"/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predisposition to the development of colon cancer.</a:t>
            </a:r>
          </a:p>
        </p:txBody>
      </p:sp>
    </p:spTree>
    <p:extLst>
      <p:ext uri="{BB962C8B-B14F-4D97-AF65-F5344CB8AC3E}">
        <p14:creationId xmlns:p14="http://schemas.microsoft.com/office/powerpoint/2010/main" val="16972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Hereditary Non-polyposis Colorectal Cancer </a:t>
            </a:r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HNPCC - genetic pre-disposition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953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Etiological process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inheritance of a mutant mismatch repair gene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produces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chromosome 3 with abnormal hMLH1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bears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(disease) - Lynch syndrome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err="1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realized_in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Pathological process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abnormal repair of DNA mismatches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produces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Disorder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mutations in proto-oncogenes and tumor suppressor genes with microsatellite repeats (e.g. TGF-beta R2)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bears</a:t>
            </a:r>
            <a:endParaRPr lang="en-US" altLang="en-US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Disposition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(disease) - non-polyposis colon cancer</a:t>
            </a:r>
          </a:p>
        </p:txBody>
      </p:sp>
    </p:spTree>
    <p:extLst>
      <p:ext uri="{BB962C8B-B14F-4D97-AF65-F5344CB8AC3E}">
        <p14:creationId xmlns:p14="http://schemas.microsoft.com/office/powerpoint/2010/main" val="87422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Hemorrhagic stroke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162800" cy="4569866"/>
          </a:xfrm>
        </p:spPr>
      </p:pic>
      <p:sp>
        <p:nvSpPr>
          <p:cNvPr id="5" name="Rectangle 4"/>
          <p:cNvSpPr/>
          <p:nvPr/>
        </p:nvSpPr>
        <p:spPr>
          <a:xfrm>
            <a:off x="2362200" y="6248400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http://www.tomfit247.com/2013/05/stroke-what-is-it-what-causes-it-and.html</a:t>
            </a:r>
          </a:p>
        </p:txBody>
      </p:sp>
    </p:spTree>
    <p:extLst>
      <p:ext uri="{BB962C8B-B14F-4D97-AF65-F5344CB8AC3E}">
        <p14:creationId xmlns:p14="http://schemas.microsoft.com/office/powerpoint/2010/main" val="22843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Hemorrhagic stroke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cerebral arterial aneurysm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 – of weakened artery to rupture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rupturing of weakened blood vessel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</a:t>
            </a:r>
            <a:r>
              <a:rPr lang="en-US" sz="2200" dirty="0" err="1" smtClean="0">
                <a:latin typeface="Arial" charset="0"/>
                <a:cs typeface="Arial" charset="0"/>
              </a:rPr>
              <a:t>Intraparenchymal</a:t>
            </a:r>
            <a:r>
              <a:rPr lang="en-US" sz="2200" dirty="0" smtClean="0">
                <a:latin typeface="Arial" charset="0"/>
                <a:cs typeface="Arial" charset="0"/>
              </a:rPr>
              <a:t> cerebral hemorrhage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(disease) – to increased intra-cranial pressure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Pathological process </a:t>
            </a:r>
            <a:r>
              <a:rPr lang="en-US" sz="2200" dirty="0" smtClean="0">
                <a:latin typeface="Arial" charset="0"/>
                <a:cs typeface="Arial" charset="0"/>
              </a:rPr>
              <a:t>– increasing intra-cranial pressure, compression of brain structures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produces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cs typeface="Arial" charset="0"/>
              </a:rPr>
              <a:t>Disorder</a:t>
            </a:r>
            <a:r>
              <a:rPr lang="en-US" sz="2200" dirty="0" smtClean="0">
                <a:latin typeface="Arial" charset="0"/>
                <a:cs typeface="Arial" charset="0"/>
              </a:rPr>
              <a:t> – Cerebral ischemia, Cerebral neuronal death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bears</a:t>
            </a:r>
            <a:endParaRPr lang="en-US" sz="2200" dirty="0" smtClean="0">
              <a:latin typeface="Arial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Disposition</a:t>
            </a:r>
            <a:r>
              <a:rPr lang="en-US" sz="2200" dirty="0" smtClean="0">
                <a:latin typeface="Arial" charset="0"/>
                <a:cs typeface="Arial" charset="0"/>
              </a:rPr>
              <a:t> (disease) – stroke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i="1" dirty="0" smtClean="0">
                <a:latin typeface="Arial" charset="0"/>
                <a:cs typeface="Arial" charset="0"/>
              </a:rPr>
              <a:t>realized 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19FF81"/>
                </a:solidFill>
                <a:latin typeface="Arial" charset="0"/>
                <a:cs typeface="Arial" charset="0"/>
              </a:rPr>
              <a:t>Symptoms</a:t>
            </a:r>
            <a:r>
              <a:rPr lang="en-US" sz="2200" dirty="0" smtClean="0">
                <a:latin typeface="Arial" charset="0"/>
                <a:cs typeface="Arial" charset="0"/>
              </a:rPr>
              <a:t> – weakness/paralysis, loss of sensation, etc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22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3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Definitions - Clinical Evaluation Terms</a:t>
            </a:r>
            <a:b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1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(on the side of the patient!)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3701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en-US" sz="2000" b="1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bodily feature</a:t>
            </a: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 - an abbreviation for a physical component, a bodily quality, or a bodily process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20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Sign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observed in a physical examination and is deemed by the clinician to be of clinical significance. </a:t>
            </a:r>
            <a:r>
              <a:rPr lang="en-US" altLang="en-US" sz="2000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(Objectively observable features)</a:t>
            </a:r>
            <a:endParaRPr lang="en-US" altLang="en-US" sz="20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Symptom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observed by the patient and is hypothesized by the patient to be a realization of a disease. </a:t>
            </a:r>
            <a:r>
              <a:rPr lang="en-US" altLang="en-US" sz="2000" i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(a restricted family of phenomena (including pain, nausea, anger, drowsiness), which are of their nature experienced in the first person)</a:t>
            </a:r>
            <a:endParaRPr lang="en-US" altLang="en-US" sz="20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Test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measurement assay that has as input a patient-derived specimen, and as output a result representing a quality of the specimen.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20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Laboratory Finding =def. –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representation of a quality of a specimen that is the output of a laboratory test and that can support an inference to an assertion about some quality of the patient.</a:t>
            </a:r>
          </a:p>
        </p:txBody>
      </p:sp>
    </p:spTree>
    <p:extLst>
      <p:ext uri="{BB962C8B-B14F-4D97-AF65-F5344CB8AC3E}">
        <p14:creationId xmlns:p14="http://schemas.microsoft.com/office/powerpoint/2010/main" val="28071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0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Definitions - manifestations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037012"/>
          </a:xfrm>
          <a:noFill/>
        </p:spPr>
        <p:txBody>
          <a:bodyPr/>
          <a:lstStyle/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bodily feature of a patient that is (a) a deviation from clinical normality that exists in virtue of the realization of a disease and (b) is observable.</a:t>
            </a:r>
          </a:p>
          <a:p>
            <a:pPr lvl="1"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6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Observability includes observable through elicitation of response or through the use of special instruments.</a:t>
            </a:r>
          </a:p>
          <a:p>
            <a:pPr lvl="1"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6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Preclinical 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manifestation of a disease that exists prior to its becoming detectable in a clinical history taking or physical examination.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 Manifestation of a Disease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manifestation of a disease that is detectable in a clinical history taking or physical examination.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b="1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Phenotype =def. – 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(combination of) bodily feature(s) of an organism determined by the interaction of its genetic make-up and environment.</a:t>
            </a: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endParaRPr lang="en-US" altLang="en-US" sz="18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lnSpc>
                <a:spcPct val="90000"/>
              </a:lnSpc>
              <a:spcAft>
                <a:spcPts val="300"/>
              </a:spcAft>
            </a:pPr>
            <a:r>
              <a:rPr lang="en-US" altLang="en-US" sz="1800" b="1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Clinical Phenotype =def.</a:t>
            </a:r>
            <a:r>
              <a:rPr lang="en-US" altLang="en-US" sz="1800" dirty="0" smtClean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A clinically abnormal phenotype. </a:t>
            </a:r>
            <a:endParaRPr lang="en-US" altLang="en-US" sz="1100" dirty="0" smtClean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525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22217</TotalTime>
  <Words>3847</Words>
  <Application>Microsoft Office PowerPoint</Application>
  <PresentationFormat>On-screen Show (4:3)</PresentationFormat>
  <Paragraphs>727</Paragraphs>
  <Slides>96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14" baseType="lpstr">
      <vt:lpstr>Batang</vt:lpstr>
      <vt:lpstr>ＭＳ Ｐゴシック</vt:lpstr>
      <vt:lpstr>ＭＳ Ｐゴシック</vt:lpstr>
      <vt:lpstr>Arial</vt:lpstr>
      <vt:lpstr>ArialMT</vt:lpstr>
      <vt:lpstr>Calibri</vt:lpstr>
      <vt:lpstr>Copperplate Gothic Bold</vt:lpstr>
      <vt:lpstr>Georgia</vt:lpstr>
      <vt:lpstr>Helvetica Neue</vt:lpstr>
      <vt:lpstr>Lucida Sans Unicode</vt:lpstr>
      <vt:lpstr>Tahoma</vt:lpstr>
      <vt:lpstr>Times</vt:lpstr>
      <vt:lpstr>Times New Roman</vt:lpstr>
      <vt:lpstr>Trebuchet MS</vt:lpstr>
      <vt:lpstr>Verdana</vt:lpstr>
      <vt:lpstr>Wingdings</vt:lpstr>
      <vt:lpstr>Office Theme</vt:lpstr>
      <vt:lpstr>Photo Editor-foto</vt:lpstr>
      <vt:lpstr>Biomedical Ontology PHI 548 / BMI 508</vt:lpstr>
      <vt:lpstr>  Lecture 2 Ontology of Clinical Practice</vt:lpstr>
      <vt:lpstr>Schedule</vt:lpstr>
      <vt:lpstr>The diagnostic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Misdiagnosis</vt:lpstr>
      <vt:lpstr>Improving Diagnosis in Health Care </vt:lpstr>
      <vt:lpstr>The diagnostic process</vt:lpstr>
      <vt:lpstr>Diagnostic errors</vt:lpstr>
      <vt:lpstr>Terminology/Ontology (1)</vt:lpstr>
      <vt:lpstr>Terminology/Ontology (2)</vt:lpstr>
      <vt:lpstr>Outcomes from the diagnostic process</vt:lpstr>
      <vt:lpstr>PowerPoint Presentation</vt:lpstr>
      <vt:lpstr>Something awkward ?</vt:lpstr>
      <vt:lpstr>Something awkward ?</vt:lpstr>
      <vt:lpstr>Something awkward ?</vt:lpstr>
      <vt:lpstr>Compare with IASP definition for ‘pain’ (IASP = International Association for the Study of Pain)</vt:lpstr>
      <vt:lpstr>For sure awkward is the following assertion provided by the committee:</vt:lpstr>
      <vt:lpstr>PowerPoint Presentation</vt:lpstr>
      <vt:lpstr>PowerPoint Presentation</vt:lpstr>
      <vt:lpstr>PowerPoint Presentation</vt:lpstr>
      <vt:lpstr>10 Dimensions of the EHR</vt:lpstr>
      <vt:lpstr>The vision of semantic interoperability</vt:lpstr>
      <vt:lpstr>The vision of semantic interoperability</vt:lpstr>
      <vt:lpstr>Relevance determination requires a global view</vt:lpstr>
      <vt:lpstr>However !</vt:lpstr>
      <vt:lpstr>Idiosyncrasies of …</vt:lpstr>
      <vt:lpstr>Ontologically interesting items</vt:lpstr>
      <vt:lpstr>Idiosyncrasies in problem entry updates</vt:lpstr>
      <vt:lpstr>Prominent types of inconsistencies</vt:lpstr>
      <vt:lpstr>Ontology for General Medical Science  OGMS</vt:lpstr>
      <vt:lpstr>Big Picture</vt:lpstr>
      <vt:lpstr>Motivation</vt:lpstr>
      <vt:lpstr>Motivation  Four distinct classificatory tasks</vt:lpstr>
      <vt:lpstr>Examples of unprincipled classification</vt:lpstr>
      <vt:lpstr>Health Level 7 (HL7)  Reference Information Model (RIM) Philosophy</vt:lpstr>
      <vt:lpstr>Goals of OGMS</vt:lpstr>
      <vt:lpstr>Goals of OGMS</vt:lpstr>
      <vt:lpstr>Goals of OGMS</vt:lpstr>
      <vt:lpstr>Goals of OGMS</vt:lpstr>
      <vt:lpstr>Ontology / Terminology</vt:lpstr>
      <vt:lpstr>Ontology / Terminology</vt:lpstr>
      <vt:lpstr>SNOMED-CT: abundance of false synonymy</vt:lpstr>
      <vt:lpstr>EHR Information Models (simplified)</vt:lpstr>
      <vt:lpstr>Constraints</vt:lpstr>
      <vt:lpstr>Outcomes Assessment</vt:lpstr>
      <vt:lpstr>Approach</vt:lpstr>
      <vt:lpstr>PowerPoint Presentation</vt:lpstr>
      <vt:lpstr>Approach</vt:lpstr>
      <vt:lpstr>Cirrhosis - environmental exposure</vt:lpstr>
      <vt:lpstr>Foundational Terms (1)</vt:lpstr>
      <vt:lpstr>Basic Formal Ontology</vt:lpstr>
      <vt:lpstr>Physical Disorder</vt:lpstr>
      <vt:lpstr>PowerPoint Presentation</vt:lpstr>
      <vt:lpstr>PowerPoint Presentation</vt:lpstr>
      <vt:lpstr>Extended organism</vt:lpstr>
      <vt:lpstr>Clinically abnormal </vt:lpstr>
      <vt:lpstr>Foundational Terms (2)</vt:lpstr>
      <vt:lpstr>Basic Formal Ontology</vt:lpstr>
      <vt:lpstr>PowerPoint Presentation</vt:lpstr>
      <vt:lpstr>Foundational Terms (3)</vt:lpstr>
      <vt:lpstr>PowerPoint Presentation</vt:lpstr>
      <vt:lpstr>Realizable dependent continuants</vt:lpstr>
      <vt:lpstr>Their realizations </vt:lpstr>
      <vt:lpstr>Disposition</vt:lpstr>
      <vt:lpstr>Disposition</vt:lpstr>
      <vt:lpstr>Dispositions are realized in processes</vt:lpstr>
      <vt:lpstr>PowerPoint Presentation</vt:lpstr>
      <vt:lpstr>Dependence</vt:lpstr>
      <vt:lpstr>realization depends_on realizable</vt:lpstr>
      <vt:lpstr>PowerPoint Presentation</vt:lpstr>
      <vt:lpstr>Arterial aneurysm</vt:lpstr>
      <vt:lpstr>Arterial Aneurysm</vt:lpstr>
      <vt:lpstr>PowerPoint Presentation</vt:lpstr>
      <vt:lpstr>PowerPoint Presentation</vt:lpstr>
      <vt:lpstr>Disease course</vt:lpstr>
      <vt:lpstr>PowerPoint Presentation</vt:lpstr>
      <vt:lpstr>Compare with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Etiology</vt:lpstr>
      <vt:lpstr>Dispositions and Predispositions</vt:lpstr>
      <vt:lpstr>Hereditary Non-polyposis Colorectal Cancer HNPCC - genetic pre-disposition</vt:lpstr>
      <vt:lpstr>Hemorrhagic stroke</vt:lpstr>
      <vt:lpstr>Hemorrhagic stroke</vt:lpstr>
      <vt:lpstr>Definitions - Clinical Evaluation Terms (on the side of the patient!)</vt:lpstr>
      <vt:lpstr>Definitions - manifestations</vt:lpstr>
    </vt:vector>
  </TitlesOfParts>
  <Company>SUNY at Buffalo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Creative/News Services</dc:creator>
  <cp:lastModifiedBy>Werner Ceusters</cp:lastModifiedBy>
  <cp:revision>702</cp:revision>
  <dcterms:created xsi:type="dcterms:W3CDTF">2011-06-07T20:07:59Z</dcterms:created>
  <dcterms:modified xsi:type="dcterms:W3CDTF">2016-09-19T13:00:01Z</dcterms:modified>
</cp:coreProperties>
</file>