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1365" r:id="rId2"/>
    <p:sldId id="1394" r:id="rId3"/>
    <p:sldId id="1395" r:id="rId4"/>
    <p:sldId id="1396" r:id="rId5"/>
    <p:sldId id="628" r:id="rId6"/>
    <p:sldId id="629" r:id="rId7"/>
    <p:sldId id="1398" r:id="rId8"/>
    <p:sldId id="1393" r:id="rId9"/>
    <p:sldId id="1397" r:id="rId10"/>
    <p:sldId id="1503" r:id="rId11"/>
    <p:sldId id="1424" r:id="rId12"/>
    <p:sldId id="1377" r:id="rId13"/>
    <p:sldId id="1400" r:id="rId14"/>
    <p:sldId id="1401" r:id="rId15"/>
    <p:sldId id="1404" r:id="rId16"/>
    <p:sldId id="1402" r:id="rId17"/>
    <p:sldId id="1381" r:id="rId18"/>
    <p:sldId id="1382" r:id="rId19"/>
    <p:sldId id="1392" r:id="rId20"/>
    <p:sldId id="1406" r:id="rId21"/>
    <p:sldId id="1408" r:id="rId22"/>
    <p:sldId id="1407" r:id="rId23"/>
    <p:sldId id="1409" r:id="rId24"/>
    <p:sldId id="1417" r:id="rId25"/>
    <p:sldId id="1389" r:id="rId26"/>
    <p:sldId id="1418" r:id="rId27"/>
    <p:sldId id="1419" r:id="rId28"/>
    <p:sldId id="1420" r:id="rId29"/>
    <p:sldId id="1421" r:id="rId30"/>
    <p:sldId id="1422" r:id="rId31"/>
    <p:sldId id="1423" r:id="rId32"/>
    <p:sldId id="1410" r:id="rId33"/>
    <p:sldId id="1411" r:id="rId34"/>
    <p:sldId id="140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y Smith" initials="BS" lastIdx="6" clrIdx="0">
    <p:extLst>
      <p:ext uri="{19B8F6BF-5375-455C-9EA6-DF929625EA0E}">
        <p15:presenceInfo xmlns:p15="http://schemas.microsoft.com/office/powerpoint/2012/main" userId="2f4e9005a6a891c5" providerId="Windows Live"/>
      </p:ext>
    </p:extLst>
  </p:cmAuthor>
  <p:cmAuthor id="2" name="David Limbaugh" initials="DL" lastIdx="2" clrIdx="1">
    <p:extLst>
      <p:ext uri="{19B8F6BF-5375-455C-9EA6-DF929625EA0E}">
        <p15:presenceInfo xmlns:p15="http://schemas.microsoft.com/office/powerpoint/2012/main" userId="S::dglimbau@buffalo.edu::7cd59b0b-3c35-4e9a-a3c9-04bd1bb0e0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AF7"/>
    <a:srgbClr val="91C5EF"/>
    <a:srgbClr val="7FE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7"/>
    <p:restoredTop sz="94632"/>
  </p:normalViewPr>
  <p:slideViewPr>
    <p:cSldViewPr snapToGrid="0" snapToObjects="1">
      <p:cViewPr varScale="1">
        <p:scale>
          <a:sx n="131" d="100"/>
          <a:sy n="131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EF8AB-5C26-8C42-B52D-3A12DC06F892}" type="datetimeFigureOut">
              <a:rPr lang="en-US" smtClean="0"/>
              <a:t>8/1/19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D8E04-E053-6C44-8E94-4EE7FCE9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1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28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1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0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1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1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40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6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24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5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37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8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8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3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1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54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0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e.g., color. ’Representation’ (no examples) allows for there to be representations that are not cognitive. Mental Quality e.g., among the participants of of a pain sensation. Cognitive Representation e.g., belief.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923B-27DD-EE4C-86D9-7D0307F17E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9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2D19-B9C0-2046-A460-37062C22E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337FB-90D6-9B43-A9C3-F22A5D6A3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647FA-BF85-6148-BD85-41B8B468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A95D9-A459-344C-8C51-8A78194D587C}" type="datetime1">
              <a:rPr lang="en-US" smtClean="0"/>
              <a:t>8/1/19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49927-3AD4-AD4E-8C25-399B3D0B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53432-210D-8748-AAE3-73C24E6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C1555F7-25C1-214B-A2A9-184FEFF32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5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9D94-D0F0-354F-8946-D03A496C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5829D3-6E3C-3446-BBBE-1B276FB8A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26E0-A4B4-ED48-B6D7-725005AD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3FB4-93BD-1448-B591-F727C622787A}" type="datetime1">
              <a:rPr lang="en-US" smtClean="0"/>
              <a:t>8/1/19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F3D7-72E6-7B4B-AF3E-F0022DDD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6B072-088A-AD4E-8AAB-9E9363A9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3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F95E2-8283-7F49-B908-0FF9514A9D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79553-BE05-1142-B205-DCB073244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3E515-6E99-F84E-9E4A-038A8961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C361-CF24-BA4F-ADD5-A85A595D3D02}" type="datetime1">
              <a:rPr lang="en-US" smtClean="0"/>
              <a:t>8/1/19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63C33-FD9B-E844-BC2E-FDD53578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0B321-D1DE-0346-A9DE-5A734277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D3CD-271F-EF46-810E-BEB7DFDC9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F6BEC-018D-E942-A7E3-6EA252AB4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C56E6-E276-7E40-A22D-99178BB1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0743-85B4-A34F-AA89-E52733F22C05}" type="datetime1">
              <a:rPr lang="en-US" smtClean="0"/>
              <a:t>8/1/19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6A3D9-A181-B544-957F-DF87E48A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A54B7-D520-794C-8D91-11E9FDBD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6E9E-A154-B14C-AAD0-A5DA127F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27235-8F5B-CF43-B531-A54B776CF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D3D75-8D80-7247-85B2-EDDFA9B4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F5B1-D707-8048-8FF4-8D43CF3FECBB}" type="datetime1">
              <a:rPr lang="en-US" smtClean="0"/>
              <a:t>8/1/19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5788-31D3-C94C-A7D8-C0F7A281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08146-5A4D-5246-9981-83EA3E47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F7C3-7086-C548-A94D-22A2A234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02BEE-EC21-F745-AB7D-D323D1DF1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D165B-3B2E-CD4F-A1AA-3B6E7F66E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1E8AE-1427-6440-9071-FC34AA62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4FCB-F586-DC44-9B18-36C2C118ED98}" type="datetime1">
              <a:rPr lang="en-US" smtClean="0"/>
              <a:t>8/1/19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E9A96-7A8A-4949-AC5B-5F38FA09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E6527-37B3-6F4E-92E5-AA913B45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8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BC4B-4558-ED4A-A141-E16D49F2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8BA41-230B-CE49-9297-556E8BCCF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9F1EF-77A3-174D-82AB-B29B94199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37F7B-C4B9-E245-8F31-967B6B722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FDD4D-ED16-0A48-A55E-7B2FAFAB0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EFFD3-CEFD-6F43-A481-E19B6953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D3302-FB72-5546-88F9-7D819454361D}" type="datetime1">
              <a:rPr lang="en-US" smtClean="0"/>
              <a:t>8/1/19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4B975-C8B0-FC41-98BB-C76D5DD7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6C8C5-8CB6-9D41-814A-5DE75C89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62F6-90AC-6A4D-818E-E14F3BFD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6B447-42E3-A748-A396-1A3355A0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21DAE-57BB-B348-AE8A-F57A73B082DC}" type="datetime1">
              <a:rPr lang="en-US" smtClean="0"/>
              <a:t>8/1/19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A985B-F76C-9048-BBE1-C841E320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78E46-CEFB-F54A-8E82-CC327860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8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199F84-DC68-DC49-AEA3-AFB2C7AE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6A35F-6B86-E84A-A9D8-7E4358F0099A}" type="datetime1">
              <a:rPr lang="en-US" smtClean="0"/>
              <a:t>8/1/19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4FA4D-90BD-CB47-B34B-27D0EA46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5B409-6A82-7843-A1A4-4B32D3D8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7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8BBC-02FF-5D45-893A-E3D0799C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A4010-876D-354D-A662-2FB376DEB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00487-019B-0443-AAC7-6D27195E8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5C0-1187-954B-A731-4031200D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66431-DC11-9344-8B03-588A36CEA1E9}" type="datetime1">
              <a:rPr lang="en-US" smtClean="0"/>
              <a:t>8/1/19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D103E-4BA6-754C-8B13-A8E60917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24E32-AA94-B941-AD7C-E990754B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0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F3F5-4EFD-7442-81A7-E46A3016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6B600-97CC-4E49-8457-109A99D38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5C09B-8FF0-C84E-882E-FC93F0912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38DF0-3820-2349-B735-4880B2F4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85A5-EF74-604C-8D7F-B45AA7FF7916}" type="datetime1">
              <a:rPr lang="en-US" smtClean="0"/>
              <a:t>8/1/19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F9494-94F2-8F40-A1B2-B49943AC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7AE4D-2D87-9C46-B335-A13B628A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FE8E-1EED-7444-9021-D89DF44D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7B6A3-7163-4B46-B632-7E04413B2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9C09B-EEA8-6E45-8D6E-4B08DD82C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E2397-D93D-6546-B451-E6E9A5DE2C19}" type="datetime1">
              <a:rPr lang="en-US" smtClean="0"/>
              <a:t>8/1/19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C0351-E010-544C-8DD1-FCBA36312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689A8-9BD6-DC49-A84A-43D7AC56A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555F7-25C1-214B-A2A9-184FEFF3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2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C454-9D69-EE4E-9BD9-7DBD86A83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Warranted Diagnosis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CBA53-E3C2-3E47-8995-4FF39BFB5A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Limbaugh</a:t>
            </a:r>
          </a:p>
          <a:p>
            <a:r>
              <a:rPr lang="en-US" dirty="0"/>
              <a:t>University at Buffalo</a:t>
            </a:r>
          </a:p>
          <a:p>
            <a:r>
              <a:rPr lang="en-US" dirty="0" err="1"/>
              <a:t>dglimbau@buffalo.edu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48AAA-2B45-EC4D-A97D-A07158322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ACAE2-A7EC-2F4A-AFC5-82267C50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types for representations in RTS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52600" y="1676400"/>
          <a:ext cx="8686804" cy="957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6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7744"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dirty="0">
                          <a:solidFill>
                            <a:schemeClr val="tx1"/>
                          </a:solidFill>
                          <a:effectLst/>
                        </a:rPr>
                        <a:t>configuration</a:t>
                      </a:r>
                      <a:endParaRPr lang="en-US" sz="157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dirty="0">
                          <a:solidFill>
                            <a:schemeClr val="tx1"/>
                          </a:solidFill>
                          <a:effectLst/>
                        </a:rPr>
                        <a:t>reality</a:t>
                      </a:r>
                      <a:endParaRPr lang="en-US" sz="157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dirty="0">
                          <a:solidFill>
                            <a:schemeClr val="tx1"/>
                          </a:solidFill>
                          <a:effectLst/>
                        </a:rPr>
                        <a:t>representation</a:t>
                      </a:r>
                      <a:endParaRPr lang="en-US" sz="157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-679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>
                          <a:solidFill>
                            <a:schemeClr val="tx1"/>
                          </a:solidFill>
                          <a:effectLst/>
                        </a:rPr>
                        <a:t>ME</a:t>
                      </a:r>
                      <a:endParaRPr lang="en-US" sz="157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authors' belief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encoding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OE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endParaRPr lang="en-US" sz="157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BR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IE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TR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(3)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(4)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(5)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(6)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(7)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70" b="1" dirty="0">
                          <a:solidFill>
                            <a:schemeClr val="tx1"/>
                          </a:solidFill>
                          <a:effectLst/>
                        </a:rPr>
                        <a:t>(8)</a:t>
                      </a:r>
                      <a:endParaRPr lang="en-US" sz="157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76600" y="2760472"/>
            <a:ext cx="7391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en-US" sz="2400" u="sng" dirty="0">
                <a:latin typeface="Times" charset="0"/>
              </a:rPr>
              <a:t>Reality</a:t>
            </a:r>
            <a:r>
              <a:rPr lang="en-US" sz="2400" dirty="0">
                <a:latin typeface="Times" charset="0"/>
              </a:rPr>
              <a:t>:</a:t>
            </a:r>
          </a:p>
          <a:p>
            <a:pPr lvl="1" algn="l" eaLnBrk="0" hangingPunct="0"/>
            <a:r>
              <a:rPr lang="en-US" sz="2400" dirty="0">
                <a:latin typeface="Times" charset="0"/>
              </a:rPr>
              <a:t>OE: Objective existence</a:t>
            </a:r>
          </a:p>
          <a:p>
            <a:pPr lvl="1" algn="l" eaLnBrk="0" hangingPunct="0"/>
            <a:r>
              <a:rPr lang="en-US" sz="2400" dirty="0">
                <a:latin typeface="Times" charset="0"/>
              </a:rPr>
              <a:t>OR: Objective relevance</a:t>
            </a:r>
          </a:p>
          <a:p>
            <a:pPr algn="l" eaLnBrk="0" hangingPunct="0"/>
            <a:endParaRPr lang="en-US" sz="2400" dirty="0">
              <a:latin typeface="Times" charset="0"/>
            </a:endParaRPr>
          </a:p>
          <a:p>
            <a:pPr lvl="5" defTabSz="457200"/>
            <a:r>
              <a:rPr lang="en-US" sz="2400" u="sng" dirty="0">
                <a:latin typeface="Times" charset="0"/>
              </a:rPr>
              <a:t>Representation</a:t>
            </a:r>
            <a:r>
              <a:rPr lang="en-US" sz="2400" dirty="0">
                <a:latin typeface="Times" charset="0"/>
              </a:rPr>
              <a:t>:</a:t>
            </a:r>
          </a:p>
          <a:p>
            <a:pPr lvl="6" defTabSz="457200"/>
            <a:r>
              <a:rPr lang="en-US" sz="2400" dirty="0">
                <a:latin typeface="Times" charset="0"/>
              </a:rPr>
              <a:t>BE: Author’s belief in existence</a:t>
            </a:r>
          </a:p>
          <a:p>
            <a:pPr lvl="6" defTabSz="457200"/>
            <a:r>
              <a:rPr lang="en-US" sz="2400" dirty="0">
                <a:latin typeface="Times" charset="0"/>
              </a:rPr>
              <a:t>BR: Author’s belief in relevance</a:t>
            </a:r>
          </a:p>
          <a:p>
            <a:pPr lvl="5" defTabSz="457200"/>
            <a:endParaRPr lang="en-US" sz="2400" dirty="0">
              <a:latin typeface="Times" charset="0"/>
            </a:endParaRPr>
          </a:p>
          <a:p>
            <a:pPr lvl="7" defTabSz="457200"/>
            <a:r>
              <a:rPr lang="en-US" sz="2400" dirty="0">
                <a:latin typeface="Times" charset="0"/>
              </a:rPr>
              <a:t>IE: Author’s intended encoding</a:t>
            </a:r>
          </a:p>
          <a:p>
            <a:pPr lvl="7" defTabSz="457200"/>
            <a:r>
              <a:rPr lang="en-US" sz="2400" dirty="0">
                <a:latin typeface="Times" charset="0"/>
              </a:rPr>
              <a:t>TR: Type of reference</a:t>
            </a:r>
          </a:p>
          <a:p>
            <a:pPr lvl="7" defTabSz="457200"/>
            <a:r>
              <a:rPr lang="en-US" sz="2400" dirty="0">
                <a:latin typeface="Times" charset="0"/>
              </a:rPr>
              <a:t>ME: Magnitude of error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7800" y="6080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5563"/>
            <a:r>
              <a:rPr lang="en-US" sz="1050" kern="0" dirty="0" err="1"/>
              <a:t>Seppãlã</a:t>
            </a:r>
            <a:r>
              <a:rPr lang="en-US" sz="1050" kern="0" dirty="0"/>
              <a:t> S, Smith B, Ceusters W. </a:t>
            </a:r>
            <a:r>
              <a:rPr lang="en-US" sz="1050" i="1" kern="0" dirty="0"/>
              <a:t>Applying the realism-based ontology versioning method for tracking changes in the Basic Formal Ontology</a:t>
            </a:r>
            <a:r>
              <a:rPr lang="en-US" sz="1050" kern="0" dirty="0"/>
              <a:t>. Formal Ontology in Information Systems. Proceedings of the Eight International Conference (FOIS 2014), Amsterdam: IOS Press, 2014;:227-240.</a:t>
            </a:r>
          </a:p>
        </p:txBody>
      </p:sp>
    </p:spTree>
    <p:extLst>
      <p:ext uri="{BB962C8B-B14F-4D97-AF65-F5344CB8AC3E}">
        <p14:creationId xmlns:p14="http://schemas.microsoft.com/office/powerpoint/2010/main" val="287307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E6A164-3386-B741-84AF-02519871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4674F-01FA-8E4E-8AA8-2F6A70D1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C59DCBA-C3F4-BC46-80BE-797B88AC8F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441207"/>
              </p:ext>
            </p:extLst>
          </p:nvPr>
        </p:nvGraphicFramePr>
        <p:xfrm>
          <a:off x="0" y="0"/>
          <a:ext cx="12192000" cy="7132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4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2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20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6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3769">
                <a:tc rowSpan="3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configuration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representation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-679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authors' belief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encoding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OE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BR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IE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TR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(3)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(4)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(5)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(6)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(7)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(8)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P+1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A+1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A+2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A+3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A+4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¬R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¬R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R–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¬R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R-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P-6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R+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¬R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R–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P-9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R++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P-10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R++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P-11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P-12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A-1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A-2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A-3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A-4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6376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A-5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51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5817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IUI#Doc</a:t>
            </a:r>
            <a:r>
              <a:rPr lang="en-US" sz="2400" dirty="0"/>
              <a:t>, instance_of, </a:t>
            </a:r>
            <a:r>
              <a:rPr lang="en-US" sz="2400" dirty="0">
                <a:solidFill>
                  <a:srgbClr val="C00000"/>
                </a:solidFill>
              </a:rPr>
              <a:t>Nurse Practitioner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418386" y="4842274"/>
            <a:ext cx="10321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Doctor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stCxn id="2" idx="2"/>
            <a:endCxn id="17" idx="0"/>
          </p:cNvCxnSpPr>
          <p:nvPr/>
        </p:nvCxnSpPr>
        <p:spPr>
          <a:xfrm>
            <a:off x="2908570" y="4352330"/>
            <a:ext cx="3025885" cy="489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0325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5817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IUI#Doc</a:t>
            </a:r>
            <a:r>
              <a:rPr lang="en-US" sz="2400" dirty="0"/>
              <a:t>, instance_of, </a:t>
            </a:r>
            <a:r>
              <a:rPr lang="en-US" sz="2400" dirty="0">
                <a:solidFill>
                  <a:srgbClr val="C00000"/>
                </a:solidFill>
              </a:rPr>
              <a:t>Nurse Practitioner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418386" y="4842274"/>
            <a:ext cx="10321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36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>
            <a:off x="2831830" y="983790"/>
            <a:ext cx="76740" cy="2906875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stCxn id="2" idx="2"/>
            <a:endCxn id="17" idx="0"/>
          </p:cNvCxnSpPr>
          <p:nvPr/>
        </p:nvCxnSpPr>
        <p:spPr>
          <a:xfrm>
            <a:off x="2908570" y="4352330"/>
            <a:ext cx="3025885" cy="489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13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95279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0" y="3890665"/>
            <a:ext cx="5807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IUI#Doc</a:t>
            </a:r>
            <a:r>
              <a:rPr lang="en-US" sz="2400" dirty="0"/>
              <a:t>, instance_of, </a:t>
            </a:r>
            <a:r>
              <a:rPr lang="en-US" sz="2400" dirty="0">
                <a:solidFill>
                  <a:srgbClr val="C00000"/>
                </a:solidFill>
              </a:rPr>
              <a:t>Nurse Practitioner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418386" y="4842274"/>
            <a:ext cx="10321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36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>
            <a:off x="2831830" y="983790"/>
            <a:ext cx="71877" cy="2906875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stCxn id="2" idx="2"/>
            <a:endCxn id="17" idx="0"/>
          </p:cNvCxnSpPr>
          <p:nvPr/>
        </p:nvCxnSpPr>
        <p:spPr>
          <a:xfrm>
            <a:off x="2903707" y="4352330"/>
            <a:ext cx="3030748" cy="489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14</a:t>
            </a:fld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E45342-3ABD-4343-A1DF-EA7B4306C8CE}"/>
              </a:ext>
            </a:extLst>
          </p:cNvPr>
          <p:cNvSpPr/>
          <p:nvPr/>
        </p:nvSpPr>
        <p:spPr>
          <a:xfrm>
            <a:off x="3648204" y="1962384"/>
            <a:ext cx="562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P-4, Tuple2&gt;</a:t>
            </a:r>
            <a:endParaRPr lang="en-US" sz="2400" baseline="-25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369736-5BF6-4146-BBAD-C09948FF88DF}"/>
              </a:ext>
            </a:extLst>
          </p:cNvPr>
          <p:cNvCxnSpPr>
            <a:cxnSpLocks/>
            <a:stCxn id="21" idx="2"/>
            <a:endCxn id="2" idx="0"/>
          </p:cNvCxnSpPr>
          <p:nvPr/>
        </p:nvCxnSpPr>
        <p:spPr>
          <a:xfrm flipH="1">
            <a:off x="2903707" y="2424049"/>
            <a:ext cx="3557479" cy="1466616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74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5817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IUI#Doc</a:t>
            </a:r>
            <a:r>
              <a:rPr lang="en-US" sz="2400" dirty="0"/>
              <a:t>, instance_of, </a:t>
            </a:r>
            <a:r>
              <a:rPr lang="en-US" sz="2400" dirty="0">
                <a:solidFill>
                  <a:srgbClr val="C00000"/>
                </a:solidFill>
              </a:rPr>
              <a:t>Nurse Practitioner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418386" y="4842274"/>
            <a:ext cx="10321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36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>
            <a:off x="2831830" y="983790"/>
            <a:ext cx="76740" cy="2906875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stCxn id="2" idx="2"/>
            <a:endCxn id="17" idx="0"/>
          </p:cNvCxnSpPr>
          <p:nvPr/>
        </p:nvCxnSpPr>
        <p:spPr>
          <a:xfrm>
            <a:off x="2908570" y="4352330"/>
            <a:ext cx="3025885" cy="489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15</a:t>
            </a:fld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E45342-3ABD-4343-A1DF-EA7B4306C8CE}"/>
              </a:ext>
            </a:extLst>
          </p:cNvPr>
          <p:cNvSpPr/>
          <p:nvPr/>
        </p:nvSpPr>
        <p:spPr>
          <a:xfrm>
            <a:off x="3648204" y="1962384"/>
            <a:ext cx="562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P-4, </a:t>
            </a:r>
            <a:r>
              <a:rPr lang="en-US" sz="2400" dirty="0">
                <a:highlight>
                  <a:srgbClr val="FFFF00"/>
                </a:highlight>
              </a:rPr>
              <a:t>Tuple2</a:t>
            </a:r>
            <a:r>
              <a:rPr lang="en-US" sz="2400" dirty="0"/>
              <a:t>&gt;</a:t>
            </a:r>
            <a:endParaRPr lang="en-US" sz="2400" baseline="-25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369736-5BF6-4146-BBAD-C09948FF88DF}"/>
              </a:ext>
            </a:extLst>
          </p:cNvPr>
          <p:cNvCxnSpPr>
            <a:cxnSpLocks/>
            <a:stCxn id="21" idx="2"/>
            <a:endCxn id="2" idx="0"/>
          </p:cNvCxnSpPr>
          <p:nvPr/>
        </p:nvCxnSpPr>
        <p:spPr>
          <a:xfrm flipH="1">
            <a:off x="2908570" y="2424049"/>
            <a:ext cx="3552616" cy="1466616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5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5836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IUI#Doc</a:t>
            </a:r>
            <a:r>
              <a:rPr lang="en-US" sz="2400" dirty="0"/>
              <a:t>, instance_of, </a:t>
            </a:r>
            <a:r>
              <a:rPr lang="en-US" sz="2400" dirty="0">
                <a:solidFill>
                  <a:srgbClr val="C00000"/>
                </a:solidFill>
              </a:rPr>
              <a:t>Nurse Practitioner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418386" y="4842274"/>
            <a:ext cx="10321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36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stCxn id="24" idx="2"/>
            <a:endCxn id="2" idx="0"/>
          </p:cNvCxnSpPr>
          <p:nvPr/>
        </p:nvCxnSpPr>
        <p:spPr>
          <a:xfrm>
            <a:off x="2831830" y="983790"/>
            <a:ext cx="86468" cy="2906875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stCxn id="2" idx="2"/>
            <a:endCxn id="17" idx="0"/>
          </p:cNvCxnSpPr>
          <p:nvPr/>
        </p:nvCxnSpPr>
        <p:spPr>
          <a:xfrm>
            <a:off x="2918298" y="4352330"/>
            <a:ext cx="3016157" cy="489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16</a:t>
            </a:fld>
            <a:endParaRPr lang="en-US" sz="10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7F15677-D60C-FC4E-B851-4C21C5F5FDB6}"/>
              </a:ext>
            </a:extLst>
          </p:cNvPr>
          <p:cNvSpPr/>
          <p:nvPr/>
        </p:nvSpPr>
        <p:spPr>
          <a:xfrm>
            <a:off x="6668861" y="3877487"/>
            <a:ext cx="4410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IUI#Doc</a:t>
            </a:r>
            <a:r>
              <a:rPr lang="en-US" sz="2400" dirty="0"/>
              <a:t>, instance_of, </a:t>
            </a:r>
            <a:r>
              <a:rPr lang="en-US" sz="2400" dirty="0">
                <a:solidFill>
                  <a:srgbClr val="C00000"/>
                </a:solidFill>
              </a:rPr>
              <a:t>Doctor</a:t>
            </a:r>
            <a:r>
              <a:rPr lang="en-US" sz="2400" dirty="0"/>
              <a:t>, t4&gt;</a:t>
            </a:r>
            <a:endParaRPr lang="en-US" sz="2400" baseline="-25000" dirty="0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79E5FE1-91AC-8143-A9BC-FB6B59875009}"/>
              </a:ext>
            </a:extLst>
          </p:cNvPr>
          <p:cNvCxnSpPr>
            <a:cxnSpLocks/>
            <a:stCxn id="64" idx="2"/>
            <a:endCxn id="17" idx="0"/>
          </p:cNvCxnSpPr>
          <p:nvPr/>
        </p:nvCxnSpPr>
        <p:spPr>
          <a:xfrm flipH="1">
            <a:off x="5934455" y="4339152"/>
            <a:ext cx="2939878" cy="5031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872C5-E265-3248-BB35-3E0B78D35038}"/>
              </a:ext>
            </a:extLst>
          </p:cNvPr>
          <p:cNvSpPr/>
          <p:nvPr/>
        </p:nvSpPr>
        <p:spPr>
          <a:xfrm>
            <a:off x="8123262" y="189827"/>
            <a:ext cx="3917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&lt;IUI#Tuple2, </a:t>
            </a:r>
            <a:r>
              <a:rPr lang="en-US" sz="2400" dirty="0" err="1"/>
              <a:t>IUI#Assigner</a:t>
            </a:r>
            <a:r>
              <a:rPr lang="en-US" sz="2400" dirty="0"/>
              <a:t>, t5&gt;</a:t>
            </a:r>
            <a:endParaRPr lang="en-US" sz="2400" baseline="-25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E6D43D-3237-0B40-9145-B1F4772E7FF2}"/>
              </a:ext>
            </a:extLst>
          </p:cNvPr>
          <p:cNvCxnSpPr>
            <a:cxnSpLocks/>
            <a:stCxn id="19" idx="2"/>
            <a:endCxn id="64" idx="0"/>
          </p:cNvCxnSpPr>
          <p:nvPr/>
        </p:nvCxnSpPr>
        <p:spPr>
          <a:xfrm flipH="1">
            <a:off x="8874333" y="651492"/>
            <a:ext cx="1207606" cy="3225995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0E45342-3ABD-4343-A1DF-EA7B4306C8CE}"/>
              </a:ext>
            </a:extLst>
          </p:cNvPr>
          <p:cNvSpPr/>
          <p:nvPr/>
        </p:nvSpPr>
        <p:spPr>
          <a:xfrm>
            <a:off x="3648204" y="1962384"/>
            <a:ext cx="5625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P-4, Tuple2&gt;</a:t>
            </a:r>
            <a:endParaRPr lang="en-US" sz="2400" baseline="-25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369736-5BF6-4146-BBAD-C09948FF88DF}"/>
              </a:ext>
            </a:extLst>
          </p:cNvPr>
          <p:cNvCxnSpPr>
            <a:cxnSpLocks/>
            <a:stCxn id="21" idx="2"/>
            <a:endCxn id="2" idx="0"/>
          </p:cNvCxnSpPr>
          <p:nvPr/>
        </p:nvCxnSpPr>
        <p:spPr>
          <a:xfrm flipH="1">
            <a:off x="2918298" y="2424049"/>
            <a:ext cx="3542888" cy="1466616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538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17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C89E7E-ED25-284F-A3EA-9CFD055744E9}"/>
              </a:ext>
            </a:extLst>
          </p:cNvPr>
          <p:cNvSpPr/>
          <p:nvPr/>
        </p:nvSpPr>
        <p:spPr>
          <a:xfrm>
            <a:off x="588084" y="2077362"/>
            <a:ext cx="110158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POR represented by the assertion objectively exist?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Is the represented POR objectively relevant?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author believe that the represented POR exists?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author believe that the POR represented by the assertion is relevant?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Is the assertion in the RTS the assertion intended by the author to represent the POR?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 what way does the assertion in the RTS refer?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D5D72-E75D-4D48-972A-8CCA18A8C2CC}"/>
              </a:ext>
            </a:extLst>
          </p:cNvPr>
          <p:cNvSpPr/>
          <p:nvPr/>
        </p:nvSpPr>
        <p:spPr>
          <a:xfrm>
            <a:off x="2562243" y="999697"/>
            <a:ext cx="7067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</a:t>
            </a:r>
            <a:r>
              <a:rPr lang="en-US" sz="2400" dirty="0">
                <a:highlight>
                  <a:srgbClr val="FFFF00"/>
                </a:highlight>
              </a:rPr>
              <a:t>Integrity Code</a:t>
            </a:r>
            <a:r>
              <a:rPr lang="en-US" sz="2400" dirty="0"/>
              <a:t>, Tuple2&gt;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613096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18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C89E7E-ED25-284F-A3EA-9CFD055744E9}"/>
              </a:ext>
            </a:extLst>
          </p:cNvPr>
          <p:cNvSpPr/>
          <p:nvPr/>
        </p:nvSpPr>
        <p:spPr>
          <a:xfrm>
            <a:off x="588084" y="2077362"/>
            <a:ext cx="110158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POR represented by the assertion objectively exist? </a:t>
            </a:r>
            <a:r>
              <a:rPr lang="en-US" sz="2400" dirty="0">
                <a:solidFill>
                  <a:srgbClr val="C00000"/>
                </a:solidFill>
              </a:rPr>
              <a:t>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Is the represented POR objectively relevant?</a:t>
            </a:r>
            <a:r>
              <a:rPr lang="en-US" sz="2400" dirty="0">
                <a:solidFill>
                  <a:srgbClr val="C00000"/>
                </a:solidFill>
              </a:rPr>
              <a:t> 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author believe that the represented POR exists?</a:t>
            </a:r>
            <a:r>
              <a:rPr lang="en-US" sz="2400" dirty="0">
                <a:solidFill>
                  <a:srgbClr val="C00000"/>
                </a:solidFill>
              </a:rPr>
              <a:t> 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author believe that the POR represented by the assertion is relevant? </a:t>
            </a:r>
            <a:r>
              <a:rPr lang="en-US" sz="2400" dirty="0">
                <a:solidFill>
                  <a:srgbClr val="C00000"/>
                </a:solidFill>
              </a:rPr>
              <a:t>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Is the assertion in the RTS the assertion intended by the author to represent the POR? </a:t>
            </a:r>
            <a:r>
              <a:rPr lang="en-US" sz="2400" dirty="0">
                <a:solidFill>
                  <a:srgbClr val="C00000"/>
                </a:solidFill>
              </a:rPr>
              <a:t>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 what way does the assertion in the RTS refer? </a:t>
            </a:r>
            <a:r>
              <a:rPr lang="en-US" sz="2400" dirty="0">
                <a:solidFill>
                  <a:srgbClr val="C00000"/>
                </a:solidFill>
              </a:rPr>
              <a:t>Correctly, Ambiguously, Redundantly, Unintendedly, No Referent.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3C39C9-3AC8-0E43-B571-81D16F2C7CBF}"/>
              </a:ext>
            </a:extLst>
          </p:cNvPr>
          <p:cNvSpPr/>
          <p:nvPr/>
        </p:nvSpPr>
        <p:spPr>
          <a:xfrm>
            <a:off x="2562243" y="999697"/>
            <a:ext cx="7067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</a:t>
            </a:r>
            <a:r>
              <a:rPr lang="en-US" sz="2400" dirty="0">
                <a:highlight>
                  <a:srgbClr val="FFFF00"/>
                </a:highlight>
              </a:rPr>
              <a:t>Integrity Code</a:t>
            </a:r>
            <a:r>
              <a:rPr lang="en-US" sz="2400" dirty="0"/>
              <a:t>, Tuple2&gt;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09040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19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C89E7E-ED25-284F-A3EA-9CFD055744E9}"/>
              </a:ext>
            </a:extLst>
          </p:cNvPr>
          <p:cNvSpPr/>
          <p:nvPr/>
        </p:nvSpPr>
        <p:spPr>
          <a:xfrm>
            <a:off x="588084" y="2077362"/>
            <a:ext cx="110158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POR represented by the assertion objectively exist? </a:t>
            </a:r>
            <a:r>
              <a:rPr lang="en-US" sz="2400" dirty="0">
                <a:solidFill>
                  <a:srgbClr val="C00000"/>
                </a:solidFill>
              </a:rPr>
              <a:t>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Is the represented POR objectively relevant?</a:t>
            </a:r>
            <a:r>
              <a:rPr lang="en-US" sz="2400" dirty="0">
                <a:solidFill>
                  <a:srgbClr val="C00000"/>
                </a:solidFill>
              </a:rPr>
              <a:t> 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author believe that the represented POR exists?</a:t>
            </a:r>
            <a:r>
              <a:rPr lang="en-US" sz="2400" dirty="0">
                <a:solidFill>
                  <a:srgbClr val="C00000"/>
                </a:solidFill>
              </a:rPr>
              <a:t> 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Does the author believe that the POR represented by the assertion is relevant? </a:t>
            </a:r>
            <a:r>
              <a:rPr lang="en-US" sz="2400" dirty="0">
                <a:solidFill>
                  <a:srgbClr val="C00000"/>
                </a:solidFill>
              </a:rPr>
              <a:t>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Is the assertion in the RTS the assertion intended by the author to represent the POR? </a:t>
            </a:r>
            <a:r>
              <a:rPr lang="en-US" sz="2400" dirty="0">
                <a:solidFill>
                  <a:srgbClr val="C00000"/>
                </a:solidFill>
              </a:rPr>
              <a:t>Y/N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 what way does the assertion in the RTS refer? </a:t>
            </a:r>
            <a:r>
              <a:rPr lang="en-US" sz="2400" dirty="0">
                <a:solidFill>
                  <a:srgbClr val="C00000"/>
                </a:solidFill>
              </a:rPr>
              <a:t>Correctly, Ambiguously, Redundantly, Unintendedly, No Referent.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F0D4A-2E09-2A49-A144-2FEF1EA203F6}"/>
              </a:ext>
            </a:extLst>
          </p:cNvPr>
          <p:cNvSpPr txBox="1"/>
          <p:nvPr/>
        </p:nvSpPr>
        <p:spPr>
          <a:xfrm>
            <a:off x="2915737" y="938142"/>
            <a:ext cx="6360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the assertion in the RT system accurate?</a:t>
            </a:r>
          </a:p>
        </p:txBody>
      </p:sp>
    </p:spTree>
    <p:extLst>
      <p:ext uri="{BB962C8B-B14F-4D97-AF65-F5344CB8AC3E}">
        <p14:creationId xmlns:p14="http://schemas.microsoft.com/office/powerpoint/2010/main" val="177847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9506-605F-F343-8247-CA2EF00A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Error-Tracking in a Referent Tracking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6642-A432-514A-BE1D-C2BA26E9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of Referent Tracking (RT) is to produce databases that are faithful to reality.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64530-8DCC-EB4B-99D3-BBBC7CB0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BF424-E654-4047-B730-2AC104EC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3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20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F0D4A-2E09-2A49-A144-2FEF1EA203F6}"/>
              </a:ext>
            </a:extLst>
          </p:cNvPr>
          <p:cNvSpPr txBox="1"/>
          <p:nvPr/>
        </p:nvSpPr>
        <p:spPr>
          <a:xfrm>
            <a:off x="2915737" y="938142"/>
            <a:ext cx="6360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the assertion in the RT system accurate?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DA5C72-C0E9-EB41-A870-4D5074F1C4B5}"/>
              </a:ext>
            </a:extLst>
          </p:cNvPr>
          <p:cNvSpPr/>
          <p:nvPr/>
        </p:nvSpPr>
        <p:spPr>
          <a:xfrm>
            <a:off x="711200" y="1574800"/>
            <a:ext cx="1064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Scenario 1: Dr. Anne Smith sees Mr. Jones in her office. She takes a history and physical, performs certain laboratory tests, and on the basis of her analysis of the findings, she correctly concludes that Mr. Jones has type 2 diabetes mellitus. She subsequently writes her diagnosis in the patient’s medical record.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1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7347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&lt;IUI#Patient1, </a:t>
            </a:r>
            <a:r>
              <a:rPr lang="en-US" sz="2400" dirty="0" err="1"/>
              <a:t>bearer_of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Type 2 Diabetes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36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1299280" y="996968"/>
            <a:ext cx="2374456" cy="2893697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21</a:t>
            </a:fld>
            <a:endParaRPr lang="en-US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C82BE1-8426-034D-908C-EF00782D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</p:cNvCxnSpPr>
          <p:nvPr/>
        </p:nvCxnSpPr>
        <p:spPr>
          <a:xfrm>
            <a:off x="863600" y="4338191"/>
            <a:ext cx="4648675" cy="905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16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22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7F0D4A-2E09-2A49-A144-2FEF1EA203F6}"/>
              </a:ext>
            </a:extLst>
          </p:cNvPr>
          <p:cNvSpPr txBox="1"/>
          <p:nvPr/>
        </p:nvSpPr>
        <p:spPr>
          <a:xfrm>
            <a:off x="2915737" y="938142"/>
            <a:ext cx="662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the assertion in the RT system </a:t>
            </a:r>
            <a:r>
              <a:rPr lang="en-US" sz="2800" dirty="0">
                <a:highlight>
                  <a:srgbClr val="FFFF00"/>
                </a:highlight>
              </a:rPr>
              <a:t>warranted</a:t>
            </a:r>
            <a:r>
              <a:rPr lang="en-US" sz="2800" dirty="0"/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DA5C72-C0E9-EB41-A870-4D5074F1C4B5}"/>
              </a:ext>
            </a:extLst>
          </p:cNvPr>
          <p:cNvSpPr/>
          <p:nvPr/>
        </p:nvSpPr>
        <p:spPr>
          <a:xfrm>
            <a:off x="711200" y="1574800"/>
            <a:ext cx="1064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Scenario 1: Dr. Anne Smith sees Mr. Jones in her office. She takes a history and physical, performs certain laboratory tests, and on the basis of her analysis of the findings, she correctly concludes that Mr. Jones has type 2 diabetes mellitus. She subsequently writes her diagnosis in the patient’s medical record.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algn="ctr"/>
            <a:r>
              <a:rPr lang="en-US" sz="2400" dirty="0">
                <a:highlight>
                  <a:srgbClr val="FFFF00"/>
                </a:highlight>
              </a:rPr>
              <a:t>And, the lab used uncalibrated equipment</a:t>
            </a:r>
          </a:p>
        </p:txBody>
      </p:sp>
    </p:spTree>
    <p:extLst>
      <p:ext uri="{BB962C8B-B14F-4D97-AF65-F5344CB8AC3E}">
        <p14:creationId xmlns:p14="http://schemas.microsoft.com/office/powerpoint/2010/main" val="664395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7347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&lt;IUI#Patient1, </a:t>
            </a:r>
            <a:r>
              <a:rPr lang="en-US" sz="2400" dirty="0" err="1"/>
              <a:t>bearer_of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Type 2 Diabetes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360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1299280" y="996968"/>
            <a:ext cx="2374456" cy="2893697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23</a:t>
            </a:fld>
            <a:endParaRPr lang="en-US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C82BE1-8426-034D-908C-EF00782D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</p:cNvCxnSpPr>
          <p:nvPr/>
        </p:nvCxnSpPr>
        <p:spPr>
          <a:xfrm>
            <a:off x="863600" y="4338191"/>
            <a:ext cx="4648675" cy="905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07C9B19-DE02-6D41-9C9A-3AB2928C7F7B}"/>
              </a:ext>
            </a:extLst>
          </p:cNvPr>
          <p:cNvSpPr txBox="1"/>
          <p:nvPr/>
        </p:nvSpPr>
        <p:spPr>
          <a:xfrm>
            <a:off x="6623891" y="2443816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9200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C7B1-2DE0-7B47-BE79-8D9641B9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that is Warranted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E0D22-634D-484E-AC73-C4077BC4F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 of Proper Cognitive Functioning =def. A Cognitive Process that has been successfully vetted or designed to reliably form veridical Cognitive Representations in environments of given types (CPO).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Representation that is Warranted (RTW)</a:t>
            </a:r>
            <a:r>
              <a:rPr lang="en-US" i="1" dirty="0"/>
              <a:t> </a:t>
            </a:r>
            <a:r>
              <a:rPr lang="en-US" dirty="0"/>
              <a:t>=def. A </a:t>
            </a:r>
            <a:r>
              <a:rPr lang="en-US" i="1" dirty="0"/>
              <a:t>Representation that is Believed</a:t>
            </a:r>
            <a:r>
              <a:rPr lang="en-US" dirty="0"/>
              <a:t> formed through proper cognitive functioning in a vetted- or designed-for environment (CPO).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87748-50E9-6D41-9080-D6AA1E5A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34229-7200-9A47-B32C-0640D5DA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56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E117-8FCD-C74D-B12B-C2AAC0C8A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Vetting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181C2-623E-3941-995F-BFEF5EE8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8380-B4B1-3F4F-BB47-53F49D1984F9}" type="slidenum">
              <a:rPr lang="en-US" smtClean="0"/>
              <a:t>25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C46C0A-EA4C-2747-8E46-E3ED8F767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0600" y="1794669"/>
            <a:ext cx="2743200" cy="44577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380B4159-948C-3C43-82E5-E92E3F278044}"/>
              </a:ext>
            </a:extLst>
          </p:cNvPr>
          <p:cNvSpPr/>
          <p:nvPr/>
        </p:nvSpPr>
        <p:spPr>
          <a:xfrm>
            <a:off x="838200" y="2043952"/>
            <a:ext cx="3845858" cy="2770095"/>
          </a:xfrm>
          <a:prstGeom prst="cloud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D454263-89F6-2344-BBFF-B6EB626C7B43}"/>
              </a:ext>
            </a:extLst>
          </p:cNvPr>
          <p:cNvCxnSpPr/>
          <p:nvPr/>
        </p:nvCxnSpPr>
        <p:spPr>
          <a:xfrm flipH="1">
            <a:off x="4854388" y="2568388"/>
            <a:ext cx="4101353" cy="578224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907B00F-573C-7348-B169-FF43356C12CA}"/>
              </a:ext>
            </a:extLst>
          </p:cNvPr>
          <p:cNvSpPr txBox="1"/>
          <p:nvPr/>
        </p:nvSpPr>
        <p:spPr>
          <a:xfrm rot="21138275">
            <a:off x="5520709" y="2348947"/>
            <a:ext cx="3236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Seeing the cloud</a:t>
            </a:r>
          </a:p>
        </p:txBody>
      </p:sp>
    </p:spTree>
    <p:extLst>
      <p:ext uri="{BB962C8B-B14F-4D97-AF65-F5344CB8AC3E}">
        <p14:creationId xmlns:p14="http://schemas.microsoft.com/office/powerpoint/2010/main" val="3397944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4CBBE1-22A0-4B4C-B2D2-14A01992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79307E-3E6B-D340-8B1D-A3750034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EC717-FA3B-1D44-B2AD-5E0945CAF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77"/>
            <a:ext cx="12192000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D4CD19-2862-B14B-86E2-01519136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B0E5D-FAEA-5A44-8A48-3C861430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6CBD3-3AEA-6742-9185-6FF30C8A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00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D4CD19-2862-B14B-86E2-01519136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B0E5D-FAEA-5A44-8A48-3C861430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5EF6C-AEB9-C541-A07B-E78A40AF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93" y="-1"/>
            <a:ext cx="6130885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4C74BD-69B2-6E4B-A130-9F2BE0E3B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462906"/>
              </p:ext>
            </p:extLst>
          </p:nvPr>
        </p:nvGraphicFramePr>
        <p:xfrm>
          <a:off x="560727" y="1645572"/>
          <a:ext cx="11070542" cy="4033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8683">
                  <a:extLst>
                    <a:ext uri="{9D8B030D-6E8A-4147-A177-3AD203B41FA5}">
                      <a16:colId xmlns:a16="http://schemas.microsoft.com/office/drawing/2014/main" val="225435672"/>
                    </a:ext>
                  </a:extLst>
                </a:gridCol>
                <a:gridCol w="2110016">
                  <a:extLst>
                    <a:ext uri="{9D8B030D-6E8A-4147-A177-3AD203B41FA5}">
                      <a16:colId xmlns:a16="http://schemas.microsoft.com/office/drawing/2014/main" val="545091493"/>
                    </a:ext>
                  </a:extLst>
                </a:gridCol>
                <a:gridCol w="2298683">
                  <a:extLst>
                    <a:ext uri="{9D8B030D-6E8A-4147-A177-3AD203B41FA5}">
                      <a16:colId xmlns:a16="http://schemas.microsoft.com/office/drawing/2014/main" val="1476887496"/>
                    </a:ext>
                  </a:extLst>
                </a:gridCol>
                <a:gridCol w="2298683">
                  <a:extLst>
                    <a:ext uri="{9D8B030D-6E8A-4147-A177-3AD203B41FA5}">
                      <a16:colId xmlns:a16="http://schemas.microsoft.com/office/drawing/2014/main" val="912146740"/>
                    </a:ext>
                  </a:extLst>
                </a:gridCol>
                <a:gridCol w="2064477">
                  <a:extLst>
                    <a:ext uri="{9D8B030D-6E8A-4147-A177-3AD203B41FA5}">
                      <a16:colId xmlns:a16="http://schemas.microsoft.com/office/drawing/2014/main" val="1103741310"/>
                    </a:ext>
                  </a:extLst>
                </a:gridCol>
              </a:tblGrid>
              <a:tr h="7414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Believes Exists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Believes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Relevant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Warranted BE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Warranted BR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 Code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845246"/>
                  </a:ext>
                </a:extLst>
              </a:tr>
              <a:tr h="27169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6154196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666976"/>
                  </a:ext>
                </a:extLst>
              </a:tr>
              <a:tr h="271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528971"/>
                  </a:ext>
                </a:extLst>
              </a:tr>
              <a:tr h="24699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N/A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99964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613206"/>
                  </a:ext>
                </a:extLst>
              </a:tr>
              <a:tr h="246993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635618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1519765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2877443"/>
                  </a:ext>
                </a:extLst>
              </a:tr>
              <a:tr h="246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N/A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wna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274758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54B4617-08A5-7A47-8307-B633833B868B}"/>
              </a:ext>
            </a:extLst>
          </p:cNvPr>
          <p:cNvSpPr txBox="1"/>
          <p:nvPr/>
        </p:nvSpPr>
        <p:spPr>
          <a:xfrm>
            <a:off x="560727" y="352725"/>
            <a:ext cx="1107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you don’t believe that </a:t>
            </a:r>
            <a:r>
              <a:rPr lang="en-US" sz="2800" i="1" dirty="0"/>
              <a:t>x </a:t>
            </a:r>
            <a:r>
              <a:rPr lang="en-US" sz="2800" dirty="0"/>
              <a:t>exists, then a belief in its relevance is not applicable.</a:t>
            </a:r>
          </a:p>
        </p:txBody>
      </p:sp>
    </p:spTree>
    <p:extLst>
      <p:ext uri="{BB962C8B-B14F-4D97-AF65-F5344CB8AC3E}">
        <p14:creationId xmlns:p14="http://schemas.microsoft.com/office/powerpoint/2010/main" val="275366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9506-605F-F343-8247-CA2EF00A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Error-Tracking in a Referent Tracking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6642-A432-514A-BE1D-C2BA26E9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of Referent Tracking (RT) is to produce databases that are faithful to reality.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central tenets of Referent Tracking (RT):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Name everything of relevance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Delete nothing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64530-8DCC-EB4B-99D3-BBBC7CB0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BF424-E654-4047-B730-2AC104EC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33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4C74BD-69B2-6E4B-A130-9F2BE0E3B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608420"/>
              </p:ext>
            </p:extLst>
          </p:nvPr>
        </p:nvGraphicFramePr>
        <p:xfrm>
          <a:off x="560727" y="1645572"/>
          <a:ext cx="11070542" cy="4033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8683">
                  <a:extLst>
                    <a:ext uri="{9D8B030D-6E8A-4147-A177-3AD203B41FA5}">
                      <a16:colId xmlns:a16="http://schemas.microsoft.com/office/drawing/2014/main" val="225435672"/>
                    </a:ext>
                  </a:extLst>
                </a:gridCol>
                <a:gridCol w="2110016">
                  <a:extLst>
                    <a:ext uri="{9D8B030D-6E8A-4147-A177-3AD203B41FA5}">
                      <a16:colId xmlns:a16="http://schemas.microsoft.com/office/drawing/2014/main" val="545091493"/>
                    </a:ext>
                  </a:extLst>
                </a:gridCol>
                <a:gridCol w="2298683">
                  <a:extLst>
                    <a:ext uri="{9D8B030D-6E8A-4147-A177-3AD203B41FA5}">
                      <a16:colId xmlns:a16="http://schemas.microsoft.com/office/drawing/2014/main" val="1476887496"/>
                    </a:ext>
                  </a:extLst>
                </a:gridCol>
                <a:gridCol w="2298683">
                  <a:extLst>
                    <a:ext uri="{9D8B030D-6E8A-4147-A177-3AD203B41FA5}">
                      <a16:colId xmlns:a16="http://schemas.microsoft.com/office/drawing/2014/main" val="912146740"/>
                    </a:ext>
                  </a:extLst>
                </a:gridCol>
                <a:gridCol w="2064477">
                  <a:extLst>
                    <a:ext uri="{9D8B030D-6E8A-4147-A177-3AD203B41FA5}">
                      <a16:colId xmlns:a16="http://schemas.microsoft.com/office/drawing/2014/main" val="1103741310"/>
                    </a:ext>
                  </a:extLst>
                </a:gridCol>
              </a:tblGrid>
              <a:tr h="7414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Believes Exists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Believes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Relevant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Warranted BE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Warranted BR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 Code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845246"/>
                  </a:ext>
                </a:extLst>
              </a:tr>
              <a:tr h="27169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6154196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666976"/>
                  </a:ext>
                </a:extLst>
              </a:tr>
              <a:tr h="271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528971"/>
                  </a:ext>
                </a:extLst>
              </a:tr>
              <a:tr h="24699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N/A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99964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N/A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613206"/>
                  </a:ext>
                </a:extLst>
              </a:tr>
              <a:tr h="246993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635618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1519765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2877443"/>
                  </a:ext>
                </a:extLst>
              </a:tr>
              <a:tr h="246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N/A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wna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27475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955FAE-B8A7-7848-AB2F-72211626EA31}"/>
              </a:ext>
            </a:extLst>
          </p:cNvPr>
          <p:cNvSpPr txBox="1"/>
          <p:nvPr/>
        </p:nvSpPr>
        <p:spPr>
          <a:xfrm>
            <a:off x="560727" y="352725"/>
            <a:ext cx="1107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you don’t believe that </a:t>
            </a:r>
            <a:r>
              <a:rPr lang="en-US" sz="2800" i="1" dirty="0"/>
              <a:t>x </a:t>
            </a:r>
            <a:r>
              <a:rPr lang="en-US" sz="2800" dirty="0"/>
              <a:t>exist, then a belief in </a:t>
            </a:r>
            <a:r>
              <a:rPr lang="en-US" sz="2800" i="1" dirty="0"/>
              <a:t>x’s </a:t>
            </a:r>
            <a:r>
              <a:rPr lang="en-US" sz="2800" dirty="0"/>
              <a:t>relevance is not applicable and thus </a:t>
            </a:r>
            <a:r>
              <a:rPr lang="en-US" sz="2800" dirty="0">
                <a:solidFill>
                  <a:srgbClr val="FF0000"/>
                </a:solidFill>
              </a:rPr>
              <a:t>its warrant isn’t applicable either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09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4C74BD-69B2-6E4B-A130-9F2BE0E3B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672691"/>
              </p:ext>
            </p:extLst>
          </p:nvPr>
        </p:nvGraphicFramePr>
        <p:xfrm>
          <a:off x="560727" y="1645572"/>
          <a:ext cx="11070542" cy="4033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8683">
                  <a:extLst>
                    <a:ext uri="{9D8B030D-6E8A-4147-A177-3AD203B41FA5}">
                      <a16:colId xmlns:a16="http://schemas.microsoft.com/office/drawing/2014/main" val="225435672"/>
                    </a:ext>
                  </a:extLst>
                </a:gridCol>
                <a:gridCol w="2110016">
                  <a:extLst>
                    <a:ext uri="{9D8B030D-6E8A-4147-A177-3AD203B41FA5}">
                      <a16:colId xmlns:a16="http://schemas.microsoft.com/office/drawing/2014/main" val="545091493"/>
                    </a:ext>
                  </a:extLst>
                </a:gridCol>
                <a:gridCol w="2298683">
                  <a:extLst>
                    <a:ext uri="{9D8B030D-6E8A-4147-A177-3AD203B41FA5}">
                      <a16:colId xmlns:a16="http://schemas.microsoft.com/office/drawing/2014/main" val="1476887496"/>
                    </a:ext>
                  </a:extLst>
                </a:gridCol>
                <a:gridCol w="2298683">
                  <a:extLst>
                    <a:ext uri="{9D8B030D-6E8A-4147-A177-3AD203B41FA5}">
                      <a16:colId xmlns:a16="http://schemas.microsoft.com/office/drawing/2014/main" val="912146740"/>
                    </a:ext>
                  </a:extLst>
                </a:gridCol>
                <a:gridCol w="2064477">
                  <a:extLst>
                    <a:ext uri="{9D8B030D-6E8A-4147-A177-3AD203B41FA5}">
                      <a16:colId xmlns:a16="http://schemas.microsoft.com/office/drawing/2014/main" val="1103741310"/>
                    </a:ext>
                  </a:extLst>
                </a:gridCol>
              </a:tblGrid>
              <a:tr h="7414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Believes Exists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Believes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Relevant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Warranted BE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Warranted BR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Warrant Code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845246"/>
                  </a:ext>
                </a:extLst>
              </a:tr>
              <a:tr h="27169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6154196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666976"/>
                  </a:ext>
                </a:extLst>
              </a:tr>
              <a:tr h="271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528971"/>
                  </a:ext>
                </a:extLst>
              </a:tr>
              <a:tr h="24699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N/A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99964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N/A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613206"/>
                  </a:ext>
                </a:extLst>
              </a:tr>
              <a:tr h="246993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635618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w1-2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1519765"/>
                  </a:ext>
                </a:extLst>
              </a:tr>
              <a:tr h="246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No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2877443"/>
                  </a:ext>
                </a:extLst>
              </a:tr>
              <a:tr h="246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N/A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N/A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wna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27475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4455C1-3885-C847-9093-0F3FE68B949A}"/>
              </a:ext>
            </a:extLst>
          </p:cNvPr>
          <p:cNvSpPr txBox="1"/>
          <p:nvPr/>
        </p:nvSpPr>
        <p:spPr>
          <a:xfrm>
            <a:off x="560727" y="352725"/>
            <a:ext cx="11070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your belief in x’s existence is not warranted, then your belief in x’s relevance cannot be warranted either.</a:t>
            </a:r>
          </a:p>
        </p:txBody>
      </p:sp>
    </p:spTree>
    <p:extLst>
      <p:ext uri="{BB962C8B-B14F-4D97-AF65-F5344CB8AC3E}">
        <p14:creationId xmlns:p14="http://schemas.microsoft.com/office/powerpoint/2010/main" val="2097989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32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C89E7E-ED25-284F-A3EA-9CFD055744E9}"/>
              </a:ext>
            </a:extLst>
          </p:cNvPr>
          <p:cNvSpPr/>
          <p:nvPr/>
        </p:nvSpPr>
        <p:spPr>
          <a:xfrm>
            <a:off x="588084" y="2077362"/>
            <a:ext cx="110158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‘w1’ the author’s belief about a POR’s existence is warranted and warrant is not applicable to the author’s RTB about the POR’s relevance.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‘w1-2’ the author’s belief about a POR’s existence is warranted but what the author believes about the POR’s relevance is unwarranted.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‘w2’ the author’s beliefs about a POR’s existence and relevance are both warranted.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‘w0’ the author’s belief about a POR’s existence is unwarranted and warrant is not applicable to the author’s belief about the POR’s relevance.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</a:t>
            </a:r>
            <a:r>
              <a:rPr lang="en-US" sz="2400" dirty="0" err="1"/>
              <a:t>wna</a:t>
            </a:r>
            <a:r>
              <a:rPr lang="en-US" sz="2400" dirty="0"/>
              <a:t>’ warrant is not applicable to the author’s belief about the existence or relevance of a POR.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D5D72-E75D-4D48-972A-8CCA18A8C2CC}"/>
              </a:ext>
            </a:extLst>
          </p:cNvPr>
          <p:cNvSpPr/>
          <p:nvPr/>
        </p:nvSpPr>
        <p:spPr>
          <a:xfrm>
            <a:off x="2562243" y="999697"/>
            <a:ext cx="6989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Integrity Code, Tuple2&gt;</a:t>
            </a:r>
          </a:p>
          <a:p>
            <a:pPr algn="ctr"/>
            <a:r>
              <a:rPr lang="en-US" sz="2400" dirty="0"/>
              <a:t>Integrity Code = Accuracy Code + Warrant Code</a:t>
            </a:r>
          </a:p>
        </p:txBody>
      </p:sp>
    </p:spTree>
    <p:extLst>
      <p:ext uri="{BB962C8B-B14F-4D97-AF65-F5344CB8AC3E}">
        <p14:creationId xmlns:p14="http://schemas.microsoft.com/office/powerpoint/2010/main" val="223554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33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F7D13-2E8B-194D-A862-9A0311DB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0D5D72-E75D-4D48-972A-8CCA18A8C2CC}"/>
              </a:ext>
            </a:extLst>
          </p:cNvPr>
          <p:cNvSpPr/>
          <p:nvPr/>
        </p:nvSpPr>
        <p:spPr>
          <a:xfrm>
            <a:off x="2562243" y="999697"/>
            <a:ext cx="6989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Integrity Code, Tuple2&gt;</a:t>
            </a:r>
          </a:p>
          <a:p>
            <a:pPr algn="ctr"/>
            <a:r>
              <a:rPr lang="en-US" sz="2400" dirty="0"/>
              <a:t>Integrity Code = </a:t>
            </a:r>
            <a:r>
              <a:rPr lang="en-US" sz="2400" dirty="0">
                <a:highlight>
                  <a:srgbClr val="FFFF00"/>
                </a:highlight>
              </a:rPr>
              <a:t>P+1</a:t>
            </a:r>
            <a:r>
              <a:rPr lang="en-US" sz="2400" dirty="0">
                <a:highlight>
                  <a:srgbClr val="00FFFF"/>
                </a:highlight>
              </a:rPr>
              <a:t>w2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3C5AC-A0FD-7144-908D-60A38A62C458}"/>
              </a:ext>
            </a:extLst>
          </p:cNvPr>
          <p:cNvSpPr/>
          <p:nvPr/>
        </p:nvSpPr>
        <p:spPr>
          <a:xfrm>
            <a:off x="588084" y="2077362"/>
            <a:ext cx="110158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‘w1’ the author’s belief about a POR’s existence is warranted and warrant is not applicable to the author’s RTB about the POR’s relevance.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‘w1-2’ the author’s belief about a POR’s existence is warranted but what the author believes about the POR’s relevance is unwarranted.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‘w2’ the author’s beliefs about a POR’s existence and relevance are both warranted.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‘w0’ the author’s belief about a POR’s existence is unwarranted and warrant is not applicable to the author’s belief about the POR’s relevance.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/>
              <a:t>‘</a:t>
            </a:r>
            <a:r>
              <a:rPr lang="en-US" sz="2400" dirty="0" err="1"/>
              <a:t>wna</a:t>
            </a:r>
            <a:r>
              <a:rPr lang="en-US" sz="2400" dirty="0"/>
              <a:t>’ warrant is not applicable to the author’s belief about the existence or relevance of a POR.</a:t>
            </a:r>
          </a:p>
        </p:txBody>
      </p:sp>
    </p:spTree>
    <p:extLst>
      <p:ext uri="{BB962C8B-B14F-4D97-AF65-F5344CB8AC3E}">
        <p14:creationId xmlns:p14="http://schemas.microsoft.com/office/powerpoint/2010/main" val="1613591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-1" y="3890665"/>
            <a:ext cx="7347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&lt;IUI#Patient1, </a:t>
            </a:r>
            <a:r>
              <a:rPr lang="en-US" sz="2400" dirty="0" err="1"/>
              <a:t>bearer_of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Type 2 Diabetes</a:t>
            </a:r>
            <a:r>
              <a:rPr lang="en-US" sz="2400" dirty="0"/>
              <a:t>, t1&gt;</a:t>
            </a:r>
            <a:endParaRPr lang="en-US" sz="2400" baseline="-25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151384" y="522125"/>
            <a:ext cx="5735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t2, P+1</a:t>
            </a:r>
            <a:r>
              <a:rPr lang="en-US" sz="2400" dirty="0">
                <a:highlight>
                  <a:srgbClr val="FFFF00"/>
                </a:highlight>
              </a:rPr>
              <a:t>w2</a:t>
            </a:r>
            <a:r>
              <a:rPr lang="en-US" sz="2400" dirty="0"/>
              <a:t>, Null&gt;</a:t>
            </a:r>
            <a:endParaRPr lang="en-US" sz="24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1299280" y="996968"/>
            <a:ext cx="2374456" cy="2893697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z="1000" smtClean="0"/>
              <a:t>34</a:t>
            </a:fld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E45342-3ABD-4343-A1DF-EA7B4306C8CE}"/>
              </a:ext>
            </a:extLst>
          </p:cNvPr>
          <p:cNvSpPr/>
          <p:nvPr/>
        </p:nvSpPr>
        <p:spPr>
          <a:xfrm>
            <a:off x="3648204" y="1962384"/>
            <a:ext cx="5735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&lt;IUI#Tuple1, IUI#Assigner1, t3, P+1</a:t>
            </a:r>
            <a:r>
              <a:rPr lang="en-US" sz="2400" dirty="0">
                <a:highlight>
                  <a:srgbClr val="FFFF00"/>
                </a:highlight>
              </a:rPr>
              <a:t>w0</a:t>
            </a:r>
            <a:r>
              <a:rPr lang="en-US" sz="2400" dirty="0"/>
              <a:t>, Null&gt;</a:t>
            </a:r>
            <a:endParaRPr lang="en-US" sz="2400" baseline="-25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369736-5BF6-4146-BBAD-C09948FF88DF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3673736" y="2424049"/>
            <a:ext cx="1036448" cy="1466616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5C82BE1-8426-034D-908C-EF00782D3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74" y="5243705"/>
            <a:ext cx="1668451" cy="1477770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</p:cNvCxnSpPr>
          <p:nvPr/>
        </p:nvCxnSpPr>
        <p:spPr>
          <a:xfrm>
            <a:off x="863600" y="4338191"/>
            <a:ext cx="4648675" cy="905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24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9506-605F-F343-8247-CA2EF00A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Error-Tracking in a Referent Tracking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6642-A432-514A-BE1D-C2BA26E9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of Referent Tracking (RT) is to produce databases that are faithful to reality.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central tenets of Referent Tracking (RT):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Name everything of relevance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Delete nothing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Error-Tracking is a way of dealing with mistakes </a:t>
            </a:r>
            <a:r>
              <a:rPr lang="en-US"/>
              <a:t>in a </a:t>
            </a:r>
            <a:r>
              <a:rPr lang="en-US" dirty="0"/>
              <a:t>Referent Tracking System (RTS) without deleting anything.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64530-8DCC-EB4B-99D3-BBBC7CB0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BF424-E654-4047-B730-2AC104EC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5838674" y="3188011"/>
            <a:ext cx="233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&lt;</a:t>
            </a:r>
            <a:r>
              <a:rPr lang="en-US" sz="2800" dirty="0" err="1"/>
              <a:t>IUI</a:t>
            </a:r>
            <a:r>
              <a:rPr lang="en-US" sz="2800" baseline="-25000" dirty="0" err="1"/>
              <a:t>p</a:t>
            </a:r>
            <a:r>
              <a:rPr lang="en-US" sz="2800" dirty="0"/>
              <a:t>, </a:t>
            </a:r>
            <a:r>
              <a:rPr lang="en-US" sz="2800" dirty="0" err="1"/>
              <a:t>IUI</a:t>
            </a:r>
            <a:r>
              <a:rPr lang="en-US" sz="2800" baseline="-25000" dirty="0" err="1"/>
              <a:t>a</a:t>
            </a:r>
            <a:r>
              <a:rPr lang="en-US" sz="2800" dirty="0"/>
              <a:t>, T</a:t>
            </a:r>
            <a:r>
              <a:rPr lang="en-US" sz="2800" baseline="-25000" dirty="0"/>
              <a:t>ap</a:t>
            </a:r>
            <a:r>
              <a:rPr lang="en-US" sz="2800" dirty="0"/>
              <a:t>&gt;</a:t>
            </a:r>
            <a:endParaRPr lang="en-US" sz="2800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DC92C-F033-DD4E-8C8D-8B405641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419" y="5489072"/>
            <a:ext cx="1175667" cy="1368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0239E-4A62-8D4F-92E1-4BCD67CFC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807" y="4896224"/>
            <a:ext cx="1175667" cy="1175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135199" y="4857269"/>
            <a:ext cx="1612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New Entity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5FCE4-28B2-7448-BBA2-99C4C428FAC2}"/>
              </a:ext>
            </a:extLst>
          </p:cNvPr>
          <p:cNvSpPr txBox="1"/>
          <p:nvPr/>
        </p:nvSpPr>
        <p:spPr>
          <a:xfrm>
            <a:off x="8088397" y="5027407"/>
            <a:ext cx="166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IUI Assigner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C6AA0F-0895-8B41-84D3-DD1B9A10A1A5}"/>
              </a:ext>
            </a:extLst>
          </p:cNvPr>
          <p:cNvSpPr txBox="1"/>
          <p:nvPr/>
        </p:nvSpPr>
        <p:spPr>
          <a:xfrm>
            <a:off x="9944902" y="4062930"/>
            <a:ext cx="17716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 of Assignment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1CE5DD9-63C2-EE43-A691-9782F28E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Tuples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69D6E7-6569-2048-8805-7E585B892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27"/>
          <a:stretch/>
        </p:blipFill>
        <p:spPr>
          <a:xfrm>
            <a:off x="1088921" y="4752662"/>
            <a:ext cx="779860" cy="1105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993B71-18FA-4C4B-924D-436C1A963717}"/>
              </a:ext>
            </a:extLst>
          </p:cNvPr>
          <p:cNvSpPr txBox="1"/>
          <p:nvPr/>
        </p:nvSpPr>
        <p:spPr>
          <a:xfrm>
            <a:off x="1877883" y="5065168"/>
            <a:ext cx="133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Stored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577D58-38DE-5F4F-AD10-5328CCC81208}"/>
              </a:ext>
            </a:extLst>
          </p:cNvPr>
          <p:cNvSpPr txBox="1"/>
          <p:nvPr/>
        </p:nvSpPr>
        <p:spPr>
          <a:xfrm>
            <a:off x="431539" y="5858079"/>
            <a:ext cx="2230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Referent Tracking System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941249" y="3711231"/>
            <a:ext cx="317311" cy="11460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9EEF258-5867-0045-B192-86DFD00A5409}"/>
              </a:ext>
            </a:extLst>
          </p:cNvPr>
          <p:cNvCxnSpPr>
            <a:cxnSpLocks/>
            <a:stCxn id="2" idx="2"/>
            <a:endCxn id="18" idx="0"/>
          </p:cNvCxnSpPr>
          <p:nvPr/>
        </p:nvCxnSpPr>
        <p:spPr>
          <a:xfrm>
            <a:off x="7006206" y="3711231"/>
            <a:ext cx="1912391" cy="13161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6C98BD4-ABE0-8347-AD55-BB9FD9842EBA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924800" y="3637280"/>
            <a:ext cx="2905924" cy="4256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F1C75BC-73E6-AA48-99F9-5666ED86CF34}"/>
              </a:ext>
            </a:extLst>
          </p:cNvPr>
          <p:cNvCxnSpPr>
            <a:cxnSpLocks/>
            <a:stCxn id="2" idx="1"/>
            <a:endCxn id="21" idx="3"/>
          </p:cNvCxnSpPr>
          <p:nvPr/>
        </p:nvCxnSpPr>
        <p:spPr>
          <a:xfrm flipH="1">
            <a:off x="3211944" y="3449621"/>
            <a:ext cx="2626730" cy="18463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BDC39D2B-2377-984F-8C1F-5F701D78B06E}"/>
              </a:ext>
            </a:extLst>
          </p:cNvPr>
          <p:cNvSpPr txBox="1"/>
          <p:nvPr/>
        </p:nvSpPr>
        <p:spPr>
          <a:xfrm>
            <a:off x="7962401" y="131995"/>
            <a:ext cx="40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IUI = Instance Unique Identifier</a:t>
            </a:r>
          </a:p>
        </p:txBody>
      </p:sp>
      <p:sp>
        <p:nvSpPr>
          <p:cNvPr id="125" name="Slide Number Placeholder 124">
            <a:extLst>
              <a:ext uri="{FF2B5EF4-FFF2-40B4-BE49-F238E27FC236}">
                <a16:creationId xmlns:a16="http://schemas.microsoft.com/office/drawing/2014/main" id="{35E6ABC0-A4CC-7248-B4C0-2F6C292E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1555F7-25C1-214B-A2A9-184FEFF320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87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5838674" y="3188011"/>
            <a:ext cx="233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&lt;</a:t>
            </a:r>
            <a:r>
              <a:rPr lang="en-US" sz="2800" dirty="0" err="1"/>
              <a:t>IUI</a:t>
            </a:r>
            <a:r>
              <a:rPr lang="en-US" sz="2800" baseline="-25000" dirty="0" err="1"/>
              <a:t>p</a:t>
            </a:r>
            <a:r>
              <a:rPr lang="en-US" sz="2800" dirty="0"/>
              <a:t>, </a:t>
            </a:r>
            <a:r>
              <a:rPr lang="en-US" sz="2800" dirty="0" err="1"/>
              <a:t>IUI</a:t>
            </a:r>
            <a:r>
              <a:rPr lang="en-US" sz="2800" baseline="-25000" dirty="0" err="1"/>
              <a:t>a</a:t>
            </a:r>
            <a:r>
              <a:rPr lang="en-US" sz="2800" dirty="0"/>
              <a:t>, T</a:t>
            </a:r>
            <a:r>
              <a:rPr lang="en-US" sz="2800" baseline="-25000" dirty="0"/>
              <a:t>ap</a:t>
            </a:r>
            <a:r>
              <a:rPr lang="en-US" sz="2800" dirty="0"/>
              <a:t>&gt;</a:t>
            </a:r>
            <a:endParaRPr lang="en-US" sz="2800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DC92C-F033-DD4E-8C8D-8B405641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419" y="5489072"/>
            <a:ext cx="1175667" cy="1368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0239E-4A62-8D4F-92E1-4BCD67CFC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807" y="4896224"/>
            <a:ext cx="1175667" cy="1175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135199" y="4857269"/>
            <a:ext cx="1612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New Entity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5FCE4-28B2-7448-BBA2-99C4C428FAC2}"/>
              </a:ext>
            </a:extLst>
          </p:cNvPr>
          <p:cNvSpPr txBox="1"/>
          <p:nvPr/>
        </p:nvSpPr>
        <p:spPr>
          <a:xfrm>
            <a:off x="8088397" y="5027407"/>
            <a:ext cx="166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IUI Assigner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C6AA0F-0895-8B41-84D3-DD1B9A10A1A5}"/>
              </a:ext>
            </a:extLst>
          </p:cNvPr>
          <p:cNvSpPr txBox="1"/>
          <p:nvPr/>
        </p:nvSpPr>
        <p:spPr>
          <a:xfrm>
            <a:off x="9944902" y="4062930"/>
            <a:ext cx="17716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 of Assignment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1CE5DD9-63C2-EE43-A691-9782F28E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Meta-Data Tuples (D-Tuple)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69D6E7-6569-2048-8805-7E585B892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27"/>
          <a:stretch/>
        </p:blipFill>
        <p:spPr>
          <a:xfrm>
            <a:off x="1088921" y="4752662"/>
            <a:ext cx="779860" cy="1105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993B71-18FA-4C4B-924D-436C1A963717}"/>
              </a:ext>
            </a:extLst>
          </p:cNvPr>
          <p:cNvSpPr txBox="1"/>
          <p:nvPr/>
        </p:nvSpPr>
        <p:spPr>
          <a:xfrm>
            <a:off x="1877883" y="5065168"/>
            <a:ext cx="133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Stored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577D58-38DE-5F4F-AD10-5328CCC81208}"/>
              </a:ext>
            </a:extLst>
          </p:cNvPr>
          <p:cNvSpPr txBox="1"/>
          <p:nvPr/>
        </p:nvSpPr>
        <p:spPr>
          <a:xfrm>
            <a:off x="431539" y="5858079"/>
            <a:ext cx="2230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Referent Tracking System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5802591" y="1719150"/>
            <a:ext cx="222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&lt;</a:t>
            </a:r>
            <a:r>
              <a:rPr lang="en-US" sz="2800" dirty="0" err="1"/>
              <a:t>IUI</a:t>
            </a:r>
            <a:r>
              <a:rPr lang="en-US" sz="2800" baseline="-25000" dirty="0" err="1"/>
              <a:t>p</a:t>
            </a:r>
            <a:r>
              <a:rPr lang="en-US" sz="2800" dirty="0"/>
              <a:t>, </a:t>
            </a:r>
            <a:r>
              <a:rPr lang="en-US" sz="2800" dirty="0" err="1"/>
              <a:t>IUI</a:t>
            </a:r>
            <a:r>
              <a:rPr lang="en-US" sz="2800" baseline="-25000" dirty="0" err="1"/>
              <a:t>a</a:t>
            </a:r>
            <a:r>
              <a:rPr lang="en-US" sz="2800" dirty="0"/>
              <a:t>, T</a:t>
            </a:r>
            <a:r>
              <a:rPr lang="en-US" sz="2800" baseline="-25000" dirty="0"/>
              <a:t>d</a:t>
            </a:r>
            <a:r>
              <a:rPr lang="en-US" sz="2800" dirty="0"/>
              <a:t>&gt;</a:t>
            </a:r>
            <a:endParaRPr lang="en-US" sz="28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</p:cNvCxnSpPr>
          <p:nvPr/>
        </p:nvCxnSpPr>
        <p:spPr>
          <a:xfrm>
            <a:off x="6268255" y="2210093"/>
            <a:ext cx="364537" cy="665412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0D6ED2E-8794-794E-BBFA-7280CC3E9DFD}"/>
              </a:ext>
            </a:extLst>
          </p:cNvPr>
          <p:cNvSpPr txBox="1"/>
          <p:nvPr/>
        </p:nvSpPr>
        <p:spPr>
          <a:xfrm>
            <a:off x="6164072" y="2853753"/>
            <a:ext cx="161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Entity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941249" y="3649676"/>
            <a:ext cx="342183" cy="1207593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9EEF258-5867-0045-B192-86DFD00A5409}"/>
              </a:ext>
            </a:extLst>
          </p:cNvPr>
          <p:cNvCxnSpPr>
            <a:cxnSpLocks/>
            <a:stCxn id="2" idx="2"/>
            <a:endCxn id="18" idx="0"/>
          </p:cNvCxnSpPr>
          <p:nvPr/>
        </p:nvCxnSpPr>
        <p:spPr>
          <a:xfrm>
            <a:off x="7006206" y="3711231"/>
            <a:ext cx="1912391" cy="1316176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6C98BD4-ABE0-8347-AD55-BB9FD9842EBA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885427" y="3658480"/>
            <a:ext cx="2945297" cy="404450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99E8FFB-8463-754D-8BCF-E338968A784C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880355" y="2210093"/>
            <a:ext cx="2950369" cy="18528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E69CA22-208C-F448-8E20-16C2E4A4B0C8}"/>
              </a:ext>
            </a:extLst>
          </p:cNvPr>
          <p:cNvSpPr txBox="1"/>
          <p:nvPr/>
        </p:nvSpPr>
        <p:spPr>
          <a:xfrm>
            <a:off x="692300" y="4290997"/>
            <a:ext cx="166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IUI Assigner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46F61E26-7404-444F-9BC8-9E83B2D076A8}"/>
              </a:ext>
            </a:extLst>
          </p:cNvPr>
          <p:cNvCxnSpPr>
            <a:stCxn id="24" idx="0"/>
            <a:endCxn id="63" idx="0"/>
          </p:cNvCxnSpPr>
          <p:nvPr/>
        </p:nvCxnSpPr>
        <p:spPr>
          <a:xfrm rot="16200000" flipH="1" flipV="1">
            <a:off x="2932111" y="309538"/>
            <a:ext cx="2571847" cy="5391069"/>
          </a:xfrm>
          <a:prstGeom prst="bentConnector3">
            <a:avLst>
              <a:gd name="adj1" fmla="val -888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C81C1590-E589-E249-B899-924D967FDB96}"/>
              </a:ext>
            </a:extLst>
          </p:cNvPr>
          <p:cNvCxnSpPr>
            <a:stCxn id="24" idx="1"/>
            <a:endCxn id="21" idx="0"/>
          </p:cNvCxnSpPr>
          <p:nvPr/>
        </p:nvCxnSpPr>
        <p:spPr>
          <a:xfrm rot="10800000" flipV="1">
            <a:off x="2544915" y="1980760"/>
            <a:ext cx="3257677" cy="308440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D8B376-EB5C-C340-A3C8-4EBA0A0C62F9}"/>
              </a:ext>
            </a:extLst>
          </p:cNvPr>
          <p:cNvCxnSpPr>
            <a:stCxn id="2" idx="1"/>
            <a:endCxn id="21" idx="3"/>
          </p:cNvCxnSpPr>
          <p:nvPr/>
        </p:nvCxnSpPr>
        <p:spPr>
          <a:xfrm flipH="1">
            <a:off x="3211944" y="3449621"/>
            <a:ext cx="2626730" cy="1846380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660539E-7575-4945-AA7B-2DAE318F50E9}"/>
              </a:ext>
            </a:extLst>
          </p:cNvPr>
          <p:cNvSpPr txBox="1"/>
          <p:nvPr/>
        </p:nvSpPr>
        <p:spPr>
          <a:xfrm>
            <a:off x="7962401" y="131995"/>
            <a:ext cx="40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IUI = Instance Unique Identifier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61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9506-605F-F343-8247-CA2EF00A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D-Tuples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6642-A432-514A-BE1D-C2BA26E9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D-Tuples are created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whenever a new tuple other than a D-tuple is inserted in the RTS 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deal with mistakes in an 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64530-8DCC-EB4B-99D3-BBBC7CB0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BF424-E654-4047-B730-2AC104EC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6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E167-CD69-1745-9C51-1EA7E5F8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275" y="5303939"/>
            <a:ext cx="958059" cy="155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AF935-8B01-9D44-9C18-5DFB79ACA96A}"/>
              </a:ext>
            </a:extLst>
          </p:cNvPr>
          <p:cNvSpPr/>
          <p:nvPr/>
        </p:nvSpPr>
        <p:spPr>
          <a:xfrm>
            <a:off x="5838674" y="3188011"/>
            <a:ext cx="233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&lt;</a:t>
            </a:r>
            <a:r>
              <a:rPr lang="en-US" sz="2800" dirty="0" err="1"/>
              <a:t>IUI</a:t>
            </a:r>
            <a:r>
              <a:rPr lang="en-US" sz="2800" baseline="-25000" dirty="0" err="1"/>
              <a:t>p</a:t>
            </a:r>
            <a:r>
              <a:rPr lang="en-US" sz="2800" dirty="0"/>
              <a:t>, </a:t>
            </a:r>
            <a:r>
              <a:rPr lang="en-US" sz="2800" dirty="0" err="1"/>
              <a:t>IUI</a:t>
            </a:r>
            <a:r>
              <a:rPr lang="en-US" sz="2800" baseline="-25000" dirty="0" err="1"/>
              <a:t>a</a:t>
            </a:r>
            <a:r>
              <a:rPr lang="en-US" sz="2800" dirty="0"/>
              <a:t>, T</a:t>
            </a:r>
            <a:r>
              <a:rPr lang="en-US" sz="2800" baseline="-25000" dirty="0"/>
              <a:t>ap</a:t>
            </a:r>
            <a:r>
              <a:rPr lang="en-US" sz="2800" dirty="0"/>
              <a:t>&gt;</a:t>
            </a:r>
            <a:endParaRPr lang="en-US" sz="2800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DC92C-F033-DD4E-8C8D-8B405641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419" y="5489072"/>
            <a:ext cx="1175667" cy="1368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0239E-4A62-8D4F-92E1-4BCD67CFC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807" y="4896224"/>
            <a:ext cx="1175667" cy="1175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8B109C-84BD-CF45-95A4-8B443F802716}"/>
              </a:ext>
            </a:extLst>
          </p:cNvPr>
          <p:cNvSpPr txBox="1"/>
          <p:nvPr/>
        </p:nvSpPr>
        <p:spPr>
          <a:xfrm>
            <a:off x="5135199" y="4857269"/>
            <a:ext cx="1612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New Entity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5FCE4-28B2-7448-BBA2-99C4C428FAC2}"/>
              </a:ext>
            </a:extLst>
          </p:cNvPr>
          <p:cNvSpPr txBox="1"/>
          <p:nvPr/>
        </p:nvSpPr>
        <p:spPr>
          <a:xfrm>
            <a:off x="8088397" y="5027407"/>
            <a:ext cx="166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IUI Assigner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C6AA0F-0895-8B41-84D3-DD1B9A10A1A5}"/>
              </a:ext>
            </a:extLst>
          </p:cNvPr>
          <p:cNvSpPr txBox="1"/>
          <p:nvPr/>
        </p:nvSpPr>
        <p:spPr>
          <a:xfrm>
            <a:off x="9944902" y="4062930"/>
            <a:ext cx="17716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 of Assignment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1CE5DD9-63C2-EE43-A691-9782F28E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Meta-Data Tuples (D-Tuple)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69D6E7-6569-2048-8805-7E585B892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27"/>
          <a:stretch/>
        </p:blipFill>
        <p:spPr>
          <a:xfrm>
            <a:off x="1088921" y="4752662"/>
            <a:ext cx="779860" cy="11054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993B71-18FA-4C4B-924D-436C1A963717}"/>
              </a:ext>
            </a:extLst>
          </p:cNvPr>
          <p:cNvSpPr txBox="1"/>
          <p:nvPr/>
        </p:nvSpPr>
        <p:spPr>
          <a:xfrm>
            <a:off x="1877883" y="5065168"/>
            <a:ext cx="133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Stored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577D58-38DE-5F4F-AD10-5328CCC81208}"/>
              </a:ext>
            </a:extLst>
          </p:cNvPr>
          <p:cNvSpPr txBox="1"/>
          <p:nvPr/>
        </p:nvSpPr>
        <p:spPr>
          <a:xfrm>
            <a:off x="431539" y="5858079"/>
            <a:ext cx="2230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Referent Tracking System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8FCF27-AC28-3640-90EA-A55C5EB29880}"/>
              </a:ext>
            </a:extLst>
          </p:cNvPr>
          <p:cNvSpPr/>
          <p:nvPr/>
        </p:nvSpPr>
        <p:spPr>
          <a:xfrm>
            <a:off x="5802591" y="1719150"/>
            <a:ext cx="2847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&lt;</a:t>
            </a:r>
            <a:r>
              <a:rPr lang="en-US" sz="2800" dirty="0" err="1"/>
              <a:t>IUI</a:t>
            </a:r>
            <a:r>
              <a:rPr lang="en-US" sz="2800" baseline="-25000" dirty="0" err="1"/>
              <a:t>p</a:t>
            </a:r>
            <a:r>
              <a:rPr lang="en-US" sz="2800" dirty="0"/>
              <a:t>, </a:t>
            </a:r>
            <a:r>
              <a:rPr lang="en-US" sz="2800" dirty="0" err="1"/>
              <a:t>IUI</a:t>
            </a:r>
            <a:r>
              <a:rPr lang="en-US" sz="2800" baseline="-25000" dirty="0" err="1"/>
              <a:t>a</a:t>
            </a:r>
            <a:r>
              <a:rPr lang="en-US" sz="2800" dirty="0"/>
              <a:t>, T</a:t>
            </a:r>
            <a:r>
              <a:rPr lang="en-US" sz="2800" baseline="-25000" dirty="0"/>
              <a:t>d, </a:t>
            </a:r>
            <a:r>
              <a:rPr lang="en-US" sz="2800" dirty="0">
                <a:highlight>
                  <a:srgbClr val="FFFF00"/>
                </a:highlight>
              </a:rPr>
              <a:t>E</a:t>
            </a:r>
            <a:r>
              <a:rPr lang="en-US" sz="2800" dirty="0"/>
              <a:t>, </a:t>
            </a:r>
            <a:r>
              <a:rPr lang="en-US" sz="2800" dirty="0">
                <a:highlight>
                  <a:srgbClr val="FFFF00"/>
                </a:highlight>
              </a:rPr>
              <a:t>S</a:t>
            </a:r>
            <a:r>
              <a:rPr lang="en-US" sz="2800" dirty="0"/>
              <a:t>&gt;</a:t>
            </a:r>
            <a:endParaRPr lang="en-US" sz="2800" baseline="-25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CC72A-A655-734C-9B72-FD346624AF9D}"/>
              </a:ext>
            </a:extLst>
          </p:cNvPr>
          <p:cNvCxnSpPr>
            <a:cxnSpLocks/>
          </p:cNvCxnSpPr>
          <p:nvPr/>
        </p:nvCxnSpPr>
        <p:spPr>
          <a:xfrm>
            <a:off x="6268255" y="2210093"/>
            <a:ext cx="364537" cy="665412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0D6ED2E-8794-794E-BBFA-7280CC3E9DFD}"/>
              </a:ext>
            </a:extLst>
          </p:cNvPr>
          <p:cNvSpPr txBox="1"/>
          <p:nvPr/>
        </p:nvSpPr>
        <p:spPr>
          <a:xfrm>
            <a:off x="6164072" y="2853753"/>
            <a:ext cx="161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Entity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D2AE2EA-4DBA-C541-822B-082F8C2966CA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941249" y="3649676"/>
            <a:ext cx="342183" cy="1207593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9EEF258-5867-0045-B192-86DFD00A5409}"/>
              </a:ext>
            </a:extLst>
          </p:cNvPr>
          <p:cNvCxnSpPr>
            <a:cxnSpLocks/>
            <a:stCxn id="2" idx="2"/>
            <a:endCxn id="18" idx="0"/>
          </p:cNvCxnSpPr>
          <p:nvPr/>
        </p:nvCxnSpPr>
        <p:spPr>
          <a:xfrm>
            <a:off x="7006206" y="3711231"/>
            <a:ext cx="1912391" cy="1316176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6C98BD4-ABE0-8347-AD55-BB9FD9842EBA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885427" y="3658480"/>
            <a:ext cx="2945297" cy="404450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99E8FFB-8463-754D-8BCF-E338968A784C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631084" y="2242370"/>
            <a:ext cx="3199640" cy="18205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E69CA22-208C-F448-8E20-16C2E4A4B0C8}"/>
              </a:ext>
            </a:extLst>
          </p:cNvPr>
          <p:cNvSpPr txBox="1"/>
          <p:nvPr/>
        </p:nvSpPr>
        <p:spPr>
          <a:xfrm>
            <a:off x="692300" y="4290997"/>
            <a:ext cx="166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IUI Assigner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46F61E26-7404-444F-9BC8-9E83B2D076A8}"/>
              </a:ext>
            </a:extLst>
          </p:cNvPr>
          <p:cNvCxnSpPr>
            <a:stCxn id="24" idx="0"/>
            <a:endCxn id="63" idx="0"/>
          </p:cNvCxnSpPr>
          <p:nvPr/>
        </p:nvCxnSpPr>
        <p:spPr>
          <a:xfrm rot="16200000" flipH="1" flipV="1">
            <a:off x="3088403" y="153246"/>
            <a:ext cx="2571847" cy="5703654"/>
          </a:xfrm>
          <a:prstGeom prst="bentConnector3">
            <a:avLst>
              <a:gd name="adj1" fmla="val -888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C81C1590-E589-E249-B899-924D967FDB96}"/>
              </a:ext>
            </a:extLst>
          </p:cNvPr>
          <p:cNvCxnSpPr>
            <a:stCxn id="24" idx="1"/>
            <a:endCxn id="21" idx="0"/>
          </p:cNvCxnSpPr>
          <p:nvPr/>
        </p:nvCxnSpPr>
        <p:spPr>
          <a:xfrm rot="10800000" flipV="1">
            <a:off x="2544915" y="1980760"/>
            <a:ext cx="3257677" cy="308440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D8B376-EB5C-C340-A3C8-4EBA0A0C62F9}"/>
              </a:ext>
            </a:extLst>
          </p:cNvPr>
          <p:cNvCxnSpPr>
            <a:stCxn id="2" idx="1"/>
            <a:endCxn id="21" idx="3"/>
          </p:cNvCxnSpPr>
          <p:nvPr/>
        </p:nvCxnSpPr>
        <p:spPr>
          <a:xfrm flipH="1">
            <a:off x="3211944" y="3449621"/>
            <a:ext cx="2626730" cy="1846380"/>
          </a:xfrm>
          <a:prstGeom prst="straightConnector1">
            <a:avLst/>
          </a:prstGeom>
          <a:ln w="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660539E-7575-4945-AA7B-2DAE318F50E9}"/>
              </a:ext>
            </a:extLst>
          </p:cNvPr>
          <p:cNvSpPr txBox="1"/>
          <p:nvPr/>
        </p:nvSpPr>
        <p:spPr>
          <a:xfrm>
            <a:off x="7962401" y="131995"/>
            <a:ext cx="40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IUI = Instance Unique Identifier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A7D3993F-72DE-1246-8ECB-2ECF744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9506-605F-F343-8247-CA2EF00A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D-Tuples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6642-A432-514A-BE1D-C2BA26E9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D-Tuples are of the form: </a:t>
            </a:r>
          </a:p>
          <a:p>
            <a:pPr marL="0" indent="0" algn="ctr">
              <a:buNone/>
            </a:pPr>
            <a:r>
              <a:rPr lang="en-US" dirty="0"/>
              <a:t>&lt;</a:t>
            </a:r>
            <a:r>
              <a:rPr lang="en-US" dirty="0" err="1"/>
              <a:t>IUI</a:t>
            </a:r>
            <a:r>
              <a:rPr lang="en-US" baseline="-25000" dirty="0" err="1"/>
              <a:t>p</a:t>
            </a:r>
            <a:r>
              <a:rPr lang="en-US" dirty="0"/>
              <a:t>, </a:t>
            </a:r>
            <a:r>
              <a:rPr lang="en-US" dirty="0" err="1"/>
              <a:t>IUI</a:t>
            </a:r>
            <a:r>
              <a:rPr lang="en-US" baseline="-25000" dirty="0" err="1"/>
              <a:t>a</a:t>
            </a:r>
            <a:r>
              <a:rPr lang="en-US" dirty="0"/>
              <a:t>, T</a:t>
            </a:r>
            <a:r>
              <a:rPr lang="en-US" baseline="-25000" dirty="0"/>
              <a:t>d, </a:t>
            </a:r>
            <a:r>
              <a:rPr lang="en-US" dirty="0"/>
              <a:t>E, S&gt;</a:t>
            </a:r>
          </a:p>
          <a:p>
            <a:r>
              <a:rPr lang="en-US" dirty="0" err="1"/>
              <a:t>IUI</a:t>
            </a:r>
            <a:r>
              <a:rPr lang="en-US" baseline="-25000" dirty="0" err="1"/>
              <a:t>d</a:t>
            </a:r>
            <a:endParaRPr lang="en-US" baseline="-25000" dirty="0"/>
          </a:p>
          <a:p>
            <a:r>
              <a:rPr lang="en-US" dirty="0" err="1"/>
              <a:t>IUI</a:t>
            </a:r>
            <a:r>
              <a:rPr lang="en-US" baseline="-25000" dirty="0" err="1"/>
              <a:t>a</a:t>
            </a:r>
            <a:endParaRPr lang="en-US" baseline="-25000" dirty="0"/>
          </a:p>
          <a:p>
            <a:r>
              <a:rPr lang="en-US" dirty="0"/>
              <a:t>T</a:t>
            </a:r>
            <a:r>
              <a:rPr lang="en-US" baseline="-25000" dirty="0"/>
              <a:t>d</a:t>
            </a:r>
          </a:p>
          <a:p>
            <a:r>
              <a:rPr lang="en-US" dirty="0"/>
              <a:t>E</a:t>
            </a:r>
          </a:p>
          <a:p>
            <a:r>
              <a:rPr lang="en-US" dirty="0"/>
              <a:t>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64530-8DCC-EB4B-99D3-BBBC7CB0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BF424-E654-4047-B730-2AC104EC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555F7-25C1-214B-A2A9-184FEFF32044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C6700-5894-4346-845A-52632E2C8791}"/>
              </a:ext>
            </a:extLst>
          </p:cNvPr>
          <p:cNvSpPr txBox="1"/>
          <p:nvPr/>
        </p:nvSpPr>
        <p:spPr>
          <a:xfrm>
            <a:off x="2393805" y="2807578"/>
            <a:ext cx="8426595" cy="459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/>
              <a:t>IUI of the registering agent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the IUI of the A-tuple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time of registering </a:t>
            </a:r>
            <a:r>
              <a:rPr lang="en-US" sz="2800" dirty="0" err="1"/>
              <a:t>IUI</a:t>
            </a:r>
            <a:r>
              <a:rPr lang="en-US" sz="2800" baseline="-25000" dirty="0" err="1"/>
              <a:t>a</a:t>
            </a:r>
            <a:endParaRPr lang="en-US" sz="2800" baseline="-25000" dirty="0"/>
          </a:p>
          <a:p>
            <a:pPr>
              <a:spcBef>
                <a:spcPts val="600"/>
              </a:spcBef>
            </a:pPr>
            <a:r>
              <a:rPr lang="en-US" sz="2800" dirty="0"/>
              <a:t>integrity code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a list of IUIs denoting the tuple, if any, that replace the retired one</a:t>
            </a:r>
          </a:p>
          <a:p>
            <a:pPr>
              <a:spcBef>
                <a:spcPts val="600"/>
              </a:spcBef>
            </a:pPr>
            <a:endParaRPr lang="en-US" sz="2800" dirty="0"/>
          </a:p>
          <a:p>
            <a:pPr>
              <a:spcBef>
                <a:spcPts val="600"/>
              </a:spcBef>
            </a:pPr>
            <a:endParaRPr lang="en-US" sz="2800" dirty="0"/>
          </a:p>
          <a:p>
            <a:pPr>
              <a:spcBef>
                <a:spcPts val="6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099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3084</Words>
  <Application>Microsoft Macintosh PowerPoint</Application>
  <PresentationFormat>Widescreen</PresentationFormat>
  <Paragraphs>572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</vt:lpstr>
      <vt:lpstr>Times New Roman</vt:lpstr>
      <vt:lpstr>Office Theme</vt:lpstr>
      <vt:lpstr>Warranted Diagnosis</vt:lpstr>
      <vt:lpstr>Error-Tracking in a Referent Tracking System</vt:lpstr>
      <vt:lpstr>Error-Tracking in a Referent Tracking System</vt:lpstr>
      <vt:lpstr>Error-Tracking in a Referent Tracking System</vt:lpstr>
      <vt:lpstr>Assignment Tuples</vt:lpstr>
      <vt:lpstr>Meta-Data Tuples (D-Tuple)</vt:lpstr>
      <vt:lpstr>D-Tuples</vt:lpstr>
      <vt:lpstr>Meta-Data Tuples (D-Tuple)</vt:lpstr>
      <vt:lpstr>D-Tuples</vt:lpstr>
      <vt:lpstr>Error types for representations in 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Representation that is Warranted</vt:lpstr>
      <vt:lpstr>Evolutionary Vetting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Process</dc:title>
  <dc:creator>David Limbaugh</dc:creator>
  <cp:lastModifiedBy>David G Limbaugh</cp:lastModifiedBy>
  <cp:revision>172</cp:revision>
  <dcterms:created xsi:type="dcterms:W3CDTF">2019-03-08T21:54:38Z</dcterms:created>
  <dcterms:modified xsi:type="dcterms:W3CDTF">2019-08-01T17:51:21Z</dcterms:modified>
</cp:coreProperties>
</file>