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sldIdLst>
    <p:sldId id="257" r:id="rId2"/>
    <p:sldId id="705" r:id="rId3"/>
    <p:sldId id="673" r:id="rId4"/>
    <p:sldId id="675" r:id="rId5"/>
    <p:sldId id="676" r:id="rId6"/>
    <p:sldId id="704" r:id="rId7"/>
    <p:sldId id="682" r:id="rId8"/>
    <p:sldId id="710" r:id="rId9"/>
    <p:sldId id="685" r:id="rId10"/>
    <p:sldId id="706" r:id="rId11"/>
    <p:sldId id="707" r:id="rId12"/>
    <p:sldId id="708" r:id="rId13"/>
    <p:sldId id="709" r:id="rId14"/>
    <p:sldId id="690" r:id="rId15"/>
    <p:sldId id="711" r:id="rId16"/>
    <p:sldId id="726" r:id="rId17"/>
    <p:sldId id="691" r:id="rId18"/>
    <p:sldId id="677" r:id="rId19"/>
    <p:sldId id="712" r:id="rId20"/>
    <p:sldId id="713" r:id="rId21"/>
    <p:sldId id="716" r:id="rId22"/>
    <p:sldId id="714" r:id="rId23"/>
    <p:sldId id="717" r:id="rId24"/>
    <p:sldId id="715" r:id="rId25"/>
    <p:sldId id="718" r:id="rId26"/>
    <p:sldId id="719" r:id="rId27"/>
    <p:sldId id="720" r:id="rId28"/>
    <p:sldId id="721" r:id="rId29"/>
    <p:sldId id="722" r:id="rId30"/>
    <p:sldId id="723" r:id="rId31"/>
    <p:sldId id="724" r:id="rId32"/>
    <p:sldId id="725" r:id="rId33"/>
    <p:sldId id="653"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3F"/>
    <a:srgbClr val="FF7C80"/>
    <a:srgbClr val="FF0000"/>
    <a:srgbClr val="19FF81"/>
    <a:srgbClr val="FF99CC"/>
    <a:srgbClr val="00B050"/>
    <a:srgbClr val="C30D8F"/>
    <a:srgbClr val="FFFFFF"/>
    <a:srgbClr val="00206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346" autoAdjust="0"/>
  </p:normalViewPr>
  <p:slideViewPr>
    <p:cSldViewPr>
      <p:cViewPr varScale="1">
        <p:scale>
          <a:sx n="107" d="100"/>
          <a:sy n="107" d="100"/>
        </p:scale>
        <p:origin x="10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13/07/2015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7</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52521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8</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21005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3923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10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302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11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651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12</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123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13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637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17</a:t>
            </a:fld>
            <a:endParaRPr lang="en-US"/>
          </a:p>
        </p:txBody>
      </p:sp>
    </p:spTree>
    <p:extLst>
      <p:ext uri="{BB962C8B-B14F-4D97-AF65-F5344CB8AC3E}">
        <p14:creationId xmlns:p14="http://schemas.microsoft.com/office/powerpoint/2010/main" val="131119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5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5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2800" dirty="0"/>
              <a:t>An ontological analysis of diagnostic assertions in electronic healthcare records</a:t>
            </a:r>
            <a:br>
              <a:rPr lang="en-US" sz="2800" dirty="0"/>
            </a:br>
            <a:r>
              <a:rPr lang="en-US" sz="1400" dirty="0"/>
              <a:t/>
            </a:r>
            <a:br>
              <a:rPr lang="en-US" sz="1400" dirty="0"/>
            </a:br>
            <a:r>
              <a:rPr lang="en-US" sz="1400" dirty="0" smtClean="0"/>
              <a:t>International Conference on Biomedical Ontology</a:t>
            </a:r>
            <a:r>
              <a:rPr lang="en-US" sz="1400" dirty="0"/>
              <a:t/>
            </a:r>
            <a:br>
              <a:rPr lang="en-US" sz="1400" dirty="0"/>
            </a:br>
            <a:r>
              <a:rPr lang="en-US" sz="1400" dirty="0" smtClean="0"/>
              <a:t>July 27-30, 2015 – Lisbon, Portugal</a:t>
            </a: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a:t>
            </a:r>
            <a:r>
              <a:rPr lang="en-GB" altLang="ja-JP" sz="2800" b="1" baseline="30000" dirty="0" smtClean="0">
                <a:ea typeface="ＭＳ 明朝" panose="02020609040205080304" pitchFamily="49" charset="-128"/>
              </a:rPr>
              <a:t>1</a:t>
            </a:r>
            <a:r>
              <a:rPr lang="en-GB" altLang="ja-JP" sz="2800" b="1" dirty="0" smtClean="0">
                <a:ea typeface="ＭＳ 明朝" panose="02020609040205080304" pitchFamily="49" charset="-128"/>
              </a:rPr>
              <a:t>, MD </a:t>
            </a:r>
            <a:r>
              <a:rPr lang="en-GB" altLang="ja-JP" sz="2800" b="1" dirty="0" smtClean="0">
                <a:latin typeface="Symbol" panose="05050102010706020507" pitchFamily="18" charset="2"/>
                <a:ea typeface="ＭＳ 明朝" panose="02020609040205080304" pitchFamily="49" charset="-128"/>
              </a:rPr>
              <a:t>&amp;</a:t>
            </a:r>
            <a:r>
              <a:rPr lang="en-GB" altLang="ja-JP" sz="2800" b="1" dirty="0" smtClean="0">
                <a:ea typeface="ＭＳ 明朝" panose="02020609040205080304" pitchFamily="49" charset="-128"/>
              </a:rPr>
              <a:t> William R. HOGAN</a:t>
            </a:r>
            <a:r>
              <a:rPr lang="en-GB" altLang="ja-JP" sz="2800" b="1" baseline="30000" dirty="0" smtClean="0">
                <a:ea typeface="ＭＳ 明朝" panose="02020609040205080304" pitchFamily="49" charset="-128"/>
              </a:rPr>
              <a:t>2</a:t>
            </a:r>
            <a:r>
              <a:rPr lang="en-GB" altLang="ja-JP" sz="2800" b="1" dirty="0" smtClean="0">
                <a:ea typeface="ＭＳ 明朝" panose="02020609040205080304" pitchFamily="49" charset="-128"/>
              </a:rPr>
              <a:t>, MD</a:t>
            </a:r>
          </a:p>
          <a:p>
            <a:pPr defTabSz="566738">
              <a:lnSpc>
                <a:spcPct val="80000"/>
              </a:lnSpc>
            </a:pPr>
            <a:endParaRPr lang="en-US" altLang="ja-JP" sz="1800" i="1" dirty="0" smtClean="0">
              <a:ea typeface="ＭＳ 明朝" panose="02020609040205080304" pitchFamily="49" charset="-128"/>
            </a:endParaRPr>
          </a:p>
          <a:p>
            <a:pPr defTabSz="566738">
              <a:lnSpc>
                <a:spcPct val="80000"/>
              </a:lnSpc>
            </a:pPr>
            <a:r>
              <a:rPr lang="en-US" altLang="ja-JP" sz="1800" i="1" baseline="30000" dirty="0" smtClean="0">
                <a:ea typeface="ＭＳ 明朝" panose="02020609040205080304" pitchFamily="49" charset="-128"/>
              </a:rPr>
              <a:t>1</a:t>
            </a:r>
            <a:r>
              <a:rPr lang="en-US" altLang="ja-JP" sz="1800" i="1" dirty="0" smtClean="0">
                <a:ea typeface="ＭＳ 明朝" panose="02020609040205080304" pitchFamily="49" charset="-128"/>
              </a:rPr>
              <a:t> </a:t>
            </a:r>
            <a:r>
              <a:rPr lang="en-GB" sz="1800" i="1" dirty="0" smtClean="0"/>
              <a:t>Department </a:t>
            </a:r>
            <a:r>
              <a:rPr lang="en-GB" sz="1800" i="1" dirty="0"/>
              <a:t>of </a:t>
            </a:r>
            <a:r>
              <a:rPr lang="en-GB" sz="1800" i="1" dirty="0" smtClean="0"/>
              <a:t>Biomedical Informatics, </a:t>
            </a:r>
            <a:r>
              <a:rPr lang="en-GB" sz="1800" i="1" dirty="0"/>
              <a:t>University at Buffalo</a:t>
            </a:r>
            <a:endParaRPr lang="en-US" altLang="ja-JP" sz="1800" i="1" dirty="0" smtClean="0">
              <a:ea typeface="ＭＳ 明朝" panose="02020609040205080304" pitchFamily="49" charset="-128"/>
            </a:endParaRPr>
          </a:p>
          <a:p>
            <a:pPr defTabSz="566738">
              <a:lnSpc>
                <a:spcPct val="80000"/>
              </a:lnSpc>
            </a:pPr>
            <a:r>
              <a:rPr lang="en-US" altLang="ja-JP" sz="1800" i="1" baseline="30000" dirty="0" smtClean="0">
                <a:ea typeface="ＭＳ 明朝" panose="02020609040205080304" pitchFamily="49" charset="-128"/>
              </a:rPr>
              <a:t>2</a:t>
            </a:r>
            <a:r>
              <a:rPr lang="en-US" altLang="ja-JP" sz="1800" i="1" dirty="0" smtClean="0">
                <a:ea typeface="ＭＳ 明朝" panose="02020609040205080304" pitchFamily="49" charset="-128"/>
              </a:rPr>
              <a:t> Department </a:t>
            </a:r>
            <a:r>
              <a:rPr lang="en-US" altLang="ja-JP" sz="1800" i="1" dirty="0">
                <a:ea typeface="ＭＳ 明朝" panose="02020609040205080304" pitchFamily="49" charset="-128"/>
              </a:rPr>
              <a:t>of </a:t>
            </a:r>
            <a:r>
              <a:rPr lang="en-US" altLang="ja-JP" sz="1800" i="1" dirty="0" smtClean="0">
                <a:ea typeface="ＭＳ 明朝" panose="02020609040205080304" pitchFamily="49" charset="-128"/>
              </a:rPr>
              <a:t>Health Outcomes and Policy, University of Florida</a:t>
            </a:r>
            <a:endParaRPr lang="en-US" altLang="ja-JP" sz="1800" i="1" dirty="0">
              <a:ea typeface="ＭＳ 明朝" panose="02020609040205080304" pitchFamily="49" charset="-128"/>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166444" y="2669066"/>
            <a:ext cx="1299682" cy="1596067"/>
          </a:xfrm>
          <a:prstGeom prst="rect">
            <a:avLst/>
          </a:prstGeom>
        </p:spPr>
      </p:pic>
      <p:pic>
        <p:nvPicPr>
          <p:cNvPr id="3" name="Picture 2"/>
          <p:cNvPicPr>
            <a:picLocks noChangeAspect="1"/>
          </p:cNvPicPr>
          <p:nvPr/>
        </p:nvPicPr>
        <p:blipFill>
          <a:blip r:embed="rId4"/>
          <a:stretch>
            <a:fillRect/>
          </a:stretch>
        </p:blipFill>
        <p:spPr>
          <a:xfrm>
            <a:off x="4726162" y="2669065"/>
            <a:ext cx="1217438" cy="1596067"/>
          </a:xfrm>
          <a:prstGeom prst="rect">
            <a:avLst/>
          </a:prstGeom>
        </p:spPr>
      </p:pic>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a:t>Tuples</a:t>
            </a:r>
            <a:r>
              <a:rPr lang="nl-BE" altLang="en-US" dirty="0"/>
              <a:t> (</a:t>
            </a:r>
            <a:r>
              <a:rPr lang="nl-BE" altLang="en-US" dirty="0" err="1"/>
              <a:t>RTTs</a:t>
            </a:r>
            <a:r>
              <a:rPr lang="nl-BE" altLang="en-US" dirty="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a:latin typeface="Times New Roman" panose="02020603050405020304" pitchFamily="18" charset="0"/>
                <a:cs typeface="Times New Roman" panose="02020603050405020304" pitchFamily="18" charset="0"/>
              </a:rPr>
              <a:t>(very roughly, simplified and in abstract syntax)</a:t>
            </a:r>
            <a:r>
              <a:rPr lang="en-US" sz="2800" dirty="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4" name="Rectangle 4"/>
          <p:cNvSpPr>
            <a:spLocks noChangeArrowheads="1"/>
          </p:cNvSpPr>
          <p:nvPr/>
        </p:nvSpPr>
        <p:spPr bwMode="auto">
          <a:xfrm>
            <a:off x="1371600" y="3581400"/>
            <a:ext cx="685800" cy="1981200"/>
          </a:xfrm>
          <a:prstGeom prst="rect">
            <a:avLst/>
          </a:prstGeom>
          <a:noFill/>
          <a:ln w="28575">
            <a:solidFill>
              <a:schemeClr val="accent1"/>
            </a:solidFill>
            <a:miter lim="800000"/>
            <a:headEnd/>
            <a:tailEnd/>
          </a:ln>
        </p:spPr>
        <p:txBody>
          <a:bodyPr wrap="none" anchor="ctr"/>
          <a:lstStyle/>
          <a:p>
            <a:endParaRPr lang="en-US"/>
          </a:p>
        </p:txBody>
      </p:sp>
      <p:sp>
        <p:nvSpPr>
          <p:cNvPr id="5" name="Text Box 5"/>
          <p:cNvSpPr txBox="1">
            <a:spLocks noChangeArrowheads="1"/>
          </p:cNvSpPr>
          <p:nvPr/>
        </p:nvSpPr>
        <p:spPr bwMode="auto">
          <a:xfrm>
            <a:off x="2857500" y="6148388"/>
            <a:ext cx="3552825" cy="457200"/>
          </a:xfrm>
          <a:prstGeom prst="rect">
            <a:avLst/>
          </a:prstGeom>
          <a:noFill/>
          <a:ln w="9525">
            <a:noFill/>
            <a:miter lim="800000"/>
            <a:headEnd/>
            <a:tailEnd/>
          </a:ln>
        </p:spPr>
        <p:txBody>
          <a:bodyPr wrap="none">
            <a:spAutoFit/>
          </a:bodyPr>
          <a:lstStyle/>
          <a:p>
            <a:r>
              <a:rPr lang="en-US" sz="2400">
                <a:solidFill>
                  <a:schemeClr val="accent1"/>
                </a:solidFill>
              </a:rPr>
              <a:t>denotators for particulars</a:t>
            </a:r>
          </a:p>
        </p:txBody>
      </p:sp>
      <p:cxnSp>
        <p:nvCxnSpPr>
          <p:cNvPr id="6" name="AutoShape 6"/>
          <p:cNvCxnSpPr>
            <a:cxnSpLocks noChangeShapeType="1"/>
            <a:stCxn id="4" idx="2"/>
            <a:endCxn id="5" idx="1"/>
          </p:cNvCxnSpPr>
          <p:nvPr/>
        </p:nvCxnSpPr>
        <p:spPr bwMode="auto">
          <a:xfrm rot="16200000" flipH="1">
            <a:off x="1878806" y="5398294"/>
            <a:ext cx="814388" cy="1143000"/>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1192372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a:t>Tuples</a:t>
            </a:r>
            <a:r>
              <a:rPr lang="nl-BE" altLang="en-US" dirty="0"/>
              <a:t> (</a:t>
            </a:r>
            <a:r>
              <a:rPr lang="nl-BE" altLang="en-US" dirty="0" err="1"/>
              <a:t>RTTs</a:t>
            </a:r>
            <a:r>
              <a:rPr lang="nl-BE" altLang="en-US" dirty="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a:latin typeface="Times New Roman" panose="02020603050405020304" pitchFamily="18" charset="0"/>
                <a:cs typeface="Times New Roman" panose="02020603050405020304" pitchFamily="18" charset="0"/>
              </a:rPr>
              <a:t>(very roughly, simplified and in abstract syntax)</a:t>
            </a:r>
            <a:r>
              <a:rPr lang="en-US" sz="2800" dirty="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7" name="Rectangle 4"/>
          <p:cNvSpPr>
            <a:spLocks noChangeArrowheads="1"/>
          </p:cNvSpPr>
          <p:nvPr/>
        </p:nvSpPr>
        <p:spPr bwMode="auto">
          <a:xfrm>
            <a:off x="2057400" y="3581400"/>
            <a:ext cx="1295400" cy="1981200"/>
          </a:xfrm>
          <a:prstGeom prst="rect">
            <a:avLst/>
          </a:prstGeom>
          <a:noFill/>
          <a:ln w="28575">
            <a:solidFill>
              <a:schemeClr val="accent1"/>
            </a:solidFill>
            <a:miter lim="800000"/>
            <a:headEnd/>
            <a:tailEnd/>
          </a:ln>
        </p:spPr>
        <p:txBody>
          <a:bodyPr wrap="none" anchor="ctr"/>
          <a:lstStyle/>
          <a:p>
            <a:endParaRPr lang="en-US"/>
          </a:p>
        </p:txBody>
      </p:sp>
      <p:sp>
        <p:nvSpPr>
          <p:cNvPr id="8" name="Text Box 5"/>
          <p:cNvSpPr txBox="1">
            <a:spLocks noChangeArrowheads="1"/>
          </p:cNvSpPr>
          <p:nvPr/>
        </p:nvSpPr>
        <p:spPr bwMode="auto">
          <a:xfrm>
            <a:off x="3881437" y="6072188"/>
            <a:ext cx="4881563" cy="457200"/>
          </a:xfrm>
          <a:prstGeom prst="rect">
            <a:avLst/>
          </a:prstGeom>
          <a:noFill/>
          <a:ln w="9525">
            <a:noFill/>
            <a:miter lim="800000"/>
            <a:headEnd/>
            <a:tailEnd/>
          </a:ln>
        </p:spPr>
        <p:txBody>
          <a:bodyPr wrap="none">
            <a:spAutoFit/>
          </a:bodyPr>
          <a:lstStyle/>
          <a:p>
            <a:r>
              <a:rPr lang="en-US" sz="2400" dirty="0" err="1">
                <a:solidFill>
                  <a:schemeClr val="accent1"/>
                </a:solidFill>
              </a:rPr>
              <a:t>denotators</a:t>
            </a:r>
            <a:r>
              <a:rPr lang="en-US" sz="2400" dirty="0">
                <a:solidFill>
                  <a:schemeClr val="accent1"/>
                </a:solidFill>
              </a:rPr>
              <a:t> for appropriate relations</a:t>
            </a:r>
          </a:p>
        </p:txBody>
      </p:sp>
      <p:cxnSp>
        <p:nvCxnSpPr>
          <p:cNvPr id="9" name="AutoShape 6"/>
          <p:cNvCxnSpPr>
            <a:cxnSpLocks noChangeShapeType="1"/>
            <a:stCxn id="7" idx="2"/>
          </p:cNvCxnSpPr>
          <p:nvPr/>
        </p:nvCxnSpPr>
        <p:spPr bwMode="auto">
          <a:xfrm rot="16200000" flipH="1">
            <a:off x="2924174" y="5343525"/>
            <a:ext cx="814389" cy="1252537"/>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2713728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a:t>Tuples</a:t>
            </a:r>
            <a:r>
              <a:rPr lang="nl-BE" altLang="en-US" dirty="0"/>
              <a:t> (</a:t>
            </a:r>
            <a:r>
              <a:rPr lang="nl-BE" altLang="en-US" dirty="0" err="1"/>
              <a:t>RTTs</a:t>
            </a:r>
            <a:r>
              <a:rPr lang="nl-BE" altLang="en-US" dirty="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a:latin typeface="Times New Roman" panose="02020603050405020304" pitchFamily="18" charset="0"/>
                <a:cs typeface="Times New Roman" panose="02020603050405020304" pitchFamily="18" charset="0"/>
              </a:rPr>
              <a:t>(very roughly, simplified and in abstract syntax)</a:t>
            </a:r>
            <a:r>
              <a:rPr lang="en-US" sz="2800" dirty="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10" name="Rectangle 4"/>
          <p:cNvSpPr>
            <a:spLocks noChangeArrowheads="1"/>
          </p:cNvSpPr>
          <p:nvPr/>
        </p:nvSpPr>
        <p:spPr bwMode="auto">
          <a:xfrm>
            <a:off x="3352800" y="3581400"/>
            <a:ext cx="1600200" cy="1676400"/>
          </a:xfrm>
          <a:prstGeom prst="rect">
            <a:avLst/>
          </a:prstGeom>
          <a:noFill/>
          <a:ln w="28575">
            <a:solidFill>
              <a:schemeClr val="accent1"/>
            </a:solidFill>
            <a:miter lim="800000"/>
            <a:headEnd/>
            <a:tailEnd/>
          </a:ln>
        </p:spPr>
        <p:txBody>
          <a:bodyPr wrap="none" anchor="ctr"/>
          <a:lstStyle/>
          <a:p>
            <a:endParaRPr lang="en-US"/>
          </a:p>
        </p:txBody>
      </p:sp>
      <p:sp>
        <p:nvSpPr>
          <p:cNvPr id="11" name="Text Box 5"/>
          <p:cNvSpPr txBox="1">
            <a:spLocks noChangeArrowheads="1"/>
          </p:cNvSpPr>
          <p:nvPr/>
        </p:nvSpPr>
        <p:spPr bwMode="auto">
          <a:xfrm>
            <a:off x="6705600" y="5105400"/>
            <a:ext cx="2057400" cy="1200329"/>
          </a:xfrm>
          <a:prstGeom prst="rect">
            <a:avLst/>
          </a:prstGeom>
          <a:noFill/>
          <a:ln w="9525">
            <a:noFill/>
            <a:miter lim="800000"/>
            <a:headEnd/>
            <a:tailEnd/>
          </a:ln>
        </p:spPr>
        <p:txBody>
          <a:bodyPr wrap="square">
            <a:spAutoFit/>
          </a:bodyPr>
          <a:lstStyle/>
          <a:p>
            <a:r>
              <a:rPr lang="en-US" sz="2400" dirty="0" err="1">
                <a:solidFill>
                  <a:schemeClr val="accent1"/>
                </a:solidFill>
              </a:rPr>
              <a:t>denotators</a:t>
            </a:r>
            <a:r>
              <a:rPr lang="en-US" sz="2400" dirty="0">
                <a:solidFill>
                  <a:schemeClr val="accent1"/>
                </a:solidFill>
              </a:rPr>
              <a:t> for universals or particulars</a:t>
            </a:r>
          </a:p>
        </p:txBody>
      </p:sp>
      <p:cxnSp>
        <p:nvCxnSpPr>
          <p:cNvPr id="12" name="AutoShape 6"/>
          <p:cNvCxnSpPr>
            <a:cxnSpLocks noChangeShapeType="1"/>
            <a:stCxn id="10" idx="2"/>
            <a:endCxn id="11" idx="1"/>
          </p:cNvCxnSpPr>
          <p:nvPr/>
        </p:nvCxnSpPr>
        <p:spPr bwMode="auto">
          <a:xfrm rot="16200000" flipH="1">
            <a:off x="5205368" y="4205332"/>
            <a:ext cx="447765" cy="2552700"/>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4218486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a:t>Tuples</a:t>
            </a:r>
            <a:r>
              <a:rPr lang="nl-BE" altLang="en-US" dirty="0"/>
              <a:t> (</a:t>
            </a:r>
            <a:r>
              <a:rPr lang="nl-BE" altLang="en-US" dirty="0" err="1"/>
              <a:t>RTTs</a:t>
            </a:r>
            <a:r>
              <a:rPr lang="nl-BE" altLang="en-US" dirty="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a:latin typeface="Times New Roman" panose="02020603050405020304" pitchFamily="18" charset="0"/>
                <a:cs typeface="Times New Roman" panose="02020603050405020304" pitchFamily="18" charset="0"/>
              </a:rPr>
              <a:t>(very roughly, simplified and in abstract syntax)</a:t>
            </a:r>
            <a:r>
              <a:rPr lang="en-US" sz="2800" dirty="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7" name="Rectangle 4"/>
          <p:cNvSpPr>
            <a:spLocks noChangeArrowheads="1"/>
          </p:cNvSpPr>
          <p:nvPr/>
        </p:nvSpPr>
        <p:spPr bwMode="auto">
          <a:xfrm>
            <a:off x="5638800" y="3657600"/>
            <a:ext cx="533400" cy="1676400"/>
          </a:xfrm>
          <a:prstGeom prst="rect">
            <a:avLst/>
          </a:prstGeom>
          <a:noFill/>
          <a:ln w="28575">
            <a:solidFill>
              <a:schemeClr val="accent1"/>
            </a:solidFill>
            <a:miter lim="800000"/>
            <a:headEnd/>
            <a:tailEnd/>
          </a:ln>
        </p:spPr>
        <p:txBody>
          <a:bodyPr wrap="none" anchor="ctr"/>
          <a:lstStyle/>
          <a:p>
            <a:endParaRPr lang="en-US"/>
          </a:p>
        </p:txBody>
      </p:sp>
      <p:sp>
        <p:nvSpPr>
          <p:cNvPr id="8" name="Text Box 5"/>
          <p:cNvSpPr txBox="1">
            <a:spLocks noChangeArrowheads="1"/>
          </p:cNvSpPr>
          <p:nvPr/>
        </p:nvSpPr>
        <p:spPr bwMode="auto">
          <a:xfrm>
            <a:off x="685800" y="5441950"/>
            <a:ext cx="4419600" cy="830997"/>
          </a:xfrm>
          <a:prstGeom prst="rect">
            <a:avLst/>
          </a:prstGeom>
          <a:noFill/>
          <a:ln w="9525">
            <a:noFill/>
            <a:miter lim="800000"/>
            <a:headEnd/>
            <a:tailEnd/>
          </a:ln>
        </p:spPr>
        <p:txBody>
          <a:bodyPr wrap="square">
            <a:spAutoFit/>
          </a:bodyPr>
          <a:lstStyle/>
          <a:p>
            <a:r>
              <a:rPr lang="en-US" sz="2400" dirty="0">
                <a:solidFill>
                  <a:schemeClr val="accent1"/>
                </a:solidFill>
              </a:rPr>
              <a:t>time stamp </a:t>
            </a:r>
            <a:r>
              <a:rPr lang="en-US" sz="2400" dirty="0" smtClean="0">
                <a:solidFill>
                  <a:schemeClr val="accent1"/>
                </a:solidFill>
              </a:rPr>
              <a:t>at least one  continuant is referenced</a:t>
            </a:r>
            <a:endParaRPr lang="en-US" sz="2400" dirty="0">
              <a:solidFill>
                <a:schemeClr val="accent1"/>
              </a:solidFill>
            </a:endParaRPr>
          </a:p>
        </p:txBody>
      </p:sp>
      <p:cxnSp>
        <p:nvCxnSpPr>
          <p:cNvPr id="9" name="AutoShape 6"/>
          <p:cNvCxnSpPr>
            <a:cxnSpLocks noChangeShapeType="1"/>
            <a:stCxn id="8" idx="3"/>
            <a:endCxn id="7" idx="2"/>
          </p:cNvCxnSpPr>
          <p:nvPr/>
        </p:nvCxnSpPr>
        <p:spPr bwMode="auto">
          <a:xfrm flipV="1">
            <a:off x="5105400" y="5334000"/>
            <a:ext cx="800100" cy="523449"/>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987260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Representation of relation with time intervals</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914400" y="1981200"/>
            <a:ext cx="7315200" cy="4588626"/>
          </a:xfrm>
          <a:prstGeom prst="rect">
            <a:avLst/>
          </a:prstGeom>
          <a:noFill/>
          <a:ln w="9525" cap="flat" cmpd="sng">
            <a:noFill/>
            <a:prstDash val="solid"/>
            <a:miter lim="800000"/>
            <a:headEnd type="none" w="med" len="med"/>
            <a:tailEnd type="none" w="med" len="med"/>
          </a:ln>
        </p:spPr>
      </p:pic>
    </p:spTree>
    <p:extLst>
      <p:ext uri="{BB962C8B-B14F-4D97-AF65-F5344CB8AC3E}">
        <p14:creationId xmlns:p14="http://schemas.microsoft.com/office/powerpoint/2010/main" val="168893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p:txBody>
          <a:bodyPr/>
          <a:lstStyle/>
          <a:p>
            <a:r>
              <a:rPr lang="en-US" dirty="0" smtClean="0"/>
              <a:t>To </a:t>
            </a:r>
            <a:r>
              <a:rPr lang="en-US" dirty="0"/>
              <a:t>what extent </a:t>
            </a:r>
            <a:r>
              <a:rPr lang="en-US" dirty="0" smtClean="0"/>
              <a:t>is it possible for 2 </a:t>
            </a:r>
            <a:r>
              <a:rPr lang="en-US" dirty="0" err="1" smtClean="0"/>
              <a:t>ontologists</a:t>
            </a:r>
            <a:r>
              <a:rPr lang="en-US" dirty="0" smtClean="0"/>
              <a:t> to </a:t>
            </a:r>
            <a:r>
              <a:rPr lang="en-US" dirty="0"/>
              <a:t>develop independently from one another a collection of RTTs that describe the same </a:t>
            </a:r>
            <a:r>
              <a:rPr lang="en-US" dirty="0" smtClean="0"/>
              <a:t>portion of reality (POR) </a:t>
            </a:r>
            <a:r>
              <a:rPr lang="en-US" dirty="0"/>
              <a:t>in a semantically-interoperable way. </a:t>
            </a:r>
            <a:endParaRPr lang="en-US" dirty="0" smtClean="0"/>
          </a:p>
          <a:p>
            <a:endParaRPr lang="en-US" dirty="0"/>
          </a:p>
          <a:p>
            <a:r>
              <a:rPr lang="en-US" dirty="0" smtClean="0"/>
              <a:t>The </a:t>
            </a:r>
            <a:r>
              <a:rPr lang="en-US" dirty="0"/>
              <a:t>analysis presented is the first step in this endeavor and focuses </a:t>
            </a:r>
            <a:r>
              <a:rPr lang="en-US" dirty="0" smtClean="0"/>
              <a:t>on:</a:t>
            </a:r>
          </a:p>
          <a:p>
            <a:pPr marL="457200" indent="-457200">
              <a:buAutoNum type="arabicParenBoth"/>
            </a:pPr>
            <a:r>
              <a:rPr lang="en-US" dirty="0" smtClean="0"/>
              <a:t>the </a:t>
            </a:r>
            <a:r>
              <a:rPr lang="en-US" dirty="0"/>
              <a:t>choice of particulars deemed necessary and sufficient for an accurate description of the selected POR, </a:t>
            </a:r>
            <a:endParaRPr lang="en-US" dirty="0" smtClean="0"/>
          </a:p>
          <a:p>
            <a:pPr marL="457200" indent="-457200">
              <a:buAutoNum type="arabicParenBoth"/>
            </a:pPr>
            <a:r>
              <a:rPr lang="en-US" dirty="0" smtClean="0"/>
              <a:t>what </a:t>
            </a:r>
            <a:r>
              <a:rPr lang="en-US" dirty="0"/>
              <a:t>these particulars are instances of, </a:t>
            </a:r>
            <a:endParaRPr lang="en-US" dirty="0" smtClean="0"/>
          </a:p>
          <a:p>
            <a:pPr marL="457200" indent="-457200">
              <a:buAutoNum type="arabicParenBoth"/>
            </a:pPr>
            <a:r>
              <a:rPr lang="en-US" dirty="0" smtClean="0"/>
              <a:t>how </a:t>
            </a:r>
            <a:r>
              <a:rPr lang="en-US" dirty="0"/>
              <a:t>they relate to each other, and </a:t>
            </a:r>
            <a:endParaRPr lang="en-US" dirty="0" smtClean="0"/>
          </a:p>
          <a:p>
            <a:pPr marL="457200" indent="-457200">
              <a:buAutoNum type="arabicParenBoth"/>
            </a:pPr>
            <a:r>
              <a:rPr lang="en-US" dirty="0" smtClean="0"/>
              <a:t>the </a:t>
            </a:r>
            <a:r>
              <a:rPr lang="en-US" dirty="0"/>
              <a:t>motivations of each author for the choices made.</a:t>
            </a:r>
          </a:p>
        </p:txBody>
      </p:sp>
    </p:spTree>
    <p:extLst>
      <p:ext uri="{BB962C8B-B14F-4D97-AF65-F5344CB8AC3E}">
        <p14:creationId xmlns:p14="http://schemas.microsoft.com/office/powerpoint/2010/main" val="580896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for this work</a:t>
            </a:r>
            <a:endParaRPr lang="en-US" dirty="0"/>
          </a:p>
        </p:txBody>
      </p:sp>
      <p:sp>
        <p:nvSpPr>
          <p:cNvPr id="3" name="Content Placeholder 2"/>
          <p:cNvSpPr>
            <a:spLocks noGrp="1"/>
          </p:cNvSpPr>
          <p:nvPr>
            <p:ph idx="1"/>
          </p:nvPr>
        </p:nvSpPr>
        <p:spPr/>
        <p:txBody>
          <a:bodyPr/>
          <a:lstStyle/>
          <a:p>
            <a:r>
              <a:rPr lang="en-US" dirty="0"/>
              <a:t>Differences in the choice of ontologies constitute a risk: distinct ontologies may represent reality from distinct perspectives and despite being veridical might not be derivable from each other because the axioms required to do so would be missing, for the simple reason that such axioms would fall outside the purpose of the specific ontologies. </a:t>
            </a:r>
            <a:endParaRPr lang="en-US" dirty="0" smtClean="0"/>
          </a:p>
          <a:p>
            <a:r>
              <a:rPr lang="en-US" dirty="0" smtClean="0"/>
              <a:t>This </a:t>
            </a:r>
            <a:r>
              <a:rPr lang="en-US" dirty="0"/>
              <a:t>would lead the representations by each of the authors not to be semantically interoperable unless additional ontology bridging axioms would be crafted. </a:t>
            </a:r>
          </a:p>
        </p:txBody>
      </p:sp>
    </p:spTree>
    <p:extLst>
      <p:ext uri="{BB962C8B-B14F-4D97-AF65-F5344CB8AC3E}">
        <p14:creationId xmlns:p14="http://schemas.microsoft.com/office/powerpoint/2010/main" val="1481743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problem:</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What </a:t>
            </a:r>
            <a:r>
              <a:rPr lang="en-US" b="1" i="1" u="sng" dirty="0" smtClean="0"/>
              <a:t>must</a:t>
            </a:r>
            <a:r>
              <a:rPr lang="en-US" dirty="0" smtClean="0"/>
              <a:t> </a:t>
            </a:r>
            <a:r>
              <a:rPr lang="en-US" b="1" i="1" dirty="0" smtClean="0"/>
              <a:t>be the case </a:t>
            </a:r>
            <a:r>
              <a:rPr lang="en-US" dirty="0" smtClean="0"/>
              <a:t>and </a:t>
            </a:r>
            <a:r>
              <a:rPr lang="en-US" b="1" i="1" u="sng" dirty="0" smtClean="0"/>
              <a:t>can</a:t>
            </a:r>
            <a:r>
              <a:rPr lang="en-US" b="1" i="1" dirty="0" smtClean="0"/>
              <a:t> be the case </a:t>
            </a:r>
            <a:r>
              <a:rPr lang="en-US" dirty="0" smtClean="0"/>
              <a:t>for the following table to make sense, and</a:t>
            </a:r>
          </a:p>
          <a:p>
            <a:pPr>
              <a:buFont typeface="Arial" panose="020B0604020202020204" pitchFamily="34" charset="0"/>
              <a:buChar char="•"/>
            </a:pPr>
            <a:r>
              <a:rPr lang="en-US" dirty="0" smtClean="0"/>
              <a:t>How can Referent Tracking and Ontology make that clear?</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p:txBody>
      </p:sp>
      <p:pic>
        <p:nvPicPr>
          <p:cNvPr id="4" name="Picture 3"/>
          <p:cNvPicPr>
            <a:picLocks noChangeAspect="1"/>
          </p:cNvPicPr>
          <p:nvPr/>
        </p:nvPicPr>
        <p:blipFill>
          <a:blip r:embed="rId3"/>
          <a:stretch>
            <a:fillRect/>
          </a:stretch>
        </p:blipFill>
        <p:spPr>
          <a:xfrm>
            <a:off x="269081" y="3124200"/>
            <a:ext cx="8605837" cy="2952260"/>
          </a:xfrm>
          <a:prstGeom prst="rect">
            <a:avLst/>
          </a:prstGeom>
        </p:spPr>
      </p:pic>
      <p:sp>
        <p:nvSpPr>
          <p:cNvPr id="5" name="TextBox 4"/>
          <p:cNvSpPr txBox="1"/>
          <p:nvPr/>
        </p:nvSpPr>
        <p:spPr>
          <a:xfrm>
            <a:off x="4876800" y="6320135"/>
            <a:ext cx="4267200" cy="461665"/>
          </a:xfrm>
          <a:prstGeom prst="rect">
            <a:avLst/>
          </a:prstGeom>
          <a:noFill/>
        </p:spPr>
        <p:txBody>
          <a:bodyPr wrap="square" rtlCol="0">
            <a:spAutoFit/>
          </a:bodyPr>
          <a:lstStyle/>
          <a:p>
            <a:r>
              <a:rPr lang="en-US" sz="1200" dirty="0" smtClean="0">
                <a:solidFill>
                  <a:schemeClr val="bg1"/>
                </a:solidFill>
              </a:rPr>
              <a:t>What follows is an incomplete analysis, examples being taken to make the case for this particular presentation.</a:t>
            </a:r>
            <a:endParaRPr lang="en-US" sz="1200" dirty="0">
              <a:solidFill>
                <a:schemeClr val="bg1"/>
              </a:solidFill>
            </a:endParaRPr>
          </a:p>
        </p:txBody>
      </p:sp>
    </p:spTree>
    <p:extLst>
      <p:ext uri="{BB962C8B-B14F-4D97-AF65-F5344CB8AC3E}">
        <p14:creationId xmlns:p14="http://schemas.microsoft.com/office/powerpoint/2010/main" val="2513772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experiment</a:t>
            </a:r>
            <a:endParaRPr lang="en-US" dirty="0"/>
          </a:p>
        </p:txBody>
      </p:sp>
      <p:sp>
        <p:nvSpPr>
          <p:cNvPr id="3" name="Content Placeholder 2"/>
          <p:cNvSpPr>
            <a:spLocks noGrp="1"/>
          </p:cNvSpPr>
          <p:nvPr>
            <p:ph idx="1"/>
          </p:nvPr>
        </p:nvSpPr>
        <p:spPr>
          <a:xfrm>
            <a:off x="228600" y="1295400"/>
            <a:ext cx="8686800" cy="5334000"/>
          </a:xfrm>
        </p:spPr>
        <p:txBody>
          <a:bodyPr/>
          <a:lstStyle/>
          <a:p>
            <a:pPr>
              <a:buFont typeface="Arial" panose="020B0604020202020204" pitchFamily="34" charset="0"/>
              <a:buChar char="•"/>
            </a:pPr>
            <a:r>
              <a:rPr lang="en-US" dirty="0" smtClean="0"/>
              <a:t>Context:</a:t>
            </a:r>
          </a:p>
          <a:p>
            <a:pPr lvl="1">
              <a:buFont typeface="Arial" panose="020B0604020202020204" pitchFamily="34" charset="0"/>
              <a:buChar char="•"/>
            </a:pPr>
            <a:r>
              <a:rPr lang="en-US" sz="1800" dirty="0"/>
              <a:t>A</a:t>
            </a:r>
            <a:r>
              <a:rPr lang="en-US" sz="1800" dirty="0" smtClean="0"/>
              <a:t>n EHR with a </a:t>
            </a:r>
            <a:r>
              <a:rPr lang="en-US" sz="1800" dirty="0"/>
              <a:t>problem </a:t>
            </a:r>
            <a:r>
              <a:rPr lang="en-US" sz="1800" dirty="0" smtClean="0"/>
              <a:t>list shows in a spreadsheet for a specific </a:t>
            </a:r>
            <a:r>
              <a:rPr lang="en-US" sz="1800" dirty="0"/>
              <a:t>patient </a:t>
            </a:r>
            <a:r>
              <a:rPr lang="en-US" sz="1800" dirty="0" smtClean="0"/>
              <a:t>two diagnostic entries entered at the same date, but by distinct providers:</a:t>
            </a:r>
          </a:p>
          <a:p>
            <a:pPr lvl="1">
              <a:buFont typeface="Arial" panose="020B0604020202020204" pitchFamily="34" charset="0"/>
              <a:buChar char="•"/>
            </a:pPr>
            <a:endParaRPr lang="en-US" dirty="0"/>
          </a:p>
          <a:p>
            <a:pPr lvl="1">
              <a:buFont typeface="Arial" panose="020B0604020202020204" pitchFamily="34" charset="0"/>
              <a:buChar char="•"/>
            </a:pPr>
            <a:endParaRPr lang="en-US" sz="1600" dirty="0" smtClean="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sz="1600" dirty="0"/>
          </a:p>
          <a:p>
            <a:pPr marL="914400" lvl="2" indent="0">
              <a:buNone/>
            </a:pPr>
            <a:endParaRPr lang="en-US" dirty="0"/>
          </a:p>
          <a:p>
            <a:pPr marL="742950" lvl="2" indent="-342900">
              <a:buFont typeface="Arial" panose="020B0604020202020204" pitchFamily="34" charset="0"/>
              <a:buChar char="•"/>
            </a:pPr>
            <a:r>
              <a:rPr lang="en-US" sz="1800" dirty="0"/>
              <a:t>It is assumed that the patient with ID </a:t>
            </a:r>
            <a:r>
              <a:rPr lang="en-US" sz="1800" i="1" dirty="0"/>
              <a:t>ORT58578</a:t>
            </a:r>
            <a:r>
              <a:rPr lang="en-US" sz="1800" dirty="0"/>
              <a:t> has only one disorder.   </a:t>
            </a:r>
          </a:p>
          <a:p>
            <a:pPr>
              <a:buFont typeface="Arial" panose="020B0604020202020204" pitchFamily="34" charset="0"/>
              <a:buChar char="•"/>
            </a:pPr>
            <a:r>
              <a:rPr lang="en-US" dirty="0" smtClean="0"/>
              <a:t>Task</a:t>
            </a:r>
            <a:r>
              <a:rPr lang="en-US" sz="1800" dirty="0" smtClean="0"/>
              <a:t>:</a:t>
            </a:r>
            <a:endParaRPr lang="en-US" sz="1800" dirty="0"/>
          </a:p>
          <a:p>
            <a:pPr lvl="1">
              <a:buFont typeface="Arial" panose="020B0604020202020204" pitchFamily="34" charset="0"/>
              <a:buChar char="•"/>
            </a:pPr>
            <a:r>
              <a:rPr lang="en-US" sz="1800" dirty="0" smtClean="0"/>
              <a:t>List the </a:t>
            </a:r>
            <a:r>
              <a:rPr lang="en-US" sz="1800" dirty="0"/>
              <a:t>different kinds of </a:t>
            </a:r>
            <a:r>
              <a:rPr lang="en-US" sz="1800" dirty="0" smtClean="0"/>
              <a:t>Referent Tracking statements that would represent this situation. </a:t>
            </a:r>
          </a:p>
          <a:p>
            <a:pPr lvl="1">
              <a:buFont typeface="Arial" panose="020B0604020202020204" pitchFamily="34" charset="0"/>
              <a:buChar char="•"/>
            </a:pPr>
            <a:r>
              <a:rPr lang="en-US" sz="1800" dirty="0" smtClean="0"/>
              <a:t>Consider what </a:t>
            </a:r>
            <a:r>
              <a:rPr lang="en-US" sz="1800" b="1" i="1" u="sng" dirty="0"/>
              <a:t>must</a:t>
            </a:r>
            <a:r>
              <a:rPr lang="en-US" sz="1800" dirty="0"/>
              <a:t> and </a:t>
            </a:r>
            <a:r>
              <a:rPr lang="en-US" sz="1800" b="1" i="1" u="sng" dirty="0"/>
              <a:t>can</a:t>
            </a:r>
            <a:r>
              <a:rPr lang="en-US" sz="1800" b="1" i="1" dirty="0"/>
              <a:t> </a:t>
            </a:r>
            <a:r>
              <a:rPr lang="en-US" sz="1800" b="1" i="1" dirty="0" smtClean="0"/>
              <a:t>be </a:t>
            </a:r>
            <a:r>
              <a:rPr lang="en-US" sz="1800" b="1" i="1" dirty="0"/>
              <a:t>the case </a:t>
            </a:r>
            <a:r>
              <a:rPr lang="en-US" sz="1800" dirty="0" smtClean="0"/>
              <a:t>for </a:t>
            </a:r>
            <a:r>
              <a:rPr lang="en-US" sz="1800" dirty="0"/>
              <a:t>the </a:t>
            </a:r>
            <a:r>
              <a:rPr lang="en-US" sz="1800" dirty="0" smtClean="0"/>
              <a:t>table </a:t>
            </a:r>
            <a:r>
              <a:rPr lang="en-US" sz="1800" dirty="0"/>
              <a:t>to make </a:t>
            </a:r>
            <a:r>
              <a:rPr lang="en-US" sz="1800" dirty="0" smtClean="0"/>
              <a:t>sense.</a:t>
            </a:r>
          </a:p>
          <a:p>
            <a:pPr>
              <a:buFont typeface="Arial" panose="020B0604020202020204" pitchFamily="34" charset="0"/>
              <a:buChar char="•"/>
            </a:pPr>
            <a:r>
              <a:rPr lang="en-US" dirty="0" smtClean="0"/>
              <a:t>Players</a:t>
            </a:r>
            <a:r>
              <a:rPr lang="en-US" sz="1800" dirty="0" smtClean="0"/>
              <a:t>:</a:t>
            </a:r>
          </a:p>
          <a:p>
            <a:pPr lvl="1">
              <a:buFont typeface="Arial" panose="020B0604020202020204" pitchFamily="34" charset="0"/>
              <a:buChar char="•"/>
            </a:pPr>
            <a:r>
              <a:rPr lang="en-US" sz="1800" dirty="0" smtClean="0"/>
              <a:t>Ceusters and Hogan, two experts in Referent Tracking</a:t>
            </a:r>
          </a:p>
          <a:p>
            <a:pPr lvl="2">
              <a:buFont typeface="Arial" panose="020B0604020202020204" pitchFamily="34" charset="0"/>
              <a:buChar char="•"/>
            </a:pPr>
            <a:r>
              <a:rPr lang="en-US" sz="1400" dirty="0" smtClean="0"/>
              <a:t>(hereafter referenced as X and Y, not to be assumed in a specific order)</a:t>
            </a:r>
          </a:p>
        </p:txBody>
      </p:sp>
      <p:pic>
        <p:nvPicPr>
          <p:cNvPr id="5" name="Picture 4"/>
          <p:cNvPicPr>
            <a:picLocks noChangeAspect="1"/>
          </p:cNvPicPr>
          <p:nvPr/>
        </p:nvPicPr>
        <p:blipFill>
          <a:blip r:embed="rId2"/>
          <a:stretch>
            <a:fillRect/>
          </a:stretch>
        </p:blipFill>
        <p:spPr>
          <a:xfrm>
            <a:off x="1828800" y="2438400"/>
            <a:ext cx="5334000" cy="1371600"/>
          </a:xfrm>
          <a:prstGeom prst="rect">
            <a:avLst/>
          </a:prstGeom>
        </p:spPr>
      </p:pic>
    </p:spTree>
    <p:extLst>
      <p:ext uri="{BB962C8B-B14F-4D97-AF65-F5344CB8AC3E}">
        <p14:creationId xmlns:p14="http://schemas.microsoft.com/office/powerpoint/2010/main" val="877435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No </a:t>
            </a:r>
            <a:r>
              <a:rPr lang="en-US" dirty="0"/>
              <a:t>instructions </a:t>
            </a:r>
            <a:r>
              <a:rPr lang="en-US" dirty="0" smtClean="0"/>
              <a:t>on ontologies </a:t>
            </a:r>
            <a:r>
              <a:rPr lang="en-US" dirty="0"/>
              <a:t>to use, or </a:t>
            </a:r>
            <a:r>
              <a:rPr lang="en-US" dirty="0" smtClean="0"/>
              <a:t>format of RTTs</a:t>
            </a:r>
            <a:r>
              <a:rPr lang="en-US" dirty="0"/>
              <a:t>. </a:t>
            </a:r>
            <a:endParaRPr lang="en-US" dirty="0" smtClean="0"/>
          </a:p>
          <a:p>
            <a:pPr>
              <a:buFont typeface="Arial" panose="020B0604020202020204" pitchFamily="34" charset="0"/>
              <a:buChar char="•"/>
            </a:pPr>
            <a:r>
              <a:rPr lang="en-US" dirty="0" smtClean="0"/>
              <a:t>Results exchanged after </a:t>
            </a:r>
            <a:r>
              <a:rPr lang="en-US" dirty="0"/>
              <a:t>each author </a:t>
            </a:r>
            <a:r>
              <a:rPr lang="en-US" dirty="0" smtClean="0"/>
              <a:t>finished work. </a:t>
            </a:r>
          </a:p>
          <a:p>
            <a:pPr>
              <a:buFont typeface="Arial" panose="020B0604020202020204" pitchFamily="34" charset="0"/>
              <a:buChar char="•"/>
            </a:pPr>
            <a:r>
              <a:rPr lang="en-US" dirty="0" smtClean="0"/>
              <a:t>Analysis:</a:t>
            </a:r>
          </a:p>
          <a:p>
            <a:pPr lvl="1">
              <a:buFont typeface="Arial" panose="020B0604020202020204" pitchFamily="34" charset="0"/>
              <a:buChar char="•"/>
            </a:pPr>
            <a:r>
              <a:rPr lang="en-US" dirty="0" smtClean="0"/>
              <a:t>identification of </a:t>
            </a:r>
            <a:r>
              <a:rPr lang="en-US" dirty="0"/>
              <a:t>the particulars that both authors referred to in their assertions. </a:t>
            </a:r>
            <a:endParaRPr lang="en-US" dirty="0" smtClean="0"/>
          </a:p>
          <a:p>
            <a:pPr lvl="1">
              <a:buFont typeface="Arial" panose="020B0604020202020204" pitchFamily="34" charset="0"/>
              <a:buChar char="•"/>
            </a:pPr>
            <a:r>
              <a:rPr lang="en-US" dirty="0" smtClean="0"/>
              <a:t>re-assign </a:t>
            </a:r>
            <a:r>
              <a:rPr lang="en-US" dirty="0"/>
              <a:t>IUIs </a:t>
            </a:r>
            <a:r>
              <a:rPr lang="en-US" dirty="0" smtClean="0"/>
              <a:t>to particulars referred to by both authors as </a:t>
            </a:r>
            <a:r>
              <a:rPr lang="en-US" dirty="0"/>
              <a:t>if the collection of RTTs was merged into one single RT system, thereby still keeping track of which RTT was asserted by which author. </a:t>
            </a:r>
            <a:endParaRPr lang="en-US" dirty="0" smtClean="0"/>
          </a:p>
          <a:p>
            <a:pPr lvl="1">
              <a:buFont typeface="Arial" panose="020B0604020202020204" pitchFamily="34" charset="0"/>
              <a:buChar char="•"/>
            </a:pPr>
            <a:r>
              <a:rPr lang="en-US" dirty="0" smtClean="0"/>
              <a:t>analyze and discuss </a:t>
            </a:r>
            <a:r>
              <a:rPr lang="en-US" dirty="0"/>
              <a:t>differences in </a:t>
            </a:r>
            <a:r>
              <a:rPr lang="en-US" dirty="0" smtClean="0"/>
              <a:t>representations, </a:t>
            </a:r>
            <a:r>
              <a:rPr lang="en-US" dirty="0"/>
              <a:t>however without paying attention to the temporal indexing required for RTTs describing a POR in which a continuant is involved.</a:t>
            </a:r>
          </a:p>
        </p:txBody>
      </p:sp>
    </p:spTree>
    <p:extLst>
      <p:ext uri="{BB962C8B-B14F-4D97-AF65-F5344CB8AC3E}">
        <p14:creationId xmlns:p14="http://schemas.microsoft.com/office/powerpoint/2010/main" val="3281994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Observation / Claim</a:t>
            </a:r>
            <a:endParaRPr lang="en-US" dirty="0"/>
          </a:p>
        </p:txBody>
      </p:sp>
      <p:sp>
        <p:nvSpPr>
          <p:cNvPr id="5" name="Content Placeholder 4"/>
          <p:cNvSpPr>
            <a:spLocks noGrp="1"/>
          </p:cNvSpPr>
          <p:nvPr>
            <p:ph idx="1"/>
          </p:nvPr>
        </p:nvSpPr>
        <p:spPr/>
        <p:txBody>
          <a:bodyPr/>
          <a:lstStyle/>
          <a:p>
            <a:r>
              <a:rPr lang="en-US" dirty="0" smtClean="0"/>
              <a:t>Patient data, </a:t>
            </a:r>
          </a:p>
          <a:p>
            <a:r>
              <a:rPr lang="en-US" dirty="0"/>
              <a:t>	</a:t>
            </a:r>
            <a:r>
              <a:rPr lang="en-US" dirty="0" smtClean="0"/>
              <a:t>as currently </a:t>
            </a:r>
            <a:r>
              <a:rPr lang="en-US" i="1" dirty="0" smtClean="0"/>
              <a:t>gathered</a:t>
            </a:r>
            <a:r>
              <a:rPr lang="en-US" dirty="0" smtClean="0"/>
              <a:t> through EHRs, </a:t>
            </a:r>
          </a:p>
          <a:p>
            <a:r>
              <a:rPr lang="en-US" dirty="0"/>
              <a:t>	</a:t>
            </a:r>
            <a:r>
              <a:rPr lang="en-US" i="1" dirty="0" smtClean="0"/>
              <a:t>communicated</a:t>
            </a:r>
            <a:r>
              <a:rPr lang="en-US" dirty="0" smtClean="0"/>
              <a:t> over RHIOs, and </a:t>
            </a:r>
          </a:p>
          <a:p>
            <a:r>
              <a:rPr lang="en-US" dirty="0"/>
              <a:t>	</a:t>
            </a:r>
            <a:r>
              <a:rPr lang="en-US" i="1" dirty="0" smtClean="0"/>
              <a:t>collected</a:t>
            </a:r>
            <a:r>
              <a:rPr lang="en-US" dirty="0" smtClean="0"/>
              <a:t> and </a:t>
            </a:r>
            <a:r>
              <a:rPr lang="en-US" i="1" dirty="0" smtClean="0"/>
              <a:t>aggregated</a:t>
            </a:r>
            <a:r>
              <a:rPr lang="en-US" dirty="0" smtClean="0"/>
              <a:t> in data warehouses,</a:t>
            </a:r>
          </a:p>
          <a:p>
            <a:r>
              <a:rPr lang="en-US" dirty="0" smtClean="0"/>
              <a:t>have minimal, but </a:t>
            </a:r>
            <a:r>
              <a:rPr lang="en-US" dirty="0" smtClean="0"/>
              <a:t>usually missing, background information,</a:t>
            </a:r>
          </a:p>
          <a:p>
            <a:r>
              <a:rPr lang="en-US" dirty="0" smtClean="0"/>
              <a:t>insufficiently precise to allow the construction of </a:t>
            </a:r>
            <a:r>
              <a:rPr lang="en-US" dirty="0"/>
              <a:t>a completely accurate view on what is (and has been) the case in </a:t>
            </a:r>
            <a:r>
              <a:rPr lang="en-US" dirty="0" smtClean="0"/>
              <a:t>reality.</a:t>
            </a:r>
            <a:endParaRPr lang="en-US" dirty="0"/>
          </a:p>
        </p:txBody>
      </p:sp>
    </p:spTree>
    <p:extLst>
      <p:ext uri="{BB962C8B-B14F-4D97-AF65-F5344CB8AC3E}">
        <p14:creationId xmlns:p14="http://schemas.microsoft.com/office/powerpoint/2010/main" val="1562056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419996"/>
              </p:ext>
            </p:extLst>
          </p:nvPr>
        </p:nvGraphicFramePr>
        <p:xfrm>
          <a:off x="228600" y="1676400"/>
          <a:ext cx="8686800" cy="4820920"/>
        </p:xfrm>
        <a:graphic>
          <a:graphicData uri="http://schemas.openxmlformats.org/drawingml/2006/table">
            <a:tbl>
              <a:tblPr firstRow="1" bandRow="1">
                <a:tableStyleId>{5C22544A-7EE6-4342-B048-85BDC9FD1C3A}</a:tableStyleId>
              </a:tblPr>
              <a:tblGrid>
                <a:gridCol w="4572000"/>
                <a:gridCol w="1295400"/>
                <a:gridCol w="1143000"/>
                <a:gridCol w="1676400"/>
              </a:tblGrid>
              <a:tr h="370840">
                <a:tc>
                  <a:txBody>
                    <a:bodyPr/>
                    <a:lstStyle/>
                    <a:p>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algn="ctr"/>
                      <a:r>
                        <a:rPr lang="en-US" dirty="0" smtClean="0">
                          <a:solidFill>
                            <a:schemeClr val="tx1"/>
                          </a:solidFill>
                        </a:rPr>
                        <a:t>Y</a:t>
                      </a:r>
                      <a:endParaRPr lang="en-US" dirty="0">
                        <a:solidFill>
                          <a:schemeClr val="tx1"/>
                        </a:solidFill>
                      </a:endParaRPr>
                    </a:p>
                  </a:txBody>
                  <a:tcPr/>
                </a:tc>
                <a:tc>
                  <a:txBody>
                    <a:bodyPr/>
                    <a:lstStyle/>
                    <a:p>
                      <a:pPr algn="ctr"/>
                      <a:r>
                        <a:rPr lang="en-US" dirty="0" smtClean="0">
                          <a:solidFill>
                            <a:schemeClr val="tx1"/>
                          </a:solidFill>
                        </a:rPr>
                        <a:t>X+Y</a:t>
                      </a:r>
                      <a:endParaRPr lang="en-US" dirty="0">
                        <a:solidFill>
                          <a:schemeClr val="tx1"/>
                        </a:solidFill>
                      </a:endParaRPr>
                    </a:p>
                  </a:txBody>
                  <a:tcPr/>
                </a:tc>
              </a:tr>
              <a:tr h="370840">
                <a:tc>
                  <a:txBody>
                    <a:bodyPr/>
                    <a:lstStyle/>
                    <a:p>
                      <a:r>
                        <a:rPr lang="en-US" dirty="0" smtClean="0">
                          <a:solidFill>
                            <a:schemeClr val="tx1"/>
                          </a:solidFill>
                        </a:rPr>
                        <a:t># particulars referenced (TR excluded)</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28</a:t>
                      </a:r>
                      <a:endParaRPr lang="en-US" dirty="0">
                        <a:solidFill>
                          <a:schemeClr val="tx1"/>
                        </a:solidFill>
                      </a:endParaRPr>
                    </a:p>
                  </a:txBody>
                  <a:tcPr/>
                </a:tc>
                <a:tc>
                  <a:txBody>
                    <a:bodyPr/>
                    <a:lstStyle/>
                    <a:p>
                      <a:pPr algn="ctr"/>
                      <a:r>
                        <a:rPr lang="en-US" dirty="0" smtClean="0">
                          <a:solidFill>
                            <a:schemeClr val="tx1"/>
                          </a:solidFill>
                        </a:rPr>
                        <a:t>39</a:t>
                      </a:r>
                      <a:endParaRPr lang="en-US" dirty="0">
                        <a:solidFill>
                          <a:schemeClr val="tx1"/>
                        </a:solidFill>
                      </a:endParaRPr>
                    </a:p>
                  </a:txBody>
                  <a:tcPr/>
                </a:tc>
              </a:tr>
              <a:tr h="370840">
                <a:tc>
                  <a:txBody>
                    <a:bodyPr/>
                    <a:lstStyle/>
                    <a:p>
                      <a:r>
                        <a:rPr lang="en-US" dirty="0" smtClean="0">
                          <a:solidFill>
                            <a:schemeClr val="tx1"/>
                          </a:solidFill>
                        </a:rPr>
                        <a:t># instantiations</a:t>
                      </a:r>
                      <a:endParaRPr lang="en-US" dirty="0">
                        <a:solidFill>
                          <a:schemeClr val="tx1"/>
                        </a:solidFill>
                      </a:endParaRPr>
                    </a:p>
                  </a:txBody>
                  <a:tcPr/>
                </a:tc>
                <a:tc>
                  <a:txBody>
                    <a:bodyPr/>
                    <a:lstStyle/>
                    <a:p>
                      <a:pPr algn="ctr"/>
                      <a:r>
                        <a:rPr lang="en-US" dirty="0" smtClean="0">
                          <a:solidFill>
                            <a:schemeClr val="tx1"/>
                          </a:solidFill>
                        </a:rPr>
                        <a:t>23</a:t>
                      </a:r>
                      <a:endParaRPr lang="en-US" dirty="0">
                        <a:solidFill>
                          <a:schemeClr val="tx1"/>
                        </a:solidFill>
                      </a:endParaRPr>
                    </a:p>
                  </a:txBody>
                  <a:tcPr/>
                </a:tc>
                <a:tc>
                  <a:txBody>
                    <a:bodyPr/>
                    <a:lstStyle/>
                    <a:p>
                      <a:pPr algn="ctr"/>
                      <a:r>
                        <a:rPr lang="en-US" dirty="0" smtClean="0">
                          <a:solidFill>
                            <a:schemeClr val="tx1"/>
                          </a:solidFill>
                        </a:rPr>
                        <a:t>28</a:t>
                      </a:r>
                      <a:endParaRPr lang="en-US" dirty="0">
                        <a:solidFill>
                          <a:schemeClr val="tx1"/>
                        </a:solidFill>
                      </a:endParaRPr>
                    </a:p>
                  </a:txBody>
                  <a:tcPr/>
                </a:tc>
                <a:tc>
                  <a:txBody>
                    <a:bodyPr/>
                    <a:lstStyle/>
                    <a:p>
                      <a:pPr algn="ctr"/>
                      <a:r>
                        <a:rPr lang="en-US" dirty="0" smtClean="0">
                          <a:solidFill>
                            <a:schemeClr val="tx1"/>
                          </a:solidFill>
                        </a:rPr>
                        <a:t>49/47/41</a:t>
                      </a:r>
                      <a:endParaRPr lang="en-US" dirty="0">
                        <a:solidFill>
                          <a:schemeClr val="tx1"/>
                        </a:solidFill>
                      </a:endParaRPr>
                    </a:p>
                  </a:txBody>
                  <a:tcPr/>
                </a:tc>
              </a:tr>
              <a:tr h="370840">
                <a:tc>
                  <a:txBody>
                    <a:bodyPr/>
                    <a:lstStyle/>
                    <a:p>
                      <a:r>
                        <a:rPr lang="en-US" dirty="0" smtClean="0">
                          <a:solidFill>
                            <a:schemeClr val="tx1"/>
                          </a:solidFill>
                        </a:rPr>
                        <a:t># instantiated classes</a:t>
                      </a:r>
                      <a:endParaRPr lang="en-US" dirty="0">
                        <a:solidFill>
                          <a:schemeClr val="tx1"/>
                        </a:solidFill>
                      </a:endParaRPr>
                    </a:p>
                  </a:txBody>
                  <a:tcPr/>
                </a:tc>
                <a:tc>
                  <a:txBody>
                    <a:bodyPr/>
                    <a:lstStyle/>
                    <a:p>
                      <a:pPr algn="ctr"/>
                      <a:r>
                        <a:rPr lang="en-US" dirty="0" smtClean="0">
                          <a:solidFill>
                            <a:schemeClr val="tx1"/>
                          </a:solidFill>
                        </a:rPr>
                        <a:t>12</a:t>
                      </a:r>
                      <a:endParaRPr lang="en-US" dirty="0">
                        <a:solidFill>
                          <a:schemeClr val="tx1"/>
                        </a:solidFill>
                      </a:endParaRPr>
                    </a:p>
                  </a:txBody>
                  <a:tcPr/>
                </a:tc>
                <a:tc>
                  <a:txBody>
                    <a:bodyPr/>
                    <a:lstStyle/>
                    <a:p>
                      <a:pPr algn="ctr"/>
                      <a:r>
                        <a:rPr lang="en-US" dirty="0" smtClean="0">
                          <a:solidFill>
                            <a:schemeClr val="tx1"/>
                          </a:solidFill>
                        </a:rPr>
                        <a:t>11</a:t>
                      </a:r>
                      <a:endParaRPr lang="en-US" dirty="0">
                        <a:solidFill>
                          <a:schemeClr val="tx1"/>
                        </a:solidFill>
                      </a:endParaRPr>
                    </a:p>
                  </a:txBody>
                  <a:tcPr/>
                </a:tc>
                <a:tc>
                  <a:txBody>
                    <a:bodyPr/>
                    <a:lstStyle/>
                    <a:p>
                      <a:pPr algn="ctr"/>
                      <a:r>
                        <a:rPr lang="en-US" dirty="0" smtClean="0">
                          <a:solidFill>
                            <a:schemeClr val="tx1"/>
                          </a:solidFill>
                        </a:rPr>
                        <a:t>20</a:t>
                      </a:r>
                      <a:endParaRPr lang="en-US" dirty="0">
                        <a:solidFill>
                          <a:schemeClr val="tx1"/>
                        </a:solidFill>
                      </a:endParaRPr>
                    </a:p>
                  </a:txBody>
                  <a:tcPr/>
                </a:tc>
              </a:tr>
              <a:tr h="370840">
                <a:tc>
                  <a:txBody>
                    <a:bodyPr/>
                    <a:lstStyle/>
                    <a:p>
                      <a:r>
                        <a:rPr lang="en-US" dirty="0" smtClean="0"/>
                        <a:t># realism-based ontologies drawn from</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r>
              <a:tr h="370840">
                <a:tc>
                  <a:txBody>
                    <a:bodyPr/>
                    <a:lstStyle/>
                    <a:p>
                      <a:r>
                        <a:rPr lang="en-US" dirty="0" smtClean="0"/>
                        <a:t># classes without ontological home</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r>
              <a:tr h="370840">
                <a:tc>
                  <a:txBody>
                    <a:bodyPr/>
                    <a:lstStyle/>
                    <a:p>
                      <a:r>
                        <a:rPr lang="en-US" dirty="0" smtClean="0">
                          <a:solidFill>
                            <a:schemeClr val="tx1"/>
                          </a:solidFill>
                        </a:rPr>
                        <a:t># particular-to-particular</a:t>
                      </a:r>
                      <a:r>
                        <a:rPr lang="en-US" baseline="0" dirty="0" smtClean="0">
                          <a:solidFill>
                            <a:schemeClr val="tx1"/>
                          </a:solidFill>
                        </a:rPr>
                        <a:t> (</a:t>
                      </a:r>
                      <a:r>
                        <a:rPr lang="en-US" baseline="0" dirty="0" err="1" smtClean="0">
                          <a:solidFill>
                            <a:schemeClr val="tx1"/>
                          </a:solidFill>
                        </a:rPr>
                        <a:t>PtoP</a:t>
                      </a:r>
                      <a:r>
                        <a:rPr lang="en-US" baseline="0" dirty="0" smtClean="0">
                          <a:solidFill>
                            <a:schemeClr val="tx1"/>
                          </a:solidFill>
                        </a:rPr>
                        <a:t>) relations</a:t>
                      </a:r>
                      <a:endParaRPr lang="en-US" dirty="0">
                        <a:solidFill>
                          <a:schemeClr val="tx1"/>
                        </a:solidFill>
                      </a:endParaRPr>
                    </a:p>
                  </a:txBody>
                  <a:tcPr/>
                </a:tc>
                <a:tc>
                  <a:txBody>
                    <a:bodyPr/>
                    <a:lstStyle/>
                    <a:p>
                      <a:pPr algn="ctr"/>
                      <a:r>
                        <a:rPr lang="en-US" dirty="0" smtClean="0">
                          <a:solidFill>
                            <a:schemeClr val="tx1"/>
                          </a:solidFill>
                        </a:rPr>
                        <a:t>26</a:t>
                      </a:r>
                      <a:endParaRPr lang="en-US" dirty="0">
                        <a:solidFill>
                          <a:schemeClr val="tx1"/>
                        </a:solidFill>
                      </a:endParaRPr>
                    </a:p>
                  </a:txBody>
                  <a:tcPr/>
                </a:tc>
                <a:tc>
                  <a:txBody>
                    <a:bodyPr/>
                    <a:lstStyle/>
                    <a:p>
                      <a:pPr algn="ctr"/>
                      <a:r>
                        <a:rPr lang="en-US" dirty="0" smtClean="0">
                          <a:solidFill>
                            <a:schemeClr val="tx1"/>
                          </a:solidFill>
                        </a:rPr>
                        <a:t>35</a:t>
                      </a:r>
                      <a:endParaRPr lang="en-US" dirty="0">
                        <a:solidFill>
                          <a:schemeClr val="tx1"/>
                        </a:solidFill>
                      </a:endParaRPr>
                    </a:p>
                  </a:txBody>
                  <a:tcPr/>
                </a:tc>
                <a:tc>
                  <a:txBody>
                    <a:bodyPr/>
                    <a:lstStyle/>
                    <a:p>
                      <a:pPr algn="ctr"/>
                      <a:r>
                        <a:rPr lang="en-US" dirty="0" smtClean="0">
                          <a:solidFill>
                            <a:schemeClr val="tx1"/>
                          </a:solidFill>
                        </a:rPr>
                        <a:t>55</a:t>
                      </a:r>
                      <a:endParaRPr lang="en-US" dirty="0">
                        <a:solidFill>
                          <a:schemeClr val="tx1"/>
                        </a:solidFill>
                      </a:endParaRPr>
                    </a:p>
                  </a:txBody>
                  <a:tcPr/>
                </a:tc>
              </a:tr>
              <a:tr h="370840">
                <a:tc>
                  <a:txBody>
                    <a:bodyPr/>
                    <a:lstStyle/>
                    <a:p>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not at all </a:t>
                      </a:r>
                      <a:r>
                        <a:rPr lang="en-US" baseline="0" dirty="0" smtClean="0">
                          <a:solidFill>
                            <a:schemeClr val="tx1"/>
                          </a:solidFill>
                        </a:rPr>
                        <a:t>appropriate</a:t>
                      </a:r>
                      <a:endParaRPr lang="en-US" dirty="0">
                        <a:solidFill>
                          <a:schemeClr val="tx1"/>
                        </a:solidFill>
                      </a:endParaRPr>
                    </a:p>
                  </a:txBody>
                  <a:tcPr/>
                </a:tc>
                <a:tc>
                  <a:txBody>
                    <a:bodyPr/>
                    <a:lstStyle/>
                    <a:p>
                      <a:pPr algn="ctr"/>
                      <a:r>
                        <a:rPr lang="en-US" dirty="0" smtClean="0">
                          <a:solidFill>
                            <a:schemeClr val="tx1"/>
                          </a:solidFill>
                        </a:rPr>
                        <a:t>4</a:t>
                      </a:r>
                      <a:endParaRPr lang="en-US" dirty="0">
                        <a:solidFill>
                          <a:schemeClr val="tx1"/>
                        </a:solidFill>
                      </a:endParaRPr>
                    </a:p>
                  </a:txBody>
                  <a:tcPr/>
                </a:tc>
                <a:tc>
                  <a:txBody>
                    <a:bodyPr/>
                    <a:lstStyle/>
                    <a:p>
                      <a:pPr algn="ctr"/>
                      <a:r>
                        <a:rPr lang="en-US" dirty="0" smtClean="0">
                          <a:solidFill>
                            <a:schemeClr val="tx1"/>
                          </a:solidFill>
                        </a:rPr>
                        <a:t>0</a:t>
                      </a:r>
                      <a:endParaRPr lang="en-US" dirty="0">
                        <a:solidFill>
                          <a:schemeClr val="tx1"/>
                        </a:solidFill>
                      </a:endParaRPr>
                    </a:p>
                  </a:txBody>
                  <a:tcPr/>
                </a:tc>
                <a:tc>
                  <a:txBody>
                    <a:bodyPr/>
                    <a:lstStyle/>
                    <a:p>
                      <a:pPr algn="ctr"/>
                      <a:r>
                        <a:rPr lang="en-US" dirty="0" smtClean="0">
                          <a:solidFill>
                            <a:schemeClr val="tx1"/>
                          </a:solidFill>
                        </a:rPr>
                        <a:t>0</a:t>
                      </a:r>
                      <a:endParaRPr lang="en-US" dirty="0">
                        <a:solidFill>
                          <a:schemeClr val="tx1"/>
                        </a:solidFill>
                      </a:endParaRPr>
                    </a:p>
                  </a:txBody>
                  <a:tcPr/>
                </a:tc>
              </a:tr>
              <a:tr h="370840">
                <a:tc>
                  <a:txBody>
                    <a:bodyPr/>
                    <a:lstStyle/>
                    <a:p>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a:solidFill>
                          <a:schemeClr val="tx1"/>
                        </a:solidFill>
                      </a:endParaRPr>
                    </a:p>
                  </a:txBody>
                  <a:tcPr/>
                </a:tc>
                <a:tc>
                  <a:txBody>
                    <a:bodyPr/>
                    <a:lstStyle/>
                    <a:p>
                      <a:pPr algn="ctr"/>
                      <a:r>
                        <a:rPr lang="en-US" dirty="0" smtClean="0">
                          <a:solidFill>
                            <a:schemeClr val="tx1"/>
                          </a:solidFill>
                        </a:rPr>
                        <a:t>4 / 0</a:t>
                      </a:r>
                      <a:endParaRPr lang="en-US" dirty="0">
                        <a:solidFill>
                          <a:schemeClr val="tx1"/>
                        </a:solidFill>
                      </a:endParaRPr>
                    </a:p>
                  </a:txBody>
                  <a:tcPr/>
                </a:tc>
                <a:tc>
                  <a:txBody>
                    <a:bodyPr/>
                    <a:lstStyle/>
                    <a:p>
                      <a:pPr algn="ctr"/>
                      <a:r>
                        <a:rPr lang="en-US" dirty="0" smtClean="0">
                          <a:solidFill>
                            <a:schemeClr val="tx1"/>
                          </a:solidFill>
                        </a:rPr>
                        <a:t>0 / 0</a:t>
                      </a:r>
                      <a:endParaRPr lang="en-US" dirty="0">
                        <a:solidFill>
                          <a:schemeClr val="tx1"/>
                        </a:solidFill>
                      </a:endParaRPr>
                    </a:p>
                  </a:txBody>
                  <a:tcPr/>
                </a:tc>
                <a:tc>
                  <a:txBody>
                    <a:bodyPr/>
                    <a:lstStyle/>
                    <a:p>
                      <a:pPr algn="ctr"/>
                      <a:r>
                        <a:rPr lang="en-US" dirty="0" smtClean="0">
                          <a:solidFill>
                            <a:schemeClr val="tx1"/>
                          </a:solidFill>
                        </a:rPr>
                        <a:t>0 / 0</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arguably</a:t>
                      </a:r>
                      <a:r>
                        <a:rPr lang="en-US" u="sng" baseline="0" dirty="0" smtClean="0">
                          <a:solidFill>
                            <a:schemeClr val="tx1"/>
                          </a:solidFill>
                        </a:rPr>
                        <a:t> </a:t>
                      </a:r>
                      <a:r>
                        <a:rPr lang="en-US" baseline="0" dirty="0" smtClean="0">
                          <a:solidFill>
                            <a:schemeClr val="tx1"/>
                          </a:solidFill>
                        </a:rPr>
                        <a:t>appropriate</a:t>
                      </a:r>
                      <a:endParaRPr lang="en-US" dirty="0" smtClean="0">
                        <a:solidFill>
                          <a:schemeClr val="tx1"/>
                        </a:solidFill>
                      </a:endParaRPr>
                    </a:p>
                  </a:txBody>
                  <a:tcPr/>
                </a:tc>
                <a:tc>
                  <a:txBody>
                    <a:bodyPr/>
                    <a:lstStyle/>
                    <a:p>
                      <a:pPr algn="ctr"/>
                      <a:r>
                        <a:rPr lang="en-US" dirty="0" smtClean="0">
                          <a:solidFill>
                            <a:schemeClr val="tx1"/>
                          </a:solidFill>
                        </a:rPr>
                        <a:t>22</a:t>
                      </a:r>
                      <a:endParaRPr lang="en-US" dirty="0">
                        <a:solidFill>
                          <a:schemeClr val="tx1"/>
                        </a:solidFill>
                      </a:endParaRPr>
                    </a:p>
                  </a:txBody>
                  <a:tcPr/>
                </a:tc>
                <a:tc>
                  <a:txBody>
                    <a:bodyPr/>
                    <a:lstStyle/>
                    <a:p>
                      <a:pPr algn="ctr"/>
                      <a:r>
                        <a:rPr lang="en-US" dirty="0" smtClean="0">
                          <a:solidFill>
                            <a:schemeClr val="tx1"/>
                          </a:solidFill>
                        </a:rPr>
                        <a:t>20</a:t>
                      </a:r>
                      <a:endParaRPr lang="en-US" dirty="0">
                        <a:solidFill>
                          <a:schemeClr val="tx1"/>
                        </a:solidFill>
                      </a:endParaRPr>
                    </a:p>
                  </a:txBody>
                  <a:tcPr/>
                </a:tc>
                <a:tc>
                  <a:txBody>
                    <a:bodyPr/>
                    <a:lstStyle/>
                    <a:p>
                      <a:pPr algn="ctr"/>
                      <a:r>
                        <a:rPr lang="en-US" dirty="0" smtClean="0">
                          <a:solidFill>
                            <a:schemeClr val="tx1"/>
                          </a:solidFill>
                        </a:rPr>
                        <a:t>16</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smtClean="0">
                        <a:solidFill>
                          <a:schemeClr val="tx1"/>
                        </a:solidFill>
                      </a:endParaRPr>
                    </a:p>
                  </a:txBody>
                  <a:tcPr/>
                </a:tc>
                <a:tc>
                  <a:txBody>
                    <a:bodyPr/>
                    <a:lstStyle/>
                    <a:p>
                      <a:pPr algn="ctr"/>
                      <a:r>
                        <a:rPr lang="en-US" dirty="0" smtClean="0">
                          <a:solidFill>
                            <a:schemeClr val="tx1"/>
                          </a:solidFill>
                        </a:rPr>
                        <a:t>7 / 15</a:t>
                      </a:r>
                      <a:endParaRPr lang="en-US" dirty="0">
                        <a:solidFill>
                          <a:schemeClr val="tx1"/>
                        </a:solidFill>
                      </a:endParaRPr>
                    </a:p>
                  </a:txBody>
                  <a:tcPr/>
                </a:tc>
                <a:tc>
                  <a:txBody>
                    <a:bodyPr/>
                    <a:lstStyle/>
                    <a:p>
                      <a:pPr algn="ctr"/>
                      <a:r>
                        <a:rPr lang="en-US" dirty="0" smtClean="0">
                          <a:solidFill>
                            <a:schemeClr val="tx1"/>
                          </a:solidFill>
                        </a:rPr>
                        <a:t>11 / 9</a:t>
                      </a:r>
                      <a:endParaRPr lang="en-US" dirty="0">
                        <a:solidFill>
                          <a:schemeClr val="tx1"/>
                        </a:solidFill>
                      </a:endParaRPr>
                    </a:p>
                  </a:txBody>
                  <a:tcPr/>
                </a:tc>
                <a:tc>
                  <a:txBody>
                    <a:bodyPr/>
                    <a:lstStyle/>
                    <a:p>
                      <a:pPr algn="ctr"/>
                      <a:r>
                        <a:rPr lang="en-US" dirty="0" smtClean="0">
                          <a:solidFill>
                            <a:schemeClr val="tx1"/>
                          </a:solidFill>
                        </a:rPr>
                        <a:t>7 / 9</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for sure </a:t>
                      </a:r>
                      <a:r>
                        <a:rPr lang="en-US" baseline="0" dirty="0" smtClean="0">
                          <a:solidFill>
                            <a:schemeClr val="tx1"/>
                          </a:solidFill>
                        </a:rPr>
                        <a:t>appropriate</a:t>
                      </a:r>
                      <a:endParaRPr lang="en-US" dirty="0" smtClean="0">
                        <a:solidFill>
                          <a:schemeClr val="tx1"/>
                        </a:solidFill>
                      </a:endParaRPr>
                    </a:p>
                  </a:txBody>
                  <a:tcPr/>
                </a:tc>
                <a:tc>
                  <a:txBody>
                    <a:bodyPr/>
                    <a:lstStyle/>
                    <a:p>
                      <a:pPr algn="ctr"/>
                      <a:r>
                        <a:rPr lang="en-US" dirty="0" smtClean="0">
                          <a:solidFill>
                            <a:schemeClr val="tx1"/>
                          </a:solidFill>
                        </a:rPr>
                        <a:t>83</a:t>
                      </a:r>
                      <a:endParaRPr lang="en-US" dirty="0">
                        <a:solidFill>
                          <a:schemeClr val="tx1"/>
                        </a:solidFill>
                      </a:endParaRPr>
                    </a:p>
                  </a:txBody>
                  <a:tcPr/>
                </a:tc>
                <a:tc>
                  <a:txBody>
                    <a:bodyPr/>
                    <a:lstStyle/>
                    <a:p>
                      <a:pPr algn="ctr"/>
                      <a:r>
                        <a:rPr lang="en-US" dirty="0" smtClean="0">
                          <a:solidFill>
                            <a:schemeClr val="tx1"/>
                          </a:solidFill>
                        </a:rPr>
                        <a:t>89</a:t>
                      </a:r>
                      <a:endParaRPr lang="en-US" dirty="0">
                        <a:solidFill>
                          <a:schemeClr val="tx1"/>
                        </a:solidFill>
                      </a:endParaRPr>
                    </a:p>
                  </a:txBody>
                  <a:tcPr/>
                </a:tc>
                <a:tc>
                  <a:txBody>
                    <a:bodyPr/>
                    <a:lstStyle/>
                    <a:p>
                      <a:pPr algn="ctr"/>
                      <a:r>
                        <a:rPr lang="en-US" dirty="0" smtClean="0">
                          <a:solidFill>
                            <a:schemeClr val="tx1"/>
                          </a:solidFill>
                        </a:rPr>
                        <a:t>83</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smtClean="0">
                        <a:solidFill>
                          <a:schemeClr val="tx1"/>
                        </a:solidFill>
                      </a:endParaRPr>
                    </a:p>
                  </a:txBody>
                  <a:tcPr/>
                </a:tc>
                <a:tc>
                  <a:txBody>
                    <a:bodyPr/>
                    <a:lstStyle/>
                    <a:p>
                      <a:pPr algn="ctr"/>
                      <a:r>
                        <a:rPr lang="en-US" dirty="0" smtClean="0">
                          <a:solidFill>
                            <a:schemeClr val="tx1"/>
                          </a:solidFill>
                        </a:rPr>
                        <a:t>48 / 35</a:t>
                      </a:r>
                      <a:endParaRPr lang="en-US" dirty="0">
                        <a:solidFill>
                          <a:schemeClr val="tx1"/>
                        </a:solidFill>
                      </a:endParaRPr>
                    </a:p>
                  </a:txBody>
                  <a:tcPr/>
                </a:tc>
                <a:tc>
                  <a:txBody>
                    <a:bodyPr/>
                    <a:lstStyle/>
                    <a:p>
                      <a:pPr algn="ctr"/>
                      <a:r>
                        <a:rPr lang="en-US" dirty="0" smtClean="0">
                          <a:solidFill>
                            <a:schemeClr val="tx1"/>
                          </a:solidFill>
                        </a:rPr>
                        <a:t>48 / 41</a:t>
                      </a:r>
                      <a:endParaRPr lang="en-US" dirty="0">
                        <a:solidFill>
                          <a:schemeClr val="tx1"/>
                        </a:solidFill>
                      </a:endParaRPr>
                    </a:p>
                  </a:txBody>
                  <a:tcPr/>
                </a:tc>
                <a:tc>
                  <a:txBody>
                    <a:bodyPr/>
                    <a:lstStyle/>
                    <a:p>
                      <a:pPr algn="ctr"/>
                      <a:r>
                        <a:rPr lang="en-US" dirty="0" smtClean="0">
                          <a:solidFill>
                            <a:schemeClr val="tx1"/>
                          </a:solidFill>
                        </a:rPr>
                        <a:t>48 / 35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4251504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Appropriateness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measured in terms of what an optimal collection of RTTs for the POR under scrutiny would </a:t>
            </a:r>
            <a:r>
              <a:rPr lang="en-US" dirty="0" smtClean="0"/>
              <a:t>be;</a:t>
            </a:r>
          </a:p>
          <a:p>
            <a:pPr>
              <a:buFont typeface="Arial" panose="020B0604020202020204" pitchFamily="34" charset="0"/>
              <a:buChar char="•"/>
            </a:pPr>
            <a:r>
              <a:rPr lang="en-US" dirty="0" smtClean="0"/>
              <a:t>POR under scrutiny:</a:t>
            </a:r>
          </a:p>
          <a:p>
            <a:pPr lvl="1">
              <a:buFont typeface="Arial" panose="020B0604020202020204" pitchFamily="34" charset="0"/>
              <a:buChar char="•"/>
            </a:pPr>
            <a:r>
              <a:rPr lang="en-US" dirty="0" err="1" smtClean="0"/>
              <a:t>Assertional</a:t>
            </a:r>
            <a:r>
              <a:rPr lang="en-US" dirty="0" smtClean="0"/>
              <a:t> part: what is in the EHR</a:t>
            </a:r>
          </a:p>
          <a:p>
            <a:pPr lvl="1">
              <a:spcBef>
                <a:spcPts val="0"/>
              </a:spcBef>
              <a:buFont typeface="Arial" panose="020B0604020202020204" pitchFamily="34" charset="0"/>
              <a:buChar char="•"/>
            </a:pPr>
            <a:r>
              <a:rPr lang="en-US" dirty="0" smtClean="0"/>
              <a:t>Non-</a:t>
            </a:r>
            <a:r>
              <a:rPr lang="en-US" dirty="0" err="1" smtClean="0"/>
              <a:t>assertional</a:t>
            </a:r>
            <a:r>
              <a:rPr lang="en-US" dirty="0" smtClean="0"/>
              <a:t> part: what is on the side of the patient</a:t>
            </a:r>
          </a:p>
          <a:p>
            <a:pPr>
              <a:buFont typeface="Arial" panose="020B0604020202020204" pitchFamily="34" charset="0"/>
              <a:buChar char="•"/>
            </a:pPr>
            <a:r>
              <a:rPr lang="en-US" dirty="0" smtClean="0"/>
              <a:t>Optimal collection: </a:t>
            </a:r>
          </a:p>
          <a:p>
            <a:pPr lvl="1">
              <a:buFont typeface="Arial" panose="020B0604020202020204" pitchFamily="34" charset="0"/>
              <a:buChar char="•"/>
            </a:pPr>
            <a:r>
              <a:rPr lang="en-US" dirty="0" smtClean="0"/>
              <a:t>satisfies </a:t>
            </a:r>
            <a:r>
              <a:rPr lang="en-US" dirty="0"/>
              <a:t>the following criteria: </a:t>
            </a:r>
            <a:endParaRPr lang="en-US" dirty="0" smtClean="0"/>
          </a:p>
          <a:p>
            <a:pPr lvl="2">
              <a:buFont typeface="Arial" panose="020B0604020202020204" pitchFamily="34" charset="0"/>
              <a:buChar char="•"/>
            </a:pPr>
            <a:r>
              <a:rPr lang="en-US" dirty="0" smtClean="0"/>
              <a:t>(</a:t>
            </a:r>
            <a:r>
              <a:rPr lang="en-US" dirty="0"/>
              <a:t>1) it consists of RTTs which describe the non-</a:t>
            </a:r>
            <a:r>
              <a:rPr lang="en-US" dirty="0" err="1"/>
              <a:t>assertional</a:t>
            </a:r>
            <a:r>
              <a:rPr lang="en-US" dirty="0"/>
              <a:t> part of the POR only to the extent to which there is enough evidence for what those RTTs themselves assert to be true </a:t>
            </a:r>
            <a:r>
              <a:rPr lang="en-US" sz="1400" dirty="0"/>
              <a:t>(e.g. there is sufficient evidence that the patients are human beings, there is not sufficient evidence that the diagnoses are correct</a:t>
            </a:r>
            <a:r>
              <a:rPr lang="en-US" sz="1400" dirty="0" smtClean="0"/>
              <a:t>),</a:t>
            </a:r>
            <a:r>
              <a:rPr lang="en-US" dirty="0" smtClean="0"/>
              <a:t> </a:t>
            </a:r>
            <a:r>
              <a:rPr lang="en-US" dirty="0"/>
              <a:t>and </a:t>
            </a:r>
            <a:endParaRPr lang="en-US" dirty="0" smtClean="0"/>
          </a:p>
          <a:p>
            <a:pPr lvl="2">
              <a:buFont typeface="Arial" panose="020B0604020202020204" pitchFamily="34" charset="0"/>
              <a:buChar char="•"/>
            </a:pPr>
            <a:r>
              <a:rPr lang="en-US" dirty="0" smtClean="0"/>
              <a:t>(</a:t>
            </a:r>
            <a:r>
              <a:rPr lang="en-US" dirty="0"/>
              <a:t>2) it consists of other RTTs which describe the </a:t>
            </a:r>
            <a:r>
              <a:rPr lang="en-US" dirty="0" err="1"/>
              <a:t>assertional</a:t>
            </a:r>
            <a:r>
              <a:rPr lang="en-US" dirty="0"/>
              <a:t> part in relation to the RTTs referenced under (1</a:t>
            </a:r>
            <a:r>
              <a:rPr lang="en-US" dirty="0" smtClean="0"/>
              <a:t>).</a:t>
            </a:r>
            <a:endParaRPr lang="en-US" dirty="0"/>
          </a:p>
        </p:txBody>
      </p:sp>
    </p:spTree>
    <p:extLst>
      <p:ext uri="{BB962C8B-B14F-4D97-AF65-F5344CB8AC3E}">
        <p14:creationId xmlns:p14="http://schemas.microsoft.com/office/powerpoint/2010/main" val="2506380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high </a:t>
            </a:r>
            <a:r>
              <a:rPr lang="en-US" dirty="0"/>
              <a:t>i</a:t>
            </a:r>
            <a:r>
              <a:rPr lang="en-US" dirty="0" smtClean="0"/>
              <a:t>nter-rater agreement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56281664"/>
              </p:ext>
            </p:extLst>
          </p:nvPr>
        </p:nvGraphicFramePr>
        <p:xfrm>
          <a:off x="1219200" y="1676404"/>
          <a:ext cx="6934200" cy="4190994"/>
        </p:xfrm>
        <a:graphic>
          <a:graphicData uri="http://schemas.openxmlformats.org/drawingml/2006/table">
            <a:tbl>
              <a:tblPr>
                <a:tableStyleId>{5C22544A-7EE6-4342-B048-85BDC9FD1C3A}</a:tableStyleId>
              </a:tblPr>
              <a:tblGrid>
                <a:gridCol w="819000"/>
                <a:gridCol w="1119300"/>
                <a:gridCol w="1064700"/>
                <a:gridCol w="1310400"/>
                <a:gridCol w="1310400"/>
                <a:gridCol w="1310400"/>
              </a:tblGrid>
              <a:tr h="353372">
                <a:tc>
                  <a:txBody>
                    <a:bodyPr/>
                    <a:lstStyle/>
                    <a:p>
                      <a:pPr algn="l" fontAlgn="b"/>
                      <a:r>
                        <a:rPr lang="en-US" sz="1800" u="none" strike="noStrike" dirty="0" err="1">
                          <a:effectLst/>
                        </a:rPr>
                        <a:t>Obs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800" b="1" u="none" strike="noStrike" dirty="0">
                          <a:effectLst/>
                        </a:rPr>
                        <a:t>Y</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71041">
                <a:tc rowSpan="3">
                  <a:txBody>
                    <a:bodyPr/>
                    <a:lstStyle/>
                    <a:p>
                      <a:pPr algn="ctr" fontAlgn="ctr"/>
                      <a:r>
                        <a:rPr lang="en-US" sz="1800" b="1" u="none" strike="noStrike" dirty="0">
                          <a:effectLst/>
                        </a:rPr>
                        <a:t>X</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1" u="none" strike="noStrike">
                          <a:effectLst/>
                        </a:rPr>
                        <a:t>0</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vMerge="1">
                  <a:txBody>
                    <a:bodyPr/>
                    <a:lstStyle/>
                    <a:p>
                      <a:endParaRPr lang="en-US"/>
                    </a:p>
                  </a:txBody>
                  <a:tcPr/>
                </a:tc>
                <a:tc>
                  <a:txBody>
                    <a:bodyPr/>
                    <a:lstStyle/>
                    <a:p>
                      <a:pPr algn="r" fontAlgn="b"/>
                      <a:r>
                        <a:rPr lang="en-US" sz="1800" b="1"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22</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vMerge="1">
                  <a:txBody>
                    <a:bodyPr/>
                    <a:lstStyle/>
                    <a:p>
                      <a:endParaRPr lang="en-US"/>
                    </a:p>
                  </a:txBody>
                  <a:tcPr/>
                </a:tc>
                <a:tc>
                  <a:txBody>
                    <a:bodyPr/>
                    <a:lstStyle/>
                    <a:p>
                      <a:pPr algn="r" fontAlgn="b"/>
                      <a:r>
                        <a:rPr lang="en-US" sz="1800" b="1" u="none" strike="noStrike" dirty="0">
                          <a:effectLst/>
                        </a:rPr>
                        <a:t>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83</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89</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109</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53372">
                <a:tc gridSpan="2">
                  <a:txBody>
                    <a:bodyPr/>
                    <a:lstStyle/>
                    <a:p>
                      <a:pPr algn="l" fontAlgn="b"/>
                      <a:r>
                        <a:rPr lang="en-US" sz="1800" u="none" strike="noStrike">
                          <a:effectLst/>
                        </a:rPr>
                        <a:t>agreement</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99</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gridSpan="2">
                  <a:txBody>
                    <a:bodyPr/>
                    <a:lstStyle/>
                    <a:p>
                      <a:pPr algn="l" fontAlgn="b"/>
                      <a:r>
                        <a:rPr lang="en-US" sz="1800" u="none" strike="noStrike">
                          <a:effectLst/>
                        </a:rPr>
                        <a:t>by chance</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0.73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3.27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639605">
                <a:tc gridSpan="2">
                  <a:txBody>
                    <a:bodyPr/>
                    <a:lstStyle/>
                    <a:p>
                      <a:pPr algn="l" fontAlgn="b"/>
                      <a:r>
                        <a:rPr lang="en-US" sz="1800" u="none" strike="noStrike">
                          <a:effectLst/>
                        </a:rPr>
                        <a:t>Cohen's kappa</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0.904762</a:t>
                      </a:r>
                      <a:endParaRPr lang="en-US" sz="18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Rectangle 2"/>
          <p:cNvSpPr/>
          <p:nvPr/>
        </p:nvSpPr>
        <p:spPr>
          <a:xfrm>
            <a:off x="3505200" y="6400800"/>
            <a:ext cx="5562600" cy="338554"/>
          </a:xfrm>
          <a:prstGeom prst="rect">
            <a:avLst/>
          </a:prstGeom>
        </p:spPr>
        <p:txBody>
          <a:bodyPr wrap="square">
            <a:spAutoFit/>
          </a:bodyPr>
          <a:lstStyle/>
          <a:p>
            <a:pPr algn="r"/>
            <a:r>
              <a:rPr lang="en-US" sz="1600" dirty="0">
                <a:solidFill>
                  <a:schemeClr val="bg1"/>
                </a:solidFill>
              </a:rPr>
              <a:t>http://www.real-statistics.com/reliability/cohens-kappa/</a:t>
            </a:r>
          </a:p>
        </p:txBody>
      </p:sp>
    </p:spTree>
    <p:extLst>
      <p:ext uri="{BB962C8B-B14F-4D97-AF65-F5344CB8AC3E}">
        <p14:creationId xmlns:p14="http://schemas.microsoft.com/office/powerpoint/2010/main" val="25412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reasons for disagreement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Absence of uniform </a:t>
            </a:r>
            <a:r>
              <a:rPr lang="en-US" dirty="0"/>
              <a:t>conventions on which ontologies and relations to use, </a:t>
            </a:r>
            <a:endParaRPr lang="en-US" dirty="0" smtClean="0"/>
          </a:p>
          <a:p>
            <a:pPr>
              <a:buFont typeface="Arial" panose="020B0604020202020204" pitchFamily="34" charset="0"/>
              <a:buChar char="•"/>
            </a:pPr>
            <a:r>
              <a:rPr lang="en-US" dirty="0"/>
              <a:t>P</a:t>
            </a:r>
            <a:r>
              <a:rPr lang="en-US" dirty="0" smtClean="0"/>
              <a:t>roblems </a:t>
            </a:r>
            <a:r>
              <a:rPr lang="en-US" dirty="0"/>
              <a:t>in the ontological theories, </a:t>
            </a:r>
            <a:endParaRPr lang="en-US" dirty="0" smtClean="0"/>
          </a:p>
          <a:p>
            <a:pPr>
              <a:buFont typeface="Arial" panose="020B0604020202020204" pitchFamily="34" charset="0"/>
              <a:buChar char="•"/>
            </a:pPr>
            <a:r>
              <a:rPr lang="en-US" dirty="0" smtClean="0"/>
              <a:t>Issues with implementation of ontologies,</a:t>
            </a:r>
          </a:p>
          <a:p>
            <a:pPr lvl="1">
              <a:buFont typeface="Arial" panose="020B0604020202020204" pitchFamily="34" charset="0"/>
              <a:buChar char="•"/>
            </a:pPr>
            <a:r>
              <a:rPr lang="en-US" dirty="0" smtClean="0"/>
              <a:t>both </a:t>
            </a:r>
            <a:r>
              <a:rPr lang="en-US" dirty="0"/>
              <a:t>authors resorted to OGMS for a large part of their RTTs, </a:t>
            </a:r>
            <a:endParaRPr lang="en-US" dirty="0" smtClean="0"/>
          </a:p>
          <a:p>
            <a:pPr lvl="1">
              <a:buFont typeface="Arial" panose="020B0604020202020204" pitchFamily="34" charset="0"/>
              <a:buChar char="•"/>
            </a:pPr>
            <a:r>
              <a:rPr lang="en-US" dirty="0" smtClean="0"/>
              <a:t>Yet, differences </a:t>
            </a:r>
            <a:r>
              <a:rPr lang="en-US" dirty="0"/>
              <a:t>in representation were observed because of the source material consulted: </a:t>
            </a:r>
            <a:endParaRPr lang="en-US" dirty="0" smtClean="0"/>
          </a:p>
          <a:p>
            <a:pPr lvl="2">
              <a:buFont typeface="Arial" panose="020B0604020202020204" pitchFamily="34" charset="0"/>
              <a:buChar char="•"/>
            </a:pPr>
            <a:r>
              <a:rPr lang="en-US" dirty="0" smtClean="0"/>
              <a:t>X </a:t>
            </a:r>
            <a:r>
              <a:rPr lang="en-US" dirty="0"/>
              <a:t>used the OGMS OWL artifact as basis, whereas Y used the definitions and descriptions in the paper that led to the development of OGMS (Scheuermann et al., 2009).</a:t>
            </a:r>
            <a:endParaRPr lang="en-US" dirty="0" smtClean="0"/>
          </a:p>
          <a:p>
            <a:pPr>
              <a:buFont typeface="Arial" panose="020B0604020202020204" pitchFamily="34" charset="0"/>
              <a:buChar char="•"/>
            </a:pPr>
            <a:r>
              <a:rPr lang="en-US" dirty="0" smtClean="0"/>
              <a:t>Lack of appropriate documentation.</a:t>
            </a:r>
          </a:p>
          <a:p>
            <a:endParaRPr lang="en-US" dirty="0"/>
          </a:p>
        </p:txBody>
      </p:sp>
    </p:spTree>
    <p:extLst>
      <p:ext uri="{BB962C8B-B14F-4D97-AF65-F5344CB8AC3E}">
        <p14:creationId xmlns:p14="http://schemas.microsoft.com/office/powerpoint/2010/main" val="1423219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Ontologies and orphan classes referenced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Ontologies							X	Y</a:t>
            </a:r>
          </a:p>
          <a:p>
            <a:pPr lvl="1">
              <a:buFont typeface="Arial" panose="020B0604020202020204" pitchFamily="34" charset="0"/>
              <a:buChar char="•"/>
            </a:pPr>
            <a:r>
              <a:rPr lang="en-US" sz="1800" dirty="0" smtClean="0"/>
              <a:t>Ontology of General Medical Science (OGMS)			x	x</a:t>
            </a:r>
          </a:p>
          <a:p>
            <a:pPr lvl="1">
              <a:buFont typeface="Arial" panose="020B0604020202020204" pitchFamily="34" charset="0"/>
              <a:buChar char="•"/>
            </a:pPr>
            <a:r>
              <a:rPr lang="en-US" sz="1800" dirty="0" smtClean="0"/>
              <a:t>Ontology </a:t>
            </a:r>
            <a:r>
              <a:rPr lang="en-US" sz="1800" dirty="0"/>
              <a:t>of Medically Related Social Entities (OMRSE</a:t>
            </a:r>
            <a:r>
              <a:rPr lang="en-US" sz="1800" dirty="0" smtClean="0"/>
              <a:t>) 		x</a:t>
            </a:r>
          </a:p>
          <a:p>
            <a:pPr lvl="1">
              <a:buFont typeface="Arial" panose="020B0604020202020204" pitchFamily="34" charset="0"/>
              <a:buChar char="•"/>
            </a:pPr>
            <a:r>
              <a:rPr lang="en-US" sz="1800" dirty="0" smtClean="0"/>
              <a:t>the </a:t>
            </a:r>
            <a:r>
              <a:rPr lang="en-US" sz="1800" dirty="0"/>
              <a:t>Foundational Model of Anatomy (FMA</a:t>
            </a:r>
            <a:r>
              <a:rPr lang="en-US" sz="1800" dirty="0" smtClean="0"/>
              <a:t>) 			x	x</a:t>
            </a:r>
          </a:p>
          <a:p>
            <a:pPr lvl="1">
              <a:buFont typeface="Arial" panose="020B0604020202020204" pitchFamily="34" charset="0"/>
              <a:buChar char="•"/>
            </a:pPr>
            <a:r>
              <a:rPr lang="en-US" sz="1800" dirty="0" smtClean="0"/>
              <a:t>the </a:t>
            </a:r>
            <a:r>
              <a:rPr lang="en-US" sz="1800" dirty="0"/>
              <a:t>Disease Ontology (DO</a:t>
            </a:r>
            <a:r>
              <a:rPr lang="en-US" sz="1800" dirty="0" smtClean="0"/>
              <a:t>)					x</a:t>
            </a:r>
          </a:p>
          <a:p>
            <a:pPr lvl="1">
              <a:buFont typeface="Arial" panose="020B0604020202020204" pitchFamily="34" charset="0"/>
              <a:buChar char="•"/>
            </a:pPr>
            <a:r>
              <a:rPr lang="en-US" sz="1800" dirty="0" smtClean="0"/>
              <a:t>Ontology </a:t>
            </a:r>
            <a:r>
              <a:rPr lang="en-US" sz="1800" dirty="0"/>
              <a:t>of Biomedical Investigations (OBI</a:t>
            </a:r>
            <a:r>
              <a:rPr lang="en-US" sz="1800" dirty="0" smtClean="0"/>
              <a:t>)			x</a:t>
            </a:r>
          </a:p>
          <a:p>
            <a:pPr lvl="1">
              <a:buFont typeface="Arial" panose="020B0604020202020204" pitchFamily="34" charset="0"/>
              <a:buChar char="•"/>
            </a:pPr>
            <a:r>
              <a:rPr lang="en-US" sz="1800" dirty="0"/>
              <a:t>Basic Formal Ontology (BFO</a:t>
            </a:r>
            <a:r>
              <a:rPr lang="en-US" sz="1800" dirty="0" smtClean="0"/>
              <a:t>)						x</a:t>
            </a:r>
            <a:endParaRPr lang="en-US" sz="1800" dirty="0"/>
          </a:p>
          <a:p>
            <a:pPr lvl="1">
              <a:buFont typeface="Arial" panose="020B0604020202020204" pitchFamily="34" charset="0"/>
              <a:buChar char="•"/>
            </a:pPr>
            <a:r>
              <a:rPr lang="en-US" sz="1800" dirty="0"/>
              <a:t>Information Artifact Ontology (IAO</a:t>
            </a:r>
            <a:r>
              <a:rPr lang="en-US" sz="1800" dirty="0" smtClean="0"/>
              <a:t>)					x</a:t>
            </a:r>
          </a:p>
          <a:p>
            <a:pPr>
              <a:buFont typeface="Arial" panose="020B0604020202020204" pitchFamily="34" charset="0"/>
              <a:buChar char="•"/>
            </a:pPr>
            <a:r>
              <a:rPr lang="en-US" dirty="0" smtClean="0"/>
              <a:t>Orphan classes</a:t>
            </a:r>
          </a:p>
          <a:p>
            <a:pPr lvl="1">
              <a:buFont typeface="Arial" panose="020B0604020202020204" pitchFamily="34" charset="0"/>
              <a:buChar char="•"/>
            </a:pPr>
            <a:r>
              <a:rPr lang="en-US" sz="1800" dirty="0" smtClean="0"/>
              <a:t>‘</a:t>
            </a:r>
            <a:r>
              <a:rPr lang="en-US" sz="1800" dirty="0" err="1" smtClean="0"/>
              <a:t>denotator</a:t>
            </a:r>
            <a:r>
              <a:rPr lang="en-US" sz="1800" dirty="0" smtClean="0"/>
              <a:t>’						x</a:t>
            </a:r>
          </a:p>
          <a:p>
            <a:pPr lvl="1">
              <a:buFont typeface="Arial" panose="020B0604020202020204" pitchFamily="34" charset="0"/>
              <a:buChar char="•"/>
            </a:pPr>
            <a:r>
              <a:rPr lang="en-US" sz="1800" dirty="0" smtClean="0"/>
              <a:t>‘EHR’							x</a:t>
            </a:r>
          </a:p>
          <a:p>
            <a:pPr lvl="1">
              <a:buFont typeface="Arial" panose="020B0604020202020204" pitchFamily="34" charset="0"/>
              <a:buChar char="•"/>
            </a:pPr>
            <a:r>
              <a:rPr lang="en-US" sz="1800" dirty="0" smtClean="0"/>
              <a:t>‘</a:t>
            </a:r>
            <a:r>
              <a:rPr lang="en-US" sz="1800" dirty="0"/>
              <a:t>dataset record</a:t>
            </a:r>
            <a:r>
              <a:rPr lang="en-US" sz="1800" dirty="0" smtClean="0"/>
              <a:t>’						x</a:t>
            </a:r>
          </a:p>
          <a:p>
            <a:pPr lvl="1">
              <a:buFont typeface="Arial" panose="020B0604020202020204" pitchFamily="34" charset="0"/>
              <a:buChar char="•"/>
            </a:pPr>
            <a:r>
              <a:rPr lang="en-US" sz="1800" dirty="0" smtClean="0"/>
              <a:t>‘</a:t>
            </a:r>
            <a:r>
              <a:rPr lang="en-US" sz="1800" dirty="0"/>
              <a:t>patient </a:t>
            </a:r>
            <a:r>
              <a:rPr lang="en-US" sz="1800" dirty="0" smtClean="0"/>
              <a:t>identifier’							x</a:t>
            </a:r>
          </a:p>
          <a:p>
            <a:pPr lvl="1">
              <a:buFont typeface="Arial" panose="020B0604020202020204" pitchFamily="34" charset="0"/>
              <a:buChar char="•"/>
            </a:pPr>
            <a:r>
              <a:rPr lang="en-US" sz="1800" dirty="0" smtClean="0"/>
              <a:t>‘</a:t>
            </a:r>
            <a:r>
              <a:rPr lang="en-US" sz="1800" dirty="0"/>
              <a:t>ICD-9-CM code and label</a:t>
            </a:r>
            <a:r>
              <a:rPr lang="en-US" sz="1800" dirty="0" smtClean="0"/>
              <a:t>’						x</a:t>
            </a:r>
          </a:p>
        </p:txBody>
      </p:sp>
    </p:spTree>
    <p:extLst>
      <p:ext uri="{BB962C8B-B14F-4D97-AF65-F5344CB8AC3E}">
        <p14:creationId xmlns:p14="http://schemas.microsoft.com/office/powerpoint/2010/main" val="1699827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p:spPr>
        <p:txBody>
          <a:bodyPr/>
          <a:lstStyle/>
          <a:p>
            <a:r>
              <a:rPr lang="en-US" sz="3200" dirty="0" smtClean="0"/>
              <a:t>Material entity / human being</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7455150"/>
              </p:ext>
            </p:extLst>
          </p:nvPr>
        </p:nvGraphicFramePr>
        <p:xfrm>
          <a:off x="76200" y="1524000"/>
          <a:ext cx="4419600" cy="2362200"/>
        </p:xfrm>
        <a:graphic>
          <a:graphicData uri="http://schemas.openxmlformats.org/drawingml/2006/table">
            <a:tbl>
              <a:tblPr firstRow="1" firstCol="1" bandRow="1">
                <a:tableStyleId>{5C22544A-7EE6-4342-B048-85BDC9FD1C3A}</a:tableStyleId>
              </a:tblPr>
              <a:tblGrid>
                <a:gridCol w="381000"/>
                <a:gridCol w="457200"/>
                <a:gridCol w="1752600"/>
                <a:gridCol w="469679"/>
                <a:gridCol w="749521"/>
                <a:gridCol w="304800"/>
                <a:gridCol w="304800"/>
              </a:tblGrid>
              <a:tr h="508272">
                <a:tc>
                  <a:txBody>
                    <a:bodyPr/>
                    <a:lstStyle/>
                    <a:p>
                      <a:pPr marL="0" marR="0" indent="0" algn="ctr">
                        <a:lnSpc>
                          <a:spcPct val="100000"/>
                        </a:lnSpc>
                        <a:spcBef>
                          <a:spcPts val="0"/>
                        </a:spcBef>
                        <a:spcAft>
                          <a:spcPts val="0"/>
                        </a:spcAft>
                      </a:pPr>
                      <a:r>
                        <a:rPr lang="en-US" sz="1400" dirty="0" err="1" smtClean="0">
                          <a:solidFill>
                            <a:schemeClr val="tx1"/>
                          </a:solidFill>
                          <a:effectLst/>
                        </a:rPr>
                        <a:t>Ind</a:t>
                      </a:r>
                      <a:endParaRPr lang="en-US" sz="1400" dirty="0" smtClean="0">
                        <a:solidFill>
                          <a:schemeClr val="tx1"/>
                        </a:solidFill>
                        <a:effectLst/>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gridSpan="2">
                  <a:txBody>
                    <a:bodyPr/>
                    <a:lstStyle/>
                    <a:p>
                      <a:pPr marL="0" marR="0" indent="0">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hMerge="1">
                  <a:txBody>
                    <a:bodyPr/>
                    <a:lstStyle/>
                    <a:p>
                      <a:endParaRPr lang="en-US"/>
                    </a:p>
                  </a:txBody>
                  <a:tcPr/>
                </a:tc>
                <a:tc>
                  <a:txBody>
                    <a:bodyPr/>
                    <a:lstStyle/>
                    <a:p>
                      <a:pPr marL="0" marR="0" indent="0">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a:solidFill>
                            <a:schemeClr val="tx1"/>
                          </a:solidFill>
                          <a:effectLst/>
                        </a:rPr>
                        <a:t>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OBI</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a:solidFill>
                            <a:schemeClr val="tx1"/>
                          </a:solidFill>
                          <a:effectLst/>
                        </a:rPr>
                        <a:t>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doctor who made diagnosis #1</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Homo sapiens</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dirty="0">
                          <a:solidFill>
                            <a:schemeClr val="tx1"/>
                          </a:solidFill>
                          <a:effectLst/>
                        </a:rPr>
                        <a:t>T3</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doctor who made diagnosis #2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dirty="0">
                          <a:solidFill>
                            <a:schemeClr val="tx1"/>
                          </a:solidFill>
                          <a:effectLst/>
                        </a:rPr>
                        <a:t>T15</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patient's 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OMRSE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82508229"/>
              </p:ext>
            </p:extLst>
          </p:nvPr>
        </p:nvGraphicFramePr>
        <p:xfrm>
          <a:off x="4648200" y="1524000"/>
          <a:ext cx="4419601" cy="2346960"/>
        </p:xfrm>
        <a:graphic>
          <a:graphicData uri="http://schemas.openxmlformats.org/drawingml/2006/table">
            <a:tbl>
              <a:tblPr firstRow="1" firstCol="1" bandRow="1">
                <a:tableStyleId>{5C22544A-7EE6-4342-B048-85BDC9FD1C3A}</a:tableStyleId>
              </a:tblPr>
              <a:tblGrid>
                <a:gridCol w="457200"/>
                <a:gridCol w="457200"/>
                <a:gridCol w="1708688"/>
                <a:gridCol w="489958"/>
                <a:gridCol w="773154"/>
                <a:gridCol w="228600"/>
                <a:gridCol w="304801"/>
              </a:tblGrid>
              <a:tr h="331304">
                <a:tc>
                  <a:txBody>
                    <a:bodyPr/>
                    <a:lstStyle/>
                    <a:p>
                      <a:pPr marL="100330" marR="0" indent="0" algn="l">
                        <a:lnSpc>
                          <a:spcPct val="100000"/>
                        </a:lnSpc>
                        <a:spcBef>
                          <a:spcPts val="0"/>
                        </a:spcBef>
                        <a:spcAft>
                          <a:spcPts val="0"/>
                        </a:spcAft>
                      </a:pPr>
                      <a:r>
                        <a:rPr lang="en-US" sz="1400" dirty="0" err="1" smtClean="0">
                          <a:solidFill>
                            <a:schemeClr val="tx1"/>
                          </a:solidFill>
                          <a:effectLst/>
                        </a:rPr>
                        <a:t>Ind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100330" marR="0" indent="0" algn="l">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US"/>
                    </a:p>
                  </a:txBody>
                  <a:tcPr/>
                </a:tc>
                <a:tc>
                  <a:txBody>
                    <a:bodyPr/>
                    <a:lstStyle/>
                    <a:p>
                      <a:pPr marL="100330" marR="0" indent="0" algn="l">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T27</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P1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material entity whose ID is ‘1234’ in the spreadsheet</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BFO</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Material entity</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‘J. Doe’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a:solidFill>
                            <a:schemeClr val="tx1"/>
                          </a:solidFill>
                          <a:effectLst/>
                        </a:rPr>
                        <a:t>T3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‘S. Thump’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bl>
          </a:graphicData>
        </a:graphic>
      </p:graphicFrame>
      <p:sp>
        <p:nvSpPr>
          <p:cNvPr id="11" name="Content Placeholder 2"/>
          <p:cNvSpPr txBox="1">
            <a:spLocks/>
          </p:cNvSpPr>
          <p:nvPr/>
        </p:nvSpPr>
        <p:spPr>
          <a:xfrm>
            <a:off x="228600" y="4038600"/>
            <a:ext cx="8686800" cy="25908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a:t>X represented P1 as a human with a patient role. </a:t>
            </a:r>
            <a:endParaRPr lang="en-US" sz="2000" dirty="0" smtClean="0"/>
          </a:p>
          <a:p>
            <a:pPr>
              <a:buFont typeface="Arial" panose="020B0604020202020204" pitchFamily="34" charset="0"/>
              <a:buChar char="•"/>
            </a:pPr>
            <a:r>
              <a:rPr lang="en-US" sz="2000" dirty="0" smtClean="0"/>
              <a:t>Y </a:t>
            </a:r>
            <a:r>
              <a:rPr lang="en-US" sz="2000" dirty="0"/>
              <a:t>represented P1 as a material entity </a:t>
            </a:r>
            <a:r>
              <a:rPr lang="en-US" sz="2000" dirty="0" smtClean="0"/>
              <a:t>(</a:t>
            </a:r>
            <a:r>
              <a:rPr lang="en-US" sz="1400" dirty="0"/>
              <a:t>P1 has been a material entity all the time through its existence, but not a human (e.g., it was a zygote at a time prior to being human</a:t>
            </a:r>
            <a:r>
              <a:rPr lang="en-US" sz="1400" dirty="0" smtClean="0"/>
              <a:t>)</a:t>
            </a:r>
            <a:r>
              <a:rPr lang="en-US" sz="2000" dirty="0" smtClean="0"/>
              <a:t>) without </a:t>
            </a:r>
            <a:r>
              <a:rPr lang="en-US" sz="2000" dirty="0"/>
              <a:t>assigning a patient </a:t>
            </a:r>
            <a:r>
              <a:rPr lang="en-US" sz="2000" dirty="0" smtClean="0"/>
              <a:t>role.</a:t>
            </a:r>
          </a:p>
          <a:p>
            <a:pPr>
              <a:buFont typeface="Arial" panose="020B0604020202020204" pitchFamily="34" charset="0"/>
              <a:buChar char="•"/>
            </a:pPr>
            <a:r>
              <a:rPr lang="en-US" sz="2000" dirty="0" smtClean="0"/>
              <a:t>This </a:t>
            </a:r>
            <a:r>
              <a:rPr lang="en-US" sz="2000" dirty="0"/>
              <a:t>difference in representation is related to the temporal indexing that RT requires for </a:t>
            </a:r>
            <a:r>
              <a:rPr lang="en-US" sz="2000" dirty="0" smtClean="0"/>
              <a:t>continuants. </a:t>
            </a:r>
          </a:p>
          <a:p>
            <a:pPr>
              <a:buFont typeface="Arial" panose="020B0604020202020204" pitchFamily="34" charset="0"/>
              <a:buChar char="•"/>
            </a:pPr>
            <a:r>
              <a:rPr lang="en-US" sz="2000" dirty="0"/>
              <a:t>Given the two authors’ temporal indexing, both agree that each other’s views re material entity/human being </a:t>
            </a:r>
            <a:r>
              <a:rPr lang="en-US" sz="1100" dirty="0"/>
              <a:t>(cave next slide)</a:t>
            </a:r>
            <a:r>
              <a:rPr lang="en-US" sz="2000" dirty="0"/>
              <a:t> were correct. </a:t>
            </a:r>
          </a:p>
          <a:p>
            <a:pPr>
              <a:buFont typeface="Arial" panose="020B0604020202020204" pitchFamily="34" charset="0"/>
              <a:buChar char="•"/>
            </a:pPr>
            <a:endParaRPr lang="en-US" sz="2000" kern="0" dirty="0"/>
          </a:p>
        </p:txBody>
      </p:sp>
    </p:spTree>
    <p:extLst>
      <p:ext uri="{BB962C8B-B14F-4D97-AF65-F5344CB8AC3E}">
        <p14:creationId xmlns:p14="http://schemas.microsoft.com/office/powerpoint/2010/main" val="1408110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p:spPr>
        <p:txBody>
          <a:bodyPr/>
          <a:lstStyle/>
          <a:p>
            <a:r>
              <a:rPr lang="en-US" sz="3200" dirty="0" smtClean="0"/>
              <a:t>Human being / Homo sapiens</a:t>
            </a:r>
            <a:endParaRPr lang="en-US" sz="3200" dirty="0"/>
          </a:p>
        </p:txBody>
      </p:sp>
      <p:graphicFrame>
        <p:nvGraphicFramePr>
          <p:cNvPr id="6" name="Content Placeholder 5"/>
          <p:cNvGraphicFramePr>
            <a:graphicFrameLocks noGrp="1"/>
          </p:cNvGraphicFramePr>
          <p:nvPr>
            <p:ph idx="1"/>
          </p:nvPr>
        </p:nvGraphicFramePr>
        <p:xfrm>
          <a:off x="76200" y="1524000"/>
          <a:ext cx="4419600" cy="2362200"/>
        </p:xfrm>
        <a:graphic>
          <a:graphicData uri="http://schemas.openxmlformats.org/drawingml/2006/table">
            <a:tbl>
              <a:tblPr firstRow="1" firstCol="1" bandRow="1">
                <a:tableStyleId>{5C22544A-7EE6-4342-B048-85BDC9FD1C3A}</a:tableStyleId>
              </a:tblPr>
              <a:tblGrid>
                <a:gridCol w="381000"/>
                <a:gridCol w="457200"/>
                <a:gridCol w="1752600"/>
                <a:gridCol w="469679"/>
                <a:gridCol w="749521"/>
                <a:gridCol w="304800"/>
                <a:gridCol w="304800"/>
              </a:tblGrid>
              <a:tr h="508272">
                <a:tc>
                  <a:txBody>
                    <a:bodyPr/>
                    <a:lstStyle/>
                    <a:p>
                      <a:pPr marL="0" marR="0" indent="0" algn="ctr">
                        <a:lnSpc>
                          <a:spcPct val="100000"/>
                        </a:lnSpc>
                        <a:spcBef>
                          <a:spcPts val="0"/>
                        </a:spcBef>
                        <a:spcAft>
                          <a:spcPts val="0"/>
                        </a:spcAft>
                      </a:pPr>
                      <a:r>
                        <a:rPr lang="en-US" sz="1400" dirty="0" err="1" smtClean="0">
                          <a:solidFill>
                            <a:schemeClr val="tx1"/>
                          </a:solidFill>
                          <a:effectLst/>
                        </a:rPr>
                        <a:t>Ind</a:t>
                      </a:r>
                      <a:endParaRPr lang="en-US" sz="1400" dirty="0" smtClean="0">
                        <a:solidFill>
                          <a:schemeClr val="tx1"/>
                        </a:solidFill>
                        <a:effectLst/>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gridSpan="2">
                  <a:txBody>
                    <a:bodyPr/>
                    <a:lstStyle/>
                    <a:p>
                      <a:pPr marL="0" marR="0" indent="0">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hMerge="1">
                  <a:txBody>
                    <a:bodyPr/>
                    <a:lstStyle/>
                    <a:p>
                      <a:endParaRPr lang="en-US"/>
                    </a:p>
                  </a:txBody>
                  <a:tcPr/>
                </a:tc>
                <a:tc>
                  <a:txBody>
                    <a:bodyPr/>
                    <a:lstStyle/>
                    <a:p>
                      <a:pPr marL="0" marR="0" indent="0">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a:solidFill>
                            <a:schemeClr val="tx1"/>
                          </a:solidFill>
                          <a:effectLst/>
                        </a:rPr>
                        <a:t>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OBI</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a:solidFill>
                            <a:schemeClr val="tx1"/>
                          </a:solidFill>
                          <a:effectLst/>
                        </a:rPr>
                        <a:t>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doctor who made diagnosis #1</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Homo sapiens</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dirty="0">
                          <a:solidFill>
                            <a:schemeClr val="tx1"/>
                          </a:solidFill>
                          <a:effectLst/>
                        </a:rPr>
                        <a:t>T3</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doctor who made diagnosis #2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dirty="0">
                          <a:solidFill>
                            <a:schemeClr val="tx1"/>
                          </a:solidFill>
                          <a:effectLst/>
                        </a:rPr>
                        <a:t>T15</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patient's 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OMRSE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bl>
          </a:graphicData>
        </a:graphic>
      </p:graphicFrame>
      <p:graphicFrame>
        <p:nvGraphicFramePr>
          <p:cNvPr id="9" name="Table 8"/>
          <p:cNvGraphicFramePr>
            <a:graphicFrameLocks noGrp="1"/>
          </p:cNvGraphicFramePr>
          <p:nvPr/>
        </p:nvGraphicFramePr>
        <p:xfrm>
          <a:off x="4648200" y="1524000"/>
          <a:ext cx="4419601" cy="2346960"/>
        </p:xfrm>
        <a:graphic>
          <a:graphicData uri="http://schemas.openxmlformats.org/drawingml/2006/table">
            <a:tbl>
              <a:tblPr firstRow="1" firstCol="1" bandRow="1">
                <a:tableStyleId>{5C22544A-7EE6-4342-B048-85BDC9FD1C3A}</a:tableStyleId>
              </a:tblPr>
              <a:tblGrid>
                <a:gridCol w="457200"/>
                <a:gridCol w="457200"/>
                <a:gridCol w="1708688"/>
                <a:gridCol w="489958"/>
                <a:gridCol w="773154"/>
                <a:gridCol w="228600"/>
                <a:gridCol w="304801"/>
              </a:tblGrid>
              <a:tr h="331304">
                <a:tc>
                  <a:txBody>
                    <a:bodyPr/>
                    <a:lstStyle/>
                    <a:p>
                      <a:pPr marL="100330" marR="0" indent="0" algn="l">
                        <a:lnSpc>
                          <a:spcPct val="100000"/>
                        </a:lnSpc>
                        <a:spcBef>
                          <a:spcPts val="0"/>
                        </a:spcBef>
                        <a:spcAft>
                          <a:spcPts val="0"/>
                        </a:spcAft>
                      </a:pPr>
                      <a:r>
                        <a:rPr lang="en-US" sz="1400" dirty="0" err="1" smtClean="0">
                          <a:solidFill>
                            <a:schemeClr val="tx1"/>
                          </a:solidFill>
                          <a:effectLst/>
                        </a:rPr>
                        <a:t>Ind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100330" marR="0" indent="0" algn="l">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US"/>
                    </a:p>
                  </a:txBody>
                  <a:tcPr/>
                </a:tc>
                <a:tc>
                  <a:txBody>
                    <a:bodyPr/>
                    <a:lstStyle/>
                    <a:p>
                      <a:pPr marL="100330" marR="0" indent="0" algn="l">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T27</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P1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material entity whose ID is ‘1234’ in the spreadsheet</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BFO</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Material entity</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‘J. Doe’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a:solidFill>
                            <a:schemeClr val="tx1"/>
                          </a:solidFill>
                          <a:effectLst/>
                        </a:rPr>
                        <a:t>T3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‘S. Thump’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bl>
          </a:graphicData>
        </a:graphic>
      </p:graphicFrame>
      <p:sp>
        <p:nvSpPr>
          <p:cNvPr id="11" name="Content Placeholder 2"/>
          <p:cNvSpPr txBox="1">
            <a:spLocks/>
          </p:cNvSpPr>
          <p:nvPr/>
        </p:nvSpPr>
        <p:spPr>
          <a:xfrm>
            <a:off x="228600" y="4038600"/>
            <a:ext cx="8686800" cy="25908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smtClean="0"/>
              <a:t>Disagreement about </a:t>
            </a:r>
            <a:r>
              <a:rPr lang="en-US" sz="2000" dirty="0"/>
              <a:t>how to interpret the representational units for the universal </a:t>
            </a:r>
            <a:r>
              <a:rPr lang="en-US" sz="2000" i="1" dirty="0"/>
              <a:t>Human being</a:t>
            </a:r>
            <a:r>
              <a:rPr lang="en-US" sz="2000" dirty="0"/>
              <a:t> from the selected </a:t>
            </a:r>
            <a:r>
              <a:rPr lang="en-US" sz="2000" dirty="0" smtClean="0"/>
              <a:t>ontologies: </a:t>
            </a:r>
          </a:p>
          <a:p>
            <a:pPr lvl="1">
              <a:buFont typeface="Arial" panose="020B0604020202020204" pitchFamily="34" charset="0"/>
              <a:buChar char="•"/>
            </a:pPr>
            <a:r>
              <a:rPr lang="en-US" sz="1600" dirty="0" smtClean="0"/>
              <a:t>Is ‘human </a:t>
            </a:r>
            <a:r>
              <a:rPr lang="en-US" sz="1600" dirty="0"/>
              <a:t>being’ </a:t>
            </a:r>
            <a:r>
              <a:rPr lang="en-US" sz="1600" dirty="0" smtClean="0"/>
              <a:t>synonym </a:t>
            </a:r>
            <a:r>
              <a:rPr lang="en-US" sz="1600" dirty="0"/>
              <a:t>for the FMA’s ‘human body’ </a:t>
            </a:r>
            <a:r>
              <a:rPr lang="en-US" sz="1600" dirty="0" smtClean="0"/>
              <a:t>class ? </a:t>
            </a:r>
          </a:p>
          <a:p>
            <a:pPr lvl="1">
              <a:buFont typeface="Arial" panose="020B0604020202020204" pitchFamily="34" charset="0"/>
              <a:buChar char="•"/>
            </a:pPr>
            <a:r>
              <a:rPr lang="en-US" sz="1600" dirty="0" smtClean="0"/>
              <a:t>Does OBI’s ‘Homo </a:t>
            </a:r>
            <a:r>
              <a:rPr lang="en-US" sz="1600" dirty="0"/>
              <a:t>sapiens’ </a:t>
            </a:r>
            <a:r>
              <a:rPr lang="en-US" sz="1600" dirty="0" smtClean="0"/>
              <a:t>because of </a:t>
            </a:r>
            <a:r>
              <a:rPr lang="en-US" sz="1600" dirty="0"/>
              <a:t>its linking to other ontologies in </a:t>
            </a:r>
            <a:r>
              <a:rPr lang="en-US" sz="1600" dirty="0" err="1" smtClean="0"/>
              <a:t>Ontobee</a:t>
            </a:r>
            <a:r>
              <a:rPr lang="en-US" sz="1600" dirty="0" smtClean="0"/>
              <a:t> confuse </a:t>
            </a:r>
            <a:r>
              <a:rPr lang="en-US" sz="1600" dirty="0"/>
              <a:t>‘Homo sapiens’ as an instance of </a:t>
            </a:r>
            <a:r>
              <a:rPr lang="en-US" sz="1600" dirty="0" smtClean="0"/>
              <a:t>‘</a:t>
            </a:r>
            <a:r>
              <a:rPr lang="en-US" sz="1600" dirty="0"/>
              <a:t>species’ with those instances of organism that belong to – but are not instances of – the species ‘Homo sapiens</a:t>
            </a:r>
            <a:r>
              <a:rPr lang="en-US" sz="1600" dirty="0" smtClean="0"/>
              <a:t>’?  </a:t>
            </a:r>
          </a:p>
          <a:p>
            <a:pPr lvl="2">
              <a:buFont typeface="Arial" panose="020B0604020202020204" pitchFamily="34" charset="0"/>
              <a:buChar char="•"/>
            </a:pPr>
            <a:r>
              <a:rPr lang="en-US" sz="1200" dirty="0" smtClean="0"/>
              <a:t>‘</a:t>
            </a:r>
            <a:r>
              <a:rPr lang="en-US" sz="1200" dirty="0"/>
              <a:t>Homo sapiens’ and similar classes in OBI all descend from a class called ‘organism’.  </a:t>
            </a:r>
            <a:endParaRPr lang="en-US" sz="1200" dirty="0" smtClean="0"/>
          </a:p>
          <a:p>
            <a:pPr lvl="2">
              <a:buFont typeface="Arial" panose="020B0604020202020204" pitchFamily="34" charset="0"/>
              <a:buChar char="•"/>
            </a:pPr>
            <a:r>
              <a:rPr lang="en-US" sz="1200" dirty="0" smtClean="0"/>
              <a:t>The </a:t>
            </a:r>
            <a:r>
              <a:rPr lang="en-US" sz="1200" dirty="0"/>
              <a:t>‘Homo sapiens’ class in OBI has synonyms ‘Human being’ and ‘human’. </a:t>
            </a:r>
            <a:endParaRPr lang="en-US" sz="1200" dirty="0" smtClean="0"/>
          </a:p>
          <a:p>
            <a:pPr>
              <a:buFont typeface="Arial" panose="020B0604020202020204" pitchFamily="34" charset="0"/>
              <a:buChar char="•"/>
            </a:pPr>
            <a:r>
              <a:rPr lang="en-US" sz="1800" dirty="0" smtClean="0"/>
              <a:t>The </a:t>
            </a:r>
            <a:r>
              <a:rPr lang="en-US" sz="1800" dirty="0"/>
              <a:t>problem here is the lack of face value of terms selected as class names in the respective ontologies.</a:t>
            </a:r>
            <a:endParaRPr lang="en-US" sz="1800" kern="0" dirty="0"/>
          </a:p>
        </p:txBody>
      </p:sp>
    </p:spTree>
    <p:extLst>
      <p:ext uri="{BB962C8B-B14F-4D97-AF65-F5344CB8AC3E}">
        <p14:creationId xmlns:p14="http://schemas.microsoft.com/office/powerpoint/2010/main" val="745865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 diseases, diagnoses and DO</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Agreement on </a:t>
            </a:r>
            <a:r>
              <a:rPr lang="en-US" sz="2000" dirty="0"/>
              <a:t>the existence of a </a:t>
            </a:r>
            <a:r>
              <a:rPr lang="en-US" sz="2000" dirty="0" smtClean="0"/>
              <a:t>disorder, a disease, </a:t>
            </a:r>
            <a:r>
              <a:rPr lang="en-US" sz="2000" dirty="0"/>
              <a:t>two diagnoses and </a:t>
            </a:r>
            <a:r>
              <a:rPr lang="en-US" sz="2000" dirty="0" smtClean="0"/>
              <a:t>two </a:t>
            </a:r>
            <a:r>
              <a:rPr lang="en-US" sz="2000" dirty="0"/>
              <a:t>distinct processes that generated each</a:t>
            </a:r>
            <a:r>
              <a:rPr lang="en-US" sz="2000" dirty="0" smtClean="0"/>
              <a:t>.</a:t>
            </a:r>
          </a:p>
          <a:p>
            <a:pPr>
              <a:buFont typeface="Arial" panose="020B0604020202020204" pitchFamily="34" charset="0"/>
              <a:buChar char="•"/>
            </a:pPr>
            <a:r>
              <a:rPr lang="en-US" sz="2000" dirty="0" smtClean="0"/>
              <a:t>Agreement that </a:t>
            </a:r>
            <a:r>
              <a:rPr lang="en-US" sz="2000" dirty="0"/>
              <a:t>none of these entities should be confused or conflated: nothing at the same time can be an instance of two or more of the following: disease, disorder, diagnosis, and diagnostic process. </a:t>
            </a:r>
          </a:p>
          <a:p>
            <a:pPr>
              <a:buFont typeface="Arial" panose="020B0604020202020204" pitchFamily="34" charset="0"/>
              <a:buChar char="•"/>
            </a:pPr>
            <a:r>
              <a:rPr lang="en-US" sz="2000" dirty="0" smtClean="0"/>
              <a:t>Disagreement on the appropriateness of DO.</a:t>
            </a:r>
          </a:p>
          <a:p>
            <a:pPr lvl="1">
              <a:buFont typeface="Arial" panose="020B0604020202020204" pitchFamily="34" charset="0"/>
              <a:buChar char="•"/>
            </a:pPr>
            <a:r>
              <a:rPr lang="en-US" sz="1800" dirty="0" smtClean="0"/>
              <a:t>Agreement that DO confuses </a:t>
            </a:r>
            <a:r>
              <a:rPr lang="en-US" sz="1800" dirty="0"/>
              <a:t>not only disorders and disease, but also disease courses.  </a:t>
            </a:r>
            <a:endParaRPr lang="en-US" sz="1800" dirty="0" smtClean="0"/>
          </a:p>
          <a:p>
            <a:pPr lvl="2">
              <a:buFont typeface="Arial" panose="020B0604020202020204" pitchFamily="34" charset="0"/>
              <a:buChar char="•"/>
            </a:pPr>
            <a:r>
              <a:rPr lang="en-US" sz="1600" dirty="0" smtClean="0"/>
              <a:t>E.g.: ‘physical </a:t>
            </a:r>
            <a:r>
              <a:rPr lang="en-US" sz="1600" dirty="0"/>
              <a:t>disorder’ </a:t>
            </a:r>
            <a:r>
              <a:rPr lang="en-US" sz="1600" dirty="0" smtClean="0"/>
              <a:t>is </a:t>
            </a:r>
            <a:r>
              <a:rPr lang="en-US" sz="1600" dirty="0"/>
              <a:t>a subtype of ‘disease’, in direct contradiction to OGMS. </a:t>
            </a:r>
            <a:endParaRPr lang="en-US" sz="1600" dirty="0" smtClean="0"/>
          </a:p>
          <a:p>
            <a:pPr lvl="1">
              <a:buFont typeface="Arial" panose="020B0604020202020204" pitchFamily="34" charset="0"/>
              <a:buChar char="•"/>
            </a:pPr>
            <a:r>
              <a:rPr lang="en-US" sz="2000" dirty="0" smtClean="0"/>
              <a:t>Goodwill argument: DO </a:t>
            </a:r>
            <a:r>
              <a:rPr lang="en-US" sz="2000" dirty="0"/>
              <a:t>at least purports to strive for compliance with realist </a:t>
            </a:r>
            <a:r>
              <a:rPr lang="en-US" sz="2000" dirty="0" smtClean="0"/>
              <a:t>principles. </a:t>
            </a:r>
            <a:r>
              <a:rPr lang="en-US" sz="2000" dirty="0"/>
              <a:t>If perfection were a requirement to use an ontology, we could make no progress.  Nevertheless, the persistent, glaring flaws of DO from the perspective of OGMS give serious pause on using it accurately and precisely.</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524893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part of the EHR constitutes a diagnosis?</a:t>
            </a:r>
            <a:endParaRPr lang="en-US" sz="32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smtClean="0"/>
              <a:t>Agreement that such part is </a:t>
            </a:r>
            <a:r>
              <a:rPr lang="en-US" sz="1800" dirty="0"/>
              <a:t>built out of continuants that are concretizations of instances of ICE reflecting a diagnosis. </a:t>
            </a:r>
            <a:endParaRPr lang="en-US" sz="1800" dirty="0" smtClean="0"/>
          </a:p>
          <a:p>
            <a:pPr>
              <a:buFont typeface="Arial" panose="020B0604020202020204" pitchFamily="34" charset="0"/>
              <a:buChar char="•"/>
            </a:pPr>
            <a:r>
              <a:rPr lang="en-US" sz="1800" dirty="0" smtClean="0"/>
              <a:t>Disagreement on the extent of the part that denotes the diagnosis:</a:t>
            </a:r>
          </a:p>
          <a:p>
            <a:pPr lvl="1">
              <a:buFont typeface="Arial" panose="020B0604020202020204" pitchFamily="34" charset="0"/>
              <a:buChar char="•"/>
            </a:pPr>
            <a:r>
              <a:rPr lang="en-US" sz="1800" dirty="0" smtClean="0"/>
              <a:t>the </a:t>
            </a:r>
            <a:r>
              <a:rPr lang="en-US" sz="1800" dirty="0"/>
              <a:t>mere concretization of the ICD-code and </a:t>
            </a:r>
            <a:r>
              <a:rPr lang="en-US" sz="1800" dirty="0" smtClean="0"/>
              <a:t>label? </a:t>
            </a:r>
          </a:p>
          <a:p>
            <a:pPr lvl="1">
              <a:spcBef>
                <a:spcPts val="0"/>
              </a:spcBef>
              <a:buFont typeface="Arial" panose="020B0604020202020204" pitchFamily="34" charset="0"/>
              <a:buChar char="•"/>
            </a:pPr>
            <a:r>
              <a:rPr lang="en-US" sz="1800" dirty="0"/>
              <a:t>t</a:t>
            </a:r>
            <a:r>
              <a:rPr lang="en-US" sz="1800" dirty="0" smtClean="0"/>
              <a:t>he above, plus </a:t>
            </a:r>
            <a:r>
              <a:rPr lang="en-US" sz="1800" dirty="0"/>
              <a:t>the concretization of the patient </a:t>
            </a:r>
            <a:r>
              <a:rPr lang="en-US" sz="1800" dirty="0" smtClean="0"/>
              <a:t>identifier?</a:t>
            </a:r>
          </a:p>
          <a:p>
            <a:pPr>
              <a:buFont typeface="Arial" panose="020B0604020202020204" pitchFamily="34" charset="0"/>
              <a:buChar char="•"/>
            </a:pPr>
            <a:r>
              <a:rPr lang="en-US" sz="1800" dirty="0" smtClean="0"/>
              <a:t>Root cause of disagreement: distinct </a:t>
            </a:r>
            <a:r>
              <a:rPr lang="en-US" sz="1800" dirty="0"/>
              <a:t>interpretations of the literature on </a:t>
            </a:r>
            <a:endParaRPr lang="en-US" sz="1800" dirty="0" smtClean="0"/>
          </a:p>
          <a:p>
            <a:pPr lvl="1">
              <a:buFont typeface="Arial" panose="020B0604020202020204" pitchFamily="34" charset="0"/>
              <a:buChar char="•"/>
            </a:pPr>
            <a:r>
              <a:rPr lang="en-US" sz="1800" dirty="0" smtClean="0"/>
              <a:t>the </a:t>
            </a:r>
            <a:r>
              <a:rPr lang="en-US" sz="1800" dirty="0"/>
              <a:t>nitty-gritty of how to deal with ICE and concretizations thereof, </a:t>
            </a:r>
            <a:endParaRPr lang="en-US" sz="1800" dirty="0" smtClean="0"/>
          </a:p>
          <a:p>
            <a:pPr lvl="1">
              <a:spcBef>
                <a:spcPts val="0"/>
              </a:spcBef>
              <a:buFont typeface="Arial" panose="020B0604020202020204" pitchFamily="34" charset="0"/>
              <a:buChar char="•"/>
            </a:pPr>
            <a:r>
              <a:rPr lang="en-US" sz="1800" dirty="0" smtClean="0"/>
              <a:t>how </a:t>
            </a:r>
            <a:r>
              <a:rPr lang="en-US" sz="1800" dirty="0"/>
              <a:t>instances of ICE relate to other instances of ICE, </a:t>
            </a:r>
            <a:endParaRPr lang="en-US" sz="1800" dirty="0" smtClean="0"/>
          </a:p>
          <a:p>
            <a:pPr lvl="1">
              <a:spcBef>
                <a:spcPts val="0"/>
              </a:spcBef>
              <a:buFont typeface="Arial" panose="020B0604020202020204" pitchFamily="34" charset="0"/>
              <a:buChar char="•"/>
            </a:pPr>
            <a:r>
              <a:rPr lang="en-US" sz="1800" dirty="0" smtClean="0"/>
              <a:t>what </a:t>
            </a:r>
            <a:r>
              <a:rPr lang="en-US" sz="1800" dirty="0"/>
              <a:t>exactly the </a:t>
            </a:r>
            <a:r>
              <a:rPr lang="en-US" sz="1800" dirty="0" err="1"/>
              <a:t>relata</a:t>
            </a:r>
            <a:r>
              <a:rPr lang="en-US" sz="1800" dirty="0"/>
              <a:t> are of relationships such as </a:t>
            </a:r>
            <a:r>
              <a:rPr lang="en-US" sz="1800" dirty="0" err="1"/>
              <a:t>aboutness</a:t>
            </a:r>
            <a:r>
              <a:rPr lang="en-US" sz="1800" dirty="0"/>
              <a:t> and denotation</a:t>
            </a:r>
            <a:r>
              <a:rPr lang="en-US" sz="1800" dirty="0" smtClean="0"/>
              <a:t>.</a:t>
            </a:r>
          </a:p>
          <a:p>
            <a:pPr>
              <a:buFont typeface="Arial" panose="020B0604020202020204" pitchFamily="34" charset="0"/>
              <a:buChar char="•"/>
            </a:pPr>
            <a:r>
              <a:rPr lang="en-US" sz="1800" dirty="0" smtClean="0"/>
              <a:t>Examples:</a:t>
            </a:r>
          </a:p>
          <a:p>
            <a:pPr lvl="1">
              <a:buFont typeface="Arial" panose="020B0604020202020204" pitchFamily="34" charset="0"/>
              <a:buChar char="•"/>
            </a:pPr>
            <a:r>
              <a:rPr lang="en-US" sz="1800" dirty="0" smtClean="0"/>
              <a:t>Can ICE be </a:t>
            </a:r>
            <a:r>
              <a:rPr lang="en-US" sz="1800" dirty="0"/>
              <a:t>parts of other </a:t>
            </a:r>
            <a:r>
              <a:rPr lang="en-US" sz="1800" dirty="0" smtClean="0"/>
              <a:t>ICE or does </a:t>
            </a:r>
            <a:r>
              <a:rPr lang="en-US" sz="1800" dirty="0"/>
              <a:t>parthood </a:t>
            </a:r>
            <a:r>
              <a:rPr lang="en-US" sz="1800" dirty="0" smtClean="0"/>
              <a:t>only apply to </a:t>
            </a:r>
            <a:r>
              <a:rPr lang="en-US" sz="1800" dirty="0"/>
              <a:t>the independent continuants in which inhere the qualities that concretize the corresponding </a:t>
            </a:r>
            <a:r>
              <a:rPr lang="en-US" sz="1800" dirty="0" smtClean="0"/>
              <a:t>ICE?</a:t>
            </a:r>
          </a:p>
          <a:p>
            <a:pPr lvl="1">
              <a:buFont typeface="Arial" panose="020B0604020202020204" pitchFamily="34" charset="0"/>
              <a:buChar char="•"/>
            </a:pPr>
            <a:r>
              <a:rPr lang="en-US" sz="1800" dirty="0" smtClean="0"/>
              <a:t>Is it </a:t>
            </a:r>
            <a:r>
              <a:rPr lang="en-US" sz="1800" dirty="0"/>
              <a:t>the qualities concretizing the ICE </a:t>
            </a:r>
            <a:r>
              <a:rPr lang="en-US" sz="1800" dirty="0" smtClean="0"/>
              <a:t>that are </a:t>
            </a:r>
            <a:r>
              <a:rPr lang="en-US" sz="1800" dirty="0"/>
              <a:t>about </a:t>
            </a:r>
            <a:r>
              <a:rPr lang="en-US" sz="1800" dirty="0" smtClean="0"/>
              <a:t>something or the </a:t>
            </a:r>
            <a:r>
              <a:rPr lang="en-US" sz="1800" dirty="0"/>
              <a:t>ICE </a:t>
            </a:r>
            <a:r>
              <a:rPr lang="en-US" sz="1800" dirty="0" smtClean="0"/>
              <a:t>itself?  </a:t>
            </a:r>
          </a:p>
          <a:p>
            <a:pPr lvl="3">
              <a:buFont typeface="Arial" panose="020B0604020202020204" pitchFamily="34" charset="0"/>
              <a:buChar char="•"/>
            </a:pPr>
            <a:r>
              <a:rPr lang="en-US" sz="1400" dirty="0" smtClean="0"/>
              <a:t>See Smith &amp; Ceusters, ICBO 2015</a:t>
            </a:r>
            <a:endParaRPr lang="en-US" sz="1400" dirty="0"/>
          </a:p>
        </p:txBody>
      </p:sp>
    </p:spTree>
    <p:extLst>
      <p:ext uri="{BB962C8B-B14F-4D97-AF65-F5344CB8AC3E}">
        <p14:creationId xmlns:p14="http://schemas.microsoft.com/office/powerpoint/2010/main" val="98784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diagnoses to be assumed correct? (1)</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X interpreted both </a:t>
            </a:r>
            <a:endParaRPr lang="en-US" dirty="0" smtClean="0"/>
          </a:p>
          <a:p>
            <a:pPr lvl="2">
              <a:buFont typeface="Arial" panose="020B0604020202020204" pitchFamily="34" charset="0"/>
              <a:buChar char="•"/>
            </a:pPr>
            <a:r>
              <a:rPr lang="en-US" dirty="0" smtClean="0"/>
              <a:t>(</a:t>
            </a:r>
            <a:r>
              <a:rPr lang="en-US" dirty="0"/>
              <a:t>1) the RT tuple that instantiated the disease as gout (by Doe) and </a:t>
            </a:r>
            <a:endParaRPr lang="en-US" dirty="0" smtClean="0"/>
          </a:p>
          <a:p>
            <a:pPr lvl="2">
              <a:buFont typeface="Arial" panose="020B0604020202020204" pitchFamily="34" charset="0"/>
              <a:buChar char="•"/>
            </a:pPr>
            <a:r>
              <a:rPr lang="en-US" dirty="0" smtClean="0"/>
              <a:t>(</a:t>
            </a:r>
            <a:r>
              <a:rPr lang="en-US" dirty="0"/>
              <a:t>2) the RT tuple that instantiated it as osteoarthritis (by Thump) </a:t>
            </a:r>
            <a:endParaRPr lang="en-US" dirty="0" smtClean="0"/>
          </a:p>
          <a:p>
            <a:pPr lvl="1">
              <a:buFont typeface="Arial" panose="020B0604020202020204" pitchFamily="34" charset="0"/>
              <a:buChar char="•"/>
            </a:pPr>
            <a:r>
              <a:rPr lang="en-US" dirty="0" smtClean="0"/>
              <a:t>as </a:t>
            </a:r>
            <a:r>
              <a:rPr lang="en-US" dirty="0"/>
              <a:t>being faithful representations of what Thump and Doe believed at the time they formulated their diagnoses.  </a:t>
            </a:r>
            <a:endParaRPr lang="en-US" dirty="0" smtClean="0"/>
          </a:p>
          <a:p>
            <a:pPr>
              <a:buFont typeface="Arial" panose="020B0604020202020204" pitchFamily="34" charset="0"/>
              <a:buChar char="•"/>
            </a:pPr>
            <a:r>
              <a:rPr lang="en-US" dirty="0" smtClean="0"/>
              <a:t>X </a:t>
            </a:r>
            <a:r>
              <a:rPr lang="en-US" dirty="0"/>
              <a:t>did not believe himself to be recognizing both diagnoses as straightforwardly accurate and therefore resorted in his representation to a mechanism offered in RT to craft RTTs about RTTs that are later found to have been based on a misunderstanding of the reality at the time they were </a:t>
            </a:r>
            <a:r>
              <a:rPr lang="en-US" dirty="0" smtClean="0"/>
              <a:t>crafted.</a:t>
            </a:r>
            <a:endParaRPr lang="en-US" dirty="0"/>
          </a:p>
        </p:txBody>
      </p:sp>
    </p:spTree>
    <p:extLst>
      <p:ext uri="{BB962C8B-B14F-4D97-AF65-F5344CB8AC3E}">
        <p14:creationId xmlns:p14="http://schemas.microsoft.com/office/powerpoint/2010/main" val="2783086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Is this patient really so sick ?</a:t>
            </a:r>
            <a:endParaRPr lang="en-US" dirty="0"/>
          </a:p>
        </p:txBody>
      </p:sp>
      <p:grpSp>
        <p:nvGrpSpPr>
          <p:cNvPr id="3" name="Group 2"/>
          <p:cNvGrpSpPr/>
          <p:nvPr/>
        </p:nvGrpSpPr>
        <p:grpSpPr>
          <a:xfrm>
            <a:off x="762000" y="1752600"/>
            <a:ext cx="7689273" cy="4419600"/>
            <a:chOff x="6927" y="609600"/>
            <a:chExt cx="9153185" cy="579120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609600"/>
              <a:ext cx="9147515" cy="5562600"/>
            </a:xfrm>
            <a:prstGeom prst="rect">
              <a:avLst/>
            </a:prstGeom>
          </p:spPr>
        </p:pic>
        <p:pic>
          <p:nvPicPr>
            <p:cNvPr id="5" name="Picture 4"/>
            <p:cNvPicPr>
              <a:picLocks noChangeAspect="1"/>
            </p:cNvPicPr>
            <p:nvPr/>
          </p:nvPicPr>
          <p:blipFill>
            <a:blip r:embed="rId3"/>
            <a:stretch>
              <a:fillRect/>
            </a:stretch>
          </p:blipFill>
          <p:spPr>
            <a:xfrm>
              <a:off x="6927" y="1081088"/>
              <a:ext cx="9153185" cy="5319712"/>
            </a:xfrm>
            <a:prstGeom prst="rect">
              <a:avLst/>
            </a:prstGeom>
          </p:spPr>
        </p:pic>
      </p:grpSp>
      <p:sp>
        <p:nvSpPr>
          <p:cNvPr id="6" name="Rectangle 5"/>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spTree>
    <p:extLst>
      <p:ext uri="{BB962C8B-B14F-4D97-AF65-F5344CB8AC3E}">
        <p14:creationId xmlns:p14="http://schemas.microsoft.com/office/powerpoint/2010/main" val="2028080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diagnoses to be assumed correct?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Y crafted a representation that does not commit to what specific disease type(s) the patient’s disease actually is an instance of. </a:t>
            </a:r>
            <a:endParaRPr lang="en-US" dirty="0" smtClean="0"/>
          </a:p>
          <a:p>
            <a:pPr>
              <a:buFont typeface="Arial" panose="020B0604020202020204" pitchFamily="34" charset="0"/>
              <a:buChar char="•"/>
            </a:pPr>
            <a:r>
              <a:rPr lang="en-US" dirty="0" smtClean="0"/>
              <a:t>This </a:t>
            </a:r>
            <a:r>
              <a:rPr lang="en-US" dirty="0"/>
              <a:t>was achieved by representing the diagnoses to be simultaneously about the patient on the one hand (in contrast to X who represents the diagnoses to be about the disorder/ disease itself), and about the disease universals – gout and </a:t>
            </a:r>
            <a:r>
              <a:rPr lang="en-US" dirty="0" err="1"/>
              <a:t>osteoarthrosis</a:t>
            </a:r>
            <a:r>
              <a:rPr lang="en-US" dirty="0"/>
              <a:t> resp. – denoted by the respective ICD-codes and labels on the other hand. </a:t>
            </a:r>
            <a:endParaRPr lang="en-US" dirty="0" smtClean="0"/>
          </a:p>
          <a:p>
            <a:pPr>
              <a:buFont typeface="Arial" panose="020B0604020202020204" pitchFamily="34" charset="0"/>
              <a:buChar char="•"/>
            </a:pPr>
            <a:r>
              <a:rPr lang="en-US" dirty="0" smtClean="0"/>
              <a:t>This </a:t>
            </a:r>
            <a:r>
              <a:rPr lang="en-US" dirty="0" err="1"/>
              <a:t>aboutness</a:t>
            </a:r>
            <a:r>
              <a:rPr lang="en-US" dirty="0"/>
              <a:t>-relation between an instance of ICE and a universal can be represented in RT but of course cannot be represented in OWL without recourse to workarounds such as those discussed by Schulz et al (2014).</a:t>
            </a:r>
          </a:p>
        </p:txBody>
      </p:sp>
    </p:spTree>
    <p:extLst>
      <p:ext uri="{BB962C8B-B14F-4D97-AF65-F5344CB8AC3E}">
        <p14:creationId xmlns:p14="http://schemas.microsoft.com/office/powerpoint/2010/main" val="2186875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The </a:t>
            </a:r>
            <a:r>
              <a:rPr lang="en-US" sz="2000" dirty="0"/>
              <a:t>two authors agreed </a:t>
            </a:r>
            <a:r>
              <a:rPr lang="en-US" sz="2000" dirty="0" smtClean="0"/>
              <a:t>on the existence of </a:t>
            </a:r>
            <a:r>
              <a:rPr lang="en-US" sz="2000" dirty="0"/>
              <a:t>key entities </a:t>
            </a:r>
            <a:r>
              <a:rPr lang="en-US" sz="2000" dirty="0" smtClean="0"/>
              <a:t>for the diagnoses to make sense.  </a:t>
            </a:r>
          </a:p>
          <a:p>
            <a:pPr>
              <a:buFont typeface="Arial" panose="020B0604020202020204" pitchFamily="34" charset="0"/>
              <a:buChar char="•"/>
            </a:pPr>
            <a:r>
              <a:rPr lang="en-US" sz="2000" dirty="0" smtClean="0"/>
              <a:t>They </a:t>
            </a:r>
            <a:r>
              <a:rPr lang="en-US" sz="2000" dirty="0"/>
              <a:t>agreed in general about the types instantiated by the particulars in the scenario, and how the particulars are related to each </a:t>
            </a:r>
            <a:r>
              <a:rPr lang="en-US" sz="2000" dirty="0" smtClean="0"/>
              <a:t>other.</a:t>
            </a:r>
          </a:p>
          <a:p>
            <a:pPr>
              <a:buFont typeface="Arial" panose="020B0604020202020204" pitchFamily="34" charset="0"/>
              <a:buChar char="•"/>
            </a:pPr>
            <a:r>
              <a:rPr lang="en-US" sz="2000" dirty="0" smtClean="0"/>
              <a:t>They </a:t>
            </a:r>
            <a:r>
              <a:rPr lang="en-US" sz="2000" dirty="0"/>
              <a:t>chose different representational units and relations from different ontologies due to various issues such as </a:t>
            </a:r>
            <a:endParaRPr lang="en-US" sz="2000" dirty="0" smtClean="0"/>
          </a:p>
          <a:p>
            <a:pPr lvl="1">
              <a:buFont typeface="Arial" panose="020B0604020202020204" pitchFamily="34" charset="0"/>
              <a:buChar char="•"/>
            </a:pPr>
            <a:r>
              <a:rPr lang="en-US" sz="2000" dirty="0" smtClean="0"/>
              <a:t>potential </a:t>
            </a:r>
            <a:r>
              <a:rPr lang="en-US" sz="2000" dirty="0"/>
              <a:t>lack of orthogonality in the OBO Foundry </a:t>
            </a:r>
            <a:r>
              <a:rPr lang="en-US" sz="2000" dirty="0" smtClean="0"/>
              <a:t>and</a:t>
            </a:r>
          </a:p>
          <a:p>
            <a:pPr lvl="1">
              <a:buFont typeface="Arial" panose="020B0604020202020204" pitchFamily="34" charset="0"/>
              <a:buChar char="•"/>
            </a:pPr>
            <a:r>
              <a:rPr lang="en-US" sz="2000" dirty="0" smtClean="0"/>
              <a:t>in </a:t>
            </a:r>
            <a:r>
              <a:rPr lang="en-US" sz="2000" dirty="0"/>
              <a:t>some cases disagreement on what types the classes in the ontologies represent. </a:t>
            </a:r>
            <a:endParaRPr lang="en-US" sz="2000" dirty="0" smtClean="0"/>
          </a:p>
          <a:p>
            <a:pPr>
              <a:buFont typeface="Arial" panose="020B0604020202020204" pitchFamily="34" charset="0"/>
              <a:buChar char="•"/>
            </a:pPr>
            <a:r>
              <a:rPr lang="en-US" sz="2000" dirty="0" smtClean="0"/>
              <a:t>These </a:t>
            </a:r>
            <a:r>
              <a:rPr lang="en-US" sz="2000" dirty="0"/>
              <a:t>distinctions exist, not because the authors entertained distinct competing conceptualizations, but because they expressed matters differently.</a:t>
            </a:r>
          </a:p>
          <a:p>
            <a:pPr>
              <a:buFont typeface="Arial" panose="020B0604020202020204" pitchFamily="34" charset="0"/>
              <a:buChar char="•"/>
            </a:pPr>
            <a:r>
              <a:rPr lang="en-US" sz="2000" dirty="0" smtClean="0"/>
              <a:t>Disagreements primarily due </a:t>
            </a:r>
            <a:r>
              <a:rPr lang="en-US" sz="2000" dirty="0"/>
              <a:t>to different interpretations of the literature on </a:t>
            </a:r>
            <a:r>
              <a:rPr lang="en-US" sz="2000" dirty="0" smtClean="0"/>
              <a:t>ICEs.  </a:t>
            </a:r>
            <a:endParaRPr lang="en-US" sz="2000" dirty="0"/>
          </a:p>
        </p:txBody>
      </p:sp>
    </p:spTree>
    <p:extLst>
      <p:ext uri="{BB962C8B-B14F-4D97-AF65-F5344CB8AC3E}">
        <p14:creationId xmlns:p14="http://schemas.microsoft.com/office/powerpoint/2010/main" val="630705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Although this study is limited by the participation of only 2 subjects and the analysis of one report, it highlights the fact that the RT method and the clarity and precision it requires in representing reality is a powerful tool in identifying areas of needed improvement in existing, realism-based ontologies. </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10364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Acknowledgement</a:t>
            </a:r>
          </a:p>
        </p:txBody>
      </p:sp>
      <p:sp>
        <p:nvSpPr>
          <p:cNvPr id="96259" name="Content Placeholder 2"/>
          <p:cNvSpPr>
            <a:spLocks noGrp="1"/>
          </p:cNvSpPr>
          <p:nvPr>
            <p:ph idx="1"/>
          </p:nvPr>
        </p:nvSpPr>
        <p:spPr>
          <a:xfrm>
            <a:off x="228600" y="1676400"/>
            <a:ext cx="8458200" cy="4953000"/>
          </a:xfrm>
        </p:spPr>
        <p:txBody>
          <a:bodyPr/>
          <a:lstStyle/>
          <a:p>
            <a:pPr indent="0" algn="just">
              <a:buFontTx/>
              <a:buNone/>
            </a:pPr>
            <a:r>
              <a:rPr lang="en-US" dirty="0"/>
              <a:t>This work was supported by award UL1 TR000064 from the National Center for Advancing Translational Sciences. This paper is solely the responsibility of the authors and does not necessarily represent the official views of the NIH.</a:t>
            </a:r>
            <a:r>
              <a:rPr lang="en-US" altLang="en-US" dirty="0" smtClean="0"/>
              <a:t>.</a:t>
            </a:r>
          </a:p>
        </p:txBody>
      </p:sp>
    </p:spTree>
    <p:extLst>
      <p:ext uri="{BB962C8B-B14F-4D97-AF65-F5344CB8AC3E}">
        <p14:creationId xmlns:p14="http://schemas.microsoft.com/office/powerpoint/2010/main" val="113188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referents ?</a:t>
            </a:r>
            <a:endParaRPr lang="en-US" dirty="0"/>
          </a:p>
        </p:txBody>
      </p:sp>
      <p:sp>
        <p:nvSpPr>
          <p:cNvPr id="5" name="Rectangle 4"/>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pic>
        <p:nvPicPr>
          <p:cNvPr id="6" name="Content Placeholder 5"/>
          <p:cNvPicPr>
            <a:picLocks noGrp="1" noChangeAspect="1"/>
          </p:cNvPicPr>
          <p:nvPr>
            <p:ph idx="1"/>
          </p:nvPr>
        </p:nvPicPr>
        <p:blipFill>
          <a:blip r:embed="rId2"/>
          <a:stretch>
            <a:fillRect/>
          </a:stretch>
        </p:blipFill>
        <p:spPr>
          <a:xfrm>
            <a:off x="533400" y="1676400"/>
            <a:ext cx="8095708" cy="4678112"/>
          </a:xfrm>
          <a:prstGeom prst="rect">
            <a:avLst/>
          </a:prstGeom>
        </p:spPr>
      </p:pic>
      <p:sp>
        <p:nvSpPr>
          <p:cNvPr id="7" name="Oval 6"/>
          <p:cNvSpPr/>
          <p:nvPr/>
        </p:nvSpPr>
        <p:spPr bwMode="auto">
          <a:xfrm>
            <a:off x="381000" y="4571999"/>
            <a:ext cx="5410200" cy="2181999"/>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ular Callout 7"/>
          <p:cNvSpPr/>
          <p:nvPr/>
        </p:nvSpPr>
        <p:spPr bwMode="auto">
          <a:xfrm>
            <a:off x="2895600" y="3038474"/>
            <a:ext cx="3733800" cy="1371600"/>
          </a:xfrm>
          <a:prstGeom prst="wedge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Are there really ‘</a:t>
            </a:r>
            <a:r>
              <a:rPr kumimoji="0" lang="en-US" sz="2400" b="1" i="0" u="none" strike="noStrike" cap="none" normalizeH="0" baseline="0" dirty="0" smtClean="0">
                <a:ln>
                  <a:noFill/>
                </a:ln>
                <a:solidFill>
                  <a:schemeClr val="tx1"/>
                </a:solidFill>
                <a:effectLst/>
                <a:latin typeface="Times" pitchFamily="122" charset="0"/>
              </a:rPr>
              <a:t>chronic</a:t>
            </a:r>
            <a:r>
              <a:rPr kumimoji="0" lang="en-US" sz="2400" b="0" i="0" u="none" strike="noStrike" cap="none" normalizeH="0" baseline="0" dirty="0" smtClean="0">
                <a:ln>
                  <a:noFill/>
                </a:ln>
                <a:solidFill>
                  <a:schemeClr val="tx1"/>
                </a:solidFill>
                <a:effectLst/>
                <a:latin typeface="Times" pitchFamily="122" charset="0"/>
              </a:rPr>
              <a:t> </a:t>
            </a:r>
            <a:r>
              <a:rPr kumimoji="0" lang="en-US" sz="2400" b="0" i="1" u="none" strike="noStrike" cap="none" normalizeH="0" baseline="0" dirty="0" smtClean="0">
                <a:ln>
                  <a:noFill/>
                </a:ln>
                <a:solidFill>
                  <a:schemeClr val="tx1"/>
                </a:solidFill>
                <a:effectLst/>
                <a:latin typeface="Times" pitchFamily="122" charset="0"/>
              </a:rPr>
              <a:t>diagnoses</a:t>
            </a:r>
            <a:r>
              <a:rPr kumimoji="0" lang="en-US" sz="2400" b="0" i="0" u="none" strike="noStrike" cap="none" normalizeH="0" baseline="0" dirty="0" smtClean="0">
                <a:ln>
                  <a:noFill/>
                </a:ln>
                <a:solidFill>
                  <a:schemeClr val="tx1"/>
                </a:solidFill>
                <a:effectLst/>
                <a:latin typeface="Times" pitchFamily="122" charset="0"/>
              </a:rPr>
              <a:t>’, or is it </a:t>
            </a:r>
            <a:r>
              <a:rPr kumimoji="0" lang="en-US" sz="2400" b="0" i="1" u="none" strike="noStrike" cap="none" normalizeH="0" baseline="0" dirty="0" smtClean="0">
                <a:ln>
                  <a:noFill/>
                </a:ln>
                <a:solidFill>
                  <a:schemeClr val="tx1"/>
                </a:solidFill>
                <a:effectLst/>
                <a:latin typeface="Times" pitchFamily="122" charset="0"/>
              </a:rPr>
              <a:t>diseases</a:t>
            </a:r>
            <a:r>
              <a:rPr kumimoji="0" lang="en-US" sz="2400" b="0" i="0" u="none" strike="noStrike" cap="none" normalizeH="0" baseline="0" dirty="0" smtClean="0">
                <a:ln>
                  <a:noFill/>
                </a:ln>
                <a:solidFill>
                  <a:schemeClr val="tx1"/>
                </a:solidFill>
                <a:effectLst/>
                <a:latin typeface="Times" pitchFamily="122" charset="0"/>
              </a:rPr>
              <a:t> that</a:t>
            </a:r>
            <a:r>
              <a:rPr kumimoji="0" lang="en-US" sz="2400" b="0" i="0" u="none" strike="noStrike" cap="none" normalizeH="0" dirty="0" smtClean="0">
                <a:ln>
                  <a:noFill/>
                </a:ln>
                <a:solidFill>
                  <a:schemeClr val="tx1"/>
                </a:solidFill>
                <a:effectLst/>
                <a:latin typeface="Times" pitchFamily="122" charset="0"/>
              </a:rPr>
              <a:t> are chronic </a:t>
            </a:r>
            <a:r>
              <a:rPr kumimoji="0" lang="en-US" sz="2400" b="0" i="0" u="none" strike="noStrike" cap="none" normalizeH="0" baseline="0" dirty="0" smtClean="0">
                <a:ln>
                  <a:noFill/>
                </a:ln>
                <a:solidFill>
                  <a:schemeClr val="tx1"/>
                </a:solidFill>
                <a:effectLst/>
                <a:latin typeface="Times" pitchFamily="122" charset="0"/>
              </a:rPr>
              <a:t>?</a:t>
            </a: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424333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referents ?</a:t>
            </a:r>
            <a:endParaRPr lang="en-US" dirty="0"/>
          </a:p>
        </p:txBody>
      </p:sp>
      <p:sp>
        <p:nvSpPr>
          <p:cNvPr id="5" name="Rectangle 4"/>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pic>
        <p:nvPicPr>
          <p:cNvPr id="6" name="Content Placeholder 5"/>
          <p:cNvPicPr>
            <a:picLocks noGrp="1" noChangeAspect="1"/>
          </p:cNvPicPr>
          <p:nvPr>
            <p:ph idx="1"/>
          </p:nvPr>
        </p:nvPicPr>
        <p:blipFill>
          <a:blip r:embed="rId2"/>
          <a:stretch>
            <a:fillRect/>
          </a:stretch>
        </p:blipFill>
        <p:spPr>
          <a:xfrm>
            <a:off x="533400" y="1676400"/>
            <a:ext cx="8095708" cy="4678112"/>
          </a:xfrm>
          <a:prstGeom prst="rect">
            <a:avLst/>
          </a:prstGeom>
        </p:spPr>
      </p:pic>
      <p:sp>
        <p:nvSpPr>
          <p:cNvPr id="7" name="Oval 6"/>
          <p:cNvSpPr/>
          <p:nvPr/>
        </p:nvSpPr>
        <p:spPr bwMode="auto">
          <a:xfrm>
            <a:off x="2209800" y="5562600"/>
            <a:ext cx="6248400" cy="10668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ular Callout 7"/>
          <p:cNvSpPr/>
          <p:nvPr/>
        </p:nvSpPr>
        <p:spPr bwMode="auto">
          <a:xfrm>
            <a:off x="3733800" y="3935161"/>
            <a:ext cx="4724400" cy="1371600"/>
          </a:xfrm>
          <a:prstGeom prst="wedgeRectCallout">
            <a:avLst>
              <a:gd name="adj1" fmla="val -7823"/>
              <a:gd name="adj2" fmla="val 659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Whose </a:t>
            </a:r>
            <a:r>
              <a:rPr kumimoji="0" lang="en-US" sz="2400" b="0" i="1" u="none" strike="noStrike" cap="none" normalizeH="0" baseline="0" dirty="0" smtClean="0">
                <a:ln>
                  <a:noFill/>
                </a:ln>
                <a:solidFill>
                  <a:schemeClr val="tx1"/>
                </a:solidFill>
                <a:effectLst/>
                <a:latin typeface="Times" pitchFamily="122" charset="0"/>
              </a:rPr>
              <a:t>problems</a:t>
            </a:r>
            <a:r>
              <a:rPr kumimoji="0" lang="en-US" sz="2400" b="0" i="0" u="none" strike="noStrike" cap="none" normalizeH="0" baseline="0" dirty="0" smtClean="0">
                <a:ln>
                  <a:noFill/>
                </a:ln>
                <a:solidFill>
                  <a:schemeClr val="tx1"/>
                </a:solidFill>
                <a:effectLst/>
                <a:latin typeface="Times" pitchFamily="122" charset="0"/>
              </a:rPr>
              <a:t> and </a:t>
            </a:r>
            <a:r>
              <a:rPr kumimoji="0" lang="en-US" sz="2400" b="0" i="1" u="none" strike="noStrike" cap="none" normalizeH="0" baseline="0" dirty="0" smtClean="0">
                <a:ln>
                  <a:noFill/>
                </a:ln>
                <a:solidFill>
                  <a:schemeClr val="tx1"/>
                </a:solidFill>
                <a:effectLst/>
                <a:latin typeface="Times" pitchFamily="122" charset="0"/>
              </a:rPr>
              <a:t>favorites</a:t>
            </a:r>
            <a:r>
              <a:rPr kumimoji="0" lang="en-US" sz="2400" b="0" i="0" u="none" strike="noStrike" cap="none" normalizeH="0" baseline="0" dirty="0" smtClean="0">
                <a:ln>
                  <a:noFill/>
                </a:ln>
                <a:solidFill>
                  <a:schemeClr val="tx1"/>
                </a:solidFill>
                <a:effectLst/>
                <a:latin typeface="Times" pitchFamily="122" charset="0"/>
              </a:rPr>
              <a:t> are intended here: the </a:t>
            </a:r>
            <a:r>
              <a:rPr kumimoji="0" lang="en-US" sz="2400" b="0" i="1" u="none" strike="noStrike" cap="none" normalizeH="0" baseline="0" dirty="0" smtClean="0">
                <a:ln>
                  <a:noFill/>
                </a:ln>
                <a:solidFill>
                  <a:schemeClr val="tx1"/>
                </a:solidFill>
                <a:effectLst/>
                <a:latin typeface="Times" pitchFamily="122" charset="0"/>
              </a:rPr>
              <a:t>patient’s</a:t>
            </a:r>
            <a:r>
              <a:rPr kumimoji="0" lang="en-US" sz="2400" b="0" i="0" u="none" strike="noStrike" cap="none" normalizeH="0" baseline="0" dirty="0" smtClean="0">
                <a:ln>
                  <a:noFill/>
                </a:ln>
                <a:solidFill>
                  <a:schemeClr val="tx1"/>
                </a:solidFill>
                <a:effectLst/>
                <a:latin typeface="Times" pitchFamily="122" charset="0"/>
              </a:rPr>
              <a:t> or the </a:t>
            </a:r>
            <a:r>
              <a:rPr kumimoji="0" lang="en-US" sz="2400" b="0" i="1" u="none" strike="noStrike" cap="none" normalizeH="0" baseline="0" dirty="0" smtClean="0">
                <a:ln>
                  <a:noFill/>
                </a:ln>
                <a:solidFill>
                  <a:schemeClr val="tx1"/>
                </a:solidFill>
                <a:effectLst/>
                <a:latin typeface="Times" pitchFamily="122" charset="0"/>
              </a:rPr>
              <a:t>clinician’s</a:t>
            </a: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265713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Open questions on a seemingly simple representation</a:t>
            </a:r>
            <a:endParaRPr lang="en-US" sz="2800" dirty="0"/>
          </a:p>
        </p:txBody>
      </p:sp>
      <p:sp>
        <p:nvSpPr>
          <p:cNvPr id="3" name="Content Placeholder 2"/>
          <p:cNvSpPr>
            <a:spLocks noGrp="1"/>
          </p:cNvSpPr>
          <p:nvPr>
            <p:ph idx="1"/>
          </p:nvPr>
        </p:nvSpPr>
        <p:spPr>
          <a:xfrm>
            <a:off x="228600" y="4038600"/>
            <a:ext cx="8686800" cy="2590800"/>
          </a:xfrm>
        </p:spPr>
        <p:txBody>
          <a:bodyPr/>
          <a:lstStyle/>
          <a:p>
            <a:pPr>
              <a:buFont typeface="Arial" panose="020B0604020202020204" pitchFamily="34" charset="0"/>
              <a:buChar char="•"/>
            </a:pPr>
            <a:r>
              <a:rPr lang="en-US" sz="2000" dirty="0" smtClean="0"/>
              <a:t>Are the </a:t>
            </a:r>
            <a:r>
              <a:rPr lang="en-US" sz="2000" dirty="0"/>
              <a:t>two diagnoses </a:t>
            </a:r>
            <a:r>
              <a:rPr lang="en-US" sz="2000" dirty="0" smtClean="0"/>
              <a:t>about </a:t>
            </a:r>
            <a:r>
              <a:rPr lang="en-US" sz="2000" b="1" i="1" u="sng" dirty="0"/>
              <a:t>the very same disorder </a:t>
            </a:r>
            <a:r>
              <a:rPr lang="en-US" sz="2000" dirty="0"/>
              <a:t>the patient suffers from </a:t>
            </a:r>
            <a:r>
              <a:rPr lang="en-US" sz="1400" dirty="0"/>
              <a:t>(thereby highlighting different aspects of that disorder which cannot be expressed using a single ICD-code) </a:t>
            </a:r>
            <a:r>
              <a:rPr lang="en-US" sz="2000" dirty="0"/>
              <a:t>or about two distinct disorders the patient suffers from </a:t>
            </a:r>
            <a:r>
              <a:rPr lang="en-US" sz="2000" dirty="0" smtClean="0"/>
              <a:t>simultaneously?</a:t>
            </a:r>
          </a:p>
          <a:p>
            <a:pPr>
              <a:buFont typeface="Arial" panose="020B0604020202020204" pitchFamily="34" charset="0"/>
              <a:buChar char="•"/>
            </a:pPr>
            <a:r>
              <a:rPr lang="en-US" sz="2000" dirty="0" smtClean="0"/>
              <a:t>Did </a:t>
            </a:r>
            <a:r>
              <a:rPr lang="en-US" sz="2000" dirty="0"/>
              <a:t>the persons that </a:t>
            </a:r>
            <a:r>
              <a:rPr lang="en-US" sz="2000" b="1" i="1" u="sng" dirty="0" smtClean="0"/>
              <a:t>entered</a:t>
            </a:r>
            <a:r>
              <a:rPr lang="en-US" sz="2000" dirty="0" smtClean="0"/>
              <a:t> </a:t>
            </a:r>
            <a:r>
              <a:rPr lang="en-US" sz="2000" dirty="0"/>
              <a:t>the diagnoses also </a:t>
            </a:r>
            <a:r>
              <a:rPr lang="en-US" sz="2000" b="1" i="1" u="sng" dirty="0" smtClean="0"/>
              <a:t>make</a:t>
            </a:r>
            <a:r>
              <a:rPr lang="en-US" sz="2000" dirty="0" smtClean="0"/>
              <a:t> </a:t>
            </a:r>
            <a:r>
              <a:rPr lang="en-US" sz="2000" dirty="0"/>
              <a:t>the </a:t>
            </a:r>
            <a:r>
              <a:rPr lang="en-US" sz="2000" dirty="0" smtClean="0"/>
              <a:t>diagnoses?</a:t>
            </a:r>
          </a:p>
          <a:p>
            <a:pPr>
              <a:buFont typeface="Arial" panose="020B0604020202020204" pitchFamily="34" charset="0"/>
              <a:buChar char="•"/>
            </a:pPr>
            <a:r>
              <a:rPr lang="en-US" sz="2000" dirty="0" smtClean="0"/>
              <a:t>How do the </a:t>
            </a:r>
            <a:r>
              <a:rPr lang="en-US" sz="2000" dirty="0"/>
              <a:t>dates when </a:t>
            </a:r>
            <a:r>
              <a:rPr lang="en-US" sz="2000" dirty="0" smtClean="0"/>
              <a:t>the diagnoses </a:t>
            </a:r>
            <a:r>
              <a:rPr lang="en-US" sz="2000" dirty="0"/>
              <a:t>were entered relate to the dates when the diagnoses were actually </a:t>
            </a:r>
            <a:r>
              <a:rPr lang="en-US" sz="2000" dirty="0" smtClean="0"/>
              <a:t>made, or the dates the patient started to suffer from the disease?</a:t>
            </a:r>
            <a:endParaRPr lang="en-US" sz="2000" dirty="0"/>
          </a:p>
        </p:txBody>
      </p:sp>
      <p:pic>
        <p:nvPicPr>
          <p:cNvPr id="4" name="Picture 3"/>
          <p:cNvPicPr>
            <a:picLocks noChangeAspect="1"/>
          </p:cNvPicPr>
          <p:nvPr/>
        </p:nvPicPr>
        <p:blipFill>
          <a:blip r:embed="rId2"/>
          <a:stretch>
            <a:fillRect/>
          </a:stretch>
        </p:blipFill>
        <p:spPr>
          <a:xfrm>
            <a:off x="228600" y="1524000"/>
            <a:ext cx="8686800" cy="2459182"/>
          </a:xfrm>
          <a:prstGeom prst="rect">
            <a:avLst/>
          </a:prstGeom>
        </p:spPr>
      </p:pic>
    </p:spTree>
    <p:extLst>
      <p:ext uri="{BB962C8B-B14F-4D97-AF65-F5344CB8AC3E}">
        <p14:creationId xmlns:p14="http://schemas.microsoft.com/office/powerpoint/2010/main" val="20759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dirty="0" smtClean="0"/>
              <a:t>A solution </a:t>
            </a:r>
            <a:r>
              <a:rPr lang="nl-BE" altLang="en-US" dirty="0" err="1" smtClean="0"/>
              <a:t>proposed</a:t>
            </a:r>
            <a:r>
              <a:rPr lang="nl-BE" altLang="en-US" dirty="0" smtClean="0"/>
              <a:t> 10 </a:t>
            </a:r>
            <a:r>
              <a:rPr lang="nl-BE" altLang="en-US" dirty="0" err="1" smtClean="0"/>
              <a:t>years</a:t>
            </a:r>
            <a:r>
              <a:rPr lang="nl-BE" altLang="en-US" dirty="0" smtClean="0"/>
              <a:t> </a:t>
            </a:r>
            <a:r>
              <a:rPr lang="nl-BE" altLang="en-US" dirty="0" err="1" smtClean="0"/>
              <a:t>ago</a:t>
            </a:r>
            <a:endParaRPr lang="en-US" altLang="en-US" sz="2000" dirty="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p>
          <a:p>
            <a:pPr marL="609600" indent="-609600">
              <a:buFontTx/>
              <a:buNone/>
            </a:pPr>
            <a:r>
              <a:rPr lang="nl-NL" altLang="en-US" b="1" u="sng" dirty="0" smtClean="0"/>
              <a:t>Referent Tracking</a:t>
            </a:r>
            <a:endParaRPr lang="nl-NL" altLang="en-US" b="1" u="sng" dirty="0"/>
          </a:p>
          <a:p>
            <a:pPr marL="609600" lvl="1" indent="-609600">
              <a:buSzTx/>
              <a:buNone/>
            </a:pPr>
            <a:r>
              <a:rPr lang="nl-NL" altLang="en-US" dirty="0" smtClean="0"/>
              <a:t>	</a:t>
            </a:r>
            <a:r>
              <a:rPr lang="nl-NL" altLang="en-US" b="1" i="1" dirty="0" smtClean="0"/>
              <a:t>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a:t>
            </a:r>
            <a:r>
              <a:rPr lang="en-US" altLang="en-US" dirty="0" smtClean="0"/>
              <a:t>..</a:t>
            </a:r>
            <a:r>
              <a:rPr lang="nl-BE" altLang="en-US" dirty="0" smtClean="0"/>
              <a:t>.</a:t>
            </a:r>
            <a:endParaRPr lang="nl-BE" altLang="en-US" dirty="0"/>
          </a:p>
          <a:p>
            <a:pPr marL="609600" indent="-609600">
              <a:buFontTx/>
              <a:buNone/>
            </a:pPr>
            <a:endParaRPr lang="nl-BE" altLang="en-US" dirty="0" smtClean="0"/>
          </a:p>
          <a:p>
            <a:pPr marL="609600" indent="-609600">
              <a:buFontTx/>
              <a:buNone/>
            </a:pPr>
            <a:endParaRPr lang="nl-BE" altLang="en-US" dirty="0"/>
          </a:p>
          <a:p>
            <a:pPr marL="609600" indent="-609600">
              <a:buFontTx/>
              <a:buNone/>
            </a:pPr>
            <a:endParaRPr lang="nl-BE" altLang="en-US" dirty="0" smtClean="0"/>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0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dirty="0" smtClean="0"/>
              <a:t>A solution </a:t>
            </a:r>
            <a:r>
              <a:rPr lang="nl-BE" altLang="en-US" dirty="0" err="1" smtClean="0"/>
              <a:t>proposed</a:t>
            </a:r>
            <a:r>
              <a:rPr lang="nl-BE" altLang="en-US" dirty="0" smtClean="0"/>
              <a:t> 10 </a:t>
            </a:r>
            <a:r>
              <a:rPr lang="nl-BE" altLang="en-US" dirty="0" err="1" smtClean="0"/>
              <a:t>years</a:t>
            </a:r>
            <a:r>
              <a:rPr lang="nl-BE" altLang="en-US" dirty="0" smtClean="0"/>
              <a:t> </a:t>
            </a:r>
            <a:r>
              <a:rPr lang="nl-BE" altLang="en-US" dirty="0" err="1" smtClean="0"/>
              <a:t>ago</a:t>
            </a:r>
            <a:endParaRPr lang="en-US" altLang="en-US" sz="2000" dirty="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p>
          <a:p>
            <a:pPr marL="609600" indent="-609600">
              <a:buFontTx/>
              <a:buNone/>
            </a:pPr>
            <a:r>
              <a:rPr lang="nl-NL" altLang="en-US" b="1" u="sng" dirty="0" smtClean="0"/>
              <a:t>Referent Tracking</a:t>
            </a:r>
            <a:endParaRPr lang="nl-NL" altLang="en-US" b="1" u="sng" dirty="0"/>
          </a:p>
          <a:p>
            <a:pPr marL="609600" lvl="1" indent="-609600">
              <a:buSzTx/>
              <a:buNone/>
            </a:pPr>
            <a:r>
              <a:rPr lang="nl-NL" altLang="en-US" b="1" i="1" dirty="0" smtClean="0"/>
              <a:t>  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 </a:t>
            </a:r>
          </a:p>
          <a:p>
            <a:pPr marL="609600" lvl="1" indent="-609600">
              <a:buSzTx/>
              <a:buNone/>
            </a:pPr>
            <a:r>
              <a:rPr lang="nl-BE" altLang="en-US" dirty="0"/>
              <a:t> </a:t>
            </a:r>
            <a:r>
              <a:rPr lang="nl-BE" altLang="en-US" dirty="0" smtClean="0"/>
              <a:t> </a:t>
            </a:r>
            <a:r>
              <a:rPr lang="nl-BE" altLang="en-US" dirty="0" err="1" smtClean="0"/>
              <a:t>by</a:t>
            </a:r>
            <a:r>
              <a:rPr lang="nl-BE" altLang="en-US" dirty="0" smtClean="0"/>
              <a:t> means of </a:t>
            </a:r>
            <a:r>
              <a:rPr lang="nl-BE" altLang="en-US" dirty="0" err="1" smtClean="0"/>
              <a:t>an</a:t>
            </a:r>
            <a:r>
              <a:rPr lang="nl-BE" altLang="en-US" dirty="0" smtClean="0"/>
              <a:t> </a:t>
            </a:r>
            <a:r>
              <a:rPr lang="nl-BE" altLang="en-US" b="1" i="1" dirty="0" err="1" smtClean="0"/>
              <a:t>Instance</a:t>
            </a:r>
            <a:r>
              <a:rPr lang="nl-BE" altLang="en-US" b="1" i="1" dirty="0" smtClean="0"/>
              <a:t> </a:t>
            </a:r>
            <a:r>
              <a:rPr lang="nl-BE" altLang="en-US" b="1" i="1" dirty="0"/>
              <a:t>Unique </a:t>
            </a:r>
            <a:r>
              <a:rPr lang="nl-BE" altLang="en-US" b="1" i="1" dirty="0" err="1"/>
              <a:t>Identifier</a:t>
            </a:r>
            <a:r>
              <a:rPr lang="nl-NL" altLang="en-US" dirty="0"/>
              <a:t> </a:t>
            </a:r>
            <a:r>
              <a:rPr lang="nl-BE" altLang="en-US" dirty="0"/>
              <a:t>(IUI) </a:t>
            </a:r>
            <a:r>
              <a:rPr lang="nl-BE" altLang="en-US" dirty="0" err="1"/>
              <a:t>for</a:t>
            </a:r>
            <a:r>
              <a:rPr lang="nl-BE" altLang="en-US" dirty="0"/>
              <a:t> </a:t>
            </a:r>
            <a:r>
              <a:rPr lang="nl-BE" altLang="en-US" dirty="0" err="1"/>
              <a:t>each</a:t>
            </a:r>
            <a:r>
              <a:rPr lang="nl-BE" altLang="en-US" dirty="0"/>
              <a:t> </a:t>
            </a:r>
            <a:r>
              <a:rPr lang="nl-BE" altLang="en-US" dirty="0" err="1" smtClean="0"/>
              <a:t>such</a:t>
            </a:r>
            <a:r>
              <a:rPr lang="nl-BE" altLang="en-US" dirty="0" smtClean="0"/>
              <a:t> </a:t>
            </a:r>
            <a:r>
              <a:rPr lang="nl-BE" altLang="en-US" dirty="0" err="1" smtClean="0"/>
              <a:t>particular</a:t>
            </a:r>
            <a:r>
              <a:rPr lang="nl-BE" altLang="en-US" dirty="0" smtClean="0"/>
              <a:t> </a:t>
            </a:r>
            <a:r>
              <a:rPr lang="nl-BE" altLang="en-US" dirty="0"/>
              <a:t>(</a:t>
            </a:r>
            <a:r>
              <a:rPr lang="nl-BE" altLang="en-US" dirty="0" err="1"/>
              <a:t>individual</a:t>
            </a:r>
            <a:r>
              <a:rPr lang="nl-BE" altLang="en-US" dirty="0"/>
              <a:t>) </a:t>
            </a:r>
            <a:r>
              <a:rPr lang="nl-BE" altLang="en-US" dirty="0" err="1" smtClean="0"/>
              <a:t>entity</a:t>
            </a:r>
            <a:r>
              <a:rPr lang="nl-BE" altLang="en-US" dirty="0" smtClean="0"/>
              <a:t>.</a:t>
            </a:r>
            <a:endParaRPr lang="nl-BE" altLang="en-US" dirty="0"/>
          </a:p>
          <a:p>
            <a:pPr marL="609600" indent="-609600">
              <a:buFontTx/>
              <a:buNone/>
            </a:pPr>
            <a:endParaRPr lang="nl-BE" altLang="en-US" dirty="0" smtClean="0"/>
          </a:p>
          <a:p>
            <a:pPr marL="609600" indent="-609600">
              <a:buFontTx/>
              <a:buNone/>
            </a:pPr>
            <a:endParaRPr lang="nl-BE" altLang="en-US" dirty="0"/>
          </a:p>
          <a:p>
            <a:pPr marL="609600" indent="-609600">
              <a:buFontTx/>
              <a:buNone/>
            </a:pPr>
            <a:endParaRPr lang="nl-BE" altLang="en-US" dirty="0" smtClean="0"/>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 name="Group 6"/>
          <p:cNvGrpSpPr>
            <a:grpSpLocks/>
          </p:cNvGrpSpPr>
          <p:nvPr/>
        </p:nvGrpSpPr>
        <p:grpSpPr bwMode="auto">
          <a:xfrm>
            <a:off x="5675313" y="1752600"/>
            <a:ext cx="3082925" cy="4191000"/>
            <a:chOff x="3264" y="1344"/>
            <a:chExt cx="2146" cy="2784"/>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10"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78</a:t>
              </a:r>
            </a:p>
          </p:txBody>
        </p:sp>
        <p:sp>
          <p:nvSpPr>
            <p:cNvPr id="11"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12"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13"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14"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15"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49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smtClean="0"/>
              <a:t>Tuples</a:t>
            </a:r>
            <a:r>
              <a:rPr lang="nl-BE" altLang="en-US" dirty="0" smtClean="0"/>
              <a:t> (</a:t>
            </a:r>
            <a:r>
              <a:rPr lang="nl-BE" altLang="en-US" dirty="0" err="1" smtClean="0"/>
              <a:t>RTTs</a:t>
            </a:r>
            <a:r>
              <a:rPr lang="nl-BE" altLang="en-US" dirty="0" smtClean="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(very roughly, simplified and in abstract syntax)</a:t>
            </a:r>
            <a:r>
              <a:rPr lang="en-US" sz="2800" dirty="0" smtClean="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8493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12496</TotalTime>
  <Words>2569</Words>
  <Application>Microsoft Office PowerPoint</Application>
  <PresentationFormat>On-screen Show (4:3)</PresentationFormat>
  <Paragraphs>462</Paragraphs>
  <Slides>33</Slides>
  <Notes>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8" baseType="lpstr">
      <vt:lpstr>Arial Unicode MS</vt:lpstr>
      <vt:lpstr>Batang</vt:lpstr>
      <vt:lpstr>ＭＳ 明朝</vt:lpstr>
      <vt:lpstr>ＭＳ Ｐゴシック</vt:lpstr>
      <vt:lpstr>Arial</vt:lpstr>
      <vt:lpstr>Arial Black</vt:lpstr>
      <vt:lpstr>Calibri</vt:lpstr>
      <vt:lpstr>Georgia</vt:lpstr>
      <vt:lpstr>Symbol</vt:lpstr>
      <vt:lpstr>Times</vt:lpstr>
      <vt:lpstr>Times New Roman</vt:lpstr>
      <vt:lpstr>Trebuchet MS</vt:lpstr>
      <vt:lpstr>Verdana</vt:lpstr>
      <vt:lpstr>Office Theme</vt:lpstr>
      <vt:lpstr>Photo Editor-foto</vt:lpstr>
      <vt:lpstr>An ontological analysis of diagnostic assertions in electronic healthcare records  International Conference on Biomedical Ontology July 27-30, 2015 – Lisbon, Portugal  </vt:lpstr>
      <vt:lpstr>Observation / Claim</vt:lpstr>
      <vt:lpstr>Is this patient really so sick ?</vt:lpstr>
      <vt:lpstr>What are the referents ?</vt:lpstr>
      <vt:lpstr>What are the referents ?</vt:lpstr>
      <vt:lpstr>Open questions on a seemingly simple representation</vt:lpstr>
      <vt:lpstr>A solution proposed 10 years ago</vt:lpstr>
      <vt:lpstr>A solution proposed 10 years ago</vt:lpstr>
      <vt:lpstr>Referent Tracking Tuples (RTTs)</vt:lpstr>
      <vt:lpstr>Referent Tracking Tuples (RTTs)</vt:lpstr>
      <vt:lpstr>Referent Tracking Tuples (RTTs)</vt:lpstr>
      <vt:lpstr>Referent Tracking Tuples (RTTs)</vt:lpstr>
      <vt:lpstr>Referent Tracking Tuples (RTTs)</vt:lpstr>
      <vt:lpstr>Representation of relation with time intervals</vt:lpstr>
      <vt:lpstr>Research question</vt:lpstr>
      <vt:lpstr>Relevance for this work</vt:lpstr>
      <vt:lpstr>Back to our problem:</vt:lpstr>
      <vt:lpstr>Intellectual experiment</vt:lpstr>
      <vt:lpstr>Methodology</vt:lpstr>
      <vt:lpstr>Quantitative Results</vt:lpstr>
      <vt:lpstr>Appropriateness</vt:lpstr>
      <vt:lpstr>Very high inter-rater agreement</vt:lpstr>
      <vt:lpstr>Main reasons for disagreement</vt:lpstr>
      <vt:lpstr>Ontologies and orphan classes referenced</vt:lpstr>
      <vt:lpstr>Material entity / human being</vt:lpstr>
      <vt:lpstr>Human being / Homo sapiens</vt:lpstr>
      <vt:lpstr>Disorders, diseases, diagnoses and DO</vt:lpstr>
      <vt:lpstr>What part of the EHR constitutes a diagnosis?</vt:lpstr>
      <vt:lpstr>Are diagnoses to be assumed correct? (1)</vt:lpstr>
      <vt:lpstr>Are diagnoses to be assumed correct? (2)</vt:lpstr>
      <vt:lpstr>Conclusions (1)</vt:lpstr>
      <vt:lpstr>Conclusions (2)</vt:lpstr>
      <vt:lpstr>Acknowledgement</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510</cp:revision>
  <dcterms:created xsi:type="dcterms:W3CDTF">2011-06-07T20:07:59Z</dcterms:created>
  <dcterms:modified xsi:type="dcterms:W3CDTF">2015-07-13T13:20:10Z</dcterms:modified>
</cp:coreProperties>
</file>