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4"/>
  </p:notesMasterIdLst>
  <p:sldIdLst>
    <p:sldId id="257" r:id="rId2"/>
    <p:sldId id="704" r:id="rId3"/>
    <p:sldId id="705" r:id="rId4"/>
    <p:sldId id="706" r:id="rId5"/>
    <p:sldId id="708" r:id="rId6"/>
    <p:sldId id="703" r:id="rId7"/>
    <p:sldId id="707" r:id="rId8"/>
    <p:sldId id="709" r:id="rId9"/>
    <p:sldId id="710" r:id="rId10"/>
    <p:sldId id="720" r:id="rId11"/>
    <p:sldId id="711" r:id="rId12"/>
    <p:sldId id="712" r:id="rId13"/>
    <p:sldId id="713" r:id="rId14"/>
    <p:sldId id="719" r:id="rId15"/>
    <p:sldId id="718" r:id="rId16"/>
    <p:sldId id="721" r:id="rId17"/>
    <p:sldId id="726" r:id="rId18"/>
    <p:sldId id="722" r:id="rId19"/>
    <p:sldId id="714" r:id="rId20"/>
    <p:sldId id="715" r:id="rId21"/>
    <p:sldId id="716" r:id="rId22"/>
    <p:sldId id="717" r:id="rId23"/>
    <p:sldId id="723" r:id="rId24"/>
    <p:sldId id="724" r:id="rId25"/>
    <p:sldId id="725" r:id="rId26"/>
    <p:sldId id="727" r:id="rId27"/>
    <p:sldId id="728" r:id="rId28"/>
    <p:sldId id="729" r:id="rId29"/>
    <p:sldId id="730" r:id="rId30"/>
    <p:sldId id="733" r:id="rId31"/>
    <p:sldId id="736" r:id="rId32"/>
    <p:sldId id="732" r:id="rId33"/>
    <p:sldId id="735" r:id="rId34"/>
    <p:sldId id="737" r:id="rId35"/>
    <p:sldId id="734" r:id="rId36"/>
    <p:sldId id="738" r:id="rId37"/>
    <p:sldId id="739" r:id="rId38"/>
    <p:sldId id="731" r:id="rId39"/>
    <p:sldId id="740" r:id="rId40"/>
    <p:sldId id="741" r:id="rId41"/>
    <p:sldId id="742" r:id="rId42"/>
    <p:sldId id="653" r:id="rId4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smith" initials="p"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BBE0E3"/>
    <a:srgbClr val="19FF81"/>
    <a:srgbClr val="FF99CC"/>
    <a:srgbClr val="00B050"/>
    <a:srgbClr val="C30D8F"/>
    <a:srgbClr val="FFFFFF"/>
    <a:srgbClr val="002060"/>
    <a:srgbClr val="ECD63F"/>
    <a:srgbClr val="F6D5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94346" autoAdjust="0"/>
  </p:normalViewPr>
  <p:slideViewPr>
    <p:cSldViewPr>
      <p:cViewPr varScale="1">
        <p:scale>
          <a:sx n="104" d="100"/>
          <a:sy n="104" d="100"/>
        </p:scale>
        <p:origin x="60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03/10/2014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890751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smtClean="0"/>
              <a:t>Click to edit Master</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342"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343"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bioportal.bioontology.org/ontologies/NCIT?p=classes&amp;conceptid=http://ncicb.nci.nih.gov/xml/owl/EVS/Thesaurus.owl#C36278" TargetMode="External"/><Relationship Id="rId13" Type="http://schemas.openxmlformats.org/officeDocument/2006/relationships/hyperlink" Target="https://bioportal.bioontology.org/ontologies/MESH?p=classes&amp;conceptid=http://purl.bioontology.org/ontology/MSH/D020886" TargetMode="External"/><Relationship Id="rId3" Type="http://schemas.openxmlformats.org/officeDocument/2006/relationships/hyperlink" Target="https://bioportal.bioontology.org/ontologies/NCIT" TargetMode="External"/><Relationship Id="rId7" Type="http://schemas.openxmlformats.org/officeDocument/2006/relationships/hyperlink" Target="https://bioportal.bioontology.org/ontologies/NCIT?p=classes&amp;conceptid=http://ncicb.nci.nih.gov/xml/owl/EVS/Thesaurus.owl#C36280" TargetMode="External"/><Relationship Id="rId12" Type="http://schemas.openxmlformats.org/officeDocument/2006/relationships/hyperlink" Target="https://bioportal.bioontology.org/ontologies/MESH" TargetMode="External"/><Relationship Id="rId2" Type="http://schemas.openxmlformats.org/officeDocument/2006/relationships/hyperlink" Target="https://bioportal.bioontology.org/ontologies/NCIT?p=classes&amp;conceptid=http://ncicb.nci.nih.gov/xml/owl/EVS/Thesaurus.owl#C50445" TargetMode="External"/><Relationship Id="rId1" Type="http://schemas.openxmlformats.org/officeDocument/2006/relationships/slideLayout" Target="../slideLayouts/slideLayout4.xml"/><Relationship Id="rId6" Type="http://schemas.openxmlformats.org/officeDocument/2006/relationships/hyperlink" Target="https://bioportal.bioontology.org/ontologies/NCIT?p=classes&amp;conceptid=http://ncicb.nci.nih.gov/xml/owl/EVS/Thesaurus.owl#C100104" TargetMode="External"/><Relationship Id="rId11" Type="http://schemas.openxmlformats.org/officeDocument/2006/relationships/hyperlink" Target="https://bioportal.bioontology.org/ontologies/MESH?p=classes&amp;conceptid=http://purl.bioontology.org/ontology/MSH/D006987" TargetMode="External"/><Relationship Id="rId5" Type="http://schemas.openxmlformats.org/officeDocument/2006/relationships/hyperlink" Target="https://bioportal.bioontology.org/ontologies/NCIT?p=classes&amp;conceptid=http://ncicb.nci.nih.gov/xml/owl/EVS/Thesaurus.owl#C3837" TargetMode="External"/><Relationship Id="rId10" Type="http://schemas.openxmlformats.org/officeDocument/2006/relationships/hyperlink" Target="https://bioportal.bioontology.org/ontologies/NCIT?p=classes&amp;conceptid=http://ncicb.nci.nih.gov/xml/owl/EVS/Thesaurus.owl#C7057" TargetMode="External"/><Relationship Id="rId4" Type="http://schemas.openxmlformats.org/officeDocument/2006/relationships/hyperlink" Target="https://bioportal.bioontology.org/ontologies/NCIT?p=classes&amp;conceptid=http://ncicb.nci.nih.gov/xml/owl/EVS/Thesaurus.owl#C5040" TargetMode="External"/><Relationship Id="rId9" Type="http://schemas.openxmlformats.org/officeDocument/2006/relationships/hyperlink" Target="https://bioportal.bioontology.org/ontologies/NCIT?p=classes&amp;conceptid=http://ncicb.nci.nih.gov/xml/owl/EVS/Thesaurus.owl#C3367" TargetMode="External"/><Relationship Id="rId14" Type="http://schemas.openxmlformats.org/officeDocument/2006/relationships/hyperlink" Target="https://bioportal.bioontology.org/ontologies/MESH?p=classes&amp;conceptid=http://purl.bioontology.org/ontology/MSH/D012678"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bioportal.bioontology.org/ontologies/NCIT?p=classes&amp;conceptid=http://ncicb.nci.nih.gov/xml/owl/EVS/Thesaurus.owl#C36278" TargetMode="External"/><Relationship Id="rId13" Type="http://schemas.openxmlformats.org/officeDocument/2006/relationships/hyperlink" Target="https://bioportal.bioontology.org/ontologies/MESH?p=classes&amp;conceptid=http://purl.bioontology.org/ontology/MSH/D020886" TargetMode="External"/><Relationship Id="rId3" Type="http://schemas.openxmlformats.org/officeDocument/2006/relationships/hyperlink" Target="https://bioportal.bioontology.org/ontologies/NCIT" TargetMode="External"/><Relationship Id="rId7" Type="http://schemas.openxmlformats.org/officeDocument/2006/relationships/hyperlink" Target="https://bioportal.bioontology.org/ontologies/NCIT?p=classes&amp;conceptid=http://ncicb.nci.nih.gov/xml/owl/EVS/Thesaurus.owl#C36280" TargetMode="External"/><Relationship Id="rId12" Type="http://schemas.openxmlformats.org/officeDocument/2006/relationships/hyperlink" Target="https://bioportal.bioontology.org/ontologies/MESH" TargetMode="External"/><Relationship Id="rId2" Type="http://schemas.openxmlformats.org/officeDocument/2006/relationships/hyperlink" Target="https://bioportal.bioontology.org/ontologies/NCIT?p=classes&amp;conceptid=http://ncicb.nci.nih.gov/xml/owl/EVS/Thesaurus.owl#C50445" TargetMode="External"/><Relationship Id="rId1" Type="http://schemas.openxmlformats.org/officeDocument/2006/relationships/slideLayout" Target="../slideLayouts/slideLayout4.xml"/><Relationship Id="rId6" Type="http://schemas.openxmlformats.org/officeDocument/2006/relationships/hyperlink" Target="https://bioportal.bioontology.org/ontologies/NCIT?p=classes&amp;conceptid=http://ncicb.nci.nih.gov/xml/owl/EVS/Thesaurus.owl#C100104" TargetMode="External"/><Relationship Id="rId11" Type="http://schemas.openxmlformats.org/officeDocument/2006/relationships/hyperlink" Target="https://bioportal.bioontology.org/ontologies/MESH?p=classes&amp;conceptid=http://purl.bioontology.org/ontology/MSH/D006987" TargetMode="External"/><Relationship Id="rId5" Type="http://schemas.openxmlformats.org/officeDocument/2006/relationships/hyperlink" Target="https://bioportal.bioontology.org/ontologies/NCIT?p=classes&amp;conceptid=http://ncicb.nci.nih.gov/xml/owl/EVS/Thesaurus.owl#C3837" TargetMode="External"/><Relationship Id="rId10" Type="http://schemas.openxmlformats.org/officeDocument/2006/relationships/hyperlink" Target="https://bioportal.bioontology.org/ontologies/NCIT?p=classes&amp;conceptid=http://ncicb.nci.nih.gov/xml/owl/EVS/Thesaurus.owl#C7057" TargetMode="External"/><Relationship Id="rId4" Type="http://schemas.openxmlformats.org/officeDocument/2006/relationships/hyperlink" Target="https://bioportal.bioontology.org/ontologies/NCIT?p=classes&amp;conceptid=http://ncicb.nci.nih.gov/xml/owl/EVS/Thesaurus.owl#C5040" TargetMode="External"/><Relationship Id="rId9" Type="http://schemas.openxmlformats.org/officeDocument/2006/relationships/hyperlink" Target="https://bioportal.bioontology.org/ontologies/NCIT?p=classes&amp;conceptid=http://ncicb.nci.nih.gov/xml/owl/EVS/Thesaurus.owl#C3367" TargetMode="External"/><Relationship Id="rId14" Type="http://schemas.openxmlformats.org/officeDocument/2006/relationships/hyperlink" Target="https://bioportal.bioontology.org/ontologies/MESH?p=classes&amp;conceptid=http://purl.bioontology.org/ontology/MSH/D012678"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bioportal.bioontology.org/ontologies/RCD" TargetMode="External"/><Relationship Id="rId7" Type="http://schemas.openxmlformats.org/officeDocument/2006/relationships/hyperlink" Target="https://bioportal.bioontology.org/ontologies/SYMP" TargetMode="External"/><Relationship Id="rId2" Type="http://schemas.openxmlformats.org/officeDocument/2006/relationships/hyperlink" Target="https://bioportal.bioontology.org/ontologies/NIFSTD" TargetMode="External"/><Relationship Id="rId1" Type="http://schemas.openxmlformats.org/officeDocument/2006/relationships/slideLayout" Target="../slideLayouts/slideLayout4.xml"/><Relationship Id="rId6" Type="http://schemas.openxmlformats.org/officeDocument/2006/relationships/hyperlink" Target="https://bioportal.bioontology.org/ontologies/SOPHARM" TargetMode="External"/><Relationship Id="rId5" Type="http://schemas.openxmlformats.org/officeDocument/2006/relationships/hyperlink" Target="https://bioportal.bioontology.org/ontologies/SNOMEDCT" TargetMode="External"/><Relationship Id="rId4" Type="http://schemas.openxmlformats.org/officeDocument/2006/relationships/hyperlink" Target="https://bioportal.bioontology.org/ontologies/RH-MESH"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_ENREF_6"/><Relationship Id="rId2" Type="http://schemas.openxmlformats.org/officeDocument/2006/relationships/hyperlink" Target="#_ENREF_19"/><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76200" y="711200"/>
            <a:ext cx="8991600" cy="1574800"/>
          </a:xfrm>
          <a:ln/>
        </p:spPr>
        <p:txBody>
          <a:bodyPr/>
          <a:lstStyle/>
          <a:p>
            <a:pPr>
              <a:tabLst>
                <a:tab pos="5376863" algn="l"/>
              </a:tabLst>
            </a:pPr>
            <a:r>
              <a:rPr lang="en-US" sz="2800" dirty="0"/>
              <a:t>Pain Assessment Terminology in the NCBO BioPortal: Evaluation and Recommendations</a:t>
            </a:r>
            <a:br>
              <a:rPr lang="en-US" sz="2800" dirty="0"/>
            </a:br>
            <a:r>
              <a:rPr lang="en-US" sz="1400" dirty="0"/>
              <a:t/>
            </a:r>
            <a:br>
              <a:rPr lang="en-US" sz="1400" dirty="0"/>
            </a:br>
            <a:r>
              <a:rPr lang="en-US" sz="1400" dirty="0" smtClean="0"/>
              <a:t>International Conference on Biomedical Ontology</a:t>
            </a:r>
            <a:r>
              <a:rPr lang="en-US" sz="1400" dirty="0"/>
              <a:t/>
            </a:r>
            <a:br>
              <a:rPr lang="en-US" sz="1400" dirty="0"/>
            </a:br>
            <a:r>
              <a:rPr lang="en-US" sz="1400" dirty="0" smtClean="0"/>
              <a:t>October 6-9, 2014 – Cooley Center, Houston, TX</a:t>
            </a:r>
            <a:r>
              <a:rPr lang="en-US" sz="1400" dirty="0">
                <a:cs typeface="Arial" panose="020B0604020202020204" pitchFamily="34" charset="0"/>
              </a:rPr>
              <a:t/>
            </a:r>
            <a:br>
              <a:rPr lang="en-US" sz="1400" dirty="0">
                <a:cs typeface="Arial" panose="020B0604020202020204" pitchFamily="34" charset="0"/>
              </a:rPr>
            </a:br>
            <a:r>
              <a:rPr lang="en-US" sz="1400" dirty="0">
                <a:cs typeface="Arial" panose="020B0604020202020204" pitchFamily="34" charset="0"/>
              </a:rPr>
              <a:t/>
            </a:r>
            <a:br>
              <a:rPr lang="en-US" sz="1400" dirty="0">
                <a:cs typeface="Arial" panose="020B0604020202020204" pitchFamily="34" charset="0"/>
              </a:rPr>
            </a:br>
            <a:r>
              <a:rPr lang="en-GB" sz="1400" dirty="0">
                <a:cs typeface="Arial" panose="020B0604020202020204" pitchFamily="34" charset="0"/>
              </a:rPr>
              <a:t/>
            </a:r>
            <a:br>
              <a:rPr lang="en-GB" sz="1400" dirty="0">
                <a:cs typeface="Arial" panose="020B0604020202020204" pitchFamily="34" charset="0"/>
              </a:rPr>
            </a:br>
            <a:endParaRPr lang="en-US" sz="1400" dirty="0">
              <a:cs typeface="Arial" panose="020B0604020202020204" pitchFamily="34" charset="0"/>
            </a:endParaRPr>
          </a:p>
        </p:txBody>
      </p:sp>
      <p:sp>
        <p:nvSpPr>
          <p:cNvPr id="18435" name="Rectangle 3"/>
          <p:cNvSpPr>
            <a:spLocks noGrp="1" noChangeArrowheads="1"/>
          </p:cNvSpPr>
          <p:nvPr>
            <p:ph type="subTitle" idx="1"/>
          </p:nvPr>
        </p:nvSpPr>
        <p:spPr>
          <a:xfrm>
            <a:off x="0" y="4343400"/>
            <a:ext cx="9144000" cy="22860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smtClean="0">
                <a:ea typeface="ＭＳ 明朝" panose="02020609040205080304" pitchFamily="49" charset="-128"/>
              </a:rPr>
              <a:t>Werner </a:t>
            </a:r>
            <a:r>
              <a:rPr lang="en-GB" altLang="ja-JP" sz="2800" b="1" dirty="0">
                <a:ea typeface="ＭＳ 明朝" panose="02020609040205080304" pitchFamily="49" charset="-128"/>
              </a:rPr>
              <a:t>CEUSTERS, </a:t>
            </a:r>
            <a:r>
              <a:rPr lang="en-GB" altLang="ja-JP" sz="2800" b="1" dirty="0" smtClean="0">
                <a:ea typeface="ＭＳ 明朝" panose="02020609040205080304" pitchFamily="49" charset="-128"/>
              </a:rPr>
              <a:t>MD</a:t>
            </a:r>
          </a:p>
          <a:p>
            <a:pPr defTabSz="566738">
              <a:lnSpc>
                <a:spcPct val="80000"/>
              </a:lnSpc>
            </a:pPr>
            <a:endParaRPr lang="en-US" altLang="ja-JP" sz="2000" i="1" dirty="0">
              <a:ea typeface="ＭＳ 明朝" panose="02020609040205080304" pitchFamily="49" charset="-128"/>
            </a:endParaRPr>
          </a:p>
          <a:p>
            <a:pPr defTabSz="566738">
              <a:lnSpc>
                <a:spcPct val="80000"/>
              </a:lnSpc>
            </a:pPr>
            <a:r>
              <a:rPr lang="en-US" altLang="ja-JP" sz="1800" i="1" dirty="0" smtClean="0">
                <a:ea typeface="ＭＳ 明朝" panose="02020609040205080304" pitchFamily="49" charset="-128"/>
              </a:rPr>
              <a:t>Professor, Department </a:t>
            </a:r>
            <a:r>
              <a:rPr lang="en-US" altLang="ja-JP" sz="1800" i="1" dirty="0">
                <a:ea typeface="ＭＳ 明朝" panose="02020609040205080304" pitchFamily="49" charset="-128"/>
              </a:rPr>
              <a:t>of </a:t>
            </a:r>
            <a:r>
              <a:rPr lang="en-US" altLang="ja-JP" sz="1800" i="1" dirty="0" smtClean="0">
                <a:ea typeface="ＭＳ 明朝" panose="02020609040205080304" pitchFamily="49" charset="-128"/>
              </a:rPr>
              <a:t>Biomedical Informatics, University at Buffalo</a:t>
            </a:r>
            <a:endParaRPr lang="en-US" altLang="ja-JP" sz="1800" i="1" dirty="0">
              <a:ea typeface="ＭＳ 明朝" panose="02020609040205080304" pitchFamily="49" charset="-128"/>
            </a:endParaRPr>
          </a:p>
          <a:p>
            <a:pPr defTabSz="566738">
              <a:lnSpc>
                <a:spcPct val="80000"/>
              </a:lnSpc>
            </a:pPr>
            <a:r>
              <a:rPr lang="en-US" altLang="ja-JP" sz="1800" i="1" dirty="0" smtClean="0">
                <a:ea typeface="ＭＳ 明朝" panose="02020609040205080304" pitchFamily="49" charset="-128"/>
              </a:rPr>
              <a:t>Director, National Center for Ontological Research</a:t>
            </a:r>
            <a:endParaRPr lang="en-US" altLang="ja-JP" sz="1800" i="1" dirty="0">
              <a:ea typeface="ＭＳ 明朝" panose="02020609040205080304" pitchFamily="49" charset="-128"/>
            </a:endParaRPr>
          </a:p>
          <a:p>
            <a:pPr defTabSz="566738">
              <a:lnSpc>
                <a:spcPct val="80000"/>
              </a:lnSpc>
            </a:pPr>
            <a:r>
              <a:rPr lang="en-US" altLang="ja-JP" sz="1800" i="1" dirty="0" smtClean="0">
                <a:ea typeface="ＭＳ 明朝" panose="02020609040205080304" pitchFamily="49" charset="-128"/>
              </a:rPr>
              <a:t>Director of Research, UB </a:t>
            </a:r>
            <a:r>
              <a:rPr lang="en-US" altLang="ja-JP" sz="1800" i="1" dirty="0">
                <a:ea typeface="ＭＳ 明朝" panose="02020609040205080304" pitchFamily="49" charset="-128"/>
              </a:rPr>
              <a:t>Institute for Healthcare Informatics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583" b="19283"/>
          <a:stretch/>
        </p:blipFill>
        <p:spPr>
          <a:xfrm>
            <a:off x="3913401" y="2514600"/>
            <a:ext cx="1317198" cy="1524000"/>
          </a:xfrm>
          <a:prstGeom prst="rect">
            <a:avLst/>
          </a:prstGeom>
        </p:spPr>
      </p:pic>
    </p:spTree>
    <p:extLst>
      <p:ext uri="{BB962C8B-B14F-4D97-AF65-F5344CB8AC3E}">
        <p14:creationId xmlns:p14="http://schemas.microsoft.com/office/powerpoint/2010/main" val="3426842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Use the NCBO BioPortal annotator to retrieve all classes from any BioPortal resource on the basis of the 9 pain assessment terms;</a:t>
            </a:r>
          </a:p>
          <a:p>
            <a:pPr marL="457200" indent="-457200">
              <a:buFont typeface="+mj-lt"/>
              <a:buAutoNum type="arabicPeriod"/>
            </a:pPr>
            <a:r>
              <a:rPr lang="en-US" dirty="0" smtClean="0"/>
              <a:t>Assess the quality of the hierarchy in each resource using a semi-automated procedure based on 7 manually created disjoint collections from 10 groupings;</a:t>
            </a:r>
          </a:p>
          <a:p>
            <a:pPr marL="457200" indent="-457200">
              <a:buFont typeface="+mj-lt"/>
              <a:buAutoNum type="arabicPeriod"/>
            </a:pPr>
            <a:r>
              <a:rPr lang="en-US" dirty="0" smtClean="0"/>
              <a:t>Retrieve from the BioPortal the inter-resource mappings for all classes directly mapped to by the pain assessment terms;</a:t>
            </a:r>
          </a:p>
          <a:p>
            <a:pPr marL="457200" indent="-457200">
              <a:buFont typeface="+mj-lt"/>
              <a:buAutoNum type="arabicPeriod"/>
            </a:pPr>
            <a:r>
              <a:rPr lang="en-US" dirty="0" smtClean="0"/>
              <a:t>Do an exploratory analysis of findings.</a:t>
            </a:r>
            <a:endParaRPr lang="en-US" dirty="0"/>
          </a:p>
        </p:txBody>
      </p:sp>
    </p:spTree>
    <p:extLst>
      <p:ext uri="{BB962C8B-B14F-4D97-AF65-F5344CB8AC3E}">
        <p14:creationId xmlns:p14="http://schemas.microsoft.com/office/powerpoint/2010/main" val="829273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62000"/>
          </a:xfrm>
        </p:spPr>
        <p:txBody>
          <a:bodyPr/>
          <a:lstStyle/>
          <a:p>
            <a:r>
              <a:rPr lang="en-US" dirty="0" smtClean="0"/>
              <a:t>(1) Entering the 9 terms in the annotator</a:t>
            </a:r>
            <a:endParaRPr lang="en-US" dirty="0"/>
          </a:p>
        </p:txBody>
      </p:sp>
      <p:grpSp>
        <p:nvGrpSpPr>
          <p:cNvPr id="9" name="Group 8"/>
          <p:cNvGrpSpPr/>
          <p:nvPr/>
        </p:nvGrpSpPr>
        <p:grpSpPr>
          <a:xfrm>
            <a:off x="0" y="1285875"/>
            <a:ext cx="9144000" cy="5572125"/>
            <a:chOff x="0" y="1285875"/>
            <a:chExt cx="9144000" cy="5572125"/>
          </a:xfrm>
        </p:grpSpPr>
        <p:sp>
          <p:nvSpPr>
            <p:cNvPr id="8" name="Rectangle 7"/>
            <p:cNvSpPr/>
            <p:nvPr/>
          </p:nvSpPr>
          <p:spPr bwMode="auto">
            <a:xfrm>
              <a:off x="0" y="1760820"/>
              <a:ext cx="9144000" cy="50971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5"/>
            <p:cNvPicPr>
              <a:picLocks noChangeAspect="1"/>
            </p:cNvPicPr>
            <p:nvPr/>
          </p:nvPicPr>
          <p:blipFill>
            <a:blip r:embed="rId2"/>
            <a:stretch>
              <a:fillRect/>
            </a:stretch>
          </p:blipFill>
          <p:spPr>
            <a:xfrm>
              <a:off x="94672" y="2575012"/>
              <a:ext cx="8877300" cy="4282988"/>
            </a:xfrm>
            <a:prstGeom prst="rect">
              <a:avLst/>
            </a:prstGeom>
          </p:spPr>
        </p:pic>
        <p:pic>
          <p:nvPicPr>
            <p:cNvPr id="5" name="Picture 4"/>
            <p:cNvPicPr>
              <a:picLocks noChangeAspect="1"/>
            </p:cNvPicPr>
            <p:nvPr/>
          </p:nvPicPr>
          <p:blipFill>
            <a:blip r:embed="rId3"/>
            <a:stretch>
              <a:fillRect/>
            </a:stretch>
          </p:blipFill>
          <p:spPr>
            <a:xfrm>
              <a:off x="57150" y="1760820"/>
              <a:ext cx="9029700" cy="1585978"/>
            </a:xfrm>
            <a:prstGeom prst="rect">
              <a:avLst/>
            </a:prstGeom>
          </p:spPr>
        </p:pic>
        <p:pic>
          <p:nvPicPr>
            <p:cNvPr id="4" name="Picture 3"/>
            <p:cNvPicPr>
              <a:picLocks noChangeAspect="1"/>
            </p:cNvPicPr>
            <p:nvPr/>
          </p:nvPicPr>
          <p:blipFill>
            <a:blip r:embed="rId4"/>
            <a:stretch>
              <a:fillRect/>
            </a:stretch>
          </p:blipFill>
          <p:spPr>
            <a:xfrm>
              <a:off x="1" y="1285875"/>
              <a:ext cx="9143999" cy="491242"/>
            </a:xfrm>
            <a:prstGeom prst="rect">
              <a:avLst/>
            </a:prstGeom>
          </p:spPr>
        </p:pic>
      </p:grpSp>
    </p:spTree>
    <p:extLst>
      <p:ext uri="{BB962C8B-B14F-4D97-AF65-F5344CB8AC3E}">
        <p14:creationId xmlns:p14="http://schemas.microsoft.com/office/powerpoint/2010/main" val="3258962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smtClean="0"/>
              <a:t>Results from annotator returned</a:t>
            </a:r>
            <a:endParaRPr lang="en-US" dirty="0"/>
          </a:p>
        </p:txBody>
      </p:sp>
      <p:grpSp>
        <p:nvGrpSpPr>
          <p:cNvPr id="7" name="Group 6"/>
          <p:cNvGrpSpPr/>
          <p:nvPr/>
        </p:nvGrpSpPr>
        <p:grpSpPr>
          <a:xfrm>
            <a:off x="0" y="1250682"/>
            <a:ext cx="9144000" cy="5607318"/>
            <a:chOff x="507206" y="1250682"/>
            <a:chExt cx="8129588" cy="5607318"/>
          </a:xfrm>
        </p:grpSpPr>
        <p:pic>
          <p:nvPicPr>
            <p:cNvPr id="6" name="Picture 5"/>
            <p:cNvPicPr>
              <a:picLocks noChangeAspect="1"/>
            </p:cNvPicPr>
            <p:nvPr/>
          </p:nvPicPr>
          <p:blipFill>
            <a:blip r:embed="rId2"/>
            <a:stretch>
              <a:fillRect/>
            </a:stretch>
          </p:blipFill>
          <p:spPr>
            <a:xfrm>
              <a:off x="507206" y="2165534"/>
              <a:ext cx="8129587" cy="4692466"/>
            </a:xfrm>
            <a:prstGeom prst="rect">
              <a:avLst/>
            </a:prstGeom>
          </p:spPr>
        </p:pic>
        <p:pic>
          <p:nvPicPr>
            <p:cNvPr id="5" name="Picture 4"/>
            <p:cNvPicPr>
              <a:picLocks noChangeAspect="1"/>
            </p:cNvPicPr>
            <p:nvPr/>
          </p:nvPicPr>
          <p:blipFill>
            <a:blip r:embed="rId3"/>
            <a:stretch>
              <a:fillRect/>
            </a:stretch>
          </p:blipFill>
          <p:spPr>
            <a:xfrm>
              <a:off x="507206" y="1250682"/>
              <a:ext cx="8129588" cy="914852"/>
            </a:xfrm>
            <a:prstGeom prst="rect">
              <a:avLst/>
            </a:prstGeom>
          </p:spPr>
        </p:pic>
      </p:grpSp>
    </p:spTree>
    <p:extLst>
      <p:ext uri="{BB962C8B-B14F-4D97-AF65-F5344CB8AC3E}">
        <p14:creationId xmlns:p14="http://schemas.microsoft.com/office/powerpoint/2010/main" val="3055959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copied into a spreadsheet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8413740"/>
              </p:ext>
            </p:extLst>
          </p:nvPr>
        </p:nvGraphicFramePr>
        <p:xfrm>
          <a:off x="76200" y="1524000"/>
          <a:ext cx="8991600" cy="5193804"/>
        </p:xfrm>
        <a:graphic>
          <a:graphicData uri="http://schemas.openxmlformats.org/drawingml/2006/table">
            <a:tbl>
              <a:tblPr>
                <a:tableStyleId>{5C22544A-7EE6-4342-B048-85BDC9FD1C3A}</a:tableStyleId>
              </a:tblPr>
              <a:tblGrid>
                <a:gridCol w="2155828"/>
                <a:gridCol w="2074984"/>
                <a:gridCol w="730587"/>
                <a:gridCol w="1215440"/>
                <a:gridCol w="1172817"/>
                <a:gridCol w="1641944"/>
              </a:tblGrid>
              <a:tr h="128032">
                <a:tc>
                  <a:txBody>
                    <a:bodyPr/>
                    <a:lstStyle/>
                    <a:p>
                      <a:pPr algn="l" fontAlgn="ctr"/>
                      <a:r>
                        <a:rPr lang="en-US" sz="1400" u="sng" strike="noStrike">
                          <a:effectLst/>
                        </a:rPr>
                        <a:t>CLASS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rPr>
                        <a:t>ONTOLOGY</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rPr>
                        <a:t>TYPE</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none" strike="noStrike">
                          <a:effectLst/>
                        </a:rPr>
                        <a:t>CONTEXT</a:t>
                      </a:r>
                      <a:endParaRPr lang="en-US" sz="1400" b="1" i="0" u="none" strike="noStrike">
                        <a:solidFill>
                          <a:srgbClr val="234979"/>
                        </a:solidFill>
                        <a:effectLst/>
                        <a:latin typeface="Trebuchet MS" panose="020B0603020202020204" pitchFamily="34" charset="0"/>
                      </a:endParaRPr>
                    </a:p>
                  </a:txBody>
                  <a:tcPr marL="6097" marR="6097" marT="6097" marB="0" anchor="ctr"/>
                </a:tc>
                <a:tc>
                  <a:txBody>
                    <a:bodyPr/>
                    <a:lstStyle/>
                    <a:p>
                      <a:pPr algn="l" fontAlgn="ctr"/>
                      <a:r>
                        <a:rPr lang="en-US" sz="1400" u="sng" strike="noStrike">
                          <a:effectLst/>
                        </a:rPr>
                        <a:t>MATCHED CLASS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rPr>
                        <a:t>MATCHED ONTOLOGY</a:t>
                      </a:r>
                      <a:endParaRPr lang="en-US" sz="1400" b="0" i="0" u="sng" strike="noStrike">
                        <a:solidFill>
                          <a:srgbClr val="0000FF"/>
                        </a:solidFill>
                        <a:effectLst/>
                        <a:latin typeface="Calibri" panose="020F0502020204030204" pitchFamily="34" charset="0"/>
                      </a:endParaRPr>
                    </a:p>
                  </a:txBody>
                  <a:tcPr marL="6097" marR="6097" marT="6097" marB="0" anchor="ctr"/>
                </a:tc>
              </a:tr>
              <a:tr h="128032">
                <a:tc>
                  <a:txBody>
                    <a:bodyPr/>
                    <a:lstStyle/>
                    <a:p>
                      <a:pPr algn="l" fontAlgn="ctr"/>
                      <a:r>
                        <a:rPr lang="en-US" sz="1400" u="sng" strike="noStrike">
                          <a:effectLst/>
                          <a:hlinkClick r:id="rId2"/>
                        </a:rPr>
                        <a:t>Hypoesthesia</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none" strike="noStrike">
                          <a:effectLst/>
                        </a:rPr>
                        <a:t>direct</a:t>
                      </a:r>
                      <a:endParaRPr lang="en-US" sz="1400" b="0" i="0" u="none" strike="noStrike">
                        <a:solidFill>
                          <a:srgbClr val="000000"/>
                        </a:solidFill>
                        <a:effectLst/>
                        <a:latin typeface="Myriad Web Pro" panose="020B0503030403020204" pitchFamily="34" charset="0"/>
                      </a:endParaRPr>
                    </a:p>
                  </a:txBody>
                  <a:tcPr marL="6097" marR="6097" marT="6097" marB="0" anchor="ctr"/>
                </a:tc>
                <a:tc>
                  <a:txBody>
                    <a:bodyPr/>
                    <a:lstStyle/>
                    <a:p>
                      <a:pPr algn="l" fontAlgn="ctr"/>
                      <a:r>
                        <a:rPr lang="en-US" sz="1400" u="none" strike="noStrike">
                          <a:effectLst/>
                        </a:rPr>
                        <a:t>hypoesthesia</a:t>
                      </a:r>
                      <a:endParaRPr lang="en-US" sz="1400" b="1" i="0" u="none" strike="noStrike">
                        <a:solidFill>
                          <a:srgbClr val="234979"/>
                        </a:solidFill>
                        <a:effectLst/>
                        <a:latin typeface="Myriad Web Pro" panose="020B0503030403020204" pitchFamily="34" charset="0"/>
                      </a:endParaRPr>
                    </a:p>
                  </a:txBody>
                  <a:tcPr marL="6097" marR="6097" marT="6097" marB="0" anchor="ctr"/>
                </a:tc>
                <a:tc>
                  <a:txBody>
                    <a:bodyPr/>
                    <a:lstStyle/>
                    <a:p>
                      <a:pPr algn="l" fontAlgn="ctr"/>
                      <a:r>
                        <a:rPr lang="en-US" sz="1400" u="sng" strike="noStrike">
                          <a:effectLst/>
                          <a:hlinkClick r:id="rId2"/>
                        </a:rPr>
                        <a:t>Hypoesthesia</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r>
              <a:tr h="128032">
                <a:tc>
                  <a:txBody>
                    <a:bodyPr/>
                    <a:lstStyle/>
                    <a:p>
                      <a:pPr algn="l" fontAlgn="ctr"/>
                      <a:r>
                        <a:rPr lang="en-US" sz="1400" u="sng" strike="noStrike">
                          <a:effectLst/>
                          <a:hlinkClick r:id="rId4"/>
                        </a:rPr>
                        <a:t>Sensory Manifestations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none" strike="noStrike">
                          <a:effectLst/>
                        </a:rPr>
                        <a:t>ancestor</a:t>
                      </a:r>
                      <a:endParaRPr lang="en-US" sz="1400" b="0" i="0" u="none" strike="noStrike">
                        <a:solidFill>
                          <a:srgbClr val="000000"/>
                        </a:solidFill>
                        <a:effectLst/>
                        <a:latin typeface="Myriad Web Pro" panose="020B0503030403020204" pitchFamily="34" charset="0"/>
                      </a:endParaRPr>
                    </a:p>
                  </a:txBody>
                  <a:tcPr marL="6097" marR="6097" marT="6097" marB="0" anchor="ctr"/>
                </a:tc>
                <a:tc>
                  <a:txBody>
                    <a:bodyPr/>
                    <a:lstStyle/>
                    <a:p>
                      <a:pPr algn="l" fontAlgn="ctr"/>
                      <a:r>
                        <a:rPr lang="en-US" sz="1400" u="none" strike="noStrike">
                          <a:effectLst/>
                        </a:rPr>
                        <a:t>hypoesthesia</a:t>
                      </a:r>
                      <a:endParaRPr lang="en-US" sz="1400" b="1" i="0" u="none" strike="noStrike">
                        <a:solidFill>
                          <a:srgbClr val="234979"/>
                        </a:solidFill>
                        <a:effectLst/>
                        <a:latin typeface="Myriad Web Pro" panose="020B0503030403020204" pitchFamily="34" charset="0"/>
                      </a:endParaRPr>
                    </a:p>
                  </a:txBody>
                  <a:tcPr marL="6097" marR="6097" marT="6097" marB="0" anchor="ctr"/>
                </a:tc>
                <a:tc>
                  <a:txBody>
                    <a:bodyPr/>
                    <a:lstStyle/>
                    <a:p>
                      <a:pPr algn="l" fontAlgn="ctr"/>
                      <a:r>
                        <a:rPr lang="en-US" sz="1400" u="sng" strike="noStrike">
                          <a:effectLst/>
                          <a:hlinkClick r:id="rId2"/>
                        </a:rPr>
                        <a:t>Hypoesthesia</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r>
              <a:tr h="128032">
                <a:tc>
                  <a:txBody>
                    <a:bodyPr/>
                    <a:lstStyle/>
                    <a:p>
                      <a:pPr algn="l" fontAlgn="ctr"/>
                      <a:r>
                        <a:rPr lang="en-US" sz="1400" u="sng" strike="noStrike">
                          <a:effectLst/>
                          <a:hlinkClick r:id="rId5"/>
                        </a:rPr>
                        <a:t>Neurological Signs and Symptoms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none" strike="noStrike">
                          <a:effectLst/>
                        </a:rPr>
                        <a:t>ancestor</a:t>
                      </a:r>
                      <a:endParaRPr lang="en-US" sz="1400" b="0" i="0" u="none" strike="noStrike">
                        <a:solidFill>
                          <a:srgbClr val="000000"/>
                        </a:solidFill>
                        <a:effectLst/>
                        <a:latin typeface="Myriad Web Pro" panose="020B0503030403020204" pitchFamily="34" charset="0"/>
                      </a:endParaRPr>
                    </a:p>
                  </a:txBody>
                  <a:tcPr marL="6097" marR="6097" marT="6097" marB="0" anchor="ctr"/>
                </a:tc>
                <a:tc>
                  <a:txBody>
                    <a:bodyPr/>
                    <a:lstStyle/>
                    <a:p>
                      <a:pPr algn="l" fontAlgn="ctr"/>
                      <a:r>
                        <a:rPr lang="en-US" sz="1400" u="none" strike="noStrike">
                          <a:effectLst/>
                        </a:rPr>
                        <a:t>hypoesthesia</a:t>
                      </a:r>
                      <a:endParaRPr lang="en-US" sz="1400" b="1" i="0" u="none" strike="noStrike">
                        <a:solidFill>
                          <a:srgbClr val="234979"/>
                        </a:solidFill>
                        <a:effectLst/>
                        <a:latin typeface="Myriad Web Pro" panose="020B0503030403020204" pitchFamily="34" charset="0"/>
                      </a:endParaRPr>
                    </a:p>
                  </a:txBody>
                  <a:tcPr marL="6097" marR="6097" marT="6097" marB="0" anchor="ctr"/>
                </a:tc>
                <a:tc>
                  <a:txBody>
                    <a:bodyPr/>
                    <a:lstStyle/>
                    <a:p>
                      <a:pPr algn="l" fontAlgn="ctr"/>
                      <a:r>
                        <a:rPr lang="en-US" sz="1400" u="sng" strike="noStrike">
                          <a:effectLst/>
                          <a:hlinkClick r:id="rId2"/>
                        </a:rPr>
                        <a:t>Hypoesthesia</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r>
              <a:tr h="128032">
                <a:tc>
                  <a:txBody>
                    <a:bodyPr/>
                    <a:lstStyle/>
                    <a:p>
                      <a:pPr algn="l" fontAlgn="ctr"/>
                      <a:r>
                        <a:rPr lang="en-US" sz="1400" u="sng" strike="noStrike">
                          <a:effectLst/>
                          <a:hlinkClick r:id="rId6"/>
                        </a:rPr>
                        <a:t>Sign or Symptom</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none" strike="noStrike">
                          <a:effectLst/>
                        </a:rPr>
                        <a:t>ancestor</a:t>
                      </a:r>
                      <a:endParaRPr lang="en-US" sz="1400" b="0" i="0" u="none" strike="noStrike">
                        <a:solidFill>
                          <a:srgbClr val="000000"/>
                        </a:solidFill>
                        <a:effectLst/>
                        <a:latin typeface="Myriad Web Pro" panose="020B0503030403020204" pitchFamily="34" charset="0"/>
                      </a:endParaRPr>
                    </a:p>
                  </a:txBody>
                  <a:tcPr marL="6097" marR="6097" marT="6097" marB="0" anchor="ctr"/>
                </a:tc>
                <a:tc>
                  <a:txBody>
                    <a:bodyPr/>
                    <a:lstStyle/>
                    <a:p>
                      <a:pPr algn="l" fontAlgn="ctr"/>
                      <a:r>
                        <a:rPr lang="en-US" sz="1400" u="none" strike="noStrike">
                          <a:effectLst/>
                        </a:rPr>
                        <a:t>hypoesthesia</a:t>
                      </a:r>
                      <a:endParaRPr lang="en-US" sz="1400" b="1" i="0" u="none" strike="noStrike">
                        <a:solidFill>
                          <a:srgbClr val="234979"/>
                        </a:solidFill>
                        <a:effectLst/>
                        <a:latin typeface="Myriad Web Pro" panose="020B0503030403020204" pitchFamily="34" charset="0"/>
                      </a:endParaRPr>
                    </a:p>
                  </a:txBody>
                  <a:tcPr marL="6097" marR="6097" marT="6097" marB="0" anchor="ctr"/>
                </a:tc>
                <a:tc>
                  <a:txBody>
                    <a:bodyPr/>
                    <a:lstStyle/>
                    <a:p>
                      <a:pPr algn="l" fontAlgn="ctr"/>
                      <a:r>
                        <a:rPr lang="en-US" sz="1400" u="sng" strike="noStrike">
                          <a:effectLst/>
                          <a:hlinkClick r:id="rId2"/>
                        </a:rPr>
                        <a:t>Hypoesthesia</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r>
              <a:tr h="128032">
                <a:tc>
                  <a:txBody>
                    <a:bodyPr/>
                    <a:lstStyle/>
                    <a:p>
                      <a:pPr algn="l" fontAlgn="ctr"/>
                      <a:r>
                        <a:rPr lang="en-US" sz="1400" u="sng" strike="noStrike">
                          <a:effectLst/>
                          <a:hlinkClick r:id="rId7"/>
                        </a:rPr>
                        <a:t>Nervous System Finding</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none" strike="noStrike">
                          <a:effectLst/>
                        </a:rPr>
                        <a:t>ancestor</a:t>
                      </a:r>
                      <a:endParaRPr lang="en-US" sz="1400" b="0" i="0" u="none" strike="noStrike">
                        <a:solidFill>
                          <a:srgbClr val="000000"/>
                        </a:solidFill>
                        <a:effectLst/>
                        <a:latin typeface="Myriad Web Pro" panose="020B0503030403020204" pitchFamily="34" charset="0"/>
                      </a:endParaRPr>
                    </a:p>
                  </a:txBody>
                  <a:tcPr marL="6097" marR="6097" marT="6097" marB="0" anchor="ctr"/>
                </a:tc>
                <a:tc>
                  <a:txBody>
                    <a:bodyPr/>
                    <a:lstStyle/>
                    <a:p>
                      <a:pPr algn="l" fontAlgn="ctr"/>
                      <a:r>
                        <a:rPr lang="en-US" sz="1400" u="none" strike="noStrike">
                          <a:effectLst/>
                        </a:rPr>
                        <a:t>hypoesthesia</a:t>
                      </a:r>
                      <a:endParaRPr lang="en-US" sz="1400" b="1" i="0" u="none" strike="noStrike">
                        <a:solidFill>
                          <a:srgbClr val="234979"/>
                        </a:solidFill>
                        <a:effectLst/>
                        <a:latin typeface="Myriad Web Pro" panose="020B0503030403020204" pitchFamily="34" charset="0"/>
                      </a:endParaRPr>
                    </a:p>
                  </a:txBody>
                  <a:tcPr marL="6097" marR="6097" marT="6097" marB="0" anchor="ctr"/>
                </a:tc>
                <a:tc>
                  <a:txBody>
                    <a:bodyPr/>
                    <a:lstStyle/>
                    <a:p>
                      <a:pPr algn="l" fontAlgn="ctr"/>
                      <a:r>
                        <a:rPr lang="en-US" sz="1400" u="sng" strike="noStrike">
                          <a:effectLst/>
                          <a:hlinkClick r:id="rId2"/>
                        </a:rPr>
                        <a:t>Hypoesthesia</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r>
              <a:tr h="128032">
                <a:tc>
                  <a:txBody>
                    <a:bodyPr/>
                    <a:lstStyle/>
                    <a:p>
                      <a:pPr algn="l" fontAlgn="ctr"/>
                      <a:r>
                        <a:rPr lang="en-US" sz="1400" u="sng" strike="noStrike">
                          <a:effectLst/>
                          <a:hlinkClick r:id="rId8"/>
                        </a:rPr>
                        <a:t>Finding by Site or System</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none" strike="noStrike">
                          <a:effectLst/>
                        </a:rPr>
                        <a:t>ancestor</a:t>
                      </a:r>
                      <a:endParaRPr lang="en-US" sz="1400" b="0" i="0" u="none" strike="noStrike">
                        <a:solidFill>
                          <a:srgbClr val="000000"/>
                        </a:solidFill>
                        <a:effectLst/>
                        <a:latin typeface="Myriad Web Pro" panose="020B0503030403020204" pitchFamily="34" charset="0"/>
                      </a:endParaRPr>
                    </a:p>
                  </a:txBody>
                  <a:tcPr marL="6097" marR="6097" marT="6097" marB="0" anchor="ctr"/>
                </a:tc>
                <a:tc>
                  <a:txBody>
                    <a:bodyPr/>
                    <a:lstStyle/>
                    <a:p>
                      <a:pPr algn="l" fontAlgn="ctr"/>
                      <a:r>
                        <a:rPr lang="en-US" sz="1400" u="none" strike="noStrike">
                          <a:effectLst/>
                        </a:rPr>
                        <a:t>hypoesthesia</a:t>
                      </a:r>
                      <a:endParaRPr lang="en-US" sz="1400" b="1" i="0" u="none" strike="noStrike">
                        <a:solidFill>
                          <a:srgbClr val="234979"/>
                        </a:solidFill>
                        <a:effectLst/>
                        <a:latin typeface="Myriad Web Pro" panose="020B0503030403020204" pitchFamily="34" charset="0"/>
                      </a:endParaRPr>
                    </a:p>
                  </a:txBody>
                  <a:tcPr marL="6097" marR="6097" marT="6097" marB="0" anchor="ctr"/>
                </a:tc>
                <a:tc>
                  <a:txBody>
                    <a:bodyPr/>
                    <a:lstStyle/>
                    <a:p>
                      <a:pPr algn="l" fontAlgn="ctr"/>
                      <a:r>
                        <a:rPr lang="en-US" sz="1400" u="sng" strike="noStrike">
                          <a:effectLst/>
                          <a:hlinkClick r:id="rId2"/>
                        </a:rPr>
                        <a:t>Hypoesthesia</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r>
              <a:tr h="128032">
                <a:tc>
                  <a:txBody>
                    <a:bodyPr/>
                    <a:lstStyle/>
                    <a:p>
                      <a:pPr algn="l" fontAlgn="ctr"/>
                      <a:r>
                        <a:rPr lang="en-US" sz="1400" u="sng" strike="noStrike">
                          <a:effectLst/>
                          <a:hlinkClick r:id="rId9"/>
                        </a:rPr>
                        <a:t>Finding</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none" strike="noStrike">
                          <a:effectLst/>
                        </a:rPr>
                        <a:t>ancestor</a:t>
                      </a:r>
                      <a:endParaRPr lang="en-US" sz="1400" b="0" i="0" u="none" strike="noStrike">
                        <a:solidFill>
                          <a:srgbClr val="000000"/>
                        </a:solidFill>
                        <a:effectLst/>
                        <a:latin typeface="Myriad Web Pro" panose="020B0503030403020204" pitchFamily="34" charset="0"/>
                      </a:endParaRPr>
                    </a:p>
                  </a:txBody>
                  <a:tcPr marL="6097" marR="6097" marT="6097" marB="0" anchor="ctr"/>
                </a:tc>
                <a:tc>
                  <a:txBody>
                    <a:bodyPr/>
                    <a:lstStyle/>
                    <a:p>
                      <a:pPr algn="l" fontAlgn="ctr"/>
                      <a:r>
                        <a:rPr lang="en-US" sz="1400" u="none" strike="noStrike">
                          <a:effectLst/>
                        </a:rPr>
                        <a:t>hypoesthesia</a:t>
                      </a:r>
                      <a:endParaRPr lang="en-US" sz="1400" b="1" i="0" u="none" strike="noStrike">
                        <a:solidFill>
                          <a:srgbClr val="234979"/>
                        </a:solidFill>
                        <a:effectLst/>
                        <a:latin typeface="Myriad Web Pro" panose="020B0503030403020204" pitchFamily="34" charset="0"/>
                      </a:endParaRPr>
                    </a:p>
                  </a:txBody>
                  <a:tcPr marL="6097" marR="6097" marT="6097" marB="0" anchor="ctr"/>
                </a:tc>
                <a:tc>
                  <a:txBody>
                    <a:bodyPr/>
                    <a:lstStyle/>
                    <a:p>
                      <a:pPr algn="l" fontAlgn="ctr"/>
                      <a:r>
                        <a:rPr lang="en-US" sz="1400" u="sng" strike="noStrike">
                          <a:effectLst/>
                          <a:hlinkClick r:id="rId2"/>
                        </a:rPr>
                        <a:t>Hypoesthesia</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r>
              <a:tr h="128032">
                <a:tc>
                  <a:txBody>
                    <a:bodyPr/>
                    <a:lstStyle/>
                    <a:p>
                      <a:pPr algn="l" fontAlgn="ctr"/>
                      <a:r>
                        <a:rPr lang="en-US" sz="1400" u="sng" strike="noStrike">
                          <a:effectLst/>
                          <a:hlinkClick r:id="rId10"/>
                        </a:rPr>
                        <a:t>Disease, Disorder or Finding</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none" strike="noStrike">
                          <a:effectLst/>
                        </a:rPr>
                        <a:t>ancestor</a:t>
                      </a:r>
                      <a:endParaRPr lang="en-US" sz="1400" b="0" i="0" u="none" strike="noStrike">
                        <a:solidFill>
                          <a:srgbClr val="000000"/>
                        </a:solidFill>
                        <a:effectLst/>
                        <a:latin typeface="Myriad Web Pro" panose="020B0503030403020204" pitchFamily="34" charset="0"/>
                      </a:endParaRPr>
                    </a:p>
                  </a:txBody>
                  <a:tcPr marL="6097" marR="6097" marT="6097" marB="0" anchor="ctr"/>
                </a:tc>
                <a:tc>
                  <a:txBody>
                    <a:bodyPr/>
                    <a:lstStyle/>
                    <a:p>
                      <a:pPr algn="l" fontAlgn="ctr"/>
                      <a:r>
                        <a:rPr lang="en-US" sz="1400" u="none" strike="noStrike">
                          <a:effectLst/>
                        </a:rPr>
                        <a:t>hypoesthesia</a:t>
                      </a:r>
                      <a:endParaRPr lang="en-US" sz="1400" b="1" i="0" u="none" strike="noStrike">
                        <a:solidFill>
                          <a:srgbClr val="234979"/>
                        </a:solidFill>
                        <a:effectLst/>
                        <a:latin typeface="Myriad Web Pro" panose="020B0503030403020204" pitchFamily="34" charset="0"/>
                      </a:endParaRPr>
                    </a:p>
                  </a:txBody>
                  <a:tcPr marL="6097" marR="6097" marT="6097" marB="0" anchor="ctr"/>
                </a:tc>
                <a:tc>
                  <a:txBody>
                    <a:bodyPr/>
                    <a:lstStyle/>
                    <a:p>
                      <a:pPr algn="l" fontAlgn="ctr"/>
                      <a:r>
                        <a:rPr lang="en-US" sz="1400" u="sng" strike="noStrike">
                          <a:effectLst/>
                          <a:hlinkClick r:id="rId2"/>
                        </a:rPr>
                        <a:t>Hypoesthesia</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r>
              <a:tr h="128032">
                <a:tc>
                  <a:txBody>
                    <a:bodyPr/>
                    <a:lstStyle/>
                    <a:p>
                      <a:pPr algn="l" fontAlgn="ctr"/>
                      <a:r>
                        <a:rPr lang="en-US" sz="1400" u="sng" strike="noStrike">
                          <a:effectLst/>
                          <a:hlinkClick r:id="rId11"/>
                        </a:rPr>
                        <a:t>Hypesthesia</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12"/>
                        </a:rPr>
                        <a:t>Medical Subject Headings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none" strike="noStrike">
                          <a:effectLst/>
                        </a:rPr>
                        <a:t>direct</a:t>
                      </a:r>
                      <a:endParaRPr lang="en-US" sz="1400" b="0" i="0" u="none" strike="noStrike">
                        <a:solidFill>
                          <a:srgbClr val="000000"/>
                        </a:solidFill>
                        <a:effectLst/>
                        <a:latin typeface="Myriad Web Pro" panose="020B0503030403020204" pitchFamily="34" charset="0"/>
                      </a:endParaRPr>
                    </a:p>
                  </a:txBody>
                  <a:tcPr marL="6097" marR="6097" marT="6097" marB="0" anchor="ctr"/>
                </a:tc>
                <a:tc>
                  <a:txBody>
                    <a:bodyPr/>
                    <a:lstStyle/>
                    <a:p>
                      <a:pPr algn="l" fontAlgn="ctr"/>
                      <a:r>
                        <a:rPr lang="en-US" sz="1400" u="none" strike="noStrike">
                          <a:effectLst/>
                        </a:rPr>
                        <a:t>hypoesthesia</a:t>
                      </a:r>
                      <a:endParaRPr lang="en-US" sz="1400" b="1" i="0" u="none" strike="noStrike">
                        <a:solidFill>
                          <a:srgbClr val="234979"/>
                        </a:solidFill>
                        <a:effectLst/>
                        <a:latin typeface="Myriad Web Pro" panose="020B0503030403020204" pitchFamily="34" charset="0"/>
                      </a:endParaRPr>
                    </a:p>
                  </a:txBody>
                  <a:tcPr marL="6097" marR="6097" marT="6097" marB="0" anchor="ctr"/>
                </a:tc>
                <a:tc>
                  <a:txBody>
                    <a:bodyPr/>
                    <a:lstStyle/>
                    <a:p>
                      <a:pPr algn="l" fontAlgn="ctr"/>
                      <a:r>
                        <a:rPr lang="en-US" sz="1400" u="sng" strike="noStrike">
                          <a:effectLst/>
                          <a:hlinkClick r:id="rId11"/>
                        </a:rPr>
                        <a:t>Hypesthesia</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12"/>
                        </a:rPr>
                        <a:t>Medical Subject Headings</a:t>
                      </a:r>
                      <a:endParaRPr lang="en-US" sz="1400" b="0" i="0" u="sng" strike="noStrike">
                        <a:solidFill>
                          <a:srgbClr val="0000FF"/>
                        </a:solidFill>
                        <a:effectLst/>
                        <a:latin typeface="Calibri" panose="020F0502020204030204" pitchFamily="34" charset="0"/>
                      </a:endParaRPr>
                    </a:p>
                  </a:txBody>
                  <a:tcPr marL="6097" marR="6097" marT="6097" marB="0" anchor="ctr"/>
                </a:tc>
              </a:tr>
              <a:tr h="128032">
                <a:tc>
                  <a:txBody>
                    <a:bodyPr/>
                    <a:lstStyle/>
                    <a:p>
                      <a:pPr algn="l" fontAlgn="ctr"/>
                      <a:r>
                        <a:rPr lang="en-US" sz="1400" u="sng" strike="noStrike">
                          <a:effectLst/>
                          <a:hlinkClick r:id="rId13"/>
                        </a:rPr>
                        <a:t>Somatosensory Disorders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12"/>
                        </a:rPr>
                        <a:t>Medical Subject Headings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none" strike="noStrike">
                          <a:effectLst/>
                        </a:rPr>
                        <a:t>ancestor</a:t>
                      </a:r>
                      <a:endParaRPr lang="en-US" sz="1400" b="0" i="0" u="none" strike="noStrike">
                        <a:solidFill>
                          <a:srgbClr val="000000"/>
                        </a:solidFill>
                        <a:effectLst/>
                        <a:latin typeface="Myriad Web Pro" panose="020B0503030403020204" pitchFamily="34" charset="0"/>
                      </a:endParaRPr>
                    </a:p>
                  </a:txBody>
                  <a:tcPr marL="6097" marR="6097" marT="6097" marB="0" anchor="ctr"/>
                </a:tc>
                <a:tc>
                  <a:txBody>
                    <a:bodyPr/>
                    <a:lstStyle/>
                    <a:p>
                      <a:pPr algn="l" fontAlgn="ctr"/>
                      <a:r>
                        <a:rPr lang="en-US" sz="1400" u="none" strike="noStrike">
                          <a:effectLst/>
                        </a:rPr>
                        <a:t>hypoesthesia</a:t>
                      </a:r>
                      <a:endParaRPr lang="en-US" sz="1400" b="1" i="0" u="none" strike="noStrike">
                        <a:solidFill>
                          <a:srgbClr val="234979"/>
                        </a:solidFill>
                        <a:effectLst/>
                        <a:latin typeface="Myriad Web Pro" panose="020B0503030403020204" pitchFamily="34" charset="0"/>
                      </a:endParaRPr>
                    </a:p>
                  </a:txBody>
                  <a:tcPr marL="6097" marR="6097" marT="6097" marB="0" anchor="ctr"/>
                </a:tc>
                <a:tc>
                  <a:txBody>
                    <a:bodyPr/>
                    <a:lstStyle/>
                    <a:p>
                      <a:pPr algn="l" fontAlgn="ctr"/>
                      <a:r>
                        <a:rPr lang="en-US" sz="1400" u="sng" strike="noStrike">
                          <a:effectLst/>
                          <a:hlinkClick r:id="rId11"/>
                        </a:rPr>
                        <a:t>Hypesthesia</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12"/>
                        </a:rPr>
                        <a:t>Medical Subject Headings</a:t>
                      </a:r>
                      <a:endParaRPr lang="en-US" sz="1400" b="0" i="0" u="sng" strike="noStrike">
                        <a:solidFill>
                          <a:srgbClr val="0000FF"/>
                        </a:solidFill>
                        <a:effectLst/>
                        <a:latin typeface="Calibri" panose="020F0502020204030204" pitchFamily="34" charset="0"/>
                      </a:endParaRPr>
                    </a:p>
                  </a:txBody>
                  <a:tcPr marL="6097" marR="6097" marT="6097" marB="0" anchor="ctr"/>
                </a:tc>
              </a:tr>
              <a:tr h="128032">
                <a:tc>
                  <a:txBody>
                    <a:bodyPr/>
                    <a:lstStyle/>
                    <a:p>
                      <a:pPr algn="l" fontAlgn="ctr"/>
                      <a:r>
                        <a:rPr lang="en-US" sz="1400" u="sng" strike="noStrike">
                          <a:effectLst/>
                          <a:hlinkClick r:id="rId14"/>
                        </a:rPr>
                        <a:t>Sensation Disorders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12"/>
                        </a:rPr>
                        <a:t>Medical Subject Headings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none" strike="noStrike">
                          <a:effectLst/>
                        </a:rPr>
                        <a:t>ancestor</a:t>
                      </a:r>
                      <a:endParaRPr lang="en-US" sz="1400" b="0" i="0" u="none" strike="noStrike">
                        <a:solidFill>
                          <a:srgbClr val="000000"/>
                        </a:solidFill>
                        <a:effectLst/>
                        <a:latin typeface="Myriad Web Pro" panose="020B0503030403020204" pitchFamily="34" charset="0"/>
                      </a:endParaRPr>
                    </a:p>
                  </a:txBody>
                  <a:tcPr marL="6097" marR="6097" marT="6097" marB="0" anchor="ctr"/>
                </a:tc>
                <a:tc>
                  <a:txBody>
                    <a:bodyPr/>
                    <a:lstStyle/>
                    <a:p>
                      <a:pPr algn="l" fontAlgn="ctr"/>
                      <a:r>
                        <a:rPr lang="en-US" sz="1400" u="none" strike="noStrike">
                          <a:effectLst/>
                        </a:rPr>
                        <a:t>hypoesthesia</a:t>
                      </a:r>
                      <a:endParaRPr lang="en-US" sz="1400" b="1" i="0" u="none" strike="noStrike">
                        <a:solidFill>
                          <a:srgbClr val="234979"/>
                        </a:solidFill>
                        <a:effectLst/>
                        <a:latin typeface="Myriad Web Pro" panose="020B0503030403020204" pitchFamily="34" charset="0"/>
                      </a:endParaRPr>
                    </a:p>
                  </a:txBody>
                  <a:tcPr marL="6097" marR="6097" marT="6097" marB="0" anchor="ctr"/>
                </a:tc>
                <a:tc>
                  <a:txBody>
                    <a:bodyPr/>
                    <a:lstStyle/>
                    <a:p>
                      <a:pPr algn="l" fontAlgn="ctr"/>
                      <a:r>
                        <a:rPr lang="en-US" sz="1400" u="sng" strike="noStrike">
                          <a:effectLst/>
                          <a:hlinkClick r:id="rId11"/>
                        </a:rPr>
                        <a:t>Hypesthesia</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dirty="0">
                          <a:effectLst/>
                          <a:hlinkClick r:id="rId12"/>
                        </a:rPr>
                        <a:t>Medical Subject Headings</a:t>
                      </a:r>
                      <a:endParaRPr lang="en-US" sz="1400" b="0" i="0" u="sng" strike="noStrike" dirty="0">
                        <a:solidFill>
                          <a:srgbClr val="0000FF"/>
                        </a:solidFill>
                        <a:effectLst/>
                        <a:latin typeface="Calibri" panose="020F0502020204030204" pitchFamily="34" charset="0"/>
                      </a:endParaRPr>
                    </a:p>
                  </a:txBody>
                  <a:tcPr marL="6097" marR="6097" marT="6097" marB="0" anchor="ctr"/>
                </a:tc>
              </a:tr>
            </a:tbl>
          </a:graphicData>
        </a:graphic>
      </p:graphicFrame>
      <p:grpSp>
        <p:nvGrpSpPr>
          <p:cNvPr id="11" name="Group 10"/>
          <p:cNvGrpSpPr/>
          <p:nvPr/>
        </p:nvGrpSpPr>
        <p:grpSpPr>
          <a:xfrm>
            <a:off x="1295400" y="1981200"/>
            <a:ext cx="4876800" cy="457200"/>
            <a:chOff x="1295400" y="1981200"/>
            <a:chExt cx="4876800" cy="457200"/>
          </a:xfrm>
        </p:grpSpPr>
        <p:sp>
          <p:nvSpPr>
            <p:cNvPr id="6" name="Oval 5"/>
            <p:cNvSpPr/>
            <p:nvPr/>
          </p:nvSpPr>
          <p:spPr bwMode="auto">
            <a:xfrm>
              <a:off x="4191000" y="1981200"/>
              <a:ext cx="762000" cy="457200"/>
            </a:xfrm>
            <a:prstGeom prst="ellipse">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ight Arrow 7"/>
            <p:cNvSpPr/>
            <p:nvPr/>
          </p:nvSpPr>
          <p:spPr bwMode="auto">
            <a:xfrm flipH="1">
              <a:off x="5181600" y="2057400"/>
              <a:ext cx="990600" cy="304800"/>
            </a:xfrm>
            <a:prstGeom prst="rightArrow">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ight Arrow 8"/>
            <p:cNvSpPr/>
            <p:nvPr/>
          </p:nvSpPr>
          <p:spPr bwMode="auto">
            <a:xfrm flipH="1">
              <a:off x="1295400" y="2057400"/>
              <a:ext cx="2781300" cy="304800"/>
            </a:xfrm>
            <a:prstGeom prst="rightArrow">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2904465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copied into a spreadsheet</a:t>
            </a:r>
            <a:endParaRPr lang="en-US" dirty="0"/>
          </a:p>
        </p:txBody>
      </p:sp>
      <p:graphicFrame>
        <p:nvGraphicFramePr>
          <p:cNvPr id="4" name="Content Placeholder 3"/>
          <p:cNvGraphicFramePr>
            <a:graphicFrameLocks noGrp="1"/>
          </p:cNvGraphicFramePr>
          <p:nvPr>
            <p:ph idx="1"/>
          </p:nvPr>
        </p:nvGraphicFramePr>
        <p:xfrm>
          <a:off x="76200" y="1524000"/>
          <a:ext cx="8991600" cy="5193804"/>
        </p:xfrm>
        <a:graphic>
          <a:graphicData uri="http://schemas.openxmlformats.org/drawingml/2006/table">
            <a:tbl>
              <a:tblPr>
                <a:tableStyleId>{5C22544A-7EE6-4342-B048-85BDC9FD1C3A}</a:tableStyleId>
              </a:tblPr>
              <a:tblGrid>
                <a:gridCol w="2155828"/>
                <a:gridCol w="2074984"/>
                <a:gridCol w="730587"/>
                <a:gridCol w="1215440"/>
                <a:gridCol w="1172817"/>
                <a:gridCol w="1641944"/>
              </a:tblGrid>
              <a:tr h="128032">
                <a:tc>
                  <a:txBody>
                    <a:bodyPr/>
                    <a:lstStyle/>
                    <a:p>
                      <a:pPr algn="l" fontAlgn="ctr"/>
                      <a:r>
                        <a:rPr lang="en-US" sz="1400" u="sng" strike="noStrike">
                          <a:effectLst/>
                        </a:rPr>
                        <a:t>CLASS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rPr>
                        <a:t>ONTOLOGY</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rPr>
                        <a:t>TYPE</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none" strike="noStrike">
                          <a:effectLst/>
                        </a:rPr>
                        <a:t>CONTEXT</a:t>
                      </a:r>
                      <a:endParaRPr lang="en-US" sz="1400" b="1" i="0" u="none" strike="noStrike">
                        <a:solidFill>
                          <a:srgbClr val="234979"/>
                        </a:solidFill>
                        <a:effectLst/>
                        <a:latin typeface="Trebuchet MS" panose="020B0603020202020204" pitchFamily="34" charset="0"/>
                      </a:endParaRPr>
                    </a:p>
                  </a:txBody>
                  <a:tcPr marL="6097" marR="6097" marT="6097" marB="0" anchor="ctr"/>
                </a:tc>
                <a:tc>
                  <a:txBody>
                    <a:bodyPr/>
                    <a:lstStyle/>
                    <a:p>
                      <a:pPr algn="l" fontAlgn="ctr"/>
                      <a:r>
                        <a:rPr lang="en-US" sz="1400" u="sng" strike="noStrike">
                          <a:effectLst/>
                        </a:rPr>
                        <a:t>MATCHED CLASS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rPr>
                        <a:t>MATCHED ONTOLOGY</a:t>
                      </a:r>
                      <a:endParaRPr lang="en-US" sz="1400" b="0" i="0" u="sng" strike="noStrike">
                        <a:solidFill>
                          <a:srgbClr val="0000FF"/>
                        </a:solidFill>
                        <a:effectLst/>
                        <a:latin typeface="Calibri" panose="020F0502020204030204" pitchFamily="34" charset="0"/>
                      </a:endParaRPr>
                    </a:p>
                  </a:txBody>
                  <a:tcPr marL="6097" marR="6097" marT="6097" marB="0" anchor="ctr"/>
                </a:tc>
              </a:tr>
              <a:tr h="128032">
                <a:tc>
                  <a:txBody>
                    <a:bodyPr/>
                    <a:lstStyle/>
                    <a:p>
                      <a:pPr algn="l" fontAlgn="ctr"/>
                      <a:r>
                        <a:rPr lang="en-US" sz="1400" u="sng" strike="noStrike">
                          <a:effectLst/>
                          <a:hlinkClick r:id="rId2"/>
                        </a:rPr>
                        <a:t>Hypoesthesia</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none" strike="noStrike">
                          <a:effectLst/>
                        </a:rPr>
                        <a:t>direct</a:t>
                      </a:r>
                      <a:endParaRPr lang="en-US" sz="1400" b="0" i="0" u="none" strike="noStrike">
                        <a:solidFill>
                          <a:srgbClr val="000000"/>
                        </a:solidFill>
                        <a:effectLst/>
                        <a:latin typeface="Myriad Web Pro" panose="020B0503030403020204" pitchFamily="34" charset="0"/>
                      </a:endParaRPr>
                    </a:p>
                  </a:txBody>
                  <a:tcPr marL="6097" marR="6097" marT="6097" marB="0" anchor="ctr"/>
                </a:tc>
                <a:tc>
                  <a:txBody>
                    <a:bodyPr/>
                    <a:lstStyle/>
                    <a:p>
                      <a:pPr algn="l" fontAlgn="ctr"/>
                      <a:r>
                        <a:rPr lang="en-US" sz="1400" u="none" strike="noStrike">
                          <a:effectLst/>
                        </a:rPr>
                        <a:t>hypoesthesia</a:t>
                      </a:r>
                      <a:endParaRPr lang="en-US" sz="1400" b="1" i="0" u="none" strike="noStrike">
                        <a:solidFill>
                          <a:srgbClr val="234979"/>
                        </a:solidFill>
                        <a:effectLst/>
                        <a:latin typeface="Myriad Web Pro" panose="020B0503030403020204" pitchFamily="34" charset="0"/>
                      </a:endParaRPr>
                    </a:p>
                  </a:txBody>
                  <a:tcPr marL="6097" marR="6097" marT="6097" marB="0" anchor="ctr"/>
                </a:tc>
                <a:tc>
                  <a:txBody>
                    <a:bodyPr/>
                    <a:lstStyle/>
                    <a:p>
                      <a:pPr algn="l" fontAlgn="ctr"/>
                      <a:r>
                        <a:rPr lang="en-US" sz="1400" u="sng" strike="noStrike">
                          <a:effectLst/>
                          <a:hlinkClick r:id="rId2"/>
                        </a:rPr>
                        <a:t>Hypoesthesia</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r>
              <a:tr h="128032">
                <a:tc>
                  <a:txBody>
                    <a:bodyPr/>
                    <a:lstStyle/>
                    <a:p>
                      <a:pPr algn="l" fontAlgn="ctr"/>
                      <a:r>
                        <a:rPr lang="en-US" sz="1400" u="sng" strike="noStrike">
                          <a:effectLst/>
                          <a:hlinkClick r:id="rId4"/>
                        </a:rPr>
                        <a:t>Sensory Manifestations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none" strike="noStrike">
                          <a:effectLst/>
                        </a:rPr>
                        <a:t>ancestor</a:t>
                      </a:r>
                      <a:endParaRPr lang="en-US" sz="1400" b="0" i="0" u="none" strike="noStrike">
                        <a:solidFill>
                          <a:srgbClr val="000000"/>
                        </a:solidFill>
                        <a:effectLst/>
                        <a:latin typeface="Myriad Web Pro" panose="020B0503030403020204" pitchFamily="34" charset="0"/>
                      </a:endParaRPr>
                    </a:p>
                  </a:txBody>
                  <a:tcPr marL="6097" marR="6097" marT="6097" marB="0" anchor="ctr"/>
                </a:tc>
                <a:tc>
                  <a:txBody>
                    <a:bodyPr/>
                    <a:lstStyle/>
                    <a:p>
                      <a:pPr algn="l" fontAlgn="ctr"/>
                      <a:r>
                        <a:rPr lang="en-US" sz="1400" u="none" strike="noStrike">
                          <a:effectLst/>
                        </a:rPr>
                        <a:t>hypoesthesia</a:t>
                      </a:r>
                      <a:endParaRPr lang="en-US" sz="1400" b="1" i="0" u="none" strike="noStrike">
                        <a:solidFill>
                          <a:srgbClr val="234979"/>
                        </a:solidFill>
                        <a:effectLst/>
                        <a:latin typeface="Myriad Web Pro" panose="020B0503030403020204" pitchFamily="34" charset="0"/>
                      </a:endParaRPr>
                    </a:p>
                  </a:txBody>
                  <a:tcPr marL="6097" marR="6097" marT="6097" marB="0" anchor="ctr"/>
                </a:tc>
                <a:tc>
                  <a:txBody>
                    <a:bodyPr/>
                    <a:lstStyle/>
                    <a:p>
                      <a:pPr algn="l" fontAlgn="ctr"/>
                      <a:r>
                        <a:rPr lang="en-US" sz="1400" u="sng" strike="noStrike">
                          <a:effectLst/>
                          <a:hlinkClick r:id="rId2"/>
                        </a:rPr>
                        <a:t>Hypoesthesia</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r>
              <a:tr h="128032">
                <a:tc>
                  <a:txBody>
                    <a:bodyPr/>
                    <a:lstStyle/>
                    <a:p>
                      <a:pPr algn="l" fontAlgn="ctr"/>
                      <a:r>
                        <a:rPr lang="en-US" sz="1400" u="sng" strike="noStrike">
                          <a:effectLst/>
                          <a:hlinkClick r:id="rId5"/>
                        </a:rPr>
                        <a:t>Neurological Signs and Symptoms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none" strike="noStrike">
                          <a:effectLst/>
                        </a:rPr>
                        <a:t>ancestor</a:t>
                      </a:r>
                      <a:endParaRPr lang="en-US" sz="1400" b="0" i="0" u="none" strike="noStrike">
                        <a:solidFill>
                          <a:srgbClr val="000000"/>
                        </a:solidFill>
                        <a:effectLst/>
                        <a:latin typeface="Myriad Web Pro" panose="020B0503030403020204" pitchFamily="34" charset="0"/>
                      </a:endParaRPr>
                    </a:p>
                  </a:txBody>
                  <a:tcPr marL="6097" marR="6097" marT="6097" marB="0" anchor="ctr"/>
                </a:tc>
                <a:tc>
                  <a:txBody>
                    <a:bodyPr/>
                    <a:lstStyle/>
                    <a:p>
                      <a:pPr algn="l" fontAlgn="ctr"/>
                      <a:r>
                        <a:rPr lang="en-US" sz="1400" u="none" strike="noStrike">
                          <a:effectLst/>
                        </a:rPr>
                        <a:t>hypoesthesia</a:t>
                      </a:r>
                      <a:endParaRPr lang="en-US" sz="1400" b="1" i="0" u="none" strike="noStrike">
                        <a:solidFill>
                          <a:srgbClr val="234979"/>
                        </a:solidFill>
                        <a:effectLst/>
                        <a:latin typeface="Myriad Web Pro" panose="020B0503030403020204" pitchFamily="34" charset="0"/>
                      </a:endParaRPr>
                    </a:p>
                  </a:txBody>
                  <a:tcPr marL="6097" marR="6097" marT="6097" marB="0" anchor="ctr"/>
                </a:tc>
                <a:tc>
                  <a:txBody>
                    <a:bodyPr/>
                    <a:lstStyle/>
                    <a:p>
                      <a:pPr algn="l" fontAlgn="ctr"/>
                      <a:r>
                        <a:rPr lang="en-US" sz="1400" u="sng" strike="noStrike">
                          <a:effectLst/>
                          <a:hlinkClick r:id="rId2"/>
                        </a:rPr>
                        <a:t>Hypoesthesia</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r>
              <a:tr h="128032">
                <a:tc>
                  <a:txBody>
                    <a:bodyPr/>
                    <a:lstStyle/>
                    <a:p>
                      <a:pPr algn="l" fontAlgn="ctr"/>
                      <a:r>
                        <a:rPr lang="en-US" sz="1400" u="sng" strike="noStrike">
                          <a:effectLst/>
                          <a:hlinkClick r:id="rId6"/>
                        </a:rPr>
                        <a:t>Sign or Symptom</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none" strike="noStrike">
                          <a:effectLst/>
                        </a:rPr>
                        <a:t>ancestor</a:t>
                      </a:r>
                      <a:endParaRPr lang="en-US" sz="1400" b="0" i="0" u="none" strike="noStrike">
                        <a:solidFill>
                          <a:srgbClr val="000000"/>
                        </a:solidFill>
                        <a:effectLst/>
                        <a:latin typeface="Myriad Web Pro" panose="020B0503030403020204" pitchFamily="34" charset="0"/>
                      </a:endParaRPr>
                    </a:p>
                  </a:txBody>
                  <a:tcPr marL="6097" marR="6097" marT="6097" marB="0" anchor="ctr"/>
                </a:tc>
                <a:tc>
                  <a:txBody>
                    <a:bodyPr/>
                    <a:lstStyle/>
                    <a:p>
                      <a:pPr algn="l" fontAlgn="ctr"/>
                      <a:r>
                        <a:rPr lang="en-US" sz="1400" u="none" strike="noStrike">
                          <a:effectLst/>
                        </a:rPr>
                        <a:t>hypoesthesia</a:t>
                      </a:r>
                      <a:endParaRPr lang="en-US" sz="1400" b="1" i="0" u="none" strike="noStrike">
                        <a:solidFill>
                          <a:srgbClr val="234979"/>
                        </a:solidFill>
                        <a:effectLst/>
                        <a:latin typeface="Myriad Web Pro" panose="020B0503030403020204" pitchFamily="34" charset="0"/>
                      </a:endParaRPr>
                    </a:p>
                  </a:txBody>
                  <a:tcPr marL="6097" marR="6097" marT="6097" marB="0" anchor="ctr"/>
                </a:tc>
                <a:tc>
                  <a:txBody>
                    <a:bodyPr/>
                    <a:lstStyle/>
                    <a:p>
                      <a:pPr algn="l" fontAlgn="ctr"/>
                      <a:r>
                        <a:rPr lang="en-US" sz="1400" u="sng" strike="noStrike">
                          <a:effectLst/>
                          <a:hlinkClick r:id="rId2"/>
                        </a:rPr>
                        <a:t>Hypoesthesia</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r>
              <a:tr h="128032">
                <a:tc>
                  <a:txBody>
                    <a:bodyPr/>
                    <a:lstStyle/>
                    <a:p>
                      <a:pPr algn="l" fontAlgn="ctr"/>
                      <a:r>
                        <a:rPr lang="en-US" sz="1400" u="sng" strike="noStrike">
                          <a:effectLst/>
                          <a:hlinkClick r:id="rId7"/>
                        </a:rPr>
                        <a:t>Nervous System Finding</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none" strike="noStrike">
                          <a:effectLst/>
                        </a:rPr>
                        <a:t>ancestor</a:t>
                      </a:r>
                      <a:endParaRPr lang="en-US" sz="1400" b="0" i="0" u="none" strike="noStrike">
                        <a:solidFill>
                          <a:srgbClr val="000000"/>
                        </a:solidFill>
                        <a:effectLst/>
                        <a:latin typeface="Myriad Web Pro" panose="020B0503030403020204" pitchFamily="34" charset="0"/>
                      </a:endParaRPr>
                    </a:p>
                  </a:txBody>
                  <a:tcPr marL="6097" marR="6097" marT="6097" marB="0" anchor="ctr"/>
                </a:tc>
                <a:tc>
                  <a:txBody>
                    <a:bodyPr/>
                    <a:lstStyle/>
                    <a:p>
                      <a:pPr algn="l" fontAlgn="ctr"/>
                      <a:r>
                        <a:rPr lang="en-US" sz="1400" u="none" strike="noStrike">
                          <a:effectLst/>
                        </a:rPr>
                        <a:t>hypoesthesia</a:t>
                      </a:r>
                      <a:endParaRPr lang="en-US" sz="1400" b="1" i="0" u="none" strike="noStrike">
                        <a:solidFill>
                          <a:srgbClr val="234979"/>
                        </a:solidFill>
                        <a:effectLst/>
                        <a:latin typeface="Myriad Web Pro" panose="020B0503030403020204" pitchFamily="34" charset="0"/>
                      </a:endParaRPr>
                    </a:p>
                  </a:txBody>
                  <a:tcPr marL="6097" marR="6097" marT="6097" marB="0" anchor="ctr"/>
                </a:tc>
                <a:tc>
                  <a:txBody>
                    <a:bodyPr/>
                    <a:lstStyle/>
                    <a:p>
                      <a:pPr algn="l" fontAlgn="ctr"/>
                      <a:r>
                        <a:rPr lang="en-US" sz="1400" u="sng" strike="noStrike">
                          <a:effectLst/>
                          <a:hlinkClick r:id="rId2"/>
                        </a:rPr>
                        <a:t>Hypoesthesia</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r>
              <a:tr h="128032">
                <a:tc>
                  <a:txBody>
                    <a:bodyPr/>
                    <a:lstStyle/>
                    <a:p>
                      <a:pPr algn="l" fontAlgn="ctr"/>
                      <a:r>
                        <a:rPr lang="en-US" sz="1400" u="sng" strike="noStrike">
                          <a:effectLst/>
                          <a:hlinkClick r:id="rId8"/>
                        </a:rPr>
                        <a:t>Finding by Site or System</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none" strike="noStrike">
                          <a:effectLst/>
                        </a:rPr>
                        <a:t>ancestor</a:t>
                      </a:r>
                      <a:endParaRPr lang="en-US" sz="1400" b="0" i="0" u="none" strike="noStrike">
                        <a:solidFill>
                          <a:srgbClr val="000000"/>
                        </a:solidFill>
                        <a:effectLst/>
                        <a:latin typeface="Myriad Web Pro" panose="020B0503030403020204" pitchFamily="34" charset="0"/>
                      </a:endParaRPr>
                    </a:p>
                  </a:txBody>
                  <a:tcPr marL="6097" marR="6097" marT="6097" marB="0" anchor="ctr"/>
                </a:tc>
                <a:tc>
                  <a:txBody>
                    <a:bodyPr/>
                    <a:lstStyle/>
                    <a:p>
                      <a:pPr algn="l" fontAlgn="ctr"/>
                      <a:r>
                        <a:rPr lang="en-US" sz="1400" u="none" strike="noStrike">
                          <a:effectLst/>
                        </a:rPr>
                        <a:t>hypoesthesia</a:t>
                      </a:r>
                      <a:endParaRPr lang="en-US" sz="1400" b="1" i="0" u="none" strike="noStrike">
                        <a:solidFill>
                          <a:srgbClr val="234979"/>
                        </a:solidFill>
                        <a:effectLst/>
                        <a:latin typeface="Myriad Web Pro" panose="020B0503030403020204" pitchFamily="34" charset="0"/>
                      </a:endParaRPr>
                    </a:p>
                  </a:txBody>
                  <a:tcPr marL="6097" marR="6097" marT="6097" marB="0" anchor="ctr"/>
                </a:tc>
                <a:tc>
                  <a:txBody>
                    <a:bodyPr/>
                    <a:lstStyle/>
                    <a:p>
                      <a:pPr algn="l" fontAlgn="ctr"/>
                      <a:r>
                        <a:rPr lang="en-US" sz="1400" u="sng" strike="noStrike">
                          <a:effectLst/>
                          <a:hlinkClick r:id="rId2"/>
                        </a:rPr>
                        <a:t>Hypoesthesia</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r>
              <a:tr h="128032">
                <a:tc>
                  <a:txBody>
                    <a:bodyPr/>
                    <a:lstStyle/>
                    <a:p>
                      <a:pPr algn="l" fontAlgn="ctr"/>
                      <a:r>
                        <a:rPr lang="en-US" sz="1400" u="sng" strike="noStrike">
                          <a:effectLst/>
                          <a:hlinkClick r:id="rId9"/>
                        </a:rPr>
                        <a:t>Finding</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none" strike="noStrike">
                          <a:effectLst/>
                        </a:rPr>
                        <a:t>ancestor</a:t>
                      </a:r>
                      <a:endParaRPr lang="en-US" sz="1400" b="0" i="0" u="none" strike="noStrike">
                        <a:solidFill>
                          <a:srgbClr val="000000"/>
                        </a:solidFill>
                        <a:effectLst/>
                        <a:latin typeface="Myriad Web Pro" panose="020B0503030403020204" pitchFamily="34" charset="0"/>
                      </a:endParaRPr>
                    </a:p>
                  </a:txBody>
                  <a:tcPr marL="6097" marR="6097" marT="6097" marB="0" anchor="ctr"/>
                </a:tc>
                <a:tc>
                  <a:txBody>
                    <a:bodyPr/>
                    <a:lstStyle/>
                    <a:p>
                      <a:pPr algn="l" fontAlgn="ctr"/>
                      <a:r>
                        <a:rPr lang="en-US" sz="1400" u="none" strike="noStrike">
                          <a:effectLst/>
                        </a:rPr>
                        <a:t>hypoesthesia</a:t>
                      </a:r>
                      <a:endParaRPr lang="en-US" sz="1400" b="1" i="0" u="none" strike="noStrike">
                        <a:solidFill>
                          <a:srgbClr val="234979"/>
                        </a:solidFill>
                        <a:effectLst/>
                        <a:latin typeface="Myriad Web Pro" panose="020B0503030403020204" pitchFamily="34" charset="0"/>
                      </a:endParaRPr>
                    </a:p>
                  </a:txBody>
                  <a:tcPr marL="6097" marR="6097" marT="6097" marB="0" anchor="ctr"/>
                </a:tc>
                <a:tc>
                  <a:txBody>
                    <a:bodyPr/>
                    <a:lstStyle/>
                    <a:p>
                      <a:pPr algn="l" fontAlgn="ctr"/>
                      <a:r>
                        <a:rPr lang="en-US" sz="1400" u="sng" strike="noStrike">
                          <a:effectLst/>
                          <a:hlinkClick r:id="rId2"/>
                        </a:rPr>
                        <a:t>Hypoesthesia</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r>
              <a:tr h="128032">
                <a:tc>
                  <a:txBody>
                    <a:bodyPr/>
                    <a:lstStyle/>
                    <a:p>
                      <a:pPr algn="l" fontAlgn="ctr"/>
                      <a:r>
                        <a:rPr lang="en-US" sz="1400" u="sng" strike="noStrike">
                          <a:effectLst/>
                          <a:hlinkClick r:id="rId10"/>
                        </a:rPr>
                        <a:t>Disease, Disorder or Finding</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none" strike="noStrike">
                          <a:effectLst/>
                        </a:rPr>
                        <a:t>ancestor</a:t>
                      </a:r>
                      <a:endParaRPr lang="en-US" sz="1400" b="0" i="0" u="none" strike="noStrike">
                        <a:solidFill>
                          <a:srgbClr val="000000"/>
                        </a:solidFill>
                        <a:effectLst/>
                        <a:latin typeface="Myriad Web Pro" panose="020B0503030403020204" pitchFamily="34" charset="0"/>
                      </a:endParaRPr>
                    </a:p>
                  </a:txBody>
                  <a:tcPr marL="6097" marR="6097" marT="6097" marB="0" anchor="ctr"/>
                </a:tc>
                <a:tc>
                  <a:txBody>
                    <a:bodyPr/>
                    <a:lstStyle/>
                    <a:p>
                      <a:pPr algn="l" fontAlgn="ctr"/>
                      <a:r>
                        <a:rPr lang="en-US" sz="1400" u="none" strike="noStrike">
                          <a:effectLst/>
                        </a:rPr>
                        <a:t>hypoesthesia</a:t>
                      </a:r>
                      <a:endParaRPr lang="en-US" sz="1400" b="1" i="0" u="none" strike="noStrike">
                        <a:solidFill>
                          <a:srgbClr val="234979"/>
                        </a:solidFill>
                        <a:effectLst/>
                        <a:latin typeface="Myriad Web Pro" panose="020B0503030403020204" pitchFamily="34" charset="0"/>
                      </a:endParaRPr>
                    </a:p>
                  </a:txBody>
                  <a:tcPr marL="6097" marR="6097" marT="6097" marB="0" anchor="ctr"/>
                </a:tc>
                <a:tc>
                  <a:txBody>
                    <a:bodyPr/>
                    <a:lstStyle/>
                    <a:p>
                      <a:pPr algn="l" fontAlgn="ctr"/>
                      <a:r>
                        <a:rPr lang="en-US" sz="1400" u="sng" strike="noStrike">
                          <a:effectLst/>
                          <a:hlinkClick r:id="rId2"/>
                        </a:rPr>
                        <a:t>Hypoesthesia</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3"/>
                        </a:rPr>
                        <a:t>National Cancer Institute Thesaurus</a:t>
                      </a:r>
                      <a:endParaRPr lang="en-US" sz="1400" b="0" i="0" u="sng" strike="noStrike">
                        <a:solidFill>
                          <a:srgbClr val="0000FF"/>
                        </a:solidFill>
                        <a:effectLst/>
                        <a:latin typeface="Calibri" panose="020F0502020204030204" pitchFamily="34" charset="0"/>
                      </a:endParaRPr>
                    </a:p>
                  </a:txBody>
                  <a:tcPr marL="6097" marR="6097" marT="6097" marB="0" anchor="ctr"/>
                </a:tc>
              </a:tr>
              <a:tr h="128032">
                <a:tc>
                  <a:txBody>
                    <a:bodyPr/>
                    <a:lstStyle/>
                    <a:p>
                      <a:pPr algn="l" fontAlgn="ctr"/>
                      <a:r>
                        <a:rPr lang="en-US" sz="1400" u="sng" strike="noStrike">
                          <a:effectLst/>
                          <a:hlinkClick r:id="rId11"/>
                        </a:rPr>
                        <a:t>Hypesthesia</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12"/>
                        </a:rPr>
                        <a:t>Medical Subject Headings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none" strike="noStrike">
                          <a:effectLst/>
                        </a:rPr>
                        <a:t>direct</a:t>
                      </a:r>
                      <a:endParaRPr lang="en-US" sz="1400" b="0" i="0" u="none" strike="noStrike">
                        <a:solidFill>
                          <a:srgbClr val="000000"/>
                        </a:solidFill>
                        <a:effectLst/>
                        <a:latin typeface="Myriad Web Pro" panose="020B0503030403020204" pitchFamily="34" charset="0"/>
                      </a:endParaRPr>
                    </a:p>
                  </a:txBody>
                  <a:tcPr marL="6097" marR="6097" marT="6097" marB="0" anchor="ctr"/>
                </a:tc>
                <a:tc>
                  <a:txBody>
                    <a:bodyPr/>
                    <a:lstStyle/>
                    <a:p>
                      <a:pPr algn="l" fontAlgn="ctr"/>
                      <a:r>
                        <a:rPr lang="en-US" sz="1400" u="none" strike="noStrike">
                          <a:effectLst/>
                        </a:rPr>
                        <a:t>hypoesthesia</a:t>
                      </a:r>
                      <a:endParaRPr lang="en-US" sz="1400" b="1" i="0" u="none" strike="noStrike">
                        <a:solidFill>
                          <a:srgbClr val="234979"/>
                        </a:solidFill>
                        <a:effectLst/>
                        <a:latin typeface="Myriad Web Pro" panose="020B0503030403020204" pitchFamily="34" charset="0"/>
                      </a:endParaRPr>
                    </a:p>
                  </a:txBody>
                  <a:tcPr marL="6097" marR="6097" marT="6097" marB="0" anchor="ctr"/>
                </a:tc>
                <a:tc>
                  <a:txBody>
                    <a:bodyPr/>
                    <a:lstStyle/>
                    <a:p>
                      <a:pPr algn="l" fontAlgn="ctr"/>
                      <a:r>
                        <a:rPr lang="en-US" sz="1400" u="sng" strike="noStrike">
                          <a:effectLst/>
                          <a:hlinkClick r:id="rId11"/>
                        </a:rPr>
                        <a:t>Hypesthesia</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12"/>
                        </a:rPr>
                        <a:t>Medical Subject Headings</a:t>
                      </a:r>
                      <a:endParaRPr lang="en-US" sz="1400" b="0" i="0" u="sng" strike="noStrike">
                        <a:solidFill>
                          <a:srgbClr val="0000FF"/>
                        </a:solidFill>
                        <a:effectLst/>
                        <a:latin typeface="Calibri" panose="020F0502020204030204" pitchFamily="34" charset="0"/>
                      </a:endParaRPr>
                    </a:p>
                  </a:txBody>
                  <a:tcPr marL="6097" marR="6097" marT="6097" marB="0" anchor="ctr"/>
                </a:tc>
              </a:tr>
              <a:tr h="128032">
                <a:tc>
                  <a:txBody>
                    <a:bodyPr/>
                    <a:lstStyle/>
                    <a:p>
                      <a:pPr algn="l" fontAlgn="ctr"/>
                      <a:r>
                        <a:rPr lang="en-US" sz="1400" u="sng" strike="noStrike">
                          <a:effectLst/>
                          <a:hlinkClick r:id="rId13"/>
                        </a:rPr>
                        <a:t>Somatosensory Disorders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12"/>
                        </a:rPr>
                        <a:t>Medical Subject Headings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none" strike="noStrike">
                          <a:effectLst/>
                        </a:rPr>
                        <a:t>ancestor</a:t>
                      </a:r>
                      <a:endParaRPr lang="en-US" sz="1400" b="0" i="0" u="none" strike="noStrike">
                        <a:solidFill>
                          <a:srgbClr val="000000"/>
                        </a:solidFill>
                        <a:effectLst/>
                        <a:latin typeface="Myriad Web Pro" panose="020B0503030403020204" pitchFamily="34" charset="0"/>
                      </a:endParaRPr>
                    </a:p>
                  </a:txBody>
                  <a:tcPr marL="6097" marR="6097" marT="6097" marB="0" anchor="ctr"/>
                </a:tc>
                <a:tc>
                  <a:txBody>
                    <a:bodyPr/>
                    <a:lstStyle/>
                    <a:p>
                      <a:pPr algn="l" fontAlgn="ctr"/>
                      <a:r>
                        <a:rPr lang="en-US" sz="1400" u="none" strike="noStrike">
                          <a:effectLst/>
                        </a:rPr>
                        <a:t>hypoesthesia</a:t>
                      </a:r>
                      <a:endParaRPr lang="en-US" sz="1400" b="1" i="0" u="none" strike="noStrike">
                        <a:solidFill>
                          <a:srgbClr val="234979"/>
                        </a:solidFill>
                        <a:effectLst/>
                        <a:latin typeface="Myriad Web Pro" panose="020B0503030403020204" pitchFamily="34" charset="0"/>
                      </a:endParaRPr>
                    </a:p>
                  </a:txBody>
                  <a:tcPr marL="6097" marR="6097" marT="6097" marB="0" anchor="ctr"/>
                </a:tc>
                <a:tc>
                  <a:txBody>
                    <a:bodyPr/>
                    <a:lstStyle/>
                    <a:p>
                      <a:pPr algn="l" fontAlgn="ctr"/>
                      <a:r>
                        <a:rPr lang="en-US" sz="1400" u="sng" strike="noStrike">
                          <a:effectLst/>
                          <a:hlinkClick r:id="rId11"/>
                        </a:rPr>
                        <a:t>Hypesthesia</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12"/>
                        </a:rPr>
                        <a:t>Medical Subject Headings</a:t>
                      </a:r>
                      <a:endParaRPr lang="en-US" sz="1400" b="0" i="0" u="sng" strike="noStrike">
                        <a:solidFill>
                          <a:srgbClr val="0000FF"/>
                        </a:solidFill>
                        <a:effectLst/>
                        <a:latin typeface="Calibri" panose="020F0502020204030204" pitchFamily="34" charset="0"/>
                      </a:endParaRPr>
                    </a:p>
                  </a:txBody>
                  <a:tcPr marL="6097" marR="6097" marT="6097" marB="0" anchor="ctr"/>
                </a:tc>
              </a:tr>
              <a:tr h="128032">
                <a:tc>
                  <a:txBody>
                    <a:bodyPr/>
                    <a:lstStyle/>
                    <a:p>
                      <a:pPr algn="l" fontAlgn="ctr"/>
                      <a:r>
                        <a:rPr lang="en-US" sz="1400" u="sng" strike="noStrike">
                          <a:effectLst/>
                          <a:hlinkClick r:id="rId14"/>
                        </a:rPr>
                        <a:t>Sensation Disorders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a:effectLst/>
                          <a:hlinkClick r:id="rId12"/>
                        </a:rPr>
                        <a:t>Medical Subject Headings</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none" strike="noStrike">
                          <a:effectLst/>
                        </a:rPr>
                        <a:t>ancestor</a:t>
                      </a:r>
                      <a:endParaRPr lang="en-US" sz="1400" b="0" i="0" u="none" strike="noStrike">
                        <a:solidFill>
                          <a:srgbClr val="000000"/>
                        </a:solidFill>
                        <a:effectLst/>
                        <a:latin typeface="Myriad Web Pro" panose="020B0503030403020204" pitchFamily="34" charset="0"/>
                      </a:endParaRPr>
                    </a:p>
                  </a:txBody>
                  <a:tcPr marL="6097" marR="6097" marT="6097" marB="0" anchor="ctr"/>
                </a:tc>
                <a:tc>
                  <a:txBody>
                    <a:bodyPr/>
                    <a:lstStyle/>
                    <a:p>
                      <a:pPr algn="l" fontAlgn="ctr"/>
                      <a:r>
                        <a:rPr lang="en-US" sz="1400" u="none" strike="noStrike">
                          <a:effectLst/>
                        </a:rPr>
                        <a:t>hypoesthesia</a:t>
                      </a:r>
                      <a:endParaRPr lang="en-US" sz="1400" b="1" i="0" u="none" strike="noStrike">
                        <a:solidFill>
                          <a:srgbClr val="234979"/>
                        </a:solidFill>
                        <a:effectLst/>
                        <a:latin typeface="Myriad Web Pro" panose="020B0503030403020204" pitchFamily="34" charset="0"/>
                      </a:endParaRPr>
                    </a:p>
                  </a:txBody>
                  <a:tcPr marL="6097" marR="6097" marT="6097" marB="0" anchor="ctr"/>
                </a:tc>
                <a:tc>
                  <a:txBody>
                    <a:bodyPr/>
                    <a:lstStyle/>
                    <a:p>
                      <a:pPr algn="l" fontAlgn="ctr"/>
                      <a:r>
                        <a:rPr lang="en-US" sz="1400" u="sng" strike="noStrike">
                          <a:effectLst/>
                          <a:hlinkClick r:id="rId11"/>
                        </a:rPr>
                        <a:t>Hypesthesia</a:t>
                      </a:r>
                      <a:endParaRPr lang="en-US" sz="1400" b="0" i="0" u="sng" strike="noStrike">
                        <a:solidFill>
                          <a:srgbClr val="0000FF"/>
                        </a:solidFill>
                        <a:effectLst/>
                        <a:latin typeface="Calibri" panose="020F0502020204030204" pitchFamily="34" charset="0"/>
                      </a:endParaRPr>
                    </a:p>
                  </a:txBody>
                  <a:tcPr marL="6097" marR="6097" marT="6097" marB="0" anchor="ctr"/>
                </a:tc>
                <a:tc>
                  <a:txBody>
                    <a:bodyPr/>
                    <a:lstStyle/>
                    <a:p>
                      <a:pPr algn="l" fontAlgn="ctr"/>
                      <a:r>
                        <a:rPr lang="en-US" sz="1400" u="sng" strike="noStrike" dirty="0">
                          <a:effectLst/>
                          <a:hlinkClick r:id="rId12"/>
                        </a:rPr>
                        <a:t>Medical Subject Headings</a:t>
                      </a:r>
                      <a:endParaRPr lang="en-US" sz="1400" b="0" i="0" u="sng" strike="noStrike" dirty="0">
                        <a:solidFill>
                          <a:srgbClr val="0000FF"/>
                        </a:solidFill>
                        <a:effectLst/>
                        <a:latin typeface="Calibri" panose="020F0502020204030204" pitchFamily="34" charset="0"/>
                      </a:endParaRPr>
                    </a:p>
                  </a:txBody>
                  <a:tcPr marL="6097" marR="6097" marT="6097" marB="0" anchor="ctr"/>
                </a:tc>
              </a:tr>
            </a:tbl>
          </a:graphicData>
        </a:graphic>
      </p:graphicFrame>
      <p:grpSp>
        <p:nvGrpSpPr>
          <p:cNvPr id="3" name="Group 2"/>
          <p:cNvGrpSpPr/>
          <p:nvPr/>
        </p:nvGrpSpPr>
        <p:grpSpPr>
          <a:xfrm>
            <a:off x="2096467" y="2286000"/>
            <a:ext cx="4075733" cy="3200400"/>
            <a:chOff x="2096467" y="2286000"/>
            <a:chExt cx="4075733" cy="3200400"/>
          </a:xfrm>
        </p:grpSpPr>
        <p:sp>
          <p:nvSpPr>
            <p:cNvPr id="6" name="Oval 5"/>
            <p:cNvSpPr/>
            <p:nvPr/>
          </p:nvSpPr>
          <p:spPr bwMode="auto">
            <a:xfrm rot="16200000">
              <a:off x="3086100" y="3390900"/>
              <a:ext cx="3200400" cy="990600"/>
            </a:xfrm>
            <a:prstGeom prst="ellipse">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ight Arrow 7"/>
            <p:cNvSpPr/>
            <p:nvPr/>
          </p:nvSpPr>
          <p:spPr bwMode="auto">
            <a:xfrm flipH="1">
              <a:off x="5181600" y="3733800"/>
              <a:ext cx="990600" cy="304800"/>
            </a:xfrm>
            <a:prstGeom prst="rightArrow">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ight Arrow 8"/>
            <p:cNvSpPr/>
            <p:nvPr/>
          </p:nvSpPr>
          <p:spPr bwMode="auto">
            <a:xfrm rot="1262120" flipH="1">
              <a:off x="2182373" y="2863776"/>
              <a:ext cx="2133600" cy="304800"/>
            </a:xfrm>
            <a:prstGeom prst="rightArrow">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ight Arrow 6"/>
            <p:cNvSpPr/>
            <p:nvPr/>
          </p:nvSpPr>
          <p:spPr bwMode="auto">
            <a:xfrm rot="902786" flipH="1">
              <a:off x="2131196" y="3140287"/>
              <a:ext cx="2133600" cy="304800"/>
            </a:xfrm>
            <a:prstGeom prst="rightArrow">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ight Arrow 9"/>
            <p:cNvSpPr/>
            <p:nvPr/>
          </p:nvSpPr>
          <p:spPr bwMode="auto">
            <a:xfrm rot="290605" flipH="1">
              <a:off x="2096467" y="3462503"/>
              <a:ext cx="2133600" cy="304800"/>
            </a:xfrm>
            <a:prstGeom prst="rightArrow">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ight Arrow 10"/>
            <p:cNvSpPr/>
            <p:nvPr/>
          </p:nvSpPr>
          <p:spPr bwMode="auto">
            <a:xfrm rot="21307408" flipH="1">
              <a:off x="2127017" y="3763278"/>
              <a:ext cx="2133600" cy="304800"/>
            </a:xfrm>
            <a:prstGeom prst="rightArrow">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ight Arrow 11"/>
            <p:cNvSpPr/>
            <p:nvPr/>
          </p:nvSpPr>
          <p:spPr bwMode="auto">
            <a:xfrm rot="20748933" flipH="1">
              <a:off x="2133600" y="4246465"/>
              <a:ext cx="2133600" cy="304800"/>
            </a:xfrm>
            <a:prstGeom prst="rightArrow">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ight Arrow 12"/>
            <p:cNvSpPr/>
            <p:nvPr/>
          </p:nvSpPr>
          <p:spPr bwMode="auto">
            <a:xfrm rot="20173253" flipH="1">
              <a:off x="2169747" y="4619873"/>
              <a:ext cx="2131291" cy="304800"/>
            </a:xfrm>
            <a:prstGeom prst="rightArrow">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19" name="Group 18"/>
          <p:cNvGrpSpPr/>
          <p:nvPr/>
        </p:nvGrpSpPr>
        <p:grpSpPr>
          <a:xfrm>
            <a:off x="59446" y="2008498"/>
            <a:ext cx="2026678" cy="4336607"/>
            <a:chOff x="59446" y="2008498"/>
            <a:chExt cx="2026678" cy="4336607"/>
          </a:xfrm>
        </p:grpSpPr>
        <p:sp>
          <p:nvSpPr>
            <p:cNvPr id="18" name="Rectangle 17"/>
            <p:cNvSpPr/>
            <p:nvPr/>
          </p:nvSpPr>
          <p:spPr bwMode="auto">
            <a:xfrm>
              <a:off x="59446" y="2008498"/>
              <a:ext cx="2026678" cy="347790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TextBox 4"/>
            <p:cNvSpPr txBox="1"/>
            <p:nvPr/>
          </p:nvSpPr>
          <p:spPr>
            <a:xfrm>
              <a:off x="381000" y="5514108"/>
              <a:ext cx="1414170" cy="830997"/>
            </a:xfrm>
            <a:prstGeom prst="rect">
              <a:avLst/>
            </a:prstGeom>
            <a:solidFill>
              <a:schemeClr val="bg1"/>
            </a:solidFill>
            <a:ln>
              <a:noFill/>
            </a:ln>
          </p:spPr>
          <p:txBody>
            <a:bodyPr wrap="none" rtlCol="0">
              <a:spAutoFit/>
            </a:bodyPr>
            <a:lstStyle/>
            <a:p>
              <a:pPr algn="ctr"/>
              <a:r>
                <a:rPr lang="en-US" dirty="0" smtClean="0">
                  <a:solidFill>
                    <a:srgbClr val="FF0000"/>
                  </a:solidFill>
                </a:rPr>
                <a:t>source</a:t>
              </a:r>
            </a:p>
            <a:p>
              <a:pPr algn="ctr"/>
              <a:r>
                <a:rPr lang="en-US" dirty="0" smtClean="0">
                  <a:solidFill>
                    <a:srgbClr val="FF0000"/>
                  </a:solidFill>
                </a:rPr>
                <a:t>taxonomy</a:t>
              </a:r>
              <a:endParaRPr lang="en-US" dirty="0">
                <a:solidFill>
                  <a:srgbClr val="FF0000"/>
                </a:solidFill>
              </a:endParaRPr>
            </a:p>
          </p:txBody>
        </p:sp>
      </p:grpSp>
    </p:spTree>
    <p:extLst>
      <p:ext uri="{BB962C8B-B14F-4D97-AF65-F5344CB8AC3E}">
        <p14:creationId xmlns:p14="http://schemas.microsoft.com/office/powerpoint/2010/main" val="220111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smtClean="0"/>
              <a:t>(2) Taxonomy assessment</a:t>
            </a:r>
            <a:br>
              <a:rPr lang="en-US" dirty="0" smtClean="0"/>
            </a:br>
            <a:r>
              <a:rPr lang="en-US" sz="2400" dirty="0" smtClean="0"/>
              <a:t>e.g.: hyperalgesia in SNOMED CT</a:t>
            </a:r>
            <a:endParaRPr lang="en-US" sz="2400" dirty="0"/>
          </a:p>
        </p:txBody>
      </p:sp>
      <p:pic>
        <p:nvPicPr>
          <p:cNvPr id="4" name="Picture 3"/>
          <p:cNvPicPr>
            <a:picLocks noChangeAspect="1"/>
          </p:cNvPicPr>
          <p:nvPr/>
        </p:nvPicPr>
        <p:blipFill>
          <a:blip r:embed="rId2"/>
          <a:stretch>
            <a:fillRect/>
          </a:stretch>
        </p:blipFill>
        <p:spPr>
          <a:xfrm>
            <a:off x="76199" y="1600200"/>
            <a:ext cx="8991601" cy="5181600"/>
          </a:xfrm>
          <a:prstGeom prst="rect">
            <a:avLst/>
          </a:prstGeom>
        </p:spPr>
      </p:pic>
      <p:sp>
        <p:nvSpPr>
          <p:cNvPr id="5" name="Oval 4"/>
          <p:cNvSpPr/>
          <p:nvPr/>
        </p:nvSpPr>
        <p:spPr bwMode="auto">
          <a:xfrm rot="1046535">
            <a:off x="632742" y="4645966"/>
            <a:ext cx="4800600" cy="190768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TextBox 5"/>
          <p:cNvSpPr txBox="1"/>
          <p:nvPr/>
        </p:nvSpPr>
        <p:spPr>
          <a:xfrm>
            <a:off x="5608885" y="4953000"/>
            <a:ext cx="2133600" cy="1569660"/>
          </a:xfrm>
          <a:prstGeom prst="rect">
            <a:avLst/>
          </a:prstGeom>
          <a:solidFill>
            <a:schemeClr val="bg1"/>
          </a:solidFill>
        </p:spPr>
        <p:txBody>
          <a:bodyPr wrap="square" rtlCol="0">
            <a:spAutoFit/>
          </a:bodyPr>
          <a:lstStyle/>
          <a:p>
            <a:r>
              <a:rPr lang="en-US" dirty="0" smtClean="0">
                <a:solidFill>
                  <a:srgbClr val="FF0000"/>
                </a:solidFill>
              </a:rPr>
              <a:t>Is a pain threshold finding really a kind of pain?</a:t>
            </a:r>
            <a:endParaRPr lang="en-US" dirty="0">
              <a:solidFill>
                <a:srgbClr val="FF0000"/>
              </a:solidFill>
            </a:endParaRPr>
          </a:p>
        </p:txBody>
      </p:sp>
    </p:spTree>
    <p:extLst>
      <p:ext uri="{BB962C8B-B14F-4D97-AF65-F5344CB8AC3E}">
        <p14:creationId xmlns:p14="http://schemas.microsoft.com/office/powerpoint/2010/main" val="76238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Taxonomy assessment criteria</a:t>
            </a:r>
            <a:endParaRPr lang="en-US" dirty="0"/>
          </a:p>
        </p:txBody>
      </p:sp>
      <p:sp>
        <p:nvSpPr>
          <p:cNvPr id="3" name="Content Placeholder 2"/>
          <p:cNvSpPr>
            <a:spLocks noGrp="1"/>
          </p:cNvSpPr>
          <p:nvPr>
            <p:ph idx="1"/>
          </p:nvPr>
        </p:nvSpPr>
        <p:spPr/>
        <p:txBody>
          <a:bodyPr/>
          <a:lstStyle/>
          <a:p>
            <a:pPr marL="457200" lvl="0" indent="-457200">
              <a:buFont typeface="+mj-lt"/>
              <a:buAutoNum type="arabicPeriod"/>
            </a:pPr>
            <a:r>
              <a:rPr lang="en-US" dirty="0" err="1"/>
              <a:t>Cimino</a:t>
            </a:r>
            <a:r>
              <a:rPr lang="en-US" dirty="0"/>
              <a:t> JJ. Desiderata for controlled medical vocabularies in the twenty-first century. Methods of Information in Medicine. 1998;37(4-5):394-403</a:t>
            </a:r>
            <a:r>
              <a:rPr lang="en-US" dirty="0" smtClean="0"/>
              <a:t>.</a:t>
            </a:r>
          </a:p>
          <a:p>
            <a:pPr marL="457200" lvl="0" indent="-457200">
              <a:buFont typeface="+mj-lt"/>
              <a:buAutoNum type="arabicPeriod"/>
            </a:pPr>
            <a:endParaRPr lang="en-US" dirty="0"/>
          </a:p>
          <a:p>
            <a:pPr marL="457200" lvl="0" indent="-457200">
              <a:buFont typeface="+mj-lt"/>
              <a:buAutoNum type="arabicPeriod"/>
            </a:pPr>
            <a:r>
              <a:rPr lang="en-US" dirty="0" err="1"/>
              <a:t>Cimino</a:t>
            </a:r>
            <a:r>
              <a:rPr lang="en-US" dirty="0"/>
              <a:t> JJ. In Defense of the desiderata. Journal of Biomedical Informatics. 2006;39(3):299-306</a:t>
            </a:r>
            <a:r>
              <a:rPr lang="en-US" dirty="0" smtClean="0"/>
              <a:t>.</a:t>
            </a:r>
          </a:p>
          <a:p>
            <a:pPr marL="457200" lvl="0" indent="-457200">
              <a:buFont typeface="+mj-lt"/>
              <a:buAutoNum type="arabicPeriod"/>
            </a:pPr>
            <a:endParaRPr lang="en-US" dirty="0"/>
          </a:p>
          <a:p>
            <a:pPr marL="457200" indent="-457200">
              <a:buFont typeface="+mj-lt"/>
              <a:buAutoNum type="arabicPeriod"/>
            </a:pPr>
            <a:r>
              <a:rPr lang="en-US" dirty="0"/>
              <a:t>Schulz S, Jansen L. Formal ontologies in biomedical knowledge representation. Yearbook of medical informatics. 2013;8(1):132-46.</a:t>
            </a:r>
          </a:p>
        </p:txBody>
      </p:sp>
    </p:spTree>
    <p:extLst>
      <p:ext uri="{BB962C8B-B14F-4D97-AF65-F5344CB8AC3E}">
        <p14:creationId xmlns:p14="http://schemas.microsoft.com/office/powerpoint/2010/main" val="3449246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Taxonomy assessment criteria</a:t>
            </a:r>
          </a:p>
        </p:txBody>
      </p:sp>
      <p:graphicFrame>
        <p:nvGraphicFramePr>
          <p:cNvPr id="4" name="Table 3"/>
          <p:cNvGraphicFramePr>
            <a:graphicFrameLocks noGrp="1"/>
          </p:cNvGraphicFramePr>
          <p:nvPr>
            <p:extLst>
              <p:ext uri="{D42A27DB-BD31-4B8C-83A1-F6EECF244321}">
                <p14:modId xmlns:p14="http://schemas.microsoft.com/office/powerpoint/2010/main" val="798641666"/>
              </p:ext>
            </p:extLst>
          </p:nvPr>
        </p:nvGraphicFramePr>
        <p:xfrm>
          <a:off x="628650" y="1447800"/>
          <a:ext cx="7886700" cy="5120640"/>
        </p:xfrm>
        <a:graphic>
          <a:graphicData uri="http://schemas.openxmlformats.org/drawingml/2006/table">
            <a:tbl>
              <a:tblPr firstRow="1" firstCol="1" bandRow="1">
                <a:tableStyleId>{5C22544A-7EE6-4342-B048-85BDC9FD1C3A}</a:tableStyleId>
              </a:tblPr>
              <a:tblGrid>
                <a:gridCol w="962593"/>
                <a:gridCol w="5638826"/>
                <a:gridCol w="1285281"/>
              </a:tblGrid>
              <a:tr h="130810">
                <a:tc gridSpan="2">
                  <a:txBody>
                    <a:bodyPr/>
                    <a:lstStyle/>
                    <a:p>
                      <a:pPr marL="0" marR="0" algn="l">
                        <a:spcBef>
                          <a:spcPts val="0"/>
                        </a:spcBef>
                        <a:spcAft>
                          <a:spcPts val="0"/>
                        </a:spcAft>
                      </a:pPr>
                      <a:r>
                        <a:rPr lang="en-US" sz="2400" dirty="0">
                          <a:solidFill>
                            <a:schemeClr val="tx1"/>
                          </a:solidFill>
                          <a:effectLst/>
                        </a:rPr>
                        <a:t>Assessment Parameter</a:t>
                      </a:r>
                      <a:endParaRPr lang="en-US" sz="2400" dirty="0">
                        <a:solidFill>
                          <a:schemeClr val="tx1"/>
                        </a:solidFill>
                        <a:effectLst/>
                        <a:latin typeface="Times New Roman" panose="02020603050405020304" pitchFamily="18" charset="0"/>
                        <a:ea typeface="SimSun" panose="02010600030101010101" pitchFamily="2" charset="-122"/>
                      </a:endParaRPr>
                    </a:p>
                  </a:txBody>
                  <a:tcPr marL="27305" marR="27305" marT="0" marB="0" anchor="b"/>
                </a:tc>
                <a:tc hMerge="1">
                  <a:txBody>
                    <a:bodyPr/>
                    <a:lstStyle/>
                    <a:p>
                      <a:endParaRPr lang="en-US"/>
                    </a:p>
                  </a:txBody>
                  <a:tcPr/>
                </a:tc>
                <a:tc>
                  <a:txBody>
                    <a:bodyPr/>
                    <a:lstStyle/>
                    <a:p>
                      <a:pPr marL="0" marR="0" algn="ctr">
                        <a:spcBef>
                          <a:spcPts val="0"/>
                        </a:spcBef>
                        <a:spcAft>
                          <a:spcPts val="0"/>
                        </a:spcAft>
                      </a:pPr>
                      <a:r>
                        <a:rPr lang="en-US" sz="2400" dirty="0">
                          <a:solidFill>
                            <a:schemeClr val="tx1"/>
                          </a:solidFill>
                          <a:effectLst/>
                        </a:rPr>
                        <a:t>Norm</a:t>
                      </a:r>
                      <a:endParaRPr lang="en-US" sz="2400" dirty="0">
                        <a:solidFill>
                          <a:schemeClr val="tx1"/>
                        </a:solidFill>
                        <a:effectLst/>
                        <a:latin typeface="Times New Roman" panose="02020603050405020304" pitchFamily="18" charset="0"/>
                        <a:ea typeface="SimSun" panose="02010600030101010101" pitchFamily="2" charset="-122"/>
                      </a:endParaRPr>
                    </a:p>
                  </a:txBody>
                  <a:tcPr marL="27305" marR="27305" marT="0" marB="0" anchor="b"/>
                </a:tc>
              </a:tr>
              <a:tr h="190500">
                <a:tc>
                  <a:txBody>
                    <a:bodyPr/>
                    <a:lstStyle/>
                    <a:p>
                      <a:pPr marL="0" marR="0" algn="ctr">
                        <a:spcBef>
                          <a:spcPts val="0"/>
                        </a:spcBef>
                        <a:spcAft>
                          <a:spcPts val="0"/>
                        </a:spcAft>
                      </a:pPr>
                      <a:r>
                        <a:rPr lang="en-US" sz="2400">
                          <a:solidFill>
                            <a:schemeClr val="tx1"/>
                          </a:solidFill>
                          <a:effectLst/>
                        </a:rPr>
                        <a:t>AP1</a:t>
                      </a:r>
                      <a:endParaRPr lang="en-US" sz="2400">
                        <a:solidFill>
                          <a:schemeClr val="tx1"/>
                        </a:solidFill>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algn="l">
                        <a:spcBef>
                          <a:spcPts val="0"/>
                        </a:spcBef>
                        <a:spcAft>
                          <a:spcPts val="0"/>
                        </a:spcAft>
                      </a:pPr>
                      <a:r>
                        <a:rPr lang="en-US" sz="2400">
                          <a:effectLst/>
                        </a:rPr>
                        <a:t>IASP search terms covered</a:t>
                      </a:r>
                      <a:endParaRPr lang="en-US" sz="2400">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algn="ctr">
                        <a:spcBef>
                          <a:spcPts val="0"/>
                        </a:spcBef>
                        <a:spcAft>
                          <a:spcPts val="0"/>
                        </a:spcAft>
                      </a:pPr>
                      <a:r>
                        <a:rPr lang="en-US" sz="2400">
                          <a:effectLst/>
                        </a:rPr>
                        <a:t>9</a:t>
                      </a:r>
                      <a:endParaRPr lang="en-US" sz="2400">
                        <a:effectLst/>
                        <a:latin typeface="Times New Roman" panose="02020603050405020304" pitchFamily="18" charset="0"/>
                        <a:ea typeface="SimSun" panose="02010600030101010101" pitchFamily="2" charset="-122"/>
                      </a:endParaRPr>
                    </a:p>
                  </a:txBody>
                  <a:tcPr marL="27305" marR="27305" marT="0" marB="0" anchor="ctr"/>
                </a:tc>
              </a:tr>
              <a:tr h="121920">
                <a:tc>
                  <a:txBody>
                    <a:bodyPr/>
                    <a:lstStyle/>
                    <a:p>
                      <a:pPr marL="0" marR="0" algn="ctr">
                        <a:spcBef>
                          <a:spcPts val="0"/>
                        </a:spcBef>
                        <a:spcAft>
                          <a:spcPts val="0"/>
                        </a:spcAft>
                      </a:pPr>
                      <a:r>
                        <a:rPr lang="en-US" sz="2400">
                          <a:solidFill>
                            <a:schemeClr val="tx1"/>
                          </a:solidFill>
                          <a:effectLst/>
                        </a:rPr>
                        <a:t>AP2</a:t>
                      </a:r>
                      <a:endParaRPr lang="en-US" sz="2400">
                        <a:solidFill>
                          <a:schemeClr val="tx1"/>
                        </a:solidFill>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algn="l">
                        <a:spcBef>
                          <a:spcPts val="0"/>
                        </a:spcBef>
                        <a:spcAft>
                          <a:spcPts val="0"/>
                        </a:spcAft>
                      </a:pPr>
                      <a:r>
                        <a:rPr lang="en-US" sz="2400">
                          <a:effectLst/>
                        </a:rPr>
                        <a:t>Number of direct class matches</a:t>
                      </a:r>
                      <a:endParaRPr lang="en-US" sz="2400">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algn="ctr">
                        <a:spcBef>
                          <a:spcPts val="0"/>
                        </a:spcBef>
                        <a:spcAft>
                          <a:spcPts val="0"/>
                        </a:spcAft>
                      </a:pPr>
                      <a:r>
                        <a:rPr lang="en-US" sz="2400">
                          <a:effectLst/>
                        </a:rPr>
                        <a:t>&gt;8</a:t>
                      </a:r>
                      <a:endParaRPr lang="en-US" sz="2400">
                        <a:effectLst/>
                        <a:latin typeface="Times New Roman" panose="02020603050405020304" pitchFamily="18" charset="0"/>
                        <a:ea typeface="SimSun" panose="02010600030101010101" pitchFamily="2" charset="-122"/>
                      </a:endParaRPr>
                    </a:p>
                  </a:txBody>
                  <a:tcPr marL="27305" marR="27305" marT="0" marB="0" anchor="ctr"/>
                </a:tc>
              </a:tr>
              <a:tr h="190500">
                <a:tc>
                  <a:txBody>
                    <a:bodyPr/>
                    <a:lstStyle/>
                    <a:p>
                      <a:pPr marL="0" marR="0" algn="ctr">
                        <a:spcBef>
                          <a:spcPts val="0"/>
                        </a:spcBef>
                        <a:spcAft>
                          <a:spcPts val="0"/>
                        </a:spcAft>
                      </a:pPr>
                      <a:r>
                        <a:rPr lang="en-US" sz="2400">
                          <a:solidFill>
                            <a:schemeClr val="tx1"/>
                          </a:solidFill>
                          <a:effectLst/>
                        </a:rPr>
                        <a:t>AP3</a:t>
                      </a:r>
                      <a:endParaRPr lang="en-US" sz="2400">
                        <a:solidFill>
                          <a:schemeClr val="tx1"/>
                        </a:solidFill>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algn="l">
                        <a:spcBef>
                          <a:spcPts val="0"/>
                        </a:spcBef>
                        <a:spcAft>
                          <a:spcPts val="0"/>
                        </a:spcAft>
                      </a:pPr>
                      <a:r>
                        <a:rPr lang="en-US" sz="2400">
                          <a:effectLst/>
                        </a:rPr>
                        <a:t>Direct classes with wrong IASP synonymy</a:t>
                      </a:r>
                      <a:endParaRPr lang="en-US" sz="2400">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algn="ctr">
                        <a:spcBef>
                          <a:spcPts val="0"/>
                        </a:spcBef>
                        <a:spcAft>
                          <a:spcPts val="0"/>
                        </a:spcAft>
                      </a:pPr>
                      <a:r>
                        <a:rPr lang="en-US" sz="2400">
                          <a:effectLst/>
                        </a:rPr>
                        <a:t>0</a:t>
                      </a:r>
                      <a:endParaRPr lang="en-US" sz="2400">
                        <a:effectLst/>
                        <a:latin typeface="Times New Roman" panose="02020603050405020304" pitchFamily="18" charset="0"/>
                        <a:ea typeface="SimSun" panose="02010600030101010101" pitchFamily="2" charset="-122"/>
                      </a:endParaRPr>
                    </a:p>
                  </a:txBody>
                  <a:tcPr marL="27305" marR="27305" marT="0" marB="0" anchor="ctr"/>
                </a:tc>
              </a:tr>
              <a:tr h="121920">
                <a:tc>
                  <a:txBody>
                    <a:bodyPr/>
                    <a:lstStyle/>
                    <a:p>
                      <a:pPr marL="0" marR="0" algn="ctr">
                        <a:spcBef>
                          <a:spcPts val="0"/>
                        </a:spcBef>
                        <a:spcAft>
                          <a:spcPts val="0"/>
                        </a:spcAft>
                      </a:pPr>
                      <a:r>
                        <a:rPr lang="en-US" sz="2400">
                          <a:solidFill>
                            <a:schemeClr val="tx1"/>
                          </a:solidFill>
                          <a:effectLst/>
                        </a:rPr>
                        <a:t>AP4</a:t>
                      </a:r>
                      <a:endParaRPr lang="en-US" sz="2400">
                        <a:solidFill>
                          <a:schemeClr val="tx1"/>
                        </a:solidFill>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algn="l">
                        <a:spcBef>
                          <a:spcPts val="0"/>
                        </a:spcBef>
                        <a:spcAft>
                          <a:spcPts val="0"/>
                        </a:spcAft>
                      </a:pPr>
                      <a:r>
                        <a:rPr lang="en-US" sz="2400">
                          <a:effectLst/>
                        </a:rPr>
                        <a:t>Direct classes with definitions</a:t>
                      </a:r>
                      <a:endParaRPr lang="en-US" sz="2400">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algn="ctr">
                        <a:spcBef>
                          <a:spcPts val="0"/>
                        </a:spcBef>
                        <a:spcAft>
                          <a:spcPts val="0"/>
                        </a:spcAft>
                      </a:pPr>
                      <a:r>
                        <a:rPr lang="en-US" sz="2400">
                          <a:effectLst/>
                        </a:rPr>
                        <a:t>=AP2</a:t>
                      </a:r>
                      <a:endParaRPr lang="en-US" sz="2400">
                        <a:effectLst/>
                        <a:latin typeface="Times New Roman" panose="02020603050405020304" pitchFamily="18" charset="0"/>
                        <a:ea typeface="SimSun" panose="02010600030101010101" pitchFamily="2" charset="-122"/>
                      </a:endParaRPr>
                    </a:p>
                  </a:txBody>
                  <a:tcPr marL="27305" marR="27305" marT="0" marB="0" anchor="ctr"/>
                </a:tc>
              </a:tr>
              <a:tr h="190500">
                <a:tc>
                  <a:txBody>
                    <a:bodyPr/>
                    <a:lstStyle/>
                    <a:p>
                      <a:pPr marL="0" marR="0" algn="ctr">
                        <a:spcBef>
                          <a:spcPts val="0"/>
                        </a:spcBef>
                        <a:spcAft>
                          <a:spcPts val="0"/>
                        </a:spcAft>
                      </a:pPr>
                      <a:r>
                        <a:rPr lang="en-US" sz="2400">
                          <a:solidFill>
                            <a:schemeClr val="tx1"/>
                          </a:solidFill>
                          <a:effectLst/>
                        </a:rPr>
                        <a:t>AP5</a:t>
                      </a:r>
                      <a:endParaRPr lang="en-US" sz="2400">
                        <a:solidFill>
                          <a:schemeClr val="tx1"/>
                        </a:solidFill>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algn="l">
                        <a:spcBef>
                          <a:spcPts val="0"/>
                        </a:spcBef>
                        <a:spcAft>
                          <a:spcPts val="0"/>
                        </a:spcAft>
                      </a:pPr>
                      <a:r>
                        <a:rPr lang="en-US" sz="2400">
                          <a:effectLst/>
                        </a:rPr>
                        <a:t>Number of direct classes with inappropriate homonymy</a:t>
                      </a:r>
                      <a:endParaRPr lang="en-US" sz="2400">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algn="ctr">
                        <a:spcBef>
                          <a:spcPts val="0"/>
                        </a:spcBef>
                        <a:spcAft>
                          <a:spcPts val="0"/>
                        </a:spcAft>
                      </a:pPr>
                      <a:r>
                        <a:rPr lang="en-US" sz="2400">
                          <a:effectLst/>
                        </a:rPr>
                        <a:t>0</a:t>
                      </a:r>
                      <a:endParaRPr lang="en-US" sz="2400">
                        <a:effectLst/>
                        <a:latin typeface="Times New Roman" panose="02020603050405020304" pitchFamily="18" charset="0"/>
                        <a:ea typeface="SimSun" panose="02010600030101010101" pitchFamily="2" charset="-122"/>
                      </a:endParaRPr>
                    </a:p>
                  </a:txBody>
                  <a:tcPr marL="27305" marR="27305" marT="0" marB="0" anchor="ctr"/>
                </a:tc>
              </a:tr>
              <a:tr h="190500">
                <a:tc>
                  <a:txBody>
                    <a:bodyPr/>
                    <a:lstStyle/>
                    <a:p>
                      <a:pPr marL="0" marR="0" algn="ctr">
                        <a:spcBef>
                          <a:spcPts val="0"/>
                        </a:spcBef>
                        <a:spcAft>
                          <a:spcPts val="0"/>
                        </a:spcAft>
                      </a:pPr>
                      <a:r>
                        <a:rPr lang="en-US" sz="2400">
                          <a:solidFill>
                            <a:schemeClr val="tx1"/>
                          </a:solidFill>
                          <a:effectLst/>
                        </a:rPr>
                        <a:t>AP6</a:t>
                      </a:r>
                      <a:endParaRPr lang="en-US" sz="2400">
                        <a:solidFill>
                          <a:schemeClr val="tx1"/>
                        </a:solidFill>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algn="l">
                        <a:spcBef>
                          <a:spcPts val="0"/>
                        </a:spcBef>
                        <a:spcAft>
                          <a:spcPts val="0"/>
                        </a:spcAft>
                      </a:pPr>
                      <a:r>
                        <a:rPr lang="en-US" sz="2400">
                          <a:effectLst/>
                        </a:rPr>
                        <a:t>Number of additional direct classes through spelling variants</a:t>
                      </a:r>
                      <a:endParaRPr lang="en-US" sz="2400">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algn="ctr">
                        <a:spcBef>
                          <a:spcPts val="0"/>
                        </a:spcBef>
                        <a:spcAft>
                          <a:spcPts val="0"/>
                        </a:spcAft>
                      </a:pPr>
                      <a:r>
                        <a:rPr lang="en-US" sz="2400">
                          <a:effectLst/>
                        </a:rPr>
                        <a:t>0</a:t>
                      </a:r>
                      <a:endParaRPr lang="en-US" sz="2400">
                        <a:effectLst/>
                        <a:latin typeface="Times New Roman" panose="02020603050405020304" pitchFamily="18" charset="0"/>
                        <a:ea typeface="SimSun" panose="02010600030101010101" pitchFamily="2" charset="-122"/>
                      </a:endParaRPr>
                    </a:p>
                  </a:txBody>
                  <a:tcPr marL="27305" marR="27305" marT="0" marB="0" anchor="ctr"/>
                </a:tc>
              </a:tr>
              <a:tr h="121920">
                <a:tc>
                  <a:txBody>
                    <a:bodyPr/>
                    <a:lstStyle/>
                    <a:p>
                      <a:pPr marL="0" marR="0" algn="ctr">
                        <a:spcBef>
                          <a:spcPts val="0"/>
                        </a:spcBef>
                        <a:spcAft>
                          <a:spcPts val="0"/>
                        </a:spcAft>
                      </a:pPr>
                      <a:r>
                        <a:rPr lang="en-US" sz="2400">
                          <a:solidFill>
                            <a:schemeClr val="tx1"/>
                          </a:solidFill>
                          <a:effectLst/>
                        </a:rPr>
                        <a:t>AP7</a:t>
                      </a:r>
                      <a:endParaRPr lang="en-US" sz="2400">
                        <a:solidFill>
                          <a:schemeClr val="tx1"/>
                        </a:solidFill>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algn="l">
                        <a:spcBef>
                          <a:spcPts val="0"/>
                        </a:spcBef>
                        <a:spcAft>
                          <a:spcPts val="0"/>
                        </a:spcAft>
                      </a:pPr>
                      <a:r>
                        <a:rPr lang="en-US" sz="2400">
                          <a:effectLst/>
                        </a:rPr>
                        <a:t>Number of class matches</a:t>
                      </a:r>
                      <a:endParaRPr lang="en-US" sz="2400">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algn="ctr">
                        <a:spcBef>
                          <a:spcPts val="0"/>
                        </a:spcBef>
                        <a:spcAft>
                          <a:spcPts val="0"/>
                        </a:spcAft>
                      </a:pPr>
                      <a:r>
                        <a:rPr lang="en-US" sz="2400">
                          <a:effectLst/>
                        </a:rPr>
                        <a:t>&gt;AP2</a:t>
                      </a:r>
                      <a:endParaRPr lang="en-US" sz="2400">
                        <a:effectLst/>
                        <a:latin typeface="Times New Roman" panose="02020603050405020304" pitchFamily="18" charset="0"/>
                        <a:ea typeface="SimSun" panose="02010600030101010101" pitchFamily="2" charset="-122"/>
                      </a:endParaRPr>
                    </a:p>
                  </a:txBody>
                  <a:tcPr marL="27305" marR="27305" marT="0" marB="0" anchor="ctr"/>
                </a:tc>
              </a:tr>
              <a:tr h="136525">
                <a:tc>
                  <a:txBody>
                    <a:bodyPr/>
                    <a:lstStyle/>
                    <a:p>
                      <a:pPr marL="0" marR="0" algn="ctr">
                        <a:spcBef>
                          <a:spcPts val="0"/>
                        </a:spcBef>
                        <a:spcAft>
                          <a:spcPts val="0"/>
                        </a:spcAft>
                      </a:pPr>
                      <a:r>
                        <a:rPr lang="en-US" sz="2400">
                          <a:solidFill>
                            <a:schemeClr val="tx1"/>
                          </a:solidFill>
                          <a:effectLst/>
                        </a:rPr>
                        <a:t>AP8</a:t>
                      </a:r>
                      <a:endParaRPr lang="en-US" sz="2400">
                        <a:solidFill>
                          <a:schemeClr val="tx1"/>
                        </a:solidFill>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algn="l">
                        <a:spcBef>
                          <a:spcPts val="0"/>
                        </a:spcBef>
                        <a:spcAft>
                          <a:spcPts val="0"/>
                        </a:spcAft>
                      </a:pPr>
                      <a:r>
                        <a:rPr lang="en-US" sz="2400">
                          <a:effectLst/>
                        </a:rPr>
                        <a:t>Foreign classes in hierarchy</a:t>
                      </a:r>
                      <a:endParaRPr lang="en-US" sz="2400">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algn="ctr">
                        <a:spcBef>
                          <a:spcPts val="0"/>
                        </a:spcBef>
                        <a:spcAft>
                          <a:spcPts val="0"/>
                        </a:spcAft>
                      </a:pPr>
                      <a:r>
                        <a:rPr lang="en-US" sz="2400">
                          <a:effectLst/>
                        </a:rPr>
                        <a:t>0</a:t>
                      </a:r>
                      <a:endParaRPr lang="en-US" sz="2400">
                        <a:effectLst/>
                        <a:latin typeface="Times New Roman" panose="02020603050405020304" pitchFamily="18" charset="0"/>
                        <a:ea typeface="SimSun" panose="02010600030101010101" pitchFamily="2" charset="-122"/>
                      </a:endParaRPr>
                    </a:p>
                  </a:txBody>
                  <a:tcPr marL="27305" marR="27305" marT="0" marB="0" anchor="ctr"/>
                </a:tc>
              </a:tr>
              <a:tr h="200025">
                <a:tc>
                  <a:txBody>
                    <a:bodyPr/>
                    <a:lstStyle/>
                    <a:p>
                      <a:pPr marL="0" marR="0" algn="ctr">
                        <a:spcBef>
                          <a:spcPts val="0"/>
                        </a:spcBef>
                        <a:spcAft>
                          <a:spcPts val="0"/>
                        </a:spcAft>
                      </a:pPr>
                      <a:r>
                        <a:rPr lang="en-US" sz="2400" dirty="0">
                          <a:solidFill>
                            <a:schemeClr val="tx1"/>
                          </a:solidFill>
                          <a:effectLst/>
                        </a:rPr>
                        <a:t>AP9</a:t>
                      </a:r>
                      <a:endParaRPr lang="en-US" sz="2400" dirty="0">
                        <a:solidFill>
                          <a:schemeClr val="tx1"/>
                        </a:solidFill>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algn="l">
                        <a:spcBef>
                          <a:spcPts val="0"/>
                        </a:spcBef>
                        <a:spcAft>
                          <a:spcPts val="0"/>
                        </a:spcAft>
                      </a:pPr>
                      <a:r>
                        <a:rPr lang="en-US" sz="2400">
                          <a:effectLst/>
                        </a:rPr>
                        <a:t>Number of hierarchy classes with disjointness violations</a:t>
                      </a:r>
                      <a:endParaRPr lang="en-US" sz="2400">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algn="ctr">
                        <a:spcBef>
                          <a:spcPts val="0"/>
                        </a:spcBef>
                        <a:spcAft>
                          <a:spcPts val="0"/>
                        </a:spcAft>
                      </a:pPr>
                      <a:r>
                        <a:rPr lang="en-US" sz="2400" dirty="0">
                          <a:effectLst/>
                        </a:rPr>
                        <a:t>0</a:t>
                      </a:r>
                      <a:endParaRPr lang="en-US" sz="2400" dirty="0">
                        <a:effectLst/>
                        <a:latin typeface="Times New Roman" panose="02020603050405020304" pitchFamily="18" charset="0"/>
                        <a:ea typeface="SimSun" panose="02010600030101010101" pitchFamily="2" charset="-122"/>
                      </a:endParaRPr>
                    </a:p>
                  </a:txBody>
                  <a:tcPr marL="27305" marR="27305" marT="0" marB="0" anchor="ctr"/>
                </a:tc>
              </a:tr>
            </a:tbl>
          </a:graphicData>
        </a:graphic>
      </p:graphicFrame>
    </p:spTree>
    <p:extLst>
      <p:ext uri="{BB962C8B-B14F-4D97-AF65-F5344CB8AC3E}">
        <p14:creationId xmlns:p14="http://schemas.microsoft.com/office/powerpoint/2010/main" val="864754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Disjoint collections from high level classes</a:t>
            </a:r>
            <a:endParaRPr lang="en-US" dirty="0"/>
          </a:p>
        </p:txBody>
      </p:sp>
      <p:sp>
        <p:nvSpPr>
          <p:cNvPr id="3" name="Content Placeholder 2"/>
          <p:cNvSpPr>
            <a:spLocks noGrp="1"/>
          </p:cNvSpPr>
          <p:nvPr>
            <p:ph idx="1"/>
          </p:nvPr>
        </p:nvSpPr>
        <p:spPr>
          <a:xfrm>
            <a:off x="228600" y="1676400"/>
            <a:ext cx="4724400" cy="4953000"/>
          </a:xfrm>
        </p:spPr>
        <p:txBody>
          <a:bodyPr/>
          <a:lstStyle/>
          <a:p>
            <a:pPr marL="457200" indent="-457200">
              <a:buFont typeface="+mj-lt"/>
              <a:buAutoNum type="arabicPeriod"/>
            </a:pPr>
            <a:r>
              <a:rPr lang="en-US" dirty="0" smtClean="0"/>
              <a:t>[</a:t>
            </a:r>
            <a:r>
              <a:rPr lang="en-US" i="1" dirty="0"/>
              <a:t>Adverse event</a:t>
            </a:r>
            <a:r>
              <a:rPr lang="en-US" dirty="0" smtClean="0"/>
              <a:t>]</a:t>
            </a:r>
          </a:p>
          <a:p>
            <a:pPr marL="457200" indent="-457200">
              <a:buFont typeface="+mj-lt"/>
              <a:buAutoNum type="arabicPeriod"/>
            </a:pPr>
            <a:r>
              <a:rPr lang="en-US" dirty="0" smtClean="0"/>
              <a:t>[</a:t>
            </a:r>
            <a:r>
              <a:rPr lang="en-US" i="1" dirty="0"/>
              <a:t>Body part</a:t>
            </a:r>
            <a:r>
              <a:rPr lang="en-US" dirty="0" smtClean="0"/>
              <a:t>]</a:t>
            </a:r>
          </a:p>
          <a:p>
            <a:pPr marL="457200" indent="-457200">
              <a:buFont typeface="+mj-lt"/>
              <a:buAutoNum type="arabicPeriod"/>
            </a:pPr>
            <a:r>
              <a:rPr lang="en-US" dirty="0" smtClean="0"/>
              <a:t>[</a:t>
            </a:r>
            <a:r>
              <a:rPr lang="en-US" i="1" dirty="0"/>
              <a:t>Discipline</a:t>
            </a:r>
            <a:r>
              <a:rPr lang="en-US" dirty="0" smtClean="0"/>
              <a:t>]</a:t>
            </a:r>
          </a:p>
          <a:p>
            <a:pPr marL="457200" indent="-457200">
              <a:buFont typeface="+mj-lt"/>
              <a:buAutoNum type="arabicPeriod"/>
            </a:pPr>
            <a:r>
              <a:rPr lang="en-US" dirty="0" smtClean="0"/>
              <a:t>[</a:t>
            </a:r>
            <a:r>
              <a:rPr lang="en-US" i="1" dirty="0"/>
              <a:t>Disease, Disorder or Finding</a:t>
            </a:r>
            <a:r>
              <a:rPr lang="en-US" dirty="0"/>
              <a:t>; </a:t>
            </a:r>
            <a:endParaRPr lang="en-US" dirty="0" smtClean="0"/>
          </a:p>
          <a:p>
            <a:pPr marL="0" indent="0"/>
            <a:r>
              <a:rPr lang="en-US" i="1" dirty="0" smtClean="0"/>
              <a:t>      NON-pain </a:t>
            </a:r>
            <a:r>
              <a:rPr lang="en-US" i="1" dirty="0"/>
              <a:t>disorder</a:t>
            </a:r>
            <a:r>
              <a:rPr lang="en-US" dirty="0"/>
              <a:t>; </a:t>
            </a:r>
            <a:endParaRPr lang="en-US" dirty="0" smtClean="0"/>
          </a:p>
          <a:p>
            <a:pPr marL="0" indent="0"/>
            <a:r>
              <a:rPr lang="en-US" i="1" dirty="0" smtClean="0"/>
              <a:t>      Pain </a:t>
            </a:r>
            <a:r>
              <a:rPr lang="en-US" i="1" dirty="0"/>
              <a:t>/ sensation finding</a:t>
            </a:r>
            <a:r>
              <a:rPr lang="en-US" dirty="0" smtClean="0"/>
              <a:t>]</a:t>
            </a:r>
          </a:p>
          <a:p>
            <a:pPr marL="457200" indent="-457200">
              <a:buFont typeface="+mj-lt"/>
              <a:buAutoNum type="arabicPeriod" startAt="5"/>
            </a:pPr>
            <a:r>
              <a:rPr lang="en-US" dirty="0" smtClean="0"/>
              <a:t>[</a:t>
            </a:r>
            <a:r>
              <a:rPr lang="en-US" i="1" dirty="0"/>
              <a:t>Pharm. Effect</a:t>
            </a:r>
            <a:r>
              <a:rPr lang="en-US" dirty="0"/>
              <a:t> / </a:t>
            </a:r>
            <a:r>
              <a:rPr lang="en-US" i="1" dirty="0"/>
              <a:t>Endpoint</a:t>
            </a:r>
            <a:r>
              <a:rPr lang="en-US" dirty="0" smtClean="0"/>
              <a:t>]</a:t>
            </a:r>
          </a:p>
          <a:p>
            <a:pPr marL="457200" indent="-457200">
              <a:buFont typeface="+mj-lt"/>
              <a:buAutoNum type="arabicPeriod" startAt="5"/>
            </a:pPr>
            <a:r>
              <a:rPr lang="en-US" dirty="0" smtClean="0"/>
              <a:t>[</a:t>
            </a:r>
            <a:r>
              <a:rPr lang="en-US" i="1" dirty="0"/>
              <a:t>Function</a:t>
            </a:r>
            <a:r>
              <a:rPr lang="en-US" dirty="0"/>
              <a:t> / </a:t>
            </a:r>
            <a:r>
              <a:rPr lang="en-US" i="1" dirty="0"/>
              <a:t>Process</a:t>
            </a:r>
            <a:r>
              <a:rPr lang="en-US" dirty="0"/>
              <a:t>; </a:t>
            </a:r>
            <a:r>
              <a:rPr lang="en-US" i="1" dirty="0"/>
              <a:t>Technique</a:t>
            </a:r>
            <a:r>
              <a:rPr lang="en-US" dirty="0"/>
              <a:t> / </a:t>
            </a:r>
            <a:r>
              <a:rPr lang="en-US" i="1" dirty="0" smtClean="0"/>
              <a:t>Therapy</a:t>
            </a:r>
            <a:r>
              <a:rPr lang="en-US" dirty="0" smtClean="0"/>
              <a:t>]</a:t>
            </a:r>
          </a:p>
          <a:p>
            <a:pPr marL="457200" indent="-457200">
              <a:buFont typeface="+mj-lt"/>
              <a:buAutoNum type="arabicPeriod" startAt="5"/>
            </a:pPr>
            <a:r>
              <a:rPr lang="en-US" dirty="0" smtClean="0"/>
              <a:t>[</a:t>
            </a:r>
            <a:r>
              <a:rPr lang="en-US" i="1" dirty="0"/>
              <a:t>Meta</a:t>
            </a:r>
            <a:r>
              <a:rPr lang="en-US" dirty="0"/>
              <a:t> / </a:t>
            </a:r>
            <a:r>
              <a:rPr lang="en-US" i="1" dirty="0"/>
              <a:t>Top</a:t>
            </a:r>
            <a:r>
              <a:rPr lang="en-US" dirty="0"/>
              <a:t>]. </a:t>
            </a:r>
          </a:p>
        </p:txBody>
      </p:sp>
      <p:sp>
        <p:nvSpPr>
          <p:cNvPr id="4" name="Content Placeholder 2"/>
          <p:cNvSpPr txBox="1">
            <a:spLocks/>
          </p:cNvSpPr>
          <p:nvPr/>
        </p:nvSpPr>
        <p:spPr>
          <a:xfrm>
            <a:off x="5181600" y="1752600"/>
            <a:ext cx="3733800" cy="33528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r>
              <a:rPr lang="en-US" dirty="0"/>
              <a:t>Each class (with disambiguation where required as for instance for ‘analgesia’) was classified into one of these groupings on the basis of its preferred term. </a:t>
            </a:r>
            <a:endParaRPr lang="en-US" kern="0" dirty="0"/>
          </a:p>
        </p:txBody>
      </p:sp>
      <p:sp>
        <p:nvSpPr>
          <p:cNvPr id="7" name="Rectangle 6"/>
          <p:cNvSpPr/>
          <p:nvPr/>
        </p:nvSpPr>
        <p:spPr>
          <a:xfrm>
            <a:off x="914400" y="6059269"/>
            <a:ext cx="7620000" cy="646331"/>
          </a:xfrm>
          <a:prstGeom prst="rect">
            <a:avLst/>
          </a:prstGeom>
        </p:spPr>
        <p:txBody>
          <a:bodyPr wrap="square">
            <a:spAutoFit/>
          </a:bodyPr>
          <a:lstStyle/>
          <a:p>
            <a:pPr marL="0" indent="0"/>
            <a:r>
              <a:rPr lang="en-US" sz="1800" i="1" dirty="0" smtClean="0">
                <a:solidFill>
                  <a:schemeClr val="bg1"/>
                </a:solidFill>
              </a:rPr>
              <a:t>Meta:</a:t>
            </a:r>
            <a:r>
              <a:rPr lang="en-US" sz="1800" dirty="0" smtClean="0">
                <a:solidFill>
                  <a:schemeClr val="bg1"/>
                </a:solidFill>
              </a:rPr>
              <a:t> classes </a:t>
            </a:r>
            <a:r>
              <a:rPr lang="en-US" sz="1800" dirty="0">
                <a:solidFill>
                  <a:schemeClr val="bg1"/>
                </a:solidFill>
              </a:rPr>
              <a:t>with preferred terms such as </a:t>
            </a:r>
            <a:r>
              <a:rPr lang="en-US" sz="1800" i="1" dirty="0">
                <a:solidFill>
                  <a:schemeClr val="bg1"/>
                </a:solidFill>
              </a:rPr>
              <a:t>Inactive Concept</a:t>
            </a:r>
            <a:r>
              <a:rPr lang="en-US" sz="1800" dirty="0">
                <a:solidFill>
                  <a:schemeClr val="bg1"/>
                </a:solidFill>
              </a:rPr>
              <a:t> and </a:t>
            </a:r>
            <a:r>
              <a:rPr lang="en-US" sz="1800" i="1" dirty="0">
                <a:solidFill>
                  <a:schemeClr val="bg1"/>
                </a:solidFill>
              </a:rPr>
              <a:t>Unclassified</a:t>
            </a:r>
            <a:r>
              <a:rPr lang="en-US" sz="1800" dirty="0">
                <a:solidFill>
                  <a:schemeClr val="bg1"/>
                </a:solidFill>
              </a:rPr>
              <a:t>, </a:t>
            </a:r>
            <a:endParaRPr lang="en-US" sz="1800" dirty="0" smtClean="0">
              <a:solidFill>
                <a:schemeClr val="bg1"/>
              </a:solidFill>
            </a:endParaRPr>
          </a:p>
          <a:p>
            <a:pPr marL="0" indent="0"/>
            <a:r>
              <a:rPr lang="en-US" sz="1800" i="1" dirty="0" smtClean="0">
                <a:solidFill>
                  <a:schemeClr val="bg1"/>
                </a:solidFill>
              </a:rPr>
              <a:t>Top:</a:t>
            </a:r>
            <a:r>
              <a:rPr lang="en-US" sz="1800" dirty="0" smtClean="0">
                <a:solidFill>
                  <a:schemeClr val="bg1"/>
                </a:solidFill>
              </a:rPr>
              <a:t> classes </a:t>
            </a:r>
            <a:r>
              <a:rPr lang="en-US" sz="1800" dirty="0">
                <a:solidFill>
                  <a:schemeClr val="bg1"/>
                </a:solidFill>
              </a:rPr>
              <a:t>such as </a:t>
            </a:r>
            <a:r>
              <a:rPr lang="en-US" sz="1800" i="1" dirty="0" err="1">
                <a:solidFill>
                  <a:schemeClr val="bg1"/>
                </a:solidFill>
              </a:rPr>
              <a:t>Snomed</a:t>
            </a:r>
            <a:r>
              <a:rPr lang="en-US" sz="1800" i="1" dirty="0">
                <a:solidFill>
                  <a:schemeClr val="bg1"/>
                </a:solidFill>
              </a:rPr>
              <a:t> CT Concept</a:t>
            </a:r>
            <a:r>
              <a:rPr lang="en-US" sz="1800" dirty="0">
                <a:solidFill>
                  <a:schemeClr val="bg1"/>
                </a:solidFill>
              </a:rPr>
              <a:t> and </a:t>
            </a:r>
            <a:r>
              <a:rPr lang="en-US" sz="1800" i="1" dirty="0">
                <a:solidFill>
                  <a:schemeClr val="bg1"/>
                </a:solidFill>
              </a:rPr>
              <a:t>Topical descriptor</a:t>
            </a:r>
            <a:r>
              <a:rPr lang="en-US" sz="1800" dirty="0">
                <a:solidFill>
                  <a:schemeClr val="bg1"/>
                </a:solidFill>
              </a:rPr>
              <a:t> </a:t>
            </a:r>
            <a:r>
              <a:rPr lang="en-US" sz="1800" dirty="0" smtClean="0">
                <a:solidFill>
                  <a:schemeClr val="bg1"/>
                </a:solidFill>
              </a:rPr>
              <a:t>.</a:t>
            </a:r>
            <a:endParaRPr lang="en-US" sz="1800" kern="0" dirty="0">
              <a:solidFill>
                <a:schemeClr val="bg1"/>
              </a:solidFill>
            </a:endParaRPr>
          </a:p>
        </p:txBody>
      </p:sp>
    </p:spTree>
    <p:extLst>
      <p:ext uri="{BB962C8B-B14F-4D97-AF65-F5344CB8AC3E}">
        <p14:creationId xmlns:p14="http://schemas.microsoft.com/office/powerpoint/2010/main" val="3067055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250682"/>
            <a:ext cx="9144000" cy="5607318"/>
            <a:chOff x="507206" y="1250682"/>
            <a:chExt cx="8129588" cy="5607318"/>
          </a:xfrm>
        </p:grpSpPr>
        <p:pic>
          <p:nvPicPr>
            <p:cNvPr id="6" name="Picture 5"/>
            <p:cNvPicPr>
              <a:picLocks noChangeAspect="1"/>
            </p:cNvPicPr>
            <p:nvPr/>
          </p:nvPicPr>
          <p:blipFill>
            <a:blip r:embed="rId2"/>
            <a:stretch>
              <a:fillRect/>
            </a:stretch>
          </p:blipFill>
          <p:spPr>
            <a:xfrm>
              <a:off x="507206" y="2165534"/>
              <a:ext cx="8129587" cy="4692466"/>
            </a:xfrm>
            <a:prstGeom prst="rect">
              <a:avLst/>
            </a:prstGeom>
          </p:spPr>
        </p:pic>
        <p:pic>
          <p:nvPicPr>
            <p:cNvPr id="5" name="Picture 4"/>
            <p:cNvPicPr>
              <a:picLocks noChangeAspect="1"/>
            </p:cNvPicPr>
            <p:nvPr/>
          </p:nvPicPr>
          <p:blipFill>
            <a:blip r:embed="rId3"/>
            <a:stretch>
              <a:fillRect/>
            </a:stretch>
          </p:blipFill>
          <p:spPr>
            <a:xfrm>
              <a:off x="507206" y="1250682"/>
              <a:ext cx="8129588" cy="914852"/>
            </a:xfrm>
            <a:prstGeom prst="rect">
              <a:avLst/>
            </a:prstGeom>
          </p:spPr>
        </p:pic>
      </p:grpSp>
      <p:pic>
        <p:nvPicPr>
          <p:cNvPr id="3" name="Picture 2"/>
          <p:cNvPicPr>
            <a:picLocks noChangeAspect="1"/>
          </p:cNvPicPr>
          <p:nvPr/>
        </p:nvPicPr>
        <p:blipFill>
          <a:blip r:embed="rId4"/>
          <a:stretch>
            <a:fillRect/>
          </a:stretch>
        </p:blipFill>
        <p:spPr>
          <a:xfrm>
            <a:off x="40990" y="649555"/>
            <a:ext cx="5276850" cy="5885173"/>
          </a:xfrm>
          <a:prstGeom prst="rect">
            <a:avLst/>
          </a:prstGeom>
          <a:ln w="38100">
            <a:solidFill>
              <a:srgbClr val="FF0000"/>
            </a:solidFill>
          </a:ln>
        </p:spPr>
      </p:pic>
      <p:sp>
        <p:nvSpPr>
          <p:cNvPr id="2" name="Title 1"/>
          <p:cNvSpPr>
            <a:spLocks noGrp="1"/>
          </p:cNvSpPr>
          <p:nvPr>
            <p:ph type="title"/>
          </p:nvPr>
        </p:nvSpPr>
        <p:spPr>
          <a:xfrm>
            <a:off x="5506028" y="1524000"/>
            <a:ext cx="3505200" cy="762000"/>
          </a:xfrm>
        </p:spPr>
        <p:txBody>
          <a:bodyPr/>
          <a:lstStyle/>
          <a:p>
            <a:r>
              <a:rPr lang="en-US" dirty="0" smtClean="0">
                <a:solidFill>
                  <a:srgbClr val="002060"/>
                </a:solidFill>
              </a:rPr>
              <a:t>(3) Find mappings for each ‘directly’ mapped class</a:t>
            </a:r>
            <a:endParaRPr lang="en-US" dirty="0">
              <a:solidFill>
                <a:srgbClr val="002060"/>
              </a:solidFill>
            </a:endParaRPr>
          </a:p>
        </p:txBody>
      </p:sp>
      <p:sp>
        <p:nvSpPr>
          <p:cNvPr id="4" name="Rectangle 3"/>
          <p:cNvSpPr/>
          <p:nvPr/>
        </p:nvSpPr>
        <p:spPr bwMode="auto">
          <a:xfrm>
            <a:off x="6553200" y="3962400"/>
            <a:ext cx="2514600" cy="19812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p:cNvSpPr/>
          <p:nvPr/>
        </p:nvSpPr>
        <p:spPr bwMode="auto">
          <a:xfrm>
            <a:off x="152400" y="1600200"/>
            <a:ext cx="1447800" cy="730292"/>
          </a:xfrm>
          <a:prstGeom prst="ellipse">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p:cNvSpPr/>
          <p:nvPr/>
        </p:nvSpPr>
        <p:spPr bwMode="auto">
          <a:xfrm>
            <a:off x="152400" y="6001328"/>
            <a:ext cx="1447800" cy="514928"/>
          </a:xfrm>
          <a:prstGeom prst="ellipse">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ight Arrow 10"/>
          <p:cNvSpPr/>
          <p:nvPr/>
        </p:nvSpPr>
        <p:spPr bwMode="auto">
          <a:xfrm flipH="1">
            <a:off x="5562600" y="4953000"/>
            <a:ext cx="838200" cy="3810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Oval 11"/>
          <p:cNvSpPr/>
          <p:nvPr/>
        </p:nvSpPr>
        <p:spPr bwMode="auto">
          <a:xfrm>
            <a:off x="152400" y="1600200"/>
            <a:ext cx="1447800" cy="730292"/>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Down Arrow 12"/>
          <p:cNvSpPr/>
          <p:nvPr/>
        </p:nvSpPr>
        <p:spPr bwMode="auto">
          <a:xfrm rot="3856567">
            <a:off x="1620147" y="1447800"/>
            <a:ext cx="381000" cy="533400"/>
          </a:xfrm>
          <a:prstGeom prst="downArrow">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69319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3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 calcmode="lin" valueType="num">
                                      <p:cBhvr>
                                        <p:cTn id="12" dur="1000" fill="hold"/>
                                        <p:tgtEl>
                                          <p:spTgt spid="3"/>
                                        </p:tgtEl>
                                        <p:attrNameLst>
                                          <p:attrName>style.rotation</p:attrName>
                                        </p:attrNameLst>
                                      </p:cBhvr>
                                      <p:tavLst>
                                        <p:tav tm="0">
                                          <p:val>
                                            <p:fltVal val="90"/>
                                          </p:val>
                                        </p:tav>
                                        <p:tav tm="100000">
                                          <p:val>
                                            <p:fltVal val="0"/>
                                          </p:val>
                                        </p:tav>
                                      </p:tavLst>
                                    </p:anim>
                                    <p:animEffect transition="in" filter="fade">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altLang="en-US" smtClean="0"/>
              <a:t>Background (1)</a:t>
            </a:r>
          </a:p>
        </p:txBody>
      </p:sp>
      <p:sp>
        <p:nvSpPr>
          <p:cNvPr id="3" name="Content Placeholder 2"/>
          <p:cNvSpPr>
            <a:spLocks noGrp="1"/>
          </p:cNvSpPr>
          <p:nvPr>
            <p:ph idx="1"/>
          </p:nvPr>
        </p:nvSpPr>
        <p:spPr/>
        <p:txBody>
          <a:bodyPr>
            <a:normAutofit lnSpcReduction="10000"/>
          </a:bodyPr>
          <a:lstStyle/>
          <a:p>
            <a:pPr>
              <a:defRPr/>
            </a:pPr>
            <a:r>
              <a:rPr lang="en-US" dirty="0" smtClean="0"/>
              <a:t>July 2008, Toronto: </a:t>
            </a:r>
          </a:p>
          <a:p>
            <a:pPr lvl="1">
              <a:defRPr/>
            </a:pPr>
            <a:r>
              <a:rPr lang="en-US" dirty="0" smtClean="0"/>
              <a:t>the International RDC/TMD Consortium Network identified a need to incorporate the RDC/TMD diagnostic taxonomy into a comprehensive </a:t>
            </a:r>
            <a:r>
              <a:rPr lang="en-US" dirty="0" err="1" smtClean="0"/>
              <a:t>orofacial</a:t>
            </a:r>
            <a:r>
              <a:rPr lang="en-US" dirty="0" smtClean="0"/>
              <a:t> pain taxonomy. </a:t>
            </a:r>
          </a:p>
          <a:p>
            <a:pPr>
              <a:defRPr/>
            </a:pPr>
            <a:r>
              <a:rPr lang="en-US" dirty="0" smtClean="0"/>
              <a:t>April, 2009, Miami: </a:t>
            </a:r>
          </a:p>
          <a:p>
            <a:pPr lvl="1">
              <a:defRPr/>
            </a:pPr>
            <a:r>
              <a:rPr lang="en-US" dirty="0" smtClean="0"/>
              <a:t>‘The International Consensus Workshop: Convergence on an </a:t>
            </a:r>
            <a:r>
              <a:rPr lang="en-US" dirty="0" err="1" smtClean="0"/>
              <a:t>Orofacial</a:t>
            </a:r>
            <a:r>
              <a:rPr lang="en-US" dirty="0" smtClean="0"/>
              <a:t> Pain Taxonomy’ participants decided that an adequate treatment of the </a:t>
            </a:r>
            <a:r>
              <a:rPr lang="en-US" i="1" u="sng" dirty="0" smtClean="0"/>
              <a:t>ontology</a:t>
            </a:r>
            <a:r>
              <a:rPr lang="en-US" dirty="0" smtClean="0"/>
              <a:t> of pain in general, and </a:t>
            </a:r>
            <a:r>
              <a:rPr lang="en-US" dirty="0" err="1" smtClean="0"/>
              <a:t>orofacial</a:t>
            </a:r>
            <a:r>
              <a:rPr lang="en-US" dirty="0" smtClean="0"/>
              <a:t> pain in particular, together with an appropriate </a:t>
            </a:r>
            <a:r>
              <a:rPr lang="en-US" i="1" u="sng" dirty="0" smtClean="0"/>
              <a:t>terminology</a:t>
            </a:r>
            <a:r>
              <a:rPr lang="en-US" dirty="0" smtClean="0"/>
              <a:t>, is mandatory to advance the state of the art in diagnosis, treatment and prevention. </a:t>
            </a:r>
            <a:endParaRPr lang="en-US" dirty="0"/>
          </a:p>
        </p:txBody>
      </p:sp>
      <p:sp>
        <p:nvSpPr>
          <p:cNvPr id="129029" name="Rectangle 4"/>
          <p:cNvSpPr>
            <a:spLocks noChangeArrowheads="1"/>
          </p:cNvSpPr>
          <p:nvPr/>
        </p:nvSpPr>
        <p:spPr bwMode="auto">
          <a:xfrm>
            <a:off x="476250" y="6283321"/>
            <a:ext cx="866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400" b="0" dirty="0" err="1">
                <a:solidFill>
                  <a:schemeClr val="bg1"/>
                </a:solidFill>
              </a:rPr>
              <a:t>Ohrbach</a:t>
            </a:r>
            <a:r>
              <a:rPr lang="en-US" altLang="en-US" sz="1400" b="0" dirty="0">
                <a:solidFill>
                  <a:schemeClr val="bg1"/>
                </a:solidFill>
              </a:rPr>
              <a:t> R, List T, </a:t>
            </a:r>
            <a:r>
              <a:rPr lang="en-US" altLang="en-US" sz="1400" b="0" dirty="0" err="1">
                <a:solidFill>
                  <a:schemeClr val="bg1"/>
                </a:solidFill>
              </a:rPr>
              <a:t>Goulet</a:t>
            </a:r>
            <a:r>
              <a:rPr lang="en-US" altLang="en-US" sz="1400" b="0" dirty="0">
                <a:solidFill>
                  <a:schemeClr val="bg1"/>
                </a:solidFill>
              </a:rPr>
              <a:t> J, </a:t>
            </a:r>
            <a:r>
              <a:rPr lang="en-US" altLang="en-US" sz="1400" b="0" dirty="0" err="1">
                <a:solidFill>
                  <a:schemeClr val="bg1"/>
                </a:solidFill>
              </a:rPr>
              <a:t>Svensson</a:t>
            </a:r>
            <a:r>
              <a:rPr lang="en-US" altLang="en-US" sz="1400" b="0" dirty="0">
                <a:solidFill>
                  <a:schemeClr val="bg1"/>
                </a:solidFill>
              </a:rPr>
              <a:t> P. Recommendations from the International Consensus Workshop: Convergence on an Orofacial Pain Taxonomy. Journal of Oral Rehabilitation. 2010.</a:t>
            </a:r>
          </a:p>
        </p:txBody>
      </p:sp>
    </p:spTree>
    <p:extLst>
      <p:ext uri="{BB962C8B-B14F-4D97-AF65-F5344CB8AC3E}">
        <p14:creationId xmlns:p14="http://schemas.microsoft.com/office/powerpoint/2010/main" val="228226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smtClean="0"/>
              <a:t>Selecting the class mapped to</a:t>
            </a:r>
            <a:endParaRPr lang="en-US" dirty="0"/>
          </a:p>
        </p:txBody>
      </p:sp>
      <p:pic>
        <p:nvPicPr>
          <p:cNvPr id="4" name="Picture 3"/>
          <p:cNvPicPr>
            <a:picLocks noChangeAspect="1"/>
          </p:cNvPicPr>
          <p:nvPr/>
        </p:nvPicPr>
        <p:blipFill>
          <a:blip r:embed="rId2"/>
          <a:stretch>
            <a:fillRect/>
          </a:stretch>
        </p:blipFill>
        <p:spPr>
          <a:xfrm>
            <a:off x="0" y="1371600"/>
            <a:ext cx="9144000" cy="5486400"/>
          </a:xfrm>
          <a:prstGeom prst="rect">
            <a:avLst/>
          </a:prstGeom>
        </p:spPr>
      </p:pic>
      <p:sp>
        <p:nvSpPr>
          <p:cNvPr id="5" name="Oval 4"/>
          <p:cNvSpPr/>
          <p:nvPr/>
        </p:nvSpPr>
        <p:spPr bwMode="auto">
          <a:xfrm>
            <a:off x="6019800" y="2339005"/>
            <a:ext cx="1447800" cy="730292"/>
          </a:xfrm>
          <a:prstGeom prst="ellipse">
            <a:avLst/>
          </a:prstGeom>
          <a:noFill/>
          <a:ln w="571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Down Arrow 5"/>
          <p:cNvSpPr/>
          <p:nvPr/>
        </p:nvSpPr>
        <p:spPr bwMode="auto">
          <a:xfrm rot="6749423">
            <a:off x="7476725" y="2715483"/>
            <a:ext cx="381000" cy="533400"/>
          </a:xfrm>
          <a:prstGeom prst="downArrow">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66361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33947"/>
            <a:ext cx="8686800" cy="762000"/>
          </a:xfrm>
        </p:spPr>
        <p:txBody>
          <a:bodyPr/>
          <a:lstStyle/>
          <a:p>
            <a:r>
              <a:rPr lang="en-US" dirty="0" smtClean="0"/>
              <a:t>Retrieving all mappings</a:t>
            </a:r>
            <a:endParaRPr lang="en-US" dirty="0"/>
          </a:p>
        </p:txBody>
      </p:sp>
      <p:pic>
        <p:nvPicPr>
          <p:cNvPr id="4" name="Picture 3"/>
          <p:cNvPicPr>
            <a:picLocks noChangeAspect="1"/>
          </p:cNvPicPr>
          <p:nvPr/>
        </p:nvPicPr>
        <p:blipFill>
          <a:blip r:embed="rId2"/>
          <a:stretch>
            <a:fillRect/>
          </a:stretch>
        </p:blipFill>
        <p:spPr>
          <a:xfrm>
            <a:off x="0" y="633947"/>
            <a:ext cx="9144000" cy="6224054"/>
          </a:xfrm>
          <a:prstGeom prst="rect">
            <a:avLst/>
          </a:prstGeom>
        </p:spPr>
      </p:pic>
    </p:spTree>
    <p:extLst>
      <p:ext uri="{BB962C8B-B14F-4D97-AF65-F5344CB8AC3E}">
        <p14:creationId xmlns:p14="http://schemas.microsoft.com/office/powerpoint/2010/main" val="2203102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 to spreadsheet</a:t>
            </a:r>
            <a:endParaRPr lang="en-US" dirty="0"/>
          </a:p>
        </p:txBody>
      </p:sp>
      <p:sp>
        <p:nvSpPr>
          <p:cNvPr id="5" name="Content Placeholder 4"/>
          <p:cNvSpPr>
            <a:spLocks noGrp="1"/>
          </p:cNvSpPr>
          <p:nvPr>
            <p:ph idx="1"/>
          </p:nvPr>
        </p:nvSpPr>
        <p:spPr>
          <a:xfrm>
            <a:off x="228600" y="5029200"/>
            <a:ext cx="8686800" cy="1447800"/>
          </a:xfrm>
        </p:spPr>
        <p:txBody>
          <a:bodyPr/>
          <a:lstStyle/>
          <a:p>
            <a:pPr marL="0" indent="0"/>
            <a:r>
              <a:rPr lang="en-US" dirty="0"/>
              <a:t>Mappings </a:t>
            </a:r>
            <a:r>
              <a:rPr lang="en-US" dirty="0" smtClean="0"/>
              <a:t>based on:</a:t>
            </a:r>
          </a:p>
          <a:p>
            <a:pPr>
              <a:buFont typeface="Arial" panose="020B0604020202020204" pitchFamily="34" charset="0"/>
              <a:buChar char="•"/>
            </a:pPr>
            <a:r>
              <a:rPr lang="en-US" sz="2000" b="1" dirty="0" smtClean="0"/>
              <a:t>CUI</a:t>
            </a:r>
            <a:r>
              <a:rPr lang="en-US" sz="2000" dirty="0" smtClean="0"/>
              <a:t>: enjoying </a:t>
            </a:r>
            <a:r>
              <a:rPr lang="en-US" sz="2000" dirty="0"/>
              <a:t>shared Concept Unique Identifiers (CUIs) from the Unified Medical Language System (UMLS), </a:t>
            </a:r>
            <a:endParaRPr lang="en-US" sz="2000" dirty="0" smtClean="0"/>
          </a:p>
          <a:p>
            <a:pPr>
              <a:buFont typeface="Arial" panose="020B0604020202020204" pitchFamily="34" charset="0"/>
              <a:buChar char="•"/>
            </a:pPr>
            <a:r>
              <a:rPr lang="en-US" sz="2000" b="1" dirty="0" smtClean="0"/>
              <a:t>LOOM</a:t>
            </a:r>
            <a:r>
              <a:rPr lang="en-US" sz="2000" dirty="0" smtClean="0"/>
              <a:t>: automatically </a:t>
            </a:r>
            <a:r>
              <a:rPr lang="en-US" sz="2000" dirty="0"/>
              <a:t>generated using the Lexical </a:t>
            </a:r>
            <a:r>
              <a:rPr lang="en-US" sz="2000" dirty="0" smtClean="0"/>
              <a:t>(similarity) OWL </a:t>
            </a:r>
            <a:r>
              <a:rPr lang="en-US" sz="2000" dirty="0"/>
              <a:t>Ontology </a:t>
            </a:r>
            <a:r>
              <a:rPr lang="en-US" sz="2000" dirty="0" smtClean="0"/>
              <a:t>Matcher</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2662723509"/>
              </p:ext>
            </p:extLst>
          </p:nvPr>
        </p:nvGraphicFramePr>
        <p:xfrm>
          <a:off x="230909" y="1524001"/>
          <a:ext cx="8760691" cy="3505199"/>
        </p:xfrm>
        <a:graphic>
          <a:graphicData uri="http://schemas.openxmlformats.org/drawingml/2006/table">
            <a:tbl>
              <a:tblPr>
                <a:tableStyleId>{5C22544A-7EE6-4342-B048-85BDC9FD1C3A}</a:tableStyleId>
              </a:tblPr>
              <a:tblGrid>
                <a:gridCol w="2588491"/>
                <a:gridCol w="5181600"/>
                <a:gridCol w="990600"/>
              </a:tblGrid>
              <a:tr h="347362">
                <a:tc>
                  <a:txBody>
                    <a:bodyPr/>
                    <a:lstStyle/>
                    <a:p>
                      <a:pPr algn="l" fontAlgn="ctr"/>
                      <a:r>
                        <a:rPr lang="en-US" sz="1600" b="0" i="0" u="sng" strike="noStrike" dirty="0" smtClean="0">
                          <a:solidFill>
                            <a:srgbClr val="0000FF"/>
                          </a:solidFill>
                          <a:effectLst/>
                          <a:latin typeface="Calibri" panose="020F0502020204030204" pitchFamily="34" charset="0"/>
                        </a:rPr>
                        <a:t>CLASS MAPPED TO</a:t>
                      </a:r>
                      <a:endParaRPr lang="en-US" sz="1600" b="0" i="0" u="sng" strike="noStrike" dirty="0">
                        <a:solidFill>
                          <a:srgbClr val="0000FF"/>
                        </a:solidFill>
                        <a:effectLst/>
                        <a:latin typeface="Calibri" panose="020F0502020204030204" pitchFamily="34" charset="0"/>
                      </a:endParaRPr>
                    </a:p>
                  </a:txBody>
                  <a:tcPr marL="9525" marR="9525" marT="9525" marB="0" anchor="ctr"/>
                </a:tc>
                <a:tc>
                  <a:txBody>
                    <a:bodyPr/>
                    <a:lstStyle/>
                    <a:p>
                      <a:pPr algn="l" fontAlgn="ctr"/>
                      <a:r>
                        <a:rPr lang="en-US" sz="1600" b="0" i="0" u="sng" strike="noStrike" dirty="0" smtClean="0">
                          <a:solidFill>
                            <a:srgbClr val="0000FF"/>
                          </a:solidFill>
                          <a:effectLst/>
                          <a:latin typeface="Calibri" panose="020F0502020204030204" pitchFamily="34" charset="0"/>
                        </a:rPr>
                        <a:t>ONTOLOGY</a:t>
                      </a:r>
                      <a:endParaRPr lang="en-US" sz="1600" b="0" i="0" u="sng" strike="noStrike" dirty="0">
                        <a:solidFill>
                          <a:srgbClr val="0000FF"/>
                        </a:solidFill>
                        <a:effectLst/>
                        <a:latin typeface="Calibri" panose="020F0502020204030204" pitchFamily="34" charset="0"/>
                      </a:endParaRPr>
                    </a:p>
                  </a:txBody>
                  <a:tcPr marL="9525" marR="9525" marT="9525" marB="0" anchor="ctr"/>
                </a:tc>
                <a:tc>
                  <a:txBody>
                    <a:bodyPr/>
                    <a:lstStyle/>
                    <a:p>
                      <a:pPr algn="l" fontAlgn="ctr"/>
                      <a:r>
                        <a:rPr lang="en-US" sz="1600" b="0" i="0" u="none" strike="noStrike" dirty="0" smtClean="0">
                          <a:solidFill>
                            <a:schemeClr val="accent6">
                              <a:lumMod val="60000"/>
                              <a:lumOff val="40000"/>
                            </a:schemeClr>
                          </a:solidFill>
                          <a:effectLst/>
                          <a:latin typeface="Myriad Web Pro" panose="020B0503030403020204" pitchFamily="34" charset="0"/>
                        </a:rPr>
                        <a:t>SOURCE</a:t>
                      </a:r>
                      <a:endParaRPr lang="en-US" sz="1600" b="0" i="0" u="none" strike="noStrike" dirty="0">
                        <a:solidFill>
                          <a:schemeClr val="accent6">
                            <a:lumMod val="60000"/>
                            <a:lumOff val="40000"/>
                          </a:schemeClr>
                        </a:solidFill>
                        <a:effectLst/>
                        <a:latin typeface="Myriad Web Pro" panose="020B0503030403020204" pitchFamily="34" charset="0"/>
                      </a:endParaRPr>
                    </a:p>
                  </a:txBody>
                  <a:tcPr marL="9525" marR="9525" marT="9525" marB="0" anchor="ctr"/>
                </a:tc>
              </a:tr>
              <a:tr h="571569">
                <a:tc>
                  <a:txBody>
                    <a:bodyPr/>
                    <a:lstStyle/>
                    <a:p>
                      <a:pPr algn="l" fontAlgn="ctr"/>
                      <a:r>
                        <a:rPr lang="en-US" sz="1600" u="sng" strike="noStrike">
                          <a:effectLst/>
                        </a:rPr>
                        <a:t>NIFSTD:nlx_0906_MP_0005407</a:t>
                      </a:r>
                      <a:endParaRPr lang="en-US" sz="1600" b="0" i="0" u="sng" strike="noStrike">
                        <a:solidFill>
                          <a:srgbClr val="0000FF"/>
                        </a:solidFill>
                        <a:effectLst/>
                        <a:latin typeface="Calibri" panose="020F0502020204030204" pitchFamily="34" charset="0"/>
                      </a:endParaRPr>
                    </a:p>
                  </a:txBody>
                  <a:tcPr marL="9525" marR="9525" marT="9525" marB="0" anchor="ctr"/>
                </a:tc>
                <a:tc>
                  <a:txBody>
                    <a:bodyPr/>
                    <a:lstStyle/>
                    <a:p>
                      <a:pPr algn="l" fontAlgn="ctr"/>
                      <a:r>
                        <a:rPr lang="en-US" sz="1600" u="sng" strike="noStrike">
                          <a:effectLst/>
                          <a:hlinkClick r:id="rId2"/>
                        </a:rPr>
                        <a:t>Neuroscience Information Framework (NIF) Standard Ontology</a:t>
                      </a:r>
                      <a:endParaRPr lang="en-US" sz="1600" b="0" i="0" u="sng" strike="noStrike">
                        <a:solidFill>
                          <a:srgbClr val="0000FF"/>
                        </a:solidFill>
                        <a:effectLst/>
                        <a:latin typeface="Calibri" panose="020F0502020204030204" pitchFamily="34" charset="0"/>
                      </a:endParaRPr>
                    </a:p>
                  </a:txBody>
                  <a:tcPr marL="9525" marR="9525" marT="9525" marB="0" anchor="ctr"/>
                </a:tc>
                <a:tc>
                  <a:txBody>
                    <a:bodyPr/>
                    <a:lstStyle/>
                    <a:p>
                      <a:pPr algn="l" fontAlgn="ctr"/>
                      <a:r>
                        <a:rPr lang="en-US" sz="1600" u="none" strike="noStrike" dirty="0">
                          <a:effectLst/>
                        </a:rPr>
                        <a:t>loom</a:t>
                      </a:r>
                      <a:endParaRPr lang="en-US" sz="1600" b="0" i="0" u="none" strike="noStrike" dirty="0">
                        <a:solidFill>
                          <a:srgbClr val="000000"/>
                        </a:solidFill>
                        <a:effectLst/>
                        <a:latin typeface="Myriad Web Pro" panose="020B0503030403020204" pitchFamily="34" charset="0"/>
                      </a:endParaRPr>
                    </a:p>
                  </a:txBody>
                  <a:tcPr marL="9525" marR="9525" marT="9525" marB="0" anchor="ctr"/>
                </a:tc>
              </a:tr>
              <a:tr h="347362">
                <a:tc>
                  <a:txBody>
                    <a:bodyPr/>
                    <a:lstStyle/>
                    <a:p>
                      <a:pPr algn="l" fontAlgn="ctr"/>
                      <a:r>
                        <a:rPr lang="en-US" sz="1600" u="sng" strike="noStrike">
                          <a:effectLst/>
                        </a:rPr>
                        <a:t>RCD:X75t9</a:t>
                      </a:r>
                      <a:endParaRPr lang="en-US" sz="1600" b="0" i="0" u="sng" strike="noStrike">
                        <a:solidFill>
                          <a:srgbClr val="0000FF"/>
                        </a:solidFill>
                        <a:effectLst/>
                        <a:latin typeface="Calibri" panose="020F0502020204030204" pitchFamily="34" charset="0"/>
                      </a:endParaRPr>
                    </a:p>
                  </a:txBody>
                  <a:tcPr marL="9525" marR="9525" marT="9525" marB="0" anchor="ctr"/>
                </a:tc>
                <a:tc>
                  <a:txBody>
                    <a:bodyPr/>
                    <a:lstStyle/>
                    <a:p>
                      <a:pPr algn="l" fontAlgn="ctr"/>
                      <a:r>
                        <a:rPr lang="en-US" sz="1600" u="sng" strike="noStrike">
                          <a:effectLst/>
                          <a:hlinkClick r:id="rId3"/>
                        </a:rPr>
                        <a:t>Read Codes, Clinical Terms Version 3 (CTV3)</a:t>
                      </a:r>
                      <a:endParaRPr lang="en-US" sz="1600" b="0" i="0" u="sng" strike="noStrike">
                        <a:solidFill>
                          <a:srgbClr val="0000FF"/>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cui, loom</a:t>
                      </a:r>
                      <a:endParaRPr lang="en-US" sz="1600" b="0" i="0" u="none" strike="noStrike">
                        <a:solidFill>
                          <a:srgbClr val="000000"/>
                        </a:solidFill>
                        <a:effectLst/>
                        <a:latin typeface="Myriad Web Pro" panose="020B0503030403020204" pitchFamily="34" charset="0"/>
                      </a:endParaRPr>
                    </a:p>
                  </a:txBody>
                  <a:tcPr marL="9525" marR="9525" marT="9525" marB="0" anchor="ctr"/>
                </a:tc>
              </a:tr>
              <a:tr h="849458">
                <a:tc>
                  <a:txBody>
                    <a:bodyPr/>
                    <a:lstStyle/>
                    <a:p>
                      <a:pPr algn="l" fontAlgn="ctr"/>
                      <a:r>
                        <a:rPr lang="en-US" sz="1600" u="sng" strike="noStrike">
                          <a:effectLst/>
                        </a:rPr>
                        <a:t>RH-MESH:C10.597.751.791.400</a:t>
                      </a:r>
                      <a:endParaRPr lang="en-US" sz="1600" b="0" i="0" u="sng" strike="noStrike">
                        <a:solidFill>
                          <a:srgbClr val="0000FF"/>
                        </a:solidFill>
                        <a:effectLst/>
                        <a:latin typeface="Calibri" panose="020F0502020204030204" pitchFamily="34" charset="0"/>
                      </a:endParaRPr>
                    </a:p>
                  </a:txBody>
                  <a:tcPr marL="9525" marR="9525" marT="9525" marB="0" anchor="ctr"/>
                </a:tc>
                <a:tc>
                  <a:txBody>
                    <a:bodyPr/>
                    <a:lstStyle/>
                    <a:p>
                      <a:pPr algn="l" fontAlgn="ctr"/>
                      <a:r>
                        <a:rPr lang="en-US" sz="1600" u="sng" strike="noStrike" dirty="0">
                          <a:effectLst/>
                          <a:hlinkClick r:id="rId4"/>
                        </a:rPr>
                        <a:t>Robert </a:t>
                      </a:r>
                      <a:r>
                        <a:rPr lang="en-US" sz="1600" u="sng" strike="noStrike" dirty="0" err="1">
                          <a:effectLst/>
                          <a:hlinkClick r:id="rId4"/>
                        </a:rPr>
                        <a:t>Hoehndorf</a:t>
                      </a:r>
                      <a:r>
                        <a:rPr lang="en-US" sz="1600" u="sng" strike="noStrike" dirty="0">
                          <a:effectLst/>
                          <a:hlinkClick r:id="rId4"/>
                        </a:rPr>
                        <a:t> Version of MeSH</a:t>
                      </a:r>
                      <a:endParaRPr lang="en-US" sz="1600" b="0" i="0" u="sng" strike="noStrike" dirty="0">
                        <a:solidFill>
                          <a:srgbClr val="0000FF"/>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loom</a:t>
                      </a:r>
                      <a:endParaRPr lang="en-US" sz="1600" b="0" i="0" u="none" strike="noStrike">
                        <a:solidFill>
                          <a:srgbClr val="000000"/>
                        </a:solidFill>
                        <a:effectLst/>
                        <a:latin typeface="Myriad Web Pro" panose="020B0503030403020204" pitchFamily="34" charset="0"/>
                      </a:endParaRPr>
                    </a:p>
                  </a:txBody>
                  <a:tcPr marL="9525" marR="9525" marT="9525" marB="0" anchor="ctr"/>
                </a:tc>
              </a:tr>
              <a:tr h="347362">
                <a:tc>
                  <a:txBody>
                    <a:bodyPr/>
                    <a:lstStyle/>
                    <a:p>
                      <a:pPr algn="l" fontAlgn="ctr"/>
                      <a:r>
                        <a:rPr lang="en-US" sz="1600" u="sng" strike="noStrike">
                          <a:effectLst/>
                        </a:rPr>
                        <a:t>SNOMEDCT:55406008</a:t>
                      </a:r>
                      <a:endParaRPr lang="en-US" sz="1600" b="0" i="0" u="sng" strike="noStrike">
                        <a:solidFill>
                          <a:srgbClr val="0000FF"/>
                        </a:solidFill>
                        <a:effectLst/>
                        <a:latin typeface="Calibri" panose="020F0502020204030204" pitchFamily="34" charset="0"/>
                      </a:endParaRPr>
                    </a:p>
                  </a:txBody>
                  <a:tcPr marL="9525" marR="9525" marT="9525" marB="0" anchor="ctr"/>
                </a:tc>
                <a:tc>
                  <a:txBody>
                    <a:bodyPr/>
                    <a:lstStyle/>
                    <a:p>
                      <a:pPr algn="l" fontAlgn="ctr"/>
                      <a:r>
                        <a:rPr lang="en-US" sz="1600" u="sng" strike="noStrike">
                          <a:effectLst/>
                          <a:hlinkClick r:id="rId5"/>
                        </a:rPr>
                        <a:t>Systematized Nomenclature of Medicine - Clinical Terms</a:t>
                      </a:r>
                      <a:endParaRPr lang="en-US" sz="1600" b="0" i="0" u="sng" strike="noStrike">
                        <a:solidFill>
                          <a:srgbClr val="0000FF"/>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loom</a:t>
                      </a:r>
                      <a:endParaRPr lang="en-US" sz="1600" b="0" i="0" u="none" strike="noStrike">
                        <a:solidFill>
                          <a:srgbClr val="000000"/>
                        </a:solidFill>
                        <a:effectLst/>
                        <a:latin typeface="Myriad Web Pro" panose="020B0503030403020204" pitchFamily="34" charset="0"/>
                      </a:endParaRPr>
                    </a:p>
                  </a:txBody>
                  <a:tcPr marL="9525" marR="9525" marT="9525" marB="0" anchor="ctr"/>
                </a:tc>
              </a:tr>
              <a:tr h="347362">
                <a:tc>
                  <a:txBody>
                    <a:bodyPr/>
                    <a:lstStyle/>
                    <a:p>
                      <a:pPr algn="l" fontAlgn="ctr"/>
                      <a:r>
                        <a:rPr lang="en-US" sz="1600" u="sng" strike="noStrike">
                          <a:effectLst/>
                        </a:rPr>
                        <a:t>SNOMEDCT:279078006</a:t>
                      </a:r>
                      <a:endParaRPr lang="en-US" sz="1600" b="0" i="0" u="sng" strike="noStrike">
                        <a:solidFill>
                          <a:srgbClr val="0000FF"/>
                        </a:solidFill>
                        <a:effectLst/>
                        <a:latin typeface="Calibri" panose="020F0502020204030204" pitchFamily="34" charset="0"/>
                      </a:endParaRPr>
                    </a:p>
                  </a:txBody>
                  <a:tcPr marL="9525" marR="9525" marT="9525" marB="0" anchor="ctr"/>
                </a:tc>
                <a:tc>
                  <a:txBody>
                    <a:bodyPr/>
                    <a:lstStyle/>
                    <a:p>
                      <a:pPr algn="l" fontAlgn="ctr"/>
                      <a:r>
                        <a:rPr lang="en-US" sz="1600" u="sng" strike="noStrike">
                          <a:effectLst/>
                          <a:hlinkClick r:id="rId5"/>
                        </a:rPr>
                        <a:t>Systematized Nomenclature of Medicine - Clinical Terms</a:t>
                      </a:r>
                      <a:endParaRPr lang="en-US" sz="1600" b="0" i="0" u="sng" strike="noStrike">
                        <a:solidFill>
                          <a:srgbClr val="0000FF"/>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cui</a:t>
                      </a:r>
                      <a:endParaRPr lang="en-US" sz="1600" b="0" i="0" u="none" strike="noStrike">
                        <a:solidFill>
                          <a:srgbClr val="000000"/>
                        </a:solidFill>
                        <a:effectLst/>
                        <a:latin typeface="Myriad Web Pro" panose="020B0503030403020204" pitchFamily="34" charset="0"/>
                      </a:endParaRPr>
                    </a:p>
                  </a:txBody>
                  <a:tcPr marL="9525" marR="9525" marT="9525" marB="0" anchor="ctr"/>
                </a:tc>
              </a:tr>
              <a:tr h="347362">
                <a:tc>
                  <a:txBody>
                    <a:bodyPr/>
                    <a:lstStyle/>
                    <a:p>
                      <a:pPr algn="l" fontAlgn="ctr"/>
                      <a:r>
                        <a:rPr lang="en-US" sz="1600" u="sng" strike="noStrike">
                          <a:effectLst/>
                        </a:rPr>
                        <a:t>SOPHARM:MP_0005407</a:t>
                      </a:r>
                      <a:endParaRPr lang="en-US" sz="1600" b="0" i="0" u="sng" strike="noStrike">
                        <a:solidFill>
                          <a:srgbClr val="0000FF"/>
                        </a:solidFill>
                        <a:effectLst/>
                        <a:latin typeface="Calibri" panose="020F0502020204030204" pitchFamily="34" charset="0"/>
                      </a:endParaRPr>
                    </a:p>
                  </a:txBody>
                  <a:tcPr marL="9525" marR="9525" marT="9525" marB="0" anchor="ctr"/>
                </a:tc>
                <a:tc>
                  <a:txBody>
                    <a:bodyPr/>
                    <a:lstStyle/>
                    <a:p>
                      <a:pPr algn="l" fontAlgn="ctr"/>
                      <a:r>
                        <a:rPr lang="en-US" sz="1600" u="sng" strike="noStrike">
                          <a:effectLst/>
                          <a:hlinkClick r:id="rId6"/>
                        </a:rPr>
                        <a:t>Suggested Ontology for Pharmacogenomics</a:t>
                      </a:r>
                      <a:endParaRPr lang="en-US" sz="1600" b="0" i="0" u="sng" strike="noStrike">
                        <a:solidFill>
                          <a:srgbClr val="0000FF"/>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loom</a:t>
                      </a:r>
                      <a:endParaRPr lang="en-US" sz="1600" b="0" i="0" u="none" strike="noStrike">
                        <a:solidFill>
                          <a:srgbClr val="000000"/>
                        </a:solidFill>
                        <a:effectLst/>
                        <a:latin typeface="Myriad Web Pro" panose="020B0503030403020204" pitchFamily="34" charset="0"/>
                      </a:endParaRPr>
                    </a:p>
                  </a:txBody>
                  <a:tcPr marL="9525" marR="9525" marT="9525" marB="0" anchor="ctr"/>
                </a:tc>
              </a:tr>
              <a:tr h="347362">
                <a:tc>
                  <a:txBody>
                    <a:bodyPr/>
                    <a:lstStyle/>
                    <a:p>
                      <a:pPr algn="l" fontAlgn="ctr"/>
                      <a:r>
                        <a:rPr lang="en-US" sz="1600" u="sng" strike="noStrike">
                          <a:effectLst/>
                        </a:rPr>
                        <a:t>SYMP:SYMP_0000836</a:t>
                      </a:r>
                      <a:endParaRPr lang="en-US" sz="1600" b="0" i="0" u="sng" strike="noStrike">
                        <a:solidFill>
                          <a:srgbClr val="0000FF"/>
                        </a:solidFill>
                        <a:effectLst/>
                        <a:latin typeface="Calibri" panose="020F0502020204030204" pitchFamily="34" charset="0"/>
                      </a:endParaRPr>
                    </a:p>
                  </a:txBody>
                  <a:tcPr marL="9525" marR="9525" marT="9525" marB="0" anchor="ctr"/>
                </a:tc>
                <a:tc>
                  <a:txBody>
                    <a:bodyPr/>
                    <a:lstStyle/>
                    <a:p>
                      <a:pPr algn="l" fontAlgn="ctr"/>
                      <a:r>
                        <a:rPr lang="en-US" sz="1600" u="sng" strike="noStrike">
                          <a:effectLst/>
                          <a:hlinkClick r:id="rId7"/>
                        </a:rPr>
                        <a:t>Symptom Ontology</a:t>
                      </a:r>
                      <a:endParaRPr lang="en-US" sz="1600" b="0" i="0" u="sng" strike="noStrike">
                        <a:solidFill>
                          <a:srgbClr val="0000FF"/>
                        </a:solidFill>
                        <a:effectLst/>
                        <a:latin typeface="Calibri" panose="020F0502020204030204" pitchFamily="34" charset="0"/>
                      </a:endParaRPr>
                    </a:p>
                  </a:txBody>
                  <a:tcPr marL="9525" marR="9525" marT="9525" marB="0" anchor="ctr"/>
                </a:tc>
                <a:tc>
                  <a:txBody>
                    <a:bodyPr/>
                    <a:lstStyle/>
                    <a:p>
                      <a:pPr algn="l" fontAlgn="ctr"/>
                      <a:r>
                        <a:rPr lang="en-US" sz="1600" u="none" strike="noStrike" dirty="0">
                          <a:effectLst/>
                        </a:rPr>
                        <a:t>loom</a:t>
                      </a:r>
                      <a:endParaRPr lang="en-US" sz="1600" b="0" i="0" u="none" strike="noStrike" dirty="0">
                        <a:solidFill>
                          <a:srgbClr val="000000"/>
                        </a:solidFill>
                        <a:effectLst/>
                        <a:latin typeface="Myriad Web Pro" panose="020B0503030403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2321870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8991600" cy="762000"/>
          </a:xfrm>
        </p:spPr>
        <p:txBody>
          <a:bodyPr/>
          <a:lstStyle/>
          <a:p>
            <a:r>
              <a:rPr lang="en-US" dirty="0" smtClean="0"/>
              <a:t>Semi-automatic mapping adequacy testing</a:t>
            </a:r>
            <a:endParaRPr lang="en-US" dirty="0"/>
          </a:p>
        </p:txBody>
      </p:sp>
      <p:sp>
        <p:nvSpPr>
          <p:cNvPr id="3" name="Content Placeholder 2"/>
          <p:cNvSpPr>
            <a:spLocks noGrp="1"/>
          </p:cNvSpPr>
          <p:nvPr>
            <p:ph idx="1"/>
          </p:nvPr>
        </p:nvSpPr>
        <p:spPr/>
        <p:txBody>
          <a:bodyPr/>
          <a:lstStyle/>
          <a:p>
            <a:pPr>
              <a:spcAft>
                <a:spcPts val="1200"/>
              </a:spcAft>
              <a:buFont typeface="Arial" panose="020B0604020202020204" pitchFamily="34" charset="0"/>
              <a:buChar char="•"/>
            </a:pPr>
            <a:r>
              <a:rPr lang="en-US" dirty="0" smtClean="0"/>
              <a:t>Mapping </a:t>
            </a:r>
            <a:r>
              <a:rPr lang="en-US" dirty="0"/>
              <a:t>records in which the semantics of at least one of the classes could not be determined, were excluded</a:t>
            </a:r>
            <a:r>
              <a:rPr lang="en-US" dirty="0" smtClean="0"/>
              <a:t>.</a:t>
            </a:r>
          </a:p>
          <a:p>
            <a:pPr>
              <a:spcAft>
                <a:spcPts val="1200"/>
              </a:spcAft>
              <a:buFont typeface="Arial" panose="020B0604020202020204" pitchFamily="34" charset="0"/>
              <a:buChar char="•"/>
            </a:pPr>
            <a:r>
              <a:rPr lang="en-US" dirty="0" smtClean="0"/>
              <a:t>Records </a:t>
            </a:r>
            <a:r>
              <a:rPr lang="en-US" dirty="0"/>
              <a:t>where only one of the classes was marked as being </a:t>
            </a:r>
            <a:r>
              <a:rPr lang="en-US" i="1" dirty="0"/>
              <a:t>Meta</a:t>
            </a:r>
            <a:r>
              <a:rPr lang="en-US" dirty="0"/>
              <a:t>, were automatically tagged as obsolete. </a:t>
            </a:r>
            <a:endParaRPr lang="en-US" dirty="0" smtClean="0"/>
          </a:p>
          <a:p>
            <a:pPr>
              <a:spcAft>
                <a:spcPts val="1200"/>
              </a:spcAft>
              <a:buFont typeface="Arial" panose="020B0604020202020204" pitchFamily="34" charset="0"/>
              <a:buChar char="•"/>
            </a:pPr>
            <a:r>
              <a:rPr lang="en-US" dirty="0" smtClean="0"/>
              <a:t>Records </a:t>
            </a:r>
            <a:r>
              <a:rPr lang="en-US" dirty="0"/>
              <a:t>for which the preferred names of both classes were identical, except in the case of ‘analgesia’ given its homonymous semantics, were automatically assigned as being correct. </a:t>
            </a:r>
            <a:endParaRPr lang="en-US" dirty="0" smtClean="0"/>
          </a:p>
          <a:p>
            <a:pPr>
              <a:spcAft>
                <a:spcPts val="1200"/>
              </a:spcAft>
              <a:buFont typeface="Arial" panose="020B0604020202020204" pitchFamily="34" charset="0"/>
              <a:buChar char="•"/>
            </a:pPr>
            <a:r>
              <a:rPr lang="en-US" dirty="0" smtClean="0"/>
              <a:t>All </a:t>
            </a:r>
            <a:r>
              <a:rPr lang="en-US" dirty="0"/>
              <a:t>other cases were assessed manually.</a:t>
            </a:r>
          </a:p>
        </p:txBody>
      </p:sp>
    </p:spTree>
    <p:extLst>
      <p:ext uri="{BB962C8B-B14F-4D97-AF65-F5344CB8AC3E}">
        <p14:creationId xmlns:p14="http://schemas.microsoft.com/office/powerpoint/2010/main" val="2769384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2000"/>
          </a:xfrm>
        </p:spPr>
        <p:txBody>
          <a:bodyPr/>
          <a:lstStyle/>
          <a:p>
            <a:r>
              <a:rPr lang="en-US" sz="3200" dirty="0" smtClean="0"/>
              <a:t>What was crammed on the back of my envelope?</a:t>
            </a:r>
            <a:endParaRPr lang="en-US" sz="3200" dirty="0"/>
          </a:p>
        </p:txBody>
      </p:sp>
      <p:sp>
        <p:nvSpPr>
          <p:cNvPr id="3" name="Content Placeholder 2"/>
          <p:cNvSpPr>
            <a:spLocks noGrp="1"/>
          </p:cNvSpPr>
          <p:nvPr>
            <p:ph idx="1"/>
          </p:nvPr>
        </p:nvSpPr>
        <p:spPr>
          <a:xfrm>
            <a:off x="76200" y="1371600"/>
            <a:ext cx="8915400" cy="5105400"/>
          </a:xfrm>
        </p:spPr>
        <p:txBody>
          <a:bodyPr/>
          <a:lstStyle/>
          <a:p>
            <a:pPr>
              <a:buFont typeface="Arial" panose="020B0604020202020204" pitchFamily="34" charset="0"/>
              <a:buChar char="•"/>
            </a:pPr>
            <a:r>
              <a:rPr lang="en-US" sz="2000" dirty="0" smtClean="0"/>
              <a:t>762 </a:t>
            </a:r>
            <a:r>
              <a:rPr lang="en-US" sz="2000" dirty="0"/>
              <a:t>annotation records of which 113 were about </a:t>
            </a:r>
            <a:r>
              <a:rPr lang="en-US" sz="2000" dirty="0" smtClean="0"/>
              <a:t>104 ‘direct’ candidate </a:t>
            </a:r>
            <a:r>
              <a:rPr lang="en-US" sz="2000" dirty="0"/>
              <a:t>annotation classes </a:t>
            </a:r>
            <a:r>
              <a:rPr lang="en-US" sz="2000" dirty="0" smtClean="0"/>
              <a:t>from </a:t>
            </a:r>
            <a:r>
              <a:rPr lang="en-US" sz="2000" dirty="0"/>
              <a:t>27 different </a:t>
            </a:r>
            <a:r>
              <a:rPr lang="en-US" sz="2000" dirty="0" smtClean="0"/>
              <a:t>sources (out of 370);</a:t>
            </a:r>
          </a:p>
          <a:p>
            <a:pPr>
              <a:buFont typeface="Arial" panose="020B0604020202020204" pitchFamily="34" charset="0"/>
              <a:buChar char="•"/>
            </a:pPr>
            <a:r>
              <a:rPr lang="en-US" sz="2000" dirty="0" smtClean="0"/>
              <a:t>17 </a:t>
            </a:r>
            <a:r>
              <a:rPr lang="en-US" sz="2000" dirty="0"/>
              <a:t>annotation records revealed that in the ICPC2, RH-MeSH and SNOMED CT some of the search terms matched directly to more than one class </a:t>
            </a:r>
            <a:r>
              <a:rPr lang="en-US" sz="2000" dirty="0" smtClean="0"/>
              <a:t>– </a:t>
            </a:r>
            <a:r>
              <a:rPr lang="en-US" sz="2000" dirty="0"/>
              <a:t>thus reflecting </a:t>
            </a:r>
            <a:r>
              <a:rPr lang="en-US" sz="2000" dirty="0" smtClean="0"/>
              <a:t>homonymy;</a:t>
            </a:r>
          </a:p>
          <a:p>
            <a:pPr>
              <a:buFont typeface="Arial" panose="020B0604020202020204" pitchFamily="34" charset="0"/>
              <a:buChar char="•"/>
            </a:pPr>
            <a:r>
              <a:rPr lang="en-US" sz="2000" dirty="0" smtClean="0"/>
              <a:t>9 </a:t>
            </a:r>
            <a:r>
              <a:rPr lang="en-US" sz="2000" dirty="0"/>
              <a:t>records </a:t>
            </a:r>
            <a:r>
              <a:rPr lang="en-US" sz="2000" dirty="0" smtClean="0"/>
              <a:t>with synonymy within that source;</a:t>
            </a:r>
          </a:p>
          <a:p>
            <a:pPr>
              <a:buFont typeface="Arial" panose="020B0604020202020204" pitchFamily="34" charset="0"/>
              <a:buChar char="•"/>
            </a:pPr>
            <a:r>
              <a:rPr lang="en-US" sz="2000" dirty="0" smtClean="0"/>
              <a:t>104 </a:t>
            </a:r>
            <a:r>
              <a:rPr lang="en-US" sz="2000" dirty="0"/>
              <a:t>direct </a:t>
            </a:r>
            <a:r>
              <a:rPr lang="en-US" sz="2000" dirty="0" smtClean="0"/>
              <a:t>classes exhibit 25 </a:t>
            </a:r>
            <a:r>
              <a:rPr lang="en-US" sz="2000" dirty="0"/>
              <a:t>distinct preferred </a:t>
            </a:r>
            <a:r>
              <a:rPr lang="en-US" sz="2000" dirty="0" smtClean="0"/>
              <a:t>terms;</a:t>
            </a:r>
            <a:endParaRPr lang="en-US" sz="2000" dirty="0"/>
          </a:p>
          <a:p>
            <a:pPr>
              <a:buFont typeface="Arial" panose="020B0604020202020204" pitchFamily="34" charset="0"/>
              <a:buChar char="•"/>
            </a:pPr>
            <a:r>
              <a:rPr lang="en-US" sz="2000" dirty="0"/>
              <a:t>225 </a:t>
            </a:r>
            <a:r>
              <a:rPr lang="en-US" sz="2000" dirty="0" smtClean="0"/>
              <a:t>annotation </a:t>
            </a:r>
            <a:r>
              <a:rPr lang="en-US" sz="2000" dirty="0"/>
              <a:t>records </a:t>
            </a:r>
            <a:r>
              <a:rPr lang="en-US" sz="2000" dirty="0" smtClean="0"/>
              <a:t>by </a:t>
            </a:r>
            <a:r>
              <a:rPr lang="en-US" sz="2000" dirty="0"/>
              <a:t>querying for </a:t>
            </a:r>
            <a:r>
              <a:rPr lang="en-US" sz="2000" dirty="0" smtClean="0"/>
              <a:t>3 spelling </a:t>
            </a:r>
            <a:r>
              <a:rPr lang="en-US" sz="2000" dirty="0"/>
              <a:t>variants suggested by </a:t>
            </a:r>
            <a:r>
              <a:rPr lang="en-US" sz="2000" dirty="0" smtClean="0"/>
              <a:t>the </a:t>
            </a:r>
            <a:r>
              <a:rPr lang="en-US" sz="2000" dirty="0"/>
              <a:t>retrieved preferred </a:t>
            </a:r>
            <a:r>
              <a:rPr lang="en-US" sz="2000" dirty="0" smtClean="0"/>
              <a:t>terms, matching </a:t>
            </a:r>
            <a:r>
              <a:rPr lang="en-US" sz="2000" dirty="0"/>
              <a:t>directly with 14 </a:t>
            </a:r>
            <a:r>
              <a:rPr lang="en-US" sz="2000" dirty="0" smtClean="0"/>
              <a:t>new classes bringing </a:t>
            </a:r>
            <a:r>
              <a:rPr lang="en-US" sz="2000" dirty="0"/>
              <a:t>ICD10 on </a:t>
            </a:r>
            <a:r>
              <a:rPr lang="en-US" sz="2000" dirty="0" smtClean="0"/>
              <a:t>board</a:t>
            </a:r>
          </a:p>
          <a:p>
            <a:pPr>
              <a:buFont typeface="Arial" panose="020B0604020202020204" pitchFamily="34" charset="0"/>
              <a:buChar char="•"/>
            </a:pPr>
            <a:r>
              <a:rPr lang="en-US" sz="2000" dirty="0" smtClean="0"/>
              <a:t>649 </a:t>
            </a:r>
            <a:r>
              <a:rPr lang="en-US" sz="2000" dirty="0"/>
              <a:t>annotation records </a:t>
            </a:r>
            <a:r>
              <a:rPr lang="en-US" sz="2000" dirty="0" smtClean="0"/>
              <a:t>mapping to </a:t>
            </a:r>
            <a:r>
              <a:rPr lang="en-US" sz="2000" dirty="0"/>
              <a:t>206 distinct ancestor classes with together 169 distinct preferred </a:t>
            </a:r>
            <a:r>
              <a:rPr lang="en-US" sz="2000" dirty="0" smtClean="0"/>
              <a:t>terms;</a:t>
            </a:r>
          </a:p>
          <a:p>
            <a:pPr>
              <a:buFont typeface="Arial" panose="020B0604020202020204" pitchFamily="34" charset="0"/>
              <a:buChar char="•"/>
            </a:pPr>
            <a:r>
              <a:rPr lang="en-US" sz="2000" dirty="0" smtClean="0"/>
              <a:t>1036 </a:t>
            </a:r>
            <a:r>
              <a:rPr lang="en-US" sz="2000" dirty="0"/>
              <a:t>mapping records </a:t>
            </a:r>
            <a:r>
              <a:rPr lang="en-US" sz="2000" dirty="0" smtClean="0"/>
              <a:t>for </a:t>
            </a:r>
            <a:r>
              <a:rPr lang="en-US" sz="2000" dirty="0"/>
              <a:t>all 104 classes matched </a:t>
            </a:r>
            <a:r>
              <a:rPr lang="en-US" sz="2000" dirty="0" smtClean="0"/>
              <a:t>directly, </a:t>
            </a:r>
            <a:r>
              <a:rPr lang="en-US" sz="2000" dirty="0"/>
              <a:t>of which 71 duplicates, yielding 965 records further </a:t>
            </a:r>
            <a:r>
              <a:rPr lang="en-US" sz="2000" dirty="0" smtClean="0"/>
              <a:t>analyzed; </a:t>
            </a:r>
          </a:p>
          <a:p>
            <a:pPr>
              <a:buFont typeface="Arial" panose="020B0604020202020204" pitchFamily="34" charset="0"/>
              <a:buChar char="•"/>
            </a:pPr>
            <a:r>
              <a:rPr lang="en-US" sz="2000" dirty="0" smtClean="0"/>
              <a:t>399 </a:t>
            </a:r>
            <a:r>
              <a:rPr lang="en-US" sz="2000" dirty="0"/>
              <a:t>of those records required manual assessment.</a:t>
            </a:r>
          </a:p>
          <a:p>
            <a:pPr>
              <a:buFont typeface="Arial" panose="020B0604020202020204" pitchFamily="34" charset="0"/>
              <a:buChar char="•"/>
            </a:pPr>
            <a:endParaRPr lang="en-US" sz="2000" dirty="0"/>
          </a:p>
        </p:txBody>
      </p:sp>
    </p:spTree>
    <p:extLst>
      <p:ext uri="{BB962C8B-B14F-4D97-AF65-F5344CB8AC3E}">
        <p14:creationId xmlns:p14="http://schemas.microsoft.com/office/powerpoint/2010/main" val="4732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sz="2800" dirty="0"/>
              <a:t>Quality of BioPortal Resources </a:t>
            </a:r>
            <a:r>
              <a:rPr lang="en-US" sz="2800" dirty="0" smtClean="0"/>
              <a:t>Retrieved</a:t>
            </a:r>
            <a:r>
              <a:rPr lang="en-US" dirty="0" smtClean="0"/>
              <a:t/>
            </a:r>
            <a:br>
              <a:rPr lang="en-US" dirty="0" smtClean="0"/>
            </a:br>
            <a:r>
              <a:rPr lang="en-US" dirty="0" smtClean="0">
                <a:sym typeface="Wingdings" panose="05000000000000000000" pitchFamily="2" charset="2"/>
              </a:rPr>
              <a:t> </a:t>
            </a:r>
            <a:r>
              <a:rPr lang="en-US" dirty="0" smtClean="0"/>
              <a:t>poor domain coverage </a:t>
            </a:r>
            <a:r>
              <a:rPr lang="en-US" dirty="0" smtClean="0">
                <a:sym typeface="Wingdings" panose="05000000000000000000" pitchFamily="2" charset="2"/>
              </a:rPr>
              <a:t></a:t>
            </a:r>
            <a:endParaRPr lang="en-US" dirty="0"/>
          </a:p>
        </p:txBody>
      </p:sp>
      <p:sp>
        <p:nvSpPr>
          <p:cNvPr id="3" name="Content Placeholder 2"/>
          <p:cNvSpPr>
            <a:spLocks noGrp="1"/>
          </p:cNvSpPr>
          <p:nvPr>
            <p:ph idx="1"/>
          </p:nvPr>
        </p:nvSpPr>
        <p:spPr>
          <a:xfrm>
            <a:off x="76200" y="1828800"/>
            <a:ext cx="8991600" cy="4495800"/>
          </a:xfrm>
        </p:spPr>
        <p:txBody>
          <a:bodyPr/>
          <a:lstStyle/>
          <a:p>
            <a:pPr lvl="0">
              <a:buFont typeface="Arial" panose="020B0604020202020204" pitchFamily="34" charset="0"/>
              <a:buChar char="•"/>
            </a:pPr>
            <a:r>
              <a:rPr lang="en-US" sz="2200" dirty="0" smtClean="0"/>
              <a:t>Results:</a:t>
            </a:r>
          </a:p>
          <a:p>
            <a:pPr lvl="1">
              <a:buFont typeface="Arial" panose="020B0604020202020204" pitchFamily="34" charset="0"/>
              <a:buChar char="•"/>
            </a:pPr>
            <a:r>
              <a:rPr lang="x-none" sz="1800" dirty="0" smtClean="0"/>
              <a:t>only </a:t>
            </a:r>
            <a:r>
              <a:rPr lang="x-none" sz="1800" dirty="0"/>
              <a:t>SNOMED CT covers the 9 search terms</a:t>
            </a:r>
            <a:r>
              <a:rPr lang="en-US" sz="1800" dirty="0"/>
              <a:t> in the lexical form provided by the IASP (</a:t>
            </a:r>
            <a:r>
              <a:rPr lang="en-US" sz="1800" dirty="0" smtClean="0"/>
              <a:t>AP1)</a:t>
            </a:r>
          </a:p>
          <a:p>
            <a:pPr lvl="1">
              <a:buFont typeface="Arial" panose="020B0604020202020204" pitchFamily="34" charset="0"/>
              <a:buChar char="•"/>
            </a:pPr>
            <a:r>
              <a:rPr lang="en-US" sz="1800" dirty="0" smtClean="0"/>
              <a:t>MeDDRA </a:t>
            </a:r>
            <a:r>
              <a:rPr lang="en-US" sz="1800" dirty="0"/>
              <a:t>has complete coverage if lexical variants are taken into account (AP6), </a:t>
            </a:r>
            <a:endParaRPr lang="en-US" sz="1800" dirty="0" smtClean="0"/>
          </a:p>
          <a:p>
            <a:pPr lvl="1">
              <a:buFont typeface="Arial" panose="020B0604020202020204" pitchFamily="34" charset="0"/>
              <a:buChar char="•"/>
            </a:pPr>
            <a:r>
              <a:rPr lang="en-US" sz="1800" dirty="0" smtClean="0"/>
              <a:t>none </a:t>
            </a:r>
            <a:r>
              <a:rPr lang="en-US" sz="1800" dirty="0"/>
              <a:t>of the representational artifacts cover the domain delineated by the IASP search terms adequately when taking all assessment parameters into account</a:t>
            </a:r>
            <a:r>
              <a:rPr lang="en-US" sz="1800" dirty="0" smtClean="0"/>
              <a:t>.</a:t>
            </a:r>
          </a:p>
          <a:p>
            <a:pPr lvl="0">
              <a:buFont typeface="Arial" panose="020B0604020202020204" pitchFamily="34" charset="0"/>
              <a:buChar char="•"/>
            </a:pPr>
            <a:r>
              <a:rPr lang="en-US" sz="2200" dirty="0" smtClean="0"/>
              <a:t>Discussion:</a:t>
            </a:r>
          </a:p>
          <a:p>
            <a:pPr lvl="1">
              <a:buFont typeface="Arial" panose="020B0604020202020204" pitchFamily="34" charset="0"/>
              <a:buChar char="•"/>
            </a:pPr>
            <a:r>
              <a:rPr lang="en-US" sz="2000" dirty="0" smtClean="0"/>
              <a:t>Different purpose for some resources? </a:t>
            </a:r>
          </a:p>
          <a:p>
            <a:pPr lvl="2">
              <a:buFont typeface="Arial" panose="020B0604020202020204" pitchFamily="34" charset="0"/>
              <a:buChar char="•"/>
            </a:pPr>
            <a:r>
              <a:rPr lang="en-US" sz="1600" dirty="0" smtClean="0"/>
              <a:t>For </a:t>
            </a:r>
            <a:r>
              <a:rPr lang="en-US" sz="1600" dirty="0"/>
              <a:t>what </a:t>
            </a:r>
            <a:r>
              <a:rPr lang="en-US" sz="1600" dirty="0" smtClean="0"/>
              <a:t>purpose would </a:t>
            </a:r>
            <a:r>
              <a:rPr lang="en-US" sz="1600" i="1" dirty="0"/>
              <a:t>paresthesia</a:t>
            </a:r>
            <a:r>
              <a:rPr lang="en-US" sz="1600" dirty="0"/>
              <a:t> </a:t>
            </a:r>
            <a:r>
              <a:rPr lang="en-US" sz="1600" dirty="0" smtClean="0"/>
              <a:t>be </a:t>
            </a:r>
            <a:r>
              <a:rPr lang="en-US" sz="1600" dirty="0"/>
              <a:t>relevant and </a:t>
            </a:r>
            <a:r>
              <a:rPr lang="en-US" sz="1600" i="1" dirty="0"/>
              <a:t>dysesthesia</a:t>
            </a:r>
            <a:r>
              <a:rPr lang="en-US" sz="1600" dirty="0"/>
              <a:t> </a:t>
            </a:r>
            <a:r>
              <a:rPr lang="en-US" sz="1600" dirty="0" smtClean="0"/>
              <a:t>not?</a:t>
            </a:r>
          </a:p>
          <a:p>
            <a:pPr lvl="1">
              <a:buFont typeface="Arial" panose="020B0604020202020204" pitchFamily="34" charset="0"/>
              <a:buChar char="•"/>
            </a:pPr>
            <a:r>
              <a:rPr lang="en-US" sz="2000" dirty="0" smtClean="0"/>
              <a:t>Some </a:t>
            </a:r>
            <a:r>
              <a:rPr lang="en-US" sz="2000" dirty="0"/>
              <a:t>resources turn out to exhibit a better coverage when spelling variants are used in the queries, but not to the extent that it can explain the overall lack of coverage.</a:t>
            </a:r>
          </a:p>
          <a:p>
            <a:pPr lvl="0">
              <a:buFont typeface="Arial" panose="020B0604020202020204" pitchFamily="34" charset="0"/>
              <a:buChar char="•"/>
            </a:pPr>
            <a:endParaRPr lang="en-US" sz="2200" dirty="0"/>
          </a:p>
        </p:txBody>
      </p:sp>
    </p:spTree>
    <p:extLst>
      <p:ext uri="{BB962C8B-B14F-4D97-AF65-F5344CB8AC3E}">
        <p14:creationId xmlns:p14="http://schemas.microsoft.com/office/powerpoint/2010/main" val="277969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sz="2800" dirty="0"/>
              <a:t>Quality of BioPortal Resources </a:t>
            </a:r>
            <a:r>
              <a:rPr lang="en-US" sz="2800" dirty="0" smtClean="0"/>
              <a:t>Retrieved</a:t>
            </a:r>
            <a:r>
              <a:rPr lang="en-US" dirty="0" smtClean="0"/>
              <a:t/>
            </a:r>
            <a:br>
              <a:rPr lang="en-US" dirty="0" smtClean="0"/>
            </a:br>
            <a:r>
              <a:rPr lang="en-US" dirty="0" smtClean="0">
                <a:sym typeface="Wingdings" panose="05000000000000000000" pitchFamily="2" charset="2"/>
              </a:rPr>
              <a:t> </a:t>
            </a:r>
            <a:r>
              <a:rPr lang="en-US" dirty="0" smtClean="0"/>
              <a:t>lack of terminological distinctions </a:t>
            </a:r>
            <a:r>
              <a:rPr lang="en-US" dirty="0" smtClean="0">
                <a:sym typeface="Wingdings" panose="05000000000000000000" pitchFamily="2" charset="2"/>
              </a:rPr>
              <a:t></a:t>
            </a:r>
            <a:endParaRPr lang="en-US" dirty="0"/>
          </a:p>
        </p:txBody>
      </p:sp>
      <p:sp>
        <p:nvSpPr>
          <p:cNvPr id="3" name="Content Placeholder 2"/>
          <p:cNvSpPr>
            <a:spLocks noGrp="1"/>
          </p:cNvSpPr>
          <p:nvPr>
            <p:ph idx="1"/>
          </p:nvPr>
        </p:nvSpPr>
        <p:spPr>
          <a:xfrm>
            <a:off x="76200" y="1905000"/>
            <a:ext cx="8991600" cy="4724400"/>
          </a:xfrm>
        </p:spPr>
        <p:txBody>
          <a:bodyPr/>
          <a:lstStyle/>
          <a:p>
            <a:pPr lvl="0">
              <a:buFont typeface="Arial" panose="020B0604020202020204" pitchFamily="34" charset="0"/>
              <a:buChar char="•"/>
            </a:pPr>
            <a:r>
              <a:rPr lang="en-US" sz="2200" dirty="0" smtClean="0"/>
              <a:t>5 </a:t>
            </a:r>
            <a:r>
              <a:rPr lang="en-US" sz="2200" dirty="0"/>
              <a:t>resources do not make the distinctions in terminology made by the IASP (</a:t>
            </a:r>
            <a:r>
              <a:rPr lang="en-US" sz="2200" dirty="0" smtClean="0"/>
              <a:t>AP3):</a:t>
            </a:r>
          </a:p>
          <a:p>
            <a:pPr lvl="0">
              <a:buFont typeface="Arial" panose="020B0604020202020204" pitchFamily="34" charset="0"/>
              <a:buChar char="•"/>
            </a:pPr>
            <a:endParaRPr lang="en-US" sz="800" dirty="0" smtClean="0"/>
          </a:p>
          <a:p>
            <a:pPr lvl="1">
              <a:buFont typeface="Arial" panose="020B0604020202020204" pitchFamily="34" charset="0"/>
              <a:buChar char="•"/>
            </a:pPr>
            <a:r>
              <a:rPr lang="en-US" sz="2000" dirty="0" smtClean="0"/>
              <a:t>COSTART</a:t>
            </a:r>
            <a:r>
              <a:rPr lang="en-US" sz="2000" dirty="0"/>
              <a:t>, MeSH and </a:t>
            </a:r>
            <a:r>
              <a:rPr lang="en-US" sz="2000" dirty="0" smtClean="0"/>
              <a:t>WHO-ART </a:t>
            </a:r>
            <a:r>
              <a:rPr lang="en-US" sz="2000" dirty="0"/>
              <a:t>suffer from the lack of discrimination between terms in pairs such as hypoalgesia/hypesthesia, hyperalgesia/hyper-esthesia, dysesthesia/paresthesia and </a:t>
            </a:r>
            <a:r>
              <a:rPr lang="en-US" sz="2000" dirty="0" smtClean="0"/>
              <a:t>analgesia/hypoalgesia,</a:t>
            </a:r>
          </a:p>
          <a:p>
            <a:pPr lvl="1">
              <a:buFont typeface="Arial" panose="020B0604020202020204" pitchFamily="34" charset="0"/>
              <a:buChar char="•"/>
            </a:pPr>
            <a:r>
              <a:rPr lang="en-US" sz="2000" dirty="0"/>
              <a:t>SNOMED CT </a:t>
            </a:r>
            <a:r>
              <a:rPr lang="en-US" sz="2000" dirty="0" smtClean="0"/>
              <a:t>only </a:t>
            </a:r>
            <a:r>
              <a:rPr lang="en-US" sz="2000" dirty="0"/>
              <a:t>for classes </a:t>
            </a:r>
            <a:r>
              <a:rPr lang="en-US" sz="2000" dirty="0" smtClean="0"/>
              <a:t>labelled </a:t>
            </a:r>
            <a:r>
              <a:rPr lang="en-US" sz="2000" dirty="0"/>
              <a:t>‘inactive</a:t>
            </a:r>
            <a:r>
              <a:rPr lang="en-US" sz="2000" dirty="0" smtClean="0"/>
              <a:t>’, </a:t>
            </a:r>
            <a:r>
              <a:rPr lang="en-US" sz="2000" dirty="0"/>
              <a:t>thus reflecting that these mistakes made in earlier versions were corrected </a:t>
            </a:r>
            <a:r>
              <a:rPr lang="en-US" sz="2000" dirty="0" smtClean="0"/>
              <a:t>afterwards.</a:t>
            </a:r>
          </a:p>
          <a:p>
            <a:pPr lvl="1">
              <a:buFont typeface="Arial" panose="020B0604020202020204" pitchFamily="34" charset="0"/>
              <a:buChar char="•"/>
            </a:pPr>
            <a:endParaRPr lang="en-US" sz="2200" dirty="0"/>
          </a:p>
          <a:p>
            <a:pPr lvl="0">
              <a:buFont typeface="Arial" panose="020B0604020202020204" pitchFamily="34" charset="0"/>
              <a:buChar char="•"/>
            </a:pPr>
            <a:r>
              <a:rPr lang="en-US" sz="2200" dirty="0" smtClean="0"/>
              <a:t>3 </a:t>
            </a:r>
            <a:r>
              <a:rPr lang="en-US" sz="2200" dirty="0"/>
              <a:t>resources exhibit inappropriate homonymy for some of the search terms (AP5</a:t>
            </a:r>
            <a:r>
              <a:rPr lang="en-US" sz="2200" dirty="0" smtClean="0"/>
              <a:t>).</a:t>
            </a:r>
          </a:p>
        </p:txBody>
      </p:sp>
    </p:spTree>
    <p:extLst>
      <p:ext uri="{BB962C8B-B14F-4D97-AF65-F5344CB8AC3E}">
        <p14:creationId xmlns:p14="http://schemas.microsoft.com/office/powerpoint/2010/main" val="237395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sz="2800" dirty="0"/>
              <a:t>Quality of BioPortal Resources </a:t>
            </a:r>
            <a:r>
              <a:rPr lang="en-US" sz="2800" dirty="0" smtClean="0"/>
              <a:t>Retrieved</a:t>
            </a:r>
            <a:r>
              <a:rPr lang="en-US" dirty="0" smtClean="0"/>
              <a:t/>
            </a:r>
            <a:br>
              <a:rPr lang="en-US" dirty="0" smtClean="0"/>
            </a:br>
            <a:r>
              <a:rPr lang="en-US" dirty="0" smtClean="0">
                <a:sym typeface="Wingdings" panose="05000000000000000000" pitchFamily="2" charset="2"/>
              </a:rPr>
              <a:t> lack of definitions </a:t>
            </a:r>
            <a:endParaRPr lang="en-US" dirty="0"/>
          </a:p>
        </p:txBody>
      </p:sp>
      <p:sp>
        <p:nvSpPr>
          <p:cNvPr id="3" name="Content Placeholder 2"/>
          <p:cNvSpPr>
            <a:spLocks noGrp="1"/>
          </p:cNvSpPr>
          <p:nvPr>
            <p:ph idx="1"/>
          </p:nvPr>
        </p:nvSpPr>
        <p:spPr>
          <a:xfrm>
            <a:off x="76200" y="1981200"/>
            <a:ext cx="8991600" cy="4343400"/>
          </a:xfrm>
        </p:spPr>
        <p:txBody>
          <a:bodyPr/>
          <a:lstStyle/>
          <a:p>
            <a:pPr lvl="0">
              <a:buFont typeface="Arial" panose="020B0604020202020204" pitchFamily="34" charset="0"/>
              <a:buChar char="•"/>
            </a:pPr>
            <a:r>
              <a:rPr lang="en-US" sz="2200" dirty="0" smtClean="0"/>
              <a:t>Only 11 </a:t>
            </a:r>
            <a:r>
              <a:rPr lang="en-US" sz="2200" dirty="0"/>
              <a:t>resources provide textual definitions for at least some of the classes (AP2, AP4</a:t>
            </a:r>
            <a:r>
              <a:rPr lang="en-US" sz="2200" dirty="0" smtClean="0"/>
              <a:t>).</a:t>
            </a:r>
            <a:endParaRPr lang="en-US" sz="2200" dirty="0"/>
          </a:p>
        </p:txBody>
      </p:sp>
    </p:spTree>
    <p:extLst>
      <p:ext uri="{BB962C8B-B14F-4D97-AF65-F5344CB8AC3E}">
        <p14:creationId xmlns:p14="http://schemas.microsoft.com/office/powerpoint/2010/main" val="2538047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sz="2800" dirty="0"/>
              <a:t>Quality of BioPortal Resources </a:t>
            </a:r>
            <a:r>
              <a:rPr lang="en-US" sz="2800" dirty="0" smtClean="0"/>
              <a:t>Retrieved</a:t>
            </a:r>
            <a:r>
              <a:rPr lang="en-US" dirty="0" smtClean="0"/>
              <a:t/>
            </a:r>
            <a:br>
              <a:rPr lang="en-US" dirty="0" smtClean="0"/>
            </a:br>
            <a:r>
              <a:rPr lang="en-US" dirty="0" smtClean="0">
                <a:sym typeface="Wingdings" panose="05000000000000000000" pitchFamily="2" charset="2"/>
              </a:rPr>
              <a:t> poor quality of taxonomy </a:t>
            </a:r>
            <a:endParaRPr lang="en-US" dirty="0"/>
          </a:p>
        </p:txBody>
      </p:sp>
      <p:sp>
        <p:nvSpPr>
          <p:cNvPr id="3" name="Content Placeholder 2"/>
          <p:cNvSpPr>
            <a:spLocks noGrp="1"/>
          </p:cNvSpPr>
          <p:nvPr>
            <p:ph idx="1"/>
          </p:nvPr>
        </p:nvSpPr>
        <p:spPr>
          <a:xfrm>
            <a:off x="76200" y="1752600"/>
            <a:ext cx="8991600" cy="4343400"/>
          </a:xfrm>
        </p:spPr>
        <p:txBody>
          <a:bodyPr/>
          <a:lstStyle/>
          <a:p>
            <a:pPr lvl="0">
              <a:buFont typeface="Arial" panose="020B0604020202020204" pitchFamily="34" charset="0"/>
              <a:buChar char="•"/>
            </a:pPr>
            <a:r>
              <a:rPr lang="en-US" sz="2000" dirty="0" smtClean="0"/>
              <a:t>15 resources </a:t>
            </a:r>
            <a:r>
              <a:rPr lang="en-US" sz="2000" dirty="0"/>
              <a:t>exhibit for at least some of the search terms a hierarchy which on the basis of the face </a:t>
            </a:r>
            <a:r>
              <a:rPr lang="en-US" sz="2000" dirty="0" smtClean="0"/>
              <a:t>validity of </a:t>
            </a:r>
            <a:r>
              <a:rPr lang="en-US" sz="2000" dirty="0"/>
              <a:t>the preferred terms is composed of disjoint </a:t>
            </a:r>
            <a:r>
              <a:rPr lang="en-US" sz="2000" dirty="0" smtClean="0"/>
              <a:t>classes (AP9):</a:t>
            </a:r>
          </a:p>
          <a:p>
            <a:pPr lvl="1">
              <a:buFont typeface="Arial" panose="020B0604020202020204" pitchFamily="34" charset="0"/>
              <a:buChar char="•"/>
            </a:pPr>
            <a:r>
              <a:rPr lang="en-US" sz="2000" i="1" dirty="0" smtClean="0"/>
              <a:t>analgesia</a:t>
            </a:r>
            <a:r>
              <a:rPr lang="en-US" sz="2000" dirty="0" smtClean="0"/>
              <a:t> is </a:t>
            </a:r>
            <a:r>
              <a:rPr lang="en-US" sz="2000" dirty="0"/>
              <a:t>a kind of </a:t>
            </a:r>
            <a:endParaRPr lang="en-US" sz="2000" dirty="0" smtClean="0"/>
          </a:p>
          <a:p>
            <a:pPr lvl="2">
              <a:buFont typeface="Arial" panose="020B0604020202020204" pitchFamily="34" charset="0"/>
              <a:buChar char="•"/>
            </a:pPr>
            <a:r>
              <a:rPr lang="en-US" sz="1600" i="1" dirty="0" smtClean="0"/>
              <a:t>nervous </a:t>
            </a:r>
            <a:r>
              <a:rPr lang="en-US" sz="1600" i="1" dirty="0"/>
              <a:t>system</a:t>
            </a:r>
            <a:r>
              <a:rPr lang="en-US" sz="1600" dirty="0"/>
              <a:t> (COSTART), </a:t>
            </a:r>
            <a:endParaRPr lang="en-US" sz="1600" dirty="0" smtClean="0"/>
          </a:p>
          <a:p>
            <a:pPr lvl="2">
              <a:buFont typeface="Arial" panose="020B0604020202020204" pitchFamily="34" charset="0"/>
              <a:buChar char="•"/>
            </a:pPr>
            <a:r>
              <a:rPr lang="en-US" sz="1600" i="1" dirty="0" smtClean="0"/>
              <a:t>communication </a:t>
            </a:r>
            <a:r>
              <a:rPr lang="en-US" sz="1600" i="1" dirty="0"/>
              <a:t>disorder</a:t>
            </a:r>
            <a:r>
              <a:rPr lang="en-US" sz="1600" dirty="0"/>
              <a:t> (DOID - Human Disease Ontology), or </a:t>
            </a:r>
            <a:endParaRPr lang="en-US" sz="1600" dirty="0" smtClean="0"/>
          </a:p>
          <a:p>
            <a:pPr lvl="2">
              <a:buFont typeface="Arial" panose="020B0604020202020204" pitchFamily="34" charset="0"/>
              <a:buChar char="•"/>
            </a:pPr>
            <a:r>
              <a:rPr lang="en-US" sz="1600" i="1" dirty="0" smtClean="0"/>
              <a:t>pharmacogenomics</a:t>
            </a:r>
            <a:r>
              <a:rPr lang="en-US" sz="1600" dirty="0" smtClean="0"/>
              <a:t> </a:t>
            </a:r>
            <a:r>
              <a:rPr lang="en-US" sz="1600" dirty="0"/>
              <a:t>(PHARE</a:t>
            </a:r>
            <a:r>
              <a:rPr lang="en-US" sz="1600" dirty="0" smtClean="0"/>
              <a:t>);</a:t>
            </a:r>
          </a:p>
          <a:p>
            <a:pPr lvl="1">
              <a:buFont typeface="Arial" panose="020B0604020202020204" pitchFamily="34" charset="0"/>
              <a:buChar char="•"/>
            </a:pPr>
            <a:r>
              <a:rPr lang="en-US" sz="2000" i="1" dirty="0" smtClean="0"/>
              <a:t>paresthesia</a:t>
            </a:r>
            <a:r>
              <a:rPr lang="en-US" sz="2000" dirty="0" smtClean="0"/>
              <a:t> is a </a:t>
            </a:r>
            <a:r>
              <a:rPr lang="en-US" sz="2000" dirty="0"/>
              <a:t>kind of </a:t>
            </a:r>
            <a:r>
              <a:rPr lang="en-US" sz="2000" i="1" dirty="0" smtClean="0"/>
              <a:t>peripheral </a:t>
            </a:r>
            <a:r>
              <a:rPr lang="en-US" sz="2000" i="1" dirty="0"/>
              <a:t>nervous system</a:t>
            </a:r>
            <a:r>
              <a:rPr lang="en-US" sz="2000" dirty="0"/>
              <a:t> (OMIM</a:t>
            </a:r>
            <a:r>
              <a:rPr lang="en-US" sz="2000" dirty="0" smtClean="0"/>
              <a:t>),</a:t>
            </a:r>
          </a:p>
          <a:p>
            <a:pPr lvl="1">
              <a:buFont typeface="Arial" panose="020B0604020202020204" pitchFamily="34" charset="0"/>
              <a:buChar char="•"/>
            </a:pPr>
            <a:r>
              <a:rPr lang="en-US" sz="2000" i="1" dirty="0" smtClean="0"/>
              <a:t>hyperalgesia</a:t>
            </a:r>
            <a:r>
              <a:rPr lang="en-US" sz="2000" dirty="0" smtClean="0"/>
              <a:t> is a </a:t>
            </a:r>
            <a:r>
              <a:rPr lang="en-US" sz="2000" dirty="0"/>
              <a:t>kind of </a:t>
            </a:r>
            <a:r>
              <a:rPr lang="en-US" sz="2000" dirty="0" smtClean="0"/>
              <a:t> </a:t>
            </a:r>
            <a:r>
              <a:rPr lang="en-US" sz="2000" i="1" dirty="0" smtClean="0"/>
              <a:t>adrenal </a:t>
            </a:r>
            <a:r>
              <a:rPr lang="en-US" sz="2000" i="1" dirty="0"/>
              <a:t>adenoma</a:t>
            </a:r>
            <a:r>
              <a:rPr lang="en-US" sz="2000" dirty="0"/>
              <a:t> (WHO-ART</a:t>
            </a:r>
            <a:r>
              <a:rPr lang="en-US" sz="2000" dirty="0" smtClean="0"/>
              <a:t>),</a:t>
            </a:r>
          </a:p>
          <a:p>
            <a:pPr marL="3657600" lvl="8" indent="0"/>
            <a:r>
              <a:rPr lang="en-US" i="1" dirty="0" smtClean="0"/>
              <a:t>neuroscience</a:t>
            </a:r>
            <a:r>
              <a:rPr lang="en-US" dirty="0" smtClean="0"/>
              <a:t> </a:t>
            </a:r>
            <a:r>
              <a:rPr lang="en-US" dirty="0"/>
              <a:t>(CRISP</a:t>
            </a:r>
            <a:r>
              <a:rPr lang="en-US" dirty="0" smtClean="0"/>
              <a:t>)</a:t>
            </a:r>
          </a:p>
          <a:p>
            <a:pPr>
              <a:buFont typeface="Arial" panose="020B0604020202020204" pitchFamily="34" charset="0"/>
              <a:buChar char="•"/>
            </a:pPr>
            <a:r>
              <a:rPr lang="en-US" sz="2000" dirty="0" smtClean="0"/>
              <a:t>Sloppy </a:t>
            </a:r>
            <a:r>
              <a:rPr lang="en-US" sz="2000" dirty="0"/>
              <a:t>design on the side of the authors of these resources, or violation of the principle that preferred terms should have face </a:t>
            </a:r>
            <a:r>
              <a:rPr lang="en-US" sz="2000" dirty="0" smtClean="0"/>
              <a:t>validity? </a:t>
            </a:r>
          </a:p>
          <a:p>
            <a:pPr>
              <a:buFont typeface="Arial" panose="020B0604020202020204" pitchFamily="34" charset="0"/>
              <a:buChar char="•"/>
            </a:pPr>
            <a:r>
              <a:rPr lang="en-US" dirty="0" smtClean="0"/>
              <a:t>Or does </a:t>
            </a:r>
            <a:r>
              <a:rPr lang="en-US" dirty="0"/>
              <a:t>the BioPortal represents the structure of these resources erroneously</a:t>
            </a:r>
            <a:r>
              <a:rPr lang="en-US" dirty="0" smtClean="0"/>
              <a:t>?</a:t>
            </a:r>
            <a:endParaRPr lang="en-US" dirty="0"/>
          </a:p>
        </p:txBody>
      </p:sp>
    </p:spTree>
    <p:extLst>
      <p:ext uri="{BB962C8B-B14F-4D97-AF65-F5344CB8AC3E}">
        <p14:creationId xmlns:p14="http://schemas.microsoft.com/office/powerpoint/2010/main" val="266626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sz="2800" dirty="0"/>
              <a:t>Quality of </a:t>
            </a:r>
            <a:r>
              <a:rPr lang="en-US" sz="2800" dirty="0" smtClean="0"/>
              <a:t>the NCBO BioPortal</a:t>
            </a:r>
            <a:r>
              <a:rPr lang="en-US" dirty="0" smtClean="0"/>
              <a:t/>
            </a:r>
            <a:br>
              <a:rPr lang="en-US" dirty="0" smtClean="0"/>
            </a:br>
            <a:r>
              <a:rPr lang="en-US" dirty="0" smtClean="0">
                <a:sym typeface="Wingdings" panose="05000000000000000000" pitchFamily="2" charset="2"/>
              </a:rPr>
              <a:t> History </a:t>
            </a:r>
            <a:endParaRPr lang="en-US" dirty="0"/>
          </a:p>
        </p:txBody>
      </p:sp>
      <p:sp>
        <p:nvSpPr>
          <p:cNvPr id="3" name="Content Placeholder 2"/>
          <p:cNvSpPr>
            <a:spLocks noGrp="1"/>
          </p:cNvSpPr>
          <p:nvPr>
            <p:ph idx="1"/>
          </p:nvPr>
        </p:nvSpPr>
        <p:spPr>
          <a:xfrm>
            <a:off x="76200" y="1676400"/>
            <a:ext cx="8991600" cy="1066800"/>
          </a:xfrm>
        </p:spPr>
        <p:txBody>
          <a:bodyPr/>
          <a:lstStyle/>
          <a:p>
            <a:pPr lvl="0">
              <a:buFont typeface="Arial" panose="020B0604020202020204" pitchFamily="34" charset="0"/>
              <a:buChar char="•"/>
            </a:pPr>
            <a:r>
              <a:rPr lang="en-US" sz="2200" dirty="0" smtClean="0"/>
              <a:t>March 2010: the case of ‘Henry’</a:t>
            </a:r>
          </a:p>
          <a:p>
            <a:pPr lvl="1">
              <a:buFont typeface="Arial" panose="020B0604020202020204" pitchFamily="34" charset="0"/>
              <a:buChar char="•"/>
            </a:pPr>
            <a:r>
              <a:rPr lang="en-US" sz="1600" dirty="0"/>
              <a:t>http://bioportal.bioontology.org/visualize/40392/?</a:t>
            </a:r>
            <a:r>
              <a:rPr lang="en-US" sz="1600" dirty="0" smtClean="0"/>
              <a:t>conceptid=ConceptGenerality</a:t>
            </a:r>
          </a:p>
          <a:p>
            <a:pPr lvl="2">
              <a:buFont typeface="Arial" panose="020B0604020202020204" pitchFamily="34" charset="0"/>
              <a:buChar char="•"/>
            </a:pPr>
            <a:r>
              <a:rPr lang="en-US" sz="1200" dirty="0" smtClean="0"/>
              <a:t>Link now inactive</a:t>
            </a:r>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p:txBody>
      </p:sp>
      <p:sp>
        <p:nvSpPr>
          <p:cNvPr id="4" name="Rectangle 3"/>
          <p:cNvSpPr/>
          <p:nvPr/>
        </p:nvSpPr>
        <p:spPr>
          <a:xfrm>
            <a:off x="457200" y="2743200"/>
            <a:ext cx="4572000" cy="646331"/>
          </a:xfrm>
          <a:prstGeom prst="rect">
            <a:avLst/>
          </a:prstGeom>
        </p:spPr>
        <p:txBody>
          <a:bodyPr>
            <a:spAutoFit/>
          </a:bodyPr>
          <a:lstStyle/>
          <a:p>
            <a:r>
              <a:rPr lang="en-US" sz="1800" b="1" dirty="0">
                <a:solidFill>
                  <a:schemeClr val="bg1"/>
                </a:solidFill>
              </a:rPr>
              <a:t>Definition of 'Henry</a:t>
            </a:r>
            <a:r>
              <a:rPr lang="en-US" sz="1800" dirty="0">
                <a:solidFill>
                  <a:schemeClr val="bg1"/>
                </a:solidFill>
              </a:rPr>
              <a:t>': 1 </a:t>
            </a:r>
            <a:r>
              <a:rPr lang="en-US" sz="1800" dirty="0" err="1">
                <a:solidFill>
                  <a:schemeClr val="bg1"/>
                </a:solidFill>
              </a:rPr>
              <a:t>Wb</a:t>
            </a:r>
            <a:r>
              <a:rPr lang="en-US" sz="1800" dirty="0">
                <a:solidFill>
                  <a:schemeClr val="bg1"/>
                </a:solidFill>
              </a:rPr>
              <a:t>/A</a:t>
            </a:r>
            <a:br>
              <a:rPr lang="en-US" sz="1800" dirty="0">
                <a:solidFill>
                  <a:schemeClr val="bg1"/>
                </a:solidFill>
              </a:rPr>
            </a:br>
            <a:endParaRPr lang="en-US" sz="1800" dirty="0">
              <a:solidFill>
                <a:schemeClr val="bg1"/>
              </a:solidFill>
            </a:endParaRPr>
          </a:p>
        </p:txBody>
      </p:sp>
      <p:sp>
        <p:nvSpPr>
          <p:cNvPr id="5" name="Rectangle 4"/>
          <p:cNvSpPr/>
          <p:nvPr/>
        </p:nvSpPr>
        <p:spPr>
          <a:xfrm>
            <a:off x="457200" y="3170337"/>
            <a:ext cx="4572000" cy="3416320"/>
          </a:xfrm>
          <a:prstGeom prst="rect">
            <a:avLst/>
          </a:prstGeom>
        </p:spPr>
        <p:txBody>
          <a:bodyPr>
            <a:spAutoFit/>
          </a:bodyPr>
          <a:lstStyle/>
          <a:p>
            <a:r>
              <a:rPr lang="en-US" sz="1800" b="1" dirty="0" smtClean="0">
                <a:solidFill>
                  <a:schemeClr val="bg1"/>
                </a:solidFill>
              </a:rPr>
              <a:t>Parents </a:t>
            </a:r>
            <a:r>
              <a:rPr lang="en-US" sz="1800" b="1" dirty="0">
                <a:solidFill>
                  <a:schemeClr val="bg1"/>
                </a:solidFill>
              </a:rPr>
              <a:t>of 'Henry':</a:t>
            </a:r>
            <a:r>
              <a:rPr lang="en-US" sz="1800" dirty="0">
                <a:solidFill>
                  <a:schemeClr val="bg1"/>
                </a:solidFill>
              </a:rPr>
              <a:t/>
            </a:r>
            <a:br>
              <a:rPr lang="en-US" sz="1800" dirty="0">
                <a:solidFill>
                  <a:schemeClr val="bg1"/>
                </a:solidFill>
              </a:rPr>
            </a:br>
            <a:r>
              <a:rPr lang="en-US" sz="1800" dirty="0" smtClean="0">
                <a:solidFill>
                  <a:schemeClr val="bg1"/>
                </a:solidFill>
              </a:rPr>
              <a:t>    </a:t>
            </a:r>
            <a:r>
              <a:rPr lang="en-US" sz="1800" dirty="0" err="1">
                <a:solidFill>
                  <a:schemeClr val="bg1"/>
                </a:solidFill>
              </a:rPr>
              <a:t>SeverityObservation</a:t>
            </a:r>
            <a:r>
              <a:rPr lang="en-US" sz="1800" dirty="0">
                <a:solidFill>
                  <a:schemeClr val="bg1"/>
                </a:solidFill>
              </a:rPr>
              <a:t/>
            </a:r>
            <a:br>
              <a:rPr lang="en-US" sz="1800" dirty="0">
                <a:solidFill>
                  <a:schemeClr val="bg1"/>
                </a:solidFill>
              </a:rPr>
            </a:br>
            <a:r>
              <a:rPr lang="en-US" sz="1800" dirty="0" smtClean="0">
                <a:solidFill>
                  <a:schemeClr val="bg1"/>
                </a:solidFill>
              </a:rPr>
              <a:t>    </a:t>
            </a:r>
            <a:r>
              <a:rPr lang="en-US" sz="1800" dirty="0" err="1">
                <a:solidFill>
                  <a:schemeClr val="bg1"/>
                </a:solidFill>
              </a:rPr>
              <a:t>CalendarCycleTwoLetter</a:t>
            </a:r>
            <a:r>
              <a:rPr lang="en-US" sz="1800" dirty="0">
                <a:solidFill>
                  <a:schemeClr val="bg1"/>
                </a:solidFill>
              </a:rPr>
              <a:t/>
            </a:r>
            <a:br>
              <a:rPr lang="en-US" sz="1800" dirty="0">
                <a:solidFill>
                  <a:schemeClr val="bg1"/>
                </a:solidFill>
              </a:rPr>
            </a:br>
            <a:r>
              <a:rPr lang="en-US" sz="1800" dirty="0" smtClean="0">
                <a:solidFill>
                  <a:schemeClr val="bg1"/>
                </a:solidFill>
              </a:rPr>
              <a:t>    </a:t>
            </a:r>
            <a:r>
              <a:rPr lang="en-US" sz="1800" dirty="0" err="1">
                <a:solidFill>
                  <a:schemeClr val="bg1"/>
                </a:solidFill>
              </a:rPr>
              <a:t>LivingArrangement</a:t>
            </a:r>
            <a:r>
              <a:rPr lang="en-US" sz="1800" dirty="0">
                <a:solidFill>
                  <a:schemeClr val="bg1"/>
                </a:solidFill>
              </a:rPr>
              <a:t/>
            </a:r>
            <a:br>
              <a:rPr lang="en-US" sz="1800" dirty="0">
                <a:solidFill>
                  <a:schemeClr val="bg1"/>
                </a:solidFill>
              </a:rPr>
            </a:br>
            <a:r>
              <a:rPr lang="en-US" sz="1800" dirty="0" smtClean="0">
                <a:solidFill>
                  <a:schemeClr val="bg1"/>
                </a:solidFill>
              </a:rPr>
              <a:t>    </a:t>
            </a:r>
            <a:r>
              <a:rPr lang="en-US" sz="1800" dirty="0" err="1">
                <a:solidFill>
                  <a:schemeClr val="bg1"/>
                </a:solidFill>
              </a:rPr>
              <a:t>CalendarCycleOneLetter</a:t>
            </a:r>
            <a:r>
              <a:rPr lang="en-US" sz="1800" dirty="0">
                <a:solidFill>
                  <a:schemeClr val="bg1"/>
                </a:solidFill>
              </a:rPr>
              <a:t/>
            </a:r>
            <a:br>
              <a:rPr lang="en-US" sz="1800" dirty="0">
                <a:solidFill>
                  <a:schemeClr val="bg1"/>
                </a:solidFill>
              </a:rPr>
            </a:br>
            <a:r>
              <a:rPr lang="en-US" sz="1800" dirty="0" smtClean="0">
                <a:solidFill>
                  <a:schemeClr val="bg1"/>
                </a:solidFill>
              </a:rPr>
              <a:t>    </a:t>
            </a:r>
            <a:r>
              <a:rPr lang="en-US" sz="1800" dirty="0" err="1">
                <a:solidFill>
                  <a:schemeClr val="bg1"/>
                </a:solidFill>
              </a:rPr>
              <a:t>SetOperator</a:t>
            </a:r>
            <a:r>
              <a:rPr lang="en-US" sz="1800" dirty="0">
                <a:solidFill>
                  <a:schemeClr val="bg1"/>
                </a:solidFill>
              </a:rPr>
              <a:t/>
            </a:r>
            <a:br>
              <a:rPr lang="en-US" sz="1800" dirty="0">
                <a:solidFill>
                  <a:schemeClr val="bg1"/>
                </a:solidFill>
              </a:rPr>
            </a:br>
            <a:r>
              <a:rPr lang="en-US" sz="1800" dirty="0" smtClean="0">
                <a:solidFill>
                  <a:schemeClr val="bg1"/>
                </a:solidFill>
              </a:rPr>
              <a:t>    </a:t>
            </a:r>
            <a:r>
              <a:rPr lang="en-US" sz="1800" dirty="0" err="1">
                <a:solidFill>
                  <a:schemeClr val="bg1"/>
                </a:solidFill>
              </a:rPr>
              <a:t>UnitOfMeasureAtomInsens</a:t>
            </a:r>
            <a:r>
              <a:rPr lang="en-US" sz="1800" dirty="0">
                <a:solidFill>
                  <a:schemeClr val="bg1"/>
                </a:solidFill>
              </a:rPr>
              <a:t/>
            </a:r>
            <a:br>
              <a:rPr lang="en-US" sz="1800" dirty="0">
                <a:solidFill>
                  <a:schemeClr val="bg1"/>
                </a:solidFill>
              </a:rPr>
            </a:br>
            <a:r>
              <a:rPr lang="en-US" sz="1800" dirty="0" smtClean="0">
                <a:solidFill>
                  <a:schemeClr val="bg1"/>
                </a:solidFill>
              </a:rPr>
              <a:t>    </a:t>
            </a:r>
            <a:r>
              <a:rPr lang="en-US" sz="1800" dirty="0">
                <a:solidFill>
                  <a:schemeClr val="bg1"/>
                </a:solidFill>
              </a:rPr>
              <a:t>Message Waiting Priority</a:t>
            </a:r>
            <a:br>
              <a:rPr lang="en-US" sz="1800" dirty="0">
                <a:solidFill>
                  <a:schemeClr val="bg1"/>
                </a:solidFill>
              </a:rPr>
            </a:br>
            <a:r>
              <a:rPr lang="en-US" sz="1800" dirty="0" smtClean="0">
                <a:solidFill>
                  <a:schemeClr val="bg1"/>
                </a:solidFill>
              </a:rPr>
              <a:t>    </a:t>
            </a:r>
            <a:r>
              <a:rPr lang="en-US" sz="1800" dirty="0" err="1">
                <a:solidFill>
                  <a:schemeClr val="bg1"/>
                </a:solidFill>
              </a:rPr>
              <a:t>AddressUse</a:t>
            </a:r>
            <a:r>
              <a:rPr lang="en-US" sz="1800" dirty="0">
                <a:solidFill>
                  <a:schemeClr val="bg1"/>
                </a:solidFill>
              </a:rPr>
              <a:t/>
            </a:r>
            <a:br>
              <a:rPr lang="en-US" sz="1800" dirty="0">
                <a:solidFill>
                  <a:schemeClr val="bg1"/>
                </a:solidFill>
              </a:rPr>
            </a:br>
            <a:r>
              <a:rPr lang="en-US" sz="1800" dirty="0" smtClean="0">
                <a:solidFill>
                  <a:schemeClr val="bg1"/>
                </a:solidFill>
              </a:rPr>
              <a:t>    </a:t>
            </a:r>
            <a:r>
              <a:rPr lang="en-US" sz="1800" dirty="0">
                <a:solidFill>
                  <a:schemeClr val="bg1"/>
                </a:solidFill>
              </a:rPr>
              <a:t>Ampere</a:t>
            </a:r>
            <a:br>
              <a:rPr lang="en-US" sz="1800" dirty="0">
                <a:solidFill>
                  <a:schemeClr val="bg1"/>
                </a:solidFill>
              </a:rPr>
            </a:br>
            <a:r>
              <a:rPr lang="en-US" sz="1800" dirty="0" smtClean="0">
                <a:solidFill>
                  <a:schemeClr val="bg1"/>
                </a:solidFill>
              </a:rPr>
              <a:t>    </a:t>
            </a:r>
            <a:r>
              <a:rPr lang="en-US" sz="1800" dirty="0" err="1">
                <a:solidFill>
                  <a:schemeClr val="bg1"/>
                </a:solidFill>
              </a:rPr>
              <a:t>UnitOfMeasurePrefixInsens</a:t>
            </a:r>
            <a:r>
              <a:rPr lang="en-US" sz="1800" dirty="0">
                <a:solidFill>
                  <a:schemeClr val="bg1"/>
                </a:solidFill>
              </a:rPr>
              <a:t/>
            </a:r>
            <a:br>
              <a:rPr lang="en-US" sz="1800" dirty="0">
                <a:solidFill>
                  <a:schemeClr val="bg1"/>
                </a:solidFill>
              </a:rPr>
            </a:br>
            <a:r>
              <a:rPr lang="en-US" sz="1800" dirty="0" smtClean="0">
                <a:solidFill>
                  <a:schemeClr val="bg1"/>
                </a:solidFill>
              </a:rPr>
              <a:t>    </a:t>
            </a:r>
            <a:r>
              <a:rPr lang="en-US" sz="1800" dirty="0" err="1" smtClean="0">
                <a:solidFill>
                  <a:schemeClr val="bg1"/>
                </a:solidFill>
              </a:rPr>
              <a:t>UnitOfMeasurePrefixSens</a:t>
            </a:r>
            <a:endParaRPr lang="en-US" sz="1800" dirty="0">
              <a:solidFill>
                <a:schemeClr val="bg1"/>
              </a:solidFill>
            </a:endParaRPr>
          </a:p>
        </p:txBody>
      </p:sp>
      <p:sp>
        <p:nvSpPr>
          <p:cNvPr id="6" name="Rectangle 5"/>
          <p:cNvSpPr/>
          <p:nvPr/>
        </p:nvSpPr>
        <p:spPr>
          <a:xfrm>
            <a:off x="3429000" y="3170337"/>
            <a:ext cx="2286000" cy="1754326"/>
          </a:xfrm>
          <a:prstGeom prst="rect">
            <a:avLst/>
          </a:prstGeom>
        </p:spPr>
        <p:txBody>
          <a:bodyPr wrap="square">
            <a:spAutoFit/>
          </a:bodyPr>
          <a:lstStyle/>
          <a:p>
            <a:r>
              <a:rPr lang="en-US" sz="1800" b="1" dirty="0" smtClean="0">
                <a:solidFill>
                  <a:schemeClr val="bg1"/>
                </a:solidFill>
              </a:rPr>
              <a:t>Subclasses </a:t>
            </a:r>
            <a:r>
              <a:rPr lang="en-US" sz="1800" b="1" dirty="0">
                <a:solidFill>
                  <a:schemeClr val="bg1"/>
                </a:solidFill>
              </a:rPr>
              <a:t>of 'Henry'</a:t>
            </a:r>
            <a:br>
              <a:rPr lang="en-US" sz="1800" b="1" dirty="0">
                <a:solidFill>
                  <a:schemeClr val="bg1"/>
                </a:solidFill>
              </a:rPr>
            </a:br>
            <a:r>
              <a:rPr lang="en-US" sz="1800" dirty="0" smtClean="0">
                <a:solidFill>
                  <a:schemeClr val="bg1"/>
                </a:solidFill>
              </a:rPr>
              <a:t>    </a:t>
            </a:r>
            <a:r>
              <a:rPr lang="en-US" sz="1800" dirty="0">
                <a:solidFill>
                  <a:schemeClr val="bg1"/>
                </a:solidFill>
              </a:rPr>
              <a:t>High alert</a:t>
            </a:r>
            <a:br>
              <a:rPr lang="en-US" sz="1800" dirty="0">
                <a:solidFill>
                  <a:schemeClr val="bg1"/>
                </a:solidFill>
              </a:rPr>
            </a:br>
            <a:r>
              <a:rPr lang="en-US" sz="1800" dirty="0" smtClean="0">
                <a:solidFill>
                  <a:schemeClr val="bg1"/>
                </a:solidFill>
              </a:rPr>
              <a:t>    </a:t>
            </a:r>
            <a:r>
              <a:rPr lang="en-US" sz="1800" dirty="0">
                <a:solidFill>
                  <a:schemeClr val="bg1"/>
                </a:solidFill>
              </a:rPr>
              <a:t>primary home</a:t>
            </a:r>
            <a:br>
              <a:rPr lang="en-US" sz="1800" dirty="0">
                <a:solidFill>
                  <a:schemeClr val="bg1"/>
                </a:solidFill>
              </a:rPr>
            </a:br>
            <a:r>
              <a:rPr lang="en-US" sz="1800" dirty="0" smtClean="0">
                <a:solidFill>
                  <a:schemeClr val="bg1"/>
                </a:solidFill>
              </a:rPr>
              <a:t>    </a:t>
            </a:r>
            <a:r>
              <a:rPr lang="en-US" sz="1800" dirty="0">
                <a:solidFill>
                  <a:schemeClr val="bg1"/>
                </a:solidFill>
              </a:rPr>
              <a:t>vacation home</a:t>
            </a:r>
            <a:br>
              <a:rPr lang="en-US" sz="1800" dirty="0">
                <a:solidFill>
                  <a:schemeClr val="bg1"/>
                </a:solidFill>
              </a:rPr>
            </a:br>
            <a:r>
              <a:rPr lang="en-US" sz="1800" dirty="0">
                <a:solidFill>
                  <a:schemeClr val="bg1"/>
                </a:solidFill>
              </a:rPr>
              <a:t/>
            </a:r>
            <a:br>
              <a:rPr lang="en-US" sz="1800" dirty="0">
                <a:solidFill>
                  <a:schemeClr val="bg1"/>
                </a:solidFill>
              </a:rPr>
            </a:br>
            <a:endParaRPr lang="en-US" sz="1800" dirty="0">
              <a:solidFill>
                <a:schemeClr val="bg1"/>
              </a:solidFill>
            </a:endParaRPr>
          </a:p>
        </p:txBody>
      </p:sp>
      <p:sp>
        <p:nvSpPr>
          <p:cNvPr id="7" name="Rectangle 6"/>
          <p:cNvSpPr/>
          <p:nvPr/>
        </p:nvSpPr>
        <p:spPr>
          <a:xfrm>
            <a:off x="6100618" y="3170337"/>
            <a:ext cx="2738582" cy="2308324"/>
          </a:xfrm>
          <a:prstGeom prst="rect">
            <a:avLst/>
          </a:prstGeom>
        </p:spPr>
        <p:txBody>
          <a:bodyPr wrap="square">
            <a:spAutoFit/>
          </a:bodyPr>
          <a:lstStyle/>
          <a:p>
            <a:r>
              <a:rPr lang="en-US" sz="1800" b="1" dirty="0" smtClean="0">
                <a:solidFill>
                  <a:schemeClr val="bg1"/>
                </a:solidFill>
              </a:rPr>
              <a:t>Subtypes </a:t>
            </a:r>
            <a:r>
              <a:rPr lang="en-US" sz="1800" b="1" dirty="0">
                <a:solidFill>
                  <a:schemeClr val="bg1"/>
                </a:solidFill>
              </a:rPr>
              <a:t>of 'Henry':</a:t>
            </a:r>
            <a:r>
              <a:rPr lang="en-US" sz="1800" dirty="0">
                <a:solidFill>
                  <a:schemeClr val="bg1"/>
                </a:solidFill>
              </a:rPr>
              <a:t/>
            </a:r>
            <a:br>
              <a:rPr lang="en-US" sz="1800" dirty="0">
                <a:solidFill>
                  <a:schemeClr val="bg1"/>
                </a:solidFill>
              </a:rPr>
            </a:br>
            <a:r>
              <a:rPr lang="en-US" sz="1800" dirty="0" smtClean="0">
                <a:solidFill>
                  <a:schemeClr val="bg1"/>
                </a:solidFill>
              </a:rPr>
              <a:t>    </a:t>
            </a:r>
            <a:r>
              <a:rPr lang="en-US" sz="1800" dirty="0">
                <a:solidFill>
                  <a:schemeClr val="bg1"/>
                </a:solidFill>
              </a:rPr>
              <a:t>High</a:t>
            </a:r>
            <a:br>
              <a:rPr lang="en-US" sz="1800" dirty="0">
                <a:solidFill>
                  <a:schemeClr val="bg1"/>
                </a:solidFill>
              </a:rPr>
            </a:br>
            <a:r>
              <a:rPr lang="en-US" sz="1800" dirty="0" smtClean="0">
                <a:solidFill>
                  <a:schemeClr val="bg1"/>
                </a:solidFill>
              </a:rPr>
              <a:t>    </a:t>
            </a:r>
            <a:r>
              <a:rPr lang="en-US" sz="1800" dirty="0">
                <a:solidFill>
                  <a:schemeClr val="bg1"/>
                </a:solidFill>
              </a:rPr>
              <a:t>Independent Household</a:t>
            </a:r>
            <a:br>
              <a:rPr lang="en-US" sz="1800" dirty="0">
                <a:solidFill>
                  <a:schemeClr val="bg1"/>
                </a:solidFill>
              </a:rPr>
            </a:br>
            <a:r>
              <a:rPr lang="en-US" sz="1800" dirty="0" smtClean="0">
                <a:solidFill>
                  <a:schemeClr val="bg1"/>
                </a:solidFill>
              </a:rPr>
              <a:t>    </a:t>
            </a:r>
            <a:r>
              <a:rPr lang="en-US" sz="1800" dirty="0">
                <a:solidFill>
                  <a:schemeClr val="bg1"/>
                </a:solidFill>
              </a:rPr>
              <a:t>home address</a:t>
            </a:r>
            <a:br>
              <a:rPr lang="en-US" sz="1800" dirty="0">
                <a:solidFill>
                  <a:schemeClr val="bg1"/>
                </a:solidFill>
              </a:rPr>
            </a:br>
            <a:r>
              <a:rPr lang="en-US" sz="1800" dirty="0" smtClean="0">
                <a:solidFill>
                  <a:schemeClr val="bg1"/>
                </a:solidFill>
              </a:rPr>
              <a:t>    </a:t>
            </a:r>
            <a:r>
              <a:rPr lang="en-US" sz="1800" dirty="0" err="1">
                <a:solidFill>
                  <a:schemeClr val="bg1"/>
                </a:solidFill>
              </a:rPr>
              <a:t>hecto</a:t>
            </a:r>
            <a:r>
              <a:rPr lang="en-US" sz="1800" dirty="0">
                <a:solidFill>
                  <a:schemeClr val="bg1"/>
                </a:solidFill>
              </a:rPr>
              <a:t/>
            </a:r>
            <a:br>
              <a:rPr lang="en-US" sz="1800" dirty="0">
                <a:solidFill>
                  <a:schemeClr val="bg1"/>
                </a:solidFill>
              </a:rPr>
            </a:br>
            <a:r>
              <a:rPr lang="en-US" sz="1800" dirty="0" smtClean="0">
                <a:solidFill>
                  <a:schemeClr val="bg1"/>
                </a:solidFill>
              </a:rPr>
              <a:t>    </a:t>
            </a:r>
            <a:r>
              <a:rPr lang="en-US" sz="1800" dirty="0">
                <a:solidFill>
                  <a:schemeClr val="bg1"/>
                </a:solidFill>
              </a:rPr>
              <a:t>convex hull</a:t>
            </a:r>
            <a:br>
              <a:rPr lang="en-US" sz="1800" dirty="0">
                <a:solidFill>
                  <a:schemeClr val="bg1"/>
                </a:solidFill>
              </a:rPr>
            </a:br>
            <a:r>
              <a:rPr lang="en-US" sz="1800" dirty="0" smtClean="0">
                <a:solidFill>
                  <a:schemeClr val="bg1"/>
                </a:solidFill>
              </a:rPr>
              <a:t>    </a:t>
            </a:r>
            <a:r>
              <a:rPr lang="en-US" sz="1800" dirty="0">
                <a:solidFill>
                  <a:schemeClr val="bg1"/>
                </a:solidFill>
              </a:rPr>
              <a:t>hour of the day</a:t>
            </a:r>
            <a:br>
              <a:rPr lang="en-US" sz="1800" dirty="0">
                <a:solidFill>
                  <a:schemeClr val="bg1"/>
                </a:solidFill>
              </a:rPr>
            </a:br>
            <a:endParaRPr lang="en-US" sz="1800" dirty="0">
              <a:solidFill>
                <a:schemeClr val="bg1"/>
              </a:solidFill>
            </a:endParaRPr>
          </a:p>
        </p:txBody>
      </p:sp>
    </p:spTree>
    <p:extLst>
      <p:ext uri="{BB962C8B-B14F-4D97-AF65-F5344CB8AC3E}">
        <p14:creationId xmlns:p14="http://schemas.microsoft.com/office/powerpoint/2010/main" val="3948676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ltLang="en-US" smtClean="0"/>
              <a:t>Background (2)</a:t>
            </a:r>
          </a:p>
        </p:txBody>
      </p:sp>
      <p:sp>
        <p:nvSpPr>
          <p:cNvPr id="3" name="Content Placeholder 2"/>
          <p:cNvSpPr>
            <a:spLocks noGrp="1"/>
          </p:cNvSpPr>
          <p:nvPr>
            <p:ph idx="1"/>
          </p:nvPr>
        </p:nvSpPr>
        <p:spPr/>
        <p:txBody>
          <a:bodyPr>
            <a:normAutofit/>
          </a:bodyPr>
          <a:lstStyle/>
          <a:p>
            <a:pPr>
              <a:defRPr/>
            </a:pPr>
            <a:r>
              <a:rPr lang="en-US" dirty="0" smtClean="0"/>
              <a:t>The following consecutive steps were proposed:</a:t>
            </a:r>
          </a:p>
          <a:p>
            <a:pPr marL="971550" lvl="1" indent="-514350">
              <a:buFont typeface="+mj-lt"/>
              <a:buAutoNum type="arabicPeriod"/>
              <a:defRPr/>
            </a:pPr>
            <a:r>
              <a:rPr lang="en-US" dirty="0" smtClean="0"/>
              <a:t>study the terminology and ontology of pain as currently defined, </a:t>
            </a:r>
          </a:p>
          <a:p>
            <a:pPr marL="971550" lvl="1" indent="-514350">
              <a:buFont typeface="+mj-lt"/>
              <a:buAutoNum type="arabicPeriod"/>
              <a:defRPr/>
            </a:pPr>
            <a:r>
              <a:rPr lang="en-US" dirty="0" smtClean="0"/>
              <a:t>find ways to make individual data collections more useful for international research, </a:t>
            </a:r>
          </a:p>
          <a:p>
            <a:pPr marL="971550" lvl="1" indent="-514350">
              <a:buFont typeface="+mj-lt"/>
              <a:buAutoNum type="arabicPeriod"/>
              <a:defRPr/>
            </a:pPr>
            <a:r>
              <a:rPr lang="en-US" dirty="0" smtClean="0"/>
              <a:t>develop an ontology for integrating knowledge and data over all the known basic and clinical science domains concerning TMD and its relationship to complex disorders, and </a:t>
            </a:r>
          </a:p>
          <a:p>
            <a:pPr marL="971550" lvl="1" indent="-514350">
              <a:buFont typeface="+mj-lt"/>
              <a:buAutoNum type="arabicPeriod"/>
              <a:defRPr/>
            </a:pPr>
            <a:r>
              <a:rPr lang="en-US" dirty="0" smtClean="0"/>
              <a:t>expand this ontology to cover all pain-related disorders.</a:t>
            </a:r>
          </a:p>
          <a:p>
            <a:pPr>
              <a:defRPr/>
            </a:pPr>
            <a:endParaRPr lang="en-US" dirty="0"/>
          </a:p>
        </p:txBody>
      </p:sp>
    </p:spTree>
    <p:extLst>
      <p:ext uri="{BB962C8B-B14F-4D97-AF65-F5344CB8AC3E}">
        <p14:creationId xmlns:p14="http://schemas.microsoft.com/office/powerpoint/2010/main" val="122305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sz="2800" dirty="0"/>
              <a:t>Quality of </a:t>
            </a:r>
            <a:r>
              <a:rPr lang="en-US" sz="2800" dirty="0" smtClean="0"/>
              <a:t>the NCBO BioPortal</a:t>
            </a:r>
            <a:r>
              <a:rPr lang="en-US" dirty="0" smtClean="0"/>
              <a:t/>
            </a:r>
            <a:br>
              <a:rPr lang="en-US" dirty="0" smtClean="0"/>
            </a:br>
            <a:r>
              <a:rPr lang="en-US" dirty="0" smtClean="0">
                <a:sym typeface="Wingdings" panose="05000000000000000000" pitchFamily="2" charset="2"/>
              </a:rPr>
              <a:t> History </a:t>
            </a:r>
            <a:endParaRPr lang="en-US" dirty="0"/>
          </a:p>
        </p:txBody>
      </p:sp>
      <p:sp>
        <p:nvSpPr>
          <p:cNvPr id="3" name="Content Placeholder 2"/>
          <p:cNvSpPr>
            <a:spLocks noGrp="1"/>
          </p:cNvSpPr>
          <p:nvPr>
            <p:ph idx="1"/>
          </p:nvPr>
        </p:nvSpPr>
        <p:spPr>
          <a:xfrm>
            <a:off x="76200" y="1676400"/>
            <a:ext cx="8991600" cy="1066800"/>
          </a:xfrm>
        </p:spPr>
        <p:txBody>
          <a:bodyPr/>
          <a:lstStyle/>
          <a:p>
            <a:pPr lvl="0">
              <a:buFont typeface="Arial" panose="020B0604020202020204" pitchFamily="34" charset="0"/>
              <a:buChar char="•"/>
            </a:pPr>
            <a:r>
              <a:rPr lang="en-US" sz="2000" dirty="0" smtClean="0"/>
              <a:t>2011: the WHO-ART case</a:t>
            </a:r>
          </a:p>
          <a:p>
            <a:pPr lvl="1">
              <a:buFont typeface="Arial" panose="020B0604020202020204" pitchFamily="34" charset="0"/>
              <a:buChar char="•"/>
            </a:pPr>
            <a:r>
              <a:rPr lang="en-US" sz="2000" dirty="0" err="1" smtClean="0"/>
              <a:t>Ruttenberg</a:t>
            </a:r>
            <a:r>
              <a:rPr lang="en-US" sz="2000" dirty="0" smtClean="0"/>
              <a:t> noted an issue </a:t>
            </a:r>
            <a:r>
              <a:rPr lang="en-US" sz="2000" dirty="0"/>
              <a:t>with the representation of WHO-ART in the </a:t>
            </a:r>
            <a:r>
              <a:rPr lang="en-US" sz="2000" dirty="0" smtClean="0"/>
              <a:t>BioPortal,</a:t>
            </a:r>
          </a:p>
          <a:p>
            <a:pPr lvl="1">
              <a:buFont typeface="Arial" panose="020B0604020202020204" pitchFamily="34" charset="0"/>
              <a:buChar char="•"/>
            </a:pPr>
            <a:r>
              <a:rPr lang="en-US" sz="2000" dirty="0" smtClean="0"/>
              <a:t>acknowledged </a:t>
            </a:r>
            <a:r>
              <a:rPr lang="en-US" sz="2000" dirty="0"/>
              <a:t>by BioPortal staff who traced the issue down to be caused by the WHO-ART source codes, </a:t>
            </a:r>
            <a:endParaRPr lang="en-US" sz="2000" dirty="0" smtClean="0"/>
          </a:p>
          <a:p>
            <a:pPr lvl="1">
              <a:buFont typeface="Arial" panose="020B0604020202020204" pitchFamily="34" charset="0"/>
              <a:buChar char="•"/>
            </a:pPr>
            <a:r>
              <a:rPr lang="en-US" sz="2000" dirty="0" smtClean="0"/>
              <a:t>but </a:t>
            </a:r>
            <a:r>
              <a:rPr lang="en-US" sz="2000" dirty="0"/>
              <a:t>nevertheless decided nothing to do about it at that </a:t>
            </a:r>
            <a:r>
              <a:rPr lang="en-US" sz="2000" dirty="0" smtClean="0"/>
              <a:t>time</a:t>
            </a:r>
          </a:p>
          <a:p>
            <a:pPr lvl="2">
              <a:buFont typeface="Arial" panose="020B0604020202020204" pitchFamily="34" charset="0"/>
              <a:buChar char="•"/>
            </a:pPr>
            <a:r>
              <a:rPr lang="en-US" sz="1400" dirty="0"/>
              <a:t>https://mailman.stanford.edu/pipermail/bioontology-support/2011-April/003124.html</a:t>
            </a:r>
            <a:endParaRPr lang="en-US" sz="1400" dirty="0" smtClean="0"/>
          </a:p>
          <a:p>
            <a:pPr lvl="1">
              <a:buFont typeface="Arial" panose="020B0604020202020204" pitchFamily="34" charset="0"/>
              <a:buChar char="•"/>
            </a:pPr>
            <a:r>
              <a:rPr lang="en-US" sz="2000" dirty="0" smtClean="0"/>
              <a:t>And </a:t>
            </a:r>
            <a:r>
              <a:rPr lang="en-US" sz="2000" dirty="0"/>
              <a:t>apparently never since: </a:t>
            </a:r>
            <a:endParaRPr lang="en-US" sz="2000" dirty="0" smtClean="0"/>
          </a:p>
          <a:p>
            <a:pPr lvl="2">
              <a:buFont typeface="Arial" panose="020B0604020202020204" pitchFamily="34" charset="0"/>
              <a:buChar char="•"/>
            </a:pPr>
            <a:r>
              <a:rPr lang="en-US" sz="1800" dirty="0" smtClean="0"/>
              <a:t>the </a:t>
            </a:r>
            <a:r>
              <a:rPr lang="en-US" sz="1800" dirty="0"/>
              <a:t>version of WHO-ART that showed up in the work reported about in this paper was version ‘2013AB’ which was uploaded to the BioPortal, according to the summary page, February 18, 2014, indeed without any attention to the known issues. </a:t>
            </a:r>
          </a:p>
        </p:txBody>
      </p:sp>
    </p:spTree>
    <p:extLst>
      <p:ext uri="{BB962C8B-B14F-4D97-AF65-F5344CB8AC3E}">
        <p14:creationId xmlns:p14="http://schemas.microsoft.com/office/powerpoint/2010/main" val="17858049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sz="2800" dirty="0"/>
              <a:t>Quality of </a:t>
            </a:r>
            <a:r>
              <a:rPr lang="en-US" sz="2800" dirty="0" smtClean="0"/>
              <a:t>the NCBO BioPortal</a:t>
            </a:r>
            <a:r>
              <a:rPr lang="en-US" dirty="0" smtClean="0"/>
              <a:t/>
            </a:r>
            <a:br>
              <a:rPr lang="en-US" dirty="0" smtClean="0"/>
            </a:br>
            <a:r>
              <a:rPr lang="en-US" dirty="0" smtClean="0">
                <a:sym typeface="Wingdings" panose="05000000000000000000" pitchFamily="2" charset="2"/>
              </a:rPr>
              <a:t> </a:t>
            </a:r>
            <a:r>
              <a:rPr lang="en-US" dirty="0" smtClean="0">
                <a:sym typeface="Wingdings" panose="05000000000000000000" pitchFamily="2" charset="2"/>
              </a:rPr>
              <a:t>mapping to odd classes </a:t>
            </a:r>
            <a:r>
              <a:rPr lang="en-US" dirty="0" smtClean="0">
                <a:sym typeface="Wingdings" panose="05000000000000000000" pitchFamily="2" charset="2"/>
              </a:rPr>
              <a:t></a:t>
            </a:r>
            <a:endParaRPr lang="en-US" dirty="0"/>
          </a:p>
        </p:txBody>
      </p:sp>
      <p:sp>
        <p:nvSpPr>
          <p:cNvPr id="8" name="Content Placeholder 7"/>
          <p:cNvSpPr>
            <a:spLocks noGrp="1"/>
          </p:cNvSpPr>
          <p:nvPr>
            <p:ph idx="1"/>
          </p:nvPr>
        </p:nvSpPr>
        <p:spPr>
          <a:xfrm>
            <a:off x="228600" y="1828800"/>
            <a:ext cx="8686800" cy="4800600"/>
          </a:xfrm>
        </p:spPr>
        <p:txBody>
          <a:bodyPr/>
          <a:lstStyle/>
          <a:p>
            <a:pPr>
              <a:buFont typeface="Arial" panose="020B0604020202020204" pitchFamily="34" charset="0"/>
              <a:buChar char="•"/>
            </a:pPr>
            <a:r>
              <a:rPr lang="en-US" dirty="0"/>
              <a:t>for 8 of the 27 resources </a:t>
            </a:r>
            <a:r>
              <a:rPr lang="en-US" dirty="0" smtClean="0"/>
              <a:t>retrieved, </a:t>
            </a:r>
            <a:r>
              <a:rPr lang="en-US" dirty="0"/>
              <a:t>the Annotator returned ‘</a:t>
            </a:r>
            <a:r>
              <a:rPr lang="en-US" dirty="0" err="1"/>
              <a:t>UMLS:OrphanClass</a:t>
            </a:r>
            <a:r>
              <a:rPr lang="en-US" dirty="0"/>
              <a:t>’ as ancestor for 40 of the classes matched </a:t>
            </a:r>
            <a:r>
              <a:rPr lang="en-US" dirty="0" smtClean="0"/>
              <a:t>directly;</a:t>
            </a:r>
          </a:p>
          <a:p>
            <a:pPr>
              <a:buFont typeface="Arial" panose="020B0604020202020204" pitchFamily="34" charset="0"/>
              <a:buChar char="•"/>
            </a:pPr>
            <a:r>
              <a:rPr lang="en-US" dirty="0"/>
              <a:t>255 mappings for RH-MeSH and MeDDRA, as well as for </a:t>
            </a:r>
            <a:r>
              <a:rPr lang="en-US" dirty="0" smtClean="0"/>
              <a:t>(deleted?) sources ‘HOMERUN-UHC</a:t>
            </a:r>
            <a:r>
              <a:rPr lang="en-US" dirty="0"/>
              <a:t>’, ‘HOM-CLINIC’, ‘HIMC-LOINC’ and ‘HIMC-ICD09’, </a:t>
            </a:r>
            <a:r>
              <a:rPr lang="en-US" dirty="0" smtClean="0"/>
              <a:t>have URIs which do </a:t>
            </a:r>
            <a:r>
              <a:rPr lang="en-US" dirty="0"/>
              <a:t>not </a:t>
            </a:r>
            <a:r>
              <a:rPr lang="en-US" dirty="0" smtClean="0"/>
              <a:t>resolve;</a:t>
            </a:r>
          </a:p>
          <a:p>
            <a:pPr lvl="1">
              <a:buFont typeface="Arial" panose="020B0604020202020204" pitchFamily="34" charset="0"/>
              <a:buChar char="•"/>
            </a:pPr>
            <a:r>
              <a:rPr lang="en-US" dirty="0" smtClean="0"/>
              <a:t>The </a:t>
            </a:r>
            <a:r>
              <a:rPr lang="en-US" dirty="0"/>
              <a:t>former 4 resources are also not listed on the BioPortal webpage as being resources it contains, yet classes from them show up in the mapping results. </a:t>
            </a:r>
            <a:endParaRPr lang="en-US" dirty="0" smtClean="0"/>
          </a:p>
          <a:p>
            <a:pPr>
              <a:buFont typeface="Arial" panose="020B0604020202020204" pitchFamily="34" charset="0"/>
              <a:buChar char="•"/>
            </a:pPr>
            <a:r>
              <a:rPr lang="en-US" dirty="0" smtClean="0"/>
              <a:t>In </a:t>
            </a:r>
            <a:r>
              <a:rPr lang="en-US" dirty="0"/>
              <a:t>case of SNOMED CT, </a:t>
            </a:r>
            <a:r>
              <a:rPr lang="en-US" dirty="0" smtClean="0"/>
              <a:t>many mappings </a:t>
            </a:r>
            <a:r>
              <a:rPr lang="en-US" dirty="0"/>
              <a:t>are </a:t>
            </a:r>
            <a:r>
              <a:rPr lang="en-US" dirty="0" smtClean="0"/>
              <a:t>involving </a:t>
            </a:r>
            <a:r>
              <a:rPr lang="en-US" dirty="0"/>
              <a:t>classes which are marked as ‘inactive’. </a:t>
            </a:r>
            <a:endParaRPr lang="en-US" dirty="0"/>
          </a:p>
        </p:txBody>
      </p:sp>
    </p:spTree>
    <p:extLst>
      <p:ext uri="{BB962C8B-B14F-4D97-AF65-F5344CB8AC3E}">
        <p14:creationId xmlns:p14="http://schemas.microsoft.com/office/powerpoint/2010/main" val="401432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assessment groups</a:t>
            </a:r>
            <a:endParaRPr lang="en-US" dirty="0"/>
          </a:p>
        </p:txBody>
      </p:sp>
      <p:sp>
        <p:nvSpPr>
          <p:cNvPr id="3" name="Content Placeholder 2"/>
          <p:cNvSpPr>
            <a:spLocks noGrp="1"/>
          </p:cNvSpPr>
          <p:nvPr>
            <p:ph idx="1"/>
          </p:nvPr>
        </p:nvSpPr>
        <p:spPr>
          <a:xfrm>
            <a:off x="76200" y="1447800"/>
            <a:ext cx="8991600" cy="4953000"/>
          </a:xfrm>
        </p:spPr>
        <p:txBody>
          <a:bodyPr/>
          <a:lstStyle/>
          <a:p>
            <a:pPr>
              <a:buFont typeface="Arial" panose="020B0604020202020204" pitchFamily="34" charset="0"/>
              <a:buChar char="•"/>
            </a:pPr>
            <a:r>
              <a:rPr lang="en-US" sz="1800" dirty="0" smtClean="0"/>
              <a:t>‘</a:t>
            </a:r>
            <a:r>
              <a:rPr lang="en-US" sz="1800" dirty="0"/>
              <a:t>B’ </a:t>
            </a:r>
            <a:r>
              <a:rPr lang="en-US" sz="1800" dirty="0" smtClean="0"/>
              <a:t>or </a:t>
            </a:r>
            <a:r>
              <a:rPr lang="en-US" sz="1800" dirty="0"/>
              <a:t>‘T</a:t>
            </a:r>
            <a:r>
              <a:rPr lang="en-US" sz="1800" dirty="0" smtClean="0"/>
              <a:t>’: mapping bi-directionally </a:t>
            </a:r>
            <a:r>
              <a:rPr lang="en-US" sz="1800" dirty="0"/>
              <a:t>resp. only incoming. </a:t>
            </a:r>
            <a:endParaRPr lang="en-US" sz="1800" dirty="0" smtClean="0"/>
          </a:p>
          <a:p>
            <a:pPr lvl="5">
              <a:buFont typeface="Arial" panose="020B0604020202020204" pitchFamily="34" charset="0"/>
              <a:buChar char="•"/>
            </a:pPr>
            <a:r>
              <a:rPr lang="en-US" sz="1800" dirty="0" smtClean="0"/>
              <a:t>B-mappings </a:t>
            </a:r>
            <a:r>
              <a:rPr lang="en-US" sz="1800" dirty="0"/>
              <a:t>are only counted once in the totals. </a:t>
            </a:r>
            <a:endParaRPr lang="en-US" sz="1800" dirty="0" smtClean="0"/>
          </a:p>
          <a:p>
            <a:pPr>
              <a:buFont typeface="Arial" panose="020B0604020202020204" pitchFamily="34" charset="0"/>
              <a:buChar char="•"/>
            </a:pPr>
            <a:r>
              <a:rPr lang="en-US" sz="1800" dirty="0" smtClean="0"/>
              <a:t>‘</a:t>
            </a:r>
            <a:r>
              <a:rPr lang="en-US" sz="1800" dirty="0"/>
              <a:t>Excl</a:t>
            </a:r>
            <a:r>
              <a:rPr lang="en-US" sz="1800" dirty="0" smtClean="0"/>
              <a:t>.’: excluded </a:t>
            </a:r>
            <a:r>
              <a:rPr lang="en-US" sz="1800" dirty="0"/>
              <a:t>from </a:t>
            </a:r>
            <a:r>
              <a:rPr lang="en-US" sz="1800" dirty="0" smtClean="0"/>
              <a:t>analysis </a:t>
            </a:r>
            <a:r>
              <a:rPr lang="en-US" sz="1800" dirty="0"/>
              <a:t>because of </a:t>
            </a:r>
            <a:r>
              <a:rPr lang="en-US" sz="1800" dirty="0" smtClean="0"/>
              <a:t>ambiguity </a:t>
            </a:r>
            <a:r>
              <a:rPr lang="en-US" sz="1800" dirty="0"/>
              <a:t>or missing information on </a:t>
            </a:r>
            <a:r>
              <a:rPr lang="en-US" sz="1800" dirty="0" smtClean="0"/>
              <a:t>target </a:t>
            </a:r>
            <a:r>
              <a:rPr lang="en-US" sz="1800" dirty="0"/>
              <a:t>(‘T?’) </a:t>
            </a:r>
            <a:r>
              <a:rPr lang="en-US" sz="1800" dirty="0" smtClean="0"/>
              <a:t>classes or sources  </a:t>
            </a:r>
            <a:r>
              <a:rPr lang="en-US" sz="1800" dirty="0"/>
              <a:t>(’S?’). </a:t>
            </a:r>
            <a:endParaRPr lang="en-US" sz="1800" dirty="0" smtClean="0"/>
          </a:p>
          <a:p>
            <a:pPr>
              <a:buFont typeface="Arial" panose="020B0604020202020204" pitchFamily="34" charset="0"/>
              <a:buChar char="•"/>
            </a:pPr>
            <a:r>
              <a:rPr lang="en-US" sz="1800" dirty="0" smtClean="0"/>
              <a:t>‘</a:t>
            </a:r>
            <a:r>
              <a:rPr lang="en-US" sz="1800" dirty="0"/>
              <a:t>Correct</a:t>
            </a:r>
            <a:r>
              <a:rPr lang="en-US" sz="1800" dirty="0" smtClean="0"/>
              <a:t>’: mapping results from: </a:t>
            </a:r>
          </a:p>
          <a:p>
            <a:pPr marL="969963" lvl="2" indent="-231775">
              <a:buFont typeface="Arial" panose="020B0604020202020204" pitchFamily="34" charset="0"/>
              <a:buChar char="•"/>
            </a:pPr>
            <a:r>
              <a:rPr lang="en-US" sz="1800" dirty="0" smtClean="0"/>
              <a:t>(</a:t>
            </a:r>
            <a:r>
              <a:rPr lang="en-US" sz="1800" dirty="0"/>
              <a:t>1) </a:t>
            </a:r>
            <a:r>
              <a:rPr lang="en-US" sz="1800" dirty="0" smtClean="0"/>
              <a:t>‘SAME’: automatic </a:t>
            </a:r>
            <a:r>
              <a:rPr lang="en-US" sz="1800" dirty="0"/>
              <a:t>assignment of </a:t>
            </a:r>
            <a:r>
              <a:rPr lang="en-US" sz="1800" dirty="0" smtClean="0"/>
              <a:t>correctness for class pairs </a:t>
            </a:r>
            <a:r>
              <a:rPr lang="en-US" sz="1800" dirty="0"/>
              <a:t>with identical non-ambiguous preferred terms (’SAME’), </a:t>
            </a:r>
            <a:endParaRPr lang="en-US" sz="1800" dirty="0" smtClean="0"/>
          </a:p>
          <a:p>
            <a:pPr marL="969963" lvl="2" indent="-231775">
              <a:buFont typeface="Arial" panose="020B0604020202020204" pitchFamily="34" charset="0"/>
              <a:buChar char="•"/>
            </a:pPr>
            <a:r>
              <a:rPr lang="en-US" sz="1800" dirty="0" smtClean="0"/>
              <a:t>and </a:t>
            </a:r>
            <a:r>
              <a:rPr lang="en-US" sz="1800" dirty="0"/>
              <a:t>the manual verification of </a:t>
            </a:r>
            <a:endParaRPr lang="en-US" sz="1800" dirty="0" smtClean="0"/>
          </a:p>
          <a:p>
            <a:pPr lvl="3">
              <a:buFont typeface="Arial" panose="020B0604020202020204" pitchFamily="34" charset="0"/>
              <a:buChar char="•"/>
            </a:pPr>
            <a:r>
              <a:rPr lang="en-US" sz="1800" dirty="0" smtClean="0"/>
              <a:t>(</a:t>
            </a:r>
            <a:r>
              <a:rPr lang="en-US" sz="1800" dirty="0"/>
              <a:t>2) classes with synonymous preferred </a:t>
            </a:r>
            <a:r>
              <a:rPr lang="en-US" sz="1800" dirty="0" smtClean="0"/>
              <a:t>terms </a:t>
            </a:r>
            <a:r>
              <a:rPr lang="en-US" sz="1800" dirty="0"/>
              <a:t>(‘VARIANT</a:t>
            </a:r>
            <a:r>
              <a:rPr lang="en-US" sz="1800" dirty="0" smtClean="0"/>
              <a:t>’)</a:t>
            </a:r>
          </a:p>
          <a:p>
            <a:pPr lvl="3">
              <a:buFont typeface="Arial" panose="020B0604020202020204" pitchFamily="34" charset="0"/>
              <a:buChar char="•"/>
            </a:pPr>
            <a:r>
              <a:rPr lang="en-US" sz="1800" dirty="0" smtClean="0"/>
              <a:t>(</a:t>
            </a:r>
            <a:r>
              <a:rPr lang="en-US" sz="1800" dirty="0"/>
              <a:t>3) classes with ambiguous preferred terms. </a:t>
            </a:r>
            <a:endParaRPr lang="en-US" sz="1800" dirty="0" smtClean="0"/>
          </a:p>
          <a:p>
            <a:pPr>
              <a:buFont typeface="Arial" panose="020B0604020202020204" pitchFamily="34" charset="0"/>
              <a:buChar char="•"/>
            </a:pPr>
            <a:r>
              <a:rPr lang="en-US" sz="1800" dirty="0" smtClean="0"/>
              <a:t>‘ERROR’: </a:t>
            </a:r>
            <a:r>
              <a:rPr lang="en-US" sz="1800" dirty="0"/>
              <a:t>brought about </a:t>
            </a:r>
            <a:r>
              <a:rPr lang="en-US" sz="1800" dirty="0" smtClean="0"/>
              <a:t>by: </a:t>
            </a:r>
          </a:p>
          <a:p>
            <a:pPr lvl="1">
              <a:buFont typeface="Arial" panose="020B0604020202020204" pitchFamily="34" charset="0"/>
              <a:buChar char="•"/>
            </a:pPr>
            <a:r>
              <a:rPr lang="en-US" sz="1800" dirty="0" smtClean="0"/>
              <a:t>(</a:t>
            </a:r>
            <a:r>
              <a:rPr lang="en-US" sz="1800" dirty="0"/>
              <a:t>1) automatic determination of mapping to or from inactive classes (‘OBSO’) </a:t>
            </a:r>
            <a:endParaRPr lang="en-US" sz="1800" dirty="0" smtClean="0"/>
          </a:p>
          <a:p>
            <a:pPr lvl="1">
              <a:buFont typeface="Arial" panose="020B0604020202020204" pitchFamily="34" charset="0"/>
              <a:buChar char="•"/>
            </a:pPr>
            <a:r>
              <a:rPr lang="en-US" sz="1800" dirty="0" smtClean="0"/>
              <a:t>and </a:t>
            </a:r>
            <a:r>
              <a:rPr lang="en-US" sz="1800" dirty="0"/>
              <a:t>manual verification </a:t>
            </a:r>
            <a:r>
              <a:rPr lang="en-US" sz="1800" dirty="0" smtClean="0"/>
              <a:t>of: </a:t>
            </a:r>
          </a:p>
          <a:p>
            <a:pPr marL="969963" lvl="2" indent="-231775">
              <a:buFont typeface="Arial" panose="020B0604020202020204" pitchFamily="34" charset="0"/>
              <a:buChar char="•"/>
            </a:pPr>
            <a:r>
              <a:rPr lang="en-US" sz="1800" dirty="0" smtClean="0"/>
              <a:t>(</a:t>
            </a:r>
            <a:r>
              <a:rPr lang="en-US" sz="1800" dirty="0"/>
              <a:t>2a) mapping to or from classes with ambiguous meaning (‘HOMONYM’), and </a:t>
            </a:r>
            <a:endParaRPr lang="en-US" sz="1800" dirty="0" smtClean="0"/>
          </a:p>
          <a:p>
            <a:pPr marL="969963" lvl="2" indent="-231775">
              <a:buFont typeface="Arial" panose="020B0604020202020204" pitchFamily="34" charset="0"/>
              <a:buChar char="•"/>
            </a:pPr>
            <a:r>
              <a:rPr lang="en-US" sz="1800" dirty="0" smtClean="0"/>
              <a:t>(</a:t>
            </a:r>
            <a:r>
              <a:rPr lang="en-US" sz="1800" dirty="0"/>
              <a:t>2b) inappropriate mappings between classes with unambiguous meanings (‘WRONG’). </a:t>
            </a:r>
            <a:endParaRPr lang="en-US" sz="1800" dirty="0"/>
          </a:p>
        </p:txBody>
      </p:sp>
    </p:spTree>
    <p:extLst>
      <p:ext uri="{BB962C8B-B14F-4D97-AF65-F5344CB8AC3E}">
        <p14:creationId xmlns:p14="http://schemas.microsoft.com/office/powerpoint/2010/main" val="21778243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sz="2800" dirty="0"/>
              <a:t>Quality of </a:t>
            </a:r>
            <a:r>
              <a:rPr lang="en-US" sz="2800" dirty="0" smtClean="0"/>
              <a:t>the NCBO BioPortal</a:t>
            </a:r>
            <a:r>
              <a:rPr lang="en-US" dirty="0" smtClean="0"/>
              <a:t/>
            </a:r>
            <a:br>
              <a:rPr lang="en-US" dirty="0" smtClean="0"/>
            </a:br>
            <a:r>
              <a:rPr lang="en-US" sz="2800" dirty="0" smtClean="0">
                <a:sym typeface="Wingdings" panose="05000000000000000000" pitchFamily="2" charset="2"/>
              </a:rPr>
              <a:t> </a:t>
            </a:r>
            <a:r>
              <a:rPr lang="en-US" sz="2800" dirty="0" smtClean="0">
                <a:sym typeface="Wingdings" panose="05000000000000000000" pitchFamily="2" charset="2"/>
              </a:rPr>
              <a:t>erroneous mappings to legitimate classes </a:t>
            </a:r>
            <a:r>
              <a:rPr lang="en-US" sz="2800" dirty="0" smtClean="0">
                <a:sym typeface="Wingdings" panose="05000000000000000000" pitchFamily="2" charset="2"/>
              </a:rPr>
              <a:t></a:t>
            </a:r>
            <a:endParaRPr lang="en-US" sz="2800" dirty="0"/>
          </a:p>
        </p:txBody>
      </p:sp>
      <p:graphicFrame>
        <p:nvGraphicFramePr>
          <p:cNvPr id="10" name="Table 9"/>
          <p:cNvGraphicFramePr>
            <a:graphicFrameLocks noGrp="1"/>
          </p:cNvGraphicFramePr>
          <p:nvPr>
            <p:extLst>
              <p:ext uri="{D42A27DB-BD31-4B8C-83A1-F6EECF244321}">
                <p14:modId xmlns:p14="http://schemas.microsoft.com/office/powerpoint/2010/main" val="794002824"/>
              </p:ext>
            </p:extLst>
          </p:nvPr>
        </p:nvGraphicFramePr>
        <p:xfrm>
          <a:off x="228600" y="1600200"/>
          <a:ext cx="8763001" cy="4862608"/>
        </p:xfrm>
        <a:graphic>
          <a:graphicData uri="http://schemas.openxmlformats.org/drawingml/2006/table">
            <a:tbl>
              <a:tblPr firstRow="1" firstCol="1" bandRow="1">
                <a:tableStyleId>{5C22544A-7EE6-4342-B048-85BDC9FD1C3A}</a:tableStyleId>
              </a:tblPr>
              <a:tblGrid>
                <a:gridCol w="674077"/>
                <a:gridCol w="316523"/>
                <a:gridCol w="357554"/>
                <a:gridCol w="674077"/>
                <a:gridCol w="674077"/>
                <a:gridCol w="674077"/>
                <a:gridCol w="674077"/>
                <a:gridCol w="674077"/>
                <a:gridCol w="674077"/>
                <a:gridCol w="703384"/>
                <a:gridCol w="304800"/>
                <a:gridCol w="339970"/>
                <a:gridCol w="674077"/>
                <a:gridCol w="674077"/>
                <a:gridCol w="674077"/>
              </a:tblGrid>
              <a:tr h="182446">
                <a:tc>
                  <a:txBody>
                    <a:bodyPr/>
                    <a:lstStyle/>
                    <a:p>
                      <a:pPr algn="l" fontAlgn="ctr"/>
                      <a:r>
                        <a:rPr lang="en-US" sz="1200" b="0" u="none" strike="noStrike">
                          <a:solidFill>
                            <a:schemeClr val="tx1"/>
                          </a:solidFill>
                          <a:effectLst/>
                        </a:rPr>
                        <a:t> </a:t>
                      </a:r>
                      <a:endParaRPr lang="en-US" sz="1200" b="0" i="0" u="none" strike="noStrike">
                        <a:solidFill>
                          <a:schemeClr val="tx1"/>
                        </a:solidFill>
                        <a:effectLst/>
                        <a:latin typeface="Times New Roman" panose="02020603050405020304" pitchFamily="18" charset="0"/>
                      </a:endParaRPr>
                    </a:p>
                  </a:txBody>
                  <a:tcPr marL="9122" marR="9122" marT="9122" marB="0" anchor="ctr"/>
                </a:tc>
                <a:tc gridSpan="2">
                  <a:txBody>
                    <a:bodyPr/>
                    <a:lstStyle/>
                    <a:p>
                      <a:pPr algn="l" fontAlgn="ctr"/>
                      <a:r>
                        <a:rPr lang="en-US" sz="1200" b="0" u="none" strike="noStrike">
                          <a:solidFill>
                            <a:schemeClr val="tx1"/>
                          </a:solidFill>
                          <a:effectLst/>
                        </a:rPr>
                        <a:t> </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endParaRPr lang="en-US"/>
                    </a:p>
                  </a:txBody>
                  <a:tcPr/>
                </a:tc>
                <a:tc gridSpan="2">
                  <a:txBody>
                    <a:bodyPr/>
                    <a:lstStyle/>
                    <a:p>
                      <a:pPr algn="ctr" fontAlgn="ctr"/>
                      <a:r>
                        <a:rPr lang="en-US" sz="1200" b="0" u="none" strike="noStrike">
                          <a:solidFill>
                            <a:schemeClr val="tx1"/>
                          </a:solidFill>
                          <a:effectLst/>
                        </a:rPr>
                        <a:t>Excl.</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endParaRPr lang="en-US"/>
                    </a:p>
                  </a:txBody>
                  <a:tcPr/>
                </a:tc>
                <a:tc>
                  <a:txBody>
                    <a:bodyPr/>
                    <a:lstStyle/>
                    <a:p>
                      <a:pPr algn="ctr" fontAlgn="ctr"/>
                      <a:r>
                        <a:rPr lang="en-US" sz="1200" b="0" u="none" strike="noStrike">
                          <a:solidFill>
                            <a:schemeClr val="tx1"/>
                          </a:solidFill>
                          <a:effectLst/>
                        </a:rPr>
                        <a:t> </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 </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b"/>
                      <a:endParaRPr lang="en-US" sz="1200" b="0" i="0" u="none" strike="noStrike">
                        <a:solidFill>
                          <a:schemeClr val="tx1"/>
                        </a:solidFill>
                        <a:effectLst/>
                        <a:latin typeface="Calibri" panose="020F0502020204030204" pitchFamily="34" charset="0"/>
                      </a:endParaRPr>
                    </a:p>
                  </a:txBody>
                  <a:tcPr marL="9122" marR="9122" marT="9122" marB="0" anchor="b"/>
                </a:tc>
                <a:tc>
                  <a:txBody>
                    <a:bodyPr/>
                    <a:lstStyle/>
                    <a:p>
                      <a:pPr algn="l" fontAlgn="ctr"/>
                      <a:r>
                        <a:rPr lang="en-US" sz="1200" b="0" u="none" strike="noStrike">
                          <a:solidFill>
                            <a:schemeClr val="tx1"/>
                          </a:solidFill>
                          <a:effectLst/>
                        </a:rPr>
                        <a:t> </a:t>
                      </a:r>
                      <a:endParaRPr lang="en-US" sz="1200" b="0" i="0" u="none" strike="noStrike">
                        <a:solidFill>
                          <a:schemeClr val="tx1"/>
                        </a:solidFill>
                        <a:effectLst/>
                        <a:latin typeface="Times New Roman" panose="02020603050405020304" pitchFamily="18" charset="0"/>
                      </a:endParaRPr>
                    </a:p>
                  </a:txBody>
                  <a:tcPr marL="9122" marR="9122" marT="9122" marB="0" anchor="ctr"/>
                </a:tc>
                <a:tc gridSpan="2">
                  <a:txBody>
                    <a:bodyPr/>
                    <a:lstStyle/>
                    <a:p>
                      <a:pPr algn="l" fontAlgn="ctr"/>
                      <a:r>
                        <a:rPr lang="en-US" sz="1200" b="0" u="none" strike="noStrike">
                          <a:solidFill>
                            <a:schemeClr val="tx1"/>
                          </a:solidFill>
                          <a:effectLst/>
                        </a:rPr>
                        <a:t> </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endParaRPr lang="en-US"/>
                    </a:p>
                  </a:txBody>
                  <a:tcPr/>
                </a:tc>
                <a:tc gridSpan="2">
                  <a:txBody>
                    <a:bodyPr/>
                    <a:lstStyle/>
                    <a:p>
                      <a:pPr algn="ctr" fontAlgn="ctr"/>
                      <a:r>
                        <a:rPr lang="en-US" sz="1200" b="0" u="none" strike="noStrike">
                          <a:solidFill>
                            <a:schemeClr val="tx1"/>
                          </a:solidFill>
                          <a:effectLst/>
                        </a:rPr>
                        <a:t>Excl.</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endParaRPr lang="en-US"/>
                    </a:p>
                  </a:txBody>
                  <a:tcPr/>
                </a:tc>
                <a:tc>
                  <a:txBody>
                    <a:bodyPr/>
                    <a:lstStyle/>
                    <a:p>
                      <a:pPr algn="ctr" fontAlgn="ctr"/>
                      <a:r>
                        <a:rPr lang="en-US" sz="1200" b="0" u="none" strike="noStrike">
                          <a:solidFill>
                            <a:schemeClr val="tx1"/>
                          </a:solidFill>
                          <a:effectLst/>
                        </a:rPr>
                        <a:t> </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 </a:t>
                      </a:r>
                      <a:endParaRPr lang="en-US" sz="1200" b="0" i="0" u="none" strike="noStrike">
                        <a:solidFill>
                          <a:schemeClr val="tx1"/>
                        </a:solidFill>
                        <a:effectLst/>
                        <a:latin typeface="Times New Roman" panose="02020603050405020304" pitchFamily="18" charset="0"/>
                      </a:endParaRPr>
                    </a:p>
                  </a:txBody>
                  <a:tcPr marL="9122" marR="9122" marT="9122" marB="0" anchor="ctr"/>
                </a:tc>
              </a:tr>
              <a:tr h="182446">
                <a:tc gridSpan="3">
                  <a:txBody>
                    <a:bodyPr/>
                    <a:lstStyle/>
                    <a:p>
                      <a:pPr algn="ctr" fontAlgn="ctr"/>
                      <a:r>
                        <a:rPr lang="en-US" sz="1200" b="0" u="none" strike="noStrike">
                          <a:solidFill>
                            <a:schemeClr val="tx1"/>
                          </a:solidFill>
                          <a:effectLst/>
                        </a:rPr>
                        <a:t>Representational </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endParaRPr lang="en-US"/>
                    </a:p>
                  </a:txBody>
                  <a:tcPr/>
                </a:tc>
                <a:tc hMerge="1">
                  <a:txBody>
                    <a:bodyPr/>
                    <a:lstStyle/>
                    <a:p>
                      <a:endParaRPr lang="en-US"/>
                    </a:p>
                  </a:txBody>
                  <a:tcPr/>
                </a:tc>
                <a:tc rowSpan="2">
                  <a:txBody>
                    <a:bodyPr/>
                    <a:lstStyle/>
                    <a:p>
                      <a:pPr algn="ctr" fontAlgn="ctr"/>
                      <a:r>
                        <a:rPr lang="en-US" sz="1200" b="0" u="none" strike="noStrike">
                          <a:solidFill>
                            <a:schemeClr val="tx1"/>
                          </a:solidFill>
                          <a:effectLst/>
                        </a:rPr>
                        <a:t>S?</a:t>
                      </a:r>
                      <a:endParaRPr lang="en-US" sz="1200" b="0" i="0" u="none" strike="noStrike">
                        <a:solidFill>
                          <a:schemeClr val="tx1"/>
                        </a:solidFill>
                        <a:effectLst/>
                        <a:latin typeface="Times New Roman" panose="02020603050405020304" pitchFamily="18" charset="0"/>
                      </a:endParaRPr>
                    </a:p>
                  </a:txBody>
                  <a:tcPr marL="9122" marR="9122" marT="9122" marB="0" vert="vert270" anchor="ctr"/>
                </a:tc>
                <a:tc rowSpan="2">
                  <a:txBody>
                    <a:bodyPr/>
                    <a:lstStyle/>
                    <a:p>
                      <a:pPr algn="ctr" fontAlgn="ctr"/>
                      <a:r>
                        <a:rPr lang="en-US" sz="1200" b="0" u="none" strike="noStrike">
                          <a:solidFill>
                            <a:schemeClr val="tx1"/>
                          </a:solidFill>
                          <a:effectLst/>
                        </a:rPr>
                        <a:t>T?</a:t>
                      </a:r>
                      <a:endParaRPr lang="en-US" sz="1200" b="0" i="0" u="none" strike="noStrike">
                        <a:solidFill>
                          <a:schemeClr val="tx1"/>
                        </a:solidFill>
                        <a:effectLst/>
                        <a:latin typeface="Times New Roman" panose="02020603050405020304" pitchFamily="18" charset="0"/>
                      </a:endParaRPr>
                    </a:p>
                  </a:txBody>
                  <a:tcPr marL="9122" marR="9122" marT="9122" marB="0" vert="vert270" anchor="ctr"/>
                </a:tc>
                <a:tc rowSpan="2">
                  <a:txBody>
                    <a:bodyPr/>
                    <a:lstStyle/>
                    <a:p>
                      <a:pPr algn="ctr" fontAlgn="ctr"/>
                      <a:r>
                        <a:rPr lang="en-US" sz="1200" b="0" u="none" strike="noStrike">
                          <a:solidFill>
                            <a:schemeClr val="tx1"/>
                          </a:solidFill>
                          <a:effectLst/>
                        </a:rPr>
                        <a:t>TOTAL</a:t>
                      </a:r>
                      <a:endParaRPr lang="en-US" sz="1200" b="0" i="0" u="none" strike="noStrike">
                        <a:solidFill>
                          <a:schemeClr val="tx1"/>
                        </a:solidFill>
                        <a:effectLst/>
                        <a:latin typeface="Times New Roman" panose="02020603050405020304" pitchFamily="18" charset="0"/>
                      </a:endParaRPr>
                    </a:p>
                  </a:txBody>
                  <a:tcPr marL="9122" marR="9122" marT="9122" marB="0" vert="vert270" anchor="ctr"/>
                </a:tc>
                <a:tc rowSpan="2">
                  <a:txBody>
                    <a:bodyPr/>
                    <a:lstStyle/>
                    <a:p>
                      <a:pPr algn="ctr" fontAlgn="ctr"/>
                      <a:r>
                        <a:rPr lang="en-US" sz="1200" b="0" u="none" strike="noStrike">
                          <a:solidFill>
                            <a:schemeClr val="tx1"/>
                          </a:solidFill>
                          <a:effectLst/>
                        </a:rPr>
                        <a:t>% WRONG</a:t>
                      </a:r>
                      <a:endParaRPr lang="en-US" sz="1200" b="0" i="0" u="none" strike="noStrike">
                        <a:solidFill>
                          <a:schemeClr val="tx1"/>
                        </a:solidFill>
                        <a:effectLst/>
                        <a:latin typeface="Times New Roman" panose="02020603050405020304" pitchFamily="18" charset="0"/>
                      </a:endParaRPr>
                    </a:p>
                  </a:txBody>
                  <a:tcPr marL="9122" marR="9122" marT="9122" marB="0" vert="vert270" anchor="ctr"/>
                </a:tc>
                <a:tc>
                  <a:txBody>
                    <a:bodyPr/>
                    <a:lstStyle/>
                    <a:p>
                      <a:pPr algn="l" fontAlgn="b"/>
                      <a:endParaRPr lang="en-US" sz="1200" b="0" i="0" u="none" strike="noStrike">
                        <a:solidFill>
                          <a:schemeClr val="tx1"/>
                        </a:solidFill>
                        <a:effectLst/>
                        <a:latin typeface="Calibri" panose="020F0502020204030204" pitchFamily="34" charset="0"/>
                      </a:endParaRPr>
                    </a:p>
                  </a:txBody>
                  <a:tcPr marL="9122" marR="9122" marT="9122" marB="0" anchor="b"/>
                </a:tc>
                <a:tc gridSpan="3">
                  <a:txBody>
                    <a:bodyPr/>
                    <a:lstStyle/>
                    <a:p>
                      <a:pPr algn="ctr" fontAlgn="ctr"/>
                      <a:r>
                        <a:rPr lang="en-US" sz="1200" b="0" u="none" strike="noStrike">
                          <a:solidFill>
                            <a:schemeClr val="tx1"/>
                          </a:solidFill>
                          <a:effectLst/>
                        </a:rPr>
                        <a:t>Representational </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endParaRPr lang="en-US"/>
                    </a:p>
                  </a:txBody>
                  <a:tcPr/>
                </a:tc>
                <a:tc hMerge="1">
                  <a:txBody>
                    <a:bodyPr/>
                    <a:lstStyle/>
                    <a:p>
                      <a:endParaRPr lang="en-US"/>
                    </a:p>
                  </a:txBody>
                  <a:tcPr/>
                </a:tc>
                <a:tc rowSpan="2">
                  <a:txBody>
                    <a:bodyPr/>
                    <a:lstStyle/>
                    <a:p>
                      <a:pPr algn="ctr" fontAlgn="ctr"/>
                      <a:r>
                        <a:rPr lang="en-US" sz="1200" b="0" u="none" strike="noStrike">
                          <a:solidFill>
                            <a:schemeClr val="tx1"/>
                          </a:solidFill>
                          <a:effectLst/>
                        </a:rPr>
                        <a:t>S?</a:t>
                      </a:r>
                      <a:endParaRPr lang="en-US" sz="1200" b="0" i="0" u="none" strike="noStrike">
                        <a:solidFill>
                          <a:schemeClr val="tx1"/>
                        </a:solidFill>
                        <a:effectLst/>
                        <a:latin typeface="Times New Roman" panose="02020603050405020304" pitchFamily="18" charset="0"/>
                      </a:endParaRPr>
                    </a:p>
                  </a:txBody>
                  <a:tcPr marL="9122" marR="9122" marT="9122" marB="0" vert="vert270" anchor="ctr"/>
                </a:tc>
                <a:tc rowSpan="2">
                  <a:txBody>
                    <a:bodyPr/>
                    <a:lstStyle/>
                    <a:p>
                      <a:pPr algn="ctr" fontAlgn="ctr"/>
                      <a:r>
                        <a:rPr lang="en-US" sz="1200" b="0" u="none" strike="noStrike">
                          <a:solidFill>
                            <a:schemeClr val="tx1"/>
                          </a:solidFill>
                          <a:effectLst/>
                        </a:rPr>
                        <a:t>T?</a:t>
                      </a:r>
                      <a:endParaRPr lang="en-US" sz="1200" b="0" i="0" u="none" strike="noStrike">
                        <a:solidFill>
                          <a:schemeClr val="tx1"/>
                        </a:solidFill>
                        <a:effectLst/>
                        <a:latin typeface="Times New Roman" panose="02020603050405020304" pitchFamily="18" charset="0"/>
                      </a:endParaRPr>
                    </a:p>
                  </a:txBody>
                  <a:tcPr marL="9122" marR="9122" marT="9122" marB="0" vert="vert270" anchor="ctr"/>
                </a:tc>
                <a:tc rowSpan="2">
                  <a:txBody>
                    <a:bodyPr/>
                    <a:lstStyle/>
                    <a:p>
                      <a:pPr algn="ctr" fontAlgn="ctr"/>
                      <a:r>
                        <a:rPr lang="en-US" sz="1200" b="0" u="none" strike="noStrike">
                          <a:solidFill>
                            <a:schemeClr val="tx1"/>
                          </a:solidFill>
                          <a:effectLst/>
                        </a:rPr>
                        <a:t>TOTAL</a:t>
                      </a:r>
                      <a:endParaRPr lang="en-US" sz="1200" b="0" i="0" u="none" strike="noStrike">
                        <a:solidFill>
                          <a:schemeClr val="tx1"/>
                        </a:solidFill>
                        <a:effectLst/>
                        <a:latin typeface="Times New Roman" panose="02020603050405020304" pitchFamily="18" charset="0"/>
                      </a:endParaRPr>
                    </a:p>
                  </a:txBody>
                  <a:tcPr marL="9122" marR="9122" marT="9122" marB="0" vert="vert270" anchor="ctr"/>
                </a:tc>
                <a:tc rowSpan="2">
                  <a:txBody>
                    <a:bodyPr/>
                    <a:lstStyle/>
                    <a:p>
                      <a:pPr algn="ctr" fontAlgn="ctr"/>
                      <a:r>
                        <a:rPr lang="en-US" sz="1200" b="0" u="none" strike="noStrike">
                          <a:solidFill>
                            <a:schemeClr val="tx1"/>
                          </a:solidFill>
                          <a:effectLst/>
                        </a:rPr>
                        <a:t>% WRONG</a:t>
                      </a:r>
                      <a:endParaRPr lang="en-US" sz="1200" b="0" i="0" u="none" strike="noStrike">
                        <a:solidFill>
                          <a:schemeClr val="tx1"/>
                        </a:solidFill>
                        <a:effectLst/>
                        <a:latin typeface="Times New Roman" panose="02020603050405020304" pitchFamily="18" charset="0"/>
                      </a:endParaRPr>
                    </a:p>
                  </a:txBody>
                  <a:tcPr marL="9122" marR="9122" marT="9122" marB="0" vert="vert270" anchor="ctr"/>
                </a:tc>
              </a:tr>
              <a:tr h="530396">
                <a:tc gridSpan="3">
                  <a:txBody>
                    <a:bodyPr/>
                    <a:lstStyle/>
                    <a:p>
                      <a:pPr algn="ctr" fontAlgn="ctr"/>
                      <a:r>
                        <a:rPr lang="en-US" sz="1200" b="0" u="none" strike="noStrike" dirty="0">
                          <a:solidFill>
                            <a:schemeClr val="tx1"/>
                          </a:solidFill>
                          <a:effectLst/>
                        </a:rPr>
                        <a:t>Artifacts</a:t>
                      </a:r>
                      <a:endParaRPr lang="en-US" sz="1200" b="0" i="0" u="none" strike="noStrike" dirty="0">
                        <a:solidFill>
                          <a:schemeClr val="tx1"/>
                        </a:solidFill>
                        <a:effectLst/>
                        <a:latin typeface="Times New Roman" panose="02020603050405020304" pitchFamily="18" charset="0"/>
                      </a:endParaRPr>
                    </a:p>
                  </a:txBody>
                  <a:tcPr marL="9122" marR="9122" marT="9122" marB="0" anchor="ct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endParaRPr lang="en-US" sz="1200" b="0" i="0" u="none" strike="noStrike">
                        <a:solidFill>
                          <a:schemeClr val="tx1"/>
                        </a:solidFill>
                        <a:effectLst/>
                        <a:latin typeface="Calibri" panose="020F0502020204030204" pitchFamily="34" charset="0"/>
                      </a:endParaRPr>
                    </a:p>
                  </a:txBody>
                  <a:tcPr marL="9122" marR="9122" marT="9122" marB="0" anchor="b"/>
                </a:tc>
                <a:tc gridSpan="3">
                  <a:txBody>
                    <a:bodyPr/>
                    <a:lstStyle/>
                    <a:p>
                      <a:pPr algn="ctr" fontAlgn="ctr"/>
                      <a:r>
                        <a:rPr lang="en-US" sz="1200" b="0" u="none" strike="noStrike">
                          <a:solidFill>
                            <a:schemeClr val="tx1"/>
                          </a:solidFill>
                          <a:effectLst/>
                        </a:rPr>
                        <a:t>Artifacts</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82446">
                <a:tc gridSpan="2">
                  <a:txBody>
                    <a:bodyPr/>
                    <a:lstStyle/>
                    <a:p>
                      <a:pPr algn="l" fontAlgn="ctr"/>
                      <a:r>
                        <a:rPr lang="en-US" sz="1200" b="0" u="none" strike="noStrike">
                          <a:solidFill>
                            <a:schemeClr val="tx1"/>
                          </a:solidFill>
                          <a:effectLst/>
                        </a:rPr>
                        <a:t>MEDDRA</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T</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122</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137</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100</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b"/>
                      <a:endParaRPr lang="en-US" sz="1200" b="0" i="0" u="none" strike="noStrike">
                        <a:solidFill>
                          <a:schemeClr val="tx1"/>
                        </a:solidFill>
                        <a:effectLst/>
                        <a:latin typeface="Calibri" panose="020F0502020204030204" pitchFamily="34" charset="0"/>
                      </a:endParaRPr>
                    </a:p>
                  </a:txBody>
                  <a:tcPr marL="9122" marR="9122" marT="9122" marB="0" anchor="b"/>
                </a:tc>
                <a:tc gridSpan="2">
                  <a:txBody>
                    <a:bodyPr/>
                    <a:lstStyle/>
                    <a:p>
                      <a:pPr algn="l" fontAlgn="ctr"/>
                      <a:r>
                        <a:rPr lang="en-US" sz="1200" b="0" u="none" strike="noStrike">
                          <a:solidFill>
                            <a:schemeClr val="tx1"/>
                          </a:solidFill>
                          <a:effectLst/>
                        </a:rPr>
                        <a:t>RCD</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B</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11</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100</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27.3</a:t>
                      </a:r>
                      <a:endParaRPr lang="en-US" sz="1200" b="0" i="0" u="none" strike="noStrike">
                        <a:solidFill>
                          <a:schemeClr val="tx1"/>
                        </a:solidFill>
                        <a:effectLst/>
                        <a:latin typeface="Times New Roman" panose="02020603050405020304" pitchFamily="18" charset="0"/>
                      </a:endParaRPr>
                    </a:p>
                  </a:txBody>
                  <a:tcPr marL="9122" marR="9122" marT="9122" marB="0" anchor="ctr"/>
                </a:tc>
              </a:tr>
              <a:tr h="182446">
                <a:tc gridSpan="2">
                  <a:txBody>
                    <a:bodyPr/>
                    <a:lstStyle/>
                    <a:p>
                      <a:pPr algn="l" fontAlgn="ctr"/>
                      <a:r>
                        <a:rPr lang="en-US" sz="1200" b="0" u="none" strike="noStrike">
                          <a:solidFill>
                            <a:schemeClr val="tx1"/>
                          </a:solidFill>
                          <a:effectLst/>
                        </a:rPr>
                        <a:t>RH-MESH</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T</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86</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98</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100</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b"/>
                      <a:endParaRPr lang="en-US" sz="1200" b="0" i="0" u="none" strike="noStrike">
                        <a:solidFill>
                          <a:schemeClr val="tx1"/>
                        </a:solidFill>
                        <a:effectLst/>
                        <a:latin typeface="Calibri" panose="020F0502020204030204" pitchFamily="34" charset="0"/>
                      </a:endParaRPr>
                    </a:p>
                  </a:txBody>
                  <a:tcPr marL="9122" marR="9122" marT="9122" marB="0" anchor="b"/>
                </a:tc>
                <a:tc gridSpan="2">
                  <a:txBody>
                    <a:bodyPr/>
                    <a:lstStyle/>
                    <a:p>
                      <a:pPr algn="l" fontAlgn="ctr"/>
                      <a:r>
                        <a:rPr lang="en-US" sz="1200" b="0" u="none" strike="noStrike">
                          <a:solidFill>
                            <a:schemeClr val="tx1"/>
                          </a:solidFill>
                          <a:effectLst/>
                        </a:rPr>
                        <a:t>NCIT</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B</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23</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115</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24.2</a:t>
                      </a:r>
                      <a:endParaRPr lang="en-US" sz="1200" b="0" i="0" u="none" strike="noStrike">
                        <a:solidFill>
                          <a:schemeClr val="tx1"/>
                        </a:solidFill>
                        <a:effectLst/>
                        <a:latin typeface="Times New Roman" panose="02020603050405020304" pitchFamily="18" charset="0"/>
                      </a:endParaRPr>
                    </a:p>
                  </a:txBody>
                  <a:tcPr marL="9122" marR="9122" marT="9122" marB="0" anchor="ctr"/>
                </a:tc>
              </a:tr>
              <a:tr h="182446">
                <a:tc gridSpan="2">
                  <a:txBody>
                    <a:bodyPr/>
                    <a:lstStyle/>
                    <a:p>
                      <a:pPr algn="l" fontAlgn="ctr"/>
                      <a:r>
                        <a:rPr lang="en-US" sz="1200" b="0" u="none" strike="noStrike">
                          <a:solidFill>
                            <a:schemeClr val="tx1"/>
                          </a:solidFill>
                          <a:effectLst/>
                        </a:rPr>
                        <a:t>HIMC-ICD09</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T</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9</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11</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100</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b"/>
                      <a:endParaRPr lang="en-US" sz="1200" b="0" i="0" u="none" strike="noStrike">
                        <a:solidFill>
                          <a:schemeClr val="tx1"/>
                        </a:solidFill>
                        <a:effectLst/>
                        <a:latin typeface="Calibri" panose="020F0502020204030204" pitchFamily="34" charset="0"/>
                      </a:endParaRPr>
                    </a:p>
                  </a:txBody>
                  <a:tcPr marL="9122" marR="9122" marT="9122" marB="0" anchor="b"/>
                </a:tc>
                <a:tc gridSpan="2">
                  <a:txBody>
                    <a:bodyPr/>
                    <a:lstStyle/>
                    <a:p>
                      <a:pPr algn="l" fontAlgn="ctr"/>
                      <a:r>
                        <a:rPr lang="en-US" sz="1200" b="0" u="none" strike="noStrike">
                          <a:solidFill>
                            <a:schemeClr val="tx1"/>
                          </a:solidFill>
                          <a:effectLst/>
                        </a:rPr>
                        <a:t>SYMP</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B</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18</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111</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22.6</a:t>
                      </a:r>
                      <a:endParaRPr lang="en-US" sz="1200" b="0" i="0" u="none" strike="noStrike">
                        <a:solidFill>
                          <a:schemeClr val="tx1"/>
                        </a:solidFill>
                        <a:effectLst/>
                        <a:latin typeface="Times New Roman" panose="02020603050405020304" pitchFamily="18" charset="0"/>
                      </a:endParaRPr>
                    </a:p>
                  </a:txBody>
                  <a:tcPr marL="9122" marR="9122" marT="9122" marB="0" anchor="ctr"/>
                </a:tc>
              </a:tr>
              <a:tr h="182446">
                <a:tc gridSpan="2">
                  <a:txBody>
                    <a:bodyPr/>
                    <a:lstStyle/>
                    <a:p>
                      <a:pPr algn="l" fontAlgn="ctr"/>
                      <a:r>
                        <a:rPr lang="en-US" sz="1200" b="0" u="none" strike="noStrike">
                          <a:solidFill>
                            <a:schemeClr val="tx1"/>
                          </a:solidFill>
                          <a:effectLst/>
                        </a:rPr>
                        <a:t>ACGT-MO</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T</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 </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100</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b"/>
                      <a:endParaRPr lang="en-US" sz="1200" b="0" i="0" u="none" strike="noStrike">
                        <a:solidFill>
                          <a:schemeClr val="tx1"/>
                        </a:solidFill>
                        <a:effectLst/>
                        <a:latin typeface="Calibri" panose="020F0502020204030204" pitchFamily="34" charset="0"/>
                      </a:endParaRPr>
                    </a:p>
                  </a:txBody>
                  <a:tcPr marL="9122" marR="9122" marT="9122" marB="0" anchor="b"/>
                </a:tc>
                <a:tc gridSpan="2">
                  <a:txBody>
                    <a:bodyPr/>
                    <a:lstStyle/>
                    <a:p>
                      <a:pPr algn="l" fontAlgn="ctr"/>
                      <a:r>
                        <a:rPr lang="en-US" sz="1200" b="0" u="none" strike="noStrike">
                          <a:solidFill>
                            <a:schemeClr val="tx1"/>
                          </a:solidFill>
                          <a:effectLst/>
                        </a:rPr>
                        <a:t>MESH</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B</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16</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93</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19.7</a:t>
                      </a:r>
                      <a:endParaRPr lang="en-US" sz="1200" b="0" i="0" u="none" strike="noStrike">
                        <a:solidFill>
                          <a:schemeClr val="tx1"/>
                        </a:solidFill>
                        <a:effectLst/>
                        <a:latin typeface="Times New Roman" panose="02020603050405020304" pitchFamily="18" charset="0"/>
                      </a:endParaRPr>
                    </a:p>
                  </a:txBody>
                  <a:tcPr marL="9122" marR="9122" marT="9122" marB="0" anchor="ctr"/>
                </a:tc>
              </a:tr>
              <a:tr h="182446">
                <a:tc gridSpan="2">
                  <a:txBody>
                    <a:bodyPr/>
                    <a:lstStyle/>
                    <a:p>
                      <a:pPr algn="l" fontAlgn="ctr"/>
                      <a:r>
                        <a:rPr lang="en-US" sz="1200" b="0" u="none" strike="noStrike">
                          <a:solidFill>
                            <a:schemeClr val="tx1"/>
                          </a:solidFill>
                          <a:effectLst/>
                        </a:rPr>
                        <a:t>AI-RHEUM</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T</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 </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100</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b"/>
                      <a:endParaRPr lang="en-US" sz="1200" b="0" i="0" u="none" strike="noStrike">
                        <a:solidFill>
                          <a:schemeClr val="tx1"/>
                        </a:solidFill>
                        <a:effectLst/>
                        <a:latin typeface="Calibri" panose="020F0502020204030204" pitchFamily="34" charset="0"/>
                      </a:endParaRPr>
                    </a:p>
                  </a:txBody>
                  <a:tcPr marL="9122" marR="9122" marT="9122" marB="0" anchor="b"/>
                </a:tc>
                <a:tc gridSpan="2">
                  <a:txBody>
                    <a:bodyPr/>
                    <a:lstStyle/>
                    <a:p>
                      <a:pPr algn="l" fontAlgn="ctr"/>
                      <a:r>
                        <a:rPr lang="en-US" sz="1200" b="0" u="none" strike="noStrike">
                          <a:solidFill>
                            <a:schemeClr val="tx1"/>
                          </a:solidFill>
                          <a:effectLst/>
                        </a:rPr>
                        <a:t>OMIM</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B</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2</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35</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18.2</a:t>
                      </a:r>
                      <a:endParaRPr lang="en-US" sz="1200" b="0" i="0" u="none" strike="noStrike">
                        <a:solidFill>
                          <a:schemeClr val="tx1"/>
                        </a:solidFill>
                        <a:effectLst/>
                        <a:latin typeface="Times New Roman" panose="02020603050405020304" pitchFamily="18" charset="0"/>
                      </a:endParaRPr>
                    </a:p>
                  </a:txBody>
                  <a:tcPr marL="9122" marR="9122" marT="9122" marB="0" anchor="ctr"/>
                </a:tc>
              </a:tr>
              <a:tr h="182446">
                <a:tc gridSpan="2">
                  <a:txBody>
                    <a:bodyPr/>
                    <a:lstStyle/>
                    <a:p>
                      <a:pPr algn="l" fontAlgn="ctr"/>
                      <a:r>
                        <a:rPr lang="en-US" sz="1200" b="0" u="none" strike="noStrike">
                          <a:solidFill>
                            <a:schemeClr val="tx1"/>
                          </a:solidFill>
                          <a:effectLst/>
                        </a:rPr>
                        <a:t>SNOMEDCT</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B</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4</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185</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88.3</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b"/>
                      <a:endParaRPr lang="en-US" sz="1200" b="0" i="0" u="none" strike="noStrike">
                        <a:solidFill>
                          <a:schemeClr val="tx1"/>
                        </a:solidFill>
                        <a:effectLst/>
                        <a:latin typeface="Calibri" panose="020F0502020204030204" pitchFamily="34" charset="0"/>
                      </a:endParaRPr>
                    </a:p>
                  </a:txBody>
                  <a:tcPr marL="9122" marR="9122" marT="9122" marB="0" anchor="b"/>
                </a:tc>
                <a:tc gridSpan="2">
                  <a:txBody>
                    <a:bodyPr/>
                    <a:lstStyle/>
                    <a:p>
                      <a:pPr algn="l" fontAlgn="ctr"/>
                      <a:r>
                        <a:rPr lang="en-US" sz="1200" b="0" u="none" strike="noStrike">
                          <a:solidFill>
                            <a:schemeClr val="tx1"/>
                          </a:solidFill>
                          <a:effectLst/>
                        </a:rPr>
                        <a:t>ICD10</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T</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 </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6</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16.7</a:t>
                      </a:r>
                      <a:endParaRPr lang="en-US" sz="1200" b="0" i="0" u="none" strike="noStrike">
                        <a:solidFill>
                          <a:schemeClr val="tx1"/>
                        </a:solidFill>
                        <a:effectLst/>
                        <a:latin typeface="Times New Roman" panose="02020603050405020304" pitchFamily="18" charset="0"/>
                      </a:endParaRPr>
                    </a:p>
                  </a:txBody>
                  <a:tcPr marL="9122" marR="9122" marT="9122" marB="0" anchor="ctr"/>
                </a:tc>
              </a:tr>
              <a:tr h="182446">
                <a:tc gridSpan="2">
                  <a:txBody>
                    <a:bodyPr/>
                    <a:lstStyle/>
                    <a:p>
                      <a:pPr algn="l" fontAlgn="ctr"/>
                      <a:r>
                        <a:rPr lang="en-US" sz="1200" b="0" u="none" strike="noStrike">
                          <a:solidFill>
                            <a:schemeClr val="tx1"/>
                          </a:solidFill>
                          <a:effectLst/>
                        </a:rPr>
                        <a:t>PHARE</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B</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3</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25</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61.9</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b"/>
                      <a:endParaRPr lang="en-US" sz="1200" b="0" i="0" u="none" strike="noStrike">
                        <a:solidFill>
                          <a:schemeClr val="tx1"/>
                        </a:solidFill>
                        <a:effectLst/>
                        <a:latin typeface="Calibri" panose="020F0502020204030204" pitchFamily="34" charset="0"/>
                      </a:endParaRPr>
                    </a:p>
                  </a:txBody>
                  <a:tcPr marL="9122" marR="9122" marT="9122" marB="0" anchor="b"/>
                </a:tc>
                <a:tc gridSpan="2">
                  <a:txBody>
                    <a:bodyPr/>
                    <a:lstStyle/>
                    <a:p>
                      <a:pPr algn="l" fontAlgn="ctr"/>
                      <a:r>
                        <a:rPr lang="en-US" sz="1200" b="0" u="none" strike="noStrike">
                          <a:solidFill>
                            <a:schemeClr val="tx1"/>
                          </a:solidFill>
                          <a:effectLst/>
                        </a:rPr>
                        <a:t>NIFSTD</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B</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2</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27</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16</a:t>
                      </a:r>
                      <a:endParaRPr lang="en-US" sz="1200" b="0" i="0" u="none" strike="noStrike">
                        <a:solidFill>
                          <a:schemeClr val="tx1"/>
                        </a:solidFill>
                        <a:effectLst/>
                        <a:latin typeface="Times New Roman" panose="02020603050405020304" pitchFamily="18" charset="0"/>
                      </a:endParaRPr>
                    </a:p>
                  </a:txBody>
                  <a:tcPr marL="9122" marR="9122" marT="9122" marB="0" anchor="ctr"/>
                </a:tc>
              </a:tr>
              <a:tr h="182446">
                <a:tc gridSpan="2">
                  <a:txBody>
                    <a:bodyPr/>
                    <a:lstStyle/>
                    <a:p>
                      <a:pPr algn="l" fontAlgn="ctr"/>
                      <a:r>
                        <a:rPr lang="en-US" sz="1200" b="0" u="none" strike="noStrike">
                          <a:solidFill>
                            <a:schemeClr val="tx1"/>
                          </a:solidFill>
                          <a:effectLst/>
                        </a:rPr>
                        <a:t>WHO-ART</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B</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17</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86</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59.4</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b"/>
                      <a:endParaRPr lang="en-US" sz="1200" b="0" i="0" u="none" strike="noStrike">
                        <a:solidFill>
                          <a:schemeClr val="tx1"/>
                        </a:solidFill>
                        <a:effectLst/>
                        <a:latin typeface="Calibri" panose="020F0502020204030204" pitchFamily="34" charset="0"/>
                      </a:endParaRPr>
                    </a:p>
                  </a:txBody>
                  <a:tcPr marL="9122" marR="9122" marT="9122" marB="0" anchor="b"/>
                </a:tc>
                <a:tc gridSpan="2">
                  <a:txBody>
                    <a:bodyPr/>
                    <a:lstStyle/>
                    <a:p>
                      <a:pPr algn="l" fontAlgn="ctr"/>
                      <a:r>
                        <a:rPr lang="en-US" sz="1200" b="0" u="none" strike="noStrike">
                          <a:solidFill>
                            <a:schemeClr val="tx1"/>
                          </a:solidFill>
                          <a:effectLst/>
                        </a:rPr>
                        <a:t>CTCAE</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B</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4</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31</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14.8</a:t>
                      </a:r>
                      <a:endParaRPr lang="en-US" sz="1200" b="0" i="0" u="none" strike="noStrike">
                        <a:solidFill>
                          <a:schemeClr val="tx1"/>
                        </a:solidFill>
                        <a:effectLst/>
                        <a:latin typeface="Times New Roman" panose="02020603050405020304" pitchFamily="18" charset="0"/>
                      </a:endParaRPr>
                    </a:p>
                  </a:txBody>
                  <a:tcPr marL="9122" marR="9122" marT="9122" marB="0" anchor="ctr"/>
                </a:tc>
              </a:tr>
              <a:tr h="182446">
                <a:tc gridSpan="2">
                  <a:txBody>
                    <a:bodyPr/>
                    <a:lstStyle/>
                    <a:p>
                      <a:pPr algn="l" fontAlgn="ctr"/>
                      <a:r>
                        <a:rPr lang="en-US" sz="1200" b="0" u="none" strike="noStrike">
                          <a:solidFill>
                            <a:schemeClr val="tx1"/>
                          </a:solidFill>
                          <a:effectLst/>
                        </a:rPr>
                        <a:t>GALEN</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B</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3</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32</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50</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b"/>
                      <a:endParaRPr lang="en-US" sz="1200" b="0" i="0" u="none" strike="noStrike">
                        <a:solidFill>
                          <a:schemeClr val="tx1"/>
                        </a:solidFill>
                        <a:effectLst/>
                        <a:latin typeface="Calibri" panose="020F0502020204030204" pitchFamily="34" charset="0"/>
                      </a:endParaRPr>
                    </a:p>
                  </a:txBody>
                  <a:tcPr marL="9122" marR="9122" marT="9122" marB="0" anchor="b"/>
                </a:tc>
                <a:tc gridSpan="2">
                  <a:txBody>
                    <a:bodyPr/>
                    <a:lstStyle/>
                    <a:p>
                      <a:pPr algn="l" fontAlgn="ctr"/>
                      <a:r>
                        <a:rPr lang="en-US" sz="1200" b="0" u="none" strike="noStrike">
                          <a:solidFill>
                            <a:schemeClr val="tx1"/>
                          </a:solidFill>
                          <a:effectLst/>
                        </a:rPr>
                        <a:t>ICD10CM</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B</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4</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19</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13.3</a:t>
                      </a:r>
                      <a:endParaRPr lang="en-US" sz="1200" b="0" i="0" u="none" strike="noStrike">
                        <a:solidFill>
                          <a:schemeClr val="tx1"/>
                        </a:solidFill>
                        <a:effectLst/>
                        <a:latin typeface="Times New Roman" panose="02020603050405020304" pitchFamily="18" charset="0"/>
                      </a:endParaRPr>
                    </a:p>
                  </a:txBody>
                  <a:tcPr marL="9122" marR="9122" marT="9122" marB="0" anchor="ctr"/>
                </a:tc>
              </a:tr>
              <a:tr h="182446">
                <a:tc gridSpan="2">
                  <a:txBody>
                    <a:bodyPr/>
                    <a:lstStyle/>
                    <a:p>
                      <a:pPr algn="l" fontAlgn="ctr"/>
                      <a:r>
                        <a:rPr lang="en-US" sz="1200" b="0" u="none" strike="noStrike">
                          <a:solidFill>
                            <a:schemeClr val="tx1"/>
                          </a:solidFill>
                          <a:effectLst/>
                        </a:rPr>
                        <a:t>NCIt-Activity</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T</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 </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4</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50</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b"/>
                      <a:endParaRPr lang="en-US" sz="1200" b="0" i="0" u="none" strike="noStrike">
                        <a:solidFill>
                          <a:schemeClr val="tx1"/>
                        </a:solidFill>
                        <a:effectLst/>
                        <a:latin typeface="Calibri" panose="020F0502020204030204" pitchFamily="34" charset="0"/>
                      </a:endParaRPr>
                    </a:p>
                  </a:txBody>
                  <a:tcPr marL="9122" marR="9122" marT="9122" marB="0" anchor="b"/>
                </a:tc>
                <a:tc gridSpan="2">
                  <a:txBody>
                    <a:bodyPr/>
                    <a:lstStyle/>
                    <a:p>
                      <a:pPr algn="l" fontAlgn="ctr"/>
                      <a:r>
                        <a:rPr lang="en-US" sz="1200" b="0" u="none" strike="noStrike">
                          <a:solidFill>
                            <a:schemeClr val="tx1"/>
                          </a:solidFill>
                          <a:effectLst/>
                        </a:rPr>
                        <a:t>BDO</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B</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3</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31</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10.7</a:t>
                      </a:r>
                      <a:endParaRPr lang="en-US" sz="1200" b="0" i="0" u="none" strike="noStrike">
                        <a:solidFill>
                          <a:schemeClr val="tx1"/>
                        </a:solidFill>
                        <a:effectLst/>
                        <a:latin typeface="Times New Roman" panose="02020603050405020304" pitchFamily="18" charset="0"/>
                      </a:endParaRPr>
                    </a:p>
                  </a:txBody>
                  <a:tcPr marL="9122" marR="9122" marT="9122" marB="0" anchor="ctr"/>
                </a:tc>
              </a:tr>
              <a:tr h="182446">
                <a:tc gridSpan="2">
                  <a:txBody>
                    <a:bodyPr/>
                    <a:lstStyle/>
                    <a:p>
                      <a:pPr algn="l" fontAlgn="ctr"/>
                      <a:r>
                        <a:rPr lang="en-US" sz="1200" b="0" u="none" strike="noStrike">
                          <a:solidFill>
                            <a:schemeClr val="tx1"/>
                          </a:solidFill>
                          <a:effectLst/>
                        </a:rPr>
                        <a:t>RPO</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T</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 </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4</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50</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b"/>
                      <a:endParaRPr lang="en-US" sz="1200" b="0" i="0" u="none" strike="noStrike">
                        <a:solidFill>
                          <a:schemeClr val="tx1"/>
                        </a:solidFill>
                        <a:effectLst/>
                        <a:latin typeface="Calibri" panose="020F0502020204030204" pitchFamily="34" charset="0"/>
                      </a:endParaRPr>
                    </a:p>
                  </a:txBody>
                  <a:tcPr marL="9122" marR="9122" marT="9122" marB="0" anchor="b"/>
                </a:tc>
                <a:tc gridSpan="2">
                  <a:txBody>
                    <a:bodyPr/>
                    <a:lstStyle/>
                    <a:p>
                      <a:pPr algn="l" fontAlgn="ctr"/>
                      <a:r>
                        <a:rPr lang="en-US" sz="1200" b="0" u="none" strike="noStrike">
                          <a:solidFill>
                            <a:schemeClr val="tx1"/>
                          </a:solidFill>
                          <a:effectLst/>
                        </a:rPr>
                        <a:t>CSSO</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B</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3</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31</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10.7</a:t>
                      </a:r>
                      <a:endParaRPr lang="en-US" sz="1200" b="0" i="0" u="none" strike="noStrike">
                        <a:solidFill>
                          <a:schemeClr val="tx1"/>
                        </a:solidFill>
                        <a:effectLst/>
                        <a:latin typeface="Times New Roman" panose="02020603050405020304" pitchFamily="18" charset="0"/>
                      </a:endParaRPr>
                    </a:p>
                  </a:txBody>
                  <a:tcPr marL="9122" marR="9122" marT="9122" marB="0" anchor="ctr"/>
                </a:tc>
              </a:tr>
              <a:tr h="182446">
                <a:tc gridSpan="2">
                  <a:txBody>
                    <a:bodyPr/>
                    <a:lstStyle/>
                    <a:p>
                      <a:pPr algn="l" fontAlgn="ctr"/>
                      <a:r>
                        <a:rPr lang="en-US" sz="1200" b="0" u="none" strike="noStrike">
                          <a:solidFill>
                            <a:schemeClr val="tx1"/>
                          </a:solidFill>
                          <a:effectLst/>
                        </a:rPr>
                        <a:t>SYN</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T</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 </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4</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50</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b"/>
                      <a:endParaRPr lang="en-US" sz="1200" b="0" i="0" u="none" strike="noStrike">
                        <a:solidFill>
                          <a:schemeClr val="tx1"/>
                        </a:solidFill>
                        <a:effectLst/>
                        <a:latin typeface="Calibri" panose="020F0502020204030204" pitchFamily="34" charset="0"/>
                      </a:endParaRPr>
                    </a:p>
                  </a:txBody>
                  <a:tcPr marL="9122" marR="9122" marT="9122" marB="0" anchor="b"/>
                </a:tc>
                <a:tc gridSpan="2">
                  <a:txBody>
                    <a:bodyPr/>
                    <a:lstStyle/>
                    <a:p>
                      <a:pPr algn="l" fontAlgn="ctr"/>
                      <a:r>
                        <a:rPr lang="en-US" sz="1200" b="0" u="none" strike="noStrike">
                          <a:solidFill>
                            <a:schemeClr val="tx1"/>
                          </a:solidFill>
                          <a:effectLst/>
                        </a:rPr>
                        <a:t>ICPC2P</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B</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10</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87</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9.21</a:t>
                      </a:r>
                      <a:endParaRPr lang="en-US" sz="1200" b="0" i="0" u="none" strike="noStrike">
                        <a:solidFill>
                          <a:schemeClr val="tx1"/>
                        </a:solidFill>
                        <a:effectLst/>
                        <a:latin typeface="Times New Roman" panose="02020603050405020304" pitchFamily="18" charset="0"/>
                      </a:endParaRPr>
                    </a:p>
                  </a:txBody>
                  <a:tcPr marL="9122" marR="9122" marT="9122" marB="0" anchor="ctr"/>
                </a:tc>
              </a:tr>
              <a:tr h="182446">
                <a:tc gridSpan="2">
                  <a:txBody>
                    <a:bodyPr/>
                    <a:lstStyle/>
                    <a:p>
                      <a:pPr algn="l" fontAlgn="ctr"/>
                      <a:r>
                        <a:rPr lang="en-US" sz="1200" b="0" u="none" strike="noStrike">
                          <a:solidFill>
                            <a:schemeClr val="tx1"/>
                          </a:solidFill>
                          <a:effectLst/>
                        </a:rPr>
                        <a:t>SOPHARM</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B</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10</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77</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40.9</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b"/>
                      <a:endParaRPr lang="en-US" sz="1200" b="0" i="0" u="none" strike="noStrike">
                        <a:solidFill>
                          <a:schemeClr val="tx1"/>
                        </a:solidFill>
                        <a:effectLst/>
                        <a:latin typeface="Calibri" panose="020F0502020204030204" pitchFamily="34" charset="0"/>
                      </a:endParaRPr>
                    </a:p>
                  </a:txBody>
                  <a:tcPr marL="9122" marR="9122" marT="9122" marB="0" anchor="b"/>
                </a:tc>
                <a:tc gridSpan="2">
                  <a:txBody>
                    <a:bodyPr/>
                    <a:lstStyle/>
                    <a:p>
                      <a:pPr algn="l" fontAlgn="ctr"/>
                      <a:r>
                        <a:rPr lang="en-US" sz="1200" b="0" u="none" strike="noStrike">
                          <a:solidFill>
                            <a:schemeClr val="tx1"/>
                          </a:solidFill>
                          <a:effectLst/>
                        </a:rPr>
                        <a:t>LOINC</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T</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3</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 </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9</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0</a:t>
                      </a:r>
                      <a:endParaRPr lang="en-US" sz="1200" b="0" i="0" u="none" strike="noStrike">
                        <a:solidFill>
                          <a:schemeClr val="tx1"/>
                        </a:solidFill>
                        <a:effectLst/>
                        <a:latin typeface="Times New Roman" panose="02020603050405020304" pitchFamily="18" charset="0"/>
                      </a:endParaRPr>
                    </a:p>
                  </a:txBody>
                  <a:tcPr marL="9122" marR="9122" marT="9122" marB="0" anchor="ctr"/>
                </a:tc>
              </a:tr>
              <a:tr h="182446">
                <a:tc gridSpan="2">
                  <a:txBody>
                    <a:bodyPr/>
                    <a:lstStyle/>
                    <a:p>
                      <a:pPr algn="l" fontAlgn="ctr"/>
                      <a:r>
                        <a:rPr lang="en-US" sz="1200" b="0" u="none" strike="noStrike">
                          <a:solidFill>
                            <a:schemeClr val="tx1"/>
                          </a:solidFill>
                          <a:effectLst/>
                        </a:rPr>
                        <a:t>NDF-RT</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T</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2</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49</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37</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b"/>
                      <a:endParaRPr lang="en-US" sz="1200" b="0" i="0" u="none" strike="noStrike">
                        <a:solidFill>
                          <a:schemeClr val="tx1"/>
                        </a:solidFill>
                        <a:effectLst/>
                        <a:latin typeface="Calibri" panose="020F0502020204030204" pitchFamily="34" charset="0"/>
                      </a:endParaRPr>
                    </a:p>
                  </a:txBody>
                  <a:tcPr marL="9122" marR="9122" marT="9122" marB="0" anchor="b"/>
                </a:tc>
                <a:tc gridSpan="2">
                  <a:txBody>
                    <a:bodyPr/>
                    <a:lstStyle/>
                    <a:p>
                      <a:pPr algn="l" fontAlgn="ctr"/>
                      <a:r>
                        <a:rPr lang="en-US" sz="1200" b="0" u="none" strike="noStrike">
                          <a:solidFill>
                            <a:schemeClr val="tx1"/>
                          </a:solidFill>
                          <a:effectLst/>
                        </a:rPr>
                        <a:t>HL7</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T</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2</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 </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6</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0</a:t>
                      </a:r>
                      <a:endParaRPr lang="en-US" sz="1200" b="0" i="0" u="none" strike="noStrike">
                        <a:solidFill>
                          <a:schemeClr val="tx1"/>
                        </a:solidFill>
                        <a:effectLst/>
                        <a:latin typeface="Times New Roman" panose="02020603050405020304" pitchFamily="18" charset="0"/>
                      </a:endParaRPr>
                    </a:p>
                  </a:txBody>
                  <a:tcPr marL="9122" marR="9122" marT="9122" marB="0" anchor="ctr"/>
                </a:tc>
              </a:tr>
              <a:tr h="228058">
                <a:tc gridSpan="2">
                  <a:txBody>
                    <a:bodyPr/>
                    <a:lstStyle/>
                    <a:p>
                      <a:pPr algn="l" fontAlgn="ctr"/>
                      <a:r>
                        <a:rPr lang="en-US" sz="1200" b="0" u="none" strike="noStrike">
                          <a:solidFill>
                            <a:schemeClr val="tx1"/>
                          </a:solidFill>
                          <a:effectLst/>
                        </a:rPr>
                        <a:t>MP</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B</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7</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76</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36.8</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b"/>
                      <a:endParaRPr lang="en-US" sz="1200" b="0" i="0" u="none" strike="noStrike">
                        <a:solidFill>
                          <a:schemeClr val="tx1"/>
                        </a:solidFill>
                        <a:effectLst/>
                        <a:latin typeface="Calibri" panose="020F0502020204030204" pitchFamily="34" charset="0"/>
                      </a:endParaRPr>
                    </a:p>
                  </a:txBody>
                  <a:tcPr marL="9122" marR="9122" marT="9122" marB="0" anchor="b"/>
                </a:tc>
                <a:tc gridSpan="2">
                  <a:txBody>
                    <a:bodyPr/>
                    <a:lstStyle/>
                    <a:p>
                      <a:pPr algn="l" fontAlgn="ctr"/>
                      <a:r>
                        <a:rPr lang="en-US" sz="1200" b="0" u="none" strike="noStrike">
                          <a:solidFill>
                            <a:schemeClr val="tx1"/>
                          </a:solidFill>
                          <a:effectLst/>
                        </a:rPr>
                        <a:t>HIMC-LOINC</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T</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3</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3</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0</a:t>
                      </a:r>
                      <a:endParaRPr lang="en-US" sz="1200" b="0" i="0" u="none" strike="noStrike">
                        <a:solidFill>
                          <a:schemeClr val="tx1"/>
                        </a:solidFill>
                        <a:effectLst/>
                        <a:latin typeface="Times New Roman" panose="02020603050405020304" pitchFamily="18" charset="0"/>
                      </a:endParaRPr>
                    </a:p>
                  </a:txBody>
                  <a:tcPr marL="9122" marR="9122" marT="9122" marB="0" anchor="ctr"/>
                </a:tc>
              </a:tr>
              <a:tr h="228058">
                <a:tc gridSpan="2">
                  <a:txBody>
                    <a:bodyPr/>
                    <a:lstStyle/>
                    <a:p>
                      <a:pPr algn="l" fontAlgn="ctr"/>
                      <a:r>
                        <a:rPr lang="en-US" sz="1200" b="0" u="none" strike="noStrike">
                          <a:solidFill>
                            <a:schemeClr val="tx1"/>
                          </a:solidFill>
                          <a:effectLst/>
                        </a:rPr>
                        <a:t>CRISP</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B</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19</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21</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70</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36.7</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b"/>
                      <a:endParaRPr lang="en-US" sz="1200" b="0" i="0" u="none" strike="noStrike">
                        <a:solidFill>
                          <a:schemeClr val="tx1"/>
                        </a:solidFill>
                        <a:effectLst/>
                        <a:latin typeface="Calibri" panose="020F0502020204030204" pitchFamily="34" charset="0"/>
                      </a:endParaRPr>
                    </a:p>
                  </a:txBody>
                  <a:tcPr marL="9122" marR="9122" marT="9122" marB="0" anchor="b"/>
                </a:tc>
                <a:tc gridSpan="2">
                  <a:txBody>
                    <a:bodyPr/>
                    <a:lstStyle/>
                    <a:p>
                      <a:pPr algn="l" fontAlgn="ctr"/>
                      <a:r>
                        <a:rPr lang="en-US" sz="1200" b="0" u="none" strike="noStrike">
                          <a:solidFill>
                            <a:schemeClr val="tx1"/>
                          </a:solidFill>
                          <a:effectLst/>
                        </a:rPr>
                        <a:t>HOM-CLINIC</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T</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3</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3</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0</a:t>
                      </a:r>
                      <a:endParaRPr lang="en-US" sz="1200" b="0" i="0" u="none" strike="noStrike">
                        <a:solidFill>
                          <a:schemeClr val="tx1"/>
                        </a:solidFill>
                        <a:effectLst/>
                        <a:latin typeface="Times New Roman" panose="02020603050405020304" pitchFamily="18" charset="0"/>
                      </a:endParaRPr>
                    </a:p>
                  </a:txBody>
                  <a:tcPr marL="9122" marR="9122" marT="9122" marB="0" anchor="ctr"/>
                </a:tc>
              </a:tr>
              <a:tr h="228058">
                <a:tc gridSpan="2">
                  <a:txBody>
                    <a:bodyPr/>
                    <a:lstStyle/>
                    <a:p>
                      <a:pPr algn="l" fontAlgn="ctr"/>
                      <a:r>
                        <a:rPr lang="en-US" sz="1200" b="0" u="none" strike="noStrike">
                          <a:solidFill>
                            <a:schemeClr val="tx1"/>
                          </a:solidFill>
                          <a:effectLst/>
                        </a:rPr>
                        <a:t>COSTART</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B</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44</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171</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34.4</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b"/>
                      <a:endParaRPr lang="en-US" sz="1200" b="0" i="0" u="none" strike="noStrike">
                        <a:solidFill>
                          <a:schemeClr val="tx1"/>
                        </a:solidFill>
                        <a:effectLst/>
                        <a:latin typeface="Calibri" panose="020F0502020204030204" pitchFamily="34" charset="0"/>
                      </a:endParaRPr>
                    </a:p>
                  </a:txBody>
                  <a:tcPr marL="9122" marR="9122" marT="9122" marB="0" anchor="b"/>
                </a:tc>
                <a:tc gridSpan="2">
                  <a:txBody>
                    <a:bodyPr/>
                    <a:lstStyle/>
                    <a:p>
                      <a:pPr algn="l" fontAlgn="ctr"/>
                      <a:r>
                        <a:rPr lang="en-US" sz="1200" b="0" u="none" strike="noStrike">
                          <a:solidFill>
                            <a:schemeClr val="tx1"/>
                          </a:solidFill>
                          <a:effectLst/>
                        </a:rPr>
                        <a:t>HOMERUN-UHC</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T</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3</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3</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0</a:t>
                      </a:r>
                      <a:endParaRPr lang="en-US" sz="1200" b="0" i="0" u="none" strike="noStrike">
                        <a:solidFill>
                          <a:schemeClr val="tx1"/>
                        </a:solidFill>
                        <a:effectLst/>
                        <a:latin typeface="Times New Roman" panose="02020603050405020304" pitchFamily="18" charset="0"/>
                      </a:endParaRPr>
                    </a:p>
                  </a:txBody>
                  <a:tcPr marL="9122" marR="9122" marT="9122" marB="0" anchor="ctr"/>
                </a:tc>
              </a:tr>
              <a:tr h="182446">
                <a:tc gridSpan="2">
                  <a:txBody>
                    <a:bodyPr/>
                    <a:lstStyle/>
                    <a:p>
                      <a:pPr algn="l" fontAlgn="ctr"/>
                      <a:r>
                        <a:rPr lang="en-US" sz="1200" b="0" u="none" strike="noStrike">
                          <a:solidFill>
                            <a:schemeClr val="tx1"/>
                          </a:solidFill>
                          <a:effectLst/>
                        </a:rPr>
                        <a:t>PDQ</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B</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11</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34</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31.8</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b"/>
                      <a:endParaRPr lang="en-US" sz="1200" b="0" i="0" u="none" strike="noStrike">
                        <a:solidFill>
                          <a:schemeClr val="tx1"/>
                        </a:solidFill>
                        <a:effectLst/>
                        <a:latin typeface="Calibri" panose="020F0502020204030204" pitchFamily="34" charset="0"/>
                      </a:endParaRPr>
                    </a:p>
                  </a:txBody>
                  <a:tcPr marL="9122" marR="9122" marT="9122" marB="0" anchor="b"/>
                </a:tc>
                <a:tc gridSpan="2">
                  <a:txBody>
                    <a:bodyPr/>
                    <a:lstStyle/>
                    <a:p>
                      <a:pPr algn="l" fontAlgn="ctr"/>
                      <a:r>
                        <a:rPr lang="en-US" sz="1200" b="0" u="none" strike="noStrike">
                          <a:solidFill>
                            <a:schemeClr val="tx1"/>
                          </a:solidFill>
                          <a:effectLst/>
                        </a:rPr>
                        <a:t>PMA</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T</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 </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3</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0</a:t>
                      </a:r>
                      <a:endParaRPr lang="en-US" sz="1200" b="0" i="0" u="none" strike="noStrike">
                        <a:solidFill>
                          <a:schemeClr val="tx1"/>
                        </a:solidFill>
                        <a:effectLst/>
                        <a:latin typeface="Times New Roman" panose="02020603050405020304" pitchFamily="18" charset="0"/>
                      </a:endParaRPr>
                    </a:p>
                  </a:txBody>
                  <a:tcPr marL="9122" marR="9122" marT="9122" marB="0" anchor="ctr"/>
                </a:tc>
              </a:tr>
              <a:tr h="182446">
                <a:tc gridSpan="2">
                  <a:txBody>
                    <a:bodyPr/>
                    <a:lstStyle/>
                    <a:p>
                      <a:pPr algn="l" fontAlgn="ctr"/>
                      <a:r>
                        <a:rPr lang="en-US" sz="1200" b="0" u="none" strike="noStrike">
                          <a:solidFill>
                            <a:schemeClr val="tx1"/>
                          </a:solidFill>
                          <a:effectLst/>
                        </a:rPr>
                        <a:t>HP</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B</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4</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34</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30</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b"/>
                      <a:endParaRPr lang="en-US" sz="1200" b="0" i="0" u="none" strike="noStrike">
                        <a:solidFill>
                          <a:schemeClr val="tx1"/>
                        </a:solidFill>
                        <a:effectLst/>
                        <a:latin typeface="Calibri" panose="020F0502020204030204" pitchFamily="34" charset="0"/>
                      </a:endParaRPr>
                    </a:p>
                  </a:txBody>
                  <a:tcPr marL="9122" marR="9122" marT="9122" marB="0" anchor="b"/>
                </a:tc>
                <a:tc gridSpan="2">
                  <a:txBody>
                    <a:bodyPr/>
                    <a:lstStyle/>
                    <a:p>
                      <a:pPr algn="l" fontAlgn="ctr"/>
                      <a:r>
                        <a:rPr lang="en-US" sz="1200" b="0" u="none" strike="noStrike">
                          <a:solidFill>
                            <a:schemeClr val="tx1"/>
                          </a:solidFill>
                          <a:effectLst/>
                        </a:rPr>
                        <a:t>TRAK</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T</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 </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3</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0</a:t>
                      </a:r>
                      <a:endParaRPr lang="en-US" sz="1200" b="0" i="0" u="none" strike="noStrike">
                        <a:solidFill>
                          <a:schemeClr val="tx1"/>
                        </a:solidFill>
                        <a:effectLst/>
                        <a:latin typeface="Times New Roman" panose="02020603050405020304" pitchFamily="18" charset="0"/>
                      </a:endParaRPr>
                    </a:p>
                  </a:txBody>
                  <a:tcPr marL="9122" marR="9122" marT="9122" marB="0" anchor="ctr"/>
                </a:tc>
              </a:tr>
              <a:tr h="191568">
                <a:tc gridSpan="2">
                  <a:txBody>
                    <a:bodyPr/>
                    <a:lstStyle/>
                    <a:p>
                      <a:pPr algn="l" fontAlgn="ctr"/>
                      <a:r>
                        <a:rPr lang="en-US" sz="1200" b="0" u="none" strike="noStrike">
                          <a:solidFill>
                            <a:schemeClr val="tx1"/>
                          </a:solidFill>
                          <a:effectLst/>
                        </a:rPr>
                        <a:t>NDFRT</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B</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28</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113</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27.4</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b"/>
                      <a:endParaRPr lang="en-US" sz="1200" b="0" i="0" u="none" strike="noStrike">
                        <a:solidFill>
                          <a:schemeClr val="tx1"/>
                        </a:solidFill>
                        <a:effectLst/>
                        <a:latin typeface="Calibri" panose="020F0502020204030204" pitchFamily="34" charset="0"/>
                      </a:endParaRPr>
                    </a:p>
                  </a:txBody>
                  <a:tcPr marL="9122" marR="9122" marT="9122" marB="0" anchor="b"/>
                </a:tc>
                <a:tc gridSpan="2">
                  <a:txBody>
                    <a:bodyPr/>
                    <a:lstStyle/>
                    <a:p>
                      <a:pPr algn="l" fontAlgn="ctr"/>
                      <a:r>
                        <a:rPr lang="en-US" sz="1200" b="0" u="none" strike="noStrike">
                          <a:solidFill>
                            <a:schemeClr val="tx1"/>
                          </a:solidFill>
                          <a:effectLst/>
                        </a:rPr>
                        <a:t>IFAR</a:t>
                      </a:r>
                      <a:endParaRPr lang="en-US" sz="1200" b="0" i="0" u="none" strike="noStrike">
                        <a:solidFill>
                          <a:schemeClr val="tx1"/>
                        </a:solidFill>
                        <a:effectLst/>
                        <a:latin typeface="Times New Roman" panose="02020603050405020304" pitchFamily="18" charset="0"/>
                      </a:endParaRPr>
                    </a:p>
                  </a:txBody>
                  <a:tcPr marL="9122" marR="9122" marT="9122" marB="0" anchor="ctr"/>
                </a:tc>
                <a:tc hMerge="1">
                  <a:txBody>
                    <a:bodyPr/>
                    <a:lstStyle/>
                    <a:p>
                      <a:pPr algn="l" fontAlgn="ct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l" fontAlgn="ctr"/>
                      <a:r>
                        <a:rPr lang="en-US" sz="1200" b="0" u="none" strike="noStrike">
                          <a:solidFill>
                            <a:schemeClr val="tx1"/>
                          </a:solidFill>
                          <a:effectLst/>
                        </a:rPr>
                        <a:t>T</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dirty="0">
                          <a:solidFill>
                            <a:schemeClr val="tx1"/>
                          </a:solidFill>
                          <a:effectLst/>
                        </a:rPr>
                        <a:t> </a:t>
                      </a:r>
                      <a:endParaRPr lang="en-US" sz="1200" b="0" i="0" u="none" strike="noStrike" dirty="0">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 </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a:solidFill>
                            <a:schemeClr val="tx1"/>
                          </a:solidFill>
                          <a:effectLst/>
                        </a:rPr>
                        <a:t>2</a:t>
                      </a:r>
                      <a:endParaRPr lang="en-US" sz="1200" b="0" i="0" u="none" strike="noStrike">
                        <a:solidFill>
                          <a:schemeClr val="tx1"/>
                        </a:solidFill>
                        <a:effectLst/>
                        <a:latin typeface="Times New Roman" panose="02020603050405020304" pitchFamily="18" charset="0"/>
                      </a:endParaRPr>
                    </a:p>
                  </a:txBody>
                  <a:tcPr marL="9122" marR="9122" marT="9122" marB="0" anchor="ctr"/>
                </a:tc>
                <a:tc>
                  <a:txBody>
                    <a:bodyPr/>
                    <a:lstStyle/>
                    <a:p>
                      <a:pPr algn="ctr" fontAlgn="ctr"/>
                      <a:r>
                        <a:rPr lang="en-US" sz="1200" b="0" u="none" strike="noStrike" dirty="0">
                          <a:solidFill>
                            <a:schemeClr val="tx1"/>
                          </a:solidFill>
                          <a:effectLst/>
                        </a:rPr>
                        <a:t>0</a:t>
                      </a:r>
                      <a:endParaRPr lang="en-US" sz="1200" b="0" i="0" u="none" strike="noStrike" dirty="0">
                        <a:solidFill>
                          <a:schemeClr val="tx1"/>
                        </a:solidFill>
                        <a:effectLst/>
                        <a:latin typeface="Times New Roman" panose="02020603050405020304" pitchFamily="18" charset="0"/>
                      </a:endParaRPr>
                    </a:p>
                  </a:txBody>
                  <a:tcPr marL="9122" marR="9122" marT="9122" marB="0" anchor="ctr"/>
                </a:tc>
              </a:tr>
            </a:tbl>
          </a:graphicData>
        </a:graphic>
      </p:graphicFrame>
    </p:spTree>
    <p:extLst>
      <p:ext uri="{BB962C8B-B14F-4D97-AF65-F5344CB8AC3E}">
        <p14:creationId xmlns:p14="http://schemas.microsoft.com/office/powerpoint/2010/main" val="20552298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sz="2800" dirty="0"/>
              <a:t>Quality of </a:t>
            </a:r>
            <a:r>
              <a:rPr lang="en-US" sz="2800" dirty="0" smtClean="0"/>
              <a:t>the NCBO BioPortal</a:t>
            </a:r>
            <a:r>
              <a:rPr lang="en-US" dirty="0" smtClean="0"/>
              <a:t/>
            </a:r>
            <a:br>
              <a:rPr lang="en-US" dirty="0" smtClean="0"/>
            </a:br>
            <a:r>
              <a:rPr lang="en-US" dirty="0" smtClean="0">
                <a:sym typeface="Wingdings" panose="05000000000000000000" pitchFamily="2" charset="2"/>
              </a:rPr>
              <a:t> </a:t>
            </a:r>
            <a:r>
              <a:rPr lang="en-US" dirty="0" smtClean="0">
                <a:sym typeface="Wingdings" panose="05000000000000000000" pitchFamily="2" charset="2"/>
              </a:rPr>
              <a:t>mapping sources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51141395"/>
              </p:ext>
            </p:extLst>
          </p:nvPr>
        </p:nvGraphicFramePr>
        <p:xfrm>
          <a:off x="228600" y="1752600"/>
          <a:ext cx="8763000" cy="4572000"/>
        </p:xfrm>
        <a:graphic>
          <a:graphicData uri="http://schemas.openxmlformats.org/drawingml/2006/table">
            <a:tbl>
              <a:tblPr firstRow="1" firstCol="1" bandRow="1">
                <a:tableStyleId>{5C22544A-7EE6-4342-B048-85BDC9FD1C3A}</a:tableStyleId>
              </a:tblPr>
              <a:tblGrid>
                <a:gridCol w="1460500"/>
                <a:gridCol w="1816100"/>
                <a:gridCol w="1104900"/>
                <a:gridCol w="1460500"/>
                <a:gridCol w="1460500"/>
                <a:gridCol w="1460500"/>
              </a:tblGrid>
              <a:tr h="153035">
                <a:tc gridSpan="2">
                  <a:txBody>
                    <a:bodyPr/>
                    <a:lstStyle/>
                    <a:p>
                      <a:pPr marL="0" marR="0" algn="ctr">
                        <a:spcBef>
                          <a:spcPts val="0"/>
                        </a:spcBef>
                        <a:spcAft>
                          <a:spcPts val="0"/>
                        </a:spcAft>
                      </a:pPr>
                      <a:r>
                        <a:rPr lang="en-US" sz="2000" dirty="0">
                          <a:solidFill>
                            <a:schemeClr val="tx1"/>
                          </a:solidFill>
                          <a:effectLst/>
                        </a:rPr>
                        <a:t>Result</a:t>
                      </a:r>
                      <a:endParaRPr lang="en-US" sz="2000" b="1" dirty="0">
                        <a:solidFill>
                          <a:schemeClr val="tx1"/>
                        </a:solidFill>
                        <a:effectLst/>
                        <a:latin typeface="Times New Roman" panose="02020603050405020304" pitchFamily="18" charset="0"/>
                        <a:ea typeface="SimSun" panose="02010600030101010101" pitchFamily="2" charset="-122"/>
                      </a:endParaRPr>
                    </a:p>
                  </a:txBody>
                  <a:tcPr marL="68580" marR="68580" marT="0" marB="0"/>
                </a:tc>
                <a:tc hMerge="1">
                  <a:txBody>
                    <a:bodyPr/>
                    <a:lstStyle/>
                    <a:p>
                      <a:endParaRPr lang="en-US"/>
                    </a:p>
                  </a:txBody>
                  <a:tcPr/>
                </a:tc>
                <a:tc>
                  <a:txBody>
                    <a:bodyPr/>
                    <a:lstStyle/>
                    <a:p>
                      <a:pPr marL="0" marR="0" algn="ctr">
                        <a:spcBef>
                          <a:spcPts val="0"/>
                        </a:spcBef>
                        <a:spcAft>
                          <a:spcPts val="0"/>
                        </a:spcAft>
                      </a:pPr>
                      <a:r>
                        <a:rPr lang="en-US" sz="2000">
                          <a:solidFill>
                            <a:schemeClr val="tx1"/>
                          </a:solidFill>
                          <a:effectLst/>
                        </a:rPr>
                        <a:t>cui</a:t>
                      </a:r>
                      <a:endParaRPr lang="en-US" sz="2000" b="1">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r>
                        <a:rPr lang="en-US" sz="2000">
                          <a:solidFill>
                            <a:schemeClr val="tx1"/>
                          </a:solidFill>
                          <a:effectLst/>
                        </a:rPr>
                        <a:t>cui, loom</a:t>
                      </a:r>
                      <a:endParaRPr lang="en-US" sz="2000" b="1">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r>
                        <a:rPr lang="en-US" sz="2000">
                          <a:solidFill>
                            <a:schemeClr val="tx1"/>
                          </a:solidFill>
                          <a:effectLst/>
                        </a:rPr>
                        <a:t>loom</a:t>
                      </a:r>
                      <a:endParaRPr lang="en-US" sz="2000" b="1">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r>
                        <a:rPr lang="en-US" sz="2000">
                          <a:solidFill>
                            <a:schemeClr val="tx1"/>
                          </a:solidFill>
                          <a:effectLst/>
                        </a:rPr>
                        <a:t>Grand Total</a:t>
                      </a:r>
                      <a:endParaRPr lang="en-US" sz="2000" b="1">
                        <a:solidFill>
                          <a:schemeClr val="tx1"/>
                        </a:solidFill>
                        <a:effectLst/>
                        <a:latin typeface="Times New Roman" panose="02020603050405020304" pitchFamily="18" charset="0"/>
                        <a:ea typeface="SimSun" panose="02010600030101010101" pitchFamily="2" charset="-122"/>
                      </a:endParaRPr>
                    </a:p>
                  </a:txBody>
                  <a:tcPr marL="68580" marR="68580" marT="0" marB="0"/>
                </a:tc>
              </a:tr>
              <a:tr h="0">
                <a:tc gridSpan="2">
                  <a:txBody>
                    <a:bodyPr/>
                    <a:lstStyle/>
                    <a:p>
                      <a:pPr marL="0" marR="0" algn="l">
                        <a:spcBef>
                          <a:spcPts val="0"/>
                        </a:spcBef>
                        <a:spcAft>
                          <a:spcPts val="0"/>
                        </a:spcAft>
                      </a:pPr>
                      <a:r>
                        <a:rPr lang="en-US" sz="2000">
                          <a:solidFill>
                            <a:schemeClr val="tx1"/>
                          </a:solidFill>
                          <a:effectLst/>
                        </a:rPr>
                        <a:t>Error</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a:txBody>
                    <a:bodyPr/>
                    <a:lstStyle/>
                    <a:p>
                      <a:pPr marL="0" marR="0" algn="r">
                        <a:spcBef>
                          <a:spcPts val="0"/>
                        </a:spcBef>
                        <a:spcAft>
                          <a:spcPts val="0"/>
                        </a:spcAft>
                      </a:pPr>
                      <a:r>
                        <a:rPr lang="en-US" sz="2000">
                          <a:solidFill>
                            <a:schemeClr val="tx1"/>
                          </a:solidFill>
                          <a:effectLst/>
                        </a:rPr>
                        <a:t>29</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20</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218</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267</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r>
              <a:tr h="0">
                <a:tc>
                  <a:txBody>
                    <a:bodyPr/>
                    <a:lstStyle/>
                    <a:p>
                      <a:pPr marL="0" marR="0" algn="l">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l">
                        <a:spcBef>
                          <a:spcPts val="0"/>
                        </a:spcBef>
                        <a:spcAft>
                          <a:spcPts val="0"/>
                        </a:spcAft>
                      </a:pPr>
                      <a:r>
                        <a:rPr lang="en-US" sz="2000">
                          <a:solidFill>
                            <a:schemeClr val="tx1"/>
                          </a:solidFill>
                          <a:effectLst/>
                        </a:rPr>
                        <a:t>WRONG</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5</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4</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69</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78</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r>
              <a:tr h="0">
                <a:tc>
                  <a:txBody>
                    <a:bodyPr/>
                    <a:lstStyle/>
                    <a:p>
                      <a:pPr marL="0" marR="0" algn="l">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l">
                        <a:spcBef>
                          <a:spcPts val="0"/>
                        </a:spcBef>
                        <a:spcAft>
                          <a:spcPts val="0"/>
                        </a:spcAft>
                      </a:pPr>
                      <a:r>
                        <a:rPr lang="en-US" sz="2000">
                          <a:solidFill>
                            <a:schemeClr val="tx1"/>
                          </a:solidFill>
                          <a:effectLst/>
                        </a:rPr>
                        <a:t>OBSO</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24</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16</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108</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148</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r>
              <a:tr h="0">
                <a:tc>
                  <a:txBody>
                    <a:bodyPr/>
                    <a:lstStyle/>
                    <a:p>
                      <a:pPr marL="0" marR="0" algn="l">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l">
                        <a:spcBef>
                          <a:spcPts val="0"/>
                        </a:spcBef>
                        <a:spcAft>
                          <a:spcPts val="0"/>
                        </a:spcAft>
                      </a:pPr>
                      <a:r>
                        <a:rPr lang="en-US" sz="2000">
                          <a:solidFill>
                            <a:schemeClr val="tx1"/>
                          </a:solidFill>
                          <a:effectLst/>
                        </a:rPr>
                        <a:t>HOMONYM</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endParaRPr lang="en-US" sz="2000">
                        <a:solidFill>
                          <a:schemeClr val="tx1"/>
                        </a:solidFill>
                        <a:effectLst/>
                        <a:latin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41</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41</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r>
              <a:tr h="0">
                <a:tc gridSpan="2">
                  <a:txBody>
                    <a:bodyPr/>
                    <a:lstStyle/>
                    <a:p>
                      <a:pPr marL="0" marR="0" algn="l">
                        <a:spcBef>
                          <a:spcPts val="0"/>
                        </a:spcBef>
                        <a:spcAft>
                          <a:spcPts val="0"/>
                        </a:spcAft>
                      </a:pPr>
                      <a:r>
                        <a:rPr lang="en-US" sz="2000">
                          <a:solidFill>
                            <a:schemeClr val="tx1"/>
                          </a:solidFill>
                          <a:effectLst/>
                        </a:rPr>
                        <a:t>Correct</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a:txBody>
                    <a:bodyPr/>
                    <a:lstStyle/>
                    <a:p>
                      <a:pPr marL="0" marR="0" algn="r">
                        <a:spcBef>
                          <a:spcPts val="0"/>
                        </a:spcBef>
                        <a:spcAft>
                          <a:spcPts val="0"/>
                        </a:spcAft>
                      </a:pPr>
                      <a:r>
                        <a:rPr lang="en-US" sz="2000">
                          <a:solidFill>
                            <a:schemeClr val="tx1"/>
                          </a:solidFill>
                          <a:effectLst/>
                        </a:rPr>
                        <a:t>50</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23</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368</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441</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r>
              <a:tr h="0">
                <a:tc>
                  <a:txBody>
                    <a:bodyPr/>
                    <a:lstStyle/>
                    <a:p>
                      <a:pPr marL="0" marR="0" algn="l">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l">
                        <a:spcBef>
                          <a:spcPts val="0"/>
                        </a:spcBef>
                        <a:spcAft>
                          <a:spcPts val="0"/>
                        </a:spcAft>
                      </a:pPr>
                      <a:r>
                        <a:rPr lang="en-US" sz="2000">
                          <a:solidFill>
                            <a:schemeClr val="tx1"/>
                          </a:solidFill>
                          <a:effectLst/>
                        </a:rPr>
                        <a:t>SAME</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2</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9</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230</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241</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r>
              <a:tr h="0">
                <a:tc>
                  <a:txBody>
                    <a:bodyPr/>
                    <a:lstStyle/>
                    <a:p>
                      <a:pPr marL="0" marR="0" algn="l">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l">
                        <a:spcBef>
                          <a:spcPts val="0"/>
                        </a:spcBef>
                        <a:spcAft>
                          <a:spcPts val="0"/>
                        </a:spcAft>
                      </a:pPr>
                      <a:r>
                        <a:rPr lang="en-US" sz="2000">
                          <a:solidFill>
                            <a:schemeClr val="tx1"/>
                          </a:solidFill>
                          <a:effectLst/>
                        </a:rPr>
                        <a:t>VARIANT</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48</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14</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115</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177</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r>
              <a:tr h="0">
                <a:tc>
                  <a:txBody>
                    <a:bodyPr/>
                    <a:lstStyle/>
                    <a:p>
                      <a:pPr marL="0" marR="0" algn="l">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l">
                        <a:spcBef>
                          <a:spcPts val="0"/>
                        </a:spcBef>
                        <a:spcAft>
                          <a:spcPts val="0"/>
                        </a:spcAft>
                      </a:pPr>
                      <a:r>
                        <a:rPr lang="en-US" sz="2000">
                          <a:solidFill>
                            <a:schemeClr val="tx1"/>
                          </a:solidFill>
                          <a:effectLst/>
                        </a:rPr>
                        <a:t>DISAMBIG.</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endParaRPr lang="en-US" sz="2000">
                        <a:solidFill>
                          <a:schemeClr val="tx1"/>
                        </a:solidFill>
                        <a:effectLst/>
                        <a:latin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23</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23</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r>
              <a:tr h="0">
                <a:tc gridSpan="2">
                  <a:txBody>
                    <a:bodyPr/>
                    <a:lstStyle/>
                    <a:p>
                      <a:pPr marL="0" marR="0" algn="l">
                        <a:spcBef>
                          <a:spcPts val="0"/>
                        </a:spcBef>
                        <a:spcAft>
                          <a:spcPts val="0"/>
                        </a:spcAft>
                      </a:pPr>
                      <a:r>
                        <a:rPr lang="en-US" sz="2000">
                          <a:solidFill>
                            <a:schemeClr val="tx1"/>
                          </a:solidFill>
                          <a:effectLst/>
                        </a:rPr>
                        <a:t>Excluded</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a:txBody>
                    <a:bodyPr/>
                    <a:lstStyle/>
                    <a:p>
                      <a:pPr marL="0" marR="0" algn="r">
                        <a:spcBef>
                          <a:spcPts val="0"/>
                        </a:spcBef>
                        <a:spcAft>
                          <a:spcPts val="0"/>
                        </a:spcAft>
                      </a:pPr>
                      <a:r>
                        <a:rPr lang="en-US" sz="2000">
                          <a:solidFill>
                            <a:schemeClr val="tx1"/>
                          </a:solidFill>
                          <a:effectLst/>
                        </a:rPr>
                        <a:t>22</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17</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218</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257</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r>
              <a:tr h="0">
                <a:tc>
                  <a:txBody>
                    <a:bodyPr/>
                    <a:lstStyle/>
                    <a:p>
                      <a:pPr marL="0" marR="0" algn="l">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l">
                        <a:spcBef>
                          <a:spcPts val="0"/>
                        </a:spcBef>
                        <a:spcAft>
                          <a:spcPts val="0"/>
                        </a:spcAft>
                      </a:pPr>
                      <a:r>
                        <a:rPr lang="en-US" sz="2000">
                          <a:solidFill>
                            <a:schemeClr val="tx1"/>
                          </a:solidFill>
                          <a:effectLst/>
                        </a:rPr>
                        <a:t>S?</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endParaRPr lang="en-US" sz="2000">
                        <a:solidFill>
                          <a:schemeClr val="tx1"/>
                        </a:solidFill>
                        <a:effectLst/>
                        <a:latin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31</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31</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r>
              <a:tr h="0">
                <a:tc>
                  <a:txBody>
                    <a:bodyPr/>
                    <a:lstStyle/>
                    <a:p>
                      <a:pPr marL="0" marR="0" algn="l">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l">
                        <a:spcBef>
                          <a:spcPts val="0"/>
                        </a:spcBef>
                        <a:spcAft>
                          <a:spcPts val="0"/>
                        </a:spcAft>
                      </a:pPr>
                      <a:r>
                        <a:rPr lang="en-US" sz="2000">
                          <a:solidFill>
                            <a:schemeClr val="tx1"/>
                          </a:solidFill>
                          <a:effectLst/>
                        </a:rPr>
                        <a:t>T?</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22</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17</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187</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226</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r>
              <a:tr h="0">
                <a:tc gridSpan="2">
                  <a:txBody>
                    <a:bodyPr/>
                    <a:lstStyle/>
                    <a:p>
                      <a:pPr marL="0" marR="0" algn="l">
                        <a:spcBef>
                          <a:spcPts val="0"/>
                        </a:spcBef>
                        <a:spcAft>
                          <a:spcPts val="0"/>
                        </a:spcAft>
                      </a:pPr>
                      <a:r>
                        <a:rPr lang="en-US" sz="2000">
                          <a:solidFill>
                            <a:schemeClr val="tx1"/>
                          </a:solidFill>
                          <a:effectLst/>
                        </a:rPr>
                        <a:t>Grand Total</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a:txBody>
                    <a:bodyPr/>
                    <a:lstStyle/>
                    <a:p>
                      <a:pPr marL="0" marR="0" algn="r">
                        <a:spcBef>
                          <a:spcPts val="0"/>
                        </a:spcBef>
                        <a:spcAft>
                          <a:spcPts val="0"/>
                        </a:spcAft>
                      </a:pPr>
                      <a:r>
                        <a:rPr lang="en-US" sz="2000">
                          <a:solidFill>
                            <a:schemeClr val="tx1"/>
                          </a:solidFill>
                          <a:effectLst/>
                        </a:rPr>
                        <a:t>101</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60</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804</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965</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r>
              <a:tr h="0">
                <a:tc gridSpan="2">
                  <a:txBody>
                    <a:bodyPr/>
                    <a:lstStyle/>
                    <a:p>
                      <a:pPr marL="0" marR="0" algn="l">
                        <a:spcBef>
                          <a:spcPts val="0"/>
                        </a:spcBef>
                        <a:spcAft>
                          <a:spcPts val="0"/>
                        </a:spcAft>
                      </a:pPr>
                      <a:r>
                        <a:rPr lang="en-US" sz="2000">
                          <a:solidFill>
                            <a:schemeClr val="tx1"/>
                          </a:solidFill>
                          <a:effectLst/>
                        </a:rPr>
                        <a:t>% Wrong</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a:txBody>
                    <a:bodyPr/>
                    <a:lstStyle/>
                    <a:p>
                      <a:pPr marL="0" marR="0" algn="r">
                        <a:spcBef>
                          <a:spcPts val="0"/>
                        </a:spcBef>
                        <a:spcAft>
                          <a:spcPts val="0"/>
                        </a:spcAft>
                      </a:pPr>
                      <a:r>
                        <a:rPr lang="en-US" sz="2000">
                          <a:solidFill>
                            <a:schemeClr val="tx1"/>
                          </a:solidFill>
                          <a:effectLst/>
                        </a:rPr>
                        <a:t>36.71</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dirty="0">
                          <a:solidFill>
                            <a:srgbClr val="FF0000"/>
                          </a:solidFill>
                          <a:effectLst/>
                        </a:rPr>
                        <a:t>46.51</a:t>
                      </a:r>
                      <a:endParaRPr lang="en-US" sz="2000" dirty="0">
                        <a:solidFill>
                          <a:srgbClr val="FF0000"/>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a:solidFill>
                            <a:schemeClr val="tx1"/>
                          </a:solidFill>
                          <a:effectLst/>
                        </a:rPr>
                        <a:t>37.20</a:t>
                      </a:r>
                      <a:endParaRPr lang="en-US" sz="2000">
                        <a:solidFill>
                          <a:schemeClr val="tx1"/>
                        </a:solidFill>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r">
                        <a:spcBef>
                          <a:spcPts val="0"/>
                        </a:spcBef>
                        <a:spcAft>
                          <a:spcPts val="0"/>
                        </a:spcAft>
                      </a:pPr>
                      <a:r>
                        <a:rPr lang="en-US" sz="2000" dirty="0">
                          <a:solidFill>
                            <a:schemeClr val="tx1"/>
                          </a:solidFill>
                          <a:effectLst/>
                        </a:rPr>
                        <a:t>37.71</a:t>
                      </a:r>
                      <a:endParaRPr lang="en-US" sz="2000" dirty="0">
                        <a:solidFill>
                          <a:schemeClr val="tx1"/>
                        </a:solidFill>
                        <a:effectLst/>
                        <a:latin typeface="Times New Roman" panose="02020603050405020304" pitchFamily="18" charset="0"/>
                        <a:ea typeface="SimSun" panose="02010600030101010101" pitchFamily="2" charset="-122"/>
                      </a:endParaRPr>
                    </a:p>
                  </a:txBody>
                  <a:tcPr marL="68580" marR="68580" marT="0" marB="0" anchor="b"/>
                </a:tc>
              </a:tr>
            </a:tbl>
          </a:graphicData>
        </a:graphic>
      </p:graphicFrame>
    </p:spTree>
    <p:extLst>
      <p:ext uri="{BB962C8B-B14F-4D97-AF65-F5344CB8AC3E}">
        <p14:creationId xmlns:p14="http://schemas.microsoft.com/office/powerpoint/2010/main" val="33425359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sz="2800" dirty="0"/>
              <a:t>Quality of </a:t>
            </a:r>
            <a:r>
              <a:rPr lang="en-US" sz="2800" dirty="0" smtClean="0"/>
              <a:t>the NCBO </a:t>
            </a:r>
            <a:r>
              <a:rPr lang="en-US" sz="2800" dirty="0" smtClean="0"/>
              <a:t>BioPortal: a look in the future</a:t>
            </a:r>
            <a:r>
              <a:rPr lang="en-US" dirty="0" smtClean="0"/>
              <a:t/>
            </a:r>
            <a:br>
              <a:rPr lang="en-US" dirty="0" smtClean="0"/>
            </a:br>
            <a:r>
              <a:rPr lang="en-US" dirty="0" smtClean="0">
                <a:sym typeface="Wingdings" panose="05000000000000000000" pitchFamily="2" charset="2"/>
              </a:rPr>
              <a:t> History </a:t>
            </a:r>
            <a:endParaRPr lang="en-US" dirty="0"/>
          </a:p>
        </p:txBody>
      </p:sp>
      <p:grpSp>
        <p:nvGrpSpPr>
          <p:cNvPr id="10" name="Group 9"/>
          <p:cNvGrpSpPr/>
          <p:nvPr/>
        </p:nvGrpSpPr>
        <p:grpSpPr>
          <a:xfrm>
            <a:off x="0" y="1143000"/>
            <a:ext cx="9144000" cy="5715000"/>
            <a:chOff x="0" y="1143000"/>
            <a:chExt cx="9144000" cy="5715000"/>
          </a:xfrm>
        </p:grpSpPr>
        <p:pic>
          <p:nvPicPr>
            <p:cNvPr id="5" name="Picture 4"/>
            <p:cNvPicPr>
              <a:picLocks noChangeAspect="1"/>
            </p:cNvPicPr>
            <p:nvPr/>
          </p:nvPicPr>
          <p:blipFill>
            <a:blip r:embed="rId2"/>
            <a:stretch>
              <a:fillRect/>
            </a:stretch>
          </p:blipFill>
          <p:spPr>
            <a:xfrm>
              <a:off x="0" y="1143000"/>
              <a:ext cx="9144000" cy="5715000"/>
            </a:xfrm>
            <a:prstGeom prst="rect">
              <a:avLst/>
            </a:prstGeom>
          </p:spPr>
        </p:pic>
        <p:sp>
          <p:nvSpPr>
            <p:cNvPr id="9" name="Rectangle 8"/>
            <p:cNvSpPr/>
            <p:nvPr/>
          </p:nvSpPr>
          <p:spPr bwMode="auto">
            <a:xfrm>
              <a:off x="1219201" y="2895600"/>
              <a:ext cx="6781800" cy="386714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p:cNvPicPr>
              <a:picLocks noChangeAspect="1"/>
            </p:cNvPicPr>
            <p:nvPr/>
          </p:nvPicPr>
          <p:blipFill>
            <a:blip r:embed="rId3"/>
            <a:stretch>
              <a:fillRect/>
            </a:stretch>
          </p:blipFill>
          <p:spPr>
            <a:xfrm>
              <a:off x="2447926" y="3659683"/>
              <a:ext cx="4324350" cy="533400"/>
            </a:xfrm>
            <a:prstGeom prst="rect">
              <a:avLst/>
            </a:prstGeom>
          </p:spPr>
        </p:pic>
        <p:pic>
          <p:nvPicPr>
            <p:cNvPr id="8" name="Picture 7"/>
            <p:cNvPicPr>
              <a:picLocks noChangeAspect="1"/>
            </p:cNvPicPr>
            <p:nvPr/>
          </p:nvPicPr>
          <p:blipFill>
            <a:blip r:embed="rId4"/>
            <a:stretch>
              <a:fillRect/>
            </a:stretch>
          </p:blipFill>
          <p:spPr>
            <a:xfrm>
              <a:off x="1219201" y="4209247"/>
              <a:ext cx="6781800" cy="2553502"/>
            </a:xfrm>
            <a:prstGeom prst="rect">
              <a:avLst/>
            </a:prstGeom>
          </p:spPr>
        </p:pic>
        <p:pic>
          <p:nvPicPr>
            <p:cNvPr id="6" name="Picture 5"/>
            <p:cNvPicPr>
              <a:picLocks noChangeAspect="1"/>
            </p:cNvPicPr>
            <p:nvPr/>
          </p:nvPicPr>
          <p:blipFill>
            <a:blip r:embed="rId5"/>
            <a:stretch>
              <a:fillRect/>
            </a:stretch>
          </p:blipFill>
          <p:spPr>
            <a:xfrm>
              <a:off x="1909764" y="2924175"/>
              <a:ext cx="5400675" cy="733425"/>
            </a:xfrm>
            <a:prstGeom prst="rect">
              <a:avLst/>
            </a:prstGeom>
          </p:spPr>
        </p:pic>
      </p:grpSp>
    </p:spTree>
    <p:extLst>
      <p:ext uri="{BB962C8B-B14F-4D97-AF65-F5344CB8AC3E}">
        <p14:creationId xmlns:p14="http://schemas.microsoft.com/office/powerpoint/2010/main" val="9891002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(1)</a:t>
            </a:r>
            <a:endParaRPr lang="en-US" dirty="0"/>
          </a:p>
        </p:txBody>
      </p:sp>
      <p:sp>
        <p:nvSpPr>
          <p:cNvPr id="3" name="Content Placeholder 2"/>
          <p:cNvSpPr>
            <a:spLocks noGrp="1"/>
          </p:cNvSpPr>
          <p:nvPr>
            <p:ph idx="1"/>
          </p:nvPr>
        </p:nvSpPr>
        <p:spPr/>
        <p:txBody>
          <a:bodyPr/>
          <a:lstStyle/>
          <a:p>
            <a:r>
              <a:rPr lang="en-US" dirty="0" smtClean="0"/>
              <a:t>The </a:t>
            </a:r>
            <a:r>
              <a:rPr lang="en-US" dirty="0"/>
              <a:t>BioPortal made it possible to reach the objectives of this study which were to find </a:t>
            </a:r>
            <a:r>
              <a:rPr lang="en-US" dirty="0" smtClean="0"/>
              <a:t>out: </a:t>
            </a:r>
          </a:p>
          <a:p>
            <a:pPr marL="457200" indent="-457200">
              <a:buAutoNum type="arabicParenBoth"/>
            </a:pPr>
            <a:r>
              <a:rPr lang="en-US" dirty="0" smtClean="0"/>
              <a:t>whether </a:t>
            </a:r>
            <a:r>
              <a:rPr lang="en-US" dirty="0"/>
              <a:t>the sources in the BioPortal provide a more adequate view on pain assessment terminology </a:t>
            </a:r>
            <a:endParaRPr lang="en-US" dirty="0" smtClean="0"/>
          </a:p>
          <a:p>
            <a:pPr marL="0" indent="0"/>
            <a:r>
              <a:rPr lang="en-US" dirty="0"/>
              <a:t>	</a:t>
            </a:r>
            <a:r>
              <a:rPr lang="en-US" dirty="0" smtClean="0"/>
              <a:t>– </a:t>
            </a:r>
            <a:r>
              <a:rPr lang="en-US" dirty="0"/>
              <a:t>the answer being </a:t>
            </a:r>
            <a:r>
              <a:rPr lang="en-US" b="1" i="1" dirty="0"/>
              <a:t>no</a:t>
            </a:r>
            <a:r>
              <a:rPr lang="en-US" dirty="0"/>
              <a:t>, </a:t>
            </a:r>
            <a:endParaRPr lang="en-US" dirty="0" smtClean="0"/>
          </a:p>
          <a:p>
            <a:pPr marL="0" indent="0"/>
            <a:endParaRPr lang="en-US" dirty="0" smtClean="0"/>
          </a:p>
          <a:p>
            <a:pPr marL="0" indent="0"/>
            <a:r>
              <a:rPr lang="en-US" dirty="0" smtClean="0"/>
              <a:t>and </a:t>
            </a:r>
          </a:p>
          <a:p>
            <a:pPr marL="0" indent="0"/>
            <a:endParaRPr lang="en-US" dirty="0" smtClean="0"/>
          </a:p>
          <a:p>
            <a:pPr marL="457200" indent="-457200">
              <a:buFont typeface="Wingdings" panose="05000000000000000000" pitchFamily="2" charset="2"/>
              <a:buAutoNum type="arabicParenBoth" startAt="2"/>
            </a:pPr>
            <a:r>
              <a:rPr lang="en-US" dirty="0" smtClean="0"/>
              <a:t>to </a:t>
            </a:r>
            <a:r>
              <a:rPr lang="en-US" dirty="0"/>
              <a:t>what extent the BioPortal itself is a useful instrument in determining whether (1) is indeed the </a:t>
            </a:r>
            <a:r>
              <a:rPr lang="en-US" dirty="0" smtClean="0"/>
              <a:t>case</a:t>
            </a:r>
          </a:p>
          <a:p>
            <a:pPr marL="0" indent="0"/>
            <a:r>
              <a:rPr lang="en-US" dirty="0"/>
              <a:t>	</a:t>
            </a:r>
            <a:r>
              <a:rPr lang="en-US" dirty="0" smtClean="0"/>
              <a:t> </a:t>
            </a:r>
            <a:r>
              <a:rPr lang="en-US" dirty="0"/>
              <a:t>– the answer being </a:t>
            </a:r>
            <a:r>
              <a:rPr lang="en-US" b="1" i="1" dirty="0"/>
              <a:t>yes</a:t>
            </a:r>
            <a:r>
              <a:rPr lang="en-US" dirty="0"/>
              <a:t>. </a:t>
            </a:r>
            <a:endParaRPr lang="en-US" dirty="0"/>
          </a:p>
        </p:txBody>
      </p:sp>
    </p:spTree>
    <p:extLst>
      <p:ext uri="{BB962C8B-B14F-4D97-AF65-F5344CB8AC3E}">
        <p14:creationId xmlns:p14="http://schemas.microsoft.com/office/powerpoint/2010/main" val="21310212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(2)</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t>The study raises questions </a:t>
            </a:r>
            <a:r>
              <a:rPr lang="en-US" sz="2000" dirty="0"/>
              <a:t>about the quality assurance principles </a:t>
            </a:r>
            <a:r>
              <a:rPr lang="en-US" sz="2000" dirty="0" smtClean="0"/>
              <a:t>for the </a:t>
            </a:r>
            <a:r>
              <a:rPr lang="en-US" sz="2000" dirty="0"/>
              <a:t>design and management of the </a:t>
            </a:r>
            <a:r>
              <a:rPr lang="en-US" sz="2000" dirty="0" smtClean="0"/>
              <a:t>BioPortal: </a:t>
            </a:r>
          </a:p>
          <a:p>
            <a:pPr lvl="1">
              <a:buFont typeface="Arial" panose="020B0604020202020204" pitchFamily="34" charset="0"/>
              <a:buChar char="•"/>
            </a:pPr>
            <a:r>
              <a:rPr lang="en-US" sz="2000" dirty="0" smtClean="0"/>
              <a:t>(</a:t>
            </a:r>
            <a:r>
              <a:rPr lang="en-US" sz="2000" dirty="0"/>
              <a:t>1) about the quality of the resources </a:t>
            </a:r>
            <a:r>
              <a:rPr lang="en-US" sz="2000" dirty="0" smtClean="0"/>
              <a:t>accepted </a:t>
            </a:r>
            <a:r>
              <a:rPr lang="en-US" sz="2000" dirty="0"/>
              <a:t>for </a:t>
            </a:r>
            <a:r>
              <a:rPr lang="en-US" sz="2000" dirty="0" smtClean="0"/>
              <a:t>inclusion:</a:t>
            </a:r>
          </a:p>
          <a:p>
            <a:pPr lvl="2">
              <a:buFont typeface="Arial" panose="020B0604020202020204" pitchFamily="34" charset="0"/>
              <a:buChar char="•"/>
            </a:pPr>
            <a:r>
              <a:rPr lang="en-US" sz="1600" dirty="0" smtClean="0"/>
              <a:t>True: investigated </a:t>
            </a:r>
            <a:r>
              <a:rPr lang="en-US" sz="1600" dirty="0"/>
              <a:t>resources </a:t>
            </a:r>
            <a:r>
              <a:rPr lang="en-US" sz="1600" dirty="0" smtClean="0"/>
              <a:t>have </a:t>
            </a:r>
            <a:r>
              <a:rPr lang="en-US" sz="1600" dirty="0"/>
              <a:t>different semantic expressivity, </a:t>
            </a:r>
            <a:endParaRPr lang="en-US" sz="1600" dirty="0" smtClean="0"/>
          </a:p>
          <a:p>
            <a:pPr lvl="2">
              <a:buFont typeface="Arial" panose="020B0604020202020204" pitchFamily="34" charset="0"/>
              <a:buChar char="•"/>
            </a:pPr>
            <a:r>
              <a:rPr lang="en-US" sz="1600" dirty="0" smtClean="0"/>
              <a:t>But: the </a:t>
            </a:r>
            <a:r>
              <a:rPr lang="en-US" sz="1600" dirty="0"/>
              <a:t>BioPortal itself does not allow for such distinctions and ‘promotes’ all resources as </a:t>
            </a:r>
            <a:r>
              <a:rPr lang="en-US" sz="1600" dirty="0" smtClean="0"/>
              <a:t>ontologies;</a:t>
            </a:r>
          </a:p>
          <a:p>
            <a:pPr lvl="1">
              <a:buFont typeface="Arial" panose="020B0604020202020204" pitchFamily="34" charset="0"/>
              <a:buChar char="•"/>
            </a:pPr>
            <a:r>
              <a:rPr lang="en-US" sz="2000" dirty="0" smtClean="0"/>
              <a:t>(</a:t>
            </a:r>
            <a:r>
              <a:rPr lang="en-US" sz="2000" dirty="0"/>
              <a:t>2) the suitability of representing the hierarchy of these resources by means of the subclass relation, and </a:t>
            </a:r>
            <a:endParaRPr lang="en-US" sz="2000" dirty="0" smtClean="0"/>
          </a:p>
          <a:p>
            <a:pPr lvl="1">
              <a:buFont typeface="Arial" panose="020B0604020202020204" pitchFamily="34" charset="0"/>
              <a:buChar char="•"/>
            </a:pPr>
            <a:r>
              <a:rPr lang="en-US" sz="2000" dirty="0" smtClean="0"/>
              <a:t>(</a:t>
            </a:r>
            <a:r>
              <a:rPr lang="en-US" sz="2000" dirty="0"/>
              <a:t>3) about certain house-keeping operations. </a:t>
            </a:r>
            <a:endParaRPr lang="en-US" sz="2000" dirty="0" smtClean="0"/>
          </a:p>
          <a:p>
            <a:pPr>
              <a:buFont typeface="Arial" panose="020B0604020202020204" pitchFamily="34" charset="0"/>
              <a:buChar char="•"/>
            </a:pPr>
            <a:r>
              <a:rPr lang="en-US" sz="2000" dirty="0" smtClean="0"/>
              <a:t>Quality </a:t>
            </a:r>
            <a:r>
              <a:rPr lang="en-US" sz="2000" dirty="0"/>
              <a:t>seems thus far not to have been much of a concern to the BioPortal scientific </a:t>
            </a:r>
            <a:r>
              <a:rPr lang="en-US" sz="2000" dirty="0" smtClean="0"/>
              <a:t>community:</a:t>
            </a:r>
          </a:p>
          <a:p>
            <a:pPr lvl="1">
              <a:buFont typeface="Arial" panose="020B0604020202020204" pitchFamily="34" charset="0"/>
              <a:buChar char="•"/>
            </a:pPr>
            <a:r>
              <a:rPr lang="en-US" sz="2000" dirty="0" smtClean="0"/>
              <a:t>as </a:t>
            </a:r>
            <a:r>
              <a:rPr lang="en-US" sz="2000" dirty="0"/>
              <a:t>witnessed by the presence of only one paper in Pubmed that addresses the topic [</a:t>
            </a:r>
            <a:r>
              <a:rPr lang="en-US" sz="2000" dirty="0">
                <a:hlinkClick r:id="rId2" action="ppaction://hlinkfile" tooltip="He, 2013 #1848"/>
              </a:rPr>
              <a:t>19</a:t>
            </a:r>
            <a:r>
              <a:rPr lang="en-US" sz="2000" dirty="0"/>
              <a:t>]. </a:t>
            </a:r>
            <a:endParaRPr lang="en-US" sz="2000" dirty="0" smtClean="0"/>
          </a:p>
          <a:p>
            <a:pPr lvl="1">
              <a:buFont typeface="Arial" panose="020B0604020202020204" pitchFamily="34" charset="0"/>
              <a:buChar char="•"/>
            </a:pPr>
            <a:r>
              <a:rPr lang="en-US" sz="2000" dirty="0" smtClean="0"/>
              <a:t>although </a:t>
            </a:r>
            <a:r>
              <a:rPr lang="en-US" sz="2000" dirty="0"/>
              <a:t>the BioPortal does indeed offer a mechanism to users to make notes on the quality of BioPortal content [</a:t>
            </a:r>
            <a:r>
              <a:rPr lang="en-US" sz="2000" dirty="0">
                <a:hlinkClick r:id="rId3" action="ppaction://hlinkfile" tooltip="Noy, 2009  #693"/>
              </a:rPr>
              <a:t>6</a:t>
            </a:r>
            <a:r>
              <a:rPr lang="en-US" sz="2000" dirty="0"/>
              <a:t>], </a:t>
            </a:r>
            <a:endParaRPr lang="en-US" sz="2000" dirty="0"/>
          </a:p>
        </p:txBody>
      </p:sp>
    </p:spTree>
    <p:extLst>
      <p:ext uri="{BB962C8B-B14F-4D97-AF65-F5344CB8AC3E}">
        <p14:creationId xmlns:p14="http://schemas.microsoft.com/office/powerpoint/2010/main" val="258227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09600"/>
            <a:ext cx="9144000" cy="6248401"/>
          </a:xfrm>
          <a:prstGeom prst="rect">
            <a:avLst/>
          </a:prstGeom>
        </p:spPr>
      </p:pic>
      <p:sp>
        <p:nvSpPr>
          <p:cNvPr id="5" name="TextBox 4"/>
          <p:cNvSpPr txBox="1"/>
          <p:nvPr/>
        </p:nvSpPr>
        <p:spPr>
          <a:xfrm>
            <a:off x="7696912" y="6527884"/>
            <a:ext cx="1370888" cy="253916"/>
          </a:xfrm>
          <a:prstGeom prst="rect">
            <a:avLst/>
          </a:prstGeom>
          <a:noFill/>
        </p:spPr>
        <p:txBody>
          <a:bodyPr wrap="none" rtlCol="0">
            <a:spAutoFit/>
          </a:bodyPr>
          <a:lstStyle/>
          <a:p>
            <a:r>
              <a:rPr lang="en-US" sz="1050" dirty="0" smtClean="0"/>
              <a:t>Retrieved Oct 2, 2014</a:t>
            </a:r>
            <a:endParaRPr lang="en-US" sz="1050" dirty="0"/>
          </a:p>
        </p:txBody>
      </p:sp>
    </p:spTree>
    <p:extLst>
      <p:ext uri="{BB962C8B-B14F-4D97-AF65-F5344CB8AC3E}">
        <p14:creationId xmlns:p14="http://schemas.microsoft.com/office/powerpoint/2010/main" val="17322821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09599"/>
            <a:ext cx="9144000" cy="6227097"/>
          </a:xfrm>
          <a:prstGeom prst="rect">
            <a:avLst/>
          </a:prstGeom>
        </p:spPr>
      </p:pic>
      <p:sp>
        <p:nvSpPr>
          <p:cNvPr id="5" name="TextBox 4"/>
          <p:cNvSpPr txBox="1"/>
          <p:nvPr/>
        </p:nvSpPr>
        <p:spPr>
          <a:xfrm>
            <a:off x="7696912" y="6527884"/>
            <a:ext cx="1322798" cy="253916"/>
          </a:xfrm>
          <a:prstGeom prst="rect">
            <a:avLst/>
          </a:prstGeom>
          <a:noFill/>
        </p:spPr>
        <p:txBody>
          <a:bodyPr wrap="none" rtlCol="0">
            <a:spAutoFit/>
          </a:bodyPr>
          <a:lstStyle/>
          <a:p>
            <a:r>
              <a:rPr lang="en-US" sz="1050" dirty="0" smtClean="0"/>
              <a:t>Retrieved June, 2014</a:t>
            </a:r>
            <a:endParaRPr lang="en-US" sz="1050" dirty="0"/>
          </a:p>
        </p:txBody>
      </p:sp>
    </p:spTree>
    <p:extLst>
      <p:ext uri="{BB962C8B-B14F-4D97-AF65-F5344CB8AC3E}">
        <p14:creationId xmlns:p14="http://schemas.microsoft.com/office/powerpoint/2010/main" val="1258184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ltLang="en-US" dirty="0" err="1" smtClean="0"/>
              <a:t>OPMQoL</a:t>
            </a:r>
            <a:r>
              <a:rPr lang="en-US" altLang="en-US" dirty="0" smtClean="0"/>
              <a:t> project: Specific Aims</a:t>
            </a:r>
          </a:p>
        </p:txBody>
      </p:sp>
      <p:sp>
        <p:nvSpPr>
          <p:cNvPr id="131075" name="Content Placeholder 2"/>
          <p:cNvSpPr>
            <a:spLocks noGrp="1"/>
          </p:cNvSpPr>
          <p:nvPr>
            <p:ph idx="1"/>
          </p:nvPr>
        </p:nvSpPr>
        <p:spPr/>
        <p:txBody>
          <a:bodyPr/>
          <a:lstStyle/>
          <a:p>
            <a:pPr marL="514350" indent="-514350">
              <a:buFont typeface="Times New Roman" panose="02020603050405020304" pitchFamily="18" charset="0"/>
              <a:buAutoNum type="arabicPeriod"/>
            </a:pPr>
            <a:r>
              <a:rPr lang="en-US" altLang="en-US" sz="2400" dirty="0" smtClean="0"/>
              <a:t>describe the portions of reality covered by five datasets by means of a realism-based ontology (</a:t>
            </a:r>
            <a:r>
              <a:rPr lang="en-US" altLang="en-US" sz="2400" dirty="0" err="1" smtClean="0"/>
              <a:t>OPMQoL</a:t>
            </a:r>
            <a:r>
              <a:rPr lang="en-US" altLang="en-US" sz="2400" dirty="0" smtClean="0"/>
              <a:t>), </a:t>
            </a:r>
          </a:p>
          <a:p>
            <a:pPr marL="514350" indent="-514350">
              <a:buFont typeface="Times New Roman" panose="02020603050405020304" pitchFamily="18" charset="0"/>
              <a:buAutoNum type="arabicPeriod"/>
            </a:pPr>
            <a:r>
              <a:rPr lang="en-US" altLang="en-US" sz="2400" dirty="0" smtClean="0">
                <a:solidFill>
                  <a:schemeClr val="accent2">
                    <a:lumMod val="60000"/>
                    <a:lumOff val="40000"/>
                  </a:schemeClr>
                </a:solidFill>
              </a:rPr>
              <a:t>design bridging axioms required to express the data dictionaries of the datasets in terms of the </a:t>
            </a:r>
            <a:r>
              <a:rPr lang="en-US" altLang="en-US" sz="2400" dirty="0" err="1" smtClean="0">
                <a:solidFill>
                  <a:schemeClr val="accent2">
                    <a:lumMod val="60000"/>
                    <a:lumOff val="40000"/>
                  </a:schemeClr>
                </a:solidFill>
              </a:rPr>
              <a:t>OPMQoL</a:t>
            </a:r>
            <a:r>
              <a:rPr lang="en-US" altLang="en-US" sz="2400" dirty="0" smtClean="0">
                <a:solidFill>
                  <a:schemeClr val="accent2">
                    <a:lumMod val="60000"/>
                    <a:lumOff val="40000"/>
                  </a:schemeClr>
                </a:solidFill>
              </a:rPr>
              <a:t> and translate these axioms in the query languages used by the underlying databases,</a:t>
            </a:r>
          </a:p>
          <a:p>
            <a:pPr marL="514350" indent="-514350">
              <a:buFont typeface="Times New Roman" panose="02020603050405020304" pitchFamily="18" charset="0"/>
              <a:buAutoNum type="arabicPeriod"/>
            </a:pPr>
            <a:r>
              <a:rPr lang="en-US" altLang="en-US" sz="2400" dirty="0" smtClean="0">
                <a:solidFill>
                  <a:schemeClr val="accent2">
                    <a:lumMod val="60000"/>
                    <a:lumOff val="40000"/>
                  </a:schemeClr>
                </a:solidFill>
              </a:rPr>
              <a:t>validate </a:t>
            </a:r>
            <a:r>
              <a:rPr lang="en-US" altLang="en-US" sz="2400" dirty="0" err="1" smtClean="0">
                <a:solidFill>
                  <a:schemeClr val="accent2">
                    <a:lumMod val="60000"/>
                    <a:lumOff val="40000"/>
                  </a:schemeClr>
                </a:solidFill>
              </a:rPr>
              <a:t>OPMQoL</a:t>
            </a:r>
            <a:r>
              <a:rPr lang="en-US" altLang="en-US" sz="2400" dirty="0" smtClean="0">
                <a:solidFill>
                  <a:schemeClr val="accent2">
                    <a:lumMod val="60000"/>
                    <a:lumOff val="40000"/>
                  </a:schemeClr>
                </a:solidFill>
              </a:rPr>
              <a:t> by querying the datasets with and without using the ontology and by comparing the results in function of the clinical question identified,</a:t>
            </a:r>
          </a:p>
          <a:p>
            <a:pPr marL="514350" indent="-514350">
              <a:buFont typeface="Times New Roman" panose="02020603050405020304" pitchFamily="18" charset="0"/>
              <a:buAutoNum type="arabicPeriod"/>
            </a:pPr>
            <a:r>
              <a:rPr lang="en-US" altLang="en-US" sz="2400" dirty="0" smtClean="0">
                <a:solidFill>
                  <a:schemeClr val="accent2">
                    <a:lumMod val="60000"/>
                    <a:lumOff val="40000"/>
                  </a:schemeClr>
                </a:solidFill>
              </a:rPr>
              <a:t>document the development and validation approach in a way that other groups can re-use and expand </a:t>
            </a:r>
            <a:r>
              <a:rPr lang="en-US" altLang="en-US" sz="2400" dirty="0" err="1" smtClean="0">
                <a:solidFill>
                  <a:schemeClr val="accent2">
                    <a:lumMod val="60000"/>
                    <a:lumOff val="40000"/>
                  </a:schemeClr>
                </a:solidFill>
              </a:rPr>
              <a:t>OPMQoL</a:t>
            </a:r>
            <a:r>
              <a:rPr lang="en-US" altLang="en-US" sz="2400" dirty="0" smtClean="0">
                <a:solidFill>
                  <a:schemeClr val="accent2">
                    <a:lumMod val="60000"/>
                    <a:lumOff val="40000"/>
                  </a:schemeClr>
                </a:solidFill>
              </a:rPr>
              <a:t>, and use our approach in other domains. </a:t>
            </a:r>
          </a:p>
          <a:p>
            <a:pPr marL="514350" indent="-514350">
              <a:buFont typeface="Times New Roman" panose="02020603050405020304" pitchFamily="18" charset="0"/>
              <a:buAutoNum type="arabicPeriod"/>
            </a:pPr>
            <a:endParaRPr lang="en-US" altLang="en-US" sz="2400" dirty="0" smtClean="0"/>
          </a:p>
        </p:txBody>
      </p:sp>
      <p:sp>
        <p:nvSpPr>
          <p:cNvPr id="2" name="Rectangle 1"/>
          <p:cNvSpPr/>
          <p:nvPr/>
        </p:nvSpPr>
        <p:spPr bwMode="auto">
          <a:xfrm>
            <a:off x="2514600" y="2057400"/>
            <a:ext cx="5105400" cy="4572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25878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smtClean="0"/>
              <a:t>Conclusions limited to pain assessment. </a:t>
            </a:r>
          </a:p>
          <a:p>
            <a:pPr>
              <a:buFont typeface="Arial" panose="020B0604020202020204" pitchFamily="34" charset="0"/>
              <a:buChar char="•"/>
            </a:pPr>
            <a:r>
              <a:rPr lang="en-US" dirty="0" smtClean="0"/>
              <a:t>Question whether </a:t>
            </a:r>
            <a:r>
              <a:rPr lang="en-US" dirty="0"/>
              <a:t>data </a:t>
            </a:r>
            <a:r>
              <a:rPr lang="en-US" dirty="0" smtClean="0"/>
              <a:t>retrieved </a:t>
            </a:r>
            <a:r>
              <a:rPr lang="en-US" dirty="0"/>
              <a:t>using the BioPortal website </a:t>
            </a:r>
            <a:r>
              <a:rPr lang="en-US" dirty="0" smtClean="0"/>
              <a:t>(this study) are of lower quality than through the </a:t>
            </a:r>
            <a:r>
              <a:rPr lang="en-US" dirty="0"/>
              <a:t>REST services</a:t>
            </a:r>
            <a:r>
              <a:rPr lang="en-US" dirty="0" smtClean="0"/>
              <a:t>.</a:t>
            </a:r>
            <a:endParaRPr lang="en-US" dirty="0"/>
          </a:p>
          <a:p>
            <a:pPr>
              <a:buFont typeface="Arial" panose="020B0604020202020204" pitchFamily="34" charset="0"/>
              <a:buChar char="•"/>
            </a:pPr>
            <a:r>
              <a:rPr lang="en-US" dirty="0" smtClean="0"/>
              <a:t>OBO </a:t>
            </a:r>
            <a:r>
              <a:rPr lang="en-US" dirty="0"/>
              <a:t>Foundry and </a:t>
            </a:r>
            <a:r>
              <a:rPr lang="en-US" dirty="0"/>
              <a:t>Ontological Realism </a:t>
            </a:r>
            <a:r>
              <a:rPr lang="en-US" dirty="0" smtClean="0"/>
              <a:t>principle adherence was used, and they are not universally accepted.</a:t>
            </a:r>
          </a:p>
          <a:p>
            <a:pPr>
              <a:buFont typeface="Arial" panose="020B0604020202020204" pitchFamily="34" charset="0"/>
              <a:buChar char="•"/>
            </a:pPr>
            <a:r>
              <a:rPr lang="en-US" dirty="0" smtClean="0"/>
              <a:t>Possible underestimation of errors by first </a:t>
            </a:r>
            <a:r>
              <a:rPr lang="en-US" dirty="0"/>
              <a:t>flagging results that for sure require manual </a:t>
            </a:r>
            <a:r>
              <a:rPr lang="en-US" dirty="0" smtClean="0"/>
              <a:t>evaluation, thus more errors might have been missed.</a:t>
            </a:r>
          </a:p>
          <a:p>
            <a:pPr>
              <a:buFont typeface="Arial" panose="020B0604020202020204" pitchFamily="34" charset="0"/>
              <a:buChar char="•"/>
            </a:pPr>
            <a:r>
              <a:rPr lang="en-US" dirty="0" smtClean="0"/>
              <a:t>Another </a:t>
            </a:r>
            <a:r>
              <a:rPr lang="en-US" dirty="0"/>
              <a:t>limitation is that this study does point out the kind of mistakes and how to find them semi-automatically, but is not conclusive on whether the root cause is in the source systems, the BioPortal, or a combination of both</a:t>
            </a:r>
            <a:r>
              <a:rPr lang="en-US" dirty="0" smtClean="0"/>
              <a:t>.</a:t>
            </a:r>
            <a:endParaRPr lang="en-US" dirty="0"/>
          </a:p>
        </p:txBody>
      </p:sp>
    </p:spTree>
    <p:extLst>
      <p:ext uri="{BB962C8B-B14F-4D97-AF65-F5344CB8AC3E}">
        <p14:creationId xmlns:p14="http://schemas.microsoft.com/office/powerpoint/2010/main" val="243170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pPr marL="457200" indent="-457200">
              <a:buAutoNum type="arabicParenBoth"/>
            </a:pPr>
            <a:r>
              <a:rPr lang="en-US" dirty="0" smtClean="0"/>
              <a:t>do </a:t>
            </a:r>
            <a:r>
              <a:rPr lang="en-US" dirty="0"/>
              <a:t>not accept resources that violate standard subsumption principles, </a:t>
            </a:r>
            <a:endParaRPr lang="en-US" dirty="0" smtClean="0"/>
          </a:p>
          <a:p>
            <a:pPr marL="457200" indent="-457200">
              <a:buAutoNum type="arabicParenBoth"/>
            </a:pPr>
            <a:r>
              <a:rPr lang="en-US" dirty="0" smtClean="0"/>
              <a:t>display </a:t>
            </a:r>
            <a:r>
              <a:rPr lang="en-US" dirty="0"/>
              <a:t>for each resource quality metrics, rather than mere quantity metrics, for instance the extent to which they follow the principles of ontological realism or the OBO Foundry, and </a:t>
            </a:r>
            <a:endParaRPr lang="en-US" dirty="0" smtClean="0"/>
          </a:p>
          <a:p>
            <a:pPr marL="457200" indent="-457200">
              <a:buAutoNum type="arabicParenBoth"/>
            </a:pPr>
            <a:r>
              <a:rPr lang="en-US" dirty="0" smtClean="0"/>
              <a:t>provide </a:t>
            </a:r>
            <a:r>
              <a:rPr lang="en-US" dirty="0"/>
              <a:t>better documentation about the methods and algorithms used to present hierarchies and mappings, and about the internal quality assurance principles. </a:t>
            </a:r>
          </a:p>
          <a:p>
            <a:endParaRPr lang="en-US" dirty="0"/>
          </a:p>
        </p:txBody>
      </p:sp>
    </p:spTree>
    <p:extLst>
      <p:ext uri="{BB962C8B-B14F-4D97-AF65-F5344CB8AC3E}">
        <p14:creationId xmlns:p14="http://schemas.microsoft.com/office/powerpoint/2010/main" val="17822277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ltLang="en-US" smtClean="0"/>
              <a:t>Acknowledgement</a:t>
            </a:r>
          </a:p>
        </p:txBody>
      </p:sp>
      <p:sp>
        <p:nvSpPr>
          <p:cNvPr id="96259" name="Content Placeholder 2"/>
          <p:cNvSpPr>
            <a:spLocks noGrp="1"/>
          </p:cNvSpPr>
          <p:nvPr>
            <p:ph idx="1"/>
          </p:nvPr>
        </p:nvSpPr>
        <p:spPr/>
        <p:txBody>
          <a:bodyPr/>
          <a:lstStyle/>
          <a:p>
            <a:pPr algn="ctr">
              <a:buFontTx/>
              <a:buNone/>
            </a:pPr>
            <a:r>
              <a:rPr lang="en-US" altLang="en-US" smtClean="0"/>
              <a:t>The work described is funded in part by </a:t>
            </a:r>
          </a:p>
          <a:p>
            <a:pPr algn="ctr">
              <a:buFontTx/>
              <a:buNone/>
            </a:pPr>
            <a:r>
              <a:rPr lang="en-US" altLang="en-US" smtClean="0"/>
              <a:t>grant 1R01DE021917-01A1 </a:t>
            </a:r>
          </a:p>
          <a:p>
            <a:pPr algn="ctr">
              <a:buFontTx/>
              <a:buNone/>
            </a:pPr>
            <a:r>
              <a:rPr lang="en-US" altLang="en-US" smtClean="0"/>
              <a:t>from the National Institute of Dental and Craniofacial Research (NIDCR). The content of this presentation is solely the responsibility of the author and does not necessarily represent the official views of the NIDCR or the National Institutes of Health.</a:t>
            </a:r>
          </a:p>
        </p:txBody>
      </p:sp>
    </p:spTree>
    <p:extLst>
      <p:ext uri="{BB962C8B-B14F-4D97-AF65-F5344CB8AC3E}">
        <p14:creationId xmlns:p14="http://schemas.microsoft.com/office/powerpoint/2010/main" val="1131887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strategy for </a:t>
            </a:r>
            <a:r>
              <a:rPr lang="en-US" dirty="0" err="1" smtClean="0"/>
              <a:t>OPMQoL</a:t>
            </a:r>
            <a:endParaRPr lang="en-US" dirty="0"/>
          </a:p>
        </p:txBody>
      </p:sp>
      <p:sp>
        <p:nvSpPr>
          <p:cNvPr id="3" name="Content Placeholder 2"/>
          <p:cNvSpPr>
            <a:spLocks noGrp="1"/>
          </p:cNvSpPr>
          <p:nvPr>
            <p:ph idx="1"/>
          </p:nvPr>
        </p:nvSpPr>
        <p:spPr>
          <a:xfrm>
            <a:off x="228600" y="1676400"/>
            <a:ext cx="8686800" cy="3276600"/>
          </a:xfrm>
        </p:spPr>
        <p:txBody>
          <a:bodyPr/>
          <a:lstStyle/>
          <a:p>
            <a:pPr>
              <a:buFont typeface="Arial" panose="020B0604020202020204" pitchFamily="34" charset="0"/>
              <a:buChar char="•"/>
            </a:pPr>
            <a:r>
              <a:rPr lang="en-US" dirty="0" smtClean="0"/>
              <a:t>Create application ontologies for what is covered in the datasets as well as for the assessment instruments (questionnaires, etc.) used in the development of these datasets,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Build a reference ontology for pain following the principles of Ontological Realism, thus paying attention to what science in the pain domain has discovered.</a:t>
            </a:r>
            <a:endParaRPr lang="en-US" dirty="0"/>
          </a:p>
        </p:txBody>
      </p:sp>
      <p:sp>
        <p:nvSpPr>
          <p:cNvPr id="4" name="Rectangle 7"/>
          <p:cNvSpPr>
            <a:spLocks noChangeArrowheads="1"/>
          </p:cNvSpPr>
          <p:nvPr/>
        </p:nvSpPr>
        <p:spPr bwMode="auto">
          <a:xfrm>
            <a:off x="419100" y="6257925"/>
            <a:ext cx="8724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400" dirty="0">
                <a:solidFill>
                  <a:schemeClr val="bg1"/>
                </a:solidFill>
              </a:rPr>
              <a:t>Smith B, Ceusters W, Goldberg LJ, </a:t>
            </a:r>
            <a:r>
              <a:rPr lang="en-US" altLang="en-US" sz="1400" dirty="0" err="1">
                <a:solidFill>
                  <a:schemeClr val="bg1"/>
                </a:solidFill>
              </a:rPr>
              <a:t>Ohrbach</a:t>
            </a:r>
            <a:r>
              <a:rPr lang="en-US" altLang="en-US" sz="1400" dirty="0">
                <a:solidFill>
                  <a:schemeClr val="bg1"/>
                </a:solidFill>
              </a:rPr>
              <a:t> R. Towards an Ontology of Pain. In: </a:t>
            </a:r>
            <a:r>
              <a:rPr lang="en-US" altLang="en-US" sz="1400" dirty="0" err="1">
                <a:solidFill>
                  <a:schemeClr val="bg1"/>
                </a:solidFill>
              </a:rPr>
              <a:t>Mitsu</a:t>
            </a:r>
            <a:r>
              <a:rPr lang="en-US" altLang="en-US" sz="1400" dirty="0">
                <a:solidFill>
                  <a:schemeClr val="bg1"/>
                </a:solidFill>
              </a:rPr>
              <a:t> Okada (ed.), Proceedings of the Conference on Logic and Ontology, Tokyo: Keio University Press, February 2011:23-32.</a:t>
            </a:r>
          </a:p>
        </p:txBody>
      </p:sp>
      <p:sp>
        <p:nvSpPr>
          <p:cNvPr id="5" name="Rectangle 4"/>
          <p:cNvSpPr>
            <a:spLocks noChangeArrowheads="1"/>
          </p:cNvSpPr>
          <p:nvPr/>
        </p:nvSpPr>
        <p:spPr bwMode="auto">
          <a:xfrm>
            <a:off x="0" y="57150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400" dirty="0">
                <a:solidFill>
                  <a:schemeClr val="bg1"/>
                </a:solidFill>
              </a:rPr>
              <a:t>Smith B, Ceusters W. Ontological Realism as a Methodology for Coordinated Evolution of Scientific Ontologies. Applied Ontology, 2010. </a:t>
            </a:r>
          </a:p>
        </p:txBody>
      </p:sp>
      <p:sp>
        <p:nvSpPr>
          <p:cNvPr id="6" name="Rectangle 5"/>
          <p:cNvSpPr/>
          <p:nvPr/>
        </p:nvSpPr>
        <p:spPr bwMode="auto">
          <a:xfrm>
            <a:off x="3810000" y="4038600"/>
            <a:ext cx="5105400" cy="4572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609600" y="4495800"/>
            <a:ext cx="6019800" cy="4572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50676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609600"/>
            <a:ext cx="9144000" cy="1413765"/>
          </a:xfrm>
          <a:prstGeom prst="rect">
            <a:avLst/>
          </a:prstGeom>
        </p:spPr>
      </p:pic>
      <p:pic>
        <p:nvPicPr>
          <p:cNvPr id="6" name="Picture 5"/>
          <p:cNvPicPr>
            <a:picLocks noChangeAspect="1"/>
          </p:cNvPicPr>
          <p:nvPr/>
        </p:nvPicPr>
        <p:blipFill>
          <a:blip r:embed="rId3"/>
          <a:stretch>
            <a:fillRect/>
          </a:stretch>
        </p:blipFill>
        <p:spPr>
          <a:xfrm>
            <a:off x="0" y="2023364"/>
            <a:ext cx="9144000" cy="4834636"/>
          </a:xfrm>
          <a:prstGeom prst="rect">
            <a:avLst/>
          </a:prstGeom>
        </p:spPr>
      </p:pic>
      <p:sp>
        <p:nvSpPr>
          <p:cNvPr id="7" name="Rectangle 6"/>
          <p:cNvSpPr/>
          <p:nvPr/>
        </p:nvSpPr>
        <p:spPr>
          <a:xfrm>
            <a:off x="1066800" y="6642556"/>
            <a:ext cx="4077855" cy="215444"/>
          </a:xfrm>
          <a:prstGeom prst="rect">
            <a:avLst/>
          </a:prstGeom>
        </p:spPr>
        <p:txBody>
          <a:bodyPr wrap="square">
            <a:spAutoFit/>
          </a:bodyPr>
          <a:lstStyle/>
          <a:p>
            <a:r>
              <a:rPr lang="en-US" sz="800" dirty="0"/>
              <a:t>http://www.iasp-pain.org/Education/Content.aspx?ItemNumber=1698&amp;navItemNumber=576</a:t>
            </a:r>
          </a:p>
        </p:txBody>
      </p:sp>
    </p:spTree>
    <p:extLst>
      <p:ext uri="{BB962C8B-B14F-4D97-AF65-F5344CB8AC3E}">
        <p14:creationId xmlns:p14="http://schemas.microsoft.com/office/powerpoint/2010/main" val="1960255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IASP Pain assessment terminology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15448773"/>
              </p:ext>
            </p:extLst>
          </p:nvPr>
        </p:nvGraphicFramePr>
        <p:xfrm>
          <a:off x="228600" y="1447800"/>
          <a:ext cx="8686800" cy="5099097"/>
        </p:xfrm>
        <a:graphic>
          <a:graphicData uri="http://schemas.openxmlformats.org/drawingml/2006/table">
            <a:tbl>
              <a:tblPr firstRow="1" firstCol="1" bandRow="1">
                <a:tableStyleId>{5C22544A-7EE6-4342-B048-85BDC9FD1C3A}</a:tableStyleId>
              </a:tblPr>
              <a:tblGrid>
                <a:gridCol w="8686800"/>
              </a:tblGrid>
              <a:tr h="512379">
                <a:tc>
                  <a:txBody>
                    <a:bodyPr/>
                    <a:lstStyle/>
                    <a:p>
                      <a:pPr marL="160020" marR="0" indent="-171450" algn="just">
                        <a:spcBef>
                          <a:spcPts val="0"/>
                        </a:spcBef>
                        <a:spcAft>
                          <a:spcPts val="0"/>
                        </a:spcAft>
                      </a:pPr>
                      <a:r>
                        <a:rPr lang="en-US" sz="1600" b="1" u="sng" dirty="0">
                          <a:effectLst/>
                        </a:rPr>
                        <a:t>Allodynia</a:t>
                      </a:r>
                      <a:r>
                        <a:rPr lang="en-US" sz="1600" b="0" dirty="0">
                          <a:effectLst/>
                        </a:rPr>
                        <a:t>: pain due to a stimulus that does not normally provoke pain. </a:t>
                      </a:r>
                      <a:endParaRPr lang="en-US" sz="1600" b="0" dirty="0" smtClean="0">
                        <a:effectLst/>
                      </a:endParaRPr>
                    </a:p>
                    <a:p>
                      <a:pPr marL="160020" marR="0" indent="-171450" algn="just">
                        <a:spcBef>
                          <a:spcPts val="0"/>
                        </a:spcBef>
                        <a:spcAft>
                          <a:spcPts val="0"/>
                        </a:spcAft>
                      </a:pPr>
                      <a:r>
                        <a:rPr lang="en-US" sz="1600" b="0" dirty="0" smtClean="0">
                          <a:effectLst/>
                        </a:rPr>
                        <a:t>						</a:t>
                      </a:r>
                      <a:r>
                        <a:rPr lang="en-US" sz="1600" b="0" dirty="0" smtClean="0">
                          <a:solidFill>
                            <a:schemeClr val="accent6">
                              <a:lumMod val="40000"/>
                              <a:lumOff val="60000"/>
                            </a:schemeClr>
                          </a:solidFill>
                          <a:effectLst/>
                        </a:rPr>
                        <a:t>Note</a:t>
                      </a:r>
                      <a:r>
                        <a:rPr lang="en-US" sz="1600" b="0" dirty="0">
                          <a:solidFill>
                            <a:schemeClr val="accent6">
                              <a:lumMod val="40000"/>
                              <a:lumOff val="60000"/>
                            </a:schemeClr>
                          </a:solidFill>
                          <a:effectLst/>
                        </a:rPr>
                        <a:t>: The stimulus leads to an unexpectedly painful response.</a:t>
                      </a:r>
                      <a:endParaRPr lang="en-US" sz="1600" b="0" dirty="0">
                        <a:solidFill>
                          <a:schemeClr val="accent6">
                            <a:lumMod val="40000"/>
                            <a:lumOff val="60000"/>
                          </a:schemeClr>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41587">
                <a:tc>
                  <a:txBody>
                    <a:bodyPr/>
                    <a:lstStyle/>
                    <a:p>
                      <a:pPr marL="160020" marR="0" indent="-171450" algn="just">
                        <a:spcBef>
                          <a:spcPts val="0"/>
                        </a:spcBef>
                        <a:spcAft>
                          <a:spcPts val="0"/>
                        </a:spcAft>
                      </a:pPr>
                      <a:r>
                        <a:rPr lang="en-US" sz="1600" b="1" u="sng" dirty="0">
                          <a:effectLst/>
                        </a:rPr>
                        <a:t>Analgesia</a:t>
                      </a:r>
                      <a:r>
                        <a:rPr lang="en-US" sz="1600" b="0" dirty="0">
                          <a:effectLst/>
                        </a:rPr>
                        <a:t>: absence of pain in response to stimulation which would normally be painful.</a:t>
                      </a:r>
                      <a:endParaRPr lang="en-US" sz="16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512379">
                <a:tc>
                  <a:txBody>
                    <a:bodyPr/>
                    <a:lstStyle/>
                    <a:p>
                      <a:pPr marL="160020" marR="0" indent="-171450" algn="just">
                        <a:spcBef>
                          <a:spcPts val="0"/>
                        </a:spcBef>
                        <a:spcAft>
                          <a:spcPts val="0"/>
                        </a:spcAft>
                      </a:pPr>
                      <a:r>
                        <a:rPr lang="en-US" sz="1600" b="1" u="sng" dirty="0">
                          <a:effectLst/>
                        </a:rPr>
                        <a:t>Dysesthesia</a:t>
                      </a:r>
                      <a:r>
                        <a:rPr lang="en-US" sz="1600" b="0" dirty="0">
                          <a:effectLst/>
                        </a:rPr>
                        <a:t>: an unpleasant abnormal sensation, whether spontaneous or evoked. </a:t>
                      </a:r>
                      <a:endParaRPr lang="en-US" sz="1600" b="0" dirty="0" smtClean="0">
                        <a:effectLst/>
                      </a:endParaRPr>
                    </a:p>
                    <a:p>
                      <a:pPr marL="160020" marR="0" indent="-171450" algn="just">
                        <a:spcBef>
                          <a:spcPts val="0"/>
                        </a:spcBef>
                        <a:spcAft>
                          <a:spcPts val="0"/>
                        </a:spcAft>
                      </a:pPr>
                      <a:r>
                        <a:rPr lang="en-US" sz="1600" b="0" dirty="0" smtClean="0">
                          <a:effectLst/>
                        </a:rPr>
                        <a:t>						</a:t>
                      </a:r>
                      <a:r>
                        <a:rPr lang="en-US" sz="1600" b="0" dirty="0" smtClean="0">
                          <a:solidFill>
                            <a:schemeClr val="accent6">
                              <a:lumMod val="40000"/>
                              <a:lumOff val="60000"/>
                            </a:schemeClr>
                          </a:solidFill>
                          <a:effectLst/>
                        </a:rPr>
                        <a:t>Note</a:t>
                      </a:r>
                      <a:r>
                        <a:rPr lang="en-US" sz="1600" b="0" dirty="0">
                          <a:solidFill>
                            <a:schemeClr val="accent6">
                              <a:lumMod val="40000"/>
                              <a:lumOff val="60000"/>
                            </a:schemeClr>
                          </a:solidFill>
                          <a:effectLst/>
                        </a:rPr>
                        <a:t>: Special cases of dysesthesia include hyperalgesia and allodynia.</a:t>
                      </a:r>
                      <a:endParaRPr lang="en-US" sz="1600" b="0" dirty="0">
                        <a:solidFill>
                          <a:schemeClr val="accent6">
                            <a:lumMod val="40000"/>
                            <a:lumOff val="60000"/>
                          </a:schemeClr>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41587">
                <a:tc>
                  <a:txBody>
                    <a:bodyPr/>
                    <a:lstStyle/>
                    <a:p>
                      <a:pPr marL="160020" marR="0" indent="-171450" algn="just">
                        <a:spcBef>
                          <a:spcPts val="0"/>
                        </a:spcBef>
                        <a:spcAft>
                          <a:spcPts val="0"/>
                        </a:spcAft>
                      </a:pPr>
                      <a:r>
                        <a:rPr lang="en-US" sz="1600" b="1" u="sng" dirty="0">
                          <a:effectLst/>
                        </a:rPr>
                        <a:t>Hyperalgesia</a:t>
                      </a:r>
                      <a:r>
                        <a:rPr lang="en-US" sz="1600" b="0" dirty="0">
                          <a:effectLst/>
                        </a:rPr>
                        <a:t>: increased pain from a stimulus that normally provokes pain.</a:t>
                      </a:r>
                      <a:endParaRPr lang="en-US" sz="16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853966">
                <a:tc>
                  <a:txBody>
                    <a:bodyPr/>
                    <a:lstStyle/>
                    <a:p>
                      <a:pPr marL="160020" marR="0" indent="-171450" algn="just">
                        <a:spcBef>
                          <a:spcPts val="0"/>
                        </a:spcBef>
                        <a:spcAft>
                          <a:spcPts val="0"/>
                        </a:spcAft>
                      </a:pPr>
                      <a:r>
                        <a:rPr lang="en-US" sz="1600" b="1" u="sng" dirty="0">
                          <a:effectLst/>
                        </a:rPr>
                        <a:t>Hyperesthesia</a:t>
                      </a:r>
                      <a:r>
                        <a:rPr lang="en-US" sz="1600" b="0" dirty="0">
                          <a:effectLst/>
                        </a:rPr>
                        <a:t>: increased sensitivity to stimulation, excluding the special senses. </a:t>
                      </a:r>
                      <a:endParaRPr lang="en-US" sz="1600" b="0" dirty="0" smtClean="0">
                        <a:effectLst/>
                      </a:endParaRPr>
                    </a:p>
                    <a:p>
                      <a:pPr marL="160020" marR="0" indent="-171450" algn="just">
                        <a:spcBef>
                          <a:spcPts val="0"/>
                        </a:spcBef>
                        <a:spcAft>
                          <a:spcPts val="0"/>
                        </a:spcAft>
                      </a:pPr>
                      <a:r>
                        <a:rPr lang="en-US" sz="1600" b="0" dirty="0" smtClean="0">
                          <a:effectLst/>
                        </a:rPr>
                        <a:t>					</a:t>
                      </a:r>
                      <a:r>
                        <a:rPr lang="en-US" sz="1600" b="0" dirty="0" smtClean="0">
                          <a:solidFill>
                            <a:schemeClr val="accent6">
                              <a:lumMod val="40000"/>
                              <a:lumOff val="60000"/>
                            </a:schemeClr>
                          </a:solidFill>
                          <a:effectLst/>
                        </a:rPr>
                        <a:t>Note</a:t>
                      </a:r>
                      <a:r>
                        <a:rPr lang="en-US" sz="1600" b="0" dirty="0">
                          <a:solidFill>
                            <a:schemeClr val="accent6">
                              <a:lumMod val="40000"/>
                              <a:lumOff val="60000"/>
                            </a:schemeClr>
                          </a:solidFill>
                          <a:effectLst/>
                        </a:rPr>
                        <a:t>: Hyperesthesia includes both allodynia and hyperalgesia, but </a:t>
                      </a:r>
                      <a:r>
                        <a:rPr lang="en-US" sz="1600" b="0" dirty="0" smtClean="0">
                          <a:solidFill>
                            <a:schemeClr val="accent6">
                              <a:lumMod val="40000"/>
                              <a:lumOff val="60000"/>
                            </a:schemeClr>
                          </a:solidFill>
                          <a:effectLst/>
                        </a:rPr>
                        <a:t>the</a:t>
                      </a:r>
                    </a:p>
                    <a:p>
                      <a:pPr marL="160020" marR="0" indent="-171450" algn="just">
                        <a:spcBef>
                          <a:spcPts val="0"/>
                        </a:spcBef>
                        <a:spcAft>
                          <a:spcPts val="0"/>
                        </a:spcAft>
                      </a:pPr>
                      <a:r>
                        <a:rPr lang="en-US" sz="1600" b="0" dirty="0" smtClean="0">
                          <a:solidFill>
                            <a:schemeClr val="accent6">
                              <a:lumMod val="40000"/>
                              <a:lumOff val="60000"/>
                            </a:schemeClr>
                          </a:solidFill>
                          <a:effectLst/>
                        </a:rPr>
                        <a:t>						  </a:t>
                      </a:r>
                      <a:r>
                        <a:rPr lang="en-US" sz="1600" b="0" dirty="0">
                          <a:solidFill>
                            <a:schemeClr val="accent6">
                              <a:lumMod val="40000"/>
                              <a:lumOff val="60000"/>
                            </a:schemeClr>
                          </a:solidFill>
                          <a:effectLst/>
                        </a:rPr>
                        <a:t>more specific terms should be used wherever they are applicable.</a:t>
                      </a:r>
                      <a:endParaRPr lang="en-US" sz="1600" b="0" dirty="0">
                        <a:solidFill>
                          <a:schemeClr val="accent6">
                            <a:lumMod val="40000"/>
                            <a:lumOff val="60000"/>
                          </a:schemeClr>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41587">
                <a:tc>
                  <a:txBody>
                    <a:bodyPr/>
                    <a:lstStyle/>
                    <a:p>
                      <a:pPr marL="160020" marR="0" indent="-171450" algn="just">
                        <a:spcBef>
                          <a:spcPts val="0"/>
                        </a:spcBef>
                        <a:spcAft>
                          <a:spcPts val="0"/>
                        </a:spcAft>
                      </a:pPr>
                      <a:r>
                        <a:rPr lang="en-US" sz="1600" b="1" u="sng" dirty="0">
                          <a:effectLst/>
                        </a:rPr>
                        <a:t>Hyperpathia</a:t>
                      </a:r>
                      <a:r>
                        <a:rPr lang="en-US" sz="1600" b="0" dirty="0">
                          <a:effectLst/>
                        </a:rPr>
                        <a:t>: </a:t>
                      </a:r>
                      <a:r>
                        <a:rPr lang="en-US" sz="1600" b="0" dirty="0" smtClean="0">
                          <a:effectLst/>
                        </a:rPr>
                        <a:t>  a </a:t>
                      </a:r>
                      <a:r>
                        <a:rPr lang="en-US" sz="1600" b="0" dirty="0">
                          <a:effectLst/>
                        </a:rPr>
                        <a:t>painful syndrome characterized by an abnormally painful reaction to a </a:t>
                      </a:r>
                      <a:r>
                        <a:rPr lang="en-US" sz="1600" b="0" dirty="0" smtClean="0">
                          <a:effectLst/>
                        </a:rPr>
                        <a:t>				   stimulus</a:t>
                      </a:r>
                      <a:r>
                        <a:rPr lang="en-US" sz="1600" b="0" dirty="0">
                          <a:effectLst/>
                        </a:rPr>
                        <a:t>.</a:t>
                      </a:r>
                      <a:endParaRPr lang="en-US" sz="16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41587">
                <a:tc>
                  <a:txBody>
                    <a:bodyPr/>
                    <a:lstStyle/>
                    <a:p>
                      <a:pPr marL="160020" marR="0" indent="-171450" algn="just">
                        <a:spcBef>
                          <a:spcPts val="0"/>
                        </a:spcBef>
                        <a:spcAft>
                          <a:spcPts val="0"/>
                        </a:spcAft>
                      </a:pPr>
                      <a:r>
                        <a:rPr lang="en-US" sz="1600" b="1" u="sng" dirty="0">
                          <a:effectLst/>
                        </a:rPr>
                        <a:t>Hypoalgesia</a:t>
                      </a:r>
                      <a:r>
                        <a:rPr lang="en-US" sz="1600" b="0" dirty="0">
                          <a:effectLst/>
                        </a:rPr>
                        <a:t>: diminished pain in response to a normally painful stimulus.</a:t>
                      </a:r>
                      <a:endParaRPr lang="en-US" sz="16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41587">
                <a:tc>
                  <a:txBody>
                    <a:bodyPr/>
                    <a:lstStyle/>
                    <a:p>
                      <a:pPr marL="160020" marR="0" indent="-171450" algn="just">
                        <a:spcBef>
                          <a:spcPts val="0"/>
                        </a:spcBef>
                        <a:spcAft>
                          <a:spcPts val="0"/>
                        </a:spcAft>
                      </a:pPr>
                      <a:r>
                        <a:rPr lang="en-US" sz="1600" b="1" u="sng" dirty="0">
                          <a:effectLst/>
                        </a:rPr>
                        <a:t>Hypoesthesia</a:t>
                      </a:r>
                      <a:r>
                        <a:rPr lang="en-US" sz="1600" b="0" dirty="0">
                          <a:effectLst/>
                        </a:rPr>
                        <a:t>: decreased sensitivity to stimulation, excluding the special senses.</a:t>
                      </a:r>
                      <a:endParaRPr lang="en-US" sz="16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366345">
                <a:tc>
                  <a:txBody>
                    <a:bodyPr/>
                    <a:lstStyle/>
                    <a:p>
                      <a:pPr marL="160020" marR="0" indent="-171450" algn="just">
                        <a:spcBef>
                          <a:spcPts val="0"/>
                        </a:spcBef>
                        <a:spcAft>
                          <a:spcPts val="0"/>
                        </a:spcAft>
                      </a:pPr>
                      <a:r>
                        <a:rPr lang="en-US" sz="1600" b="1" u="sng" dirty="0">
                          <a:effectLst/>
                        </a:rPr>
                        <a:t>Paresthesia</a:t>
                      </a:r>
                      <a:r>
                        <a:rPr lang="en-US" sz="1600" b="0" dirty="0">
                          <a:effectLst/>
                        </a:rPr>
                        <a:t>: an abnormal sensation, whether spontaneous or evoked. </a:t>
                      </a:r>
                      <a:endParaRPr lang="en-US" sz="1600" b="0" dirty="0" smtClean="0">
                        <a:effectLst/>
                      </a:endParaRPr>
                    </a:p>
                    <a:p>
                      <a:pPr marL="160020" marR="0" indent="-171450" algn="just">
                        <a:spcBef>
                          <a:spcPts val="0"/>
                        </a:spcBef>
                        <a:spcAft>
                          <a:spcPts val="0"/>
                        </a:spcAft>
                      </a:pPr>
                      <a:r>
                        <a:rPr lang="en-US" sz="1600" b="0" dirty="0" smtClean="0">
                          <a:effectLst/>
                        </a:rPr>
                        <a:t>	</a:t>
                      </a:r>
                      <a:r>
                        <a:rPr lang="en-US" sz="1600" b="0" dirty="0" smtClean="0">
                          <a:solidFill>
                            <a:schemeClr val="accent6">
                              <a:lumMod val="40000"/>
                              <a:lumOff val="60000"/>
                            </a:schemeClr>
                          </a:solidFill>
                          <a:effectLst/>
                        </a:rPr>
                        <a:t>Note</a:t>
                      </a:r>
                      <a:r>
                        <a:rPr lang="en-US" sz="1600" b="0" dirty="0">
                          <a:solidFill>
                            <a:schemeClr val="accent6">
                              <a:lumMod val="40000"/>
                              <a:lumOff val="60000"/>
                            </a:schemeClr>
                          </a:solidFill>
                          <a:effectLst/>
                        </a:rPr>
                        <a:t>: it has been agreed to recommend that paresthesia be used to describe an abnormal sensation that is not unpleasant while dysesthesia be used preferentially for an abnormal sensation that is considered to be unpleasant. There is a sense in which, since paresthesia refers to abnormal sensations in general, it might include dysesthesia,</a:t>
                      </a:r>
                      <a:endParaRPr lang="en-US" sz="1600" b="0" dirty="0">
                        <a:solidFill>
                          <a:schemeClr val="accent6">
                            <a:lumMod val="40000"/>
                            <a:lumOff val="60000"/>
                          </a:schemeClr>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281572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Derived hierarchy from these definitions</a:t>
            </a:r>
            <a:endParaRPr lang="en-US" dirty="0"/>
          </a:p>
        </p:txBody>
      </p:sp>
      <p:sp>
        <p:nvSpPr>
          <p:cNvPr id="34" name="Content Placeholder 33"/>
          <p:cNvSpPr>
            <a:spLocks noGrp="1"/>
          </p:cNvSpPr>
          <p:nvPr>
            <p:ph idx="1"/>
          </p:nvPr>
        </p:nvSpPr>
        <p:spPr>
          <a:xfrm>
            <a:off x="228600" y="5562600"/>
            <a:ext cx="8686800" cy="685800"/>
          </a:xfrm>
        </p:spPr>
        <p:txBody>
          <a:bodyPr/>
          <a:lstStyle/>
          <a:p>
            <a:pPr marL="0" indent="0"/>
            <a:r>
              <a:rPr lang="en-US" dirty="0" smtClean="0"/>
              <a:t>This is not the sort of taxonomic backbone acceptable for realism-based ontologies.</a:t>
            </a:r>
            <a:endParaRPr lang="en-US" dirty="0"/>
          </a:p>
        </p:txBody>
      </p:sp>
      <p:pic>
        <p:nvPicPr>
          <p:cNvPr id="33" name="Picture 32"/>
          <p:cNvPicPr>
            <a:picLocks noChangeAspect="1"/>
          </p:cNvPicPr>
          <p:nvPr/>
        </p:nvPicPr>
        <p:blipFill>
          <a:blip r:embed="rId2"/>
          <a:stretch>
            <a:fillRect/>
          </a:stretch>
        </p:blipFill>
        <p:spPr>
          <a:xfrm>
            <a:off x="381000" y="1752600"/>
            <a:ext cx="8504333" cy="3733800"/>
          </a:xfrm>
          <a:prstGeom prst="rect">
            <a:avLst/>
          </a:prstGeom>
        </p:spPr>
      </p:pic>
      <p:sp>
        <p:nvSpPr>
          <p:cNvPr id="35" name="Rectangle 34"/>
          <p:cNvSpPr/>
          <p:nvPr/>
        </p:nvSpPr>
        <p:spPr>
          <a:xfrm>
            <a:off x="228600" y="6368627"/>
            <a:ext cx="8915400" cy="461665"/>
          </a:xfrm>
          <a:prstGeom prst="rect">
            <a:avLst/>
          </a:prstGeom>
        </p:spPr>
        <p:txBody>
          <a:bodyPr wrap="square">
            <a:spAutoFit/>
          </a:bodyPr>
          <a:lstStyle/>
          <a:p>
            <a:pPr algn="r"/>
            <a:r>
              <a:rPr lang="en-US" sz="1200" dirty="0">
                <a:solidFill>
                  <a:schemeClr val="bg1"/>
                </a:solidFill>
              </a:rPr>
              <a:t>Smith B, </a:t>
            </a:r>
            <a:r>
              <a:rPr lang="en-US" sz="1200" dirty="0" err="1">
                <a:solidFill>
                  <a:schemeClr val="bg1"/>
                </a:solidFill>
              </a:rPr>
              <a:t>Kusnierczyk</a:t>
            </a:r>
            <a:r>
              <a:rPr lang="en-US" sz="1200" dirty="0">
                <a:solidFill>
                  <a:schemeClr val="bg1"/>
                </a:solidFill>
              </a:rPr>
              <a:t> W, </a:t>
            </a:r>
            <a:r>
              <a:rPr lang="en-US" sz="1200" dirty="0" err="1">
                <a:solidFill>
                  <a:schemeClr val="bg1"/>
                </a:solidFill>
              </a:rPr>
              <a:t>Schober</a:t>
            </a:r>
            <a:r>
              <a:rPr lang="en-US" sz="1200" dirty="0">
                <a:solidFill>
                  <a:schemeClr val="bg1"/>
                </a:solidFill>
              </a:rPr>
              <a:t> D, Ceusters W. Towards a Reference Terminology for Ontology Research and Development in the Biomedical Domain. Proceedings of KR-MED 2006, Biomedical Ontology in Action, November 8, 2006, Baltimore MD, USA</a:t>
            </a:r>
          </a:p>
        </p:txBody>
      </p:sp>
    </p:spTree>
    <p:extLst>
      <p:ext uri="{BB962C8B-B14F-4D97-AF65-F5344CB8AC3E}">
        <p14:creationId xmlns:p14="http://schemas.microsoft.com/office/powerpoint/2010/main" val="1849624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0492"/>
            <a:ext cx="9144000" cy="762000"/>
          </a:xfrm>
        </p:spPr>
        <p:txBody>
          <a:bodyPr/>
          <a:lstStyle/>
          <a:p>
            <a:r>
              <a:rPr lang="en-US" sz="3400" dirty="0" smtClean="0"/>
              <a:t>Would the NCBO BioPortal be a good source?</a:t>
            </a:r>
            <a:endParaRPr lang="en-US" sz="34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Possible arguments: the BioPortal contains</a:t>
            </a:r>
          </a:p>
          <a:p>
            <a:pPr lvl="1">
              <a:buFont typeface="Arial" panose="020B0604020202020204" pitchFamily="34" charset="0"/>
              <a:buChar char="•"/>
            </a:pPr>
            <a:r>
              <a:rPr lang="en-US" dirty="0"/>
              <a:t>370 representational </a:t>
            </a:r>
            <a:r>
              <a:rPr lang="en-US" dirty="0" smtClean="0"/>
              <a:t>artifacts,</a:t>
            </a:r>
          </a:p>
          <a:p>
            <a:pPr lvl="1">
              <a:buFont typeface="Arial" panose="020B0604020202020204" pitchFamily="34" charset="0"/>
              <a:buChar char="•"/>
            </a:pPr>
            <a:r>
              <a:rPr lang="en-US" dirty="0" smtClean="0"/>
              <a:t>over </a:t>
            </a:r>
            <a:r>
              <a:rPr lang="en-US" dirty="0"/>
              <a:t>5.6 million classes. </a:t>
            </a:r>
            <a:r>
              <a:rPr lang="en-US" dirty="0" smtClean="0"/>
              <a:t>			</a:t>
            </a:r>
            <a:r>
              <a:rPr lang="en-US" sz="1400" dirty="0" smtClean="0"/>
              <a:t>(at the time of the study)</a:t>
            </a:r>
          </a:p>
          <a:p>
            <a:pPr>
              <a:buFont typeface="Arial" panose="020B0604020202020204" pitchFamily="34" charset="0"/>
              <a:buChar char="•"/>
            </a:pPr>
            <a:r>
              <a:rPr lang="en-US" dirty="0" smtClean="0"/>
              <a:t>Research questions: </a:t>
            </a:r>
          </a:p>
          <a:p>
            <a:pPr lvl="1">
              <a:buFont typeface="Arial" panose="020B0604020202020204" pitchFamily="34" charset="0"/>
              <a:buChar char="•"/>
            </a:pPr>
            <a:r>
              <a:rPr lang="en-US" dirty="0" smtClean="0"/>
              <a:t>(</a:t>
            </a:r>
            <a:r>
              <a:rPr lang="en-US" dirty="0"/>
              <a:t>1) </a:t>
            </a:r>
            <a:r>
              <a:rPr lang="en-US" dirty="0" smtClean="0"/>
              <a:t>do </a:t>
            </a:r>
            <a:r>
              <a:rPr lang="en-US" dirty="0"/>
              <a:t>these resources offer a more adequate view on pain assessment terminology, and </a:t>
            </a:r>
            <a:endParaRPr lang="en-US" dirty="0" smtClean="0"/>
          </a:p>
          <a:p>
            <a:pPr lvl="1">
              <a:buFont typeface="Arial" panose="020B0604020202020204" pitchFamily="34" charset="0"/>
              <a:buChar char="•"/>
            </a:pPr>
            <a:r>
              <a:rPr lang="en-US" dirty="0" smtClean="0"/>
              <a:t>(</a:t>
            </a:r>
            <a:r>
              <a:rPr lang="en-US" dirty="0"/>
              <a:t>2) to what extent </a:t>
            </a:r>
            <a:r>
              <a:rPr lang="en-US" dirty="0" smtClean="0"/>
              <a:t>is the </a:t>
            </a:r>
            <a:r>
              <a:rPr lang="en-US" dirty="0"/>
              <a:t>BioPortal </a:t>
            </a:r>
            <a:r>
              <a:rPr lang="en-US" dirty="0" smtClean="0"/>
              <a:t>a </a:t>
            </a:r>
            <a:r>
              <a:rPr lang="en-US" dirty="0"/>
              <a:t>useful instrument in determining whether (1) is indeed the </a:t>
            </a:r>
            <a:r>
              <a:rPr lang="en-US" dirty="0" smtClean="0"/>
              <a:t>case?</a:t>
            </a:r>
          </a:p>
          <a:p>
            <a:pPr>
              <a:buFont typeface="Arial" panose="020B0604020202020204" pitchFamily="34" charset="0"/>
              <a:buChar char="•"/>
            </a:pPr>
            <a:r>
              <a:rPr lang="en-US" dirty="0" smtClean="0"/>
              <a:t>Approach:</a:t>
            </a:r>
          </a:p>
          <a:p>
            <a:pPr lvl="1">
              <a:buFont typeface="Arial" panose="020B0604020202020204" pitchFamily="34" charset="0"/>
              <a:buChar char="•"/>
            </a:pPr>
            <a:r>
              <a:rPr lang="en-US" dirty="0" smtClean="0"/>
              <a:t>An exploratory analysis ‘</a:t>
            </a:r>
            <a:r>
              <a:rPr lang="en-US" i="1" dirty="0" smtClean="0"/>
              <a:t>back-of-the-envelope</a:t>
            </a:r>
            <a:r>
              <a:rPr lang="en-US" dirty="0" smtClean="0"/>
              <a:t>’ study – at least according to one reviewer – </a:t>
            </a:r>
            <a:endParaRPr lang="en-US" dirty="0"/>
          </a:p>
        </p:txBody>
      </p:sp>
    </p:spTree>
    <p:extLst>
      <p:ext uri="{BB962C8B-B14F-4D97-AF65-F5344CB8AC3E}">
        <p14:creationId xmlns:p14="http://schemas.microsoft.com/office/powerpoint/2010/main" val="273428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10258</TotalTime>
  <Words>3212</Words>
  <Application>Microsoft Office PowerPoint</Application>
  <PresentationFormat>On-screen Show (4:3)</PresentationFormat>
  <Paragraphs>726</Paragraphs>
  <Slides>42</Slides>
  <Notes>1</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7" baseType="lpstr">
      <vt:lpstr>Batang</vt:lpstr>
      <vt:lpstr>MS Mincho</vt:lpstr>
      <vt:lpstr>MS PGothic</vt:lpstr>
      <vt:lpstr>SimSun</vt:lpstr>
      <vt:lpstr>Arial</vt:lpstr>
      <vt:lpstr>Calibri</vt:lpstr>
      <vt:lpstr>Georgia</vt:lpstr>
      <vt:lpstr>Myriad Web Pro</vt:lpstr>
      <vt:lpstr>Times</vt:lpstr>
      <vt:lpstr>Times New Roman</vt:lpstr>
      <vt:lpstr>Trebuchet MS</vt:lpstr>
      <vt:lpstr>Verdana</vt:lpstr>
      <vt:lpstr>Wingdings</vt:lpstr>
      <vt:lpstr>Office Theme</vt:lpstr>
      <vt:lpstr>Photo Editor-foto</vt:lpstr>
      <vt:lpstr>Pain Assessment Terminology in the NCBO BioPortal: Evaluation and Recommendations  International Conference on Biomedical Ontology October 6-9, 2014 – Cooley Center, Houston, TX   </vt:lpstr>
      <vt:lpstr>Background (1)</vt:lpstr>
      <vt:lpstr>Background (2)</vt:lpstr>
      <vt:lpstr>OPMQoL project: Specific Aims</vt:lpstr>
      <vt:lpstr>Design strategy for OPMQoL</vt:lpstr>
      <vt:lpstr>PowerPoint Presentation</vt:lpstr>
      <vt:lpstr>IASP Pain assessment terminology</vt:lpstr>
      <vt:lpstr>Derived hierarchy from these definitions</vt:lpstr>
      <vt:lpstr>Would the NCBO BioPortal be a good source?</vt:lpstr>
      <vt:lpstr>Method</vt:lpstr>
      <vt:lpstr>(1) Entering the 9 terms in the annotator</vt:lpstr>
      <vt:lpstr>Results from annotator returned</vt:lpstr>
      <vt:lpstr>Results copied into a spreadsheet</vt:lpstr>
      <vt:lpstr>Results copied into a spreadsheet</vt:lpstr>
      <vt:lpstr>(2) Taxonomy assessment e.g.: hyperalgesia in SNOMED CT</vt:lpstr>
      <vt:lpstr>Taxonomy assessment criteria</vt:lpstr>
      <vt:lpstr>Taxonomy assessment criteria</vt:lpstr>
      <vt:lpstr>Disjoint collections from high level classes</vt:lpstr>
      <vt:lpstr>(3) Find mappings for each ‘directly’ mapped class</vt:lpstr>
      <vt:lpstr>Selecting the class mapped to</vt:lpstr>
      <vt:lpstr>Retrieving all mappings</vt:lpstr>
      <vt:lpstr>Copy to spreadsheet</vt:lpstr>
      <vt:lpstr>Semi-automatic mapping adequacy testing</vt:lpstr>
      <vt:lpstr>What was crammed on the back of my envelope?</vt:lpstr>
      <vt:lpstr>Quality of BioPortal Resources Retrieved  poor domain coverage </vt:lpstr>
      <vt:lpstr>Quality of BioPortal Resources Retrieved  lack of terminological distinctions </vt:lpstr>
      <vt:lpstr>Quality of BioPortal Resources Retrieved  lack of definitions </vt:lpstr>
      <vt:lpstr>Quality of BioPortal Resources Retrieved  poor quality of taxonomy </vt:lpstr>
      <vt:lpstr>Quality of the NCBO BioPortal  History </vt:lpstr>
      <vt:lpstr>Quality of the NCBO BioPortal  History </vt:lpstr>
      <vt:lpstr>Quality of the NCBO BioPortal  mapping to odd classes </vt:lpstr>
      <vt:lpstr>Mapping assessment groups</vt:lpstr>
      <vt:lpstr>Quality of the NCBO BioPortal  erroneous mappings to legitimate classes </vt:lpstr>
      <vt:lpstr>Quality of the NCBO BioPortal  mapping sources </vt:lpstr>
      <vt:lpstr>Quality of the NCBO BioPortal: a look in the future  History </vt:lpstr>
      <vt:lpstr>Conclusions (1)</vt:lpstr>
      <vt:lpstr>Conclusions (2)</vt:lpstr>
      <vt:lpstr>PowerPoint Presentation</vt:lpstr>
      <vt:lpstr>PowerPoint Presentation</vt:lpstr>
      <vt:lpstr>Limitations</vt:lpstr>
      <vt:lpstr>Recommendations</vt:lpstr>
      <vt:lpstr>Acknowledgement</vt:lpstr>
    </vt:vector>
  </TitlesOfParts>
  <Company>SUNY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 Ceusters</cp:lastModifiedBy>
  <cp:revision>483</cp:revision>
  <dcterms:created xsi:type="dcterms:W3CDTF">2011-06-07T20:07:59Z</dcterms:created>
  <dcterms:modified xsi:type="dcterms:W3CDTF">2014-10-03T16:48:55Z</dcterms:modified>
</cp:coreProperties>
</file>