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47"/>
  </p:notesMasterIdLst>
  <p:sldIdLst>
    <p:sldId id="1410" r:id="rId2"/>
    <p:sldId id="1417" r:id="rId3"/>
    <p:sldId id="1418" r:id="rId4"/>
    <p:sldId id="1419" r:id="rId5"/>
    <p:sldId id="1420" r:id="rId6"/>
    <p:sldId id="1442" r:id="rId7"/>
    <p:sldId id="1421" r:id="rId8"/>
    <p:sldId id="1443" r:id="rId9"/>
    <p:sldId id="1422" r:id="rId10"/>
    <p:sldId id="1440" r:id="rId11"/>
    <p:sldId id="1441" r:id="rId12"/>
    <p:sldId id="1424" r:id="rId13"/>
    <p:sldId id="1425" r:id="rId14"/>
    <p:sldId id="1426" r:id="rId15"/>
    <p:sldId id="1427" r:id="rId16"/>
    <p:sldId id="1428" r:id="rId17"/>
    <p:sldId id="1429" r:id="rId18"/>
    <p:sldId id="1430" r:id="rId19"/>
    <p:sldId id="1432" r:id="rId20"/>
    <p:sldId id="1431" r:id="rId21"/>
    <p:sldId id="1444" r:id="rId22"/>
    <p:sldId id="1423" r:id="rId23"/>
    <p:sldId id="1445" r:id="rId24"/>
    <p:sldId id="1434" r:id="rId25"/>
    <p:sldId id="1437" r:id="rId26"/>
    <p:sldId id="1433" r:id="rId27"/>
    <p:sldId id="1446" r:id="rId28"/>
    <p:sldId id="1438" r:id="rId29"/>
    <p:sldId id="1439" r:id="rId30"/>
    <p:sldId id="1345" r:id="rId31"/>
    <p:sldId id="1385" r:id="rId32"/>
    <p:sldId id="1388" r:id="rId33"/>
    <p:sldId id="1386" r:id="rId34"/>
    <p:sldId id="1368" r:id="rId35"/>
    <p:sldId id="1382" r:id="rId36"/>
    <p:sldId id="1383" r:id="rId37"/>
    <p:sldId id="1346" r:id="rId38"/>
    <p:sldId id="1363" r:id="rId39"/>
    <p:sldId id="989" r:id="rId40"/>
    <p:sldId id="1369" r:id="rId41"/>
    <p:sldId id="1411" r:id="rId42"/>
    <p:sldId id="1401" r:id="rId43"/>
    <p:sldId id="1407" r:id="rId44"/>
    <p:sldId id="1408" r:id="rId45"/>
    <p:sldId id="1447" r:id="rId46"/>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CCE8"/>
    <a:srgbClr val="AAE600"/>
    <a:srgbClr val="E94437"/>
    <a:srgbClr val="1FE115"/>
    <a:srgbClr val="FF0000"/>
    <a:srgbClr val="FF6600"/>
    <a:srgbClr val="000000"/>
    <a:srgbClr val="16165D"/>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11" autoAdjust="0"/>
    <p:restoredTop sz="85952" autoAdjust="0"/>
  </p:normalViewPr>
  <p:slideViewPr>
    <p:cSldViewPr>
      <p:cViewPr varScale="1">
        <p:scale>
          <a:sx n="77" d="100"/>
          <a:sy n="77" d="100"/>
        </p:scale>
        <p:origin x="148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668814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25</a:t>
            </a:fld>
            <a:endParaRPr lang="en-US"/>
          </a:p>
        </p:txBody>
      </p:sp>
    </p:spTree>
    <p:extLst>
      <p:ext uri="{BB962C8B-B14F-4D97-AF65-F5344CB8AC3E}">
        <p14:creationId xmlns:p14="http://schemas.microsoft.com/office/powerpoint/2010/main" val="2597557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4CB34FA-FE3E-4537-A53F-A676E5352175}" type="slidenum">
              <a:rPr lang="en-US" sz="1200" b="0"/>
              <a:pPr eaLnBrk="1" hangingPunct="1"/>
              <a:t>38</a:t>
            </a:fld>
            <a:endParaRPr lang="en-US" sz="1200" b="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74910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39</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688476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40</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74909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41</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525678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567939A-4D2C-4B58-B852-F7F74FD6E4F1}" type="slidenum">
              <a:rPr lang="en-US" altLang="en-US" sz="1200" b="0"/>
              <a:pPr eaLnBrk="1" hangingPunct="1"/>
              <a:t>43</a:t>
            </a:fld>
            <a:endParaRPr lang="en-US" altLang="en-US" sz="1200" b="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font was too small, color inside green boxes was hardly readable</a:t>
            </a:r>
          </a:p>
        </p:txBody>
      </p:sp>
    </p:spTree>
    <p:extLst>
      <p:ext uri="{BB962C8B-B14F-4D97-AF65-F5344CB8AC3E}">
        <p14:creationId xmlns:p14="http://schemas.microsoft.com/office/powerpoint/2010/main" val="2572876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567939A-4D2C-4B58-B852-F7F74FD6E4F1}" type="slidenum">
              <a:rPr lang="en-US" altLang="en-US" sz="1200" b="0"/>
              <a:pPr eaLnBrk="1" hangingPunct="1"/>
              <a:t>45</a:t>
            </a:fld>
            <a:endParaRPr lang="en-US" altLang="en-US" sz="1200" b="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font was too small, color inside green boxes was hardly readable</a:t>
            </a:r>
          </a:p>
        </p:txBody>
      </p:sp>
    </p:spTree>
    <p:extLst>
      <p:ext uri="{BB962C8B-B14F-4D97-AF65-F5344CB8AC3E}">
        <p14:creationId xmlns:p14="http://schemas.microsoft.com/office/powerpoint/2010/main" val="1042704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39341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3466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1243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92771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78530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477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020"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021"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smtClean="0"/>
              <a:t>Click icon to add table</a:t>
            </a:r>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timing>
    <p:tnLst>
      <p:par>
        <p:cTn id="1" dur="indefinite" restart="never" nodeType="tmRoot"/>
      </p:par>
    </p:tnLst>
  </p:timing>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iaoa.org/womocoe/2016/" TargetMode="External"/><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icbo14.co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ceur-ws.org/Vol-1327/icbo2014_paper_16.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ceur-ws.org/Vol-1327/icbo2014_paper_16.pdf" TargetMode="External"/><Relationship Id="rId2" Type="http://schemas.openxmlformats.org/officeDocument/2006/relationships/hyperlink" Target="http://icbo14.com/"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www.palgrave.com/gb/book/9781137552778"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5.gif"/></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7.emf"/></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hyperlink" Target="http://summit2009.amia.org/"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76200" y="711200"/>
            <a:ext cx="8991600" cy="1574800"/>
          </a:xfrm>
          <a:ln/>
        </p:spPr>
        <p:txBody>
          <a:bodyPr/>
          <a:lstStyle/>
          <a:p>
            <a:pPr>
              <a:tabLst>
                <a:tab pos="5376863" algn="l"/>
              </a:tabLst>
            </a:pPr>
            <a:r>
              <a:rPr lang="en-US" sz="3200" dirty="0"/>
              <a:t>An Ontological Approach to </a:t>
            </a:r>
            <a:r>
              <a:rPr lang="en-US" sz="3200" dirty="0" smtClean="0"/>
              <a:t/>
            </a:r>
            <a:br>
              <a:rPr lang="en-US" sz="3200" dirty="0" smtClean="0"/>
            </a:br>
            <a:r>
              <a:rPr lang="en-US" sz="3200" dirty="0" smtClean="0"/>
              <a:t>Orofacial </a:t>
            </a:r>
            <a:r>
              <a:rPr lang="en-US" sz="3200" dirty="0"/>
              <a:t>Pain Taxonomy</a:t>
            </a:r>
            <a:r>
              <a:rPr lang="en-US" sz="2800" dirty="0"/>
              <a:t/>
            </a:r>
            <a:br>
              <a:rPr lang="en-US" sz="2800" dirty="0"/>
            </a:br>
            <a:r>
              <a:rPr lang="en-US" sz="1400" dirty="0"/>
              <a:t/>
            </a:r>
            <a:br>
              <a:rPr lang="en-US" sz="1400" dirty="0"/>
            </a:br>
            <a:r>
              <a:rPr lang="en-US" sz="1400" dirty="0" smtClean="0"/>
              <a:t>Symposium on ‘</a:t>
            </a:r>
            <a:r>
              <a:rPr lang="en-US" sz="1400" i="1" dirty="0" smtClean="0"/>
              <a:t>Orofacial </a:t>
            </a:r>
            <a:r>
              <a:rPr lang="en-US" sz="1400" i="1" dirty="0"/>
              <a:t>Pain Taxonomy: Building on the Success of the </a:t>
            </a:r>
            <a:r>
              <a:rPr lang="en-US" sz="1400" i="1" dirty="0" smtClean="0"/>
              <a:t>DC/TMD’</a:t>
            </a:r>
            <a:r>
              <a:rPr lang="en-US" sz="1400" dirty="0"/>
              <a:t/>
            </a:r>
            <a:br>
              <a:rPr lang="en-US" sz="1400" dirty="0"/>
            </a:br>
            <a:r>
              <a:rPr lang="en-US" sz="1400" dirty="0"/>
              <a:t>IADR/AADR/CADR General Session &amp; </a:t>
            </a:r>
            <a:r>
              <a:rPr lang="en-US" sz="1400" dirty="0" smtClean="0"/>
              <a:t>Exhibition, </a:t>
            </a:r>
            <a:r>
              <a:rPr lang="en-US" sz="1400" dirty="0"/>
              <a:t>March </a:t>
            </a:r>
            <a:r>
              <a:rPr lang="en-US" sz="1400" dirty="0" smtClean="0"/>
              <a:t>22, 2017,  </a:t>
            </a:r>
            <a:r>
              <a:rPr lang="en-US" sz="1400" dirty="0"/>
              <a:t>San Francisco, Calif., USA</a:t>
            </a:r>
            <a:r>
              <a:rPr lang="en-US" sz="1400" dirty="0">
                <a:cs typeface="Arial" panose="020B0604020202020204" pitchFamily="34" charset="0"/>
              </a:rPr>
              <a:t/>
            </a:r>
            <a:br>
              <a:rPr lang="en-US" sz="1400" dirty="0">
                <a:cs typeface="Arial" panose="020B0604020202020204" pitchFamily="34" charset="0"/>
              </a:rPr>
            </a:br>
            <a:r>
              <a:rPr lang="en-GB" sz="1400" dirty="0">
                <a:cs typeface="Arial" panose="020B0604020202020204" pitchFamily="34" charset="0"/>
              </a:rPr>
              <a:t/>
            </a:r>
            <a:br>
              <a:rPr lang="en-GB" sz="1400" dirty="0">
                <a:cs typeface="Arial" panose="020B0604020202020204" pitchFamily="34" charset="0"/>
              </a:rPr>
            </a:br>
            <a:endParaRPr lang="en-US" sz="1400" dirty="0">
              <a:cs typeface="Arial" panose="020B0604020202020204" pitchFamily="34" charset="0"/>
            </a:endParaRPr>
          </a:p>
        </p:txBody>
      </p:sp>
      <p:sp>
        <p:nvSpPr>
          <p:cNvPr id="18435" name="Rectangle 3"/>
          <p:cNvSpPr>
            <a:spLocks noGrp="1" noChangeArrowheads="1"/>
          </p:cNvSpPr>
          <p:nvPr>
            <p:ph type="subTitle" idx="1"/>
          </p:nvPr>
        </p:nvSpPr>
        <p:spPr>
          <a:xfrm>
            <a:off x="0" y="4648200"/>
            <a:ext cx="9144000" cy="1981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smtClean="0">
                <a:ea typeface="ＭＳ 明朝" panose="02020609040205080304" pitchFamily="49" charset="-128"/>
              </a:rPr>
              <a:t>Werner CEUSTERS, MD</a:t>
            </a:r>
            <a:endParaRPr lang="en-US" altLang="ja-JP" sz="1800" i="1" dirty="0" smtClean="0">
              <a:ea typeface="ＭＳ 明朝" panose="02020609040205080304" pitchFamily="49" charset="-128"/>
            </a:endParaRPr>
          </a:p>
          <a:p>
            <a:pPr defTabSz="566738"/>
            <a:r>
              <a:rPr lang="en-GB" sz="1800" i="1" dirty="0" smtClean="0"/>
              <a:t>Department </a:t>
            </a:r>
            <a:r>
              <a:rPr lang="en-GB" sz="1800" i="1" dirty="0"/>
              <a:t>of </a:t>
            </a:r>
            <a:r>
              <a:rPr lang="en-GB" sz="1800" i="1" dirty="0" smtClean="0"/>
              <a:t>Biomedical Informatics, Division of Biomedical Ontology,</a:t>
            </a:r>
          </a:p>
          <a:p>
            <a:pPr defTabSz="566738"/>
            <a:r>
              <a:rPr lang="en-GB" sz="1800" i="1" dirty="0"/>
              <a:t>Department of Psychiatry,</a:t>
            </a:r>
          </a:p>
          <a:p>
            <a:pPr defTabSz="566738"/>
            <a:r>
              <a:rPr lang="en-GB" sz="1200" i="1" dirty="0" smtClean="0"/>
              <a:t>and</a:t>
            </a:r>
          </a:p>
          <a:p>
            <a:pPr defTabSz="566738"/>
            <a:r>
              <a:rPr lang="en-GB" sz="1800" i="1" dirty="0" smtClean="0"/>
              <a:t>UB Institute for Healthcare Informatics,</a:t>
            </a:r>
          </a:p>
          <a:p>
            <a:pPr defTabSz="566738"/>
            <a:r>
              <a:rPr lang="en-GB" sz="1800" i="1" dirty="0" smtClean="0"/>
              <a:t>University </a:t>
            </a:r>
            <a:r>
              <a:rPr lang="en-GB" sz="1800" i="1" dirty="0"/>
              <a:t>at </a:t>
            </a:r>
            <a:r>
              <a:rPr lang="en-GB" sz="1800" i="1" dirty="0" smtClean="0"/>
              <a:t>Buffalo</a:t>
            </a:r>
            <a:endParaRPr lang="en-US" altLang="ja-JP" sz="1800" i="1" dirty="0" smtClean="0">
              <a:ea typeface="ＭＳ 明朝" panose="02020609040205080304" pitchFamily="49" charset="-128"/>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583" b="19283"/>
          <a:stretch/>
        </p:blipFill>
        <p:spPr>
          <a:xfrm>
            <a:off x="3733800" y="2590801"/>
            <a:ext cx="1564241" cy="1828800"/>
          </a:xfrm>
          <a:prstGeom prst="rect">
            <a:avLst/>
          </a:prstGeom>
        </p:spPr>
      </p:pic>
    </p:spTree>
    <p:extLst>
      <p:ext uri="{BB962C8B-B14F-4D97-AF65-F5344CB8AC3E}">
        <p14:creationId xmlns:p14="http://schemas.microsoft.com/office/powerpoint/2010/main" val="802076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Taxonomies can become very complicated</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1524001"/>
            <a:ext cx="8458200" cy="5186064"/>
          </a:xfrm>
        </p:spPr>
      </p:pic>
      <p:sp>
        <p:nvSpPr>
          <p:cNvPr id="5" name="TextBox 4"/>
          <p:cNvSpPr txBox="1"/>
          <p:nvPr/>
        </p:nvSpPr>
        <p:spPr>
          <a:xfrm>
            <a:off x="3351102" y="6248400"/>
            <a:ext cx="4978863" cy="461665"/>
          </a:xfrm>
          <a:prstGeom prst="rect">
            <a:avLst/>
          </a:prstGeom>
          <a:noFill/>
        </p:spPr>
        <p:txBody>
          <a:bodyPr wrap="none" rtlCol="0">
            <a:spAutoFit/>
          </a:bodyPr>
          <a:lstStyle/>
          <a:p>
            <a:r>
              <a:rPr lang="en-US" sz="2400" dirty="0" smtClean="0">
                <a:sym typeface="Wingdings" panose="05000000000000000000" pitchFamily="2" charset="2"/>
              </a:rPr>
              <a:t> ‘Pain sensation’ in SNOMED CT</a:t>
            </a:r>
            <a:endParaRPr lang="en-US" sz="2400" dirty="0"/>
          </a:p>
        </p:txBody>
      </p:sp>
    </p:spTree>
    <p:extLst>
      <p:ext uri="{BB962C8B-B14F-4D97-AF65-F5344CB8AC3E}">
        <p14:creationId xmlns:p14="http://schemas.microsoft.com/office/powerpoint/2010/main" val="3819136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Taxonomy design and classification</a:t>
            </a:r>
            <a:endParaRPr lang="en-US" dirty="0"/>
          </a:p>
        </p:txBody>
      </p:sp>
      <p:sp>
        <p:nvSpPr>
          <p:cNvPr id="5" name="Content Placeholder 4"/>
          <p:cNvSpPr>
            <a:spLocks noGrp="1"/>
          </p:cNvSpPr>
          <p:nvPr>
            <p:ph idx="1"/>
          </p:nvPr>
        </p:nvSpPr>
        <p:spPr>
          <a:xfrm>
            <a:off x="228600" y="1524000"/>
            <a:ext cx="8686800" cy="4953000"/>
          </a:xfrm>
        </p:spPr>
        <p:txBody>
          <a:bodyPr/>
          <a:lstStyle/>
          <a:p>
            <a:pPr marL="0" indent="0"/>
            <a:r>
              <a:rPr lang="en-US" sz="2200" b="1" u="sng" dirty="0" smtClean="0"/>
              <a:t>Taxonomy design</a:t>
            </a:r>
            <a:r>
              <a:rPr lang="en-US" sz="2200" dirty="0" smtClean="0"/>
              <a:t>:</a:t>
            </a:r>
          </a:p>
          <a:p>
            <a:pPr marL="457200" indent="-457200">
              <a:buFont typeface="+mj-lt"/>
              <a:buAutoNum type="arabicPeriod"/>
            </a:pPr>
            <a:r>
              <a:rPr lang="en-US" sz="2200" dirty="0" smtClean="0"/>
              <a:t>Identify examples of </a:t>
            </a:r>
            <a:r>
              <a:rPr lang="en-US" sz="2200" dirty="0">
                <a:solidFill>
                  <a:srgbClr val="FFFF00"/>
                </a:solidFill>
              </a:rPr>
              <a:t>individual entities </a:t>
            </a:r>
            <a:r>
              <a:rPr lang="en-US" sz="2200" dirty="0"/>
              <a:t>(‘individuals’, ‘particulars’, ‘things’, ‘entities’, </a:t>
            </a:r>
            <a:r>
              <a:rPr lang="en-US" sz="2200" dirty="0" smtClean="0"/>
              <a:t>…) you want to classify;</a:t>
            </a:r>
            <a:endParaRPr lang="en-US" sz="2200" dirty="0"/>
          </a:p>
          <a:p>
            <a:pPr marL="457200" indent="-457200">
              <a:buFont typeface="+mj-lt"/>
              <a:buAutoNum type="arabicPeriod"/>
            </a:pPr>
            <a:r>
              <a:rPr lang="en-US" sz="2200" dirty="0" smtClean="0"/>
              <a:t>Identify the various </a:t>
            </a:r>
            <a:r>
              <a:rPr lang="en-US" sz="2200" dirty="0" smtClean="0">
                <a:solidFill>
                  <a:srgbClr val="FFFF00"/>
                </a:solidFill>
              </a:rPr>
              <a:t>characteristics</a:t>
            </a:r>
            <a:r>
              <a:rPr lang="en-US" sz="2200" dirty="0" smtClean="0"/>
              <a:t> that are possessed by (all or some of) these individual entities;</a:t>
            </a:r>
          </a:p>
          <a:p>
            <a:pPr marL="457200" indent="-457200">
              <a:buFont typeface="+mj-lt"/>
              <a:buAutoNum type="arabicPeriod"/>
            </a:pPr>
            <a:r>
              <a:rPr lang="en-US" sz="2200" dirty="0" smtClean="0"/>
              <a:t>Identify groups (</a:t>
            </a:r>
            <a:r>
              <a:rPr lang="en-US" sz="2200" dirty="0" smtClean="0">
                <a:solidFill>
                  <a:srgbClr val="FFFF00"/>
                </a:solidFill>
              </a:rPr>
              <a:t>classes</a:t>
            </a:r>
            <a:r>
              <a:rPr lang="en-US" sz="2200" dirty="0" smtClean="0"/>
              <a:t>) on the basis of combinations of characteristics that co-occur;</a:t>
            </a:r>
          </a:p>
          <a:p>
            <a:pPr marL="457200" indent="-457200">
              <a:buFont typeface="+mj-lt"/>
              <a:buAutoNum type="arabicPeriod"/>
            </a:pPr>
            <a:r>
              <a:rPr lang="en-US" sz="2200" dirty="0" smtClean="0"/>
              <a:t>Organize the groups </a:t>
            </a:r>
            <a:r>
              <a:rPr lang="en-US" sz="2200" dirty="0" smtClean="0">
                <a:solidFill>
                  <a:srgbClr val="FFFF00"/>
                </a:solidFill>
              </a:rPr>
              <a:t>hierarchically</a:t>
            </a:r>
            <a:r>
              <a:rPr lang="en-US" sz="2200" dirty="0" smtClean="0"/>
              <a:t> (‘parent-child’) so that characteristics that apply to a ‘parent’ (‘grandparent’,…) group apply to ALL groups beneath </a:t>
            </a:r>
            <a:r>
              <a:rPr lang="en-US" sz="2200" dirty="0" smtClean="0"/>
              <a:t>it;</a:t>
            </a:r>
          </a:p>
          <a:p>
            <a:pPr marL="457200" indent="-457200">
              <a:buFont typeface="+mj-lt"/>
              <a:buAutoNum type="arabicPeriod"/>
            </a:pPr>
            <a:r>
              <a:rPr lang="en-US" sz="2200" dirty="0" smtClean="0"/>
              <a:t>Name the groups with </a:t>
            </a:r>
            <a:r>
              <a:rPr lang="en-US" sz="2200" dirty="0" smtClean="0">
                <a:solidFill>
                  <a:srgbClr val="FFFF00"/>
                </a:solidFill>
              </a:rPr>
              <a:t>terms that have face value</a:t>
            </a:r>
            <a:r>
              <a:rPr lang="en-US" sz="2200" dirty="0" smtClean="0"/>
              <a:t>.</a:t>
            </a:r>
            <a:endParaRPr lang="en-US" sz="2200" dirty="0" smtClean="0"/>
          </a:p>
          <a:p>
            <a:pPr marL="0" indent="0"/>
            <a:r>
              <a:rPr lang="en-US" sz="2200" b="1" u="sng" dirty="0" smtClean="0"/>
              <a:t>Classification</a:t>
            </a:r>
            <a:r>
              <a:rPr lang="en-US" sz="2200" dirty="0" smtClean="0"/>
              <a:t>:</a:t>
            </a:r>
          </a:p>
          <a:p>
            <a:pPr marL="400050" indent="0"/>
            <a:r>
              <a:rPr lang="en-US" sz="2200" dirty="0" smtClean="0">
                <a:solidFill>
                  <a:srgbClr val="FFFF00"/>
                </a:solidFill>
              </a:rPr>
              <a:t>Assign</a:t>
            </a:r>
            <a:r>
              <a:rPr lang="en-US" sz="2200" dirty="0" smtClean="0"/>
              <a:t> individual entities to the groups that correspond with the combination of characteristics they exhibit.</a:t>
            </a:r>
            <a:endParaRPr lang="en-US" sz="2200" dirty="0"/>
          </a:p>
        </p:txBody>
      </p:sp>
      <p:sp>
        <p:nvSpPr>
          <p:cNvPr id="2" name="Rectangle 1"/>
          <p:cNvSpPr/>
          <p:nvPr/>
        </p:nvSpPr>
        <p:spPr bwMode="auto">
          <a:xfrm>
            <a:off x="152400" y="3429000"/>
            <a:ext cx="8839200" cy="1752600"/>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TextBox 2"/>
          <p:cNvSpPr txBox="1"/>
          <p:nvPr/>
        </p:nvSpPr>
        <p:spPr>
          <a:xfrm>
            <a:off x="624497" y="2863014"/>
            <a:ext cx="8284640" cy="584775"/>
          </a:xfrm>
          <a:prstGeom prst="rect">
            <a:avLst/>
          </a:prstGeom>
          <a:solidFill>
            <a:srgbClr val="FFFF00"/>
          </a:solidFill>
        </p:spPr>
        <p:txBody>
          <a:bodyPr wrap="none" rtlCol="0">
            <a:spAutoFit/>
          </a:bodyPr>
          <a:lstStyle/>
          <a:p>
            <a:r>
              <a:rPr lang="en-US" dirty="0" smtClean="0"/>
              <a:t>Can be done automatically with the right tools</a:t>
            </a:r>
            <a:endParaRPr lang="en-US" dirty="0"/>
          </a:p>
        </p:txBody>
      </p:sp>
    </p:spTree>
    <p:extLst>
      <p:ext uri="{BB962C8B-B14F-4D97-AF65-F5344CB8AC3E}">
        <p14:creationId xmlns:p14="http://schemas.microsoft.com/office/powerpoint/2010/main" val="3316494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Concept Analysis (FCA)</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smtClean="0"/>
              <a:t>Goal of FCA</a:t>
            </a:r>
            <a:r>
              <a:rPr lang="en-US" dirty="0" smtClean="0"/>
              <a:t>: build lattice from </a:t>
            </a:r>
            <a:r>
              <a:rPr lang="en-US" dirty="0"/>
              <a:t>data tables that represent binary relations between objects and attributes, thus tabulating pairs of the form </a:t>
            </a:r>
            <a:r>
              <a:rPr lang="en-US" dirty="0" smtClean="0"/>
              <a:t>‘object </a:t>
            </a:r>
            <a:r>
              <a:rPr lang="en-US" dirty="0"/>
              <a:t>g has attribute </a:t>
            </a:r>
            <a:r>
              <a:rPr lang="en-US" dirty="0" smtClean="0"/>
              <a:t>m’. </a:t>
            </a:r>
          </a:p>
          <a:p>
            <a:pPr>
              <a:buFont typeface="Arial" panose="020B0604020202020204" pitchFamily="34" charset="0"/>
              <a:buChar char="•"/>
            </a:pPr>
            <a:r>
              <a:rPr lang="en-US" dirty="0" smtClean="0"/>
              <a:t>A </a:t>
            </a:r>
            <a:r>
              <a:rPr lang="en-US" dirty="0"/>
              <a:t>formal concept is defined to be a pair (A, B</a:t>
            </a:r>
            <a:r>
              <a:rPr lang="en-US" dirty="0" smtClean="0"/>
              <a:t>), where </a:t>
            </a:r>
          </a:p>
          <a:p>
            <a:pPr lvl="1">
              <a:buFont typeface="Arial" panose="020B0604020202020204" pitchFamily="34" charset="0"/>
              <a:buChar char="•"/>
            </a:pPr>
            <a:r>
              <a:rPr lang="en-US" dirty="0" smtClean="0"/>
              <a:t>A </a:t>
            </a:r>
            <a:r>
              <a:rPr lang="en-US" dirty="0"/>
              <a:t>is a set of objects (called the </a:t>
            </a:r>
            <a:r>
              <a:rPr lang="en-US" i="1" dirty="0"/>
              <a:t>extent</a:t>
            </a:r>
            <a:r>
              <a:rPr lang="en-US" dirty="0"/>
              <a:t>) and </a:t>
            </a:r>
            <a:endParaRPr lang="en-US" dirty="0" smtClean="0"/>
          </a:p>
          <a:p>
            <a:pPr lvl="1">
              <a:buFont typeface="Arial" panose="020B0604020202020204" pitchFamily="34" charset="0"/>
              <a:buChar char="•"/>
            </a:pPr>
            <a:r>
              <a:rPr lang="en-US" dirty="0" smtClean="0"/>
              <a:t>B </a:t>
            </a:r>
            <a:r>
              <a:rPr lang="en-US" dirty="0"/>
              <a:t>is a set of attributes (the </a:t>
            </a:r>
            <a:r>
              <a:rPr lang="en-US" i="1" dirty="0"/>
              <a:t>intent</a:t>
            </a:r>
            <a:r>
              <a:rPr lang="en-US" dirty="0"/>
              <a:t>) </a:t>
            </a:r>
            <a:endParaRPr lang="en-US" dirty="0" smtClean="0"/>
          </a:p>
          <a:p>
            <a:pPr>
              <a:buFont typeface="Arial" panose="020B0604020202020204" pitchFamily="34" charset="0"/>
              <a:buChar char="•"/>
            </a:pPr>
            <a:r>
              <a:rPr lang="en-US" dirty="0" smtClean="0"/>
              <a:t>such </a:t>
            </a:r>
            <a:r>
              <a:rPr lang="en-US" dirty="0"/>
              <a:t>that</a:t>
            </a:r>
          </a:p>
          <a:p>
            <a:pPr lvl="1">
              <a:buFont typeface="Arial" panose="020B0604020202020204" pitchFamily="34" charset="0"/>
              <a:buChar char="•"/>
            </a:pPr>
            <a:r>
              <a:rPr lang="en-US" dirty="0"/>
              <a:t>the extent A consists of all objects that share the attributes in B, and dually</a:t>
            </a:r>
          </a:p>
          <a:p>
            <a:pPr lvl="1">
              <a:buFont typeface="Arial" panose="020B0604020202020204" pitchFamily="34" charset="0"/>
              <a:buChar char="•"/>
            </a:pPr>
            <a:r>
              <a:rPr lang="en-US" dirty="0"/>
              <a:t>the intent B consists of all attributes shared by the objects in A.</a:t>
            </a:r>
          </a:p>
          <a:p>
            <a:pPr>
              <a:buFont typeface="Arial" panose="020B0604020202020204" pitchFamily="34" charset="0"/>
              <a:buChar char="•"/>
            </a:pPr>
            <a:endParaRPr lang="en-US" dirty="0"/>
          </a:p>
        </p:txBody>
      </p:sp>
      <p:sp>
        <p:nvSpPr>
          <p:cNvPr id="4" name="Rectangle 3"/>
          <p:cNvSpPr/>
          <p:nvPr/>
        </p:nvSpPr>
        <p:spPr>
          <a:xfrm>
            <a:off x="4495800" y="6477000"/>
            <a:ext cx="4572000" cy="307777"/>
          </a:xfrm>
          <a:prstGeom prst="rect">
            <a:avLst/>
          </a:prstGeom>
        </p:spPr>
        <p:txBody>
          <a:bodyPr>
            <a:spAutoFit/>
          </a:bodyPr>
          <a:lstStyle/>
          <a:p>
            <a:pPr algn="r"/>
            <a:r>
              <a:rPr lang="en-US" sz="1400" b="0" dirty="0">
                <a:solidFill>
                  <a:schemeClr val="bg1"/>
                </a:solidFill>
              </a:rPr>
              <a:t>https://en.wikipedia.org/wiki/Formal_concept_analysis</a:t>
            </a:r>
          </a:p>
        </p:txBody>
      </p:sp>
    </p:spTree>
    <p:extLst>
      <p:ext uri="{BB962C8B-B14F-4D97-AF65-F5344CB8AC3E}">
        <p14:creationId xmlns:p14="http://schemas.microsoft.com/office/powerpoint/2010/main" val="1739604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763000" cy="762000"/>
          </a:xfrm>
        </p:spPr>
        <p:txBody>
          <a:bodyPr/>
          <a:lstStyle/>
          <a:p>
            <a:r>
              <a:rPr lang="en-US" dirty="0" smtClean="0"/>
              <a:t>Easy example: FCA on the numbers 1 … 10</a:t>
            </a:r>
            <a:endParaRPr lang="en-US" dirty="0"/>
          </a:p>
        </p:txBody>
      </p:sp>
      <p:sp>
        <p:nvSpPr>
          <p:cNvPr id="4" name="Rectangle 3"/>
          <p:cNvSpPr/>
          <p:nvPr/>
        </p:nvSpPr>
        <p:spPr>
          <a:xfrm>
            <a:off x="4495800" y="6477000"/>
            <a:ext cx="4572000" cy="307777"/>
          </a:xfrm>
          <a:prstGeom prst="rect">
            <a:avLst/>
          </a:prstGeom>
        </p:spPr>
        <p:txBody>
          <a:bodyPr>
            <a:spAutoFit/>
          </a:bodyPr>
          <a:lstStyle/>
          <a:p>
            <a:pPr algn="r"/>
            <a:r>
              <a:rPr lang="en-US" sz="1400" b="0" dirty="0">
                <a:solidFill>
                  <a:schemeClr val="bg1"/>
                </a:solidFill>
              </a:rPr>
              <a:t>https://en.wikipedia.org/wiki/Formal_concept_analysis</a:t>
            </a:r>
          </a:p>
        </p:txBody>
      </p:sp>
      <p:pic>
        <p:nvPicPr>
          <p:cNvPr id="6" name="Content Placeholder 5"/>
          <p:cNvPicPr>
            <a:picLocks noGrp="1" noChangeAspect="1"/>
          </p:cNvPicPr>
          <p:nvPr>
            <p:ph idx="1"/>
          </p:nvPr>
        </p:nvPicPr>
        <p:blipFill>
          <a:blip r:embed="rId2"/>
          <a:stretch>
            <a:fillRect/>
          </a:stretch>
        </p:blipFill>
        <p:spPr>
          <a:xfrm>
            <a:off x="457200" y="1690687"/>
            <a:ext cx="4371975" cy="4619625"/>
          </a:xfrm>
          <a:prstGeom prst="rect">
            <a:avLst/>
          </a:prstGeom>
        </p:spPr>
      </p:pic>
      <p:sp>
        <p:nvSpPr>
          <p:cNvPr id="7" name="Rounded Rectangle 6"/>
          <p:cNvSpPr/>
          <p:nvPr/>
        </p:nvSpPr>
        <p:spPr bwMode="auto">
          <a:xfrm>
            <a:off x="838200" y="1690686"/>
            <a:ext cx="4114800" cy="519113"/>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5638800" y="1657854"/>
            <a:ext cx="1893468" cy="584775"/>
          </a:xfrm>
          <a:prstGeom prst="rect">
            <a:avLst/>
          </a:prstGeom>
          <a:noFill/>
          <a:ln w="28575">
            <a:solidFill>
              <a:srgbClr val="FFFF00"/>
            </a:solidFill>
          </a:ln>
        </p:spPr>
        <p:txBody>
          <a:bodyPr wrap="none" rtlCol="0">
            <a:spAutoFit/>
          </a:bodyPr>
          <a:lstStyle/>
          <a:p>
            <a:r>
              <a:rPr lang="en-US" dirty="0" smtClean="0">
                <a:solidFill>
                  <a:srgbClr val="FFFF00"/>
                </a:solidFill>
              </a:rPr>
              <a:t>attributes</a:t>
            </a:r>
            <a:endParaRPr lang="en-US" dirty="0">
              <a:solidFill>
                <a:srgbClr val="FFFF00"/>
              </a:solidFill>
            </a:endParaRPr>
          </a:p>
        </p:txBody>
      </p:sp>
      <p:cxnSp>
        <p:nvCxnSpPr>
          <p:cNvPr id="10" name="Straight Arrow Connector 9"/>
          <p:cNvCxnSpPr>
            <a:stCxn id="7" idx="3"/>
            <a:endCxn id="8" idx="1"/>
          </p:cNvCxnSpPr>
          <p:nvPr/>
        </p:nvCxnSpPr>
        <p:spPr bwMode="auto">
          <a:xfrm flipV="1">
            <a:off x="4953000" y="1950242"/>
            <a:ext cx="685800" cy="1"/>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sp>
        <p:nvSpPr>
          <p:cNvPr id="12" name="Rounded Rectangle 11"/>
          <p:cNvSpPr/>
          <p:nvPr/>
        </p:nvSpPr>
        <p:spPr bwMode="auto">
          <a:xfrm>
            <a:off x="457200" y="2116928"/>
            <a:ext cx="457200" cy="4193384"/>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TextBox 12"/>
          <p:cNvSpPr txBox="1"/>
          <p:nvPr/>
        </p:nvSpPr>
        <p:spPr>
          <a:xfrm>
            <a:off x="6019800" y="3921234"/>
            <a:ext cx="1415772" cy="584775"/>
          </a:xfrm>
          <a:prstGeom prst="rect">
            <a:avLst/>
          </a:prstGeom>
          <a:solidFill>
            <a:schemeClr val="bg1"/>
          </a:solidFill>
          <a:ln w="28575">
            <a:solidFill>
              <a:srgbClr val="FF0000"/>
            </a:solidFill>
          </a:ln>
        </p:spPr>
        <p:txBody>
          <a:bodyPr wrap="none" rtlCol="0">
            <a:spAutoFit/>
          </a:bodyPr>
          <a:lstStyle/>
          <a:p>
            <a:r>
              <a:rPr lang="en-US" dirty="0" smtClean="0">
                <a:solidFill>
                  <a:srgbClr val="FF0000"/>
                </a:solidFill>
              </a:rPr>
              <a:t>objects</a:t>
            </a:r>
            <a:endParaRPr lang="en-US" dirty="0">
              <a:solidFill>
                <a:srgbClr val="FF0000"/>
              </a:solidFill>
            </a:endParaRPr>
          </a:p>
        </p:txBody>
      </p:sp>
      <p:cxnSp>
        <p:nvCxnSpPr>
          <p:cNvPr id="14" name="Straight Arrow Connector 13"/>
          <p:cNvCxnSpPr>
            <a:stCxn id="12" idx="3"/>
            <a:endCxn id="13" idx="1"/>
          </p:cNvCxnSpPr>
          <p:nvPr/>
        </p:nvCxnSpPr>
        <p:spPr bwMode="auto">
          <a:xfrm>
            <a:off x="914400" y="4213620"/>
            <a:ext cx="5105400" cy="2"/>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554680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FCA</a:t>
            </a:r>
            <a:r>
              <a:rPr lang="en-US" dirty="0"/>
              <a:t> </a:t>
            </a:r>
            <a:r>
              <a:rPr lang="en-US" dirty="0" smtClean="0"/>
              <a:t>lattice on the numbers 1 … 10</a:t>
            </a:r>
            <a:endParaRPr lang="en-US" dirty="0"/>
          </a:p>
        </p:txBody>
      </p:sp>
      <p:sp>
        <p:nvSpPr>
          <p:cNvPr id="4" name="Rectangle 3"/>
          <p:cNvSpPr/>
          <p:nvPr/>
        </p:nvSpPr>
        <p:spPr>
          <a:xfrm>
            <a:off x="4495800" y="6477000"/>
            <a:ext cx="4572000" cy="307777"/>
          </a:xfrm>
          <a:prstGeom prst="rect">
            <a:avLst/>
          </a:prstGeom>
        </p:spPr>
        <p:txBody>
          <a:bodyPr>
            <a:spAutoFit/>
          </a:bodyPr>
          <a:lstStyle/>
          <a:p>
            <a:pPr algn="r"/>
            <a:r>
              <a:rPr lang="en-US" sz="1400" b="0" dirty="0">
                <a:solidFill>
                  <a:schemeClr val="bg1"/>
                </a:solidFill>
              </a:rPr>
              <a:t>https://en.wikipedia.org/wiki/Formal_concept_analysis</a:t>
            </a:r>
          </a:p>
        </p:txBody>
      </p:sp>
      <p:pic>
        <p:nvPicPr>
          <p:cNvPr id="6" name="Content Placeholder 5"/>
          <p:cNvPicPr>
            <a:picLocks noGrp="1" noChangeAspect="1"/>
          </p:cNvPicPr>
          <p:nvPr>
            <p:ph idx="1"/>
          </p:nvPr>
        </p:nvPicPr>
        <p:blipFill>
          <a:blip r:embed="rId2"/>
          <a:stretch>
            <a:fillRect/>
          </a:stretch>
        </p:blipFill>
        <p:spPr>
          <a:xfrm>
            <a:off x="228600" y="1891348"/>
            <a:ext cx="3231656" cy="341471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1900" y="1891348"/>
            <a:ext cx="4914900" cy="3414713"/>
          </a:xfrm>
          <a:prstGeom prst="rect">
            <a:avLst/>
          </a:prstGeom>
          <a:solidFill>
            <a:srgbClr val="A2CCE8"/>
          </a:solidFill>
        </p:spPr>
      </p:pic>
    </p:spTree>
    <p:extLst>
      <p:ext uri="{BB962C8B-B14F-4D97-AF65-F5344CB8AC3E}">
        <p14:creationId xmlns:p14="http://schemas.microsoft.com/office/powerpoint/2010/main" val="3012188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077200" cy="685800"/>
          </a:xfrm>
        </p:spPr>
        <p:txBody>
          <a:bodyPr/>
          <a:lstStyle/>
          <a:p>
            <a:pPr algn="ctr"/>
            <a:r>
              <a:rPr lang="en-US" dirty="0"/>
              <a:t>FCA for calculating </a:t>
            </a:r>
            <a:r>
              <a:rPr lang="en-US" b="1" i="1" u="sng" dirty="0"/>
              <a:t>valid</a:t>
            </a:r>
            <a:r>
              <a:rPr lang="en-US" dirty="0"/>
              <a:t> implications</a:t>
            </a:r>
          </a:p>
        </p:txBody>
      </p:sp>
      <p:pic>
        <p:nvPicPr>
          <p:cNvPr id="6" name="Content Placeholder 5"/>
          <p:cNvPicPr>
            <a:picLocks noGrp="1" noChangeAspect="1"/>
          </p:cNvPicPr>
          <p:nvPr>
            <p:ph sz="half" idx="1"/>
          </p:nvPr>
        </p:nvPicPr>
        <p:blipFill>
          <a:blip r:embed="rId2"/>
          <a:stretch>
            <a:fillRect/>
          </a:stretch>
        </p:blipFill>
        <p:spPr>
          <a:xfrm>
            <a:off x="304800" y="1676400"/>
            <a:ext cx="3966327" cy="4191000"/>
          </a:xfrm>
          <a:prstGeom prst="rect">
            <a:avLst/>
          </a:prstGeom>
        </p:spPr>
      </p:pic>
      <p:sp>
        <p:nvSpPr>
          <p:cNvPr id="5" name="Content Placeholder 4"/>
          <p:cNvSpPr>
            <a:spLocks noGrp="1"/>
          </p:cNvSpPr>
          <p:nvPr>
            <p:ph sz="half" idx="2"/>
          </p:nvPr>
        </p:nvSpPr>
        <p:spPr>
          <a:xfrm>
            <a:off x="4648200" y="1752600"/>
            <a:ext cx="4267200" cy="4114800"/>
          </a:xfrm>
        </p:spPr>
        <p:txBody>
          <a:bodyPr/>
          <a:lstStyle/>
          <a:p>
            <a:pPr marL="457200" indent="-457200">
              <a:buClrTx/>
              <a:buFont typeface="Arial" panose="020B0604020202020204" pitchFamily="34" charset="0"/>
              <a:buChar char="•"/>
            </a:pPr>
            <a:r>
              <a:rPr lang="en-US" dirty="0" smtClean="0"/>
              <a:t>Whenever a number 1…10 is </a:t>
            </a:r>
            <a:r>
              <a:rPr lang="en-US" b="1" i="1" dirty="0" smtClean="0"/>
              <a:t>odd</a:t>
            </a:r>
            <a:r>
              <a:rPr lang="en-US" dirty="0" smtClean="0"/>
              <a:t>, it is </a:t>
            </a:r>
            <a:r>
              <a:rPr lang="en-US" b="1" i="1" dirty="0" smtClean="0"/>
              <a:t>not even</a:t>
            </a:r>
            <a:r>
              <a:rPr lang="en-US" dirty="0" smtClean="0"/>
              <a:t>, and vice versa</a:t>
            </a:r>
            <a:endParaRPr lang="en-US" dirty="0"/>
          </a:p>
        </p:txBody>
      </p:sp>
      <p:sp>
        <p:nvSpPr>
          <p:cNvPr id="4" name="Rectangle 3"/>
          <p:cNvSpPr/>
          <p:nvPr/>
        </p:nvSpPr>
        <p:spPr>
          <a:xfrm>
            <a:off x="4495800" y="6477000"/>
            <a:ext cx="4572000" cy="307777"/>
          </a:xfrm>
          <a:prstGeom prst="rect">
            <a:avLst/>
          </a:prstGeom>
        </p:spPr>
        <p:txBody>
          <a:bodyPr>
            <a:spAutoFit/>
          </a:bodyPr>
          <a:lstStyle/>
          <a:p>
            <a:pPr algn="r"/>
            <a:r>
              <a:rPr lang="en-US" sz="1400" b="0" dirty="0">
                <a:solidFill>
                  <a:schemeClr val="bg1"/>
                </a:solidFill>
              </a:rPr>
              <a:t>https://en.wikipedia.org/wiki/Formal_concept_analysis</a:t>
            </a:r>
          </a:p>
        </p:txBody>
      </p:sp>
      <p:sp>
        <p:nvSpPr>
          <p:cNvPr id="7" name="Rounded Rectangle 6"/>
          <p:cNvSpPr/>
          <p:nvPr/>
        </p:nvSpPr>
        <p:spPr bwMode="auto">
          <a:xfrm>
            <a:off x="1752600" y="1560908"/>
            <a:ext cx="1143000" cy="4382692"/>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581953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077200" cy="685800"/>
          </a:xfrm>
        </p:spPr>
        <p:txBody>
          <a:bodyPr/>
          <a:lstStyle/>
          <a:p>
            <a:pPr algn="ctr"/>
            <a:r>
              <a:rPr lang="en-US" dirty="0" smtClean="0"/>
              <a:t>FCA</a:t>
            </a:r>
            <a:r>
              <a:rPr lang="en-US" dirty="0"/>
              <a:t> </a:t>
            </a:r>
            <a:r>
              <a:rPr lang="en-US" dirty="0" smtClean="0"/>
              <a:t>for calculating </a:t>
            </a:r>
            <a:r>
              <a:rPr lang="en-US" b="1" i="1" u="sng" dirty="0" smtClean="0"/>
              <a:t>valid</a:t>
            </a:r>
            <a:r>
              <a:rPr lang="en-US" dirty="0" smtClean="0"/>
              <a:t> implications</a:t>
            </a:r>
            <a:endParaRPr lang="en-US" dirty="0"/>
          </a:p>
        </p:txBody>
      </p:sp>
      <p:pic>
        <p:nvPicPr>
          <p:cNvPr id="6" name="Content Placeholder 5"/>
          <p:cNvPicPr>
            <a:picLocks noGrp="1" noChangeAspect="1"/>
          </p:cNvPicPr>
          <p:nvPr>
            <p:ph sz="half" idx="1"/>
          </p:nvPr>
        </p:nvPicPr>
        <p:blipFill>
          <a:blip r:embed="rId2"/>
          <a:stretch>
            <a:fillRect/>
          </a:stretch>
        </p:blipFill>
        <p:spPr>
          <a:xfrm>
            <a:off x="304800" y="1676400"/>
            <a:ext cx="3966327" cy="4191000"/>
          </a:xfrm>
          <a:prstGeom prst="rect">
            <a:avLst/>
          </a:prstGeom>
        </p:spPr>
      </p:pic>
      <p:sp>
        <p:nvSpPr>
          <p:cNvPr id="5" name="Content Placeholder 4"/>
          <p:cNvSpPr>
            <a:spLocks noGrp="1"/>
          </p:cNvSpPr>
          <p:nvPr>
            <p:ph sz="half" idx="2"/>
          </p:nvPr>
        </p:nvSpPr>
        <p:spPr>
          <a:xfrm>
            <a:off x="4648200" y="1752600"/>
            <a:ext cx="4267200" cy="4114800"/>
          </a:xfrm>
        </p:spPr>
        <p:txBody>
          <a:bodyPr/>
          <a:lstStyle/>
          <a:p>
            <a:pPr marL="457200" indent="-457200">
              <a:buClrTx/>
              <a:buFont typeface="Arial" panose="020B0604020202020204" pitchFamily="34" charset="0"/>
              <a:buChar char="•"/>
            </a:pPr>
            <a:r>
              <a:rPr lang="en-US" dirty="0" smtClean="0"/>
              <a:t>Whenever a number 1…10 is </a:t>
            </a:r>
            <a:r>
              <a:rPr lang="en-US" b="1" i="1" dirty="0" smtClean="0"/>
              <a:t>composite</a:t>
            </a:r>
            <a:r>
              <a:rPr lang="en-US" dirty="0" smtClean="0"/>
              <a:t> and </a:t>
            </a:r>
            <a:r>
              <a:rPr lang="en-US" b="1" i="1" dirty="0" smtClean="0"/>
              <a:t>odd</a:t>
            </a:r>
            <a:r>
              <a:rPr lang="en-US" dirty="0" smtClean="0"/>
              <a:t>, it is </a:t>
            </a:r>
            <a:r>
              <a:rPr lang="en-US" b="1" i="1" dirty="0" smtClean="0"/>
              <a:t>square</a:t>
            </a:r>
            <a:r>
              <a:rPr lang="en-US" dirty="0"/>
              <a:t>.</a:t>
            </a:r>
            <a:r>
              <a:rPr lang="en-US" dirty="0" smtClean="0"/>
              <a:t> </a:t>
            </a:r>
            <a:endParaRPr lang="en-US" dirty="0"/>
          </a:p>
        </p:txBody>
      </p:sp>
      <p:sp>
        <p:nvSpPr>
          <p:cNvPr id="4" name="Rectangle 3"/>
          <p:cNvSpPr/>
          <p:nvPr/>
        </p:nvSpPr>
        <p:spPr>
          <a:xfrm>
            <a:off x="4495800" y="6477000"/>
            <a:ext cx="4572000" cy="307777"/>
          </a:xfrm>
          <a:prstGeom prst="rect">
            <a:avLst/>
          </a:prstGeom>
        </p:spPr>
        <p:txBody>
          <a:bodyPr>
            <a:spAutoFit/>
          </a:bodyPr>
          <a:lstStyle/>
          <a:p>
            <a:pPr algn="r"/>
            <a:r>
              <a:rPr lang="en-US" sz="1400" b="0" dirty="0">
                <a:solidFill>
                  <a:schemeClr val="bg1"/>
                </a:solidFill>
              </a:rPr>
              <a:t>https://en.wikipedia.org/wiki/Formal_concept_analysis</a:t>
            </a:r>
          </a:p>
        </p:txBody>
      </p:sp>
      <p:sp>
        <p:nvSpPr>
          <p:cNvPr id="7" name="Rounded Rectangle 6"/>
          <p:cNvSpPr/>
          <p:nvPr/>
        </p:nvSpPr>
        <p:spPr bwMode="auto">
          <a:xfrm>
            <a:off x="304799" y="5105400"/>
            <a:ext cx="3966327" cy="381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699161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85800"/>
            <a:ext cx="8991600" cy="685800"/>
          </a:xfrm>
        </p:spPr>
        <p:txBody>
          <a:bodyPr/>
          <a:lstStyle/>
          <a:p>
            <a:pPr algn="ctr"/>
            <a:r>
              <a:rPr lang="en-US" sz="3200" dirty="0" smtClean="0"/>
              <a:t>FCA</a:t>
            </a:r>
            <a:r>
              <a:rPr lang="en-US" sz="3200" dirty="0"/>
              <a:t> </a:t>
            </a:r>
            <a:r>
              <a:rPr lang="en-US" sz="3200" dirty="0" smtClean="0"/>
              <a:t>for calculating </a:t>
            </a:r>
            <a:r>
              <a:rPr lang="en-US" sz="3200" b="1" i="1" u="sng" dirty="0" smtClean="0"/>
              <a:t>approximate</a:t>
            </a:r>
            <a:r>
              <a:rPr lang="en-US" sz="3200" dirty="0" smtClean="0"/>
              <a:t> implications</a:t>
            </a:r>
            <a:endParaRPr lang="en-US" sz="3200" dirty="0"/>
          </a:p>
        </p:txBody>
      </p:sp>
      <p:pic>
        <p:nvPicPr>
          <p:cNvPr id="6" name="Content Placeholder 5"/>
          <p:cNvPicPr>
            <a:picLocks noGrp="1" noChangeAspect="1"/>
          </p:cNvPicPr>
          <p:nvPr>
            <p:ph sz="half" idx="1"/>
          </p:nvPr>
        </p:nvPicPr>
        <p:blipFill>
          <a:blip r:embed="rId2"/>
          <a:stretch>
            <a:fillRect/>
          </a:stretch>
        </p:blipFill>
        <p:spPr>
          <a:xfrm>
            <a:off x="304800" y="1676400"/>
            <a:ext cx="3966327" cy="4191000"/>
          </a:xfrm>
          <a:prstGeom prst="rect">
            <a:avLst/>
          </a:prstGeom>
          <a:solidFill>
            <a:srgbClr val="FF0000">
              <a:alpha val="50196"/>
            </a:srgbClr>
          </a:solidFill>
        </p:spPr>
      </p:pic>
      <p:sp>
        <p:nvSpPr>
          <p:cNvPr id="5" name="Content Placeholder 4"/>
          <p:cNvSpPr>
            <a:spLocks noGrp="1"/>
          </p:cNvSpPr>
          <p:nvPr>
            <p:ph sz="half" idx="2"/>
          </p:nvPr>
        </p:nvSpPr>
        <p:spPr>
          <a:xfrm>
            <a:off x="4648200" y="1752600"/>
            <a:ext cx="4267200" cy="4114800"/>
          </a:xfrm>
        </p:spPr>
        <p:txBody>
          <a:bodyPr/>
          <a:lstStyle/>
          <a:p>
            <a:pPr marL="457200" indent="-457200">
              <a:buClrTx/>
              <a:buFont typeface="Arial" panose="020B0604020202020204" pitchFamily="34" charset="0"/>
              <a:buChar char="•"/>
            </a:pPr>
            <a:r>
              <a:rPr lang="en-US" dirty="0" smtClean="0"/>
              <a:t>80% of the numbers 1…10 that are </a:t>
            </a:r>
            <a:r>
              <a:rPr lang="en-US" b="1" i="1" dirty="0" smtClean="0"/>
              <a:t>even</a:t>
            </a:r>
            <a:r>
              <a:rPr lang="en-US" dirty="0" smtClean="0"/>
              <a:t> are also </a:t>
            </a:r>
            <a:r>
              <a:rPr lang="en-US" b="1" i="1" dirty="0" smtClean="0"/>
              <a:t>composite</a:t>
            </a:r>
            <a:r>
              <a:rPr lang="en-US" dirty="0" smtClean="0"/>
              <a:t>. </a:t>
            </a:r>
            <a:endParaRPr lang="en-US" dirty="0"/>
          </a:p>
        </p:txBody>
      </p:sp>
      <p:sp>
        <p:nvSpPr>
          <p:cNvPr id="4" name="Rectangle 3"/>
          <p:cNvSpPr/>
          <p:nvPr/>
        </p:nvSpPr>
        <p:spPr>
          <a:xfrm>
            <a:off x="4495800" y="6477000"/>
            <a:ext cx="4572000" cy="307777"/>
          </a:xfrm>
          <a:prstGeom prst="rect">
            <a:avLst/>
          </a:prstGeom>
        </p:spPr>
        <p:txBody>
          <a:bodyPr>
            <a:spAutoFit/>
          </a:bodyPr>
          <a:lstStyle/>
          <a:p>
            <a:pPr algn="r"/>
            <a:r>
              <a:rPr lang="en-US" sz="1400" b="0" dirty="0">
                <a:solidFill>
                  <a:schemeClr val="bg1"/>
                </a:solidFill>
              </a:rPr>
              <a:t>https://en.wikipedia.org/wiki/Formal_concept_analysis</a:t>
            </a:r>
          </a:p>
        </p:txBody>
      </p:sp>
      <p:sp>
        <p:nvSpPr>
          <p:cNvPr id="7" name="Rounded Rectangle 6"/>
          <p:cNvSpPr/>
          <p:nvPr/>
        </p:nvSpPr>
        <p:spPr bwMode="auto">
          <a:xfrm>
            <a:off x="304801" y="2438400"/>
            <a:ext cx="2057400" cy="381000"/>
          </a:xfrm>
          <a:prstGeom prst="roundRect">
            <a:avLst>
              <a:gd name="adj" fmla="val 9878"/>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ounded Rectangle 7"/>
          <p:cNvSpPr/>
          <p:nvPr/>
        </p:nvSpPr>
        <p:spPr bwMode="auto">
          <a:xfrm>
            <a:off x="304800" y="3200400"/>
            <a:ext cx="2057400" cy="381000"/>
          </a:xfrm>
          <a:prstGeom prst="roundRect">
            <a:avLst>
              <a:gd name="adj" fmla="val 9878"/>
            </a:avLst>
          </a:prstGeom>
          <a:solidFill>
            <a:srgbClr val="FF0000">
              <a:alpha val="50196"/>
            </a:srgbClr>
          </a:solidFill>
          <a:ln w="38100" cap="flat" cmpd="sng" algn="ctr">
            <a:solidFill>
              <a:srgbClr val="FF0000">
                <a:alpha val="50196"/>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ounded Rectangle 8"/>
          <p:cNvSpPr/>
          <p:nvPr/>
        </p:nvSpPr>
        <p:spPr bwMode="auto">
          <a:xfrm>
            <a:off x="304800" y="3962400"/>
            <a:ext cx="2057400" cy="381000"/>
          </a:xfrm>
          <a:prstGeom prst="roundRect">
            <a:avLst>
              <a:gd name="adj" fmla="val 9878"/>
            </a:avLst>
          </a:prstGeom>
          <a:solidFill>
            <a:srgbClr val="FF0000">
              <a:alpha val="50196"/>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ounded Rectangle 9"/>
          <p:cNvSpPr/>
          <p:nvPr/>
        </p:nvSpPr>
        <p:spPr bwMode="auto">
          <a:xfrm>
            <a:off x="304800" y="4724400"/>
            <a:ext cx="2057400" cy="381000"/>
          </a:xfrm>
          <a:prstGeom prst="roundRect">
            <a:avLst>
              <a:gd name="adj" fmla="val 9878"/>
            </a:avLst>
          </a:prstGeom>
          <a:solidFill>
            <a:srgbClr val="FF0000">
              <a:alpha val="50196"/>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ounded Rectangle 10"/>
          <p:cNvSpPr/>
          <p:nvPr/>
        </p:nvSpPr>
        <p:spPr bwMode="auto">
          <a:xfrm>
            <a:off x="304800" y="5486400"/>
            <a:ext cx="2057400" cy="381000"/>
          </a:xfrm>
          <a:prstGeom prst="roundRect">
            <a:avLst>
              <a:gd name="adj" fmla="val 9878"/>
            </a:avLst>
          </a:prstGeom>
          <a:solidFill>
            <a:srgbClr val="FF0000">
              <a:alpha val="50196"/>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868451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Another method: description logics</a:t>
            </a:r>
            <a:endParaRPr lang="en-US" dirty="0"/>
          </a:p>
        </p:txBody>
      </p:sp>
      <p:pic>
        <p:nvPicPr>
          <p:cNvPr id="7" name="Picture 6"/>
          <p:cNvPicPr>
            <a:picLocks noChangeAspect="1"/>
          </p:cNvPicPr>
          <p:nvPr/>
        </p:nvPicPr>
        <p:blipFill>
          <a:blip r:embed="rId2"/>
          <a:stretch>
            <a:fillRect/>
          </a:stretch>
        </p:blipFill>
        <p:spPr>
          <a:xfrm>
            <a:off x="147637" y="1738312"/>
            <a:ext cx="8848725" cy="4829175"/>
          </a:xfrm>
          <a:prstGeom prst="rect">
            <a:avLst/>
          </a:prstGeom>
        </p:spPr>
      </p:pic>
      <p:sp>
        <p:nvSpPr>
          <p:cNvPr id="2" name="Rectangle 1"/>
          <p:cNvSpPr/>
          <p:nvPr/>
        </p:nvSpPr>
        <p:spPr>
          <a:xfrm>
            <a:off x="4953000" y="6567487"/>
            <a:ext cx="3962400" cy="276999"/>
          </a:xfrm>
          <a:prstGeom prst="rect">
            <a:avLst/>
          </a:prstGeom>
        </p:spPr>
        <p:txBody>
          <a:bodyPr wrap="square">
            <a:spAutoFit/>
          </a:bodyPr>
          <a:lstStyle/>
          <a:p>
            <a:pPr algn="r"/>
            <a:r>
              <a:rPr lang="en-US" sz="1200" dirty="0">
                <a:solidFill>
                  <a:schemeClr val="bg1"/>
                </a:solidFill>
              </a:rPr>
              <a:t>http://browser.ihtsdotools.org/</a:t>
            </a:r>
          </a:p>
        </p:txBody>
      </p:sp>
    </p:spTree>
    <p:extLst>
      <p:ext uri="{BB962C8B-B14F-4D97-AF65-F5344CB8AC3E}">
        <p14:creationId xmlns:p14="http://schemas.microsoft.com/office/powerpoint/2010/main" val="3166438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Taxonomy authors write a definition in a formal language …</a:t>
            </a:r>
            <a:endParaRPr lang="en-US" dirty="0"/>
          </a:p>
        </p:txBody>
      </p:sp>
      <p:pic>
        <p:nvPicPr>
          <p:cNvPr id="4" name="Content Placeholder 3"/>
          <p:cNvPicPr>
            <a:picLocks noGrp="1" noChangeAspect="1"/>
          </p:cNvPicPr>
          <p:nvPr>
            <p:ph idx="1"/>
          </p:nvPr>
        </p:nvPicPr>
        <p:blipFill>
          <a:blip r:embed="rId2"/>
          <a:stretch>
            <a:fillRect/>
          </a:stretch>
        </p:blipFill>
        <p:spPr>
          <a:xfrm>
            <a:off x="152400" y="2362200"/>
            <a:ext cx="8930640" cy="3200400"/>
          </a:xfrm>
          <a:prstGeom prst="rect">
            <a:avLst/>
          </a:prstGeom>
        </p:spPr>
      </p:pic>
      <p:sp>
        <p:nvSpPr>
          <p:cNvPr id="5" name="Rectangle 4"/>
          <p:cNvSpPr/>
          <p:nvPr/>
        </p:nvSpPr>
        <p:spPr>
          <a:xfrm>
            <a:off x="4953000" y="6567487"/>
            <a:ext cx="3962400" cy="276999"/>
          </a:xfrm>
          <a:prstGeom prst="rect">
            <a:avLst/>
          </a:prstGeom>
        </p:spPr>
        <p:txBody>
          <a:bodyPr wrap="square">
            <a:spAutoFit/>
          </a:bodyPr>
          <a:lstStyle/>
          <a:p>
            <a:pPr algn="r"/>
            <a:r>
              <a:rPr lang="en-US" sz="1200" dirty="0">
                <a:solidFill>
                  <a:schemeClr val="bg1"/>
                </a:solidFill>
              </a:rPr>
              <a:t>http://browser.ihtsdotools.org/</a:t>
            </a:r>
          </a:p>
        </p:txBody>
      </p:sp>
    </p:spTree>
    <p:extLst>
      <p:ext uri="{BB962C8B-B14F-4D97-AF65-F5344CB8AC3E}">
        <p14:creationId xmlns:p14="http://schemas.microsoft.com/office/powerpoint/2010/main" val="80679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Taxonomy design and classification</a:t>
            </a:r>
            <a:endParaRPr lang="en-US" dirty="0"/>
          </a:p>
        </p:txBody>
      </p:sp>
      <p:sp>
        <p:nvSpPr>
          <p:cNvPr id="5" name="Content Placeholder 4"/>
          <p:cNvSpPr>
            <a:spLocks noGrp="1"/>
          </p:cNvSpPr>
          <p:nvPr>
            <p:ph idx="1"/>
          </p:nvPr>
        </p:nvSpPr>
        <p:spPr>
          <a:xfrm>
            <a:off x="228600" y="1524000"/>
            <a:ext cx="8686800" cy="4953000"/>
          </a:xfrm>
        </p:spPr>
        <p:txBody>
          <a:bodyPr/>
          <a:lstStyle/>
          <a:p>
            <a:pPr marL="0" indent="0"/>
            <a:r>
              <a:rPr lang="en-US" sz="2200" b="1" u="sng" dirty="0" smtClean="0"/>
              <a:t>Taxonomy design</a:t>
            </a:r>
            <a:r>
              <a:rPr lang="en-US" sz="2200" dirty="0" smtClean="0"/>
              <a:t>:</a:t>
            </a:r>
          </a:p>
          <a:p>
            <a:pPr marL="457200" indent="-457200">
              <a:buFont typeface="+mj-lt"/>
              <a:buAutoNum type="arabicPeriod"/>
            </a:pPr>
            <a:r>
              <a:rPr lang="en-US" sz="2200" dirty="0" smtClean="0"/>
              <a:t>Identify examples of </a:t>
            </a:r>
            <a:r>
              <a:rPr lang="en-US" sz="2200" dirty="0">
                <a:solidFill>
                  <a:srgbClr val="FFFF00"/>
                </a:solidFill>
              </a:rPr>
              <a:t>individual entities </a:t>
            </a:r>
            <a:r>
              <a:rPr lang="en-US" sz="2200" dirty="0"/>
              <a:t>(‘individuals’, ‘particulars’, ‘things’, ‘entities’, </a:t>
            </a:r>
            <a:r>
              <a:rPr lang="en-US" sz="2200" dirty="0" smtClean="0"/>
              <a:t>…) you want to classify;</a:t>
            </a:r>
            <a:endParaRPr lang="en-US" sz="2200" dirty="0"/>
          </a:p>
          <a:p>
            <a:pPr marL="457200" indent="-457200">
              <a:buFont typeface="+mj-lt"/>
              <a:buAutoNum type="arabicPeriod"/>
            </a:pPr>
            <a:r>
              <a:rPr lang="en-US" sz="2200" dirty="0" smtClean="0"/>
              <a:t>Identify the various </a:t>
            </a:r>
            <a:r>
              <a:rPr lang="en-US" sz="2200" dirty="0" smtClean="0">
                <a:solidFill>
                  <a:srgbClr val="FFFF00"/>
                </a:solidFill>
              </a:rPr>
              <a:t>characteristics</a:t>
            </a:r>
            <a:r>
              <a:rPr lang="en-US" sz="2200" dirty="0" smtClean="0"/>
              <a:t> that are possessed by (all or some of) these individual entities;</a:t>
            </a:r>
          </a:p>
          <a:p>
            <a:pPr marL="457200" indent="-457200">
              <a:buFont typeface="+mj-lt"/>
              <a:buAutoNum type="arabicPeriod"/>
            </a:pPr>
            <a:r>
              <a:rPr lang="en-US" sz="2200" dirty="0" smtClean="0"/>
              <a:t>Identify groups (</a:t>
            </a:r>
            <a:r>
              <a:rPr lang="en-US" sz="2200" dirty="0" smtClean="0">
                <a:solidFill>
                  <a:srgbClr val="FFFF00"/>
                </a:solidFill>
              </a:rPr>
              <a:t>classes</a:t>
            </a:r>
            <a:r>
              <a:rPr lang="en-US" sz="2200" dirty="0" smtClean="0"/>
              <a:t>) on the basis of combinations of characteristics that co-occur;</a:t>
            </a:r>
          </a:p>
          <a:p>
            <a:pPr marL="457200" indent="-457200">
              <a:buFont typeface="+mj-lt"/>
              <a:buAutoNum type="arabicPeriod"/>
            </a:pPr>
            <a:r>
              <a:rPr lang="en-US" sz="2200" dirty="0" smtClean="0"/>
              <a:t>Organize the groups </a:t>
            </a:r>
            <a:r>
              <a:rPr lang="en-US" sz="2200" dirty="0" smtClean="0">
                <a:solidFill>
                  <a:srgbClr val="FFFF00"/>
                </a:solidFill>
              </a:rPr>
              <a:t>hierarchically</a:t>
            </a:r>
            <a:r>
              <a:rPr lang="en-US" sz="2200" dirty="0" smtClean="0"/>
              <a:t> (‘parent-child’) so that characteristics that apply to a ‘parent’ (‘grandparent’,…) group apply to ALL groups beneath </a:t>
            </a:r>
            <a:r>
              <a:rPr lang="en-US" sz="2200" dirty="0" smtClean="0"/>
              <a:t>it;</a:t>
            </a:r>
          </a:p>
          <a:p>
            <a:pPr marL="457200" indent="-457200">
              <a:buFont typeface="+mj-lt"/>
              <a:buAutoNum type="arabicPeriod"/>
            </a:pPr>
            <a:r>
              <a:rPr lang="en-US" sz="2200" dirty="0" smtClean="0"/>
              <a:t>Name the groups with </a:t>
            </a:r>
            <a:r>
              <a:rPr lang="en-US" sz="2200" dirty="0" smtClean="0">
                <a:solidFill>
                  <a:srgbClr val="FFFF00"/>
                </a:solidFill>
              </a:rPr>
              <a:t>terms that have face value</a:t>
            </a:r>
            <a:r>
              <a:rPr lang="en-US" sz="2200" dirty="0" smtClean="0"/>
              <a:t>.</a:t>
            </a:r>
            <a:endParaRPr lang="en-US" sz="2200" dirty="0" smtClean="0"/>
          </a:p>
          <a:p>
            <a:pPr marL="0" indent="0"/>
            <a:r>
              <a:rPr lang="en-US" sz="2200" b="1" u="sng" dirty="0" smtClean="0"/>
              <a:t>Classification</a:t>
            </a:r>
            <a:r>
              <a:rPr lang="en-US" sz="2200" dirty="0" smtClean="0"/>
              <a:t>:</a:t>
            </a:r>
          </a:p>
          <a:p>
            <a:pPr marL="400050" indent="0"/>
            <a:r>
              <a:rPr lang="en-US" sz="2200" dirty="0" smtClean="0">
                <a:solidFill>
                  <a:srgbClr val="FFFF00"/>
                </a:solidFill>
              </a:rPr>
              <a:t>Assign</a:t>
            </a:r>
            <a:r>
              <a:rPr lang="en-US" sz="2200" dirty="0" smtClean="0"/>
              <a:t> individual entities to the groups that correspond with the combination of characteristics they exhibit.</a:t>
            </a:r>
            <a:endParaRPr lang="en-US" sz="2200" dirty="0"/>
          </a:p>
        </p:txBody>
      </p:sp>
    </p:spTree>
    <p:extLst>
      <p:ext uri="{BB962C8B-B14F-4D97-AF65-F5344CB8AC3E}">
        <p14:creationId xmlns:p14="http://schemas.microsoft.com/office/powerpoint/2010/main" val="671337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a:t>
            </a:r>
            <a:r>
              <a:rPr lang="en-US" dirty="0" smtClean="0"/>
              <a:t>nd the system classifies automatically for them</a:t>
            </a:r>
            <a:endParaRPr lang="en-US" dirty="0"/>
          </a:p>
        </p:txBody>
      </p:sp>
      <p:pic>
        <p:nvPicPr>
          <p:cNvPr id="4" name="Content Placeholder 3"/>
          <p:cNvPicPr>
            <a:picLocks noGrp="1" noChangeAspect="1"/>
          </p:cNvPicPr>
          <p:nvPr>
            <p:ph idx="1"/>
          </p:nvPr>
        </p:nvPicPr>
        <p:blipFill>
          <a:blip r:embed="rId2"/>
          <a:stretch>
            <a:fillRect/>
          </a:stretch>
        </p:blipFill>
        <p:spPr>
          <a:xfrm>
            <a:off x="366712" y="1947862"/>
            <a:ext cx="8410575" cy="4410075"/>
          </a:xfrm>
          <a:prstGeom prst="rect">
            <a:avLst/>
          </a:prstGeom>
        </p:spPr>
      </p:pic>
      <p:sp>
        <p:nvSpPr>
          <p:cNvPr id="5" name="Rectangle 4"/>
          <p:cNvSpPr/>
          <p:nvPr/>
        </p:nvSpPr>
        <p:spPr>
          <a:xfrm>
            <a:off x="4953000" y="6567487"/>
            <a:ext cx="3962400" cy="276999"/>
          </a:xfrm>
          <a:prstGeom prst="rect">
            <a:avLst/>
          </a:prstGeom>
        </p:spPr>
        <p:txBody>
          <a:bodyPr wrap="square">
            <a:spAutoFit/>
          </a:bodyPr>
          <a:lstStyle/>
          <a:p>
            <a:pPr algn="r"/>
            <a:r>
              <a:rPr lang="en-US" sz="1200" dirty="0">
                <a:solidFill>
                  <a:schemeClr val="bg1"/>
                </a:solidFill>
              </a:rPr>
              <a:t>http://browser.ihtsdotools.org/</a:t>
            </a:r>
          </a:p>
        </p:txBody>
      </p:sp>
    </p:spTree>
    <p:extLst>
      <p:ext uri="{BB962C8B-B14F-4D97-AF65-F5344CB8AC3E}">
        <p14:creationId xmlns:p14="http://schemas.microsoft.com/office/powerpoint/2010/main" val="4236652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However!</a:t>
            </a:r>
            <a:endParaRPr lang="en-US" dirty="0"/>
          </a:p>
        </p:txBody>
      </p:sp>
      <p:sp>
        <p:nvSpPr>
          <p:cNvPr id="3" name="Content Placeholder 2"/>
          <p:cNvSpPr>
            <a:spLocks noGrp="1"/>
          </p:cNvSpPr>
          <p:nvPr>
            <p:ph idx="1"/>
          </p:nvPr>
        </p:nvSpPr>
        <p:spPr/>
        <p:txBody>
          <a:bodyPr/>
          <a:lstStyle/>
          <a:p>
            <a:pPr marL="0" indent="0" algn="ctr"/>
            <a:r>
              <a:rPr lang="en-US" sz="5400" dirty="0" smtClean="0"/>
              <a:t>Formal computation alone will not save you from committing mistakes!</a:t>
            </a:r>
            <a:endParaRPr lang="en-US" sz="5400" dirty="0"/>
          </a:p>
        </p:txBody>
      </p:sp>
    </p:spTree>
    <p:extLst>
      <p:ext uri="{BB962C8B-B14F-4D97-AF65-F5344CB8AC3E}">
        <p14:creationId xmlns:p14="http://schemas.microsoft.com/office/powerpoint/2010/main" val="2694603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nuance changes over time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4325" y="1676400"/>
            <a:ext cx="8534400" cy="4953000"/>
          </a:xfrm>
        </p:spPr>
      </p:pic>
      <p:sp>
        <p:nvSpPr>
          <p:cNvPr id="6" name="TextBox 5"/>
          <p:cNvSpPr txBox="1"/>
          <p:nvPr/>
        </p:nvSpPr>
        <p:spPr>
          <a:xfrm>
            <a:off x="2600325" y="2286000"/>
            <a:ext cx="1614545" cy="369332"/>
          </a:xfrm>
          <a:prstGeom prst="rect">
            <a:avLst/>
          </a:prstGeom>
          <a:noFill/>
        </p:spPr>
        <p:txBody>
          <a:bodyPr wrap="none" rtlCol="0">
            <a:spAutoFit/>
          </a:bodyPr>
          <a:lstStyle/>
          <a:p>
            <a:r>
              <a:rPr lang="en-US" sz="1800" dirty="0" smtClean="0"/>
              <a:t>Pain (Finding)</a:t>
            </a:r>
            <a:endParaRPr lang="en-US" sz="1800" dirty="0"/>
          </a:p>
        </p:txBody>
      </p:sp>
      <p:sp>
        <p:nvSpPr>
          <p:cNvPr id="7" name="TextBox 6"/>
          <p:cNvSpPr txBox="1"/>
          <p:nvPr/>
        </p:nvSpPr>
        <p:spPr>
          <a:xfrm>
            <a:off x="1533525" y="1625025"/>
            <a:ext cx="1371600" cy="584775"/>
          </a:xfrm>
          <a:prstGeom prst="rect">
            <a:avLst/>
          </a:prstGeom>
          <a:noFill/>
        </p:spPr>
        <p:txBody>
          <a:bodyPr wrap="square" rtlCol="0">
            <a:spAutoFit/>
          </a:bodyPr>
          <a:lstStyle/>
          <a:p>
            <a:r>
              <a:rPr lang="en-US" dirty="0" smtClean="0">
                <a:solidFill>
                  <a:srgbClr val="FF0000"/>
                </a:solidFill>
              </a:rPr>
              <a:t>Start</a:t>
            </a:r>
            <a:endParaRPr lang="en-US" dirty="0">
              <a:solidFill>
                <a:srgbClr val="FF0000"/>
              </a:solidFill>
            </a:endParaRPr>
          </a:p>
        </p:txBody>
      </p:sp>
      <p:sp>
        <p:nvSpPr>
          <p:cNvPr id="8" name="TextBox 7"/>
          <p:cNvSpPr txBox="1"/>
          <p:nvPr/>
        </p:nvSpPr>
        <p:spPr>
          <a:xfrm>
            <a:off x="5681556" y="2470666"/>
            <a:ext cx="1947969" cy="646331"/>
          </a:xfrm>
          <a:prstGeom prst="rect">
            <a:avLst/>
          </a:prstGeom>
          <a:noFill/>
        </p:spPr>
        <p:txBody>
          <a:bodyPr wrap="none" rtlCol="0">
            <a:spAutoFit/>
          </a:bodyPr>
          <a:lstStyle/>
          <a:p>
            <a:r>
              <a:rPr lang="en-US" sz="1800" dirty="0" smtClean="0"/>
              <a:t>General symptom</a:t>
            </a:r>
          </a:p>
          <a:p>
            <a:r>
              <a:rPr lang="en-US" sz="1800" dirty="0" smtClean="0"/>
              <a:t>(Finding)</a:t>
            </a:r>
            <a:endParaRPr lang="en-US" sz="1800" dirty="0"/>
          </a:p>
        </p:txBody>
      </p:sp>
      <p:cxnSp>
        <p:nvCxnSpPr>
          <p:cNvPr id="10" name="Straight Arrow Connector 9"/>
          <p:cNvCxnSpPr/>
          <p:nvPr/>
        </p:nvCxnSpPr>
        <p:spPr bwMode="auto">
          <a:xfrm flipH="1" flipV="1">
            <a:off x="4810125" y="2438400"/>
            <a:ext cx="871431" cy="216932"/>
          </a:xfrm>
          <a:prstGeom prst="straightConnector1">
            <a:avLst/>
          </a:prstGeom>
          <a:solidFill>
            <a:schemeClr val="accent1"/>
          </a:solidFill>
          <a:ln w="38100" cap="flat" cmpd="sng" algn="ctr">
            <a:solidFill>
              <a:srgbClr val="0033CC"/>
            </a:solidFill>
            <a:prstDash val="solid"/>
            <a:round/>
            <a:headEnd type="none" w="med" len="med"/>
            <a:tailEnd type="triangle"/>
          </a:ln>
          <a:effectLst/>
        </p:spPr>
      </p:cxnSp>
      <p:sp>
        <p:nvSpPr>
          <p:cNvPr id="11" name="TextBox 10"/>
          <p:cNvSpPr txBox="1"/>
          <p:nvPr/>
        </p:nvSpPr>
        <p:spPr>
          <a:xfrm>
            <a:off x="4429125" y="3326368"/>
            <a:ext cx="2018414" cy="369332"/>
          </a:xfrm>
          <a:prstGeom prst="rect">
            <a:avLst/>
          </a:prstGeom>
          <a:noFill/>
        </p:spPr>
        <p:txBody>
          <a:bodyPr wrap="square" rtlCol="0">
            <a:spAutoFit/>
          </a:bodyPr>
          <a:lstStyle/>
          <a:p>
            <a:r>
              <a:rPr lang="en-US" sz="1800" dirty="0" smtClean="0"/>
              <a:t>Malaise (Finding)</a:t>
            </a:r>
            <a:endParaRPr lang="en-US" sz="1800" dirty="0"/>
          </a:p>
        </p:txBody>
      </p:sp>
      <p:cxnSp>
        <p:nvCxnSpPr>
          <p:cNvPr id="12" name="Straight Arrow Connector 11"/>
          <p:cNvCxnSpPr/>
          <p:nvPr/>
        </p:nvCxnSpPr>
        <p:spPr bwMode="auto">
          <a:xfrm flipH="1" flipV="1">
            <a:off x="3993410" y="3437066"/>
            <a:ext cx="588115" cy="73968"/>
          </a:xfrm>
          <a:prstGeom prst="straightConnector1">
            <a:avLst/>
          </a:prstGeom>
          <a:solidFill>
            <a:schemeClr val="accent1"/>
          </a:solidFill>
          <a:ln w="38100" cap="flat" cmpd="sng" algn="ctr">
            <a:solidFill>
              <a:srgbClr val="0033CC"/>
            </a:solidFill>
            <a:prstDash val="solid"/>
            <a:round/>
            <a:headEnd type="none" w="med" len="med"/>
            <a:tailEnd type="triangle"/>
          </a:ln>
          <a:effectLst/>
        </p:spPr>
      </p:cxnSp>
      <p:cxnSp>
        <p:nvCxnSpPr>
          <p:cNvPr id="15" name="Straight Arrow Connector 14"/>
          <p:cNvCxnSpPr/>
          <p:nvPr/>
        </p:nvCxnSpPr>
        <p:spPr bwMode="auto">
          <a:xfrm flipH="1">
            <a:off x="4505326" y="3621732"/>
            <a:ext cx="457199" cy="416868"/>
          </a:xfrm>
          <a:prstGeom prst="straightConnector1">
            <a:avLst/>
          </a:prstGeom>
          <a:solidFill>
            <a:schemeClr val="accent1"/>
          </a:solidFill>
          <a:ln w="38100" cap="flat" cmpd="sng" algn="ctr">
            <a:solidFill>
              <a:srgbClr val="0033CC"/>
            </a:solidFill>
            <a:prstDash val="solid"/>
            <a:round/>
            <a:headEnd type="none" w="med" len="med"/>
            <a:tailEnd type="triangle"/>
          </a:ln>
          <a:effectLst/>
        </p:spPr>
      </p:cxnSp>
      <p:sp>
        <p:nvSpPr>
          <p:cNvPr id="18" name="TextBox 17"/>
          <p:cNvSpPr txBox="1"/>
          <p:nvPr/>
        </p:nvSpPr>
        <p:spPr>
          <a:xfrm>
            <a:off x="5800725" y="5161002"/>
            <a:ext cx="2018414" cy="369332"/>
          </a:xfrm>
          <a:prstGeom prst="rect">
            <a:avLst/>
          </a:prstGeom>
          <a:noFill/>
        </p:spPr>
        <p:txBody>
          <a:bodyPr wrap="square" rtlCol="0">
            <a:spAutoFit/>
          </a:bodyPr>
          <a:lstStyle/>
          <a:p>
            <a:r>
              <a:rPr lang="en-US" sz="1800" dirty="0" smtClean="0"/>
              <a:t>Asthenia (Finding)</a:t>
            </a:r>
            <a:endParaRPr lang="en-US" sz="1800" dirty="0"/>
          </a:p>
        </p:txBody>
      </p:sp>
      <p:cxnSp>
        <p:nvCxnSpPr>
          <p:cNvPr id="19" name="Straight Arrow Connector 18"/>
          <p:cNvCxnSpPr/>
          <p:nvPr/>
        </p:nvCxnSpPr>
        <p:spPr bwMode="auto">
          <a:xfrm flipH="1" flipV="1">
            <a:off x="5648325" y="4366736"/>
            <a:ext cx="381000" cy="891064"/>
          </a:xfrm>
          <a:prstGeom prst="straightConnector1">
            <a:avLst/>
          </a:prstGeom>
          <a:solidFill>
            <a:schemeClr val="accent1"/>
          </a:solidFill>
          <a:ln w="38100" cap="flat" cmpd="sng" algn="ctr">
            <a:solidFill>
              <a:srgbClr val="0033CC"/>
            </a:solidFill>
            <a:prstDash val="solid"/>
            <a:round/>
            <a:headEnd type="none" w="med" len="med"/>
            <a:tailEnd type="triangle"/>
          </a:ln>
          <a:effectLst/>
        </p:spPr>
      </p:cxnSp>
      <p:sp>
        <p:nvSpPr>
          <p:cNvPr id="22" name="TextBox 21"/>
          <p:cNvSpPr txBox="1"/>
          <p:nvPr/>
        </p:nvSpPr>
        <p:spPr>
          <a:xfrm>
            <a:off x="6715125" y="3830166"/>
            <a:ext cx="2057400" cy="369332"/>
          </a:xfrm>
          <a:prstGeom prst="rect">
            <a:avLst/>
          </a:prstGeom>
          <a:noFill/>
        </p:spPr>
        <p:txBody>
          <a:bodyPr wrap="square" rtlCol="0">
            <a:spAutoFit/>
          </a:bodyPr>
          <a:lstStyle/>
          <a:p>
            <a:r>
              <a:rPr lang="en-US" sz="1800" dirty="0" smtClean="0"/>
              <a:t>Lethargy (Finding)</a:t>
            </a:r>
            <a:endParaRPr lang="en-US" sz="1800" dirty="0"/>
          </a:p>
        </p:txBody>
      </p:sp>
      <p:cxnSp>
        <p:nvCxnSpPr>
          <p:cNvPr id="23" name="Straight Arrow Connector 22"/>
          <p:cNvCxnSpPr/>
          <p:nvPr/>
        </p:nvCxnSpPr>
        <p:spPr bwMode="auto">
          <a:xfrm>
            <a:off x="6791325" y="4114800"/>
            <a:ext cx="0" cy="304800"/>
          </a:xfrm>
          <a:prstGeom prst="straightConnector1">
            <a:avLst/>
          </a:prstGeom>
          <a:solidFill>
            <a:schemeClr val="accent1"/>
          </a:solidFill>
          <a:ln w="38100" cap="flat" cmpd="sng" algn="ctr">
            <a:solidFill>
              <a:srgbClr val="0033CC"/>
            </a:solidFill>
            <a:prstDash val="solid"/>
            <a:round/>
            <a:headEnd type="none" w="med" len="med"/>
            <a:tailEnd type="triangle"/>
          </a:ln>
          <a:effectLst/>
        </p:spPr>
      </p:cxnSp>
      <p:sp>
        <p:nvSpPr>
          <p:cNvPr id="26" name="TextBox 25"/>
          <p:cNvSpPr txBox="1"/>
          <p:nvPr/>
        </p:nvSpPr>
        <p:spPr>
          <a:xfrm>
            <a:off x="1074096" y="3622569"/>
            <a:ext cx="2018414" cy="646331"/>
          </a:xfrm>
          <a:prstGeom prst="rect">
            <a:avLst/>
          </a:prstGeom>
          <a:noFill/>
        </p:spPr>
        <p:txBody>
          <a:bodyPr wrap="square" rtlCol="0">
            <a:spAutoFit/>
          </a:bodyPr>
          <a:lstStyle/>
          <a:p>
            <a:r>
              <a:rPr lang="en-US" sz="1800" dirty="0" smtClean="0"/>
              <a:t>Malaise/Lethargy (Finding)</a:t>
            </a:r>
            <a:endParaRPr lang="en-US" sz="1800" dirty="0"/>
          </a:p>
        </p:txBody>
      </p:sp>
      <p:cxnSp>
        <p:nvCxnSpPr>
          <p:cNvPr id="27" name="Straight Arrow Connector 26"/>
          <p:cNvCxnSpPr/>
          <p:nvPr/>
        </p:nvCxnSpPr>
        <p:spPr bwMode="auto">
          <a:xfrm>
            <a:off x="2600325" y="4078501"/>
            <a:ext cx="807272" cy="337497"/>
          </a:xfrm>
          <a:prstGeom prst="straightConnector1">
            <a:avLst/>
          </a:prstGeom>
          <a:solidFill>
            <a:schemeClr val="accent1"/>
          </a:solidFill>
          <a:ln w="38100" cap="flat" cmpd="sng" algn="ctr">
            <a:solidFill>
              <a:srgbClr val="0033CC"/>
            </a:solidFill>
            <a:prstDash val="solid"/>
            <a:round/>
            <a:headEnd type="none" w="med" len="med"/>
            <a:tailEnd type="triangle"/>
          </a:ln>
          <a:effectLst/>
        </p:spPr>
      </p:cxnSp>
      <p:sp>
        <p:nvSpPr>
          <p:cNvPr id="30" name="TextBox 29"/>
          <p:cNvSpPr txBox="1"/>
          <p:nvPr/>
        </p:nvSpPr>
        <p:spPr>
          <a:xfrm>
            <a:off x="5419724" y="5630137"/>
            <a:ext cx="2886075" cy="646331"/>
          </a:xfrm>
          <a:prstGeom prst="rect">
            <a:avLst/>
          </a:prstGeom>
          <a:noFill/>
        </p:spPr>
        <p:txBody>
          <a:bodyPr wrap="square" rtlCol="0">
            <a:spAutoFit/>
          </a:bodyPr>
          <a:lstStyle/>
          <a:p>
            <a:r>
              <a:rPr lang="en-US" sz="1800" dirty="0" smtClean="0"/>
              <a:t>Chronic Fatigue Syndrome (disorder)</a:t>
            </a:r>
            <a:endParaRPr lang="en-US" sz="1800" dirty="0"/>
          </a:p>
        </p:txBody>
      </p:sp>
      <p:cxnSp>
        <p:nvCxnSpPr>
          <p:cNvPr id="31" name="Straight Arrow Connector 30"/>
          <p:cNvCxnSpPr>
            <a:stCxn id="30" idx="1"/>
          </p:cNvCxnSpPr>
          <p:nvPr/>
        </p:nvCxnSpPr>
        <p:spPr bwMode="auto">
          <a:xfrm flipH="1" flipV="1">
            <a:off x="3438526" y="5097585"/>
            <a:ext cx="1981198" cy="855718"/>
          </a:xfrm>
          <a:prstGeom prst="straightConnector1">
            <a:avLst/>
          </a:prstGeom>
          <a:solidFill>
            <a:schemeClr val="accent1"/>
          </a:solidFill>
          <a:ln w="38100" cap="flat" cmpd="sng" algn="ctr">
            <a:solidFill>
              <a:srgbClr val="0033CC"/>
            </a:solidFill>
            <a:prstDash val="solid"/>
            <a:round/>
            <a:headEnd type="none" w="med" len="med"/>
            <a:tailEnd type="triangle"/>
          </a:ln>
          <a:effectLst/>
        </p:spPr>
      </p:cxnSp>
      <p:sp>
        <p:nvSpPr>
          <p:cNvPr id="34" name="TextBox 33"/>
          <p:cNvSpPr txBox="1"/>
          <p:nvPr/>
        </p:nvSpPr>
        <p:spPr>
          <a:xfrm>
            <a:off x="2295525" y="6190148"/>
            <a:ext cx="3048000" cy="369332"/>
          </a:xfrm>
          <a:prstGeom prst="rect">
            <a:avLst/>
          </a:prstGeom>
          <a:noFill/>
        </p:spPr>
        <p:txBody>
          <a:bodyPr wrap="square" rtlCol="0">
            <a:spAutoFit/>
          </a:bodyPr>
          <a:lstStyle/>
          <a:p>
            <a:r>
              <a:rPr lang="en-US" sz="1800" dirty="0" smtClean="0"/>
              <a:t>Encephalomyelitis (disorder)</a:t>
            </a:r>
            <a:endParaRPr lang="en-US" sz="1800" dirty="0"/>
          </a:p>
        </p:txBody>
      </p:sp>
      <p:cxnSp>
        <p:nvCxnSpPr>
          <p:cNvPr id="35" name="Straight Arrow Connector 34"/>
          <p:cNvCxnSpPr/>
          <p:nvPr/>
        </p:nvCxnSpPr>
        <p:spPr bwMode="auto">
          <a:xfrm flipH="1" flipV="1">
            <a:off x="1838325" y="5630137"/>
            <a:ext cx="762000" cy="581783"/>
          </a:xfrm>
          <a:prstGeom prst="straightConnector1">
            <a:avLst/>
          </a:prstGeom>
          <a:solidFill>
            <a:schemeClr val="accent1"/>
          </a:solidFill>
          <a:ln w="38100" cap="flat" cmpd="sng" algn="ctr">
            <a:solidFill>
              <a:srgbClr val="0033CC"/>
            </a:solidFill>
            <a:prstDash val="solid"/>
            <a:round/>
            <a:headEnd type="none" w="med" len="med"/>
            <a:tailEnd type="triangle"/>
          </a:ln>
          <a:effectLst/>
        </p:spPr>
      </p:cxnSp>
      <p:sp>
        <p:nvSpPr>
          <p:cNvPr id="38" name="Oval 37"/>
          <p:cNvSpPr/>
          <p:nvPr/>
        </p:nvSpPr>
        <p:spPr bwMode="auto">
          <a:xfrm>
            <a:off x="2066925" y="2438400"/>
            <a:ext cx="609600" cy="152400"/>
          </a:xfrm>
          <a:prstGeom prst="ellipse">
            <a:avLst/>
          </a:prstGeom>
          <a:solidFill>
            <a:srgbClr val="FF0000">
              <a:alpha val="40000"/>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Rectangle 2"/>
          <p:cNvSpPr/>
          <p:nvPr/>
        </p:nvSpPr>
        <p:spPr>
          <a:xfrm>
            <a:off x="0" y="6570594"/>
            <a:ext cx="9153656" cy="338554"/>
          </a:xfrm>
          <a:prstGeom prst="rect">
            <a:avLst/>
          </a:prstGeom>
        </p:spPr>
        <p:txBody>
          <a:bodyPr wrap="square">
            <a:spAutoFit/>
          </a:bodyPr>
          <a:lstStyle/>
          <a:p>
            <a:r>
              <a:rPr lang="en-US" sz="800" dirty="0">
                <a:solidFill>
                  <a:schemeClr val="bg1"/>
                </a:solidFill>
              </a:rPr>
              <a:t>Ceusters W, Bona J. Representing SNOMED CT Concept Evolutions using Process Profiles. International Workshop on Ontology Modularity, </a:t>
            </a:r>
            <a:r>
              <a:rPr lang="en-US" sz="800" dirty="0" err="1">
                <a:solidFill>
                  <a:schemeClr val="bg1"/>
                </a:solidFill>
              </a:rPr>
              <a:t>Contextuality</a:t>
            </a:r>
            <a:r>
              <a:rPr lang="en-US" sz="800" dirty="0">
                <a:solidFill>
                  <a:schemeClr val="bg1"/>
                </a:solidFill>
              </a:rPr>
              <a:t>, and Evolution (</a:t>
            </a:r>
            <a:r>
              <a:rPr lang="en-US" sz="800" dirty="0" err="1">
                <a:solidFill>
                  <a:schemeClr val="bg1"/>
                </a:solidFill>
                <a:hlinkClick r:id="rId3"/>
              </a:rPr>
              <a:t>WOMoCoE</a:t>
            </a:r>
            <a:r>
              <a:rPr lang="en-US" sz="800" dirty="0">
                <a:solidFill>
                  <a:schemeClr val="bg1"/>
                </a:solidFill>
                <a:hlinkClick r:id="rId3"/>
              </a:rPr>
              <a:t> 2016</a:t>
            </a:r>
            <a:r>
              <a:rPr lang="en-US" sz="800" dirty="0">
                <a:solidFill>
                  <a:schemeClr val="bg1"/>
                </a:solidFill>
              </a:rPr>
              <a:t>), Annecy, France, July 6, 2016</a:t>
            </a:r>
          </a:p>
        </p:txBody>
      </p:sp>
    </p:spTree>
    <p:extLst>
      <p:ext uri="{BB962C8B-B14F-4D97-AF65-F5344CB8AC3E}">
        <p14:creationId xmlns:p14="http://schemas.microsoft.com/office/powerpoint/2010/main" val="2671265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biomedical ontologies’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524000"/>
            <a:ext cx="9144000" cy="5334000"/>
          </a:xfrm>
          <a:prstGeom prst="rect">
            <a:avLst/>
          </a:prstGeom>
        </p:spPr>
      </p:pic>
      <p:sp>
        <p:nvSpPr>
          <p:cNvPr id="5" name="Rectangle 4"/>
          <p:cNvSpPr/>
          <p:nvPr/>
        </p:nvSpPr>
        <p:spPr>
          <a:xfrm>
            <a:off x="2667000" y="2133600"/>
            <a:ext cx="6477000" cy="584775"/>
          </a:xfrm>
          <a:prstGeom prst="rect">
            <a:avLst/>
          </a:prstGeom>
        </p:spPr>
        <p:txBody>
          <a:bodyPr wrap="square">
            <a:spAutoFit/>
          </a:bodyPr>
          <a:lstStyle/>
          <a:p>
            <a:r>
              <a:rPr lang="en-US" dirty="0"/>
              <a:t>https://bioportal.bioontology.org/</a:t>
            </a:r>
          </a:p>
        </p:txBody>
      </p:sp>
    </p:spTree>
    <p:extLst>
      <p:ext uri="{BB962C8B-B14F-4D97-AF65-F5344CB8AC3E}">
        <p14:creationId xmlns:p14="http://schemas.microsoft.com/office/powerpoint/2010/main" val="3260360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IASP Pain assessment terminology</a:t>
            </a:r>
            <a:endParaRPr lang="en-US" dirty="0"/>
          </a:p>
        </p:txBody>
      </p:sp>
      <p:graphicFrame>
        <p:nvGraphicFramePr>
          <p:cNvPr id="4" name="Table 3"/>
          <p:cNvGraphicFramePr>
            <a:graphicFrameLocks noGrp="1"/>
          </p:cNvGraphicFramePr>
          <p:nvPr>
            <p:extLst/>
          </p:nvPr>
        </p:nvGraphicFramePr>
        <p:xfrm>
          <a:off x="228600" y="1447800"/>
          <a:ext cx="8686800" cy="5099097"/>
        </p:xfrm>
        <a:graphic>
          <a:graphicData uri="http://schemas.openxmlformats.org/drawingml/2006/table">
            <a:tbl>
              <a:tblPr firstRow="1" firstCol="1" bandRow="1">
                <a:tableStyleId>{5C22544A-7EE6-4342-B048-85BDC9FD1C3A}</a:tableStyleId>
              </a:tblPr>
              <a:tblGrid>
                <a:gridCol w="8686800"/>
              </a:tblGrid>
              <a:tr h="512379">
                <a:tc>
                  <a:txBody>
                    <a:bodyPr/>
                    <a:lstStyle/>
                    <a:p>
                      <a:pPr marL="160020" marR="0" indent="-171450" algn="just">
                        <a:spcBef>
                          <a:spcPts val="0"/>
                        </a:spcBef>
                        <a:spcAft>
                          <a:spcPts val="0"/>
                        </a:spcAft>
                      </a:pPr>
                      <a:r>
                        <a:rPr lang="en-US" sz="1600" b="1" u="sng" dirty="0">
                          <a:effectLst/>
                        </a:rPr>
                        <a:t>Allodynia</a:t>
                      </a:r>
                      <a:r>
                        <a:rPr lang="en-US" sz="1600" b="0" dirty="0">
                          <a:effectLst/>
                        </a:rPr>
                        <a:t>: pain due to a stimulus that does not normally provoke pain. </a:t>
                      </a:r>
                      <a:endParaRPr lang="en-US" sz="1600" b="0" dirty="0" smtClean="0">
                        <a:effectLst/>
                      </a:endParaRPr>
                    </a:p>
                    <a:p>
                      <a:pPr marL="160020" marR="0" indent="-171450" algn="just">
                        <a:spcBef>
                          <a:spcPts val="0"/>
                        </a:spcBef>
                        <a:spcAft>
                          <a:spcPts val="0"/>
                        </a:spcAft>
                      </a:pPr>
                      <a:r>
                        <a:rPr lang="en-US" sz="1600" b="0" dirty="0" smtClean="0">
                          <a:effectLst/>
                        </a:rPr>
                        <a:t>						</a:t>
                      </a:r>
                      <a:r>
                        <a:rPr lang="en-US" sz="1600" b="0" dirty="0" smtClean="0">
                          <a:solidFill>
                            <a:schemeClr val="accent6">
                              <a:lumMod val="40000"/>
                              <a:lumOff val="60000"/>
                            </a:schemeClr>
                          </a:solidFill>
                          <a:effectLst/>
                        </a:rPr>
                        <a:t>Note</a:t>
                      </a:r>
                      <a:r>
                        <a:rPr lang="en-US" sz="1600" b="0" dirty="0">
                          <a:solidFill>
                            <a:schemeClr val="accent6">
                              <a:lumMod val="40000"/>
                              <a:lumOff val="60000"/>
                            </a:schemeClr>
                          </a:solidFill>
                          <a:effectLst/>
                        </a:rPr>
                        <a:t>: The stimulus leads to an unexpectedly painful response.</a:t>
                      </a:r>
                      <a:endParaRPr lang="en-US" sz="1600" b="0" dirty="0">
                        <a:solidFill>
                          <a:schemeClr val="accent6">
                            <a:lumMod val="40000"/>
                            <a:lumOff val="60000"/>
                          </a:schemeClr>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41587">
                <a:tc>
                  <a:txBody>
                    <a:bodyPr/>
                    <a:lstStyle/>
                    <a:p>
                      <a:pPr marL="160020" marR="0" indent="-171450" algn="just">
                        <a:spcBef>
                          <a:spcPts val="0"/>
                        </a:spcBef>
                        <a:spcAft>
                          <a:spcPts val="0"/>
                        </a:spcAft>
                      </a:pPr>
                      <a:r>
                        <a:rPr lang="en-US" sz="1600" b="1" u="sng" dirty="0">
                          <a:effectLst/>
                        </a:rPr>
                        <a:t>Analgesia</a:t>
                      </a:r>
                      <a:r>
                        <a:rPr lang="en-US" sz="1600" b="0" dirty="0">
                          <a:effectLst/>
                        </a:rPr>
                        <a:t>: absence of pain in response to stimulation which would normally be painful.</a:t>
                      </a:r>
                      <a:endParaRPr lang="en-US" sz="16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512379">
                <a:tc>
                  <a:txBody>
                    <a:bodyPr/>
                    <a:lstStyle/>
                    <a:p>
                      <a:pPr marL="160020" marR="0" indent="-171450" algn="just">
                        <a:spcBef>
                          <a:spcPts val="0"/>
                        </a:spcBef>
                        <a:spcAft>
                          <a:spcPts val="0"/>
                        </a:spcAft>
                      </a:pPr>
                      <a:r>
                        <a:rPr lang="en-US" sz="1600" b="1" u="sng" dirty="0">
                          <a:effectLst/>
                        </a:rPr>
                        <a:t>Dysesthesia</a:t>
                      </a:r>
                      <a:r>
                        <a:rPr lang="en-US" sz="1600" b="0" dirty="0">
                          <a:effectLst/>
                        </a:rPr>
                        <a:t>: an unpleasant abnormal sensation, whether spontaneous or evoked. </a:t>
                      </a:r>
                      <a:endParaRPr lang="en-US" sz="1600" b="0" dirty="0" smtClean="0">
                        <a:effectLst/>
                      </a:endParaRPr>
                    </a:p>
                    <a:p>
                      <a:pPr marL="160020" marR="0" indent="-171450" algn="just">
                        <a:spcBef>
                          <a:spcPts val="0"/>
                        </a:spcBef>
                        <a:spcAft>
                          <a:spcPts val="0"/>
                        </a:spcAft>
                      </a:pPr>
                      <a:r>
                        <a:rPr lang="en-US" sz="1600" b="0" dirty="0" smtClean="0">
                          <a:effectLst/>
                        </a:rPr>
                        <a:t>						</a:t>
                      </a:r>
                      <a:r>
                        <a:rPr lang="en-US" sz="1600" b="0" dirty="0" smtClean="0">
                          <a:solidFill>
                            <a:schemeClr val="accent6">
                              <a:lumMod val="40000"/>
                              <a:lumOff val="60000"/>
                            </a:schemeClr>
                          </a:solidFill>
                          <a:effectLst/>
                        </a:rPr>
                        <a:t>Note</a:t>
                      </a:r>
                      <a:r>
                        <a:rPr lang="en-US" sz="1600" b="0" dirty="0">
                          <a:solidFill>
                            <a:schemeClr val="accent6">
                              <a:lumMod val="40000"/>
                              <a:lumOff val="60000"/>
                            </a:schemeClr>
                          </a:solidFill>
                          <a:effectLst/>
                        </a:rPr>
                        <a:t>: Special cases of dysesthesia include hyperalgesia and allodynia.</a:t>
                      </a:r>
                      <a:endParaRPr lang="en-US" sz="1600" b="0" dirty="0">
                        <a:solidFill>
                          <a:schemeClr val="accent6">
                            <a:lumMod val="40000"/>
                            <a:lumOff val="60000"/>
                          </a:schemeClr>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41587">
                <a:tc>
                  <a:txBody>
                    <a:bodyPr/>
                    <a:lstStyle/>
                    <a:p>
                      <a:pPr marL="160020" marR="0" indent="-171450" algn="just">
                        <a:spcBef>
                          <a:spcPts val="0"/>
                        </a:spcBef>
                        <a:spcAft>
                          <a:spcPts val="0"/>
                        </a:spcAft>
                      </a:pPr>
                      <a:r>
                        <a:rPr lang="en-US" sz="1600" b="1" u="sng" dirty="0">
                          <a:effectLst/>
                        </a:rPr>
                        <a:t>Hyperalgesia</a:t>
                      </a:r>
                      <a:r>
                        <a:rPr lang="en-US" sz="1600" b="0" dirty="0">
                          <a:effectLst/>
                        </a:rPr>
                        <a:t>: increased pain from a stimulus that normally provokes pain.</a:t>
                      </a:r>
                      <a:endParaRPr lang="en-US" sz="16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853966">
                <a:tc>
                  <a:txBody>
                    <a:bodyPr/>
                    <a:lstStyle/>
                    <a:p>
                      <a:pPr marL="160020" marR="0" indent="-171450" algn="just">
                        <a:spcBef>
                          <a:spcPts val="0"/>
                        </a:spcBef>
                        <a:spcAft>
                          <a:spcPts val="0"/>
                        </a:spcAft>
                      </a:pPr>
                      <a:r>
                        <a:rPr lang="en-US" sz="1600" b="1" u="sng" dirty="0">
                          <a:effectLst/>
                        </a:rPr>
                        <a:t>Hyperesthesia</a:t>
                      </a:r>
                      <a:r>
                        <a:rPr lang="en-US" sz="1600" b="0" dirty="0">
                          <a:effectLst/>
                        </a:rPr>
                        <a:t>: increased sensitivity to stimulation, excluding the special senses. </a:t>
                      </a:r>
                      <a:endParaRPr lang="en-US" sz="1600" b="0" dirty="0" smtClean="0">
                        <a:effectLst/>
                      </a:endParaRPr>
                    </a:p>
                    <a:p>
                      <a:pPr marL="160020" marR="0" indent="-171450" algn="just">
                        <a:spcBef>
                          <a:spcPts val="0"/>
                        </a:spcBef>
                        <a:spcAft>
                          <a:spcPts val="0"/>
                        </a:spcAft>
                      </a:pPr>
                      <a:r>
                        <a:rPr lang="en-US" sz="1600" b="0" dirty="0" smtClean="0">
                          <a:effectLst/>
                        </a:rPr>
                        <a:t>					</a:t>
                      </a:r>
                      <a:r>
                        <a:rPr lang="en-US" sz="1600" b="0" dirty="0" smtClean="0">
                          <a:solidFill>
                            <a:schemeClr val="accent6">
                              <a:lumMod val="40000"/>
                              <a:lumOff val="60000"/>
                            </a:schemeClr>
                          </a:solidFill>
                          <a:effectLst/>
                        </a:rPr>
                        <a:t>Note</a:t>
                      </a:r>
                      <a:r>
                        <a:rPr lang="en-US" sz="1600" b="0" dirty="0">
                          <a:solidFill>
                            <a:schemeClr val="accent6">
                              <a:lumMod val="40000"/>
                              <a:lumOff val="60000"/>
                            </a:schemeClr>
                          </a:solidFill>
                          <a:effectLst/>
                        </a:rPr>
                        <a:t>: Hyperesthesia includes both allodynia and hyperalgesia, but </a:t>
                      </a:r>
                      <a:r>
                        <a:rPr lang="en-US" sz="1600" b="0" dirty="0" smtClean="0">
                          <a:solidFill>
                            <a:schemeClr val="accent6">
                              <a:lumMod val="40000"/>
                              <a:lumOff val="60000"/>
                            </a:schemeClr>
                          </a:solidFill>
                          <a:effectLst/>
                        </a:rPr>
                        <a:t>the</a:t>
                      </a:r>
                    </a:p>
                    <a:p>
                      <a:pPr marL="160020" marR="0" indent="-171450" algn="just">
                        <a:spcBef>
                          <a:spcPts val="0"/>
                        </a:spcBef>
                        <a:spcAft>
                          <a:spcPts val="0"/>
                        </a:spcAft>
                      </a:pPr>
                      <a:r>
                        <a:rPr lang="en-US" sz="1600" b="0" dirty="0" smtClean="0">
                          <a:solidFill>
                            <a:schemeClr val="accent6">
                              <a:lumMod val="40000"/>
                              <a:lumOff val="60000"/>
                            </a:schemeClr>
                          </a:solidFill>
                          <a:effectLst/>
                        </a:rPr>
                        <a:t>						  </a:t>
                      </a:r>
                      <a:r>
                        <a:rPr lang="en-US" sz="1600" b="0" dirty="0">
                          <a:solidFill>
                            <a:schemeClr val="accent6">
                              <a:lumMod val="40000"/>
                              <a:lumOff val="60000"/>
                            </a:schemeClr>
                          </a:solidFill>
                          <a:effectLst/>
                        </a:rPr>
                        <a:t>more specific terms should be used wherever they are applicable.</a:t>
                      </a:r>
                      <a:endParaRPr lang="en-US" sz="1600" b="0" dirty="0">
                        <a:solidFill>
                          <a:schemeClr val="accent6">
                            <a:lumMod val="40000"/>
                            <a:lumOff val="60000"/>
                          </a:schemeClr>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41587">
                <a:tc>
                  <a:txBody>
                    <a:bodyPr/>
                    <a:lstStyle/>
                    <a:p>
                      <a:pPr marL="160020" marR="0" indent="-171450" algn="just">
                        <a:spcBef>
                          <a:spcPts val="0"/>
                        </a:spcBef>
                        <a:spcAft>
                          <a:spcPts val="0"/>
                        </a:spcAft>
                      </a:pPr>
                      <a:r>
                        <a:rPr lang="en-US" sz="1600" b="1" u="sng" dirty="0">
                          <a:effectLst/>
                        </a:rPr>
                        <a:t>Hyperpathia</a:t>
                      </a:r>
                      <a:r>
                        <a:rPr lang="en-US" sz="1600" b="0" dirty="0">
                          <a:effectLst/>
                        </a:rPr>
                        <a:t>: </a:t>
                      </a:r>
                      <a:r>
                        <a:rPr lang="en-US" sz="1600" b="0" dirty="0" smtClean="0">
                          <a:effectLst/>
                        </a:rPr>
                        <a:t>  a </a:t>
                      </a:r>
                      <a:r>
                        <a:rPr lang="en-US" sz="1600" b="0" dirty="0">
                          <a:effectLst/>
                        </a:rPr>
                        <a:t>painful syndrome characterized by an abnormally painful reaction to a </a:t>
                      </a:r>
                      <a:r>
                        <a:rPr lang="en-US" sz="1600" b="0" dirty="0" smtClean="0">
                          <a:effectLst/>
                        </a:rPr>
                        <a:t>				   stimulus</a:t>
                      </a:r>
                      <a:r>
                        <a:rPr lang="en-US" sz="1600" b="0" dirty="0">
                          <a:effectLst/>
                        </a:rPr>
                        <a:t>.</a:t>
                      </a:r>
                      <a:endParaRPr lang="en-US" sz="16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41587">
                <a:tc>
                  <a:txBody>
                    <a:bodyPr/>
                    <a:lstStyle/>
                    <a:p>
                      <a:pPr marL="160020" marR="0" indent="-171450" algn="just">
                        <a:spcBef>
                          <a:spcPts val="0"/>
                        </a:spcBef>
                        <a:spcAft>
                          <a:spcPts val="0"/>
                        </a:spcAft>
                      </a:pPr>
                      <a:r>
                        <a:rPr lang="en-US" sz="1600" b="1" u="sng" dirty="0">
                          <a:effectLst/>
                        </a:rPr>
                        <a:t>Hypoalgesia</a:t>
                      </a:r>
                      <a:r>
                        <a:rPr lang="en-US" sz="1600" b="0" dirty="0">
                          <a:effectLst/>
                        </a:rPr>
                        <a:t>: diminished pain in response to a normally painful stimulus.</a:t>
                      </a:r>
                      <a:endParaRPr lang="en-US" sz="16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41587">
                <a:tc>
                  <a:txBody>
                    <a:bodyPr/>
                    <a:lstStyle/>
                    <a:p>
                      <a:pPr marL="160020" marR="0" indent="-171450" algn="just">
                        <a:spcBef>
                          <a:spcPts val="0"/>
                        </a:spcBef>
                        <a:spcAft>
                          <a:spcPts val="0"/>
                        </a:spcAft>
                      </a:pPr>
                      <a:r>
                        <a:rPr lang="en-US" sz="1600" b="1" u="sng" dirty="0">
                          <a:effectLst/>
                        </a:rPr>
                        <a:t>Hypoesthesia</a:t>
                      </a:r>
                      <a:r>
                        <a:rPr lang="en-US" sz="1600" b="0" dirty="0">
                          <a:effectLst/>
                        </a:rPr>
                        <a:t>: decreased sensitivity to stimulation, excluding the special senses.</a:t>
                      </a:r>
                      <a:endParaRPr lang="en-US" sz="16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366345">
                <a:tc>
                  <a:txBody>
                    <a:bodyPr/>
                    <a:lstStyle/>
                    <a:p>
                      <a:pPr marL="160020" marR="0" indent="-171450" algn="just">
                        <a:spcBef>
                          <a:spcPts val="0"/>
                        </a:spcBef>
                        <a:spcAft>
                          <a:spcPts val="0"/>
                        </a:spcAft>
                      </a:pPr>
                      <a:r>
                        <a:rPr lang="en-US" sz="1600" b="1" u="sng" dirty="0">
                          <a:effectLst/>
                        </a:rPr>
                        <a:t>Paresthesia</a:t>
                      </a:r>
                      <a:r>
                        <a:rPr lang="en-US" sz="1600" b="0" dirty="0">
                          <a:effectLst/>
                        </a:rPr>
                        <a:t>: an abnormal sensation, whether spontaneous or evoked. </a:t>
                      </a:r>
                      <a:endParaRPr lang="en-US" sz="1600" b="0" dirty="0" smtClean="0">
                        <a:effectLst/>
                      </a:endParaRPr>
                    </a:p>
                    <a:p>
                      <a:pPr marL="160020" marR="0" indent="-171450" algn="just">
                        <a:spcBef>
                          <a:spcPts val="0"/>
                        </a:spcBef>
                        <a:spcAft>
                          <a:spcPts val="0"/>
                        </a:spcAft>
                      </a:pPr>
                      <a:r>
                        <a:rPr lang="en-US" sz="1600" b="0" dirty="0" smtClean="0">
                          <a:effectLst/>
                        </a:rPr>
                        <a:t>	</a:t>
                      </a:r>
                      <a:r>
                        <a:rPr lang="en-US" sz="1600" b="0" dirty="0" smtClean="0">
                          <a:solidFill>
                            <a:schemeClr val="accent6">
                              <a:lumMod val="40000"/>
                              <a:lumOff val="60000"/>
                            </a:schemeClr>
                          </a:solidFill>
                          <a:effectLst/>
                        </a:rPr>
                        <a:t>Note</a:t>
                      </a:r>
                      <a:r>
                        <a:rPr lang="en-US" sz="1600" b="0" dirty="0">
                          <a:solidFill>
                            <a:schemeClr val="accent6">
                              <a:lumMod val="40000"/>
                              <a:lumOff val="60000"/>
                            </a:schemeClr>
                          </a:solidFill>
                          <a:effectLst/>
                        </a:rPr>
                        <a:t>: it has been agreed to recommend that paresthesia be used to describe an abnormal sensation that is not unpleasant while dysesthesia be used preferentially for an abnormal sensation that is considered to be unpleasant. There is a sense in which, since paresthesia refers to abnormal sensations in general, it might include dysesthesia,</a:t>
                      </a:r>
                      <a:endParaRPr lang="en-US" sz="1600" b="0" dirty="0">
                        <a:solidFill>
                          <a:schemeClr val="accent6">
                            <a:lumMod val="40000"/>
                            <a:lumOff val="60000"/>
                          </a:schemeClr>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762925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2000"/>
          </a:xfrm>
        </p:spPr>
        <p:txBody>
          <a:bodyPr/>
          <a:lstStyle/>
          <a:p>
            <a:r>
              <a:rPr lang="en-US" sz="3200" dirty="0" smtClean="0"/>
              <a:t>Use of IASP terminology in BioPortal ontologies</a:t>
            </a:r>
            <a:endParaRPr lang="en-US" sz="3200" dirty="0"/>
          </a:p>
        </p:txBody>
      </p:sp>
      <p:sp>
        <p:nvSpPr>
          <p:cNvPr id="3" name="Content Placeholder 2"/>
          <p:cNvSpPr>
            <a:spLocks noGrp="1"/>
          </p:cNvSpPr>
          <p:nvPr>
            <p:ph idx="1"/>
          </p:nvPr>
        </p:nvSpPr>
        <p:spPr>
          <a:xfrm>
            <a:off x="76200" y="1371600"/>
            <a:ext cx="8915400" cy="5105400"/>
          </a:xfrm>
        </p:spPr>
        <p:txBody>
          <a:bodyPr/>
          <a:lstStyle/>
          <a:p>
            <a:pPr>
              <a:buFont typeface="Arial" panose="020B0604020202020204" pitchFamily="34" charset="0"/>
              <a:buChar char="•"/>
            </a:pPr>
            <a:r>
              <a:rPr lang="en-US" sz="2800" dirty="0" smtClean="0"/>
              <a:t>104 </a:t>
            </a:r>
            <a:r>
              <a:rPr lang="en-US" sz="2800" dirty="0" smtClean="0"/>
              <a:t>‘</a:t>
            </a:r>
            <a:r>
              <a:rPr lang="en-US" sz="2800" dirty="0" smtClean="0"/>
              <a:t>directly matching’ classes </a:t>
            </a:r>
            <a:r>
              <a:rPr lang="en-US" sz="2800" dirty="0" smtClean="0"/>
              <a:t>from </a:t>
            </a:r>
            <a:r>
              <a:rPr lang="en-US" sz="2800" dirty="0"/>
              <a:t>27 different </a:t>
            </a:r>
            <a:r>
              <a:rPr lang="en-US" sz="2800" dirty="0" smtClean="0"/>
              <a:t>sources (out of 370);</a:t>
            </a:r>
          </a:p>
          <a:p>
            <a:pPr>
              <a:buFont typeface="Arial" panose="020B0604020202020204" pitchFamily="34" charset="0"/>
              <a:buChar char="•"/>
            </a:pPr>
            <a:r>
              <a:rPr lang="en-US" sz="2800" dirty="0" smtClean="0"/>
              <a:t>In </a:t>
            </a:r>
            <a:r>
              <a:rPr lang="en-US" sz="2800" dirty="0"/>
              <a:t>the ICPC2, RH-MeSH and SNOMED CT some of the search terms matched directly to more than one class </a:t>
            </a:r>
            <a:r>
              <a:rPr lang="en-US" sz="2800" dirty="0" smtClean="0"/>
              <a:t>– </a:t>
            </a:r>
            <a:r>
              <a:rPr lang="en-US" sz="2800" dirty="0"/>
              <a:t>thus reflecting </a:t>
            </a:r>
            <a:r>
              <a:rPr lang="en-US" sz="2800" dirty="0" smtClean="0"/>
              <a:t>homonymy;</a:t>
            </a:r>
          </a:p>
          <a:p>
            <a:pPr>
              <a:buFont typeface="Arial" panose="020B0604020202020204" pitchFamily="34" charset="0"/>
              <a:buChar char="•"/>
            </a:pPr>
            <a:r>
              <a:rPr lang="en-US" sz="2800" dirty="0" smtClean="0"/>
              <a:t>104 </a:t>
            </a:r>
            <a:r>
              <a:rPr lang="en-US" sz="2800" dirty="0"/>
              <a:t>direct </a:t>
            </a:r>
            <a:r>
              <a:rPr lang="en-US" sz="2800" dirty="0" smtClean="0"/>
              <a:t>classes exhibit 25 </a:t>
            </a:r>
            <a:r>
              <a:rPr lang="en-US" sz="2800" dirty="0"/>
              <a:t>distinct preferred </a:t>
            </a:r>
            <a:r>
              <a:rPr lang="en-US" sz="2800" dirty="0" smtClean="0"/>
              <a:t>terms;</a:t>
            </a:r>
            <a:endParaRPr lang="en-US" sz="2800" dirty="0"/>
          </a:p>
          <a:p>
            <a:pPr>
              <a:buFont typeface="Arial" panose="020B0604020202020204" pitchFamily="34" charset="0"/>
              <a:buChar char="•"/>
            </a:pPr>
            <a:r>
              <a:rPr lang="en-US" sz="2800" dirty="0" smtClean="0"/>
              <a:t>206 </a:t>
            </a:r>
            <a:r>
              <a:rPr lang="en-US" sz="2800" dirty="0"/>
              <a:t>distinct ancestor classes with together 169 distinct preferred </a:t>
            </a:r>
            <a:r>
              <a:rPr lang="en-US" sz="2800" dirty="0" smtClean="0"/>
              <a:t>terms.</a:t>
            </a:r>
            <a:endParaRPr lang="en-US" sz="2800" dirty="0" smtClean="0"/>
          </a:p>
          <a:p>
            <a:pPr>
              <a:buFont typeface="Arial" panose="020B0604020202020204" pitchFamily="34" charset="0"/>
              <a:buChar char="•"/>
            </a:pPr>
            <a:endParaRPr lang="en-US" sz="2800" dirty="0"/>
          </a:p>
        </p:txBody>
      </p:sp>
      <p:sp>
        <p:nvSpPr>
          <p:cNvPr id="4" name="Rectangle 3"/>
          <p:cNvSpPr/>
          <p:nvPr/>
        </p:nvSpPr>
        <p:spPr>
          <a:xfrm>
            <a:off x="0" y="6396335"/>
            <a:ext cx="9108510" cy="461665"/>
          </a:xfrm>
          <a:prstGeom prst="rect">
            <a:avLst/>
          </a:prstGeom>
        </p:spPr>
        <p:txBody>
          <a:bodyPr wrap="square">
            <a:spAutoFit/>
          </a:bodyPr>
          <a:lstStyle/>
          <a:p>
            <a:pPr algn="r"/>
            <a:r>
              <a:rPr lang="en-US" sz="1200" b="0" dirty="0">
                <a:solidFill>
                  <a:schemeClr val="bg1"/>
                </a:solidFill>
              </a:rPr>
              <a:t>Ceusters W. Pain Assessment Terminology in the NCBO BioPortal: Evaluation and Recommendations. International Conference on Biomedical Ontologies, </a:t>
            </a:r>
            <a:r>
              <a:rPr lang="en-US" sz="1200" b="0" dirty="0">
                <a:solidFill>
                  <a:schemeClr val="bg1"/>
                </a:solidFill>
                <a:hlinkClick r:id="rId3"/>
              </a:rPr>
              <a:t>ICBO 2014</a:t>
            </a:r>
            <a:r>
              <a:rPr lang="en-US" sz="1200" b="0" dirty="0">
                <a:solidFill>
                  <a:schemeClr val="bg1"/>
                </a:solidFill>
              </a:rPr>
              <a:t>, Houston, Texas, Oct 6-9, 2014; CEUR Workshop Proceedings 2014;1237:</a:t>
            </a:r>
            <a:r>
              <a:rPr lang="en-US" sz="1200" b="0" dirty="0">
                <a:solidFill>
                  <a:schemeClr val="bg1"/>
                </a:solidFill>
                <a:hlinkClick r:id="rId4"/>
              </a:rPr>
              <a:t>1-6</a:t>
            </a:r>
            <a:r>
              <a:rPr lang="en-US" sz="1200" b="0" dirty="0">
                <a:solidFill>
                  <a:schemeClr val="bg1"/>
                </a:solidFill>
              </a:rPr>
              <a:t>.</a:t>
            </a:r>
          </a:p>
        </p:txBody>
      </p:sp>
    </p:spTree>
    <p:extLst>
      <p:ext uri="{BB962C8B-B14F-4D97-AF65-F5344CB8AC3E}">
        <p14:creationId xmlns:p14="http://schemas.microsoft.com/office/powerpoint/2010/main" val="81407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sz="2800" dirty="0"/>
              <a:t>Quality of BioPortal Resources </a:t>
            </a:r>
            <a:r>
              <a:rPr lang="en-US" sz="2800" dirty="0" smtClean="0"/>
              <a:t>Retrieved</a:t>
            </a:r>
            <a:r>
              <a:rPr lang="en-US" dirty="0" smtClean="0"/>
              <a:t/>
            </a:r>
            <a:br>
              <a:rPr lang="en-US" dirty="0" smtClean="0"/>
            </a:br>
            <a:r>
              <a:rPr lang="en-US" dirty="0" smtClean="0">
                <a:sym typeface="Wingdings" panose="05000000000000000000" pitchFamily="2" charset="2"/>
              </a:rPr>
              <a:t> poor quality of taxonomy </a:t>
            </a:r>
            <a:endParaRPr lang="en-US" dirty="0"/>
          </a:p>
        </p:txBody>
      </p:sp>
      <p:sp>
        <p:nvSpPr>
          <p:cNvPr id="3" name="Content Placeholder 2"/>
          <p:cNvSpPr>
            <a:spLocks noGrp="1"/>
          </p:cNvSpPr>
          <p:nvPr>
            <p:ph idx="1"/>
          </p:nvPr>
        </p:nvSpPr>
        <p:spPr>
          <a:xfrm>
            <a:off x="76200" y="2057400"/>
            <a:ext cx="8991600" cy="4343400"/>
          </a:xfrm>
        </p:spPr>
        <p:txBody>
          <a:bodyPr/>
          <a:lstStyle/>
          <a:p>
            <a:pPr lvl="0">
              <a:buFont typeface="Arial" panose="020B0604020202020204" pitchFamily="34" charset="0"/>
              <a:buChar char="•"/>
            </a:pPr>
            <a:r>
              <a:rPr lang="en-US" sz="2000" dirty="0" smtClean="0"/>
              <a:t>15 resources </a:t>
            </a:r>
            <a:r>
              <a:rPr lang="en-US" sz="2000" dirty="0"/>
              <a:t>exhibit for at least some of the search terms a hierarchy which on the basis of the face </a:t>
            </a:r>
            <a:r>
              <a:rPr lang="en-US" sz="2000" dirty="0" smtClean="0"/>
              <a:t>validity of </a:t>
            </a:r>
            <a:r>
              <a:rPr lang="en-US" sz="2000" dirty="0"/>
              <a:t>the preferred terms is composed of disjoint </a:t>
            </a:r>
            <a:r>
              <a:rPr lang="en-US" sz="2000" dirty="0" smtClean="0"/>
              <a:t>classes:</a:t>
            </a:r>
            <a:endParaRPr lang="en-US" sz="2000" dirty="0" smtClean="0"/>
          </a:p>
          <a:p>
            <a:pPr lvl="1">
              <a:buFont typeface="Arial" panose="020B0604020202020204" pitchFamily="34" charset="0"/>
              <a:buChar char="•"/>
            </a:pPr>
            <a:r>
              <a:rPr lang="en-US" sz="2000" i="1" dirty="0" smtClean="0"/>
              <a:t>analgesia</a:t>
            </a:r>
            <a:r>
              <a:rPr lang="en-US" sz="2000" dirty="0" smtClean="0"/>
              <a:t> is </a:t>
            </a:r>
            <a:r>
              <a:rPr lang="en-US" sz="2000" dirty="0"/>
              <a:t>a kind of </a:t>
            </a:r>
            <a:endParaRPr lang="en-US" sz="2000" dirty="0" smtClean="0"/>
          </a:p>
          <a:p>
            <a:pPr lvl="2">
              <a:buFont typeface="Arial" panose="020B0604020202020204" pitchFamily="34" charset="0"/>
              <a:buChar char="•"/>
            </a:pPr>
            <a:r>
              <a:rPr lang="en-US" i="1" dirty="0" smtClean="0"/>
              <a:t>nervous </a:t>
            </a:r>
            <a:r>
              <a:rPr lang="en-US" i="1" dirty="0"/>
              <a:t>system</a:t>
            </a:r>
            <a:r>
              <a:rPr lang="en-US" dirty="0"/>
              <a:t> (COSTART), </a:t>
            </a:r>
            <a:endParaRPr lang="en-US" dirty="0" smtClean="0"/>
          </a:p>
          <a:p>
            <a:pPr lvl="2">
              <a:buFont typeface="Arial" panose="020B0604020202020204" pitchFamily="34" charset="0"/>
              <a:buChar char="•"/>
            </a:pPr>
            <a:r>
              <a:rPr lang="en-US" i="1" dirty="0" smtClean="0"/>
              <a:t>communication </a:t>
            </a:r>
            <a:r>
              <a:rPr lang="en-US" i="1" dirty="0"/>
              <a:t>disorder</a:t>
            </a:r>
            <a:r>
              <a:rPr lang="en-US" dirty="0"/>
              <a:t> (DOID - Human Disease Ontology), or </a:t>
            </a:r>
            <a:endParaRPr lang="en-US" dirty="0" smtClean="0"/>
          </a:p>
          <a:p>
            <a:pPr lvl="2">
              <a:buFont typeface="Arial" panose="020B0604020202020204" pitchFamily="34" charset="0"/>
              <a:buChar char="•"/>
            </a:pPr>
            <a:r>
              <a:rPr lang="en-US" i="1" dirty="0" smtClean="0"/>
              <a:t>pharmacogenomics</a:t>
            </a:r>
            <a:r>
              <a:rPr lang="en-US" dirty="0" smtClean="0"/>
              <a:t> </a:t>
            </a:r>
            <a:r>
              <a:rPr lang="en-US" dirty="0"/>
              <a:t>(PHARE</a:t>
            </a:r>
            <a:r>
              <a:rPr lang="en-US" dirty="0" smtClean="0"/>
              <a:t>);</a:t>
            </a:r>
          </a:p>
          <a:p>
            <a:pPr lvl="1">
              <a:buFont typeface="Arial" panose="020B0604020202020204" pitchFamily="34" charset="0"/>
              <a:buChar char="•"/>
            </a:pPr>
            <a:r>
              <a:rPr lang="en-US" sz="2000" i="1" dirty="0" smtClean="0"/>
              <a:t>paresthesia</a:t>
            </a:r>
            <a:r>
              <a:rPr lang="en-US" sz="2000" dirty="0" smtClean="0"/>
              <a:t> is a </a:t>
            </a:r>
            <a:r>
              <a:rPr lang="en-US" sz="2000" dirty="0"/>
              <a:t>kind of </a:t>
            </a:r>
            <a:r>
              <a:rPr lang="en-US" sz="2000" i="1" dirty="0" smtClean="0"/>
              <a:t>peripheral </a:t>
            </a:r>
            <a:r>
              <a:rPr lang="en-US" sz="2000" i="1" dirty="0"/>
              <a:t>nervous system</a:t>
            </a:r>
            <a:r>
              <a:rPr lang="en-US" sz="2000" dirty="0"/>
              <a:t> (OMIM</a:t>
            </a:r>
            <a:r>
              <a:rPr lang="en-US" sz="2000" dirty="0" smtClean="0"/>
              <a:t>),</a:t>
            </a:r>
          </a:p>
          <a:p>
            <a:pPr lvl="1">
              <a:buFont typeface="Arial" panose="020B0604020202020204" pitchFamily="34" charset="0"/>
              <a:buChar char="•"/>
            </a:pPr>
            <a:r>
              <a:rPr lang="en-US" sz="2000" i="1" dirty="0" smtClean="0"/>
              <a:t>hyperalgesia</a:t>
            </a:r>
            <a:r>
              <a:rPr lang="en-US" sz="2000" dirty="0" smtClean="0"/>
              <a:t> is a </a:t>
            </a:r>
            <a:r>
              <a:rPr lang="en-US" sz="2000" dirty="0"/>
              <a:t>kind of </a:t>
            </a:r>
            <a:r>
              <a:rPr lang="en-US" sz="2000" dirty="0" smtClean="0"/>
              <a:t> </a:t>
            </a:r>
            <a:r>
              <a:rPr lang="en-US" sz="2000" i="1" dirty="0" smtClean="0"/>
              <a:t>adrenal </a:t>
            </a:r>
            <a:r>
              <a:rPr lang="en-US" sz="2000" i="1" dirty="0"/>
              <a:t>adenoma</a:t>
            </a:r>
            <a:r>
              <a:rPr lang="en-US" sz="2000" dirty="0"/>
              <a:t> (WHO-ART</a:t>
            </a:r>
            <a:r>
              <a:rPr lang="en-US" sz="2000" dirty="0" smtClean="0"/>
              <a:t>),</a:t>
            </a:r>
          </a:p>
          <a:p>
            <a:pPr marL="3657600" lvl="8" indent="0"/>
            <a:r>
              <a:rPr lang="en-US" i="1" dirty="0" smtClean="0"/>
              <a:t>neuroscience</a:t>
            </a:r>
            <a:r>
              <a:rPr lang="en-US" dirty="0" smtClean="0"/>
              <a:t> </a:t>
            </a:r>
            <a:r>
              <a:rPr lang="en-US" dirty="0"/>
              <a:t>(CRISP</a:t>
            </a:r>
            <a:r>
              <a:rPr lang="en-US" dirty="0" smtClean="0"/>
              <a:t>)</a:t>
            </a:r>
            <a:endParaRPr lang="en-US" dirty="0" smtClean="0"/>
          </a:p>
        </p:txBody>
      </p:sp>
      <p:sp>
        <p:nvSpPr>
          <p:cNvPr id="4" name="Rectangle 3"/>
          <p:cNvSpPr/>
          <p:nvPr/>
        </p:nvSpPr>
        <p:spPr>
          <a:xfrm>
            <a:off x="0" y="6396335"/>
            <a:ext cx="9108510" cy="461665"/>
          </a:xfrm>
          <a:prstGeom prst="rect">
            <a:avLst/>
          </a:prstGeom>
        </p:spPr>
        <p:txBody>
          <a:bodyPr wrap="square">
            <a:spAutoFit/>
          </a:bodyPr>
          <a:lstStyle/>
          <a:p>
            <a:pPr algn="r"/>
            <a:r>
              <a:rPr lang="en-US" sz="1200" b="0" dirty="0">
                <a:solidFill>
                  <a:schemeClr val="bg1"/>
                </a:solidFill>
              </a:rPr>
              <a:t>Ceusters W. Pain Assessment Terminology in the NCBO BioPortal: Evaluation and Recommendations. International Conference on Biomedical Ontologies, </a:t>
            </a:r>
            <a:r>
              <a:rPr lang="en-US" sz="1200" b="0" dirty="0">
                <a:solidFill>
                  <a:schemeClr val="bg1"/>
                </a:solidFill>
                <a:hlinkClick r:id="rId2"/>
              </a:rPr>
              <a:t>ICBO 2014</a:t>
            </a:r>
            <a:r>
              <a:rPr lang="en-US" sz="1200" b="0" dirty="0">
                <a:solidFill>
                  <a:schemeClr val="bg1"/>
                </a:solidFill>
              </a:rPr>
              <a:t>, Houston, Texas, Oct 6-9, 2014; CEUR Workshop Proceedings 2014;1237:</a:t>
            </a:r>
            <a:r>
              <a:rPr lang="en-US" sz="1200" b="0" dirty="0">
                <a:solidFill>
                  <a:schemeClr val="bg1"/>
                </a:solidFill>
                <a:hlinkClick r:id="rId3"/>
              </a:rPr>
              <a:t>1-6</a:t>
            </a:r>
            <a:r>
              <a:rPr lang="en-US" sz="1200" b="0" dirty="0">
                <a:solidFill>
                  <a:schemeClr val="bg1"/>
                </a:solidFill>
              </a:rPr>
              <a:t>.</a:t>
            </a:r>
          </a:p>
        </p:txBody>
      </p:sp>
    </p:spTree>
    <p:extLst>
      <p:ext uri="{BB962C8B-B14F-4D97-AF65-F5344CB8AC3E}">
        <p14:creationId xmlns:p14="http://schemas.microsoft.com/office/powerpoint/2010/main" val="101671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However!</a:t>
            </a:r>
            <a:endParaRPr lang="en-US" dirty="0"/>
          </a:p>
        </p:txBody>
      </p:sp>
      <p:sp>
        <p:nvSpPr>
          <p:cNvPr id="3" name="Content Placeholder 2"/>
          <p:cNvSpPr>
            <a:spLocks noGrp="1"/>
          </p:cNvSpPr>
          <p:nvPr>
            <p:ph idx="1"/>
          </p:nvPr>
        </p:nvSpPr>
        <p:spPr/>
        <p:txBody>
          <a:bodyPr/>
          <a:lstStyle/>
          <a:p>
            <a:pPr marL="0" indent="0" algn="ctr"/>
            <a:r>
              <a:rPr lang="en-US" sz="3600" dirty="0" smtClean="0"/>
              <a:t>Formal computation alone will not save you from committing mistakes!</a:t>
            </a:r>
          </a:p>
          <a:p>
            <a:pPr marL="0" indent="0" algn="ctr"/>
            <a:endParaRPr lang="en-US" sz="5400" dirty="0"/>
          </a:p>
          <a:p>
            <a:pPr marL="0" indent="0" algn="ctr"/>
            <a:r>
              <a:rPr lang="en-US" sz="5400" dirty="0" smtClean="0"/>
              <a:t>You also need a good model</a:t>
            </a:r>
            <a:endParaRPr lang="en-US" sz="5400" dirty="0"/>
          </a:p>
        </p:txBody>
      </p:sp>
    </p:spTree>
    <p:extLst>
      <p:ext uri="{BB962C8B-B14F-4D97-AF65-F5344CB8AC3E}">
        <p14:creationId xmlns:p14="http://schemas.microsoft.com/office/powerpoint/2010/main" val="16048794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of SNOMED CT’s model</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594342"/>
            <a:ext cx="9144001" cy="5263658"/>
          </a:xfrm>
          <a:prstGeom prst="rect">
            <a:avLst/>
          </a:prstGeom>
        </p:spPr>
      </p:pic>
    </p:spTree>
    <p:extLst>
      <p:ext uri="{BB962C8B-B14F-4D97-AF65-F5344CB8AC3E}">
        <p14:creationId xmlns:p14="http://schemas.microsoft.com/office/powerpoint/2010/main" val="19667328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smtClean="0"/>
              <a:t>SNOMED CT type changes </a:t>
            </a:r>
            <a:r>
              <a:rPr lang="en-US" sz="3200" dirty="0" err="1" smtClean="0"/>
              <a:t>wrt</a:t>
            </a:r>
            <a:r>
              <a:rPr lang="en-US" sz="3200" dirty="0" smtClean="0"/>
              <a:t> pain-related terms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7161958"/>
              </p:ext>
            </p:extLst>
          </p:nvPr>
        </p:nvGraphicFramePr>
        <p:xfrm>
          <a:off x="228600" y="1676400"/>
          <a:ext cx="8686800" cy="4696212"/>
        </p:xfrm>
        <a:graphic>
          <a:graphicData uri="http://schemas.openxmlformats.org/drawingml/2006/table">
            <a:tbl>
              <a:tblPr>
                <a:tableStyleId>{5C22544A-7EE6-4342-B048-85BDC9FD1C3A}</a:tableStyleId>
              </a:tblPr>
              <a:tblGrid>
                <a:gridCol w="4343400"/>
                <a:gridCol w="4343400"/>
              </a:tblGrid>
              <a:tr h="0">
                <a:tc>
                  <a:txBody>
                    <a:bodyPr/>
                    <a:lstStyle/>
                    <a:p>
                      <a:pPr marL="0" marR="0" algn="ctr">
                        <a:lnSpc>
                          <a:spcPct val="107000"/>
                        </a:lnSpc>
                        <a:spcBef>
                          <a:spcPts val="0"/>
                        </a:spcBef>
                        <a:spcAft>
                          <a:spcPts val="0"/>
                        </a:spcAft>
                      </a:pPr>
                      <a:r>
                        <a:rPr lang="en-US" sz="2400" dirty="0">
                          <a:effectLst/>
                        </a:rPr>
                        <a:t>FROM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TO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2400">
                          <a:effectLst/>
                        </a:rPr>
                        <a:t>context-dependent category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disorder</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finding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situation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2400">
                          <a:effectLst/>
                        </a:rPr>
                        <a:t>disorder</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disorder</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finding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navigational concept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2400">
                          <a:effectLst/>
                        </a:rPr>
                        <a:t>finding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disorder</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finding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2400">
                          <a:effectLst/>
                        </a:rPr>
                        <a:t>procedure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regime/therapy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2400">
                          <a:effectLst/>
                        </a:rPr>
                        <a:t>regime/therapy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procedure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2400" dirty="0">
                          <a:effectLst/>
                        </a:rPr>
                        <a:t>substance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product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angle 2"/>
          <p:cNvSpPr/>
          <p:nvPr/>
        </p:nvSpPr>
        <p:spPr>
          <a:xfrm>
            <a:off x="76200" y="6311847"/>
            <a:ext cx="8991600" cy="584775"/>
          </a:xfrm>
          <a:prstGeom prst="rect">
            <a:avLst/>
          </a:prstGeom>
        </p:spPr>
        <p:txBody>
          <a:bodyPr wrap="square">
            <a:spAutoFit/>
          </a:bodyPr>
          <a:lstStyle/>
          <a:p>
            <a:r>
              <a:rPr lang="en-US" sz="1600" dirty="0">
                <a:solidFill>
                  <a:schemeClr val="bg1"/>
                </a:solidFill>
              </a:rPr>
              <a:t>Ceusters W, Bona J. Pain in SNOMED CT: is there an anesthetic? In </a:t>
            </a:r>
            <a:r>
              <a:rPr lang="en-US" sz="1600" dirty="0" err="1">
                <a:solidFill>
                  <a:schemeClr val="bg1"/>
                </a:solidFill>
              </a:rPr>
              <a:t>Zaibert</a:t>
            </a:r>
            <a:r>
              <a:rPr lang="en-US" sz="1600" dirty="0">
                <a:solidFill>
                  <a:schemeClr val="bg1"/>
                </a:solidFill>
              </a:rPr>
              <a:t>, Leo (ed.) </a:t>
            </a:r>
            <a:r>
              <a:rPr lang="en-US" sz="1600" dirty="0">
                <a:solidFill>
                  <a:schemeClr val="bg1"/>
                </a:solidFill>
                <a:hlinkClick r:id="rId2"/>
              </a:rPr>
              <a:t>The Theory and Practice of Ontology</a:t>
            </a:r>
            <a:r>
              <a:rPr lang="en-US" sz="1600" dirty="0">
                <a:solidFill>
                  <a:schemeClr val="bg1"/>
                </a:solidFill>
              </a:rPr>
              <a:t>. Palgrave MacMillan, 2016:157-185.</a:t>
            </a:r>
          </a:p>
        </p:txBody>
      </p:sp>
    </p:spTree>
    <p:extLst>
      <p:ext uri="{BB962C8B-B14F-4D97-AF65-F5344CB8AC3E}">
        <p14:creationId xmlns:p14="http://schemas.microsoft.com/office/powerpoint/2010/main" val="2444335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large collection of individual entities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0000" y="1524000"/>
            <a:ext cx="6604000" cy="4953000"/>
          </a:xfrm>
        </p:spPr>
      </p:pic>
      <p:sp>
        <p:nvSpPr>
          <p:cNvPr id="5" name="Rectangle 4"/>
          <p:cNvSpPr/>
          <p:nvPr/>
        </p:nvSpPr>
        <p:spPr>
          <a:xfrm>
            <a:off x="1378733" y="6560124"/>
            <a:ext cx="6386534" cy="276999"/>
          </a:xfrm>
          <a:prstGeom prst="rect">
            <a:avLst/>
          </a:prstGeom>
        </p:spPr>
        <p:txBody>
          <a:bodyPr wrap="square">
            <a:spAutoFit/>
          </a:bodyPr>
          <a:lstStyle/>
          <a:p>
            <a:r>
              <a:rPr lang="en-US" sz="1200" dirty="0">
                <a:solidFill>
                  <a:schemeClr val="bg1"/>
                </a:solidFill>
              </a:rPr>
              <a:t>https://clipartfest.com/download/c2bd0a0071663cef17ac2126d73bf9350a9d15e2.html</a:t>
            </a:r>
          </a:p>
        </p:txBody>
      </p:sp>
    </p:spTree>
    <p:extLst>
      <p:ext uri="{BB962C8B-B14F-4D97-AF65-F5344CB8AC3E}">
        <p14:creationId xmlns:p14="http://schemas.microsoft.com/office/powerpoint/2010/main" val="30398668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 vs. ‘pain condition’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t>
            </a:r>
            <a:r>
              <a:rPr lang="en-US" i="1" dirty="0"/>
              <a:t>Chronic pain is a frequent condition</a:t>
            </a:r>
            <a:r>
              <a:rPr lang="en-US" i="1" dirty="0" smtClean="0"/>
              <a:t>, …</a:t>
            </a:r>
            <a:r>
              <a:rPr lang="en-US" dirty="0" smtClean="0"/>
              <a:t>’</a:t>
            </a:r>
          </a:p>
          <a:p>
            <a:pPr>
              <a:buFont typeface="Arial" panose="020B0604020202020204" pitchFamily="34" charset="0"/>
              <a:buChar char="•"/>
            </a:pPr>
            <a:r>
              <a:rPr lang="en-US" dirty="0" smtClean="0"/>
              <a:t>‘</a:t>
            </a:r>
            <a:r>
              <a:rPr lang="en-US" i="1" dirty="0" smtClean="0"/>
              <a:t>The </a:t>
            </a:r>
            <a:r>
              <a:rPr lang="en-US" i="1" dirty="0"/>
              <a:t>most common chronic orofacial pains are </a:t>
            </a:r>
            <a:r>
              <a:rPr lang="en-US" i="1" dirty="0" smtClean="0"/>
              <a:t>temporomandibular disorders, </a:t>
            </a:r>
            <a:r>
              <a:rPr lang="en-US" i="1" dirty="0"/>
              <a:t>which have been included in this </a:t>
            </a:r>
            <a:r>
              <a:rPr lang="en-US" i="1" dirty="0" smtClean="0"/>
              <a:t>subchapter of </a:t>
            </a:r>
            <a:r>
              <a:rPr lang="en-US" i="1" dirty="0"/>
              <a:t>chronic </a:t>
            </a:r>
            <a:r>
              <a:rPr lang="en-US" i="1" dirty="0" smtClean="0"/>
              <a:t>pain.</a:t>
            </a:r>
            <a:r>
              <a:rPr lang="en-US" dirty="0" smtClean="0"/>
              <a:t>’</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r>
              <a:rPr lang="en-US" dirty="0"/>
              <a:t>‘</a:t>
            </a:r>
            <a:r>
              <a:rPr lang="en-US" i="1" dirty="0"/>
              <a:t>Pain may persist despite successful management of the condition that initially caused it, or because the underlying medical condition cannot be treated successfully. As such it may warrant specific diagnostic evaluation, therapy </a:t>
            </a:r>
            <a:r>
              <a:rPr lang="en-US" i="1" dirty="0" smtClean="0"/>
              <a:t>and pain rehabilitation.</a:t>
            </a:r>
            <a:r>
              <a:rPr lang="en-US" dirty="0" smtClean="0"/>
              <a:t>’</a:t>
            </a:r>
          </a:p>
          <a:p>
            <a:pPr>
              <a:buFont typeface="Arial" panose="020B0604020202020204" pitchFamily="34" charset="0"/>
              <a:buChar char="•"/>
            </a:pPr>
            <a:endParaRPr lang="en-US" dirty="0"/>
          </a:p>
        </p:txBody>
      </p:sp>
      <p:sp>
        <p:nvSpPr>
          <p:cNvPr id="4" name="Rectangle 3"/>
          <p:cNvSpPr/>
          <p:nvPr/>
        </p:nvSpPr>
        <p:spPr>
          <a:xfrm>
            <a:off x="1600200" y="3352800"/>
            <a:ext cx="7239000" cy="307777"/>
          </a:xfrm>
          <a:prstGeom prst="rect">
            <a:avLst/>
          </a:prstGeom>
        </p:spPr>
        <p:txBody>
          <a:bodyPr wrap="square">
            <a:spAutoFit/>
          </a:bodyPr>
          <a:lstStyle/>
          <a:p>
            <a:r>
              <a:rPr lang="en-US" sz="1400" b="0" dirty="0">
                <a:solidFill>
                  <a:schemeClr val="bg1"/>
                </a:solidFill>
              </a:rPr>
              <a:t>R.-D. </a:t>
            </a:r>
            <a:r>
              <a:rPr lang="en-US" sz="1400" b="0" dirty="0" err="1">
                <a:solidFill>
                  <a:schemeClr val="bg1"/>
                </a:solidFill>
              </a:rPr>
              <a:t>Treede</a:t>
            </a:r>
            <a:r>
              <a:rPr lang="en-US" sz="1400" b="0" dirty="0">
                <a:solidFill>
                  <a:schemeClr val="bg1"/>
                </a:solidFill>
              </a:rPr>
              <a:t> et al. A classification of chronic pain for ICD-11. Pain 156 (2015) 1003–1007</a:t>
            </a:r>
          </a:p>
        </p:txBody>
      </p:sp>
      <p:sp>
        <p:nvSpPr>
          <p:cNvPr id="5" name="Rectangle 4"/>
          <p:cNvSpPr/>
          <p:nvPr/>
        </p:nvSpPr>
        <p:spPr>
          <a:xfrm>
            <a:off x="2590800" y="6135469"/>
            <a:ext cx="6537960" cy="646331"/>
          </a:xfrm>
          <a:prstGeom prst="rect">
            <a:avLst/>
          </a:prstGeom>
        </p:spPr>
        <p:txBody>
          <a:bodyPr wrap="square">
            <a:spAutoFit/>
          </a:bodyPr>
          <a:lstStyle/>
          <a:p>
            <a:pPr algn="r"/>
            <a:r>
              <a:rPr lang="en-US" sz="1200" b="0" dirty="0">
                <a:solidFill>
                  <a:schemeClr val="bg1"/>
                </a:solidFill>
              </a:rPr>
              <a:t>Antonia </a:t>
            </a:r>
            <a:r>
              <a:rPr lang="en-US" sz="1200" b="0" dirty="0" err="1">
                <a:solidFill>
                  <a:schemeClr val="bg1"/>
                </a:solidFill>
              </a:rPr>
              <a:t>Barke</a:t>
            </a:r>
            <a:r>
              <a:rPr lang="en-US" sz="1200" b="0" dirty="0">
                <a:solidFill>
                  <a:schemeClr val="bg1"/>
                </a:solidFill>
              </a:rPr>
              <a:t>, Winfried </a:t>
            </a:r>
            <a:r>
              <a:rPr lang="en-US" sz="1200" b="0" dirty="0" err="1">
                <a:solidFill>
                  <a:schemeClr val="bg1"/>
                </a:solidFill>
              </a:rPr>
              <a:t>Rief</a:t>
            </a:r>
            <a:r>
              <a:rPr lang="en-US" sz="1200" b="0" dirty="0">
                <a:solidFill>
                  <a:schemeClr val="bg1"/>
                </a:solidFill>
              </a:rPr>
              <a:t>, Rolf-</a:t>
            </a:r>
            <a:r>
              <a:rPr lang="en-US" sz="1200" b="0" dirty="0" err="1">
                <a:solidFill>
                  <a:schemeClr val="bg1"/>
                </a:solidFill>
              </a:rPr>
              <a:t>Detlef</a:t>
            </a:r>
            <a:r>
              <a:rPr lang="en-US" sz="1200" b="0" dirty="0">
                <a:solidFill>
                  <a:schemeClr val="bg1"/>
                </a:solidFill>
              </a:rPr>
              <a:t> </a:t>
            </a:r>
            <a:r>
              <a:rPr lang="en-US" sz="1200" b="0" dirty="0" err="1" smtClean="0">
                <a:solidFill>
                  <a:schemeClr val="bg1"/>
                </a:solidFill>
              </a:rPr>
              <a:t>Treede</a:t>
            </a:r>
            <a:endParaRPr lang="en-US" sz="1200" b="0" dirty="0" smtClean="0">
              <a:solidFill>
                <a:schemeClr val="bg1"/>
              </a:solidFill>
            </a:endParaRPr>
          </a:p>
          <a:p>
            <a:pPr algn="r"/>
            <a:r>
              <a:rPr lang="en-US" sz="1200" b="0" dirty="0" smtClean="0">
                <a:solidFill>
                  <a:schemeClr val="bg1"/>
                </a:solidFill>
              </a:rPr>
              <a:t>A </a:t>
            </a:r>
            <a:r>
              <a:rPr lang="en-US" sz="1200" b="0" dirty="0">
                <a:solidFill>
                  <a:schemeClr val="bg1"/>
                </a:solidFill>
              </a:rPr>
              <a:t>Classification of Chronic Pain Syndromes for </a:t>
            </a:r>
            <a:r>
              <a:rPr lang="en-US" sz="1200" b="0" dirty="0" smtClean="0">
                <a:solidFill>
                  <a:schemeClr val="bg1"/>
                </a:solidFill>
              </a:rPr>
              <a:t>ICD-11 https</a:t>
            </a:r>
            <a:r>
              <a:rPr lang="en-US" sz="1200" b="0" dirty="0">
                <a:solidFill>
                  <a:schemeClr val="bg1"/>
                </a:solidFill>
              </a:rPr>
              <a:t>://videnomsmerter.files.wordpress.com/2016/10/poster_chronic_pain_classification_icd-11.pdf</a:t>
            </a:r>
          </a:p>
        </p:txBody>
      </p:sp>
    </p:spTree>
    <p:extLst>
      <p:ext uri="{BB962C8B-B14F-4D97-AF65-F5344CB8AC3E}">
        <p14:creationId xmlns:p14="http://schemas.microsoft.com/office/powerpoint/2010/main" val="1229641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0"/>
            <a:ext cx="9144000" cy="762000"/>
          </a:xfrm>
        </p:spPr>
        <p:txBody>
          <a:bodyPr/>
          <a:lstStyle/>
          <a:p>
            <a:r>
              <a:rPr lang="en-US" sz="3200" dirty="0" smtClean="0"/>
              <a:t>Are we arguing about something like these chaps?</a:t>
            </a:r>
            <a:endParaRPr lang="en-US" sz="32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7372" y="1676400"/>
            <a:ext cx="6229255" cy="4953000"/>
          </a:xfrm>
        </p:spPr>
      </p:pic>
      <p:sp>
        <p:nvSpPr>
          <p:cNvPr id="2" name="Freeform 1"/>
          <p:cNvSpPr/>
          <p:nvPr/>
        </p:nvSpPr>
        <p:spPr bwMode="auto">
          <a:xfrm>
            <a:off x="2925691" y="5663901"/>
            <a:ext cx="3087834" cy="852427"/>
          </a:xfrm>
          <a:custGeom>
            <a:avLst/>
            <a:gdLst>
              <a:gd name="connsiteX0" fmla="*/ 688878 w 3087834"/>
              <a:gd name="connsiteY0" fmla="*/ 26894 h 852427"/>
              <a:gd name="connsiteX1" fmla="*/ 721151 w 3087834"/>
              <a:gd name="connsiteY1" fmla="*/ 32273 h 852427"/>
              <a:gd name="connsiteX2" fmla="*/ 737288 w 3087834"/>
              <a:gd name="connsiteY2" fmla="*/ 26894 h 852427"/>
              <a:gd name="connsiteX3" fmla="*/ 834107 w 3087834"/>
              <a:gd name="connsiteY3" fmla="*/ 37652 h 852427"/>
              <a:gd name="connsiteX4" fmla="*/ 877137 w 3087834"/>
              <a:gd name="connsiteY4" fmla="*/ 48410 h 852427"/>
              <a:gd name="connsiteX5" fmla="*/ 925547 w 3087834"/>
              <a:gd name="connsiteY5" fmla="*/ 59167 h 852427"/>
              <a:gd name="connsiteX6" fmla="*/ 947062 w 3087834"/>
              <a:gd name="connsiteY6" fmla="*/ 64546 h 852427"/>
              <a:gd name="connsiteX7" fmla="*/ 1000850 w 3087834"/>
              <a:gd name="connsiteY7" fmla="*/ 69925 h 852427"/>
              <a:gd name="connsiteX8" fmla="*/ 1119184 w 3087834"/>
              <a:gd name="connsiteY8" fmla="*/ 64546 h 852427"/>
              <a:gd name="connsiteX9" fmla="*/ 1194488 w 3087834"/>
              <a:gd name="connsiteY9" fmla="*/ 64546 h 852427"/>
              <a:gd name="connsiteX10" fmla="*/ 1221382 w 3087834"/>
              <a:gd name="connsiteY10" fmla="*/ 69925 h 852427"/>
              <a:gd name="connsiteX11" fmla="*/ 1242897 w 3087834"/>
              <a:gd name="connsiteY11" fmla="*/ 75304 h 852427"/>
              <a:gd name="connsiteX12" fmla="*/ 1269791 w 3087834"/>
              <a:gd name="connsiteY12" fmla="*/ 69925 h 852427"/>
              <a:gd name="connsiteX13" fmla="*/ 1323580 w 3087834"/>
              <a:gd name="connsiteY13" fmla="*/ 64546 h 852427"/>
              <a:gd name="connsiteX14" fmla="*/ 1452671 w 3087834"/>
              <a:gd name="connsiteY14" fmla="*/ 59167 h 852427"/>
              <a:gd name="connsiteX15" fmla="*/ 1506460 w 3087834"/>
              <a:gd name="connsiteY15" fmla="*/ 43031 h 852427"/>
              <a:gd name="connsiteX16" fmla="*/ 1554869 w 3087834"/>
              <a:gd name="connsiteY16" fmla="*/ 37652 h 852427"/>
              <a:gd name="connsiteX17" fmla="*/ 1614036 w 3087834"/>
              <a:gd name="connsiteY17" fmla="*/ 26894 h 852427"/>
              <a:gd name="connsiteX18" fmla="*/ 1662445 w 3087834"/>
              <a:gd name="connsiteY18" fmla="*/ 32273 h 852427"/>
              <a:gd name="connsiteX19" fmla="*/ 1694718 w 3087834"/>
              <a:gd name="connsiteY19" fmla="*/ 32273 h 852427"/>
              <a:gd name="connsiteX20" fmla="*/ 1716234 w 3087834"/>
              <a:gd name="connsiteY20" fmla="*/ 26894 h 852427"/>
              <a:gd name="connsiteX21" fmla="*/ 1753885 w 3087834"/>
              <a:gd name="connsiteY21" fmla="*/ 32273 h 852427"/>
              <a:gd name="connsiteX22" fmla="*/ 1780780 w 3087834"/>
              <a:gd name="connsiteY22" fmla="*/ 37652 h 852427"/>
              <a:gd name="connsiteX23" fmla="*/ 1813053 w 3087834"/>
              <a:gd name="connsiteY23" fmla="*/ 32273 h 852427"/>
              <a:gd name="connsiteX24" fmla="*/ 1877598 w 3087834"/>
              <a:gd name="connsiteY24" fmla="*/ 21515 h 852427"/>
              <a:gd name="connsiteX25" fmla="*/ 1909871 w 3087834"/>
              <a:gd name="connsiteY25" fmla="*/ 10758 h 852427"/>
              <a:gd name="connsiteX26" fmla="*/ 1926008 w 3087834"/>
              <a:gd name="connsiteY26" fmla="*/ 5379 h 852427"/>
              <a:gd name="connsiteX27" fmla="*/ 2006690 w 3087834"/>
              <a:gd name="connsiteY27" fmla="*/ 0 h 852427"/>
              <a:gd name="connsiteX28" fmla="*/ 2087373 w 3087834"/>
              <a:gd name="connsiteY28" fmla="*/ 5379 h 852427"/>
              <a:gd name="connsiteX29" fmla="*/ 2125024 w 3087834"/>
              <a:gd name="connsiteY29" fmla="*/ 5379 h 852427"/>
              <a:gd name="connsiteX30" fmla="*/ 2146540 w 3087834"/>
              <a:gd name="connsiteY30" fmla="*/ 10758 h 852427"/>
              <a:gd name="connsiteX31" fmla="*/ 2237980 w 3087834"/>
              <a:gd name="connsiteY31" fmla="*/ 21515 h 852427"/>
              <a:gd name="connsiteX32" fmla="*/ 2254116 w 3087834"/>
              <a:gd name="connsiteY32" fmla="*/ 32273 h 852427"/>
              <a:gd name="connsiteX33" fmla="*/ 2291768 w 3087834"/>
              <a:gd name="connsiteY33" fmla="*/ 43031 h 852427"/>
              <a:gd name="connsiteX34" fmla="*/ 2356314 w 3087834"/>
              <a:gd name="connsiteY34" fmla="*/ 59167 h 852427"/>
              <a:gd name="connsiteX35" fmla="*/ 2410102 w 3087834"/>
              <a:gd name="connsiteY35" fmla="*/ 75304 h 852427"/>
              <a:gd name="connsiteX36" fmla="*/ 2458511 w 3087834"/>
              <a:gd name="connsiteY36" fmla="*/ 80683 h 852427"/>
              <a:gd name="connsiteX37" fmla="*/ 2528436 w 3087834"/>
              <a:gd name="connsiteY37" fmla="*/ 96819 h 852427"/>
              <a:gd name="connsiteX38" fmla="*/ 2549951 w 3087834"/>
              <a:gd name="connsiteY38" fmla="*/ 102198 h 852427"/>
              <a:gd name="connsiteX39" fmla="*/ 2566088 w 3087834"/>
              <a:gd name="connsiteY39" fmla="*/ 107577 h 852427"/>
              <a:gd name="connsiteX40" fmla="*/ 2695180 w 3087834"/>
              <a:gd name="connsiteY40" fmla="*/ 123713 h 852427"/>
              <a:gd name="connsiteX41" fmla="*/ 2754347 w 3087834"/>
              <a:gd name="connsiteY41" fmla="*/ 139850 h 852427"/>
              <a:gd name="connsiteX42" fmla="*/ 2770483 w 3087834"/>
              <a:gd name="connsiteY42" fmla="*/ 145228 h 852427"/>
              <a:gd name="connsiteX43" fmla="*/ 2797377 w 3087834"/>
              <a:gd name="connsiteY43" fmla="*/ 150607 h 852427"/>
              <a:gd name="connsiteX44" fmla="*/ 2818893 w 3087834"/>
              <a:gd name="connsiteY44" fmla="*/ 155986 h 852427"/>
              <a:gd name="connsiteX45" fmla="*/ 2840408 w 3087834"/>
              <a:gd name="connsiteY45" fmla="*/ 166744 h 852427"/>
              <a:gd name="connsiteX46" fmla="*/ 2878060 w 3087834"/>
              <a:gd name="connsiteY46" fmla="*/ 188259 h 852427"/>
              <a:gd name="connsiteX47" fmla="*/ 2899575 w 3087834"/>
              <a:gd name="connsiteY47" fmla="*/ 193638 h 852427"/>
              <a:gd name="connsiteX48" fmla="*/ 2942605 w 3087834"/>
              <a:gd name="connsiteY48" fmla="*/ 209774 h 852427"/>
              <a:gd name="connsiteX49" fmla="*/ 2964121 w 3087834"/>
              <a:gd name="connsiteY49" fmla="*/ 231290 h 852427"/>
              <a:gd name="connsiteX50" fmla="*/ 3023288 w 3087834"/>
              <a:gd name="connsiteY50" fmla="*/ 258184 h 852427"/>
              <a:gd name="connsiteX51" fmla="*/ 3039424 w 3087834"/>
              <a:gd name="connsiteY51" fmla="*/ 268941 h 852427"/>
              <a:gd name="connsiteX52" fmla="*/ 3066318 w 3087834"/>
              <a:gd name="connsiteY52" fmla="*/ 360381 h 852427"/>
              <a:gd name="connsiteX53" fmla="*/ 3087834 w 3087834"/>
              <a:gd name="connsiteY53" fmla="*/ 408791 h 852427"/>
              <a:gd name="connsiteX54" fmla="*/ 3087834 w 3087834"/>
              <a:gd name="connsiteY54" fmla="*/ 446443 h 852427"/>
              <a:gd name="connsiteX55" fmla="*/ 3082455 w 3087834"/>
              <a:gd name="connsiteY55" fmla="*/ 473337 h 852427"/>
              <a:gd name="connsiteX56" fmla="*/ 3066318 w 3087834"/>
              <a:gd name="connsiteY56" fmla="*/ 527125 h 852427"/>
              <a:gd name="connsiteX57" fmla="*/ 3060940 w 3087834"/>
              <a:gd name="connsiteY57" fmla="*/ 543261 h 852427"/>
              <a:gd name="connsiteX58" fmla="*/ 3055561 w 3087834"/>
              <a:gd name="connsiteY58" fmla="*/ 564777 h 852427"/>
              <a:gd name="connsiteX59" fmla="*/ 3044803 w 3087834"/>
              <a:gd name="connsiteY59" fmla="*/ 640080 h 852427"/>
              <a:gd name="connsiteX60" fmla="*/ 3034045 w 3087834"/>
              <a:gd name="connsiteY60" fmla="*/ 656217 h 852427"/>
              <a:gd name="connsiteX61" fmla="*/ 3012530 w 3087834"/>
              <a:gd name="connsiteY61" fmla="*/ 672353 h 852427"/>
              <a:gd name="connsiteX62" fmla="*/ 2985636 w 3087834"/>
              <a:gd name="connsiteY62" fmla="*/ 699247 h 852427"/>
              <a:gd name="connsiteX63" fmla="*/ 2937227 w 3087834"/>
              <a:gd name="connsiteY63" fmla="*/ 736899 h 852427"/>
              <a:gd name="connsiteX64" fmla="*/ 2921090 w 3087834"/>
              <a:gd name="connsiteY64" fmla="*/ 742278 h 852427"/>
              <a:gd name="connsiteX65" fmla="*/ 2888817 w 3087834"/>
              <a:gd name="connsiteY65" fmla="*/ 763793 h 852427"/>
              <a:gd name="connsiteX66" fmla="*/ 2856544 w 3087834"/>
              <a:gd name="connsiteY66" fmla="*/ 779930 h 852427"/>
              <a:gd name="connsiteX67" fmla="*/ 2840408 w 3087834"/>
              <a:gd name="connsiteY67" fmla="*/ 785308 h 852427"/>
              <a:gd name="connsiteX68" fmla="*/ 2802756 w 3087834"/>
              <a:gd name="connsiteY68" fmla="*/ 801445 h 852427"/>
              <a:gd name="connsiteX69" fmla="*/ 2770483 w 3087834"/>
              <a:gd name="connsiteY69" fmla="*/ 817581 h 852427"/>
              <a:gd name="connsiteX70" fmla="*/ 2754347 w 3087834"/>
              <a:gd name="connsiteY70" fmla="*/ 812203 h 852427"/>
              <a:gd name="connsiteX71" fmla="*/ 2738210 w 3087834"/>
              <a:gd name="connsiteY71" fmla="*/ 817581 h 852427"/>
              <a:gd name="connsiteX72" fmla="*/ 2662907 w 3087834"/>
              <a:gd name="connsiteY72" fmla="*/ 828339 h 852427"/>
              <a:gd name="connsiteX73" fmla="*/ 2625255 w 3087834"/>
              <a:gd name="connsiteY73" fmla="*/ 828339 h 852427"/>
              <a:gd name="connsiteX74" fmla="*/ 2523057 w 3087834"/>
              <a:gd name="connsiteY74" fmla="*/ 833718 h 852427"/>
              <a:gd name="connsiteX75" fmla="*/ 2496163 w 3087834"/>
              <a:gd name="connsiteY75" fmla="*/ 839097 h 852427"/>
              <a:gd name="connsiteX76" fmla="*/ 2480027 w 3087834"/>
              <a:gd name="connsiteY76" fmla="*/ 844475 h 852427"/>
              <a:gd name="connsiteX77" fmla="*/ 2388587 w 3087834"/>
              <a:gd name="connsiteY77" fmla="*/ 849854 h 852427"/>
              <a:gd name="connsiteX78" fmla="*/ 1581763 w 3087834"/>
              <a:gd name="connsiteY78" fmla="*/ 839097 h 852427"/>
              <a:gd name="connsiteX79" fmla="*/ 1393504 w 3087834"/>
              <a:gd name="connsiteY79" fmla="*/ 828339 h 852427"/>
              <a:gd name="connsiteX80" fmla="*/ 1334337 w 3087834"/>
              <a:gd name="connsiteY80" fmla="*/ 817581 h 852427"/>
              <a:gd name="connsiteX81" fmla="*/ 1307443 w 3087834"/>
              <a:gd name="connsiteY81" fmla="*/ 822960 h 852427"/>
              <a:gd name="connsiteX82" fmla="*/ 1210624 w 3087834"/>
              <a:gd name="connsiteY82" fmla="*/ 812203 h 852427"/>
              <a:gd name="connsiteX83" fmla="*/ 1016987 w 3087834"/>
              <a:gd name="connsiteY83" fmla="*/ 801445 h 852427"/>
              <a:gd name="connsiteX84" fmla="*/ 973956 w 3087834"/>
              <a:gd name="connsiteY84" fmla="*/ 790687 h 852427"/>
              <a:gd name="connsiteX85" fmla="*/ 855622 w 3087834"/>
              <a:gd name="connsiteY85" fmla="*/ 779930 h 852427"/>
              <a:gd name="connsiteX86" fmla="*/ 791076 w 3087834"/>
              <a:gd name="connsiteY86" fmla="*/ 769172 h 852427"/>
              <a:gd name="connsiteX87" fmla="*/ 774940 w 3087834"/>
              <a:gd name="connsiteY87" fmla="*/ 763793 h 852427"/>
              <a:gd name="connsiteX88" fmla="*/ 726530 w 3087834"/>
              <a:gd name="connsiteY88" fmla="*/ 758414 h 852427"/>
              <a:gd name="connsiteX89" fmla="*/ 688878 w 3087834"/>
              <a:gd name="connsiteY89" fmla="*/ 747657 h 852427"/>
              <a:gd name="connsiteX90" fmla="*/ 640469 w 3087834"/>
              <a:gd name="connsiteY90" fmla="*/ 720763 h 852427"/>
              <a:gd name="connsiteX91" fmla="*/ 624333 w 3087834"/>
              <a:gd name="connsiteY91" fmla="*/ 710005 h 852427"/>
              <a:gd name="connsiteX92" fmla="*/ 586681 w 3087834"/>
              <a:gd name="connsiteY92" fmla="*/ 699247 h 852427"/>
              <a:gd name="connsiteX93" fmla="*/ 549029 w 3087834"/>
              <a:gd name="connsiteY93" fmla="*/ 683111 h 852427"/>
              <a:gd name="connsiteX94" fmla="*/ 473725 w 3087834"/>
              <a:gd name="connsiteY94" fmla="*/ 683111 h 852427"/>
              <a:gd name="connsiteX95" fmla="*/ 403801 w 3087834"/>
              <a:gd name="connsiteY95" fmla="*/ 672353 h 852427"/>
              <a:gd name="connsiteX96" fmla="*/ 355391 w 3087834"/>
              <a:gd name="connsiteY96" fmla="*/ 656217 h 852427"/>
              <a:gd name="connsiteX97" fmla="*/ 301603 w 3087834"/>
              <a:gd name="connsiteY97" fmla="*/ 629323 h 852427"/>
              <a:gd name="connsiteX98" fmla="*/ 285467 w 3087834"/>
              <a:gd name="connsiteY98" fmla="*/ 623944 h 852427"/>
              <a:gd name="connsiteX99" fmla="*/ 231678 w 3087834"/>
              <a:gd name="connsiteY99" fmla="*/ 597050 h 852427"/>
              <a:gd name="connsiteX100" fmla="*/ 156375 w 3087834"/>
              <a:gd name="connsiteY100" fmla="*/ 554019 h 852427"/>
              <a:gd name="connsiteX101" fmla="*/ 118723 w 3087834"/>
              <a:gd name="connsiteY101" fmla="*/ 521746 h 852427"/>
              <a:gd name="connsiteX102" fmla="*/ 102587 w 3087834"/>
              <a:gd name="connsiteY102" fmla="*/ 510988 h 852427"/>
              <a:gd name="connsiteX103" fmla="*/ 86450 w 3087834"/>
              <a:gd name="connsiteY103" fmla="*/ 494852 h 852427"/>
              <a:gd name="connsiteX104" fmla="*/ 54177 w 3087834"/>
              <a:gd name="connsiteY104" fmla="*/ 473337 h 852427"/>
              <a:gd name="connsiteX105" fmla="*/ 27283 w 3087834"/>
              <a:gd name="connsiteY105" fmla="*/ 441064 h 852427"/>
              <a:gd name="connsiteX106" fmla="*/ 11147 w 3087834"/>
              <a:gd name="connsiteY106" fmla="*/ 419548 h 852427"/>
              <a:gd name="connsiteX107" fmla="*/ 389 w 3087834"/>
              <a:gd name="connsiteY107" fmla="*/ 376518 h 852427"/>
              <a:gd name="connsiteX108" fmla="*/ 11147 w 3087834"/>
              <a:gd name="connsiteY108" fmla="*/ 317351 h 852427"/>
              <a:gd name="connsiteX109" fmla="*/ 21904 w 3087834"/>
              <a:gd name="connsiteY109" fmla="*/ 290457 h 852427"/>
              <a:gd name="connsiteX110" fmla="*/ 27283 w 3087834"/>
              <a:gd name="connsiteY110" fmla="*/ 268941 h 852427"/>
              <a:gd name="connsiteX111" fmla="*/ 43420 w 3087834"/>
              <a:gd name="connsiteY111" fmla="*/ 225911 h 852427"/>
              <a:gd name="connsiteX112" fmla="*/ 48798 w 3087834"/>
              <a:gd name="connsiteY112" fmla="*/ 199017 h 852427"/>
              <a:gd name="connsiteX113" fmla="*/ 64935 w 3087834"/>
              <a:gd name="connsiteY113" fmla="*/ 188259 h 852427"/>
              <a:gd name="connsiteX114" fmla="*/ 81071 w 3087834"/>
              <a:gd name="connsiteY114" fmla="*/ 172123 h 852427"/>
              <a:gd name="connsiteX115" fmla="*/ 113344 w 3087834"/>
              <a:gd name="connsiteY115" fmla="*/ 129092 h 852427"/>
              <a:gd name="connsiteX116" fmla="*/ 140238 w 3087834"/>
              <a:gd name="connsiteY116" fmla="*/ 107577 h 852427"/>
              <a:gd name="connsiteX117" fmla="*/ 188648 w 3087834"/>
              <a:gd name="connsiteY117" fmla="*/ 59167 h 852427"/>
              <a:gd name="connsiteX118" fmla="*/ 263951 w 3087834"/>
              <a:gd name="connsiteY118" fmla="*/ 16137 h 852427"/>
              <a:gd name="connsiteX119" fmla="*/ 296224 w 3087834"/>
              <a:gd name="connsiteY119" fmla="*/ 5379 h 852427"/>
              <a:gd name="connsiteX120" fmla="*/ 355391 w 3087834"/>
              <a:gd name="connsiteY120" fmla="*/ 10758 h 852427"/>
              <a:gd name="connsiteX121" fmla="*/ 489862 w 3087834"/>
              <a:gd name="connsiteY121" fmla="*/ 16137 h 852427"/>
              <a:gd name="connsiteX122" fmla="*/ 511377 w 3087834"/>
              <a:gd name="connsiteY122" fmla="*/ 21515 h 852427"/>
              <a:gd name="connsiteX123" fmla="*/ 554408 w 3087834"/>
              <a:gd name="connsiteY123" fmla="*/ 26894 h 852427"/>
              <a:gd name="connsiteX124" fmla="*/ 570544 w 3087834"/>
              <a:gd name="connsiteY124" fmla="*/ 21515 h 852427"/>
              <a:gd name="connsiteX125" fmla="*/ 688878 w 3087834"/>
              <a:gd name="connsiteY125" fmla="*/ 26894 h 852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3087834" h="852427">
                <a:moveTo>
                  <a:pt x="688878" y="26894"/>
                </a:moveTo>
                <a:cubicBezTo>
                  <a:pt x="713979" y="28687"/>
                  <a:pt x="710245" y="32273"/>
                  <a:pt x="721151" y="32273"/>
                </a:cubicBezTo>
                <a:cubicBezTo>
                  <a:pt x="726821" y="32273"/>
                  <a:pt x="731618" y="26894"/>
                  <a:pt x="737288" y="26894"/>
                </a:cubicBezTo>
                <a:cubicBezTo>
                  <a:pt x="757144" y="26894"/>
                  <a:pt x="810100" y="33651"/>
                  <a:pt x="834107" y="37652"/>
                </a:cubicBezTo>
                <a:cubicBezTo>
                  <a:pt x="873489" y="44216"/>
                  <a:pt x="848031" y="40095"/>
                  <a:pt x="877137" y="48410"/>
                </a:cubicBezTo>
                <a:cubicBezTo>
                  <a:pt x="900078" y="54964"/>
                  <a:pt x="900610" y="53625"/>
                  <a:pt x="925547" y="59167"/>
                </a:cubicBezTo>
                <a:cubicBezTo>
                  <a:pt x="932763" y="60771"/>
                  <a:pt x="939744" y="63501"/>
                  <a:pt x="947062" y="64546"/>
                </a:cubicBezTo>
                <a:cubicBezTo>
                  <a:pt x="964900" y="67094"/>
                  <a:pt x="982921" y="68132"/>
                  <a:pt x="1000850" y="69925"/>
                </a:cubicBezTo>
                <a:cubicBezTo>
                  <a:pt x="1040295" y="68132"/>
                  <a:pt x="1079699" y="64546"/>
                  <a:pt x="1119184" y="64546"/>
                </a:cubicBezTo>
                <a:cubicBezTo>
                  <a:pt x="1204786" y="64546"/>
                  <a:pt x="1145458" y="76804"/>
                  <a:pt x="1194488" y="64546"/>
                </a:cubicBezTo>
                <a:cubicBezTo>
                  <a:pt x="1203453" y="66339"/>
                  <a:pt x="1212458" y="67942"/>
                  <a:pt x="1221382" y="69925"/>
                </a:cubicBezTo>
                <a:cubicBezTo>
                  <a:pt x="1228598" y="71529"/>
                  <a:pt x="1235505" y="75304"/>
                  <a:pt x="1242897" y="75304"/>
                </a:cubicBezTo>
                <a:cubicBezTo>
                  <a:pt x="1252039" y="75304"/>
                  <a:pt x="1260729" y="71133"/>
                  <a:pt x="1269791" y="69925"/>
                </a:cubicBezTo>
                <a:cubicBezTo>
                  <a:pt x="1287652" y="67543"/>
                  <a:pt x="1305592" y="65604"/>
                  <a:pt x="1323580" y="64546"/>
                </a:cubicBezTo>
                <a:cubicBezTo>
                  <a:pt x="1366573" y="62017"/>
                  <a:pt x="1409641" y="60960"/>
                  <a:pt x="1452671" y="59167"/>
                </a:cubicBezTo>
                <a:cubicBezTo>
                  <a:pt x="1465235" y="54979"/>
                  <a:pt x="1491364" y="45353"/>
                  <a:pt x="1506460" y="43031"/>
                </a:cubicBezTo>
                <a:cubicBezTo>
                  <a:pt x="1522507" y="40562"/>
                  <a:pt x="1538733" y="39445"/>
                  <a:pt x="1554869" y="37652"/>
                </a:cubicBezTo>
                <a:cubicBezTo>
                  <a:pt x="1577562" y="30087"/>
                  <a:pt x="1583625" y="26894"/>
                  <a:pt x="1614036" y="26894"/>
                </a:cubicBezTo>
                <a:cubicBezTo>
                  <a:pt x="1630272" y="26894"/>
                  <a:pt x="1646309" y="30480"/>
                  <a:pt x="1662445" y="32273"/>
                </a:cubicBezTo>
                <a:cubicBezTo>
                  <a:pt x="1705478" y="17929"/>
                  <a:pt x="1651687" y="32273"/>
                  <a:pt x="1694718" y="32273"/>
                </a:cubicBezTo>
                <a:cubicBezTo>
                  <a:pt x="1702111" y="32273"/>
                  <a:pt x="1709062" y="28687"/>
                  <a:pt x="1716234" y="26894"/>
                </a:cubicBezTo>
                <a:cubicBezTo>
                  <a:pt x="1728784" y="28687"/>
                  <a:pt x="1741380" y="30189"/>
                  <a:pt x="1753885" y="32273"/>
                </a:cubicBezTo>
                <a:cubicBezTo>
                  <a:pt x="1762903" y="33776"/>
                  <a:pt x="1771637" y="37652"/>
                  <a:pt x="1780780" y="37652"/>
                </a:cubicBezTo>
                <a:cubicBezTo>
                  <a:pt x="1791686" y="37652"/>
                  <a:pt x="1802274" y="33931"/>
                  <a:pt x="1813053" y="32273"/>
                </a:cubicBezTo>
                <a:cubicBezTo>
                  <a:pt x="1830712" y="29556"/>
                  <a:pt x="1859215" y="26528"/>
                  <a:pt x="1877598" y="21515"/>
                </a:cubicBezTo>
                <a:cubicBezTo>
                  <a:pt x="1888538" y="18531"/>
                  <a:pt x="1899113" y="14344"/>
                  <a:pt x="1909871" y="10758"/>
                </a:cubicBezTo>
                <a:cubicBezTo>
                  <a:pt x="1915250" y="8965"/>
                  <a:pt x="1920351" y="5756"/>
                  <a:pt x="1926008" y="5379"/>
                </a:cubicBezTo>
                <a:lnTo>
                  <a:pt x="2006690" y="0"/>
                </a:lnTo>
                <a:cubicBezTo>
                  <a:pt x="2033584" y="1793"/>
                  <a:pt x="2060567" y="2557"/>
                  <a:pt x="2087373" y="5379"/>
                </a:cubicBezTo>
                <a:cubicBezTo>
                  <a:pt x="2123303" y="9161"/>
                  <a:pt x="2095037" y="15375"/>
                  <a:pt x="2125024" y="5379"/>
                </a:cubicBezTo>
                <a:cubicBezTo>
                  <a:pt x="2132196" y="7172"/>
                  <a:pt x="2139198" y="9894"/>
                  <a:pt x="2146540" y="10758"/>
                </a:cubicBezTo>
                <a:cubicBezTo>
                  <a:pt x="2247627" y="22651"/>
                  <a:pt x="2186261" y="8588"/>
                  <a:pt x="2237980" y="21515"/>
                </a:cubicBezTo>
                <a:cubicBezTo>
                  <a:pt x="2243359" y="25101"/>
                  <a:pt x="2248334" y="29382"/>
                  <a:pt x="2254116" y="32273"/>
                </a:cubicBezTo>
                <a:cubicBezTo>
                  <a:pt x="2263152" y="36791"/>
                  <a:pt x="2283153" y="40447"/>
                  <a:pt x="2291768" y="43031"/>
                </a:cubicBezTo>
                <a:cubicBezTo>
                  <a:pt x="2345039" y="59012"/>
                  <a:pt x="2302611" y="50216"/>
                  <a:pt x="2356314" y="59167"/>
                </a:cubicBezTo>
                <a:cubicBezTo>
                  <a:pt x="2372225" y="64471"/>
                  <a:pt x="2396025" y="72664"/>
                  <a:pt x="2410102" y="75304"/>
                </a:cubicBezTo>
                <a:cubicBezTo>
                  <a:pt x="2426060" y="78296"/>
                  <a:pt x="2442375" y="78890"/>
                  <a:pt x="2458511" y="80683"/>
                </a:cubicBezTo>
                <a:cubicBezTo>
                  <a:pt x="2514056" y="99197"/>
                  <a:pt x="2466987" y="85646"/>
                  <a:pt x="2528436" y="96819"/>
                </a:cubicBezTo>
                <a:cubicBezTo>
                  <a:pt x="2535709" y="98141"/>
                  <a:pt x="2542843" y="100167"/>
                  <a:pt x="2549951" y="102198"/>
                </a:cubicBezTo>
                <a:cubicBezTo>
                  <a:pt x="2555403" y="103756"/>
                  <a:pt x="2560479" y="106746"/>
                  <a:pt x="2566088" y="107577"/>
                </a:cubicBezTo>
                <a:cubicBezTo>
                  <a:pt x="2608985" y="113932"/>
                  <a:pt x="2652149" y="118334"/>
                  <a:pt x="2695180" y="123713"/>
                </a:cubicBezTo>
                <a:cubicBezTo>
                  <a:pt x="2722120" y="130448"/>
                  <a:pt x="2722367" y="130256"/>
                  <a:pt x="2754347" y="139850"/>
                </a:cubicBezTo>
                <a:cubicBezTo>
                  <a:pt x="2759777" y="141479"/>
                  <a:pt x="2764983" y="143853"/>
                  <a:pt x="2770483" y="145228"/>
                </a:cubicBezTo>
                <a:cubicBezTo>
                  <a:pt x="2779352" y="147445"/>
                  <a:pt x="2788452" y="148624"/>
                  <a:pt x="2797377" y="150607"/>
                </a:cubicBezTo>
                <a:cubicBezTo>
                  <a:pt x="2804594" y="152211"/>
                  <a:pt x="2811721" y="154193"/>
                  <a:pt x="2818893" y="155986"/>
                </a:cubicBezTo>
                <a:cubicBezTo>
                  <a:pt x="2826065" y="159572"/>
                  <a:pt x="2833369" y="162904"/>
                  <a:pt x="2840408" y="166744"/>
                </a:cubicBezTo>
                <a:cubicBezTo>
                  <a:pt x="2853098" y="173666"/>
                  <a:pt x="2864900" y="182277"/>
                  <a:pt x="2878060" y="188259"/>
                </a:cubicBezTo>
                <a:cubicBezTo>
                  <a:pt x="2884790" y="191318"/>
                  <a:pt x="2892653" y="191042"/>
                  <a:pt x="2899575" y="193638"/>
                </a:cubicBezTo>
                <a:cubicBezTo>
                  <a:pt x="2955829" y="214733"/>
                  <a:pt x="2887379" y="195967"/>
                  <a:pt x="2942605" y="209774"/>
                </a:cubicBezTo>
                <a:cubicBezTo>
                  <a:pt x="2949777" y="216946"/>
                  <a:pt x="2955682" y="225664"/>
                  <a:pt x="2964121" y="231290"/>
                </a:cubicBezTo>
                <a:cubicBezTo>
                  <a:pt x="3052774" y="290393"/>
                  <a:pt x="2977600" y="235341"/>
                  <a:pt x="3023288" y="258184"/>
                </a:cubicBezTo>
                <a:cubicBezTo>
                  <a:pt x="3029070" y="261075"/>
                  <a:pt x="3034045" y="265355"/>
                  <a:pt x="3039424" y="268941"/>
                </a:cubicBezTo>
                <a:cubicBezTo>
                  <a:pt x="3055361" y="340658"/>
                  <a:pt x="3042658" y="294132"/>
                  <a:pt x="3066318" y="360381"/>
                </a:cubicBezTo>
                <a:cubicBezTo>
                  <a:pt x="3081089" y="401740"/>
                  <a:pt x="3069664" y="381535"/>
                  <a:pt x="3087834" y="408791"/>
                </a:cubicBezTo>
                <a:cubicBezTo>
                  <a:pt x="3071019" y="476048"/>
                  <a:pt x="3087834" y="392428"/>
                  <a:pt x="3087834" y="446443"/>
                </a:cubicBezTo>
                <a:cubicBezTo>
                  <a:pt x="3087834" y="455585"/>
                  <a:pt x="3084438" y="464413"/>
                  <a:pt x="3082455" y="473337"/>
                </a:cubicBezTo>
                <a:cubicBezTo>
                  <a:pt x="3077035" y="497726"/>
                  <a:pt x="3075258" y="500305"/>
                  <a:pt x="3066318" y="527125"/>
                </a:cubicBezTo>
                <a:cubicBezTo>
                  <a:pt x="3064525" y="532504"/>
                  <a:pt x="3062315" y="537761"/>
                  <a:pt x="3060940" y="543261"/>
                </a:cubicBezTo>
                <a:lnTo>
                  <a:pt x="3055561" y="564777"/>
                </a:lnTo>
                <a:cubicBezTo>
                  <a:pt x="3054186" y="579896"/>
                  <a:pt x="3055151" y="619384"/>
                  <a:pt x="3044803" y="640080"/>
                </a:cubicBezTo>
                <a:cubicBezTo>
                  <a:pt x="3041912" y="645862"/>
                  <a:pt x="3038616" y="651646"/>
                  <a:pt x="3034045" y="656217"/>
                </a:cubicBezTo>
                <a:cubicBezTo>
                  <a:pt x="3027706" y="662556"/>
                  <a:pt x="3019702" y="666974"/>
                  <a:pt x="3012530" y="672353"/>
                </a:cubicBezTo>
                <a:cubicBezTo>
                  <a:pt x="2992808" y="701939"/>
                  <a:pt x="3012532" y="676834"/>
                  <a:pt x="2985636" y="699247"/>
                </a:cubicBezTo>
                <a:cubicBezTo>
                  <a:pt x="2967069" y="714719"/>
                  <a:pt x="2964422" y="727834"/>
                  <a:pt x="2937227" y="736899"/>
                </a:cubicBezTo>
                <a:cubicBezTo>
                  <a:pt x="2931848" y="738692"/>
                  <a:pt x="2926046" y="739524"/>
                  <a:pt x="2921090" y="742278"/>
                </a:cubicBezTo>
                <a:cubicBezTo>
                  <a:pt x="2909788" y="748557"/>
                  <a:pt x="2901082" y="759704"/>
                  <a:pt x="2888817" y="763793"/>
                </a:cubicBezTo>
                <a:cubicBezTo>
                  <a:pt x="2848253" y="777315"/>
                  <a:pt x="2898259" y="759073"/>
                  <a:pt x="2856544" y="779930"/>
                </a:cubicBezTo>
                <a:cubicBezTo>
                  <a:pt x="2851473" y="782465"/>
                  <a:pt x="2845619" y="783075"/>
                  <a:pt x="2840408" y="785308"/>
                </a:cubicBezTo>
                <a:cubicBezTo>
                  <a:pt x="2793874" y="805251"/>
                  <a:pt x="2840606" y="788828"/>
                  <a:pt x="2802756" y="801445"/>
                </a:cubicBezTo>
                <a:cubicBezTo>
                  <a:pt x="2794595" y="806886"/>
                  <a:pt x="2781621" y="817581"/>
                  <a:pt x="2770483" y="817581"/>
                </a:cubicBezTo>
                <a:cubicBezTo>
                  <a:pt x="2764813" y="817581"/>
                  <a:pt x="2759726" y="813996"/>
                  <a:pt x="2754347" y="812203"/>
                </a:cubicBezTo>
                <a:cubicBezTo>
                  <a:pt x="2748968" y="813996"/>
                  <a:pt x="2743794" y="816596"/>
                  <a:pt x="2738210" y="817581"/>
                </a:cubicBezTo>
                <a:cubicBezTo>
                  <a:pt x="2713240" y="821987"/>
                  <a:pt x="2662907" y="828339"/>
                  <a:pt x="2662907" y="828339"/>
                </a:cubicBezTo>
                <a:cubicBezTo>
                  <a:pt x="2614425" y="816218"/>
                  <a:pt x="2664867" y="824738"/>
                  <a:pt x="2625255" y="828339"/>
                </a:cubicBezTo>
                <a:cubicBezTo>
                  <a:pt x="2591282" y="831428"/>
                  <a:pt x="2557123" y="831925"/>
                  <a:pt x="2523057" y="833718"/>
                </a:cubicBezTo>
                <a:cubicBezTo>
                  <a:pt x="2514092" y="835511"/>
                  <a:pt x="2505032" y="836880"/>
                  <a:pt x="2496163" y="839097"/>
                </a:cubicBezTo>
                <a:cubicBezTo>
                  <a:pt x="2490663" y="840472"/>
                  <a:pt x="2485668" y="843911"/>
                  <a:pt x="2480027" y="844475"/>
                </a:cubicBezTo>
                <a:cubicBezTo>
                  <a:pt x="2449646" y="847513"/>
                  <a:pt x="2419067" y="848061"/>
                  <a:pt x="2388587" y="849854"/>
                </a:cubicBezTo>
                <a:cubicBezTo>
                  <a:pt x="2119646" y="846268"/>
                  <a:pt x="1849624" y="863449"/>
                  <a:pt x="1581763" y="839097"/>
                </a:cubicBezTo>
                <a:cubicBezTo>
                  <a:pt x="1479705" y="829819"/>
                  <a:pt x="1542382" y="834542"/>
                  <a:pt x="1393504" y="828339"/>
                </a:cubicBezTo>
                <a:cubicBezTo>
                  <a:pt x="1374673" y="823631"/>
                  <a:pt x="1353610" y="817581"/>
                  <a:pt x="1334337" y="817581"/>
                </a:cubicBezTo>
                <a:cubicBezTo>
                  <a:pt x="1325195" y="817581"/>
                  <a:pt x="1316408" y="821167"/>
                  <a:pt x="1307443" y="822960"/>
                </a:cubicBezTo>
                <a:cubicBezTo>
                  <a:pt x="1262974" y="811842"/>
                  <a:pt x="1288333" y="816865"/>
                  <a:pt x="1210624" y="812203"/>
                </a:cubicBezTo>
                <a:lnTo>
                  <a:pt x="1016987" y="801445"/>
                </a:lnTo>
                <a:cubicBezTo>
                  <a:pt x="1002643" y="797859"/>
                  <a:pt x="988651" y="792320"/>
                  <a:pt x="973956" y="790687"/>
                </a:cubicBezTo>
                <a:cubicBezTo>
                  <a:pt x="902313" y="782726"/>
                  <a:pt x="941735" y="786553"/>
                  <a:pt x="855622" y="779930"/>
                </a:cubicBezTo>
                <a:cubicBezTo>
                  <a:pt x="798619" y="765679"/>
                  <a:pt x="883413" y="785961"/>
                  <a:pt x="791076" y="769172"/>
                </a:cubicBezTo>
                <a:cubicBezTo>
                  <a:pt x="785498" y="768158"/>
                  <a:pt x="780533" y="764725"/>
                  <a:pt x="774940" y="763793"/>
                </a:cubicBezTo>
                <a:cubicBezTo>
                  <a:pt x="758925" y="761124"/>
                  <a:pt x="742667" y="760207"/>
                  <a:pt x="726530" y="758414"/>
                </a:cubicBezTo>
                <a:cubicBezTo>
                  <a:pt x="721473" y="757150"/>
                  <a:pt x="695187" y="751162"/>
                  <a:pt x="688878" y="747657"/>
                </a:cubicBezTo>
                <a:cubicBezTo>
                  <a:pt x="633390" y="716831"/>
                  <a:pt x="676982" y="732933"/>
                  <a:pt x="640469" y="720763"/>
                </a:cubicBezTo>
                <a:cubicBezTo>
                  <a:pt x="635090" y="717177"/>
                  <a:pt x="630275" y="712552"/>
                  <a:pt x="624333" y="710005"/>
                </a:cubicBezTo>
                <a:cubicBezTo>
                  <a:pt x="600188" y="699657"/>
                  <a:pt x="607628" y="709720"/>
                  <a:pt x="586681" y="699247"/>
                </a:cubicBezTo>
                <a:cubicBezTo>
                  <a:pt x="549537" y="680675"/>
                  <a:pt x="593804" y="694305"/>
                  <a:pt x="549029" y="683111"/>
                </a:cubicBezTo>
                <a:cubicBezTo>
                  <a:pt x="510805" y="692667"/>
                  <a:pt x="532988" y="689696"/>
                  <a:pt x="473725" y="683111"/>
                </a:cubicBezTo>
                <a:cubicBezTo>
                  <a:pt x="459832" y="681567"/>
                  <a:pt x="420704" y="677424"/>
                  <a:pt x="403801" y="672353"/>
                </a:cubicBezTo>
                <a:cubicBezTo>
                  <a:pt x="302603" y="641992"/>
                  <a:pt x="437910" y="676843"/>
                  <a:pt x="355391" y="656217"/>
                </a:cubicBezTo>
                <a:cubicBezTo>
                  <a:pt x="337462" y="647252"/>
                  <a:pt x="320620" y="635662"/>
                  <a:pt x="301603" y="629323"/>
                </a:cubicBezTo>
                <a:cubicBezTo>
                  <a:pt x="296224" y="627530"/>
                  <a:pt x="290423" y="626698"/>
                  <a:pt x="285467" y="623944"/>
                </a:cubicBezTo>
                <a:cubicBezTo>
                  <a:pt x="233074" y="594836"/>
                  <a:pt x="273724" y="607560"/>
                  <a:pt x="231678" y="597050"/>
                </a:cubicBezTo>
                <a:cubicBezTo>
                  <a:pt x="210072" y="586247"/>
                  <a:pt x="168507" y="566151"/>
                  <a:pt x="156375" y="554019"/>
                </a:cubicBezTo>
                <a:cubicBezTo>
                  <a:pt x="136827" y="534472"/>
                  <a:pt x="142872" y="538996"/>
                  <a:pt x="118723" y="521746"/>
                </a:cubicBezTo>
                <a:cubicBezTo>
                  <a:pt x="113463" y="517988"/>
                  <a:pt x="107553" y="515126"/>
                  <a:pt x="102587" y="510988"/>
                </a:cubicBezTo>
                <a:cubicBezTo>
                  <a:pt x="96743" y="506118"/>
                  <a:pt x="92455" y="499522"/>
                  <a:pt x="86450" y="494852"/>
                </a:cubicBezTo>
                <a:cubicBezTo>
                  <a:pt x="76244" y="486914"/>
                  <a:pt x="54177" y="473337"/>
                  <a:pt x="54177" y="473337"/>
                </a:cubicBezTo>
                <a:cubicBezTo>
                  <a:pt x="30401" y="437670"/>
                  <a:pt x="58345" y="477304"/>
                  <a:pt x="27283" y="441064"/>
                </a:cubicBezTo>
                <a:cubicBezTo>
                  <a:pt x="21449" y="434257"/>
                  <a:pt x="16526" y="426720"/>
                  <a:pt x="11147" y="419548"/>
                </a:cubicBezTo>
                <a:cubicBezTo>
                  <a:pt x="7561" y="405205"/>
                  <a:pt x="-2042" y="391102"/>
                  <a:pt x="389" y="376518"/>
                </a:cubicBezTo>
                <a:cubicBezTo>
                  <a:pt x="1666" y="368856"/>
                  <a:pt x="8327" y="326750"/>
                  <a:pt x="11147" y="317351"/>
                </a:cubicBezTo>
                <a:cubicBezTo>
                  <a:pt x="13921" y="308103"/>
                  <a:pt x="18851" y="299617"/>
                  <a:pt x="21904" y="290457"/>
                </a:cubicBezTo>
                <a:cubicBezTo>
                  <a:pt x="24242" y="283444"/>
                  <a:pt x="25252" y="276049"/>
                  <a:pt x="27283" y="268941"/>
                </a:cubicBezTo>
                <a:cubicBezTo>
                  <a:pt x="31498" y="254187"/>
                  <a:pt x="37738" y="240116"/>
                  <a:pt x="43420" y="225911"/>
                </a:cubicBezTo>
                <a:cubicBezTo>
                  <a:pt x="45213" y="216946"/>
                  <a:pt x="44262" y="206955"/>
                  <a:pt x="48798" y="199017"/>
                </a:cubicBezTo>
                <a:cubicBezTo>
                  <a:pt x="52005" y="193404"/>
                  <a:pt x="59969" y="192398"/>
                  <a:pt x="64935" y="188259"/>
                </a:cubicBezTo>
                <a:cubicBezTo>
                  <a:pt x="70779" y="183389"/>
                  <a:pt x="76254" y="178010"/>
                  <a:pt x="81071" y="172123"/>
                </a:cubicBezTo>
                <a:cubicBezTo>
                  <a:pt x="92425" y="158246"/>
                  <a:pt x="99343" y="140292"/>
                  <a:pt x="113344" y="129092"/>
                </a:cubicBezTo>
                <a:cubicBezTo>
                  <a:pt x="122309" y="121920"/>
                  <a:pt x="131825" y="115389"/>
                  <a:pt x="140238" y="107577"/>
                </a:cubicBezTo>
                <a:cubicBezTo>
                  <a:pt x="156961" y="92049"/>
                  <a:pt x="169660" y="71826"/>
                  <a:pt x="188648" y="59167"/>
                </a:cubicBezTo>
                <a:cubicBezTo>
                  <a:pt x="212256" y="43428"/>
                  <a:pt x="236654" y="25236"/>
                  <a:pt x="263951" y="16137"/>
                </a:cubicBezTo>
                <a:lnTo>
                  <a:pt x="296224" y="5379"/>
                </a:lnTo>
                <a:cubicBezTo>
                  <a:pt x="315946" y="7172"/>
                  <a:pt x="335618" y="9659"/>
                  <a:pt x="355391" y="10758"/>
                </a:cubicBezTo>
                <a:cubicBezTo>
                  <a:pt x="400181" y="13246"/>
                  <a:pt x="445109" y="13051"/>
                  <a:pt x="489862" y="16137"/>
                </a:cubicBezTo>
                <a:cubicBezTo>
                  <a:pt x="497237" y="16646"/>
                  <a:pt x="504085" y="20300"/>
                  <a:pt x="511377" y="21515"/>
                </a:cubicBezTo>
                <a:cubicBezTo>
                  <a:pt x="525636" y="23891"/>
                  <a:pt x="540064" y="25101"/>
                  <a:pt x="554408" y="26894"/>
                </a:cubicBezTo>
                <a:cubicBezTo>
                  <a:pt x="559787" y="25101"/>
                  <a:pt x="564874" y="21515"/>
                  <a:pt x="570544" y="21515"/>
                </a:cubicBezTo>
                <a:cubicBezTo>
                  <a:pt x="606448" y="21515"/>
                  <a:pt x="663777" y="25101"/>
                  <a:pt x="688878" y="26894"/>
                </a:cubicBezTo>
                <a:close/>
              </a:path>
            </a:pathLst>
          </a:cu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3" name="Group 2"/>
          <p:cNvGrpSpPr/>
          <p:nvPr/>
        </p:nvGrpSpPr>
        <p:grpSpPr>
          <a:xfrm>
            <a:off x="3429369" y="2483834"/>
            <a:ext cx="2372780" cy="857536"/>
            <a:chOff x="3429369" y="2483834"/>
            <a:chExt cx="2372780" cy="857536"/>
          </a:xfrm>
        </p:grpSpPr>
        <p:sp>
          <p:nvSpPr>
            <p:cNvPr id="8" name="Freeform 7"/>
            <p:cNvSpPr/>
            <p:nvPr/>
          </p:nvSpPr>
          <p:spPr bwMode="auto">
            <a:xfrm>
              <a:off x="373982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Freeform 8"/>
            <p:cNvSpPr/>
            <p:nvPr/>
          </p:nvSpPr>
          <p:spPr bwMode="auto">
            <a:xfrm>
              <a:off x="4812030" y="2670355"/>
              <a:ext cx="490296" cy="67101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Freeform 9"/>
            <p:cNvSpPr/>
            <p:nvPr/>
          </p:nvSpPr>
          <p:spPr bwMode="auto">
            <a:xfrm>
              <a:off x="344264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Freeform 10"/>
            <p:cNvSpPr/>
            <p:nvPr/>
          </p:nvSpPr>
          <p:spPr bwMode="auto">
            <a:xfrm>
              <a:off x="5216857" y="2681785"/>
              <a:ext cx="508379" cy="64144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p:cNvSpPr/>
            <p:nvPr/>
          </p:nvSpPr>
          <p:spPr bwMode="auto">
            <a:xfrm>
              <a:off x="3657600" y="2537077"/>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a:off x="4865674" y="2629123"/>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TextBox 13"/>
            <p:cNvSpPr txBox="1"/>
            <p:nvPr/>
          </p:nvSpPr>
          <p:spPr>
            <a:xfrm>
              <a:off x="3429369" y="2483834"/>
              <a:ext cx="663964" cy="584775"/>
            </a:xfrm>
            <a:prstGeom prst="rect">
              <a:avLst/>
            </a:prstGeom>
            <a:noFill/>
          </p:spPr>
          <p:txBody>
            <a:bodyPr wrap="none" rtlCol="0">
              <a:spAutoFit/>
            </a:bodyPr>
            <a:lstStyle/>
            <a:p>
              <a:r>
                <a:rPr lang="en-US" dirty="0" smtClean="0">
                  <a:solidFill>
                    <a:schemeClr val="tx1"/>
                  </a:solidFill>
                </a:rPr>
                <a:t>six</a:t>
              </a:r>
              <a:endParaRPr lang="en-US" dirty="0">
                <a:solidFill>
                  <a:schemeClr val="tx1"/>
                </a:solidFill>
              </a:endParaRPr>
            </a:p>
          </p:txBody>
        </p:sp>
        <p:sp>
          <p:nvSpPr>
            <p:cNvPr id="15" name="TextBox 14"/>
            <p:cNvSpPr txBox="1"/>
            <p:nvPr/>
          </p:nvSpPr>
          <p:spPr>
            <a:xfrm>
              <a:off x="4865674" y="2592680"/>
              <a:ext cx="936475" cy="584775"/>
            </a:xfrm>
            <a:prstGeom prst="rect">
              <a:avLst/>
            </a:prstGeom>
            <a:noFill/>
          </p:spPr>
          <p:txBody>
            <a:bodyPr wrap="none" rtlCol="0">
              <a:spAutoFit/>
            </a:bodyPr>
            <a:lstStyle/>
            <a:p>
              <a:r>
                <a:rPr lang="en-US" dirty="0" smtClean="0">
                  <a:solidFill>
                    <a:schemeClr val="tx1"/>
                  </a:solidFill>
                </a:rPr>
                <a:t>nine</a:t>
              </a:r>
              <a:endParaRPr lang="en-US" dirty="0">
                <a:solidFill>
                  <a:schemeClr val="tx1"/>
                </a:solidFill>
              </a:endParaRPr>
            </a:p>
          </p:txBody>
        </p:sp>
      </p:grpSp>
      <p:sp>
        <p:nvSpPr>
          <p:cNvPr id="16" name="Rectangle 15"/>
          <p:cNvSpPr/>
          <p:nvPr/>
        </p:nvSpPr>
        <p:spPr>
          <a:xfrm>
            <a:off x="5302326" y="6563360"/>
            <a:ext cx="3785794" cy="276999"/>
          </a:xfrm>
          <a:prstGeom prst="rect">
            <a:avLst/>
          </a:prstGeom>
        </p:spPr>
        <p:txBody>
          <a:bodyPr wrap="square">
            <a:spAutoFit/>
          </a:bodyPr>
          <a:lstStyle/>
          <a:p>
            <a:pPr algn="r"/>
            <a:r>
              <a:rPr lang="en-US" sz="1200" dirty="0">
                <a:solidFill>
                  <a:schemeClr val="bg1"/>
                </a:solidFill>
              </a:rPr>
              <a:t>http://</a:t>
            </a:r>
            <a:r>
              <a:rPr lang="en-US" sz="1200" dirty="0" smtClean="0">
                <a:solidFill>
                  <a:schemeClr val="bg1"/>
                </a:solidFill>
              </a:rPr>
              <a:t>plato.stanford.edu/entries/scientific-objectivity</a:t>
            </a:r>
            <a:endParaRPr lang="en-US" sz="1200" dirty="0">
              <a:solidFill>
                <a:schemeClr val="bg1"/>
              </a:solidFill>
            </a:endParaRPr>
          </a:p>
        </p:txBody>
      </p:sp>
    </p:spTree>
    <p:extLst>
      <p:ext uri="{BB962C8B-B14F-4D97-AF65-F5344CB8AC3E}">
        <p14:creationId xmlns:p14="http://schemas.microsoft.com/office/powerpoint/2010/main" val="5915484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 instance?</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7372" y="1676400"/>
            <a:ext cx="6229255" cy="4953000"/>
          </a:xfrm>
        </p:spPr>
      </p:pic>
      <p:sp>
        <p:nvSpPr>
          <p:cNvPr id="7" name="Freeform 6"/>
          <p:cNvSpPr/>
          <p:nvPr/>
        </p:nvSpPr>
        <p:spPr bwMode="auto">
          <a:xfrm>
            <a:off x="2946183" y="4886960"/>
            <a:ext cx="3119337" cy="863600"/>
          </a:xfrm>
          <a:custGeom>
            <a:avLst/>
            <a:gdLst>
              <a:gd name="connsiteX0" fmla="*/ 325337 w 3119337"/>
              <a:gd name="connsiteY0" fmla="*/ 81280 h 863600"/>
              <a:gd name="connsiteX1" fmla="*/ 376137 w 3119337"/>
              <a:gd name="connsiteY1" fmla="*/ 71120 h 863600"/>
              <a:gd name="connsiteX2" fmla="*/ 406617 w 3119337"/>
              <a:gd name="connsiteY2" fmla="*/ 50800 h 863600"/>
              <a:gd name="connsiteX3" fmla="*/ 437097 w 3119337"/>
              <a:gd name="connsiteY3" fmla="*/ 40640 h 863600"/>
              <a:gd name="connsiteX4" fmla="*/ 467577 w 3119337"/>
              <a:gd name="connsiteY4" fmla="*/ 20320 h 863600"/>
              <a:gd name="connsiteX5" fmla="*/ 508217 w 3119337"/>
              <a:gd name="connsiteY5" fmla="*/ 10160 h 863600"/>
              <a:gd name="connsiteX6" fmla="*/ 538697 w 3119337"/>
              <a:gd name="connsiteY6" fmla="*/ 0 h 863600"/>
              <a:gd name="connsiteX7" fmla="*/ 691097 w 3119337"/>
              <a:gd name="connsiteY7" fmla="*/ 10160 h 863600"/>
              <a:gd name="connsiteX8" fmla="*/ 721577 w 3119337"/>
              <a:gd name="connsiteY8" fmla="*/ 20320 h 863600"/>
              <a:gd name="connsiteX9" fmla="*/ 752057 w 3119337"/>
              <a:gd name="connsiteY9" fmla="*/ 10160 h 863600"/>
              <a:gd name="connsiteX10" fmla="*/ 823177 w 3119337"/>
              <a:gd name="connsiteY10" fmla="*/ 0 h 863600"/>
              <a:gd name="connsiteX11" fmla="*/ 1087337 w 3119337"/>
              <a:gd name="connsiteY11" fmla="*/ 10160 h 863600"/>
              <a:gd name="connsiteX12" fmla="*/ 1168617 w 3119337"/>
              <a:gd name="connsiteY12" fmla="*/ 20320 h 863600"/>
              <a:gd name="connsiteX13" fmla="*/ 1524217 w 3119337"/>
              <a:gd name="connsiteY13" fmla="*/ 30480 h 863600"/>
              <a:gd name="connsiteX14" fmla="*/ 1646137 w 3119337"/>
              <a:gd name="connsiteY14" fmla="*/ 20320 h 863600"/>
              <a:gd name="connsiteX15" fmla="*/ 1686777 w 3119337"/>
              <a:gd name="connsiteY15" fmla="*/ 30480 h 863600"/>
              <a:gd name="connsiteX16" fmla="*/ 1869657 w 3119337"/>
              <a:gd name="connsiteY16" fmla="*/ 40640 h 863600"/>
              <a:gd name="connsiteX17" fmla="*/ 2022057 w 3119337"/>
              <a:gd name="connsiteY17" fmla="*/ 60960 h 863600"/>
              <a:gd name="connsiteX18" fmla="*/ 2062697 w 3119337"/>
              <a:gd name="connsiteY18" fmla="*/ 71120 h 863600"/>
              <a:gd name="connsiteX19" fmla="*/ 2397977 w 3119337"/>
              <a:gd name="connsiteY19" fmla="*/ 81280 h 863600"/>
              <a:gd name="connsiteX20" fmla="*/ 2530057 w 3119337"/>
              <a:gd name="connsiteY20" fmla="*/ 172720 h 863600"/>
              <a:gd name="connsiteX21" fmla="*/ 2570697 w 3119337"/>
              <a:gd name="connsiteY21" fmla="*/ 182880 h 863600"/>
              <a:gd name="connsiteX22" fmla="*/ 2601177 w 3119337"/>
              <a:gd name="connsiteY22" fmla="*/ 203200 h 863600"/>
              <a:gd name="connsiteX23" fmla="*/ 2631657 w 3119337"/>
              <a:gd name="connsiteY23" fmla="*/ 213360 h 863600"/>
              <a:gd name="connsiteX24" fmla="*/ 2855177 w 3119337"/>
              <a:gd name="connsiteY24" fmla="*/ 233680 h 863600"/>
              <a:gd name="connsiteX25" fmla="*/ 2895817 w 3119337"/>
              <a:gd name="connsiteY25" fmla="*/ 254000 h 863600"/>
              <a:gd name="connsiteX26" fmla="*/ 2946617 w 3119337"/>
              <a:gd name="connsiteY26" fmla="*/ 284480 h 863600"/>
              <a:gd name="connsiteX27" fmla="*/ 2997417 w 3119337"/>
              <a:gd name="connsiteY27" fmla="*/ 304800 h 863600"/>
              <a:gd name="connsiteX28" fmla="*/ 3027897 w 3119337"/>
              <a:gd name="connsiteY28" fmla="*/ 314960 h 863600"/>
              <a:gd name="connsiteX29" fmla="*/ 3058377 w 3119337"/>
              <a:gd name="connsiteY29" fmla="*/ 335280 h 863600"/>
              <a:gd name="connsiteX30" fmla="*/ 3099017 w 3119337"/>
              <a:gd name="connsiteY30" fmla="*/ 396240 h 863600"/>
              <a:gd name="connsiteX31" fmla="*/ 3119337 w 3119337"/>
              <a:gd name="connsiteY31" fmla="*/ 457200 h 863600"/>
              <a:gd name="connsiteX32" fmla="*/ 3099017 w 3119337"/>
              <a:gd name="connsiteY32" fmla="*/ 518160 h 863600"/>
              <a:gd name="connsiteX33" fmla="*/ 3068537 w 3119337"/>
              <a:gd name="connsiteY33" fmla="*/ 640080 h 863600"/>
              <a:gd name="connsiteX34" fmla="*/ 3048217 w 3119337"/>
              <a:gd name="connsiteY34" fmla="*/ 670560 h 863600"/>
              <a:gd name="connsiteX35" fmla="*/ 3038057 w 3119337"/>
              <a:gd name="connsiteY35" fmla="*/ 701040 h 863600"/>
              <a:gd name="connsiteX36" fmla="*/ 2977097 w 3119337"/>
              <a:gd name="connsiteY36" fmla="*/ 721360 h 863600"/>
              <a:gd name="connsiteX37" fmla="*/ 2956777 w 3119337"/>
              <a:gd name="connsiteY37" fmla="*/ 751840 h 863600"/>
              <a:gd name="connsiteX38" fmla="*/ 2895817 w 3119337"/>
              <a:gd name="connsiteY38" fmla="*/ 782320 h 863600"/>
              <a:gd name="connsiteX39" fmla="*/ 2865337 w 3119337"/>
              <a:gd name="connsiteY39" fmla="*/ 802640 h 863600"/>
              <a:gd name="connsiteX40" fmla="*/ 2804377 w 3119337"/>
              <a:gd name="connsiteY40" fmla="*/ 822960 h 863600"/>
              <a:gd name="connsiteX41" fmla="*/ 2773897 w 3119337"/>
              <a:gd name="connsiteY41" fmla="*/ 833120 h 863600"/>
              <a:gd name="connsiteX42" fmla="*/ 2641817 w 3119337"/>
              <a:gd name="connsiteY42" fmla="*/ 822960 h 863600"/>
              <a:gd name="connsiteX43" fmla="*/ 2611337 w 3119337"/>
              <a:gd name="connsiteY43" fmla="*/ 833120 h 863600"/>
              <a:gd name="connsiteX44" fmla="*/ 2570697 w 3119337"/>
              <a:gd name="connsiteY44" fmla="*/ 843280 h 863600"/>
              <a:gd name="connsiteX45" fmla="*/ 2448777 w 3119337"/>
              <a:gd name="connsiteY45" fmla="*/ 833120 h 863600"/>
              <a:gd name="connsiteX46" fmla="*/ 2408137 w 3119337"/>
              <a:gd name="connsiteY46" fmla="*/ 822960 h 863600"/>
              <a:gd name="connsiteX47" fmla="*/ 2347177 w 3119337"/>
              <a:gd name="connsiteY47" fmla="*/ 812800 h 863600"/>
              <a:gd name="connsiteX48" fmla="*/ 2245577 w 3119337"/>
              <a:gd name="connsiteY48" fmla="*/ 822960 h 863600"/>
              <a:gd name="connsiteX49" fmla="*/ 2174457 w 3119337"/>
              <a:gd name="connsiteY49" fmla="*/ 822960 h 863600"/>
              <a:gd name="connsiteX50" fmla="*/ 2093177 w 3119337"/>
              <a:gd name="connsiteY50" fmla="*/ 812800 h 863600"/>
              <a:gd name="connsiteX51" fmla="*/ 2032217 w 3119337"/>
              <a:gd name="connsiteY51" fmla="*/ 772160 h 863600"/>
              <a:gd name="connsiteX52" fmla="*/ 1950937 w 3119337"/>
              <a:gd name="connsiteY52" fmla="*/ 741680 h 863600"/>
              <a:gd name="connsiteX53" fmla="*/ 1879817 w 3119337"/>
              <a:gd name="connsiteY53" fmla="*/ 751840 h 863600"/>
              <a:gd name="connsiteX54" fmla="*/ 1818857 w 3119337"/>
              <a:gd name="connsiteY54" fmla="*/ 772160 h 863600"/>
              <a:gd name="connsiteX55" fmla="*/ 1666457 w 3119337"/>
              <a:gd name="connsiteY55" fmla="*/ 792480 h 863600"/>
              <a:gd name="connsiteX56" fmla="*/ 1595337 w 3119337"/>
              <a:gd name="connsiteY56" fmla="*/ 802640 h 863600"/>
              <a:gd name="connsiteX57" fmla="*/ 1554697 w 3119337"/>
              <a:gd name="connsiteY57" fmla="*/ 812800 h 863600"/>
              <a:gd name="connsiteX58" fmla="*/ 1412457 w 3119337"/>
              <a:gd name="connsiteY58" fmla="*/ 833120 h 863600"/>
              <a:gd name="connsiteX59" fmla="*/ 1381977 w 3119337"/>
              <a:gd name="connsiteY59" fmla="*/ 822960 h 863600"/>
              <a:gd name="connsiteX60" fmla="*/ 1310857 w 3119337"/>
              <a:gd name="connsiteY60" fmla="*/ 843280 h 863600"/>
              <a:gd name="connsiteX61" fmla="*/ 1260057 w 3119337"/>
              <a:gd name="connsiteY61" fmla="*/ 853440 h 863600"/>
              <a:gd name="connsiteX62" fmla="*/ 1219417 w 3119337"/>
              <a:gd name="connsiteY62" fmla="*/ 863600 h 863600"/>
              <a:gd name="connsiteX63" fmla="*/ 1056857 w 3119337"/>
              <a:gd name="connsiteY63" fmla="*/ 853440 h 863600"/>
              <a:gd name="connsiteX64" fmla="*/ 985737 w 3119337"/>
              <a:gd name="connsiteY64" fmla="*/ 843280 h 863600"/>
              <a:gd name="connsiteX65" fmla="*/ 772377 w 3119337"/>
              <a:gd name="connsiteY65" fmla="*/ 822960 h 863600"/>
              <a:gd name="connsiteX66" fmla="*/ 640297 w 3119337"/>
              <a:gd name="connsiteY66" fmla="*/ 802640 h 863600"/>
              <a:gd name="connsiteX67" fmla="*/ 579337 w 3119337"/>
              <a:gd name="connsiteY67" fmla="*/ 792480 h 863600"/>
              <a:gd name="connsiteX68" fmla="*/ 508217 w 3119337"/>
              <a:gd name="connsiteY68" fmla="*/ 762000 h 863600"/>
              <a:gd name="connsiteX69" fmla="*/ 477737 w 3119337"/>
              <a:gd name="connsiteY69" fmla="*/ 751840 h 863600"/>
              <a:gd name="connsiteX70" fmla="*/ 437097 w 3119337"/>
              <a:gd name="connsiteY70" fmla="*/ 741680 h 863600"/>
              <a:gd name="connsiteX71" fmla="*/ 406617 w 3119337"/>
              <a:gd name="connsiteY71" fmla="*/ 731520 h 863600"/>
              <a:gd name="connsiteX72" fmla="*/ 355817 w 3119337"/>
              <a:gd name="connsiteY72" fmla="*/ 721360 h 863600"/>
              <a:gd name="connsiteX73" fmla="*/ 274537 w 3119337"/>
              <a:gd name="connsiteY73" fmla="*/ 690880 h 863600"/>
              <a:gd name="connsiteX74" fmla="*/ 213577 w 3119337"/>
              <a:gd name="connsiteY74" fmla="*/ 680720 h 863600"/>
              <a:gd name="connsiteX75" fmla="*/ 142457 w 3119337"/>
              <a:gd name="connsiteY75" fmla="*/ 640080 h 863600"/>
              <a:gd name="connsiteX76" fmla="*/ 40857 w 3119337"/>
              <a:gd name="connsiteY76" fmla="*/ 579120 h 863600"/>
              <a:gd name="connsiteX77" fmla="*/ 20537 w 3119337"/>
              <a:gd name="connsiteY77" fmla="*/ 538480 h 863600"/>
              <a:gd name="connsiteX78" fmla="*/ 217 w 3119337"/>
              <a:gd name="connsiteY78" fmla="*/ 467360 h 863600"/>
              <a:gd name="connsiteX79" fmla="*/ 10377 w 3119337"/>
              <a:gd name="connsiteY79" fmla="*/ 436880 h 863600"/>
              <a:gd name="connsiteX80" fmla="*/ 217 w 3119337"/>
              <a:gd name="connsiteY80" fmla="*/ 396240 h 863600"/>
              <a:gd name="connsiteX81" fmla="*/ 20537 w 3119337"/>
              <a:gd name="connsiteY81" fmla="*/ 365760 h 863600"/>
              <a:gd name="connsiteX82" fmla="*/ 30697 w 3119337"/>
              <a:gd name="connsiteY82" fmla="*/ 335280 h 863600"/>
              <a:gd name="connsiteX83" fmla="*/ 20537 w 3119337"/>
              <a:gd name="connsiteY83" fmla="*/ 304800 h 863600"/>
              <a:gd name="connsiteX84" fmla="*/ 61177 w 3119337"/>
              <a:gd name="connsiteY84" fmla="*/ 254000 h 863600"/>
              <a:gd name="connsiteX85" fmla="*/ 91657 w 3119337"/>
              <a:gd name="connsiteY85" fmla="*/ 223520 h 863600"/>
              <a:gd name="connsiteX86" fmla="*/ 111977 w 3119337"/>
              <a:gd name="connsiteY86" fmla="*/ 193040 h 863600"/>
              <a:gd name="connsiteX87" fmla="*/ 203417 w 3119337"/>
              <a:gd name="connsiteY87" fmla="*/ 142240 h 863600"/>
              <a:gd name="connsiteX88" fmla="*/ 233897 w 3119337"/>
              <a:gd name="connsiteY88" fmla="*/ 121920 h 863600"/>
              <a:gd name="connsiteX89" fmla="*/ 305017 w 3119337"/>
              <a:gd name="connsiteY89" fmla="*/ 101600 h 863600"/>
              <a:gd name="connsiteX90" fmla="*/ 325337 w 3119337"/>
              <a:gd name="connsiteY90" fmla="*/ 8128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119337" h="863600">
                <a:moveTo>
                  <a:pt x="325337" y="81280"/>
                </a:moveTo>
                <a:cubicBezTo>
                  <a:pt x="337190" y="76200"/>
                  <a:pt x="359968" y="77183"/>
                  <a:pt x="376137" y="71120"/>
                </a:cubicBezTo>
                <a:cubicBezTo>
                  <a:pt x="387570" y="66833"/>
                  <a:pt x="395695" y="56261"/>
                  <a:pt x="406617" y="50800"/>
                </a:cubicBezTo>
                <a:cubicBezTo>
                  <a:pt x="416196" y="46011"/>
                  <a:pt x="427518" y="45429"/>
                  <a:pt x="437097" y="40640"/>
                </a:cubicBezTo>
                <a:cubicBezTo>
                  <a:pt x="448019" y="35179"/>
                  <a:pt x="456354" y="25130"/>
                  <a:pt x="467577" y="20320"/>
                </a:cubicBezTo>
                <a:cubicBezTo>
                  <a:pt x="480412" y="14819"/>
                  <a:pt x="494791" y="13996"/>
                  <a:pt x="508217" y="10160"/>
                </a:cubicBezTo>
                <a:cubicBezTo>
                  <a:pt x="518515" y="7218"/>
                  <a:pt x="528537" y="3387"/>
                  <a:pt x="538697" y="0"/>
                </a:cubicBezTo>
                <a:cubicBezTo>
                  <a:pt x="589497" y="3387"/>
                  <a:pt x="640496" y="4538"/>
                  <a:pt x="691097" y="10160"/>
                </a:cubicBezTo>
                <a:cubicBezTo>
                  <a:pt x="701741" y="11343"/>
                  <a:pt x="710867" y="20320"/>
                  <a:pt x="721577" y="20320"/>
                </a:cubicBezTo>
                <a:cubicBezTo>
                  <a:pt x="732287" y="20320"/>
                  <a:pt x="741555" y="12260"/>
                  <a:pt x="752057" y="10160"/>
                </a:cubicBezTo>
                <a:cubicBezTo>
                  <a:pt x="775539" y="5464"/>
                  <a:pt x="799470" y="3387"/>
                  <a:pt x="823177" y="0"/>
                </a:cubicBezTo>
                <a:cubicBezTo>
                  <a:pt x="911230" y="3387"/>
                  <a:pt x="999371" y="4986"/>
                  <a:pt x="1087337" y="10160"/>
                </a:cubicBezTo>
                <a:cubicBezTo>
                  <a:pt x="1114594" y="11763"/>
                  <a:pt x="1141342" y="19051"/>
                  <a:pt x="1168617" y="20320"/>
                </a:cubicBezTo>
                <a:cubicBezTo>
                  <a:pt x="1287071" y="25829"/>
                  <a:pt x="1405684" y="27093"/>
                  <a:pt x="1524217" y="30480"/>
                </a:cubicBezTo>
                <a:cubicBezTo>
                  <a:pt x="1564857" y="27093"/>
                  <a:pt x="1605356" y="20320"/>
                  <a:pt x="1646137" y="20320"/>
                </a:cubicBezTo>
                <a:cubicBezTo>
                  <a:pt x="1660101" y="20320"/>
                  <a:pt x="1672871" y="29216"/>
                  <a:pt x="1686777" y="30480"/>
                </a:cubicBezTo>
                <a:cubicBezTo>
                  <a:pt x="1747580" y="36008"/>
                  <a:pt x="1808697" y="37253"/>
                  <a:pt x="1869657" y="40640"/>
                </a:cubicBezTo>
                <a:cubicBezTo>
                  <a:pt x="1999032" y="66515"/>
                  <a:pt x="1814187" y="31264"/>
                  <a:pt x="2022057" y="60960"/>
                </a:cubicBezTo>
                <a:cubicBezTo>
                  <a:pt x="2035880" y="62935"/>
                  <a:pt x="2048754" y="70366"/>
                  <a:pt x="2062697" y="71120"/>
                </a:cubicBezTo>
                <a:cubicBezTo>
                  <a:pt x="2174345" y="77155"/>
                  <a:pt x="2286217" y="77893"/>
                  <a:pt x="2397977" y="81280"/>
                </a:cubicBezTo>
                <a:cubicBezTo>
                  <a:pt x="2441890" y="115434"/>
                  <a:pt x="2478211" y="153278"/>
                  <a:pt x="2530057" y="172720"/>
                </a:cubicBezTo>
                <a:cubicBezTo>
                  <a:pt x="2543132" y="177623"/>
                  <a:pt x="2557150" y="179493"/>
                  <a:pt x="2570697" y="182880"/>
                </a:cubicBezTo>
                <a:cubicBezTo>
                  <a:pt x="2580857" y="189653"/>
                  <a:pt x="2590255" y="197739"/>
                  <a:pt x="2601177" y="203200"/>
                </a:cubicBezTo>
                <a:cubicBezTo>
                  <a:pt x="2610756" y="207989"/>
                  <a:pt x="2621024" y="212084"/>
                  <a:pt x="2631657" y="213360"/>
                </a:cubicBezTo>
                <a:cubicBezTo>
                  <a:pt x="2705938" y="222274"/>
                  <a:pt x="2780670" y="226907"/>
                  <a:pt x="2855177" y="233680"/>
                </a:cubicBezTo>
                <a:cubicBezTo>
                  <a:pt x="2868724" y="240453"/>
                  <a:pt x="2882577" y="246645"/>
                  <a:pt x="2895817" y="254000"/>
                </a:cubicBezTo>
                <a:cubicBezTo>
                  <a:pt x="2913079" y="263590"/>
                  <a:pt x="2928954" y="275649"/>
                  <a:pt x="2946617" y="284480"/>
                </a:cubicBezTo>
                <a:cubicBezTo>
                  <a:pt x="2962929" y="292636"/>
                  <a:pt x="2980340" y="298396"/>
                  <a:pt x="2997417" y="304800"/>
                </a:cubicBezTo>
                <a:cubicBezTo>
                  <a:pt x="3007445" y="308560"/>
                  <a:pt x="3018318" y="310171"/>
                  <a:pt x="3027897" y="314960"/>
                </a:cubicBezTo>
                <a:cubicBezTo>
                  <a:pt x="3038819" y="320421"/>
                  <a:pt x="3048217" y="328507"/>
                  <a:pt x="3058377" y="335280"/>
                </a:cubicBezTo>
                <a:cubicBezTo>
                  <a:pt x="3071924" y="355600"/>
                  <a:pt x="3091294" y="373072"/>
                  <a:pt x="3099017" y="396240"/>
                </a:cubicBezTo>
                <a:lnTo>
                  <a:pt x="3119337" y="457200"/>
                </a:lnTo>
                <a:cubicBezTo>
                  <a:pt x="3112564" y="477520"/>
                  <a:pt x="3102538" y="497032"/>
                  <a:pt x="3099017" y="518160"/>
                </a:cubicBezTo>
                <a:cubicBezTo>
                  <a:pt x="3093939" y="548631"/>
                  <a:pt x="3086427" y="613246"/>
                  <a:pt x="3068537" y="640080"/>
                </a:cubicBezTo>
                <a:cubicBezTo>
                  <a:pt x="3061764" y="650240"/>
                  <a:pt x="3053678" y="659638"/>
                  <a:pt x="3048217" y="670560"/>
                </a:cubicBezTo>
                <a:cubicBezTo>
                  <a:pt x="3043428" y="680139"/>
                  <a:pt x="3046772" y="694815"/>
                  <a:pt x="3038057" y="701040"/>
                </a:cubicBezTo>
                <a:cubicBezTo>
                  <a:pt x="3020628" y="713490"/>
                  <a:pt x="2977097" y="721360"/>
                  <a:pt x="2977097" y="721360"/>
                </a:cubicBezTo>
                <a:cubicBezTo>
                  <a:pt x="2970324" y="731520"/>
                  <a:pt x="2965411" y="743206"/>
                  <a:pt x="2956777" y="751840"/>
                </a:cubicBezTo>
                <a:cubicBezTo>
                  <a:pt x="2927660" y="780957"/>
                  <a:pt x="2928871" y="765793"/>
                  <a:pt x="2895817" y="782320"/>
                </a:cubicBezTo>
                <a:cubicBezTo>
                  <a:pt x="2884895" y="787781"/>
                  <a:pt x="2876495" y="797681"/>
                  <a:pt x="2865337" y="802640"/>
                </a:cubicBezTo>
                <a:cubicBezTo>
                  <a:pt x="2845764" y="811339"/>
                  <a:pt x="2824697" y="816187"/>
                  <a:pt x="2804377" y="822960"/>
                </a:cubicBezTo>
                <a:lnTo>
                  <a:pt x="2773897" y="833120"/>
                </a:lnTo>
                <a:cubicBezTo>
                  <a:pt x="2729870" y="829733"/>
                  <a:pt x="2685974" y="822960"/>
                  <a:pt x="2641817" y="822960"/>
                </a:cubicBezTo>
                <a:cubicBezTo>
                  <a:pt x="2631107" y="822960"/>
                  <a:pt x="2621635" y="830178"/>
                  <a:pt x="2611337" y="833120"/>
                </a:cubicBezTo>
                <a:cubicBezTo>
                  <a:pt x="2597911" y="836956"/>
                  <a:pt x="2584244" y="839893"/>
                  <a:pt x="2570697" y="843280"/>
                </a:cubicBezTo>
                <a:cubicBezTo>
                  <a:pt x="2530057" y="839893"/>
                  <a:pt x="2489243" y="838178"/>
                  <a:pt x="2448777" y="833120"/>
                </a:cubicBezTo>
                <a:cubicBezTo>
                  <a:pt x="2434921" y="831388"/>
                  <a:pt x="2421829" y="825698"/>
                  <a:pt x="2408137" y="822960"/>
                </a:cubicBezTo>
                <a:cubicBezTo>
                  <a:pt x="2387937" y="818920"/>
                  <a:pt x="2367497" y="816187"/>
                  <a:pt x="2347177" y="812800"/>
                </a:cubicBezTo>
                <a:cubicBezTo>
                  <a:pt x="2313310" y="816187"/>
                  <a:pt x="2279613" y="822960"/>
                  <a:pt x="2245577" y="822960"/>
                </a:cubicBezTo>
                <a:cubicBezTo>
                  <a:pt x="2156275" y="822960"/>
                  <a:pt x="2247538" y="798600"/>
                  <a:pt x="2174457" y="822960"/>
                </a:cubicBezTo>
                <a:cubicBezTo>
                  <a:pt x="2147364" y="819573"/>
                  <a:pt x="2118890" y="821983"/>
                  <a:pt x="2093177" y="812800"/>
                </a:cubicBezTo>
                <a:cubicBezTo>
                  <a:pt x="2070178" y="804586"/>
                  <a:pt x="2055385" y="779883"/>
                  <a:pt x="2032217" y="772160"/>
                </a:cubicBezTo>
                <a:cubicBezTo>
                  <a:pt x="1984435" y="756233"/>
                  <a:pt x="2011681" y="765977"/>
                  <a:pt x="1950937" y="741680"/>
                </a:cubicBezTo>
                <a:cubicBezTo>
                  <a:pt x="1927230" y="745067"/>
                  <a:pt x="1903151" y="746455"/>
                  <a:pt x="1879817" y="751840"/>
                </a:cubicBezTo>
                <a:cubicBezTo>
                  <a:pt x="1858946" y="756656"/>
                  <a:pt x="1840145" y="769795"/>
                  <a:pt x="1818857" y="772160"/>
                </a:cubicBezTo>
                <a:cubicBezTo>
                  <a:pt x="1666207" y="789121"/>
                  <a:pt x="1785030" y="774238"/>
                  <a:pt x="1666457" y="792480"/>
                </a:cubicBezTo>
                <a:cubicBezTo>
                  <a:pt x="1642788" y="796121"/>
                  <a:pt x="1618898" y="798356"/>
                  <a:pt x="1595337" y="802640"/>
                </a:cubicBezTo>
                <a:cubicBezTo>
                  <a:pt x="1581599" y="805138"/>
                  <a:pt x="1568471" y="810504"/>
                  <a:pt x="1554697" y="812800"/>
                </a:cubicBezTo>
                <a:cubicBezTo>
                  <a:pt x="1507454" y="820674"/>
                  <a:pt x="1412457" y="833120"/>
                  <a:pt x="1412457" y="833120"/>
                </a:cubicBezTo>
                <a:cubicBezTo>
                  <a:pt x="1402297" y="829733"/>
                  <a:pt x="1392687" y="822960"/>
                  <a:pt x="1381977" y="822960"/>
                </a:cubicBezTo>
                <a:cubicBezTo>
                  <a:pt x="1362973" y="822960"/>
                  <a:pt x="1330022" y="838489"/>
                  <a:pt x="1310857" y="843280"/>
                </a:cubicBezTo>
                <a:cubicBezTo>
                  <a:pt x="1294104" y="847468"/>
                  <a:pt x="1276914" y="849694"/>
                  <a:pt x="1260057" y="853440"/>
                </a:cubicBezTo>
                <a:cubicBezTo>
                  <a:pt x="1246426" y="856469"/>
                  <a:pt x="1232964" y="860213"/>
                  <a:pt x="1219417" y="863600"/>
                </a:cubicBezTo>
                <a:cubicBezTo>
                  <a:pt x="1165230" y="860213"/>
                  <a:pt x="1110945" y="858143"/>
                  <a:pt x="1056857" y="853440"/>
                </a:cubicBezTo>
                <a:cubicBezTo>
                  <a:pt x="1033000" y="851365"/>
                  <a:pt x="1009576" y="845550"/>
                  <a:pt x="985737" y="843280"/>
                </a:cubicBezTo>
                <a:cubicBezTo>
                  <a:pt x="736547" y="819548"/>
                  <a:pt x="932400" y="845820"/>
                  <a:pt x="772377" y="822960"/>
                </a:cubicBezTo>
                <a:cubicBezTo>
                  <a:pt x="705369" y="800624"/>
                  <a:pt x="766024" y="818356"/>
                  <a:pt x="640297" y="802640"/>
                </a:cubicBezTo>
                <a:cubicBezTo>
                  <a:pt x="619856" y="800085"/>
                  <a:pt x="599657" y="795867"/>
                  <a:pt x="579337" y="792480"/>
                </a:cubicBezTo>
                <a:cubicBezTo>
                  <a:pt x="532936" y="761546"/>
                  <a:pt x="565624" y="778402"/>
                  <a:pt x="508217" y="762000"/>
                </a:cubicBezTo>
                <a:cubicBezTo>
                  <a:pt x="497919" y="759058"/>
                  <a:pt x="488035" y="754782"/>
                  <a:pt x="477737" y="751840"/>
                </a:cubicBezTo>
                <a:cubicBezTo>
                  <a:pt x="464311" y="748004"/>
                  <a:pt x="450523" y="745516"/>
                  <a:pt x="437097" y="741680"/>
                </a:cubicBezTo>
                <a:cubicBezTo>
                  <a:pt x="426799" y="738738"/>
                  <a:pt x="417007" y="734117"/>
                  <a:pt x="406617" y="731520"/>
                </a:cubicBezTo>
                <a:cubicBezTo>
                  <a:pt x="389864" y="727332"/>
                  <a:pt x="372570" y="725548"/>
                  <a:pt x="355817" y="721360"/>
                </a:cubicBezTo>
                <a:cubicBezTo>
                  <a:pt x="283484" y="703277"/>
                  <a:pt x="377090" y="718849"/>
                  <a:pt x="274537" y="690880"/>
                </a:cubicBezTo>
                <a:cubicBezTo>
                  <a:pt x="254663" y="685460"/>
                  <a:pt x="233897" y="684107"/>
                  <a:pt x="213577" y="680720"/>
                </a:cubicBezTo>
                <a:cubicBezTo>
                  <a:pt x="108140" y="610428"/>
                  <a:pt x="271361" y="717423"/>
                  <a:pt x="142457" y="640080"/>
                </a:cubicBezTo>
                <a:cubicBezTo>
                  <a:pt x="19854" y="566518"/>
                  <a:pt x="133754" y="625569"/>
                  <a:pt x="40857" y="579120"/>
                </a:cubicBezTo>
                <a:cubicBezTo>
                  <a:pt x="34084" y="565573"/>
                  <a:pt x="26503" y="552401"/>
                  <a:pt x="20537" y="538480"/>
                </a:cubicBezTo>
                <a:cubicBezTo>
                  <a:pt x="11792" y="518074"/>
                  <a:pt x="5373" y="487983"/>
                  <a:pt x="217" y="467360"/>
                </a:cubicBezTo>
                <a:cubicBezTo>
                  <a:pt x="3604" y="457200"/>
                  <a:pt x="10377" y="447590"/>
                  <a:pt x="10377" y="436880"/>
                </a:cubicBezTo>
                <a:cubicBezTo>
                  <a:pt x="10377" y="422916"/>
                  <a:pt x="-1758" y="410063"/>
                  <a:pt x="217" y="396240"/>
                </a:cubicBezTo>
                <a:cubicBezTo>
                  <a:pt x="1944" y="384152"/>
                  <a:pt x="15076" y="376682"/>
                  <a:pt x="20537" y="365760"/>
                </a:cubicBezTo>
                <a:cubicBezTo>
                  <a:pt x="25326" y="356181"/>
                  <a:pt x="27310" y="345440"/>
                  <a:pt x="30697" y="335280"/>
                </a:cubicBezTo>
                <a:cubicBezTo>
                  <a:pt x="27310" y="325120"/>
                  <a:pt x="20537" y="315510"/>
                  <a:pt x="20537" y="304800"/>
                </a:cubicBezTo>
                <a:cubicBezTo>
                  <a:pt x="20537" y="268662"/>
                  <a:pt x="37773" y="273503"/>
                  <a:pt x="61177" y="254000"/>
                </a:cubicBezTo>
                <a:cubicBezTo>
                  <a:pt x="72215" y="244802"/>
                  <a:pt x="82459" y="234558"/>
                  <a:pt x="91657" y="223520"/>
                </a:cubicBezTo>
                <a:cubicBezTo>
                  <a:pt x="99474" y="214139"/>
                  <a:pt x="102787" y="201081"/>
                  <a:pt x="111977" y="193040"/>
                </a:cubicBezTo>
                <a:cubicBezTo>
                  <a:pt x="197403" y="118292"/>
                  <a:pt x="142947" y="172475"/>
                  <a:pt x="203417" y="142240"/>
                </a:cubicBezTo>
                <a:cubicBezTo>
                  <a:pt x="214339" y="136779"/>
                  <a:pt x="222674" y="126730"/>
                  <a:pt x="233897" y="121920"/>
                </a:cubicBezTo>
                <a:cubicBezTo>
                  <a:pt x="279471" y="102388"/>
                  <a:pt x="265474" y="121371"/>
                  <a:pt x="305017" y="101600"/>
                </a:cubicBezTo>
                <a:cubicBezTo>
                  <a:pt x="309301" y="99458"/>
                  <a:pt x="313484" y="86360"/>
                  <a:pt x="325337" y="81280"/>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4" name="Group 13"/>
          <p:cNvGrpSpPr/>
          <p:nvPr/>
        </p:nvGrpSpPr>
        <p:grpSpPr>
          <a:xfrm>
            <a:off x="3286296" y="2502955"/>
            <a:ext cx="2438940" cy="820275"/>
            <a:chOff x="3286296" y="2502955"/>
            <a:chExt cx="2438940" cy="820275"/>
          </a:xfrm>
        </p:grpSpPr>
        <p:sp>
          <p:nvSpPr>
            <p:cNvPr id="8" name="Freeform 7"/>
            <p:cNvSpPr/>
            <p:nvPr/>
          </p:nvSpPr>
          <p:spPr bwMode="auto">
            <a:xfrm>
              <a:off x="344264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Freeform 8"/>
            <p:cNvSpPr/>
            <p:nvPr/>
          </p:nvSpPr>
          <p:spPr bwMode="auto">
            <a:xfrm>
              <a:off x="5216857" y="2681785"/>
              <a:ext cx="508379" cy="64144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3657600" y="2537077"/>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4865674" y="2629123"/>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TextBox 11"/>
            <p:cNvSpPr txBox="1"/>
            <p:nvPr/>
          </p:nvSpPr>
          <p:spPr>
            <a:xfrm>
              <a:off x="4950458" y="2595993"/>
              <a:ext cx="663964" cy="584775"/>
            </a:xfrm>
            <a:prstGeom prst="rect">
              <a:avLst/>
            </a:prstGeom>
            <a:noFill/>
          </p:spPr>
          <p:txBody>
            <a:bodyPr wrap="none" rtlCol="0">
              <a:spAutoFit/>
            </a:bodyPr>
            <a:lstStyle/>
            <a:p>
              <a:r>
                <a:rPr lang="en-US" dirty="0" smtClean="0">
                  <a:solidFill>
                    <a:schemeClr val="tx1"/>
                  </a:solidFill>
                </a:rPr>
                <a:t>six</a:t>
              </a:r>
              <a:endParaRPr lang="en-US" dirty="0">
                <a:solidFill>
                  <a:schemeClr val="tx1"/>
                </a:solidFill>
              </a:endParaRPr>
            </a:p>
          </p:txBody>
        </p:sp>
        <p:sp>
          <p:nvSpPr>
            <p:cNvPr id="13" name="TextBox 12"/>
            <p:cNvSpPr txBox="1"/>
            <p:nvPr/>
          </p:nvSpPr>
          <p:spPr>
            <a:xfrm>
              <a:off x="3286296" y="2502955"/>
              <a:ext cx="936475" cy="584775"/>
            </a:xfrm>
            <a:prstGeom prst="rect">
              <a:avLst/>
            </a:prstGeom>
            <a:noFill/>
          </p:spPr>
          <p:txBody>
            <a:bodyPr wrap="none" rtlCol="0">
              <a:spAutoFit/>
            </a:bodyPr>
            <a:lstStyle/>
            <a:p>
              <a:r>
                <a:rPr lang="en-US" dirty="0" smtClean="0">
                  <a:solidFill>
                    <a:schemeClr val="tx1"/>
                  </a:solidFill>
                </a:rPr>
                <a:t>nine</a:t>
              </a:r>
              <a:endParaRPr lang="en-US" dirty="0">
                <a:solidFill>
                  <a:schemeClr val="tx1"/>
                </a:solidFill>
              </a:endParaRPr>
            </a:p>
          </p:txBody>
        </p:sp>
      </p:grpSp>
      <p:sp>
        <p:nvSpPr>
          <p:cNvPr id="2" name="TextBox 1"/>
          <p:cNvSpPr txBox="1"/>
          <p:nvPr/>
        </p:nvSpPr>
        <p:spPr>
          <a:xfrm>
            <a:off x="3399098" y="2644426"/>
            <a:ext cx="698910" cy="430887"/>
          </a:xfrm>
          <a:prstGeom prst="rect">
            <a:avLst/>
          </a:prstGeom>
          <a:solidFill>
            <a:schemeClr val="bg1"/>
          </a:solidFill>
        </p:spPr>
        <p:txBody>
          <a:bodyPr wrap="none" lIns="0" tIns="0" rIns="0" bIns="0" rtlCol="0">
            <a:spAutoFit/>
          </a:bodyPr>
          <a:lstStyle/>
          <a:p>
            <a:r>
              <a:rPr lang="en-US" sz="2800" dirty="0" smtClean="0">
                <a:solidFill>
                  <a:schemeClr val="tx1"/>
                </a:solidFill>
              </a:rPr>
              <a:t>Pain</a:t>
            </a:r>
            <a:endParaRPr lang="en-US" sz="2800" dirty="0">
              <a:solidFill>
                <a:schemeClr val="tx1"/>
              </a:solidFill>
            </a:endParaRPr>
          </a:p>
        </p:txBody>
      </p:sp>
      <p:sp>
        <p:nvSpPr>
          <p:cNvPr id="15" name="TextBox 14"/>
          <p:cNvSpPr txBox="1"/>
          <p:nvPr/>
        </p:nvSpPr>
        <p:spPr>
          <a:xfrm>
            <a:off x="4815087" y="2604526"/>
            <a:ext cx="1017907" cy="677108"/>
          </a:xfrm>
          <a:prstGeom prst="rect">
            <a:avLst/>
          </a:prstGeom>
          <a:solidFill>
            <a:schemeClr val="bg1"/>
          </a:solidFill>
        </p:spPr>
        <p:txBody>
          <a:bodyPr wrap="none" lIns="0" tIns="0" rIns="0" bIns="0" rtlCol="0">
            <a:spAutoFit/>
          </a:bodyPr>
          <a:lstStyle/>
          <a:p>
            <a:r>
              <a:rPr lang="en-US" sz="2200" dirty="0" smtClean="0">
                <a:solidFill>
                  <a:schemeClr val="tx1"/>
                </a:solidFill>
              </a:rPr>
              <a:t>Pain </a:t>
            </a:r>
          </a:p>
          <a:p>
            <a:r>
              <a:rPr lang="en-US" sz="2200" dirty="0" smtClean="0">
                <a:solidFill>
                  <a:schemeClr val="tx1"/>
                </a:solidFill>
              </a:rPr>
              <a:t>disorder</a:t>
            </a:r>
            <a:endParaRPr lang="en-US" sz="2200"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4758023"/>
            <a:ext cx="2895600" cy="1847850"/>
          </a:xfrm>
          <a:prstGeom prst="rect">
            <a:avLst/>
          </a:prstGeom>
        </p:spPr>
      </p:pic>
      <p:sp>
        <p:nvSpPr>
          <p:cNvPr id="16" name="Rectangle 15"/>
          <p:cNvSpPr/>
          <p:nvPr/>
        </p:nvSpPr>
        <p:spPr>
          <a:xfrm>
            <a:off x="3396899" y="6596310"/>
            <a:ext cx="5670901" cy="276999"/>
          </a:xfrm>
          <a:prstGeom prst="rect">
            <a:avLst/>
          </a:prstGeom>
        </p:spPr>
        <p:txBody>
          <a:bodyPr wrap="square">
            <a:spAutoFit/>
          </a:bodyPr>
          <a:lstStyle/>
          <a:p>
            <a:pPr algn="r"/>
            <a:r>
              <a:rPr lang="en-US" sz="1200" dirty="0" smtClean="0">
                <a:solidFill>
                  <a:schemeClr val="bg1"/>
                </a:solidFill>
              </a:rPr>
              <a:t>In part from http</a:t>
            </a:r>
            <a:r>
              <a:rPr lang="en-US" sz="1200" dirty="0">
                <a:solidFill>
                  <a:schemeClr val="bg1"/>
                </a:solidFill>
              </a:rPr>
              <a:t>://www.endodovgan.com/Endoinfo_Toothache.htm</a:t>
            </a:r>
          </a:p>
        </p:txBody>
      </p:sp>
    </p:spTree>
    <p:extLst>
      <p:ext uri="{BB962C8B-B14F-4D97-AF65-F5344CB8AC3E}">
        <p14:creationId xmlns:p14="http://schemas.microsoft.com/office/powerpoint/2010/main" val="3536738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smtClean="0"/>
              <a:t>Differing views making both parties happy</a:t>
            </a:r>
            <a:br>
              <a:rPr lang="en-US" dirty="0" smtClean="0"/>
            </a:br>
            <a:endParaRPr lang="en-US" dirty="0"/>
          </a:p>
        </p:txBody>
      </p:sp>
      <p:sp>
        <p:nvSpPr>
          <p:cNvPr id="5" name="AutoShape 2" descr="Image result for different perspectiv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925" y="2127885"/>
            <a:ext cx="8566150" cy="4311724"/>
          </a:xfrm>
          <a:prstGeom prst="rect">
            <a:avLst/>
          </a:prstGeom>
        </p:spPr>
      </p:pic>
      <p:sp>
        <p:nvSpPr>
          <p:cNvPr id="8" name="Rectangle 7"/>
          <p:cNvSpPr/>
          <p:nvPr/>
        </p:nvSpPr>
        <p:spPr>
          <a:xfrm>
            <a:off x="5302326" y="6563360"/>
            <a:ext cx="3785794" cy="276999"/>
          </a:xfrm>
          <a:prstGeom prst="rect">
            <a:avLst/>
          </a:prstGeom>
        </p:spPr>
        <p:txBody>
          <a:bodyPr wrap="square">
            <a:spAutoFit/>
          </a:bodyPr>
          <a:lstStyle/>
          <a:p>
            <a:pPr algn="r"/>
            <a:r>
              <a:rPr lang="en-US" sz="1200" dirty="0">
                <a:solidFill>
                  <a:schemeClr val="bg1"/>
                </a:solidFill>
              </a:rPr>
              <a:t>http://</a:t>
            </a:r>
            <a:r>
              <a:rPr lang="en-US" sz="1200" dirty="0" smtClean="0">
                <a:solidFill>
                  <a:schemeClr val="bg1"/>
                </a:solidFill>
              </a:rPr>
              <a:t>plato.stanford.edu/entries/scientific-objectivity</a:t>
            </a:r>
            <a:endParaRPr lang="en-US" sz="1200" dirty="0">
              <a:solidFill>
                <a:schemeClr val="bg1"/>
              </a:solidFill>
            </a:endParaRPr>
          </a:p>
        </p:txBody>
      </p:sp>
      <p:sp>
        <p:nvSpPr>
          <p:cNvPr id="3" name="Rectangle 2"/>
          <p:cNvSpPr/>
          <p:nvPr/>
        </p:nvSpPr>
        <p:spPr>
          <a:xfrm>
            <a:off x="0" y="1393363"/>
            <a:ext cx="9144000" cy="646331"/>
          </a:xfrm>
          <a:prstGeom prst="rect">
            <a:avLst/>
          </a:prstGeom>
        </p:spPr>
        <p:txBody>
          <a:bodyPr wrap="square">
            <a:spAutoFit/>
          </a:bodyPr>
          <a:lstStyle/>
          <a:p>
            <a:r>
              <a:rPr lang="en-US" sz="3600" b="0" dirty="0" smtClean="0">
                <a:solidFill>
                  <a:schemeClr val="bg1"/>
                </a:solidFill>
                <a:latin typeface="Georgia" panose="02040502050405020303" pitchFamily="18" charset="0"/>
              </a:rPr>
              <a:t>… yet, the future for both parties looks bad.</a:t>
            </a:r>
            <a:endParaRPr lang="en-US" sz="3600" b="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51228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notions of ‘</a:t>
            </a:r>
            <a:r>
              <a:rPr lang="en-US" b="1" i="1" u="sng" dirty="0" smtClean="0"/>
              <a:t>ontology</a:t>
            </a:r>
            <a:r>
              <a:rPr lang="en-US" dirty="0" smtClean="0"/>
              <a:t>’ as a study</a:t>
            </a:r>
            <a:endParaRPr lang="en-US" dirty="0"/>
          </a:p>
        </p:txBody>
      </p:sp>
      <p:sp>
        <p:nvSpPr>
          <p:cNvPr id="3" name="Content Placeholder 2"/>
          <p:cNvSpPr>
            <a:spLocks noGrp="1"/>
          </p:cNvSpPr>
          <p:nvPr>
            <p:ph idx="1"/>
          </p:nvPr>
        </p:nvSpPr>
        <p:spPr>
          <a:xfrm>
            <a:off x="228600" y="1676400"/>
            <a:ext cx="8686800" cy="4419600"/>
          </a:xfrm>
        </p:spPr>
        <p:txBody>
          <a:bodyPr/>
          <a:lstStyle/>
          <a:p>
            <a:pPr marL="803275" indent="-803275"/>
            <a:r>
              <a:rPr lang="en-US" dirty="0" smtClean="0"/>
              <a:t>(O1) 	the </a:t>
            </a:r>
            <a:r>
              <a:rPr lang="en-US" dirty="0"/>
              <a:t>study of what there is,</a:t>
            </a:r>
          </a:p>
          <a:p>
            <a:pPr marL="803275" indent="-803275"/>
            <a:r>
              <a:rPr lang="en-US" dirty="0"/>
              <a:t>(</a:t>
            </a:r>
            <a:r>
              <a:rPr lang="en-US" dirty="0" smtClean="0"/>
              <a:t>O2) 	the </a:t>
            </a:r>
            <a:r>
              <a:rPr lang="en-US" dirty="0"/>
              <a:t>study of the most general features of what there is, and how the things there are relate to each other in the metaphysically most general ways, </a:t>
            </a:r>
            <a:endParaRPr lang="en-US" dirty="0" smtClean="0"/>
          </a:p>
          <a:p>
            <a:pPr marL="803275" indent="-803275"/>
            <a:r>
              <a:rPr lang="en-US" dirty="0" smtClean="0"/>
              <a:t>(O3)</a:t>
            </a:r>
            <a:r>
              <a:rPr lang="en-US" dirty="0"/>
              <a:t>	the study of ontological commitment, i.e. what we or others are committed to  </a:t>
            </a:r>
            <a:r>
              <a:rPr lang="en-US" dirty="0">
                <a:sym typeface="Wingdings" panose="05000000000000000000" pitchFamily="2" charset="2"/>
              </a:rPr>
              <a:t> creation of ‘</a:t>
            </a:r>
            <a:r>
              <a:rPr lang="en-US" b="1" i="1" u="sng" dirty="0">
                <a:sym typeface="Wingdings" panose="05000000000000000000" pitchFamily="2" charset="2"/>
              </a:rPr>
              <a:t>ontologies</a:t>
            </a:r>
            <a:r>
              <a:rPr lang="en-US" dirty="0">
                <a:sym typeface="Wingdings" panose="05000000000000000000" pitchFamily="2" charset="2"/>
              </a:rPr>
              <a:t>’;</a:t>
            </a:r>
            <a:endParaRPr lang="en-US" dirty="0"/>
          </a:p>
          <a:p>
            <a:pPr marL="803275" indent="-803275"/>
            <a:r>
              <a:rPr lang="en-US" dirty="0" smtClean="0">
                <a:solidFill>
                  <a:srgbClr val="0070C0"/>
                </a:solidFill>
              </a:rPr>
              <a:t>(</a:t>
            </a:r>
            <a:r>
              <a:rPr lang="en-US" dirty="0">
                <a:solidFill>
                  <a:srgbClr val="0070C0"/>
                </a:solidFill>
              </a:rPr>
              <a:t>O4) </a:t>
            </a:r>
            <a:r>
              <a:rPr lang="en-US" dirty="0" smtClean="0">
                <a:solidFill>
                  <a:srgbClr val="0070C0"/>
                </a:solidFill>
              </a:rPr>
              <a:t>	the </a:t>
            </a:r>
            <a:r>
              <a:rPr lang="en-US" dirty="0">
                <a:solidFill>
                  <a:srgbClr val="0070C0"/>
                </a:solidFill>
              </a:rPr>
              <a:t>study of meta-ontology, i.e. saying what task it is that the discipline of ontology should aim to accomplish, if any, how the questions it aims to answer should be understood, and with what methodology they can be answered.</a:t>
            </a:r>
          </a:p>
          <a:p>
            <a:endParaRPr lang="en-US" dirty="0"/>
          </a:p>
        </p:txBody>
      </p:sp>
      <p:sp>
        <p:nvSpPr>
          <p:cNvPr id="4" name="Rectangle 3"/>
          <p:cNvSpPr/>
          <p:nvPr/>
        </p:nvSpPr>
        <p:spPr>
          <a:xfrm>
            <a:off x="3886200" y="6400800"/>
            <a:ext cx="5410200" cy="307777"/>
          </a:xfrm>
          <a:prstGeom prst="rect">
            <a:avLst/>
          </a:prstGeom>
        </p:spPr>
        <p:txBody>
          <a:bodyPr wrap="square">
            <a:spAutoFit/>
          </a:bodyPr>
          <a:lstStyle/>
          <a:p>
            <a:r>
              <a:rPr lang="en-US" sz="1400" dirty="0">
                <a:solidFill>
                  <a:schemeClr val="bg1"/>
                </a:solidFill>
              </a:rPr>
              <a:t>http://plato.stanford.edu/entries/logic-ontology/#DifConOnt</a:t>
            </a:r>
          </a:p>
        </p:txBody>
      </p:sp>
    </p:spTree>
    <p:extLst>
      <p:ext uri="{BB962C8B-B14F-4D97-AF65-F5344CB8AC3E}">
        <p14:creationId xmlns:p14="http://schemas.microsoft.com/office/powerpoint/2010/main" val="36581876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notions of ‘</a:t>
            </a:r>
            <a:r>
              <a:rPr lang="en-US" b="1" i="1" u="sng" dirty="0" smtClean="0"/>
              <a:t>ontology</a:t>
            </a:r>
            <a:r>
              <a:rPr lang="en-US" dirty="0" smtClean="0"/>
              <a:t>’ as a study</a:t>
            </a:r>
            <a:endParaRPr lang="en-US" dirty="0"/>
          </a:p>
        </p:txBody>
      </p:sp>
      <p:sp>
        <p:nvSpPr>
          <p:cNvPr id="3" name="Content Placeholder 2"/>
          <p:cNvSpPr>
            <a:spLocks noGrp="1"/>
          </p:cNvSpPr>
          <p:nvPr>
            <p:ph idx="1"/>
          </p:nvPr>
        </p:nvSpPr>
        <p:spPr>
          <a:xfrm>
            <a:off x="228600" y="1676400"/>
            <a:ext cx="8686800" cy="4419600"/>
          </a:xfrm>
        </p:spPr>
        <p:txBody>
          <a:bodyPr/>
          <a:lstStyle/>
          <a:p>
            <a:pPr marL="803275" indent="-803275"/>
            <a:r>
              <a:rPr lang="en-US" dirty="0" smtClean="0"/>
              <a:t>(O1) 	the </a:t>
            </a:r>
            <a:r>
              <a:rPr lang="en-US" dirty="0"/>
              <a:t>study of what there is,</a:t>
            </a:r>
          </a:p>
          <a:p>
            <a:pPr marL="803275" indent="-803275"/>
            <a:r>
              <a:rPr lang="en-US" dirty="0"/>
              <a:t>(</a:t>
            </a:r>
            <a:r>
              <a:rPr lang="en-US" dirty="0" smtClean="0"/>
              <a:t>O2) 	the </a:t>
            </a:r>
            <a:r>
              <a:rPr lang="en-US" dirty="0"/>
              <a:t>study of the most general features of what there is, and how the things there are relate to each other in the metaphysically most general ways, </a:t>
            </a:r>
            <a:endParaRPr lang="en-US" dirty="0" smtClean="0"/>
          </a:p>
          <a:p>
            <a:pPr marL="803275" indent="-803275"/>
            <a:r>
              <a:rPr lang="en-US" dirty="0" smtClean="0"/>
              <a:t>(O3)</a:t>
            </a:r>
            <a:r>
              <a:rPr lang="en-US" dirty="0"/>
              <a:t>	the study of ontological commitment, i.e. what we or others are committed to  </a:t>
            </a:r>
            <a:r>
              <a:rPr lang="en-US" dirty="0">
                <a:sym typeface="Wingdings" panose="05000000000000000000" pitchFamily="2" charset="2"/>
              </a:rPr>
              <a:t> creation of ‘</a:t>
            </a:r>
            <a:r>
              <a:rPr lang="en-US" b="1" i="1" u="sng" dirty="0">
                <a:sym typeface="Wingdings" panose="05000000000000000000" pitchFamily="2" charset="2"/>
              </a:rPr>
              <a:t>ontologies</a:t>
            </a:r>
            <a:r>
              <a:rPr lang="en-US" dirty="0" smtClean="0">
                <a:sym typeface="Wingdings" panose="05000000000000000000" pitchFamily="2" charset="2"/>
              </a:rPr>
              <a:t>’;</a:t>
            </a:r>
          </a:p>
          <a:p>
            <a:pPr marL="803275" indent="-803275"/>
            <a:endParaRPr lang="en-US" dirty="0">
              <a:sym typeface="Wingdings" panose="05000000000000000000" pitchFamily="2" charset="2"/>
            </a:endParaRPr>
          </a:p>
          <a:p>
            <a:pPr marL="803275" indent="-803275"/>
            <a:r>
              <a:rPr lang="en-US" dirty="0" smtClean="0">
                <a:sym typeface="Wingdings" panose="05000000000000000000" pitchFamily="2" charset="2"/>
              </a:rPr>
              <a:t>Some people commit to </a:t>
            </a:r>
            <a:r>
              <a:rPr lang="en-US" dirty="0" smtClean="0">
                <a:solidFill>
                  <a:srgbClr val="FFC000"/>
                </a:solidFill>
                <a:sym typeface="Wingdings" panose="05000000000000000000" pitchFamily="2" charset="2"/>
              </a:rPr>
              <a:t>weird things </a:t>
            </a:r>
            <a:r>
              <a:rPr lang="en-US" dirty="0" smtClean="0">
                <a:sym typeface="Wingdings" panose="05000000000000000000" pitchFamily="2" charset="2"/>
              </a:rPr>
              <a:t>…</a:t>
            </a:r>
          </a:p>
          <a:p>
            <a:pPr marL="803275" indent="-803275"/>
            <a:r>
              <a:rPr lang="en-US" dirty="0" smtClean="0">
                <a:sym typeface="Wingdings" panose="05000000000000000000" pitchFamily="2" charset="2"/>
              </a:rPr>
              <a:t> </a:t>
            </a:r>
          </a:p>
          <a:p>
            <a:endParaRPr lang="en-US" dirty="0"/>
          </a:p>
        </p:txBody>
      </p:sp>
      <p:sp>
        <p:nvSpPr>
          <p:cNvPr id="5" name="Rectangle 4"/>
          <p:cNvSpPr/>
          <p:nvPr/>
        </p:nvSpPr>
        <p:spPr bwMode="auto">
          <a:xfrm>
            <a:off x="1066800" y="3276600"/>
            <a:ext cx="7696200" cy="9144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2394451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notions of ‘</a:t>
            </a:r>
            <a:r>
              <a:rPr lang="en-US" b="1" i="1" u="sng" dirty="0" smtClean="0"/>
              <a:t>ontology</a:t>
            </a:r>
            <a:r>
              <a:rPr lang="en-US" dirty="0" smtClean="0"/>
              <a:t>’ as a study</a:t>
            </a:r>
            <a:endParaRPr lang="en-US" dirty="0"/>
          </a:p>
        </p:txBody>
      </p:sp>
      <p:sp>
        <p:nvSpPr>
          <p:cNvPr id="3" name="Content Placeholder 2"/>
          <p:cNvSpPr>
            <a:spLocks noGrp="1"/>
          </p:cNvSpPr>
          <p:nvPr>
            <p:ph idx="1"/>
          </p:nvPr>
        </p:nvSpPr>
        <p:spPr>
          <a:xfrm>
            <a:off x="228600" y="1676400"/>
            <a:ext cx="8686800" cy="4419600"/>
          </a:xfrm>
        </p:spPr>
        <p:txBody>
          <a:bodyPr/>
          <a:lstStyle/>
          <a:p>
            <a:pPr marL="803275" indent="-803275"/>
            <a:r>
              <a:rPr lang="en-US" dirty="0" smtClean="0"/>
              <a:t>(O1) 	the </a:t>
            </a:r>
            <a:r>
              <a:rPr lang="en-US" dirty="0"/>
              <a:t>study of what there is,</a:t>
            </a:r>
          </a:p>
          <a:p>
            <a:pPr marL="803275" indent="-803275"/>
            <a:r>
              <a:rPr lang="en-US" dirty="0"/>
              <a:t>(</a:t>
            </a:r>
            <a:r>
              <a:rPr lang="en-US" dirty="0" smtClean="0"/>
              <a:t>O2) 	the </a:t>
            </a:r>
            <a:r>
              <a:rPr lang="en-US" dirty="0"/>
              <a:t>study of the most general features of what there is, and how the things there are relate to each other in the metaphysically most general ways, </a:t>
            </a:r>
            <a:endParaRPr lang="en-US" dirty="0" smtClean="0"/>
          </a:p>
          <a:p>
            <a:pPr marL="803275" indent="-803275"/>
            <a:r>
              <a:rPr lang="en-US" dirty="0" smtClean="0"/>
              <a:t>(O3)</a:t>
            </a:r>
            <a:r>
              <a:rPr lang="en-US" dirty="0"/>
              <a:t>	the study of ontological commitment, i.e. what we or others are committed to  </a:t>
            </a:r>
            <a:r>
              <a:rPr lang="en-US" dirty="0">
                <a:sym typeface="Wingdings" panose="05000000000000000000" pitchFamily="2" charset="2"/>
              </a:rPr>
              <a:t> creation of ‘</a:t>
            </a:r>
            <a:r>
              <a:rPr lang="en-US" b="1" i="1" u="sng" dirty="0">
                <a:sym typeface="Wingdings" panose="05000000000000000000" pitchFamily="2" charset="2"/>
              </a:rPr>
              <a:t>ontologies</a:t>
            </a:r>
            <a:r>
              <a:rPr lang="en-US" dirty="0" smtClean="0">
                <a:sym typeface="Wingdings" panose="05000000000000000000" pitchFamily="2" charset="2"/>
              </a:rPr>
              <a:t>’;</a:t>
            </a:r>
          </a:p>
          <a:p>
            <a:pPr marL="803275" indent="-803275"/>
            <a:endParaRPr lang="en-US" dirty="0">
              <a:sym typeface="Wingdings" panose="05000000000000000000" pitchFamily="2" charset="2"/>
            </a:endParaRPr>
          </a:p>
          <a:p>
            <a:pPr marL="803275" indent="-803275"/>
            <a:r>
              <a:rPr lang="en-US" dirty="0" smtClean="0">
                <a:sym typeface="Wingdings" panose="05000000000000000000" pitchFamily="2" charset="2"/>
              </a:rPr>
              <a:t>Some people commit to weird things </a:t>
            </a:r>
            <a:r>
              <a:rPr lang="en-US" dirty="0" smtClean="0">
                <a:sym typeface="Wingdings" panose="05000000000000000000" pitchFamily="2" charset="2"/>
              </a:rPr>
              <a:t>…</a:t>
            </a:r>
          </a:p>
          <a:p>
            <a:pPr marL="803275" indent="-803275"/>
            <a:endParaRPr lang="en-US" dirty="0" smtClean="0">
              <a:sym typeface="Wingdings" panose="05000000000000000000" pitchFamily="2" charset="2"/>
            </a:endParaRPr>
          </a:p>
          <a:p>
            <a:pPr marL="803275" indent="-803275"/>
            <a:r>
              <a:rPr lang="en-US" dirty="0" smtClean="0">
                <a:solidFill>
                  <a:srgbClr val="FFFF00"/>
                </a:solidFill>
                <a:sym typeface="Wingdings" panose="05000000000000000000" pitchFamily="2" charset="2"/>
              </a:rPr>
              <a:t>therefor, and because of our endeavor, we need to be </a:t>
            </a:r>
            <a:r>
              <a:rPr lang="en-US" b="1" i="1" u="sng" dirty="0" smtClean="0">
                <a:solidFill>
                  <a:srgbClr val="FFFF00"/>
                </a:solidFill>
                <a:sym typeface="Wingdings" panose="05000000000000000000" pitchFamily="2" charset="2"/>
              </a:rPr>
              <a:t>scientific realists</a:t>
            </a:r>
            <a:r>
              <a:rPr lang="en-US" dirty="0" smtClean="0">
                <a:solidFill>
                  <a:srgbClr val="FFFF00"/>
                </a:solidFill>
                <a:sym typeface="Wingdings" panose="05000000000000000000" pitchFamily="2" charset="2"/>
              </a:rPr>
              <a:t>.</a:t>
            </a:r>
            <a:endParaRPr lang="en-US" dirty="0">
              <a:solidFill>
                <a:srgbClr val="FFFF00"/>
              </a:solidFill>
            </a:endParaRPr>
          </a:p>
          <a:p>
            <a:endParaRPr lang="en-US" dirty="0"/>
          </a:p>
        </p:txBody>
      </p:sp>
      <p:sp>
        <p:nvSpPr>
          <p:cNvPr id="5" name="Rectangle 4"/>
          <p:cNvSpPr/>
          <p:nvPr/>
        </p:nvSpPr>
        <p:spPr bwMode="auto">
          <a:xfrm>
            <a:off x="1066800" y="3276600"/>
            <a:ext cx="7696200" cy="9144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9114388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Scientific </a:t>
            </a:r>
            <a:r>
              <a:rPr lang="en-US" dirty="0"/>
              <a:t>R</a:t>
            </a:r>
            <a:r>
              <a:rPr lang="en-US" dirty="0" smtClean="0"/>
              <a:t>ealism</a:t>
            </a:r>
            <a:endParaRPr lang="en-US" dirty="0"/>
          </a:p>
        </p:txBody>
      </p:sp>
      <p:sp>
        <p:nvSpPr>
          <p:cNvPr id="5" name="Content Placeholder 4"/>
          <p:cNvSpPr>
            <a:spLocks noGrp="1"/>
          </p:cNvSpPr>
          <p:nvPr>
            <p:ph idx="1"/>
          </p:nvPr>
        </p:nvSpPr>
        <p:spPr/>
        <p:txBody>
          <a:bodyPr/>
          <a:lstStyle/>
          <a:p>
            <a:pPr>
              <a:buFont typeface="Arial" panose="020B0604020202020204" pitchFamily="34" charset="0"/>
              <a:buChar char="•"/>
            </a:pPr>
            <a:r>
              <a:rPr lang="en-US" b="1" dirty="0" smtClean="0"/>
              <a:t>Positive </a:t>
            </a:r>
            <a:r>
              <a:rPr lang="en-US" b="1" i="1" dirty="0" smtClean="0"/>
              <a:t>epistemic</a:t>
            </a:r>
            <a:r>
              <a:rPr lang="en-US" b="1" dirty="0" smtClean="0"/>
              <a:t> </a:t>
            </a:r>
            <a:r>
              <a:rPr lang="en-US" b="1" dirty="0"/>
              <a:t>status </a:t>
            </a:r>
            <a:r>
              <a:rPr lang="en-US" b="1" dirty="0" smtClean="0"/>
              <a:t>towards certain aspects or components of scientific theories: </a:t>
            </a:r>
          </a:p>
          <a:p>
            <a:pPr lvl="1">
              <a:buFont typeface="Arial" panose="020B0604020202020204" pitchFamily="34" charset="0"/>
              <a:buChar char="•"/>
            </a:pPr>
            <a:r>
              <a:rPr lang="en-US" sz="2200" dirty="0" smtClean="0"/>
              <a:t>strong position: they do have epistemic status;</a:t>
            </a:r>
          </a:p>
          <a:p>
            <a:pPr lvl="1">
              <a:buFont typeface="Arial" panose="020B0604020202020204" pitchFamily="34" charset="0"/>
              <a:buChar char="•"/>
            </a:pPr>
            <a:r>
              <a:rPr lang="en-US" sz="2200" dirty="0" smtClean="0"/>
              <a:t>weak position: they are intended to have such status.</a:t>
            </a:r>
          </a:p>
          <a:p>
            <a:pPr lvl="1">
              <a:buFont typeface="Arial" panose="020B0604020202020204" pitchFamily="34" charset="0"/>
              <a:buChar char="•"/>
            </a:pPr>
            <a:endParaRPr lang="en-US" sz="2200" dirty="0" smtClean="0"/>
          </a:p>
          <a:p>
            <a:pPr>
              <a:buFont typeface="Arial" panose="020B0604020202020204" pitchFamily="34" charset="0"/>
              <a:buChar char="•"/>
            </a:pPr>
            <a:r>
              <a:rPr lang="en-US" b="1" dirty="0" smtClean="0"/>
              <a:t>Aspects or components:</a:t>
            </a:r>
          </a:p>
          <a:p>
            <a:pPr lvl="1">
              <a:buFont typeface="Arial" panose="020B0604020202020204" pitchFamily="34" charset="0"/>
              <a:buChar char="•"/>
            </a:pPr>
            <a:r>
              <a:rPr lang="en-US" sz="2200" dirty="0" smtClean="0"/>
              <a:t>(approximate) truth of (certain aspects of) scientific theories; </a:t>
            </a:r>
          </a:p>
          <a:p>
            <a:pPr lvl="1">
              <a:buFont typeface="Arial" panose="020B0604020202020204" pitchFamily="34" charset="0"/>
              <a:buChar char="•"/>
            </a:pPr>
            <a:r>
              <a:rPr lang="en-US" sz="2200" dirty="0" smtClean="0"/>
              <a:t>successful </a:t>
            </a:r>
            <a:r>
              <a:rPr lang="en-US" sz="2200" dirty="0"/>
              <a:t>reference of </a:t>
            </a:r>
            <a:r>
              <a:rPr lang="en-US" sz="2200" dirty="0" smtClean="0"/>
              <a:t>scientific terms </a:t>
            </a:r>
            <a:r>
              <a:rPr lang="en-US" sz="2200" dirty="0"/>
              <a:t>to </a:t>
            </a:r>
            <a:r>
              <a:rPr lang="en-US" sz="2200" dirty="0" smtClean="0"/>
              <a:t>portions of reality;</a:t>
            </a:r>
          </a:p>
          <a:p>
            <a:pPr lvl="1">
              <a:buFont typeface="Arial" panose="020B0604020202020204" pitchFamily="34" charset="0"/>
              <a:buChar char="•"/>
            </a:pPr>
            <a:r>
              <a:rPr lang="en-US" sz="2200" dirty="0"/>
              <a:t>b</a:t>
            </a:r>
            <a:r>
              <a:rPr lang="en-US" sz="2200" dirty="0" smtClean="0"/>
              <a:t>elief in the </a:t>
            </a:r>
            <a:r>
              <a:rPr lang="en-US" sz="2200" dirty="0" smtClean="0">
                <a:solidFill>
                  <a:srgbClr val="FFFF00"/>
                </a:solidFill>
              </a:rPr>
              <a:t>ontology</a:t>
            </a:r>
            <a:r>
              <a:rPr lang="en-US" sz="2200" dirty="0" smtClean="0"/>
              <a:t> of scientific theories.</a:t>
            </a:r>
            <a:endParaRPr lang="en-US" sz="2200" dirty="0"/>
          </a:p>
        </p:txBody>
      </p:sp>
      <p:sp>
        <p:nvSpPr>
          <p:cNvPr id="6" name="Rectangle 5"/>
          <p:cNvSpPr/>
          <p:nvPr/>
        </p:nvSpPr>
        <p:spPr>
          <a:xfrm>
            <a:off x="838200" y="6324600"/>
            <a:ext cx="8305800" cy="461665"/>
          </a:xfrm>
          <a:prstGeom prst="rect">
            <a:avLst/>
          </a:prstGeom>
        </p:spPr>
        <p:txBody>
          <a:bodyPr wrap="square">
            <a:spAutoFit/>
          </a:bodyPr>
          <a:lstStyle/>
          <a:p>
            <a:pPr algn="r"/>
            <a:r>
              <a:rPr lang="en-US" sz="1200" b="0" dirty="0" err="1">
                <a:solidFill>
                  <a:schemeClr val="bg1"/>
                </a:solidFill>
              </a:rPr>
              <a:t>Chakravartty</a:t>
            </a:r>
            <a:r>
              <a:rPr lang="en-US" sz="1200" b="0" dirty="0">
                <a:solidFill>
                  <a:schemeClr val="bg1"/>
                </a:solidFill>
              </a:rPr>
              <a:t>, </a:t>
            </a:r>
            <a:r>
              <a:rPr lang="en-US" sz="1200" b="0" dirty="0" err="1">
                <a:solidFill>
                  <a:schemeClr val="bg1"/>
                </a:solidFill>
              </a:rPr>
              <a:t>Anjan</a:t>
            </a:r>
            <a:r>
              <a:rPr lang="en-US" sz="1200" b="0" dirty="0">
                <a:solidFill>
                  <a:schemeClr val="bg1"/>
                </a:solidFill>
              </a:rPr>
              <a:t>, "Scientific Realism", </a:t>
            </a:r>
            <a:r>
              <a:rPr lang="en-US" sz="1200" b="0" i="1" dirty="0">
                <a:solidFill>
                  <a:schemeClr val="bg1"/>
                </a:solidFill>
              </a:rPr>
              <a:t>The Stanford Encyclopedia of Philosophy </a:t>
            </a:r>
            <a:r>
              <a:rPr lang="en-US" sz="1200" b="0" dirty="0">
                <a:solidFill>
                  <a:schemeClr val="bg1"/>
                </a:solidFill>
              </a:rPr>
              <a:t>(Winter 2016 Edition), Edward N. </a:t>
            </a:r>
            <a:r>
              <a:rPr lang="en-US" sz="1200" b="0" dirty="0" err="1">
                <a:solidFill>
                  <a:schemeClr val="bg1"/>
                </a:solidFill>
              </a:rPr>
              <a:t>Zalta</a:t>
            </a:r>
            <a:r>
              <a:rPr lang="en-US" sz="1200" b="0" dirty="0">
                <a:solidFill>
                  <a:schemeClr val="bg1"/>
                </a:solidFill>
              </a:rPr>
              <a:t> (ed.), URL = &lt;https://plato.stanford.edu/archives/win2016/entries/scientific-realism/&gt;. </a:t>
            </a:r>
          </a:p>
        </p:txBody>
      </p:sp>
    </p:spTree>
    <p:extLst>
      <p:ext uri="{BB962C8B-B14F-4D97-AF65-F5344CB8AC3E}">
        <p14:creationId xmlns:p14="http://schemas.microsoft.com/office/powerpoint/2010/main" val="19175797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r>
              <a:rPr lang="en-US" sz="3200" dirty="0"/>
              <a:t>T</a:t>
            </a:r>
            <a:r>
              <a:rPr lang="en-US" sz="3200" dirty="0" smtClean="0"/>
              <a:t>here </a:t>
            </a:r>
            <a:r>
              <a:rPr lang="en-US" sz="3200" dirty="0"/>
              <a:t>is a non-trivial relation between representations and what they are about</a:t>
            </a:r>
            <a:endParaRPr lang="en-US" sz="3200" dirty="0" smtClean="0"/>
          </a:p>
        </p:txBody>
      </p:sp>
      <p:sp>
        <p:nvSpPr>
          <p:cNvPr id="9219" name="AutoShape 6"/>
          <p:cNvSpPr>
            <a:spLocks noChangeArrowheads="1"/>
          </p:cNvSpPr>
          <p:nvPr/>
        </p:nvSpPr>
        <p:spPr bwMode="auto">
          <a:xfrm>
            <a:off x="3352800" y="3916363"/>
            <a:ext cx="2133600" cy="609600"/>
          </a:xfrm>
          <a:prstGeom prst="rightArrow">
            <a:avLst>
              <a:gd name="adj1" fmla="val 50000"/>
              <a:gd name="adj2" fmla="val 6275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grpSp>
        <p:nvGrpSpPr>
          <p:cNvPr id="9220" name="Group 26"/>
          <p:cNvGrpSpPr>
            <a:grpSpLocks/>
          </p:cNvGrpSpPr>
          <p:nvPr/>
        </p:nvGrpSpPr>
        <p:grpSpPr bwMode="auto">
          <a:xfrm>
            <a:off x="3810000" y="2544763"/>
            <a:ext cx="914400" cy="3429000"/>
            <a:chOff x="2256" y="1488"/>
            <a:chExt cx="576" cy="2160"/>
          </a:xfrm>
        </p:grpSpPr>
        <p:sp>
          <p:nvSpPr>
            <p:cNvPr id="9233" name="AutoShape 15"/>
            <p:cNvSpPr>
              <a:spLocks noChangeArrowheads="1"/>
            </p:cNvSpPr>
            <p:nvPr/>
          </p:nvSpPr>
          <p:spPr bwMode="auto">
            <a:xfrm rot="5400000">
              <a:off x="1464" y="2280"/>
              <a:ext cx="2160"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alpha val="50195"/>
              </a:srgbClr>
            </a:solidFill>
            <a:ln w="9525">
              <a:solidFill>
                <a:schemeClr val="bg1"/>
              </a:solidFill>
              <a:miter lim="800000"/>
              <a:headEnd/>
              <a:tailEnd/>
            </a:ln>
          </p:spPr>
          <p:txBody>
            <a:bodyPr wrap="none" anchor="ctr"/>
            <a:lstStyle/>
            <a:p>
              <a:endParaRPr lang="en-US"/>
            </a:p>
          </p:txBody>
        </p:sp>
        <p:sp>
          <p:nvSpPr>
            <p:cNvPr id="9234" name="Line 16"/>
            <p:cNvSpPr>
              <a:spLocks noChangeShapeType="1"/>
            </p:cNvSpPr>
            <p:nvPr/>
          </p:nvSpPr>
          <p:spPr bwMode="auto">
            <a:xfrm rot="5400000">
              <a:off x="2353" y="1645"/>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5" name="Line 17"/>
            <p:cNvSpPr>
              <a:spLocks noChangeShapeType="1"/>
            </p:cNvSpPr>
            <p:nvPr/>
          </p:nvSpPr>
          <p:spPr bwMode="auto">
            <a:xfrm rot="5400000">
              <a:off x="2449" y="1867"/>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6" name="Line 18"/>
            <p:cNvSpPr>
              <a:spLocks noChangeShapeType="1"/>
            </p:cNvSpPr>
            <p:nvPr/>
          </p:nvSpPr>
          <p:spPr bwMode="auto">
            <a:xfrm rot="5400000">
              <a:off x="2512" y="2058"/>
              <a:ext cx="63"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7" name="Line 19"/>
            <p:cNvSpPr>
              <a:spLocks noChangeShapeType="1"/>
            </p:cNvSpPr>
            <p:nvPr/>
          </p:nvSpPr>
          <p:spPr bwMode="auto">
            <a:xfrm rot="5400000">
              <a:off x="2544" y="2216"/>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8" name="Line 20"/>
            <p:cNvSpPr>
              <a:spLocks noChangeShapeType="1"/>
            </p:cNvSpPr>
            <p:nvPr/>
          </p:nvSpPr>
          <p:spPr bwMode="auto">
            <a:xfrm rot="5400000" flipV="1">
              <a:off x="2449" y="2439"/>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9" name="Line 21"/>
            <p:cNvSpPr>
              <a:spLocks noChangeShapeType="1"/>
            </p:cNvSpPr>
            <p:nvPr/>
          </p:nvSpPr>
          <p:spPr bwMode="auto">
            <a:xfrm rot="5400000" flipV="1">
              <a:off x="2417" y="2598"/>
              <a:ext cx="25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0" name="Line 22"/>
            <p:cNvSpPr>
              <a:spLocks noChangeShapeType="1"/>
            </p:cNvSpPr>
            <p:nvPr/>
          </p:nvSpPr>
          <p:spPr bwMode="auto">
            <a:xfrm rot="5400000" flipV="1">
              <a:off x="2353" y="2852"/>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1" name="Line 23"/>
            <p:cNvSpPr>
              <a:spLocks noChangeShapeType="1"/>
            </p:cNvSpPr>
            <p:nvPr/>
          </p:nvSpPr>
          <p:spPr bwMode="auto">
            <a:xfrm rot="5400000">
              <a:off x="1739" y="2572"/>
              <a:ext cx="189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2" name="Line 24"/>
            <p:cNvSpPr>
              <a:spLocks noChangeShapeType="1"/>
            </p:cNvSpPr>
            <p:nvPr/>
          </p:nvSpPr>
          <p:spPr bwMode="auto">
            <a:xfrm rot="5400000">
              <a:off x="1726" y="2576"/>
              <a:ext cx="16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3" name="Line 25"/>
            <p:cNvSpPr>
              <a:spLocks noChangeShapeType="1"/>
            </p:cNvSpPr>
            <p:nvPr/>
          </p:nvSpPr>
          <p:spPr bwMode="auto">
            <a:xfrm rot="5400000">
              <a:off x="1721" y="2569"/>
              <a:ext cx="135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9221" name="AutoShape 27"/>
          <p:cNvSpPr>
            <a:spLocks noChangeArrowheads="1"/>
          </p:cNvSpPr>
          <p:nvPr/>
        </p:nvSpPr>
        <p:spPr bwMode="auto">
          <a:xfrm>
            <a:off x="3124200" y="3916363"/>
            <a:ext cx="914400" cy="609600"/>
          </a:xfrm>
          <a:prstGeom prst="leftArrow">
            <a:avLst>
              <a:gd name="adj1" fmla="val 50000"/>
              <a:gd name="adj2" fmla="val 6197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pic>
        <p:nvPicPr>
          <p:cNvPr id="9224" name="Picture 5" descr="CT sc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44763"/>
            <a:ext cx="2219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2386948"/>
            <a:ext cx="2729609" cy="3777315"/>
          </a:xfrm>
          <a:prstGeom prst="rect">
            <a:avLst/>
          </a:prstGeom>
        </p:spPr>
      </p:pic>
      <p:sp>
        <p:nvSpPr>
          <p:cNvPr id="9226" name="Freeform 35"/>
          <p:cNvSpPr>
            <a:spLocks/>
          </p:cNvSpPr>
          <p:nvPr/>
        </p:nvSpPr>
        <p:spPr bwMode="auto">
          <a:xfrm>
            <a:off x="2590800" y="2519363"/>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7" name="Freeform 37"/>
          <p:cNvSpPr>
            <a:spLocks/>
          </p:cNvSpPr>
          <p:nvPr/>
        </p:nvSpPr>
        <p:spPr bwMode="auto">
          <a:xfrm rot="20395306" flipV="1">
            <a:off x="2362200" y="4525963"/>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8" name="Rectangle 36"/>
          <p:cNvSpPr>
            <a:spLocks noChangeArrowheads="1"/>
          </p:cNvSpPr>
          <p:nvPr/>
        </p:nvSpPr>
        <p:spPr bwMode="auto">
          <a:xfrm>
            <a:off x="6484938" y="3553620"/>
            <a:ext cx="144462" cy="181768"/>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9" name="Rectangle 38"/>
          <p:cNvSpPr>
            <a:spLocks noChangeArrowheads="1"/>
          </p:cNvSpPr>
          <p:nvPr/>
        </p:nvSpPr>
        <p:spPr bwMode="auto">
          <a:xfrm>
            <a:off x="6510338" y="4288763"/>
            <a:ext cx="119062" cy="89562"/>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25" name="Text Box 39"/>
          <p:cNvSpPr txBox="1">
            <a:spLocks noChangeArrowheads="1"/>
          </p:cNvSpPr>
          <p:nvPr/>
        </p:nvSpPr>
        <p:spPr bwMode="auto">
          <a:xfrm>
            <a:off x="965200" y="1976438"/>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dirty="0">
                <a:solidFill>
                  <a:srgbClr val="FFFF00"/>
                </a:solidFill>
              </a:rPr>
              <a:t>Referents</a:t>
            </a:r>
          </a:p>
        </p:txBody>
      </p:sp>
      <p:sp>
        <p:nvSpPr>
          <p:cNvPr id="26" name="Text Box 40"/>
          <p:cNvSpPr txBox="1">
            <a:spLocks noChangeArrowheads="1"/>
          </p:cNvSpPr>
          <p:nvPr/>
        </p:nvSpPr>
        <p:spPr bwMode="auto">
          <a:xfrm>
            <a:off x="5902415" y="1976438"/>
            <a:ext cx="20826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dirty="0" smtClean="0">
                <a:solidFill>
                  <a:srgbClr val="FFFF00"/>
                </a:solidFill>
              </a:rPr>
              <a:t>Classifications</a:t>
            </a:r>
            <a:endParaRPr lang="en-US" dirty="0">
              <a:solidFill>
                <a:srgbClr val="FFFF00"/>
              </a:solidFill>
            </a:endParaRPr>
          </a:p>
        </p:txBody>
      </p:sp>
      <p:sp>
        <p:nvSpPr>
          <p:cNvPr id="27" name="Text Box 39"/>
          <p:cNvSpPr txBox="1">
            <a:spLocks noChangeArrowheads="1"/>
          </p:cNvSpPr>
          <p:nvPr/>
        </p:nvSpPr>
        <p:spPr bwMode="auto">
          <a:xfrm>
            <a:off x="3399467" y="1981200"/>
            <a:ext cx="18069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dirty="0" smtClean="0">
                <a:solidFill>
                  <a:srgbClr val="FFFF00"/>
                </a:solidFill>
              </a:rPr>
              <a:t>Perspectives</a:t>
            </a:r>
            <a:endParaRPr lang="en-US" dirty="0">
              <a:solidFill>
                <a:srgbClr val="FFFF00"/>
              </a:solidFill>
            </a:endParaRPr>
          </a:p>
        </p:txBody>
      </p:sp>
    </p:spTree>
    <p:extLst>
      <p:ext uri="{BB962C8B-B14F-4D97-AF65-F5344CB8AC3E}">
        <p14:creationId xmlns:p14="http://schemas.microsoft.com/office/powerpoint/2010/main" val="37266180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smtClean="0"/>
              <a:t>What makes it non-trivial?</a:t>
            </a:r>
          </a:p>
        </p:txBody>
      </p:sp>
      <p:sp>
        <p:nvSpPr>
          <p:cNvPr id="11267" name="Content Placeholder 23"/>
          <p:cNvSpPr>
            <a:spLocks noGrp="1"/>
          </p:cNvSpPr>
          <p:nvPr>
            <p:ph idx="1"/>
          </p:nvPr>
        </p:nvSpPr>
        <p:spPr>
          <a:xfrm>
            <a:off x="228600" y="3200400"/>
            <a:ext cx="2667000" cy="3167062"/>
          </a:xfrm>
        </p:spPr>
        <p:txBody>
          <a:bodyPr/>
          <a:lstStyle/>
          <a:p>
            <a:pPr marL="233363" indent="-233363"/>
            <a:r>
              <a:rPr lang="en-US" altLang="en-US" sz="2400" dirty="0" smtClean="0">
                <a:solidFill>
                  <a:srgbClr val="FFFF00"/>
                </a:solidFill>
              </a:rPr>
              <a:t>Referents</a:t>
            </a:r>
          </a:p>
          <a:p>
            <a:pPr marL="401638" lvl="1" indent="-233363"/>
            <a:endParaRPr lang="en-US" altLang="en-US" sz="1600" dirty="0" smtClean="0"/>
          </a:p>
        </p:txBody>
      </p:sp>
      <p:sp>
        <p:nvSpPr>
          <p:cNvPr id="25" name="Content Placeholder 24"/>
          <p:cNvSpPr>
            <a:spLocks noGrp="1"/>
          </p:cNvSpPr>
          <p:nvPr>
            <p:ph sz="half" idx="4294967295"/>
          </p:nvPr>
        </p:nvSpPr>
        <p:spPr>
          <a:xfrm>
            <a:off x="5775325" y="3200400"/>
            <a:ext cx="3368675" cy="3282950"/>
          </a:xfrm>
          <a:prstGeom prst="rect">
            <a:avLst/>
          </a:prstGeom>
        </p:spPr>
        <p:txBody>
          <a:bodyPr/>
          <a:lstStyle/>
          <a:p>
            <a:pPr marL="569913" indent="-280988"/>
            <a:r>
              <a:rPr lang="en-US" altLang="en-US" sz="2400" dirty="0" smtClean="0">
                <a:solidFill>
                  <a:srgbClr val="FFFF00"/>
                </a:solidFill>
              </a:rPr>
              <a:t>References</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2827338" y="3200400"/>
            <a:ext cx="3051175" cy="3282950"/>
          </a:xfrm>
          <a:prstGeom prst="rect">
            <a:avLst/>
          </a:prstGeom>
          <a:noFill/>
          <a:ln w="9525">
            <a:noFill/>
            <a:miter lim="800000"/>
            <a:headEnd/>
            <a:tailEnd/>
          </a:ln>
        </p:spPr>
        <p:txBody>
          <a:bodyPr/>
          <a:lstStyle/>
          <a:p>
            <a:pPr eaLnBrk="0" hangingPunct="0">
              <a:spcBef>
                <a:spcPct val="20000"/>
              </a:spcBef>
              <a:defRPr/>
            </a:pPr>
            <a:r>
              <a:rPr lang="en-US" sz="2400" b="0" kern="0" dirty="0" smtClean="0">
                <a:solidFill>
                  <a:srgbClr val="FFFF00"/>
                </a:solidFill>
                <a:latin typeface="+mn-lt"/>
              </a:rPr>
              <a:t>Perspectives </a:t>
            </a:r>
          </a:p>
          <a:p>
            <a:pPr eaLnBrk="0" hangingPunct="0">
              <a:spcBef>
                <a:spcPct val="20000"/>
              </a:spcBef>
              <a:defRPr/>
            </a:pPr>
            <a:r>
              <a:rPr lang="en-US" sz="1600" b="0" kern="0" dirty="0" smtClean="0">
                <a:solidFill>
                  <a:schemeClr val="bg1"/>
                </a:solidFill>
                <a:latin typeface="+mn-lt"/>
              </a:rPr>
              <a:t>restricted </a:t>
            </a:r>
            <a:r>
              <a:rPr lang="en-US" sz="1600" b="0" kern="0" dirty="0">
                <a:solidFill>
                  <a:schemeClr val="bg1"/>
                </a:solidFill>
                <a:latin typeface="+mn-lt"/>
              </a:rPr>
              <a:t>by</a:t>
            </a:r>
            <a:r>
              <a:rPr lang="en-US" sz="1600" b="0" kern="0" dirty="0" smtClean="0">
                <a:solidFill>
                  <a:schemeClr val="bg1"/>
                </a:solidFill>
                <a:latin typeface="+mn-lt"/>
              </a:rPr>
              <a:t>:</a:t>
            </a:r>
            <a:endParaRPr lang="en-US" sz="1600" b="0" kern="0" dirty="0">
              <a:solidFill>
                <a:schemeClr val="bg1"/>
              </a:solidFill>
              <a:latin typeface="+mn-lt"/>
            </a:endParaRPr>
          </a:p>
        </p:txBody>
      </p:sp>
      <p:sp>
        <p:nvSpPr>
          <p:cNvPr id="10" name="Content Placeholder 23"/>
          <p:cNvSpPr txBox="1">
            <a:spLocks/>
          </p:cNvSpPr>
          <p:nvPr/>
        </p:nvSpPr>
        <p:spPr>
          <a:xfrm>
            <a:off x="228600" y="3194050"/>
            <a:ext cx="2667000" cy="3167062"/>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233363" indent="-233363"/>
            <a:endParaRPr lang="en-US" altLang="en-US" kern="0" dirty="0" smtClean="0">
              <a:latin typeface="+mn-lt"/>
            </a:endParaRPr>
          </a:p>
          <a:p>
            <a:pPr marL="401638" lvl="1" indent="-233363"/>
            <a:r>
              <a:rPr lang="en-US" altLang="en-US" sz="1600" kern="0" dirty="0" smtClean="0">
                <a:latin typeface="+mn-lt"/>
              </a:rPr>
              <a:t>are (meta-) physically the way they are,</a:t>
            </a:r>
          </a:p>
          <a:p>
            <a:pPr marL="401638" lvl="1" indent="-233363"/>
            <a:r>
              <a:rPr lang="en-US" altLang="en-US" sz="1600" kern="0" dirty="0" smtClean="0">
                <a:latin typeface="+mn-lt"/>
              </a:rPr>
              <a:t>relate to each other in an objective way,</a:t>
            </a:r>
          </a:p>
          <a:p>
            <a:pPr marL="401638" lvl="1" indent="-233363"/>
            <a:r>
              <a:rPr lang="en-US" altLang="en-US" sz="1600" kern="0" dirty="0" smtClean="0">
                <a:latin typeface="+mn-lt"/>
              </a:rPr>
              <a:t>follow laws of nature.</a:t>
            </a:r>
            <a:endParaRPr lang="en-US" altLang="en-US" sz="1600" kern="0" dirty="0">
              <a:latin typeface="+mn-lt"/>
            </a:endParaRPr>
          </a:p>
        </p:txBody>
      </p:sp>
      <p:sp>
        <p:nvSpPr>
          <p:cNvPr id="11" name="Content Placeholder 24"/>
          <p:cNvSpPr txBox="1">
            <a:spLocks/>
          </p:cNvSpPr>
          <p:nvPr/>
        </p:nvSpPr>
        <p:spPr>
          <a:xfrm>
            <a:off x="5775325" y="3194050"/>
            <a:ext cx="3368675" cy="328295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631825">
              <a:buClrTx/>
              <a:buFont typeface="Arial" panose="020B0604020202020204" pitchFamily="34" charset="0"/>
              <a:buChar char="•"/>
            </a:pPr>
            <a:endParaRPr lang="en-US" altLang="en-US" b="0" kern="0" dirty="0" smtClean="0"/>
          </a:p>
          <a:p>
            <a:pPr marL="519112" lvl="1">
              <a:buClrTx/>
            </a:pPr>
            <a:r>
              <a:rPr lang="en-US" altLang="en-US" sz="1600" b="0" kern="0" dirty="0" smtClean="0"/>
              <a:t>follow, ideally, the syntactic-semantic conventions of some representation language,</a:t>
            </a:r>
          </a:p>
          <a:p>
            <a:pPr marL="519112" lvl="1">
              <a:buClrTx/>
            </a:pPr>
            <a:r>
              <a:rPr lang="en-US" altLang="en-US" sz="1600" b="0" kern="0" dirty="0" smtClean="0"/>
              <a:t>are restricted by the expressivity of that language,</a:t>
            </a:r>
          </a:p>
          <a:p>
            <a:pPr marL="519112" lvl="1">
              <a:buClrTx/>
            </a:pPr>
            <a:r>
              <a:rPr lang="en-US" altLang="en-US" sz="1600" b="0" kern="0" dirty="0" smtClean="0"/>
              <a:t>to be interpreted correctly, reference collections need external documentation.</a:t>
            </a:r>
            <a:endParaRPr lang="en-US" altLang="en-US" sz="1600" b="0" kern="0" dirty="0"/>
          </a:p>
        </p:txBody>
      </p:sp>
      <p:sp>
        <p:nvSpPr>
          <p:cNvPr id="12" name="Content Placeholder 24"/>
          <p:cNvSpPr txBox="1">
            <a:spLocks/>
          </p:cNvSpPr>
          <p:nvPr/>
        </p:nvSpPr>
        <p:spPr bwMode="auto">
          <a:xfrm>
            <a:off x="2908618" y="3194050"/>
            <a:ext cx="3051175" cy="3282950"/>
          </a:xfrm>
          <a:prstGeom prst="rect">
            <a:avLst/>
          </a:prstGeom>
          <a:noFill/>
          <a:ln w="9525">
            <a:noFill/>
            <a:miter lim="800000"/>
            <a:headEnd/>
            <a:tailEnd/>
          </a:ln>
        </p:spPr>
        <p:txBody>
          <a:bodyPr/>
          <a:lstStyle/>
          <a:p>
            <a:pPr algn="l" eaLnBrk="0" hangingPunct="0">
              <a:spcBef>
                <a:spcPct val="20000"/>
              </a:spcBef>
              <a:defRPr/>
            </a:pPr>
            <a:endParaRPr lang="en-US" sz="2400" b="0" kern="0" dirty="0">
              <a:solidFill>
                <a:schemeClr val="bg1"/>
              </a:solidFill>
              <a:latin typeface="+mn-lt"/>
            </a:endParaRPr>
          </a:p>
          <a:p>
            <a:pPr marL="401638" lvl="1" indent="-233363" algn="l" eaLnBrk="0" hangingPunct="0">
              <a:spcBef>
                <a:spcPct val="20000"/>
              </a:spcBef>
              <a:defRPr/>
            </a:pPr>
            <a:endParaRPr lang="en-US" sz="1600" b="0" kern="0" dirty="0">
              <a:solidFill>
                <a:schemeClr val="bg1"/>
              </a:solidFill>
              <a:latin typeface="+mn-lt"/>
            </a:endParaRPr>
          </a:p>
          <a:p>
            <a:pPr marL="401638" lvl="1" indent="-233363" algn="l" eaLnBrk="0" hangingPunct="0">
              <a:spcBef>
                <a:spcPct val="20000"/>
              </a:spcBef>
              <a:buFont typeface="Times New Roman" pitchFamily="18" charset="0"/>
              <a:buChar char="−"/>
              <a:defRPr/>
            </a:pPr>
            <a:r>
              <a:rPr lang="en-US" sz="1600" b="0" kern="0" dirty="0">
                <a:solidFill>
                  <a:schemeClr val="bg1"/>
                </a:solidFill>
                <a:latin typeface="+mn-lt"/>
              </a:rPr>
              <a:t>what is physically and technically observable,</a:t>
            </a:r>
          </a:p>
          <a:p>
            <a:pPr marL="401638" lvl="1" indent="-233363" algn="l" eaLnBrk="0" hangingPunct="0">
              <a:spcBef>
                <a:spcPct val="20000"/>
              </a:spcBef>
              <a:buFont typeface="Times New Roman" pitchFamily="18" charset="0"/>
              <a:buChar char="−"/>
              <a:defRPr/>
            </a:pPr>
            <a:r>
              <a:rPr lang="en-US" sz="1600" b="0" kern="0" dirty="0">
                <a:solidFill>
                  <a:schemeClr val="bg1"/>
                </a:solidFill>
                <a:latin typeface="+mn-lt"/>
              </a:rPr>
              <a:t>fit between what is measured and what we think is measured,</a:t>
            </a:r>
          </a:p>
          <a:p>
            <a:pPr marL="401638" lvl="1" indent="-233363" algn="l" eaLnBrk="0" hangingPunct="0">
              <a:spcBef>
                <a:spcPct val="20000"/>
              </a:spcBef>
              <a:buFont typeface="Times New Roman" pitchFamily="18" charset="0"/>
              <a:buChar char="−"/>
              <a:defRPr/>
            </a:pPr>
            <a:r>
              <a:rPr lang="en-US" sz="1600" b="0" kern="0" dirty="0">
                <a:solidFill>
                  <a:schemeClr val="bg1"/>
                </a:solidFill>
                <a:latin typeface="+mn-lt"/>
              </a:rPr>
              <a:t>fit between established knowledge and </a:t>
            </a:r>
            <a:r>
              <a:rPr lang="en-US" sz="1600" b="0" kern="0" dirty="0" smtClean="0">
                <a:solidFill>
                  <a:schemeClr val="bg1"/>
                </a:solidFill>
                <a:latin typeface="+mn-lt"/>
              </a:rPr>
              <a:t>laws </a:t>
            </a:r>
            <a:r>
              <a:rPr lang="en-US" sz="1600" b="0" kern="0" dirty="0">
                <a:solidFill>
                  <a:schemeClr val="bg1"/>
                </a:solidFill>
                <a:latin typeface="+mn-lt"/>
              </a:rPr>
              <a:t>of </a:t>
            </a:r>
            <a:r>
              <a:rPr lang="en-US" sz="1600" b="0" kern="0" dirty="0" smtClean="0">
                <a:solidFill>
                  <a:schemeClr val="bg1"/>
                </a:solidFill>
                <a:latin typeface="+mn-lt"/>
              </a:rPr>
              <a:t>nature.</a:t>
            </a:r>
            <a:endParaRPr lang="en-US" sz="1600" b="0" kern="0" dirty="0">
              <a:solidFill>
                <a:schemeClr val="bg1"/>
              </a:solidFill>
              <a:latin typeface="+mn-lt"/>
            </a:endParaRPr>
          </a:p>
        </p:txBody>
      </p:sp>
    </p:spTree>
    <p:extLst>
      <p:ext uri="{BB962C8B-B14F-4D97-AF65-F5344CB8AC3E}">
        <p14:creationId xmlns:p14="http://schemas.microsoft.com/office/powerpoint/2010/main" val="52003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 based on material composition</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76400"/>
            <a:ext cx="7467600" cy="4970621"/>
          </a:xfrm>
          <a:prstGeom prst="rect">
            <a:avLst/>
          </a:prstGeom>
        </p:spPr>
      </p:pic>
    </p:spTree>
    <p:extLst>
      <p:ext uri="{BB962C8B-B14F-4D97-AF65-F5344CB8AC3E}">
        <p14:creationId xmlns:p14="http://schemas.microsoft.com/office/powerpoint/2010/main" val="34135016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algn="l" eaLnBrk="1" hangingPunct="1"/>
            <a:r>
              <a:rPr lang="en-US" altLang="en-US" dirty="0" smtClean="0"/>
              <a:t>Ontology</a:t>
            </a:r>
          </a:p>
        </p:txBody>
      </p:sp>
      <p:sp>
        <p:nvSpPr>
          <p:cNvPr id="11267" name="Content Placeholder 23"/>
          <p:cNvSpPr>
            <a:spLocks noGrp="1"/>
          </p:cNvSpPr>
          <p:nvPr>
            <p:ph idx="1"/>
          </p:nvPr>
        </p:nvSpPr>
        <p:spPr>
          <a:xfrm>
            <a:off x="838200" y="1631672"/>
            <a:ext cx="1752600" cy="457200"/>
          </a:xfrm>
        </p:spPr>
        <p:txBody>
          <a:bodyPr/>
          <a:lstStyle/>
          <a:p>
            <a:pPr marL="233363" indent="-233363" algn="ctr"/>
            <a:r>
              <a:rPr lang="en-US" altLang="en-US" sz="2400" dirty="0" smtClean="0">
                <a:solidFill>
                  <a:srgbClr val="FFFF00"/>
                </a:solidFill>
              </a:rPr>
              <a:t>Referents</a:t>
            </a:r>
          </a:p>
          <a:p>
            <a:pPr marL="401638" lvl="1" indent="-233363"/>
            <a:endParaRPr lang="en-US" altLang="en-US" sz="1600" dirty="0" smtClean="0"/>
          </a:p>
        </p:txBody>
      </p:sp>
      <p:sp>
        <p:nvSpPr>
          <p:cNvPr id="25" name="Content Placeholder 24"/>
          <p:cNvSpPr>
            <a:spLocks noGrp="1"/>
          </p:cNvSpPr>
          <p:nvPr>
            <p:ph sz="half" idx="4294967295"/>
          </p:nvPr>
        </p:nvSpPr>
        <p:spPr>
          <a:xfrm>
            <a:off x="5791200" y="1631672"/>
            <a:ext cx="1905000" cy="457200"/>
          </a:xfrm>
          <a:prstGeom prst="rect">
            <a:avLst/>
          </a:prstGeom>
        </p:spPr>
        <p:txBody>
          <a:bodyPr/>
          <a:lstStyle/>
          <a:p>
            <a:pPr marL="0" indent="0" algn="ctr"/>
            <a:r>
              <a:rPr lang="en-US" altLang="en-US" sz="2400" dirty="0" smtClean="0">
                <a:solidFill>
                  <a:srgbClr val="FFFF00"/>
                </a:solidFill>
              </a:rPr>
              <a:t>References</a:t>
            </a:r>
          </a:p>
        </p:txBody>
      </p:sp>
      <p:sp>
        <p:nvSpPr>
          <p:cNvPr id="26" name="Content Placeholder 24"/>
          <p:cNvSpPr txBox="1">
            <a:spLocks/>
          </p:cNvSpPr>
          <p:nvPr/>
        </p:nvSpPr>
        <p:spPr bwMode="auto">
          <a:xfrm>
            <a:off x="3038296" y="1600200"/>
            <a:ext cx="2000608" cy="520145"/>
          </a:xfrm>
          <a:prstGeom prst="rect">
            <a:avLst/>
          </a:prstGeom>
          <a:noFill/>
          <a:ln w="9525">
            <a:noFill/>
            <a:miter lim="800000"/>
            <a:headEnd/>
            <a:tailEnd/>
          </a:ln>
        </p:spPr>
        <p:txBody>
          <a:bodyPr/>
          <a:lstStyle/>
          <a:p>
            <a:pPr eaLnBrk="0" hangingPunct="0">
              <a:spcBef>
                <a:spcPct val="20000"/>
              </a:spcBef>
              <a:defRPr/>
            </a:pPr>
            <a:r>
              <a:rPr lang="en-US" sz="2400" b="0" kern="0" dirty="0" smtClean="0">
                <a:solidFill>
                  <a:srgbClr val="FFFF00"/>
                </a:solidFill>
                <a:latin typeface="+mn-lt"/>
              </a:rPr>
              <a:t>Perspectives </a:t>
            </a:r>
          </a:p>
        </p:txBody>
      </p:sp>
      <p:pic>
        <p:nvPicPr>
          <p:cNvPr id="2" name="Picture 1"/>
          <p:cNvPicPr>
            <a:picLocks noChangeAspect="1"/>
          </p:cNvPicPr>
          <p:nvPr/>
        </p:nvPicPr>
        <p:blipFill>
          <a:blip r:embed="rId3"/>
          <a:stretch>
            <a:fillRect/>
          </a:stretch>
        </p:blipFill>
        <p:spPr>
          <a:xfrm rot="20778688">
            <a:off x="3336298" y="2655248"/>
            <a:ext cx="5181600" cy="935947"/>
          </a:xfrm>
          <a:prstGeom prst="rect">
            <a:avLst/>
          </a:prstGeom>
        </p:spPr>
      </p:pic>
      <p:pic>
        <p:nvPicPr>
          <p:cNvPr id="3" name="Picture 2"/>
          <p:cNvPicPr>
            <a:picLocks noChangeAspect="1"/>
          </p:cNvPicPr>
          <p:nvPr/>
        </p:nvPicPr>
        <p:blipFill>
          <a:blip r:embed="rId4"/>
          <a:stretch>
            <a:fillRect/>
          </a:stretch>
        </p:blipFill>
        <p:spPr>
          <a:xfrm>
            <a:off x="609600" y="3483226"/>
            <a:ext cx="2584291" cy="1562100"/>
          </a:xfrm>
          <a:prstGeom prst="rect">
            <a:avLst/>
          </a:prstGeom>
        </p:spPr>
      </p:pic>
      <p:pic>
        <p:nvPicPr>
          <p:cNvPr id="17" name="Picture 16"/>
          <p:cNvPicPr>
            <a:picLocks noChangeAspect="1"/>
          </p:cNvPicPr>
          <p:nvPr/>
        </p:nvPicPr>
        <p:blipFill>
          <a:blip r:embed="rId3"/>
          <a:stretch>
            <a:fillRect/>
          </a:stretch>
        </p:blipFill>
        <p:spPr>
          <a:xfrm rot="954647">
            <a:off x="3250090" y="5086130"/>
            <a:ext cx="5181600" cy="935947"/>
          </a:xfrm>
          <a:prstGeom prst="rect">
            <a:avLst/>
          </a:prstGeom>
        </p:spPr>
      </p:pic>
      <p:pic>
        <p:nvPicPr>
          <p:cNvPr id="18" name="Picture 17"/>
          <p:cNvPicPr>
            <a:picLocks noChangeAspect="1"/>
          </p:cNvPicPr>
          <p:nvPr/>
        </p:nvPicPr>
        <p:blipFill>
          <a:blip r:embed="rId3"/>
          <a:stretch>
            <a:fillRect/>
          </a:stretch>
        </p:blipFill>
        <p:spPr>
          <a:xfrm>
            <a:off x="3478705" y="3796303"/>
            <a:ext cx="5181600" cy="935947"/>
          </a:xfrm>
          <a:prstGeom prst="rect">
            <a:avLst/>
          </a:prstGeom>
        </p:spPr>
      </p:pic>
      <p:grpSp>
        <p:nvGrpSpPr>
          <p:cNvPr id="7" name="Group 6"/>
          <p:cNvGrpSpPr/>
          <p:nvPr/>
        </p:nvGrpSpPr>
        <p:grpSpPr>
          <a:xfrm>
            <a:off x="4572001" y="2209800"/>
            <a:ext cx="4146378" cy="4419600"/>
            <a:chOff x="4572001" y="2209800"/>
            <a:chExt cx="4146378" cy="4419600"/>
          </a:xfrm>
        </p:grpSpPr>
        <p:sp>
          <p:nvSpPr>
            <p:cNvPr id="5" name="Rounded Rectangle 4"/>
            <p:cNvSpPr/>
            <p:nvPr/>
          </p:nvSpPr>
          <p:spPr bwMode="auto">
            <a:xfrm>
              <a:off x="4572001" y="2209800"/>
              <a:ext cx="4146378" cy="4419600"/>
            </a:xfrm>
            <a:prstGeom prst="roundRect">
              <a:avLst/>
            </a:prstGeom>
            <a:noFill/>
            <a:ln w="5715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TextBox 5"/>
            <p:cNvSpPr txBox="1"/>
            <p:nvPr/>
          </p:nvSpPr>
          <p:spPr>
            <a:xfrm>
              <a:off x="4866640" y="2235200"/>
              <a:ext cx="1694695" cy="400110"/>
            </a:xfrm>
            <a:prstGeom prst="rect">
              <a:avLst/>
            </a:prstGeom>
            <a:noFill/>
          </p:spPr>
          <p:txBody>
            <a:bodyPr wrap="none" rtlCol="0">
              <a:spAutoFit/>
            </a:bodyPr>
            <a:lstStyle/>
            <a:p>
              <a:r>
                <a:rPr lang="en-US" sz="2000" dirty="0" smtClean="0">
                  <a:solidFill>
                    <a:srgbClr val="1FE115"/>
                  </a:solidFill>
                </a:rPr>
                <a:t>Lexicography</a:t>
              </a:r>
              <a:endParaRPr lang="en-US" sz="2000" dirty="0">
                <a:solidFill>
                  <a:srgbClr val="1FE115"/>
                </a:solidFill>
              </a:endParaRPr>
            </a:p>
          </p:txBody>
        </p:sp>
      </p:grpSp>
      <p:grpSp>
        <p:nvGrpSpPr>
          <p:cNvPr id="8" name="Group 7"/>
          <p:cNvGrpSpPr/>
          <p:nvPr/>
        </p:nvGrpSpPr>
        <p:grpSpPr>
          <a:xfrm>
            <a:off x="3299142" y="2921000"/>
            <a:ext cx="4146378" cy="2590800"/>
            <a:chOff x="3299142" y="2921000"/>
            <a:chExt cx="4146378" cy="2590800"/>
          </a:xfrm>
        </p:grpSpPr>
        <p:sp>
          <p:nvSpPr>
            <p:cNvPr id="22" name="Rounded Rectangle 21"/>
            <p:cNvSpPr/>
            <p:nvPr/>
          </p:nvSpPr>
          <p:spPr bwMode="auto">
            <a:xfrm>
              <a:off x="3299142" y="2921000"/>
              <a:ext cx="4146378" cy="259080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3" name="TextBox 22"/>
            <p:cNvSpPr txBox="1"/>
            <p:nvPr/>
          </p:nvSpPr>
          <p:spPr>
            <a:xfrm>
              <a:off x="5776250" y="4739208"/>
              <a:ext cx="1570173" cy="400110"/>
            </a:xfrm>
            <a:prstGeom prst="rect">
              <a:avLst/>
            </a:prstGeom>
            <a:noFill/>
          </p:spPr>
          <p:txBody>
            <a:bodyPr wrap="none" rtlCol="0">
              <a:spAutoFit/>
            </a:bodyPr>
            <a:lstStyle/>
            <a:p>
              <a:r>
                <a:rPr lang="en-US" sz="2000" dirty="0" smtClean="0">
                  <a:solidFill>
                    <a:srgbClr val="FF0000"/>
                  </a:solidFill>
                </a:rPr>
                <a:t>Terminology</a:t>
              </a:r>
              <a:endParaRPr lang="en-US" sz="2000" dirty="0">
                <a:solidFill>
                  <a:srgbClr val="FF0000"/>
                </a:solidFill>
              </a:endParaRPr>
            </a:p>
          </p:txBody>
        </p:sp>
      </p:grpSp>
      <p:grpSp>
        <p:nvGrpSpPr>
          <p:cNvPr id="9" name="Group 8"/>
          <p:cNvGrpSpPr/>
          <p:nvPr/>
        </p:nvGrpSpPr>
        <p:grpSpPr>
          <a:xfrm>
            <a:off x="533400" y="3073400"/>
            <a:ext cx="2660491" cy="2065918"/>
            <a:chOff x="533400" y="3073400"/>
            <a:chExt cx="2660491" cy="2065918"/>
          </a:xfrm>
        </p:grpSpPr>
        <p:sp>
          <p:nvSpPr>
            <p:cNvPr id="24" name="Rounded Rectangle 23"/>
            <p:cNvSpPr/>
            <p:nvPr/>
          </p:nvSpPr>
          <p:spPr bwMode="auto">
            <a:xfrm>
              <a:off x="533400" y="3073400"/>
              <a:ext cx="2660491" cy="2065918"/>
            </a:xfrm>
            <a:prstGeom prst="roundRect">
              <a:avLst/>
            </a:prstGeom>
            <a:noFill/>
            <a:ln w="571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 name="TextBox 26"/>
            <p:cNvSpPr txBox="1"/>
            <p:nvPr/>
          </p:nvSpPr>
          <p:spPr>
            <a:xfrm>
              <a:off x="629311" y="3083116"/>
              <a:ext cx="1550425" cy="400110"/>
            </a:xfrm>
            <a:prstGeom prst="rect">
              <a:avLst/>
            </a:prstGeom>
            <a:noFill/>
          </p:spPr>
          <p:txBody>
            <a:bodyPr wrap="none" rtlCol="0">
              <a:spAutoFit/>
            </a:bodyPr>
            <a:lstStyle/>
            <a:p>
              <a:r>
                <a:rPr lang="en-US" sz="2000" dirty="0" smtClean="0">
                  <a:solidFill>
                    <a:srgbClr val="FFC000"/>
                  </a:solidFill>
                </a:rPr>
                <a:t>Metaphysics</a:t>
              </a:r>
              <a:endParaRPr lang="en-US" sz="2000" dirty="0">
                <a:solidFill>
                  <a:srgbClr val="FFC000"/>
                </a:solidFill>
              </a:endParaRPr>
            </a:p>
          </p:txBody>
        </p:sp>
      </p:grpSp>
      <p:sp>
        <p:nvSpPr>
          <p:cNvPr id="28" name="Rounded Rectangle 27"/>
          <p:cNvSpPr/>
          <p:nvPr/>
        </p:nvSpPr>
        <p:spPr bwMode="auto">
          <a:xfrm>
            <a:off x="313502" y="1524000"/>
            <a:ext cx="8601898" cy="5229005"/>
          </a:xfrm>
          <a:prstGeom prst="roundRect">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20" name="Group 19"/>
          <p:cNvGrpSpPr/>
          <p:nvPr/>
        </p:nvGrpSpPr>
        <p:grpSpPr>
          <a:xfrm>
            <a:off x="397988" y="2512644"/>
            <a:ext cx="4068762" cy="3202356"/>
            <a:chOff x="533400" y="3073400"/>
            <a:chExt cx="2660491" cy="2065918"/>
          </a:xfrm>
        </p:grpSpPr>
        <p:sp>
          <p:nvSpPr>
            <p:cNvPr id="21" name="Rounded Rectangle 20"/>
            <p:cNvSpPr/>
            <p:nvPr/>
          </p:nvSpPr>
          <p:spPr bwMode="auto">
            <a:xfrm>
              <a:off x="533400" y="3073400"/>
              <a:ext cx="2660491" cy="2065918"/>
            </a:xfrm>
            <a:prstGeom prst="roundRect">
              <a:avLst/>
            </a:prstGeom>
            <a:noFill/>
            <a:ln w="57150" cap="flat" cmpd="sng" algn="ctr">
              <a:solidFill>
                <a:srgbClr val="A2CCE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 name="TextBox 28"/>
            <p:cNvSpPr txBox="1"/>
            <p:nvPr/>
          </p:nvSpPr>
          <p:spPr>
            <a:xfrm>
              <a:off x="1078959" y="3083116"/>
              <a:ext cx="651127" cy="258121"/>
            </a:xfrm>
            <a:prstGeom prst="rect">
              <a:avLst/>
            </a:prstGeom>
            <a:noFill/>
            <a:ln>
              <a:noFill/>
            </a:ln>
          </p:spPr>
          <p:txBody>
            <a:bodyPr wrap="none" rtlCol="0">
              <a:spAutoFit/>
            </a:bodyPr>
            <a:lstStyle/>
            <a:p>
              <a:r>
                <a:rPr lang="en-US" sz="2000" dirty="0" smtClean="0">
                  <a:solidFill>
                    <a:srgbClr val="A2CCE8"/>
                  </a:solidFill>
                </a:rPr>
                <a:t>Science</a:t>
              </a:r>
              <a:endParaRPr lang="en-US" sz="2000" dirty="0">
                <a:solidFill>
                  <a:srgbClr val="A2CCE8"/>
                </a:solidFill>
              </a:endParaRPr>
            </a:p>
          </p:txBody>
        </p:sp>
      </p:grpSp>
    </p:spTree>
    <p:extLst>
      <p:ext uri="{BB962C8B-B14F-4D97-AF65-F5344CB8AC3E}">
        <p14:creationId xmlns:p14="http://schemas.microsoft.com/office/powerpoint/2010/main" val="396116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2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057400" y="4343400"/>
            <a:ext cx="5576888" cy="2095500"/>
          </a:xfrm>
          <a:prstGeom prst="rect">
            <a:avLst/>
          </a:prstGeom>
        </p:spPr>
      </p:pic>
      <p:sp>
        <p:nvSpPr>
          <p:cNvPr id="12" name="Content Placeholder 11"/>
          <p:cNvSpPr>
            <a:spLocks noGrp="1"/>
          </p:cNvSpPr>
          <p:nvPr>
            <p:ph idx="1"/>
          </p:nvPr>
        </p:nvSpPr>
        <p:spPr/>
        <p:txBody>
          <a:bodyPr/>
          <a:lstStyle/>
          <a:p>
            <a:r>
              <a:rPr lang="en-US" b="1" u="sng" dirty="0" smtClean="0"/>
              <a:t>Ontology</a:t>
            </a:r>
            <a:r>
              <a:rPr lang="en-US" dirty="0" smtClean="0"/>
              <a:t>: holistic view on </a:t>
            </a:r>
            <a:r>
              <a:rPr lang="en-US" dirty="0" err="1" smtClean="0"/>
              <a:t>eveything</a:t>
            </a:r>
            <a:endParaRPr lang="en-US" dirty="0" smtClean="0"/>
          </a:p>
          <a:p>
            <a:endParaRPr lang="en-US" dirty="0"/>
          </a:p>
          <a:p>
            <a:endParaRPr lang="en-US" dirty="0" smtClean="0"/>
          </a:p>
          <a:p>
            <a:endParaRPr lang="en-US" dirty="0"/>
          </a:p>
          <a:p>
            <a:endParaRPr lang="en-US" dirty="0" smtClean="0"/>
          </a:p>
          <a:p>
            <a:endParaRPr lang="en-US" dirty="0"/>
          </a:p>
          <a:p>
            <a:r>
              <a:rPr lang="en-US" b="1" u="sng" dirty="0" smtClean="0"/>
              <a:t>Traditional classification</a:t>
            </a:r>
            <a:r>
              <a:rPr lang="en-US" dirty="0" smtClean="0"/>
              <a:t>:</a:t>
            </a:r>
          </a:p>
          <a:p>
            <a:endParaRPr lang="en-US" dirty="0"/>
          </a:p>
          <a:p>
            <a:endParaRPr lang="en-US" sz="3200" dirty="0" smtClean="0"/>
          </a:p>
          <a:p>
            <a:endParaRPr lang="en-US" dirty="0"/>
          </a:p>
          <a:p>
            <a:r>
              <a:rPr lang="en-US" dirty="0" smtClean="0"/>
              <a:t>  science + terminology with disconnects</a:t>
            </a:r>
            <a:endParaRPr lang="en-US" dirty="0"/>
          </a:p>
        </p:txBody>
      </p:sp>
      <p:sp>
        <p:nvSpPr>
          <p:cNvPr id="11266" name="AutoShape 2"/>
          <p:cNvSpPr>
            <a:spLocks noGrp="1" noChangeArrowheads="1"/>
          </p:cNvSpPr>
          <p:nvPr>
            <p:ph type="title"/>
          </p:nvPr>
        </p:nvSpPr>
        <p:spPr/>
        <p:txBody>
          <a:bodyPr/>
          <a:lstStyle/>
          <a:p>
            <a:pPr eaLnBrk="1" hangingPunct="1"/>
            <a:r>
              <a:rPr lang="en-US" altLang="en-US" dirty="0" smtClean="0"/>
              <a:t>Ontology versus traditional classification</a:t>
            </a:r>
          </a:p>
        </p:txBody>
      </p:sp>
      <p:pic>
        <p:nvPicPr>
          <p:cNvPr id="11" name="Picture 10"/>
          <p:cNvPicPr>
            <a:picLocks noChangeAspect="1"/>
          </p:cNvPicPr>
          <p:nvPr/>
        </p:nvPicPr>
        <p:blipFill>
          <a:blip r:embed="rId4"/>
          <a:stretch>
            <a:fillRect/>
          </a:stretch>
        </p:blipFill>
        <p:spPr>
          <a:xfrm>
            <a:off x="990600" y="2362200"/>
            <a:ext cx="6848960" cy="1524000"/>
          </a:xfrm>
          <a:prstGeom prst="rect">
            <a:avLst/>
          </a:prstGeom>
        </p:spPr>
      </p:pic>
    </p:spTree>
    <p:extLst>
      <p:ext uri="{BB962C8B-B14F-4D97-AF65-F5344CB8AC3E}">
        <p14:creationId xmlns:p14="http://schemas.microsoft.com/office/powerpoint/2010/main" val="39906248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Scientific objectivity: the </a:t>
            </a:r>
            <a:r>
              <a:rPr lang="en-US" sz="3400" dirty="0" smtClean="0"/>
              <a:t>view from nowhere</a:t>
            </a:r>
            <a:endParaRPr lang="en-US" sz="3400" dirty="0"/>
          </a:p>
        </p:txBody>
      </p:sp>
      <p:sp>
        <p:nvSpPr>
          <p:cNvPr id="3" name="Content Placeholder 2"/>
          <p:cNvSpPr>
            <a:spLocks noGrp="1"/>
          </p:cNvSpPr>
          <p:nvPr>
            <p:ph idx="1"/>
          </p:nvPr>
        </p:nvSpPr>
        <p:spPr>
          <a:xfrm>
            <a:off x="228600" y="1676400"/>
            <a:ext cx="8686800" cy="1752600"/>
          </a:xfrm>
        </p:spPr>
        <p:txBody>
          <a:bodyPr/>
          <a:lstStyle/>
          <a:p>
            <a:pPr marL="0" indent="0"/>
            <a:r>
              <a:rPr lang="en-US" b="1" u="sng" dirty="0" smtClean="0"/>
              <a:t>Two </a:t>
            </a:r>
            <a:r>
              <a:rPr lang="en-US" b="1" u="sng" dirty="0"/>
              <a:t>kinds of qualities</a:t>
            </a:r>
            <a:r>
              <a:rPr lang="en-US" dirty="0"/>
              <a:t>: </a:t>
            </a:r>
            <a:endParaRPr lang="en-US" dirty="0" smtClean="0"/>
          </a:p>
          <a:p>
            <a:pPr>
              <a:buFont typeface="Arial" panose="020B0604020202020204" pitchFamily="34" charset="0"/>
              <a:buChar char="•"/>
            </a:pPr>
            <a:r>
              <a:rPr lang="en-US" dirty="0" smtClean="0"/>
              <a:t>ones </a:t>
            </a:r>
            <a:r>
              <a:rPr lang="en-US" dirty="0"/>
              <a:t>that vary with the perspective one has or takes, and </a:t>
            </a:r>
            <a:endParaRPr lang="en-US" dirty="0" smtClean="0"/>
          </a:p>
          <a:p>
            <a:pPr>
              <a:buFont typeface="Arial" panose="020B0604020202020204" pitchFamily="34" charset="0"/>
              <a:buChar char="•"/>
            </a:pPr>
            <a:r>
              <a:rPr lang="en-US" dirty="0" smtClean="0"/>
              <a:t>ones </a:t>
            </a:r>
            <a:r>
              <a:rPr lang="en-US" dirty="0"/>
              <a:t>that remain constant through changes of </a:t>
            </a:r>
            <a:r>
              <a:rPr lang="en-US" dirty="0" smtClean="0"/>
              <a:t>perspective: </a:t>
            </a:r>
            <a:r>
              <a:rPr lang="en-US" dirty="0" smtClean="0">
                <a:sym typeface="Wingdings" panose="05000000000000000000" pitchFamily="2" charset="2"/>
              </a:rPr>
              <a:t> </a:t>
            </a:r>
            <a:r>
              <a:rPr lang="en-US" dirty="0" smtClean="0"/>
              <a:t>the </a:t>
            </a:r>
            <a:r>
              <a:rPr lang="en-US" dirty="0"/>
              <a:t>objective properties. </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566160"/>
            <a:ext cx="2857500" cy="2457450"/>
          </a:xfrm>
          <a:prstGeom prst="rect">
            <a:avLst/>
          </a:prstGeom>
        </p:spPr>
      </p:pic>
      <p:sp>
        <p:nvSpPr>
          <p:cNvPr id="5" name="AutoShape 2" descr="Image result for different perspectiv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545785"/>
            <a:ext cx="4953000" cy="2493065"/>
          </a:xfrm>
          <a:prstGeom prst="rect">
            <a:avLst/>
          </a:prstGeom>
        </p:spPr>
      </p:pic>
      <p:sp>
        <p:nvSpPr>
          <p:cNvPr id="7" name="Rectangle 6"/>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30905012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a:grpSpLocks/>
          </p:cNvGrpSpPr>
          <p:nvPr/>
        </p:nvGrpSpPr>
        <p:grpSpPr bwMode="auto">
          <a:xfrm>
            <a:off x="87313" y="3138488"/>
            <a:ext cx="5800725" cy="2098675"/>
            <a:chOff x="87083" y="3138196"/>
            <a:chExt cx="5800532" cy="2099387"/>
          </a:xfrm>
        </p:grpSpPr>
        <p:sp>
          <p:nvSpPr>
            <p:cNvPr id="29731" name="Rectangle 40"/>
            <p:cNvSpPr>
              <a:spLocks noChangeArrowheads="1"/>
            </p:cNvSpPr>
            <p:nvPr/>
          </p:nvSpPr>
          <p:spPr bwMode="auto">
            <a:xfrm>
              <a:off x="4892350" y="3138196"/>
              <a:ext cx="995265" cy="466531"/>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9732" name="Rectangle 37"/>
            <p:cNvSpPr>
              <a:spLocks noChangeArrowheads="1"/>
            </p:cNvSpPr>
            <p:nvPr/>
          </p:nvSpPr>
          <p:spPr bwMode="auto">
            <a:xfrm>
              <a:off x="87083" y="4771052"/>
              <a:ext cx="1219202" cy="466531"/>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9733" name="Rectangle 36"/>
            <p:cNvSpPr>
              <a:spLocks noChangeArrowheads="1"/>
            </p:cNvSpPr>
            <p:nvPr/>
          </p:nvSpPr>
          <p:spPr bwMode="auto">
            <a:xfrm>
              <a:off x="2883159" y="3144416"/>
              <a:ext cx="1101012" cy="466531"/>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29734" name="Group 35"/>
            <p:cNvGrpSpPr>
              <a:grpSpLocks/>
            </p:cNvGrpSpPr>
            <p:nvPr/>
          </p:nvGrpSpPr>
          <p:grpSpPr bwMode="auto">
            <a:xfrm rot="-1765470">
              <a:off x="889521" y="3934405"/>
              <a:ext cx="2002969" cy="382555"/>
              <a:chOff x="171061" y="4195665"/>
              <a:chExt cx="2002969" cy="382555"/>
            </a:xfrm>
          </p:grpSpPr>
          <p:sp>
            <p:nvSpPr>
              <p:cNvPr id="29738" name="Right Arrow 33"/>
              <p:cNvSpPr>
                <a:spLocks noChangeArrowheads="1"/>
              </p:cNvSpPr>
              <p:nvPr/>
            </p:nvSpPr>
            <p:spPr bwMode="auto">
              <a:xfrm>
                <a:off x="1166324" y="4195665"/>
                <a:ext cx="1007706" cy="382555"/>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9739" name="Right Arrow 34"/>
              <p:cNvSpPr>
                <a:spLocks noChangeArrowheads="1"/>
              </p:cNvSpPr>
              <p:nvPr/>
            </p:nvSpPr>
            <p:spPr bwMode="auto">
              <a:xfrm flipH="1">
                <a:off x="171061" y="4195665"/>
                <a:ext cx="1007706" cy="382555"/>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grpSp>
          <p:nvGrpSpPr>
            <p:cNvPr id="29735" name="Group 42"/>
            <p:cNvGrpSpPr>
              <a:grpSpLocks/>
            </p:cNvGrpSpPr>
            <p:nvPr/>
          </p:nvGrpSpPr>
          <p:grpSpPr bwMode="auto">
            <a:xfrm>
              <a:off x="4002833" y="3200396"/>
              <a:ext cx="889517" cy="382559"/>
              <a:chOff x="171061" y="4195665"/>
              <a:chExt cx="2002969" cy="382555"/>
            </a:xfrm>
          </p:grpSpPr>
          <p:sp>
            <p:nvSpPr>
              <p:cNvPr id="29736" name="Right Arrow 43"/>
              <p:cNvSpPr>
                <a:spLocks noChangeArrowheads="1"/>
              </p:cNvSpPr>
              <p:nvPr/>
            </p:nvSpPr>
            <p:spPr bwMode="auto">
              <a:xfrm>
                <a:off x="1166324" y="4195665"/>
                <a:ext cx="1007706" cy="382555"/>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9737" name="Right Arrow 44"/>
              <p:cNvSpPr>
                <a:spLocks noChangeArrowheads="1"/>
              </p:cNvSpPr>
              <p:nvPr/>
            </p:nvSpPr>
            <p:spPr bwMode="auto">
              <a:xfrm flipH="1">
                <a:off x="171061" y="4195665"/>
                <a:ext cx="1007706" cy="382555"/>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grpSp>
      <p:sp>
        <p:nvSpPr>
          <p:cNvPr id="29699" name="Rectangle 4"/>
          <p:cNvSpPr>
            <a:spLocks noChangeArrowheads="1"/>
          </p:cNvSpPr>
          <p:nvPr/>
        </p:nvSpPr>
        <p:spPr bwMode="auto">
          <a:xfrm>
            <a:off x="71438" y="3170238"/>
            <a:ext cx="209550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etiological process</a:t>
            </a:r>
          </a:p>
        </p:txBody>
      </p:sp>
      <p:sp>
        <p:nvSpPr>
          <p:cNvPr id="29700" name="Rectangle 6"/>
          <p:cNvSpPr>
            <a:spLocks noChangeArrowheads="1"/>
          </p:cNvSpPr>
          <p:nvPr/>
        </p:nvSpPr>
        <p:spPr bwMode="auto">
          <a:xfrm>
            <a:off x="2924175" y="3170238"/>
            <a:ext cx="102235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disorder</a:t>
            </a:r>
          </a:p>
        </p:txBody>
      </p:sp>
      <p:sp>
        <p:nvSpPr>
          <p:cNvPr id="29701" name="Rectangle 8"/>
          <p:cNvSpPr>
            <a:spLocks noChangeArrowheads="1"/>
          </p:cNvSpPr>
          <p:nvPr/>
        </p:nvSpPr>
        <p:spPr bwMode="auto">
          <a:xfrm>
            <a:off x="4937125" y="3170238"/>
            <a:ext cx="9239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disease</a:t>
            </a:r>
          </a:p>
        </p:txBody>
      </p:sp>
      <p:sp>
        <p:nvSpPr>
          <p:cNvPr id="29702" name="Rectangle 10"/>
          <p:cNvSpPr>
            <a:spLocks noChangeArrowheads="1"/>
          </p:cNvSpPr>
          <p:nvPr/>
        </p:nvSpPr>
        <p:spPr bwMode="auto">
          <a:xfrm>
            <a:off x="6783388" y="3170238"/>
            <a:ext cx="22828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pathological process</a:t>
            </a:r>
          </a:p>
        </p:txBody>
      </p:sp>
      <p:sp>
        <p:nvSpPr>
          <p:cNvPr id="29703" name="Rectangle 12"/>
          <p:cNvSpPr>
            <a:spLocks noChangeArrowheads="1"/>
          </p:cNvSpPr>
          <p:nvPr/>
        </p:nvSpPr>
        <p:spPr bwMode="auto">
          <a:xfrm>
            <a:off x="6346825" y="4808538"/>
            <a:ext cx="274320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abnormal bodily features</a:t>
            </a:r>
          </a:p>
        </p:txBody>
      </p:sp>
      <p:sp>
        <p:nvSpPr>
          <p:cNvPr id="29704" name="Rectangle 14"/>
          <p:cNvSpPr>
            <a:spLocks noChangeArrowheads="1"/>
          </p:cNvSpPr>
          <p:nvPr/>
        </p:nvSpPr>
        <p:spPr bwMode="auto">
          <a:xfrm>
            <a:off x="4030663" y="4808538"/>
            <a:ext cx="208915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signs &amp; symptoms</a:t>
            </a:r>
          </a:p>
        </p:txBody>
      </p:sp>
      <p:sp>
        <p:nvSpPr>
          <p:cNvPr id="29705" name="Rectangle 15"/>
          <p:cNvSpPr>
            <a:spLocks noChangeArrowheads="1"/>
          </p:cNvSpPr>
          <p:nvPr/>
        </p:nvSpPr>
        <p:spPr bwMode="auto">
          <a:xfrm>
            <a:off x="1579563" y="4808538"/>
            <a:ext cx="21939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interpretive process</a:t>
            </a:r>
          </a:p>
        </p:txBody>
      </p:sp>
      <p:sp>
        <p:nvSpPr>
          <p:cNvPr id="29706" name="Rectangle 17"/>
          <p:cNvSpPr>
            <a:spLocks noChangeArrowheads="1"/>
          </p:cNvSpPr>
          <p:nvPr/>
        </p:nvSpPr>
        <p:spPr bwMode="auto">
          <a:xfrm>
            <a:off x="120650" y="4808538"/>
            <a:ext cx="11525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diagnosis</a:t>
            </a:r>
          </a:p>
        </p:txBody>
      </p:sp>
      <p:grpSp>
        <p:nvGrpSpPr>
          <p:cNvPr id="29707" name="Group 25"/>
          <p:cNvGrpSpPr>
            <a:grpSpLocks/>
          </p:cNvGrpSpPr>
          <p:nvPr/>
        </p:nvGrpSpPr>
        <p:grpSpPr bwMode="auto">
          <a:xfrm>
            <a:off x="1854200" y="2395538"/>
            <a:ext cx="1346200" cy="749300"/>
            <a:chOff x="1854200" y="2908300"/>
            <a:chExt cx="1346200" cy="749300"/>
          </a:xfrm>
        </p:grpSpPr>
        <p:sp>
          <p:nvSpPr>
            <p:cNvPr id="29729"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produces</a:t>
              </a:r>
            </a:p>
          </p:txBody>
        </p:sp>
        <p:sp>
          <p:nvSpPr>
            <p:cNvPr id="297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08" name="Group 26"/>
          <p:cNvGrpSpPr>
            <a:grpSpLocks/>
          </p:cNvGrpSpPr>
          <p:nvPr/>
        </p:nvGrpSpPr>
        <p:grpSpPr bwMode="auto">
          <a:xfrm>
            <a:off x="3695700" y="2395538"/>
            <a:ext cx="1346200" cy="749300"/>
            <a:chOff x="3695700" y="2908300"/>
            <a:chExt cx="1346200" cy="749300"/>
          </a:xfrm>
        </p:grpSpPr>
        <p:sp>
          <p:nvSpPr>
            <p:cNvPr id="29727"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bears</a:t>
              </a:r>
            </a:p>
          </p:txBody>
        </p:sp>
        <p:sp>
          <p:nvSpPr>
            <p:cNvPr id="29728"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09" name="Group 27"/>
          <p:cNvGrpSpPr>
            <a:grpSpLocks/>
          </p:cNvGrpSpPr>
          <p:nvPr/>
        </p:nvGrpSpPr>
        <p:grpSpPr bwMode="auto">
          <a:xfrm>
            <a:off x="5775325" y="2395538"/>
            <a:ext cx="1387475" cy="749300"/>
            <a:chOff x="5775325" y="2908300"/>
            <a:chExt cx="1387475" cy="749300"/>
          </a:xfrm>
        </p:grpSpPr>
        <p:sp>
          <p:nvSpPr>
            <p:cNvPr id="29725"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realized_in</a:t>
              </a:r>
            </a:p>
          </p:txBody>
        </p:sp>
        <p:sp>
          <p:nvSpPr>
            <p:cNvPr id="29726"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10" name="Group 31"/>
          <p:cNvGrpSpPr>
            <a:grpSpLocks/>
          </p:cNvGrpSpPr>
          <p:nvPr/>
        </p:nvGrpSpPr>
        <p:grpSpPr bwMode="auto">
          <a:xfrm>
            <a:off x="723900" y="5189538"/>
            <a:ext cx="1346200" cy="730250"/>
            <a:chOff x="723900" y="5702300"/>
            <a:chExt cx="1346200" cy="730250"/>
          </a:xfrm>
        </p:grpSpPr>
        <p:sp>
          <p:nvSpPr>
            <p:cNvPr id="29723"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produces</a:t>
              </a:r>
            </a:p>
          </p:txBody>
        </p:sp>
        <p:sp>
          <p:nvSpPr>
            <p:cNvPr id="29724"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11" name="Group 30"/>
          <p:cNvGrpSpPr>
            <a:grpSpLocks/>
          </p:cNvGrpSpPr>
          <p:nvPr/>
        </p:nvGrpSpPr>
        <p:grpSpPr bwMode="auto">
          <a:xfrm>
            <a:off x="3005138" y="5189538"/>
            <a:ext cx="1733550" cy="730250"/>
            <a:chOff x="3005138" y="5702300"/>
            <a:chExt cx="1733550" cy="730250"/>
          </a:xfrm>
        </p:grpSpPr>
        <p:sp>
          <p:nvSpPr>
            <p:cNvPr id="29721"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participates_in</a:t>
              </a:r>
            </a:p>
          </p:txBody>
        </p:sp>
        <p:sp>
          <p:nvSpPr>
            <p:cNvPr id="29722"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12" name="Group 29"/>
          <p:cNvGrpSpPr>
            <a:grpSpLocks/>
          </p:cNvGrpSpPr>
          <p:nvPr/>
        </p:nvGrpSpPr>
        <p:grpSpPr bwMode="auto">
          <a:xfrm>
            <a:off x="5408613" y="5189538"/>
            <a:ext cx="1654175" cy="730250"/>
            <a:chOff x="5408613" y="5702300"/>
            <a:chExt cx="1654175" cy="730250"/>
          </a:xfrm>
        </p:grpSpPr>
        <p:sp>
          <p:nvSpPr>
            <p:cNvPr id="29719"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recognized_as</a:t>
              </a:r>
            </a:p>
          </p:txBody>
        </p:sp>
        <p:sp>
          <p:nvSpPr>
            <p:cNvPr id="29720"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13" name="Group 28"/>
          <p:cNvGrpSpPr>
            <a:grpSpLocks/>
          </p:cNvGrpSpPr>
          <p:nvPr/>
        </p:nvGrpSpPr>
        <p:grpSpPr bwMode="auto">
          <a:xfrm>
            <a:off x="7200900" y="3538538"/>
            <a:ext cx="1320800" cy="1346200"/>
            <a:chOff x="7200900" y="4051300"/>
            <a:chExt cx="1320800" cy="1346200"/>
          </a:xfrm>
        </p:grpSpPr>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eaLnBrk="0" hangingPunct="0">
                <a:defRPr/>
              </a:pPr>
              <a:r>
                <a:rPr lang="en-US" sz="2000" b="0" i="1" dirty="0">
                  <a:solidFill>
                    <a:schemeClr val="accent3"/>
                  </a:solidFill>
                  <a:ea typeface="ＭＳ Ｐゴシック" pitchFamily="34" charset="-128"/>
                </a:rPr>
                <a:t>produces</a:t>
              </a:r>
            </a:p>
          </p:txBody>
        </p:sp>
        <p:sp>
          <p:nvSpPr>
            <p:cNvPr id="29718"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sp>
        <p:nvSpPr>
          <p:cNvPr id="29714" name="AutoShape 26"/>
          <p:cNvSpPr>
            <a:spLocks noGrp="1" noChangeArrowheads="1"/>
          </p:cNvSpPr>
          <p:nvPr>
            <p:ph type="title"/>
          </p:nvPr>
        </p:nvSpPr>
        <p:spPr/>
        <p:txBody>
          <a:bodyPr/>
          <a:lstStyle/>
          <a:p>
            <a:pPr algn="l" eaLnBrk="1" hangingPunct="1"/>
            <a:r>
              <a:rPr lang="en-US" altLang="en-US" dirty="0" smtClean="0"/>
              <a:t>The model of the Ontology </a:t>
            </a:r>
            <a:r>
              <a:rPr lang="en-US" altLang="en-US" dirty="0" smtClean="0"/>
              <a:t>for General Medical Science</a:t>
            </a:r>
          </a:p>
        </p:txBody>
      </p:sp>
      <p:sp>
        <p:nvSpPr>
          <p:cNvPr id="42" name="Rectangle 10"/>
          <p:cNvSpPr>
            <a:spLocks noChangeArrowheads="1"/>
          </p:cNvSpPr>
          <p:nvPr/>
        </p:nvSpPr>
        <p:spPr bwMode="auto">
          <a:xfrm>
            <a:off x="7077897" y="1684338"/>
            <a:ext cx="1656224" cy="400110"/>
          </a:xfrm>
          <a:prstGeom prst="rect">
            <a:avLst/>
          </a:prstGeom>
          <a:solidFill>
            <a:srgbClr val="66FFCC"/>
          </a:solidFill>
          <a:ln w="38100">
            <a:solidFill>
              <a:srgbClr val="FF0000"/>
            </a:solidFill>
            <a:miter lim="800000"/>
            <a:headEnd/>
            <a:tailEnd/>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dirty="0">
                <a:ea typeface="MS PGothic" panose="020B0600070205080204" pitchFamily="34" charset="-128"/>
              </a:rPr>
              <a:t>d</a:t>
            </a:r>
            <a:r>
              <a:rPr lang="en-US" altLang="en-US" sz="2000" b="0" dirty="0" smtClean="0">
                <a:ea typeface="MS PGothic" panose="020B0600070205080204" pitchFamily="34" charset="-128"/>
              </a:rPr>
              <a:t>isease course</a:t>
            </a:r>
            <a:endParaRPr lang="en-US" altLang="en-US" sz="2000" b="0" dirty="0">
              <a:ea typeface="MS PGothic" panose="020B0600070205080204" pitchFamily="34" charset="-128"/>
            </a:endParaRPr>
          </a:p>
        </p:txBody>
      </p:sp>
      <p:sp>
        <p:nvSpPr>
          <p:cNvPr id="44" name="Rectangle 16"/>
          <p:cNvSpPr>
            <a:spLocks noChangeArrowheads="1"/>
          </p:cNvSpPr>
          <p:nvPr/>
        </p:nvSpPr>
        <p:spPr bwMode="auto">
          <a:xfrm>
            <a:off x="7543313" y="2412304"/>
            <a:ext cx="894797" cy="400110"/>
          </a:xfrm>
          <a:prstGeom prst="rect">
            <a:avLst/>
          </a:prstGeom>
          <a:noFill/>
          <a:ln w="9525">
            <a:noFill/>
            <a:miter lim="800000"/>
            <a:headEnd/>
            <a:tailEnd/>
          </a:ln>
        </p:spPr>
        <p:txBody>
          <a:bodyPr wrap="none">
            <a:spAutoFit/>
          </a:bodyPr>
          <a:lstStyle/>
          <a:p>
            <a:pPr eaLnBrk="0" hangingPunct="0">
              <a:defRPr/>
            </a:pPr>
            <a:r>
              <a:rPr lang="en-US" sz="2000" b="0" i="1" dirty="0">
                <a:solidFill>
                  <a:schemeClr val="accent3"/>
                </a:solidFill>
                <a:ea typeface="ＭＳ Ｐゴシック" pitchFamily="34" charset="-128"/>
              </a:rPr>
              <a:t>p</a:t>
            </a:r>
            <a:r>
              <a:rPr lang="en-US" sz="2000" b="0" i="1" dirty="0" smtClean="0">
                <a:solidFill>
                  <a:schemeClr val="accent3"/>
                </a:solidFill>
                <a:ea typeface="ＭＳ Ｐゴシック" pitchFamily="34" charset="-128"/>
              </a:rPr>
              <a:t>art-of</a:t>
            </a:r>
            <a:endParaRPr lang="en-US" sz="2000" b="0" i="1" dirty="0">
              <a:solidFill>
                <a:schemeClr val="accent3"/>
              </a:solidFill>
              <a:ea typeface="ＭＳ Ｐゴシック" pitchFamily="34" charset="-128"/>
            </a:endParaRPr>
          </a:p>
        </p:txBody>
      </p:sp>
      <p:sp>
        <p:nvSpPr>
          <p:cNvPr id="45" name="AutoShape 25"/>
          <p:cNvSpPr>
            <a:spLocks noChangeArrowheads="1"/>
          </p:cNvSpPr>
          <p:nvPr/>
        </p:nvSpPr>
        <p:spPr bwMode="auto">
          <a:xfrm rot="5400000" flipH="1">
            <a:off x="7940399" y="2409092"/>
            <a:ext cx="1004888"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sp>
        <p:nvSpPr>
          <p:cNvPr id="46" name="Right Arrow 33"/>
          <p:cNvSpPr>
            <a:spLocks noChangeArrowheads="1"/>
          </p:cNvSpPr>
          <p:nvPr/>
        </p:nvSpPr>
        <p:spPr bwMode="auto">
          <a:xfrm rot="19834530">
            <a:off x="5842956" y="1923581"/>
            <a:ext cx="1007740" cy="382425"/>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7" name="Right Arrow 34"/>
          <p:cNvSpPr>
            <a:spLocks noChangeArrowheads="1"/>
          </p:cNvSpPr>
          <p:nvPr/>
        </p:nvSpPr>
        <p:spPr bwMode="auto">
          <a:xfrm rot="19834530" flipH="1">
            <a:off x="4976049" y="2412547"/>
            <a:ext cx="1007740" cy="382425"/>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3217998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OGMS definitions</a:t>
            </a:r>
            <a:endParaRPr lang="en-US" dirty="0"/>
          </a:p>
        </p:txBody>
      </p:sp>
      <p:graphicFrame>
        <p:nvGraphicFramePr>
          <p:cNvPr id="4" name="Table 3"/>
          <p:cNvGraphicFramePr>
            <a:graphicFrameLocks noGrp="1"/>
          </p:cNvGraphicFramePr>
          <p:nvPr>
            <p:extLst/>
          </p:nvPr>
        </p:nvGraphicFramePr>
        <p:xfrm>
          <a:off x="457199" y="1676400"/>
          <a:ext cx="8229601" cy="3982437"/>
        </p:xfrm>
        <a:graphic>
          <a:graphicData uri="http://schemas.openxmlformats.org/drawingml/2006/table">
            <a:tbl>
              <a:tblPr>
                <a:tableStyleId>{5C22544A-7EE6-4342-B048-85BDC9FD1C3A}</a:tableStyleId>
              </a:tblPr>
              <a:tblGrid>
                <a:gridCol w="1828801"/>
                <a:gridCol w="6400800"/>
              </a:tblGrid>
              <a:tr h="904364">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DISORDER</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causally relatively isolated combination of physical components that is (a) clinically abnormal and (b) maximal, in the sense that it is not a part of some larger such combination.</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r h="912645">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DISEASE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DISPOSITION (</a:t>
                      </a:r>
                      <a:r>
                        <a:rPr lang="en-US" sz="1800" dirty="0" err="1">
                          <a:solidFill>
                            <a:schemeClr val="bg1"/>
                          </a:solidFill>
                          <a:effectLst/>
                          <a:latin typeface="Cambria" panose="02040503050406030204" pitchFamily="18" charset="0"/>
                        </a:rPr>
                        <a:t>i</a:t>
                      </a:r>
                      <a:r>
                        <a:rPr lang="en-US" sz="1800" dirty="0">
                          <a:solidFill>
                            <a:schemeClr val="bg1"/>
                          </a:solidFill>
                          <a:effectLst/>
                          <a:latin typeface="Cambria" panose="02040503050406030204" pitchFamily="18" charset="0"/>
                        </a:rPr>
                        <a:t>) to undergo PATHOLOGICAL </a:t>
                      </a:r>
                      <a:r>
                        <a:rPr lang="en-US" sz="1800" dirty="0" err="1">
                          <a:solidFill>
                            <a:schemeClr val="bg1"/>
                          </a:solidFill>
                          <a:effectLst/>
                          <a:latin typeface="Cambria" panose="02040503050406030204" pitchFamily="18" charset="0"/>
                        </a:rPr>
                        <a:t>PROCESSes</a:t>
                      </a:r>
                      <a:r>
                        <a:rPr lang="en-US" sz="1800" dirty="0">
                          <a:solidFill>
                            <a:schemeClr val="bg1"/>
                          </a:solidFill>
                          <a:effectLst/>
                          <a:latin typeface="Cambria" panose="02040503050406030204" pitchFamily="18" charset="0"/>
                        </a:rPr>
                        <a:t> that (ii) exists in an ORGANISM because of one or more DISORDERs in that ORGANISM.</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r h="631833">
                <a:tc>
                  <a:txBody>
                    <a:bodyPr/>
                    <a:lstStyle/>
                    <a:p>
                      <a:pPr marL="0" marR="0">
                        <a:lnSpc>
                          <a:spcPct val="100000"/>
                        </a:lnSpc>
                        <a:spcBef>
                          <a:spcPts val="0"/>
                        </a:spcBef>
                        <a:spcAft>
                          <a:spcPts val="0"/>
                        </a:spcAft>
                      </a:pPr>
                      <a:r>
                        <a:rPr lang="en-US" sz="1800" dirty="0"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DISEASE</a:t>
                      </a:r>
                      <a:r>
                        <a:rPr lang="en-US" sz="1800" baseline="0" dirty="0"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COURSE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totality of all </a:t>
                      </a:r>
                      <a:r>
                        <a:rPr lang="en-US" sz="1800" dirty="0" err="1"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PROCESSes</a:t>
                      </a:r>
                      <a:r>
                        <a:rPr lang="en-US" sz="1800" dirty="0"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through which a given DISEASE instance is realized. </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r h="1513557">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DIAGNOSIS</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conclusion of an interpretive PROCESS that has as input a CLINICAL PICTURE of a given patient and as output an assertion (diagnostic statement) to the effect that the patient has a DISEASE of such and such a type.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bl>
          </a:graphicData>
        </a:graphic>
      </p:graphicFrame>
      <p:sp>
        <p:nvSpPr>
          <p:cNvPr id="5" name="Rectangle 4"/>
          <p:cNvSpPr/>
          <p:nvPr/>
        </p:nvSpPr>
        <p:spPr>
          <a:xfrm>
            <a:off x="1524000" y="6043136"/>
            <a:ext cx="7620000" cy="738664"/>
          </a:xfrm>
          <a:prstGeom prst="rect">
            <a:avLst/>
          </a:prstGeom>
        </p:spPr>
        <p:txBody>
          <a:bodyPr wrap="square">
            <a:spAutoFit/>
          </a:bodyPr>
          <a:lstStyle/>
          <a:p>
            <a:pPr algn="r"/>
            <a:r>
              <a:rPr lang="en-US" sz="1400" dirty="0" err="1">
                <a:solidFill>
                  <a:schemeClr val="bg1"/>
                </a:solidFill>
              </a:rPr>
              <a:t>Scheuermann</a:t>
            </a:r>
            <a:r>
              <a:rPr lang="en-US" sz="1400" dirty="0">
                <a:solidFill>
                  <a:schemeClr val="bg1"/>
                </a:solidFill>
              </a:rPr>
              <a:t> R, Ceusters W, Smith B. </a:t>
            </a:r>
            <a:r>
              <a:rPr lang="en-US" sz="1400" b="1" i="1" dirty="0">
                <a:solidFill>
                  <a:schemeClr val="bg1"/>
                </a:solidFill>
              </a:rPr>
              <a:t>Toward an Ontological Treatment of Disease and Diagnosis</a:t>
            </a:r>
            <a:r>
              <a:rPr lang="en-US" sz="1400" dirty="0">
                <a:solidFill>
                  <a:schemeClr val="bg1"/>
                </a:solidFill>
              </a:rPr>
              <a:t>. </a:t>
            </a:r>
            <a:r>
              <a:rPr lang="en-US" sz="1400" dirty="0">
                <a:solidFill>
                  <a:schemeClr val="bg1"/>
                </a:solidFill>
                <a:hlinkClick r:id="rId2"/>
              </a:rPr>
              <a:t>2009 AMIA Summit on Translational Bioinformatics</a:t>
            </a:r>
            <a:r>
              <a:rPr lang="en-US" sz="1400" dirty="0">
                <a:solidFill>
                  <a:schemeClr val="bg1"/>
                </a:solidFill>
              </a:rPr>
              <a:t>, San Francisco, California, March 15-17, 2009;: 116-120. </a:t>
            </a:r>
            <a:r>
              <a:rPr lang="en-US" sz="1400" dirty="0" err="1">
                <a:solidFill>
                  <a:schemeClr val="bg1"/>
                </a:solidFill>
              </a:rPr>
              <a:t>Omnipress</a:t>
            </a:r>
            <a:r>
              <a:rPr lang="en-US" sz="1400" dirty="0">
                <a:solidFill>
                  <a:schemeClr val="bg1"/>
                </a:solidFill>
              </a:rPr>
              <a:t> ISBN:0-9647743-7-2</a:t>
            </a:r>
          </a:p>
        </p:txBody>
      </p:sp>
    </p:spTree>
    <p:extLst>
      <p:ext uri="{BB962C8B-B14F-4D97-AF65-F5344CB8AC3E}">
        <p14:creationId xmlns:p14="http://schemas.microsoft.com/office/powerpoint/2010/main" val="24474818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a:grpSpLocks/>
          </p:cNvGrpSpPr>
          <p:nvPr/>
        </p:nvGrpSpPr>
        <p:grpSpPr bwMode="auto">
          <a:xfrm>
            <a:off x="87313" y="3138488"/>
            <a:ext cx="5800725" cy="2098675"/>
            <a:chOff x="87083" y="3138196"/>
            <a:chExt cx="5800532" cy="2099387"/>
          </a:xfrm>
        </p:grpSpPr>
        <p:sp>
          <p:nvSpPr>
            <p:cNvPr id="29731" name="Rectangle 40"/>
            <p:cNvSpPr>
              <a:spLocks noChangeArrowheads="1"/>
            </p:cNvSpPr>
            <p:nvPr/>
          </p:nvSpPr>
          <p:spPr bwMode="auto">
            <a:xfrm>
              <a:off x="4892350" y="3138196"/>
              <a:ext cx="995265" cy="466531"/>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9732" name="Rectangle 37"/>
            <p:cNvSpPr>
              <a:spLocks noChangeArrowheads="1"/>
            </p:cNvSpPr>
            <p:nvPr/>
          </p:nvSpPr>
          <p:spPr bwMode="auto">
            <a:xfrm>
              <a:off x="87083" y="4771052"/>
              <a:ext cx="1219202" cy="466531"/>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9733" name="Rectangle 36"/>
            <p:cNvSpPr>
              <a:spLocks noChangeArrowheads="1"/>
            </p:cNvSpPr>
            <p:nvPr/>
          </p:nvSpPr>
          <p:spPr bwMode="auto">
            <a:xfrm>
              <a:off x="2883159" y="3144416"/>
              <a:ext cx="1101012" cy="466531"/>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29734" name="Group 35"/>
            <p:cNvGrpSpPr>
              <a:grpSpLocks/>
            </p:cNvGrpSpPr>
            <p:nvPr/>
          </p:nvGrpSpPr>
          <p:grpSpPr bwMode="auto">
            <a:xfrm rot="-1765470">
              <a:off x="889521" y="3934405"/>
              <a:ext cx="2002969" cy="382555"/>
              <a:chOff x="171061" y="4195665"/>
              <a:chExt cx="2002969" cy="382555"/>
            </a:xfrm>
          </p:grpSpPr>
          <p:sp>
            <p:nvSpPr>
              <p:cNvPr id="29738" name="Right Arrow 33"/>
              <p:cNvSpPr>
                <a:spLocks noChangeArrowheads="1"/>
              </p:cNvSpPr>
              <p:nvPr/>
            </p:nvSpPr>
            <p:spPr bwMode="auto">
              <a:xfrm>
                <a:off x="1166324" y="4195665"/>
                <a:ext cx="1007706" cy="382555"/>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9739" name="Right Arrow 34"/>
              <p:cNvSpPr>
                <a:spLocks noChangeArrowheads="1"/>
              </p:cNvSpPr>
              <p:nvPr/>
            </p:nvSpPr>
            <p:spPr bwMode="auto">
              <a:xfrm flipH="1">
                <a:off x="171061" y="4195665"/>
                <a:ext cx="1007706" cy="382555"/>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grpSp>
          <p:nvGrpSpPr>
            <p:cNvPr id="29735" name="Group 42"/>
            <p:cNvGrpSpPr>
              <a:grpSpLocks/>
            </p:cNvGrpSpPr>
            <p:nvPr/>
          </p:nvGrpSpPr>
          <p:grpSpPr bwMode="auto">
            <a:xfrm>
              <a:off x="4002833" y="3200396"/>
              <a:ext cx="889517" cy="382559"/>
              <a:chOff x="171061" y="4195665"/>
              <a:chExt cx="2002969" cy="382555"/>
            </a:xfrm>
          </p:grpSpPr>
          <p:sp>
            <p:nvSpPr>
              <p:cNvPr id="29736" name="Right Arrow 43"/>
              <p:cNvSpPr>
                <a:spLocks noChangeArrowheads="1"/>
              </p:cNvSpPr>
              <p:nvPr/>
            </p:nvSpPr>
            <p:spPr bwMode="auto">
              <a:xfrm>
                <a:off x="1166324" y="4195665"/>
                <a:ext cx="1007706" cy="382555"/>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9737" name="Right Arrow 44"/>
              <p:cNvSpPr>
                <a:spLocks noChangeArrowheads="1"/>
              </p:cNvSpPr>
              <p:nvPr/>
            </p:nvSpPr>
            <p:spPr bwMode="auto">
              <a:xfrm flipH="1">
                <a:off x="171061" y="4195665"/>
                <a:ext cx="1007706" cy="382555"/>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grpSp>
      <p:sp>
        <p:nvSpPr>
          <p:cNvPr id="29699" name="Rectangle 4"/>
          <p:cNvSpPr>
            <a:spLocks noChangeArrowheads="1"/>
          </p:cNvSpPr>
          <p:nvPr/>
        </p:nvSpPr>
        <p:spPr bwMode="auto">
          <a:xfrm>
            <a:off x="71438" y="3170238"/>
            <a:ext cx="209550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etiological process</a:t>
            </a:r>
          </a:p>
        </p:txBody>
      </p:sp>
      <p:sp>
        <p:nvSpPr>
          <p:cNvPr id="29700" name="Rectangle 6"/>
          <p:cNvSpPr>
            <a:spLocks noChangeArrowheads="1"/>
          </p:cNvSpPr>
          <p:nvPr/>
        </p:nvSpPr>
        <p:spPr bwMode="auto">
          <a:xfrm>
            <a:off x="2924175" y="3170238"/>
            <a:ext cx="102235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disorder</a:t>
            </a:r>
          </a:p>
        </p:txBody>
      </p:sp>
      <p:sp>
        <p:nvSpPr>
          <p:cNvPr id="29701" name="Rectangle 8"/>
          <p:cNvSpPr>
            <a:spLocks noChangeArrowheads="1"/>
          </p:cNvSpPr>
          <p:nvPr/>
        </p:nvSpPr>
        <p:spPr bwMode="auto">
          <a:xfrm>
            <a:off x="4937125" y="3170238"/>
            <a:ext cx="9239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disease</a:t>
            </a:r>
          </a:p>
        </p:txBody>
      </p:sp>
      <p:sp>
        <p:nvSpPr>
          <p:cNvPr id="29702" name="Rectangle 10"/>
          <p:cNvSpPr>
            <a:spLocks noChangeArrowheads="1"/>
          </p:cNvSpPr>
          <p:nvPr/>
        </p:nvSpPr>
        <p:spPr bwMode="auto">
          <a:xfrm>
            <a:off x="6783388" y="3170238"/>
            <a:ext cx="22828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pathological process</a:t>
            </a:r>
          </a:p>
        </p:txBody>
      </p:sp>
      <p:sp>
        <p:nvSpPr>
          <p:cNvPr id="29703" name="Rectangle 12"/>
          <p:cNvSpPr>
            <a:spLocks noChangeArrowheads="1"/>
          </p:cNvSpPr>
          <p:nvPr/>
        </p:nvSpPr>
        <p:spPr bwMode="auto">
          <a:xfrm>
            <a:off x="6346825" y="4808538"/>
            <a:ext cx="274320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abnormal bodily features</a:t>
            </a:r>
          </a:p>
        </p:txBody>
      </p:sp>
      <p:sp>
        <p:nvSpPr>
          <p:cNvPr id="29704" name="Rectangle 14"/>
          <p:cNvSpPr>
            <a:spLocks noChangeArrowheads="1"/>
          </p:cNvSpPr>
          <p:nvPr/>
        </p:nvSpPr>
        <p:spPr bwMode="auto">
          <a:xfrm>
            <a:off x="4030663" y="4808538"/>
            <a:ext cx="2089150"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signs &amp; symptoms</a:t>
            </a:r>
          </a:p>
        </p:txBody>
      </p:sp>
      <p:sp>
        <p:nvSpPr>
          <p:cNvPr id="29705" name="Rectangle 15"/>
          <p:cNvSpPr>
            <a:spLocks noChangeArrowheads="1"/>
          </p:cNvSpPr>
          <p:nvPr/>
        </p:nvSpPr>
        <p:spPr bwMode="auto">
          <a:xfrm>
            <a:off x="1579563" y="4808538"/>
            <a:ext cx="21939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interpretive process</a:t>
            </a:r>
          </a:p>
        </p:txBody>
      </p:sp>
      <p:sp>
        <p:nvSpPr>
          <p:cNvPr id="29706" name="Rectangle 17"/>
          <p:cNvSpPr>
            <a:spLocks noChangeArrowheads="1"/>
          </p:cNvSpPr>
          <p:nvPr/>
        </p:nvSpPr>
        <p:spPr bwMode="auto">
          <a:xfrm>
            <a:off x="120650" y="4808538"/>
            <a:ext cx="1152525" cy="400050"/>
          </a:xfrm>
          <a:prstGeom prst="rect">
            <a:avLst/>
          </a:prstGeom>
          <a:solidFill>
            <a:srgbClr val="66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a:ea typeface="MS PGothic" panose="020B0600070205080204" pitchFamily="34" charset="-128"/>
              </a:rPr>
              <a:t>diagnosis</a:t>
            </a:r>
          </a:p>
        </p:txBody>
      </p:sp>
      <p:grpSp>
        <p:nvGrpSpPr>
          <p:cNvPr id="29707" name="Group 25"/>
          <p:cNvGrpSpPr>
            <a:grpSpLocks/>
          </p:cNvGrpSpPr>
          <p:nvPr/>
        </p:nvGrpSpPr>
        <p:grpSpPr bwMode="auto">
          <a:xfrm>
            <a:off x="1854200" y="2395538"/>
            <a:ext cx="1346200" cy="749300"/>
            <a:chOff x="1854200" y="2908300"/>
            <a:chExt cx="1346200" cy="749300"/>
          </a:xfrm>
        </p:grpSpPr>
        <p:sp>
          <p:nvSpPr>
            <p:cNvPr id="29729"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produces</a:t>
              </a:r>
            </a:p>
          </p:txBody>
        </p:sp>
        <p:sp>
          <p:nvSpPr>
            <p:cNvPr id="297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08" name="Group 26"/>
          <p:cNvGrpSpPr>
            <a:grpSpLocks/>
          </p:cNvGrpSpPr>
          <p:nvPr/>
        </p:nvGrpSpPr>
        <p:grpSpPr bwMode="auto">
          <a:xfrm>
            <a:off x="3695700" y="2395538"/>
            <a:ext cx="1346200" cy="749300"/>
            <a:chOff x="3695700" y="2908300"/>
            <a:chExt cx="1346200" cy="749300"/>
          </a:xfrm>
        </p:grpSpPr>
        <p:sp>
          <p:nvSpPr>
            <p:cNvPr id="29727"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bears</a:t>
              </a:r>
            </a:p>
          </p:txBody>
        </p:sp>
        <p:sp>
          <p:nvSpPr>
            <p:cNvPr id="29728"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09" name="Group 27"/>
          <p:cNvGrpSpPr>
            <a:grpSpLocks/>
          </p:cNvGrpSpPr>
          <p:nvPr/>
        </p:nvGrpSpPr>
        <p:grpSpPr bwMode="auto">
          <a:xfrm>
            <a:off x="5775325" y="2395538"/>
            <a:ext cx="1387475" cy="749300"/>
            <a:chOff x="5775325" y="2908300"/>
            <a:chExt cx="1387475" cy="749300"/>
          </a:xfrm>
        </p:grpSpPr>
        <p:sp>
          <p:nvSpPr>
            <p:cNvPr id="29725"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realized_in</a:t>
              </a:r>
            </a:p>
          </p:txBody>
        </p:sp>
        <p:sp>
          <p:nvSpPr>
            <p:cNvPr id="29726"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10" name="Group 31"/>
          <p:cNvGrpSpPr>
            <a:grpSpLocks/>
          </p:cNvGrpSpPr>
          <p:nvPr/>
        </p:nvGrpSpPr>
        <p:grpSpPr bwMode="auto">
          <a:xfrm>
            <a:off x="723900" y="5189538"/>
            <a:ext cx="1346200" cy="730250"/>
            <a:chOff x="723900" y="5702300"/>
            <a:chExt cx="1346200" cy="730250"/>
          </a:xfrm>
        </p:grpSpPr>
        <p:sp>
          <p:nvSpPr>
            <p:cNvPr id="29723"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produces</a:t>
              </a:r>
            </a:p>
          </p:txBody>
        </p:sp>
        <p:sp>
          <p:nvSpPr>
            <p:cNvPr id="29724"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11" name="Group 30"/>
          <p:cNvGrpSpPr>
            <a:grpSpLocks/>
          </p:cNvGrpSpPr>
          <p:nvPr/>
        </p:nvGrpSpPr>
        <p:grpSpPr bwMode="auto">
          <a:xfrm>
            <a:off x="3005138" y="5189538"/>
            <a:ext cx="1733550" cy="730250"/>
            <a:chOff x="3005138" y="5702300"/>
            <a:chExt cx="1733550" cy="730250"/>
          </a:xfrm>
        </p:grpSpPr>
        <p:sp>
          <p:nvSpPr>
            <p:cNvPr id="29721"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participates_in</a:t>
              </a:r>
            </a:p>
          </p:txBody>
        </p:sp>
        <p:sp>
          <p:nvSpPr>
            <p:cNvPr id="29722"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12" name="Group 29"/>
          <p:cNvGrpSpPr>
            <a:grpSpLocks/>
          </p:cNvGrpSpPr>
          <p:nvPr/>
        </p:nvGrpSpPr>
        <p:grpSpPr bwMode="auto">
          <a:xfrm>
            <a:off x="5408613" y="5189538"/>
            <a:ext cx="1654175" cy="730250"/>
            <a:chOff x="5408613" y="5702300"/>
            <a:chExt cx="1654175" cy="730250"/>
          </a:xfrm>
        </p:grpSpPr>
        <p:sp>
          <p:nvSpPr>
            <p:cNvPr id="29719"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i="1">
                  <a:solidFill>
                    <a:schemeClr val="bg1"/>
                  </a:solidFill>
                  <a:ea typeface="MS PGothic" panose="020B0600070205080204" pitchFamily="34" charset="-128"/>
                </a:rPr>
                <a:t>recognized_as</a:t>
              </a:r>
            </a:p>
          </p:txBody>
        </p:sp>
        <p:sp>
          <p:nvSpPr>
            <p:cNvPr id="29720"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grpSp>
        <p:nvGrpSpPr>
          <p:cNvPr id="29713" name="Group 28"/>
          <p:cNvGrpSpPr>
            <a:grpSpLocks/>
          </p:cNvGrpSpPr>
          <p:nvPr/>
        </p:nvGrpSpPr>
        <p:grpSpPr bwMode="auto">
          <a:xfrm>
            <a:off x="7200900" y="3538538"/>
            <a:ext cx="1320800" cy="1346200"/>
            <a:chOff x="7200900" y="4051300"/>
            <a:chExt cx="1320800" cy="1346200"/>
          </a:xfrm>
        </p:grpSpPr>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eaLnBrk="0" hangingPunct="0">
                <a:defRPr/>
              </a:pPr>
              <a:r>
                <a:rPr lang="en-US" sz="2000" b="0" i="1" dirty="0">
                  <a:solidFill>
                    <a:schemeClr val="accent3"/>
                  </a:solidFill>
                  <a:ea typeface="ＭＳ Ｐゴシック" pitchFamily="34" charset="-128"/>
                </a:rPr>
                <a:t>produces</a:t>
              </a:r>
            </a:p>
          </p:txBody>
        </p:sp>
        <p:sp>
          <p:nvSpPr>
            <p:cNvPr id="29718"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grpSp>
      <p:sp>
        <p:nvSpPr>
          <p:cNvPr id="29714" name="AutoShape 26"/>
          <p:cNvSpPr>
            <a:spLocks noGrp="1" noChangeArrowheads="1"/>
          </p:cNvSpPr>
          <p:nvPr>
            <p:ph type="title"/>
          </p:nvPr>
        </p:nvSpPr>
        <p:spPr/>
        <p:txBody>
          <a:bodyPr/>
          <a:lstStyle/>
          <a:p>
            <a:pPr algn="l" eaLnBrk="1" hangingPunct="1"/>
            <a:r>
              <a:rPr lang="en-US" altLang="en-US" dirty="0" smtClean="0"/>
              <a:t>The model of the Ontology </a:t>
            </a:r>
            <a:r>
              <a:rPr lang="en-US" altLang="en-US" dirty="0" smtClean="0"/>
              <a:t>for General Medical Science</a:t>
            </a:r>
          </a:p>
        </p:txBody>
      </p:sp>
      <p:sp>
        <p:nvSpPr>
          <p:cNvPr id="42" name="Rectangle 10"/>
          <p:cNvSpPr>
            <a:spLocks noChangeArrowheads="1"/>
          </p:cNvSpPr>
          <p:nvPr/>
        </p:nvSpPr>
        <p:spPr bwMode="auto">
          <a:xfrm>
            <a:off x="7077897" y="1684338"/>
            <a:ext cx="1656224" cy="400110"/>
          </a:xfrm>
          <a:prstGeom prst="rect">
            <a:avLst/>
          </a:prstGeom>
          <a:solidFill>
            <a:srgbClr val="66FFCC"/>
          </a:solidFill>
          <a:ln w="38100">
            <a:solidFill>
              <a:srgbClr val="FF0000"/>
            </a:solidFill>
            <a:miter lim="800000"/>
            <a:headEnd/>
            <a:tailEnd/>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000" b="0" dirty="0">
                <a:ea typeface="MS PGothic" panose="020B0600070205080204" pitchFamily="34" charset="-128"/>
              </a:rPr>
              <a:t>d</a:t>
            </a:r>
            <a:r>
              <a:rPr lang="en-US" altLang="en-US" sz="2000" b="0" dirty="0" smtClean="0">
                <a:ea typeface="MS PGothic" panose="020B0600070205080204" pitchFamily="34" charset="-128"/>
              </a:rPr>
              <a:t>isease course</a:t>
            </a:r>
            <a:endParaRPr lang="en-US" altLang="en-US" sz="2000" b="0" dirty="0">
              <a:ea typeface="MS PGothic" panose="020B0600070205080204" pitchFamily="34" charset="-128"/>
            </a:endParaRPr>
          </a:p>
        </p:txBody>
      </p:sp>
      <p:sp>
        <p:nvSpPr>
          <p:cNvPr id="44" name="Rectangle 16"/>
          <p:cNvSpPr>
            <a:spLocks noChangeArrowheads="1"/>
          </p:cNvSpPr>
          <p:nvPr/>
        </p:nvSpPr>
        <p:spPr bwMode="auto">
          <a:xfrm>
            <a:off x="7543313" y="2412304"/>
            <a:ext cx="894797" cy="400110"/>
          </a:xfrm>
          <a:prstGeom prst="rect">
            <a:avLst/>
          </a:prstGeom>
          <a:noFill/>
          <a:ln w="9525">
            <a:noFill/>
            <a:miter lim="800000"/>
            <a:headEnd/>
            <a:tailEnd/>
          </a:ln>
        </p:spPr>
        <p:txBody>
          <a:bodyPr wrap="none">
            <a:spAutoFit/>
          </a:bodyPr>
          <a:lstStyle/>
          <a:p>
            <a:pPr eaLnBrk="0" hangingPunct="0">
              <a:defRPr/>
            </a:pPr>
            <a:r>
              <a:rPr lang="en-US" sz="2000" b="0" i="1" dirty="0">
                <a:solidFill>
                  <a:schemeClr val="accent3"/>
                </a:solidFill>
                <a:ea typeface="ＭＳ Ｐゴシック" pitchFamily="34" charset="-128"/>
              </a:rPr>
              <a:t>p</a:t>
            </a:r>
            <a:r>
              <a:rPr lang="en-US" sz="2000" b="0" i="1" dirty="0" smtClean="0">
                <a:solidFill>
                  <a:schemeClr val="accent3"/>
                </a:solidFill>
                <a:ea typeface="ＭＳ Ｐゴシック" pitchFamily="34" charset="-128"/>
              </a:rPr>
              <a:t>art-of</a:t>
            </a:r>
            <a:endParaRPr lang="en-US" sz="2000" b="0" i="1" dirty="0">
              <a:solidFill>
                <a:schemeClr val="accent3"/>
              </a:solidFill>
              <a:ea typeface="ＭＳ Ｐゴシック" pitchFamily="34" charset="-128"/>
            </a:endParaRPr>
          </a:p>
        </p:txBody>
      </p:sp>
      <p:sp>
        <p:nvSpPr>
          <p:cNvPr id="45" name="AutoShape 25"/>
          <p:cNvSpPr>
            <a:spLocks noChangeArrowheads="1"/>
          </p:cNvSpPr>
          <p:nvPr/>
        </p:nvSpPr>
        <p:spPr bwMode="auto">
          <a:xfrm rot="5400000" flipH="1">
            <a:off x="7940399" y="2409092"/>
            <a:ext cx="1004888" cy="355600"/>
          </a:xfrm>
          <a:prstGeom prst="curvedDownArrow">
            <a:avLst>
              <a:gd name="adj1" fmla="val 22048"/>
              <a:gd name="adj2" fmla="val 97763"/>
              <a:gd name="adj3" fmla="val 33333"/>
            </a:avLst>
          </a:pr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600"/>
          </a:p>
        </p:txBody>
      </p:sp>
      <p:sp>
        <p:nvSpPr>
          <p:cNvPr id="46" name="Right Arrow 33"/>
          <p:cNvSpPr>
            <a:spLocks noChangeArrowheads="1"/>
          </p:cNvSpPr>
          <p:nvPr/>
        </p:nvSpPr>
        <p:spPr bwMode="auto">
          <a:xfrm rot="19834530">
            <a:off x="5842956" y="1923581"/>
            <a:ext cx="1007740" cy="382425"/>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7" name="Right Arrow 34"/>
          <p:cNvSpPr>
            <a:spLocks noChangeArrowheads="1"/>
          </p:cNvSpPr>
          <p:nvPr/>
        </p:nvSpPr>
        <p:spPr bwMode="auto">
          <a:xfrm rot="19834530" flipH="1">
            <a:off x="4976049" y="2412547"/>
            <a:ext cx="1007740" cy="382425"/>
          </a:xfrm>
          <a:prstGeom prst="rightArrow">
            <a:avLst>
              <a:gd name="adj1" fmla="val 50000"/>
              <a:gd name="adj2" fmla="val 5000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2450009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 for glass divided by color </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986" y="1905000"/>
            <a:ext cx="8766632" cy="3939436"/>
          </a:xfrm>
          <a:prstGeom prst="rect">
            <a:avLst/>
          </a:prstGeom>
        </p:spPr>
      </p:pic>
    </p:spTree>
    <p:extLst>
      <p:ext uri="{BB962C8B-B14F-4D97-AF65-F5344CB8AC3E}">
        <p14:creationId xmlns:p14="http://schemas.microsoft.com/office/powerpoint/2010/main" val="391471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191" y="762000"/>
            <a:ext cx="6313618" cy="2837132"/>
          </a:xfrm>
          <a:prstGeom prst="rect">
            <a:avLst/>
          </a:prstGeom>
        </p:spPr>
      </p:pic>
      <p:pic>
        <p:nvPicPr>
          <p:cNvPr id="6" name="Picture 5"/>
          <p:cNvPicPr>
            <a:picLocks noChangeAspect="1"/>
          </p:cNvPicPr>
          <p:nvPr/>
        </p:nvPicPr>
        <p:blipFill>
          <a:blip r:embed="rId3"/>
          <a:stretch>
            <a:fillRect/>
          </a:stretch>
        </p:blipFill>
        <p:spPr>
          <a:xfrm>
            <a:off x="2905125" y="3886200"/>
            <a:ext cx="3333750" cy="2619375"/>
          </a:xfrm>
          <a:prstGeom prst="rect">
            <a:avLst/>
          </a:prstGeom>
        </p:spPr>
      </p:pic>
    </p:spTree>
    <p:extLst>
      <p:ext uri="{BB962C8B-B14F-4D97-AF65-F5344CB8AC3E}">
        <p14:creationId xmlns:p14="http://schemas.microsoft.com/office/powerpoint/2010/main" val="2312399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167" y="3733800"/>
            <a:ext cx="8447666" cy="2895600"/>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191" y="762000"/>
            <a:ext cx="6313618" cy="2837132"/>
          </a:xfrm>
          <a:prstGeom prst="rect">
            <a:avLst/>
          </a:prstGeom>
        </p:spPr>
      </p:pic>
    </p:spTree>
    <p:extLst>
      <p:ext uri="{BB962C8B-B14F-4D97-AF65-F5344CB8AC3E}">
        <p14:creationId xmlns:p14="http://schemas.microsoft.com/office/powerpoint/2010/main" val="269188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2"/>
          <a:stretch>
            <a:fillRect/>
          </a:stretch>
        </p:blipFill>
        <p:spPr>
          <a:xfrm>
            <a:off x="609600" y="609600"/>
            <a:ext cx="7743825" cy="3609975"/>
          </a:xfrm>
          <a:prstGeom prst="rect">
            <a:avLst/>
          </a:prstGeom>
        </p:spPr>
      </p:pic>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a:blip r:embed="rId3"/>
          <a:stretch>
            <a:fillRect/>
          </a:stretch>
        </p:blipFill>
        <p:spPr>
          <a:xfrm>
            <a:off x="3505201" y="4371975"/>
            <a:ext cx="1143000" cy="2333625"/>
          </a:xfrm>
          <a:prstGeom prst="rect">
            <a:avLst/>
          </a:prstGeom>
        </p:spPr>
      </p:pic>
    </p:spTree>
    <p:extLst>
      <p:ext uri="{BB962C8B-B14F-4D97-AF65-F5344CB8AC3E}">
        <p14:creationId xmlns:p14="http://schemas.microsoft.com/office/powerpoint/2010/main" val="2802770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3600" y="4305337"/>
            <a:ext cx="4876800" cy="2524050"/>
          </a:xfrm>
        </p:spPr>
      </p:pic>
      <p:pic>
        <p:nvPicPr>
          <p:cNvPr id="6" name="Picture 5"/>
          <p:cNvPicPr>
            <a:picLocks noChangeAspect="1"/>
          </p:cNvPicPr>
          <p:nvPr/>
        </p:nvPicPr>
        <p:blipFill>
          <a:blip r:embed="rId3"/>
          <a:stretch>
            <a:fillRect/>
          </a:stretch>
        </p:blipFill>
        <p:spPr>
          <a:xfrm>
            <a:off x="609600" y="609600"/>
            <a:ext cx="7743825" cy="3609975"/>
          </a:xfrm>
          <a:prstGeom prst="rect">
            <a:avLst/>
          </a:prstGeom>
        </p:spPr>
      </p:pic>
      <p:pic>
        <p:nvPicPr>
          <p:cNvPr id="5" name="Picture 4"/>
          <p:cNvPicPr>
            <a:picLocks noChangeAspect="1"/>
          </p:cNvPicPr>
          <p:nvPr/>
        </p:nvPicPr>
        <p:blipFill>
          <a:blip r:embed="rId4"/>
          <a:stretch>
            <a:fillRect/>
          </a:stretch>
        </p:blipFill>
        <p:spPr>
          <a:xfrm>
            <a:off x="3505201" y="4371975"/>
            <a:ext cx="1143000" cy="2333625"/>
          </a:xfrm>
          <a:prstGeom prst="rect">
            <a:avLst/>
          </a:prstGeom>
        </p:spPr>
      </p:pic>
    </p:spTree>
    <p:extLst>
      <p:ext uri="{BB962C8B-B14F-4D97-AF65-F5344CB8AC3E}">
        <p14:creationId xmlns:p14="http://schemas.microsoft.com/office/powerpoint/2010/main" val="1608632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29713</TotalTime>
  <Words>1823</Words>
  <Application>Microsoft Office PowerPoint</Application>
  <PresentationFormat>On-screen Show (4:3)</PresentationFormat>
  <Paragraphs>297</Paragraphs>
  <Slides>45</Slides>
  <Notes>8</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62" baseType="lpstr">
      <vt:lpstr>Batang</vt:lpstr>
      <vt:lpstr>MS Mincho</vt:lpstr>
      <vt:lpstr>MS Mincho</vt:lpstr>
      <vt:lpstr>ＭＳ Ｐゴシック</vt:lpstr>
      <vt:lpstr>ＭＳ Ｐゴシック</vt:lpstr>
      <vt:lpstr>SimSun</vt:lpstr>
      <vt:lpstr>Arial</vt:lpstr>
      <vt:lpstr>Calibri</vt:lpstr>
      <vt:lpstr>Cambria</vt:lpstr>
      <vt:lpstr>Georgia</vt:lpstr>
      <vt:lpstr>Times</vt:lpstr>
      <vt:lpstr>Times New Roman</vt:lpstr>
      <vt:lpstr>Trebuchet MS</vt:lpstr>
      <vt:lpstr>Verdana</vt:lpstr>
      <vt:lpstr>Wingdings</vt:lpstr>
      <vt:lpstr>2014-Indianapolis</vt:lpstr>
      <vt:lpstr>Photo Editor-foto</vt:lpstr>
      <vt:lpstr>An Ontological Approach to  Orofacial Pain Taxonomy  Symposium on ‘Orofacial Pain Taxonomy: Building on the Success of the DC/TMD’ IADR/AADR/CADR General Session &amp; Exhibition, March 22, 2017,  San Francisco, Calif., USA  </vt:lpstr>
      <vt:lpstr>Taxonomy design and classification</vt:lpstr>
      <vt:lpstr>A large collection of individual entities</vt:lpstr>
      <vt:lpstr>Groups based on material composition</vt:lpstr>
      <vt:lpstr>Groups for glass divided by color </vt:lpstr>
      <vt:lpstr>PowerPoint Presentation</vt:lpstr>
      <vt:lpstr>PowerPoint Presentation</vt:lpstr>
      <vt:lpstr>PowerPoint Presentation</vt:lpstr>
      <vt:lpstr>PowerPoint Presentation</vt:lpstr>
      <vt:lpstr>Taxonomies can become very complicated</vt:lpstr>
      <vt:lpstr>Taxonomy design and classification</vt:lpstr>
      <vt:lpstr>Formal Concept Analysis (FCA)</vt:lpstr>
      <vt:lpstr>Easy example: FCA on the numbers 1 … 10</vt:lpstr>
      <vt:lpstr>FCA lattice on the numbers 1 … 10</vt:lpstr>
      <vt:lpstr>FCA for calculating valid implications</vt:lpstr>
      <vt:lpstr>FCA for calculating valid implications</vt:lpstr>
      <vt:lpstr>FCA for calculating approximate implications</vt:lpstr>
      <vt:lpstr>Another method: description logics</vt:lpstr>
      <vt:lpstr>Taxonomy authors write a definition in a formal language …</vt:lpstr>
      <vt:lpstr>… and the system classifies automatically for them</vt:lpstr>
      <vt:lpstr>However!</vt:lpstr>
      <vt:lpstr>Tracing nuance changes over time</vt:lpstr>
      <vt:lpstr>‘Computational biomedical ontologies’</vt:lpstr>
      <vt:lpstr>IASP Pain assessment terminology</vt:lpstr>
      <vt:lpstr>Use of IASP terminology in BioPortal ontologies</vt:lpstr>
      <vt:lpstr>Quality of BioPortal Resources Retrieved  poor quality of taxonomy </vt:lpstr>
      <vt:lpstr>However!</vt:lpstr>
      <vt:lpstr>Part of SNOMED CT’s model</vt:lpstr>
      <vt:lpstr>SNOMED CT type changes wrt pain-related terms</vt:lpstr>
      <vt:lpstr>‘Pain’ vs. ‘pain condition’</vt:lpstr>
      <vt:lpstr>Are we arguing about something like these chaps?</vt:lpstr>
      <vt:lpstr>For instance?</vt:lpstr>
      <vt:lpstr>Differing views making both parties happy </vt:lpstr>
      <vt:lpstr>Four notions of ‘ontology’ as a study</vt:lpstr>
      <vt:lpstr>Four notions of ‘ontology’ as a study</vt:lpstr>
      <vt:lpstr>Four notions of ‘ontology’ as a study</vt:lpstr>
      <vt:lpstr>Scientific Realism</vt:lpstr>
      <vt:lpstr>There is a non-trivial relation between representations and what they are about</vt:lpstr>
      <vt:lpstr>What makes it non-trivial?</vt:lpstr>
      <vt:lpstr>Ontology</vt:lpstr>
      <vt:lpstr>Ontology versus traditional classification</vt:lpstr>
      <vt:lpstr>Scientific objectivity: the view from nowhere</vt:lpstr>
      <vt:lpstr>The model of the Ontology for General Medical Science</vt:lpstr>
      <vt:lpstr>Key OGMS definitions</vt:lpstr>
      <vt:lpstr>The model of the Ontology for General Medical Science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1285</cp:revision>
  <dcterms:created xsi:type="dcterms:W3CDTF">1601-01-01T00:00:00Z</dcterms:created>
  <dcterms:modified xsi:type="dcterms:W3CDTF">2017-03-22T19:22:10Z</dcterms:modified>
</cp:coreProperties>
</file>