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694" r:id="rId3"/>
    <p:sldId id="690" r:id="rId4"/>
    <p:sldId id="692" r:id="rId5"/>
    <p:sldId id="691" r:id="rId6"/>
    <p:sldId id="693" r:id="rId7"/>
    <p:sldId id="695" r:id="rId8"/>
    <p:sldId id="696" r:id="rId9"/>
    <p:sldId id="697" r:id="rId10"/>
    <p:sldId id="698" r:id="rId11"/>
    <p:sldId id="679" r:id="rId12"/>
    <p:sldId id="685" r:id="rId13"/>
    <p:sldId id="686" r:id="rId14"/>
    <p:sldId id="684" r:id="rId15"/>
    <p:sldId id="687" r:id="rId16"/>
    <p:sldId id="711" r:id="rId17"/>
    <p:sldId id="712" r:id="rId18"/>
    <p:sldId id="708" r:id="rId19"/>
    <p:sldId id="709" r:id="rId20"/>
    <p:sldId id="680" r:id="rId21"/>
    <p:sldId id="678" r:id="rId22"/>
    <p:sldId id="681" r:id="rId23"/>
    <p:sldId id="682" r:id="rId24"/>
    <p:sldId id="683" r:id="rId25"/>
    <p:sldId id="688" r:id="rId26"/>
    <p:sldId id="668" r:id="rId27"/>
    <p:sldId id="699" r:id="rId28"/>
    <p:sldId id="700" r:id="rId29"/>
    <p:sldId id="710" r:id="rId30"/>
    <p:sldId id="707" r:id="rId31"/>
    <p:sldId id="669" r:id="rId32"/>
    <p:sldId id="671" r:id="rId33"/>
    <p:sldId id="701" r:id="rId34"/>
    <p:sldId id="702" r:id="rId35"/>
    <p:sldId id="713" r:id="rId36"/>
    <p:sldId id="715" r:id="rId37"/>
    <p:sldId id="714" r:id="rId38"/>
    <p:sldId id="716" r:id="rId39"/>
    <p:sldId id="704" r:id="rId40"/>
    <p:sldId id="705" r:id="rId41"/>
    <p:sldId id="706" r:id="rId42"/>
    <p:sldId id="653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smith" initials="p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CC"/>
    <a:srgbClr val="00B0F0"/>
    <a:srgbClr val="19FF81"/>
    <a:srgbClr val="FFFF00"/>
    <a:srgbClr val="ECD63F"/>
    <a:srgbClr val="C30D8F"/>
    <a:srgbClr val="C00000"/>
    <a:srgbClr val="FF7C8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346" autoAdjust="0"/>
  </p:normalViewPr>
  <p:slideViewPr>
    <p:cSldViewPr>
      <p:cViewPr varScale="1">
        <p:scale>
          <a:sx n="104" d="100"/>
          <a:sy n="104" d="100"/>
        </p:scale>
        <p:origin x="4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30/06/2016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751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F9599FB-FE74-4E8C-8ABD-97654B3FFED8}" type="slidenum">
              <a:rPr lang="en-US" altLang="en-US" sz="1200" b="0"/>
              <a:pPr eaLnBrk="1" hangingPunct="1"/>
              <a:t>17</a:t>
            </a:fld>
            <a:endParaRPr lang="en-US" altLang="en-US" sz="1200" b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02990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3DC634C-875C-48A1-880A-C0045C31B29D}" type="slidenum">
              <a:rPr lang="en-US" altLang="en-US" sz="1200" b="0"/>
              <a:pPr eaLnBrk="1" hangingPunct="1"/>
              <a:t>18</a:t>
            </a:fld>
            <a:endParaRPr lang="en-US" altLang="en-US" sz="1200" b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2182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D3C62B-2C5F-414C-924C-6B9F73C0EBD8}" type="slidenum">
              <a:rPr lang="en-US" altLang="en-US" sz="1200" b="0"/>
              <a:pPr eaLnBrk="1" hangingPunct="1"/>
              <a:t>19</a:t>
            </a:fld>
            <a:endParaRPr lang="en-US" altLang="en-US" sz="1200" b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3153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D2E79-044A-483E-B6B2-75E8449691C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7724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members of the class CAT are ordered</a:t>
            </a:r>
            <a:r>
              <a:rPr lang="en-US" baseline="0" dirty="0" smtClean="0"/>
              <a:t> hierarchically by the </a:t>
            </a:r>
            <a:r>
              <a:rPr lang="en-US" baseline="0" dirty="0" err="1" smtClean="0"/>
              <a:t>subCat</a:t>
            </a:r>
            <a:r>
              <a:rPr lang="en-US" baseline="0" dirty="0" smtClean="0"/>
              <a:t> relation (</a:t>
            </a:r>
            <a:r>
              <a:rPr lang="en-US" baseline="0" dirty="0" err="1" smtClean="0"/>
              <a:t>isA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SubCat</a:t>
            </a:r>
            <a:r>
              <a:rPr lang="en-US" baseline="0" dirty="0" smtClean="0"/>
              <a:t> is a type class with two type parameters </a:t>
            </a:r>
            <a:r>
              <a:rPr lang="en-US" baseline="0" dirty="0" err="1" smtClean="0"/>
              <a:t>bith</a:t>
            </a:r>
            <a:r>
              <a:rPr lang="en-US" baseline="0" dirty="0" smtClean="0"/>
              <a:t> of which are of type CAT. CAT is a type function that expects a parameter (UUI or IUI)the declaration 0f </a:t>
            </a:r>
            <a:r>
              <a:rPr lang="en-US" baseline="0" dirty="0" err="1" smtClean="0"/>
              <a:t>subCat</a:t>
            </a:r>
            <a:r>
              <a:rPr lang="en-US" baseline="0" dirty="0" smtClean="0"/>
              <a:t>  ensures that the parameter of the type functions s and t are of the same type (either both are UUI or both are IUI)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instance  declarations then spell out explicitly between which CAT_... The </a:t>
            </a:r>
            <a:r>
              <a:rPr lang="en-US" baseline="0" dirty="0" err="1" smtClean="0"/>
              <a:t>subCat</a:t>
            </a:r>
            <a:r>
              <a:rPr lang="en-US" baseline="0" dirty="0" smtClean="0"/>
              <a:t> relation holds</a:t>
            </a:r>
          </a:p>
          <a:p>
            <a:endParaRPr lang="en-US" baseline="0" dirty="0" smtClean="0"/>
          </a:p>
          <a:p>
            <a:r>
              <a:rPr lang="is-IS" baseline="0" dirty="0" smtClean="0"/>
              <a:t>…. </a:t>
            </a:r>
            <a:r>
              <a:rPr lang="en-US" baseline="0" dirty="0" smtClean="0"/>
              <a:t>T</a:t>
            </a:r>
            <a:r>
              <a:rPr lang="is-IS" baseline="0" dirty="0" smtClean="0"/>
              <a:t>his is developed step by step in the next four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3E3DF-FB59-4075-B972-C0DFEE45DE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0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embrace a vision according to which any piece of electronic data relevant to the health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individuals - wherever and for whatever reason or purpose generated - should instantly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integrated into a constantly growing data pool. Health information systems (HIS)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therefore be semantically interoperable and permanently linked in a network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components that are aware of all relevant data available. Existing initiatives (Semantic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Web, Linked Open Data, the Internet of Things) provide valuable partial solutions to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3E3DF-FB59-4075-B972-C0DFEE45DE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3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needed in addition are mechanisms to determine and represent not only (1)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assertions (for instance diagnoses) relate to reality (diseases in patients) and how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 in the pool of assertions relate to changes in reality and vice versa, but also (2)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extent to which data are incomplete and inconsistent. As an example, we examined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 Healthcare Records (EHR) of 570,000 patients from Western New York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 the extent to which diagnostic assertions in these records correspond to disorders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patients [3]. This analysis uncovered many ways in which the data fail to represent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explicitly what they are supposed to represent.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3E3DF-FB59-4075-B972-C0DFEE45DE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4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D39F32-5C15-4A14-AEFC-ABA7FE7E8A03}" type="slidenum">
              <a:rPr lang="en-US" altLang="en-US" sz="1200" b="0"/>
              <a:pPr eaLnBrk="1" hangingPunct="1"/>
              <a:t>11</a:t>
            </a:fld>
            <a:endParaRPr lang="en-US" altLang="en-US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115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4E4B12A-F3A7-4A6C-A9DA-1E3CF2C6F469}" type="slidenum">
              <a:rPr lang="en-US" altLang="en-US" sz="1200" b="0"/>
              <a:pPr eaLnBrk="1" hangingPunct="1"/>
              <a:t>12</a:t>
            </a:fld>
            <a:endParaRPr lang="en-US" altLang="en-US" sz="1200" b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5225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4E4B12A-F3A7-4A6C-A9DA-1E3CF2C6F469}" type="slidenum">
              <a:rPr lang="en-US" altLang="en-US" sz="1200" b="0"/>
              <a:pPr eaLnBrk="1" hangingPunct="1"/>
              <a:t>13</a:t>
            </a:fld>
            <a:endParaRPr lang="en-US" altLang="en-US" sz="1200" b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994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3E3DF-FB59-4075-B972-C0DFEE45DE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0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4E4B12A-F3A7-4A6C-A9DA-1E3CF2C6F469}" type="slidenum">
              <a:rPr lang="en-US" altLang="en-US" sz="1200" b="0"/>
              <a:pPr eaLnBrk="1" hangingPunct="1"/>
              <a:t>15</a:t>
            </a:fld>
            <a:endParaRPr lang="en-US" altLang="en-US" sz="1200" b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807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89B93C-8E15-46DA-A4EB-5308B2F0C1F9}" type="slidenum">
              <a:rPr lang="en-US" altLang="en-US" sz="1200" b="0"/>
              <a:pPr eaLnBrk="1" hangingPunct="1"/>
              <a:t>16</a:t>
            </a:fld>
            <a:endParaRPr lang="en-US" altLang="en-US" sz="1200" b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9543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6200" y="711200"/>
            <a:ext cx="8991600" cy="1574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3200" dirty="0"/>
              <a:t>Ontologies of Dynamical Systems and</a:t>
            </a:r>
            <a:br>
              <a:rPr lang="en-US" sz="3200" dirty="0"/>
            </a:br>
            <a:r>
              <a:rPr lang="en-US" sz="3200" dirty="0"/>
              <a:t>Verifiable Ontology-based Computation:</a:t>
            </a:r>
            <a:br>
              <a:rPr lang="en-US" sz="3200" dirty="0"/>
            </a:br>
            <a:r>
              <a:rPr lang="en-US" sz="3200" dirty="0"/>
              <a:t>Towards a Haskell-based Implementation</a:t>
            </a:r>
            <a:br>
              <a:rPr lang="en-US" sz="3200" dirty="0"/>
            </a:br>
            <a:r>
              <a:rPr lang="en-US" sz="3200" dirty="0"/>
              <a:t>of Referent Tracking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600" dirty="0"/>
              <a:t>9th International Conference on Formal Ontology in Information Systems (FOIS </a:t>
            </a:r>
            <a:r>
              <a:rPr lang="en-US" sz="1600" dirty="0" smtClean="0"/>
              <a:t>2016)</a:t>
            </a:r>
            <a:br>
              <a:rPr lang="en-US" sz="1600" dirty="0" smtClean="0"/>
            </a:br>
            <a:r>
              <a:rPr lang="en-US" sz="1600" dirty="0" smtClean="0"/>
              <a:t>Annecy</a:t>
            </a:r>
            <a:r>
              <a:rPr lang="en-US" sz="1600" dirty="0"/>
              <a:t>, </a:t>
            </a:r>
            <a:r>
              <a:rPr lang="en-US" sz="1600" dirty="0" smtClean="0"/>
              <a:t>France, </a:t>
            </a:r>
            <a:r>
              <a:rPr lang="en-US" sz="1600" dirty="0"/>
              <a:t>July 6th-9th, 2016. </a:t>
            </a:r>
            <a:r>
              <a:rPr lang="en-US" sz="1400" dirty="0">
                <a:cs typeface="Arial" panose="020B0604020202020204" pitchFamily="34" charset="0"/>
              </a:rPr>
              <a:t/>
            </a:r>
            <a:br>
              <a:rPr lang="en-US" sz="1400" dirty="0">
                <a:cs typeface="Arial" panose="020B0604020202020204" pitchFamily="34" charset="0"/>
              </a:rPr>
            </a:b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9144000" cy="1981200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 smtClean="0">
                <a:ea typeface="ＭＳ 明朝" panose="02020609040205080304" pitchFamily="49" charset="-128"/>
              </a:rPr>
              <a:t>Thomas BITTNER</a:t>
            </a:r>
            <a:r>
              <a:rPr lang="en-GB" altLang="ja-JP" sz="2800" b="1" baseline="30000" dirty="0" smtClean="0">
                <a:ea typeface="ＭＳ 明朝" panose="02020609040205080304" pitchFamily="49" charset="-128"/>
              </a:rPr>
              <a:t>1</a:t>
            </a:r>
            <a:r>
              <a:rPr lang="en-GB" altLang="ja-JP" sz="2800" b="1" dirty="0" smtClean="0">
                <a:ea typeface="ＭＳ 明朝" panose="02020609040205080304" pitchFamily="49" charset="-128"/>
              </a:rPr>
              <a:t>, PhD </a:t>
            </a:r>
          </a:p>
          <a:p>
            <a:pPr defTabSz="566738">
              <a:lnSpc>
                <a:spcPct val="80000"/>
              </a:lnSpc>
            </a:pPr>
            <a:r>
              <a:rPr lang="en-GB" altLang="ja-JP" sz="2800" b="1" dirty="0" smtClean="0">
                <a:ea typeface="ＭＳ 明朝" panose="02020609040205080304" pitchFamily="49" charset="-128"/>
              </a:rPr>
              <a:t>Jonathan P. BONA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2</a:t>
            </a:r>
            <a:r>
              <a:rPr lang="en-GB" altLang="ja-JP" sz="2800" b="1" dirty="0" smtClean="0">
                <a:ea typeface="ＭＳ 明朝" panose="02020609040205080304" pitchFamily="49" charset="-128"/>
              </a:rPr>
              <a:t>, PhD</a:t>
            </a:r>
          </a:p>
          <a:p>
            <a:pPr defTabSz="566738">
              <a:lnSpc>
                <a:spcPct val="80000"/>
              </a:lnSpc>
            </a:pPr>
            <a:r>
              <a:rPr lang="en-GB" altLang="ja-JP" sz="2800" b="1" dirty="0" smtClean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 smtClean="0">
                <a:ea typeface="ＭＳ 明朝" panose="02020609040205080304" pitchFamily="49" charset="-128"/>
              </a:rPr>
              <a:t>2</a:t>
            </a:r>
            <a:r>
              <a:rPr lang="en-GB" altLang="ja-JP" sz="2800" b="1" dirty="0" smtClean="0">
                <a:ea typeface="ＭＳ 明朝" panose="02020609040205080304" pitchFamily="49" charset="-128"/>
              </a:rPr>
              <a:t>, MD</a:t>
            </a:r>
          </a:p>
          <a:p>
            <a:pPr defTabSz="566738">
              <a:lnSpc>
                <a:spcPct val="80000"/>
              </a:lnSpc>
            </a:pPr>
            <a:endParaRPr lang="en-US" altLang="ja-JP" sz="1800" i="1" dirty="0" smtClean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r>
              <a:rPr lang="en-US" altLang="ja-JP" sz="1800" i="1" baseline="30000" dirty="0" smtClean="0">
                <a:ea typeface="ＭＳ 明朝" panose="02020609040205080304" pitchFamily="49" charset="-128"/>
              </a:rPr>
              <a:t>1</a:t>
            </a:r>
            <a:r>
              <a:rPr lang="en-US" altLang="ja-JP" sz="1800" i="1" dirty="0" smtClean="0">
                <a:ea typeface="ＭＳ 明朝" panose="02020609040205080304" pitchFamily="49" charset="-128"/>
              </a:rPr>
              <a:t> </a:t>
            </a:r>
            <a:r>
              <a:rPr lang="en-GB" sz="1800" dirty="0" smtClean="0"/>
              <a:t>Department </a:t>
            </a:r>
            <a:r>
              <a:rPr lang="en-GB" sz="1800" dirty="0"/>
              <a:t>of Philosophy, </a:t>
            </a:r>
            <a:r>
              <a:rPr lang="en-GB" sz="1800" dirty="0" smtClean="0"/>
              <a:t>School of Arts and Sciences, University </a:t>
            </a:r>
            <a:r>
              <a:rPr lang="en-GB" sz="1800" dirty="0"/>
              <a:t>at Buffalo</a:t>
            </a:r>
            <a:endParaRPr lang="en-US" altLang="ja-JP" sz="1800" i="1" dirty="0" smtClean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r>
              <a:rPr lang="en-US" altLang="ja-JP" sz="1800" i="1" baseline="30000" dirty="0" smtClean="0">
                <a:ea typeface="ＭＳ 明朝" panose="02020609040205080304" pitchFamily="49" charset="-128"/>
              </a:rPr>
              <a:t>2</a:t>
            </a:r>
            <a:r>
              <a:rPr lang="en-US" altLang="ja-JP" sz="1800" i="1" dirty="0" smtClean="0">
                <a:ea typeface="ＭＳ 明朝" panose="02020609040205080304" pitchFamily="49" charset="-128"/>
              </a:rPr>
              <a:t> Department </a:t>
            </a:r>
            <a:r>
              <a:rPr lang="en-US" altLang="ja-JP" sz="1800" i="1" dirty="0">
                <a:ea typeface="ＭＳ 明朝" panose="02020609040205080304" pitchFamily="49" charset="-128"/>
              </a:rPr>
              <a:t>of </a:t>
            </a:r>
            <a:r>
              <a:rPr lang="en-US" altLang="ja-JP" sz="1800" i="1" dirty="0" smtClean="0">
                <a:ea typeface="ＭＳ 明朝" panose="02020609040205080304" pitchFamily="49" charset="-128"/>
              </a:rPr>
              <a:t>Biomedical Informatics, Jacobs School of Medicine, University at Buffalo</a:t>
            </a:r>
            <a:endParaRPr lang="en-US" altLang="ja-JP" sz="1800" i="1" dirty="0">
              <a:ea typeface="ＭＳ 明朝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8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 for current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Is it possible to embed the underlying theories in software applications that allow users </a:t>
            </a:r>
            <a:r>
              <a:rPr lang="en-US" dirty="0"/>
              <a:t>without </a:t>
            </a:r>
            <a:r>
              <a:rPr lang="en-US" dirty="0" smtClean="0"/>
              <a:t>a deep understanding of these theories to build data wrangling templates which contain less mistakes?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Attempted solution uses two underlying theories: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Ontological Realism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With the implementation thereof in Basic Formal Ontology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Referent Tracking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UDF-7778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theory:   Ontological Realism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676400"/>
            <a:ext cx="5791200" cy="4953000"/>
          </a:xfrm>
          <a:solidFill>
            <a:srgbClr val="000000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There is an external reality which is ‘objectively’ the way it is;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That reality is accessible to us;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We build in our brains cognitive representations of reality; 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We communicate with others about what is there, and what we believe there is there.</a:t>
            </a:r>
          </a:p>
        </p:txBody>
      </p:sp>
      <p:pic>
        <p:nvPicPr>
          <p:cNvPr id="23556" name="Picture 4" descr="glo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438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8938" y="6400800"/>
            <a:ext cx="8755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200" b="0">
                <a:solidFill>
                  <a:schemeClr val="bg1"/>
                </a:solidFill>
              </a:rPr>
              <a:t>Smith B, Kusnierczyk W, Schober D, Ceusters W. Towards a Reference Terminology for Ontology Research and Development in the Biomedical Domain. Proceedings of KR-MED 2006, Biomedical Ontology in Action, November 8, 2006, Baltimore MD, USA</a:t>
            </a:r>
            <a:r>
              <a:rPr lang="en-US" altLang="en-US" sz="12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1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19"/>
          <p:cNvSpPr txBox="1">
            <a:spLocks noChangeArrowheads="1"/>
          </p:cNvSpPr>
          <p:nvPr/>
        </p:nvSpPr>
        <p:spPr bwMode="auto">
          <a:xfrm>
            <a:off x="685800" y="2950295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observation &amp;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measurement</a:t>
            </a:r>
          </a:p>
        </p:txBody>
      </p:sp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Scientific discovery and application</a:t>
            </a:r>
            <a:endParaRPr lang="en-US" altLang="en-US" i="1" u="sng" dirty="0" smtClean="0"/>
          </a:p>
        </p:txBody>
      </p:sp>
      <p:grpSp>
        <p:nvGrpSpPr>
          <p:cNvPr id="51204" name="Group 3"/>
          <p:cNvGrpSpPr>
            <a:grpSpLocks/>
          </p:cNvGrpSpPr>
          <p:nvPr/>
        </p:nvGrpSpPr>
        <p:grpSpPr bwMode="auto">
          <a:xfrm>
            <a:off x="4006850" y="1627908"/>
            <a:ext cx="1077913" cy="1262062"/>
            <a:chOff x="3170" y="2938"/>
            <a:chExt cx="679" cy="795"/>
          </a:xfrm>
        </p:grpSpPr>
        <p:sp>
          <p:nvSpPr>
            <p:cNvPr id="51486" name="Oval 4"/>
            <p:cNvSpPr>
              <a:spLocks noChangeArrowheads="1"/>
            </p:cNvSpPr>
            <p:nvPr/>
          </p:nvSpPr>
          <p:spPr bwMode="auto">
            <a:xfrm flipH="1">
              <a:off x="3170" y="300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87" name="Oval 5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88" name="Oval 6"/>
            <p:cNvSpPr>
              <a:spLocks noChangeArrowheads="1"/>
            </p:cNvSpPr>
            <p:nvPr/>
          </p:nvSpPr>
          <p:spPr bwMode="auto">
            <a:xfrm flipH="1">
              <a:off x="3412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89" name="Oval 7"/>
            <p:cNvSpPr>
              <a:spLocks noChangeArrowheads="1"/>
            </p:cNvSpPr>
            <p:nvPr/>
          </p:nvSpPr>
          <p:spPr bwMode="auto">
            <a:xfrm flipH="1">
              <a:off x="3218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0" name="Oval 8"/>
            <p:cNvSpPr>
              <a:spLocks noChangeArrowheads="1"/>
            </p:cNvSpPr>
            <p:nvPr/>
          </p:nvSpPr>
          <p:spPr bwMode="auto">
            <a:xfrm flipH="1">
              <a:off x="3558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1" name="Oval 9"/>
            <p:cNvSpPr>
              <a:spLocks noChangeArrowheads="1"/>
            </p:cNvSpPr>
            <p:nvPr/>
          </p:nvSpPr>
          <p:spPr bwMode="auto">
            <a:xfrm flipH="1">
              <a:off x="3655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2" name="Oval 10"/>
            <p:cNvSpPr>
              <a:spLocks noChangeArrowheads="1"/>
            </p:cNvSpPr>
            <p:nvPr/>
          </p:nvSpPr>
          <p:spPr bwMode="auto">
            <a:xfrm flipH="1">
              <a:off x="3461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3" name="Oval 11"/>
            <p:cNvSpPr>
              <a:spLocks noChangeArrowheads="1"/>
            </p:cNvSpPr>
            <p:nvPr/>
          </p:nvSpPr>
          <p:spPr bwMode="auto">
            <a:xfrm flipH="1">
              <a:off x="3558" y="305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4" name="Oval 12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5" name="Oval 13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6" name="Oval 14"/>
            <p:cNvSpPr>
              <a:spLocks noChangeArrowheads="1"/>
            </p:cNvSpPr>
            <p:nvPr/>
          </p:nvSpPr>
          <p:spPr bwMode="auto">
            <a:xfrm flipH="1">
              <a:off x="3509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7" name="Oval 15"/>
            <p:cNvSpPr>
              <a:spLocks noChangeArrowheads="1"/>
            </p:cNvSpPr>
            <p:nvPr/>
          </p:nvSpPr>
          <p:spPr bwMode="auto">
            <a:xfrm flipH="1">
              <a:off x="3315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8" name="Oval 16"/>
            <p:cNvSpPr>
              <a:spLocks noChangeArrowheads="1"/>
            </p:cNvSpPr>
            <p:nvPr/>
          </p:nvSpPr>
          <p:spPr bwMode="auto">
            <a:xfrm flipH="1">
              <a:off x="3655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9" name="Oval 17"/>
            <p:cNvSpPr>
              <a:spLocks noChangeArrowheads="1"/>
            </p:cNvSpPr>
            <p:nvPr/>
          </p:nvSpPr>
          <p:spPr bwMode="auto">
            <a:xfrm flipH="1">
              <a:off x="3655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0" name="Oval 18"/>
            <p:cNvSpPr>
              <a:spLocks noChangeArrowheads="1"/>
            </p:cNvSpPr>
            <p:nvPr/>
          </p:nvSpPr>
          <p:spPr bwMode="auto">
            <a:xfrm flipH="1">
              <a:off x="3266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1" name="Oval 19"/>
            <p:cNvSpPr>
              <a:spLocks noChangeArrowheads="1"/>
            </p:cNvSpPr>
            <p:nvPr/>
          </p:nvSpPr>
          <p:spPr bwMode="auto">
            <a:xfrm flipH="1">
              <a:off x="3655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2" name="Oval 20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3" name="Oval 21"/>
            <p:cNvSpPr>
              <a:spLocks noChangeArrowheads="1"/>
            </p:cNvSpPr>
            <p:nvPr/>
          </p:nvSpPr>
          <p:spPr bwMode="auto">
            <a:xfrm flipH="1">
              <a:off x="3461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4" name="Oval 22"/>
            <p:cNvSpPr>
              <a:spLocks noChangeArrowheads="1"/>
            </p:cNvSpPr>
            <p:nvPr/>
          </p:nvSpPr>
          <p:spPr bwMode="auto">
            <a:xfrm flipH="1">
              <a:off x="3606" y="334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5" name="Oval 23"/>
            <p:cNvSpPr>
              <a:spLocks noChangeArrowheads="1"/>
            </p:cNvSpPr>
            <p:nvPr/>
          </p:nvSpPr>
          <p:spPr bwMode="auto">
            <a:xfrm flipH="1">
              <a:off x="3412" y="349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6" name="Oval 24"/>
            <p:cNvSpPr>
              <a:spLocks noChangeArrowheads="1"/>
            </p:cNvSpPr>
            <p:nvPr/>
          </p:nvSpPr>
          <p:spPr bwMode="auto">
            <a:xfrm flipH="1">
              <a:off x="3752" y="363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7" name="Oval 25"/>
            <p:cNvSpPr>
              <a:spLocks noChangeArrowheads="1"/>
            </p:cNvSpPr>
            <p:nvPr/>
          </p:nvSpPr>
          <p:spPr bwMode="auto">
            <a:xfrm flipH="1">
              <a:off x="3752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8" name="Oval 26"/>
            <p:cNvSpPr>
              <a:spLocks noChangeArrowheads="1"/>
            </p:cNvSpPr>
            <p:nvPr/>
          </p:nvSpPr>
          <p:spPr bwMode="auto">
            <a:xfrm flipH="1">
              <a:off x="3655" y="358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9" name="Oval 27"/>
            <p:cNvSpPr>
              <a:spLocks noChangeArrowheads="1"/>
            </p:cNvSpPr>
            <p:nvPr/>
          </p:nvSpPr>
          <p:spPr bwMode="auto">
            <a:xfrm flipH="1">
              <a:off x="3752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0" name="Oval 28"/>
            <p:cNvSpPr>
              <a:spLocks noChangeArrowheads="1"/>
            </p:cNvSpPr>
            <p:nvPr/>
          </p:nvSpPr>
          <p:spPr bwMode="auto">
            <a:xfrm flipH="1">
              <a:off x="3315" y="293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1" name="Oval 29"/>
            <p:cNvSpPr>
              <a:spLocks noChangeArrowheads="1"/>
            </p:cNvSpPr>
            <p:nvPr/>
          </p:nvSpPr>
          <p:spPr bwMode="auto">
            <a:xfrm flipH="1">
              <a:off x="3412" y="303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2" name="Oval 30"/>
            <p:cNvSpPr>
              <a:spLocks noChangeArrowheads="1"/>
            </p:cNvSpPr>
            <p:nvPr/>
          </p:nvSpPr>
          <p:spPr bwMode="auto">
            <a:xfrm flipH="1">
              <a:off x="3557" y="308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3" name="Oval 31"/>
            <p:cNvSpPr>
              <a:spLocks noChangeArrowheads="1"/>
            </p:cNvSpPr>
            <p:nvPr/>
          </p:nvSpPr>
          <p:spPr bwMode="auto">
            <a:xfrm flipH="1">
              <a:off x="3363" y="322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4" name="Oval 32"/>
            <p:cNvSpPr>
              <a:spLocks noChangeArrowheads="1"/>
            </p:cNvSpPr>
            <p:nvPr/>
          </p:nvSpPr>
          <p:spPr bwMode="auto">
            <a:xfrm flipH="1">
              <a:off x="3703" y="337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5" name="Oval 33"/>
            <p:cNvSpPr>
              <a:spLocks noChangeArrowheads="1"/>
            </p:cNvSpPr>
            <p:nvPr/>
          </p:nvSpPr>
          <p:spPr bwMode="auto">
            <a:xfrm flipH="1">
              <a:off x="3703" y="327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6" name="Oval 34"/>
            <p:cNvSpPr>
              <a:spLocks noChangeArrowheads="1"/>
            </p:cNvSpPr>
            <p:nvPr/>
          </p:nvSpPr>
          <p:spPr bwMode="auto">
            <a:xfrm flipH="1">
              <a:off x="3606" y="332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7" name="Oval 35"/>
            <p:cNvSpPr>
              <a:spLocks noChangeArrowheads="1"/>
            </p:cNvSpPr>
            <p:nvPr/>
          </p:nvSpPr>
          <p:spPr bwMode="auto">
            <a:xfrm flipH="1">
              <a:off x="3703" y="298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205" name="Group 37"/>
          <p:cNvGrpSpPr>
            <a:grpSpLocks/>
          </p:cNvGrpSpPr>
          <p:nvPr/>
        </p:nvGrpSpPr>
        <p:grpSpPr bwMode="auto">
          <a:xfrm>
            <a:off x="5057775" y="1453283"/>
            <a:ext cx="3849688" cy="1187450"/>
            <a:chOff x="3186" y="1207"/>
            <a:chExt cx="2425" cy="748"/>
          </a:xfrm>
        </p:grpSpPr>
        <p:sp>
          <p:nvSpPr>
            <p:cNvPr id="51450" name="AutoShape 38"/>
            <p:cNvSpPr>
              <a:spLocks noChangeArrowheads="1"/>
            </p:cNvSpPr>
            <p:nvPr/>
          </p:nvSpPr>
          <p:spPr bwMode="auto">
            <a:xfrm>
              <a:off x="4136" y="1301"/>
              <a:ext cx="1475" cy="654"/>
            </a:xfrm>
            <a:prstGeom prst="cube">
              <a:avLst>
                <a:gd name="adj" fmla="val 75843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1451" name="Group 39"/>
            <p:cNvGrpSpPr>
              <a:grpSpLocks/>
            </p:cNvGrpSpPr>
            <p:nvPr/>
          </p:nvGrpSpPr>
          <p:grpSpPr bwMode="auto">
            <a:xfrm>
              <a:off x="4308" y="1360"/>
              <a:ext cx="1233" cy="468"/>
              <a:chOff x="3968" y="1662"/>
              <a:chExt cx="1233" cy="748"/>
            </a:xfrm>
          </p:grpSpPr>
          <p:sp>
            <p:nvSpPr>
              <p:cNvPr id="51454" name="Oval 40"/>
              <p:cNvSpPr>
                <a:spLocks noChangeArrowheads="1"/>
              </p:cNvSpPr>
              <p:nvPr/>
            </p:nvSpPr>
            <p:spPr bwMode="auto">
              <a:xfrm flipH="1">
                <a:off x="4017" y="1857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5" name="Oval 41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6" name="Oval 42"/>
              <p:cNvSpPr>
                <a:spLocks noChangeArrowheads="1"/>
              </p:cNvSpPr>
              <p:nvPr/>
            </p:nvSpPr>
            <p:spPr bwMode="auto">
              <a:xfrm flipH="1">
                <a:off x="4356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7" name="Oval 43"/>
              <p:cNvSpPr>
                <a:spLocks noChangeArrowheads="1"/>
              </p:cNvSpPr>
              <p:nvPr/>
            </p:nvSpPr>
            <p:spPr bwMode="auto">
              <a:xfrm flipH="1">
                <a:off x="4162" y="198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8" name="Oval 44"/>
              <p:cNvSpPr>
                <a:spLocks noChangeArrowheads="1"/>
              </p:cNvSpPr>
              <p:nvPr/>
            </p:nvSpPr>
            <p:spPr bwMode="auto">
              <a:xfrm flipH="1">
                <a:off x="4355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9" name="Oval 45"/>
              <p:cNvSpPr>
                <a:spLocks noChangeArrowheads="1"/>
              </p:cNvSpPr>
              <p:nvPr/>
            </p:nvSpPr>
            <p:spPr bwMode="auto">
              <a:xfrm flipH="1">
                <a:off x="4599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0" name="Oval 46"/>
              <p:cNvSpPr>
                <a:spLocks noChangeArrowheads="1"/>
              </p:cNvSpPr>
              <p:nvPr/>
            </p:nvSpPr>
            <p:spPr bwMode="auto">
              <a:xfrm flipH="1">
                <a:off x="4405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1" name="Oval 47"/>
              <p:cNvSpPr>
                <a:spLocks noChangeArrowheads="1"/>
              </p:cNvSpPr>
              <p:nvPr/>
            </p:nvSpPr>
            <p:spPr bwMode="auto">
              <a:xfrm flipH="1">
                <a:off x="4550" y="17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2" name="Oval 48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3" name="Oval 49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4" name="Oval 50"/>
              <p:cNvSpPr>
                <a:spLocks noChangeArrowheads="1"/>
              </p:cNvSpPr>
              <p:nvPr/>
            </p:nvSpPr>
            <p:spPr bwMode="auto">
              <a:xfrm flipH="1">
                <a:off x="4453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5" name="Oval 51"/>
              <p:cNvSpPr>
                <a:spLocks noChangeArrowheads="1"/>
              </p:cNvSpPr>
              <p:nvPr/>
            </p:nvSpPr>
            <p:spPr bwMode="auto">
              <a:xfrm flipH="1">
                <a:off x="4259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6" name="Oval 52"/>
              <p:cNvSpPr>
                <a:spLocks noChangeArrowheads="1"/>
              </p:cNvSpPr>
              <p:nvPr/>
            </p:nvSpPr>
            <p:spPr bwMode="auto">
              <a:xfrm flipH="1">
                <a:off x="4599" y="2264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7" name="Oval 53"/>
              <p:cNvSpPr>
                <a:spLocks noChangeArrowheads="1"/>
              </p:cNvSpPr>
              <p:nvPr/>
            </p:nvSpPr>
            <p:spPr bwMode="auto">
              <a:xfrm flipH="1">
                <a:off x="4550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8" name="Oval 54"/>
              <p:cNvSpPr>
                <a:spLocks noChangeArrowheads="1"/>
              </p:cNvSpPr>
              <p:nvPr/>
            </p:nvSpPr>
            <p:spPr bwMode="auto">
              <a:xfrm flipH="1">
                <a:off x="3968" y="217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9" name="Oval 55"/>
              <p:cNvSpPr>
                <a:spLocks noChangeArrowheads="1"/>
              </p:cNvSpPr>
              <p:nvPr/>
            </p:nvSpPr>
            <p:spPr bwMode="auto">
              <a:xfrm flipH="1">
                <a:off x="4599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0" name="Oval 56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1" name="Oval 57"/>
              <p:cNvSpPr>
                <a:spLocks noChangeArrowheads="1"/>
              </p:cNvSpPr>
              <p:nvPr/>
            </p:nvSpPr>
            <p:spPr bwMode="auto">
              <a:xfrm flipH="1">
                <a:off x="4405" y="20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2" name="Oval 58"/>
              <p:cNvSpPr>
                <a:spLocks noChangeArrowheads="1"/>
              </p:cNvSpPr>
              <p:nvPr/>
            </p:nvSpPr>
            <p:spPr bwMode="auto">
              <a:xfrm flipH="1">
                <a:off x="4550" y="20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3" name="Oval 59"/>
              <p:cNvSpPr>
                <a:spLocks noChangeArrowheads="1"/>
              </p:cNvSpPr>
              <p:nvPr/>
            </p:nvSpPr>
            <p:spPr bwMode="auto">
              <a:xfrm flipH="1">
                <a:off x="4162" y="222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4" name="Oval 60"/>
              <p:cNvSpPr>
                <a:spLocks noChangeArrowheads="1"/>
              </p:cNvSpPr>
              <p:nvPr/>
            </p:nvSpPr>
            <p:spPr bwMode="auto">
              <a:xfrm flipH="1">
                <a:off x="5104" y="188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5" name="Oval 61"/>
              <p:cNvSpPr>
                <a:spLocks noChangeArrowheads="1"/>
              </p:cNvSpPr>
              <p:nvPr/>
            </p:nvSpPr>
            <p:spPr bwMode="auto">
              <a:xfrm flipH="1">
                <a:off x="4890" y="212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6" name="Oval 62"/>
              <p:cNvSpPr>
                <a:spLocks noChangeArrowheads="1"/>
              </p:cNvSpPr>
              <p:nvPr/>
            </p:nvSpPr>
            <p:spPr bwMode="auto">
              <a:xfrm flipH="1">
                <a:off x="4599" y="231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7" name="Oval 63"/>
              <p:cNvSpPr>
                <a:spLocks noChangeArrowheads="1"/>
              </p:cNvSpPr>
              <p:nvPr/>
            </p:nvSpPr>
            <p:spPr bwMode="auto">
              <a:xfrm flipH="1">
                <a:off x="4890" y="183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8" name="Oval 64"/>
              <p:cNvSpPr>
                <a:spLocks noChangeArrowheads="1"/>
              </p:cNvSpPr>
              <p:nvPr/>
            </p:nvSpPr>
            <p:spPr bwMode="auto">
              <a:xfrm flipH="1">
                <a:off x="4259" y="169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9" name="Oval 65"/>
              <p:cNvSpPr>
                <a:spLocks noChangeArrowheads="1"/>
              </p:cNvSpPr>
              <p:nvPr/>
            </p:nvSpPr>
            <p:spPr bwMode="auto">
              <a:xfrm flipH="1">
                <a:off x="4452" y="17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0" name="Oval 66"/>
              <p:cNvSpPr>
                <a:spLocks noChangeArrowheads="1"/>
              </p:cNvSpPr>
              <p:nvPr/>
            </p:nvSpPr>
            <p:spPr bwMode="auto">
              <a:xfrm flipH="1">
                <a:off x="4744" y="176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1" name="Oval 67"/>
              <p:cNvSpPr>
                <a:spLocks noChangeArrowheads="1"/>
              </p:cNvSpPr>
              <p:nvPr/>
            </p:nvSpPr>
            <p:spPr bwMode="auto">
              <a:xfrm flipH="1">
                <a:off x="4017" y="201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2" name="Oval 68"/>
              <p:cNvSpPr>
                <a:spLocks noChangeArrowheads="1"/>
              </p:cNvSpPr>
              <p:nvPr/>
            </p:nvSpPr>
            <p:spPr bwMode="auto">
              <a:xfrm flipH="1">
                <a:off x="4647" y="209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3" name="Oval 69"/>
              <p:cNvSpPr>
                <a:spLocks noChangeArrowheads="1"/>
              </p:cNvSpPr>
              <p:nvPr/>
            </p:nvSpPr>
            <p:spPr bwMode="auto">
              <a:xfrm flipH="1">
                <a:off x="4793" y="191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4" name="Oval 70"/>
              <p:cNvSpPr>
                <a:spLocks noChangeArrowheads="1"/>
              </p:cNvSpPr>
              <p:nvPr/>
            </p:nvSpPr>
            <p:spPr bwMode="auto">
              <a:xfrm flipH="1">
                <a:off x="4550" y="2051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5" name="Oval 71"/>
              <p:cNvSpPr>
                <a:spLocks noChangeArrowheads="1"/>
              </p:cNvSpPr>
              <p:nvPr/>
            </p:nvSpPr>
            <p:spPr bwMode="auto">
              <a:xfrm flipH="1">
                <a:off x="4696" y="166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452" name="AutoShape 72"/>
            <p:cNvSpPr>
              <a:spLocks noChangeArrowheads="1"/>
            </p:cNvSpPr>
            <p:nvPr/>
          </p:nvSpPr>
          <p:spPr bwMode="auto">
            <a:xfrm>
              <a:off x="3411" y="1635"/>
              <a:ext cx="629" cy="311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53" name="Text Box 73"/>
            <p:cNvSpPr txBox="1">
              <a:spLocks noChangeArrowheads="1"/>
            </p:cNvSpPr>
            <p:nvPr/>
          </p:nvSpPr>
          <p:spPr bwMode="auto">
            <a:xfrm>
              <a:off x="3186" y="1207"/>
              <a:ext cx="97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bg1"/>
                  </a:solidFill>
                </a:rPr>
                <a:t>data</a:t>
              </a:r>
            </a:p>
            <a:p>
              <a:pPr eaLnBrk="1" hangingPunct="1"/>
              <a:r>
                <a:rPr lang="en-US" altLang="en-US" sz="2000">
                  <a:solidFill>
                    <a:schemeClr val="bg1"/>
                  </a:solidFill>
                </a:rPr>
                <a:t>organization</a:t>
              </a:r>
            </a:p>
          </p:txBody>
        </p:sp>
      </p:grpSp>
      <p:grpSp>
        <p:nvGrpSpPr>
          <p:cNvPr id="51206" name="Group 74"/>
          <p:cNvGrpSpPr>
            <a:grpSpLocks/>
          </p:cNvGrpSpPr>
          <p:nvPr/>
        </p:nvGrpSpPr>
        <p:grpSpPr bwMode="auto">
          <a:xfrm>
            <a:off x="6992938" y="2581995"/>
            <a:ext cx="2149475" cy="1670050"/>
            <a:chOff x="4405" y="1918"/>
            <a:chExt cx="1354" cy="1052"/>
          </a:xfrm>
        </p:grpSpPr>
        <p:grpSp>
          <p:nvGrpSpPr>
            <p:cNvPr id="51434" name="Group 75"/>
            <p:cNvGrpSpPr>
              <a:grpSpLocks/>
            </p:cNvGrpSpPr>
            <p:nvPr/>
          </p:nvGrpSpPr>
          <p:grpSpPr bwMode="auto">
            <a:xfrm>
              <a:off x="4405" y="2498"/>
              <a:ext cx="746" cy="472"/>
              <a:chOff x="4136" y="2679"/>
              <a:chExt cx="1191" cy="943"/>
            </a:xfrm>
          </p:grpSpPr>
          <p:sp>
            <p:nvSpPr>
              <p:cNvPr id="51437" name="AutoShape 76"/>
              <p:cNvSpPr>
                <a:spLocks noChangeArrowheads="1"/>
              </p:cNvSpPr>
              <p:nvPr/>
            </p:nvSpPr>
            <p:spPr bwMode="auto">
              <a:xfrm>
                <a:off x="4226" y="2955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38" name="AutoShape 77"/>
              <p:cNvSpPr>
                <a:spLocks noChangeArrowheads="1"/>
              </p:cNvSpPr>
              <p:nvPr/>
            </p:nvSpPr>
            <p:spPr bwMode="auto">
              <a:xfrm>
                <a:off x="4307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39" name="AutoShape 78"/>
              <p:cNvSpPr>
                <a:spLocks noChangeArrowheads="1"/>
              </p:cNvSpPr>
              <p:nvPr/>
            </p:nvSpPr>
            <p:spPr bwMode="auto">
              <a:xfrm>
                <a:off x="4436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40" name="AutoShape 79"/>
              <p:cNvSpPr>
                <a:spLocks noChangeArrowheads="1"/>
              </p:cNvSpPr>
              <p:nvPr/>
            </p:nvSpPr>
            <p:spPr bwMode="auto">
              <a:xfrm>
                <a:off x="4711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41" name="AutoShape 80"/>
              <p:cNvSpPr>
                <a:spLocks noChangeArrowheads="1"/>
              </p:cNvSpPr>
              <p:nvPr/>
            </p:nvSpPr>
            <p:spPr bwMode="auto">
              <a:xfrm>
                <a:off x="4889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42" name="AutoShape 81"/>
              <p:cNvSpPr>
                <a:spLocks noChangeArrowheads="1"/>
              </p:cNvSpPr>
              <p:nvPr/>
            </p:nvSpPr>
            <p:spPr bwMode="auto">
              <a:xfrm>
                <a:off x="4645" y="302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443" name="AutoShape 82"/>
              <p:cNvCxnSpPr>
                <a:cxnSpLocks noChangeShapeType="1"/>
                <a:stCxn id="51437" idx="2"/>
                <a:endCxn id="51439" idx="0"/>
              </p:cNvCxnSpPr>
              <p:nvPr/>
            </p:nvCxnSpPr>
            <p:spPr bwMode="auto">
              <a:xfrm>
                <a:off x="4307" y="3051"/>
                <a:ext cx="210" cy="15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4" name="AutoShape 83"/>
              <p:cNvCxnSpPr>
                <a:cxnSpLocks noChangeShapeType="1"/>
                <a:stCxn id="51442" idx="2"/>
                <a:endCxn id="51439" idx="0"/>
              </p:cNvCxnSpPr>
              <p:nvPr/>
            </p:nvCxnSpPr>
            <p:spPr bwMode="auto">
              <a:xfrm flipH="1">
                <a:off x="4517" y="3117"/>
                <a:ext cx="209" cy="8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5" name="AutoShape 84"/>
              <p:cNvCxnSpPr>
                <a:cxnSpLocks noChangeShapeType="1"/>
                <a:stCxn id="51440" idx="0"/>
                <a:endCxn id="51439" idx="2"/>
              </p:cNvCxnSpPr>
              <p:nvPr/>
            </p:nvCxnSpPr>
            <p:spPr bwMode="auto">
              <a:xfrm flipH="1" flipV="1">
                <a:off x="4517" y="3297"/>
                <a:ext cx="275" cy="15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6" name="AutoShape 85"/>
              <p:cNvCxnSpPr>
                <a:cxnSpLocks noChangeShapeType="1"/>
                <a:stCxn id="51438" idx="0"/>
                <a:endCxn id="51437" idx="2"/>
              </p:cNvCxnSpPr>
              <p:nvPr/>
            </p:nvCxnSpPr>
            <p:spPr bwMode="auto">
              <a:xfrm flipH="1" flipV="1">
                <a:off x="4307" y="3051"/>
                <a:ext cx="81" cy="40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7" name="AutoShape 86"/>
              <p:cNvCxnSpPr>
                <a:cxnSpLocks noChangeShapeType="1"/>
                <a:stCxn id="51440" idx="0"/>
                <a:endCxn id="51442" idx="2"/>
              </p:cNvCxnSpPr>
              <p:nvPr/>
            </p:nvCxnSpPr>
            <p:spPr bwMode="auto">
              <a:xfrm flipH="1" flipV="1">
                <a:off x="4726" y="3117"/>
                <a:ext cx="66" cy="33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8" name="AutoShape 87"/>
              <p:cNvCxnSpPr>
                <a:cxnSpLocks noChangeShapeType="1"/>
                <a:stCxn id="51441" idx="0"/>
                <a:endCxn id="51442" idx="3"/>
              </p:cNvCxnSpPr>
              <p:nvPr/>
            </p:nvCxnSpPr>
            <p:spPr bwMode="auto">
              <a:xfrm flipH="1" flipV="1">
                <a:off x="4807" y="3069"/>
                <a:ext cx="163" cy="132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449" name="AutoShape 88"/>
              <p:cNvSpPr>
                <a:spLocks noChangeArrowheads="1"/>
              </p:cNvSpPr>
              <p:nvPr/>
            </p:nvSpPr>
            <p:spPr bwMode="auto">
              <a:xfrm>
                <a:off x="4136" y="2679"/>
                <a:ext cx="1191" cy="943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435" name="AutoShape 89"/>
            <p:cNvSpPr>
              <a:spLocks noChangeArrowheads="1"/>
            </p:cNvSpPr>
            <p:nvPr/>
          </p:nvSpPr>
          <p:spPr bwMode="auto">
            <a:xfrm rot="5400000">
              <a:off x="4499" y="2087"/>
              <a:ext cx="455" cy="311"/>
            </a:xfrm>
            <a:prstGeom prst="rightArrow">
              <a:avLst>
                <a:gd name="adj1" fmla="val 50000"/>
                <a:gd name="adj2" fmla="val 36576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36" name="Text Box 90"/>
            <p:cNvSpPr txBox="1">
              <a:spLocks noChangeArrowheads="1"/>
            </p:cNvSpPr>
            <p:nvPr/>
          </p:nvSpPr>
          <p:spPr bwMode="auto">
            <a:xfrm>
              <a:off x="4770" y="1918"/>
              <a:ext cx="98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bg1"/>
                  </a:solidFill>
                </a:rPr>
                <a:t>model development</a:t>
              </a:r>
            </a:p>
          </p:txBody>
        </p:sp>
      </p:grpSp>
      <p:grpSp>
        <p:nvGrpSpPr>
          <p:cNvPr id="51207" name="Group 91"/>
          <p:cNvGrpSpPr>
            <a:grpSpLocks/>
          </p:cNvGrpSpPr>
          <p:nvPr/>
        </p:nvGrpSpPr>
        <p:grpSpPr bwMode="auto">
          <a:xfrm>
            <a:off x="6661150" y="4275858"/>
            <a:ext cx="2482850" cy="2098675"/>
            <a:chOff x="4196" y="2985"/>
            <a:chExt cx="1564" cy="1322"/>
          </a:xfrm>
        </p:grpSpPr>
        <p:grpSp>
          <p:nvGrpSpPr>
            <p:cNvPr id="51248" name="Group 92"/>
            <p:cNvGrpSpPr>
              <a:grpSpLocks/>
            </p:cNvGrpSpPr>
            <p:nvPr/>
          </p:nvGrpSpPr>
          <p:grpSpPr bwMode="auto">
            <a:xfrm>
              <a:off x="4739" y="3600"/>
              <a:ext cx="464" cy="406"/>
              <a:chOff x="2745" y="3092"/>
              <a:chExt cx="464" cy="406"/>
            </a:xfrm>
          </p:grpSpPr>
          <p:sp>
            <p:nvSpPr>
              <p:cNvPr id="51409" name="AutoShape 9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0" name="AutoShape 9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1" name="AutoShape 9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2" name="AutoShape 9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3" name="AutoShape 9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4" name="AutoShape 9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5" name="AutoShape 9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416" name="AutoShape 100"/>
              <p:cNvCxnSpPr>
                <a:cxnSpLocks noChangeShapeType="1"/>
                <a:stCxn id="51410" idx="2"/>
                <a:endCxn id="51412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17" name="AutoShape 101"/>
              <p:cNvCxnSpPr>
                <a:cxnSpLocks noChangeShapeType="1"/>
                <a:stCxn id="51415" idx="2"/>
                <a:endCxn id="51412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18" name="AutoShape 102"/>
              <p:cNvCxnSpPr>
                <a:cxnSpLocks noChangeShapeType="1"/>
                <a:stCxn id="51413" idx="0"/>
                <a:endCxn id="51412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19" name="AutoShape 103"/>
              <p:cNvCxnSpPr>
                <a:cxnSpLocks noChangeShapeType="1"/>
                <a:stCxn id="51411" idx="0"/>
                <a:endCxn id="51410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20" name="AutoShape 104"/>
              <p:cNvCxnSpPr>
                <a:cxnSpLocks noChangeShapeType="1"/>
                <a:stCxn id="51413" idx="0"/>
                <a:endCxn id="51415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21" name="AutoShape 105"/>
              <p:cNvCxnSpPr>
                <a:cxnSpLocks noChangeShapeType="1"/>
                <a:stCxn id="51414" idx="0"/>
                <a:endCxn id="51415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422" name="AutoShape 10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3" name="AutoShape 10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4" name="AutoShape 10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5" name="AutoShape 10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6" name="AutoShape 11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7" name="AutoShape 11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428" name="AutoShape 112"/>
              <p:cNvCxnSpPr>
                <a:cxnSpLocks noChangeShapeType="1"/>
                <a:stCxn id="51422" idx="2"/>
                <a:endCxn id="51424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29" name="AutoShape 113"/>
              <p:cNvCxnSpPr>
                <a:cxnSpLocks noChangeShapeType="1"/>
                <a:stCxn id="51427" idx="2"/>
                <a:endCxn id="51424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30" name="AutoShape 114"/>
              <p:cNvCxnSpPr>
                <a:cxnSpLocks noChangeShapeType="1"/>
                <a:stCxn id="51425" idx="0"/>
                <a:endCxn id="51424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31" name="AutoShape 115"/>
              <p:cNvCxnSpPr>
                <a:cxnSpLocks noChangeShapeType="1"/>
                <a:stCxn id="51423" idx="0"/>
                <a:endCxn id="51422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32" name="AutoShape 116"/>
              <p:cNvCxnSpPr>
                <a:cxnSpLocks noChangeShapeType="1"/>
                <a:stCxn id="51425" idx="0"/>
                <a:endCxn id="51427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33" name="AutoShape 117"/>
              <p:cNvCxnSpPr>
                <a:cxnSpLocks noChangeShapeType="1"/>
                <a:stCxn id="51426" idx="0"/>
                <a:endCxn id="51427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49" name="Group 118"/>
            <p:cNvGrpSpPr>
              <a:grpSpLocks/>
            </p:cNvGrpSpPr>
            <p:nvPr/>
          </p:nvGrpSpPr>
          <p:grpSpPr bwMode="auto">
            <a:xfrm>
              <a:off x="4410" y="3522"/>
              <a:ext cx="464" cy="406"/>
              <a:chOff x="2745" y="3092"/>
              <a:chExt cx="464" cy="406"/>
            </a:xfrm>
          </p:grpSpPr>
          <p:sp>
            <p:nvSpPr>
              <p:cNvPr id="51384" name="AutoShape 11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85" name="AutoShape 12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86" name="AutoShape 12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87" name="AutoShape 12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88" name="AutoShape 12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89" name="AutoShape 12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90" name="AutoShape 12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91" name="AutoShape 126"/>
              <p:cNvCxnSpPr>
                <a:cxnSpLocks noChangeShapeType="1"/>
                <a:stCxn id="51385" idx="2"/>
                <a:endCxn id="51387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2" name="AutoShape 127"/>
              <p:cNvCxnSpPr>
                <a:cxnSpLocks noChangeShapeType="1"/>
                <a:stCxn id="51390" idx="2"/>
                <a:endCxn id="51387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3" name="AutoShape 128"/>
              <p:cNvCxnSpPr>
                <a:cxnSpLocks noChangeShapeType="1"/>
                <a:stCxn id="51388" idx="0"/>
                <a:endCxn id="51387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4" name="AutoShape 129"/>
              <p:cNvCxnSpPr>
                <a:cxnSpLocks noChangeShapeType="1"/>
                <a:stCxn id="51386" idx="0"/>
                <a:endCxn id="51385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5" name="AutoShape 130"/>
              <p:cNvCxnSpPr>
                <a:cxnSpLocks noChangeShapeType="1"/>
                <a:stCxn id="51388" idx="0"/>
                <a:endCxn id="51390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6" name="AutoShape 131"/>
              <p:cNvCxnSpPr>
                <a:cxnSpLocks noChangeShapeType="1"/>
                <a:stCxn id="51389" idx="0"/>
                <a:endCxn id="51390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97" name="AutoShape 13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98" name="AutoShape 13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99" name="AutoShape 13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00" name="AutoShape 13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01" name="AutoShape 13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02" name="AutoShape 13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403" name="AutoShape 138"/>
              <p:cNvCxnSpPr>
                <a:cxnSpLocks noChangeShapeType="1"/>
                <a:stCxn id="51397" idx="2"/>
                <a:endCxn id="51399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04" name="AutoShape 139"/>
              <p:cNvCxnSpPr>
                <a:cxnSpLocks noChangeShapeType="1"/>
                <a:stCxn id="51402" idx="2"/>
                <a:endCxn id="51399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05" name="AutoShape 140"/>
              <p:cNvCxnSpPr>
                <a:cxnSpLocks noChangeShapeType="1"/>
                <a:stCxn id="51400" idx="0"/>
                <a:endCxn id="51399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06" name="AutoShape 141"/>
              <p:cNvCxnSpPr>
                <a:cxnSpLocks noChangeShapeType="1"/>
                <a:stCxn id="51398" idx="0"/>
                <a:endCxn id="51397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07" name="AutoShape 142"/>
              <p:cNvCxnSpPr>
                <a:cxnSpLocks noChangeShapeType="1"/>
                <a:stCxn id="51400" idx="0"/>
                <a:endCxn id="51402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08" name="AutoShape 143"/>
              <p:cNvCxnSpPr>
                <a:cxnSpLocks noChangeShapeType="1"/>
                <a:stCxn id="51401" idx="0"/>
                <a:endCxn id="51402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50" name="Group 144"/>
            <p:cNvGrpSpPr>
              <a:grpSpLocks/>
            </p:cNvGrpSpPr>
            <p:nvPr/>
          </p:nvGrpSpPr>
          <p:grpSpPr bwMode="auto">
            <a:xfrm>
              <a:off x="4507" y="3619"/>
              <a:ext cx="464" cy="387"/>
              <a:chOff x="2745" y="3092"/>
              <a:chExt cx="464" cy="406"/>
            </a:xfrm>
          </p:grpSpPr>
          <p:sp>
            <p:nvSpPr>
              <p:cNvPr id="51359" name="AutoShape 145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0" name="AutoShape 146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1" name="AutoShape 147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2" name="AutoShape 148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3" name="AutoShape 149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4" name="AutoShape 150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5" name="AutoShape 151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66" name="AutoShape 152"/>
              <p:cNvCxnSpPr>
                <a:cxnSpLocks noChangeShapeType="1"/>
                <a:stCxn id="51360" idx="2"/>
                <a:endCxn id="51362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67" name="AutoShape 153"/>
              <p:cNvCxnSpPr>
                <a:cxnSpLocks noChangeShapeType="1"/>
                <a:stCxn id="51365" idx="2"/>
                <a:endCxn id="51362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68" name="AutoShape 154"/>
              <p:cNvCxnSpPr>
                <a:cxnSpLocks noChangeShapeType="1"/>
                <a:stCxn id="51363" idx="0"/>
                <a:endCxn id="51362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69" name="AutoShape 155"/>
              <p:cNvCxnSpPr>
                <a:cxnSpLocks noChangeShapeType="1"/>
                <a:stCxn id="51361" idx="0"/>
                <a:endCxn id="51360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70" name="AutoShape 156"/>
              <p:cNvCxnSpPr>
                <a:cxnSpLocks noChangeShapeType="1"/>
                <a:stCxn id="51363" idx="0"/>
                <a:endCxn id="51365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71" name="AutoShape 157"/>
              <p:cNvCxnSpPr>
                <a:cxnSpLocks noChangeShapeType="1"/>
                <a:stCxn id="51364" idx="0"/>
                <a:endCxn id="51365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72" name="AutoShape 158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73" name="AutoShape 159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74" name="AutoShape 160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75" name="AutoShape 161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76" name="AutoShape 162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77" name="AutoShape 163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78" name="AutoShape 164"/>
              <p:cNvCxnSpPr>
                <a:cxnSpLocks noChangeShapeType="1"/>
                <a:stCxn id="51372" idx="2"/>
                <a:endCxn id="51374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79" name="AutoShape 165"/>
              <p:cNvCxnSpPr>
                <a:cxnSpLocks noChangeShapeType="1"/>
                <a:stCxn id="51377" idx="2"/>
                <a:endCxn id="51374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80" name="AutoShape 166"/>
              <p:cNvCxnSpPr>
                <a:cxnSpLocks noChangeShapeType="1"/>
                <a:stCxn id="51375" idx="0"/>
                <a:endCxn id="51374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81" name="AutoShape 167"/>
              <p:cNvCxnSpPr>
                <a:cxnSpLocks noChangeShapeType="1"/>
                <a:stCxn id="51373" idx="0"/>
                <a:endCxn id="51372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82" name="AutoShape 168"/>
              <p:cNvCxnSpPr>
                <a:cxnSpLocks noChangeShapeType="1"/>
                <a:stCxn id="51375" idx="0"/>
                <a:endCxn id="51377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83" name="AutoShape 169"/>
              <p:cNvCxnSpPr>
                <a:cxnSpLocks noChangeShapeType="1"/>
                <a:stCxn id="51376" idx="0"/>
                <a:endCxn id="51377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51" name="Group 170"/>
            <p:cNvGrpSpPr>
              <a:grpSpLocks/>
            </p:cNvGrpSpPr>
            <p:nvPr/>
          </p:nvGrpSpPr>
          <p:grpSpPr bwMode="auto">
            <a:xfrm>
              <a:off x="4196" y="3750"/>
              <a:ext cx="464" cy="406"/>
              <a:chOff x="2745" y="3092"/>
              <a:chExt cx="464" cy="406"/>
            </a:xfrm>
          </p:grpSpPr>
          <p:sp>
            <p:nvSpPr>
              <p:cNvPr id="51334" name="AutoShape 171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35" name="AutoShape 172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36" name="AutoShape 173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37" name="AutoShape 174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38" name="AutoShape 175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39" name="AutoShape 176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40" name="AutoShape 177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41" name="AutoShape 178"/>
              <p:cNvCxnSpPr>
                <a:cxnSpLocks noChangeShapeType="1"/>
                <a:stCxn id="51335" idx="2"/>
                <a:endCxn id="51337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2" name="AutoShape 179"/>
              <p:cNvCxnSpPr>
                <a:cxnSpLocks noChangeShapeType="1"/>
                <a:stCxn id="51340" idx="2"/>
                <a:endCxn id="51337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3" name="AutoShape 180"/>
              <p:cNvCxnSpPr>
                <a:cxnSpLocks noChangeShapeType="1"/>
                <a:stCxn id="51338" idx="0"/>
                <a:endCxn id="51337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4" name="AutoShape 181"/>
              <p:cNvCxnSpPr>
                <a:cxnSpLocks noChangeShapeType="1"/>
                <a:stCxn id="51336" idx="0"/>
                <a:endCxn id="51335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5" name="AutoShape 182"/>
              <p:cNvCxnSpPr>
                <a:cxnSpLocks noChangeShapeType="1"/>
                <a:stCxn id="51338" idx="0"/>
                <a:endCxn id="51340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6" name="AutoShape 183"/>
              <p:cNvCxnSpPr>
                <a:cxnSpLocks noChangeShapeType="1"/>
                <a:stCxn id="51339" idx="0"/>
                <a:endCxn id="51340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47" name="AutoShape 184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48" name="AutoShape 185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49" name="AutoShape 186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50" name="AutoShape 187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51" name="AutoShape 188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52" name="AutoShape 189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53" name="AutoShape 190"/>
              <p:cNvCxnSpPr>
                <a:cxnSpLocks noChangeShapeType="1"/>
                <a:stCxn id="51347" idx="2"/>
                <a:endCxn id="51349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4" name="AutoShape 191"/>
              <p:cNvCxnSpPr>
                <a:cxnSpLocks noChangeShapeType="1"/>
                <a:stCxn id="51352" idx="2"/>
                <a:endCxn id="51349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5" name="AutoShape 192"/>
              <p:cNvCxnSpPr>
                <a:cxnSpLocks noChangeShapeType="1"/>
                <a:stCxn id="51350" idx="0"/>
                <a:endCxn id="51349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6" name="AutoShape 193"/>
              <p:cNvCxnSpPr>
                <a:cxnSpLocks noChangeShapeType="1"/>
                <a:stCxn id="51348" idx="0"/>
                <a:endCxn id="51347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7" name="AutoShape 194"/>
              <p:cNvCxnSpPr>
                <a:cxnSpLocks noChangeShapeType="1"/>
                <a:stCxn id="51350" idx="0"/>
                <a:endCxn id="51352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8" name="AutoShape 195"/>
              <p:cNvCxnSpPr>
                <a:cxnSpLocks noChangeShapeType="1"/>
                <a:stCxn id="51351" idx="0"/>
                <a:endCxn id="51352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52" name="Group 196"/>
            <p:cNvGrpSpPr>
              <a:grpSpLocks/>
            </p:cNvGrpSpPr>
            <p:nvPr/>
          </p:nvGrpSpPr>
          <p:grpSpPr bwMode="auto">
            <a:xfrm>
              <a:off x="4464" y="3563"/>
              <a:ext cx="464" cy="406"/>
              <a:chOff x="2745" y="3092"/>
              <a:chExt cx="464" cy="406"/>
            </a:xfrm>
          </p:grpSpPr>
          <p:sp>
            <p:nvSpPr>
              <p:cNvPr id="51309" name="AutoShape 197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0" name="AutoShape 198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1" name="AutoShape 199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2" name="AutoShape 200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3" name="AutoShape 201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4" name="AutoShape 202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5" name="AutoShape 203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16" name="AutoShape 204"/>
              <p:cNvCxnSpPr>
                <a:cxnSpLocks noChangeShapeType="1"/>
                <a:stCxn id="51310" idx="2"/>
                <a:endCxn id="51312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17" name="AutoShape 205"/>
              <p:cNvCxnSpPr>
                <a:cxnSpLocks noChangeShapeType="1"/>
                <a:stCxn id="51315" idx="2"/>
                <a:endCxn id="51312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18" name="AutoShape 206"/>
              <p:cNvCxnSpPr>
                <a:cxnSpLocks noChangeShapeType="1"/>
                <a:stCxn id="51313" idx="0"/>
                <a:endCxn id="51312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19" name="AutoShape 207"/>
              <p:cNvCxnSpPr>
                <a:cxnSpLocks noChangeShapeType="1"/>
                <a:stCxn id="51311" idx="0"/>
                <a:endCxn id="51310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20" name="AutoShape 208"/>
              <p:cNvCxnSpPr>
                <a:cxnSpLocks noChangeShapeType="1"/>
                <a:stCxn id="51313" idx="0"/>
                <a:endCxn id="51315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21" name="AutoShape 209"/>
              <p:cNvCxnSpPr>
                <a:cxnSpLocks noChangeShapeType="1"/>
                <a:stCxn id="51314" idx="0"/>
                <a:endCxn id="51315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22" name="AutoShape 210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23" name="AutoShape 211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24" name="AutoShape 212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25" name="AutoShape 213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26" name="AutoShape 214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27" name="AutoShape 215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28" name="AutoShape 216"/>
              <p:cNvCxnSpPr>
                <a:cxnSpLocks noChangeShapeType="1"/>
                <a:stCxn id="51322" idx="2"/>
                <a:endCxn id="51324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29" name="AutoShape 217"/>
              <p:cNvCxnSpPr>
                <a:cxnSpLocks noChangeShapeType="1"/>
                <a:stCxn id="51327" idx="2"/>
                <a:endCxn id="51324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30" name="AutoShape 218"/>
              <p:cNvCxnSpPr>
                <a:cxnSpLocks noChangeShapeType="1"/>
                <a:stCxn id="51325" idx="0"/>
                <a:endCxn id="51324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31" name="AutoShape 219"/>
              <p:cNvCxnSpPr>
                <a:cxnSpLocks noChangeShapeType="1"/>
                <a:stCxn id="51323" idx="0"/>
                <a:endCxn id="51322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32" name="AutoShape 220"/>
              <p:cNvCxnSpPr>
                <a:cxnSpLocks noChangeShapeType="1"/>
                <a:stCxn id="51325" idx="0"/>
                <a:endCxn id="51327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33" name="AutoShape 221"/>
              <p:cNvCxnSpPr>
                <a:cxnSpLocks noChangeShapeType="1"/>
                <a:stCxn id="51326" idx="0"/>
                <a:endCxn id="51327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53" name="Group 222"/>
            <p:cNvGrpSpPr>
              <a:grpSpLocks/>
            </p:cNvGrpSpPr>
            <p:nvPr/>
          </p:nvGrpSpPr>
          <p:grpSpPr bwMode="auto">
            <a:xfrm>
              <a:off x="4761" y="3768"/>
              <a:ext cx="464" cy="406"/>
              <a:chOff x="2745" y="3092"/>
              <a:chExt cx="464" cy="406"/>
            </a:xfrm>
          </p:grpSpPr>
          <p:sp>
            <p:nvSpPr>
              <p:cNvPr id="51284" name="AutoShape 22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85" name="AutoShape 22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86" name="AutoShape 22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87" name="AutoShape 22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88" name="AutoShape 22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89" name="AutoShape 22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90" name="AutoShape 22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291" name="AutoShape 230"/>
              <p:cNvCxnSpPr>
                <a:cxnSpLocks noChangeShapeType="1"/>
                <a:stCxn id="51285" idx="2"/>
                <a:endCxn id="51287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2" name="AutoShape 231"/>
              <p:cNvCxnSpPr>
                <a:cxnSpLocks noChangeShapeType="1"/>
                <a:stCxn id="51290" idx="2"/>
                <a:endCxn id="51287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3" name="AutoShape 232"/>
              <p:cNvCxnSpPr>
                <a:cxnSpLocks noChangeShapeType="1"/>
                <a:stCxn id="51288" idx="0"/>
                <a:endCxn id="51287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4" name="AutoShape 233"/>
              <p:cNvCxnSpPr>
                <a:cxnSpLocks noChangeShapeType="1"/>
                <a:stCxn id="51286" idx="0"/>
                <a:endCxn id="51285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5" name="AutoShape 234"/>
              <p:cNvCxnSpPr>
                <a:cxnSpLocks noChangeShapeType="1"/>
                <a:stCxn id="51288" idx="0"/>
                <a:endCxn id="51290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6" name="AutoShape 235"/>
              <p:cNvCxnSpPr>
                <a:cxnSpLocks noChangeShapeType="1"/>
                <a:stCxn id="51289" idx="0"/>
                <a:endCxn id="51290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297" name="AutoShape 23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98" name="AutoShape 23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99" name="AutoShape 23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00" name="AutoShape 23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01" name="AutoShape 24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02" name="AutoShape 24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03" name="AutoShape 242"/>
              <p:cNvCxnSpPr>
                <a:cxnSpLocks noChangeShapeType="1"/>
                <a:stCxn id="51297" idx="2"/>
                <a:endCxn id="51299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04" name="AutoShape 243"/>
              <p:cNvCxnSpPr>
                <a:cxnSpLocks noChangeShapeType="1"/>
                <a:stCxn id="51302" idx="2"/>
                <a:endCxn id="51299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05" name="AutoShape 244"/>
              <p:cNvCxnSpPr>
                <a:cxnSpLocks noChangeShapeType="1"/>
                <a:stCxn id="51300" idx="0"/>
                <a:endCxn id="51299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06" name="AutoShape 245"/>
              <p:cNvCxnSpPr>
                <a:cxnSpLocks noChangeShapeType="1"/>
                <a:stCxn id="51298" idx="0"/>
                <a:endCxn id="51297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07" name="AutoShape 246"/>
              <p:cNvCxnSpPr>
                <a:cxnSpLocks noChangeShapeType="1"/>
                <a:stCxn id="51300" idx="0"/>
                <a:endCxn id="51302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08" name="AutoShape 247"/>
              <p:cNvCxnSpPr>
                <a:cxnSpLocks noChangeShapeType="1"/>
                <a:stCxn id="51301" idx="0"/>
                <a:endCxn id="51302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54" name="Group 248"/>
            <p:cNvGrpSpPr>
              <a:grpSpLocks/>
            </p:cNvGrpSpPr>
            <p:nvPr/>
          </p:nvGrpSpPr>
          <p:grpSpPr bwMode="auto">
            <a:xfrm>
              <a:off x="4475" y="3901"/>
              <a:ext cx="464" cy="406"/>
              <a:chOff x="2745" y="3092"/>
              <a:chExt cx="464" cy="406"/>
            </a:xfrm>
          </p:grpSpPr>
          <p:sp>
            <p:nvSpPr>
              <p:cNvPr id="51259" name="AutoShape 24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0" name="AutoShape 25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1" name="AutoShape 25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2" name="AutoShape 25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3" name="AutoShape 25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4" name="AutoShape 25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5" name="AutoShape 25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266" name="AutoShape 256"/>
              <p:cNvCxnSpPr>
                <a:cxnSpLocks noChangeShapeType="1"/>
                <a:stCxn id="51260" idx="2"/>
                <a:endCxn id="51262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7" name="AutoShape 257"/>
              <p:cNvCxnSpPr>
                <a:cxnSpLocks noChangeShapeType="1"/>
                <a:stCxn id="51265" idx="2"/>
                <a:endCxn id="51262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8" name="AutoShape 258"/>
              <p:cNvCxnSpPr>
                <a:cxnSpLocks noChangeShapeType="1"/>
                <a:stCxn id="51263" idx="0"/>
                <a:endCxn id="51262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9" name="AutoShape 259"/>
              <p:cNvCxnSpPr>
                <a:cxnSpLocks noChangeShapeType="1"/>
                <a:stCxn id="51261" idx="0"/>
                <a:endCxn id="51260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0" name="AutoShape 260"/>
              <p:cNvCxnSpPr>
                <a:cxnSpLocks noChangeShapeType="1"/>
                <a:stCxn id="51263" idx="0"/>
                <a:endCxn id="51265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1" name="AutoShape 261"/>
              <p:cNvCxnSpPr>
                <a:cxnSpLocks noChangeShapeType="1"/>
                <a:stCxn id="51264" idx="0"/>
                <a:endCxn id="51265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272" name="AutoShape 26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73" name="AutoShape 26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74" name="AutoShape 26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75" name="AutoShape 26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76" name="AutoShape 26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77" name="AutoShape 26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278" name="AutoShape 268"/>
              <p:cNvCxnSpPr>
                <a:cxnSpLocks noChangeShapeType="1"/>
                <a:stCxn id="51272" idx="2"/>
                <a:endCxn id="51274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9" name="AutoShape 269"/>
              <p:cNvCxnSpPr>
                <a:cxnSpLocks noChangeShapeType="1"/>
                <a:stCxn id="51277" idx="2"/>
                <a:endCxn id="51274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80" name="AutoShape 270"/>
              <p:cNvCxnSpPr>
                <a:cxnSpLocks noChangeShapeType="1"/>
                <a:stCxn id="51275" idx="0"/>
                <a:endCxn id="51274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81" name="AutoShape 271"/>
              <p:cNvCxnSpPr>
                <a:cxnSpLocks noChangeShapeType="1"/>
                <a:stCxn id="51273" idx="0"/>
                <a:endCxn id="51272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82" name="AutoShape 272"/>
              <p:cNvCxnSpPr>
                <a:cxnSpLocks noChangeShapeType="1"/>
                <a:stCxn id="51275" idx="0"/>
                <a:endCxn id="51277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83" name="AutoShape 273"/>
              <p:cNvCxnSpPr>
                <a:cxnSpLocks noChangeShapeType="1"/>
                <a:stCxn id="51276" idx="0"/>
                <a:endCxn id="51277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55" name="AutoShape 274"/>
            <p:cNvSpPr>
              <a:spLocks noChangeArrowheads="1"/>
            </p:cNvSpPr>
            <p:nvPr/>
          </p:nvSpPr>
          <p:spPr bwMode="auto">
            <a:xfrm rot="5400000">
              <a:off x="4872" y="3086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FFFF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/>
                <a:t>use</a:t>
              </a:r>
            </a:p>
          </p:txBody>
        </p:sp>
        <p:sp>
          <p:nvSpPr>
            <p:cNvPr id="51256" name="AutoShape 275"/>
            <p:cNvSpPr>
              <a:spLocks noChangeArrowheads="1"/>
            </p:cNvSpPr>
            <p:nvPr/>
          </p:nvSpPr>
          <p:spPr bwMode="auto">
            <a:xfrm rot="-5400000">
              <a:off x="4258" y="3060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/>
                <a:t>add</a:t>
              </a:r>
            </a:p>
          </p:txBody>
        </p:sp>
        <p:sp>
          <p:nvSpPr>
            <p:cNvPr id="51257" name="Text Box 276"/>
            <p:cNvSpPr txBox="1">
              <a:spLocks noChangeArrowheads="1"/>
            </p:cNvSpPr>
            <p:nvPr/>
          </p:nvSpPr>
          <p:spPr bwMode="auto">
            <a:xfrm>
              <a:off x="5156" y="3413"/>
              <a:ext cx="6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FF99"/>
                  </a:solidFill>
                </a:rPr>
                <a:t>Generic</a:t>
              </a:r>
            </a:p>
            <a:p>
              <a:pPr eaLnBrk="1" hangingPunct="1"/>
              <a:r>
                <a:rPr lang="en-US" altLang="en-US" sz="1800">
                  <a:solidFill>
                    <a:srgbClr val="FFFF99"/>
                  </a:solidFill>
                </a:rPr>
                <a:t>beliefs</a:t>
              </a:r>
            </a:p>
          </p:txBody>
        </p:sp>
        <p:sp>
          <p:nvSpPr>
            <p:cNvPr id="51258" name="AutoShape 277"/>
            <p:cNvSpPr>
              <a:spLocks noChangeArrowheads="1"/>
            </p:cNvSpPr>
            <p:nvPr/>
          </p:nvSpPr>
          <p:spPr bwMode="auto">
            <a:xfrm rot="-5400000">
              <a:off x="4560" y="3070"/>
              <a:ext cx="481" cy="311"/>
            </a:xfrm>
            <a:prstGeom prst="leftRightArrow">
              <a:avLst>
                <a:gd name="adj1" fmla="val 49843"/>
                <a:gd name="adj2" fmla="val 35895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/>
                <a:t>verify</a:t>
              </a:r>
            </a:p>
          </p:txBody>
        </p:sp>
      </p:grpSp>
      <p:grpSp>
        <p:nvGrpSpPr>
          <p:cNvPr id="51209" name="Group 281"/>
          <p:cNvGrpSpPr>
            <a:grpSpLocks/>
          </p:cNvGrpSpPr>
          <p:nvPr/>
        </p:nvGrpSpPr>
        <p:grpSpPr bwMode="auto">
          <a:xfrm>
            <a:off x="2913063" y="5250583"/>
            <a:ext cx="3665537" cy="792162"/>
            <a:chOff x="1835" y="3599"/>
            <a:chExt cx="2309" cy="499"/>
          </a:xfrm>
        </p:grpSpPr>
        <p:sp>
          <p:nvSpPr>
            <p:cNvPr id="51244" name="AutoShape 282"/>
            <p:cNvSpPr>
              <a:spLocks noChangeArrowheads="1"/>
            </p:cNvSpPr>
            <p:nvPr/>
          </p:nvSpPr>
          <p:spPr bwMode="auto">
            <a:xfrm rot="10800000">
              <a:off x="1835" y="3599"/>
              <a:ext cx="2309" cy="311"/>
            </a:xfrm>
            <a:prstGeom prst="rightArrow">
              <a:avLst>
                <a:gd name="adj1" fmla="val 46630"/>
                <a:gd name="adj2" fmla="val 6895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45" name="Text Box 283"/>
            <p:cNvSpPr txBox="1">
              <a:spLocks noChangeArrowheads="1"/>
            </p:cNvSpPr>
            <p:nvPr/>
          </p:nvSpPr>
          <p:spPr bwMode="auto">
            <a:xfrm>
              <a:off x="2682" y="3848"/>
              <a:ext cx="8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51210" name="Group 284"/>
          <p:cNvGrpSpPr>
            <a:grpSpLocks/>
          </p:cNvGrpSpPr>
          <p:nvPr/>
        </p:nvGrpSpPr>
        <p:grpSpPr bwMode="auto">
          <a:xfrm>
            <a:off x="255588" y="3442420"/>
            <a:ext cx="2743200" cy="2743200"/>
            <a:chOff x="161" y="2460"/>
            <a:chExt cx="1728" cy="1728"/>
          </a:xfrm>
        </p:grpSpPr>
        <p:pic>
          <p:nvPicPr>
            <p:cNvPr id="51242" name="Picture 285" descr="glob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2460"/>
              <a:ext cx="172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3" name="Oval 286"/>
            <p:cNvSpPr>
              <a:spLocks noChangeArrowheads="1"/>
            </p:cNvSpPr>
            <p:nvPr/>
          </p:nvSpPr>
          <p:spPr bwMode="auto">
            <a:xfrm>
              <a:off x="257" y="2546"/>
              <a:ext cx="1524" cy="1524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211" name="Group 287"/>
          <p:cNvGrpSpPr>
            <a:grpSpLocks/>
          </p:cNvGrpSpPr>
          <p:nvPr/>
        </p:nvGrpSpPr>
        <p:grpSpPr bwMode="auto">
          <a:xfrm>
            <a:off x="254000" y="3448770"/>
            <a:ext cx="2743200" cy="2743200"/>
            <a:chOff x="1332" y="1845"/>
            <a:chExt cx="1728" cy="1728"/>
          </a:xfrm>
        </p:grpSpPr>
        <p:pic>
          <p:nvPicPr>
            <p:cNvPr id="51240" name="Picture 288" descr="glob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" y="1845"/>
              <a:ext cx="172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1" name="Freeform 289"/>
            <p:cNvSpPr>
              <a:spLocks/>
            </p:cNvSpPr>
            <p:nvPr/>
          </p:nvSpPr>
          <p:spPr bwMode="auto">
            <a:xfrm>
              <a:off x="1428" y="1918"/>
              <a:ext cx="1475" cy="1579"/>
            </a:xfrm>
            <a:custGeom>
              <a:avLst/>
              <a:gdLst>
                <a:gd name="T0" fmla="*/ 1472 w 1475"/>
                <a:gd name="T1" fmla="*/ 494 h 1579"/>
                <a:gd name="T2" fmla="*/ 77 w 1475"/>
                <a:gd name="T3" fmla="*/ 1076 h 1579"/>
                <a:gd name="T4" fmla="*/ 60 w 1475"/>
                <a:gd name="T5" fmla="*/ 1032 h 1579"/>
                <a:gd name="T6" fmla="*/ 38 w 1475"/>
                <a:gd name="T7" fmla="*/ 939 h 1579"/>
                <a:gd name="T8" fmla="*/ 22 w 1475"/>
                <a:gd name="T9" fmla="*/ 890 h 1579"/>
                <a:gd name="T10" fmla="*/ 77 w 1475"/>
                <a:gd name="T11" fmla="*/ 467 h 1579"/>
                <a:gd name="T12" fmla="*/ 115 w 1475"/>
                <a:gd name="T13" fmla="*/ 407 h 1579"/>
                <a:gd name="T14" fmla="*/ 142 w 1475"/>
                <a:gd name="T15" fmla="*/ 357 h 1579"/>
                <a:gd name="T16" fmla="*/ 170 w 1475"/>
                <a:gd name="T17" fmla="*/ 324 h 1579"/>
                <a:gd name="T18" fmla="*/ 208 w 1475"/>
                <a:gd name="T19" fmla="*/ 253 h 1579"/>
                <a:gd name="T20" fmla="*/ 258 w 1475"/>
                <a:gd name="T21" fmla="*/ 220 h 1579"/>
                <a:gd name="T22" fmla="*/ 324 w 1475"/>
                <a:gd name="T23" fmla="*/ 165 h 1579"/>
                <a:gd name="T24" fmla="*/ 367 w 1475"/>
                <a:gd name="T25" fmla="*/ 122 h 1579"/>
                <a:gd name="T26" fmla="*/ 499 w 1475"/>
                <a:gd name="T27" fmla="*/ 56 h 1579"/>
                <a:gd name="T28" fmla="*/ 548 w 1475"/>
                <a:gd name="T29" fmla="*/ 34 h 1579"/>
                <a:gd name="T30" fmla="*/ 1097 w 1475"/>
                <a:gd name="T31" fmla="*/ 61 h 1579"/>
                <a:gd name="T32" fmla="*/ 1163 w 1475"/>
                <a:gd name="T33" fmla="*/ 116 h 1579"/>
                <a:gd name="T34" fmla="*/ 1174 w 1475"/>
                <a:gd name="T35" fmla="*/ 132 h 1579"/>
                <a:gd name="T36" fmla="*/ 1256 w 1475"/>
                <a:gd name="T37" fmla="*/ 165 h 1579"/>
                <a:gd name="T38" fmla="*/ 1322 w 1475"/>
                <a:gd name="T39" fmla="*/ 215 h 1579"/>
                <a:gd name="T40" fmla="*/ 1366 w 1475"/>
                <a:gd name="T41" fmla="*/ 259 h 1579"/>
                <a:gd name="T42" fmla="*/ 1410 w 1475"/>
                <a:gd name="T43" fmla="*/ 368 h 1579"/>
                <a:gd name="T44" fmla="*/ 1448 w 1475"/>
                <a:gd name="T45" fmla="*/ 445 h 1579"/>
                <a:gd name="T46" fmla="*/ 1454 w 1475"/>
                <a:gd name="T47" fmla="*/ 500 h 1579"/>
                <a:gd name="T48" fmla="*/ 1470 w 1475"/>
                <a:gd name="T49" fmla="*/ 511 h 1579"/>
                <a:gd name="T50" fmla="*/ 1472 w 1475"/>
                <a:gd name="T51" fmla="*/ 494 h 15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75"/>
                <a:gd name="T79" fmla="*/ 0 h 1579"/>
                <a:gd name="T80" fmla="*/ 1475 w 1475"/>
                <a:gd name="T81" fmla="*/ 1579 h 15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75" h="1579">
                  <a:moveTo>
                    <a:pt x="1472" y="494"/>
                  </a:moveTo>
                  <a:cubicBezTo>
                    <a:pt x="1009" y="694"/>
                    <a:pt x="57" y="1579"/>
                    <a:pt x="77" y="1076"/>
                  </a:cubicBezTo>
                  <a:cubicBezTo>
                    <a:pt x="78" y="1055"/>
                    <a:pt x="70" y="1047"/>
                    <a:pt x="60" y="1032"/>
                  </a:cubicBezTo>
                  <a:cubicBezTo>
                    <a:pt x="50" y="1000"/>
                    <a:pt x="58" y="967"/>
                    <a:pt x="38" y="939"/>
                  </a:cubicBezTo>
                  <a:cubicBezTo>
                    <a:pt x="33" y="922"/>
                    <a:pt x="27" y="906"/>
                    <a:pt x="22" y="890"/>
                  </a:cubicBezTo>
                  <a:cubicBezTo>
                    <a:pt x="25" y="759"/>
                    <a:pt x="0" y="587"/>
                    <a:pt x="77" y="467"/>
                  </a:cubicBezTo>
                  <a:cubicBezTo>
                    <a:pt x="85" y="440"/>
                    <a:pt x="91" y="423"/>
                    <a:pt x="115" y="407"/>
                  </a:cubicBezTo>
                  <a:cubicBezTo>
                    <a:pt x="125" y="391"/>
                    <a:pt x="130" y="371"/>
                    <a:pt x="142" y="357"/>
                  </a:cubicBezTo>
                  <a:cubicBezTo>
                    <a:pt x="183" y="307"/>
                    <a:pt x="138" y="373"/>
                    <a:pt x="170" y="324"/>
                  </a:cubicBezTo>
                  <a:cubicBezTo>
                    <a:pt x="176" y="297"/>
                    <a:pt x="187" y="272"/>
                    <a:pt x="208" y="253"/>
                  </a:cubicBezTo>
                  <a:cubicBezTo>
                    <a:pt x="223" y="240"/>
                    <a:pt x="244" y="234"/>
                    <a:pt x="258" y="220"/>
                  </a:cubicBezTo>
                  <a:cubicBezTo>
                    <a:pt x="300" y="178"/>
                    <a:pt x="278" y="196"/>
                    <a:pt x="324" y="165"/>
                  </a:cubicBezTo>
                  <a:cubicBezTo>
                    <a:pt x="343" y="153"/>
                    <a:pt x="348" y="134"/>
                    <a:pt x="367" y="122"/>
                  </a:cubicBezTo>
                  <a:cubicBezTo>
                    <a:pt x="393" y="81"/>
                    <a:pt x="455" y="71"/>
                    <a:pt x="499" y="56"/>
                  </a:cubicBezTo>
                  <a:cubicBezTo>
                    <a:pt x="517" y="50"/>
                    <a:pt x="530" y="40"/>
                    <a:pt x="548" y="34"/>
                  </a:cubicBezTo>
                  <a:cubicBezTo>
                    <a:pt x="892" y="38"/>
                    <a:pt x="902" y="0"/>
                    <a:pt x="1097" y="61"/>
                  </a:cubicBezTo>
                  <a:cubicBezTo>
                    <a:pt x="1123" y="78"/>
                    <a:pt x="1143" y="93"/>
                    <a:pt x="1163" y="116"/>
                  </a:cubicBezTo>
                  <a:cubicBezTo>
                    <a:pt x="1167" y="121"/>
                    <a:pt x="1169" y="128"/>
                    <a:pt x="1174" y="132"/>
                  </a:cubicBezTo>
                  <a:cubicBezTo>
                    <a:pt x="1195" y="149"/>
                    <a:pt x="1230" y="157"/>
                    <a:pt x="1256" y="165"/>
                  </a:cubicBezTo>
                  <a:cubicBezTo>
                    <a:pt x="1281" y="181"/>
                    <a:pt x="1294" y="205"/>
                    <a:pt x="1322" y="215"/>
                  </a:cubicBezTo>
                  <a:cubicBezTo>
                    <a:pt x="1335" y="234"/>
                    <a:pt x="1347" y="247"/>
                    <a:pt x="1366" y="259"/>
                  </a:cubicBezTo>
                  <a:cubicBezTo>
                    <a:pt x="1389" y="292"/>
                    <a:pt x="1387" y="335"/>
                    <a:pt x="1410" y="368"/>
                  </a:cubicBezTo>
                  <a:cubicBezTo>
                    <a:pt x="1415" y="398"/>
                    <a:pt x="1422" y="427"/>
                    <a:pt x="1448" y="445"/>
                  </a:cubicBezTo>
                  <a:cubicBezTo>
                    <a:pt x="1450" y="463"/>
                    <a:pt x="1448" y="483"/>
                    <a:pt x="1454" y="500"/>
                  </a:cubicBezTo>
                  <a:cubicBezTo>
                    <a:pt x="1456" y="506"/>
                    <a:pt x="1464" y="513"/>
                    <a:pt x="1470" y="511"/>
                  </a:cubicBezTo>
                  <a:cubicBezTo>
                    <a:pt x="1475" y="509"/>
                    <a:pt x="1471" y="500"/>
                    <a:pt x="1472" y="494"/>
                  </a:cubicBez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1212" name="AutoShape 290"/>
          <p:cNvSpPr>
            <a:spLocks noChangeArrowheads="1"/>
          </p:cNvSpPr>
          <p:nvPr/>
        </p:nvSpPr>
        <p:spPr bwMode="auto">
          <a:xfrm rot="-2434525">
            <a:off x="1944688" y="3399558"/>
            <a:ext cx="1322387" cy="606425"/>
          </a:xfrm>
          <a:prstGeom prst="rightArrow">
            <a:avLst>
              <a:gd name="adj1" fmla="val 50000"/>
              <a:gd name="adj2" fmla="val 54516"/>
            </a:avLst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213" name="Group 291"/>
          <p:cNvGrpSpPr>
            <a:grpSpLocks/>
          </p:cNvGrpSpPr>
          <p:nvPr/>
        </p:nvGrpSpPr>
        <p:grpSpPr bwMode="auto">
          <a:xfrm rot="-7712767">
            <a:off x="1909763" y="2756620"/>
            <a:ext cx="2590800" cy="914400"/>
            <a:chOff x="2688" y="2640"/>
            <a:chExt cx="1632" cy="576"/>
          </a:xfrm>
        </p:grpSpPr>
        <p:sp>
          <p:nvSpPr>
            <p:cNvPr id="51229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1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2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3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4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5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6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7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8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9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1214" name="AutoShape 303"/>
          <p:cNvSpPr>
            <a:spLocks noChangeArrowheads="1"/>
          </p:cNvSpPr>
          <p:nvPr/>
        </p:nvSpPr>
        <p:spPr bwMode="auto">
          <a:xfrm rot="-2435325">
            <a:off x="3243263" y="2501033"/>
            <a:ext cx="844550" cy="536575"/>
          </a:xfrm>
          <a:prstGeom prst="rightArrow">
            <a:avLst>
              <a:gd name="adj1" fmla="val 54574"/>
              <a:gd name="adj2" fmla="val 4122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215" name="Group 304"/>
          <p:cNvGrpSpPr>
            <a:grpSpLocks/>
          </p:cNvGrpSpPr>
          <p:nvPr/>
        </p:nvGrpSpPr>
        <p:grpSpPr bwMode="auto">
          <a:xfrm>
            <a:off x="606425" y="4264745"/>
            <a:ext cx="1836738" cy="1127125"/>
            <a:chOff x="382" y="2978"/>
            <a:chExt cx="1157" cy="710"/>
          </a:xfrm>
        </p:grpSpPr>
        <p:sp>
          <p:nvSpPr>
            <p:cNvPr id="51227" name="AutoShape 305"/>
            <p:cNvSpPr>
              <a:spLocks noChangeArrowheads="1"/>
            </p:cNvSpPr>
            <p:nvPr/>
          </p:nvSpPr>
          <p:spPr bwMode="auto">
            <a:xfrm rot="4039054">
              <a:off x="1027" y="3176"/>
              <a:ext cx="710" cy="314"/>
            </a:xfrm>
            <a:prstGeom prst="leftRightArrow">
              <a:avLst>
                <a:gd name="adj1" fmla="val 50000"/>
                <a:gd name="adj2" fmla="val 45223"/>
              </a:avLst>
            </a:prstGeom>
            <a:solidFill>
              <a:srgbClr val="0000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28" name="AutoShape 306"/>
            <p:cNvSpPr>
              <a:spLocks noChangeArrowheads="1"/>
            </p:cNvSpPr>
            <p:nvPr/>
          </p:nvSpPr>
          <p:spPr bwMode="auto">
            <a:xfrm>
              <a:off x="382" y="3186"/>
              <a:ext cx="732" cy="47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7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l-GR" altLang="en-US">
                  <a:solidFill>
                    <a:schemeClr val="bg1"/>
                  </a:solidFill>
                  <a:cs typeface="Times New Roman" panose="02020603050405020304" pitchFamily="18" charset="0"/>
                </a:rPr>
                <a:t>Δ</a:t>
              </a:r>
              <a:r>
                <a:rPr lang="nl-BE" altLang="en-US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1800">
                  <a:solidFill>
                    <a:schemeClr val="bg1"/>
                  </a:solidFill>
                </a:rPr>
                <a:t>= outcome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89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19"/>
          <p:cNvSpPr txBox="1">
            <a:spLocks noChangeArrowheads="1"/>
          </p:cNvSpPr>
          <p:nvPr/>
        </p:nvSpPr>
        <p:spPr bwMode="auto">
          <a:xfrm>
            <a:off x="685800" y="2950295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observation &amp;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measurement</a:t>
            </a:r>
          </a:p>
        </p:txBody>
      </p:sp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and what it is about</a:t>
            </a:r>
            <a:endParaRPr lang="en-US" altLang="en-US" i="1" u="sng" dirty="0" smtClean="0"/>
          </a:p>
        </p:txBody>
      </p:sp>
      <p:sp>
        <p:nvSpPr>
          <p:cNvPr id="51218" name="Slide Number Placeholder 316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6FAF110-D15F-49C7-8309-92E7E5C0830C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13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grpSp>
        <p:nvGrpSpPr>
          <p:cNvPr id="51204" name="Group 3"/>
          <p:cNvGrpSpPr>
            <a:grpSpLocks/>
          </p:cNvGrpSpPr>
          <p:nvPr/>
        </p:nvGrpSpPr>
        <p:grpSpPr bwMode="auto">
          <a:xfrm>
            <a:off x="4006850" y="1627908"/>
            <a:ext cx="1077913" cy="1262062"/>
            <a:chOff x="3170" y="2938"/>
            <a:chExt cx="679" cy="795"/>
          </a:xfrm>
        </p:grpSpPr>
        <p:sp>
          <p:nvSpPr>
            <p:cNvPr id="51486" name="Oval 4"/>
            <p:cNvSpPr>
              <a:spLocks noChangeArrowheads="1"/>
            </p:cNvSpPr>
            <p:nvPr/>
          </p:nvSpPr>
          <p:spPr bwMode="auto">
            <a:xfrm flipH="1">
              <a:off x="3170" y="300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87" name="Oval 5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88" name="Oval 6"/>
            <p:cNvSpPr>
              <a:spLocks noChangeArrowheads="1"/>
            </p:cNvSpPr>
            <p:nvPr/>
          </p:nvSpPr>
          <p:spPr bwMode="auto">
            <a:xfrm flipH="1">
              <a:off x="3412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89" name="Oval 7"/>
            <p:cNvSpPr>
              <a:spLocks noChangeArrowheads="1"/>
            </p:cNvSpPr>
            <p:nvPr/>
          </p:nvSpPr>
          <p:spPr bwMode="auto">
            <a:xfrm flipH="1">
              <a:off x="3218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0" name="Oval 8"/>
            <p:cNvSpPr>
              <a:spLocks noChangeArrowheads="1"/>
            </p:cNvSpPr>
            <p:nvPr/>
          </p:nvSpPr>
          <p:spPr bwMode="auto">
            <a:xfrm flipH="1">
              <a:off x="3558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1" name="Oval 9"/>
            <p:cNvSpPr>
              <a:spLocks noChangeArrowheads="1"/>
            </p:cNvSpPr>
            <p:nvPr/>
          </p:nvSpPr>
          <p:spPr bwMode="auto">
            <a:xfrm flipH="1">
              <a:off x="3655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2" name="Oval 10"/>
            <p:cNvSpPr>
              <a:spLocks noChangeArrowheads="1"/>
            </p:cNvSpPr>
            <p:nvPr/>
          </p:nvSpPr>
          <p:spPr bwMode="auto">
            <a:xfrm flipH="1">
              <a:off x="3461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3" name="Oval 11"/>
            <p:cNvSpPr>
              <a:spLocks noChangeArrowheads="1"/>
            </p:cNvSpPr>
            <p:nvPr/>
          </p:nvSpPr>
          <p:spPr bwMode="auto">
            <a:xfrm flipH="1">
              <a:off x="3558" y="305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4" name="Oval 12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5" name="Oval 13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6" name="Oval 14"/>
            <p:cNvSpPr>
              <a:spLocks noChangeArrowheads="1"/>
            </p:cNvSpPr>
            <p:nvPr/>
          </p:nvSpPr>
          <p:spPr bwMode="auto">
            <a:xfrm flipH="1">
              <a:off x="3509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7" name="Oval 15"/>
            <p:cNvSpPr>
              <a:spLocks noChangeArrowheads="1"/>
            </p:cNvSpPr>
            <p:nvPr/>
          </p:nvSpPr>
          <p:spPr bwMode="auto">
            <a:xfrm flipH="1">
              <a:off x="3315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8" name="Oval 16"/>
            <p:cNvSpPr>
              <a:spLocks noChangeArrowheads="1"/>
            </p:cNvSpPr>
            <p:nvPr/>
          </p:nvSpPr>
          <p:spPr bwMode="auto">
            <a:xfrm flipH="1">
              <a:off x="3655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9" name="Oval 17"/>
            <p:cNvSpPr>
              <a:spLocks noChangeArrowheads="1"/>
            </p:cNvSpPr>
            <p:nvPr/>
          </p:nvSpPr>
          <p:spPr bwMode="auto">
            <a:xfrm flipH="1">
              <a:off x="3655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0" name="Oval 18"/>
            <p:cNvSpPr>
              <a:spLocks noChangeArrowheads="1"/>
            </p:cNvSpPr>
            <p:nvPr/>
          </p:nvSpPr>
          <p:spPr bwMode="auto">
            <a:xfrm flipH="1">
              <a:off x="3266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1" name="Oval 19"/>
            <p:cNvSpPr>
              <a:spLocks noChangeArrowheads="1"/>
            </p:cNvSpPr>
            <p:nvPr/>
          </p:nvSpPr>
          <p:spPr bwMode="auto">
            <a:xfrm flipH="1">
              <a:off x="3655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2" name="Oval 20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3" name="Oval 21"/>
            <p:cNvSpPr>
              <a:spLocks noChangeArrowheads="1"/>
            </p:cNvSpPr>
            <p:nvPr/>
          </p:nvSpPr>
          <p:spPr bwMode="auto">
            <a:xfrm flipH="1">
              <a:off x="3461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4" name="Oval 22"/>
            <p:cNvSpPr>
              <a:spLocks noChangeArrowheads="1"/>
            </p:cNvSpPr>
            <p:nvPr/>
          </p:nvSpPr>
          <p:spPr bwMode="auto">
            <a:xfrm flipH="1">
              <a:off x="3606" y="334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5" name="Oval 23"/>
            <p:cNvSpPr>
              <a:spLocks noChangeArrowheads="1"/>
            </p:cNvSpPr>
            <p:nvPr/>
          </p:nvSpPr>
          <p:spPr bwMode="auto">
            <a:xfrm flipH="1">
              <a:off x="3412" y="349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6" name="Oval 24"/>
            <p:cNvSpPr>
              <a:spLocks noChangeArrowheads="1"/>
            </p:cNvSpPr>
            <p:nvPr/>
          </p:nvSpPr>
          <p:spPr bwMode="auto">
            <a:xfrm flipH="1">
              <a:off x="3752" y="363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7" name="Oval 25"/>
            <p:cNvSpPr>
              <a:spLocks noChangeArrowheads="1"/>
            </p:cNvSpPr>
            <p:nvPr/>
          </p:nvSpPr>
          <p:spPr bwMode="auto">
            <a:xfrm flipH="1">
              <a:off x="3752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8" name="Oval 26"/>
            <p:cNvSpPr>
              <a:spLocks noChangeArrowheads="1"/>
            </p:cNvSpPr>
            <p:nvPr/>
          </p:nvSpPr>
          <p:spPr bwMode="auto">
            <a:xfrm flipH="1">
              <a:off x="3655" y="358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9" name="Oval 27"/>
            <p:cNvSpPr>
              <a:spLocks noChangeArrowheads="1"/>
            </p:cNvSpPr>
            <p:nvPr/>
          </p:nvSpPr>
          <p:spPr bwMode="auto">
            <a:xfrm flipH="1">
              <a:off x="3752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0" name="Oval 28"/>
            <p:cNvSpPr>
              <a:spLocks noChangeArrowheads="1"/>
            </p:cNvSpPr>
            <p:nvPr/>
          </p:nvSpPr>
          <p:spPr bwMode="auto">
            <a:xfrm flipH="1">
              <a:off x="3315" y="293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1" name="Oval 29"/>
            <p:cNvSpPr>
              <a:spLocks noChangeArrowheads="1"/>
            </p:cNvSpPr>
            <p:nvPr/>
          </p:nvSpPr>
          <p:spPr bwMode="auto">
            <a:xfrm flipH="1">
              <a:off x="3412" y="303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2" name="Oval 30"/>
            <p:cNvSpPr>
              <a:spLocks noChangeArrowheads="1"/>
            </p:cNvSpPr>
            <p:nvPr/>
          </p:nvSpPr>
          <p:spPr bwMode="auto">
            <a:xfrm flipH="1">
              <a:off x="3557" y="308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3" name="Oval 31"/>
            <p:cNvSpPr>
              <a:spLocks noChangeArrowheads="1"/>
            </p:cNvSpPr>
            <p:nvPr/>
          </p:nvSpPr>
          <p:spPr bwMode="auto">
            <a:xfrm flipH="1">
              <a:off x="3363" y="322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4" name="Oval 32"/>
            <p:cNvSpPr>
              <a:spLocks noChangeArrowheads="1"/>
            </p:cNvSpPr>
            <p:nvPr/>
          </p:nvSpPr>
          <p:spPr bwMode="auto">
            <a:xfrm flipH="1">
              <a:off x="3703" y="337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5" name="Oval 33"/>
            <p:cNvSpPr>
              <a:spLocks noChangeArrowheads="1"/>
            </p:cNvSpPr>
            <p:nvPr/>
          </p:nvSpPr>
          <p:spPr bwMode="auto">
            <a:xfrm flipH="1">
              <a:off x="3703" y="327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6" name="Oval 34"/>
            <p:cNvSpPr>
              <a:spLocks noChangeArrowheads="1"/>
            </p:cNvSpPr>
            <p:nvPr/>
          </p:nvSpPr>
          <p:spPr bwMode="auto">
            <a:xfrm flipH="1">
              <a:off x="3606" y="332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7" name="Oval 35"/>
            <p:cNvSpPr>
              <a:spLocks noChangeArrowheads="1"/>
            </p:cNvSpPr>
            <p:nvPr/>
          </p:nvSpPr>
          <p:spPr bwMode="auto">
            <a:xfrm flipH="1">
              <a:off x="3703" y="298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205" name="Group 37"/>
          <p:cNvGrpSpPr>
            <a:grpSpLocks/>
          </p:cNvGrpSpPr>
          <p:nvPr/>
        </p:nvGrpSpPr>
        <p:grpSpPr bwMode="auto">
          <a:xfrm>
            <a:off x="5057775" y="1453283"/>
            <a:ext cx="3849688" cy="1187450"/>
            <a:chOff x="3186" y="1207"/>
            <a:chExt cx="2425" cy="748"/>
          </a:xfrm>
        </p:grpSpPr>
        <p:sp>
          <p:nvSpPr>
            <p:cNvPr id="51450" name="AutoShape 38"/>
            <p:cNvSpPr>
              <a:spLocks noChangeArrowheads="1"/>
            </p:cNvSpPr>
            <p:nvPr/>
          </p:nvSpPr>
          <p:spPr bwMode="auto">
            <a:xfrm>
              <a:off x="4136" y="1301"/>
              <a:ext cx="1475" cy="654"/>
            </a:xfrm>
            <a:prstGeom prst="cube">
              <a:avLst>
                <a:gd name="adj" fmla="val 75843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1451" name="Group 39"/>
            <p:cNvGrpSpPr>
              <a:grpSpLocks/>
            </p:cNvGrpSpPr>
            <p:nvPr/>
          </p:nvGrpSpPr>
          <p:grpSpPr bwMode="auto">
            <a:xfrm>
              <a:off x="4308" y="1360"/>
              <a:ext cx="1233" cy="468"/>
              <a:chOff x="3968" y="1662"/>
              <a:chExt cx="1233" cy="748"/>
            </a:xfrm>
          </p:grpSpPr>
          <p:sp>
            <p:nvSpPr>
              <p:cNvPr id="51454" name="Oval 40"/>
              <p:cNvSpPr>
                <a:spLocks noChangeArrowheads="1"/>
              </p:cNvSpPr>
              <p:nvPr/>
            </p:nvSpPr>
            <p:spPr bwMode="auto">
              <a:xfrm flipH="1">
                <a:off x="4017" y="1857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5" name="Oval 41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6" name="Oval 42"/>
              <p:cNvSpPr>
                <a:spLocks noChangeArrowheads="1"/>
              </p:cNvSpPr>
              <p:nvPr/>
            </p:nvSpPr>
            <p:spPr bwMode="auto">
              <a:xfrm flipH="1">
                <a:off x="4356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7" name="Oval 43"/>
              <p:cNvSpPr>
                <a:spLocks noChangeArrowheads="1"/>
              </p:cNvSpPr>
              <p:nvPr/>
            </p:nvSpPr>
            <p:spPr bwMode="auto">
              <a:xfrm flipH="1">
                <a:off x="4162" y="198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8" name="Oval 44"/>
              <p:cNvSpPr>
                <a:spLocks noChangeArrowheads="1"/>
              </p:cNvSpPr>
              <p:nvPr/>
            </p:nvSpPr>
            <p:spPr bwMode="auto">
              <a:xfrm flipH="1">
                <a:off x="4355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9" name="Oval 45"/>
              <p:cNvSpPr>
                <a:spLocks noChangeArrowheads="1"/>
              </p:cNvSpPr>
              <p:nvPr/>
            </p:nvSpPr>
            <p:spPr bwMode="auto">
              <a:xfrm flipH="1">
                <a:off x="4599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0" name="Oval 46"/>
              <p:cNvSpPr>
                <a:spLocks noChangeArrowheads="1"/>
              </p:cNvSpPr>
              <p:nvPr/>
            </p:nvSpPr>
            <p:spPr bwMode="auto">
              <a:xfrm flipH="1">
                <a:off x="4405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1" name="Oval 47"/>
              <p:cNvSpPr>
                <a:spLocks noChangeArrowheads="1"/>
              </p:cNvSpPr>
              <p:nvPr/>
            </p:nvSpPr>
            <p:spPr bwMode="auto">
              <a:xfrm flipH="1">
                <a:off x="4550" y="17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2" name="Oval 48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3" name="Oval 49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4" name="Oval 50"/>
              <p:cNvSpPr>
                <a:spLocks noChangeArrowheads="1"/>
              </p:cNvSpPr>
              <p:nvPr/>
            </p:nvSpPr>
            <p:spPr bwMode="auto">
              <a:xfrm flipH="1">
                <a:off x="4453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5" name="Oval 51"/>
              <p:cNvSpPr>
                <a:spLocks noChangeArrowheads="1"/>
              </p:cNvSpPr>
              <p:nvPr/>
            </p:nvSpPr>
            <p:spPr bwMode="auto">
              <a:xfrm flipH="1">
                <a:off x="4259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6" name="Oval 52"/>
              <p:cNvSpPr>
                <a:spLocks noChangeArrowheads="1"/>
              </p:cNvSpPr>
              <p:nvPr/>
            </p:nvSpPr>
            <p:spPr bwMode="auto">
              <a:xfrm flipH="1">
                <a:off x="4599" y="2264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7" name="Oval 53"/>
              <p:cNvSpPr>
                <a:spLocks noChangeArrowheads="1"/>
              </p:cNvSpPr>
              <p:nvPr/>
            </p:nvSpPr>
            <p:spPr bwMode="auto">
              <a:xfrm flipH="1">
                <a:off x="4550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8" name="Oval 54"/>
              <p:cNvSpPr>
                <a:spLocks noChangeArrowheads="1"/>
              </p:cNvSpPr>
              <p:nvPr/>
            </p:nvSpPr>
            <p:spPr bwMode="auto">
              <a:xfrm flipH="1">
                <a:off x="3968" y="217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9" name="Oval 55"/>
              <p:cNvSpPr>
                <a:spLocks noChangeArrowheads="1"/>
              </p:cNvSpPr>
              <p:nvPr/>
            </p:nvSpPr>
            <p:spPr bwMode="auto">
              <a:xfrm flipH="1">
                <a:off x="4599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0" name="Oval 56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1" name="Oval 57"/>
              <p:cNvSpPr>
                <a:spLocks noChangeArrowheads="1"/>
              </p:cNvSpPr>
              <p:nvPr/>
            </p:nvSpPr>
            <p:spPr bwMode="auto">
              <a:xfrm flipH="1">
                <a:off x="4405" y="20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2" name="Oval 58"/>
              <p:cNvSpPr>
                <a:spLocks noChangeArrowheads="1"/>
              </p:cNvSpPr>
              <p:nvPr/>
            </p:nvSpPr>
            <p:spPr bwMode="auto">
              <a:xfrm flipH="1">
                <a:off x="4550" y="20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3" name="Oval 59"/>
              <p:cNvSpPr>
                <a:spLocks noChangeArrowheads="1"/>
              </p:cNvSpPr>
              <p:nvPr/>
            </p:nvSpPr>
            <p:spPr bwMode="auto">
              <a:xfrm flipH="1">
                <a:off x="4162" y="222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4" name="Oval 60"/>
              <p:cNvSpPr>
                <a:spLocks noChangeArrowheads="1"/>
              </p:cNvSpPr>
              <p:nvPr/>
            </p:nvSpPr>
            <p:spPr bwMode="auto">
              <a:xfrm flipH="1">
                <a:off x="5104" y="188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5" name="Oval 61"/>
              <p:cNvSpPr>
                <a:spLocks noChangeArrowheads="1"/>
              </p:cNvSpPr>
              <p:nvPr/>
            </p:nvSpPr>
            <p:spPr bwMode="auto">
              <a:xfrm flipH="1">
                <a:off x="4890" y="212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6" name="Oval 62"/>
              <p:cNvSpPr>
                <a:spLocks noChangeArrowheads="1"/>
              </p:cNvSpPr>
              <p:nvPr/>
            </p:nvSpPr>
            <p:spPr bwMode="auto">
              <a:xfrm flipH="1">
                <a:off x="4599" y="231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7" name="Oval 63"/>
              <p:cNvSpPr>
                <a:spLocks noChangeArrowheads="1"/>
              </p:cNvSpPr>
              <p:nvPr/>
            </p:nvSpPr>
            <p:spPr bwMode="auto">
              <a:xfrm flipH="1">
                <a:off x="4890" y="183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8" name="Oval 64"/>
              <p:cNvSpPr>
                <a:spLocks noChangeArrowheads="1"/>
              </p:cNvSpPr>
              <p:nvPr/>
            </p:nvSpPr>
            <p:spPr bwMode="auto">
              <a:xfrm flipH="1">
                <a:off x="4259" y="169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9" name="Oval 65"/>
              <p:cNvSpPr>
                <a:spLocks noChangeArrowheads="1"/>
              </p:cNvSpPr>
              <p:nvPr/>
            </p:nvSpPr>
            <p:spPr bwMode="auto">
              <a:xfrm flipH="1">
                <a:off x="4452" y="17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0" name="Oval 66"/>
              <p:cNvSpPr>
                <a:spLocks noChangeArrowheads="1"/>
              </p:cNvSpPr>
              <p:nvPr/>
            </p:nvSpPr>
            <p:spPr bwMode="auto">
              <a:xfrm flipH="1">
                <a:off x="4744" y="176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1" name="Oval 67"/>
              <p:cNvSpPr>
                <a:spLocks noChangeArrowheads="1"/>
              </p:cNvSpPr>
              <p:nvPr/>
            </p:nvSpPr>
            <p:spPr bwMode="auto">
              <a:xfrm flipH="1">
                <a:off x="4017" y="201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2" name="Oval 68"/>
              <p:cNvSpPr>
                <a:spLocks noChangeArrowheads="1"/>
              </p:cNvSpPr>
              <p:nvPr/>
            </p:nvSpPr>
            <p:spPr bwMode="auto">
              <a:xfrm flipH="1">
                <a:off x="4647" y="209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3" name="Oval 69"/>
              <p:cNvSpPr>
                <a:spLocks noChangeArrowheads="1"/>
              </p:cNvSpPr>
              <p:nvPr/>
            </p:nvSpPr>
            <p:spPr bwMode="auto">
              <a:xfrm flipH="1">
                <a:off x="4793" y="191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4" name="Oval 70"/>
              <p:cNvSpPr>
                <a:spLocks noChangeArrowheads="1"/>
              </p:cNvSpPr>
              <p:nvPr/>
            </p:nvSpPr>
            <p:spPr bwMode="auto">
              <a:xfrm flipH="1">
                <a:off x="4550" y="2051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5" name="Oval 71"/>
              <p:cNvSpPr>
                <a:spLocks noChangeArrowheads="1"/>
              </p:cNvSpPr>
              <p:nvPr/>
            </p:nvSpPr>
            <p:spPr bwMode="auto">
              <a:xfrm flipH="1">
                <a:off x="4696" y="166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452" name="AutoShape 72"/>
            <p:cNvSpPr>
              <a:spLocks noChangeArrowheads="1"/>
            </p:cNvSpPr>
            <p:nvPr/>
          </p:nvSpPr>
          <p:spPr bwMode="auto">
            <a:xfrm>
              <a:off x="3411" y="1635"/>
              <a:ext cx="629" cy="311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53" name="Text Box 73"/>
            <p:cNvSpPr txBox="1">
              <a:spLocks noChangeArrowheads="1"/>
            </p:cNvSpPr>
            <p:nvPr/>
          </p:nvSpPr>
          <p:spPr bwMode="auto">
            <a:xfrm>
              <a:off x="3186" y="1207"/>
              <a:ext cx="97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bg1"/>
                  </a:solidFill>
                </a:rPr>
                <a:t>data</a:t>
              </a:r>
            </a:p>
            <a:p>
              <a:pPr eaLnBrk="1" hangingPunct="1"/>
              <a:r>
                <a:rPr lang="en-US" altLang="en-US" sz="2000">
                  <a:solidFill>
                    <a:schemeClr val="bg1"/>
                  </a:solidFill>
                </a:rPr>
                <a:t>organization</a:t>
              </a:r>
            </a:p>
          </p:txBody>
        </p:sp>
      </p:grpSp>
      <p:grpSp>
        <p:nvGrpSpPr>
          <p:cNvPr id="51206" name="Group 74"/>
          <p:cNvGrpSpPr>
            <a:grpSpLocks/>
          </p:cNvGrpSpPr>
          <p:nvPr/>
        </p:nvGrpSpPr>
        <p:grpSpPr bwMode="auto">
          <a:xfrm>
            <a:off x="6992938" y="2581995"/>
            <a:ext cx="2149475" cy="1670050"/>
            <a:chOff x="4405" y="1918"/>
            <a:chExt cx="1354" cy="1052"/>
          </a:xfrm>
        </p:grpSpPr>
        <p:grpSp>
          <p:nvGrpSpPr>
            <p:cNvPr id="51434" name="Group 75"/>
            <p:cNvGrpSpPr>
              <a:grpSpLocks/>
            </p:cNvGrpSpPr>
            <p:nvPr/>
          </p:nvGrpSpPr>
          <p:grpSpPr bwMode="auto">
            <a:xfrm>
              <a:off x="4405" y="2498"/>
              <a:ext cx="746" cy="472"/>
              <a:chOff x="4136" y="2679"/>
              <a:chExt cx="1191" cy="943"/>
            </a:xfrm>
          </p:grpSpPr>
          <p:sp>
            <p:nvSpPr>
              <p:cNvPr id="51437" name="AutoShape 76"/>
              <p:cNvSpPr>
                <a:spLocks noChangeArrowheads="1"/>
              </p:cNvSpPr>
              <p:nvPr/>
            </p:nvSpPr>
            <p:spPr bwMode="auto">
              <a:xfrm>
                <a:off x="4226" y="2955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38" name="AutoShape 77"/>
              <p:cNvSpPr>
                <a:spLocks noChangeArrowheads="1"/>
              </p:cNvSpPr>
              <p:nvPr/>
            </p:nvSpPr>
            <p:spPr bwMode="auto">
              <a:xfrm>
                <a:off x="4307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39" name="AutoShape 78"/>
              <p:cNvSpPr>
                <a:spLocks noChangeArrowheads="1"/>
              </p:cNvSpPr>
              <p:nvPr/>
            </p:nvSpPr>
            <p:spPr bwMode="auto">
              <a:xfrm>
                <a:off x="4436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40" name="AutoShape 79"/>
              <p:cNvSpPr>
                <a:spLocks noChangeArrowheads="1"/>
              </p:cNvSpPr>
              <p:nvPr/>
            </p:nvSpPr>
            <p:spPr bwMode="auto">
              <a:xfrm>
                <a:off x="4711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41" name="AutoShape 80"/>
              <p:cNvSpPr>
                <a:spLocks noChangeArrowheads="1"/>
              </p:cNvSpPr>
              <p:nvPr/>
            </p:nvSpPr>
            <p:spPr bwMode="auto">
              <a:xfrm>
                <a:off x="4889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42" name="AutoShape 81"/>
              <p:cNvSpPr>
                <a:spLocks noChangeArrowheads="1"/>
              </p:cNvSpPr>
              <p:nvPr/>
            </p:nvSpPr>
            <p:spPr bwMode="auto">
              <a:xfrm>
                <a:off x="4645" y="302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443" name="AutoShape 82"/>
              <p:cNvCxnSpPr>
                <a:cxnSpLocks noChangeShapeType="1"/>
                <a:stCxn id="51437" idx="2"/>
                <a:endCxn id="51439" idx="0"/>
              </p:cNvCxnSpPr>
              <p:nvPr/>
            </p:nvCxnSpPr>
            <p:spPr bwMode="auto">
              <a:xfrm>
                <a:off x="4307" y="3051"/>
                <a:ext cx="210" cy="15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4" name="AutoShape 83"/>
              <p:cNvCxnSpPr>
                <a:cxnSpLocks noChangeShapeType="1"/>
                <a:stCxn id="51442" idx="2"/>
                <a:endCxn id="51439" idx="0"/>
              </p:cNvCxnSpPr>
              <p:nvPr/>
            </p:nvCxnSpPr>
            <p:spPr bwMode="auto">
              <a:xfrm flipH="1">
                <a:off x="4517" y="3117"/>
                <a:ext cx="209" cy="8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5" name="AutoShape 84"/>
              <p:cNvCxnSpPr>
                <a:cxnSpLocks noChangeShapeType="1"/>
                <a:stCxn id="51440" idx="0"/>
                <a:endCxn id="51439" idx="2"/>
              </p:cNvCxnSpPr>
              <p:nvPr/>
            </p:nvCxnSpPr>
            <p:spPr bwMode="auto">
              <a:xfrm flipH="1" flipV="1">
                <a:off x="4517" y="3297"/>
                <a:ext cx="275" cy="15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6" name="AutoShape 85"/>
              <p:cNvCxnSpPr>
                <a:cxnSpLocks noChangeShapeType="1"/>
                <a:stCxn id="51438" idx="0"/>
                <a:endCxn id="51437" idx="2"/>
              </p:cNvCxnSpPr>
              <p:nvPr/>
            </p:nvCxnSpPr>
            <p:spPr bwMode="auto">
              <a:xfrm flipH="1" flipV="1">
                <a:off x="4307" y="3051"/>
                <a:ext cx="81" cy="40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7" name="AutoShape 86"/>
              <p:cNvCxnSpPr>
                <a:cxnSpLocks noChangeShapeType="1"/>
                <a:stCxn id="51440" idx="0"/>
                <a:endCxn id="51442" idx="2"/>
              </p:cNvCxnSpPr>
              <p:nvPr/>
            </p:nvCxnSpPr>
            <p:spPr bwMode="auto">
              <a:xfrm flipH="1" flipV="1">
                <a:off x="4726" y="3117"/>
                <a:ext cx="66" cy="33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8" name="AutoShape 87"/>
              <p:cNvCxnSpPr>
                <a:cxnSpLocks noChangeShapeType="1"/>
                <a:stCxn id="51441" idx="0"/>
                <a:endCxn id="51442" idx="3"/>
              </p:cNvCxnSpPr>
              <p:nvPr/>
            </p:nvCxnSpPr>
            <p:spPr bwMode="auto">
              <a:xfrm flipH="1" flipV="1">
                <a:off x="4807" y="3069"/>
                <a:ext cx="163" cy="132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449" name="AutoShape 88"/>
              <p:cNvSpPr>
                <a:spLocks noChangeArrowheads="1"/>
              </p:cNvSpPr>
              <p:nvPr/>
            </p:nvSpPr>
            <p:spPr bwMode="auto">
              <a:xfrm>
                <a:off x="4136" y="2679"/>
                <a:ext cx="1191" cy="943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435" name="AutoShape 89"/>
            <p:cNvSpPr>
              <a:spLocks noChangeArrowheads="1"/>
            </p:cNvSpPr>
            <p:nvPr/>
          </p:nvSpPr>
          <p:spPr bwMode="auto">
            <a:xfrm rot="5400000">
              <a:off x="4499" y="2087"/>
              <a:ext cx="455" cy="311"/>
            </a:xfrm>
            <a:prstGeom prst="rightArrow">
              <a:avLst>
                <a:gd name="adj1" fmla="val 50000"/>
                <a:gd name="adj2" fmla="val 36576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36" name="Text Box 90"/>
            <p:cNvSpPr txBox="1">
              <a:spLocks noChangeArrowheads="1"/>
            </p:cNvSpPr>
            <p:nvPr/>
          </p:nvSpPr>
          <p:spPr bwMode="auto">
            <a:xfrm>
              <a:off x="4770" y="1918"/>
              <a:ext cx="98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bg1"/>
                  </a:solidFill>
                </a:rPr>
                <a:t>model development</a:t>
              </a:r>
            </a:p>
          </p:txBody>
        </p:sp>
      </p:grpSp>
      <p:grpSp>
        <p:nvGrpSpPr>
          <p:cNvPr id="51207" name="Group 91"/>
          <p:cNvGrpSpPr>
            <a:grpSpLocks/>
          </p:cNvGrpSpPr>
          <p:nvPr/>
        </p:nvGrpSpPr>
        <p:grpSpPr bwMode="auto">
          <a:xfrm>
            <a:off x="6661150" y="4275858"/>
            <a:ext cx="2482850" cy="2098675"/>
            <a:chOff x="4196" y="2985"/>
            <a:chExt cx="1564" cy="1322"/>
          </a:xfrm>
        </p:grpSpPr>
        <p:grpSp>
          <p:nvGrpSpPr>
            <p:cNvPr id="51248" name="Group 92"/>
            <p:cNvGrpSpPr>
              <a:grpSpLocks/>
            </p:cNvGrpSpPr>
            <p:nvPr/>
          </p:nvGrpSpPr>
          <p:grpSpPr bwMode="auto">
            <a:xfrm>
              <a:off x="4739" y="3600"/>
              <a:ext cx="464" cy="406"/>
              <a:chOff x="2745" y="3092"/>
              <a:chExt cx="464" cy="406"/>
            </a:xfrm>
          </p:grpSpPr>
          <p:sp>
            <p:nvSpPr>
              <p:cNvPr id="51409" name="AutoShape 9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0" name="AutoShape 9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1" name="AutoShape 9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2" name="AutoShape 9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3" name="AutoShape 9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4" name="AutoShape 9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5" name="AutoShape 9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416" name="AutoShape 100"/>
              <p:cNvCxnSpPr>
                <a:cxnSpLocks noChangeShapeType="1"/>
                <a:stCxn id="51410" idx="2"/>
                <a:endCxn id="51412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17" name="AutoShape 101"/>
              <p:cNvCxnSpPr>
                <a:cxnSpLocks noChangeShapeType="1"/>
                <a:stCxn id="51415" idx="2"/>
                <a:endCxn id="51412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18" name="AutoShape 102"/>
              <p:cNvCxnSpPr>
                <a:cxnSpLocks noChangeShapeType="1"/>
                <a:stCxn id="51413" idx="0"/>
                <a:endCxn id="51412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19" name="AutoShape 103"/>
              <p:cNvCxnSpPr>
                <a:cxnSpLocks noChangeShapeType="1"/>
                <a:stCxn id="51411" idx="0"/>
                <a:endCxn id="51410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20" name="AutoShape 104"/>
              <p:cNvCxnSpPr>
                <a:cxnSpLocks noChangeShapeType="1"/>
                <a:stCxn id="51413" idx="0"/>
                <a:endCxn id="51415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21" name="AutoShape 105"/>
              <p:cNvCxnSpPr>
                <a:cxnSpLocks noChangeShapeType="1"/>
                <a:stCxn id="51414" idx="0"/>
                <a:endCxn id="51415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422" name="AutoShape 10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3" name="AutoShape 10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4" name="AutoShape 10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5" name="AutoShape 10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6" name="AutoShape 11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7" name="AutoShape 11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428" name="AutoShape 112"/>
              <p:cNvCxnSpPr>
                <a:cxnSpLocks noChangeShapeType="1"/>
                <a:stCxn id="51422" idx="2"/>
                <a:endCxn id="51424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29" name="AutoShape 113"/>
              <p:cNvCxnSpPr>
                <a:cxnSpLocks noChangeShapeType="1"/>
                <a:stCxn id="51427" idx="2"/>
                <a:endCxn id="51424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30" name="AutoShape 114"/>
              <p:cNvCxnSpPr>
                <a:cxnSpLocks noChangeShapeType="1"/>
                <a:stCxn id="51425" idx="0"/>
                <a:endCxn id="51424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31" name="AutoShape 115"/>
              <p:cNvCxnSpPr>
                <a:cxnSpLocks noChangeShapeType="1"/>
                <a:stCxn id="51423" idx="0"/>
                <a:endCxn id="51422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32" name="AutoShape 116"/>
              <p:cNvCxnSpPr>
                <a:cxnSpLocks noChangeShapeType="1"/>
                <a:stCxn id="51425" idx="0"/>
                <a:endCxn id="51427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33" name="AutoShape 117"/>
              <p:cNvCxnSpPr>
                <a:cxnSpLocks noChangeShapeType="1"/>
                <a:stCxn id="51426" idx="0"/>
                <a:endCxn id="51427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49" name="Group 118"/>
            <p:cNvGrpSpPr>
              <a:grpSpLocks/>
            </p:cNvGrpSpPr>
            <p:nvPr/>
          </p:nvGrpSpPr>
          <p:grpSpPr bwMode="auto">
            <a:xfrm>
              <a:off x="4410" y="3522"/>
              <a:ext cx="464" cy="406"/>
              <a:chOff x="2745" y="3092"/>
              <a:chExt cx="464" cy="406"/>
            </a:xfrm>
          </p:grpSpPr>
          <p:sp>
            <p:nvSpPr>
              <p:cNvPr id="51384" name="AutoShape 11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85" name="AutoShape 12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86" name="AutoShape 12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87" name="AutoShape 12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88" name="AutoShape 12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89" name="AutoShape 12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90" name="AutoShape 12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91" name="AutoShape 126"/>
              <p:cNvCxnSpPr>
                <a:cxnSpLocks noChangeShapeType="1"/>
                <a:stCxn id="51385" idx="2"/>
                <a:endCxn id="51387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2" name="AutoShape 127"/>
              <p:cNvCxnSpPr>
                <a:cxnSpLocks noChangeShapeType="1"/>
                <a:stCxn id="51390" idx="2"/>
                <a:endCxn id="51387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3" name="AutoShape 128"/>
              <p:cNvCxnSpPr>
                <a:cxnSpLocks noChangeShapeType="1"/>
                <a:stCxn id="51388" idx="0"/>
                <a:endCxn id="51387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4" name="AutoShape 129"/>
              <p:cNvCxnSpPr>
                <a:cxnSpLocks noChangeShapeType="1"/>
                <a:stCxn id="51386" idx="0"/>
                <a:endCxn id="51385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5" name="AutoShape 130"/>
              <p:cNvCxnSpPr>
                <a:cxnSpLocks noChangeShapeType="1"/>
                <a:stCxn id="51388" idx="0"/>
                <a:endCxn id="51390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6" name="AutoShape 131"/>
              <p:cNvCxnSpPr>
                <a:cxnSpLocks noChangeShapeType="1"/>
                <a:stCxn id="51389" idx="0"/>
                <a:endCxn id="51390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97" name="AutoShape 13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98" name="AutoShape 13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99" name="AutoShape 13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00" name="AutoShape 13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01" name="AutoShape 13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02" name="AutoShape 13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403" name="AutoShape 138"/>
              <p:cNvCxnSpPr>
                <a:cxnSpLocks noChangeShapeType="1"/>
                <a:stCxn id="51397" idx="2"/>
                <a:endCxn id="51399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04" name="AutoShape 139"/>
              <p:cNvCxnSpPr>
                <a:cxnSpLocks noChangeShapeType="1"/>
                <a:stCxn id="51402" idx="2"/>
                <a:endCxn id="51399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05" name="AutoShape 140"/>
              <p:cNvCxnSpPr>
                <a:cxnSpLocks noChangeShapeType="1"/>
                <a:stCxn id="51400" idx="0"/>
                <a:endCxn id="51399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06" name="AutoShape 141"/>
              <p:cNvCxnSpPr>
                <a:cxnSpLocks noChangeShapeType="1"/>
                <a:stCxn id="51398" idx="0"/>
                <a:endCxn id="51397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07" name="AutoShape 142"/>
              <p:cNvCxnSpPr>
                <a:cxnSpLocks noChangeShapeType="1"/>
                <a:stCxn id="51400" idx="0"/>
                <a:endCxn id="51402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08" name="AutoShape 143"/>
              <p:cNvCxnSpPr>
                <a:cxnSpLocks noChangeShapeType="1"/>
                <a:stCxn id="51401" idx="0"/>
                <a:endCxn id="51402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50" name="Group 144"/>
            <p:cNvGrpSpPr>
              <a:grpSpLocks/>
            </p:cNvGrpSpPr>
            <p:nvPr/>
          </p:nvGrpSpPr>
          <p:grpSpPr bwMode="auto">
            <a:xfrm>
              <a:off x="4507" y="3619"/>
              <a:ext cx="464" cy="387"/>
              <a:chOff x="2745" y="3092"/>
              <a:chExt cx="464" cy="406"/>
            </a:xfrm>
          </p:grpSpPr>
          <p:sp>
            <p:nvSpPr>
              <p:cNvPr id="51359" name="AutoShape 145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0" name="AutoShape 146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1" name="AutoShape 147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2" name="AutoShape 148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3" name="AutoShape 149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4" name="AutoShape 150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5" name="AutoShape 151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66" name="AutoShape 152"/>
              <p:cNvCxnSpPr>
                <a:cxnSpLocks noChangeShapeType="1"/>
                <a:stCxn id="51360" idx="2"/>
                <a:endCxn id="51362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67" name="AutoShape 153"/>
              <p:cNvCxnSpPr>
                <a:cxnSpLocks noChangeShapeType="1"/>
                <a:stCxn id="51365" idx="2"/>
                <a:endCxn id="51362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68" name="AutoShape 154"/>
              <p:cNvCxnSpPr>
                <a:cxnSpLocks noChangeShapeType="1"/>
                <a:stCxn id="51363" idx="0"/>
                <a:endCxn id="51362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69" name="AutoShape 155"/>
              <p:cNvCxnSpPr>
                <a:cxnSpLocks noChangeShapeType="1"/>
                <a:stCxn id="51361" idx="0"/>
                <a:endCxn id="51360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70" name="AutoShape 156"/>
              <p:cNvCxnSpPr>
                <a:cxnSpLocks noChangeShapeType="1"/>
                <a:stCxn id="51363" idx="0"/>
                <a:endCxn id="51365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71" name="AutoShape 157"/>
              <p:cNvCxnSpPr>
                <a:cxnSpLocks noChangeShapeType="1"/>
                <a:stCxn id="51364" idx="0"/>
                <a:endCxn id="51365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72" name="AutoShape 158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73" name="AutoShape 159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74" name="AutoShape 160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75" name="AutoShape 161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76" name="AutoShape 162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77" name="AutoShape 163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78" name="AutoShape 164"/>
              <p:cNvCxnSpPr>
                <a:cxnSpLocks noChangeShapeType="1"/>
                <a:stCxn id="51372" idx="2"/>
                <a:endCxn id="51374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79" name="AutoShape 165"/>
              <p:cNvCxnSpPr>
                <a:cxnSpLocks noChangeShapeType="1"/>
                <a:stCxn id="51377" idx="2"/>
                <a:endCxn id="51374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80" name="AutoShape 166"/>
              <p:cNvCxnSpPr>
                <a:cxnSpLocks noChangeShapeType="1"/>
                <a:stCxn id="51375" idx="0"/>
                <a:endCxn id="51374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81" name="AutoShape 167"/>
              <p:cNvCxnSpPr>
                <a:cxnSpLocks noChangeShapeType="1"/>
                <a:stCxn id="51373" idx="0"/>
                <a:endCxn id="51372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82" name="AutoShape 168"/>
              <p:cNvCxnSpPr>
                <a:cxnSpLocks noChangeShapeType="1"/>
                <a:stCxn id="51375" idx="0"/>
                <a:endCxn id="51377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83" name="AutoShape 169"/>
              <p:cNvCxnSpPr>
                <a:cxnSpLocks noChangeShapeType="1"/>
                <a:stCxn id="51376" idx="0"/>
                <a:endCxn id="51377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51" name="Group 170"/>
            <p:cNvGrpSpPr>
              <a:grpSpLocks/>
            </p:cNvGrpSpPr>
            <p:nvPr/>
          </p:nvGrpSpPr>
          <p:grpSpPr bwMode="auto">
            <a:xfrm>
              <a:off x="4196" y="3750"/>
              <a:ext cx="464" cy="406"/>
              <a:chOff x="2745" y="3092"/>
              <a:chExt cx="464" cy="406"/>
            </a:xfrm>
          </p:grpSpPr>
          <p:sp>
            <p:nvSpPr>
              <p:cNvPr id="51334" name="AutoShape 171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35" name="AutoShape 172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36" name="AutoShape 173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37" name="AutoShape 174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38" name="AutoShape 175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39" name="AutoShape 176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40" name="AutoShape 177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41" name="AutoShape 178"/>
              <p:cNvCxnSpPr>
                <a:cxnSpLocks noChangeShapeType="1"/>
                <a:stCxn id="51335" idx="2"/>
                <a:endCxn id="51337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2" name="AutoShape 179"/>
              <p:cNvCxnSpPr>
                <a:cxnSpLocks noChangeShapeType="1"/>
                <a:stCxn id="51340" idx="2"/>
                <a:endCxn id="51337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3" name="AutoShape 180"/>
              <p:cNvCxnSpPr>
                <a:cxnSpLocks noChangeShapeType="1"/>
                <a:stCxn id="51338" idx="0"/>
                <a:endCxn id="51337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4" name="AutoShape 181"/>
              <p:cNvCxnSpPr>
                <a:cxnSpLocks noChangeShapeType="1"/>
                <a:stCxn id="51336" idx="0"/>
                <a:endCxn id="51335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5" name="AutoShape 182"/>
              <p:cNvCxnSpPr>
                <a:cxnSpLocks noChangeShapeType="1"/>
                <a:stCxn id="51338" idx="0"/>
                <a:endCxn id="51340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6" name="AutoShape 183"/>
              <p:cNvCxnSpPr>
                <a:cxnSpLocks noChangeShapeType="1"/>
                <a:stCxn id="51339" idx="0"/>
                <a:endCxn id="51340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47" name="AutoShape 184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48" name="AutoShape 185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49" name="AutoShape 186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50" name="AutoShape 187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51" name="AutoShape 188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52" name="AutoShape 189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53" name="AutoShape 190"/>
              <p:cNvCxnSpPr>
                <a:cxnSpLocks noChangeShapeType="1"/>
                <a:stCxn id="51347" idx="2"/>
                <a:endCxn id="51349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4" name="AutoShape 191"/>
              <p:cNvCxnSpPr>
                <a:cxnSpLocks noChangeShapeType="1"/>
                <a:stCxn id="51352" idx="2"/>
                <a:endCxn id="51349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5" name="AutoShape 192"/>
              <p:cNvCxnSpPr>
                <a:cxnSpLocks noChangeShapeType="1"/>
                <a:stCxn id="51350" idx="0"/>
                <a:endCxn id="51349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6" name="AutoShape 193"/>
              <p:cNvCxnSpPr>
                <a:cxnSpLocks noChangeShapeType="1"/>
                <a:stCxn id="51348" idx="0"/>
                <a:endCxn id="51347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7" name="AutoShape 194"/>
              <p:cNvCxnSpPr>
                <a:cxnSpLocks noChangeShapeType="1"/>
                <a:stCxn id="51350" idx="0"/>
                <a:endCxn id="51352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8" name="AutoShape 195"/>
              <p:cNvCxnSpPr>
                <a:cxnSpLocks noChangeShapeType="1"/>
                <a:stCxn id="51351" idx="0"/>
                <a:endCxn id="51352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52" name="Group 196"/>
            <p:cNvGrpSpPr>
              <a:grpSpLocks/>
            </p:cNvGrpSpPr>
            <p:nvPr/>
          </p:nvGrpSpPr>
          <p:grpSpPr bwMode="auto">
            <a:xfrm>
              <a:off x="4464" y="3563"/>
              <a:ext cx="464" cy="406"/>
              <a:chOff x="2745" y="3092"/>
              <a:chExt cx="464" cy="406"/>
            </a:xfrm>
          </p:grpSpPr>
          <p:sp>
            <p:nvSpPr>
              <p:cNvPr id="51309" name="AutoShape 197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0" name="AutoShape 198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1" name="AutoShape 199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2" name="AutoShape 200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3" name="AutoShape 201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4" name="AutoShape 202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5" name="AutoShape 203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16" name="AutoShape 204"/>
              <p:cNvCxnSpPr>
                <a:cxnSpLocks noChangeShapeType="1"/>
                <a:stCxn id="51310" idx="2"/>
                <a:endCxn id="51312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17" name="AutoShape 205"/>
              <p:cNvCxnSpPr>
                <a:cxnSpLocks noChangeShapeType="1"/>
                <a:stCxn id="51315" idx="2"/>
                <a:endCxn id="51312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18" name="AutoShape 206"/>
              <p:cNvCxnSpPr>
                <a:cxnSpLocks noChangeShapeType="1"/>
                <a:stCxn id="51313" idx="0"/>
                <a:endCxn id="51312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19" name="AutoShape 207"/>
              <p:cNvCxnSpPr>
                <a:cxnSpLocks noChangeShapeType="1"/>
                <a:stCxn id="51311" idx="0"/>
                <a:endCxn id="51310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20" name="AutoShape 208"/>
              <p:cNvCxnSpPr>
                <a:cxnSpLocks noChangeShapeType="1"/>
                <a:stCxn id="51313" idx="0"/>
                <a:endCxn id="51315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21" name="AutoShape 209"/>
              <p:cNvCxnSpPr>
                <a:cxnSpLocks noChangeShapeType="1"/>
                <a:stCxn id="51314" idx="0"/>
                <a:endCxn id="51315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22" name="AutoShape 210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23" name="AutoShape 211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24" name="AutoShape 212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25" name="AutoShape 213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26" name="AutoShape 214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27" name="AutoShape 215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28" name="AutoShape 216"/>
              <p:cNvCxnSpPr>
                <a:cxnSpLocks noChangeShapeType="1"/>
                <a:stCxn id="51322" idx="2"/>
                <a:endCxn id="51324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29" name="AutoShape 217"/>
              <p:cNvCxnSpPr>
                <a:cxnSpLocks noChangeShapeType="1"/>
                <a:stCxn id="51327" idx="2"/>
                <a:endCxn id="51324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30" name="AutoShape 218"/>
              <p:cNvCxnSpPr>
                <a:cxnSpLocks noChangeShapeType="1"/>
                <a:stCxn id="51325" idx="0"/>
                <a:endCxn id="51324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31" name="AutoShape 219"/>
              <p:cNvCxnSpPr>
                <a:cxnSpLocks noChangeShapeType="1"/>
                <a:stCxn id="51323" idx="0"/>
                <a:endCxn id="51322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32" name="AutoShape 220"/>
              <p:cNvCxnSpPr>
                <a:cxnSpLocks noChangeShapeType="1"/>
                <a:stCxn id="51325" idx="0"/>
                <a:endCxn id="51327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33" name="AutoShape 221"/>
              <p:cNvCxnSpPr>
                <a:cxnSpLocks noChangeShapeType="1"/>
                <a:stCxn id="51326" idx="0"/>
                <a:endCxn id="51327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53" name="Group 222"/>
            <p:cNvGrpSpPr>
              <a:grpSpLocks/>
            </p:cNvGrpSpPr>
            <p:nvPr/>
          </p:nvGrpSpPr>
          <p:grpSpPr bwMode="auto">
            <a:xfrm>
              <a:off x="4761" y="3768"/>
              <a:ext cx="464" cy="406"/>
              <a:chOff x="2745" y="3092"/>
              <a:chExt cx="464" cy="406"/>
            </a:xfrm>
          </p:grpSpPr>
          <p:sp>
            <p:nvSpPr>
              <p:cNvPr id="51284" name="AutoShape 22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85" name="AutoShape 22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86" name="AutoShape 22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87" name="AutoShape 22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88" name="AutoShape 22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89" name="AutoShape 22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90" name="AutoShape 22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291" name="AutoShape 230"/>
              <p:cNvCxnSpPr>
                <a:cxnSpLocks noChangeShapeType="1"/>
                <a:stCxn id="51285" idx="2"/>
                <a:endCxn id="51287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2" name="AutoShape 231"/>
              <p:cNvCxnSpPr>
                <a:cxnSpLocks noChangeShapeType="1"/>
                <a:stCxn id="51290" idx="2"/>
                <a:endCxn id="51287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3" name="AutoShape 232"/>
              <p:cNvCxnSpPr>
                <a:cxnSpLocks noChangeShapeType="1"/>
                <a:stCxn id="51288" idx="0"/>
                <a:endCxn id="51287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4" name="AutoShape 233"/>
              <p:cNvCxnSpPr>
                <a:cxnSpLocks noChangeShapeType="1"/>
                <a:stCxn id="51286" idx="0"/>
                <a:endCxn id="51285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5" name="AutoShape 234"/>
              <p:cNvCxnSpPr>
                <a:cxnSpLocks noChangeShapeType="1"/>
                <a:stCxn id="51288" idx="0"/>
                <a:endCxn id="51290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6" name="AutoShape 235"/>
              <p:cNvCxnSpPr>
                <a:cxnSpLocks noChangeShapeType="1"/>
                <a:stCxn id="51289" idx="0"/>
                <a:endCxn id="51290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297" name="AutoShape 23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98" name="AutoShape 23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99" name="AutoShape 23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00" name="AutoShape 23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01" name="AutoShape 24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02" name="AutoShape 24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03" name="AutoShape 242"/>
              <p:cNvCxnSpPr>
                <a:cxnSpLocks noChangeShapeType="1"/>
                <a:stCxn id="51297" idx="2"/>
                <a:endCxn id="51299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04" name="AutoShape 243"/>
              <p:cNvCxnSpPr>
                <a:cxnSpLocks noChangeShapeType="1"/>
                <a:stCxn id="51302" idx="2"/>
                <a:endCxn id="51299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05" name="AutoShape 244"/>
              <p:cNvCxnSpPr>
                <a:cxnSpLocks noChangeShapeType="1"/>
                <a:stCxn id="51300" idx="0"/>
                <a:endCxn id="51299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06" name="AutoShape 245"/>
              <p:cNvCxnSpPr>
                <a:cxnSpLocks noChangeShapeType="1"/>
                <a:stCxn id="51298" idx="0"/>
                <a:endCxn id="51297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07" name="AutoShape 246"/>
              <p:cNvCxnSpPr>
                <a:cxnSpLocks noChangeShapeType="1"/>
                <a:stCxn id="51300" idx="0"/>
                <a:endCxn id="51302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08" name="AutoShape 247"/>
              <p:cNvCxnSpPr>
                <a:cxnSpLocks noChangeShapeType="1"/>
                <a:stCxn id="51301" idx="0"/>
                <a:endCxn id="51302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54" name="Group 248"/>
            <p:cNvGrpSpPr>
              <a:grpSpLocks/>
            </p:cNvGrpSpPr>
            <p:nvPr/>
          </p:nvGrpSpPr>
          <p:grpSpPr bwMode="auto">
            <a:xfrm>
              <a:off x="4475" y="3901"/>
              <a:ext cx="464" cy="406"/>
              <a:chOff x="2745" y="3092"/>
              <a:chExt cx="464" cy="406"/>
            </a:xfrm>
          </p:grpSpPr>
          <p:sp>
            <p:nvSpPr>
              <p:cNvPr id="51259" name="AutoShape 24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0" name="AutoShape 25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1" name="AutoShape 25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2" name="AutoShape 25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3" name="AutoShape 25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4" name="AutoShape 25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5" name="AutoShape 25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266" name="AutoShape 256"/>
              <p:cNvCxnSpPr>
                <a:cxnSpLocks noChangeShapeType="1"/>
                <a:stCxn id="51260" idx="2"/>
                <a:endCxn id="51262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7" name="AutoShape 257"/>
              <p:cNvCxnSpPr>
                <a:cxnSpLocks noChangeShapeType="1"/>
                <a:stCxn id="51265" idx="2"/>
                <a:endCxn id="51262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8" name="AutoShape 258"/>
              <p:cNvCxnSpPr>
                <a:cxnSpLocks noChangeShapeType="1"/>
                <a:stCxn id="51263" idx="0"/>
                <a:endCxn id="51262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9" name="AutoShape 259"/>
              <p:cNvCxnSpPr>
                <a:cxnSpLocks noChangeShapeType="1"/>
                <a:stCxn id="51261" idx="0"/>
                <a:endCxn id="51260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0" name="AutoShape 260"/>
              <p:cNvCxnSpPr>
                <a:cxnSpLocks noChangeShapeType="1"/>
                <a:stCxn id="51263" idx="0"/>
                <a:endCxn id="51265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1" name="AutoShape 261"/>
              <p:cNvCxnSpPr>
                <a:cxnSpLocks noChangeShapeType="1"/>
                <a:stCxn id="51264" idx="0"/>
                <a:endCxn id="51265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272" name="AutoShape 26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73" name="AutoShape 26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74" name="AutoShape 26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75" name="AutoShape 26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76" name="AutoShape 26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77" name="AutoShape 26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278" name="AutoShape 268"/>
              <p:cNvCxnSpPr>
                <a:cxnSpLocks noChangeShapeType="1"/>
                <a:stCxn id="51272" idx="2"/>
                <a:endCxn id="51274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9" name="AutoShape 269"/>
              <p:cNvCxnSpPr>
                <a:cxnSpLocks noChangeShapeType="1"/>
                <a:stCxn id="51277" idx="2"/>
                <a:endCxn id="51274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80" name="AutoShape 270"/>
              <p:cNvCxnSpPr>
                <a:cxnSpLocks noChangeShapeType="1"/>
                <a:stCxn id="51275" idx="0"/>
                <a:endCxn id="51274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81" name="AutoShape 271"/>
              <p:cNvCxnSpPr>
                <a:cxnSpLocks noChangeShapeType="1"/>
                <a:stCxn id="51273" idx="0"/>
                <a:endCxn id="51272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82" name="AutoShape 272"/>
              <p:cNvCxnSpPr>
                <a:cxnSpLocks noChangeShapeType="1"/>
                <a:stCxn id="51275" idx="0"/>
                <a:endCxn id="51277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83" name="AutoShape 273"/>
              <p:cNvCxnSpPr>
                <a:cxnSpLocks noChangeShapeType="1"/>
                <a:stCxn id="51276" idx="0"/>
                <a:endCxn id="51277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55" name="AutoShape 274"/>
            <p:cNvSpPr>
              <a:spLocks noChangeArrowheads="1"/>
            </p:cNvSpPr>
            <p:nvPr/>
          </p:nvSpPr>
          <p:spPr bwMode="auto">
            <a:xfrm rot="5400000">
              <a:off x="4872" y="3086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FFFF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/>
                <a:t>use</a:t>
              </a:r>
            </a:p>
          </p:txBody>
        </p:sp>
        <p:sp>
          <p:nvSpPr>
            <p:cNvPr id="51256" name="AutoShape 275"/>
            <p:cNvSpPr>
              <a:spLocks noChangeArrowheads="1"/>
            </p:cNvSpPr>
            <p:nvPr/>
          </p:nvSpPr>
          <p:spPr bwMode="auto">
            <a:xfrm rot="-5400000">
              <a:off x="4258" y="3060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/>
                <a:t>add</a:t>
              </a:r>
            </a:p>
          </p:txBody>
        </p:sp>
        <p:sp>
          <p:nvSpPr>
            <p:cNvPr id="51257" name="Text Box 276"/>
            <p:cNvSpPr txBox="1">
              <a:spLocks noChangeArrowheads="1"/>
            </p:cNvSpPr>
            <p:nvPr/>
          </p:nvSpPr>
          <p:spPr bwMode="auto">
            <a:xfrm>
              <a:off x="5156" y="3413"/>
              <a:ext cx="6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FF99"/>
                  </a:solidFill>
                </a:rPr>
                <a:t>Generic</a:t>
              </a:r>
            </a:p>
            <a:p>
              <a:pPr eaLnBrk="1" hangingPunct="1"/>
              <a:r>
                <a:rPr lang="en-US" altLang="en-US" sz="1800">
                  <a:solidFill>
                    <a:srgbClr val="FFFF99"/>
                  </a:solidFill>
                </a:rPr>
                <a:t>beliefs</a:t>
              </a:r>
            </a:p>
          </p:txBody>
        </p:sp>
        <p:sp>
          <p:nvSpPr>
            <p:cNvPr id="51258" name="AutoShape 277"/>
            <p:cNvSpPr>
              <a:spLocks noChangeArrowheads="1"/>
            </p:cNvSpPr>
            <p:nvPr/>
          </p:nvSpPr>
          <p:spPr bwMode="auto">
            <a:xfrm rot="-5400000">
              <a:off x="4560" y="3070"/>
              <a:ext cx="481" cy="311"/>
            </a:xfrm>
            <a:prstGeom prst="leftRightArrow">
              <a:avLst>
                <a:gd name="adj1" fmla="val 49843"/>
                <a:gd name="adj2" fmla="val 35895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/>
                <a:t>verify</a:t>
              </a:r>
            </a:p>
          </p:txBody>
        </p:sp>
      </p:grpSp>
      <p:grpSp>
        <p:nvGrpSpPr>
          <p:cNvPr id="51209" name="Group 281"/>
          <p:cNvGrpSpPr>
            <a:grpSpLocks/>
          </p:cNvGrpSpPr>
          <p:nvPr/>
        </p:nvGrpSpPr>
        <p:grpSpPr bwMode="auto">
          <a:xfrm>
            <a:off x="2913063" y="5250583"/>
            <a:ext cx="3665537" cy="792162"/>
            <a:chOff x="1835" y="3599"/>
            <a:chExt cx="2309" cy="499"/>
          </a:xfrm>
        </p:grpSpPr>
        <p:sp>
          <p:nvSpPr>
            <p:cNvPr id="51244" name="AutoShape 282"/>
            <p:cNvSpPr>
              <a:spLocks noChangeArrowheads="1"/>
            </p:cNvSpPr>
            <p:nvPr/>
          </p:nvSpPr>
          <p:spPr bwMode="auto">
            <a:xfrm rot="10800000">
              <a:off x="1835" y="3599"/>
              <a:ext cx="2309" cy="311"/>
            </a:xfrm>
            <a:prstGeom prst="rightArrow">
              <a:avLst>
                <a:gd name="adj1" fmla="val 46630"/>
                <a:gd name="adj2" fmla="val 6895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45" name="Text Box 283"/>
            <p:cNvSpPr txBox="1">
              <a:spLocks noChangeArrowheads="1"/>
            </p:cNvSpPr>
            <p:nvPr/>
          </p:nvSpPr>
          <p:spPr bwMode="auto">
            <a:xfrm>
              <a:off x="2682" y="3848"/>
              <a:ext cx="8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51210" name="Group 284"/>
          <p:cNvGrpSpPr>
            <a:grpSpLocks/>
          </p:cNvGrpSpPr>
          <p:nvPr/>
        </p:nvGrpSpPr>
        <p:grpSpPr bwMode="auto">
          <a:xfrm>
            <a:off x="255588" y="3442420"/>
            <a:ext cx="2743200" cy="2743200"/>
            <a:chOff x="161" y="2460"/>
            <a:chExt cx="1728" cy="1728"/>
          </a:xfrm>
        </p:grpSpPr>
        <p:pic>
          <p:nvPicPr>
            <p:cNvPr id="51242" name="Picture 285" descr="glob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2460"/>
              <a:ext cx="172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3" name="Oval 286"/>
            <p:cNvSpPr>
              <a:spLocks noChangeArrowheads="1"/>
            </p:cNvSpPr>
            <p:nvPr/>
          </p:nvSpPr>
          <p:spPr bwMode="auto">
            <a:xfrm>
              <a:off x="257" y="2546"/>
              <a:ext cx="1524" cy="1524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211" name="Group 287"/>
          <p:cNvGrpSpPr>
            <a:grpSpLocks/>
          </p:cNvGrpSpPr>
          <p:nvPr/>
        </p:nvGrpSpPr>
        <p:grpSpPr bwMode="auto">
          <a:xfrm>
            <a:off x="254000" y="3448770"/>
            <a:ext cx="2743200" cy="2743200"/>
            <a:chOff x="1332" y="1845"/>
            <a:chExt cx="1728" cy="1728"/>
          </a:xfrm>
        </p:grpSpPr>
        <p:pic>
          <p:nvPicPr>
            <p:cNvPr id="51240" name="Picture 288" descr="glob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" y="1845"/>
              <a:ext cx="172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1" name="Freeform 289"/>
            <p:cNvSpPr>
              <a:spLocks/>
            </p:cNvSpPr>
            <p:nvPr/>
          </p:nvSpPr>
          <p:spPr bwMode="auto">
            <a:xfrm>
              <a:off x="1428" y="1918"/>
              <a:ext cx="1475" cy="1579"/>
            </a:xfrm>
            <a:custGeom>
              <a:avLst/>
              <a:gdLst>
                <a:gd name="T0" fmla="*/ 1472 w 1475"/>
                <a:gd name="T1" fmla="*/ 494 h 1579"/>
                <a:gd name="T2" fmla="*/ 77 w 1475"/>
                <a:gd name="T3" fmla="*/ 1076 h 1579"/>
                <a:gd name="T4" fmla="*/ 60 w 1475"/>
                <a:gd name="T5" fmla="*/ 1032 h 1579"/>
                <a:gd name="T6" fmla="*/ 38 w 1475"/>
                <a:gd name="T7" fmla="*/ 939 h 1579"/>
                <a:gd name="T8" fmla="*/ 22 w 1475"/>
                <a:gd name="T9" fmla="*/ 890 h 1579"/>
                <a:gd name="T10" fmla="*/ 77 w 1475"/>
                <a:gd name="T11" fmla="*/ 467 h 1579"/>
                <a:gd name="T12" fmla="*/ 115 w 1475"/>
                <a:gd name="T13" fmla="*/ 407 h 1579"/>
                <a:gd name="T14" fmla="*/ 142 w 1475"/>
                <a:gd name="T15" fmla="*/ 357 h 1579"/>
                <a:gd name="T16" fmla="*/ 170 w 1475"/>
                <a:gd name="T17" fmla="*/ 324 h 1579"/>
                <a:gd name="T18" fmla="*/ 208 w 1475"/>
                <a:gd name="T19" fmla="*/ 253 h 1579"/>
                <a:gd name="T20" fmla="*/ 258 w 1475"/>
                <a:gd name="T21" fmla="*/ 220 h 1579"/>
                <a:gd name="T22" fmla="*/ 324 w 1475"/>
                <a:gd name="T23" fmla="*/ 165 h 1579"/>
                <a:gd name="T24" fmla="*/ 367 w 1475"/>
                <a:gd name="T25" fmla="*/ 122 h 1579"/>
                <a:gd name="T26" fmla="*/ 499 w 1475"/>
                <a:gd name="T27" fmla="*/ 56 h 1579"/>
                <a:gd name="T28" fmla="*/ 548 w 1475"/>
                <a:gd name="T29" fmla="*/ 34 h 1579"/>
                <a:gd name="T30" fmla="*/ 1097 w 1475"/>
                <a:gd name="T31" fmla="*/ 61 h 1579"/>
                <a:gd name="T32" fmla="*/ 1163 w 1475"/>
                <a:gd name="T33" fmla="*/ 116 h 1579"/>
                <a:gd name="T34" fmla="*/ 1174 w 1475"/>
                <a:gd name="T35" fmla="*/ 132 h 1579"/>
                <a:gd name="T36" fmla="*/ 1256 w 1475"/>
                <a:gd name="T37" fmla="*/ 165 h 1579"/>
                <a:gd name="T38" fmla="*/ 1322 w 1475"/>
                <a:gd name="T39" fmla="*/ 215 h 1579"/>
                <a:gd name="T40" fmla="*/ 1366 w 1475"/>
                <a:gd name="T41" fmla="*/ 259 h 1579"/>
                <a:gd name="T42" fmla="*/ 1410 w 1475"/>
                <a:gd name="T43" fmla="*/ 368 h 1579"/>
                <a:gd name="T44" fmla="*/ 1448 w 1475"/>
                <a:gd name="T45" fmla="*/ 445 h 1579"/>
                <a:gd name="T46" fmla="*/ 1454 w 1475"/>
                <a:gd name="T47" fmla="*/ 500 h 1579"/>
                <a:gd name="T48" fmla="*/ 1470 w 1475"/>
                <a:gd name="T49" fmla="*/ 511 h 1579"/>
                <a:gd name="T50" fmla="*/ 1472 w 1475"/>
                <a:gd name="T51" fmla="*/ 494 h 15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75"/>
                <a:gd name="T79" fmla="*/ 0 h 1579"/>
                <a:gd name="T80" fmla="*/ 1475 w 1475"/>
                <a:gd name="T81" fmla="*/ 1579 h 15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75" h="1579">
                  <a:moveTo>
                    <a:pt x="1472" y="494"/>
                  </a:moveTo>
                  <a:cubicBezTo>
                    <a:pt x="1009" y="694"/>
                    <a:pt x="57" y="1579"/>
                    <a:pt x="77" y="1076"/>
                  </a:cubicBezTo>
                  <a:cubicBezTo>
                    <a:pt x="78" y="1055"/>
                    <a:pt x="70" y="1047"/>
                    <a:pt x="60" y="1032"/>
                  </a:cubicBezTo>
                  <a:cubicBezTo>
                    <a:pt x="50" y="1000"/>
                    <a:pt x="58" y="967"/>
                    <a:pt x="38" y="939"/>
                  </a:cubicBezTo>
                  <a:cubicBezTo>
                    <a:pt x="33" y="922"/>
                    <a:pt x="27" y="906"/>
                    <a:pt x="22" y="890"/>
                  </a:cubicBezTo>
                  <a:cubicBezTo>
                    <a:pt x="25" y="759"/>
                    <a:pt x="0" y="587"/>
                    <a:pt x="77" y="467"/>
                  </a:cubicBezTo>
                  <a:cubicBezTo>
                    <a:pt x="85" y="440"/>
                    <a:pt x="91" y="423"/>
                    <a:pt x="115" y="407"/>
                  </a:cubicBezTo>
                  <a:cubicBezTo>
                    <a:pt x="125" y="391"/>
                    <a:pt x="130" y="371"/>
                    <a:pt x="142" y="357"/>
                  </a:cubicBezTo>
                  <a:cubicBezTo>
                    <a:pt x="183" y="307"/>
                    <a:pt x="138" y="373"/>
                    <a:pt x="170" y="324"/>
                  </a:cubicBezTo>
                  <a:cubicBezTo>
                    <a:pt x="176" y="297"/>
                    <a:pt x="187" y="272"/>
                    <a:pt x="208" y="253"/>
                  </a:cubicBezTo>
                  <a:cubicBezTo>
                    <a:pt x="223" y="240"/>
                    <a:pt x="244" y="234"/>
                    <a:pt x="258" y="220"/>
                  </a:cubicBezTo>
                  <a:cubicBezTo>
                    <a:pt x="300" y="178"/>
                    <a:pt x="278" y="196"/>
                    <a:pt x="324" y="165"/>
                  </a:cubicBezTo>
                  <a:cubicBezTo>
                    <a:pt x="343" y="153"/>
                    <a:pt x="348" y="134"/>
                    <a:pt x="367" y="122"/>
                  </a:cubicBezTo>
                  <a:cubicBezTo>
                    <a:pt x="393" y="81"/>
                    <a:pt x="455" y="71"/>
                    <a:pt x="499" y="56"/>
                  </a:cubicBezTo>
                  <a:cubicBezTo>
                    <a:pt x="517" y="50"/>
                    <a:pt x="530" y="40"/>
                    <a:pt x="548" y="34"/>
                  </a:cubicBezTo>
                  <a:cubicBezTo>
                    <a:pt x="892" y="38"/>
                    <a:pt x="902" y="0"/>
                    <a:pt x="1097" y="61"/>
                  </a:cubicBezTo>
                  <a:cubicBezTo>
                    <a:pt x="1123" y="78"/>
                    <a:pt x="1143" y="93"/>
                    <a:pt x="1163" y="116"/>
                  </a:cubicBezTo>
                  <a:cubicBezTo>
                    <a:pt x="1167" y="121"/>
                    <a:pt x="1169" y="128"/>
                    <a:pt x="1174" y="132"/>
                  </a:cubicBezTo>
                  <a:cubicBezTo>
                    <a:pt x="1195" y="149"/>
                    <a:pt x="1230" y="157"/>
                    <a:pt x="1256" y="165"/>
                  </a:cubicBezTo>
                  <a:cubicBezTo>
                    <a:pt x="1281" y="181"/>
                    <a:pt x="1294" y="205"/>
                    <a:pt x="1322" y="215"/>
                  </a:cubicBezTo>
                  <a:cubicBezTo>
                    <a:pt x="1335" y="234"/>
                    <a:pt x="1347" y="247"/>
                    <a:pt x="1366" y="259"/>
                  </a:cubicBezTo>
                  <a:cubicBezTo>
                    <a:pt x="1389" y="292"/>
                    <a:pt x="1387" y="335"/>
                    <a:pt x="1410" y="368"/>
                  </a:cubicBezTo>
                  <a:cubicBezTo>
                    <a:pt x="1415" y="398"/>
                    <a:pt x="1422" y="427"/>
                    <a:pt x="1448" y="445"/>
                  </a:cubicBezTo>
                  <a:cubicBezTo>
                    <a:pt x="1450" y="463"/>
                    <a:pt x="1448" y="483"/>
                    <a:pt x="1454" y="500"/>
                  </a:cubicBezTo>
                  <a:cubicBezTo>
                    <a:pt x="1456" y="506"/>
                    <a:pt x="1464" y="513"/>
                    <a:pt x="1470" y="511"/>
                  </a:cubicBezTo>
                  <a:cubicBezTo>
                    <a:pt x="1475" y="509"/>
                    <a:pt x="1471" y="500"/>
                    <a:pt x="1472" y="494"/>
                  </a:cubicBez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1212" name="AutoShape 290"/>
          <p:cNvSpPr>
            <a:spLocks noChangeArrowheads="1"/>
          </p:cNvSpPr>
          <p:nvPr/>
        </p:nvSpPr>
        <p:spPr bwMode="auto">
          <a:xfrm rot="-2434525">
            <a:off x="1944688" y="3399558"/>
            <a:ext cx="1322387" cy="606425"/>
          </a:xfrm>
          <a:prstGeom prst="rightArrow">
            <a:avLst>
              <a:gd name="adj1" fmla="val 50000"/>
              <a:gd name="adj2" fmla="val 54516"/>
            </a:avLst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213" name="Group 291"/>
          <p:cNvGrpSpPr>
            <a:grpSpLocks/>
          </p:cNvGrpSpPr>
          <p:nvPr/>
        </p:nvGrpSpPr>
        <p:grpSpPr bwMode="auto">
          <a:xfrm rot="-7712767">
            <a:off x="1909763" y="2756620"/>
            <a:ext cx="2590800" cy="914400"/>
            <a:chOff x="2688" y="2640"/>
            <a:chExt cx="1632" cy="576"/>
          </a:xfrm>
        </p:grpSpPr>
        <p:sp>
          <p:nvSpPr>
            <p:cNvPr id="51229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1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2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3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4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5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6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7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8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9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1214" name="AutoShape 303"/>
          <p:cNvSpPr>
            <a:spLocks noChangeArrowheads="1"/>
          </p:cNvSpPr>
          <p:nvPr/>
        </p:nvSpPr>
        <p:spPr bwMode="auto">
          <a:xfrm rot="-2435325">
            <a:off x="3243263" y="2501033"/>
            <a:ext cx="844550" cy="536575"/>
          </a:xfrm>
          <a:prstGeom prst="rightArrow">
            <a:avLst>
              <a:gd name="adj1" fmla="val 54574"/>
              <a:gd name="adj2" fmla="val 4122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215" name="Group 304"/>
          <p:cNvGrpSpPr>
            <a:grpSpLocks/>
          </p:cNvGrpSpPr>
          <p:nvPr/>
        </p:nvGrpSpPr>
        <p:grpSpPr bwMode="auto">
          <a:xfrm>
            <a:off x="606425" y="4264745"/>
            <a:ext cx="1836738" cy="1127125"/>
            <a:chOff x="382" y="2978"/>
            <a:chExt cx="1157" cy="710"/>
          </a:xfrm>
        </p:grpSpPr>
        <p:sp>
          <p:nvSpPr>
            <p:cNvPr id="51227" name="AutoShape 305"/>
            <p:cNvSpPr>
              <a:spLocks noChangeArrowheads="1"/>
            </p:cNvSpPr>
            <p:nvPr/>
          </p:nvSpPr>
          <p:spPr bwMode="auto">
            <a:xfrm rot="4039054">
              <a:off x="1027" y="3176"/>
              <a:ext cx="710" cy="314"/>
            </a:xfrm>
            <a:prstGeom prst="leftRightArrow">
              <a:avLst>
                <a:gd name="adj1" fmla="val 50000"/>
                <a:gd name="adj2" fmla="val 45223"/>
              </a:avLst>
            </a:prstGeom>
            <a:solidFill>
              <a:srgbClr val="0000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28" name="AutoShape 306"/>
            <p:cNvSpPr>
              <a:spLocks noChangeArrowheads="1"/>
            </p:cNvSpPr>
            <p:nvPr/>
          </p:nvSpPr>
          <p:spPr bwMode="auto">
            <a:xfrm>
              <a:off x="382" y="3186"/>
              <a:ext cx="732" cy="47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7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l-GR" altLang="en-US">
                  <a:solidFill>
                    <a:schemeClr val="bg1"/>
                  </a:solidFill>
                  <a:cs typeface="Times New Roman" panose="02020603050405020304" pitchFamily="18" charset="0"/>
                </a:rPr>
                <a:t>Δ</a:t>
              </a:r>
              <a:r>
                <a:rPr lang="nl-BE" altLang="en-US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1800">
                  <a:solidFill>
                    <a:schemeClr val="bg1"/>
                  </a:solidFill>
                </a:rPr>
                <a:t>= outcome</a:t>
              </a: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1182255" y="1376218"/>
            <a:ext cx="7952509" cy="5126182"/>
          </a:xfrm>
          <a:custGeom>
            <a:avLst/>
            <a:gdLst>
              <a:gd name="connsiteX0" fmla="*/ 0 w 7952509"/>
              <a:gd name="connsiteY0" fmla="*/ 73891 h 5126182"/>
              <a:gd name="connsiteX1" fmla="*/ 4027054 w 7952509"/>
              <a:gd name="connsiteY1" fmla="*/ 5107709 h 5126182"/>
              <a:gd name="connsiteX2" fmla="*/ 7952509 w 7952509"/>
              <a:gd name="connsiteY2" fmla="*/ 5126182 h 5126182"/>
              <a:gd name="connsiteX3" fmla="*/ 7915563 w 7952509"/>
              <a:gd name="connsiteY3" fmla="*/ 0 h 5126182"/>
              <a:gd name="connsiteX4" fmla="*/ 0 w 7952509"/>
              <a:gd name="connsiteY4" fmla="*/ 73891 h 512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2509" h="5126182">
                <a:moveTo>
                  <a:pt x="0" y="73891"/>
                </a:moveTo>
                <a:lnTo>
                  <a:pt x="4027054" y="5107709"/>
                </a:lnTo>
                <a:lnTo>
                  <a:pt x="7952509" y="5126182"/>
                </a:lnTo>
                <a:lnTo>
                  <a:pt x="7915563" y="0"/>
                </a:lnTo>
                <a:lnTo>
                  <a:pt x="0" y="73891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7782" y="1450109"/>
            <a:ext cx="5061527" cy="5043055"/>
          </a:xfrm>
          <a:custGeom>
            <a:avLst/>
            <a:gdLst>
              <a:gd name="connsiteX0" fmla="*/ 1006763 w 5061527"/>
              <a:gd name="connsiteY0" fmla="*/ 0 h 5043055"/>
              <a:gd name="connsiteX1" fmla="*/ 5061527 w 5061527"/>
              <a:gd name="connsiteY1" fmla="*/ 5043055 h 5043055"/>
              <a:gd name="connsiteX2" fmla="*/ 0 w 5061527"/>
              <a:gd name="connsiteY2" fmla="*/ 5033818 h 5043055"/>
              <a:gd name="connsiteX3" fmla="*/ 64654 w 5061527"/>
              <a:gd name="connsiteY3" fmla="*/ 9236 h 5043055"/>
              <a:gd name="connsiteX4" fmla="*/ 1006763 w 5061527"/>
              <a:gd name="connsiteY4" fmla="*/ 0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1527" h="5043055">
                <a:moveTo>
                  <a:pt x="1006763" y="0"/>
                </a:moveTo>
                <a:lnTo>
                  <a:pt x="5061527" y="5043055"/>
                </a:lnTo>
                <a:lnTo>
                  <a:pt x="0" y="5033818"/>
                </a:lnTo>
                <a:lnTo>
                  <a:pt x="64654" y="9236"/>
                </a:lnTo>
                <a:lnTo>
                  <a:pt x="1006763" y="0"/>
                </a:lnTo>
                <a:close/>
              </a:path>
            </a:pathLst>
          </a:custGeom>
          <a:solidFill>
            <a:srgbClr val="0070C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796" y="1447800"/>
            <a:ext cx="11240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2140596" y="1461821"/>
            <a:ext cx="8178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487910" y="2209800"/>
            <a:ext cx="3358585" cy="1447800"/>
            <a:chOff x="5487910" y="2209800"/>
            <a:chExt cx="3358585" cy="14478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93695" y="2209800"/>
              <a:ext cx="3352800" cy="1447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7910" y="2702867"/>
              <a:ext cx="1346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Ontology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86400" y="3276600"/>
            <a:ext cx="3362036" cy="2666999"/>
            <a:chOff x="5486400" y="3276600"/>
            <a:chExt cx="3362036" cy="2666999"/>
          </a:xfrm>
        </p:grpSpPr>
        <p:sp>
          <p:nvSpPr>
            <p:cNvPr id="35" name="Rectangle 34"/>
            <p:cNvSpPr/>
            <p:nvPr/>
          </p:nvSpPr>
          <p:spPr bwMode="auto">
            <a:xfrm>
              <a:off x="5495636" y="3655366"/>
              <a:ext cx="3352800" cy="2288233"/>
            </a:xfrm>
            <a:prstGeom prst="rect">
              <a:avLst/>
            </a:prstGeom>
            <a:solidFill>
              <a:srgbClr val="19FF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6400" y="5405735"/>
              <a:ext cx="2412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Referent Tracking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493695" y="3276600"/>
              <a:ext cx="3352800" cy="378766"/>
            </a:xfrm>
            <a:prstGeom prst="rect">
              <a:avLst/>
            </a:prstGeom>
            <a:gradFill>
              <a:gsLst>
                <a:gs pos="31000">
                  <a:srgbClr val="FF0000"/>
                </a:gs>
                <a:gs pos="100000">
                  <a:srgbClr val="19FF8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major distinction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1054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2800" b="1" dirty="0"/>
              <a:t>W</a:t>
            </a:r>
            <a:r>
              <a:rPr lang="en-US" sz="2800" b="1" dirty="0" smtClean="0"/>
              <a:t>hat exists</a:t>
            </a:r>
          </a:p>
          <a:p>
            <a:pPr algn="ctr"/>
            <a:r>
              <a:rPr lang="en-US" sz="2000" dirty="0" smtClean="0"/>
              <a:t>What is generic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e.g. what is denoted by ‘</a:t>
            </a:r>
            <a:r>
              <a:rPr lang="en-US" sz="2000" i="1" dirty="0" smtClean="0">
                <a:solidFill>
                  <a:srgbClr val="FFC000"/>
                </a:solidFill>
              </a:rPr>
              <a:t>planet</a:t>
            </a:r>
            <a:r>
              <a:rPr lang="en-US" sz="2000" dirty="0" smtClean="0">
                <a:solidFill>
                  <a:srgbClr val="FFC000"/>
                </a:solidFill>
              </a:rPr>
              <a:t>’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What </a:t>
            </a:r>
            <a:r>
              <a:rPr lang="en-US" sz="2000" dirty="0"/>
              <a:t>is specific </a:t>
            </a:r>
            <a:r>
              <a:rPr lang="en-US" sz="2000" dirty="0" smtClean="0"/>
              <a:t>and carries </a:t>
            </a:r>
            <a:r>
              <a:rPr lang="en-US" sz="2000" dirty="0"/>
              <a:t>identity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e.g. what the images above are images of</a:t>
            </a:r>
            <a:endParaRPr lang="en-US" sz="2000" dirty="0">
              <a:solidFill>
                <a:srgbClr val="FFC000"/>
              </a:solidFill>
            </a:endParaRPr>
          </a:p>
          <a:p>
            <a:pPr algn="ctr"/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67" y="4079230"/>
            <a:ext cx="1243245" cy="1243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14" y="3986477"/>
            <a:ext cx="142875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3986477"/>
            <a:ext cx="1428750" cy="1428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09700" y="5468779"/>
            <a:ext cx="274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http://space-facts.com/transparent-planet-pictures/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28600" y="3962400"/>
            <a:ext cx="5105400" cy="240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5334000" y="1676400"/>
            <a:ext cx="3581400" cy="4953000"/>
            <a:chOff x="5334000" y="1676400"/>
            <a:chExt cx="3581400" cy="4953000"/>
          </a:xfrm>
        </p:grpSpPr>
        <p:grpSp>
          <p:nvGrpSpPr>
            <p:cNvPr id="22" name="Group 21"/>
            <p:cNvGrpSpPr/>
            <p:nvPr/>
          </p:nvGrpSpPr>
          <p:grpSpPr>
            <a:xfrm>
              <a:off x="6248400" y="3733800"/>
              <a:ext cx="1752600" cy="990600"/>
              <a:chOff x="6248400" y="2895600"/>
              <a:chExt cx="1752600" cy="182880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 flipV="1">
                <a:off x="6248400" y="2895600"/>
                <a:ext cx="609600" cy="18288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7086600" y="2895600"/>
                <a:ext cx="0" cy="18288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flipH="1" flipV="1">
                <a:off x="7315200" y="2895600"/>
                <a:ext cx="685800" cy="18288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23" name="Straight Arrow Connector 22"/>
            <p:cNvCxnSpPr/>
            <p:nvPr/>
          </p:nvCxnSpPr>
          <p:spPr bwMode="auto">
            <a:xfrm flipV="1">
              <a:off x="7086600" y="25908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7170095" y="266476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chemeClr val="bg1"/>
                  </a:solidFill>
                </a:rPr>
                <a:t>isa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72400" y="4079230"/>
              <a:ext cx="1109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 err="1" smtClean="0">
                  <a:solidFill>
                    <a:schemeClr val="bg1"/>
                  </a:solidFill>
                </a:rPr>
                <a:t>instanceOf</a:t>
              </a:r>
              <a:endParaRPr lang="en-US" sz="1600" b="1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a</a:t>
              </a:r>
              <a:r>
                <a:rPr lang="en-US" sz="1600" b="1" i="1" dirty="0" smtClean="0">
                  <a:solidFill>
                    <a:schemeClr val="bg1"/>
                  </a:solidFill>
                </a:rPr>
                <a:t>t t</a:t>
              </a:r>
              <a:endParaRPr lang="en-US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5334000" y="1676400"/>
              <a:ext cx="3581400" cy="4953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algn="ctr"/>
              <a:r>
                <a:rPr lang="en-US" sz="2800" b="1" kern="0" dirty="0" smtClean="0"/>
                <a:t>Representation</a:t>
              </a:r>
            </a:p>
            <a:p>
              <a:pPr algn="ctr"/>
              <a:r>
                <a:rPr lang="en-US" sz="2000" kern="0" dirty="0" smtClean="0"/>
                <a:t>OBJECT</a:t>
              </a:r>
            </a:p>
            <a:p>
              <a:pPr algn="ctr"/>
              <a:endParaRPr lang="en-US" sz="2000" kern="0" dirty="0" smtClean="0"/>
            </a:p>
            <a:p>
              <a:pPr algn="ctr"/>
              <a:endParaRPr lang="en-US" sz="2000" kern="0" dirty="0"/>
            </a:p>
            <a:p>
              <a:pPr algn="ctr"/>
              <a:r>
                <a:rPr lang="en-US" sz="2000" kern="0" dirty="0" smtClean="0"/>
                <a:t>PLANET</a:t>
              </a:r>
            </a:p>
            <a:p>
              <a:pPr algn="ctr"/>
              <a:endParaRPr lang="en-US" sz="2000" kern="0" dirty="0" smtClean="0"/>
            </a:p>
            <a:p>
              <a:pPr algn="ctr"/>
              <a:endParaRPr lang="en-US" sz="2000" kern="0" dirty="0" smtClean="0"/>
            </a:p>
            <a:p>
              <a:pPr algn="ctr"/>
              <a:endParaRPr lang="en-US" sz="2000" kern="0" dirty="0" smtClean="0"/>
            </a:p>
            <a:p>
              <a:pPr algn="ctr"/>
              <a:r>
                <a:rPr lang="en-US" sz="2000" kern="0" dirty="0" smtClean="0"/>
                <a:t>Earth   Mars   Jupiter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57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19"/>
          <p:cNvSpPr txBox="1">
            <a:spLocks noChangeArrowheads="1"/>
          </p:cNvSpPr>
          <p:nvPr/>
        </p:nvSpPr>
        <p:spPr bwMode="auto">
          <a:xfrm>
            <a:off x="685800" y="2950295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observation &amp;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measurement</a:t>
            </a:r>
          </a:p>
        </p:txBody>
      </p:sp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and what it is about</a:t>
            </a:r>
            <a:endParaRPr lang="en-US" altLang="en-US" i="1" u="sng" dirty="0" smtClean="0"/>
          </a:p>
        </p:txBody>
      </p:sp>
      <p:sp>
        <p:nvSpPr>
          <p:cNvPr id="51218" name="Slide Number Placeholder 316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6FAF110-D15F-49C7-8309-92E7E5C0830C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15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grpSp>
        <p:nvGrpSpPr>
          <p:cNvPr id="51204" name="Group 3"/>
          <p:cNvGrpSpPr>
            <a:grpSpLocks/>
          </p:cNvGrpSpPr>
          <p:nvPr/>
        </p:nvGrpSpPr>
        <p:grpSpPr bwMode="auto">
          <a:xfrm>
            <a:off x="4006850" y="1627908"/>
            <a:ext cx="1077913" cy="1262062"/>
            <a:chOff x="3170" y="2938"/>
            <a:chExt cx="679" cy="795"/>
          </a:xfrm>
        </p:grpSpPr>
        <p:sp>
          <p:nvSpPr>
            <p:cNvPr id="51486" name="Oval 4"/>
            <p:cNvSpPr>
              <a:spLocks noChangeArrowheads="1"/>
            </p:cNvSpPr>
            <p:nvPr/>
          </p:nvSpPr>
          <p:spPr bwMode="auto">
            <a:xfrm flipH="1">
              <a:off x="3170" y="300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87" name="Oval 5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88" name="Oval 6"/>
            <p:cNvSpPr>
              <a:spLocks noChangeArrowheads="1"/>
            </p:cNvSpPr>
            <p:nvPr/>
          </p:nvSpPr>
          <p:spPr bwMode="auto">
            <a:xfrm flipH="1">
              <a:off x="3412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89" name="Oval 7"/>
            <p:cNvSpPr>
              <a:spLocks noChangeArrowheads="1"/>
            </p:cNvSpPr>
            <p:nvPr/>
          </p:nvSpPr>
          <p:spPr bwMode="auto">
            <a:xfrm flipH="1">
              <a:off x="3218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0" name="Oval 8"/>
            <p:cNvSpPr>
              <a:spLocks noChangeArrowheads="1"/>
            </p:cNvSpPr>
            <p:nvPr/>
          </p:nvSpPr>
          <p:spPr bwMode="auto">
            <a:xfrm flipH="1">
              <a:off x="3558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1" name="Oval 9"/>
            <p:cNvSpPr>
              <a:spLocks noChangeArrowheads="1"/>
            </p:cNvSpPr>
            <p:nvPr/>
          </p:nvSpPr>
          <p:spPr bwMode="auto">
            <a:xfrm flipH="1">
              <a:off x="3655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2" name="Oval 10"/>
            <p:cNvSpPr>
              <a:spLocks noChangeArrowheads="1"/>
            </p:cNvSpPr>
            <p:nvPr/>
          </p:nvSpPr>
          <p:spPr bwMode="auto">
            <a:xfrm flipH="1">
              <a:off x="3461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3" name="Oval 11"/>
            <p:cNvSpPr>
              <a:spLocks noChangeArrowheads="1"/>
            </p:cNvSpPr>
            <p:nvPr/>
          </p:nvSpPr>
          <p:spPr bwMode="auto">
            <a:xfrm flipH="1">
              <a:off x="3558" y="305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4" name="Oval 12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5" name="Oval 13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6" name="Oval 14"/>
            <p:cNvSpPr>
              <a:spLocks noChangeArrowheads="1"/>
            </p:cNvSpPr>
            <p:nvPr/>
          </p:nvSpPr>
          <p:spPr bwMode="auto">
            <a:xfrm flipH="1">
              <a:off x="3509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7" name="Oval 15"/>
            <p:cNvSpPr>
              <a:spLocks noChangeArrowheads="1"/>
            </p:cNvSpPr>
            <p:nvPr/>
          </p:nvSpPr>
          <p:spPr bwMode="auto">
            <a:xfrm flipH="1">
              <a:off x="3315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8" name="Oval 16"/>
            <p:cNvSpPr>
              <a:spLocks noChangeArrowheads="1"/>
            </p:cNvSpPr>
            <p:nvPr/>
          </p:nvSpPr>
          <p:spPr bwMode="auto">
            <a:xfrm flipH="1">
              <a:off x="3655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9" name="Oval 17"/>
            <p:cNvSpPr>
              <a:spLocks noChangeArrowheads="1"/>
            </p:cNvSpPr>
            <p:nvPr/>
          </p:nvSpPr>
          <p:spPr bwMode="auto">
            <a:xfrm flipH="1">
              <a:off x="3655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0" name="Oval 18"/>
            <p:cNvSpPr>
              <a:spLocks noChangeArrowheads="1"/>
            </p:cNvSpPr>
            <p:nvPr/>
          </p:nvSpPr>
          <p:spPr bwMode="auto">
            <a:xfrm flipH="1">
              <a:off x="3266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1" name="Oval 19"/>
            <p:cNvSpPr>
              <a:spLocks noChangeArrowheads="1"/>
            </p:cNvSpPr>
            <p:nvPr/>
          </p:nvSpPr>
          <p:spPr bwMode="auto">
            <a:xfrm flipH="1">
              <a:off x="3655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2" name="Oval 20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3" name="Oval 21"/>
            <p:cNvSpPr>
              <a:spLocks noChangeArrowheads="1"/>
            </p:cNvSpPr>
            <p:nvPr/>
          </p:nvSpPr>
          <p:spPr bwMode="auto">
            <a:xfrm flipH="1">
              <a:off x="3461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4" name="Oval 22"/>
            <p:cNvSpPr>
              <a:spLocks noChangeArrowheads="1"/>
            </p:cNvSpPr>
            <p:nvPr/>
          </p:nvSpPr>
          <p:spPr bwMode="auto">
            <a:xfrm flipH="1">
              <a:off x="3606" y="334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5" name="Oval 23"/>
            <p:cNvSpPr>
              <a:spLocks noChangeArrowheads="1"/>
            </p:cNvSpPr>
            <p:nvPr/>
          </p:nvSpPr>
          <p:spPr bwMode="auto">
            <a:xfrm flipH="1">
              <a:off x="3412" y="349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6" name="Oval 24"/>
            <p:cNvSpPr>
              <a:spLocks noChangeArrowheads="1"/>
            </p:cNvSpPr>
            <p:nvPr/>
          </p:nvSpPr>
          <p:spPr bwMode="auto">
            <a:xfrm flipH="1">
              <a:off x="3752" y="363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7" name="Oval 25"/>
            <p:cNvSpPr>
              <a:spLocks noChangeArrowheads="1"/>
            </p:cNvSpPr>
            <p:nvPr/>
          </p:nvSpPr>
          <p:spPr bwMode="auto">
            <a:xfrm flipH="1">
              <a:off x="3752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8" name="Oval 26"/>
            <p:cNvSpPr>
              <a:spLocks noChangeArrowheads="1"/>
            </p:cNvSpPr>
            <p:nvPr/>
          </p:nvSpPr>
          <p:spPr bwMode="auto">
            <a:xfrm flipH="1">
              <a:off x="3655" y="358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9" name="Oval 27"/>
            <p:cNvSpPr>
              <a:spLocks noChangeArrowheads="1"/>
            </p:cNvSpPr>
            <p:nvPr/>
          </p:nvSpPr>
          <p:spPr bwMode="auto">
            <a:xfrm flipH="1">
              <a:off x="3752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0" name="Oval 28"/>
            <p:cNvSpPr>
              <a:spLocks noChangeArrowheads="1"/>
            </p:cNvSpPr>
            <p:nvPr/>
          </p:nvSpPr>
          <p:spPr bwMode="auto">
            <a:xfrm flipH="1">
              <a:off x="3315" y="293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1" name="Oval 29"/>
            <p:cNvSpPr>
              <a:spLocks noChangeArrowheads="1"/>
            </p:cNvSpPr>
            <p:nvPr/>
          </p:nvSpPr>
          <p:spPr bwMode="auto">
            <a:xfrm flipH="1">
              <a:off x="3412" y="303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2" name="Oval 30"/>
            <p:cNvSpPr>
              <a:spLocks noChangeArrowheads="1"/>
            </p:cNvSpPr>
            <p:nvPr/>
          </p:nvSpPr>
          <p:spPr bwMode="auto">
            <a:xfrm flipH="1">
              <a:off x="3557" y="308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3" name="Oval 31"/>
            <p:cNvSpPr>
              <a:spLocks noChangeArrowheads="1"/>
            </p:cNvSpPr>
            <p:nvPr/>
          </p:nvSpPr>
          <p:spPr bwMode="auto">
            <a:xfrm flipH="1">
              <a:off x="3363" y="322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4" name="Oval 32"/>
            <p:cNvSpPr>
              <a:spLocks noChangeArrowheads="1"/>
            </p:cNvSpPr>
            <p:nvPr/>
          </p:nvSpPr>
          <p:spPr bwMode="auto">
            <a:xfrm flipH="1">
              <a:off x="3703" y="337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5" name="Oval 33"/>
            <p:cNvSpPr>
              <a:spLocks noChangeArrowheads="1"/>
            </p:cNvSpPr>
            <p:nvPr/>
          </p:nvSpPr>
          <p:spPr bwMode="auto">
            <a:xfrm flipH="1">
              <a:off x="3703" y="327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6" name="Oval 34"/>
            <p:cNvSpPr>
              <a:spLocks noChangeArrowheads="1"/>
            </p:cNvSpPr>
            <p:nvPr/>
          </p:nvSpPr>
          <p:spPr bwMode="auto">
            <a:xfrm flipH="1">
              <a:off x="3606" y="332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7" name="Oval 35"/>
            <p:cNvSpPr>
              <a:spLocks noChangeArrowheads="1"/>
            </p:cNvSpPr>
            <p:nvPr/>
          </p:nvSpPr>
          <p:spPr bwMode="auto">
            <a:xfrm flipH="1">
              <a:off x="3703" y="298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205" name="Group 37"/>
          <p:cNvGrpSpPr>
            <a:grpSpLocks/>
          </p:cNvGrpSpPr>
          <p:nvPr/>
        </p:nvGrpSpPr>
        <p:grpSpPr bwMode="auto">
          <a:xfrm>
            <a:off x="5057775" y="1453283"/>
            <a:ext cx="3849688" cy="1187450"/>
            <a:chOff x="3186" y="1207"/>
            <a:chExt cx="2425" cy="748"/>
          </a:xfrm>
        </p:grpSpPr>
        <p:sp>
          <p:nvSpPr>
            <p:cNvPr id="51450" name="AutoShape 38"/>
            <p:cNvSpPr>
              <a:spLocks noChangeArrowheads="1"/>
            </p:cNvSpPr>
            <p:nvPr/>
          </p:nvSpPr>
          <p:spPr bwMode="auto">
            <a:xfrm>
              <a:off x="4136" y="1301"/>
              <a:ext cx="1475" cy="654"/>
            </a:xfrm>
            <a:prstGeom prst="cube">
              <a:avLst>
                <a:gd name="adj" fmla="val 75843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1451" name="Group 39"/>
            <p:cNvGrpSpPr>
              <a:grpSpLocks/>
            </p:cNvGrpSpPr>
            <p:nvPr/>
          </p:nvGrpSpPr>
          <p:grpSpPr bwMode="auto">
            <a:xfrm>
              <a:off x="4308" y="1360"/>
              <a:ext cx="1233" cy="468"/>
              <a:chOff x="3968" y="1662"/>
              <a:chExt cx="1233" cy="748"/>
            </a:xfrm>
          </p:grpSpPr>
          <p:sp>
            <p:nvSpPr>
              <p:cNvPr id="51454" name="Oval 40"/>
              <p:cNvSpPr>
                <a:spLocks noChangeArrowheads="1"/>
              </p:cNvSpPr>
              <p:nvPr/>
            </p:nvSpPr>
            <p:spPr bwMode="auto">
              <a:xfrm flipH="1">
                <a:off x="4017" y="1857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5" name="Oval 41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6" name="Oval 42"/>
              <p:cNvSpPr>
                <a:spLocks noChangeArrowheads="1"/>
              </p:cNvSpPr>
              <p:nvPr/>
            </p:nvSpPr>
            <p:spPr bwMode="auto">
              <a:xfrm flipH="1">
                <a:off x="4356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7" name="Oval 43"/>
              <p:cNvSpPr>
                <a:spLocks noChangeArrowheads="1"/>
              </p:cNvSpPr>
              <p:nvPr/>
            </p:nvSpPr>
            <p:spPr bwMode="auto">
              <a:xfrm flipH="1">
                <a:off x="4162" y="198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8" name="Oval 44"/>
              <p:cNvSpPr>
                <a:spLocks noChangeArrowheads="1"/>
              </p:cNvSpPr>
              <p:nvPr/>
            </p:nvSpPr>
            <p:spPr bwMode="auto">
              <a:xfrm flipH="1">
                <a:off x="4355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9" name="Oval 45"/>
              <p:cNvSpPr>
                <a:spLocks noChangeArrowheads="1"/>
              </p:cNvSpPr>
              <p:nvPr/>
            </p:nvSpPr>
            <p:spPr bwMode="auto">
              <a:xfrm flipH="1">
                <a:off x="4599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0" name="Oval 46"/>
              <p:cNvSpPr>
                <a:spLocks noChangeArrowheads="1"/>
              </p:cNvSpPr>
              <p:nvPr/>
            </p:nvSpPr>
            <p:spPr bwMode="auto">
              <a:xfrm flipH="1">
                <a:off x="4405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1" name="Oval 47"/>
              <p:cNvSpPr>
                <a:spLocks noChangeArrowheads="1"/>
              </p:cNvSpPr>
              <p:nvPr/>
            </p:nvSpPr>
            <p:spPr bwMode="auto">
              <a:xfrm flipH="1">
                <a:off x="4550" y="17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2" name="Oval 48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3" name="Oval 49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4" name="Oval 50"/>
              <p:cNvSpPr>
                <a:spLocks noChangeArrowheads="1"/>
              </p:cNvSpPr>
              <p:nvPr/>
            </p:nvSpPr>
            <p:spPr bwMode="auto">
              <a:xfrm flipH="1">
                <a:off x="4453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5" name="Oval 51"/>
              <p:cNvSpPr>
                <a:spLocks noChangeArrowheads="1"/>
              </p:cNvSpPr>
              <p:nvPr/>
            </p:nvSpPr>
            <p:spPr bwMode="auto">
              <a:xfrm flipH="1">
                <a:off x="4259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6" name="Oval 52"/>
              <p:cNvSpPr>
                <a:spLocks noChangeArrowheads="1"/>
              </p:cNvSpPr>
              <p:nvPr/>
            </p:nvSpPr>
            <p:spPr bwMode="auto">
              <a:xfrm flipH="1">
                <a:off x="4599" y="2264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7" name="Oval 53"/>
              <p:cNvSpPr>
                <a:spLocks noChangeArrowheads="1"/>
              </p:cNvSpPr>
              <p:nvPr/>
            </p:nvSpPr>
            <p:spPr bwMode="auto">
              <a:xfrm flipH="1">
                <a:off x="4550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8" name="Oval 54"/>
              <p:cNvSpPr>
                <a:spLocks noChangeArrowheads="1"/>
              </p:cNvSpPr>
              <p:nvPr/>
            </p:nvSpPr>
            <p:spPr bwMode="auto">
              <a:xfrm flipH="1">
                <a:off x="3968" y="217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9" name="Oval 55"/>
              <p:cNvSpPr>
                <a:spLocks noChangeArrowheads="1"/>
              </p:cNvSpPr>
              <p:nvPr/>
            </p:nvSpPr>
            <p:spPr bwMode="auto">
              <a:xfrm flipH="1">
                <a:off x="4599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0" name="Oval 56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1" name="Oval 57"/>
              <p:cNvSpPr>
                <a:spLocks noChangeArrowheads="1"/>
              </p:cNvSpPr>
              <p:nvPr/>
            </p:nvSpPr>
            <p:spPr bwMode="auto">
              <a:xfrm flipH="1">
                <a:off x="4405" y="20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2" name="Oval 58"/>
              <p:cNvSpPr>
                <a:spLocks noChangeArrowheads="1"/>
              </p:cNvSpPr>
              <p:nvPr/>
            </p:nvSpPr>
            <p:spPr bwMode="auto">
              <a:xfrm flipH="1">
                <a:off x="4550" y="20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3" name="Oval 59"/>
              <p:cNvSpPr>
                <a:spLocks noChangeArrowheads="1"/>
              </p:cNvSpPr>
              <p:nvPr/>
            </p:nvSpPr>
            <p:spPr bwMode="auto">
              <a:xfrm flipH="1">
                <a:off x="4162" y="222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4" name="Oval 60"/>
              <p:cNvSpPr>
                <a:spLocks noChangeArrowheads="1"/>
              </p:cNvSpPr>
              <p:nvPr/>
            </p:nvSpPr>
            <p:spPr bwMode="auto">
              <a:xfrm flipH="1">
                <a:off x="5104" y="188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5" name="Oval 61"/>
              <p:cNvSpPr>
                <a:spLocks noChangeArrowheads="1"/>
              </p:cNvSpPr>
              <p:nvPr/>
            </p:nvSpPr>
            <p:spPr bwMode="auto">
              <a:xfrm flipH="1">
                <a:off x="4890" y="212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6" name="Oval 62"/>
              <p:cNvSpPr>
                <a:spLocks noChangeArrowheads="1"/>
              </p:cNvSpPr>
              <p:nvPr/>
            </p:nvSpPr>
            <p:spPr bwMode="auto">
              <a:xfrm flipH="1">
                <a:off x="4599" y="231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7" name="Oval 63"/>
              <p:cNvSpPr>
                <a:spLocks noChangeArrowheads="1"/>
              </p:cNvSpPr>
              <p:nvPr/>
            </p:nvSpPr>
            <p:spPr bwMode="auto">
              <a:xfrm flipH="1">
                <a:off x="4890" y="183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8" name="Oval 64"/>
              <p:cNvSpPr>
                <a:spLocks noChangeArrowheads="1"/>
              </p:cNvSpPr>
              <p:nvPr/>
            </p:nvSpPr>
            <p:spPr bwMode="auto">
              <a:xfrm flipH="1">
                <a:off x="4259" y="169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9" name="Oval 65"/>
              <p:cNvSpPr>
                <a:spLocks noChangeArrowheads="1"/>
              </p:cNvSpPr>
              <p:nvPr/>
            </p:nvSpPr>
            <p:spPr bwMode="auto">
              <a:xfrm flipH="1">
                <a:off x="4452" y="17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0" name="Oval 66"/>
              <p:cNvSpPr>
                <a:spLocks noChangeArrowheads="1"/>
              </p:cNvSpPr>
              <p:nvPr/>
            </p:nvSpPr>
            <p:spPr bwMode="auto">
              <a:xfrm flipH="1">
                <a:off x="4744" y="176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1" name="Oval 67"/>
              <p:cNvSpPr>
                <a:spLocks noChangeArrowheads="1"/>
              </p:cNvSpPr>
              <p:nvPr/>
            </p:nvSpPr>
            <p:spPr bwMode="auto">
              <a:xfrm flipH="1">
                <a:off x="4017" y="201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2" name="Oval 68"/>
              <p:cNvSpPr>
                <a:spLocks noChangeArrowheads="1"/>
              </p:cNvSpPr>
              <p:nvPr/>
            </p:nvSpPr>
            <p:spPr bwMode="auto">
              <a:xfrm flipH="1">
                <a:off x="4647" y="209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3" name="Oval 69"/>
              <p:cNvSpPr>
                <a:spLocks noChangeArrowheads="1"/>
              </p:cNvSpPr>
              <p:nvPr/>
            </p:nvSpPr>
            <p:spPr bwMode="auto">
              <a:xfrm flipH="1">
                <a:off x="4793" y="191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4" name="Oval 70"/>
              <p:cNvSpPr>
                <a:spLocks noChangeArrowheads="1"/>
              </p:cNvSpPr>
              <p:nvPr/>
            </p:nvSpPr>
            <p:spPr bwMode="auto">
              <a:xfrm flipH="1">
                <a:off x="4550" y="2051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5" name="Oval 71"/>
              <p:cNvSpPr>
                <a:spLocks noChangeArrowheads="1"/>
              </p:cNvSpPr>
              <p:nvPr/>
            </p:nvSpPr>
            <p:spPr bwMode="auto">
              <a:xfrm flipH="1">
                <a:off x="4696" y="166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452" name="AutoShape 72"/>
            <p:cNvSpPr>
              <a:spLocks noChangeArrowheads="1"/>
            </p:cNvSpPr>
            <p:nvPr/>
          </p:nvSpPr>
          <p:spPr bwMode="auto">
            <a:xfrm>
              <a:off x="3411" y="1635"/>
              <a:ext cx="629" cy="311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53" name="Text Box 73"/>
            <p:cNvSpPr txBox="1">
              <a:spLocks noChangeArrowheads="1"/>
            </p:cNvSpPr>
            <p:nvPr/>
          </p:nvSpPr>
          <p:spPr bwMode="auto">
            <a:xfrm>
              <a:off x="3186" y="1207"/>
              <a:ext cx="97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bg1"/>
                  </a:solidFill>
                </a:rPr>
                <a:t>data</a:t>
              </a:r>
            </a:p>
            <a:p>
              <a:pPr eaLnBrk="1" hangingPunct="1"/>
              <a:r>
                <a:rPr lang="en-US" altLang="en-US" sz="2000">
                  <a:solidFill>
                    <a:schemeClr val="bg1"/>
                  </a:solidFill>
                </a:rPr>
                <a:t>organization</a:t>
              </a:r>
            </a:p>
          </p:txBody>
        </p:sp>
      </p:grpSp>
      <p:grpSp>
        <p:nvGrpSpPr>
          <p:cNvPr id="51206" name="Group 74"/>
          <p:cNvGrpSpPr>
            <a:grpSpLocks/>
          </p:cNvGrpSpPr>
          <p:nvPr/>
        </p:nvGrpSpPr>
        <p:grpSpPr bwMode="auto">
          <a:xfrm>
            <a:off x="6992938" y="2581995"/>
            <a:ext cx="2149475" cy="1670050"/>
            <a:chOff x="4405" y="1918"/>
            <a:chExt cx="1354" cy="1052"/>
          </a:xfrm>
        </p:grpSpPr>
        <p:grpSp>
          <p:nvGrpSpPr>
            <p:cNvPr id="51434" name="Group 75"/>
            <p:cNvGrpSpPr>
              <a:grpSpLocks/>
            </p:cNvGrpSpPr>
            <p:nvPr/>
          </p:nvGrpSpPr>
          <p:grpSpPr bwMode="auto">
            <a:xfrm>
              <a:off x="4405" y="2498"/>
              <a:ext cx="746" cy="472"/>
              <a:chOff x="4136" y="2679"/>
              <a:chExt cx="1191" cy="943"/>
            </a:xfrm>
          </p:grpSpPr>
          <p:sp>
            <p:nvSpPr>
              <p:cNvPr id="51437" name="AutoShape 76"/>
              <p:cNvSpPr>
                <a:spLocks noChangeArrowheads="1"/>
              </p:cNvSpPr>
              <p:nvPr/>
            </p:nvSpPr>
            <p:spPr bwMode="auto">
              <a:xfrm>
                <a:off x="4226" y="2955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38" name="AutoShape 77"/>
              <p:cNvSpPr>
                <a:spLocks noChangeArrowheads="1"/>
              </p:cNvSpPr>
              <p:nvPr/>
            </p:nvSpPr>
            <p:spPr bwMode="auto">
              <a:xfrm>
                <a:off x="4307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39" name="AutoShape 78"/>
              <p:cNvSpPr>
                <a:spLocks noChangeArrowheads="1"/>
              </p:cNvSpPr>
              <p:nvPr/>
            </p:nvSpPr>
            <p:spPr bwMode="auto">
              <a:xfrm>
                <a:off x="4436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40" name="AutoShape 79"/>
              <p:cNvSpPr>
                <a:spLocks noChangeArrowheads="1"/>
              </p:cNvSpPr>
              <p:nvPr/>
            </p:nvSpPr>
            <p:spPr bwMode="auto">
              <a:xfrm>
                <a:off x="4711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41" name="AutoShape 80"/>
              <p:cNvSpPr>
                <a:spLocks noChangeArrowheads="1"/>
              </p:cNvSpPr>
              <p:nvPr/>
            </p:nvSpPr>
            <p:spPr bwMode="auto">
              <a:xfrm>
                <a:off x="4889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42" name="AutoShape 81"/>
              <p:cNvSpPr>
                <a:spLocks noChangeArrowheads="1"/>
              </p:cNvSpPr>
              <p:nvPr/>
            </p:nvSpPr>
            <p:spPr bwMode="auto">
              <a:xfrm>
                <a:off x="4645" y="302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443" name="AutoShape 82"/>
              <p:cNvCxnSpPr>
                <a:cxnSpLocks noChangeShapeType="1"/>
                <a:stCxn id="51437" idx="2"/>
                <a:endCxn id="51439" idx="0"/>
              </p:cNvCxnSpPr>
              <p:nvPr/>
            </p:nvCxnSpPr>
            <p:spPr bwMode="auto">
              <a:xfrm>
                <a:off x="4307" y="3051"/>
                <a:ext cx="210" cy="15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4" name="AutoShape 83"/>
              <p:cNvCxnSpPr>
                <a:cxnSpLocks noChangeShapeType="1"/>
                <a:stCxn id="51442" idx="2"/>
                <a:endCxn id="51439" idx="0"/>
              </p:cNvCxnSpPr>
              <p:nvPr/>
            </p:nvCxnSpPr>
            <p:spPr bwMode="auto">
              <a:xfrm flipH="1">
                <a:off x="4517" y="3117"/>
                <a:ext cx="209" cy="8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5" name="AutoShape 84"/>
              <p:cNvCxnSpPr>
                <a:cxnSpLocks noChangeShapeType="1"/>
                <a:stCxn id="51440" idx="0"/>
                <a:endCxn id="51439" idx="2"/>
              </p:cNvCxnSpPr>
              <p:nvPr/>
            </p:nvCxnSpPr>
            <p:spPr bwMode="auto">
              <a:xfrm flipH="1" flipV="1">
                <a:off x="4517" y="3297"/>
                <a:ext cx="275" cy="15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6" name="AutoShape 85"/>
              <p:cNvCxnSpPr>
                <a:cxnSpLocks noChangeShapeType="1"/>
                <a:stCxn id="51438" idx="0"/>
                <a:endCxn id="51437" idx="2"/>
              </p:cNvCxnSpPr>
              <p:nvPr/>
            </p:nvCxnSpPr>
            <p:spPr bwMode="auto">
              <a:xfrm flipH="1" flipV="1">
                <a:off x="4307" y="3051"/>
                <a:ext cx="81" cy="40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7" name="AutoShape 86"/>
              <p:cNvCxnSpPr>
                <a:cxnSpLocks noChangeShapeType="1"/>
                <a:stCxn id="51440" idx="0"/>
                <a:endCxn id="51442" idx="2"/>
              </p:cNvCxnSpPr>
              <p:nvPr/>
            </p:nvCxnSpPr>
            <p:spPr bwMode="auto">
              <a:xfrm flipH="1" flipV="1">
                <a:off x="4726" y="3117"/>
                <a:ext cx="66" cy="33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8" name="AutoShape 87"/>
              <p:cNvCxnSpPr>
                <a:cxnSpLocks noChangeShapeType="1"/>
                <a:stCxn id="51441" idx="0"/>
                <a:endCxn id="51442" idx="3"/>
              </p:cNvCxnSpPr>
              <p:nvPr/>
            </p:nvCxnSpPr>
            <p:spPr bwMode="auto">
              <a:xfrm flipH="1" flipV="1">
                <a:off x="4807" y="3069"/>
                <a:ext cx="163" cy="132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449" name="AutoShape 88"/>
              <p:cNvSpPr>
                <a:spLocks noChangeArrowheads="1"/>
              </p:cNvSpPr>
              <p:nvPr/>
            </p:nvSpPr>
            <p:spPr bwMode="auto">
              <a:xfrm>
                <a:off x="4136" y="2679"/>
                <a:ext cx="1191" cy="943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435" name="AutoShape 89"/>
            <p:cNvSpPr>
              <a:spLocks noChangeArrowheads="1"/>
            </p:cNvSpPr>
            <p:nvPr/>
          </p:nvSpPr>
          <p:spPr bwMode="auto">
            <a:xfrm rot="5400000">
              <a:off x="4499" y="2087"/>
              <a:ext cx="455" cy="311"/>
            </a:xfrm>
            <a:prstGeom prst="rightArrow">
              <a:avLst>
                <a:gd name="adj1" fmla="val 50000"/>
                <a:gd name="adj2" fmla="val 36576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36" name="Text Box 90"/>
            <p:cNvSpPr txBox="1">
              <a:spLocks noChangeArrowheads="1"/>
            </p:cNvSpPr>
            <p:nvPr/>
          </p:nvSpPr>
          <p:spPr bwMode="auto">
            <a:xfrm>
              <a:off x="4770" y="1918"/>
              <a:ext cx="98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bg1"/>
                  </a:solidFill>
                </a:rPr>
                <a:t>model development</a:t>
              </a:r>
            </a:p>
          </p:txBody>
        </p:sp>
      </p:grpSp>
      <p:grpSp>
        <p:nvGrpSpPr>
          <p:cNvPr id="51207" name="Group 91"/>
          <p:cNvGrpSpPr>
            <a:grpSpLocks/>
          </p:cNvGrpSpPr>
          <p:nvPr/>
        </p:nvGrpSpPr>
        <p:grpSpPr bwMode="auto">
          <a:xfrm>
            <a:off x="6661150" y="4275858"/>
            <a:ext cx="2482850" cy="2098675"/>
            <a:chOff x="4196" y="2985"/>
            <a:chExt cx="1564" cy="1322"/>
          </a:xfrm>
        </p:grpSpPr>
        <p:grpSp>
          <p:nvGrpSpPr>
            <p:cNvPr id="51248" name="Group 92"/>
            <p:cNvGrpSpPr>
              <a:grpSpLocks/>
            </p:cNvGrpSpPr>
            <p:nvPr/>
          </p:nvGrpSpPr>
          <p:grpSpPr bwMode="auto">
            <a:xfrm>
              <a:off x="4739" y="3600"/>
              <a:ext cx="464" cy="406"/>
              <a:chOff x="2745" y="3092"/>
              <a:chExt cx="464" cy="406"/>
            </a:xfrm>
          </p:grpSpPr>
          <p:sp>
            <p:nvSpPr>
              <p:cNvPr id="51409" name="AutoShape 9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0" name="AutoShape 9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1" name="AutoShape 9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2" name="AutoShape 9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3" name="AutoShape 9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4" name="AutoShape 9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15" name="AutoShape 9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416" name="AutoShape 100"/>
              <p:cNvCxnSpPr>
                <a:cxnSpLocks noChangeShapeType="1"/>
                <a:stCxn id="51410" idx="2"/>
                <a:endCxn id="51412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17" name="AutoShape 101"/>
              <p:cNvCxnSpPr>
                <a:cxnSpLocks noChangeShapeType="1"/>
                <a:stCxn id="51415" idx="2"/>
                <a:endCxn id="51412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18" name="AutoShape 102"/>
              <p:cNvCxnSpPr>
                <a:cxnSpLocks noChangeShapeType="1"/>
                <a:stCxn id="51413" idx="0"/>
                <a:endCxn id="51412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19" name="AutoShape 103"/>
              <p:cNvCxnSpPr>
                <a:cxnSpLocks noChangeShapeType="1"/>
                <a:stCxn id="51411" idx="0"/>
                <a:endCxn id="51410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20" name="AutoShape 104"/>
              <p:cNvCxnSpPr>
                <a:cxnSpLocks noChangeShapeType="1"/>
                <a:stCxn id="51413" idx="0"/>
                <a:endCxn id="51415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21" name="AutoShape 105"/>
              <p:cNvCxnSpPr>
                <a:cxnSpLocks noChangeShapeType="1"/>
                <a:stCxn id="51414" idx="0"/>
                <a:endCxn id="51415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422" name="AutoShape 10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3" name="AutoShape 10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4" name="AutoShape 10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5" name="AutoShape 10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6" name="AutoShape 11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7" name="AutoShape 11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428" name="AutoShape 112"/>
              <p:cNvCxnSpPr>
                <a:cxnSpLocks noChangeShapeType="1"/>
                <a:stCxn id="51422" idx="2"/>
                <a:endCxn id="51424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29" name="AutoShape 113"/>
              <p:cNvCxnSpPr>
                <a:cxnSpLocks noChangeShapeType="1"/>
                <a:stCxn id="51427" idx="2"/>
                <a:endCxn id="51424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30" name="AutoShape 114"/>
              <p:cNvCxnSpPr>
                <a:cxnSpLocks noChangeShapeType="1"/>
                <a:stCxn id="51425" idx="0"/>
                <a:endCxn id="51424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31" name="AutoShape 115"/>
              <p:cNvCxnSpPr>
                <a:cxnSpLocks noChangeShapeType="1"/>
                <a:stCxn id="51423" idx="0"/>
                <a:endCxn id="51422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32" name="AutoShape 116"/>
              <p:cNvCxnSpPr>
                <a:cxnSpLocks noChangeShapeType="1"/>
                <a:stCxn id="51425" idx="0"/>
                <a:endCxn id="51427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33" name="AutoShape 117"/>
              <p:cNvCxnSpPr>
                <a:cxnSpLocks noChangeShapeType="1"/>
                <a:stCxn id="51426" idx="0"/>
                <a:endCxn id="51427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49" name="Group 118"/>
            <p:cNvGrpSpPr>
              <a:grpSpLocks/>
            </p:cNvGrpSpPr>
            <p:nvPr/>
          </p:nvGrpSpPr>
          <p:grpSpPr bwMode="auto">
            <a:xfrm>
              <a:off x="4410" y="3522"/>
              <a:ext cx="464" cy="406"/>
              <a:chOff x="2745" y="3092"/>
              <a:chExt cx="464" cy="406"/>
            </a:xfrm>
          </p:grpSpPr>
          <p:sp>
            <p:nvSpPr>
              <p:cNvPr id="51384" name="AutoShape 11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85" name="AutoShape 12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86" name="AutoShape 12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87" name="AutoShape 12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88" name="AutoShape 12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89" name="AutoShape 12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90" name="AutoShape 12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91" name="AutoShape 126"/>
              <p:cNvCxnSpPr>
                <a:cxnSpLocks noChangeShapeType="1"/>
                <a:stCxn id="51385" idx="2"/>
                <a:endCxn id="51387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2" name="AutoShape 127"/>
              <p:cNvCxnSpPr>
                <a:cxnSpLocks noChangeShapeType="1"/>
                <a:stCxn id="51390" idx="2"/>
                <a:endCxn id="51387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3" name="AutoShape 128"/>
              <p:cNvCxnSpPr>
                <a:cxnSpLocks noChangeShapeType="1"/>
                <a:stCxn id="51388" idx="0"/>
                <a:endCxn id="51387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4" name="AutoShape 129"/>
              <p:cNvCxnSpPr>
                <a:cxnSpLocks noChangeShapeType="1"/>
                <a:stCxn id="51386" idx="0"/>
                <a:endCxn id="51385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5" name="AutoShape 130"/>
              <p:cNvCxnSpPr>
                <a:cxnSpLocks noChangeShapeType="1"/>
                <a:stCxn id="51388" idx="0"/>
                <a:endCxn id="51390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6" name="AutoShape 131"/>
              <p:cNvCxnSpPr>
                <a:cxnSpLocks noChangeShapeType="1"/>
                <a:stCxn id="51389" idx="0"/>
                <a:endCxn id="51390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97" name="AutoShape 13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98" name="AutoShape 13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99" name="AutoShape 13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00" name="AutoShape 13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01" name="AutoShape 13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02" name="AutoShape 13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403" name="AutoShape 138"/>
              <p:cNvCxnSpPr>
                <a:cxnSpLocks noChangeShapeType="1"/>
                <a:stCxn id="51397" idx="2"/>
                <a:endCxn id="51399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04" name="AutoShape 139"/>
              <p:cNvCxnSpPr>
                <a:cxnSpLocks noChangeShapeType="1"/>
                <a:stCxn id="51402" idx="2"/>
                <a:endCxn id="51399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05" name="AutoShape 140"/>
              <p:cNvCxnSpPr>
                <a:cxnSpLocks noChangeShapeType="1"/>
                <a:stCxn id="51400" idx="0"/>
                <a:endCxn id="51399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06" name="AutoShape 141"/>
              <p:cNvCxnSpPr>
                <a:cxnSpLocks noChangeShapeType="1"/>
                <a:stCxn id="51398" idx="0"/>
                <a:endCxn id="51397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07" name="AutoShape 142"/>
              <p:cNvCxnSpPr>
                <a:cxnSpLocks noChangeShapeType="1"/>
                <a:stCxn id="51400" idx="0"/>
                <a:endCxn id="51402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08" name="AutoShape 143"/>
              <p:cNvCxnSpPr>
                <a:cxnSpLocks noChangeShapeType="1"/>
                <a:stCxn id="51401" idx="0"/>
                <a:endCxn id="51402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50" name="Group 144"/>
            <p:cNvGrpSpPr>
              <a:grpSpLocks/>
            </p:cNvGrpSpPr>
            <p:nvPr/>
          </p:nvGrpSpPr>
          <p:grpSpPr bwMode="auto">
            <a:xfrm>
              <a:off x="4507" y="3619"/>
              <a:ext cx="464" cy="387"/>
              <a:chOff x="2745" y="3092"/>
              <a:chExt cx="464" cy="406"/>
            </a:xfrm>
          </p:grpSpPr>
          <p:sp>
            <p:nvSpPr>
              <p:cNvPr id="51359" name="AutoShape 145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0" name="AutoShape 146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1" name="AutoShape 147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2" name="AutoShape 148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3" name="AutoShape 149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4" name="AutoShape 150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65" name="AutoShape 151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66" name="AutoShape 152"/>
              <p:cNvCxnSpPr>
                <a:cxnSpLocks noChangeShapeType="1"/>
                <a:stCxn id="51360" idx="2"/>
                <a:endCxn id="51362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67" name="AutoShape 153"/>
              <p:cNvCxnSpPr>
                <a:cxnSpLocks noChangeShapeType="1"/>
                <a:stCxn id="51365" idx="2"/>
                <a:endCxn id="51362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68" name="AutoShape 154"/>
              <p:cNvCxnSpPr>
                <a:cxnSpLocks noChangeShapeType="1"/>
                <a:stCxn id="51363" idx="0"/>
                <a:endCxn id="51362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69" name="AutoShape 155"/>
              <p:cNvCxnSpPr>
                <a:cxnSpLocks noChangeShapeType="1"/>
                <a:stCxn id="51361" idx="0"/>
                <a:endCxn id="51360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70" name="AutoShape 156"/>
              <p:cNvCxnSpPr>
                <a:cxnSpLocks noChangeShapeType="1"/>
                <a:stCxn id="51363" idx="0"/>
                <a:endCxn id="51365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71" name="AutoShape 157"/>
              <p:cNvCxnSpPr>
                <a:cxnSpLocks noChangeShapeType="1"/>
                <a:stCxn id="51364" idx="0"/>
                <a:endCxn id="51365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72" name="AutoShape 158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73" name="AutoShape 159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74" name="AutoShape 160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75" name="AutoShape 161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76" name="AutoShape 162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77" name="AutoShape 163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78" name="AutoShape 164"/>
              <p:cNvCxnSpPr>
                <a:cxnSpLocks noChangeShapeType="1"/>
                <a:stCxn id="51372" idx="2"/>
                <a:endCxn id="51374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79" name="AutoShape 165"/>
              <p:cNvCxnSpPr>
                <a:cxnSpLocks noChangeShapeType="1"/>
                <a:stCxn id="51377" idx="2"/>
                <a:endCxn id="51374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80" name="AutoShape 166"/>
              <p:cNvCxnSpPr>
                <a:cxnSpLocks noChangeShapeType="1"/>
                <a:stCxn id="51375" idx="0"/>
                <a:endCxn id="51374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81" name="AutoShape 167"/>
              <p:cNvCxnSpPr>
                <a:cxnSpLocks noChangeShapeType="1"/>
                <a:stCxn id="51373" idx="0"/>
                <a:endCxn id="51372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82" name="AutoShape 168"/>
              <p:cNvCxnSpPr>
                <a:cxnSpLocks noChangeShapeType="1"/>
                <a:stCxn id="51375" idx="0"/>
                <a:endCxn id="51377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83" name="AutoShape 169"/>
              <p:cNvCxnSpPr>
                <a:cxnSpLocks noChangeShapeType="1"/>
                <a:stCxn id="51376" idx="0"/>
                <a:endCxn id="51377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51" name="Group 170"/>
            <p:cNvGrpSpPr>
              <a:grpSpLocks/>
            </p:cNvGrpSpPr>
            <p:nvPr/>
          </p:nvGrpSpPr>
          <p:grpSpPr bwMode="auto">
            <a:xfrm>
              <a:off x="4196" y="3750"/>
              <a:ext cx="464" cy="406"/>
              <a:chOff x="2745" y="3092"/>
              <a:chExt cx="464" cy="406"/>
            </a:xfrm>
          </p:grpSpPr>
          <p:sp>
            <p:nvSpPr>
              <p:cNvPr id="51334" name="AutoShape 171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35" name="AutoShape 172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36" name="AutoShape 173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37" name="AutoShape 174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38" name="AutoShape 175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39" name="AutoShape 176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40" name="AutoShape 177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41" name="AutoShape 178"/>
              <p:cNvCxnSpPr>
                <a:cxnSpLocks noChangeShapeType="1"/>
                <a:stCxn id="51335" idx="2"/>
                <a:endCxn id="51337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2" name="AutoShape 179"/>
              <p:cNvCxnSpPr>
                <a:cxnSpLocks noChangeShapeType="1"/>
                <a:stCxn id="51340" idx="2"/>
                <a:endCxn id="51337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3" name="AutoShape 180"/>
              <p:cNvCxnSpPr>
                <a:cxnSpLocks noChangeShapeType="1"/>
                <a:stCxn id="51338" idx="0"/>
                <a:endCxn id="51337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4" name="AutoShape 181"/>
              <p:cNvCxnSpPr>
                <a:cxnSpLocks noChangeShapeType="1"/>
                <a:stCxn id="51336" idx="0"/>
                <a:endCxn id="51335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5" name="AutoShape 182"/>
              <p:cNvCxnSpPr>
                <a:cxnSpLocks noChangeShapeType="1"/>
                <a:stCxn id="51338" idx="0"/>
                <a:endCxn id="51340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6" name="AutoShape 183"/>
              <p:cNvCxnSpPr>
                <a:cxnSpLocks noChangeShapeType="1"/>
                <a:stCxn id="51339" idx="0"/>
                <a:endCxn id="51340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47" name="AutoShape 184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48" name="AutoShape 185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49" name="AutoShape 186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50" name="AutoShape 187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51" name="AutoShape 188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52" name="AutoShape 189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53" name="AutoShape 190"/>
              <p:cNvCxnSpPr>
                <a:cxnSpLocks noChangeShapeType="1"/>
                <a:stCxn id="51347" idx="2"/>
                <a:endCxn id="51349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4" name="AutoShape 191"/>
              <p:cNvCxnSpPr>
                <a:cxnSpLocks noChangeShapeType="1"/>
                <a:stCxn id="51352" idx="2"/>
                <a:endCxn id="51349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5" name="AutoShape 192"/>
              <p:cNvCxnSpPr>
                <a:cxnSpLocks noChangeShapeType="1"/>
                <a:stCxn id="51350" idx="0"/>
                <a:endCxn id="51349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6" name="AutoShape 193"/>
              <p:cNvCxnSpPr>
                <a:cxnSpLocks noChangeShapeType="1"/>
                <a:stCxn id="51348" idx="0"/>
                <a:endCxn id="51347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7" name="AutoShape 194"/>
              <p:cNvCxnSpPr>
                <a:cxnSpLocks noChangeShapeType="1"/>
                <a:stCxn id="51350" idx="0"/>
                <a:endCxn id="51352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8" name="AutoShape 195"/>
              <p:cNvCxnSpPr>
                <a:cxnSpLocks noChangeShapeType="1"/>
                <a:stCxn id="51351" idx="0"/>
                <a:endCxn id="51352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52" name="Group 196"/>
            <p:cNvGrpSpPr>
              <a:grpSpLocks/>
            </p:cNvGrpSpPr>
            <p:nvPr/>
          </p:nvGrpSpPr>
          <p:grpSpPr bwMode="auto">
            <a:xfrm>
              <a:off x="4464" y="3563"/>
              <a:ext cx="464" cy="406"/>
              <a:chOff x="2745" y="3092"/>
              <a:chExt cx="464" cy="406"/>
            </a:xfrm>
          </p:grpSpPr>
          <p:sp>
            <p:nvSpPr>
              <p:cNvPr id="51309" name="AutoShape 197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0" name="AutoShape 198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1" name="AutoShape 199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2" name="AutoShape 200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3" name="AutoShape 201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4" name="AutoShape 202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5" name="AutoShape 203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16" name="AutoShape 204"/>
              <p:cNvCxnSpPr>
                <a:cxnSpLocks noChangeShapeType="1"/>
                <a:stCxn id="51310" idx="2"/>
                <a:endCxn id="51312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17" name="AutoShape 205"/>
              <p:cNvCxnSpPr>
                <a:cxnSpLocks noChangeShapeType="1"/>
                <a:stCxn id="51315" idx="2"/>
                <a:endCxn id="51312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18" name="AutoShape 206"/>
              <p:cNvCxnSpPr>
                <a:cxnSpLocks noChangeShapeType="1"/>
                <a:stCxn id="51313" idx="0"/>
                <a:endCxn id="51312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19" name="AutoShape 207"/>
              <p:cNvCxnSpPr>
                <a:cxnSpLocks noChangeShapeType="1"/>
                <a:stCxn id="51311" idx="0"/>
                <a:endCxn id="51310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20" name="AutoShape 208"/>
              <p:cNvCxnSpPr>
                <a:cxnSpLocks noChangeShapeType="1"/>
                <a:stCxn id="51313" idx="0"/>
                <a:endCxn id="51315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21" name="AutoShape 209"/>
              <p:cNvCxnSpPr>
                <a:cxnSpLocks noChangeShapeType="1"/>
                <a:stCxn id="51314" idx="0"/>
                <a:endCxn id="51315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22" name="AutoShape 210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23" name="AutoShape 211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24" name="AutoShape 212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25" name="AutoShape 213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26" name="AutoShape 214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27" name="AutoShape 215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28" name="AutoShape 216"/>
              <p:cNvCxnSpPr>
                <a:cxnSpLocks noChangeShapeType="1"/>
                <a:stCxn id="51322" idx="2"/>
                <a:endCxn id="51324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29" name="AutoShape 217"/>
              <p:cNvCxnSpPr>
                <a:cxnSpLocks noChangeShapeType="1"/>
                <a:stCxn id="51327" idx="2"/>
                <a:endCxn id="51324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30" name="AutoShape 218"/>
              <p:cNvCxnSpPr>
                <a:cxnSpLocks noChangeShapeType="1"/>
                <a:stCxn id="51325" idx="0"/>
                <a:endCxn id="51324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31" name="AutoShape 219"/>
              <p:cNvCxnSpPr>
                <a:cxnSpLocks noChangeShapeType="1"/>
                <a:stCxn id="51323" idx="0"/>
                <a:endCxn id="51322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32" name="AutoShape 220"/>
              <p:cNvCxnSpPr>
                <a:cxnSpLocks noChangeShapeType="1"/>
                <a:stCxn id="51325" idx="0"/>
                <a:endCxn id="51327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33" name="AutoShape 221"/>
              <p:cNvCxnSpPr>
                <a:cxnSpLocks noChangeShapeType="1"/>
                <a:stCxn id="51326" idx="0"/>
                <a:endCxn id="51327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53" name="Group 222"/>
            <p:cNvGrpSpPr>
              <a:grpSpLocks/>
            </p:cNvGrpSpPr>
            <p:nvPr/>
          </p:nvGrpSpPr>
          <p:grpSpPr bwMode="auto">
            <a:xfrm>
              <a:off x="4761" y="3768"/>
              <a:ext cx="464" cy="406"/>
              <a:chOff x="2745" y="3092"/>
              <a:chExt cx="464" cy="406"/>
            </a:xfrm>
          </p:grpSpPr>
          <p:sp>
            <p:nvSpPr>
              <p:cNvPr id="51284" name="AutoShape 22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85" name="AutoShape 22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86" name="AutoShape 22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87" name="AutoShape 22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88" name="AutoShape 22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89" name="AutoShape 22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90" name="AutoShape 22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291" name="AutoShape 230"/>
              <p:cNvCxnSpPr>
                <a:cxnSpLocks noChangeShapeType="1"/>
                <a:stCxn id="51285" idx="2"/>
                <a:endCxn id="51287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2" name="AutoShape 231"/>
              <p:cNvCxnSpPr>
                <a:cxnSpLocks noChangeShapeType="1"/>
                <a:stCxn id="51290" idx="2"/>
                <a:endCxn id="51287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3" name="AutoShape 232"/>
              <p:cNvCxnSpPr>
                <a:cxnSpLocks noChangeShapeType="1"/>
                <a:stCxn id="51288" idx="0"/>
                <a:endCxn id="51287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4" name="AutoShape 233"/>
              <p:cNvCxnSpPr>
                <a:cxnSpLocks noChangeShapeType="1"/>
                <a:stCxn id="51286" idx="0"/>
                <a:endCxn id="51285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5" name="AutoShape 234"/>
              <p:cNvCxnSpPr>
                <a:cxnSpLocks noChangeShapeType="1"/>
                <a:stCxn id="51288" idx="0"/>
                <a:endCxn id="51290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6" name="AutoShape 235"/>
              <p:cNvCxnSpPr>
                <a:cxnSpLocks noChangeShapeType="1"/>
                <a:stCxn id="51289" idx="0"/>
                <a:endCxn id="51290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297" name="AutoShape 23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98" name="AutoShape 23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99" name="AutoShape 23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00" name="AutoShape 23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01" name="AutoShape 24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02" name="AutoShape 24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303" name="AutoShape 242"/>
              <p:cNvCxnSpPr>
                <a:cxnSpLocks noChangeShapeType="1"/>
                <a:stCxn id="51297" idx="2"/>
                <a:endCxn id="51299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04" name="AutoShape 243"/>
              <p:cNvCxnSpPr>
                <a:cxnSpLocks noChangeShapeType="1"/>
                <a:stCxn id="51302" idx="2"/>
                <a:endCxn id="51299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05" name="AutoShape 244"/>
              <p:cNvCxnSpPr>
                <a:cxnSpLocks noChangeShapeType="1"/>
                <a:stCxn id="51300" idx="0"/>
                <a:endCxn id="51299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06" name="AutoShape 245"/>
              <p:cNvCxnSpPr>
                <a:cxnSpLocks noChangeShapeType="1"/>
                <a:stCxn id="51298" idx="0"/>
                <a:endCxn id="51297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07" name="AutoShape 246"/>
              <p:cNvCxnSpPr>
                <a:cxnSpLocks noChangeShapeType="1"/>
                <a:stCxn id="51300" idx="0"/>
                <a:endCxn id="51302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08" name="AutoShape 247"/>
              <p:cNvCxnSpPr>
                <a:cxnSpLocks noChangeShapeType="1"/>
                <a:stCxn id="51301" idx="0"/>
                <a:endCxn id="51302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54" name="Group 248"/>
            <p:cNvGrpSpPr>
              <a:grpSpLocks/>
            </p:cNvGrpSpPr>
            <p:nvPr/>
          </p:nvGrpSpPr>
          <p:grpSpPr bwMode="auto">
            <a:xfrm>
              <a:off x="4475" y="3901"/>
              <a:ext cx="464" cy="406"/>
              <a:chOff x="2745" y="3092"/>
              <a:chExt cx="464" cy="406"/>
            </a:xfrm>
          </p:grpSpPr>
          <p:sp>
            <p:nvSpPr>
              <p:cNvPr id="51259" name="AutoShape 24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0" name="AutoShape 25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1" name="AutoShape 25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2" name="AutoShape 25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3" name="AutoShape 25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4" name="AutoShape 25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65" name="AutoShape 25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266" name="AutoShape 256"/>
              <p:cNvCxnSpPr>
                <a:cxnSpLocks noChangeShapeType="1"/>
                <a:stCxn id="51260" idx="2"/>
                <a:endCxn id="51262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7" name="AutoShape 257"/>
              <p:cNvCxnSpPr>
                <a:cxnSpLocks noChangeShapeType="1"/>
                <a:stCxn id="51265" idx="2"/>
                <a:endCxn id="51262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8" name="AutoShape 258"/>
              <p:cNvCxnSpPr>
                <a:cxnSpLocks noChangeShapeType="1"/>
                <a:stCxn id="51263" idx="0"/>
                <a:endCxn id="51262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9" name="AutoShape 259"/>
              <p:cNvCxnSpPr>
                <a:cxnSpLocks noChangeShapeType="1"/>
                <a:stCxn id="51261" idx="0"/>
                <a:endCxn id="51260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0" name="AutoShape 260"/>
              <p:cNvCxnSpPr>
                <a:cxnSpLocks noChangeShapeType="1"/>
                <a:stCxn id="51263" idx="0"/>
                <a:endCxn id="51265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1" name="AutoShape 261"/>
              <p:cNvCxnSpPr>
                <a:cxnSpLocks noChangeShapeType="1"/>
                <a:stCxn id="51264" idx="0"/>
                <a:endCxn id="51265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272" name="AutoShape 26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73" name="AutoShape 26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74" name="AutoShape 26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75" name="AutoShape 26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76" name="AutoShape 26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277" name="AutoShape 26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51278" name="AutoShape 268"/>
              <p:cNvCxnSpPr>
                <a:cxnSpLocks noChangeShapeType="1"/>
                <a:stCxn id="51272" idx="2"/>
                <a:endCxn id="51274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9" name="AutoShape 269"/>
              <p:cNvCxnSpPr>
                <a:cxnSpLocks noChangeShapeType="1"/>
                <a:stCxn id="51277" idx="2"/>
                <a:endCxn id="51274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80" name="AutoShape 270"/>
              <p:cNvCxnSpPr>
                <a:cxnSpLocks noChangeShapeType="1"/>
                <a:stCxn id="51275" idx="0"/>
                <a:endCxn id="51274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81" name="AutoShape 271"/>
              <p:cNvCxnSpPr>
                <a:cxnSpLocks noChangeShapeType="1"/>
                <a:stCxn id="51273" idx="0"/>
                <a:endCxn id="51272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82" name="AutoShape 272"/>
              <p:cNvCxnSpPr>
                <a:cxnSpLocks noChangeShapeType="1"/>
                <a:stCxn id="51275" idx="0"/>
                <a:endCxn id="51277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83" name="AutoShape 273"/>
              <p:cNvCxnSpPr>
                <a:cxnSpLocks noChangeShapeType="1"/>
                <a:stCxn id="51276" idx="0"/>
                <a:endCxn id="51277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55" name="AutoShape 274"/>
            <p:cNvSpPr>
              <a:spLocks noChangeArrowheads="1"/>
            </p:cNvSpPr>
            <p:nvPr/>
          </p:nvSpPr>
          <p:spPr bwMode="auto">
            <a:xfrm rot="5400000">
              <a:off x="4872" y="3086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FFFF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/>
                <a:t>use</a:t>
              </a:r>
            </a:p>
          </p:txBody>
        </p:sp>
        <p:sp>
          <p:nvSpPr>
            <p:cNvPr id="51256" name="AutoShape 275"/>
            <p:cNvSpPr>
              <a:spLocks noChangeArrowheads="1"/>
            </p:cNvSpPr>
            <p:nvPr/>
          </p:nvSpPr>
          <p:spPr bwMode="auto">
            <a:xfrm rot="-5400000">
              <a:off x="4258" y="3060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/>
                <a:t>add</a:t>
              </a:r>
            </a:p>
          </p:txBody>
        </p:sp>
        <p:sp>
          <p:nvSpPr>
            <p:cNvPr id="51257" name="Text Box 276"/>
            <p:cNvSpPr txBox="1">
              <a:spLocks noChangeArrowheads="1"/>
            </p:cNvSpPr>
            <p:nvPr/>
          </p:nvSpPr>
          <p:spPr bwMode="auto">
            <a:xfrm>
              <a:off x="5156" y="3413"/>
              <a:ext cx="6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FF99"/>
                  </a:solidFill>
                </a:rPr>
                <a:t>Generic</a:t>
              </a:r>
            </a:p>
            <a:p>
              <a:pPr eaLnBrk="1" hangingPunct="1"/>
              <a:r>
                <a:rPr lang="en-US" altLang="en-US" sz="1800">
                  <a:solidFill>
                    <a:srgbClr val="FFFF99"/>
                  </a:solidFill>
                </a:rPr>
                <a:t>beliefs</a:t>
              </a:r>
            </a:p>
          </p:txBody>
        </p:sp>
        <p:sp>
          <p:nvSpPr>
            <p:cNvPr id="51258" name="AutoShape 277"/>
            <p:cNvSpPr>
              <a:spLocks noChangeArrowheads="1"/>
            </p:cNvSpPr>
            <p:nvPr/>
          </p:nvSpPr>
          <p:spPr bwMode="auto">
            <a:xfrm rot="-5400000">
              <a:off x="4560" y="3070"/>
              <a:ext cx="481" cy="311"/>
            </a:xfrm>
            <a:prstGeom prst="leftRightArrow">
              <a:avLst>
                <a:gd name="adj1" fmla="val 49843"/>
                <a:gd name="adj2" fmla="val 35895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/>
                <a:t>verify</a:t>
              </a:r>
            </a:p>
          </p:txBody>
        </p:sp>
      </p:grpSp>
      <p:grpSp>
        <p:nvGrpSpPr>
          <p:cNvPr id="51209" name="Group 281"/>
          <p:cNvGrpSpPr>
            <a:grpSpLocks/>
          </p:cNvGrpSpPr>
          <p:nvPr/>
        </p:nvGrpSpPr>
        <p:grpSpPr bwMode="auto">
          <a:xfrm>
            <a:off x="2913063" y="5250583"/>
            <a:ext cx="3665537" cy="792162"/>
            <a:chOff x="1835" y="3599"/>
            <a:chExt cx="2309" cy="499"/>
          </a:xfrm>
        </p:grpSpPr>
        <p:sp>
          <p:nvSpPr>
            <p:cNvPr id="51244" name="AutoShape 282"/>
            <p:cNvSpPr>
              <a:spLocks noChangeArrowheads="1"/>
            </p:cNvSpPr>
            <p:nvPr/>
          </p:nvSpPr>
          <p:spPr bwMode="auto">
            <a:xfrm rot="10800000">
              <a:off x="1835" y="3599"/>
              <a:ext cx="2309" cy="311"/>
            </a:xfrm>
            <a:prstGeom prst="rightArrow">
              <a:avLst>
                <a:gd name="adj1" fmla="val 46630"/>
                <a:gd name="adj2" fmla="val 6895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45" name="Text Box 283"/>
            <p:cNvSpPr txBox="1">
              <a:spLocks noChangeArrowheads="1"/>
            </p:cNvSpPr>
            <p:nvPr/>
          </p:nvSpPr>
          <p:spPr bwMode="auto">
            <a:xfrm>
              <a:off x="2682" y="3848"/>
              <a:ext cx="8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51210" name="Group 284"/>
          <p:cNvGrpSpPr>
            <a:grpSpLocks/>
          </p:cNvGrpSpPr>
          <p:nvPr/>
        </p:nvGrpSpPr>
        <p:grpSpPr bwMode="auto">
          <a:xfrm>
            <a:off x="255588" y="3442420"/>
            <a:ext cx="2743200" cy="2743200"/>
            <a:chOff x="161" y="2460"/>
            <a:chExt cx="1728" cy="1728"/>
          </a:xfrm>
        </p:grpSpPr>
        <p:pic>
          <p:nvPicPr>
            <p:cNvPr id="51242" name="Picture 285" descr="glob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2460"/>
              <a:ext cx="172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3" name="Oval 286"/>
            <p:cNvSpPr>
              <a:spLocks noChangeArrowheads="1"/>
            </p:cNvSpPr>
            <p:nvPr/>
          </p:nvSpPr>
          <p:spPr bwMode="auto">
            <a:xfrm>
              <a:off x="257" y="2546"/>
              <a:ext cx="1524" cy="1524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211" name="Group 287"/>
          <p:cNvGrpSpPr>
            <a:grpSpLocks/>
          </p:cNvGrpSpPr>
          <p:nvPr/>
        </p:nvGrpSpPr>
        <p:grpSpPr bwMode="auto">
          <a:xfrm>
            <a:off x="254000" y="3448770"/>
            <a:ext cx="2743200" cy="2743200"/>
            <a:chOff x="1332" y="1845"/>
            <a:chExt cx="1728" cy="1728"/>
          </a:xfrm>
        </p:grpSpPr>
        <p:pic>
          <p:nvPicPr>
            <p:cNvPr id="51240" name="Picture 288" descr="glob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" y="1845"/>
              <a:ext cx="172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1" name="Freeform 289"/>
            <p:cNvSpPr>
              <a:spLocks/>
            </p:cNvSpPr>
            <p:nvPr/>
          </p:nvSpPr>
          <p:spPr bwMode="auto">
            <a:xfrm>
              <a:off x="1428" y="1918"/>
              <a:ext cx="1475" cy="1579"/>
            </a:xfrm>
            <a:custGeom>
              <a:avLst/>
              <a:gdLst>
                <a:gd name="T0" fmla="*/ 1472 w 1475"/>
                <a:gd name="T1" fmla="*/ 494 h 1579"/>
                <a:gd name="T2" fmla="*/ 77 w 1475"/>
                <a:gd name="T3" fmla="*/ 1076 h 1579"/>
                <a:gd name="T4" fmla="*/ 60 w 1475"/>
                <a:gd name="T5" fmla="*/ 1032 h 1579"/>
                <a:gd name="T6" fmla="*/ 38 w 1475"/>
                <a:gd name="T7" fmla="*/ 939 h 1579"/>
                <a:gd name="T8" fmla="*/ 22 w 1475"/>
                <a:gd name="T9" fmla="*/ 890 h 1579"/>
                <a:gd name="T10" fmla="*/ 77 w 1475"/>
                <a:gd name="T11" fmla="*/ 467 h 1579"/>
                <a:gd name="T12" fmla="*/ 115 w 1475"/>
                <a:gd name="T13" fmla="*/ 407 h 1579"/>
                <a:gd name="T14" fmla="*/ 142 w 1475"/>
                <a:gd name="T15" fmla="*/ 357 h 1579"/>
                <a:gd name="T16" fmla="*/ 170 w 1475"/>
                <a:gd name="T17" fmla="*/ 324 h 1579"/>
                <a:gd name="T18" fmla="*/ 208 w 1475"/>
                <a:gd name="T19" fmla="*/ 253 h 1579"/>
                <a:gd name="T20" fmla="*/ 258 w 1475"/>
                <a:gd name="T21" fmla="*/ 220 h 1579"/>
                <a:gd name="T22" fmla="*/ 324 w 1475"/>
                <a:gd name="T23" fmla="*/ 165 h 1579"/>
                <a:gd name="T24" fmla="*/ 367 w 1475"/>
                <a:gd name="T25" fmla="*/ 122 h 1579"/>
                <a:gd name="T26" fmla="*/ 499 w 1475"/>
                <a:gd name="T27" fmla="*/ 56 h 1579"/>
                <a:gd name="T28" fmla="*/ 548 w 1475"/>
                <a:gd name="T29" fmla="*/ 34 h 1579"/>
                <a:gd name="T30" fmla="*/ 1097 w 1475"/>
                <a:gd name="T31" fmla="*/ 61 h 1579"/>
                <a:gd name="T32" fmla="*/ 1163 w 1475"/>
                <a:gd name="T33" fmla="*/ 116 h 1579"/>
                <a:gd name="T34" fmla="*/ 1174 w 1475"/>
                <a:gd name="T35" fmla="*/ 132 h 1579"/>
                <a:gd name="T36" fmla="*/ 1256 w 1475"/>
                <a:gd name="T37" fmla="*/ 165 h 1579"/>
                <a:gd name="T38" fmla="*/ 1322 w 1475"/>
                <a:gd name="T39" fmla="*/ 215 h 1579"/>
                <a:gd name="T40" fmla="*/ 1366 w 1475"/>
                <a:gd name="T41" fmla="*/ 259 h 1579"/>
                <a:gd name="T42" fmla="*/ 1410 w 1475"/>
                <a:gd name="T43" fmla="*/ 368 h 1579"/>
                <a:gd name="T44" fmla="*/ 1448 w 1475"/>
                <a:gd name="T45" fmla="*/ 445 h 1579"/>
                <a:gd name="T46" fmla="*/ 1454 w 1475"/>
                <a:gd name="T47" fmla="*/ 500 h 1579"/>
                <a:gd name="T48" fmla="*/ 1470 w 1475"/>
                <a:gd name="T49" fmla="*/ 511 h 1579"/>
                <a:gd name="T50" fmla="*/ 1472 w 1475"/>
                <a:gd name="T51" fmla="*/ 494 h 15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75"/>
                <a:gd name="T79" fmla="*/ 0 h 1579"/>
                <a:gd name="T80" fmla="*/ 1475 w 1475"/>
                <a:gd name="T81" fmla="*/ 1579 h 15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75" h="1579">
                  <a:moveTo>
                    <a:pt x="1472" y="494"/>
                  </a:moveTo>
                  <a:cubicBezTo>
                    <a:pt x="1009" y="694"/>
                    <a:pt x="57" y="1579"/>
                    <a:pt x="77" y="1076"/>
                  </a:cubicBezTo>
                  <a:cubicBezTo>
                    <a:pt x="78" y="1055"/>
                    <a:pt x="70" y="1047"/>
                    <a:pt x="60" y="1032"/>
                  </a:cubicBezTo>
                  <a:cubicBezTo>
                    <a:pt x="50" y="1000"/>
                    <a:pt x="58" y="967"/>
                    <a:pt x="38" y="939"/>
                  </a:cubicBezTo>
                  <a:cubicBezTo>
                    <a:pt x="33" y="922"/>
                    <a:pt x="27" y="906"/>
                    <a:pt x="22" y="890"/>
                  </a:cubicBezTo>
                  <a:cubicBezTo>
                    <a:pt x="25" y="759"/>
                    <a:pt x="0" y="587"/>
                    <a:pt x="77" y="467"/>
                  </a:cubicBezTo>
                  <a:cubicBezTo>
                    <a:pt x="85" y="440"/>
                    <a:pt x="91" y="423"/>
                    <a:pt x="115" y="407"/>
                  </a:cubicBezTo>
                  <a:cubicBezTo>
                    <a:pt x="125" y="391"/>
                    <a:pt x="130" y="371"/>
                    <a:pt x="142" y="357"/>
                  </a:cubicBezTo>
                  <a:cubicBezTo>
                    <a:pt x="183" y="307"/>
                    <a:pt x="138" y="373"/>
                    <a:pt x="170" y="324"/>
                  </a:cubicBezTo>
                  <a:cubicBezTo>
                    <a:pt x="176" y="297"/>
                    <a:pt x="187" y="272"/>
                    <a:pt x="208" y="253"/>
                  </a:cubicBezTo>
                  <a:cubicBezTo>
                    <a:pt x="223" y="240"/>
                    <a:pt x="244" y="234"/>
                    <a:pt x="258" y="220"/>
                  </a:cubicBezTo>
                  <a:cubicBezTo>
                    <a:pt x="300" y="178"/>
                    <a:pt x="278" y="196"/>
                    <a:pt x="324" y="165"/>
                  </a:cubicBezTo>
                  <a:cubicBezTo>
                    <a:pt x="343" y="153"/>
                    <a:pt x="348" y="134"/>
                    <a:pt x="367" y="122"/>
                  </a:cubicBezTo>
                  <a:cubicBezTo>
                    <a:pt x="393" y="81"/>
                    <a:pt x="455" y="71"/>
                    <a:pt x="499" y="56"/>
                  </a:cubicBezTo>
                  <a:cubicBezTo>
                    <a:pt x="517" y="50"/>
                    <a:pt x="530" y="40"/>
                    <a:pt x="548" y="34"/>
                  </a:cubicBezTo>
                  <a:cubicBezTo>
                    <a:pt x="892" y="38"/>
                    <a:pt x="902" y="0"/>
                    <a:pt x="1097" y="61"/>
                  </a:cubicBezTo>
                  <a:cubicBezTo>
                    <a:pt x="1123" y="78"/>
                    <a:pt x="1143" y="93"/>
                    <a:pt x="1163" y="116"/>
                  </a:cubicBezTo>
                  <a:cubicBezTo>
                    <a:pt x="1167" y="121"/>
                    <a:pt x="1169" y="128"/>
                    <a:pt x="1174" y="132"/>
                  </a:cubicBezTo>
                  <a:cubicBezTo>
                    <a:pt x="1195" y="149"/>
                    <a:pt x="1230" y="157"/>
                    <a:pt x="1256" y="165"/>
                  </a:cubicBezTo>
                  <a:cubicBezTo>
                    <a:pt x="1281" y="181"/>
                    <a:pt x="1294" y="205"/>
                    <a:pt x="1322" y="215"/>
                  </a:cubicBezTo>
                  <a:cubicBezTo>
                    <a:pt x="1335" y="234"/>
                    <a:pt x="1347" y="247"/>
                    <a:pt x="1366" y="259"/>
                  </a:cubicBezTo>
                  <a:cubicBezTo>
                    <a:pt x="1389" y="292"/>
                    <a:pt x="1387" y="335"/>
                    <a:pt x="1410" y="368"/>
                  </a:cubicBezTo>
                  <a:cubicBezTo>
                    <a:pt x="1415" y="398"/>
                    <a:pt x="1422" y="427"/>
                    <a:pt x="1448" y="445"/>
                  </a:cubicBezTo>
                  <a:cubicBezTo>
                    <a:pt x="1450" y="463"/>
                    <a:pt x="1448" y="483"/>
                    <a:pt x="1454" y="500"/>
                  </a:cubicBezTo>
                  <a:cubicBezTo>
                    <a:pt x="1456" y="506"/>
                    <a:pt x="1464" y="513"/>
                    <a:pt x="1470" y="511"/>
                  </a:cubicBezTo>
                  <a:cubicBezTo>
                    <a:pt x="1475" y="509"/>
                    <a:pt x="1471" y="500"/>
                    <a:pt x="1472" y="494"/>
                  </a:cubicBez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1212" name="AutoShape 290"/>
          <p:cNvSpPr>
            <a:spLocks noChangeArrowheads="1"/>
          </p:cNvSpPr>
          <p:nvPr/>
        </p:nvSpPr>
        <p:spPr bwMode="auto">
          <a:xfrm rot="-2434525">
            <a:off x="1944688" y="3399558"/>
            <a:ext cx="1322387" cy="606425"/>
          </a:xfrm>
          <a:prstGeom prst="rightArrow">
            <a:avLst>
              <a:gd name="adj1" fmla="val 50000"/>
              <a:gd name="adj2" fmla="val 54516"/>
            </a:avLst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213" name="Group 291"/>
          <p:cNvGrpSpPr>
            <a:grpSpLocks/>
          </p:cNvGrpSpPr>
          <p:nvPr/>
        </p:nvGrpSpPr>
        <p:grpSpPr bwMode="auto">
          <a:xfrm rot="-7712767">
            <a:off x="1909763" y="2756620"/>
            <a:ext cx="2590800" cy="914400"/>
            <a:chOff x="2688" y="2640"/>
            <a:chExt cx="1632" cy="576"/>
          </a:xfrm>
        </p:grpSpPr>
        <p:sp>
          <p:nvSpPr>
            <p:cNvPr id="51229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1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2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3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4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5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6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7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8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39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1214" name="AutoShape 303"/>
          <p:cNvSpPr>
            <a:spLocks noChangeArrowheads="1"/>
          </p:cNvSpPr>
          <p:nvPr/>
        </p:nvSpPr>
        <p:spPr bwMode="auto">
          <a:xfrm rot="-2435325">
            <a:off x="3243263" y="2501033"/>
            <a:ext cx="844550" cy="536575"/>
          </a:xfrm>
          <a:prstGeom prst="rightArrow">
            <a:avLst>
              <a:gd name="adj1" fmla="val 54574"/>
              <a:gd name="adj2" fmla="val 4122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215" name="Group 304"/>
          <p:cNvGrpSpPr>
            <a:grpSpLocks/>
          </p:cNvGrpSpPr>
          <p:nvPr/>
        </p:nvGrpSpPr>
        <p:grpSpPr bwMode="auto">
          <a:xfrm>
            <a:off x="606425" y="4264745"/>
            <a:ext cx="1836738" cy="1127125"/>
            <a:chOff x="382" y="2978"/>
            <a:chExt cx="1157" cy="710"/>
          </a:xfrm>
        </p:grpSpPr>
        <p:sp>
          <p:nvSpPr>
            <p:cNvPr id="51227" name="AutoShape 305"/>
            <p:cNvSpPr>
              <a:spLocks noChangeArrowheads="1"/>
            </p:cNvSpPr>
            <p:nvPr/>
          </p:nvSpPr>
          <p:spPr bwMode="auto">
            <a:xfrm rot="4039054">
              <a:off x="1027" y="3176"/>
              <a:ext cx="710" cy="314"/>
            </a:xfrm>
            <a:prstGeom prst="leftRightArrow">
              <a:avLst>
                <a:gd name="adj1" fmla="val 50000"/>
                <a:gd name="adj2" fmla="val 45223"/>
              </a:avLst>
            </a:prstGeom>
            <a:solidFill>
              <a:srgbClr val="0000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28" name="AutoShape 306"/>
            <p:cNvSpPr>
              <a:spLocks noChangeArrowheads="1"/>
            </p:cNvSpPr>
            <p:nvPr/>
          </p:nvSpPr>
          <p:spPr bwMode="auto">
            <a:xfrm>
              <a:off x="382" y="3186"/>
              <a:ext cx="732" cy="47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7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l-GR" altLang="en-US">
                  <a:solidFill>
                    <a:schemeClr val="bg1"/>
                  </a:solidFill>
                  <a:cs typeface="Times New Roman" panose="02020603050405020304" pitchFamily="18" charset="0"/>
                </a:rPr>
                <a:t>Δ</a:t>
              </a:r>
              <a:r>
                <a:rPr lang="nl-BE" altLang="en-US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1800">
                  <a:solidFill>
                    <a:schemeClr val="bg1"/>
                  </a:solidFill>
                </a:rPr>
                <a:t>= outcome</a:t>
              </a: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1182255" y="1376218"/>
            <a:ext cx="7952509" cy="5126182"/>
          </a:xfrm>
          <a:custGeom>
            <a:avLst/>
            <a:gdLst>
              <a:gd name="connsiteX0" fmla="*/ 0 w 7952509"/>
              <a:gd name="connsiteY0" fmla="*/ 73891 h 5126182"/>
              <a:gd name="connsiteX1" fmla="*/ 4027054 w 7952509"/>
              <a:gd name="connsiteY1" fmla="*/ 5107709 h 5126182"/>
              <a:gd name="connsiteX2" fmla="*/ 7952509 w 7952509"/>
              <a:gd name="connsiteY2" fmla="*/ 5126182 h 5126182"/>
              <a:gd name="connsiteX3" fmla="*/ 7915563 w 7952509"/>
              <a:gd name="connsiteY3" fmla="*/ 0 h 5126182"/>
              <a:gd name="connsiteX4" fmla="*/ 0 w 7952509"/>
              <a:gd name="connsiteY4" fmla="*/ 73891 h 512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2509" h="5126182">
                <a:moveTo>
                  <a:pt x="0" y="73891"/>
                </a:moveTo>
                <a:lnTo>
                  <a:pt x="4027054" y="5107709"/>
                </a:lnTo>
                <a:lnTo>
                  <a:pt x="7952509" y="5126182"/>
                </a:lnTo>
                <a:lnTo>
                  <a:pt x="7915563" y="0"/>
                </a:lnTo>
                <a:lnTo>
                  <a:pt x="0" y="73891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7782" y="1450109"/>
            <a:ext cx="5061527" cy="5043055"/>
          </a:xfrm>
          <a:custGeom>
            <a:avLst/>
            <a:gdLst>
              <a:gd name="connsiteX0" fmla="*/ 1006763 w 5061527"/>
              <a:gd name="connsiteY0" fmla="*/ 0 h 5043055"/>
              <a:gd name="connsiteX1" fmla="*/ 5061527 w 5061527"/>
              <a:gd name="connsiteY1" fmla="*/ 5043055 h 5043055"/>
              <a:gd name="connsiteX2" fmla="*/ 0 w 5061527"/>
              <a:gd name="connsiteY2" fmla="*/ 5033818 h 5043055"/>
              <a:gd name="connsiteX3" fmla="*/ 64654 w 5061527"/>
              <a:gd name="connsiteY3" fmla="*/ 9236 h 5043055"/>
              <a:gd name="connsiteX4" fmla="*/ 1006763 w 5061527"/>
              <a:gd name="connsiteY4" fmla="*/ 0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1527" h="5043055">
                <a:moveTo>
                  <a:pt x="1006763" y="0"/>
                </a:moveTo>
                <a:lnTo>
                  <a:pt x="5061527" y="5043055"/>
                </a:lnTo>
                <a:lnTo>
                  <a:pt x="0" y="5033818"/>
                </a:lnTo>
                <a:lnTo>
                  <a:pt x="64654" y="9236"/>
                </a:lnTo>
                <a:lnTo>
                  <a:pt x="1006763" y="0"/>
                </a:lnTo>
                <a:close/>
              </a:path>
            </a:pathLst>
          </a:custGeom>
          <a:solidFill>
            <a:srgbClr val="0070C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796" y="1447800"/>
            <a:ext cx="11240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2140596" y="1461821"/>
            <a:ext cx="8178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1524000" y="1394691"/>
            <a:ext cx="7564582" cy="3131127"/>
          </a:xfrm>
          <a:custGeom>
            <a:avLst/>
            <a:gdLst>
              <a:gd name="connsiteX0" fmla="*/ 0 w 7564582"/>
              <a:gd name="connsiteY0" fmla="*/ 471054 h 3131127"/>
              <a:gd name="connsiteX1" fmla="*/ 1477818 w 7564582"/>
              <a:gd name="connsiteY1" fmla="*/ 480291 h 3131127"/>
              <a:gd name="connsiteX2" fmla="*/ 1874982 w 7564582"/>
              <a:gd name="connsiteY2" fmla="*/ 55418 h 3131127"/>
              <a:gd name="connsiteX3" fmla="*/ 7564582 w 7564582"/>
              <a:gd name="connsiteY3" fmla="*/ 0 h 3131127"/>
              <a:gd name="connsiteX4" fmla="*/ 7564582 w 7564582"/>
              <a:gd name="connsiteY4" fmla="*/ 1283854 h 3131127"/>
              <a:gd name="connsiteX5" fmla="*/ 3860800 w 7564582"/>
              <a:gd name="connsiteY5" fmla="*/ 1302327 h 3131127"/>
              <a:gd name="connsiteX6" fmla="*/ 2466109 w 7564582"/>
              <a:gd name="connsiteY6" fmla="*/ 2041236 h 3131127"/>
              <a:gd name="connsiteX7" fmla="*/ 2124364 w 7564582"/>
              <a:gd name="connsiteY7" fmla="*/ 3131127 h 3131127"/>
              <a:gd name="connsiteX8" fmla="*/ 0 w 7564582"/>
              <a:gd name="connsiteY8" fmla="*/ 471054 h 313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4582" h="3131127">
                <a:moveTo>
                  <a:pt x="0" y="471054"/>
                </a:moveTo>
                <a:lnTo>
                  <a:pt x="1477818" y="480291"/>
                </a:lnTo>
                <a:lnTo>
                  <a:pt x="1874982" y="55418"/>
                </a:lnTo>
                <a:lnTo>
                  <a:pt x="7564582" y="0"/>
                </a:lnTo>
                <a:lnTo>
                  <a:pt x="7564582" y="1283854"/>
                </a:lnTo>
                <a:lnTo>
                  <a:pt x="3860800" y="1302327"/>
                </a:lnTo>
                <a:lnTo>
                  <a:pt x="2466109" y="2041236"/>
                </a:lnTo>
                <a:lnTo>
                  <a:pt x="2124364" y="3131127"/>
                </a:lnTo>
                <a:lnTo>
                  <a:pt x="0" y="471054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40" name="Right Arrow 339"/>
          <p:cNvSpPr/>
          <p:nvPr/>
        </p:nvSpPr>
        <p:spPr bwMode="auto">
          <a:xfrm rot="10368654">
            <a:off x="2744644" y="4327718"/>
            <a:ext cx="1128311" cy="647405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310" name="Group 291"/>
          <p:cNvGrpSpPr>
            <a:grpSpLocks/>
          </p:cNvGrpSpPr>
          <p:nvPr/>
        </p:nvGrpSpPr>
        <p:grpSpPr bwMode="auto">
          <a:xfrm rot="-7712767">
            <a:off x="2819840" y="3675233"/>
            <a:ext cx="2265199" cy="955465"/>
            <a:chOff x="2688" y="2640"/>
            <a:chExt cx="1632" cy="576"/>
          </a:xfrm>
          <a:solidFill>
            <a:srgbClr val="C30D8F"/>
          </a:solidFill>
        </p:grpSpPr>
        <p:sp>
          <p:nvSpPr>
            <p:cNvPr id="311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4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5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6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7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9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0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1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2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2872509" y="2687782"/>
            <a:ext cx="6253018" cy="3796145"/>
          </a:xfrm>
          <a:custGeom>
            <a:avLst/>
            <a:gdLst>
              <a:gd name="connsiteX0" fmla="*/ 0 w 6253018"/>
              <a:gd name="connsiteY0" fmla="*/ 868218 h 3796145"/>
              <a:gd name="connsiteX1" fmla="*/ 1136073 w 6253018"/>
              <a:gd name="connsiteY1" fmla="*/ 729673 h 3796145"/>
              <a:gd name="connsiteX2" fmla="*/ 2493818 w 6253018"/>
              <a:gd name="connsiteY2" fmla="*/ 27709 h 3796145"/>
              <a:gd name="connsiteX3" fmla="*/ 6225309 w 6253018"/>
              <a:gd name="connsiteY3" fmla="*/ 0 h 3796145"/>
              <a:gd name="connsiteX4" fmla="*/ 6253018 w 6253018"/>
              <a:gd name="connsiteY4" fmla="*/ 3796145 h 3796145"/>
              <a:gd name="connsiteX5" fmla="*/ 2346036 w 6253018"/>
              <a:gd name="connsiteY5" fmla="*/ 3796145 h 3796145"/>
              <a:gd name="connsiteX6" fmla="*/ 0 w 6253018"/>
              <a:gd name="connsiteY6" fmla="*/ 868218 h 379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3018" h="3796145">
                <a:moveTo>
                  <a:pt x="0" y="868218"/>
                </a:moveTo>
                <a:lnTo>
                  <a:pt x="1136073" y="729673"/>
                </a:lnTo>
                <a:lnTo>
                  <a:pt x="2493818" y="27709"/>
                </a:lnTo>
                <a:lnTo>
                  <a:pt x="6225309" y="0"/>
                </a:lnTo>
                <a:lnTo>
                  <a:pt x="6253018" y="3796145"/>
                </a:lnTo>
                <a:lnTo>
                  <a:pt x="2346036" y="3796145"/>
                </a:lnTo>
                <a:lnTo>
                  <a:pt x="0" y="868218"/>
                </a:lnTo>
                <a:close/>
              </a:path>
            </a:pathLst>
          </a:custGeom>
          <a:solidFill>
            <a:srgbClr val="ECD63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2728511" y="1900535"/>
            <a:ext cx="115768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specific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6035034" y="2788282"/>
            <a:ext cx="114005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generic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366007">
            <a:off x="3239624" y="2480468"/>
            <a:ext cx="1463842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bg1"/>
                </a:solidFill>
              </a:rPr>
              <a:t>isAbout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 bwMode="auto">
          <a:xfrm rot="8447295">
            <a:off x="1814184" y="3543011"/>
            <a:ext cx="1128311" cy="647405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39" name="TextBox 338"/>
          <p:cNvSpPr txBox="1"/>
          <p:nvPr/>
        </p:nvSpPr>
        <p:spPr>
          <a:xfrm rot="21287366">
            <a:off x="4359210" y="4260039"/>
            <a:ext cx="2301741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bg1"/>
                </a:solidFill>
              </a:rPr>
              <a:t>isAbout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en-US" smtClean="0"/>
              <a:t>Representing specific entities</a:t>
            </a:r>
            <a:endParaRPr lang="en-US" altLang="en-US" sz="200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50292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nl-NL" altLang="en-US" b="1" dirty="0" smtClean="0"/>
              <a:t>	</a:t>
            </a:r>
            <a:r>
              <a:rPr lang="nl-NL" altLang="en-US" b="1" u="sng" dirty="0" smtClean="0"/>
              <a:t>explicit</a:t>
            </a:r>
            <a:r>
              <a:rPr lang="nl-NL" altLang="en-US" dirty="0" smtClean="0"/>
              <a:t> </a:t>
            </a:r>
            <a:r>
              <a:rPr lang="nl-BE" altLang="en-US" dirty="0" err="1" smtClean="0"/>
              <a:t>reference</a:t>
            </a:r>
            <a:r>
              <a:rPr lang="nl-BE" altLang="en-US" dirty="0" smtClean="0"/>
              <a:t>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the </a:t>
            </a:r>
            <a:r>
              <a:rPr lang="nl-NL" altLang="en-US" dirty="0" err="1" smtClean="0"/>
              <a:t>individual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entities</a:t>
            </a:r>
            <a:r>
              <a:rPr lang="nl-NL" altLang="en-US" dirty="0" smtClean="0"/>
              <a:t> relevant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the accurate </a:t>
            </a:r>
            <a:r>
              <a:rPr lang="nl-NL" altLang="en-US" dirty="0" err="1" smtClean="0"/>
              <a:t>description</a:t>
            </a:r>
            <a:r>
              <a:rPr lang="nl-NL" altLang="en-US" dirty="0" smtClean="0"/>
              <a:t> of </a:t>
            </a:r>
            <a:r>
              <a:rPr lang="nl-NL" altLang="en-US" dirty="0" err="1" smtClean="0"/>
              <a:t>some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portion</a:t>
            </a:r>
            <a:r>
              <a:rPr lang="nl-NL" altLang="en-US" dirty="0" smtClean="0"/>
              <a:t> of </a:t>
            </a:r>
            <a:r>
              <a:rPr lang="nl-NL" altLang="en-US" dirty="0" err="1" smtClean="0"/>
              <a:t>reality</a:t>
            </a:r>
            <a:r>
              <a:rPr lang="nl-BE" altLang="en-US" dirty="0" smtClean="0"/>
              <a:t>, ...</a:t>
            </a:r>
          </a:p>
          <a:p>
            <a:pPr marL="990600" lvl="1" indent="-533400">
              <a:buFontTx/>
              <a:buNone/>
            </a:pPr>
            <a:endParaRPr lang="nl-BE" altLang="en-US" dirty="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981200" y="6276975"/>
            <a:ext cx="716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600" b="0">
                <a:solidFill>
                  <a:schemeClr val="bg1"/>
                </a:solidFill>
              </a:rPr>
              <a:t>Ceusters W, Smith B. Strategies for Referent Tracking in Electronic Health Records. J Biomed Inform. 2006 Jun;39(3):362-78.</a:t>
            </a:r>
          </a:p>
        </p:txBody>
      </p:sp>
      <p:sp>
        <p:nvSpPr>
          <p:cNvPr id="22533" name="AutoShape 5" descr="larson-oct-1987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387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2099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7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en-US" smtClean="0"/>
              <a:t>Method: IUI assignment</a:t>
            </a:r>
            <a:endParaRPr lang="en-US" altLang="en-US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5175221" cy="4953000"/>
          </a:xfrm>
        </p:spPr>
        <p:txBody>
          <a:bodyPr/>
          <a:lstStyle/>
          <a:p>
            <a:pPr lvl="1"/>
            <a:endParaRPr lang="nl-BE" altLang="en-US" dirty="0" smtClean="0"/>
          </a:p>
          <a:p>
            <a:pPr lvl="1"/>
            <a:r>
              <a:rPr lang="nl-BE" altLang="en-US" dirty="0" smtClean="0"/>
              <a:t>Introduce </a:t>
            </a:r>
            <a:r>
              <a:rPr lang="nl-BE" altLang="en-US" dirty="0" err="1" smtClean="0"/>
              <a:t>an</a:t>
            </a:r>
            <a:r>
              <a:rPr lang="nl-BE" altLang="en-US" dirty="0" smtClean="0"/>
              <a:t> </a:t>
            </a:r>
            <a:r>
              <a:rPr lang="nl-BE" altLang="en-US" b="1" i="1" dirty="0" err="1" smtClean="0"/>
              <a:t>Instance</a:t>
            </a:r>
            <a:r>
              <a:rPr lang="nl-BE" altLang="en-US" b="1" i="1" dirty="0" smtClean="0"/>
              <a:t> Unique </a:t>
            </a:r>
            <a:r>
              <a:rPr lang="nl-BE" altLang="en-US" b="1" i="1" dirty="0" err="1" smtClean="0"/>
              <a:t>Identifier</a:t>
            </a:r>
            <a:r>
              <a:rPr lang="nl-NL" altLang="en-US" dirty="0" smtClean="0"/>
              <a:t> </a:t>
            </a:r>
            <a:r>
              <a:rPr lang="nl-BE" altLang="en-US" dirty="0" smtClean="0"/>
              <a:t>(IUI) 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each</a:t>
            </a:r>
            <a:r>
              <a:rPr lang="nl-BE" altLang="en-US" dirty="0" smtClean="0"/>
              <a:t> relevant </a:t>
            </a:r>
            <a:r>
              <a:rPr lang="nl-BE" altLang="en-US" dirty="0" err="1" smtClean="0"/>
              <a:t>particular</a:t>
            </a:r>
            <a:r>
              <a:rPr lang="nl-BE" altLang="en-US" dirty="0" smtClean="0"/>
              <a:t> (</a:t>
            </a:r>
            <a:r>
              <a:rPr lang="nl-BE" altLang="en-US" dirty="0" err="1" smtClean="0"/>
              <a:t>individual</a:t>
            </a:r>
            <a:r>
              <a:rPr lang="nl-BE" altLang="en-US" dirty="0" smtClean="0"/>
              <a:t>) </a:t>
            </a:r>
            <a:r>
              <a:rPr lang="nl-BE" altLang="en-US" dirty="0" err="1" smtClean="0"/>
              <a:t>entity</a:t>
            </a:r>
            <a:endParaRPr lang="nl-BE" altLang="en-US" dirty="0" smtClean="0"/>
          </a:p>
          <a:p>
            <a:endParaRPr lang="en-US" altLang="en-US" dirty="0" smtClean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981200" y="6276975"/>
            <a:ext cx="716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600" b="0">
                <a:solidFill>
                  <a:schemeClr val="bg1"/>
                </a:solidFill>
              </a:rPr>
              <a:t>Ceusters W, Smith B. Strategies for Referent Tracking in Electronic Health Records. J Biomed Inform. 2006 Jun;39(3):362-78.</a:t>
            </a:r>
          </a:p>
        </p:txBody>
      </p:sp>
      <p:sp>
        <p:nvSpPr>
          <p:cNvPr id="23556" name="AutoShape 4" descr="larson-oct-1987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75313" y="1752600"/>
            <a:ext cx="3082925" cy="4191000"/>
            <a:chOff x="3264" y="1344"/>
            <a:chExt cx="2146" cy="2784"/>
          </a:xfrm>
        </p:grpSpPr>
        <p:pic>
          <p:nvPicPr>
            <p:cNvPr id="2356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344"/>
              <a:ext cx="214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312" y="2160"/>
              <a:ext cx="336" cy="62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235</a:t>
              </a:r>
            </a:p>
          </p:txBody>
        </p:sp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>
              <a:off x="4875" y="1920"/>
              <a:ext cx="444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Arial Unicode MS" panose="020B0604020202020204" pitchFamily="34" charset="-128"/>
                </a:rPr>
                <a:t>78</a:t>
              </a:r>
            </a:p>
          </p:txBody>
        </p:sp>
        <p:sp>
          <p:nvSpPr>
            <p:cNvPr id="2356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416" y="2400"/>
              <a:ext cx="768" cy="4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5678</a:t>
              </a:r>
            </a:p>
          </p:txBody>
        </p:sp>
        <p:sp>
          <p:nvSpPr>
            <p:cNvPr id="2356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792" y="2976"/>
              <a:ext cx="378" cy="4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321</a:t>
              </a:r>
            </a:p>
          </p:txBody>
        </p:sp>
        <p:sp>
          <p:nvSpPr>
            <p:cNvPr id="23565" name="WordArt 12"/>
            <p:cNvSpPr>
              <a:spLocks noChangeArrowheads="1" noChangeShapeType="1" noTextEdit="1"/>
            </p:cNvSpPr>
            <p:nvPr/>
          </p:nvSpPr>
          <p:spPr bwMode="auto">
            <a:xfrm rot="885637">
              <a:off x="3840" y="3216"/>
              <a:ext cx="384" cy="33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47773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322</a:t>
              </a:r>
            </a:p>
          </p:txBody>
        </p:sp>
        <p:sp>
          <p:nvSpPr>
            <p:cNvPr id="23566" name="WordArt 13"/>
            <p:cNvSpPr>
              <a:spLocks noChangeArrowheads="1" noChangeShapeType="1" noTextEdit="1"/>
            </p:cNvSpPr>
            <p:nvPr/>
          </p:nvSpPr>
          <p:spPr bwMode="auto">
            <a:xfrm rot="1914897">
              <a:off x="4848" y="3264"/>
              <a:ext cx="336" cy="26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1329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666</a:t>
              </a:r>
            </a:p>
          </p:txBody>
        </p:sp>
        <p:sp>
          <p:nvSpPr>
            <p:cNvPr id="2356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320" y="3456"/>
              <a:ext cx="336" cy="2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427</a:t>
              </a:r>
            </a:p>
          </p:txBody>
        </p:sp>
      </p:grpSp>
      <p:pic>
        <p:nvPicPr>
          <p:cNvPr id="204084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2099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12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0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84502"/>
            <a:ext cx="9144001" cy="4992498"/>
          </a:xfrm>
          <a:prstGeom prst="rect">
            <a:avLst/>
          </a:prstGeom>
        </p:spPr>
      </p:pic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Elementary Referent Tracking tuple types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2331310"/>
            <a:ext cx="7931150" cy="822325"/>
            <a:chOff x="0" y="1652"/>
            <a:chExt cx="4996" cy="518"/>
          </a:xfrm>
        </p:grpSpPr>
        <p:grpSp>
          <p:nvGrpSpPr>
            <p:cNvPr id="35862" name="Group 21"/>
            <p:cNvGrpSpPr>
              <a:grpSpLocks/>
            </p:cNvGrpSpPr>
            <p:nvPr/>
          </p:nvGrpSpPr>
          <p:grpSpPr bwMode="auto">
            <a:xfrm>
              <a:off x="0" y="1800"/>
              <a:ext cx="1452" cy="144"/>
              <a:chOff x="0" y="1800"/>
              <a:chExt cx="1452" cy="144"/>
            </a:xfrm>
          </p:grpSpPr>
          <p:sp>
            <p:nvSpPr>
              <p:cNvPr id="35864" name="Rectangle 6"/>
              <p:cNvSpPr>
                <a:spLocks noChangeArrowheads="1"/>
              </p:cNvSpPr>
              <p:nvPr/>
            </p:nvSpPr>
            <p:spPr bwMode="auto">
              <a:xfrm>
                <a:off x="0" y="1800"/>
                <a:ext cx="960" cy="144"/>
              </a:xfrm>
              <a:prstGeom prst="rect">
                <a:avLst/>
              </a:prstGeom>
              <a:solidFill>
                <a:srgbClr val="FF33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865" name="Line 7"/>
              <p:cNvSpPr>
                <a:spLocks noChangeShapeType="1"/>
              </p:cNvSpPr>
              <p:nvPr/>
            </p:nvSpPr>
            <p:spPr bwMode="auto">
              <a:xfrm flipH="1">
                <a:off x="1164" y="1884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63" name="Text Box 8"/>
            <p:cNvSpPr txBox="1">
              <a:spLocks noChangeArrowheads="1"/>
            </p:cNvSpPr>
            <p:nvPr/>
          </p:nvSpPr>
          <p:spPr bwMode="auto">
            <a:xfrm>
              <a:off x="1462" y="1652"/>
              <a:ext cx="3534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dirty="0">
                  <a:solidFill>
                    <a:schemeClr val="bg1"/>
                  </a:solidFill>
                </a:rPr>
                <a:t>Relationships between particulars taken from a realism-based relation ontology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3108464"/>
            <a:ext cx="7931150" cy="463550"/>
            <a:chOff x="0" y="2031"/>
            <a:chExt cx="4996" cy="292"/>
          </a:xfrm>
        </p:grpSpPr>
        <p:sp>
          <p:nvSpPr>
            <p:cNvPr id="35859" name="Rectangle 9"/>
            <p:cNvSpPr>
              <a:spLocks noChangeArrowheads="1"/>
            </p:cNvSpPr>
            <p:nvPr/>
          </p:nvSpPr>
          <p:spPr bwMode="auto">
            <a:xfrm>
              <a:off x="0" y="2179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60" name="Line 10"/>
            <p:cNvSpPr>
              <a:spLocks noChangeShapeType="1"/>
            </p:cNvSpPr>
            <p:nvPr/>
          </p:nvSpPr>
          <p:spPr bwMode="auto">
            <a:xfrm flipH="1">
              <a:off x="1164" y="2263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Text Box 11"/>
            <p:cNvSpPr txBox="1">
              <a:spLocks noChangeArrowheads="1"/>
            </p:cNvSpPr>
            <p:nvPr/>
          </p:nvSpPr>
          <p:spPr bwMode="auto">
            <a:xfrm>
              <a:off x="1462" y="2031"/>
              <a:ext cx="3534" cy="28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Instantiation of a universal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3894147"/>
            <a:ext cx="7931150" cy="822325"/>
            <a:chOff x="0" y="2427"/>
            <a:chExt cx="4996" cy="518"/>
          </a:xfrm>
        </p:grpSpPr>
        <p:sp>
          <p:nvSpPr>
            <p:cNvPr id="35856" name="Rectangle 12"/>
            <p:cNvSpPr>
              <a:spLocks noChangeArrowheads="1"/>
            </p:cNvSpPr>
            <p:nvPr/>
          </p:nvSpPr>
          <p:spPr bwMode="auto">
            <a:xfrm>
              <a:off x="0" y="2575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7" name="Line 13"/>
            <p:cNvSpPr>
              <a:spLocks noChangeShapeType="1"/>
            </p:cNvSpPr>
            <p:nvPr/>
          </p:nvSpPr>
          <p:spPr bwMode="auto">
            <a:xfrm flipH="1">
              <a:off x="1164" y="2659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Text Box 14"/>
            <p:cNvSpPr txBox="1">
              <a:spLocks noChangeArrowheads="1"/>
            </p:cNvSpPr>
            <p:nvPr/>
          </p:nvSpPr>
          <p:spPr bwMode="auto">
            <a:xfrm>
              <a:off x="1462" y="2427"/>
              <a:ext cx="3534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Annotation using terms from a non-realist terminology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0" y="4672147"/>
            <a:ext cx="7931150" cy="822325"/>
            <a:chOff x="0" y="2824"/>
            <a:chExt cx="4996" cy="518"/>
          </a:xfrm>
        </p:grpSpPr>
        <p:sp>
          <p:nvSpPr>
            <p:cNvPr id="35853" name="Rectangle 15"/>
            <p:cNvSpPr>
              <a:spLocks noChangeArrowheads="1"/>
            </p:cNvSpPr>
            <p:nvPr/>
          </p:nvSpPr>
          <p:spPr bwMode="auto">
            <a:xfrm>
              <a:off x="0" y="2972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4" name="Line 16"/>
            <p:cNvSpPr>
              <a:spLocks noChangeShapeType="1"/>
            </p:cNvSpPr>
            <p:nvPr/>
          </p:nvSpPr>
          <p:spPr bwMode="auto">
            <a:xfrm flipH="1">
              <a:off x="1164" y="3056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Text Box 17"/>
            <p:cNvSpPr txBox="1">
              <a:spLocks noChangeArrowheads="1"/>
            </p:cNvSpPr>
            <p:nvPr/>
          </p:nvSpPr>
          <p:spPr bwMode="auto">
            <a:xfrm>
              <a:off x="1462" y="2824"/>
              <a:ext cx="3534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‘Negative findings’ such as absences, missing parts, preventions, …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0" y="5447144"/>
            <a:ext cx="7931150" cy="463550"/>
            <a:chOff x="0" y="3208"/>
            <a:chExt cx="4996" cy="292"/>
          </a:xfrm>
        </p:grpSpPr>
        <p:sp>
          <p:nvSpPr>
            <p:cNvPr id="35850" name="Rectangle 18"/>
            <p:cNvSpPr>
              <a:spLocks noChangeArrowheads="1"/>
            </p:cNvSpPr>
            <p:nvPr/>
          </p:nvSpPr>
          <p:spPr bwMode="auto">
            <a:xfrm>
              <a:off x="0" y="3356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1" name="Line 19"/>
            <p:cNvSpPr>
              <a:spLocks noChangeShapeType="1"/>
            </p:cNvSpPr>
            <p:nvPr/>
          </p:nvSpPr>
          <p:spPr bwMode="auto">
            <a:xfrm flipH="1">
              <a:off x="1164" y="3440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Text Box 20"/>
            <p:cNvSpPr txBox="1">
              <a:spLocks noChangeArrowheads="1"/>
            </p:cNvSpPr>
            <p:nvPr/>
          </p:nvSpPr>
          <p:spPr bwMode="auto">
            <a:xfrm>
              <a:off x="1462" y="3208"/>
              <a:ext cx="3534" cy="28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Names for a particular</a:t>
              </a:r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0" y="1828802"/>
            <a:ext cx="7931150" cy="830263"/>
            <a:chOff x="0" y="1652"/>
            <a:chExt cx="4996" cy="523"/>
          </a:xfrm>
        </p:grpSpPr>
        <p:grpSp>
          <p:nvGrpSpPr>
            <p:cNvPr id="29" name="Group 21"/>
            <p:cNvGrpSpPr>
              <a:grpSpLocks/>
            </p:cNvGrpSpPr>
            <p:nvPr/>
          </p:nvGrpSpPr>
          <p:grpSpPr bwMode="auto">
            <a:xfrm>
              <a:off x="0" y="1800"/>
              <a:ext cx="1452" cy="144"/>
              <a:chOff x="0" y="1800"/>
              <a:chExt cx="1452" cy="144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0" y="1800"/>
                <a:ext cx="960" cy="144"/>
              </a:xfrm>
              <a:prstGeom prst="rect">
                <a:avLst/>
              </a:prstGeom>
              <a:solidFill>
                <a:srgbClr val="FF33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H="1">
                <a:off x="1164" y="1884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462" y="1652"/>
              <a:ext cx="3534" cy="52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Assignment of unique identifier to a particular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6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Meta-template: internal history keeping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tabLst>
                <a:tab pos="1543050" algn="l"/>
                <a:tab pos="3486150" algn="l"/>
              </a:tabLst>
            </a:pPr>
            <a:r>
              <a:rPr lang="en-GB" altLang="en-US" sz="2800" dirty="0" smtClean="0"/>
              <a:t>RTS entries are assigned IUIs of their own </a:t>
            </a:r>
          </a:p>
          <a:p>
            <a:pPr marL="914400" lvl="2" indent="0" eaLnBrk="1" hangingPunct="1">
              <a:lnSpc>
                <a:spcPct val="90000"/>
              </a:lnSpc>
              <a:buNone/>
              <a:tabLst>
                <a:tab pos="1543050" algn="l"/>
                <a:tab pos="3486150" algn="l"/>
              </a:tabLst>
            </a:pPr>
            <a:r>
              <a:rPr lang="en-GB" altLang="en-US" dirty="0"/>
              <a:t>(</a:t>
            </a:r>
            <a:r>
              <a:rPr lang="en-GB" altLang="en-US" dirty="0" smtClean="0"/>
              <a:t>in the D-template is symbolized by </a:t>
            </a:r>
            <a:r>
              <a:rPr lang="en-GB" altLang="en-US" i="1" dirty="0" err="1" smtClean="0"/>
              <a:t>IUITi</a:t>
            </a:r>
            <a:r>
              <a:rPr lang="en-GB" altLang="en-US" dirty="0"/>
              <a:t>)</a:t>
            </a:r>
            <a:endParaRPr lang="en-GB" altLang="en-US" dirty="0" smtClean="0"/>
          </a:p>
          <a:p>
            <a:pPr eaLnBrk="1" hangingPunct="1">
              <a:lnSpc>
                <a:spcPct val="90000"/>
              </a:lnSpc>
              <a:tabLst>
                <a:tab pos="1543050" algn="l"/>
                <a:tab pos="3486150" algn="l"/>
              </a:tabLst>
            </a:pPr>
            <a:r>
              <a:rPr lang="en-GB" altLang="en-US" sz="2800" i="1" dirty="0" smtClean="0"/>
              <a:t>Di = &lt;</a:t>
            </a:r>
            <a:r>
              <a:rPr lang="en-GB" altLang="en-US" sz="2800" i="1" dirty="0" err="1" smtClean="0"/>
              <a:t>IUId</a:t>
            </a:r>
            <a:r>
              <a:rPr lang="en-GB" altLang="en-US" sz="2800" i="1" dirty="0" smtClean="0"/>
              <a:t>, </a:t>
            </a:r>
            <a:r>
              <a:rPr lang="en-GB" altLang="en-US" sz="2800" i="1" dirty="0" err="1" smtClean="0"/>
              <a:t>IUITi</a:t>
            </a:r>
            <a:r>
              <a:rPr lang="en-GB" altLang="en-US" sz="2800" i="1" dirty="0" smtClean="0"/>
              <a:t>, t, E, C, S&gt;</a:t>
            </a:r>
            <a:r>
              <a:rPr lang="en-GB" altLang="en-US" sz="2800" dirty="0" smtClean="0"/>
              <a:t>.</a:t>
            </a:r>
          </a:p>
          <a:p>
            <a:pPr lvl="1" eaLnBrk="1" hangingPunct="1">
              <a:lnSpc>
                <a:spcPct val="90000"/>
              </a:lnSpc>
              <a:tabLst>
                <a:tab pos="1543050" algn="l"/>
                <a:tab pos="3486150" algn="l"/>
              </a:tabLst>
            </a:pPr>
            <a:r>
              <a:rPr lang="en-GB" altLang="en-US" sz="2400" i="1" dirty="0" err="1" smtClean="0"/>
              <a:t>IUId</a:t>
            </a:r>
            <a:r>
              <a:rPr lang="en-GB" altLang="en-US" sz="2400" dirty="0" smtClean="0"/>
              <a:t>:	the IUI of the entity annotating </a:t>
            </a:r>
            <a:r>
              <a:rPr lang="en-GB" altLang="en-US" sz="2400" i="1" dirty="0" err="1" smtClean="0"/>
              <a:t>IUITi</a:t>
            </a:r>
            <a:r>
              <a:rPr lang="en-GB" altLang="en-US" sz="2400" dirty="0" smtClean="0"/>
              <a:t> by means of 	the </a:t>
            </a:r>
            <a:r>
              <a:rPr lang="en-GB" altLang="en-US" sz="2400" i="1" dirty="0" smtClean="0"/>
              <a:t>Di</a:t>
            </a:r>
            <a:r>
              <a:rPr lang="en-GB" altLang="en-US" sz="2400" dirty="0" smtClean="0"/>
              <a:t> entry, </a:t>
            </a:r>
            <a:endParaRPr lang="en-GB" altLang="en-US" sz="2400" i="1" dirty="0" smtClean="0"/>
          </a:p>
          <a:p>
            <a:pPr lvl="1" eaLnBrk="1" hangingPunct="1">
              <a:lnSpc>
                <a:spcPct val="90000"/>
              </a:lnSpc>
              <a:tabLst>
                <a:tab pos="1543050" algn="l"/>
                <a:tab pos="3486150" algn="l"/>
              </a:tabLst>
            </a:pPr>
            <a:r>
              <a:rPr lang="en-GB" altLang="en-US" sz="2400" i="1" dirty="0" smtClean="0"/>
              <a:t>E</a:t>
            </a:r>
            <a:r>
              <a:rPr lang="en-GB" altLang="en-US" sz="2400" dirty="0" smtClean="0"/>
              <a:t>: 	either the symbol ‘I’ (for insertion) or any of the 	error type symbols,</a:t>
            </a:r>
            <a:endParaRPr lang="en-GB" altLang="en-US" sz="2400" i="1" dirty="0" smtClean="0"/>
          </a:p>
          <a:p>
            <a:pPr lvl="1" eaLnBrk="1" hangingPunct="1">
              <a:lnSpc>
                <a:spcPct val="90000"/>
              </a:lnSpc>
              <a:tabLst>
                <a:tab pos="1543050" algn="l"/>
                <a:tab pos="3486150" algn="l"/>
              </a:tabLst>
            </a:pPr>
            <a:r>
              <a:rPr lang="en-GB" altLang="en-US" sz="2400" i="1" dirty="0" smtClean="0"/>
              <a:t>C</a:t>
            </a:r>
            <a:r>
              <a:rPr lang="en-GB" altLang="en-US" sz="2400" dirty="0" smtClean="0"/>
              <a:t>:	a symbol for the applicable reason for change </a:t>
            </a:r>
          </a:p>
          <a:p>
            <a:pPr lvl="1" eaLnBrk="1" hangingPunct="1">
              <a:lnSpc>
                <a:spcPct val="90000"/>
              </a:lnSpc>
              <a:tabLst>
                <a:tab pos="1543050" algn="l"/>
                <a:tab pos="3486150" algn="l"/>
              </a:tabLst>
            </a:pPr>
            <a:r>
              <a:rPr lang="en-GB" altLang="en-US" sz="2400" i="1" dirty="0" smtClean="0"/>
              <a:t>t</a:t>
            </a:r>
            <a:r>
              <a:rPr lang="en-GB" altLang="en-US" sz="2400" dirty="0" smtClean="0"/>
              <a:t>:	the time the tuple denoted by </a:t>
            </a:r>
            <a:r>
              <a:rPr lang="en-GB" altLang="en-US" sz="2400" i="1" dirty="0" err="1" smtClean="0"/>
              <a:t>IUITi</a:t>
            </a:r>
            <a:r>
              <a:rPr lang="en-GB" altLang="en-US" sz="2400" dirty="0" smtClean="0"/>
              <a:t> is inserted or 	‘retired’,  </a:t>
            </a:r>
            <a:endParaRPr lang="en-GB" altLang="en-US" sz="2400" i="1" dirty="0" smtClean="0"/>
          </a:p>
          <a:p>
            <a:pPr lvl="1" eaLnBrk="1" hangingPunct="1">
              <a:lnSpc>
                <a:spcPct val="90000"/>
              </a:lnSpc>
              <a:tabLst>
                <a:tab pos="1543050" algn="l"/>
                <a:tab pos="3486150" algn="l"/>
              </a:tabLst>
            </a:pPr>
            <a:r>
              <a:rPr lang="en-GB" altLang="en-US" sz="2400" i="1" dirty="0" smtClean="0"/>
              <a:t>S</a:t>
            </a:r>
            <a:r>
              <a:rPr lang="en-GB" altLang="en-US" sz="2400" dirty="0" smtClean="0"/>
              <a:t>:	a list of IUIs denoting the tuples, if any, that 	replace the retired one.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206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Background: previous work on aggregation of biomedical data using ontology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Theoretical groundwork: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Basic Formal Ontology (BFO)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Referent Tracking (RT)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RT as dynamical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Ontology-based computing in Haskell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 smtClean="0"/>
              <a:t>Basic Formal Ontology (BFO)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447800"/>
            <a:ext cx="9144000" cy="5410200"/>
            <a:chOff x="0" y="1447800"/>
            <a:chExt cx="9144000" cy="6172200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24000"/>
              <a:ext cx="9144000" cy="6096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0" y="1447800"/>
              <a:ext cx="91440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819401" y="1447800"/>
            <a:ext cx="4114800" cy="7239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754092" y="2063931"/>
            <a:ext cx="152401" cy="2220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314950" y="2125980"/>
            <a:ext cx="3817620" cy="2674620"/>
          </a:xfrm>
          <a:custGeom>
            <a:avLst/>
            <a:gdLst>
              <a:gd name="connsiteX0" fmla="*/ 937260 w 3817620"/>
              <a:gd name="connsiteY0" fmla="*/ 0 h 3108960"/>
              <a:gd name="connsiteX1" fmla="*/ 3817620 w 3817620"/>
              <a:gd name="connsiteY1" fmla="*/ 11430 h 3108960"/>
              <a:gd name="connsiteX2" fmla="*/ 3806190 w 3817620"/>
              <a:gd name="connsiteY2" fmla="*/ 3108960 h 3108960"/>
              <a:gd name="connsiteX3" fmla="*/ 1714500 w 3817620"/>
              <a:gd name="connsiteY3" fmla="*/ 3040380 h 3108960"/>
              <a:gd name="connsiteX4" fmla="*/ 68580 w 3817620"/>
              <a:gd name="connsiteY4" fmla="*/ 2308860 h 3108960"/>
              <a:gd name="connsiteX5" fmla="*/ 0 w 3817620"/>
              <a:gd name="connsiteY5" fmla="*/ 800100 h 3108960"/>
              <a:gd name="connsiteX6" fmla="*/ 994410 w 3817620"/>
              <a:gd name="connsiteY6" fmla="*/ 491490 h 3108960"/>
              <a:gd name="connsiteX7" fmla="*/ 937260 w 3817620"/>
              <a:gd name="connsiteY7" fmla="*/ 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7620" h="3108960">
                <a:moveTo>
                  <a:pt x="937260" y="0"/>
                </a:moveTo>
                <a:lnTo>
                  <a:pt x="3817620" y="11430"/>
                </a:lnTo>
                <a:lnTo>
                  <a:pt x="3806190" y="3108960"/>
                </a:lnTo>
                <a:lnTo>
                  <a:pt x="1714500" y="3040380"/>
                </a:lnTo>
                <a:lnTo>
                  <a:pt x="68580" y="2308860"/>
                </a:lnTo>
                <a:lnTo>
                  <a:pt x="0" y="800100"/>
                </a:lnTo>
                <a:lnTo>
                  <a:pt x="994410" y="491490"/>
                </a:lnTo>
                <a:lnTo>
                  <a:pt x="937260" y="0"/>
                </a:lnTo>
                <a:close/>
              </a:path>
            </a:pathLst>
          </a:custGeom>
          <a:solidFill>
            <a:srgbClr val="FF99CC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-16031" y="2049681"/>
            <a:ext cx="9222378" cy="4794069"/>
          </a:xfrm>
          <a:custGeom>
            <a:avLst/>
            <a:gdLst>
              <a:gd name="connsiteX0" fmla="*/ 39189 w 9222378"/>
              <a:gd name="connsiteY0" fmla="*/ 0 h 5538652"/>
              <a:gd name="connsiteX1" fmla="*/ 39189 w 9222378"/>
              <a:gd name="connsiteY1" fmla="*/ 0 h 5538652"/>
              <a:gd name="connsiteX2" fmla="*/ 195943 w 9222378"/>
              <a:gd name="connsiteY2" fmla="*/ 0 h 5538652"/>
              <a:gd name="connsiteX3" fmla="*/ 3122023 w 9222378"/>
              <a:gd name="connsiteY3" fmla="*/ 13063 h 5538652"/>
              <a:gd name="connsiteX4" fmla="*/ 3814355 w 9222378"/>
              <a:gd name="connsiteY4" fmla="*/ 836023 h 5538652"/>
              <a:gd name="connsiteX5" fmla="*/ 5329646 w 9222378"/>
              <a:gd name="connsiteY5" fmla="*/ 849086 h 5538652"/>
              <a:gd name="connsiteX6" fmla="*/ 5381898 w 9222378"/>
              <a:gd name="connsiteY6" fmla="*/ 2364378 h 5538652"/>
              <a:gd name="connsiteX7" fmla="*/ 7119258 w 9222378"/>
              <a:gd name="connsiteY7" fmla="*/ 3135086 h 5538652"/>
              <a:gd name="connsiteX8" fmla="*/ 9144000 w 9222378"/>
              <a:gd name="connsiteY8" fmla="*/ 3200400 h 5538652"/>
              <a:gd name="connsiteX9" fmla="*/ 9222378 w 9222378"/>
              <a:gd name="connsiteY9" fmla="*/ 5538652 h 5538652"/>
              <a:gd name="connsiteX10" fmla="*/ 0 w 9222378"/>
              <a:gd name="connsiteY10" fmla="*/ 5525589 h 5538652"/>
              <a:gd name="connsiteX11" fmla="*/ 39189 w 9222378"/>
              <a:gd name="connsiteY11" fmla="*/ 0 h 553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22378" h="5538652">
                <a:moveTo>
                  <a:pt x="39189" y="0"/>
                </a:moveTo>
                <a:lnTo>
                  <a:pt x="39189" y="0"/>
                </a:lnTo>
                <a:lnTo>
                  <a:pt x="195943" y="0"/>
                </a:lnTo>
                <a:lnTo>
                  <a:pt x="3122023" y="13063"/>
                </a:lnTo>
                <a:lnTo>
                  <a:pt x="3814355" y="836023"/>
                </a:lnTo>
                <a:lnTo>
                  <a:pt x="5329646" y="849086"/>
                </a:lnTo>
                <a:lnTo>
                  <a:pt x="5381898" y="2364378"/>
                </a:lnTo>
                <a:lnTo>
                  <a:pt x="7119258" y="3135086"/>
                </a:lnTo>
                <a:lnTo>
                  <a:pt x="9144000" y="3200400"/>
                </a:lnTo>
                <a:lnTo>
                  <a:pt x="9222378" y="5538652"/>
                </a:lnTo>
                <a:lnTo>
                  <a:pt x="0" y="5525589"/>
                </a:lnTo>
                <a:lnTo>
                  <a:pt x="39189" y="0"/>
                </a:lnTo>
                <a:close/>
              </a:path>
            </a:pathLst>
          </a:custGeom>
          <a:solidFill>
            <a:srgbClr val="00B0F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495965" y="1802245"/>
            <a:ext cx="2590800" cy="4572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A 2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nd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 major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 distinction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9361048">
            <a:off x="2839927" y="2083004"/>
            <a:ext cx="653471" cy="12431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2238952" flipH="1">
            <a:off x="6131271" y="2110443"/>
            <a:ext cx="653471" cy="12431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67"/>
          <p:cNvSpPr/>
          <p:nvPr/>
        </p:nvSpPr>
        <p:spPr bwMode="auto">
          <a:xfrm>
            <a:off x="7677949" y="5364637"/>
            <a:ext cx="1389851" cy="141716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149085" y="2339995"/>
            <a:ext cx="8690115" cy="3855753"/>
            <a:chOff x="149085" y="2339995"/>
            <a:chExt cx="8690115" cy="3855753"/>
          </a:xfrm>
        </p:grpSpPr>
        <p:sp>
          <p:nvSpPr>
            <p:cNvPr id="8" name="TextBox 7"/>
            <p:cNvSpPr txBox="1"/>
            <p:nvPr/>
          </p:nvSpPr>
          <p:spPr>
            <a:xfrm>
              <a:off x="149085" y="3538735"/>
              <a:ext cx="1082348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Universal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4450" y="2360197"/>
              <a:ext cx="966931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Relation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02823" y="2339995"/>
              <a:ext cx="1210589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Continuant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85631" y="3061246"/>
              <a:ext cx="877163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Quality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46618" y="3088736"/>
              <a:ext cx="1322995" cy="92333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Generically Dependent Continuant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57" name="Elbow Connector 56"/>
            <p:cNvCxnSpPr>
              <a:stCxn id="14" idx="0"/>
              <a:endCxn id="11" idx="2"/>
            </p:cNvCxnSpPr>
            <p:nvPr/>
          </p:nvCxnSpPr>
          <p:spPr bwMode="auto">
            <a:xfrm rot="16200000" flipV="1">
              <a:off x="4390207" y="1627239"/>
              <a:ext cx="351919" cy="251609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Elbow Connector 82"/>
            <p:cNvCxnSpPr>
              <a:stCxn id="15" idx="1"/>
              <a:endCxn id="11" idx="1"/>
            </p:cNvCxnSpPr>
            <p:nvPr/>
          </p:nvCxnSpPr>
          <p:spPr bwMode="auto">
            <a:xfrm rot="10800000" flipH="1">
              <a:off x="2646617" y="2524661"/>
              <a:ext cx="56205" cy="1025740"/>
            </a:xfrm>
            <a:prstGeom prst="bentConnector3">
              <a:avLst>
                <a:gd name="adj1" fmla="val -406725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>
              <a:off x="8013673" y="5688146"/>
              <a:ext cx="825527" cy="24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>
              <a:off x="7940339" y="540200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err="1" smtClean="0">
                  <a:solidFill>
                    <a:schemeClr val="bg1"/>
                  </a:solidFill>
                </a:rPr>
                <a:t>BFO:isa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8053292" y="5826416"/>
              <a:ext cx="633508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BFO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2800" dirty="0" smtClean="0"/>
              <a:t>BFO entities relevant to Referent Tracking (RT) as representational system</a:t>
            </a:r>
            <a:endParaRPr lang="en-US" sz="2800" dirty="0"/>
          </a:p>
        </p:txBody>
      </p:sp>
      <p:sp>
        <p:nvSpPr>
          <p:cNvPr id="175" name="Rectangle 174"/>
          <p:cNvSpPr/>
          <p:nvPr/>
        </p:nvSpPr>
        <p:spPr>
          <a:xfrm>
            <a:off x="2414570" y="6195748"/>
            <a:ext cx="5257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R. Arp, B. Smith, and A. D. Spear, "Building ontologies with basic formal ontology," The MIT Press,, 2015, p. 1 online resource.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0487" y="1763404"/>
            <a:ext cx="1107997" cy="36933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bg1"/>
                </a:solidFill>
              </a:rPr>
              <a:t>Occurrent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67"/>
          <p:cNvSpPr/>
          <p:nvPr/>
        </p:nvSpPr>
        <p:spPr bwMode="auto">
          <a:xfrm>
            <a:off x="7677949" y="5364637"/>
            <a:ext cx="1389851" cy="141716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2514600" y="3430579"/>
            <a:ext cx="6470496" cy="3221344"/>
            <a:chOff x="2514600" y="3430579"/>
            <a:chExt cx="6470496" cy="3221344"/>
          </a:xfrm>
        </p:grpSpPr>
        <p:sp>
          <p:nvSpPr>
            <p:cNvPr id="16" name="TextBox 15"/>
            <p:cNvSpPr txBox="1"/>
            <p:nvPr/>
          </p:nvSpPr>
          <p:spPr>
            <a:xfrm>
              <a:off x="2514600" y="5041472"/>
              <a:ext cx="1587030" cy="64633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Information Content Entity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39382" y="3780212"/>
              <a:ext cx="1569660" cy="3693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Representation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1987" y="4560332"/>
              <a:ext cx="2204450" cy="3693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Representational Unit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51" name="Elbow Connector 50"/>
            <p:cNvCxnSpPr>
              <a:stCxn id="18" idx="0"/>
              <a:endCxn id="17" idx="2"/>
            </p:cNvCxnSpPr>
            <p:nvPr/>
          </p:nvCxnSpPr>
          <p:spPr bwMode="auto">
            <a:xfrm rot="5400000" flipH="1" flipV="1">
              <a:off x="5618818" y="4354938"/>
              <a:ext cx="410788" cy="12700"/>
            </a:xfrm>
            <a:prstGeom prst="bentConnector3">
              <a:avLst>
                <a:gd name="adj1" fmla="val 2783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Elbow Connector 53"/>
            <p:cNvCxnSpPr/>
            <p:nvPr/>
          </p:nvCxnSpPr>
          <p:spPr bwMode="auto">
            <a:xfrm rot="5400000" flipH="1" flipV="1">
              <a:off x="5630923" y="3605395"/>
              <a:ext cx="349634" cy="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Elbow Connector 85"/>
            <p:cNvCxnSpPr/>
            <p:nvPr/>
          </p:nvCxnSpPr>
          <p:spPr bwMode="auto">
            <a:xfrm rot="5400000" flipH="1" flipV="1">
              <a:off x="2793412" y="4526769"/>
              <a:ext cx="1029406" cy="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7" name="TextBox 166"/>
            <p:cNvSpPr txBox="1"/>
            <p:nvPr/>
          </p:nvSpPr>
          <p:spPr>
            <a:xfrm>
              <a:off x="8390060" y="6282591"/>
              <a:ext cx="595036" cy="3693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IAO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49085" y="2339995"/>
            <a:ext cx="8690115" cy="3855753"/>
            <a:chOff x="149085" y="2339995"/>
            <a:chExt cx="8690115" cy="3855753"/>
          </a:xfrm>
        </p:grpSpPr>
        <p:sp>
          <p:nvSpPr>
            <p:cNvPr id="8" name="TextBox 7"/>
            <p:cNvSpPr txBox="1"/>
            <p:nvPr/>
          </p:nvSpPr>
          <p:spPr>
            <a:xfrm>
              <a:off x="149085" y="3538735"/>
              <a:ext cx="1082348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Universal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4450" y="2360197"/>
              <a:ext cx="966931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Relation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02822" y="2339995"/>
              <a:ext cx="1210589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Continuant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85631" y="3061246"/>
              <a:ext cx="877163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Quality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46618" y="3088736"/>
              <a:ext cx="1322995" cy="92333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Generically Dependent Continuant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57" name="Elbow Connector 56"/>
            <p:cNvCxnSpPr>
              <a:stCxn id="14" idx="0"/>
              <a:endCxn id="11" idx="2"/>
            </p:cNvCxnSpPr>
            <p:nvPr/>
          </p:nvCxnSpPr>
          <p:spPr bwMode="auto">
            <a:xfrm rot="16200000" flipV="1">
              <a:off x="4390206" y="1627239"/>
              <a:ext cx="351919" cy="251609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Elbow Connector 82"/>
            <p:cNvCxnSpPr>
              <a:stCxn id="15" idx="1"/>
              <a:endCxn id="11" idx="1"/>
            </p:cNvCxnSpPr>
            <p:nvPr/>
          </p:nvCxnSpPr>
          <p:spPr bwMode="auto">
            <a:xfrm rot="10800000" flipH="1">
              <a:off x="2646618" y="2524661"/>
              <a:ext cx="56204" cy="1025740"/>
            </a:xfrm>
            <a:prstGeom prst="bentConnector3">
              <a:avLst>
                <a:gd name="adj1" fmla="val -406733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>
              <a:off x="8013673" y="5688146"/>
              <a:ext cx="825527" cy="24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>
              <a:off x="7940339" y="540200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err="1" smtClean="0">
                  <a:solidFill>
                    <a:schemeClr val="bg1"/>
                  </a:solidFill>
                </a:rPr>
                <a:t>BFO:isa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8053292" y="5826416"/>
              <a:ext cx="633508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BFO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31573" y="6320135"/>
            <a:ext cx="6788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Smith B, Ceusters W. </a:t>
            </a:r>
            <a:r>
              <a:rPr lang="en-US" sz="1200" dirty="0" err="1">
                <a:solidFill>
                  <a:schemeClr val="bg1"/>
                </a:solidFill>
              </a:rPr>
              <a:t>Aboutness</a:t>
            </a:r>
            <a:r>
              <a:rPr lang="en-US" sz="1200" dirty="0">
                <a:solidFill>
                  <a:schemeClr val="bg1"/>
                </a:solidFill>
              </a:rPr>
              <a:t>: Towards Foundations for the Information Artifact Ontology. International Conference on Biomedical Ontologies, ICBO 2015, Lisbon, Portugal, July 27-30, 2015;47-51.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40487" y="1763404"/>
            <a:ext cx="1107997" cy="36933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bg1"/>
                </a:solidFill>
              </a:rPr>
              <a:t>Occurrent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BFO entities relevant to Referent Tracking (RT) as representational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32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67"/>
          <p:cNvSpPr/>
          <p:nvPr/>
        </p:nvSpPr>
        <p:spPr bwMode="auto">
          <a:xfrm>
            <a:off x="7677949" y="5364637"/>
            <a:ext cx="1389851" cy="141716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2514600" y="3430579"/>
            <a:ext cx="6470496" cy="3221344"/>
            <a:chOff x="2514600" y="3430579"/>
            <a:chExt cx="6470496" cy="3221344"/>
          </a:xfrm>
        </p:grpSpPr>
        <p:sp>
          <p:nvSpPr>
            <p:cNvPr id="16" name="TextBox 15"/>
            <p:cNvSpPr txBox="1"/>
            <p:nvPr/>
          </p:nvSpPr>
          <p:spPr>
            <a:xfrm>
              <a:off x="2514600" y="5041472"/>
              <a:ext cx="1587030" cy="64633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Information Content Entity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39382" y="3780212"/>
              <a:ext cx="1569660" cy="3693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Representation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1987" y="4560332"/>
              <a:ext cx="2204450" cy="3693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Representational Unit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51" name="Elbow Connector 50"/>
            <p:cNvCxnSpPr>
              <a:stCxn id="18" idx="0"/>
              <a:endCxn id="17" idx="2"/>
            </p:cNvCxnSpPr>
            <p:nvPr/>
          </p:nvCxnSpPr>
          <p:spPr bwMode="auto">
            <a:xfrm rot="5400000" flipH="1" flipV="1">
              <a:off x="5618818" y="4354938"/>
              <a:ext cx="410788" cy="12700"/>
            </a:xfrm>
            <a:prstGeom prst="bentConnector3">
              <a:avLst>
                <a:gd name="adj1" fmla="val 2783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Elbow Connector 53"/>
            <p:cNvCxnSpPr/>
            <p:nvPr/>
          </p:nvCxnSpPr>
          <p:spPr bwMode="auto">
            <a:xfrm rot="5400000" flipH="1" flipV="1">
              <a:off x="5630923" y="3605395"/>
              <a:ext cx="349634" cy="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Elbow Connector 85"/>
            <p:cNvCxnSpPr/>
            <p:nvPr/>
          </p:nvCxnSpPr>
          <p:spPr bwMode="auto">
            <a:xfrm rot="5400000" flipH="1" flipV="1">
              <a:off x="2793412" y="4526769"/>
              <a:ext cx="1029406" cy="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7" name="TextBox 166"/>
            <p:cNvSpPr txBox="1"/>
            <p:nvPr/>
          </p:nvSpPr>
          <p:spPr>
            <a:xfrm>
              <a:off x="8390060" y="6282591"/>
              <a:ext cx="595036" cy="3693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IAO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49085" y="2339995"/>
            <a:ext cx="8690115" cy="3855753"/>
            <a:chOff x="149085" y="2339995"/>
            <a:chExt cx="8690115" cy="3855753"/>
          </a:xfrm>
        </p:grpSpPr>
        <p:sp>
          <p:nvSpPr>
            <p:cNvPr id="8" name="TextBox 7"/>
            <p:cNvSpPr txBox="1"/>
            <p:nvPr/>
          </p:nvSpPr>
          <p:spPr>
            <a:xfrm>
              <a:off x="149085" y="3538735"/>
              <a:ext cx="1082348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Universal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4450" y="2360197"/>
              <a:ext cx="966931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Relation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02822" y="2339995"/>
              <a:ext cx="1210589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Continuant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85631" y="3061246"/>
              <a:ext cx="877163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Quality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46618" y="3088736"/>
              <a:ext cx="1322995" cy="92333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Generically Dependent Continuant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57" name="Elbow Connector 56"/>
            <p:cNvCxnSpPr>
              <a:stCxn id="14" idx="0"/>
              <a:endCxn id="11" idx="2"/>
            </p:cNvCxnSpPr>
            <p:nvPr/>
          </p:nvCxnSpPr>
          <p:spPr bwMode="auto">
            <a:xfrm rot="16200000" flipV="1">
              <a:off x="4390206" y="1627239"/>
              <a:ext cx="351919" cy="251609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Elbow Connector 82"/>
            <p:cNvCxnSpPr>
              <a:stCxn id="15" idx="1"/>
              <a:endCxn id="11" idx="1"/>
            </p:cNvCxnSpPr>
            <p:nvPr/>
          </p:nvCxnSpPr>
          <p:spPr bwMode="auto">
            <a:xfrm rot="10800000" flipH="1">
              <a:off x="2646618" y="2524661"/>
              <a:ext cx="56204" cy="1025740"/>
            </a:xfrm>
            <a:prstGeom prst="bentConnector3">
              <a:avLst>
                <a:gd name="adj1" fmla="val -406733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>
              <a:off x="8013673" y="5688146"/>
              <a:ext cx="825527" cy="24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>
              <a:off x="7940339" y="540200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err="1" smtClean="0">
                  <a:solidFill>
                    <a:schemeClr val="bg1"/>
                  </a:solidFill>
                </a:rPr>
                <a:t>BFO:isa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8053292" y="5826416"/>
              <a:ext cx="633508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BFO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Reality according to Referent Tracking (RT)</a:t>
            </a:r>
            <a:endParaRPr lang="en-US" dirty="0"/>
          </a:p>
        </p:txBody>
      </p:sp>
      <p:sp>
        <p:nvSpPr>
          <p:cNvPr id="145" name="Rectangle 144"/>
          <p:cNvSpPr/>
          <p:nvPr/>
        </p:nvSpPr>
        <p:spPr bwMode="auto">
          <a:xfrm>
            <a:off x="457200" y="2209800"/>
            <a:ext cx="3644430" cy="7620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667266" y="1404990"/>
            <a:ext cx="8239896" cy="5246933"/>
            <a:chOff x="667266" y="1404990"/>
            <a:chExt cx="8239896" cy="5246933"/>
          </a:xfrm>
        </p:grpSpPr>
        <p:grpSp>
          <p:nvGrpSpPr>
            <p:cNvPr id="172" name="Group 171"/>
            <p:cNvGrpSpPr/>
            <p:nvPr/>
          </p:nvGrpSpPr>
          <p:grpSpPr>
            <a:xfrm>
              <a:off x="843685" y="1404990"/>
              <a:ext cx="8063477" cy="5246933"/>
              <a:chOff x="843685" y="1404990"/>
              <a:chExt cx="8063477" cy="524693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353143" y="1505332"/>
                <a:ext cx="1838965" cy="369332"/>
              </a:xfrm>
              <a:prstGeom prst="rect">
                <a:avLst/>
              </a:prstGeom>
              <a:gradFill>
                <a:gsLst>
                  <a:gs pos="41000">
                    <a:srgbClr val="C30D8F"/>
                  </a:gs>
                  <a:gs pos="74000">
                    <a:srgbClr val="FF0000"/>
                  </a:gs>
                </a:gsLst>
              </a:gra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Portion of Reality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43685" y="2339995"/>
                <a:ext cx="643061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Type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231433" y="4237166"/>
                <a:ext cx="928459" cy="646331"/>
              </a:xfrm>
              <a:prstGeom prst="rect">
                <a:avLst/>
              </a:prstGeom>
              <a:gradFill flip="none" rotWithShape="1">
                <a:gsLst>
                  <a:gs pos="41000">
                    <a:srgbClr val="C30D8F"/>
                  </a:gs>
                  <a:gs pos="74000">
                    <a:srgbClr val="FF0000"/>
                  </a:gs>
                </a:gsLst>
                <a:lin ang="10800000" scaled="1"/>
                <a:tileRect/>
              </a:gra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Defined</a:t>
                </a:r>
              </a:p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Class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427270" y="2357735"/>
                <a:ext cx="1479892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Configuration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" name="Elbow Connector 24"/>
              <p:cNvCxnSpPr>
                <a:stCxn id="7" idx="0"/>
                <a:endCxn id="6" idx="1"/>
              </p:cNvCxnSpPr>
              <p:nvPr/>
            </p:nvCxnSpPr>
            <p:spPr bwMode="auto">
              <a:xfrm rot="5400000" flipH="1" flipV="1">
                <a:off x="1934181" y="921034"/>
                <a:ext cx="649997" cy="2187927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Elbow Connector 26"/>
              <p:cNvCxnSpPr>
                <a:stCxn id="11" idx="0"/>
                <a:endCxn id="6" idx="2"/>
              </p:cNvCxnSpPr>
              <p:nvPr/>
            </p:nvCxnSpPr>
            <p:spPr bwMode="auto">
              <a:xfrm rot="5400000" flipH="1" flipV="1">
                <a:off x="3557706" y="1625076"/>
                <a:ext cx="465331" cy="964509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1" name="Elbow Connector 30"/>
              <p:cNvCxnSpPr>
                <a:stCxn id="10" idx="0"/>
                <a:endCxn id="6" idx="2"/>
              </p:cNvCxnSpPr>
              <p:nvPr/>
            </p:nvCxnSpPr>
            <p:spPr bwMode="auto">
              <a:xfrm rot="16200000" flipV="1">
                <a:off x="4842505" y="1304786"/>
                <a:ext cx="485533" cy="1625290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6" name="Elbow Connector 35"/>
              <p:cNvCxnSpPr>
                <a:stCxn id="12" idx="0"/>
                <a:endCxn id="6" idx="3"/>
              </p:cNvCxnSpPr>
              <p:nvPr/>
            </p:nvCxnSpPr>
            <p:spPr bwMode="auto">
              <a:xfrm rot="16200000" flipV="1">
                <a:off x="6345794" y="536313"/>
                <a:ext cx="667737" cy="2975108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6" name="Straight Arrow Connector 95"/>
              <p:cNvCxnSpPr>
                <a:stCxn id="12" idx="1"/>
                <a:endCxn id="10" idx="3"/>
              </p:cNvCxnSpPr>
              <p:nvPr/>
            </p:nvCxnSpPr>
            <p:spPr bwMode="auto">
              <a:xfrm flipH="1">
                <a:off x="6381381" y="2542401"/>
                <a:ext cx="1045889" cy="24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39" name="TextBox 138"/>
              <p:cNvSpPr txBox="1"/>
              <p:nvPr/>
            </p:nvSpPr>
            <p:spPr>
              <a:xfrm>
                <a:off x="1591206" y="1404990"/>
                <a:ext cx="5757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err="1" smtClean="0">
                    <a:solidFill>
                      <a:srgbClr val="FF0000"/>
                    </a:solidFill>
                  </a:rPr>
                  <a:t>RT:isa</a:t>
                </a:r>
                <a:endParaRPr lang="en-US" sz="1100" b="1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5825001" y="1414790"/>
                <a:ext cx="5757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err="1" smtClean="0">
                    <a:solidFill>
                      <a:srgbClr val="FF0000"/>
                    </a:solidFill>
                  </a:rPr>
                  <a:t>RT:isa</a:t>
                </a:r>
                <a:endParaRPr lang="en-US" sz="1100" b="1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4800600" y="1871990"/>
                <a:ext cx="5757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err="1" smtClean="0">
                    <a:solidFill>
                      <a:srgbClr val="FF0000"/>
                    </a:solidFill>
                  </a:rPr>
                  <a:t>RT:isa</a:t>
                </a:r>
                <a:endParaRPr lang="en-US" sz="1100" b="1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3352800" y="1871990"/>
                <a:ext cx="5757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err="1" smtClean="0">
                    <a:solidFill>
                      <a:srgbClr val="FF0000"/>
                    </a:solidFill>
                  </a:rPr>
                  <a:t>RT:isa</a:t>
                </a:r>
                <a:endParaRPr lang="en-US" sz="1100" b="1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6549319" y="2258592"/>
                <a:ext cx="8659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err="1" smtClean="0">
                    <a:solidFill>
                      <a:srgbClr val="ECD63F"/>
                    </a:solidFill>
                  </a:rPr>
                  <a:t>RT:hasPart</a:t>
                </a:r>
                <a:endParaRPr lang="en-US" sz="1100" b="1" i="1" dirty="0" smtClean="0">
                  <a:solidFill>
                    <a:srgbClr val="ECD63F"/>
                  </a:solidFill>
                </a:endParaRPr>
              </a:p>
            </p:txBody>
          </p:sp>
          <p:cxnSp>
            <p:nvCxnSpPr>
              <p:cNvPr id="152" name="Elbow Connector 151"/>
              <p:cNvCxnSpPr>
                <a:stCxn id="12" idx="0"/>
                <a:endCxn id="145" idx="3"/>
              </p:cNvCxnSpPr>
              <p:nvPr/>
            </p:nvCxnSpPr>
            <p:spPr bwMode="auto">
              <a:xfrm rot="16200000" flipH="1" flipV="1">
                <a:off x="6017890" y="441474"/>
                <a:ext cx="233065" cy="4065586"/>
              </a:xfrm>
              <a:prstGeom prst="bentConnector4">
                <a:avLst>
                  <a:gd name="adj1" fmla="val -98084"/>
                  <a:gd name="adj2" fmla="val 59100"/>
                </a:avLst>
              </a:prstGeom>
              <a:solidFill>
                <a:schemeClr val="accent1"/>
              </a:solidFill>
              <a:ln w="9525" cap="flat" cmpd="sng" algn="ctr">
                <a:solidFill>
                  <a:srgbClr val="ECD63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66" name="TextBox 165"/>
              <p:cNvSpPr txBox="1"/>
              <p:nvPr/>
            </p:nvSpPr>
            <p:spPr>
              <a:xfrm>
                <a:off x="7848622" y="6282591"/>
                <a:ext cx="465770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RT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8" name="Elbow Connector 97"/>
            <p:cNvCxnSpPr>
              <a:stCxn id="8" idx="0"/>
              <a:endCxn id="7" idx="1"/>
            </p:cNvCxnSpPr>
            <p:nvPr/>
          </p:nvCxnSpPr>
          <p:spPr bwMode="auto">
            <a:xfrm rot="5400000" flipH="1" flipV="1">
              <a:off x="259935" y="2954985"/>
              <a:ext cx="1014074" cy="15342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19FF8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1" name="Elbow Connector 100"/>
            <p:cNvCxnSpPr>
              <a:stCxn id="9" idx="0"/>
              <a:endCxn id="7" idx="3"/>
            </p:cNvCxnSpPr>
            <p:nvPr/>
          </p:nvCxnSpPr>
          <p:spPr bwMode="auto">
            <a:xfrm rot="16200000" flipV="1">
              <a:off x="734953" y="3276455"/>
              <a:ext cx="1712505" cy="20891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19FF8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0" name="TextBox 159"/>
            <p:cNvSpPr txBox="1"/>
            <p:nvPr/>
          </p:nvSpPr>
          <p:spPr>
            <a:xfrm>
              <a:off x="667266" y="3119303"/>
              <a:ext cx="10470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 err="1" smtClean="0">
                  <a:solidFill>
                    <a:srgbClr val="19FF81"/>
                  </a:solidFill>
                </a:rPr>
                <a:t>RT:subTypeOf</a:t>
              </a:r>
              <a:endParaRPr lang="en-US" sz="1100" b="1" i="1" dirty="0" smtClean="0">
                <a:solidFill>
                  <a:srgbClr val="19FF81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831573" y="6320135"/>
            <a:ext cx="6788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Smith B, Ceusters W. </a:t>
            </a:r>
            <a:r>
              <a:rPr lang="en-US" sz="1200" dirty="0" err="1">
                <a:solidFill>
                  <a:schemeClr val="bg1"/>
                </a:solidFill>
              </a:rPr>
              <a:t>Aboutness</a:t>
            </a:r>
            <a:r>
              <a:rPr lang="en-US" sz="1200" dirty="0">
                <a:solidFill>
                  <a:schemeClr val="bg1"/>
                </a:solidFill>
              </a:rPr>
              <a:t>: Towards Foundations for the Information Artifact Ontology. International Conference on Biomedical Ontologies, ICBO 2015, Lisbon, Portugal, July 27-30, 2015;47-51.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815" y="5754469"/>
            <a:ext cx="7278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Ceusters W, </a:t>
            </a:r>
            <a:r>
              <a:rPr lang="en-US" sz="1200" dirty="0" err="1">
                <a:solidFill>
                  <a:schemeClr val="bg1"/>
                </a:solidFill>
              </a:rPr>
              <a:t>Manzoor</a:t>
            </a:r>
            <a:r>
              <a:rPr lang="en-US" sz="1200" dirty="0">
                <a:solidFill>
                  <a:schemeClr val="bg1"/>
                </a:solidFill>
              </a:rPr>
              <a:t> S. How to track absolutely everything? In: </a:t>
            </a:r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Janssen T, Ceusters W (eds.) Ontologies and Semantic Technologies for the Intelligence Community. Frontiers in Artificial Intelligence and Applications. IOS Press Amsterdam, 2010;:13-36.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40487" y="1763404"/>
            <a:ext cx="1107997" cy="36933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bg1"/>
                </a:solidFill>
              </a:rPr>
              <a:t>Occurrent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67"/>
          <p:cNvSpPr/>
          <p:nvPr/>
        </p:nvSpPr>
        <p:spPr bwMode="auto">
          <a:xfrm>
            <a:off x="7677949" y="5364637"/>
            <a:ext cx="1389851" cy="141716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2514600" y="3430579"/>
            <a:ext cx="6470496" cy="3221344"/>
            <a:chOff x="2514600" y="3430579"/>
            <a:chExt cx="6470496" cy="3221344"/>
          </a:xfrm>
        </p:grpSpPr>
        <p:sp>
          <p:nvSpPr>
            <p:cNvPr id="16" name="TextBox 15"/>
            <p:cNvSpPr txBox="1"/>
            <p:nvPr/>
          </p:nvSpPr>
          <p:spPr>
            <a:xfrm>
              <a:off x="2514600" y="5041472"/>
              <a:ext cx="1587030" cy="64633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Information Content Entity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39382" y="3780212"/>
              <a:ext cx="1569660" cy="3693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Representation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1987" y="4560332"/>
              <a:ext cx="2204450" cy="3693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Representational Unit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51" name="Elbow Connector 50"/>
            <p:cNvCxnSpPr>
              <a:stCxn id="18" idx="0"/>
              <a:endCxn id="17" idx="2"/>
            </p:cNvCxnSpPr>
            <p:nvPr/>
          </p:nvCxnSpPr>
          <p:spPr bwMode="auto">
            <a:xfrm rot="5400000" flipH="1" flipV="1">
              <a:off x="5618818" y="4354938"/>
              <a:ext cx="410788" cy="12700"/>
            </a:xfrm>
            <a:prstGeom prst="bentConnector3">
              <a:avLst>
                <a:gd name="adj1" fmla="val 2783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Elbow Connector 53"/>
            <p:cNvCxnSpPr/>
            <p:nvPr/>
          </p:nvCxnSpPr>
          <p:spPr bwMode="auto">
            <a:xfrm rot="5400000" flipH="1" flipV="1">
              <a:off x="5630923" y="3605395"/>
              <a:ext cx="349634" cy="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Elbow Connector 85"/>
            <p:cNvCxnSpPr/>
            <p:nvPr/>
          </p:nvCxnSpPr>
          <p:spPr bwMode="auto">
            <a:xfrm rot="5400000" flipH="1" flipV="1">
              <a:off x="2793412" y="4526769"/>
              <a:ext cx="1029406" cy="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7" name="TextBox 166"/>
            <p:cNvSpPr txBox="1"/>
            <p:nvPr/>
          </p:nvSpPr>
          <p:spPr>
            <a:xfrm>
              <a:off x="8390060" y="6282591"/>
              <a:ext cx="595036" cy="3693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IAO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49085" y="2339995"/>
            <a:ext cx="8690115" cy="3855753"/>
            <a:chOff x="149085" y="2339995"/>
            <a:chExt cx="8690115" cy="3855753"/>
          </a:xfrm>
        </p:grpSpPr>
        <p:sp>
          <p:nvSpPr>
            <p:cNvPr id="8" name="TextBox 7"/>
            <p:cNvSpPr txBox="1"/>
            <p:nvPr/>
          </p:nvSpPr>
          <p:spPr>
            <a:xfrm>
              <a:off x="149085" y="3538735"/>
              <a:ext cx="1082348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Universal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4450" y="2360197"/>
              <a:ext cx="966931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Relation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02823" y="2339995"/>
              <a:ext cx="1210589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Continuant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85631" y="3061246"/>
              <a:ext cx="877163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Quality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46618" y="3088736"/>
              <a:ext cx="1322995" cy="92333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Generically Dependent Continuant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57" name="Elbow Connector 56"/>
            <p:cNvCxnSpPr>
              <a:stCxn id="14" idx="0"/>
              <a:endCxn id="11" idx="2"/>
            </p:cNvCxnSpPr>
            <p:nvPr/>
          </p:nvCxnSpPr>
          <p:spPr bwMode="auto">
            <a:xfrm rot="16200000" flipV="1">
              <a:off x="4390207" y="1627239"/>
              <a:ext cx="351919" cy="251609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Elbow Connector 82"/>
            <p:cNvCxnSpPr>
              <a:stCxn id="15" idx="1"/>
              <a:endCxn id="11" idx="1"/>
            </p:cNvCxnSpPr>
            <p:nvPr/>
          </p:nvCxnSpPr>
          <p:spPr bwMode="auto">
            <a:xfrm rot="10800000" flipH="1">
              <a:off x="2646617" y="2524661"/>
              <a:ext cx="56205" cy="1025740"/>
            </a:xfrm>
            <a:prstGeom prst="bentConnector3">
              <a:avLst>
                <a:gd name="adj1" fmla="val -406725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>
              <a:off x="8013673" y="5688146"/>
              <a:ext cx="825527" cy="24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>
              <a:off x="7940339" y="540200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err="1" smtClean="0">
                  <a:solidFill>
                    <a:schemeClr val="bg1"/>
                  </a:solidFill>
                </a:rPr>
                <a:t>BFO:isa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8053292" y="5826416"/>
              <a:ext cx="633508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BFO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What RT components are about</a:t>
            </a:r>
            <a:endParaRPr lang="en-US" dirty="0"/>
          </a:p>
        </p:txBody>
      </p:sp>
      <p:sp>
        <p:nvSpPr>
          <p:cNvPr id="145" name="Rectangle 144"/>
          <p:cNvSpPr/>
          <p:nvPr/>
        </p:nvSpPr>
        <p:spPr bwMode="auto">
          <a:xfrm>
            <a:off x="457200" y="2209800"/>
            <a:ext cx="3644430" cy="7620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667266" y="1404990"/>
            <a:ext cx="8239896" cy="5246933"/>
            <a:chOff x="667266" y="1404990"/>
            <a:chExt cx="8239896" cy="5246933"/>
          </a:xfrm>
        </p:grpSpPr>
        <p:grpSp>
          <p:nvGrpSpPr>
            <p:cNvPr id="172" name="Group 171"/>
            <p:cNvGrpSpPr/>
            <p:nvPr/>
          </p:nvGrpSpPr>
          <p:grpSpPr>
            <a:xfrm>
              <a:off x="843685" y="1404990"/>
              <a:ext cx="8063477" cy="5246933"/>
              <a:chOff x="843685" y="1404990"/>
              <a:chExt cx="8063477" cy="524693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353143" y="1505332"/>
                <a:ext cx="1838965" cy="369332"/>
              </a:xfrm>
              <a:prstGeom prst="rect">
                <a:avLst/>
              </a:prstGeom>
              <a:gradFill>
                <a:gsLst>
                  <a:gs pos="41000">
                    <a:srgbClr val="C30D8F"/>
                  </a:gs>
                  <a:gs pos="74000">
                    <a:srgbClr val="FF0000"/>
                  </a:gs>
                </a:gsLst>
              </a:gra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Portion of Reality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43685" y="2339995"/>
                <a:ext cx="643061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Type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231433" y="4237166"/>
                <a:ext cx="928459" cy="646331"/>
              </a:xfrm>
              <a:prstGeom prst="rect">
                <a:avLst/>
              </a:prstGeom>
              <a:gradFill flip="none" rotWithShape="1">
                <a:gsLst>
                  <a:gs pos="41000">
                    <a:srgbClr val="C30D8F"/>
                  </a:gs>
                  <a:gs pos="74000">
                    <a:srgbClr val="FF0000"/>
                  </a:gs>
                </a:gsLst>
                <a:lin ang="10800000" scaled="1"/>
                <a:tileRect/>
              </a:gra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Defined</a:t>
                </a:r>
              </a:p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Class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427270" y="2357735"/>
                <a:ext cx="1479892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Configuration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" name="Elbow Connector 24"/>
              <p:cNvCxnSpPr>
                <a:stCxn id="7" idx="0"/>
                <a:endCxn id="6" idx="1"/>
              </p:cNvCxnSpPr>
              <p:nvPr/>
            </p:nvCxnSpPr>
            <p:spPr bwMode="auto">
              <a:xfrm rot="5400000" flipH="1" flipV="1">
                <a:off x="1934181" y="921034"/>
                <a:ext cx="649997" cy="2187927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Elbow Connector 26"/>
              <p:cNvCxnSpPr>
                <a:stCxn id="11" idx="0"/>
                <a:endCxn id="6" idx="2"/>
              </p:cNvCxnSpPr>
              <p:nvPr/>
            </p:nvCxnSpPr>
            <p:spPr bwMode="auto">
              <a:xfrm rot="5400000" flipH="1" flipV="1">
                <a:off x="3557707" y="1625076"/>
                <a:ext cx="465331" cy="964508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1" name="Elbow Connector 30"/>
              <p:cNvCxnSpPr>
                <a:stCxn id="10" idx="0"/>
                <a:endCxn id="6" idx="2"/>
              </p:cNvCxnSpPr>
              <p:nvPr/>
            </p:nvCxnSpPr>
            <p:spPr bwMode="auto">
              <a:xfrm rot="16200000" flipV="1">
                <a:off x="4842505" y="1304786"/>
                <a:ext cx="485533" cy="1625290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6" name="Elbow Connector 35"/>
              <p:cNvCxnSpPr>
                <a:stCxn id="12" idx="0"/>
                <a:endCxn id="6" idx="3"/>
              </p:cNvCxnSpPr>
              <p:nvPr/>
            </p:nvCxnSpPr>
            <p:spPr bwMode="auto">
              <a:xfrm rot="16200000" flipV="1">
                <a:off x="6345794" y="536313"/>
                <a:ext cx="667737" cy="2975108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6" name="Straight Arrow Connector 95"/>
              <p:cNvCxnSpPr>
                <a:stCxn id="12" idx="1"/>
                <a:endCxn id="10" idx="3"/>
              </p:cNvCxnSpPr>
              <p:nvPr/>
            </p:nvCxnSpPr>
            <p:spPr bwMode="auto">
              <a:xfrm flipH="1">
                <a:off x="6381381" y="2542401"/>
                <a:ext cx="1045889" cy="24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39" name="TextBox 138"/>
              <p:cNvSpPr txBox="1"/>
              <p:nvPr/>
            </p:nvSpPr>
            <p:spPr>
              <a:xfrm>
                <a:off x="1591206" y="1404990"/>
                <a:ext cx="5757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err="1" smtClean="0">
                    <a:solidFill>
                      <a:srgbClr val="FF0000"/>
                    </a:solidFill>
                  </a:rPr>
                  <a:t>RT:isa</a:t>
                </a:r>
                <a:endParaRPr lang="en-US" sz="1100" b="1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5825001" y="1414790"/>
                <a:ext cx="5757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err="1" smtClean="0">
                    <a:solidFill>
                      <a:srgbClr val="FF0000"/>
                    </a:solidFill>
                  </a:rPr>
                  <a:t>RT:isa</a:t>
                </a:r>
                <a:endParaRPr lang="en-US" sz="1100" b="1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4800600" y="1871990"/>
                <a:ext cx="5757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err="1" smtClean="0">
                    <a:solidFill>
                      <a:srgbClr val="FF0000"/>
                    </a:solidFill>
                  </a:rPr>
                  <a:t>RT:isa</a:t>
                </a:r>
                <a:endParaRPr lang="en-US" sz="1100" b="1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3352800" y="1871990"/>
                <a:ext cx="5757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err="1" smtClean="0">
                    <a:solidFill>
                      <a:srgbClr val="FF0000"/>
                    </a:solidFill>
                  </a:rPr>
                  <a:t>RT:isa</a:t>
                </a:r>
                <a:endParaRPr lang="en-US" sz="1100" b="1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6549319" y="2258592"/>
                <a:ext cx="8659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err="1" smtClean="0">
                    <a:solidFill>
                      <a:srgbClr val="ECD63F"/>
                    </a:solidFill>
                  </a:rPr>
                  <a:t>RT:hasPart</a:t>
                </a:r>
                <a:endParaRPr lang="en-US" sz="1100" b="1" i="1" dirty="0" smtClean="0">
                  <a:solidFill>
                    <a:srgbClr val="ECD63F"/>
                  </a:solidFill>
                </a:endParaRPr>
              </a:p>
            </p:txBody>
          </p:sp>
          <p:cxnSp>
            <p:nvCxnSpPr>
              <p:cNvPr id="152" name="Elbow Connector 151"/>
              <p:cNvCxnSpPr>
                <a:stCxn id="12" idx="0"/>
                <a:endCxn id="145" idx="3"/>
              </p:cNvCxnSpPr>
              <p:nvPr/>
            </p:nvCxnSpPr>
            <p:spPr bwMode="auto">
              <a:xfrm rot="16200000" flipH="1" flipV="1">
                <a:off x="6017890" y="441474"/>
                <a:ext cx="233065" cy="4065586"/>
              </a:xfrm>
              <a:prstGeom prst="bentConnector4">
                <a:avLst>
                  <a:gd name="adj1" fmla="val -98084"/>
                  <a:gd name="adj2" fmla="val 59100"/>
                </a:avLst>
              </a:prstGeom>
              <a:solidFill>
                <a:schemeClr val="accent1"/>
              </a:solidFill>
              <a:ln w="9525" cap="flat" cmpd="sng" algn="ctr">
                <a:solidFill>
                  <a:srgbClr val="ECD63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66" name="TextBox 165"/>
              <p:cNvSpPr txBox="1"/>
              <p:nvPr/>
            </p:nvSpPr>
            <p:spPr>
              <a:xfrm>
                <a:off x="7848622" y="6282591"/>
                <a:ext cx="465770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RT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8" name="Elbow Connector 97"/>
            <p:cNvCxnSpPr>
              <a:stCxn id="8" idx="0"/>
              <a:endCxn id="7" idx="1"/>
            </p:cNvCxnSpPr>
            <p:nvPr/>
          </p:nvCxnSpPr>
          <p:spPr bwMode="auto">
            <a:xfrm rot="5400000" flipH="1" flipV="1">
              <a:off x="259935" y="2954985"/>
              <a:ext cx="1014074" cy="15342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19FF8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1" name="Elbow Connector 100"/>
            <p:cNvCxnSpPr>
              <a:stCxn id="9" idx="0"/>
              <a:endCxn id="7" idx="3"/>
            </p:cNvCxnSpPr>
            <p:nvPr/>
          </p:nvCxnSpPr>
          <p:spPr bwMode="auto">
            <a:xfrm rot="16200000" flipV="1">
              <a:off x="734953" y="3276455"/>
              <a:ext cx="1712505" cy="20891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19FF8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0" name="TextBox 159"/>
            <p:cNvSpPr txBox="1"/>
            <p:nvPr/>
          </p:nvSpPr>
          <p:spPr>
            <a:xfrm>
              <a:off x="667266" y="3119303"/>
              <a:ext cx="10470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 err="1" smtClean="0">
                  <a:solidFill>
                    <a:srgbClr val="19FF81"/>
                  </a:solidFill>
                </a:rPr>
                <a:t>RT:subTypeOf</a:t>
              </a:r>
              <a:endParaRPr lang="en-US" sz="1100" b="1" i="1" dirty="0" smtClean="0">
                <a:solidFill>
                  <a:srgbClr val="19FF81"/>
                </a:solidFill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90259" y="2524662"/>
            <a:ext cx="7996541" cy="3888734"/>
            <a:chOff x="690259" y="2524662"/>
            <a:chExt cx="7996541" cy="3888734"/>
          </a:xfrm>
        </p:grpSpPr>
        <p:sp>
          <p:nvSpPr>
            <p:cNvPr id="19" name="TextBox 18"/>
            <p:cNvSpPr txBox="1"/>
            <p:nvPr/>
          </p:nvSpPr>
          <p:spPr>
            <a:xfrm>
              <a:off x="5270214" y="5340452"/>
              <a:ext cx="1107996" cy="369332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19FF8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err="1" smtClean="0">
                  <a:solidFill>
                    <a:schemeClr val="bg1"/>
                  </a:solidFill>
                </a:rPr>
                <a:t>Denotator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34272" y="5943600"/>
              <a:ext cx="505267" cy="369332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19FF8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IUI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56757" y="5943600"/>
              <a:ext cx="595035" cy="369332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19FF8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UUI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41193" y="4532710"/>
              <a:ext cx="1045607" cy="369332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19FF8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RT Tuple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33106" y="5943600"/>
              <a:ext cx="582212" cy="369332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19FF8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CUI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Elbow Connector 38"/>
            <p:cNvCxnSpPr>
              <a:stCxn id="20" idx="0"/>
              <a:endCxn id="19" idx="1"/>
            </p:cNvCxnSpPr>
            <p:nvPr/>
          </p:nvCxnSpPr>
          <p:spPr bwMode="auto">
            <a:xfrm rot="5400000" flipH="1" flipV="1">
              <a:off x="4819319" y="5492705"/>
              <a:ext cx="418482" cy="483308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Elbow Connector 41"/>
            <p:cNvCxnSpPr>
              <a:stCxn id="23" idx="0"/>
              <a:endCxn id="19" idx="2"/>
            </p:cNvCxnSpPr>
            <p:nvPr/>
          </p:nvCxnSpPr>
          <p:spPr bwMode="auto">
            <a:xfrm rot="5400000" flipH="1" flipV="1">
              <a:off x="5707304" y="5826692"/>
              <a:ext cx="233816" cy="127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Elbow Connector 44"/>
            <p:cNvCxnSpPr>
              <a:stCxn id="21" idx="0"/>
              <a:endCxn id="19" idx="3"/>
            </p:cNvCxnSpPr>
            <p:nvPr/>
          </p:nvCxnSpPr>
          <p:spPr bwMode="auto">
            <a:xfrm rot="16200000" flipV="1">
              <a:off x="6457002" y="5446326"/>
              <a:ext cx="418482" cy="576065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Elbow Connector 47"/>
            <p:cNvCxnSpPr>
              <a:stCxn id="19" idx="0"/>
              <a:endCxn id="18" idx="2"/>
            </p:cNvCxnSpPr>
            <p:nvPr/>
          </p:nvCxnSpPr>
          <p:spPr bwMode="auto">
            <a:xfrm rot="5400000" flipH="1" flipV="1">
              <a:off x="5618818" y="5135058"/>
              <a:ext cx="410788" cy="12700"/>
            </a:xfrm>
            <a:prstGeom prst="bentConnector3">
              <a:avLst>
                <a:gd name="adj1" fmla="val -316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0" name="Elbow Connector 89"/>
            <p:cNvCxnSpPr>
              <a:stCxn id="22" idx="1"/>
              <a:endCxn id="17" idx="3"/>
            </p:cNvCxnSpPr>
            <p:nvPr/>
          </p:nvCxnSpPr>
          <p:spPr bwMode="auto">
            <a:xfrm rot="10800000">
              <a:off x="6609043" y="3964878"/>
              <a:ext cx="1032151" cy="75249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2" name="Elbow Connector 111"/>
            <p:cNvCxnSpPr>
              <a:stCxn id="23" idx="2"/>
              <a:endCxn id="9" idx="2"/>
            </p:cNvCxnSpPr>
            <p:nvPr/>
          </p:nvCxnSpPr>
          <p:spPr bwMode="auto">
            <a:xfrm rot="5400000" flipH="1">
              <a:off x="3045220" y="3533941"/>
              <a:ext cx="1429435" cy="4128549"/>
            </a:xfrm>
            <a:prstGeom prst="bentConnector3">
              <a:avLst>
                <a:gd name="adj1" fmla="val -9076"/>
              </a:avLst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5" name="Elbow Connector 114"/>
            <p:cNvCxnSpPr>
              <a:stCxn id="21" idx="2"/>
              <a:endCxn id="8" idx="2"/>
            </p:cNvCxnSpPr>
            <p:nvPr/>
          </p:nvCxnSpPr>
          <p:spPr bwMode="auto">
            <a:xfrm rot="5400000" flipH="1">
              <a:off x="2619834" y="1978492"/>
              <a:ext cx="2404865" cy="6264016"/>
            </a:xfrm>
            <a:prstGeom prst="bentConnector3">
              <a:avLst>
                <a:gd name="adj1" fmla="val -9506"/>
              </a:avLst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1" name="Elbow Connector 120"/>
            <p:cNvCxnSpPr>
              <a:stCxn id="20" idx="1"/>
              <a:endCxn id="11" idx="3"/>
            </p:cNvCxnSpPr>
            <p:nvPr/>
          </p:nvCxnSpPr>
          <p:spPr bwMode="auto">
            <a:xfrm rot="10800000">
              <a:off x="3913412" y="2524662"/>
              <a:ext cx="620860" cy="360360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6" name="Elbow Connector 135"/>
            <p:cNvCxnSpPr>
              <a:stCxn id="22" idx="0"/>
              <a:endCxn id="12" idx="2"/>
            </p:cNvCxnSpPr>
            <p:nvPr/>
          </p:nvCxnSpPr>
          <p:spPr bwMode="auto">
            <a:xfrm rot="5400000" flipH="1" flipV="1">
              <a:off x="7262785" y="3628280"/>
              <a:ext cx="1805643" cy="321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1" name="TextBox 160"/>
            <p:cNvSpPr txBox="1"/>
            <p:nvPr/>
          </p:nvSpPr>
          <p:spPr>
            <a:xfrm>
              <a:off x="2591427" y="6151786"/>
              <a:ext cx="9509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 err="1" smtClean="0">
                  <a:solidFill>
                    <a:srgbClr val="00B0F0"/>
                  </a:solidFill>
                </a:rPr>
                <a:t>IAO:is-about</a:t>
              </a:r>
              <a:endParaRPr lang="en-US" sz="1100" b="1" i="1" dirty="0" smtClean="0">
                <a:solidFill>
                  <a:srgbClr val="00B0F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306899" y="3124200"/>
              <a:ext cx="9509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 err="1" smtClean="0">
                  <a:solidFill>
                    <a:srgbClr val="00B0F0"/>
                  </a:solidFill>
                </a:rPr>
                <a:t>IAO:is-about</a:t>
              </a:r>
              <a:endParaRPr lang="en-US" sz="1100" b="1" i="1" dirty="0" smtClean="0">
                <a:solidFill>
                  <a:srgbClr val="00B0F0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202499" y="3167390"/>
              <a:ext cx="9509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 err="1" smtClean="0">
                  <a:solidFill>
                    <a:srgbClr val="00B0F0"/>
                  </a:solidFill>
                </a:rPr>
                <a:t>IAO:is-about</a:t>
              </a:r>
              <a:endParaRPr lang="en-US" sz="1100" b="1" i="1" dirty="0" smtClean="0">
                <a:solidFill>
                  <a:srgbClr val="00B0F0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640487" y="1763404"/>
            <a:ext cx="1107997" cy="36933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bg1"/>
                </a:solidFill>
              </a:rPr>
              <a:t>Occurrent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Referent Tracking based data warehousing</a:t>
            </a:r>
          </a:p>
        </p:txBody>
      </p:sp>
      <p:pic>
        <p:nvPicPr>
          <p:cNvPr id="59395" name="Picture 7" descr="ske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81534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57600" y="2362200"/>
            <a:ext cx="2266950" cy="4205288"/>
            <a:chOff x="2299" y="1604"/>
            <a:chExt cx="1428" cy="2649"/>
          </a:xfrm>
        </p:grpSpPr>
        <p:pic>
          <p:nvPicPr>
            <p:cNvPr id="59399" name="Picture 9" descr="colossus_supercomput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8" y="3152"/>
              <a:ext cx="877" cy="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0" name="Line 10"/>
            <p:cNvSpPr>
              <a:spLocks noChangeShapeType="1"/>
            </p:cNvSpPr>
            <p:nvPr/>
          </p:nvSpPr>
          <p:spPr bwMode="auto">
            <a:xfrm>
              <a:off x="2299" y="1725"/>
              <a:ext cx="339" cy="1168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401" name="Line 11"/>
            <p:cNvSpPr>
              <a:spLocks noChangeShapeType="1"/>
            </p:cNvSpPr>
            <p:nvPr/>
          </p:nvSpPr>
          <p:spPr bwMode="auto">
            <a:xfrm flipH="1">
              <a:off x="3630" y="2668"/>
              <a:ext cx="97" cy="225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402" name="Line 12"/>
            <p:cNvSpPr>
              <a:spLocks noChangeShapeType="1"/>
            </p:cNvSpPr>
            <p:nvPr/>
          </p:nvSpPr>
          <p:spPr bwMode="auto">
            <a:xfrm flipH="1">
              <a:off x="3243" y="1604"/>
              <a:ext cx="193" cy="1289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403" name="Line 13"/>
            <p:cNvSpPr>
              <a:spLocks noChangeShapeType="1"/>
            </p:cNvSpPr>
            <p:nvPr/>
          </p:nvSpPr>
          <p:spPr bwMode="auto">
            <a:xfrm>
              <a:off x="2638" y="2893"/>
              <a:ext cx="194" cy="670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404" name="Line 14"/>
            <p:cNvSpPr>
              <a:spLocks noChangeShapeType="1"/>
            </p:cNvSpPr>
            <p:nvPr/>
          </p:nvSpPr>
          <p:spPr bwMode="auto">
            <a:xfrm flipH="1">
              <a:off x="3170" y="2893"/>
              <a:ext cx="73" cy="525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405" name="Line 15"/>
            <p:cNvSpPr>
              <a:spLocks noChangeShapeType="1"/>
            </p:cNvSpPr>
            <p:nvPr/>
          </p:nvSpPr>
          <p:spPr bwMode="auto">
            <a:xfrm flipH="1">
              <a:off x="3315" y="2893"/>
              <a:ext cx="309" cy="670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59406" name="Group 16"/>
            <p:cNvGrpSpPr>
              <a:grpSpLocks/>
            </p:cNvGrpSpPr>
            <p:nvPr/>
          </p:nvGrpSpPr>
          <p:grpSpPr bwMode="auto">
            <a:xfrm>
              <a:off x="2668" y="3295"/>
              <a:ext cx="768" cy="857"/>
              <a:chOff x="3847" y="3252"/>
              <a:chExt cx="1428" cy="922"/>
            </a:xfrm>
          </p:grpSpPr>
          <p:grpSp>
            <p:nvGrpSpPr>
              <p:cNvPr id="59407" name="Group 17"/>
              <p:cNvGrpSpPr>
                <a:grpSpLocks/>
              </p:cNvGrpSpPr>
              <p:nvPr/>
            </p:nvGrpSpPr>
            <p:grpSpPr bwMode="auto">
              <a:xfrm>
                <a:off x="4678" y="3395"/>
                <a:ext cx="464" cy="406"/>
                <a:chOff x="2745" y="3092"/>
                <a:chExt cx="464" cy="406"/>
              </a:xfrm>
            </p:grpSpPr>
            <p:sp>
              <p:nvSpPr>
                <p:cNvPr id="59824" name="AutoShape 1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25" name="AutoShape 1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26" name="AutoShape 2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27" name="AutoShape 2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28" name="AutoShape 2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29" name="AutoShape 2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30" name="AutoShape 2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831" name="AutoShape 25"/>
                <p:cNvCxnSpPr>
                  <a:cxnSpLocks noChangeShapeType="1"/>
                  <a:stCxn id="59825" idx="2"/>
                  <a:endCxn id="59827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32" name="AutoShape 26"/>
                <p:cNvCxnSpPr>
                  <a:cxnSpLocks noChangeShapeType="1"/>
                  <a:stCxn id="59830" idx="2"/>
                  <a:endCxn id="59827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33" name="AutoShape 27"/>
                <p:cNvCxnSpPr>
                  <a:cxnSpLocks noChangeShapeType="1"/>
                  <a:stCxn id="59828" idx="0"/>
                  <a:endCxn id="59827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34" name="AutoShape 28"/>
                <p:cNvCxnSpPr>
                  <a:cxnSpLocks noChangeShapeType="1"/>
                  <a:stCxn id="59826" idx="0"/>
                  <a:endCxn id="59825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35" name="AutoShape 29"/>
                <p:cNvCxnSpPr>
                  <a:cxnSpLocks noChangeShapeType="1"/>
                  <a:stCxn id="59828" idx="0"/>
                  <a:endCxn id="59830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36" name="AutoShape 30"/>
                <p:cNvCxnSpPr>
                  <a:cxnSpLocks noChangeShapeType="1"/>
                  <a:stCxn id="59829" idx="0"/>
                  <a:endCxn id="59830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837" name="AutoShape 3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38" name="AutoShape 3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39" name="AutoShape 3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40" name="AutoShape 3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41" name="AutoShape 3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42" name="AutoShape 3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843" name="AutoShape 37"/>
                <p:cNvCxnSpPr>
                  <a:cxnSpLocks noChangeShapeType="1"/>
                  <a:stCxn id="59837" idx="2"/>
                  <a:endCxn id="59839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44" name="AutoShape 38"/>
                <p:cNvCxnSpPr>
                  <a:cxnSpLocks noChangeShapeType="1"/>
                  <a:stCxn id="59842" idx="2"/>
                  <a:endCxn id="59839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45" name="AutoShape 39"/>
                <p:cNvCxnSpPr>
                  <a:cxnSpLocks noChangeShapeType="1"/>
                  <a:stCxn id="59840" idx="0"/>
                  <a:endCxn id="59839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46" name="AutoShape 40"/>
                <p:cNvCxnSpPr>
                  <a:cxnSpLocks noChangeShapeType="1"/>
                  <a:stCxn id="59838" idx="0"/>
                  <a:endCxn id="59837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47" name="AutoShape 41"/>
                <p:cNvCxnSpPr>
                  <a:cxnSpLocks noChangeShapeType="1"/>
                  <a:stCxn id="59840" idx="0"/>
                  <a:endCxn id="59842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48" name="AutoShape 42"/>
                <p:cNvCxnSpPr>
                  <a:cxnSpLocks noChangeShapeType="1"/>
                  <a:stCxn id="59841" idx="0"/>
                  <a:endCxn id="59842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08" name="Group 43"/>
              <p:cNvGrpSpPr>
                <a:grpSpLocks/>
              </p:cNvGrpSpPr>
              <p:nvPr/>
            </p:nvGrpSpPr>
            <p:grpSpPr bwMode="auto">
              <a:xfrm>
                <a:off x="4349" y="3317"/>
                <a:ext cx="464" cy="406"/>
                <a:chOff x="2745" y="3092"/>
                <a:chExt cx="464" cy="406"/>
              </a:xfrm>
            </p:grpSpPr>
            <p:sp>
              <p:nvSpPr>
                <p:cNvPr id="59799" name="AutoShape 4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00" name="AutoShape 4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01" name="AutoShape 4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02" name="AutoShape 4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03" name="AutoShape 4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04" name="AutoShape 4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05" name="AutoShape 5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806" name="AutoShape 51"/>
                <p:cNvCxnSpPr>
                  <a:cxnSpLocks noChangeShapeType="1"/>
                  <a:stCxn id="59800" idx="2"/>
                  <a:endCxn id="59802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07" name="AutoShape 52"/>
                <p:cNvCxnSpPr>
                  <a:cxnSpLocks noChangeShapeType="1"/>
                  <a:stCxn id="59805" idx="2"/>
                  <a:endCxn id="59802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08" name="AutoShape 53"/>
                <p:cNvCxnSpPr>
                  <a:cxnSpLocks noChangeShapeType="1"/>
                  <a:stCxn id="59803" idx="0"/>
                  <a:endCxn id="59802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09" name="AutoShape 54"/>
                <p:cNvCxnSpPr>
                  <a:cxnSpLocks noChangeShapeType="1"/>
                  <a:stCxn id="59801" idx="0"/>
                  <a:endCxn id="59800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10" name="AutoShape 55"/>
                <p:cNvCxnSpPr>
                  <a:cxnSpLocks noChangeShapeType="1"/>
                  <a:stCxn id="59803" idx="0"/>
                  <a:endCxn id="59805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11" name="AutoShape 56"/>
                <p:cNvCxnSpPr>
                  <a:cxnSpLocks noChangeShapeType="1"/>
                  <a:stCxn id="59804" idx="0"/>
                  <a:endCxn id="59805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812" name="AutoShape 5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13" name="AutoShape 5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14" name="AutoShape 5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15" name="AutoShape 6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16" name="AutoShape 6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17" name="AutoShape 6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818" name="AutoShape 63"/>
                <p:cNvCxnSpPr>
                  <a:cxnSpLocks noChangeShapeType="1"/>
                  <a:stCxn id="59812" idx="2"/>
                  <a:endCxn id="59814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19" name="AutoShape 64"/>
                <p:cNvCxnSpPr>
                  <a:cxnSpLocks noChangeShapeType="1"/>
                  <a:stCxn id="59817" idx="2"/>
                  <a:endCxn id="59814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20" name="AutoShape 65"/>
                <p:cNvCxnSpPr>
                  <a:cxnSpLocks noChangeShapeType="1"/>
                  <a:stCxn id="59815" idx="0"/>
                  <a:endCxn id="59814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21" name="AutoShape 66"/>
                <p:cNvCxnSpPr>
                  <a:cxnSpLocks noChangeShapeType="1"/>
                  <a:stCxn id="59813" idx="0"/>
                  <a:endCxn id="59812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22" name="AutoShape 67"/>
                <p:cNvCxnSpPr>
                  <a:cxnSpLocks noChangeShapeType="1"/>
                  <a:stCxn id="59815" idx="0"/>
                  <a:endCxn id="59817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823" name="AutoShape 68"/>
                <p:cNvCxnSpPr>
                  <a:cxnSpLocks noChangeShapeType="1"/>
                  <a:stCxn id="59816" idx="0"/>
                  <a:endCxn id="59817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09" name="Group 69"/>
              <p:cNvGrpSpPr>
                <a:grpSpLocks/>
              </p:cNvGrpSpPr>
              <p:nvPr/>
            </p:nvGrpSpPr>
            <p:grpSpPr bwMode="auto">
              <a:xfrm>
                <a:off x="4446" y="3414"/>
                <a:ext cx="464" cy="387"/>
                <a:chOff x="2745" y="3092"/>
                <a:chExt cx="464" cy="406"/>
              </a:xfrm>
            </p:grpSpPr>
            <p:sp>
              <p:nvSpPr>
                <p:cNvPr id="59774" name="AutoShape 7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75" name="AutoShape 7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76" name="AutoShape 7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77" name="AutoShape 7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78" name="AutoShape 7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79" name="AutoShape 7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80" name="AutoShape 7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781" name="AutoShape 77"/>
                <p:cNvCxnSpPr>
                  <a:cxnSpLocks noChangeShapeType="1"/>
                  <a:stCxn id="59775" idx="2"/>
                  <a:endCxn id="59777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82" name="AutoShape 78"/>
                <p:cNvCxnSpPr>
                  <a:cxnSpLocks noChangeShapeType="1"/>
                  <a:stCxn id="59780" idx="2"/>
                  <a:endCxn id="59777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83" name="AutoShape 79"/>
                <p:cNvCxnSpPr>
                  <a:cxnSpLocks noChangeShapeType="1"/>
                  <a:stCxn id="59778" idx="0"/>
                  <a:endCxn id="59777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84" name="AutoShape 80"/>
                <p:cNvCxnSpPr>
                  <a:cxnSpLocks noChangeShapeType="1"/>
                  <a:stCxn id="59776" idx="0"/>
                  <a:endCxn id="59775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85" name="AutoShape 81"/>
                <p:cNvCxnSpPr>
                  <a:cxnSpLocks noChangeShapeType="1"/>
                  <a:stCxn id="59778" idx="0"/>
                  <a:endCxn id="59780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86" name="AutoShape 82"/>
                <p:cNvCxnSpPr>
                  <a:cxnSpLocks noChangeShapeType="1"/>
                  <a:stCxn id="59779" idx="0"/>
                  <a:endCxn id="59780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787" name="AutoShape 8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88" name="AutoShape 8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89" name="AutoShape 8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90" name="AutoShape 8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91" name="AutoShape 8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92" name="AutoShape 8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793" name="AutoShape 89"/>
                <p:cNvCxnSpPr>
                  <a:cxnSpLocks noChangeShapeType="1"/>
                  <a:stCxn id="59787" idx="2"/>
                  <a:endCxn id="59789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94" name="AutoShape 90"/>
                <p:cNvCxnSpPr>
                  <a:cxnSpLocks noChangeShapeType="1"/>
                  <a:stCxn id="59792" idx="2"/>
                  <a:endCxn id="59789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95" name="AutoShape 91"/>
                <p:cNvCxnSpPr>
                  <a:cxnSpLocks noChangeShapeType="1"/>
                  <a:stCxn id="59790" idx="0"/>
                  <a:endCxn id="59789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96" name="AutoShape 92"/>
                <p:cNvCxnSpPr>
                  <a:cxnSpLocks noChangeShapeType="1"/>
                  <a:stCxn id="59788" idx="0"/>
                  <a:endCxn id="59787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97" name="AutoShape 93"/>
                <p:cNvCxnSpPr>
                  <a:cxnSpLocks noChangeShapeType="1"/>
                  <a:stCxn id="59790" idx="0"/>
                  <a:endCxn id="59792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98" name="AutoShape 94"/>
                <p:cNvCxnSpPr>
                  <a:cxnSpLocks noChangeShapeType="1"/>
                  <a:stCxn id="59791" idx="0"/>
                  <a:endCxn id="59792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10" name="Group 95"/>
              <p:cNvGrpSpPr>
                <a:grpSpLocks/>
              </p:cNvGrpSpPr>
              <p:nvPr/>
            </p:nvGrpSpPr>
            <p:grpSpPr bwMode="auto">
              <a:xfrm>
                <a:off x="4135" y="3545"/>
                <a:ext cx="464" cy="406"/>
                <a:chOff x="2745" y="3092"/>
                <a:chExt cx="464" cy="406"/>
              </a:xfrm>
            </p:grpSpPr>
            <p:sp>
              <p:nvSpPr>
                <p:cNvPr id="59749" name="AutoShape 9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50" name="AutoShape 9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51" name="AutoShape 9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52" name="AutoShape 9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53" name="AutoShape 10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54" name="AutoShape 10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55" name="AutoShape 10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756" name="AutoShape 103"/>
                <p:cNvCxnSpPr>
                  <a:cxnSpLocks noChangeShapeType="1"/>
                  <a:stCxn id="59750" idx="2"/>
                  <a:endCxn id="59752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57" name="AutoShape 104"/>
                <p:cNvCxnSpPr>
                  <a:cxnSpLocks noChangeShapeType="1"/>
                  <a:stCxn id="59755" idx="2"/>
                  <a:endCxn id="59752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58" name="AutoShape 105"/>
                <p:cNvCxnSpPr>
                  <a:cxnSpLocks noChangeShapeType="1"/>
                  <a:stCxn id="59753" idx="0"/>
                  <a:endCxn id="59752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59" name="AutoShape 106"/>
                <p:cNvCxnSpPr>
                  <a:cxnSpLocks noChangeShapeType="1"/>
                  <a:stCxn id="59751" idx="0"/>
                  <a:endCxn id="59750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60" name="AutoShape 107"/>
                <p:cNvCxnSpPr>
                  <a:cxnSpLocks noChangeShapeType="1"/>
                  <a:stCxn id="59753" idx="0"/>
                  <a:endCxn id="59755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61" name="AutoShape 108"/>
                <p:cNvCxnSpPr>
                  <a:cxnSpLocks noChangeShapeType="1"/>
                  <a:stCxn id="59754" idx="0"/>
                  <a:endCxn id="59755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762" name="AutoShape 10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63" name="AutoShape 11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64" name="AutoShape 11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65" name="AutoShape 11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66" name="AutoShape 11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67" name="AutoShape 11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768" name="AutoShape 115"/>
                <p:cNvCxnSpPr>
                  <a:cxnSpLocks noChangeShapeType="1"/>
                  <a:stCxn id="59762" idx="2"/>
                  <a:endCxn id="59764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69" name="AutoShape 116"/>
                <p:cNvCxnSpPr>
                  <a:cxnSpLocks noChangeShapeType="1"/>
                  <a:stCxn id="59767" idx="2"/>
                  <a:endCxn id="59764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70" name="AutoShape 117"/>
                <p:cNvCxnSpPr>
                  <a:cxnSpLocks noChangeShapeType="1"/>
                  <a:stCxn id="59765" idx="0"/>
                  <a:endCxn id="59764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71" name="AutoShape 118"/>
                <p:cNvCxnSpPr>
                  <a:cxnSpLocks noChangeShapeType="1"/>
                  <a:stCxn id="59763" idx="0"/>
                  <a:endCxn id="59762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72" name="AutoShape 119"/>
                <p:cNvCxnSpPr>
                  <a:cxnSpLocks noChangeShapeType="1"/>
                  <a:stCxn id="59765" idx="0"/>
                  <a:endCxn id="59767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73" name="AutoShape 120"/>
                <p:cNvCxnSpPr>
                  <a:cxnSpLocks noChangeShapeType="1"/>
                  <a:stCxn id="59766" idx="0"/>
                  <a:endCxn id="59767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11" name="Group 121"/>
              <p:cNvGrpSpPr>
                <a:grpSpLocks/>
              </p:cNvGrpSpPr>
              <p:nvPr/>
            </p:nvGrpSpPr>
            <p:grpSpPr bwMode="auto">
              <a:xfrm>
                <a:off x="4403" y="3358"/>
                <a:ext cx="464" cy="406"/>
                <a:chOff x="2745" y="3092"/>
                <a:chExt cx="464" cy="406"/>
              </a:xfrm>
            </p:grpSpPr>
            <p:sp>
              <p:nvSpPr>
                <p:cNvPr id="59724" name="AutoShape 12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25" name="AutoShape 12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26" name="AutoShape 12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27" name="AutoShape 12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28" name="AutoShape 12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29" name="AutoShape 12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30" name="AutoShape 12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731" name="AutoShape 129"/>
                <p:cNvCxnSpPr>
                  <a:cxnSpLocks noChangeShapeType="1"/>
                  <a:stCxn id="59725" idx="2"/>
                  <a:endCxn id="59727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32" name="AutoShape 130"/>
                <p:cNvCxnSpPr>
                  <a:cxnSpLocks noChangeShapeType="1"/>
                  <a:stCxn id="59730" idx="2"/>
                  <a:endCxn id="59727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33" name="AutoShape 131"/>
                <p:cNvCxnSpPr>
                  <a:cxnSpLocks noChangeShapeType="1"/>
                  <a:stCxn id="59728" idx="0"/>
                  <a:endCxn id="59727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34" name="AutoShape 132"/>
                <p:cNvCxnSpPr>
                  <a:cxnSpLocks noChangeShapeType="1"/>
                  <a:stCxn id="59726" idx="0"/>
                  <a:endCxn id="59725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35" name="AutoShape 133"/>
                <p:cNvCxnSpPr>
                  <a:cxnSpLocks noChangeShapeType="1"/>
                  <a:stCxn id="59728" idx="0"/>
                  <a:endCxn id="59730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36" name="AutoShape 134"/>
                <p:cNvCxnSpPr>
                  <a:cxnSpLocks noChangeShapeType="1"/>
                  <a:stCxn id="59729" idx="0"/>
                  <a:endCxn id="59730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737" name="AutoShape 13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38" name="AutoShape 13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39" name="AutoShape 13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40" name="AutoShape 13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41" name="AutoShape 13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42" name="AutoShape 14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743" name="AutoShape 141"/>
                <p:cNvCxnSpPr>
                  <a:cxnSpLocks noChangeShapeType="1"/>
                  <a:stCxn id="59737" idx="2"/>
                  <a:endCxn id="59739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44" name="AutoShape 142"/>
                <p:cNvCxnSpPr>
                  <a:cxnSpLocks noChangeShapeType="1"/>
                  <a:stCxn id="59742" idx="2"/>
                  <a:endCxn id="59739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45" name="AutoShape 143"/>
                <p:cNvCxnSpPr>
                  <a:cxnSpLocks noChangeShapeType="1"/>
                  <a:stCxn id="59740" idx="0"/>
                  <a:endCxn id="59739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46" name="AutoShape 144"/>
                <p:cNvCxnSpPr>
                  <a:cxnSpLocks noChangeShapeType="1"/>
                  <a:stCxn id="59738" idx="0"/>
                  <a:endCxn id="59737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47" name="AutoShape 145"/>
                <p:cNvCxnSpPr>
                  <a:cxnSpLocks noChangeShapeType="1"/>
                  <a:stCxn id="59740" idx="0"/>
                  <a:endCxn id="59742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48" name="AutoShape 146"/>
                <p:cNvCxnSpPr>
                  <a:cxnSpLocks noChangeShapeType="1"/>
                  <a:stCxn id="59741" idx="0"/>
                  <a:endCxn id="59742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12" name="Group 147"/>
              <p:cNvGrpSpPr>
                <a:grpSpLocks/>
              </p:cNvGrpSpPr>
              <p:nvPr/>
            </p:nvGrpSpPr>
            <p:grpSpPr bwMode="auto">
              <a:xfrm>
                <a:off x="4714" y="3569"/>
                <a:ext cx="464" cy="406"/>
                <a:chOff x="2745" y="3092"/>
                <a:chExt cx="464" cy="406"/>
              </a:xfrm>
            </p:grpSpPr>
            <p:sp>
              <p:nvSpPr>
                <p:cNvPr id="59699" name="AutoShape 14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0" name="AutoShape 14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1" name="AutoShape 15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2" name="AutoShape 15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3" name="AutoShape 15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4" name="AutoShape 15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5" name="AutoShape 15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706" name="AutoShape 155"/>
                <p:cNvCxnSpPr>
                  <a:cxnSpLocks noChangeShapeType="1"/>
                  <a:stCxn id="59700" idx="2"/>
                  <a:endCxn id="59702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07" name="AutoShape 156"/>
                <p:cNvCxnSpPr>
                  <a:cxnSpLocks noChangeShapeType="1"/>
                  <a:stCxn id="59705" idx="2"/>
                  <a:endCxn id="59702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08" name="AutoShape 157"/>
                <p:cNvCxnSpPr>
                  <a:cxnSpLocks noChangeShapeType="1"/>
                  <a:stCxn id="59703" idx="0"/>
                  <a:endCxn id="59702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09" name="AutoShape 158"/>
                <p:cNvCxnSpPr>
                  <a:cxnSpLocks noChangeShapeType="1"/>
                  <a:stCxn id="59701" idx="0"/>
                  <a:endCxn id="59700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10" name="AutoShape 159"/>
                <p:cNvCxnSpPr>
                  <a:cxnSpLocks noChangeShapeType="1"/>
                  <a:stCxn id="59703" idx="0"/>
                  <a:endCxn id="59705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11" name="AutoShape 160"/>
                <p:cNvCxnSpPr>
                  <a:cxnSpLocks noChangeShapeType="1"/>
                  <a:stCxn id="59704" idx="0"/>
                  <a:endCxn id="59705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712" name="AutoShape 16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13" name="AutoShape 16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14" name="AutoShape 16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15" name="AutoShape 16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16" name="AutoShape 16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17" name="AutoShape 16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718" name="AutoShape 167"/>
                <p:cNvCxnSpPr>
                  <a:cxnSpLocks noChangeShapeType="1"/>
                  <a:stCxn id="59712" idx="2"/>
                  <a:endCxn id="59714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19" name="AutoShape 168"/>
                <p:cNvCxnSpPr>
                  <a:cxnSpLocks noChangeShapeType="1"/>
                  <a:stCxn id="59717" idx="2"/>
                  <a:endCxn id="59714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20" name="AutoShape 169"/>
                <p:cNvCxnSpPr>
                  <a:cxnSpLocks noChangeShapeType="1"/>
                  <a:stCxn id="59715" idx="0"/>
                  <a:endCxn id="59714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21" name="AutoShape 170"/>
                <p:cNvCxnSpPr>
                  <a:cxnSpLocks noChangeShapeType="1"/>
                  <a:stCxn id="59713" idx="0"/>
                  <a:endCxn id="59712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22" name="AutoShape 171"/>
                <p:cNvCxnSpPr>
                  <a:cxnSpLocks noChangeShapeType="1"/>
                  <a:stCxn id="59715" idx="0"/>
                  <a:endCxn id="59717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723" name="AutoShape 172"/>
                <p:cNvCxnSpPr>
                  <a:cxnSpLocks noChangeShapeType="1"/>
                  <a:stCxn id="59716" idx="0"/>
                  <a:endCxn id="59717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13" name="Group 173"/>
              <p:cNvGrpSpPr>
                <a:grpSpLocks/>
              </p:cNvGrpSpPr>
              <p:nvPr/>
            </p:nvGrpSpPr>
            <p:grpSpPr bwMode="auto">
              <a:xfrm>
                <a:off x="4343" y="3746"/>
                <a:ext cx="464" cy="406"/>
                <a:chOff x="2745" y="3092"/>
                <a:chExt cx="464" cy="406"/>
              </a:xfrm>
            </p:grpSpPr>
            <p:sp>
              <p:nvSpPr>
                <p:cNvPr id="59674" name="AutoShape 17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75" name="AutoShape 17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76" name="AutoShape 17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77" name="AutoShape 17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78" name="AutoShape 17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79" name="AutoShape 17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80" name="AutoShape 18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681" name="AutoShape 181"/>
                <p:cNvCxnSpPr>
                  <a:cxnSpLocks noChangeShapeType="1"/>
                  <a:stCxn id="59675" idx="2"/>
                  <a:endCxn id="59677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82" name="AutoShape 182"/>
                <p:cNvCxnSpPr>
                  <a:cxnSpLocks noChangeShapeType="1"/>
                  <a:stCxn id="59680" idx="2"/>
                  <a:endCxn id="59677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83" name="AutoShape 183"/>
                <p:cNvCxnSpPr>
                  <a:cxnSpLocks noChangeShapeType="1"/>
                  <a:stCxn id="59678" idx="0"/>
                  <a:endCxn id="59677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84" name="AutoShape 184"/>
                <p:cNvCxnSpPr>
                  <a:cxnSpLocks noChangeShapeType="1"/>
                  <a:stCxn id="59676" idx="0"/>
                  <a:endCxn id="59675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85" name="AutoShape 185"/>
                <p:cNvCxnSpPr>
                  <a:cxnSpLocks noChangeShapeType="1"/>
                  <a:stCxn id="59678" idx="0"/>
                  <a:endCxn id="59680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86" name="AutoShape 186"/>
                <p:cNvCxnSpPr>
                  <a:cxnSpLocks noChangeShapeType="1"/>
                  <a:stCxn id="59679" idx="0"/>
                  <a:endCxn id="59680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687" name="AutoShape 18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88" name="AutoShape 18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89" name="AutoShape 18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90" name="AutoShape 19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91" name="AutoShape 19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92" name="AutoShape 19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693" name="AutoShape 193"/>
                <p:cNvCxnSpPr>
                  <a:cxnSpLocks noChangeShapeType="1"/>
                  <a:stCxn id="59687" idx="2"/>
                  <a:endCxn id="59689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94" name="AutoShape 194"/>
                <p:cNvCxnSpPr>
                  <a:cxnSpLocks noChangeShapeType="1"/>
                  <a:stCxn id="59692" idx="2"/>
                  <a:endCxn id="59689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95" name="AutoShape 195"/>
                <p:cNvCxnSpPr>
                  <a:cxnSpLocks noChangeShapeType="1"/>
                  <a:stCxn id="59690" idx="0"/>
                  <a:endCxn id="59689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96" name="AutoShape 196"/>
                <p:cNvCxnSpPr>
                  <a:cxnSpLocks noChangeShapeType="1"/>
                  <a:stCxn id="59688" idx="0"/>
                  <a:endCxn id="59687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97" name="AutoShape 197"/>
                <p:cNvCxnSpPr>
                  <a:cxnSpLocks noChangeShapeType="1"/>
                  <a:stCxn id="59690" idx="0"/>
                  <a:endCxn id="59692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98" name="AutoShape 198"/>
                <p:cNvCxnSpPr>
                  <a:cxnSpLocks noChangeShapeType="1"/>
                  <a:stCxn id="59691" idx="0"/>
                  <a:endCxn id="59692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14" name="Group 199"/>
              <p:cNvGrpSpPr>
                <a:grpSpLocks/>
              </p:cNvGrpSpPr>
              <p:nvPr/>
            </p:nvGrpSpPr>
            <p:grpSpPr bwMode="auto">
              <a:xfrm>
                <a:off x="4775" y="3492"/>
                <a:ext cx="464" cy="406"/>
                <a:chOff x="2745" y="3092"/>
                <a:chExt cx="464" cy="406"/>
              </a:xfrm>
            </p:grpSpPr>
            <p:sp>
              <p:nvSpPr>
                <p:cNvPr id="59649" name="AutoShape 20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50" name="AutoShape 20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51" name="AutoShape 20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52" name="AutoShape 20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53" name="AutoShape 20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54" name="AutoShape 20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55" name="AutoShape 20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656" name="AutoShape 207"/>
                <p:cNvCxnSpPr>
                  <a:cxnSpLocks noChangeShapeType="1"/>
                  <a:stCxn id="59650" idx="2"/>
                  <a:endCxn id="59652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57" name="AutoShape 208"/>
                <p:cNvCxnSpPr>
                  <a:cxnSpLocks noChangeShapeType="1"/>
                  <a:stCxn id="59655" idx="2"/>
                  <a:endCxn id="59652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58" name="AutoShape 209"/>
                <p:cNvCxnSpPr>
                  <a:cxnSpLocks noChangeShapeType="1"/>
                  <a:stCxn id="59653" idx="0"/>
                  <a:endCxn id="59652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59" name="AutoShape 210"/>
                <p:cNvCxnSpPr>
                  <a:cxnSpLocks noChangeShapeType="1"/>
                  <a:stCxn id="59651" idx="0"/>
                  <a:endCxn id="59650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60" name="AutoShape 211"/>
                <p:cNvCxnSpPr>
                  <a:cxnSpLocks noChangeShapeType="1"/>
                  <a:stCxn id="59653" idx="0"/>
                  <a:endCxn id="59655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61" name="AutoShape 212"/>
                <p:cNvCxnSpPr>
                  <a:cxnSpLocks noChangeShapeType="1"/>
                  <a:stCxn id="59654" idx="0"/>
                  <a:endCxn id="59655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662" name="AutoShape 21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63" name="AutoShape 21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64" name="AutoShape 21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65" name="AutoShape 21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66" name="AutoShape 21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67" name="AutoShape 21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668" name="AutoShape 219"/>
                <p:cNvCxnSpPr>
                  <a:cxnSpLocks noChangeShapeType="1"/>
                  <a:stCxn id="59662" idx="2"/>
                  <a:endCxn id="59664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69" name="AutoShape 220"/>
                <p:cNvCxnSpPr>
                  <a:cxnSpLocks noChangeShapeType="1"/>
                  <a:stCxn id="59667" idx="2"/>
                  <a:endCxn id="59664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70" name="AutoShape 221"/>
                <p:cNvCxnSpPr>
                  <a:cxnSpLocks noChangeShapeType="1"/>
                  <a:stCxn id="59665" idx="0"/>
                  <a:endCxn id="59664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71" name="AutoShape 222"/>
                <p:cNvCxnSpPr>
                  <a:cxnSpLocks noChangeShapeType="1"/>
                  <a:stCxn id="59663" idx="0"/>
                  <a:endCxn id="59662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72" name="AutoShape 223"/>
                <p:cNvCxnSpPr>
                  <a:cxnSpLocks noChangeShapeType="1"/>
                  <a:stCxn id="59665" idx="0"/>
                  <a:endCxn id="59667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73" name="AutoShape 224"/>
                <p:cNvCxnSpPr>
                  <a:cxnSpLocks noChangeShapeType="1"/>
                  <a:stCxn id="59666" idx="0"/>
                  <a:endCxn id="59667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15" name="Group 225"/>
              <p:cNvGrpSpPr>
                <a:grpSpLocks/>
              </p:cNvGrpSpPr>
              <p:nvPr/>
            </p:nvGrpSpPr>
            <p:grpSpPr bwMode="auto">
              <a:xfrm>
                <a:off x="4446" y="3414"/>
                <a:ext cx="464" cy="406"/>
                <a:chOff x="2745" y="3092"/>
                <a:chExt cx="464" cy="406"/>
              </a:xfrm>
            </p:grpSpPr>
            <p:sp>
              <p:nvSpPr>
                <p:cNvPr id="59624" name="AutoShape 22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25" name="AutoShape 22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26" name="AutoShape 22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27" name="AutoShape 22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28" name="AutoShape 23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29" name="AutoShape 23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30" name="AutoShape 23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631" name="AutoShape 233"/>
                <p:cNvCxnSpPr>
                  <a:cxnSpLocks noChangeShapeType="1"/>
                  <a:stCxn id="59625" idx="2"/>
                  <a:endCxn id="59627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32" name="AutoShape 234"/>
                <p:cNvCxnSpPr>
                  <a:cxnSpLocks noChangeShapeType="1"/>
                  <a:stCxn id="59630" idx="2"/>
                  <a:endCxn id="59627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33" name="AutoShape 235"/>
                <p:cNvCxnSpPr>
                  <a:cxnSpLocks noChangeShapeType="1"/>
                  <a:stCxn id="59628" idx="0"/>
                  <a:endCxn id="59627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34" name="AutoShape 236"/>
                <p:cNvCxnSpPr>
                  <a:cxnSpLocks noChangeShapeType="1"/>
                  <a:stCxn id="59626" idx="0"/>
                  <a:endCxn id="59625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35" name="AutoShape 237"/>
                <p:cNvCxnSpPr>
                  <a:cxnSpLocks noChangeShapeType="1"/>
                  <a:stCxn id="59628" idx="0"/>
                  <a:endCxn id="59630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36" name="AutoShape 238"/>
                <p:cNvCxnSpPr>
                  <a:cxnSpLocks noChangeShapeType="1"/>
                  <a:stCxn id="59629" idx="0"/>
                  <a:endCxn id="59630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637" name="AutoShape 23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38" name="AutoShape 24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39" name="AutoShape 24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40" name="AutoShape 24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41" name="AutoShape 24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42" name="AutoShape 24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643" name="AutoShape 245"/>
                <p:cNvCxnSpPr>
                  <a:cxnSpLocks noChangeShapeType="1"/>
                  <a:stCxn id="59637" idx="2"/>
                  <a:endCxn id="59639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44" name="AutoShape 246"/>
                <p:cNvCxnSpPr>
                  <a:cxnSpLocks noChangeShapeType="1"/>
                  <a:stCxn id="59642" idx="2"/>
                  <a:endCxn id="59639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45" name="AutoShape 247"/>
                <p:cNvCxnSpPr>
                  <a:cxnSpLocks noChangeShapeType="1"/>
                  <a:stCxn id="59640" idx="0"/>
                  <a:endCxn id="59639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46" name="AutoShape 248"/>
                <p:cNvCxnSpPr>
                  <a:cxnSpLocks noChangeShapeType="1"/>
                  <a:stCxn id="59638" idx="0"/>
                  <a:endCxn id="59637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47" name="AutoShape 249"/>
                <p:cNvCxnSpPr>
                  <a:cxnSpLocks noChangeShapeType="1"/>
                  <a:stCxn id="59640" idx="0"/>
                  <a:endCxn id="59642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48" name="AutoShape 250"/>
                <p:cNvCxnSpPr>
                  <a:cxnSpLocks noChangeShapeType="1"/>
                  <a:stCxn id="59641" idx="0"/>
                  <a:endCxn id="59642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16" name="Group 251"/>
              <p:cNvGrpSpPr>
                <a:grpSpLocks/>
              </p:cNvGrpSpPr>
              <p:nvPr/>
            </p:nvGrpSpPr>
            <p:grpSpPr bwMode="auto">
              <a:xfrm>
                <a:off x="4543" y="3511"/>
                <a:ext cx="464" cy="387"/>
                <a:chOff x="2745" y="3092"/>
                <a:chExt cx="464" cy="406"/>
              </a:xfrm>
            </p:grpSpPr>
            <p:sp>
              <p:nvSpPr>
                <p:cNvPr id="59599" name="AutoShape 25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00" name="AutoShape 25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01" name="AutoShape 25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02" name="AutoShape 25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03" name="AutoShape 25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04" name="AutoShape 25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05" name="AutoShape 25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606" name="AutoShape 259"/>
                <p:cNvCxnSpPr>
                  <a:cxnSpLocks noChangeShapeType="1"/>
                  <a:stCxn id="59600" idx="2"/>
                  <a:endCxn id="59602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07" name="AutoShape 260"/>
                <p:cNvCxnSpPr>
                  <a:cxnSpLocks noChangeShapeType="1"/>
                  <a:stCxn id="59605" idx="2"/>
                  <a:endCxn id="59602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08" name="AutoShape 261"/>
                <p:cNvCxnSpPr>
                  <a:cxnSpLocks noChangeShapeType="1"/>
                  <a:stCxn id="59603" idx="0"/>
                  <a:endCxn id="59602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09" name="AutoShape 262"/>
                <p:cNvCxnSpPr>
                  <a:cxnSpLocks noChangeShapeType="1"/>
                  <a:stCxn id="59601" idx="0"/>
                  <a:endCxn id="59600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10" name="AutoShape 263"/>
                <p:cNvCxnSpPr>
                  <a:cxnSpLocks noChangeShapeType="1"/>
                  <a:stCxn id="59603" idx="0"/>
                  <a:endCxn id="59605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11" name="AutoShape 264"/>
                <p:cNvCxnSpPr>
                  <a:cxnSpLocks noChangeShapeType="1"/>
                  <a:stCxn id="59604" idx="0"/>
                  <a:endCxn id="59605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612" name="AutoShape 26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13" name="AutoShape 26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14" name="AutoShape 26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15" name="AutoShape 26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16" name="AutoShape 26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17" name="AutoShape 27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618" name="AutoShape 271"/>
                <p:cNvCxnSpPr>
                  <a:cxnSpLocks noChangeShapeType="1"/>
                  <a:stCxn id="59612" idx="2"/>
                  <a:endCxn id="59614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19" name="AutoShape 272"/>
                <p:cNvCxnSpPr>
                  <a:cxnSpLocks noChangeShapeType="1"/>
                  <a:stCxn id="59617" idx="2"/>
                  <a:endCxn id="59614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20" name="AutoShape 273"/>
                <p:cNvCxnSpPr>
                  <a:cxnSpLocks noChangeShapeType="1"/>
                  <a:stCxn id="59615" idx="0"/>
                  <a:endCxn id="59614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21" name="AutoShape 274"/>
                <p:cNvCxnSpPr>
                  <a:cxnSpLocks noChangeShapeType="1"/>
                  <a:stCxn id="59613" idx="0"/>
                  <a:endCxn id="59612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22" name="AutoShape 275"/>
                <p:cNvCxnSpPr>
                  <a:cxnSpLocks noChangeShapeType="1"/>
                  <a:stCxn id="59615" idx="0"/>
                  <a:endCxn id="59617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623" name="AutoShape 276"/>
                <p:cNvCxnSpPr>
                  <a:cxnSpLocks noChangeShapeType="1"/>
                  <a:stCxn id="59616" idx="0"/>
                  <a:endCxn id="59617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17" name="Group 277"/>
              <p:cNvGrpSpPr>
                <a:grpSpLocks/>
              </p:cNvGrpSpPr>
              <p:nvPr/>
            </p:nvGrpSpPr>
            <p:grpSpPr bwMode="auto">
              <a:xfrm>
                <a:off x="4258" y="3252"/>
                <a:ext cx="464" cy="406"/>
                <a:chOff x="2745" y="3092"/>
                <a:chExt cx="464" cy="406"/>
              </a:xfrm>
            </p:grpSpPr>
            <p:sp>
              <p:nvSpPr>
                <p:cNvPr id="59574" name="AutoShape 27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75" name="AutoShape 27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76" name="AutoShape 28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77" name="AutoShape 28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78" name="AutoShape 28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79" name="AutoShape 28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80" name="AutoShape 28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581" name="AutoShape 285"/>
                <p:cNvCxnSpPr>
                  <a:cxnSpLocks noChangeShapeType="1"/>
                  <a:stCxn id="59575" idx="2"/>
                  <a:endCxn id="59577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82" name="AutoShape 286"/>
                <p:cNvCxnSpPr>
                  <a:cxnSpLocks noChangeShapeType="1"/>
                  <a:stCxn id="59580" idx="2"/>
                  <a:endCxn id="59577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83" name="AutoShape 287"/>
                <p:cNvCxnSpPr>
                  <a:cxnSpLocks noChangeShapeType="1"/>
                  <a:stCxn id="59578" idx="0"/>
                  <a:endCxn id="59577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84" name="AutoShape 288"/>
                <p:cNvCxnSpPr>
                  <a:cxnSpLocks noChangeShapeType="1"/>
                  <a:stCxn id="59576" idx="0"/>
                  <a:endCxn id="59575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85" name="AutoShape 289"/>
                <p:cNvCxnSpPr>
                  <a:cxnSpLocks noChangeShapeType="1"/>
                  <a:stCxn id="59578" idx="0"/>
                  <a:endCxn id="59580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86" name="AutoShape 290"/>
                <p:cNvCxnSpPr>
                  <a:cxnSpLocks noChangeShapeType="1"/>
                  <a:stCxn id="59579" idx="0"/>
                  <a:endCxn id="59580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87" name="AutoShape 29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88" name="AutoShape 29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89" name="AutoShape 29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90" name="AutoShape 29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91" name="AutoShape 29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92" name="AutoShape 29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593" name="AutoShape 297"/>
                <p:cNvCxnSpPr>
                  <a:cxnSpLocks noChangeShapeType="1"/>
                  <a:stCxn id="59587" idx="2"/>
                  <a:endCxn id="59589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94" name="AutoShape 298"/>
                <p:cNvCxnSpPr>
                  <a:cxnSpLocks noChangeShapeType="1"/>
                  <a:stCxn id="59592" idx="2"/>
                  <a:endCxn id="59589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95" name="AutoShape 299"/>
                <p:cNvCxnSpPr>
                  <a:cxnSpLocks noChangeShapeType="1"/>
                  <a:stCxn id="59590" idx="0"/>
                  <a:endCxn id="59589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96" name="AutoShape 300"/>
                <p:cNvCxnSpPr>
                  <a:cxnSpLocks noChangeShapeType="1"/>
                  <a:stCxn id="59588" idx="0"/>
                  <a:endCxn id="59587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97" name="AutoShape 301"/>
                <p:cNvCxnSpPr>
                  <a:cxnSpLocks noChangeShapeType="1"/>
                  <a:stCxn id="59590" idx="0"/>
                  <a:endCxn id="59592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98" name="AutoShape 302"/>
                <p:cNvCxnSpPr>
                  <a:cxnSpLocks noChangeShapeType="1"/>
                  <a:stCxn id="59591" idx="0"/>
                  <a:endCxn id="59592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18" name="Group 303"/>
              <p:cNvGrpSpPr>
                <a:grpSpLocks/>
              </p:cNvGrpSpPr>
              <p:nvPr/>
            </p:nvGrpSpPr>
            <p:grpSpPr bwMode="auto">
              <a:xfrm>
                <a:off x="4811" y="3666"/>
                <a:ext cx="464" cy="406"/>
                <a:chOff x="2745" y="3092"/>
                <a:chExt cx="464" cy="406"/>
              </a:xfrm>
            </p:grpSpPr>
            <p:sp>
              <p:nvSpPr>
                <p:cNvPr id="59549" name="AutoShape 30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50" name="AutoShape 30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51" name="AutoShape 30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52" name="AutoShape 30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53" name="AutoShape 30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54" name="AutoShape 30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55" name="AutoShape 31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556" name="AutoShape 311"/>
                <p:cNvCxnSpPr>
                  <a:cxnSpLocks noChangeShapeType="1"/>
                  <a:stCxn id="59550" idx="2"/>
                  <a:endCxn id="59552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57" name="AutoShape 312"/>
                <p:cNvCxnSpPr>
                  <a:cxnSpLocks noChangeShapeType="1"/>
                  <a:stCxn id="59555" idx="2"/>
                  <a:endCxn id="59552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58" name="AutoShape 313"/>
                <p:cNvCxnSpPr>
                  <a:cxnSpLocks noChangeShapeType="1"/>
                  <a:stCxn id="59553" idx="0"/>
                  <a:endCxn id="59552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59" name="AutoShape 314"/>
                <p:cNvCxnSpPr>
                  <a:cxnSpLocks noChangeShapeType="1"/>
                  <a:stCxn id="59551" idx="0"/>
                  <a:endCxn id="59550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60" name="AutoShape 315"/>
                <p:cNvCxnSpPr>
                  <a:cxnSpLocks noChangeShapeType="1"/>
                  <a:stCxn id="59553" idx="0"/>
                  <a:endCxn id="59555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61" name="AutoShape 316"/>
                <p:cNvCxnSpPr>
                  <a:cxnSpLocks noChangeShapeType="1"/>
                  <a:stCxn id="59554" idx="0"/>
                  <a:endCxn id="59555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62" name="AutoShape 31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63" name="AutoShape 31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64" name="AutoShape 31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65" name="AutoShape 32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66" name="AutoShape 32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67" name="AutoShape 32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568" name="AutoShape 323"/>
                <p:cNvCxnSpPr>
                  <a:cxnSpLocks noChangeShapeType="1"/>
                  <a:stCxn id="59562" idx="2"/>
                  <a:endCxn id="59564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69" name="AutoShape 324"/>
                <p:cNvCxnSpPr>
                  <a:cxnSpLocks noChangeShapeType="1"/>
                  <a:stCxn id="59567" idx="2"/>
                  <a:endCxn id="59564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70" name="AutoShape 325"/>
                <p:cNvCxnSpPr>
                  <a:cxnSpLocks noChangeShapeType="1"/>
                  <a:stCxn id="59565" idx="0"/>
                  <a:endCxn id="59564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71" name="AutoShape 326"/>
                <p:cNvCxnSpPr>
                  <a:cxnSpLocks noChangeShapeType="1"/>
                  <a:stCxn id="59563" idx="0"/>
                  <a:endCxn id="59562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72" name="AutoShape 327"/>
                <p:cNvCxnSpPr>
                  <a:cxnSpLocks noChangeShapeType="1"/>
                  <a:stCxn id="59565" idx="0"/>
                  <a:endCxn id="59567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73" name="AutoShape 328"/>
                <p:cNvCxnSpPr>
                  <a:cxnSpLocks noChangeShapeType="1"/>
                  <a:stCxn id="59566" idx="0"/>
                  <a:endCxn id="59567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19" name="Group 329"/>
              <p:cNvGrpSpPr>
                <a:grpSpLocks/>
              </p:cNvGrpSpPr>
              <p:nvPr/>
            </p:nvGrpSpPr>
            <p:grpSpPr bwMode="auto">
              <a:xfrm>
                <a:off x="4022" y="3409"/>
                <a:ext cx="464" cy="406"/>
                <a:chOff x="2745" y="3092"/>
                <a:chExt cx="464" cy="406"/>
              </a:xfrm>
            </p:grpSpPr>
            <p:sp>
              <p:nvSpPr>
                <p:cNvPr id="59524" name="AutoShape 33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25" name="AutoShape 33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26" name="AutoShape 33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27" name="AutoShape 33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28" name="AutoShape 33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29" name="AutoShape 33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30" name="AutoShape 33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531" name="AutoShape 337"/>
                <p:cNvCxnSpPr>
                  <a:cxnSpLocks noChangeShapeType="1"/>
                  <a:stCxn id="59525" idx="2"/>
                  <a:endCxn id="59527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32" name="AutoShape 338"/>
                <p:cNvCxnSpPr>
                  <a:cxnSpLocks noChangeShapeType="1"/>
                  <a:stCxn id="59530" idx="2"/>
                  <a:endCxn id="59527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33" name="AutoShape 339"/>
                <p:cNvCxnSpPr>
                  <a:cxnSpLocks noChangeShapeType="1"/>
                  <a:stCxn id="59528" idx="0"/>
                  <a:endCxn id="59527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34" name="AutoShape 340"/>
                <p:cNvCxnSpPr>
                  <a:cxnSpLocks noChangeShapeType="1"/>
                  <a:stCxn id="59526" idx="0"/>
                  <a:endCxn id="59525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35" name="AutoShape 341"/>
                <p:cNvCxnSpPr>
                  <a:cxnSpLocks noChangeShapeType="1"/>
                  <a:stCxn id="59528" idx="0"/>
                  <a:endCxn id="59530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36" name="AutoShape 342"/>
                <p:cNvCxnSpPr>
                  <a:cxnSpLocks noChangeShapeType="1"/>
                  <a:stCxn id="59529" idx="0"/>
                  <a:endCxn id="59530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37" name="AutoShape 34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38" name="AutoShape 34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39" name="AutoShape 34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40" name="AutoShape 34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41" name="AutoShape 34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42" name="AutoShape 34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543" name="AutoShape 349"/>
                <p:cNvCxnSpPr>
                  <a:cxnSpLocks noChangeShapeType="1"/>
                  <a:stCxn id="59537" idx="2"/>
                  <a:endCxn id="59539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44" name="AutoShape 350"/>
                <p:cNvCxnSpPr>
                  <a:cxnSpLocks noChangeShapeType="1"/>
                  <a:stCxn id="59542" idx="2"/>
                  <a:endCxn id="59539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45" name="AutoShape 351"/>
                <p:cNvCxnSpPr>
                  <a:cxnSpLocks noChangeShapeType="1"/>
                  <a:stCxn id="59540" idx="0"/>
                  <a:endCxn id="59539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46" name="AutoShape 352"/>
                <p:cNvCxnSpPr>
                  <a:cxnSpLocks noChangeShapeType="1"/>
                  <a:stCxn id="59538" idx="0"/>
                  <a:endCxn id="59537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47" name="AutoShape 353"/>
                <p:cNvCxnSpPr>
                  <a:cxnSpLocks noChangeShapeType="1"/>
                  <a:stCxn id="59540" idx="0"/>
                  <a:endCxn id="59542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48" name="AutoShape 354"/>
                <p:cNvCxnSpPr>
                  <a:cxnSpLocks noChangeShapeType="1"/>
                  <a:stCxn id="59541" idx="0"/>
                  <a:endCxn id="59542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20" name="Group 355"/>
              <p:cNvGrpSpPr>
                <a:grpSpLocks/>
              </p:cNvGrpSpPr>
              <p:nvPr/>
            </p:nvGrpSpPr>
            <p:grpSpPr bwMode="auto">
              <a:xfrm>
                <a:off x="3847" y="3571"/>
                <a:ext cx="464" cy="406"/>
                <a:chOff x="2745" y="3092"/>
                <a:chExt cx="464" cy="406"/>
              </a:xfrm>
            </p:grpSpPr>
            <p:sp>
              <p:nvSpPr>
                <p:cNvPr id="59499" name="AutoShape 35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00" name="AutoShape 35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01" name="AutoShape 35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02" name="AutoShape 35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03" name="AutoShape 36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04" name="AutoShape 36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05" name="AutoShape 36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506" name="AutoShape 363"/>
                <p:cNvCxnSpPr>
                  <a:cxnSpLocks noChangeShapeType="1"/>
                  <a:stCxn id="59500" idx="2"/>
                  <a:endCxn id="59502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07" name="AutoShape 364"/>
                <p:cNvCxnSpPr>
                  <a:cxnSpLocks noChangeShapeType="1"/>
                  <a:stCxn id="59505" idx="2"/>
                  <a:endCxn id="59502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08" name="AutoShape 365"/>
                <p:cNvCxnSpPr>
                  <a:cxnSpLocks noChangeShapeType="1"/>
                  <a:stCxn id="59503" idx="0"/>
                  <a:endCxn id="59502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09" name="AutoShape 366"/>
                <p:cNvCxnSpPr>
                  <a:cxnSpLocks noChangeShapeType="1"/>
                  <a:stCxn id="59501" idx="0"/>
                  <a:endCxn id="59500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10" name="AutoShape 367"/>
                <p:cNvCxnSpPr>
                  <a:cxnSpLocks noChangeShapeType="1"/>
                  <a:stCxn id="59503" idx="0"/>
                  <a:endCxn id="59505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11" name="AutoShape 368"/>
                <p:cNvCxnSpPr>
                  <a:cxnSpLocks noChangeShapeType="1"/>
                  <a:stCxn id="59504" idx="0"/>
                  <a:endCxn id="59505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12" name="AutoShape 36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13" name="AutoShape 37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14" name="AutoShape 37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15" name="AutoShape 37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16" name="AutoShape 37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17" name="AutoShape 37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518" name="AutoShape 375"/>
                <p:cNvCxnSpPr>
                  <a:cxnSpLocks noChangeShapeType="1"/>
                  <a:stCxn id="59512" idx="2"/>
                  <a:endCxn id="59514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19" name="AutoShape 376"/>
                <p:cNvCxnSpPr>
                  <a:cxnSpLocks noChangeShapeType="1"/>
                  <a:stCxn id="59517" idx="2"/>
                  <a:endCxn id="59514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20" name="AutoShape 377"/>
                <p:cNvCxnSpPr>
                  <a:cxnSpLocks noChangeShapeType="1"/>
                  <a:stCxn id="59515" idx="0"/>
                  <a:endCxn id="59514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21" name="AutoShape 378"/>
                <p:cNvCxnSpPr>
                  <a:cxnSpLocks noChangeShapeType="1"/>
                  <a:stCxn id="59513" idx="0"/>
                  <a:endCxn id="59512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22" name="AutoShape 379"/>
                <p:cNvCxnSpPr>
                  <a:cxnSpLocks noChangeShapeType="1"/>
                  <a:stCxn id="59515" idx="0"/>
                  <a:endCxn id="59517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23" name="AutoShape 380"/>
                <p:cNvCxnSpPr>
                  <a:cxnSpLocks noChangeShapeType="1"/>
                  <a:stCxn id="59516" idx="0"/>
                  <a:endCxn id="59517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21" name="Group 381"/>
              <p:cNvGrpSpPr>
                <a:grpSpLocks/>
              </p:cNvGrpSpPr>
              <p:nvPr/>
            </p:nvGrpSpPr>
            <p:grpSpPr bwMode="auto">
              <a:xfrm>
                <a:off x="3944" y="3668"/>
                <a:ext cx="464" cy="387"/>
                <a:chOff x="2745" y="3092"/>
                <a:chExt cx="464" cy="406"/>
              </a:xfrm>
            </p:grpSpPr>
            <p:sp>
              <p:nvSpPr>
                <p:cNvPr id="59474" name="AutoShape 38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5" name="AutoShape 38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6" name="AutoShape 38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7" name="AutoShape 38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8" name="AutoShape 38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9" name="AutoShape 38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80" name="AutoShape 38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481" name="AutoShape 389"/>
                <p:cNvCxnSpPr>
                  <a:cxnSpLocks noChangeShapeType="1"/>
                  <a:stCxn id="59475" idx="2"/>
                  <a:endCxn id="59477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82" name="AutoShape 390"/>
                <p:cNvCxnSpPr>
                  <a:cxnSpLocks noChangeShapeType="1"/>
                  <a:stCxn id="59480" idx="2"/>
                  <a:endCxn id="59477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83" name="AutoShape 391"/>
                <p:cNvCxnSpPr>
                  <a:cxnSpLocks noChangeShapeType="1"/>
                  <a:stCxn id="59478" idx="0"/>
                  <a:endCxn id="59477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84" name="AutoShape 392"/>
                <p:cNvCxnSpPr>
                  <a:cxnSpLocks noChangeShapeType="1"/>
                  <a:stCxn id="59476" idx="0"/>
                  <a:endCxn id="59475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85" name="AutoShape 393"/>
                <p:cNvCxnSpPr>
                  <a:cxnSpLocks noChangeShapeType="1"/>
                  <a:stCxn id="59478" idx="0"/>
                  <a:endCxn id="59480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86" name="AutoShape 394"/>
                <p:cNvCxnSpPr>
                  <a:cxnSpLocks noChangeShapeType="1"/>
                  <a:stCxn id="59479" idx="0"/>
                  <a:endCxn id="59480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87" name="AutoShape 39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88" name="AutoShape 39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89" name="AutoShape 39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90" name="AutoShape 39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91" name="AutoShape 39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92" name="AutoShape 40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493" name="AutoShape 401"/>
                <p:cNvCxnSpPr>
                  <a:cxnSpLocks noChangeShapeType="1"/>
                  <a:stCxn id="59487" idx="2"/>
                  <a:endCxn id="59489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94" name="AutoShape 402"/>
                <p:cNvCxnSpPr>
                  <a:cxnSpLocks noChangeShapeType="1"/>
                  <a:stCxn id="59492" idx="2"/>
                  <a:endCxn id="59489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95" name="AutoShape 403"/>
                <p:cNvCxnSpPr>
                  <a:cxnSpLocks noChangeShapeType="1"/>
                  <a:stCxn id="59490" idx="0"/>
                  <a:endCxn id="59489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96" name="AutoShape 404"/>
                <p:cNvCxnSpPr>
                  <a:cxnSpLocks noChangeShapeType="1"/>
                  <a:stCxn id="59488" idx="0"/>
                  <a:endCxn id="59487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97" name="AutoShape 405"/>
                <p:cNvCxnSpPr>
                  <a:cxnSpLocks noChangeShapeType="1"/>
                  <a:stCxn id="59490" idx="0"/>
                  <a:endCxn id="59492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98" name="AutoShape 406"/>
                <p:cNvCxnSpPr>
                  <a:cxnSpLocks noChangeShapeType="1"/>
                  <a:stCxn id="59491" idx="0"/>
                  <a:endCxn id="59492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22" name="Group 407"/>
              <p:cNvGrpSpPr>
                <a:grpSpLocks/>
              </p:cNvGrpSpPr>
              <p:nvPr/>
            </p:nvGrpSpPr>
            <p:grpSpPr bwMode="auto">
              <a:xfrm>
                <a:off x="3901" y="3612"/>
                <a:ext cx="464" cy="406"/>
                <a:chOff x="2745" y="3092"/>
                <a:chExt cx="464" cy="406"/>
              </a:xfrm>
            </p:grpSpPr>
            <p:sp>
              <p:nvSpPr>
                <p:cNvPr id="59449" name="AutoShape 40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0" name="AutoShape 40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1" name="AutoShape 41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2" name="AutoShape 41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3" name="AutoShape 41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4" name="AutoShape 41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5" name="AutoShape 41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456" name="AutoShape 415"/>
                <p:cNvCxnSpPr>
                  <a:cxnSpLocks noChangeShapeType="1"/>
                  <a:stCxn id="59450" idx="2"/>
                  <a:endCxn id="59452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57" name="AutoShape 416"/>
                <p:cNvCxnSpPr>
                  <a:cxnSpLocks noChangeShapeType="1"/>
                  <a:stCxn id="59455" idx="2"/>
                  <a:endCxn id="59452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58" name="AutoShape 417"/>
                <p:cNvCxnSpPr>
                  <a:cxnSpLocks noChangeShapeType="1"/>
                  <a:stCxn id="59453" idx="0"/>
                  <a:endCxn id="59452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59" name="AutoShape 418"/>
                <p:cNvCxnSpPr>
                  <a:cxnSpLocks noChangeShapeType="1"/>
                  <a:stCxn id="59451" idx="0"/>
                  <a:endCxn id="59450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60" name="AutoShape 419"/>
                <p:cNvCxnSpPr>
                  <a:cxnSpLocks noChangeShapeType="1"/>
                  <a:stCxn id="59453" idx="0"/>
                  <a:endCxn id="59455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61" name="AutoShape 420"/>
                <p:cNvCxnSpPr>
                  <a:cxnSpLocks noChangeShapeType="1"/>
                  <a:stCxn id="59454" idx="0"/>
                  <a:endCxn id="59455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62" name="AutoShape 42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3" name="AutoShape 42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4" name="AutoShape 42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5" name="AutoShape 42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6" name="AutoShape 42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7" name="AutoShape 42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468" name="AutoShape 427"/>
                <p:cNvCxnSpPr>
                  <a:cxnSpLocks noChangeShapeType="1"/>
                  <a:stCxn id="59462" idx="2"/>
                  <a:endCxn id="59464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69" name="AutoShape 428"/>
                <p:cNvCxnSpPr>
                  <a:cxnSpLocks noChangeShapeType="1"/>
                  <a:stCxn id="59467" idx="2"/>
                  <a:endCxn id="59464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70" name="AutoShape 429"/>
                <p:cNvCxnSpPr>
                  <a:cxnSpLocks noChangeShapeType="1"/>
                  <a:stCxn id="59465" idx="0"/>
                  <a:endCxn id="59464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71" name="AutoShape 430"/>
                <p:cNvCxnSpPr>
                  <a:cxnSpLocks noChangeShapeType="1"/>
                  <a:stCxn id="59463" idx="0"/>
                  <a:endCxn id="59462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72" name="AutoShape 431"/>
                <p:cNvCxnSpPr>
                  <a:cxnSpLocks noChangeShapeType="1"/>
                  <a:stCxn id="59465" idx="0"/>
                  <a:endCxn id="59467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73" name="AutoShape 432"/>
                <p:cNvCxnSpPr>
                  <a:cxnSpLocks noChangeShapeType="1"/>
                  <a:stCxn id="59466" idx="0"/>
                  <a:endCxn id="59467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9423" name="Group 433"/>
              <p:cNvGrpSpPr>
                <a:grpSpLocks/>
              </p:cNvGrpSpPr>
              <p:nvPr/>
            </p:nvGrpSpPr>
            <p:grpSpPr bwMode="auto">
              <a:xfrm>
                <a:off x="4640" y="3768"/>
                <a:ext cx="464" cy="406"/>
                <a:chOff x="2745" y="3092"/>
                <a:chExt cx="464" cy="406"/>
              </a:xfrm>
            </p:grpSpPr>
            <p:sp>
              <p:nvSpPr>
                <p:cNvPr id="59424" name="AutoShape 43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25" name="AutoShape 43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26" name="AutoShape 43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27" name="AutoShape 43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28" name="AutoShape 43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29" name="AutoShape 43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30" name="AutoShape 44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431" name="AutoShape 441"/>
                <p:cNvCxnSpPr>
                  <a:cxnSpLocks noChangeShapeType="1"/>
                  <a:stCxn id="59425" idx="2"/>
                  <a:endCxn id="59427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32" name="AutoShape 442"/>
                <p:cNvCxnSpPr>
                  <a:cxnSpLocks noChangeShapeType="1"/>
                  <a:stCxn id="59430" idx="2"/>
                  <a:endCxn id="59427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33" name="AutoShape 443"/>
                <p:cNvCxnSpPr>
                  <a:cxnSpLocks noChangeShapeType="1"/>
                  <a:stCxn id="59428" idx="0"/>
                  <a:endCxn id="59427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34" name="AutoShape 444"/>
                <p:cNvCxnSpPr>
                  <a:cxnSpLocks noChangeShapeType="1"/>
                  <a:stCxn id="59426" idx="0"/>
                  <a:endCxn id="59425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35" name="AutoShape 445"/>
                <p:cNvCxnSpPr>
                  <a:cxnSpLocks noChangeShapeType="1"/>
                  <a:stCxn id="59428" idx="0"/>
                  <a:endCxn id="59430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36" name="AutoShape 446"/>
                <p:cNvCxnSpPr>
                  <a:cxnSpLocks noChangeShapeType="1"/>
                  <a:stCxn id="59429" idx="0"/>
                  <a:endCxn id="59430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37" name="AutoShape 44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38" name="AutoShape 44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39" name="AutoShape 44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0" name="AutoShape 45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1" name="AutoShape 45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2" name="AutoShape 45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9443" name="AutoShape 453"/>
                <p:cNvCxnSpPr>
                  <a:cxnSpLocks noChangeShapeType="1"/>
                  <a:stCxn id="59437" idx="2"/>
                  <a:endCxn id="59439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44" name="AutoShape 454"/>
                <p:cNvCxnSpPr>
                  <a:cxnSpLocks noChangeShapeType="1"/>
                  <a:stCxn id="59442" idx="2"/>
                  <a:endCxn id="59439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45" name="AutoShape 455"/>
                <p:cNvCxnSpPr>
                  <a:cxnSpLocks noChangeShapeType="1"/>
                  <a:stCxn id="59440" idx="0"/>
                  <a:endCxn id="59439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46" name="AutoShape 456"/>
                <p:cNvCxnSpPr>
                  <a:cxnSpLocks noChangeShapeType="1"/>
                  <a:stCxn id="59438" idx="0"/>
                  <a:endCxn id="59437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47" name="AutoShape 457"/>
                <p:cNvCxnSpPr>
                  <a:cxnSpLocks noChangeShapeType="1"/>
                  <a:stCxn id="59440" idx="0"/>
                  <a:endCxn id="59442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48" name="AutoShape 458"/>
                <p:cNvCxnSpPr>
                  <a:cxnSpLocks noChangeShapeType="1"/>
                  <a:stCxn id="59441" idx="0"/>
                  <a:endCxn id="59442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1127883" name="Line 459"/>
          <p:cNvSpPr>
            <a:spLocks noChangeShapeType="1"/>
          </p:cNvSpPr>
          <p:nvPr/>
        </p:nvSpPr>
        <p:spPr bwMode="auto">
          <a:xfrm flipV="1">
            <a:off x="2813050" y="3911600"/>
            <a:ext cx="6350" cy="187960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27884" name="Line 460"/>
          <p:cNvSpPr>
            <a:spLocks noChangeShapeType="1"/>
          </p:cNvSpPr>
          <p:nvPr/>
        </p:nvSpPr>
        <p:spPr bwMode="auto">
          <a:xfrm flipH="1" flipV="1">
            <a:off x="2790825" y="5740400"/>
            <a:ext cx="1652588" cy="15875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 type="triangle"/>
            <a:tailEnd type="none" w="sm" len="sm"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9889" y="4490124"/>
            <a:ext cx="8773171" cy="2136831"/>
            <a:chOff x="269889" y="4490124"/>
            <a:chExt cx="8773171" cy="2136831"/>
          </a:xfrm>
        </p:grpSpPr>
        <p:sp>
          <p:nvSpPr>
            <p:cNvPr id="3" name="TextBox 2"/>
            <p:cNvSpPr txBox="1"/>
            <p:nvPr/>
          </p:nvSpPr>
          <p:spPr>
            <a:xfrm>
              <a:off x="269889" y="4490124"/>
              <a:ext cx="24978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Total transparency and faithfulness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99494" y="5426626"/>
              <a:ext cx="29435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Ceusters W, Bona J. Representing SNOMED CT Concept Evolutions using Process Profiles. International Workshop on Ontology Modularity, </a:t>
              </a:r>
              <a:r>
                <a:rPr lang="en-US" sz="1200" dirty="0" err="1">
                  <a:solidFill>
                    <a:schemeClr val="bg1"/>
                  </a:solidFill>
                </a:rPr>
                <a:t>Contextuality</a:t>
              </a:r>
              <a:r>
                <a:rPr lang="en-US" sz="1200" dirty="0">
                  <a:solidFill>
                    <a:schemeClr val="bg1"/>
                  </a:solidFill>
                </a:rPr>
                <a:t>, and Evolution (WOMoCoE 2016), Annecy, France, July 6,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2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83" grpId="0" animBg="1"/>
      <p:bldP spid="11278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524000"/>
            <a:ext cx="8915400" cy="487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for dynamic systems</a:t>
            </a:r>
            <a:br>
              <a:rPr lang="en-US" dirty="0"/>
            </a:b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3482109" y="4350327"/>
            <a:ext cx="5477164" cy="1985818"/>
          </a:xfrm>
          <a:custGeom>
            <a:avLst/>
            <a:gdLst>
              <a:gd name="connsiteX0" fmla="*/ 1551709 w 5477164"/>
              <a:gd name="connsiteY0" fmla="*/ 0 h 1985818"/>
              <a:gd name="connsiteX1" fmla="*/ 0 w 5477164"/>
              <a:gd name="connsiteY1" fmla="*/ 1191491 h 1985818"/>
              <a:gd name="connsiteX2" fmla="*/ 18473 w 5477164"/>
              <a:gd name="connsiteY2" fmla="*/ 1985818 h 1985818"/>
              <a:gd name="connsiteX3" fmla="*/ 5477164 w 5477164"/>
              <a:gd name="connsiteY3" fmla="*/ 1967346 h 1985818"/>
              <a:gd name="connsiteX4" fmla="*/ 5449455 w 5477164"/>
              <a:gd name="connsiteY4" fmla="*/ 1274618 h 1985818"/>
              <a:gd name="connsiteX5" fmla="*/ 4396509 w 5477164"/>
              <a:gd name="connsiteY5" fmla="*/ 1302328 h 1985818"/>
              <a:gd name="connsiteX6" fmla="*/ 4396509 w 5477164"/>
              <a:gd name="connsiteY6" fmla="*/ 46182 h 1985818"/>
              <a:gd name="connsiteX7" fmla="*/ 1551709 w 5477164"/>
              <a:gd name="connsiteY7" fmla="*/ 0 h 19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7164" h="1985818">
                <a:moveTo>
                  <a:pt x="1551709" y="0"/>
                </a:moveTo>
                <a:lnTo>
                  <a:pt x="0" y="1191491"/>
                </a:lnTo>
                <a:lnTo>
                  <a:pt x="18473" y="1985818"/>
                </a:lnTo>
                <a:lnTo>
                  <a:pt x="5477164" y="1967346"/>
                </a:lnTo>
                <a:lnTo>
                  <a:pt x="5449455" y="1274618"/>
                </a:lnTo>
                <a:lnTo>
                  <a:pt x="4396509" y="1302328"/>
                </a:lnTo>
                <a:lnTo>
                  <a:pt x="4396509" y="46182"/>
                </a:lnTo>
                <a:lnTo>
                  <a:pt x="1551709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" y="4350326"/>
            <a:ext cx="2209799" cy="9836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562600"/>
            <a:ext cx="488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‘</a:t>
            </a:r>
            <a:r>
              <a:rPr lang="en-US" u="sng" dirty="0" smtClean="0">
                <a:solidFill>
                  <a:srgbClr val="FF0000"/>
                </a:solidFill>
              </a:rPr>
              <a:t>predicate</a:t>
            </a:r>
            <a:r>
              <a:rPr lang="en-US" dirty="0" smtClean="0">
                <a:solidFill>
                  <a:srgbClr val="FF0000"/>
                </a:solidFill>
              </a:rPr>
              <a:t>’ perspective on ontology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524000"/>
            <a:ext cx="8915400" cy="487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for dynamic 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Freeform 2"/>
          <p:cNvSpPr/>
          <p:nvPr/>
        </p:nvSpPr>
        <p:spPr bwMode="auto">
          <a:xfrm>
            <a:off x="3325091" y="4313382"/>
            <a:ext cx="3482109" cy="2004291"/>
          </a:xfrm>
          <a:custGeom>
            <a:avLst/>
            <a:gdLst>
              <a:gd name="connsiteX0" fmla="*/ 1579418 w 3482109"/>
              <a:gd name="connsiteY0" fmla="*/ 0 h 2004291"/>
              <a:gd name="connsiteX1" fmla="*/ 3417454 w 3482109"/>
              <a:gd name="connsiteY1" fmla="*/ 27709 h 2004291"/>
              <a:gd name="connsiteX2" fmla="*/ 3482109 w 3482109"/>
              <a:gd name="connsiteY2" fmla="*/ 2004291 h 2004291"/>
              <a:gd name="connsiteX3" fmla="*/ 0 w 3482109"/>
              <a:gd name="connsiteY3" fmla="*/ 1985818 h 2004291"/>
              <a:gd name="connsiteX4" fmla="*/ 18473 w 3482109"/>
              <a:gd name="connsiteY4" fmla="*/ 1052945 h 2004291"/>
              <a:gd name="connsiteX5" fmla="*/ 1579418 w 3482109"/>
              <a:gd name="connsiteY5" fmla="*/ 0 h 200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2109" h="2004291">
                <a:moveTo>
                  <a:pt x="1579418" y="0"/>
                </a:moveTo>
                <a:lnTo>
                  <a:pt x="3417454" y="27709"/>
                </a:lnTo>
                <a:lnTo>
                  <a:pt x="3482109" y="2004291"/>
                </a:lnTo>
                <a:lnTo>
                  <a:pt x="0" y="1985818"/>
                </a:lnTo>
                <a:lnTo>
                  <a:pt x="18473" y="1052945"/>
                </a:lnTo>
                <a:lnTo>
                  <a:pt x="1579418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797964" y="5273964"/>
            <a:ext cx="2152072" cy="748145"/>
          </a:xfrm>
          <a:custGeom>
            <a:avLst/>
            <a:gdLst>
              <a:gd name="connsiteX0" fmla="*/ 0 w 2152072"/>
              <a:gd name="connsiteY0" fmla="*/ 0 h 748145"/>
              <a:gd name="connsiteX1" fmla="*/ 27709 w 2152072"/>
              <a:gd name="connsiteY1" fmla="*/ 729672 h 748145"/>
              <a:gd name="connsiteX2" fmla="*/ 2152072 w 2152072"/>
              <a:gd name="connsiteY2" fmla="*/ 748145 h 748145"/>
              <a:gd name="connsiteX3" fmla="*/ 2142836 w 2152072"/>
              <a:gd name="connsiteY3" fmla="*/ 360218 h 748145"/>
              <a:gd name="connsiteX4" fmla="*/ 1099127 w 2152072"/>
              <a:gd name="connsiteY4" fmla="*/ 360218 h 748145"/>
              <a:gd name="connsiteX5" fmla="*/ 1089891 w 2152072"/>
              <a:gd name="connsiteY5" fmla="*/ 27709 h 748145"/>
              <a:gd name="connsiteX6" fmla="*/ 0 w 2152072"/>
              <a:gd name="connsiteY6" fmla="*/ 0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2072" h="748145">
                <a:moveTo>
                  <a:pt x="0" y="0"/>
                </a:moveTo>
                <a:lnTo>
                  <a:pt x="27709" y="729672"/>
                </a:lnTo>
                <a:lnTo>
                  <a:pt x="2152072" y="748145"/>
                </a:lnTo>
                <a:lnTo>
                  <a:pt x="2142836" y="360218"/>
                </a:lnTo>
                <a:lnTo>
                  <a:pt x="1099127" y="360218"/>
                </a:lnTo>
                <a:lnTo>
                  <a:pt x="1089891" y="277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1" y="5562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              A ‘</a:t>
            </a:r>
            <a:r>
              <a:rPr lang="en-US" u="sng" dirty="0" smtClean="0">
                <a:solidFill>
                  <a:srgbClr val="FF0000"/>
                </a:solidFill>
              </a:rPr>
              <a:t>relational</a:t>
            </a:r>
            <a:r>
              <a:rPr lang="en-US" dirty="0" smtClean="0">
                <a:solidFill>
                  <a:srgbClr val="FF0000"/>
                </a:solidFill>
              </a:rPr>
              <a:t>’ perspective on inherence: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t</a:t>
            </a:r>
            <a:r>
              <a:rPr lang="en-US" sz="2000" dirty="0" smtClean="0">
                <a:solidFill>
                  <a:srgbClr val="FF0000"/>
                </a:solidFill>
              </a:rPr>
              <a:t>he cross-product of a particular IC, a particular DC and a particular time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4419600"/>
            <a:ext cx="1905000" cy="8543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524000"/>
            <a:ext cx="8915400" cy="487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Referent </a:t>
            </a:r>
            <a:r>
              <a:rPr lang="en-US" dirty="0"/>
              <a:t>tracking </a:t>
            </a:r>
            <a:r>
              <a:rPr lang="en-US" dirty="0" smtClean="0"/>
              <a:t>for dynamic systems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6797964" y="5273964"/>
            <a:ext cx="2152072" cy="748145"/>
          </a:xfrm>
          <a:custGeom>
            <a:avLst/>
            <a:gdLst>
              <a:gd name="connsiteX0" fmla="*/ 0 w 2152072"/>
              <a:gd name="connsiteY0" fmla="*/ 0 h 748145"/>
              <a:gd name="connsiteX1" fmla="*/ 27709 w 2152072"/>
              <a:gd name="connsiteY1" fmla="*/ 729672 h 748145"/>
              <a:gd name="connsiteX2" fmla="*/ 2152072 w 2152072"/>
              <a:gd name="connsiteY2" fmla="*/ 748145 h 748145"/>
              <a:gd name="connsiteX3" fmla="*/ 2142836 w 2152072"/>
              <a:gd name="connsiteY3" fmla="*/ 360218 h 748145"/>
              <a:gd name="connsiteX4" fmla="*/ 1099127 w 2152072"/>
              <a:gd name="connsiteY4" fmla="*/ 360218 h 748145"/>
              <a:gd name="connsiteX5" fmla="*/ 1089891 w 2152072"/>
              <a:gd name="connsiteY5" fmla="*/ 27709 h 748145"/>
              <a:gd name="connsiteX6" fmla="*/ 0 w 2152072"/>
              <a:gd name="connsiteY6" fmla="*/ 0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2072" h="748145">
                <a:moveTo>
                  <a:pt x="0" y="0"/>
                </a:moveTo>
                <a:lnTo>
                  <a:pt x="27709" y="729672"/>
                </a:lnTo>
                <a:lnTo>
                  <a:pt x="2152072" y="748145"/>
                </a:lnTo>
                <a:lnTo>
                  <a:pt x="2142836" y="360218"/>
                </a:lnTo>
                <a:lnTo>
                  <a:pt x="1099127" y="360218"/>
                </a:lnTo>
                <a:lnTo>
                  <a:pt x="1089891" y="277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810000" y="4313383"/>
            <a:ext cx="2997200" cy="960582"/>
          </a:xfrm>
          <a:custGeom>
            <a:avLst/>
            <a:gdLst>
              <a:gd name="connsiteX0" fmla="*/ 1579418 w 3482109"/>
              <a:gd name="connsiteY0" fmla="*/ 0 h 2004291"/>
              <a:gd name="connsiteX1" fmla="*/ 3417454 w 3482109"/>
              <a:gd name="connsiteY1" fmla="*/ 27709 h 2004291"/>
              <a:gd name="connsiteX2" fmla="*/ 3482109 w 3482109"/>
              <a:gd name="connsiteY2" fmla="*/ 2004291 h 2004291"/>
              <a:gd name="connsiteX3" fmla="*/ 0 w 3482109"/>
              <a:gd name="connsiteY3" fmla="*/ 1985818 h 2004291"/>
              <a:gd name="connsiteX4" fmla="*/ 18473 w 3482109"/>
              <a:gd name="connsiteY4" fmla="*/ 1052945 h 2004291"/>
              <a:gd name="connsiteX5" fmla="*/ 1579418 w 3482109"/>
              <a:gd name="connsiteY5" fmla="*/ 0 h 200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2109" h="2004291">
                <a:moveTo>
                  <a:pt x="1579418" y="0"/>
                </a:moveTo>
                <a:lnTo>
                  <a:pt x="3417454" y="27709"/>
                </a:lnTo>
                <a:lnTo>
                  <a:pt x="3482109" y="2004291"/>
                </a:lnTo>
                <a:lnTo>
                  <a:pt x="0" y="1985818"/>
                </a:lnTo>
                <a:lnTo>
                  <a:pt x="18473" y="1052945"/>
                </a:lnTo>
                <a:lnTo>
                  <a:pt x="1579418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7964" y="2286000"/>
            <a:ext cx="219363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‘</a:t>
            </a:r>
            <a:r>
              <a:rPr lang="en-US" u="sng" dirty="0" smtClean="0">
                <a:solidFill>
                  <a:srgbClr val="FF0000"/>
                </a:solidFill>
              </a:rPr>
              <a:t>functional</a:t>
            </a:r>
            <a:r>
              <a:rPr lang="en-US" dirty="0" smtClean="0">
                <a:solidFill>
                  <a:srgbClr val="FF0000"/>
                </a:solidFill>
              </a:rPr>
              <a:t>’ perspective: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 any particular time, there inheres in a particular IC a specific combination of specific DCs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30782" y="5273964"/>
            <a:ext cx="2967181" cy="992909"/>
          </a:xfrm>
          <a:custGeom>
            <a:avLst/>
            <a:gdLst>
              <a:gd name="connsiteX0" fmla="*/ 0 w 2606964"/>
              <a:gd name="connsiteY0" fmla="*/ 0 h 974436"/>
              <a:gd name="connsiteX1" fmla="*/ 2606964 w 2606964"/>
              <a:gd name="connsiteY1" fmla="*/ 0 h 974436"/>
              <a:gd name="connsiteX2" fmla="*/ 2606964 w 2606964"/>
              <a:gd name="connsiteY2" fmla="*/ 974436 h 974436"/>
              <a:gd name="connsiteX3" fmla="*/ 0 w 2606964"/>
              <a:gd name="connsiteY3" fmla="*/ 974436 h 974436"/>
              <a:gd name="connsiteX4" fmla="*/ 0 w 2606964"/>
              <a:gd name="connsiteY4" fmla="*/ 0 h 974436"/>
              <a:gd name="connsiteX0" fmla="*/ 166254 w 2773218"/>
              <a:gd name="connsiteY0" fmla="*/ 0 h 992909"/>
              <a:gd name="connsiteX1" fmla="*/ 2773218 w 2773218"/>
              <a:gd name="connsiteY1" fmla="*/ 0 h 992909"/>
              <a:gd name="connsiteX2" fmla="*/ 2773218 w 2773218"/>
              <a:gd name="connsiteY2" fmla="*/ 974436 h 992909"/>
              <a:gd name="connsiteX3" fmla="*/ 0 w 2773218"/>
              <a:gd name="connsiteY3" fmla="*/ 992909 h 992909"/>
              <a:gd name="connsiteX4" fmla="*/ 166254 w 2773218"/>
              <a:gd name="connsiteY4" fmla="*/ 0 h 992909"/>
              <a:gd name="connsiteX0" fmla="*/ 360217 w 2967181"/>
              <a:gd name="connsiteY0" fmla="*/ 0 h 992909"/>
              <a:gd name="connsiteX1" fmla="*/ 2967181 w 2967181"/>
              <a:gd name="connsiteY1" fmla="*/ 0 h 992909"/>
              <a:gd name="connsiteX2" fmla="*/ 2967181 w 2967181"/>
              <a:gd name="connsiteY2" fmla="*/ 974436 h 992909"/>
              <a:gd name="connsiteX3" fmla="*/ 0 w 2967181"/>
              <a:gd name="connsiteY3" fmla="*/ 992909 h 992909"/>
              <a:gd name="connsiteX4" fmla="*/ 360217 w 2967181"/>
              <a:gd name="connsiteY4" fmla="*/ 0 h 99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7181" h="992909">
                <a:moveTo>
                  <a:pt x="360217" y="0"/>
                </a:moveTo>
                <a:lnTo>
                  <a:pt x="2967181" y="0"/>
                </a:lnTo>
                <a:lnTo>
                  <a:pt x="2967181" y="974436"/>
                </a:lnTo>
                <a:lnTo>
                  <a:pt x="0" y="992909"/>
                </a:lnTo>
                <a:lnTo>
                  <a:pt x="360217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524000"/>
            <a:ext cx="8915400" cy="487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Referent </a:t>
            </a:r>
            <a:r>
              <a:rPr lang="en-US" dirty="0"/>
              <a:t>tracking </a:t>
            </a:r>
            <a:r>
              <a:rPr lang="en-US" dirty="0" smtClean="0"/>
              <a:t>for dynamic systems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6763328" y="5268193"/>
            <a:ext cx="2152072" cy="748145"/>
          </a:xfrm>
          <a:custGeom>
            <a:avLst/>
            <a:gdLst>
              <a:gd name="connsiteX0" fmla="*/ 0 w 2152072"/>
              <a:gd name="connsiteY0" fmla="*/ 0 h 748145"/>
              <a:gd name="connsiteX1" fmla="*/ 27709 w 2152072"/>
              <a:gd name="connsiteY1" fmla="*/ 729672 h 748145"/>
              <a:gd name="connsiteX2" fmla="*/ 2152072 w 2152072"/>
              <a:gd name="connsiteY2" fmla="*/ 748145 h 748145"/>
              <a:gd name="connsiteX3" fmla="*/ 2142836 w 2152072"/>
              <a:gd name="connsiteY3" fmla="*/ 360218 h 748145"/>
              <a:gd name="connsiteX4" fmla="*/ 1099127 w 2152072"/>
              <a:gd name="connsiteY4" fmla="*/ 360218 h 748145"/>
              <a:gd name="connsiteX5" fmla="*/ 1089891 w 2152072"/>
              <a:gd name="connsiteY5" fmla="*/ 27709 h 748145"/>
              <a:gd name="connsiteX6" fmla="*/ 0 w 2152072"/>
              <a:gd name="connsiteY6" fmla="*/ 0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2072" h="748145">
                <a:moveTo>
                  <a:pt x="0" y="0"/>
                </a:moveTo>
                <a:lnTo>
                  <a:pt x="27709" y="729672"/>
                </a:lnTo>
                <a:lnTo>
                  <a:pt x="2152072" y="748145"/>
                </a:lnTo>
                <a:lnTo>
                  <a:pt x="2142836" y="360218"/>
                </a:lnTo>
                <a:lnTo>
                  <a:pt x="1099127" y="360218"/>
                </a:lnTo>
                <a:lnTo>
                  <a:pt x="1089891" y="277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657600" y="5068456"/>
            <a:ext cx="3276600" cy="1219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876800" y="4338783"/>
            <a:ext cx="2152072" cy="685797"/>
          </a:xfrm>
          <a:custGeom>
            <a:avLst/>
            <a:gdLst>
              <a:gd name="connsiteX0" fmla="*/ 0 w 2152072"/>
              <a:gd name="connsiteY0" fmla="*/ 0 h 748145"/>
              <a:gd name="connsiteX1" fmla="*/ 27709 w 2152072"/>
              <a:gd name="connsiteY1" fmla="*/ 729672 h 748145"/>
              <a:gd name="connsiteX2" fmla="*/ 2152072 w 2152072"/>
              <a:gd name="connsiteY2" fmla="*/ 748145 h 748145"/>
              <a:gd name="connsiteX3" fmla="*/ 2142836 w 2152072"/>
              <a:gd name="connsiteY3" fmla="*/ 360218 h 748145"/>
              <a:gd name="connsiteX4" fmla="*/ 1099127 w 2152072"/>
              <a:gd name="connsiteY4" fmla="*/ 360218 h 748145"/>
              <a:gd name="connsiteX5" fmla="*/ 1089891 w 2152072"/>
              <a:gd name="connsiteY5" fmla="*/ 27709 h 748145"/>
              <a:gd name="connsiteX6" fmla="*/ 0 w 2152072"/>
              <a:gd name="connsiteY6" fmla="*/ 0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2072" h="748145">
                <a:moveTo>
                  <a:pt x="0" y="0"/>
                </a:moveTo>
                <a:lnTo>
                  <a:pt x="27709" y="729672"/>
                </a:lnTo>
                <a:lnTo>
                  <a:pt x="2152072" y="748145"/>
                </a:lnTo>
                <a:lnTo>
                  <a:pt x="2142836" y="360218"/>
                </a:lnTo>
                <a:lnTo>
                  <a:pt x="1099127" y="360218"/>
                </a:lnTo>
                <a:lnTo>
                  <a:pt x="1089891" y="277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2132" y="16764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Segoe UI Light" panose="020B0502040204020203" pitchFamily="34" charset="0"/>
              </a:rPr>
              <a:t>configuration</a:t>
            </a:r>
            <a:endParaRPr lang="en-US" sz="1800" b="1" dirty="0">
              <a:latin typeface="Segoe UI Light" panose="020B05020402040202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295900" y="4267200"/>
            <a:ext cx="0" cy="757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6096000" y="2045732"/>
            <a:ext cx="2009666" cy="29788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00519" y="4388655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isA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3510" y="2576899"/>
            <a:ext cx="119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RT:isA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long-term vision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3904212" y="4933950"/>
            <a:ext cx="4983480" cy="1524000"/>
          </a:xfrm>
          <a:ln w="19050">
            <a:solidFill>
              <a:schemeClr val="bg1"/>
            </a:solidFill>
          </a:ln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sz="1900" dirty="0" smtClean="0"/>
              <a:t>Everything collected wherever, whenever and about whomever which is relevant to a medical problem in whomever, whenever and wherever, should be accessible without loss of relevant detail.</a:t>
            </a:r>
          </a:p>
        </p:txBody>
      </p:sp>
      <p:pic>
        <p:nvPicPr>
          <p:cNvPr id="11269" name="Picture 4" descr="http://img212.imageshack.us/img212/73/roswellparkcancerinstitd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1752600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12" y="1761835"/>
            <a:ext cx="4983480" cy="30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524000"/>
            <a:ext cx="8915400" cy="487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Referent </a:t>
            </a:r>
            <a:r>
              <a:rPr lang="en-US" dirty="0"/>
              <a:t>tracking </a:t>
            </a:r>
            <a:r>
              <a:rPr lang="en-US" dirty="0" smtClean="0"/>
              <a:t>for dynamic systems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4876800" y="4338783"/>
            <a:ext cx="2152072" cy="685797"/>
          </a:xfrm>
          <a:custGeom>
            <a:avLst/>
            <a:gdLst>
              <a:gd name="connsiteX0" fmla="*/ 0 w 2152072"/>
              <a:gd name="connsiteY0" fmla="*/ 0 h 748145"/>
              <a:gd name="connsiteX1" fmla="*/ 27709 w 2152072"/>
              <a:gd name="connsiteY1" fmla="*/ 729672 h 748145"/>
              <a:gd name="connsiteX2" fmla="*/ 2152072 w 2152072"/>
              <a:gd name="connsiteY2" fmla="*/ 748145 h 748145"/>
              <a:gd name="connsiteX3" fmla="*/ 2142836 w 2152072"/>
              <a:gd name="connsiteY3" fmla="*/ 360218 h 748145"/>
              <a:gd name="connsiteX4" fmla="*/ 1099127 w 2152072"/>
              <a:gd name="connsiteY4" fmla="*/ 360218 h 748145"/>
              <a:gd name="connsiteX5" fmla="*/ 1089891 w 2152072"/>
              <a:gd name="connsiteY5" fmla="*/ 27709 h 748145"/>
              <a:gd name="connsiteX6" fmla="*/ 0 w 2152072"/>
              <a:gd name="connsiteY6" fmla="*/ 0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2072" h="748145">
                <a:moveTo>
                  <a:pt x="0" y="0"/>
                </a:moveTo>
                <a:lnTo>
                  <a:pt x="27709" y="729672"/>
                </a:lnTo>
                <a:lnTo>
                  <a:pt x="2152072" y="748145"/>
                </a:lnTo>
                <a:lnTo>
                  <a:pt x="2142836" y="360218"/>
                </a:lnTo>
                <a:lnTo>
                  <a:pt x="1099127" y="360218"/>
                </a:lnTo>
                <a:lnTo>
                  <a:pt x="1089891" y="277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343400"/>
            <a:ext cx="2362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Processes represented as functions that map a state to another state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5317836"/>
            <a:ext cx="5181600" cy="10067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1043"/>
            <a:ext cx="9144000" cy="5326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 and </a:t>
            </a:r>
            <a:r>
              <a:rPr lang="en-US" dirty="0"/>
              <a:t>the ontology of dynamic systems</a:t>
            </a:r>
            <a:br>
              <a:rPr lang="en-US" dirty="0"/>
            </a:br>
            <a:endParaRPr lang="en-US" dirty="0"/>
          </a:p>
        </p:txBody>
      </p:sp>
      <p:sp>
        <p:nvSpPr>
          <p:cNvPr id="6" name="Freeform 5"/>
          <p:cNvSpPr/>
          <p:nvPr/>
        </p:nvSpPr>
        <p:spPr bwMode="auto">
          <a:xfrm>
            <a:off x="66963" y="2530764"/>
            <a:ext cx="9116291" cy="2530763"/>
          </a:xfrm>
          <a:custGeom>
            <a:avLst/>
            <a:gdLst>
              <a:gd name="connsiteX0" fmla="*/ 3731491 w 9116291"/>
              <a:gd name="connsiteY0" fmla="*/ 341745 h 2530763"/>
              <a:gd name="connsiteX1" fmla="*/ 7278255 w 9116291"/>
              <a:gd name="connsiteY1" fmla="*/ 360218 h 2530763"/>
              <a:gd name="connsiteX2" fmla="*/ 7269019 w 9116291"/>
              <a:gd name="connsiteY2" fmla="*/ 0 h 2530763"/>
              <a:gd name="connsiteX3" fmla="*/ 9116291 w 9116291"/>
              <a:gd name="connsiteY3" fmla="*/ 27709 h 2530763"/>
              <a:gd name="connsiteX4" fmla="*/ 9116291 w 9116291"/>
              <a:gd name="connsiteY4" fmla="*/ 2225963 h 2530763"/>
              <a:gd name="connsiteX5" fmla="*/ 1699491 w 9116291"/>
              <a:gd name="connsiteY5" fmla="*/ 2281381 h 2530763"/>
              <a:gd name="connsiteX6" fmla="*/ 674255 w 9116291"/>
              <a:gd name="connsiteY6" fmla="*/ 2530763 h 2530763"/>
              <a:gd name="connsiteX7" fmla="*/ 0 w 9116291"/>
              <a:gd name="connsiteY7" fmla="*/ 2530763 h 2530763"/>
              <a:gd name="connsiteX8" fmla="*/ 350982 w 9116291"/>
              <a:gd name="connsiteY8" fmla="*/ 323272 h 2530763"/>
              <a:gd name="connsiteX9" fmla="*/ 3731491 w 9116291"/>
              <a:gd name="connsiteY9" fmla="*/ 341745 h 253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16291" h="2530763">
                <a:moveTo>
                  <a:pt x="3731491" y="341745"/>
                </a:moveTo>
                <a:lnTo>
                  <a:pt x="7278255" y="360218"/>
                </a:lnTo>
                <a:lnTo>
                  <a:pt x="7269019" y="0"/>
                </a:lnTo>
                <a:lnTo>
                  <a:pt x="9116291" y="27709"/>
                </a:lnTo>
                <a:lnTo>
                  <a:pt x="9116291" y="2225963"/>
                </a:lnTo>
                <a:lnTo>
                  <a:pt x="1699491" y="2281381"/>
                </a:lnTo>
                <a:lnTo>
                  <a:pt x="674255" y="2530763"/>
                </a:lnTo>
                <a:lnTo>
                  <a:pt x="0" y="2530763"/>
                </a:lnTo>
                <a:lnTo>
                  <a:pt x="350982" y="323272"/>
                </a:lnTo>
                <a:lnTo>
                  <a:pt x="3731491" y="34174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909846"/>
            <a:ext cx="8499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ell MT" panose="02020503060305020303" pitchFamily="18" charset="0"/>
              </a:rPr>
              <a:t>referent</a:t>
            </a:r>
            <a:endParaRPr lang="en-US" sz="1600" dirty="0">
              <a:latin typeface="Bell MT" panose="02020503060305020303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33218" y="4765964"/>
            <a:ext cx="8986982" cy="1985818"/>
          </a:xfrm>
          <a:custGeom>
            <a:avLst/>
            <a:gdLst>
              <a:gd name="connsiteX0" fmla="*/ 554182 w 8986982"/>
              <a:gd name="connsiteY0" fmla="*/ 295563 h 1985818"/>
              <a:gd name="connsiteX1" fmla="*/ 1524000 w 8986982"/>
              <a:gd name="connsiteY1" fmla="*/ 55418 h 1985818"/>
              <a:gd name="connsiteX2" fmla="*/ 8968509 w 8986982"/>
              <a:gd name="connsiteY2" fmla="*/ 0 h 1985818"/>
              <a:gd name="connsiteX3" fmla="*/ 8986982 w 8986982"/>
              <a:gd name="connsiteY3" fmla="*/ 1911927 h 1985818"/>
              <a:gd name="connsiteX4" fmla="*/ 0 w 8986982"/>
              <a:gd name="connsiteY4" fmla="*/ 1985818 h 1985818"/>
              <a:gd name="connsiteX5" fmla="*/ 55418 w 8986982"/>
              <a:gd name="connsiteY5" fmla="*/ 304800 h 1985818"/>
              <a:gd name="connsiteX6" fmla="*/ 554182 w 8986982"/>
              <a:gd name="connsiteY6" fmla="*/ 295563 h 19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982" h="1985818">
                <a:moveTo>
                  <a:pt x="554182" y="295563"/>
                </a:moveTo>
                <a:lnTo>
                  <a:pt x="1524000" y="55418"/>
                </a:lnTo>
                <a:lnTo>
                  <a:pt x="8968509" y="0"/>
                </a:lnTo>
                <a:lnTo>
                  <a:pt x="8986982" y="1911927"/>
                </a:lnTo>
                <a:lnTo>
                  <a:pt x="0" y="1985818"/>
                </a:lnTo>
                <a:lnTo>
                  <a:pt x="55418" y="304800"/>
                </a:lnTo>
                <a:lnTo>
                  <a:pt x="554182" y="295563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Computational realization of Ontology + </a:t>
            </a:r>
            <a:r>
              <a:rPr lang="en-US" dirty="0" smtClean="0"/>
              <a:t>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ontology underlying a dynamical system: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explicate necessary and sufficient conditions that single out the </a:t>
            </a:r>
            <a:r>
              <a:rPr lang="en-US" sz="2000" dirty="0" smtClean="0"/>
              <a:t>physically/chemically/biologically/medically</a:t>
            </a:r>
            <a:r>
              <a:rPr lang="en-US" sz="2000" dirty="0"/>
              <a:t>/... possible states, possible sequences of states, and associated processes.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referent </a:t>
            </a:r>
            <a:r>
              <a:rPr lang="en-US" b="1" dirty="0"/>
              <a:t>tracking: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necessary to implement decision procedures that compute whether or not such conditions are satisfied for a given state, sequence, and process.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(Database lookup, solving equations, other computations …)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claim</a:t>
            </a:r>
            <a:r>
              <a:rPr lang="en-US" b="1" dirty="0"/>
              <a:t>: the functional language Haskell can be used to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specify an ontology that is expressive enough to describe medical reality as a dynamical system and,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to realize computation (decision procedures) as executable formal specifications in ways that are provably correct with respect to the semantics specified in the underlying ontology.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37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‘Ontology-based computing’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 that: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s correct </a:t>
            </a:r>
            <a:r>
              <a:rPr lang="en-US" dirty="0"/>
              <a:t>with respect to some formal </a:t>
            </a:r>
            <a:r>
              <a:rPr lang="en-US" dirty="0" smtClean="0"/>
              <a:t>specification, whereby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correctness </a:t>
            </a:r>
            <a:r>
              <a:rPr lang="en-US" dirty="0"/>
              <a:t>can be verified formally using type inference in conjunction with relatively simple inductive proofs over recursive data structures;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adheres </a:t>
            </a:r>
            <a:r>
              <a:rPr lang="en-US" dirty="0"/>
              <a:t>to an ontology if and only if it is syntactically and type-theoretic well-formed in a way that can be verified formally in a computationally efficient way before the program runs for the first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9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Ontology-based computing in Haskell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Haskell features </a:t>
            </a:r>
            <a:r>
              <a:rPr lang="en-US" u="sng" dirty="0"/>
              <a:t>functions as first-order </a:t>
            </a:r>
            <a:r>
              <a:rPr lang="en-US" u="sng" dirty="0" smtClean="0"/>
              <a:t>primitives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Functions may be passed as arguments to and returned as results of other </a:t>
            </a:r>
            <a:r>
              <a:rPr lang="en-US" sz="2000" dirty="0" smtClean="0"/>
              <a:t>functions;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Functions </a:t>
            </a:r>
            <a:r>
              <a:rPr lang="en-US" sz="2000" dirty="0"/>
              <a:t>may form components of composite data structures and may be lists of </a:t>
            </a:r>
            <a:r>
              <a:rPr lang="en-US" sz="2000" dirty="0" smtClean="0"/>
              <a:t>functions;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Functions </a:t>
            </a:r>
            <a:r>
              <a:rPr lang="en-US" sz="2000" dirty="0"/>
              <a:t>may be stored in records, etc</a:t>
            </a:r>
            <a:r>
              <a:rPr lang="en-US" sz="2000" dirty="0" smtClean="0"/>
              <a:t>.;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Haskell </a:t>
            </a:r>
            <a:r>
              <a:rPr lang="en-US" dirty="0"/>
              <a:t>has a </a:t>
            </a:r>
            <a:r>
              <a:rPr lang="en-US" u="sng" dirty="0"/>
              <a:t>strong static typing system</a:t>
            </a:r>
            <a:r>
              <a:rPr lang="en-US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Haskell supports </a:t>
            </a:r>
            <a:r>
              <a:rPr lang="en-US" u="sng" dirty="0"/>
              <a:t>explicit data flow</a:t>
            </a:r>
            <a:r>
              <a:rPr lang="en-US" dirty="0"/>
              <a:t> by having immutable data structures and featuring lazy evaluation;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Haskell </a:t>
            </a:r>
            <a:r>
              <a:rPr lang="en-US" dirty="0" smtClean="0"/>
              <a:t>supports </a:t>
            </a:r>
            <a:r>
              <a:rPr lang="en-US" dirty="0"/>
              <a:t>syntactic and semantic features that allow to </a:t>
            </a:r>
            <a:r>
              <a:rPr lang="en-US" u="sng" dirty="0"/>
              <a:t>separate pure from impure code in a logically well-defined manner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unique </a:t>
            </a:r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Declare distinct identifier types for distinct types of </a:t>
            </a:r>
            <a:r>
              <a:rPr lang="en-US" dirty="0" err="1" smtClean="0"/>
              <a:t>PoRs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000" dirty="0" smtClean="0"/>
              <a:t>for universals:		data </a:t>
            </a:r>
            <a:r>
              <a:rPr lang="nn-NO" sz="2000" dirty="0"/>
              <a:t>UUI = UUI Int </a:t>
            </a:r>
            <a:endParaRPr lang="nn-NO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000" dirty="0" smtClean="0"/>
              <a:t>for particulars:		data </a:t>
            </a:r>
            <a:r>
              <a:rPr lang="nn-NO" sz="2000" dirty="0"/>
              <a:t>IUI = IUI </a:t>
            </a:r>
            <a:r>
              <a:rPr lang="nn-NO" sz="2000" dirty="0" smtClean="0"/>
              <a:t>Int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000" dirty="0"/>
              <a:t>f</a:t>
            </a:r>
            <a:r>
              <a:rPr lang="nn-NO" sz="2000" dirty="0" smtClean="0"/>
              <a:t>or RT tuples:		data </a:t>
            </a:r>
            <a:r>
              <a:rPr lang="nn-NO" sz="2000" dirty="0"/>
              <a:t>INST_UI = INST_UI </a:t>
            </a:r>
            <a:r>
              <a:rPr lang="nn-NO" sz="2000" dirty="0" smtClean="0"/>
              <a:t>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000" dirty="0" smtClean="0"/>
              <a:t>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dirty="0" smtClean="0"/>
              <a:t>Specify what it means for two variables to be bound to the same identifier: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err="1"/>
              <a:t>instance</a:t>
            </a:r>
            <a:r>
              <a:rPr lang="es-ES" sz="2000" dirty="0"/>
              <a:t> </a:t>
            </a:r>
            <a:r>
              <a:rPr lang="es-ES" sz="2000" dirty="0" err="1"/>
              <a:t>Eq</a:t>
            </a:r>
            <a:r>
              <a:rPr lang="es-ES" sz="2000" dirty="0"/>
              <a:t> UUI </a:t>
            </a:r>
            <a:r>
              <a:rPr lang="es-ES" sz="2000" dirty="0" err="1"/>
              <a:t>where</a:t>
            </a:r>
            <a:r>
              <a:rPr lang="es-ES" sz="2000" dirty="0"/>
              <a:t> UUI x == UUI y = x == 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instance </a:t>
            </a:r>
            <a:r>
              <a:rPr lang="en-US" sz="2000" dirty="0" err="1"/>
              <a:t>Eq</a:t>
            </a:r>
            <a:r>
              <a:rPr lang="en-US" sz="2000" dirty="0"/>
              <a:t> IUI </a:t>
            </a:r>
            <a:r>
              <a:rPr lang="en-US" sz="2000" dirty="0" smtClean="0"/>
              <a:t>where IUI </a:t>
            </a:r>
            <a:r>
              <a:rPr lang="en-US" sz="2000" dirty="0"/>
              <a:t>x == IUI y = x == </a:t>
            </a:r>
            <a:r>
              <a:rPr lang="en-US" sz="2000" dirty="0" smtClean="0"/>
              <a:t>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…</a:t>
            </a:r>
            <a:endParaRPr lang="nn-NO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n-NO" dirty="0" smtClean="0"/>
              <a:t>As a consequence, the </a:t>
            </a:r>
            <a:r>
              <a:rPr lang="en-US" dirty="0" smtClean="0"/>
              <a:t>expression ‘UUI </a:t>
            </a:r>
            <a:r>
              <a:rPr lang="en-US" dirty="0"/>
              <a:t>x == IUI </a:t>
            </a:r>
            <a:r>
              <a:rPr lang="en-US" dirty="0" smtClean="0"/>
              <a:t>y, </a:t>
            </a:r>
            <a:r>
              <a:rPr lang="en-US" dirty="0"/>
              <a:t>will not be evaluated as False but will not even compile because </a:t>
            </a:r>
            <a:r>
              <a:rPr lang="en-US" dirty="0" smtClean="0"/>
              <a:t>expressions that </a:t>
            </a:r>
            <a:r>
              <a:rPr lang="en-US" dirty="0"/>
              <a:t>test the identity of non-comparable things are semantically not well-formed</a:t>
            </a:r>
            <a:endParaRPr lang="nn-NO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447800"/>
            <a:ext cx="59150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{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5800" y="2908964"/>
            <a:ext cx="3139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efine type constructors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Elbow Connector 6"/>
          <p:cNvCxnSpPr>
            <a:stCxn id="4" idx="1"/>
            <a:endCxn id="5" idx="1"/>
          </p:cNvCxnSpPr>
          <p:nvPr/>
        </p:nvCxnSpPr>
        <p:spPr bwMode="auto">
          <a:xfrm rot="10800000" flipH="1" flipV="1">
            <a:off x="3276600" y="2186463"/>
            <a:ext cx="589200" cy="953333"/>
          </a:xfrm>
          <a:prstGeom prst="bentConnector3">
            <a:avLst>
              <a:gd name="adj1" fmla="val -38798"/>
            </a:avLst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242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type functions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1273" y="1719115"/>
            <a:ext cx="6629400" cy="152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data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CAT_Continuant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a =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CAT_Continuant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a</a:t>
            </a:r>
          </a:p>
          <a:p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data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CAT_Occurrent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a =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CAT_Occurrent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a</a:t>
            </a:r>
          </a:p>
          <a:p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data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CAT_I_Continuant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a =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CAT_I_Continuant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a</a:t>
            </a:r>
          </a:p>
          <a:p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data </a:t>
            </a:r>
            <a:r>
              <a:rPr lang="en-US" sz="2800" baseline="30000" dirty="0" err="1" smtClean="0">
                <a:solidFill>
                  <a:schemeClr val="bg1"/>
                </a:solidFill>
                <a:latin typeface="Courier"/>
                <a:cs typeface="Courier"/>
              </a:rPr>
              <a:t>CAT_D_Continuant</a:t>
            </a:r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 a = </a:t>
            </a:r>
            <a:r>
              <a:rPr lang="en-US" sz="2800" baseline="30000" dirty="0" err="1" smtClean="0">
                <a:solidFill>
                  <a:schemeClr val="bg1"/>
                </a:solidFill>
                <a:latin typeface="Courier"/>
                <a:cs typeface="Courier"/>
              </a:rPr>
              <a:t>CAT_D_Continuant</a:t>
            </a:r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 a</a:t>
            </a:r>
          </a:p>
          <a:p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...</a:t>
            </a:r>
            <a:endParaRPr lang="en-US" sz="2800" baseline="300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429000"/>
            <a:ext cx="52758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class CAT t where </a:t>
            </a:r>
            <a:endParaRPr lang="en-US" sz="2800" baseline="300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	</a:t>
            </a:r>
            <a:r>
              <a:rPr lang="en-US" sz="2800" baseline="30000" dirty="0" err="1" smtClean="0">
                <a:solidFill>
                  <a:schemeClr val="bg1"/>
                </a:solidFill>
                <a:latin typeface="Courier"/>
                <a:cs typeface="Courier"/>
              </a:rPr>
              <a:t>getUI</a:t>
            </a:r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:: (UI a) =&gt; (t a) -&gt; </a:t>
            </a:r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a</a:t>
            </a:r>
          </a:p>
          <a:p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	</a:t>
            </a:r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...</a:t>
            </a:r>
            <a:endParaRPr lang="en-US" sz="2800" baseline="300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572000"/>
            <a:ext cx="7162800" cy="210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instance CAT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CAT_Continuant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where </a:t>
            </a:r>
            <a:endParaRPr lang="en-US" sz="2800" baseline="300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	</a:t>
            </a:r>
            <a:r>
              <a:rPr lang="en-US" sz="2800" baseline="30000" dirty="0" err="1" smtClean="0">
                <a:solidFill>
                  <a:schemeClr val="bg1"/>
                </a:solidFill>
                <a:latin typeface="Courier"/>
                <a:cs typeface="Courier"/>
              </a:rPr>
              <a:t>getUI</a:t>
            </a:r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CAT_Continuant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a) = a</a:t>
            </a:r>
          </a:p>
          <a:p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    </a:t>
            </a:r>
            <a:endParaRPr lang="en-US" sz="2800" baseline="300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instance 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CAT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CAT_Occurrant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where </a:t>
            </a:r>
            <a:endParaRPr lang="en-US" sz="2800" baseline="300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	</a:t>
            </a:r>
            <a:r>
              <a:rPr lang="en-US" sz="2800" baseline="30000" dirty="0" err="1" smtClean="0">
                <a:solidFill>
                  <a:schemeClr val="bg1"/>
                </a:solidFill>
                <a:latin typeface="Courier"/>
                <a:cs typeface="Courier"/>
              </a:rPr>
              <a:t>getUI</a:t>
            </a:r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(CAT_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Occurrant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a) = </a:t>
            </a:r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a</a:t>
            </a:r>
          </a:p>
          <a:p>
            <a:endParaRPr lang="en-US" sz="2800" baseline="30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... And so on for all CAT_... </a:t>
            </a:r>
            <a:endParaRPr lang="en-US" sz="2800" baseline="300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6072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991600" cy="762000"/>
          </a:xfrm>
        </p:spPr>
        <p:txBody>
          <a:bodyPr/>
          <a:lstStyle/>
          <a:p>
            <a:r>
              <a:rPr lang="en-US" dirty="0" smtClean="0"/>
              <a:t>Example: working with subcategories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Defining what it means for one category to be a subcategory of the </a:t>
            </a:r>
            <a:r>
              <a:rPr lang="en-US" dirty="0" smtClean="0"/>
              <a:t>other: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857250" lvl="2" indent="0">
              <a:buNone/>
            </a:pPr>
            <a:r>
              <a:rPr lang="en-US" sz="2400" b="1" dirty="0" smtClean="0"/>
              <a:t>class </a:t>
            </a:r>
            <a:r>
              <a:rPr lang="en-US" sz="2400" b="1" dirty="0"/>
              <a:t>(CAT s, CAT t) =&gt; </a:t>
            </a:r>
            <a:r>
              <a:rPr lang="en-US" sz="2400" b="1" dirty="0" err="1"/>
              <a:t>SubCats</a:t>
            </a:r>
            <a:r>
              <a:rPr lang="en-US" sz="2400" b="1" dirty="0"/>
              <a:t> t where</a:t>
            </a:r>
          </a:p>
          <a:p>
            <a:pPr marL="857250" lvl="2" indent="0">
              <a:buNone/>
            </a:pPr>
            <a:r>
              <a:rPr lang="en-US" sz="2400" b="1" dirty="0"/>
              <a:t>          </a:t>
            </a:r>
            <a:r>
              <a:rPr lang="en-US" sz="2400" b="1" dirty="0" err="1"/>
              <a:t>subCat</a:t>
            </a:r>
            <a:r>
              <a:rPr lang="en-US" sz="2400" b="1" dirty="0"/>
              <a:t> :: (UI a) =&gt; s a -&gt; t a -&gt; Bool</a:t>
            </a:r>
          </a:p>
          <a:p>
            <a:pPr marL="857250" lvl="2" indent="0">
              <a:buNone/>
            </a:pPr>
            <a:r>
              <a:rPr lang="en-US" sz="2400" b="1" dirty="0"/>
              <a:t>          </a:t>
            </a:r>
            <a:r>
              <a:rPr lang="en-US" sz="2400" b="1" dirty="0" err="1"/>
              <a:t>subCat</a:t>
            </a:r>
            <a:r>
              <a:rPr lang="en-US" sz="2400" b="1" dirty="0"/>
              <a:t> _ _ = True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asserting that the Continuant Category is a subcategory of Entity </a:t>
            </a:r>
          </a:p>
          <a:p>
            <a:endParaRPr lang="en-US" dirty="0"/>
          </a:p>
          <a:p>
            <a:pPr marL="857250" lvl="2" indent="0">
              <a:buNone/>
            </a:pPr>
            <a:r>
              <a:rPr lang="en-US" sz="2400" b="1" dirty="0" smtClean="0"/>
              <a:t>instance </a:t>
            </a:r>
            <a:r>
              <a:rPr lang="en-US" sz="2400" b="1" dirty="0" err="1"/>
              <a:t>SubCatCAT_ContinuantCAT_Entity</a:t>
            </a:r>
            <a:endParaRPr lang="en-US" sz="24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922693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class (CAT s, CAT t) =&gt;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SubCat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s t where</a:t>
            </a:r>
          </a:p>
          <a:p>
            <a:r>
              <a:rPr lang="ro-RO" sz="2800" baseline="30000" dirty="0">
                <a:solidFill>
                  <a:schemeClr val="bg1"/>
                </a:solidFill>
                <a:latin typeface="Courier"/>
                <a:cs typeface="Courier"/>
              </a:rPr>
              <a:t>          subCat :: (UI a) =&gt; s a -&gt; t a -&gt; Bool</a:t>
            </a:r>
          </a:p>
          <a:p>
            <a:r>
              <a:rPr lang="ro-RO" sz="2800" baseline="30000" dirty="0">
                <a:solidFill>
                  <a:schemeClr val="bg1"/>
                </a:solidFill>
                <a:latin typeface="Courier"/>
                <a:cs typeface="Courier"/>
              </a:rPr>
              <a:t>          subCat _ _ = True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4876800"/>
            <a:ext cx="7239000" cy="152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instance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SubCat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CAT_Continuant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2800" baseline="30000" dirty="0" err="1" smtClean="0">
                <a:solidFill>
                  <a:schemeClr val="bg1"/>
                </a:solidFill>
                <a:latin typeface="Courier"/>
                <a:cs typeface="Courier"/>
              </a:rPr>
              <a:t>CAT_Entity</a:t>
            </a:r>
            <a:endParaRPr lang="en-US" sz="2800" baseline="300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endParaRPr lang="en-US" sz="2800" baseline="30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instance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SubCat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CAT_Occurrant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2800" baseline="30000" dirty="0" err="1" smtClean="0">
                <a:solidFill>
                  <a:schemeClr val="bg1"/>
                </a:solidFill>
                <a:latin typeface="Courier"/>
                <a:cs typeface="Courier"/>
              </a:rPr>
              <a:t>CAT_Entity</a:t>
            </a:r>
            <a:endParaRPr lang="en-US" sz="2800" baseline="300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endParaRPr lang="en-US" sz="2800" baseline="30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28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instance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SubCat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CAT_Process</a:t>
            </a:r>
            <a:r>
              <a:rPr lang="en-US" sz="2800" baseline="3000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2800" baseline="30000" dirty="0" err="1">
                <a:solidFill>
                  <a:schemeClr val="bg1"/>
                </a:solidFill>
                <a:latin typeface="Courier"/>
                <a:cs typeface="Courier"/>
              </a:rPr>
              <a:t>CAT_Occurrant</a:t>
            </a:r>
            <a:endParaRPr lang="en-US" sz="2800" baseline="300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4" name="Shape 2503"/>
          <p:cNvSpPr/>
          <p:nvPr/>
        </p:nvSpPr>
        <p:spPr>
          <a:xfrm>
            <a:off x="4142067" y="1585159"/>
            <a:ext cx="887133" cy="47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600"/>
            </a:lvl1pPr>
          </a:lstStyle>
          <a:p>
            <a:r>
              <a:rPr dirty="0" smtClean="0">
                <a:solidFill>
                  <a:schemeClr val="bg1"/>
                </a:solidFill>
              </a:rPr>
              <a:t>Entity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Shape 2504"/>
          <p:cNvSpPr/>
          <p:nvPr/>
        </p:nvSpPr>
        <p:spPr>
          <a:xfrm>
            <a:off x="1737046" y="2300438"/>
            <a:ext cx="147476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600"/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Continuant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7" name="Shape 2505"/>
          <p:cNvSpPr/>
          <p:nvPr/>
        </p:nvSpPr>
        <p:spPr>
          <a:xfrm flipV="1">
            <a:off x="2433339" y="1998502"/>
            <a:ext cx="2115605" cy="421811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942192"/>
                </a:solidFill>
              </a:defRPr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3" name="Shape 2507"/>
          <p:cNvSpPr/>
          <p:nvPr/>
        </p:nvSpPr>
        <p:spPr>
          <a:xfrm>
            <a:off x="3962400" y="3151922"/>
            <a:ext cx="1121263" cy="810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>
              <a:defRPr sz="2600"/>
            </a:pPr>
            <a:r>
              <a:rPr lang="en-US" dirty="0" smtClean="0">
                <a:solidFill>
                  <a:schemeClr val="bg1"/>
                </a:solidFill>
              </a:rPr>
              <a:t>Process</a:t>
            </a:r>
            <a:endParaRPr sz="2000" dirty="0">
              <a:solidFill>
                <a:schemeClr val="bg1"/>
              </a:solidFill>
            </a:endParaRPr>
          </a:p>
          <a:p>
            <a:pPr>
              <a:defRPr sz="2600"/>
            </a:pP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4" name="Shape 2508"/>
          <p:cNvSpPr/>
          <p:nvPr/>
        </p:nvSpPr>
        <p:spPr>
          <a:xfrm flipV="1">
            <a:off x="4724400" y="2740888"/>
            <a:ext cx="1411311" cy="58076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942192"/>
                </a:solidFill>
              </a:defRPr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Shape 2510"/>
          <p:cNvSpPr/>
          <p:nvPr/>
        </p:nvSpPr>
        <p:spPr>
          <a:xfrm>
            <a:off x="5805686" y="2313722"/>
            <a:ext cx="1436291" cy="810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>
              <a:defRPr sz="2600"/>
            </a:pPr>
            <a:r>
              <a:rPr dirty="0">
                <a:solidFill>
                  <a:schemeClr val="bg1"/>
                </a:solidFill>
              </a:rPr>
              <a:t>Occurrent</a:t>
            </a:r>
            <a:endParaRPr sz="2000" dirty="0">
              <a:solidFill>
                <a:schemeClr val="bg1"/>
              </a:solidFill>
            </a:endParaRPr>
          </a:p>
          <a:p>
            <a:pPr>
              <a:defRPr sz="2600"/>
            </a:pP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2" name="Shape 2511"/>
          <p:cNvSpPr/>
          <p:nvPr/>
        </p:nvSpPr>
        <p:spPr>
          <a:xfrm flipH="1" flipV="1">
            <a:off x="4648201" y="1978888"/>
            <a:ext cx="1828799" cy="38100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942192"/>
                </a:solidFill>
              </a:defRPr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5" name="Shape 2508"/>
          <p:cNvSpPr/>
          <p:nvPr/>
        </p:nvSpPr>
        <p:spPr>
          <a:xfrm flipH="1" flipV="1">
            <a:off x="6669110" y="2740887"/>
            <a:ext cx="874689" cy="533401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942192"/>
                </a:solidFill>
              </a:defRPr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311742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building the BFO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goal of verifiable ontology-based </a:t>
            </a:r>
            <a:r>
              <a:rPr lang="en-US" sz="2800" dirty="0" smtClean="0"/>
              <a:t>computing: </a:t>
            </a:r>
          </a:p>
          <a:p>
            <a:pPr marL="857250" lvl="1" indent="-457200">
              <a:buFont typeface="Wingdings" panose="05000000000000000000" pitchFamily="2" charset="2"/>
              <a:buChar char="è"/>
            </a:pPr>
            <a:r>
              <a:rPr lang="en-US" sz="2800" dirty="0" smtClean="0">
                <a:sym typeface="Wingdings" panose="05000000000000000000" pitchFamily="2" charset="2"/>
              </a:rPr>
              <a:t>t</a:t>
            </a:r>
            <a:r>
              <a:rPr lang="en-US" sz="2800" dirty="0" smtClean="0"/>
              <a:t>o ensure </a:t>
            </a:r>
            <a:r>
              <a:rPr lang="en-US" sz="2800" dirty="0"/>
              <a:t>that a program passes a type checker only if </a:t>
            </a:r>
            <a:r>
              <a:rPr lang="en-US" sz="2800" dirty="0" smtClean="0"/>
              <a:t>it is </a:t>
            </a:r>
            <a:r>
              <a:rPr lang="en-US" sz="2800" dirty="0"/>
              <a:t>logically and ontologically correct. </a:t>
            </a:r>
            <a:endParaRPr lang="en-US" sz="2800" dirty="0" smtClean="0"/>
          </a:p>
          <a:p>
            <a:pPr marL="857250" lvl="1" indent="-457200">
              <a:buFont typeface="Wingdings" panose="05000000000000000000" pitchFamily="2" charset="2"/>
              <a:buChar char="è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First </a:t>
            </a:r>
            <a:r>
              <a:rPr lang="en-US" sz="2800" dirty="0"/>
              <a:t>results indicate that in the context of referent </a:t>
            </a:r>
            <a:r>
              <a:rPr lang="en-US" sz="2800" dirty="0" smtClean="0"/>
              <a:t>tracking systems </a:t>
            </a:r>
            <a:r>
              <a:rPr lang="en-US" sz="2800" dirty="0"/>
              <a:t>it is possible to achieve this goal by using the type classes of the functional </a:t>
            </a:r>
            <a:r>
              <a:rPr lang="en-US" sz="2800" dirty="0" smtClean="0"/>
              <a:t>language Haskell.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05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1524000" y="2286000"/>
            <a:ext cx="5257800" cy="4205288"/>
            <a:chOff x="2299" y="1604"/>
            <a:chExt cx="1428" cy="2649"/>
          </a:xfrm>
        </p:grpSpPr>
        <p:pic>
          <p:nvPicPr>
            <p:cNvPr id="18" name="Picture 9" descr="colossus_supercomput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38" y="3152"/>
              <a:ext cx="877" cy="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2299" y="1725"/>
              <a:ext cx="339" cy="1168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>
              <a:off x="3630" y="2668"/>
              <a:ext cx="97" cy="225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H="1">
              <a:off x="3243" y="1604"/>
              <a:ext cx="193" cy="1289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2638" y="2893"/>
              <a:ext cx="194" cy="670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H="1">
              <a:off x="3170" y="2893"/>
              <a:ext cx="73" cy="525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H="1">
              <a:off x="3315" y="2893"/>
              <a:ext cx="309" cy="670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5" name="Group 16"/>
            <p:cNvGrpSpPr>
              <a:grpSpLocks/>
            </p:cNvGrpSpPr>
            <p:nvPr/>
          </p:nvGrpSpPr>
          <p:grpSpPr bwMode="auto">
            <a:xfrm>
              <a:off x="2668" y="3295"/>
              <a:ext cx="768" cy="857"/>
              <a:chOff x="3847" y="3252"/>
              <a:chExt cx="1428" cy="922"/>
            </a:xfrm>
          </p:grpSpPr>
          <p:grpSp>
            <p:nvGrpSpPr>
              <p:cNvPr id="26" name="Group 17"/>
              <p:cNvGrpSpPr>
                <a:grpSpLocks/>
              </p:cNvGrpSpPr>
              <p:nvPr/>
            </p:nvGrpSpPr>
            <p:grpSpPr bwMode="auto">
              <a:xfrm>
                <a:off x="4678" y="3395"/>
                <a:ext cx="464" cy="406"/>
                <a:chOff x="2745" y="3092"/>
                <a:chExt cx="464" cy="406"/>
              </a:xfrm>
            </p:grpSpPr>
            <p:sp>
              <p:nvSpPr>
                <p:cNvPr id="443" name="AutoShape 1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" name="AutoShape 1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" name="AutoShape 2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" name="AutoShape 2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AutoShape 2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" name="AutoShape 2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AutoShape 2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0" name="AutoShape 25"/>
                <p:cNvCxnSpPr>
                  <a:cxnSpLocks noChangeShapeType="1"/>
                  <a:stCxn id="444" idx="2"/>
                  <a:endCxn id="4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" name="AutoShape 26"/>
                <p:cNvCxnSpPr>
                  <a:cxnSpLocks noChangeShapeType="1"/>
                  <a:stCxn id="449" idx="2"/>
                  <a:endCxn id="4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" name="AutoShape 27"/>
                <p:cNvCxnSpPr>
                  <a:cxnSpLocks noChangeShapeType="1"/>
                  <a:stCxn id="447" idx="0"/>
                  <a:endCxn id="4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" name="AutoShape 28"/>
                <p:cNvCxnSpPr>
                  <a:cxnSpLocks noChangeShapeType="1"/>
                  <a:stCxn id="445" idx="0"/>
                  <a:endCxn id="4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" name="AutoShape 29"/>
                <p:cNvCxnSpPr>
                  <a:cxnSpLocks noChangeShapeType="1"/>
                  <a:stCxn id="447" idx="0"/>
                  <a:endCxn id="4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5" name="AutoShape 30"/>
                <p:cNvCxnSpPr>
                  <a:cxnSpLocks noChangeShapeType="1"/>
                  <a:stCxn id="448" idx="0"/>
                  <a:endCxn id="4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6" name="AutoShape 3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AutoShape 3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AutoShape 3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" name="AutoShape 3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AutoShape 3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AutoShape 3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62" name="AutoShape 37"/>
                <p:cNvCxnSpPr>
                  <a:cxnSpLocks noChangeShapeType="1"/>
                  <a:stCxn id="456" idx="2"/>
                  <a:endCxn id="4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3" name="AutoShape 38"/>
                <p:cNvCxnSpPr>
                  <a:cxnSpLocks noChangeShapeType="1"/>
                  <a:stCxn id="461" idx="2"/>
                  <a:endCxn id="4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4" name="AutoShape 39"/>
                <p:cNvCxnSpPr>
                  <a:cxnSpLocks noChangeShapeType="1"/>
                  <a:stCxn id="459" idx="0"/>
                  <a:endCxn id="4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5" name="AutoShape 40"/>
                <p:cNvCxnSpPr>
                  <a:cxnSpLocks noChangeShapeType="1"/>
                  <a:stCxn id="457" idx="0"/>
                  <a:endCxn id="4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6" name="AutoShape 41"/>
                <p:cNvCxnSpPr>
                  <a:cxnSpLocks noChangeShapeType="1"/>
                  <a:stCxn id="459" idx="0"/>
                  <a:endCxn id="4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7" name="AutoShape 42"/>
                <p:cNvCxnSpPr>
                  <a:cxnSpLocks noChangeShapeType="1"/>
                  <a:stCxn id="460" idx="0"/>
                  <a:endCxn id="4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7" name="Group 43"/>
              <p:cNvGrpSpPr>
                <a:grpSpLocks/>
              </p:cNvGrpSpPr>
              <p:nvPr/>
            </p:nvGrpSpPr>
            <p:grpSpPr bwMode="auto">
              <a:xfrm>
                <a:off x="4349" y="3317"/>
                <a:ext cx="464" cy="406"/>
                <a:chOff x="2745" y="3092"/>
                <a:chExt cx="464" cy="406"/>
              </a:xfrm>
            </p:grpSpPr>
            <p:sp>
              <p:nvSpPr>
                <p:cNvPr id="418" name="AutoShape 4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AutoShape 4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AutoShape 4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" name="AutoShape 4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AutoShape 4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" name="AutoShape 4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AutoShape 5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25" name="AutoShape 51"/>
                <p:cNvCxnSpPr>
                  <a:cxnSpLocks noChangeShapeType="1"/>
                  <a:stCxn id="419" idx="2"/>
                  <a:endCxn id="4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6" name="AutoShape 52"/>
                <p:cNvCxnSpPr>
                  <a:cxnSpLocks noChangeShapeType="1"/>
                  <a:stCxn id="424" idx="2"/>
                  <a:endCxn id="4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7" name="AutoShape 53"/>
                <p:cNvCxnSpPr>
                  <a:cxnSpLocks noChangeShapeType="1"/>
                  <a:stCxn id="422" idx="0"/>
                  <a:endCxn id="4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8" name="AutoShape 54"/>
                <p:cNvCxnSpPr>
                  <a:cxnSpLocks noChangeShapeType="1"/>
                  <a:stCxn id="420" idx="0"/>
                  <a:endCxn id="4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9" name="AutoShape 55"/>
                <p:cNvCxnSpPr>
                  <a:cxnSpLocks noChangeShapeType="1"/>
                  <a:stCxn id="422" idx="0"/>
                  <a:endCxn id="4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30" name="AutoShape 56"/>
                <p:cNvCxnSpPr>
                  <a:cxnSpLocks noChangeShapeType="1"/>
                  <a:stCxn id="423" idx="0"/>
                  <a:endCxn id="4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31" name="AutoShape 5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" name="AutoShape 5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AutoShape 5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" name="AutoShape 6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" name="AutoShape 6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AutoShape 6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37" name="AutoShape 63"/>
                <p:cNvCxnSpPr>
                  <a:cxnSpLocks noChangeShapeType="1"/>
                  <a:stCxn id="431" idx="2"/>
                  <a:endCxn id="4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38" name="AutoShape 64"/>
                <p:cNvCxnSpPr>
                  <a:cxnSpLocks noChangeShapeType="1"/>
                  <a:stCxn id="436" idx="2"/>
                  <a:endCxn id="4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39" name="AutoShape 65"/>
                <p:cNvCxnSpPr>
                  <a:cxnSpLocks noChangeShapeType="1"/>
                  <a:stCxn id="434" idx="0"/>
                  <a:endCxn id="4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0" name="AutoShape 66"/>
                <p:cNvCxnSpPr>
                  <a:cxnSpLocks noChangeShapeType="1"/>
                  <a:stCxn id="432" idx="0"/>
                  <a:endCxn id="4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1" name="AutoShape 67"/>
                <p:cNvCxnSpPr>
                  <a:cxnSpLocks noChangeShapeType="1"/>
                  <a:stCxn id="434" idx="0"/>
                  <a:endCxn id="4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2" name="AutoShape 68"/>
                <p:cNvCxnSpPr>
                  <a:cxnSpLocks noChangeShapeType="1"/>
                  <a:stCxn id="435" idx="0"/>
                  <a:endCxn id="4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8" name="Group 69"/>
              <p:cNvGrpSpPr>
                <a:grpSpLocks/>
              </p:cNvGrpSpPr>
              <p:nvPr/>
            </p:nvGrpSpPr>
            <p:grpSpPr bwMode="auto">
              <a:xfrm>
                <a:off x="4446" y="3414"/>
                <a:ext cx="464" cy="387"/>
                <a:chOff x="2745" y="3092"/>
                <a:chExt cx="464" cy="406"/>
              </a:xfrm>
            </p:grpSpPr>
            <p:sp>
              <p:nvSpPr>
                <p:cNvPr id="393" name="AutoShape 7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AutoShape 7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AutoShape 7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6" name="AutoShape 7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AutoShape 7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AutoShape 7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AutoShape 7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00" name="AutoShape 77"/>
                <p:cNvCxnSpPr>
                  <a:cxnSpLocks noChangeShapeType="1"/>
                  <a:stCxn id="394" idx="2"/>
                  <a:endCxn id="3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1" name="AutoShape 78"/>
                <p:cNvCxnSpPr>
                  <a:cxnSpLocks noChangeShapeType="1"/>
                  <a:stCxn id="399" idx="2"/>
                  <a:endCxn id="3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2" name="AutoShape 79"/>
                <p:cNvCxnSpPr>
                  <a:cxnSpLocks noChangeShapeType="1"/>
                  <a:stCxn id="397" idx="0"/>
                  <a:endCxn id="3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3" name="AutoShape 80"/>
                <p:cNvCxnSpPr>
                  <a:cxnSpLocks noChangeShapeType="1"/>
                  <a:stCxn id="395" idx="0"/>
                  <a:endCxn id="3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4" name="AutoShape 81"/>
                <p:cNvCxnSpPr>
                  <a:cxnSpLocks noChangeShapeType="1"/>
                  <a:stCxn id="397" idx="0"/>
                  <a:endCxn id="3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5" name="AutoShape 82"/>
                <p:cNvCxnSpPr>
                  <a:cxnSpLocks noChangeShapeType="1"/>
                  <a:stCxn id="398" idx="0"/>
                  <a:endCxn id="3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06" name="AutoShape 8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" name="AutoShape 8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" name="AutoShape 8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" name="AutoShape 8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" name="AutoShape 8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" name="AutoShape 8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12" name="AutoShape 89"/>
                <p:cNvCxnSpPr>
                  <a:cxnSpLocks noChangeShapeType="1"/>
                  <a:stCxn id="406" idx="2"/>
                  <a:endCxn id="4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3" name="AutoShape 90"/>
                <p:cNvCxnSpPr>
                  <a:cxnSpLocks noChangeShapeType="1"/>
                  <a:stCxn id="411" idx="2"/>
                  <a:endCxn id="4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4" name="AutoShape 91"/>
                <p:cNvCxnSpPr>
                  <a:cxnSpLocks noChangeShapeType="1"/>
                  <a:stCxn id="409" idx="0"/>
                  <a:endCxn id="4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5" name="AutoShape 92"/>
                <p:cNvCxnSpPr>
                  <a:cxnSpLocks noChangeShapeType="1"/>
                  <a:stCxn id="407" idx="0"/>
                  <a:endCxn id="4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6" name="AutoShape 93"/>
                <p:cNvCxnSpPr>
                  <a:cxnSpLocks noChangeShapeType="1"/>
                  <a:stCxn id="409" idx="0"/>
                  <a:endCxn id="4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7" name="AutoShape 94"/>
                <p:cNvCxnSpPr>
                  <a:cxnSpLocks noChangeShapeType="1"/>
                  <a:stCxn id="410" idx="0"/>
                  <a:endCxn id="4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9" name="Group 95"/>
              <p:cNvGrpSpPr>
                <a:grpSpLocks/>
              </p:cNvGrpSpPr>
              <p:nvPr/>
            </p:nvGrpSpPr>
            <p:grpSpPr bwMode="auto">
              <a:xfrm>
                <a:off x="4135" y="3545"/>
                <a:ext cx="464" cy="406"/>
                <a:chOff x="2745" y="3092"/>
                <a:chExt cx="464" cy="406"/>
              </a:xfrm>
            </p:grpSpPr>
            <p:sp>
              <p:nvSpPr>
                <p:cNvPr id="368" name="AutoShape 9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" name="AutoShape 9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0" name="AutoShape 9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" name="AutoShape 9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" name="AutoShape 10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3" name="AutoShape 10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" name="AutoShape 10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75" name="AutoShape 103"/>
                <p:cNvCxnSpPr>
                  <a:cxnSpLocks noChangeShapeType="1"/>
                  <a:stCxn id="369" idx="2"/>
                  <a:endCxn id="3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6" name="AutoShape 104"/>
                <p:cNvCxnSpPr>
                  <a:cxnSpLocks noChangeShapeType="1"/>
                  <a:stCxn id="374" idx="2"/>
                  <a:endCxn id="3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7" name="AutoShape 105"/>
                <p:cNvCxnSpPr>
                  <a:cxnSpLocks noChangeShapeType="1"/>
                  <a:stCxn id="372" idx="0"/>
                  <a:endCxn id="3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8" name="AutoShape 106"/>
                <p:cNvCxnSpPr>
                  <a:cxnSpLocks noChangeShapeType="1"/>
                  <a:stCxn id="370" idx="0"/>
                  <a:endCxn id="3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9" name="AutoShape 107"/>
                <p:cNvCxnSpPr>
                  <a:cxnSpLocks noChangeShapeType="1"/>
                  <a:stCxn id="372" idx="0"/>
                  <a:endCxn id="3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0" name="AutoShape 108"/>
                <p:cNvCxnSpPr>
                  <a:cxnSpLocks noChangeShapeType="1"/>
                  <a:stCxn id="373" idx="0"/>
                  <a:endCxn id="3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81" name="AutoShape 10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" name="AutoShape 11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" name="AutoShape 11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AutoShape 11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5" name="AutoShape 11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AutoShape 11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87" name="AutoShape 115"/>
                <p:cNvCxnSpPr>
                  <a:cxnSpLocks noChangeShapeType="1"/>
                  <a:stCxn id="381" idx="2"/>
                  <a:endCxn id="3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8" name="AutoShape 116"/>
                <p:cNvCxnSpPr>
                  <a:cxnSpLocks noChangeShapeType="1"/>
                  <a:stCxn id="386" idx="2"/>
                  <a:endCxn id="3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9" name="AutoShape 117"/>
                <p:cNvCxnSpPr>
                  <a:cxnSpLocks noChangeShapeType="1"/>
                  <a:stCxn id="384" idx="0"/>
                  <a:endCxn id="3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0" name="AutoShape 118"/>
                <p:cNvCxnSpPr>
                  <a:cxnSpLocks noChangeShapeType="1"/>
                  <a:stCxn id="382" idx="0"/>
                  <a:endCxn id="3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1" name="AutoShape 119"/>
                <p:cNvCxnSpPr>
                  <a:cxnSpLocks noChangeShapeType="1"/>
                  <a:stCxn id="384" idx="0"/>
                  <a:endCxn id="3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2" name="AutoShape 120"/>
                <p:cNvCxnSpPr>
                  <a:cxnSpLocks noChangeShapeType="1"/>
                  <a:stCxn id="385" idx="0"/>
                  <a:endCxn id="3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0" name="Group 121"/>
              <p:cNvGrpSpPr>
                <a:grpSpLocks/>
              </p:cNvGrpSpPr>
              <p:nvPr/>
            </p:nvGrpSpPr>
            <p:grpSpPr bwMode="auto">
              <a:xfrm>
                <a:off x="4403" y="3358"/>
                <a:ext cx="464" cy="406"/>
                <a:chOff x="2745" y="3092"/>
                <a:chExt cx="464" cy="406"/>
              </a:xfrm>
            </p:grpSpPr>
            <p:sp>
              <p:nvSpPr>
                <p:cNvPr id="343" name="AutoShape 12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4" name="AutoShape 12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" name="AutoShape 12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" name="AutoShape 12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7" name="AutoShape 12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" name="AutoShape 12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" name="AutoShape 12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50" name="AutoShape 129"/>
                <p:cNvCxnSpPr>
                  <a:cxnSpLocks noChangeShapeType="1"/>
                  <a:stCxn id="344" idx="2"/>
                  <a:endCxn id="3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1" name="AutoShape 130"/>
                <p:cNvCxnSpPr>
                  <a:cxnSpLocks noChangeShapeType="1"/>
                  <a:stCxn id="349" idx="2"/>
                  <a:endCxn id="3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2" name="AutoShape 131"/>
                <p:cNvCxnSpPr>
                  <a:cxnSpLocks noChangeShapeType="1"/>
                  <a:stCxn id="347" idx="0"/>
                  <a:endCxn id="3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3" name="AutoShape 132"/>
                <p:cNvCxnSpPr>
                  <a:cxnSpLocks noChangeShapeType="1"/>
                  <a:stCxn id="345" idx="0"/>
                  <a:endCxn id="3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4" name="AutoShape 133"/>
                <p:cNvCxnSpPr>
                  <a:cxnSpLocks noChangeShapeType="1"/>
                  <a:stCxn id="347" idx="0"/>
                  <a:endCxn id="3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5" name="AutoShape 134"/>
                <p:cNvCxnSpPr>
                  <a:cxnSpLocks noChangeShapeType="1"/>
                  <a:stCxn id="348" idx="0"/>
                  <a:endCxn id="3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56" name="AutoShape 13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AutoShape 13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" name="AutoShape 13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AutoShape 13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" name="AutoShape 13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AutoShape 14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62" name="AutoShape 141"/>
                <p:cNvCxnSpPr>
                  <a:cxnSpLocks noChangeShapeType="1"/>
                  <a:stCxn id="356" idx="2"/>
                  <a:endCxn id="3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3" name="AutoShape 142"/>
                <p:cNvCxnSpPr>
                  <a:cxnSpLocks noChangeShapeType="1"/>
                  <a:stCxn id="361" idx="2"/>
                  <a:endCxn id="3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4" name="AutoShape 143"/>
                <p:cNvCxnSpPr>
                  <a:cxnSpLocks noChangeShapeType="1"/>
                  <a:stCxn id="359" idx="0"/>
                  <a:endCxn id="3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5" name="AutoShape 144"/>
                <p:cNvCxnSpPr>
                  <a:cxnSpLocks noChangeShapeType="1"/>
                  <a:stCxn id="357" idx="0"/>
                  <a:endCxn id="3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6" name="AutoShape 145"/>
                <p:cNvCxnSpPr>
                  <a:cxnSpLocks noChangeShapeType="1"/>
                  <a:stCxn id="359" idx="0"/>
                  <a:endCxn id="3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7" name="AutoShape 146"/>
                <p:cNvCxnSpPr>
                  <a:cxnSpLocks noChangeShapeType="1"/>
                  <a:stCxn id="360" idx="0"/>
                  <a:endCxn id="3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1" name="Group 147"/>
              <p:cNvGrpSpPr>
                <a:grpSpLocks/>
              </p:cNvGrpSpPr>
              <p:nvPr/>
            </p:nvGrpSpPr>
            <p:grpSpPr bwMode="auto">
              <a:xfrm>
                <a:off x="4714" y="3569"/>
                <a:ext cx="464" cy="406"/>
                <a:chOff x="2745" y="3092"/>
                <a:chExt cx="464" cy="406"/>
              </a:xfrm>
            </p:grpSpPr>
            <p:sp>
              <p:nvSpPr>
                <p:cNvPr id="318" name="AutoShape 14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" name="AutoShape 14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" name="AutoShape 15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AutoShape 15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" name="AutoShape 15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AutoShape 15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" name="AutoShape 15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25" name="AutoShape 155"/>
                <p:cNvCxnSpPr>
                  <a:cxnSpLocks noChangeShapeType="1"/>
                  <a:stCxn id="319" idx="2"/>
                  <a:endCxn id="3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6" name="AutoShape 156"/>
                <p:cNvCxnSpPr>
                  <a:cxnSpLocks noChangeShapeType="1"/>
                  <a:stCxn id="324" idx="2"/>
                  <a:endCxn id="3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7" name="AutoShape 157"/>
                <p:cNvCxnSpPr>
                  <a:cxnSpLocks noChangeShapeType="1"/>
                  <a:stCxn id="322" idx="0"/>
                  <a:endCxn id="3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8" name="AutoShape 158"/>
                <p:cNvCxnSpPr>
                  <a:cxnSpLocks noChangeShapeType="1"/>
                  <a:stCxn id="320" idx="0"/>
                  <a:endCxn id="3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9" name="AutoShape 159"/>
                <p:cNvCxnSpPr>
                  <a:cxnSpLocks noChangeShapeType="1"/>
                  <a:stCxn id="322" idx="0"/>
                  <a:endCxn id="3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0" name="AutoShape 160"/>
                <p:cNvCxnSpPr>
                  <a:cxnSpLocks noChangeShapeType="1"/>
                  <a:stCxn id="323" idx="0"/>
                  <a:endCxn id="3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31" name="AutoShape 16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AutoShape 16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" name="AutoShape 16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AutoShape 16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AutoShape 16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" name="AutoShape 16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37" name="AutoShape 167"/>
                <p:cNvCxnSpPr>
                  <a:cxnSpLocks noChangeShapeType="1"/>
                  <a:stCxn id="331" idx="2"/>
                  <a:endCxn id="3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" name="AutoShape 168"/>
                <p:cNvCxnSpPr>
                  <a:cxnSpLocks noChangeShapeType="1"/>
                  <a:stCxn id="336" idx="2"/>
                  <a:endCxn id="3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9" name="AutoShape 169"/>
                <p:cNvCxnSpPr>
                  <a:cxnSpLocks noChangeShapeType="1"/>
                  <a:stCxn id="334" idx="0"/>
                  <a:endCxn id="3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0" name="AutoShape 170"/>
                <p:cNvCxnSpPr>
                  <a:cxnSpLocks noChangeShapeType="1"/>
                  <a:stCxn id="332" idx="0"/>
                  <a:endCxn id="3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1" name="AutoShape 171"/>
                <p:cNvCxnSpPr>
                  <a:cxnSpLocks noChangeShapeType="1"/>
                  <a:stCxn id="334" idx="0"/>
                  <a:endCxn id="3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2" name="AutoShape 172"/>
                <p:cNvCxnSpPr>
                  <a:cxnSpLocks noChangeShapeType="1"/>
                  <a:stCxn id="335" idx="0"/>
                  <a:endCxn id="3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2" name="Group 173"/>
              <p:cNvGrpSpPr>
                <a:grpSpLocks/>
              </p:cNvGrpSpPr>
              <p:nvPr/>
            </p:nvGrpSpPr>
            <p:grpSpPr bwMode="auto">
              <a:xfrm>
                <a:off x="4343" y="3746"/>
                <a:ext cx="464" cy="406"/>
                <a:chOff x="2745" y="3092"/>
                <a:chExt cx="464" cy="406"/>
              </a:xfrm>
            </p:grpSpPr>
            <p:sp>
              <p:nvSpPr>
                <p:cNvPr id="293" name="AutoShape 17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AutoShape 17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5" name="AutoShape 17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7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" name="AutoShape 17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7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" name="AutoShape 18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00" name="AutoShape 181"/>
                <p:cNvCxnSpPr>
                  <a:cxnSpLocks noChangeShapeType="1"/>
                  <a:stCxn id="294" idx="2"/>
                  <a:endCxn id="2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1" name="AutoShape 182"/>
                <p:cNvCxnSpPr>
                  <a:cxnSpLocks noChangeShapeType="1"/>
                  <a:stCxn id="299" idx="2"/>
                  <a:endCxn id="2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2" name="AutoShape 183"/>
                <p:cNvCxnSpPr>
                  <a:cxnSpLocks noChangeShapeType="1"/>
                  <a:stCxn id="297" idx="0"/>
                  <a:endCxn id="2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3" name="AutoShape 184"/>
                <p:cNvCxnSpPr>
                  <a:cxnSpLocks noChangeShapeType="1"/>
                  <a:stCxn id="295" idx="0"/>
                  <a:endCxn id="2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4" name="AutoShape 185"/>
                <p:cNvCxnSpPr>
                  <a:cxnSpLocks noChangeShapeType="1"/>
                  <a:stCxn id="297" idx="0"/>
                  <a:endCxn id="2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5" name="AutoShape 186"/>
                <p:cNvCxnSpPr>
                  <a:cxnSpLocks noChangeShapeType="1"/>
                  <a:stCxn id="298" idx="0"/>
                  <a:endCxn id="2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06" name="AutoShape 18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AutoShape 18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" name="AutoShape 18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" name="AutoShape 19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AutoShape 19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AutoShape 19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12" name="AutoShape 193"/>
                <p:cNvCxnSpPr>
                  <a:cxnSpLocks noChangeShapeType="1"/>
                  <a:stCxn id="306" idx="2"/>
                  <a:endCxn id="3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3" name="AutoShape 194"/>
                <p:cNvCxnSpPr>
                  <a:cxnSpLocks noChangeShapeType="1"/>
                  <a:stCxn id="311" idx="2"/>
                  <a:endCxn id="3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4" name="AutoShape 195"/>
                <p:cNvCxnSpPr>
                  <a:cxnSpLocks noChangeShapeType="1"/>
                  <a:stCxn id="309" idx="0"/>
                  <a:endCxn id="3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5" name="AutoShape 196"/>
                <p:cNvCxnSpPr>
                  <a:cxnSpLocks noChangeShapeType="1"/>
                  <a:stCxn id="307" idx="0"/>
                  <a:endCxn id="3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6" name="AutoShape 197"/>
                <p:cNvCxnSpPr>
                  <a:cxnSpLocks noChangeShapeType="1"/>
                  <a:stCxn id="309" idx="0"/>
                  <a:endCxn id="3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7" name="AutoShape 198"/>
                <p:cNvCxnSpPr>
                  <a:cxnSpLocks noChangeShapeType="1"/>
                  <a:stCxn id="310" idx="0"/>
                  <a:endCxn id="3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3" name="Group 199"/>
              <p:cNvGrpSpPr>
                <a:grpSpLocks/>
              </p:cNvGrpSpPr>
              <p:nvPr/>
            </p:nvGrpSpPr>
            <p:grpSpPr bwMode="auto">
              <a:xfrm>
                <a:off x="4775" y="3492"/>
                <a:ext cx="464" cy="406"/>
                <a:chOff x="2745" y="3092"/>
                <a:chExt cx="464" cy="406"/>
              </a:xfrm>
            </p:grpSpPr>
            <p:sp>
              <p:nvSpPr>
                <p:cNvPr id="268" name="AutoShape 20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AutoShape 20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AutoShape 20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AutoShape 20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AutoShape 20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AutoShape 20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75" name="AutoShape 207"/>
                <p:cNvCxnSpPr>
                  <a:cxnSpLocks noChangeShapeType="1"/>
                  <a:stCxn id="269" idx="2"/>
                  <a:endCxn id="2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" name="AutoShape 208"/>
                <p:cNvCxnSpPr>
                  <a:cxnSpLocks noChangeShapeType="1"/>
                  <a:stCxn id="274" idx="2"/>
                  <a:endCxn id="2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" name="AutoShape 209"/>
                <p:cNvCxnSpPr>
                  <a:cxnSpLocks noChangeShapeType="1"/>
                  <a:stCxn id="272" idx="0"/>
                  <a:endCxn id="2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8" name="AutoShape 210"/>
                <p:cNvCxnSpPr>
                  <a:cxnSpLocks noChangeShapeType="1"/>
                  <a:stCxn id="270" idx="0"/>
                  <a:endCxn id="2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9" name="AutoShape 211"/>
                <p:cNvCxnSpPr>
                  <a:cxnSpLocks noChangeShapeType="1"/>
                  <a:stCxn id="272" idx="0"/>
                  <a:endCxn id="2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0" name="AutoShape 212"/>
                <p:cNvCxnSpPr>
                  <a:cxnSpLocks noChangeShapeType="1"/>
                  <a:stCxn id="273" idx="0"/>
                  <a:endCxn id="2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81" name="AutoShape 21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AutoShape 21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3" name="AutoShape 21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" name="AutoShape 21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AutoShape 21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" name="AutoShape 21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87" name="AutoShape 219"/>
                <p:cNvCxnSpPr>
                  <a:cxnSpLocks noChangeShapeType="1"/>
                  <a:stCxn id="281" idx="2"/>
                  <a:endCxn id="2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8" name="AutoShape 220"/>
                <p:cNvCxnSpPr>
                  <a:cxnSpLocks noChangeShapeType="1"/>
                  <a:stCxn id="286" idx="2"/>
                  <a:endCxn id="2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9" name="AutoShape 221"/>
                <p:cNvCxnSpPr>
                  <a:cxnSpLocks noChangeShapeType="1"/>
                  <a:stCxn id="284" idx="0"/>
                  <a:endCxn id="2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0" name="AutoShape 222"/>
                <p:cNvCxnSpPr>
                  <a:cxnSpLocks noChangeShapeType="1"/>
                  <a:stCxn id="282" idx="0"/>
                  <a:endCxn id="2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1" name="AutoShape 223"/>
                <p:cNvCxnSpPr>
                  <a:cxnSpLocks noChangeShapeType="1"/>
                  <a:stCxn id="284" idx="0"/>
                  <a:endCxn id="2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" name="AutoShape 224"/>
                <p:cNvCxnSpPr>
                  <a:cxnSpLocks noChangeShapeType="1"/>
                  <a:stCxn id="285" idx="0"/>
                  <a:endCxn id="2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4" name="Group 225"/>
              <p:cNvGrpSpPr>
                <a:grpSpLocks/>
              </p:cNvGrpSpPr>
              <p:nvPr/>
            </p:nvGrpSpPr>
            <p:grpSpPr bwMode="auto">
              <a:xfrm>
                <a:off x="4446" y="3414"/>
                <a:ext cx="464" cy="406"/>
                <a:chOff x="2745" y="3092"/>
                <a:chExt cx="464" cy="406"/>
              </a:xfrm>
            </p:grpSpPr>
            <p:sp>
              <p:nvSpPr>
                <p:cNvPr id="243" name="AutoShape 22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AutoShape 22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AutoShape 22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AutoShape 22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AutoShape 23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AutoShape 23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AutoShape 23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50" name="AutoShape 233"/>
                <p:cNvCxnSpPr>
                  <a:cxnSpLocks noChangeShapeType="1"/>
                  <a:stCxn id="244" idx="2"/>
                  <a:endCxn id="2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1" name="AutoShape 234"/>
                <p:cNvCxnSpPr>
                  <a:cxnSpLocks noChangeShapeType="1"/>
                  <a:stCxn id="249" idx="2"/>
                  <a:endCxn id="2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2" name="AutoShape 235"/>
                <p:cNvCxnSpPr>
                  <a:cxnSpLocks noChangeShapeType="1"/>
                  <a:stCxn id="247" idx="0"/>
                  <a:endCxn id="2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3" name="AutoShape 236"/>
                <p:cNvCxnSpPr>
                  <a:cxnSpLocks noChangeShapeType="1"/>
                  <a:stCxn id="245" idx="0"/>
                  <a:endCxn id="2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4" name="AutoShape 237"/>
                <p:cNvCxnSpPr>
                  <a:cxnSpLocks noChangeShapeType="1"/>
                  <a:stCxn id="247" idx="0"/>
                  <a:endCxn id="2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5" name="AutoShape 238"/>
                <p:cNvCxnSpPr>
                  <a:cxnSpLocks noChangeShapeType="1"/>
                  <a:stCxn id="248" idx="0"/>
                  <a:endCxn id="2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56" name="AutoShape 23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AutoShape 24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24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AutoShape 24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AutoShape 24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AutoShape 24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62" name="AutoShape 245"/>
                <p:cNvCxnSpPr>
                  <a:cxnSpLocks noChangeShapeType="1"/>
                  <a:stCxn id="256" idx="2"/>
                  <a:endCxn id="2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" name="AutoShape 246"/>
                <p:cNvCxnSpPr>
                  <a:cxnSpLocks noChangeShapeType="1"/>
                  <a:stCxn id="261" idx="2"/>
                  <a:endCxn id="2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4" name="AutoShape 247"/>
                <p:cNvCxnSpPr>
                  <a:cxnSpLocks noChangeShapeType="1"/>
                  <a:stCxn id="259" idx="0"/>
                  <a:endCxn id="2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5" name="AutoShape 248"/>
                <p:cNvCxnSpPr>
                  <a:cxnSpLocks noChangeShapeType="1"/>
                  <a:stCxn id="257" idx="0"/>
                  <a:endCxn id="2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" name="AutoShape 249"/>
                <p:cNvCxnSpPr>
                  <a:cxnSpLocks noChangeShapeType="1"/>
                  <a:stCxn id="259" idx="0"/>
                  <a:endCxn id="2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7" name="AutoShape 250"/>
                <p:cNvCxnSpPr>
                  <a:cxnSpLocks noChangeShapeType="1"/>
                  <a:stCxn id="260" idx="0"/>
                  <a:endCxn id="2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5" name="Group 251"/>
              <p:cNvGrpSpPr>
                <a:grpSpLocks/>
              </p:cNvGrpSpPr>
              <p:nvPr/>
            </p:nvGrpSpPr>
            <p:grpSpPr bwMode="auto">
              <a:xfrm>
                <a:off x="4543" y="3511"/>
                <a:ext cx="464" cy="387"/>
                <a:chOff x="2745" y="3092"/>
                <a:chExt cx="464" cy="406"/>
              </a:xfrm>
            </p:grpSpPr>
            <p:sp>
              <p:nvSpPr>
                <p:cNvPr id="218" name="AutoShape 25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AutoShape 25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AutoShape 25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AutoShape 25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AutoShape 25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AutoShape 25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AutoShape 25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25" name="AutoShape 259"/>
                <p:cNvCxnSpPr>
                  <a:cxnSpLocks noChangeShapeType="1"/>
                  <a:stCxn id="219" idx="2"/>
                  <a:endCxn id="2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6" name="AutoShape 260"/>
                <p:cNvCxnSpPr>
                  <a:cxnSpLocks noChangeShapeType="1"/>
                  <a:stCxn id="224" idx="2"/>
                  <a:endCxn id="2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" name="AutoShape 261"/>
                <p:cNvCxnSpPr>
                  <a:cxnSpLocks noChangeShapeType="1"/>
                  <a:stCxn id="222" idx="0"/>
                  <a:endCxn id="2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8" name="AutoShape 262"/>
                <p:cNvCxnSpPr>
                  <a:cxnSpLocks noChangeShapeType="1"/>
                  <a:stCxn id="220" idx="0"/>
                  <a:endCxn id="2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9" name="AutoShape 263"/>
                <p:cNvCxnSpPr>
                  <a:cxnSpLocks noChangeShapeType="1"/>
                  <a:stCxn id="222" idx="0"/>
                  <a:endCxn id="2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0" name="AutoShape 264"/>
                <p:cNvCxnSpPr>
                  <a:cxnSpLocks noChangeShapeType="1"/>
                  <a:stCxn id="223" idx="0"/>
                  <a:endCxn id="2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31" name="AutoShape 26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AutoShape 26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AutoShape 26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AutoShape 26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AutoShape 26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AutoShape 27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37" name="AutoShape 271"/>
                <p:cNvCxnSpPr>
                  <a:cxnSpLocks noChangeShapeType="1"/>
                  <a:stCxn id="231" idx="2"/>
                  <a:endCxn id="2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8" name="AutoShape 272"/>
                <p:cNvCxnSpPr>
                  <a:cxnSpLocks noChangeShapeType="1"/>
                  <a:stCxn id="236" idx="2"/>
                  <a:endCxn id="2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9" name="AutoShape 273"/>
                <p:cNvCxnSpPr>
                  <a:cxnSpLocks noChangeShapeType="1"/>
                  <a:stCxn id="234" idx="0"/>
                  <a:endCxn id="2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0" name="AutoShape 274"/>
                <p:cNvCxnSpPr>
                  <a:cxnSpLocks noChangeShapeType="1"/>
                  <a:stCxn id="232" idx="0"/>
                  <a:endCxn id="2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1" name="AutoShape 275"/>
                <p:cNvCxnSpPr>
                  <a:cxnSpLocks noChangeShapeType="1"/>
                  <a:stCxn id="234" idx="0"/>
                  <a:endCxn id="2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2" name="AutoShape 276"/>
                <p:cNvCxnSpPr>
                  <a:cxnSpLocks noChangeShapeType="1"/>
                  <a:stCxn id="235" idx="0"/>
                  <a:endCxn id="2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6" name="Group 277"/>
              <p:cNvGrpSpPr>
                <a:grpSpLocks/>
              </p:cNvGrpSpPr>
              <p:nvPr/>
            </p:nvGrpSpPr>
            <p:grpSpPr bwMode="auto">
              <a:xfrm>
                <a:off x="4258" y="3252"/>
                <a:ext cx="464" cy="406"/>
                <a:chOff x="2745" y="3092"/>
                <a:chExt cx="464" cy="406"/>
              </a:xfrm>
            </p:grpSpPr>
            <p:sp>
              <p:nvSpPr>
                <p:cNvPr id="193" name="AutoShape 27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AutoShape 27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AutoShape 28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AutoShape 28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AutoShape 28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28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AutoShape 28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00" name="AutoShape 285"/>
                <p:cNvCxnSpPr>
                  <a:cxnSpLocks noChangeShapeType="1"/>
                  <a:stCxn id="194" idx="2"/>
                  <a:endCxn id="1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1" name="AutoShape 286"/>
                <p:cNvCxnSpPr>
                  <a:cxnSpLocks noChangeShapeType="1"/>
                  <a:stCxn id="199" idx="2"/>
                  <a:endCxn id="1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2" name="AutoShape 287"/>
                <p:cNvCxnSpPr>
                  <a:cxnSpLocks noChangeShapeType="1"/>
                  <a:stCxn id="197" idx="0"/>
                  <a:endCxn id="1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3" name="AutoShape 288"/>
                <p:cNvCxnSpPr>
                  <a:cxnSpLocks noChangeShapeType="1"/>
                  <a:stCxn id="195" idx="0"/>
                  <a:endCxn id="1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4" name="AutoShape 289"/>
                <p:cNvCxnSpPr>
                  <a:cxnSpLocks noChangeShapeType="1"/>
                  <a:stCxn id="197" idx="0"/>
                  <a:endCxn id="1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" name="AutoShape 290"/>
                <p:cNvCxnSpPr>
                  <a:cxnSpLocks noChangeShapeType="1"/>
                  <a:stCxn id="198" idx="0"/>
                  <a:endCxn id="1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06" name="AutoShape 29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AutoShape 29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AutoShape 29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AutoShape 29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29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AutoShape 29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12" name="AutoShape 297"/>
                <p:cNvCxnSpPr>
                  <a:cxnSpLocks noChangeShapeType="1"/>
                  <a:stCxn id="206" idx="2"/>
                  <a:endCxn id="2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3" name="AutoShape 298"/>
                <p:cNvCxnSpPr>
                  <a:cxnSpLocks noChangeShapeType="1"/>
                  <a:stCxn id="211" idx="2"/>
                  <a:endCxn id="2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4" name="AutoShape 299"/>
                <p:cNvCxnSpPr>
                  <a:cxnSpLocks noChangeShapeType="1"/>
                  <a:stCxn id="209" idx="0"/>
                  <a:endCxn id="2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" name="AutoShape 300"/>
                <p:cNvCxnSpPr>
                  <a:cxnSpLocks noChangeShapeType="1"/>
                  <a:stCxn id="207" idx="0"/>
                  <a:endCxn id="2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6" name="AutoShape 301"/>
                <p:cNvCxnSpPr>
                  <a:cxnSpLocks noChangeShapeType="1"/>
                  <a:stCxn id="209" idx="0"/>
                  <a:endCxn id="2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7" name="AutoShape 302"/>
                <p:cNvCxnSpPr>
                  <a:cxnSpLocks noChangeShapeType="1"/>
                  <a:stCxn id="210" idx="0"/>
                  <a:endCxn id="2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7" name="Group 303"/>
              <p:cNvGrpSpPr>
                <a:grpSpLocks/>
              </p:cNvGrpSpPr>
              <p:nvPr/>
            </p:nvGrpSpPr>
            <p:grpSpPr bwMode="auto">
              <a:xfrm>
                <a:off x="4811" y="3666"/>
                <a:ext cx="464" cy="406"/>
                <a:chOff x="2745" y="3092"/>
                <a:chExt cx="464" cy="406"/>
              </a:xfrm>
            </p:grpSpPr>
            <p:sp>
              <p:nvSpPr>
                <p:cNvPr id="168" name="AutoShape 30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AutoShape 30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30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AutoShape 30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AutoShape 30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AutoShape 30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AutoShape 31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75" name="AutoShape 311"/>
                <p:cNvCxnSpPr>
                  <a:cxnSpLocks noChangeShapeType="1"/>
                  <a:stCxn id="169" idx="2"/>
                  <a:endCxn id="1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6" name="AutoShape 312"/>
                <p:cNvCxnSpPr>
                  <a:cxnSpLocks noChangeShapeType="1"/>
                  <a:stCxn id="174" idx="2"/>
                  <a:endCxn id="1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7" name="AutoShape 313"/>
                <p:cNvCxnSpPr>
                  <a:cxnSpLocks noChangeShapeType="1"/>
                  <a:stCxn id="172" idx="0"/>
                  <a:endCxn id="1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8" name="AutoShape 314"/>
                <p:cNvCxnSpPr>
                  <a:cxnSpLocks noChangeShapeType="1"/>
                  <a:stCxn id="170" idx="0"/>
                  <a:endCxn id="1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9" name="AutoShape 315"/>
                <p:cNvCxnSpPr>
                  <a:cxnSpLocks noChangeShapeType="1"/>
                  <a:stCxn id="172" idx="0"/>
                  <a:endCxn id="1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0" name="AutoShape 316"/>
                <p:cNvCxnSpPr>
                  <a:cxnSpLocks noChangeShapeType="1"/>
                  <a:stCxn id="173" idx="0"/>
                  <a:endCxn id="1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81" name="AutoShape 31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31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AutoShape 31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AutoShape 32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AutoShape 32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AutoShape 32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87" name="AutoShape 323"/>
                <p:cNvCxnSpPr>
                  <a:cxnSpLocks noChangeShapeType="1"/>
                  <a:stCxn id="181" idx="2"/>
                  <a:endCxn id="1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8" name="AutoShape 324"/>
                <p:cNvCxnSpPr>
                  <a:cxnSpLocks noChangeShapeType="1"/>
                  <a:stCxn id="186" idx="2"/>
                  <a:endCxn id="1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9" name="AutoShape 325"/>
                <p:cNvCxnSpPr>
                  <a:cxnSpLocks noChangeShapeType="1"/>
                  <a:stCxn id="184" idx="0"/>
                  <a:endCxn id="1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0" name="AutoShape 326"/>
                <p:cNvCxnSpPr>
                  <a:cxnSpLocks noChangeShapeType="1"/>
                  <a:stCxn id="182" idx="0"/>
                  <a:endCxn id="1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1" name="AutoShape 327"/>
                <p:cNvCxnSpPr>
                  <a:cxnSpLocks noChangeShapeType="1"/>
                  <a:stCxn id="184" idx="0"/>
                  <a:endCxn id="1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2" name="AutoShape 328"/>
                <p:cNvCxnSpPr>
                  <a:cxnSpLocks noChangeShapeType="1"/>
                  <a:stCxn id="185" idx="0"/>
                  <a:endCxn id="1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8" name="Group 329"/>
              <p:cNvGrpSpPr>
                <a:grpSpLocks/>
              </p:cNvGrpSpPr>
              <p:nvPr/>
            </p:nvGrpSpPr>
            <p:grpSpPr bwMode="auto">
              <a:xfrm>
                <a:off x="4022" y="3409"/>
                <a:ext cx="464" cy="406"/>
                <a:chOff x="2745" y="3092"/>
                <a:chExt cx="464" cy="406"/>
              </a:xfrm>
            </p:grpSpPr>
            <p:sp>
              <p:nvSpPr>
                <p:cNvPr id="143" name="AutoShape 33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AutoShape 33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AutoShape 33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33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AutoShape 33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AutoShape 33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AutoShape 33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50" name="AutoShape 337"/>
                <p:cNvCxnSpPr>
                  <a:cxnSpLocks noChangeShapeType="1"/>
                  <a:stCxn id="144" idx="2"/>
                  <a:endCxn id="1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" name="AutoShape 338"/>
                <p:cNvCxnSpPr>
                  <a:cxnSpLocks noChangeShapeType="1"/>
                  <a:stCxn id="149" idx="2"/>
                  <a:endCxn id="1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2" name="AutoShape 339"/>
                <p:cNvCxnSpPr>
                  <a:cxnSpLocks noChangeShapeType="1"/>
                  <a:stCxn id="147" idx="0"/>
                  <a:endCxn id="1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AutoShape 340"/>
                <p:cNvCxnSpPr>
                  <a:cxnSpLocks noChangeShapeType="1"/>
                  <a:stCxn id="145" idx="0"/>
                  <a:endCxn id="1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4" name="AutoShape 341"/>
                <p:cNvCxnSpPr>
                  <a:cxnSpLocks noChangeShapeType="1"/>
                  <a:stCxn id="147" idx="0"/>
                  <a:endCxn id="1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5" name="AutoShape 342"/>
                <p:cNvCxnSpPr>
                  <a:cxnSpLocks noChangeShapeType="1"/>
                  <a:stCxn id="148" idx="0"/>
                  <a:endCxn id="1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56" name="AutoShape 34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AutoShape 34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AutoShape 34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AutoShape 34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AutoShape 34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AutoShape 34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62" name="AutoShape 349"/>
                <p:cNvCxnSpPr>
                  <a:cxnSpLocks noChangeShapeType="1"/>
                  <a:stCxn id="156" idx="2"/>
                  <a:endCxn id="1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3" name="AutoShape 350"/>
                <p:cNvCxnSpPr>
                  <a:cxnSpLocks noChangeShapeType="1"/>
                  <a:stCxn id="161" idx="2"/>
                  <a:endCxn id="1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" name="AutoShape 351"/>
                <p:cNvCxnSpPr>
                  <a:cxnSpLocks noChangeShapeType="1"/>
                  <a:stCxn id="159" idx="0"/>
                  <a:endCxn id="1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" name="AutoShape 352"/>
                <p:cNvCxnSpPr>
                  <a:cxnSpLocks noChangeShapeType="1"/>
                  <a:stCxn id="157" idx="0"/>
                  <a:endCxn id="1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6" name="AutoShape 353"/>
                <p:cNvCxnSpPr>
                  <a:cxnSpLocks noChangeShapeType="1"/>
                  <a:stCxn id="159" idx="0"/>
                  <a:endCxn id="1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7" name="AutoShape 354"/>
                <p:cNvCxnSpPr>
                  <a:cxnSpLocks noChangeShapeType="1"/>
                  <a:stCxn id="160" idx="0"/>
                  <a:endCxn id="1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9" name="Group 355"/>
              <p:cNvGrpSpPr>
                <a:grpSpLocks/>
              </p:cNvGrpSpPr>
              <p:nvPr/>
            </p:nvGrpSpPr>
            <p:grpSpPr bwMode="auto">
              <a:xfrm>
                <a:off x="3847" y="3571"/>
                <a:ext cx="464" cy="406"/>
                <a:chOff x="2745" y="3092"/>
                <a:chExt cx="464" cy="406"/>
              </a:xfrm>
            </p:grpSpPr>
            <p:sp>
              <p:nvSpPr>
                <p:cNvPr id="118" name="AutoShape 35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AutoShape 35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AutoShape 35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AutoShape 35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AutoShape 36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AutoShape 36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AutoShape 36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25" name="AutoShape 363"/>
                <p:cNvCxnSpPr>
                  <a:cxnSpLocks noChangeShapeType="1"/>
                  <a:stCxn id="119" idx="2"/>
                  <a:endCxn id="1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" name="AutoShape 364"/>
                <p:cNvCxnSpPr>
                  <a:cxnSpLocks noChangeShapeType="1"/>
                  <a:stCxn id="124" idx="2"/>
                  <a:endCxn id="1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" name="AutoShape 365"/>
                <p:cNvCxnSpPr>
                  <a:cxnSpLocks noChangeShapeType="1"/>
                  <a:stCxn id="122" idx="0"/>
                  <a:endCxn id="1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8" name="AutoShape 366"/>
                <p:cNvCxnSpPr>
                  <a:cxnSpLocks noChangeShapeType="1"/>
                  <a:stCxn id="120" idx="0"/>
                  <a:endCxn id="1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9" name="AutoShape 367"/>
                <p:cNvCxnSpPr>
                  <a:cxnSpLocks noChangeShapeType="1"/>
                  <a:stCxn id="122" idx="0"/>
                  <a:endCxn id="1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0" name="AutoShape 368"/>
                <p:cNvCxnSpPr>
                  <a:cxnSpLocks noChangeShapeType="1"/>
                  <a:stCxn id="123" idx="0"/>
                  <a:endCxn id="1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31" name="AutoShape 36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AutoShape 37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AutoShape 37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AutoShape 37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37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utoShape 37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37" name="AutoShape 375"/>
                <p:cNvCxnSpPr>
                  <a:cxnSpLocks noChangeShapeType="1"/>
                  <a:stCxn id="131" idx="2"/>
                  <a:endCxn id="1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8" name="AutoShape 376"/>
                <p:cNvCxnSpPr>
                  <a:cxnSpLocks noChangeShapeType="1"/>
                  <a:stCxn id="136" idx="2"/>
                  <a:endCxn id="1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" name="AutoShape 377"/>
                <p:cNvCxnSpPr>
                  <a:cxnSpLocks noChangeShapeType="1"/>
                  <a:stCxn id="134" idx="0"/>
                  <a:endCxn id="1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0" name="AutoShape 378"/>
                <p:cNvCxnSpPr>
                  <a:cxnSpLocks noChangeShapeType="1"/>
                  <a:stCxn id="132" idx="0"/>
                  <a:endCxn id="1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1" name="AutoShape 379"/>
                <p:cNvCxnSpPr>
                  <a:cxnSpLocks noChangeShapeType="1"/>
                  <a:stCxn id="134" idx="0"/>
                  <a:endCxn id="1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2" name="AutoShape 380"/>
                <p:cNvCxnSpPr>
                  <a:cxnSpLocks noChangeShapeType="1"/>
                  <a:stCxn id="135" idx="0"/>
                  <a:endCxn id="1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0" name="Group 381"/>
              <p:cNvGrpSpPr>
                <a:grpSpLocks/>
              </p:cNvGrpSpPr>
              <p:nvPr/>
            </p:nvGrpSpPr>
            <p:grpSpPr bwMode="auto">
              <a:xfrm>
                <a:off x="3944" y="3668"/>
                <a:ext cx="464" cy="387"/>
                <a:chOff x="2745" y="3092"/>
                <a:chExt cx="464" cy="406"/>
              </a:xfrm>
            </p:grpSpPr>
            <p:sp>
              <p:nvSpPr>
                <p:cNvPr id="93" name="AutoShape 38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AutoShape 38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AutoShape 38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AutoShape 38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AutoShape 38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AutoShape 38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AutoShape 38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00" name="AutoShape 389"/>
                <p:cNvCxnSpPr>
                  <a:cxnSpLocks noChangeShapeType="1"/>
                  <a:stCxn id="94" idx="2"/>
                  <a:endCxn id="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1" name="AutoShape 390"/>
                <p:cNvCxnSpPr>
                  <a:cxnSpLocks noChangeShapeType="1"/>
                  <a:stCxn id="99" idx="2"/>
                  <a:endCxn id="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2" name="AutoShape 391"/>
                <p:cNvCxnSpPr>
                  <a:cxnSpLocks noChangeShapeType="1"/>
                  <a:stCxn id="97" idx="0"/>
                  <a:endCxn id="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" name="AutoShape 392"/>
                <p:cNvCxnSpPr>
                  <a:cxnSpLocks noChangeShapeType="1"/>
                  <a:stCxn id="95" idx="0"/>
                  <a:endCxn id="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4" name="AutoShape 393"/>
                <p:cNvCxnSpPr>
                  <a:cxnSpLocks noChangeShapeType="1"/>
                  <a:stCxn id="97" idx="0"/>
                  <a:endCxn id="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5" name="AutoShape 394"/>
                <p:cNvCxnSpPr>
                  <a:cxnSpLocks noChangeShapeType="1"/>
                  <a:stCxn id="98" idx="0"/>
                  <a:endCxn id="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06" name="AutoShape 39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AutoShape 39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AutoShape 39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AutoShape 39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AutoShape 39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AutoShape 40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12" name="AutoShape 401"/>
                <p:cNvCxnSpPr>
                  <a:cxnSpLocks noChangeShapeType="1"/>
                  <a:stCxn id="106" idx="2"/>
                  <a:endCxn id="1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3" name="AutoShape 402"/>
                <p:cNvCxnSpPr>
                  <a:cxnSpLocks noChangeShapeType="1"/>
                  <a:stCxn id="111" idx="2"/>
                  <a:endCxn id="1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AutoShape 403"/>
                <p:cNvCxnSpPr>
                  <a:cxnSpLocks noChangeShapeType="1"/>
                  <a:stCxn id="109" idx="0"/>
                  <a:endCxn id="1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5" name="AutoShape 404"/>
                <p:cNvCxnSpPr>
                  <a:cxnSpLocks noChangeShapeType="1"/>
                  <a:stCxn id="107" idx="0"/>
                  <a:endCxn id="1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6" name="AutoShape 405"/>
                <p:cNvCxnSpPr>
                  <a:cxnSpLocks noChangeShapeType="1"/>
                  <a:stCxn id="109" idx="0"/>
                  <a:endCxn id="1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7" name="AutoShape 406"/>
                <p:cNvCxnSpPr>
                  <a:cxnSpLocks noChangeShapeType="1"/>
                  <a:stCxn id="110" idx="0"/>
                  <a:endCxn id="1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1" name="Group 407"/>
              <p:cNvGrpSpPr>
                <a:grpSpLocks/>
              </p:cNvGrpSpPr>
              <p:nvPr/>
            </p:nvGrpSpPr>
            <p:grpSpPr bwMode="auto">
              <a:xfrm>
                <a:off x="3901" y="3612"/>
                <a:ext cx="464" cy="406"/>
                <a:chOff x="2745" y="3092"/>
                <a:chExt cx="464" cy="406"/>
              </a:xfrm>
            </p:grpSpPr>
            <p:sp>
              <p:nvSpPr>
                <p:cNvPr id="68" name="AutoShape 40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AutoShape 40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AutoShape 41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AutoShape 41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AutoShape 41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AutoShape 41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AutoShape 41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75" name="AutoShape 415"/>
                <p:cNvCxnSpPr>
                  <a:cxnSpLocks noChangeShapeType="1"/>
                  <a:stCxn id="69" idx="2"/>
                  <a:endCxn id="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6" name="AutoShape 416"/>
                <p:cNvCxnSpPr>
                  <a:cxnSpLocks noChangeShapeType="1"/>
                  <a:stCxn id="74" idx="2"/>
                  <a:endCxn id="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7" name="AutoShape 417"/>
                <p:cNvCxnSpPr>
                  <a:cxnSpLocks noChangeShapeType="1"/>
                  <a:stCxn id="72" idx="0"/>
                  <a:endCxn id="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8" name="AutoShape 418"/>
                <p:cNvCxnSpPr>
                  <a:cxnSpLocks noChangeShapeType="1"/>
                  <a:stCxn id="70" idx="0"/>
                  <a:endCxn id="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9" name="AutoShape 419"/>
                <p:cNvCxnSpPr>
                  <a:cxnSpLocks noChangeShapeType="1"/>
                  <a:stCxn id="72" idx="0"/>
                  <a:endCxn id="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0" name="AutoShape 420"/>
                <p:cNvCxnSpPr>
                  <a:cxnSpLocks noChangeShapeType="1"/>
                  <a:stCxn id="73" idx="0"/>
                  <a:endCxn id="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81" name="AutoShape 42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AutoShape 42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AutoShape 42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AutoShape 42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AutoShape 42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AutoShape 42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87" name="AutoShape 427"/>
                <p:cNvCxnSpPr>
                  <a:cxnSpLocks noChangeShapeType="1"/>
                  <a:stCxn id="81" idx="2"/>
                  <a:endCxn id="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8" name="AutoShape 428"/>
                <p:cNvCxnSpPr>
                  <a:cxnSpLocks noChangeShapeType="1"/>
                  <a:stCxn id="86" idx="2"/>
                  <a:endCxn id="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9" name="AutoShape 429"/>
                <p:cNvCxnSpPr>
                  <a:cxnSpLocks noChangeShapeType="1"/>
                  <a:stCxn id="84" idx="0"/>
                  <a:endCxn id="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0" name="AutoShape 430"/>
                <p:cNvCxnSpPr>
                  <a:cxnSpLocks noChangeShapeType="1"/>
                  <a:stCxn id="82" idx="0"/>
                  <a:endCxn id="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1" name="AutoShape 431"/>
                <p:cNvCxnSpPr>
                  <a:cxnSpLocks noChangeShapeType="1"/>
                  <a:stCxn id="84" idx="0"/>
                  <a:endCxn id="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2" name="AutoShape 432"/>
                <p:cNvCxnSpPr>
                  <a:cxnSpLocks noChangeShapeType="1"/>
                  <a:stCxn id="85" idx="0"/>
                  <a:endCxn id="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2" name="Group 433"/>
              <p:cNvGrpSpPr>
                <a:grpSpLocks/>
              </p:cNvGrpSpPr>
              <p:nvPr/>
            </p:nvGrpSpPr>
            <p:grpSpPr bwMode="auto">
              <a:xfrm>
                <a:off x="4640" y="3768"/>
                <a:ext cx="464" cy="406"/>
                <a:chOff x="2745" y="3092"/>
                <a:chExt cx="464" cy="406"/>
              </a:xfrm>
            </p:grpSpPr>
            <p:sp>
              <p:nvSpPr>
                <p:cNvPr id="43" name="AutoShape 43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AutoShape 43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AutoShape 43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AutoShape 43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AutoShape 43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utoShape 43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AutoShape 44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0" name="AutoShape 441"/>
                <p:cNvCxnSpPr>
                  <a:cxnSpLocks noChangeShapeType="1"/>
                  <a:stCxn id="44" idx="2"/>
                  <a:endCxn id="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" name="AutoShape 442"/>
                <p:cNvCxnSpPr>
                  <a:cxnSpLocks noChangeShapeType="1"/>
                  <a:stCxn id="49" idx="2"/>
                  <a:endCxn id="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" name="AutoShape 443"/>
                <p:cNvCxnSpPr>
                  <a:cxnSpLocks noChangeShapeType="1"/>
                  <a:stCxn id="47" idx="0"/>
                  <a:endCxn id="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3" name="AutoShape 444"/>
                <p:cNvCxnSpPr>
                  <a:cxnSpLocks noChangeShapeType="1"/>
                  <a:stCxn id="45" idx="0"/>
                  <a:endCxn id="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" name="AutoShape 445"/>
                <p:cNvCxnSpPr>
                  <a:cxnSpLocks noChangeShapeType="1"/>
                  <a:stCxn id="47" idx="0"/>
                  <a:endCxn id="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AutoShape 446"/>
                <p:cNvCxnSpPr>
                  <a:cxnSpLocks noChangeShapeType="1"/>
                  <a:stCxn id="48" idx="0"/>
                  <a:endCxn id="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6" name="AutoShape 44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AutoShape 44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AutoShape 44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AutoShape 45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AutoShape 45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AutoShape 45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62" name="AutoShape 453"/>
                <p:cNvCxnSpPr>
                  <a:cxnSpLocks noChangeShapeType="1"/>
                  <a:stCxn id="56" idx="2"/>
                  <a:endCxn id="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" name="AutoShape 454"/>
                <p:cNvCxnSpPr>
                  <a:cxnSpLocks noChangeShapeType="1"/>
                  <a:stCxn id="61" idx="2"/>
                  <a:endCxn id="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AutoShape 455"/>
                <p:cNvCxnSpPr>
                  <a:cxnSpLocks noChangeShapeType="1"/>
                  <a:stCxn id="59" idx="0"/>
                  <a:endCxn id="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AutoShape 456"/>
                <p:cNvCxnSpPr>
                  <a:cxnSpLocks noChangeShapeType="1"/>
                  <a:stCxn id="57" idx="0"/>
                  <a:endCxn id="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AutoShape 457"/>
                <p:cNvCxnSpPr>
                  <a:cxnSpLocks noChangeShapeType="1"/>
                  <a:stCxn id="59" idx="0"/>
                  <a:endCxn id="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AutoShape 458"/>
                <p:cNvCxnSpPr>
                  <a:cxnSpLocks noChangeShapeType="1"/>
                  <a:stCxn id="60" idx="0"/>
                  <a:endCxn id="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762000"/>
            <a:ext cx="8991600" cy="762000"/>
          </a:xfrm>
        </p:spPr>
        <p:txBody>
          <a:bodyPr/>
          <a:lstStyle/>
          <a:p>
            <a:r>
              <a:rPr lang="en-US" dirty="0" smtClean="0"/>
              <a:t>A paradigm to aggregate EHR data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5" y="1847045"/>
            <a:ext cx="2712667" cy="2263791"/>
          </a:xfrm>
        </p:spPr>
      </p:pic>
      <p:sp>
        <p:nvSpPr>
          <p:cNvPr id="11" name="Rectangle 10"/>
          <p:cNvSpPr/>
          <p:nvPr/>
        </p:nvSpPr>
        <p:spPr>
          <a:xfrm>
            <a:off x="533400" y="1556327"/>
            <a:ext cx="20233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https://www.sigmundsoftware.com/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880" y="1847045"/>
            <a:ext cx="2673320" cy="22686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52878" y="1560968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http://www.praxisemr.com/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034" y="1869160"/>
            <a:ext cx="2958151" cy="22416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58532" y="1570205"/>
            <a:ext cx="1981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smtClean="0">
                <a:solidFill>
                  <a:schemeClr val="bg1"/>
                </a:solidFill>
              </a:rPr>
              <a:t>ubmd.followmyhealth.com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Verifiable </a:t>
            </a:r>
            <a:r>
              <a:rPr lang="en-US" dirty="0"/>
              <a:t>ontology-based computing is not a </a:t>
            </a:r>
            <a:r>
              <a:rPr lang="en-US" dirty="0" smtClean="0"/>
              <a:t>replacement for </a:t>
            </a:r>
            <a:r>
              <a:rPr lang="en-US" dirty="0"/>
              <a:t>OWL-DL based ontologies and computation by deduction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Verifiable ontology based computing is about integrating ontologies </a:t>
            </a:r>
            <a:r>
              <a:rPr lang="en-US" dirty="0" smtClean="0"/>
              <a:t>into programs </a:t>
            </a:r>
            <a:r>
              <a:rPr lang="en-US" dirty="0"/>
              <a:t>and ensuring that programs adhere to an ontology.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not about developing ontologies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for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Verifiable ontology-based </a:t>
            </a:r>
            <a:r>
              <a:rPr lang="en-US" dirty="0"/>
              <a:t>computing in Haskell may open up possibilities to integrate into </a:t>
            </a:r>
            <a:r>
              <a:rPr lang="en-US" dirty="0" smtClean="0"/>
              <a:t>programs ontologies </a:t>
            </a:r>
            <a:r>
              <a:rPr lang="en-US" dirty="0"/>
              <a:t>that can only be expressed in full first or higher order languages.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Acknowledgement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This work was supported in part </a:t>
            </a:r>
            <a:r>
              <a:rPr lang="en-US" altLang="en-US" sz="2800" dirty="0" smtClean="0"/>
              <a:t>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Clinical </a:t>
            </a:r>
            <a:r>
              <a:rPr lang="en-US" altLang="en-US" sz="2800" dirty="0"/>
              <a:t>and Translational Science </a:t>
            </a:r>
            <a:r>
              <a:rPr lang="en-US" altLang="en-US" sz="2800" dirty="0" smtClean="0"/>
              <a:t>Award, NIH </a:t>
            </a:r>
            <a:r>
              <a:rPr lang="en-US" altLang="en-US" sz="2800" dirty="0"/>
              <a:t>1 UL1 TR001412-01 from the National Institutes of </a:t>
            </a:r>
            <a:r>
              <a:rPr lang="en-US" altLang="en-US" sz="2800" dirty="0" smtClean="0"/>
              <a:t>Health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SUNY </a:t>
            </a:r>
            <a:r>
              <a:rPr lang="en-US" altLang="en-US" sz="2800" dirty="0"/>
              <a:t>Research </a:t>
            </a:r>
            <a:r>
              <a:rPr lang="en-US" altLang="en-US" sz="2800" dirty="0" smtClean="0"/>
              <a:t>Foundation award </a:t>
            </a:r>
            <a:r>
              <a:rPr lang="en-US" altLang="en-US" sz="2800" dirty="0"/>
              <a:t>689020 </a:t>
            </a:r>
            <a:r>
              <a:rPr lang="en-US" altLang="en-US" sz="2800" dirty="0" smtClean="0"/>
              <a:t>‘</a:t>
            </a:r>
            <a:r>
              <a:rPr lang="en-US" altLang="en-US" sz="2800" i="1" dirty="0" smtClean="0"/>
              <a:t>Planning </a:t>
            </a:r>
            <a:r>
              <a:rPr lang="en-US" altLang="en-US" sz="2800" i="1" dirty="0"/>
              <a:t>Grant to produce a road map to the creation of the </a:t>
            </a:r>
            <a:r>
              <a:rPr lang="en-US" altLang="en-US" sz="2800" i="1" dirty="0" smtClean="0"/>
              <a:t>SUNY-wide Centralized </a:t>
            </a:r>
            <a:r>
              <a:rPr lang="en-US" altLang="en-US" sz="2800" i="1" dirty="0"/>
              <a:t>big-data repository (CIDR) of SUNY electronic health record data</a:t>
            </a:r>
            <a:r>
              <a:rPr lang="en-US" altLang="en-US" sz="2800" dirty="0" smtClean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11318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1524000" y="2286000"/>
            <a:ext cx="5257800" cy="4205288"/>
            <a:chOff x="2299" y="1604"/>
            <a:chExt cx="1428" cy="2649"/>
          </a:xfrm>
        </p:grpSpPr>
        <p:pic>
          <p:nvPicPr>
            <p:cNvPr id="18" name="Picture 9" descr="colossus_supercomput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38" y="3152"/>
              <a:ext cx="877" cy="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2299" y="1725"/>
              <a:ext cx="339" cy="1168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>
              <a:off x="3630" y="2668"/>
              <a:ext cx="97" cy="225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H="1">
              <a:off x="3243" y="1604"/>
              <a:ext cx="193" cy="1289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2638" y="2893"/>
              <a:ext cx="194" cy="670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H="1">
              <a:off x="3170" y="2893"/>
              <a:ext cx="73" cy="525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H="1">
              <a:off x="3315" y="2893"/>
              <a:ext cx="309" cy="670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5" name="Group 16"/>
            <p:cNvGrpSpPr>
              <a:grpSpLocks/>
            </p:cNvGrpSpPr>
            <p:nvPr/>
          </p:nvGrpSpPr>
          <p:grpSpPr bwMode="auto">
            <a:xfrm>
              <a:off x="2668" y="3295"/>
              <a:ext cx="768" cy="857"/>
              <a:chOff x="3847" y="3252"/>
              <a:chExt cx="1428" cy="922"/>
            </a:xfrm>
          </p:grpSpPr>
          <p:grpSp>
            <p:nvGrpSpPr>
              <p:cNvPr id="26" name="Group 17"/>
              <p:cNvGrpSpPr>
                <a:grpSpLocks/>
              </p:cNvGrpSpPr>
              <p:nvPr/>
            </p:nvGrpSpPr>
            <p:grpSpPr bwMode="auto">
              <a:xfrm>
                <a:off x="4678" y="3395"/>
                <a:ext cx="464" cy="406"/>
                <a:chOff x="2745" y="3092"/>
                <a:chExt cx="464" cy="406"/>
              </a:xfrm>
            </p:grpSpPr>
            <p:sp>
              <p:nvSpPr>
                <p:cNvPr id="443" name="AutoShape 1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" name="AutoShape 1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" name="AutoShape 2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" name="AutoShape 2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AutoShape 2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" name="AutoShape 2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AutoShape 2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0" name="AutoShape 25"/>
                <p:cNvCxnSpPr>
                  <a:cxnSpLocks noChangeShapeType="1"/>
                  <a:stCxn id="444" idx="2"/>
                  <a:endCxn id="4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" name="AutoShape 26"/>
                <p:cNvCxnSpPr>
                  <a:cxnSpLocks noChangeShapeType="1"/>
                  <a:stCxn id="449" idx="2"/>
                  <a:endCxn id="4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" name="AutoShape 27"/>
                <p:cNvCxnSpPr>
                  <a:cxnSpLocks noChangeShapeType="1"/>
                  <a:stCxn id="447" idx="0"/>
                  <a:endCxn id="4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" name="AutoShape 28"/>
                <p:cNvCxnSpPr>
                  <a:cxnSpLocks noChangeShapeType="1"/>
                  <a:stCxn id="445" idx="0"/>
                  <a:endCxn id="4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" name="AutoShape 29"/>
                <p:cNvCxnSpPr>
                  <a:cxnSpLocks noChangeShapeType="1"/>
                  <a:stCxn id="447" idx="0"/>
                  <a:endCxn id="4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5" name="AutoShape 30"/>
                <p:cNvCxnSpPr>
                  <a:cxnSpLocks noChangeShapeType="1"/>
                  <a:stCxn id="448" idx="0"/>
                  <a:endCxn id="4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6" name="AutoShape 3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AutoShape 3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AutoShape 3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" name="AutoShape 3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AutoShape 3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AutoShape 3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62" name="AutoShape 37"/>
                <p:cNvCxnSpPr>
                  <a:cxnSpLocks noChangeShapeType="1"/>
                  <a:stCxn id="456" idx="2"/>
                  <a:endCxn id="4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3" name="AutoShape 38"/>
                <p:cNvCxnSpPr>
                  <a:cxnSpLocks noChangeShapeType="1"/>
                  <a:stCxn id="461" idx="2"/>
                  <a:endCxn id="4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4" name="AutoShape 39"/>
                <p:cNvCxnSpPr>
                  <a:cxnSpLocks noChangeShapeType="1"/>
                  <a:stCxn id="459" idx="0"/>
                  <a:endCxn id="4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5" name="AutoShape 40"/>
                <p:cNvCxnSpPr>
                  <a:cxnSpLocks noChangeShapeType="1"/>
                  <a:stCxn id="457" idx="0"/>
                  <a:endCxn id="4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6" name="AutoShape 41"/>
                <p:cNvCxnSpPr>
                  <a:cxnSpLocks noChangeShapeType="1"/>
                  <a:stCxn id="459" idx="0"/>
                  <a:endCxn id="4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7" name="AutoShape 42"/>
                <p:cNvCxnSpPr>
                  <a:cxnSpLocks noChangeShapeType="1"/>
                  <a:stCxn id="460" idx="0"/>
                  <a:endCxn id="4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7" name="Group 43"/>
              <p:cNvGrpSpPr>
                <a:grpSpLocks/>
              </p:cNvGrpSpPr>
              <p:nvPr/>
            </p:nvGrpSpPr>
            <p:grpSpPr bwMode="auto">
              <a:xfrm>
                <a:off x="4349" y="3317"/>
                <a:ext cx="464" cy="406"/>
                <a:chOff x="2745" y="3092"/>
                <a:chExt cx="464" cy="406"/>
              </a:xfrm>
            </p:grpSpPr>
            <p:sp>
              <p:nvSpPr>
                <p:cNvPr id="418" name="AutoShape 4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AutoShape 4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AutoShape 4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" name="AutoShape 4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AutoShape 4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" name="AutoShape 4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AutoShape 5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25" name="AutoShape 51"/>
                <p:cNvCxnSpPr>
                  <a:cxnSpLocks noChangeShapeType="1"/>
                  <a:stCxn id="419" idx="2"/>
                  <a:endCxn id="4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6" name="AutoShape 52"/>
                <p:cNvCxnSpPr>
                  <a:cxnSpLocks noChangeShapeType="1"/>
                  <a:stCxn id="424" idx="2"/>
                  <a:endCxn id="4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7" name="AutoShape 53"/>
                <p:cNvCxnSpPr>
                  <a:cxnSpLocks noChangeShapeType="1"/>
                  <a:stCxn id="422" idx="0"/>
                  <a:endCxn id="4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8" name="AutoShape 54"/>
                <p:cNvCxnSpPr>
                  <a:cxnSpLocks noChangeShapeType="1"/>
                  <a:stCxn id="420" idx="0"/>
                  <a:endCxn id="4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9" name="AutoShape 55"/>
                <p:cNvCxnSpPr>
                  <a:cxnSpLocks noChangeShapeType="1"/>
                  <a:stCxn id="422" idx="0"/>
                  <a:endCxn id="4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30" name="AutoShape 56"/>
                <p:cNvCxnSpPr>
                  <a:cxnSpLocks noChangeShapeType="1"/>
                  <a:stCxn id="423" idx="0"/>
                  <a:endCxn id="4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31" name="AutoShape 5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" name="AutoShape 5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AutoShape 5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" name="AutoShape 6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" name="AutoShape 6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AutoShape 6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37" name="AutoShape 63"/>
                <p:cNvCxnSpPr>
                  <a:cxnSpLocks noChangeShapeType="1"/>
                  <a:stCxn id="431" idx="2"/>
                  <a:endCxn id="4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38" name="AutoShape 64"/>
                <p:cNvCxnSpPr>
                  <a:cxnSpLocks noChangeShapeType="1"/>
                  <a:stCxn id="436" idx="2"/>
                  <a:endCxn id="4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39" name="AutoShape 65"/>
                <p:cNvCxnSpPr>
                  <a:cxnSpLocks noChangeShapeType="1"/>
                  <a:stCxn id="434" idx="0"/>
                  <a:endCxn id="4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0" name="AutoShape 66"/>
                <p:cNvCxnSpPr>
                  <a:cxnSpLocks noChangeShapeType="1"/>
                  <a:stCxn id="432" idx="0"/>
                  <a:endCxn id="4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1" name="AutoShape 67"/>
                <p:cNvCxnSpPr>
                  <a:cxnSpLocks noChangeShapeType="1"/>
                  <a:stCxn id="434" idx="0"/>
                  <a:endCxn id="4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2" name="AutoShape 68"/>
                <p:cNvCxnSpPr>
                  <a:cxnSpLocks noChangeShapeType="1"/>
                  <a:stCxn id="435" idx="0"/>
                  <a:endCxn id="4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8" name="Group 69"/>
              <p:cNvGrpSpPr>
                <a:grpSpLocks/>
              </p:cNvGrpSpPr>
              <p:nvPr/>
            </p:nvGrpSpPr>
            <p:grpSpPr bwMode="auto">
              <a:xfrm>
                <a:off x="4446" y="3414"/>
                <a:ext cx="464" cy="387"/>
                <a:chOff x="2745" y="3092"/>
                <a:chExt cx="464" cy="406"/>
              </a:xfrm>
            </p:grpSpPr>
            <p:sp>
              <p:nvSpPr>
                <p:cNvPr id="393" name="AutoShape 7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AutoShape 7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AutoShape 7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6" name="AutoShape 7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AutoShape 7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AutoShape 7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AutoShape 7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00" name="AutoShape 77"/>
                <p:cNvCxnSpPr>
                  <a:cxnSpLocks noChangeShapeType="1"/>
                  <a:stCxn id="394" idx="2"/>
                  <a:endCxn id="3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1" name="AutoShape 78"/>
                <p:cNvCxnSpPr>
                  <a:cxnSpLocks noChangeShapeType="1"/>
                  <a:stCxn id="399" idx="2"/>
                  <a:endCxn id="3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2" name="AutoShape 79"/>
                <p:cNvCxnSpPr>
                  <a:cxnSpLocks noChangeShapeType="1"/>
                  <a:stCxn id="397" idx="0"/>
                  <a:endCxn id="3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3" name="AutoShape 80"/>
                <p:cNvCxnSpPr>
                  <a:cxnSpLocks noChangeShapeType="1"/>
                  <a:stCxn id="395" idx="0"/>
                  <a:endCxn id="3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4" name="AutoShape 81"/>
                <p:cNvCxnSpPr>
                  <a:cxnSpLocks noChangeShapeType="1"/>
                  <a:stCxn id="397" idx="0"/>
                  <a:endCxn id="3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5" name="AutoShape 82"/>
                <p:cNvCxnSpPr>
                  <a:cxnSpLocks noChangeShapeType="1"/>
                  <a:stCxn id="398" idx="0"/>
                  <a:endCxn id="3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06" name="AutoShape 8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" name="AutoShape 8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" name="AutoShape 8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" name="AutoShape 8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" name="AutoShape 8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" name="AutoShape 8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12" name="AutoShape 89"/>
                <p:cNvCxnSpPr>
                  <a:cxnSpLocks noChangeShapeType="1"/>
                  <a:stCxn id="406" idx="2"/>
                  <a:endCxn id="4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3" name="AutoShape 90"/>
                <p:cNvCxnSpPr>
                  <a:cxnSpLocks noChangeShapeType="1"/>
                  <a:stCxn id="411" idx="2"/>
                  <a:endCxn id="4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4" name="AutoShape 91"/>
                <p:cNvCxnSpPr>
                  <a:cxnSpLocks noChangeShapeType="1"/>
                  <a:stCxn id="409" idx="0"/>
                  <a:endCxn id="4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5" name="AutoShape 92"/>
                <p:cNvCxnSpPr>
                  <a:cxnSpLocks noChangeShapeType="1"/>
                  <a:stCxn id="407" idx="0"/>
                  <a:endCxn id="4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6" name="AutoShape 93"/>
                <p:cNvCxnSpPr>
                  <a:cxnSpLocks noChangeShapeType="1"/>
                  <a:stCxn id="409" idx="0"/>
                  <a:endCxn id="4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7" name="AutoShape 94"/>
                <p:cNvCxnSpPr>
                  <a:cxnSpLocks noChangeShapeType="1"/>
                  <a:stCxn id="410" idx="0"/>
                  <a:endCxn id="4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9" name="Group 95"/>
              <p:cNvGrpSpPr>
                <a:grpSpLocks/>
              </p:cNvGrpSpPr>
              <p:nvPr/>
            </p:nvGrpSpPr>
            <p:grpSpPr bwMode="auto">
              <a:xfrm>
                <a:off x="4135" y="3545"/>
                <a:ext cx="464" cy="406"/>
                <a:chOff x="2745" y="3092"/>
                <a:chExt cx="464" cy="406"/>
              </a:xfrm>
            </p:grpSpPr>
            <p:sp>
              <p:nvSpPr>
                <p:cNvPr id="368" name="AutoShape 9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" name="AutoShape 9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0" name="AutoShape 9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" name="AutoShape 9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" name="AutoShape 10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3" name="AutoShape 10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" name="AutoShape 10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75" name="AutoShape 103"/>
                <p:cNvCxnSpPr>
                  <a:cxnSpLocks noChangeShapeType="1"/>
                  <a:stCxn id="369" idx="2"/>
                  <a:endCxn id="3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6" name="AutoShape 104"/>
                <p:cNvCxnSpPr>
                  <a:cxnSpLocks noChangeShapeType="1"/>
                  <a:stCxn id="374" idx="2"/>
                  <a:endCxn id="3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7" name="AutoShape 105"/>
                <p:cNvCxnSpPr>
                  <a:cxnSpLocks noChangeShapeType="1"/>
                  <a:stCxn id="372" idx="0"/>
                  <a:endCxn id="3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8" name="AutoShape 106"/>
                <p:cNvCxnSpPr>
                  <a:cxnSpLocks noChangeShapeType="1"/>
                  <a:stCxn id="370" idx="0"/>
                  <a:endCxn id="3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9" name="AutoShape 107"/>
                <p:cNvCxnSpPr>
                  <a:cxnSpLocks noChangeShapeType="1"/>
                  <a:stCxn id="372" idx="0"/>
                  <a:endCxn id="3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0" name="AutoShape 108"/>
                <p:cNvCxnSpPr>
                  <a:cxnSpLocks noChangeShapeType="1"/>
                  <a:stCxn id="373" idx="0"/>
                  <a:endCxn id="3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81" name="AutoShape 10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" name="AutoShape 11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" name="AutoShape 11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AutoShape 11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5" name="AutoShape 11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AutoShape 11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87" name="AutoShape 115"/>
                <p:cNvCxnSpPr>
                  <a:cxnSpLocks noChangeShapeType="1"/>
                  <a:stCxn id="381" idx="2"/>
                  <a:endCxn id="3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8" name="AutoShape 116"/>
                <p:cNvCxnSpPr>
                  <a:cxnSpLocks noChangeShapeType="1"/>
                  <a:stCxn id="386" idx="2"/>
                  <a:endCxn id="3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9" name="AutoShape 117"/>
                <p:cNvCxnSpPr>
                  <a:cxnSpLocks noChangeShapeType="1"/>
                  <a:stCxn id="384" idx="0"/>
                  <a:endCxn id="3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0" name="AutoShape 118"/>
                <p:cNvCxnSpPr>
                  <a:cxnSpLocks noChangeShapeType="1"/>
                  <a:stCxn id="382" idx="0"/>
                  <a:endCxn id="3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1" name="AutoShape 119"/>
                <p:cNvCxnSpPr>
                  <a:cxnSpLocks noChangeShapeType="1"/>
                  <a:stCxn id="384" idx="0"/>
                  <a:endCxn id="3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2" name="AutoShape 120"/>
                <p:cNvCxnSpPr>
                  <a:cxnSpLocks noChangeShapeType="1"/>
                  <a:stCxn id="385" idx="0"/>
                  <a:endCxn id="3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0" name="Group 121"/>
              <p:cNvGrpSpPr>
                <a:grpSpLocks/>
              </p:cNvGrpSpPr>
              <p:nvPr/>
            </p:nvGrpSpPr>
            <p:grpSpPr bwMode="auto">
              <a:xfrm>
                <a:off x="4403" y="3358"/>
                <a:ext cx="464" cy="406"/>
                <a:chOff x="2745" y="3092"/>
                <a:chExt cx="464" cy="406"/>
              </a:xfrm>
            </p:grpSpPr>
            <p:sp>
              <p:nvSpPr>
                <p:cNvPr id="343" name="AutoShape 12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4" name="AutoShape 12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" name="AutoShape 12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" name="AutoShape 12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7" name="AutoShape 12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" name="AutoShape 12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" name="AutoShape 12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50" name="AutoShape 129"/>
                <p:cNvCxnSpPr>
                  <a:cxnSpLocks noChangeShapeType="1"/>
                  <a:stCxn id="344" idx="2"/>
                  <a:endCxn id="3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1" name="AutoShape 130"/>
                <p:cNvCxnSpPr>
                  <a:cxnSpLocks noChangeShapeType="1"/>
                  <a:stCxn id="349" idx="2"/>
                  <a:endCxn id="3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2" name="AutoShape 131"/>
                <p:cNvCxnSpPr>
                  <a:cxnSpLocks noChangeShapeType="1"/>
                  <a:stCxn id="347" idx="0"/>
                  <a:endCxn id="3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3" name="AutoShape 132"/>
                <p:cNvCxnSpPr>
                  <a:cxnSpLocks noChangeShapeType="1"/>
                  <a:stCxn id="345" idx="0"/>
                  <a:endCxn id="3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4" name="AutoShape 133"/>
                <p:cNvCxnSpPr>
                  <a:cxnSpLocks noChangeShapeType="1"/>
                  <a:stCxn id="347" idx="0"/>
                  <a:endCxn id="3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5" name="AutoShape 134"/>
                <p:cNvCxnSpPr>
                  <a:cxnSpLocks noChangeShapeType="1"/>
                  <a:stCxn id="348" idx="0"/>
                  <a:endCxn id="3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56" name="AutoShape 13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AutoShape 13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" name="AutoShape 13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AutoShape 13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" name="AutoShape 13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AutoShape 14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62" name="AutoShape 141"/>
                <p:cNvCxnSpPr>
                  <a:cxnSpLocks noChangeShapeType="1"/>
                  <a:stCxn id="356" idx="2"/>
                  <a:endCxn id="3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3" name="AutoShape 142"/>
                <p:cNvCxnSpPr>
                  <a:cxnSpLocks noChangeShapeType="1"/>
                  <a:stCxn id="361" idx="2"/>
                  <a:endCxn id="3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4" name="AutoShape 143"/>
                <p:cNvCxnSpPr>
                  <a:cxnSpLocks noChangeShapeType="1"/>
                  <a:stCxn id="359" idx="0"/>
                  <a:endCxn id="3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5" name="AutoShape 144"/>
                <p:cNvCxnSpPr>
                  <a:cxnSpLocks noChangeShapeType="1"/>
                  <a:stCxn id="357" idx="0"/>
                  <a:endCxn id="3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6" name="AutoShape 145"/>
                <p:cNvCxnSpPr>
                  <a:cxnSpLocks noChangeShapeType="1"/>
                  <a:stCxn id="359" idx="0"/>
                  <a:endCxn id="3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7" name="AutoShape 146"/>
                <p:cNvCxnSpPr>
                  <a:cxnSpLocks noChangeShapeType="1"/>
                  <a:stCxn id="360" idx="0"/>
                  <a:endCxn id="3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1" name="Group 147"/>
              <p:cNvGrpSpPr>
                <a:grpSpLocks/>
              </p:cNvGrpSpPr>
              <p:nvPr/>
            </p:nvGrpSpPr>
            <p:grpSpPr bwMode="auto">
              <a:xfrm>
                <a:off x="4714" y="3569"/>
                <a:ext cx="464" cy="406"/>
                <a:chOff x="2745" y="3092"/>
                <a:chExt cx="464" cy="406"/>
              </a:xfrm>
            </p:grpSpPr>
            <p:sp>
              <p:nvSpPr>
                <p:cNvPr id="318" name="AutoShape 14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" name="AutoShape 14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" name="AutoShape 15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AutoShape 15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" name="AutoShape 15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AutoShape 15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" name="AutoShape 15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25" name="AutoShape 155"/>
                <p:cNvCxnSpPr>
                  <a:cxnSpLocks noChangeShapeType="1"/>
                  <a:stCxn id="319" idx="2"/>
                  <a:endCxn id="3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6" name="AutoShape 156"/>
                <p:cNvCxnSpPr>
                  <a:cxnSpLocks noChangeShapeType="1"/>
                  <a:stCxn id="324" idx="2"/>
                  <a:endCxn id="3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7" name="AutoShape 157"/>
                <p:cNvCxnSpPr>
                  <a:cxnSpLocks noChangeShapeType="1"/>
                  <a:stCxn id="322" idx="0"/>
                  <a:endCxn id="3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8" name="AutoShape 158"/>
                <p:cNvCxnSpPr>
                  <a:cxnSpLocks noChangeShapeType="1"/>
                  <a:stCxn id="320" idx="0"/>
                  <a:endCxn id="3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9" name="AutoShape 159"/>
                <p:cNvCxnSpPr>
                  <a:cxnSpLocks noChangeShapeType="1"/>
                  <a:stCxn id="322" idx="0"/>
                  <a:endCxn id="3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0" name="AutoShape 160"/>
                <p:cNvCxnSpPr>
                  <a:cxnSpLocks noChangeShapeType="1"/>
                  <a:stCxn id="323" idx="0"/>
                  <a:endCxn id="3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31" name="AutoShape 16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AutoShape 16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" name="AutoShape 16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AutoShape 16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AutoShape 16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" name="AutoShape 16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37" name="AutoShape 167"/>
                <p:cNvCxnSpPr>
                  <a:cxnSpLocks noChangeShapeType="1"/>
                  <a:stCxn id="331" idx="2"/>
                  <a:endCxn id="3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" name="AutoShape 168"/>
                <p:cNvCxnSpPr>
                  <a:cxnSpLocks noChangeShapeType="1"/>
                  <a:stCxn id="336" idx="2"/>
                  <a:endCxn id="3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9" name="AutoShape 169"/>
                <p:cNvCxnSpPr>
                  <a:cxnSpLocks noChangeShapeType="1"/>
                  <a:stCxn id="334" idx="0"/>
                  <a:endCxn id="3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0" name="AutoShape 170"/>
                <p:cNvCxnSpPr>
                  <a:cxnSpLocks noChangeShapeType="1"/>
                  <a:stCxn id="332" idx="0"/>
                  <a:endCxn id="3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1" name="AutoShape 171"/>
                <p:cNvCxnSpPr>
                  <a:cxnSpLocks noChangeShapeType="1"/>
                  <a:stCxn id="334" idx="0"/>
                  <a:endCxn id="3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2" name="AutoShape 172"/>
                <p:cNvCxnSpPr>
                  <a:cxnSpLocks noChangeShapeType="1"/>
                  <a:stCxn id="335" idx="0"/>
                  <a:endCxn id="3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2" name="Group 173"/>
              <p:cNvGrpSpPr>
                <a:grpSpLocks/>
              </p:cNvGrpSpPr>
              <p:nvPr/>
            </p:nvGrpSpPr>
            <p:grpSpPr bwMode="auto">
              <a:xfrm>
                <a:off x="4343" y="3746"/>
                <a:ext cx="464" cy="406"/>
                <a:chOff x="2745" y="3092"/>
                <a:chExt cx="464" cy="406"/>
              </a:xfrm>
            </p:grpSpPr>
            <p:sp>
              <p:nvSpPr>
                <p:cNvPr id="293" name="AutoShape 17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AutoShape 17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5" name="AutoShape 17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7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" name="AutoShape 17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7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" name="AutoShape 18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00" name="AutoShape 181"/>
                <p:cNvCxnSpPr>
                  <a:cxnSpLocks noChangeShapeType="1"/>
                  <a:stCxn id="294" idx="2"/>
                  <a:endCxn id="2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1" name="AutoShape 182"/>
                <p:cNvCxnSpPr>
                  <a:cxnSpLocks noChangeShapeType="1"/>
                  <a:stCxn id="299" idx="2"/>
                  <a:endCxn id="2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2" name="AutoShape 183"/>
                <p:cNvCxnSpPr>
                  <a:cxnSpLocks noChangeShapeType="1"/>
                  <a:stCxn id="297" idx="0"/>
                  <a:endCxn id="2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3" name="AutoShape 184"/>
                <p:cNvCxnSpPr>
                  <a:cxnSpLocks noChangeShapeType="1"/>
                  <a:stCxn id="295" idx="0"/>
                  <a:endCxn id="2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4" name="AutoShape 185"/>
                <p:cNvCxnSpPr>
                  <a:cxnSpLocks noChangeShapeType="1"/>
                  <a:stCxn id="297" idx="0"/>
                  <a:endCxn id="2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5" name="AutoShape 186"/>
                <p:cNvCxnSpPr>
                  <a:cxnSpLocks noChangeShapeType="1"/>
                  <a:stCxn id="298" idx="0"/>
                  <a:endCxn id="2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06" name="AutoShape 18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AutoShape 18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" name="AutoShape 18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" name="AutoShape 19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AutoShape 19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AutoShape 19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12" name="AutoShape 193"/>
                <p:cNvCxnSpPr>
                  <a:cxnSpLocks noChangeShapeType="1"/>
                  <a:stCxn id="306" idx="2"/>
                  <a:endCxn id="3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3" name="AutoShape 194"/>
                <p:cNvCxnSpPr>
                  <a:cxnSpLocks noChangeShapeType="1"/>
                  <a:stCxn id="311" idx="2"/>
                  <a:endCxn id="3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4" name="AutoShape 195"/>
                <p:cNvCxnSpPr>
                  <a:cxnSpLocks noChangeShapeType="1"/>
                  <a:stCxn id="309" idx="0"/>
                  <a:endCxn id="3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5" name="AutoShape 196"/>
                <p:cNvCxnSpPr>
                  <a:cxnSpLocks noChangeShapeType="1"/>
                  <a:stCxn id="307" idx="0"/>
                  <a:endCxn id="3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6" name="AutoShape 197"/>
                <p:cNvCxnSpPr>
                  <a:cxnSpLocks noChangeShapeType="1"/>
                  <a:stCxn id="309" idx="0"/>
                  <a:endCxn id="3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7" name="AutoShape 198"/>
                <p:cNvCxnSpPr>
                  <a:cxnSpLocks noChangeShapeType="1"/>
                  <a:stCxn id="310" idx="0"/>
                  <a:endCxn id="3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3" name="Group 199"/>
              <p:cNvGrpSpPr>
                <a:grpSpLocks/>
              </p:cNvGrpSpPr>
              <p:nvPr/>
            </p:nvGrpSpPr>
            <p:grpSpPr bwMode="auto">
              <a:xfrm>
                <a:off x="4775" y="3492"/>
                <a:ext cx="464" cy="406"/>
                <a:chOff x="2745" y="3092"/>
                <a:chExt cx="464" cy="406"/>
              </a:xfrm>
            </p:grpSpPr>
            <p:sp>
              <p:nvSpPr>
                <p:cNvPr id="268" name="AutoShape 20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AutoShape 20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AutoShape 20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AutoShape 20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AutoShape 20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AutoShape 20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75" name="AutoShape 207"/>
                <p:cNvCxnSpPr>
                  <a:cxnSpLocks noChangeShapeType="1"/>
                  <a:stCxn id="269" idx="2"/>
                  <a:endCxn id="2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" name="AutoShape 208"/>
                <p:cNvCxnSpPr>
                  <a:cxnSpLocks noChangeShapeType="1"/>
                  <a:stCxn id="274" idx="2"/>
                  <a:endCxn id="2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" name="AutoShape 209"/>
                <p:cNvCxnSpPr>
                  <a:cxnSpLocks noChangeShapeType="1"/>
                  <a:stCxn id="272" idx="0"/>
                  <a:endCxn id="2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8" name="AutoShape 210"/>
                <p:cNvCxnSpPr>
                  <a:cxnSpLocks noChangeShapeType="1"/>
                  <a:stCxn id="270" idx="0"/>
                  <a:endCxn id="2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9" name="AutoShape 211"/>
                <p:cNvCxnSpPr>
                  <a:cxnSpLocks noChangeShapeType="1"/>
                  <a:stCxn id="272" idx="0"/>
                  <a:endCxn id="2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0" name="AutoShape 212"/>
                <p:cNvCxnSpPr>
                  <a:cxnSpLocks noChangeShapeType="1"/>
                  <a:stCxn id="273" idx="0"/>
                  <a:endCxn id="2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81" name="AutoShape 21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AutoShape 21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3" name="AutoShape 21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" name="AutoShape 21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AutoShape 21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" name="AutoShape 21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87" name="AutoShape 219"/>
                <p:cNvCxnSpPr>
                  <a:cxnSpLocks noChangeShapeType="1"/>
                  <a:stCxn id="281" idx="2"/>
                  <a:endCxn id="2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8" name="AutoShape 220"/>
                <p:cNvCxnSpPr>
                  <a:cxnSpLocks noChangeShapeType="1"/>
                  <a:stCxn id="286" idx="2"/>
                  <a:endCxn id="2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9" name="AutoShape 221"/>
                <p:cNvCxnSpPr>
                  <a:cxnSpLocks noChangeShapeType="1"/>
                  <a:stCxn id="284" idx="0"/>
                  <a:endCxn id="2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0" name="AutoShape 222"/>
                <p:cNvCxnSpPr>
                  <a:cxnSpLocks noChangeShapeType="1"/>
                  <a:stCxn id="282" idx="0"/>
                  <a:endCxn id="2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1" name="AutoShape 223"/>
                <p:cNvCxnSpPr>
                  <a:cxnSpLocks noChangeShapeType="1"/>
                  <a:stCxn id="284" idx="0"/>
                  <a:endCxn id="2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" name="AutoShape 224"/>
                <p:cNvCxnSpPr>
                  <a:cxnSpLocks noChangeShapeType="1"/>
                  <a:stCxn id="285" idx="0"/>
                  <a:endCxn id="2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4" name="Group 225"/>
              <p:cNvGrpSpPr>
                <a:grpSpLocks/>
              </p:cNvGrpSpPr>
              <p:nvPr/>
            </p:nvGrpSpPr>
            <p:grpSpPr bwMode="auto">
              <a:xfrm>
                <a:off x="4446" y="3414"/>
                <a:ext cx="464" cy="406"/>
                <a:chOff x="2745" y="3092"/>
                <a:chExt cx="464" cy="406"/>
              </a:xfrm>
            </p:grpSpPr>
            <p:sp>
              <p:nvSpPr>
                <p:cNvPr id="243" name="AutoShape 22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AutoShape 22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AutoShape 22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AutoShape 22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AutoShape 23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AutoShape 23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AutoShape 23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50" name="AutoShape 233"/>
                <p:cNvCxnSpPr>
                  <a:cxnSpLocks noChangeShapeType="1"/>
                  <a:stCxn id="244" idx="2"/>
                  <a:endCxn id="2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1" name="AutoShape 234"/>
                <p:cNvCxnSpPr>
                  <a:cxnSpLocks noChangeShapeType="1"/>
                  <a:stCxn id="249" idx="2"/>
                  <a:endCxn id="2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2" name="AutoShape 235"/>
                <p:cNvCxnSpPr>
                  <a:cxnSpLocks noChangeShapeType="1"/>
                  <a:stCxn id="247" idx="0"/>
                  <a:endCxn id="2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3" name="AutoShape 236"/>
                <p:cNvCxnSpPr>
                  <a:cxnSpLocks noChangeShapeType="1"/>
                  <a:stCxn id="245" idx="0"/>
                  <a:endCxn id="2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4" name="AutoShape 237"/>
                <p:cNvCxnSpPr>
                  <a:cxnSpLocks noChangeShapeType="1"/>
                  <a:stCxn id="247" idx="0"/>
                  <a:endCxn id="2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5" name="AutoShape 238"/>
                <p:cNvCxnSpPr>
                  <a:cxnSpLocks noChangeShapeType="1"/>
                  <a:stCxn id="248" idx="0"/>
                  <a:endCxn id="2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56" name="AutoShape 23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AutoShape 24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24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AutoShape 24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AutoShape 24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AutoShape 24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62" name="AutoShape 245"/>
                <p:cNvCxnSpPr>
                  <a:cxnSpLocks noChangeShapeType="1"/>
                  <a:stCxn id="256" idx="2"/>
                  <a:endCxn id="2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" name="AutoShape 246"/>
                <p:cNvCxnSpPr>
                  <a:cxnSpLocks noChangeShapeType="1"/>
                  <a:stCxn id="261" idx="2"/>
                  <a:endCxn id="2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4" name="AutoShape 247"/>
                <p:cNvCxnSpPr>
                  <a:cxnSpLocks noChangeShapeType="1"/>
                  <a:stCxn id="259" idx="0"/>
                  <a:endCxn id="2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5" name="AutoShape 248"/>
                <p:cNvCxnSpPr>
                  <a:cxnSpLocks noChangeShapeType="1"/>
                  <a:stCxn id="257" idx="0"/>
                  <a:endCxn id="2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" name="AutoShape 249"/>
                <p:cNvCxnSpPr>
                  <a:cxnSpLocks noChangeShapeType="1"/>
                  <a:stCxn id="259" idx="0"/>
                  <a:endCxn id="2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7" name="AutoShape 250"/>
                <p:cNvCxnSpPr>
                  <a:cxnSpLocks noChangeShapeType="1"/>
                  <a:stCxn id="260" idx="0"/>
                  <a:endCxn id="2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5" name="Group 251"/>
              <p:cNvGrpSpPr>
                <a:grpSpLocks/>
              </p:cNvGrpSpPr>
              <p:nvPr/>
            </p:nvGrpSpPr>
            <p:grpSpPr bwMode="auto">
              <a:xfrm>
                <a:off x="4543" y="3511"/>
                <a:ext cx="464" cy="387"/>
                <a:chOff x="2745" y="3092"/>
                <a:chExt cx="464" cy="406"/>
              </a:xfrm>
            </p:grpSpPr>
            <p:sp>
              <p:nvSpPr>
                <p:cNvPr id="218" name="AutoShape 25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AutoShape 25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AutoShape 25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AutoShape 25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AutoShape 25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AutoShape 25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AutoShape 25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25" name="AutoShape 259"/>
                <p:cNvCxnSpPr>
                  <a:cxnSpLocks noChangeShapeType="1"/>
                  <a:stCxn id="219" idx="2"/>
                  <a:endCxn id="2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6" name="AutoShape 260"/>
                <p:cNvCxnSpPr>
                  <a:cxnSpLocks noChangeShapeType="1"/>
                  <a:stCxn id="224" idx="2"/>
                  <a:endCxn id="2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" name="AutoShape 261"/>
                <p:cNvCxnSpPr>
                  <a:cxnSpLocks noChangeShapeType="1"/>
                  <a:stCxn id="222" idx="0"/>
                  <a:endCxn id="2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8" name="AutoShape 262"/>
                <p:cNvCxnSpPr>
                  <a:cxnSpLocks noChangeShapeType="1"/>
                  <a:stCxn id="220" idx="0"/>
                  <a:endCxn id="2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9" name="AutoShape 263"/>
                <p:cNvCxnSpPr>
                  <a:cxnSpLocks noChangeShapeType="1"/>
                  <a:stCxn id="222" idx="0"/>
                  <a:endCxn id="2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0" name="AutoShape 264"/>
                <p:cNvCxnSpPr>
                  <a:cxnSpLocks noChangeShapeType="1"/>
                  <a:stCxn id="223" idx="0"/>
                  <a:endCxn id="2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31" name="AutoShape 26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AutoShape 26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AutoShape 26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AutoShape 26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AutoShape 26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AutoShape 27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37" name="AutoShape 271"/>
                <p:cNvCxnSpPr>
                  <a:cxnSpLocks noChangeShapeType="1"/>
                  <a:stCxn id="231" idx="2"/>
                  <a:endCxn id="2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8" name="AutoShape 272"/>
                <p:cNvCxnSpPr>
                  <a:cxnSpLocks noChangeShapeType="1"/>
                  <a:stCxn id="236" idx="2"/>
                  <a:endCxn id="2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9" name="AutoShape 273"/>
                <p:cNvCxnSpPr>
                  <a:cxnSpLocks noChangeShapeType="1"/>
                  <a:stCxn id="234" idx="0"/>
                  <a:endCxn id="2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0" name="AutoShape 274"/>
                <p:cNvCxnSpPr>
                  <a:cxnSpLocks noChangeShapeType="1"/>
                  <a:stCxn id="232" idx="0"/>
                  <a:endCxn id="2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1" name="AutoShape 275"/>
                <p:cNvCxnSpPr>
                  <a:cxnSpLocks noChangeShapeType="1"/>
                  <a:stCxn id="234" idx="0"/>
                  <a:endCxn id="2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2" name="AutoShape 276"/>
                <p:cNvCxnSpPr>
                  <a:cxnSpLocks noChangeShapeType="1"/>
                  <a:stCxn id="235" idx="0"/>
                  <a:endCxn id="2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6" name="Group 277"/>
              <p:cNvGrpSpPr>
                <a:grpSpLocks/>
              </p:cNvGrpSpPr>
              <p:nvPr/>
            </p:nvGrpSpPr>
            <p:grpSpPr bwMode="auto">
              <a:xfrm>
                <a:off x="4258" y="3252"/>
                <a:ext cx="464" cy="406"/>
                <a:chOff x="2745" y="3092"/>
                <a:chExt cx="464" cy="406"/>
              </a:xfrm>
            </p:grpSpPr>
            <p:sp>
              <p:nvSpPr>
                <p:cNvPr id="193" name="AutoShape 27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AutoShape 27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AutoShape 28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AutoShape 28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AutoShape 28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28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AutoShape 28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00" name="AutoShape 285"/>
                <p:cNvCxnSpPr>
                  <a:cxnSpLocks noChangeShapeType="1"/>
                  <a:stCxn id="194" idx="2"/>
                  <a:endCxn id="1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1" name="AutoShape 286"/>
                <p:cNvCxnSpPr>
                  <a:cxnSpLocks noChangeShapeType="1"/>
                  <a:stCxn id="199" idx="2"/>
                  <a:endCxn id="1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2" name="AutoShape 287"/>
                <p:cNvCxnSpPr>
                  <a:cxnSpLocks noChangeShapeType="1"/>
                  <a:stCxn id="197" idx="0"/>
                  <a:endCxn id="1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3" name="AutoShape 288"/>
                <p:cNvCxnSpPr>
                  <a:cxnSpLocks noChangeShapeType="1"/>
                  <a:stCxn id="195" idx="0"/>
                  <a:endCxn id="1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4" name="AutoShape 289"/>
                <p:cNvCxnSpPr>
                  <a:cxnSpLocks noChangeShapeType="1"/>
                  <a:stCxn id="197" idx="0"/>
                  <a:endCxn id="1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" name="AutoShape 290"/>
                <p:cNvCxnSpPr>
                  <a:cxnSpLocks noChangeShapeType="1"/>
                  <a:stCxn id="198" idx="0"/>
                  <a:endCxn id="1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06" name="AutoShape 29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AutoShape 29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AutoShape 29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AutoShape 29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29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AutoShape 29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12" name="AutoShape 297"/>
                <p:cNvCxnSpPr>
                  <a:cxnSpLocks noChangeShapeType="1"/>
                  <a:stCxn id="206" idx="2"/>
                  <a:endCxn id="2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3" name="AutoShape 298"/>
                <p:cNvCxnSpPr>
                  <a:cxnSpLocks noChangeShapeType="1"/>
                  <a:stCxn id="211" idx="2"/>
                  <a:endCxn id="2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4" name="AutoShape 299"/>
                <p:cNvCxnSpPr>
                  <a:cxnSpLocks noChangeShapeType="1"/>
                  <a:stCxn id="209" idx="0"/>
                  <a:endCxn id="2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" name="AutoShape 300"/>
                <p:cNvCxnSpPr>
                  <a:cxnSpLocks noChangeShapeType="1"/>
                  <a:stCxn id="207" idx="0"/>
                  <a:endCxn id="2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6" name="AutoShape 301"/>
                <p:cNvCxnSpPr>
                  <a:cxnSpLocks noChangeShapeType="1"/>
                  <a:stCxn id="209" idx="0"/>
                  <a:endCxn id="2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7" name="AutoShape 302"/>
                <p:cNvCxnSpPr>
                  <a:cxnSpLocks noChangeShapeType="1"/>
                  <a:stCxn id="210" idx="0"/>
                  <a:endCxn id="2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7" name="Group 303"/>
              <p:cNvGrpSpPr>
                <a:grpSpLocks/>
              </p:cNvGrpSpPr>
              <p:nvPr/>
            </p:nvGrpSpPr>
            <p:grpSpPr bwMode="auto">
              <a:xfrm>
                <a:off x="4811" y="3666"/>
                <a:ext cx="464" cy="406"/>
                <a:chOff x="2745" y="3092"/>
                <a:chExt cx="464" cy="406"/>
              </a:xfrm>
            </p:grpSpPr>
            <p:sp>
              <p:nvSpPr>
                <p:cNvPr id="168" name="AutoShape 30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AutoShape 30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30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AutoShape 30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AutoShape 30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AutoShape 30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AutoShape 31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75" name="AutoShape 311"/>
                <p:cNvCxnSpPr>
                  <a:cxnSpLocks noChangeShapeType="1"/>
                  <a:stCxn id="169" idx="2"/>
                  <a:endCxn id="1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6" name="AutoShape 312"/>
                <p:cNvCxnSpPr>
                  <a:cxnSpLocks noChangeShapeType="1"/>
                  <a:stCxn id="174" idx="2"/>
                  <a:endCxn id="1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7" name="AutoShape 313"/>
                <p:cNvCxnSpPr>
                  <a:cxnSpLocks noChangeShapeType="1"/>
                  <a:stCxn id="172" idx="0"/>
                  <a:endCxn id="1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8" name="AutoShape 314"/>
                <p:cNvCxnSpPr>
                  <a:cxnSpLocks noChangeShapeType="1"/>
                  <a:stCxn id="170" idx="0"/>
                  <a:endCxn id="1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9" name="AutoShape 315"/>
                <p:cNvCxnSpPr>
                  <a:cxnSpLocks noChangeShapeType="1"/>
                  <a:stCxn id="172" idx="0"/>
                  <a:endCxn id="1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0" name="AutoShape 316"/>
                <p:cNvCxnSpPr>
                  <a:cxnSpLocks noChangeShapeType="1"/>
                  <a:stCxn id="173" idx="0"/>
                  <a:endCxn id="1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81" name="AutoShape 31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31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AutoShape 31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AutoShape 32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AutoShape 32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AutoShape 32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87" name="AutoShape 323"/>
                <p:cNvCxnSpPr>
                  <a:cxnSpLocks noChangeShapeType="1"/>
                  <a:stCxn id="181" idx="2"/>
                  <a:endCxn id="1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8" name="AutoShape 324"/>
                <p:cNvCxnSpPr>
                  <a:cxnSpLocks noChangeShapeType="1"/>
                  <a:stCxn id="186" idx="2"/>
                  <a:endCxn id="1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9" name="AutoShape 325"/>
                <p:cNvCxnSpPr>
                  <a:cxnSpLocks noChangeShapeType="1"/>
                  <a:stCxn id="184" idx="0"/>
                  <a:endCxn id="1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0" name="AutoShape 326"/>
                <p:cNvCxnSpPr>
                  <a:cxnSpLocks noChangeShapeType="1"/>
                  <a:stCxn id="182" idx="0"/>
                  <a:endCxn id="1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1" name="AutoShape 327"/>
                <p:cNvCxnSpPr>
                  <a:cxnSpLocks noChangeShapeType="1"/>
                  <a:stCxn id="184" idx="0"/>
                  <a:endCxn id="1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2" name="AutoShape 328"/>
                <p:cNvCxnSpPr>
                  <a:cxnSpLocks noChangeShapeType="1"/>
                  <a:stCxn id="185" idx="0"/>
                  <a:endCxn id="1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8" name="Group 329"/>
              <p:cNvGrpSpPr>
                <a:grpSpLocks/>
              </p:cNvGrpSpPr>
              <p:nvPr/>
            </p:nvGrpSpPr>
            <p:grpSpPr bwMode="auto">
              <a:xfrm>
                <a:off x="4022" y="3409"/>
                <a:ext cx="464" cy="406"/>
                <a:chOff x="2745" y="3092"/>
                <a:chExt cx="464" cy="406"/>
              </a:xfrm>
            </p:grpSpPr>
            <p:sp>
              <p:nvSpPr>
                <p:cNvPr id="143" name="AutoShape 33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AutoShape 33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AutoShape 33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33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AutoShape 33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AutoShape 33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AutoShape 33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50" name="AutoShape 337"/>
                <p:cNvCxnSpPr>
                  <a:cxnSpLocks noChangeShapeType="1"/>
                  <a:stCxn id="144" idx="2"/>
                  <a:endCxn id="1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" name="AutoShape 338"/>
                <p:cNvCxnSpPr>
                  <a:cxnSpLocks noChangeShapeType="1"/>
                  <a:stCxn id="149" idx="2"/>
                  <a:endCxn id="1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2" name="AutoShape 339"/>
                <p:cNvCxnSpPr>
                  <a:cxnSpLocks noChangeShapeType="1"/>
                  <a:stCxn id="147" idx="0"/>
                  <a:endCxn id="1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AutoShape 340"/>
                <p:cNvCxnSpPr>
                  <a:cxnSpLocks noChangeShapeType="1"/>
                  <a:stCxn id="145" idx="0"/>
                  <a:endCxn id="1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4" name="AutoShape 341"/>
                <p:cNvCxnSpPr>
                  <a:cxnSpLocks noChangeShapeType="1"/>
                  <a:stCxn id="147" idx="0"/>
                  <a:endCxn id="1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5" name="AutoShape 342"/>
                <p:cNvCxnSpPr>
                  <a:cxnSpLocks noChangeShapeType="1"/>
                  <a:stCxn id="148" idx="0"/>
                  <a:endCxn id="1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56" name="AutoShape 34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AutoShape 34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AutoShape 34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AutoShape 34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AutoShape 34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AutoShape 34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62" name="AutoShape 349"/>
                <p:cNvCxnSpPr>
                  <a:cxnSpLocks noChangeShapeType="1"/>
                  <a:stCxn id="156" idx="2"/>
                  <a:endCxn id="1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3" name="AutoShape 350"/>
                <p:cNvCxnSpPr>
                  <a:cxnSpLocks noChangeShapeType="1"/>
                  <a:stCxn id="161" idx="2"/>
                  <a:endCxn id="1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" name="AutoShape 351"/>
                <p:cNvCxnSpPr>
                  <a:cxnSpLocks noChangeShapeType="1"/>
                  <a:stCxn id="159" idx="0"/>
                  <a:endCxn id="1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" name="AutoShape 352"/>
                <p:cNvCxnSpPr>
                  <a:cxnSpLocks noChangeShapeType="1"/>
                  <a:stCxn id="157" idx="0"/>
                  <a:endCxn id="1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6" name="AutoShape 353"/>
                <p:cNvCxnSpPr>
                  <a:cxnSpLocks noChangeShapeType="1"/>
                  <a:stCxn id="159" idx="0"/>
                  <a:endCxn id="1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7" name="AutoShape 354"/>
                <p:cNvCxnSpPr>
                  <a:cxnSpLocks noChangeShapeType="1"/>
                  <a:stCxn id="160" idx="0"/>
                  <a:endCxn id="1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9" name="Group 355"/>
              <p:cNvGrpSpPr>
                <a:grpSpLocks/>
              </p:cNvGrpSpPr>
              <p:nvPr/>
            </p:nvGrpSpPr>
            <p:grpSpPr bwMode="auto">
              <a:xfrm>
                <a:off x="3847" y="3571"/>
                <a:ext cx="464" cy="406"/>
                <a:chOff x="2745" y="3092"/>
                <a:chExt cx="464" cy="406"/>
              </a:xfrm>
            </p:grpSpPr>
            <p:sp>
              <p:nvSpPr>
                <p:cNvPr id="118" name="AutoShape 35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AutoShape 35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AutoShape 35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AutoShape 35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AutoShape 36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AutoShape 36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AutoShape 36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25" name="AutoShape 363"/>
                <p:cNvCxnSpPr>
                  <a:cxnSpLocks noChangeShapeType="1"/>
                  <a:stCxn id="119" idx="2"/>
                  <a:endCxn id="1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" name="AutoShape 364"/>
                <p:cNvCxnSpPr>
                  <a:cxnSpLocks noChangeShapeType="1"/>
                  <a:stCxn id="124" idx="2"/>
                  <a:endCxn id="1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" name="AutoShape 365"/>
                <p:cNvCxnSpPr>
                  <a:cxnSpLocks noChangeShapeType="1"/>
                  <a:stCxn id="122" idx="0"/>
                  <a:endCxn id="1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8" name="AutoShape 366"/>
                <p:cNvCxnSpPr>
                  <a:cxnSpLocks noChangeShapeType="1"/>
                  <a:stCxn id="120" idx="0"/>
                  <a:endCxn id="1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9" name="AutoShape 367"/>
                <p:cNvCxnSpPr>
                  <a:cxnSpLocks noChangeShapeType="1"/>
                  <a:stCxn id="122" idx="0"/>
                  <a:endCxn id="1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0" name="AutoShape 368"/>
                <p:cNvCxnSpPr>
                  <a:cxnSpLocks noChangeShapeType="1"/>
                  <a:stCxn id="123" idx="0"/>
                  <a:endCxn id="1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31" name="AutoShape 36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AutoShape 37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AutoShape 37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AutoShape 37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37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utoShape 37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37" name="AutoShape 375"/>
                <p:cNvCxnSpPr>
                  <a:cxnSpLocks noChangeShapeType="1"/>
                  <a:stCxn id="131" idx="2"/>
                  <a:endCxn id="1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8" name="AutoShape 376"/>
                <p:cNvCxnSpPr>
                  <a:cxnSpLocks noChangeShapeType="1"/>
                  <a:stCxn id="136" idx="2"/>
                  <a:endCxn id="1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" name="AutoShape 377"/>
                <p:cNvCxnSpPr>
                  <a:cxnSpLocks noChangeShapeType="1"/>
                  <a:stCxn id="134" idx="0"/>
                  <a:endCxn id="1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0" name="AutoShape 378"/>
                <p:cNvCxnSpPr>
                  <a:cxnSpLocks noChangeShapeType="1"/>
                  <a:stCxn id="132" idx="0"/>
                  <a:endCxn id="1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1" name="AutoShape 379"/>
                <p:cNvCxnSpPr>
                  <a:cxnSpLocks noChangeShapeType="1"/>
                  <a:stCxn id="134" idx="0"/>
                  <a:endCxn id="1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2" name="AutoShape 380"/>
                <p:cNvCxnSpPr>
                  <a:cxnSpLocks noChangeShapeType="1"/>
                  <a:stCxn id="135" idx="0"/>
                  <a:endCxn id="1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0" name="Group 381"/>
              <p:cNvGrpSpPr>
                <a:grpSpLocks/>
              </p:cNvGrpSpPr>
              <p:nvPr/>
            </p:nvGrpSpPr>
            <p:grpSpPr bwMode="auto">
              <a:xfrm>
                <a:off x="3944" y="3668"/>
                <a:ext cx="464" cy="387"/>
                <a:chOff x="2745" y="3092"/>
                <a:chExt cx="464" cy="406"/>
              </a:xfrm>
            </p:grpSpPr>
            <p:sp>
              <p:nvSpPr>
                <p:cNvPr id="93" name="AutoShape 38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AutoShape 38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AutoShape 38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AutoShape 38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AutoShape 38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AutoShape 38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AutoShape 38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00" name="AutoShape 389"/>
                <p:cNvCxnSpPr>
                  <a:cxnSpLocks noChangeShapeType="1"/>
                  <a:stCxn id="94" idx="2"/>
                  <a:endCxn id="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1" name="AutoShape 390"/>
                <p:cNvCxnSpPr>
                  <a:cxnSpLocks noChangeShapeType="1"/>
                  <a:stCxn id="99" idx="2"/>
                  <a:endCxn id="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2" name="AutoShape 391"/>
                <p:cNvCxnSpPr>
                  <a:cxnSpLocks noChangeShapeType="1"/>
                  <a:stCxn id="97" idx="0"/>
                  <a:endCxn id="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" name="AutoShape 392"/>
                <p:cNvCxnSpPr>
                  <a:cxnSpLocks noChangeShapeType="1"/>
                  <a:stCxn id="95" idx="0"/>
                  <a:endCxn id="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4" name="AutoShape 393"/>
                <p:cNvCxnSpPr>
                  <a:cxnSpLocks noChangeShapeType="1"/>
                  <a:stCxn id="97" idx="0"/>
                  <a:endCxn id="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5" name="AutoShape 394"/>
                <p:cNvCxnSpPr>
                  <a:cxnSpLocks noChangeShapeType="1"/>
                  <a:stCxn id="98" idx="0"/>
                  <a:endCxn id="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06" name="AutoShape 39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AutoShape 39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AutoShape 39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AutoShape 39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AutoShape 39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AutoShape 40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12" name="AutoShape 401"/>
                <p:cNvCxnSpPr>
                  <a:cxnSpLocks noChangeShapeType="1"/>
                  <a:stCxn id="106" idx="2"/>
                  <a:endCxn id="1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3" name="AutoShape 402"/>
                <p:cNvCxnSpPr>
                  <a:cxnSpLocks noChangeShapeType="1"/>
                  <a:stCxn id="111" idx="2"/>
                  <a:endCxn id="1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AutoShape 403"/>
                <p:cNvCxnSpPr>
                  <a:cxnSpLocks noChangeShapeType="1"/>
                  <a:stCxn id="109" idx="0"/>
                  <a:endCxn id="1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5" name="AutoShape 404"/>
                <p:cNvCxnSpPr>
                  <a:cxnSpLocks noChangeShapeType="1"/>
                  <a:stCxn id="107" idx="0"/>
                  <a:endCxn id="1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6" name="AutoShape 405"/>
                <p:cNvCxnSpPr>
                  <a:cxnSpLocks noChangeShapeType="1"/>
                  <a:stCxn id="109" idx="0"/>
                  <a:endCxn id="1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7" name="AutoShape 406"/>
                <p:cNvCxnSpPr>
                  <a:cxnSpLocks noChangeShapeType="1"/>
                  <a:stCxn id="110" idx="0"/>
                  <a:endCxn id="1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1" name="Group 407"/>
              <p:cNvGrpSpPr>
                <a:grpSpLocks/>
              </p:cNvGrpSpPr>
              <p:nvPr/>
            </p:nvGrpSpPr>
            <p:grpSpPr bwMode="auto">
              <a:xfrm>
                <a:off x="3901" y="3612"/>
                <a:ext cx="464" cy="406"/>
                <a:chOff x="2745" y="3092"/>
                <a:chExt cx="464" cy="406"/>
              </a:xfrm>
            </p:grpSpPr>
            <p:sp>
              <p:nvSpPr>
                <p:cNvPr id="68" name="AutoShape 40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AutoShape 40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AutoShape 41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AutoShape 41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AutoShape 41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AutoShape 41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AutoShape 41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75" name="AutoShape 415"/>
                <p:cNvCxnSpPr>
                  <a:cxnSpLocks noChangeShapeType="1"/>
                  <a:stCxn id="69" idx="2"/>
                  <a:endCxn id="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6" name="AutoShape 416"/>
                <p:cNvCxnSpPr>
                  <a:cxnSpLocks noChangeShapeType="1"/>
                  <a:stCxn id="74" idx="2"/>
                  <a:endCxn id="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7" name="AutoShape 417"/>
                <p:cNvCxnSpPr>
                  <a:cxnSpLocks noChangeShapeType="1"/>
                  <a:stCxn id="72" idx="0"/>
                  <a:endCxn id="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8" name="AutoShape 418"/>
                <p:cNvCxnSpPr>
                  <a:cxnSpLocks noChangeShapeType="1"/>
                  <a:stCxn id="70" idx="0"/>
                  <a:endCxn id="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9" name="AutoShape 419"/>
                <p:cNvCxnSpPr>
                  <a:cxnSpLocks noChangeShapeType="1"/>
                  <a:stCxn id="72" idx="0"/>
                  <a:endCxn id="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0" name="AutoShape 420"/>
                <p:cNvCxnSpPr>
                  <a:cxnSpLocks noChangeShapeType="1"/>
                  <a:stCxn id="73" idx="0"/>
                  <a:endCxn id="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81" name="AutoShape 42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AutoShape 42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AutoShape 42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AutoShape 42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AutoShape 42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AutoShape 42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87" name="AutoShape 427"/>
                <p:cNvCxnSpPr>
                  <a:cxnSpLocks noChangeShapeType="1"/>
                  <a:stCxn id="81" idx="2"/>
                  <a:endCxn id="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8" name="AutoShape 428"/>
                <p:cNvCxnSpPr>
                  <a:cxnSpLocks noChangeShapeType="1"/>
                  <a:stCxn id="86" idx="2"/>
                  <a:endCxn id="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9" name="AutoShape 429"/>
                <p:cNvCxnSpPr>
                  <a:cxnSpLocks noChangeShapeType="1"/>
                  <a:stCxn id="84" idx="0"/>
                  <a:endCxn id="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0" name="AutoShape 430"/>
                <p:cNvCxnSpPr>
                  <a:cxnSpLocks noChangeShapeType="1"/>
                  <a:stCxn id="82" idx="0"/>
                  <a:endCxn id="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1" name="AutoShape 431"/>
                <p:cNvCxnSpPr>
                  <a:cxnSpLocks noChangeShapeType="1"/>
                  <a:stCxn id="84" idx="0"/>
                  <a:endCxn id="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2" name="AutoShape 432"/>
                <p:cNvCxnSpPr>
                  <a:cxnSpLocks noChangeShapeType="1"/>
                  <a:stCxn id="85" idx="0"/>
                  <a:endCxn id="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2" name="Group 433"/>
              <p:cNvGrpSpPr>
                <a:grpSpLocks/>
              </p:cNvGrpSpPr>
              <p:nvPr/>
            </p:nvGrpSpPr>
            <p:grpSpPr bwMode="auto">
              <a:xfrm>
                <a:off x="4640" y="3768"/>
                <a:ext cx="464" cy="406"/>
                <a:chOff x="2745" y="3092"/>
                <a:chExt cx="464" cy="406"/>
              </a:xfrm>
            </p:grpSpPr>
            <p:sp>
              <p:nvSpPr>
                <p:cNvPr id="43" name="AutoShape 43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AutoShape 43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AutoShape 43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AutoShape 43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AutoShape 43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utoShape 43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AutoShape 44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0" name="AutoShape 441"/>
                <p:cNvCxnSpPr>
                  <a:cxnSpLocks noChangeShapeType="1"/>
                  <a:stCxn id="44" idx="2"/>
                  <a:endCxn id="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" name="AutoShape 442"/>
                <p:cNvCxnSpPr>
                  <a:cxnSpLocks noChangeShapeType="1"/>
                  <a:stCxn id="49" idx="2"/>
                  <a:endCxn id="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" name="AutoShape 443"/>
                <p:cNvCxnSpPr>
                  <a:cxnSpLocks noChangeShapeType="1"/>
                  <a:stCxn id="47" idx="0"/>
                  <a:endCxn id="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3" name="AutoShape 444"/>
                <p:cNvCxnSpPr>
                  <a:cxnSpLocks noChangeShapeType="1"/>
                  <a:stCxn id="45" idx="0"/>
                  <a:endCxn id="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" name="AutoShape 445"/>
                <p:cNvCxnSpPr>
                  <a:cxnSpLocks noChangeShapeType="1"/>
                  <a:stCxn id="47" idx="0"/>
                  <a:endCxn id="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AutoShape 446"/>
                <p:cNvCxnSpPr>
                  <a:cxnSpLocks noChangeShapeType="1"/>
                  <a:stCxn id="48" idx="0"/>
                  <a:endCxn id="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6" name="AutoShape 44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AutoShape 44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AutoShape 44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AutoShape 45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AutoShape 45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AutoShape 45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62" name="AutoShape 453"/>
                <p:cNvCxnSpPr>
                  <a:cxnSpLocks noChangeShapeType="1"/>
                  <a:stCxn id="56" idx="2"/>
                  <a:endCxn id="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" name="AutoShape 454"/>
                <p:cNvCxnSpPr>
                  <a:cxnSpLocks noChangeShapeType="1"/>
                  <a:stCxn id="61" idx="2"/>
                  <a:endCxn id="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AutoShape 455"/>
                <p:cNvCxnSpPr>
                  <a:cxnSpLocks noChangeShapeType="1"/>
                  <a:stCxn id="59" idx="0"/>
                  <a:endCxn id="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AutoShape 456"/>
                <p:cNvCxnSpPr>
                  <a:cxnSpLocks noChangeShapeType="1"/>
                  <a:stCxn id="57" idx="0"/>
                  <a:endCxn id="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AutoShape 457"/>
                <p:cNvCxnSpPr>
                  <a:cxnSpLocks noChangeShapeType="1"/>
                  <a:stCxn id="59" idx="0"/>
                  <a:endCxn id="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AutoShape 458"/>
                <p:cNvCxnSpPr>
                  <a:cxnSpLocks noChangeShapeType="1"/>
                  <a:stCxn id="60" idx="0"/>
                  <a:endCxn id="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 !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5" y="1847045"/>
            <a:ext cx="2712667" cy="2263791"/>
          </a:xfrm>
        </p:spPr>
      </p:pic>
      <p:sp>
        <p:nvSpPr>
          <p:cNvPr id="11" name="Rectangle 10"/>
          <p:cNvSpPr/>
          <p:nvPr/>
        </p:nvSpPr>
        <p:spPr>
          <a:xfrm>
            <a:off x="533400" y="1556327"/>
            <a:ext cx="20233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https://www.sigmundsoftware.com/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880" y="1847045"/>
            <a:ext cx="2673320" cy="22686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52878" y="1560968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http://www.praxisemr.com/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034" y="1869160"/>
            <a:ext cx="2958151" cy="22416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58532" y="1570205"/>
            <a:ext cx="1981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smtClean="0">
                <a:solidFill>
                  <a:schemeClr val="bg1"/>
                </a:solidFill>
              </a:rPr>
              <a:t>ubmd.followmyhealth.com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1524000"/>
            <a:ext cx="8839200" cy="4862323"/>
            <a:chOff x="76200" y="1524000"/>
            <a:chExt cx="8991600" cy="4862323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76200" y="1524000"/>
              <a:ext cx="8991600" cy="2895600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9371" y="4447331"/>
              <a:ext cx="1776547" cy="193899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Optimized for practice management and patient care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19972" y="4610836"/>
            <a:ext cx="5937651" cy="2018564"/>
            <a:chOff x="2519972" y="4610836"/>
            <a:chExt cx="5937651" cy="2018564"/>
          </a:xfrm>
        </p:grpSpPr>
        <p:sp>
          <p:nvSpPr>
            <p:cNvPr id="468" name="Rounded Rectangle 467"/>
            <p:cNvSpPr/>
            <p:nvPr/>
          </p:nvSpPr>
          <p:spPr bwMode="auto">
            <a:xfrm>
              <a:off x="2519972" y="4610836"/>
              <a:ext cx="3652228" cy="2018564"/>
            </a:xfrm>
            <a:prstGeom prst="roundRect">
              <a:avLst/>
            </a:prstGeom>
            <a:noFill/>
            <a:ln w="57150" cap="flat" cmpd="sng" algn="ctr">
              <a:solidFill>
                <a:srgbClr val="19FF8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92673" y="4864100"/>
              <a:ext cx="2264950" cy="1200329"/>
            </a:xfrm>
            <a:prstGeom prst="rect">
              <a:avLst/>
            </a:prstGeom>
            <a:solidFill>
              <a:srgbClr val="19FF8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Optimized for analytics and decision support</a:t>
              </a:r>
              <a:endParaRPr lang="en-US" dirty="0"/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76200" y="1447800"/>
            <a:ext cx="8991600" cy="5257800"/>
            <a:chOff x="76200" y="1447800"/>
            <a:chExt cx="8991600" cy="5257800"/>
          </a:xfrm>
        </p:grpSpPr>
        <p:sp>
          <p:nvSpPr>
            <p:cNvPr id="8" name="TextBox 7"/>
            <p:cNvSpPr txBox="1"/>
            <p:nvPr/>
          </p:nvSpPr>
          <p:spPr>
            <a:xfrm>
              <a:off x="5049960" y="1447800"/>
              <a:ext cx="3027240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Lacks data for making analytics and DS work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76200" y="1447800"/>
              <a:ext cx="8991600" cy="5257800"/>
            </a:xfrm>
            <a:prstGeom prst="roundRect">
              <a:avLst>
                <a:gd name="adj" fmla="val 8334"/>
              </a:avLst>
            </a:prstGeom>
            <a:noFill/>
            <a:ln w="57150" cap="flat" cmpd="sng" algn="ctr">
              <a:solidFill>
                <a:srgbClr val="ECD6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4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Idiosyncrasies in problem entry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3810000" cy="365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e1ph1: Diabetes mellitus type II (NIDDM)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e1ph2: Diabetes Mellitus With </a:t>
            </a:r>
            <a:r>
              <a:rPr lang="en-US" sz="1400" dirty="0" smtClean="0">
                <a:solidFill>
                  <a:srgbClr val="FFFF00"/>
                </a:solidFill>
              </a:rPr>
              <a:t>	Complication</a:t>
            </a:r>
            <a:endParaRPr lang="en-US" sz="1400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e1ph3: Diabetes mellitus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e1ph4: DM (diabetes mellitus), type 1, </a:t>
            </a:r>
            <a:r>
              <a:rPr lang="en-US" sz="1400" dirty="0" smtClean="0">
                <a:solidFill>
                  <a:srgbClr val="FFFF00"/>
                </a:solidFill>
              </a:rPr>
              <a:t>	uncontrolled</a:t>
            </a:r>
            <a:endParaRPr lang="en-US" sz="1400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e1ph5: Diabetes mellitus with </a:t>
            </a:r>
            <a:r>
              <a:rPr lang="en-US" sz="1400" dirty="0" smtClean="0">
                <a:solidFill>
                  <a:srgbClr val="FFFF00"/>
                </a:solidFill>
              </a:rPr>
              <a:t>	complication</a:t>
            </a:r>
            <a:endParaRPr lang="en-US" sz="1400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e2ph1: Type 1 Diabetes Mellitus - </a:t>
            </a:r>
            <a:r>
              <a:rPr lang="en-US" sz="1400" dirty="0" smtClean="0">
                <a:solidFill>
                  <a:srgbClr val="FF0000"/>
                </a:solidFill>
              </a:rPr>
              <a:t>	Uncontrolled</a:t>
            </a:r>
            <a:endParaRPr lang="en-US" sz="14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e2ph2: Type II diabetes mellitus with </a:t>
            </a:r>
            <a:r>
              <a:rPr lang="en-US" sz="1400" dirty="0" smtClean="0">
                <a:solidFill>
                  <a:srgbClr val="FF0000"/>
                </a:solidFill>
              </a:rPr>
              <a:t>	ketoacidosis</a:t>
            </a:r>
            <a:endParaRPr lang="en-US" sz="14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e2ph3: Type 2 Diabetes Mellitus - </a:t>
            </a:r>
            <a:r>
              <a:rPr lang="en-US" sz="1400" dirty="0" smtClean="0">
                <a:solidFill>
                  <a:srgbClr val="FF0000"/>
                </a:solidFill>
              </a:rPr>
              <a:t>	Uncomplicated</a:t>
            </a:r>
            <a:r>
              <a:rPr lang="en-US" sz="1400" dirty="0">
                <a:solidFill>
                  <a:srgbClr val="FF0000"/>
                </a:solidFill>
              </a:rPr>
              <a:t>, Uncontrolled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e2ph4: Acanthosis </a:t>
            </a:r>
            <a:r>
              <a:rPr lang="en-US" sz="1400" dirty="0" err="1" smtClean="0">
                <a:solidFill>
                  <a:srgbClr val="FF0000"/>
                </a:solidFill>
              </a:rPr>
              <a:t>nigricans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5276565"/>
            <a:ext cx="6477000" cy="333432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rgbClr val="19FF81"/>
                </a:solidFill>
              </a:rPr>
              <a:t>e3ph1: Closed Fracture Of The Shaft Of The </a:t>
            </a:r>
            <a:r>
              <a:rPr lang="en-US" sz="1400" kern="0" dirty="0" err="1" smtClean="0">
                <a:solidFill>
                  <a:srgbClr val="19FF81"/>
                </a:solidFill>
              </a:rPr>
              <a:t>Humerus</a:t>
            </a:r>
            <a:endParaRPr lang="en-US" sz="1400" kern="0" dirty="0" smtClean="0">
              <a:solidFill>
                <a:srgbClr val="19FF8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rgbClr val="19FF81"/>
                </a:solidFill>
              </a:rPr>
              <a:t>e3ph2: Closed Fracture Of Neck Of Femur - </a:t>
            </a:r>
            <a:r>
              <a:rPr lang="en-US" sz="1400" kern="0" dirty="0" err="1" smtClean="0">
                <a:solidFill>
                  <a:srgbClr val="19FF81"/>
                </a:solidFill>
              </a:rPr>
              <a:t>Transcervical</a:t>
            </a:r>
            <a:endParaRPr lang="en-US" sz="1400" kern="0" dirty="0" smtClean="0">
              <a:solidFill>
                <a:srgbClr val="19FF8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rgbClr val="19FF81"/>
                </a:solidFill>
              </a:rPr>
              <a:t>e3ph3: Closed Fracture Of The </a:t>
            </a:r>
            <a:r>
              <a:rPr lang="en-US" sz="1400" kern="0" dirty="0" err="1" smtClean="0">
                <a:solidFill>
                  <a:srgbClr val="19FF81"/>
                </a:solidFill>
              </a:rPr>
              <a:t>Humerus</a:t>
            </a:r>
            <a:endParaRPr lang="en-US" sz="1400" kern="0" dirty="0" smtClean="0">
              <a:solidFill>
                <a:srgbClr val="19FF8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rgbClr val="00B0F0"/>
                </a:solidFill>
              </a:rPr>
              <a:t>e4ph1: Open Treatment Of Humeral Shaft Fracture w Plate/Screws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rgbClr val="00B0F0"/>
                </a:solidFill>
              </a:rPr>
              <a:t>e4ph3: Fracture of left </a:t>
            </a:r>
            <a:r>
              <a:rPr lang="en-US" sz="1400" kern="0" dirty="0" err="1" smtClean="0">
                <a:solidFill>
                  <a:srgbClr val="00B0F0"/>
                </a:solidFill>
              </a:rPr>
              <a:t>humerus</a:t>
            </a:r>
            <a:endParaRPr lang="en-US" sz="1400" kern="0" dirty="0">
              <a:solidFill>
                <a:srgbClr val="00B0F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38600" y="1676400"/>
            <a:ext cx="4876800" cy="3447765"/>
            <a:chOff x="4038600" y="1676400"/>
            <a:chExt cx="4876800" cy="34477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8600" y="1676400"/>
              <a:ext cx="4876800" cy="3447765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 bwMode="auto">
            <a:xfrm>
              <a:off x="4114800" y="1752600"/>
              <a:ext cx="3200400" cy="1828800"/>
            </a:xfrm>
            <a:prstGeom prst="roundRect">
              <a:avLst>
                <a:gd name="adj" fmla="val 991"/>
              </a:avLst>
            </a:prstGeom>
            <a:solidFill>
              <a:srgbClr val="FFFF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127157" y="3626979"/>
              <a:ext cx="1676400" cy="1402221"/>
            </a:xfrm>
            <a:prstGeom prst="roundRect">
              <a:avLst>
                <a:gd name="adj" fmla="val 4256"/>
              </a:avLst>
            </a:prstGeom>
            <a:solidFill>
              <a:srgbClr val="FF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867400" y="3653481"/>
              <a:ext cx="1447800" cy="1371600"/>
            </a:xfrm>
            <a:prstGeom prst="roundRect">
              <a:avLst>
                <a:gd name="adj" fmla="val 5137"/>
              </a:avLst>
            </a:prstGeom>
            <a:solidFill>
              <a:srgbClr val="19FF81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7391400" y="3653481"/>
              <a:ext cx="1447800" cy="1371600"/>
            </a:xfrm>
            <a:prstGeom prst="roundRect">
              <a:avLst>
                <a:gd name="adj" fmla="val 5137"/>
              </a:avLst>
            </a:prstGeom>
            <a:solidFill>
              <a:srgbClr val="00B0F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400800" y="5470524"/>
            <a:ext cx="2657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Bona J, Ceusters W. Replacing EHR structured data with explicit representations. International Conference on Biomedical Ontologies, ICBO 2015, Early career track, Lisbon, Portugal, July 27-30, 2015;85-86</a:t>
            </a:r>
          </a:p>
        </p:txBody>
      </p:sp>
    </p:spTree>
    <p:extLst>
      <p:ext uri="{BB962C8B-B14F-4D97-AF65-F5344CB8AC3E}">
        <p14:creationId xmlns:p14="http://schemas.microsoft.com/office/powerpoint/2010/main" val="6787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Prominent types of inconsistencies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Changes in reality not faithfully reflected in the medical record updates;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Updates in the records inadequately documented as to whether they reflect changes in reality or changes in caregivers understanding thereof;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Inconsistencies amongst observers;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Plain mistakes</a:t>
            </a:r>
            <a:r>
              <a:rPr lang="en-US" dirty="0"/>
              <a:t> </a:t>
            </a:r>
            <a:r>
              <a:rPr lang="en-US" dirty="0" smtClean="0"/>
              <a:t>and ambiguities.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Attempted solution</a:t>
            </a:r>
            <a:r>
              <a:rPr lang="en-US" dirty="0" smtClean="0"/>
              <a:t>: ontology-based template for generating maximally complete and self-explanatory assertions.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59830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Ceusters W, Hsu CY, Smith B. Clinical Data Wrangling using Ontological Realism and Referent Tracking. International Conference on Biomedical Ontologies, ICBO 2014, Houston, Texas, Oct 6-9, 2014; 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CEUR </a:t>
            </a:r>
            <a:r>
              <a:rPr lang="en-US" sz="1200" dirty="0">
                <a:solidFill>
                  <a:schemeClr val="bg1"/>
                </a:solidFill>
              </a:rPr>
              <a:t>Workshop Proceedings 2014;1237:27-32.</a:t>
            </a:r>
          </a:p>
        </p:txBody>
      </p:sp>
    </p:spTree>
    <p:extLst>
      <p:ext uri="{BB962C8B-B14F-4D97-AF65-F5344CB8AC3E}">
        <p14:creationId xmlns:p14="http://schemas.microsoft.com/office/powerpoint/2010/main" val="25441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6" y="1447800"/>
            <a:ext cx="8993484" cy="5334000"/>
          </a:xfrm>
          <a:prstGeom prst="rect">
            <a:avLst/>
          </a:prstGeom>
        </p:spPr>
      </p:pic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altLang="en-US" sz="2700" dirty="0" smtClean="0"/>
              <a:t>Template for generating maximally complete and </a:t>
            </a:r>
            <a:br>
              <a:rPr lang="en-US" altLang="en-US" sz="2700" dirty="0" smtClean="0"/>
            </a:br>
            <a:r>
              <a:rPr lang="en-US" altLang="en-US" sz="2700" dirty="0" smtClean="0"/>
              <a:t>self-explanatory assertions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38600" y="1447800"/>
            <a:ext cx="5029200" cy="3733799"/>
            <a:chOff x="4038600" y="1524000"/>
            <a:chExt cx="5029200" cy="3664731"/>
          </a:xfrm>
        </p:grpSpPr>
        <p:sp>
          <p:nvSpPr>
            <p:cNvPr id="3" name="Rectangle 2"/>
            <p:cNvSpPr/>
            <p:nvPr/>
          </p:nvSpPr>
          <p:spPr bwMode="auto">
            <a:xfrm>
              <a:off x="4038600" y="1524000"/>
              <a:ext cx="5029200" cy="366473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66720" y="4814780"/>
              <a:ext cx="1686680" cy="302084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‘RT-compatible part’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34919" y="2526268"/>
            <a:ext cx="1794081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‘conditional part’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316" y="1447800"/>
            <a:ext cx="3964284" cy="3733800"/>
          </a:xfrm>
          <a:prstGeom prst="rect">
            <a:avLst/>
          </a:prstGeom>
          <a:solidFill>
            <a:srgbClr val="00B05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00764" y="2036492"/>
            <a:ext cx="381000" cy="3029652"/>
            <a:chOff x="3800764" y="2036492"/>
            <a:chExt cx="381000" cy="3029652"/>
          </a:xfrm>
        </p:grpSpPr>
        <p:grpSp>
          <p:nvGrpSpPr>
            <p:cNvPr id="9" name="Group 8"/>
            <p:cNvGrpSpPr/>
            <p:nvPr/>
          </p:nvGrpSpPr>
          <p:grpSpPr>
            <a:xfrm>
              <a:off x="3800764" y="2036492"/>
              <a:ext cx="381000" cy="134052"/>
              <a:chOff x="6553200" y="99013"/>
              <a:chExt cx="978408" cy="484632"/>
            </a:xfrm>
          </p:grpSpPr>
          <p:sp>
            <p:nvSpPr>
              <p:cNvPr id="10" name="Right Arrow 9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800764" y="2229532"/>
              <a:ext cx="381000" cy="134052"/>
              <a:chOff x="6553200" y="99013"/>
              <a:chExt cx="978408" cy="484632"/>
            </a:xfrm>
          </p:grpSpPr>
          <p:sp>
            <p:nvSpPr>
              <p:cNvPr id="14" name="Right Arrow 13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800764" y="2422572"/>
              <a:ext cx="381000" cy="134052"/>
              <a:chOff x="6553200" y="99013"/>
              <a:chExt cx="978408" cy="484632"/>
            </a:xfrm>
          </p:grpSpPr>
          <p:sp>
            <p:nvSpPr>
              <p:cNvPr id="17" name="Right Arrow 16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800764" y="2615612"/>
              <a:ext cx="381000" cy="134052"/>
              <a:chOff x="6553200" y="99013"/>
              <a:chExt cx="978408" cy="484632"/>
            </a:xfrm>
          </p:grpSpPr>
          <p:sp>
            <p:nvSpPr>
              <p:cNvPr id="20" name="Right Arrow 19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800764" y="2808652"/>
              <a:ext cx="381000" cy="134052"/>
              <a:chOff x="6553200" y="99013"/>
              <a:chExt cx="978408" cy="484632"/>
            </a:xfrm>
          </p:grpSpPr>
          <p:sp>
            <p:nvSpPr>
              <p:cNvPr id="23" name="Right Arrow 22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800764" y="3001692"/>
              <a:ext cx="381000" cy="134052"/>
              <a:chOff x="6553200" y="99013"/>
              <a:chExt cx="978408" cy="484632"/>
            </a:xfrm>
          </p:grpSpPr>
          <p:sp>
            <p:nvSpPr>
              <p:cNvPr id="26" name="Right Arrow 25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00764" y="3194732"/>
              <a:ext cx="381000" cy="134052"/>
              <a:chOff x="6553200" y="99013"/>
              <a:chExt cx="978408" cy="484632"/>
            </a:xfrm>
          </p:grpSpPr>
          <p:sp>
            <p:nvSpPr>
              <p:cNvPr id="29" name="Right Arrow 28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800764" y="3387772"/>
              <a:ext cx="381000" cy="134052"/>
              <a:chOff x="6553200" y="99013"/>
              <a:chExt cx="978408" cy="484632"/>
            </a:xfrm>
          </p:grpSpPr>
          <p:sp>
            <p:nvSpPr>
              <p:cNvPr id="32" name="Right Arrow 31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800764" y="3580812"/>
              <a:ext cx="381000" cy="134052"/>
              <a:chOff x="6553200" y="99013"/>
              <a:chExt cx="978408" cy="484632"/>
            </a:xfrm>
          </p:grpSpPr>
          <p:sp>
            <p:nvSpPr>
              <p:cNvPr id="35" name="Right Arrow 34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800764" y="3773852"/>
              <a:ext cx="381000" cy="134052"/>
              <a:chOff x="6553200" y="99013"/>
              <a:chExt cx="978408" cy="484632"/>
            </a:xfrm>
          </p:grpSpPr>
          <p:sp>
            <p:nvSpPr>
              <p:cNvPr id="38" name="Right Arrow 37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800764" y="3966892"/>
              <a:ext cx="381000" cy="134052"/>
              <a:chOff x="6553200" y="99013"/>
              <a:chExt cx="978408" cy="484632"/>
            </a:xfrm>
          </p:grpSpPr>
          <p:sp>
            <p:nvSpPr>
              <p:cNvPr id="41" name="Right Arrow 40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800764" y="4159932"/>
              <a:ext cx="381000" cy="134052"/>
              <a:chOff x="6553200" y="99013"/>
              <a:chExt cx="978408" cy="484632"/>
            </a:xfrm>
          </p:grpSpPr>
          <p:sp>
            <p:nvSpPr>
              <p:cNvPr id="44" name="Right Arrow 43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800764" y="4352972"/>
              <a:ext cx="381000" cy="134052"/>
              <a:chOff x="6553200" y="99013"/>
              <a:chExt cx="978408" cy="484632"/>
            </a:xfrm>
          </p:grpSpPr>
          <p:sp>
            <p:nvSpPr>
              <p:cNvPr id="47" name="Right Arrow 46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800764" y="4546012"/>
              <a:ext cx="381000" cy="134052"/>
              <a:chOff x="6553200" y="99013"/>
              <a:chExt cx="978408" cy="484632"/>
            </a:xfrm>
          </p:grpSpPr>
          <p:sp>
            <p:nvSpPr>
              <p:cNvPr id="50" name="Right Arrow 49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800764" y="4739052"/>
              <a:ext cx="381000" cy="134052"/>
              <a:chOff x="6553200" y="99013"/>
              <a:chExt cx="978408" cy="484632"/>
            </a:xfrm>
          </p:grpSpPr>
          <p:sp>
            <p:nvSpPr>
              <p:cNvPr id="53" name="Right Arrow 52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800764" y="4932092"/>
              <a:ext cx="381000" cy="134052"/>
              <a:chOff x="6553200" y="99013"/>
              <a:chExt cx="978408" cy="484632"/>
            </a:xfrm>
          </p:grpSpPr>
          <p:sp>
            <p:nvSpPr>
              <p:cNvPr id="56" name="Right Arrow 55"/>
              <p:cNvSpPr/>
              <p:nvPr/>
            </p:nvSpPr>
            <p:spPr bwMode="auto">
              <a:xfrm>
                <a:off x="6553200" y="99013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alpha val="47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6553200" y="233064"/>
                <a:ext cx="489204" cy="224135"/>
              </a:xfrm>
              <a:prstGeom prst="rect">
                <a:avLst/>
              </a:prstGeom>
              <a:gradFill flip="none" rotWithShape="1">
                <a:gsLst>
                  <a:gs pos="39000">
                    <a:srgbClr val="00B05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48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 obtained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was demonstrated that </a:t>
            </a:r>
            <a:r>
              <a:rPr lang="en-US" dirty="0" smtClean="0"/>
              <a:t>the proposed framework </a:t>
            </a:r>
            <a:r>
              <a:rPr lang="en-US" dirty="0"/>
              <a:t>could handle all idiosyncrasies encountered in </a:t>
            </a:r>
            <a:r>
              <a:rPr lang="en-US" dirty="0" smtClean="0"/>
              <a:t>the dataset used as test case. </a:t>
            </a:r>
          </a:p>
          <a:p>
            <a:endParaRPr lang="en-US" dirty="0"/>
          </a:p>
          <a:p>
            <a:pPr algn="ctr"/>
            <a:r>
              <a:rPr lang="en-US" dirty="0" smtClean="0"/>
              <a:t>however</a:t>
            </a:r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required a thorough understanding of and expertise in applying the </a:t>
            </a:r>
            <a:r>
              <a:rPr lang="en-US" dirty="0" smtClean="0"/>
              <a:t>underlying theories </a:t>
            </a:r>
            <a:r>
              <a:rPr lang="en-US" dirty="0"/>
              <a:t>of the </a:t>
            </a:r>
            <a:r>
              <a:rPr lang="en-US" dirty="0" smtClean="0"/>
              <a:t>framework so </a:t>
            </a:r>
            <a:r>
              <a:rPr lang="en-US" dirty="0"/>
              <a:t>as not to make any </a:t>
            </a:r>
            <a:r>
              <a:rPr lang="en-US" dirty="0" smtClean="0"/>
              <a:t>mistakes in designing the template.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59830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Ceusters W, Hsu CY, Smith B. Clinical Data Wrangling using Ontological Realism and Referent Tracking. International Conference on Biomedical Ontologies, ICBO 2014, Houston, Texas, Oct 6-9, 2014; 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CEUR </a:t>
            </a:r>
            <a:r>
              <a:rPr lang="en-US" sz="1200" dirty="0">
                <a:solidFill>
                  <a:schemeClr val="bg1"/>
                </a:solidFill>
              </a:rPr>
              <a:t>Workshop Proceedings 2014;1237:27-32.</a:t>
            </a:r>
          </a:p>
        </p:txBody>
      </p:sp>
    </p:spTree>
    <p:extLst>
      <p:ext uri="{BB962C8B-B14F-4D97-AF65-F5344CB8AC3E}">
        <p14:creationId xmlns:p14="http://schemas.microsoft.com/office/powerpoint/2010/main" val="35656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11769</TotalTime>
  <Words>2326</Words>
  <Application>Microsoft Office PowerPoint</Application>
  <PresentationFormat>On-screen Show (4:3)</PresentationFormat>
  <Paragraphs>415</Paragraphs>
  <Slides>42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1" baseType="lpstr">
      <vt:lpstr>Arial Unicode MS</vt:lpstr>
      <vt:lpstr>Batang</vt:lpstr>
      <vt:lpstr>ＭＳ 明朝</vt:lpstr>
      <vt:lpstr>ＭＳ 明朝</vt:lpstr>
      <vt:lpstr>ＭＳ Ｐゴシック</vt:lpstr>
      <vt:lpstr>Arial</vt:lpstr>
      <vt:lpstr>Arial Black</vt:lpstr>
      <vt:lpstr>Bell MT</vt:lpstr>
      <vt:lpstr>Calibri</vt:lpstr>
      <vt:lpstr>Courier</vt:lpstr>
      <vt:lpstr>Georgia</vt:lpstr>
      <vt:lpstr>Segoe UI Light</vt:lpstr>
      <vt:lpstr>Times</vt:lpstr>
      <vt:lpstr>Times New Roman</vt:lpstr>
      <vt:lpstr>Trebuchet MS</vt:lpstr>
      <vt:lpstr>Verdana</vt:lpstr>
      <vt:lpstr>Wingdings</vt:lpstr>
      <vt:lpstr>Office Theme</vt:lpstr>
      <vt:lpstr>Photo Editor-foto</vt:lpstr>
      <vt:lpstr>Ontologies of Dynamical Systems and Verifiable Ontology-based Computation: Towards a Haskell-based Implementation of Referent Tracking  9th International Conference on Formal Ontology in Information Systems (FOIS 2016) Annecy, France, July 6th-9th, 2016.  </vt:lpstr>
      <vt:lpstr>Content</vt:lpstr>
      <vt:lpstr>The long-term vision</vt:lpstr>
      <vt:lpstr>A paradigm to aggregate EHR data</vt:lpstr>
      <vt:lpstr>However !</vt:lpstr>
      <vt:lpstr>Idiosyncrasies in problem entry updates</vt:lpstr>
      <vt:lpstr>Prominent types of inconsistencies</vt:lpstr>
      <vt:lpstr>Template for generating maximally complete and  self-explanatory assertions</vt:lpstr>
      <vt:lpstr>Insights obtained</vt:lpstr>
      <vt:lpstr>Research question for current work</vt:lpstr>
      <vt:lpstr>The theory:   Ontological Realism</vt:lpstr>
      <vt:lpstr>Scientific discovery and application</vt:lpstr>
      <vt:lpstr>Data and what it is about</vt:lpstr>
      <vt:lpstr>A first major distinction</vt:lpstr>
      <vt:lpstr>Data and what it is about</vt:lpstr>
      <vt:lpstr>Representing specific entities</vt:lpstr>
      <vt:lpstr>Method: IUI assignment</vt:lpstr>
      <vt:lpstr>Elementary Referent Tracking tuple types</vt:lpstr>
      <vt:lpstr>Meta-template: internal history keeping</vt:lpstr>
      <vt:lpstr>Basic Formal Ontology (BFO)</vt:lpstr>
      <vt:lpstr>BFO entities relevant to Referent Tracking (RT) as representational system</vt:lpstr>
      <vt:lpstr>BFO entities relevant to Referent Tracking (RT) as representational system</vt:lpstr>
      <vt:lpstr>Reality according to Referent Tracking (RT)</vt:lpstr>
      <vt:lpstr>What RT components are about</vt:lpstr>
      <vt:lpstr>Referent Tracking based data warehousing</vt:lpstr>
      <vt:lpstr>Referent tracking for dynamic systems </vt:lpstr>
      <vt:lpstr>Referent tracking for dynamic systems </vt:lpstr>
      <vt:lpstr>Referent tracking for dynamic systems </vt:lpstr>
      <vt:lpstr>Referent tracking for dynamic systems </vt:lpstr>
      <vt:lpstr>Referent tracking for dynamic systems </vt:lpstr>
      <vt:lpstr>RT and the ontology of dynamic systems </vt:lpstr>
      <vt:lpstr>Computational realization of Ontology + RT</vt:lpstr>
      <vt:lpstr>‘Ontology-based computing’</vt:lpstr>
      <vt:lpstr>Ontology-based computing in Haskell</vt:lpstr>
      <vt:lpstr>Example: unique identification</vt:lpstr>
      <vt:lpstr>Example: type functions</vt:lpstr>
      <vt:lpstr>Example: working with subcategories</vt:lpstr>
      <vt:lpstr>Example: building the BFO hierarchy</vt:lpstr>
      <vt:lpstr>Lessons learned (1)</vt:lpstr>
      <vt:lpstr>Lessons learned (2)</vt:lpstr>
      <vt:lpstr>Hypothesis for future work</vt:lpstr>
      <vt:lpstr>Acknowledgement</vt:lpstr>
    </vt:vector>
  </TitlesOfParts>
  <Company>SUNY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576</cp:revision>
  <dcterms:created xsi:type="dcterms:W3CDTF">2011-06-07T20:07:59Z</dcterms:created>
  <dcterms:modified xsi:type="dcterms:W3CDTF">2016-06-30T20:23:29Z</dcterms:modified>
</cp:coreProperties>
</file>