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6.jpg" ContentType="image/pn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99"/>
  </p:notesMasterIdLst>
  <p:sldIdLst>
    <p:sldId id="898" r:id="rId2"/>
    <p:sldId id="899" r:id="rId3"/>
    <p:sldId id="665" r:id="rId4"/>
    <p:sldId id="906" r:id="rId5"/>
    <p:sldId id="869" r:id="rId6"/>
    <p:sldId id="888" r:id="rId7"/>
    <p:sldId id="870" r:id="rId8"/>
    <p:sldId id="871" r:id="rId9"/>
    <p:sldId id="872" r:id="rId10"/>
    <p:sldId id="873" r:id="rId11"/>
    <p:sldId id="874" r:id="rId12"/>
    <p:sldId id="877" r:id="rId13"/>
    <p:sldId id="876" r:id="rId14"/>
    <p:sldId id="875" r:id="rId15"/>
    <p:sldId id="891" r:id="rId16"/>
    <p:sldId id="878" r:id="rId17"/>
    <p:sldId id="879" r:id="rId18"/>
    <p:sldId id="889" r:id="rId19"/>
    <p:sldId id="880" r:id="rId20"/>
    <p:sldId id="882" r:id="rId21"/>
    <p:sldId id="566" r:id="rId22"/>
    <p:sldId id="881" r:id="rId23"/>
    <p:sldId id="884" r:id="rId24"/>
    <p:sldId id="885" r:id="rId25"/>
    <p:sldId id="886" r:id="rId26"/>
    <p:sldId id="887" r:id="rId27"/>
    <p:sldId id="848" r:id="rId28"/>
    <p:sldId id="849" r:id="rId29"/>
    <p:sldId id="890" r:id="rId30"/>
    <p:sldId id="892" r:id="rId31"/>
    <p:sldId id="778" r:id="rId32"/>
    <p:sldId id="779" r:id="rId33"/>
    <p:sldId id="780" r:id="rId34"/>
    <p:sldId id="907" r:id="rId35"/>
    <p:sldId id="908" r:id="rId36"/>
    <p:sldId id="851" r:id="rId37"/>
    <p:sldId id="909" r:id="rId38"/>
    <p:sldId id="853" r:id="rId39"/>
    <p:sldId id="854" r:id="rId40"/>
    <p:sldId id="855" r:id="rId41"/>
    <p:sldId id="856" r:id="rId42"/>
    <p:sldId id="857" r:id="rId43"/>
    <p:sldId id="858" r:id="rId44"/>
    <p:sldId id="864" r:id="rId45"/>
    <p:sldId id="865" r:id="rId46"/>
    <p:sldId id="895" r:id="rId47"/>
    <p:sldId id="866" r:id="rId48"/>
    <p:sldId id="893" r:id="rId49"/>
    <p:sldId id="894" r:id="rId50"/>
    <p:sldId id="900" r:id="rId51"/>
    <p:sldId id="867" r:id="rId52"/>
    <p:sldId id="868" r:id="rId53"/>
    <p:sldId id="930" r:id="rId54"/>
    <p:sldId id="931" r:id="rId55"/>
    <p:sldId id="932" r:id="rId56"/>
    <p:sldId id="897" r:id="rId57"/>
    <p:sldId id="896" r:id="rId58"/>
    <p:sldId id="901" r:id="rId59"/>
    <p:sldId id="902" r:id="rId60"/>
    <p:sldId id="910" r:id="rId61"/>
    <p:sldId id="911" r:id="rId62"/>
    <p:sldId id="912" r:id="rId63"/>
    <p:sldId id="913" r:id="rId64"/>
    <p:sldId id="905" r:id="rId65"/>
    <p:sldId id="914" r:id="rId66"/>
    <p:sldId id="919" r:id="rId67"/>
    <p:sldId id="920" r:id="rId68"/>
    <p:sldId id="921" r:id="rId69"/>
    <p:sldId id="922" r:id="rId70"/>
    <p:sldId id="923" r:id="rId71"/>
    <p:sldId id="924" r:id="rId72"/>
    <p:sldId id="925" r:id="rId73"/>
    <p:sldId id="926" r:id="rId74"/>
    <p:sldId id="947" r:id="rId75"/>
    <p:sldId id="927" r:id="rId76"/>
    <p:sldId id="918" r:id="rId77"/>
    <p:sldId id="917" r:id="rId78"/>
    <p:sldId id="934" r:id="rId79"/>
    <p:sldId id="935" r:id="rId80"/>
    <p:sldId id="928" r:id="rId81"/>
    <p:sldId id="936" r:id="rId82"/>
    <p:sldId id="929" r:id="rId83"/>
    <p:sldId id="937" r:id="rId84"/>
    <p:sldId id="948" r:id="rId85"/>
    <p:sldId id="933" r:id="rId86"/>
    <p:sldId id="938" r:id="rId87"/>
    <p:sldId id="939" r:id="rId88"/>
    <p:sldId id="940" r:id="rId89"/>
    <p:sldId id="941" r:id="rId90"/>
    <p:sldId id="942" r:id="rId91"/>
    <p:sldId id="943" r:id="rId92"/>
    <p:sldId id="944" r:id="rId93"/>
    <p:sldId id="945" r:id="rId94"/>
    <p:sldId id="946" r:id="rId95"/>
    <p:sldId id="769" r:id="rId96"/>
    <p:sldId id="768" r:id="rId97"/>
    <p:sldId id="949" r:id="rId9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00"/>
    <a:srgbClr val="E59C00"/>
    <a:srgbClr val="99FF66"/>
    <a:srgbClr val="FF0000"/>
    <a:srgbClr val="BBE0E3"/>
    <a:srgbClr val="99CCFF"/>
    <a:srgbClr val="ECD63F"/>
    <a:srgbClr val="F6D5A8"/>
    <a:srgbClr val="000D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50" autoAdjust="0"/>
    <p:restoredTop sz="94660"/>
  </p:normalViewPr>
  <p:slideViewPr>
    <p:cSldViewPr>
      <p:cViewPr varScale="1">
        <p:scale>
          <a:sx n="104" d="100"/>
          <a:sy n="104" d="100"/>
        </p:scale>
        <p:origin x="1122"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29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8AAD61-6DAD-4AB3-A7DC-855B509D5D40}" type="datetimeFigureOut">
              <a:rPr lang="en-US" smtClean="0"/>
              <a:t>05/09/2017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23E3DF-FB59-4075-B972-C0DFEE45DED1}" type="slidenum">
              <a:rPr lang="en-US" smtClean="0"/>
              <a:t>‹#›</a:t>
            </a:fld>
            <a:endParaRPr lang="en-US"/>
          </a:p>
        </p:txBody>
      </p:sp>
    </p:spTree>
    <p:extLst>
      <p:ext uri="{BB962C8B-B14F-4D97-AF65-F5344CB8AC3E}">
        <p14:creationId xmlns:p14="http://schemas.microsoft.com/office/powerpoint/2010/main" val="2406847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BEABB69-9D76-4D0A-AD57-F2537EE99BEC}" type="slidenum">
              <a:rPr lang="en-US" altLang="en-US" sz="1200" b="0"/>
              <a:pPr eaLnBrk="1" hangingPunct="1"/>
              <a:t>20</a:t>
            </a:fld>
            <a:endParaRPr lang="en-US" altLang="en-US" sz="1200" b="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371703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3E9B13-4D1B-4874-A161-E9EF14710D5D}" type="slidenum">
              <a:rPr lang="en-US" altLang="en-US"/>
              <a:pPr/>
              <a:t>57</a:t>
            </a:fld>
            <a:endParaRPr lang="en-US" altLang="en-US"/>
          </a:p>
        </p:txBody>
      </p:sp>
      <p:sp>
        <p:nvSpPr>
          <p:cNvPr id="950274" name="Rectangle 2"/>
          <p:cNvSpPr>
            <a:spLocks noGrp="1" noRot="1" noChangeAspect="1" noChangeArrowheads="1" noTextEdit="1"/>
          </p:cNvSpPr>
          <p:nvPr>
            <p:ph type="sldImg"/>
          </p:nvPr>
        </p:nvSpPr>
        <p:spPr>
          <a:ln/>
        </p:spPr>
      </p:sp>
      <p:sp>
        <p:nvSpPr>
          <p:cNvPr id="95027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21320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3E9B13-4D1B-4874-A161-E9EF14710D5D}" type="slidenum">
              <a:rPr lang="en-US" altLang="en-US"/>
              <a:pPr/>
              <a:t>59</a:t>
            </a:fld>
            <a:endParaRPr lang="en-US" altLang="en-US"/>
          </a:p>
        </p:txBody>
      </p:sp>
      <p:sp>
        <p:nvSpPr>
          <p:cNvPr id="950274" name="Rectangle 2"/>
          <p:cNvSpPr>
            <a:spLocks noGrp="1" noRot="1" noChangeAspect="1" noChangeArrowheads="1" noTextEdit="1"/>
          </p:cNvSpPr>
          <p:nvPr>
            <p:ph type="sldImg"/>
          </p:nvPr>
        </p:nvSpPr>
        <p:spPr>
          <a:ln/>
        </p:spPr>
      </p:sp>
      <p:sp>
        <p:nvSpPr>
          <p:cNvPr id="95027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12478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BA5664CC-77B8-45E1-ABD3-EF99B73A6998}" type="slidenum">
              <a:rPr lang="en-US" altLang="en-US" sz="1200" b="0"/>
              <a:pPr eaLnBrk="1" hangingPunct="1"/>
              <a:t>79</a:t>
            </a:fld>
            <a:endParaRPr lang="en-US" altLang="en-US" sz="1200" b="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66163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567939A-4D2C-4B58-B852-F7F74FD6E4F1}" type="slidenum">
              <a:rPr lang="en-US" altLang="en-US" sz="1200" b="0"/>
              <a:pPr eaLnBrk="1" hangingPunct="1"/>
              <a:t>80</a:t>
            </a:fld>
            <a:endParaRPr lang="en-US" altLang="en-US" sz="1200" b="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font was too small, color inside green boxes was hardly readable</a:t>
            </a:r>
          </a:p>
        </p:txBody>
      </p:sp>
    </p:spTree>
    <p:extLst>
      <p:ext uri="{BB962C8B-B14F-4D97-AF65-F5344CB8AC3E}">
        <p14:creationId xmlns:p14="http://schemas.microsoft.com/office/powerpoint/2010/main" val="916398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BEABB69-9D76-4D0A-AD57-F2537EE99BEC}" type="slidenum">
              <a:rPr lang="en-US" altLang="en-US" sz="1200" b="0"/>
              <a:pPr eaLnBrk="1" hangingPunct="1"/>
              <a:t>21</a:t>
            </a:fld>
            <a:endParaRPr lang="en-US" altLang="en-US" sz="1200" b="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159998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BEABB69-9D76-4D0A-AD57-F2537EE99BEC}" type="slidenum">
              <a:rPr lang="en-US" altLang="en-US" sz="1200" b="0"/>
              <a:pPr eaLnBrk="1" hangingPunct="1"/>
              <a:t>22</a:t>
            </a:fld>
            <a:endParaRPr lang="en-US" altLang="en-US" sz="1200" b="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9414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BEABB69-9D76-4D0A-AD57-F2537EE99BEC}" type="slidenum">
              <a:rPr lang="en-US" altLang="en-US" sz="1200" b="0"/>
              <a:pPr eaLnBrk="1" hangingPunct="1"/>
              <a:t>23</a:t>
            </a:fld>
            <a:endParaRPr lang="en-US" altLang="en-US" sz="1200" b="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358718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BEABB69-9D76-4D0A-AD57-F2537EE99BEC}" type="slidenum">
              <a:rPr lang="en-US" altLang="en-US" sz="1200" b="0"/>
              <a:pPr eaLnBrk="1" hangingPunct="1"/>
              <a:t>24</a:t>
            </a:fld>
            <a:endParaRPr lang="en-US" altLang="en-US" sz="1200" b="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795736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BEABB69-9D76-4D0A-AD57-F2537EE99BEC}" type="slidenum">
              <a:rPr lang="en-US" altLang="en-US" sz="1200" b="0"/>
              <a:pPr eaLnBrk="1" hangingPunct="1"/>
              <a:t>25</a:t>
            </a:fld>
            <a:endParaRPr lang="en-US" altLang="en-US" sz="1200" b="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05169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BEABB69-9D76-4D0A-AD57-F2537EE99BEC}" type="slidenum">
              <a:rPr lang="en-US" altLang="en-US" sz="1200" b="0"/>
              <a:pPr eaLnBrk="1" hangingPunct="1"/>
              <a:t>26</a:t>
            </a:fld>
            <a:endParaRPr lang="en-US" altLang="en-US" sz="1200" b="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857989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BEABB69-9D76-4D0A-AD57-F2537EE99BEC}" type="slidenum">
              <a:rPr lang="en-US" altLang="en-US" sz="1200" b="0"/>
              <a:pPr eaLnBrk="1" hangingPunct="1"/>
              <a:t>29</a:t>
            </a:fld>
            <a:endParaRPr lang="en-US" altLang="en-US" sz="1200" b="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375736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0D39F32-5C15-4A14-AEFC-ABA7FE7E8A03}" type="slidenum">
              <a:rPr lang="en-US" altLang="en-US" sz="1200" b="0"/>
              <a:pPr eaLnBrk="1" hangingPunct="1"/>
              <a:t>39</a:t>
            </a:fld>
            <a:endParaRPr lang="en-US" altLang="en-US" sz="1200" b="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590435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a:latin typeface="Georgia"/>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0" i="0">
                <a:latin typeface="Trebuchet MS"/>
                <a:cs typeface="Trebuchet MS"/>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10"/>
          <p:cNvCxnSpPr>
            <a:cxnSpLocks noChangeShapeType="1"/>
          </p:cNvCxnSpPr>
          <p:nvPr userDrawn="1"/>
        </p:nvCxnSpPr>
        <p:spPr bwMode="auto">
          <a:xfrm>
            <a:off x="762000" y="3733800"/>
            <a:ext cx="7772400" cy="1588"/>
          </a:xfrm>
          <a:prstGeom prst="line">
            <a:avLst/>
          </a:prstGeom>
          <a:noFill/>
          <a:ln w="9525">
            <a:solidFill>
              <a:schemeClr val="bg1"/>
            </a:solidFill>
            <a:prstDash val="dot"/>
            <a:round/>
            <a:headEnd/>
            <a:tailEnd/>
          </a:ln>
        </p:spPr>
      </p:cxnSp>
      <p:sp>
        <p:nvSpPr>
          <p:cNvPr id="2" name="Title 1"/>
          <p:cNvSpPr>
            <a:spLocks noGrp="1"/>
          </p:cNvSpPr>
          <p:nvPr>
            <p:ph type="title"/>
          </p:nvPr>
        </p:nvSpPr>
        <p:spPr>
          <a:xfrm>
            <a:off x="722313" y="3743325"/>
            <a:ext cx="7772400" cy="1362075"/>
          </a:xfrm>
          <a:prstGeom prst="rect">
            <a:avLst/>
          </a:prstGeom>
        </p:spPr>
        <p:txBody>
          <a:bodyPr anchor="t"/>
          <a:lstStyle>
            <a:lvl1pPr algn="l">
              <a:defRPr sz="4000" b="0" i="0" cap="all">
                <a:latin typeface="Georgia"/>
                <a:cs typeface="Georgia"/>
              </a:defRPr>
            </a:lvl1pPr>
          </a:lstStyle>
          <a:p>
            <a:r>
              <a:rPr lang="en-US" dirty="0" smtClean="0"/>
              <a:t>Click to edit Master</a:t>
            </a:r>
            <a:endParaRPr lang="en-US" dirty="0"/>
          </a:p>
        </p:txBody>
      </p:sp>
      <p:sp>
        <p:nvSpPr>
          <p:cNvPr id="3" name="Text Placeholder 2"/>
          <p:cNvSpPr>
            <a:spLocks noGrp="1"/>
          </p:cNvSpPr>
          <p:nvPr>
            <p:ph type="body" idx="1"/>
          </p:nvPr>
        </p:nvSpPr>
        <p:spPr>
          <a:xfrm>
            <a:off x="722313" y="2243138"/>
            <a:ext cx="7772400" cy="1500187"/>
          </a:xfrm>
          <a:prstGeom prst="rect">
            <a:avLst/>
          </a:prstGeom>
        </p:spPr>
        <p:txBody>
          <a:bodyPr anchor="b"/>
          <a:lstStyle>
            <a:lvl1pPr marL="0" indent="0">
              <a:buNone/>
              <a:defRPr sz="2000" b="0" i="0">
                <a:latin typeface="Trebuchet MS"/>
                <a:cs typeface="Trebuchet M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686800" cy="762000"/>
          </a:xfrm>
          <a:prstGeom prst="rect">
            <a:avLst/>
          </a:prstGeom>
        </p:spPr>
        <p:txBody>
          <a:bodyPr/>
          <a:lstStyle>
            <a:lvl1pPr algn="ctr">
              <a:defRPr b="0" i="0">
                <a:latin typeface="Georgia"/>
                <a:cs typeface="Georgia"/>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676400"/>
            <a:ext cx="8686800" cy="4953000"/>
          </a:xfrm>
          <a:prstGeom prst="rect">
            <a:avLst/>
          </a:prstGeom>
        </p:spPr>
        <p:txBody>
          <a:bodyPr/>
          <a:lstStyle>
            <a:lvl1pPr>
              <a:buClr>
                <a:schemeClr val="bg1"/>
              </a:buClr>
              <a:defRPr b="0" i="0">
                <a:solidFill>
                  <a:schemeClr val="bg1"/>
                </a:solidFill>
                <a:latin typeface="Trebuchet MS"/>
                <a:cs typeface="Trebuchet MS"/>
              </a:defRPr>
            </a:lvl1pPr>
            <a:lvl2pPr>
              <a:buClr>
                <a:schemeClr val="bg1"/>
              </a:buClr>
              <a:defRPr lang="en-US" sz="2400" b="0" i="0" dirty="0" smtClean="0">
                <a:solidFill>
                  <a:schemeClr val="bg1"/>
                </a:solidFill>
                <a:latin typeface="Trebuchet MS"/>
                <a:ea typeface="ＭＳ Ｐゴシック" pitchFamily="122" charset="-128"/>
                <a:cs typeface="Trebuchet MS"/>
              </a:defRPr>
            </a:lvl2pPr>
            <a:lvl3pPr>
              <a:buClr>
                <a:schemeClr val="bg1"/>
              </a:buClr>
              <a:defRPr b="0" i="0">
                <a:solidFill>
                  <a:schemeClr val="bg1"/>
                </a:solidFill>
                <a:latin typeface="Trebuchet MS"/>
                <a:cs typeface="Trebuchet MS"/>
              </a:defRPr>
            </a:lvl3pPr>
            <a:lvl4pPr>
              <a:buClr>
                <a:schemeClr val="bg1"/>
              </a:buClr>
              <a:defRPr b="0" i="0">
                <a:solidFill>
                  <a:schemeClr val="bg1"/>
                </a:solidFill>
                <a:latin typeface="Trebuchet MS"/>
                <a:cs typeface="Trebuchet MS"/>
              </a:defRPr>
            </a:lvl4pPr>
            <a:lvl5pPr>
              <a:buClr>
                <a:schemeClr val="bg1"/>
              </a:buClr>
              <a:defRPr b="0" i="1">
                <a:solidFill>
                  <a:schemeClr val="bg1"/>
                </a:solidFill>
                <a:latin typeface="Trebuchet MS"/>
                <a:cs typeface="Trebuchet M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7772400" cy="1143000"/>
          </a:xfrm>
          <a:prstGeom prst="rect">
            <a:avLst/>
          </a:prstGeom>
        </p:spPr>
        <p:txBody>
          <a:bodyPr/>
          <a:lstStyle>
            <a:lvl1pPr>
              <a:defRPr b="0" i="0">
                <a:latin typeface="Georgia"/>
                <a:cs typeface="Georgia"/>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2438400"/>
            <a:ext cx="3810000" cy="3505200"/>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438400"/>
            <a:ext cx="3810000" cy="3505200"/>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599"/>
            <a:ext cx="8229600" cy="1006475"/>
          </a:xfrm>
          <a:prstGeom prst="rect">
            <a:avLst/>
          </a:prstGeom>
        </p:spPr>
        <p:txBody>
          <a:bodyPr/>
          <a:lstStyle>
            <a:lvl1pPr>
              <a:defRPr b="0" i="0">
                <a:latin typeface="Georgia"/>
                <a:cs typeface="Georgi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315376"/>
            <a:ext cx="4040188"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a:t>
            </a:r>
          </a:p>
        </p:txBody>
      </p:sp>
      <p:sp>
        <p:nvSpPr>
          <p:cNvPr id="4" name="Content Placeholder 3"/>
          <p:cNvSpPr>
            <a:spLocks noGrp="1"/>
          </p:cNvSpPr>
          <p:nvPr>
            <p:ph sz="half" idx="2"/>
          </p:nvPr>
        </p:nvSpPr>
        <p:spPr>
          <a:xfrm>
            <a:off x="457200" y="2895601"/>
            <a:ext cx="4040188" cy="3124200"/>
          </a:xfrm>
          <a:prstGeom prst="rect">
            <a:avLst/>
          </a:prstGeom>
        </p:spPr>
        <p:txBody>
          <a:bodyPr/>
          <a:lstStyle>
            <a:lvl1pPr>
              <a:buClr>
                <a:schemeClr val="bg1"/>
              </a:buClr>
              <a:defRPr sz="2400" b="0" i="0">
                <a:solidFill>
                  <a:schemeClr val="bg1"/>
                </a:solidFill>
                <a:latin typeface="Trebuchet MS"/>
                <a:cs typeface="Trebuchet MS"/>
              </a:defRPr>
            </a:lvl1pPr>
            <a:lvl2pPr>
              <a:buClr>
                <a:schemeClr val="bg1"/>
              </a:buClr>
              <a:buFont typeface="Arial"/>
              <a:buChar char="•"/>
              <a:defRPr sz="2000" b="0" i="0">
                <a:solidFill>
                  <a:schemeClr val="bg1"/>
                </a:solidFill>
                <a:latin typeface="Trebuchet MS"/>
                <a:cs typeface="Trebuchet MS"/>
              </a:defRPr>
            </a:lvl2pPr>
            <a:lvl3pPr>
              <a:buClr>
                <a:schemeClr val="bg1"/>
              </a:buClr>
              <a:buFont typeface="Arial"/>
              <a:buChar char="•"/>
              <a:defRPr sz="1800" b="0" i="0">
                <a:solidFill>
                  <a:schemeClr val="bg1"/>
                </a:solidFill>
                <a:latin typeface="Trebuchet MS"/>
                <a:cs typeface="Trebuchet MS"/>
              </a:defRPr>
            </a:lvl3pPr>
            <a:lvl4pPr>
              <a:buClr>
                <a:schemeClr val="bg1"/>
              </a:buClr>
              <a:buFont typeface="Arial"/>
              <a:buChar char="•"/>
              <a:defRPr sz="1600" b="0" i="0">
                <a:solidFill>
                  <a:schemeClr val="bg1"/>
                </a:solidFill>
                <a:latin typeface="Trebuchet MS"/>
                <a:cs typeface="Trebuchet MS"/>
              </a:defRPr>
            </a:lvl4pPr>
            <a:lvl5pPr>
              <a:buClr>
                <a:schemeClr val="bg1"/>
              </a:buClr>
              <a:buFontTx/>
              <a:buNone/>
              <a:defRPr sz="1600" b="0" i="1">
                <a:solidFill>
                  <a:schemeClr val="bg1"/>
                </a:solidFill>
                <a:latin typeface="Trebuchet MS"/>
                <a:cs typeface="Trebuchet MS"/>
              </a:defRPr>
            </a:lvl5pPr>
            <a:lvl6pPr>
              <a:defRPr sz="1600"/>
            </a:lvl6pPr>
            <a:lvl7pPr>
              <a:defRPr sz="1600"/>
            </a:lvl7pPr>
            <a:lvl8pPr>
              <a:defRPr sz="1600"/>
            </a:lvl8pPr>
            <a:lvl9pPr>
              <a:defRPr sz="1600"/>
            </a:lvl9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315376"/>
            <a:ext cx="4041775"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a:t>
            </a:r>
          </a:p>
        </p:txBody>
      </p:sp>
      <p:sp>
        <p:nvSpPr>
          <p:cNvPr id="6" name="Content Placeholder 5"/>
          <p:cNvSpPr>
            <a:spLocks noGrp="1"/>
          </p:cNvSpPr>
          <p:nvPr>
            <p:ph sz="quarter" idx="4"/>
          </p:nvPr>
        </p:nvSpPr>
        <p:spPr>
          <a:xfrm>
            <a:off x="4645025" y="2895601"/>
            <a:ext cx="4041775" cy="3124200"/>
          </a:xfrm>
          <a:prstGeom prst="rect">
            <a:avLst/>
          </a:prstGeom>
        </p:spPr>
        <p:txBody>
          <a:bodyPr/>
          <a:lstStyle>
            <a:lvl1pPr>
              <a:buClr>
                <a:schemeClr val="bg1"/>
              </a:buClr>
              <a:defRPr sz="2400">
                <a:solidFill>
                  <a:schemeClr val="bg1"/>
                </a:solidFill>
              </a:defRPr>
            </a:lvl1pPr>
            <a:lvl2pPr>
              <a:buClr>
                <a:schemeClr val="bg1"/>
              </a:buClr>
              <a:buFont typeface="Arial"/>
              <a:buChar char="•"/>
              <a:defRPr sz="2000">
                <a:solidFill>
                  <a:schemeClr val="bg1"/>
                </a:solidFill>
              </a:defRPr>
            </a:lvl2pPr>
            <a:lvl3pPr>
              <a:buClr>
                <a:schemeClr val="bg1"/>
              </a:buClr>
              <a:buFont typeface="Arial"/>
              <a:buChar char="•"/>
              <a:defRPr sz="1800">
                <a:solidFill>
                  <a:schemeClr val="bg1"/>
                </a:solidFill>
              </a:defRPr>
            </a:lvl3pPr>
            <a:lvl4pPr>
              <a:buClr>
                <a:schemeClr val="bg1"/>
              </a:buClr>
              <a:buFont typeface="Arial"/>
              <a:buChar char="•"/>
              <a:defRPr sz="1600">
                <a:solidFill>
                  <a:schemeClr val="bg1"/>
                </a:solidFill>
              </a:defRPr>
            </a:lvl4pPr>
            <a:lvl5pPr>
              <a:buClr>
                <a:schemeClr val="bg1"/>
              </a:buClr>
              <a:buFontTx/>
              <a:buNone/>
              <a:defRPr sz="1600" i="1">
                <a:solidFill>
                  <a:schemeClr val="bg1"/>
                </a:solidFill>
              </a:defRPr>
            </a:lvl5pPr>
            <a:lvl6pPr>
              <a:defRPr sz="1600"/>
            </a:lvl6pPr>
            <a:lvl7pPr>
              <a:defRPr sz="1600"/>
            </a:lvl7pPr>
            <a:lvl8pPr>
              <a:defRPr sz="1600"/>
            </a:lvl8pPr>
            <a:lvl9pPr>
              <a:defRPr sz="1600"/>
            </a:lvl9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1295400"/>
          </a:xfrm>
          <a:prstGeom prst="rect">
            <a:avLst/>
          </a:prstGeom>
          <a:solidFill>
            <a:srgbClr val="E59C00"/>
          </a:solidFill>
        </p:spPr>
        <p:txBody>
          <a:bodyPr anchor="b"/>
          <a:lstStyle>
            <a:lvl1pPr algn="l">
              <a:defRPr sz="2000" b="1" i="0">
                <a:latin typeface="Trebuchet MS"/>
                <a:cs typeface="Trebuchet MS"/>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066801"/>
            <a:ext cx="5111750" cy="4953000"/>
          </a:xfrm>
          <a:prstGeom prst="rect">
            <a:avLst/>
          </a:prstGeom>
        </p:spPr>
        <p:txBody>
          <a:bodyPr/>
          <a:lstStyle>
            <a:lvl1pPr>
              <a:defRPr sz="3200">
                <a:latin typeface="Georgia"/>
                <a:cs typeface="Georgia"/>
              </a:defRPr>
            </a:lvl1pPr>
            <a:lvl2pPr>
              <a:buClrTx/>
              <a:buFont typeface="Arial"/>
              <a:buChar char="•"/>
              <a:defRPr sz="2800" b="0" i="0">
                <a:latin typeface="Trebuchet MS"/>
                <a:cs typeface="Trebuchet MS"/>
              </a:defRPr>
            </a:lvl2pPr>
            <a:lvl3pPr>
              <a:buClrTx/>
              <a:buFont typeface="Arial"/>
              <a:buChar char="•"/>
              <a:defRPr sz="2400" b="0" i="0">
                <a:latin typeface="Trebuchet MS"/>
                <a:cs typeface="Trebuchet MS"/>
              </a:defRPr>
            </a:lvl3pPr>
            <a:lvl4pPr>
              <a:buClrTx/>
              <a:buFont typeface="Arial"/>
              <a:buChar char="•"/>
              <a:defRPr sz="2000" b="0" i="0">
                <a:latin typeface="Trebuchet MS"/>
                <a:cs typeface="Trebuchet MS"/>
              </a:defRPr>
            </a:lvl4pPr>
            <a:lvl5pPr>
              <a:buClr>
                <a:srgbClr val="ECD63F"/>
              </a:buClr>
              <a:buFontTx/>
              <a:buNone/>
              <a:defRPr sz="2000" b="0" i="1">
                <a:latin typeface="Trebuchet MS"/>
                <a:cs typeface="Trebuchet MS"/>
              </a:defRPr>
            </a:lvl5pPr>
            <a:lvl6pPr>
              <a:defRPr sz="2000"/>
            </a:lvl6pPr>
            <a:lvl7pPr>
              <a:defRPr sz="2000"/>
            </a:lvl7pPr>
            <a:lvl8pPr>
              <a:defRPr sz="2000"/>
            </a:lvl8pPr>
            <a:lvl9pPr>
              <a:defRPr sz="2000"/>
            </a:lvl9pPr>
          </a:lstStyle>
          <a:p>
            <a:pPr lvl="0"/>
            <a:r>
              <a:rPr lang="en-US" dirty="0" smtClean="0"/>
              <a:t>Click to edit Master text </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514600"/>
            <a:ext cx="3008313" cy="3505200"/>
          </a:xfrm>
          <a:prstGeom prst="rect">
            <a:avLst/>
          </a:prstGeom>
        </p:spPr>
        <p:txBody>
          <a:bodyPr/>
          <a:lstStyle>
            <a:lvl1pPr marL="0" indent="0">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0"/>
            <a:ext cx="5334000" cy="566738"/>
          </a:xfrm>
          <a:prstGeom prst="rect">
            <a:avLst/>
          </a:prstGeom>
        </p:spPr>
        <p:txBody>
          <a:bodyPr anchor="b"/>
          <a:lstStyle>
            <a:lvl1pPr algn="ctr">
              <a:defRPr sz="2000" b="0" i="0">
                <a:latin typeface="Georgia"/>
                <a:cs typeface="Georgia"/>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828800" y="1143000"/>
            <a:ext cx="5334000" cy="3429000"/>
          </a:xfrm>
          <a:prstGeom prst="rect">
            <a:avLst/>
          </a:prstGeom>
          <a:solidFill>
            <a:schemeClr val="bg2"/>
          </a:solidFill>
          <a:ln w="50800" cap="flat" cmpd="sng" algn="ctr">
            <a:solidFill>
              <a:schemeClr val="bg1"/>
            </a:solidFill>
            <a:prstDash val="solid"/>
            <a:miter lim="800000"/>
            <a:headEnd type="none" w="med" len="med"/>
            <a:tailEnd type="none" w="med" len="med"/>
          </a:ln>
          <a:effectLst>
            <a:outerShdw blurRad="152400" dist="101600" dir="2700000">
              <a:schemeClr val="tx1">
                <a:alpha val="31000"/>
              </a:schemeClr>
            </a:outerShdw>
          </a:effectLst>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828800" y="5138738"/>
            <a:ext cx="5334000" cy="804862"/>
          </a:xfrm>
          <a:prstGeom prst="rect">
            <a:avLst/>
          </a:prstGeom>
        </p:spPr>
        <p:txBody>
          <a:bodyPr/>
          <a:lstStyle>
            <a:lvl1pPr marL="0" indent="0" algn="ctr">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4" name="Rectangle 18"/>
          <p:cNvSpPr>
            <a:spLocks noChangeArrowheads="1"/>
          </p:cNvSpPr>
          <p:nvPr userDrawn="1"/>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5" name="Rectangle 19"/>
          <p:cNvSpPr>
            <a:spLocks noChangeArrowheads="1"/>
          </p:cNvSpPr>
          <p:nvPr userDrawn="1"/>
        </p:nvSpPr>
        <p:spPr bwMode="auto">
          <a:xfrm>
            <a:off x="0" y="1066800"/>
            <a:ext cx="9144000" cy="5791200"/>
          </a:xfrm>
          <a:prstGeom prst="rect">
            <a:avLst/>
          </a:prstGeom>
          <a:solidFill>
            <a:srgbClr val="000042"/>
          </a:solidFill>
          <a:ln w="9525">
            <a:noFill/>
            <a:miter lim="800000"/>
            <a:headEnd/>
            <a:tailEnd/>
          </a:ln>
          <a:effectLst/>
        </p:spPr>
        <p:txBody>
          <a:bodyPr wrap="none" anchor="ctr"/>
          <a:lstStyle/>
          <a:p>
            <a:pPr>
              <a:defRPr/>
            </a:pPr>
            <a:endParaRPr lang="en-US"/>
          </a:p>
        </p:txBody>
      </p:sp>
      <p:sp>
        <p:nvSpPr>
          <p:cNvPr id="6" name="Rectangle 2"/>
          <p:cNvSpPr>
            <a:spLocks noChangeArrowheads="1"/>
          </p:cNvSpPr>
          <p:nvPr/>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7" name="Rectangle 3"/>
          <p:cNvSpPr>
            <a:spLocks noChangeArrowheads="1"/>
          </p:cNvSpPr>
          <p:nvPr/>
        </p:nvSpPr>
        <p:spPr bwMode="auto">
          <a:xfrm>
            <a:off x="0" y="1066800"/>
            <a:ext cx="9144000" cy="5791200"/>
          </a:xfrm>
          <a:prstGeom prst="rect">
            <a:avLst/>
          </a:prstGeom>
          <a:noFill/>
          <a:ln w="9525">
            <a:noFill/>
            <a:miter lim="800000"/>
            <a:headEnd/>
            <a:tailEnd/>
          </a:ln>
          <a:effectLst/>
        </p:spPr>
        <p:txBody>
          <a:bodyPr wrap="none" anchor="ctr"/>
          <a:lstStyle/>
          <a:p>
            <a:pPr>
              <a:defRPr/>
            </a:pPr>
            <a:endParaRPr lang="en-US"/>
          </a:p>
        </p:txBody>
      </p:sp>
      <p:graphicFrame>
        <p:nvGraphicFramePr>
          <p:cNvPr id="8" name="Object 6"/>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1390" name="Photo Editor-foto" r:id="rId3" imgW="7621064" imgH="1009791" progId="MSPhotoEd.3">
                  <p:embed/>
                </p:oleObj>
              </mc:Choice>
              <mc:Fallback>
                <p:oleObj name="Photo Editor-foto" r:id="rId3" imgW="7621064" imgH="100979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7"/>
          <p:cNvSpPr txBox="1">
            <a:spLocks noChangeArrowheads="1"/>
          </p:cNvSpPr>
          <p:nvPr/>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10" name="Group 8"/>
          <p:cNvGrpSpPr>
            <a:grpSpLocks/>
          </p:cNvGrpSpPr>
          <p:nvPr/>
        </p:nvGrpSpPr>
        <p:grpSpPr bwMode="auto">
          <a:xfrm>
            <a:off x="152400" y="152400"/>
            <a:ext cx="1752600" cy="838200"/>
            <a:chOff x="720" y="1440"/>
            <a:chExt cx="1104" cy="576"/>
          </a:xfrm>
        </p:grpSpPr>
        <p:sp>
          <p:nvSpPr>
            <p:cNvPr id="11" name="AutoShape 9"/>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2" name="AutoShape 10"/>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3" name="AutoShape 11"/>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4" name="AutoShape 12"/>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5" name="AutoShape 13"/>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6" name="AutoShape 14"/>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17" name="Rectangle 15"/>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a:solidFill>
                    <a:srgbClr val="153C8B"/>
                  </a:solidFill>
                  <a:latin typeface="Verdana" pitchFamily="34" charset="0"/>
                </a:rPr>
                <a:t>R  </a:t>
              </a:r>
              <a:r>
                <a:rPr lang="nl-BE" sz="1600">
                  <a:solidFill>
                    <a:srgbClr val="153C8B"/>
                  </a:solidFill>
                  <a:latin typeface="Verdana" pitchFamily="34" charset="0"/>
                </a:rPr>
                <a:t> </a:t>
              </a:r>
              <a:r>
                <a:rPr lang="nl-BE">
                  <a:solidFill>
                    <a:srgbClr val="153C8B"/>
                  </a:solidFill>
                  <a:latin typeface="Verdana" pitchFamily="34" charset="0"/>
                </a:rPr>
                <a:t>T  U</a:t>
              </a:r>
              <a:endParaRPr lang="en-US">
                <a:solidFill>
                  <a:srgbClr val="153C8B"/>
                </a:solidFill>
                <a:latin typeface="Verdana" pitchFamily="34" charset="0"/>
              </a:endParaRPr>
            </a:p>
          </p:txBody>
        </p:sp>
      </p:grpSp>
      <p:sp>
        <p:nvSpPr>
          <p:cNvPr id="18" name="Line 16"/>
          <p:cNvSpPr>
            <a:spLocks noChangeShapeType="1"/>
          </p:cNvSpPr>
          <p:nvPr/>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graphicFrame>
        <p:nvGraphicFramePr>
          <p:cNvPr id="19" name="Object 20"/>
          <p:cNvGraphicFramePr>
            <a:graphicFrameLocks noChangeAspect="1"/>
          </p:cNvGraphicFramePr>
          <p:nvPr userDrawn="1"/>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1391" name="Photo Editor-foto" r:id="rId5" imgW="7621064" imgH="1009791" progId="MSPhotoEd.3">
                  <p:embed/>
                </p:oleObj>
              </mc:Choice>
              <mc:Fallback>
                <p:oleObj name="Photo Editor-foto" r:id="rId5" imgW="7621064" imgH="100979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Text Box 21"/>
          <p:cNvSpPr txBox="1">
            <a:spLocks noChangeArrowheads="1"/>
          </p:cNvSpPr>
          <p:nvPr userDrawn="1"/>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21" name="Group 22"/>
          <p:cNvGrpSpPr>
            <a:grpSpLocks/>
          </p:cNvGrpSpPr>
          <p:nvPr userDrawn="1"/>
        </p:nvGrpSpPr>
        <p:grpSpPr bwMode="auto">
          <a:xfrm>
            <a:off x="152400" y="152400"/>
            <a:ext cx="1752600" cy="838200"/>
            <a:chOff x="720" y="1440"/>
            <a:chExt cx="1104" cy="576"/>
          </a:xfrm>
        </p:grpSpPr>
        <p:sp>
          <p:nvSpPr>
            <p:cNvPr id="22" name="AutoShape 23"/>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3" name="AutoShape 24"/>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4" name="AutoShape 25"/>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5" name="AutoShape 26"/>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6" name="AutoShape 27"/>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7" name="AutoShape 28"/>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28" name="Rectangle 29"/>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a:solidFill>
                    <a:srgbClr val="153C8B"/>
                  </a:solidFill>
                  <a:latin typeface="Verdana" pitchFamily="34" charset="0"/>
                </a:rPr>
                <a:t>R  </a:t>
              </a:r>
              <a:r>
                <a:rPr lang="nl-BE" sz="1600">
                  <a:solidFill>
                    <a:srgbClr val="153C8B"/>
                  </a:solidFill>
                  <a:latin typeface="Verdana" pitchFamily="34" charset="0"/>
                </a:rPr>
                <a:t> </a:t>
              </a:r>
              <a:r>
                <a:rPr lang="nl-BE">
                  <a:solidFill>
                    <a:srgbClr val="153C8B"/>
                  </a:solidFill>
                  <a:latin typeface="Verdana" pitchFamily="34" charset="0"/>
                </a:rPr>
                <a:t>T  U</a:t>
              </a:r>
              <a:endParaRPr lang="en-US">
                <a:solidFill>
                  <a:srgbClr val="153C8B"/>
                </a:solidFill>
                <a:latin typeface="Verdana" pitchFamily="34" charset="0"/>
              </a:endParaRPr>
            </a:p>
          </p:txBody>
        </p:sp>
      </p:grpSp>
      <p:sp>
        <p:nvSpPr>
          <p:cNvPr id="29" name="Line 30"/>
          <p:cNvSpPr>
            <a:spLocks noChangeShapeType="1"/>
          </p:cNvSpPr>
          <p:nvPr userDrawn="1"/>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sp>
        <p:nvSpPr>
          <p:cNvPr id="2" name="Title 1"/>
          <p:cNvSpPr>
            <a:spLocks noGrp="1"/>
          </p:cNvSpPr>
          <p:nvPr>
            <p:ph type="title"/>
          </p:nvPr>
        </p:nvSpPr>
        <p:spPr>
          <a:xfrm>
            <a:off x="228600" y="1012825"/>
            <a:ext cx="8686800" cy="1174750"/>
          </a:xfrm>
          <a:prstGeom prst="roundRect">
            <a:avLst>
              <a:gd name="adj" fmla="val 16667"/>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152400" y="1981200"/>
            <a:ext cx="8839200" cy="4724400"/>
          </a:xfrm>
          <a:prstGeom prst="rect">
            <a:avLst/>
          </a:prstGeom>
        </p:spPr>
        <p:txBody>
          <a:bodyPr/>
          <a:lstStyle/>
          <a:p>
            <a:pPr lvl="0"/>
            <a:endParaRPr lang="en-US" noProof="0"/>
          </a:p>
        </p:txBody>
      </p:sp>
      <p:sp>
        <p:nvSpPr>
          <p:cNvPr id="30" name="Slide Number Placeholder 3"/>
          <p:cNvSpPr>
            <a:spLocks noGrp="1"/>
          </p:cNvSpPr>
          <p:nvPr>
            <p:ph type="sldNum" sz="quarter" idx="10"/>
          </p:nvPr>
        </p:nvSpPr>
        <p:spPr>
          <a:xfrm>
            <a:off x="7239000" y="6553200"/>
            <a:ext cx="1905000" cy="304800"/>
          </a:xfrm>
          <a:prstGeom prst="rect">
            <a:avLst/>
          </a:prstGeom>
        </p:spPr>
        <p:txBody>
          <a:bodyPr/>
          <a:lstStyle>
            <a:lvl1pPr>
              <a:defRPr/>
            </a:lvl1pPr>
          </a:lstStyle>
          <a:p>
            <a:fld id="{D14BF38A-3DFB-480B-8D89-0595D30524BE}" type="slidenum">
              <a:rPr lang="en-US" altLang="en-US"/>
              <a:pPr/>
              <a:t>‹#›</a:t>
            </a:fld>
            <a:endParaRPr lang="en-US" altLang="en-US"/>
          </a:p>
        </p:txBody>
      </p:sp>
    </p:spTree>
    <p:extLst>
      <p:ext uri="{BB962C8B-B14F-4D97-AF65-F5344CB8AC3E}">
        <p14:creationId xmlns:p14="http://schemas.microsoft.com/office/powerpoint/2010/main" val="3217933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owntown.jpg"/>
          <p:cNvPicPr>
            <a:picLocks noChangeAspect="1"/>
          </p:cNvPicPr>
          <p:nvPr userDrawn="1"/>
        </p:nvPicPr>
        <p:blipFill>
          <a:blip r:embed="rId11"/>
          <a:srcRect/>
          <a:stretch>
            <a:fillRect/>
          </a:stretch>
        </p:blipFill>
        <p:spPr bwMode="auto">
          <a:xfrm>
            <a:off x="0" y="0"/>
            <a:ext cx="9144000" cy="6858000"/>
          </a:xfrm>
          <a:prstGeom prst="rect">
            <a:avLst/>
          </a:prstGeom>
          <a:noFill/>
          <a:ln w="9525">
            <a:noFill/>
            <a:miter lim="800000"/>
            <a:headEnd/>
            <a:tailEnd/>
          </a:ln>
        </p:spPr>
      </p:pic>
      <p:sp>
        <p:nvSpPr>
          <p:cNvPr id="2" name="Rectangle 1"/>
          <p:cNvSpPr/>
          <p:nvPr userDrawn="1"/>
        </p:nvSpPr>
        <p:spPr bwMode="auto">
          <a:xfrm>
            <a:off x="0" y="609600"/>
            <a:ext cx="9144000" cy="6248400"/>
          </a:xfrm>
          <a:prstGeom prst="rect">
            <a:avLst/>
          </a:prstGeom>
          <a:solidFill>
            <a:srgbClr val="00206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ext Placeholder 5"/>
          <p:cNvSpPr txBox="1">
            <a:spLocks/>
          </p:cNvSpPr>
          <p:nvPr userDrawn="1"/>
        </p:nvSpPr>
        <p:spPr>
          <a:xfrm>
            <a:off x="23004" y="6553200"/>
            <a:ext cx="357996" cy="228600"/>
          </a:xfrm>
          <a:prstGeom prst="rect">
            <a:avLst/>
          </a:prstGeom>
        </p:spPr>
        <p:txBody>
          <a:bodyPr/>
          <a:lstStyle>
            <a:lvl1pPr marL="342900" indent="-342900" algn="l" rtl="0" eaLnBrk="0" fontAlgn="base" hangingPunct="0">
              <a:spcBef>
                <a:spcPct val="20000"/>
              </a:spcBef>
              <a:spcAft>
                <a:spcPct val="0"/>
              </a:spcAft>
              <a:buClr>
                <a:srgbClr val="FF6600"/>
              </a:buClr>
              <a:defRPr sz="1400">
                <a:solidFill>
                  <a:schemeClr val="bg1"/>
                </a:solidFill>
                <a:latin typeface="+mn-lt"/>
                <a:ea typeface="ＭＳ Ｐゴシック" pitchFamily="122" charset="-128"/>
                <a:cs typeface="ＭＳ Ｐゴシック" pitchFamily="122" charset="-128"/>
              </a:defRPr>
            </a:lvl1pPr>
            <a:lvl2pPr marL="742950" indent="-285750" algn="l" rtl="0" eaLnBrk="0" fontAlgn="base" hangingPunct="0">
              <a:spcBef>
                <a:spcPct val="20000"/>
              </a:spcBef>
              <a:spcAft>
                <a:spcPct val="0"/>
              </a:spcAft>
              <a:buClr>
                <a:srgbClr val="FF6633"/>
              </a:buClr>
              <a:buSzPct val="80000"/>
              <a:buFont typeface="Times" charset="0"/>
              <a:buChar char="•"/>
              <a:defRPr sz="2400">
                <a:solidFill>
                  <a:schemeClr val="bg1"/>
                </a:solidFill>
                <a:latin typeface="+mn-lt"/>
                <a:ea typeface="ＭＳ Ｐゴシック" pitchFamily="122" charset="-128"/>
              </a:defRPr>
            </a:lvl2pPr>
            <a:lvl3pPr marL="1143000" indent="-228600" algn="l" rtl="0" eaLnBrk="0" fontAlgn="base" hangingPunct="0">
              <a:spcBef>
                <a:spcPct val="20000"/>
              </a:spcBef>
              <a:spcAft>
                <a:spcPct val="0"/>
              </a:spcAft>
              <a:buClr>
                <a:srgbClr val="FF6600"/>
              </a:buClr>
              <a:buChar char="•"/>
              <a:defRPr sz="2000">
                <a:solidFill>
                  <a:schemeClr val="bg1"/>
                </a:solidFill>
                <a:latin typeface="+mn-lt"/>
                <a:ea typeface="ＭＳ Ｐゴシック" pitchFamily="122" charset="-128"/>
              </a:defRPr>
            </a:lvl3pPr>
            <a:lvl4pPr marL="1600200" indent="-228600" algn="l" rtl="0" eaLnBrk="0" fontAlgn="base" hangingPunct="0">
              <a:spcBef>
                <a:spcPct val="20000"/>
              </a:spcBef>
              <a:spcAft>
                <a:spcPct val="0"/>
              </a:spcAft>
              <a:buClr>
                <a:srgbClr val="FF6600"/>
              </a:buClr>
              <a:buSzPct val="95000"/>
              <a:buFont typeface="Times" charset="0"/>
              <a:buChar char="•"/>
              <a:defRPr sz="2000">
                <a:solidFill>
                  <a:schemeClr val="bg1"/>
                </a:solidFill>
                <a:latin typeface="+mn-lt"/>
                <a:ea typeface="ＭＳ Ｐゴシック" pitchFamily="122" charset="-128"/>
              </a:defRPr>
            </a:lvl4pPr>
            <a:lvl5pPr marL="2057400" indent="-228600" algn="l" rtl="0" eaLnBrk="0" fontAlgn="base" hangingPunct="0">
              <a:spcBef>
                <a:spcPct val="20000"/>
              </a:spcBef>
              <a:spcAft>
                <a:spcPct val="0"/>
              </a:spcAft>
              <a:buClr>
                <a:schemeClr val="bg1"/>
              </a:buClr>
              <a:defRPr sz="2000">
                <a:solidFill>
                  <a:schemeClr val="bg1"/>
                </a:solidFill>
                <a:latin typeface="+mn-lt"/>
                <a:ea typeface="ＭＳ Ｐゴシック" pitchFamily="122" charset="-128"/>
              </a:defRPr>
            </a:lvl5pPr>
            <a:lvl6pPr marL="25146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9pPr>
          </a:lstStyle>
          <a:p>
            <a:fld id="{973D82C6-82F5-438A-90AD-EA868AC8D099}" type="slidenum">
              <a:rPr lang="en-US" sz="1000" kern="0" smtClean="0"/>
              <a:pPr/>
              <a:t>‹#›</a:t>
            </a:fld>
            <a:endParaRPr lang="en-US" sz="1000" kern="0" dirty="0"/>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8" r:id="rId3"/>
    <p:sldLayoutId id="2147483823" r:id="rId4"/>
    <p:sldLayoutId id="2147483824" r:id="rId5"/>
    <p:sldLayoutId id="2147483825" r:id="rId6"/>
    <p:sldLayoutId id="2147483826" r:id="rId7"/>
    <p:sldLayoutId id="2147483827" r:id="rId8"/>
    <p:sldLayoutId id="2147483829" r:id="rId9"/>
  </p:sldLayoutIdLst>
  <p:timing>
    <p:tnLst>
      <p:par>
        <p:cTn id="1" dur="indefinite" restart="never" nodeType="tmRoot"/>
      </p:par>
    </p:tnLst>
  </p:timing>
  <p:txStyles>
    <p:titleStyle>
      <a:lvl1pPr algn="l" rtl="0" eaLnBrk="0" fontAlgn="base" hangingPunct="0">
        <a:spcBef>
          <a:spcPct val="0"/>
        </a:spcBef>
        <a:spcAft>
          <a:spcPct val="0"/>
        </a:spcAft>
        <a:defRPr sz="3600">
          <a:solidFill>
            <a:schemeClr val="bg1"/>
          </a:solidFill>
          <a:latin typeface="+mj-lt"/>
          <a:ea typeface="ＭＳ Ｐゴシック" pitchFamily="122" charset="-128"/>
          <a:cs typeface="ＭＳ Ｐゴシック" pitchFamily="122" charset="-128"/>
        </a:defRPr>
      </a:lvl1pPr>
      <a:lvl2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fontAlgn="base">
        <a:spcBef>
          <a:spcPct val="0"/>
        </a:spcBef>
        <a:spcAft>
          <a:spcPct val="0"/>
        </a:spcAft>
        <a:defRPr sz="3600">
          <a:solidFill>
            <a:schemeClr val="bg1"/>
          </a:solidFill>
          <a:latin typeface="Times" pitchFamily="122" charset="0"/>
        </a:defRPr>
      </a:lvl6pPr>
      <a:lvl7pPr marL="914400" algn="l" rtl="0" fontAlgn="base">
        <a:spcBef>
          <a:spcPct val="0"/>
        </a:spcBef>
        <a:spcAft>
          <a:spcPct val="0"/>
        </a:spcAft>
        <a:defRPr sz="3600">
          <a:solidFill>
            <a:schemeClr val="bg1"/>
          </a:solidFill>
          <a:latin typeface="Times" pitchFamily="122" charset="0"/>
        </a:defRPr>
      </a:lvl7pPr>
      <a:lvl8pPr marL="1371600" algn="l" rtl="0" fontAlgn="base">
        <a:spcBef>
          <a:spcPct val="0"/>
        </a:spcBef>
        <a:spcAft>
          <a:spcPct val="0"/>
        </a:spcAft>
        <a:defRPr sz="3600">
          <a:solidFill>
            <a:schemeClr val="bg1"/>
          </a:solidFill>
          <a:latin typeface="Times" pitchFamily="122" charset="0"/>
        </a:defRPr>
      </a:lvl8pPr>
      <a:lvl9pPr marL="1828800" algn="l" rtl="0" fontAlgn="base">
        <a:spcBef>
          <a:spcPct val="0"/>
        </a:spcBef>
        <a:spcAft>
          <a:spcPct val="0"/>
        </a:spcAft>
        <a:defRPr sz="3600">
          <a:solidFill>
            <a:schemeClr val="bg1"/>
          </a:solidFill>
          <a:latin typeface="Times" pitchFamily="122" charset="0"/>
        </a:defRPr>
      </a:lvl9pPr>
    </p:titleStyle>
    <p:bodyStyle>
      <a:lvl1pPr marL="342900" indent="-342900" algn="l" rtl="0" eaLnBrk="0" fontAlgn="base" hangingPunct="0">
        <a:spcBef>
          <a:spcPct val="20000"/>
        </a:spcBef>
        <a:spcAft>
          <a:spcPct val="0"/>
        </a:spcAft>
        <a:buClr>
          <a:srgbClr val="FF6600"/>
        </a:buClr>
        <a:defRPr sz="2400">
          <a:solidFill>
            <a:schemeClr val="bg1"/>
          </a:solidFill>
          <a:latin typeface="+mn-lt"/>
          <a:ea typeface="ＭＳ Ｐゴシック" pitchFamily="122" charset="-128"/>
          <a:cs typeface="ＭＳ Ｐゴシック" pitchFamily="122" charset="-128"/>
        </a:defRPr>
      </a:lvl1pPr>
      <a:lvl2pPr marL="742950" indent="-285750" algn="l" rtl="0" eaLnBrk="0" fontAlgn="base" hangingPunct="0">
        <a:spcBef>
          <a:spcPct val="20000"/>
        </a:spcBef>
        <a:spcAft>
          <a:spcPct val="0"/>
        </a:spcAft>
        <a:buClr>
          <a:srgbClr val="FF6633"/>
        </a:buClr>
        <a:buSzPct val="80000"/>
        <a:buFont typeface="Times" charset="0"/>
        <a:buChar char="•"/>
        <a:defRPr sz="2400">
          <a:solidFill>
            <a:schemeClr val="bg1"/>
          </a:solidFill>
          <a:latin typeface="+mn-lt"/>
          <a:ea typeface="ＭＳ Ｐゴシック" pitchFamily="122" charset="-128"/>
        </a:defRPr>
      </a:lvl2pPr>
      <a:lvl3pPr marL="1143000" indent="-228600" algn="l" rtl="0" eaLnBrk="0" fontAlgn="base" hangingPunct="0">
        <a:spcBef>
          <a:spcPct val="20000"/>
        </a:spcBef>
        <a:spcAft>
          <a:spcPct val="0"/>
        </a:spcAft>
        <a:buClr>
          <a:srgbClr val="FF6600"/>
        </a:buClr>
        <a:buChar char="•"/>
        <a:defRPr sz="2000">
          <a:solidFill>
            <a:schemeClr val="bg1"/>
          </a:solidFill>
          <a:latin typeface="+mn-lt"/>
          <a:ea typeface="ＭＳ Ｐゴシック" pitchFamily="122" charset="-128"/>
        </a:defRPr>
      </a:lvl3pPr>
      <a:lvl4pPr marL="1600200" indent="-228600" algn="l" rtl="0" eaLnBrk="0" fontAlgn="base" hangingPunct="0">
        <a:spcBef>
          <a:spcPct val="20000"/>
        </a:spcBef>
        <a:spcAft>
          <a:spcPct val="0"/>
        </a:spcAft>
        <a:buClr>
          <a:srgbClr val="FF6600"/>
        </a:buClr>
        <a:buSzPct val="95000"/>
        <a:buFont typeface="Times" charset="0"/>
        <a:buChar char="•"/>
        <a:defRPr sz="2000">
          <a:solidFill>
            <a:schemeClr val="bg1"/>
          </a:solidFill>
          <a:latin typeface="+mn-lt"/>
          <a:ea typeface="ＭＳ Ｐゴシック" pitchFamily="122" charset="-128"/>
        </a:defRPr>
      </a:lvl4pPr>
      <a:lvl5pPr marL="2057400" indent="-228600" algn="l" rtl="0" eaLnBrk="0" fontAlgn="base" hangingPunct="0">
        <a:spcBef>
          <a:spcPct val="20000"/>
        </a:spcBef>
        <a:spcAft>
          <a:spcPct val="0"/>
        </a:spcAft>
        <a:buClr>
          <a:schemeClr val="bg1"/>
        </a:buClr>
        <a:defRPr sz="2000">
          <a:solidFill>
            <a:schemeClr val="bg1"/>
          </a:solidFill>
          <a:latin typeface="+mn-lt"/>
          <a:ea typeface="ＭＳ Ｐゴシック" pitchFamily="122" charset="-128"/>
        </a:defRPr>
      </a:lvl5pPr>
      <a:lvl6pPr marL="25146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hyperlink" Target="http://summit2009.amia.org/" TargetMode="Externa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hyperlink" Target="http://summit2009.amia.org/" TargetMode="Externa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hyperlink" Target="http://summit2009.amia.org/" TargetMode="Externa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0"/>
            <a:ext cx="7772400" cy="1470025"/>
          </a:xfrm>
        </p:spPr>
        <p:txBody>
          <a:bodyPr/>
          <a:lstStyle/>
          <a:p>
            <a:r>
              <a:rPr lang="en-US" dirty="0"/>
              <a:t>CTSI Core Competency Lectures in</a:t>
            </a:r>
            <a:br>
              <a:rPr lang="en-US" dirty="0"/>
            </a:br>
            <a:r>
              <a:rPr lang="en-US" dirty="0"/>
              <a:t>Biomedical Informatics</a:t>
            </a:r>
            <a:br>
              <a:rPr lang="en-US" dirty="0"/>
            </a:b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697889174"/>
              </p:ext>
            </p:extLst>
          </p:nvPr>
        </p:nvGraphicFramePr>
        <p:xfrm>
          <a:off x="228598" y="2057400"/>
          <a:ext cx="8686801" cy="4389120"/>
        </p:xfrm>
        <a:graphic>
          <a:graphicData uri="http://schemas.openxmlformats.org/drawingml/2006/table">
            <a:tbl>
              <a:tblPr/>
              <a:tblGrid>
                <a:gridCol w="1330411"/>
                <a:gridCol w="1095633"/>
                <a:gridCol w="6260757"/>
              </a:tblGrid>
              <a:tr h="365760">
                <a:tc>
                  <a:txBody>
                    <a:bodyPr/>
                    <a:lstStyle/>
                    <a:p>
                      <a:pPr algn="ctr" fontAlgn="t"/>
                      <a:r>
                        <a:rPr lang="en-US" sz="1800" b="0" i="0" u="none" strike="noStrike" dirty="0">
                          <a:solidFill>
                            <a:schemeClr val="bg1"/>
                          </a:solidFill>
                          <a:effectLst/>
                          <a:latin typeface="Times New Roman" panose="02020603050405020304" pitchFamily="18" charset="0"/>
                          <a:cs typeface="Times New Roman" panose="02020603050405020304" pitchFamily="18" charset="0"/>
                        </a:rPr>
                        <a:t>05/09/2017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algn="ctr" fontAlgn="t"/>
                      <a:r>
                        <a:rPr lang="en-US" sz="1800" b="0" i="0" u="none" strike="noStrike">
                          <a:solidFill>
                            <a:schemeClr val="bg1"/>
                          </a:solidFill>
                          <a:effectLst/>
                          <a:latin typeface="Times New Roman" panose="02020603050405020304" pitchFamily="18" charset="0"/>
                          <a:cs typeface="Times New Roman" panose="02020603050405020304" pitchFamily="18" charset="0"/>
                        </a:rPr>
                        <a:t>5:00PM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algn="l" fontAlgn="b"/>
                      <a:r>
                        <a:rPr lang="en-US" sz="1800" b="0" i="0" u="none" strike="noStrike">
                          <a:solidFill>
                            <a:schemeClr val="bg1"/>
                          </a:solidFill>
                          <a:effectLst/>
                          <a:latin typeface="Times New Roman" panose="02020603050405020304" pitchFamily="18" charset="0"/>
                          <a:cs typeface="Times New Roman" panose="02020603050405020304" pitchFamily="18" charset="0"/>
                        </a:rPr>
                        <a:t>How to Use Ontology to Analyze a Domain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r>
              <a:tr h="365760">
                <a:tc>
                  <a:txBody>
                    <a:bodyPr/>
                    <a:lstStyle/>
                    <a:p>
                      <a:pPr algn="ctr" fontAlgn="t"/>
                      <a:r>
                        <a:rPr lang="en-US" sz="1800" b="0" i="0" u="none" strike="noStrike">
                          <a:solidFill>
                            <a:schemeClr val="bg1"/>
                          </a:solidFill>
                          <a:effectLst/>
                          <a:latin typeface="Times New Roman" panose="02020603050405020304" pitchFamily="18" charset="0"/>
                          <a:cs typeface="Times New Roman" panose="02020603050405020304" pitchFamily="18" charset="0"/>
                        </a:rPr>
                        <a:t>05/09/2017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algn="ctr" fontAlgn="t"/>
                      <a:r>
                        <a:rPr lang="en-US" sz="1800" b="0" i="0" u="none" strike="noStrike">
                          <a:solidFill>
                            <a:schemeClr val="bg1"/>
                          </a:solidFill>
                          <a:effectLst/>
                          <a:latin typeface="Times New Roman" panose="02020603050405020304" pitchFamily="18" charset="0"/>
                          <a:cs typeface="Times New Roman" panose="02020603050405020304" pitchFamily="18" charset="0"/>
                        </a:rPr>
                        <a:t>6:30PM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c>
                  <a:txBody>
                    <a:bodyPr/>
                    <a:lstStyle/>
                    <a:p>
                      <a:pPr algn="l" fontAlgn="b"/>
                      <a:r>
                        <a:rPr lang="en-US" sz="1800" b="0" i="0" u="none" strike="noStrike" dirty="0">
                          <a:solidFill>
                            <a:schemeClr val="bg1"/>
                          </a:solidFill>
                          <a:effectLst/>
                          <a:latin typeface="Times New Roman" panose="02020603050405020304" pitchFamily="18" charset="0"/>
                          <a:cs typeface="Times New Roman" panose="02020603050405020304" pitchFamily="18" charset="0"/>
                        </a:rPr>
                        <a:t>Structure of Research Data Files (How to do it Right and Wrong)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0C0"/>
                    </a:solidFill>
                  </a:tcPr>
                </a:tc>
              </a:tr>
              <a:tr h="365760">
                <a:tc>
                  <a:txBody>
                    <a:bodyPr/>
                    <a:lstStyle/>
                    <a:p>
                      <a:pPr algn="ctr" fontAlgn="t"/>
                      <a:r>
                        <a:rPr lang="en-US" sz="1800" b="0" i="0" u="none" strike="noStrike" dirty="0">
                          <a:solidFill>
                            <a:schemeClr val="bg1"/>
                          </a:solidFill>
                          <a:effectLst/>
                          <a:latin typeface="Times New Roman" panose="02020603050405020304" pitchFamily="18" charset="0"/>
                          <a:cs typeface="Times New Roman" panose="02020603050405020304" pitchFamily="18" charset="0"/>
                        </a:rPr>
                        <a:t>12/09/2017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n-US" sz="1800" b="0" i="0" u="none" strike="noStrike">
                          <a:solidFill>
                            <a:schemeClr val="bg1"/>
                          </a:solidFill>
                          <a:effectLst/>
                          <a:latin typeface="Times New Roman" panose="02020603050405020304" pitchFamily="18" charset="0"/>
                          <a:cs typeface="Times New Roman" panose="02020603050405020304" pitchFamily="18" charset="0"/>
                        </a:rPr>
                        <a:t>5:00PM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800" b="0" i="0" u="none" strike="noStrike" dirty="0">
                          <a:solidFill>
                            <a:schemeClr val="bg1"/>
                          </a:solidFill>
                          <a:effectLst/>
                          <a:latin typeface="Times New Roman" panose="02020603050405020304" pitchFamily="18" charset="0"/>
                          <a:cs typeface="Times New Roman" panose="02020603050405020304" pitchFamily="18" charset="0"/>
                        </a:rPr>
                        <a:t>Secondary Use of EHR Data for Research</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65760">
                <a:tc>
                  <a:txBody>
                    <a:bodyPr/>
                    <a:lstStyle/>
                    <a:p>
                      <a:pPr algn="ctr" fontAlgn="t"/>
                      <a:r>
                        <a:rPr lang="en-US" sz="1800" b="0" i="0" u="none" strike="noStrike">
                          <a:solidFill>
                            <a:schemeClr val="bg1"/>
                          </a:solidFill>
                          <a:effectLst/>
                          <a:latin typeface="Times New Roman" panose="02020603050405020304" pitchFamily="18" charset="0"/>
                          <a:cs typeface="Times New Roman" panose="02020603050405020304" pitchFamily="18" charset="0"/>
                        </a:rPr>
                        <a:t>12/09/2017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n-US" sz="1800" b="0" i="0" u="none" strike="noStrike">
                          <a:solidFill>
                            <a:schemeClr val="bg1"/>
                          </a:solidFill>
                          <a:effectLst/>
                          <a:latin typeface="Times New Roman" panose="02020603050405020304" pitchFamily="18" charset="0"/>
                          <a:cs typeface="Times New Roman" panose="02020603050405020304" pitchFamily="18" charset="0"/>
                        </a:rPr>
                        <a:t>6:30PM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800" b="0" i="0" u="none" strike="noStrike">
                          <a:solidFill>
                            <a:schemeClr val="bg1"/>
                          </a:solidFill>
                          <a:effectLst/>
                          <a:latin typeface="Times New Roman" panose="02020603050405020304" pitchFamily="18" charset="0"/>
                          <a:cs typeface="Times New Roman" panose="02020603050405020304" pitchFamily="18" charset="0"/>
                        </a:rPr>
                        <a:t>Clinical Decision Support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65760">
                <a:tc>
                  <a:txBody>
                    <a:bodyPr/>
                    <a:lstStyle/>
                    <a:p>
                      <a:pPr algn="ctr" fontAlgn="t"/>
                      <a:r>
                        <a:rPr lang="en-US" sz="1800" b="0" i="0" u="none" strike="noStrike" dirty="0">
                          <a:solidFill>
                            <a:schemeClr val="bg1"/>
                          </a:solidFill>
                          <a:effectLst/>
                          <a:latin typeface="Times New Roman" panose="02020603050405020304" pitchFamily="18" charset="0"/>
                          <a:cs typeface="Times New Roman" panose="02020603050405020304" pitchFamily="18" charset="0"/>
                        </a:rPr>
                        <a:t>26/09/2017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n-US" sz="1800" b="0" i="0" u="none" strike="noStrike">
                          <a:solidFill>
                            <a:schemeClr val="bg1"/>
                          </a:solidFill>
                          <a:effectLst/>
                          <a:latin typeface="Times New Roman" panose="02020603050405020304" pitchFamily="18" charset="0"/>
                          <a:cs typeface="Times New Roman" panose="02020603050405020304" pitchFamily="18" charset="0"/>
                        </a:rPr>
                        <a:t>5:00PM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800" b="0" i="0" u="none" strike="noStrike">
                          <a:solidFill>
                            <a:schemeClr val="bg1"/>
                          </a:solidFill>
                          <a:effectLst/>
                          <a:latin typeface="Times New Roman" panose="02020603050405020304" pitchFamily="18" charset="0"/>
                          <a:cs typeface="Times New Roman" panose="02020603050405020304" pitchFamily="18" charset="0"/>
                        </a:rPr>
                        <a:t>Bioinformatics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65760">
                <a:tc>
                  <a:txBody>
                    <a:bodyPr/>
                    <a:lstStyle/>
                    <a:p>
                      <a:pPr algn="ctr" fontAlgn="t"/>
                      <a:r>
                        <a:rPr lang="en-US" sz="1800" b="0" i="0" u="none" strike="noStrike">
                          <a:solidFill>
                            <a:schemeClr val="bg1"/>
                          </a:solidFill>
                          <a:effectLst/>
                          <a:latin typeface="Times New Roman" panose="02020603050405020304" pitchFamily="18" charset="0"/>
                          <a:cs typeface="Times New Roman" panose="02020603050405020304" pitchFamily="18" charset="0"/>
                        </a:rPr>
                        <a:t>26/09/2017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n-US" sz="1800" b="0" i="0" u="none" strike="noStrike">
                          <a:solidFill>
                            <a:schemeClr val="bg1"/>
                          </a:solidFill>
                          <a:effectLst/>
                          <a:latin typeface="Times New Roman" panose="02020603050405020304" pitchFamily="18" charset="0"/>
                          <a:cs typeface="Times New Roman" panose="02020603050405020304" pitchFamily="18" charset="0"/>
                        </a:rPr>
                        <a:t>6:30PM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800" b="0" i="0" u="none" strike="noStrike">
                          <a:solidFill>
                            <a:schemeClr val="bg1"/>
                          </a:solidFill>
                          <a:effectLst/>
                          <a:latin typeface="Times New Roman" panose="02020603050405020304" pitchFamily="18" charset="0"/>
                          <a:cs typeface="Times New Roman" panose="02020603050405020304" pitchFamily="18" charset="0"/>
                        </a:rPr>
                        <a:t>Bioinformatics of Drug Discovery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65760">
                <a:tc>
                  <a:txBody>
                    <a:bodyPr/>
                    <a:lstStyle/>
                    <a:p>
                      <a:pPr algn="ctr" fontAlgn="t"/>
                      <a:r>
                        <a:rPr lang="en-US" sz="1800" b="0" i="0" u="none" strike="noStrike" dirty="0">
                          <a:solidFill>
                            <a:schemeClr val="bg1"/>
                          </a:solidFill>
                          <a:effectLst/>
                          <a:latin typeface="Times New Roman" panose="02020603050405020304" pitchFamily="18" charset="0"/>
                          <a:cs typeface="Times New Roman" panose="02020603050405020304" pitchFamily="18" charset="0"/>
                        </a:rPr>
                        <a:t>03/10/2017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n-US" sz="1800" b="0" i="0" u="none" strike="noStrike">
                          <a:solidFill>
                            <a:schemeClr val="bg1"/>
                          </a:solidFill>
                          <a:effectLst/>
                          <a:latin typeface="Times New Roman" panose="02020603050405020304" pitchFamily="18" charset="0"/>
                          <a:cs typeface="Times New Roman" panose="02020603050405020304" pitchFamily="18" charset="0"/>
                        </a:rPr>
                        <a:t>5:00PM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800" b="0" i="0" u="none" strike="noStrike">
                          <a:solidFill>
                            <a:schemeClr val="bg1"/>
                          </a:solidFill>
                          <a:effectLst/>
                          <a:latin typeface="Times New Roman" panose="02020603050405020304" pitchFamily="18" charset="0"/>
                          <a:cs typeface="Times New Roman" panose="02020603050405020304" pitchFamily="18" charset="0"/>
                        </a:rPr>
                        <a:t>How to Write Grants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65760">
                <a:tc>
                  <a:txBody>
                    <a:bodyPr/>
                    <a:lstStyle/>
                    <a:p>
                      <a:pPr algn="ctr" fontAlgn="t"/>
                      <a:r>
                        <a:rPr lang="en-US" sz="1800" b="0" i="0" u="none" strike="noStrike">
                          <a:solidFill>
                            <a:schemeClr val="bg1"/>
                          </a:solidFill>
                          <a:effectLst/>
                          <a:latin typeface="Times New Roman" panose="02020603050405020304" pitchFamily="18" charset="0"/>
                          <a:cs typeface="Times New Roman" panose="02020603050405020304" pitchFamily="18" charset="0"/>
                        </a:rPr>
                        <a:t>03/10/2017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n-US" sz="1800" b="0" i="0" u="none" strike="noStrike">
                          <a:solidFill>
                            <a:schemeClr val="bg1"/>
                          </a:solidFill>
                          <a:effectLst/>
                          <a:latin typeface="Times New Roman" panose="02020603050405020304" pitchFamily="18" charset="0"/>
                          <a:cs typeface="Times New Roman" panose="02020603050405020304" pitchFamily="18" charset="0"/>
                        </a:rPr>
                        <a:t>6:30PM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800" b="0" i="0" u="none" strike="noStrike">
                          <a:solidFill>
                            <a:schemeClr val="bg1"/>
                          </a:solidFill>
                          <a:effectLst/>
                          <a:latin typeface="Times New Roman" panose="02020603050405020304" pitchFamily="18" charset="0"/>
                          <a:cs typeface="Times New Roman" panose="02020603050405020304" pitchFamily="18" charset="0"/>
                        </a:rPr>
                        <a:t>How to Get Published in High Impact Journals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65760">
                <a:tc>
                  <a:txBody>
                    <a:bodyPr/>
                    <a:lstStyle/>
                    <a:p>
                      <a:pPr algn="ctr" fontAlgn="t"/>
                      <a:r>
                        <a:rPr lang="en-US" sz="1800" b="0" i="0" u="none" strike="noStrike" dirty="0">
                          <a:solidFill>
                            <a:schemeClr val="bg1"/>
                          </a:solidFill>
                          <a:effectLst/>
                          <a:latin typeface="Times New Roman" panose="02020603050405020304" pitchFamily="18" charset="0"/>
                          <a:cs typeface="Times New Roman" panose="02020603050405020304" pitchFamily="18" charset="0"/>
                        </a:rPr>
                        <a:t>10/10/2017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n-US" sz="1800" b="0" i="0" u="none" strike="noStrike">
                          <a:solidFill>
                            <a:schemeClr val="bg1"/>
                          </a:solidFill>
                          <a:effectLst/>
                          <a:latin typeface="Times New Roman" panose="02020603050405020304" pitchFamily="18" charset="0"/>
                          <a:cs typeface="Times New Roman" panose="02020603050405020304" pitchFamily="18" charset="0"/>
                        </a:rPr>
                        <a:t>5:00PM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800" b="0" i="0" u="none" strike="noStrike">
                          <a:solidFill>
                            <a:schemeClr val="bg1"/>
                          </a:solidFill>
                          <a:effectLst/>
                          <a:latin typeface="Times New Roman" panose="02020603050405020304" pitchFamily="18" charset="0"/>
                          <a:cs typeface="Times New Roman" panose="02020603050405020304" pitchFamily="18" charset="0"/>
                        </a:rPr>
                        <a:t>Health Terminologies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65760">
                <a:tc>
                  <a:txBody>
                    <a:bodyPr/>
                    <a:lstStyle/>
                    <a:p>
                      <a:pPr algn="ctr" fontAlgn="t"/>
                      <a:r>
                        <a:rPr lang="en-US" sz="1800" b="0" i="0" u="none" strike="noStrike">
                          <a:solidFill>
                            <a:schemeClr val="bg1"/>
                          </a:solidFill>
                          <a:effectLst/>
                          <a:latin typeface="Times New Roman" panose="02020603050405020304" pitchFamily="18" charset="0"/>
                          <a:cs typeface="Times New Roman" panose="02020603050405020304" pitchFamily="18" charset="0"/>
                        </a:rPr>
                        <a:t>10/10/2017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n-US" sz="1800" b="0" i="0" u="none" strike="noStrike">
                          <a:solidFill>
                            <a:schemeClr val="bg1"/>
                          </a:solidFill>
                          <a:effectLst/>
                          <a:latin typeface="Times New Roman" panose="02020603050405020304" pitchFamily="18" charset="0"/>
                          <a:cs typeface="Times New Roman" panose="02020603050405020304" pitchFamily="18" charset="0"/>
                        </a:rPr>
                        <a:t>6:30PM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800" b="0" i="0" u="none" strike="noStrike">
                          <a:solidFill>
                            <a:schemeClr val="bg1"/>
                          </a:solidFill>
                          <a:effectLst/>
                          <a:latin typeface="Times New Roman" panose="02020603050405020304" pitchFamily="18" charset="0"/>
                          <a:cs typeface="Times New Roman" panose="02020603050405020304" pitchFamily="18" charset="0"/>
                        </a:rPr>
                        <a:t>Big Data Analytics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65760">
                <a:tc>
                  <a:txBody>
                    <a:bodyPr/>
                    <a:lstStyle/>
                    <a:p>
                      <a:pPr algn="ctr" fontAlgn="t"/>
                      <a:r>
                        <a:rPr lang="en-US" sz="1800" b="0" i="0" u="none" strike="noStrike" dirty="0">
                          <a:solidFill>
                            <a:schemeClr val="bg1"/>
                          </a:solidFill>
                          <a:effectLst/>
                          <a:latin typeface="Times New Roman" panose="02020603050405020304" pitchFamily="18" charset="0"/>
                          <a:cs typeface="Times New Roman" panose="02020603050405020304" pitchFamily="18" charset="0"/>
                        </a:rPr>
                        <a:t>17/10/2017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n-US" sz="1800" b="0" i="0" u="none" strike="noStrike">
                          <a:solidFill>
                            <a:schemeClr val="bg1"/>
                          </a:solidFill>
                          <a:effectLst/>
                          <a:latin typeface="Times New Roman" panose="02020603050405020304" pitchFamily="18" charset="0"/>
                          <a:cs typeface="Times New Roman" panose="02020603050405020304" pitchFamily="18" charset="0"/>
                        </a:rPr>
                        <a:t>5:00PM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800" b="0" i="0" u="none" strike="noStrike">
                          <a:solidFill>
                            <a:schemeClr val="bg1"/>
                          </a:solidFill>
                          <a:effectLst/>
                          <a:latin typeface="Times New Roman" panose="02020603050405020304" pitchFamily="18" charset="0"/>
                          <a:cs typeface="Times New Roman" panose="02020603050405020304" pitchFamily="18" charset="0"/>
                        </a:rPr>
                        <a:t>Data Ethics and Responsible Data Sharing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65760">
                <a:tc>
                  <a:txBody>
                    <a:bodyPr/>
                    <a:lstStyle/>
                    <a:p>
                      <a:pPr algn="ctr" fontAlgn="t"/>
                      <a:r>
                        <a:rPr lang="en-US" sz="1800" b="0" i="0" u="none" strike="noStrike">
                          <a:solidFill>
                            <a:schemeClr val="bg1"/>
                          </a:solidFill>
                          <a:effectLst/>
                          <a:latin typeface="Times New Roman" panose="02020603050405020304" pitchFamily="18" charset="0"/>
                          <a:cs typeface="Times New Roman" panose="02020603050405020304" pitchFamily="18" charset="0"/>
                        </a:rPr>
                        <a:t>17/10/2017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t"/>
                      <a:r>
                        <a:rPr lang="en-US" sz="1800" b="0" i="0" u="none" strike="noStrike">
                          <a:solidFill>
                            <a:schemeClr val="bg1"/>
                          </a:solidFill>
                          <a:effectLst/>
                          <a:latin typeface="Times New Roman" panose="02020603050405020304" pitchFamily="18" charset="0"/>
                          <a:cs typeface="Times New Roman" panose="02020603050405020304" pitchFamily="18" charset="0"/>
                        </a:rPr>
                        <a:t>6:30PM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800" b="0" i="0" u="none" strike="noStrike" dirty="0">
                          <a:solidFill>
                            <a:schemeClr val="bg1"/>
                          </a:solidFill>
                          <a:effectLst/>
                          <a:latin typeface="Times New Roman" panose="02020603050405020304" pitchFamily="18" charset="0"/>
                          <a:cs typeface="Times New Roman" panose="02020603050405020304" pitchFamily="18" charset="0"/>
                        </a:rPr>
                        <a:t>Protein Structure and Function Modeling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283195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228600" y="2456872"/>
            <a:ext cx="7162800" cy="408708"/>
          </a:xfrm>
          <a:prstGeom prst="rect">
            <a:avLst/>
          </a:prstGeom>
          <a:solidFill>
            <a:srgbClr val="FFC000"/>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Title 1"/>
          <p:cNvSpPr>
            <a:spLocks noGrp="1"/>
          </p:cNvSpPr>
          <p:nvPr>
            <p:ph type="title"/>
          </p:nvPr>
        </p:nvSpPr>
        <p:spPr/>
        <p:txBody>
          <a:bodyPr/>
          <a:lstStyle/>
          <a:p>
            <a:r>
              <a:rPr lang="en-US" dirty="0" smtClean="0"/>
              <a:t>Field </a:t>
            </a:r>
            <a:r>
              <a:rPr lang="en-US" sz="2400" dirty="0" smtClean="0"/>
              <a:t>(some definitions by Merriam-Webster)</a:t>
            </a:r>
            <a:r>
              <a:rPr lang="en-US" dirty="0" smtClean="0"/>
              <a:t> </a:t>
            </a:r>
            <a:endParaRPr lang="en-US" dirty="0"/>
          </a:p>
        </p:txBody>
      </p:sp>
      <p:sp>
        <p:nvSpPr>
          <p:cNvPr id="3" name="Content Placeholder 2"/>
          <p:cNvSpPr>
            <a:spLocks noGrp="1"/>
          </p:cNvSpPr>
          <p:nvPr>
            <p:ph idx="1"/>
          </p:nvPr>
        </p:nvSpPr>
        <p:spPr>
          <a:xfrm>
            <a:off x="228600" y="1676400"/>
            <a:ext cx="8839200" cy="4953000"/>
          </a:xfrm>
        </p:spPr>
        <p:txBody>
          <a:bodyPr/>
          <a:lstStyle/>
          <a:p>
            <a:pPr fontAlgn="t">
              <a:buFont typeface="Arial" panose="020B0604020202020204" pitchFamily="34" charset="0"/>
              <a:buChar char="•"/>
            </a:pPr>
            <a:r>
              <a:rPr lang="en-US" sz="2100" dirty="0" smtClean="0"/>
              <a:t>an </a:t>
            </a:r>
            <a:r>
              <a:rPr lang="en-US" sz="2100" dirty="0"/>
              <a:t>open land area free of woods and buildings </a:t>
            </a:r>
            <a:endParaRPr lang="en-US" sz="2100" dirty="0" smtClean="0"/>
          </a:p>
          <a:p>
            <a:pPr fontAlgn="t">
              <a:buFont typeface="Arial" panose="020B0604020202020204" pitchFamily="34" charset="0"/>
              <a:buChar char="•"/>
            </a:pPr>
            <a:r>
              <a:rPr lang="en-US" sz="2100" dirty="0" smtClean="0">
                <a:solidFill>
                  <a:srgbClr val="FFFF00"/>
                </a:solidFill>
              </a:rPr>
              <a:t>the </a:t>
            </a:r>
            <a:r>
              <a:rPr lang="en-US" sz="2100" dirty="0">
                <a:solidFill>
                  <a:srgbClr val="FFFF00"/>
                </a:solidFill>
              </a:rPr>
              <a:t>place where a battle is </a:t>
            </a:r>
            <a:r>
              <a:rPr lang="en-US" sz="2100" dirty="0" smtClean="0">
                <a:solidFill>
                  <a:srgbClr val="FFFF00"/>
                </a:solidFill>
              </a:rPr>
              <a:t>fought</a:t>
            </a:r>
          </a:p>
          <a:p>
            <a:pPr fontAlgn="t">
              <a:buFont typeface="Arial" panose="020B0604020202020204" pitchFamily="34" charset="0"/>
              <a:buChar char="•"/>
            </a:pPr>
            <a:r>
              <a:rPr lang="en-US" sz="2100" dirty="0" smtClean="0">
                <a:solidFill>
                  <a:schemeClr val="tx1"/>
                </a:solidFill>
              </a:rPr>
              <a:t>an </a:t>
            </a:r>
            <a:r>
              <a:rPr lang="en-US" sz="2100" dirty="0">
                <a:solidFill>
                  <a:schemeClr val="tx1"/>
                </a:solidFill>
              </a:rPr>
              <a:t>area or division of an activity, subject, or profession </a:t>
            </a:r>
            <a:endParaRPr lang="en-US" sz="2100" dirty="0" smtClean="0">
              <a:solidFill>
                <a:schemeClr val="tx1"/>
              </a:solidFill>
            </a:endParaRPr>
          </a:p>
          <a:p>
            <a:pPr fontAlgn="t">
              <a:buFont typeface="Arial" panose="020B0604020202020204" pitchFamily="34" charset="0"/>
              <a:buChar char="•"/>
            </a:pPr>
            <a:r>
              <a:rPr lang="en-US" sz="2100" dirty="0" smtClean="0"/>
              <a:t>a </a:t>
            </a:r>
            <a:r>
              <a:rPr lang="en-US" sz="2100" dirty="0"/>
              <a:t>space on which something is drawn or </a:t>
            </a:r>
            <a:r>
              <a:rPr lang="en-US" sz="2100" dirty="0" smtClean="0"/>
              <a:t>projected</a:t>
            </a:r>
          </a:p>
          <a:p>
            <a:pPr fontAlgn="t">
              <a:buFont typeface="Arial" panose="020B0604020202020204" pitchFamily="34" charset="0"/>
              <a:buChar char="•"/>
            </a:pPr>
            <a:r>
              <a:rPr lang="en-US" sz="2100" dirty="0" smtClean="0"/>
              <a:t>the </a:t>
            </a:r>
            <a:r>
              <a:rPr lang="en-US" sz="2100" dirty="0"/>
              <a:t>area visible through the lens of an optical instrument</a:t>
            </a:r>
          </a:p>
          <a:p>
            <a:pPr fontAlgn="t">
              <a:buFont typeface="Arial" panose="020B0604020202020204" pitchFamily="34" charset="0"/>
              <a:buChar char="•"/>
            </a:pPr>
            <a:r>
              <a:rPr lang="en-US" sz="2100" dirty="0" smtClean="0"/>
              <a:t>a </a:t>
            </a:r>
            <a:r>
              <a:rPr lang="en-US" sz="2100" dirty="0"/>
              <a:t>set of mathematical elements that is subject to two binary operations the second of which is distributive </a:t>
            </a:r>
            <a:r>
              <a:rPr lang="en-US" sz="2100" dirty="0" smtClean="0"/>
              <a:t>relative </a:t>
            </a:r>
            <a:r>
              <a:rPr lang="en-US" sz="2100" dirty="0"/>
              <a:t>to the first and that constitutes a commutative </a:t>
            </a:r>
            <a:r>
              <a:rPr lang="en-US" sz="2100" dirty="0" smtClean="0"/>
              <a:t>group </a:t>
            </a:r>
            <a:r>
              <a:rPr lang="en-US" sz="2100" dirty="0"/>
              <a:t>under the first operation and also under the second if the zero or unit element under the first is omitted</a:t>
            </a:r>
          </a:p>
          <a:p>
            <a:pPr fontAlgn="t">
              <a:buFont typeface="Arial" panose="020B0604020202020204" pitchFamily="34" charset="0"/>
              <a:buChar char="•"/>
            </a:pPr>
            <a:r>
              <a:rPr lang="en-US" sz="2100" dirty="0" smtClean="0">
                <a:solidFill>
                  <a:srgbClr val="FFFF00"/>
                </a:solidFill>
              </a:rPr>
              <a:t>a </a:t>
            </a:r>
            <a:r>
              <a:rPr lang="en-US" sz="2100" dirty="0">
                <a:solidFill>
                  <a:srgbClr val="FFFF00"/>
                </a:solidFill>
              </a:rPr>
              <a:t>series of drain tiles and an absorption area for septic-tank outflow</a:t>
            </a:r>
          </a:p>
          <a:p>
            <a:pPr fontAlgn="t">
              <a:buFont typeface="Arial" panose="020B0604020202020204" pitchFamily="34" charset="0"/>
              <a:buChar char="•"/>
            </a:pPr>
            <a:r>
              <a:rPr lang="en-US" sz="2100" dirty="0" smtClean="0"/>
              <a:t>a </a:t>
            </a:r>
            <a:r>
              <a:rPr lang="en-US" sz="2100" dirty="0"/>
              <a:t>particular area (as of a record in a database) in which the same type of information is regularly </a:t>
            </a:r>
            <a:r>
              <a:rPr lang="en-US" sz="2100" dirty="0" smtClean="0"/>
              <a:t>recorded</a:t>
            </a:r>
          </a:p>
          <a:p>
            <a:pPr fontAlgn="t">
              <a:buFont typeface="Arial" panose="020B0604020202020204" pitchFamily="34" charset="0"/>
              <a:buChar char="•"/>
            </a:pPr>
            <a:r>
              <a:rPr lang="en-US" sz="2100" dirty="0" smtClean="0"/>
              <a:t>…</a:t>
            </a:r>
            <a:endParaRPr lang="en-US" sz="2100" dirty="0"/>
          </a:p>
          <a:p>
            <a:pPr>
              <a:buFont typeface="Arial" panose="020B0604020202020204" pitchFamily="34" charset="0"/>
              <a:buChar char="•"/>
            </a:pPr>
            <a:endParaRPr lang="en-US" sz="2100" dirty="0"/>
          </a:p>
        </p:txBody>
      </p:sp>
      <p:sp>
        <p:nvSpPr>
          <p:cNvPr id="4" name="Rectangle 3"/>
          <p:cNvSpPr/>
          <p:nvPr/>
        </p:nvSpPr>
        <p:spPr>
          <a:xfrm>
            <a:off x="2514600" y="6474023"/>
            <a:ext cx="6629400" cy="307777"/>
          </a:xfrm>
          <a:prstGeom prst="rect">
            <a:avLst/>
          </a:prstGeom>
        </p:spPr>
        <p:txBody>
          <a:bodyPr wrap="square">
            <a:spAutoFit/>
          </a:bodyPr>
          <a:lstStyle/>
          <a:p>
            <a:pPr algn="r"/>
            <a:r>
              <a:rPr lang="en-US" sz="1400" dirty="0">
                <a:solidFill>
                  <a:schemeClr val="bg1"/>
                </a:solidFill>
              </a:rPr>
              <a:t>https://</a:t>
            </a:r>
            <a:r>
              <a:rPr lang="en-US" sz="1400" dirty="0" smtClean="0">
                <a:solidFill>
                  <a:schemeClr val="bg1"/>
                </a:solidFill>
              </a:rPr>
              <a:t>www.merriam-webster.com/dictionary/field, last retrieved: Sept 1, 2017</a:t>
            </a:r>
            <a:endParaRPr lang="en-US" sz="1400" dirty="0">
              <a:solidFill>
                <a:schemeClr val="bg1"/>
              </a:solidFill>
            </a:endParaRPr>
          </a:p>
        </p:txBody>
      </p:sp>
    </p:spTree>
    <p:extLst>
      <p:ext uri="{BB962C8B-B14F-4D97-AF65-F5344CB8AC3E}">
        <p14:creationId xmlns:p14="http://schemas.microsoft.com/office/powerpoint/2010/main" val="30746713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228600" y="2456872"/>
            <a:ext cx="7162800" cy="408708"/>
          </a:xfrm>
          <a:prstGeom prst="rect">
            <a:avLst/>
          </a:prstGeom>
          <a:solidFill>
            <a:srgbClr val="FFC000"/>
          </a:solid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Title 1"/>
          <p:cNvSpPr>
            <a:spLocks noGrp="1"/>
          </p:cNvSpPr>
          <p:nvPr>
            <p:ph type="title"/>
          </p:nvPr>
        </p:nvSpPr>
        <p:spPr/>
        <p:txBody>
          <a:bodyPr/>
          <a:lstStyle/>
          <a:p>
            <a:r>
              <a:rPr lang="en-US" dirty="0" smtClean="0"/>
              <a:t>Field </a:t>
            </a:r>
            <a:r>
              <a:rPr lang="en-US" sz="2400" dirty="0" smtClean="0"/>
              <a:t>(some definitions by Merriam-Webster)</a:t>
            </a:r>
            <a:r>
              <a:rPr lang="en-US" dirty="0" smtClean="0"/>
              <a:t> </a:t>
            </a:r>
            <a:endParaRPr lang="en-US" dirty="0"/>
          </a:p>
        </p:txBody>
      </p:sp>
      <p:sp>
        <p:nvSpPr>
          <p:cNvPr id="3" name="Content Placeholder 2"/>
          <p:cNvSpPr>
            <a:spLocks noGrp="1"/>
          </p:cNvSpPr>
          <p:nvPr>
            <p:ph idx="1"/>
          </p:nvPr>
        </p:nvSpPr>
        <p:spPr>
          <a:xfrm>
            <a:off x="228600" y="1676400"/>
            <a:ext cx="8839200" cy="4953000"/>
          </a:xfrm>
        </p:spPr>
        <p:txBody>
          <a:bodyPr/>
          <a:lstStyle/>
          <a:p>
            <a:pPr fontAlgn="t">
              <a:buFont typeface="Arial" panose="020B0604020202020204" pitchFamily="34" charset="0"/>
              <a:buChar char="•"/>
            </a:pPr>
            <a:r>
              <a:rPr lang="en-US" sz="2100" dirty="0" smtClean="0"/>
              <a:t>an </a:t>
            </a:r>
            <a:r>
              <a:rPr lang="en-US" sz="2100" dirty="0"/>
              <a:t>open land area free of woods and buildings </a:t>
            </a:r>
            <a:endParaRPr lang="en-US" sz="2100" dirty="0" smtClean="0"/>
          </a:p>
          <a:p>
            <a:pPr fontAlgn="t">
              <a:buFont typeface="Arial" panose="020B0604020202020204" pitchFamily="34" charset="0"/>
              <a:buChar char="•"/>
            </a:pPr>
            <a:r>
              <a:rPr lang="en-US" sz="2100" dirty="0" smtClean="0">
                <a:solidFill>
                  <a:srgbClr val="FFFF00"/>
                </a:solidFill>
              </a:rPr>
              <a:t>the </a:t>
            </a:r>
            <a:r>
              <a:rPr lang="en-US" sz="2100" dirty="0">
                <a:solidFill>
                  <a:srgbClr val="FFFF00"/>
                </a:solidFill>
              </a:rPr>
              <a:t>place where a battle is </a:t>
            </a:r>
            <a:r>
              <a:rPr lang="en-US" sz="2100" dirty="0" smtClean="0">
                <a:solidFill>
                  <a:srgbClr val="FFFF00"/>
                </a:solidFill>
              </a:rPr>
              <a:t>fought</a:t>
            </a:r>
          </a:p>
          <a:p>
            <a:pPr fontAlgn="t">
              <a:buFont typeface="Arial" panose="020B0604020202020204" pitchFamily="34" charset="0"/>
              <a:buChar char="•"/>
            </a:pPr>
            <a:r>
              <a:rPr lang="en-US" sz="2100" dirty="0" smtClean="0">
                <a:solidFill>
                  <a:schemeClr val="tx1"/>
                </a:solidFill>
              </a:rPr>
              <a:t>an </a:t>
            </a:r>
            <a:r>
              <a:rPr lang="en-US" sz="2100" dirty="0">
                <a:solidFill>
                  <a:schemeClr val="tx1"/>
                </a:solidFill>
              </a:rPr>
              <a:t>area or division of an activity, subject, or profession </a:t>
            </a:r>
            <a:endParaRPr lang="en-US" sz="2100" dirty="0" smtClean="0">
              <a:solidFill>
                <a:schemeClr val="tx1"/>
              </a:solidFill>
            </a:endParaRPr>
          </a:p>
          <a:p>
            <a:pPr fontAlgn="t">
              <a:buFont typeface="Arial" panose="020B0604020202020204" pitchFamily="34" charset="0"/>
              <a:buChar char="•"/>
            </a:pPr>
            <a:r>
              <a:rPr lang="en-US" sz="2100" dirty="0" smtClean="0"/>
              <a:t>a </a:t>
            </a:r>
            <a:r>
              <a:rPr lang="en-US" sz="2100" dirty="0"/>
              <a:t>space on which something is drawn or </a:t>
            </a:r>
            <a:r>
              <a:rPr lang="en-US" sz="2100" dirty="0" smtClean="0"/>
              <a:t>projected</a:t>
            </a:r>
          </a:p>
          <a:p>
            <a:pPr fontAlgn="t">
              <a:buFont typeface="Arial" panose="020B0604020202020204" pitchFamily="34" charset="0"/>
              <a:buChar char="•"/>
            </a:pPr>
            <a:r>
              <a:rPr lang="en-US" sz="2100" dirty="0" smtClean="0"/>
              <a:t>the </a:t>
            </a:r>
            <a:r>
              <a:rPr lang="en-US" sz="2100" dirty="0"/>
              <a:t>area visible through the lens of an optical instrument</a:t>
            </a:r>
          </a:p>
          <a:p>
            <a:pPr fontAlgn="t">
              <a:buFont typeface="Arial" panose="020B0604020202020204" pitchFamily="34" charset="0"/>
              <a:buChar char="•"/>
            </a:pPr>
            <a:r>
              <a:rPr lang="en-US" sz="2100" dirty="0" smtClean="0"/>
              <a:t>a </a:t>
            </a:r>
            <a:r>
              <a:rPr lang="en-US" sz="2100" dirty="0"/>
              <a:t>set of mathematical elements that is subject to two binary operations the second of which is distributive </a:t>
            </a:r>
            <a:r>
              <a:rPr lang="en-US" sz="2100" dirty="0" smtClean="0"/>
              <a:t>relative </a:t>
            </a:r>
            <a:r>
              <a:rPr lang="en-US" sz="2100" dirty="0"/>
              <a:t>to the first and that constitutes a commutative </a:t>
            </a:r>
            <a:r>
              <a:rPr lang="en-US" sz="2100" dirty="0" smtClean="0"/>
              <a:t>group </a:t>
            </a:r>
            <a:r>
              <a:rPr lang="en-US" sz="2100" dirty="0"/>
              <a:t>under the first operation and also under the second if the zero or unit element under the first is omitted</a:t>
            </a:r>
          </a:p>
          <a:p>
            <a:pPr fontAlgn="t">
              <a:buFont typeface="Arial" panose="020B0604020202020204" pitchFamily="34" charset="0"/>
              <a:buChar char="•"/>
            </a:pPr>
            <a:r>
              <a:rPr lang="en-US" sz="2100" dirty="0" smtClean="0">
                <a:solidFill>
                  <a:srgbClr val="FFFF00"/>
                </a:solidFill>
              </a:rPr>
              <a:t>a </a:t>
            </a:r>
            <a:r>
              <a:rPr lang="en-US" sz="2100" dirty="0">
                <a:solidFill>
                  <a:srgbClr val="FFFF00"/>
                </a:solidFill>
              </a:rPr>
              <a:t>series of drain tiles and an absorption area for septic-tank outflow</a:t>
            </a:r>
          </a:p>
          <a:p>
            <a:pPr fontAlgn="t">
              <a:buFont typeface="Arial" panose="020B0604020202020204" pitchFamily="34" charset="0"/>
              <a:buChar char="•"/>
            </a:pPr>
            <a:r>
              <a:rPr lang="en-US" sz="2100" dirty="0" smtClean="0"/>
              <a:t>a </a:t>
            </a:r>
            <a:r>
              <a:rPr lang="en-US" sz="2100" dirty="0"/>
              <a:t>particular area (as of a record in a database) in which the same type of information is regularly </a:t>
            </a:r>
            <a:r>
              <a:rPr lang="en-US" sz="2100" dirty="0" smtClean="0"/>
              <a:t>recorded</a:t>
            </a:r>
          </a:p>
          <a:p>
            <a:pPr fontAlgn="t">
              <a:buFont typeface="Arial" panose="020B0604020202020204" pitchFamily="34" charset="0"/>
              <a:buChar char="•"/>
            </a:pPr>
            <a:r>
              <a:rPr lang="en-US" sz="2100" dirty="0" smtClean="0"/>
              <a:t>…</a:t>
            </a:r>
            <a:endParaRPr lang="en-US" sz="2100" dirty="0"/>
          </a:p>
          <a:p>
            <a:pPr>
              <a:buFont typeface="Arial" panose="020B0604020202020204" pitchFamily="34" charset="0"/>
              <a:buChar char="•"/>
            </a:pPr>
            <a:endParaRPr lang="en-US" sz="2100" dirty="0"/>
          </a:p>
        </p:txBody>
      </p:sp>
      <p:sp>
        <p:nvSpPr>
          <p:cNvPr id="4" name="Rectangle 3"/>
          <p:cNvSpPr/>
          <p:nvPr/>
        </p:nvSpPr>
        <p:spPr>
          <a:xfrm>
            <a:off x="2514600" y="6474023"/>
            <a:ext cx="6629400" cy="307777"/>
          </a:xfrm>
          <a:prstGeom prst="rect">
            <a:avLst/>
          </a:prstGeom>
        </p:spPr>
        <p:txBody>
          <a:bodyPr wrap="square">
            <a:spAutoFit/>
          </a:bodyPr>
          <a:lstStyle/>
          <a:p>
            <a:pPr algn="r"/>
            <a:r>
              <a:rPr lang="en-US" sz="1400" dirty="0">
                <a:solidFill>
                  <a:schemeClr val="bg1"/>
                </a:solidFill>
              </a:rPr>
              <a:t>https://</a:t>
            </a:r>
            <a:r>
              <a:rPr lang="en-US" sz="1400" dirty="0" smtClean="0">
                <a:solidFill>
                  <a:schemeClr val="bg1"/>
                </a:solidFill>
              </a:rPr>
              <a:t>www.merriam-webster.com/dictionary/field, last retrieved: Sept 1, 2017</a:t>
            </a:r>
            <a:endParaRPr lang="en-US" sz="1400" dirty="0">
              <a:solidFill>
                <a:schemeClr val="bg1"/>
              </a:solidFill>
            </a:endParaRPr>
          </a:p>
        </p:txBody>
      </p:sp>
      <p:sp>
        <p:nvSpPr>
          <p:cNvPr id="5" name="TextBox 4"/>
          <p:cNvSpPr txBox="1"/>
          <p:nvPr/>
        </p:nvSpPr>
        <p:spPr>
          <a:xfrm>
            <a:off x="2610429" y="2865580"/>
            <a:ext cx="4800599" cy="1446550"/>
          </a:xfrm>
          <a:prstGeom prst="rect">
            <a:avLst/>
          </a:prstGeom>
          <a:solidFill>
            <a:schemeClr val="tx1"/>
          </a:solidFill>
        </p:spPr>
        <p:txBody>
          <a:bodyPr wrap="square" rtlCol="0">
            <a:spAutoFit/>
          </a:bodyPr>
          <a:lstStyle/>
          <a:p>
            <a:r>
              <a:rPr lang="en-US" sz="4400" dirty="0" smtClean="0">
                <a:solidFill>
                  <a:srgbClr val="FFC000"/>
                </a:solidFill>
              </a:rPr>
              <a:t>How do we know it is this one?</a:t>
            </a:r>
            <a:endParaRPr lang="en-US" sz="4400" dirty="0">
              <a:solidFill>
                <a:srgbClr val="FFC000"/>
              </a:solidFill>
            </a:endParaRPr>
          </a:p>
        </p:txBody>
      </p:sp>
    </p:spTree>
    <p:extLst>
      <p:ext uri="{BB962C8B-B14F-4D97-AF65-F5344CB8AC3E}">
        <p14:creationId xmlns:p14="http://schemas.microsoft.com/office/powerpoint/2010/main" val="37222161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Biomedical Informatics</a:t>
            </a:r>
            <a:endParaRPr lang="en-US" dirty="0"/>
          </a:p>
        </p:txBody>
      </p:sp>
      <p:sp>
        <p:nvSpPr>
          <p:cNvPr id="5" name="Content Placeholder 4"/>
          <p:cNvSpPr>
            <a:spLocks noGrp="1"/>
          </p:cNvSpPr>
          <p:nvPr>
            <p:ph idx="1"/>
          </p:nvPr>
        </p:nvSpPr>
        <p:spPr>
          <a:xfrm>
            <a:off x="228600" y="1676400"/>
            <a:ext cx="8686800" cy="3886200"/>
          </a:xfrm>
        </p:spPr>
        <p:txBody>
          <a:bodyPr/>
          <a:lstStyle/>
          <a:p>
            <a:r>
              <a:rPr lang="en-US" b="1" u="sng" dirty="0" smtClean="0"/>
              <a:t>Definition</a:t>
            </a:r>
            <a:r>
              <a:rPr lang="en-US" dirty="0" smtClean="0"/>
              <a:t>:</a:t>
            </a:r>
          </a:p>
          <a:p>
            <a:endParaRPr lang="en-US" dirty="0"/>
          </a:p>
          <a:p>
            <a:pPr marL="0" indent="0"/>
            <a:r>
              <a:rPr lang="en-US" i="1" dirty="0"/>
              <a:t>Biomedical informatics (BMI) is </a:t>
            </a:r>
            <a:endParaRPr lang="en-US" i="1" dirty="0" smtClean="0"/>
          </a:p>
          <a:p>
            <a:pPr>
              <a:buFont typeface="Arial" panose="020B0604020202020204" pitchFamily="34" charset="0"/>
              <a:buChar char="•"/>
            </a:pPr>
            <a:r>
              <a:rPr lang="en-US" i="1" dirty="0" smtClean="0"/>
              <a:t>the interdisciplinary</a:t>
            </a:r>
          </a:p>
          <a:p>
            <a:pPr>
              <a:buFont typeface="Arial" panose="020B0604020202020204" pitchFamily="34" charset="0"/>
              <a:buChar char="•"/>
            </a:pPr>
            <a:r>
              <a:rPr lang="en-US" i="1" dirty="0" smtClean="0"/>
              <a:t>that </a:t>
            </a:r>
            <a:r>
              <a:rPr lang="en-US" i="1" dirty="0"/>
              <a:t>studies and pursues the effective uses of biomedical data, information, and knowledge </a:t>
            </a:r>
            <a:endParaRPr lang="en-US" i="1" dirty="0" smtClean="0"/>
          </a:p>
          <a:p>
            <a:pPr>
              <a:buFont typeface="Arial" panose="020B0604020202020204" pitchFamily="34" charset="0"/>
              <a:buChar char="•"/>
            </a:pPr>
            <a:r>
              <a:rPr lang="en-US" i="1" dirty="0" smtClean="0"/>
              <a:t>for </a:t>
            </a:r>
            <a:r>
              <a:rPr lang="en-US" i="1" dirty="0"/>
              <a:t>scientific inquiry, problem solving, and decision making</a:t>
            </a:r>
            <a:r>
              <a:rPr lang="en-US" i="1" dirty="0" smtClean="0"/>
              <a:t>,</a:t>
            </a:r>
          </a:p>
          <a:p>
            <a:pPr>
              <a:buFont typeface="Arial" panose="020B0604020202020204" pitchFamily="34" charset="0"/>
              <a:buChar char="•"/>
            </a:pPr>
            <a:r>
              <a:rPr lang="en-US" i="1" dirty="0" smtClean="0"/>
              <a:t>driven </a:t>
            </a:r>
            <a:r>
              <a:rPr lang="en-US" i="1" dirty="0"/>
              <a:t>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smtClean="0">
                <a:solidFill>
                  <a:schemeClr val="bg1"/>
                </a:solidFill>
              </a:rPr>
              <a:t>CA </a:t>
            </a:r>
            <a:r>
              <a:rPr lang="en-US" sz="1400" dirty="0" err="1">
                <a:solidFill>
                  <a:schemeClr val="bg1"/>
                </a:solidFill>
              </a:rPr>
              <a:t>Kulikowski</a:t>
            </a:r>
            <a:r>
              <a:rPr lang="en-US" sz="1400" dirty="0">
                <a:solidFill>
                  <a:schemeClr val="bg1"/>
                </a:solidFill>
              </a:rPr>
              <a:t>, </a:t>
            </a:r>
            <a:r>
              <a:rPr lang="en-US" sz="1400" dirty="0" smtClean="0">
                <a:solidFill>
                  <a:schemeClr val="bg1"/>
                </a:solidFill>
              </a:rPr>
              <a:t>EH </a:t>
            </a:r>
            <a:r>
              <a:rPr lang="en-US" sz="1400" dirty="0" err="1">
                <a:solidFill>
                  <a:schemeClr val="bg1"/>
                </a:solidFill>
              </a:rPr>
              <a:t>Shortliffe</a:t>
            </a:r>
            <a:r>
              <a:rPr lang="en-US" sz="1400" dirty="0">
                <a:solidFill>
                  <a:schemeClr val="bg1"/>
                </a:solidFill>
              </a:rPr>
              <a:t>, </a:t>
            </a:r>
            <a:r>
              <a:rPr lang="en-US" sz="1400" dirty="0" smtClean="0">
                <a:solidFill>
                  <a:schemeClr val="bg1"/>
                </a:solidFill>
              </a:rPr>
              <a:t>LM </a:t>
            </a:r>
            <a:r>
              <a:rPr lang="en-US" sz="1400" dirty="0">
                <a:solidFill>
                  <a:schemeClr val="bg1"/>
                </a:solidFill>
              </a:rPr>
              <a:t>Currie, </a:t>
            </a:r>
            <a:r>
              <a:rPr lang="en-US" sz="1400" dirty="0" smtClean="0">
                <a:solidFill>
                  <a:schemeClr val="bg1"/>
                </a:solidFill>
              </a:rPr>
              <a:t>PL </a:t>
            </a:r>
            <a:r>
              <a:rPr lang="en-US" sz="1400" dirty="0">
                <a:solidFill>
                  <a:schemeClr val="bg1"/>
                </a:solidFill>
              </a:rPr>
              <a:t>Elkin, </a:t>
            </a:r>
            <a:r>
              <a:rPr lang="en-US" sz="1400" dirty="0" smtClean="0">
                <a:solidFill>
                  <a:schemeClr val="bg1"/>
                </a:solidFill>
              </a:rPr>
              <a:t>LE </a:t>
            </a:r>
            <a:r>
              <a:rPr lang="en-US" sz="1400" dirty="0">
                <a:solidFill>
                  <a:schemeClr val="bg1"/>
                </a:solidFill>
              </a:rPr>
              <a:t>Hunter, </a:t>
            </a:r>
            <a:r>
              <a:rPr lang="en-US" sz="1400" dirty="0" smtClean="0">
                <a:solidFill>
                  <a:schemeClr val="bg1"/>
                </a:solidFill>
              </a:rPr>
              <a:t>TR </a:t>
            </a:r>
            <a:r>
              <a:rPr lang="en-US" sz="1400" dirty="0">
                <a:solidFill>
                  <a:schemeClr val="bg1"/>
                </a:solidFill>
              </a:rPr>
              <a:t>Johnson, </a:t>
            </a:r>
            <a:r>
              <a:rPr lang="en-US" sz="1400" dirty="0" smtClean="0">
                <a:solidFill>
                  <a:schemeClr val="bg1"/>
                </a:solidFill>
              </a:rPr>
              <a:t>IJ </a:t>
            </a:r>
            <a:r>
              <a:rPr lang="en-US" sz="1400" dirty="0" err="1">
                <a:solidFill>
                  <a:schemeClr val="bg1"/>
                </a:solidFill>
              </a:rPr>
              <a:t>Kalet</a:t>
            </a:r>
            <a:r>
              <a:rPr lang="en-US" sz="1400" dirty="0">
                <a:solidFill>
                  <a:schemeClr val="bg1"/>
                </a:solidFill>
              </a:rPr>
              <a:t>, </a:t>
            </a:r>
            <a:r>
              <a:rPr lang="en-US" sz="1400" dirty="0" smtClean="0">
                <a:solidFill>
                  <a:schemeClr val="bg1"/>
                </a:solidFill>
              </a:rPr>
              <a:t>LA </a:t>
            </a:r>
            <a:r>
              <a:rPr lang="en-US" sz="1400" dirty="0" err="1">
                <a:solidFill>
                  <a:schemeClr val="bg1"/>
                </a:solidFill>
              </a:rPr>
              <a:t>Lenert</a:t>
            </a:r>
            <a:r>
              <a:rPr lang="en-US" sz="1400" dirty="0">
                <a:solidFill>
                  <a:schemeClr val="bg1"/>
                </a:solidFill>
              </a:rPr>
              <a:t>, </a:t>
            </a:r>
            <a:r>
              <a:rPr lang="en-US" sz="1400" dirty="0" smtClean="0">
                <a:solidFill>
                  <a:schemeClr val="bg1"/>
                </a:solidFill>
              </a:rPr>
              <a:t>MA </a:t>
            </a:r>
            <a:r>
              <a:rPr lang="en-US" sz="1400" dirty="0" err="1">
                <a:solidFill>
                  <a:schemeClr val="bg1"/>
                </a:solidFill>
              </a:rPr>
              <a:t>Musen</a:t>
            </a:r>
            <a:r>
              <a:rPr lang="en-US" sz="1400" dirty="0">
                <a:solidFill>
                  <a:schemeClr val="bg1"/>
                </a:solidFill>
              </a:rPr>
              <a:t>, </a:t>
            </a:r>
            <a:r>
              <a:rPr lang="en-US" sz="1400" dirty="0" smtClean="0">
                <a:solidFill>
                  <a:schemeClr val="bg1"/>
                </a:solidFill>
              </a:rPr>
              <a:t>JG </a:t>
            </a:r>
            <a:r>
              <a:rPr lang="en-US" sz="1400" dirty="0" err="1">
                <a:solidFill>
                  <a:schemeClr val="bg1"/>
                </a:solidFill>
              </a:rPr>
              <a:t>Ozbolt</a:t>
            </a:r>
            <a:r>
              <a:rPr lang="en-US" sz="1400" dirty="0">
                <a:solidFill>
                  <a:schemeClr val="bg1"/>
                </a:solidFill>
              </a:rPr>
              <a:t>, </a:t>
            </a:r>
            <a:r>
              <a:rPr lang="en-US" sz="1400" dirty="0" smtClean="0">
                <a:solidFill>
                  <a:schemeClr val="bg1"/>
                </a:solidFill>
              </a:rPr>
              <a:t>JW </a:t>
            </a:r>
            <a:r>
              <a:rPr lang="en-US" sz="1400" dirty="0">
                <a:solidFill>
                  <a:schemeClr val="bg1"/>
                </a:solidFill>
              </a:rPr>
              <a:t>Smith, </a:t>
            </a:r>
            <a:r>
              <a:rPr lang="en-US" sz="1400" dirty="0" smtClean="0">
                <a:solidFill>
                  <a:schemeClr val="bg1"/>
                </a:solidFill>
              </a:rPr>
              <a:t>PZ </a:t>
            </a:r>
            <a:r>
              <a:rPr lang="en-US" sz="1400" dirty="0" err="1">
                <a:solidFill>
                  <a:schemeClr val="bg1"/>
                </a:solidFill>
              </a:rPr>
              <a:t>Tarczy-Hornoch</a:t>
            </a:r>
            <a:r>
              <a:rPr lang="en-US" sz="1400" dirty="0">
                <a:solidFill>
                  <a:schemeClr val="bg1"/>
                </a:solidFill>
              </a:rPr>
              <a:t>, </a:t>
            </a:r>
            <a:r>
              <a:rPr lang="en-US" sz="1400" dirty="0" err="1" smtClean="0">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
        <p:nvSpPr>
          <p:cNvPr id="7" name="Rectangle 6"/>
          <p:cNvSpPr/>
          <p:nvPr/>
        </p:nvSpPr>
        <p:spPr>
          <a:xfrm>
            <a:off x="3486728" y="2993741"/>
            <a:ext cx="838691" cy="461665"/>
          </a:xfrm>
          <a:prstGeom prst="rect">
            <a:avLst/>
          </a:prstGeom>
        </p:spPr>
        <p:txBody>
          <a:bodyPr wrap="none">
            <a:spAutoFit/>
          </a:bodyPr>
          <a:lstStyle/>
          <a:p>
            <a:r>
              <a:rPr lang="en-US" i="1" dirty="0">
                <a:solidFill>
                  <a:schemeClr val="bg1"/>
                </a:solidFill>
                <a:latin typeface="Trebuchet MS" panose="020B0603020202020204" pitchFamily="34" charset="0"/>
              </a:rPr>
              <a:t>field</a:t>
            </a:r>
            <a:endParaRPr lang="en-US" dirty="0">
              <a:solidFill>
                <a:schemeClr val="bg1"/>
              </a:solidFill>
              <a:latin typeface="Trebuchet MS" panose="020B0603020202020204" pitchFamily="34" charset="0"/>
            </a:endParaRPr>
          </a:p>
        </p:txBody>
      </p:sp>
      <p:sp>
        <p:nvSpPr>
          <p:cNvPr id="8" name="Rectangle 7"/>
          <p:cNvSpPr/>
          <p:nvPr/>
        </p:nvSpPr>
        <p:spPr>
          <a:xfrm>
            <a:off x="3486728" y="2997355"/>
            <a:ext cx="4352474" cy="461665"/>
          </a:xfrm>
          <a:prstGeom prst="rect">
            <a:avLst/>
          </a:prstGeom>
        </p:spPr>
        <p:txBody>
          <a:bodyPr wrap="none">
            <a:spAutoFit/>
          </a:bodyPr>
          <a:lstStyle/>
          <a:p>
            <a:r>
              <a:rPr lang="en-US" dirty="0">
                <a:solidFill>
                  <a:srgbClr val="FFFF00"/>
                </a:solidFill>
                <a:latin typeface="Trebuchet MS" panose="020B0603020202020204" pitchFamily="34" charset="0"/>
              </a:rPr>
              <a:t>place where a battle is fought</a:t>
            </a:r>
            <a:endParaRPr lang="en-US" dirty="0">
              <a:latin typeface="Trebuchet MS" panose="020B0603020202020204" pitchFamily="34" charset="0"/>
            </a:endParaRPr>
          </a:p>
        </p:txBody>
      </p:sp>
    </p:spTree>
    <p:extLst>
      <p:ext uri="{BB962C8B-B14F-4D97-AF65-F5344CB8AC3E}">
        <p14:creationId xmlns:p14="http://schemas.microsoft.com/office/powerpoint/2010/main" val="394885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Biomedical Informatics</a:t>
            </a:r>
            <a:endParaRPr lang="en-US" dirty="0"/>
          </a:p>
        </p:txBody>
      </p:sp>
      <p:sp>
        <p:nvSpPr>
          <p:cNvPr id="5" name="Content Placeholder 4"/>
          <p:cNvSpPr>
            <a:spLocks noGrp="1"/>
          </p:cNvSpPr>
          <p:nvPr>
            <p:ph idx="1"/>
          </p:nvPr>
        </p:nvSpPr>
        <p:spPr>
          <a:xfrm>
            <a:off x="228600" y="1676400"/>
            <a:ext cx="8686800" cy="3886200"/>
          </a:xfrm>
        </p:spPr>
        <p:txBody>
          <a:bodyPr/>
          <a:lstStyle/>
          <a:p>
            <a:r>
              <a:rPr lang="en-US" b="1" u="sng" dirty="0" smtClean="0"/>
              <a:t>Definition</a:t>
            </a:r>
            <a:r>
              <a:rPr lang="en-US" dirty="0" smtClean="0"/>
              <a:t>:</a:t>
            </a:r>
          </a:p>
          <a:p>
            <a:endParaRPr lang="en-US" dirty="0"/>
          </a:p>
          <a:p>
            <a:pPr marL="0" indent="0"/>
            <a:r>
              <a:rPr lang="en-US" i="1" dirty="0"/>
              <a:t>Biomedical informatics (BMI) is </a:t>
            </a:r>
            <a:endParaRPr lang="en-US" i="1" dirty="0" smtClean="0"/>
          </a:p>
          <a:p>
            <a:pPr>
              <a:buFont typeface="Arial" panose="020B0604020202020204" pitchFamily="34" charset="0"/>
              <a:buChar char="•"/>
            </a:pPr>
            <a:r>
              <a:rPr lang="en-US" i="1" dirty="0" smtClean="0"/>
              <a:t>the </a:t>
            </a:r>
            <a:r>
              <a:rPr lang="en-US" i="1" dirty="0">
                <a:solidFill>
                  <a:srgbClr val="99FF66"/>
                </a:solidFill>
              </a:rPr>
              <a:t>interdisciplinary</a:t>
            </a:r>
            <a:r>
              <a:rPr lang="en-US" i="1" dirty="0"/>
              <a:t> </a:t>
            </a:r>
            <a:r>
              <a:rPr lang="en-US" dirty="0">
                <a:solidFill>
                  <a:srgbClr val="FFFF00"/>
                </a:solidFill>
              </a:rPr>
              <a:t>place where a battle is fought</a:t>
            </a:r>
            <a:r>
              <a:rPr lang="en-US" i="1" dirty="0" smtClean="0"/>
              <a:t> </a:t>
            </a:r>
          </a:p>
          <a:p>
            <a:pPr>
              <a:buFont typeface="Arial" panose="020B0604020202020204" pitchFamily="34" charset="0"/>
              <a:buChar char="•"/>
            </a:pPr>
            <a:r>
              <a:rPr lang="en-US" i="1" dirty="0" smtClean="0"/>
              <a:t>that </a:t>
            </a:r>
            <a:r>
              <a:rPr lang="en-US" i="1" dirty="0"/>
              <a:t>studies and pursues the effective uses of biomedical data, information, and knowledge </a:t>
            </a:r>
            <a:endParaRPr lang="en-US" i="1" dirty="0" smtClean="0"/>
          </a:p>
          <a:p>
            <a:pPr>
              <a:buFont typeface="Arial" panose="020B0604020202020204" pitchFamily="34" charset="0"/>
              <a:buChar char="•"/>
            </a:pPr>
            <a:r>
              <a:rPr lang="en-US" i="1" dirty="0" smtClean="0">
                <a:solidFill>
                  <a:srgbClr val="99FF66"/>
                </a:solidFill>
              </a:rPr>
              <a:t>for </a:t>
            </a:r>
            <a:r>
              <a:rPr lang="en-US" i="1" dirty="0">
                <a:solidFill>
                  <a:srgbClr val="99FF66"/>
                </a:solidFill>
              </a:rPr>
              <a:t>scientific inquiry, problem solving, and decision making</a:t>
            </a:r>
            <a:r>
              <a:rPr lang="en-US" i="1" dirty="0" smtClean="0"/>
              <a:t>,</a:t>
            </a:r>
          </a:p>
          <a:p>
            <a:pPr>
              <a:buFont typeface="Arial" panose="020B0604020202020204" pitchFamily="34" charset="0"/>
              <a:buChar char="•"/>
            </a:pPr>
            <a:r>
              <a:rPr lang="en-US" i="1" dirty="0" smtClean="0">
                <a:solidFill>
                  <a:srgbClr val="99FF66"/>
                </a:solidFill>
              </a:rPr>
              <a:t>driven </a:t>
            </a:r>
            <a:r>
              <a:rPr lang="en-US" i="1" dirty="0">
                <a:solidFill>
                  <a:srgbClr val="99FF66"/>
                </a:solidFill>
              </a:rPr>
              <a:t>by efforts to improve human health</a:t>
            </a:r>
            <a:r>
              <a:rPr lang="en-US" i="1" dirty="0"/>
              <a:t>.</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smtClean="0">
                <a:solidFill>
                  <a:schemeClr val="bg1"/>
                </a:solidFill>
              </a:rPr>
              <a:t>CA </a:t>
            </a:r>
            <a:r>
              <a:rPr lang="en-US" sz="1400" dirty="0" err="1">
                <a:solidFill>
                  <a:schemeClr val="bg1"/>
                </a:solidFill>
              </a:rPr>
              <a:t>Kulikowski</a:t>
            </a:r>
            <a:r>
              <a:rPr lang="en-US" sz="1400" dirty="0">
                <a:solidFill>
                  <a:schemeClr val="bg1"/>
                </a:solidFill>
              </a:rPr>
              <a:t>, </a:t>
            </a:r>
            <a:r>
              <a:rPr lang="en-US" sz="1400" dirty="0" smtClean="0">
                <a:solidFill>
                  <a:schemeClr val="bg1"/>
                </a:solidFill>
              </a:rPr>
              <a:t>EH </a:t>
            </a:r>
            <a:r>
              <a:rPr lang="en-US" sz="1400" dirty="0" err="1">
                <a:solidFill>
                  <a:schemeClr val="bg1"/>
                </a:solidFill>
              </a:rPr>
              <a:t>Shortliffe</a:t>
            </a:r>
            <a:r>
              <a:rPr lang="en-US" sz="1400" dirty="0">
                <a:solidFill>
                  <a:schemeClr val="bg1"/>
                </a:solidFill>
              </a:rPr>
              <a:t>, </a:t>
            </a:r>
            <a:r>
              <a:rPr lang="en-US" sz="1400" dirty="0" smtClean="0">
                <a:solidFill>
                  <a:schemeClr val="bg1"/>
                </a:solidFill>
              </a:rPr>
              <a:t>LM </a:t>
            </a:r>
            <a:r>
              <a:rPr lang="en-US" sz="1400" dirty="0">
                <a:solidFill>
                  <a:schemeClr val="bg1"/>
                </a:solidFill>
              </a:rPr>
              <a:t>Currie, </a:t>
            </a:r>
            <a:r>
              <a:rPr lang="en-US" sz="1400" dirty="0" smtClean="0">
                <a:solidFill>
                  <a:schemeClr val="bg1"/>
                </a:solidFill>
              </a:rPr>
              <a:t>PL </a:t>
            </a:r>
            <a:r>
              <a:rPr lang="en-US" sz="1400" dirty="0">
                <a:solidFill>
                  <a:schemeClr val="bg1"/>
                </a:solidFill>
              </a:rPr>
              <a:t>Elkin, </a:t>
            </a:r>
            <a:r>
              <a:rPr lang="en-US" sz="1400" dirty="0" smtClean="0">
                <a:solidFill>
                  <a:schemeClr val="bg1"/>
                </a:solidFill>
              </a:rPr>
              <a:t>LE </a:t>
            </a:r>
            <a:r>
              <a:rPr lang="en-US" sz="1400" dirty="0">
                <a:solidFill>
                  <a:schemeClr val="bg1"/>
                </a:solidFill>
              </a:rPr>
              <a:t>Hunter, </a:t>
            </a:r>
            <a:r>
              <a:rPr lang="en-US" sz="1400" dirty="0" smtClean="0">
                <a:solidFill>
                  <a:schemeClr val="bg1"/>
                </a:solidFill>
              </a:rPr>
              <a:t>TR </a:t>
            </a:r>
            <a:r>
              <a:rPr lang="en-US" sz="1400" dirty="0">
                <a:solidFill>
                  <a:schemeClr val="bg1"/>
                </a:solidFill>
              </a:rPr>
              <a:t>Johnson, </a:t>
            </a:r>
            <a:r>
              <a:rPr lang="en-US" sz="1400" dirty="0" smtClean="0">
                <a:solidFill>
                  <a:schemeClr val="bg1"/>
                </a:solidFill>
              </a:rPr>
              <a:t>IJ </a:t>
            </a:r>
            <a:r>
              <a:rPr lang="en-US" sz="1400" dirty="0" err="1">
                <a:solidFill>
                  <a:schemeClr val="bg1"/>
                </a:solidFill>
              </a:rPr>
              <a:t>Kalet</a:t>
            </a:r>
            <a:r>
              <a:rPr lang="en-US" sz="1400" dirty="0">
                <a:solidFill>
                  <a:schemeClr val="bg1"/>
                </a:solidFill>
              </a:rPr>
              <a:t>, </a:t>
            </a:r>
            <a:r>
              <a:rPr lang="en-US" sz="1400" dirty="0" smtClean="0">
                <a:solidFill>
                  <a:schemeClr val="bg1"/>
                </a:solidFill>
              </a:rPr>
              <a:t>LA </a:t>
            </a:r>
            <a:r>
              <a:rPr lang="en-US" sz="1400" dirty="0" err="1">
                <a:solidFill>
                  <a:schemeClr val="bg1"/>
                </a:solidFill>
              </a:rPr>
              <a:t>Lenert</a:t>
            </a:r>
            <a:r>
              <a:rPr lang="en-US" sz="1400" dirty="0">
                <a:solidFill>
                  <a:schemeClr val="bg1"/>
                </a:solidFill>
              </a:rPr>
              <a:t>, </a:t>
            </a:r>
            <a:r>
              <a:rPr lang="en-US" sz="1400" dirty="0" smtClean="0">
                <a:solidFill>
                  <a:schemeClr val="bg1"/>
                </a:solidFill>
              </a:rPr>
              <a:t>MA </a:t>
            </a:r>
            <a:r>
              <a:rPr lang="en-US" sz="1400" dirty="0" err="1">
                <a:solidFill>
                  <a:schemeClr val="bg1"/>
                </a:solidFill>
              </a:rPr>
              <a:t>Musen</a:t>
            </a:r>
            <a:r>
              <a:rPr lang="en-US" sz="1400" dirty="0">
                <a:solidFill>
                  <a:schemeClr val="bg1"/>
                </a:solidFill>
              </a:rPr>
              <a:t>, </a:t>
            </a:r>
            <a:r>
              <a:rPr lang="en-US" sz="1400" dirty="0" smtClean="0">
                <a:solidFill>
                  <a:schemeClr val="bg1"/>
                </a:solidFill>
              </a:rPr>
              <a:t>JG </a:t>
            </a:r>
            <a:r>
              <a:rPr lang="en-US" sz="1400" dirty="0" err="1">
                <a:solidFill>
                  <a:schemeClr val="bg1"/>
                </a:solidFill>
              </a:rPr>
              <a:t>Ozbolt</a:t>
            </a:r>
            <a:r>
              <a:rPr lang="en-US" sz="1400" dirty="0">
                <a:solidFill>
                  <a:schemeClr val="bg1"/>
                </a:solidFill>
              </a:rPr>
              <a:t>, </a:t>
            </a:r>
            <a:r>
              <a:rPr lang="en-US" sz="1400" dirty="0" smtClean="0">
                <a:solidFill>
                  <a:schemeClr val="bg1"/>
                </a:solidFill>
              </a:rPr>
              <a:t>JW </a:t>
            </a:r>
            <a:r>
              <a:rPr lang="en-US" sz="1400" dirty="0">
                <a:solidFill>
                  <a:schemeClr val="bg1"/>
                </a:solidFill>
              </a:rPr>
              <a:t>Smith, </a:t>
            </a:r>
            <a:r>
              <a:rPr lang="en-US" sz="1400" dirty="0" smtClean="0">
                <a:solidFill>
                  <a:schemeClr val="bg1"/>
                </a:solidFill>
              </a:rPr>
              <a:t>PZ </a:t>
            </a:r>
            <a:r>
              <a:rPr lang="en-US" sz="1400" dirty="0" err="1">
                <a:solidFill>
                  <a:schemeClr val="bg1"/>
                </a:solidFill>
              </a:rPr>
              <a:t>Tarczy-Hornoch</a:t>
            </a:r>
            <a:r>
              <a:rPr lang="en-US" sz="1400" dirty="0">
                <a:solidFill>
                  <a:schemeClr val="bg1"/>
                </a:solidFill>
              </a:rPr>
              <a:t>, </a:t>
            </a:r>
            <a:r>
              <a:rPr lang="en-US" sz="1400" dirty="0" err="1" smtClean="0">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
        <p:nvSpPr>
          <p:cNvPr id="7" name="Rectangle 6"/>
          <p:cNvSpPr/>
          <p:nvPr/>
        </p:nvSpPr>
        <p:spPr>
          <a:xfrm>
            <a:off x="3486728" y="2997355"/>
            <a:ext cx="4352474" cy="461665"/>
          </a:xfrm>
          <a:prstGeom prst="rect">
            <a:avLst/>
          </a:prstGeom>
        </p:spPr>
        <p:txBody>
          <a:bodyPr wrap="none">
            <a:spAutoFit/>
          </a:bodyPr>
          <a:lstStyle/>
          <a:p>
            <a:r>
              <a:rPr lang="en-US" dirty="0">
                <a:solidFill>
                  <a:srgbClr val="FFFF00"/>
                </a:solidFill>
                <a:latin typeface="Trebuchet MS" panose="020B0603020202020204" pitchFamily="34" charset="0"/>
              </a:rPr>
              <a:t>place where a battle is fought</a:t>
            </a:r>
            <a:endParaRPr lang="en-US" dirty="0">
              <a:latin typeface="Trebuchet MS" panose="020B0603020202020204" pitchFamily="34" charset="0"/>
            </a:endParaRPr>
          </a:p>
        </p:txBody>
      </p:sp>
    </p:spTree>
    <p:extLst>
      <p:ext uri="{BB962C8B-B14F-4D97-AF65-F5344CB8AC3E}">
        <p14:creationId xmlns:p14="http://schemas.microsoft.com/office/powerpoint/2010/main" val="620838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Biomedical Informatics</a:t>
            </a:r>
            <a:endParaRPr lang="en-US" dirty="0"/>
          </a:p>
        </p:txBody>
      </p:sp>
      <p:sp>
        <p:nvSpPr>
          <p:cNvPr id="5" name="Content Placeholder 4"/>
          <p:cNvSpPr>
            <a:spLocks noGrp="1"/>
          </p:cNvSpPr>
          <p:nvPr>
            <p:ph idx="1"/>
          </p:nvPr>
        </p:nvSpPr>
        <p:spPr>
          <a:xfrm>
            <a:off x="228600" y="1676400"/>
            <a:ext cx="8686800" cy="3886200"/>
          </a:xfrm>
        </p:spPr>
        <p:txBody>
          <a:bodyPr/>
          <a:lstStyle/>
          <a:p>
            <a:r>
              <a:rPr lang="en-US" b="1" u="sng" dirty="0" smtClean="0"/>
              <a:t>Definition</a:t>
            </a:r>
            <a:r>
              <a:rPr lang="en-US" dirty="0" smtClean="0"/>
              <a:t>:</a:t>
            </a:r>
          </a:p>
          <a:p>
            <a:endParaRPr lang="en-US" dirty="0"/>
          </a:p>
          <a:p>
            <a:pPr marL="0" indent="0"/>
            <a:r>
              <a:rPr lang="en-US" i="1" dirty="0"/>
              <a:t>Biomedical informatics (BMI) is </a:t>
            </a:r>
            <a:endParaRPr lang="en-US" i="1" dirty="0" smtClean="0"/>
          </a:p>
          <a:p>
            <a:pPr>
              <a:buFont typeface="Arial" panose="020B0604020202020204" pitchFamily="34" charset="0"/>
              <a:buChar char="•"/>
            </a:pPr>
            <a:r>
              <a:rPr lang="en-US" i="1" dirty="0" smtClean="0"/>
              <a:t>the </a:t>
            </a:r>
            <a:r>
              <a:rPr lang="en-US" i="1" dirty="0">
                <a:solidFill>
                  <a:srgbClr val="99FF66"/>
                </a:solidFill>
              </a:rPr>
              <a:t>interdisciplinary</a:t>
            </a:r>
            <a:r>
              <a:rPr lang="en-US" i="1" dirty="0"/>
              <a:t> </a:t>
            </a:r>
            <a:r>
              <a:rPr lang="en-US" dirty="0">
                <a:solidFill>
                  <a:srgbClr val="FFFF00"/>
                </a:solidFill>
              </a:rPr>
              <a:t>place where a battle is fought</a:t>
            </a:r>
            <a:r>
              <a:rPr lang="en-US" i="1" dirty="0" smtClean="0"/>
              <a:t> </a:t>
            </a:r>
          </a:p>
          <a:p>
            <a:pPr>
              <a:buFont typeface="Arial" panose="020B0604020202020204" pitchFamily="34" charset="0"/>
              <a:buChar char="•"/>
            </a:pPr>
            <a:r>
              <a:rPr lang="en-US" i="1" dirty="0" smtClean="0"/>
              <a:t>that </a:t>
            </a:r>
            <a:r>
              <a:rPr lang="en-US" i="1" dirty="0">
                <a:solidFill>
                  <a:srgbClr val="FF0000"/>
                </a:solidFill>
              </a:rPr>
              <a:t>studies</a:t>
            </a:r>
            <a:r>
              <a:rPr lang="en-US" i="1" dirty="0"/>
              <a:t> and </a:t>
            </a:r>
            <a:r>
              <a:rPr lang="en-US" i="1" dirty="0">
                <a:solidFill>
                  <a:srgbClr val="FF0000"/>
                </a:solidFill>
              </a:rPr>
              <a:t>pursues</a:t>
            </a:r>
            <a:r>
              <a:rPr lang="en-US" i="1" dirty="0"/>
              <a:t> the effective uses of biomedical data, information, and knowledge </a:t>
            </a:r>
            <a:endParaRPr lang="en-US" i="1" dirty="0" smtClean="0"/>
          </a:p>
          <a:p>
            <a:pPr>
              <a:buFont typeface="Arial" panose="020B0604020202020204" pitchFamily="34" charset="0"/>
              <a:buChar char="•"/>
            </a:pPr>
            <a:r>
              <a:rPr lang="en-US" i="1" dirty="0" smtClean="0">
                <a:solidFill>
                  <a:srgbClr val="99FF66"/>
                </a:solidFill>
              </a:rPr>
              <a:t>for </a:t>
            </a:r>
            <a:r>
              <a:rPr lang="en-US" i="1" dirty="0">
                <a:solidFill>
                  <a:srgbClr val="99FF66"/>
                </a:solidFill>
              </a:rPr>
              <a:t>scientific inquiry, problem solving, and decision making</a:t>
            </a:r>
            <a:r>
              <a:rPr lang="en-US" i="1" dirty="0" smtClean="0"/>
              <a:t>,</a:t>
            </a:r>
          </a:p>
          <a:p>
            <a:pPr>
              <a:buFont typeface="Arial" panose="020B0604020202020204" pitchFamily="34" charset="0"/>
              <a:buChar char="•"/>
            </a:pPr>
            <a:r>
              <a:rPr lang="en-US" i="1" dirty="0" smtClean="0">
                <a:solidFill>
                  <a:srgbClr val="99FF66"/>
                </a:solidFill>
              </a:rPr>
              <a:t>driven </a:t>
            </a:r>
            <a:r>
              <a:rPr lang="en-US" i="1" dirty="0">
                <a:solidFill>
                  <a:srgbClr val="99FF66"/>
                </a:solidFill>
              </a:rPr>
              <a:t>by efforts to improve human health</a:t>
            </a:r>
            <a:r>
              <a:rPr lang="en-US" i="1" dirty="0"/>
              <a:t>.</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smtClean="0">
                <a:solidFill>
                  <a:schemeClr val="bg1"/>
                </a:solidFill>
              </a:rPr>
              <a:t>CA </a:t>
            </a:r>
            <a:r>
              <a:rPr lang="en-US" sz="1400" dirty="0" err="1">
                <a:solidFill>
                  <a:schemeClr val="bg1"/>
                </a:solidFill>
              </a:rPr>
              <a:t>Kulikowski</a:t>
            </a:r>
            <a:r>
              <a:rPr lang="en-US" sz="1400" dirty="0">
                <a:solidFill>
                  <a:schemeClr val="bg1"/>
                </a:solidFill>
              </a:rPr>
              <a:t>, </a:t>
            </a:r>
            <a:r>
              <a:rPr lang="en-US" sz="1400" dirty="0" smtClean="0">
                <a:solidFill>
                  <a:schemeClr val="bg1"/>
                </a:solidFill>
              </a:rPr>
              <a:t>EH </a:t>
            </a:r>
            <a:r>
              <a:rPr lang="en-US" sz="1400" dirty="0" err="1">
                <a:solidFill>
                  <a:schemeClr val="bg1"/>
                </a:solidFill>
              </a:rPr>
              <a:t>Shortliffe</a:t>
            </a:r>
            <a:r>
              <a:rPr lang="en-US" sz="1400" dirty="0">
                <a:solidFill>
                  <a:schemeClr val="bg1"/>
                </a:solidFill>
              </a:rPr>
              <a:t>, </a:t>
            </a:r>
            <a:r>
              <a:rPr lang="en-US" sz="1400" dirty="0" smtClean="0">
                <a:solidFill>
                  <a:schemeClr val="bg1"/>
                </a:solidFill>
              </a:rPr>
              <a:t>LM </a:t>
            </a:r>
            <a:r>
              <a:rPr lang="en-US" sz="1400" dirty="0">
                <a:solidFill>
                  <a:schemeClr val="bg1"/>
                </a:solidFill>
              </a:rPr>
              <a:t>Currie, </a:t>
            </a:r>
            <a:r>
              <a:rPr lang="en-US" sz="1400" dirty="0" smtClean="0">
                <a:solidFill>
                  <a:schemeClr val="bg1"/>
                </a:solidFill>
              </a:rPr>
              <a:t>PL </a:t>
            </a:r>
            <a:r>
              <a:rPr lang="en-US" sz="1400" dirty="0">
                <a:solidFill>
                  <a:schemeClr val="bg1"/>
                </a:solidFill>
              </a:rPr>
              <a:t>Elkin, </a:t>
            </a:r>
            <a:r>
              <a:rPr lang="en-US" sz="1400" dirty="0" smtClean="0">
                <a:solidFill>
                  <a:schemeClr val="bg1"/>
                </a:solidFill>
              </a:rPr>
              <a:t>LE </a:t>
            </a:r>
            <a:r>
              <a:rPr lang="en-US" sz="1400" dirty="0">
                <a:solidFill>
                  <a:schemeClr val="bg1"/>
                </a:solidFill>
              </a:rPr>
              <a:t>Hunter, </a:t>
            </a:r>
            <a:r>
              <a:rPr lang="en-US" sz="1400" dirty="0" smtClean="0">
                <a:solidFill>
                  <a:schemeClr val="bg1"/>
                </a:solidFill>
              </a:rPr>
              <a:t>TR </a:t>
            </a:r>
            <a:r>
              <a:rPr lang="en-US" sz="1400" dirty="0">
                <a:solidFill>
                  <a:schemeClr val="bg1"/>
                </a:solidFill>
              </a:rPr>
              <a:t>Johnson, </a:t>
            </a:r>
            <a:r>
              <a:rPr lang="en-US" sz="1400" dirty="0" smtClean="0">
                <a:solidFill>
                  <a:schemeClr val="bg1"/>
                </a:solidFill>
              </a:rPr>
              <a:t>IJ </a:t>
            </a:r>
            <a:r>
              <a:rPr lang="en-US" sz="1400" dirty="0" err="1">
                <a:solidFill>
                  <a:schemeClr val="bg1"/>
                </a:solidFill>
              </a:rPr>
              <a:t>Kalet</a:t>
            </a:r>
            <a:r>
              <a:rPr lang="en-US" sz="1400" dirty="0">
                <a:solidFill>
                  <a:schemeClr val="bg1"/>
                </a:solidFill>
              </a:rPr>
              <a:t>, </a:t>
            </a:r>
            <a:r>
              <a:rPr lang="en-US" sz="1400" dirty="0" smtClean="0">
                <a:solidFill>
                  <a:schemeClr val="bg1"/>
                </a:solidFill>
              </a:rPr>
              <a:t>LA </a:t>
            </a:r>
            <a:r>
              <a:rPr lang="en-US" sz="1400" dirty="0" err="1">
                <a:solidFill>
                  <a:schemeClr val="bg1"/>
                </a:solidFill>
              </a:rPr>
              <a:t>Lenert</a:t>
            </a:r>
            <a:r>
              <a:rPr lang="en-US" sz="1400" dirty="0">
                <a:solidFill>
                  <a:schemeClr val="bg1"/>
                </a:solidFill>
              </a:rPr>
              <a:t>, </a:t>
            </a:r>
            <a:r>
              <a:rPr lang="en-US" sz="1400" dirty="0" smtClean="0">
                <a:solidFill>
                  <a:schemeClr val="bg1"/>
                </a:solidFill>
              </a:rPr>
              <a:t>MA </a:t>
            </a:r>
            <a:r>
              <a:rPr lang="en-US" sz="1400" dirty="0" err="1">
                <a:solidFill>
                  <a:schemeClr val="bg1"/>
                </a:solidFill>
              </a:rPr>
              <a:t>Musen</a:t>
            </a:r>
            <a:r>
              <a:rPr lang="en-US" sz="1400" dirty="0">
                <a:solidFill>
                  <a:schemeClr val="bg1"/>
                </a:solidFill>
              </a:rPr>
              <a:t>, </a:t>
            </a:r>
            <a:r>
              <a:rPr lang="en-US" sz="1400" dirty="0" smtClean="0">
                <a:solidFill>
                  <a:schemeClr val="bg1"/>
                </a:solidFill>
              </a:rPr>
              <a:t>JG </a:t>
            </a:r>
            <a:r>
              <a:rPr lang="en-US" sz="1400" dirty="0" err="1">
                <a:solidFill>
                  <a:schemeClr val="bg1"/>
                </a:solidFill>
              </a:rPr>
              <a:t>Ozbolt</a:t>
            </a:r>
            <a:r>
              <a:rPr lang="en-US" sz="1400" dirty="0">
                <a:solidFill>
                  <a:schemeClr val="bg1"/>
                </a:solidFill>
              </a:rPr>
              <a:t>, </a:t>
            </a:r>
            <a:r>
              <a:rPr lang="en-US" sz="1400" dirty="0" smtClean="0">
                <a:solidFill>
                  <a:schemeClr val="bg1"/>
                </a:solidFill>
              </a:rPr>
              <a:t>JW </a:t>
            </a:r>
            <a:r>
              <a:rPr lang="en-US" sz="1400" dirty="0">
                <a:solidFill>
                  <a:schemeClr val="bg1"/>
                </a:solidFill>
              </a:rPr>
              <a:t>Smith, </a:t>
            </a:r>
            <a:r>
              <a:rPr lang="en-US" sz="1400" dirty="0" smtClean="0">
                <a:solidFill>
                  <a:schemeClr val="bg1"/>
                </a:solidFill>
              </a:rPr>
              <a:t>PZ </a:t>
            </a:r>
            <a:r>
              <a:rPr lang="en-US" sz="1400" dirty="0" err="1">
                <a:solidFill>
                  <a:schemeClr val="bg1"/>
                </a:solidFill>
              </a:rPr>
              <a:t>Tarczy-Hornoch</a:t>
            </a:r>
            <a:r>
              <a:rPr lang="en-US" sz="1400" dirty="0">
                <a:solidFill>
                  <a:schemeClr val="bg1"/>
                </a:solidFill>
              </a:rPr>
              <a:t>, </a:t>
            </a:r>
            <a:r>
              <a:rPr lang="en-US" sz="1400" dirty="0" err="1" smtClean="0">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Tree>
    <p:extLst>
      <p:ext uri="{BB962C8B-B14F-4D97-AF65-F5344CB8AC3E}">
        <p14:creationId xmlns:p14="http://schemas.microsoft.com/office/powerpoint/2010/main" val="545758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a:t>
            </a:r>
            <a:endParaRPr lang="en-US" dirty="0"/>
          </a:p>
        </p:txBody>
      </p:sp>
    </p:spTree>
    <p:extLst>
      <p:ext uri="{BB962C8B-B14F-4D97-AF65-F5344CB8AC3E}">
        <p14:creationId xmlns:p14="http://schemas.microsoft.com/office/powerpoint/2010/main" val="36222352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a:t>
            </a:r>
            <a:endParaRPr lang="en-US" dirty="0"/>
          </a:p>
        </p:txBody>
      </p:sp>
      <p:grpSp>
        <p:nvGrpSpPr>
          <p:cNvPr id="9" name="Group 8"/>
          <p:cNvGrpSpPr/>
          <p:nvPr/>
        </p:nvGrpSpPr>
        <p:grpSpPr>
          <a:xfrm>
            <a:off x="76199" y="1533817"/>
            <a:ext cx="8991601" cy="4638383"/>
            <a:chOff x="76199" y="1533817"/>
            <a:chExt cx="8820151" cy="4534475"/>
          </a:xfrm>
        </p:grpSpPr>
        <p:pic>
          <p:nvPicPr>
            <p:cNvPr id="6" name="Picture 5"/>
            <p:cNvPicPr>
              <a:picLocks noChangeAspect="1"/>
            </p:cNvPicPr>
            <p:nvPr/>
          </p:nvPicPr>
          <p:blipFill>
            <a:blip r:embed="rId2"/>
            <a:stretch>
              <a:fillRect/>
            </a:stretch>
          </p:blipFill>
          <p:spPr>
            <a:xfrm>
              <a:off x="76199" y="2650961"/>
              <a:ext cx="8820151" cy="3417331"/>
            </a:xfrm>
            <a:prstGeom prst="rect">
              <a:avLst/>
            </a:prstGeom>
          </p:spPr>
        </p:pic>
        <p:pic>
          <p:nvPicPr>
            <p:cNvPr id="7" name="Picture 6"/>
            <p:cNvPicPr>
              <a:picLocks noChangeAspect="1"/>
            </p:cNvPicPr>
            <p:nvPr/>
          </p:nvPicPr>
          <p:blipFill>
            <a:blip r:embed="rId3"/>
            <a:stretch>
              <a:fillRect/>
            </a:stretch>
          </p:blipFill>
          <p:spPr>
            <a:xfrm>
              <a:off x="76200" y="1533817"/>
              <a:ext cx="8820150" cy="414046"/>
            </a:xfrm>
            <a:prstGeom prst="rect">
              <a:avLst/>
            </a:prstGeom>
          </p:spPr>
        </p:pic>
        <p:pic>
          <p:nvPicPr>
            <p:cNvPr id="8" name="Picture 7"/>
            <p:cNvPicPr>
              <a:picLocks noChangeAspect="1"/>
            </p:cNvPicPr>
            <p:nvPr/>
          </p:nvPicPr>
          <p:blipFill>
            <a:blip r:embed="rId4"/>
            <a:stretch>
              <a:fillRect/>
            </a:stretch>
          </p:blipFill>
          <p:spPr>
            <a:xfrm>
              <a:off x="76200" y="1947863"/>
              <a:ext cx="8820150" cy="704850"/>
            </a:xfrm>
            <a:prstGeom prst="rect">
              <a:avLst/>
            </a:prstGeom>
          </p:spPr>
        </p:pic>
      </p:grpSp>
      <p:sp>
        <p:nvSpPr>
          <p:cNvPr id="10" name="Rectangle 9"/>
          <p:cNvSpPr/>
          <p:nvPr/>
        </p:nvSpPr>
        <p:spPr>
          <a:xfrm>
            <a:off x="4574309" y="6477000"/>
            <a:ext cx="4572000" cy="307777"/>
          </a:xfrm>
          <a:prstGeom prst="rect">
            <a:avLst/>
          </a:prstGeom>
        </p:spPr>
        <p:txBody>
          <a:bodyPr>
            <a:spAutoFit/>
          </a:bodyPr>
          <a:lstStyle/>
          <a:p>
            <a:pPr algn="r"/>
            <a:r>
              <a:rPr lang="en-US" sz="1400" dirty="0">
                <a:solidFill>
                  <a:schemeClr val="bg1"/>
                </a:solidFill>
              </a:rPr>
              <a:t>https://www.google.com/search?q=context+meaning</a:t>
            </a:r>
          </a:p>
        </p:txBody>
      </p:sp>
      <p:sp>
        <p:nvSpPr>
          <p:cNvPr id="3" name="Rectangle 2"/>
          <p:cNvSpPr/>
          <p:nvPr/>
        </p:nvSpPr>
        <p:spPr bwMode="auto">
          <a:xfrm>
            <a:off x="304800" y="4135584"/>
            <a:ext cx="8458200" cy="533400"/>
          </a:xfrm>
          <a:prstGeom prst="rect">
            <a:avLst/>
          </a:prstGeom>
          <a:solidFill>
            <a:srgbClr val="FFFF00">
              <a:alpha val="50196"/>
            </a:srgbClr>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1" name="Rectangle 10"/>
          <p:cNvSpPr/>
          <p:nvPr/>
        </p:nvSpPr>
        <p:spPr bwMode="auto">
          <a:xfrm>
            <a:off x="572644" y="5334000"/>
            <a:ext cx="8458200" cy="533400"/>
          </a:xfrm>
          <a:prstGeom prst="rect">
            <a:avLst/>
          </a:prstGeom>
          <a:solidFill>
            <a:srgbClr val="FFC000">
              <a:alpha val="50196"/>
            </a:srgbClr>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37478624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major distinction</a:t>
            </a:r>
            <a:endParaRPr lang="en-US" dirty="0"/>
          </a:p>
        </p:txBody>
      </p:sp>
      <p:sp>
        <p:nvSpPr>
          <p:cNvPr id="3" name="Content Placeholder 2"/>
          <p:cNvSpPr>
            <a:spLocks noGrp="1"/>
          </p:cNvSpPr>
          <p:nvPr>
            <p:ph idx="1"/>
          </p:nvPr>
        </p:nvSpPr>
        <p:spPr>
          <a:xfrm>
            <a:off x="228600" y="1676400"/>
            <a:ext cx="4038600" cy="2362200"/>
          </a:xfrm>
          <a:ln>
            <a:solidFill>
              <a:schemeClr val="bg1"/>
            </a:solidFill>
          </a:ln>
        </p:spPr>
        <p:txBody>
          <a:bodyPr/>
          <a:lstStyle/>
          <a:p>
            <a:pPr marL="0" indent="0" algn="ctr"/>
            <a:r>
              <a:rPr lang="en-US" dirty="0" smtClean="0"/>
              <a:t>The </a:t>
            </a:r>
            <a:r>
              <a:rPr lang="en-US" dirty="0"/>
              <a:t>circumstances that form the setting for an event, statement, or idea, and in terms of which it can be fully understood and assessed.</a:t>
            </a:r>
          </a:p>
        </p:txBody>
      </p:sp>
      <p:sp>
        <p:nvSpPr>
          <p:cNvPr id="6" name="Content Placeholder 2"/>
          <p:cNvSpPr txBox="1">
            <a:spLocks/>
          </p:cNvSpPr>
          <p:nvPr/>
        </p:nvSpPr>
        <p:spPr>
          <a:xfrm>
            <a:off x="4800600" y="1676400"/>
            <a:ext cx="4038600" cy="2362200"/>
          </a:xfrm>
          <a:prstGeom prst="rect">
            <a:avLst/>
          </a:prstGeom>
          <a:ln>
            <a:solidFill>
              <a:schemeClr val="bg1"/>
            </a:solidFill>
          </a:ln>
        </p:spPr>
        <p:txBody>
          <a:bodyPr/>
          <a:lstStyle>
            <a:lvl1pPr marL="342900" indent="-342900" algn="l" rtl="0" eaLnBrk="0" fontAlgn="base" hangingPunct="0">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0" fontAlgn="base" hangingPunct="0">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0" fontAlgn="base" hangingPunct="0">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0" fontAlgn="base" hangingPunct="0">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0" fontAlgn="base" hangingPunct="0">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9pPr>
          </a:lstStyle>
          <a:p>
            <a:pPr marL="0" indent="0" algn="ctr"/>
            <a:r>
              <a:rPr lang="en-US" kern="0" dirty="0" smtClean="0"/>
              <a:t>The </a:t>
            </a:r>
            <a:r>
              <a:rPr lang="en-US" kern="0" dirty="0"/>
              <a:t>parts of something written or spoken that immediately precede and follow a word or passage and clarify its meaning.</a:t>
            </a:r>
          </a:p>
        </p:txBody>
      </p:sp>
    </p:spTree>
    <p:extLst>
      <p:ext uri="{BB962C8B-B14F-4D97-AF65-F5344CB8AC3E}">
        <p14:creationId xmlns:p14="http://schemas.microsoft.com/office/powerpoint/2010/main" val="14225308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major distinction</a:t>
            </a:r>
            <a:endParaRPr lang="en-US" dirty="0"/>
          </a:p>
        </p:txBody>
      </p:sp>
      <p:sp>
        <p:nvSpPr>
          <p:cNvPr id="3" name="Content Placeholder 2"/>
          <p:cNvSpPr>
            <a:spLocks noGrp="1"/>
          </p:cNvSpPr>
          <p:nvPr>
            <p:ph idx="1"/>
          </p:nvPr>
        </p:nvSpPr>
        <p:spPr>
          <a:xfrm>
            <a:off x="228600" y="1676400"/>
            <a:ext cx="4038600" cy="2362200"/>
          </a:xfrm>
          <a:ln>
            <a:solidFill>
              <a:schemeClr val="bg1"/>
            </a:solidFill>
          </a:ln>
        </p:spPr>
        <p:txBody>
          <a:bodyPr/>
          <a:lstStyle/>
          <a:p>
            <a:pPr marL="0" indent="0" algn="ctr"/>
            <a:r>
              <a:rPr lang="en-US" dirty="0" smtClean="0"/>
              <a:t>The </a:t>
            </a:r>
            <a:r>
              <a:rPr lang="en-US" dirty="0"/>
              <a:t>circumstances that form the setting for an </a:t>
            </a:r>
            <a:r>
              <a:rPr lang="en-US" dirty="0">
                <a:solidFill>
                  <a:srgbClr val="FFFF00"/>
                </a:solidFill>
              </a:rPr>
              <a:t>event</a:t>
            </a:r>
            <a:r>
              <a:rPr lang="en-US" dirty="0"/>
              <a:t>, </a:t>
            </a:r>
            <a:r>
              <a:rPr lang="en-US" dirty="0">
                <a:solidFill>
                  <a:srgbClr val="E59C00"/>
                </a:solidFill>
              </a:rPr>
              <a:t>statement</a:t>
            </a:r>
            <a:r>
              <a:rPr lang="en-US" dirty="0"/>
              <a:t>, or </a:t>
            </a:r>
            <a:r>
              <a:rPr lang="en-US" dirty="0">
                <a:solidFill>
                  <a:srgbClr val="E59C00"/>
                </a:solidFill>
              </a:rPr>
              <a:t>idea</a:t>
            </a:r>
            <a:r>
              <a:rPr lang="en-US" dirty="0"/>
              <a:t>, and in terms of which it can be fully understood and assessed.</a:t>
            </a:r>
          </a:p>
        </p:txBody>
      </p:sp>
      <p:sp>
        <p:nvSpPr>
          <p:cNvPr id="6" name="Content Placeholder 2"/>
          <p:cNvSpPr txBox="1">
            <a:spLocks/>
          </p:cNvSpPr>
          <p:nvPr/>
        </p:nvSpPr>
        <p:spPr>
          <a:xfrm>
            <a:off x="4800600" y="1676400"/>
            <a:ext cx="4038600" cy="2362200"/>
          </a:xfrm>
          <a:prstGeom prst="rect">
            <a:avLst/>
          </a:prstGeom>
          <a:ln>
            <a:solidFill>
              <a:schemeClr val="bg1"/>
            </a:solidFill>
          </a:ln>
        </p:spPr>
        <p:txBody>
          <a:bodyPr/>
          <a:lstStyle>
            <a:lvl1pPr marL="342900" indent="-342900" algn="l" rtl="0" eaLnBrk="0" fontAlgn="base" hangingPunct="0">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0" fontAlgn="base" hangingPunct="0">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0" fontAlgn="base" hangingPunct="0">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0" fontAlgn="base" hangingPunct="0">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0" fontAlgn="base" hangingPunct="0">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9pPr>
          </a:lstStyle>
          <a:p>
            <a:pPr marL="0" indent="0" algn="ctr"/>
            <a:r>
              <a:rPr lang="en-US" kern="0" dirty="0" smtClean="0"/>
              <a:t>The </a:t>
            </a:r>
            <a:r>
              <a:rPr lang="en-US" kern="0" dirty="0"/>
              <a:t>parts of </a:t>
            </a:r>
            <a:r>
              <a:rPr lang="en-US" kern="0" dirty="0">
                <a:solidFill>
                  <a:srgbClr val="E59C00"/>
                </a:solidFill>
              </a:rPr>
              <a:t>something written or spoken</a:t>
            </a:r>
            <a:r>
              <a:rPr lang="en-US" kern="0" dirty="0"/>
              <a:t> that immediately precede and follow a word or passage and clarify its meaning.</a:t>
            </a:r>
          </a:p>
        </p:txBody>
      </p:sp>
    </p:spTree>
    <p:extLst>
      <p:ext uri="{BB962C8B-B14F-4D97-AF65-F5344CB8AC3E}">
        <p14:creationId xmlns:p14="http://schemas.microsoft.com/office/powerpoint/2010/main" val="8190845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major distinction</a:t>
            </a:r>
            <a:endParaRPr lang="en-US" dirty="0"/>
          </a:p>
        </p:txBody>
      </p:sp>
      <p:sp>
        <p:nvSpPr>
          <p:cNvPr id="3" name="Content Placeholder 2"/>
          <p:cNvSpPr>
            <a:spLocks noGrp="1"/>
          </p:cNvSpPr>
          <p:nvPr>
            <p:ph idx="1"/>
          </p:nvPr>
        </p:nvSpPr>
        <p:spPr>
          <a:xfrm>
            <a:off x="228600" y="1676400"/>
            <a:ext cx="4038600" cy="2362200"/>
          </a:xfrm>
          <a:ln>
            <a:solidFill>
              <a:schemeClr val="bg1"/>
            </a:solidFill>
          </a:ln>
        </p:spPr>
        <p:txBody>
          <a:bodyPr/>
          <a:lstStyle/>
          <a:p>
            <a:pPr marL="0" indent="0" algn="ctr"/>
            <a:r>
              <a:rPr lang="en-US" dirty="0" smtClean="0"/>
              <a:t>The </a:t>
            </a:r>
            <a:r>
              <a:rPr lang="en-US" dirty="0"/>
              <a:t>circumstances that form the setting for an </a:t>
            </a:r>
            <a:r>
              <a:rPr lang="en-US" dirty="0">
                <a:solidFill>
                  <a:srgbClr val="FFFF00"/>
                </a:solidFill>
              </a:rPr>
              <a:t>event</a:t>
            </a:r>
            <a:r>
              <a:rPr lang="en-US" dirty="0"/>
              <a:t>, </a:t>
            </a:r>
            <a:r>
              <a:rPr lang="en-US" dirty="0">
                <a:solidFill>
                  <a:srgbClr val="E59C00"/>
                </a:solidFill>
              </a:rPr>
              <a:t>statement</a:t>
            </a:r>
            <a:r>
              <a:rPr lang="en-US" dirty="0"/>
              <a:t>, or </a:t>
            </a:r>
            <a:r>
              <a:rPr lang="en-US" dirty="0">
                <a:solidFill>
                  <a:srgbClr val="E59C00"/>
                </a:solidFill>
              </a:rPr>
              <a:t>idea</a:t>
            </a:r>
            <a:r>
              <a:rPr lang="en-US" dirty="0"/>
              <a:t>, and in terms of which it can be fully understood and assessed.</a:t>
            </a:r>
          </a:p>
        </p:txBody>
      </p:sp>
      <p:sp>
        <p:nvSpPr>
          <p:cNvPr id="6" name="Content Placeholder 2"/>
          <p:cNvSpPr txBox="1">
            <a:spLocks/>
          </p:cNvSpPr>
          <p:nvPr/>
        </p:nvSpPr>
        <p:spPr>
          <a:xfrm>
            <a:off x="4800600" y="1676400"/>
            <a:ext cx="4038600" cy="2362200"/>
          </a:xfrm>
          <a:prstGeom prst="rect">
            <a:avLst/>
          </a:prstGeom>
          <a:ln>
            <a:solidFill>
              <a:schemeClr val="bg1"/>
            </a:solidFill>
          </a:ln>
        </p:spPr>
        <p:txBody>
          <a:bodyPr/>
          <a:lstStyle>
            <a:lvl1pPr marL="342900" indent="-342900" algn="l" rtl="0" eaLnBrk="0" fontAlgn="base" hangingPunct="0">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0" fontAlgn="base" hangingPunct="0">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0" fontAlgn="base" hangingPunct="0">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0" fontAlgn="base" hangingPunct="0">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0" fontAlgn="base" hangingPunct="0">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9pPr>
          </a:lstStyle>
          <a:p>
            <a:pPr marL="0" indent="0" algn="ctr"/>
            <a:r>
              <a:rPr lang="en-US" kern="0" dirty="0" smtClean="0"/>
              <a:t>The </a:t>
            </a:r>
            <a:r>
              <a:rPr lang="en-US" kern="0" dirty="0"/>
              <a:t>parts of </a:t>
            </a:r>
            <a:r>
              <a:rPr lang="en-US" kern="0" dirty="0">
                <a:solidFill>
                  <a:srgbClr val="E59C00"/>
                </a:solidFill>
              </a:rPr>
              <a:t>something written or spoken</a:t>
            </a:r>
            <a:r>
              <a:rPr lang="en-US" kern="0" dirty="0"/>
              <a:t> that immediately precede and follow a word or passage and clarify its meaning.</a:t>
            </a:r>
          </a:p>
        </p:txBody>
      </p:sp>
      <p:sp>
        <p:nvSpPr>
          <p:cNvPr id="4" name="Rectangle 3"/>
          <p:cNvSpPr/>
          <p:nvPr/>
        </p:nvSpPr>
        <p:spPr bwMode="auto">
          <a:xfrm>
            <a:off x="228600" y="4267200"/>
            <a:ext cx="8610600" cy="213360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ectangle 6"/>
          <p:cNvSpPr/>
          <p:nvPr/>
        </p:nvSpPr>
        <p:spPr bwMode="auto">
          <a:xfrm>
            <a:off x="5638800" y="5791200"/>
            <a:ext cx="3048000" cy="457200"/>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5" name="TextBox 4"/>
          <p:cNvSpPr txBox="1"/>
          <p:nvPr/>
        </p:nvSpPr>
        <p:spPr>
          <a:xfrm>
            <a:off x="228600" y="4262735"/>
            <a:ext cx="2832827" cy="461665"/>
          </a:xfrm>
          <a:prstGeom prst="rect">
            <a:avLst/>
          </a:prstGeom>
          <a:noFill/>
        </p:spPr>
        <p:txBody>
          <a:bodyPr wrap="none" rtlCol="0">
            <a:spAutoFit/>
          </a:bodyPr>
          <a:lstStyle/>
          <a:p>
            <a:r>
              <a:rPr lang="en-US" dirty="0" smtClean="0">
                <a:solidFill>
                  <a:srgbClr val="FFFF00"/>
                </a:solidFill>
              </a:rPr>
              <a:t>Beings &amp; happenings</a:t>
            </a:r>
            <a:endParaRPr lang="en-US" dirty="0">
              <a:solidFill>
                <a:srgbClr val="FFFF00"/>
              </a:solidFill>
            </a:endParaRPr>
          </a:p>
        </p:txBody>
      </p:sp>
      <p:sp>
        <p:nvSpPr>
          <p:cNvPr id="8" name="TextBox 7"/>
          <p:cNvSpPr txBox="1"/>
          <p:nvPr/>
        </p:nvSpPr>
        <p:spPr>
          <a:xfrm>
            <a:off x="5638800" y="5784503"/>
            <a:ext cx="1739579" cy="461665"/>
          </a:xfrm>
          <a:prstGeom prst="rect">
            <a:avLst/>
          </a:prstGeom>
          <a:noFill/>
        </p:spPr>
        <p:txBody>
          <a:bodyPr wrap="none" rtlCol="0">
            <a:spAutoFit/>
          </a:bodyPr>
          <a:lstStyle/>
          <a:p>
            <a:r>
              <a:rPr lang="en-US" dirty="0" smtClean="0">
                <a:solidFill>
                  <a:srgbClr val="FFC000"/>
                </a:solidFill>
              </a:rPr>
              <a:t>Descriptions</a:t>
            </a:r>
            <a:endParaRPr lang="en-US" dirty="0">
              <a:solidFill>
                <a:srgbClr val="FFC000"/>
              </a:solidFill>
            </a:endParaRPr>
          </a:p>
        </p:txBody>
      </p:sp>
    </p:spTree>
    <p:extLst>
      <p:ext uri="{BB962C8B-B14F-4D97-AF65-F5344CB8AC3E}">
        <p14:creationId xmlns:p14="http://schemas.microsoft.com/office/powerpoint/2010/main" val="25715372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0"/>
            <a:ext cx="7772400" cy="1470025"/>
          </a:xfrm>
        </p:spPr>
        <p:txBody>
          <a:bodyPr/>
          <a:lstStyle/>
          <a:p>
            <a:r>
              <a:rPr lang="en-US" dirty="0"/>
              <a:t>CTSI Core Competency Lectures in</a:t>
            </a:r>
            <a:br>
              <a:rPr lang="en-US" dirty="0"/>
            </a:br>
            <a:r>
              <a:rPr lang="en-US" dirty="0"/>
              <a:t>Biomedical Informatics</a:t>
            </a:r>
            <a:br>
              <a:rPr lang="en-US" dirty="0"/>
            </a:br>
            <a:r>
              <a:rPr lang="en-US" dirty="0" smtClean="0"/>
              <a:t>Lecture </a:t>
            </a:r>
            <a:r>
              <a:rPr lang="en-US" dirty="0"/>
              <a:t>1 – September 5, </a:t>
            </a:r>
            <a:r>
              <a:rPr lang="en-US" dirty="0" smtClean="0"/>
              <a:t>2017</a:t>
            </a:r>
            <a:br>
              <a:rPr lang="en-US" dirty="0" smtClean="0"/>
            </a:br>
            <a:r>
              <a:rPr lang="en-US" sz="1100" dirty="0"/>
              <a:t/>
            </a:r>
            <a:br>
              <a:rPr lang="en-US" sz="1100" dirty="0"/>
            </a:br>
            <a:r>
              <a:rPr lang="en-US" sz="4800" b="1" dirty="0" smtClean="0"/>
              <a:t>Ontology</a:t>
            </a:r>
            <a:endParaRPr lang="en-US" sz="4800" b="1" dirty="0"/>
          </a:p>
        </p:txBody>
      </p:sp>
      <p:sp>
        <p:nvSpPr>
          <p:cNvPr id="5" name="TextBox 4"/>
          <p:cNvSpPr txBox="1"/>
          <p:nvPr/>
        </p:nvSpPr>
        <p:spPr>
          <a:xfrm>
            <a:off x="304800" y="4191000"/>
            <a:ext cx="8534400" cy="2739211"/>
          </a:xfrm>
          <a:prstGeom prst="rect">
            <a:avLst/>
          </a:prstGeom>
          <a:noFill/>
        </p:spPr>
        <p:txBody>
          <a:bodyPr wrap="square" rtlCol="0">
            <a:spAutoFit/>
          </a:bodyPr>
          <a:lstStyle/>
          <a:p>
            <a:pPr marL="514350" indent="-514350">
              <a:buFont typeface="+mj-lt"/>
              <a:buAutoNum type="arabicPeriod"/>
            </a:pPr>
            <a:r>
              <a:rPr lang="en-US" sz="2800" dirty="0">
                <a:solidFill>
                  <a:schemeClr val="bg1"/>
                </a:solidFill>
              </a:rPr>
              <a:t>How to use ontology to analyze a </a:t>
            </a:r>
            <a:r>
              <a:rPr lang="en-US" sz="2800" dirty="0" smtClean="0">
                <a:solidFill>
                  <a:schemeClr val="bg1"/>
                </a:solidFill>
              </a:rPr>
              <a:t>domain</a:t>
            </a:r>
          </a:p>
          <a:p>
            <a:pPr lvl="1"/>
            <a:r>
              <a:rPr lang="en-US" sz="2000" dirty="0">
                <a:solidFill>
                  <a:schemeClr val="bg1"/>
                </a:solidFill>
              </a:rPr>
              <a:t> </a:t>
            </a:r>
            <a:r>
              <a:rPr lang="en-US" sz="2000" dirty="0" smtClean="0">
                <a:solidFill>
                  <a:schemeClr val="bg1"/>
                </a:solidFill>
              </a:rPr>
              <a:t>	</a:t>
            </a:r>
            <a:r>
              <a:rPr lang="en-US" sz="2000" dirty="0" smtClean="0">
                <a:solidFill>
                  <a:schemeClr val="bg1"/>
                </a:solidFill>
                <a:sym typeface="Wingdings" panose="05000000000000000000" pitchFamily="2" charset="2"/>
              </a:rPr>
              <a:t> Werner Ceusters</a:t>
            </a:r>
            <a:endParaRPr lang="en-US" sz="2000" dirty="0">
              <a:solidFill>
                <a:schemeClr val="bg1"/>
              </a:solidFill>
            </a:endParaRPr>
          </a:p>
          <a:p>
            <a:pPr marL="514350" indent="-514350">
              <a:buFont typeface="+mj-lt"/>
              <a:buAutoNum type="arabicPeriod"/>
            </a:pPr>
            <a:r>
              <a:rPr lang="en-US" sz="2800" dirty="0">
                <a:solidFill>
                  <a:schemeClr val="bg1"/>
                </a:solidFill>
              </a:rPr>
              <a:t>Examples of using ontology to improve </a:t>
            </a:r>
            <a:r>
              <a:rPr lang="en-US" sz="2800" dirty="0" smtClean="0">
                <a:solidFill>
                  <a:schemeClr val="bg1"/>
                </a:solidFill>
              </a:rPr>
              <a:t>research</a:t>
            </a:r>
          </a:p>
          <a:p>
            <a:r>
              <a:rPr lang="en-US" sz="2000" dirty="0">
                <a:solidFill>
                  <a:schemeClr val="bg1"/>
                </a:solidFill>
              </a:rPr>
              <a:t>  </a:t>
            </a:r>
            <a:r>
              <a:rPr lang="en-US" sz="2000" dirty="0" smtClean="0">
                <a:solidFill>
                  <a:schemeClr val="bg1"/>
                </a:solidFill>
              </a:rPr>
              <a:t>       	</a:t>
            </a:r>
            <a:r>
              <a:rPr lang="en-US" sz="2000" dirty="0" smtClean="0">
                <a:solidFill>
                  <a:schemeClr val="bg1"/>
                </a:solidFill>
                <a:sym typeface="Wingdings" panose="05000000000000000000" pitchFamily="2" charset="2"/>
              </a:rPr>
              <a:t> Alex Diehl</a:t>
            </a:r>
            <a:endParaRPr lang="en-US" sz="2000" dirty="0">
              <a:solidFill>
                <a:schemeClr val="bg1"/>
              </a:solidFill>
            </a:endParaRPr>
          </a:p>
          <a:p>
            <a:pPr marL="514350" indent="-514350">
              <a:buFont typeface="+mj-lt"/>
              <a:buAutoNum type="arabicPeriod" startAt="3"/>
            </a:pPr>
            <a:r>
              <a:rPr lang="en-US" sz="2800" dirty="0" smtClean="0">
                <a:solidFill>
                  <a:schemeClr val="bg1"/>
                </a:solidFill>
              </a:rPr>
              <a:t>Ontological </a:t>
            </a:r>
            <a:r>
              <a:rPr lang="en-US" sz="2800" dirty="0">
                <a:solidFill>
                  <a:schemeClr val="bg1"/>
                </a:solidFill>
              </a:rPr>
              <a:t>principles for creating research data </a:t>
            </a:r>
            <a:r>
              <a:rPr lang="en-US" sz="2800" dirty="0" smtClean="0">
                <a:solidFill>
                  <a:schemeClr val="bg1"/>
                </a:solidFill>
              </a:rPr>
              <a:t>files</a:t>
            </a:r>
          </a:p>
          <a:p>
            <a:pPr lvl="1"/>
            <a:r>
              <a:rPr lang="en-US" sz="2000" dirty="0" smtClean="0">
                <a:solidFill>
                  <a:schemeClr val="bg1"/>
                </a:solidFill>
              </a:rPr>
              <a:t> 	</a:t>
            </a:r>
            <a:r>
              <a:rPr lang="en-US" sz="2000" dirty="0" smtClean="0">
                <a:solidFill>
                  <a:schemeClr val="bg1"/>
                </a:solidFill>
                <a:sym typeface="Wingdings" panose="05000000000000000000" pitchFamily="2" charset="2"/>
              </a:rPr>
              <a:t> </a:t>
            </a:r>
            <a:r>
              <a:rPr lang="en-US" sz="2000" dirty="0">
                <a:solidFill>
                  <a:schemeClr val="bg1"/>
                </a:solidFill>
                <a:sym typeface="Wingdings" panose="05000000000000000000" pitchFamily="2" charset="2"/>
              </a:rPr>
              <a:t>Werner Ceusters</a:t>
            </a:r>
            <a:endParaRPr lang="en-US" sz="2000" dirty="0">
              <a:solidFill>
                <a:schemeClr val="bg1"/>
              </a:solidFill>
            </a:endParaRPr>
          </a:p>
          <a:p>
            <a:pPr marL="514350" indent="-514350">
              <a:buFont typeface="+mj-lt"/>
              <a:buAutoNum type="arabicPeriod" startAt="3"/>
            </a:pPr>
            <a:endParaRPr lang="en-US" sz="2800" dirty="0">
              <a:solidFill>
                <a:schemeClr val="bg1"/>
              </a:solidFill>
            </a:endParaRPr>
          </a:p>
        </p:txBody>
      </p:sp>
    </p:spTree>
    <p:extLst>
      <p:ext uri="{BB962C8B-B14F-4D97-AF65-F5344CB8AC3E}">
        <p14:creationId xmlns:p14="http://schemas.microsoft.com/office/powerpoint/2010/main" val="29326811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altLang="en-US" dirty="0" smtClean="0"/>
              <a:t>Beings, happenings and descriptions</a:t>
            </a:r>
          </a:p>
        </p:txBody>
      </p:sp>
      <p:grpSp>
        <p:nvGrpSpPr>
          <p:cNvPr id="7171" name="Group 9"/>
          <p:cNvGrpSpPr>
            <a:grpSpLocks/>
          </p:cNvGrpSpPr>
          <p:nvPr/>
        </p:nvGrpSpPr>
        <p:grpSpPr bwMode="auto">
          <a:xfrm>
            <a:off x="5715000" y="2392363"/>
            <a:ext cx="2743200" cy="3771900"/>
            <a:chOff x="3120" y="816"/>
            <a:chExt cx="2334" cy="3048"/>
          </a:xfrm>
        </p:grpSpPr>
        <p:pic>
          <p:nvPicPr>
            <p:cNvPr id="717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864"/>
              <a:ext cx="2328"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816"/>
              <a:ext cx="2334"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5"/>
          <p:cNvSpPr/>
          <p:nvPr/>
        </p:nvSpPr>
        <p:spPr bwMode="auto">
          <a:xfrm>
            <a:off x="5638800" y="1676400"/>
            <a:ext cx="3048000" cy="4876800"/>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TextBox 6"/>
          <p:cNvSpPr txBox="1"/>
          <p:nvPr/>
        </p:nvSpPr>
        <p:spPr>
          <a:xfrm>
            <a:off x="5638800" y="6089303"/>
            <a:ext cx="1739579" cy="461665"/>
          </a:xfrm>
          <a:prstGeom prst="rect">
            <a:avLst/>
          </a:prstGeom>
          <a:noFill/>
        </p:spPr>
        <p:txBody>
          <a:bodyPr wrap="none" rtlCol="0">
            <a:spAutoFit/>
          </a:bodyPr>
          <a:lstStyle/>
          <a:p>
            <a:r>
              <a:rPr lang="en-US" dirty="0" smtClean="0">
                <a:solidFill>
                  <a:srgbClr val="FFC000"/>
                </a:solidFill>
              </a:rPr>
              <a:t>Descriptions</a:t>
            </a:r>
            <a:endParaRPr lang="en-US" dirty="0">
              <a:solidFill>
                <a:srgbClr val="FFC000"/>
              </a:solidFill>
            </a:endParaRPr>
          </a:p>
        </p:txBody>
      </p:sp>
      <p:sp>
        <p:nvSpPr>
          <p:cNvPr id="8" name="Rectangle 7"/>
          <p:cNvSpPr/>
          <p:nvPr/>
        </p:nvSpPr>
        <p:spPr bwMode="auto">
          <a:xfrm>
            <a:off x="228600" y="1524000"/>
            <a:ext cx="8610600" cy="510540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TextBox 8"/>
          <p:cNvSpPr txBox="1"/>
          <p:nvPr/>
        </p:nvSpPr>
        <p:spPr>
          <a:xfrm>
            <a:off x="228600" y="6091535"/>
            <a:ext cx="2832827" cy="461665"/>
          </a:xfrm>
          <a:prstGeom prst="rect">
            <a:avLst/>
          </a:prstGeom>
          <a:noFill/>
        </p:spPr>
        <p:txBody>
          <a:bodyPr wrap="none" rtlCol="0">
            <a:spAutoFit/>
          </a:bodyPr>
          <a:lstStyle/>
          <a:p>
            <a:r>
              <a:rPr lang="en-US" dirty="0" smtClean="0">
                <a:solidFill>
                  <a:srgbClr val="FFFF00"/>
                </a:solidFill>
              </a:rPr>
              <a:t>Beings &amp; happenings</a:t>
            </a:r>
            <a:endParaRPr lang="en-US" dirty="0">
              <a:solidFill>
                <a:srgbClr val="FFFF00"/>
              </a:solidFill>
            </a:endParaRPr>
          </a:p>
        </p:txBody>
      </p:sp>
      <p:sp>
        <p:nvSpPr>
          <p:cNvPr id="2" name="TextBox 1"/>
          <p:cNvSpPr txBox="1"/>
          <p:nvPr/>
        </p:nvSpPr>
        <p:spPr>
          <a:xfrm>
            <a:off x="6081838" y="1778298"/>
            <a:ext cx="2002471" cy="461665"/>
          </a:xfrm>
          <a:prstGeom prst="rect">
            <a:avLst/>
          </a:prstGeom>
          <a:noFill/>
        </p:spPr>
        <p:txBody>
          <a:bodyPr wrap="none" rtlCol="0">
            <a:spAutoFit/>
          </a:bodyPr>
          <a:lstStyle/>
          <a:p>
            <a:r>
              <a:rPr lang="en-US" dirty="0" smtClean="0">
                <a:solidFill>
                  <a:srgbClr val="FFC000"/>
                </a:solidFill>
              </a:rPr>
              <a:t>(research) data</a:t>
            </a:r>
            <a:endParaRPr lang="en-US" dirty="0">
              <a:solidFill>
                <a:srgbClr val="FFC000"/>
              </a:solidFill>
            </a:endParaRPr>
          </a:p>
        </p:txBody>
      </p:sp>
    </p:spTree>
    <p:extLst>
      <p:ext uri="{BB962C8B-B14F-4D97-AF65-F5344CB8AC3E}">
        <p14:creationId xmlns:p14="http://schemas.microsoft.com/office/powerpoint/2010/main" val="30280636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altLang="en-US" dirty="0" smtClean="0"/>
              <a:t>Beings, happenings and descriptions</a:t>
            </a:r>
          </a:p>
        </p:txBody>
      </p:sp>
      <p:grpSp>
        <p:nvGrpSpPr>
          <p:cNvPr id="7171" name="Group 9"/>
          <p:cNvGrpSpPr>
            <a:grpSpLocks/>
          </p:cNvGrpSpPr>
          <p:nvPr/>
        </p:nvGrpSpPr>
        <p:grpSpPr bwMode="auto">
          <a:xfrm>
            <a:off x="5715000" y="2392363"/>
            <a:ext cx="2743200" cy="3771900"/>
            <a:chOff x="3120" y="816"/>
            <a:chExt cx="2334" cy="3048"/>
          </a:xfrm>
        </p:grpSpPr>
        <p:pic>
          <p:nvPicPr>
            <p:cNvPr id="717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864"/>
              <a:ext cx="2328"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816"/>
              <a:ext cx="2334"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5"/>
          <p:cNvSpPr/>
          <p:nvPr/>
        </p:nvSpPr>
        <p:spPr bwMode="auto">
          <a:xfrm>
            <a:off x="5638800" y="1676400"/>
            <a:ext cx="3048000" cy="4876800"/>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TextBox 6"/>
          <p:cNvSpPr txBox="1"/>
          <p:nvPr/>
        </p:nvSpPr>
        <p:spPr>
          <a:xfrm>
            <a:off x="5638800" y="6089303"/>
            <a:ext cx="1739579" cy="461665"/>
          </a:xfrm>
          <a:prstGeom prst="rect">
            <a:avLst/>
          </a:prstGeom>
          <a:noFill/>
        </p:spPr>
        <p:txBody>
          <a:bodyPr wrap="none" rtlCol="0">
            <a:spAutoFit/>
          </a:bodyPr>
          <a:lstStyle/>
          <a:p>
            <a:r>
              <a:rPr lang="en-US" dirty="0" smtClean="0">
                <a:solidFill>
                  <a:srgbClr val="FFC000"/>
                </a:solidFill>
              </a:rPr>
              <a:t>Descriptions</a:t>
            </a:r>
            <a:endParaRPr lang="en-US" dirty="0">
              <a:solidFill>
                <a:srgbClr val="FFC000"/>
              </a:solidFill>
            </a:endParaRPr>
          </a:p>
        </p:txBody>
      </p:sp>
      <p:sp>
        <p:nvSpPr>
          <p:cNvPr id="8" name="Rectangle 7"/>
          <p:cNvSpPr/>
          <p:nvPr/>
        </p:nvSpPr>
        <p:spPr bwMode="auto">
          <a:xfrm>
            <a:off x="228600" y="1524000"/>
            <a:ext cx="8610600" cy="510540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TextBox 8"/>
          <p:cNvSpPr txBox="1"/>
          <p:nvPr/>
        </p:nvSpPr>
        <p:spPr>
          <a:xfrm>
            <a:off x="228600" y="6091535"/>
            <a:ext cx="2832827" cy="461665"/>
          </a:xfrm>
          <a:prstGeom prst="rect">
            <a:avLst/>
          </a:prstGeom>
          <a:noFill/>
        </p:spPr>
        <p:txBody>
          <a:bodyPr wrap="none" rtlCol="0">
            <a:spAutoFit/>
          </a:bodyPr>
          <a:lstStyle/>
          <a:p>
            <a:r>
              <a:rPr lang="en-US" dirty="0" smtClean="0">
                <a:solidFill>
                  <a:srgbClr val="FFFF00"/>
                </a:solidFill>
              </a:rPr>
              <a:t>Beings &amp; happenings</a:t>
            </a:r>
            <a:endParaRPr lang="en-US" dirty="0">
              <a:solidFill>
                <a:srgbClr val="FFFF00"/>
              </a:solidFill>
            </a:endParaRPr>
          </a:p>
        </p:txBody>
      </p:sp>
      <p:sp>
        <p:nvSpPr>
          <p:cNvPr id="2" name="TextBox 1"/>
          <p:cNvSpPr txBox="1"/>
          <p:nvPr/>
        </p:nvSpPr>
        <p:spPr>
          <a:xfrm>
            <a:off x="6081838" y="1778298"/>
            <a:ext cx="2002471" cy="461665"/>
          </a:xfrm>
          <a:prstGeom prst="rect">
            <a:avLst/>
          </a:prstGeom>
          <a:noFill/>
        </p:spPr>
        <p:txBody>
          <a:bodyPr wrap="none" rtlCol="0">
            <a:spAutoFit/>
          </a:bodyPr>
          <a:lstStyle/>
          <a:p>
            <a:r>
              <a:rPr lang="en-US" dirty="0" smtClean="0">
                <a:solidFill>
                  <a:srgbClr val="FFC000"/>
                </a:solidFill>
              </a:rPr>
              <a:t>(research) data</a:t>
            </a:r>
            <a:endParaRPr lang="en-US" dirty="0">
              <a:solidFill>
                <a:srgbClr val="FFC000"/>
              </a:solidFill>
            </a:endParaRPr>
          </a:p>
        </p:txBody>
      </p:sp>
      <p:sp>
        <p:nvSpPr>
          <p:cNvPr id="12" name="TextBox 11"/>
          <p:cNvSpPr txBox="1"/>
          <p:nvPr/>
        </p:nvSpPr>
        <p:spPr>
          <a:xfrm>
            <a:off x="520860" y="1769647"/>
            <a:ext cx="2412840" cy="461665"/>
          </a:xfrm>
          <a:prstGeom prst="rect">
            <a:avLst/>
          </a:prstGeom>
          <a:noFill/>
        </p:spPr>
        <p:txBody>
          <a:bodyPr wrap="none" rtlCol="0">
            <a:spAutoFit/>
          </a:bodyPr>
          <a:lstStyle/>
          <a:p>
            <a:r>
              <a:rPr lang="en-US" dirty="0" smtClean="0">
                <a:solidFill>
                  <a:srgbClr val="FFFF00"/>
                </a:solidFill>
              </a:rPr>
              <a:t>(research) domain</a:t>
            </a:r>
            <a:endParaRPr lang="en-US" dirty="0">
              <a:solidFill>
                <a:srgbClr val="FFFF00"/>
              </a:solidFill>
            </a:endParaRPr>
          </a:p>
        </p:txBody>
      </p:sp>
      <p:sp>
        <p:nvSpPr>
          <p:cNvPr id="14" name="Rectangle 13"/>
          <p:cNvSpPr/>
          <p:nvPr/>
        </p:nvSpPr>
        <p:spPr>
          <a:xfrm>
            <a:off x="216863" y="6642929"/>
            <a:ext cx="5650537" cy="215444"/>
          </a:xfrm>
          <a:prstGeom prst="rect">
            <a:avLst/>
          </a:prstGeom>
        </p:spPr>
        <p:txBody>
          <a:bodyPr wrap="square">
            <a:spAutoFit/>
          </a:bodyPr>
          <a:lstStyle/>
          <a:p>
            <a:r>
              <a:rPr lang="en-US" sz="800" dirty="0">
                <a:solidFill>
                  <a:schemeClr val="bg1"/>
                </a:solidFill>
              </a:rPr>
              <a:t>https://ubphoto.smugmug.com/Years/2017/17011-Medicine-Satyanarayana-Lakshminrusimha-Newborn-MFS/i-Vj8g6p2</a:t>
            </a:r>
          </a:p>
        </p:txBody>
      </p:sp>
      <p:pic>
        <p:nvPicPr>
          <p:cNvPr id="15" name="Picture 14"/>
          <p:cNvPicPr>
            <a:picLocks noChangeAspect="1"/>
          </p:cNvPicPr>
          <p:nvPr/>
        </p:nvPicPr>
        <p:blipFill>
          <a:blip r:embed="rId5"/>
          <a:stretch>
            <a:fillRect/>
          </a:stretch>
        </p:blipFill>
        <p:spPr>
          <a:xfrm>
            <a:off x="454333" y="2265546"/>
            <a:ext cx="2545893" cy="3791755"/>
          </a:xfrm>
          <a:prstGeom prst="rect">
            <a:avLst/>
          </a:prstGeom>
        </p:spPr>
      </p:pic>
    </p:spTree>
    <p:extLst>
      <p:ext uri="{BB962C8B-B14F-4D97-AF65-F5344CB8AC3E}">
        <p14:creationId xmlns:p14="http://schemas.microsoft.com/office/powerpoint/2010/main" val="36539779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454333" y="2265546"/>
            <a:ext cx="2545893" cy="3791755"/>
          </a:xfrm>
          <a:prstGeom prst="rect">
            <a:avLst/>
          </a:prstGeom>
        </p:spPr>
      </p:pic>
      <p:sp>
        <p:nvSpPr>
          <p:cNvPr id="7170" name="AutoShape 2"/>
          <p:cNvSpPr>
            <a:spLocks noGrp="1" noChangeArrowheads="1"/>
          </p:cNvSpPr>
          <p:nvPr>
            <p:ph type="title"/>
          </p:nvPr>
        </p:nvSpPr>
        <p:spPr/>
        <p:txBody>
          <a:bodyPr/>
          <a:lstStyle/>
          <a:p>
            <a:pPr eaLnBrk="1" hangingPunct="1"/>
            <a:r>
              <a:rPr lang="en-US" altLang="en-US" dirty="0" smtClean="0"/>
              <a:t>Beings, happenings and descriptions</a:t>
            </a:r>
          </a:p>
        </p:txBody>
      </p:sp>
      <p:grpSp>
        <p:nvGrpSpPr>
          <p:cNvPr id="7171" name="Group 9"/>
          <p:cNvGrpSpPr>
            <a:grpSpLocks/>
          </p:cNvGrpSpPr>
          <p:nvPr/>
        </p:nvGrpSpPr>
        <p:grpSpPr bwMode="auto">
          <a:xfrm>
            <a:off x="5715000" y="2392363"/>
            <a:ext cx="2743200" cy="3771900"/>
            <a:chOff x="3120" y="816"/>
            <a:chExt cx="2334" cy="3048"/>
          </a:xfrm>
        </p:grpSpPr>
        <p:pic>
          <p:nvPicPr>
            <p:cNvPr id="717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864"/>
              <a:ext cx="2328"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0" y="816"/>
              <a:ext cx="2334"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5"/>
          <p:cNvSpPr/>
          <p:nvPr/>
        </p:nvSpPr>
        <p:spPr bwMode="auto">
          <a:xfrm>
            <a:off x="5638800" y="1676400"/>
            <a:ext cx="3048000" cy="4876800"/>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TextBox 6"/>
          <p:cNvSpPr txBox="1"/>
          <p:nvPr/>
        </p:nvSpPr>
        <p:spPr>
          <a:xfrm>
            <a:off x="5638800" y="6089303"/>
            <a:ext cx="1739579" cy="461665"/>
          </a:xfrm>
          <a:prstGeom prst="rect">
            <a:avLst/>
          </a:prstGeom>
          <a:noFill/>
        </p:spPr>
        <p:txBody>
          <a:bodyPr wrap="none" rtlCol="0">
            <a:spAutoFit/>
          </a:bodyPr>
          <a:lstStyle/>
          <a:p>
            <a:r>
              <a:rPr lang="en-US" dirty="0" smtClean="0">
                <a:solidFill>
                  <a:srgbClr val="FFC000"/>
                </a:solidFill>
              </a:rPr>
              <a:t>Descriptions</a:t>
            </a:r>
            <a:endParaRPr lang="en-US" dirty="0">
              <a:solidFill>
                <a:srgbClr val="FFC000"/>
              </a:solidFill>
            </a:endParaRPr>
          </a:p>
        </p:txBody>
      </p:sp>
      <p:sp>
        <p:nvSpPr>
          <p:cNvPr id="8" name="Rectangle 7"/>
          <p:cNvSpPr/>
          <p:nvPr/>
        </p:nvSpPr>
        <p:spPr bwMode="auto">
          <a:xfrm>
            <a:off x="228600" y="1524000"/>
            <a:ext cx="8610600" cy="510540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TextBox 8"/>
          <p:cNvSpPr txBox="1"/>
          <p:nvPr/>
        </p:nvSpPr>
        <p:spPr>
          <a:xfrm>
            <a:off x="228600" y="6091535"/>
            <a:ext cx="2832827" cy="461665"/>
          </a:xfrm>
          <a:prstGeom prst="rect">
            <a:avLst/>
          </a:prstGeom>
          <a:noFill/>
        </p:spPr>
        <p:txBody>
          <a:bodyPr wrap="none" rtlCol="0">
            <a:spAutoFit/>
          </a:bodyPr>
          <a:lstStyle/>
          <a:p>
            <a:r>
              <a:rPr lang="en-US" dirty="0" smtClean="0">
                <a:solidFill>
                  <a:srgbClr val="FFFF00"/>
                </a:solidFill>
              </a:rPr>
              <a:t>Beings &amp; happenings</a:t>
            </a:r>
            <a:endParaRPr lang="en-US" dirty="0">
              <a:solidFill>
                <a:srgbClr val="FFFF00"/>
              </a:solidFill>
            </a:endParaRPr>
          </a:p>
        </p:txBody>
      </p:sp>
      <p:sp>
        <p:nvSpPr>
          <p:cNvPr id="2" name="TextBox 1"/>
          <p:cNvSpPr txBox="1"/>
          <p:nvPr/>
        </p:nvSpPr>
        <p:spPr>
          <a:xfrm>
            <a:off x="6081838" y="1778298"/>
            <a:ext cx="2002471" cy="461665"/>
          </a:xfrm>
          <a:prstGeom prst="rect">
            <a:avLst/>
          </a:prstGeom>
          <a:noFill/>
        </p:spPr>
        <p:txBody>
          <a:bodyPr wrap="none" rtlCol="0">
            <a:spAutoFit/>
          </a:bodyPr>
          <a:lstStyle/>
          <a:p>
            <a:r>
              <a:rPr lang="en-US" dirty="0" smtClean="0">
                <a:solidFill>
                  <a:srgbClr val="FFC000"/>
                </a:solidFill>
              </a:rPr>
              <a:t>(research) data</a:t>
            </a:r>
            <a:endParaRPr lang="en-US" dirty="0">
              <a:solidFill>
                <a:srgbClr val="FFC000"/>
              </a:solidFill>
            </a:endParaRPr>
          </a:p>
        </p:txBody>
      </p:sp>
      <p:sp>
        <p:nvSpPr>
          <p:cNvPr id="12" name="TextBox 11"/>
          <p:cNvSpPr txBox="1"/>
          <p:nvPr/>
        </p:nvSpPr>
        <p:spPr>
          <a:xfrm>
            <a:off x="520860" y="1769647"/>
            <a:ext cx="2412840" cy="461665"/>
          </a:xfrm>
          <a:prstGeom prst="rect">
            <a:avLst/>
          </a:prstGeom>
          <a:noFill/>
        </p:spPr>
        <p:txBody>
          <a:bodyPr wrap="none" rtlCol="0">
            <a:spAutoFit/>
          </a:bodyPr>
          <a:lstStyle/>
          <a:p>
            <a:r>
              <a:rPr lang="en-US" dirty="0" smtClean="0">
                <a:solidFill>
                  <a:srgbClr val="FFFF00"/>
                </a:solidFill>
              </a:rPr>
              <a:t>(research) domain</a:t>
            </a:r>
            <a:endParaRPr lang="en-US" dirty="0">
              <a:solidFill>
                <a:srgbClr val="FFFF00"/>
              </a:solidFill>
            </a:endParaRPr>
          </a:p>
        </p:txBody>
      </p:sp>
      <p:grpSp>
        <p:nvGrpSpPr>
          <p:cNvPr id="13" name="Group 27"/>
          <p:cNvGrpSpPr>
            <a:grpSpLocks/>
          </p:cNvGrpSpPr>
          <p:nvPr/>
        </p:nvGrpSpPr>
        <p:grpSpPr bwMode="auto">
          <a:xfrm>
            <a:off x="2362200" y="2519363"/>
            <a:ext cx="5672138" cy="3479800"/>
            <a:chOff x="2362200" y="2519363"/>
            <a:chExt cx="5672138" cy="3479800"/>
          </a:xfrm>
        </p:grpSpPr>
        <p:sp>
          <p:nvSpPr>
            <p:cNvPr id="14" name="Freeform 35"/>
            <p:cNvSpPr>
              <a:spLocks/>
            </p:cNvSpPr>
            <p:nvPr/>
          </p:nvSpPr>
          <p:spPr bwMode="auto">
            <a:xfrm>
              <a:off x="2590800" y="2519363"/>
              <a:ext cx="3962400" cy="1701800"/>
            </a:xfrm>
            <a:custGeom>
              <a:avLst/>
              <a:gdLst>
                <a:gd name="T0" fmla="*/ 0 w 2496"/>
                <a:gd name="T1" fmla="*/ 2147483647 h 1072"/>
                <a:gd name="T2" fmla="*/ 2147483647 w 2496"/>
                <a:gd name="T3" fmla="*/ 2147483647 h 1072"/>
                <a:gd name="T4" fmla="*/ 2147483647 w 2496"/>
                <a:gd name="T5" fmla="*/ 2147483647 h 1072"/>
                <a:gd name="T6" fmla="*/ 0 60000 65536"/>
                <a:gd name="T7" fmla="*/ 0 60000 65536"/>
                <a:gd name="T8" fmla="*/ 0 60000 65536"/>
                <a:gd name="T9" fmla="*/ 0 w 2496"/>
                <a:gd name="T10" fmla="*/ 0 h 1072"/>
                <a:gd name="T11" fmla="*/ 2496 w 2496"/>
                <a:gd name="T12" fmla="*/ 1072 h 1072"/>
              </a:gdLst>
              <a:ahLst/>
              <a:cxnLst>
                <a:cxn ang="T6">
                  <a:pos x="T0" y="T1"/>
                </a:cxn>
                <a:cxn ang="T7">
                  <a:pos x="T2" y="T3"/>
                </a:cxn>
                <a:cxn ang="T8">
                  <a:pos x="T4" y="T5"/>
                </a:cxn>
              </a:cxnLst>
              <a:rect l="T9" t="T10" r="T11" b="T12"/>
              <a:pathLst>
                <a:path w="2496" h="1072">
                  <a:moveTo>
                    <a:pt x="0" y="1072"/>
                  </a:moveTo>
                  <a:cubicBezTo>
                    <a:pt x="224" y="600"/>
                    <a:pt x="448" y="128"/>
                    <a:pt x="864" y="64"/>
                  </a:cubicBezTo>
                  <a:cubicBezTo>
                    <a:pt x="1280" y="0"/>
                    <a:pt x="1888" y="344"/>
                    <a:pt x="2496" y="688"/>
                  </a:cubicBezTo>
                </a:path>
              </a:pathLst>
            </a:custGeom>
            <a:noFill/>
            <a:ln w="57150" cap="flat" cmpd="sng">
              <a:solidFill>
                <a:srgbClr val="FF505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5" name="Freeform 37"/>
            <p:cNvSpPr>
              <a:spLocks/>
            </p:cNvSpPr>
            <p:nvPr/>
          </p:nvSpPr>
          <p:spPr bwMode="auto">
            <a:xfrm rot="20395306" flipV="1">
              <a:off x="2362200" y="4525963"/>
              <a:ext cx="4343400" cy="1473200"/>
            </a:xfrm>
            <a:custGeom>
              <a:avLst/>
              <a:gdLst>
                <a:gd name="T0" fmla="*/ 0 w 2496"/>
                <a:gd name="T1" fmla="*/ 2147483647 h 1072"/>
                <a:gd name="T2" fmla="*/ 2147483647 w 2496"/>
                <a:gd name="T3" fmla="*/ 2147483647 h 1072"/>
                <a:gd name="T4" fmla="*/ 2147483647 w 2496"/>
                <a:gd name="T5" fmla="*/ 2147483647 h 1072"/>
                <a:gd name="T6" fmla="*/ 0 60000 65536"/>
                <a:gd name="T7" fmla="*/ 0 60000 65536"/>
                <a:gd name="T8" fmla="*/ 0 60000 65536"/>
                <a:gd name="T9" fmla="*/ 0 w 2496"/>
                <a:gd name="T10" fmla="*/ 0 h 1072"/>
                <a:gd name="T11" fmla="*/ 2496 w 2496"/>
                <a:gd name="T12" fmla="*/ 1072 h 1072"/>
              </a:gdLst>
              <a:ahLst/>
              <a:cxnLst>
                <a:cxn ang="T6">
                  <a:pos x="T0" y="T1"/>
                </a:cxn>
                <a:cxn ang="T7">
                  <a:pos x="T2" y="T3"/>
                </a:cxn>
                <a:cxn ang="T8">
                  <a:pos x="T4" y="T5"/>
                </a:cxn>
              </a:cxnLst>
              <a:rect l="T9" t="T10" r="T11" b="T12"/>
              <a:pathLst>
                <a:path w="2496" h="1072">
                  <a:moveTo>
                    <a:pt x="0" y="1072"/>
                  </a:moveTo>
                  <a:cubicBezTo>
                    <a:pt x="224" y="600"/>
                    <a:pt x="448" y="128"/>
                    <a:pt x="864" y="64"/>
                  </a:cubicBezTo>
                  <a:cubicBezTo>
                    <a:pt x="1280" y="0"/>
                    <a:pt x="1888" y="344"/>
                    <a:pt x="2496" y="688"/>
                  </a:cubicBezTo>
                </a:path>
              </a:pathLst>
            </a:custGeom>
            <a:noFill/>
            <a:ln w="57150" cap="flat" cmpd="sng">
              <a:solidFill>
                <a:schemeClr val="accent1"/>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6" name="Rectangle 36"/>
            <p:cNvSpPr>
              <a:spLocks noChangeArrowheads="1"/>
            </p:cNvSpPr>
            <p:nvPr/>
          </p:nvSpPr>
          <p:spPr bwMode="auto">
            <a:xfrm>
              <a:off x="6484938" y="3582988"/>
              <a:ext cx="1524000" cy="152400"/>
            </a:xfrm>
            <a:prstGeom prst="rect">
              <a:avLst/>
            </a:prstGeom>
            <a:solidFill>
              <a:srgbClr val="FF505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7" name="Rectangle 38"/>
            <p:cNvSpPr>
              <a:spLocks noChangeArrowheads="1"/>
            </p:cNvSpPr>
            <p:nvPr/>
          </p:nvSpPr>
          <p:spPr bwMode="auto">
            <a:xfrm>
              <a:off x="6510338" y="4225925"/>
              <a:ext cx="1524000" cy="152400"/>
            </a:xfrm>
            <a:prstGeom prst="rect">
              <a:avLst/>
            </a:prstGeom>
            <a:solidFill>
              <a:srgbClr val="00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grpSp>
      <p:sp>
        <p:nvSpPr>
          <p:cNvPr id="4" name="Rectangle 3"/>
          <p:cNvSpPr/>
          <p:nvPr/>
        </p:nvSpPr>
        <p:spPr>
          <a:xfrm>
            <a:off x="216863" y="6642929"/>
            <a:ext cx="5650537" cy="215444"/>
          </a:xfrm>
          <a:prstGeom prst="rect">
            <a:avLst/>
          </a:prstGeom>
        </p:spPr>
        <p:txBody>
          <a:bodyPr wrap="square">
            <a:spAutoFit/>
          </a:bodyPr>
          <a:lstStyle/>
          <a:p>
            <a:r>
              <a:rPr lang="en-US" sz="800" dirty="0">
                <a:solidFill>
                  <a:schemeClr val="bg1"/>
                </a:solidFill>
              </a:rPr>
              <a:t>https://ubphoto.smugmug.com/Years/2017/17011-Medicine-Satyanarayana-Lakshminrusimha-Newborn-MFS/i-Vj8g6p2</a:t>
            </a:r>
          </a:p>
        </p:txBody>
      </p:sp>
    </p:spTree>
    <p:extLst>
      <p:ext uri="{BB962C8B-B14F-4D97-AF65-F5344CB8AC3E}">
        <p14:creationId xmlns:p14="http://schemas.microsoft.com/office/powerpoint/2010/main" val="29896848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454333" y="2265546"/>
            <a:ext cx="2545893" cy="3791755"/>
          </a:xfrm>
          <a:prstGeom prst="rect">
            <a:avLst/>
          </a:prstGeom>
        </p:spPr>
      </p:pic>
      <p:sp>
        <p:nvSpPr>
          <p:cNvPr id="7170" name="AutoShape 2"/>
          <p:cNvSpPr>
            <a:spLocks noGrp="1" noChangeArrowheads="1"/>
          </p:cNvSpPr>
          <p:nvPr>
            <p:ph type="title"/>
          </p:nvPr>
        </p:nvSpPr>
        <p:spPr/>
        <p:txBody>
          <a:bodyPr/>
          <a:lstStyle/>
          <a:p>
            <a:pPr eaLnBrk="1" hangingPunct="1"/>
            <a:r>
              <a:rPr lang="en-US" dirty="0"/>
              <a:t>Three </a:t>
            </a:r>
            <a:r>
              <a:rPr lang="en-US" dirty="0" smtClean="0"/>
              <a:t>relevant disciplines</a:t>
            </a:r>
            <a:endParaRPr lang="en-US" altLang="en-US" dirty="0" smtClean="0"/>
          </a:p>
        </p:txBody>
      </p:sp>
      <p:grpSp>
        <p:nvGrpSpPr>
          <p:cNvPr id="7171" name="Group 9"/>
          <p:cNvGrpSpPr>
            <a:grpSpLocks/>
          </p:cNvGrpSpPr>
          <p:nvPr/>
        </p:nvGrpSpPr>
        <p:grpSpPr bwMode="auto">
          <a:xfrm>
            <a:off x="5715000" y="2392363"/>
            <a:ext cx="2743200" cy="3771900"/>
            <a:chOff x="3120" y="816"/>
            <a:chExt cx="2334" cy="3048"/>
          </a:xfrm>
        </p:grpSpPr>
        <p:pic>
          <p:nvPicPr>
            <p:cNvPr id="717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864"/>
              <a:ext cx="2328"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0" y="816"/>
              <a:ext cx="2334"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5"/>
          <p:cNvSpPr/>
          <p:nvPr/>
        </p:nvSpPr>
        <p:spPr bwMode="auto">
          <a:xfrm>
            <a:off x="5638800" y="1676400"/>
            <a:ext cx="3048000" cy="4876800"/>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TextBox 6"/>
          <p:cNvSpPr txBox="1"/>
          <p:nvPr/>
        </p:nvSpPr>
        <p:spPr>
          <a:xfrm>
            <a:off x="5638800" y="6089303"/>
            <a:ext cx="1739579" cy="461665"/>
          </a:xfrm>
          <a:prstGeom prst="rect">
            <a:avLst/>
          </a:prstGeom>
          <a:noFill/>
        </p:spPr>
        <p:txBody>
          <a:bodyPr wrap="none" rtlCol="0">
            <a:spAutoFit/>
          </a:bodyPr>
          <a:lstStyle/>
          <a:p>
            <a:r>
              <a:rPr lang="en-US" dirty="0" smtClean="0">
                <a:solidFill>
                  <a:srgbClr val="FFC000"/>
                </a:solidFill>
              </a:rPr>
              <a:t>Descriptions</a:t>
            </a:r>
            <a:endParaRPr lang="en-US" dirty="0">
              <a:solidFill>
                <a:srgbClr val="FFC000"/>
              </a:solidFill>
            </a:endParaRPr>
          </a:p>
        </p:txBody>
      </p:sp>
      <p:sp>
        <p:nvSpPr>
          <p:cNvPr id="8" name="Rectangle 7"/>
          <p:cNvSpPr/>
          <p:nvPr/>
        </p:nvSpPr>
        <p:spPr bwMode="auto">
          <a:xfrm>
            <a:off x="228600" y="1524000"/>
            <a:ext cx="8610600" cy="510540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TextBox 8"/>
          <p:cNvSpPr txBox="1"/>
          <p:nvPr/>
        </p:nvSpPr>
        <p:spPr>
          <a:xfrm>
            <a:off x="228600" y="6091535"/>
            <a:ext cx="2832827" cy="461665"/>
          </a:xfrm>
          <a:prstGeom prst="rect">
            <a:avLst/>
          </a:prstGeom>
          <a:noFill/>
        </p:spPr>
        <p:txBody>
          <a:bodyPr wrap="none" rtlCol="0">
            <a:spAutoFit/>
          </a:bodyPr>
          <a:lstStyle/>
          <a:p>
            <a:r>
              <a:rPr lang="en-US" dirty="0" smtClean="0">
                <a:solidFill>
                  <a:srgbClr val="FFFF00"/>
                </a:solidFill>
              </a:rPr>
              <a:t>Beings &amp; happenings</a:t>
            </a:r>
            <a:endParaRPr lang="en-US" dirty="0">
              <a:solidFill>
                <a:srgbClr val="FFFF00"/>
              </a:solidFill>
            </a:endParaRPr>
          </a:p>
        </p:txBody>
      </p:sp>
      <p:sp>
        <p:nvSpPr>
          <p:cNvPr id="2" name="TextBox 1"/>
          <p:cNvSpPr txBox="1"/>
          <p:nvPr/>
        </p:nvSpPr>
        <p:spPr>
          <a:xfrm>
            <a:off x="6081838" y="1778298"/>
            <a:ext cx="2002471" cy="461665"/>
          </a:xfrm>
          <a:prstGeom prst="rect">
            <a:avLst/>
          </a:prstGeom>
          <a:noFill/>
        </p:spPr>
        <p:txBody>
          <a:bodyPr wrap="none" rtlCol="0">
            <a:spAutoFit/>
          </a:bodyPr>
          <a:lstStyle/>
          <a:p>
            <a:r>
              <a:rPr lang="en-US" dirty="0" smtClean="0">
                <a:solidFill>
                  <a:srgbClr val="FFC000"/>
                </a:solidFill>
              </a:rPr>
              <a:t>(research) data</a:t>
            </a:r>
            <a:endParaRPr lang="en-US" dirty="0">
              <a:solidFill>
                <a:srgbClr val="FFC000"/>
              </a:solidFill>
            </a:endParaRPr>
          </a:p>
        </p:txBody>
      </p:sp>
      <p:sp>
        <p:nvSpPr>
          <p:cNvPr id="12" name="TextBox 11"/>
          <p:cNvSpPr txBox="1"/>
          <p:nvPr/>
        </p:nvSpPr>
        <p:spPr>
          <a:xfrm>
            <a:off x="520860" y="1769647"/>
            <a:ext cx="2412840" cy="461665"/>
          </a:xfrm>
          <a:prstGeom prst="rect">
            <a:avLst/>
          </a:prstGeom>
          <a:noFill/>
        </p:spPr>
        <p:txBody>
          <a:bodyPr wrap="none" rtlCol="0">
            <a:spAutoFit/>
          </a:bodyPr>
          <a:lstStyle/>
          <a:p>
            <a:r>
              <a:rPr lang="en-US" dirty="0" smtClean="0">
                <a:solidFill>
                  <a:srgbClr val="FFFF00"/>
                </a:solidFill>
              </a:rPr>
              <a:t>(research) domain</a:t>
            </a:r>
            <a:endParaRPr lang="en-US" dirty="0">
              <a:solidFill>
                <a:srgbClr val="FFFF00"/>
              </a:solidFill>
            </a:endParaRPr>
          </a:p>
        </p:txBody>
      </p:sp>
      <p:grpSp>
        <p:nvGrpSpPr>
          <p:cNvPr id="13" name="Group 27"/>
          <p:cNvGrpSpPr>
            <a:grpSpLocks/>
          </p:cNvGrpSpPr>
          <p:nvPr/>
        </p:nvGrpSpPr>
        <p:grpSpPr bwMode="auto">
          <a:xfrm>
            <a:off x="2362200" y="2519363"/>
            <a:ext cx="5672138" cy="3479800"/>
            <a:chOff x="2362200" y="2519363"/>
            <a:chExt cx="5672138" cy="3479800"/>
          </a:xfrm>
        </p:grpSpPr>
        <p:sp>
          <p:nvSpPr>
            <p:cNvPr id="14" name="Freeform 35"/>
            <p:cNvSpPr>
              <a:spLocks/>
            </p:cNvSpPr>
            <p:nvPr/>
          </p:nvSpPr>
          <p:spPr bwMode="auto">
            <a:xfrm>
              <a:off x="2590800" y="2519363"/>
              <a:ext cx="3962400" cy="1701800"/>
            </a:xfrm>
            <a:custGeom>
              <a:avLst/>
              <a:gdLst>
                <a:gd name="T0" fmla="*/ 0 w 2496"/>
                <a:gd name="T1" fmla="*/ 2147483647 h 1072"/>
                <a:gd name="T2" fmla="*/ 2147483647 w 2496"/>
                <a:gd name="T3" fmla="*/ 2147483647 h 1072"/>
                <a:gd name="T4" fmla="*/ 2147483647 w 2496"/>
                <a:gd name="T5" fmla="*/ 2147483647 h 1072"/>
                <a:gd name="T6" fmla="*/ 0 60000 65536"/>
                <a:gd name="T7" fmla="*/ 0 60000 65536"/>
                <a:gd name="T8" fmla="*/ 0 60000 65536"/>
                <a:gd name="T9" fmla="*/ 0 w 2496"/>
                <a:gd name="T10" fmla="*/ 0 h 1072"/>
                <a:gd name="T11" fmla="*/ 2496 w 2496"/>
                <a:gd name="T12" fmla="*/ 1072 h 1072"/>
              </a:gdLst>
              <a:ahLst/>
              <a:cxnLst>
                <a:cxn ang="T6">
                  <a:pos x="T0" y="T1"/>
                </a:cxn>
                <a:cxn ang="T7">
                  <a:pos x="T2" y="T3"/>
                </a:cxn>
                <a:cxn ang="T8">
                  <a:pos x="T4" y="T5"/>
                </a:cxn>
              </a:cxnLst>
              <a:rect l="T9" t="T10" r="T11" b="T12"/>
              <a:pathLst>
                <a:path w="2496" h="1072">
                  <a:moveTo>
                    <a:pt x="0" y="1072"/>
                  </a:moveTo>
                  <a:cubicBezTo>
                    <a:pt x="224" y="600"/>
                    <a:pt x="448" y="128"/>
                    <a:pt x="864" y="64"/>
                  </a:cubicBezTo>
                  <a:cubicBezTo>
                    <a:pt x="1280" y="0"/>
                    <a:pt x="1888" y="344"/>
                    <a:pt x="2496" y="688"/>
                  </a:cubicBezTo>
                </a:path>
              </a:pathLst>
            </a:custGeom>
            <a:noFill/>
            <a:ln w="57150" cap="flat" cmpd="sng">
              <a:solidFill>
                <a:srgbClr val="FF505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5" name="Freeform 37"/>
            <p:cNvSpPr>
              <a:spLocks/>
            </p:cNvSpPr>
            <p:nvPr/>
          </p:nvSpPr>
          <p:spPr bwMode="auto">
            <a:xfrm rot="20395306" flipV="1">
              <a:off x="2362200" y="4525963"/>
              <a:ext cx="4343400" cy="1473200"/>
            </a:xfrm>
            <a:custGeom>
              <a:avLst/>
              <a:gdLst>
                <a:gd name="T0" fmla="*/ 0 w 2496"/>
                <a:gd name="T1" fmla="*/ 2147483647 h 1072"/>
                <a:gd name="T2" fmla="*/ 2147483647 w 2496"/>
                <a:gd name="T3" fmla="*/ 2147483647 h 1072"/>
                <a:gd name="T4" fmla="*/ 2147483647 w 2496"/>
                <a:gd name="T5" fmla="*/ 2147483647 h 1072"/>
                <a:gd name="T6" fmla="*/ 0 60000 65536"/>
                <a:gd name="T7" fmla="*/ 0 60000 65536"/>
                <a:gd name="T8" fmla="*/ 0 60000 65536"/>
                <a:gd name="T9" fmla="*/ 0 w 2496"/>
                <a:gd name="T10" fmla="*/ 0 h 1072"/>
                <a:gd name="T11" fmla="*/ 2496 w 2496"/>
                <a:gd name="T12" fmla="*/ 1072 h 1072"/>
              </a:gdLst>
              <a:ahLst/>
              <a:cxnLst>
                <a:cxn ang="T6">
                  <a:pos x="T0" y="T1"/>
                </a:cxn>
                <a:cxn ang="T7">
                  <a:pos x="T2" y="T3"/>
                </a:cxn>
                <a:cxn ang="T8">
                  <a:pos x="T4" y="T5"/>
                </a:cxn>
              </a:cxnLst>
              <a:rect l="T9" t="T10" r="T11" b="T12"/>
              <a:pathLst>
                <a:path w="2496" h="1072">
                  <a:moveTo>
                    <a:pt x="0" y="1072"/>
                  </a:moveTo>
                  <a:cubicBezTo>
                    <a:pt x="224" y="600"/>
                    <a:pt x="448" y="128"/>
                    <a:pt x="864" y="64"/>
                  </a:cubicBezTo>
                  <a:cubicBezTo>
                    <a:pt x="1280" y="0"/>
                    <a:pt x="1888" y="344"/>
                    <a:pt x="2496" y="688"/>
                  </a:cubicBezTo>
                </a:path>
              </a:pathLst>
            </a:custGeom>
            <a:noFill/>
            <a:ln w="57150" cap="flat" cmpd="sng">
              <a:solidFill>
                <a:schemeClr val="accent1"/>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6" name="Rectangle 36"/>
            <p:cNvSpPr>
              <a:spLocks noChangeArrowheads="1"/>
            </p:cNvSpPr>
            <p:nvPr/>
          </p:nvSpPr>
          <p:spPr bwMode="auto">
            <a:xfrm>
              <a:off x="6484938" y="3582988"/>
              <a:ext cx="1524000" cy="152400"/>
            </a:xfrm>
            <a:prstGeom prst="rect">
              <a:avLst/>
            </a:prstGeom>
            <a:solidFill>
              <a:srgbClr val="FF505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17" name="Rectangle 38"/>
            <p:cNvSpPr>
              <a:spLocks noChangeArrowheads="1"/>
            </p:cNvSpPr>
            <p:nvPr/>
          </p:nvSpPr>
          <p:spPr bwMode="auto">
            <a:xfrm>
              <a:off x="6510338" y="4225925"/>
              <a:ext cx="1524000" cy="152400"/>
            </a:xfrm>
            <a:prstGeom prst="rect">
              <a:avLst/>
            </a:prstGeom>
            <a:solidFill>
              <a:srgbClr val="00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grpSp>
      <p:sp>
        <p:nvSpPr>
          <p:cNvPr id="4" name="Rectangle 3"/>
          <p:cNvSpPr/>
          <p:nvPr/>
        </p:nvSpPr>
        <p:spPr>
          <a:xfrm>
            <a:off x="216863" y="6642929"/>
            <a:ext cx="5650537" cy="215444"/>
          </a:xfrm>
          <a:prstGeom prst="rect">
            <a:avLst/>
          </a:prstGeom>
        </p:spPr>
        <p:txBody>
          <a:bodyPr wrap="square">
            <a:spAutoFit/>
          </a:bodyPr>
          <a:lstStyle/>
          <a:p>
            <a:r>
              <a:rPr lang="en-US" sz="800" dirty="0">
                <a:solidFill>
                  <a:schemeClr val="bg1"/>
                </a:solidFill>
              </a:rPr>
              <a:t>https://ubphoto.smugmug.com/Years/2017/17011-Medicine-Satyanarayana-Lakshminrusimha-Newborn-MFS/i-Vj8g6p2</a:t>
            </a:r>
          </a:p>
        </p:txBody>
      </p:sp>
    </p:spTree>
    <p:extLst>
      <p:ext uri="{BB962C8B-B14F-4D97-AF65-F5344CB8AC3E}">
        <p14:creationId xmlns:p14="http://schemas.microsoft.com/office/powerpoint/2010/main" val="42751267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dirty="0"/>
              <a:t>Three relevant disciplines</a:t>
            </a:r>
            <a:r>
              <a:rPr lang="en-US" dirty="0" smtClean="0"/>
              <a:t>: (1)</a:t>
            </a:r>
            <a:endParaRPr lang="en-US" altLang="en-US" dirty="0" smtClean="0"/>
          </a:p>
        </p:txBody>
      </p:sp>
      <p:grpSp>
        <p:nvGrpSpPr>
          <p:cNvPr id="7171" name="Group 9"/>
          <p:cNvGrpSpPr>
            <a:grpSpLocks/>
          </p:cNvGrpSpPr>
          <p:nvPr/>
        </p:nvGrpSpPr>
        <p:grpSpPr bwMode="auto">
          <a:xfrm>
            <a:off x="5715000" y="2392363"/>
            <a:ext cx="2743200" cy="3771900"/>
            <a:chOff x="3120" y="816"/>
            <a:chExt cx="2334" cy="3048"/>
          </a:xfrm>
        </p:grpSpPr>
        <p:pic>
          <p:nvPicPr>
            <p:cNvPr id="717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864"/>
              <a:ext cx="2328"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816"/>
              <a:ext cx="2334"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5"/>
          <p:cNvSpPr/>
          <p:nvPr/>
        </p:nvSpPr>
        <p:spPr bwMode="auto">
          <a:xfrm>
            <a:off x="5638800" y="1676400"/>
            <a:ext cx="3048000" cy="4876800"/>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TextBox 6"/>
          <p:cNvSpPr txBox="1"/>
          <p:nvPr/>
        </p:nvSpPr>
        <p:spPr>
          <a:xfrm>
            <a:off x="5638800" y="6089303"/>
            <a:ext cx="1739579" cy="461665"/>
          </a:xfrm>
          <a:prstGeom prst="rect">
            <a:avLst/>
          </a:prstGeom>
          <a:noFill/>
        </p:spPr>
        <p:txBody>
          <a:bodyPr wrap="none" rtlCol="0">
            <a:spAutoFit/>
          </a:bodyPr>
          <a:lstStyle/>
          <a:p>
            <a:r>
              <a:rPr lang="en-US" dirty="0" smtClean="0">
                <a:solidFill>
                  <a:srgbClr val="FFC000"/>
                </a:solidFill>
              </a:rPr>
              <a:t>Descriptions</a:t>
            </a:r>
            <a:endParaRPr lang="en-US" dirty="0">
              <a:solidFill>
                <a:srgbClr val="FFC000"/>
              </a:solidFill>
            </a:endParaRPr>
          </a:p>
        </p:txBody>
      </p:sp>
      <p:sp>
        <p:nvSpPr>
          <p:cNvPr id="8" name="Rectangle 7"/>
          <p:cNvSpPr/>
          <p:nvPr/>
        </p:nvSpPr>
        <p:spPr bwMode="auto">
          <a:xfrm>
            <a:off x="228600" y="1524000"/>
            <a:ext cx="8610600" cy="510540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TextBox 8"/>
          <p:cNvSpPr txBox="1"/>
          <p:nvPr/>
        </p:nvSpPr>
        <p:spPr>
          <a:xfrm>
            <a:off x="228600" y="6091535"/>
            <a:ext cx="2832827" cy="461665"/>
          </a:xfrm>
          <a:prstGeom prst="rect">
            <a:avLst/>
          </a:prstGeom>
          <a:noFill/>
        </p:spPr>
        <p:txBody>
          <a:bodyPr wrap="none" rtlCol="0">
            <a:spAutoFit/>
          </a:bodyPr>
          <a:lstStyle/>
          <a:p>
            <a:r>
              <a:rPr lang="en-US" dirty="0" smtClean="0">
                <a:solidFill>
                  <a:srgbClr val="FFFF00"/>
                </a:solidFill>
              </a:rPr>
              <a:t>Beings &amp; happenings</a:t>
            </a:r>
            <a:endParaRPr lang="en-US" dirty="0">
              <a:solidFill>
                <a:srgbClr val="FFFF00"/>
              </a:solidFill>
            </a:endParaRPr>
          </a:p>
        </p:txBody>
      </p:sp>
      <p:sp>
        <p:nvSpPr>
          <p:cNvPr id="2" name="TextBox 1"/>
          <p:cNvSpPr txBox="1"/>
          <p:nvPr/>
        </p:nvSpPr>
        <p:spPr>
          <a:xfrm>
            <a:off x="6081838" y="1778298"/>
            <a:ext cx="2002471" cy="461665"/>
          </a:xfrm>
          <a:prstGeom prst="rect">
            <a:avLst/>
          </a:prstGeom>
          <a:noFill/>
        </p:spPr>
        <p:txBody>
          <a:bodyPr wrap="none" rtlCol="0">
            <a:spAutoFit/>
          </a:bodyPr>
          <a:lstStyle/>
          <a:p>
            <a:r>
              <a:rPr lang="en-US" dirty="0" smtClean="0">
                <a:solidFill>
                  <a:srgbClr val="FFC000"/>
                </a:solidFill>
              </a:rPr>
              <a:t>(research) data</a:t>
            </a:r>
            <a:endParaRPr lang="en-US" dirty="0">
              <a:solidFill>
                <a:srgbClr val="FFC000"/>
              </a:solidFill>
            </a:endParaRPr>
          </a:p>
        </p:txBody>
      </p:sp>
      <p:sp>
        <p:nvSpPr>
          <p:cNvPr id="5" name="TextBox 4"/>
          <p:cNvSpPr txBox="1"/>
          <p:nvPr/>
        </p:nvSpPr>
        <p:spPr>
          <a:xfrm>
            <a:off x="457200" y="1905000"/>
            <a:ext cx="4655309" cy="2677656"/>
          </a:xfrm>
          <a:prstGeom prst="rect">
            <a:avLst/>
          </a:prstGeom>
          <a:noFill/>
        </p:spPr>
        <p:txBody>
          <a:bodyPr wrap="square" rtlCol="0">
            <a:spAutoFit/>
          </a:bodyPr>
          <a:lstStyle/>
          <a:p>
            <a:r>
              <a:rPr lang="en-US" b="1" u="sng" dirty="0" smtClean="0">
                <a:solidFill>
                  <a:schemeClr val="bg1"/>
                </a:solidFill>
              </a:rPr>
              <a:t>Data science</a:t>
            </a:r>
            <a:r>
              <a:rPr lang="en-US" dirty="0" smtClean="0">
                <a:solidFill>
                  <a:schemeClr val="bg1"/>
                </a:solidFill>
              </a:rPr>
              <a:t>:</a:t>
            </a:r>
          </a:p>
          <a:p>
            <a:r>
              <a:rPr lang="en-US" dirty="0" smtClean="0">
                <a:solidFill>
                  <a:schemeClr val="bg1"/>
                </a:solidFill>
              </a:rPr>
              <a:t>‘</a:t>
            </a:r>
            <a:r>
              <a:rPr lang="en-US" i="1" dirty="0" smtClean="0">
                <a:solidFill>
                  <a:schemeClr val="bg1"/>
                </a:solidFill>
              </a:rPr>
              <a:t>an </a:t>
            </a:r>
            <a:r>
              <a:rPr lang="en-US" i="1" dirty="0">
                <a:solidFill>
                  <a:schemeClr val="bg1"/>
                </a:solidFill>
              </a:rPr>
              <a:t>interdisciplinary field about scientific methods, processes, and systems to extract knowledge or insights from data in various forms, either structured or unstructured, similar to data </a:t>
            </a:r>
            <a:r>
              <a:rPr lang="en-US" i="1" dirty="0" smtClean="0">
                <a:solidFill>
                  <a:schemeClr val="bg1"/>
                </a:solidFill>
              </a:rPr>
              <a:t>mining</a:t>
            </a:r>
            <a:r>
              <a:rPr lang="en-US" dirty="0" smtClean="0">
                <a:solidFill>
                  <a:schemeClr val="bg1"/>
                </a:solidFill>
              </a:rPr>
              <a:t>’.</a:t>
            </a:r>
            <a:endParaRPr lang="en-US" dirty="0">
              <a:solidFill>
                <a:schemeClr val="bg1"/>
              </a:solidFill>
            </a:endParaRPr>
          </a:p>
        </p:txBody>
      </p:sp>
      <p:sp>
        <p:nvSpPr>
          <p:cNvPr id="10" name="Rectangle 9"/>
          <p:cNvSpPr/>
          <p:nvPr/>
        </p:nvSpPr>
        <p:spPr>
          <a:xfrm>
            <a:off x="457200" y="4523601"/>
            <a:ext cx="4419600" cy="276999"/>
          </a:xfrm>
          <a:prstGeom prst="rect">
            <a:avLst/>
          </a:prstGeom>
        </p:spPr>
        <p:txBody>
          <a:bodyPr wrap="square">
            <a:spAutoFit/>
          </a:bodyPr>
          <a:lstStyle/>
          <a:p>
            <a:pPr algn="r"/>
            <a:r>
              <a:rPr lang="en-US" sz="1200" i="1" dirty="0">
                <a:solidFill>
                  <a:schemeClr val="bg1"/>
                </a:solidFill>
              </a:rPr>
              <a:t>https://en.wikipedia.org/wiki/Data_science</a:t>
            </a:r>
            <a:endParaRPr lang="en-US" sz="1200" dirty="0">
              <a:solidFill>
                <a:schemeClr val="bg1"/>
              </a:solidFill>
            </a:endParaRPr>
          </a:p>
        </p:txBody>
      </p:sp>
    </p:spTree>
    <p:extLst>
      <p:ext uri="{BB962C8B-B14F-4D97-AF65-F5344CB8AC3E}">
        <p14:creationId xmlns:p14="http://schemas.microsoft.com/office/powerpoint/2010/main" val="41155773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dirty="0"/>
              <a:t>Three relevant disciplines</a:t>
            </a:r>
            <a:r>
              <a:rPr lang="en-US" dirty="0" smtClean="0"/>
              <a:t>: (2)</a:t>
            </a:r>
            <a:endParaRPr lang="en-US" altLang="en-US" dirty="0" smtClean="0"/>
          </a:p>
        </p:txBody>
      </p:sp>
      <p:grpSp>
        <p:nvGrpSpPr>
          <p:cNvPr id="7171" name="Group 9"/>
          <p:cNvGrpSpPr>
            <a:grpSpLocks/>
          </p:cNvGrpSpPr>
          <p:nvPr/>
        </p:nvGrpSpPr>
        <p:grpSpPr bwMode="auto">
          <a:xfrm>
            <a:off x="5715000" y="2392363"/>
            <a:ext cx="2743200" cy="3771900"/>
            <a:chOff x="3120" y="816"/>
            <a:chExt cx="2334" cy="3048"/>
          </a:xfrm>
        </p:grpSpPr>
        <p:pic>
          <p:nvPicPr>
            <p:cNvPr id="717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864"/>
              <a:ext cx="2328"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816"/>
              <a:ext cx="2334"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5"/>
          <p:cNvSpPr/>
          <p:nvPr/>
        </p:nvSpPr>
        <p:spPr bwMode="auto">
          <a:xfrm>
            <a:off x="5638800" y="1676400"/>
            <a:ext cx="3048000" cy="4876800"/>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TextBox 6"/>
          <p:cNvSpPr txBox="1"/>
          <p:nvPr/>
        </p:nvSpPr>
        <p:spPr>
          <a:xfrm>
            <a:off x="5638800" y="6089303"/>
            <a:ext cx="1739579" cy="461665"/>
          </a:xfrm>
          <a:prstGeom prst="rect">
            <a:avLst/>
          </a:prstGeom>
          <a:noFill/>
        </p:spPr>
        <p:txBody>
          <a:bodyPr wrap="none" rtlCol="0">
            <a:spAutoFit/>
          </a:bodyPr>
          <a:lstStyle/>
          <a:p>
            <a:r>
              <a:rPr lang="en-US" dirty="0" smtClean="0">
                <a:solidFill>
                  <a:srgbClr val="FFC000"/>
                </a:solidFill>
              </a:rPr>
              <a:t>Descriptions</a:t>
            </a:r>
            <a:endParaRPr lang="en-US" dirty="0">
              <a:solidFill>
                <a:srgbClr val="FFC000"/>
              </a:solidFill>
            </a:endParaRPr>
          </a:p>
        </p:txBody>
      </p:sp>
      <p:sp>
        <p:nvSpPr>
          <p:cNvPr id="8" name="Rectangle 7"/>
          <p:cNvSpPr/>
          <p:nvPr/>
        </p:nvSpPr>
        <p:spPr bwMode="auto">
          <a:xfrm>
            <a:off x="228600" y="1524000"/>
            <a:ext cx="8610600" cy="510540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TextBox 8"/>
          <p:cNvSpPr txBox="1"/>
          <p:nvPr/>
        </p:nvSpPr>
        <p:spPr>
          <a:xfrm>
            <a:off x="228600" y="6091535"/>
            <a:ext cx="2832827" cy="461665"/>
          </a:xfrm>
          <a:prstGeom prst="rect">
            <a:avLst/>
          </a:prstGeom>
          <a:noFill/>
        </p:spPr>
        <p:txBody>
          <a:bodyPr wrap="none" rtlCol="0">
            <a:spAutoFit/>
          </a:bodyPr>
          <a:lstStyle/>
          <a:p>
            <a:r>
              <a:rPr lang="en-US" dirty="0" smtClean="0">
                <a:solidFill>
                  <a:srgbClr val="FFFF00"/>
                </a:solidFill>
              </a:rPr>
              <a:t>Beings &amp; happenings</a:t>
            </a:r>
            <a:endParaRPr lang="en-US" dirty="0">
              <a:solidFill>
                <a:srgbClr val="FFFF00"/>
              </a:solidFill>
            </a:endParaRPr>
          </a:p>
        </p:txBody>
      </p:sp>
      <p:sp>
        <p:nvSpPr>
          <p:cNvPr id="2" name="TextBox 1"/>
          <p:cNvSpPr txBox="1"/>
          <p:nvPr/>
        </p:nvSpPr>
        <p:spPr>
          <a:xfrm>
            <a:off x="6081838" y="1778298"/>
            <a:ext cx="2002471" cy="461665"/>
          </a:xfrm>
          <a:prstGeom prst="rect">
            <a:avLst/>
          </a:prstGeom>
          <a:noFill/>
        </p:spPr>
        <p:txBody>
          <a:bodyPr wrap="none" rtlCol="0">
            <a:spAutoFit/>
          </a:bodyPr>
          <a:lstStyle/>
          <a:p>
            <a:r>
              <a:rPr lang="en-US" dirty="0" smtClean="0">
                <a:solidFill>
                  <a:srgbClr val="FFC000"/>
                </a:solidFill>
              </a:rPr>
              <a:t>(research) data</a:t>
            </a:r>
            <a:endParaRPr lang="en-US" dirty="0">
              <a:solidFill>
                <a:srgbClr val="FFC000"/>
              </a:solidFill>
            </a:endParaRPr>
          </a:p>
        </p:txBody>
      </p:sp>
      <p:sp>
        <p:nvSpPr>
          <p:cNvPr id="5" name="TextBox 4"/>
          <p:cNvSpPr txBox="1"/>
          <p:nvPr/>
        </p:nvSpPr>
        <p:spPr>
          <a:xfrm>
            <a:off x="457200" y="1905000"/>
            <a:ext cx="4655309" cy="1938992"/>
          </a:xfrm>
          <a:prstGeom prst="rect">
            <a:avLst/>
          </a:prstGeom>
          <a:noFill/>
        </p:spPr>
        <p:txBody>
          <a:bodyPr wrap="square" rtlCol="0">
            <a:spAutoFit/>
          </a:bodyPr>
          <a:lstStyle/>
          <a:p>
            <a:r>
              <a:rPr lang="en-US" b="1" u="sng" dirty="0" smtClean="0">
                <a:solidFill>
                  <a:schemeClr val="bg1"/>
                </a:solidFill>
              </a:rPr>
              <a:t>Statistics</a:t>
            </a:r>
            <a:r>
              <a:rPr lang="en-US" dirty="0" smtClean="0">
                <a:solidFill>
                  <a:schemeClr val="bg1"/>
                </a:solidFill>
              </a:rPr>
              <a:t>:</a:t>
            </a:r>
          </a:p>
          <a:p>
            <a:r>
              <a:rPr lang="en-US" dirty="0" smtClean="0">
                <a:solidFill>
                  <a:schemeClr val="bg1"/>
                </a:solidFill>
              </a:rPr>
              <a:t>‘</a:t>
            </a:r>
            <a:r>
              <a:rPr lang="en-US" i="1" dirty="0" smtClean="0">
                <a:solidFill>
                  <a:schemeClr val="bg1"/>
                </a:solidFill>
              </a:rPr>
              <a:t>a </a:t>
            </a:r>
            <a:r>
              <a:rPr lang="en-US" i="1" dirty="0">
                <a:solidFill>
                  <a:schemeClr val="bg1"/>
                </a:solidFill>
              </a:rPr>
              <a:t>branch of mathematics dealing with the collection, analysis, interpretation, presentation, and organization of </a:t>
            </a:r>
            <a:r>
              <a:rPr lang="en-US" i="1" dirty="0" smtClean="0">
                <a:solidFill>
                  <a:schemeClr val="bg1"/>
                </a:solidFill>
              </a:rPr>
              <a:t>data</a:t>
            </a:r>
            <a:r>
              <a:rPr lang="en-US" dirty="0" smtClean="0">
                <a:solidFill>
                  <a:schemeClr val="bg1"/>
                </a:solidFill>
              </a:rPr>
              <a:t>’.</a:t>
            </a:r>
            <a:endParaRPr lang="en-US" dirty="0">
              <a:solidFill>
                <a:schemeClr val="bg1"/>
              </a:solidFill>
            </a:endParaRPr>
          </a:p>
        </p:txBody>
      </p:sp>
      <p:sp>
        <p:nvSpPr>
          <p:cNvPr id="3" name="Rectangle 2"/>
          <p:cNvSpPr/>
          <p:nvPr/>
        </p:nvSpPr>
        <p:spPr>
          <a:xfrm>
            <a:off x="609600" y="3809493"/>
            <a:ext cx="3810000" cy="276999"/>
          </a:xfrm>
          <a:prstGeom prst="rect">
            <a:avLst/>
          </a:prstGeom>
        </p:spPr>
        <p:txBody>
          <a:bodyPr wrap="square">
            <a:spAutoFit/>
          </a:bodyPr>
          <a:lstStyle/>
          <a:p>
            <a:pPr algn="r"/>
            <a:r>
              <a:rPr lang="en-US" sz="1200" i="1" dirty="0">
                <a:solidFill>
                  <a:schemeClr val="bg1"/>
                </a:solidFill>
              </a:rPr>
              <a:t>https://en.wikipedia.org/wiki/Statistics</a:t>
            </a:r>
            <a:endParaRPr lang="en-US" sz="1200" dirty="0">
              <a:solidFill>
                <a:schemeClr val="bg1"/>
              </a:solidFill>
            </a:endParaRPr>
          </a:p>
        </p:txBody>
      </p:sp>
    </p:spTree>
    <p:extLst>
      <p:ext uri="{BB962C8B-B14F-4D97-AF65-F5344CB8AC3E}">
        <p14:creationId xmlns:p14="http://schemas.microsoft.com/office/powerpoint/2010/main" val="18290170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dirty="0"/>
              <a:t>Three relevant disciplines</a:t>
            </a:r>
            <a:r>
              <a:rPr lang="en-US" dirty="0" smtClean="0"/>
              <a:t>: (3)</a:t>
            </a:r>
            <a:endParaRPr lang="en-US" altLang="en-US" dirty="0" smtClean="0"/>
          </a:p>
        </p:txBody>
      </p:sp>
      <p:grpSp>
        <p:nvGrpSpPr>
          <p:cNvPr id="7171" name="Group 9"/>
          <p:cNvGrpSpPr>
            <a:grpSpLocks/>
          </p:cNvGrpSpPr>
          <p:nvPr/>
        </p:nvGrpSpPr>
        <p:grpSpPr bwMode="auto">
          <a:xfrm>
            <a:off x="5715000" y="2392363"/>
            <a:ext cx="2743200" cy="3771900"/>
            <a:chOff x="3120" y="816"/>
            <a:chExt cx="2334" cy="3048"/>
          </a:xfrm>
        </p:grpSpPr>
        <p:pic>
          <p:nvPicPr>
            <p:cNvPr id="717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864"/>
              <a:ext cx="2328"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816"/>
              <a:ext cx="2334"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5"/>
          <p:cNvSpPr/>
          <p:nvPr/>
        </p:nvSpPr>
        <p:spPr bwMode="auto">
          <a:xfrm>
            <a:off x="5638800" y="1676400"/>
            <a:ext cx="3048000" cy="4876800"/>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TextBox 6"/>
          <p:cNvSpPr txBox="1"/>
          <p:nvPr/>
        </p:nvSpPr>
        <p:spPr>
          <a:xfrm>
            <a:off x="5638800" y="6089303"/>
            <a:ext cx="1739579" cy="461665"/>
          </a:xfrm>
          <a:prstGeom prst="rect">
            <a:avLst/>
          </a:prstGeom>
          <a:noFill/>
        </p:spPr>
        <p:txBody>
          <a:bodyPr wrap="none" rtlCol="0">
            <a:spAutoFit/>
          </a:bodyPr>
          <a:lstStyle/>
          <a:p>
            <a:r>
              <a:rPr lang="en-US" dirty="0" smtClean="0">
                <a:solidFill>
                  <a:srgbClr val="FFC000"/>
                </a:solidFill>
              </a:rPr>
              <a:t>Descriptions</a:t>
            </a:r>
            <a:endParaRPr lang="en-US" dirty="0">
              <a:solidFill>
                <a:srgbClr val="FFC000"/>
              </a:solidFill>
            </a:endParaRPr>
          </a:p>
        </p:txBody>
      </p:sp>
      <p:sp>
        <p:nvSpPr>
          <p:cNvPr id="8" name="Rectangle 7"/>
          <p:cNvSpPr/>
          <p:nvPr/>
        </p:nvSpPr>
        <p:spPr bwMode="auto">
          <a:xfrm>
            <a:off x="228600" y="1524000"/>
            <a:ext cx="8610600" cy="510540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TextBox 8"/>
          <p:cNvSpPr txBox="1"/>
          <p:nvPr/>
        </p:nvSpPr>
        <p:spPr>
          <a:xfrm>
            <a:off x="228600" y="6091535"/>
            <a:ext cx="2832827" cy="461665"/>
          </a:xfrm>
          <a:prstGeom prst="rect">
            <a:avLst/>
          </a:prstGeom>
          <a:noFill/>
        </p:spPr>
        <p:txBody>
          <a:bodyPr wrap="none" rtlCol="0">
            <a:spAutoFit/>
          </a:bodyPr>
          <a:lstStyle/>
          <a:p>
            <a:r>
              <a:rPr lang="en-US" dirty="0" smtClean="0">
                <a:solidFill>
                  <a:srgbClr val="FFFF00"/>
                </a:solidFill>
              </a:rPr>
              <a:t>Beings &amp; happenings</a:t>
            </a:r>
            <a:endParaRPr lang="en-US" dirty="0">
              <a:solidFill>
                <a:srgbClr val="FFFF00"/>
              </a:solidFill>
            </a:endParaRPr>
          </a:p>
        </p:txBody>
      </p:sp>
      <p:sp>
        <p:nvSpPr>
          <p:cNvPr id="2" name="TextBox 1"/>
          <p:cNvSpPr txBox="1"/>
          <p:nvPr/>
        </p:nvSpPr>
        <p:spPr>
          <a:xfrm>
            <a:off x="6081838" y="1778298"/>
            <a:ext cx="2002471" cy="461665"/>
          </a:xfrm>
          <a:prstGeom prst="rect">
            <a:avLst/>
          </a:prstGeom>
          <a:noFill/>
        </p:spPr>
        <p:txBody>
          <a:bodyPr wrap="none" rtlCol="0">
            <a:spAutoFit/>
          </a:bodyPr>
          <a:lstStyle/>
          <a:p>
            <a:r>
              <a:rPr lang="en-US" dirty="0" smtClean="0">
                <a:solidFill>
                  <a:srgbClr val="FFC000"/>
                </a:solidFill>
              </a:rPr>
              <a:t>(research) data</a:t>
            </a:r>
            <a:endParaRPr lang="en-US" dirty="0">
              <a:solidFill>
                <a:srgbClr val="FFC000"/>
              </a:solidFill>
            </a:endParaRPr>
          </a:p>
        </p:txBody>
      </p:sp>
      <p:sp>
        <p:nvSpPr>
          <p:cNvPr id="5" name="TextBox 4"/>
          <p:cNvSpPr txBox="1"/>
          <p:nvPr/>
        </p:nvSpPr>
        <p:spPr>
          <a:xfrm>
            <a:off x="457200" y="1905000"/>
            <a:ext cx="4655309" cy="4154984"/>
          </a:xfrm>
          <a:prstGeom prst="rect">
            <a:avLst/>
          </a:prstGeom>
          <a:noFill/>
        </p:spPr>
        <p:txBody>
          <a:bodyPr wrap="square" rtlCol="0">
            <a:spAutoFit/>
          </a:bodyPr>
          <a:lstStyle/>
          <a:p>
            <a:r>
              <a:rPr lang="en-US" b="1" u="sng" dirty="0" smtClean="0">
                <a:solidFill>
                  <a:schemeClr val="bg1"/>
                </a:solidFill>
              </a:rPr>
              <a:t>Ontology</a:t>
            </a:r>
            <a:r>
              <a:rPr lang="en-US" dirty="0" smtClean="0">
                <a:solidFill>
                  <a:schemeClr val="bg1"/>
                </a:solidFill>
              </a:rPr>
              <a:t>:</a:t>
            </a:r>
          </a:p>
          <a:p>
            <a:pPr marL="457200" indent="-457200">
              <a:buFont typeface="+mj-lt"/>
              <a:buAutoNum type="arabicPeriod"/>
            </a:pPr>
            <a:r>
              <a:rPr lang="en-US" dirty="0" smtClean="0">
                <a:solidFill>
                  <a:schemeClr val="bg1"/>
                </a:solidFill>
              </a:rPr>
              <a:t>The study of what type of entities exist and how entities relate to each other.</a:t>
            </a:r>
          </a:p>
          <a:p>
            <a:pPr lvl="1"/>
            <a:r>
              <a:rPr lang="en-US" dirty="0" smtClean="0">
                <a:solidFill>
                  <a:schemeClr val="bg1"/>
                </a:solidFill>
                <a:sym typeface="Wingdings" panose="05000000000000000000" pitchFamily="2" charset="2"/>
              </a:rPr>
              <a:t></a:t>
            </a:r>
            <a:r>
              <a:rPr lang="en-US" dirty="0" smtClean="0">
                <a:solidFill>
                  <a:srgbClr val="FFFF00"/>
                </a:solidFill>
                <a:sym typeface="Wingdings" panose="05000000000000000000" pitchFamily="2" charset="2"/>
              </a:rPr>
              <a:t> a branch of philosophy</a:t>
            </a:r>
            <a:endParaRPr lang="en-US" dirty="0" smtClean="0">
              <a:solidFill>
                <a:srgbClr val="FFFF00"/>
              </a:solidFill>
            </a:endParaRPr>
          </a:p>
          <a:p>
            <a:pPr marL="457200" indent="-457200">
              <a:buFont typeface="+mj-lt"/>
              <a:buAutoNum type="arabicPeriod"/>
            </a:pPr>
            <a:r>
              <a:rPr lang="en-US" dirty="0" smtClean="0">
                <a:solidFill>
                  <a:schemeClr val="bg1"/>
                </a:solidFill>
              </a:rPr>
              <a:t>A representation of the types of entities that </a:t>
            </a:r>
            <a:r>
              <a:rPr lang="en-US" dirty="0" smtClean="0">
                <a:solidFill>
                  <a:schemeClr val="bg1">
                    <a:lumMod val="50000"/>
                  </a:schemeClr>
                </a:solidFill>
              </a:rPr>
              <a:t>(are believed to) </a:t>
            </a:r>
            <a:r>
              <a:rPr lang="en-US" dirty="0" smtClean="0">
                <a:solidFill>
                  <a:schemeClr val="bg1"/>
                </a:solidFill>
              </a:rPr>
              <a:t>exist and how they </a:t>
            </a:r>
            <a:r>
              <a:rPr lang="en-US" dirty="0" smtClean="0">
                <a:solidFill>
                  <a:schemeClr val="bg1">
                    <a:lumMod val="50000"/>
                  </a:schemeClr>
                </a:solidFill>
              </a:rPr>
              <a:t>(are believed to) </a:t>
            </a:r>
            <a:r>
              <a:rPr lang="en-US" dirty="0" smtClean="0">
                <a:solidFill>
                  <a:schemeClr val="bg1"/>
                </a:solidFill>
              </a:rPr>
              <a:t>relate to each other. </a:t>
            </a:r>
          </a:p>
          <a:p>
            <a:pPr lvl="1"/>
            <a:r>
              <a:rPr lang="en-US" dirty="0" smtClean="0">
                <a:solidFill>
                  <a:schemeClr val="bg1"/>
                </a:solidFill>
                <a:sym typeface="Wingdings" panose="05000000000000000000" pitchFamily="2" charset="2"/>
              </a:rPr>
              <a:t> </a:t>
            </a:r>
            <a:r>
              <a:rPr lang="en-US" dirty="0" smtClean="0">
                <a:solidFill>
                  <a:srgbClr val="FFC000"/>
                </a:solidFill>
                <a:sym typeface="Wingdings" panose="05000000000000000000" pitchFamily="2" charset="2"/>
              </a:rPr>
              <a:t>computer science/informatics</a:t>
            </a:r>
          </a:p>
          <a:p>
            <a:pPr lvl="1"/>
            <a:r>
              <a:rPr lang="en-US" dirty="0" smtClean="0">
                <a:solidFill>
                  <a:srgbClr val="FFFF00"/>
                </a:solidFill>
                <a:sym typeface="Wingdings" panose="05000000000000000000" pitchFamily="2" charset="2"/>
              </a:rPr>
              <a:t>+ philosophy</a:t>
            </a:r>
            <a:endParaRPr lang="en-US" dirty="0">
              <a:solidFill>
                <a:srgbClr val="FFFF00"/>
              </a:solidFill>
            </a:endParaRPr>
          </a:p>
        </p:txBody>
      </p:sp>
    </p:spTree>
    <p:extLst>
      <p:ext uri="{BB962C8B-B14F-4D97-AF65-F5344CB8AC3E}">
        <p14:creationId xmlns:p14="http://schemas.microsoft.com/office/powerpoint/2010/main" val="117859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Philosophy </a:t>
            </a:r>
            <a:r>
              <a:rPr lang="en-US" dirty="0"/>
              <a:t>of </a:t>
            </a:r>
            <a:r>
              <a:rPr lang="en-US" dirty="0" smtClean="0"/>
              <a:t>science: use(</a:t>
            </a:r>
            <a:r>
              <a:rPr lang="en-US" dirty="0" err="1" smtClean="0"/>
              <a:t>ful</a:t>
            </a:r>
            <a:r>
              <a:rPr lang="en-US" dirty="0" smtClean="0"/>
              <a:t>/less)?</a:t>
            </a:r>
            <a:endParaRPr lang="en-US" dirty="0"/>
          </a:p>
        </p:txBody>
      </p:sp>
      <p:sp>
        <p:nvSpPr>
          <p:cNvPr id="3" name="Content Placeholder 2"/>
          <p:cNvSpPr>
            <a:spLocks noGrp="1"/>
          </p:cNvSpPr>
          <p:nvPr>
            <p:ph idx="1"/>
          </p:nvPr>
        </p:nvSpPr>
        <p:spPr>
          <a:xfrm>
            <a:off x="2209799" y="1600200"/>
            <a:ext cx="6837505" cy="2133600"/>
          </a:xfrm>
        </p:spPr>
        <p:txBody>
          <a:bodyPr/>
          <a:lstStyle/>
          <a:p>
            <a:pPr>
              <a:buFont typeface="Arial" panose="020B0604020202020204" pitchFamily="34" charset="0"/>
              <a:buChar char="•"/>
            </a:pPr>
            <a:r>
              <a:rPr lang="en-US" sz="2800" i="1" dirty="0" smtClean="0"/>
              <a:t>‘Philosophy </a:t>
            </a:r>
            <a:r>
              <a:rPr lang="en-US" sz="2800" i="1" dirty="0"/>
              <a:t>of science is </a:t>
            </a:r>
            <a:r>
              <a:rPr lang="en-US" sz="2800" i="1" dirty="0" smtClean="0"/>
              <a:t>about as </a:t>
            </a:r>
            <a:r>
              <a:rPr lang="en-US" sz="2800" i="1" dirty="0"/>
              <a:t>useful to scientists as ornithology is to </a:t>
            </a:r>
            <a:r>
              <a:rPr lang="en-US" sz="2800" i="1" dirty="0" smtClean="0"/>
              <a:t>birds’</a:t>
            </a:r>
            <a:r>
              <a:rPr lang="en-US" sz="2800" dirty="0" smtClean="0"/>
              <a:t>.</a:t>
            </a:r>
          </a:p>
          <a:p>
            <a:pPr lvl="2">
              <a:buFont typeface="Arial" panose="020B0604020202020204" pitchFamily="34" charset="0"/>
              <a:buChar char="•"/>
            </a:pPr>
            <a:r>
              <a:rPr lang="en-US" sz="1400" dirty="0" smtClean="0"/>
              <a:t>Attributed </a:t>
            </a:r>
            <a:r>
              <a:rPr lang="en-US" sz="1400" dirty="0"/>
              <a:t>to Richard Feynman in Donald E. </a:t>
            </a:r>
            <a:r>
              <a:rPr lang="en-US" sz="1400" dirty="0" err="1"/>
              <a:t>Simanek</a:t>
            </a:r>
            <a:r>
              <a:rPr lang="en-US" sz="1400" dirty="0"/>
              <a:t> and John C. Holden, Science Askew: A Light-Hearted Look at the Scientific World (Philadelphia: Institute of Physics Publishing, 2002) , 215.</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572" y="1686560"/>
            <a:ext cx="1681655" cy="2438400"/>
          </a:xfrm>
          <a:prstGeom prst="rect">
            <a:avLst/>
          </a:prstGeom>
        </p:spPr>
      </p:pic>
      <p:sp>
        <p:nvSpPr>
          <p:cNvPr id="6" name="Rectangle 5"/>
          <p:cNvSpPr/>
          <p:nvPr/>
        </p:nvSpPr>
        <p:spPr>
          <a:xfrm>
            <a:off x="2136226" y="3692425"/>
            <a:ext cx="1673773" cy="400110"/>
          </a:xfrm>
          <a:prstGeom prst="rect">
            <a:avLst/>
          </a:prstGeom>
        </p:spPr>
        <p:txBody>
          <a:bodyPr wrap="square">
            <a:spAutoFit/>
          </a:bodyPr>
          <a:lstStyle/>
          <a:p>
            <a:pPr algn="l"/>
            <a:r>
              <a:rPr lang="en-US" sz="1000" dirty="0">
                <a:solidFill>
                  <a:schemeClr val="bg1"/>
                </a:solidFill>
              </a:rPr>
              <a:t>Feynman photo © Richard </a:t>
            </a:r>
            <a:r>
              <a:rPr lang="en-US" sz="1000" dirty="0" err="1">
                <a:solidFill>
                  <a:schemeClr val="bg1"/>
                </a:solidFill>
              </a:rPr>
              <a:t>Hartt</a:t>
            </a:r>
            <a:r>
              <a:rPr lang="en-US" sz="1000" dirty="0">
                <a:solidFill>
                  <a:schemeClr val="bg1"/>
                </a:solidFill>
              </a:rPr>
              <a:t>/Caltech archives</a:t>
            </a:r>
          </a:p>
        </p:txBody>
      </p:sp>
    </p:spTree>
    <p:extLst>
      <p:ext uri="{BB962C8B-B14F-4D97-AF65-F5344CB8AC3E}">
        <p14:creationId xmlns:p14="http://schemas.microsoft.com/office/powerpoint/2010/main" val="15303686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Philosophy </a:t>
            </a:r>
            <a:r>
              <a:rPr lang="en-US" dirty="0"/>
              <a:t>of </a:t>
            </a:r>
            <a:r>
              <a:rPr lang="en-US" dirty="0" smtClean="0"/>
              <a:t>science: use(</a:t>
            </a:r>
            <a:r>
              <a:rPr lang="en-US" dirty="0" err="1" smtClean="0"/>
              <a:t>ful</a:t>
            </a:r>
            <a:r>
              <a:rPr lang="en-US" dirty="0" smtClean="0"/>
              <a:t>/less)?</a:t>
            </a:r>
            <a:endParaRPr lang="en-US" dirty="0"/>
          </a:p>
        </p:txBody>
      </p:sp>
      <p:sp>
        <p:nvSpPr>
          <p:cNvPr id="3" name="Content Placeholder 2"/>
          <p:cNvSpPr>
            <a:spLocks noGrp="1"/>
          </p:cNvSpPr>
          <p:nvPr>
            <p:ph idx="1"/>
          </p:nvPr>
        </p:nvSpPr>
        <p:spPr>
          <a:xfrm>
            <a:off x="2209799" y="1600200"/>
            <a:ext cx="6837505" cy="2133600"/>
          </a:xfrm>
        </p:spPr>
        <p:txBody>
          <a:bodyPr/>
          <a:lstStyle/>
          <a:p>
            <a:pPr>
              <a:buFont typeface="Arial" panose="020B0604020202020204" pitchFamily="34" charset="0"/>
              <a:buChar char="•"/>
            </a:pPr>
            <a:r>
              <a:rPr lang="en-US" sz="2800" i="1" dirty="0" smtClean="0"/>
              <a:t>‘Philosophy </a:t>
            </a:r>
            <a:r>
              <a:rPr lang="en-US" sz="2800" i="1" dirty="0"/>
              <a:t>of science is </a:t>
            </a:r>
            <a:r>
              <a:rPr lang="en-US" sz="2800" i="1" dirty="0" smtClean="0"/>
              <a:t>about as </a:t>
            </a:r>
            <a:r>
              <a:rPr lang="en-US" sz="2800" i="1" dirty="0"/>
              <a:t>useful to scientists as ornithology is to </a:t>
            </a:r>
            <a:r>
              <a:rPr lang="en-US" sz="2800" i="1" dirty="0" smtClean="0"/>
              <a:t>birds’</a:t>
            </a:r>
            <a:r>
              <a:rPr lang="en-US" sz="2800" dirty="0" smtClean="0"/>
              <a:t>.</a:t>
            </a:r>
          </a:p>
          <a:p>
            <a:pPr lvl="2">
              <a:buFont typeface="Arial" panose="020B0604020202020204" pitchFamily="34" charset="0"/>
              <a:buChar char="•"/>
            </a:pPr>
            <a:r>
              <a:rPr lang="en-US" sz="1400" dirty="0" smtClean="0"/>
              <a:t>Attributed </a:t>
            </a:r>
            <a:r>
              <a:rPr lang="en-US" sz="1400" dirty="0"/>
              <a:t>to Richard Feynman in Donald E. </a:t>
            </a:r>
            <a:r>
              <a:rPr lang="en-US" sz="1400" dirty="0" err="1"/>
              <a:t>Simanek</a:t>
            </a:r>
            <a:r>
              <a:rPr lang="en-US" sz="1400" dirty="0"/>
              <a:t> and John C. Holden, Science Askew: A Light-Hearted Look at the Scientific World (Philadelphia: Institute of Physics Publishing, 2002) , 215.</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572" y="1686560"/>
            <a:ext cx="1681655" cy="2438400"/>
          </a:xfrm>
          <a:prstGeom prst="rect">
            <a:avLst/>
          </a:prstGeom>
        </p:spPr>
      </p:pic>
      <p:sp>
        <p:nvSpPr>
          <p:cNvPr id="6" name="Rectangle 5"/>
          <p:cNvSpPr/>
          <p:nvPr/>
        </p:nvSpPr>
        <p:spPr>
          <a:xfrm>
            <a:off x="2136226" y="3692425"/>
            <a:ext cx="1673773" cy="400110"/>
          </a:xfrm>
          <a:prstGeom prst="rect">
            <a:avLst/>
          </a:prstGeom>
        </p:spPr>
        <p:txBody>
          <a:bodyPr wrap="square">
            <a:spAutoFit/>
          </a:bodyPr>
          <a:lstStyle/>
          <a:p>
            <a:pPr algn="l"/>
            <a:r>
              <a:rPr lang="en-US" sz="1000" dirty="0">
                <a:solidFill>
                  <a:schemeClr val="bg1"/>
                </a:solidFill>
              </a:rPr>
              <a:t>Feynman photo © Richard </a:t>
            </a:r>
            <a:r>
              <a:rPr lang="en-US" sz="1000" dirty="0" err="1">
                <a:solidFill>
                  <a:schemeClr val="bg1"/>
                </a:solidFill>
              </a:rPr>
              <a:t>Hartt</a:t>
            </a:r>
            <a:r>
              <a:rPr lang="en-US" sz="1000" dirty="0">
                <a:solidFill>
                  <a:schemeClr val="bg1"/>
                </a:solidFill>
              </a:rPr>
              <a:t>/Caltech archives</a:t>
            </a:r>
          </a:p>
        </p:txBody>
      </p:sp>
      <p:sp>
        <p:nvSpPr>
          <p:cNvPr id="7" name="Content Placeholder 2"/>
          <p:cNvSpPr txBox="1">
            <a:spLocks/>
          </p:cNvSpPr>
          <p:nvPr/>
        </p:nvSpPr>
        <p:spPr>
          <a:xfrm>
            <a:off x="391247" y="4343400"/>
            <a:ext cx="6009554" cy="2011700"/>
          </a:xfrm>
          <a:prstGeom prst="rect">
            <a:avLst/>
          </a:prstGeom>
        </p:spPr>
        <p:txBody>
          <a:bodyPr/>
          <a:lstStyle>
            <a:lvl1pPr marL="342900" indent="-342900" algn="l" rtl="0" eaLnBrk="1" fontAlgn="base" hangingPunct="1">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1" fontAlgn="base" hangingPunct="1">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1" fontAlgn="base" hangingPunct="1">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1" fontAlgn="base" hangingPunct="1">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1" fontAlgn="base" hangingPunct="1">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a:lstStyle>
          <a:p>
            <a:pPr>
              <a:buFont typeface="Arial" panose="020B0604020202020204" pitchFamily="34" charset="0"/>
              <a:buChar char="•"/>
            </a:pPr>
            <a:r>
              <a:rPr lang="en-US" sz="2800" i="1" kern="0" dirty="0"/>
              <a:t>‘Science can't be free of philosophy any more than baseball can be free of physics’</a:t>
            </a:r>
            <a:r>
              <a:rPr lang="en-US" sz="2800" kern="0" dirty="0" smtClean="0"/>
              <a:t>.</a:t>
            </a:r>
          </a:p>
          <a:p>
            <a:pPr lvl="2">
              <a:buFont typeface="Arial" panose="020B0604020202020204" pitchFamily="34" charset="0"/>
              <a:buChar char="•"/>
            </a:pPr>
            <a:r>
              <a:rPr lang="en-US" sz="1400" kern="0" dirty="0"/>
              <a:t>Jeffrey L. </a:t>
            </a:r>
            <a:r>
              <a:rPr lang="en-US" sz="1400" kern="0" dirty="0" err="1"/>
              <a:t>Kasser</a:t>
            </a:r>
            <a:r>
              <a:rPr lang="en-US" sz="1400" kern="0" dirty="0"/>
              <a:t>, Ph.D. http://www.thegreatcourses.com/courses/philosophy-of-science.html#BVRRWidgetID</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4368800"/>
            <a:ext cx="1508775" cy="2011700"/>
          </a:xfrm>
          <a:prstGeom prst="rect">
            <a:avLst/>
          </a:prstGeom>
        </p:spPr>
      </p:pic>
    </p:spTree>
    <p:extLst>
      <p:ext uri="{BB962C8B-B14F-4D97-AF65-F5344CB8AC3E}">
        <p14:creationId xmlns:p14="http://schemas.microsoft.com/office/powerpoint/2010/main" val="21114818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dirty="0"/>
              <a:t>Three </a:t>
            </a:r>
            <a:r>
              <a:rPr lang="en-US" dirty="0" smtClean="0"/>
              <a:t>disciplines: difference in focus</a:t>
            </a:r>
            <a:endParaRPr lang="en-US" altLang="en-US" dirty="0" smtClean="0"/>
          </a:p>
        </p:txBody>
      </p:sp>
      <p:grpSp>
        <p:nvGrpSpPr>
          <p:cNvPr id="7171" name="Group 9"/>
          <p:cNvGrpSpPr>
            <a:grpSpLocks/>
          </p:cNvGrpSpPr>
          <p:nvPr/>
        </p:nvGrpSpPr>
        <p:grpSpPr bwMode="auto">
          <a:xfrm>
            <a:off x="5715000" y="2392363"/>
            <a:ext cx="2743200" cy="3771900"/>
            <a:chOff x="3120" y="816"/>
            <a:chExt cx="2334" cy="3048"/>
          </a:xfrm>
        </p:grpSpPr>
        <p:pic>
          <p:nvPicPr>
            <p:cNvPr id="717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864"/>
              <a:ext cx="2328"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816"/>
              <a:ext cx="2334"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5"/>
          <p:cNvSpPr/>
          <p:nvPr/>
        </p:nvSpPr>
        <p:spPr bwMode="auto">
          <a:xfrm>
            <a:off x="5638800" y="1676400"/>
            <a:ext cx="3048000" cy="4876800"/>
          </a:xfrm>
          <a:prstGeom prst="rect">
            <a:avLst/>
          </a:pr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TextBox 6"/>
          <p:cNvSpPr txBox="1"/>
          <p:nvPr/>
        </p:nvSpPr>
        <p:spPr>
          <a:xfrm>
            <a:off x="5638800" y="6089303"/>
            <a:ext cx="1739579" cy="461665"/>
          </a:xfrm>
          <a:prstGeom prst="rect">
            <a:avLst/>
          </a:prstGeom>
          <a:noFill/>
        </p:spPr>
        <p:txBody>
          <a:bodyPr wrap="none" rtlCol="0">
            <a:spAutoFit/>
          </a:bodyPr>
          <a:lstStyle/>
          <a:p>
            <a:r>
              <a:rPr lang="en-US" dirty="0" smtClean="0">
                <a:solidFill>
                  <a:srgbClr val="FFC000"/>
                </a:solidFill>
              </a:rPr>
              <a:t>Descriptions</a:t>
            </a:r>
            <a:endParaRPr lang="en-US" dirty="0">
              <a:solidFill>
                <a:srgbClr val="FFC000"/>
              </a:solidFill>
            </a:endParaRPr>
          </a:p>
        </p:txBody>
      </p:sp>
      <p:sp>
        <p:nvSpPr>
          <p:cNvPr id="8" name="Rectangle 7"/>
          <p:cNvSpPr/>
          <p:nvPr/>
        </p:nvSpPr>
        <p:spPr bwMode="auto">
          <a:xfrm>
            <a:off x="228600" y="1524000"/>
            <a:ext cx="8610600" cy="510540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TextBox 8"/>
          <p:cNvSpPr txBox="1"/>
          <p:nvPr/>
        </p:nvSpPr>
        <p:spPr>
          <a:xfrm>
            <a:off x="228600" y="6091535"/>
            <a:ext cx="2832827" cy="461665"/>
          </a:xfrm>
          <a:prstGeom prst="rect">
            <a:avLst/>
          </a:prstGeom>
          <a:noFill/>
        </p:spPr>
        <p:txBody>
          <a:bodyPr wrap="none" rtlCol="0">
            <a:spAutoFit/>
          </a:bodyPr>
          <a:lstStyle/>
          <a:p>
            <a:r>
              <a:rPr lang="en-US" dirty="0" smtClean="0">
                <a:solidFill>
                  <a:srgbClr val="FFFF00"/>
                </a:solidFill>
              </a:rPr>
              <a:t>Beings &amp; happenings</a:t>
            </a:r>
            <a:endParaRPr lang="en-US" dirty="0">
              <a:solidFill>
                <a:srgbClr val="FFFF00"/>
              </a:solidFill>
            </a:endParaRPr>
          </a:p>
        </p:txBody>
      </p:sp>
      <p:sp>
        <p:nvSpPr>
          <p:cNvPr id="2" name="TextBox 1"/>
          <p:cNvSpPr txBox="1"/>
          <p:nvPr/>
        </p:nvSpPr>
        <p:spPr>
          <a:xfrm>
            <a:off x="6081838" y="1778298"/>
            <a:ext cx="2002471" cy="461665"/>
          </a:xfrm>
          <a:prstGeom prst="rect">
            <a:avLst/>
          </a:prstGeom>
          <a:noFill/>
        </p:spPr>
        <p:txBody>
          <a:bodyPr wrap="none" rtlCol="0">
            <a:spAutoFit/>
          </a:bodyPr>
          <a:lstStyle/>
          <a:p>
            <a:r>
              <a:rPr lang="en-US" dirty="0" smtClean="0">
                <a:solidFill>
                  <a:srgbClr val="FFC000"/>
                </a:solidFill>
              </a:rPr>
              <a:t>(research) data</a:t>
            </a:r>
            <a:endParaRPr lang="en-US" dirty="0">
              <a:solidFill>
                <a:srgbClr val="FFC000"/>
              </a:solidFill>
            </a:endParaRPr>
          </a:p>
        </p:txBody>
      </p:sp>
      <p:sp>
        <p:nvSpPr>
          <p:cNvPr id="12" name="TextBox 11"/>
          <p:cNvSpPr txBox="1"/>
          <p:nvPr/>
        </p:nvSpPr>
        <p:spPr>
          <a:xfrm>
            <a:off x="520860" y="1769647"/>
            <a:ext cx="2412840" cy="461665"/>
          </a:xfrm>
          <a:prstGeom prst="rect">
            <a:avLst/>
          </a:prstGeom>
          <a:noFill/>
        </p:spPr>
        <p:txBody>
          <a:bodyPr wrap="none" rtlCol="0">
            <a:spAutoFit/>
          </a:bodyPr>
          <a:lstStyle/>
          <a:p>
            <a:r>
              <a:rPr lang="en-US" dirty="0" smtClean="0">
                <a:solidFill>
                  <a:srgbClr val="FFFF00"/>
                </a:solidFill>
              </a:rPr>
              <a:t>(research) domain</a:t>
            </a:r>
            <a:endParaRPr lang="en-US" dirty="0">
              <a:solidFill>
                <a:srgbClr val="FFFF00"/>
              </a:solidFill>
            </a:endParaRPr>
          </a:p>
        </p:txBody>
      </p:sp>
      <p:sp>
        <p:nvSpPr>
          <p:cNvPr id="4" name="Rectangle 3"/>
          <p:cNvSpPr/>
          <p:nvPr/>
        </p:nvSpPr>
        <p:spPr>
          <a:xfrm>
            <a:off x="216863" y="6642929"/>
            <a:ext cx="5650537" cy="215444"/>
          </a:xfrm>
          <a:prstGeom prst="rect">
            <a:avLst/>
          </a:prstGeom>
        </p:spPr>
        <p:txBody>
          <a:bodyPr wrap="square">
            <a:spAutoFit/>
          </a:bodyPr>
          <a:lstStyle/>
          <a:p>
            <a:r>
              <a:rPr lang="en-US" sz="800" dirty="0">
                <a:solidFill>
                  <a:schemeClr val="bg1"/>
                </a:solidFill>
              </a:rPr>
              <a:t>https://ubphoto.smugmug.com/Years/2017/17011-Medicine-Satyanarayana-Lakshminrusimha-Newborn-MFS/i-Vj8g6p2</a:t>
            </a:r>
          </a:p>
        </p:txBody>
      </p:sp>
      <p:grpSp>
        <p:nvGrpSpPr>
          <p:cNvPr id="18" name="Group 17"/>
          <p:cNvGrpSpPr/>
          <p:nvPr/>
        </p:nvGrpSpPr>
        <p:grpSpPr>
          <a:xfrm>
            <a:off x="3090657" y="2304245"/>
            <a:ext cx="2374900" cy="813031"/>
            <a:chOff x="3090657" y="2304245"/>
            <a:chExt cx="2374900" cy="813031"/>
          </a:xfrm>
        </p:grpSpPr>
        <p:sp>
          <p:nvSpPr>
            <p:cNvPr id="5" name="Right Arrow 4"/>
            <p:cNvSpPr/>
            <p:nvPr/>
          </p:nvSpPr>
          <p:spPr bwMode="auto">
            <a:xfrm>
              <a:off x="3179557" y="2583876"/>
              <a:ext cx="2286000" cy="533400"/>
            </a:xfrm>
            <a:prstGeom prst="rightArrow">
              <a:avLst/>
            </a:prstGeom>
            <a:gradFill flip="none" rotWithShape="1">
              <a:gsLst>
                <a:gs pos="64000">
                  <a:srgbClr val="FFFF00"/>
                </a:gs>
                <a:gs pos="100000">
                  <a:srgbClr val="FFC000"/>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11" name="TextBox 10"/>
            <p:cNvSpPr txBox="1"/>
            <p:nvPr/>
          </p:nvSpPr>
          <p:spPr>
            <a:xfrm>
              <a:off x="3090657" y="2304245"/>
              <a:ext cx="1346844" cy="461665"/>
            </a:xfrm>
            <a:prstGeom prst="rect">
              <a:avLst/>
            </a:prstGeom>
            <a:noFill/>
          </p:spPr>
          <p:txBody>
            <a:bodyPr wrap="none" rtlCol="0">
              <a:spAutoFit/>
            </a:bodyPr>
            <a:lstStyle/>
            <a:p>
              <a:r>
                <a:rPr lang="en-US" dirty="0" smtClean="0">
                  <a:solidFill>
                    <a:srgbClr val="FFFF00"/>
                  </a:solidFill>
                </a:rPr>
                <a:t>Ontology</a:t>
              </a:r>
              <a:endParaRPr lang="en-US" dirty="0">
                <a:solidFill>
                  <a:srgbClr val="FFFF00"/>
                </a:solidFill>
              </a:endParaRPr>
            </a:p>
          </p:txBody>
        </p:sp>
      </p:grpSp>
      <p:grpSp>
        <p:nvGrpSpPr>
          <p:cNvPr id="19" name="Group 18"/>
          <p:cNvGrpSpPr/>
          <p:nvPr/>
        </p:nvGrpSpPr>
        <p:grpSpPr>
          <a:xfrm>
            <a:off x="3179557" y="3545774"/>
            <a:ext cx="2383043" cy="866902"/>
            <a:chOff x="3179557" y="3545774"/>
            <a:chExt cx="2383043" cy="866902"/>
          </a:xfrm>
        </p:grpSpPr>
        <p:sp>
          <p:nvSpPr>
            <p:cNvPr id="20" name="Right Arrow 19"/>
            <p:cNvSpPr/>
            <p:nvPr/>
          </p:nvSpPr>
          <p:spPr bwMode="auto">
            <a:xfrm flipH="1">
              <a:off x="3179557" y="3879276"/>
              <a:ext cx="2286000" cy="533400"/>
            </a:xfrm>
            <a:prstGeom prst="rightArrow">
              <a:avLst/>
            </a:prstGeom>
            <a:gradFill>
              <a:gsLst>
                <a:gs pos="100000">
                  <a:srgbClr val="FFFF00"/>
                </a:gs>
                <a:gs pos="90000">
                  <a:srgbClr val="FFC000"/>
                </a:gs>
              </a:gsLst>
              <a:lin ang="0" scaled="1"/>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3" name="TextBox 22"/>
            <p:cNvSpPr txBox="1"/>
            <p:nvPr/>
          </p:nvSpPr>
          <p:spPr>
            <a:xfrm>
              <a:off x="3816609" y="3545774"/>
              <a:ext cx="1745991" cy="461665"/>
            </a:xfrm>
            <a:prstGeom prst="rect">
              <a:avLst/>
            </a:prstGeom>
            <a:noFill/>
          </p:spPr>
          <p:txBody>
            <a:bodyPr wrap="none" rtlCol="0">
              <a:spAutoFit/>
            </a:bodyPr>
            <a:lstStyle/>
            <a:p>
              <a:r>
                <a:rPr lang="en-US" dirty="0" smtClean="0">
                  <a:solidFill>
                    <a:srgbClr val="FFC000"/>
                  </a:solidFill>
                </a:rPr>
                <a:t>Data science</a:t>
              </a:r>
              <a:endParaRPr lang="en-US" dirty="0">
                <a:solidFill>
                  <a:srgbClr val="FFC000"/>
                </a:solidFill>
              </a:endParaRPr>
            </a:p>
          </p:txBody>
        </p:sp>
      </p:grpSp>
      <p:grpSp>
        <p:nvGrpSpPr>
          <p:cNvPr id="21" name="Group 20"/>
          <p:cNvGrpSpPr/>
          <p:nvPr/>
        </p:nvGrpSpPr>
        <p:grpSpPr>
          <a:xfrm>
            <a:off x="3179557" y="4943843"/>
            <a:ext cx="2286000" cy="931694"/>
            <a:chOff x="3179557" y="4943843"/>
            <a:chExt cx="2286000" cy="931694"/>
          </a:xfrm>
        </p:grpSpPr>
        <p:sp>
          <p:nvSpPr>
            <p:cNvPr id="10" name="Left-Right Arrow 9"/>
            <p:cNvSpPr/>
            <p:nvPr/>
          </p:nvSpPr>
          <p:spPr bwMode="auto">
            <a:xfrm>
              <a:off x="3179557" y="5327076"/>
              <a:ext cx="2286000" cy="548461"/>
            </a:xfrm>
            <a:prstGeom prst="leftRightArrow">
              <a:avLst/>
            </a:prstGeom>
            <a:gradFill>
              <a:gsLst>
                <a:gs pos="0">
                  <a:srgbClr val="FFFF00"/>
                </a:gs>
                <a:gs pos="60000">
                  <a:srgbClr val="FFC000"/>
                </a:gs>
              </a:gsLst>
              <a:lin ang="0" scaled="1"/>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4" name="TextBox 23"/>
            <p:cNvSpPr txBox="1"/>
            <p:nvPr/>
          </p:nvSpPr>
          <p:spPr>
            <a:xfrm>
              <a:off x="4042632" y="4943843"/>
              <a:ext cx="1293944" cy="461665"/>
            </a:xfrm>
            <a:prstGeom prst="rect">
              <a:avLst/>
            </a:prstGeom>
            <a:noFill/>
          </p:spPr>
          <p:txBody>
            <a:bodyPr wrap="none" rtlCol="0">
              <a:spAutoFit/>
            </a:bodyPr>
            <a:lstStyle/>
            <a:p>
              <a:r>
                <a:rPr lang="en-US" dirty="0" smtClean="0">
                  <a:solidFill>
                    <a:srgbClr val="FFC000"/>
                  </a:solidFill>
                </a:rPr>
                <a:t>Statistics</a:t>
              </a:r>
              <a:endParaRPr lang="en-US" dirty="0">
                <a:solidFill>
                  <a:srgbClr val="FFC000"/>
                </a:solidFill>
              </a:endParaRPr>
            </a:p>
          </p:txBody>
        </p:sp>
      </p:grpSp>
      <p:pic>
        <p:nvPicPr>
          <p:cNvPr id="22" name="Picture 21"/>
          <p:cNvPicPr>
            <a:picLocks noChangeAspect="1"/>
          </p:cNvPicPr>
          <p:nvPr/>
        </p:nvPicPr>
        <p:blipFill>
          <a:blip r:embed="rId5"/>
          <a:stretch>
            <a:fillRect/>
          </a:stretch>
        </p:blipFill>
        <p:spPr>
          <a:xfrm>
            <a:off x="454333" y="2265546"/>
            <a:ext cx="2545893" cy="3791755"/>
          </a:xfrm>
          <a:prstGeom prst="rect">
            <a:avLst/>
          </a:prstGeom>
        </p:spPr>
      </p:pic>
    </p:spTree>
    <p:extLst>
      <p:ext uri="{BB962C8B-B14F-4D97-AF65-F5344CB8AC3E}">
        <p14:creationId xmlns:p14="http://schemas.microsoft.com/office/powerpoint/2010/main" val="111649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9200"/>
            <a:ext cx="7772400" cy="1470025"/>
          </a:xfrm>
        </p:spPr>
        <p:txBody>
          <a:bodyPr/>
          <a:lstStyle/>
          <a:p>
            <a:r>
              <a:rPr lang="en-US" dirty="0" smtClean="0"/>
              <a:t>How to use</a:t>
            </a:r>
            <a:br>
              <a:rPr lang="en-US" dirty="0" smtClean="0"/>
            </a:br>
            <a:r>
              <a:rPr lang="en-US" sz="4800" b="1" i="1" dirty="0" smtClean="0"/>
              <a:t>ontology</a:t>
            </a:r>
            <a:r>
              <a:rPr lang="en-US" dirty="0" smtClean="0"/>
              <a:t/>
            </a:r>
            <a:br>
              <a:rPr lang="en-US" dirty="0" smtClean="0"/>
            </a:br>
            <a:r>
              <a:rPr lang="en-US" dirty="0" smtClean="0"/>
              <a:t>to analyze a domain?</a:t>
            </a:r>
            <a:br>
              <a:rPr lang="en-US" dirty="0" smtClean="0"/>
            </a:br>
            <a:r>
              <a:rPr lang="en-US" dirty="0" smtClean="0"/>
              <a:t/>
            </a:r>
            <a:br>
              <a:rPr lang="en-US" dirty="0" smtClean="0"/>
            </a:br>
            <a:r>
              <a:rPr lang="en-US" sz="2400" dirty="0" smtClean="0"/>
              <a:t>CTSI Core Competency Lectures in</a:t>
            </a:r>
            <a:br>
              <a:rPr lang="en-US" sz="2400" dirty="0" smtClean="0"/>
            </a:br>
            <a:r>
              <a:rPr lang="en-US" sz="2400" dirty="0" smtClean="0"/>
              <a:t>Biomedical Informatics</a:t>
            </a:r>
            <a:br>
              <a:rPr lang="en-US" sz="2400" dirty="0" smtClean="0"/>
            </a:br>
            <a:r>
              <a:rPr lang="en-US" sz="2400" dirty="0" smtClean="0"/>
              <a:t>part 1 – lecture 1 – September 5, 2017</a:t>
            </a:r>
            <a:endParaRPr lang="en-US" sz="2400" dirty="0"/>
          </a:p>
        </p:txBody>
      </p:sp>
      <p:sp>
        <p:nvSpPr>
          <p:cNvPr id="3" name="Subtitle 2"/>
          <p:cNvSpPr>
            <a:spLocks noGrp="1"/>
          </p:cNvSpPr>
          <p:nvPr>
            <p:ph type="subTitle" idx="1"/>
          </p:nvPr>
        </p:nvSpPr>
        <p:spPr>
          <a:xfrm>
            <a:off x="1371600" y="5410200"/>
            <a:ext cx="6400800" cy="609600"/>
          </a:xfrm>
        </p:spPr>
        <p:txBody>
          <a:bodyPr/>
          <a:lstStyle/>
          <a:p>
            <a:r>
              <a:rPr lang="en-US" sz="3200" dirty="0"/>
              <a:t>Werner </a:t>
            </a:r>
            <a:r>
              <a:rPr lang="en-US" sz="3200" dirty="0" smtClean="0"/>
              <a:t>Ceusters</a:t>
            </a:r>
            <a:endParaRPr lang="en-US" sz="3200" dirty="0"/>
          </a:p>
        </p:txBody>
      </p:sp>
    </p:spTree>
    <p:extLst>
      <p:ext uri="{BB962C8B-B14F-4D97-AF65-F5344CB8AC3E}">
        <p14:creationId xmlns:p14="http://schemas.microsoft.com/office/powerpoint/2010/main" val="2234943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1" y="2590800"/>
            <a:ext cx="9144000" cy="2133601"/>
          </a:xfrm>
          <a:prstGeom prst="rect">
            <a:avLst/>
          </a:prstGeom>
        </p:spPr>
      </p:pic>
      <p:pic>
        <p:nvPicPr>
          <p:cNvPr id="6" name="Picture 5"/>
          <p:cNvPicPr>
            <a:picLocks noChangeAspect="1"/>
          </p:cNvPicPr>
          <p:nvPr/>
        </p:nvPicPr>
        <p:blipFill>
          <a:blip r:embed="rId3"/>
          <a:stretch>
            <a:fillRect/>
          </a:stretch>
        </p:blipFill>
        <p:spPr>
          <a:xfrm>
            <a:off x="0" y="4724400"/>
            <a:ext cx="9144000" cy="2175280"/>
          </a:xfrm>
          <a:prstGeom prst="rect">
            <a:avLst/>
          </a:prstGeom>
        </p:spPr>
      </p:pic>
      <p:pic>
        <p:nvPicPr>
          <p:cNvPr id="7" name="Picture 6"/>
          <p:cNvPicPr>
            <a:picLocks noChangeAspect="1"/>
          </p:cNvPicPr>
          <p:nvPr/>
        </p:nvPicPr>
        <p:blipFill>
          <a:blip r:embed="rId4"/>
          <a:stretch>
            <a:fillRect/>
          </a:stretch>
        </p:blipFill>
        <p:spPr>
          <a:xfrm>
            <a:off x="-2" y="609600"/>
            <a:ext cx="9144001" cy="1981199"/>
          </a:xfrm>
          <a:prstGeom prst="rect">
            <a:avLst/>
          </a:prstGeom>
        </p:spPr>
      </p:pic>
      <p:sp>
        <p:nvSpPr>
          <p:cNvPr id="8" name="TextBox 7"/>
          <p:cNvSpPr txBox="1"/>
          <p:nvPr/>
        </p:nvSpPr>
        <p:spPr>
          <a:xfrm>
            <a:off x="838200" y="1066800"/>
            <a:ext cx="1499128" cy="461665"/>
          </a:xfrm>
          <a:prstGeom prst="rect">
            <a:avLst/>
          </a:prstGeom>
          <a:noFill/>
        </p:spPr>
        <p:txBody>
          <a:bodyPr wrap="none" rtlCol="0">
            <a:spAutoFit/>
          </a:bodyPr>
          <a:lstStyle/>
          <a:p>
            <a:r>
              <a:rPr lang="en-US" dirty="0" smtClean="0"/>
              <a:t>‘Statistics’</a:t>
            </a:r>
            <a:endParaRPr lang="en-US" dirty="0"/>
          </a:p>
        </p:txBody>
      </p:sp>
      <p:sp>
        <p:nvSpPr>
          <p:cNvPr id="9" name="TextBox 8"/>
          <p:cNvSpPr txBox="1"/>
          <p:nvPr/>
        </p:nvSpPr>
        <p:spPr>
          <a:xfrm>
            <a:off x="849745" y="2960484"/>
            <a:ext cx="1552028" cy="461665"/>
          </a:xfrm>
          <a:prstGeom prst="rect">
            <a:avLst/>
          </a:prstGeom>
          <a:noFill/>
        </p:spPr>
        <p:txBody>
          <a:bodyPr wrap="none" rtlCol="0">
            <a:spAutoFit/>
          </a:bodyPr>
          <a:lstStyle/>
          <a:p>
            <a:r>
              <a:rPr lang="en-US" dirty="0" smtClean="0"/>
              <a:t>‘Ontology’</a:t>
            </a:r>
            <a:endParaRPr lang="en-US" dirty="0"/>
          </a:p>
        </p:txBody>
      </p:sp>
      <p:sp>
        <p:nvSpPr>
          <p:cNvPr id="10" name="TextBox 9"/>
          <p:cNvSpPr txBox="1"/>
          <p:nvPr/>
        </p:nvSpPr>
        <p:spPr>
          <a:xfrm>
            <a:off x="849745" y="5215235"/>
            <a:ext cx="1951175" cy="461665"/>
          </a:xfrm>
          <a:prstGeom prst="rect">
            <a:avLst/>
          </a:prstGeom>
          <a:noFill/>
        </p:spPr>
        <p:txBody>
          <a:bodyPr wrap="none" rtlCol="0">
            <a:spAutoFit/>
          </a:bodyPr>
          <a:lstStyle/>
          <a:p>
            <a:r>
              <a:rPr lang="en-US" dirty="0" smtClean="0"/>
              <a:t>‘Data science’</a:t>
            </a:r>
            <a:endParaRPr lang="en-US" dirty="0"/>
          </a:p>
        </p:txBody>
      </p:sp>
      <p:sp>
        <p:nvSpPr>
          <p:cNvPr id="11" name="TextBox 10"/>
          <p:cNvSpPr txBox="1"/>
          <p:nvPr/>
        </p:nvSpPr>
        <p:spPr>
          <a:xfrm>
            <a:off x="3625310" y="591280"/>
            <a:ext cx="5518690" cy="461665"/>
          </a:xfrm>
          <a:prstGeom prst="rect">
            <a:avLst/>
          </a:prstGeom>
          <a:noFill/>
        </p:spPr>
        <p:txBody>
          <a:bodyPr wrap="none" rtlCol="0">
            <a:spAutoFit/>
          </a:bodyPr>
          <a:lstStyle/>
          <a:p>
            <a:pPr algn="r"/>
            <a:r>
              <a:rPr lang="en-US" b="1" dirty="0" smtClean="0"/>
              <a:t>Occurrence in Google Books (until 2008)</a:t>
            </a:r>
            <a:endParaRPr lang="en-US" b="1" dirty="0"/>
          </a:p>
        </p:txBody>
      </p:sp>
    </p:spTree>
    <p:extLst>
      <p:ext uri="{BB962C8B-B14F-4D97-AF65-F5344CB8AC3E}">
        <p14:creationId xmlns:p14="http://schemas.microsoft.com/office/powerpoint/2010/main" val="11653040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Focus of my programmatic research</a:t>
            </a:r>
            <a:endParaRPr lang="en-US" dirty="0"/>
          </a:p>
        </p:txBody>
      </p:sp>
      <p:sp>
        <p:nvSpPr>
          <p:cNvPr id="5" name="Content Placeholder 4"/>
          <p:cNvSpPr>
            <a:spLocks noGrp="1"/>
          </p:cNvSpPr>
          <p:nvPr>
            <p:ph idx="1"/>
          </p:nvPr>
        </p:nvSpPr>
        <p:spPr/>
        <p:txBody>
          <a:bodyPr/>
          <a:lstStyle/>
          <a:p>
            <a:pPr marL="457200" indent="-457200">
              <a:buFont typeface="+mj-lt"/>
              <a:buAutoNum type="arabicParenR"/>
            </a:pPr>
            <a:r>
              <a:rPr lang="en-US" sz="2600" dirty="0" smtClean="0"/>
              <a:t>How can data/information/… /ontologies be processed/structured in such a way that: </a:t>
            </a:r>
          </a:p>
          <a:p>
            <a:pPr marL="969963" indent="-452438">
              <a:buFont typeface="+mj-lt"/>
              <a:buAutoNum type="alphaLcParenR"/>
            </a:pPr>
            <a:r>
              <a:rPr lang="en-US" sz="2600" dirty="0" smtClean="0"/>
              <a:t>they are faithful representations of reality, and that</a:t>
            </a:r>
          </a:p>
          <a:p>
            <a:pPr marL="969963" indent="-452438">
              <a:buFont typeface="+mj-lt"/>
              <a:buAutoNum type="alphaLcParenR"/>
            </a:pPr>
            <a:r>
              <a:rPr lang="en-US" sz="2600" dirty="0" smtClean="0"/>
              <a:t>changes introduced in updates reflect faithfully corresponding changes in reality?</a:t>
            </a:r>
          </a:p>
          <a:p>
            <a:pPr marL="457200" indent="-457200">
              <a:buFont typeface="+mj-lt"/>
              <a:buAutoNum type="arabicParenR" startAt="2"/>
            </a:pPr>
            <a:r>
              <a:rPr lang="en-US" sz="2600" dirty="0" smtClean="0"/>
              <a:t>What are the requirements for formalisms/systems/… containing data/… satisfying (1a) and (1b) to allow users thereof acquiring a faithful representation of the changes in reality by merely looking at the changes in the data/… ?</a:t>
            </a:r>
          </a:p>
          <a:p>
            <a:pPr>
              <a:buFont typeface="Arial" panose="020B0604020202020204" pitchFamily="34" charset="0"/>
              <a:buChar char="•"/>
            </a:pPr>
            <a:endParaRPr lang="en-US" sz="2600" dirty="0"/>
          </a:p>
        </p:txBody>
      </p:sp>
    </p:spTree>
    <p:extLst>
      <p:ext uri="{BB962C8B-B14F-4D97-AF65-F5344CB8AC3E}">
        <p14:creationId xmlns:p14="http://schemas.microsoft.com/office/powerpoint/2010/main" val="109239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think?</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1771268"/>
            <a:ext cx="6847114" cy="4553331"/>
          </a:xfrm>
          <a:prstGeom prst="rect">
            <a:avLst/>
          </a:prstGeom>
        </p:spPr>
      </p:pic>
    </p:spTree>
    <p:extLst>
      <p:ext uri="{BB962C8B-B14F-4D97-AF65-F5344CB8AC3E}">
        <p14:creationId xmlns:p14="http://schemas.microsoft.com/office/powerpoint/2010/main" val="34918237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Reviewers’ comments on my FOIS 2016 papers</a:t>
            </a:r>
            <a:endParaRPr lang="en-US" sz="3200"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a:t>
            </a:r>
            <a:r>
              <a:rPr lang="en-US" i="1" dirty="0" smtClean="0"/>
              <a:t>Although </a:t>
            </a:r>
            <a:r>
              <a:rPr lang="en-US" i="1" dirty="0"/>
              <a:t>it is not mentioned explicitly, it gives the impression that the authors assume that there is only one reality and that this reality can be faithfully </a:t>
            </a:r>
            <a:r>
              <a:rPr lang="en-US" i="1" dirty="0" smtClean="0"/>
              <a:t>modelled</a:t>
            </a:r>
            <a:r>
              <a:rPr lang="en-US" dirty="0" smtClean="0"/>
              <a:t>’; 	</a:t>
            </a:r>
          </a:p>
          <a:p>
            <a:pPr>
              <a:buFont typeface="Arial" panose="020B0604020202020204" pitchFamily="34" charset="0"/>
              <a:buChar char="•"/>
            </a:pPr>
            <a:r>
              <a:rPr lang="en-US" dirty="0" smtClean="0"/>
              <a:t>‘</a:t>
            </a:r>
            <a:r>
              <a:rPr lang="en-US" i="1" dirty="0" smtClean="0"/>
              <a:t>The </a:t>
            </a:r>
            <a:r>
              <a:rPr lang="en-US" i="1" dirty="0"/>
              <a:t>somewhat naive realism that seems to </a:t>
            </a:r>
            <a:r>
              <a:rPr lang="en-US" i="1" dirty="0" err="1"/>
              <a:t>underly</a:t>
            </a:r>
            <a:r>
              <a:rPr lang="en-US" i="1" dirty="0"/>
              <a:t> the </a:t>
            </a:r>
            <a:r>
              <a:rPr lang="en-US" i="1" dirty="0" smtClean="0"/>
              <a:t>work, namely</a:t>
            </a:r>
            <a:r>
              <a:rPr lang="en-US" i="1" dirty="0"/>
              <a:t>, that there is an objective reality out there to be observed and </a:t>
            </a:r>
            <a:r>
              <a:rPr lang="en-US" i="1" dirty="0" smtClean="0"/>
              <a:t>recognized</a:t>
            </a:r>
            <a:r>
              <a:rPr lang="en-US" dirty="0" smtClean="0"/>
              <a:t>’; </a:t>
            </a:r>
          </a:p>
          <a:p>
            <a:pPr>
              <a:buFont typeface="Arial" panose="020B0604020202020204" pitchFamily="34" charset="0"/>
              <a:buChar char="•"/>
            </a:pPr>
            <a:endParaRPr lang="en-US" dirty="0" smtClean="0"/>
          </a:p>
          <a:p>
            <a:pPr>
              <a:buFont typeface="Arial" panose="020B0604020202020204" pitchFamily="34" charset="0"/>
              <a:buChar char="•"/>
            </a:pPr>
            <a:endParaRPr lang="en-US" dirty="0" smtClean="0"/>
          </a:p>
        </p:txBody>
      </p:sp>
    </p:spTree>
    <p:extLst>
      <p:ext uri="{BB962C8B-B14F-4D97-AF65-F5344CB8AC3E}">
        <p14:creationId xmlns:p14="http://schemas.microsoft.com/office/powerpoint/2010/main" val="40998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Matrix</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519238"/>
            <a:ext cx="3834075" cy="4953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2297" y="1519238"/>
            <a:ext cx="4753103" cy="236696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2297" y="3962400"/>
            <a:ext cx="4755412" cy="2509838"/>
          </a:xfrm>
          <a:prstGeom prst="rect">
            <a:avLst/>
          </a:prstGeom>
        </p:spPr>
      </p:pic>
    </p:spTree>
    <p:extLst>
      <p:ext uri="{BB962C8B-B14F-4D97-AF65-F5344CB8AC3E}">
        <p14:creationId xmlns:p14="http://schemas.microsoft.com/office/powerpoint/2010/main" val="18645126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Reviewers’ comments on my FOIS 2016 papers</a:t>
            </a:r>
            <a:endParaRPr lang="en-US" sz="3200"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solidFill>
                  <a:srgbClr val="002060"/>
                </a:solidFill>
              </a:rPr>
              <a:t>‘</a:t>
            </a:r>
            <a:r>
              <a:rPr lang="en-US" i="1" dirty="0" smtClean="0">
                <a:solidFill>
                  <a:srgbClr val="002060"/>
                </a:solidFill>
              </a:rPr>
              <a:t>Although </a:t>
            </a:r>
            <a:r>
              <a:rPr lang="en-US" i="1" dirty="0">
                <a:solidFill>
                  <a:srgbClr val="002060"/>
                </a:solidFill>
              </a:rPr>
              <a:t>it is not mentioned explicitly, it gives the impression that the authors assume that there is only one reality and that this reality can be faithfully </a:t>
            </a:r>
            <a:r>
              <a:rPr lang="en-US" i="1" dirty="0" smtClean="0">
                <a:solidFill>
                  <a:srgbClr val="002060"/>
                </a:solidFill>
              </a:rPr>
              <a:t>modelled</a:t>
            </a:r>
            <a:r>
              <a:rPr lang="en-US" dirty="0" smtClean="0">
                <a:solidFill>
                  <a:srgbClr val="002060"/>
                </a:solidFill>
              </a:rPr>
              <a:t>’; 	</a:t>
            </a:r>
          </a:p>
          <a:p>
            <a:pPr>
              <a:buFont typeface="Arial" panose="020B0604020202020204" pitchFamily="34" charset="0"/>
              <a:buChar char="•"/>
            </a:pPr>
            <a:r>
              <a:rPr lang="en-US" dirty="0" smtClean="0">
                <a:solidFill>
                  <a:srgbClr val="002060"/>
                </a:solidFill>
              </a:rPr>
              <a:t>‘</a:t>
            </a:r>
            <a:r>
              <a:rPr lang="en-US" i="1" dirty="0" smtClean="0">
                <a:solidFill>
                  <a:srgbClr val="002060"/>
                </a:solidFill>
              </a:rPr>
              <a:t>The </a:t>
            </a:r>
            <a:r>
              <a:rPr lang="en-US" i="1" dirty="0">
                <a:solidFill>
                  <a:srgbClr val="002060"/>
                </a:solidFill>
              </a:rPr>
              <a:t>somewhat naive realism that seems to </a:t>
            </a:r>
            <a:r>
              <a:rPr lang="en-US" i="1" dirty="0" err="1">
                <a:solidFill>
                  <a:srgbClr val="002060"/>
                </a:solidFill>
              </a:rPr>
              <a:t>underly</a:t>
            </a:r>
            <a:r>
              <a:rPr lang="en-US" i="1" dirty="0">
                <a:solidFill>
                  <a:srgbClr val="002060"/>
                </a:solidFill>
              </a:rPr>
              <a:t> the </a:t>
            </a:r>
            <a:r>
              <a:rPr lang="en-US" i="1" dirty="0" smtClean="0">
                <a:solidFill>
                  <a:srgbClr val="002060"/>
                </a:solidFill>
              </a:rPr>
              <a:t>work, namely</a:t>
            </a:r>
            <a:r>
              <a:rPr lang="en-US" i="1" dirty="0">
                <a:solidFill>
                  <a:srgbClr val="002060"/>
                </a:solidFill>
              </a:rPr>
              <a:t>, that there is an objective reality out there to be observed and </a:t>
            </a:r>
            <a:r>
              <a:rPr lang="en-US" i="1" dirty="0" smtClean="0">
                <a:solidFill>
                  <a:srgbClr val="002060"/>
                </a:solidFill>
              </a:rPr>
              <a:t>recognized</a:t>
            </a:r>
            <a:r>
              <a:rPr lang="en-US" dirty="0" smtClean="0">
                <a:solidFill>
                  <a:srgbClr val="002060"/>
                </a:solidFill>
              </a:rPr>
              <a:t>’; </a:t>
            </a:r>
          </a:p>
          <a:p>
            <a:pPr>
              <a:buFont typeface="Arial" panose="020B0604020202020204" pitchFamily="34" charset="0"/>
              <a:buChar char="•"/>
            </a:pPr>
            <a:endParaRPr lang="en-US" dirty="0" smtClean="0"/>
          </a:p>
          <a:p>
            <a:pPr>
              <a:buFont typeface="Arial" panose="020B0604020202020204" pitchFamily="34" charset="0"/>
              <a:buChar char="•"/>
            </a:pPr>
            <a:r>
              <a:rPr lang="en-US" dirty="0"/>
              <a:t>‘</a:t>
            </a:r>
            <a:r>
              <a:rPr lang="en-US" i="1" dirty="0"/>
              <a:t>it is impossible to distinguish whether ontology modifications result from observed changes in reality or changes in understanding of </a:t>
            </a:r>
            <a:r>
              <a:rPr lang="en-US" i="1" dirty="0" smtClean="0"/>
              <a:t>reality’.</a:t>
            </a:r>
            <a:r>
              <a:rPr lang="en-US" dirty="0" smtClean="0"/>
              <a:t> </a:t>
            </a:r>
            <a:endParaRPr lang="en-US" dirty="0"/>
          </a:p>
          <a:p>
            <a:pPr>
              <a:buFont typeface="Arial" panose="020B0604020202020204" pitchFamily="34" charset="0"/>
              <a:buChar char="•"/>
            </a:pPr>
            <a:endParaRPr lang="en-US" dirty="0" smtClean="0"/>
          </a:p>
        </p:txBody>
      </p:sp>
    </p:spTree>
    <p:extLst>
      <p:ext uri="{BB962C8B-B14F-4D97-AF65-F5344CB8AC3E}">
        <p14:creationId xmlns:p14="http://schemas.microsoft.com/office/powerpoint/2010/main" val="22705553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124200"/>
            <a:ext cx="6400800" cy="1752600"/>
          </a:xfrm>
        </p:spPr>
        <p:txBody>
          <a:bodyPr/>
          <a:lstStyle/>
          <a:p>
            <a:r>
              <a:rPr lang="en-US" dirty="0" smtClean="0"/>
              <a:t>Helps scientists to determine and describe what sorts of entities their research is intended to be directed at.</a:t>
            </a:r>
            <a:endParaRPr lang="en-US" dirty="0"/>
          </a:p>
        </p:txBody>
      </p:sp>
      <p:sp>
        <p:nvSpPr>
          <p:cNvPr id="5" name="Title 1"/>
          <p:cNvSpPr>
            <a:spLocks noGrp="1"/>
          </p:cNvSpPr>
          <p:nvPr>
            <p:ph type="ctrTitle"/>
          </p:nvPr>
        </p:nvSpPr>
        <p:spPr>
          <a:xfrm>
            <a:off x="685800" y="838200"/>
            <a:ext cx="7772400" cy="1470025"/>
          </a:xfrm>
        </p:spPr>
        <p:txBody>
          <a:bodyPr/>
          <a:lstStyle/>
          <a:p>
            <a:r>
              <a:rPr lang="en-US" sz="9600" dirty="0" smtClean="0"/>
              <a:t>‘Ontology’</a:t>
            </a:r>
            <a:endParaRPr lang="en-US" sz="9600" dirty="0"/>
          </a:p>
        </p:txBody>
      </p:sp>
    </p:spTree>
    <p:extLst>
      <p:ext uri="{BB962C8B-B14F-4D97-AF65-F5344CB8AC3E}">
        <p14:creationId xmlns:p14="http://schemas.microsoft.com/office/powerpoint/2010/main" val="362529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470025"/>
          </a:xfrm>
        </p:spPr>
        <p:txBody>
          <a:bodyPr/>
          <a:lstStyle/>
          <a:p>
            <a:r>
              <a:rPr lang="en-US" sz="9600" dirty="0" smtClean="0"/>
              <a:t>‘Ontology’</a:t>
            </a:r>
            <a:endParaRPr lang="en-US" sz="9600" dirty="0"/>
          </a:p>
        </p:txBody>
      </p:sp>
      <p:sp>
        <p:nvSpPr>
          <p:cNvPr id="4" name="Subtitle 3"/>
          <p:cNvSpPr>
            <a:spLocks noGrp="1"/>
          </p:cNvSpPr>
          <p:nvPr>
            <p:ph type="subTitle" idx="1"/>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025" y="2514600"/>
            <a:ext cx="7219950" cy="4057650"/>
          </a:xfrm>
          <a:prstGeom prst="rect">
            <a:avLst/>
          </a:prstGeom>
        </p:spPr>
      </p:pic>
    </p:spTree>
    <p:extLst>
      <p:ext uri="{BB962C8B-B14F-4D97-AF65-F5344CB8AC3E}">
        <p14:creationId xmlns:p14="http://schemas.microsoft.com/office/powerpoint/2010/main" val="8886667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ontological position: </a:t>
            </a:r>
            <a:r>
              <a:rPr lang="en-US" b="1" i="1" dirty="0" smtClean="0"/>
              <a:t>Realism</a:t>
            </a:r>
            <a:endParaRPr lang="en-US" b="1" i="1" dirty="0"/>
          </a:p>
        </p:txBody>
      </p:sp>
      <p:sp>
        <p:nvSpPr>
          <p:cNvPr id="3" name="Content Placeholder 2"/>
          <p:cNvSpPr>
            <a:spLocks noGrp="1"/>
          </p:cNvSpPr>
          <p:nvPr>
            <p:ph idx="1"/>
          </p:nvPr>
        </p:nvSpPr>
        <p:spPr>
          <a:xfrm>
            <a:off x="228600" y="1676400"/>
            <a:ext cx="8686800" cy="3733800"/>
          </a:xfrm>
        </p:spPr>
        <p:txBody>
          <a:bodyPr/>
          <a:lstStyle/>
          <a:p>
            <a:r>
              <a:rPr lang="en-US" b="1" dirty="0"/>
              <a:t>Generic </a:t>
            </a:r>
            <a:r>
              <a:rPr lang="en-US" b="1" dirty="0" smtClean="0"/>
              <a:t>Realism (on some subject matter)</a:t>
            </a:r>
            <a:r>
              <a:rPr lang="en-US" dirty="0" smtClean="0"/>
              <a:t>: </a:t>
            </a:r>
          </a:p>
          <a:p>
            <a:r>
              <a:rPr lang="en-US" dirty="0"/>
              <a:t/>
            </a:r>
            <a:br>
              <a:rPr lang="en-US" dirty="0"/>
            </a:br>
            <a:r>
              <a:rPr lang="en-US" i="1" dirty="0"/>
              <a:t>a</a:t>
            </a:r>
            <a:r>
              <a:rPr lang="en-US" dirty="0"/>
              <a:t>, </a:t>
            </a:r>
            <a:r>
              <a:rPr lang="en-US" i="1" dirty="0"/>
              <a:t>b</a:t>
            </a:r>
            <a:r>
              <a:rPr lang="en-US" dirty="0"/>
              <a:t>, and </a:t>
            </a:r>
            <a:r>
              <a:rPr lang="en-US" i="1" dirty="0"/>
              <a:t>c</a:t>
            </a:r>
            <a:r>
              <a:rPr lang="en-US" dirty="0"/>
              <a:t> and so on exist, </a:t>
            </a:r>
            <a:endParaRPr lang="en-US" dirty="0" smtClean="0"/>
          </a:p>
          <a:p>
            <a:r>
              <a:rPr lang="en-US" dirty="0"/>
              <a:t>	</a:t>
            </a:r>
            <a:r>
              <a:rPr lang="en-US" dirty="0" smtClean="0"/>
              <a:t>and </a:t>
            </a:r>
            <a:r>
              <a:rPr lang="en-US" dirty="0"/>
              <a:t>the fact that they exist and have properties such as </a:t>
            </a:r>
            <a:r>
              <a:rPr lang="en-US" i="1" dirty="0"/>
              <a:t>F-ness</a:t>
            </a:r>
            <a:r>
              <a:rPr lang="en-US" dirty="0"/>
              <a:t>, </a:t>
            </a:r>
            <a:r>
              <a:rPr lang="en-US" i="1" dirty="0"/>
              <a:t>G-ness</a:t>
            </a:r>
            <a:r>
              <a:rPr lang="en-US" dirty="0"/>
              <a:t>, and </a:t>
            </a:r>
            <a:r>
              <a:rPr lang="en-US" i="1" dirty="0"/>
              <a:t>H-ness</a:t>
            </a:r>
            <a:r>
              <a:rPr lang="en-US" dirty="0"/>
              <a:t> is (apart from mundane empirical dependencies of the sort sometimes encountered in everyday life) </a:t>
            </a:r>
            <a:r>
              <a:rPr lang="en-US" dirty="0">
                <a:solidFill>
                  <a:srgbClr val="AAE600"/>
                </a:solidFill>
              </a:rPr>
              <a:t>independent of anyone's beliefs, linguistic practices, conceptual schemes, and so on</a:t>
            </a:r>
            <a:r>
              <a:rPr lang="en-US" dirty="0"/>
              <a:t>. </a:t>
            </a:r>
          </a:p>
        </p:txBody>
      </p:sp>
      <p:sp>
        <p:nvSpPr>
          <p:cNvPr id="4" name="Rectangle 3"/>
          <p:cNvSpPr/>
          <p:nvPr/>
        </p:nvSpPr>
        <p:spPr>
          <a:xfrm>
            <a:off x="4495800" y="6248400"/>
            <a:ext cx="4572000" cy="307777"/>
          </a:xfrm>
          <a:prstGeom prst="rect">
            <a:avLst/>
          </a:prstGeom>
        </p:spPr>
        <p:txBody>
          <a:bodyPr>
            <a:spAutoFit/>
          </a:bodyPr>
          <a:lstStyle/>
          <a:p>
            <a:pPr algn="r"/>
            <a:r>
              <a:rPr lang="en-US" sz="1400" dirty="0">
                <a:solidFill>
                  <a:schemeClr val="bg1"/>
                </a:solidFill>
              </a:rPr>
              <a:t>http://plato.stanford.edu/entries/realism/</a:t>
            </a:r>
          </a:p>
        </p:txBody>
      </p:sp>
    </p:spTree>
    <p:extLst>
      <p:ext uri="{BB962C8B-B14F-4D97-AF65-F5344CB8AC3E}">
        <p14:creationId xmlns:p14="http://schemas.microsoft.com/office/powerpoint/2010/main" val="31026781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UDF-7778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AutoShape 5"/>
          <p:cNvSpPr>
            <a:spLocks noGrp="1" noChangeArrowheads="1"/>
          </p:cNvSpPr>
          <p:nvPr>
            <p:ph type="title"/>
          </p:nvPr>
        </p:nvSpPr>
        <p:spPr/>
        <p:txBody>
          <a:bodyPr/>
          <a:lstStyle/>
          <a:p>
            <a:r>
              <a:rPr lang="en-US" altLang="en-US" dirty="0" smtClean="0"/>
              <a:t>The basis of Ontological Realism (O.R.)</a:t>
            </a:r>
          </a:p>
        </p:txBody>
      </p:sp>
      <p:sp>
        <p:nvSpPr>
          <p:cNvPr id="30723" name="Rectangle 3"/>
          <p:cNvSpPr>
            <a:spLocks noGrp="1" noChangeArrowheads="1"/>
          </p:cNvSpPr>
          <p:nvPr>
            <p:ph idx="1"/>
          </p:nvPr>
        </p:nvSpPr>
        <p:spPr>
          <a:xfrm>
            <a:off x="3124200" y="1676400"/>
            <a:ext cx="5791200" cy="4953000"/>
          </a:xfrm>
          <a:solidFill>
            <a:srgbClr val="000000">
              <a:alpha val="50195"/>
            </a:srgbClr>
          </a:solidFill>
          <a:ln>
            <a:solidFill>
              <a:schemeClr val="tx1"/>
            </a:solidFill>
            <a:miter lim="800000"/>
            <a:headEnd/>
            <a:tailEnd/>
          </a:ln>
        </p:spPr>
        <p:txBody>
          <a:bodyPr/>
          <a:lstStyle/>
          <a:p>
            <a:pPr marL="533400" indent="-533400">
              <a:buFontTx/>
              <a:buAutoNum type="arabicPeriod"/>
            </a:pPr>
            <a:r>
              <a:rPr lang="en-US" altLang="en-US" sz="2800" dirty="0" smtClean="0"/>
              <a:t>There is an external reality which is ‘objectively’ the way it is;</a:t>
            </a:r>
          </a:p>
          <a:p>
            <a:pPr marL="533400" indent="-533400">
              <a:buFontTx/>
              <a:buAutoNum type="arabicPeriod"/>
            </a:pPr>
            <a:r>
              <a:rPr lang="en-US" altLang="en-US" sz="2800" dirty="0" smtClean="0"/>
              <a:t>That reality is accessible to us;</a:t>
            </a:r>
          </a:p>
          <a:p>
            <a:pPr marL="533400" indent="-533400">
              <a:buFontTx/>
              <a:buAutoNum type="arabicPeriod"/>
            </a:pPr>
            <a:r>
              <a:rPr lang="en-US" altLang="en-US" sz="2800" dirty="0" smtClean="0"/>
              <a:t>We build in our brains cognitive representations of reality; </a:t>
            </a:r>
          </a:p>
          <a:p>
            <a:pPr marL="533400" indent="-533400">
              <a:buFontTx/>
              <a:buAutoNum type="arabicPeriod"/>
            </a:pPr>
            <a:r>
              <a:rPr lang="en-US" altLang="en-US" sz="2800" dirty="0" smtClean="0"/>
              <a:t>We communicate with others about what is there, and what we believe there is there.</a:t>
            </a:r>
          </a:p>
        </p:txBody>
      </p:sp>
      <p:pic>
        <p:nvPicPr>
          <p:cNvPr id="23556" name="Picture 4" descr="glo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 y="24384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388938" y="6400800"/>
            <a:ext cx="8755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r>
              <a:rPr lang="en-US" altLang="en-US" sz="1200" b="0">
                <a:solidFill>
                  <a:schemeClr val="bg1"/>
                </a:solidFill>
              </a:rPr>
              <a:t>Smith B, Kusnierczyk W, Schober D, Ceusters W. Towards a Reference Terminology for Ontology Research and Development in the Biomedical Domain. Proceedings of KR-MED 2006, Biomedical Ontology in Action, November 8, 2006, Baltimore MD, USA</a:t>
            </a:r>
            <a:r>
              <a:rPr lang="en-US" altLang="en-US" sz="1200">
                <a:solidFill>
                  <a:schemeClr val="bg1"/>
                </a:solidFill>
              </a:rPr>
              <a:t> </a:t>
            </a:r>
          </a:p>
        </p:txBody>
      </p:sp>
    </p:spTree>
    <p:extLst>
      <p:ext uri="{BB962C8B-B14F-4D97-AF65-F5344CB8AC3E}">
        <p14:creationId xmlns:p14="http://schemas.microsoft.com/office/powerpoint/2010/main" val="27122125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23">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9200"/>
            <a:ext cx="7772400" cy="1470025"/>
          </a:xfrm>
        </p:spPr>
        <p:txBody>
          <a:bodyPr/>
          <a:lstStyle/>
          <a:p>
            <a:r>
              <a:rPr lang="en-US" dirty="0" smtClean="0"/>
              <a:t>How to use</a:t>
            </a:r>
            <a:br>
              <a:rPr lang="en-US" dirty="0" smtClean="0"/>
            </a:br>
            <a:r>
              <a:rPr lang="en-US" sz="4800" b="1" i="1" dirty="0" smtClean="0"/>
              <a:t>ontology</a:t>
            </a:r>
            <a:r>
              <a:rPr lang="en-US" dirty="0" smtClean="0"/>
              <a:t/>
            </a:r>
            <a:br>
              <a:rPr lang="en-US" dirty="0" smtClean="0"/>
            </a:br>
            <a:r>
              <a:rPr lang="en-US" dirty="0" smtClean="0"/>
              <a:t>to analyze a domain?</a:t>
            </a:r>
            <a:br>
              <a:rPr lang="en-US" dirty="0" smtClean="0"/>
            </a:br>
            <a:r>
              <a:rPr lang="en-US" dirty="0" smtClean="0"/>
              <a:t/>
            </a:r>
            <a:br>
              <a:rPr lang="en-US" dirty="0" smtClean="0"/>
            </a:br>
            <a:endParaRPr lang="en-US" sz="2400" dirty="0"/>
          </a:p>
        </p:txBody>
      </p:sp>
      <p:sp>
        <p:nvSpPr>
          <p:cNvPr id="4" name="Rectangle 3"/>
          <p:cNvSpPr/>
          <p:nvPr/>
        </p:nvSpPr>
        <p:spPr>
          <a:xfrm>
            <a:off x="685800" y="3810000"/>
            <a:ext cx="7924800" cy="1754326"/>
          </a:xfrm>
          <a:prstGeom prst="rect">
            <a:avLst/>
          </a:prstGeom>
          <a:ln>
            <a:solidFill>
              <a:schemeClr val="bg1"/>
            </a:solidFill>
          </a:ln>
        </p:spPr>
        <p:txBody>
          <a:bodyPr wrap="square">
            <a:spAutoFit/>
          </a:bodyPr>
          <a:lstStyle/>
          <a:p>
            <a:pPr marL="457200" indent="-457200">
              <a:buFont typeface="+mj-lt"/>
              <a:buAutoNum type="arabicPeriod"/>
            </a:pPr>
            <a:r>
              <a:rPr lang="en-US" sz="3600" dirty="0" smtClean="0">
                <a:solidFill>
                  <a:schemeClr val="bg1"/>
                </a:solidFill>
              </a:rPr>
              <a:t>What </a:t>
            </a:r>
            <a:r>
              <a:rPr lang="en-US" sz="3600" dirty="0">
                <a:solidFill>
                  <a:schemeClr val="bg1"/>
                </a:solidFill>
              </a:rPr>
              <a:t>is </a:t>
            </a:r>
            <a:r>
              <a:rPr lang="en-US" sz="3600" dirty="0" smtClean="0">
                <a:solidFill>
                  <a:schemeClr val="bg1"/>
                </a:solidFill>
              </a:rPr>
              <a:t>ontology?</a:t>
            </a:r>
          </a:p>
          <a:p>
            <a:pPr marL="457200" indent="-457200">
              <a:buFont typeface="+mj-lt"/>
              <a:buAutoNum type="arabicPeriod"/>
            </a:pPr>
            <a:r>
              <a:rPr lang="en-US" sz="3600" dirty="0" smtClean="0">
                <a:solidFill>
                  <a:schemeClr val="bg1"/>
                </a:solidFill>
              </a:rPr>
              <a:t>Why </a:t>
            </a:r>
            <a:r>
              <a:rPr lang="en-US" sz="3600" dirty="0">
                <a:solidFill>
                  <a:schemeClr val="bg1"/>
                </a:solidFill>
              </a:rPr>
              <a:t>is it fundamental to use </a:t>
            </a:r>
            <a:r>
              <a:rPr lang="en-US" sz="3600" dirty="0" smtClean="0">
                <a:solidFill>
                  <a:schemeClr val="bg1"/>
                </a:solidFill>
              </a:rPr>
              <a:t>it?</a:t>
            </a:r>
          </a:p>
          <a:p>
            <a:pPr marL="457200" indent="-457200">
              <a:buFont typeface="+mj-lt"/>
              <a:buAutoNum type="arabicPeriod"/>
            </a:pPr>
            <a:r>
              <a:rPr lang="en-US" sz="3600" dirty="0" smtClean="0">
                <a:solidFill>
                  <a:schemeClr val="bg1"/>
                </a:solidFill>
              </a:rPr>
              <a:t>Where </a:t>
            </a:r>
            <a:r>
              <a:rPr lang="en-US" sz="3600" dirty="0">
                <a:solidFill>
                  <a:schemeClr val="bg1"/>
                </a:solidFill>
              </a:rPr>
              <a:t>does it fit in domain analysis?</a:t>
            </a:r>
          </a:p>
        </p:txBody>
      </p:sp>
    </p:spTree>
    <p:extLst>
      <p:ext uri="{BB962C8B-B14F-4D97-AF65-F5344CB8AC3E}">
        <p14:creationId xmlns:p14="http://schemas.microsoft.com/office/powerpoint/2010/main" val="1081217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1"/>
          </p:nvPr>
        </p:nvSpPr>
        <p:spPr/>
        <p:txBody>
          <a:bodyPr/>
          <a:lstStyle/>
          <a:p>
            <a:pPr eaLnBrk="1" hangingPunct="1"/>
            <a:endParaRPr lang="en-US" altLang="en-US" smtClean="0"/>
          </a:p>
        </p:txBody>
      </p:sp>
      <p:pic>
        <p:nvPicPr>
          <p:cNvPr id="26627" name="Picture 2" descr="http://3.bp.blogspot.com/_2cxvSmlPoaM/Ss-JdUAcxwI/AAAAAAAADM4/fOmasxsNiCg/s800/rembrand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76290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1"/>
          </p:nvPr>
        </p:nvSpPr>
        <p:spPr/>
        <p:txBody>
          <a:bodyPr/>
          <a:lstStyle/>
          <a:p>
            <a:pPr eaLnBrk="1" hangingPunct="1"/>
            <a:endParaRPr lang="en-US" altLang="en-US" smtClean="0"/>
          </a:p>
        </p:txBody>
      </p:sp>
      <p:pic>
        <p:nvPicPr>
          <p:cNvPr id="26627" name="Picture 2" descr="http://3.bp.blogspot.com/_2cxvSmlPoaM/Ss-JdUAcxwI/AAAAAAAADM4/fOmasxsNiCg/s800/rembrand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28"/>
          <p:cNvSpPr>
            <a:spLocks noChangeArrowheads="1"/>
          </p:cNvSpPr>
          <p:nvPr/>
        </p:nvSpPr>
        <p:spPr bwMode="auto">
          <a:xfrm>
            <a:off x="0" y="4724400"/>
            <a:ext cx="9144000" cy="152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triangle" w="med" len="med"/>
              </a14:hiddenLine>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grpSp>
        <p:nvGrpSpPr>
          <p:cNvPr id="26629" name="Group 22"/>
          <p:cNvGrpSpPr>
            <a:grpSpLocks/>
          </p:cNvGrpSpPr>
          <p:nvPr/>
        </p:nvGrpSpPr>
        <p:grpSpPr bwMode="auto">
          <a:xfrm>
            <a:off x="0" y="0"/>
            <a:ext cx="9144000" cy="1143000"/>
            <a:chOff x="-1" y="0"/>
            <a:chExt cx="9144001" cy="1143000"/>
          </a:xfrm>
        </p:grpSpPr>
        <p:pic>
          <p:nvPicPr>
            <p:cNvPr id="266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0" name="Rectangle 21"/>
            <p:cNvSpPr>
              <a:spLocks noChangeArrowheads="1"/>
            </p:cNvSpPr>
            <p:nvPr/>
          </p:nvSpPr>
          <p:spPr bwMode="auto">
            <a:xfrm>
              <a:off x="0" y="990600"/>
              <a:ext cx="9144000" cy="152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triangle" w="med" len="med"/>
                </a14:hiddenLine>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grpSp>
      <p:sp>
        <p:nvSpPr>
          <p:cNvPr id="26630" name="TextBox 24"/>
          <p:cNvSpPr txBox="1">
            <a:spLocks noChangeArrowheads="1"/>
          </p:cNvSpPr>
          <p:nvPr/>
        </p:nvSpPr>
        <p:spPr bwMode="auto">
          <a:xfrm>
            <a:off x="106363" y="6096000"/>
            <a:ext cx="755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chemeClr val="bg1"/>
                </a:solidFill>
              </a:rPr>
              <a:t>L1</a:t>
            </a:r>
            <a:r>
              <a:rPr lang="en-US" altLang="en-US" baseline="30000">
                <a:solidFill>
                  <a:schemeClr val="bg1"/>
                </a:solidFill>
              </a:rPr>
              <a:t>-</a:t>
            </a:r>
          </a:p>
        </p:txBody>
      </p:sp>
      <p:sp>
        <p:nvSpPr>
          <p:cNvPr id="26631" name="TextBox 25"/>
          <p:cNvSpPr txBox="1">
            <a:spLocks noChangeArrowheads="1"/>
          </p:cNvSpPr>
          <p:nvPr/>
        </p:nvSpPr>
        <p:spPr bwMode="auto">
          <a:xfrm>
            <a:off x="152400" y="1371600"/>
            <a:ext cx="663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chemeClr val="bg1"/>
                </a:solidFill>
              </a:rPr>
              <a:t>L2</a:t>
            </a:r>
          </a:p>
        </p:txBody>
      </p:sp>
      <p:sp>
        <p:nvSpPr>
          <p:cNvPr id="26632" name="TextBox 27"/>
          <p:cNvSpPr txBox="1">
            <a:spLocks noChangeArrowheads="1"/>
          </p:cNvSpPr>
          <p:nvPr/>
        </p:nvSpPr>
        <p:spPr bwMode="auto">
          <a:xfrm>
            <a:off x="152400" y="152400"/>
            <a:ext cx="663575"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chemeClr val="bg1"/>
                </a:solidFill>
              </a:rPr>
              <a:t>L3</a:t>
            </a:r>
          </a:p>
        </p:txBody>
      </p:sp>
      <p:sp>
        <p:nvSpPr>
          <p:cNvPr id="26634" name="Rectangle 11"/>
          <p:cNvSpPr>
            <a:spLocks noChangeArrowheads="1"/>
          </p:cNvSpPr>
          <p:nvPr/>
        </p:nvSpPr>
        <p:spPr bwMode="auto">
          <a:xfrm>
            <a:off x="914400" y="152400"/>
            <a:ext cx="8229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t>Linguistic representations </a:t>
            </a:r>
            <a:r>
              <a:rPr lang="en-US" altLang="en-US" i="1"/>
              <a:t>about</a:t>
            </a:r>
            <a:r>
              <a:rPr lang="en-US" altLang="en-US"/>
              <a:t> (L1</a:t>
            </a:r>
            <a:r>
              <a:rPr lang="en-US" altLang="en-US" baseline="30000"/>
              <a:t>-</a:t>
            </a:r>
            <a:r>
              <a:rPr lang="en-US" altLang="en-US"/>
              <a:t>), (L2) or (L3) </a:t>
            </a:r>
          </a:p>
        </p:txBody>
      </p:sp>
      <p:sp>
        <p:nvSpPr>
          <p:cNvPr id="26635" name="Rectangle 12"/>
          <p:cNvSpPr>
            <a:spLocks noChangeArrowheads="1"/>
          </p:cNvSpPr>
          <p:nvPr/>
        </p:nvSpPr>
        <p:spPr bwMode="auto">
          <a:xfrm>
            <a:off x="914400" y="1371600"/>
            <a:ext cx="502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rgbClr val="FFFFFF"/>
                </a:solidFill>
              </a:rPr>
              <a:t>Beliefs </a:t>
            </a:r>
            <a:r>
              <a:rPr lang="en-US" altLang="en-US" i="1">
                <a:solidFill>
                  <a:srgbClr val="FFFFFF"/>
                </a:solidFill>
              </a:rPr>
              <a:t>about</a:t>
            </a:r>
            <a:r>
              <a:rPr lang="en-US" altLang="en-US">
                <a:solidFill>
                  <a:srgbClr val="FFFFFF"/>
                </a:solidFill>
              </a:rPr>
              <a:t> (1) </a:t>
            </a:r>
            <a:endParaRPr lang="en-US" altLang="en-US"/>
          </a:p>
        </p:txBody>
      </p:sp>
      <p:sp>
        <p:nvSpPr>
          <p:cNvPr id="26636" name="Rectangle 13"/>
          <p:cNvSpPr>
            <a:spLocks noChangeArrowheads="1"/>
          </p:cNvSpPr>
          <p:nvPr/>
        </p:nvSpPr>
        <p:spPr bwMode="auto">
          <a:xfrm>
            <a:off x="1066800" y="5562600"/>
            <a:ext cx="8077200" cy="1077913"/>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en-US" altLang="en-US">
                <a:solidFill>
                  <a:srgbClr val="FFFFFF"/>
                </a:solidFill>
              </a:rPr>
              <a:t>Entities (particular or generic) with objective existence which are </a:t>
            </a:r>
            <a:r>
              <a:rPr lang="en-US" altLang="en-US" i="1">
                <a:solidFill>
                  <a:srgbClr val="FFFFFF"/>
                </a:solidFill>
              </a:rPr>
              <a:t>not about anything</a:t>
            </a:r>
            <a:endParaRPr lang="en-US" altLang="en-US"/>
          </a:p>
        </p:txBody>
      </p:sp>
      <p:sp>
        <p:nvSpPr>
          <p:cNvPr id="26637" name="Text Box 4"/>
          <p:cNvSpPr txBox="1">
            <a:spLocks noChangeArrowheads="1"/>
          </p:cNvSpPr>
          <p:nvPr/>
        </p:nvSpPr>
        <p:spPr bwMode="auto">
          <a:xfrm rot="2140383">
            <a:off x="5680075" y="1354138"/>
            <a:ext cx="30051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rgbClr val="00CC99"/>
                </a:solidFill>
              </a:rPr>
              <a:t>Representations</a:t>
            </a:r>
          </a:p>
        </p:txBody>
      </p:sp>
      <p:sp>
        <p:nvSpPr>
          <p:cNvPr id="26638" name="Text Box 5"/>
          <p:cNvSpPr txBox="1">
            <a:spLocks noChangeArrowheads="1"/>
          </p:cNvSpPr>
          <p:nvPr/>
        </p:nvSpPr>
        <p:spPr bwMode="auto">
          <a:xfrm>
            <a:off x="5486400" y="4953000"/>
            <a:ext cx="35480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rgbClr val="00CC99"/>
                </a:solidFill>
              </a:rPr>
              <a:t>First Order Reality</a:t>
            </a:r>
          </a:p>
        </p:txBody>
      </p:sp>
    </p:spTree>
    <p:extLst>
      <p:ext uri="{BB962C8B-B14F-4D97-AF65-F5344CB8AC3E}">
        <p14:creationId xmlns:p14="http://schemas.microsoft.com/office/powerpoint/2010/main" val="1028660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9600" dirty="0" smtClean="0"/>
              <a:t>‘Research’</a:t>
            </a:r>
            <a:endParaRPr lang="en-US" sz="9600" dirty="0"/>
          </a:p>
        </p:txBody>
      </p:sp>
      <p:sp>
        <p:nvSpPr>
          <p:cNvPr id="3" name="Subtitle 2"/>
          <p:cNvSpPr>
            <a:spLocks noGrp="1"/>
          </p:cNvSpPr>
          <p:nvPr>
            <p:ph type="subTitle" idx="1"/>
          </p:nvPr>
        </p:nvSpPr>
        <p:spPr/>
        <p:txBody>
          <a:bodyPr/>
          <a:lstStyle/>
          <a:p>
            <a:r>
              <a:rPr lang="en-US" dirty="0" smtClean="0"/>
              <a:t>What researchers do when realizing their roles as scientists</a:t>
            </a:r>
            <a:endParaRPr lang="en-US" dirty="0"/>
          </a:p>
        </p:txBody>
      </p:sp>
    </p:spTree>
    <p:extLst>
      <p:ext uri="{BB962C8B-B14F-4D97-AF65-F5344CB8AC3E}">
        <p14:creationId xmlns:p14="http://schemas.microsoft.com/office/powerpoint/2010/main" val="19860489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Definition of ‘research’</a:t>
            </a:r>
            <a:endParaRPr lang="en-US" dirty="0"/>
          </a:p>
        </p:txBody>
      </p:sp>
      <p:sp>
        <p:nvSpPr>
          <p:cNvPr id="5" name="Content Placeholder 4"/>
          <p:cNvSpPr>
            <a:spLocks noGrp="1"/>
          </p:cNvSpPr>
          <p:nvPr>
            <p:ph idx="1"/>
          </p:nvPr>
        </p:nvSpPr>
        <p:spPr>
          <a:xfrm>
            <a:off x="228600" y="1676400"/>
            <a:ext cx="8686800" cy="3200400"/>
          </a:xfrm>
        </p:spPr>
        <p:txBody>
          <a:bodyPr/>
          <a:lstStyle/>
          <a:p>
            <a:pPr marL="457200" indent="-457200">
              <a:buFont typeface="+mj-lt"/>
              <a:buAutoNum type="arabicPeriod"/>
            </a:pPr>
            <a:r>
              <a:rPr lang="en-US" dirty="0" smtClean="0"/>
              <a:t>careful </a:t>
            </a:r>
            <a:r>
              <a:rPr lang="en-US" dirty="0"/>
              <a:t>or diligent search</a:t>
            </a:r>
          </a:p>
          <a:p>
            <a:pPr marL="457200" indent="-457200">
              <a:buFont typeface="+mj-lt"/>
              <a:buAutoNum type="arabicPeriod"/>
            </a:pPr>
            <a:r>
              <a:rPr lang="en-US" dirty="0" smtClean="0"/>
              <a:t>studious </a:t>
            </a:r>
            <a:r>
              <a:rPr lang="en-US" dirty="0"/>
              <a:t>inquiry or examination; </a:t>
            </a:r>
            <a:r>
              <a:rPr lang="en-US" i="1" dirty="0"/>
              <a:t>especially</a:t>
            </a:r>
            <a:r>
              <a:rPr lang="en-US" dirty="0"/>
              <a:t> : </a:t>
            </a:r>
            <a:endParaRPr lang="en-US" dirty="0" smtClean="0"/>
          </a:p>
          <a:p>
            <a:pPr marL="0" indent="0"/>
            <a:r>
              <a:rPr lang="en-US" dirty="0"/>
              <a:t>	</a:t>
            </a:r>
            <a:r>
              <a:rPr lang="en-US" dirty="0" smtClean="0"/>
              <a:t>investigation </a:t>
            </a:r>
            <a:r>
              <a:rPr lang="en-US" dirty="0"/>
              <a:t>or experimentation </a:t>
            </a:r>
            <a:endParaRPr lang="en-US" dirty="0" smtClean="0"/>
          </a:p>
          <a:p>
            <a:pPr marL="0" indent="0"/>
            <a:r>
              <a:rPr lang="en-US" dirty="0"/>
              <a:t>	</a:t>
            </a:r>
            <a:r>
              <a:rPr lang="en-US" dirty="0" smtClean="0"/>
              <a:t>aimed </a:t>
            </a:r>
            <a:r>
              <a:rPr lang="en-US" dirty="0"/>
              <a:t>at </a:t>
            </a:r>
            <a:endParaRPr lang="en-US" dirty="0" smtClean="0"/>
          </a:p>
          <a:p>
            <a:pPr marL="0" indent="0"/>
            <a:r>
              <a:rPr lang="en-US" dirty="0"/>
              <a:t>	</a:t>
            </a:r>
            <a:r>
              <a:rPr lang="en-US" dirty="0" smtClean="0"/>
              <a:t>	- the </a:t>
            </a:r>
            <a:r>
              <a:rPr lang="en-US" dirty="0">
                <a:solidFill>
                  <a:srgbClr val="FFFF00"/>
                </a:solidFill>
              </a:rPr>
              <a:t>discovery</a:t>
            </a:r>
            <a:r>
              <a:rPr lang="en-US" dirty="0"/>
              <a:t> and </a:t>
            </a:r>
            <a:r>
              <a:rPr lang="en-US" dirty="0">
                <a:solidFill>
                  <a:srgbClr val="FFFF00"/>
                </a:solidFill>
              </a:rPr>
              <a:t>interpretation</a:t>
            </a:r>
            <a:r>
              <a:rPr lang="en-US" dirty="0"/>
              <a:t> of </a:t>
            </a:r>
            <a:r>
              <a:rPr lang="en-US" dirty="0">
                <a:solidFill>
                  <a:srgbClr val="FFC000"/>
                </a:solidFill>
              </a:rPr>
              <a:t>facts</a:t>
            </a:r>
            <a:r>
              <a:rPr lang="en-US" dirty="0"/>
              <a:t>, </a:t>
            </a:r>
            <a:endParaRPr lang="en-US" dirty="0" smtClean="0"/>
          </a:p>
          <a:p>
            <a:pPr marL="0" indent="0"/>
            <a:r>
              <a:rPr lang="en-US" dirty="0"/>
              <a:t>	</a:t>
            </a:r>
            <a:r>
              <a:rPr lang="en-US" dirty="0" smtClean="0"/>
              <a:t>	- revision </a:t>
            </a:r>
            <a:r>
              <a:rPr lang="en-US" dirty="0"/>
              <a:t>of accepted </a:t>
            </a:r>
            <a:r>
              <a:rPr lang="en-US" dirty="0">
                <a:solidFill>
                  <a:srgbClr val="FFC000"/>
                </a:solidFill>
              </a:rPr>
              <a:t>theories</a:t>
            </a:r>
            <a:r>
              <a:rPr lang="en-US" dirty="0"/>
              <a:t> or </a:t>
            </a:r>
            <a:r>
              <a:rPr lang="en-US" dirty="0">
                <a:solidFill>
                  <a:srgbClr val="FFFF00"/>
                </a:solidFill>
              </a:rPr>
              <a:t>laws</a:t>
            </a:r>
            <a:r>
              <a:rPr lang="en-US" dirty="0"/>
              <a:t> in the </a:t>
            </a:r>
            <a:r>
              <a:rPr lang="en-US" dirty="0" smtClean="0"/>
              <a:t>			  light </a:t>
            </a:r>
            <a:r>
              <a:rPr lang="en-US" dirty="0"/>
              <a:t>of </a:t>
            </a:r>
            <a:r>
              <a:rPr lang="en-US" dirty="0">
                <a:solidFill>
                  <a:srgbClr val="FFC000"/>
                </a:solidFill>
              </a:rPr>
              <a:t>new facts</a:t>
            </a:r>
            <a:r>
              <a:rPr lang="en-US" dirty="0"/>
              <a:t>, </a:t>
            </a:r>
            <a:endParaRPr lang="en-US" dirty="0" smtClean="0"/>
          </a:p>
          <a:p>
            <a:pPr marL="0" indent="0"/>
            <a:r>
              <a:rPr lang="en-US" dirty="0"/>
              <a:t>	</a:t>
            </a:r>
            <a:r>
              <a:rPr lang="en-US" dirty="0" smtClean="0"/>
              <a:t>	- or </a:t>
            </a:r>
            <a:r>
              <a:rPr lang="en-US" dirty="0"/>
              <a:t>practical </a:t>
            </a:r>
            <a:r>
              <a:rPr lang="en-US" dirty="0">
                <a:solidFill>
                  <a:srgbClr val="FFFF00"/>
                </a:solidFill>
              </a:rPr>
              <a:t>application</a:t>
            </a:r>
            <a:r>
              <a:rPr lang="en-US" dirty="0"/>
              <a:t> of such new or revised </a:t>
            </a:r>
            <a:r>
              <a:rPr lang="en-US" dirty="0" smtClean="0"/>
              <a:t>		  theories </a:t>
            </a:r>
            <a:r>
              <a:rPr lang="en-US" dirty="0"/>
              <a:t>or laws</a:t>
            </a:r>
          </a:p>
          <a:p>
            <a:pPr marL="457200" indent="-457200">
              <a:buFont typeface="+mj-lt"/>
              <a:buAutoNum type="arabicPeriod" startAt="3"/>
            </a:pPr>
            <a:r>
              <a:rPr lang="en-US" dirty="0" smtClean="0"/>
              <a:t>the </a:t>
            </a:r>
            <a:r>
              <a:rPr lang="en-US" dirty="0"/>
              <a:t>collecting of information about a particular subject</a:t>
            </a:r>
          </a:p>
          <a:p>
            <a:endParaRPr lang="en-US" dirty="0"/>
          </a:p>
        </p:txBody>
      </p:sp>
      <p:sp>
        <p:nvSpPr>
          <p:cNvPr id="6" name="Rectangle 5"/>
          <p:cNvSpPr/>
          <p:nvPr/>
        </p:nvSpPr>
        <p:spPr>
          <a:xfrm>
            <a:off x="4038600" y="6172200"/>
            <a:ext cx="4572000" cy="307777"/>
          </a:xfrm>
          <a:prstGeom prst="rect">
            <a:avLst/>
          </a:prstGeom>
        </p:spPr>
        <p:txBody>
          <a:bodyPr>
            <a:spAutoFit/>
          </a:bodyPr>
          <a:lstStyle/>
          <a:p>
            <a:r>
              <a:rPr lang="en-US" sz="1400" dirty="0">
                <a:solidFill>
                  <a:schemeClr val="bg1"/>
                </a:solidFill>
              </a:rPr>
              <a:t>http://www.merriam-webster.com/dictionary/research</a:t>
            </a:r>
          </a:p>
        </p:txBody>
      </p:sp>
      <p:sp>
        <p:nvSpPr>
          <p:cNvPr id="7" name="Rectangle 6"/>
          <p:cNvSpPr/>
          <p:nvPr/>
        </p:nvSpPr>
        <p:spPr bwMode="auto">
          <a:xfrm>
            <a:off x="228600" y="2133600"/>
            <a:ext cx="8610600" cy="3352800"/>
          </a:xfrm>
          <a:prstGeom prst="rect">
            <a:avLst/>
          </a:prstGeom>
          <a:no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24292434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Scientific </a:t>
            </a:r>
            <a:r>
              <a:rPr lang="en-US" dirty="0"/>
              <a:t>M</a:t>
            </a:r>
            <a:r>
              <a:rPr lang="en-US" dirty="0" smtClean="0"/>
              <a:t>ethod</a:t>
            </a:r>
            <a:endParaRPr lang="en-US" dirty="0"/>
          </a:p>
        </p:txBody>
      </p:sp>
      <p:sp>
        <p:nvSpPr>
          <p:cNvPr id="3" name="Content Placeholder 2"/>
          <p:cNvSpPr>
            <a:spLocks noGrp="1"/>
          </p:cNvSpPr>
          <p:nvPr>
            <p:ph idx="1"/>
          </p:nvPr>
        </p:nvSpPr>
        <p:spPr>
          <a:xfrm>
            <a:off x="228600" y="2362200"/>
            <a:ext cx="8686800" cy="2362200"/>
          </a:xfrm>
        </p:spPr>
        <p:txBody>
          <a:bodyPr/>
          <a:lstStyle/>
          <a:p>
            <a:pPr>
              <a:buFont typeface="Arial" panose="020B0604020202020204" pitchFamily="34" charset="0"/>
              <a:buChar char="•"/>
            </a:pPr>
            <a:r>
              <a:rPr lang="en-US" sz="2800" dirty="0"/>
              <a:t>principles and procedures for the </a:t>
            </a:r>
            <a:r>
              <a:rPr lang="en-US" sz="2800" dirty="0">
                <a:solidFill>
                  <a:srgbClr val="FFFF00"/>
                </a:solidFill>
              </a:rPr>
              <a:t>systematic</a:t>
            </a:r>
            <a:r>
              <a:rPr lang="en-US" sz="2800" dirty="0"/>
              <a:t> </a:t>
            </a:r>
            <a:r>
              <a:rPr lang="en-US" sz="2800" dirty="0">
                <a:solidFill>
                  <a:srgbClr val="FFFF00"/>
                </a:solidFill>
              </a:rPr>
              <a:t>pursuit</a:t>
            </a:r>
            <a:r>
              <a:rPr lang="en-US" sz="2800" dirty="0"/>
              <a:t> of knowledge </a:t>
            </a:r>
            <a:r>
              <a:rPr lang="en-US" sz="2800" dirty="0" smtClean="0"/>
              <a:t>involving:</a:t>
            </a:r>
          </a:p>
          <a:p>
            <a:pPr lvl="1">
              <a:buFont typeface="Arial" panose="020B0604020202020204" pitchFamily="34" charset="0"/>
              <a:buChar char="•"/>
            </a:pPr>
            <a:r>
              <a:rPr lang="en-US" sz="2800" dirty="0" smtClean="0"/>
              <a:t>the </a:t>
            </a:r>
            <a:r>
              <a:rPr lang="en-US" sz="2800" dirty="0">
                <a:solidFill>
                  <a:srgbClr val="FFC000"/>
                </a:solidFill>
              </a:rPr>
              <a:t>recognition</a:t>
            </a:r>
            <a:r>
              <a:rPr lang="en-US" sz="2800" dirty="0"/>
              <a:t> and </a:t>
            </a:r>
            <a:r>
              <a:rPr lang="en-US" sz="2800" dirty="0">
                <a:solidFill>
                  <a:srgbClr val="FFC000"/>
                </a:solidFill>
              </a:rPr>
              <a:t>formulation</a:t>
            </a:r>
            <a:r>
              <a:rPr lang="en-US" sz="2800" dirty="0"/>
              <a:t> of a </a:t>
            </a:r>
            <a:r>
              <a:rPr lang="en-US" sz="2800" dirty="0">
                <a:solidFill>
                  <a:srgbClr val="FFFF00"/>
                </a:solidFill>
              </a:rPr>
              <a:t>problem</a:t>
            </a:r>
            <a:r>
              <a:rPr lang="en-US" sz="2800" dirty="0" smtClean="0"/>
              <a:t>,</a:t>
            </a:r>
          </a:p>
          <a:p>
            <a:pPr lvl="1">
              <a:buFont typeface="Arial" panose="020B0604020202020204" pitchFamily="34" charset="0"/>
              <a:buChar char="•"/>
            </a:pPr>
            <a:r>
              <a:rPr lang="en-US" sz="2800" dirty="0" smtClean="0"/>
              <a:t>the </a:t>
            </a:r>
            <a:r>
              <a:rPr lang="en-US" sz="2800" dirty="0"/>
              <a:t>collection of </a:t>
            </a:r>
            <a:r>
              <a:rPr lang="en-US" sz="2800" dirty="0">
                <a:solidFill>
                  <a:srgbClr val="FFC000"/>
                </a:solidFill>
              </a:rPr>
              <a:t>data</a:t>
            </a:r>
            <a:r>
              <a:rPr lang="en-US" sz="2800" dirty="0"/>
              <a:t> through observation and experiment, and </a:t>
            </a:r>
            <a:endParaRPr lang="en-US" sz="2800" dirty="0" smtClean="0"/>
          </a:p>
          <a:p>
            <a:pPr lvl="1">
              <a:buFont typeface="Arial" panose="020B0604020202020204" pitchFamily="34" charset="0"/>
              <a:buChar char="•"/>
            </a:pPr>
            <a:r>
              <a:rPr lang="en-US" sz="2800" dirty="0" smtClean="0"/>
              <a:t>the </a:t>
            </a:r>
            <a:r>
              <a:rPr lang="en-US" sz="2800" dirty="0"/>
              <a:t>formulation and testing of </a:t>
            </a:r>
            <a:r>
              <a:rPr lang="en-US" sz="2800" dirty="0" smtClean="0">
                <a:solidFill>
                  <a:srgbClr val="FFC000"/>
                </a:solidFill>
              </a:rPr>
              <a:t>hypotheses</a:t>
            </a:r>
            <a:r>
              <a:rPr lang="en-US" sz="2800" dirty="0" smtClean="0"/>
              <a:t>.</a:t>
            </a:r>
            <a:endParaRPr lang="en-US" sz="2800" dirty="0"/>
          </a:p>
        </p:txBody>
      </p:sp>
      <p:sp>
        <p:nvSpPr>
          <p:cNvPr id="4" name="Rectangle 3"/>
          <p:cNvSpPr/>
          <p:nvPr/>
        </p:nvSpPr>
        <p:spPr>
          <a:xfrm>
            <a:off x="4495800" y="5715000"/>
            <a:ext cx="4572000" cy="584775"/>
          </a:xfrm>
          <a:prstGeom prst="rect">
            <a:avLst/>
          </a:prstGeom>
        </p:spPr>
        <p:txBody>
          <a:bodyPr>
            <a:spAutoFit/>
          </a:bodyPr>
          <a:lstStyle/>
          <a:p>
            <a:r>
              <a:rPr lang="en-US" sz="1600" dirty="0">
                <a:solidFill>
                  <a:schemeClr val="bg1"/>
                </a:solidFill>
              </a:rPr>
              <a:t>http://www.merriam-webster.com/dictionary/scientific%20method</a:t>
            </a:r>
          </a:p>
        </p:txBody>
      </p:sp>
    </p:spTree>
    <p:extLst>
      <p:ext uri="{BB962C8B-B14F-4D97-AF65-F5344CB8AC3E}">
        <p14:creationId xmlns:p14="http://schemas.microsoft.com/office/powerpoint/2010/main" val="39532623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686800" cy="609600"/>
          </a:xfrm>
          <a:solidFill>
            <a:schemeClr val="bg1"/>
          </a:solidFill>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75" y="838200"/>
            <a:ext cx="8096250" cy="5924550"/>
          </a:xfrm>
          <a:prstGeom prst="rect">
            <a:avLst/>
          </a:prstGeom>
        </p:spPr>
      </p:pic>
      <p:sp>
        <p:nvSpPr>
          <p:cNvPr id="5" name="Rectangle 4"/>
          <p:cNvSpPr/>
          <p:nvPr/>
        </p:nvSpPr>
        <p:spPr>
          <a:xfrm>
            <a:off x="228600" y="6590863"/>
            <a:ext cx="8839200" cy="276999"/>
          </a:xfrm>
          <a:prstGeom prst="rect">
            <a:avLst/>
          </a:prstGeom>
        </p:spPr>
        <p:txBody>
          <a:bodyPr wrap="square">
            <a:spAutoFit/>
          </a:bodyPr>
          <a:lstStyle/>
          <a:p>
            <a:pPr algn="r"/>
            <a:r>
              <a:rPr lang="en-US" sz="1200" dirty="0">
                <a:solidFill>
                  <a:schemeClr val="bg1"/>
                </a:solidFill>
              </a:rPr>
              <a:t>By </a:t>
            </a:r>
            <a:r>
              <a:rPr lang="en-US" sz="1200" dirty="0" err="1">
                <a:solidFill>
                  <a:schemeClr val="bg1"/>
                </a:solidFill>
              </a:rPr>
              <a:t>ArchonMagnus</a:t>
            </a:r>
            <a:r>
              <a:rPr lang="en-US" sz="1200" dirty="0">
                <a:solidFill>
                  <a:schemeClr val="bg1"/>
                </a:solidFill>
              </a:rPr>
              <a:t> - Own work, CC BY-SA 4.0, https://commons.wikimedia.org/w/index.php?curid=42164616</a:t>
            </a:r>
          </a:p>
        </p:txBody>
      </p:sp>
    </p:spTree>
    <p:extLst>
      <p:ext uri="{BB962C8B-B14F-4D97-AF65-F5344CB8AC3E}">
        <p14:creationId xmlns:p14="http://schemas.microsoft.com/office/powerpoint/2010/main" val="16138206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686800" cy="609600"/>
          </a:xfrm>
          <a:solidFill>
            <a:schemeClr val="bg1"/>
          </a:solidFill>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75" y="838200"/>
            <a:ext cx="8096250" cy="5924550"/>
          </a:xfrm>
          <a:prstGeom prst="rect">
            <a:avLst/>
          </a:prstGeom>
        </p:spPr>
      </p:pic>
      <p:sp>
        <p:nvSpPr>
          <p:cNvPr id="5" name="Rectangle 4"/>
          <p:cNvSpPr/>
          <p:nvPr/>
        </p:nvSpPr>
        <p:spPr>
          <a:xfrm>
            <a:off x="228600" y="6590863"/>
            <a:ext cx="8839200" cy="276999"/>
          </a:xfrm>
          <a:prstGeom prst="rect">
            <a:avLst/>
          </a:prstGeom>
        </p:spPr>
        <p:txBody>
          <a:bodyPr wrap="square">
            <a:spAutoFit/>
          </a:bodyPr>
          <a:lstStyle/>
          <a:p>
            <a:pPr algn="r"/>
            <a:r>
              <a:rPr lang="en-US" sz="1200" dirty="0">
                <a:solidFill>
                  <a:schemeClr val="bg1"/>
                </a:solidFill>
              </a:rPr>
              <a:t>By </a:t>
            </a:r>
            <a:r>
              <a:rPr lang="en-US" sz="1200" dirty="0" err="1">
                <a:solidFill>
                  <a:schemeClr val="bg1"/>
                </a:solidFill>
              </a:rPr>
              <a:t>ArchonMagnus</a:t>
            </a:r>
            <a:r>
              <a:rPr lang="en-US" sz="1200" dirty="0">
                <a:solidFill>
                  <a:schemeClr val="bg1"/>
                </a:solidFill>
              </a:rPr>
              <a:t> - Own work, CC BY-SA 4.0, https://commons.wikimedia.org/w/index.php?curid=42164616</a:t>
            </a:r>
          </a:p>
        </p:txBody>
      </p:sp>
      <p:grpSp>
        <p:nvGrpSpPr>
          <p:cNvPr id="10" name="Group 9"/>
          <p:cNvGrpSpPr/>
          <p:nvPr/>
        </p:nvGrpSpPr>
        <p:grpSpPr>
          <a:xfrm>
            <a:off x="3544456" y="1429328"/>
            <a:ext cx="2133600" cy="1295400"/>
            <a:chOff x="3544456" y="1429328"/>
            <a:chExt cx="2133600" cy="1295400"/>
          </a:xfrm>
        </p:grpSpPr>
        <p:sp>
          <p:nvSpPr>
            <p:cNvPr id="8" name="Oval 7"/>
            <p:cNvSpPr/>
            <p:nvPr/>
          </p:nvSpPr>
          <p:spPr bwMode="auto">
            <a:xfrm>
              <a:off x="3544456" y="1429328"/>
              <a:ext cx="2133600" cy="12954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TextBox 8"/>
            <p:cNvSpPr txBox="1"/>
            <p:nvPr/>
          </p:nvSpPr>
          <p:spPr>
            <a:xfrm>
              <a:off x="3581400" y="1828800"/>
              <a:ext cx="2050561" cy="584775"/>
            </a:xfrm>
            <a:prstGeom prst="rect">
              <a:avLst/>
            </a:prstGeom>
            <a:noFill/>
          </p:spPr>
          <p:txBody>
            <a:bodyPr wrap="none" rtlCol="0">
              <a:spAutoFit/>
            </a:bodyPr>
            <a:lstStyle/>
            <a:p>
              <a:pPr algn="ctr"/>
              <a:r>
                <a:rPr lang="en-US" sz="1800" b="1" dirty="0" smtClean="0"/>
                <a:t>Make observations</a:t>
              </a:r>
            </a:p>
            <a:p>
              <a:pPr algn="ctr"/>
              <a:r>
                <a:rPr lang="en-US" sz="1400" dirty="0" smtClean="0"/>
                <a:t>What do I see in nature?</a:t>
              </a:r>
              <a:endParaRPr lang="en-US" sz="1400" dirty="0"/>
            </a:p>
          </p:txBody>
        </p:sp>
      </p:grpSp>
      <p:sp>
        <p:nvSpPr>
          <p:cNvPr id="11" name="TextBox 10"/>
          <p:cNvSpPr txBox="1"/>
          <p:nvPr/>
        </p:nvSpPr>
        <p:spPr>
          <a:xfrm>
            <a:off x="2514600" y="4648200"/>
            <a:ext cx="4164923" cy="1015663"/>
          </a:xfrm>
          <a:prstGeom prst="rect">
            <a:avLst/>
          </a:prstGeom>
          <a:noFill/>
        </p:spPr>
        <p:txBody>
          <a:bodyPr wrap="none" rtlCol="0">
            <a:spAutoFit/>
          </a:bodyPr>
          <a:lstStyle/>
          <a:p>
            <a:r>
              <a:rPr lang="en-US" sz="6000" b="1" dirty="0" smtClean="0">
                <a:solidFill>
                  <a:srgbClr val="FFFF00"/>
                </a:solidFill>
                <a:sym typeface="Wingdings" panose="05000000000000000000" pitchFamily="2" charset="2"/>
              </a:rPr>
              <a:t> Ontology</a:t>
            </a:r>
            <a:endParaRPr lang="en-US" sz="6000" b="1" dirty="0">
              <a:solidFill>
                <a:srgbClr val="FFFF00"/>
              </a:solidFill>
            </a:endParaRPr>
          </a:p>
        </p:txBody>
      </p:sp>
    </p:spTree>
    <p:extLst>
      <p:ext uri="{BB962C8B-B14F-4D97-AF65-F5344CB8AC3E}">
        <p14:creationId xmlns:p14="http://schemas.microsoft.com/office/powerpoint/2010/main" val="378681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0 0.25 E" pathEditMode="relative" ptsTypes="">
                                      <p:cBhvr>
                                        <p:cTn id="6" dur="1000" fill="hold"/>
                                        <p:tgtEl>
                                          <p:spTgt spid="10"/>
                                        </p:tgtEl>
                                        <p:attrNameLst>
                                          <p:attrName>ppt_x</p:attrName>
                                          <p:attrName>ppt_y</p:attrName>
                                        </p:attrNameLst>
                                      </p:cBhvr>
                                    </p:animMotion>
                                  </p:childTnLst>
                                </p:cTn>
                              </p:par>
                              <p:par>
                                <p:cTn id="7" presetID="6" presetClass="emph" presetSubtype="0" fill="hold" nodeType="withEffect">
                                  <p:stCondLst>
                                    <p:cond delay="0"/>
                                  </p:stCondLst>
                                  <p:childTnLst>
                                    <p:animScale>
                                      <p:cBhvr>
                                        <p:cTn id="8" dur="1000" fill="hold"/>
                                        <p:tgtEl>
                                          <p:spTgt spid="10"/>
                                        </p:tgtEl>
                                      </p:cBhvr>
                                      <p:by x="400000" y="400000"/>
                                    </p:animScale>
                                  </p:childTnLst>
                                </p:cTn>
                              </p:par>
                            </p:childTnLst>
                          </p:cTn>
                        </p:par>
                        <p:par>
                          <p:cTn id="9" fill="hold">
                            <p:stCondLst>
                              <p:cond delay="1000"/>
                            </p:stCondLst>
                            <p:childTnLst>
                              <p:par>
                                <p:cTn id="10" presetID="1"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Objectivity (1)</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Objectivity </a:t>
            </a:r>
            <a:r>
              <a:rPr lang="en-US" dirty="0"/>
              <a:t>as Faithfulness to </a:t>
            </a:r>
            <a:r>
              <a:rPr lang="en-US" dirty="0" smtClean="0"/>
              <a:t>Facts</a:t>
            </a:r>
          </a:p>
          <a:p>
            <a:pPr>
              <a:buFont typeface="Arial" panose="020B0604020202020204" pitchFamily="34" charset="0"/>
              <a:buChar char="•"/>
            </a:pPr>
            <a:endParaRPr lang="en-US" dirty="0" smtClean="0"/>
          </a:p>
          <a:p>
            <a:pPr>
              <a:buFont typeface="Arial" panose="020B0604020202020204" pitchFamily="34" charset="0"/>
              <a:buChar char="•"/>
            </a:pPr>
            <a:r>
              <a:rPr lang="en-US" dirty="0" smtClean="0"/>
              <a:t>Objectivity </a:t>
            </a:r>
            <a:r>
              <a:rPr lang="en-US" dirty="0"/>
              <a:t>as Absence of Normative Commitments and the Value-Free </a:t>
            </a:r>
            <a:r>
              <a:rPr lang="en-US" dirty="0" smtClean="0"/>
              <a:t>Ideal</a:t>
            </a:r>
          </a:p>
          <a:p>
            <a:pPr>
              <a:buFont typeface="Arial" panose="020B0604020202020204" pitchFamily="34" charset="0"/>
              <a:buChar char="•"/>
            </a:pPr>
            <a:endParaRPr lang="en-US" dirty="0"/>
          </a:p>
          <a:p>
            <a:endParaRPr lang="en-US" dirty="0"/>
          </a:p>
          <a:p>
            <a:endParaRPr lang="en-US" dirty="0"/>
          </a:p>
        </p:txBody>
      </p:sp>
    </p:spTree>
    <p:extLst>
      <p:ext uri="{BB962C8B-B14F-4D97-AF65-F5344CB8AC3E}">
        <p14:creationId xmlns:p14="http://schemas.microsoft.com/office/powerpoint/2010/main" val="158779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 notions of ‘ontology’ as a study</a:t>
            </a:r>
            <a:endParaRPr lang="en-US" dirty="0"/>
          </a:p>
        </p:txBody>
      </p:sp>
      <p:sp>
        <p:nvSpPr>
          <p:cNvPr id="3" name="Content Placeholder 2"/>
          <p:cNvSpPr>
            <a:spLocks noGrp="1"/>
          </p:cNvSpPr>
          <p:nvPr>
            <p:ph idx="1"/>
          </p:nvPr>
        </p:nvSpPr>
        <p:spPr>
          <a:xfrm>
            <a:off x="228600" y="1676400"/>
            <a:ext cx="8686800" cy="4419600"/>
          </a:xfrm>
        </p:spPr>
        <p:txBody>
          <a:bodyPr/>
          <a:lstStyle/>
          <a:p>
            <a:pPr marL="803275" indent="-803275"/>
            <a:r>
              <a:rPr lang="en-US" dirty="0"/>
              <a:t>(</a:t>
            </a:r>
            <a:r>
              <a:rPr lang="en-US" dirty="0" smtClean="0"/>
              <a:t>O1) </a:t>
            </a:r>
            <a:r>
              <a:rPr lang="en-US" dirty="0"/>
              <a:t>	the study of what there is,</a:t>
            </a:r>
          </a:p>
          <a:p>
            <a:pPr marL="803275" indent="-803275"/>
            <a:r>
              <a:rPr lang="en-US" dirty="0"/>
              <a:t>(</a:t>
            </a:r>
            <a:r>
              <a:rPr lang="en-US" dirty="0" smtClean="0"/>
              <a:t>O2) </a:t>
            </a:r>
            <a:r>
              <a:rPr lang="en-US" dirty="0"/>
              <a:t>	the study of the most general features of what there is, and how the things there are relate to each other in the metaphysically most general ways,</a:t>
            </a:r>
          </a:p>
          <a:p>
            <a:pPr marL="803275" indent="-803275"/>
            <a:r>
              <a:rPr lang="en-US" dirty="0" smtClean="0"/>
              <a:t>(O3)	the </a:t>
            </a:r>
            <a:r>
              <a:rPr lang="en-US" dirty="0"/>
              <a:t>study of ontological commitment, i.e. what we or others are committed to,</a:t>
            </a:r>
          </a:p>
          <a:p>
            <a:pPr marL="803275" indent="-803275"/>
            <a:r>
              <a:rPr lang="en-US" dirty="0" smtClean="0"/>
              <a:t>(</a:t>
            </a:r>
            <a:r>
              <a:rPr lang="en-US" dirty="0"/>
              <a:t>O4) </a:t>
            </a:r>
            <a:r>
              <a:rPr lang="en-US" dirty="0" smtClean="0"/>
              <a:t>	the </a:t>
            </a:r>
            <a:r>
              <a:rPr lang="en-US" dirty="0"/>
              <a:t>study of meta-ontology, i.e. saying what task it is that the discipline of ontology should aim to accomplish, if any, how the questions it aims to answer should be understood, and with what methodology they can be answered.</a:t>
            </a:r>
          </a:p>
          <a:p>
            <a:endParaRPr lang="en-US" dirty="0"/>
          </a:p>
        </p:txBody>
      </p:sp>
      <p:sp>
        <p:nvSpPr>
          <p:cNvPr id="4" name="Rectangle 3"/>
          <p:cNvSpPr/>
          <p:nvPr/>
        </p:nvSpPr>
        <p:spPr>
          <a:xfrm>
            <a:off x="3886200" y="6400800"/>
            <a:ext cx="5410200" cy="307777"/>
          </a:xfrm>
          <a:prstGeom prst="rect">
            <a:avLst/>
          </a:prstGeom>
        </p:spPr>
        <p:txBody>
          <a:bodyPr wrap="square">
            <a:spAutoFit/>
          </a:bodyPr>
          <a:lstStyle/>
          <a:p>
            <a:r>
              <a:rPr lang="en-US" sz="1400" dirty="0">
                <a:solidFill>
                  <a:schemeClr val="bg1"/>
                </a:solidFill>
              </a:rPr>
              <a:t>http://plato.stanford.edu/entries/logic-ontology/#DifConOnt</a:t>
            </a:r>
          </a:p>
        </p:txBody>
      </p:sp>
    </p:spTree>
    <p:extLst>
      <p:ext uri="{BB962C8B-B14F-4D97-AF65-F5344CB8AC3E}">
        <p14:creationId xmlns:p14="http://schemas.microsoft.com/office/powerpoint/2010/main" val="174480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 notions of ‘ontology’ as a study</a:t>
            </a:r>
            <a:endParaRPr lang="en-US" dirty="0"/>
          </a:p>
        </p:txBody>
      </p:sp>
      <p:sp>
        <p:nvSpPr>
          <p:cNvPr id="3" name="Content Placeholder 2"/>
          <p:cNvSpPr>
            <a:spLocks noGrp="1"/>
          </p:cNvSpPr>
          <p:nvPr>
            <p:ph idx="1"/>
          </p:nvPr>
        </p:nvSpPr>
        <p:spPr>
          <a:xfrm>
            <a:off x="228600" y="1676400"/>
            <a:ext cx="8686800" cy="4419600"/>
          </a:xfrm>
        </p:spPr>
        <p:txBody>
          <a:bodyPr/>
          <a:lstStyle/>
          <a:p>
            <a:pPr marL="803275" indent="-803275"/>
            <a:r>
              <a:rPr lang="en-US" dirty="0"/>
              <a:t>(</a:t>
            </a:r>
            <a:r>
              <a:rPr lang="en-US" dirty="0" smtClean="0"/>
              <a:t>O1) </a:t>
            </a:r>
            <a:r>
              <a:rPr lang="en-US" dirty="0"/>
              <a:t>	the study of what there is,</a:t>
            </a:r>
          </a:p>
          <a:p>
            <a:pPr marL="803275" indent="-803275"/>
            <a:r>
              <a:rPr lang="en-US" dirty="0"/>
              <a:t>(</a:t>
            </a:r>
            <a:r>
              <a:rPr lang="en-US" dirty="0" smtClean="0"/>
              <a:t>O2) </a:t>
            </a:r>
            <a:r>
              <a:rPr lang="en-US" dirty="0"/>
              <a:t>	the study of the most general features of what there is, and how the things there are relate to each other in the metaphysically most general ways,</a:t>
            </a:r>
          </a:p>
          <a:p>
            <a:pPr marL="803275" indent="-803275"/>
            <a:r>
              <a:rPr lang="en-US" dirty="0" smtClean="0">
                <a:solidFill>
                  <a:srgbClr val="FFFF00"/>
                </a:solidFill>
              </a:rPr>
              <a:t>(O3)	the </a:t>
            </a:r>
            <a:r>
              <a:rPr lang="en-US" dirty="0">
                <a:solidFill>
                  <a:srgbClr val="FFFF00"/>
                </a:solidFill>
              </a:rPr>
              <a:t>study of ontological commitment, i.e. what we or others are committed to</a:t>
            </a:r>
            <a:r>
              <a:rPr lang="en-US" dirty="0"/>
              <a:t>,</a:t>
            </a:r>
          </a:p>
          <a:p>
            <a:pPr marL="803275" indent="-803275"/>
            <a:r>
              <a:rPr lang="en-US" dirty="0" smtClean="0"/>
              <a:t>(</a:t>
            </a:r>
            <a:r>
              <a:rPr lang="en-US" dirty="0"/>
              <a:t>O4) </a:t>
            </a:r>
            <a:r>
              <a:rPr lang="en-US" dirty="0" smtClean="0"/>
              <a:t>	the </a:t>
            </a:r>
            <a:r>
              <a:rPr lang="en-US" dirty="0"/>
              <a:t>study of meta-ontology, i.e. saying what task it is that the discipline of ontology should aim to accomplish, if any, how the questions it aims to answer should be understood, and with what methodology they can be answered.</a:t>
            </a:r>
          </a:p>
          <a:p>
            <a:endParaRPr lang="en-US" dirty="0"/>
          </a:p>
        </p:txBody>
      </p:sp>
      <p:sp>
        <p:nvSpPr>
          <p:cNvPr id="4" name="Rectangle 3"/>
          <p:cNvSpPr/>
          <p:nvPr/>
        </p:nvSpPr>
        <p:spPr>
          <a:xfrm>
            <a:off x="3886200" y="6400800"/>
            <a:ext cx="5410200" cy="307777"/>
          </a:xfrm>
          <a:prstGeom prst="rect">
            <a:avLst/>
          </a:prstGeom>
        </p:spPr>
        <p:txBody>
          <a:bodyPr wrap="square">
            <a:spAutoFit/>
          </a:bodyPr>
          <a:lstStyle/>
          <a:p>
            <a:r>
              <a:rPr lang="en-US" sz="1400" dirty="0">
                <a:solidFill>
                  <a:schemeClr val="bg1"/>
                </a:solidFill>
              </a:rPr>
              <a:t>http://plato.stanford.edu/entries/logic-ontology/#DifConOnt</a:t>
            </a:r>
          </a:p>
        </p:txBody>
      </p:sp>
      <p:sp>
        <p:nvSpPr>
          <p:cNvPr id="5" name="Rectangle 4"/>
          <p:cNvSpPr/>
          <p:nvPr/>
        </p:nvSpPr>
        <p:spPr bwMode="auto">
          <a:xfrm>
            <a:off x="228600" y="3276600"/>
            <a:ext cx="8458200" cy="838200"/>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32807152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Biomedical Informatics</a:t>
            </a:r>
            <a:endParaRPr lang="en-US" dirty="0"/>
          </a:p>
        </p:txBody>
      </p:sp>
      <p:sp>
        <p:nvSpPr>
          <p:cNvPr id="5" name="Content Placeholder 4"/>
          <p:cNvSpPr>
            <a:spLocks noGrp="1"/>
          </p:cNvSpPr>
          <p:nvPr>
            <p:ph idx="1"/>
          </p:nvPr>
        </p:nvSpPr>
        <p:spPr>
          <a:xfrm>
            <a:off x="228600" y="1676400"/>
            <a:ext cx="8686800" cy="3886200"/>
          </a:xfrm>
        </p:spPr>
        <p:txBody>
          <a:bodyPr/>
          <a:lstStyle/>
          <a:p>
            <a:r>
              <a:rPr lang="en-US" b="1" u="sng" dirty="0" smtClean="0"/>
              <a:t>Definition</a:t>
            </a:r>
            <a:r>
              <a:rPr lang="en-US" dirty="0" smtClean="0"/>
              <a:t>:</a:t>
            </a:r>
          </a:p>
          <a:p>
            <a:endParaRPr lang="en-US" dirty="0"/>
          </a:p>
          <a:p>
            <a:pPr marL="0" indent="0"/>
            <a:r>
              <a:rPr lang="en-US" i="1" dirty="0"/>
              <a:t>Biomedical informatics (BMI) is </a:t>
            </a:r>
            <a:endParaRPr lang="en-US" i="1" dirty="0" smtClean="0"/>
          </a:p>
          <a:p>
            <a:pPr>
              <a:buFont typeface="Arial" panose="020B0604020202020204" pitchFamily="34" charset="0"/>
              <a:buChar char="•"/>
            </a:pPr>
            <a:r>
              <a:rPr lang="en-US" i="1" dirty="0" smtClean="0"/>
              <a:t>the </a:t>
            </a:r>
            <a:r>
              <a:rPr lang="en-US" i="1" dirty="0"/>
              <a:t>interdisciplinary field </a:t>
            </a:r>
            <a:endParaRPr lang="en-US" i="1" dirty="0" smtClean="0"/>
          </a:p>
          <a:p>
            <a:pPr>
              <a:buFont typeface="Arial" panose="020B0604020202020204" pitchFamily="34" charset="0"/>
              <a:buChar char="•"/>
            </a:pPr>
            <a:r>
              <a:rPr lang="en-US" i="1" dirty="0" smtClean="0"/>
              <a:t>that </a:t>
            </a:r>
            <a:r>
              <a:rPr lang="en-US" i="1" dirty="0"/>
              <a:t>studies and pursues the effective uses of biomedical data, information, and knowledge </a:t>
            </a:r>
            <a:endParaRPr lang="en-US" i="1" dirty="0" smtClean="0"/>
          </a:p>
          <a:p>
            <a:pPr>
              <a:buFont typeface="Arial" panose="020B0604020202020204" pitchFamily="34" charset="0"/>
              <a:buChar char="•"/>
            </a:pPr>
            <a:r>
              <a:rPr lang="en-US" i="1" dirty="0" smtClean="0"/>
              <a:t>for </a:t>
            </a:r>
            <a:r>
              <a:rPr lang="en-US" i="1" dirty="0"/>
              <a:t>scientific inquiry, problem solving, and decision making</a:t>
            </a:r>
            <a:r>
              <a:rPr lang="en-US" i="1" dirty="0" smtClean="0"/>
              <a:t>,</a:t>
            </a:r>
          </a:p>
          <a:p>
            <a:pPr>
              <a:buFont typeface="Arial" panose="020B0604020202020204" pitchFamily="34" charset="0"/>
              <a:buChar char="•"/>
            </a:pPr>
            <a:r>
              <a:rPr lang="en-US" i="1" dirty="0" smtClean="0"/>
              <a:t>driven </a:t>
            </a:r>
            <a:r>
              <a:rPr lang="en-US" i="1" dirty="0"/>
              <a:t>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smtClean="0">
                <a:solidFill>
                  <a:schemeClr val="bg1"/>
                </a:solidFill>
              </a:rPr>
              <a:t>CA </a:t>
            </a:r>
            <a:r>
              <a:rPr lang="en-US" sz="1400" dirty="0" err="1">
                <a:solidFill>
                  <a:schemeClr val="bg1"/>
                </a:solidFill>
              </a:rPr>
              <a:t>Kulikowski</a:t>
            </a:r>
            <a:r>
              <a:rPr lang="en-US" sz="1400" dirty="0">
                <a:solidFill>
                  <a:schemeClr val="bg1"/>
                </a:solidFill>
              </a:rPr>
              <a:t>, </a:t>
            </a:r>
            <a:r>
              <a:rPr lang="en-US" sz="1400" dirty="0" smtClean="0">
                <a:solidFill>
                  <a:schemeClr val="bg1"/>
                </a:solidFill>
              </a:rPr>
              <a:t>EH </a:t>
            </a:r>
            <a:r>
              <a:rPr lang="en-US" sz="1400" dirty="0" err="1">
                <a:solidFill>
                  <a:schemeClr val="bg1"/>
                </a:solidFill>
              </a:rPr>
              <a:t>Shortliffe</a:t>
            </a:r>
            <a:r>
              <a:rPr lang="en-US" sz="1400" dirty="0">
                <a:solidFill>
                  <a:schemeClr val="bg1"/>
                </a:solidFill>
              </a:rPr>
              <a:t>, </a:t>
            </a:r>
            <a:r>
              <a:rPr lang="en-US" sz="1400" dirty="0" smtClean="0">
                <a:solidFill>
                  <a:schemeClr val="bg1"/>
                </a:solidFill>
              </a:rPr>
              <a:t>LM </a:t>
            </a:r>
            <a:r>
              <a:rPr lang="en-US" sz="1400" dirty="0">
                <a:solidFill>
                  <a:schemeClr val="bg1"/>
                </a:solidFill>
              </a:rPr>
              <a:t>Currie, </a:t>
            </a:r>
            <a:r>
              <a:rPr lang="en-US" sz="1400" dirty="0" smtClean="0">
                <a:solidFill>
                  <a:schemeClr val="bg1"/>
                </a:solidFill>
              </a:rPr>
              <a:t>PL </a:t>
            </a:r>
            <a:r>
              <a:rPr lang="en-US" sz="1400" dirty="0">
                <a:solidFill>
                  <a:schemeClr val="bg1"/>
                </a:solidFill>
              </a:rPr>
              <a:t>Elkin, </a:t>
            </a:r>
            <a:r>
              <a:rPr lang="en-US" sz="1400" dirty="0" smtClean="0">
                <a:solidFill>
                  <a:schemeClr val="bg1"/>
                </a:solidFill>
              </a:rPr>
              <a:t>LE </a:t>
            </a:r>
            <a:r>
              <a:rPr lang="en-US" sz="1400" dirty="0">
                <a:solidFill>
                  <a:schemeClr val="bg1"/>
                </a:solidFill>
              </a:rPr>
              <a:t>Hunter, </a:t>
            </a:r>
            <a:r>
              <a:rPr lang="en-US" sz="1400" dirty="0" smtClean="0">
                <a:solidFill>
                  <a:schemeClr val="bg1"/>
                </a:solidFill>
              </a:rPr>
              <a:t>TR </a:t>
            </a:r>
            <a:r>
              <a:rPr lang="en-US" sz="1400" dirty="0">
                <a:solidFill>
                  <a:schemeClr val="bg1"/>
                </a:solidFill>
              </a:rPr>
              <a:t>Johnson, </a:t>
            </a:r>
            <a:r>
              <a:rPr lang="en-US" sz="1400" dirty="0" smtClean="0">
                <a:solidFill>
                  <a:schemeClr val="bg1"/>
                </a:solidFill>
              </a:rPr>
              <a:t>IJ </a:t>
            </a:r>
            <a:r>
              <a:rPr lang="en-US" sz="1400" dirty="0" err="1">
                <a:solidFill>
                  <a:schemeClr val="bg1"/>
                </a:solidFill>
              </a:rPr>
              <a:t>Kalet</a:t>
            </a:r>
            <a:r>
              <a:rPr lang="en-US" sz="1400" dirty="0">
                <a:solidFill>
                  <a:schemeClr val="bg1"/>
                </a:solidFill>
              </a:rPr>
              <a:t>, </a:t>
            </a:r>
            <a:r>
              <a:rPr lang="en-US" sz="1400" dirty="0" smtClean="0">
                <a:solidFill>
                  <a:schemeClr val="bg1"/>
                </a:solidFill>
              </a:rPr>
              <a:t>LA </a:t>
            </a:r>
            <a:r>
              <a:rPr lang="en-US" sz="1400" dirty="0" err="1">
                <a:solidFill>
                  <a:schemeClr val="bg1"/>
                </a:solidFill>
              </a:rPr>
              <a:t>Lenert</a:t>
            </a:r>
            <a:r>
              <a:rPr lang="en-US" sz="1400" dirty="0">
                <a:solidFill>
                  <a:schemeClr val="bg1"/>
                </a:solidFill>
              </a:rPr>
              <a:t>, </a:t>
            </a:r>
            <a:r>
              <a:rPr lang="en-US" sz="1400" dirty="0" smtClean="0">
                <a:solidFill>
                  <a:schemeClr val="bg1"/>
                </a:solidFill>
              </a:rPr>
              <a:t>MA </a:t>
            </a:r>
            <a:r>
              <a:rPr lang="en-US" sz="1400" dirty="0" err="1">
                <a:solidFill>
                  <a:schemeClr val="bg1"/>
                </a:solidFill>
              </a:rPr>
              <a:t>Musen</a:t>
            </a:r>
            <a:r>
              <a:rPr lang="en-US" sz="1400" dirty="0">
                <a:solidFill>
                  <a:schemeClr val="bg1"/>
                </a:solidFill>
              </a:rPr>
              <a:t>, </a:t>
            </a:r>
            <a:r>
              <a:rPr lang="en-US" sz="1400" dirty="0" smtClean="0">
                <a:solidFill>
                  <a:schemeClr val="bg1"/>
                </a:solidFill>
              </a:rPr>
              <a:t>JG </a:t>
            </a:r>
            <a:r>
              <a:rPr lang="en-US" sz="1400" dirty="0" err="1">
                <a:solidFill>
                  <a:schemeClr val="bg1"/>
                </a:solidFill>
              </a:rPr>
              <a:t>Ozbolt</a:t>
            </a:r>
            <a:r>
              <a:rPr lang="en-US" sz="1400" dirty="0">
                <a:solidFill>
                  <a:schemeClr val="bg1"/>
                </a:solidFill>
              </a:rPr>
              <a:t>, </a:t>
            </a:r>
            <a:r>
              <a:rPr lang="en-US" sz="1400" dirty="0" smtClean="0">
                <a:solidFill>
                  <a:schemeClr val="bg1"/>
                </a:solidFill>
              </a:rPr>
              <a:t>JW </a:t>
            </a:r>
            <a:r>
              <a:rPr lang="en-US" sz="1400" dirty="0">
                <a:solidFill>
                  <a:schemeClr val="bg1"/>
                </a:solidFill>
              </a:rPr>
              <a:t>Smith, </a:t>
            </a:r>
            <a:r>
              <a:rPr lang="en-US" sz="1400" dirty="0" smtClean="0">
                <a:solidFill>
                  <a:schemeClr val="bg1"/>
                </a:solidFill>
              </a:rPr>
              <a:t>PZ </a:t>
            </a:r>
            <a:r>
              <a:rPr lang="en-US" sz="1400" dirty="0" err="1">
                <a:solidFill>
                  <a:schemeClr val="bg1"/>
                </a:solidFill>
              </a:rPr>
              <a:t>Tarczy-Hornoch</a:t>
            </a:r>
            <a:r>
              <a:rPr lang="en-US" sz="1400" dirty="0">
                <a:solidFill>
                  <a:schemeClr val="bg1"/>
                </a:solidFill>
              </a:rPr>
              <a:t>, </a:t>
            </a:r>
            <a:r>
              <a:rPr lang="en-US" sz="1400" dirty="0" err="1" smtClean="0">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Tree>
    <p:extLst>
      <p:ext uri="{BB962C8B-B14F-4D97-AF65-F5344CB8AC3E}">
        <p14:creationId xmlns:p14="http://schemas.microsoft.com/office/powerpoint/2010/main" val="252126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Objectivity (1)</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solidFill>
                  <a:srgbClr val="0070C0"/>
                </a:solidFill>
              </a:rPr>
              <a:t>Objectivity </a:t>
            </a:r>
            <a:r>
              <a:rPr lang="en-US" dirty="0">
                <a:solidFill>
                  <a:srgbClr val="0070C0"/>
                </a:solidFill>
              </a:rPr>
              <a:t>as Faithfulness to </a:t>
            </a:r>
            <a:r>
              <a:rPr lang="en-US" dirty="0" smtClean="0">
                <a:solidFill>
                  <a:srgbClr val="0070C0"/>
                </a:solidFill>
              </a:rPr>
              <a:t>Facts</a:t>
            </a:r>
          </a:p>
          <a:p>
            <a:pPr>
              <a:buFont typeface="Arial" panose="020B0604020202020204" pitchFamily="34" charset="0"/>
              <a:buChar char="•"/>
            </a:pPr>
            <a:endParaRPr lang="en-US" dirty="0" smtClean="0">
              <a:solidFill>
                <a:srgbClr val="0070C0"/>
              </a:solidFill>
            </a:endParaRPr>
          </a:p>
          <a:p>
            <a:pPr>
              <a:buFont typeface="Arial" panose="020B0604020202020204" pitchFamily="34" charset="0"/>
              <a:buChar char="•"/>
            </a:pPr>
            <a:r>
              <a:rPr lang="en-US" dirty="0" smtClean="0">
                <a:solidFill>
                  <a:srgbClr val="0070C0"/>
                </a:solidFill>
              </a:rPr>
              <a:t>Objectivity </a:t>
            </a:r>
            <a:r>
              <a:rPr lang="en-US" dirty="0">
                <a:solidFill>
                  <a:srgbClr val="0070C0"/>
                </a:solidFill>
              </a:rPr>
              <a:t>as Absence of Normative Commitments and the Value-Free </a:t>
            </a:r>
            <a:r>
              <a:rPr lang="en-US" dirty="0" smtClean="0">
                <a:solidFill>
                  <a:srgbClr val="0070C0"/>
                </a:solidFill>
              </a:rPr>
              <a:t>Ideal</a:t>
            </a:r>
          </a:p>
          <a:p>
            <a:pPr>
              <a:buFont typeface="Arial" panose="020B0604020202020204" pitchFamily="34" charset="0"/>
              <a:buChar char="•"/>
            </a:pPr>
            <a:endParaRPr lang="en-US" dirty="0"/>
          </a:p>
          <a:p>
            <a:pPr>
              <a:buFont typeface="Arial" panose="020B0604020202020204" pitchFamily="34" charset="0"/>
              <a:buChar char="•"/>
            </a:pPr>
            <a:r>
              <a:rPr lang="en-US" dirty="0" smtClean="0"/>
              <a:t>Objectivity </a:t>
            </a:r>
            <a:r>
              <a:rPr lang="en-US" dirty="0"/>
              <a:t>as Freedom from Personal Biases </a:t>
            </a:r>
            <a:endParaRPr lang="en-US" dirty="0" smtClean="0"/>
          </a:p>
          <a:p>
            <a:pPr lvl="1">
              <a:buFont typeface="Arial" panose="020B0604020202020204" pitchFamily="34" charset="0"/>
              <a:buChar char="•"/>
            </a:pPr>
            <a:r>
              <a:rPr lang="en-US" dirty="0" smtClean="0"/>
              <a:t>Measurement </a:t>
            </a:r>
            <a:r>
              <a:rPr lang="en-US" dirty="0"/>
              <a:t>and Quantification</a:t>
            </a:r>
          </a:p>
          <a:p>
            <a:pPr lvl="1">
              <a:buFont typeface="Arial" panose="020B0604020202020204" pitchFamily="34" charset="0"/>
              <a:buChar char="•"/>
            </a:pPr>
            <a:r>
              <a:rPr lang="en-US" dirty="0" smtClean="0"/>
              <a:t>Inductive </a:t>
            </a:r>
            <a:r>
              <a:rPr lang="en-US" dirty="0"/>
              <a:t>and Statistical Inference </a:t>
            </a:r>
          </a:p>
          <a:p>
            <a:endParaRPr lang="en-US" dirty="0"/>
          </a:p>
          <a:p>
            <a:endParaRPr lang="en-US" dirty="0"/>
          </a:p>
        </p:txBody>
      </p:sp>
    </p:spTree>
    <p:extLst>
      <p:ext uri="{BB962C8B-B14F-4D97-AF65-F5344CB8AC3E}">
        <p14:creationId xmlns:p14="http://schemas.microsoft.com/office/powerpoint/2010/main" val="9682725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Objectivity </a:t>
            </a:r>
            <a:r>
              <a:rPr lang="en-US" dirty="0" smtClean="0"/>
              <a:t>(2)</a:t>
            </a:r>
            <a:endParaRPr lang="en-US" dirty="0"/>
          </a:p>
        </p:txBody>
      </p:sp>
      <p:sp>
        <p:nvSpPr>
          <p:cNvPr id="3" name="Content Placeholder 2"/>
          <p:cNvSpPr>
            <a:spLocks noGrp="1"/>
          </p:cNvSpPr>
          <p:nvPr>
            <p:ph idx="1"/>
          </p:nvPr>
        </p:nvSpPr>
        <p:spPr>
          <a:xfrm>
            <a:off x="228600" y="1676400"/>
            <a:ext cx="8686800" cy="4572000"/>
          </a:xfrm>
        </p:spPr>
        <p:txBody>
          <a:bodyPr/>
          <a:lstStyle/>
          <a:p>
            <a:pPr marL="0" indent="0"/>
            <a:r>
              <a:rPr lang="en-US" dirty="0"/>
              <a:t>S</a:t>
            </a:r>
            <a:r>
              <a:rPr lang="en-US" dirty="0" smtClean="0"/>
              <a:t>cience </a:t>
            </a:r>
            <a:r>
              <a:rPr lang="en-US" dirty="0"/>
              <a:t>is objective in that, or to the extent </a:t>
            </a:r>
            <a:r>
              <a:rPr lang="en-US" dirty="0" smtClean="0"/>
              <a:t>that: </a:t>
            </a:r>
          </a:p>
          <a:p>
            <a:pPr>
              <a:buFont typeface="Arial" panose="020B0604020202020204" pitchFamily="34" charset="0"/>
              <a:buChar char="•"/>
            </a:pPr>
            <a:r>
              <a:rPr lang="en-US" dirty="0" smtClean="0"/>
              <a:t>its </a:t>
            </a:r>
            <a:r>
              <a:rPr lang="en-US" dirty="0"/>
              <a:t>products—theories, laws, experimental results and observations—constitute accurate representations of the external world. The products of science are not tainted by human desires, goals, capabilities or experience. </a:t>
            </a:r>
            <a:endParaRPr lang="en-US" dirty="0" smtClean="0"/>
          </a:p>
          <a:p>
            <a:pPr lvl="1">
              <a:buFont typeface="Wingdings" panose="05000000000000000000" pitchFamily="2" charset="2"/>
              <a:buChar char="à"/>
            </a:pPr>
            <a:r>
              <a:rPr lang="en-US" b="1" dirty="0" smtClean="0"/>
              <a:t>product objectivity</a:t>
            </a:r>
          </a:p>
          <a:p>
            <a:pPr marL="457200" lvl="1" indent="0">
              <a:buNone/>
            </a:pPr>
            <a:endParaRPr lang="en-US" dirty="0"/>
          </a:p>
          <a:p>
            <a:pPr>
              <a:buFont typeface="Arial" panose="020B0604020202020204" pitchFamily="34" charset="0"/>
              <a:buChar char="•"/>
            </a:pPr>
            <a:r>
              <a:rPr lang="en-US" dirty="0" smtClean="0"/>
              <a:t>the </a:t>
            </a:r>
            <a:r>
              <a:rPr lang="en-US" dirty="0"/>
              <a:t>processes and methods that characterize it neither depend on contingent social and ethical values, nor on the individual bias of a </a:t>
            </a:r>
            <a:r>
              <a:rPr lang="en-US" dirty="0" smtClean="0"/>
              <a:t>scientist</a:t>
            </a:r>
          </a:p>
          <a:p>
            <a:pPr marL="400050" lvl="1" indent="0">
              <a:buNone/>
            </a:pPr>
            <a:r>
              <a:rPr lang="en-US" b="1" dirty="0" smtClean="0">
                <a:sym typeface="Wingdings" panose="05000000000000000000" pitchFamily="2" charset="2"/>
              </a:rPr>
              <a:t> </a:t>
            </a:r>
            <a:r>
              <a:rPr lang="en-US" b="1" dirty="0" smtClean="0"/>
              <a:t>process </a:t>
            </a:r>
            <a:r>
              <a:rPr lang="en-US" b="1" dirty="0"/>
              <a:t>objectivity</a:t>
            </a:r>
            <a:r>
              <a:rPr lang="en-US" dirty="0"/>
              <a:t>. </a:t>
            </a:r>
          </a:p>
        </p:txBody>
      </p:sp>
      <p:sp>
        <p:nvSpPr>
          <p:cNvPr id="4" name="Rectangle 3"/>
          <p:cNvSpPr/>
          <p:nvPr/>
        </p:nvSpPr>
        <p:spPr>
          <a:xfrm>
            <a:off x="1295400" y="6324600"/>
            <a:ext cx="7696200" cy="338554"/>
          </a:xfrm>
          <a:prstGeom prst="rect">
            <a:avLst/>
          </a:prstGeom>
        </p:spPr>
        <p:txBody>
          <a:bodyPr wrap="square">
            <a:spAutoFit/>
          </a:bodyPr>
          <a:lstStyle/>
          <a:p>
            <a:pPr algn="r"/>
            <a:r>
              <a:rPr lang="en-US" sz="1600" dirty="0">
                <a:solidFill>
                  <a:schemeClr val="bg1"/>
                </a:solidFill>
              </a:rPr>
              <a:t>http://</a:t>
            </a:r>
            <a:r>
              <a:rPr lang="en-US" sz="1600" dirty="0" smtClean="0">
                <a:solidFill>
                  <a:schemeClr val="bg1"/>
                </a:solidFill>
              </a:rPr>
              <a:t>plato.stanford.edu/entries/scientific-objectivity</a:t>
            </a:r>
            <a:endParaRPr lang="en-US" sz="1600" dirty="0">
              <a:solidFill>
                <a:schemeClr val="bg1"/>
              </a:solidFill>
            </a:endParaRPr>
          </a:p>
        </p:txBody>
      </p:sp>
    </p:spTree>
    <p:extLst>
      <p:ext uri="{BB962C8B-B14F-4D97-AF65-F5344CB8AC3E}">
        <p14:creationId xmlns:p14="http://schemas.microsoft.com/office/powerpoint/2010/main" val="146796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view from nowhere</a:t>
            </a:r>
            <a:endParaRPr lang="en-US" dirty="0"/>
          </a:p>
        </p:txBody>
      </p:sp>
      <p:sp>
        <p:nvSpPr>
          <p:cNvPr id="3" name="Content Placeholder 2"/>
          <p:cNvSpPr>
            <a:spLocks noGrp="1"/>
          </p:cNvSpPr>
          <p:nvPr>
            <p:ph idx="1"/>
          </p:nvPr>
        </p:nvSpPr>
        <p:spPr>
          <a:xfrm>
            <a:off x="228600" y="1676400"/>
            <a:ext cx="8686800" cy="1752600"/>
          </a:xfrm>
        </p:spPr>
        <p:txBody>
          <a:bodyPr/>
          <a:lstStyle/>
          <a:p>
            <a:r>
              <a:rPr lang="en-US" dirty="0"/>
              <a:t>There </a:t>
            </a:r>
            <a:r>
              <a:rPr lang="en-US" dirty="0" smtClean="0"/>
              <a:t>are </a:t>
            </a:r>
            <a:r>
              <a:rPr lang="en-US" dirty="0"/>
              <a:t>two kinds of qualities: ones that vary with the perspective one has or takes, and ones that remain constant through changes of perspective. The latter are the objective properties. </a:t>
            </a:r>
            <a:endParaRPr lang="en-US" dirty="0" smtClean="0"/>
          </a:p>
        </p:txBody>
      </p:sp>
      <p:sp>
        <p:nvSpPr>
          <p:cNvPr id="5" name="AutoShape 2" descr="Image result for different perspectives"/>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3562927"/>
            <a:ext cx="4953000" cy="2493065"/>
          </a:xfrm>
          <a:prstGeom prst="rect">
            <a:avLst/>
          </a:prstGeom>
        </p:spPr>
      </p:pic>
      <p:sp>
        <p:nvSpPr>
          <p:cNvPr id="7" name="Rectangle 6"/>
          <p:cNvSpPr/>
          <p:nvPr/>
        </p:nvSpPr>
        <p:spPr>
          <a:xfrm>
            <a:off x="1295400" y="6324600"/>
            <a:ext cx="7696200" cy="338554"/>
          </a:xfrm>
          <a:prstGeom prst="rect">
            <a:avLst/>
          </a:prstGeom>
        </p:spPr>
        <p:txBody>
          <a:bodyPr wrap="square">
            <a:spAutoFit/>
          </a:bodyPr>
          <a:lstStyle/>
          <a:p>
            <a:pPr algn="r"/>
            <a:r>
              <a:rPr lang="en-US" sz="1600" dirty="0">
                <a:solidFill>
                  <a:schemeClr val="bg1"/>
                </a:solidFill>
              </a:rPr>
              <a:t>http://</a:t>
            </a:r>
            <a:r>
              <a:rPr lang="en-US" sz="1600" dirty="0" smtClean="0">
                <a:solidFill>
                  <a:schemeClr val="bg1"/>
                </a:solidFill>
              </a:rPr>
              <a:t>plato.stanford.edu/entries/scientific-objectivity</a:t>
            </a:r>
            <a:endParaRPr lang="en-US" sz="1600" dirty="0">
              <a:solidFill>
                <a:schemeClr val="bg1"/>
              </a:solidFill>
            </a:endParaRPr>
          </a:p>
        </p:txBody>
      </p:sp>
    </p:spTree>
    <p:extLst>
      <p:ext uri="{BB962C8B-B14F-4D97-AF65-F5344CB8AC3E}">
        <p14:creationId xmlns:p14="http://schemas.microsoft.com/office/powerpoint/2010/main" val="25926695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No scientific objectivity here</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57372" y="1676400"/>
            <a:ext cx="6229255" cy="4953000"/>
          </a:xfrm>
        </p:spPr>
      </p:pic>
      <p:sp>
        <p:nvSpPr>
          <p:cNvPr id="2" name="Freeform 1"/>
          <p:cNvSpPr/>
          <p:nvPr/>
        </p:nvSpPr>
        <p:spPr bwMode="auto">
          <a:xfrm>
            <a:off x="2925691" y="5663901"/>
            <a:ext cx="3087834" cy="852427"/>
          </a:xfrm>
          <a:custGeom>
            <a:avLst/>
            <a:gdLst>
              <a:gd name="connsiteX0" fmla="*/ 688878 w 3087834"/>
              <a:gd name="connsiteY0" fmla="*/ 26894 h 852427"/>
              <a:gd name="connsiteX1" fmla="*/ 721151 w 3087834"/>
              <a:gd name="connsiteY1" fmla="*/ 32273 h 852427"/>
              <a:gd name="connsiteX2" fmla="*/ 737288 w 3087834"/>
              <a:gd name="connsiteY2" fmla="*/ 26894 h 852427"/>
              <a:gd name="connsiteX3" fmla="*/ 834107 w 3087834"/>
              <a:gd name="connsiteY3" fmla="*/ 37652 h 852427"/>
              <a:gd name="connsiteX4" fmla="*/ 877137 w 3087834"/>
              <a:gd name="connsiteY4" fmla="*/ 48410 h 852427"/>
              <a:gd name="connsiteX5" fmla="*/ 925547 w 3087834"/>
              <a:gd name="connsiteY5" fmla="*/ 59167 h 852427"/>
              <a:gd name="connsiteX6" fmla="*/ 947062 w 3087834"/>
              <a:gd name="connsiteY6" fmla="*/ 64546 h 852427"/>
              <a:gd name="connsiteX7" fmla="*/ 1000850 w 3087834"/>
              <a:gd name="connsiteY7" fmla="*/ 69925 h 852427"/>
              <a:gd name="connsiteX8" fmla="*/ 1119184 w 3087834"/>
              <a:gd name="connsiteY8" fmla="*/ 64546 h 852427"/>
              <a:gd name="connsiteX9" fmla="*/ 1194488 w 3087834"/>
              <a:gd name="connsiteY9" fmla="*/ 64546 h 852427"/>
              <a:gd name="connsiteX10" fmla="*/ 1221382 w 3087834"/>
              <a:gd name="connsiteY10" fmla="*/ 69925 h 852427"/>
              <a:gd name="connsiteX11" fmla="*/ 1242897 w 3087834"/>
              <a:gd name="connsiteY11" fmla="*/ 75304 h 852427"/>
              <a:gd name="connsiteX12" fmla="*/ 1269791 w 3087834"/>
              <a:gd name="connsiteY12" fmla="*/ 69925 h 852427"/>
              <a:gd name="connsiteX13" fmla="*/ 1323580 w 3087834"/>
              <a:gd name="connsiteY13" fmla="*/ 64546 h 852427"/>
              <a:gd name="connsiteX14" fmla="*/ 1452671 w 3087834"/>
              <a:gd name="connsiteY14" fmla="*/ 59167 h 852427"/>
              <a:gd name="connsiteX15" fmla="*/ 1506460 w 3087834"/>
              <a:gd name="connsiteY15" fmla="*/ 43031 h 852427"/>
              <a:gd name="connsiteX16" fmla="*/ 1554869 w 3087834"/>
              <a:gd name="connsiteY16" fmla="*/ 37652 h 852427"/>
              <a:gd name="connsiteX17" fmla="*/ 1614036 w 3087834"/>
              <a:gd name="connsiteY17" fmla="*/ 26894 h 852427"/>
              <a:gd name="connsiteX18" fmla="*/ 1662445 w 3087834"/>
              <a:gd name="connsiteY18" fmla="*/ 32273 h 852427"/>
              <a:gd name="connsiteX19" fmla="*/ 1694718 w 3087834"/>
              <a:gd name="connsiteY19" fmla="*/ 32273 h 852427"/>
              <a:gd name="connsiteX20" fmla="*/ 1716234 w 3087834"/>
              <a:gd name="connsiteY20" fmla="*/ 26894 h 852427"/>
              <a:gd name="connsiteX21" fmla="*/ 1753885 w 3087834"/>
              <a:gd name="connsiteY21" fmla="*/ 32273 h 852427"/>
              <a:gd name="connsiteX22" fmla="*/ 1780780 w 3087834"/>
              <a:gd name="connsiteY22" fmla="*/ 37652 h 852427"/>
              <a:gd name="connsiteX23" fmla="*/ 1813053 w 3087834"/>
              <a:gd name="connsiteY23" fmla="*/ 32273 h 852427"/>
              <a:gd name="connsiteX24" fmla="*/ 1877598 w 3087834"/>
              <a:gd name="connsiteY24" fmla="*/ 21515 h 852427"/>
              <a:gd name="connsiteX25" fmla="*/ 1909871 w 3087834"/>
              <a:gd name="connsiteY25" fmla="*/ 10758 h 852427"/>
              <a:gd name="connsiteX26" fmla="*/ 1926008 w 3087834"/>
              <a:gd name="connsiteY26" fmla="*/ 5379 h 852427"/>
              <a:gd name="connsiteX27" fmla="*/ 2006690 w 3087834"/>
              <a:gd name="connsiteY27" fmla="*/ 0 h 852427"/>
              <a:gd name="connsiteX28" fmla="*/ 2087373 w 3087834"/>
              <a:gd name="connsiteY28" fmla="*/ 5379 h 852427"/>
              <a:gd name="connsiteX29" fmla="*/ 2125024 w 3087834"/>
              <a:gd name="connsiteY29" fmla="*/ 5379 h 852427"/>
              <a:gd name="connsiteX30" fmla="*/ 2146540 w 3087834"/>
              <a:gd name="connsiteY30" fmla="*/ 10758 h 852427"/>
              <a:gd name="connsiteX31" fmla="*/ 2237980 w 3087834"/>
              <a:gd name="connsiteY31" fmla="*/ 21515 h 852427"/>
              <a:gd name="connsiteX32" fmla="*/ 2254116 w 3087834"/>
              <a:gd name="connsiteY32" fmla="*/ 32273 h 852427"/>
              <a:gd name="connsiteX33" fmla="*/ 2291768 w 3087834"/>
              <a:gd name="connsiteY33" fmla="*/ 43031 h 852427"/>
              <a:gd name="connsiteX34" fmla="*/ 2356314 w 3087834"/>
              <a:gd name="connsiteY34" fmla="*/ 59167 h 852427"/>
              <a:gd name="connsiteX35" fmla="*/ 2410102 w 3087834"/>
              <a:gd name="connsiteY35" fmla="*/ 75304 h 852427"/>
              <a:gd name="connsiteX36" fmla="*/ 2458511 w 3087834"/>
              <a:gd name="connsiteY36" fmla="*/ 80683 h 852427"/>
              <a:gd name="connsiteX37" fmla="*/ 2528436 w 3087834"/>
              <a:gd name="connsiteY37" fmla="*/ 96819 h 852427"/>
              <a:gd name="connsiteX38" fmla="*/ 2549951 w 3087834"/>
              <a:gd name="connsiteY38" fmla="*/ 102198 h 852427"/>
              <a:gd name="connsiteX39" fmla="*/ 2566088 w 3087834"/>
              <a:gd name="connsiteY39" fmla="*/ 107577 h 852427"/>
              <a:gd name="connsiteX40" fmla="*/ 2695180 w 3087834"/>
              <a:gd name="connsiteY40" fmla="*/ 123713 h 852427"/>
              <a:gd name="connsiteX41" fmla="*/ 2754347 w 3087834"/>
              <a:gd name="connsiteY41" fmla="*/ 139850 h 852427"/>
              <a:gd name="connsiteX42" fmla="*/ 2770483 w 3087834"/>
              <a:gd name="connsiteY42" fmla="*/ 145228 h 852427"/>
              <a:gd name="connsiteX43" fmla="*/ 2797377 w 3087834"/>
              <a:gd name="connsiteY43" fmla="*/ 150607 h 852427"/>
              <a:gd name="connsiteX44" fmla="*/ 2818893 w 3087834"/>
              <a:gd name="connsiteY44" fmla="*/ 155986 h 852427"/>
              <a:gd name="connsiteX45" fmla="*/ 2840408 w 3087834"/>
              <a:gd name="connsiteY45" fmla="*/ 166744 h 852427"/>
              <a:gd name="connsiteX46" fmla="*/ 2878060 w 3087834"/>
              <a:gd name="connsiteY46" fmla="*/ 188259 h 852427"/>
              <a:gd name="connsiteX47" fmla="*/ 2899575 w 3087834"/>
              <a:gd name="connsiteY47" fmla="*/ 193638 h 852427"/>
              <a:gd name="connsiteX48" fmla="*/ 2942605 w 3087834"/>
              <a:gd name="connsiteY48" fmla="*/ 209774 h 852427"/>
              <a:gd name="connsiteX49" fmla="*/ 2964121 w 3087834"/>
              <a:gd name="connsiteY49" fmla="*/ 231290 h 852427"/>
              <a:gd name="connsiteX50" fmla="*/ 3023288 w 3087834"/>
              <a:gd name="connsiteY50" fmla="*/ 258184 h 852427"/>
              <a:gd name="connsiteX51" fmla="*/ 3039424 w 3087834"/>
              <a:gd name="connsiteY51" fmla="*/ 268941 h 852427"/>
              <a:gd name="connsiteX52" fmla="*/ 3066318 w 3087834"/>
              <a:gd name="connsiteY52" fmla="*/ 360381 h 852427"/>
              <a:gd name="connsiteX53" fmla="*/ 3087834 w 3087834"/>
              <a:gd name="connsiteY53" fmla="*/ 408791 h 852427"/>
              <a:gd name="connsiteX54" fmla="*/ 3087834 w 3087834"/>
              <a:gd name="connsiteY54" fmla="*/ 446443 h 852427"/>
              <a:gd name="connsiteX55" fmla="*/ 3082455 w 3087834"/>
              <a:gd name="connsiteY55" fmla="*/ 473337 h 852427"/>
              <a:gd name="connsiteX56" fmla="*/ 3066318 w 3087834"/>
              <a:gd name="connsiteY56" fmla="*/ 527125 h 852427"/>
              <a:gd name="connsiteX57" fmla="*/ 3060940 w 3087834"/>
              <a:gd name="connsiteY57" fmla="*/ 543261 h 852427"/>
              <a:gd name="connsiteX58" fmla="*/ 3055561 w 3087834"/>
              <a:gd name="connsiteY58" fmla="*/ 564777 h 852427"/>
              <a:gd name="connsiteX59" fmla="*/ 3044803 w 3087834"/>
              <a:gd name="connsiteY59" fmla="*/ 640080 h 852427"/>
              <a:gd name="connsiteX60" fmla="*/ 3034045 w 3087834"/>
              <a:gd name="connsiteY60" fmla="*/ 656217 h 852427"/>
              <a:gd name="connsiteX61" fmla="*/ 3012530 w 3087834"/>
              <a:gd name="connsiteY61" fmla="*/ 672353 h 852427"/>
              <a:gd name="connsiteX62" fmla="*/ 2985636 w 3087834"/>
              <a:gd name="connsiteY62" fmla="*/ 699247 h 852427"/>
              <a:gd name="connsiteX63" fmla="*/ 2937227 w 3087834"/>
              <a:gd name="connsiteY63" fmla="*/ 736899 h 852427"/>
              <a:gd name="connsiteX64" fmla="*/ 2921090 w 3087834"/>
              <a:gd name="connsiteY64" fmla="*/ 742278 h 852427"/>
              <a:gd name="connsiteX65" fmla="*/ 2888817 w 3087834"/>
              <a:gd name="connsiteY65" fmla="*/ 763793 h 852427"/>
              <a:gd name="connsiteX66" fmla="*/ 2856544 w 3087834"/>
              <a:gd name="connsiteY66" fmla="*/ 779930 h 852427"/>
              <a:gd name="connsiteX67" fmla="*/ 2840408 w 3087834"/>
              <a:gd name="connsiteY67" fmla="*/ 785308 h 852427"/>
              <a:gd name="connsiteX68" fmla="*/ 2802756 w 3087834"/>
              <a:gd name="connsiteY68" fmla="*/ 801445 h 852427"/>
              <a:gd name="connsiteX69" fmla="*/ 2770483 w 3087834"/>
              <a:gd name="connsiteY69" fmla="*/ 817581 h 852427"/>
              <a:gd name="connsiteX70" fmla="*/ 2754347 w 3087834"/>
              <a:gd name="connsiteY70" fmla="*/ 812203 h 852427"/>
              <a:gd name="connsiteX71" fmla="*/ 2738210 w 3087834"/>
              <a:gd name="connsiteY71" fmla="*/ 817581 h 852427"/>
              <a:gd name="connsiteX72" fmla="*/ 2662907 w 3087834"/>
              <a:gd name="connsiteY72" fmla="*/ 828339 h 852427"/>
              <a:gd name="connsiteX73" fmla="*/ 2625255 w 3087834"/>
              <a:gd name="connsiteY73" fmla="*/ 828339 h 852427"/>
              <a:gd name="connsiteX74" fmla="*/ 2523057 w 3087834"/>
              <a:gd name="connsiteY74" fmla="*/ 833718 h 852427"/>
              <a:gd name="connsiteX75" fmla="*/ 2496163 w 3087834"/>
              <a:gd name="connsiteY75" fmla="*/ 839097 h 852427"/>
              <a:gd name="connsiteX76" fmla="*/ 2480027 w 3087834"/>
              <a:gd name="connsiteY76" fmla="*/ 844475 h 852427"/>
              <a:gd name="connsiteX77" fmla="*/ 2388587 w 3087834"/>
              <a:gd name="connsiteY77" fmla="*/ 849854 h 852427"/>
              <a:gd name="connsiteX78" fmla="*/ 1581763 w 3087834"/>
              <a:gd name="connsiteY78" fmla="*/ 839097 h 852427"/>
              <a:gd name="connsiteX79" fmla="*/ 1393504 w 3087834"/>
              <a:gd name="connsiteY79" fmla="*/ 828339 h 852427"/>
              <a:gd name="connsiteX80" fmla="*/ 1334337 w 3087834"/>
              <a:gd name="connsiteY80" fmla="*/ 817581 h 852427"/>
              <a:gd name="connsiteX81" fmla="*/ 1307443 w 3087834"/>
              <a:gd name="connsiteY81" fmla="*/ 822960 h 852427"/>
              <a:gd name="connsiteX82" fmla="*/ 1210624 w 3087834"/>
              <a:gd name="connsiteY82" fmla="*/ 812203 h 852427"/>
              <a:gd name="connsiteX83" fmla="*/ 1016987 w 3087834"/>
              <a:gd name="connsiteY83" fmla="*/ 801445 h 852427"/>
              <a:gd name="connsiteX84" fmla="*/ 973956 w 3087834"/>
              <a:gd name="connsiteY84" fmla="*/ 790687 h 852427"/>
              <a:gd name="connsiteX85" fmla="*/ 855622 w 3087834"/>
              <a:gd name="connsiteY85" fmla="*/ 779930 h 852427"/>
              <a:gd name="connsiteX86" fmla="*/ 791076 w 3087834"/>
              <a:gd name="connsiteY86" fmla="*/ 769172 h 852427"/>
              <a:gd name="connsiteX87" fmla="*/ 774940 w 3087834"/>
              <a:gd name="connsiteY87" fmla="*/ 763793 h 852427"/>
              <a:gd name="connsiteX88" fmla="*/ 726530 w 3087834"/>
              <a:gd name="connsiteY88" fmla="*/ 758414 h 852427"/>
              <a:gd name="connsiteX89" fmla="*/ 688878 w 3087834"/>
              <a:gd name="connsiteY89" fmla="*/ 747657 h 852427"/>
              <a:gd name="connsiteX90" fmla="*/ 640469 w 3087834"/>
              <a:gd name="connsiteY90" fmla="*/ 720763 h 852427"/>
              <a:gd name="connsiteX91" fmla="*/ 624333 w 3087834"/>
              <a:gd name="connsiteY91" fmla="*/ 710005 h 852427"/>
              <a:gd name="connsiteX92" fmla="*/ 586681 w 3087834"/>
              <a:gd name="connsiteY92" fmla="*/ 699247 h 852427"/>
              <a:gd name="connsiteX93" fmla="*/ 549029 w 3087834"/>
              <a:gd name="connsiteY93" fmla="*/ 683111 h 852427"/>
              <a:gd name="connsiteX94" fmla="*/ 473725 w 3087834"/>
              <a:gd name="connsiteY94" fmla="*/ 683111 h 852427"/>
              <a:gd name="connsiteX95" fmla="*/ 403801 w 3087834"/>
              <a:gd name="connsiteY95" fmla="*/ 672353 h 852427"/>
              <a:gd name="connsiteX96" fmla="*/ 355391 w 3087834"/>
              <a:gd name="connsiteY96" fmla="*/ 656217 h 852427"/>
              <a:gd name="connsiteX97" fmla="*/ 301603 w 3087834"/>
              <a:gd name="connsiteY97" fmla="*/ 629323 h 852427"/>
              <a:gd name="connsiteX98" fmla="*/ 285467 w 3087834"/>
              <a:gd name="connsiteY98" fmla="*/ 623944 h 852427"/>
              <a:gd name="connsiteX99" fmla="*/ 231678 w 3087834"/>
              <a:gd name="connsiteY99" fmla="*/ 597050 h 852427"/>
              <a:gd name="connsiteX100" fmla="*/ 156375 w 3087834"/>
              <a:gd name="connsiteY100" fmla="*/ 554019 h 852427"/>
              <a:gd name="connsiteX101" fmla="*/ 118723 w 3087834"/>
              <a:gd name="connsiteY101" fmla="*/ 521746 h 852427"/>
              <a:gd name="connsiteX102" fmla="*/ 102587 w 3087834"/>
              <a:gd name="connsiteY102" fmla="*/ 510988 h 852427"/>
              <a:gd name="connsiteX103" fmla="*/ 86450 w 3087834"/>
              <a:gd name="connsiteY103" fmla="*/ 494852 h 852427"/>
              <a:gd name="connsiteX104" fmla="*/ 54177 w 3087834"/>
              <a:gd name="connsiteY104" fmla="*/ 473337 h 852427"/>
              <a:gd name="connsiteX105" fmla="*/ 27283 w 3087834"/>
              <a:gd name="connsiteY105" fmla="*/ 441064 h 852427"/>
              <a:gd name="connsiteX106" fmla="*/ 11147 w 3087834"/>
              <a:gd name="connsiteY106" fmla="*/ 419548 h 852427"/>
              <a:gd name="connsiteX107" fmla="*/ 389 w 3087834"/>
              <a:gd name="connsiteY107" fmla="*/ 376518 h 852427"/>
              <a:gd name="connsiteX108" fmla="*/ 11147 w 3087834"/>
              <a:gd name="connsiteY108" fmla="*/ 317351 h 852427"/>
              <a:gd name="connsiteX109" fmla="*/ 21904 w 3087834"/>
              <a:gd name="connsiteY109" fmla="*/ 290457 h 852427"/>
              <a:gd name="connsiteX110" fmla="*/ 27283 w 3087834"/>
              <a:gd name="connsiteY110" fmla="*/ 268941 h 852427"/>
              <a:gd name="connsiteX111" fmla="*/ 43420 w 3087834"/>
              <a:gd name="connsiteY111" fmla="*/ 225911 h 852427"/>
              <a:gd name="connsiteX112" fmla="*/ 48798 w 3087834"/>
              <a:gd name="connsiteY112" fmla="*/ 199017 h 852427"/>
              <a:gd name="connsiteX113" fmla="*/ 64935 w 3087834"/>
              <a:gd name="connsiteY113" fmla="*/ 188259 h 852427"/>
              <a:gd name="connsiteX114" fmla="*/ 81071 w 3087834"/>
              <a:gd name="connsiteY114" fmla="*/ 172123 h 852427"/>
              <a:gd name="connsiteX115" fmla="*/ 113344 w 3087834"/>
              <a:gd name="connsiteY115" fmla="*/ 129092 h 852427"/>
              <a:gd name="connsiteX116" fmla="*/ 140238 w 3087834"/>
              <a:gd name="connsiteY116" fmla="*/ 107577 h 852427"/>
              <a:gd name="connsiteX117" fmla="*/ 188648 w 3087834"/>
              <a:gd name="connsiteY117" fmla="*/ 59167 h 852427"/>
              <a:gd name="connsiteX118" fmla="*/ 263951 w 3087834"/>
              <a:gd name="connsiteY118" fmla="*/ 16137 h 852427"/>
              <a:gd name="connsiteX119" fmla="*/ 296224 w 3087834"/>
              <a:gd name="connsiteY119" fmla="*/ 5379 h 852427"/>
              <a:gd name="connsiteX120" fmla="*/ 355391 w 3087834"/>
              <a:gd name="connsiteY120" fmla="*/ 10758 h 852427"/>
              <a:gd name="connsiteX121" fmla="*/ 489862 w 3087834"/>
              <a:gd name="connsiteY121" fmla="*/ 16137 h 852427"/>
              <a:gd name="connsiteX122" fmla="*/ 511377 w 3087834"/>
              <a:gd name="connsiteY122" fmla="*/ 21515 h 852427"/>
              <a:gd name="connsiteX123" fmla="*/ 554408 w 3087834"/>
              <a:gd name="connsiteY123" fmla="*/ 26894 h 852427"/>
              <a:gd name="connsiteX124" fmla="*/ 570544 w 3087834"/>
              <a:gd name="connsiteY124" fmla="*/ 21515 h 852427"/>
              <a:gd name="connsiteX125" fmla="*/ 688878 w 3087834"/>
              <a:gd name="connsiteY125" fmla="*/ 26894 h 85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3087834" h="852427">
                <a:moveTo>
                  <a:pt x="688878" y="26894"/>
                </a:moveTo>
                <a:cubicBezTo>
                  <a:pt x="713979" y="28687"/>
                  <a:pt x="710245" y="32273"/>
                  <a:pt x="721151" y="32273"/>
                </a:cubicBezTo>
                <a:cubicBezTo>
                  <a:pt x="726821" y="32273"/>
                  <a:pt x="731618" y="26894"/>
                  <a:pt x="737288" y="26894"/>
                </a:cubicBezTo>
                <a:cubicBezTo>
                  <a:pt x="757144" y="26894"/>
                  <a:pt x="810100" y="33651"/>
                  <a:pt x="834107" y="37652"/>
                </a:cubicBezTo>
                <a:cubicBezTo>
                  <a:pt x="873489" y="44216"/>
                  <a:pt x="848031" y="40095"/>
                  <a:pt x="877137" y="48410"/>
                </a:cubicBezTo>
                <a:cubicBezTo>
                  <a:pt x="900078" y="54964"/>
                  <a:pt x="900610" y="53625"/>
                  <a:pt x="925547" y="59167"/>
                </a:cubicBezTo>
                <a:cubicBezTo>
                  <a:pt x="932763" y="60771"/>
                  <a:pt x="939744" y="63501"/>
                  <a:pt x="947062" y="64546"/>
                </a:cubicBezTo>
                <a:cubicBezTo>
                  <a:pt x="964900" y="67094"/>
                  <a:pt x="982921" y="68132"/>
                  <a:pt x="1000850" y="69925"/>
                </a:cubicBezTo>
                <a:cubicBezTo>
                  <a:pt x="1040295" y="68132"/>
                  <a:pt x="1079699" y="64546"/>
                  <a:pt x="1119184" y="64546"/>
                </a:cubicBezTo>
                <a:cubicBezTo>
                  <a:pt x="1204786" y="64546"/>
                  <a:pt x="1145458" y="76804"/>
                  <a:pt x="1194488" y="64546"/>
                </a:cubicBezTo>
                <a:cubicBezTo>
                  <a:pt x="1203453" y="66339"/>
                  <a:pt x="1212458" y="67942"/>
                  <a:pt x="1221382" y="69925"/>
                </a:cubicBezTo>
                <a:cubicBezTo>
                  <a:pt x="1228598" y="71529"/>
                  <a:pt x="1235505" y="75304"/>
                  <a:pt x="1242897" y="75304"/>
                </a:cubicBezTo>
                <a:cubicBezTo>
                  <a:pt x="1252039" y="75304"/>
                  <a:pt x="1260729" y="71133"/>
                  <a:pt x="1269791" y="69925"/>
                </a:cubicBezTo>
                <a:cubicBezTo>
                  <a:pt x="1287652" y="67543"/>
                  <a:pt x="1305592" y="65604"/>
                  <a:pt x="1323580" y="64546"/>
                </a:cubicBezTo>
                <a:cubicBezTo>
                  <a:pt x="1366573" y="62017"/>
                  <a:pt x="1409641" y="60960"/>
                  <a:pt x="1452671" y="59167"/>
                </a:cubicBezTo>
                <a:cubicBezTo>
                  <a:pt x="1465235" y="54979"/>
                  <a:pt x="1491364" y="45353"/>
                  <a:pt x="1506460" y="43031"/>
                </a:cubicBezTo>
                <a:cubicBezTo>
                  <a:pt x="1522507" y="40562"/>
                  <a:pt x="1538733" y="39445"/>
                  <a:pt x="1554869" y="37652"/>
                </a:cubicBezTo>
                <a:cubicBezTo>
                  <a:pt x="1577562" y="30087"/>
                  <a:pt x="1583625" y="26894"/>
                  <a:pt x="1614036" y="26894"/>
                </a:cubicBezTo>
                <a:cubicBezTo>
                  <a:pt x="1630272" y="26894"/>
                  <a:pt x="1646309" y="30480"/>
                  <a:pt x="1662445" y="32273"/>
                </a:cubicBezTo>
                <a:cubicBezTo>
                  <a:pt x="1705478" y="17929"/>
                  <a:pt x="1651687" y="32273"/>
                  <a:pt x="1694718" y="32273"/>
                </a:cubicBezTo>
                <a:cubicBezTo>
                  <a:pt x="1702111" y="32273"/>
                  <a:pt x="1709062" y="28687"/>
                  <a:pt x="1716234" y="26894"/>
                </a:cubicBezTo>
                <a:cubicBezTo>
                  <a:pt x="1728784" y="28687"/>
                  <a:pt x="1741380" y="30189"/>
                  <a:pt x="1753885" y="32273"/>
                </a:cubicBezTo>
                <a:cubicBezTo>
                  <a:pt x="1762903" y="33776"/>
                  <a:pt x="1771637" y="37652"/>
                  <a:pt x="1780780" y="37652"/>
                </a:cubicBezTo>
                <a:cubicBezTo>
                  <a:pt x="1791686" y="37652"/>
                  <a:pt x="1802274" y="33931"/>
                  <a:pt x="1813053" y="32273"/>
                </a:cubicBezTo>
                <a:cubicBezTo>
                  <a:pt x="1830712" y="29556"/>
                  <a:pt x="1859215" y="26528"/>
                  <a:pt x="1877598" y="21515"/>
                </a:cubicBezTo>
                <a:cubicBezTo>
                  <a:pt x="1888538" y="18531"/>
                  <a:pt x="1899113" y="14344"/>
                  <a:pt x="1909871" y="10758"/>
                </a:cubicBezTo>
                <a:cubicBezTo>
                  <a:pt x="1915250" y="8965"/>
                  <a:pt x="1920351" y="5756"/>
                  <a:pt x="1926008" y="5379"/>
                </a:cubicBezTo>
                <a:lnTo>
                  <a:pt x="2006690" y="0"/>
                </a:lnTo>
                <a:cubicBezTo>
                  <a:pt x="2033584" y="1793"/>
                  <a:pt x="2060567" y="2557"/>
                  <a:pt x="2087373" y="5379"/>
                </a:cubicBezTo>
                <a:cubicBezTo>
                  <a:pt x="2123303" y="9161"/>
                  <a:pt x="2095037" y="15375"/>
                  <a:pt x="2125024" y="5379"/>
                </a:cubicBezTo>
                <a:cubicBezTo>
                  <a:pt x="2132196" y="7172"/>
                  <a:pt x="2139198" y="9894"/>
                  <a:pt x="2146540" y="10758"/>
                </a:cubicBezTo>
                <a:cubicBezTo>
                  <a:pt x="2247627" y="22651"/>
                  <a:pt x="2186261" y="8588"/>
                  <a:pt x="2237980" y="21515"/>
                </a:cubicBezTo>
                <a:cubicBezTo>
                  <a:pt x="2243359" y="25101"/>
                  <a:pt x="2248334" y="29382"/>
                  <a:pt x="2254116" y="32273"/>
                </a:cubicBezTo>
                <a:cubicBezTo>
                  <a:pt x="2263152" y="36791"/>
                  <a:pt x="2283153" y="40447"/>
                  <a:pt x="2291768" y="43031"/>
                </a:cubicBezTo>
                <a:cubicBezTo>
                  <a:pt x="2345039" y="59012"/>
                  <a:pt x="2302611" y="50216"/>
                  <a:pt x="2356314" y="59167"/>
                </a:cubicBezTo>
                <a:cubicBezTo>
                  <a:pt x="2372225" y="64471"/>
                  <a:pt x="2396025" y="72664"/>
                  <a:pt x="2410102" y="75304"/>
                </a:cubicBezTo>
                <a:cubicBezTo>
                  <a:pt x="2426060" y="78296"/>
                  <a:pt x="2442375" y="78890"/>
                  <a:pt x="2458511" y="80683"/>
                </a:cubicBezTo>
                <a:cubicBezTo>
                  <a:pt x="2514056" y="99197"/>
                  <a:pt x="2466987" y="85646"/>
                  <a:pt x="2528436" y="96819"/>
                </a:cubicBezTo>
                <a:cubicBezTo>
                  <a:pt x="2535709" y="98141"/>
                  <a:pt x="2542843" y="100167"/>
                  <a:pt x="2549951" y="102198"/>
                </a:cubicBezTo>
                <a:cubicBezTo>
                  <a:pt x="2555403" y="103756"/>
                  <a:pt x="2560479" y="106746"/>
                  <a:pt x="2566088" y="107577"/>
                </a:cubicBezTo>
                <a:cubicBezTo>
                  <a:pt x="2608985" y="113932"/>
                  <a:pt x="2652149" y="118334"/>
                  <a:pt x="2695180" y="123713"/>
                </a:cubicBezTo>
                <a:cubicBezTo>
                  <a:pt x="2722120" y="130448"/>
                  <a:pt x="2722367" y="130256"/>
                  <a:pt x="2754347" y="139850"/>
                </a:cubicBezTo>
                <a:cubicBezTo>
                  <a:pt x="2759777" y="141479"/>
                  <a:pt x="2764983" y="143853"/>
                  <a:pt x="2770483" y="145228"/>
                </a:cubicBezTo>
                <a:cubicBezTo>
                  <a:pt x="2779352" y="147445"/>
                  <a:pt x="2788452" y="148624"/>
                  <a:pt x="2797377" y="150607"/>
                </a:cubicBezTo>
                <a:cubicBezTo>
                  <a:pt x="2804594" y="152211"/>
                  <a:pt x="2811721" y="154193"/>
                  <a:pt x="2818893" y="155986"/>
                </a:cubicBezTo>
                <a:cubicBezTo>
                  <a:pt x="2826065" y="159572"/>
                  <a:pt x="2833369" y="162904"/>
                  <a:pt x="2840408" y="166744"/>
                </a:cubicBezTo>
                <a:cubicBezTo>
                  <a:pt x="2853098" y="173666"/>
                  <a:pt x="2864900" y="182277"/>
                  <a:pt x="2878060" y="188259"/>
                </a:cubicBezTo>
                <a:cubicBezTo>
                  <a:pt x="2884790" y="191318"/>
                  <a:pt x="2892653" y="191042"/>
                  <a:pt x="2899575" y="193638"/>
                </a:cubicBezTo>
                <a:cubicBezTo>
                  <a:pt x="2955829" y="214733"/>
                  <a:pt x="2887379" y="195967"/>
                  <a:pt x="2942605" y="209774"/>
                </a:cubicBezTo>
                <a:cubicBezTo>
                  <a:pt x="2949777" y="216946"/>
                  <a:pt x="2955682" y="225664"/>
                  <a:pt x="2964121" y="231290"/>
                </a:cubicBezTo>
                <a:cubicBezTo>
                  <a:pt x="3052774" y="290393"/>
                  <a:pt x="2977600" y="235341"/>
                  <a:pt x="3023288" y="258184"/>
                </a:cubicBezTo>
                <a:cubicBezTo>
                  <a:pt x="3029070" y="261075"/>
                  <a:pt x="3034045" y="265355"/>
                  <a:pt x="3039424" y="268941"/>
                </a:cubicBezTo>
                <a:cubicBezTo>
                  <a:pt x="3055361" y="340658"/>
                  <a:pt x="3042658" y="294132"/>
                  <a:pt x="3066318" y="360381"/>
                </a:cubicBezTo>
                <a:cubicBezTo>
                  <a:pt x="3081089" y="401740"/>
                  <a:pt x="3069664" y="381535"/>
                  <a:pt x="3087834" y="408791"/>
                </a:cubicBezTo>
                <a:cubicBezTo>
                  <a:pt x="3071019" y="476048"/>
                  <a:pt x="3087834" y="392428"/>
                  <a:pt x="3087834" y="446443"/>
                </a:cubicBezTo>
                <a:cubicBezTo>
                  <a:pt x="3087834" y="455585"/>
                  <a:pt x="3084438" y="464413"/>
                  <a:pt x="3082455" y="473337"/>
                </a:cubicBezTo>
                <a:cubicBezTo>
                  <a:pt x="3077035" y="497726"/>
                  <a:pt x="3075258" y="500305"/>
                  <a:pt x="3066318" y="527125"/>
                </a:cubicBezTo>
                <a:cubicBezTo>
                  <a:pt x="3064525" y="532504"/>
                  <a:pt x="3062315" y="537761"/>
                  <a:pt x="3060940" y="543261"/>
                </a:cubicBezTo>
                <a:lnTo>
                  <a:pt x="3055561" y="564777"/>
                </a:lnTo>
                <a:cubicBezTo>
                  <a:pt x="3054186" y="579896"/>
                  <a:pt x="3055151" y="619384"/>
                  <a:pt x="3044803" y="640080"/>
                </a:cubicBezTo>
                <a:cubicBezTo>
                  <a:pt x="3041912" y="645862"/>
                  <a:pt x="3038616" y="651646"/>
                  <a:pt x="3034045" y="656217"/>
                </a:cubicBezTo>
                <a:cubicBezTo>
                  <a:pt x="3027706" y="662556"/>
                  <a:pt x="3019702" y="666974"/>
                  <a:pt x="3012530" y="672353"/>
                </a:cubicBezTo>
                <a:cubicBezTo>
                  <a:pt x="2992808" y="701939"/>
                  <a:pt x="3012532" y="676834"/>
                  <a:pt x="2985636" y="699247"/>
                </a:cubicBezTo>
                <a:cubicBezTo>
                  <a:pt x="2967069" y="714719"/>
                  <a:pt x="2964422" y="727834"/>
                  <a:pt x="2937227" y="736899"/>
                </a:cubicBezTo>
                <a:cubicBezTo>
                  <a:pt x="2931848" y="738692"/>
                  <a:pt x="2926046" y="739524"/>
                  <a:pt x="2921090" y="742278"/>
                </a:cubicBezTo>
                <a:cubicBezTo>
                  <a:pt x="2909788" y="748557"/>
                  <a:pt x="2901082" y="759704"/>
                  <a:pt x="2888817" y="763793"/>
                </a:cubicBezTo>
                <a:cubicBezTo>
                  <a:pt x="2848253" y="777315"/>
                  <a:pt x="2898259" y="759073"/>
                  <a:pt x="2856544" y="779930"/>
                </a:cubicBezTo>
                <a:cubicBezTo>
                  <a:pt x="2851473" y="782465"/>
                  <a:pt x="2845619" y="783075"/>
                  <a:pt x="2840408" y="785308"/>
                </a:cubicBezTo>
                <a:cubicBezTo>
                  <a:pt x="2793874" y="805251"/>
                  <a:pt x="2840606" y="788828"/>
                  <a:pt x="2802756" y="801445"/>
                </a:cubicBezTo>
                <a:cubicBezTo>
                  <a:pt x="2794595" y="806886"/>
                  <a:pt x="2781621" y="817581"/>
                  <a:pt x="2770483" y="817581"/>
                </a:cubicBezTo>
                <a:cubicBezTo>
                  <a:pt x="2764813" y="817581"/>
                  <a:pt x="2759726" y="813996"/>
                  <a:pt x="2754347" y="812203"/>
                </a:cubicBezTo>
                <a:cubicBezTo>
                  <a:pt x="2748968" y="813996"/>
                  <a:pt x="2743794" y="816596"/>
                  <a:pt x="2738210" y="817581"/>
                </a:cubicBezTo>
                <a:cubicBezTo>
                  <a:pt x="2713240" y="821987"/>
                  <a:pt x="2662907" y="828339"/>
                  <a:pt x="2662907" y="828339"/>
                </a:cubicBezTo>
                <a:cubicBezTo>
                  <a:pt x="2614425" y="816218"/>
                  <a:pt x="2664867" y="824738"/>
                  <a:pt x="2625255" y="828339"/>
                </a:cubicBezTo>
                <a:cubicBezTo>
                  <a:pt x="2591282" y="831428"/>
                  <a:pt x="2557123" y="831925"/>
                  <a:pt x="2523057" y="833718"/>
                </a:cubicBezTo>
                <a:cubicBezTo>
                  <a:pt x="2514092" y="835511"/>
                  <a:pt x="2505032" y="836880"/>
                  <a:pt x="2496163" y="839097"/>
                </a:cubicBezTo>
                <a:cubicBezTo>
                  <a:pt x="2490663" y="840472"/>
                  <a:pt x="2485668" y="843911"/>
                  <a:pt x="2480027" y="844475"/>
                </a:cubicBezTo>
                <a:cubicBezTo>
                  <a:pt x="2449646" y="847513"/>
                  <a:pt x="2419067" y="848061"/>
                  <a:pt x="2388587" y="849854"/>
                </a:cubicBezTo>
                <a:cubicBezTo>
                  <a:pt x="2119646" y="846268"/>
                  <a:pt x="1849624" y="863449"/>
                  <a:pt x="1581763" y="839097"/>
                </a:cubicBezTo>
                <a:cubicBezTo>
                  <a:pt x="1479705" y="829819"/>
                  <a:pt x="1542382" y="834542"/>
                  <a:pt x="1393504" y="828339"/>
                </a:cubicBezTo>
                <a:cubicBezTo>
                  <a:pt x="1374673" y="823631"/>
                  <a:pt x="1353610" y="817581"/>
                  <a:pt x="1334337" y="817581"/>
                </a:cubicBezTo>
                <a:cubicBezTo>
                  <a:pt x="1325195" y="817581"/>
                  <a:pt x="1316408" y="821167"/>
                  <a:pt x="1307443" y="822960"/>
                </a:cubicBezTo>
                <a:cubicBezTo>
                  <a:pt x="1262974" y="811842"/>
                  <a:pt x="1288333" y="816865"/>
                  <a:pt x="1210624" y="812203"/>
                </a:cubicBezTo>
                <a:lnTo>
                  <a:pt x="1016987" y="801445"/>
                </a:lnTo>
                <a:cubicBezTo>
                  <a:pt x="1002643" y="797859"/>
                  <a:pt x="988651" y="792320"/>
                  <a:pt x="973956" y="790687"/>
                </a:cubicBezTo>
                <a:cubicBezTo>
                  <a:pt x="902313" y="782726"/>
                  <a:pt x="941735" y="786553"/>
                  <a:pt x="855622" y="779930"/>
                </a:cubicBezTo>
                <a:cubicBezTo>
                  <a:pt x="798619" y="765679"/>
                  <a:pt x="883413" y="785961"/>
                  <a:pt x="791076" y="769172"/>
                </a:cubicBezTo>
                <a:cubicBezTo>
                  <a:pt x="785498" y="768158"/>
                  <a:pt x="780533" y="764725"/>
                  <a:pt x="774940" y="763793"/>
                </a:cubicBezTo>
                <a:cubicBezTo>
                  <a:pt x="758925" y="761124"/>
                  <a:pt x="742667" y="760207"/>
                  <a:pt x="726530" y="758414"/>
                </a:cubicBezTo>
                <a:cubicBezTo>
                  <a:pt x="721473" y="757150"/>
                  <a:pt x="695187" y="751162"/>
                  <a:pt x="688878" y="747657"/>
                </a:cubicBezTo>
                <a:cubicBezTo>
                  <a:pt x="633390" y="716831"/>
                  <a:pt x="676982" y="732933"/>
                  <a:pt x="640469" y="720763"/>
                </a:cubicBezTo>
                <a:cubicBezTo>
                  <a:pt x="635090" y="717177"/>
                  <a:pt x="630275" y="712552"/>
                  <a:pt x="624333" y="710005"/>
                </a:cubicBezTo>
                <a:cubicBezTo>
                  <a:pt x="600188" y="699657"/>
                  <a:pt x="607628" y="709720"/>
                  <a:pt x="586681" y="699247"/>
                </a:cubicBezTo>
                <a:cubicBezTo>
                  <a:pt x="549537" y="680675"/>
                  <a:pt x="593804" y="694305"/>
                  <a:pt x="549029" y="683111"/>
                </a:cubicBezTo>
                <a:cubicBezTo>
                  <a:pt x="510805" y="692667"/>
                  <a:pt x="532988" y="689696"/>
                  <a:pt x="473725" y="683111"/>
                </a:cubicBezTo>
                <a:cubicBezTo>
                  <a:pt x="459832" y="681567"/>
                  <a:pt x="420704" y="677424"/>
                  <a:pt x="403801" y="672353"/>
                </a:cubicBezTo>
                <a:cubicBezTo>
                  <a:pt x="302603" y="641992"/>
                  <a:pt x="437910" y="676843"/>
                  <a:pt x="355391" y="656217"/>
                </a:cubicBezTo>
                <a:cubicBezTo>
                  <a:pt x="337462" y="647252"/>
                  <a:pt x="320620" y="635662"/>
                  <a:pt x="301603" y="629323"/>
                </a:cubicBezTo>
                <a:cubicBezTo>
                  <a:pt x="296224" y="627530"/>
                  <a:pt x="290423" y="626698"/>
                  <a:pt x="285467" y="623944"/>
                </a:cubicBezTo>
                <a:cubicBezTo>
                  <a:pt x="233074" y="594836"/>
                  <a:pt x="273724" y="607560"/>
                  <a:pt x="231678" y="597050"/>
                </a:cubicBezTo>
                <a:cubicBezTo>
                  <a:pt x="210072" y="586247"/>
                  <a:pt x="168507" y="566151"/>
                  <a:pt x="156375" y="554019"/>
                </a:cubicBezTo>
                <a:cubicBezTo>
                  <a:pt x="136827" y="534472"/>
                  <a:pt x="142872" y="538996"/>
                  <a:pt x="118723" y="521746"/>
                </a:cubicBezTo>
                <a:cubicBezTo>
                  <a:pt x="113463" y="517988"/>
                  <a:pt x="107553" y="515126"/>
                  <a:pt x="102587" y="510988"/>
                </a:cubicBezTo>
                <a:cubicBezTo>
                  <a:pt x="96743" y="506118"/>
                  <a:pt x="92455" y="499522"/>
                  <a:pt x="86450" y="494852"/>
                </a:cubicBezTo>
                <a:cubicBezTo>
                  <a:pt x="76244" y="486914"/>
                  <a:pt x="54177" y="473337"/>
                  <a:pt x="54177" y="473337"/>
                </a:cubicBezTo>
                <a:cubicBezTo>
                  <a:pt x="30401" y="437670"/>
                  <a:pt x="58345" y="477304"/>
                  <a:pt x="27283" y="441064"/>
                </a:cubicBezTo>
                <a:cubicBezTo>
                  <a:pt x="21449" y="434257"/>
                  <a:pt x="16526" y="426720"/>
                  <a:pt x="11147" y="419548"/>
                </a:cubicBezTo>
                <a:cubicBezTo>
                  <a:pt x="7561" y="405205"/>
                  <a:pt x="-2042" y="391102"/>
                  <a:pt x="389" y="376518"/>
                </a:cubicBezTo>
                <a:cubicBezTo>
                  <a:pt x="1666" y="368856"/>
                  <a:pt x="8327" y="326750"/>
                  <a:pt x="11147" y="317351"/>
                </a:cubicBezTo>
                <a:cubicBezTo>
                  <a:pt x="13921" y="308103"/>
                  <a:pt x="18851" y="299617"/>
                  <a:pt x="21904" y="290457"/>
                </a:cubicBezTo>
                <a:cubicBezTo>
                  <a:pt x="24242" y="283444"/>
                  <a:pt x="25252" y="276049"/>
                  <a:pt x="27283" y="268941"/>
                </a:cubicBezTo>
                <a:cubicBezTo>
                  <a:pt x="31498" y="254187"/>
                  <a:pt x="37738" y="240116"/>
                  <a:pt x="43420" y="225911"/>
                </a:cubicBezTo>
                <a:cubicBezTo>
                  <a:pt x="45213" y="216946"/>
                  <a:pt x="44262" y="206955"/>
                  <a:pt x="48798" y="199017"/>
                </a:cubicBezTo>
                <a:cubicBezTo>
                  <a:pt x="52005" y="193404"/>
                  <a:pt x="59969" y="192398"/>
                  <a:pt x="64935" y="188259"/>
                </a:cubicBezTo>
                <a:cubicBezTo>
                  <a:pt x="70779" y="183389"/>
                  <a:pt x="76254" y="178010"/>
                  <a:pt x="81071" y="172123"/>
                </a:cubicBezTo>
                <a:cubicBezTo>
                  <a:pt x="92425" y="158246"/>
                  <a:pt x="99343" y="140292"/>
                  <a:pt x="113344" y="129092"/>
                </a:cubicBezTo>
                <a:cubicBezTo>
                  <a:pt x="122309" y="121920"/>
                  <a:pt x="131825" y="115389"/>
                  <a:pt x="140238" y="107577"/>
                </a:cubicBezTo>
                <a:cubicBezTo>
                  <a:pt x="156961" y="92049"/>
                  <a:pt x="169660" y="71826"/>
                  <a:pt x="188648" y="59167"/>
                </a:cubicBezTo>
                <a:cubicBezTo>
                  <a:pt x="212256" y="43428"/>
                  <a:pt x="236654" y="25236"/>
                  <a:pt x="263951" y="16137"/>
                </a:cubicBezTo>
                <a:lnTo>
                  <a:pt x="296224" y="5379"/>
                </a:lnTo>
                <a:cubicBezTo>
                  <a:pt x="315946" y="7172"/>
                  <a:pt x="335618" y="9659"/>
                  <a:pt x="355391" y="10758"/>
                </a:cubicBezTo>
                <a:cubicBezTo>
                  <a:pt x="400181" y="13246"/>
                  <a:pt x="445109" y="13051"/>
                  <a:pt x="489862" y="16137"/>
                </a:cubicBezTo>
                <a:cubicBezTo>
                  <a:pt x="497237" y="16646"/>
                  <a:pt x="504085" y="20300"/>
                  <a:pt x="511377" y="21515"/>
                </a:cubicBezTo>
                <a:cubicBezTo>
                  <a:pt x="525636" y="23891"/>
                  <a:pt x="540064" y="25101"/>
                  <a:pt x="554408" y="26894"/>
                </a:cubicBezTo>
                <a:cubicBezTo>
                  <a:pt x="559787" y="25101"/>
                  <a:pt x="564874" y="21515"/>
                  <a:pt x="570544" y="21515"/>
                </a:cubicBezTo>
                <a:cubicBezTo>
                  <a:pt x="606448" y="21515"/>
                  <a:pt x="663777" y="25101"/>
                  <a:pt x="688878" y="26894"/>
                </a:cubicBezTo>
                <a:close/>
              </a:path>
            </a:pathLst>
          </a:cu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nvGrpSpPr>
          <p:cNvPr id="3" name="Group 2"/>
          <p:cNvGrpSpPr/>
          <p:nvPr/>
        </p:nvGrpSpPr>
        <p:grpSpPr>
          <a:xfrm>
            <a:off x="3429369" y="2483834"/>
            <a:ext cx="2372780" cy="857536"/>
            <a:chOff x="3429369" y="2483834"/>
            <a:chExt cx="2372780" cy="857536"/>
          </a:xfrm>
        </p:grpSpPr>
        <p:sp>
          <p:nvSpPr>
            <p:cNvPr id="8" name="Freeform 7"/>
            <p:cNvSpPr/>
            <p:nvPr/>
          </p:nvSpPr>
          <p:spPr bwMode="auto">
            <a:xfrm>
              <a:off x="3739828" y="2537077"/>
              <a:ext cx="330958" cy="622380"/>
            </a:xfrm>
            <a:custGeom>
              <a:avLst/>
              <a:gdLst>
                <a:gd name="connsiteX0" fmla="*/ 259307 w 330958"/>
                <a:gd name="connsiteY0" fmla="*/ 4819 h 622380"/>
                <a:gd name="connsiteX1" fmla="*/ 276367 w 330958"/>
                <a:gd name="connsiteY1" fmla="*/ 15054 h 622380"/>
                <a:gd name="connsiteX2" fmla="*/ 283191 w 330958"/>
                <a:gd name="connsiteY2" fmla="*/ 28702 h 622380"/>
                <a:gd name="connsiteX3" fmla="*/ 300251 w 330958"/>
                <a:gd name="connsiteY3" fmla="*/ 49174 h 622380"/>
                <a:gd name="connsiteX4" fmla="*/ 303662 w 330958"/>
                <a:gd name="connsiteY4" fmla="*/ 66233 h 622380"/>
                <a:gd name="connsiteX5" fmla="*/ 310486 w 330958"/>
                <a:gd name="connsiteY5" fmla="*/ 107177 h 622380"/>
                <a:gd name="connsiteX6" fmla="*/ 317310 w 330958"/>
                <a:gd name="connsiteY6" fmla="*/ 131060 h 622380"/>
                <a:gd name="connsiteX7" fmla="*/ 307074 w 330958"/>
                <a:gd name="connsiteY7" fmla="*/ 134472 h 622380"/>
                <a:gd name="connsiteX8" fmla="*/ 317310 w 330958"/>
                <a:gd name="connsiteY8" fmla="*/ 137884 h 622380"/>
                <a:gd name="connsiteX9" fmla="*/ 307074 w 330958"/>
                <a:gd name="connsiteY9" fmla="*/ 134472 h 622380"/>
                <a:gd name="connsiteX10" fmla="*/ 313898 w 330958"/>
                <a:gd name="connsiteY10" fmla="*/ 144708 h 622380"/>
                <a:gd name="connsiteX11" fmla="*/ 313898 w 330958"/>
                <a:gd name="connsiteY11" fmla="*/ 216359 h 622380"/>
                <a:gd name="connsiteX12" fmla="*/ 310486 w 330958"/>
                <a:gd name="connsiteY12" fmla="*/ 233419 h 622380"/>
                <a:gd name="connsiteX13" fmla="*/ 307074 w 330958"/>
                <a:gd name="connsiteY13" fmla="*/ 243654 h 622380"/>
                <a:gd name="connsiteX14" fmla="*/ 317310 w 330958"/>
                <a:gd name="connsiteY14" fmla="*/ 267538 h 622380"/>
                <a:gd name="connsiteX15" fmla="*/ 320722 w 330958"/>
                <a:gd name="connsiteY15" fmla="*/ 291422 h 622380"/>
                <a:gd name="connsiteX16" fmla="*/ 324134 w 330958"/>
                <a:gd name="connsiteY16" fmla="*/ 322129 h 622380"/>
                <a:gd name="connsiteX17" fmla="*/ 330958 w 330958"/>
                <a:gd name="connsiteY17" fmla="*/ 346013 h 622380"/>
                <a:gd name="connsiteX18" fmla="*/ 324134 w 330958"/>
                <a:gd name="connsiteY18" fmla="*/ 414251 h 622380"/>
                <a:gd name="connsiteX19" fmla="*/ 317310 w 330958"/>
                <a:gd name="connsiteY19" fmla="*/ 434723 h 622380"/>
                <a:gd name="connsiteX20" fmla="*/ 303662 w 330958"/>
                <a:gd name="connsiteY20" fmla="*/ 458607 h 622380"/>
                <a:gd name="connsiteX21" fmla="*/ 296839 w 330958"/>
                <a:gd name="connsiteY21" fmla="*/ 482490 h 622380"/>
                <a:gd name="connsiteX22" fmla="*/ 290015 w 330958"/>
                <a:gd name="connsiteY22" fmla="*/ 496138 h 622380"/>
                <a:gd name="connsiteX23" fmla="*/ 283191 w 330958"/>
                <a:gd name="connsiteY23" fmla="*/ 516610 h 622380"/>
                <a:gd name="connsiteX24" fmla="*/ 269543 w 330958"/>
                <a:gd name="connsiteY24" fmla="*/ 537081 h 622380"/>
                <a:gd name="connsiteX25" fmla="*/ 262719 w 330958"/>
                <a:gd name="connsiteY25" fmla="*/ 547317 h 622380"/>
                <a:gd name="connsiteX26" fmla="*/ 252483 w 330958"/>
                <a:gd name="connsiteY26" fmla="*/ 557553 h 622380"/>
                <a:gd name="connsiteX27" fmla="*/ 245659 w 330958"/>
                <a:gd name="connsiteY27" fmla="*/ 567789 h 622380"/>
                <a:gd name="connsiteX28" fmla="*/ 225188 w 330958"/>
                <a:gd name="connsiteY28" fmla="*/ 588260 h 622380"/>
                <a:gd name="connsiteX29" fmla="*/ 214952 w 330958"/>
                <a:gd name="connsiteY29" fmla="*/ 598496 h 622380"/>
                <a:gd name="connsiteX30" fmla="*/ 194480 w 330958"/>
                <a:gd name="connsiteY30" fmla="*/ 615556 h 622380"/>
                <a:gd name="connsiteX31" fmla="*/ 174009 w 330958"/>
                <a:gd name="connsiteY31" fmla="*/ 622380 h 622380"/>
                <a:gd name="connsiteX32" fmla="*/ 153537 w 330958"/>
                <a:gd name="connsiteY32" fmla="*/ 618968 h 622380"/>
                <a:gd name="connsiteX33" fmla="*/ 119418 w 330958"/>
                <a:gd name="connsiteY33" fmla="*/ 608732 h 622380"/>
                <a:gd name="connsiteX34" fmla="*/ 109182 w 330958"/>
                <a:gd name="connsiteY34" fmla="*/ 605320 h 622380"/>
                <a:gd name="connsiteX35" fmla="*/ 98946 w 330958"/>
                <a:gd name="connsiteY35" fmla="*/ 598496 h 622380"/>
                <a:gd name="connsiteX36" fmla="*/ 88710 w 330958"/>
                <a:gd name="connsiteY36" fmla="*/ 595084 h 622380"/>
                <a:gd name="connsiteX37" fmla="*/ 78474 w 330958"/>
                <a:gd name="connsiteY37" fmla="*/ 588260 h 622380"/>
                <a:gd name="connsiteX38" fmla="*/ 58003 w 330958"/>
                <a:gd name="connsiteY38" fmla="*/ 581436 h 622380"/>
                <a:gd name="connsiteX39" fmla="*/ 51179 w 330958"/>
                <a:gd name="connsiteY39" fmla="*/ 571201 h 622380"/>
                <a:gd name="connsiteX40" fmla="*/ 44355 w 330958"/>
                <a:gd name="connsiteY40" fmla="*/ 550729 h 622380"/>
                <a:gd name="connsiteX41" fmla="*/ 34119 w 330958"/>
                <a:gd name="connsiteY41" fmla="*/ 537081 h 622380"/>
                <a:gd name="connsiteX42" fmla="*/ 23883 w 330958"/>
                <a:gd name="connsiteY42" fmla="*/ 513198 h 622380"/>
                <a:gd name="connsiteX43" fmla="*/ 10236 w 330958"/>
                <a:gd name="connsiteY43" fmla="*/ 479078 h 622380"/>
                <a:gd name="connsiteX44" fmla="*/ 6824 w 330958"/>
                <a:gd name="connsiteY44" fmla="*/ 468842 h 622380"/>
                <a:gd name="connsiteX45" fmla="*/ 6824 w 330958"/>
                <a:gd name="connsiteY45" fmla="*/ 434723 h 622380"/>
                <a:gd name="connsiteX46" fmla="*/ 0 w 330958"/>
                <a:gd name="connsiteY46" fmla="*/ 328953 h 622380"/>
                <a:gd name="connsiteX47" fmla="*/ 3412 w 330958"/>
                <a:gd name="connsiteY47" fmla="*/ 308481 h 622380"/>
                <a:gd name="connsiteX48" fmla="*/ 6824 w 330958"/>
                <a:gd name="connsiteY48" fmla="*/ 298245 h 622380"/>
                <a:gd name="connsiteX49" fmla="*/ 10236 w 330958"/>
                <a:gd name="connsiteY49" fmla="*/ 277774 h 622380"/>
                <a:gd name="connsiteX50" fmla="*/ 17059 w 330958"/>
                <a:gd name="connsiteY50" fmla="*/ 240242 h 622380"/>
                <a:gd name="connsiteX51" fmla="*/ 23883 w 330958"/>
                <a:gd name="connsiteY51" fmla="*/ 226595 h 622380"/>
                <a:gd name="connsiteX52" fmla="*/ 30707 w 330958"/>
                <a:gd name="connsiteY52" fmla="*/ 216359 h 622380"/>
                <a:gd name="connsiteX53" fmla="*/ 37531 w 330958"/>
                <a:gd name="connsiteY53" fmla="*/ 195887 h 622380"/>
                <a:gd name="connsiteX54" fmla="*/ 40943 w 330958"/>
                <a:gd name="connsiteY54" fmla="*/ 185651 h 622380"/>
                <a:gd name="connsiteX55" fmla="*/ 51179 w 330958"/>
                <a:gd name="connsiteY55" fmla="*/ 172004 h 622380"/>
                <a:gd name="connsiteX56" fmla="*/ 54591 w 330958"/>
                <a:gd name="connsiteY56" fmla="*/ 161768 h 622380"/>
                <a:gd name="connsiteX57" fmla="*/ 68239 w 330958"/>
                <a:gd name="connsiteY57" fmla="*/ 141296 h 622380"/>
                <a:gd name="connsiteX58" fmla="*/ 71651 w 330958"/>
                <a:gd name="connsiteY58" fmla="*/ 127648 h 622380"/>
                <a:gd name="connsiteX59" fmla="*/ 92122 w 330958"/>
                <a:gd name="connsiteY59" fmla="*/ 93529 h 622380"/>
                <a:gd name="connsiteX60" fmla="*/ 98946 w 330958"/>
                <a:gd name="connsiteY60" fmla="*/ 83293 h 622380"/>
                <a:gd name="connsiteX61" fmla="*/ 105770 w 330958"/>
                <a:gd name="connsiteY61" fmla="*/ 73057 h 622380"/>
                <a:gd name="connsiteX62" fmla="*/ 126242 w 330958"/>
                <a:gd name="connsiteY62" fmla="*/ 59410 h 622380"/>
                <a:gd name="connsiteX63" fmla="*/ 136477 w 330958"/>
                <a:gd name="connsiteY63" fmla="*/ 52586 h 622380"/>
                <a:gd name="connsiteX64" fmla="*/ 150125 w 330958"/>
                <a:gd name="connsiteY64" fmla="*/ 42350 h 622380"/>
                <a:gd name="connsiteX65" fmla="*/ 180833 w 330958"/>
                <a:gd name="connsiteY65" fmla="*/ 21878 h 622380"/>
                <a:gd name="connsiteX66" fmla="*/ 191068 w 330958"/>
                <a:gd name="connsiteY66" fmla="*/ 15054 h 622380"/>
                <a:gd name="connsiteX67" fmla="*/ 201304 w 330958"/>
                <a:gd name="connsiteY67" fmla="*/ 11642 h 622380"/>
                <a:gd name="connsiteX68" fmla="*/ 221776 w 330958"/>
                <a:gd name="connsiteY68" fmla="*/ 1407 h 622380"/>
                <a:gd name="connsiteX69" fmla="*/ 259307 w 330958"/>
                <a:gd name="connsiteY69" fmla="*/ 4819 h 62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30958" h="622380">
                  <a:moveTo>
                    <a:pt x="259307" y="4819"/>
                  </a:moveTo>
                  <a:cubicBezTo>
                    <a:pt x="268406" y="7094"/>
                    <a:pt x="271678" y="10365"/>
                    <a:pt x="276367" y="15054"/>
                  </a:cubicBezTo>
                  <a:cubicBezTo>
                    <a:pt x="279964" y="18650"/>
                    <a:pt x="280667" y="24286"/>
                    <a:pt x="283191" y="28702"/>
                  </a:cubicBezTo>
                  <a:cubicBezTo>
                    <a:pt x="289525" y="39786"/>
                    <a:pt x="290842" y="39765"/>
                    <a:pt x="300251" y="49174"/>
                  </a:cubicBezTo>
                  <a:cubicBezTo>
                    <a:pt x="301388" y="54860"/>
                    <a:pt x="302654" y="60522"/>
                    <a:pt x="303662" y="66233"/>
                  </a:cubicBezTo>
                  <a:cubicBezTo>
                    <a:pt x="306066" y="79859"/>
                    <a:pt x="307130" y="93754"/>
                    <a:pt x="310486" y="107177"/>
                  </a:cubicBezTo>
                  <a:cubicBezTo>
                    <a:pt x="314770" y="124313"/>
                    <a:pt x="312415" y="116376"/>
                    <a:pt x="317310" y="131060"/>
                  </a:cubicBezTo>
                  <a:cubicBezTo>
                    <a:pt x="313898" y="132197"/>
                    <a:pt x="303662" y="133335"/>
                    <a:pt x="307074" y="134472"/>
                  </a:cubicBezTo>
                  <a:lnTo>
                    <a:pt x="317310" y="137884"/>
                  </a:lnTo>
                  <a:lnTo>
                    <a:pt x="307074" y="134472"/>
                  </a:lnTo>
                  <a:cubicBezTo>
                    <a:pt x="309349" y="137884"/>
                    <a:pt x="313703" y="140612"/>
                    <a:pt x="313898" y="144708"/>
                  </a:cubicBezTo>
                  <a:cubicBezTo>
                    <a:pt x="318111" y="233189"/>
                    <a:pt x="302630" y="182554"/>
                    <a:pt x="313898" y="216359"/>
                  </a:cubicBezTo>
                  <a:cubicBezTo>
                    <a:pt x="312761" y="222046"/>
                    <a:pt x="311893" y="227793"/>
                    <a:pt x="310486" y="233419"/>
                  </a:cubicBezTo>
                  <a:cubicBezTo>
                    <a:pt x="309614" y="236908"/>
                    <a:pt x="307074" y="240058"/>
                    <a:pt x="307074" y="243654"/>
                  </a:cubicBezTo>
                  <a:cubicBezTo>
                    <a:pt x="307074" y="248674"/>
                    <a:pt x="315978" y="264873"/>
                    <a:pt x="317310" y="267538"/>
                  </a:cubicBezTo>
                  <a:cubicBezTo>
                    <a:pt x="318447" y="275499"/>
                    <a:pt x="319724" y="283442"/>
                    <a:pt x="320722" y="291422"/>
                  </a:cubicBezTo>
                  <a:cubicBezTo>
                    <a:pt x="321999" y="301641"/>
                    <a:pt x="322568" y="311950"/>
                    <a:pt x="324134" y="322129"/>
                  </a:cubicBezTo>
                  <a:cubicBezTo>
                    <a:pt x="325358" y="330086"/>
                    <a:pt x="328410" y="338369"/>
                    <a:pt x="330958" y="346013"/>
                  </a:cubicBezTo>
                  <a:cubicBezTo>
                    <a:pt x="320647" y="387255"/>
                    <a:pt x="337469" y="316459"/>
                    <a:pt x="324134" y="414251"/>
                  </a:cubicBezTo>
                  <a:cubicBezTo>
                    <a:pt x="323162" y="421378"/>
                    <a:pt x="320527" y="428289"/>
                    <a:pt x="317310" y="434723"/>
                  </a:cubicBezTo>
                  <a:cubicBezTo>
                    <a:pt x="308652" y="452039"/>
                    <a:pt x="313307" y="444139"/>
                    <a:pt x="303662" y="458607"/>
                  </a:cubicBezTo>
                  <a:cubicBezTo>
                    <a:pt x="301930" y="465536"/>
                    <a:pt x="299777" y="475635"/>
                    <a:pt x="296839" y="482490"/>
                  </a:cubicBezTo>
                  <a:cubicBezTo>
                    <a:pt x="294835" y="487165"/>
                    <a:pt x="291904" y="491415"/>
                    <a:pt x="290015" y="496138"/>
                  </a:cubicBezTo>
                  <a:cubicBezTo>
                    <a:pt x="287344" y="502817"/>
                    <a:pt x="287181" y="510625"/>
                    <a:pt x="283191" y="516610"/>
                  </a:cubicBezTo>
                  <a:lnTo>
                    <a:pt x="269543" y="537081"/>
                  </a:lnTo>
                  <a:cubicBezTo>
                    <a:pt x="267268" y="540493"/>
                    <a:pt x="265619" y="544417"/>
                    <a:pt x="262719" y="547317"/>
                  </a:cubicBezTo>
                  <a:cubicBezTo>
                    <a:pt x="259307" y="550729"/>
                    <a:pt x="255572" y="553846"/>
                    <a:pt x="252483" y="557553"/>
                  </a:cubicBezTo>
                  <a:cubicBezTo>
                    <a:pt x="249858" y="560703"/>
                    <a:pt x="248383" y="564724"/>
                    <a:pt x="245659" y="567789"/>
                  </a:cubicBezTo>
                  <a:cubicBezTo>
                    <a:pt x="239248" y="575002"/>
                    <a:pt x="232012" y="581436"/>
                    <a:pt x="225188" y="588260"/>
                  </a:cubicBezTo>
                  <a:lnTo>
                    <a:pt x="214952" y="598496"/>
                  </a:lnTo>
                  <a:cubicBezTo>
                    <a:pt x="208524" y="604924"/>
                    <a:pt x="203031" y="611756"/>
                    <a:pt x="194480" y="615556"/>
                  </a:cubicBezTo>
                  <a:cubicBezTo>
                    <a:pt x="187907" y="618477"/>
                    <a:pt x="174009" y="622380"/>
                    <a:pt x="174009" y="622380"/>
                  </a:cubicBezTo>
                  <a:cubicBezTo>
                    <a:pt x="167185" y="621243"/>
                    <a:pt x="160321" y="620325"/>
                    <a:pt x="153537" y="618968"/>
                  </a:cubicBezTo>
                  <a:cubicBezTo>
                    <a:pt x="140644" y="616389"/>
                    <a:pt x="132476" y="613085"/>
                    <a:pt x="119418" y="608732"/>
                  </a:cubicBezTo>
                  <a:cubicBezTo>
                    <a:pt x="116006" y="607595"/>
                    <a:pt x="112175" y="607315"/>
                    <a:pt x="109182" y="605320"/>
                  </a:cubicBezTo>
                  <a:cubicBezTo>
                    <a:pt x="105770" y="603045"/>
                    <a:pt x="102614" y="600330"/>
                    <a:pt x="98946" y="598496"/>
                  </a:cubicBezTo>
                  <a:cubicBezTo>
                    <a:pt x="95729" y="596888"/>
                    <a:pt x="91927" y="596692"/>
                    <a:pt x="88710" y="595084"/>
                  </a:cubicBezTo>
                  <a:cubicBezTo>
                    <a:pt x="85042" y="593250"/>
                    <a:pt x="82221" y="589926"/>
                    <a:pt x="78474" y="588260"/>
                  </a:cubicBezTo>
                  <a:cubicBezTo>
                    <a:pt x="71901" y="585339"/>
                    <a:pt x="58003" y="581436"/>
                    <a:pt x="58003" y="581436"/>
                  </a:cubicBezTo>
                  <a:cubicBezTo>
                    <a:pt x="55728" y="578024"/>
                    <a:pt x="52844" y="574948"/>
                    <a:pt x="51179" y="571201"/>
                  </a:cubicBezTo>
                  <a:cubicBezTo>
                    <a:pt x="48258" y="564628"/>
                    <a:pt x="48671" y="556484"/>
                    <a:pt x="44355" y="550729"/>
                  </a:cubicBezTo>
                  <a:cubicBezTo>
                    <a:pt x="40943" y="546180"/>
                    <a:pt x="37133" y="541903"/>
                    <a:pt x="34119" y="537081"/>
                  </a:cubicBezTo>
                  <a:cubicBezTo>
                    <a:pt x="23833" y="520623"/>
                    <a:pt x="30215" y="527971"/>
                    <a:pt x="23883" y="513198"/>
                  </a:cubicBezTo>
                  <a:cubicBezTo>
                    <a:pt x="8825" y="478064"/>
                    <a:pt x="25763" y="525663"/>
                    <a:pt x="10236" y="479078"/>
                  </a:cubicBezTo>
                  <a:lnTo>
                    <a:pt x="6824" y="468842"/>
                  </a:lnTo>
                  <a:cubicBezTo>
                    <a:pt x="14665" y="421798"/>
                    <a:pt x="9434" y="469960"/>
                    <a:pt x="6824" y="434723"/>
                  </a:cubicBezTo>
                  <a:cubicBezTo>
                    <a:pt x="-3567" y="294440"/>
                    <a:pt x="8964" y="400666"/>
                    <a:pt x="0" y="328953"/>
                  </a:cubicBezTo>
                  <a:cubicBezTo>
                    <a:pt x="1137" y="322129"/>
                    <a:pt x="1911" y="315234"/>
                    <a:pt x="3412" y="308481"/>
                  </a:cubicBezTo>
                  <a:cubicBezTo>
                    <a:pt x="4192" y="304970"/>
                    <a:pt x="6044" y="301756"/>
                    <a:pt x="6824" y="298245"/>
                  </a:cubicBezTo>
                  <a:cubicBezTo>
                    <a:pt x="8325" y="291492"/>
                    <a:pt x="9258" y="284622"/>
                    <a:pt x="10236" y="277774"/>
                  </a:cubicBezTo>
                  <a:cubicBezTo>
                    <a:pt x="12620" y="261086"/>
                    <a:pt x="11327" y="253617"/>
                    <a:pt x="17059" y="240242"/>
                  </a:cubicBezTo>
                  <a:cubicBezTo>
                    <a:pt x="19062" y="235567"/>
                    <a:pt x="21360" y="231011"/>
                    <a:pt x="23883" y="226595"/>
                  </a:cubicBezTo>
                  <a:cubicBezTo>
                    <a:pt x="25918" y="223035"/>
                    <a:pt x="29042" y="220106"/>
                    <a:pt x="30707" y="216359"/>
                  </a:cubicBezTo>
                  <a:cubicBezTo>
                    <a:pt x="33628" y="209786"/>
                    <a:pt x="35256" y="202711"/>
                    <a:pt x="37531" y="195887"/>
                  </a:cubicBezTo>
                  <a:cubicBezTo>
                    <a:pt x="38668" y="192475"/>
                    <a:pt x="38785" y="188528"/>
                    <a:pt x="40943" y="185651"/>
                  </a:cubicBezTo>
                  <a:lnTo>
                    <a:pt x="51179" y="172004"/>
                  </a:lnTo>
                  <a:cubicBezTo>
                    <a:pt x="52316" y="168592"/>
                    <a:pt x="52844" y="164912"/>
                    <a:pt x="54591" y="161768"/>
                  </a:cubicBezTo>
                  <a:cubicBezTo>
                    <a:pt x="58574" y="154599"/>
                    <a:pt x="68239" y="141296"/>
                    <a:pt x="68239" y="141296"/>
                  </a:cubicBezTo>
                  <a:cubicBezTo>
                    <a:pt x="69376" y="136747"/>
                    <a:pt x="70005" y="132039"/>
                    <a:pt x="71651" y="127648"/>
                  </a:cubicBezTo>
                  <a:cubicBezTo>
                    <a:pt x="76148" y="115656"/>
                    <a:pt x="85319" y="103734"/>
                    <a:pt x="92122" y="93529"/>
                  </a:cubicBezTo>
                  <a:lnTo>
                    <a:pt x="98946" y="83293"/>
                  </a:lnTo>
                  <a:cubicBezTo>
                    <a:pt x="101221" y="79881"/>
                    <a:pt x="102358" y="75332"/>
                    <a:pt x="105770" y="73057"/>
                  </a:cubicBezTo>
                  <a:lnTo>
                    <a:pt x="126242" y="59410"/>
                  </a:lnTo>
                  <a:cubicBezTo>
                    <a:pt x="129654" y="57136"/>
                    <a:pt x="133197" y="55046"/>
                    <a:pt x="136477" y="52586"/>
                  </a:cubicBezTo>
                  <a:cubicBezTo>
                    <a:pt x="141026" y="49174"/>
                    <a:pt x="145466" y="45611"/>
                    <a:pt x="150125" y="42350"/>
                  </a:cubicBezTo>
                  <a:cubicBezTo>
                    <a:pt x="150135" y="42343"/>
                    <a:pt x="175710" y="25294"/>
                    <a:pt x="180833" y="21878"/>
                  </a:cubicBezTo>
                  <a:cubicBezTo>
                    <a:pt x="184245" y="19603"/>
                    <a:pt x="187178" y="16351"/>
                    <a:pt x="191068" y="15054"/>
                  </a:cubicBezTo>
                  <a:cubicBezTo>
                    <a:pt x="194480" y="13917"/>
                    <a:pt x="198087" y="13250"/>
                    <a:pt x="201304" y="11642"/>
                  </a:cubicBezTo>
                  <a:cubicBezTo>
                    <a:pt x="213791" y="5399"/>
                    <a:pt x="208301" y="3857"/>
                    <a:pt x="221776" y="1407"/>
                  </a:cubicBezTo>
                  <a:cubicBezTo>
                    <a:pt x="242869" y="-2428"/>
                    <a:pt x="250208" y="2544"/>
                    <a:pt x="259307" y="4819"/>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Freeform 8"/>
            <p:cNvSpPr/>
            <p:nvPr/>
          </p:nvSpPr>
          <p:spPr bwMode="auto">
            <a:xfrm>
              <a:off x="4812030" y="2670355"/>
              <a:ext cx="490296" cy="671015"/>
            </a:xfrm>
            <a:custGeom>
              <a:avLst/>
              <a:gdLst>
                <a:gd name="connsiteX0" fmla="*/ 40943 w 508379"/>
                <a:gd name="connsiteY0" fmla="*/ 303663 h 641445"/>
                <a:gd name="connsiteX1" fmla="*/ 37531 w 508379"/>
                <a:gd name="connsiteY1" fmla="*/ 279779 h 641445"/>
                <a:gd name="connsiteX2" fmla="*/ 30707 w 508379"/>
                <a:gd name="connsiteY2" fmla="*/ 269543 h 641445"/>
                <a:gd name="connsiteX3" fmla="*/ 23883 w 508379"/>
                <a:gd name="connsiteY3" fmla="*/ 245660 h 641445"/>
                <a:gd name="connsiteX4" fmla="*/ 27295 w 508379"/>
                <a:gd name="connsiteY4" fmla="*/ 191069 h 641445"/>
                <a:gd name="connsiteX5" fmla="*/ 37531 w 508379"/>
                <a:gd name="connsiteY5" fmla="*/ 160361 h 641445"/>
                <a:gd name="connsiteX6" fmla="*/ 40943 w 508379"/>
                <a:gd name="connsiteY6" fmla="*/ 150125 h 641445"/>
                <a:gd name="connsiteX7" fmla="*/ 54591 w 508379"/>
                <a:gd name="connsiteY7" fmla="*/ 129654 h 641445"/>
                <a:gd name="connsiteX8" fmla="*/ 68239 w 508379"/>
                <a:gd name="connsiteY8" fmla="*/ 98946 h 641445"/>
                <a:gd name="connsiteX9" fmla="*/ 71650 w 508379"/>
                <a:gd name="connsiteY9" fmla="*/ 88711 h 641445"/>
                <a:gd name="connsiteX10" fmla="*/ 85298 w 508379"/>
                <a:gd name="connsiteY10" fmla="*/ 68239 h 641445"/>
                <a:gd name="connsiteX11" fmla="*/ 88710 w 508379"/>
                <a:gd name="connsiteY11" fmla="*/ 58003 h 641445"/>
                <a:gd name="connsiteX12" fmla="*/ 119418 w 508379"/>
                <a:gd name="connsiteY12" fmla="*/ 34119 h 641445"/>
                <a:gd name="connsiteX13" fmla="*/ 139889 w 508379"/>
                <a:gd name="connsiteY13" fmla="*/ 27296 h 641445"/>
                <a:gd name="connsiteX14" fmla="*/ 160361 w 508379"/>
                <a:gd name="connsiteY14" fmla="*/ 13648 h 641445"/>
                <a:gd name="connsiteX15" fmla="*/ 170597 w 508379"/>
                <a:gd name="connsiteY15" fmla="*/ 6824 h 641445"/>
                <a:gd name="connsiteX16" fmla="*/ 191068 w 508379"/>
                <a:gd name="connsiteY16" fmla="*/ 0 h 641445"/>
                <a:gd name="connsiteX17" fmla="*/ 242247 w 508379"/>
                <a:gd name="connsiteY17" fmla="*/ 6824 h 641445"/>
                <a:gd name="connsiteX18" fmla="*/ 252483 w 508379"/>
                <a:gd name="connsiteY18" fmla="*/ 10236 h 641445"/>
                <a:gd name="connsiteX19" fmla="*/ 266131 w 508379"/>
                <a:gd name="connsiteY19" fmla="*/ 13648 h 641445"/>
                <a:gd name="connsiteX20" fmla="*/ 276367 w 508379"/>
                <a:gd name="connsiteY20" fmla="*/ 20472 h 641445"/>
                <a:gd name="connsiteX21" fmla="*/ 290015 w 508379"/>
                <a:gd name="connsiteY21" fmla="*/ 23884 h 641445"/>
                <a:gd name="connsiteX22" fmla="*/ 300250 w 508379"/>
                <a:gd name="connsiteY22" fmla="*/ 27296 h 641445"/>
                <a:gd name="connsiteX23" fmla="*/ 313898 w 508379"/>
                <a:gd name="connsiteY23" fmla="*/ 34119 h 641445"/>
                <a:gd name="connsiteX24" fmla="*/ 324134 w 508379"/>
                <a:gd name="connsiteY24" fmla="*/ 37531 h 641445"/>
                <a:gd name="connsiteX25" fmla="*/ 334370 w 508379"/>
                <a:gd name="connsiteY25" fmla="*/ 44355 h 641445"/>
                <a:gd name="connsiteX26" fmla="*/ 358253 w 508379"/>
                <a:gd name="connsiteY26" fmla="*/ 54591 h 641445"/>
                <a:gd name="connsiteX27" fmla="*/ 368489 w 508379"/>
                <a:gd name="connsiteY27" fmla="*/ 64827 h 641445"/>
                <a:gd name="connsiteX28" fmla="*/ 406021 w 508379"/>
                <a:gd name="connsiteY28" fmla="*/ 81887 h 641445"/>
                <a:gd name="connsiteX29" fmla="*/ 426492 w 508379"/>
                <a:gd name="connsiteY29" fmla="*/ 95534 h 641445"/>
                <a:gd name="connsiteX30" fmla="*/ 436728 w 508379"/>
                <a:gd name="connsiteY30" fmla="*/ 105770 h 641445"/>
                <a:gd name="connsiteX31" fmla="*/ 446964 w 508379"/>
                <a:gd name="connsiteY31" fmla="*/ 109182 h 641445"/>
                <a:gd name="connsiteX32" fmla="*/ 467436 w 508379"/>
                <a:gd name="connsiteY32" fmla="*/ 119418 h 641445"/>
                <a:gd name="connsiteX33" fmla="*/ 477671 w 508379"/>
                <a:gd name="connsiteY33" fmla="*/ 129654 h 641445"/>
                <a:gd name="connsiteX34" fmla="*/ 487907 w 508379"/>
                <a:gd name="connsiteY34" fmla="*/ 136478 h 641445"/>
                <a:gd name="connsiteX35" fmla="*/ 494731 w 508379"/>
                <a:gd name="connsiteY35" fmla="*/ 156949 h 641445"/>
                <a:gd name="connsiteX36" fmla="*/ 498143 w 508379"/>
                <a:gd name="connsiteY36" fmla="*/ 167185 h 641445"/>
                <a:gd name="connsiteX37" fmla="*/ 501555 w 508379"/>
                <a:gd name="connsiteY37" fmla="*/ 201305 h 641445"/>
                <a:gd name="connsiteX38" fmla="*/ 508379 w 508379"/>
                <a:gd name="connsiteY38" fmla="*/ 235424 h 641445"/>
                <a:gd name="connsiteX39" fmla="*/ 501555 w 508379"/>
                <a:gd name="connsiteY39" fmla="*/ 327546 h 641445"/>
                <a:gd name="connsiteX40" fmla="*/ 484495 w 508379"/>
                <a:gd name="connsiteY40" fmla="*/ 365078 h 641445"/>
                <a:gd name="connsiteX41" fmla="*/ 474259 w 508379"/>
                <a:gd name="connsiteY41" fmla="*/ 399197 h 641445"/>
                <a:gd name="connsiteX42" fmla="*/ 470847 w 508379"/>
                <a:gd name="connsiteY42" fmla="*/ 409433 h 641445"/>
                <a:gd name="connsiteX43" fmla="*/ 467436 w 508379"/>
                <a:gd name="connsiteY43" fmla="*/ 423081 h 641445"/>
                <a:gd name="connsiteX44" fmla="*/ 457200 w 508379"/>
                <a:gd name="connsiteY44" fmla="*/ 440140 h 641445"/>
                <a:gd name="connsiteX45" fmla="*/ 453788 w 508379"/>
                <a:gd name="connsiteY45" fmla="*/ 450376 h 641445"/>
                <a:gd name="connsiteX46" fmla="*/ 446964 w 508379"/>
                <a:gd name="connsiteY46" fmla="*/ 460612 h 641445"/>
                <a:gd name="connsiteX47" fmla="*/ 440140 w 508379"/>
                <a:gd name="connsiteY47" fmla="*/ 474260 h 641445"/>
                <a:gd name="connsiteX48" fmla="*/ 436728 w 508379"/>
                <a:gd name="connsiteY48" fmla="*/ 484496 h 641445"/>
                <a:gd name="connsiteX49" fmla="*/ 423080 w 508379"/>
                <a:gd name="connsiteY49" fmla="*/ 511791 h 641445"/>
                <a:gd name="connsiteX50" fmla="*/ 388961 w 508379"/>
                <a:gd name="connsiteY50" fmla="*/ 542499 h 641445"/>
                <a:gd name="connsiteX51" fmla="*/ 378725 w 508379"/>
                <a:gd name="connsiteY51" fmla="*/ 552734 h 641445"/>
                <a:gd name="connsiteX52" fmla="*/ 348018 w 508379"/>
                <a:gd name="connsiteY52" fmla="*/ 573206 h 641445"/>
                <a:gd name="connsiteX53" fmla="*/ 334370 w 508379"/>
                <a:gd name="connsiteY53" fmla="*/ 583442 h 641445"/>
                <a:gd name="connsiteX54" fmla="*/ 310486 w 508379"/>
                <a:gd name="connsiteY54" fmla="*/ 597090 h 641445"/>
                <a:gd name="connsiteX55" fmla="*/ 300250 w 508379"/>
                <a:gd name="connsiteY55" fmla="*/ 607325 h 641445"/>
                <a:gd name="connsiteX56" fmla="*/ 290015 w 508379"/>
                <a:gd name="connsiteY56" fmla="*/ 610737 h 641445"/>
                <a:gd name="connsiteX57" fmla="*/ 279779 w 508379"/>
                <a:gd name="connsiteY57" fmla="*/ 617561 h 641445"/>
                <a:gd name="connsiteX58" fmla="*/ 269543 w 508379"/>
                <a:gd name="connsiteY58" fmla="*/ 620973 h 641445"/>
                <a:gd name="connsiteX59" fmla="*/ 238836 w 508379"/>
                <a:gd name="connsiteY59" fmla="*/ 634621 h 641445"/>
                <a:gd name="connsiteX60" fmla="*/ 156949 w 508379"/>
                <a:gd name="connsiteY60" fmla="*/ 641445 h 641445"/>
                <a:gd name="connsiteX61" fmla="*/ 95534 w 508379"/>
                <a:gd name="connsiteY61" fmla="*/ 638033 h 641445"/>
                <a:gd name="connsiteX62" fmla="*/ 71650 w 508379"/>
                <a:gd name="connsiteY62" fmla="*/ 631209 h 641445"/>
                <a:gd name="connsiteX63" fmla="*/ 58003 w 508379"/>
                <a:gd name="connsiteY63" fmla="*/ 620973 h 641445"/>
                <a:gd name="connsiteX64" fmla="*/ 44355 w 508379"/>
                <a:gd name="connsiteY64" fmla="*/ 614149 h 641445"/>
                <a:gd name="connsiteX65" fmla="*/ 13647 w 508379"/>
                <a:gd name="connsiteY65" fmla="*/ 593678 h 641445"/>
                <a:gd name="connsiteX66" fmla="*/ 13647 w 508379"/>
                <a:gd name="connsiteY66" fmla="*/ 573206 h 641445"/>
                <a:gd name="connsiteX67" fmla="*/ 6824 w 508379"/>
                <a:gd name="connsiteY67" fmla="*/ 549322 h 641445"/>
                <a:gd name="connsiteX68" fmla="*/ 0 w 508379"/>
                <a:gd name="connsiteY68" fmla="*/ 525439 h 641445"/>
                <a:gd name="connsiteX69" fmla="*/ 3412 w 508379"/>
                <a:gd name="connsiteY69" fmla="*/ 501555 h 641445"/>
                <a:gd name="connsiteX70" fmla="*/ 6824 w 508379"/>
                <a:gd name="connsiteY70" fmla="*/ 481084 h 641445"/>
                <a:gd name="connsiteX71" fmla="*/ 3412 w 508379"/>
                <a:gd name="connsiteY71" fmla="*/ 470848 h 641445"/>
                <a:gd name="connsiteX72" fmla="*/ 13647 w 508379"/>
                <a:gd name="connsiteY72" fmla="*/ 450376 h 641445"/>
                <a:gd name="connsiteX73" fmla="*/ 23883 w 508379"/>
                <a:gd name="connsiteY73" fmla="*/ 446964 h 641445"/>
                <a:gd name="connsiteX74" fmla="*/ 27295 w 508379"/>
                <a:gd name="connsiteY74" fmla="*/ 436728 h 641445"/>
                <a:gd name="connsiteX75" fmla="*/ 30707 w 508379"/>
                <a:gd name="connsiteY75" fmla="*/ 412845 h 641445"/>
                <a:gd name="connsiteX76" fmla="*/ 40943 w 508379"/>
                <a:gd name="connsiteY76" fmla="*/ 406021 h 641445"/>
                <a:gd name="connsiteX77" fmla="*/ 51179 w 508379"/>
                <a:gd name="connsiteY77" fmla="*/ 385549 h 641445"/>
                <a:gd name="connsiteX78" fmla="*/ 58003 w 508379"/>
                <a:gd name="connsiteY78" fmla="*/ 375314 h 641445"/>
                <a:gd name="connsiteX79" fmla="*/ 61415 w 508379"/>
                <a:gd name="connsiteY79" fmla="*/ 365078 h 641445"/>
                <a:gd name="connsiteX80" fmla="*/ 58003 w 508379"/>
                <a:gd name="connsiteY80" fmla="*/ 354842 h 641445"/>
                <a:gd name="connsiteX81" fmla="*/ 54591 w 508379"/>
                <a:gd name="connsiteY81" fmla="*/ 334370 h 641445"/>
                <a:gd name="connsiteX82" fmla="*/ 51179 w 508379"/>
                <a:gd name="connsiteY82" fmla="*/ 320722 h 641445"/>
                <a:gd name="connsiteX83" fmla="*/ 44355 w 508379"/>
                <a:gd name="connsiteY83" fmla="*/ 310487 h 641445"/>
                <a:gd name="connsiteX84" fmla="*/ 40943 w 508379"/>
                <a:gd name="connsiteY84" fmla="*/ 303663 h 64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08379" h="641445">
                  <a:moveTo>
                    <a:pt x="40943" y="303663"/>
                  </a:moveTo>
                  <a:cubicBezTo>
                    <a:pt x="39806" y="298545"/>
                    <a:pt x="39842" y="287482"/>
                    <a:pt x="37531" y="279779"/>
                  </a:cubicBezTo>
                  <a:cubicBezTo>
                    <a:pt x="36353" y="275851"/>
                    <a:pt x="32541" y="273211"/>
                    <a:pt x="30707" y="269543"/>
                  </a:cubicBezTo>
                  <a:cubicBezTo>
                    <a:pt x="28259" y="264647"/>
                    <a:pt x="24977" y="250034"/>
                    <a:pt x="23883" y="245660"/>
                  </a:cubicBezTo>
                  <a:cubicBezTo>
                    <a:pt x="25020" y="227463"/>
                    <a:pt x="24832" y="209134"/>
                    <a:pt x="27295" y="191069"/>
                  </a:cubicBezTo>
                  <a:lnTo>
                    <a:pt x="37531" y="160361"/>
                  </a:lnTo>
                  <a:cubicBezTo>
                    <a:pt x="38668" y="156949"/>
                    <a:pt x="38948" y="153117"/>
                    <a:pt x="40943" y="150125"/>
                  </a:cubicBezTo>
                  <a:cubicBezTo>
                    <a:pt x="45492" y="143301"/>
                    <a:pt x="51998" y="137434"/>
                    <a:pt x="54591" y="129654"/>
                  </a:cubicBezTo>
                  <a:cubicBezTo>
                    <a:pt x="62712" y="105292"/>
                    <a:pt x="57425" y="115167"/>
                    <a:pt x="68239" y="98946"/>
                  </a:cubicBezTo>
                  <a:cubicBezTo>
                    <a:pt x="69376" y="95534"/>
                    <a:pt x="69904" y="91855"/>
                    <a:pt x="71650" y="88711"/>
                  </a:cubicBezTo>
                  <a:cubicBezTo>
                    <a:pt x="75633" y="81542"/>
                    <a:pt x="82704" y="76020"/>
                    <a:pt x="85298" y="68239"/>
                  </a:cubicBezTo>
                  <a:cubicBezTo>
                    <a:pt x="86435" y="64827"/>
                    <a:pt x="86715" y="60996"/>
                    <a:pt x="88710" y="58003"/>
                  </a:cubicBezTo>
                  <a:cubicBezTo>
                    <a:pt x="93757" y="50433"/>
                    <a:pt x="113608" y="36055"/>
                    <a:pt x="119418" y="34119"/>
                  </a:cubicBezTo>
                  <a:cubicBezTo>
                    <a:pt x="126242" y="31845"/>
                    <a:pt x="133904" y="31286"/>
                    <a:pt x="139889" y="27296"/>
                  </a:cubicBezTo>
                  <a:lnTo>
                    <a:pt x="160361" y="13648"/>
                  </a:lnTo>
                  <a:cubicBezTo>
                    <a:pt x="163773" y="11373"/>
                    <a:pt x="166707" y="8121"/>
                    <a:pt x="170597" y="6824"/>
                  </a:cubicBezTo>
                  <a:lnTo>
                    <a:pt x="191068" y="0"/>
                  </a:lnTo>
                  <a:cubicBezTo>
                    <a:pt x="205853" y="1643"/>
                    <a:pt x="226931" y="3420"/>
                    <a:pt x="242247" y="6824"/>
                  </a:cubicBezTo>
                  <a:cubicBezTo>
                    <a:pt x="245758" y="7604"/>
                    <a:pt x="249025" y="9248"/>
                    <a:pt x="252483" y="10236"/>
                  </a:cubicBezTo>
                  <a:cubicBezTo>
                    <a:pt x="256992" y="11524"/>
                    <a:pt x="261582" y="12511"/>
                    <a:pt x="266131" y="13648"/>
                  </a:cubicBezTo>
                  <a:cubicBezTo>
                    <a:pt x="269543" y="15923"/>
                    <a:pt x="272598" y="18857"/>
                    <a:pt x="276367" y="20472"/>
                  </a:cubicBezTo>
                  <a:cubicBezTo>
                    <a:pt x="280677" y="22319"/>
                    <a:pt x="285506" y="22596"/>
                    <a:pt x="290015" y="23884"/>
                  </a:cubicBezTo>
                  <a:cubicBezTo>
                    <a:pt x="293473" y="24872"/>
                    <a:pt x="296944" y="25879"/>
                    <a:pt x="300250" y="27296"/>
                  </a:cubicBezTo>
                  <a:cubicBezTo>
                    <a:pt x="304925" y="29299"/>
                    <a:pt x="309223" y="32116"/>
                    <a:pt x="313898" y="34119"/>
                  </a:cubicBezTo>
                  <a:cubicBezTo>
                    <a:pt x="317204" y="35536"/>
                    <a:pt x="320917" y="35923"/>
                    <a:pt x="324134" y="37531"/>
                  </a:cubicBezTo>
                  <a:cubicBezTo>
                    <a:pt x="327802" y="39365"/>
                    <a:pt x="330810" y="42320"/>
                    <a:pt x="334370" y="44355"/>
                  </a:cubicBezTo>
                  <a:cubicBezTo>
                    <a:pt x="346175" y="51100"/>
                    <a:pt x="346770" y="50763"/>
                    <a:pt x="358253" y="54591"/>
                  </a:cubicBezTo>
                  <a:cubicBezTo>
                    <a:pt x="361665" y="58003"/>
                    <a:pt x="364418" y="62236"/>
                    <a:pt x="368489" y="64827"/>
                  </a:cubicBezTo>
                  <a:cubicBezTo>
                    <a:pt x="385271" y="75507"/>
                    <a:pt x="390989" y="76876"/>
                    <a:pt x="406021" y="81887"/>
                  </a:cubicBezTo>
                  <a:cubicBezTo>
                    <a:pt x="412845" y="86436"/>
                    <a:pt x="420693" y="89735"/>
                    <a:pt x="426492" y="95534"/>
                  </a:cubicBezTo>
                  <a:cubicBezTo>
                    <a:pt x="429904" y="98946"/>
                    <a:pt x="432713" y="103093"/>
                    <a:pt x="436728" y="105770"/>
                  </a:cubicBezTo>
                  <a:cubicBezTo>
                    <a:pt x="439721" y="107765"/>
                    <a:pt x="443747" y="107574"/>
                    <a:pt x="446964" y="109182"/>
                  </a:cubicBezTo>
                  <a:cubicBezTo>
                    <a:pt x="473421" y="122411"/>
                    <a:pt x="441708" y="110842"/>
                    <a:pt x="467436" y="119418"/>
                  </a:cubicBezTo>
                  <a:cubicBezTo>
                    <a:pt x="470848" y="122830"/>
                    <a:pt x="473964" y="126565"/>
                    <a:pt x="477671" y="129654"/>
                  </a:cubicBezTo>
                  <a:cubicBezTo>
                    <a:pt x="480821" y="132279"/>
                    <a:pt x="485734" y="133001"/>
                    <a:pt x="487907" y="136478"/>
                  </a:cubicBezTo>
                  <a:cubicBezTo>
                    <a:pt x="491719" y="142577"/>
                    <a:pt x="492456" y="150125"/>
                    <a:pt x="494731" y="156949"/>
                  </a:cubicBezTo>
                  <a:lnTo>
                    <a:pt x="498143" y="167185"/>
                  </a:lnTo>
                  <a:cubicBezTo>
                    <a:pt x="499280" y="178558"/>
                    <a:pt x="499859" y="190001"/>
                    <a:pt x="501555" y="201305"/>
                  </a:cubicBezTo>
                  <a:cubicBezTo>
                    <a:pt x="503276" y="212775"/>
                    <a:pt x="508379" y="235424"/>
                    <a:pt x="508379" y="235424"/>
                  </a:cubicBezTo>
                  <a:cubicBezTo>
                    <a:pt x="506945" y="265536"/>
                    <a:pt x="508231" y="297507"/>
                    <a:pt x="501555" y="327546"/>
                  </a:cubicBezTo>
                  <a:cubicBezTo>
                    <a:pt x="497959" y="343728"/>
                    <a:pt x="491173" y="345044"/>
                    <a:pt x="484495" y="365078"/>
                  </a:cubicBezTo>
                  <a:cubicBezTo>
                    <a:pt x="468281" y="413718"/>
                    <a:pt x="484571" y="363107"/>
                    <a:pt x="474259" y="399197"/>
                  </a:cubicBezTo>
                  <a:cubicBezTo>
                    <a:pt x="473271" y="402655"/>
                    <a:pt x="471835" y="405975"/>
                    <a:pt x="470847" y="409433"/>
                  </a:cubicBezTo>
                  <a:cubicBezTo>
                    <a:pt x="469559" y="413942"/>
                    <a:pt x="469340" y="418796"/>
                    <a:pt x="467436" y="423081"/>
                  </a:cubicBezTo>
                  <a:cubicBezTo>
                    <a:pt x="464743" y="429141"/>
                    <a:pt x="460166" y="434209"/>
                    <a:pt x="457200" y="440140"/>
                  </a:cubicBezTo>
                  <a:cubicBezTo>
                    <a:pt x="455592" y="443357"/>
                    <a:pt x="455396" y="447159"/>
                    <a:pt x="453788" y="450376"/>
                  </a:cubicBezTo>
                  <a:cubicBezTo>
                    <a:pt x="451954" y="454044"/>
                    <a:pt x="448999" y="457052"/>
                    <a:pt x="446964" y="460612"/>
                  </a:cubicBezTo>
                  <a:cubicBezTo>
                    <a:pt x="444440" y="465028"/>
                    <a:pt x="442144" y="469585"/>
                    <a:pt x="440140" y="474260"/>
                  </a:cubicBezTo>
                  <a:cubicBezTo>
                    <a:pt x="438723" y="477566"/>
                    <a:pt x="437991" y="481128"/>
                    <a:pt x="436728" y="484496"/>
                  </a:cubicBezTo>
                  <a:cubicBezTo>
                    <a:pt x="432057" y="496951"/>
                    <a:pt x="430840" y="502091"/>
                    <a:pt x="423080" y="511791"/>
                  </a:cubicBezTo>
                  <a:cubicBezTo>
                    <a:pt x="384016" y="560623"/>
                    <a:pt x="419401" y="520758"/>
                    <a:pt x="388961" y="542499"/>
                  </a:cubicBezTo>
                  <a:cubicBezTo>
                    <a:pt x="385035" y="545303"/>
                    <a:pt x="382534" y="549772"/>
                    <a:pt x="378725" y="552734"/>
                  </a:cubicBezTo>
                  <a:cubicBezTo>
                    <a:pt x="348061" y="576583"/>
                    <a:pt x="368467" y="557869"/>
                    <a:pt x="348018" y="573206"/>
                  </a:cubicBezTo>
                  <a:cubicBezTo>
                    <a:pt x="343469" y="576618"/>
                    <a:pt x="339192" y="580428"/>
                    <a:pt x="334370" y="583442"/>
                  </a:cubicBezTo>
                  <a:cubicBezTo>
                    <a:pt x="321018" y="591787"/>
                    <a:pt x="321759" y="587697"/>
                    <a:pt x="310486" y="597090"/>
                  </a:cubicBezTo>
                  <a:cubicBezTo>
                    <a:pt x="306779" y="600179"/>
                    <a:pt x="304265" y="604649"/>
                    <a:pt x="300250" y="607325"/>
                  </a:cubicBezTo>
                  <a:cubicBezTo>
                    <a:pt x="297258" y="609320"/>
                    <a:pt x="293232" y="609129"/>
                    <a:pt x="290015" y="610737"/>
                  </a:cubicBezTo>
                  <a:cubicBezTo>
                    <a:pt x="286347" y="612571"/>
                    <a:pt x="283447" y="615727"/>
                    <a:pt x="279779" y="617561"/>
                  </a:cubicBezTo>
                  <a:cubicBezTo>
                    <a:pt x="276562" y="619169"/>
                    <a:pt x="272760" y="619365"/>
                    <a:pt x="269543" y="620973"/>
                  </a:cubicBezTo>
                  <a:cubicBezTo>
                    <a:pt x="252157" y="629666"/>
                    <a:pt x="265241" y="630220"/>
                    <a:pt x="238836" y="634621"/>
                  </a:cubicBezTo>
                  <a:cubicBezTo>
                    <a:pt x="198140" y="641404"/>
                    <a:pt x="225271" y="637649"/>
                    <a:pt x="156949" y="641445"/>
                  </a:cubicBezTo>
                  <a:cubicBezTo>
                    <a:pt x="136477" y="640308"/>
                    <a:pt x="115953" y="639889"/>
                    <a:pt x="95534" y="638033"/>
                  </a:cubicBezTo>
                  <a:cubicBezTo>
                    <a:pt x="89643" y="637497"/>
                    <a:pt x="77709" y="633229"/>
                    <a:pt x="71650" y="631209"/>
                  </a:cubicBezTo>
                  <a:cubicBezTo>
                    <a:pt x="67101" y="627797"/>
                    <a:pt x="62825" y="623987"/>
                    <a:pt x="58003" y="620973"/>
                  </a:cubicBezTo>
                  <a:cubicBezTo>
                    <a:pt x="53690" y="618277"/>
                    <a:pt x="48587" y="616970"/>
                    <a:pt x="44355" y="614149"/>
                  </a:cubicBezTo>
                  <a:cubicBezTo>
                    <a:pt x="6498" y="588912"/>
                    <a:pt x="45560" y="609635"/>
                    <a:pt x="13647" y="593678"/>
                  </a:cubicBezTo>
                  <a:cubicBezTo>
                    <a:pt x="4551" y="566382"/>
                    <a:pt x="13647" y="600502"/>
                    <a:pt x="13647" y="573206"/>
                  </a:cubicBezTo>
                  <a:cubicBezTo>
                    <a:pt x="13647" y="567869"/>
                    <a:pt x="8434" y="554956"/>
                    <a:pt x="6824" y="549322"/>
                  </a:cubicBezTo>
                  <a:cubicBezTo>
                    <a:pt x="-1745" y="519333"/>
                    <a:pt x="8181" y="549982"/>
                    <a:pt x="0" y="525439"/>
                  </a:cubicBezTo>
                  <a:cubicBezTo>
                    <a:pt x="1137" y="517478"/>
                    <a:pt x="2189" y="509504"/>
                    <a:pt x="3412" y="501555"/>
                  </a:cubicBezTo>
                  <a:cubicBezTo>
                    <a:pt x="4464" y="494718"/>
                    <a:pt x="6824" y="488002"/>
                    <a:pt x="6824" y="481084"/>
                  </a:cubicBezTo>
                  <a:cubicBezTo>
                    <a:pt x="6824" y="477487"/>
                    <a:pt x="4549" y="474260"/>
                    <a:pt x="3412" y="470848"/>
                  </a:cubicBezTo>
                  <a:cubicBezTo>
                    <a:pt x="5659" y="464106"/>
                    <a:pt x="7636" y="455185"/>
                    <a:pt x="13647" y="450376"/>
                  </a:cubicBezTo>
                  <a:cubicBezTo>
                    <a:pt x="16455" y="448129"/>
                    <a:pt x="20471" y="448101"/>
                    <a:pt x="23883" y="446964"/>
                  </a:cubicBezTo>
                  <a:cubicBezTo>
                    <a:pt x="25020" y="443552"/>
                    <a:pt x="26590" y="440255"/>
                    <a:pt x="27295" y="436728"/>
                  </a:cubicBezTo>
                  <a:cubicBezTo>
                    <a:pt x="28872" y="428842"/>
                    <a:pt x="27441" y="420194"/>
                    <a:pt x="30707" y="412845"/>
                  </a:cubicBezTo>
                  <a:cubicBezTo>
                    <a:pt x="32373" y="409098"/>
                    <a:pt x="37531" y="408296"/>
                    <a:pt x="40943" y="406021"/>
                  </a:cubicBezTo>
                  <a:cubicBezTo>
                    <a:pt x="60503" y="376681"/>
                    <a:pt x="37050" y="413806"/>
                    <a:pt x="51179" y="385549"/>
                  </a:cubicBezTo>
                  <a:cubicBezTo>
                    <a:pt x="53013" y="381881"/>
                    <a:pt x="55728" y="378726"/>
                    <a:pt x="58003" y="375314"/>
                  </a:cubicBezTo>
                  <a:cubicBezTo>
                    <a:pt x="59140" y="371902"/>
                    <a:pt x="61415" y="368675"/>
                    <a:pt x="61415" y="365078"/>
                  </a:cubicBezTo>
                  <a:cubicBezTo>
                    <a:pt x="61415" y="361481"/>
                    <a:pt x="58783" y="358353"/>
                    <a:pt x="58003" y="354842"/>
                  </a:cubicBezTo>
                  <a:cubicBezTo>
                    <a:pt x="56502" y="348089"/>
                    <a:pt x="55948" y="341154"/>
                    <a:pt x="54591" y="334370"/>
                  </a:cubicBezTo>
                  <a:cubicBezTo>
                    <a:pt x="53671" y="329772"/>
                    <a:pt x="53026" y="325032"/>
                    <a:pt x="51179" y="320722"/>
                  </a:cubicBezTo>
                  <a:cubicBezTo>
                    <a:pt x="49564" y="316953"/>
                    <a:pt x="45652" y="314377"/>
                    <a:pt x="44355" y="310487"/>
                  </a:cubicBezTo>
                  <a:cubicBezTo>
                    <a:pt x="43995" y="309408"/>
                    <a:pt x="42080" y="308781"/>
                    <a:pt x="40943" y="303663"/>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Freeform 9"/>
            <p:cNvSpPr/>
            <p:nvPr/>
          </p:nvSpPr>
          <p:spPr bwMode="auto">
            <a:xfrm>
              <a:off x="3442648" y="2537077"/>
              <a:ext cx="330958" cy="622380"/>
            </a:xfrm>
            <a:custGeom>
              <a:avLst/>
              <a:gdLst>
                <a:gd name="connsiteX0" fmla="*/ 259307 w 330958"/>
                <a:gd name="connsiteY0" fmla="*/ 4819 h 622380"/>
                <a:gd name="connsiteX1" fmla="*/ 276367 w 330958"/>
                <a:gd name="connsiteY1" fmla="*/ 15054 h 622380"/>
                <a:gd name="connsiteX2" fmla="*/ 283191 w 330958"/>
                <a:gd name="connsiteY2" fmla="*/ 28702 h 622380"/>
                <a:gd name="connsiteX3" fmla="*/ 300251 w 330958"/>
                <a:gd name="connsiteY3" fmla="*/ 49174 h 622380"/>
                <a:gd name="connsiteX4" fmla="*/ 303662 w 330958"/>
                <a:gd name="connsiteY4" fmla="*/ 66233 h 622380"/>
                <a:gd name="connsiteX5" fmla="*/ 310486 w 330958"/>
                <a:gd name="connsiteY5" fmla="*/ 107177 h 622380"/>
                <a:gd name="connsiteX6" fmla="*/ 317310 w 330958"/>
                <a:gd name="connsiteY6" fmla="*/ 131060 h 622380"/>
                <a:gd name="connsiteX7" fmla="*/ 307074 w 330958"/>
                <a:gd name="connsiteY7" fmla="*/ 134472 h 622380"/>
                <a:gd name="connsiteX8" fmla="*/ 317310 w 330958"/>
                <a:gd name="connsiteY8" fmla="*/ 137884 h 622380"/>
                <a:gd name="connsiteX9" fmla="*/ 307074 w 330958"/>
                <a:gd name="connsiteY9" fmla="*/ 134472 h 622380"/>
                <a:gd name="connsiteX10" fmla="*/ 313898 w 330958"/>
                <a:gd name="connsiteY10" fmla="*/ 144708 h 622380"/>
                <a:gd name="connsiteX11" fmla="*/ 313898 w 330958"/>
                <a:gd name="connsiteY11" fmla="*/ 216359 h 622380"/>
                <a:gd name="connsiteX12" fmla="*/ 310486 w 330958"/>
                <a:gd name="connsiteY12" fmla="*/ 233419 h 622380"/>
                <a:gd name="connsiteX13" fmla="*/ 307074 w 330958"/>
                <a:gd name="connsiteY13" fmla="*/ 243654 h 622380"/>
                <a:gd name="connsiteX14" fmla="*/ 317310 w 330958"/>
                <a:gd name="connsiteY14" fmla="*/ 267538 h 622380"/>
                <a:gd name="connsiteX15" fmla="*/ 320722 w 330958"/>
                <a:gd name="connsiteY15" fmla="*/ 291422 h 622380"/>
                <a:gd name="connsiteX16" fmla="*/ 324134 w 330958"/>
                <a:gd name="connsiteY16" fmla="*/ 322129 h 622380"/>
                <a:gd name="connsiteX17" fmla="*/ 330958 w 330958"/>
                <a:gd name="connsiteY17" fmla="*/ 346013 h 622380"/>
                <a:gd name="connsiteX18" fmla="*/ 324134 w 330958"/>
                <a:gd name="connsiteY18" fmla="*/ 414251 h 622380"/>
                <a:gd name="connsiteX19" fmla="*/ 317310 w 330958"/>
                <a:gd name="connsiteY19" fmla="*/ 434723 h 622380"/>
                <a:gd name="connsiteX20" fmla="*/ 303662 w 330958"/>
                <a:gd name="connsiteY20" fmla="*/ 458607 h 622380"/>
                <a:gd name="connsiteX21" fmla="*/ 296839 w 330958"/>
                <a:gd name="connsiteY21" fmla="*/ 482490 h 622380"/>
                <a:gd name="connsiteX22" fmla="*/ 290015 w 330958"/>
                <a:gd name="connsiteY22" fmla="*/ 496138 h 622380"/>
                <a:gd name="connsiteX23" fmla="*/ 283191 w 330958"/>
                <a:gd name="connsiteY23" fmla="*/ 516610 h 622380"/>
                <a:gd name="connsiteX24" fmla="*/ 269543 w 330958"/>
                <a:gd name="connsiteY24" fmla="*/ 537081 h 622380"/>
                <a:gd name="connsiteX25" fmla="*/ 262719 w 330958"/>
                <a:gd name="connsiteY25" fmla="*/ 547317 h 622380"/>
                <a:gd name="connsiteX26" fmla="*/ 252483 w 330958"/>
                <a:gd name="connsiteY26" fmla="*/ 557553 h 622380"/>
                <a:gd name="connsiteX27" fmla="*/ 245659 w 330958"/>
                <a:gd name="connsiteY27" fmla="*/ 567789 h 622380"/>
                <a:gd name="connsiteX28" fmla="*/ 225188 w 330958"/>
                <a:gd name="connsiteY28" fmla="*/ 588260 h 622380"/>
                <a:gd name="connsiteX29" fmla="*/ 214952 w 330958"/>
                <a:gd name="connsiteY29" fmla="*/ 598496 h 622380"/>
                <a:gd name="connsiteX30" fmla="*/ 194480 w 330958"/>
                <a:gd name="connsiteY30" fmla="*/ 615556 h 622380"/>
                <a:gd name="connsiteX31" fmla="*/ 174009 w 330958"/>
                <a:gd name="connsiteY31" fmla="*/ 622380 h 622380"/>
                <a:gd name="connsiteX32" fmla="*/ 153537 w 330958"/>
                <a:gd name="connsiteY32" fmla="*/ 618968 h 622380"/>
                <a:gd name="connsiteX33" fmla="*/ 119418 w 330958"/>
                <a:gd name="connsiteY33" fmla="*/ 608732 h 622380"/>
                <a:gd name="connsiteX34" fmla="*/ 109182 w 330958"/>
                <a:gd name="connsiteY34" fmla="*/ 605320 h 622380"/>
                <a:gd name="connsiteX35" fmla="*/ 98946 w 330958"/>
                <a:gd name="connsiteY35" fmla="*/ 598496 h 622380"/>
                <a:gd name="connsiteX36" fmla="*/ 88710 w 330958"/>
                <a:gd name="connsiteY36" fmla="*/ 595084 h 622380"/>
                <a:gd name="connsiteX37" fmla="*/ 78474 w 330958"/>
                <a:gd name="connsiteY37" fmla="*/ 588260 h 622380"/>
                <a:gd name="connsiteX38" fmla="*/ 58003 w 330958"/>
                <a:gd name="connsiteY38" fmla="*/ 581436 h 622380"/>
                <a:gd name="connsiteX39" fmla="*/ 51179 w 330958"/>
                <a:gd name="connsiteY39" fmla="*/ 571201 h 622380"/>
                <a:gd name="connsiteX40" fmla="*/ 44355 w 330958"/>
                <a:gd name="connsiteY40" fmla="*/ 550729 h 622380"/>
                <a:gd name="connsiteX41" fmla="*/ 34119 w 330958"/>
                <a:gd name="connsiteY41" fmla="*/ 537081 h 622380"/>
                <a:gd name="connsiteX42" fmla="*/ 23883 w 330958"/>
                <a:gd name="connsiteY42" fmla="*/ 513198 h 622380"/>
                <a:gd name="connsiteX43" fmla="*/ 10236 w 330958"/>
                <a:gd name="connsiteY43" fmla="*/ 479078 h 622380"/>
                <a:gd name="connsiteX44" fmla="*/ 6824 w 330958"/>
                <a:gd name="connsiteY44" fmla="*/ 468842 h 622380"/>
                <a:gd name="connsiteX45" fmla="*/ 6824 w 330958"/>
                <a:gd name="connsiteY45" fmla="*/ 434723 h 622380"/>
                <a:gd name="connsiteX46" fmla="*/ 0 w 330958"/>
                <a:gd name="connsiteY46" fmla="*/ 328953 h 622380"/>
                <a:gd name="connsiteX47" fmla="*/ 3412 w 330958"/>
                <a:gd name="connsiteY47" fmla="*/ 308481 h 622380"/>
                <a:gd name="connsiteX48" fmla="*/ 6824 w 330958"/>
                <a:gd name="connsiteY48" fmla="*/ 298245 h 622380"/>
                <a:gd name="connsiteX49" fmla="*/ 10236 w 330958"/>
                <a:gd name="connsiteY49" fmla="*/ 277774 h 622380"/>
                <a:gd name="connsiteX50" fmla="*/ 17059 w 330958"/>
                <a:gd name="connsiteY50" fmla="*/ 240242 h 622380"/>
                <a:gd name="connsiteX51" fmla="*/ 23883 w 330958"/>
                <a:gd name="connsiteY51" fmla="*/ 226595 h 622380"/>
                <a:gd name="connsiteX52" fmla="*/ 30707 w 330958"/>
                <a:gd name="connsiteY52" fmla="*/ 216359 h 622380"/>
                <a:gd name="connsiteX53" fmla="*/ 37531 w 330958"/>
                <a:gd name="connsiteY53" fmla="*/ 195887 h 622380"/>
                <a:gd name="connsiteX54" fmla="*/ 40943 w 330958"/>
                <a:gd name="connsiteY54" fmla="*/ 185651 h 622380"/>
                <a:gd name="connsiteX55" fmla="*/ 51179 w 330958"/>
                <a:gd name="connsiteY55" fmla="*/ 172004 h 622380"/>
                <a:gd name="connsiteX56" fmla="*/ 54591 w 330958"/>
                <a:gd name="connsiteY56" fmla="*/ 161768 h 622380"/>
                <a:gd name="connsiteX57" fmla="*/ 68239 w 330958"/>
                <a:gd name="connsiteY57" fmla="*/ 141296 h 622380"/>
                <a:gd name="connsiteX58" fmla="*/ 71651 w 330958"/>
                <a:gd name="connsiteY58" fmla="*/ 127648 h 622380"/>
                <a:gd name="connsiteX59" fmla="*/ 92122 w 330958"/>
                <a:gd name="connsiteY59" fmla="*/ 93529 h 622380"/>
                <a:gd name="connsiteX60" fmla="*/ 98946 w 330958"/>
                <a:gd name="connsiteY60" fmla="*/ 83293 h 622380"/>
                <a:gd name="connsiteX61" fmla="*/ 105770 w 330958"/>
                <a:gd name="connsiteY61" fmla="*/ 73057 h 622380"/>
                <a:gd name="connsiteX62" fmla="*/ 126242 w 330958"/>
                <a:gd name="connsiteY62" fmla="*/ 59410 h 622380"/>
                <a:gd name="connsiteX63" fmla="*/ 136477 w 330958"/>
                <a:gd name="connsiteY63" fmla="*/ 52586 h 622380"/>
                <a:gd name="connsiteX64" fmla="*/ 150125 w 330958"/>
                <a:gd name="connsiteY64" fmla="*/ 42350 h 622380"/>
                <a:gd name="connsiteX65" fmla="*/ 180833 w 330958"/>
                <a:gd name="connsiteY65" fmla="*/ 21878 h 622380"/>
                <a:gd name="connsiteX66" fmla="*/ 191068 w 330958"/>
                <a:gd name="connsiteY66" fmla="*/ 15054 h 622380"/>
                <a:gd name="connsiteX67" fmla="*/ 201304 w 330958"/>
                <a:gd name="connsiteY67" fmla="*/ 11642 h 622380"/>
                <a:gd name="connsiteX68" fmla="*/ 221776 w 330958"/>
                <a:gd name="connsiteY68" fmla="*/ 1407 h 622380"/>
                <a:gd name="connsiteX69" fmla="*/ 259307 w 330958"/>
                <a:gd name="connsiteY69" fmla="*/ 4819 h 62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30958" h="622380">
                  <a:moveTo>
                    <a:pt x="259307" y="4819"/>
                  </a:moveTo>
                  <a:cubicBezTo>
                    <a:pt x="268406" y="7094"/>
                    <a:pt x="271678" y="10365"/>
                    <a:pt x="276367" y="15054"/>
                  </a:cubicBezTo>
                  <a:cubicBezTo>
                    <a:pt x="279964" y="18650"/>
                    <a:pt x="280667" y="24286"/>
                    <a:pt x="283191" y="28702"/>
                  </a:cubicBezTo>
                  <a:cubicBezTo>
                    <a:pt x="289525" y="39786"/>
                    <a:pt x="290842" y="39765"/>
                    <a:pt x="300251" y="49174"/>
                  </a:cubicBezTo>
                  <a:cubicBezTo>
                    <a:pt x="301388" y="54860"/>
                    <a:pt x="302654" y="60522"/>
                    <a:pt x="303662" y="66233"/>
                  </a:cubicBezTo>
                  <a:cubicBezTo>
                    <a:pt x="306066" y="79859"/>
                    <a:pt x="307130" y="93754"/>
                    <a:pt x="310486" y="107177"/>
                  </a:cubicBezTo>
                  <a:cubicBezTo>
                    <a:pt x="314770" y="124313"/>
                    <a:pt x="312415" y="116376"/>
                    <a:pt x="317310" y="131060"/>
                  </a:cubicBezTo>
                  <a:cubicBezTo>
                    <a:pt x="313898" y="132197"/>
                    <a:pt x="303662" y="133335"/>
                    <a:pt x="307074" y="134472"/>
                  </a:cubicBezTo>
                  <a:lnTo>
                    <a:pt x="317310" y="137884"/>
                  </a:lnTo>
                  <a:lnTo>
                    <a:pt x="307074" y="134472"/>
                  </a:lnTo>
                  <a:cubicBezTo>
                    <a:pt x="309349" y="137884"/>
                    <a:pt x="313703" y="140612"/>
                    <a:pt x="313898" y="144708"/>
                  </a:cubicBezTo>
                  <a:cubicBezTo>
                    <a:pt x="318111" y="233189"/>
                    <a:pt x="302630" y="182554"/>
                    <a:pt x="313898" y="216359"/>
                  </a:cubicBezTo>
                  <a:cubicBezTo>
                    <a:pt x="312761" y="222046"/>
                    <a:pt x="311893" y="227793"/>
                    <a:pt x="310486" y="233419"/>
                  </a:cubicBezTo>
                  <a:cubicBezTo>
                    <a:pt x="309614" y="236908"/>
                    <a:pt x="307074" y="240058"/>
                    <a:pt x="307074" y="243654"/>
                  </a:cubicBezTo>
                  <a:cubicBezTo>
                    <a:pt x="307074" y="248674"/>
                    <a:pt x="315978" y="264873"/>
                    <a:pt x="317310" y="267538"/>
                  </a:cubicBezTo>
                  <a:cubicBezTo>
                    <a:pt x="318447" y="275499"/>
                    <a:pt x="319724" y="283442"/>
                    <a:pt x="320722" y="291422"/>
                  </a:cubicBezTo>
                  <a:cubicBezTo>
                    <a:pt x="321999" y="301641"/>
                    <a:pt x="322568" y="311950"/>
                    <a:pt x="324134" y="322129"/>
                  </a:cubicBezTo>
                  <a:cubicBezTo>
                    <a:pt x="325358" y="330086"/>
                    <a:pt x="328410" y="338369"/>
                    <a:pt x="330958" y="346013"/>
                  </a:cubicBezTo>
                  <a:cubicBezTo>
                    <a:pt x="320647" y="387255"/>
                    <a:pt x="337469" y="316459"/>
                    <a:pt x="324134" y="414251"/>
                  </a:cubicBezTo>
                  <a:cubicBezTo>
                    <a:pt x="323162" y="421378"/>
                    <a:pt x="320527" y="428289"/>
                    <a:pt x="317310" y="434723"/>
                  </a:cubicBezTo>
                  <a:cubicBezTo>
                    <a:pt x="308652" y="452039"/>
                    <a:pt x="313307" y="444139"/>
                    <a:pt x="303662" y="458607"/>
                  </a:cubicBezTo>
                  <a:cubicBezTo>
                    <a:pt x="301930" y="465536"/>
                    <a:pt x="299777" y="475635"/>
                    <a:pt x="296839" y="482490"/>
                  </a:cubicBezTo>
                  <a:cubicBezTo>
                    <a:pt x="294835" y="487165"/>
                    <a:pt x="291904" y="491415"/>
                    <a:pt x="290015" y="496138"/>
                  </a:cubicBezTo>
                  <a:cubicBezTo>
                    <a:pt x="287344" y="502817"/>
                    <a:pt x="287181" y="510625"/>
                    <a:pt x="283191" y="516610"/>
                  </a:cubicBezTo>
                  <a:lnTo>
                    <a:pt x="269543" y="537081"/>
                  </a:lnTo>
                  <a:cubicBezTo>
                    <a:pt x="267268" y="540493"/>
                    <a:pt x="265619" y="544417"/>
                    <a:pt x="262719" y="547317"/>
                  </a:cubicBezTo>
                  <a:cubicBezTo>
                    <a:pt x="259307" y="550729"/>
                    <a:pt x="255572" y="553846"/>
                    <a:pt x="252483" y="557553"/>
                  </a:cubicBezTo>
                  <a:cubicBezTo>
                    <a:pt x="249858" y="560703"/>
                    <a:pt x="248383" y="564724"/>
                    <a:pt x="245659" y="567789"/>
                  </a:cubicBezTo>
                  <a:cubicBezTo>
                    <a:pt x="239248" y="575002"/>
                    <a:pt x="232012" y="581436"/>
                    <a:pt x="225188" y="588260"/>
                  </a:cubicBezTo>
                  <a:lnTo>
                    <a:pt x="214952" y="598496"/>
                  </a:lnTo>
                  <a:cubicBezTo>
                    <a:pt x="208524" y="604924"/>
                    <a:pt x="203031" y="611756"/>
                    <a:pt x="194480" y="615556"/>
                  </a:cubicBezTo>
                  <a:cubicBezTo>
                    <a:pt x="187907" y="618477"/>
                    <a:pt x="174009" y="622380"/>
                    <a:pt x="174009" y="622380"/>
                  </a:cubicBezTo>
                  <a:cubicBezTo>
                    <a:pt x="167185" y="621243"/>
                    <a:pt x="160321" y="620325"/>
                    <a:pt x="153537" y="618968"/>
                  </a:cubicBezTo>
                  <a:cubicBezTo>
                    <a:pt x="140644" y="616389"/>
                    <a:pt x="132476" y="613085"/>
                    <a:pt x="119418" y="608732"/>
                  </a:cubicBezTo>
                  <a:cubicBezTo>
                    <a:pt x="116006" y="607595"/>
                    <a:pt x="112175" y="607315"/>
                    <a:pt x="109182" y="605320"/>
                  </a:cubicBezTo>
                  <a:cubicBezTo>
                    <a:pt x="105770" y="603045"/>
                    <a:pt x="102614" y="600330"/>
                    <a:pt x="98946" y="598496"/>
                  </a:cubicBezTo>
                  <a:cubicBezTo>
                    <a:pt x="95729" y="596888"/>
                    <a:pt x="91927" y="596692"/>
                    <a:pt x="88710" y="595084"/>
                  </a:cubicBezTo>
                  <a:cubicBezTo>
                    <a:pt x="85042" y="593250"/>
                    <a:pt x="82221" y="589926"/>
                    <a:pt x="78474" y="588260"/>
                  </a:cubicBezTo>
                  <a:cubicBezTo>
                    <a:pt x="71901" y="585339"/>
                    <a:pt x="58003" y="581436"/>
                    <a:pt x="58003" y="581436"/>
                  </a:cubicBezTo>
                  <a:cubicBezTo>
                    <a:pt x="55728" y="578024"/>
                    <a:pt x="52844" y="574948"/>
                    <a:pt x="51179" y="571201"/>
                  </a:cubicBezTo>
                  <a:cubicBezTo>
                    <a:pt x="48258" y="564628"/>
                    <a:pt x="48671" y="556484"/>
                    <a:pt x="44355" y="550729"/>
                  </a:cubicBezTo>
                  <a:cubicBezTo>
                    <a:pt x="40943" y="546180"/>
                    <a:pt x="37133" y="541903"/>
                    <a:pt x="34119" y="537081"/>
                  </a:cubicBezTo>
                  <a:cubicBezTo>
                    <a:pt x="23833" y="520623"/>
                    <a:pt x="30215" y="527971"/>
                    <a:pt x="23883" y="513198"/>
                  </a:cubicBezTo>
                  <a:cubicBezTo>
                    <a:pt x="8825" y="478064"/>
                    <a:pt x="25763" y="525663"/>
                    <a:pt x="10236" y="479078"/>
                  </a:cubicBezTo>
                  <a:lnTo>
                    <a:pt x="6824" y="468842"/>
                  </a:lnTo>
                  <a:cubicBezTo>
                    <a:pt x="14665" y="421798"/>
                    <a:pt x="9434" y="469960"/>
                    <a:pt x="6824" y="434723"/>
                  </a:cubicBezTo>
                  <a:cubicBezTo>
                    <a:pt x="-3567" y="294440"/>
                    <a:pt x="8964" y="400666"/>
                    <a:pt x="0" y="328953"/>
                  </a:cubicBezTo>
                  <a:cubicBezTo>
                    <a:pt x="1137" y="322129"/>
                    <a:pt x="1911" y="315234"/>
                    <a:pt x="3412" y="308481"/>
                  </a:cubicBezTo>
                  <a:cubicBezTo>
                    <a:pt x="4192" y="304970"/>
                    <a:pt x="6044" y="301756"/>
                    <a:pt x="6824" y="298245"/>
                  </a:cubicBezTo>
                  <a:cubicBezTo>
                    <a:pt x="8325" y="291492"/>
                    <a:pt x="9258" y="284622"/>
                    <a:pt x="10236" y="277774"/>
                  </a:cubicBezTo>
                  <a:cubicBezTo>
                    <a:pt x="12620" y="261086"/>
                    <a:pt x="11327" y="253617"/>
                    <a:pt x="17059" y="240242"/>
                  </a:cubicBezTo>
                  <a:cubicBezTo>
                    <a:pt x="19062" y="235567"/>
                    <a:pt x="21360" y="231011"/>
                    <a:pt x="23883" y="226595"/>
                  </a:cubicBezTo>
                  <a:cubicBezTo>
                    <a:pt x="25918" y="223035"/>
                    <a:pt x="29042" y="220106"/>
                    <a:pt x="30707" y="216359"/>
                  </a:cubicBezTo>
                  <a:cubicBezTo>
                    <a:pt x="33628" y="209786"/>
                    <a:pt x="35256" y="202711"/>
                    <a:pt x="37531" y="195887"/>
                  </a:cubicBezTo>
                  <a:cubicBezTo>
                    <a:pt x="38668" y="192475"/>
                    <a:pt x="38785" y="188528"/>
                    <a:pt x="40943" y="185651"/>
                  </a:cubicBezTo>
                  <a:lnTo>
                    <a:pt x="51179" y="172004"/>
                  </a:lnTo>
                  <a:cubicBezTo>
                    <a:pt x="52316" y="168592"/>
                    <a:pt x="52844" y="164912"/>
                    <a:pt x="54591" y="161768"/>
                  </a:cubicBezTo>
                  <a:cubicBezTo>
                    <a:pt x="58574" y="154599"/>
                    <a:pt x="68239" y="141296"/>
                    <a:pt x="68239" y="141296"/>
                  </a:cubicBezTo>
                  <a:cubicBezTo>
                    <a:pt x="69376" y="136747"/>
                    <a:pt x="70005" y="132039"/>
                    <a:pt x="71651" y="127648"/>
                  </a:cubicBezTo>
                  <a:cubicBezTo>
                    <a:pt x="76148" y="115656"/>
                    <a:pt x="85319" y="103734"/>
                    <a:pt x="92122" y="93529"/>
                  </a:cubicBezTo>
                  <a:lnTo>
                    <a:pt x="98946" y="83293"/>
                  </a:lnTo>
                  <a:cubicBezTo>
                    <a:pt x="101221" y="79881"/>
                    <a:pt x="102358" y="75332"/>
                    <a:pt x="105770" y="73057"/>
                  </a:cubicBezTo>
                  <a:lnTo>
                    <a:pt x="126242" y="59410"/>
                  </a:lnTo>
                  <a:cubicBezTo>
                    <a:pt x="129654" y="57136"/>
                    <a:pt x="133197" y="55046"/>
                    <a:pt x="136477" y="52586"/>
                  </a:cubicBezTo>
                  <a:cubicBezTo>
                    <a:pt x="141026" y="49174"/>
                    <a:pt x="145466" y="45611"/>
                    <a:pt x="150125" y="42350"/>
                  </a:cubicBezTo>
                  <a:cubicBezTo>
                    <a:pt x="150135" y="42343"/>
                    <a:pt x="175710" y="25294"/>
                    <a:pt x="180833" y="21878"/>
                  </a:cubicBezTo>
                  <a:cubicBezTo>
                    <a:pt x="184245" y="19603"/>
                    <a:pt x="187178" y="16351"/>
                    <a:pt x="191068" y="15054"/>
                  </a:cubicBezTo>
                  <a:cubicBezTo>
                    <a:pt x="194480" y="13917"/>
                    <a:pt x="198087" y="13250"/>
                    <a:pt x="201304" y="11642"/>
                  </a:cubicBezTo>
                  <a:cubicBezTo>
                    <a:pt x="213791" y="5399"/>
                    <a:pt x="208301" y="3857"/>
                    <a:pt x="221776" y="1407"/>
                  </a:cubicBezTo>
                  <a:cubicBezTo>
                    <a:pt x="242869" y="-2428"/>
                    <a:pt x="250208" y="2544"/>
                    <a:pt x="259307" y="4819"/>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1" name="Freeform 10"/>
            <p:cNvSpPr/>
            <p:nvPr/>
          </p:nvSpPr>
          <p:spPr bwMode="auto">
            <a:xfrm>
              <a:off x="5216857" y="2681785"/>
              <a:ext cx="508379" cy="641445"/>
            </a:xfrm>
            <a:custGeom>
              <a:avLst/>
              <a:gdLst>
                <a:gd name="connsiteX0" fmla="*/ 40943 w 508379"/>
                <a:gd name="connsiteY0" fmla="*/ 303663 h 641445"/>
                <a:gd name="connsiteX1" fmla="*/ 37531 w 508379"/>
                <a:gd name="connsiteY1" fmla="*/ 279779 h 641445"/>
                <a:gd name="connsiteX2" fmla="*/ 30707 w 508379"/>
                <a:gd name="connsiteY2" fmla="*/ 269543 h 641445"/>
                <a:gd name="connsiteX3" fmla="*/ 23883 w 508379"/>
                <a:gd name="connsiteY3" fmla="*/ 245660 h 641445"/>
                <a:gd name="connsiteX4" fmla="*/ 27295 w 508379"/>
                <a:gd name="connsiteY4" fmla="*/ 191069 h 641445"/>
                <a:gd name="connsiteX5" fmla="*/ 37531 w 508379"/>
                <a:gd name="connsiteY5" fmla="*/ 160361 h 641445"/>
                <a:gd name="connsiteX6" fmla="*/ 40943 w 508379"/>
                <a:gd name="connsiteY6" fmla="*/ 150125 h 641445"/>
                <a:gd name="connsiteX7" fmla="*/ 54591 w 508379"/>
                <a:gd name="connsiteY7" fmla="*/ 129654 h 641445"/>
                <a:gd name="connsiteX8" fmla="*/ 68239 w 508379"/>
                <a:gd name="connsiteY8" fmla="*/ 98946 h 641445"/>
                <a:gd name="connsiteX9" fmla="*/ 71650 w 508379"/>
                <a:gd name="connsiteY9" fmla="*/ 88711 h 641445"/>
                <a:gd name="connsiteX10" fmla="*/ 85298 w 508379"/>
                <a:gd name="connsiteY10" fmla="*/ 68239 h 641445"/>
                <a:gd name="connsiteX11" fmla="*/ 88710 w 508379"/>
                <a:gd name="connsiteY11" fmla="*/ 58003 h 641445"/>
                <a:gd name="connsiteX12" fmla="*/ 119418 w 508379"/>
                <a:gd name="connsiteY12" fmla="*/ 34119 h 641445"/>
                <a:gd name="connsiteX13" fmla="*/ 139889 w 508379"/>
                <a:gd name="connsiteY13" fmla="*/ 27296 h 641445"/>
                <a:gd name="connsiteX14" fmla="*/ 160361 w 508379"/>
                <a:gd name="connsiteY14" fmla="*/ 13648 h 641445"/>
                <a:gd name="connsiteX15" fmla="*/ 170597 w 508379"/>
                <a:gd name="connsiteY15" fmla="*/ 6824 h 641445"/>
                <a:gd name="connsiteX16" fmla="*/ 191068 w 508379"/>
                <a:gd name="connsiteY16" fmla="*/ 0 h 641445"/>
                <a:gd name="connsiteX17" fmla="*/ 242247 w 508379"/>
                <a:gd name="connsiteY17" fmla="*/ 6824 h 641445"/>
                <a:gd name="connsiteX18" fmla="*/ 252483 w 508379"/>
                <a:gd name="connsiteY18" fmla="*/ 10236 h 641445"/>
                <a:gd name="connsiteX19" fmla="*/ 266131 w 508379"/>
                <a:gd name="connsiteY19" fmla="*/ 13648 h 641445"/>
                <a:gd name="connsiteX20" fmla="*/ 276367 w 508379"/>
                <a:gd name="connsiteY20" fmla="*/ 20472 h 641445"/>
                <a:gd name="connsiteX21" fmla="*/ 290015 w 508379"/>
                <a:gd name="connsiteY21" fmla="*/ 23884 h 641445"/>
                <a:gd name="connsiteX22" fmla="*/ 300250 w 508379"/>
                <a:gd name="connsiteY22" fmla="*/ 27296 h 641445"/>
                <a:gd name="connsiteX23" fmla="*/ 313898 w 508379"/>
                <a:gd name="connsiteY23" fmla="*/ 34119 h 641445"/>
                <a:gd name="connsiteX24" fmla="*/ 324134 w 508379"/>
                <a:gd name="connsiteY24" fmla="*/ 37531 h 641445"/>
                <a:gd name="connsiteX25" fmla="*/ 334370 w 508379"/>
                <a:gd name="connsiteY25" fmla="*/ 44355 h 641445"/>
                <a:gd name="connsiteX26" fmla="*/ 358253 w 508379"/>
                <a:gd name="connsiteY26" fmla="*/ 54591 h 641445"/>
                <a:gd name="connsiteX27" fmla="*/ 368489 w 508379"/>
                <a:gd name="connsiteY27" fmla="*/ 64827 h 641445"/>
                <a:gd name="connsiteX28" fmla="*/ 406021 w 508379"/>
                <a:gd name="connsiteY28" fmla="*/ 81887 h 641445"/>
                <a:gd name="connsiteX29" fmla="*/ 426492 w 508379"/>
                <a:gd name="connsiteY29" fmla="*/ 95534 h 641445"/>
                <a:gd name="connsiteX30" fmla="*/ 436728 w 508379"/>
                <a:gd name="connsiteY30" fmla="*/ 105770 h 641445"/>
                <a:gd name="connsiteX31" fmla="*/ 446964 w 508379"/>
                <a:gd name="connsiteY31" fmla="*/ 109182 h 641445"/>
                <a:gd name="connsiteX32" fmla="*/ 467436 w 508379"/>
                <a:gd name="connsiteY32" fmla="*/ 119418 h 641445"/>
                <a:gd name="connsiteX33" fmla="*/ 477671 w 508379"/>
                <a:gd name="connsiteY33" fmla="*/ 129654 h 641445"/>
                <a:gd name="connsiteX34" fmla="*/ 487907 w 508379"/>
                <a:gd name="connsiteY34" fmla="*/ 136478 h 641445"/>
                <a:gd name="connsiteX35" fmla="*/ 494731 w 508379"/>
                <a:gd name="connsiteY35" fmla="*/ 156949 h 641445"/>
                <a:gd name="connsiteX36" fmla="*/ 498143 w 508379"/>
                <a:gd name="connsiteY36" fmla="*/ 167185 h 641445"/>
                <a:gd name="connsiteX37" fmla="*/ 501555 w 508379"/>
                <a:gd name="connsiteY37" fmla="*/ 201305 h 641445"/>
                <a:gd name="connsiteX38" fmla="*/ 508379 w 508379"/>
                <a:gd name="connsiteY38" fmla="*/ 235424 h 641445"/>
                <a:gd name="connsiteX39" fmla="*/ 501555 w 508379"/>
                <a:gd name="connsiteY39" fmla="*/ 327546 h 641445"/>
                <a:gd name="connsiteX40" fmla="*/ 484495 w 508379"/>
                <a:gd name="connsiteY40" fmla="*/ 365078 h 641445"/>
                <a:gd name="connsiteX41" fmla="*/ 474259 w 508379"/>
                <a:gd name="connsiteY41" fmla="*/ 399197 h 641445"/>
                <a:gd name="connsiteX42" fmla="*/ 470847 w 508379"/>
                <a:gd name="connsiteY42" fmla="*/ 409433 h 641445"/>
                <a:gd name="connsiteX43" fmla="*/ 467436 w 508379"/>
                <a:gd name="connsiteY43" fmla="*/ 423081 h 641445"/>
                <a:gd name="connsiteX44" fmla="*/ 457200 w 508379"/>
                <a:gd name="connsiteY44" fmla="*/ 440140 h 641445"/>
                <a:gd name="connsiteX45" fmla="*/ 453788 w 508379"/>
                <a:gd name="connsiteY45" fmla="*/ 450376 h 641445"/>
                <a:gd name="connsiteX46" fmla="*/ 446964 w 508379"/>
                <a:gd name="connsiteY46" fmla="*/ 460612 h 641445"/>
                <a:gd name="connsiteX47" fmla="*/ 440140 w 508379"/>
                <a:gd name="connsiteY47" fmla="*/ 474260 h 641445"/>
                <a:gd name="connsiteX48" fmla="*/ 436728 w 508379"/>
                <a:gd name="connsiteY48" fmla="*/ 484496 h 641445"/>
                <a:gd name="connsiteX49" fmla="*/ 423080 w 508379"/>
                <a:gd name="connsiteY49" fmla="*/ 511791 h 641445"/>
                <a:gd name="connsiteX50" fmla="*/ 388961 w 508379"/>
                <a:gd name="connsiteY50" fmla="*/ 542499 h 641445"/>
                <a:gd name="connsiteX51" fmla="*/ 378725 w 508379"/>
                <a:gd name="connsiteY51" fmla="*/ 552734 h 641445"/>
                <a:gd name="connsiteX52" fmla="*/ 348018 w 508379"/>
                <a:gd name="connsiteY52" fmla="*/ 573206 h 641445"/>
                <a:gd name="connsiteX53" fmla="*/ 334370 w 508379"/>
                <a:gd name="connsiteY53" fmla="*/ 583442 h 641445"/>
                <a:gd name="connsiteX54" fmla="*/ 310486 w 508379"/>
                <a:gd name="connsiteY54" fmla="*/ 597090 h 641445"/>
                <a:gd name="connsiteX55" fmla="*/ 300250 w 508379"/>
                <a:gd name="connsiteY55" fmla="*/ 607325 h 641445"/>
                <a:gd name="connsiteX56" fmla="*/ 290015 w 508379"/>
                <a:gd name="connsiteY56" fmla="*/ 610737 h 641445"/>
                <a:gd name="connsiteX57" fmla="*/ 279779 w 508379"/>
                <a:gd name="connsiteY57" fmla="*/ 617561 h 641445"/>
                <a:gd name="connsiteX58" fmla="*/ 269543 w 508379"/>
                <a:gd name="connsiteY58" fmla="*/ 620973 h 641445"/>
                <a:gd name="connsiteX59" fmla="*/ 238836 w 508379"/>
                <a:gd name="connsiteY59" fmla="*/ 634621 h 641445"/>
                <a:gd name="connsiteX60" fmla="*/ 156949 w 508379"/>
                <a:gd name="connsiteY60" fmla="*/ 641445 h 641445"/>
                <a:gd name="connsiteX61" fmla="*/ 95534 w 508379"/>
                <a:gd name="connsiteY61" fmla="*/ 638033 h 641445"/>
                <a:gd name="connsiteX62" fmla="*/ 71650 w 508379"/>
                <a:gd name="connsiteY62" fmla="*/ 631209 h 641445"/>
                <a:gd name="connsiteX63" fmla="*/ 58003 w 508379"/>
                <a:gd name="connsiteY63" fmla="*/ 620973 h 641445"/>
                <a:gd name="connsiteX64" fmla="*/ 44355 w 508379"/>
                <a:gd name="connsiteY64" fmla="*/ 614149 h 641445"/>
                <a:gd name="connsiteX65" fmla="*/ 13647 w 508379"/>
                <a:gd name="connsiteY65" fmla="*/ 593678 h 641445"/>
                <a:gd name="connsiteX66" fmla="*/ 13647 w 508379"/>
                <a:gd name="connsiteY66" fmla="*/ 573206 h 641445"/>
                <a:gd name="connsiteX67" fmla="*/ 6824 w 508379"/>
                <a:gd name="connsiteY67" fmla="*/ 549322 h 641445"/>
                <a:gd name="connsiteX68" fmla="*/ 0 w 508379"/>
                <a:gd name="connsiteY68" fmla="*/ 525439 h 641445"/>
                <a:gd name="connsiteX69" fmla="*/ 3412 w 508379"/>
                <a:gd name="connsiteY69" fmla="*/ 501555 h 641445"/>
                <a:gd name="connsiteX70" fmla="*/ 6824 w 508379"/>
                <a:gd name="connsiteY70" fmla="*/ 481084 h 641445"/>
                <a:gd name="connsiteX71" fmla="*/ 3412 w 508379"/>
                <a:gd name="connsiteY71" fmla="*/ 470848 h 641445"/>
                <a:gd name="connsiteX72" fmla="*/ 13647 w 508379"/>
                <a:gd name="connsiteY72" fmla="*/ 450376 h 641445"/>
                <a:gd name="connsiteX73" fmla="*/ 23883 w 508379"/>
                <a:gd name="connsiteY73" fmla="*/ 446964 h 641445"/>
                <a:gd name="connsiteX74" fmla="*/ 27295 w 508379"/>
                <a:gd name="connsiteY74" fmla="*/ 436728 h 641445"/>
                <a:gd name="connsiteX75" fmla="*/ 30707 w 508379"/>
                <a:gd name="connsiteY75" fmla="*/ 412845 h 641445"/>
                <a:gd name="connsiteX76" fmla="*/ 40943 w 508379"/>
                <a:gd name="connsiteY76" fmla="*/ 406021 h 641445"/>
                <a:gd name="connsiteX77" fmla="*/ 51179 w 508379"/>
                <a:gd name="connsiteY77" fmla="*/ 385549 h 641445"/>
                <a:gd name="connsiteX78" fmla="*/ 58003 w 508379"/>
                <a:gd name="connsiteY78" fmla="*/ 375314 h 641445"/>
                <a:gd name="connsiteX79" fmla="*/ 61415 w 508379"/>
                <a:gd name="connsiteY79" fmla="*/ 365078 h 641445"/>
                <a:gd name="connsiteX80" fmla="*/ 58003 w 508379"/>
                <a:gd name="connsiteY80" fmla="*/ 354842 h 641445"/>
                <a:gd name="connsiteX81" fmla="*/ 54591 w 508379"/>
                <a:gd name="connsiteY81" fmla="*/ 334370 h 641445"/>
                <a:gd name="connsiteX82" fmla="*/ 51179 w 508379"/>
                <a:gd name="connsiteY82" fmla="*/ 320722 h 641445"/>
                <a:gd name="connsiteX83" fmla="*/ 44355 w 508379"/>
                <a:gd name="connsiteY83" fmla="*/ 310487 h 641445"/>
                <a:gd name="connsiteX84" fmla="*/ 40943 w 508379"/>
                <a:gd name="connsiteY84" fmla="*/ 303663 h 64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08379" h="641445">
                  <a:moveTo>
                    <a:pt x="40943" y="303663"/>
                  </a:moveTo>
                  <a:cubicBezTo>
                    <a:pt x="39806" y="298545"/>
                    <a:pt x="39842" y="287482"/>
                    <a:pt x="37531" y="279779"/>
                  </a:cubicBezTo>
                  <a:cubicBezTo>
                    <a:pt x="36353" y="275851"/>
                    <a:pt x="32541" y="273211"/>
                    <a:pt x="30707" y="269543"/>
                  </a:cubicBezTo>
                  <a:cubicBezTo>
                    <a:pt x="28259" y="264647"/>
                    <a:pt x="24977" y="250034"/>
                    <a:pt x="23883" y="245660"/>
                  </a:cubicBezTo>
                  <a:cubicBezTo>
                    <a:pt x="25020" y="227463"/>
                    <a:pt x="24832" y="209134"/>
                    <a:pt x="27295" y="191069"/>
                  </a:cubicBezTo>
                  <a:lnTo>
                    <a:pt x="37531" y="160361"/>
                  </a:lnTo>
                  <a:cubicBezTo>
                    <a:pt x="38668" y="156949"/>
                    <a:pt x="38948" y="153117"/>
                    <a:pt x="40943" y="150125"/>
                  </a:cubicBezTo>
                  <a:cubicBezTo>
                    <a:pt x="45492" y="143301"/>
                    <a:pt x="51998" y="137434"/>
                    <a:pt x="54591" y="129654"/>
                  </a:cubicBezTo>
                  <a:cubicBezTo>
                    <a:pt x="62712" y="105292"/>
                    <a:pt x="57425" y="115167"/>
                    <a:pt x="68239" y="98946"/>
                  </a:cubicBezTo>
                  <a:cubicBezTo>
                    <a:pt x="69376" y="95534"/>
                    <a:pt x="69904" y="91855"/>
                    <a:pt x="71650" y="88711"/>
                  </a:cubicBezTo>
                  <a:cubicBezTo>
                    <a:pt x="75633" y="81542"/>
                    <a:pt x="82704" y="76020"/>
                    <a:pt x="85298" y="68239"/>
                  </a:cubicBezTo>
                  <a:cubicBezTo>
                    <a:pt x="86435" y="64827"/>
                    <a:pt x="86715" y="60996"/>
                    <a:pt x="88710" y="58003"/>
                  </a:cubicBezTo>
                  <a:cubicBezTo>
                    <a:pt x="93757" y="50433"/>
                    <a:pt x="113608" y="36055"/>
                    <a:pt x="119418" y="34119"/>
                  </a:cubicBezTo>
                  <a:cubicBezTo>
                    <a:pt x="126242" y="31845"/>
                    <a:pt x="133904" y="31286"/>
                    <a:pt x="139889" y="27296"/>
                  </a:cubicBezTo>
                  <a:lnTo>
                    <a:pt x="160361" y="13648"/>
                  </a:lnTo>
                  <a:cubicBezTo>
                    <a:pt x="163773" y="11373"/>
                    <a:pt x="166707" y="8121"/>
                    <a:pt x="170597" y="6824"/>
                  </a:cubicBezTo>
                  <a:lnTo>
                    <a:pt x="191068" y="0"/>
                  </a:lnTo>
                  <a:cubicBezTo>
                    <a:pt x="205853" y="1643"/>
                    <a:pt x="226931" y="3420"/>
                    <a:pt x="242247" y="6824"/>
                  </a:cubicBezTo>
                  <a:cubicBezTo>
                    <a:pt x="245758" y="7604"/>
                    <a:pt x="249025" y="9248"/>
                    <a:pt x="252483" y="10236"/>
                  </a:cubicBezTo>
                  <a:cubicBezTo>
                    <a:pt x="256992" y="11524"/>
                    <a:pt x="261582" y="12511"/>
                    <a:pt x="266131" y="13648"/>
                  </a:cubicBezTo>
                  <a:cubicBezTo>
                    <a:pt x="269543" y="15923"/>
                    <a:pt x="272598" y="18857"/>
                    <a:pt x="276367" y="20472"/>
                  </a:cubicBezTo>
                  <a:cubicBezTo>
                    <a:pt x="280677" y="22319"/>
                    <a:pt x="285506" y="22596"/>
                    <a:pt x="290015" y="23884"/>
                  </a:cubicBezTo>
                  <a:cubicBezTo>
                    <a:pt x="293473" y="24872"/>
                    <a:pt x="296944" y="25879"/>
                    <a:pt x="300250" y="27296"/>
                  </a:cubicBezTo>
                  <a:cubicBezTo>
                    <a:pt x="304925" y="29299"/>
                    <a:pt x="309223" y="32116"/>
                    <a:pt x="313898" y="34119"/>
                  </a:cubicBezTo>
                  <a:cubicBezTo>
                    <a:pt x="317204" y="35536"/>
                    <a:pt x="320917" y="35923"/>
                    <a:pt x="324134" y="37531"/>
                  </a:cubicBezTo>
                  <a:cubicBezTo>
                    <a:pt x="327802" y="39365"/>
                    <a:pt x="330810" y="42320"/>
                    <a:pt x="334370" y="44355"/>
                  </a:cubicBezTo>
                  <a:cubicBezTo>
                    <a:pt x="346175" y="51100"/>
                    <a:pt x="346770" y="50763"/>
                    <a:pt x="358253" y="54591"/>
                  </a:cubicBezTo>
                  <a:cubicBezTo>
                    <a:pt x="361665" y="58003"/>
                    <a:pt x="364418" y="62236"/>
                    <a:pt x="368489" y="64827"/>
                  </a:cubicBezTo>
                  <a:cubicBezTo>
                    <a:pt x="385271" y="75507"/>
                    <a:pt x="390989" y="76876"/>
                    <a:pt x="406021" y="81887"/>
                  </a:cubicBezTo>
                  <a:cubicBezTo>
                    <a:pt x="412845" y="86436"/>
                    <a:pt x="420693" y="89735"/>
                    <a:pt x="426492" y="95534"/>
                  </a:cubicBezTo>
                  <a:cubicBezTo>
                    <a:pt x="429904" y="98946"/>
                    <a:pt x="432713" y="103093"/>
                    <a:pt x="436728" y="105770"/>
                  </a:cubicBezTo>
                  <a:cubicBezTo>
                    <a:pt x="439721" y="107765"/>
                    <a:pt x="443747" y="107574"/>
                    <a:pt x="446964" y="109182"/>
                  </a:cubicBezTo>
                  <a:cubicBezTo>
                    <a:pt x="473421" y="122411"/>
                    <a:pt x="441708" y="110842"/>
                    <a:pt x="467436" y="119418"/>
                  </a:cubicBezTo>
                  <a:cubicBezTo>
                    <a:pt x="470848" y="122830"/>
                    <a:pt x="473964" y="126565"/>
                    <a:pt x="477671" y="129654"/>
                  </a:cubicBezTo>
                  <a:cubicBezTo>
                    <a:pt x="480821" y="132279"/>
                    <a:pt x="485734" y="133001"/>
                    <a:pt x="487907" y="136478"/>
                  </a:cubicBezTo>
                  <a:cubicBezTo>
                    <a:pt x="491719" y="142577"/>
                    <a:pt x="492456" y="150125"/>
                    <a:pt x="494731" y="156949"/>
                  </a:cubicBezTo>
                  <a:lnTo>
                    <a:pt x="498143" y="167185"/>
                  </a:lnTo>
                  <a:cubicBezTo>
                    <a:pt x="499280" y="178558"/>
                    <a:pt x="499859" y="190001"/>
                    <a:pt x="501555" y="201305"/>
                  </a:cubicBezTo>
                  <a:cubicBezTo>
                    <a:pt x="503276" y="212775"/>
                    <a:pt x="508379" y="235424"/>
                    <a:pt x="508379" y="235424"/>
                  </a:cubicBezTo>
                  <a:cubicBezTo>
                    <a:pt x="506945" y="265536"/>
                    <a:pt x="508231" y="297507"/>
                    <a:pt x="501555" y="327546"/>
                  </a:cubicBezTo>
                  <a:cubicBezTo>
                    <a:pt x="497959" y="343728"/>
                    <a:pt x="491173" y="345044"/>
                    <a:pt x="484495" y="365078"/>
                  </a:cubicBezTo>
                  <a:cubicBezTo>
                    <a:pt x="468281" y="413718"/>
                    <a:pt x="484571" y="363107"/>
                    <a:pt x="474259" y="399197"/>
                  </a:cubicBezTo>
                  <a:cubicBezTo>
                    <a:pt x="473271" y="402655"/>
                    <a:pt x="471835" y="405975"/>
                    <a:pt x="470847" y="409433"/>
                  </a:cubicBezTo>
                  <a:cubicBezTo>
                    <a:pt x="469559" y="413942"/>
                    <a:pt x="469340" y="418796"/>
                    <a:pt x="467436" y="423081"/>
                  </a:cubicBezTo>
                  <a:cubicBezTo>
                    <a:pt x="464743" y="429141"/>
                    <a:pt x="460166" y="434209"/>
                    <a:pt x="457200" y="440140"/>
                  </a:cubicBezTo>
                  <a:cubicBezTo>
                    <a:pt x="455592" y="443357"/>
                    <a:pt x="455396" y="447159"/>
                    <a:pt x="453788" y="450376"/>
                  </a:cubicBezTo>
                  <a:cubicBezTo>
                    <a:pt x="451954" y="454044"/>
                    <a:pt x="448999" y="457052"/>
                    <a:pt x="446964" y="460612"/>
                  </a:cubicBezTo>
                  <a:cubicBezTo>
                    <a:pt x="444440" y="465028"/>
                    <a:pt x="442144" y="469585"/>
                    <a:pt x="440140" y="474260"/>
                  </a:cubicBezTo>
                  <a:cubicBezTo>
                    <a:pt x="438723" y="477566"/>
                    <a:pt x="437991" y="481128"/>
                    <a:pt x="436728" y="484496"/>
                  </a:cubicBezTo>
                  <a:cubicBezTo>
                    <a:pt x="432057" y="496951"/>
                    <a:pt x="430840" y="502091"/>
                    <a:pt x="423080" y="511791"/>
                  </a:cubicBezTo>
                  <a:cubicBezTo>
                    <a:pt x="384016" y="560623"/>
                    <a:pt x="419401" y="520758"/>
                    <a:pt x="388961" y="542499"/>
                  </a:cubicBezTo>
                  <a:cubicBezTo>
                    <a:pt x="385035" y="545303"/>
                    <a:pt x="382534" y="549772"/>
                    <a:pt x="378725" y="552734"/>
                  </a:cubicBezTo>
                  <a:cubicBezTo>
                    <a:pt x="348061" y="576583"/>
                    <a:pt x="368467" y="557869"/>
                    <a:pt x="348018" y="573206"/>
                  </a:cubicBezTo>
                  <a:cubicBezTo>
                    <a:pt x="343469" y="576618"/>
                    <a:pt x="339192" y="580428"/>
                    <a:pt x="334370" y="583442"/>
                  </a:cubicBezTo>
                  <a:cubicBezTo>
                    <a:pt x="321018" y="591787"/>
                    <a:pt x="321759" y="587697"/>
                    <a:pt x="310486" y="597090"/>
                  </a:cubicBezTo>
                  <a:cubicBezTo>
                    <a:pt x="306779" y="600179"/>
                    <a:pt x="304265" y="604649"/>
                    <a:pt x="300250" y="607325"/>
                  </a:cubicBezTo>
                  <a:cubicBezTo>
                    <a:pt x="297258" y="609320"/>
                    <a:pt x="293232" y="609129"/>
                    <a:pt x="290015" y="610737"/>
                  </a:cubicBezTo>
                  <a:cubicBezTo>
                    <a:pt x="286347" y="612571"/>
                    <a:pt x="283447" y="615727"/>
                    <a:pt x="279779" y="617561"/>
                  </a:cubicBezTo>
                  <a:cubicBezTo>
                    <a:pt x="276562" y="619169"/>
                    <a:pt x="272760" y="619365"/>
                    <a:pt x="269543" y="620973"/>
                  </a:cubicBezTo>
                  <a:cubicBezTo>
                    <a:pt x="252157" y="629666"/>
                    <a:pt x="265241" y="630220"/>
                    <a:pt x="238836" y="634621"/>
                  </a:cubicBezTo>
                  <a:cubicBezTo>
                    <a:pt x="198140" y="641404"/>
                    <a:pt x="225271" y="637649"/>
                    <a:pt x="156949" y="641445"/>
                  </a:cubicBezTo>
                  <a:cubicBezTo>
                    <a:pt x="136477" y="640308"/>
                    <a:pt x="115953" y="639889"/>
                    <a:pt x="95534" y="638033"/>
                  </a:cubicBezTo>
                  <a:cubicBezTo>
                    <a:pt x="89643" y="637497"/>
                    <a:pt x="77709" y="633229"/>
                    <a:pt x="71650" y="631209"/>
                  </a:cubicBezTo>
                  <a:cubicBezTo>
                    <a:pt x="67101" y="627797"/>
                    <a:pt x="62825" y="623987"/>
                    <a:pt x="58003" y="620973"/>
                  </a:cubicBezTo>
                  <a:cubicBezTo>
                    <a:pt x="53690" y="618277"/>
                    <a:pt x="48587" y="616970"/>
                    <a:pt x="44355" y="614149"/>
                  </a:cubicBezTo>
                  <a:cubicBezTo>
                    <a:pt x="6498" y="588912"/>
                    <a:pt x="45560" y="609635"/>
                    <a:pt x="13647" y="593678"/>
                  </a:cubicBezTo>
                  <a:cubicBezTo>
                    <a:pt x="4551" y="566382"/>
                    <a:pt x="13647" y="600502"/>
                    <a:pt x="13647" y="573206"/>
                  </a:cubicBezTo>
                  <a:cubicBezTo>
                    <a:pt x="13647" y="567869"/>
                    <a:pt x="8434" y="554956"/>
                    <a:pt x="6824" y="549322"/>
                  </a:cubicBezTo>
                  <a:cubicBezTo>
                    <a:pt x="-1745" y="519333"/>
                    <a:pt x="8181" y="549982"/>
                    <a:pt x="0" y="525439"/>
                  </a:cubicBezTo>
                  <a:cubicBezTo>
                    <a:pt x="1137" y="517478"/>
                    <a:pt x="2189" y="509504"/>
                    <a:pt x="3412" y="501555"/>
                  </a:cubicBezTo>
                  <a:cubicBezTo>
                    <a:pt x="4464" y="494718"/>
                    <a:pt x="6824" y="488002"/>
                    <a:pt x="6824" y="481084"/>
                  </a:cubicBezTo>
                  <a:cubicBezTo>
                    <a:pt x="6824" y="477487"/>
                    <a:pt x="4549" y="474260"/>
                    <a:pt x="3412" y="470848"/>
                  </a:cubicBezTo>
                  <a:cubicBezTo>
                    <a:pt x="5659" y="464106"/>
                    <a:pt x="7636" y="455185"/>
                    <a:pt x="13647" y="450376"/>
                  </a:cubicBezTo>
                  <a:cubicBezTo>
                    <a:pt x="16455" y="448129"/>
                    <a:pt x="20471" y="448101"/>
                    <a:pt x="23883" y="446964"/>
                  </a:cubicBezTo>
                  <a:cubicBezTo>
                    <a:pt x="25020" y="443552"/>
                    <a:pt x="26590" y="440255"/>
                    <a:pt x="27295" y="436728"/>
                  </a:cubicBezTo>
                  <a:cubicBezTo>
                    <a:pt x="28872" y="428842"/>
                    <a:pt x="27441" y="420194"/>
                    <a:pt x="30707" y="412845"/>
                  </a:cubicBezTo>
                  <a:cubicBezTo>
                    <a:pt x="32373" y="409098"/>
                    <a:pt x="37531" y="408296"/>
                    <a:pt x="40943" y="406021"/>
                  </a:cubicBezTo>
                  <a:cubicBezTo>
                    <a:pt x="60503" y="376681"/>
                    <a:pt x="37050" y="413806"/>
                    <a:pt x="51179" y="385549"/>
                  </a:cubicBezTo>
                  <a:cubicBezTo>
                    <a:pt x="53013" y="381881"/>
                    <a:pt x="55728" y="378726"/>
                    <a:pt x="58003" y="375314"/>
                  </a:cubicBezTo>
                  <a:cubicBezTo>
                    <a:pt x="59140" y="371902"/>
                    <a:pt x="61415" y="368675"/>
                    <a:pt x="61415" y="365078"/>
                  </a:cubicBezTo>
                  <a:cubicBezTo>
                    <a:pt x="61415" y="361481"/>
                    <a:pt x="58783" y="358353"/>
                    <a:pt x="58003" y="354842"/>
                  </a:cubicBezTo>
                  <a:cubicBezTo>
                    <a:pt x="56502" y="348089"/>
                    <a:pt x="55948" y="341154"/>
                    <a:pt x="54591" y="334370"/>
                  </a:cubicBezTo>
                  <a:cubicBezTo>
                    <a:pt x="53671" y="329772"/>
                    <a:pt x="53026" y="325032"/>
                    <a:pt x="51179" y="320722"/>
                  </a:cubicBezTo>
                  <a:cubicBezTo>
                    <a:pt x="49564" y="316953"/>
                    <a:pt x="45652" y="314377"/>
                    <a:pt x="44355" y="310487"/>
                  </a:cubicBezTo>
                  <a:cubicBezTo>
                    <a:pt x="43995" y="309408"/>
                    <a:pt x="42080" y="308781"/>
                    <a:pt x="40943" y="303663"/>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Rectangle 11"/>
            <p:cNvSpPr/>
            <p:nvPr/>
          </p:nvSpPr>
          <p:spPr bwMode="auto">
            <a:xfrm>
              <a:off x="3657600" y="2537077"/>
              <a:ext cx="381000" cy="62238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Rectangle 12"/>
            <p:cNvSpPr/>
            <p:nvPr/>
          </p:nvSpPr>
          <p:spPr bwMode="auto">
            <a:xfrm>
              <a:off x="4865674" y="2629123"/>
              <a:ext cx="381000" cy="62238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4" name="TextBox 13"/>
            <p:cNvSpPr txBox="1"/>
            <p:nvPr/>
          </p:nvSpPr>
          <p:spPr>
            <a:xfrm>
              <a:off x="3429369" y="2483834"/>
              <a:ext cx="663964" cy="584775"/>
            </a:xfrm>
            <a:prstGeom prst="rect">
              <a:avLst/>
            </a:prstGeom>
            <a:noFill/>
          </p:spPr>
          <p:txBody>
            <a:bodyPr wrap="none" rtlCol="0">
              <a:spAutoFit/>
            </a:bodyPr>
            <a:lstStyle/>
            <a:p>
              <a:r>
                <a:rPr lang="en-US" dirty="0" smtClean="0">
                  <a:solidFill>
                    <a:schemeClr val="tx1"/>
                  </a:solidFill>
                </a:rPr>
                <a:t>six</a:t>
              </a:r>
              <a:endParaRPr lang="en-US" dirty="0">
                <a:solidFill>
                  <a:schemeClr val="tx1"/>
                </a:solidFill>
              </a:endParaRPr>
            </a:p>
          </p:txBody>
        </p:sp>
        <p:sp>
          <p:nvSpPr>
            <p:cNvPr id="15" name="TextBox 14"/>
            <p:cNvSpPr txBox="1"/>
            <p:nvPr/>
          </p:nvSpPr>
          <p:spPr>
            <a:xfrm>
              <a:off x="4865674" y="2592680"/>
              <a:ext cx="936475" cy="584775"/>
            </a:xfrm>
            <a:prstGeom prst="rect">
              <a:avLst/>
            </a:prstGeom>
            <a:noFill/>
          </p:spPr>
          <p:txBody>
            <a:bodyPr wrap="none" rtlCol="0">
              <a:spAutoFit/>
            </a:bodyPr>
            <a:lstStyle/>
            <a:p>
              <a:r>
                <a:rPr lang="en-US" dirty="0" smtClean="0">
                  <a:solidFill>
                    <a:schemeClr val="tx1"/>
                  </a:solidFill>
                </a:rPr>
                <a:t>nine</a:t>
              </a:r>
              <a:endParaRPr lang="en-US" dirty="0">
                <a:solidFill>
                  <a:schemeClr val="tx1"/>
                </a:solidFill>
              </a:endParaRPr>
            </a:p>
          </p:txBody>
        </p:sp>
      </p:grpSp>
    </p:spTree>
    <p:extLst>
      <p:ext uri="{BB962C8B-B14F-4D97-AF65-F5344CB8AC3E}">
        <p14:creationId xmlns:p14="http://schemas.microsoft.com/office/powerpoint/2010/main" val="26702008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No scientific objectivity here</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57372" y="1676400"/>
            <a:ext cx="6229255" cy="4953000"/>
          </a:xfrm>
        </p:spPr>
      </p:pic>
      <p:sp>
        <p:nvSpPr>
          <p:cNvPr id="7" name="Freeform 6"/>
          <p:cNvSpPr/>
          <p:nvPr/>
        </p:nvSpPr>
        <p:spPr bwMode="auto">
          <a:xfrm>
            <a:off x="2946183" y="4886960"/>
            <a:ext cx="3119337" cy="863600"/>
          </a:xfrm>
          <a:custGeom>
            <a:avLst/>
            <a:gdLst>
              <a:gd name="connsiteX0" fmla="*/ 325337 w 3119337"/>
              <a:gd name="connsiteY0" fmla="*/ 81280 h 863600"/>
              <a:gd name="connsiteX1" fmla="*/ 376137 w 3119337"/>
              <a:gd name="connsiteY1" fmla="*/ 71120 h 863600"/>
              <a:gd name="connsiteX2" fmla="*/ 406617 w 3119337"/>
              <a:gd name="connsiteY2" fmla="*/ 50800 h 863600"/>
              <a:gd name="connsiteX3" fmla="*/ 437097 w 3119337"/>
              <a:gd name="connsiteY3" fmla="*/ 40640 h 863600"/>
              <a:gd name="connsiteX4" fmla="*/ 467577 w 3119337"/>
              <a:gd name="connsiteY4" fmla="*/ 20320 h 863600"/>
              <a:gd name="connsiteX5" fmla="*/ 508217 w 3119337"/>
              <a:gd name="connsiteY5" fmla="*/ 10160 h 863600"/>
              <a:gd name="connsiteX6" fmla="*/ 538697 w 3119337"/>
              <a:gd name="connsiteY6" fmla="*/ 0 h 863600"/>
              <a:gd name="connsiteX7" fmla="*/ 691097 w 3119337"/>
              <a:gd name="connsiteY7" fmla="*/ 10160 h 863600"/>
              <a:gd name="connsiteX8" fmla="*/ 721577 w 3119337"/>
              <a:gd name="connsiteY8" fmla="*/ 20320 h 863600"/>
              <a:gd name="connsiteX9" fmla="*/ 752057 w 3119337"/>
              <a:gd name="connsiteY9" fmla="*/ 10160 h 863600"/>
              <a:gd name="connsiteX10" fmla="*/ 823177 w 3119337"/>
              <a:gd name="connsiteY10" fmla="*/ 0 h 863600"/>
              <a:gd name="connsiteX11" fmla="*/ 1087337 w 3119337"/>
              <a:gd name="connsiteY11" fmla="*/ 10160 h 863600"/>
              <a:gd name="connsiteX12" fmla="*/ 1168617 w 3119337"/>
              <a:gd name="connsiteY12" fmla="*/ 20320 h 863600"/>
              <a:gd name="connsiteX13" fmla="*/ 1524217 w 3119337"/>
              <a:gd name="connsiteY13" fmla="*/ 30480 h 863600"/>
              <a:gd name="connsiteX14" fmla="*/ 1646137 w 3119337"/>
              <a:gd name="connsiteY14" fmla="*/ 20320 h 863600"/>
              <a:gd name="connsiteX15" fmla="*/ 1686777 w 3119337"/>
              <a:gd name="connsiteY15" fmla="*/ 30480 h 863600"/>
              <a:gd name="connsiteX16" fmla="*/ 1869657 w 3119337"/>
              <a:gd name="connsiteY16" fmla="*/ 40640 h 863600"/>
              <a:gd name="connsiteX17" fmla="*/ 2022057 w 3119337"/>
              <a:gd name="connsiteY17" fmla="*/ 60960 h 863600"/>
              <a:gd name="connsiteX18" fmla="*/ 2062697 w 3119337"/>
              <a:gd name="connsiteY18" fmla="*/ 71120 h 863600"/>
              <a:gd name="connsiteX19" fmla="*/ 2397977 w 3119337"/>
              <a:gd name="connsiteY19" fmla="*/ 81280 h 863600"/>
              <a:gd name="connsiteX20" fmla="*/ 2530057 w 3119337"/>
              <a:gd name="connsiteY20" fmla="*/ 172720 h 863600"/>
              <a:gd name="connsiteX21" fmla="*/ 2570697 w 3119337"/>
              <a:gd name="connsiteY21" fmla="*/ 182880 h 863600"/>
              <a:gd name="connsiteX22" fmla="*/ 2601177 w 3119337"/>
              <a:gd name="connsiteY22" fmla="*/ 203200 h 863600"/>
              <a:gd name="connsiteX23" fmla="*/ 2631657 w 3119337"/>
              <a:gd name="connsiteY23" fmla="*/ 213360 h 863600"/>
              <a:gd name="connsiteX24" fmla="*/ 2855177 w 3119337"/>
              <a:gd name="connsiteY24" fmla="*/ 233680 h 863600"/>
              <a:gd name="connsiteX25" fmla="*/ 2895817 w 3119337"/>
              <a:gd name="connsiteY25" fmla="*/ 254000 h 863600"/>
              <a:gd name="connsiteX26" fmla="*/ 2946617 w 3119337"/>
              <a:gd name="connsiteY26" fmla="*/ 284480 h 863600"/>
              <a:gd name="connsiteX27" fmla="*/ 2997417 w 3119337"/>
              <a:gd name="connsiteY27" fmla="*/ 304800 h 863600"/>
              <a:gd name="connsiteX28" fmla="*/ 3027897 w 3119337"/>
              <a:gd name="connsiteY28" fmla="*/ 314960 h 863600"/>
              <a:gd name="connsiteX29" fmla="*/ 3058377 w 3119337"/>
              <a:gd name="connsiteY29" fmla="*/ 335280 h 863600"/>
              <a:gd name="connsiteX30" fmla="*/ 3099017 w 3119337"/>
              <a:gd name="connsiteY30" fmla="*/ 396240 h 863600"/>
              <a:gd name="connsiteX31" fmla="*/ 3119337 w 3119337"/>
              <a:gd name="connsiteY31" fmla="*/ 457200 h 863600"/>
              <a:gd name="connsiteX32" fmla="*/ 3099017 w 3119337"/>
              <a:gd name="connsiteY32" fmla="*/ 518160 h 863600"/>
              <a:gd name="connsiteX33" fmla="*/ 3068537 w 3119337"/>
              <a:gd name="connsiteY33" fmla="*/ 640080 h 863600"/>
              <a:gd name="connsiteX34" fmla="*/ 3048217 w 3119337"/>
              <a:gd name="connsiteY34" fmla="*/ 670560 h 863600"/>
              <a:gd name="connsiteX35" fmla="*/ 3038057 w 3119337"/>
              <a:gd name="connsiteY35" fmla="*/ 701040 h 863600"/>
              <a:gd name="connsiteX36" fmla="*/ 2977097 w 3119337"/>
              <a:gd name="connsiteY36" fmla="*/ 721360 h 863600"/>
              <a:gd name="connsiteX37" fmla="*/ 2956777 w 3119337"/>
              <a:gd name="connsiteY37" fmla="*/ 751840 h 863600"/>
              <a:gd name="connsiteX38" fmla="*/ 2895817 w 3119337"/>
              <a:gd name="connsiteY38" fmla="*/ 782320 h 863600"/>
              <a:gd name="connsiteX39" fmla="*/ 2865337 w 3119337"/>
              <a:gd name="connsiteY39" fmla="*/ 802640 h 863600"/>
              <a:gd name="connsiteX40" fmla="*/ 2804377 w 3119337"/>
              <a:gd name="connsiteY40" fmla="*/ 822960 h 863600"/>
              <a:gd name="connsiteX41" fmla="*/ 2773897 w 3119337"/>
              <a:gd name="connsiteY41" fmla="*/ 833120 h 863600"/>
              <a:gd name="connsiteX42" fmla="*/ 2641817 w 3119337"/>
              <a:gd name="connsiteY42" fmla="*/ 822960 h 863600"/>
              <a:gd name="connsiteX43" fmla="*/ 2611337 w 3119337"/>
              <a:gd name="connsiteY43" fmla="*/ 833120 h 863600"/>
              <a:gd name="connsiteX44" fmla="*/ 2570697 w 3119337"/>
              <a:gd name="connsiteY44" fmla="*/ 843280 h 863600"/>
              <a:gd name="connsiteX45" fmla="*/ 2448777 w 3119337"/>
              <a:gd name="connsiteY45" fmla="*/ 833120 h 863600"/>
              <a:gd name="connsiteX46" fmla="*/ 2408137 w 3119337"/>
              <a:gd name="connsiteY46" fmla="*/ 822960 h 863600"/>
              <a:gd name="connsiteX47" fmla="*/ 2347177 w 3119337"/>
              <a:gd name="connsiteY47" fmla="*/ 812800 h 863600"/>
              <a:gd name="connsiteX48" fmla="*/ 2245577 w 3119337"/>
              <a:gd name="connsiteY48" fmla="*/ 822960 h 863600"/>
              <a:gd name="connsiteX49" fmla="*/ 2174457 w 3119337"/>
              <a:gd name="connsiteY49" fmla="*/ 822960 h 863600"/>
              <a:gd name="connsiteX50" fmla="*/ 2093177 w 3119337"/>
              <a:gd name="connsiteY50" fmla="*/ 812800 h 863600"/>
              <a:gd name="connsiteX51" fmla="*/ 2032217 w 3119337"/>
              <a:gd name="connsiteY51" fmla="*/ 772160 h 863600"/>
              <a:gd name="connsiteX52" fmla="*/ 1950937 w 3119337"/>
              <a:gd name="connsiteY52" fmla="*/ 741680 h 863600"/>
              <a:gd name="connsiteX53" fmla="*/ 1879817 w 3119337"/>
              <a:gd name="connsiteY53" fmla="*/ 751840 h 863600"/>
              <a:gd name="connsiteX54" fmla="*/ 1818857 w 3119337"/>
              <a:gd name="connsiteY54" fmla="*/ 772160 h 863600"/>
              <a:gd name="connsiteX55" fmla="*/ 1666457 w 3119337"/>
              <a:gd name="connsiteY55" fmla="*/ 792480 h 863600"/>
              <a:gd name="connsiteX56" fmla="*/ 1595337 w 3119337"/>
              <a:gd name="connsiteY56" fmla="*/ 802640 h 863600"/>
              <a:gd name="connsiteX57" fmla="*/ 1554697 w 3119337"/>
              <a:gd name="connsiteY57" fmla="*/ 812800 h 863600"/>
              <a:gd name="connsiteX58" fmla="*/ 1412457 w 3119337"/>
              <a:gd name="connsiteY58" fmla="*/ 833120 h 863600"/>
              <a:gd name="connsiteX59" fmla="*/ 1381977 w 3119337"/>
              <a:gd name="connsiteY59" fmla="*/ 822960 h 863600"/>
              <a:gd name="connsiteX60" fmla="*/ 1310857 w 3119337"/>
              <a:gd name="connsiteY60" fmla="*/ 843280 h 863600"/>
              <a:gd name="connsiteX61" fmla="*/ 1260057 w 3119337"/>
              <a:gd name="connsiteY61" fmla="*/ 853440 h 863600"/>
              <a:gd name="connsiteX62" fmla="*/ 1219417 w 3119337"/>
              <a:gd name="connsiteY62" fmla="*/ 863600 h 863600"/>
              <a:gd name="connsiteX63" fmla="*/ 1056857 w 3119337"/>
              <a:gd name="connsiteY63" fmla="*/ 853440 h 863600"/>
              <a:gd name="connsiteX64" fmla="*/ 985737 w 3119337"/>
              <a:gd name="connsiteY64" fmla="*/ 843280 h 863600"/>
              <a:gd name="connsiteX65" fmla="*/ 772377 w 3119337"/>
              <a:gd name="connsiteY65" fmla="*/ 822960 h 863600"/>
              <a:gd name="connsiteX66" fmla="*/ 640297 w 3119337"/>
              <a:gd name="connsiteY66" fmla="*/ 802640 h 863600"/>
              <a:gd name="connsiteX67" fmla="*/ 579337 w 3119337"/>
              <a:gd name="connsiteY67" fmla="*/ 792480 h 863600"/>
              <a:gd name="connsiteX68" fmla="*/ 508217 w 3119337"/>
              <a:gd name="connsiteY68" fmla="*/ 762000 h 863600"/>
              <a:gd name="connsiteX69" fmla="*/ 477737 w 3119337"/>
              <a:gd name="connsiteY69" fmla="*/ 751840 h 863600"/>
              <a:gd name="connsiteX70" fmla="*/ 437097 w 3119337"/>
              <a:gd name="connsiteY70" fmla="*/ 741680 h 863600"/>
              <a:gd name="connsiteX71" fmla="*/ 406617 w 3119337"/>
              <a:gd name="connsiteY71" fmla="*/ 731520 h 863600"/>
              <a:gd name="connsiteX72" fmla="*/ 355817 w 3119337"/>
              <a:gd name="connsiteY72" fmla="*/ 721360 h 863600"/>
              <a:gd name="connsiteX73" fmla="*/ 274537 w 3119337"/>
              <a:gd name="connsiteY73" fmla="*/ 690880 h 863600"/>
              <a:gd name="connsiteX74" fmla="*/ 213577 w 3119337"/>
              <a:gd name="connsiteY74" fmla="*/ 680720 h 863600"/>
              <a:gd name="connsiteX75" fmla="*/ 142457 w 3119337"/>
              <a:gd name="connsiteY75" fmla="*/ 640080 h 863600"/>
              <a:gd name="connsiteX76" fmla="*/ 40857 w 3119337"/>
              <a:gd name="connsiteY76" fmla="*/ 579120 h 863600"/>
              <a:gd name="connsiteX77" fmla="*/ 20537 w 3119337"/>
              <a:gd name="connsiteY77" fmla="*/ 538480 h 863600"/>
              <a:gd name="connsiteX78" fmla="*/ 217 w 3119337"/>
              <a:gd name="connsiteY78" fmla="*/ 467360 h 863600"/>
              <a:gd name="connsiteX79" fmla="*/ 10377 w 3119337"/>
              <a:gd name="connsiteY79" fmla="*/ 436880 h 863600"/>
              <a:gd name="connsiteX80" fmla="*/ 217 w 3119337"/>
              <a:gd name="connsiteY80" fmla="*/ 396240 h 863600"/>
              <a:gd name="connsiteX81" fmla="*/ 20537 w 3119337"/>
              <a:gd name="connsiteY81" fmla="*/ 365760 h 863600"/>
              <a:gd name="connsiteX82" fmla="*/ 30697 w 3119337"/>
              <a:gd name="connsiteY82" fmla="*/ 335280 h 863600"/>
              <a:gd name="connsiteX83" fmla="*/ 20537 w 3119337"/>
              <a:gd name="connsiteY83" fmla="*/ 304800 h 863600"/>
              <a:gd name="connsiteX84" fmla="*/ 61177 w 3119337"/>
              <a:gd name="connsiteY84" fmla="*/ 254000 h 863600"/>
              <a:gd name="connsiteX85" fmla="*/ 91657 w 3119337"/>
              <a:gd name="connsiteY85" fmla="*/ 223520 h 863600"/>
              <a:gd name="connsiteX86" fmla="*/ 111977 w 3119337"/>
              <a:gd name="connsiteY86" fmla="*/ 193040 h 863600"/>
              <a:gd name="connsiteX87" fmla="*/ 203417 w 3119337"/>
              <a:gd name="connsiteY87" fmla="*/ 142240 h 863600"/>
              <a:gd name="connsiteX88" fmla="*/ 233897 w 3119337"/>
              <a:gd name="connsiteY88" fmla="*/ 121920 h 863600"/>
              <a:gd name="connsiteX89" fmla="*/ 305017 w 3119337"/>
              <a:gd name="connsiteY89" fmla="*/ 101600 h 863600"/>
              <a:gd name="connsiteX90" fmla="*/ 325337 w 3119337"/>
              <a:gd name="connsiteY90" fmla="*/ 81280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19337" h="863600">
                <a:moveTo>
                  <a:pt x="325337" y="81280"/>
                </a:moveTo>
                <a:cubicBezTo>
                  <a:pt x="337190" y="76200"/>
                  <a:pt x="359968" y="77183"/>
                  <a:pt x="376137" y="71120"/>
                </a:cubicBezTo>
                <a:cubicBezTo>
                  <a:pt x="387570" y="66833"/>
                  <a:pt x="395695" y="56261"/>
                  <a:pt x="406617" y="50800"/>
                </a:cubicBezTo>
                <a:cubicBezTo>
                  <a:pt x="416196" y="46011"/>
                  <a:pt x="427518" y="45429"/>
                  <a:pt x="437097" y="40640"/>
                </a:cubicBezTo>
                <a:cubicBezTo>
                  <a:pt x="448019" y="35179"/>
                  <a:pt x="456354" y="25130"/>
                  <a:pt x="467577" y="20320"/>
                </a:cubicBezTo>
                <a:cubicBezTo>
                  <a:pt x="480412" y="14819"/>
                  <a:pt x="494791" y="13996"/>
                  <a:pt x="508217" y="10160"/>
                </a:cubicBezTo>
                <a:cubicBezTo>
                  <a:pt x="518515" y="7218"/>
                  <a:pt x="528537" y="3387"/>
                  <a:pt x="538697" y="0"/>
                </a:cubicBezTo>
                <a:cubicBezTo>
                  <a:pt x="589497" y="3387"/>
                  <a:pt x="640496" y="4538"/>
                  <a:pt x="691097" y="10160"/>
                </a:cubicBezTo>
                <a:cubicBezTo>
                  <a:pt x="701741" y="11343"/>
                  <a:pt x="710867" y="20320"/>
                  <a:pt x="721577" y="20320"/>
                </a:cubicBezTo>
                <a:cubicBezTo>
                  <a:pt x="732287" y="20320"/>
                  <a:pt x="741555" y="12260"/>
                  <a:pt x="752057" y="10160"/>
                </a:cubicBezTo>
                <a:cubicBezTo>
                  <a:pt x="775539" y="5464"/>
                  <a:pt x="799470" y="3387"/>
                  <a:pt x="823177" y="0"/>
                </a:cubicBezTo>
                <a:cubicBezTo>
                  <a:pt x="911230" y="3387"/>
                  <a:pt x="999371" y="4986"/>
                  <a:pt x="1087337" y="10160"/>
                </a:cubicBezTo>
                <a:cubicBezTo>
                  <a:pt x="1114594" y="11763"/>
                  <a:pt x="1141342" y="19051"/>
                  <a:pt x="1168617" y="20320"/>
                </a:cubicBezTo>
                <a:cubicBezTo>
                  <a:pt x="1287071" y="25829"/>
                  <a:pt x="1405684" y="27093"/>
                  <a:pt x="1524217" y="30480"/>
                </a:cubicBezTo>
                <a:cubicBezTo>
                  <a:pt x="1564857" y="27093"/>
                  <a:pt x="1605356" y="20320"/>
                  <a:pt x="1646137" y="20320"/>
                </a:cubicBezTo>
                <a:cubicBezTo>
                  <a:pt x="1660101" y="20320"/>
                  <a:pt x="1672871" y="29216"/>
                  <a:pt x="1686777" y="30480"/>
                </a:cubicBezTo>
                <a:cubicBezTo>
                  <a:pt x="1747580" y="36008"/>
                  <a:pt x="1808697" y="37253"/>
                  <a:pt x="1869657" y="40640"/>
                </a:cubicBezTo>
                <a:cubicBezTo>
                  <a:pt x="1999032" y="66515"/>
                  <a:pt x="1814187" y="31264"/>
                  <a:pt x="2022057" y="60960"/>
                </a:cubicBezTo>
                <a:cubicBezTo>
                  <a:pt x="2035880" y="62935"/>
                  <a:pt x="2048754" y="70366"/>
                  <a:pt x="2062697" y="71120"/>
                </a:cubicBezTo>
                <a:cubicBezTo>
                  <a:pt x="2174345" y="77155"/>
                  <a:pt x="2286217" y="77893"/>
                  <a:pt x="2397977" y="81280"/>
                </a:cubicBezTo>
                <a:cubicBezTo>
                  <a:pt x="2441890" y="115434"/>
                  <a:pt x="2478211" y="153278"/>
                  <a:pt x="2530057" y="172720"/>
                </a:cubicBezTo>
                <a:cubicBezTo>
                  <a:pt x="2543132" y="177623"/>
                  <a:pt x="2557150" y="179493"/>
                  <a:pt x="2570697" y="182880"/>
                </a:cubicBezTo>
                <a:cubicBezTo>
                  <a:pt x="2580857" y="189653"/>
                  <a:pt x="2590255" y="197739"/>
                  <a:pt x="2601177" y="203200"/>
                </a:cubicBezTo>
                <a:cubicBezTo>
                  <a:pt x="2610756" y="207989"/>
                  <a:pt x="2621024" y="212084"/>
                  <a:pt x="2631657" y="213360"/>
                </a:cubicBezTo>
                <a:cubicBezTo>
                  <a:pt x="2705938" y="222274"/>
                  <a:pt x="2780670" y="226907"/>
                  <a:pt x="2855177" y="233680"/>
                </a:cubicBezTo>
                <a:cubicBezTo>
                  <a:pt x="2868724" y="240453"/>
                  <a:pt x="2882577" y="246645"/>
                  <a:pt x="2895817" y="254000"/>
                </a:cubicBezTo>
                <a:cubicBezTo>
                  <a:pt x="2913079" y="263590"/>
                  <a:pt x="2928954" y="275649"/>
                  <a:pt x="2946617" y="284480"/>
                </a:cubicBezTo>
                <a:cubicBezTo>
                  <a:pt x="2962929" y="292636"/>
                  <a:pt x="2980340" y="298396"/>
                  <a:pt x="2997417" y="304800"/>
                </a:cubicBezTo>
                <a:cubicBezTo>
                  <a:pt x="3007445" y="308560"/>
                  <a:pt x="3018318" y="310171"/>
                  <a:pt x="3027897" y="314960"/>
                </a:cubicBezTo>
                <a:cubicBezTo>
                  <a:pt x="3038819" y="320421"/>
                  <a:pt x="3048217" y="328507"/>
                  <a:pt x="3058377" y="335280"/>
                </a:cubicBezTo>
                <a:cubicBezTo>
                  <a:pt x="3071924" y="355600"/>
                  <a:pt x="3091294" y="373072"/>
                  <a:pt x="3099017" y="396240"/>
                </a:cubicBezTo>
                <a:lnTo>
                  <a:pt x="3119337" y="457200"/>
                </a:lnTo>
                <a:cubicBezTo>
                  <a:pt x="3112564" y="477520"/>
                  <a:pt x="3102538" y="497032"/>
                  <a:pt x="3099017" y="518160"/>
                </a:cubicBezTo>
                <a:cubicBezTo>
                  <a:pt x="3093939" y="548631"/>
                  <a:pt x="3086427" y="613246"/>
                  <a:pt x="3068537" y="640080"/>
                </a:cubicBezTo>
                <a:cubicBezTo>
                  <a:pt x="3061764" y="650240"/>
                  <a:pt x="3053678" y="659638"/>
                  <a:pt x="3048217" y="670560"/>
                </a:cubicBezTo>
                <a:cubicBezTo>
                  <a:pt x="3043428" y="680139"/>
                  <a:pt x="3046772" y="694815"/>
                  <a:pt x="3038057" y="701040"/>
                </a:cubicBezTo>
                <a:cubicBezTo>
                  <a:pt x="3020628" y="713490"/>
                  <a:pt x="2977097" y="721360"/>
                  <a:pt x="2977097" y="721360"/>
                </a:cubicBezTo>
                <a:cubicBezTo>
                  <a:pt x="2970324" y="731520"/>
                  <a:pt x="2965411" y="743206"/>
                  <a:pt x="2956777" y="751840"/>
                </a:cubicBezTo>
                <a:cubicBezTo>
                  <a:pt x="2927660" y="780957"/>
                  <a:pt x="2928871" y="765793"/>
                  <a:pt x="2895817" y="782320"/>
                </a:cubicBezTo>
                <a:cubicBezTo>
                  <a:pt x="2884895" y="787781"/>
                  <a:pt x="2876495" y="797681"/>
                  <a:pt x="2865337" y="802640"/>
                </a:cubicBezTo>
                <a:cubicBezTo>
                  <a:pt x="2845764" y="811339"/>
                  <a:pt x="2824697" y="816187"/>
                  <a:pt x="2804377" y="822960"/>
                </a:cubicBezTo>
                <a:lnTo>
                  <a:pt x="2773897" y="833120"/>
                </a:lnTo>
                <a:cubicBezTo>
                  <a:pt x="2729870" y="829733"/>
                  <a:pt x="2685974" y="822960"/>
                  <a:pt x="2641817" y="822960"/>
                </a:cubicBezTo>
                <a:cubicBezTo>
                  <a:pt x="2631107" y="822960"/>
                  <a:pt x="2621635" y="830178"/>
                  <a:pt x="2611337" y="833120"/>
                </a:cubicBezTo>
                <a:cubicBezTo>
                  <a:pt x="2597911" y="836956"/>
                  <a:pt x="2584244" y="839893"/>
                  <a:pt x="2570697" y="843280"/>
                </a:cubicBezTo>
                <a:cubicBezTo>
                  <a:pt x="2530057" y="839893"/>
                  <a:pt x="2489243" y="838178"/>
                  <a:pt x="2448777" y="833120"/>
                </a:cubicBezTo>
                <a:cubicBezTo>
                  <a:pt x="2434921" y="831388"/>
                  <a:pt x="2421829" y="825698"/>
                  <a:pt x="2408137" y="822960"/>
                </a:cubicBezTo>
                <a:cubicBezTo>
                  <a:pt x="2387937" y="818920"/>
                  <a:pt x="2367497" y="816187"/>
                  <a:pt x="2347177" y="812800"/>
                </a:cubicBezTo>
                <a:cubicBezTo>
                  <a:pt x="2313310" y="816187"/>
                  <a:pt x="2279613" y="822960"/>
                  <a:pt x="2245577" y="822960"/>
                </a:cubicBezTo>
                <a:cubicBezTo>
                  <a:pt x="2156275" y="822960"/>
                  <a:pt x="2247538" y="798600"/>
                  <a:pt x="2174457" y="822960"/>
                </a:cubicBezTo>
                <a:cubicBezTo>
                  <a:pt x="2147364" y="819573"/>
                  <a:pt x="2118890" y="821983"/>
                  <a:pt x="2093177" y="812800"/>
                </a:cubicBezTo>
                <a:cubicBezTo>
                  <a:pt x="2070178" y="804586"/>
                  <a:pt x="2055385" y="779883"/>
                  <a:pt x="2032217" y="772160"/>
                </a:cubicBezTo>
                <a:cubicBezTo>
                  <a:pt x="1984435" y="756233"/>
                  <a:pt x="2011681" y="765977"/>
                  <a:pt x="1950937" y="741680"/>
                </a:cubicBezTo>
                <a:cubicBezTo>
                  <a:pt x="1927230" y="745067"/>
                  <a:pt x="1903151" y="746455"/>
                  <a:pt x="1879817" y="751840"/>
                </a:cubicBezTo>
                <a:cubicBezTo>
                  <a:pt x="1858946" y="756656"/>
                  <a:pt x="1840145" y="769795"/>
                  <a:pt x="1818857" y="772160"/>
                </a:cubicBezTo>
                <a:cubicBezTo>
                  <a:pt x="1666207" y="789121"/>
                  <a:pt x="1785030" y="774238"/>
                  <a:pt x="1666457" y="792480"/>
                </a:cubicBezTo>
                <a:cubicBezTo>
                  <a:pt x="1642788" y="796121"/>
                  <a:pt x="1618898" y="798356"/>
                  <a:pt x="1595337" y="802640"/>
                </a:cubicBezTo>
                <a:cubicBezTo>
                  <a:pt x="1581599" y="805138"/>
                  <a:pt x="1568471" y="810504"/>
                  <a:pt x="1554697" y="812800"/>
                </a:cubicBezTo>
                <a:cubicBezTo>
                  <a:pt x="1507454" y="820674"/>
                  <a:pt x="1412457" y="833120"/>
                  <a:pt x="1412457" y="833120"/>
                </a:cubicBezTo>
                <a:cubicBezTo>
                  <a:pt x="1402297" y="829733"/>
                  <a:pt x="1392687" y="822960"/>
                  <a:pt x="1381977" y="822960"/>
                </a:cubicBezTo>
                <a:cubicBezTo>
                  <a:pt x="1362973" y="822960"/>
                  <a:pt x="1330022" y="838489"/>
                  <a:pt x="1310857" y="843280"/>
                </a:cubicBezTo>
                <a:cubicBezTo>
                  <a:pt x="1294104" y="847468"/>
                  <a:pt x="1276914" y="849694"/>
                  <a:pt x="1260057" y="853440"/>
                </a:cubicBezTo>
                <a:cubicBezTo>
                  <a:pt x="1246426" y="856469"/>
                  <a:pt x="1232964" y="860213"/>
                  <a:pt x="1219417" y="863600"/>
                </a:cubicBezTo>
                <a:cubicBezTo>
                  <a:pt x="1165230" y="860213"/>
                  <a:pt x="1110945" y="858143"/>
                  <a:pt x="1056857" y="853440"/>
                </a:cubicBezTo>
                <a:cubicBezTo>
                  <a:pt x="1033000" y="851365"/>
                  <a:pt x="1009576" y="845550"/>
                  <a:pt x="985737" y="843280"/>
                </a:cubicBezTo>
                <a:cubicBezTo>
                  <a:pt x="736547" y="819548"/>
                  <a:pt x="932400" y="845820"/>
                  <a:pt x="772377" y="822960"/>
                </a:cubicBezTo>
                <a:cubicBezTo>
                  <a:pt x="705369" y="800624"/>
                  <a:pt x="766024" y="818356"/>
                  <a:pt x="640297" y="802640"/>
                </a:cubicBezTo>
                <a:cubicBezTo>
                  <a:pt x="619856" y="800085"/>
                  <a:pt x="599657" y="795867"/>
                  <a:pt x="579337" y="792480"/>
                </a:cubicBezTo>
                <a:cubicBezTo>
                  <a:pt x="532936" y="761546"/>
                  <a:pt x="565624" y="778402"/>
                  <a:pt x="508217" y="762000"/>
                </a:cubicBezTo>
                <a:cubicBezTo>
                  <a:pt x="497919" y="759058"/>
                  <a:pt x="488035" y="754782"/>
                  <a:pt x="477737" y="751840"/>
                </a:cubicBezTo>
                <a:cubicBezTo>
                  <a:pt x="464311" y="748004"/>
                  <a:pt x="450523" y="745516"/>
                  <a:pt x="437097" y="741680"/>
                </a:cubicBezTo>
                <a:cubicBezTo>
                  <a:pt x="426799" y="738738"/>
                  <a:pt x="417007" y="734117"/>
                  <a:pt x="406617" y="731520"/>
                </a:cubicBezTo>
                <a:cubicBezTo>
                  <a:pt x="389864" y="727332"/>
                  <a:pt x="372570" y="725548"/>
                  <a:pt x="355817" y="721360"/>
                </a:cubicBezTo>
                <a:cubicBezTo>
                  <a:pt x="283484" y="703277"/>
                  <a:pt x="377090" y="718849"/>
                  <a:pt x="274537" y="690880"/>
                </a:cubicBezTo>
                <a:cubicBezTo>
                  <a:pt x="254663" y="685460"/>
                  <a:pt x="233897" y="684107"/>
                  <a:pt x="213577" y="680720"/>
                </a:cubicBezTo>
                <a:cubicBezTo>
                  <a:pt x="108140" y="610428"/>
                  <a:pt x="271361" y="717423"/>
                  <a:pt x="142457" y="640080"/>
                </a:cubicBezTo>
                <a:cubicBezTo>
                  <a:pt x="19854" y="566518"/>
                  <a:pt x="133754" y="625569"/>
                  <a:pt x="40857" y="579120"/>
                </a:cubicBezTo>
                <a:cubicBezTo>
                  <a:pt x="34084" y="565573"/>
                  <a:pt x="26503" y="552401"/>
                  <a:pt x="20537" y="538480"/>
                </a:cubicBezTo>
                <a:cubicBezTo>
                  <a:pt x="11792" y="518074"/>
                  <a:pt x="5373" y="487983"/>
                  <a:pt x="217" y="467360"/>
                </a:cubicBezTo>
                <a:cubicBezTo>
                  <a:pt x="3604" y="457200"/>
                  <a:pt x="10377" y="447590"/>
                  <a:pt x="10377" y="436880"/>
                </a:cubicBezTo>
                <a:cubicBezTo>
                  <a:pt x="10377" y="422916"/>
                  <a:pt x="-1758" y="410063"/>
                  <a:pt x="217" y="396240"/>
                </a:cubicBezTo>
                <a:cubicBezTo>
                  <a:pt x="1944" y="384152"/>
                  <a:pt x="15076" y="376682"/>
                  <a:pt x="20537" y="365760"/>
                </a:cubicBezTo>
                <a:cubicBezTo>
                  <a:pt x="25326" y="356181"/>
                  <a:pt x="27310" y="345440"/>
                  <a:pt x="30697" y="335280"/>
                </a:cubicBezTo>
                <a:cubicBezTo>
                  <a:pt x="27310" y="325120"/>
                  <a:pt x="20537" y="315510"/>
                  <a:pt x="20537" y="304800"/>
                </a:cubicBezTo>
                <a:cubicBezTo>
                  <a:pt x="20537" y="268662"/>
                  <a:pt x="37773" y="273503"/>
                  <a:pt x="61177" y="254000"/>
                </a:cubicBezTo>
                <a:cubicBezTo>
                  <a:pt x="72215" y="244802"/>
                  <a:pt x="82459" y="234558"/>
                  <a:pt x="91657" y="223520"/>
                </a:cubicBezTo>
                <a:cubicBezTo>
                  <a:pt x="99474" y="214139"/>
                  <a:pt x="102787" y="201081"/>
                  <a:pt x="111977" y="193040"/>
                </a:cubicBezTo>
                <a:cubicBezTo>
                  <a:pt x="197403" y="118292"/>
                  <a:pt x="142947" y="172475"/>
                  <a:pt x="203417" y="142240"/>
                </a:cubicBezTo>
                <a:cubicBezTo>
                  <a:pt x="214339" y="136779"/>
                  <a:pt x="222674" y="126730"/>
                  <a:pt x="233897" y="121920"/>
                </a:cubicBezTo>
                <a:cubicBezTo>
                  <a:pt x="279471" y="102388"/>
                  <a:pt x="265474" y="121371"/>
                  <a:pt x="305017" y="101600"/>
                </a:cubicBezTo>
                <a:cubicBezTo>
                  <a:pt x="309301" y="99458"/>
                  <a:pt x="313484" y="86360"/>
                  <a:pt x="325337" y="81280"/>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nvGrpSpPr>
          <p:cNvPr id="14" name="Group 13"/>
          <p:cNvGrpSpPr/>
          <p:nvPr/>
        </p:nvGrpSpPr>
        <p:grpSpPr>
          <a:xfrm>
            <a:off x="3286296" y="2502955"/>
            <a:ext cx="2438940" cy="820275"/>
            <a:chOff x="3286296" y="2502955"/>
            <a:chExt cx="2438940" cy="820275"/>
          </a:xfrm>
        </p:grpSpPr>
        <p:sp>
          <p:nvSpPr>
            <p:cNvPr id="8" name="Freeform 7"/>
            <p:cNvSpPr/>
            <p:nvPr/>
          </p:nvSpPr>
          <p:spPr bwMode="auto">
            <a:xfrm>
              <a:off x="3442648" y="2537077"/>
              <a:ext cx="330958" cy="622380"/>
            </a:xfrm>
            <a:custGeom>
              <a:avLst/>
              <a:gdLst>
                <a:gd name="connsiteX0" fmla="*/ 259307 w 330958"/>
                <a:gd name="connsiteY0" fmla="*/ 4819 h 622380"/>
                <a:gd name="connsiteX1" fmla="*/ 276367 w 330958"/>
                <a:gd name="connsiteY1" fmla="*/ 15054 h 622380"/>
                <a:gd name="connsiteX2" fmla="*/ 283191 w 330958"/>
                <a:gd name="connsiteY2" fmla="*/ 28702 h 622380"/>
                <a:gd name="connsiteX3" fmla="*/ 300251 w 330958"/>
                <a:gd name="connsiteY3" fmla="*/ 49174 h 622380"/>
                <a:gd name="connsiteX4" fmla="*/ 303662 w 330958"/>
                <a:gd name="connsiteY4" fmla="*/ 66233 h 622380"/>
                <a:gd name="connsiteX5" fmla="*/ 310486 w 330958"/>
                <a:gd name="connsiteY5" fmla="*/ 107177 h 622380"/>
                <a:gd name="connsiteX6" fmla="*/ 317310 w 330958"/>
                <a:gd name="connsiteY6" fmla="*/ 131060 h 622380"/>
                <a:gd name="connsiteX7" fmla="*/ 307074 w 330958"/>
                <a:gd name="connsiteY7" fmla="*/ 134472 h 622380"/>
                <a:gd name="connsiteX8" fmla="*/ 317310 w 330958"/>
                <a:gd name="connsiteY8" fmla="*/ 137884 h 622380"/>
                <a:gd name="connsiteX9" fmla="*/ 307074 w 330958"/>
                <a:gd name="connsiteY9" fmla="*/ 134472 h 622380"/>
                <a:gd name="connsiteX10" fmla="*/ 313898 w 330958"/>
                <a:gd name="connsiteY10" fmla="*/ 144708 h 622380"/>
                <a:gd name="connsiteX11" fmla="*/ 313898 w 330958"/>
                <a:gd name="connsiteY11" fmla="*/ 216359 h 622380"/>
                <a:gd name="connsiteX12" fmla="*/ 310486 w 330958"/>
                <a:gd name="connsiteY12" fmla="*/ 233419 h 622380"/>
                <a:gd name="connsiteX13" fmla="*/ 307074 w 330958"/>
                <a:gd name="connsiteY13" fmla="*/ 243654 h 622380"/>
                <a:gd name="connsiteX14" fmla="*/ 317310 w 330958"/>
                <a:gd name="connsiteY14" fmla="*/ 267538 h 622380"/>
                <a:gd name="connsiteX15" fmla="*/ 320722 w 330958"/>
                <a:gd name="connsiteY15" fmla="*/ 291422 h 622380"/>
                <a:gd name="connsiteX16" fmla="*/ 324134 w 330958"/>
                <a:gd name="connsiteY16" fmla="*/ 322129 h 622380"/>
                <a:gd name="connsiteX17" fmla="*/ 330958 w 330958"/>
                <a:gd name="connsiteY17" fmla="*/ 346013 h 622380"/>
                <a:gd name="connsiteX18" fmla="*/ 324134 w 330958"/>
                <a:gd name="connsiteY18" fmla="*/ 414251 h 622380"/>
                <a:gd name="connsiteX19" fmla="*/ 317310 w 330958"/>
                <a:gd name="connsiteY19" fmla="*/ 434723 h 622380"/>
                <a:gd name="connsiteX20" fmla="*/ 303662 w 330958"/>
                <a:gd name="connsiteY20" fmla="*/ 458607 h 622380"/>
                <a:gd name="connsiteX21" fmla="*/ 296839 w 330958"/>
                <a:gd name="connsiteY21" fmla="*/ 482490 h 622380"/>
                <a:gd name="connsiteX22" fmla="*/ 290015 w 330958"/>
                <a:gd name="connsiteY22" fmla="*/ 496138 h 622380"/>
                <a:gd name="connsiteX23" fmla="*/ 283191 w 330958"/>
                <a:gd name="connsiteY23" fmla="*/ 516610 h 622380"/>
                <a:gd name="connsiteX24" fmla="*/ 269543 w 330958"/>
                <a:gd name="connsiteY24" fmla="*/ 537081 h 622380"/>
                <a:gd name="connsiteX25" fmla="*/ 262719 w 330958"/>
                <a:gd name="connsiteY25" fmla="*/ 547317 h 622380"/>
                <a:gd name="connsiteX26" fmla="*/ 252483 w 330958"/>
                <a:gd name="connsiteY26" fmla="*/ 557553 h 622380"/>
                <a:gd name="connsiteX27" fmla="*/ 245659 w 330958"/>
                <a:gd name="connsiteY27" fmla="*/ 567789 h 622380"/>
                <a:gd name="connsiteX28" fmla="*/ 225188 w 330958"/>
                <a:gd name="connsiteY28" fmla="*/ 588260 h 622380"/>
                <a:gd name="connsiteX29" fmla="*/ 214952 w 330958"/>
                <a:gd name="connsiteY29" fmla="*/ 598496 h 622380"/>
                <a:gd name="connsiteX30" fmla="*/ 194480 w 330958"/>
                <a:gd name="connsiteY30" fmla="*/ 615556 h 622380"/>
                <a:gd name="connsiteX31" fmla="*/ 174009 w 330958"/>
                <a:gd name="connsiteY31" fmla="*/ 622380 h 622380"/>
                <a:gd name="connsiteX32" fmla="*/ 153537 w 330958"/>
                <a:gd name="connsiteY32" fmla="*/ 618968 h 622380"/>
                <a:gd name="connsiteX33" fmla="*/ 119418 w 330958"/>
                <a:gd name="connsiteY33" fmla="*/ 608732 h 622380"/>
                <a:gd name="connsiteX34" fmla="*/ 109182 w 330958"/>
                <a:gd name="connsiteY34" fmla="*/ 605320 h 622380"/>
                <a:gd name="connsiteX35" fmla="*/ 98946 w 330958"/>
                <a:gd name="connsiteY35" fmla="*/ 598496 h 622380"/>
                <a:gd name="connsiteX36" fmla="*/ 88710 w 330958"/>
                <a:gd name="connsiteY36" fmla="*/ 595084 h 622380"/>
                <a:gd name="connsiteX37" fmla="*/ 78474 w 330958"/>
                <a:gd name="connsiteY37" fmla="*/ 588260 h 622380"/>
                <a:gd name="connsiteX38" fmla="*/ 58003 w 330958"/>
                <a:gd name="connsiteY38" fmla="*/ 581436 h 622380"/>
                <a:gd name="connsiteX39" fmla="*/ 51179 w 330958"/>
                <a:gd name="connsiteY39" fmla="*/ 571201 h 622380"/>
                <a:gd name="connsiteX40" fmla="*/ 44355 w 330958"/>
                <a:gd name="connsiteY40" fmla="*/ 550729 h 622380"/>
                <a:gd name="connsiteX41" fmla="*/ 34119 w 330958"/>
                <a:gd name="connsiteY41" fmla="*/ 537081 h 622380"/>
                <a:gd name="connsiteX42" fmla="*/ 23883 w 330958"/>
                <a:gd name="connsiteY42" fmla="*/ 513198 h 622380"/>
                <a:gd name="connsiteX43" fmla="*/ 10236 w 330958"/>
                <a:gd name="connsiteY43" fmla="*/ 479078 h 622380"/>
                <a:gd name="connsiteX44" fmla="*/ 6824 w 330958"/>
                <a:gd name="connsiteY44" fmla="*/ 468842 h 622380"/>
                <a:gd name="connsiteX45" fmla="*/ 6824 w 330958"/>
                <a:gd name="connsiteY45" fmla="*/ 434723 h 622380"/>
                <a:gd name="connsiteX46" fmla="*/ 0 w 330958"/>
                <a:gd name="connsiteY46" fmla="*/ 328953 h 622380"/>
                <a:gd name="connsiteX47" fmla="*/ 3412 w 330958"/>
                <a:gd name="connsiteY47" fmla="*/ 308481 h 622380"/>
                <a:gd name="connsiteX48" fmla="*/ 6824 w 330958"/>
                <a:gd name="connsiteY48" fmla="*/ 298245 h 622380"/>
                <a:gd name="connsiteX49" fmla="*/ 10236 w 330958"/>
                <a:gd name="connsiteY49" fmla="*/ 277774 h 622380"/>
                <a:gd name="connsiteX50" fmla="*/ 17059 w 330958"/>
                <a:gd name="connsiteY50" fmla="*/ 240242 h 622380"/>
                <a:gd name="connsiteX51" fmla="*/ 23883 w 330958"/>
                <a:gd name="connsiteY51" fmla="*/ 226595 h 622380"/>
                <a:gd name="connsiteX52" fmla="*/ 30707 w 330958"/>
                <a:gd name="connsiteY52" fmla="*/ 216359 h 622380"/>
                <a:gd name="connsiteX53" fmla="*/ 37531 w 330958"/>
                <a:gd name="connsiteY53" fmla="*/ 195887 h 622380"/>
                <a:gd name="connsiteX54" fmla="*/ 40943 w 330958"/>
                <a:gd name="connsiteY54" fmla="*/ 185651 h 622380"/>
                <a:gd name="connsiteX55" fmla="*/ 51179 w 330958"/>
                <a:gd name="connsiteY55" fmla="*/ 172004 h 622380"/>
                <a:gd name="connsiteX56" fmla="*/ 54591 w 330958"/>
                <a:gd name="connsiteY56" fmla="*/ 161768 h 622380"/>
                <a:gd name="connsiteX57" fmla="*/ 68239 w 330958"/>
                <a:gd name="connsiteY57" fmla="*/ 141296 h 622380"/>
                <a:gd name="connsiteX58" fmla="*/ 71651 w 330958"/>
                <a:gd name="connsiteY58" fmla="*/ 127648 h 622380"/>
                <a:gd name="connsiteX59" fmla="*/ 92122 w 330958"/>
                <a:gd name="connsiteY59" fmla="*/ 93529 h 622380"/>
                <a:gd name="connsiteX60" fmla="*/ 98946 w 330958"/>
                <a:gd name="connsiteY60" fmla="*/ 83293 h 622380"/>
                <a:gd name="connsiteX61" fmla="*/ 105770 w 330958"/>
                <a:gd name="connsiteY61" fmla="*/ 73057 h 622380"/>
                <a:gd name="connsiteX62" fmla="*/ 126242 w 330958"/>
                <a:gd name="connsiteY62" fmla="*/ 59410 h 622380"/>
                <a:gd name="connsiteX63" fmla="*/ 136477 w 330958"/>
                <a:gd name="connsiteY63" fmla="*/ 52586 h 622380"/>
                <a:gd name="connsiteX64" fmla="*/ 150125 w 330958"/>
                <a:gd name="connsiteY64" fmla="*/ 42350 h 622380"/>
                <a:gd name="connsiteX65" fmla="*/ 180833 w 330958"/>
                <a:gd name="connsiteY65" fmla="*/ 21878 h 622380"/>
                <a:gd name="connsiteX66" fmla="*/ 191068 w 330958"/>
                <a:gd name="connsiteY66" fmla="*/ 15054 h 622380"/>
                <a:gd name="connsiteX67" fmla="*/ 201304 w 330958"/>
                <a:gd name="connsiteY67" fmla="*/ 11642 h 622380"/>
                <a:gd name="connsiteX68" fmla="*/ 221776 w 330958"/>
                <a:gd name="connsiteY68" fmla="*/ 1407 h 622380"/>
                <a:gd name="connsiteX69" fmla="*/ 259307 w 330958"/>
                <a:gd name="connsiteY69" fmla="*/ 4819 h 62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30958" h="622380">
                  <a:moveTo>
                    <a:pt x="259307" y="4819"/>
                  </a:moveTo>
                  <a:cubicBezTo>
                    <a:pt x="268406" y="7094"/>
                    <a:pt x="271678" y="10365"/>
                    <a:pt x="276367" y="15054"/>
                  </a:cubicBezTo>
                  <a:cubicBezTo>
                    <a:pt x="279964" y="18650"/>
                    <a:pt x="280667" y="24286"/>
                    <a:pt x="283191" y="28702"/>
                  </a:cubicBezTo>
                  <a:cubicBezTo>
                    <a:pt x="289525" y="39786"/>
                    <a:pt x="290842" y="39765"/>
                    <a:pt x="300251" y="49174"/>
                  </a:cubicBezTo>
                  <a:cubicBezTo>
                    <a:pt x="301388" y="54860"/>
                    <a:pt x="302654" y="60522"/>
                    <a:pt x="303662" y="66233"/>
                  </a:cubicBezTo>
                  <a:cubicBezTo>
                    <a:pt x="306066" y="79859"/>
                    <a:pt x="307130" y="93754"/>
                    <a:pt x="310486" y="107177"/>
                  </a:cubicBezTo>
                  <a:cubicBezTo>
                    <a:pt x="314770" y="124313"/>
                    <a:pt x="312415" y="116376"/>
                    <a:pt x="317310" y="131060"/>
                  </a:cubicBezTo>
                  <a:cubicBezTo>
                    <a:pt x="313898" y="132197"/>
                    <a:pt x="303662" y="133335"/>
                    <a:pt x="307074" y="134472"/>
                  </a:cubicBezTo>
                  <a:lnTo>
                    <a:pt x="317310" y="137884"/>
                  </a:lnTo>
                  <a:lnTo>
                    <a:pt x="307074" y="134472"/>
                  </a:lnTo>
                  <a:cubicBezTo>
                    <a:pt x="309349" y="137884"/>
                    <a:pt x="313703" y="140612"/>
                    <a:pt x="313898" y="144708"/>
                  </a:cubicBezTo>
                  <a:cubicBezTo>
                    <a:pt x="318111" y="233189"/>
                    <a:pt x="302630" y="182554"/>
                    <a:pt x="313898" y="216359"/>
                  </a:cubicBezTo>
                  <a:cubicBezTo>
                    <a:pt x="312761" y="222046"/>
                    <a:pt x="311893" y="227793"/>
                    <a:pt x="310486" y="233419"/>
                  </a:cubicBezTo>
                  <a:cubicBezTo>
                    <a:pt x="309614" y="236908"/>
                    <a:pt x="307074" y="240058"/>
                    <a:pt x="307074" y="243654"/>
                  </a:cubicBezTo>
                  <a:cubicBezTo>
                    <a:pt x="307074" y="248674"/>
                    <a:pt x="315978" y="264873"/>
                    <a:pt x="317310" y="267538"/>
                  </a:cubicBezTo>
                  <a:cubicBezTo>
                    <a:pt x="318447" y="275499"/>
                    <a:pt x="319724" y="283442"/>
                    <a:pt x="320722" y="291422"/>
                  </a:cubicBezTo>
                  <a:cubicBezTo>
                    <a:pt x="321999" y="301641"/>
                    <a:pt x="322568" y="311950"/>
                    <a:pt x="324134" y="322129"/>
                  </a:cubicBezTo>
                  <a:cubicBezTo>
                    <a:pt x="325358" y="330086"/>
                    <a:pt x="328410" y="338369"/>
                    <a:pt x="330958" y="346013"/>
                  </a:cubicBezTo>
                  <a:cubicBezTo>
                    <a:pt x="320647" y="387255"/>
                    <a:pt x="337469" y="316459"/>
                    <a:pt x="324134" y="414251"/>
                  </a:cubicBezTo>
                  <a:cubicBezTo>
                    <a:pt x="323162" y="421378"/>
                    <a:pt x="320527" y="428289"/>
                    <a:pt x="317310" y="434723"/>
                  </a:cubicBezTo>
                  <a:cubicBezTo>
                    <a:pt x="308652" y="452039"/>
                    <a:pt x="313307" y="444139"/>
                    <a:pt x="303662" y="458607"/>
                  </a:cubicBezTo>
                  <a:cubicBezTo>
                    <a:pt x="301930" y="465536"/>
                    <a:pt x="299777" y="475635"/>
                    <a:pt x="296839" y="482490"/>
                  </a:cubicBezTo>
                  <a:cubicBezTo>
                    <a:pt x="294835" y="487165"/>
                    <a:pt x="291904" y="491415"/>
                    <a:pt x="290015" y="496138"/>
                  </a:cubicBezTo>
                  <a:cubicBezTo>
                    <a:pt x="287344" y="502817"/>
                    <a:pt x="287181" y="510625"/>
                    <a:pt x="283191" y="516610"/>
                  </a:cubicBezTo>
                  <a:lnTo>
                    <a:pt x="269543" y="537081"/>
                  </a:lnTo>
                  <a:cubicBezTo>
                    <a:pt x="267268" y="540493"/>
                    <a:pt x="265619" y="544417"/>
                    <a:pt x="262719" y="547317"/>
                  </a:cubicBezTo>
                  <a:cubicBezTo>
                    <a:pt x="259307" y="550729"/>
                    <a:pt x="255572" y="553846"/>
                    <a:pt x="252483" y="557553"/>
                  </a:cubicBezTo>
                  <a:cubicBezTo>
                    <a:pt x="249858" y="560703"/>
                    <a:pt x="248383" y="564724"/>
                    <a:pt x="245659" y="567789"/>
                  </a:cubicBezTo>
                  <a:cubicBezTo>
                    <a:pt x="239248" y="575002"/>
                    <a:pt x="232012" y="581436"/>
                    <a:pt x="225188" y="588260"/>
                  </a:cubicBezTo>
                  <a:lnTo>
                    <a:pt x="214952" y="598496"/>
                  </a:lnTo>
                  <a:cubicBezTo>
                    <a:pt x="208524" y="604924"/>
                    <a:pt x="203031" y="611756"/>
                    <a:pt x="194480" y="615556"/>
                  </a:cubicBezTo>
                  <a:cubicBezTo>
                    <a:pt x="187907" y="618477"/>
                    <a:pt x="174009" y="622380"/>
                    <a:pt x="174009" y="622380"/>
                  </a:cubicBezTo>
                  <a:cubicBezTo>
                    <a:pt x="167185" y="621243"/>
                    <a:pt x="160321" y="620325"/>
                    <a:pt x="153537" y="618968"/>
                  </a:cubicBezTo>
                  <a:cubicBezTo>
                    <a:pt x="140644" y="616389"/>
                    <a:pt x="132476" y="613085"/>
                    <a:pt x="119418" y="608732"/>
                  </a:cubicBezTo>
                  <a:cubicBezTo>
                    <a:pt x="116006" y="607595"/>
                    <a:pt x="112175" y="607315"/>
                    <a:pt x="109182" y="605320"/>
                  </a:cubicBezTo>
                  <a:cubicBezTo>
                    <a:pt x="105770" y="603045"/>
                    <a:pt x="102614" y="600330"/>
                    <a:pt x="98946" y="598496"/>
                  </a:cubicBezTo>
                  <a:cubicBezTo>
                    <a:pt x="95729" y="596888"/>
                    <a:pt x="91927" y="596692"/>
                    <a:pt x="88710" y="595084"/>
                  </a:cubicBezTo>
                  <a:cubicBezTo>
                    <a:pt x="85042" y="593250"/>
                    <a:pt x="82221" y="589926"/>
                    <a:pt x="78474" y="588260"/>
                  </a:cubicBezTo>
                  <a:cubicBezTo>
                    <a:pt x="71901" y="585339"/>
                    <a:pt x="58003" y="581436"/>
                    <a:pt x="58003" y="581436"/>
                  </a:cubicBezTo>
                  <a:cubicBezTo>
                    <a:pt x="55728" y="578024"/>
                    <a:pt x="52844" y="574948"/>
                    <a:pt x="51179" y="571201"/>
                  </a:cubicBezTo>
                  <a:cubicBezTo>
                    <a:pt x="48258" y="564628"/>
                    <a:pt x="48671" y="556484"/>
                    <a:pt x="44355" y="550729"/>
                  </a:cubicBezTo>
                  <a:cubicBezTo>
                    <a:pt x="40943" y="546180"/>
                    <a:pt x="37133" y="541903"/>
                    <a:pt x="34119" y="537081"/>
                  </a:cubicBezTo>
                  <a:cubicBezTo>
                    <a:pt x="23833" y="520623"/>
                    <a:pt x="30215" y="527971"/>
                    <a:pt x="23883" y="513198"/>
                  </a:cubicBezTo>
                  <a:cubicBezTo>
                    <a:pt x="8825" y="478064"/>
                    <a:pt x="25763" y="525663"/>
                    <a:pt x="10236" y="479078"/>
                  </a:cubicBezTo>
                  <a:lnTo>
                    <a:pt x="6824" y="468842"/>
                  </a:lnTo>
                  <a:cubicBezTo>
                    <a:pt x="14665" y="421798"/>
                    <a:pt x="9434" y="469960"/>
                    <a:pt x="6824" y="434723"/>
                  </a:cubicBezTo>
                  <a:cubicBezTo>
                    <a:pt x="-3567" y="294440"/>
                    <a:pt x="8964" y="400666"/>
                    <a:pt x="0" y="328953"/>
                  </a:cubicBezTo>
                  <a:cubicBezTo>
                    <a:pt x="1137" y="322129"/>
                    <a:pt x="1911" y="315234"/>
                    <a:pt x="3412" y="308481"/>
                  </a:cubicBezTo>
                  <a:cubicBezTo>
                    <a:pt x="4192" y="304970"/>
                    <a:pt x="6044" y="301756"/>
                    <a:pt x="6824" y="298245"/>
                  </a:cubicBezTo>
                  <a:cubicBezTo>
                    <a:pt x="8325" y="291492"/>
                    <a:pt x="9258" y="284622"/>
                    <a:pt x="10236" y="277774"/>
                  </a:cubicBezTo>
                  <a:cubicBezTo>
                    <a:pt x="12620" y="261086"/>
                    <a:pt x="11327" y="253617"/>
                    <a:pt x="17059" y="240242"/>
                  </a:cubicBezTo>
                  <a:cubicBezTo>
                    <a:pt x="19062" y="235567"/>
                    <a:pt x="21360" y="231011"/>
                    <a:pt x="23883" y="226595"/>
                  </a:cubicBezTo>
                  <a:cubicBezTo>
                    <a:pt x="25918" y="223035"/>
                    <a:pt x="29042" y="220106"/>
                    <a:pt x="30707" y="216359"/>
                  </a:cubicBezTo>
                  <a:cubicBezTo>
                    <a:pt x="33628" y="209786"/>
                    <a:pt x="35256" y="202711"/>
                    <a:pt x="37531" y="195887"/>
                  </a:cubicBezTo>
                  <a:cubicBezTo>
                    <a:pt x="38668" y="192475"/>
                    <a:pt x="38785" y="188528"/>
                    <a:pt x="40943" y="185651"/>
                  </a:cubicBezTo>
                  <a:lnTo>
                    <a:pt x="51179" y="172004"/>
                  </a:lnTo>
                  <a:cubicBezTo>
                    <a:pt x="52316" y="168592"/>
                    <a:pt x="52844" y="164912"/>
                    <a:pt x="54591" y="161768"/>
                  </a:cubicBezTo>
                  <a:cubicBezTo>
                    <a:pt x="58574" y="154599"/>
                    <a:pt x="68239" y="141296"/>
                    <a:pt x="68239" y="141296"/>
                  </a:cubicBezTo>
                  <a:cubicBezTo>
                    <a:pt x="69376" y="136747"/>
                    <a:pt x="70005" y="132039"/>
                    <a:pt x="71651" y="127648"/>
                  </a:cubicBezTo>
                  <a:cubicBezTo>
                    <a:pt x="76148" y="115656"/>
                    <a:pt x="85319" y="103734"/>
                    <a:pt x="92122" y="93529"/>
                  </a:cubicBezTo>
                  <a:lnTo>
                    <a:pt x="98946" y="83293"/>
                  </a:lnTo>
                  <a:cubicBezTo>
                    <a:pt x="101221" y="79881"/>
                    <a:pt x="102358" y="75332"/>
                    <a:pt x="105770" y="73057"/>
                  </a:cubicBezTo>
                  <a:lnTo>
                    <a:pt x="126242" y="59410"/>
                  </a:lnTo>
                  <a:cubicBezTo>
                    <a:pt x="129654" y="57136"/>
                    <a:pt x="133197" y="55046"/>
                    <a:pt x="136477" y="52586"/>
                  </a:cubicBezTo>
                  <a:cubicBezTo>
                    <a:pt x="141026" y="49174"/>
                    <a:pt x="145466" y="45611"/>
                    <a:pt x="150125" y="42350"/>
                  </a:cubicBezTo>
                  <a:cubicBezTo>
                    <a:pt x="150135" y="42343"/>
                    <a:pt x="175710" y="25294"/>
                    <a:pt x="180833" y="21878"/>
                  </a:cubicBezTo>
                  <a:cubicBezTo>
                    <a:pt x="184245" y="19603"/>
                    <a:pt x="187178" y="16351"/>
                    <a:pt x="191068" y="15054"/>
                  </a:cubicBezTo>
                  <a:cubicBezTo>
                    <a:pt x="194480" y="13917"/>
                    <a:pt x="198087" y="13250"/>
                    <a:pt x="201304" y="11642"/>
                  </a:cubicBezTo>
                  <a:cubicBezTo>
                    <a:pt x="213791" y="5399"/>
                    <a:pt x="208301" y="3857"/>
                    <a:pt x="221776" y="1407"/>
                  </a:cubicBezTo>
                  <a:cubicBezTo>
                    <a:pt x="242869" y="-2428"/>
                    <a:pt x="250208" y="2544"/>
                    <a:pt x="259307" y="4819"/>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Freeform 8"/>
            <p:cNvSpPr/>
            <p:nvPr/>
          </p:nvSpPr>
          <p:spPr bwMode="auto">
            <a:xfrm>
              <a:off x="5216857" y="2681785"/>
              <a:ext cx="508379" cy="641445"/>
            </a:xfrm>
            <a:custGeom>
              <a:avLst/>
              <a:gdLst>
                <a:gd name="connsiteX0" fmla="*/ 40943 w 508379"/>
                <a:gd name="connsiteY0" fmla="*/ 303663 h 641445"/>
                <a:gd name="connsiteX1" fmla="*/ 37531 w 508379"/>
                <a:gd name="connsiteY1" fmla="*/ 279779 h 641445"/>
                <a:gd name="connsiteX2" fmla="*/ 30707 w 508379"/>
                <a:gd name="connsiteY2" fmla="*/ 269543 h 641445"/>
                <a:gd name="connsiteX3" fmla="*/ 23883 w 508379"/>
                <a:gd name="connsiteY3" fmla="*/ 245660 h 641445"/>
                <a:gd name="connsiteX4" fmla="*/ 27295 w 508379"/>
                <a:gd name="connsiteY4" fmla="*/ 191069 h 641445"/>
                <a:gd name="connsiteX5" fmla="*/ 37531 w 508379"/>
                <a:gd name="connsiteY5" fmla="*/ 160361 h 641445"/>
                <a:gd name="connsiteX6" fmla="*/ 40943 w 508379"/>
                <a:gd name="connsiteY6" fmla="*/ 150125 h 641445"/>
                <a:gd name="connsiteX7" fmla="*/ 54591 w 508379"/>
                <a:gd name="connsiteY7" fmla="*/ 129654 h 641445"/>
                <a:gd name="connsiteX8" fmla="*/ 68239 w 508379"/>
                <a:gd name="connsiteY8" fmla="*/ 98946 h 641445"/>
                <a:gd name="connsiteX9" fmla="*/ 71650 w 508379"/>
                <a:gd name="connsiteY9" fmla="*/ 88711 h 641445"/>
                <a:gd name="connsiteX10" fmla="*/ 85298 w 508379"/>
                <a:gd name="connsiteY10" fmla="*/ 68239 h 641445"/>
                <a:gd name="connsiteX11" fmla="*/ 88710 w 508379"/>
                <a:gd name="connsiteY11" fmla="*/ 58003 h 641445"/>
                <a:gd name="connsiteX12" fmla="*/ 119418 w 508379"/>
                <a:gd name="connsiteY12" fmla="*/ 34119 h 641445"/>
                <a:gd name="connsiteX13" fmla="*/ 139889 w 508379"/>
                <a:gd name="connsiteY13" fmla="*/ 27296 h 641445"/>
                <a:gd name="connsiteX14" fmla="*/ 160361 w 508379"/>
                <a:gd name="connsiteY14" fmla="*/ 13648 h 641445"/>
                <a:gd name="connsiteX15" fmla="*/ 170597 w 508379"/>
                <a:gd name="connsiteY15" fmla="*/ 6824 h 641445"/>
                <a:gd name="connsiteX16" fmla="*/ 191068 w 508379"/>
                <a:gd name="connsiteY16" fmla="*/ 0 h 641445"/>
                <a:gd name="connsiteX17" fmla="*/ 242247 w 508379"/>
                <a:gd name="connsiteY17" fmla="*/ 6824 h 641445"/>
                <a:gd name="connsiteX18" fmla="*/ 252483 w 508379"/>
                <a:gd name="connsiteY18" fmla="*/ 10236 h 641445"/>
                <a:gd name="connsiteX19" fmla="*/ 266131 w 508379"/>
                <a:gd name="connsiteY19" fmla="*/ 13648 h 641445"/>
                <a:gd name="connsiteX20" fmla="*/ 276367 w 508379"/>
                <a:gd name="connsiteY20" fmla="*/ 20472 h 641445"/>
                <a:gd name="connsiteX21" fmla="*/ 290015 w 508379"/>
                <a:gd name="connsiteY21" fmla="*/ 23884 h 641445"/>
                <a:gd name="connsiteX22" fmla="*/ 300250 w 508379"/>
                <a:gd name="connsiteY22" fmla="*/ 27296 h 641445"/>
                <a:gd name="connsiteX23" fmla="*/ 313898 w 508379"/>
                <a:gd name="connsiteY23" fmla="*/ 34119 h 641445"/>
                <a:gd name="connsiteX24" fmla="*/ 324134 w 508379"/>
                <a:gd name="connsiteY24" fmla="*/ 37531 h 641445"/>
                <a:gd name="connsiteX25" fmla="*/ 334370 w 508379"/>
                <a:gd name="connsiteY25" fmla="*/ 44355 h 641445"/>
                <a:gd name="connsiteX26" fmla="*/ 358253 w 508379"/>
                <a:gd name="connsiteY26" fmla="*/ 54591 h 641445"/>
                <a:gd name="connsiteX27" fmla="*/ 368489 w 508379"/>
                <a:gd name="connsiteY27" fmla="*/ 64827 h 641445"/>
                <a:gd name="connsiteX28" fmla="*/ 406021 w 508379"/>
                <a:gd name="connsiteY28" fmla="*/ 81887 h 641445"/>
                <a:gd name="connsiteX29" fmla="*/ 426492 w 508379"/>
                <a:gd name="connsiteY29" fmla="*/ 95534 h 641445"/>
                <a:gd name="connsiteX30" fmla="*/ 436728 w 508379"/>
                <a:gd name="connsiteY30" fmla="*/ 105770 h 641445"/>
                <a:gd name="connsiteX31" fmla="*/ 446964 w 508379"/>
                <a:gd name="connsiteY31" fmla="*/ 109182 h 641445"/>
                <a:gd name="connsiteX32" fmla="*/ 467436 w 508379"/>
                <a:gd name="connsiteY32" fmla="*/ 119418 h 641445"/>
                <a:gd name="connsiteX33" fmla="*/ 477671 w 508379"/>
                <a:gd name="connsiteY33" fmla="*/ 129654 h 641445"/>
                <a:gd name="connsiteX34" fmla="*/ 487907 w 508379"/>
                <a:gd name="connsiteY34" fmla="*/ 136478 h 641445"/>
                <a:gd name="connsiteX35" fmla="*/ 494731 w 508379"/>
                <a:gd name="connsiteY35" fmla="*/ 156949 h 641445"/>
                <a:gd name="connsiteX36" fmla="*/ 498143 w 508379"/>
                <a:gd name="connsiteY36" fmla="*/ 167185 h 641445"/>
                <a:gd name="connsiteX37" fmla="*/ 501555 w 508379"/>
                <a:gd name="connsiteY37" fmla="*/ 201305 h 641445"/>
                <a:gd name="connsiteX38" fmla="*/ 508379 w 508379"/>
                <a:gd name="connsiteY38" fmla="*/ 235424 h 641445"/>
                <a:gd name="connsiteX39" fmla="*/ 501555 w 508379"/>
                <a:gd name="connsiteY39" fmla="*/ 327546 h 641445"/>
                <a:gd name="connsiteX40" fmla="*/ 484495 w 508379"/>
                <a:gd name="connsiteY40" fmla="*/ 365078 h 641445"/>
                <a:gd name="connsiteX41" fmla="*/ 474259 w 508379"/>
                <a:gd name="connsiteY41" fmla="*/ 399197 h 641445"/>
                <a:gd name="connsiteX42" fmla="*/ 470847 w 508379"/>
                <a:gd name="connsiteY42" fmla="*/ 409433 h 641445"/>
                <a:gd name="connsiteX43" fmla="*/ 467436 w 508379"/>
                <a:gd name="connsiteY43" fmla="*/ 423081 h 641445"/>
                <a:gd name="connsiteX44" fmla="*/ 457200 w 508379"/>
                <a:gd name="connsiteY44" fmla="*/ 440140 h 641445"/>
                <a:gd name="connsiteX45" fmla="*/ 453788 w 508379"/>
                <a:gd name="connsiteY45" fmla="*/ 450376 h 641445"/>
                <a:gd name="connsiteX46" fmla="*/ 446964 w 508379"/>
                <a:gd name="connsiteY46" fmla="*/ 460612 h 641445"/>
                <a:gd name="connsiteX47" fmla="*/ 440140 w 508379"/>
                <a:gd name="connsiteY47" fmla="*/ 474260 h 641445"/>
                <a:gd name="connsiteX48" fmla="*/ 436728 w 508379"/>
                <a:gd name="connsiteY48" fmla="*/ 484496 h 641445"/>
                <a:gd name="connsiteX49" fmla="*/ 423080 w 508379"/>
                <a:gd name="connsiteY49" fmla="*/ 511791 h 641445"/>
                <a:gd name="connsiteX50" fmla="*/ 388961 w 508379"/>
                <a:gd name="connsiteY50" fmla="*/ 542499 h 641445"/>
                <a:gd name="connsiteX51" fmla="*/ 378725 w 508379"/>
                <a:gd name="connsiteY51" fmla="*/ 552734 h 641445"/>
                <a:gd name="connsiteX52" fmla="*/ 348018 w 508379"/>
                <a:gd name="connsiteY52" fmla="*/ 573206 h 641445"/>
                <a:gd name="connsiteX53" fmla="*/ 334370 w 508379"/>
                <a:gd name="connsiteY53" fmla="*/ 583442 h 641445"/>
                <a:gd name="connsiteX54" fmla="*/ 310486 w 508379"/>
                <a:gd name="connsiteY54" fmla="*/ 597090 h 641445"/>
                <a:gd name="connsiteX55" fmla="*/ 300250 w 508379"/>
                <a:gd name="connsiteY55" fmla="*/ 607325 h 641445"/>
                <a:gd name="connsiteX56" fmla="*/ 290015 w 508379"/>
                <a:gd name="connsiteY56" fmla="*/ 610737 h 641445"/>
                <a:gd name="connsiteX57" fmla="*/ 279779 w 508379"/>
                <a:gd name="connsiteY57" fmla="*/ 617561 h 641445"/>
                <a:gd name="connsiteX58" fmla="*/ 269543 w 508379"/>
                <a:gd name="connsiteY58" fmla="*/ 620973 h 641445"/>
                <a:gd name="connsiteX59" fmla="*/ 238836 w 508379"/>
                <a:gd name="connsiteY59" fmla="*/ 634621 h 641445"/>
                <a:gd name="connsiteX60" fmla="*/ 156949 w 508379"/>
                <a:gd name="connsiteY60" fmla="*/ 641445 h 641445"/>
                <a:gd name="connsiteX61" fmla="*/ 95534 w 508379"/>
                <a:gd name="connsiteY61" fmla="*/ 638033 h 641445"/>
                <a:gd name="connsiteX62" fmla="*/ 71650 w 508379"/>
                <a:gd name="connsiteY62" fmla="*/ 631209 h 641445"/>
                <a:gd name="connsiteX63" fmla="*/ 58003 w 508379"/>
                <a:gd name="connsiteY63" fmla="*/ 620973 h 641445"/>
                <a:gd name="connsiteX64" fmla="*/ 44355 w 508379"/>
                <a:gd name="connsiteY64" fmla="*/ 614149 h 641445"/>
                <a:gd name="connsiteX65" fmla="*/ 13647 w 508379"/>
                <a:gd name="connsiteY65" fmla="*/ 593678 h 641445"/>
                <a:gd name="connsiteX66" fmla="*/ 13647 w 508379"/>
                <a:gd name="connsiteY66" fmla="*/ 573206 h 641445"/>
                <a:gd name="connsiteX67" fmla="*/ 6824 w 508379"/>
                <a:gd name="connsiteY67" fmla="*/ 549322 h 641445"/>
                <a:gd name="connsiteX68" fmla="*/ 0 w 508379"/>
                <a:gd name="connsiteY68" fmla="*/ 525439 h 641445"/>
                <a:gd name="connsiteX69" fmla="*/ 3412 w 508379"/>
                <a:gd name="connsiteY69" fmla="*/ 501555 h 641445"/>
                <a:gd name="connsiteX70" fmla="*/ 6824 w 508379"/>
                <a:gd name="connsiteY70" fmla="*/ 481084 h 641445"/>
                <a:gd name="connsiteX71" fmla="*/ 3412 w 508379"/>
                <a:gd name="connsiteY71" fmla="*/ 470848 h 641445"/>
                <a:gd name="connsiteX72" fmla="*/ 13647 w 508379"/>
                <a:gd name="connsiteY72" fmla="*/ 450376 h 641445"/>
                <a:gd name="connsiteX73" fmla="*/ 23883 w 508379"/>
                <a:gd name="connsiteY73" fmla="*/ 446964 h 641445"/>
                <a:gd name="connsiteX74" fmla="*/ 27295 w 508379"/>
                <a:gd name="connsiteY74" fmla="*/ 436728 h 641445"/>
                <a:gd name="connsiteX75" fmla="*/ 30707 w 508379"/>
                <a:gd name="connsiteY75" fmla="*/ 412845 h 641445"/>
                <a:gd name="connsiteX76" fmla="*/ 40943 w 508379"/>
                <a:gd name="connsiteY76" fmla="*/ 406021 h 641445"/>
                <a:gd name="connsiteX77" fmla="*/ 51179 w 508379"/>
                <a:gd name="connsiteY77" fmla="*/ 385549 h 641445"/>
                <a:gd name="connsiteX78" fmla="*/ 58003 w 508379"/>
                <a:gd name="connsiteY78" fmla="*/ 375314 h 641445"/>
                <a:gd name="connsiteX79" fmla="*/ 61415 w 508379"/>
                <a:gd name="connsiteY79" fmla="*/ 365078 h 641445"/>
                <a:gd name="connsiteX80" fmla="*/ 58003 w 508379"/>
                <a:gd name="connsiteY80" fmla="*/ 354842 h 641445"/>
                <a:gd name="connsiteX81" fmla="*/ 54591 w 508379"/>
                <a:gd name="connsiteY81" fmla="*/ 334370 h 641445"/>
                <a:gd name="connsiteX82" fmla="*/ 51179 w 508379"/>
                <a:gd name="connsiteY82" fmla="*/ 320722 h 641445"/>
                <a:gd name="connsiteX83" fmla="*/ 44355 w 508379"/>
                <a:gd name="connsiteY83" fmla="*/ 310487 h 641445"/>
                <a:gd name="connsiteX84" fmla="*/ 40943 w 508379"/>
                <a:gd name="connsiteY84" fmla="*/ 303663 h 64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08379" h="641445">
                  <a:moveTo>
                    <a:pt x="40943" y="303663"/>
                  </a:moveTo>
                  <a:cubicBezTo>
                    <a:pt x="39806" y="298545"/>
                    <a:pt x="39842" y="287482"/>
                    <a:pt x="37531" y="279779"/>
                  </a:cubicBezTo>
                  <a:cubicBezTo>
                    <a:pt x="36353" y="275851"/>
                    <a:pt x="32541" y="273211"/>
                    <a:pt x="30707" y="269543"/>
                  </a:cubicBezTo>
                  <a:cubicBezTo>
                    <a:pt x="28259" y="264647"/>
                    <a:pt x="24977" y="250034"/>
                    <a:pt x="23883" y="245660"/>
                  </a:cubicBezTo>
                  <a:cubicBezTo>
                    <a:pt x="25020" y="227463"/>
                    <a:pt x="24832" y="209134"/>
                    <a:pt x="27295" y="191069"/>
                  </a:cubicBezTo>
                  <a:lnTo>
                    <a:pt x="37531" y="160361"/>
                  </a:lnTo>
                  <a:cubicBezTo>
                    <a:pt x="38668" y="156949"/>
                    <a:pt x="38948" y="153117"/>
                    <a:pt x="40943" y="150125"/>
                  </a:cubicBezTo>
                  <a:cubicBezTo>
                    <a:pt x="45492" y="143301"/>
                    <a:pt x="51998" y="137434"/>
                    <a:pt x="54591" y="129654"/>
                  </a:cubicBezTo>
                  <a:cubicBezTo>
                    <a:pt x="62712" y="105292"/>
                    <a:pt x="57425" y="115167"/>
                    <a:pt x="68239" y="98946"/>
                  </a:cubicBezTo>
                  <a:cubicBezTo>
                    <a:pt x="69376" y="95534"/>
                    <a:pt x="69904" y="91855"/>
                    <a:pt x="71650" y="88711"/>
                  </a:cubicBezTo>
                  <a:cubicBezTo>
                    <a:pt x="75633" y="81542"/>
                    <a:pt x="82704" y="76020"/>
                    <a:pt x="85298" y="68239"/>
                  </a:cubicBezTo>
                  <a:cubicBezTo>
                    <a:pt x="86435" y="64827"/>
                    <a:pt x="86715" y="60996"/>
                    <a:pt x="88710" y="58003"/>
                  </a:cubicBezTo>
                  <a:cubicBezTo>
                    <a:pt x="93757" y="50433"/>
                    <a:pt x="113608" y="36055"/>
                    <a:pt x="119418" y="34119"/>
                  </a:cubicBezTo>
                  <a:cubicBezTo>
                    <a:pt x="126242" y="31845"/>
                    <a:pt x="133904" y="31286"/>
                    <a:pt x="139889" y="27296"/>
                  </a:cubicBezTo>
                  <a:lnTo>
                    <a:pt x="160361" y="13648"/>
                  </a:lnTo>
                  <a:cubicBezTo>
                    <a:pt x="163773" y="11373"/>
                    <a:pt x="166707" y="8121"/>
                    <a:pt x="170597" y="6824"/>
                  </a:cubicBezTo>
                  <a:lnTo>
                    <a:pt x="191068" y="0"/>
                  </a:lnTo>
                  <a:cubicBezTo>
                    <a:pt x="205853" y="1643"/>
                    <a:pt x="226931" y="3420"/>
                    <a:pt x="242247" y="6824"/>
                  </a:cubicBezTo>
                  <a:cubicBezTo>
                    <a:pt x="245758" y="7604"/>
                    <a:pt x="249025" y="9248"/>
                    <a:pt x="252483" y="10236"/>
                  </a:cubicBezTo>
                  <a:cubicBezTo>
                    <a:pt x="256992" y="11524"/>
                    <a:pt x="261582" y="12511"/>
                    <a:pt x="266131" y="13648"/>
                  </a:cubicBezTo>
                  <a:cubicBezTo>
                    <a:pt x="269543" y="15923"/>
                    <a:pt x="272598" y="18857"/>
                    <a:pt x="276367" y="20472"/>
                  </a:cubicBezTo>
                  <a:cubicBezTo>
                    <a:pt x="280677" y="22319"/>
                    <a:pt x="285506" y="22596"/>
                    <a:pt x="290015" y="23884"/>
                  </a:cubicBezTo>
                  <a:cubicBezTo>
                    <a:pt x="293473" y="24872"/>
                    <a:pt x="296944" y="25879"/>
                    <a:pt x="300250" y="27296"/>
                  </a:cubicBezTo>
                  <a:cubicBezTo>
                    <a:pt x="304925" y="29299"/>
                    <a:pt x="309223" y="32116"/>
                    <a:pt x="313898" y="34119"/>
                  </a:cubicBezTo>
                  <a:cubicBezTo>
                    <a:pt x="317204" y="35536"/>
                    <a:pt x="320917" y="35923"/>
                    <a:pt x="324134" y="37531"/>
                  </a:cubicBezTo>
                  <a:cubicBezTo>
                    <a:pt x="327802" y="39365"/>
                    <a:pt x="330810" y="42320"/>
                    <a:pt x="334370" y="44355"/>
                  </a:cubicBezTo>
                  <a:cubicBezTo>
                    <a:pt x="346175" y="51100"/>
                    <a:pt x="346770" y="50763"/>
                    <a:pt x="358253" y="54591"/>
                  </a:cubicBezTo>
                  <a:cubicBezTo>
                    <a:pt x="361665" y="58003"/>
                    <a:pt x="364418" y="62236"/>
                    <a:pt x="368489" y="64827"/>
                  </a:cubicBezTo>
                  <a:cubicBezTo>
                    <a:pt x="385271" y="75507"/>
                    <a:pt x="390989" y="76876"/>
                    <a:pt x="406021" y="81887"/>
                  </a:cubicBezTo>
                  <a:cubicBezTo>
                    <a:pt x="412845" y="86436"/>
                    <a:pt x="420693" y="89735"/>
                    <a:pt x="426492" y="95534"/>
                  </a:cubicBezTo>
                  <a:cubicBezTo>
                    <a:pt x="429904" y="98946"/>
                    <a:pt x="432713" y="103093"/>
                    <a:pt x="436728" y="105770"/>
                  </a:cubicBezTo>
                  <a:cubicBezTo>
                    <a:pt x="439721" y="107765"/>
                    <a:pt x="443747" y="107574"/>
                    <a:pt x="446964" y="109182"/>
                  </a:cubicBezTo>
                  <a:cubicBezTo>
                    <a:pt x="473421" y="122411"/>
                    <a:pt x="441708" y="110842"/>
                    <a:pt x="467436" y="119418"/>
                  </a:cubicBezTo>
                  <a:cubicBezTo>
                    <a:pt x="470848" y="122830"/>
                    <a:pt x="473964" y="126565"/>
                    <a:pt x="477671" y="129654"/>
                  </a:cubicBezTo>
                  <a:cubicBezTo>
                    <a:pt x="480821" y="132279"/>
                    <a:pt x="485734" y="133001"/>
                    <a:pt x="487907" y="136478"/>
                  </a:cubicBezTo>
                  <a:cubicBezTo>
                    <a:pt x="491719" y="142577"/>
                    <a:pt x="492456" y="150125"/>
                    <a:pt x="494731" y="156949"/>
                  </a:cubicBezTo>
                  <a:lnTo>
                    <a:pt x="498143" y="167185"/>
                  </a:lnTo>
                  <a:cubicBezTo>
                    <a:pt x="499280" y="178558"/>
                    <a:pt x="499859" y="190001"/>
                    <a:pt x="501555" y="201305"/>
                  </a:cubicBezTo>
                  <a:cubicBezTo>
                    <a:pt x="503276" y="212775"/>
                    <a:pt x="508379" y="235424"/>
                    <a:pt x="508379" y="235424"/>
                  </a:cubicBezTo>
                  <a:cubicBezTo>
                    <a:pt x="506945" y="265536"/>
                    <a:pt x="508231" y="297507"/>
                    <a:pt x="501555" y="327546"/>
                  </a:cubicBezTo>
                  <a:cubicBezTo>
                    <a:pt x="497959" y="343728"/>
                    <a:pt x="491173" y="345044"/>
                    <a:pt x="484495" y="365078"/>
                  </a:cubicBezTo>
                  <a:cubicBezTo>
                    <a:pt x="468281" y="413718"/>
                    <a:pt x="484571" y="363107"/>
                    <a:pt x="474259" y="399197"/>
                  </a:cubicBezTo>
                  <a:cubicBezTo>
                    <a:pt x="473271" y="402655"/>
                    <a:pt x="471835" y="405975"/>
                    <a:pt x="470847" y="409433"/>
                  </a:cubicBezTo>
                  <a:cubicBezTo>
                    <a:pt x="469559" y="413942"/>
                    <a:pt x="469340" y="418796"/>
                    <a:pt x="467436" y="423081"/>
                  </a:cubicBezTo>
                  <a:cubicBezTo>
                    <a:pt x="464743" y="429141"/>
                    <a:pt x="460166" y="434209"/>
                    <a:pt x="457200" y="440140"/>
                  </a:cubicBezTo>
                  <a:cubicBezTo>
                    <a:pt x="455592" y="443357"/>
                    <a:pt x="455396" y="447159"/>
                    <a:pt x="453788" y="450376"/>
                  </a:cubicBezTo>
                  <a:cubicBezTo>
                    <a:pt x="451954" y="454044"/>
                    <a:pt x="448999" y="457052"/>
                    <a:pt x="446964" y="460612"/>
                  </a:cubicBezTo>
                  <a:cubicBezTo>
                    <a:pt x="444440" y="465028"/>
                    <a:pt x="442144" y="469585"/>
                    <a:pt x="440140" y="474260"/>
                  </a:cubicBezTo>
                  <a:cubicBezTo>
                    <a:pt x="438723" y="477566"/>
                    <a:pt x="437991" y="481128"/>
                    <a:pt x="436728" y="484496"/>
                  </a:cubicBezTo>
                  <a:cubicBezTo>
                    <a:pt x="432057" y="496951"/>
                    <a:pt x="430840" y="502091"/>
                    <a:pt x="423080" y="511791"/>
                  </a:cubicBezTo>
                  <a:cubicBezTo>
                    <a:pt x="384016" y="560623"/>
                    <a:pt x="419401" y="520758"/>
                    <a:pt x="388961" y="542499"/>
                  </a:cubicBezTo>
                  <a:cubicBezTo>
                    <a:pt x="385035" y="545303"/>
                    <a:pt x="382534" y="549772"/>
                    <a:pt x="378725" y="552734"/>
                  </a:cubicBezTo>
                  <a:cubicBezTo>
                    <a:pt x="348061" y="576583"/>
                    <a:pt x="368467" y="557869"/>
                    <a:pt x="348018" y="573206"/>
                  </a:cubicBezTo>
                  <a:cubicBezTo>
                    <a:pt x="343469" y="576618"/>
                    <a:pt x="339192" y="580428"/>
                    <a:pt x="334370" y="583442"/>
                  </a:cubicBezTo>
                  <a:cubicBezTo>
                    <a:pt x="321018" y="591787"/>
                    <a:pt x="321759" y="587697"/>
                    <a:pt x="310486" y="597090"/>
                  </a:cubicBezTo>
                  <a:cubicBezTo>
                    <a:pt x="306779" y="600179"/>
                    <a:pt x="304265" y="604649"/>
                    <a:pt x="300250" y="607325"/>
                  </a:cubicBezTo>
                  <a:cubicBezTo>
                    <a:pt x="297258" y="609320"/>
                    <a:pt x="293232" y="609129"/>
                    <a:pt x="290015" y="610737"/>
                  </a:cubicBezTo>
                  <a:cubicBezTo>
                    <a:pt x="286347" y="612571"/>
                    <a:pt x="283447" y="615727"/>
                    <a:pt x="279779" y="617561"/>
                  </a:cubicBezTo>
                  <a:cubicBezTo>
                    <a:pt x="276562" y="619169"/>
                    <a:pt x="272760" y="619365"/>
                    <a:pt x="269543" y="620973"/>
                  </a:cubicBezTo>
                  <a:cubicBezTo>
                    <a:pt x="252157" y="629666"/>
                    <a:pt x="265241" y="630220"/>
                    <a:pt x="238836" y="634621"/>
                  </a:cubicBezTo>
                  <a:cubicBezTo>
                    <a:pt x="198140" y="641404"/>
                    <a:pt x="225271" y="637649"/>
                    <a:pt x="156949" y="641445"/>
                  </a:cubicBezTo>
                  <a:cubicBezTo>
                    <a:pt x="136477" y="640308"/>
                    <a:pt x="115953" y="639889"/>
                    <a:pt x="95534" y="638033"/>
                  </a:cubicBezTo>
                  <a:cubicBezTo>
                    <a:pt x="89643" y="637497"/>
                    <a:pt x="77709" y="633229"/>
                    <a:pt x="71650" y="631209"/>
                  </a:cubicBezTo>
                  <a:cubicBezTo>
                    <a:pt x="67101" y="627797"/>
                    <a:pt x="62825" y="623987"/>
                    <a:pt x="58003" y="620973"/>
                  </a:cubicBezTo>
                  <a:cubicBezTo>
                    <a:pt x="53690" y="618277"/>
                    <a:pt x="48587" y="616970"/>
                    <a:pt x="44355" y="614149"/>
                  </a:cubicBezTo>
                  <a:cubicBezTo>
                    <a:pt x="6498" y="588912"/>
                    <a:pt x="45560" y="609635"/>
                    <a:pt x="13647" y="593678"/>
                  </a:cubicBezTo>
                  <a:cubicBezTo>
                    <a:pt x="4551" y="566382"/>
                    <a:pt x="13647" y="600502"/>
                    <a:pt x="13647" y="573206"/>
                  </a:cubicBezTo>
                  <a:cubicBezTo>
                    <a:pt x="13647" y="567869"/>
                    <a:pt x="8434" y="554956"/>
                    <a:pt x="6824" y="549322"/>
                  </a:cubicBezTo>
                  <a:cubicBezTo>
                    <a:pt x="-1745" y="519333"/>
                    <a:pt x="8181" y="549982"/>
                    <a:pt x="0" y="525439"/>
                  </a:cubicBezTo>
                  <a:cubicBezTo>
                    <a:pt x="1137" y="517478"/>
                    <a:pt x="2189" y="509504"/>
                    <a:pt x="3412" y="501555"/>
                  </a:cubicBezTo>
                  <a:cubicBezTo>
                    <a:pt x="4464" y="494718"/>
                    <a:pt x="6824" y="488002"/>
                    <a:pt x="6824" y="481084"/>
                  </a:cubicBezTo>
                  <a:cubicBezTo>
                    <a:pt x="6824" y="477487"/>
                    <a:pt x="4549" y="474260"/>
                    <a:pt x="3412" y="470848"/>
                  </a:cubicBezTo>
                  <a:cubicBezTo>
                    <a:pt x="5659" y="464106"/>
                    <a:pt x="7636" y="455185"/>
                    <a:pt x="13647" y="450376"/>
                  </a:cubicBezTo>
                  <a:cubicBezTo>
                    <a:pt x="16455" y="448129"/>
                    <a:pt x="20471" y="448101"/>
                    <a:pt x="23883" y="446964"/>
                  </a:cubicBezTo>
                  <a:cubicBezTo>
                    <a:pt x="25020" y="443552"/>
                    <a:pt x="26590" y="440255"/>
                    <a:pt x="27295" y="436728"/>
                  </a:cubicBezTo>
                  <a:cubicBezTo>
                    <a:pt x="28872" y="428842"/>
                    <a:pt x="27441" y="420194"/>
                    <a:pt x="30707" y="412845"/>
                  </a:cubicBezTo>
                  <a:cubicBezTo>
                    <a:pt x="32373" y="409098"/>
                    <a:pt x="37531" y="408296"/>
                    <a:pt x="40943" y="406021"/>
                  </a:cubicBezTo>
                  <a:cubicBezTo>
                    <a:pt x="60503" y="376681"/>
                    <a:pt x="37050" y="413806"/>
                    <a:pt x="51179" y="385549"/>
                  </a:cubicBezTo>
                  <a:cubicBezTo>
                    <a:pt x="53013" y="381881"/>
                    <a:pt x="55728" y="378726"/>
                    <a:pt x="58003" y="375314"/>
                  </a:cubicBezTo>
                  <a:cubicBezTo>
                    <a:pt x="59140" y="371902"/>
                    <a:pt x="61415" y="368675"/>
                    <a:pt x="61415" y="365078"/>
                  </a:cubicBezTo>
                  <a:cubicBezTo>
                    <a:pt x="61415" y="361481"/>
                    <a:pt x="58783" y="358353"/>
                    <a:pt x="58003" y="354842"/>
                  </a:cubicBezTo>
                  <a:cubicBezTo>
                    <a:pt x="56502" y="348089"/>
                    <a:pt x="55948" y="341154"/>
                    <a:pt x="54591" y="334370"/>
                  </a:cubicBezTo>
                  <a:cubicBezTo>
                    <a:pt x="53671" y="329772"/>
                    <a:pt x="53026" y="325032"/>
                    <a:pt x="51179" y="320722"/>
                  </a:cubicBezTo>
                  <a:cubicBezTo>
                    <a:pt x="49564" y="316953"/>
                    <a:pt x="45652" y="314377"/>
                    <a:pt x="44355" y="310487"/>
                  </a:cubicBezTo>
                  <a:cubicBezTo>
                    <a:pt x="43995" y="309408"/>
                    <a:pt x="42080" y="308781"/>
                    <a:pt x="40943" y="303663"/>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Rectangle 9"/>
            <p:cNvSpPr/>
            <p:nvPr/>
          </p:nvSpPr>
          <p:spPr bwMode="auto">
            <a:xfrm>
              <a:off x="3657600" y="2537077"/>
              <a:ext cx="381000" cy="62238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1" name="Rectangle 10"/>
            <p:cNvSpPr/>
            <p:nvPr/>
          </p:nvSpPr>
          <p:spPr bwMode="auto">
            <a:xfrm>
              <a:off x="4865674" y="2629123"/>
              <a:ext cx="381000" cy="62238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TextBox 11"/>
            <p:cNvSpPr txBox="1"/>
            <p:nvPr/>
          </p:nvSpPr>
          <p:spPr>
            <a:xfrm>
              <a:off x="4950458" y="2595993"/>
              <a:ext cx="663964" cy="584775"/>
            </a:xfrm>
            <a:prstGeom prst="rect">
              <a:avLst/>
            </a:prstGeom>
            <a:noFill/>
          </p:spPr>
          <p:txBody>
            <a:bodyPr wrap="none" rtlCol="0">
              <a:spAutoFit/>
            </a:bodyPr>
            <a:lstStyle/>
            <a:p>
              <a:r>
                <a:rPr lang="en-US" dirty="0" smtClean="0">
                  <a:solidFill>
                    <a:schemeClr val="tx1"/>
                  </a:solidFill>
                </a:rPr>
                <a:t>six</a:t>
              </a:r>
              <a:endParaRPr lang="en-US" dirty="0">
                <a:solidFill>
                  <a:schemeClr val="tx1"/>
                </a:solidFill>
              </a:endParaRPr>
            </a:p>
          </p:txBody>
        </p:sp>
        <p:sp>
          <p:nvSpPr>
            <p:cNvPr id="13" name="TextBox 12"/>
            <p:cNvSpPr txBox="1"/>
            <p:nvPr/>
          </p:nvSpPr>
          <p:spPr>
            <a:xfrm>
              <a:off x="3286296" y="2502955"/>
              <a:ext cx="936475" cy="584775"/>
            </a:xfrm>
            <a:prstGeom prst="rect">
              <a:avLst/>
            </a:prstGeom>
            <a:noFill/>
          </p:spPr>
          <p:txBody>
            <a:bodyPr wrap="none" rtlCol="0">
              <a:spAutoFit/>
            </a:bodyPr>
            <a:lstStyle/>
            <a:p>
              <a:r>
                <a:rPr lang="en-US" dirty="0" smtClean="0">
                  <a:solidFill>
                    <a:schemeClr val="tx1"/>
                  </a:solidFill>
                </a:rPr>
                <a:t>nine</a:t>
              </a:r>
              <a:endParaRPr lang="en-US" dirty="0">
                <a:solidFill>
                  <a:schemeClr val="tx1"/>
                </a:solidFill>
              </a:endParaRPr>
            </a:p>
          </p:txBody>
        </p:sp>
      </p:grpSp>
    </p:spTree>
    <p:extLst>
      <p:ext uri="{BB962C8B-B14F-4D97-AF65-F5344CB8AC3E}">
        <p14:creationId xmlns:p14="http://schemas.microsoft.com/office/powerpoint/2010/main" val="37273965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Is there scientific objectivity here?</a:t>
            </a:r>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57372" y="1676400"/>
            <a:ext cx="6229255" cy="4953000"/>
          </a:xfrm>
        </p:spPr>
      </p:pic>
      <p:grpSp>
        <p:nvGrpSpPr>
          <p:cNvPr id="3" name="Group 2"/>
          <p:cNvGrpSpPr/>
          <p:nvPr/>
        </p:nvGrpSpPr>
        <p:grpSpPr>
          <a:xfrm>
            <a:off x="3361380" y="2342345"/>
            <a:ext cx="2393327" cy="1039744"/>
            <a:chOff x="3361380" y="2342345"/>
            <a:chExt cx="2393327" cy="1039744"/>
          </a:xfrm>
        </p:grpSpPr>
        <p:sp>
          <p:nvSpPr>
            <p:cNvPr id="7" name="Freeform 6"/>
            <p:cNvSpPr/>
            <p:nvPr/>
          </p:nvSpPr>
          <p:spPr bwMode="auto">
            <a:xfrm>
              <a:off x="3739828" y="2537077"/>
              <a:ext cx="330958" cy="622380"/>
            </a:xfrm>
            <a:custGeom>
              <a:avLst/>
              <a:gdLst>
                <a:gd name="connsiteX0" fmla="*/ 259307 w 330958"/>
                <a:gd name="connsiteY0" fmla="*/ 4819 h 622380"/>
                <a:gd name="connsiteX1" fmla="*/ 276367 w 330958"/>
                <a:gd name="connsiteY1" fmla="*/ 15054 h 622380"/>
                <a:gd name="connsiteX2" fmla="*/ 283191 w 330958"/>
                <a:gd name="connsiteY2" fmla="*/ 28702 h 622380"/>
                <a:gd name="connsiteX3" fmla="*/ 300251 w 330958"/>
                <a:gd name="connsiteY3" fmla="*/ 49174 h 622380"/>
                <a:gd name="connsiteX4" fmla="*/ 303662 w 330958"/>
                <a:gd name="connsiteY4" fmla="*/ 66233 h 622380"/>
                <a:gd name="connsiteX5" fmla="*/ 310486 w 330958"/>
                <a:gd name="connsiteY5" fmla="*/ 107177 h 622380"/>
                <a:gd name="connsiteX6" fmla="*/ 317310 w 330958"/>
                <a:gd name="connsiteY6" fmla="*/ 131060 h 622380"/>
                <a:gd name="connsiteX7" fmla="*/ 307074 w 330958"/>
                <a:gd name="connsiteY7" fmla="*/ 134472 h 622380"/>
                <a:gd name="connsiteX8" fmla="*/ 317310 w 330958"/>
                <a:gd name="connsiteY8" fmla="*/ 137884 h 622380"/>
                <a:gd name="connsiteX9" fmla="*/ 307074 w 330958"/>
                <a:gd name="connsiteY9" fmla="*/ 134472 h 622380"/>
                <a:gd name="connsiteX10" fmla="*/ 313898 w 330958"/>
                <a:gd name="connsiteY10" fmla="*/ 144708 h 622380"/>
                <a:gd name="connsiteX11" fmla="*/ 313898 w 330958"/>
                <a:gd name="connsiteY11" fmla="*/ 216359 h 622380"/>
                <a:gd name="connsiteX12" fmla="*/ 310486 w 330958"/>
                <a:gd name="connsiteY12" fmla="*/ 233419 h 622380"/>
                <a:gd name="connsiteX13" fmla="*/ 307074 w 330958"/>
                <a:gd name="connsiteY13" fmla="*/ 243654 h 622380"/>
                <a:gd name="connsiteX14" fmla="*/ 317310 w 330958"/>
                <a:gd name="connsiteY14" fmla="*/ 267538 h 622380"/>
                <a:gd name="connsiteX15" fmla="*/ 320722 w 330958"/>
                <a:gd name="connsiteY15" fmla="*/ 291422 h 622380"/>
                <a:gd name="connsiteX16" fmla="*/ 324134 w 330958"/>
                <a:gd name="connsiteY16" fmla="*/ 322129 h 622380"/>
                <a:gd name="connsiteX17" fmla="*/ 330958 w 330958"/>
                <a:gd name="connsiteY17" fmla="*/ 346013 h 622380"/>
                <a:gd name="connsiteX18" fmla="*/ 324134 w 330958"/>
                <a:gd name="connsiteY18" fmla="*/ 414251 h 622380"/>
                <a:gd name="connsiteX19" fmla="*/ 317310 w 330958"/>
                <a:gd name="connsiteY19" fmla="*/ 434723 h 622380"/>
                <a:gd name="connsiteX20" fmla="*/ 303662 w 330958"/>
                <a:gd name="connsiteY20" fmla="*/ 458607 h 622380"/>
                <a:gd name="connsiteX21" fmla="*/ 296839 w 330958"/>
                <a:gd name="connsiteY21" fmla="*/ 482490 h 622380"/>
                <a:gd name="connsiteX22" fmla="*/ 290015 w 330958"/>
                <a:gd name="connsiteY22" fmla="*/ 496138 h 622380"/>
                <a:gd name="connsiteX23" fmla="*/ 283191 w 330958"/>
                <a:gd name="connsiteY23" fmla="*/ 516610 h 622380"/>
                <a:gd name="connsiteX24" fmla="*/ 269543 w 330958"/>
                <a:gd name="connsiteY24" fmla="*/ 537081 h 622380"/>
                <a:gd name="connsiteX25" fmla="*/ 262719 w 330958"/>
                <a:gd name="connsiteY25" fmla="*/ 547317 h 622380"/>
                <a:gd name="connsiteX26" fmla="*/ 252483 w 330958"/>
                <a:gd name="connsiteY26" fmla="*/ 557553 h 622380"/>
                <a:gd name="connsiteX27" fmla="*/ 245659 w 330958"/>
                <a:gd name="connsiteY27" fmla="*/ 567789 h 622380"/>
                <a:gd name="connsiteX28" fmla="*/ 225188 w 330958"/>
                <a:gd name="connsiteY28" fmla="*/ 588260 h 622380"/>
                <a:gd name="connsiteX29" fmla="*/ 214952 w 330958"/>
                <a:gd name="connsiteY29" fmla="*/ 598496 h 622380"/>
                <a:gd name="connsiteX30" fmla="*/ 194480 w 330958"/>
                <a:gd name="connsiteY30" fmla="*/ 615556 h 622380"/>
                <a:gd name="connsiteX31" fmla="*/ 174009 w 330958"/>
                <a:gd name="connsiteY31" fmla="*/ 622380 h 622380"/>
                <a:gd name="connsiteX32" fmla="*/ 153537 w 330958"/>
                <a:gd name="connsiteY32" fmla="*/ 618968 h 622380"/>
                <a:gd name="connsiteX33" fmla="*/ 119418 w 330958"/>
                <a:gd name="connsiteY33" fmla="*/ 608732 h 622380"/>
                <a:gd name="connsiteX34" fmla="*/ 109182 w 330958"/>
                <a:gd name="connsiteY34" fmla="*/ 605320 h 622380"/>
                <a:gd name="connsiteX35" fmla="*/ 98946 w 330958"/>
                <a:gd name="connsiteY35" fmla="*/ 598496 h 622380"/>
                <a:gd name="connsiteX36" fmla="*/ 88710 w 330958"/>
                <a:gd name="connsiteY36" fmla="*/ 595084 h 622380"/>
                <a:gd name="connsiteX37" fmla="*/ 78474 w 330958"/>
                <a:gd name="connsiteY37" fmla="*/ 588260 h 622380"/>
                <a:gd name="connsiteX38" fmla="*/ 58003 w 330958"/>
                <a:gd name="connsiteY38" fmla="*/ 581436 h 622380"/>
                <a:gd name="connsiteX39" fmla="*/ 51179 w 330958"/>
                <a:gd name="connsiteY39" fmla="*/ 571201 h 622380"/>
                <a:gd name="connsiteX40" fmla="*/ 44355 w 330958"/>
                <a:gd name="connsiteY40" fmla="*/ 550729 h 622380"/>
                <a:gd name="connsiteX41" fmla="*/ 34119 w 330958"/>
                <a:gd name="connsiteY41" fmla="*/ 537081 h 622380"/>
                <a:gd name="connsiteX42" fmla="*/ 23883 w 330958"/>
                <a:gd name="connsiteY42" fmla="*/ 513198 h 622380"/>
                <a:gd name="connsiteX43" fmla="*/ 10236 w 330958"/>
                <a:gd name="connsiteY43" fmla="*/ 479078 h 622380"/>
                <a:gd name="connsiteX44" fmla="*/ 6824 w 330958"/>
                <a:gd name="connsiteY44" fmla="*/ 468842 h 622380"/>
                <a:gd name="connsiteX45" fmla="*/ 6824 w 330958"/>
                <a:gd name="connsiteY45" fmla="*/ 434723 h 622380"/>
                <a:gd name="connsiteX46" fmla="*/ 0 w 330958"/>
                <a:gd name="connsiteY46" fmla="*/ 328953 h 622380"/>
                <a:gd name="connsiteX47" fmla="*/ 3412 w 330958"/>
                <a:gd name="connsiteY47" fmla="*/ 308481 h 622380"/>
                <a:gd name="connsiteX48" fmla="*/ 6824 w 330958"/>
                <a:gd name="connsiteY48" fmla="*/ 298245 h 622380"/>
                <a:gd name="connsiteX49" fmla="*/ 10236 w 330958"/>
                <a:gd name="connsiteY49" fmla="*/ 277774 h 622380"/>
                <a:gd name="connsiteX50" fmla="*/ 17059 w 330958"/>
                <a:gd name="connsiteY50" fmla="*/ 240242 h 622380"/>
                <a:gd name="connsiteX51" fmla="*/ 23883 w 330958"/>
                <a:gd name="connsiteY51" fmla="*/ 226595 h 622380"/>
                <a:gd name="connsiteX52" fmla="*/ 30707 w 330958"/>
                <a:gd name="connsiteY52" fmla="*/ 216359 h 622380"/>
                <a:gd name="connsiteX53" fmla="*/ 37531 w 330958"/>
                <a:gd name="connsiteY53" fmla="*/ 195887 h 622380"/>
                <a:gd name="connsiteX54" fmla="*/ 40943 w 330958"/>
                <a:gd name="connsiteY54" fmla="*/ 185651 h 622380"/>
                <a:gd name="connsiteX55" fmla="*/ 51179 w 330958"/>
                <a:gd name="connsiteY55" fmla="*/ 172004 h 622380"/>
                <a:gd name="connsiteX56" fmla="*/ 54591 w 330958"/>
                <a:gd name="connsiteY56" fmla="*/ 161768 h 622380"/>
                <a:gd name="connsiteX57" fmla="*/ 68239 w 330958"/>
                <a:gd name="connsiteY57" fmla="*/ 141296 h 622380"/>
                <a:gd name="connsiteX58" fmla="*/ 71651 w 330958"/>
                <a:gd name="connsiteY58" fmla="*/ 127648 h 622380"/>
                <a:gd name="connsiteX59" fmla="*/ 92122 w 330958"/>
                <a:gd name="connsiteY59" fmla="*/ 93529 h 622380"/>
                <a:gd name="connsiteX60" fmla="*/ 98946 w 330958"/>
                <a:gd name="connsiteY60" fmla="*/ 83293 h 622380"/>
                <a:gd name="connsiteX61" fmla="*/ 105770 w 330958"/>
                <a:gd name="connsiteY61" fmla="*/ 73057 h 622380"/>
                <a:gd name="connsiteX62" fmla="*/ 126242 w 330958"/>
                <a:gd name="connsiteY62" fmla="*/ 59410 h 622380"/>
                <a:gd name="connsiteX63" fmla="*/ 136477 w 330958"/>
                <a:gd name="connsiteY63" fmla="*/ 52586 h 622380"/>
                <a:gd name="connsiteX64" fmla="*/ 150125 w 330958"/>
                <a:gd name="connsiteY64" fmla="*/ 42350 h 622380"/>
                <a:gd name="connsiteX65" fmla="*/ 180833 w 330958"/>
                <a:gd name="connsiteY65" fmla="*/ 21878 h 622380"/>
                <a:gd name="connsiteX66" fmla="*/ 191068 w 330958"/>
                <a:gd name="connsiteY66" fmla="*/ 15054 h 622380"/>
                <a:gd name="connsiteX67" fmla="*/ 201304 w 330958"/>
                <a:gd name="connsiteY67" fmla="*/ 11642 h 622380"/>
                <a:gd name="connsiteX68" fmla="*/ 221776 w 330958"/>
                <a:gd name="connsiteY68" fmla="*/ 1407 h 622380"/>
                <a:gd name="connsiteX69" fmla="*/ 259307 w 330958"/>
                <a:gd name="connsiteY69" fmla="*/ 4819 h 62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30958" h="622380">
                  <a:moveTo>
                    <a:pt x="259307" y="4819"/>
                  </a:moveTo>
                  <a:cubicBezTo>
                    <a:pt x="268406" y="7094"/>
                    <a:pt x="271678" y="10365"/>
                    <a:pt x="276367" y="15054"/>
                  </a:cubicBezTo>
                  <a:cubicBezTo>
                    <a:pt x="279964" y="18650"/>
                    <a:pt x="280667" y="24286"/>
                    <a:pt x="283191" y="28702"/>
                  </a:cubicBezTo>
                  <a:cubicBezTo>
                    <a:pt x="289525" y="39786"/>
                    <a:pt x="290842" y="39765"/>
                    <a:pt x="300251" y="49174"/>
                  </a:cubicBezTo>
                  <a:cubicBezTo>
                    <a:pt x="301388" y="54860"/>
                    <a:pt x="302654" y="60522"/>
                    <a:pt x="303662" y="66233"/>
                  </a:cubicBezTo>
                  <a:cubicBezTo>
                    <a:pt x="306066" y="79859"/>
                    <a:pt x="307130" y="93754"/>
                    <a:pt x="310486" y="107177"/>
                  </a:cubicBezTo>
                  <a:cubicBezTo>
                    <a:pt x="314770" y="124313"/>
                    <a:pt x="312415" y="116376"/>
                    <a:pt x="317310" y="131060"/>
                  </a:cubicBezTo>
                  <a:cubicBezTo>
                    <a:pt x="313898" y="132197"/>
                    <a:pt x="303662" y="133335"/>
                    <a:pt x="307074" y="134472"/>
                  </a:cubicBezTo>
                  <a:lnTo>
                    <a:pt x="317310" y="137884"/>
                  </a:lnTo>
                  <a:lnTo>
                    <a:pt x="307074" y="134472"/>
                  </a:lnTo>
                  <a:cubicBezTo>
                    <a:pt x="309349" y="137884"/>
                    <a:pt x="313703" y="140612"/>
                    <a:pt x="313898" y="144708"/>
                  </a:cubicBezTo>
                  <a:cubicBezTo>
                    <a:pt x="318111" y="233189"/>
                    <a:pt x="302630" y="182554"/>
                    <a:pt x="313898" y="216359"/>
                  </a:cubicBezTo>
                  <a:cubicBezTo>
                    <a:pt x="312761" y="222046"/>
                    <a:pt x="311893" y="227793"/>
                    <a:pt x="310486" y="233419"/>
                  </a:cubicBezTo>
                  <a:cubicBezTo>
                    <a:pt x="309614" y="236908"/>
                    <a:pt x="307074" y="240058"/>
                    <a:pt x="307074" y="243654"/>
                  </a:cubicBezTo>
                  <a:cubicBezTo>
                    <a:pt x="307074" y="248674"/>
                    <a:pt x="315978" y="264873"/>
                    <a:pt x="317310" y="267538"/>
                  </a:cubicBezTo>
                  <a:cubicBezTo>
                    <a:pt x="318447" y="275499"/>
                    <a:pt x="319724" y="283442"/>
                    <a:pt x="320722" y="291422"/>
                  </a:cubicBezTo>
                  <a:cubicBezTo>
                    <a:pt x="321999" y="301641"/>
                    <a:pt x="322568" y="311950"/>
                    <a:pt x="324134" y="322129"/>
                  </a:cubicBezTo>
                  <a:cubicBezTo>
                    <a:pt x="325358" y="330086"/>
                    <a:pt x="328410" y="338369"/>
                    <a:pt x="330958" y="346013"/>
                  </a:cubicBezTo>
                  <a:cubicBezTo>
                    <a:pt x="320647" y="387255"/>
                    <a:pt x="337469" y="316459"/>
                    <a:pt x="324134" y="414251"/>
                  </a:cubicBezTo>
                  <a:cubicBezTo>
                    <a:pt x="323162" y="421378"/>
                    <a:pt x="320527" y="428289"/>
                    <a:pt x="317310" y="434723"/>
                  </a:cubicBezTo>
                  <a:cubicBezTo>
                    <a:pt x="308652" y="452039"/>
                    <a:pt x="313307" y="444139"/>
                    <a:pt x="303662" y="458607"/>
                  </a:cubicBezTo>
                  <a:cubicBezTo>
                    <a:pt x="301930" y="465536"/>
                    <a:pt x="299777" y="475635"/>
                    <a:pt x="296839" y="482490"/>
                  </a:cubicBezTo>
                  <a:cubicBezTo>
                    <a:pt x="294835" y="487165"/>
                    <a:pt x="291904" y="491415"/>
                    <a:pt x="290015" y="496138"/>
                  </a:cubicBezTo>
                  <a:cubicBezTo>
                    <a:pt x="287344" y="502817"/>
                    <a:pt x="287181" y="510625"/>
                    <a:pt x="283191" y="516610"/>
                  </a:cubicBezTo>
                  <a:lnTo>
                    <a:pt x="269543" y="537081"/>
                  </a:lnTo>
                  <a:cubicBezTo>
                    <a:pt x="267268" y="540493"/>
                    <a:pt x="265619" y="544417"/>
                    <a:pt x="262719" y="547317"/>
                  </a:cubicBezTo>
                  <a:cubicBezTo>
                    <a:pt x="259307" y="550729"/>
                    <a:pt x="255572" y="553846"/>
                    <a:pt x="252483" y="557553"/>
                  </a:cubicBezTo>
                  <a:cubicBezTo>
                    <a:pt x="249858" y="560703"/>
                    <a:pt x="248383" y="564724"/>
                    <a:pt x="245659" y="567789"/>
                  </a:cubicBezTo>
                  <a:cubicBezTo>
                    <a:pt x="239248" y="575002"/>
                    <a:pt x="232012" y="581436"/>
                    <a:pt x="225188" y="588260"/>
                  </a:cubicBezTo>
                  <a:lnTo>
                    <a:pt x="214952" y="598496"/>
                  </a:lnTo>
                  <a:cubicBezTo>
                    <a:pt x="208524" y="604924"/>
                    <a:pt x="203031" y="611756"/>
                    <a:pt x="194480" y="615556"/>
                  </a:cubicBezTo>
                  <a:cubicBezTo>
                    <a:pt x="187907" y="618477"/>
                    <a:pt x="174009" y="622380"/>
                    <a:pt x="174009" y="622380"/>
                  </a:cubicBezTo>
                  <a:cubicBezTo>
                    <a:pt x="167185" y="621243"/>
                    <a:pt x="160321" y="620325"/>
                    <a:pt x="153537" y="618968"/>
                  </a:cubicBezTo>
                  <a:cubicBezTo>
                    <a:pt x="140644" y="616389"/>
                    <a:pt x="132476" y="613085"/>
                    <a:pt x="119418" y="608732"/>
                  </a:cubicBezTo>
                  <a:cubicBezTo>
                    <a:pt x="116006" y="607595"/>
                    <a:pt x="112175" y="607315"/>
                    <a:pt x="109182" y="605320"/>
                  </a:cubicBezTo>
                  <a:cubicBezTo>
                    <a:pt x="105770" y="603045"/>
                    <a:pt x="102614" y="600330"/>
                    <a:pt x="98946" y="598496"/>
                  </a:cubicBezTo>
                  <a:cubicBezTo>
                    <a:pt x="95729" y="596888"/>
                    <a:pt x="91927" y="596692"/>
                    <a:pt x="88710" y="595084"/>
                  </a:cubicBezTo>
                  <a:cubicBezTo>
                    <a:pt x="85042" y="593250"/>
                    <a:pt x="82221" y="589926"/>
                    <a:pt x="78474" y="588260"/>
                  </a:cubicBezTo>
                  <a:cubicBezTo>
                    <a:pt x="71901" y="585339"/>
                    <a:pt x="58003" y="581436"/>
                    <a:pt x="58003" y="581436"/>
                  </a:cubicBezTo>
                  <a:cubicBezTo>
                    <a:pt x="55728" y="578024"/>
                    <a:pt x="52844" y="574948"/>
                    <a:pt x="51179" y="571201"/>
                  </a:cubicBezTo>
                  <a:cubicBezTo>
                    <a:pt x="48258" y="564628"/>
                    <a:pt x="48671" y="556484"/>
                    <a:pt x="44355" y="550729"/>
                  </a:cubicBezTo>
                  <a:cubicBezTo>
                    <a:pt x="40943" y="546180"/>
                    <a:pt x="37133" y="541903"/>
                    <a:pt x="34119" y="537081"/>
                  </a:cubicBezTo>
                  <a:cubicBezTo>
                    <a:pt x="23833" y="520623"/>
                    <a:pt x="30215" y="527971"/>
                    <a:pt x="23883" y="513198"/>
                  </a:cubicBezTo>
                  <a:cubicBezTo>
                    <a:pt x="8825" y="478064"/>
                    <a:pt x="25763" y="525663"/>
                    <a:pt x="10236" y="479078"/>
                  </a:cubicBezTo>
                  <a:lnTo>
                    <a:pt x="6824" y="468842"/>
                  </a:lnTo>
                  <a:cubicBezTo>
                    <a:pt x="14665" y="421798"/>
                    <a:pt x="9434" y="469960"/>
                    <a:pt x="6824" y="434723"/>
                  </a:cubicBezTo>
                  <a:cubicBezTo>
                    <a:pt x="-3567" y="294440"/>
                    <a:pt x="8964" y="400666"/>
                    <a:pt x="0" y="328953"/>
                  </a:cubicBezTo>
                  <a:cubicBezTo>
                    <a:pt x="1137" y="322129"/>
                    <a:pt x="1911" y="315234"/>
                    <a:pt x="3412" y="308481"/>
                  </a:cubicBezTo>
                  <a:cubicBezTo>
                    <a:pt x="4192" y="304970"/>
                    <a:pt x="6044" y="301756"/>
                    <a:pt x="6824" y="298245"/>
                  </a:cubicBezTo>
                  <a:cubicBezTo>
                    <a:pt x="8325" y="291492"/>
                    <a:pt x="9258" y="284622"/>
                    <a:pt x="10236" y="277774"/>
                  </a:cubicBezTo>
                  <a:cubicBezTo>
                    <a:pt x="12620" y="261086"/>
                    <a:pt x="11327" y="253617"/>
                    <a:pt x="17059" y="240242"/>
                  </a:cubicBezTo>
                  <a:cubicBezTo>
                    <a:pt x="19062" y="235567"/>
                    <a:pt x="21360" y="231011"/>
                    <a:pt x="23883" y="226595"/>
                  </a:cubicBezTo>
                  <a:cubicBezTo>
                    <a:pt x="25918" y="223035"/>
                    <a:pt x="29042" y="220106"/>
                    <a:pt x="30707" y="216359"/>
                  </a:cubicBezTo>
                  <a:cubicBezTo>
                    <a:pt x="33628" y="209786"/>
                    <a:pt x="35256" y="202711"/>
                    <a:pt x="37531" y="195887"/>
                  </a:cubicBezTo>
                  <a:cubicBezTo>
                    <a:pt x="38668" y="192475"/>
                    <a:pt x="38785" y="188528"/>
                    <a:pt x="40943" y="185651"/>
                  </a:cubicBezTo>
                  <a:lnTo>
                    <a:pt x="51179" y="172004"/>
                  </a:lnTo>
                  <a:cubicBezTo>
                    <a:pt x="52316" y="168592"/>
                    <a:pt x="52844" y="164912"/>
                    <a:pt x="54591" y="161768"/>
                  </a:cubicBezTo>
                  <a:cubicBezTo>
                    <a:pt x="58574" y="154599"/>
                    <a:pt x="68239" y="141296"/>
                    <a:pt x="68239" y="141296"/>
                  </a:cubicBezTo>
                  <a:cubicBezTo>
                    <a:pt x="69376" y="136747"/>
                    <a:pt x="70005" y="132039"/>
                    <a:pt x="71651" y="127648"/>
                  </a:cubicBezTo>
                  <a:cubicBezTo>
                    <a:pt x="76148" y="115656"/>
                    <a:pt x="85319" y="103734"/>
                    <a:pt x="92122" y="93529"/>
                  </a:cubicBezTo>
                  <a:lnTo>
                    <a:pt x="98946" y="83293"/>
                  </a:lnTo>
                  <a:cubicBezTo>
                    <a:pt x="101221" y="79881"/>
                    <a:pt x="102358" y="75332"/>
                    <a:pt x="105770" y="73057"/>
                  </a:cubicBezTo>
                  <a:lnTo>
                    <a:pt x="126242" y="59410"/>
                  </a:lnTo>
                  <a:cubicBezTo>
                    <a:pt x="129654" y="57136"/>
                    <a:pt x="133197" y="55046"/>
                    <a:pt x="136477" y="52586"/>
                  </a:cubicBezTo>
                  <a:cubicBezTo>
                    <a:pt x="141026" y="49174"/>
                    <a:pt x="145466" y="45611"/>
                    <a:pt x="150125" y="42350"/>
                  </a:cubicBezTo>
                  <a:cubicBezTo>
                    <a:pt x="150135" y="42343"/>
                    <a:pt x="175710" y="25294"/>
                    <a:pt x="180833" y="21878"/>
                  </a:cubicBezTo>
                  <a:cubicBezTo>
                    <a:pt x="184245" y="19603"/>
                    <a:pt x="187178" y="16351"/>
                    <a:pt x="191068" y="15054"/>
                  </a:cubicBezTo>
                  <a:cubicBezTo>
                    <a:pt x="194480" y="13917"/>
                    <a:pt x="198087" y="13250"/>
                    <a:pt x="201304" y="11642"/>
                  </a:cubicBezTo>
                  <a:cubicBezTo>
                    <a:pt x="213791" y="5399"/>
                    <a:pt x="208301" y="3857"/>
                    <a:pt x="221776" y="1407"/>
                  </a:cubicBezTo>
                  <a:cubicBezTo>
                    <a:pt x="242869" y="-2428"/>
                    <a:pt x="250208" y="2544"/>
                    <a:pt x="259307" y="4819"/>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Freeform 9"/>
            <p:cNvSpPr/>
            <p:nvPr/>
          </p:nvSpPr>
          <p:spPr bwMode="auto">
            <a:xfrm>
              <a:off x="4812030" y="2670355"/>
              <a:ext cx="490296" cy="671015"/>
            </a:xfrm>
            <a:custGeom>
              <a:avLst/>
              <a:gdLst>
                <a:gd name="connsiteX0" fmla="*/ 40943 w 508379"/>
                <a:gd name="connsiteY0" fmla="*/ 303663 h 641445"/>
                <a:gd name="connsiteX1" fmla="*/ 37531 w 508379"/>
                <a:gd name="connsiteY1" fmla="*/ 279779 h 641445"/>
                <a:gd name="connsiteX2" fmla="*/ 30707 w 508379"/>
                <a:gd name="connsiteY2" fmla="*/ 269543 h 641445"/>
                <a:gd name="connsiteX3" fmla="*/ 23883 w 508379"/>
                <a:gd name="connsiteY3" fmla="*/ 245660 h 641445"/>
                <a:gd name="connsiteX4" fmla="*/ 27295 w 508379"/>
                <a:gd name="connsiteY4" fmla="*/ 191069 h 641445"/>
                <a:gd name="connsiteX5" fmla="*/ 37531 w 508379"/>
                <a:gd name="connsiteY5" fmla="*/ 160361 h 641445"/>
                <a:gd name="connsiteX6" fmla="*/ 40943 w 508379"/>
                <a:gd name="connsiteY6" fmla="*/ 150125 h 641445"/>
                <a:gd name="connsiteX7" fmla="*/ 54591 w 508379"/>
                <a:gd name="connsiteY7" fmla="*/ 129654 h 641445"/>
                <a:gd name="connsiteX8" fmla="*/ 68239 w 508379"/>
                <a:gd name="connsiteY8" fmla="*/ 98946 h 641445"/>
                <a:gd name="connsiteX9" fmla="*/ 71650 w 508379"/>
                <a:gd name="connsiteY9" fmla="*/ 88711 h 641445"/>
                <a:gd name="connsiteX10" fmla="*/ 85298 w 508379"/>
                <a:gd name="connsiteY10" fmla="*/ 68239 h 641445"/>
                <a:gd name="connsiteX11" fmla="*/ 88710 w 508379"/>
                <a:gd name="connsiteY11" fmla="*/ 58003 h 641445"/>
                <a:gd name="connsiteX12" fmla="*/ 119418 w 508379"/>
                <a:gd name="connsiteY12" fmla="*/ 34119 h 641445"/>
                <a:gd name="connsiteX13" fmla="*/ 139889 w 508379"/>
                <a:gd name="connsiteY13" fmla="*/ 27296 h 641445"/>
                <a:gd name="connsiteX14" fmla="*/ 160361 w 508379"/>
                <a:gd name="connsiteY14" fmla="*/ 13648 h 641445"/>
                <a:gd name="connsiteX15" fmla="*/ 170597 w 508379"/>
                <a:gd name="connsiteY15" fmla="*/ 6824 h 641445"/>
                <a:gd name="connsiteX16" fmla="*/ 191068 w 508379"/>
                <a:gd name="connsiteY16" fmla="*/ 0 h 641445"/>
                <a:gd name="connsiteX17" fmla="*/ 242247 w 508379"/>
                <a:gd name="connsiteY17" fmla="*/ 6824 h 641445"/>
                <a:gd name="connsiteX18" fmla="*/ 252483 w 508379"/>
                <a:gd name="connsiteY18" fmla="*/ 10236 h 641445"/>
                <a:gd name="connsiteX19" fmla="*/ 266131 w 508379"/>
                <a:gd name="connsiteY19" fmla="*/ 13648 h 641445"/>
                <a:gd name="connsiteX20" fmla="*/ 276367 w 508379"/>
                <a:gd name="connsiteY20" fmla="*/ 20472 h 641445"/>
                <a:gd name="connsiteX21" fmla="*/ 290015 w 508379"/>
                <a:gd name="connsiteY21" fmla="*/ 23884 h 641445"/>
                <a:gd name="connsiteX22" fmla="*/ 300250 w 508379"/>
                <a:gd name="connsiteY22" fmla="*/ 27296 h 641445"/>
                <a:gd name="connsiteX23" fmla="*/ 313898 w 508379"/>
                <a:gd name="connsiteY23" fmla="*/ 34119 h 641445"/>
                <a:gd name="connsiteX24" fmla="*/ 324134 w 508379"/>
                <a:gd name="connsiteY24" fmla="*/ 37531 h 641445"/>
                <a:gd name="connsiteX25" fmla="*/ 334370 w 508379"/>
                <a:gd name="connsiteY25" fmla="*/ 44355 h 641445"/>
                <a:gd name="connsiteX26" fmla="*/ 358253 w 508379"/>
                <a:gd name="connsiteY26" fmla="*/ 54591 h 641445"/>
                <a:gd name="connsiteX27" fmla="*/ 368489 w 508379"/>
                <a:gd name="connsiteY27" fmla="*/ 64827 h 641445"/>
                <a:gd name="connsiteX28" fmla="*/ 406021 w 508379"/>
                <a:gd name="connsiteY28" fmla="*/ 81887 h 641445"/>
                <a:gd name="connsiteX29" fmla="*/ 426492 w 508379"/>
                <a:gd name="connsiteY29" fmla="*/ 95534 h 641445"/>
                <a:gd name="connsiteX30" fmla="*/ 436728 w 508379"/>
                <a:gd name="connsiteY30" fmla="*/ 105770 h 641445"/>
                <a:gd name="connsiteX31" fmla="*/ 446964 w 508379"/>
                <a:gd name="connsiteY31" fmla="*/ 109182 h 641445"/>
                <a:gd name="connsiteX32" fmla="*/ 467436 w 508379"/>
                <a:gd name="connsiteY32" fmla="*/ 119418 h 641445"/>
                <a:gd name="connsiteX33" fmla="*/ 477671 w 508379"/>
                <a:gd name="connsiteY33" fmla="*/ 129654 h 641445"/>
                <a:gd name="connsiteX34" fmla="*/ 487907 w 508379"/>
                <a:gd name="connsiteY34" fmla="*/ 136478 h 641445"/>
                <a:gd name="connsiteX35" fmla="*/ 494731 w 508379"/>
                <a:gd name="connsiteY35" fmla="*/ 156949 h 641445"/>
                <a:gd name="connsiteX36" fmla="*/ 498143 w 508379"/>
                <a:gd name="connsiteY36" fmla="*/ 167185 h 641445"/>
                <a:gd name="connsiteX37" fmla="*/ 501555 w 508379"/>
                <a:gd name="connsiteY37" fmla="*/ 201305 h 641445"/>
                <a:gd name="connsiteX38" fmla="*/ 508379 w 508379"/>
                <a:gd name="connsiteY38" fmla="*/ 235424 h 641445"/>
                <a:gd name="connsiteX39" fmla="*/ 501555 w 508379"/>
                <a:gd name="connsiteY39" fmla="*/ 327546 h 641445"/>
                <a:gd name="connsiteX40" fmla="*/ 484495 w 508379"/>
                <a:gd name="connsiteY40" fmla="*/ 365078 h 641445"/>
                <a:gd name="connsiteX41" fmla="*/ 474259 w 508379"/>
                <a:gd name="connsiteY41" fmla="*/ 399197 h 641445"/>
                <a:gd name="connsiteX42" fmla="*/ 470847 w 508379"/>
                <a:gd name="connsiteY42" fmla="*/ 409433 h 641445"/>
                <a:gd name="connsiteX43" fmla="*/ 467436 w 508379"/>
                <a:gd name="connsiteY43" fmla="*/ 423081 h 641445"/>
                <a:gd name="connsiteX44" fmla="*/ 457200 w 508379"/>
                <a:gd name="connsiteY44" fmla="*/ 440140 h 641445"/>
                <a:gd name="connsiteX45" fmla="*/ 453788 w 508379"/>
                <a:gd name="connsiteY45" fmla="*/ 450376 h 641445"/>
                <a:gd name="connsiteX46" fmla="*/ 446964 w 508379"/>
                <a:gd name="connsiteY46" fmla="*/ 460612 h 641445"/>
                <a:gd name="connsiteX47" fmla="*/ 440140 w 508379"/>
                <a:gd name="connsiteY47" fmla="*/ 474260 h 641445"/>
                <a:gd name="connsiteX48" fmla="*/ 436728 w 508379"/>
                <a:gd name="connsiteY48" fmla="*/ 484496 h 641445"/>
                <a:gd name="connsiteX49" fmla="*/ 423080 w 508379"/>
                <a:gd name="connsiteY49" fmla="*/ 511791 h 641445"/>
                <a:gd name="connsiteX50" fmla="*/ 388961 w 508379"/>
                <a:gd name="connsiteY50" fmla="*/ 542499 h 641445"/>
                <a:gd name="connsiteX51" fmla="*/ 378725 w 508379"/>
                <a:gd name="connsiteY51" fmla="*/ 552734 h 641445"/>
                <a:gd name="connsiteX52" fmla="*/ 348018 w 508379"/>
                <a:gd name="connsiteY52" fmla="*/ 573206 h 641445"/>
                <a:gd name="connsiteX53" fmla="*/ 334370 w 508379"/>
                <a:gd name="connsiteY53" fmla="*/ 583442 h 641445"/>
                <a:gd name="connsiteX54" fmla="*/ 310486 w 508379"/>
                <a:gd name="connsiteY54" fmla="*/ 597090 h 641445"/>
                <a:gd name="connsiteX55" fmla="*/ 300250 w 508379"/>
                <a:gd name="connsiteY55" fmla="*/ 607325 h 641445"/>
                <a:gd name="connsiteX56" fmla="*/ 290015 w 508379"/>
                <a:gd name="connsiteY56" fmla="*/ 610737 h 641445"/>
                <a:gd name="connsiteX57" fmla="*/ 279779 w 508379"/>
                <a:gd name="connsiteY57" fmla="*/ 617561 h 641445"/>
                <a:gd name="connsiteX58" fmla="*/ 269543 w 508379"/>
                <a:gd name="connsiteY58" fmla="*/ 620973 h 641445"/>
                <a:gd name="connsiteX59" fmla="*/ 238836 w 508379"/>
                <a:gd name="connsiteY59" fmla="*/ 634621 h 641445"/>
                <a:gd name="connsiteX60" fmla="*/ 156949 w 508379"/>
                <a:gd name="connsiteY60" fmla="*/ 641445 h 641445"/>
                <a:gd name="connsiteX61" fmla="*/ 95534 w 508379"/>
                <a:gd name="connsiteY61" fmla="*/ 638033 h 641445"/>
                <a:gd name="connsiteX62" fmla="*/ 71650 w 508379"/>
                <a:gd name="connsiteY62" fmla="*/ 631209 h 641445"/>
                <a:gd name="connsiteX63" fmla="*/ 58003 w 508379"/>
                <a:gd name="connsiteY63" fmla="*/ 620973 h 641445"/>
                <a:gd name="connsiteX64" fmla="*/ 44355 w 508379"/>
                <a:gd name="connsiteY64" fmla="*/ 614149 h 641445"/>
                <a:gd name="connsiteX65" fmla="*/ 13647 w 508379"/>
                <a:gd name="connsiteY65" fmla="*/ 593678 h 641445"/>
                <a:gd name="connsiteX66" fmla="*/ 13647 w 508379"/>
                <a:gd name="connsiteY66" fmla="*/ 573206 h 641445"/>
                <a:gd name="connsiteX67" fmla="*/ 6824 w 508379"/>
                <a:gd name="connsiteY67" fmla="*/ 549322 h 641445"/>
                <a:gd name="connsiteX68" fmla="*/ 0 w 508379"/>
                <a:gd name="connsiteY68" fmla="*/ 525439 h 641445"/>
                <a:gd name="connsiteX69" fmla="*/ 3412 w 508379"/>
                <a:gd name="connsiteY69" fmla="*/ 501555 h 641445"/>
                <a:gd name="connsiteX70" fmla="*/ 6824 w 508379"/>
                <a:gd name="connsiteY70" fmla="*/ 481084 h 641445"/>
                <a:gd name="connsiteX71" fmla="*/ 3412 w 508379"/>
                <a:gd name="connsiteY71" fmla="*/ 470848 h 641445"/>
                <a:gd name="connsiteX72" fmla="*/ 13647 w 508379"/>
                <a:gd name="connsiteY72" fmla="*/ 450376 h 641445"/>
                <a:gd name="connsiteX73" fmla="*/ 23883 w 508379"/>
                <a:gd name="connsiteY73" fmla="*/ 446964 h 641445"/>
                <a:gd name="connsiteX74" fmla="*/ 27295 w 508379"/>
                <a:gd name="connsiteY74" fmla="*/ 436728 h 641445"/>
                <a:gd name="connsiteX75" fmla="*/ 30707 w 508379"/>
                <a:gd name="connsiteY75" fmla="*/ 412845 h 641445"/>
                <a:gd name="connsiteX76" fmla="*/ 40943 w 508379"/>
                <a:gd name="connsiteY76" fmla="*/ 406021 h 641445"/>
                <a:gd name="connsiteX77" fmla="*/ 51179 w 508379"/>
                <a:gd name="connsiteY77" fmla="*/ 385549 h 641445"/>
                <a:gd name="connsiteX78" fmla="*/ 58003 w 508379"/>
                <a:gd name="connsiteY78" fmla="*/ 375314 h 641445"/>
                <a:gd name="connsiteX79" fmla="*/ 61415 w 508379"/>
                <a:gd name="connsiteY79" fmla="*/ 365078 h 641445"/>
                <a:gd name="connsiteX80" fmla="*/ 58003 w 508379"/>
                <a:gd name="connsiteY80" fmla="*/ 354842 h 641445"/>
                <a:gd name="connsiteX81" fmla="*/ 54591 w 508379"/>
                <a:gd name="connsiteY81" fmla="*/ 334370 h 641445"/>
                <a:gd name="connsiteX82" fmla="*/ 51179 w 508379"/>
                <a:gd name="connsiteY82" fmla="*/ 320722 h 641445"/>
                <a:gd name="connsiteX83" fmla="*/ 44355 w 508379"/>
                <a:gd name="connsiteY83" fmla="*/ 310487 h 641445"/>
                <a:gd name="connsiteX84" fmla="*/ 40943 w 508379"/>
                <a:gd name="connsiteY84" fmla="*/ 303663 h 64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08379" h="641445">
                  <a:moveTo>
                    <a:pt x="40943" y="303663"/>
                  </a:moveTo>
                  <a:cubicBezTo>
                    <a:pt x="39806" y="298545"/>
                    <a:pt x="39842" y="287482"/>
                    <a:pt x="37531" y="279779"/>
                  </a:cubicBezTo>
                  <a:cubicBezTo>
                    <a:pt x="36353" y="275851"/>
                    <a:pt x="32541" y="273211"/>
                    <a:pt x="30707" y="269543"/>
                  </a:cubicBezTo>
                  <a:cubicBezTo>
                    <a:pt x="28259" y="264647"/>
                    <a:pt x="24977" y="250034"/>
                    <a:pt x="23883" y="245660"/>
                  </a:cubicBezTo>
                  <a:cubicBezTo>
                    <a:pt x="25020" y="227463"/>
                    <a:pt x="24832" y="209134"/>
                    <a:pt x="27295" y="191069"/>
                  </a:cubicBezTo>
                  <a:lnTo>
                    <a:pt x="37531" y="160361"/>
                  </a:lnTo>
                  <a:cubicBezTo>
                    <a:pt x="38668" y="156949"/>
                    <a:pt x="38948" y="153117"/>
                    <a:pt x="40943" y="150125"/>
                  </a:cubicBezTo>
                  <a:cubicBezTo>
                    <a:pt x="45492" y="143301"/>
                    <a:pt x="51998" y="137434"/>
                    <a:pt x="54591" y="129654"/>
                  </a:cubicBezTo>
                  <a:cubicBezTo>
                    <a:pt x="62712" y="105292"/>
                    <a:pt x="57425" y="115167"/>
                    <a:pt x="68239" y="98946"/>
                  </a:cubicBezTo>
                  <a:cubicBezTo>
                    <a:pt x="69376" y="95534"/>
                    <a:pt x="69904" y="91855"/>
                    <a:pt x="71650" y="88711"/>
                  </a:cubicBezTo>
                  <a:cubicBezTo>
                    <a:pt x="75633" y="81542"/>
                    <a:pt x="82704" y="76020"/>
                    <a:pt x="85298" y="68239"/>
                  </a:cubicBezTo>
                  <a:cubicBezTo>
                    <a:pt x="86435" y="64827"/>
                    <a:pt x="86715" y="60996"/>
                    <a:pt x="88710" y="58003"/>
                  </a:cubicBezTo>
                  <a:cubicBezTo>
                    <a:pt x="93757" y="50433"/>
                    <a:pt x="113608" y="36055"/>
                    <a:pt x="119418" y="34119"/>
                  </a:cubicBezTo>
                  <a:cubicBezTo>
                    <a:pt x="126242" y="31845"/>
                    <a:pt x="133904" y="31286"/>
                    <a:pt x="139889" y="27296"/>
                  </a:cubicBezTo>
                  <a:lnTo>
                    <a:pt x="160361" y="13648"/>
                  </a:lnTo>
                  <a:cubicBezTo>
                    <a:pt x="163773" y="11373"/>
                    <a:pt x="166707" y="8121"/>
                    <a:pt x="170597" y="6824"/>
                  </a:cubicBezTo>
                  <a:lnTo>
                    <a:pt x="191068" y="0"/>
                  </a:lnTo>
                  <a:cubicBezTo>
                    <a:pt x="205853" y="1643"/>
                    <a:pt x="226931" y="3420"/>
                    <a:pt x="242247" y="6824"/>
                  </a:cubicBezTo>
                  <a:cubicBezTo>
                    <a:pt x="245758" y="7604"/>
                    <a:pt x="249025" y="9248"/>
                    <a:pt x="252483" y="10236"/>
                  </a:cubicBezTo>
                  <a:cubicBezTo>
                    <a:pt x="256992" y="11524"/>
                    <a:pt x="261582" y="12511"/>
                    <a:pt x="266131" y="13648"/>
                  </a:cubicBezTo>
                  <a:cubicBezTo>
                    <a:pt x="269543" y="15923"/>
                    <a:pt x="272598" y="18857"/>
                    <a:pt x="276367" y="20472"/>
                  </a:cubicBezTo>
                  <a:cubicBezTo>
                    <a:pt x="280677" y="22319"/>
                    <a:pt x="285506" y="22596"/>
                    <a:pt x="290015" y="23884"/>
                  </a:cubicBezTo>
                  <a:cubicBezTo>
                    <a:pt x="293473" y="24872"/>
                    <a:pt x="296944" y="25879"/>
                    <a:pt x="300250" y="27296"/>
                  </a:cubicBezTo>
                  <a:cubicBezTo>
                    <a:pt x="304925" y="29299"/>
                    <a:pt x="309223" y="32116"/>
                    <a:pt x="313898" y="34119"/>
                  </a:cubicBezTo>
                  <a:cubicBezTo>
                    <a:pt x="317204" y="35536"/>
                    <a:pt x="320917" y="35923"/>
                    <a:pt x="324134" y="37531"/>
                  </a:cubicBezTo>
                  <a:cubicBezTo>
                    <a:pt x="327802" y="39365"/>
                    <a:pt x="330810" y="42320"/>
                    <a:pt x="334370" y="44355"/>
                  </a:cubicBezTo>
                  <a:cubicBezTo>
                    <a:pt x="346175" y="51100"/>
                    <a:pt x="346770" y="50763"/>
                    <a:pt x="358253" y="54591"/>
                  </a:cubicBezTo>
                  <a:cubicBezTo>
                    <a:pt x="361665" y="58003"/>
                    <a:pt x="364418" y="62236"/>
                    <a:pt x="368489" y="64827"/>
                  </a:cubicBezTo>
                  <a:cubicBezTo>
                    <a:pt x="385271" y="75507"/>
                    <a:pt x="390989" y="76876"/>
                    <a:pt x="406021" y="81887"/>
                  </a:cubicBezTo>
                  <a:cubicBezTo>
                    <a:pt x="412845" y="86436"/>
                    <a:pt x="420693" y="89735"/>
                    <a:pt x="426492" y="95534"/>
                  </a:cubicBezTo>
                  <a:cubicBezTo>
                    <a:pt x="429904" y="98946"/>
                    <a:pt x="432713" y="103093"/>
                    <a:pt x="436728" y="105770"/>
                  </a:cubicBezTo>
                  <a:cubicBezTo>
                    <a:pt x="439721" y="107765"/>
                    <a:pt x="443747" y="107574"/>
                    <a:pt x="446964" y="109182"/>
                  </a:cubicBezTo>
                  <a:cubicBezTo>
                    <a:pt x="473421" y="122411"/>
                    <a:pt x="441708" y="110842"/>
                    <a:pt x="467436" y="119418"/>
                  </a:cubicBezTo>
                  <a:cubicBezTo>
                    <a:pt x="470848" y="122830"/>
                    <a:pt x="473964" y="126565"/>
                    <a:pt x="477671" y="129654"/>
                  </a:cubicBezTo>
                  <a:cubicBezTo>
                    <a:pt x="480821" y="132279"/>
                    <a:pt x="485734" y="133001"/>
                    <a:pt x="487907" y="136478"/>
                  </a:cubicBezTo>
                  <a:cubicBezTo>
                    <a:pt x="491719" y="142577"/>
                    <a:pt x="492456" y="150125"/>
                    <a:pt x="494731" y="156949"/>
                  </a:cubicBezTo>
                  <a:lnTo>
                    <a:pt x="498143" y="167185"/>
                  </a:lnTo>
                  <a:cubicBezTo>
                    <a:pt x="499280" y="178558"/>
                    <a:pt x="499859" y="190001"/>
                    <a:pt x="501555" y="201305"/>
                  </a:cubicBezTo>
                  <a:cubicBezTo>
                    <a:pt x="503276" y="212775"/>
                    <a:pt x="508379" y="235424"/>
                    <a:pt x="508379" y="235424"/>
                  </a:cubicBezTo>
                  <a:cubicBezTo>
                    <a:pt x="506945" y="265536"/>
                    <a:pt x="508231" y="297507"/>
                    <a:pt x="501555" y="327546"/>
                  </a:cubicBezTo>
                  <a:cubicBezTo>
                    <a:pt x="497959" y="343728"/>
                    <a:pt x="491173" y="345044"/>
                    <a:pt x="484495" y="365078"/>
                  </a:cubicBezTo>
                  <a:cubicBezTo>
                    <a:pt x="468281" y="413718"/>
                    <a:pt x="484571" y="363107"/>
                    <a:pt x="474259" y="399197"/>
                  </a:cubicBezTo>
                  <a:cubicBezTo>
                    <a:pt x="473271" y="402655"/>
                    <a:pt x="471835" y="405975"/>
                    <a:pt x="470847" y="409433"/>
                  </a:cubicBezTo>
                  <a:cubicBezTo>
                    <a:pt x="469559" y="413942"/>
                    <a:pt x="469340" y="418796"/>
                    <a:pt x="467436" y="423081"/>
                  </a:cubicBezTo>
                  <a:cubicBezTo>
                    <a:pt x="464743" y="429141"/>
                    <a:pt x="460166" y="434209"/>
                    <a:pt x="457200" y="440140"/>
                  </a:cubicBezTo>
                  <a:cubicBezTo>
                    <a:pt x="455592" y="443357"/>
                    <a:pt x="455396" y="447159"/>
                    <a:pt x="453788" y="450376"/>
                  </a:cubicBezTo>
                  <a:cubicBezTo>
                    <a:pt x="451954" y="454044"/>
                    <a:pt x="448999" y="457052"/>
                    <a:pt x="446964" y="460612"/>
                  </a:cubicBezTo>
                  <a:cubicBezTo>
                    <a:pt x="444440" y="465028"/>
                    <a:pt x="442144" y="469585"/>
                    <a:pt x="440140" y="474260"/>
                  </a:cubicBezTo>
                  <a:cubicBezTo>
                    <a:pt x="438723" y="477566"/>
                    <a:pt x="437991" y="481128"/>
                    <a:pt x="436728" y="484496"/>
                  </a:cubicBezTo>
                  <a:cubicBezTo>
                    <a:pt x="432057" y="496951"/>
                    <a:pt x="430840" y="502091"/>
                    <a:pt x="423080" y="511791"/>
                  </a:cubicBezTo>
                  <a:cubicBezTo>
                    <a:pt x="384016" y="560623"/>
                    <a:pt x="419401" y="520758"/>
                    <a:pt x="388961" y="542499"/>
                  </a:cubicBezTo>
                  <a:cubicBezTo>
                    <a:pt x="385035" y="545303"/>
                    <a:pt x="382534" y="549772"/>
                    <a:pt x="378725" y="552734"/>
                  </a:cubicBezTo>
                  <a:cubicBezTo>
                    <a:pt x="348061" y="576583"/>
                    <a:pt x="368467" y="557869"/>
                    <a:pt x="348018" y="573206"/>
                  </a:cubicBezTo>
                  <a:cubicBezTo>
                    <a:pt x="343469" y="576618"/>
                    <a:pt x="339192" y="580428"/>
                    <a:pt x="334370" y="583442"/>
                  </a:cubicBezTo>
                  <a:cubicBezTo>
                    <a:pt x="321018" y="591787"/>
                    <a:pt x="321759" y="587697"/>
                    <a:pt x="310486" y="597090"/>
                  </a:cubicBezTo>
                  <a:cubicBezTo>
                    <a:pt x="306779" y="600179"/>
                    <a:pt x="304265" y="604649"/>
                    <a:pt x="300250" y="607325"/>
                  </a:cubicBezTo>
                  <a:cubicBezTo>
                    <a:pt x="297258" y="609320"/>
                    <a:pt x="293232" y="609129"/>
                    <a:pt x="290015" y="610737"/>
                  </a:cubicBezTo>
                  <a:cubicBezTo>
                    <a:pt x="286347" y="612571"/>
                    <a:pt x="283447" y="615727"/>
                    <a:pt x="279779" y="617561"/>
                  </a:cubicBezTo>
                  <a:cubicBezTo>
                    <a:pt x="276562" y="619169"/>
                    <a:pt x="272760" y="619365"/>
                    <a:pt x="269543" y="620973"/>
                  </a:cubicBezTo>
                  <a:cubicBezTo>
                    <a:pt x="252157" y="629666"/>
                    <a:pt x="265241" y="630220"/>
                    <a:pt x="238836" y="634621"/>
                  </a:cubicBezTo>
                  <a:cubicBezTo>
                    <a:pt x="198140" y="641404"/>
                    <a:pt x="225271" y="637649"/>
                    <a:pt x="156949" y="641445"/>
                  </a:cubicBezTo>
                  <a:cubicBezTo>
                    <a:pt x="136477" y="640308"/>
                    <a:pt x="115953" y="639889"/>
                    <a:pt x="95534" y="638033"/>
                  </a:cubicBezTo>
                  <a:cubicBezTo>
                    <a:pt x="89643" y="637497"/>
                    <a:pt x="77709" y="633229"/>
                    <a:pt x="71650" y="631209"/>
                  </a:cubicBezTo>
                  <a:cubicBezTo>
                    <a:pt x="67101" y="627797"/>
                    <a:pt x="62825" y="623987"/>
                    <a:pt x="58003" y="620973"/>
                  </a:cubicBezTo>
                  <a:cubicBezTo>
                    <a:pt x="53690" y="618277"/>
                    <a:pt x="48587" y="616970"/>
                    <a:pt x="44355" y="614149"/>
                  </a:cubicBezTo>
                  <a:cubicBezTo>
                    <a:pt x="6498" y="588912"/>
                    <a:pt x="45560" y="609635"/>
                    <a:pt x="13647" y="593678"/>
                  </a:cubicBezTo>
                  <a:cubicBezTo>
                    <a:pt x="4551" y="566382"/>
                    <a:pt x="13647" y="600502"/>
                    <a:pt x="13647" y="573206"/>
                  </a:cubicBezTo>
                  <a:cubicBezTo>
                    <a:pt x="13647" y="567869"/>
                    <a:pt x="8434" y="554956"/>
                    <a:pt x="6824" y="549322"/>
                  </a:cubicBezTo>
                  <a:cubicBezTo>
                    <a:pt x="-1745" y="519333"/>
                    <a:pt x="8181" y="549982"/>
                    <a:pt x="0" y="525439"/>
                  </a:cubicBezTo>
                  <a:cubicBezTo>
                    <a:pt x="1137" y="517478"/>
                    <a:pt x="2189" y="509504"/>
                    <a:pt x="3412" y="501555"/>
                  </a:cubicBezTo>
                  <a:cubicBezTo>
                    <a:pt x="4464" y="494718"/>
                    <a:pt x="6824" y="488002"/>
                    <a:pt x="6824" y="481084"/>
                  </a:cubicBezTo>
                  <a:cubicBezTo>
                    <a:pt x="6824" y="477487"/>
                    <a:pt x="4549" y="474260"/>
                    <a:pt x="3412" y="470848"/>
                  </a:cubicBezTo>
                  <a:cubicBezTo>
                    <a:pt x="5659" y="464106"/>
                    <a:pt x="7636" y="455185"/>
                    <a:pt x="13647" y="450376"/>
                  </a:cubicBezTo>
                  <a:cubicBezTo>
                    <a:pt x="16455" y="448129"/>
                    <a:pt x="20471" y="448101"/>
                    <a:pt x="23883" y="446964"/>
                  </a:cubicBezTo>
                  <a:cubicBezTo>
                    <a:pt x="25020" y="443552"/>
                    <a:pt x="26590" y="440255"/>
                    <a:pt x="27295" y="436728"/>
                  </a:cubicBezTo>
                  <a:cubicBezTo>
                    <a:pt x="28872" y="428842"/>
                    <a:pt x="27441" y="420194"/>
                    <a:pt x="30707" y="412845"/>
                  </a:cubicBezTo>
                  <a:cubicBezTo>
                    <a:pt x="32373" y="409098"/>
                    <a:pt x="37531" y="408296"/>
                    <a:pt x="40943" y="406021"/>
                  </a:cubicBezTo>
                  <a:cubicBezTo>
                    <a:pt x="60503" y="376681"/>
                    <a:pt x="37050" y="413806"/>
                    <a:pt x="51179" y="385549"/>
                  </a:cubicBezTo>
                  <a:cubicBezTo>
                    <a:pt x="53013" y="381881"/>
                    <a:pt x="55728" y="378726"/>
                    <a:pt x="58003" y="375314"/>
                  </a:cubicBezTo>
                  <a:cubicBezTo>
                    <a:pt x="59140" y="371902"/>
                    <a:pt x="61415" y="368675"/>
                    <a:pt x="61415" y="365078"/>
                  </a:cubicBezTo>
                  <a:cubicBezTo>
                    <a:pt x="61415" y="361481"/>
                    <a:pt x="58783" y="358353"/>
                    <a:pt x="58003" y="354842"/>
                  </a:cubicBezTo>
                  <a:cubicBezTo>
                    <a:pt x="56502" y="348089"/>
                    <a:pt x="55948" y="341154"/>
                    <a:pt x="54591" y="334370"/>
                  </a:cubicBezTo>
                  <a:cubicBezTo>
                    <a:pt x="53671" y="329772"/>
                    <a:pt x="53026" y="325032"/>
                    <a:pt x="51179" y="320722"/>
                  </a:cubicBezTo>
                  <a:cubicBezTo>
                    <a:pt x="49564" y="316953"/>
                    <a:pt x="45652" y="314377"/>
                    <a:pt x="44355" y="310487"/>
                  </a:cubicBezTo>
                  <a:cubicBezTo>
                    <a:pt x="43995" y="309408"/>
                    <a:pt x="42080" y="308781"/>
                    <a:pt x="40943" y="303663"/>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1" name="Freeform 10"/>
            <p:cNvSpPr/>
            <p:nvPr/>
          </p:nvSpPr>
          <p:spPr bwMode="auto">
            <a:xfrm>
              <a:off x="3442648" y="2537077"/>
              <a:ext cx="330958" cy="622380"/>
            </a:xfrm>
            <a:custGeom>
              <a:avLst/>
              <a:gdLst>
                <a:gd name="connsiteX0" fmla="*/ 259307 w 330958"/>
                <a:gd name="connsiteY0" fmla="*/ 4819 h 622380"/>
                <a:gd name="connsiteX1" fmla="*/ 276367 w 330958"/>
                <a:gd name="connsiteY1" fmla="*/ 15054 h 622380"/>
                <a:gd name="connsiteX2" fmla="*/ 283191 w 330958"/>
                <a:gd name="connsiteY2" fmla="*/ 28702 h 622380"/>
                <a:gd name="connsiteX3" fmla="*/ 300251 w 330958"/>
                <a:gd name="connsiteY3" fmla="*/ 49174 h 622380"/>
                <a:gd name="connsiteX4" fmla="*/ 303662 w 330958"/>
                <a:gd name="connsiteY4" fmla="*/ 66233 h 622380"/>
                <a:gd name="connsiteX5" fmla="*/ 310486 w 330958"/>
                <a:gd name="connsiteY5" fmla="*/ 107177 h 622380"/>
                <a:gd name="connsiteX6" fmla="*/ 317310 w 330958"/>
                <a:gd name="connsiteY6" fmla="*/ 131060 h 622380"/>
                <a:gd name="connsiteX7" fmla="*/ 307074 w 330958"/>
                <a:gd name="connsiteY7" fmla="*/ 134472 h 622380"/>
                <a:gd name="connsiteX8" fmla="*/ 317310 w 330958"/>
                <a:gd name="connsiteY8" fmla="*/ 137884 h 622380"/>
                <a:gd name="connsiteX9" fmla="*/ 307074 w 330958"/>
                <a:gd name="connsiteY9" fmla="*/ 134472 h 622380"/>
                <a:gd name="connsiteX10" fmla="*/ 313898 w 330958"/>
                <a:gd name="connsiteY10" fmla="*/ 144708 h 622380"/>
                <a:gd name="connsiteX11" fmla="*/ 313898 w 330958"/>
                <a:gd name="connsiteY11" fmla="*/ 216359 h 622380"/>
                <a:gd name="connsiteX12" fmla="*/ 310486 w 330958"/>
                <a:gd name="connsiteY12" fmla="*/ 233419 h 622380"/>
                <a:gd name="connsiteX13" fmla="*/ 307074 w 330958"/>
                <a:gd name="connsiteY13" fmla="*/ 243654 h 622380"/>
                <a:gd name="connsiteX14" fmla="*/ 317310 w 330958"/>
                <a:gd name="connsiteY14" fmla="*/ 267538 h 622380"/>
                <a:gd name="connsiteX15" fmla="*/ 320722 w 330958"/>
                <a:gd name="connsiteY15" fmla="*/ 291422 h 622380"/>
                <a:gd name="connsiteX16" fmla="*/ 324134 w 330958"/>
                <a:gd name="connsiteY16" fmla="*/ 322129 h 622380"/>
                <a:gd name="connsiteX17" fmla="*/ 330958 w 330958"/>
                <a:gd name="connsiteY17" fmla="*/ 346013 h 622380"/>
                <a:gd name="connsiteX18" fmla="*/ 324134 w 330958"/>
                <a:gd name="connsiteY18" fmla="*/ 414251 h 622380"/>
                <a:gd name="connsiteX19" fmla="*/ 317310 w 330958"/>
                <a:gd name="connsiteY19" fmla="*/ 434723 h 622380"/>
                <a:gd name="connsiteX20" fmla="*/ 303662 w 330958"/>
                <a:gd name="connsiteY20" fmla="*/ 458607 h 622380"/>
                <a:gd name="connsiteX21" fmla="*/ 296839 w 330958"/>
                <a:gd name="connsiteY21" fmla="*/ 482490 h 622380"/>
                <a:gd name="connsiteX22" fmla="*/ 290015 w 330958"/>
                <a:gd name="connsiteY22" fmla="*/ 496138 h 622380"/>
                <a:gd name="connsiteX23" fmla="*/ 283191 w 330958"/>
                <a:gd name="connsiteY23" fmla="*/ 516610 h 622380"/>
                <a:gd name="connsiteX24" fmla="*/ 269543 w 330958"/>
                <a:gd name="connsiteY24" fmla="*/ 537081 h 622380"/>
                <a:gd name="connsiteX25" fmla="*/ 262719 w 330958"/>
                <a:gd name="connsiteY25" fmla="*/ 547317 h 622380"/>
                <a:gd name="connsiteX26" fmla="*/ 252483 w 330958"/>
                <a:gd name="connsiteY26" fmla="*/ 557553 h 622380"/>
                <a:gd name="connsiteX27" fmla="*/ 245659 w 330958"/>
                <a:gd name="connsiteY27" fmla="*/ 567789 h 622380"/>
                <a:gd name="connsiteX28" fmla="*/ 225188 w 330958"/>
                <a:gd name="connsiteY28" fmla="*/ 588260 h 622380"/>
                <a:gd name="connsiteX29" fmla="*/ 214952 w 330958"/>
                <a:gd name="connsiteY29" fmla="*/ 598496 h 622380"/>
                <a:gd name="connsiteX30" fmla="*/ 194480 w 330958"/>
                <a:gd name="connsiteY30" fmla="*/ 615556 h 622380"/>
                <a:gd name="connsiteX31" fmla="*/ 174009 w 330958"/>
                <a:gd name="connsiteY31" fmla="*/ 622380 h 622380"/>
                <a:gd name="connsiteX32" fmla="*/ 153537 w 330958"/>
                <a:gd name="connsiteY32" fmla="*/ 618968 h 622380"/>
                <a:gd name="connsiteX33" fmla="*/ 119418 w 330958"/>
                <a:gd name="connsiteY33" fmla="*/ 608732 h 622380"/>
                <a:gd name="connsiteX34" fmla="*/ 109182 w 330958"/>
                <a:gd name="connsiteY34" fmla="*/ 605320 h 622380"/>
                <a:gd name="connsiteX35" fmla="*/ 98946 w 330958"/>
                <a:gd name="connsiteY35" fmla="*/ 598496 h 622380"/>
                <a:gd name="connsiteX36" fmla="*/ 88710 w 330958"/>
                <a:gd name="connsiteY36" fmla="*/ 595084 h 622380"/>
                <a:gd name="connsiteX37" fmla="*/ 78474 w 330958"/>
                <a:gd name="connsiteY37" fmla="*/ 588260 h 622380"/>
                <a:gd name="connsiteX38" fmla="*/ 58003 w 330958"/>
                <a:gd name="connsiteY38" fmla="*/ 581436 h 622380"/>
                <a:gd name="connsiteX39" fmla="*/ 51179 w 330958"/>
                <a:gd name="connsiteY39" fmla="*/ 571201 h 622380"/>
                <a:gd name="connsiteX40" fmla="*/ 44355 w 330958"/>
                <a:gd name="connsiteY40" fmla="*/ 550729 h 622380"/>
                <a:gd name="connsiteX41" fmla="*/ 34119 w 330958"/>
                <a:gd name="connsiteY41" fmla="*/ 537081 h 622380"/>
                <a:gd name="connsiteX42" fmla="*/ 23883 w 330958"/>
                <a:gd name="connsiteY42" fmla="*/ 513198 h 622380"/>
                <a:gd name="connsiteX43" fmla="*/ 10236 w 330958"/>
                <a:gd name="connsiteY43" fmla="*/ 479078 h 622380"/>
                <a:gd name="connsiteX44" fmla="*/ 6824 w 330958"/>
                <a:gd name="connsiteY44" fmla="*/ 468842 h 622380"/>
                <a:gd name="connsiteX45" fmla="*/ 6824 w 330958"/>
                <a:gd name="connsiteY45" fmla="*/ 434723 h 622380"/>
                <a:gd name="connsiteX46" fmla="*/ 0 w 330958"/>
                <a:gd name="connsiteY46" fmla="*/ 328953 h 622380"/>
                <a:gd name="connsiteX47" fmla="*/ 3412 w 330958"/>
                <a:gd name="connsiteY47" fmla="*/ 308481 h 622380"/>
                <a:gd name="connsiteX48" fmla="*/ 6824 w 330958"/>
                <a:gd name="connsiteY48" fmla="*/ 298245 h 622380"/>
                <a:gd name="connsiteX49" fmla="*/ 10236 w 330958"/>
                <a:gd name="connsiteY49" fmla="*/ 277774 h 622380"/>
                <a:gd name="connsiteX50" fmla="*/ 17059 w 330958"/>
                <a:gd name="connsiteY50" fmla="*/ 240242 h 622380"/>
                <a:gd name="connsiteX51" fmla="*/ 23883 w 330958"/>
                <a:gd name="connsiteY51" fmla="*/ 226595 h 622380"/>
                <a:gd name="connsiteX52" fmla="*/ 30707 w 330958"/>
                <a:gd name="connsiteY52" fmla="*/ 216359 h 622380"/>
                <a:gd name="connsiteX53" fmla="*/ 37531 w 330958"/>
                <a:gd name="connsiteY53" fmla="*/ 195887 h 622380"/>
                <a:gd name="connsiteX54" fmla="*/ 40943 w 330958"/>
                <a:gd name="connsiteY54" fmla="*/ 185651 h 622380"/>
                <a:gd name="connsiteX55" fmla="*/ 51179 w 330958"/>
                <a:gd name="connsiteY55" fmla="*/ 172004 h 622380"/>
                <a:gd name="connsiteX56" fmla="*/ 54591 w 330958"/>
                <a:gd name="connsiteY56" fmla="*/ 161768 h 622380"/>
                <a:gd name="connsiteX57" fmla="*/ 68239 w 330958"/>
                <a:gd name="connsiteY57" fmla="*/ 141296 h 622380"/>
                <a:gd name="connsiteX58" fmla="*/ 71651 w 330958"/>
                <a:gd name="connsiteY58" fmla="*/ 127648 h 622380"/>
                <a:gd name="connsiteX59" fmla="*/ 92122 w 330958"/>
                <a:gd name="connsiteY59" fmla="*/ 93529 h 622380"/>
                <a:gd name="connsiteX60" fmla="*/ 98946 w 330958"/>
                <a:gd name="connsiteY60" fmla="*/ 83293 h 622380"/>
                <a:gd name="connsiteX61" fmla="*/ 105770 w 330958"/>
                <a:gd name="connsiteY61" fmla="*/ 73057 h 622380"/>
                <a:gd name="connsiteX62" fmla="*/ 126242 w 330958"/>
                <a:gd name="connsiteY62" fmla="*/ 59410 h 622380"/>
                <a:gd name="connsiteX63" fmla="*/ 136477 w 330958"/>
                <a:gd name="connsiteY63" fmla="*/ 52586 h 622380"/>
                <a:gd name="connsiteX64" fmla="*/ 150125 w 330958"/>
                <a:gd name="connsiteY64" fmla="*/ 42350 h 622380"/>
                <a:gd name="connsiteX65" fmla="*/ 180833 w 330958"/>
                <a:gd name="connsiteY65" fmla="*/ 21878 h 622380"/>
                <a:gd name="connsiteX66" fmla="*/ 191068 w 330958"/>
                <a:gd name="connsiteY66" fmla="*/ 15054 h 622380"/>
                <a:gd name="connsiteX67" fmla="*/ 201304 w 330958"/>
                <a:gd name="connsiteY67" fmla="*/ 11642 h 622380"/>
                <a:gd name="connsiteX68" fmla="*/ 221776 w 330958"/>
                <a:gd name="connsiteY68" fmla="*/ 1407 h 622380"/>
                <a:gd name="connsiteX69" fmla="*/ 259307 w 330958"/>
                <a:gd name="connsiteY69" fmla="*/ 4819 h 62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30958" h="622380">
                  <a:moveTo>
                    <a:pt x="259307" y="4819"/>
                  </a:moveTo>
                  <a:cubicBezTo>
                    <a:pt x="268406" y="7094"/>
                    <a:pt x="271678" y="10365"/>
                    <a:pt x="276367" y="15054"/>
                  </a:cubicBezTo>
                  <a:cubicBezTo>
                    <a:pt x="279964" y="18650"/>
                    <a:pt x="280667" y="24286"/>
                    <a:pt x="283191" y="28702"/>
                  </a:cubicBezTo>
                  <a:cubicBezTo>
                    <a:pt x="289525" y="39786"/>
                    <a:pt x="290842" y="39765"/>
                    <a:pt x="300251" y="49174"/>
                  </a:cubicBezTo>
                  <a:cubicBezTo>
                    <a:pt x="301388" y="54860"/>
                    <a:pt x="302654" y="60522"/>
                    <a:pt x="303662" y="66233"/>
                  </a:cubicBezTo>
                  <a:cubicBezTo>
                    <a:pt x="306066" y="79859"/>
                    <a:pt x="307130" y="93754"/>
                    <a:pt x="310486" y="107177"/>
                  </a:cubicBezTo>
                  <a:cubicBezTo>
                    <a:pt x="314770" y="124313"/>
                    <a:pt x="312415" y="116376"/>
                    <a:pt x="317310" y="131060"/>
                  </a:cubicBezTo>
                  <a:cubicBezTo>
                    <a:pt x="313898" y="132197"/>
                    <a:pt x="303662" y="133335"/>
                    <a:pt x="307074" y="134472"/>
                  </a:cubicBezTo>
                  <a:lnTo>
                    <a:pt x="317310" y="137884"/>
                  </a:lnTo>
                  <a:lnTo>
                    <a:pt x="307074" y="134472"/>
                  </a:lnTo>
                  <a:cubicBezTo>
                    <a:pt x="309349" y="137884"/>
                    <a:pt x="313703" y="140612"/>
                    <a:pt x="313898" y="144708"/>
                  </a:cubicBezTo>
                  <a:cubicBezTo>
                    <a:pt x="318111" y="233189"/>
                    <a:pt x="302630" y="182554"/>
                    <a:pt x="313898" y="216359"/>
                  </a:cubicBezTo>
                  <a:cubicBezTo>
                    <a:pt x="312761" y="222046"/>
                    <a:pt x="311893" y="227793"/>
                    <a:pt x="310486" y="233419"/>
                  </a:cubicBezTo>
                  <a:cubicBezTo>
                    <a:pt x="309614" y="236908"/>
                    <a:pt x="307074" y="240058"/>
                    <a:pt x="307074" y="243654"/>
                  </a:cubicBezTo>
                  <a:cubicBezTo>
                    <a:pt x="307074" y="248674"/>
                    <a:pt x="315978" y="264873"/>
                    <a:pt x="317310" y="267538"/>
                  </a:cubicBezTo>
                  <a:cubicBezTo>
                    <a:pt x="318447" y="275499"/>
                    <a:pt x="319724" y="283442"/>
                    <a:pt x="320722" y="291422"/>
                  </a:cubicBezTo>
                  <a:cubicBezTo>
                    <a:pt x="321999" y="301641"/>
                    <a:pt x="322568" y="311950"/>
                    <a:pt x="324134" y="322129"/>
                  </a:cubicBezTo>
                  <a:cubicBezTo>
                    <a:pt x="325358" y="330086"/>
                    <a:pt x="328410" y="338369"/>
                    <a:pt x="330958" y="346013"/>
                  </a:cubicBezTo>
                  <a:cubicBezTo>
                    <a:pt x="320647" y="387255"/>
                    <a:pt x="337469" y="316459"/>
                    <a:pt x="324134" y="414251"/>
                  </a:cubicBezTo>
                  <a:cubicBezTo>
                    <a:pt x="323162" y="421378"/>
                    <a:pt x="320527" y="428289"/>
                    <a:pt x="317310" y="434723"/>
                  </a:cubicBezTo>
                  <a:cubicBezTo>
                    <a:pt x="308652" y="452039"/>
                    <a:pt x="313307" y="444139"/>
                    <a:pt x="303662" y="458607"/>
                  </a:cubicBezTo>
                  <a:cubicBezTo>
                    <a:pt x="301930" y="465536"/>
                    <a:pt x="299777" y="475635"/>
                    <a:pt x="296839" y="482490"/>
                  </a:cubicBezTo>
                  <a:cubicBezTo>
                    <a:pt x="294835" y="487165"/>
                    <a:pt x="291904" y="491415"/>
                    <a:pt x="290015" y="496138"/>
                  </a:cubicBezTo>
                  <a:cubicBezTo>
                    <a:pt x="287344" y="502817"/>
                    <a:pt x="287181" y="510625"/>
                    <a:pt x="283191" y="516610"/>
                  </a:cubicBezTo>
                  <a:lnTo>
                    <a:pt x="269543" y="537081"/>
                  </a:lnTo>
                  <a:cubicBezTo>
                    <a:pt x="267268" y="540493"/>
                    <a:pt x="265619" y="544417"/>
                    <a:pt x="262719" y="547317"/>
                  </a:cubicBezTo>
                  <a:cubicBezTo>
                    <a:pt x="259307" y="550729"/>
                    <a:pt x="255572" y="553846"/>
                    <a:pt x="252483" y="557553"/>
                  </a:cubicBezTo>
                  <a:cubicBezTo>
                    <a:pt x="249858" y="560703"/>
                    <a:pt x="248383" y="564724"/>
                    <a:pt x="245659" y="567789"/>
                  </a:cubicBezTo>
                  <a:cubicBezTo>
                    <a:pt x="239248" y="575002"/>
                    <a:pt x="232012" y="581436"/>
                    <a:pt x="225188" y="588260"/>
                  </a:cubicBezTo>
                  <a:lnTo>
                    <a:pt x="214952" y="598496"/>
                  </a:lnTo>
                  <a:cubicBezTo>
                    <a:pt x="208524" y="604924"/>
                    <a:pt x="203031" y="611756"/>
                    <a:pt x="194480" y="615556"/>
                  </a:cubicBezTo>
                  <a:cubicBezTo>
                    <a:pt x="187907" y="618477"/>
                    <a:pt x="174009" y="622380"/>
                    <a:pt x="174009" y="622380"/>
                  </a:cubicBezTo>
                  <a:cubicBezTo>
                    <a:pt x="167185" y="621243"/>
                    <a:pt x="160321" y="620325"/>
                    <a:pt x="153537" y="618968"/>
                  </a:cubicBezTo>
                  <a:cubicBezTo>
                    <a:pt x="140644" y="616389"/>
                    <a:pt x="132476" y="613085"/>
                    <a:pt x="119418" y="608732"/>
                  </a:cubicBezTo>
                  <a:cubicBezTo>
                    <a:pt x="116006" y="607595"/>
                    <a:pt x="112175" y="607315"/>
                    <a:pt x="109182" y="605320"/>
                  </a:cubicBezTo>
                  <a:cubicBezTo>
                    <a:pt x="105770" y="603045"/>
                    <a:pt x="102614" y="600330"/>
                    <a:pt x="98946" y="598496"/>
                  </a:cubicBezTo>
                  <a:cubicBezTo>
                    <a:pt x="95729" y="596888"/>
                    <a:pt x="91927" y="596692"/>
                    <a:pt x="88710" y="595084"/>
                  </a:cubicBezTo>
                  <a:cubicBezTo>
                    <a:pt x="85042" y="593250"/>
                    <a:pt x="82221" y="589926"/>
                    <a:pt x="78474" y="588260"/>
                  </a:cubicBezTo>
                  <a:cubicBezTo>
                    <a:pt x="71901" y="585339"/>
                    <a:pt x="58003" y="581436"/>
                    <a:pt x="58003" y="581436"/>
                  </a:cubicBezTo>
                  <a:cubicBezTo>
                    <a:pt x="55728" y="578024"/>
                    <a:pt x="52844" y="574948"/>
                    <a:pt x="51179" y="571201"/>
                  </a:cubicBezTo>
                  <a:cubicBezTo>
                    <a:pt x="48258" y="564628"/>
                    <a:pt x="48671" y="556484"/>
                    <a:pt x="44355" y="550729"/>
                  </a:cubicBezTo>
                  <a:cubicBezTo>
                    <a:pt x="40943" y="546180"/>
                    <a:pt x="37133" y="541903"/>
                    <a:pt x="34119" y="537081"/>
                  </a:cubicBezTo>
                  <a:cubicBezTo>
                    <a:pt x="23833" y="520623"/>
                    <a:pt x="30215" y="527971"/>
                    <a:pt x="23883" y="513198"/>
                  </a:cubicBezTo>
                  <a:cubicBezTo>
                    <a:pt x="8825" y="478064"/>
                    <a:pt x="25763" y="525663"/>
                    <a:pt x="10236" y="479078"/>
                  </a:cubicBezTo>
                  <a:lnTo>
                    <a:pt x="6824" y="468842"/>
                  </a:lnTo>
                  <a:cubicBezTo>
                    <a:pt x="14665" y="421798"/>
                    <a:pt x="9434" y="469960"/>
                    <a:pt x="6824" y="434723"/>
                  </a:cubicBezTo>
                  <a:cubicBezTo>
                    <a:pt x="-3567" y="294440"/>
                    <a:pt x="8964" y="400666"/>
                    <a:pt x="0" y="328953"/>
                  </a:cubicBezTo>
                  <a:cubicBezTo>
                    <a:pt x="1137" y="322129"/>
                    <a:pt x="1911" y="315234"/>
                    <a:pt x="3412" y="308481"/>
                  </a:cubicBezTo>
                  <a:cubicBezTo>
                    <a:pt x="4192" y="304970"/>
                    <a:pt x="6044" y="301756"/>
                    <a:pt x="6824" y="298245"/>
                  </a:cubicBezTo>
                  <a:cubicBezTo>
                    <a:pt x="8325" y="291492"/>
                    <a:pt x="9258" y="284622"/>
                    <a:pt x="10236" y="277774"/>
                  </a:cubicBezTo>
                  <a:cubicBezTo>
                    <a:pt x="12620" y="261086"/>
                    <a:pt x="11327" y="253617"/>
                    <a:pt x="17059" y="240242"/>
                  </a:cubicBezTo>
                  <a:cubicBezTo>
                    <a:pt x="19062" y="235567"/>
                    <a:pt x="21360" y="231011"/>
                    <a:pt x="23883" y="226595"/>
                  </a:cubicBezTo>
                  <a:cubicBezTo>
                    <a:pt x="25918" y="223035"/>
                    <a:pt x="29042" y="220106"/>
                    <a:pt x="30707" y="216359"/>
                  </a:cubicBezTo>
                  <a:cubicBezTo>
                    <a:pt x="33628" y="209786"/>
                    <a:pt x="35256" y="202711"/>
                    <a:pt x="37531" y="195887"/>
                  </a:cubicBezTo>
                  <a:cubicBezTo>
                    <a:pt x="38668" y="192475"/>
                    <a:pt x="38785" y="188528"/>
                    <a:pt x="40943" y="185651"/>
                  </a:cubicBezTo>
                  <a:lnTo>
                    <a:pt x="51179" y="172004"/>
                  </a:lnTo>
                  <a:cubicBezTo>
                    <a:pt x="52316" y="168592"/>
                    <a:pt x="52844" y="164912"/>
                    <a:pt x="54591" y="161768"/>
                  </a:cubicBezTo>
                  <a:cubicBezTo>
                    <a:pt x="58574" y="154599"/>
                    <a:pt x="68239" y="141296"/>
                    <a:pt x="68239" y="141296"/>
                  </a:cubicBezTo>
                  <a:cubicBezTo>
                    <a:pt x="69376" y="136747"/>
                    <a:pt x="70005" y="132039"/>
                    <a:pt x="71651" y="127648"/>
                  </a:cubicBezTo>
                  <a:cubicBezTo>
                    <a:pt x="76148" y="115656"/>
                    <a:pt x="85319" y="103734"/>
                    <a:pt x="92122" y="93529"/>
                  </a:cubicBezTo>
                  <a:lnTo>
                    <a:pt x="98946" y="83293"/>
                  </a:lnTo>
                  <a:cubicBezTo>
                    <a:pt x="101221" y="79881"/>
                    <a:pt x="102358" y="75332"/>
                    <a:pt x="105770" y="73057"/>
                  </a:cubicBezTo>
                  <a:lnTo>
                    <a:pt x="126242" y="59410"/>
                  </a:lnTo>
                  <a:cubicBezTo>
                    <a:pt x="129654" y="57136"/>
                    <a:pt x="133197" y="55046"/>
                    <a:pt x="136477" y="52586"/>
                  </a:cubicBezTo>
                  <a:cubicBezTo>
                    <a:pt x="141026" y="49174"/>
                    <a:pt x="145466" y="45611"/>
                    <a:pt x="150125" y="42350"/>
                  </a:cubicBezTo>
                  <a:cubicBezTo>
                    <a:pt x="150135" y="42343"/>
                    <a:pt x="175710" y="25294"/>
                    <a:pt x="180833" y="21878"/>
                  </a:cubicBezTo>
                  <a:cubicBezTo>
                    <a:pt x="184245" y="19603"/>
                    <a:pt x="187178" y="16351"/>
                    <a:pt x="191068" y="15054"/>
                  </a:cubicBezTo>
                  <a:cubicBezTo>
                    <a:pt x="194480" y="13917"/>
                    <a:pt x="198087" y="13250"/>
                    <a:pt x="201304" y="11642"/>
                  </a:cubicBezTo>
                  <a:cubicBezTo>
                    <a:pt x="213791" y="5399"/>
                    <a:pt x="208301" y="3857"/>
                    <a:pt x="221776" y="1407"/>
                  </a:cubicBezTo>
                  <a:cubicBezTo>
                    <a:pt x="242869" y="-2428"/>
                    <a:pt x="250208" y="2544"/>
                    <a:pt x="259307" y="4819"/>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Freeform 11"/>
            <p:cNvSpPr/>
            <p:nvPr/>
          </p:nvSpPr>
          <p:spPr bwMode="auto">
            <a:xfrm>
              <a:off x="5216857" y="2681785"/>
              <a:ext cx="508379" cy="641445"/>
            </a:xfrm>
            <a:custGeom>
              <a:avLst/>
              <a:gdLst>
                <a:gd name="connsiteX0" fmla="*/ 40943 w 508379"/>
                <a:gd name="connsiteY0" fmla="*/ 303663 h 641445"/>
                <a:gd name="connsiteX1" fmla="*/ 37531 w 508379"/>
                <a:gd name="connsiteY1" fmla="*/ 279779 h 641445"/>
                <a:gd name="connsiteX2" fmla="*/ 30707 w 508379"/>
                <a:gd name="connsiteY2" fmla="*/ 269543 h 641445"/>
                <a:gd name="connsiteX3" fmla="*/ 23883 w 508379"/>
                <a:gd name="connsiteY3" fmla="*/ 245660 h 641445"/>
                <a:gd name="connsiteX4" fmla="*/ 27295 w 508379"/>
                <a:gd name="connsiteY4" fmla="*/ 191069 h 641445"/>
                <a:gd name="connsiteX5" fmla="*/ 37531 w 508379"/>
                <a:gd name="connsiteY5" fmla="*/ 160361 h 641445"/>
                <a:gd name="connsiteX6" fmla="*/ 40943 w 508379"/>
                <a:gd name="connsiteY6" fmla="*/ 150125 h 641445"/>
                <a:gd name="connsiteX7" fmla="*/ 54591 w 508379"/>
                <a:gd name="connsiteY7" fmla="*/ 129654 h 641445"/>
                <a:gd name="connsiteX8" fmla="*/ 68239 w 508379"/>
                <a:gd name="connsiteY8" fmla="*/ 98946 h 641445"/>
                <a:gd name="connsiteX9" fmla="*/ 71650 w 508379"/>
                <a:gd name="connsiteY9" fmla="*/ 88711 h 641445"/>
                <a:gd name="connsiteX10" fmla="*/ 85298 w 508379"/>
                <a:gd name="connsiteY10" fmla="*/ 68239 h 641445"/>
                <a:gd name="connsiteX11" fmla="*/ 88710 w 508379"/>
                <a:gd name="connsiteY11" fmla="*/ 58003 h 641445"/>
                <a:gd name="connsiteX12" fmla="*/ 119418 w 508379"/>
                <a:gd name="connsiteY12" fmla="*/ 34119 h 641445"/>
                <a:gd name="connsiteX13" fmla="*/ 139889 w 508379"/>
                <a:gd name="connsiteY13" fmla="*/ 27296 h 641445"/>
                <a:gd name="connsiteX14" fmla="*/ 160361 w 508379"/>
                <a:gd name="connsiteY14" fmla="*/ 13648 h 641445"/>
                <a:gd name="connsiteX15" fmla="*/ 170597 w 508379"/>
                <a:gd name="connsiteY15" fmla="*/ 6824 h 641445"/>
                <a:gd name="connsiteX16" fmla="*/ 191068 w 508379"/>
                <a:gd name="connsiteY16" fmla="*/ 0 h 641445"/>
                <a:gd name="connsiteX17" fmla="*/ 242247 w 508379"/>
                <a:gd name="connsiteY17" fmla="*/ 6824 h 641445"/>
                <a:gd name="connsiteX18" fmla="*/ 252483 w 508379"/>
                <a:gd name="connsiteY18" fmla="*/ 10236 h 641445"/>
                <a:gd name="connsiteX19" fmla="*/ 266131 w 508379"/>
                <a:gd name="connsiteY19" fmla="*/ 13648 h 641445"/>
                <a:gd name="connsiteX20" fmla="*/ 276367 w 508379"/>
                <a:gd name="connsiteY20" fmla="*/ 20472 h 641445"/>
                <a:gd name="connsiteX21" fmla="*/ 290015 w 508379"/>
                <a:gd name="connsiteY21" fmla="*/ 23884 h 641445"/>
                <a:gd name="connsiteX22" fmla="*/ 300250 w 508379"/>
                <a:gd name="connsiteY22" fmla="*/ 27296 h 641445"/>
                <a:gd name="connsiteX23" fmla="*/ 313898 w 508379"/>
                <a:gd name="connsiteY23" fmla="*/ 34119 h 641445"/>
                <a:gd name="connsiteX24" fmla="*/ 324134 w 508379"/>
                <a:gd name="connsiteY24" fmla="*/ 37531 h 641445"/>
                <a:gd name="connsiteX25" fmla="*/ 334370 w 508379"/>
                <a:gd name="connsiteY25" fmla="*/ 44355 h 641445"/>
                <a:gd name="connsiteX26" fmla="*/ 358253 w 508379"/>
                <a:gd name="connsiteY26" fmla="*/ 54591 h 641445"/>
                <a:gd name="connsiteX27" fmla="*/ 368489 w 508379"/>
                <a:gd name="connsiteY27" fmla="*/ 64827 h 641445"/>
                <a:gd name="connsiteX28" fmla="*/ 406021 w 508379"/>
                <a:gd name="connsiteY28" fmla="*/ 81887 h 641445"/>
                <a:gd name="connsiteX29" fmla="*/ 426492 w 508379"/>
                <a:gd name="connsiteY29" fmla="*/ 95534 h 641445"/>
                <a:gd name="connsiteX30" fmla="*/ 436728 w 508379"/>
                <a:gd name="connsiteY30" fmla="*/ 105770 h 641445"/>
                <a:gd name="connsiteX31" fmla="*/ 446964 w 508379"/>
                <a:gd name="connsiteY31" fmla="*/ 109182 h 641445"/>
                <a:gd name="connsiteX32" fmla="*/ 467436 w 508379"/>
                <a:gd name="connsiteY32" fmla="*/ 119418 h 641445"/>
                <a:gd name="connsiteX33" fmla="*/ 477671 w 508379"/>
                <a:gd name="connsiteY33" fmla="*/ 129654 h 641445"/>
                <a:gd name="connsiteX34" fmla="*/ 487907 w 508379"/>
                <a:gd name="connsiteY34" fmla="*/ 136478 h 641445"/>
                <a:gd name="connsiteX35" fmla="*/ 494731 w 508379"/>
                <a:gd name="connsiteY35" fmla="*/ 156949 h 641445"/>
                <a:gd name="connsiteX36" fmla="*/ 498143 w 508379"/>
                <a:gd name="connsiteY36" fmla="*/ 167185 h 641445"/>
                <a:gd name="connsiteX37" fmla="*/ 501555 w 508379"/>
                <a:gd name="connsiteY37" fmla="*/ 201305 h 641445"/>
                <a:gd name="connsiteX38" fmla="*/ 508379 w 508379"/>
                <a:gd name="connsiteY38" fmla="*/ 235424 h 641445"/>
                <a:gd name="connsiteX39" fmla="*/ 501555 w 508379"/>
                <a:gd name="connsiteY39" fmla="*/ 327546 h 641445"/>
                <a:gd name="connsiteX40" fmla="*/ 484495 w 508379"/>
                <a:gd name="connsiteY40" fmla="*/ 365078 h 641445"/>
                <a:gd name="connsiteX41" fmla="*/ 474259 w 508379"/>
                <a:gd name="connsiteY41" fmla="*/ 399197 h 641445"/>
                <a:gd name="connsiteX42" fmla="*/ 470847 w 508379"/>
                <a:gd name="connsiteY42" fmla="*/ 409433 h 641445"/>
                <a:gd name="connsiteX43" fmla="*/ 467436 w 508379"/>
                <a:gd name="connsiteY43" fmla="*/ 423081 h 641445"/>
                <a:gd name="connsiteX44" fmla="*/ 457200 w 508379"/>
                <a:gd name="connsiteY44" fmla="*/ 440140 h 641445"/>
                <a:gd name="connsiteX45" fmla="*/ 453788 w 508379"/>
                <a:gd name="connsiteY45" fmla="*/ 450376 h 641445"/>
                <a:gd name="connsiteX46" fmla="*/ 446964 w 508379"/>
                <a:gd name="connsiteY46" fmla="*/ 460612 h 641445"/>
                <a:gd name="connsiteX47" fmla="*/ 440140 w 508379"/>
                <a:gd name="connsiteY47" fmla="*/ 474260 h 641445"/>
                <a:gd name="connsiteX48" fmla="*/ 436728 w 508379"/>
                <a:gd name="connsiteY48" fmla="*/ 484496 h 641445"/>
                <a:gd name="connsiteX49" fmla="*/ 423080 w 508379"/>
                <a:gd name="connsiteY49" fmla="*/ 511791 h 641445"/>
                <a:gd name="connsiteX50" fmla="*/ 388961 w 508379"/>
                <a:gd name="connsiteY50" fmla="*/ 542499 h 641445"/>
                <a:gd name="connsiteX51" fmla="*/ 378725 w 508379"/>
                <a:gd name="connsiteY51" fmla="*/ 552734 h 641445"/>
                <a:gd name="connsiteX52" fmla="*/ 348018 w 508379"/>
                <a:gd name="connsiteY52" fmla="*/ 573206 h 641445"/>
                <a:gd name="connsiteX53" fmla="*/ 334370 w 508379"/>
                <a:gd name="connsiteY53" fmla="*/ 583442 h 641445"/>
                <a:gd name="connsiteX54" fmla="*/ 310486 w 508379"/>
                <a:gd name="connsiteY54" fmla="*/ 597090 h 641445"/>
                <a:gd name="connsiteX55" fmla="*/ 300250 w 508379"/>
                <a:gd name="connsiteY55" fmla="*/ 607325 h 641445"/>
                <a:gd name="connsiteX56" fmla="*/ 290015 w 508379"/>
                <a:gd name="connsiteY56" fmla="*/ 610737 h 641445"/>
                <a:gd name="connsiteX57" fmla="*/ 279779 w 508379"/>
                <a:gd name="connsiteY57" fmla="*/ 617561 h 641445"/>
                <a:gd name="connsiteX58" fmla="*/ 269543 w 508379"/>
                <a:gd name="connsiteY58" fmla="*/ 620973 h 641445"/>
                <a:gd name="connsiteX59" fmla="*/ 238836 w 508379"/>
                <a:gd name="connsiteY59" fmla="*/ 634621 h 641445"/>
                <a:gd name="connsiteX60" fmla="*/ 156949 w 508379"/>
                <a:gd name="connsiteY60" fmla="*/ 641445 h 641445"/>
                <a:gd name="connsiteX61" fmla="*/ 95534 w 508379"/>
                <a:gd name="connsiteY61" fmla="*/ 638033 h 641445"/>
                <a:gd name="connsiteX62" fmla="*/ 71650 w 508379"/>
                <a:gd name="connsiteY62" fmla="*/ 631209 h 641445"/>
                <a:gd name="connsiteX63" fmla="*/ 58003 w 508379"/>
                <a:gd name="connsiteY63" fmla="*/ 620973 h 641445"/>
                <a:gd name="connsiteX64" fmla="*/ 44355 w 508379"/>
                <a:gd name="connsiteY64" fmla="*/ 614149 h 641445"/>
                <a:gd name="connsiteX65" fmla="*/ 13647 w 508379"/>
                <a:gd name="connsiteY65" fmla="*/ 593678 h 641445"/>
                <a:gd name="connsiteX66" fmla="*/ 13647 w 508379"/>
                <a:gd name="connsiteY66" fmla="*/ 573206 h 641445"/>
                <a:gd name="connsiteX67" fmla="*/ 6824 w 508379"/>
                <a:gd name="connsiteY67" fmla="*/ 549322 h 641445"/>
                <a:gd name="connsiteX68" fmla="*/ 0 w 508379"/>
                <a:gd name="connsiteY68" fmla="*/ 525439 h 641445"/>
                <a:gd name="connsiteX69" fmla="*/ 3412 w 508379"/>
                <a:gd name="connsiteY69" fmla="*/ 501555 h 641445"/>
                <a:gd name="connsiteX70" fmla="*/ 6824 w 508379"/>
                <a:gd name="connsiteY70" fmla="*/ 481084 h 641445"/>
                <a:gd name="connsiteX71" fmla="*/ 3412 w 508379"/>
                <a:gd name="connsiteY71" fmla="*/ 470848 h 641445"/>
                <a:gd name="connsiteX72" fmla="*/ 13647 w 508379"/>
                <a:gd name="connsiteY72" fmla="*/ 450376 h 641445"/>
                <a:gd name="connsiteX73" fmla="*/ 23883 w 508379"/>
                <a:gd name="connsiteY73" fmla="*/ 446964 h 641445"/>
                <a:gd name="connsiteX74" fmla="*/ 27295 w 508379"/>
                <a:gd name="connsiteY74" fmla="*/ 436728 h 641445"/>
                <a:gd name="connsiteX75" fmla="*/ 30707 w 508379"/>
                <a:gd name="connsiteY75" fmla="*/ 412845 h 641445"/>
                <a:gd name="connsiteX76" fmla="*/ 40943 w 508379"/>
                <a:gd name="connsiteY76" fmla="*/ 406021 h 641445"/>
                <a:gd name="connsiteX77" fmla="*/ 51179 w 508379"/>
                <a:gd name="connsiteY77" fmla="*/ 385549 h 641445"/>
                <a:gd name="connsiteX78" fmla="*/ 58003 w 508379"/>
                <a:gd name="connsiteY78" fmla="*/ 375314 h 641445"/>
                <a:gd name="connsiteX79" fmla="*/ 61415 w 508379"/>
                <a:gd name="connsiteY79" fmla="*/ 365078 h 641445"/>
                <a:gd name="connsiteX80" fmla="*/ 58003 w 508379"/>
                <a:gd name="connsiteY80" fmla="*/ 354842 h 641445"/>
                <a:gd name="connsiteX81" fmla="*/ 54591 w 508379"/>
                <a:gd name="connsiteY81" fmla="*/ 334370 h 641445"/>
                <a:gd name="connsiteX82" fmla="*/ 51179 w 508379"/>
                <a:gd name="connsiteY82" fmla="*/ 320722 h 641445"/>
                <a:gd name="connsiteX83" fmla="*/ 44355 w 508379"/>
                <a:gd name="connsiteY83" fmla="*/ 310487 h 641445"/>
                <a:gd name="connsiteX84" fmla="*/ 40943 w 508379"/>
                <a:gd name="connsiteY84" fmla="*/ 303663 h 64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08379" h="641445">
                  <a:moveTo>
                    <a:pt x="40943" y="303663"/>
                  </a:moveTo>
                  <a:cubicBezTo>
                    <a:pt x="39806" y="298545"/>
                    <a:pt x="39842" y="287482"/>
                    <a:pt x="37531" y="279779"/>
                  </a:cubicBezTo>
                  <a:cubicBezTo>
                    <a:pt x="36353" y="275851"/>
                    <a:pt x="32541" y="273211"/>
                    <a:pt x="30707" y="269543"/>
                  </a:cubicBezTo>
                  <a:cubicBezTo>
                    <a:pt x="28259" y="264647"/>
                    <a:pt x="24977" y="250034"/>
                    <a:pt x="23883" y="245660"/>
                  </a:cubicBezTo>
                  <a:cubicBezTo>
                    <a:pt x="25020" y="227463"/>
                    <a:pt x="24832" y="209134"/>
                    <a:pt x="27295" y="191069"/>
                  </a:cubicBezTo>
                  <a:lnTo>
                    <a:pt x="37531" y="160361"/>
                  </a:lnTo>
                  <a:cubicBezTo>
                    <a:pt x="38668" y="156949"/>
                    <a:pt x="38948" y="153117"/>
                    <a:pt x="40943" y="150125"/>
                  </a:cubicBezTo>
                  <a:cubicBezTo>
                    <a:pt x="45492" y="143301"/>
                    <a:pt x="51998" y="137434"/>
                    <a:pt x="54591" y="129654"/>
                  </a:cubicBezTo>
                  <a:cubicBezTo>
                    <a:pt x="62712" y="105292"/>
                    <a:pt x="57425" y="115167"/>
                    <a:pt x="68239" y="98946"/>
                  </a:cubicBezTo>
                  <a:cubicBezTo>
                    <a:pt x="69376" y="95534"/>
                    <a:pt x="69904" y="91855"/>
                    <a:pt x="71650" y="88711"/>
                  </a:cubicBezTo>
                  <a:cubicBezTo>
                    <a:pt x="75633" y="81542"/>
                    <a:pt x="82704" y="76020"/>
                    <a:pt x="85298" y="68239"/>
                  </a:cubicBezTo>
                  <a:cubicBezTo>
                    <a:pt x="86435" y="64827"/>
                    <a:pt x="86715" y="60996"/>
                    <a:pt x="88710" y="58003"/>
                  </a:cubicBezTo>
                  <a:cubicBezTo>
                    <a:pt x="93757" y="50433"/>
                    <a:pt x="113608" y="36055"/>
                    <a:pt x="119418" y="34119"/>
                  </a:cubicBezTo>
                  <a:cubicBezTo>
                    <a:pt x="126242" y="31845"/>
                    <a:pt x="133904" y="31286"/>
                    <a:pt x="139889" y="27296"/>
                  </a:cubicBezTo>
                  <a:lnTo>
                    <a:pt x="160361" y="13648"/>
                  </a:lnTo>
                  <a:cubicBezTo>
                    <a:pt x="163773" y="11373"/>
                    <a:pt x="166707" y="8121"/>
                    <a:pt x="170597" y="6824"/>
                  </a:cubicBezTo>
                  <a:lnTo>
                    <a:pt x="191068" y="0"/>
                  </a:lnTo>
                  <a:cubicBezTo>
                    <a:pt x="205853" y="1643"/>
                    <a:pt x="226931" y="3420"/>
                    <a:pt x="242247" y="6824"/>
                  </a:cubicBezTo>
                  <a:cubicBezTo>
                    <a:pt x="245758" y="7604"/>
                    <a:pt x="249025" y="9248"/>
                    <a:pt x="252483" y="10236"/>
                  </a:cubicBezTo>
                  <a:cubicBezTo>
                    <a:pt x="256992" y="11524"/>
                    <a:pt x="261582" y="12511"/>
                    <a:pt x="266131" y="13648"/>
                  </a:cubicBezTo>
                  <a:cubicBezTo>
                    <a:pt x="269543" y="15923"/>
                    <a:pt x="272598" y="18857"/>
                    <a:pt x="276367" y="20472"/>
                  </a:cubicBezTo>
                  <a:cubicBezTo>
                    <a:pt x="280677" y="22319"/>
                    <a:pt x="285506" y="22596"/>
                    <a:pt x="290015" y="23884"/>
                  </a:cubicBezTo>
                  <a:cubicBezTo>
                    <a:pt x="293473" y="24872"/>
                    <a:pt x="296944" y="25879"/>
                    <a:pt x="300250" y="27296"/>
                  </a:cubicBezTo>
                  <a:cubicBezTo>
                    <a:pt x="304925" y="29299"/>
                    <a:pt x="309223" y="32116"/>
                    <a:pt x="313898" y="34119"/>
                  </a:cubicBezTo>
                  <a:cubicBezTo>
                    <a:pt x="317204" y="35536"/>
                    <a:pt x="320917" y="35923"/>
                    <a:pt x="324134" y="37531"/>
                  </a:cubicBezTo>
                  <a:cubicBezTo>
                    <a:pt x="327802" y="39365"/>
                    <a:pt x="330810" y="42320"/>
                    <a:pt x="334370" y="44355"/>
                  </a:cubicBezTo>
                  <a:cubicBezTo>
                    <a:pt x="346175" y="51100"/>
                    <a:pt x="346770" y="50763"/>
                    <a:pt x="358253" y="54591"/>
                  </a:cubicBezTo>
                  <a:cubicBezTo>
                    <a:pt x="361665" y="58003"/>
                    <a:pt x="364418" y="62236"/>
                    <a:pt x="368489" y="64827"/>
                  </a:cubicBezTo>
                  <a:cubicBezTo>
                    <a:pt x="385271" y="75507"/>
                    <a:pt x="390989" y="76876"/>
                    <a:pt x="406021" y="81887"/>
                  </a:cubicBezTo>
                  <a:cubicBezTo>
                    <a:pt x="412845" y="86436"/>
                    <a:pt x="420693" y="89735"/>
                    <a:pt x="426492" y="95534"/>
                  </a:cubicBezTo>
                  <a:cubicBezTo>
                    <a:pt x="429904" y="98946"/>
                    <a:pt x="432713" y="103093"/>
                    <a:pt x="436728" y="105770"/>
                  </a:cubicBezTo>
                  <a:cubicBezTo>
                    <a:pt x="439721" y="107765"/>
                    <a:pt x="443747" y="107574"/>
                    <a:pt x="446964" y="109182"/>
                  </a:cubicBezTo>
                  <a:cubicBezTo>
                    <a:pt x="473421" y="122411"/>
                    <a:pt x="441708" y="110842"/>
                    <a:pt x="467436" y="119418"/>
                  </a:cubicBezTo>
                  <a:cubicBezTo>
                    <a:pt x="470848" y="122830"/>
                    <a:pt x="473964" y="126565"/>
                    <a:pt x="477671" y="129654"/>
                  </a:cubicBezTo>
                  <a:cubicBezTo>
                    <a:pt x="480821" y="132279"/>
                    <a:pt x="485734" y="133001"/>
                    <a:pt x="487907" y="136478"/>
                  </a:cubicBezTo>
                  <a:cubicBezTo>
                    <a:pt x="491719" y="142577"/>
                    <a:pt x="492456" y="150125"/>
                    <a:pt x="494731" y="156949"/>
                  </a:cubicBezTo>
                  <a:lnTo>
                    <a:pt x="498143" y="167185"/>
                  </a:lnTo>
                  <a:cubicBezTo>
                    <a:pt x="499280" y="178558"/>
                    <a:pt x="499859" y="190001"/>
                    <a:pt x="501555" y="201305"/>
                  </a:cubicBezTo>
                  <a:cubicBezTo>
                    <a:pt x="503276" y="212775"/>
                    <a:pt x="508379" y="235424"/>
                    <a:pt x="508379" y="235424"/>
                  </a:cubicBezTo>
                  <a:cubicBezTo>
                    <a:pt x="506945" y="265536"/>
                    <a:pt x="508231" y="297507"/>
                    <a:pt x="501555" y="327546"/>
                  </a:cubicBezTo>
                  <a:cubicBezTo>
                    <a:pt x="497959" y="343728"/>
                    <a:pt x="491173" y="345044"/>
                    <a:pt x="484495" y="365078"/>
                  </a:cubicBezTo>
                  <a:cubicBezTo>
                    <a:pt x="468281" y="413718"/>
                    <a:pt x="484571" y="363107"/>
                    <a:pt x="474259" y="399197"/>
                  </a:cubicBezTo>
                  <a:cubicBezTo>
                    <a:pt x="473271" y="402655"/>
                    <a:pt x="471835" y="405975"/>
                    <a:pt x="470847" y="409433"/>
                  </a:cubicBezTo>
                  <a:cubicBezTo>
                    <a:pt x="469559" y="413942"/>
                    <a:pt x="469340" y="418796"/>
                    <a:pt x="467436" y="423081"/>
                  </a:cubicBezTo>
                  <a:cubicBezTo>
                    <a:pt x="464743" y="429141"/>
                    <a:pt x="460166" y="434209"/>
                    <a:pt x="457200" y="440140"/>
                  </a:cubicBezTo>
                  <a:cubicBezTo>
                    <a:pt x="455592" y="443357"/>
                    <a:pt x="455396" y="447159"/>
                    <a:pt x="453788" y="450376"/>
                  </a:cubicBezTo>
                  <a:cubicBezTo>
                    <a:pt x="451954" y="454044"/>
                    <a:pt x="448999" y="457052"/>
                    <a:pt x="446964" y="460612"/>
                  </a:cubicBezTo>
                  <a:cubicBezTo>
                    <a:pt x="444440" y="465028"/>
                    <a:pt x="442144" y="469585"/>
                    <a:pt x="440140" y="474260"/>
                  </a:cubicBezTo>
                  <a:cubicBezTo>
                    <a:pt x="438723" y="477566"/>
                    <a:pt x="437991" y="481128"/>
                    <a:pt x="436728" y="484496"/>
                  </a:cubicBezTo>
                  <a:cubicBezTo>
                    <a:pt x="432057" y="496951"/>
                    <a:pt x="430840" y="502091"/>
                    <a:pt x="423080" y="511791"/>
                  </a:cubicBezTo>
                  <a:cubicBezTo>
                    <a:pt x="384016" y="560623"/>
                    <a:pt x="419401" y="520758"/>
                    <a:pt x="388961" y="542499"/>
                  </a:cubicBezTo>
                  <a:cubicBezTo>
                    <a:pt x="385035" y="545303"/>
                    <a:pt x="382534" y="549772"/>
                    <a:pt x="378725" y="552734"/>
                  </a:cubicBezTo>
                  <a:cubicBezTo>
                    <a:pt x="348061" y="576583"/>
                    <a:pt x="368467" y="557869"/>
                    <a:pt x="348018" y="573206"/>
                  </a:cubicBezTo>
                  <a:cubicBezTo>
                    <a:pt x="343469" y="576618"/>
                    <a:pt x="339192" y="580428"/>
                    <a:pt x="334370" y="583442"/>
                  </a:cubicBezTo>
                  <a:cubicBezTo>
                    <a:pt x="321018" y="591787"/>
                    <a:pt x="321759" y="587697"/>
                    <a:pt x="310486" y="597090"/>
                  </a:cubicBezTo>
                  <a:cubicBezTo>
                    <a:pt x="306779" y="600179"/>
                    <a:pt x="304265" y="604649"/>
                    <a:pt x="300250" y="607325"/>
                  </a:cubicBezTo>
                  <a:cubicBezTo>
                    <a:pt x="297258" y="609320"/>
                    <a:pt x="293232" y="609129"/>
                    <a:pt x="290015" y="610737"/>
                  </a:cubicBezTo>
                  <a:cubicBezTo>
                    <a:pt x="286347" y="612571"/>
                    <a:pt x="283447" y="615727"/>
                    <a:pt x="279779" y="617561"/>
                  </a:cubicBezTo>
                  <a:cubicBezTo>
                    <a:pt x="276562" y="619169"/>
                    <a:pt x="272760" y="619365"/>
                    <a:pt x="269543" y="620973"/>
                  </a:cubicBezTo>
                  <a:cubicBezTo>
                    <a:pt x="252157" y="629666"/>
                    <a:pt x="265241" y="630220"/>
                    <a:pt x="238836" y="634621"/>
                  </a:cubicBezTo>
                  <a:cubicBezTo>
                    <a:pt x="198140" y="641404"/>
                    <a:pt x="225271" y="637649"/>
                    <a:pt x="156949" y="641445"/>
                  </a:cubicBezTo>
                  <a:cubicBezTo>
                    <a:pt x="136477" y="640308"/>
                    <a:pt x="115953" y="639889"/>
                    <a:pt x="95534" y="638033"/>
                  </a:cubicBezTo>
                  <a:cubicBezTo>
                    <a:pt x="89643" y="637497"/>
                    <a:pt x="77709" y="633229"/>
                    <a:pt x="71650" y="631209"/>
                  </a:cubicBezTo>
                  <a:cubicBezTo>
                    <a:pt x="67101" y="627797"/>
                    <a:pt x="62825" y="623987"/>
                    <a:pt x="58003" y="620973"/>
                  </a:cubicBezTo>
                  <a:cubicBezTo>
                    <a:pt x="53690" y="618277"/>
                    <a:pt x="48587" y="616970"/>
                    <a:pt x="44355" y="614149"/>
                  </a:cubicBezTo>
                  <a:cubicBezTo>
                    <a:pt x="6498" y="588912"/>
                    <a:pt x="45560" y="609635"/>
                    <a:pt x="13647" y="593678"/>
                  </a:cubicBezTo>
                  <a:cubicBezTo>
                    <a:pt x="4551" y="566382"/>
                    <a:pt x="13647" y="600502"/>
                    <a:pt x="13647" y="573206"/>
                  </a:cubicBezTo>
                  <a:cubicBezTo>
                    <a:pt x="13647" y="567869"/>
                    <a:pt x="8434" y="554956"/>
                    <a:pt x="6824" y="549322"/>
                  </a:cubicBezTo>
                  <a:cubicBezTo>
                    <a:pt x="-1745" y="519333"/>
                    <a:pt x="8181" y="549982"/>
                    <a:pt x="0" y="525439"/>
                  </a:cubicBezTo>
                  <a:cubicBezTo>
                    <a:pt x="1137" y="517478"/>
                    <a:pt x="2189" y="509504"/>
                    <a:pt x="3412" y="501555"/>
                  </a:cubicBezTo>
                  <a:cubicBezTo>
                    <a:pt x="4464" y="494718"/>
                    <a:pt x="6824" y="488002"/>
                    <a:pt x="6824" y="481084"/>
                  </a:cubicBezTo>
                  <a:cubicBezTo>
                    <a:pt x="6824" y="477487"/>
                    <a:pt x="4549" y="474260"/>
                    <a:pt x="3412" y="470848"/>
                  </a:cubicBezTo>
                  <a:cubicBezTo>
                    <a:pt x="5659" y="464106"/>
                    <a:pt x="7636" y="455185"/>
                    <a:pt x="13647" y="450376"/>
                  </a:cubicBezTo>
                  <a:cubicBezTo>
                    <a:pt x="16455" y="448129"/>
                    <a:pt x="20471" y="448101"/>
                    <a:pt x="23883" y="446964"/>
                  </a:cubicBezTo>
                  <a:cubicBezTo>
                    <a:pt x="25020" y="443552"/>
                    <a:pt x="26590" y="440255"/>
                    <a:pt x="27295" y="436728"/>
                  </a:cubicBezTo>
                  <a:cubicBezTo>
                    <a:pt x="28872" y="428842"/>
                    <a:pt x="27441" y="420194"/>
                    <a:pt x="30707" y="412845"/>
                  </a:cubicBezTo>
                  <a:cubicBezTo>
                    <a:pt x="32373" y="409098"/>
                    <a:pt x="37531" y="408296"/>
                    <a:pt x="40943" y="406021"/>
                  </a:cubicBezTo>
                  <a:cubicBezTo>
                    <a:pt x="60503" y="376681"/>
                    <a:pt x="37050" y="413806"/>
                    <a:pt x="51179" y="385549"/>
                  </a:cubicBezTo>
                  <a:cubicBezTo>
                    <a:pt x="53013" y="381881"/>
                    <a:pt x="55728" y="378726"/>
                    <a:pt x="58003" y="375314"/>
                  </a:cubicBezTo>
                  <a:cubicBezTo>
                    <a:pt x="59140" y="371902"/>
                    <a:pt x="61415" y="368675"/>
                    <a:pt x="61415" y="365078"/>
                  </a:cubicBezTo>
                  <a:cubicBezTo>
                    <a:pt x="61415" y="361481"/>
                    <a:pt x="58783" y="358353"/>
                    <a:pt x="58003" y="354842"/>
                  </a:cubicBezTo>
                  <a:cubicBezTo>
                    <a:pt x="56502" y="348089"/>
                    <a:pt x="55948" y="341154"/>
                    <a:pt x="54591" y="334370"/>
                  </a:cubicBezTo>
                  <a:cubicBezTo>
                    <a:pt x="53671" y="329772"/>
                    <a:pt x="53026" y="325032"/>
                    <a:pt x="51179" y="320722"/>
                  </a:cubicBezTo>
                  <a:cubicBezTo>
                    <a:pt x="49564" y="316953"/>
                    <a:pt x="45652" y="314377"/>
                    <a:pt x="44355" y="310487"/>
                  </a:cubicBezTo>
                  <a:cubicBezTo>
                    <a:pt x="43995" y="309408"/>
                    <a:pt x="42080" y="308781"/>
                    <a:pt x="40943" y="303663"/>
                  </a:cubicBez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Rectangle 12"/>
            <p:cNvSpPr/>
            <p:nvPr/>
          </p:nvSpPr>
          <p:spPr bwMode="auto">
            <a:xfrm>
              <a:off x="3657600" y="2537077"/>
              <a:ext cx="381000" cy="62238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4" name="Rectangle 13"/>
            <p:cNvSpPr/>
            <p:nvPr/>
          </p:nvSpPr>
          <p:spPr bwMode="auto">
            <a:xfrm>
              <a:off x="4865674" y="2629123"/>
              <a:ext cx="381000" cy="62238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5" name="TextBox 14"/>
            <p:cNvSpPr txBox="1"/>
            <p:nvPr/>
          </p:nvSpPr>
          <p:spPr>
            <a:xfrm>
              <a:off x="4851896" y="2427982"/>
              <a:ext cx="902811" cy="954107"/>
            </a:xfrm>
            <a:prstGeom prst="rect">
              <a:avLst/>
            </a:prstGeom>
            <a:noFill/>
          </p:spPr>
          <p:txBody>
            <a:bodyPr wrap="none" rtlCol="0">
              <a:spAutoFit/>
            </a:bodyPr>
            <a:lstStyle/>
            <a:p>
              <a:r>
                <a:rPr lang="en-US" sz="2800" dirty="0">
                  <a:solidFill>
                    <a:schemeClr val="tx1"/>
                  </a:solidFill>
                </a:rPr>
                <a:t>s</a:t>
              </a:r>
              <a:r>
                <a:rPr lang="en-US" sz="2800" dirty="0" smtClean="0">
                  <a:solidFill>
                    <a:schemeClr val="tx1"/>
                  </a:solidFill>
                </a:rPr>
                <a:t>ixty</a:t>
              </a:r>
            </a:p>
            <a:p>
              <a:r>
                <a:rPr lang="en-US" sz="2800" dirty="0" smtClean="0">
                  <a:solidFill>
                    <a:schemeClr val="tx1"/>
                  </a:solidFill>
                </a:rPr>
                <a:t>nine</a:t>
              </a:r>
              <a:endParaRPr lang="en-US" sz="2800" dirty="0">
                <a:solidFill>
                  <a:schemeClr val="tx1"/>
                </a:solidFill>
              </a:endParaRPr>
            </a:p>
          </p:txBody>
        </p:sp>
        <p:sp>
          <p:nvSpPr>
            <p:cNvPr id="17" name="TextBox 16"/>
            <p:cNvSpPr txBox="1"/>
            <p:nvPr/>
          </p:nvSpPr>
          <p:spPr>
            <a:xfrm>
              <a:off x="3361380" y="2342345"/>
              <a:ext cx="902811" cy="954107"/>
            </a:xfrm>
            <a:prstGeom prst="rect">
              <a:avLst/>
            </a:prstGeom>
            <a:noFill/>
          </p:spPr>
          <p:txBody>
            <a:bodyPr wrap="none" rtlCol="0">
              <a:spAutoFit/>
            </a:bodyPr>
            <a:lstStyle/>
            <a:p>
              <a:r>
                <a:rPr lang="en-US" sz="2800" dirty="0">
                  <a:solidFill>
                    <a:schemeClr val="tx1"/>
                  </a:solidFill>
                </a:rPr>
                <a:t>s</a:t>
              </a:r>
              <a:r>
                <a:rPr lang="en-US" sz="2800" dirty="0" smtClean="0">
                  <a:solidFill>
                    <a:schemeClr val="tx1"/>
                  </a:solidFill>
                </a:rPr>
                <a:t>ixty</a:t>
              </a:r>
            </a:p>
            <a:p>
              <a:r>
                <a:rPr lang="en-US" sz="2800" dirty="0" smtClean="0">
                  <a:solidFill>
                    <a:schemeClr val="tx1"/>
                  </a:solidFill>
                </a:rPr>
                <a:t>nine</a:t>
              </a:r>
              <a:endParaRPr lang="en-US" sz="2800" dirty="0">
                <a:solidFill>
                  <a:schemeClr val="tx1"/>
                </a:solidFill>
              </a:endParaRPr>
            </a:p>
          </p:txBody>
        </p:sp>
      </p:grpSp>
    </p:spTree>
    <p:extLst>
      <p:ext uri="{BB962C8B-B14F-4D97-AF65-F5344CB8AC3E}">
        <p14:creationId xmlns:p14="http://schemas.microsoft.com/office/powerpoint/2010/main" val="29279895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use of ontology as discipline</a:t>
            </a:r>
            <a:endParaRPr lang="en-US" dirty="0"/>
          </a:p>
        </p:txBody>
      </p:sp>
      <p:sp>
        <p:nvSpPr>
          <p:cNvPr id="3" name="Content Placeholder 2"/>
          <p:cNvSpPr>
            <a:spLocks noGrp="1"/>
          </p:cNvSpPr>
          <p:nvPr>
            <p:ph idx="1"/>
          </p:nvPr>
        </p:nvSpPr>
        <p:spPr>
          <a:xfrm>
            <a:off x="228600" y="1371600"/>
            <a:ext cx="8686800" cy="5257800"/>
          </a:xfrm>
        </p:spPr>
        <p:txBody>
          <a:bodyPr/>
          <a:lstStyle/>
          <a:p>
            <a:r>
              <a:rPr lang="en-US" b="1" u="sng" dirty="0" smtClean="0"/>
              <a:t>Creation of ontologies</a:t>
            </a:r>
            <a:r>
              <a:rPr lang="en-US" b="1" dirty="0" smtClean="0"/>
              <a:t> </a:t>
            </a:r>
            <a:r>
              <a:rPr lang="en-US" dirty="0" smtClean="0"/>
              <a:t>throughout their entire life cycle</a:t>
            </a:r>
            <a:endParaRPr lang="en-US" dirty="0"/>
          </a:p>
        </p:txBody>
      </p:sp>
      <p:sp>
        <p:nvSpPr>
          <p:cNvPr id="4" name="Title 3"/>
          <p:cNvSpPr txBox="1">
            <a:spLocks/>
          </p:cNvSpPr>
          <p:nvPr/>
        </p:nvSpPr>
        <p:spPr>
          <a:xfrm>
            <a:off x="228601" y="3817786"/>
            <a:ext cx="8686800" cy="762000"/>
          </a:xfrm>
          <a:prstGeom prst="rect">
            <a:avLst/>
          </a:prstGeom>
        </p:spPr>
        <p:txBody>
          <a:bodyPr/>
          <a:lstStyle>
            <a:lvl1pPr algn="ctr" rtl="0" eaLnBrk="0" fontAlgn="base" hangingPunct="0">
              <a:spcBef>
                <a:spcPct val="0"/>
              </a:spcBef>
              <a:spcAft>
                <a:spcPct val="0"/>
              </a:spcAft>
              <a:defRPr sz="3600" b="0" i="0">
                <a:solidFill>
                  <a:schemeClr val="bg1"/>
                </a:solidFill>
                <a:latin typeface="Georgia"/>
                <a:ea typeface="ＭＳ Ｐゴシック" pitchFamily="122" charset="-128"/>
                <a:cs typeface="Georgia"/>
              </a:defRPr>
            </a:lvl1pPr>
            <a:lvl2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fontAlgn="base">
              <a:spcBef>
                <a:spcPct val="0"/>
              </a:spcBef>
              <a:spcAft>
                <a:spcPct val="0"/>
              </a:spcAft>
              <a:defRPr sz="3600">
                <a:solidFill>
                  <a:schemeClr val="bg1"/>
                </a:solidFill>
                <a:latin typeface="Times" pitchFamily="122" charset="0"/>
              </a:defRPr>
            </a:lvl6pPr>
            <a:lvl7pPr marL="914400" algn="l" rtl="0" fontAlgn="base">
              <a:spcBef>
                <a:spcPct val="0"/>
              </a:spcBef>
              <a:spcAft>
                <a:spcPct val="0"/>
              </a:spcAft>
              <a:defRPr sz="3600">
                <a:solidFill>
                  <a:schemeClr val="bg1"/>
                </a:solidFill>
                <a:latin typeface="Times" pitchFamily="122" charset="0"/>
              </a:defRPr>
            </a:lvl7pPr>
            <a:lvl8pPr marL="1371600" algn="l" rtl="0" fontAlgn="base">
              <a:spcBef>
                <a:spcPct val="0"/>
              </a:spcBef>
              <a:spcAft>
                <a:spcPct val="0"/>
              </a:spcAft>
              <a:defRPr sz="3600">
                <a:solidFill>
                  <a:schemeClr val="bg1"/>
                </a:solidFill>
                <a:latin typeface="Times" pitchFamily="122" charset="0"/>
              </a:defRPr>
            </a:lvl8pPr>
            <a:lvl9pPr marL="1828800" algn="l" rtl="0" fontAlgn="base">
              <a:spcBef>
                <a:spcPct val="0"/>
              </a:spcBef>
              <a:spcAft>
                <a:spcPct val="0"/>
              </a:spcAft>
              <a:defRPr sz="3600">
                <a:solidFill>
                  <a:schemeClr val="bg1"/>
                </a:solidFill>
                <a:latin typeface="Times" pitchFamily="122" charset="0"/>
              </a:defRPr>
            </a:lvl9pPr>
          </a:lstStyle>
          <a:p>
            <a:r>
              <a:rPr lang="en-US" sz="4000" kern="0" smtClean="0"/>
              <a:t>An ontology’s </a:t>
            </a:r>
            <a:br>
              <a:rPr lang="en-US" sz="4000" kern="0" smtClean="0"/>
            </a:br>
            <a:r>
              <a:rPr lang="en-US" sz="4000" kern="0" smtClean="0"/>
              <a:t>ideal lifecycle</a:t>
            </a:r>
            <a:endParaRPr lang="en-US" sz="4000" kern="0" dirty="0"/>
          </a:p>
        </p:txBody>
      </p:sp>
      <p:grpSp>
        <p:nvGrpSpPr>
          <p:cNvPr id="5" name="Group 4"/>
          <p:cNvGrpSpPr/>
          <p:nvPr/>
        </p:nvGrpSpPr>
        <p:grpSpPr>
          <a:xfrm>
            <a:off x="152400" y="1981200"/>
            <a:ext cx="8915402" cy="4648200"/>
            <a:chOff x="2047070" y="1676812"/>
            <a:chExt cx="5049859" cy="4952174"/>
          </a:xfrm>
        </p:grpSpPr>
        <p:sp>
          <p:nvSpPr>
            <p:cNvPr id="6" name="Freeform 5"/>
            <p:cNvSpPr/>
            <p:nvPr/>
          </p:nvSpPr>
          <p:spPr>
            <a:xfrm>
              <a:off x="3995142" y="1676812"/>
              <a:ext cx="1153715" cy="1153715"/>
            </a:xfrm>
            <a:custGeom>
              <a:avLst/>
              <a:gdLst>
                <a:gd name="connsiteX0" fmla="*/ 0 w 1153715"/>
                <a:gd name="connsiteY0" fmla="*/ 576858 h 1153715"/>
                <a:gd name="connsiteX1" fmla="*/ 576858 w 1153715"/>
                <a:gd name="connsiteY1" fmla="*/ 0 h 1153715"/>
                <a:gd name="connsiteX2" fmla="*/ 1153716 w 1153715"/>
                <a:gd name="connsiteY2" fmla="*/ 576858 h 1153715"/>
                <a:gd name="connsiteX3" fmla="*/ 576858 w 1153715"/>
                <a:gd name="connsiteY3" fmla="*/ 1153716 h 1153715"/>
                <a:gd name="connsiteX4" fmla="*/ 0 w 1153715"/>
                <a:gd name="connsiteY4" fmla="*/ 576858 h 115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715" h="1153715">
                  <a:moveTo>
                    <a:pt x="0" y="576858"/>
                  </a:moveTo>
                  <a:cubicBezTo>
                    <a:pt x="0" y="258268"/>
                    <a:pt x="258268" y="0"/>
                    <a:pt x="576858" y="0"/>
                  </a:cubicBezTo>
                  <a:cubicBezTo>
                    <a:pt x="895448" y="0"/>
                    <a:pt x="1153716" y="258268"/>
                    <a:pt x="1153716" y="576858"/>
                  </a:cubicBezTo>
                  <a:cubicBezTo>
                    <a:pt x="1153716" y="895448"/>
                    <a:pt x="895448" y="1153716"/>
                    <a:pt x="576858" y="1153716"/>
                  </a:cubicBezTo>
                  <a:cubicBezTo>
                    <a:pt x="258268" y="1153716"/>
                    <a:pt x="0" y="895448"/>
                    <a:pt x="0" y="576858"/>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18" tIns="179118" rIns="179118" bIns="179118" numCol="1" spcCol="1270" anchor="ctr" anchorCtr="0">
              <a:noAutofit/>
            </a:bodyPr>
            <a:lstStyle/>
            <a:p>
              <a:pPr lvl="0" algn="ctr" defTabSz="355600" rtl="0">
                <a:lnSpc>
                  <a:spcPct val="90000"/>
                </a:lnSpc>
                <a:spcBef>
                  <a:spcPct val="0"/>
                </a:spcBef>
                <a:spcAft>
                  <a:spcPct val="35000"/>
                </a:spcAft>
              </a:pPr>
              <a:r>
                <a:rPr lang="en-US" sz="2000" b="0" i="0" kern="1200" dirty="0" smtClean="0">
                  <a:solidFill>
                    <a:schemeClr val="tx1"/>
                  </a:solidFill>
                </a:rPr>
                <a:t>Principles</a:t>
              </a:r>
            </a:p>
            <a:p>
              <a:pPr lvl="0" algn="ctr" defTabSz="355600" rtl="0">
                <a:lnSpc>
                  <a:spcPct val="90000"/>
                </a:lnSpc>
                <a:spcBef>
                  <a:spcPct val="0"/>
                </a:spcBef>
                <a:spcAft>
                  <a:spcPct val="35000"/>
                </a:spcAft>
              </a:pPr>
              <a:r>
                <a:rPr lang="en-US" sz="2000" dirty="0" smtClean="0">
                  <a:solidFill>
                    <a:schemeClr val="tx1"/>
                  </a:solidFill>
                </a:rPr>
                <a:t>base</a:t>
              </a:r>
              <a:r>
                <a:rPr lang="en-US" sz="2000" b="0" i="0" kern="1200" dirty="0" smtClean="0">
                  <a:solidFill>
                    <a:schemeClr val="tx1"/>
                  </a:solidFill>
                </a:rPr>
                <a:t>d design</a:t>
              </a:r>
              <a:endParaRPr lang="en-US" sz="2000" kern="1200" dirty="0">
                <a:solidFill>
                  <a:schemeClr val="tx1"/>
                </a:solidFill>
              </a:endParaRPr>
            </a:p>
          </p:txBody>
        </p:sp>
        <p:sp>
          <p:nvSpPr>
            <p:cNvPr id="7" name="Freeform 6"/>
            <p:cNvSpPr/>
            <p:nvPr/>
          </p:nvSpPr>
          <p:spPr>
            <a:xfrm rot="1542857">
              <a:off x="5191513" y="2431370"/>
              <a:ext cx="307522" cy="389379"/>
            </a:xfrm>
            <a:custGeom>
              <a:avLst/>
              <a:gdLst>
                <a:gd name="connsiteX0" fmla="*/ 0 w 307522"/>
                <a:gd name="connsiteY0" fmla="*/ 77876 h 389379"/>
                <a:gd name="connsiteX1" fmla="*/ 153761 w 307522"/>
                <a:gd name="connsiteY1" fmla="*/ 77876 h 389379"/>
                <a:gd name="connsiteX2" fmla="*/ 153761 w 307522"/>
                <a:gd name="connsiteY2" fmla="*/ 0 h 389379"/>
                <a:gd name="connsiteX3" fmla="*/ 307522 w 307522"/>
                <a:gd name="connsiteY3" fmla="*/ 194690 h 389379"/>
                <a:gd name="connsiteX4" fmla="*/ 153761 w 307522"/>
                <a:gd name="connsiteY4" fmla="*/ 389379 h 389379"/>
                <a:gd name="connsiteX5" fmla="*/ 153761 w 307522"/>
                <a:gd name="connsiteY5" fmla="*/ 311503 h 389379"/>
                <a:gd name="connsiteX6" fmla="*/ 0 w 307522"/>
                <a:gd name="connsiteY6" fmla="*/ 311503 h 389379"/>
                <a:gd name="connsiteX7" fmla="*/ 0 w 307522"/>
                <a:gd name="connsiteY7" fmla="*/ 77876 h 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522" h="389379">
                  <a:moveTo>
                    <a:pt x="0" y="77876"/>
                  </a:moveTo>
                  <a:lnTo>
                    <a:pt x="153761" y="77876"/>
                  </a:lnTo>
                  <a:lnTo>
                    <a:pt x="153761" y="0"/>
                  </a:lnTo>
                  <a:lnTo>
                    <a:pt x="307522" y="194690"/>
                  </a:lnTo>
                  <a:lnTo>
                    <a:pt x="153761" y="389379"/>
                  </a:lnTo>
                  <a:lnTo>
                    <a:pt x="153761" y="311503"/>
                  </a:lnTo>
                  <a:lnTo>
                    <a:pt x="0" y="311503"/>
                  </a:lnTo>
                  <a:lnTo>
                    <a:pt x="0" y="7787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7876" rIns="92256" bIns="77875" numCol="1" spcCol="1270" anchor="ctr" anchorCtr="0">
              <a:noAutofit/>
            </a:bodyPr>
            <a:lstStyle/>
            <a:p>
              <a:pPr lvl="0" algn="ctr" defTabSz="311150">
                <a:lnSpc>
                  <a:spcPct val="90000"/>
                </a:lnSpc>
                <a:spcBef>
                  <a:spcPct val="0"/>
                </a:spcBef>
                <a:spcAft>
                  <a:spcPct val="35000"/>
                </a:spcAft>
              </a:pPr>
              <a:endParaRPr lang="en-US" sz="2000" kern="1200">
                <a:solidFill>
                  <a:schemeClr val="tx1"/>
                </a:solidFill>
              </a:endParaRPr>
            </a:p>
          </p:txBody>
        </p:sp>
        <p:sp>
          <p:nvSpPr>
            <p:cNvPr id="8" name="Freeform 7"/>
            <p:cNvSpPr/>
            <p:nvPr/>
          </p:nvSpPr>
          <p:spPr>
            <a:xfrm>
              <a:off x="5557374" y="2429144"/>
              <a:ext cx="1153715" cy="1153715"/>
            </a:xfrm>
            <a:custGeom>
              <a:avLst/>
              <a:gdLst>
                <a:gd name="connsiteX0" fmla="*/ 0 w 1153715"/>
                <a:gd name="connsiteY0" fmla="*/ 576858 h 1153715"/>
                <a:gd name="connsiteX1" fmla="*/ 576858 w 1153715"/>
                <a:gd name="connsiteY1" fmla="*/ 0 h 1153715"/>
                <a:gd name="connsiteX2" fmla="*/ 1153716 w 1153715"/>
                <a:gd name="connsiteY2" fmla="*/ 576858 h 1153715"/>
                <a:gd name="connsiteX3" fmla="*/ 576858 w 1153715"/>
                <a:gd name="connsiteY3" fmla="*/ 1153716 h 1153715"/>
                <a:gd name="connsiteX4" fmla="*/ 0 w 1153715"/>
                <a:gd name="connsiteY4" fmla="*/ 576858 h 115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715" h="1153715">
                  <a:moveTo>
                    <a:pt x="0" y="576858"/>
                  </a:moveTo>
                  <a:cubicBezTo>
                    <a:pt x="0" y="258268"/>
                    <a:pt x="258268" y="0"/>
                    <a:pt x="576858" y="0"/>
                  </a:cubicBezTo>
                  <a:cubicBezTo>
                    <a:pt x="895448" y="0"/>
                    <a:pt x="1153716" y="258268"/>
                    <a:pt x="1153716" y="576858"/>
                  </a:cubicBezTo>
                  <a:cubicBezTo>
                    <a:pt x="1153716" y="895448"/>
                    <a:pt x="895448" y="1153716"/>
                    <a:pt x="576858" y="1153716"/>
                  </a:cubicBezTo>
                  <a:cubicBezTo>
                    <a:pt x="258268" y="1153716"/>
                    <a:pt x="0" y="895448"/>
                    <a:pt x="0" y="576858"/>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18" tIns="179118" rIns="179118" bIns="179118" numCol="1" spcCol="1270" anchor="ctr" anchorCtr="0">
              <a:noAutofit/>
            </a:bodyPr>
            <a:lstStyle/>
            <a:p>
              <a:pPr lvl="0" algn="ctr" defTabSz="355600" rtl="0">
                <a:lnSpc>
                  <a:spcPct val="90000"/>
                </a:lnSpc>
                <a:spcBef>
                  <a:spcPct val="0"/>
                </a:spcBef>
                <a:spcAft>
                  <a:spcPct val="35000"/>
                </a:spcAft>
              </a:pPr>
              <a:r>
                <a:rPr lang="en-US" sz="2000" b="0" i="0" kern="1200" smtClean="0">
                  <a:solidFill>
                    <a:schemeClr val="tx1"/>
                  </a:solidFill>
                </a:rPr>
                <a:t>Development</a:t>
              </a:r>
              <a:endParaRPr lang="en-US" sz="2000" kern="1200">
                <a:solidFill>
                  <a:schemeClr val="tx1"/>
                </a:solidFill>
              </a:endParaRPr>
            </a:p>
          </p:txBody>
        </p:sp>
        <p:sp>
          <p:nvSpPr>
            <p:cNvPr id="9" name="Freeform 8"/>
            <p:cNvSpPr/>
            <p:nvPr/>
          </p:nvSpPr>
          <p:spPr>
            <a:xfrm rot="4628571">
              <a:off x="6144622" y="3753890"/>
              <a:ext cx="307522" cy="196160"/>
            </a:xfrm>
            <a:custGeom>
              <a:avLst/>
              <a:gdLst>
                <a:gd name="connsiteX0" fmla="*/ 0 w 307522"/>
                <a:gd name="connsiteY0" fmla="*/ 77876 h 389379"/>
                <a:gd name="connsiteX1" fmla="*/ 153761 w 307522"/>
                <a:gd name="connsiteY1" fmla="*/ 77876 h 389379"/>
                <a:gd name="connsiteX2" fmla="*/ 153761 w 307522"/>
                <a:gd name="connsiteY2" fmla="*/ 0 h 389379"/>
                <a:gd name="connsiteX3" fmla="*/ 307522 w 307522"/>
                <a:gd name="connsiteY3" fmla="*/ 194690 h 389379"/>
                <a:gd name="connsiteX4" fmla="*/ 153761 w 307522"/>
                <a:gd name="connsiteY4" fmla="*/ 389379 h 389379"/>
                <a:gd name="connsiteX5" fmla="*/ 153761 w 307522"/>
                <a:gd name="connsiteY5" fmla="*/ 311503 h 389379"/>
                <a:gd name="connsiteX6" fmla="*/ 0 w 307522"/>
                <a:gd name="connsiteY6" fmla="*/ 311503 h 389379"/>
                <a:gd name="connsiteX7" fmla="*/ 0 w 307522"/>
                <a:gd name="connsiteY7" fmla="*/ 77876 h 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522" h="389379">
                  <a:moveTo>
                    <a:pt x="0" y="77876"/>
                  </a:moveTo>
                  <a:lnTo>
                    <a:pt x="153761" y="77876"/>
                  </a:lnTo>
                  <a:lnTo>
                    <a:pt x="153761" y="0"/>
                  </a:lnTo>
                  <a:lnTo>
                    <a:pt x="307522" y="194690"/>
                  </a:lnTo>
                  <a:lnTo>
                    <a:pt x="153761" y="389379"/>
                  </a:lnTo>
                  <a:lnTo>
                    <a:pt x="153761" y="311503"/>
                  </a:lnTo>
                  <a:lnTo>
                    <a:pt x="0" y="311503"/>
                  </a:lnTo>
                  <a:lnTo>
                    <a:pt x="0" y="7787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7875" rIns="92256" bIns="77876" numCol="1" spcCol="1270" anchor="ctr" anchorCtr="0">
              <a:noAutofit/>
            </a:bodyPr>
            <a:lstStyle/>
            <a:p>
              <a:pPr lvl="0" algn="ctr" defTabSz="311150">
                <a:lnSpc>
                  <a:spcPct val="90000"/>
                </a:lnSpc>
                <a:spcBef>
                  <a:spcPct val="0"/>
                </a:spcBef>
                <a:spcAft>
                  <a:spcPct val="35000"/>
                </a:spcAft>
              </a:pPr>
              <a:endParaRPr lang="en-US" sz="2000" kern="1200">
                <a:solidFill>
                  <a:schemeClr val="tx1"/>
                </a:solidFill>
              </a:endParaRPr>
            </a:p>
          </p:txBody>
        </p:sp>
        <p:sp>
          <p:nvSpPr>
            <p:cNvPr id="10" name="Freeform 9"/>
            <p:cNvSpPr/>
            <p:nvPr/>
          </p:nvSpPr>
          <p:spPr>
            <a:xfrm>
              <a:off x="5845254" y="4119617"/>
              <a:ext cx="1251675" cy="1153715"/>
            </a:xfrm>
            <a:custGeom>
              <a:avLst/>
              <a:gdLst>
                <a:gd name="connsiteX0" fmla="*/ 0 w 1153715"/>
                <a:gd name="connsiteY0" fmla="*/ 576858 h 1153715"/>
                <a:gd name="connsiteX1" fmla="*/ 576858 w 1153715"/>
                <a:gd name="connsiteY1" fmla="*/ 0 h 1153715"/>
                <a:gd name="connsiteX2" fmla="*/ 1153716 w 1153715"/>
                <a:gd name="connsiteY2" fmla="*/ 576858 h 1153715"/>
                <a:gd name="connsiteX3" fmla="*/ 576858 w 1153715"/>
                <a:gd name="connsiteY3" fmla="*/ 1153716 h 1153715"/>
                <a:gd name="connsiteX4" fmla="*/ 0 w 1153715"/>
                <a:gd name="connsiteY4" fmla="*/ 576858 h 115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715" h="1153715">
                  <a:moveTo>
                    <a:pt x="0" y="576858"/>
                  </a:moveTo>
                  <a:cubicBezTo>
                    <a:pt x="0" y="258268"/>
                    <a:pt x="258268" y="0"/>
                    <a:pt x="576858" y="0"/>
                  </a:cubicBezTo>
                  <a:cubicBezTo>
                    <a:pt x="895448" y="0"/>
                    <a:pt x="1153716" y="258268"/>
                    <a:pt x="1153716" y="576858"/>
                  </a:cubicBezTo>
                  <a:cubicBezTo>
                    <a:pt x="1153716" y="895448"/>
                    <a:pt x="895448" y="1153716"/>
                    <a:pt x="576858" y="1153716"/>
                  </a:cubicBezTo>
                  <a:cubicBezTo>
                    <a:pt x="258268" y="1153716"/>
                    <a:pt x="0" y="895448"/>
                    <a:pt x="0" y="576858"/>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18" tIns="179118" rIns="179118" bIns="179118" numCol="1" spcCol="1270" anchor="ctr" anchorCtr="0">
              <a:noAutofit/>
            </a:bodyPr>
            <a:lstStyle/>
            <a:p>
              <a:pPr lvl="0" algn="ctr" defTabSz="355600" rtl="0">
                <a:lnSpc>
                  <a:spcPct val="90000"/>
                </a:lnSpc>
                <a:spcBef>
                  <a:spcPct val="0"/>
                </a:spcBef>
                <a:spcAft>
                  <a:spcPct val="35000"/>
                </a:spcAft>
              </a:pPr>
              <a:r>
                <a:rPr lang="en-US" sz="2000" b="0" i="0" kern="1200" dirty="0" smtClean="0">
                  <a:solidFill>
                    <a:schemeClr val="tx1"/>
                  </a:solidFill>
                </a:rPr>
                <a:t>Implementation</a:t>
              </a:r>
              <a:endParaRPr lang="en-US" sz="2000" kern="1200" dirty="0">
                <a:solidFill>
                  <a:schemeClr val="tx1"/>
                </a:solidFill>
              </a:endParaRPr>
            </a:p>
          </p:txBody>
        </p:sp>
        <p:sp>
          <p:nvSpPr>
            <p:cNvPr id="11" name="Freeform 10"/>
            <p:cNvSpPr/>
            <p:nvPr/>
          </p:nvSpPr>
          <p:spPr>
            <a:xfrm rot="18514286">
              <a:off x="5825742" y="5298520"/>
              <a:ext cx="307523" cy="213041"/>
            </a:xfrm>
            <a:custGeom>
              <a:avLst/>
              <a:gdLst>
                <a:gd name="connsiteX0" fmla="*/ 0 w 307522"/>
                <a:gd name="connsiteY0" fmla="*/ 77876 h 389379"/>
                <a:gd name="connsiteX1" fmla="*/ 153761 w 307522"/>
                <a:gd name="connsiteY1" fmla="*/ 77876 h 389379"/>
                <a:gd name="connsiteX2" fmla="*/ 153761 w 307522"/>
                <a:gd name="connsiteY2" fmla="*/ 0 h 389379"/>
                <a:gd name="connsiteX3" fmla="*/ 307522 w 307522"/>
                <a:gd name="connsiteY3" fmla="*/ 194690 h 389379"/>
                <a:gd name="connsiteX4" fmla="*/ 153761 w 307522"/>
                <a:gd name="connsiteY4" fmla="*/ 389379 h 389379"/>
                <a:gd name="connsiteX5" fmla="*/ 153761 w 307522"/>
                <a:gd name="connsiteY5" fmla="*/ 311503 h 389379"/>
                <a:gd name="connsiteX6" fmla="*/ 0 w 307522"/>
                <a:gd name="connsiteY6" fmla="*/ 311503 h 389379"/>
                <a:gd name="connsiteX7" fmla="*/ 0 w 307522"/>
                <a:gd name="connsiteY7" fmla="*/ 77876 h 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522" h="389379">
                  <a:moveTo>
                    <a:pt x="307522" y="311503"/>
                  </a:moveTo>
                  <a:lnTo>
                    <a:pt x="153761" y="311503"/>
                  </a:lnTo>
                  <a:lnTo>
                    <a:pt x="153761" y="389379"/>
                  </a:lnTo>
                  <a:lnTo>
                    <a:pt x="0" y="194689"/>
                  </a:lnTo>
                  <a:lnTo>
                    <a:pt x="153761" y="0"/>
                  </a:lnTo>
                  <a:lnTo>
                    <a:pt x="153761" y="77876"/>
                  </a:lnTo>
                  <a:lnTo>
                    <a:pt x="307522" y="77876"/>
                  </a:lnTo>
                  <a:lnTo>
                    <a:pt x="307522" y="311503"/>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57" tIns="77875" rIns="0" bIns="77877" numCol="1" spcCol="1270" anchor="ctr" anchorCtr="0">
              <a:noAutofit/>
            </a:bodyPr>
            <a:lstStyle/>
            <a:p>
              <a:pPr lvl="0" algn="ctr" defTabSz="311150">
                <a:lnSpc>
                  <a:spcPct val="90000"/>
                </a:lnSpc>
                <a:spcBef>
                  <a:spcPct val="0"/>
                </a:spcBef>
                <a:spcAft>
                  <a:spcPct val="35000"/>
                </a:spcAft>
              </a:pPr>
              <a:endParaRPr lang="en-US" sz="2000" kern="1200">
                <a:solidFill>
                  <a:schemeClr val="tx1"/>
                </a:solidFill>
              </a:endParaRPr>
            </a:p>
          </p:txBody>
        </p:sp>
        <p:sp>
          <p:nvSpPr>
            <p:cNvPr id="12" name="Freeform 11"/>
            <p:cNvSpPr/>
            <p:nvPr/>
          </p:nvSpPr>
          <p:spPr>
            <a:xfrm>
              <a:off x="4862115" y="5475271"/>
              <a:ext cx="1153715" cy="1153715"/>
            </a:xfrm>
            <a:custGeom>
              <a:avLst/>
              <a:gdLst>
                <a:gd name="connsiteX0" fmla="*/ 0 w 1153715"/>
                <a:gd name="connsiteY0" fmla="*/ 576858 h 1153715"/>
                <a:gd name="connsiteX1" fmla="*/ 576858 w 1153715"/>
                <a:gd name="connsiteY1" fmla="*/ 0 h 1153715"/>
                <a:gd name="connsiteX2" fmla="*/ 1153716 w 1153715"/>
                <a:gd name="connsiteY2" fmla="*/ 576858 h 1153715"/>
                <a:gd name="connsiteX3" fmla="*/ 576858 w 1153715"/>
                <a:gd name="connsiteY3" fmla="*/ 1153716 h 1153715"/>
                <a:gd name="connsiteX4" fmla="*/ 0 w 1153715"/>
                <a:gd name="connsiteY4" fmla="*/ 576858 h 115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715" h="1153715">
                  <a:moveTo>
                    <a:pt x="0" y="576858"/>
                  </a:moveTo>
                  <a:cubicBezTo>
                    <a:pt x="0" y="258268"/>
                    <a:pt x="258268" y="0"/>
                    <a:pt x="576858" y="0"/>
                  </a:cubicBezTo>
                  <a:cubicBezTo>
                    <a:pt x="895448" y="0"/>
                    <a:pt x="1153716" y="258268"/>
                    <a:pt x="1153716" y="576858"/>
                  </a:cubicBezTo>
                  <a:cubicBezTo>
                    <a:pt x="1153716" y="895448"/>
                    <a:pt x="895448" y="1153716"/>
                    <a:pt x="576858" y="1153716"/>
                  </a:cubicBezTo>
                  <a:cubicBezTo>
                    <a:pt x="258268" y="1153716"/>
                    <a:pt x="0" y="895448"/>
                    <a:pt x="0" y="576858"/>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18" tIns="179118" rIns="179118" bIns="179118" numCol="1" spcCol="1270" anchor="ctr" anchorCtr="0">
              <a:noAutofit/>
            </a:bodyPr>
            <a:lstStyle/>
            <a:p>
              <a:pPr lvl="0" algn="ctr" defTabSz="355600" rtl="0">
                <a:lnSpc>
                  <a:spcPct val="90000"/>
                </a:lnSpc>
                <a:spcBef>
                  <a:spcPct val="0"/>
                </a:spcBef>
                <a:spcAft>
                  <a:spcPct val="35000"/>
                </a:spcAft>
              </a:pPr>
              <a:r>
                <a:rPr lang="en-US" sz="2000" b="0" i="0" kern="1200" smtClean="0">
                  <a:solidFill>
                    <a:schemeClr val="tx1"/>
                  </a:solidFill>
                </a:rPr>
                <a:t>Verification</a:t>
              </a:r>
              <a:endParaRPr lang="en-US" sz="2000" kern="1200">
                <a:solidFill>
                  <a:schemeClr val="tx1"/>
                </a:solidFill>
              </a:endParaRPr>
            </a:p>
          </p:txBody>
        </p:sp>
        <p:sp>
          <p:nvSpPr>
            <p:cNvPr id="13" name="Freeform 12"/>
            <p:cNvSpPr/>
            <p:nvPr/>
          </p:nvSpPr>
          <p:spPr>
            <a:xfrm rot="21600000">
              <a:off x="4426942" y="5857438"/>
              <a:ext cx="307523" cy="389380"/>
            </a:xfrm>
            <a:custGeom>
              <a:avLst/>
              <a:gdLst>
                <a:gd name="connsiteX0" fmla="*/ 0 w 307522"/>
                <a:gd name="connsiteY0" fmla="*/ 77876 h 389379"/>
                <a:gd name="connsiteX1" fmla="*/ 153761 w 307522"/>
                <a:gd name="connsiteY1" fmla="*/ 77876 h 389379"/>
                <a:gd name="connsiteX2" fmla="*/ 153761 w 307522"/>
                <a:gd name="connsiteY2" fmla="*/ 0 h 389379"/>
                <a:gd name="connsiteX3" fmla="*/ 307522 w 307522"/>
                <a:gd name="connsiteY3" fmla="*/ 194690 h 389379"/>
                <a:gd name="connsiteX4" fmla="*/ 153761 w 307522"/>
                <a:gd name="connsiteY4" fmla="*/ 389379 h 389379"/>
                <a:gd name="connsiteX5" fmla="*/ 153761 w 307522"/>
                <a:gd name="connsiteY5" fmla="*/ 311503 h 389379"/>
                <a:gd name="connsiteX6" fmla="*/ 0 w 307522"/>
                <a:gd name="connsiteY6" fmla="*/ 311503 h 389379"/>
                <a:gd name="connsiteX7" fmla="*/ 0 w 307522"/>
                <a:gd name="connsiteY7" fmla="*/ 77876 h 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522" h="389379">
                  <a:moveTo>
                    <a:pt x="307522" y="311503"/>
                  </a:moveTo>
                  <a:lnTo>
                    <a:pt x="153761" y="311503"/>
                  </a:lnTo>
                  <a:lnTo>
                    <a:pt x="153761" y="389379"/>
                  </a:lnTo>
                  <a:lnTo>
                    <a:pt x="0" y="194689"/>
                  </a:lnTo>
                  <a:lnTo>
                    <a:pt x="153761" y="0"/>
                  </a:lnTo>
                  <a:lnTo>
                    <a:pt x="153761" y="77876"/>
                  </a:lnTo>
                  <a:lnTo>
                    <a:pt x="307522" y="77876"/>
                  </a:lnTo>
                  <a:lnTo>
                    <a:pt x="307522" y="311503"/>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57" tIns="77877" rIns="1" bIns="77876" numCol="1" spcCol="1270" anchor="ctr" anchorCtr="0">
              <a:noAutofit/>
            </a:bodyPr>
            <a:lstStyle/>
            <a:p>
              <a:pPr lvl="0" algn="ctr" defTabSz="311150">
                <a:lnSpc>
                  <a:spcPct val="90000"/>
                </a:lnSpc>
                <a:spcBef>
                  <a:spcPct val="0"/>
                </a:spcBef>
                <a:spcAft>
                  <a:spcPct val="35000"/>
                </a:spcAft>
              </a:pPr>
              <a:endParaRPr lang="en-US" sz="2000" kern="1200">
                <a:solidFill>
                  <a:schemeClr val="tx1"/>
                </a:solidFill>
              </a:endParaRPr>
            </a:p>
          </p:txBody>
        </p:sp>
        <p:sp>
          <p:nvSpPr>
            <p:cNvPr id="14" name="Freeform 13"/>
            <p:cNvSpPr/>
            <p:nvPr/>
          </p:nvSpPr>
          <p:spPr>
            <a:xfrm>
              <a:off x="3128168" y="5475271"/>
              <a:ext cx="1153715" cy="1153715"/>
            </a:xfrm>
            <a:custGeom>
              <a:avLst/>
              <a:gdLst>
                <a:gd name="connsiteX0" fmla="*/ 0 w 1153715"/>
                <a:gd name="connsiteY0" fmla="*/ 576858 h 1153715"/>
                <a:gd name="connsiteX1" fmla="*/ 576858 w 1153715"/>
                <a:gd name="connsiteY1" fmla="*/ 0 h 1153715"/>
                <a:gd name="connsiteX2" fmla="*/ 1153716 w 1153715"/>
                <a:gd name="connsiteY2" fmla="*/ 576858 h 1153715"/>
                <a:gd name="connsiteX3" fmla="*/ 576858 w 1153715"/>
                <a:gd name="connsiteY3" fmla="*/ 1153716 h 1153715"/>
                <a:gd name="connsiteX4" fmla="*/ 0 w 1153715"/>
                <a:gd name="connsiteY4" fmla="*/ 576858 h 115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715" h="1153715">
                  <a:moveTo>
                    <a:pt x="0" y="576858"/>
                  </a:moveTo>
                  <a:cubicBezTo>
                    <a:pt x="0" y="258268"/>
                    <a:pt x="258268" y="0"/>
                    <a:pt x="576858" y="0"/>
                  </a:cubicBezTo>
                  <a:cubicBezTo>
                    <a:pt x="895448" y="0"/>
                    <a:pt x="1153716" y="258268"/>
                    <a:pt x="1153716" y="576858"/>
                  </a:cubicBezTo>
                  <a:cubicBezTo>
                    <a:pt x="1153716" y="895448"/>
                    <a:pt x="895448" y="1153716"/>
                    <a:pt x="576858" y="1153716"/>
                  </a:cubicBezTo>
                  <a:cubicBezTo>
                    <a:pt x="258268" y="1153716"/>
                    <a:pt x="0" y="895448"/>
                    <a:pt x="0" y="576858"/>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18" tIns="179118" rIns="179118" bIns="179118" numCol="1" spcCol="1270" anchor="ctr" anchorCtr="0">
              <a:noAutofit/>
            </a:bodyPr>
            <a:lstStyle/>
            <a:p>
              <a:pPr lvl="0" algn="ctr" defTabSz="355600" rtl="0">
                <a:lnSpc>
                  <a:spcPct val="90000"/>
                </a:lnSpc>
                <a:spcBef>
                  <a:spcPct val="0"/>
                </a:spcBef>
                <a:spcAft>
                  <a:spcPct val="35000"/>
                </a:spcAft>
              </a:pPr>
              <a:r>
                <a:rPr lang="en-US" sz="2000" b="0" i="0" kern="1200" smtClean="0">
                  <a:solidFill>
                    <a:schemeClr val="tx1"/>
                  </a:solidFill>
                </a:rPr>
                <a:t>Validation</a:t>
              </a:r>
              <a:endParaRPr lang="en-US" sz="2000" kern="1200">
                <a:solidFill>
                  <a:schemeClr val="tx1"/>
                </a:solidFill>
              </a:endParaRPr>
            </a:p>
          </p:txBody>
        </p:sp>
        <p:sp>
          <p:nvSpPr>
            <p:cNvPr id="15" name="Freeform 14"/>
            <p:cNvSpPr/>
            <p:nvPr/>
          </p:nvSpPr>
          <p:spPr>
            <a:xfrm rot="3085714">
              <a:off x="3003308" y="5284095"/>
              <a:ext cx="307523" cy="226318"/>
            </a:xfrm>
            <a:custGeom>
              <a:avLst/>
              <a:gdLst>
                <a:gd name="connsiteX0" fmla="*/ 0 w 307522"/>
                <a:gd name="connsiteY0" fmla="*/ 77876 h 389379"/>
                <a:gd name="connsiteX1" fmla="*/ 153761 w 307522"/>
                <a:gd name="connsiteY1" fmla="*/ 77876 h 389379"/>
                <a:gd name="connsiteX2" fmla="*/ 153761 w 307522"/>
                <a:gd name="connsiteY2" fmla="*/ 0 h 389379"/>
                <a:gd name="connsiteX3" fmla="*/ 307522 w 307522"/>
                <a:gd name="connsiteY3" fmla="*/ 194690 h 389379"/>
                <a:gd name="connsiteX4" fmla="*/ 153761 w 307522"/>
                <a:gd name="connsiteY4" fmla="*/ 389379 h 389379"/>
                <a:gd name="connsiteX5" fmla="*/ 153761 w 307522"/>
                <a:gd name="connsiteY5" fmla="*/ 311503 h 389379"/>
                <a:gd name="connsiteX6" fmla="*/ 0 w 307522"/>
                <a:gd name="connsiteY6" fmla="*/ 311503 h 389379"/>
                <a:gd name="connsiteX7" fmla="*/ 0 w 307522"/>
                <a:gd name="connsiteY7" fmla="*/ 77876 h 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522" h="389379">
                  <a:moveTo>
                    <a:pt x="307522" y="311503"/>
                  </a:moveTo>
                  <a:lnTo>
                    <a:pt x="153761" y="311503"/>
                  </a:lnTo>
                  <a:lnTo>
                    <a:pt x="153761" y="389379"/>
                  </a:lnTo>
                  <a:lnTo>
                    <a:pt x="0" y="194689"/>
                  </a:lnTo>
                  <a:lnTo>
                    <a:pt x="153761" y="0"/>
                  </a:lnTo>
                  <a:lnTo>
                    <a:pt x="153761" y="77876"/>
                  </a:lnTo>
                  <a:lnTo>
                    <a:pt x="307522" y="77876"/>
                  </a:lnTo>
                  <a:lnTo>
                    <a:pt x="307522" y="311503"/>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57" tIns="77877" rIns="0" bIns="77875" numCol="1" spcCol="1270" anchor="ctr" anchorCtr="0">
              <a:noAutofit/>
            </a:bodyPr>
            <a:lstStyle/>
            <a:p>
              <a:pPr lvl="0" algn="ctr" defTabSz="311150">
                <a:lnSpc>
                  <a:spcPct val="90000"/>
                </a:lnSpc>
                <a:spcBef>
                  <a:spcPct val="0"/>
                </a:spcBef>
                <a:spcAft>
                  <a:spcPct val="35000"/>
                </a:spcAft>
              </a:pPr>
              <a:endParaRPr lang="en-US" sz="2000" kern="1200">
                <a:solidFill>
                  <a:schemeClr val="tx1"/>
                </a:solidFill>
              </a:endParaRPr>
            </a:p>
          </p:txBody>
        </p:sp>
        <p:sp>
          <p:nvSpPr>
            <p:cNvPr id="16" name="Freeform 15"/>
            <p:cNvSpPr/>
            <p:nvPr/>
          </p:nvSpPr>
          <p:spPr>
            <a:xfrm>
              <a:off x="2047070" y="4119617"/>
              <a:ext cx="1153715" cy="1153715"/>
            </a:xfrm>
            <a:custGeom>
              <a:avLst/>
              <a:gdLst>
                <a:gd name="connsiteX0" fmla="*/ 0 w 1153715"/>
                <a:gd name="connsiteY0" fmla="*/ 576858 h 1153715"/>
                <a:gd name="connsiteX1" fmla="*/ 576858 w 1153715"/>
                <a:gd name="connsiteY1" fmla="*/ 0 h 1153715"/>
                <a:gd name="connsiteX2" fmla="*/ 1153716 w 1153715"/>
                <a:gd name="connsiteY2" fmla="*/ 576858 h 1153715"/>
                <a:gd name="connsiteX3" fmla="*/ 576858 w 1153715"/>
                <a:gd name="connsiteY3" fmla="*/ 1153716 h 1153715"/>
                <a:gd name="connsiteX4" fmla="*/ 0 w 1153715"/>
                <a:gd name="connsiteY4" fmla="*/ 576858 h 115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715" h="1153715">
                  <a:moveTo>
                    <a:pt x="0" y="576858"/>
                  </a:moveTo>
                  <a:cubicBezTo>
                    <a:pt x="0" y="258268"/>
                    <a:pt x="258268" y="0"/>
                    <a:pt x="576858" y="0"/>
                  </a:cubicBezTo>
                  <a:cubicBezTo>
                    <a:pt x="895448" y="0"/>
                    <a:pt x="1153716" y="258268"/>
                    <a:pt x="1153716" y="576858"/>
                  </a:cubicBezTo>
                  <a:cubicBezTo>
                    <a:pt x="1153716" y="895448"/>
                    <a:pt x="895448" y="1153716"/>
                    <a:pt x="576858" y="1153716"/>
                  </a:cubicBezTo>
                  <a:cubicBezTo>
                    <a:pt x="258268" y="1153716"/>
                    <a:pt x="0" y="895448"/>
                    <a:pt x="0" y="576858"/>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18" tIns="179118" rIns="179118" bIns="179118" numCol="1" spcCol="1270" anchor="ctr" anchorCtr="0">
              <a:noAutofit/>
            </a:bodyPr>
            <a:lstStyle/>
            <a:p>
              <a:pPr lvl="0" algn="ctr" defTabSz="355600" rtl="0">
                <a:lnSpc>
                  <a:spcPct val="90000"/>
                </a:lnSpc>
                <a:spcBef>
                  <a:spcPct val="0"/>
                </a:spcBef>
                <a:spcAft>
                  <a:spcPct val="35000"/>
                </a:spcAft>
              </a:pPr>
              <a:r>
                <a:rPr lang="en-US" sz="2000" b="0" i="0" kern="1200" smtClean="0">
                  <a:solidFill>
                    <a:schemeClr val="tx1"/>
                  </a:solidFill>
                </a:rPr>
                <a:t>Use</a:t>
              </a:r>
              <a:endParaRPr lang="en-US" sz="2000" kern="1200">
                <a:solidFill>
                  <a:schemeClr val="tx1"/>
                </a:solidFill>
              </a:endParaRPr>
            </a:p>
          </p:txBody>
        </p:sp>
        <p:sp>
          <p:nvSpPr>
            <p:cNvPr id="17" name="Freeform 16"/>
            <p:cNvSpPr/>
            <p:nvPr/>
          </p:nvSpPr>
          <p:spPr>
            <a:xfrm rot="16971429">
              <a:off x="2689992" y="3735297"/>
              <a:ext cx="307522" cy="210378"/>
            </a:xfrm>
            <a:custGeom>
              <a:avLst/>
              <a:gdLst>
                <a:gd name="connsiteX0" fmla="*/ 0 w 307522"/>
                <a:gd name="connsiteY0" fmla="*/ 77876 h 389379"/>
                <a:gd name="connsiteX1" fmla="*/ 153761 w 307522"/>
                <a:gd name="connsiteY1" fmla="*/ 77876 h 389379"/>
                <a:gd name="connsiteX2" fmla="*/ 153761 w 307522"/>
                <a:gd name="connsiteY2" fmla="*/ 0 h 389379"/>
                <a:gd name="connsiteX3" fmla="*/ 307522 w 307522"/>
                <a:gd name="connsiteY3" fmla="*/ 194690 h 389379"/>
                <a:gd name="connsiteX4" fmla="*/ 153761 w 307522"/>
                <a:gd name="connsiteY4" fmla="*/ 389379 h 389379"/>
                <a:gd name="connsiteX5" fmla="*/ 153761 w 307522"/>
                <a:gd name="connsiteY5" fmla="*/ 311503 h 389379"/>
                <a:gd name="connsiteX6" fmla="*/ 0 w 307522"/>
                <a:gd name="connsiteY6" fmla="*/ 311503 h 389379"/>
                <a:gd name="connsiteX7" fmla="*/ 0 w 307522"/>
                <a:gd name="connsiteY7" fmla="*/ 77876 h 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522" h="389379">
                  <a:moveTo>
                    <a:pt x="0" y="77876"/>
                  </a:moveTo>
                  <a:lnTo>
                    <a:pt x="153761" y="77876"/>
                  </a:lnTo>
                  <a:lnTo>
                    <a:pt x="153761" y="0"/>
                  </a:lnTo>
                  <a:lnTo>
                    <a:pt x="307522" y="194690"/>
                  </a:lnTo>
                  <a:lnTo>
                    <a:pt x="153761" y="389379"/>
                  </a:lnTo>
                  <a:lnTo>
                    <a:pt x="153761" y="311503"/>
                  </a:lnTo>
                  <a:lnTo>
                    <a:pt x="0" y="311503"/>
                  </a:lnTo>
                  <a:lnTo>
                    <a:pt x="0" y="7787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77875" rIns="92257" bIns="77876" numCol="1" spcCol="1270" anchor="ctr" anchorCtr="0">
              <a:noAutofit/>
            </a:bodyPr>
            <a:lstStyle/>
            <a:p>
              <a:pPr lvl="0" algn="ctr" defTabSz="311150">
                <a:lnSpc>
                  <a:spcPct val="90000"/>
                </a:lnSpc>
                <a:spcBef>
                  <a:spcPct val="0"/>
                </a:spcBef>
                <a:spcAft>
                  <a:spcPct val="35000"/>
                </a:spcAft>
              </a:pPr>
              <a:endParaRPr lang="en-US" sz="2000" kern="1200">
                <a:solidFill>
                  <a:schemeClr val="tx1"/>
                </a:solidFill>
              </a:endParaRPr>
            </a:p>
          </p:txBody>
        </p:sp>
        <p:sp>
          <p:nvSpPr>
            <p:cNvPr id="18" name="Freeform 17"/>
            <p:cNvSpPr/>
            <p:nvPr/>
          </p:nvSpPr>
          <p:spPr>
            <a:xfrm>
              <a:off x="2432910" y="2429144"/>
              <a:ext cx="1153715" cy="1153715"/>
            </a:xfrm>
            <a:custGeom>
              <a:avLst/>
              <a:gdLst>
                <a:gd name="connsiteX0" fmla="*/ 0 w 1153715"/>
                <a:gd name="connsiteY0" fmla="*/ 576858 h 1153715"/>
                <a:gd name="connsiteX1" fmla="*/ 576858 w 1153715"/>
                <a:gd name="connsiteY1" fmla="*/ 0 h 1153715"/>
                <a:gd name="connsiteX2" fmla="*/ 1153716 w 1153715"/>
                <a:gd name="connsiteY2" fmla="*/ 576858 h 1153715"/>
                <a:gd name="connsiteX3" fmla="*/ 576858 w 1153715"/>
                <a:gd name="connsiteY3" fmla="*/ 1153716 h 1153715"/>
                <a:gd name="connsiteX4" fmla="*/ 0 w 1153715"/>
                <a:gd name="connsiteY4" fmla="*/ 576858 h 115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715" h="1153715">
                  <a:moveTo>
                    <a:pt x="0" y="576858"/>
                  </a:moveTo>
                  <a:cubicBezTo>
                    <a:pt x="0" y="258268"/>
                    <a:pt x="258268" y="0"/>
                    <a:pt x="576858" y="0"/>
                  </a:cubicBezTo>
                  <a:cubicBezTo>
                    <a:pt x="895448" y="0"/>
                    <a:pt x="1153716" y="258268"/>
                    <a:pt x="1153716" y="576858"/>
                  </a:cubicBezTo>
                  <a:cubicBezTo>
                    <a:pt x="1153716" y="895448"/>
                    <a:pt x="895448" y="1153716"/>
                    <a:pt x="576858" y="1153716"/>
                  </a:cubicBezTo>
                  <a:cubicBezTo>
                    <a:pt x="258268" y="1153716"/>
                    <a:pt x="0" y="895448"/>
                    <a:pt x="0" y="576858"/>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18" tIns="179118" rIns="179118" bIns="179118" numCol="1" spcCol="1270" anchor="ctr" anchorCtr="0">
              <a:noAutofit/>
            </a:bodyPr>
            <a:lstStyle/>
            <a:p>
              <a:pPr lvl="0" algn="ctr" defTabSz="355600" rtl="0">
                <a:lnSpc>
                  <a:spcPct val="90000"/>
                </a:lnSpc>
                <a:spcBef>
                  <a:spcPct val="0"/>
                </a:spcBef>
                <a:spcAft>
                  <a:spcPct val="35000"/>
                </a:spcAft>
              </a:pPr>
              <a:r>
                <a:rPr lang="en-US" sz="2000" b="0" i="0" kern="1200" smtClean="0">
                  <a:solidFill>
                    <a:schemeClr val="tx1"/>
                  </a:solidFill>
                </a:rPr>
                <a:t>maintenance</a:t>
              </a:r>
              <a:endParaRPr lang="en-US" sz="2000" kern="1200">
                <a:solidFill>
                  <a:schemeClr val="tx1"/>
                </a:solidFill>
              </a:endParaRPr>
            </a:p>
          </p:txBody>
        </p:sp>
        <p:sp>
          <p:nvSpPr>
            <p:cNvPr id="19" name="Freeform 18"/>
            <p:cNvSpPr/>
            <p:nvPr/>
          </p:nvSpPr>
          <p:spPr>
            <a:xfrm rot="20057143">
              <a:off x="3629281" y="2438923"/>
              <a:ext cx="307522" cy="389379"/>
            </a:xfrm>
            <a:custGeom>
              <a:avLst/>
              <a:gdLst>
                <a:gd name="connsiteX0" fmla="*/ 0 w 307522"/>
                <a:gd name="connsiteY0" fmla="*/ 77876 h 389379"/>
                <a:gd name="connsiteX1" fmla="*/ 153761 w 307522"/>
                <a:gd name="connsiteY1" fmla="*/ 77876 h 389379"/>
                <a:gd name="connsiteX2" fmla="*/ 153761 w 307522"/>
                <a:gd name="connsiteY2" fmla="*/ 0 h 389379"/>
                <a:gd name="connsiteX3" fmla="*/ 307522 w 307522"/>
                <a:gd name="connsiteY3" fmla="*/ 194690 h 389379"/>
                <a:gd name="connsiteX4" fmla="*/ 153761 w 307522"/>
                <a:gd name="connsiteY4" fmla="*/ 389379 h 389379"/>
                <a:gd name="connsiteX5" fmla="*/ 153761 w 307522"/>
                <a:gd name="connsiteY5" fmla="*/ 311503 h 389379"/>
                <a:gd name="connsiteX6" fmla="*/ 0 w 307522"/>
                <a:gd name="connsiteY6" fmla="*/ 311503 h 389379"/>
                <a:gd name="connsiteX7" fmla="*/ 0 w 307522"/>
                <a:gd name="connsiteY7" fmla="*/ 77876 h 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522" h="389379">
                  <a:moveTo>
                    <a:pt x="0" y="77876"/>
                  </a:moveTo>
                  <a:lnTo>
                    <a:pt x="153761" y="77876"/>
                  </a:lnTo>
                  <a:lnTo>
                    <a:pt x="153761" y="0"/>
                  </a:lnTo>
                  <a:lnTo>
                    <a:pt x="307522" y="194690"/>
                  </a:lnTo>
                  <a:lnTo>
                    <a:pt x="153761" y="389379"/>
                  </a:lnTo>
                  <a:lnTo>
                    <a:pt x="153761" y="311503"/>
                  </a:lnTo>
                  <a:lnTo>
                    <a:pt x="0" y="311503"/>
                  </a:lnTo>
                  <a:lnTo>
                    <a:pt x="0" y="7787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77875" rIns="92257" bIns="77876" numCol="1" spcCol="1270" anchor="ctr" anchorCtr="0">
              <a:noAutofit/>
            </a:bodyPr>
            <a:lstStyle/>
            <a:p>
              <a:pPr lvl="0" algn="ctr" defTabSz="311150">
                <a:lnSpc>
                  <a:spcPct val="90000"/>
                </a:lnSpc>
                <a:spcBef>
                  <a:spcPct val="0"/>
                </a:spcBef>
                <a:spcAft>
                  <a:spcPct val="35000"/>
                </a:spcAft>
              </a:pPr>
              <a:endParaRPr lang="en-US" sz="2000" kern="1200">
                <a:solidFill>
                  <a:schemeClr val="tx1"/>
                </a:solidFill>
              </a:endParaRPr>
            </a:p>
          </p:txBody>
        </p:sp>
      </p:grpSp>
      <p:sp>
        <p:nvSpPr>
          <p:cNvPr id="20" name="Freeform 19"/>
          <p:cNvSpPr/>
          <p:nvPr/>
        </p:nvSpPr>
        <p:spPr>
          <a:xfrm rot="16200000">
            <a:off x="4308555" y="3341851"/>
            <a:ext cx="705530" cy="331040"/>
          </a:xfrm>
          <a:custGeom>
            <a:avLst/>
            <a:gdLst>
              <a:gd name="connsiteX0" fmla="*/ 0 w 307522"/>
              <a:gd name="connsiteY0" fmla="*/ 77876 h 389379"/>
              <a:gd name="connsiteX1" fmla="*/ 153761 w 307522"/>
              <a:gd name="connsiteY1" fmla="*/ 77876 h 389379"/>
              <a:gd name="connsiteX2" fmla="*/ 153761 w 307522"/>
              <a:gd name="connsiteY2" fmla="*/ 0 h 389379"/>
              <a:gd name="connsiteX3" fmla="*/ 307522 w 307522"/>
              <a:gd name="connsiteY3" fmla="*/ 194690 h 389379"/>
              <a:gd name="connsiteX4" fmla="*/ 153761 w 307522"/>
              <a:gd name="connsiteY4" fmla="*/ 389379 h 389379"/>
              <a:gd name="connsiteX5" fmla="*/ 153761 w 307522"/>
              <a:gd name="connsiteY5" fmla="*/ 311503 h 389379"/>
              <a:gd name="connsiteX6" fmla="*/ 0 w 307522"/>
              <a:gd name="connsiteY6" fmla="*/ 311503 h 389379"/>
              <a:gd name="connsiteX7" fmla="*/ 0 w 307522"/>
              <a:gd name="connsiteY7" fmla="*/ 77876 h 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522" h="389379">
                <a:moveTo>
                  <a:pt x="0" y="77876"/>
                </a:moveTo>
                <a:lnTo>
                  <a:pt x="153761" y="77876"/>
                </a:lnTo>
                <a:lnTo>
                  <a:pt x="153761" y="0"/>
                </a:lnTo>
                <a:lnTo>
                  <a:pt x="307522" y="194690"/>
                </a:lnTo>
                <a:lnTo>
                  <a:pt x="153761" y="389379"/>
                </a:lnTo>
                <a:lnTo>
                  <a:pt x="153761" y="311503"/>
                </a:lnTo>
                <a:lnTo>
                  <a:pt x="0" y="311503"/>
                </a:lnTo>
                <a:lnTo>
                  <a:pt x="0" y="7787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77875" rIns="92257" bIns="77876" numCol="1" spcCol="1270" anchor="ctr" anchorCtr="0">
            <a:noAutofit/>
          </a:bodyPr>
          <a:lstStyle/>
          <a:p>
            <a:pPr lvl="0" algn="ctr" defTabSz="311150">
              <a:lnSpc>
                <a:spcPct val="90000"/>
              </a:lnSpc>
              <a:spcBef>
                <a:spcPct val="0"/>
              </a:spcBef>
              <a:spcAft>
                <a:spcPct val="35000"/>
              </a:spcAft>
            </a:pPr>
            <a:endParaRPr lang="en-US" sz="2000" kern="1200"/>
          </a:p>
        </p:txBody>
      </p:sp>
    </p:spTree>
    <p:extLst>
      <p:ext uri="{BB962C8B-B14F-4D97-AF65-F5344CB8AC3E}">
        <p14:creationId xmlns:p14="http://schemas.microsoft.com/office/powerpoint/2010/main" val="35843596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0" name="AutoShape 2"/>
          <p:cNvSpPr>
            <a:spLocks noGrp="1" noChangeArrowheads="1"/>
          </p:cNvSpPr>
          <p:nvPr>
            <p:ph type="title"/>
          </p:nvPr>
        </p:nvSpPr>
        <p:spPr/>
        <p:txBody>
          <a:bodyPr/>
          <a:lstStyle/>
          <a:p>
            <a:r>
              <a:rPr lang="nl-BE" altLang="en-US" dirty="0" smtClean="0"/>
              <a:t>An </a:t>
            </a:r>
            <a:r>
              <a:rPr lang="nl-BE" altLang="en-US" dirty="0" err="1" smtClean="0"/>
              <a:t>ideal</a:t>
            </a:r>
            <a:r>
              <a:rPr lang="nl-BE" altLang="en-US" dirty="0" smtClean="0"/>
              <a:t> </a:t>
            </a:r>
            <a:r>
              <a:rPr lang="nl-BE" altLang="en-US" dirty="0" err="1" smtClean="0"/>
              <a:t>ontology</a:t>
            </a:r>
            <a:endParaRPr lang="nl-NL" altLang="en-US" dirty="0"/>
          </a:p>
        </p:txBody>
      </p:sp>
      <p:sp>
        <p:nvSpPr>
          <p:cNvPr id="949251" name="Rectangle 3"/>
          <p:cNvSpPr>
            <a:spLocks noGrp="1" noChangeArrowheads="1"/>
          </p:cNvSpPr>
          <p:nvPr>
            <p:ph idx="1"/>
          </p:nvPr>
        </p:nvSpPr>
        <p:spPr/>
        <p:txBody>
          <a:bodyPr/>
          <a:lstStyle/>
          <a:p>
            <a:pPr marL="344488" indent="-344488"/>
            <a:r>
              <a:rPr lang="en-US" altLang="en-US" sz="2800" dirty="0"/>
              <a:t>A representation of some pre-existing domain of reality (a </a:t>
            </a:r>
            <a:r>
              <a:rPr lang="en-US" altLang="en-US" sz="2800" i="1" dirty="0"/>
              <a:t>portion of reality</a:t>
            </a:r>
            <a:r>
              <a:rPr lang="en-US" altLang="en-US" sz="2800" dirty="0"/>
              <a:t>) which</a:t>
            </a:r>
            <a:br>
              <a:rPr lang="en-US" altLang="en-US" sz="2800" dirty="0"/>
            </a:br>
            <a:endParaRPr lang="en-US" altLang="en-US" sz="1200" dirty="0"/>
          </a:p>
          <a:p>
            <a:pPr marL="1085850" lvl="1" indent="-361950">
              <a:buFontTx/>
              <a:buAutoNum type="arabicPeriod"/>
            </a:pPr>
            <a:r>
              <a:rPr lang="en-US" altLang="en-US" dirty="0"/>
              <a:t>reflects </a:t>
            </a:r>
            <a:r>
              <a:rPr lang="en-US" altLang="en-US" dirty="0" smtClean="0"/>
              <a:t>the </a:t>
            </a:r>
            <a:r>
              <a:rPr lang="en-US" altLang="en-US" dirty="0" smtClean="0">
                <a:solidFill>
                  <a:srgbClr val="FFFF00"/>
                </a:solidFill>
              </a:rPr>
              <a:t>generic entities </a:t>
            </a:r>
            <a:r>
              <a:rPr lang="en-US" altLang="en-US" dirty="0" smtClean="0"/>
              <a:t>within </a:t>
            </a:r>
            <a:r>
              <a:rPr lang="en-US" altLang="en-US" dirty="0"/>
              <a:t>its domain </a:t>
            </a:r>
            <a:r>
              <a:rPr lang="en-US" altLang="en-US" dirty="0" smtClean="0"/>
              <a:t>– and the relations between them – in </a:t>
            </a:r>
            <a:r>
              <a:rPr lang="en-US" altLang="en-US" dirty="0"/>
              <a:t>such a way that there obtains a systematic correlation between reality and the representation itself,</a:t>
            </a:r>
            <a:br>
              <a:rPr lang="en-US" altLang="en-US" dirty="0"/>
            </a:br>
            <a:endParaRPr lang="en-US" altLang="en-US" sz="1200" dirty="0"/>
          </a:p>
          <a:p>
            <a:pPr marL="1085850" lvl="1" indent="-361950">
              <a:buFontTx/>
              <a:buAutoNum type="arabicPeriod"/>
            </a:pPr>
            <a:r>
              <a:rPr lang="en-US" altLang="en-US" dirty="0"/>
              <a:t>is intelligible to a domain </a:t>
            </a:r>
            <a:r>
              <a:rPr lang="en-US" altLang="en-US" dirty="0" smtClean="0"/>
              <a:t>expert,</a:t>
            </a:r>
            <a:r>
              <a:rPr lang="en-US" altLang="en-US" dirty="0"/>
              <a:t/>
            </a:r>
            <a:br>
              <a:rPr lang="en-US" altLang="en-US" dirty="0"/>
            </a:br>
            <a:endParaRPr lang="en-US" altLang="en-US" sz="1200" dirty="0"/>
          </a:p>
          <a:p>
            <a:pPr marL="1085850" lvl="1" indent="-361950">
              <a:buFontTx/>
              <a:buAutoNum type="arabicPeriod"/>
            </a:pPr>
            <a:r>
              <a:rPr lang="en-US" altLang="en-US" dirty="0"/>
              <a:t>is formalized in a way that allows it to support automatic information </a:t>
            </a:r>
            <a:r>
              <a:rPr lang="en-US" altLang="en-US" dirty="0" smtClean="0"/>
              <a:t>processing.</a:t>
            </a:r>
            <a:endParaRPr lang="en-US" altLang="en-US" dirty="0"/>
          </a:p>
        </p:txBody>
      </p:sp>
      <p:sp>
        <p:nvSpPr>
          <p:cNvPr id="2" name="Rectangle 1"/>
          <p:cNvSpPr/>
          <p:nvPr/>
        </p:nvSpPr>
        <p:spPr>
          <a:xfrm>
            <a:off x="685800" y="6320135"/>
            <a:ext cx="8458200" cy="461665"/>
          </a:xfrm>
          <a:prstGeom prst="rect">
            <a:avLst/>
          </a:prstGeom>
        </p:spPr>
        <p:txBody>
          <a:bodyPr wrap="square">
            <a:spAutoFit/>
          </a:bodyPr>
          <a:lstStyle/>
          <a:p>
            <a:pPr algn="r"/>
            <a:r>
              <a:rPr lang="en-US" sz="1200" b="0" dirty="0" smtClean="0">
                <a:solidFill>
                  <a:schemeClr val="bg1"/>
                </a:solidFill>
              </a:rPr>
              <a:t>Smith </a:t>
            </a:r>
            <a:r>
              <a:rPr lang="en-US" sz="1200" b="0" dirty="0">
                <a:solidFill>
                  <a:schemeClr val="bg1"/>
                </a:solidFill>
              </a:rPr>
              <a:t>B, </a:t>
            </a:r>
            <a:r>
              <a:rPr lang="en-US" sz="1200" b="0" dirty="0" err="1">
                <a:solidFill>
                  <a:schemeClr val="bg1"/>
                </a:solidFill>
              </a:rPr>
              <a:t>Kusnierczyk</a:t>
            </a:r>
            <a:r>
              <a:rPr lang="en-US" sz="1200" b="0" dirty="0">
                <a:solidFill>
                  <a:schemeClr val="bg1"/>
                </a:solidFill>
              </a:rPr>
              <a:t> W, </a:t>
            </a:r>
            <a:r>
              <a:rPr lang="en-US" sz="1200" b="0" dirty="0" err="1">
                <a:solidFill>
                  <a:schemeClr val="bg1"/>
                </a:solidFill>
              </a:rPr>
              <a:t>Schober</a:t>
            </a:r>
            <a:r>
              <a:rPr lang="en-US" sz="1200" b="0" dirty="0">
                <a:solidFill>
                  <a:schemeClr val="bg1"/>
                </a:solidFill>
              </a:rPr>
              <a:t> D, Ceusters W. Towards a Reference Terminology for Ontology Research and Development in the Biomedical Domain. Proceedings of KR-MED 2006, Biomedical Ontology in Action, November 8, 2006, Baltimore MD, USA </a:t>
            </a:r>
          </a:p>
        </p:txBody>
      </p:sp>
    </p:spTree>
    <p:extLst>
      <p:ext uri="{BB962C8B-B14F-4D97-AF65-F5344CB8AC3E}">
        <p14:creationId xmlns:p14="http://schemas.microsoft.com/office/powerpoint/2010/main" val="2367800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92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92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4925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92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251"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 for scientists and researchers</a:t>
            </a:r>
            <a:endParaRPr lang="en-US" dirty="0"/>
          </a:p>
        </p:txBody>
      </p:sp>
      <p:sp>
        <p:nvSpPr>
          <p:cNvPr id="3" name="Content Placeholder 2"/>
          <p:cNvSpPr>
            <a:spLocks noGrp="1"/>
          </p:cNvSpPr>
          <p:nvPr>
            <p:ph idx="1"/>
          </p:nvPr>
        </p:nvSpPr>
        <p:spPr>
          <a:xfrm>
            <a:off x="228600" y="1371600"/>
            <a:ext cx="8686800" cy="5257800"/>
          </a:xfrm>
        </p:spPr>
        <p:txBody>
          <a:bodyPr/>
          <a:lstStyle/>
          <a:p>
            <a:r>
              <a:rPr lang="en-US" dirty="0" smtClean="0"/>
              <a:t> </a:t>
            </a:r>
            <a:endParaRPr lang="en-US" dirty="0"/>
          </a:p>
        </p:txBody>
      </p:sp>
      <p:sp>
        <p:nvSpPr>
          <p:cNvPr id="4" name="Title 3"/>
          <p:cNvSpPr txBox="1">
            <a:spLocks/>
          </p:cNvSpPr>
          <p:nvPr/>
        </p:nvSpPr>
        <p:spPr>
          <a:xfrm>
            <a:off x="228601" y="3817786"/>
            <a:ext cx="8686800" cy="762000"/>
          </a:xfrm>
          <a:prstGeom prst="rect">
            <a:avLst/>
          </a:prstGeom>
        </p:spPr>
        <p:txBody>
          <a:bodyPr/>
          <a:lstStyle>
            <a:lvl1pPr algn="ctr" rtl="0" eaLnBrk="0" fontAlgn="base" hangingPunct="0">
              <a:spcBef>
                <a:spcPct val="0"/>
              </a:spcBef>
              <a:spcAft>
                <a:spcPct val="0"/>
              </a:spcAft>
              <a:defRPr sz="3600" b="0" i="0">
                <a:solidFill>
                  <a:schemeClr val="bg1"/>
                </a:solidFill>
                <a:latin typeface="Georgia"/>
                <a:ea typeface="ＭＳ Ｐゴシック" pitchFamily="122" charset="-128"/>
                <a:cs typeface="Georgia"/>
              </a:defRPr>
            </a:lvl1pPr>
            <a:lvl2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fontAlgn="base">
              <a:spcBef>
                <a:spcPct val="0"/>
              </a:spcBef>
              <a:spcAft>
                <a:spcPct val="0"/>
              </a:spcAft>
              <a:defRPr sz="3600">
                <a:solidFill>
                  <a:schemeClr val="bg1"/>
                </a:solidFill>
                <a:latin typeface="Times" pitchFamily="122" charset="0"/>
              </a:defRPr>
            </a:lvl6pPr>
            <a:lvl7pPr marL="914400" algn="l" rtl="0" fontAlgn="base">
              <a:spcBef>
                <a:spcPct val="0"/>
              </a:spcBef>
              <a:spcAft>
                <a:spcPct val="0"/>
              </a:spcAft>
              <a:defRPr sz="3600">
                <a:solidFill>
                  <a:schemeClr val="bg1"/>
                </a:solidFill>
                <a:latin typeface="Times" pitchFamily="122" charset="0"/>
              </a:defRPr>
            </a:lvl7pPr>
            <a:lvl8pPr marL="1371600" algn="l" rtl="0" fontAlgn="base">
              <a:spcBef>
                <a:spcPct val="0"/>
              </a:spcBef>
              <a:spcAft>
                <a:spcPct val="0"/>
              </a:spcAft>
              <a:defRPr sz="3600">
                <a:solidFill>
                  <a:schemeClr val="bg1"/>
                </a:solidFill>
                <a:latin typeface="Times" pitchFamily="122" charset="0"/>
              </a:defRPr>
            </a:lvl8pPr>
            <a:lvl9pPr marL="1828800" algn="l" rtl="0" fontAlgn="base">
              <a:spcBef>
                <a:spcPct val="0"/>
              </a:spcBef>
              <a:spcAft>
                <a:spcPct val="0"/>
              </a:spcAft>
              <a:defRPr sz="3600">
                <a:solidFill>
                  <a:schemeClr val="bg1"/>
                </a:solidFill>
                <a:latin typeface="Times" pitchFamily="122" charset="0"/>
              </a:defRPr>
            </a:lvl9pPr>
          </a:lstStyle>
          <a:p>
            <a:r>
              <a:rPr lang="en-US" sz="4000" kern="0" smtClean="0"/>
              <a:t>An ontology’s </a:t>
            </a:r>
            <a:br>
              <a:rPr lang="en-US" sz="4000" kern="0" smtClean="0"/>
            </a:br>
            <a:r>
              <a:rPr lang="en-US" sz="4000" kern="0" smtClean="0"/>
              <a:t>ideal lifecycle</a:t>
            </a:r>
            <a:endParaRPr lang="en-US" sz="4000" kern="0" dirty="0"/>
          </a:p>
        </p:txBody>
      </p:sp>
      <p:grpSp>
        <p:nvGrpSpPr>
          <p:cNvPr id="5" name="Group 4"/>
          <p:cNvGrpSpPr/>
          <p:nvPr/>
        </p:nvGrpSpPr>
        <p:grpSpPr>
          <a:xfrm>
            <a:off x="142782" y="1981200"/>
            <a:ext cx="8925020" cy="4648200"/>
            <a:chOff x="2041622" y="1676812"/>
            <a:chExt cx="5055307" cy="4952174"/>
          </a:xfrm>
        </p:grpSpPr>
        <p:sp>
          <p:nvSpPr>
            <p:cNvPr id="6" name="Freeform 5"/>
            <p:cNvSpPr/>
            <p:nvPr/>
          </p:nvSpPr>
          <p:spPr>
            <a:xfrm>
              <a:off x="3995142" y="1676812"/>
              <a:ext cx="1153715" cy="1153715"/>
            </a:xfrm>
            <a:custGeom>
              <a:avLst/>
              <a:gdLst>
                <a:gd name="connsiteX0" fmla="*/ 0 w 1153715"/>
                <a:gd name="connsiteY0" fmla="*/ 576858 h 1153715"/>
                <a:gd name="connsiteX1" fmla="*/ 576858 w 1153715"/>
                <a:gd name="connsiteY1" fmla="*/ 0 h 1153715"/>
                <a:gd name="connsiteX2" fmla="*/ 1153716 w 1153715"/>
                <a:gd name="connsiteY2" fmla="*/ 576858 h 1153715"/>
                <a:gd name="connsiteX3" fmla="*/ 576858 w 1153715"/>
                <a:gd name="connsiteY3" fmla="*/ 1153716 h 1153715"/>
                <a:gd name="connsiteX4" fmla="*/ 0 w 1153715"/>
                <a:gd name="connsiteY4" fmla="*/ 576858 h 115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715" h="1153715">
                  <a:moveTo>
                    <a:pt x="0" y="576858"/>
                  </a:moveTo>
                  <a:cubicBezTo>
                    <a:pt x="0" y="258268"/>
                    <a:pt x="258268" y="0"/>
                    <a:pt x="576858" y="0"/>
                  </a:cubicBezTo>
                  <a:cubicBezTo>
                    <a:pt x="895448" y="0"/>
                    <a:pt x="1153716" y="258268"/>
                    <a:pt x="1153716" y="576858"/>
                  </a:cubicBezTo>
                  <a:cubicBezTo>
                    <a:pt x="1153716" y="895448"/>
                    <a:pt x="895448" y="1153716"/>
                    <a:pt x="576858" y="1153716"/>
                  </a:cubicBezTo>
                  <a:cubicBezTo>
                    <a:pt x="258268" y="1153716"/>
                    <a:pt x="0" y="895448"/>
                    <a:pt x="0" y="576858"/>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18" tIns="179118" rIns="179118" bIns="179118" numCol="1" spcCol="1270" anchor="ctr" anchorCtr="0">
              <a:noAutofit/>
            </a:bodyPr>
            <a:lstStyle/>
            <a:p>
              <a:pPr lvl="0" algn="ctr" defTabSz="355600" rtl="0">
                <a:lnSpc>
                  <a:spcPct val="90000"/>
                </a:lnSpc>
                <a:spcBef>
                  <a:spcPct val="0"/>
                </a:spcBef>
                <a:spcAft>
                  <a:spcPct val="35000"/>
                </a:spcAft>
              </a:pPr>
              <a:r>
                <a:rPr lang="en-US" sz="2000" b="0" i="0" kern="1200" dirty="0" smtClean="0">
                  <a:solidFill>
                    <a:schemeClr val="tx1"/>
                  </a:solidFill>
                </a:rPr>
                <a:t>Principles</a:t>
              </a:r>
            </a:p>
            <a:p>
              <a:pPr lvl="0" algn="ctr" defTabSz="355600" rtl="0">
                <a:lnSpc>
                  <a:spcPct val="90000"/>
                </a:lnSpc>
                <a:spcBef>
                  <a:spcPct val="0"/>
                </a:spcBef>
                <a:spcAft>
                  <a:spcPct val="35000"/>
                </a:spcAft>
              </a:pPr>
              <a:r>
                <a:rPr lang="en-US" sz="2000" dirty="0" smtClean="0">
                  <a:solidFill>
                    <a:schemeClr val="tx1"/>
                  </a:solidFill>
                </a:rPr>
                <a:t>base</a:t>
              </a:r>
              <a:r>
                <a:rPr lang="en-US" sz="2000" b="0" i="0" kern="1200" dirty="0" smtClean="0">
                  <a:solidFill>
                    <a:schemeClr val="tx1"/>
                  </a:solidFill>
                </a:rPr>
                <a:t>d design</a:t>
              </a:r>
              <a:endParaRPr lang="en-US" sz="2000" kern="1200" dirty="0">
                <a:solidFill>
                  <a:schemeClr val="tx1"/>
                </a:solidFill>
              </a:endParaRPr>
            </a:p>
          </p:txBody>
        </p:sp>
        <p:sp>
          <p:nvSpPr>
            <p:cNvPr id="7" name="Freeform 6"/>
            <p:cNvSpPr/>
            <p:nvPr/>
          </p:nvSpPr>
          <p:spPr>
            <a:xfrm rot="1542857">
              <a:off x="5191513" y="2431370"/>
              <a:ext cx="307522" cy="389379"/>
            </a:xfrm>
            <a:custGeom>
              <a:avLst/>
              <a:gdLst>
                <a:gd name="connsiteX0" fmla="*/ 0 w 307522"/>
                <a:gd name="connsiteY0" fmla="*/ 77876 h 389379"/>
                <a:gd name="connsiteX1" fmla="*/ 153761 w 307522"/>
                <a:gd name="connsiteY1" fmla="*/ 77876 h 389379"/>
                <a:gd name="connsiteX2" fmla="*/ 153761 w 307522"/>
                <a:gd name="connsiteY2" fmla="*/ 0 h 389379"/>
                <a:gd name="connsiteX3" fmla="*/ 307522 w 307522"/>
                <a:gd name="connsiteY3" fmla="*/ 194690 h 389379"/>
                <a:gd name="connsiteX4" fmla="*/ 153761 w 307522"/>
                <a:gd name="connsiteY4" fmla="*/ 389379 h 389379"/>
                <a:gd name="connsiteX5" fmla="*/ 153761 w 307522"/>
                <a:gd name="connsiteY5" fmla="*/ 311503 h 389379"/>
                <a:gd name="connsiteX6" fmla="*/ 0 w 307522"/>
                <a:gd name="connsiteY6" fmla="*/ 311503 h 389379"/>
                <a:gd name="connsiteX7" fmla="*/ 0 w 307522"/>
                <a:gd name="connsiteY7" fmla="*/ 77876 h 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522" h="389379">
                  <a:moveTo>
                    <a:pt x="0" y="77876"/>
                  </a:moveTo>
                  <a:lnTo>
                    <a:pt x="153761" y="77876"/>
                  </a:lnTo>
                  <a:lnTo>
                    <a:pt x="153761" y="0"/>
                  </a:lnTo>
                  <a:lnTo>
                    <a:pt x="307522" y="194690"/>
                  </a:lnTo>
                  <a:lnTo>
                    <a:pt x="153761" y="389379"/>
                  </a:lnTo>
                  <a:lnTo>
                    <a:pt x="153761" y="311503"/>
                  </a:lnTo>
                  <a:lnTo>
                    <a:pt x="0" y="311503"/>
                  </a:lnTo>
                  <a:lnTo>
                    <a:pt x="0" y="7787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7876" rIns="92256" bIns="77875" numCol="1" spcCol="1270" anchor="ctr" anchorCtr="0">
              <a:noAutofit/>
            </a:bodyPr>
            <a:lstStyle/>
            <a:p>
              <a:pPr lvl="0" algn="ctr" defTabSz="311150">
                <a:lnSpc>
                  <a:spcPct val="90000"/>
                </a:lnSpc>
                <a:spcBef>
                  <a:spcPct val="0"/>
                </a:spcBef>
                <a:spcAft>
                  <a:spcPct val="35000"/>
                </a:spcAft>
              </a:pPr>
              <a:endParaRPr lang="en-US" sz="2000" kern="1200">
                <a:solidFill>
                  <a:schemeClr val="tx1"/>
                </a:solidFill>
              </a:endParaRPr>
            </a:p>
          </p:txBody>
        </p:sp>
        <p:sp>
          <p:nvSpPr>
            <p:cNvPr id="8" name="Freeform 7"/>
            <p:cNvSpPr/>
            <p:nvPr/>
          </p:nvSpPr>
          <p:spPr>
            <a:xfrm>
              <a:off x="5557374" y="2429144"/>
              <a:ext cx="1153715" cy="1153715"/>
            </a:xfrm>
            <a:custGeom>
              <a:avLst/>
              <a:gdLst>
                <a:gd name="connsiteX0" fmla="*/ 0 w 1153715"/>
                <a:gd name="connsiteY0" fmla="*/ 576858 h 1153715"/>
                <a:gd name="connsiteX1" fmla="*/ 576858 w 1153715"/>
                <a:gd name="connsiteY1" fmla="*/ 0 h 1153715"/>
                <a:gd name="connsiteX2" fmla="*/ 1153716 w 1153715"/>
                <a:gd name="connsiteY2" fmla="*/ 576858 h 1153715"/>
                <a:gd name="connsiteX3" fmla="*/ 576858 w 1153715"/>
                <a:gd name="connsiteY3" fmla="*/ 1153716 h 1153715"/>
                <a:gd name="connsiteX4" fmla="*/ 0 w 1153715"/>
                <a:gd name="connsiteY4" fmla="*/ 576858 h 115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715" h="1153715">
                  <a:moveTo>
                    <a:pt x="0" y="576858"/>
                  </a:moveTo>
                  <a:cubicBezTo>
                    <a:pt x="0" y="258268"/>
                    <a:pt x="258268" y="0"/>
                    <a:pt x="576858" y="0"/>
                  </a:cubicBezTo>
                  <a:cubicBezTo>
                    <a:pt x="895448" y="0"/>
                    <a:pt x="1153716" y="258268"/>
                    <a:pt x="1153716" y="576858"/>
                  </a:cubicBezTo>
                  <a:cubicBezTo>
                    <a:pt x="1153716" y="895448"/>
                    <a:pt x="895448" y="1153716"/>
                    <a:pt x="576858" y="1153716"/>
                  </a:cubicBezTo>
                  <a:cubicBezTo>
                    <a:pt x="258268" y="1153716"/>
                    <a:pt x="0" y="895448"/>
                    <a:pt x="0" y="576858"/>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18" tIns="179118" rIns="179118" bIns="179118" numCol="1" spcCol="1270" anchor="ctr" anchorCtr="0">
              <a:noAutofit/>
            </a:bodyPr>
            <a:lstStyle/>
            <a:p>
              <a:pPr lvl="0" algn="ctr" defTabSz="355600" rtl="0">
                <a:lnSpc>
                  <a:spcPct val="90000"/>
                </a:lnSpc>
                <a:spcBef>
                  <a:spcPct val="0"/>
                </a:spcBef>
                <a:spcAft>
                  <a:spcPct val="35000"/>
                </a:spcAft>
              </a:pPr>
              <a:r>
                <a:rPr lang="en-US" sz="2000" b="0" i="0" kern="1200" smtClean="0">
                  <a:solidFill>
                    <a:schemeClr val="tx1"/>
                  </a:solidFill>
                </a:rPr>
                <a:t>Development</a:t>
              </a:r>
              <a:endParaRPr lang="en-US" sz="2000" kern="1200">
                <a:solidFill>
                  <a:schemeClr val="tx1"/>
                </a:solidFill>
              </a:endParaRPr>
            </a:p>
          </p:txBody>
        </p:sp>
        <p:sp>
          <p:nvSpPr>
            <p:cNvPr id="9" name="Freeform 8"/>
            <p:cNvSpPr/>
            <p:nvPr/>
          </p:nvSpPr>
          <p:spPr>
            <a:xfrm rot="4628571">
              <a:off x="6144622" y="3753890"/>
              <a:ext cx="307522" cy="196160"/>
            </a:xfrm>
            <a:custGeom>
              <a:avLst/>
              <a:gdLst>
                <a:gd name="connsiteX0" fmla="*/ 0 w 307522"/>
                <a:gd name="connsiteY0" fmla="*/ 77876 h 389379"/>
                <a:gd name="connsiteX1" fmla="*/ 153761 w 307522"/>
                <a:gd name="connsiteY1" fmla="*/ 77876 h 389379"/>
                <a:gd name="connsiteX2" fmla="*/ 153761 w 307522"/>
                <a:gd name="connsiteY2" fmla="*/ 0 h 389379"/>
                <a:gd name="connsiteX3" fmla="*/ 307522 w 307522"/>
                <a:gd name="connsiteY3" fmla="*/ 194690 h 389379"/>
                <a:gd name="connsiteX4" fmla="*/ 153761 w 307522"/>
                <a:gd name="connsiteY4" fmla="*/ 389379 h 389379"/>
                <a:gd name="connsiteX5" fmla="*/ 153761 w 307522"/>
                <a:gd name="connsiteY5" fmla="*/ 311503 h 389379"/>
                <a:gd name="connsiteX6" fmla="*/ 0 w 307522"/>
                <a:gd name="connsiteY6" fmla="*/ 311503 h 389379"/>
                <a:gd name="connsiteX7" fmla="*/ 0 w 307522"/>
                <a:gd name="connsiteY7" fmla="*/ 77876 h 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522" h="389379">
                  <a:moveTo>
                    <a:pt x="0" y="77876"/>
                  </a:moveTo>
                  <a:lnTo>
                    <a:pt x="153761" y="77876"/>
                  </a:lnTo>
                  <a:lnTo>
                    <a:pt x="153761" y="0"/>
                  </a:lnTo>
                  <a:lnTo>
                    <a:pt x="307522" y="194690"/>
                  </a:lnTo>
                  <a:lnTo>
                    <a:pt x="153761" y="389379"/>
                  </a:lnTo>
                  <a:lnTo>
                    <a:pt x="153761" y="311503"/>
                  </a:lnTo>
                  <a:lnTo>
                    <a:pt x="0" y="311503"/>
                  </a:lnTo>
                  <a:lnTo>
                    <a:pt x="0" y="7787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77875" rIns="92256" bIns="77876" numCol="1" spcCol="1270" anchor="ctr" anchorCtr="0">
              <a:noAutofit/>
            </a:bodyPr>
            <a:lstStyle/>
            <a:p>
              <a:pPr lvl="0" algn="ctr" defTabSz="311150">
                <a:lnSpc>
                  <a:spcPct val="90000"/>
                </a:lnSpc>
                <a:spcBef>
                  <a:spcPct val="0"/>
                </a:spcBef>
                <a:spcAft>
                  <a:spcPct val="35000"/>
                </a:spcAft>
              </a:pPr>
              <a:endParaRPr lang="en-US" sz="2000" kern="1200">
                <a:solidFill>
                  <a:schemeClr val="tx1"/>
                </a:solidFill>
              </a:endParaRPr>
            </a:p>
          </p:txBody>
        </p:sp>
        <p:sp>
          <p:nvSpPr>
            <p:cNvPr id="10" name="Freeform 9"/>
            <p:cNvSpPr/>
            <p:nvPr/>
          </p:nvSpPr>
          <p:spPr>
            <a:xfrm>
              <a:off x="5845254" y="4119617"/>
              <a:ext cx="1251675" cy="1153715"/>
            </a:xfrm>
            <a:custGeom>
              <a:avLst/>
              <a:gdLst>
                <a:gd name="connsiteX0" fmla="*/ 0 w 1153715"/>
                <a:gd name="connsiteY0" fmla="*/ 576858 h 1153715"/>
                <a:gd name="connsiteX1" fmla="*/ 576858 w 1153715"/>
                <a:gd name="connsiteY1" fmla="*/ 0 h 1153715"/>
                <a:gd name="connsiteX2" fmla="*/ 1153716 w 1153715"/>
                <a:gd name="connsiteY2" fmla="*/ 576858 h 1153715"/>
                <a:gd name="connsiteX3" fmla="*/ 576858 w 1153715"/>
                <a:gd name="connsiteY3" fmla="*/ 1153716 h 1153715"/>
                <a:gd name="connsiteX4" fmla="*/ 0 w 1153715"/>
                <a:gd name="connsiteY4" fmla="*/ 576858 h 115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715" h="1153715">
                  <a:moveTo>
                    <a:pt x="0" y="576858"/>
                  </a:moveTo>
                  <a:cubicBezTo>
                    <a:pt x="0" y="258268"/>
                    <a:pt x="258268" y="0"/>
                    <a:pt x="576858" y="0"/>
                  </a:cubicBezTo>
                  <a:cubicBezTo>
                    <a:pt x="895448" y="0"/>
                    <a:pt x="1153716" y="258268"/>
                    <a:pt x="1153716" y="576858"/>
                  </a:cubicBezTo>
                  <a:cubicBezTo>
                    <a:pt x="1153716" y="895448"/>
                    <a:pt x="895448" y="1153716"/>
                    <a:pt x="576858" y="1153716"/>
                  </a:cubicBezTo>
                  <a:cubicBezTo>
                    <a:pt x="258268" y="1153716"/>
                    <a:pt x="0" y="895448"/>
                    <a:pt x="0" y="576858"/>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18" tIns="179118" rIns="179118" bIns="179118" numCol="1" spcCol="1270" anchor="ctr" anchorCtr="0">
              <a:noAutofit/>
            </a:bodyPr>
            <a:lstStyle/>
            <a:p>
              <a:pPr lvl="0" algn="ctr" defTabSz="355600" rtl="0">
                <a:lnSpc>
                  <a:spcPct val="90000"/>
                </a:lnSpc>
                <a:spcBef>
                  <a:spcPct val="0"/>
                </a:spcBef>
                <a:spcAft>
                  <a:spcPct val="35000"/>
                </a:spcAft>
              </a:pPr>
              <a:r>
                <a:rPr lang="en-US" sz="2000" b="0" i="0" kern="1200" dirty="0" smtClean="0">
                  <a:solidFill>
                    <a:schemeClr val="tx1"/>
                  </a:solidFill>
                </a:rPr>
                <a:t>Implementation</a:t>
              </a:r>
              <a:endParaRPr lang="en-US" sz="2000" kern="1200" dirty="0">
                <a:solidFill>
                  <a:schemeClr val="tx1"/>
                </a:solidFill>
              </a:endParaRPr>
            </a:p>
          </p:txBody>
        </p:sp>
        <p:sp>
          <p:nvSpPr>
            <p:cNvPr id="11" name="Freeform 10"/>
            <p:cNvSpPr/>
            <p:nvPr/>
          </p:nvSpPr>
          <p:spPr>
            <a:xfrm rot="18514286">
              <a:off x="5825742" y="5298520"/>
              <a:ext cx="307523" cy="213041"/>
            </a:xfrm>
            <a:custGeom>
              <a:avLst/>
              <a:gdLst>
                <a:gd name="connsiteX0" fmla="*/ 0 w 307522"/>
                <a:gd name="connsiteY0" fmla="*/ 77876 h 389379"/>
                <a:gd name="connsiteX1" fmla="*/ 153761 w 307522"/>
                <a:gd name="connsiteY1" fmla="*/ 77876 h 389379"/>
                <a:gd name="connsiteX2" fmla="*/ 153761 w 307522"/>
                <a:gd name="connsiteY2" fmla="*/ 0 h 389379"/>
                <a:gd name="connsiteX3" fmla="*/ 307522 w 307522"/>
                <a:gd name="connsiteY3" fmla="*/ 194690 h 389379"/>
                <a:gd name="connsiteX4" fmla="*/ 153761 w 307522"/>
                <a:gd name="connsiteY4" fmla="*/ 389379 h 389379"/>
                <a:gd name="connsiteX5" fmla="*/ 153761 w 307522"/>
                <a:gd name="connsiteY5" fmla="*/ 311503 h 389379"/>
                <a:gd name="connsiteX6" fmla="*/ 0 w 307522"/>
                <a:gd name="connsiteY6" fmla="*/ 311503 h 389379"/>
                <a:gd name="connsiteX7" fmla="*/ 0 w 307522"/>
                <a:gd name="connsiteY7" fmla="*/ 77876 h 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522" h="389379">
                  <a:moveTo>
                    <a:pt x="307522" y="311503"/>
                  </a:moveTo>
                  <a:lnTo>
                    <a:pt x="153761" y="311503"/>
                  </a:lnTo>
                  <a:lnTo>
                    <a:pt x="153761" y="389379"/>
                  </a:lnTo>
                  <a:lnTo>
                    <a:pt x="0" y="194689"/>
                  </a:lnTo>
                  <a:lnTo>
                    <a:pt x="153761" y="0"/>
                  </a:lnTo>
                  <a:lnTo>
                    <a:pt x="153761" y="77876"/>
                  </a:lnTo>
                  <a:lnTo>
                    <a:pt x="307522" y="77876"/>
                  </a:lnTo>
                  <a:lnTo>
                    <a:pt x="307522" y="311503"/>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57" tIns="77875" rIns="0" bIns="77877" numCol="1" spcCol="1270" anchor="ctr" anchorCtr="0">
              <a:noAutofit/>
            </a:bodyPr>
            <a:lstStyle/>
            <a:p>
              <a:pPr lvl="0" algn="ctr" defTabSz="311150">
                <a:lnSpc>
                  <a:spcPct val="90000"/>
                </a:lnSpc>
                <a:spcBef>
                  <a:spcPct val="0"/>
                </a:spcBef>
                <a:spcAft>
                  <a:spcPct val="35000"/>
                </a:spcAft>
              </a:pPr>
              <a:endParaRPr lang="en-US" sz="2000" kern="1200">
                <a:solidFill>
                  <a:schemeClr val="tx1"/>
                </a:solidFill>
              </a:endParaRPr>
            </a:p>
          </p:txBody>
        </p:sp>
        <p:sp>
          <p:nvSpPr>
            <p:cNvPr id="12" name="Freeform 11"/>
            <p:cNvSpPr/>
            <p:nvPr/>
          </p:nvSpPr>
          <p:spPr>
            <a:xfrm>
              <a:off x="4862115" y="5475271"/>
              <a:ext cx="1153715" cy="1153715"/>
            </a:xfrm>
            <a:custGeom>
              <a:avLst/>
              <a:gdLst>
                <a:gd name="connsiteX0" fmla="*/ 0 w 1153715"/>
                <a:gd name="connsiteY0" fmla="*/ 576858 h 1153715"/>
                <a:gd name="connsiteX1" fmla="*/ 576858 w 1153715"/>
                <a:gd name="connsiteY1" fmla="*/ 0 h 1153715"/>
                <a:gd name="connsiteX2" fmla="*/ 1153716 w 1153715"/>
                <a:gd name="connsiteY2" fmla="*/ 576858 h 1153715"/>
                <a:gd name="connsiteX3" fmla="*/ 576858 w 1153715"/>
                <a:gd name="connsiteY3" fmla="*/ 1153716 h 1153715"/>
                <a:gd name="connsiteX4" fmla="*/ 0 w 1153715"/>
                <a:gd name="connsiteY4" fmla="*/ 576858 h 115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715" h="1153715">
                  <a:moveTo>
                    <a:pt x="0" y="576858"/>
                  </a:moveTo>
                  <a:cubicBezTo>
                    <a:pt x="0" y="258268"/>
                    <a:pt x="258268" y="0"/>
                    <a:pt x="576858" y="0"/>
                  </a:cubicBezTo>
                  <a:cubicBezTo>
                    <a:pt x="895448" y="0"/>
                    <a:pt x="1153716" y="258268"/>
                    <a:pt x="1153716" y="576858"/>
                  </a:cubicBezTo>
                  <a:cubicBezTo>
                    <a:pt x="1153716" y="895448"/>
                    <a:pt x="895448" y="1153716"/>
                    <a:pt x="576858" y="1153716"/>
                  </a:cubicBezTo>
                  <a:cubicBezTo>
                    <a:pt x="258268" y="1153716"/>
                    <a:pt x="0" y="895448"/>
                    <a:pt x="0" y="576858"/>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18" tIns="179118" rIns="179118" bIns="179118" numCol="1" spcCol="1270" anchor="ctr" anchorCtr="0">
              <a:noAutofit/>
            </a:bodyPr>
            <a:lstStyle/>
            <a:p>
              <a:pPr lvl="0" algn="ctr" defTabSz="355600" rtl="0">
                <a:lnSpc>
                  <a:spcPct val="90000"/>
                </a:lnSpc>
                <a:spcBef>
                  <a:spcPct val="0"/>
                </a:spcBef>
                <a:spcAft>
                  <a:spcPct val="35000"/>
                </a:spcAft>
              </a:pPr>
              <a:r>
                <a:rPr lang="en-US" sz="2000" b="0" i="0" kern="1200" smtClean="0">
                  <a:solidFill>
                    <a:schemeClr val="tx1"/>
                  </a:solidFill>
                </a:rPr>
                <a:t>Verification</a:t>
              </a:r>
              <a:endParaRPr lang="en-US" sz="2000" kern="1200">
                <a:solidFill>
                  <a:schemeClr val="tx1"/>
                </a:solidFill>
              </a:endParaRPr>
            </a:p>
          </p:txBody>
        </p:sp>
        <p:sp>
          <p:nvSpPr>
            <p:cNvPr id="13" name="Freeform 12"/>
            <p:cNvSpPr/>
            <p:nvPr/>
          </p:nvSpPr>
          <p:spPr>
            <a:xfrm rot="21600000">
              <a:off x="4426942" y="5857438"/>
              <a:ext cx="307523" cy="389380"/>
            </a:xfrm>
            <a:custGeom>
              <a:avLst/>
              <a:gdLst>
                <a:gd name="connsiteX0" fmla="*/ 0 w 307522"/>
                <a:gd name="connsiteY0" fmla="*/ 77876 h 389379"/>
                <a:gd name="connsiteX1" fmla="*/ 153761 w 307522"/>
                <a:gd name="connsiteY1" fmla="*/ 77876 h 389379"/>
                <a:gd name="connsiteX2" fmla="*/ 153761 w 307522"/>
                <a:gd name="connsiteY2" fmla="*/ 0 h 389379"/>
                <a:gd name="connsiteX3" fmla="*/ 307522 w 307522"/>
                <a:gd name="connsiteY3" fmla="*/ 194690 h 389379"/>
                <a:gd name="connsiteX4" fmla="*/ 153761 w 307522"/>
                <a:gd name="connsiteY4" fmla="*/ 389379 h 389379"/>
                <a:gd name="connsiteX5" fmla="*/ 153761 w 307522"/>
                <a:gd name="connsiteY5" fmla="*/ 311503 h 389379"/>
                <a:gd name="connsiteX6" fmla="*/ 0 w 307522"/>
                <a:gd name="connsiteY6" fmla="*/ 311503 h 389379"/>
                <a:gd name="connsiteX7" fmla="*/ 0 w 307522"/>
                <a:gd name="connsiteY7" fmla="*/ 77876 h 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522" h="389379">
                  <a:moveTo>
                    <a:pt x="307522" y="311503"/>
                  </a:moveTo>
                  <a:lnTo>
                    <a:pt x="153761" y="311503"/>
                  </a:lnTo>
                  <a:lnTo>
                    <a:pt x="153761" y="389379"/>
                  </a:lnTo>
                  <a:lnTo>
                    <a:pt x="0" y="194689"/>
                  </a:lnTo>
                  <a:lnTo>
                    <a:pt x="153761" y="0"/>
                  </a:lnTo>
                  <a:lnTo>
                    <a:pt x="153761" y="77876"/>
                  </a:lnTo>
                  <a:lnTo>
                    <a:pt x="307522" y="77876"/>
                  </a:lnTo>
                  <a:lnTo>
                    <a:pt x="307522" y="311503"/>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57" tIns="77877" rIns="1" bIns="77876" numCol="1" spcCol="1270" anchor="ctr" anchorCtr="0">
              <a:noAutofit/>
            </a:bodyPr>
            <a:lstStyle/>
            <a:p>
              <a:pPr lvl="0" algn="ctr" defTabSz="311150">
                <a:lnSpc>
                  <a:spcPct val="90000"/>
                </a:lnSpc>
                <a:spcBef>
                  <a:spcPct val="0"/>
                </a:spcBef>
                <a:spcAft>
                  <a:spcPct val="35000"/>
                </a:spcAft>
              </a:pPr>
              <a:endParaRPr lang="en-US" sz="2000" kern="1200">
                <a:solidFill>
                  <a:schemeClr val="tx1"/>
                </a:solidFill>
              </a:endParaRPr>
            </a:p>
          </p:txBody>
        </p:sp>
        <p:sp>
          <p:nvSpPr>
            <p:cNvPr id="14" name="Freeform 13"/>
            <p:cNvSpPr/>
            <p:nvPr/>
          </p:nvSpPr>
          <p:spPr>
            <a:xfrm>
              <a:off x="3128168" y="5475271"/>
              <a:ext cx="1153715" cy="1153715"/>
            </a:xfrm>
            <a:custGeom>
              <a:avLst/>
              <a:gdLst>
                <a:gd name="connsiteX0" fmla="*/ 0 w 1153715"/>
                <a:gd name="connsiteY0" fmla="*/ 576858 h 1153715"/>
                <a:gd name="connsiteX1" fmla="*/ 576858 w 1153715"/>
                <a:gd name="connsiteY1" fmla="*/ 0 h 1153715"/>
                <a:gd name="connsiteX2" fmla="*/ 1153716 w 1153715"/>
                <a:gd name="connsiteY2" fmla="*/ 576858 h 1153715"/>
                <a:gd name="connsiteX3" fmla="*/ 576858 w 1153715"/>
                <a:gd name="connsiteY3" fmla="*/ 1153716 h 1153715"/>
                <a:gd name="connsiteX4" fmla="*/ 0 w 1153715"/>
                <a:gd name="connsiteY4" fmla="*/ 576858 h 115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715" h="1153715">
                  <a:moveTo>
                    <a:pt x="0" y="576858"/>
                  </a:moveTo>
                  <a:cubicBezTo>
                    <a:pt x="0" y="258268"/>
                    <a:pt x="258268" y="0"/>
                    <a:pt x="576858" y="0"/>
                  </a:cubicBezTo>
                  <a:cubicBezTo>
                    <a:pt x="895448" y="0"/>
                    <a:pt x="1153716" y="258268"/>
                    <a:pt x="1153716" y="576858"/>
                  </a:cubicBezTo>
                  <a:cubicBezTo>
                    <a:pt x="1153716" y="895448"/>
                    <a:pt x="895448" y="1153716"/>
                    <a:pt x="576858" y="1153716"/>
                  </a:cubicBezTo>
                  <a:cubicBezTo>
                    <a:pt x="258268" y="1153716"/>
                    <a:pt x="0" y="895448"/>
                    <a:pt x="0" y="576858"/>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18" tIns="179118" rIns="179118" bIns="179118" numCol="1" spcCol="1270" anchor="ctr" anchorCtr="0">
              <a:noAutofit/>
            </a:bodyPr>
            <a:lstStyle/>
            <a:p>
              <a:pPr lvl="0" algn="ctr" defTabSz="355600" rtl="0">
                <a:lnSpc>
                  <a:spcPct val="90000"/>
                </a:lnSpc>
                <a:spcBef>
                  <a:spcPct val="0"/>
                </a:spcBef>
                <a:spcAft>
                  <a:spcPct val="35000"/>
                </a:spcAft>
              </a:pPr>
              <a:r>
                <a:rPr lang="en-US" sz="2000" b="0" i="0" kern="1200" smtClean="0">
                  <a:solidFill>
                    <a:schemeClr val="tx1"/>
                  </a:solidFill>
                </a:rPr>
                <a:t>Validation</a:t>
              </a:r>
              <a:endParaRPr lang="en-US" sz="2000" kern="1200">
                <a:solidFill>
                  <a:schemeClr val="tx1"/>
                </a:solidFill>
              </a:endParaRPr>
            </a:p>
          </p:txBody>
        </p:sp>
        <p:sp>
          <p:nvSpPr>
            <p:cNvPr id="15" name="Freeform 14"/>
            <p:cNvSpPr/>
            <p:nvPr/>
          </p:nvSpPr>
          <p:spPr>
            <a:xfrm rot="3085714">
              <a:off x="3003308" y="5284095"/>
              <a:ext cx="307523" cy="226318"/>
            </a:xfrm>
            <a:custGeom>
              <a:avLst/>
              <a:gdLst>
                <a:gd name="connsiteX0" fmla="*/ 0 w 307522"/>
                <a:gd name="connsiteY0" fmla="*/ 77876 h 389379"/>
                <a:gd name="connsiteX1" fmla="*/ 153761 w 307522"/>
                <a:gd name="connsiteY1" fmla="*/ 77876 h 389379"/>
                <a:gd name="connsiteX2" fmla="*/ 153761 w 307522"/>
                <a:gd name="connsiteY2" fmla="*/ 0 h 389379"/>
                <a:gd name="connsiteX3" fmla="*/ 307522 w 307522"/>
                <a:gd name="connsiteY3" fmla="*/ 194690 h 389379"/>
                <a:gd name="connsiteX4" fmla="*/ 153761 w 307522"/>
                <a:gd name="connsiteY4" fmla="*/ 389379 h 389379"/>
                <a:gd name="connsiteX5" fmla="*/ 153761 w 307522"/>
                <a:gd name="connsiteY5" fmla="*/ 311503 h 389379"/>
                <a:gd name="connsiteX6" fmla="*/ 0 w 307522"/>
                <a:gd name="connsiteY6" fmla="*/ 311503 h 389379"/>
                <a:gd name="connsiteX7" fmla="*/ 0 w 307522"/>
                <a:gd name="connsiteY7" fmla="*/ 77876 h 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522" h="389379">
                  <a:moveTo>
                    <a:pt x="307522" y="311503"/>
                  </a:moveTo>
                  <a:lnTo>
                    <a:pt x="153761" y="311503"/>
                  </a:lnTo>
                  <a:lnTo>
                    <a:pt x="153761" y="389379"/>
                  </a:lnTo>
                  <a:lnTo>
                    <a:pt x="0" y="194689"/>
                  </a:lnTo>
                  <a:lnTo>
                    <a:pt x="153761" y="0"/>
                  </a:lnTo>
                  <a:lnTo>
                    <a:pt x="153761" y="77876"/>
                  </a:lnTo>
                  <a:lnTo>
                    <a:pt x="307522" y="77876"/>
                  </a:lnTo>
                  <a:lnTo>
                    <a:pt x="307522" y="311503"/>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92257" tIns="77877" rIns="0" bIns="77875" numCol="1" spcCol="1270" anchor="ctr" anchorCtr="0">
              <a:noAutofit/>
            </a:bodyPr>
            <a:lstStyle/>
            <a:p>
              <a:pPr lvl="0" algn="ctr" defTabSz="311150">
                <a:lnSpc>
                  <a:spcPct val="90000"/>
                </a:lnSpc>
                <a:spcBef>
                  <a:spcPct val="0"/>
                </a:spcBef>
                <a:spcAft>
                  <a:spcPct val="35000"/>
                </a:spcAft>
              </a:pPr>
              <a:endParaRPr lang="en-US" sz="2000" kern="1200">
                <a:solidFill>
                  <a:schemeClr val="tx1"/>
                </a:solidFill>
              </a:endParaRPr>
            </a:p>
          </p:txBody>
        </p:sp>
        <p:sp>
          <p:nvSpPr>
            <p:cNvPr id="16" name="Freeform 15"/>
            <p:cNvSpPr/>
            <p:nvPr/>
          </p:nvSpPr>
          <p:spPr>
            <a:xfrm>
              <a:off x="2041622" y="4109777"/>
              <a:ext cx="1153715" cy="1153715"/>
            </a:xfrm>
            <a:custGeom>
              <a:avLst/>
              <a:gdLst>
                <a:gd name="connsiteX0" fmla="*/ 0 w 1153715"/>
                <a:gd name="connsiteY0" fmla="*/ 576858 h 1153715"/>
                <a:gd name="connsiteX1" fmla="*/ 576858 w 1153715"/>
                <a:gd name="connsiteY1" fmla="*/ 0 h 1153715"/>
                <a:gd name="connsiteX2" fmla="*/ 1153716 w 1153715"/>
                <a:gd name="connsiteY2" fmla="*/ 576858 h 1153715"/>
                <a:gd name="connsiteX3" fmla="*/ 576858 w 1153715"/>
                <a:gd name="connsiteY3" fmla="*/ 1153716 h 1153715"/>
                <a:gd name="connsiteX4" fmla="*/ 0 w 1153715"/>
                <a:gd name="connsiteY4" fmla="*/ 576858 h 115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715" h="1153715">
                  <a:moveTo>
                    <a:pt x="0" y="576858"/>
                  </a:moveTo>
                  <a:cubicBezTo>
                    <a:pt x="0" y="258268"/>
                    <a:pt x="258268" y="0"/>
                    <a:pt x="576858" y="0"/>
                  </a:cubicBezTo>
                  <a:cubicBezTo>
                    <a:pt x="895448" y="0"/>
                    <a:pt x="1153716" y="258268"/>
                    <a:pt x="1153716" y="576858"/>
                  </a:cubicBezTo>
                  <a:cubicBezTo>
                    <a:pt x="1153716" y="895448"/>
                    <a:pt x="895448" y="1153716"/>
                    <a:pt x="576858" y="1153716"/>
                  </a:cubicBezTo>
                  <a:cubicBezTo>
                    <a:pt x="258268" y="1153716"/>
                    <a:pt x="0" y="895448"/>
                    <a:pt x="0" y="576858"/>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18" tIns="179118" rIns="179118" bIns="179118" numCol="1" spcCol="1270" anchor="ctr" anchorCtr="0">
              <a:noAutofit/>
            </a:bodyPr>
            <a:lstStyle/>
            <a:p>
              <a:pPr lvl="0" algn="ctr" defTabSz="355600" rtl="0">
                <a:lnSpc>
                  <a:spcPct val="90000"/>
                </a:lnSpc>
                <a:spcBef>
                  <a:spcPct val="0"/>
                </a:spcBef>
                <a:spcAft>
                  <a:spcPct val="35000"/>
                </a:spcAft>
              </a:pPr>
              <a:r>
                <a:rPr lang="en-US" sz="2000" b="0" i="0" kern="1200" smtClean="0">
                  <a:solidFill>
                    <a:schemeClr val="tx1"/>
                  </a:solidFill>
                </a:rPr>
                <a:t>Use</a:t>
              </a:r>
              <a:endParaRPr lang="en-US" sz="2000" kern="1200">
                <a:solidFill>
                  <a:schemeClr val="tx1"/>
                </a:solidFill>
              </a:endParaRPr>
            </a:p>
          </p:txBody>
        </p:sp>
        <p:sp>
          <p:nvSpPr>
            <p:cNvPr id="17" name="Freeform 16"/>
            <p:cNvSpPr/>
            <p:nvPr/>
          </p:nvSpPr>
          <p:spPr>
            <a:xfrm rot="16971429">
              <a:off x="2689992" y="3735297"/>
              <a:ext cx="307522" cy="210378"/>
            </a:xfrm>
            <a:custGeom>
              <a:avLst/>
              <a:gdLst>
                <a:gd name="connsiteX0" fmla="*/ 0 w 307522"/>
                <a:gd name="connsiteY0" fmla="*/ 77876 h 389379"/>
                <a:gd name="connsiteX1" fmla="*/ 153761 w 307522"/>
                <a:gd name="connsiteY1" fmla="*/ 77876 h 389379"/>
                <a:gd name="connsiteX2" fmla="*/ 153761 w 307522"/>
                <a:gd name="connsiteY2" fmla="*/ 0 h 389379"/>
                <a:gd name="connsiteX3" fmla="*/ 307522 w 307522"/>
                <a:gd name="connsiteY3" fmla="*/ 194690 h 389379"/>
                <a:gd name="connsiteX4" fmla="*/ 153761 w 307522"/>
                <a:gd name="connsiteY4" fmla="*/ 389379 h 389379"/>
                <a:gd name="connsiteX5" fmla="*/ 153761 w 307522"/>
                <a:gd name="connsiteY5" fmla="*/ 311503 h 389379"/>
                <a:gd name="connsiteX6" fmla="*/ 0 w 307522"/>
                <a:gd name="connsiteY6" fmla="*/ 311503 h 389379"/>
                <a:gd name="connsiteX7" fmla="*/ 0 w 307522"/>
                <a:gd name="connsiteY7" fmla="*/ 77876 h 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522" h="389379">
                  <a:moveTo>
                    <a:pt x="0" y="77876"/>
                  </a:moveTo>
                  <a:lnTo>
                    <a:pt x="153761" y="77876"/>
                  </a:lnTo>
                  <a:lnTo>
                    <a:pt x="153761" y="0"/>
                  </a:lnTo>
                  <a:lnTo>
                    <a:pt x="307522" y="194690"/>
                  </a:lnTo>
                  <a:lnTo>
                    <a:pt x="153761" y="389379"/>
                  </a:lnTo>
                  <a:lnTo>
                    <a:pt x="153761" y="311503"/>
                  </a:lnTo>
                  <a:lnTo>
                    <a:pt x="0" y="311503"/>
                  </a:lnTo>
                  <a:lnTo>
                    <a:pt x="0" y="7787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77875" rIns="92257" bIns="77876" numCol="1" spcCol="1270" anchor="ctr" anchorCtr="0">
              <a:noAutofit/>
            </a:bodyPr>
            <a:lstStyle/>
            <a:p>
              <a:pPr lvl="0" algn="ctr" defTabSz="311150">
                <a:lnSpc>
                  <a:spcPct val="90000"/>
                </a:lnSpc>
                <a:spcBef>
                  <a:spcPct val="0"/>
                </a:spcBef>
                <a:spcAft>
                  <a:spcPct val="35000"/>
                </a:spcAft>
              </a:pPr>
              <a:endParaRPr lang="en-US" sz="2000" kern="1200">
                <a:solidFill>
                  <a:schemeClr val="tx1"/>
                </a:solidFill>
              </a:endParaRPr>
            </a:p>
          </p:txBody>
        </p:sp>
        <p:sp>
          <p:nvSpPr>
            <p:cNvPr id="18" name="Freeform 17"/>
            <p:cNvSpPr/>
            <p:nvPr/>
          </p:nvSpPr>
          <p:spPr>
            <a:xfrm>
              <a:off x="2432910" y="2429144"/>
              <a:ext cx="1153715" cy="1153715"/>
            </a:xfrm>
            <a:custGeom>
              <a:avLst/>
              <a:gdLst>
                <a:gd name="connsiteX0" fmla="*/ 0 w 1153715"/>
                <a:gd name="connsiteY0" fmla="*/ 576858 h 1153715"/>
                <a:gd name="connsiteX1" fmla="*/ 576858 w 1153715"/>
                <a:gd name="connsiteY1" fmla="*/ 0 h 1153715"/>
                <a:gd name="connsiteX2" fmla="*/ 1153716 w 1153715"/>
                <a:gd name="connsiteY2" fmla="*/ 576858 h 1153715"/>
                <a:gd name="connsiteX3" fmla="*/ 576858 w 1153715"/>
                <a:gd name="connsiteY3" fmla="*/ 1153716 h 1153715"/>
                <a:gd name="connsiteX4" fmla="*/ 0 w 1153715"/>
                <a:gd name="connsiteY4" fmla="*/ 576858 h 115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715" h="1153715">
                  <a:moveTo>
                    <a:pt x="0" y="576858"/>
                  </a:moveTo>
                  <a:cubicBezTo>
                    <a:pt x="0" y="258268"/>
                    <a:pt x="258268" y="0"/>
                    <a:pt x="576858" y="0"/>
                  </a:cubicBezTo>
                  <a:cubicBezTo>
                    <a:pt x="895448" y="0"/>
                    <a:pt x="1153716" y="258268"/>
                    <a:pt x="1153716" y="576858"/>
                  </a:cubicBezTo>
                  <a:cubicBezTo>
                    <a:pt x="1153716" y="895448"/>
                    <a:pt x="895448" y="1153716"/>
                    <a:pt x="576858" y="1153716"/>
                  </a:cubicBezTo>
                  <a:cubicBezTo>
                    <a:pt x="258268" y="1153716"/>
                    <a:pt x="0" y="895448"/>
                    <a:pt x="0" y="576858"/>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18" tIns="179118" rIns="179118" bIns="179118" numCol="1" spcCol="1270" anchor="ctr" anchorCtr="0">
              <a:noAutofit/>
            </a:bodyPr>
            <a:lstStyle/>
            <a:p>
              <a:pPr lvl="0" algn="ctr" defTabSz="355600" rtl="0">
                <a:lnSpc>
                  <a:spcPct val="90000"/>
                </a:lnSpc>
                <a:spcBef>
                  <a:spcPct val="0"/>
                </a:spcBef>
                <a:spcAft>
                  <a:spcPct val="35000"/>
                </a:spcAft>
              </a:pPr>
              <a:r>
                <a:rPr lang="en-US" sz="2000" b="0" i="0" kern="1200" smtClean="0">
                  <a:solidFill>
                    <a:schemeClr val="tx1"/>
                  </a:solidFill>
                </a:rPr>
                <a:t>maintenance</a:t>
              </a:r>
              <a:endParaRPr lang="en-US" sz="2000" kern="1200">
                <a:solidFill>
                  <a:schemeClr val="tx1"/>
                </a:solidFill>
              </a:endParaRPr>
            </a:p>
          </p:txBody>
        </p:sp>
        <p:sp>
          <p:nvSpPr>
            <p:cNvPr id="19" name="Freeform 18"/>
            <p:cNvSpPr/>
            <p:nvPr/>
          </p:nvSpPr>
          <p:spPr>
            <a:xfrm rot="20057143">
              <a:off x="3629281" y="2438923"/>
              <a:ext cx="307522" cy="389379"/>
            </a:xfrm>
            <a:custGeom>
              <a:avLst/>
              <a:gdLst>
                <a:gd name="connsiteX0" fmla="*/ 0 w 307522"/>
                <a:gd name="connsiteY0" fmla="*/ 77876 h 389379"/>
                <a:gd name="connsiteX1" fmla="*/ 153761 w 307522"/>
                <a:gd name="connsiteY1" fmla="*/ 77876 h 389379"/>
                <a:gd name="connsiteX2" fmla="*/ 153761 w 307522"/>
                <a:gd name="connsiteY2" fmla="*/ 0 h 389379"/>
                <a:gd name="connsiteX3" fmla="*/ 307522 w 307522"/>
                <a:gd name="connsiteY3" fmla="*/ 194690 h 389379"/>
                <a:gd name="connsiteX4" fmla="*/ 153761 w 307522"/>
                <a:gd name="connsiteY4" fmla="*/ 389379 h 389379"/>
                <a:gd name="connsiteX5" fmla="*/ 153761 w 307522"/>
                <a:gd name="connsiteY5" fmla="*/ 311503 h 389379"/>
                <a:gd name="connsiteX6" fmla="*/ 0 w 307522"/>
                <a:gd name="connsiteY6" fmla="*/ 311503 h 389379"/>
                <a:gd name="connsiteX7" fmla="*/ 0 w 307522"/>
                <a:gd name="connsiteY7" fmla="*/ 77876 h 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522" h="389379">
                  <a:moveTo>
                    <a:pt x="0" y="77876"/>
                  </a:moveTo>
                  <a:lnTo>
                    <a:pt x="153761" y="77876"/>
                  </a:lnTo>
                  <a:lnTo>
                    <a:pt x="153761" y="0"/>
                  </a:lnTo>
                  <a:lnTo>
                    <a:pt x="307522" y="194690"/>
                  </a:lnTo>
                  <a:lnTo>
                    <a:pt x="153761" y="389379"/>
                  </a:lnTo>
                  <a:lnTo>
                    <a:pt x="153761" y="311503"/>
                  </a:lnTo>
                  <a:lnTo>
                    <a:pt x="0" y="311503"/>
                  </a:lnTo>
                  <a:lnTo>
                    <a:pt x="0" y="7787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77875" rIns="92257" bIns="77876" numCol="1" spcCol="1270" anchor="ctr" anchorCtr="0">
              <a:noAutofit/>
            </a:bodyPr>
            <a:lstStyle/>
            <a:p>
              <a:pPr lvl="0" algn="ctr" defTabSz="311150">
                <a:lnSpc>
                  <a:spcPct val="90000"/>
                </a:lnSpc>
                <a:spcBef>
                  <a:spcPct val="0"/>
                </a:spcBef>
                <a:spcAft>
                  <a:spcPct val="35000"/>
                </a:spcAft>
              </a:pPr>
              <a:endParaRPr lang="en-US" sz="2000" kern="1200">
                <a:solidFill>
                  <a:schemeClr val="tx1"/>
                </a:solidFill>
              </a:endParaRPr>
            </a:p>
          </p:txBody>
        </p:sp>
      </p:grpSp>
      <p:sp>
        <p:nvSpPr>
          <p:cNvPr id="20" name="Freeform 19"/>
          <p:cNvSpPr/>
          <p:nvPr/>
        </p:nvSpPr>
        <p:spPr>
          <a:xfrm rot="16200000">
            <a:off x="4308555" y="3341851"/>
            <a:ext cx="705530" cy="331040"/>
          </a:xfrm>
          <a:custGeom>
            <a:avLst/>
            <a:gdLst>
              <a:gd name="connsiteX0" fmla="*/ 0 w 307522"/>
              <a:gd name="connsiteY0" fmla="*/ 77876 h 389379"/>
              <a:gd name="connsiteX1" fmla="*/ 153761 w 307522"/>
              <a:gd name="connsiteY1" fmla="*/ 77876 h 389379"/>
              <a:gd name="connsiteX2" fmla="*/ 153761 w 307522"/>
              <a:gd name="connsiteY2" fmla="*/ 0 h 389379"/>
              <a:gd name="connsiteX3" fmla="*/ 307522 w 307522"/>
              <a:gd name="connsiteY3" fmla="*/ 194690 h 389379"/>
              <a:gd name="connsiteX4" fmla="*/ 153761 w 307522"/>
              <a:gd name="connsiteY4" fmla="*/ 389379 h 389379"/>
              <a:gd name="connsiteX5" fmla="*/ 153761 w 307522"/>
              <a:gd name="connsiteY5" fmla="*/ 311503 h 389379"/>
              <a:gd name="connsiteX6" fmla="*/ 0 w 307522"/>
              <a:gd name="connsiteY6" fmla="*/ 311503 h 389379"/>
              <a:gd name="connsiteX7" fmla="*/ 0 w 307522"/>
              <a:gd name="connsiteY7" fmla="*/ 77876 h 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522" h="389379">
                <a:moveTo>
                  <a:pt x="0" y="77876"/>
                </a:moveTo>
                <a:lnTo>
                  <a:pt x="153761" y="77876"/>
                </a:lnTo>
                <a:lnTo>
                  <a:pt x="153761" y="0"/>
                </a:lnTo>
                <a:lnTo>
                  <a:pt x="307522" y="194690"/>
                </a:lnTo>
                <a:lnTo>
                  <a:pt x="153761" y="389379"/>
                </a:lnTo>
                <a:lnTo>
                  <a:pt x="153761" y="311503"/>
                </a:lnTo>
                <a:lnTo>
                  <a:pt x="0" y="311503"/>
                </a:lnTo>
                <a:lnTo>
                  <a:pt x="0" y="7787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77875" rIns="92257" bIns="77876" numCol="1" spcCol="1270" anchor="ctr" anchorCtr="0">
            <a:noAutofit/>
          </a:bodyPr>
          <a:lstStyle/>
          <a:p>
            <a:pPr lvl="0" algn="ctr" defTabSz="311150">
              <a:lnSpc>
                <a:spcPct val="90000"/>
              </a:lnSpc>
              <a:spcBef>
                <a:spcPct val="0"/>
              </a:spcBef>
              <a:spcAft>
                <a:spcPct val="35000"/>
              </a:spcAft>
            </a:pPr>
            <a:endParaRPr lang="en-US" sz="2000" kern="1200"/>
          </a:p>
        </p:txBody>
      </p:sp>
      <p:sp>
        <p:nvSpPr>
          <p:cNvPr id="21" name="Freeform 20"/>
          <p:cNvSpPr/>
          <p:nvPr/>
        </p:nvSpPr>
        <p:spPr>
          <a:xfrm>
            <a:off x="152400" y="4267200"/>
            <a:ext cx="2036855" cy="1082898"/>
          </a:xfrm>
          <a:custGeom>
            <a:avLst/>
            <a:gdLst>
              <a:gd name="connsiteX0" fmla="*/ 0 w 1153715"/>
              <a:gd name="connsiteY0" fmla="*/ 576858 h 1153715"/>
              <a:gd name="connsiteX1" fmla="*/ 576858 w 1153715"/>
              <a:gd name="connsiteY1" fmla="*/ 0 h 1153715"/>
              <a:gd name="connsiteX2" fmla="*/ 1153716 w 1153715"/>
              <a:gd name="connsiteY2" fmla="*/ 576858 h 1153715"/>
              <a:gd name="connsiteX3" fmla="*/ 576858 w 1153715"/>
              <a:gd name="connsiteY3" fmla="*/ 1153716 h 1153715"/>
              <a:gd name="connsiteX4" fmla="*/ 0 w 1153715"/>
              <a:gd name="connsiteY4" fmla="*/ 576858 h 115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715" h="1153715">
                <a:moveTo>
                  <a:pt x="0" y="576858"/>
                </a:moveTo>
                <a:cubicBezTo>
                  <a:pt x="0" y="258268"/>
                  <a:pt x="258268" y="0"/>
                  <a:pt x="576858" y="0"/>
                </a:cubicBezTo>
                <a:cubicBezTo>
                  <a:pt x="895448" y="0"/>
                  <a:pt x="1153716" y="258268"/>
                  <a:pt x="1153716" y="576858"/>
                </a:cubicBezTo>
                <a:cubicBezTo>
                  <a:pt x="1153716" y="895448"/>
                  <a:pt x="895448" y="1153716"/>
                  <a:pt x="576858" y="1153716"/>
                </a:cubicBezTo>
                <a:cubicBezTo>
                  <a:pt x="258268" y="1153716"/>
                  <a:pt x="0" y="895448"/>
                  <a:pt x="0" y="576858"/>
                </a:cubicBez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18" tIns="179118" rIns="179118" bIns="179118" numCol="1" spcCol="1270" anchor="ctr" anchorCtr="0">
            <a:noAutofit/>
          </a:bodyPr>
          <a:lstStyle/>
          <a:p>
            <a:pPr lvl="0" algn="ctr" defTabSz="355600" rtl="0">
              <a:lnSpc>
                <a:spcPct val="90000"/>
              </a:lnSpc>
              <a:spcBef>
                <a:spcPct val="0"/>
              </a:spcBef>
              <a:spcAft>
                <a:spcPct val="35000"/>
              </a:spcAft>
            </a:pPr>
            <a:r>
              <a:rPr lang="en-US" sz="4000" b="1" i="0" kern="1200" dirty="0" smtClean="0">
                <a:solidFill>
                  <a:schemeClr val="tx1"/>
                </a:solidFill>
              </a:rPr>
              <a:t>Use</a:t>
            </a:r>
            <a:endParaRPr lang="en-US" sz="4000" b="1" kern="1200" dirty="0">
              <a:solidFill>
                <a:schemeClr val="tx1"/>
              </a:solidFill>
            </a:endParaRPr>
          </a:p>
        </p:txBody>
      </p:sp>
      <p:sp>
        <p:nvSpPr>
          <p:cNvPr id="22" name="Freeform 21"/>
          <p:cNvSpPr/>
          <p:nvPr/>
        </p:nvSpPr>
        <p:spPr>
          <a:xfrm>
            <a:off x="3581400" y="1981200"/>
            <a:ext cx="2036855" cy="1082898"/>
          </a:xfrm>
          <a:custGeom>
            <a:avLst/>
            <a:gdLst>
              <a:gd name="connsiteX0" fmla="*/ 0 w 1153715"/>
              <a:gd name="connsiteY0" fmla="*/ 576858 h 1153715"/>
              <a:gd name="connsiteX1" fmla="*/ 576858 w 1153715"/>
              <a:gd name="connsiteY1" fmla="*/ 0 h 1153715"/>
              <a:gd name="connsiteX2" fmla="*/ 1153716 w 1153715"/>
              <a:gd name="connsiteY2" fmla="*/ 576858 h 1153715"/>
              <a:gd name="connsiteX3" fmla="*/ 576858 w 1153715"/>
              <a:gd name="connsiteY3" fmla="*/ 1153716 h 1153715"/>
              <a:gd name="connsiteX4" fmla="*/ 0 w 1153715"/>
              <a:gd name="connsiteY4" fmla="*/ 576858 h 115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715" h="1153715">
                <a:moveTo>
                  <a:pt x="0" y="576858"/>
                </a:moveTo>
                <a:cubicBezTo>
                  <a:pt x="0" y="258268"/>
                  <a:pt x="258268" y="0"/>
                  <a:pt x="576858" y="0"/>
                </a:cubicBezTo>
                <a:cubicBezTo>
                  <a:pt x="895448" y="0"/>
                  <a:pt x="1153716" y="258268"/>
                  <a:pt x="1153716" y="576858"/>
                </a:cubicBezTo>
                <a:cubicBezTo>
                  <a:pt x="1153716" y="895448"/>
                  <a:pt x="895448" y="1153716"/>
                  <a:pt x="576858" y="1153716"/>
                </a:cubicBezTo>
                <a:cubicBezTo>
                  <a:pt x="258268" y="1153716"/>
                  <a:pt x="0" y="895448"/>
                  <a:pt x="0" y="576858"/>
                </a:cubicBezTo>
                <a:close/>
              </a:path>
            </a:pathLst>
          </a:custGeom>
          <a:gradFill>
            <a:gsLst>
              <a:gs pos="0">
                <a:srgbClr val="FFFF00"/>
              </a:gs>
              <a:gs pos="61000">
                <a:schemeClr val="accent1">
                  <a:lumMod val="30000"/>
                  <a:lumOff val="70000"/>
                </a:schemeClr>
              </a:gs>
            </a:gsLst>
            <a:lin ang="5400000" scaled="1"/>
          </a:gra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118" tIns="179118" rIns="179118" bIns="179118" numCol="1" spcCol="1270" anchor="ctr" anchorCtr="0">
            <a:noAutofit/>
          </a:bodyPr>
          <a:lstStyle/>
          <a:p>
            <a:pPr lvl="0" algn="ctr" defTabSz="355600" rtl="0">
              <a:lnSpc>
                <a:spcPct val="90000"/>
              </a:lnSpc>
              <a:spcBef>
                <a:spcPct val="0"/>
              </a:spcBef>
              <a:spcAft>
                <a:spcPct val="35000"/>
              </a:spcAft>
            </a:pPr>
            <a:r>
              <a:rPr lang="en-US" b="1" i="0" kern="1200" dirty="0" smtClean="0">
                <a:solidFill>
                  <a:schemeClr val="tx1"/>
                </a:solidFill>
              </a:rPr>
              <a:t>Principles</a:t>
            </a:r>
          </a:p>
          <a:p>
            <a:pPr lvl="0" algn="ctr" defTabSz="355600" rtl="0">
              <a:lnSpc>
                <a:spcPct val="90000"/>
              </a:lnSpc>
              <a:spcBef>
                <a:spcPct val="0"/>
              </a:spcBef>
              <a:spcAft>
                <a:spcPct val="35000"/>
              </a:spcAft>
            </a:pPr>
            <a:r>
              <a:rPr lang="en-US" sz="2000" dirty="0" smtClean="0">
                <a:solidFill>
                  <a:schemeClr val="tx1"/>
                </a:solidFill>
              </a:rPr>
              <a:t>base</a:t>
            </a:r>
            <a:r>
              <a:rPr lang="en-US" sz="2000" b="0" i="0" kern="1200" dirty="0" smtClean="0">
                <a:solidFill>
                  <a:schemeClr val="tx1"/>
                </a:solidFill>
              </a:rPr>
              <a:t>d design</a:t>
            </a:r>
            <a:endParaRPr lang="en-US" sz="2000" kern="1200" dirty="0">
              <a:solidFill>
                <a:schemeClr val="tx1"/>
              </a:solidFill>
            </a:endParaRPr>
          </a:p>
        </p:txBody>
      </p:sp>
    </p:spTree>
    <p:extLst>
      <p:ext uri="{BB962C8B-B14F-4D97-AF65-F5344CB8AC3E}">
        <p14:creationId xmlns:p14="http://schemas.microsoft.com/office/powerpoint/2010/main" val="5873752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0" name="AutoShape 2"/>
          <p:cNvSpPr>
            <a:spLocks noGrp="1" noChangeArrowheads="1"/>
          </p:cNvSpPr>
          <p:nvPr>
            <p:ph type="title"/>
          </p:nvPr>
        </p:nvSpPr>
        <p:spPr/>
        <p:txBody>
          <a:bodyPr/>
          <a:lstStyle/>
          <a:p>
            <a:r>
              <a:rPr lang="nl-BE" altLang="en-US" dirty="0" smtClean="0"/>
              <a:t>An </a:t>
            </a:r>
            <a:r>
              <a:rPr lang="nl-BE" altLang="en-US" dirty="0" err="1" smtClean="0"/>
              <a:t>ideal</a:t>
            </a:r>
            <a:r>
              <a:rPr lang="nl-BE" altLang="en-US" dirty="0" smtClean="0"/>
              <a:t> dataset</a:t>
            </a:r>
            <a:endParaRPr lang="nl-NL" altLang="en-US" dirty="0"/>
          </a:p>
        </p:txBody>
      </p:sp>
      <p:sp>
        <p:nvSpPr>
          <p:cNvPr id="949251" name="Rectangle 3"/>
          <p:cNvSpPr>
            <a:spLocks noGrp="1" noChangeArrowheads="1"/>
          </p:cNvSpPr>
          <p:nvPr>
            <p:ph idx="1"/>
          </p:nvPr>
        </p:nvSpPr>
        <p:spPr/>
        <p:txBody>
          <a:bodyPr/>
          <a:lstStyle/>
          <a:p>
            <a:pPr marL="344488" indent="-344488"/>
            <a:r>
              <a:rPr lang="en-US" altLang="en-US" sz="2800" dirty="0"/>
              <a:t>A representation of some pre-existing </a:t>
            </a:r>
            <a:r>
              <a:rPr lang="en-US" altLang="en-US" sz="2800" i="1" dirty="0" smtClean="0"/>
              <a:t>portion </a:t>
            </a:r>
            <a:r>
              <a:rPr lang="en-US" altLang="en-US" sz="2800" i="1" dirty="0"/>
              <a:t>of </a:t>
            </a:r>
            <a:r>
              <a:rPr lang="en-US" altLang="en-US" sz="2800" i="1" dirty="0" smtClean="0"/>
              <a:t>reality</a:t>
            </a:r>
            <a:r>
              <a:rPr lang="en-US" altLang="en-US" sz="2800" dirty="0" smtClean="0"/>
              <a:t> </a:t>
            </a:r>
            <a:r>
              <a:rPr lang="en-US" altLang="en-US" sz="2800" dirty="0"/>
              <a:t>which</a:t>
            </a:r>
            <a:br>
              <a:rPr lang="en-US" altLang="en-US" sz="2800" dirty="0"/>
            </a:br>
            <a:endParaRPr lang="en-US" altLang="en-US" sz="1200" dirty="0"/>
          </a:p>
          <a:p>
            <a:pPr marL="1085850" lvl="1" indent="-361950">
              <a:buFontTx/>
              <a:buAutoNum type="arabicPeriod"/>
            </a:pPr>
            <a:r>
              <a:rPr lang="en-US" altLang="en-US" dirty="0"/>
              <a:t>reflects </a:t>
            </a:r>
            <a:r>
              <a:rPr lang="en-US" altLang="en-US" dirty="0" smtClean="0"/>
              <a:t>the </a:t>
            </a:r>
            <a:r>
              <a:rPr lang="en-US" altLang="en-US" dirty="0" smtClean="0">
                <a:solidFill>
                  <a:srgbClr val="FFFF00"/>
                </a:solidFill>
              </a:rPr>
              <a:t>particulars</a:t>
            </a:r>
            <a:r>
              <a:rPr lang="en-US" altLang="en-US" dirty="0" smtClean="0"/>
              <a:t> within </a:t>
            </a:r>
            <a:r>
              <a:rPr lang="en-US" altLang="en-US" dirty="0"/>
              <a:t>its domain </a:t>
            </a:r>
            <a:r>
              <a:rPr lang="en-US" altLang="en-US" dirty="0" smtClean="0"/>
              <a:t>– and the relations between them – in </a:t>
            </a:r>
            <a:r>
              <a:rPr lang="en-US" altLang="en-US" dirty="0"/>
              <a:t>such a way that there obtains a systematic correlation between reality and the representation itself,</a:t>
            </a:r>
            <a:br>
              <a:rPr lang="en-US" altLang="en-US" dirty="0"/>
            </a:br>
            <a:endParaRPr lang="en-US" altLang="en-US" sz="1200" dirty="0"/>
          </a:p>
          <a:p>
            <a:pPr marL="1085850" lvl="1" indent="-361950">
              <a:buFontTx/>
              <a:buAutoNum type="arabicPeriod"/>
            </a:pPr>
            <a:r>
              <a:rPr lang="en-US" altLang="en-US" dirty="0"/>
              <a:t>is intelligible to a domain </a:t>
            </a:r>
            <a:r>
              <a:rPr lang="en-US" altLang="en-US" dirty="0" smtClean="0"/>
              <a:t>expert,</a:t>
            </a:r>
            <a:r>
              <a:rPr lang="en-US" altLang="en-US" dirty="0"/>
              <a:t/>
            </a:r>
            <a:br>
              <a:rPr lang="en-US" altLang="en-US" dirty="0"/>
            </a:br>
            <a:endParaRPr lang="en-US" altLang="en-US" sz="1200" dirty="0"/>
          </a:p>
          <a:p>
            <a:pPr marL="1085850" lvl="1" indent="-361950">
              <a:buFontTx/>
              <a:buAutoNum type="arabicPeriod"/>
            </a:pPr>
            <a:r>
              <a:rPr lang="en-US" altLang="en-US" dirty="0"/>
              <a:t>is formalized in a way that allows it to support automatic information </a:t>
            </a:r>
            <a:r>
              <a:rPr lang="en-US" altLang="en-US" dirty="0" smtClean="0"/>
              <a:t>processing.</a:t>
            </a:r>
            <a:endParaRPr lang="en-US" altLang="en-US" dirty="0"/>
          </a:p>
        </p:txBody>
      </p:sp>
      <p:sp>
        <p:nvSpPr>
          <p:cNvPr id="2" name="Rectangle 1"/>
          <p:cNvSpPr/>
          <p:nvPr/>
        </p:nvSpPr>
        <p:spPr>
          <a:xfrm>
            <a:off x="685800" y="6320135"/>
            <a:ext cx="8458200" cy="461665"/>
          </a:xfrm>
          <a:prstGeom prst="rect">
            <a:avLst/>
          </a:prstGeom>
        </p:spPr>
        <p:txBody>
          <a:bodyPr wrap="square">
            <a:spAutoFit/>
          </a:bodyPr>
          <a:lstStyle/>
          <a:p>
            <a:pPr algn="r"/>
            <a:r>
              <a:rPr lang="en-US" sz="1200" b="0" dirty="0" smtClean="0">
                <a:solidFill>
                  <a:schemeClr val="bg1"/>
                </a:solidFill>
              </a:rPr>
              <a:t>Smith </a:t>
            </a:r>
            <a:r>
              <a:rPr lang="en-US" sz="1200" b="0" dirty="0">
                <a:solidFill>
                  <a:schemeClr val="bg1"/>
                </a:solidFill>
              </a:rPr>
              <a:t>B, </a:t>
            </a:r>
            <a:r>
              <a:rPr lang="en-US" sz="1200" b="0" dirty="0" err="1">
                <a:solidFill>
                  <a:schemeClr val="bg1"/>
                </a:solidFill>
              </a:rPr>
              <a:t>Kusnierczyk</a:t>
            </a:r>
            <a:r>
              <a:rPr lang="en-US" sz="1200" b="0" dirty="0">
                <a:solidFill>
                  <a:schemeClr val="bg1"/>
                </a:solidFill>
              </a:rPr>
              <a:t> W, </a:t>
            </a:r>
            <a:r>
              <a:rPr lang="en-US" sz="1200" b="0" dirty="0" err="1">
                <a:solidFill>
                  <a:schemeClr val="bg1"/>
                </a:solidFill>
              </a:rPr>
              <a:t>Schober</a:t>
            </a:r>
            <a:r>
              <a:rPr lang="en-US" sz="1200" b="0" dirty="0">
                <a:solidFill>
                  <a:schemeClr val="bg1"/>
                </a:solidFill>
              </a:rPr>
              <a:t> D, Ceusters W. Towards a Reference Terminology for Ontology Research and Development in the Biomedical Domain. Proceedings of KR-MED 2006, Biomedical Ontology in Action, November 8, 2006, Baltimore MD, USA </a:t>
            </a:r>
          </a:p>
        </p:txBody>
      </p:sp>
    </p:spTree>
    <p:extLst>
      <p:ext uri="{BB962C8B-B14F-4D97-AF65-F5344CB8AC3E}">
        <p14:creationId xmlns:p14="http://schemas.microsoft.com/office/powerpoint/2010/main" val="21453189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Biomedical Informatics</a:t>
            </a:r>
            <a:endParaRPr lang="en-US" dirty="0"/>
          </a:p>
        </p:txBody>
      </p:sp>
      <p:sp>
        <p:nvSpPr>
          <p:cNvPr id="5" name="Content Placeholder 4"/>
          <p:cNvSpPr>
            <a:spLocks noGrp="1"/>
          </p:cNvSpPr>
          <p:nvPr>
            <p:ph idx="1"/>
          </p:nvPr>
        </p:nvSpPr>
        <p:spPr>
          <a:xfrm>
            <a:off x="228600" y="1676400"/>
            <a:ext cx="8686800" cy="3886200"/>
          </a:xfrm>
        </p:spPr>
        <p:txBody>
          <a:bodyPr/>
          <a:lstStyle/>
          <a:p>
            <a:r>
              <a:rPr lang="en-US" b="1" u="sng" dirty="0" smtClean="0"/>
              <a:t>Definition</a:t>
            </a:r>
            <a:r>
              <a:rPr lang="en-US" dirty="0" smtClean="0"/>
              <a:t>:</a:t>
            </a:r>
          </a:p>
          <a:p>
            <a:endParaRPr lang="en-US" dirty="0"/>
          </a:p>
          <a:p>
            <a:pPr marL="0" indent="0"/>
            <a:r>
              <a:rPr lang="en-US" i="1" dirty="0"/>
              <a:t>Biomedical informatics (BMI) is </a:t>
            </a:r>
            <a:endParaRPr lang="en-US" i="1" dirty="0" smtClean="0"/>
          </a:p>
          <a:p>
            <a:pPr>
              <a:buFont typeface="Arial" panose="020B0604020202020204" pitchFamily="34" charset="0"/>
              <a:buChar char="•"/>
            </a:pPr>
            <a:r>
              <a:rPr lang="en-US" i="1" dirty="0" smtClean="0"/>
              <a:t>the </a:t>
            </a:r>
            <a:r>
              <a:rPr lang="en-US" i="1" dirty="0"/>
              <a:t>interdisciplinary </a:t>
            </a:r>
            <a:r>
              <a:rPr lang="en-US" i="1" dirty="0">
                <a:solidFill>
                  <a:srgbClr val="FFFF00"/>
                </a:solidFill>
              </a:rPr>
              <a:t>field</a:t>
            </a:r>
            <a:r>
              <a:rPr lang="en-US" i="1" dirty="0"/>
              <a:t> </a:t>
            </a:r>
            <a:endParaRPr lang="en-US" i="1" dirty="0" smtClean="0"/>
          </a:p>
          <a:p>
            <a:pPr>
              <a:buFont typeface="Arial" panose="020B0604020202020204" pitchFamily="34" charset="0"/>
              <a:buChar char="•"/>
            </a:pPr>
            <a:r>
              <a:rPr lang="en-US" i="1" dirty="0" smtClean="0"/>
              <a:t>that </a:t>
            </a:r>
            <a:r>
              <a:rPr lang="en-US" i="1" dirty="0"/>
              <a:t>studies and pursues the effective uses of biomedical data, information, and knowledge </a:t>
            </a:r>
            <a:endParaRPr lang="en-US" i="1" dirty="0" smtClean="0"/>
          </a:p>
          <a:p>
            <a:pPr>
              <a:buFont typeface="Arial" panose="020B0604020202020204" pitchFamily="34" charset="0"/>
              <a:buChar char="•"/>
            </a:pPr>
            <a:r>
              <a:rPr lang="en-US" i="1" dirty="0" smtClean="0"/>
              <a:t>for </a:t>
            </a:r>
            <a:r>
              <a:rPr lang="en-US" i="1" dirty="0"/>
              <a:t>scientific inquiry, problem solving, and decision making</a:t>
            </a:r>
            <a:r>
              <a:rPr lang="en-US" i="1" dirty="0" smtClean="0"/>
              <a:t>,</a:t>
            </a:r>
          </a:p>
          <a:p>
            <a:pPr>
              <a:buFont typeface="Arial" panose="020B0604020202020204" pitchFamily="34" charset="0"/>
              <a:buChar char="•"/>
            </a:pPr>
            <a:r>
              <a:rPr lang="en-US" i="1" dirty="0" smtClean="0"/>
              <a:t>driven </a:t>
            </a:r>
            <a:r>
              <a:rPr lang="en-US" i="1" dirty="0"/>
              <a:t>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smtClean="0">
                <a:solidFill>
                  <a:schemeClr val="bg1"/>
                </a:solidFill>
              </a:rPr>
              <a:t>CA </a:t>
            </a:r>
            <a:r>
              <a:rPr lang="en-US" sz="1400" dirty="0" err="1">
                <a:solidFill>
                  <a:schemeClr val="bg1"/>
                </a:solidFill>
              </a:rPr>
              <a:t>Kulikowski</a:t>
            </a:r>
            <a:r>
              <a:rPr lang="en-US" sz="1400" dirty="0">
                <a:solidFill>
                  <a:schemeClr val="bg1"/>
                </a:solidFill>
              </a:rPr>
              <a:t>, </a:t>
            </a:r>
            <a:r>
              <a:rPr lang="en-US" sz="1400" dirty="0" smtClean="0">
                <a:solidFill>
                  <a:schemeClr val="bg1"/>
                </a:solidFill>
              </a:rPr>
              <a:t>EH </a:t>
            </a:r>
            <a:r>
              <a:rPr lang="en-US" sz="1400" dirty="0" err="1">
                <a:solidFill>
                  <a:schemeClr val="bg1"/>
                </a:solidFill>
              </a:rPr>
              <a:t>Shortliffe</a:t>
            </a:r>
            <a:r>
              <a:rPr lang="en-US" sz="1400" dirty="0">
                <a:solidFill>
                  <a:schemeClr val="bg1"/>
                </a:solidFill>
              </a:rPr>
              <a:t>, </a:t>
            </a:r>
            <a:r>
              <a:rPr lang="en-US" sz="1400" dirty="0" smtClean="0">
                <a:solidFill>
                  <a:schemeClr val="bg1"/>
                </a:solidFill>
              </a:rPr>
              <a:t>LM </a:t>
            </a:r>
            <a:r>
              <a:rPr lang="en-US" sz="1400" dirty="0">
                <a:solidFill>
                  <a:schemeClr val="bg1"/>
                </a:solidFill>
              </a:rPr>
              <a:t>Currie, </a:t>
            </a:r>
            <a:r>
              <a:rPr lang="en-US" sz="1400" dirty="0" smtClean="0">
                <a:solidFill>
                  <a:schemeClr val="bg1"/>
                </a:solidFill>
              </a:rPr>
              <a:t>PL </a:t>
            </a:r>
            <a:r>
              <a:rPr lang="en-US" sz="1400" dirty="0">
                <a:solidFill>
                  <a:schemeClr val="bg1"/>
                </a:solidFill>
              </a:rPr>
              <a:t>Elkin, </a:t>
            </a:r>
            <a:r>
              <a:rPr lang="en-US" sz="1400" dirty="0" smtClean="0">
                <a:solidFill>
                  <a:schemeClr val="bg1"/>
                </a:solidFill>
              </a:rPr>
              <a:t>LE </a:t>
            </a:r>
            <a:r>
              <a:rPr lang="en-US" sz="1400" dirty="0">
                <a:solidFill>
                  <a:schemeClr val="bg1"/>
                </a:solidFill>
              </a:rPr>
              <a:t>Hunter, </a:t>
            </a:r>
            <a:r>
              <a:rPr lang="en-US" sz="1400" dirty="0" smtClean="0">
                <a:solidFill>
                  <a:schemeClr val="bg1"/>
                </a:solidFill>
              </a:rPr>
              <a:t>TR </a:t>
            </a:r>
            <a:r>
              <a:rPr lang="en-US" sz="1400" dirty="0">
                <a:solidFill>
                  <a:schemeClr val="bg1"/>
                </a:solidFill>
              </a:rPr>
              <a:t>Johnson, </a:t>
            </a:r>
            <a:r>
              <a:rPr lang="en-US" sz="1400" dirty="0" smtClean="0">
                <a:solidFill>
                  <a:schemeClr val="bg1"/>
                </a:solidFill>
              </a:rPr>
              <a:t>IJ </a:t>
            </a:r>
            <a:r>
              <a:rPr lang="en-US" sz="1400" dirty="0" err="1">
                <a:solidFill>
                  <a:schemeClr val="bg1"/>
                </a:solidFill>
              </a:rPr>
              <a:t>Kalet</a:t>
            </a:r>
            <a:r>
              <a:rPr lang="en-US" sz="1400" dirty="0">
                <a:solidFill>
                  <a:schemeClr val="bg1"/>
                </a:solidFill>
              </a:rPr>
              <a:t>, </a:t>
            </a:r>
            <a:r>
              <a:rPr lang="en-US" sz="1400" dirty="0" smtClean="0">
                <a:solidFill>
                  <a:schemeClr val="bg1"/>
                </a:solidFill>
              </a:rPr>
              <a:t>LA </a:t>
            </a:r>
            <a:r>
              <a:rPr lang="en-US" sz="1400" dirty="0" err="1">
                <a:solidFill>
                  <a:schemeClr val="bg1"/>
                </a:solidFill>
              </a:rPr>
              <a:t>Lenert</a:t>
            </a:r>
            <a:r>
              <a:rPr lang="en-US" sz="1400" dirty="0">
                <a:solidFill>
                  <a:schemeClr val="bg1"/>
                </a:solidFill>
              </a:rPr>
              <a:t>, </a:t>
            </a:r>
            <a:r>
              <a:rPr lang="en-US" sz="1400" dirty="0" smtClean="0">
                <a:solidFill>
                  <a:schemeClr val="bg1"/>
                </a:solidFill>
              </a:rPr>
              <a:t>MA </a:t>
            </a:r>
            <a:r>
              <a:rPr lang="en-US" sz="1400" dirty="0" err="1">
                <a:solidFill>
                  <a:schemeClr val="bg1"/>
                </a:solidFill>
              </a:rPr>
              <a:t>Musen</a:t>
            </a:r>
            <a:r>
              <a:rPr lang="en-US" sz="1400" dirty="0">
                <a:solidFill>
                  <a:schemeClr val="bg1"/>
                </a:solidFill>
              </a:rPr>
              <a:t>, </a:t>
            </a:r>
            <a:r>
              <a:rPr lang="en-US" sz="1400" dirty="0" smtClean="0">
                <a:solidFill>
                  <a:schemeClr val="bg1"/>
                </a:solidFill>
              </a:rPr>
              <a:t>JG </a:t>
            </a:r>
            <a:r>
              <a:rPr lang="en-US" sz="1400" dirty="0" err="1">
                <a:solidFill>
                  <a:schemeClr val="bg1"/>
                </a:solidFill>
              </a:rPr>
              <a:t>Ozbolt</a:t>
            </a:r>
            <a:r>
              <a:rPr lang="en-US" sz="1400" dirty="0">
                <a:solidFill>
                  <a:schemeClr val="bg1"/>
                </a:solidFill>
              </a:rPr>
              <a:t>, </a:t>
            </a:r>
            <a:r>
              <a:rPr lang="en-US" sz="1400" dirty="0" smtClean="0">
                <a:solidFill>
                  <a:schemeClr val="bg1"/>
                </a:solidFill>
              </a:rPr>
              <a:t>JW </a:t>
            </a:r>
            <a:r>
              <a:rPr lang="en-US" sz="1400" dirty="0">
                <a:solidFill>
                  <a:schemeClr val="bg1"/>
                </a:solidFill>
              </a:rPr>
              <a:t>Smith, </a:t>
            </a:r>
            <a:r>
              <a:rPr lang="en-US" sz="1400" dirty="0" smtClean="0">
                <a:solidFill>
                  <a:schemeClr val="bg1"/>
                </a:solidFill>
              </a:rPr>
              <a:t>PZ </a:t>
            </a:r>
            <a:r>
              <a:rPr lang="en-US" sz="1400" dirty="0" err="1">
                <a:solidFill>
                  <a:schemeClr val="bg1"/>
                </a:solidFill>
              </a:rPr>
              <a:t>Tarczy-Hornoch</a:t>
            </a:r>
            <a:r>
              <a:rPr lang="en-US" sz="1400" dirty="0">
                <a:solidFill>
                  <a:schemeClr val="bg1"/>
                </a:solidFill>
              </a:rPr>
              <a:t>, </a:t>
            </a:r>
            <a:r>
              <a:rPr lang="en-US" sz="1400" dirty="0" err="1" smtClean="0">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Tree>
    <p:extLst>
      <p:ext uri="{BB962C8B-B14F-4D97-AF65-F5344CB8AC3E}">
        <p14:creationId xmlns:p14="http://schemas.microsoft.com/office/powerpoint/2010/main" val="377402961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0"/>
            <a:ext cx="8991600" cy="762000"/>
          </a:xfrm>
        </p:spPr>
        <p:txBody>
          <a:bodyPr/>
          <a:lstStyle/>
          <a:p>
            <a:r>
              <a:rPr lang="en-US" dirty="0" smtClean="0"/>
              <a:t>Some particulars north of the Peace Bridge</a:t>
            </a:r>
            <a:endParaRPr lang="en-US" dirty="0"/>
          </a:p>
        </p:txBody>
      </p:sp>
      <p:sp>
        <p:nvSpPr>
          <p:cNvPr id="3" name="Content Placeholder 2"/>
          <p:cNvSpPr>
            <a:spLocks noGrp="1"/>
          </p:cNvSpPr>
          <p:nvPr>
            <p:ph idx="1"/>
          </p:nvPr>
        </p:nvSpPr>
        <p:spPr>
          <a:xfrm>
            <a:off x="228600" y="5562600"/>
            <a:ext cx="8686800" cy="1066800"/>
          </a:xfrm>
        </p:spPr>
        <p:txBody>
          <a:bodyPr/>
          <a:lstStyle/>
          <a:p>
            <a:r>
              <a:rPr lang="en-US" dirty="0" smtClean="0"/>
              <a:t>The Peace Bridge is (now) a kind of bridge</a:t>
            </a:r>
          </a:p>
          <a:p>
            <a:r>
              <a:rPr lang="en-US" dirty="0" smtClean="0"/>
              <a:t>				West avenue is (now) a kind of avenue</a:t>
            </a:r>
          </a:p>
          <a:p>
            <a:endParaRPr lang="en-US" dirty="0"/>
          </a:p>
        </p:txBody>
      </p:sp>
      <p:pic>
        <p:nvPicPr>
          <p:cNvPr id="6" name="Picture 5"/>
          <p:cNvPicPr>
            <a:picLocks noChangeAspect="1"/>
          </p:cNvPicPr>
          <p:nvPr/>
        </p:nvPicPr>
        <p:blipFill>
          <a:blip r:embed="rId2"/>
          <a:stretch>
            <a:fillRect/>
          </a:stretch>
        </p:blipFill>
        <p:spPr>
          <a:xfrm>
            <a:off x="633944" y="2010500"/>
            <a:ext cx="7830752" cy="3396156"/>
          </a:xfrm>
          <a:prstGeom prst="rect">
            <a:avLst/>
          </a:prstGeom>
        </p:spPr>
      </p:pic>
      <p:cxnSp>
        <p:nvCxnSpPr>
          <p:cNvPr id="5" name="Straight Arrow Connector 4"/>
          <p:cNvCxnSpPr/>
          <p:nvPr/>
        </p:nvCxnSpPr>
        <p:spPr bwMode="auto">
          <a:xfrm flipV="1">
            <a:off x="2133600" y="5029200"/>
            <a:ext cx="1143000" cy="6096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 name="Straight Arrow Connector 6"/>
          <p:cNvCxnSpPr/>
          <p:nvPr/>
        </p:nvCxnSpPr>
        <p:spPr bwMode="auto">
          <a:xfrm flipH="1" flipV="1">
            <a:off x="6324600" y="4495800"/>
            <a:ext cx="1066800" cy="15240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Tree>
    <p:extLst>
      <p:ext uri="{BB962C8B-B14F-4D97-AF65-F5344CB8AC3E}">
        <p14:creationId xmlns:p14="http://schemas.microsoft.com/office/powerpoint/2010/main" val="108334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dirty="0" smtClean="0"/>
              <a:t>Representation of some of these particulars</a:t>
            </a:r>
            <a:endParaRPr lang="en-US" dirty="0"/>
          </a:p>
        </p:txBody>
      </p:sp>
      <p:pic>
        <p:nvPicPr>
          <p:cNvPr id="4" name="Picture 3"/>
          <p:cNvPicPr>
            <a:picLocks noChangeAspect="1"/>
          </p:cNvPicPr>
          <p:nvPr/>
        </p:nvPicPr>
        <p:blipFill>
          <a:blip r:embed="rId2"/>
          <a:stretch>
            <a:fillRect/>
          </a:stretch>
        </p:blipFill>
        <p:spPr>
          <a:xfrm>
            <a:off x="641060" y="2010021"/>
            <a:ext cx="7814109" cy="3365676"/>
          </a:xfrm>
          <a:prstGeom prst="rect">
            <a:avLst/>
          </a:prstGeom>
        </p:spPr>
      </p:pic>
    </p:spTree>
    <p:extLst>
      <p:ext uri="{BB962C8B-B14F-4D97-AF65-F5344CB8AC3E}">
        <p14:creationId xmlns:p14="http://schemas.microsoft.com/office/powerpoint/2010/main" val="36877103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goal of realism-based dataset creation</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lgn="ctr"/>
            <a:r>
              <a:rPr lang="en-US" dirty="0" smtClean="0"/>
              <a:t>Faithful representation: perfect correspondence</a:t>
            </a:r>
          </a:p>
          <a:p>
            <a:pPr marL="0" indent="0" algn="ctr"/>
            <a:r>
              <a:rPr lang="en-US" dirty="0" smtClean="0"/>
              <a:t>between representation and what is represented</a:t>
            </a:r>
            <a:endParaRPr lang="en-US" dirty="0"/>
          </a:p>
        </p:txBody>
      </p:sp>
      <p:pic>
        <p:nvPicPr>
          <p:cNvPr id="4" name="Picture 3"/>
          <p:cNvPicPr>
            <a:picLocks noChangeAspect="1"/>
          </p:cNvPicPr>
          <p:nvPr/>
        </p:nvPicPr>
        <p:blipFill>
          <a:blip r:embed="rId2"/>
          <a:stretch>
            <a:fillRect/>
          </a:stretch>
        </p:blipFill>
        <p:spPr>
          <a:xfrm>
            <a:off x="630382" y="2019159"/>
            <a:ext cx="7839074" cy="3382973"/>
          </a:xfrm>
          <a:prstGeom prst="rect">
            <a:avLst/>
          </a:prstGeom>
        </p:spPr>
      </p:pic>
    </p:spTree>
    <p:extLst>
      <p:ext uri="{BB962C8B-B14F-4D97-AF65-F5344CB8AC3E}">
        <p14:creationId xmlns:p14="http://schemas.microsoft.com/office/powerpoint/2010/main" val="2404065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goal of realism-based dataset creation</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lgn="ctr"/>
            <a:r>
              <a:rPr lang="en-US" dirty="0" smtClean="0"/>
              <a:t>Faithful representation: perfect correspondence</a:t>
            </a:r>
          </a:p>
          <a:p>
            <a:pPr marL="0" indent="0" algn="ctr"/>
            <a:r>
              <a:rPr lang="en-US" dirty="0" smtClean="0"/>
              <a:t>between representation and what is represented</a:t>
            </a:r>
            <a:endParaRPr lang="en-US" dirty="0"/>
          </a:p>
        </p:txBody>
      </p:sp>
      <p:pic>
        <p:nvPicPr>
          <p:cNvPr id="4" name="Picture 3"/>
          <p:cNvPicPr>
            <a:picLocks noChangeAspect="1"/>
          </p:cNvPicPr>
          <p:nvPr/>
        </p:nvPicPr>
        <p:blipFill>
          <a:blip r:embed="rId2"/>
          <a:stretch>
            <a:fillRect/>
          </a:stretch>
        </p:blipFill>
        <p:spPr>
          <a:xfrm>
            <a:off x="630382" y="2019159"/>
            <a:ext cx="7839074" cy="3382973"/>
          </a:xfrm>
          <a:prstGeom prst="rect">
            <a:avLst/>
          </a:prstGeom>
        </p:spPr>
      </p:pic>
      <p:sp>
        <p:nvSpPr>
          <p:cNvPr id="5" name="Rectangle 4"/>
          <p:cNvSpPr/>
          <p:nvPr/>
        </p:nvSpPr>
        <p:spPr bwMode="auto">
          <a:xfrm>
            <a:off x="3429000" y="1676400"/>
            <a:ext cx="609600" cy="3962400"/>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TextBox 5"/>
          <p:cNvSpPr txBox="1"/>
          <p:nvPr/>
        </p:nvSpPr>
        <p:spPr>
          <a:xfrm>
            <a:off x="4038600" y="1456681"/>
            <a:ext cx="1063112" cy="584775"/>
          </a:xfrm>
          <a:prstGeom prst="rect">
            <a:avLst/>
          </a:prstGeom>
          <a:noFill/>
        </p:spPr>
        <p:txBody>
          <a:bodyPr wrap="none" rtlCol="0">
            <a:spAutoFit/>
          </a:bodyPr>
          <a:lstStyle/>
          <a:p>
            <a:r>
              <a:rPr lang="en-US" sz="3200" b="1" dirty="0" smtClean="0">
                <a:solidFill>
                  <a:srgbClr val="FFC000"/>
                </a:solidFill>
              </a:rPr>
              <a:t>Is it?</a:t>
            </a:r>
            <a:endParaRPr lang="en-US" sz="3200" b="1" dirty="0">
              <a:solidFill>
                <a:srgbClr val="FFC000"/>
              </a:solidFill>
            </a:endParaRPr>
          </a:p>
        </p:txBody>
      </p:sp>
    </p:spTree>
    <p:extLst>
      <p:ext uri="{BB962C8B-B14F-4D97-AF65-F5344CB8AC3E}">
        <p14:creationId xmlns:p14="http://schemas.microsoft.com/office/powerpoint/2010/main" val="9207052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8" name="Picture 4"/>
          <p:cNvPicPr>
            <a:picLocks noChangeAspect="1" noChangeArrowheads="1"/>
          </p:cNvPicPr>
          <p:nvPr/>
        </p:nvPicPr>
        <p:blipFill>
          <a:blip r:embed="rId2" cstate="print"/>
          <a:srcRect/>
          <a:stretch>
            <a:fillRect/>
          </a:stretch>
        </p:blipFill>
        <p:spPr bwMode="auto">
          <a:xfrm>
            <a:off x="630382" y="2019159"/>
            <a:ext cx="7839074" cy="4610241"/>
          </a:xfrm>
          <a:prstGeom prst="rect">
            <a:avLst/>
          </a:prstGeom>
          <a:noFill/>
          <a:ln w="9525">
            <a:noFill/>
            <a:miter lim="800000"/>
            <a:headEnd/>
            <a:tailEnd/>
          </a:ln>
        </p:spPr>
      </p:pic>
      <p:sp>
        <p:nvSpPr>
          <p:cNvPr id="4" name="Title 3"/>
          <p:cNvSpPr>
            <a:spLocks noGrp="1"/>
          </p:cNvSpPr>
          <p:nvPr>
            <p:ph type="title"/>
          </p:nvPr>
        </p:nvSpPr>
        <p:spPr/>
        <p:txBody>
          <a:bodyPr/>
          <a:lstStyle/>
          <a:p>
            <a:r>
              <a:rPr lang="en-US" dirty="0"/>
              <a:t>The goal of realism-based dataset creation</a:t>
            </a:r>
          </a:p>
        </p:txBody>
      </p:sp>
      <p:pic>
        <p:nvPicPr>
          <p:cNvPr id="2" name="Picture 1"/>
          <p:cNvPicPr>
            <a:picLocks noChangeAspect="1"/>
          </p:cNvPicPr>
          <p:nvPr/>
        </p:nvPicPr>
        <p:blipFill>
          <a:blip r:embed="rId3"/>
          <a:stretch>
            <a:fillRect/>
          </a:stretch>
        </p:blipFill>
        <p:spPr>
          <a:xfrm>
            <a:off x="630382" y="2019159"/>
            <a:ext cx="7839074" cy="3382973"/>
          </a:xfrm>
          <a:prstGeom prst="rect">
            <a:avLst/>
          </a:prstGeom>
        </p:spPr>
      </p:pic>
    </p:spTree>
    <p:extLst>
      <p:ext uri="{BB962C8B-B14F-4D97-AF65-F5344CB8AC3E}">
        <p14:creationId xmlns:p14="http://schemas.microsoft.com/office/powerpoint/2010/main" val="17819160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8" name="Picture 4"/>
          <p:cNvPicPr>
            <a:picLocks noChangeAspect="1" noChangeArrowheads="1"/>
          </p:cNvPicPr>
          <p:nvPr/>
        </p:nvPicPr>
        <p:blipFill>
          <a:blip r:embed="rId2" cstate="print"/>
          <a:srcRect/>
          <a:stretch>
            <a:fillRect/>
          </a:stretch>
        </p:blipFill>
        <p:spPr bwMode="auto">
          <a:xfrm>
            <a:off x="630382" y="2019159"/>
            <a:ext cx="7839074" cy="4610241"/>
          </a:xfrm>
          <a:prstGeom prst="rect">
            <a:avLst/>
          </a:prstGeom>
          <a:noFill/>
          <a:ln w="9525">
            <a:noFill/>
            <a:miter lim="800000"/>
            <a:headEnd/>
            <a:tailEnd/>
          </a:ln>
        </p:spPr>
      </p:pic>
      <p:sp>
        <p:nvSpPr>
          <p:cNvPr id="4" name="Title 3"/>
          <p:cNvSpPr>
            <a:spLocks noGrp="1"/>
          </p:cNvSpPr>
          <p:nvPr>
            <p:ph type="title"/>
          </p:nvPr>
        </p:nvSpPr>
        <p:spPr/>
        <p:txBody>
          <a:bodyPr/>
          <a:lstStyle/>
          <a:p>
            <a:r>
              <a:rPr lang="en-US" dirty="0"/>
              <a:t>The goal of realism-based dataset creation</a:t>
            </a:r>
          </a:p>
        </p:txBody>
      </p:sp>
      <p:sp>
        <p:nvSpPr>
          <p:cNvPr id="3" name="TextBox 2"/>
          <p:cNvSpPr txBox="1"/>
          <p:nvPr/>
        </p:nvSpPr>
        <p:spPr>
          <a:xfrm>
            <a:off x="1905000" y="3429000"/>
            <a:ext cx="4953600" cy="1815882"/>
          </a:xfrm>
          <a:prstGeom prst="rect">
            <a:avLst/>
          </a:prstGeom>
          <a:solidFill>
            <a:srgbClr val="FFFFFF">
              <a:alpha val="69804"/>
            </a:srgbClr>
          </a:solidFill>
        </p:spPr>
        <p:txBody>
          <a:bodyPr wrap="none" rtlCol="0">
            <a:spAutoFit/>
          </a:bodyPr>
          <a:lstStyle/>
          <a:p>
            <a:r>
              <a:rPr lang="en-US" sz="2800" b="1" dirty="0" smtClean="0">
                <a:solidFill>
                  <a:srgbClr val="FF0000"/>
                </a:solidFill>
              </a:rPr>
              <a:t>Getting there requires: </a:t>
            </a:r>
          </a:p>
          <a:p>
            <a:r>
              <a:rPr lang="en-US" sz="2800" b="1" dirty="0" smtClean="0">
                <a:solidFill>
                  <a:srgbClr val="FF0000"/>
                </a:solidFill>
              </a:rPr>
              <a:t>Principles</a:t>
            </a:r>
          </a:p>
          <a:p>
            <a:r>
              <a:rPr lang="en-US" sz="2800" b="1" dirty="0" smtClean="0">
                <a:solidFill>
                  <a:srgbClr val="FF0000"/>
                </a:solidFill>
              </a:rPr>
              <a:t>Understanding these principles</a:t>
            </a:r>
          </a:p>
          <a:p>
            <a:r>
              <a:rPr lang="en-US" sz="2800" b="1" dirty="0" smtClean="0">
                <a:solidFill>
                  <a:srgbClr val="FF0000"/>
                </a:solidFill>
              </a:rPr>
              <a:t>Applying these principles</a:t>
            </a:r>
            <a:endParaRPr lang="en-US" sz="2800" b="1" dirty="0">
              <a:solidFill>
                <a:srgbClr val="FF0000"/>
              </a:solidFill>
            </a:endParaRPr>
          </a:p>
        </p:txBody>
      </p:sp>
    </p:spTree>
    <p:extLst>
      <p:ext uri="{BB962C8B-B14F-4D97-AF65-F5344CB8AC3E}">
        <p14:creationId xmlns:p14="http://schemas.microsoft.com/office/powerpoint/2010/main" val="8475322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2000"/>
            <a:ext cx="9144000" cy="762000"/>
          </a:xfrm>
        </p:spPr>
        <p:txBody>
          <a:bodyPr/>
          <a:lstStyle/>
          <a:p>
            <a:r>
              <a:rPr lang="en-US" sz="3400" dirty="0" smtClean="0"/>
              <a:t>Adequate taxonomy design and classification</a:t>
            </a:r>
            <a:endParaRPr lang="en-US" sz="3400" dirty="0"/>
          </a:p>
        </p:txBody>
      </p:sp>
      <p:sp>
        <p:nvSpPr>
          <p:cNvPr id="5" name="Content Placeholder 4"/>
          <p:cNvSpPr>
            <a:spLocks noGrp="1"/>
          </p:cNvSpPr>
          <p:nvPr>
            <p:ph idx="1"/>
          </p:nvPr>
        </p:nvSpPr>
        <p:spPr>
          <a:xfrm>
            <a:off x="228600" y="1524000"/>
            <a:ext cx="8686800" cy="4953000"/>
          </a:xfrm>
        </p:spPr>
        <p:txBody>
          <a:bodyPr/>
          <a:lstStyle/>
          <a:p>
            <a:pPr marL="0" indent="0"/>
            <a:r>
              <a:rPr lang="en-US" sz="2200" b="1" u="sng" dirty="0" smtClean="0"/>
              <a:t>Taxonomy design</a:t>
            </a:r>
            <a:r>
              <a:rPr lang="en-US" sz="2200" dirty="0" smtClean="0"/>
              <a:t>:</a:t>
            </a:r>
          </a:p>
          <a:p>
            <a:pPr marL="457200" indent="-457200">
              <a:buFont typeface="+mj-lt"/>
              <a:buAutoNum type="arabicPeriod"/>
            </a:pPr>
            <a:r>
              <a:rPr lang="en-US" sz="2200" dirty="0" smtClean="0"/>
              <a:t>Identify examples of </a:t>
            </a:r>
            <a:r>
              <a:rPr lang="en-US" sz="2200" dirty="0" smtClean="0">
                <a:solidFill>
                  <a:srgbClr val="FFFF00"/>
                </a:solidFill>
              </a:rPr>
              <a:t>particulars </a:t>
            </a:r>
            <a:r>
              <a:rPr lang="en-US" sz="2200" dirty="0" smtClean="0"/>
              <a:t>(‘</a:t>
            </a:r>
            <a:r>
              <a:rPr lang="en-US" sz="2200" dirty="0"/>
              <a:t>individuals</a:t>
            </a:r>
            <a:r>
              <a:rPr lang="en-US" sz="2200" dirty="0" smtClean="0"/>
              <a:t>’, </a:t>
            </a:r>
            <a:r>
              <a:rPr lang="en-US" sz="2200" dirty="0"/>
              <a:t>‘things’, ‘entities’, </a:t>
            </a:r>
            <a:r>
              <a:rPr lang="en-US" sz="2200" dirty="0" smtClean="0"/>
              <a:t>…) you want to classify;</a:t>
            </a:r>
            <a:endParaRPr lang="en-US" sz="2200" dirty="0"/>
          </a:p>
          <a:p>
            <a:pPr marL="457200" indent="-457200">
              <a:buFont typeface="+mj-lt"/>
              <a:buAutoNum type="arabicPeriod"/>
            </a:pPr>
            <a:r>
              <a:rPr lang="en-US" sz="2200" dirty="0" smtClean="0"/>
              <a:t>Identify the various </a:t>
            </a:r>
            <a:r>
              <a:rPr lang="en-US" sz="2200" dirty="0" smtClean="0">
                <a:solidFill>
                  <a:srgbClr val="FFFF00"/>
                </a:solidFill>
              </a:rPr>
              <a:t>characteristics</a:t>
            </a:r>
            <a:r>
              <a:rPr lang="en-US" sz="2200" dirty="0" smtClean="0"/>
              <a:t> that are possessed by (all or some of) these individual entities;</a:t>
            </a:r>
          </a:p>
          <a:p>
            <a:pPr marL="457200" indent="-457200">
              <a:buFont typeface="+mj-lt"/>
              <a:buAutoNum type="arabicPeriod"/>
            </a:pPr>
            <a:r>
              <a:rPr lang="en-US" sz="2200" dirty="0" smtClean="0"/>
              <a:t>Identify groups (</a:t>
            </a:r>
            <a:r>
              <a:rPr lang="en-US" sz="2200" dirty="0" smtClean="0">
                <a:solidFill>
                  <a:srgbClr val="FFFF00"/>
                </a:solidFill>
              </a:rPr>
              <a:t>classes</a:t>
            </a:r>
            <a:r>
              <a:rPr lang="en-US" sz="2200" dirty="0" smtClean="0"/>
              <a:t>) on the basis of combinations of characteristics that co-occur;</a:t>
            </a:r>
          </a:p>
          <a:p>
            <a:pPr marL="457200" indent="-457200">
              <a:buFont typeface="+mj-lt"/>
              <a:buAutoNum type="arabicPeriod"/>
            </a:pPr>
            <a:r>
              <a:rPr lang="en-US" sz="2200" dirty="0" smtClean="0"/>
              <a:t>Organize the groups </a:t>
            </a:r>
            <a:r>
              <a:rPr lang="en-US" sz="2200" dirty="0" smtClean="0">
                <a:solidFill>
                  <a:srgbClr val="FFFF00"/>
                </a:solidFill>
              </a:rPr>
              <a:t>hierarchically</a:t>
            </a:r>
            <a:r>
              <a:rPr lang="en-US" sz="2200" dirty="0" smtClean="0"/>
              <a:t> (‘parent-child’) so that characteristics that apply to a ‘parent’ (‘grandparent’,…) group apply to ALL groups beneath it;</a:t>
            </a:r>
          </a:p>
          <a:p>
            <a:pPr marL="457200" indent="-457200">
              <a:buFont typeface="+mj-lt"/>
              <a:buAutoNum type="arabicPeriod"/>
            </a:pPr>
            <a:r>
              <a:rPr lang="en-US" sz="2200" dirty="0" smtClean="0"/>
              <a:t>Name the groups with </a:t>
            </a:r>
            <a:r>
              <a:rPr lang="en-US" sz="2200" dirty="0" smtClean="0">
                <a:solidFill>
                  <a:srgbClr val="FFFF00"/>
                </a:solidFill>
              </a:rPr>
              <a:t>terms that have face value</a:t>
            </a:r>
            <a:r>
              <a:rPr lang="en-US" sz="2200" dirty="0" smtClean="0"/>
              <a:t>.</a:t>
            </a:r>
          </a:p>
          <a:p>
            <a:pPr marL="0" indent="0"/>
            <a:r>
              <a:rPr lang="en-US" sz="2200" b="1" u="sng" dirty="0" smtClean="0"/>
              <a:t>Classification</a:t>
            </a:r>
            <a:r>
              <a:rPr lang="en-US" sz="2200" dirty="0" smtClean="0"/>
              <a:t>:</a:t>
            </a:r>
          </a:p>
          <a:p>
            <a:pPr marL="400050" indent="0"/>
            <a:r>
              <a:rPr lang="en-US" sz="2200" dirty="0" smtClean="0">
                <a:solidFill>
                  <a:srgbClr val="FFFF00"/>
                </a:solidFill>
              </a:rPr>
              <a:t>Assign</a:t>
            </a:r>
            <a:r>
              <a:rPr lang="en-US" sz="2200" dirty="0" smtClean="0"/>
              <a:t> individual entities to the groups that correspond with the combination of characteristics they exhibit.</a:t>
            </a:r>
            <a:endParaRPr lang="en-US" sz="2200" dirty="0"/>
          </a:p>
        </p:txBody>
      </p:sp>
    </p:spTree>
    <p:extLst>
      <p:ext uri="{BB962C8B-B14F-4D97-AF65-F5344CB8AC3E}">
        <p14:creationId xmlns:p14="http://schemas.microsoft.com/office/powerpoint/2010/main" val="34750169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large collection of individual entities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0000" y="1524000"/>
            <a:ext cx="6604000" cy="4953000"/>
          </a:xfrm>
        </p:spPr>
      </p:pic>
      <p:sp>
        <p:nvSpPr>
          <p:cNvPr id="5" name="Rectangle 4"/>
          <p:cNvSpPr/>
          <p:nvPr/>
        </p:nvSpPr>
        <p:spPr>
          <a:xfrm>
            <a:off x="1378733" y="6560124"/>
            <a:ext cx="6386534" cy="276999"/>
          </a:xfrm>
          <a:prstGeom prst="rect">
            <a:avLst/>
          </a:prstGeom>
        </p:spPr>
        <p:txBody>
          <a:bodyPr wrap="square">
            <a:spAutoFit/>
          </a:bodyPr>
          <a:lstStyle/>
          <a:p>
            <a:r>
              <a:rPr lang="en-US" sz="1200" dirty="0">
                <a:solidFill>
                  <a:schemeClr val="bg1"/>
                </a:solidFill>
              </a:rPr>
              <a:t>https://clipartfest.com/download/c2bd0a0071663cef17ac2126d73bf9350a9d15e2.html</a:t>
            </a:r>
          </a:p>
        </p:txBody>
      </p:sp>
    </p:spTree>
    <p:extLst>
      <p:ext uri="{BB962C8B-B14F-4D97-AF65-F5344CB8AC3E}">
        <p14:creationId xmlns:p14="http://schemas.microsoft.com/office/powerpoint/2010/main" val="33055875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Groups based on material composition</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76400"/>
            <a:ext cx="7467600" cy="4970621"/>
          </a:xfrm>
          <a:prstGeom prst="rect">
            <a:avLst/>
          </a:prstGeom>
        </p:spPr>
      </p:pic>
    </p:spTree>
    <p:extLst>
      <p:ext uri="{BB962C8B-B14F-4D97-AF65-F5344CB8AC3E}">
        <p14:creationId xmlns:p14="http://schemas.microsoft.com/office/powerpoint/2010/main" val="12726150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Groups for glass divided by color </a:t>
            </a:r>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986" y="1905000"/>
            <a:ext cx="8766632" cy="3939436"/>
          </a:xfrm>
          <a:prstGeom prst="rect">
            <a:avLst/>
          </a:prstGeom>
        </p:spPr>
      </p:pic>
    </p:spTree>
    <p:extLst>
      <p:ext uri="{BB962C8B-B14F-4D97-AF65-F5344CB8AC3E}">
        <p14:creationId xmlns:p14="http://schemas.microsoft.com/office/powerpoint/2010/main" val="27533998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a:t>
            </a:r>
            <a:r>
              <a:rPr lang="en-US" sz="2400" dirty="0" smtClean="0"/>
              <a:t>(some definitions by Merriam-Webster)</a:t>
            </a:r>
            <a:r>
              <a:rPr lang="en-US" dirty="0" smtClean="0"/>
              <a:t> </a:t>
            </a:r>
            <a:endParaRPr lang="en-US" dirty="0"/>
          </a:p>
        </p:txBody>
      </p:sp>
      <p:sp>
        <p:nvSpPr>
          <p:cNvPr id="3" name="Content Placeholder 2"/>
          <p:cNvSpPr>
            <a:spLocks noGrp="1"/>
          </p:cNvSpPr>
          <p:nvPr>
            <p:ph idx="1"/>
          </p:nvPr>
        </p:nvSpPr>
        <p:spPr>
          <a:xfrm>
            <a:off x="228600" y="1676400"/>
            <a:ext cx="8839200" cy="4953000"/>
          </a:xfrm>
        </p:spPr>
        <p:txBody>
          <a:bodyPr/>
          <a:lstStyle/>
          <a:p>
            <a:pPr fontAlgn="t">
              <a:buFont typeface="Arial" panose="020B0604020202020204" pitchFamily="34" charset="0"/>
              <a:buChar char="•"/>
            </a:pPr>
            <a:r>
              <a:rPr lang="en-US" sz="2100" dirty="0" smtClean="0"/>
              <a:t>an </a:t>
            </a:r>
            <a:r>
              <a:rPr lang="en-US" sz="2100" dirty="0"/>
              <a:t>open land area free of woods and buildings </a:t>
            </a:r>
            <a:endParaRPr lang="en-US" sz="2100" dirty="0" smtClean="0"/>
          </a:p>
          <a:p>
            <a:pPr fontAlgn="t">
              <a:buFont typeface="Arial" panose="020B0604020202020204" pitchFamily="34" charset="0"/>
              <a:buChar char="•"/>
            </a:pPr>
            <a:r>
              <a:rPr lang="en-US" sz="2100" dirty="0" smtClean="0"/>
              <a:t>the </a:t>
            </a:r>
            <a:r>
              <a:rPr lang="en-US" sz="2100" dirty="0"/>
              <a:t>place where a battle is </a:t>
            </a:r>
            <a:r>
              <a:rPr lang="en-US" sz="2100" dirty="0" smtClean="0"/>
              <a:t>fought</a:t>
            </a:r>
          </a:p>
          <a:p>
            <a:pPr fontAlgn="t">
              <a:buFont typeface="Arial" panose="020B0604020202020204" pitchFamily="34" charset="0"/>
              <a:buChar char="•"/>
            </a:pPr>
            <a:r>
              <a:rPr lang="en-US" sz="2100" dirty="0" smtClean="0"/>
              <a:t>an </a:t>
            </a:r>
            <a:r>
              <a:rPr lang="en-US" sz="2100" dirty="0"/>
              <a:t>area or division of an activity, subject, or profession </a:t>
            </a:r>
            <a:endParaRPr lang="en-US" sz="2100" dirty="0" smtClean="0"/>
          </a:p>
          <a:p>
            <a:pPr fontAlgn="t">
              <a:buFont typeface="Arial" panose="020B0604020202020204" pitchFamily="34" charset="0"/>
              <a:buChar char="•"/>
            </a:pPr>
            <a:r>
              <a:rPr lang="en-US" sz="2100" dirty="0" smtClean="0"/>
              <a:t>a </a:t>
            </a:r>
            <a:r>
              <a:rPr lang="en-US" sz="2100" dirty="0"/>
              <a:t>space on which something is drawn or </a:t>
            </a:r>
            <a:r>
              <a:rPr lang="en-US" sz="2100" dirty="0" smtClean="0"/>
              <a:t>projected</a:t>
            </a:r>
          </a:p>
          <a:p>
            <a:pPr fontAlgn="t">
              <a:buFont typeface="Arial" panose="020B0604020202020204" pitchFamily="34" charset="0"/>
              <a:buChar char="•"/>
            </a:pPr>
            <a:r>
              <a:rPr lang="en-US" sz="2100" dirty="0" smtClean="0"/>
              <a:t>the </a:t>
            </a:r>
            <a:r>
              <a:rPr lang="en-US" sz="2100" dirty="0"/>
              <a:t>area visible through the lens of an optical instrument</a:t>
            </a:r>
          </a:p>
          <a:p>
            <a:pPr fontAlgn="t">
              <a:buFont typeface="Arial" panose="020B0604020202020204" pitchFamily="34" charset="0"/>
              <a:buChar char="•"/>
            </a:pPr>
            <a:r>
              <a:rPr lang="en-US" sz="2100" dirty="0" smtClean="0"/>
              <a:t>a </a:t>
            </a:r>
            <a:r>
              <a:rPr lang="en-US" sz="2100" dirty="0"/>
              <a:t>set of mathematical elements that is subject to two binary operations the second of which is distributive </a:t>
            </a:r>
            <a:r>
              <a:rPr lang="en-US" sz="2100" dirty="0" smtClean="0"/>
              <a:t>relative </a:t>
            </a:r>
            <a:r>
              <a:rPr lang="en-US" sz="2100" dirty="0"/>
              <a:t>to the first and that constitutes a commutative </a:t>
            </a:r>
            <a:r>
              <a:rPr lang="en-US" sz="2100" dirty="0" smtClean="0"/>
              <a:t>group </a:t>
            </a:r>
            <a:r>
              <a:rPr lang="en-US" sz="2100" dirty="0"/>
              <a:t>under the first operation and also under the second if the zero or unit element under the first is omitted</a:t>
            </a:r>
          </a:p>
          <a:p>
            <a:pPr fontAlgn="t">
              <a:buFont typeface="Arial" panose="020B0604020202020204" pitchFamily="34" charset="0"/>
              <a:buChar char="•"/>
            </a:pPr>
            <a:r>
              <a:rPr lang="en-US" sz="2100" dirty="0" smtClean="0"/>
              <a:t>a </a:t>
            </a:r>
            <a:r>
              <a:rPr lang="en-US" sz="2100" dirty="0"/>
              <a:t>series of drain tiles and an absorption area for septic-tank outflow</a:t>
            </a:r>
          </a:p>
          <a:p>
            <a:pPr fontAlgn="t">
              <a:buFont typeface="Arial" panose="020B0604020202020204" pitchFamily="34" charset="0"/>
              <a:buChar char="•"/>
            </a:pPr>
            <a:r>
              <a:rPr lang="en-US" sz="2100" dirty="0" smtClean="0"/>
              <a:t>a </a:t>
            </a:r>
            <a:r>
              <a:rPr lang="en-US" sz="2100" dirty="0"/>
              <a:t>particular area (as of a record in a database) in which the same type of information is regularly </a:t>
            </a:r>
            <a:r>
              <a:rPr lang="en-US" sz="2100" dirty="0" smtClean="0"/>
              <a:t>recorded</a:t>
            </a:r>
          </a:p>
          <a:p>
            <a:pPr fontAlgn="t">
              <a:buFont typeface="Arial" panose="020B0604020202020204" pitchFamily="34" charset="0"/>
              <a:buChar char="•"/>
            </a:pPr>
            <a:r>
              <a:rPr lang="en-US" sz="2100" dirty="0" smtClean="0"/>
              <a:t>…</a:t>
            </a:r>
            <a:endParaRPr lang="en-US" sz="2100" dirty="0"/>
          </a:p>
          <a:p>
            <a:pPr>
              <a:buFont typeface="Arial" panose="020B0604020202020204" pitchFamily="34" charset="0"/>
              <a:buChar char="•"/>
            </a:pPr>
            <a:endParaRPr lang="en-US" sz="2100" dirty="0"/>
          </a:p>
        </p:txBody>
      </p:sp>
      <p:sp>
        <p:nvSpPr>
          <p:cNvPr id="4" name="Rectangle 3"/>
          <p:cNvSpPr/>
          <p:nvPr/>
        </p:nvSpPr>
        <p:spPr>
          <a:xfrm>
            <a:off x="2514600" y="6474023"/>
            <a:ext cx="6629400" cy="307777"/>
          </a:xfrm>
          <a:prstGeom prst="rect">
            <a:avLst/>
          </a:prstGeom>
        </p:spPr>
        <p:txBody>
          <a:bodyPr wrap="square">
            <a:spAutoFit/>
          </a:bodyPr>
          <a:lstStyle/>
          <a:p>
            <a:pPr algn="r"/>
            <a:r>
              <a:rPr lang="en-US" sz="1400" dirty="0">
                <a:solidFill>
                  <a:schemeClr val="bg1"/>
                </a:solidFill>
              </a:rPr>
              <a:t>https://</a:t>
            </a:r>
            <a:r>
              <a:rPr lang="en-US" sz="1400" dirty="0" smtClean="0">
                <a:solidFill>
                  <a:schemeClr val="bg1"/>
                </a:solidFill>
              </a:rPr>
              <a:t>www.merriam-webster.com/dictionary/field, last retrieved: Sept 1, 2017</a:t>
            </a:r>
            <a:endParaRPr lang="en-US" sz="1400" dirty="0">
              <a:solidFill>
                <a:schemeClr val="bg1"/>
              </a:solidFill>
            </a:endParaRPr>
          </a:p>
        </p:txBody>
      </p:sp>
    </p:spTree>
    <p:extLst>
      <p:ext uri="{BB962C8B-B14F-4D97-AF65-F5344CB8AC3E}">
        <p14:creationId xmlns:p14="http://schemas.microsoft.com/office/powerpoint/2010/main" val="8557858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191" y="762000"/>
            <a:ext cx="6313618" cy="2837132"/>
          </a:xfrm>
          <a:prstGeom prst="rect">
            <a:avLst/>
          </a:prstGeom>
        </p:spPr>
      </p:pic>
      <p:pic>
        <p:nvPicPr>
          <p:cNvPr id="6" name="Picture 5"/>
          <p:cNvPicPr>
            <a:picLocks noChangeAspect="1"/>
          </p:cNvPicPr>
          <p:nvPr/>
        </p:nvPicPr>
        <p:blipFill>
          <a:blip r:embed="rId3"/>
          <a:stretch>
            <a:fillRect/>
          </a:stretch>
        </p:blipFill>
        <p:spPr>
          <a:xfrm>
            <a:off x="2905125" y="3886200"/>
            <a:ext cx="3333750" cy="2619375"/>
          </a:xfrm>
          <a:prstGeom prst="rect">
            <a:avLst/>
          </a:prstGeom>
        </p:spPr>
      </p:pic>
    </p:spTree>
    <p:extLst>
      <p:ext uri="{BB962C8B-B14F-4D97-AF65-F5344CB8AC3E}">
        <p14:creationId xmlns:p14="http://schemas.microsoft.com/office/powerpoint/2010/main" val="2118605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167" y="3733800"/>
            <a:ext cx="8447666" cy="2895600"/>
          </a:xfr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191" y="762000"/>
            <a:ext cx="6313618" cy="2837132"/>
          </a:xfrm>
          <a:prstGeom prst="rect">
            <a:avLst/>
          </a:prstGeom>
        </p:spPr>
      </p:pic>
    </p:spTree>
    <p:extLst>
      <p:ext uri="{BB962C8B-B14F-4D97-AF65-F5344CB8AC3E}">
        <p14:creationId xmlns:p14="http://schemas.microsoft.com/office/powerpoint/2010/main" val="393488665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2"/>
          <a:stretch>
            <a:fillRect/>
          </a:stretch>
        </p:blipFill>
        <p:spPr>
          <a:xfrm>
            <a:off x="609600" y="609600"/>
            <a:ext cx="7743825" cy="3609975"/>
          </a:xfrm>
          <a:prstGeom prst="rect">
            <a:avLst/>
          </a:prstGeom>
        </p:spPr>
      </p:pic>
      <p:sp>
        <p:nvSpPr>
          <p:cNvPr id="3" name="Content Placeholder 2"/>
          <p:cNvSpPr>
            <a:spLocks noGrp="1"/>
          </p:cNvSpPr>
          <p:nvPr>
            <p:ph idx="1"/>
          </p:nvPr>
        </p:nvSpPr>
        <p:spPr/>
        <p:txBody>
          <a:bodyPr/>
          <a:lstStyle/>
          <a:p>
            <a:endParaRPr lang="en-US"/>
          </a:p>
        </p:txBody>
      </p:sp>
      <p:pic>
        <p:nvPicPr>
          <p:cNvPr id="7" name="Picture 6"/>
          <p:cNvPicPr>
            <a:picLocks noChangeAspect="1"/>
          </p:cNvPicPr>
          <p:nvPr/>
        </p:nvPicPr>
        <p:blipFill>
          <a:blip r:embed="rId3"/>
          <a:stretch>
            <a:fillRect/>
          </a:stretch>
        </p:blipFill>
        <p:spPr>
          <a:xfrm>
            <a:off x="3505201" y="4371975"/>
            <a:ext cx="1143000" cy="2333625"/>
          </a:xfrm>
          <a:prstGeom prst="rect">
            <a:avLst/>
          </a:prstGeom>
        </p:spPr>
      </p:pic>
    </p:spTree>
    <p:extLst>
      <p:ext uri="{BB962C8B-B14F-4D97-AF65-F5344CB8AC3E}">
        <p14:creationId xmlns:p14="http://schemas.microsoft.com/office/powerpoint/2010/main" val="355990565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3600" y="4305337"/>
            <a:ext cx="4876800" cy="2524050"/>
          </a:xfrm>
        </p:spPr>
      </p:pic>
      <p:pic>
        <p:nvPicPr>
          <p:cNvPr id="6" name="Picture 5"/>
          <p:cNvPicPr>
            <a:picLocks noChangeAspect="1"/>
          </p:cNvPicPr>
          <p:nvPr/>
        </p:nvPicPr>
        <p:blipFill>
          <a:blip r:embed="rId3"/>
          <a:stretch>
            <a:fillRect/>
          </a:stretch>
        </p:blipFill>
        <p:spPr>
          <a:xfrm>
            <a:off x="609600" y="609600"/>
            <a:ext cx="7743825" cy="3609975"/>
          </a:xfrm>
          <a:prstGeom prst="rect">
            <a:avLst/>
          </a:prstGeom>
        </p:spPr>
      </p:pic>
      <p:pic>
        <p:nvPicPr>
          <p:cNvPr id="5" name="Picture 4"/>
          <p:cNvPicPr>
            <a:picLocks noChangeAspect="1"/>
          </p:cNvPicPr>
          <p:nvPr/>
        </p:nvPicPr>
        <p:blipFill>
          <a:blip r:embed="rId4"/>
          <a:stretch>
            <a:fillRect/>
          </a:stretch>
        </p:blipFill>
        <p:spPr>
          <a:xfrm>
            <a:off x="3505201" y="4371975"/>
            <a:ext cx="1143000" cy="2333625"/>
          </a:xfrm>
          <a:prstGeom prst="rect">
            <a:avLst/>
          </a:prstGeom>
        </p:spPr>
      </p:pic>
    </p:spTree>
    <p:extLst>
      <p:ext uri="{BB962C8B-B14F-4D97-AF65-F5344CB8AC3E}">
        <p14:creationId xmlns:p14="http://schemas.microsoft.com/office/powerpoint/2010/main" val="245613749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lazy: use what exists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93108396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biomedical ontologies’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524000"/>
            <a:ext cx="9144000" cy="5334000"/>
          </a:xfrm>
          <a:prstGeom prst="rect">
            <a:avLst/>
          </a:prstGeom>
        </p:spPr>
      </p:pic>
      <p:sp>
        <p:nvSpPr>
          <p:cNvPr id="5" name="Rectangle 4"/>
          <p:cNvSpPr/>
          <p:nvPr/>
        </p:nvSpPr>
        <p:spPr>
          <a:xfrm>
            <a:off x="2667000" y="2133600"/>
            <a:ext cx="6477000" cy="584775"/>
          </a:xfrm>
          <a:prstGeom prst="rect">
            <a:avLst/>
          </a:prstGeom>
        </p:spPr>
        <p:txBody>
          <a:bodyPr wrap="square">
            <a:spAutoFit/>
          </a:bodyPr>
          <a:lstStyle/>
          <a:p>
            <a:r>
              <a:rPr lang="en-US" dirty="0"/>
              <a:t>https://bioportal.bioontology.org/</a:t>
            </a:r>
          </a:p>
        </p:txBody>
      </p:sp>
    </p:spTree>
    <p:extLst>
      <p:ext uri="{BB962C8B-B14F-4D97-AF65-F5344CB8AC3E}">
        <p14:creationId xmlns:p14="http://schemas.microsoft.com/office/powerpoint/2010/main" val="24200212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75" y="2794000"/>
            <a:ext cx="3817938"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195" name="Title 1"/>
          <p:cNvSpPr>
            <a:spLocks noGrp="1"/>
          </p:cNvSpPr>
          <p:nvPr>
            <p:ph type="title"/>
          </p:nvPr>
        </p:nvSpPr>
        <p:spPr>
          <a:xfrm>
            <a:off x="152400" y="838200"/>
            <a:ext cx="8763000" cy="612775"/>
          </a:xfrm>
        </p:spPr>
        <p:txBody>
          <a:bodyPr/>
          <a:lstStyle/>
          <a:p>
            <a:r>
              <a:rPr lang="en-US" altLang="en-US" dirty="0" smtClean="0"/>
              <a:t>Be extremely critical when re-using.</a:t>
            </a:r>
            <a:r>
              <a:rPr lang="en-US" altLang="en-US" sz="1800" dirty="0" smtClean="0"/>
              <a:t/>
            </a:r>
            <a:br>
              <a:rPr lang="en-US" altLang="en-US" sz="1800" dirty="0" smtClean="0"/>
            </a:br>
            <a:r>
              <a:rPr lang="en-US" altLang="en-US" sz="1800" dirty="0" smtClean="0"/>
              <a:t/>
            </a:r>
            <a:br>
              <a:rPr lang="en-US" altLang="en-US" sz="1800" dirty="0" smtClean="0"/>
            </a:br>
            <a:r>
              <a:rPr lang="en-US" altLang="en-US" sz="2400" dirty="0" smtClean="0"/>
              <a:t>Some people do not understand </a:t>
            </a:r>
            <a:br>
              <a:rPr lang="en-US" altLang="en-US" sz="2400" dirty="0" smtClean="0"/>
            </a:br>
            <a:r>
              <a:rPr lang="en-US" altLang="en-US" sz="2400" dirty="0" smtClean="0"/>
              <a:t>the representation language they are using!</a:t>
            </a:r>
          </a:p>
        </p:txBody>
      </p:sp>
      <p:pic>
        <p:nvPicPr>
          <p:cNvPr id="8196" name="Picture 2" descr="smerte_utgangspunk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8175" y="2794000"/>
            <a:ext cx="440055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504259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lazy in an intelligent way:</a:t>
            </a:r>
            <a:br>
              <a:rPr lang="en-US" dirty="0" smtClean="0"/>
            </a:br>
            <a:r>
              <a:rPr lang="en-US" sz="2400" dirty="0" smtClean="0"/>
              <a:t>Re-use what has been crafted following good principles </a:t>
            </a:r>
            <a:endParaRPr lang="en-US" sz="24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421" y="1895947"/>
            <a:ext cx="7848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265299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z="3500" dirty="0" smtClean="0"/>
              <a:t>Basic Formal Ontology: what is out there …</a:t>
            </a:r>
            <a:br>
              <a:rPr lang="en-US" altLang="en-US" sz="3500" dirty="0" smtClean="0"/>
            </a:br>
            <a:r>
              <a:rPr lang="en-US" altLang="en-US" sz="3500" dirty="0" smtClean="0"/>
              <a:t>(… we want/need to deal with)?</a:t>
            </a:r>
          </a:p>
        </p:txBody>
      </p:sp>
      <p:sp>
        <p:nvSpPr>
          <p:cNvPr id="19459" name="TextBox 3"/>
          <p:cNvSpPr txBox="1">
            <a:spLocks noChangeArrowheads="1"/>
          </p:cNvSpPr>
          <p:nvPr/>
        </p:nvSpPr>
        <p:spPr bwMode="auto">
          <a:xfrm>
            <a:off x="381000" y="2209800"/>
            <a:ext cx="2536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chemeClr val="bg1"/>
                </a:solidFill>
              </a:rPr>
              <a:t>portions of reality</a:t>
            </a:r>
          </a:p>
        </p:txBody>
      </p:sp>
      <p:sp>
        <p:nvSpPr>
          <p:cNvPr id="19460" name="TextBox 4"/>
          <p:cNvSpPr txBox="1">
            <a:spLocks noChangeArrowheads="1"/>
          </p:cNvSpPr>
          <p:nvPr/>
        </p:nvSpPr>
        <p:spPr bwMode="auto">
          <a:xfrm>
            <a:off x="3032125" y="3283527"/>
            <a:ext cx="1123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chemeClr val="bg1"/>
                </a:solidFill>
              </a:rPr>
              <a:t>entities</a:t>
            </a:r>
          </a:p>
        </p:txBody>
      </p:sp>
      <p:sp>
        <p:nvSpPr>
          <p:cNvPr id="19461" name="TextBox 5"/>
          <p:cNvSpPr txBox="1">
            <a:spLocks noChangeArrowheads="1"/>
          </p:cNvSpPr>
          <p:nvPr/>
        </p:nvSpPr>
        <p:spPr bwMode="auto">
          <a:xfrm>
            <a:off x="6858000" y="3962400"/>
            <a:ext cx="1636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chemeClr val="bg1"/>
                </a:solidFill>
              </a:rPr>
              <a:t>particulars</a:t>
            </a:r>
          </a:p>
        </p:txBody>
      </p:sp>
      <p:sp>
        <p:nvSpPr>
          <p:cNvPr id="19462" name="TextBox 6"/>
          <p:cNvSpPr txBox="1">
            <a:spLocks noChangeArrowheads="1"/>
          </p:cNvSpPr>
          <p:nvPr/>
        </p:nvSpPr>
        <p:spPr bwMode="auto">
          <a:xfrm>
            <a:off x="698059" y="3320191"/>
            <a:ext cx="1517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chemeClr val="bg1"/>
                </a:solidFill>
              </a:rPr>
              <a:t>universals</a:t>
            </a:r>
          </a:p>
        </p:txBody>
      </p:sp>
      <p:sp>
        <p:nvSpPr>
          <p:cNvPr id="19463" name="TextBox 7"/>
          <p:cNvSpPr txBox="1">
            <a:spLocks noChangeArrowheads="1"/>
          </p:cNvSpPr>
          <p:nvPr/>
        </p:nvSpPr>
        <p:spPr bwMode="auto">
          <a:xfrm>
            <a:off x="5181600" y="2362200"/>
            <a:ext cx="208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chemeClr val="bg1"/>
                </a:solidFill>
              </a:rPr>
              <a:t>configurations</a:t>
            </a:r>
          </a:p>
        </p:txBody>
      </p:sp>
      <p:sp>
        <p:nvSpPr>
          <p:cNvPr id="19464" name="TextBox 8"/>
          <p:cNvSpPr txBox="1">
            <a:spLocks noChangeArrowheads="1"/>
          </p:cNvSpPr>
          <p:nvPr/>
        </p:nvSpPr>
        <p:spPr bwMode="auto">
          <a:xfrm>
            <a:off x="3124200" y="2362200"/>
            <a:ext cx="1323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chemeClr val="bg1"/>
                </a:solidFill>
              </a:rPr>
              <a:t>relations</a:t>
            </a:r>
          </a:p>
        </p:txBody>
      </p:sp>
      <p:sp>
        <p:nvSpPr>
          <p:cNvPr id="19465" name="TextBox 9"/>
          <p:cNvSpPr txBox="1">
            <a:spLocks noChangeArrowheads="1"/>
          </p:cNvSpPr>
          <p:nvPr/>
        </p:nvSpPr>
        <p:spPr bwMode="auto">
          <a:xfrm>
            <a:off x="3352800" y="4495129"/>
            <a:ext cx="182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chemeClr val="bg1"/>
                </a:solidFill>
              </a:rPr>
              <a:t>continuants</a:t>
            </a:r>
          </a:p>
        </p:txBody>
      </p:sp>
      <p:sp>
        <p:nvSpPr>
          <p:cNvPr id="19466" name="TextBox 10"/>
          <p:cNvSpPr txBox="1">
            <a:spLocks noChangeArrowheads="1"/>
          </p:cNvSpPr>
          <p:nvPr/>
        </p:nvSpPr>
        <p:spPr bwMode="auto">
          <a:xfrm>
            <a:off x="5583237" y="4495800"/>
            <a:ext cx="1579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err="1">
                <a:solidFill>
                  <a:schemeClr val="bg1"/>
                </a:solidFill>
              </a:rPr>
              <a:t>occurrents</a:t>
            </a:r>
            <a:endParaRPr lang="en-US" altLang="en-US" dirty="0">
              <a:solidFill>
                <a:schemeClr val="bg1"/>
              </a:solidFill>
            </a:endParaRPr>
          </a:p>
        </p:txBody>
      </p:sp>
      <p:sp>
        <p:nvSpPr>
          <p:cNvPr id="19467" name="Rectangle 11"/>
          <p:cNvSpPr>
            <a:spLocks noChangeArrowheads="1"/>
          </p:cNvSpPr>
          <p:nvPr/>
        </p:nvSpPr>
        <p:spPr bwMode="auto">
          <a:xfrm>
            <a:off x="381000" y="2209800"/>
            <a:ext cx="8458200" cy="4419600"/>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68" name="Rectangle 12"/>
          <p:cNvSpPr>
            <a:spLocks noChangeArrowheads="1"/>
          </p:cNvSpPr>
          <p:nvPr/>
        </p:nvSpPr>
        <p:spPr bwMode="auto">
          <a:xfrm>
            <a:off x="2895600" y="3276600"/>
            <a:ext cx="5791200" cy="3200400"/>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69" name="Rectangle 13"/>
          <p:cNvSpPr>
            <a:spLocks noChangeArrowheads="1"/>
          </p:cNvSpPr>
          <p:nvPr/>
        </p:nvSpPr>
        <p:spPr bwMode="auto">
          <a:xfrm>
            <a:off x="5181600" y="2362200"/>
            <a:ext cx="3505200" cy="762000"/>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70" name="Rectangle 14"/>
          <p:cNvSpPr>
            <a:spLocks noChangeArrowheads="1"/>
          </p:cNvSpPr>
          <p:nvPr/>
        </p:nvSpPr>
        <p:spPr bwMode="auto">
          <a:xfrm>
            <a:off x="3124200" y="2362200"/>
            <a:ext cx="1828800" cy="762000"/>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71" name="Rectangle 15"/>
          <p:cNvSpPr>
            <a:spLocks noChangeArrowheads="1"/>
          </p:cNvSpPr>
          <p:nvPr/>
        </p:nvSpPr>
        <p:spPr bwMode="auto">
          <a:xfrm>
            <a:off x="3200399" y="4495128"/>
            <a:ext cx="2230435" cy="1524671"/>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72" name="Rectangle 16"/>
          <p:cNvSpPr>
            <a:spLocks noChangeArrowheads="1"/>
          </p:cNvSpPr>
          <p:nvPr/>
        </p:nvSpPr>
        <p:spPr bwMode="auto">
          <a:xfrm>
            <a:off x="5583236" y="4495800"/>
            <a:ext cx="2798763" cy="1524000"/>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73" name="Rectangle 17"/>
          <p:cNvSpPr>
            <a:spLocks noChangeArrowheads="1"/>
          </p:cNvSpPr>
          <p:nvPr/>
        </p:nvSpPr>
        <p:spPr bwMode="auto">
          <a:xfrm>
            <a:off x="533400" y="3276600"/>
            <a:ext cx="2209800" cy="3200400"/>
          </a:xfrm>
          <a:prstGeom prst="rect">
            <a:avLst/>
          </a:prstGeom>
          <a:noFill/>
          <a:ln w="9525" algn="ctr">
            <a:solidFill>
              <a:schemeClr val="bg1"/>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74" name="Rectangle 18"/>
          <p:cNvSpPr>
            <a:spLocks noChangeArrowheads="1"/>
          </p:cNvSpPr>
          <p:nvPr/>
        </p:nvSpPr>
        <p:spPr bwMode="auto">
          <a:xfrm>
            <a:off x="3124200" y="3962400"/>
            <a:ext cx="5410200" cy="2209800"/>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75" name="TextBox 19"/>
          <p:cNvSpPr txBox="1">
            <a:spLocks noChangeArrowheads="1"/>
          </p:cNvSpPr>
          <p:nvPr/>
        </p:nvSpPr>
        <p:spPr bwMode="auto">
          <a:xfrm>
            <a:off x="3352800" y="2743200"/>
            <a:ext cx="1606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a:solidFill>
                  <a:srgbClr val="FFC000"/>
                </a:solidFill>
              </a:rPr>
              <a:t>participation</a:t>
            </a:r>
          </a:p>
        </p:txBody>
      </p:sp>
      <p:sp>
        <p:nvSpPr>
          <p:cNvPr id="19476" name="TextBox 20"/>
          <p:cNvSpPr txBox="1">
            <a:spLocks noChangeArrowheads="1"/>
          </p:cNvSpPr>
          <p:nvPr/>
        </p:nvSpPr>
        <p:spPr bwMode="auto">
          <a:xfrm>
            <a:off x="5653088" y="2743200"/>
            <a:ext cx="3084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a:solidFill>
                  <a:srgbClr val="FFC000"/>
                </a:solidFill>
              </a:rPr>
              <a:t>me participating in my life</a:t>
            </a:r>
          </a:p>
        </p:txBody>
      </p:sp>
      <p:sp>
        <p:nvSpPr>
          <p:cNvPr id="19477" name="TextBox 21"/>
          <p:cNvSpPr txBox="1">
            <a:spLocks noChangeArrowheads="1"/>
          </p:cNvSpPr>
          <p:nvPr/>
        </p:nvSpPr>
        <p:spPr bwMode="auto">
          <a:xfrm>
            <a:off x="1524000" y="5791200"/>
            <a:ext cx="1209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a:solidFill>
                  <a:srgbClr val="FFC000"/>
                </a:solidFill>
              </a:rPr>
              <a:t>organism</a:t>
            </a:r>
          </a:p>
        </p:txBody>
      </p:sp>
      <p:sp>
        <p:nvSpPr>
          <p:cNvPr id="19478" name="TextBox 22"/>
          <p:cNvSpPr txBox="1">
            <a:spLocks noChangeArrowheads="1"/>
          </p:cNvSpPr>
          <p:nvPr/>
        </p:nvSpPr>
        <p:spPr bwMode="auto">
          <a:xfrm>
            <a:off x="4610100" y="5480980"/>
            <a:ext cx="511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dirty="0">
                <a:solidFill>
                  <a:srgbClr val="FFC000"/>
                </a:solidFill>
              </a:rPr>
              <a:t>me</a:t>
            </a:r>
          </a:p>
        </p:txBody>
      </p:sp>
      <p:sp>
        <p:nvSpPr>
          <p:cNvPr id="19479" name="TextBox 23"/>
          <p:cNvSpPr txBox="1">
            <a:spLocks noChangeArrowheads="1"/>
          </p:cNvSpPr>
          <p:nvPr/>
        </p:nvSpPr>
        <p:spPr bwMode="auto">
          <a:xfrm>
            <a:off x="6921500" y="5486400"/>
            <a:ext cx="930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a:solidFill>
                  <a:srgbClr val="FFC000"/>
                </a:solidFill>
              </a:rPr>
              <a:t>my life</a:t>
            </a:r>
          </a:p>
        </p:txBody>
      </p:sp>
      <p:grpSp>
        <p:nvGrpSpPr>
          <p:cNvPr id="2" name="Group 28"/>
          <p:cNvGrpSpPr>
            <a:grpSpLocks/>
          </p:cNvGrpSpPr>
          <p:nvPr/>
        </p:nvGrpSpPr>
        <p:grpSpPr bwMode="auto">
          <a:xfrm>
            <a:off x="533400" y="2693988"/>
            <a:ext cx="2438400" cy="461962"/>
            <a:chOff x="533400" y="2694560"/>
            <a:chExt cx="2438400" cy="461665"/>
          </a:xfrm>
        </p:grpSpPr>
        <p:sp>
          <p:nvSpPr>
            <p:cNvPr id="19484" name="Rectangle 24"/>
            <p:cNvSpPr>
              <a:spLocks noChangeArrowheads="1"/>
            </p:cNvSpPr>
            <p:nvPr/>
          </p:nvSpPr>
          <p:spPr bwMode="auto">
            <a:xfrm>
              <a:off x="533400" y="2743200"/>
              <a:ext cx="2438400" cy="381000"/>
            </a:xfrm>
            <a:prstGeom prst="rect">
              <a:avLst/>
            </a:prstGeom>
            <a:noFill/>
            <a:ln w="9525" algn="ctr">
              <a:solidFill>
                <a:srgbClr val="FF0000"/>
              </a:solidFill>
              <a:prstDash val="lgDash"/>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3200">
                <a:solidFill>
                  <a:srgbClr val="000066"/>
                </a:solidFill>
              </a:endParaRPr>
            </a:p>
          </p:txBody>
        </p:sp>
        <p:sp>
          <p:nvSpPr>
            <p:cNvPr id="19485" name="TextBox 26"/>
            <p:cNvSpPr txBox="1">
              <a:spLocks noChangeArrowheads="1"/>
            </p:cNvSpPr>
            <p:nvPr/>
          </p:nvSpPr>
          <p:spPr bwMode="auto">
            <a:xfrm>
              <a:off x="533400" y="2694560"/>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rgbClr val="FF0000"/>
                  </a:solidFill>
                </a:rPr>
                <a:t>?</a:t>
              </a:r>
            </a:p>
          </p:txBody>
        </p:sp>
      </p:grpSp>
      <p:grpSp>
        <p:nvGrpSpPr>
          <p:cNvPr id="3" name="Group 29"/>
          <p:cNvGrpSpPr>
            <a:grpSpLocks/>
          </p:cNvGrpSpPr>
          <p:nvPr/>
        </p:nvGrpSpPr>
        <p:grpSpPr bwMode="auto">
          <a:xfrm>
            <a:off x="5029200" y="3386138"/>
            <a:ext cx="3505200" cy="460375"/>
            <a:chOff x="5029200" y="3385623"/>
            <a:chExt cx="3505200" cy="461665"/>
          </a:xfrm>
        </p:grpSpPr>
        <p:sp>
          <p:nvSpPr>
            <p:cNvPr id="19482" name="Rectangle 25"/>
            <p:cNvSpPr>
              <a:spLocks noChangeArrowheads="1"/>
            </p:cNvSpPr>
            <p:nvPr/>
          </p:nvSpPr>
          <p:spPr bwMode="auto">
            <a:xfrm>
              <a:off x="5029200" y="3429000"/>
              <a:ext cx="3505200" cy="381000"/>
            </a:xfrm>
            <a:prstGeom prst="rect">
              <a:avLst/>
            </a:prstGeom>
            <a:noFill/>
            <a:ln w="9525" algn="ctr">
              <a:solidFill>
                <a:srgbClr val="FF0000"/>
              </a:solidFill>
              <a:prstDash val="lgDash"/>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3200">
                <a:solidFill>
                  <a:srgbClr val="000066"/>
                </a:solidFill>
              </a:endParaRPr>
            </a:p>
          </p:txBody>
        </p:sp>
        <p:sp>
          <p:nvSpPr>
            <p:cNvPr id="19483" name="TextBox 27"/>
            <p:cNvSpPr txBox="1">
              <a:spLocks noChangeArrowheads="1"/>
            </p:cNvSpPr>
            <p:nvPr/>
          </p:nvSpPr>
          <p:spPr bwMode="auto">
            <a:xfrm>
              <a:off x="5032734" y="3385623"/>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rgbClr val="FF0000"/>
                  </a:solidFill>
                </a:rPr>
                <a:t>?</a:t>
              </a:r>
            </a:p>
          </p:txBody>
        </p:sp>
      </p:grpSp>
    </p:spTree>
    <p:extLst>
      <p:ext uri="{BB962C8B-B14F-4D97-AF65-F5344CB8AC3E}">
        <p14:creationId xmlns:p14="http://schemas.microsoft.com/office/powerpoint/2010/main" val="2857501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AutoShape 6"/>
          <p:cNvSpPr>
            <a:spLocks noGrp="1" noChangeArrowheads="1"/>
          </p:cNvSpPr>
          <p:nvPr>
            <p:ph type="title"/>
          </p:nvPr>
        </p:nvSpPr>
        <p:spPr/>
        <p:txBody>
          <a:bodyPr/>
          <a:lstStyle/>
          <a:p>
            <a:pPr eaLnBrk="1" hangingPunct="1"/>
            <a:r>
              <a:rPr lang="en-US" altLang="en-US" sz="2800" smtClean="0"/>
              <a:t>A faithful representation of reality through BFO</a:t>
            </a:r>
            <a:endParaRPr lang="en-US" altLang="en-US" sz="3000" smtClean="0"/>
          </a:p>
        </p:txBody>
      </p:sp>
      <p:sp>
        <p:nvSpPr>
          <p:cNvPr id="20483" name="Text Box 2"/>
          <p:cNvSpPr txBox="1">
            <a:spLocks noChangeArrowheads="1"/>
          </p:cNvSpPr>
          <p:nvPr/>
        </p:nvSpPr>
        <p:spPr bwMode="auto">
          <a:xfrm>
            <a:off x="914400" y="3276600"/>
            <a:ext cx="260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800">
                <a:solidFill>
                  <a:schemeClr val="bg1"/>
                </a:solidFill>
              </a:rPr>
              <a:t>t</a:t>
            </a:r>
          </a:p>
        </p:txBody>
      </p:sp>
      <p:sp>
        <p:nvSpPr>
          <p:cNvPr id="20484" name="Text Box 3"/>
          <p:cNvSpPr txBox="1">
            <a:spLocks noChangeArrowheads="1"/>
          </p:cNvSpPr>
          <p:nvPr/>
        </p:nvSpPr>
        <p:spPr bwMode="auto">
          <a:xfrm>
            <a:off x="2590800" y="3276600"/>
            <a:ext cx="260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800">
                <a:solidFill>
                  <a:schemeClr val="bg1"/>
                </a:solidFill>
              </a:rPr>
              <a:t>t</a:t>
            </a:r>
          </a:p>
        </p:txBody>
      </p:sp>
      <p:sp>
        <p:nvSpPr>
          <p:cNvPr id="20485" name="Text Box 4"/>
          <p:cNvSpPr txBox="1">
            <a:spLocks noChangeArrowheads="1"/>
          </p:cNvSpPr>
          <p:nvPr/>
        </p:nvSpPr>
        <p:spPr bwMode="auto">
          <a:xfrm>
            <a:off x="7054850" y="3352800"/>
            <a:ext cx="260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800">
                <a:solidFill>
                  <a:schemeClr val="bg1"/>
                </a:solidFill>
              </a:rPr>
              <a:t>t</a:t>
            </a:r>
          </a:p>
        </p:txBody>
      </p:sp>
      <p:sp>
        <p:nvSpPr>
          <p:cNvPr id="20486" name="Text Box 5"/>
          <p:cNvSpPr txBox="1">
            <a:spLocks noChangeArrowheads="1"/>
          </p:cNvSpPr>
          <p:nvPr/>
        </p:nvSpPr>
        <p:spPr bwMode="auto">
          <a:xfrm>
            <a:off x="4191000" y="3200400"/>
            <a:ext cx="1123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600">
                <a:solidFill>
                  <a:schemeClr val="bg1"/>
                </a:solidFill>
              </a:rPr>
              <a:t>instanceOf</a:t>
            </a:r>
          </a:p>
        </p:txBody>
      </p:sp>
      <p:sp>
        <p:nvSpPr>
          <p:cNvPr id="20488" name="AutoShape 7"/>
          <p:cNvSpPr>
            <a:spLocks noChangeArrowheads="1"/>
          </p:cNvSpPr>
          <p:nvPr/>
        </p:nvSpPr>
        <p:spPr bwMode="auto">
          <a:xfrm>
            <a:off x="1873250" y="2135188"/>
            <a:ext cx="1276350" cy="709612"/>
          </a:xfrm>
          <a:prstGeom prst="roundRect">
            <a:avLst>
              <a:gd name="adj" fmla="val 16667"/>
            </a:avLst>
          </a:prstGeom>
          <a:solidFill>
            <a:srgbClr val="FFFF00"/>
          </a:solidFill>
          <a:ln w="9525">
            <a:solidFill>
              <a:schemeClr val="bg1"/>
            </a:solidFill>
            <a:round/>
            <a:headEnd/>
            <a:tailEnd/>
          </a:ln>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800">
                <a:solidFill>
                  <a:srgbClr val="000066"/>
                </a:solidFill>
              </a:rPr>
              <a:t>material</a:t>
            </a:r>
          </a:p>
          <a:p>
            <a:pPr eaLnBrk="1" hangingPunct="1"/>
            <a:r>
              <a:rPr lang="en-US" altLang="en-US" sz="1800">
                <a:solidFill>
                  <a:srgbClr val="000066"/>
                </a:solidFill>
              </a:rPr>
              <a:t>object</a:t>
            </a:r>
          </a:p>
        </p:txBody>
      </p:sp>
      <p:sp>
        <p:nvSpPr>
          <p:cNvPr id="20489" name="AutoShape 8"/>
          <p:cNvSpPr>
            <a:spLocks noChangeArrowheads="1"/>
          </p:cNvSpPr>
          <p:nvPr/>
        </p:nvSpPr>
        <p:spPr bwMode="auto">
          <a:xfrm>
            <a:off x="4716463" y="2135188"/>
            <a:ext cx="1352550" cy="709612"/>
          </a:xfrm>
          <a:prstGeom prst="roundRect">
            <a:avLst>
              <a:gd name="adj" fmla="val 16667"/>
            </a:avLst>
          </a:prstGeom>
          <a:solidFill>
            <a:srgbClr val="FF6600"/>
          </a:solidFill>
          <a:ln w="9525">
            <a:solidFill>
              <a:schemeClr val="bg1"/>
            </a:solidFill>
            <a:round/>
            <a:headEnd/>
            <a:tailEnd/>
          </a:ln>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800">
                <a:solidFill>
                  <a:srgbClr val="000066"/>
                </a:solidFill>
              </a:rPr>
              <a:t>spacetime</a:t>
            </a:r>
          </a:p>
          <a:p>
            <a:pPr eaLnBrk="1" hangingPunct="1"/>
            <a:r>
              <a:rPr lang="en-US" altLang="en-US" sz="1800">
                <a:solidFill>
                  <a:srgbClr val="000066"/>
                </a:solidFill>
              </a:rPr>
              <a:t>region</a:t>
            </a:r>
          </a:p>
        </p:txBody>
      </p:sp>
      <p:sp>
        <p:nvSpPr>
          <p:cNvPr id="20490" name="AutoShape 9"/>
          <p:cNvSpPr>
            <a:spLocks noChangeArrowheads="1"/>
          </p:cNvSpPr>
          <p:nvPr/>
        </p:nvSpPr>
        <p:spPr bwMode="auto">
          <a:xfrm>
            <a:off x="2193925" y="4302125"/>
            <a:ext cx="633413" cy="458788"/>
          </a:xfrm>
          <a:prstGeom prst="roundRect">
            <a:avLst>
              <a:gd name="adj" fmla="val 16667"/>
            </a:avLst>
          </a:prstGeom>
          <a:solidFill>
            <a:schemeClr val="accent1"/>
          </a:solidFill>
          <a:ln w="28575">
            <a:solidFill>
              <a:srgbClr val="FFFF00"/>
            </a:solidFill>
            <a:round/>
            <a:headEnd/>
            <a:tailEnd/>
          </a:ln>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a:solidFill>
                  <a:srgbClr val="000066"/>
                </a:solidFill>
              </a:rPr>
              <a:t>me</a:t>
            </a:r>
          </a:p>
        </p:txBody>
      </p:sp>
      <p:sp>
        <p:nvSpPr>
          <p:cNvPr id="20491" name="AutoShape 10"/>
          <p:cNvSpPr>
            <a:spLocks noChangeArrowheads="1"/>
          </p:cNvSpPr>
          <p:nvPr/>
        </p:nvSpPr>
        <p:spPr bwMode="auto">
          <a:xfrm>
            <a:off x="7743825" y="3962400"/>
            <a:ext cx="1371600" cy="1123950"/>
          </a:xfrm>
          <a:prstGeom prst="roundRect">
            <a:avLst>
              <a:gd name="adj" fmla="val 16667"/>
            </a:avLst>
          </a:prstGeom>
          <a:solidFill>
            <a:schemeClr val="accent1"/>
          </a:solidFill>
          <a:ln w="19050">
            <a:solidFill>
              <a:srgbClr val="FF6600"/>
            </a:solidFill>
            <a:round/>
            <a:headEnd/>
            <a:tailEnd/>
          </a:ln>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a:solidFill>
                  <a:srgbClr val="000066"/>
                </a:solidFill>
              </a:rPr>
              <a:t>some temporal region</a:t>
            </a:r>
          </a:p>
        </p:txBody>
      </p:sp>
      <p:sp>
        <p:nvSpPr>
          <p:cNvPr id="20492" name="AutoShape 11"/>
          <p:cNvSpPr>
            <a:spLocks noChangeArrowheads="1"/>
          </p:cNvSpPr>
          <p:nvPr/>
        </p:nvSpPr>
        <p:spPr bwMode="auto">
          <a:xfrm>
            <a:off x="3681413" y="4143375"/>
            <a:ext cx="642937" cy="763588"/>
          </a:xfrm>
          <a:prstGeom prst="roundRect">
            <a:avLst>
              <a:gd name="adj" fmla="val 16667"/>
            </a:avLst>
          </a:prstGeom>
          <a:solidFill>
            <a:schemeClr val="accent1"/>
          </a:solidFill>
          <a:ln w="19050">
            <a:solidFill>
              <a:srgbClr val="FF6600"/>
            </a:solidFill>
            <a:round/>
            <a:headEnd/>
            <a:tailEnd/>
          </a:ln>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a:solidFill>
                  <a:srgbClr val="000066"/>
                </a:solidFill>
              </a:rPr>
              <a:t>my life</a:t>
            </a:r>
          </a:p>
        </p:txBody>
      </p:sp>
      <p:sp>
        <p:nvSpPr>
          <p:cNvPr id="20493" name="AutoShape 12"/>
          <p:cNvSpPr>
            <a:spLocks noChangeArrowheads="1"/>
          </p:cNvSpPr>
          <p:nvPr/>
        </p:nvSpPr>
        <p:spPr bwMode="auto">
          <a:xfrm>
            <a:off x="4867275" y="4135438"/>
            <a:ext cx="1049338" cy="787400"/>
          </a:xfrm>
          <a:prstGeom prst="roundRect">
            <a:avLst>
              <a:gd name="adj" fmla="val 16667"/>
            </a:avLst>
          </a:prstGeom>
          <a:solidFill>
            <a:schemeClr val="accent1"/>
          </a:solidFill>
          <a:ln w="19050">
            <a:solidFill>
              <a:srgbClr val="FF6600"/>
            </a:solidFill>
            <a:round/>
            <a:headEnd/>
            <a:tailEnd/>
          </a:ln>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a:solidFill>
                  <a:srgbClr val="000066"/>
                </a:solidFill>
              </a:rPr>
              <a:t>my 4D STR</a:t>
            </a:r>
          </a:p>
        </p:txBody>
      </p:sp>
      <p:sp>
        <p:nvSpPr>
          <p:cNvPr id="20494" name="AutoShape 13"/>
          <p:cNvSpPr>
            <a:spLocks noChangeArrowheads="1"/>
          </p:cNvSpPr>
          <p:nvPr/>
        </p:nvSpPr>
        <p:spPr bwMode="auto">
          <a:xfrm>
            <a:off x="4840288" y="5573713"/>
            <a:ext cx="1104900" cy="1122362"/>
          </a:xfrm>
          <a:prstGeom prst="roundRect">
            <a:avLst>
              <a:gd name="adj" fmla="val 16667"/>
            </a:avLst>
          </a:prstGeom>
          <a:solidFill>
            <a:schemeClr val="accent1"/>
          </a:solidFill>
          <a:ln w="28575">
            <a:solidFill>
              <a:srgbClr val="FFFF00"/>
            </a:solidFill>
            <a:round/>
            <a:headEnd/>
            <a:tailEnd/>
          </a:ln>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a:solidFill>
                  <a:srgbClr val="000066"/>
                </a:solidFill>
              </a:rPr>
              <a:t>some spatial</a:t>
            </a:r>
          </a:p>
          <a:p>
            <a:pPr eaLnBrk="1" hangingPunct="1"/>
            <a:r>
              <a:rPr lang="en-US" altLang="en-US" sz="2000">
                <a:solidFill>
                  <a:srgbClr val="000066"/>
                </a:solidFill>
              </a:rPr>
              <a:t>region</a:t>
            </a:r>
          </a:p>
        </p:txBody>
      </p:sp>
      <p:sp>
        <p:nvSpPr>
          <p:cNvPr id="20495" name="AutoShape 14"/>
          <p:cNvSpPr>
            <a:spLocks noChangeArrowheads="1"/>
          </p:cNvSpPr>
          <p:nvPr/>
        </p:nvSpPr>
        <p:spPr bwMode="auto">
          <a:xfrm>
            <a:off x="3441700" y="2286000"/>
            <a:ext cx="1123950" cy="406400"/>
          </a:xfrm>
          <a:prstGeom prst="roundRect">
            <a:avLst>
              <a:gd name="adj" fmla="val 16667"/>
            </a:avLst>
          </a:prstGeom>
          <a:solidFill>
            <a:srgbClr val="FF6600"/>
          </a:solidFill>
          <a:ln w="9525">
            <a:solidFill>
              <a:schemeClr val="bg1"/>
            </a:solidFill>
            <a:round/>
            <a:headEnd/>
            <a:tailEnd/>
          </a:ln>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800">
                <a:solidFill>
                  <a:srgbClr val="000066"/>
                </a:solidFill>
              </a:rPr>
              <a:t>history</a:t>
            </a:r>
          </a:p>
        </p:txBody>
      </p:sp>
      <p:sp>
        <p:nvSpPr>
          <p:cNvPr id="20496" name="AutoShape 15"/>
          <p:cNvSpPr>
            <a:spLocks noChangeArrowheads="1"/>
          </p:cNvSpPr>
          <p:nvPr/>
        </p:nvSpPr>
        <p:spPr bwMode="auto">
          <a:xfrm>
            <a:off x="6503988" y="2135188"/>
            <a:ext cx="1050925" cy="709612"/>
          </a:xfrm>
          <a:prstGeom prst="roundRect">
            <a:avLst>
              <a:gd name="adj" fmla="val 16667"/>
            </a:avLst>
          </a:prstGeom>
          <a:solidFill>
            <a:srgbClr val="FFFF00"/>
          </a:solidFill>
          <a:ln w="9525">
            <a:solidFill>
              <a:schemeClr val="bg1"/>
            </a:solidFill>
            <a:round/>
            <a:headEnd/>
            <a:tailEnd/>
          </a:ln>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800">
                <a:solidFill>
                  <a:srgbClr val="000066"/>
                </a:solidFill>
              </a:rPr>
              <a:t>spatial</a:t>
            </a:r>
          </a:p>
          <a:p>
            <a:pPr eaLnBrk="1" hangingPunct="1"/>
            <a:r>
              <a:rPr lang="en-US" altLang="en-US" sz="1800">
                <a:solidFill>
                  <a:srgbClr val="000066"/>
                </a:solidFill>
              </a:rPr>
              <a:t>region</a:t>
            </a:r>
          </a:p>
        </p:txBody>
      </p:sp>
      <p:sp>
        <p:nvSpPr>
          <p:cNvPr id="20497" name="AutoShape 16"/>
          <p:cNvSpPr>
            <a:spLocks noChangeArrowheads="1"/>
          </p:cNvSpPr>
          <p:nvPr/>
        </p:nvSpPr>
        <p:spPr bwMode="auto">
          <a:xfrm>
            <a:off x="7848600" y="2135188"/>
            <a:ext cx="1143000" cy="709612"/>
          </a:xfrm>
          <a:prstGeom prst="roundRect">
            <a:avLst>
              <a:gd name="adj" fmla="val 16667"/>
            </a:avLst>
          </a:prstGeom>
          <a:solidFill>
            <a:srgbClr val="FF6600"/>
          </a:solidFill>
          <a:ln w="9525">
            <a:solidFill>
              <a:schemeClr val="bg1"/>
            </a:solidFill>
            <a:round/>
            <a:headEnd/>
            <a:tailEnd/>
          </a:ln>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800">
                <a:solidFill>
                  <a:srgbClr val="000066"/>
                </a:solidFill>
              </a:rPr>
              <a:t>temporal</a:t>
            </a:r>
          </a:p>
          <a:p>
            <a:pPr eaLnBrk="1" hangingPunct="1"/>
            <a:r>
              <a:rPr lang="en-US" altLang="en-US" sz="1800">
                <a:solidFill>
                  <a:srgbClr val="000066"/>
                </a:solidFill>
              </a:rPr>
              <a:t>region</a:t>
            </a:r>
          </a:p>
        </p:txBody>
      </p:sp>
      <p:sp>
        <p:nvSpPr>
          <p:cNvPr id="20498" name="Rectangle 17"/>
          <p:cNvSpPr>
            <a:spLocks noChangeArrowheads="1"/>
          </p:cNvSpPr>
          <p:nvPr/>
        </p:nvSpPr>
        <p:spPr bwMode="auto">
          <a:xfrm>
            <a:off x="0" y="3200400"/>
            <a:ext cx="9144000" cy="609600"/>
          </a:xfrm>
          <a:prstGeom prst="rect">
            <a:avLst/>
          </a:prstGeom>
          <a:solidFill>
            <a:srgbClr val="FF33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3200">
              <a:solidFill>
                <a:srgbClr val="000066"/>
              </a:solidFill>
            </a:endParaRPr>
          </a:p>
        </p:txBody>
      </p:sp>
      <p:sp>
        <p:nvSpPr>
          <p:cNvPr id="20499" name="AutoShape 18"/>
          <p:cNvSpPr>
            <a:spLocks noChangeArrowheads="1"/>
          </p:cNvSpPr>
          <p:nvPr/>
        </p:nvSpPr>
        <p:spPr bwMode="auto">
          <a:xfrm>
            <a:off x="152400" y="2135188"/>
            <a:ext cx="1428750" cy="709612"/>
          </a:xfrm>
          <a:prstGeom prst="roundRect">
            <a:avLst>
              <a:gd name="adj" fmla="val 16667"/>
            </a:avLst>
          </a:prstGeom>
          <a:solidFill>
            <a:srgbClr val="FFFF00"/>
          </a:solidFill>
          <a:ln w="9525">
            <a:solidFill>
              <a:schemeClr val="bg1"/>
            </a:solidFill>
            <a:round/>
            <a:headEnd/>
            <a:tailEnd/>
          </a:ln>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800">
                <a:solidFill>
                  <a:srgbClr val="000066"/>
                </a:solidFill>
              </a:rPr>
              <a:t>dependent continuant</a:t>
            </a:r>
          </a:p>
        </p:txBody>
      </p:sp>
      <p:sp>
        <p:nvSpPr>
          <p:cNvPr id="20500" name="AutoShape 19"/>
          <p:cNvSpPr>
            <a:spLocks noChangeArrowheads="1"/>
          </p:cNvSpPr>
          <p:nvPr/>
        </p:nvSpPr>
        <p:spPr bwMode="auto">
          <a:xfrm>
            <a:off x="341313" y="4130675"/>
            <a:ext cx="1050925" cy="796925"/>
          </a:xfrm>
          <a:prstGeom prst="roundRect">
            <a:avLst>
              <a:gd name="adj" fmla="val 16667"/>
            </a:avLst>
          </a:prstGeom>
          <a:solidFill>
            <a:schemeClr val="accent1"/>
          </a:solidFill>
          <a:ln w="28575">
            <a:solidFill>
              <a:srgbClr val="FFFF00"/>
            </a:solidFill>
            <a:round/>
            <a:headEnd/>
            <a:tailEnd/>
          </a:ln>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a:solidFill>
                  <a:srgbClr val="000066"/>
                </a:solidFill>
              </a:rPr>
              <a:t>some quality</a:t>
            </a:r>
          </a:p>
        </p:txBody>
      </p:sp>
      <p:cxnSp>
        <p:nvCxnSpPr>
          <p:cNvPr id="20501" name="AutoShape 20"/>
          <p:cNvCxnSpPr>
            <a:cxnSpLocks noChangeShapeType="1"/>
            <a:stCxn id="20500" idx="0"/>
            <a:endCxn id="20499" idx="2"/>
          </p:cNvCxnSpPr>
          <p:nvPr/>
        </p:nvCxnSpPr>
        <p:spPr bwMode="auto">
          <a:xfrm flipV="1">
            <a:off x="866775" y="2844800"/>
            <a:ext cx="0" cy="1271588"/>
          </a:xfrm>
          <a:prstGeom prst="straightConnector1">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cxnSp>
      <p:cxnSp>
        <p:nvCxnSpPr>
          <p:cNvPr id="20502" name="AutoShape 21"/>
          <p:cNvCxnSpPr>
            <a:cxnSpLocks noChangeShapeType="1"/>
            <a:stCxn id="20490" idx="0"/>
            <a:endCxn id="20488" idx="2"/>
          </p:cNvCxnSpPr>
          <p:nvPr/>
        </p:nvCxnSpPr>
        <p:spPr bwMode="auto">
          <a:xfrm flipV="1">
            <a:off x="2511425" y="2844800"/>
            <a:ext cx="0" cy="1443038"/>
          </a:xfrm>
          <a:prstGeom prst="straightConnector1">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cxnSp>
      <p:cxnSp>
        <p:nvCxnSpPr>
          <p:cNvPr id="20503" name="AutoShape 22"/>
          <p:cNvCxnSpPr>
            <a:cxnSpLocks noChangeShapeType="1"/>
            <a:stCxn id="20492" idx="0"/>
            <a:endCxn id="20495" idx="2"/>
          </p:cNvCxnSpPr>
          <p:nvPr/>
        </p:nvCxnSpPr>
        <p:spPr bwMode="auto">
          <a:xfrm flipV="1">
            <a:off x="4003675" y="2692400"/>
            <a:ext cx="0" cy="1441450"/>
          </a:xfrm>
          <a:prstGeom prst="straightConnector1">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cxnSp>
      <p:cxnSp>
        <p:nvCxnSpPr>
          <p:cNvPr id="20504" name="AutoShape 23"/>
          <p:cNvCxnSpPr>
            <a:cxnSpLocks noChangeShapeType="1"/>
            <a:stCxn id="20493" idx="0"/>
            <a:endCxn id="20489" idx="2"/>
          </p:cNvCxnSpPr>
          <p:nvPr/>
        </p:nvCxnSpPr>
        <p:spPr bwMode="auto">
          <a:xfrm flipV="1">
            <a:off x="5392738" y="2844800"/>
            <a:ext cx="0" cy="1281113"/>
          </a:xfrm>
          <a:prstGeom prst="straightConnector1">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cxnSp>
      <p:cxnSp>
        <p:nvCxnSpPr>
          <p:cNvPr id="20505" name="AutoShape 24"/>
          <p:cNvCxnSpPr>
            <a:cxnSpLocks noChangeShapeType="1"/>
            <a:stCxn id="20491" idx="0"/>
            <a:endCxn id="20497" idx="2"/>
          </p:cNvCxnSpPr>
          <p:nvPr/>
        </p:nvCxnSpPr>
        <p:spPr bwMode="auto">
          <a:xfrm flipH="1" flipV="1">
            <a:off x="8420100" y="2844800"/>
            <a:ext cx="9525" cy="1108075"/>
          </a:xfrm>
          <a:prstGeom prst="straightConnector1">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cxnSp>
      <p:cxnSp>
        <p:nvCxnSpPr>
          <p:cNvPr id="20506" name="AutoShape 25"/>
          <p:cNvCxnSpPr>
            <a:cxnSpLocks noChangeShapeType="1"/>
            <a:stCxn id="20490" idx="1"/>
            <a:endCxn id="20500" idx="3"/>
          </p:cNvCxnSpPr>
          <p:nvPr/>
        </p:nvCxnSpPr>
        <p:spPr bwMode="auto">
          <a:xfrm flipH="1" flipV="1">
            <a:off x="1406525" y="4529138"/>
            <a:ext cx="773113" cy="3175"/>
          </a:xfrm>
          <a:prstGeom prst="straightConnector1">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20507" name="AutoShape 26"/>
          <p:cNvCxnSpPr>
            <a:cxnSpLocks noChangeShapeType="1"/>
            <a:stCxn id="20492" idx="1"/>
            <a:endCxn id="20490" idx="3"/>
          </p:cNvCxnSpPr>
          <p:nvPr/>
        </p:nvCxnSpPr>
        <p:spPr bwMode="auto">
          <a:xfrm flipH="1">
            <a:off x="2841625" y="4525963"/>
            <a:ext cx="830263" cy="6350"/>
          </a:xfrm>
          <a:prstGeom prst="straightConnector1">
            <a:avLst/>
          </a:prstGeom>
          <a:noFill/>
          <a:ln w="28575">
            <a:solidFill>
              <a:schemeClr val="bg1"/>
            </a:solidFill>
            <a:round/>
            <a:headEnd type="triangle" w="med" len="med"/>
            <a:tailEnd/>
          </a:ln>
          <a:extLst>
            <a:ext uri="{909E8E84-426E-40DD-AFC4-6F175D3DCCD1}">
              <a14:hiddenFill xmlns:a14="http://schemas.microsoft.com/office/drawing/2010/main">
                <a:noFill/>
              </a14:hiddenFill>
            </a:ext>
          </a:extLst>
        </p:spPr>
      </p:cxnSp>
      <p:cxnSp>
        <p:nvCxnSpPr>
          <p:cNvPr id="20508" name="AutoShape 27"/>
          <p:cNvCxnSpPr>
            <a:cxnSpLocks noChangeShapeType="1"/>
            <a:stCxn id="20493" idx="1"/>
            <a:endCxn id="20492" idx="3"/>
          </p:cNvCxnSpPr>
          <p:nvPr/>
        </p:nvCxnSpPr>
        <p:spPr bwMode="auto">
          <a:xfrm flipH="1" flipV="1">
            <a:off x="4333875" y="4525963"/>
            <a:ext cx="523875" cy="3175"/>
          </a:xfrm>
          <a:prstGeom prst="straightConnector1">
            <a:avLst/>
          </a:prstGeom>
          <a:noFill/>
          <a:ln w="28575">
            <a:solidFill>
              <a:schemeClr val="bg1"/>
            </a:solidFill>
            <a:round/>
            <a:headEnd type="triangle" w="med" len="med"/>
            <a:tailEnd/>
          </a:ln>
          <a:extLst>
            <a:ext uri="{909E8E84-426E-40DD-AFC4-6F175D3DCCD1}">
              <a14:hiddenFill xmlns:a14="http://schemas.microsoft.com/office/drawing/2010/main">
                <a:noFill/>
              </a14:hiddenFill>
            </a:ext>
          </a:extLst>
        </p:spPr>
      </p:cxnSp>
      <p:cxnSp>
        <p:nvCxnSpPr>
          <p:cNvPr id="20509" name="AutoShape 28"/>
          <p:cNvCxnSpPr>
            <a:cxnSpLocks noChangeShapeType="1"/>
            <a:stCxn id="20494" idx="0"/>
            <a:endCxn id="20493" idx="2"/>
          </p:cNvCxnSpPr>
          <p:nvPr/>
        </p:nvCxnSpPr>
        <p:spPr bwMode="auto">
          <a:xfrm flipV="1">
            <a:off x="5392738" y="4932363"/>
            <a:ext cx="0" cy="627062"/>
          </a:xfrm>
          <a:prstGeom prst="straightConnector1">
            <a:avLst/>
          </a:prstGeom>
          <a:noFill/>
          <a:ln w="28575">
            <a:solidFill>
              <a:schemeClr val="bg1"/>
            </a:solidFill>
            <a:round/>
            <a:headEnd type="triangle" w="med" len="med"/>
            <a:tailEnd/>
          </a:ln>
          <a:extLst>
            <a:ext uri="{909E8E84-426E-40DD-AFC4-6F175D3DCCD1}">
              <a14:hiddenFill xmlns:a14="http://schemas.microsoft.com/office/drawing/2010/main">
                <a:noFill/>
              </a14:hiddenFill>
            </a:ext>
          </a:extLst>
        </p:spPr>
      </p:cxnSp>
      <p:cxnSp>
        <p:nvCxnSpPr>
          <p:cNvPr id="20510" name="AutoShape 29"/>
          <p:cNvCxnSpPr>
            <a:cxnSpLocks noChangeShapeType="1"/>
            <a:stCxn id="20491" idx="1"/>
            <a:endCxn id="20493" idx="3"/>
          </p:cNvCxnSpPr>
          <p:nvPr/>
        </p:nvCxnSpPr>
        <p:spPr bwMode="auto">
          <a:xfrm flipH="1">
            <a:off x="5926138" y="4524375"/>
            <a:ext cx="1808162" cy="4763"/>
          </a:xfrm>
          <a:prstGeom prst="straightConnector1">
            <a:avLst/>
          </a:prstGeom>
          <a:noFill/>
          <a:ln w="28575">
            <a:solidFill>
              <a:schemeClr val="bg1"/>
            </a:solidFill>
            <a:round/>
            <a:headEnd type="triangle" w="med" len="med"/>
            <a:tailEnd/>
          </a:ln>
          <a:extLst>
            <a:ext uri="{909E8E84-426E-40DD-AFC4-6F175D3DCCD1}">
              <a14:hiddenFill xmlns:a14="http://schemas.microsoft.com/office/drawing/2010/main">
                <a:noFill/>
              </a14:hiddenFill>
            </a:ext>
          </a:extLst>
        </p:spPr>
      </p:cxnSp>
      <p:sp>
        <p:nvSpPr>
          <p:cNvPr id="20511" name="Text Box 30"/>
          <p:cNvSpPr txBox="1">
            <a:spLocks noChangeArrowheads="1"/>
          </p:cNvSpPr>
          <p:nvPr/>
        </p:nvSpPr>
        <p:spPr bwMode="auto">
          <a:xfrm>
            <a:off x="3429000" y="5867400"/>
            <a:ext cx="1228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400">
                <a:solidFill>
                  <a:schemeClr val="bg1"/>
                </a:solidFill>
              </a:rPr>
              <a:t>located-in at t</a:t>
            </a:r>
          </a:p>
        </p:txBody>
      </p:sp>
      <p:sp>
        <p:nvSpPr>
          <p:cNvPr id="20512" name="Text Box 31"/>
          <p:cNvSpPr txBox="1">
            <a:spLocks noChangeArrowheads="1"/>
          </p:cNvSpPr>
          <p:nvPr/>
        </p:nvSpPr>
        <p:spPr bwMode="auto">
          <a:xfrm>
            <a:off x="1439863" y="4724400"/>
            <a:ext cx="657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400">
                <a:solidFill>
                  <a:schemeClr val="bg1"/>
                </a:solidFill>
              </a:rPr>
              <a:t>… at t</a:t>
            </a:r>
          </a:p>
        </p:txBody>
      </p:sp>
      <p:sp>
        <p:nvSpPr>
          <p:cNvPr id="20513" name="Text Box 32"/>
          <p:cNvSpPr txBox="1">
            <a:spLocks noChangeArrowheads="1"/>
          </p:cNvSpPr>
          <p:nvPr/>
        </p:nvSpPr>
        <p:spPr bwMode="auto">
          <a:xfrm>
            <a:off x="2514600" y="3886200"/>
            <a:ext cx="152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400">
                <a:solidFill>
                  <a:schemeClr val="bg1"/>
                </a:solidFill>
              </a:rPr>
              <a:t>participantOf at t</a:t>
            </a:r>
          </a:p>
        </p:txBody>
      </p:sp>
      <p:sp>
        <p:nvSpPr>
          <p:cNvPr id="20514" name="Text Box 33"/>
          <p:cNvSpPr txBox="1">
            <a:spLocks noChangeArrowheads="1"/>
          </p:cNvSpPr>
          <p:nvPr/>
        </p:nvSpPr>
        <p:spPr bwMode="auto">
          <a:xfrm>
            <a:off x="4191000" y="3886200"/>
            <a:ext cx="827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400">
                <a:solidFill>
                  <a:schemeClr val="bg1"/>
                </a:solidFill>
              </a:rPr>
              <a:t>occupies</a:t>
            </a:r>
          </a:p>
        </p:txBody>
      </p:sp>
      <p:sp>
        <p:nvSpPr>
          <p:cNvPr id="20515" name="Text Box 34"/>
          <p:cNvSpPr txBox="1">
            <a:spLocks noChangeArrowheads="1"/>
          </p:cNvSpPr>
          <p:nvPr/>
        </p:nvSpPr>
        <p:spPr bwMode="auto">
          <a:xfrm>
            <a:off x="5943600" y="4191000"/>
            <a:ext cx="1033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400">
                <a:solidFill>
                  <a:schemeClr val="bg1"/>
                </a:solidFill>
              </a:rPr>
              <a:t>projectsOn</a:t>
            </a:r>
          </a:p>
        </p:txBody>
      </p:sp>
      <p:sp>
        <p:nvSpPr>
          <p:cNvPr id="20516" name="Text Box 35"/>
          <p:cNvSpPr txBox="1">
            <a:spLocks noChangeArrowheads="1"/>
          </p:cNvSpPr>
          <p:nvPr/>
        </p:nvSpPr>
        <p:spPr bwMode="auto">
          <a:xfrm>
            <a:off x="3886200" y="5029200"/>
            <a:ext cx="1643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400">
                <a:solidFill>
                  <a:schemeClr val="bg1"/>
                </a:solidFill>
              </a:rPr>
              <a:t>projectsOn at t</a:t>
            </a:r>
          </a:p>
        </p:txBody>
      </p:sp>
      <p:cxnSp>
        <p:nvCxnSpPr>
          <p:cNvPr id="20517" name="AutoShape 36"/>
          <p:cNvCxnSpPr>
            <a:cxnSpLocks noChangeShapeType="1"/>
            <a:stCxn id="20494" idx="3"/>
            <a:endCxn id="20496" idx="2"/>
          </p:cNvCxnSpPr>
          <p:nvPr/>
        </p:nvCxnSpPr>
        <p:spPr bwMode="auto">
          <a:xfrm flipV="1">
            <a:off x="5959475" y="2844800"/>
            <a:ext cx="1069975" cy="3290888"/>
          </a:xfrm>
          <a:prstGeom prst="bentConnector2">
            <a:avLst/>
          </a:prstGeom>
          <a:noFill/>
          <a:ln w="28575">
            <a:solidFill>
              <a:srgbClr val="FF3300"/>
            </a:solidFill>
            <a:miter lim="800000"/>
            <a:headEnd/>
            <a:tailEnd type="triangle" w="med" len="med"/>
          </a:ln>
          <a:extLst>
            <a:ext uri="{909E8E84-426E-40DD-AFC4-6F175D3DCCD1}">
              <a14:hiddenFill xmlns:a14="http://schemas.microsoft.com/office/drawing/2010/main">
                <a:noFill/>
              </a14:hiddenFill>
            </a:ext>
          </a:extLst>
        </p:spPr>
      </p:cxnSp>
      <p:cxnSp>
        <p:nvCxnSpPr>
          <p:cNvPr id="20518" name="AutoShape 37"/>
          <p:cNvCxnSpPr>
            <a:cxnSpLocks noChangeShapeType="1"/>
            <a:stCxn id="20490" idx="2"/>
            <a:endCxn id="20494" idx="1"/>
          </p:cNvCxnSpPr>
          <p:nvPr/>
        </p:nvCxnSpPr>
        <p:spPr bwMode="auto">
          <a:xfrm rot="16200000" flipH="1">
            <a:off x="2988469" y="4298156"/>
            <a:ext cx="1360488" cy="2314575"/>
          </a:xfrm>
          <a:prstGeom prst="bentConnector2">
            <a:avLst/>
          </a:prstGeom>
          <a:noFill/>
          <a:ln w="28575">
            <a:solidFill>
              <a:schemeClr val="bg1"/>
            </a:solidFill>
            <a:miter lim="800000"/>
            <a:headEnd/>
            <a:tailEnd type="triangle" w="med" len="med"/>
          </a:ln>
          <a:extLst>
            <a:ext uri="{909E8E84-426E-40DD-AFC4-6F175D3DCCD1}">
              <a14:hiddenFill xmlns:a14="http://schemas.microsoft.com/office/drawing/2010/main">
                <a:noFill/>
              </a14:hiddenFill>
            </a:ext>
          </a:extLst>
        </p:spPr>
      </p:cxnSp>
      <p:sp>
        <p:nvSpPr>
          <p:cNvPr id="20519" name="TextBox 38"/>
          <p:cNvSpPr txBox="1">
            <a:spLocks noChangeArrowheads="1"/>
          </p:cNvSpPr>
          <p:nvPr/>
        </p:nvSpPr>
        <p:spPr bwMode="auto">
          <a:xfrm>
            <a:off x="125413" y="6396038"/>
            <a:ext cx="2859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600">
                <a:solidFill>
                  <a:schemeClr val="bg1"/>
                </a:solidFill>
              </a:rPr>
              <a:t>BFO = Basic Formal Ontology</a:t>
            </a:r>
          </a:p>
        </p:txBody>
      </p:sp>
    </p:spTree>
    <p:extLst>
      <p:ext uri="{BB962C8B-B14F-4D97-AF65-F5344CB8AC3E}">
        <p14:creationId xmlns:p14="http://schemas.microsoft.com/office/powerpoint/2010/main" val="781669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a:t>
            </a:r>
            <a:r>
              <a:rPr lang="en-US" sz="2400" dirty="0" smtClean="0"/>
              <a:t>(some definitions by Merriam-Webster)</a:t>
            </a:r>
            <a:r>
              <a:rPr lang="en-US" dirty="0" smtClean="0"/>
              <a:t> </a:t>
            </a:r>
            <a:endParaRPr lang="en-US" dirty="0"/>
          </a:p>
        </p:txBody>
      </p:sp>
      <p:sp>
        <p:nvSpPr>
          <p:cNvPr id="3" name="Content Placeholder 2"/>
          <p:cNvSpPr>
            <a:spLocks noGrp="1"/>
          </p:cNvSpPr>
          <p:nvPr>
            <p:ph idx="1"/>
          </p:nvPr>
        </p:nvSpPr>
        <p:spPr>
          <a:xfrm>
            <a:off x="228600" y="1676400"/>
            <a:ext cx="8839200" cy="4953000"/>
          </a:xfrm>
        </p:spPr>
        <p:txBody>
          <a:bodyPr/>
          <a:lstStyle/>
          <a:p>
            <a:pPr fontAlgn="t">
              <a:buFont typeface="Arial" panose="020B0604020202020204" pitchFamily="34" charset="0"/>
              <a:buChar char="•"/>
            </a:pPr>
            <a:r>
              <a:rPr lang="en-US" sz="2100" dirty="0" smtClean="0"/>
              <a:t>an </a:t>
            </a:r>
            <a:r>
              <a:rPr lang="en-US" sz="2100" dirty="0"/>
              <a:t>open land area free of woods and buildings </a:t>
            </a:r>
            <a:endParaRPr lang="en-US" sz="2100" dirty="0" smtClean="0"/>
          </a:p>
          <a:p>
            <a:pPr fontAlgn="t">
              <a:buFont typeface="Arial" panose="020B0604020202020204" pitchFamily="34" charset="0"/>
              <a:buChar char="•"/>
            </a:pPr>
            <a:r>
              <a:rPr lang="en-US" sz="2100" dirty="0" smtClean="0">
                <a:solidFill>
                  <a:srgbClr val="FFFF00"/>
                </a:solidFill>
              </a:rPr>
              <a:t>the </a:t>
            </a:r>
            <a:r>
              <a:rPr lang="en-US" sz="2100" dirty="0">
                <a:solidFill>
                  <a:srgbClr val="FFFF00"/>
                </a:solidFill>
              </a:rPr>
              <a:t>place where a battle is </a:t>
            </a:r>
            <a:r>
              <a:rPr lang="en-US" sz="2100" dirty="0" smtClean="0">
                <a:solidFill>
                  <a:srgbClr val="FFFF00"/>
                </a:solidFill>
              </a:rPr>
              <a:t>fought</a:t>
            </a:r>
          </a:p>
          <a:p>
            <a:pPr fontAlgn="t">
              <a:buFont typeface="Arial" panose="020B0604020202020204" pitchFamily="34" charset="0"/>
              <a:buChar char="•"/>
            </a:pPr>
            <a:r>
              <a:rPr lang="en-US" sz="2100" dirty="0" smtClean="0"/>
              <a:t>an </a:t>
            </a:r>
            <a:r>
              <a:rPr lang="en-US" sz="2100" dirty="0"/>
              <a:t>area or division of an activity, subject, or profession </a:t>
            </a:r>
            <a:endParaRPr lang="en-US" sz="2100" dirty="0" smtClean="0"/>
          </a:p>
          <a:p>
            <a:pPr fontAlgn="t">
              <a:buFont typeface="Arial" panose="020B0604020202020204" pitchFamily="34" charset="0"/>
              <a:buChar char="•"/>
            </a:pPr>
            <a:r>
              <a:rPr lang="en-US" sz="2100" dirty="0" smtClean="0"/>
              <a:t>a </a:t>
            </a:r>
            <a:r>
              <a:rPr lang="en-US" sz="2100" dirty="0"/>
              <a:t>space on which something is drawn or </a:t>
            </a:r>
            <a:r>
              <a:rPr lang="en-US" sz="2100" dirty="0" smtClean="0"/>
              <a:t>projected</a:t>
            </a:r>
          </a:p>
          <a:p>
            <a:pPr fontAlgn="t">
              <a:buFont typeface="Arial" panose="020B0604020202020204" pitchFamily="34" charset="0"/>
              <a:buChar char="•"/>
            </a:pPr>
            <a:r>
              <a:rPr lang="en-US" sz="2100" dirty="0" smtClean="0"/>
              <a:t>the </a:t>
            </a:r>
            <a:r>
              <a:rPr lang="en-US" sz="2100" dirty="0"/>
              <a:t>area visible through the lens of an optical instrument</a:t>
            </a:r>
          </a:p>
          <a:p>
            <a:pPr fontAlgn="t">
              <a:buFont typeface="Arial" panose="020B0604020202020204" pitchFamily="34" charset="0"/>
              <a:buChar char="•"/>
            </a:pPr>
            <a:r>
              <a:rPr lang="en-US" sz="2100" dirty="0" smtClean="0"/>
              <a:t>a </a:t>
            </a:r>
            <a:r>
              <a:rPr lang="en-US" sz="2100" dirty="0"/>
              <a:t>set of mathematical elements that is subject to two binary operations the second of which is distributive </a:t>
            </a:r>
            <a:r>
              <a:rPr lang="en-US" sz="2100" dirty="0" smtClean="0"/>
              <a:t>relative </a:t>
            </a:r>
            <a:r>
              <a:rPr lang="en-US" sz="2100" dirty="0"/>
              <a:t>to the first and that constitutes a commutative </a:t>
            </a:r>
            <a:r>
              <a:rPr lang="en-US" sz="2100" dirty="0" smtClean="0"/>
              <a:t>group </a:t>
            </a:r>
            <a:r>
              <a:rPr lang="en-US" sz="2100" dirty="0"/>
              <a:t>under the first operation and also under the second if the zero or unit element under the first is omitted</a:t>
            </a:r>
          </a:p>
          <a:p>
            <a:pPr fontAlgn="t">
              <a:buFont typeface="Arial" panose="020B0604020202020204" pitchFamily="34" charset="0"/>
              <a:buChar char="•"/>
            </a:pPr>
            <a:r>
              <a:rPr lang="en-US" sz="2100" dirty="0" smtClean="0"/>
              <a:t>a </a:t>
            </a:r>
            <a:r>
              <a:rPr lang="en-US" sz="2100" dirty="0"/>
              <a:t>series of drain tiles and an absorption area for septic-tank outflow</a:t>
            </a:r>
          </a:p>
          <a:p>
            <a:pPr fontAlgn="t">
              <a:buFont typeface="Arial" panose="020B0604020202020204" pitchFamily="34" charset="0"/>
              <a:buChar char="•"/>
            </a:pPr>
            <a:r>
              <a:rPr lang="en-US" sz="2100" dirty="0" smtClean="0"/>
              <a:t>a </a:t>
            </a:r>
            <a:r>
              <a:rPr lang="en-US" sz="2100" dirty="0"/>
              <a:t>particular area (as of a record in a database) in which the same type of information is regularly </a:t>
            </a:r>
            <a:r>
              <a:rPr lang="en-US" sz="2100" dirty="0" smtClean="0"/>
              <a:t>recorded</a:t>
            </a:r>
          </a:p>
          <a:p>
            <a:pPr fontAlgn="t">
              <a:buFont typeface="Arial" panose="020B0604020202020204" pitchFamily="34" charset="0"/>
              <a:buChar char="•"/>
            </a:pPr>
            <a:r>
              <a:rPr lang="en-US" sz="2100" dirty="0" smtClean="0"/>
              <a:t>…</a:t>
            </a:r>
            <a:endParaRPr lang="en-US" sz="2100" dirty="0"/>
          </a:p>
          <a:p>
            <a:pPr>
              <a:buFont typeface="Arial" panose="020B0604020202020204" pitchFamily="34" charset="0"/>
              <a:buChar char="•"/>
            </a:pPr>
            <a:endParaRPr lang="en-US" sz="2100" dirty="0"/>
          </a:p>
        </p:txBody>
      </p:sp>
      <p:sp>
        <p:nvSpPr>
          <p:cNvPr id="4" name="Rectangle 3"/>
          <p:cNvSpPr/>
          <p:nvPr/>
        </p:nvSpPr>
        <p:spPr>
          <a:xfrm>
            <a:off x="2514600" y="6474023"/>
            <a:ext cx="6629400" cy="307777"/>
          </a:xfrm>
          <a:prstGeom prst="rect">
            <a:avLst/>
          </a:prstGeom>
        </p:spPr>
        <p:txBody>
          <a:bodyPr wrap="square">
            <a:spAutoFit/>
          </a:bodyPr>
          <a:lstStyle/>
          <a:p>
            <a:pPr algn="r"/>
            <a:r>
              <a:rPr lang="en-US" sz="1400" dirty="0">
                <a:solidFill>
                  <a:schemeClr val="bg1"/>
                </a:solidFill>
              </a:rPr>
              <a:t>https://</a:t>
            </a:r>
            <a:r>
              <a:rPr lang="en-US" sz="1400" dirty="0" smtClean="0">
                <a:solidFill>
                  <a:schemeClr val="bg1"/>
                </a:solidFill>
              </a:rPr>
              <a:t>www.merriam-webster.com/dictionary/field, last retrieved: Sept 1, 2017</a:t>
            </a:r>
            <a:endParaRPr lang="en-US" sz="1400" dirty="0">
              <a:solidFill>
                <a:schemeClr val="bg1"/>
              </a:solidFill>
            </a:endParaRPr>
          </a:p>
        </p:txBody>
      </p:sp>
      <p:sp>
        <p:nvSpPr>
          <p:cNvPr id="5" name="Rectangle 4"/>
          <p:cNvSpPr/>
          <p:nvPr/>
        </p:nvSpPr>
        <p:spPr bwMode="auto">
          <a:xfrm>
            <a:off x="228600" y="2048164"/>
            <a:ext cx="4648200" cy="457200"/>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372988065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5"/>
          <p:cNvGrpSpPr>
            <a:grpSpLocks/>
          </p:cNvGrpSpPr>
          <p:nvPr/>
        </p:nvGrpSpPr>
        <p:grpSpPr bwMode="auto">
          <a:xfrm>
            <a:off x="87313" y="3138488"/>
            <a:ext cx="5800725" cy="2098675"/>
            <a:chOff x="87083" y="3138196"/>
            <a:chExt cx="5800532" cy="2099387"/>
          </a:xfrm>
        </p:grpSpPr>
        <p:sp>
          <p:nvSpPr>
            <p:cNvPr id="29731" name="Rectangle 40"/>
            <p:cNvSpPr>
              <a:spLocks noChangeArrowheads="1"/>
            </p:cNvSpPr>
            <p:nvPr/>
          </p:nvSpPr>
          <p:spPr bwMode="auto">
            <a:xfrm>
              <a:off x="4892350" y="3138196"/>
              <a:ext cx="995265" cy="466531"/>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29732" name="Rectangle 37"/>
            <p:cNvSpPr>
              <a:spLocks noChangeArrowheads="1"/>
            </p:cNvSpPr>
            <p:nvPr/>
          </p:nvSpPr>
          <p:spPr bwMode="auto">
            <a:xfrm>
              <a:off x="87083" y="4771052"/>
              <a:ext cx="1219202" cy="466531"/>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29733" name="Rectangle 36"/>
            <p:cNvSpPr>
              <a:spLocks noChangeArrowheads="1"/>
            </p:cNvSpPr>
            <p:nvPr/>
          </p:nvSpPr>
          <p:spPr bwMode="auto">
            <a:xfrm>
              <a:off x="2883159" y="3144416"/>
              <a:ext cx="1101012" cy="466531"/>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grpSp>
          <p:nvGrpSpPr>
            <p:cNvPr id="29734" name="Group 35"/>
            <p:cNvGrpSpPr>
              <a:grpSpLocks/>
            </p:cNvGrpSpPr>
            <p:nvPr/>
          </p:nvGrpSpPr>
          <p:grpSpPr bwMode="auto">
            <a:xfrm rot="-1765470">
              <a:off x="889521" y="3934405"/>
              <a:ext cx="2002969" cy="382555"/>
              <a:chOff x="171061" y="4195665"/>
              <a:chExt cx="2002969" cy="382555"/>
            </a:xfrm>
          </p:grpSpPr>
          <p:sp>
            <p:nvSpPr>
              <p:cNvPr id="29738" name="Right Arrow 33"/>
              <p:cNvSpPr>
                <a:spLocks noChangeArrowheads="1"/>
              </p:cNvSpPr>
              <p:nvPr/>
            </p:nvSpPr>
            <p:spPr bwMode="auto">
              <a:xfrm>
                <a:off x="1166324" y="4195665"/>
                <a:ext cx="1007706" cy="382555"/>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29739" name="Right Arrow 34"/>
              <p:cNvSpPr>
                <a:spLocks noChangeArrowheads="1"/>
              </p:cNvSpPr>
              <p:nvPr/>
            </p:nvSpPr>
            <p:spPr bwMode="auto">
              <a:xfrm flipH="1">
                <a:off x="171061" y="4195665"/>
                <a:ext cx="1007706" cy="382555"/>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grpSp>
        <p:grpSp>
          <p:nvGrpSpPr>
            <p:cNvPr id="29735" name="Group 42"/>
            <p:cNvGrpSpPr>
              <a:grpSpLocks/>
            </p:cNvGrpSpPr>
            <p:nvPr/>
          </p:nvGrpSpPr>
          <p:grpSpPr bwMode="auto">
            <a:xfrm>
              <a:off x="4002833" y="3200396"/>
              <a:ext cx="889517" cy="382559"/>
              <a:chOff x="171061" y="4195665"/>
              <a:chExt cx="2002969" cy="382555"/>
            </a:xfrm>
          </p:grpSpPr>
          <p:sp>
            <p:nvSpPr>
              <p:cNvPr id="29736" name="Right Arrow 43"/>
              <p:cNvSpPr>
                <a:spLocks noChangeArrowheads="1"/>
              </p:cNvSpPr>
              <p:nvPr/>
            </p:nvSpPr>
            <p:spPr bwMode="auto">
              <a:xfrm>
                <a:off x="1166324" y="4195665"/>
                <a:ext cx="1007706" cy="382555"/>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29737" name="Right Arrow 44"/>
              <p:cNvSpPr>
                <a:spLocks noChangeArrowheads="1"/>
              </p:cNvSpPr>
              <p:nvPr/>
            </p:nvSpPr>
            <p:spPr bwMode="auto">
              <a:xfrm flipH="1">
                <a:off x="171061" y="4195665"/>
                <a:ext cx="1007706" cy="382555"/>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grpSp>
      </p:grpSp>
      <p:sp>
        <p:nvSpPr>
          <p:cNvPr id="29699" name="Rectangle 4"/>
          <p:cNvSpPr>
            <a:spLocks noChangeArrowheads="1"/>
          </p:cNvSpPr>
          <p:nvPr/>
        </p:nvSpPr>
        <p:spPr bwMode="auto">
          <a:xfrm>
            <a:off x="71438" y="3170238"/>
            <a:ext cx="2095500" cy="400050"/>
          </a:xfrm>
          <a:prstGeom prst="rect">
            <a:avLst/>
          </a:prstGeom>
          <a:solidFill>
            <a:srgbClr val="66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a:ea typeface="MS PGothic" panose="020B0600070205080204" pitchFamily="34" charset="-128"/>
              </a:rPr>
              <a:t>etiological process</a:t>
            </a:r>
          </a:p>
        </p:txBody>
      </p:sp>
      <p:sp>
        <p:nvSpPr>
          <p:cNvPr id="29700" name="Rectangle 6"/>
          <p:cNvSpPr>
            <a:spLocks noChangeArrowheads="1"/>
          </p:cNvSpPr>
          <p:nvPr/>
        </p:nvSpPr>
        <p:spPr bwMode="auto">
          <a:xfrm>
            <a:off x="2924175" y="3170238"/>
            <a:ext cx="1022350" cy="400050"/>
          </a:xfrm>
          <a:prstGeom prst="rect">
            <a:avLst/>
          </a:prstGeom>
          <a:solidFill>
            <a:srgbClr val="66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a:ea typeface="MS PGothic" panose="020B0600070205080204" pitchFamily="34" charset="-128"/>
              </a:rPr>
              <a:t>disorder</a:t>
            </a:r>
          </a:p>
        </p:txBody>
      </p:sp>
      <p:sp>
        <p:nvSpPr>
          <p:cNvPr id="29701" name="Rectangle 8"/>
          <p:cNvSpPr>
            <a:spLocks noChangeArrowheads="1"/>
          </p:cNvSpPr>
          <p:nvPr/>
        </p:nvSpPr>
        <p:spPr bwMode="auto">
          <a:xfrm>
            <a:off x="4937125" y="3170238"/>
            <a:ext cx="923925" cy="400050"/>
          </a:xfrm>
          <a:prstGeom prst="rect">
            <a:avLst/>
          </a:prstGeom>
          <a:solidFill>
            <a:srgbClr val="66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a:ea typeface="MS PGothic" panose="020B0600070205080204" pitchFamily="34" charset="-128"/>
              </a:rPr>
              <a:t>disease</a:t>
            </a:r>
          </a:p>
        </p:txBody>
      </p:sp>
      <p:sp>
        <p:nvSpPr>
          <p:cNvPr id="29702" name="Rectangle 10"/>
          <p:cNvSpPr>
            <a:spLocks noChangeArrowheads="1"/>
          </p:cNvSpPr>
          <p:nvPr/>
        </p:nvSpPr>
        <p:spPr bwMode="auto">
          <a:xfrm>
            <a:off x="6783388" y="3170238"/>
            <a:ext cx="2282825" cy="400050"/>
          </a:xfrm>
          <a:prstGeom prst="rect">
            <a:avLst/>
          </a:prstGeom>
          <a:solidFill>
            <a:srgbClr val="66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a:ea typeface="MS PGothic" panose="020B0600070205080204" pitchFamily="34" charset="-128"/>
              </a:rPr>
              <a:t>pathological process</a:t>
            </a:r>
          </a:p>
        </p:txBody>
      </p:sp>
      <p:sp>
        <p:nvSpPr>
          <p:cNvPr id="29703" name="Rectangle 12"/>
          <p:cNvSpPr>
            <a:spLocks noChangeArrowheads="1"/>
          </p:cNvSpPr>
          <p:nvPr/>
        </p:nvSpPr>
        <p:spPr bwMode="auto">
          <a:xfrm>
            <a:off x="6346825" y="4808538"/>
            <a:ext cx="2743200" cy="400050"/>
          </a:xfrm>
          <a:prstGeom prst="rect">
            <a:avLst/>
          </a:prstGeom>
          <a:solidFill>
            <a:srgbClr val="66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a:ea typeface="MS PGothic" panose="020B0600070205080204" pitchFamily="34" charset="-128"/>
              </a:rPr>
              <a:t>abnormal bodily features</a:t>
            </a:r>
          </a:p>
        </p:txBody>
      </p:sp>
      <p:sp>
        <p:nvSpPr>
          <p:cNvPr id="29704" name="Rectangle 14"/>
          <p:cNvSpPr>
            <a:spLocks noChangeArrowheads="1"/>
          </p:cNvSpPr>
          <p:nvPr/>
        </p:nvSpPr>
        <p:spPr bwMode="auto">
          <a:xfrm>
            <a:off x="4030663" y="4808538"/>
            <a:ext cx="2089150" cy="400050"/>
          </a:xfrm>
          <a:prstGeom prst="rect">
            <a:avLst/>
          </a:prstGeom>
          <a:solidFill>
            <a:srgbClr val="66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a:ea typeface="MS PGothic" panose="020B0600070205080204" pitchFamily="34" charset="-128"/>
              </a:rPr>
              <a:t>signs &amp; symptoms</a:t>
            </a:r>
          </a:p>
        </p:txBody>
      </p:sp>
      <p:sp>
        <p:nvSpPr>
          <p:cNvPr id="29705" name="Rectangle 15"/>
          <p:cNvSpPr>
            <a:spLocks noChangeArrowheads="1"/>
          </p:cNvSpPr>
          <p:nvPr/>
        </p:nvSpPr>
        <p:spPr bwMode="auto">
          <a:xfrm>
            <a:off x="1579563" y="4808538"/>
            <a:ext cx="2193925" cy="400050"/>
          </a:xfrm>
          <a:prstGeom prst="rect">
            <a:avLst/>
          </a:prstGeom>
          <a:solidFill>
            <a:srgbClr val="66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a:ea typeface="MS PGothic" panose="020B0600070205080204" pitchFamily="34" charset="-128"/>
              </a:rPr>
              <a:t>interpretive process</a:t>
            </a:r>
          </a:p>
        </p:txBody>
      </p:sp>
      <p:sp>
        <p:nvSpPr>
          <p:cNvPr id="29706" name="Rectangle 17"/>
          <p:cNvSpPr>
            <a:spLocks noChangeArrowheads="1"/>
          </p:cNvSpPr>
          <p:nvPr/>
        </p:nvSpPr>
        <p:spPr bwMode="auto">
          <a:xfrm>
            <a:off x="120650" y="4808538"/>
            <a:ext cx="1152525" cy="400050"/>
          </a:xfrm>
          <a:prstGeom prst="rect">
            <a:avLst/>
          </a:prstGeom>
          <a:solidFill>
            <a:srgbClr val="66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a:ea typeface="MS PGothic" panose="020B0600070205080204" pitchFamily="34" charset="-128"/>
              </a:rPr>
              <a:t>diagnosis</a:t>
            </a:r>
          </a:p>
        </p:txBody>
      </p:sp>
      <p:grpSp>
        <p:nvGrpSpPr>
          <p:cNvPr id="29707" name="Group 25"/>
          <p:cNvGrpSpPr>
            <a:grpSpLocks/>
          </p:cNvGrpSpPr>
          <p:nvPr/>
        </p:nvGrpSpPr>
        <p:grpSpPr bwMode="auto">
          <a:xfrm>
            <a:off x="1854200" y="2395538"/>
            <a:ext cx="1346200" cy="749300"/>
            <a:chOff x="1854200" y="2908300"/>
            <a:chExt cx="1346200" cy="749300"/>
          </a:xfrm>
        </p:grpSpPr>
        <p:sp>
          <p:nvSpPr>
            <p:cNvPr id="29729" name="Rectangle 5"/>
            <p:cNvSpPr>
              <a:spLocks noChangeArrowheads="1"/>
            </p:cNvSpPr>
            <p:nvPr/>
          </p:nvSpPr>
          <p:spPr bwMode="auto">
            <a:xfrm>
              <a:off x="1905000" y="2908300"/>
              <a:ext cx="1114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i="1">
                  <a:solidFill>
                    <a:schemeClr val="bg1"/>
                  </a:solidFill>
                  <a:ea typeface="MS PGothic" panose="020B0600070205080204" pitchFamily="34" charset="-128"/>
                </a:rPr>
                <a:t>produces</a:t>
              </a:r>
            </a:p>
          </p:txBody>
        </p:sp>
        <p:sp>
          <p:nvSpPr>
            <p:cNvPr id="29730" name="AutoShape 19"/>
            <p:cNvSpPr>
              <a:spLocks noChangeArrowheads="1"/>
            </p:cNvSpPr>
            <p:nvPr/>
          </p:nvSpPr>
          <p:spPr bwMode="auto">
            <a:xfrm>
              <a:off x="1854200" y="3302000"/>
              <a:ext cx="1346200" cy="355600"/>
            </a:xfrm>
            <a:prstGeom prst="curvedDownArrow">
              <a:avLst>
                <a:gd name="adj1" fmla="val 22048"/>
                <a:gd name="adj2" fmla="val 97763"/>
                <a:gd name="adj3" fmla="val 33333"/>
              </a:avLst>
            </a:prstGeom>
            <a:solidFill>
              <a:schemeClr val="hlink"/>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3600"/>
            </a:p>
          </p:txBody>
        </p:sp>
      </p:grpSp>
      <p:grpSp>
        <p:nvGrpSpPr>
          <p:cNvPr id="29708" name="Group 26"/>
          <p:cNvGrpSpPr>
            <a:grpSpLocks/>
          </p:cNvGrpSpPr>
          <p:nvPr/>
        </p:nvGrpSpPr>
        <p:grpSpPr bwMode="auto">
          <a:xfrm>
            <a:off x="3695700" y="2395538"/>
            <a:ext cx="1346200" cy="749300"/>
            <a:chOff x="3695700" y="2908300"/>
            <a:chExt cx="1346200" cy="749300"/>
          </a:xfrm>
        </p:grpSpPr>
        <p:sp>
          <p:nvSpPr>
            <p:cNvPr id="29727" name="Rectangle 7"/>
            <p:cNvSpPr>
              <a:spLocks noChangeArrowheads="1"/>
            </p:cNvSpPr>
            <p:nvPr/>
          </p:nvSpPr>
          <p:spPr bwMode="auto">
            <a:xfrm>
              <a:off x="3965575" y="2908300"/>
              <a:ext cx="752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i="1">
                  <a:solidFill>
                    <a:schemeClr val="bg1"/>
                  </a:solidFill>
                  <a:ea typeface="MS PGothic" panose="020B0600070205080204" pitchFamily="34" charset="-128"/>
                </a:rPr>
                <a:t>bears</a:t>
              </a:r>
            </a:p>
          </p:txBody>
        </p:sp>
        <p:sp>
          <p:nvSpPr>
            <p:cNvPr id="29728" name="AutoShape 20"/>
            <p:cNvSpPr>
              <a:spLocks noChangeArrowheads="1"/>
            </p:cNvSpPr>
            <p:nvPr/>
          </p:nvSpPr>
          <p:spPr bwMode="auto">
            <a:xfrm>
              <a:off x="3695700" y="3302000"/>
              <a:ext cx="1346200" cy="355600"/>
            </a:xfrm>
            <a:prstGeom prst="curvedDownArrow">
              <a:avLst>
                <a:gd name="adj1" fmla="val 22048"/>
                <a:gd name="adj2" fmla="val 97763"/>
                <a:gd name="adj3" fmla="val 33333"/>
              </a:avLst>
            </a:prstGeom>
            <a:solidFill>
              <a:schemeClr val="hlink"/>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3600"/>
            </a:p>
          </p:txBody>
        </p:sp>
      </p:grpSp>
      <p:grpSp>
        <p:nvGrpSpPr>
          <p:cNvPr id="29709" name="Group 27"/>
          <p:cNvGrpSpPr>
            <a:grpSpLocks/>
          </p:cNvGrpSpPr>
          <p:nvPr/>
        </p:nvGrpSpPr>
        <p:grpSpPr bwMode="auto">
          <a:xfrm>
            <a:off x="5775325" y="2395538"/>
            <a:ext cx="1387475" cy="749300"/>
            <a:chOff x="5775325" y="2908300"/>
            <a:chExt cx="1387475" cy="749300"/>
          </a:xfrm>
        </p:grpSpPr>
        <p:sp>
          <p:nvSpPr>
            <p:cNvPr id="29725" name="Rectangle 9"/>
            <p:cNvSpPr>
              <a:spLocks noChangeArrowheads="1"/>
            </p:cNvSpPr>
            <p:nvPr/>
          </p:nvSpPr>
          <p:spPr bwMode="auto">
            <a:xfrm>
              <a:off x="5775325" y="2908300"/>
              <a:ext cx="1327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i="1">
                  <a:solidFill>
                    <a:schemeClr val="bg1"/>
                  </a:solidFill>
                  <a:ea typeface="MS PGothic" panose="020B0600070205080204" pitchFamily="34" charset="-128"/>
                </a:rPr>
                <a:t>realized_in</a:t>
              </a:r>
            </a:p>
          </p:txBody>
        </p:sp>
        <p:sp>
          <p:nvSpPr>
            <p:cNvPr id="29726" name="AutoShape 21"/>
            <p:cNvSpPr>
              <a:spLocks noChangeArrowheads="1"/>
            </p:cNvSpPr>
            <p:nvPr/>
          </p:nvSpPr>
          <p:spPr bwMode="auto">
            <a:xfrm>
              <a:off x="5816600" y="3302000"/>
              <a:ext cx="1346200" cy="355600"/>
            </a:xfrm>
            <a:prstGeom prst="curvedDownArrow">
              <a:avLst>
                <a:gd name="adj1" fmla="val 22048"/>
                <a:gd name="adj2" fmla="val 97763"/>
                <a:gd name="adj3" fmla="val 33333"/>
              </a:avLst>
            </a:prstGeom>
            <a:solidFill>
              <a:schemeClr val="hlink"/>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3600"/>
            </a:p>
          </p:txBody>
        </p:sp>
      </p:grpSp>
      <p:grpSp>
        <p:nvGrpSpPr>
          <p:cNvPr id="29710" name="Group 31"/>
          <p:cNvGrpSpPr>
            <a:grpSpLocks/>
          </p:cNvGrpSpPr>
          <p:nvPr/>
        </p:nvGrpSpPr>
        <p:grpSpPr bwMode="auto">
          <a:xfrm>
            <a:off x="723900" y="5189538"/>
            <a:ext cx="1346200" cy="730250"/>
            <a:chOff x="723900" y="5702300"/>
            <a:chExt cx="1346200" cy="730250"/>
          </a:xfrm>
        </p:grpSpPr>
        <p:sp>
          <p:nvSpPr>
            <p:cNvPr id="29723" name="Rectangle 11"/>
            <p:cNvSpPr>
              <a:spLocks noChangeArrowheads="1"/>
            </p:cNvSpPr>
            <p:nvPr/>
          </p:nvSpPr>
          <p:spPr bwMode="auto">
            <a:xfrm>
              <a:off x="863600" y="6032500"/>
              <a:ext cx="1114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i="1">
                  <a:solidFill>
                    <a:schemeClr val="bg1"/>
                  </a:solidFill>
                  <a:ea typeface="MS PGothic" panose="020B0600070205080204" pitchFamily="34" charset="-128"/>
                </a:rPr>
                <a:t>produces</a:t>
              </a:r>
            </a:p>
          </p:txBody>
        </p:sp>
        <p:sp>
          <p:nvSpPr>
            <p:cNvPr id="29724" name="AutoShape 22"/>
            <p:cNvSpPr>
              <a:spLocks noChangeArrowheads="1"/>
            </p:cNvSpPr>
            <p:nvPr/>
          </p:nvSpPr>
          <p:spPr bwMode="auto">
            <a:xfrm flipH="1" flipV="1">
              <a:off x="723900" y="5702300"/>
              <a:ext cx="1346200" cy="355600"/>
            </a:xfrm>
            <a:prstGeom prst="curvedDownArrow">
              <a:avLst>
                <a:gd name="adj1" fmla="val 22048"/>
                <a:gd name="adj2" fmla="val 97763"/>
                <a:gd name="adj3" fmla="val 33333"/>
              </a:avLst>
            </a:prstGeom>
            <a:solidFill>
              <a:schemeClr val="hlink"/>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3600"/>
            </a:p>
          </p:txBody>
        </p:sp>
      </p:grpSp>
      <p:grpSp>
        <p:nvGrpSpPr>
          <p:cNvPr id="29711" name="Group 30"/>
          <p:cNvGrpSpPr>
            <a:grpSpLocks/>
          </p:cNvGrpSpPr>
          <p:nvPr/>
        </p:nvGrpSpPr>
        <p:grpSpPr bwMode="auto">
          <a:xfrm>
            <a:off x="3005138" y="5189538"/>
            <a:ext cx="1733550" cy="730250"/>
            <a:chOff x="3005138" y="5702300"/>
            <a:chExt cx="1733550" cy="730250"/>
          </a:xfrm>
        </p:grpSpPr>
        <p:sp>
          <p:nvSpPr>
            <p:cNvPr id="29721" name="Rectangle 18"/>
            <p:cNvSpPr>
              <a:spLocks noChangeArrowheads="1"/>
            </p:cNvSpPr>
            <p:nvPr/>
          </p:nvSpPr>
          <p:spPr bwMode="auto">
            <a:xfrm>
              <a:off x="3005138" y="6032500"/>
              <a:ext cx="1733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i="1">
                  <a:solidFill>
                    <a:schemeClr val="bg1"/>
                  </a:solidFill>
                  <a:ea typeface="MS PGothic" panose="020B0600070205080204" pitchFamily="34" charset="-128"/>
                </a:rPr>
                <a:t>participates_in</a:t>
              </a:r>
            </a:p>
          </p:txBody>
        </p:sp>
        <p:sp>
          <p:nvSpPr>
            <p:cNvPr id="29722" name="AutoShape 23"/>
            <p:cNvSpPr>
              <a:spLocks noChangeArrowheads="1"/>
            </p:cNvSpPr>
            <p:nvPr/>
          </p:nvSpPr>
          <p:spPr bwMode="auto">
            <a:xfrm flipH="1" flipV="1">
              <a:off x="3136900" y="5702300"/>
              <a:ext cx="1346200" cy="355600"/>
            </a:xfrm>
            <a:prstGeom prst="curvedDownArrow">
              <a:avLst>
                <a:gd name="adj1" fmla="val 22048"/>
                <a:gd name="adj2" fmla="val 97763"/>
                <a:gd name="adj3" fmla="val 33333"/>
              </a:avLst>
            </a:prstGeom>
            <a:solidFill>
              <a:schemeClr val="hlink"/>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3600"/>
            </a:p>
          </p:txBody>
        </p:sp>
      </p:grpSp>
      <p:grpSp>
        <p:nvGrpSpPr>
          <p:cNvPr id="29712" name="Group 29"/>
          <p:cNvGrpSpPr>
            <a:grpSpLocks/>
          </p:cNvGrpSpPr>
          <p:nvPr/>
        </p:nvGrpSpPr>
        <p:grpSpPr bwMode="auto">
          <a:xfrm>
            <a:off x="5408613" y="5189538"/>
            <a:ext cx="1654175" cy="730250"/>
            <a:chOff x="5408613" y="5702300"/>
            <a:chExt cx="1654175" cy="730250"/>
          </a:xfrm>
        </p:grpSpPr>
        <p:sp>
          <p:nvSpPr>
            <p:cNvPr id="29719" name="Rectangle 13"/>
            <p:cNvSpPr>
              <a:spLocks noChangeArrowheads="1"/>
            </p:cNvSpPr>
            <p:nvPr/>
          </p:nvSpPr>
          <p:spPr bwMode="auto">
            <a:xfrm>
              <a:off x="5408613" y="6032500"/>
              <a:ext cx="1654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i="1">
                  <a:solidFill>
                    <a:schemeClr val="bg1"/>
                  </a:solidFill>
                  <a:ea typeface="MS PGothic" panose="020B0600070205080204" pitchFamily="34" charset="-128"/>
                </a:rPr>
                <a:t>recognized_as</a:t>
              </a:r>
            </a:p>
          </p:txBody>
        </p:sp>
        <p:sp>
          <p:nvSpPr>
            <p:cNvPr id="29720" name="AutoShape 24"/>
            <p:cNvSpPr>
              <a:spLocks noChangeArrowheads="1"/>
            </p:cNvSpPr>
            <p:nvPr/>
          </p:nvSpPr>
          <p:spPr bwMode="auto">
            <a:xfrm flipH="1" flipV="1">
              <a:off x="5537200" y="5702300"/>
              <a:ext cx="1346200" cy="355600"/>
            </a:xfrm>
            <a:prstGeom prst="curvedDownArrow">
              <a:avLst>
                <a:gd name="adj1" fmla="val 22048"/>
                <a:gd name="adj2" fmla="val 97763"/>
                <a:gd name="adj3" fmla="val 33333"/>
              </a:avLst>
            </a:prstGeom>
            <a:solidFill>
              <a:schemeClr val="hlink"/>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3600"/>
            </a:p>
          </p:txBody>
        </p:sp>
      </p:grpSp>
      <p:grpSp>
        <p:nvGrpSpPr>
          <p:cNvPr id="29713" name="Group 28"/>
          <p:cNvGrpSpPr>
            <a:grpSpLocks/>
          </p:cNvGrpSpPr>
          <p:nvPr/>
        </p:nvGrpSpPr>
        <p:grpSpPr bwMode="auto">
          <a:xfrm>
            <a:off x="7200900" y="3538538"/>
            <a:ext cx="1320800" cy="1346200"/>
            <a:chOff x="7200900" y="4051300"/>
            <a:chExt cx="1320800" cy="1346200"/>
          </a:xfrm>
        </p:grpSpPr>
        <p:sp>
          <p:nvSpPr>
            <p:cNvPr id="53263" name="Rectangle 16"/>
            <p:cNvSpPr>
              <a:spLocks noChangeArrowheads="1"/>
            </p:cNvSpPr>
            <p:nvPr/>
          </p:nvSpPr>
          <p:spPr bwMode="auto">
            <a:xfrm>
              <a:off x="7200900" y="4483100"/>
              <a:ext cx="1114425" cy="400050"/>
            </a:xfrm>
            <a:prstGeom prst="rect">
              <a:avLst/>
            </a:prstGeom>
            <a:noFill/>
            <a:ln w="9525">
              <a:noFill/>
              <a:miter lim="800000"/>
              <a:headEnd/>
              <a:tailEnd/>
            </a:ln>
          </p:spPr>
          <p:txBody>
            <a:bodyPr wrap="none">
              <a:spAutoFit/>
            </a:bodyPr>
            <a:lstStyle/>
            <a:p>
              <a:pPr eaLnBrk="0" hangingPunct="0">
                <a:defRPr/>
              </a:pPr>
              <a:r>
                <a:rPr lang="en-US" sz="2000" b="0" i="1" dirty="0">
                  <a:solidFill>
                    <a:schemeClr val="accent3"/>
                  </a:solidFill>
                  <a:ea typeface="ＭＳ Ｐゴシック" pitchFamily="34" charset="-128"/>
                </a:rPr>
                <a:t>produces</a:t>
              </a:r>
            </a:p>
          </p:txBody>
        </p:sp>
        <p:sp>
          <p:nvSpPr>
            <p:cNvPr id="29718" name="AutoShape 25"/>
            <p:cNvSpPr>
              <a:spLocks noChangeArrowheads="1"/>
            </p:cNvSpPr>
            <p:nvPr/>
          </p:nvSpPr>
          <p:spPr bwMode="auto">
            <a:xfrm rot="-5400000" flipH="1" flipV="1">
              <a:off x="7670800" y="4546600"/>
              <a:ext cx="1346200" cy="355600"/>
            </a:xfrm>
            <a:prstGeom prst="curvedDownArrow">
              <a:avLst>
                <a:gd name="adj1" fmla="val 22048"/>
                <a:gd name="adj2" fmla="val 97763"/>
                <a:gd name="adj3" fmla="val 33333"/>
              </a:avLst>
            </a:prstGeom>
            <a:solidFill>
              <a:schemeClr val="hlink"/>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3600"/>
            </a:p>
          </p:txBody>
        </p:sp>
      </p:grpSp>
      <p:sp>
        <p:nvSpPr>
          <p:cNvPr id="29714" name="AutoShape 26"/>
          <p:cNvSpPr>
            <a:spLocks noGrp="1" noChangeArrowheads="1"/>
          </p:cNvSpPr>
          <p:nvPr>
            <p:ph type="title"/>
          </p:nvPr>
        </p:nvSpPr>
        <p:spPr/>
        <p:txBody>
          <a:bodyPr/>
          <a:lstStyle/>
          <a:p>
            <a:pPr algn="l" eaLnBrk="1" hangingPunct="1"/>
            <a:r>
              <a:rPr lang="en-US" altLang="en-US" dirty="0" smtClean="0"/>
              <a:t>The model of the Ontology for General Medical Science</a:t>
            </a:r>
          </a:p>
        </p:txBody>
      </p:sp>
      <p:sp>
        <p:nvSpPr>
          <p:cNvPr id="42" name="Rectangle 10"/>
          <p:cNvSpPr>
            <a:spLocks noChangeArrowheads="1"/>
          </p:cNvSpPr>
          <p:nvPr/>
        </p:nvSpPr>
        <p:spPr bwMode="auto">
          <a:xfrm>
            <a:off x="7077897" y="1684338"/>
            <a:ext cx="1656224" cy="400110"/>
          </a:xfrm>
          <a:prstGeom prst="rect">
            <a:avLst/>
          </a:prstGeom>
          <a:solidFill>
            <a:srgbClr val="66FFCC"/>
          </a:solidFill>
          <a:ln w="38100">
            <a:solidFill>
              <a:srgbClr val="FF0000"/>
            </a:solidFill>
            <a:miter lim="800000"/>
            <a:headEnd/>
            <a:tailEnd/>
          </a:ln>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dirty="0">
                <a:ea typeface="MS PGothic" panose="020B0600070205080204" pitchFamily="34" charset="-128"/>
              </a:rPr>
              <a:t>d</a:t>
            </a:r>
            <a:r>
              <a:rPr lang="en-US" altLang="en-US" sz="2000" b="0" dirty="0" smtClean="0">
                <a:ea typeface="MS PGothic" panose="020B0600070205080204" pitchFamily="34" charset="-128"/>
              </a:rPr>
              <a:t>isease course</a:t>
            </a:r>
            <a:endParaRPr lang="en-US" altLang="en-US" sz="2000" b="0" dirty="0">
              <a:ea typeface="MS PGothic" panose="020B0600070205080204" pitchFamily="34" charset="-128"/>
            </a:endParaRPr>
          </a:p>
        </p:txBody>
      </p:sp>
      <p:sp>
        <p:nvSpPr>
          <p:cNvPr id="44" name="Rectangle 16"/>
          <p:cNvSpPr>
            <a:spLocks noChangeArrowheads="1"/>
          </p:cNvSpPr>
          <p:nvPr/>
        </p:nvSpPr>
        <p:spPr bwMode="auto">
          <a:xfrm>
            <a:off x="7543313" y="2412304"/>
            <a:ext cx="894797" cy="400110"/>
          </a:xfrm>
          <a:prstGeom prst="rect">
            <a:avLst/>
          </a:prstGeom>
          <a:noFill/>
          <a:ln w="9525">
            <a:noFill/>
            <a:miter lim="800000"/>
            <a:headEnd/>
            <a:tailEnd/>
          </a:ln>
        </p:spPr>
        <p:txBody>
          <a:bodyPr wrap="none">
            <a:spAutoFit/>
          </a:bodyPr>
          <a:lstStyle/>
          <a:p>
            <a:pPr eaLnBrk="0" hangingPunct="0">
              <a:defRPr/>
            </a:pPr>
            <a:r>
              <a:rPr lang="en-US" sz="2000" b="0" i="1" dirty="0">
                <a:solidFill>
                  <a:schemeClr val="accent3"/>
                </a:solidFill>
                <a:ea typeface="ＭＳ Ｐゴシック" pitchFamily="34" charset="-128"/>
              </a:rPr>
              <a:t>p</a:t>
            </a:r>
            <a:r>
              <a:rPr lang="en-US" sz="2000" b="0" i="1" dirty="0" smtClean="0">
                <a:solidFill>
                  <a:schemeClr val="accent3"/>
                </a:solidFill>
                <a:ea typeface="ＭＳ Ｐゴシック" pitchFamily="34" charset="-128"/>
              </a:rPr>
              <a:t>art-of</a:t>
            </a:r>
            <a:endParaRPr lang="en-US" sz="2000" b="0" i="1" dirty="0">
              <a:solidFill>
                <a:schemeClr val="accent3"/>
              </a:solidFill>
              <a:ea typeface="ＭＳ Ｐゴシック" pitchFamily="34" charset="-128"/>
            </a:endParaRPr>
          </a:p>
        </p:txBody>
      </p:sp>
      <p:sp>
        <p:nvSpPr>
          <p:cNvPr id="45" name="AutoShape 25"/>
          <p:cNvSpPr>
            <a:spLocks noChangeArrowheads="1"/>
          </p:cNvSpPr>
          <p:nvPr/>
        </p:nvSpPr>
        <p:spPr bwMode="auto">
          <a:xfrm rot="5400000" flipH="1">
            <a:off x="7940399" y="2409092"/>
            <a:ext cx="1004888" cy="355600"/>
          </a:xfrm>
          <a:prstGeom prst="curvedDownArrow">
            <a:avLst>
              <a:gd name="adj1" fmla="val 22048"/>
              <a:gd name="adj2" fmla="val 97763"/>
              <a:gd name="adj3" fmla="val 33333"/>
            </a:avLst>
          </a:prstGeom>
          <a:solidFill>
            <a:schemeClr val="hlink"/>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3600"/>
          </a:p>
        </p:txBody>
      </p:sp>
      <p:sp>
        <p:nvSpPr>
          <p:cNvPr id="46" name="Right Arrow 33"/>
          <p:cNvSpPr>
            <a:spLocks noChangeArrowheads="1"/>
          </p:cNvSpPr>
          <p:nvPr/>
        </p:nvSpPr>
        <p:spPr bwMode="auto">
          <a:xfrm rot="19834530">
            <a:off x="5842956" y="1923581"/>
            <a:ext cx="1007740" cy="382425"/>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47" name="Right Arrow 34"/>
          <p:cNvSpPr>
            <a:spLocks noChangeArrowheads="1"/>
          </p:cNvSpPr>
          <p:nvPr/>
        </p:nvSpPr>
        <p:spPr bwMode="auto">
          <a:xfrm rot="19834530" flipH="1">
            <a:off x="4976049" y="2412547"/>
            <a:ext cx="1007740" cy="382425"/>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Tree>
    <p:extLst>
      <p:ext uri="{BB962C8B-B14F-4D97-AF65-F5344CB8AC3E}">
        <p14:creationId xmlns:p14="http://schemas.microsoft.com/office/powerpoint/2010/main" val="19025697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890837"/>
            <a:ext cx="40386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2890837"/>
            <a:ext cx="28860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Text Box 13"/>
          <p:cNvSpPr txBox="1">
            <a:spLocks noChangeArrowheads="1"/>
          </p:cNvSpPr>
          <p:nvPr/>
        </p:nvSpPr>
        <p:spPr bwMode="auto">
          <a:xfrm>
            <a:off x="4294188" y="1938337"/>
            <a:ext cx="3832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rgbClr val="FF0000"/>
                </a:solidFill>
              </a:rPr>
              <a:t>The disorder is there</a:t>
            </a:r>
          </a:p>
        </p:txBody>
      </p:sp>
      <p:sp>
        <p:nvSpPr>
          <p:cNvPr id="91142" name="Text Box 14"/>
          <p:cNvSpPr txBox="1">
            <a:spLocks noChangeArrowheads="1"/>
          </p:cNvSpPr>
          <p:nvPr/>
        </p:nvSpPr>
        <p:spPr bwMode="auto">
          <a:xfrm>
            <a:off x="228600" y="1938337"/>
            <a:ext cx="3810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rgbClr val="FF0000"/>
                </a:solidFill>
              </a:rPr>
              <a:t>The diagnosis is here</a:t>
            </a:r>
          </a:p>
        </p:txBody>
      </p:sp>
      <p:sp>
        <p:nvSpPr>
          <p:cNvPr id="91143" name="Line 15"/>
          <p:cNvSpPr>
            <a:spLocks noChangeShapeType="1"/>
          </p:cNvSpPr>
          <p:nvPr/>
        </p:nvSpPr>
        <p:spPr bwMode="auto">
          <a:xfrm>
            <a:off x="952500" y="2586037"/>
            <a:ext cx="0" cy="12954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91144" name="Line 16"/>
          <p:cNvSpPr>
            <a:spLocks noChangeShapeType="1"/>
          </p:cNvSpPr>
          <p:nvPr/>
        </p:nvSpPr>
        <p:spPr bwMode="auto">
          <a:xfrm>
            <a:off x="6096000" y="2662237"/>
            <a:ext cx="0" cy="11430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91145" name="Right Brace 11"/>
          <p:cNvSpPr>
            <a:spLocks/>
          </p:cNvSpPr>
          <p:nvPr/>
        </p:nvSpPr>
        <p:spPr bwMode="auto">
          <a:xfrm>
            <a:off x="6934200" y="3805237"/>
            <a:ext cx="533400" cy="2660650"/>
          </a:xfrm>
          <a:prstGeom prst="rightBrace">
            <a:avLst>
              <a:gd name="adj1" fmla="val 39651"/>
              <a:gd name="adj2" fmla="val 50000"/>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91146" name="Text Box 13"/>
          <p:cNvSpPr txBox="1">
            <a:spLocks noChangeArrowheads="1"/>
          </p:cNvSpPr>
          <p:nvPr/>
        </p:nvSpPr>
        <p:spPr bwMode="auto">
          <a:xfrm>
            <a:off x="7675563" y="4414837"/>
            <a:ext cx="16208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rgbClr val="FF0000"/>
                </a:solidFill>
              </a:rPr>
              <a:t>The disease is there</a:t>
            </a:r>
          </a:p>
        </p:txBody>
      </p:sp>
      <p:sp>
        <p:nvSpPr>
          <p:cNvPr id="12" name="AutoShape 26"/>
          <p:cNvSpPr txBox="1">
            <a:spLocks noChangeArrowheads="1"/>
          </p:cNvSpPr>
          <p:nvPr/>
        </p:nvSpPr>
        <p:spPr>
          <a:xfrm>
            <a:off x="381000" y="914400"/>
            <a:ext cx="8686800" cy="762000"/>
          </a:xfrm>
          <a:prstGeom prst="rect">
            <a:avLst/>
          </a:prstGeom>
        </p:spPr>
        <p:txBody>
          <a:bodyPr/>
          <a:lstStyle>
            <a:lvl1pPr algn="ctr" rtl="0" eaLnBrk="0" fontAlgn="base" hangingPunct="0">
              <a:spcBef>
                <a:spcPct val="0"/>
              </a:spcBef>
              <a:spcAft>
                <a:spcPct val="0"/>
              </a:spcAft>
              <a:defRPr sz="3600" b="0" i="0">
                <a:solidFill>
                  <a:schemeClr val="bg1"/>
                </a:solidFill>
                <a:latin typeface="Georgia"/>
                <a:ea typeface="ＭＳ Ｐゴシック" pitchFamily="122" charset="-128"/>
                <a:cs typeface="Georgia"/>
              </a:defRPr>
            </a:lvl1pPr>
            <a:lvl2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fontAlgn="base">
              <a:spcBef>
                <a:spcPct val="0"/>
              </a:spcBef>
              <a:spcAft>
                <a:spcPct val="0"/>
              </a:spcAft>
              <a:defRPr sz="3600">
                <a:solidFill>
                  <a:schemeClr val="bg1"/>
                </a:solidFill>
                <a:latin typeface="Times" pitchFamily="122" charset="0"/>
              </a:defRPr>
            </a:lvl6pPr>
            <a:lvl7pPr marL="914400" algn="l" rtl="0" fontAlgn="base">
              <a:spcBef>
                <a:spcPct val="0"/>
              </a:spcBef>
              <a:spcAft>
                <a:spcPct val="0"/>
              </a:spcAft>
              <a:defRPr sz="3600">
                <a:solidFill>
                  <a:schemeClr val="bg1"/>
                </a:solidFill>
                <a:latin typeface="Times" pitchFamily="122" charset="0"/>
              </a:defRPr>
            </a:lvl7pPr>
            <a:lvl8pPr marL="1371600" algn="l" rtl="0" fontAlgn="base">
              <a:spcBef>
                <a:spcPct val="0"/>
              </a:spcBef>
              <a:spcAft>
                <a:spcPct val="0"/>
              </a:spcAft>
              <a:defRPr sz="3600">
                <a:solidFill>
                  <a:schemeClr val="bg1"/>
                </a:solidFill>
                <a:latin typeface="Times" pitchFamily="122" charset="0"/>
              </a:defRPr>
            </a:lvl8pPr>
            <a:lvl9pPr marL="1828800" algn="l" rtl="0" fontAlgn="base">
              <a:spcBef>
                <a:spcPct val="0"/>
              </a:spcBef>
              <a:spcAft>
                <a:spcPct val="0"/>
              </a:spcAft>
              <a:defRPr sz="3600">
                <a:solidFill>
                  <a:schemeClr val="bg1"/>
                </a:solidFill>
                <a:latin typeface="Times" pitchFamily="122" charset="0"/>
              </a:defRPr>
            </a:lvl9pPr>
          </a:lstStyle>
          <a:p>
            <a:pPr eaLnBrk="1" hangingPunct="1"/>
            <a:r>
              <a:rPr lang="en-US" altLang="en-US" sz="2800" kern="0" smtClean="0"/>
              <a:t>No conflation of </a:t>
            </a:r>
            <a:r>
              <a:rPr lang="en-US" altLang="en-US" sz="2800" i="1" u="sng" kern="0" smtClean="0"/>
              <a:t>diagnosis</a:t>
            </a:r>
            <a:r>
              <a:rPr lang="en-US" altLang="en-US" sz="2800" kern="0" smtClean="0"/>
              <a:t>, </a:t>
            </a:r>
            <a:r>
              <a:rPr lang="en-US" altLang="en-US" sz="2800" i="1" u="sng" kern="0" smtClean="0"/>
              <a:t>disease</a:t>
            </a:r>
            <a:r>
              <a:rPr lang="en-US" altLang="en-US" sz="2800" kern="0" smtClean="0"/>
              <a:t>, and </a:t>
            </a:r>
            <a:r>
              <a:rPr lang="en-US" altLang="en-US" sz="2800" i="1" u="sng" kern="0" smtClean="0"/>
              <a:t>disorder</a:t>
            </a:r>
            <a:endParaRPr lang="en-US" altLang="en-US" sz="2000" kern="0" dirty="0" smtClean="0"/>
          </a:p>
        </p:txBody>
      </p:sp>
    </p:spTree>
    <p:extLst>
      <p:ext uri="{BB962C8B-B14F-4D97-AF65-F5344CB8AC3E}">
        <p14:creationId xmlns:p14="http://schemas.microsoft.com/office/powerpoint/2010/main" val="24423308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686800" cy="762000"/>
          </a:xfrm>
        </p:spPr>
        <p:txBody>
          <a:bodyPr/>
          <a:lstStyle/>
          <a:p>
            <a:r>
              <a:rPr lang="en-US" sz="3200" dirty="0" smtClean="0"/>
              <a:t>Ontology of General Medical Science</a:t>
            </a:r>
            <a:br>
              <a:rPr lang="en-US" sz="3200" dirty="0" smtClean="0"/>
            </a:br>
            <a:r>
              <a:rPr lang="en-US" sz="3200" dirty="0" smtClean="0"/>
              <a:t>Key OGMS definitions</a:t>
            </a:r>
            <a:endParaRPr lang="en-US" sz="3200" dirty="0"/>
          </a:p>
        </p:txBody>
      </p:sp>
      <p:graphicFrame>
        <p:nvGraphicFramePr>
          <p:cNvPr id="4" name="Table 3"/>
          <p:cNvGraphicFramePr>
            <a:graphicFrameLocks noGrp="1"/>
          </p:cNvGraphicFramePr>
          <p:nvPr>
            <p:extLst>
              <p:ext uri="{D42A27DB-BD31-4B8C-83A1-F6EECF244321}">
                <p14:modId xmlns:p14="http://schemas.microsoft.com/office/powerpoint/2010/main" val="2587912465"/>
              </p:ext>
            </p:extLst>
          </p:nvPr>
        </p:nvGraphicFramePr>
        <p:xfrm>
          <a:off x="457199" y="1676400"/>
          <a:ext cx="8229601" cy="2468880"/>
        </p:xfrm>
        <a:graphic>
          <a:graphicData uri="http://schemas.openxmlformats.org/drawingml/2006/table">
            <a:tbl>
              <a:tblPr>
                <a:tableStyleId>{5C22544A-7EE6-4342-B048-85BDC9FD1C3A}</a:tableStyleId>
              </a:tblPr>
              <a:tblGrid>
                <a:gridCol w="1828801"/>
                <a:gridCol w="6400800"/>
              </a:tblGrid>
              <a:tr h="904364">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DISORDER</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causally relatively isolated combination of physical components that is (a) clinically abnormal and (b) maximal, in the sense that it is not a part of some larger such combination.</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912645">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DISEASE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DISPOSITION (</a:t>
                      </a:r>
                      <a:r>
                        <a:rPr lang="en-US" sz="1800" dirty="0" err="1">
                          <a:solidFill>
                            <a:schemeClr val="bg1"/>
                          </a:solidFill>
                          <a:effectLst/>
                          <a:latin typeface="Cambria" panose="02040503050406030204" pitchFamily="18" charset="0"/>
                        </a:rPr>
                        <a:t>i</a:t>
                      </a:r>
                      <a:r>
                        <a:rPr lang="en-US" sz="1800" dirty="0">
                          <a:solidFill>
                            <a:schemeClr val="bg1"/>
                          </a:solidFill>
                          <a:effectLst/>
                          <a:latin typeface="Cambria" panose="02040503050406030204" pitchFamily="18" charset="0"/>
                        </a:rPr>
                        <a:t>) to undergo PATHOLOGICAL </a:t>
                      </a:r>
                      <a:r>
                        <a:rPr lang="en-US" sz="1800" dirty="0" err="1">
                          <a:solidFill>
                            <a:schemeClr val="bg1"/>
                          </a:solidFill>
                          <a:effectLst/>
                          <a:latin typeface="Cambria" panose="02040503050406030204" pitchFamily="18" charset="0"/>
                        </a:rPr>
                        <a:t>PROCESSes</a:t>
                      </a:r>
                      <a:r>
                        <a:rPr lang="en-US" sz="1800" dirty="0">
                          <a:solidFill>
                            <a:schemeClr val="bg1"/>
                          </a:solidFill>
                          <a:effectLst/>
                          <a:latin typeface="Cambria" panose="02040503050406030204" pitchFamily="18" charset="0"/>
                        </a:rPr>
                        <a:t> that (ii) exists in an ORGANISM because of one or more DISORDERs in that ORGANISM.</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631833">
                <a:tc>
                  <a:txBody>
                    <a:bodyPr/>
                    <a:lstStyle/>
                    <a:p>
                      <a:pPr marL="0" marR="0">
                        <a:lnSpc>
                          <a:spcPct val="100000"/>
                        </a:lnSpc>
                        <a:spcBef>
                          <a:spcPts val="0"/>
                        </a:spcBef>
                        <a:spcAft>
                          <a:spcPts val="0"/>
                        </a:spcAft>
                      </a:pP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DISEASE</a:t>
                      </a:r>
                      <a:r>
                        <a:rPr lang="en-US" sz="1800" baseline="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COURSE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The totality of all </a:t>
                      </a:r>
                      <a:r>
                        <a:rPr lang="en-US" sz="1800" dirty="0" err="1"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PROCESSes</a:t>
                      </a: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through which a given DISEASE instance is realized. </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bl>
          </a:graphicData>
        </a:graphic>
      </p:graphicFrame>
      <p:sp>
        <p:nvSpPr>
          <p:cNvPr id="5" name="Rectangle 4"/>
          <p:cNvSpPr/>
          <p:nvPr/>
        </p:nvSpPr>
        <p:spPr>
          <a:xfrm>
            <a:off x="1524000" y="6043136"/>
            <a:ext cx="7620000" cy="738664"/>
          </a:xfrm>
          <a:prstGeom prst="rect">
            <a:avLst/>
          </a:prstGeom>
        </p:spPr>
        <p:txBody>
          <a:bodyPr wrap="square">
            <a:spAutoFit/>
          </a:bodyPr>
          <a:lstStyle/>
          <a:p>
            <a:pPr algn="r"/>
            <a:r>
              <a:rPr lang="en-US" sz="1400" dirty="0" err="1">
                <a:solidFill>
                  <a:schemeClr val="bg1"/>
                </a:solidFill>
              </a:rPr>
              <a:t>Scheuermann</a:t>
            </a:r>
            <a:r>
              <a:rPr lang="en-US" sz="1400" dirty="0">
                <a:solidFill>
                  <a:schemeClr val="bg1"/>
                </a:solidFill>
              </a:rPr>
              <a:t> R, Ceusters W, Smith B. </a:t>
            </a:r>
            <a:r>
              <a:rPr lang="en-US" sz="1400" b="1" i="1" dirty="0">
                <a:solidFill>
                  <a:schemeClr val="bg1"/>
                </a:solidFill>
              </a:rPr>
              <a:t>Toward an Ontological Treatment of Disease and Diagnosis</a:t>
            </a:r>
            <a:r>
              <a:rPr lang="en-US" sz="1400" dirty="0">
                <a:solidFill>
                  <a:schemeClr val="bg1"/>
                </a:solidFill>
              </a:rPr>
              <a:t>. </a:t>
            </a:r>
            <a:r>
              <a:rPr lang="en-US" sz="1400" dirty="0">
                <a:solidFill>
                  <a:schemeClr val="bg1"/>
                </a:solidFill>
                <a:hlinkClick r:id="rId2"/>
              </a:rPr>
              <a:t>2009 AMIA Summit on Translational Bioinformatics</a:t>
            </a:r>
            <a:r>
              <a:rPr lang="en-US" sz="1400" dirty="0">
                <a:solidFill>
                  <a:schemeClr val="bg1"/>
                </a:solidFill>
              </a:rPr>
              <a:t>, San Francisco, California, March 15-17, 2009;: 116-120. </a:t>
            </a:r>
            <a:r>
              <a:rPr lang="en-US" sz="1400" dirty="0" err="1">
                <a:solidFill>
                  <a:schemeClr val="bg1"/>
                </a:solidFill>
              </a:rPr>
              <a:t>Omnipress</a:t>
            </a:r>
            <a:r>
              <a:rPr lang="en-US" sz="1400" dirty="0">
                <a:solidFill>
                  <a:schemeClr val="bg1"/>
                </a:solidFill>
              </a:rPr>
              <a:t> ISBN:0-9647743-7-2</a:t>
            </a:r>
          </a:p>
        </p:txBody>
      </p:sp>
    </p:spTree>
    <p:extLst>
      <p:ext uri="{BB962C8B-B14F-4D97-AF65-F5344CB8AC3E}">
        <p14:creationId xmlns:p14="http://schemas.microsoft.com/office/powerpoint/2010/main" val="288642389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Disorder related configurations</a:t>
            </a:r>
            <a:endParaRPr lang="en-US" dirty="0"/>
          </a:p>
        </p:txBody>
      </p:sp>
      <p:sp>
        <p:nvSpPr>
          <p:cNvPr id="3" name="Content Placeholder 2"/>
          <p:cNvSpPr>
            <a:spLocks noGrp="1"/>
          </p:cNvSpPr>
          <p:nvPr>
            <p:ph idx="1"/>
          </p:nvPr>
        </p:nvSpPr>
        <p:spPr>
          <a:xfrm>
            <a:off x="228600" y="1524000"/>
            <a:ext cx="8686800" cy="4953000"/>
          </a:xfrm>
        </p:spPr>
        <p:txBody>
          <a:bodyPr/>
          <a:lstStyle/>
          <a:p>
            <a:pPr>
              <a:buFont typeface="Arial" panose="020B0604020202020204" pitchFamily="34" charset="0"/>
              <a:buChar char="•"/>
            </a:pPr>
            <a:r>
              <a:rPr lang="en-US" dirty="0" smtClean="0"/>
              <a:t>No disorder instance 	</a:t>
            </a:r>
            <a:r>
              <a:rPr lang="en-US" dirty="0" smtClean="0">
                <a:sym typeface="Wingdings" panose="05000000000000000000" pitchFamily="2" charset="2"/>
              </a:rPr>
              <a:t> no disease instance,</a:t>
            </a:r>
          </a:p>
          <a:p>
            <a:pPr marL="0" indent="0">
              <a:spcBef>
                <a:spcPts val="0"/>
              </a:spcBef>
            </a:pPr>
            <a:r>
              <a:rPr lang="en-US" dirty="0" smtClean="0"/>
              <a:t>				</a:t>
            </a:r>
            <a:r>
              <a:rPr lang="en-US" dirty="0" smtClean="0">
                <a:sym typeface="Wingdings" panose="05000000000000000000" pitchFamily="2" charset="2"/>
              </a:rPr>
              <a:t> no pathological processes;</a:t>
            </a:r>
          </a:p>
          <a:p>
            <a:pPr>
              <a:buFont typeface="Arial" panose="020B0604020202020204" pitchFamily="34" charset="0"/>
              <a:buChar char="•"/>
            </a:pPr>
            <a:r>
              <a:rPr lang="en-US" dirty="0" smtClean="0">
                <a:sym typeface="Wingdings" panose="05000000000000000000" pitchFamily="2" charset="2"/>
              </a:rPr>
              <a:t>A disorder instance can eliminate the range of circumstances under which another disorder instance can lead to pathological processes	     no disease instance;</a:t>
            </a:r>
          </a:p>
          <a:p>
            <a:pPr>
              <a:buFont typeface="Arial" panose="020B0604020202020204" pitchFamily="34" charset="0"/>
              <a:buChar char="•"/>
            </a:pPr>
            <a:r>
              <a:rPr lang="en-US" dirty="0" smtClean="0"/>
              <a:t>Disorders of the same type in distinct patients, or in the same patient at distinct times, may lead to diseases of distinct types;</a:t>
            </a:r>
          </a:p>
          <a:p>
            <a:pPr>
              <a:buFont typeface="Arial" panose="020B0604020202020204" pitchFamily="34" charset="0"/>
              <a:buChar char="•"/>
            </a:pPr>
            <a:r>
              <a:rPr lang="en-US" dirty="0" smtClean="0"/>
              <a:t>Diseases of the same type may </a:t>
            </a:r>
            <a:r>
              <a:rPr lang="en-US" dirty="0"/>
              <a:t>unfold themselves in </a:t>
            </a:r>
            <a:r>
              <a:rPr lang="en-US" dirty="0" smtClean="0"/>
              <a:t>disease courses of distinct types;</a:t>
            </a:r>
          </a:p>
          <a:p>
            <a:pPr>
              <a:buFont typeface="Arial" panose="020B0604020202020204" pitchFamily="34" charset="0"/>
              <a:buChar char="•"/>
            </a:pPr>
            <a:r>
              <a:rPr lang="en-US" dirty="0" smtClean="0"/>
              <a:t>Diseases of distinct types may </a:t>
            </a:r>
            <a:r>
              <a:rPr lang="en-US" dirty="0"/>
              <a:t>unfold themselves in disease </a:t>
            </a:r>
            <a:r>
              <a:rPr lang="en-US" dirty="0" smtClean="0"/>
              <a:t>courses of the same type;</a:t>
            </a:r>
          </a:p>
          <a:p>
            <a:pPr>
              <a:buFont typeface="Arial" panose="020B0604020202020204" pitchFamily="34" charset="0"/>
              <a:buChar char="•"/>
            </a:pPr>
            <a:r>
              <a:rPr lang="en-US" dirty="0" smtClean="0"/>
              <a:t>…</a:t>
            </a:r>
            <a:endParaRPr lang="en-US" dirty="0"/>
          </a:p>
        </p:txBody>
      </p:sp>
    </p:spTree>
    <p:extLst>
      <p:ext uri="{BB962C8B-B14F-4D97-AF65-F5344CB8AC3E}">
        <p14:creationId xmlns:p14="http://schemas.microsoft.com/office/powerpoint/2010/main" val="733387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686800" cy="762000"/>
          </a:xfrm>
        </p:spPr>
        <p:txBody>
          <a:bodyPr/>
          <a:lstStyle/>
          <a:p>
            <a:r>
              <a:rPr lang="en-US" sz="3200" dirty="0" smtClean="0"/>
              <a:t>Ontology of General Medical Science</a:t>
            </a:r>
            <a:br>
              <a:rPr lang="en-US" sz="3200" dirty="0" smtClean="0"/>
            </a:br>
            <a:r>
              <a:rPr lang="en-US" sz="3200" dirty="0" smtClean="0"/>
              <a:t>Key OGMS definitions</a:t>
            </a:r>
            <a:endParaRPr lang="en-US" sz="3200" dirty="0"/>
          </a:p>
        </p:txBody>
      </p:sp>
      <p:graphicFrame>
        <p:nvGraphicFramePr>
          <p:cNvPr id="4" name="Table 3"/>
          <p:cNvGraphicFramePr>
            <a:graphicFrameLocks noGrp="1"/>
          </p:cNvGraphicFramePr>
          <p:nvPr>
            <p:extLst/>
          </p:nvPr>
        </p:nvGraphicFramePr>
        <p:xfrm>
          <a:off x="457199" y="1676400"/>
          <a:ext cx="8229601" cy="3982437"/>
        </p:xfrm>
        <a:graphic>
          <a:graphicData uri="http://schemas.openxmlformats.org/drawingml/2006/table">
            <a:tbl>
              <a:tblPr>
                <a:tableStyleId>{5C22544A-7EE6-4342-B048-85BDC9FD1C3A}</a:tableStyleId>
              </a:tblPr>
              <a:tblGrid>
                <a:gridCol w="1828801"/>
                <a:gridCol w="6400800"/>
              </a:tblGrid>
              <a:tr h="904364">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DISORDER</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causally relatively isolated combination of physical components that is (a) clinically abnormal and (b) maximal, in the sense that it is not a part of some larger such combination.</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912645">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DISEASE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DISPOSITION (</a:t>
                      </a:r>
                      <a:r>
                        <a:rPr lang="en-US" sz="1800" dirty="0" err="1">
                          <a:solidFill>
                            <a:schemeClr val="bg1"/>
                          </a:solidFill>
                          <a:effectLst/>
                          <a:latin typeface="Cambria" panose="02040503050406030204" pitchFamily="18" charset="0"/>
                        </a:rPr>
                        <a:t>i</a:t>
                      </a:r>
                      <a:r>
                        <a:rPr lang="en-US" sz="1800" dirty="0">
                          <a:solidFill>
                            <a:schemeClr val="bg1"/>
                          </a:solidFill>
                          <a:effectLst/>
                          <a:latin typeface="Cambria" panose="02040503050406030204" pitchFamily="18" charset="0"/>
                        </a:rPr>
                        <a:t>) to undergo PATHOLOGICAL </a:t>
                      </a:r>
                      <a:r>
                        <a:rPr lang="en-US" sz="1800" dirty="0" err="1">
                          <a:solidFill>
                            <a:schemeClr val="bg1"/>
                          </a:solidFill>
                          <a:effectLst/>
                          <a:latin typeface="Cambria" panose="02040503050406030204" pitchFamily="18" charset="0"/>
                        </a:rPr>
                        <a:t>PROCESSes</a:t>
                      </a:r>
                      <a:r>
                        <a:rPr lang="en-US" sz="1800" dirty="0">
                          <a:solidFill>
                            <a:schemeClr val="bg1"/>
                          </a:solidFill>
                          <a:effectLst/>
                          <a:latin typeface="Cambria" panose="02040503050406030204" pitchFamily="18" charset="0"/>
                        </a:rPr>
                        <a:t> that (ii) exists in an ORGANISM because of one or more DISORDERs in that ORGANISM.</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631833">
                <a:tc>
                  <a:txBody>
                    <a:bodyPr/>
                    <a:lstStyle/>
                    <a:p>
                      <a:pPr marL="0" marR="0">
                        <a:lnSpc>
                          <a:spcPct val="100000"/>
                        </a:lnSpc>
                        <a:spcBef>
                          <a:spcPts val="0"/>
                        </a:spcBef>
                        <a:spcAft>
                          <a:spcPts val="0"/>
                        </a:spcAft>
                      </a:pP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DISEASE</a:t>
                      </a:r>
                      <a:r>
                        <a:rPr lang="en-US" sz="1800" baseline="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COURSE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The totality of all </a:t>
                      </a:r>
                      <a:r>
                        <a:rPr lang="en-US" sz="1800" dirty="0" err="1"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PROCESSes</a:t>
                      </a: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through which a given DISEASE instance is realized. </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1513557">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DIAGNOSIS</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conclusion of an interpretive PROCESS that has as input a CLINICAL PICTURE of a given patient and as output an assertion (diagnostic statement) to the effect that the patient has a DISEASE of such and such a type.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bl>
          </a:graphicData>
        </a:graphic>
      </p:graphicFrame>
      <p:sp>
        <p:nvSpPr>
          <p:cNvPr id="5" name="Rectangle 4"/>
          <p:cNvSpPr/>
          <p:nvPr/>
        </p:nvSpPr>
        <p:spPr>
          <a:xfrm>
            <a:off x="1524000" y="6043136"/>
            <a:ext cx="7620000" cy="738664"/>
          </a:xfrm>
          <a:prstGeom prst="rect">
            <a:avLst/>
          </a:prstGeom>
        </p:spPr>
        <p:txBody>
          <a:bodyPr wrap="square">
            <a:spAutoFit/>
          </a:bodyPr>
          <a:lstStyle/>
          <a:p>
            <a:pPr algn="r"/>
            <a:r>
              <a:rPr lang="en-US" sz="1400" dirty="0" err="1">
                <a:solidFill>
                  <a:schemeClr val="bg1"/>
                </a:solidFill>
              </a:rPr>
              <a:t>Scheuermann</a:t>
            </a:r>
            <a:r>
              <a:rPr lang="en-US" sz="1400" dirty="0">
                <a:solidFill>
                  <a:schemeClr val="bg1"/>
                </a:solidFill>
              </a:rPr>
              <a:t> R, Ceusters W, Smith B. </a:t>
            </a:r>
            <a:r>
              <a:rPr lang="en-US" sz="1400" b="1" i="1" dirty="0">
                <a:solidFill>
                  <a:schemeClr val="bg1"/>
                </a:solidFill>
              </a:rPr>
              <a:t>Toward an Ontological Treatment of Disease and Diagnosis</a:t>
            </a:r>
            <a:r>
              <a:rPr lang="en-US" sz="1400" dirty="0">
                <a:solidFill>
                  <a:schemeClr val="bg1"/>
                </a:solidFill>
              </a:rPr>
              <a:t>. </a:t>
            </a:r>
            <a:r>
              <a:rPr lang="en-US" sz="1400" dirty="0">
                <a:solidFill>
                  <a:schemeClr val="bg1"/>
                </a:solidFill>
                <a:hlinkClick r:id="rId2"/>
              </a:rPr>
              <a:t>2009 AMIA Summit on Translational Bioinformatics</a:t>
            </a:r>
            <a:r>
              <a:rPr lang="en-US" sz="1400" dirty="0">
                <a:solidFill>
                  <a:schemeClr val="bg1"/>
                </a:solidFill>
              </a:rPr>
              <a:t>, San Francisco, California, March 15-17, 2009;: 116-120. </a:t>
            </a:r>
            <a:r>
              <a:rPr lang="en-US" sz="1400" dirty="0" err="1">
                <a:solidFill>
                  <a:schemeClr val="bg1"/>
                </a:solidFill>
              </a:rPr>
              <a:t>Omnipress</a:t>
            </a:r>
            <a:r>
              <a:rPr lang="en-US" sz="1400" dirty="0">
                <a:solidFill>
                  <a:schemeClr val="bg1"/>
                </a:solidFill>
              </a:rPr>
              <a:t> ISBN:0-9647743-7-2</a:t>
            </a:r>
          </a:p>
        </p:txBody>
      </p:sp>
    </p:spTree>
    <p:extLst>
      <p:ext uri="{BB962C8B-B14F-4D97-AF65-F5344CB8AC3E}">
        <p14:creationId xmlns:p14="http://schemas.microsoft.com/office/powerpoint/2010/main" val="304628816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‘Findings’ / ‘observations’</a:t>
            </a:r>
            <a:endParaRPr lang="en-US" dirty="0"/>
          </a:p>
        </p:txBody>
      </p:sp>
      <p:sp>
        <p:nvSpPr>
          <p:cNvPr id="3" name="Content Placeholder 2"/>
          <p:cNvSpPr>
            <a:spLocks noGrp="1"/>
          </p:cNvSpPr>
          <p:nvPr>
            <p:ph idx="1"/>
          </p:nvPr>
        </p:nvSpPr>
        <p:spPr>
          <a:xfrm>
            <a:off x="228600" y="1676400"/>
            <a:ext cx="4114800" cy="4953000"/>
          </a:xfrm>
        </p:spPr>
        <p:txBody>
          <a:bodyPr/>
          <a:lstStyle/>
          <a:p>
            <a:pPr marL="0" algn="ctr">
              <a:lnSpc>
                <a:spcPct val="150000"/>
              </a:lnSpc>
              <a:spcBef>
                <a:spcPts val="0"/>
              </a:spcBef>
            </a:pPr>
            <a:r>
              <a:rPr lang="en-US" b="1" u="sng" dirty="0" smtClean="0"/>
              <a:t>On the side of the patient</a:t>
            </a:r>
          </a:p>
          <a:p>
            <a:pPr marL="0">
              <a:lnSpc>
                <a:spcPct val="150000"/>
              </a:lnSpc>
              <a:spcBef>
                <a:spcPts val="0"/>
              </a:spcBef>
              <a:buFont typeface="Arial" panose="020B0604020202020204" pitchFamily="34" charset="0"/>
              <a:buChar char="•"/>
            </a:pPr>
            <a:r>
              <a:rPr lang="en-US" dirty="0" smtClean="0"/>
              <a:t>Bodily features</a:t>
            </a:r>
          </a:p>
          <a:p>
            <a:pPr marL="400050" lvl="1">
              <a:lnSpc>
                <a:spcPct val="150000"/>
              </a:lnSpc>
              <a:spcBef>
                <a:spcPts val="0"/>
              </a:spcBef>
              <a:buFont typeface="Arial" panose="020B0604020202020204" pitchFamily="34" charset="0"/>
              <a:buChar char="•"/>
            </a:pPr>
            <a:r>
              <a:rPr lang="en-US" dirty="0" smtClean="0"/>
              <a:t>Symptoms</a:t>
            </a:r>
          </a:p>
          <a:p>
            <a:pPr marL="400050" lvl="1">
              <a:lnSpc>
                <a:spcPct val="150000"/>
              </a:lnSpc>
              <a:spcBef>
                <a:spcPts val="0"/>
              </a:spcBef>
              <a:buFont typeface="Arial" panose="020B0604020202020204" pitchFamily="34" charset="0"/>
              <a:buChar char="•"/>
            </a:pPr>
            <a:r>
              <a:rPr lang="en-US" dirty="0" smtClean="0"/>
              <a:t>Signs</a:t>
            </a:r>
          </a:p>
          <a:p>
            <a:pPr marL="800100" lvl="2">
              <a:lnSpc>
                <a:spcPct val="150000"/>
              </a:lnSpc>
              <a:spcBef>
                <a:spcPts val="0"/>
              </a:spcBef>
              <a:buFont typeface="Arial" panose="020B0604020202020204" pitchFamily="34" charset="0"/>
              <a:buChar char="•"/>
            </a:pPr>
            <a:r>
              <a:rPr lang="en-US" dirty="0" smtClean="0"/>
              <a:t>Observed through physical examination</a:t>
            </a:r>
          </a:p>
          <a:p>
            <a:pPr marL="800100" lvl="2">
              <a:lnSpc>
                <a:spcPct val="150000"/>
              </a:lnSpc>
              <a:spcBef>
                <a:spcPts val="0"/>
              </a:spcBef>
              <a:buFont typeface="Arial" panose="020B0604020202020204" pitchFamily="34" charset="0"/>
              <a:buChar char="•"/>
            </a:pPr>
            <a:r>
              <a:rPr lang="en-US" dirty="0" smtClean="0"/>
              <a:t>Observed through lab test</a:t>
            </a:r>
          </a:p>
          <a:p>
            <a:pPr marL="0">
              <a:lnSpc>
                <a:spcPct val="150000"/>
              </a:lnSpc>
              <a:spcBef>
                <a:spcPts val="0"/>
              </a:spcBef>
              <a:buFont typeface="Arial" panose="020B0604020202020204" pitchFamily="34" charset="0"/>
              <a:buChar char="•"/>
            </a:pPr>
            <a:r>
              <a:rPr lang="en-US" dirty="0" smtClean="0"/>
              <a:t>Diseases</a:t>
            </a:r>
          </a:p>
          <a:p>
            <a:pPr marL="0">
              <a:lnSpc>
                <a:spcPct val="150000"/>
              </a:lnSpc>
              <a:spcBef>
                <a:spcPts val="0"/>
              </a:spcBef>
            </a:pPr>
            <a:endParaRPr lang="en-US" dirty="0" smtClean="0"/>
          </a:p>
          <a:p>
            <a:pPr marL="0">
              <a:lnSpc>
                <a:spcPct val="150000"/>
              </a:lnSpc>
              <a:spcBef>
                <a:spcPts val="0"/>
              </a:spcBef>
            </a:pPr>
            <a:endParaRPr lang="en-US" dirty="0"/>
          </a:p>
        </p:txBody>
      </p:sp>
      <p:sp>
        <p:nvSpPr>
          <p:cNvPr id="4" name="Content Placeholder 2"/>
          <p:cNvSpPr txBox="1">
            <a:spLocks/>
          </p:cNvSpPr>
          <p:nvPr/>
        </p:nvSpPr>
        <p:spPr>
          <a:xfrm>
            <a:off x="5181600" y="1676400"/>
            <a:ext cx="3733800" cy="4953000"/>
          </a:xfrm>
          <a:prstGeom prst="rect">
            <a:avLst/>
          </a:prstGeom>
        </p:spPr>
        <p:txBody>
          <a:bodyPr/>
          <a:lstStyle>
            <a:lvl1pPr marL="342900" indent="-342900" algn="l" rtl="0" eaLnBrk="0" fontAlgn="base" hangingPunct="0">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0" fontAlgn="base" hangingPunct="0">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0" fontAlgn="base" hangingPunct="0">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0" fontAlgn="base" hangingPunct="0">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0" fontAlgn="base" hangingPunct="0">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9pPr>
          </a:lstStyle>
          <a:p>
            <a:pPr marL="0">
              <a:lnSpc>
                <a:spcPct val="150000"/>
              </a:lnSpc>
              <a:spcBef>
                <a:spcPts val="0"/>
              </a:spcBef>
            </a:pPr>
            <a:r>
              <a:rPr lang="en-US" b="1" u="sng" kern="0" dirty="0" smtClean="0"/>
              <a:t>Representations</a:t>
            </a:r>
          </a:p>
          <a:p>
            <a:pPr marL="0">
              <a:lnSpc>
                <a:spcPct val="150000"/>
              </a:lnSpc>
              <a:spcBef>
                <a:spcPts val="0"/>
              </a:spcBef>
              <a:buFont typeface="Arial" panose="020B0604020202020204" pitchFamily="34" charset="0"/>
              <a:buChar char="•"/>
            </a:pPr>
            <a:r>
              <a:rPr lang="en-US" kern="0" dirty="0" smtClean="0"/>
              <a:t>Findings</a:t>
            </a:r>
          </a:p>
          <a:p>
            <a:pPr marL="400050" lvl="1">
              <a:lnSpc>
                <a:spcPct val="150000"/>
              </a:lnSpc>
              <a:spcBef>
                <a:spcPts val="0"/>
              </a:spcBef>
              <a:buFont typeface="Arial" panose="020B0604020202020204" pitchFamily="34" charset="0"/>
              <a:buChar char="•"/>
            </a:pPr>
            <a:r>
              <a:rPr lang="en-US" kern="0" dirty="0" smtClean="0"/>
              <a:t>Anamnestic findings</a:t>
            </a:r>
          </a:p>
          <a:p>
            <a:pPr marL="400050" lvl="1">
              <a:lnSpc>
                <a:spcPct val="150000"/>
              </a:lnSpc>
              <a:spcBef>
                <a:spcPts val="0"/>
              </a:spcBef>
              <a:buFont typeface="Arial" panose="020B0604020202020204" pitchFamily="34" charset="0"/>
              <a:buChar char="•"/>
            </a:pPr>
            <a:endParaRPr lang="en-US" kern="0" dirty="0" smtClean="0"/>
          </a:p>
          <a:p>
            <a:pPr marL="800100" lvl="2">
              <a:lnSpc>
                <a:spcPct val="150000"/>
              </a:lnSpc>
              <a:spcBef>
                <a:spcPts val="0"/>
              </a:spcBef>
              <a:buFont typeface="Arial" panose="020B0604020202020204" pitchFamily="34" charset="0"/>
              <a:buChar char="•"/>
            </a:pPr>
            <a:r>
              <a:rPr lang="en-US" kern="0" dirty="0" smtClean="0"/>
              <a:t>Clinical findings</a:t>
            </a:r>
          </a:p>
          <a:p>
            <a:pPr marL="800100" lvl="2">
              <a:lnSpc>
                <a:spcPct val="150000"/>
              </a:lnSpc>
              <a:spcBef>
                <a:spcPts val="0"/>
              </a:spcBef>
              <a:buFont typeface="Arial" panose="020B0604020202020204" pitchFamily="34" charset="0"/>
              <a:buChar char="•"/>
            </a:pPr>
            <a:endParaRPr lang="en-US" kern="0" dirty="0"/>
          </a:p>
          <a:p>
            <a:pPr marL="800100" lvl="2">
              <a:lnSpc>
                <a:spcPct val="150000"/>
              </a:lnSpc>
              <a:spcBef>
                <a:spcPts val="0"/>
              </a:spcBef>
              <a:buFont typeface="Arial" panose="020B0604020202020204" pitchFamily="34" charset="0"/>
              <a:buChar char="•"/>
            </a:pPr>
            <a:r>
              <a:rPr lang="en-US" kern="0" dirty="0" smtClean="0"/>
              <a:t>Laboratory findings</a:t>
            </a:r>
          </a:p>
          <a:p>
            <a:pPr marL="0">
              <a:lnSpc>
                <a:spcPct val="150000"/>
              </a:lnSpc>
              <a:spcBef>
                <a:spcPts val="0"/>
              </a:spcBef>
              <a:buFont typeface="Arial" panose="020B0604020202020204" pitchFamily="34" charset="0"/>
              <a:buChar char="•"/>
            </a:pPr>
            <a:r>
              <a:rPr lang="en-US" kern="0" dirty="0" smtClean="0"/>
              <a:t>Diagnoses</a:t>
            </a:r>
            <a:endParaRPr lang="en-US" kern="0" dirty="0"/>
          </a:p>
        </p:txBody>
      </p:sp>
      <p:sp>
        <p:nvSpPr>
          <p:cNvPr id="5" name="Right Arrow 4"/>
          <p:cNvSpPr/>
          <p:nvPr/>
        </p:nvSpPr>
        <p:spPr bwMode="auto">
          <a:xfrm>
            <a:off x="3124200" y="2483004"/>
            <a:ext cx="1905000" cy="228600"/>
          </a:xfrm>
          <a:prstGeom prst="right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6" name="Right Arrow 5"/>
          <p:cNvSpPr/>
          <p:nvPr/>
        </p:nvSpPr>
        <p:spPr bwMode="auto">
          <a:xfrm>
            <a:off x="3124200" y="3048000"/>
            <a:ext cx="1905000" cy="228600"/>
          </a:xfrm>
          <a:prstGeom prst="right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7" name="Right Arrow 6"/>
          <p:cNvSpPr/>
          <p:nvPr/>
        </p:nvSpPr>
        <p:spPr bwMode="auto">
          <a:xfrm>
            <a:off x="4464204" y="4092498"/>
            <a:ext cx="990600" cy="197004"/>
          </a:xfrm>
          <a:prstGeom prst="right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8" name="Right Arrow 7"/>
          <p:cNvSpPr/>
          <p:nvPr/>
        </p:nvSpPr>
        <p:spPr bwMode="auto">
          <a:xfrm>
            <a:off x="4495800" y="4984596"/>
            <a:ext cx="990600" cy="197004"/>
          </a:xfrm>
          <a:prstGeom prst="right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9" name="Right Arrow 8"/>
          <p:cNvSpPr/>
          <p:nvPr/>
        </p:nvSpPr>
        <p:spPr bwMode="auto">
          <a:xfrm>
            <a:off x="3135351" y="5475249"/>
            <a:ext cx="1905000" cy="228600"/>
          </a:xfrm>
          <a:prstGeom prst="right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10" name="Rectangle 9"/>
          <p:cNvSpPr/>
          <p:nvPr/>
        </p:nvSpPr>
        <p:spPr bwMode="auto">
          <a:xfrm>
            <a:off x="4648200" y="1676400"/>
            <a:ext cx="76200" cy="4648200"/>
          </a:xfrm>
          <a:prstGeom prst="rect">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359121338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FFFF00"/>
                </a:solidFill>
              </a:rPr>
              <a:t>What</a:t>
            </a:r>
            <a:r>
              <a:rPr lang="en-US" sz="3200" dirty="0" smtClean="0"/>
              <a:t> are diagnoses in EHRs </a:t>
            </a:r>
            <a:r>
              <a:rPr lang="en-US" sz="3200" dirty="0" smtClean="0">
                <a:solidFill>
                  <a:srgbClr val="FFFF00"/>
                </a:solidFill>
              </a:rPr>
              <a:t>about</a:t>
            </a:r>
            <a:r>
              <a:rPr lang="en-US" sz="3200" dirty="0" smtClean="0"/>
              <a:t>?</a:t>
            </a:r>
            <a:br>
              <a:rPr lang="en-US" sz="3200" dirty="0" smtClean="0"/>
            </a:br>
            <a:r>
              <a:rPr lang="en-US" sz="1600" dirty="0" smtClean="0"/>
              <a:t>(What are the options?)</a:t>
            </a:r>
            <a:endParaRPr lang="en-US" sz="1600" dirty="0"/>
          </a:p>
        </p:txBody>
      </p:sp>
      <p:graphicFrame>
        <p:nvGraphicFramePr>
          <p:cNvPr id="4" name="Table 3"/>
          <p:cNvGraphicFramePr>
            <a:graphicFrameLocks noGrp="1"/>
          </p:cNvGraphicFramePr>
          <p:nvPr>
            <p:extLst>
              <p:ext uri="{D42A27DB-BD31-4B8C-83A1-F6EECF244321}">
                <p14:modId xmlns:p14="http://schemas.microsoft.com/office/powerpoint/2010/main" val="652726663"/>
              </p:ext>
            </p:extLst>
          </p:nvPr>
        </p:nvGraphicFramePr>
        <p:xfrm>
          <a:off x="457199" y="1676400"/>
          <a:ext cx="8229601" cy="3982437"/>
        </p:xfrm>
        <a:graphic>
          <a:graphicData uri="http://schemas.openxmlformats.org/drawingml/2006/table">
            <a:tbl>
              <a:tblPr>
                <a:tableStyleId>{5C22544A-7EE6-4342-B048-85BDC9FD1C3A}</a:tableStyleId>
              </a:tblPr>
              <a:tblGrid>
                <a:gridCol w="1828801"/>
                <a:gridCol w="6400800"/>
              </a:tblGrid>
              <a:tr h="904364">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DISORDER</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causally relatively isolated combination of physical components that is (a) clinically abnormal and (b) maximal, in the sense that it is not a part of some larger such combination.</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912645">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DISEASE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DISPOSITION (</a:t>
                      </a:r>
                      <a:r>
                        <a:rPr lang="en-US" sz="1800" dirty="0" err="1">
                          <a:solidFill>
                            <a:schemeClr val="bg1"/>
                          </a:solidFill>
                          <a:effectLst/>
                          <a:latin typeface="Cambria" panose="02040503050406030204" pitchFamily="18" charset="0"/>
                        </a:rPr>
                        <a:t>i</a:t>
                      </a:r>
                      <a:r>
                        <a:rPr lang="en-US" sz="1800" dirty="0">
                          <a:solidFill>
                            <a:schemeClr val="bg1"/>
                          </a:solidFill>
                          <a:effectLst/>
                          <a:latin typeface="Cambria" panose="02040503050406030204" pitchFamily="18" charset="0"/>
                        </a:rPr>
                        <a:t>) to undergo </a:t>
                      </a:r>
                      <a:r>
                        <a:rPr lang="en-US" sz="1800" dirty="0">
                          <a:solidFill>
                            <a:srgbClr val="FFFF00"/>
                          </a:solidFill>
                          <a:effectLst/>
                          <a:latin typeface="Cambria" panose="02040503050406030204" pitchFamily="18" charset="0"/>
                        </a:rPr>
                        <a:t>PATHOLOGICAL </a:t>
                      </a:r>
                      <a:r>
                        <a:rPr lang="en-US" sz="1800" dirty="0" err="1">
                          <a:solidFill>
                            <a:srgbClr val="FFFF00"/>
                          </a:solidFill>
                          <a:effectLst/>
                          <a:latin typeface="Cambria" panose="02040503050406030204" pitchFamily="18" charset="0"/>
                        </a:rPr>
                        <a:t>PROCESS</a:t>
                      </a:r>
                      <a:r>
                        <a:rPr lang="en-US" sz="1800" dirty="0" err="1">
                          <a:solidFill>
                            <a:schemeClr val="bg1"/>
                          </a:solidFill>
                          <a:effectLst/>
                          <a:latin typeface="Cambria" panose="02040503050406030204" pitchFamily="18" charset="0"/>
                        </a:rPr>
                        <a:t>es</a:t>
                      </a:r>
                      <a:r>
                        <a:rPr lang="en-US" sz="1800" dirty="0">
                          <a:solidFill>
                            <a:schemeClr val="bg1"/>
                          </a:solidFill>
                          <a:effectLst/>
                          <a:latin typeface="Cambria" panose="02040503050406030204" pitchFamily="18" charset="0"/>
                        </a:rPr>
                        <a:t> that (ii) exists in an ORGANISM because of one or more DISORDERs in that ORGANISM.</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631833">
                <a:tc>
                  <a:txBody>
                    <a:bodyPr/>
                    <a:lstStyle/>
                    <a:p>
                      <a:pPr marL="0" marR="0">
                        <a:lnSpc>
                          <a:spcPct val="100000"/>
                        </a:lnSpc>
                        <a:spcBef>
                          <a:spcPts val="0"/>
                        </a:spcBef>
                        <a:spcAft>
                          <a:spcPts val="0"/>
                        </a:spcAft>
                      </a:pPr>
                      <a:r>
                        <a:rPr lang="en-US" sz="180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DISEASE</a:t>
                      </a:r>
                      <a:r>
                        <a:rPr lang="en-US" sz="1800" baseline="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 COURSE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The totality of all </a:t>
                      </a:r>
                      <a:r>
                        <a:rPr lang="en-US" sz="1800" dirty="0" err="1"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PROCESSes</a:t>
                      </a: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through which a given DISEASE instance is realized. </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1513557">
                <a:tc>
                  <a:txBody>
                    <a:bodyPr/>
                    <a:lstStyle/>
                    <a:p>
                      <a:pPr marL="0" marR="0">
                        <a:lnSpc>
                          <a:spcPct val="100000"/>
                        </a:lnSpc>
                        <a:spcBef>
                          <a:spcPts val="0"/>
                        </a:spcBef>
                        <a:spcAft>
                          <a:spcPts val="0"/>
                        </a:spcAft>
                      </a:pPr>
                      <a:r>
                        <a:rPr lang="en-US" sz="1800" dirty="0">
                          <a:solidFill>
                            <a:srgbClr val="FFC000"/>
                          </a:solidFill>
                          <a:effectLst/>
                          <a:latin typeface="Cambria" panose="02040503050406030204" pitchFamily="18" charset="0"/>
                        </a:rPr>
                        <a:t>DIAGNOSIS</a:t>
                      </a:r>
                      <a:endParaRPr lang="en-US" sz="1800" dirty="0">
                        <a:solidFill>
                          <a:srgbClr val="FFC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conclusion of an interpretive PROCESS that has as input a CLINICAL PICTURE of a given </a:t>
                      </a:r>
                      <a:r>
                        <a:rPr lang="en-US" sz="1800" dirty="0">
                          <a:solidFill>
                            <a:srgbClr val="FFFF00"/>
                          </a:solidFill>
                          <a:effectLst/>
                          <a:latin typeface="Cambria" panose="02040503050406030204" pitchFamily="18" charset="0"/>
                        </a:rPr>
                        <a:t>patient</a:t>
                      </a:r>
                      <a:r>
                        <a:rPr lang="en-US" sz="1800" dirty="0">
                          <a:solidFill>
                            <a:schemeClr val="bg1"/>
                          </a:solidFill>
                          <a:effectLst/>
                          <a:latin typeface="Cambria" panose="02040503050406030204" pitchFamily="18" charset="0"/>
                        </a:rPr>
                        <a:t> and as output an assertion (diagnostic statement) to the effect that the patient has a DISEASE of such and such a type.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bl>
          </a:graphicData>
        </a:graphic>
      </p:graphicFrame>
      <p:sp>
        <p:nvSpPr>
          <p:cNvPr id="5" name="Rectangle 4"/>
          <p:cNvSpPr/>
          <p:nvPr/>
        </p:nvSpPr>
        <p:spPr>
          <a:xfrm>
            <a:off x="1524000" y="6043136"/>
            <a:ext cx="7620000" cy="738664"/>
          </a:xfrm>
          <a:prstGeom prst="rect">
            <a:avLst/>
          </a:prstGeom>
        </p:spPr>
        <p:txBody>
          <a:bodyPr wrap="square">
            <a:spAutoFit/>
          </a:bodyPr>
          <a:lstStyle/>
          <a:p>
            <a:pPr algn="r"/>
            <a:r>
              <a:rPr lang="en-US" sz="1400" dirty="0" err="1">
                <a:solidFill>
                  <a:schemeClr val="bg1"/>
                </a:solidFill>
              </a:rPr>
              <a:t>Scheuermann</a:t>
            </a:r>
            <a:r>
              <a:rPr lang="en-US" sz="1400" dirty="0">
                <a:solidFill>
                  <a:schemeClr val="bg1"/>
                </a:solidFill>
              </a:rPr>
              <a:t> R, Ceusters W, Smith B. </a:t>
            </a:r>
            <a:r>
              <a:rPr lang="en-US" sz="1400" b="1" i="1" dirty="0">
                <a:solidFill>
                  <a:schemeClr val="bg1"/>
                </a:solidFill>
              </a:rPr>
              <a:t>Toward an Ontological Treatment of Disease and Diagnosis</a:t>
            </a:r>
            <a:r>
              <a:rPr lang="en-US" sz="1400" dirty="0">
                <a:solidFill>
                  <a:schemeClr val="bg1"/>
                </a:solidFill>
              </a:rPr>
              <a:t>. </a:t>
            </a:r>
            <a:r>
              <a:rPr lang="en-US" sz="1400" dirty="0">
                <a:solidFill>
                  <a:schemeClr val="bg1"/>
                </a:solidFill>
                <a:hlinkClick r:id="rId2"/>
              </a:rPr>
              <a:t>2009 AMIA Summit on Translational Bioinformatics</a:t>
            </a:r>
            <a:r>
              <a:rPr lang="en-US" sz="1400" dirty="0">
                <a:solidFill>
                  <a:schemeClr val="bg1"/>
                </a:solidFill>
              </a:rPr>
              <a:t>, San Francisco, California, March 15-17, 2009;: 116-120. </a:t>
            </a:r>
            <a:r>
              <a:rPr lang="en-US" sz="1400" dirty="0" err="1">
                <a:solidFill>
                  <a:schemeClr val="bg1"/>
                </a:solidFill>
              </a:rPr>
              <a:t>Omnipress</a:t>
            </a:r>
            <a:r>
              <a:rPr lang="en-US" sz="1400" dirty="0">
                <a:solidFill>
                  <a:schemeClr val="bg1"/>
                </a:solidFill>
              </a:rPr>
              <a:t> ISBN:0-9647743-7-2</a:t>
            </a:r>
          </a:p>
        </p:txBody>
      </p:sp>
    </p:spTree>
    <p:extLst>
      <p:ext uri="{BB962C8B-B14F-4D97-AF65-F5344CB8AC3E}">
        <p14:creationId xmlns:p14="http://schemas.microsoft.com/office/powerpoint/2010/main" val="283406267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63631455"/>
              </p:ext>
            </p:extLst>
          </p:nvPr>
        </p:nvGraphicFramePr>
        <p:xfrm>
          <a:off x="457199" y="1676400"/>
          <a:ext cx="8229601" cy="3982437"/>
        </p:xfrm>
        <a:graphic>
          <a:graphicData uri="http://schemas.openxmlformats.org/drawingml/2006/table">
            <a:tbl>
              <a:tblPr>
                <a:tableStyleId>{5C22544A-7EE6-4342-B048-85BDC9FD1C3A}</a:tableStyleId>
              </a:tblPr>
              <a:tblGrid>
                <a:gridCol w="1828801"/>
                <a:gridCol w="6400800"/>
              </a:tblGrid>
              <a:tr h="904364">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DISORDER</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causally relatively isolated combination of physical components that is (a) clinically abnormal and (b) maximal, in the sense that it is not a part of some larger such combination.</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912645">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DISEASE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DISPOSITION (</a:t>
                      </a:r>
                      <a:r>
                        <a:rPr lang="en-US" sz="1800" dirty="0" err="1">
                          <a:solidFill>
                            <a:schemeClr val="bg1"/>
                          </a:solidFill>
                          <a:effectLst/>
                          <a:latin typeface="Cambria" panose="02040503050406030204" pitchFamily="18" charset="0"/>
                        </a:rPr>
                        <a:t>i</a:t>
                      </a:r>
                      <a:r>
                        <a:rPr lang="en-US" sz="1800" dirty="0">
                          <a:solidFill>
                            <a:schemeClr val="bg1"/>
                          </a:solidFill>
                          <a:effectLst/>
                          <a:latin typeface="Cambria" panose="02040503050406030204" pitchFamily="18" charset="0"/>
                        </a:rPr>
                        <a:t>) to undergo </a:t>
                      </a:r>
                      <a:r>
                        <a:rPr lang="en-US" sz="1800" dirty="0">
                          <a:solidFill>
                            <a:srgbClr val="FFFF00"/>
                          </a:solidFill>
                          <a:effectLst/>
                          <a:latin typeface="Cambria" panose="02040503050406030204" pitchFamily="18" charset="0"/>
                        </a:rPr>
                        <a:t>PATHOLOGICAL </a:t>
                      </a:r>
                      <a:r>
                        <a:rPr lang="en-US" sz="1800" dirty="0" err="1">
                          <a:solidFill>
                            <a:srgbClr val="FFFF00"/>
                          </a:solidFill>
                          <a:effectLst/>
                          <a:latin typeface="Cambria" panose="02040503050406030204" pitchFamily="18" charset="0"/>
                        </a:rPr>
                        <a:t>PROCESS</a:t>
                      </a:r>
                      <a:r>
                        <a:rPr lang="en-US" sz="1800" dirty="0" err="1">
                          <a:solidFill>
                            <a:schemeClr val="bg1"/>
                          </a:solidFill>
                          <a:effectLst/>
                          <a:latin typeface="Cambria" panose="02040503050406030204" pitchFamily="18" charset="0"/>
                        </a:rPr>
                        <a:t>es</a:t>
                      </a:r>
                      <a:r>
                        <a:rPr lang="en-US" sz="1800" dirty="0">
                          <a:solidFill>
                            <a:schemeClr val="bg1"/>
                          </a:solidFill>
                          <a:effectLst/>
                          <a:latin typeface="Cambria" panose="02040503050406030204" pitchFamily="18" charset="0"/>
                        </a:rPr>
                        <a:t> that (ii) exists in an ORGANISM because of one or more DISORDERs in that ORGANISM.</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631833">
                <a:tc>
                  <a:txBody>
                    <a:bodyPr/>
                    <a:lstStyle/>
                    <a:p>
                      <a:pPr marL="0" marR="0">
                        <a:lnSpc>
                          <a:spcPct val="100000"/>
                        </a:lnSpc>
                        <a:spcBef>
                          <a:spcPts val="0"/>
                        </a:spcBef>
                        <a:spcAft>
                          <a:spcPts val="0"/>
                        </a:spcAft>
                      </a:pPr>
                      <a:r>
                        <a:rPr lang="en-US" sz="180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DISEASE</a:t>
                      </a:r>
                      <a:r>
                        <a:rPr lang="en-US" sz="1800" baseline="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 COURSE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The totality of all </a:t>
                      </a:r>
                      <a:r>
                        <a:rPr lang="en-US" sz="1800" dirty="0" err="1"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PROCESSes</a:t>
                      </a: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through which a given DISEASE instance is realized. </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1513557">
                <a:tc>
                  <a:txBody>
                    <a:bodyPr/>
                    <a:lstStyle/>
                    <a:p>
                      <a:pPr marL="0" marR="0">
                        <a:lnSpc>
                          <a:spcPct val="100000"/>
                        </a:lnSpc>
                        <a:spcBef>
                          <a:spcPts val="0"/>
                        </a:spcBef>
                        <a:spcAft>
                          <a:spcPts val="0"/>
                        </a:spcAft>
                      </a:pPr>
                      <a:r>
                        <a:rPr lang="en-US" sz="1800" dirty="0">
                          <a:solidFill>
                            <a:srgbClr val="FFC000"/>
                          </a:solidFill>
                          <a:effectLst/>
                          <a:latin typeface="Cambria" panose="02040503050406030204" pitchFamily="18" charset="0"/>
                        </a:rPr>
                        <a:t>DIAGNOSIS</a:t>
                      </a:r>
                      <a:endParaRPr lang="en-US" sz="1800" dirty="0">
                        <a:solidFill>
                          <a:srgbClr val="FFC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conclusion of an interpretive PROCESS that has as input a CLINICAL PICTURE of a given </a:t>
                      </a:r>
                      <a:r>
                        <a:rPr lang="en-US" sz="1800" dirty="0">
                          <a:solidFill>
                            <a:srgbClr val="FFFF00"/>
                          </a:solidFill>
                          <a:effectLst/>
                          <a:latin typeface="Cambria" panose="02040503050406030204" pitchFamily="18" charset="0"/>
                        </a:rPr>
                        <a:t>patient</a:t>
                      </a:r>
                      <a:r>
                        <a:rPr lang="en-US" sz="1800" dirty="0">
                          <a:solidFill>
                            <a:schemeClr val="bg1"/>
                          </a:solidFill>
                          <a:effectLst/>
                          <a:latin typeface="Cambria" panose="02040503050406030204" pitchFamily="18" charset="0"/>
                        </a:rPr>
                        <a:t> and as output an assertion (diagnostic statement) to the effect that the patient has a DISEASE of such and such a type.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bl>
          </a:graphicData>
        </a:graphic>
      </p:graphicFrame>
      <p:sp>
        <p:nvSpPr>
          <p:cNvPr id="7" name="Rectangle 6"/>
          <p:cNvSpPr/>
          <p:nvPr/>
        </p:nvSpPr>
        <p:spPr bwMode="auto">
          <a:xfrm>
            <a:off x="1219200" y="5943600"/>
            <a:ext cx="5791200" cy="5334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dirty="0">
                <a:solidFill>
                  <a:schemeClr val="bg1"/>
                </a:solidFill>
              </a:rPr>
              <a:t>781.2 Abnormality of gait</a:t>
            </a:r>
          </a:p>
        </p:txBody>
      </p:sp>
      <p:sp>
        <p:nvSpPr>
          <p:cNvPr id="8" name="Title 1"/>
          <p:cNvSpPr>
            <a:spLocks noGrp="1"/>
          </p:cNvSpPr>
          <p:nvPr>
            <p:ph type="title"/>
          </p:nvPr>
        </p:nvSpPr>
        <p:spPr>
          <a:xfrm>
            <a:off x="228600" y="762000"/>
            <a:ext cx="8686800" cy="762000"/>
          </a:xfrm>
        </p:spPr>
        <p:txBody>
          <a:bodyPr/>
          <a:lstStyle/>
          <a:p>
            <a:r>
              <a:rPr lang="en-US" sz="3200" dirty="0" smtClean="0">
                <a:solidFill>
                  <a:srgbClr val="FFFF00"/>
                </a:solidFill>
              </a:rPr>
              <a:t>What</a:t>
            </a:r>
            <a:r>
              <a:rPr lang="en-US" sz="3200" dirty="0" smtClean="0"/>
              <a:t> are diagnoses in EHRs </a:t>
            </a:r>
            <a:r>
              <a:rPr lang="en-US" sz="3200" dirty="0" smtClean="0">
                <a:solidFill>
                  <a:srgbClr val="FFFF00"/>
                </a:solidFill>
              </a:rPr>
              <a:t>about</a:t>
            </a:r>
            <a:r>
              <a:rPr lang="en-US" sz="3200" dirty="0" smtClean="0"/>
              <a:t>?</a:t>
            </a:r>
            <a:br>
              <a:rPr lang="en-US" sz="3200" dirty="0" smtClean="0"/>
            </a:br>
            <a:r>
              <a:rPr lang="en-US" sz="1600" dirty="0" smtClean="0"/>
              <a:t>(What are the options?)</a:t>
            </a:r>
            <a:endParaRPr lang="en-US" sz="1600" dirty="0"/>
          </a:p>
        </p:txBody>
      </p:sp>
    </p:spTree>
    <p:extLst>
      <p:ext uri="{BB962C8B-B14F-4D97-AF65-F5344CB8AC3E}">
        <p14:creationId xmlns:p14="http://schemas.microsoft.com/office/powerpoint/2010/main" val="39003732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57240145"/>
              </p:ext>
            </p:extLst>
          </p:nvPr>
        </p:nvGraphicFramePr>
        <p:xfrm>
          <a:off x="457199" y="1676400"/>
          <a:ext cx="8229601" cy="3982437"/>
        </p:xfrm>
        <a:graphic>
          <a:graphicData uri="http://schemas.openxmlformats.org/drawingml/2006/table">
            <a:tbl>
              <a:tblPr>
                <a:tableStyleId>{5C22544A-7EE6-4342-B048-85BDC9FD1C3A}</a:tableStyleId>
              </a:tblPr>
              <a:tblGrid>
                <a:gridCol w="1828801"/>
                <a:gridCol w="6400800"/>
              </a:tblGrid>
              <a:tr h="904364">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DISORDER</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causally relatively isolated combination of physical components that is (a) clinically abnormal and (b) maximal, in the sense that it is not a part of some larger such combination.</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912645">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DISEASE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DISPOSITION (</a:t>
                      </a:r>
                      <a:r>
                        <a:rPr lang="en-US" sz="1800" dirty="0" err="1">
                          <a:solidFill>
                            <a:schemeClr val="bg1"/>
                          </a:solidFill>
                          <a:effectLst/>
                          <a:latin typeface="Cambria" panose="02040503050406030204" pitchFamily="18" charset="0"/>
                        </a:rPr>
                        <a:t>i</a:t>
                      </a:r>
                      <a:r>
                        <a:rPr lang="en-US" sz="1800" dirty="0">
                          <a:solidFill>
                            <a:schemeClr val="bg1"/>
                          </a:solidFill>
                          <a:effectLst/>
                          <a:latin typeface="Cambria" panose="02040503050406030204" pitchFamily="18" charset="0"/>
                        </a:rPr>
                        <a:t>) to undergo </a:t>
                      </a:r>
                      <a:r>
                        <a:rPr lang="en-US" sz="1800" dirty="0">
                          <a:solidFill>
                            <a:srgbClr val="FFFF00"/>
                          </a:solidFill>
                          <a:effectLst/>
                          <a:latin typeface="Cambria" panose="02040503050406030204" pitchFamily="18" charset="0"/>
                        </a:rPr>
                        <a:t>PATHOLOGICAL </a:t>
                      </a:r>
                      <a:r>
                        <a:rPr lang="en-US" sz="1800" dirty="0" err="1">
                          <a:solidFill>
                            <a:srgbClr val="FFFF00"/>
                          </a:solidFill>
                          <a:effectLst/>
                          <a:latin typeface="Cambria" panose="02040503050406030204" pitchFamily="18" charset="0"/>
                        </a:rPr>
                        <a:t>PROCESS</a:t>
                      </a:r>
                      <a:r>
                        <a:rPr lang="en-US" sz="1800" dirty="0" err="1">
                          <a:solidFill>
                            <a:schemeClr val="bg1"/>
                          </a:solidFill>
                          <a:effectLst/>
                          <a:latin typeface="Cambria" panose="02040503050406030204" pitchFamily="18" charset="0"/>
                        </a:rPr>
                        <a:t>es</a:t>
                      </a:r>
                      <a:r>
                        <a:rPr lang="en-US" sz="1800" dirty="0">
                          <a:solidFill>
                            <a:schemeClr val="bg1"/>
                          </a:solidFill>
                          <a:effectLst/>
                          <a:latin typeface="Cambria" panose="02040503050406030204" pitchFamily="18" charset="0"/>
                        </a:rPr>
                        <a:t> that (ii) exists in an ORGANISM because of one or more DISORDERs in that ORGANISM.</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631833">
                <a:tc>
                  <a:txBody>
                    <a:bodyPr/>
                    <a:lstStyle/>
                    <a:p>
                      <a:pPr marL="0" marR="0">
                        <a:lnSpc>
                          <a:spcPct val="100000"/>
                        </a:lnSpc>
                        <a:spcBef>
                          <a:spcPts val="0"/>
                        </a:spcBef>
                        <a:spcAft>
                          <a:spcPts val="0"/>
                        </a:spcAft>
                      </a:pPr>
                      <a:r>
                        <a:rPr lang="en-US" sz="180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DISEASE</a:t>
                      </a:r>
                      <a:r>
                        <a:rPr lang="en-US" sz="1800" baseline="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 COURSE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The totality of all </a:t>
                      </a:r>
                      <a:r>
                        <a:rPr lang="en-US" sz="1800" dirty="0" err="1"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PROCESSes</a:t>
                      </a: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through which a given DISEASE instance is realized. </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1513557">
                <a:tc>
                  <a:txBody>
                    <a:bodyPr/>
                    <a:lstStyle/>
                    <a:p>
                      <a:pPr marL="0" marR="0">
                        <a:lnSpc>
                          <a:spcPct val="100000"/>
                        </a:lnSpc>
                        <a:spcBef>
                          <a:spcPts val="0"/>
                        </a:spcBef>
                        <a:spcAft>
                          <a:spcPts val="0"/>
                        </a:spcAft>
                      </a:pPr>
                      <a:r>
                        <a:rPr lang="en-US" sz="1800" dirty="0">
                          <a:solidFill>
                            <a:srgbClr val="FFC000"/>
                          </a:solidFill>
                          <a:effectLst/>
                          <a:latin typeface="Cambria" panose="02040503050406030204" pitchFamily="18" charset="0"/>
                        </a:rPr>
                        <a:t>DIAGNOSIS</a:t>
                      </a:r>
                      <a:endParaRPr lang="en-US" sz="1800" dirty="0">
                        <a:solidFill>
                          <a:srgbClr val="FFC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conclusion of an interpretive PROCESS that has as input a CLINICAL PICTURE of a given </a:t>
                      </a:r>
                      <a:r>
                        <a:rPr lang="en-US" sz="1800" dirty="0">
                          <a:solidFill>
                            <a:srgbClr val="FFFF00"/>
                          </a:solidFill>
                          <a:effectLst/>
                          <a:latin typeface="Cambria" panose="02040503050406030204" pitchFamily="18" charset="0"/>
                        </a:rPr>
                        <a:t>patient</a:t>
                      </a:r>
                      <a:r>
                        <a:rPr lang="en-US" sz="1800" dirty="0">
                          <a:solidFill>
                            <a:schemeClr val="bg1"/>
                          </a:solidFill>
                          <a:effectLst/>
                          <a:latin typeface="Cambria" panose="02040503050406030204" pitchFamily="18" charset="0"/>
                        </a:rPr>
                        <a:t> and as output an assertion (diagnostic statement) to the effect that the patient has a DISEASE of such and such a type.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bl>
          </a:graphicData>
        </a:graphic>
      </p:graphicFrame>
      <p:sp>
        <p:nvSpPr>
          <p:cNvPr id="6" name="Rectangle 5"/>
          <p:cNvSpPr/>
          <p:nvPr/>
        </p:nvSpPr>
        <p:spPr bwMode="auto">
          <a:xfrm>
            <a:off x="5334000" y="2590800"/>
            <a:ext cx="2514600" cy="381000"/>
          </a:xfrm>
          <a:prstGeom prst="rect">
            <a:avLst/>
          </a:prstGeom>
          <a:solidFill>
            <a:srgbClr val="FF00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ectangle 6"/>
          <p:cNvSpPr/>
          <p:nvPr/>
        </p:nvSpPr>
        <p:spPr bwMode="auto">
          <a:xfrm>
            <a:off x="1219200" y="5943600"/>
            <a:ext cx="5791200" cy="5334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dirty="0">
                <a:solidFill>
                  <a:schemeClr val="bg1"/>
                </a:solidFill>
              </a:rPr>
              <a:t>781.2 Abnormality of gait</a:t>
            </a:r>
          </a:p>
        </p:txBody>
      </p:sp>
      <p:sp>
        <p:nvSpPr>
          <p:cNvPr id="8" name="Title 1"/>
          <p:cNvSpPr>
            <a:spLocks noGrp="1"/>
          </p:cNvSpPr>
          <p:nvPr>
            <p:ph type="title"/>
          </p:nvPr>
        </p:nvSpPr>
        <p:spPr>
          <a:xfrm>
            <a:off x="228600" y="762000"/>
            <a:ext cx="8686800" cy="762000"/>
          </a:xfrm>
        </p:spPr>
        <p:txBody>
          <a:bodyPr/>
          <a:lstStyle/>
          <a:p>
            <a:r>
              <a:rPr lang="en-US" sz="3200" dirty="0" smtClean="0">
                <a:solidFill>
                  <a:srgbClr val="FFFF00"/>
                </a:solidFill>
              </a:rPr>
              <a:t>What</a:t>
            </a:r>
            <a:r>
              <a:rPr lang="en-US" sz="3200" dirty="0" smtClean="0"/>
              <a:t> are diagnoses in EHRs </a:t>
            </a:r>
            <a:r>
              <a:rPr lang="en-US" sz="3200" dirty="0" smtClean="0">
                <a:solidFill>
                  <a:srgbClr val="FFFF00"/>
                </a:solidFill>
              </a:rPr>
              <a:t>about</a:t>
            </a:r>
            <a:r>
              <a:rPr lang="en-US" sz="3200" dirty="0" smtClean="0"/>
              <a:t>?</a:t>
            </a:r>
            <a:br>
              <a:rPr lang="en-US" sz="3200" dirty="0" smtClean="0"/>
            </a:br>
            <a:r>
              <a:rPr lang="en-US" sz="1600" dirty="0" smtClean="0"/>
              <a:t>(What are the options?)</a:t>
            </a:r>
            <a:endParaRPr lang="en-US" sz="1600" dirty="0"/>
          </a:p>
        </p:txBody>
      </p:sp>
    </p:spTree>
    <p:extLst>
      <p:ext uri="{BB962C8B-B14F-4D97-AF65-F5344CB8AC3E}">
        <p14:creationId xmlns:p14="http://schemas.microsoft.com/office/powerpoint/2010/main" val="201813964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52758230"/>
              </p:ext>
            </p:extLst>
          </p:nvPr>
        </p:nvGraphicFramePr>
        <p:xfrm>
          <a:off x="457199" y="1676400"/>
          <a:ext cx="8229601" cy="3982437"/>
        </p:xfrm>
        <a:graphic>
          <a:graphicData uri="http://schemas.openxmlformats.org/drawingml/2006/table">
            <a:tbl>
              <a:tblPr>
                <a:tableStyleId>{5C22544A-7EE6-4342-B048-85BDC9FD1C3A}</a:tableStyleId>
              </a:tblPr>
              <a:tblGrid>
                <a:gridCol w="1828801"/>
                <a:gridCol w="6400800"/>
              </a:tblGrid>
              <a:tr h="904364">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DISORDER</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causally relatively isolated combination of physical components that is (a) clinically abnormal and (b) maximal, in the sense that it is not a part of some larger such combination.</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912645">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DISEASE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DISPOSITION (</a:t>
                      </a:r>
                      <a:r>
                        <a:rPr lang="en-US" sz="1800" dirty="0" err="1">
                          <a:solidFill>
                            <a:schemeClr val="bg1"/>
                          </a:solidFill>
                          <a:effectLst/>
                          <a:latin typeface="Cambria" panose="02040503050406030204" pitchFamily="18" charset="0"/>
                        </a:rPr>
                        <a:t>i</a:t>
                      </a:r>
                      <a:r>
                        <a:rPr lang="en-US" sz="1800" dirty="0">
                          <a:solidFill>
                            <a:schemeClr val="bg1"/>
                          </a:solidFill>
                          <a:effectLst/>
                          <a:latin typeface="Cambria" panose="02040503050406030204" pitchFamily="18" charset="0"/>
                        </a:rPr>
                        <a:t>) to undergo </a:t>
                      </a:r>
                      <a:r>
                        <a:rPr lang="en-US" sz="1800" dirty="0">
                          <a:solidFill>
                            <a:srgbClr val="FFFF00"/>
                          </a:solidFill>
                          <a:effectLst/>
                          <a:latin typeface="Cambria" panose="02040503050406030204" pitchFamily="18" charset="0"/>
                        </a:rPr>
                        <a:t>PATHOLOGICAL </a:t>
                      </a:r>
                      <a:r>
                        <a:rPr lang="en-US" sz="1800" dirty="0" err="1">
                          <a:solidFill>
                            <a:srgbClr val="FFFF00"/>
                          </a:solidFill>
                          <a:effectLst/>
                          <a:latin typeface="Cambria" panose="02040503050406030204" pitchFamily="18" charset="0"/>
                        </a:rPr>
                        <a:t>PROCESS</a:t>
                      </a:r>
                      <a:r>
                        <a:rPr lang="en-US" sz="1800" dirty="0" err="1">
                          <a:solidFill>
                            <a:schemeClr val="bg1"/>
                          </a:solidFill>
                          <a:effectLst/>
                          <a:latin typeface="Cambria" panose="02040503050406030204" pitchFamily="18" charset="0"/>
                        </a:rPr>
                        <a:t>es</a:t>
                      </a:r>
                      <a:r>
                        <a:rPr lang="en-US" sz="1800" dirty="0">
                          <a:solidFill>
                            <a:schemeClr val="bg1"/>
                          </a:solidFill>
                          <a:effectLst/>
                          <a:latin typeface="Cambria" panose="02040503050406030204" pitchFamily="18" charset="0"/>
                        </a:rPr>
                        <a:t> that (ii) exists in an ORGANISM because of one or more DISORDERs in that ORGANISM.</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631833">
                <a:tc>
                  <a:txBody>
                    <a:bodyPr/>
                    <a:lstStyle/>
                    <a:p>
                      <a:pPr marL="0" marR="0">
                        <a:lnSpc>
                          <a:spcPct val="100000"/>
                        </a:lnSpc>
                        <a:spcBef>
                          <a:spcPts val="0"/>
                        </a:spcBef>
                        <a:spcAft>
                          <a:spcPts val="0"/>
                        </a:spcAft>
                      </a:pPr>
                      <a:r>
                        <a:rPr lang="en-US" sz="180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DISEASE</a:t>
                      </a:r>
                      <a:r>
                        <a:rPr lang="en-US" sz="1800" baseline="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 COURSE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The totality of all </a:t>
                      </a:r>
                      <a:r>
                        <a:rPr lang="en-US" sz="1800" dirty="0" err="1"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PROCESSes</a:t>
                      </a: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through which a given DISEASE instance is realized. </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1513557">
                <a:tc>
                  <a:txBody>
                    <a:bodyPr/>
                    <a:lstStyle/>
                    <a:p>
                      <a:pPr marL="0" marR="0">
                        <a:lnSpc>
                          <a:spcPct val="100000"/>
                        </a:lnSpc>
                        <a:spcBef>
                          <a:spcPts val="0"/>
                        </a:spcBef>
                        <a:spcAft>
                          <a:spcPts val="0"/>
                        </a:spcAft>
                      </a:pPr>
                      <a:r>
                        <a:rPr lang="en-US" sz="1800" dirty="0">
                          <a:solidFill>
                            <a:srgbClr val="FFC000"/>
                          </a:solidFill>
                          <a:effectLst/>
                          <a:latin typeface="Cambria" panose="02040503050406030204" pitchFamily="18" charset="0"/>
                        </a:rPr>
                        <a:t>DIAGNOSIS</a:t>
                      </a:r>
                      <a:endParaRPr lang="en-US" sz="1800" dirty="0">
                        <a:solidFill>
                          <a:srgbClr val="FFC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conclusion of an interpretive PROCESS that has as input a CLINICAL PICTURE of a given </a:t>
                      </a:r>
                      <a:r>
                        <a:rPr lang="en-US" sz="1800" dirty="0">
                          <a:solidFill>
                            <a:srgbClr val="FFFF00"/>
                          </a:solidFill>
                          <a:effectLst/>
                          <a:latin typeface="Cambria" panose="02040503050406030204" pitchFamily="18" charset="0"/>
                        </a:rPr>
                        <a:t>patient</a:t>
                      </a:r>
                      <a:r>
                        <a:rPr lang="en-US" sz="1800" dirty="0">
                          <a:solidFill>
                            <a:schemeClr val="bg1"/>
                          </a:solidFill>
                          <a:effectLst/>
                          <a:latin typeface="Cambria" panose="02040503050406030204" pitchFamily="18" charset="0"/>
                        </a:rPr>
                        <a:t> and as output an assertion (diagnostic statement) to the effect that the patient has a DISEASE of such and such a type.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bl>
          </a:graphicData>
        </a:graphic>
      </p:graphicFrame>
      <p:sp>
        <p:nvSpPr>
          <p:cNvPr id="7" name="Rectangle 6"/>
          <p:cNvSpPr/>
          <p:nvPr/>
        </p:nvSpPr>
        <p:spPr bwMode="auto">
          <a:xfrm>
            <a:off x="1219200" y="5943600"/>
            <a:ext cx="5791200" cy="5334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dirty="0">
                <a:solidFill>
                  <a:schemeClr val="bg1"/>
                </a:solidFill>
              </a:rPr>
              <a:t>256.0 </a:t>
            </a:r>
            <a:r>
              <a:rPr lang="en-US" dirty="0" smtClean="0">
                <a:solidFill>
                  <a:schemeClr val="bg1"/>
                </a:solidFill>
              </a:rPr>
              <a:t>- </a:t>
            </a:r>
            <a:r>
              <a:rPr lang="en-US" dirty="0" err="1" smtClean="0">
                <a:solidFill>
                  <a:schemeClr val="bg1"/>
                </a:solidFill>
              </a:rPr>
              <a:t>Hyperestrogenism</a:t>
            </a:r>
            <a:endParaRPr lang="en-US" dirty="0">
              <a:solidFill>
                <a:schemeClr val="bg1"/>
              </a:solidFill>
            </a:endParaRPr>
          </a:p>
        </p:txBody>
      </p:sp>
      <p:sp>
        <p:nvSpPr>
          <p:cNvPr id="8" name="Title 1"/>
          <p:cNvSpPr>
            <a:spLocks noGrp="1"/>
          </p:cNvSpPr>
          <p:nvPr>
            <p:ph type="title"/>
          </p:nvPr>
        </p:nvSpPr>
        <p:spPr>
          <a:xfrm>
            <a:off x="228600" y="762000"/>
            <a:ext cx="8686800" cy="762000"/>
          </a:xfrm>
        </p:spPr>
        <p:txBody>
          <a:bodyPr/>
          <a:lstStyle/>
          <a:p>
            <a:r>
              <a:rPr lang="en-US" sz="3200" dirty="0" smtClean="0">
                <a:solidFill>
                  <a:srgbClr val="FFFF00"/>
                </a:solidFill>
              </a:rPr>
              <a:t>What</a:t>
            </a:r>
            <a:r>
              <a:rPr lang="en-US" sz="3200" dirty="0" smtClean="0"/>
              <a:t> are diagnoses in EHRs </a:t>
            </a:r>
            <a:r>
              <a:rPr lang="en-US" sz="3200" dirty="0" smtClean="0">
                <a:solidFill>
                  <a:srgbClr val="FFFF00"/>
                </a:solidFill>
              </a:rPr>
              <a:t>about</a:t>
            </a:r>
            <a:r>
              <a:rPr lang="en-US" sz="3200" dirty="0" smtClean="0"/>
              <a:t>?</a:t>
            </a:r>
            <a:br>
              <a:rPr lang="en-US" sz="3200" dirty="0" smtClean="0"/>
            </a:br>
            <a:r>
              <a:rPr lang="en-US" sz="1600" dirty="0" smtClean="0"/>
              <a:t>(What are the options?)</a:t>
            </a:r>
            <a:endParaRPr lang="en-US" sz="1600" dirty="0"/>
          </a:p>
        </p:txBody>
      </p:sp>
    </p:spTree>
    <p:extLst>
      <p:ext uri="{BB962C8B-B14F-4D97-AF65-F5344CB8AC3E}">
        <p14:creationId xmlns:p14="http://schemas.microsoft.com/office/powerpoint/2010/main" val="31116489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a:t>
            </a:r>
            <a:r>
              <a:rPr lang="en-US" sz="2400" dirty="0" smtClean="0"/>
              <a:t>(some definitions by Merriam-Webster)</a:t>
            </a:r>
            <a:r>
              <a:rPr lang="en-US" dirty="0" smtClean="0"/>
              <a:t> </a:t>
            </a:r>
            <a:endParaRPr lang="en-US" dirty="0"/>
          </a:p>
        </p:txBody>
      </p:sp>
      <p:sp>
        <p:nvSpPr>
          <p:cNvPr id="3" name="Content Placeholder 2"/>
          <p:cNvSpPr>
            <a:spLocks noGrp="1"/>
          </p:cNvSpPr>
          <p:nvPr>
            <p:ph idx="1"/>
          </p:nvPr>
        </p:nvSpPr>
        <p:spPr>
          <a:xfrm>
            <a:off x="228600" y="1676400"/>
            <a:ext cx="8839200" cy="4953000"/>
          </a:xfrm>
        </p:spPr>
        <p:txBody>
          <a:bodyPr/>
          <a:lstStyle/>
          <a:p>
            <a:pPr fontAlgn="t">
              <a:buFont typeface="Arial" panose="020B0604020202020204" pitchFamily="34" charset="0"/>
              <a:buChar char="•"/>
            </a:pPr>
            <a:r>
              <a:rPr lang="en-US" sz="2100" dirty="0" smtClean="0"/>
              <a:t>an </a:t>
            </a:r>
            <a:r>
              <a:rPr lang="en-US" sz="2100" dirty="0"/>
              <a:t>open land area free of woods and buildings </a:t>
            </a:r>
            <a:endParaRPr lang="en-US" sz="2100" dirty="0" smtClean="0"/>
          </a:p>
          <a:p>
            <a:pPr fontAlgn="t">
              <a:buFont typeface="Arial" panose="020B0604020202020204" pitchFamily="34" charset="0"/>
              <a:buChar char="•"/>
            </a:pPr>
            <a:r>
              <a:rPr lang="en-US" sz="2100" dirty="0" smtClean="0">
                <a:solidFill>
                  <a:srgbClr val="FFFF00"/>
                </a:solidFill>
              </a:rPr>
              <a:t>the </a:t>
            </a:r>
            <a:r>
              <a:rPr lang="en-US" sz="2100" dirty="0">
                <a:solidFill>
                  <a:srgbClr val="FFFF00"/>
                </a:solidFill>
              </a:rPr>
              <a:t>place where a battle is </a:t>
            </a:r>
            <a:r>
              <a:rPr lang="en-US" sz="2100" dirty="0" smtClean="0">
                <a:solidFill>
                  <a:srgbClr val="FFFF00"/>
                </a:solidFill>
              </a:rPr>
              <a:t>fought</a:t>
            </a:r>
          </a:p>
          <a:p>
            <a:pPr fontAlgn="t">
              <a:buFont typeface="Arial" panose="020B0604020202020204" pitchFamily="34" charset="0"/>
              <a:buChar char="•"/>
            </a:pPr>
            <a:r>
              <a:rPr lang="en-US" sz="2100" dirty="0" smtClean="0"/>
              <a:t>an </a:t>
            </a:r>
            <a:r>
              <a:rPr lang="en-US" sz="2100" dirty="0"/>
              <a:t>area or division of an activity, subject, or profession </a:t>
            </a:r>
            <a:endParaRPr lang="en-US" sz="2100" dirty="0" smtClean="0"/>
          </a:p>
          <a:p>
            <a:pPr fontAlgn="t">
              <a:buFont typeface="Arial" panose="020B0604020202020204" pitchFamily="34" charset="0"/>
              <a:buChar char="•"/>
            </a:pPr>
            <a:r>
              <a:rPr lang="en-US" sz="2100" dirty="0" smtClean="0"/>
              <a:t>a </a:t>
            </a:r>
            <a:r>
              <a:rPr lang="en-US" sz="2100" dirty="0"/>
              <a:t>space on which something is drawn or </a:t>
            </a:r>
            <a:r>
              <a:rPr lang="en-US" sz="2100" dirty="0" smtClean="0"/>
              <a:t>projected</a:t>
            </a:r>
          </a:p>
          <a:p>
            <a:pPr fontAlgn="t">
              <a:buFont typeface="Arial" panose="020B0604020202020204" pitchFamily="34" charset="0"/>
              <a:buChar char="•"/>
            </a:pPr>
            <a:r>
              <a:rPr lang="en-US" sz="2100" dirty="0" smtClean="0"/>
              <a:t>the </a:t>
            </a:r>
            <a:r>
              <a:rPr lang="en-US" sz="2100" dirty="0"/>
              <a:t>area visible through the lens of an optical instrument</a:t>
            </a:r>
          </a:p>
          <a:p>
            <a:pPr fontAlgn="t">
              <a:buFont typeface="Arial" panose="020B0604020202020204" pitchFamily="34" charset="0"/>
              <a:buChar char="•"/>
            </a:pPr>
            <a:r>
              <a:rPr lang="en-US" sz="2100" dirty="0" smtClean="0"/>
              <a:t>a </a:t>
            </a:r>
            <a:r>
              <a:rPr lang="en-US" sz="2100" dirty="0"/>
              <a:t>set of mathematical elements that is subject to two binary operations the second of which is distributive </a:t>
            </a:r>
            <a:r>
              <a:rPr lang="en-US" sz="2100" dirty="0" smtClean="0"/>
              <a:t>relative </a:t>
            </a:r>
            <a:r>
              <a:rPr lang="en-US" sz="2100" dirty="0"/>
              <a:t>to the first and that constitutes a commutative </a:t>
            </a:r>
            <a:r>
              <a:rPr lang="en-US" sz="2100" dirty="0" smtClean="0"/>
              <a:t>group </a:t>
            </a:r>
            <a:r>
              <a:rPr lang="en-US" sz="2100" dirty="0"/>
              <a:t>under the first operation and also under the second if the zero or unit element under the first is omitted</a:t>
            </a:r>
          </a:p>
          <a:p>
            <a:pPr fontAlgn="t">
              <a:buFont typeface="Arial" panose="020B0604020202020204" pitchFamily="34" charset="0"/>
              <a:buChar char="•"/>
            </a:pPr>
            <a:r>
              <a:rPr lang="en-US" sz="2100" dirty="0" smtClean="0">
                <a:solidFill>
                  <a:srgbClr val="FFFF00"/>
                </a:solidFill>
              </a:rPr>
              <a:t>a </a:t>
            </a:r>
            <a:r>
              <a:rPr lang="en-US" sz="2100" dirty="0">
                <a:solidFill>
                  <a:srgbClr val="FFFF00"/>
                </a:solidFill>
              </a:rPr>
              <a:t>series of drain tiles and an absorption area for septic-tank outflow</a:t>
            </a:r>
          </a:p>
          <a:p>
            <a:pPr fontAlgn="t">
              <a:buFont typeface="Arial" panose="020B0604020202020204" pitchFamily="34" charset="0"/>
              <a:buChar char="•"/>
            </a:pPr>
            <a:r>
              <a:rPr lang="en-US" sz="2100" dirty="0" smtClean="0"/>
              <a:t>a </a:t>
            </a:r>
            <a:r>
              <a:rPr lang="en-US" sz="2100" dirty="0"/>
              <a:t>particular area (as of a record in a database) in which the same type of information is regularly </a:t>
            </a:r>
            <a:r>
              <a:rPr lang="en-US" sz="2100" dirty="0" smtClean="0"/>
              <a:t>recorded</a:t>
            </a:r>
          </a:p>
          <a:p>
            <a:pPr fontAlgn="t">
              <a:buFont typeface="Arial" panose="020B0604020202020204" pitchFamily="34" charset="0"/>
              <a:buChar char="•"/>
            </a:pPr>
            <a:r>
              <a:rPr lang="en-US" sz="2100" dirty="0" smtClean="0"/>
              <a:t>…</a:t>
            </a:r>
            <a:endParaRPr lang="en-US" sz="2100" dirty="0"/>
          </a:p>
          <a:p>
            <a:pPr>
              <a:buFont typeface="Arial" panose="020B0604020202020204" pitchFamily="34" charset="0"/>
              <a:buChar char="•"/>
            </a:pPr>
            <a:endParaRPr lang="en-US" sz="2100" dirty="0"/>
          </a:p>
        </p:txBody>
      </p:sp>
      <p:sp>
        <p:nvSpPr>
          <p:cNvPr id="4" name="Rectangle 3"/>
          <p:cNvSpPr/>
          <p:nvPr/>
        </p:nvSpPr>
        <p:spPr>
          <a:xfrm>
            <a:off x="2514600" y="6474023"/>
            <a:ext cx="6629400" cy="307777"/>
          </a:xfrm>
          <a:prstGeom prst="rect">
            <a:avLst/>
          </a:prstGeom>
        </p:spPr>
        <p:txBody>
          <a:bodyPr wrap="square">
            <a:spAutoFit/>
          </a:bodyPr>
          <a:lstStyle/>
          <a:p>
            <a:pPr algn="r"/>
            <a:r>
              <a:rPr lang="en-US" sz="1400" dirty="0">
                <a:solidFill>
                  <a:schemeClr val="bg1"/>
                </a:solidFill>
              </a:rPr>
              <a:t>https://</a:t>
            </a:r>
            <a:r>
              <a:rPr lang="en-US" sz="1400" dirty="0" smtClean="0">
                <a:solidFill>
                  <a:schemeClr val="bg1"/>
                </a:solidFill>
              </a:rPr>
              <a:t>www.merriam-webster.com/dictionary/field, last retrieved: Sept 1, 2017</a:t>
            </a:r>
            <a:endParaRPr lang="en-US" sz="1400" dirty="0">
              <a:solidFill>
                <a:schemeClr val="bg1"/>
              </a:solidFill>
            </a:endParaRPr>
          </a:p>
        </p:txBody>
      </p:sp>
      <p:sp>
        <p:nvSpPr>
          <p:cNvPr id="5" name="Rectangle 4"/>
          <p:cNvSpPr/>
          <p:nvPr/>
        </p:nvSpPr>
        <p:spPr bwMode="auto">
          <a:xfrm>
            <a:off x="228600" y="5257800"/>
            <a:ext cx="8763000" cy="408708"/>
          </a:xfrm>
          <a:prstGeom prst="rect">
            <a:avLst/>
          </a:pr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15702604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457200" y="2590800"/>
            <a:ext cx="1828800" cy="914400"/>
          </a:xfrm>
          <a:prstGeom prst="rect">
            <a:avLst/>
          </a:prstGeom>
          <a:solidFill>
            <a:srgbClr val="FF00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101917323"/>
              </p:ext>
            </p:extLst>
          </p:nvPr>
        </p:nvGraphicFramePr>
        <p:xfrm>
          <a:off x="457199" y="1676400"/>
          <a:ext cx="8229601" cy="3982437"/>
        </p:xfrm>
        <a:graphic>
          <a:graphicData uri="http://schemas.openxmlformats.org/drawingml/2006/table">
            <a:tbl>
              <a:tblPr>
                <a:tableStyleId>{5C22544A-7EE6-4342-B048-85BDC9FD1C3A}</a:tableStyleId>
              </a:tblPr>
              <a:tblGrid>
                <a:gridCol w="1828801"/>
                <a:gridCol w="6400800"/>
              </a:tblGrid>
              <a:tr h="904364">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DISORDER</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causally relatively isolated combination of physical components that is (a) clinically abnormal and (b) maximal, in the sense that it is not a part of some larger such combination.</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912645">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DISEASE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DISPOSITION (</a:t>
                      </a:r>
                      <a:r>
                        <a:rPr lang="en-US" sz="1800" dirty="0" err="1">
                          <a:solidFill>
                            <a:schemeClr val="bg1"/>
                          </a:solidFill>
                          <a:effectLst/>
                          <a:latin typeface="Cambria" panose="02040503050406030204" pitchFamily="18" charset="0"/>
                        </a:rPr>
                        <a:t>i</a:t>
                      </a:r>
                      <a:r>
                        <a:rPr lang="en-US" sz="1800" dirty="0">
                          <a:solidFill>
                            <a:schemeClr val="bg1"/>
                          </a:solidFill>
                          <a:effectLst/>
                          <a:latin typeface="Cambria" panose="02040503050406030204" pitchFamily="18" charset="0"/>
                        </a:rPr>
                        <a:t>) to undergo </a:t>
                      </a:r>
                      <a:r>
                        <a:rPr lang="en-US" sz="1800" dirty="0">
                          <a:solidFill>
                            <a:srgbClr val="FFFF00"/>
                          </a:solidFill>
                          <a:effectLst/>
                          <a:latin typeface="Cambria" panose="02040503050406030204" pitchFamily="18" charset="0"/>
                        </a:rPr>
                        <a:t>PATHOLOGICAL </a:t>
                      </a:r>
                      <a:r>
                        <a:rPr lang="en-US" sz="1800" dirty="0" err="1">
                          <a:solidFill>
                            <a:srgbClr val="FFFF00"/>
                          </a:solidFill>
                          <a:effectLst/>
                          <a:latin typeface="Cambria" panose="02040503050406030204" pitchFamily="18" charset="0"/>
                        </a:rPr>
                        <a:t>PROCESS</a:t>
                      </a:r>
                      <a:r>
                        <a:rPr lang="en-US" sz="1800" dirty="0" err="1">
                          <a:solidFill>
                            <a:schemeClr val="bg1"/>
                          </a:solidFill>
                          <a:effectLst/>
                          <a:latin typeface="Cambria" panose="02040503050406030204" pitchFamily="18" charset="0"/>
                        </a:rPr>
                        <a:t>es</a:t>
                      </a:r>
                      <a:r>
                        <a:rPr lang="en-US" sz="1800" dirty="0">
                          <a:solidFill>
                            <a:schemeClr val="bg1"/>
                          </a:solidFill>
                          <a:effectLst/>
                          <a:latin typeface="Cambria" panose="02040503050406030204" pitchFamily="18" charset="0"/>
                        </a:rPr>
                        <a:t> that (ii) exists in an ORGANISM because of one or more DISORDERs in that ORGANISM.</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631833">
                <a:tc>
                  <a:txBody>
                    <a:bodyPr/>
                    <a:lstStyle/>
                    <a:p>
                      <a:pPr marL="0" marR="0">
                        <a:lnSpc>
                          <a:spcPct val="100000"/>
                        </a:lnSpc>
                        <a:spcBef>
                          <a:spcPts val="0"/>
                        </a:spcBef>
                        <a:spcAft>
                          <a:spcPts val="0"/>
                        </a:spcAft>
                      </a:pPr>
                      <a:r>
                        <a:rPr lang="en-US" sz="180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DISEASE</a:t>
                      </a:r>
                      <a:r>
                        <a:rPr lang="en-US" sz="1800" baseline="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 COURSE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The totality of all </a:t>
                      </a:r>
                      <a:r>
                        <a:rPr lang="en-US" sz="1800" dirty="0" err="1"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PROCESSes</a:t>
                      </a: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through which a given DISEASE instance is realized. </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1513557">
                <a:tc>
                  <a:txBody>
                    <a:bodyPr/>
                    <a:lstStyle/>
                    <a:p>
                      <a:pPr marL="0" marR="0">
                        <a:lnSpc>
                          <a:spcPct val="100000"/>
                        </a:lnSpc>
                        <a:spcBef>
                          <a:spcPts val="0"/>
                        </a:spcBef>
                        <a:spcAft>
                          <a:spcPts val="0"/>
                        </a:spcAft>
                      </a:pPr>
                      <a:r>
                        <a:rPr lang="en-US" sz="1800" dirty="0">
                          <a:solidFill>
                            <a:srgbClr val="FFC000"/>
                          </a:solidFill>
                          <a:effectLst/>
                          <a:latin typeface="Cambria" panose="02040503050406030204" pitchFamily="18" charset="0"/>
                        </a:rPr>
                        <a:t>DIAGNOSIS</a:t>
                      </a:r>
                      <a:endParaRPr lang="en-US" sz="1800" dirty="0">
                        <a:solidFill>
                          <a:srgbClr val="FFC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conclusion of an interpretive PROCESS that has as input a CLINICAL PICTURE of a given </a:t>
                      </a:r>
                      <a:r>
                        <a:rPr lang="en-US" sz="1800" dirty="0">
                          <a:solidFill>
                            <a:srgbClr val="FFFF00"/>
                          </a:solidFill>
                          <a:effectLst/>
                          <a:latin typeface="Cambria" panose="02040503050406030204" pitchFamily="18" charset="0"/>
                        </a:rPr>
                        <a:t>patient</a:t>
                      </a:r>
                      <a:r>
                        <a:rPr lang="en-US" sz="1800" dirty="0">
                          <a:solidFill>
                            <a:schemeClr val="bg1"/>
                          </a:solidFill>
                          <a:effectLst/>
                          <a:latin typeface="Cambria" panose="02040503050406030204" pitchFamily="18" charset="0"/>
                        </a:rPr>
                        <a:t> and as output an assertion (diagnostic statement) to the effect that the patient has a DISEASE of such and such a type.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bl>
          </a:graphicData>
        </a:graphic>
      </p:graphicFrame>
      <p:sp>
        <p:nvSpPr>
          <p:cNvPr id="7" name="Rectangle 6"/>
          <p:cNvSpPr/>
          <p:nvPr/>
        </p:nvSpPr>
        <p:spPr bwMode="auto">
          <a:xfrm>
            <a:off x="1219200" y="5943600"/>
            <a:ext cx="5791200" cy="5334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dirty="0">
                <a:solidFill>
                  <a:schemeClr val="bg1"/>
                </a:solidFill>
              </a:rPr>
              <a:t>256.0 </a:t>
            </a:r>
            <a:r>
              <a:rPr lang="en-US" dirty="0" smtClean="0">
                <a:solidFill>
                  <a:schemeClr val="bg1"/>
                </a:solidFill>
              </a:rPr>
              <a:t>- </a:t>
            </a:r>
            <a:r>
              <a:rPr lang="en-US" dirty="0" err="1" smtClean="0">
                <a:solidFill>
                  <a:schemeClr val="bg1"/>
                </a:solidFill>
              </a:rPr>
              <a:t>Hyperestrogenism</a:t>
            </a:r>
            <a:endParaRPr lang="en-US" dirty="0">
              <a:solidFill>
                <a:schemeClr val="bg1"/>
              </a:solidFill>
            </a:endParaRPr>
          </a:p>
        </p:txBody>
      </p:sp>
      <p:sp>
        <p:nvSpPr>
          <p:cNvPr id="8" name="Title 1"/>
          <p:cNvSpPr>
            <a:spLocks noGrp="1"/>
          </p:cNvSpPr>
          <p:nvPr>
            <p:ph type="title"/>
          </p:nvPr>
        </p:nvSpPr>
        <p:spPr>
          <a:xfrm>
            <a:off x="228600" y="762000"/>
            <a:ext cx="8686800" cy="762000"/>
          </a:xfrm>
        </p:spPr>
        <p:txBody>
          <a:bodyPr/>
          <a:lstStyle/>
          <a:p>
            <a:r>
              <a:rPr lang="en-US" sz="3200" dirty="0" smtClean="0">
                <a:solidFill>
                  <a:srgbClr val="FFFF00"/>
                </a:solidFill>
              </a:rPr>
              <a:t>What</a:t>
            </a:r>
            <a:r>
              <a:rPr lang="en-US" sz="3200" dirty="0" smtClean="0"/>
              <a:t> are diagnoses in EHRs </a:t>
            </a:r>
            <a:r>
              <a:rPr lang="en-US" sz="3200" dirty="0" smtClean="0">
                <a:solidFill>
                  <a:srgbClr val="FFFF00"/>
                </a:solidFill>
              </a:rPr>
              <a:t>about</a:t>
            </a:r>
            <a:r>
              <a:rPr lang="en-US" sz="3200" dirty="0" smtClean="0"/>
              <a:t>?</a:t>
            </a:r>
            <a:br>
              <a:rPr lang="en-US" sz="3200" dirty="0" smtClean="0"/>
            </a:br>
            <a:r>
              <a:rPr lang="en-US" sz="1600" dirty="0" smtClean="0"/>
              <a:t>(What are the options?)</a:t>
            </a:r>
            <a:endParaRPr lang="en-US" sz="1600" dirty="0"/>
          </a:p>
        </p:txBody>
      </p:sp>
    </p:spTree>
    <p:extLst>
      <p:ext uri="{BB962C8B-B14F-4D97-AF65-F5344CB8AC3E}">
        <p14:creationId xmlns:p14="http://schemas.microsoft.com/office/powerpoint/2010/main" val="354782027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68376257"/>
              </p:ext>
            </p:extLst>
          </p:nvPr>
        </p:nvGraphicFramePr>
        <p:xfrm>
          <a:off x="457199" y="1676400"/>
          <a:ext cx="8229601" cy="3982437"/>
        </p:xfrm>
        <a:graphic>
          <a:graphicData uri="http://schemas.openxmlformats.org/drawingml/2006/table">
            <a:tbl>
              <a:tblPr>
                <a:tableStyleId>{5C22544A-7EE6-4342-B048-85BDC9FD1C3A}</a:tableStyleId>
              </a:tblPr>
              <a:tblGrid>
                <a:gridCol w="1828801"/>
                <a:gridCol w="6400800"/>
              </a:tblGrid>
              <a:tr h="904364">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DISORDER</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causally relatively isolated combination of physical components that is (a) clinically abnormal and (b) maximal, in the sense that it is not a part of some larger such combination.</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912645">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DISEASE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DISPOSITION (</a:t>
                      </a:r>
                      <a:r>
                        <a:rPr lang="en-US" sz="1800" dirty="0" err="1">
                          <a:solidFill>
                            <a:schemeClr val="bg1"/>
                          </a:solidFill>
                          <a:effectLst/>
                          <a:latin typeface="Cambria" panose="02040503050406030204" pitchFamily="18" charset="0"/>
                        </a:rPr>
                        <a:t>i</a:t>
                      </a:r>
                      <a:r>
                        <a:rPr lang="en-US" sz="1800" dirty="0">
                          <a:solidFill>
                            <a:schemeClr val="bg1"/>
                          </a:solidFill>
                          <a:effectLst/>
                          <a:latin typeface="Cambria" panose="02040503050406030204" pitchFamily="18" charset="0"/>
                        </a:rPr>
                        <a:t>) to undergo </a:t>
                      </a:r>
                      <a:r>
                        <a:rPr lang="en-US" sz="1800" dirty="0">
                          <a:solidFill>
                            <a:srgbClr val="FFFF00"/>
                          </a:solidFill>
                          <a:effectLst/>
                          <a:latin typeface="Cambria" panose="02040503050406030204" pitchFamily="18" charset="0"/>
                        </a:rPr>
                        <a:t>PATHOLOGICAL </a:t>
                      </a:r>
                      <a:r>
                        <a:rPr lang="en-US" sz="1800" dirty="0" err="1">
                          <a:solidFill>
                            <a:srgbClr val="FFFF00"/>
                          </a:solidFill>
                          <a:effectLst/>
                          <a:latin typeface="Cambria" panose="02040503050406030204" pitchFamily="18" charset="0"/>
                        </a:rPr>
                        <a:t>PROCESS</a:t>
                      </a:r>
                      <a:r>
                        <a:rPr lang="en-US" sz="1800" dirty="0" err="1">
                          <a:solidFill>
                            <a:schemeClr val="bg1"/>
                          </a:solidFill>
                          <a:effectLst/>
                          <a:latin typeface="Cambria" panose="02040503050406030204" pitchFamily="18" charset="0"/>
                        </a:rPr>
                        <a:t>es</a:t>
                      </a:r>
                      <a:r>
                        <a:rPr lang="en-US" sz="1800" dirty="0">
                          <a:solidFill>
                            <a:schemeClr val="bg1"/>
                          </a:solidFill>
                          <a:effectLst/>
                          <a:latin typeface="Cambria" panose="02040503050406030204" pitchFamily="18" charset="0"/>
                        </a:rPr>
                        <a:t> that (ii) exists in an ORGANISM because of one or more DISORDERs in that ORGANISM.</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631833">
                <a:tc>
                  <a:txBody>
                    <a:bodyPr/>
                    <a:lstStyle/>
                    <a:p>
                      <a:pPr marL="0" marR="0">
                        <a:lnSpc>
                          <a:spcPct val="100000"/>
                        </a:lnSpc>
                        <a:spcBef>
                          <a:spcPts val="0"/>
                        </a:spcBef>
                        <a:spcAft>
                          <a:spcPts val="0"/>
                        </a:spcAft>
                      </a:pPr>
                      <a:r>
                        <a:rPr lang="en-US" sz="180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DISEASE</a:t>
                      </a:r>
                      <a:r>
                        <a:rPr lang="en-US" sz="1800" baseline="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 COURSE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The totality of all </a:t>
                      </a:r>
                      <a:r>
                        <a:rPr lang="en-US" sz="1800" dirty="0" err="1"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PROCESSes</a:t>
                      </a: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through which a given DISEASE instance is realized. </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1513557">
                <a:tc>
                  <a:txBody>
                    <a:bodyPr/>
                    <a:lstStyle/>
                    <a:p>
                      <a:pPr marL="0" marR="0">
                        <a:lnSpc>
                          <a:spcPct val="100000"/>
                        </a:lnSpc>
                        <a:spcBef>
                          <a:spcPts val="0"/>
                        </a:spcBef>
                        <a:spcAft>
                          <a:spcPts val="0"/>
                        </a:spcAft>
                      </a:pPr>
                      <a:r>
                        <a:rPr lang="en-US" sz="1800" dirty="0">
                          <a:solidFill>
                            <a:srgbClr val="FFC000"/>
                          </a:solidFill>
                          <a:effectLst/>
                          <a:latin typeface="Cambria" panose="02040503050406030204" pitchFamily="18" charset="0"/>
                        </a:rPr>
                        <a:t>DIAGNOSIS</a:t>
                      </a:r>
                      <a:endParaRPr lang="en-US" sz="1800" dirty="0">
                        <a:solidFill>
                          <a:srgbClr val="FFC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conclusion of an interpretive PROCESS that has as input a CLINICAL PICTURE of a given </a:t>
                      </a:r>
                      <a:r>
                        <a:rPr lang="en-US" sz="1800" dirty="0">
                          <a:solidFill>
                            <a:srgbClr val="FFFF00"/>
                          </a:solidFill>
                          <a:effectLst/>
                          <a:latin typeface="Cambria" panose="02040503050406030204" pitchFamily="18" charset="0"/>
                        </a:rPr>
                        <a:t>patient</a:t>
                      </a:r>
                      <a:r>
                        <a:rPr lang="en-US" sz="1800" dirty="0">
                          <a:solidFill>
                            <a:schemeClr val="bg1"/>
                          </a:solidFill>
                          <a:effectLst/>
                          <a:latin typeface="Cambria" panose="02040503050406030204" pitchFamily="18" charset="0"/>
                        </a:rPr>
                        <a:t> and as output an assertion (diagnostic statement) to the effect that the patient has a DISEASE of such and such a type.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bl>
          </a:graphicData>
        </a:graphic>
      </p:graphicFrame>
      <p:sp>
        <p:nvSpPr>
          <p:cNvPr id="7" name="Rectangle 6"/>
          <p:cNvSpPr/>
          <p:nvPr/>
        </p:nvSpPr>
        <p:spPr bwMode="auto">
          <a:xfrm>
            <a:off x="0" y="5943600"/>
            <a:ext cx="9144000" cy="5334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800" dirty="0">
                <a:solidFill>
                  <a:schemeClr val="bg1"/>
                </a:solidFill>
              </a:rPr>
              <a:t>250.23 Diabetes with </a:t>
            </a:r>
            <a:r>
              <a:rPr lang="en-US" sz="2800" dirty="0" err="1">
                <a:solidFill>
                  <a:schemeClr val="bg1"/>
                </a:solidFill>
              </a:rPr>
              <a:t>hyperosmolarity</a:t>
            </a:r>
            <a:r>
              <a:rPr lang="en-US" sz="2800" dirty="0">
                <a:solidFill>
                  <a:schemeClr val="bg1"/>
                </a:solidFill>
              </a:rPr>
              <a:t>, type </a:t>
            </a:r>
            <a:r>
              <a:rPr lang="en-US" sz="2800" dirty="0" smtClean="0">
                <a:solidFill>
                  <a:schemeClr val="bg1"/>
                </a:solidFill>
              </a:rPr>
              <a:t>I, uncontrolled</a:t>
            </a:r>
            <a:endParaRPr lang="en-US" sz="2800" dirty="0">
              <a:solidFill>
                <a:schemeClr val="bg1"/>
              </a:solidFill>
            </a:endParaRPr>
          </a:p>
        </p:txBody>
      </p:sp>
      <p:sp>
        <p:nvSpPr>
          <p:cNvPr id="8" name="Title 1"/>
          <p:cNvSpPr>
            <a:spLocks noGrp="1"/>
          </p:cNvSpPr>
          <p:nvPr>
            <p:ph type="title"/>
          </p:nvPr>
        </p:nvSpPr>
        <p:spPr>
          <a:xfrm>
            <a:off x="228600" y="762000"/>
            <a:ext cx="8686800" cy="762000"/>
          </a:xfrm>
        </p:spPr>
        <p:txBody>
          <a:bodyPr/>
          <a:lstStyle/>
          <a:p>
            <a:r>
              <a:rPr lang="en-US" sz="3200" dirty="0" smtClean="0">
                <a:solidFill>
                  <a:srgbClr val="FFFF00"/>
                </a:solidFill>
              </a:rPr>
              <a:t>What</a:t>
            </a:r>
            <a:r>
              <a:rPr lang="en-US" sz="3200" dirty="0" smtClean="0"/>
              <a:t> are diagnoses in EHRs </a:t>
            </a:r>
            <a:r>
              <a:rPr lang="en-US" sz="3200" dirty="0" smtClean="0">
                <a:solidFill>
                  <a:srgbClr val="FFFF00"/>
                </a:solidFill>
              </a:rPr>
              <a:t>about</a:t>
            </a:r>
            <a:r>
              <a:rPr lang="en-US" sz="3200" dirty="0" smtClean="0"/>
              <a:t>?</a:t>
            </a:r>
            <a:br>
              <a:rPr lang="en-US" sz="3200" dirty="0" smtClean="0"/>
            </a:br>
            <a:r>
              <a:rPr lang="en-US" sz="1600" dirty="0" smtClean="0"/>
              <a:t>(What are the options?)</a:t>
            </a:r>
            <a:endParaRPr lang="en-US" sz="1600" dirty="0"/>
          </a:p>
        </p:txBody>
      </p:sp>
    </p:spTree>
    <p:extLst>
      <p:ext uri="{BB962C8B-B14F-4D97-AF65-F5344CB8AC3E}">
        <p14:creationId xmlns:p14="http://schemas.microsoft.com/office/powerpoint/2010/main" val="224804157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457200" y="3505200"/>
            <a:ext cx="1828800" cy="609600"/>
          </a:xfrm>
          <a:prstGeom prst="rect">
            <a:avLst/>
          </a:prstGeom>
          <a:solidFill>
            <a:srgbClr val="FF00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008783606"/>
              </p:ext>
            </p:extLst>
          </p:nvPr>
        </p:nvGraphicFramePr>
        <p:xfrm>
          <a:off x="457199" y="1676400"/>
          <a:ext cx="8229601" cy="3982437"/>
        </p:xfrm>
        <a:graphic>
          <a:graphicData uri="http://schemas.openxmlformats.org/drawingml/2006/table">
            <a:tbl>
              <a:tblPr>
                <a:tableStyleId>{5C22544A-7EE6-4342-B048-85BDC9FD1C3A}</a:tableStyleId>
              </a:tblPr>
              <a:tblGrid>
                <a:gridCol w="1828801"/>
                <a:gridCol w="6400800"/>
              </a:tblGrid>
              <a:tr h="904364">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DISORDER</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causally relatively isolated combination of physical components that is (a) clinically abnormal and (b) maximal, in the sense that it is not a part of some larger such combination.</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912645">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DISEASE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DISPOSITION (</a:t>
                      </a:r>
                      <a:r>
                        <a:rPr lang="en-US" sz="1800" dirty="0" err="1">
                          <a:solidFill>
                            <a:schemeClr val="bg1"/>
                          </a:solidFill>
                          <a:effectLst/>
                          <a:latin typeface="Cambria" panose="02040503050406030204" pitchFamily="18" charset="0"/>
                        </a:rPr>
                        <a:t>i</a:t>
                      </a:r>
                      <a:r>
                        <a:rPr lang="en-US" sz="1800" dirty="0">
                          <a:solidFill>
                            <a:schemeClr val="bg1"/>
                          </a:solidFill>
                          <a:effectLst/>
                          <a:latin typeface="Cambria" panose="02040503050406030204" pitchFamily="18" charset="0"/>
                        </a:rPr>
                        <a:t>) to undergo </a:t>
                      </a:r>
                      <a:r>
                        <a:rPr lang="en-US" sz="1800" dirty="0">
                          <a:solidFill>
                            <a:srgbClr val="FFFF00"/>
                          </a:solidFill>
                          <a:effectLst/>
                          <a:latin typeface="Cambria" panose="02040503050406030204" pitchFamily="18" charset="0"/>
                        </a:rPr>
                        <a:t>PATHOLOGICAL </a:t>
                      </a:r>
                      <a:r>
                        <a:rPr lang="en-US" sz="1800" dirty="0" err="1">
                          <a:solidFill>
                            <a:srgbClr val="FFFF00"/>
                          </a:solidFill>
                          <a:effectLst/>
                          <a:latin typeface="Cambria" panose="02040503050406030204" pitchFamily="18" charset="0"/>
                        </a:rPr>
                        <a:t>PROCESS</a:t>
                      </a:r>
                      <a:r>
                        <a:rPr lang="en-US" sz="1800" dirty="0" err="1">
                          <a:solidFill>
                            <a:schemeClr val="bg1"/>
                          </a:solidFill>
                          <a:effectLst/>
                          <a:latin typeface="Cambria" panose="02040503050406030204" pitchFamily="18" charset="0"/>
                        </a:rPr>
                        <a:t>es</a:t>
                      </a:r>
                      <a:r>
                        <a:rPr lang="en-US" sz="1800" dirty="0">
                          <a:solidFill>
                            <a:schemeClr val="bg1"/>
                          </a:solidFill>
                          <a:effectLst/>
                          <a:latin typeface="Cambria" panose="02040503050406030204" pitchFamily="18" charset="0"/>
                        </a:rPr>
                        <a:t> that (ii) exists in an ORGANISM because of one or more DISORDERs in that ORGANISM.</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631833">
                <a:tc>
                  <a:txBody>
                    <a:bodyPr/>
                    <a:lstStyle/>
                    <a:p>
                      <a:pPr marL="0" marR="0">
                        <a:lnSpc>
                          <a:spcPct val="100000"/>
                        </a:lnSpc>
                        <a:spcBef>
                          <a:spcPts val="0"/>
                        </a:spcBef>
                        <a:spcAft>
                          <a:spcPts val="0"/>
                        </a:spcAft>
                      </a:pPr>
                      <a:r>
                        <a:rPr lang="en-US" sz="180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DISEASE</a:t>
                      </a:r>
                      <a:r>
                        <a:rPr lang="en-US" sz="1800" baseline="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 COURSE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The totality of all </a:t>
                      </a:r>
                      <a:r>
                        <a:rPr lang="en-US" sz="1800" dirty="0" err="1"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PROCESSes</a:t>
                      </a: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through which a given DISEASE instance is realized. </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1513557">
                <a:tc>
                  <a:txBody>
                    <a:bodyPr/>
                    <a:lstStyle/>
                    <a:p>
                      <a:pPr marL="0" marR="0">
                        <a:lnSpc>
                          <a:spcPct val="100000"/>
                        </a:lnSpc>
                        <a:spcBef>
                          <a:spcPts val="0"/>
                        </a:spcBef>
                        <a:spcAft>
                          <a:spcPts val="0"/>
                        </a:spcAft>
                      </a:pPr>
                      <a:r>
                        <a:rPr lang="en-US" sz="1800" dirty="0">
                          <a:solidFill>
                            <a:srgbClr val="FFC000"/>
                          </a:solidFill>
                          <a:effectLst/>
                          <a:latin typeface="Cambria" panose="02040503050406030204" pitchFamily="18" charset="0"/>
                        </a:rPr>
                        <a:t>DIAGNOSIS</a:t>
                      </a:r>
                      <a:endParaRPr lang="en-US" sz="1800" dirty="0">
                        <a:solidFill>
                          <a:srgbClr val="FFC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conclusion of an interpretive PROCESS that has as input a CLINICAL PICTURE of a given </a:t>
                      </a:r>
                      <a:r>
                        <a:rPr lang="en-US" sz="1800" dirty="0">
                          <a:solidFill>
                            <a:srgbClr val="FFFF00"/>
                          </a:solidFill>
                          <a:effectLst/>
                          <a:latin typeface="Cambria" panose="02040503050406030204" pitchFamily="18" charset="0"/>
                        </a:rPr>
                        <a:t>patient</a:t>
                      </a:r>
                      <a:r>
                        <a:rPr lang="en-US" sz="1800" dirty="0">
                          <a:solidFill>
                            <a:schemeClr val="bg1"/>
                          </a:solidFill>
                          <a:effectLst/>
                          <a:latin typeface="Cambria" panose="02040503050406030204" pitchFamily="18" charset="0"/>
                        </a:rPr>
                        <a:t> and as output an assertion (diagnostic statement) to the effect that the patient has a DISEASE of such and such a type.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bl>
          </a:graphicData>
        </a:graphic>
      </p:graphicFrame>
      <p:sp>
        <p:nvSpPr>
          <p:cNvPr id="7" name="Rectangle 6"/>
          <p:cNvSpPr/>
          <p:nvPr/>
        </p:nvSpPr>
        <p:spPr bwMode="auto">
          <a:xfrm>
            <a:off x="0" y="5943600"/>
            <a:ext cx="9144000" cy="5334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800" dirty="0">
                <a:solidFill>
                  <a:schemeClr val="bg1"/>
                </a:solidFill>
              </a:rPr>
              <a:t>250.23 Diabetes with </a:t>
            </a:r>
            <a:r>
              <a:rPr lang="en-US" sz="2800" dirty="0" err="1">
                <a:solidFill>
                  <a:schemeClr val="bg1"/>
                </a:solidFill>
              </a:rPr>
              <a:t>hyperosmolarity</a:t>
            </a:r>
            <a:r>
              <a:rPr lang="en-US" sz="2800" dirty="0">
                <a:solidFill>
                  <a:schemeClr val="bg1"/>
                </a:solidFill>
              </a:rPr>
              <a:t>, type </a:t>
            </a:r>
            <a:r>
              <a:rPr lang="en-US" sz="2800" dirty="0" smtClean="0">
                <a:solidFill>
                  <a:schemeClr val="bg1"/>
                </a:solidFill>
              </a:rPr>
              <a:t>I, uncontrolled</a:t>
            </a:r>
            <a:endParaRPr lang="en-US" sz="2800" dirty="0">
              <a:solidFill>
                <a:schemeClr val="bg1"/>
              </a:solidFill>
            </a:endParaRPr>
          </a:p>
        </p:txBody>
      </p:sp>
      <p:sp>
        <p:nvSpPr>
          <p:cNvPr id="8" name="Title 1"/>
          <p:cNvSpPr>
            <a:spLocks noGrp="1"/>
          </p:cNvSpPr>
          <p:nvPr>
            <p:ph type="title"/>
          </p:nvPr>
        </p:nvSpPr>
        <p:spPr>
          <a:xfrm>
            <a:off x="228600" y="762000"/>
            <a:ext cx="8686800" cy="762000"/>
          </a:xfrm>
        </p:spPr>
        <p:txBody>
          <a:bodyPr/>
          <a:lstStyle/>
          <a:p>
            <a:r>
              <a:rPr lang="en-US" sz="3200" dirty="0" smtClean="0">
                <a:solidFill>
                  <a:srgbClr val="FFFF00"/>
                </a:solidFill>
              </a:rPr>
              <a:t>What</a:t>
            </a:r>
            <a:r>
              <a:rPr lang="en-US" sz="3200" dirty="0" smtClean="0"/>
              <a:t> are diagnoses in EHRs </a:t>
            </a:r>
            <a:r>
              <a:rPr lang="en-US" sz="3200" dirty="0" smtClean="0">
                <a:solidFill>
                  <a:srgbClr val="FFFF00"/>
                </a:solidFill>
              </a:rPr>
              <a:t>about</a:t>
            </a:r>
            <a:r>
              <a:rPr lang="en-US" sz="3200" dirty="0" smtClean="0"/>
              <a:t>?</a:t>
            </a:r>
            <a:br>
              <a:rPr lang="en-US" sz="3200" dirty="0" smtClean="0"/>
            </a:br>
            <a:r>
              <a:rPr lang="en-US" sz="1600" dirty="0" smtClean="0"/>
              <a:t>(What are the options?)</a:t>
            </a:r>
            <a:endParaRPr lang="en-US" sz="1600" dirty="0"/>
          </a:p>
        </p:txBody>
      </p:sp>
    </p:spTree>
    <p:extLst>
      <p:ext uri="{BB962C8B-B14F-4D97-AF65-F5344CB8AC3E}">
        <p14:creationId xmlns:p14="http://schemas.microsoft.com/office/powerpoint/2010/main" val="123536931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18331575"/>
              </p:ext>
            </p:extLst>
          </p:nvPr>
        </p:nvGraphicFramePr>
        <p:xfrm>
          <a:off x="457199" y="1676400"/>
          <a:ext cx="8229601" cy="3982437"/>
        </p:xfrm>
        <a:graphic>
          <a:graphicData uri="http://schemas.openxmlformats.org/drawingml/2006/table">
            <a:tbl>
              <a:tblPr>
                <a:tableStyleId>{5C22544A-7EE6-4342-B048-85BDC9FD1C3A}</a:tableStyleId>
              </a:tblPr>
              <a:tblGrid>
                <a:gridCol w="1828801"/>
                <a:gridCol w="6400800"/>
              </a:tblGrid>
              <a:tr h="904364">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DISORDER</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causally relatively isolated combination of physical components that is (a) clinically abnormal and (b) maximal, in the sense that it is not a part of some larger such combination.</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912645">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DISEASE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DISPOSITION (</a:t>
                      </a:r>
                      <a:r>
                        <a:rPr lang="en-US" sz="1800" dirty="0" err="1">
                          <a:solidFill>
                            <a:schemeClr val="bg1"/>
                          </a:solidFill>
                          <a:effectLst/>
                          <a:latin typeface="Cambria" panose="02040503050406030204" pitchFamily="18" charset="0"/>
                        </a:rPr>
                        <a:t>i</a:t>
                      </a:r>
                      <a:r>
                        <a:rPr lang="en-US" sz="1800" dirty="0">
                          <a:solidFill>
                            <a:schemeClr val="bg1"/>
                          </a:solidFill>
                          <a:effectLst/>
                          <a:latin typeface="Cambria" panose="02040503050406030204" pitchFamily="18" charset="0"/>
                        </a:rPr>
                        <a:t>) to undergo </a:t>
                      </a:r>
                      <a:r>
                        <a:rPr lang="en-US" sz="1800" dirty="0">
                          <a:solidFill>
                            <a:srgbClr val="FFFF00"/>
                          </a:solidFill>
                          <a:effectLst/>
                          <a:latin typeface="Cambria" panose="02040503050406030204" pitchFamily="18" charset="0"/>
                        </a:rPr>
                        <a:t>PATHOLOGICAL </a:t>
                      </a:r>
                      <a:r>
                        <a:rPr lang="en-US" sz="1800" dirty="0" err="1">
                          <a:solidFill>
                            <a:srgbClr val="FFFF00"/>
                          </a:solidFill>
                          <a:effectLst/>
                          <a:latin typeface="Cambria" panose="02040503050406030204" pitchFamily="18" charset="0"/>
                        </a:rPr>
                        <a:t>PROCESS</a:t>
                      </a:r>
                      <a:r>
                        <a:rPr lang="en-US" sz="1800" dirty="0" err="1">
                          <a:solidFill>
                            <a:schemeClr val="bg1"/>
                          </a:solidFill>
                          <a:effectLst/>
                          <a:latin typeface="Cambria" panose="02040503050406030204" pitchFamily="18" charset="0"/>
                        </a:rPr>
                        <a:t>es</a:t>
                      </a:r>
                      <a:r>
                        <a:rPr lang="en-US" sz="1800" dirty="0">
                          <a:solidFill>
                            <a:schemeClr val="bg1"/>
                          </a:solidFill>
                          <a:effectLst/>
                          <a:latin typeface="Cambria" panose="02040503050406030204" pitchFamily="18" charset="0"/>
                        </a:rPr>
                        <a:t> that (ii) exists in an ORGANISM because of one or more DISORDERs in that ORGANISM.</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631833">
                <a:tc>
                  <a:txBody>
                    <a:bodyPr/>
                    <a:lstStyle/>
                    <a:p>
                      <a:pPr marL="0" marR="0">
                        <a:lnSpc>
                          <a:spcPct val="100000"/>
                        </a:lnSpc>
                        <a:spcBef>
                          <a:spcPts val="0"/>
                        </a:spcBef>
                        <a:spcAft>
                          <a:spcPts val="0"/>
                        </a:spcAft>
                      </a:pPr>
                      <a:r>
                        <a:rPr lang="en-US" sz="180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DISEASE</a:t>
                      </a:r>
                      <a:r>
                        <a:rPr lang="en-US" sz="1800" baseline="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 COURSE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The totality of all </a:t>
                      </a:r>
                      <a:r>
                        <a:rPr lang="en-US" sz="1800" dirty="0" err="1"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PROCESSes</a:t>
                      </a: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through which a given DISEASE instance is realized. </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1513557">
                <a:tc>
                  <a:txBody>
                    <a:bodyPr/>
                    <a:lstStyle/>
                    <a:p>
                      <a:pPr marL="0" marR="0">
                        <a:lnSpc>
                          <a:spcPct val="100000"/>
                        </a:lnSpc>
                        <a:spcBef>
                          <a:spcPts val="0"/>
                        </a:spcBef>
                        <a:spcAft>
                          <a:spcPts val="0"/>
                        </a:spcAft>
                      </a:pPr>
                      <a:r>
                        <a:rPr lang="en-US" sz="1800" dirty="0">
                          <a:solidFill>
                            <a:srgbClr val="FFC000"/>
                          </a:solidFill>
                          <a:effectLst/>
                          <a:latin typeface="Cambria" panose="02040503050406030204" pitchFamily="18" charset="0"/>
                        </a:rPr>
                        <a:t>DIAGNOSIS</a:t>
                      </a:r>
                      <a:endParaRPr lang="en-US" sz="1800" dirty="0">
                        <a:solidFill>
                          <a:srgbClr val="FFC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conclusion of an interpretive PROCESS that has as input a CLINICAL PICTURE</a:t>
                      </a:r>
                      <a:r>
                        <a:rPr lang="en-US" sz="1800" dirty="0">
                          <a:solidFill>
                            <a:srgbClr val="FFFF00"/>
                          </a:solidFill>
                          <a:effectLst/>
                          <a:latin typeface="Cambria" panose="02040503050406030204" pitchFamily="18" charset="0"/>
                        </a:rPr>
                        <a:t> </a:t>
                      </a:r>
                      <a:r>
                        <a:rPr lang="en-US" sz="1800" dirty="0">
                          <a:solidFill>
                            <a:schemeClr val="bg1"/>
                          </a:solidFill>
                          <a:effectLst/>
                          <a:latin typeface="Cambria" panose="02040503050406030204" pitchFamily="18" charset="0"/>
                        </a:rPr>
                        <a:t>of a given </a:t>
                      </a:r>
                      <a:r>
                        <a:rPr lang="en-US" sz="1800" dirty="0">
                          <a:solidFill>
                            <a:srgbClr val="FFFF00"/>
                          </a:solidFill>
                          <a:effectLst/>
                          <a:latin typeface="Cambria" panose="02040503050406030204" pitchFamily="18" charset="0"/>
                        </a:rPr>
                        <a:t>patient</a:t>
                      </a:r>
                      <a:r>
                        <a:rPr lang="en-US" sz="1800" dirty="0">
                          <a:solidFill>
                            <a:schemeClr val="bg1"/>
                          </a:solidFill>
                          <a:effectLst/>
                          <a:latin typeface="Cambria" panose="02040503050406030204" pitchFamily="18" charset="0"/>
                        </a:rPr>
                        <a:t> and as output an assertion (diagnostic statement) to the effect that the patient has a DISEASE of such and such a type.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bl>
          </a:graphicData>
        </a:graphic>
      </p:graphicFrame>
      <p:sp>
        <p:nvSpPr>
          <p:cNvPr id="3" name="Rectangle 2"/>
          <p:cNvSpPr/>
          <p:nvPr/>
        </p:nvSpPr>
        <p:spPr bwMode="auto">
          <a:xfrm>
            <a:off x="457200" y="5943600"/>
            <a:ext cx="8229600" cy="5334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dirty="0">
                <a:solidFill>
                  <a:schemeClr val="bg1"/>
                </a:solidFill>
              </a:rPr>
              <a:t>749.01 </a:t>
            </a:r>
            <a:r>
              <a:rPr lang="en-US" dirty="0" smtClean="0">
                <a:solidFill>
                  <a:schemeClr val="bg1"/>
                </a:solidFill>
              </a:rPr>
              <a:t>- Cleft </a:t>
            </a:r>
            <a:r>
              <a:rPr lang="en-US" dirty="0">
                <a:solidFill>
                  <a:schemeClr val="bg1"/>
                </a:solidFill>
              </a:rPr>
              <a:t>palate, unilateral, complete</a:t>
            </a:r>
          </a:p>
        </p:txBody>
      </p:sp>
      <p:sp>
        <p:nvSpPr>
          <p:cNvPr id="7" name="Title 1"/>
          <p:cNvSpPr>
            <a:spLocks noGrp="1"/>
          </p:cNvSpPr>
          <p:nvPr>
            <p:ph type="title"/>
          </p:nvPr>
        </p:nvSpPr>
        <p:spPr>
          <a:xfrm>
            <a:off x="228600" y="762000"/>
            <a:ext cx="8686800" cy="762000"/>
          </a:xfrm>
        </p:spPr>
        <p:txBody>
          <a:bodyPr/>
          <a:lstStyle/>
          <a:p>
            <a:r>
              <a:rPr lang="en-US" sz="3200" dirty="0" smtClean="0">
                <a:solidFill>
                  <a:srgbClr val="FFFF00"/>
                </a:solidFill>
              </a:rPr>
              <a:t>What</a:t>
            </a:r>
            <a:r>
              <a:rPr lang="en-US" sz="3200" dirty="0" smtClean="0"/>
              <a:t> are diagnoses in EHRs </a:t>
            </a:r>
            <a:r>
              <a:rPr lang="en-US" sz="3200" dirty="0" smtClean="0">
                <a:solidFill>
                  <a:srgbClr val="FFFF00"/>
                </a:solidFill>
              </a:rPr>
              <a:t>about</a:t>
            </a:r>
            <a:r>
              <a:rPr lang="en-US" sz="3200" dirty="0" smtClean="0"/>
              <a:t>?</a:t>
            </a:r>
            <a:br>
              <a:rPr lang="en-US" sz="3200" dirty="0" smtClean="0"/>
            </a:br>
            <a:r>
              <a:rPr lang="en-US" sz="1600" dirty="0" smtClean="0"/>
              <a:t>(What are the options?)</a:t>
            </a:r>
            <a:endParaRPr lang="en-US" sz="1600" dirty="0"/>
          </a:p>
        </p:txBody>
      </p:sp>
    </p:spTree>
    <p:extLst>
      <p:ext uri="{BB962C8B-B14F-4D97-AF65-F5344CB8AC3E}">
        <p14:creationId xmlns:p14="http://schemas.microsoft.com/office/powerpoint/2010/main" val="166719452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457200" y="1676400"/>
            <a:ext cx="1828800" cy="914400"/>
          </a:xfrm>
          <a:prstGeom prst="rect">
            <a:avLst/>
          </a:prstGeom>
          <a:solidFill>
            <a:srgbClr val="FF00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183189304"/>
              </p:ext>
            </p:extLst>
          </p:nvPr>
        </p:nvGraphicFramePr>
        <p:xfrm>
          <a:off x="457199" y="1676400"/>
          <a:ext cx="8229601" cy="3982437"/>
        </p:xfrm>
        <a:graphic>
          <a:graphicData uri="http://schemas.openxmlformats.org/drawingml/2006/table">
            <a:tbl>
              <a:tblPr>
                <a:tableStyleId>{5C22544A-7EE6-4342-B048-85BDC9FD1C3A}</a:tableStyleId>
              </a:tblPr>
              <a:tblGrid>
                <a:gridCol w="1828801"/>
                <a:gridCol w="6400800"/>
              </a:tblGrid>
              <a:tr h="904364">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DISORDER</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causally relatively isolated combination of physical components that is (a) clinically abnormal and (b) maximal, in the sense that it is not a part of some larger such combination.</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912645">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DISEASE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DISPOSITION (</a:t>
                      </a:r>
                      <a:r>
                        <a:rPr lang="en-US" sz="1800" dirty="0" err="1">
                          <a:solidFill>
                            <a:schemeClr val="bg1"/>
                          </a:solidFill>
                          <a:effectLst/>
                          <a:latin typeface="Cambria" panose="02040503050406030204" pitchFamily="18" charset="0"/>
                        </a:rPr>
                        <a:t>i</a:t>
                      </a:r>
                      <a:r>
                        <a:rPr lang="en-US" sz="1800" dirty="0">
                          <a:solidFill>
                            <a:schemeClr val="bg1"/>
                          </a:solidFill>
                          <a:effectLst/>
                          <a:latin typeface="Cambria" panose="02040503050406030204" pitchFamily="18" charset="0"/>
                        </a:rPr>
                        <a:t>) to undergo </a:t>
                      </a:r>
                      <a:r>
                        <a:rPr lang="en-US" sz="1800" dirty="0">
                          <a:solidFill>
                            <a:srgbClr val="FFFF00"/>
                          </a:solidFill>
                          <a:effectLst/>
                          <a:latin typeface="Cambria" panose="02040503050406030204" pitchFamily="18" charset="0"/>
                        </a:rPr>
                        <a:t>PATHOLOGICAL </a:t>
                      </a:r>
                      <a:r>
                        <a:rPr lang="en-US" sz="1800" dirty="0" err="1">
                          <a:solidFill>
                            <a:srgbClr val="FFFF00"/>
                          </a:solidFill>
                          <a:effectLst/>
                          <a:latin typeface="Cambria" panose="02040503050406030204" pitchFamily="18" charset="0"/>
                        </a:rPr>
                        <a:t>PROCESS</a:t>
                      </a:r>
                      <a:r>
                        <a:rPr lang="en-US" sz="1800" dirty="0" err="1">
                          <a:solidFill>
                            <a:schemeClr val="bg1"/>
                          </a:solidFill>
                          <a:effectLst/>
                          <a:latin typeface="Cambria" panose="02040503050406030204" pitchFamily="18" charset="0"/>
                        </a:rPr>
                        <a:t>es</a:t>
                      </a:r>
                      <a:r>
                        <a:rPr lang="en-US" sz="1800" dirty="0">
                          <a:solidFill>
                            <a:schemeClr val="bg1"/>
                          </a:solidFill>
                          <a:effectLst/>
                          <a:latin typeface="Cambria" panose="02040503050406030204" pitchFamily="18" charset="0"/>
                        </a:rPr>
                        <a:t> that (ii) exists in an ORGANISM because of one or more DISORDERs in that ORGANISM.</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631833">
                <a:tc>
                  <a:txBody>
                    <a:bodyPr/>
                    <a:lstStyle/>
                    <a:p>
                      <a:pPr marL="0" marR="0">
                        <a:lnSpc>
                          <a:spcPct val="100000"/>
                        </a:lnSpc>
                        <a:spcBef>
                          <a:spcPts val="0"/>
                        </a:spcBef>
                        <a:spcAft>
                          <a:spcPts val="0"/>
                        </a:spcAft>
                      </a:pPr>
                      <a:r>
                        <a:rPr lang="en-US" sz="180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DISEASE</a:t>
                      </a:r>
                      <a:r>
                        <a:rPr lang="en-US" sz="1800" baseline="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 COURSE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The totality of all </a:t>
                      </a:r>
                      <a:r>
                        <a:rPr lang="en-US" sz="1800" dirty="0" err="1"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PROCESSes</a:t>
                      </a: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through which a given DISEASE instance is realized. </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1513557">
                <a:tc>
                  <a:txBody>
                    <a:bodyPr/>
                    <a:lstStyle/>
                    <a:p>
                      <a:pPr marL="0" marR="0">
                        <a:lnSpc>
                          <a:spcPct val="100000"/>
                        </a:lnSpc>
                        <a:spcBef>
                          <a:spcPts val="0"/>
                        </a:spcBef>
                        <a:spcAft>
                          <a:spcPts val="0"/>
                        </a:spcAft>
                      </a:pPr>
                      <a:r>
                        <a:rPr lang="en-US" sz="1800" dirty="0">
                          <a:solidFill>
                            <a:srgbClr val="FFC000"/>
                          </a:solidFill>
                          <a:effectLst/>
                          <a:latin typeface="Cambria" panose="02040503050406030204" pitchFamily="18" charset="0"/>
                        </a:rPr>
                        <a:t>DIAGNOSIS</a:t>
                      </a:r>
                      <a:endParaRPr lang="en-US" sz="1800" dirty="0">
                        <a:solidFill>
                          <a:srgbClr val="FFC0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conclusion of an interpretive PROCESS that has as input a CLINICAL PICTURE</a:t>
                      </a:r>
                      <a:r>
                        <a:rPr lang="en-US" sz="1800" dirty="0">
                          <a:solidFill>
                            <a:srgbClr val="FFFF00"/>
                          </a:solidFill>
                          <a:effectLst/>
                          <a:latin typeface="Cambria" panose="02040503050406030204" pitchFamily="18" charset="0"/>
                        </a:rPr>
                        <a:t> </a:t>
                      </a:r>
                      <a:r>
                        <a:rPr lang="en-US" sz="1800" dirty="0">
                          <a:solidFill>
                            <a:schemeClr val="bg1"/>
                          </a:solidFill>
                          <a:effectLst/>
                          <a:latin typeface="Cambria" panose="02040503050406030204" pitchFamily="18" charset="0"/>
                        </a:rPr>
                        <a:t>of a given </a:t>
                      </a:r>
                      <a:r>
                        <a:rPr lang="en-US" sz="1800" dirty="0">
                          <a:solidFill>
                            <a:srgbClr val="FFFF00"/>
                          </a:solidFill>
                          <a:effectLst/>
                          <a:latin typeface="Cambria" panose="02040503050406030204" pitchFamily="18" charset="0"/>
                        </a:rPr>
                        <a:t>patient</a:t>
                      </a:r>
                      <a:r>
                        <a:rPr lang="en-US" sz="1800" dirty="0">
                          <a:solidFill>
                            <a:schemeClr val="bg1"/>
                          </a:solidFill>
                          <a:effectLst/>
                          <a:latin typeface="Cambria" panose="02040503050406030204" pitchFamily="18" charset="0"/>
                        </a:rPr>
                        <a:t> and as output an assertion (diagnostic statement) to the effect that the patient has a DISEASE of such and such a type.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bl>
          </a:graphicData>
        </a:graphic>
      </p:graphicFrame>
      <p:sp>
        <p:nvSpPr>
          <p:cNvPr id="3" name="Rectangle 2"/>
          <p:cNvSpPr/>
          <p:nvPr/>
        </p:nvSpPr>
        <p:spPr bwMode="auto">
          <a:xfrm>
            <a:off x="457200" y="5943600"/>
            <a:ext cx="8229600" cy="5334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dirty="0">
                <a:solidFill>
                  <a:schemeClr val="bg1"/>
                </a:solidFill>
              </a:rPr>
              <a:t>749.01 </a:t>
            </a:r>
            <a:r>
              <a:rPr lang="en-US" dirty="0" smtClean="0">
                <a:solidFill>
                  <a:schemeClr val="bg1"/>
                </a:solidFill>
              </a:rPr>
              <a:t>- Cleft </a:t>
            </a:r>
            <a:r>
              <a:rPr lang="en-US" dirty="0">
                <a:solidFill>
                  <a:schemeClr val="bg1"/>
                </a:solidFill>
              </a:rPr>
              <a:t>palate, unilateral, complete</a:t>
            </a:r>
          </a:p>
        </p:txBody>
      </p:sp>
      <p:sp>
        <p:nvSpPr>
          <p:cNvPr id="7" name="Title 1"/>
          <p:cNvSpPr>
            <a:spLocks noGrp="1"/>
          </p:cNvSpPr>
          <p:nvPr>
            <p:ph type="title"/>
          </p:nvPr>
        </p:nvSpPr>
        <p:spPr>
          <a:xfrm>
            <a:off x="228600" y="762000"/>
            <a:ext cx="8686800" cy="762000"/>
          </a:xfrm>
        </p:spPr>
        <p:txBody>
          <a:bodyPr/>
          <a:lstStyle/>
          <a:p>
            <a:r>
              <a:rPr lang="en-US" sz="3200" dirty="0" smtClean="0">
                <a:solidFill>
                  <a:srgbClr val="FFFF00"/>
                </a:solidFill>
              </a:rPr>
              <a:t>What</a:t>
            </a:r>
            <a:r>
              <a:rPr lang="en-US" sz="3200" dirty="0" smtClean="0"/>
              <a:t> are diagnoses in EHRs </a:t>
            </a:r>
            <a:r>
              <a:rPr lang="en-US" sz="3200" dirty="0" smtClean="0">
                <a:solidFill>
                  <a:srgbClr val="FFFF00"/>
                </a:solidFill>
              </a:rPr>
              <a:t>about</a:t>
            </a:r>
            <a:r>
              <a:rPr lang="en-US" sz="3200" dirty="0" smtClean="0"/>
              <a:t>?</a:t>
            </a:r>
            <a:br>
              <a:rPr lang="en-US" sz="3200" dirty="0" smtClean="0"/>
            </a:br>
            <a:r>
              <a:rPr lang="en-US" sz="1600" dirty="0" smtClean="0"/>
              <a:t>(What are the options?)</a:t>
            </a:r>
            <a:endParaRPr lang="en-US" sz="1600" dirty="0"/>
          </a:p>
        </p:txBody>
      </p:sp>
    </p:spTree>
    <p:extLst>
      <p:ext uri="{BB962C8B-B14F-4D97-AF65-F5344CB8AC3E}">
        <p14:creationId xmlns:p14="http://schemas.microsoft.com/office/powerpoint/2010/main" val="375304975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SNOMED CT</a:t>
            </a:r>
            <a:endParaRPr lang="en-US" dirty="0"/>
          </a:p>
        </p:txBody>
      </p:sp>
      <p:pic>
        <p:nvPicPr>
          <p:cNvPr id="4" name="Content Placeholder 3"/>
          <p:cNvPicPr>
            <a:picLocks noGrp="1" noChangeAspect="1"/>
          </p:cNvPicPr>
          <p:nvPr>
            <p:ph idx="1"/>
          </p:nvPr>
        </p:nvPicPr>
        <p:blipFill>
          <a:blip r:embed="rId2"/>
          <a:stretch>
            <a:fillRect/>
          </a:stretch>
        </p:blipFill>
        <p:spPr>
          <a:xfrm>
            <a:off x="50892" y="1400175"/>
            <a:ext cx="4440290" cy="5153025"/>
          </a:xfrm>
          <a:prstGeom prst="rect">
            <a:avLst/>
          </a:prstGeom>
        </p:spPr>
      </p:pic>
      <p:pic>
        <p:nvPicPr>
          <p:cNvPr id="5" name="Picture 4"/>
          <p:cNvPicPr>
            <a:picLocks noChangeAspect="1"/>
          </p:cNvPicPr>
          <p:nvPr/>
        </p:nvPicPr>
        <p:blipFill>
          <a:blip r:embed="rId3"/>
          <a:stretch>
            <a:fillRect/>
          </a:stretch>
        </p:blipFill>
        <p:spPr>
          <a:xfrm>
            <a:off x="4495800" y="1400175"/>
            <a:ext cx="4505325" cy="5153025"/>
          </a:xfrm>
          <a:prstGeom prst="rect">
            <a:avLst/>
          </a:prstGeom>
        </p:spPr>
      </p:pic>
    </p:spTree>
    <p:extLst>
      <p:ext uri="{BB962C8B-B14F-4D97-AF65-F5344CB8AC3E}">
        <p14:creationId xmlns:p14="http://schemas.microsoft.com/office/powerpoint/2010/main" val="270624672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SNOMED CT: </a:t>
            </a:r>
            <a:br>
              <a:rPr lang="en-US" dirty="0" smtClean="0"/>
            </a:br>
            <a:r>
              <a:rPr lang="en-US" dirty="0" smtClean="0"/>
              <a:t>Elevated </a:t>
            </a:r>
            <a:r>
              <a:rPr lang="en-US" dirty="0"/>
              <a:t>liver enzymes level due to cystic fibrosis (disorder)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13057250"/>
              </p:ext>
            </p:extLst>
          </p:nvPr>
        </p:nvGraphicFramePr>
        <p:xfrm>
          <a:off x="152400" y="2942268"/>
          <a:ext cx="8915400" cy="3703320"/>
        </p:xfrm>
        <a:graphic>
          <a:graphicData uri="http://schemas.openxmlformats.org/drawingml/2006/table">
            <a:tbl>
              <a:tblPr firstRow="1" firstCol="1" bandRow="1">
                <a:tableStyleId>{5C22544A-7EE6-4342-B048-85BDC9FD1C3A}</a:tableStyleId>
              </a:tblPr>
              <a:tblGrid>
                <a:gridCol w="2440181"/>
                <a:gridCol w="4887983"/>
                <a:gridCol w="1587236"/>
              </a:tblGrid>
              <a:tr h="0">
                <a:tc>
                  <a:txBody>
                    <a:bodyPr/>
                    <a:lstStyle/>
                    <a:p>
                      <a:pPr marL="0" marR="0" algn="l">
                        <a:lnSpc>
                          <a:spcPct val="150000"/>
                        </a:lnSpc>
                        <a:spcBef>
                          <a:spcPts val="0"/>
                        </a:spcBef>
                        <a:spcAft>
                          <a:spcPts val="0"/>
                        </a:spcAft>
                      </a:pPr>
                      <a:r>
                        <a:rPr lang="en-US" sz="1800" dirty="0">
                          <a:solidFill>
                            <a:schemeClr val="tx1"/>
                          </a:solidFill>
                          <a:effectLst/>
                        </a:rPr>
                        <a:t>Relationship</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nchor="ctr"/>
                </a:tc>
                <a:tc>
                  <a:txBody>
                    <a:bodyPr/>
                    <a:lstStyle/>
                    <a:p>
                      <a:pPr marL="0" marR="0" algn="l">
                        <a:lnSpc>
                          <a:spcPct val="150000"/>
                        </a:lnSpc>
                        <a:spcBef>
                          <a:spcPts val="0"/>
                        </a:spcBef>
                        <a:spcAft>
                          <a:spcPts val="0"/>
                        </a:spcAft>
                      </a:pPr>
                      <a:r>
                        <a:rPr lang="en-US" sz="1800" dirty="0">
                          <a:solidFill>
                            <a:schemeClr val="tx1"/>
                          </a:solidFill>
                          <a:effectLst/>
                        </a:rPr>
                        <a:t>Destination</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nchor="ctr"/>
                </a:tc>
                <a:tc>
                  <a:txBody>
                    <a:bodyPr/>
                    <a:lstStyle/>
                    <a:p>
                      <a:pPr marL="0" marR="0" algn="l">
                        <a:lnSpc>
                          <a:spcPct val="150000"/>
                        </a:lnSpc>
                        <a:spcBef>
                          <a:spcPts val="0"/>
                        </a:spcBef>
                        <a:spcAft>
                          <a:spcPts val="0"/>
                        </a:spcAft>
                      </a:pPr>
                      <a:r>
                        <a:rPr lang="en-US" sz="1800">
                          <a:solidFill>
                            <a:schemeClr val="tx1"/>
                          </a:solidFill>
                          <a:effectLst/>
                        </a:rPr>
                        <a:t>Type</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nchor="ctr"/>
                </a:tc>
              </a:tr>
              <a:tr h="0">
                <a:tc>
                  <a:txBody>
                    <a:bodyPr/>
                    <a:lstStyle/>
                    <a:p>
                      <a:pPr marL="0" marR="0" algn="l">
                        <a:lnSpc>
                          <a:spcPct val="150000"/>
                        </a:lnSpc>
                        <a:spcBef>
                          <a:spcPts val="0"/>
                        </a:spcBef>
                        <a:spcAft>
                          <a:spcPts val="0"/>
                        </a:spcAft>
                      </a:pPr>
                      <a:r>
                        <a:rPr lang="en-US" sz="1800" dirty="0">
                          <a:solidFill>
                            <a:schemeClr val="tx1"/>
                          </a:solidFill>
                          <a:effectLst/>
                        </a:rPr>
                        <a:t>Is a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nchor="ctr"/>
                </a:tc>
                <a:tc>
                  <a:txBody>
                    <a:bodyPr/>
                    <a:lstStyle/>
                    <a:p>
                      <a:pPr marL="0" marR="0" algn="l">
                        <a:lnSpc>
                          <a:spcPct val="150000"/>
                        </a:lnSpc>
                        <a:spcBef>
                          <a:spcPts val="0"/>
                        </a:spcBef>
                        <a:spcAft>
                          <a:spcPts val="0"/>
                        </a:spcAft>
                      </a:pPr>
                      <a:r>
                        <a:rPr lang="en-US" sz="1800">
                          <a:solidFill>
                            <a:schemeClr val="tx1"/>
                          </a:solidFill>
                          <a:effectLst/>
                        </a:rPr>
                        <a:t>Elevated liver enzymes level (finding)</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nchor="ctr"/>
                </a:tc>
                <a:tc>
                  <a:txBody>
                    <a:bodyPr/>
                    <a:lstStyle/>
                    <a:p>
                      <a:pPr marL="0" marR="0" algn="l">
                        <a:lnSpc>
                          <a:spcPct val="150000"/>
                        </a:lnSpc>
                        <a:spcBef>
                          <a:spcPts val="0"/>
                        </a:spcBef>
                        <a:spcAft>
                          <a:spcPts val="0"/>
                        </a:spcAft>
                      </a:pPr>
                      <a:r>
                        <a:rPr lang="en-US" sz="1800">
                          <a:solidFill>
                            <a:schemeClr val="tx1"/>
                          </a:solidFill>
                          <a:effectLst/>
                        </a:rPr>
                        <a:t>Stated </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nchor="ctr"/>
                </a:tc>
              </a:tr>
              <a:tr h="0">
                <a:tc>
                  <a:txBody>
                    <a:bodyPr/>
                    <a:lstStyle/>
                    <a:p>
                      <a:pPr marL="0" marR="0" algn="l">
                        <a:lnSpc>
                          <a:spcPct val="150000"/>
                        </a:lnSpc>
                        <a:spcBef>
                          <a:spcPts val="0"/>
                        </a:spcBef>
                        <a:spcAft>
                          <a:spcPts val="0"/>
                        </a:spcAft>
                      </a:pPr>
                      <a:r>
                        <a:rPr lang="en-US" sz="1800" dirty="0">
                          <a:solidFill>
                            <a:schemeClr val="tx1"/>
                          </a:solidFill>
                          <a:effectLst/>
                        </a:rPr>
                        <a:t>Due to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nchor="ctr"/>
                </a:tc>
                <a:tc>
                  <a:txBody>
                    <a:bodyPr/>
                    <a:lstStyle/>
                    <a:p>
                      <a:pPr marL="0" marR="0" algn="l">
                        <a:lnSpc>
                          <a:spcPct val="150000"/>
                        </a:lnSpc>
                        <a:spcBef>
                          <a:spcPts val="0"/>
                        </a:spcBef>
                        <a:spcAft>
                          <a:spcPts val="0"/>
                        </a:spcAft>
                      </a:pPr>
                      <a:r>
                        <a:rPr lang="en-US" sz="1800">
                          <a:solidFill>
                            <a:schemeClr val="tx1"/>
                          </a:solidFill>
                          <a:effectLst/>
                        </a:rPr>
                        <a:t>Cystic fibrosis (disorder)</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nchor="ctr"/>
                </a:tc>
                <a:tc>
                  <a:txBody>
                    <a:bodyPr/>
                    <a:lstStyle/>
                    <a:p>
                      <a:pPr marL="0" marR="0" algn="l">
                        <a:lnSpc>
                          <a:spcPct val="150000"/>
                        </a:lnSpc>
                        <a:spcBef>
                          <a:spcPts val="0"/>
                        </a:spcBef>
                        <a:spcAft>
                          <a:spcPts val="0"/>
                        </a:spcAft>
                      </a:pPr>
                      <a:r>
                        <a:rPr lang="en-US" sz="1800">
                          <a:solidFill>
                            <a:schemeClr val="tx1"/>
                          </a:solidFill>
                          <a:effectLst/>
                        </a:rPr>
                        <a:t>Stated </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nchor="ctr"/>
                </a:tc>
              </a:tr>
              <a:tr h="0">
                <a:tc>
                  <a:txBody>
                    <a:bodyPr/>
                    <a:lstStyle/>
                    <a:p>
                      <a:pPr marL="0" marR="0" algn="l">
                        <a:lnSpc>
                          <a:spcPct val="150000"/>
                        </a:lnSpc>
                        <a:spcBef>
                          <a:spcPts val="0"/>
                        </a:spcBef>
                        <a:spcAft>
                          <a:spcPts val="0"/>
                        </a:spcAft>
                      </a:pPr>
                      <a:r>
                        <a:rPr lang="en-US" sz="1800" dirty="0">
                          <a:solidFill>
                            <a:schemeClr val="tx1"/>
                          </a:solidFill>
                          <a:effectLst/>
                        </a:rPr>
                        <a:t>Is a </a:t>
                      </a:r>
                      <a:r>
                        <a:rPr lang="en-US" sz="1800" dirty="0" smtClean="0">
                          <a:solidFill>
                            <a:schemeClr val="tx1"/>
                          </a:solidFill>
                          <a:effectLst/>
                        </a:rPr>
                        <a:t>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nchor="ctr"/>
                </a:tc>
                <a:tc>
                  <a:txBody>
                    <a:bodyPr/>
                    <a:lstStyle/>
                    <a:p>
                      <a:pPr marL="0" marR="0" algn="l">
                        <a:lnSpc>
                          <a:spcPct val="150000"/>
                        </a:lnSpc>
                        <a:spcBef>
                          <a:spcPts val="0"/>
                        </a:spcBef>
                        <a:spcAft>
                          <a:spcPts val="0"/>
                        </a:spcAft>
                      </a:pPr>
                      <a:r>
                        <a:rPr lang="en-US" sz="1800">
                          <a:solidFill>
                            <a:schemeClr val="tx1"/>
                          </a:solidFill>
                          <a:effectLst/>
                        </a:rPr>
                        <a:t>Elevated liver enzymes level (finding)</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nchor="ctr"/>
                </a:tc>
                <a:tc>
                  <a:txBody>
                    <a:bodyPr/>
                    <a:lstStyle/>
                    <a:p>
                      <a:pPr marL="0" marR="0" algn="l">
                        <a:lnSpc>
                          <a:spcPct val="150000"/>
                        </a:lnSpc>
                        <a:spcBef>
                          <a:spcPts val="0"/>
                        </a:spcBef>
                        <a:spcAft>
                          <a:spcPts val="0"/>
                        </a:spcAft>
                      </a:pPr>
                      <a:r>
                        <a:rPr lang="en-US" sz="1800">
                          <a:solidFill>
                            <a:schemeClr val="tx1"/>
                          </a:solidFill>
                          <a:effectLst/>
                        </a:rPr>
                        <a:t>Inferred </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nchor="ctr"/>
                </a:tc>
              </a:tr>
              <a:tr h="0">
                <a:tc>
                  <a:txBody>
                    <a:bodyPr/>
                    <a:lstStyle/>
                    <a:p>
                      <a:pPr marL="0" marR="0" algn="l">
                        <a:lnSpc>
                          <a:spcPct val="150000"/>
                        </a:lnSpc>
                        <a:spcBef>
                          <a:spcPts val="0"/>
                        </a:spcBef>
                        <a:spcAft>
                          <a:spcPts val="0"/>
                        </a:spcAft>
                      </a:pPr>
                      <a:r>
                        <a:rPr lang="en-US" sz="1800" dirty="0">
                          <a:solidFill>
                            <a:schemeClr val="tx1"/>
                          </a:solidFill>
                          <a:effectLst/>
                        </a:rPr>
                        <a:t>Due to </a:t>
                      </a:r>
                      <a:r>
                        <a:rPr lang="en-US" sz="1800" dirty="0" smtClean="0">
                          <a:solidFill>
                            <a:schemeClr val="tx1"/>
                          </a:solidFill>
                          <a:effectLst/>
                        </a:rPr>
                        <a:t>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nchor="ctr"/>
                </a:tc>
                <a:tc>
                  <a:txBody>
                    <a:bodyPr/>
                    <a:lstStyle/>
                    <a:p>
                      <a:pPr marL="0" marR="0" algn="l">
                        <a:lnSpc>
                          <a:spcPct val="150000"/>
                        </a:lnSpc>
                        <a:spcBef>
                          <a:spcPts val="0"/>
                        </a:spcBef>
                        <a:spcAft>
                          <a:spcPts val="0"/>
                        </a:spcAft>
                      </a:pPr>
                      <a:r>
                        <a:rPr lang="en-US" sz="1800">
                          <a:solidFill>
                            <a:schemeClr val="tx1"/>
                          </a:solidFill>
                          <a:effectLst/>
                        </a:rPr>
                        <a:t>Cystic fibrosis (disorder)</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nchor="ctr"/>
                </a:tc>
                <a:tc>
                  <a:txBody>
                    <a:bodyPr/>
                    <a:lstStyle/>
                    <a:p>
                      <a:pPr marL="0" marR="0" algn="l">
                        <a:lnSpc>
                          <a:spcPct val="150000"/>
                        </a:lnSpc>
                        <a:spcBef>
                          <a:spcPts val="0"/>
                        </a:spcBef>
                        <a:spcAft>
                          <a:spcPts val="0"/>
                        </a:spcAft>
                      </a:pPr>
                      <a:r>
                        <a:rPr lang="en-US" sz="1800">
                          <a:solidFill>
                            <a:schemeClr val="tx1"/>
                          </a:solidFill>
                          <a:effectLst/>
                        </a:rPr>
                        <a:t>Inferred </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nchor="ctr"/>
                </a:tc>
              </a:tr>
              <a:tr h="0">
                <a:tc>
                  <a:txBody>
                    <a:bodyPr/>
                    <a:lstStyle/>
                    <a:p>
                      <a:pPr marL="0" marR="0" algn="l">
                        <a:lnSpc>
                          <a:spcPct val="150000"/>
                        </a:lnSpc>
                        <a:spcBef>
                          <a:spcPts val="0"/>
                        </a:spcBef>
                        <a:spcAft>
                          <a:spcPts val="0"/>
                        </a:spcAft>
                      </a:pPr>
                      <a:r>
                        <a:rPr lang="en-US" sz="1800" dirty="0">
                          <a:solidFill>
                            <a:schemeClr val="tx1"/>
                          </a:solidFill>
                          <a:effectLst/>
                        </a:rPr>
                        <a:t>Interprets </a:t>
                      </a:r>
                      <a:r>
                        <a:rPr lang="en-US" sz="1800" dirty="0" smtClean="0">
                          <a:solidFill>
                            <a:schemeClr val="tx1"/>
                          </a:solidFill>
                          <a:effectLst/>
                        </a:rPr>
                        <a:t>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nchor="ctr"/>
                </a:tc>
                <a:tc>
                  <a:txBody>
                    <a:bodyPr/>
                    <a:lstStyle/>
                    <a:p>
                      <a:pPr marL="0" marR="0" algn="l">
                        <a:lnSpc>
                          <a:spcPct val="150000"/>
                        </a:lnSpc>
                        <a:spcBef>
                          <a:spcPts val="0"/>
                        </a:spcBef>
                        <a:spcAft>
                          <a:spcPts val="0"/>
                        </a:spcAft>
                      </a:pPr>
                      <a:r>
                        <a:rPr lang="en-US" sz="1800">
                          <a:solidFill>
                            <a:schemeClr val="tx1"/>
                          </a:solidFill>
                          <a:effectLst/>
                        </a:rPr>
                        <a:t>Measurement of liver enzyme (procedure)</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nchor="ctr"/>
                </a:tc>
                <a:tc>
                  <a:txBody>
                    <a:bodyPr/>
                    <a:lstStyle/>
                    <a:p>
                      <a:pPr marL="0" marR="0" algn="l">
                        <a:lnSpc>
                          <a:spcPct val="150000"/>
                        </a:lnSpc>
                        <a:spcBef>
                          <a:spcPts val="0"/>
                        </a:spcBef>
                        <a:spcAft>
                          <a:spcPts val="0"/>
                        </a:spcAft>
                      </a:pPr>
                      <a:r>
                        <a:rPr lang="en-US" sz="1800">
                          <a:solidFill>
                            <a:schemeClr val="tx1"/>
                          </a:solidFill>
                          <a:effectLst/>
                        </a:rPr>
                        <a:t>Inferred </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nchor="ctr"/>
                </a:tc>
              </a:tr>
              <a:tr h="0">
                <a:tc>
                  <a:txBody>
                    <a:bodyPr/>
                    <a:lstStyle/>
                    <a:p>
                      <a:pPr marL="0" marR="0" algn="l">
                        <a:lnSpc>
                          <a:spcPct val="150000"/>
                        </a:lnSpc>
                        <a:spcBef>
                          <a:spcPts val="0"/>
                        </a:spcBef>
                        <a:spcAft>
                          <a:spcPts val="0"/>
                        </a:spcAft>
                      </a:pPr>
                      <a:r>
                        <a:rPr lang="en-US" sz="1800" dirty="0">
                          <a:solidFill>
                            <a:schemeClr val="tx1"/>
                          </a:solidFill>
                          <a:effectLst/>
                        </a:rPr>
                        <a:t>Has interpretation </a:t>
                      </a:r>
                      <a:r>
                        <a:rPr lang="en-US" sz="1800" dirty="0" smtClean="0">
                          <a:solidFill>
                            <a:schemeClr val="tx1"/>
                          </a:solidFill>
                          <a:effectLst/>
                        </a:rPr>
                        <a:t>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nchor="ctr"/>
                </a:tc>
                <a:tc>
                  <a:txBody>
                    <a:bodyPr/>
                    <a:lstStyle/>
                    <a:p>
                      <a:pPr marL="0" marR="0" algn="l">
                        <a:lnSpc>
                          <a:spcPct val="150000"/>
                        </a:lnSpc>
                        <a:spcBef>
                          <a:spcPts val="0"/>
                        </a:spcBef>
                        <a:spcAft>
                          <a:spcPts val="0"/>
                        </a:spcAft>
                      </a:pPr>
                      <a:r>
                        <a:rPr lang="en-US" sz="1800">
                          <a:solidFill>
                            <a:schemeClr val="tx1"/>
                          </a:solidFill>
                          <a:effectLst/>
                        </a:rPr>
                        <a:t>Outside reference range (qualifier value)</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nchor="ctr"/>
                </a:tc>
                <a:tc>
                  <a:txBody>
                    <a:bodyPr/>
                    <a:lstStyle/>
                    <a:p>
                      <a:pPr marL="0" marR="0" algn="l">
                        <a:lnSpc>
                          <a:spcPct val="150000"/>
                        </a:lnSpc>
                        <a:spcBef>
                          <a:spcPts val="0"/>
                        </a:spcBef>
                        <a:spcAft>
                          <a:spcPts val="0"/>
                        </a:spcAft>
                      </a:pPr>
                      <a:r>
                        <a:rPr lang="en-US" sz="1800">
                          <a:solidFill>
                            <a:schemeClr val="tx1"/>
                          </a:solidFill>
                          <a:effectLst/>
                        </a:rPr>
                        <a:t>Inferred </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nchor="ctr"/>
                </a:tc>
              </a:tr>
              <a:tr h="0">
                <a:tc>
                  <a:txBody>
                    <a:bodyPr/>
                    <a:lstStyle/>
                    <a:p>
                      <a:pPr marL="0" marR="0" algn="l">
                        <a:lnSpc>
                          <a:spcPct val="150000"/>
                        </a:lnSpc>
                        <a:spcBef>
                          <a:spcPts val="0"/>
                        </a:spcBef>
                        <a:spcAft>
                          <a:spcPts val="0"/>
                        </a:spcAft>
                      </a:pPr>
                      <a:r>
                        <a:rPr lang="en-US" sz="1800" dirty="0">
                          <a:solidFill>
                            <a:schemeClr val="tx1"/>
                          </a:solidFill>
                          <a:effectLst/>
                        </a:rPr>
                        <a:t>Has interpretation </a:t>
                      </a:r>
                      <a:r>
                        <a:rPr lang="en-US" sz="1800" dirty="0" smtClean="0">
                          <a:solidFill>
                            <a:schemeClr val="tx1"/>
                          </a:solidFill>
                          <a:effectLst/>
                        </a:rPr>
                        <a:t>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nchor="ctr"/>
                </a:tc>
                <a:tc>
                  <a:txBody>
                    <a:bodyPr/>
                    <a:lstStyle/>
                    <a:p>
                      <a:pPr marL="0" marR="0" algn="l">
                        <a:lnSpc>
                          <a:spcPct val="150000"/>
                        </a:lnSpc>
                        <a:spcBef>
                          <a:spcPts val="0"/>
                        </a:spcBef>
                        <a:spcAft>
                          <a:spcPts val="0"/>
                        </a:spcAft>
                      </a:pPr>
                      <a:r>
                        <a:rPr lang="en-US" sz="1800">
                          <a:solidFill>
                            <a:schemeClr val="tx1"/>
                          </a:solidFill>
                          <a:effectLst/>
                        </a:rPr>
                        <a:t>Above reference range (qualifier value)</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nchor="ctr"/>
                </a:tc>
                <a:tc>
                  <a:txBody>
                    <a:bodyPr/>
                    <a:lstStyle/>
                    <a:p>
                      <a:pPr marL="0" marR="0" algn="l">
                        <a:lnSpc>
                          <a:spcPct val="150000"/>
                        </a:lnSpc>
                        <a:spcBef>
                          <a:spcPts val="0"/>
                        </a:spcBef>
                        <a:spcAft>
                          <a:spcPts val="0"/>
                        </a:spcAft>
                      </a:pPr>
                      <a:r>
                        <a:rPr lang="en-US" sz="1800">
                          <a:solidFill>
                            <a:schemeClr val="tx1"/>
                          </a:solidFill>
                          <a:effectLst/>
                        </a:rPr>
                        <a:t>Inferred </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nchor="ctr"/>
                </a:tc>
              </a:tr>
              <a:tr h="0">
                <a:tc>
                  <a:txBody>
                    <a:bodyPr/>
                    <a:lstStyle/>
                    <a:p>
                      <a:pPr marL="0" marR="0" algn="l">
                        <a:lnSpc>
                          <a:spcPct val="150000"/>
                        </a:lnSpc>
                        <a:spcBef>
                          <a:spcPts val="0"/>
                        </a:spcBef>
                        <a:spcAft>
                          <a:spcPts val="0"/>
                        </a:spcAft>
                      </a:pPr>
                      <a:r>
                        <a:rPr lang="en-US" sz="1800" dirty="0">
                          <a:solidFill>
                            <a:schemeClr val="tx1"/>
                          </a:solidFill>
                          <a:effectLst/>
                        </a:rPr>
                        <a:t>Interprets </a:t>
                      </a:r>
                      <a:r>
                        <a:rPr lang="en-US" sz="1800" dirty="0" smtClean="0">
                          <a:solidFill>
                            <a:schemeClr val="tx1"/>
                          </a:solidFill>
                          <a:effectLst/>
                        </a:rPr>
                        <a:t>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nchor="ctr"/>
                </a:tc>
                <a:tc>
                  <a:txBody>
                    <a:bodyPr/>
                    <a:lstStyle/>
                    <a:p>
                      <a:pPr marL="0" marR="0" algn="l">
                        <a:lnSpc>
                          <a:spcPct val="150000"/>
                        </a:lnSpc>
                        <a:spcBef>
                          <a:spcPts val="0"/>
                        </a:spcBef>
                        <a:spcAft>
                          <a:spcPts val="0"/>
                        </a:spcAft>
                      </a:pPr>
                      <a:r>
                        <a:rPr lang="en-US" sz="1800">
                          <a:solidFill>
                            <a:schemeClr val="tx1"/>
                          </a:solidFill>
                          <a:effectLst/>
                        </a:rPr>
                        <a:t>Measurement procedure (procedure)</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nchor="ctr"/>
                </a:tc>
                <a:tc>
                  <a:txBody>
                    <a:bodyPr/>
                    <a:lstStyle/>
                    <a:p>
                      <a:pPr marL="0" marR="0" algn="l">
                        <a:lnSpc>
                          <a:spcPct val="150000"/>
                        </a:lnSpc>
                        <a:spcBef>
                          <a:spcPts val="0"/>
                        </a:spcBef>
                        <a:spcAft>
                          <a:spcPts val="0"/>
                        </a:spcAft>
                      </a:pPr>
                      <a:r>
                        <a:rPr lang="en-US" sz="1800" dirty="0">
                          <a:solidFill>
                            <a:schemeClr val="tx1"/>
                          </a:solidFill>
                          <a:effectLst/>
                        </a:rPr>
                        <a:t>Inferred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7305" marR="27305" marT="0" marB="0" anchor="ctr"/>
                </a:tc>
              </a:tr>
            </a:tbl>
          </a:graphicData>
        </a:graphic>
      </p:graphicFrame>
    </p:spTree>
    <p:extLst>
      <p:ext uri="{BB962C8B-B14F-4D97-AF65-F5344CB8AC3E}">
        <p14:creationId xmlns:p14="http://schemas.microsoft.com/office/powerpoint/2010/main" val="12486518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sz="3400" dirty="0" smtClean="0"/>
              <a:t>Minimal o</a:t>
            </a:r>
            <a:r>
              <a:rPr lang="en-US" sz="3400" dirty="0" smtClean="0"/>
              <a:t>ntological principles for research</a:t>
            </a:r>
            <a:endParaRPr lang="en-US" sz="3400" dirty="0"/>
          </a:p>
        </p:txBody>
      </p:sp>
      <p:sp>
        <p:nvSpPr>
          <p:cNvPr id="3" name="Content Placeholder 2"/>
          <p:cNvSpPr>
            <a:spLocks noGrp="1"/>
          </p:cNvSpPr>
          <p:nvPr>
            <p:ph idx="1"/>
          </p:nvPr>
        </p:nvSpPr>
        <p:spPr>
          <a:xfrm>
            <a:off x="228600" y="2057400"/>
            <a:ext cx="8686800" cy="4572000"/>
          </a:xfrm>
        </p:spPr>
        <p:txBody>
          <a:bodyPr/>
          <a:lstStyle/>
          <a:p>
            <a:pPr marL="457200" indent="-457200">
              <a:buFont typeface="+mj-lt"/>
              <a:buAutoNum type="arabicPeriod"/>
            </a:pPr>
            <a:r>
              <a:rPr lang="en-US" sz="2200" dirty="0" smtClean="0"/>
              <a:t>Identify the particulars you want to collect data about;</a:t>
            </a:r>
          </a:p>
          <a:p>
            <a:pPr marL="457200" indent="-457200">
              <a:buFont typeface="+mj-lt"/>
              <a:buAutoNum type="arabicPeriod"/>
            </a:pPr>
            <a:r>
              <a:rPr lang="en-US" sz="2200" dirty="0" smtClean="0"/>
              <a:t>Identify the types these particulars are instances of;</a:t>
            </a:r>
          </a:p>
          <a:p>
            <a:pPr marL="457200" indent="-457200">
              <a:buFont typeface="+mj-lt"/>
              <a:buAutoNum type="arabicPeriod"/>
            </a:pPr>
            <a:r>
              <a:rPr lang="en-US" sz="2200" dirty="0" smtClean="0"/>
              <a:t>Organize the types in a taxonomy using high quality ontologies;</a:t>
            </a:r>
          </a:p>
          <a:p>
            <a:pPr marL="457200" indent="-457200">
              <a:buFont typeface="+mj-lt"/>
              <a:buAutoNum type="arabicPeriod"/>
            </a:pPr>
            <a:r>
              <a:rPr lang="en-US" sz="2200" dirty="0" smtClean="0"/>
              <a:t>Represent the relationships that hold between the particulars;</a:t>
            </a:r>
          </a:p>
          <a:p>
            <a:pPr marL="457200" indent="-457200">
              <a:buFont typeface="+mj-lt"/>
              <a:buAutoNum type="arabicPeriod"/>
            </a:pPr>
            <a:r>
              <a:rPr lang="en-US" sz="2200" dirty="0" smtClean="0"/>
              <a:t>Verify repeatedly you are not confusing reality with descriptions/hypotheses</a:t>
            </a:r>
            <a:r>
              <a:rPr lang="en-US" sz="2200" dirty="0" smtClean="0"/>
              <a:t>/…;</a:t>
            </a:r>
          </a:p>
          <a:p>
            <a:pPr marL="457200" indent="-457200">
              <a:buFont typeface="+mj-lt"/>
              <a:buAutoNum type="arabicPeriod"/>
            </a:pPr>
            <a:r>
              <a:rPr lang="en-US" sz="2200" dirty="0" smtClean="0"/>
              <a:t>Do 1-5 for cited literature/measurement instruments you will rely on;</a:t>
            </a:r>
            <a:endParaRPr lang="en-US" sz="2200" dirty="0" smtClean="0"/>
          </a:p>
          <a:p>
            <a:pPr marL="457200" indent="-457200">
              <a:buFont typeface="+mj-lt"/>
              <a:buAutoNum type="arabicPeriod"/>
            </a:pPr>
            <a:r>
              <a:rPr lang="en-US" sz="2200" dirty="0" smtClean="0"/>
              <a:t>Do not only consult a biomedical statistician before designing a study, but also a biomedical </a:t>
            </a:r>
            <a:r>
              <a:rPr lang="en-US" sz="2200" dirty="0" err="1" smtClean="0"/>
              <a:t>ontologist</a:t>
            </a:r>
            <a:r>
              <a:rPr lang="en-US" sz="2200" dirty="0" smtClean="0"/>
              <a:t>.</a:t>
            </a:r>
          </a:p>
          <a:p>
            <a:pPr marL="457200" indent="-457200">
              <a:buFont typeface="+mj-lt"/>
              <a:buAutoNum type="arabicPeriod"/>
            </a:pPr>
            <a:endParaRPr lang="en-US" sz="2200" dirty="0"/>
          </a:p>
        </p:txBody>
      </p:sp>
    </p:spTree>
    <p:extLst>
      <p:ext uri="{BB962C8B-B14F-4D97-AF65-F5344CB8AC3E}">
        <p14:creationId xmlns:p14="http://schemas.microsoft.com/office/powerpoint/2010/main" val="9869970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18037</TotalTime>
  <Words>5198</Words>
  <Application>Microsoft Office PowerPoint</Application>
  <PresentationFormat>On-screen Show (4:3)</PresentationFormat>
  <Paragraphs>684</Paragraphs>
  <Slides>97</Slides>
  <Notes>13</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97</vt:i4>
      </vt:variant>
    </vt:vector>
  </HeadingPairs>
  <TitlesOfParts>
    <vt:vector size="112" baseType="lpstr">
      <vt:lpstr>Batang</vt:lpstr>
      <vt:lpstr>MS Mincho</vt:lpstr>
      <vt:lpstr>MS PGothic</vt:lpstr>
      <vt:lpstr>MS PGothic</vt:lpstr>
      <vt:lpstr>Arial</vt:lpstr>
      <vt:lpstr>Calibri</vt:lpstr>
      <vt:lpstr>Cambria</vt:lpstr>
      <vt:lpstr>Georgia</vt:lpstr>
      <vt:lpstr>Times</vt:lpstr>
      <vt:lpstr>Times New Roman</vt:lpstr>
      <vt:lpstr>Trebuchet MS</vt:lpstr>
      <vt:lpstr>Verdana</vt:lpstr>
      <vt:lpstr>Wingdings</vt:lpstr>
      <vt:lpstr>Office Theme</vt:lpstr>
      <vt:lpstr>Photo Editor-foto</vt:lpstr>
      <vt:lpstr>CTSI Core Competency Lectures in Biomedical Informatics </vt:lpstr>
      <vt:lpstr>CTSI Core Competency Lectures in Biomedical Informatics Lecture 1 – September 5, 2017  Ontology</vt:lpstr>
      <vt:lpstr>How to use ontology to analyze a domain?  CTSI Core Competency Lectures in Biomedical Informatics part 1 – lecture 1 – September 5, 2017</vt:lpstr>
      <vt:lpstr>How to use ontology to analyze a domain?  </vt:lpstr>
      <vt:lpstr>Biomedical Informatics</vt:lpstr>
      <vt:lpstr>Biomedical Informatics</vt:lpstr>
      <vt:lpstr>Field (some definitions by Merriam-Webster) </vt:lpstr>
      <vt:lpstr>Field (some definitions by Merriam-Webster) </vt:lpstr>
      <vt:lpstr>Field (some definitions by Merriam-Webster) </vt:lpstr>
      <vt:lpstr>Field (some definitions by Merriam-Webster) </vt:lpstr>
      <vt:lpstr>Field (some definitions by Merriam-Webster) </vt:lpstr>
      <vt:lpstr>Biomedical Informatics</vt:lpstr>
      <vt:lpstr>Biomedical Informatics</vt:lpstr>
      <vt:lpstr>Biomedical Informatics</vt:lpstr>
      <vt:lpstr>‘Context’</vt:lpstr>
      <vt:lpstr>‘Context’</vt:lpstr>
      <vt:lpstr>A major distinction</vt:lpstr>
      <vt:lpstr>A major distinction</vt:lpstr>
      <vt:lpstr>A major distinction</vt:lpstr>
      <vt:lpstr>Beings, happenings and descriptions</vt:lpstr>
      <vt:lpstr>Beings, happenings and descriptions</vt:lpstr>
      <vt:lpstr>Beings, happenings and descriptions</vt:lpstr>
      <vt:lpstr>Three relevant disciplines</vt:lpstr>
      <vt:lpstr>Three relevant disciplines: (1)</vt:lpstr>
      <vt:lpstr>Three relevant disciplines: (2)</vt:lpstr>
      <vt:lpstr>Three relevant disciplines: (3)</vt:lpstr>
      <vt:lpstr>Philosophy of science: use(ful/less)?</vt:lpstr>
      <vt:lpstr>Philosophy of science: use(ful/less)?</vt:lpstr>
      <vt:lpstr>Three disciplines: difference in focus</vt:lpstr>
      <vt:lpstr>PowerPoint Presentation</vt:lpstr>
      <vt:lpstr>Focus of my programmatic research</vt:lpstr>
      <vt:lpstr>You think?</vt:lpstr>
      <vt:lpstr>Reviewers’ comments on my FOIS 2016 papers</vt:lpstr>
      <vt:lpstr>The Matrix</vt:lpstr>
      <vt:lpstr>Reviewers’ comments on my FOIS 2016 papers</vt:lpstr>
      <vt:lpstr>‘Ontology’</vt:lpstr>
      <vt:lpstr>‘Ontology’</vt:lpstr>
      <vt:lpstr>One ontological position: Realism</vt:lpstr>
      <vt:lpstr>The basis of Ontological Realism (O.R.)</vt:lpstr>
      <vt:lpstr>PowerPoint Presentation</vt:lpstr>
      <vt:lpstr>PowerPoint Presentation</vt:lpstr>
      <vt:lpstr>‘Research’</vt:lpstr>
      <vt:lpstr>Definition of ‘research’</vt:lpstr>
      <vt:lpstr>The Scientific Method</vt:lpstr>
      <vt:lpstr>PowerPoint Presentation</vt:lpstr>
      <vt:lpstr>PowerPoint Presentation</vt:lpstr>
      <vt:lpstr>Scientific Objectivity (1)</vt:lpstr>
      <vt:lpstr>Four notions of ‘ontology’ as a study</vt:lpstr>
      <vt:lpstr>Four notions of ‘ontology’ as a study</vt:lpstr>
      <vt:lpstr>Scientific Objectivity (1)</vt:lpstr>
      <vt:lpstr>Scientific Objectivity (2)</vt:lpstr>
      <vt:lpstr>The view from nowhere</vt:lpstr>
      <vt:lpstr>No scientific objectivity here</vt:lpstr>
      <vt:lpstr>No scientific objectivity here</vt:lpstr>
      <vt:lpstr>Is there scientific objectivity here?</vt:lpstr>
      <vt:lpstr>Typical use of ontology as discipline</vt:lpstr>
      <vt:lpstr>An ideal ontology</vt:lpstr>
      <vt:lpstr>Focus for scientists and researchers</vt:lpstr>
      <vt:lpstr>An ideal dataset</vt:lpstr>
      <vt:lpstr>Some particulars north of the Peace Bridge</vt:lpstr>
      <vt:lpstr>Representation of some of these particulars</vt:lpstr>
      <vt:lpstr>The goal of realism-based dataset creation</vt:lpstr>
      <vt:lpstr>The goal of realism-based dataset creation</vt:lpstr>
      <vt:lpstr>The goal of realism-based dataset creation</vt:lpstr>
      <vt:lpstr>The goal of realism-based dataset creation</vt:lpstr>
      <vt:lpstr>Adequate taxonomy design and classification</vt:lpstr>
      <vt:lpstr>A large collection of individual entities</vt:lpstr>
      <vt:lpstr>Groups based on material composition</vt:lpstr>
      <vt:lpstr>Groups for glass divided by color </vt:lpstr>
      <vt:lpstr>PowerPoint Presentation</vt:lpstr>
      <vt:lpstr>PowerPoint Presentation</vt:lpstr>
      <vt:lpstr>PowerPoint Presentation</vt:lpstr>
      <vt:lpstr>PowerPoint Presentation</vt:lpstr>
      <vt:lpstr>Be lazy: use what exists</vt:lpstr>
      <vt:lpstr>‘Computational biomedical ontologies’</vt:lpstr>
      <vt:lpstr>Be extremely critical when re-using.  Some people do not understand  the representation language they are using!</vt:lpstr>
      <vt:lpstr>Be lazy in an intelligent way: Re-use what has been crafted following good principles </vt:lpstr>
      <vt:lpstr>Basic Formal Ontology: what is out there … (… we want/need to deal with)?</vt:lpstr>
      <vt:lpstr>A faithful representation of reality through BFO</vt:lpstr>
      <vt:lpstr>The model of the Ontology for General Medical Science</vt:lpstr>
      <vt:lpstr>PowerPoint Presentation</vt:lpstr>
      <vt:lpstr>Ontology of General Medical Science Key OGMS definitions</vt:lpstr>
      <vt:lpstr>Disorder related configurations</vt:lpstr>
      <vt:lpstr>Ontology of General Medical Science Key OGMS definitions</vt:lpstr>
      <vt:lpstr>‘Findings’ / ‘observations’</vt:lpstr>
      <vt:lpstr>What are diagnoses in EHRs about? (What are the options?)</vt:lpstr>
      <vt:lpstr>What are diagnoses in EHRs about? (What are the options?)</vt:lpstr>
      <vt:lpstr>What are diagnoses in EHRs about? (What are the options?)</vt:lpstr>
      <vt:lpstr>What are diagnoses in EHRs about? (What are the options?)</vt:lpstr>
      <vt:lpstr>What are diagnoses in EHRs about? (What are the options?)</vt:lpstr>
      <vt:lpstr>What are diagnoses in EHRs about? (What are the options?)</vt:lpstr>
      <vt:lpstr>What are diagnoses in EHRs about? (What are the options?)</vt:lpstr>
      <vt:lpstr>What are diagnoses in EHRs about? (What are the options?)</vt:lpstr>
      <vt:lpstr>What are diagnoses in EHRs about? (What are the options?)</vt:lpstr>
      <vt:lpstr>SNOMED CT</vt:lpstr>
      <vt:lpstr>SNOMED CT:  Elevated liver enzymes level due to cystic fibrosis (disorder)</vt:lpstr>
      <vt:lpstr>Minimal ontological principles for research</vt:lpstr>
    </vt:vector>
  </TitlesOfParts>
  <Company>SUNY at Buffalo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Creative/News Services</dc:creator>
  <cp:lastModifiedBy>Werner Ceusters</cp:lastModifiedBy>
  <cp:revision>529</cp:revision>
  <dcterms:created xsi:type="dcterms:W3CDTF">2011-06-07T20:07:59Z</dcterms:created>
  <dcterms:modified xsi:type="dcterms:W3CDTF">2017-09-05T17:28:01Z</dcterms:modified>
</cp:coreProperties>
</file>