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1"/>
  </p:notesMasterIdLst>
  <p:sldIdLst>
    <p:sldId id="257" r:id="rId2"/>
    <p:sldId id="705" r:id="rId3"/>
    <p:sldId id="731" r:id="rId4"/>
    <p:sldId id="755" r:id="rId5"/>
    <p:sldId id="673" r:id="rId6"/>
    <p:sldId id="675" r:id="rId7"/>
    <p:sldId id="676" r:id="rId8"/>
    <p:sldId id="728" r:id="rId9"/>
    <p:sldId id="729" r:id="rId10"/>
    <p:sldId id="730" r:id="rId11"/>
    <p:sldId id="733" r:id="rId12"/>
    <p:sldId id="732" r:id="rId13"/>
    <p:sldId id="735" r:id="rId14"/>
    <p:sldId id="736" r:id="rId15"/>
    <p:sldId id="737" r:id="rId16"/>
    <p:sldId id="738" r:id="rId17"/>
    <p:sldId id="734" r:id="rId18"/>
    <p:sldId id="740" r:id="rId19"/>
    <p:sldId id="739" r:id="rId20"/>
    <p:sldId id="741" r:id="rId21"/>
    <p:sldId id="742" r:id="rId22"/>
    <p:sldId id="743" r:id="rId23"/>
    <p:sldId id="744" r:id="rId24"/>
    <p:sldId id="745" r:id="rId25"/>
    <p:sldId id="756" r:id="rId26"/>
    <p:sldId id="757" r:id="rId27"/>
    <p:sldId id="747" r:id="rId28"/>
    <p:sldId id="754" r:id="rId29"/>
    <p:sldId id="748" r:id="rId30"/>
    <p:sldId id="749" r:id="rId31"/>
    <p:sldId id="750" r:id="rId32"/>
    <p:sldId id="751" r:id="rId33"/>
    <p:sldId id="752" r:id="rId34"/>
    <p:sldId id="753" r:id="rId35"/>
    <p:sldId id="682" r:id="rId36"/>
    <p:sldId id="710" r:id="rId37"/>
    <p:sldId id="685" r:id="rId38"/>
    <p:sldId id="706" r:id="rId39"/>
    <p:sldId id="707" r:id="rId40"/>
    <p:sldId id="708" r:id="rId41"/>
    <p:sldId id="709" r:id="rId42"/>
    <p:sldId id="690" r:id="rId43"/>
    <p:sldId id="758" r:id="rId44"/>
    <p:sldId id="746" r:id="rId45"/>
    <p:sldId id="677" r:id="rId46"/>
    <p:sldId id="759" r:id="rId47"/>
    <p:sldId id="760" r:id="rId48"/>
    <p:sldId id="761" r:id="rId49"/>
    <p:sldId id="762" r:id="rId50"/>
    <p:sldId id="763" r:id="rId51"/>
    <p:sldId id="764" r:id="rId52"/>
    <p:sldId id="765" r:id="rId53"/>
    <p:sldId id="766" r:id="rId54"/>
    <p:sldId id="767" r:id="rId55"/>
    <p:sldId id="768" r:id="rId56"/>
    <p:sldId id="769" r:id="rId57"/>
    <p:sldId id="770" r:id="rId58"/>
    <p:sldId id="771" r:id="rId59"/>
    <p:sldId id="772" r:id="rId6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smith" initials="p"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91901"/>
    <a:srgbClr val="ECD63F"/>
    <a:srgbClr val="FF7C80"/>
    <a:srgbClr val="19FF81"/>
    <a:srgbClr val="FF99CC"/>
    <a:srgbClr val="00B050"/>
    <a:srgbClr val="C30D8F"/>
    <a:srgbClr val="FFFF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346" autoAdjust="0"/>
  </p:normalViewPr>
  <p:slideViewPr>
    <p:cSldViewPr>
      <p:cViewPr>
        <p:scale>
          <a:sx n="100" d="100"/>
          <a:sy n="100" d="100"/>
        </p:scale>
        <p:origin x="696"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18/08/2015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89075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37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392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38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3027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39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26510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40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11236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04DCE6-6BCD-4797-9901-C47B2E4A7664}" type="slidenum">
              <a:rPr lang="en-US" smtClean="0"/>
              <a:pPr/>
              <a:t>41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5637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A38FBA-0167-4ECF-B8A8-32D867BACCDF}" type="slidenum">
              <a:rPr lang="en-US" altLang="en-US" smtClean="0"/>
              <a:pPr>
                <a:spcBef>
                  <a:spcPct val="0"/>
                </a:spcBef>
              </a:pPr>
              <a:t>43</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0306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14943A7-6F47-4D13-9E2D-BF6B300DB870}" type="slidenum">
              <a:rPr lang="en-US" altLang="en-US" sz="1200" b="0"/>
              <a:pPr eaLnBrk="1" hangingPunct="1"/>
              <a:t>13</a:t>
            </a:fld>
            <a:endParaRPr lang="en-US" altLang="en-US" sz="1200" b="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2068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D81C0CE-5462-41A4-B5C9-AECC0E71D8D3}" type="slidenum">
              <a:rPr lang="en-US" altLang="en-US" sz="1200" b="0"/>
              <a:pPr eaLnBrk="1" hangingPunct="1"/>
              <a:t>14</a:t>
            </a:fld>
            <a:endParaRPr lang="en-US" alt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3005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15</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2178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EF94871-DE38-4F2C-A971-15C901495C05}" type="slidenum">
              <a:rPr lang="en-US" altLang="en-US" sz="1200" b="0"/>
              <a:pPr eaLnBrk="1" hangingPunct="1"/>
              <a:t>17</a:t>
            </a:fld>
            <a:endParaRPr lang="en-US" altLang="en-US" sz="1200" b="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0130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F13E82A-C66F-4A38-9469-98A0EF91CF73}" type="slidenum">
              <a:rPr lang="en-US" altLang="en-US" sz="1200" b="0"/>
              <a:pPr eaLnBrk="1" hangingPunct="1"/>
              <a:t>20</a:t>
            </a:fld>
            <a:endParaRPr lang="en-US" altLang="en-US" sz="12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5175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F13E82A-C66F-4A38-9469-98A0EF91CF73}" type="slidenum">
              <a:rPr lang="en-US" altLang="en-US" sz="1200" b="0"/>
              <a:pPr eaLnBrk="1" hangingPunct="1"/>
              <a:t>25</a:t>
            </a:fld>
            <a:endParaRPr lang="en-US" altLang="en-US" sz="12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87620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E89B93C-8E15-46DA-A4EB-5308B2F0C1F9}" type="slidenum">
              <a:rPr lang="en-US" altLang="en-US" sz="1200" b="0"/>
              <a:pPr eaLnBrk="1" hangingPunct="1"/>
              <a:t>35</a:t>
            </a:fld>
            <a:endParaRPr lang="en-US" altLang="en-US" sz="1200" b="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525215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E89B93C-8E15-46DA-A4EB-5308B2F0C1F9}" type="slidenum">
              <a:rPr lang="en-US" altLang="en-US" sz="1200" b="0"/>
              <a:pPr eaLnBrk="1" hangingPunct="1"/>
              <a:t>36</a:t>
            </a:fld>
            <a:endParaRPr lang="en-US" altLang="en-US" sz="1200" b="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2210053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45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45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hyperlink" Target="http://www.referent-tracking.com/RTU/sendfile/?file=CeustersAMIA2006FINAL.pdf" TargetMode="External"/><Relationship Id="rId2" Type="http://schemas.openxmlformats.org/officeDocument/2006/relationships/hyperlink" Target="http://www.amia.org/meetings/f06/" TargetMode="External"/><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ummit2009.amia.org/"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ummit2009.amia.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icbo2015.fc.ul.pt/"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76200" y="711200"/>
            <a:ext cx="8991600" cy="1574800"/>
          </a:xfrm>
          <a:ln/>
        </p:spPr>
        <p:txBody>
          <a:bodyPr/>
          <a:lstStyle/>
          <a:p>
            <a:pPr>
              <a:tabLst>
                <a:tab pos="5376863" algn="l"/>
              </a:tabLst>
            </a:pPr>
            <a:r>
              <a:rPr lang="en-US" sz="3200" dirty="0"/>
              <a:t>Ontological investigations </a:t>
            </a:r>
            <a:r>
              <a:rPr lang="en-US" sz="3200" dirty="0" smtClean="0"/>
              <a:t/>
            </a:r>
            <a:br>
              <a:rPr lang="en-US" sz="3200" dirty="0" smtClean="0"/>
            </a:br>
            <a:r>
              <a:rPr lang="en-US" sz="3200" dirty="0" smtClean="0"/>
              <a:t>into </a:t>
            </a:r>
            <a:r>
              <a:rPr lang="en-US" sz="3200" dirty="0"/>
              <a:t>medical </a:t>
            </a:r>
            <a:r>
              <a:rPr lang="en-US" sz="3200" dirty="0" smtClean="0"/>
              <a:t>diagnoses</a:t>
            </a:r>
            <a:r>
              <a:rPr lang="en-US" sz="2800" dirty="0"/>
              <a:t/>
            </a:r>
            <a:br>
              <a:rPr lang="en-US" sz="2800" dirty="0"/>
            </a:br>
            <a:r>
              <a:rPr lang="en-US" sz="1400" dirty="0"/>
              <a:t/>
            </a:r>
            <a:br>
              <a:rPr lang="en-US" sz="1400" dirty="0"/>
            </a:br>
            <a:r>
              <a:rPr lang="en-US" sz="1400" dirty="0" smtClean="0"/>
              <a:t>Grand Round of the Department of Biomedical Informatics</a:t>
            </a:r>
            <a:r>
              <a:rPr lang="en-US" sz="1400" dirty="0"/>
              <a:t/>
            </a:r>
            <a:br>
              <a:rPr lang="en-US" sz="1400" dirty="0"/>
            </a:br>
            <a:r>
              <a:rPr lang="en-US" sz="1400" dirty="0" smtClean="0"/>
              <a:t>August 26, 2015 – Buffalo, NY, USA</a:t>
            </a:r>
            <a:r>
              <a:rPr lang="en-US" sz="1400" dirty="0">
                <a:cs typeface="Arial" panose="020B0604020202020204" pitchFamily="34" charset="0"/>
              </a:rPr>
              <a:t/>
            </a:r>
            <a:br>
              <a:rPr lang="en-US" sz="1400" dirty="0">
                <a:cs typeface="Arial" panose="020B0604020202020204" pitchFamily="34" charset="0"/>
              </a:rPr>
            </a:br>
            <a:r>
              <a:rPr lang="en-GB" sz="1400" dirty="0">
                <a:cs typeface="Arial" panose="020B0604020202020204" pitchFamily="34" charset="0"/>
              </a:rPr>
              <a:t/>
            </a:r>
            <a:br>
              <a:rPr lang="en-GB" sz="1400" dirty="0">
                <a:cs typeface="Arial" panose="020B0604020202020204" pitchFamily="34" charset="0"/>
              </a:rPr>
            </a:br>
            <a:endParaRPr lang="en-US" sz="1400" dirty="0">
              <a:cs typeface="Arial" panose="020B0604020202020204" pitchFamily="34" charset="0"/>
            </a:endParaRPr>
          </a:p>
        </p:txBody>
      </p:sp>
      <p:sp>
        <p:nvSpPr>
          <p:cNvPr id="18435" name="Rectangle 3"/>
          <p:cNvSpPr>
            <a:spLocks noGrp="1" noChangeArrowheads="1"/>
          </p:cNvSpPr>
          <p:nvPr>
            <p:ph type="subTitle" idx="1"/>
          </p:nvPr>
        </p:nvSpPr>
        <p:spPr>
          <a:xfrm>
            <a:off x="0" y="4648200"/>
            <a:ext cx="9144000" cy="1981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CEUSTERS, MD</a:t>
            </a:r>
            <a:endParaRPr lang="en-US" altLang="ja-JP" sz="1800" i="1" dirty="0" smtClean="0">
              <a:ea typeface="ＭＳ 明朝" panose="02020609040205080304" pitchFamily="49" charset="-128"/>
            </a:endParaRPr>
          </a:p>
          <a:p>
            <a:pPr defTabSz="566738"/>
            <a:r>
              <a:rPr lang="en-GB" sz="1800" i="1" dirty="0" smtClean="0"/>
              <a:t>Department </a:t>
            </a:r>
            <a:r>
              <a:rPr lang="en-GB" sz="1800" i="1" dirty="0"/>
              <a:t>of </a:t>
            </a:r>
            <a:r>
              <a:rPr lang="en-GB" sz="1800" i="1" dirty="0" smtClean="0"/>
              <a:t>Biomedical Informatics</a:t>
            </a:r>
          </a:p>
          <a:p>
            <a:pPr defTabSz="566738"/>
            <a:r>
              <a:rPr lang="en-GB" sz="1200" i="1" dirty="0"/>
              <a:t>a</a:t>
            </a:r>
            <a:r>
              <a:rPr lang="en-GB" sz="1200" i="1" dirty="0" smtClean="0"/>
              <a:t>nd</a:t>
            </a:r>
          </a:p>
          <a:p>
            <a:pPr defTabSz="566738"/>
            <a:r>
              <a:rPr lang="en-GB" sz="1800" i="1" dirty="0" smtClean="0"/>
              <a:t>UB Institute for Healthcare Informatics,</a:t>
            </a:r>
          </a:p>
          <a:p>
            <a:pPr defTabSz="566738"/>
            <a:r>
              <a:rPr lang="en-GB" sz="1800" i="1" dirty="0" smtClean="0"/>
              <a:t>University </a:t>
            </a:r>
            <a:r>
              <a:rPr lang="en-GB" sz="1800" i="1" dirty="0"/>
              <a:t>at </a:t>
            </a:r>
            <a:r>
              <a:rPr lang="en-GB" sz="1800" i="1" dirty="0" smtClean="0"/>
              <a:t>Buffalo</a:t>
            </a:r>
            <a:endParaRPr lang="en-US" altLang="ja-JP" sz="1800" i="1" dirty="0" smtClean="0">
              <a:ea typeface="ＭＳ 明朝" panose="02020609040205080304" pitchFamily="49" charset="-128"/>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3733800" y="2590800"/>
            <a:ext cx="1564241" cy="1920957"/>
          </a:xfrm>
          <a:prstGeom prst="rect">
            <a:avLst/>
          </a:prstGeom>
        </p:spPr>
      </p:pic>
    </p:spTree>
    <p:extLst>
      <p:ext uri="{BB962C8B-B14F-4D97-AF65-F5344CB8AC3E}">
        <p14:creationId xmlns:p14="http://schemas.microsoft.com/office/powerpoint/2010/main" val="3426842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533400"/>
          </a:xfrm>
        </p:spPr>
        <p:txBody>
          <a:bodyPr/>
          <a:lstStyle/>
          <a:p>
            <a:r>
              <a:rPr lang="en-US" sz="2800" dirty="0"/>
              <a:t>Caveats </a:t>
            </a:r>
            <a:r>
              <a:rPr lang="en-US" sz="2800" dirty="0" smtClean="0"/>
              <a:t>from a traditional informatics perspective</a:t>
            </a:r>
            <a:endParaRPr lang="en-US" sz="2800" dirty="0"/>
          </a:p>
        </p:txBody>
      </p:sp>
      <p:pic>
        <p:nvPicPr>
          <p:cNvPr id="11" name="Picture 10"/>
          <p:cNvPicPr>
            <a:picLocks noChangeAspect="1"/>
          </p:cNvPicPr>
          <p:nvPr/>
        </p:nvPicPr>
        <p:blipFill>
          <a:blip r:embed="rId2"/>
          <a:stretch>
            <a:fillRect/>
          </a:stretch>
        </p:blipFill>
        <p:spPr>
          <a:xfrm>
            <a:off x="457200" y="1295400"/>
            <a:ext cx="8305800" cy="5410200"/>
          </a:xfrm>
          <a:prstGeom prst="rect">
            <a:avLst/>
          </a:prstGeom>
        </p:spPr>
      </p:pic>
      <p:sp>
        <p:nvSpPr>
          <p:cNvPr id="4" name="Rectangle 3"/>
          <p:cNvSpPr/>
          <p:nvPr/>
        </p:nvSpPr>
        <p:spPr>
          <a:xfrm>
            <a:off x="5562600" y="5715000"/>
            <a:ext cx="3200400" cy="1015663"/>
          </a:xfrm>
          <a:prstGeom prst="rect">
            <a:avLst/>
          </a:prstGeom>
        </p:spPr>
        <p:txBody>
          <a:bodyPr wrap="square">
            <a:spAutoFit/>
          </a:bodyPr>
          <a:lstStyle/>
          <a:p>
            <a:pPr algn="r"/>
            <a:r>
              <a:rPr lang="en-US" sz="1200" dirty="0" err="1">
                <a:latin typeface="Georgia" panose="02040502050405020303" pitchFamily="18" charset="0"/>
              </a:rPr>
              <a:t>Hersh</a:t>
            </a:r>
            <a:r>
              <a:rPr lang="en-US" sz="1200" dirty="0">
                <a:latin typeface="Georgia" panose="02040502050405020303" pitchFamily="18" charset="0"/>
              </a:rPr>
              <a:t>, WR, Weiner, MG, et al. (2013). Caveats for the use of operational electronic health record data in comparative effectiveness research. </a:t>
            </a:r>
            <a:r>
              <a:rPr lang="en-US" sz="1200" i="1" dirty="0">
                <a:latin typeface="Georgia" panose="02040502050405020303" pitchFamily="18" charset="0"/>
              </a:rPr>
              <a:t>Medical Care</a:t>
            </a:r>
            <a:r>
              <a:rPr lang="en-US" sz="1200" dirty="0">
                <a:latin typeface="Georgia" panose="02040502050405020303" pitchFamily="18" charset="0"/>
              </a:rPr>
              <a:t>. 51(</a:t>
            </a:r>
            <a:r>
              <a:rPr lang="en-US" sz="1200" dirty="0" err="1">
                <a:latin typeface="Georgia" panose="02040502050405020303" pitchFamily="18" charset="0"/>
              </a:rPr>
              <a:t>Suppl</a:t>
            </a:r>
            <a:r>
              <a:rPr lang="en-US" sz="1200" dirty="0">
                <a:latin typeface="Georgia" panose="02040502050405020303" pitchFamily="18" charset="0"/>
              </a:rPr>
              <a:t> 3): S30-S37.</a:t>
            </a:r>
            <a:endParaRPr lang="en-US" sz="1200" dirty="0"/>
          </a:p>
        </p:txBody>
      </p:sp>
    </p:spTree>
    <p:extLst>
      <p:ext uri="{BB962C8B-B14F-4D97-AF65-F5344CB8AC3E}">
        <p14:creationId xmlns:p14="http://schemas.microsoft.com/office/powerpoint/2010/main" val="2840321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Hersh</a:t>
            </a:r>
            <a:r>
              <a:rPr lang="en-US" dirty="0" smtClean="0"/>
              <a:t> et </a:t>
            </a:r>
            <a:r>
              <a:rPr lang="en-US" dirty="0"/>
              <a:t>a</a:t>
            </a:r>
            <a:r>
              <a:rPr lang="en-US" dirty="0" smtClean="0"/>
              <a:t>l.’s proposed solutions</a:t>
            </a:r>
            <a:endParaRPr lang="en-US" dirty="0"/>
          </a:p>
        </p:txBody>
      </p:sp>
      <p:sp>
        <p:nvSpPr>
          <p:cNvPr id="3" name="Content Placeholder 2"/>
          <p:cNvSpPr>
            <a:spLocks noGrp="1"/>
          </p:cNvSpPr>
          <p:nvPr>
            <p:ph idx="1"/>
          </p:nvPr>
        </p:nvSpPr>
        <p:spPr>
          <a:xfrm>
            <a:off x="228600" y="1676400"/>
            <a:ext cx="8686800" cy="4495800"/>
          </a:xfrm>
        </p:spPr>
        <p:txBody>
          <a:bodyPr/>
          <a:lstStyle/>
          <a:p>
            <a:pPr marL="457200" indent="-457200">
              <a:buFont typeface="+mj-lt"/>
              <a:buAutoNum type="arabicPeriod"/>
            </a:pPr>
            <a:r>
              <a:rPr lang="en-US" i="1" dirty="0" smtClean="0"/>
              <a:t>Improve </a:t>
            </a:r>
            <a:r>
              <a:rPr lang="en-US" i="1" dirty="0"/>
              <a:t>the quality of </a:t>
            </a:r>
            <a:r>
              <a:rPr lang="en-US" i="1" dirty="0" smtClean="0"/>
              <a:t>data through </a:t>
            </a:r>
            <a:r>
              <a:rPr lang="en-US" i="1" dirty="0"/>
              <a:t>attention to standards, appropriate health </a:t>
            </a:r>
            <a:r>
              <a:rPr lang="en-US" i="1" dirty="0" smtClean="0"/>
              <a:t>information exchange</a:t>
            </a:r>
            <a:r>
              <a:rPr lang="en-US" i="1" dirty="0"/>
              <a:t>, and usability of systems that will lead </a:t>
            </a:r>
            <a:r>
              <a:rPr lang="en-US" i="1" dirty="0" smtClean="0"/>
              <a:t>to improved </a:t>
            </a:r>
            <a:r>
              <a:rPr lang="en-US" i="1" dirty="0"/>
              <a:t>data </a:t>
            </a:r>
            <a:r>
              <a:rPr lang="en-US" i="1" dirty="0" smtClean="0"/>
              <a:t>capture.</a:t>
            </a:r>
          </a:p>
          <a:p>
            <a:pPr marL="457200" indent="-457200">
              <a:buFont typeface="+mj-lt"/>
              <a:buAutoNum type="arabicPeriod"/>
            </a:pPr>
            <a:r>
              <a:rPr lang="en-US" i="1" dirty="0" smtClean="0"/>
              <a:t>Development of </a:t>
            </a:r>
            <a:r>
              <a:rPr lang="en-US" i="1" dirty="0"/>
              <a:t>a clinical research workforce trained to understand </a:t>
            </a:r>
            <a:r>
              <a:rPr lang="en-US" i="1" dirty="0" smtClean="0"/>
              <a:t>nuances of </a:t>
            </a:r>
            <a:r>
              <a:rPr lang="en-US" i="1" dirty="0"/>
              <a:t>clinical data and its analytical techniques, and </a:t>
            </a:r>
            <a:r>
              <a:rPr lang="en-US" i="1" dirty="0" smtClean="0"/>
              <a:t>development of </a:t>
            </a:r>
            <a:r>
              <a:rPr lang="en-US" i="1" dirty="0"/>
              <a:t>guidelines and practices for optimal data entry</a:t>
            </a:r>
            <a:r>
              <a:rPr lang="en-US" i="1" dirty="0" smtClean="0"/>
              <a:t>, structure </a:t>
            </a:r>
            <a:r>
              <a:rPr lang="en-US" i="1" dirty="0"/>
              <a:t>and extraction should be part of a national </a:t>
            </a:r>
            <a:r>
              <a:rPr lang="en-US" i="1" dirty="0" smtClean="0"/>
              <a:t>research agenda </a:t>
            </a:r>
            <a:r>
              <a:rPr lang="en-US" i="1" dirty="0"/>
              <a:t>to identify </a:t>
            </a:r>
            <a:r>
              <a:rPr lang="en-US" i="1" dirty="0" smtClean="0"/>
              <a:t>and implement </a:t>
            </a:r>
            <a:r>
              <a:rPr lang="en-US" i="1" dirty="0"/>
              <a:t>optimal approaches in </a:t>
            </a:r>
            <a:r>
              <a:rPr lang="en-US" i="1" dirty="0" smtClean="0"/>
              <a:t>the use </a:t>
            </a:r>
            <a:r>
              <a:rPr lang="en-US" i="1" dirty="0"/>
              <a:t>of EHR data for CER.</a:t>
            </a:r>
          </a:p>
        </p:txBody>
      </p:sp>
      <p:sp>
        <p:nvSpPr>
          <p:cNvPr id="4" name="Rectangle 3"/>
          <p:cNvSpPr/>
          <p:nvPr/>
        </p:nvSpPr>
        <p:spPr>
          <a:xfrm>
            <a:off x="1600200" y="6135469"/>
            <a:ext cx="7467600" cy="646331"/>
          </a:xfrm>
          <a:prstGeom prst="rect">
            <a:avLst/>
          </a:prstGeom>
        </p:spPr>
        <p:txBody>
          <a:bodyPr wrap="square">
            <a:spAutoFit/>
          </a:bodyPr>
          <a:lstStyle/>
          <a:p>
            <a:pPr algn="r"/>
            <a:r>
              <a:rPr lang="en-US" sz="1200" dirty="0" err="1">
                <a:solidFill>
                  <a:schemeClr val="bg1"/>
                </a:solidFill>
                <a:latin typeface="Georgia" panose="02040502050405020303" pitchFamily="18" charset="0"/>
              </a:rPr>
              <a:t>Hersh</a:t>
            </a:r>
            <a:r>
              <a:rPr lang="en-US" sz="1200" dirty="0">
                <a:solidFill>
                  <a:schemeClr val="bg1"/>
                </a:solidFill>
                <a:latin typeface="Georgia" panose="02040502050405020303" pitchFamily="18" charset="0"/>
              </a:rPr>
              <a:t>, WR, Weiner, MG, et al. (2013). </a:t>
            </a:r>
            <a:endParaRPr lang="en-US" sz="1200" dirty="0" smtClean="0">
              <a:solidFill>
                <a:schemeClr val="bg1"/>
              </a:solidFill>
              <a:latin typeface="Georgia" panose="02040502050405020303" pitchFamily="18" charset="0"/>
            </a:endParaRPr>
          </a:p>
          <a:p>
            <a:pPr algn="r"/>
            <a:r>
              <a:rPr lang="en-US" sz="1200" dirty="0" smtClean="0">
                <a:solidFill>
                  <a:schemeClr val="bg1"/>
                </a:solidFill>
                <a:latin typeface="Georgia" panose="02040502050405020303" pitchFamily="18" charset="0"/>
              </a:rPr>
              <a:t>Caveats </a:t>
            </a:r>
            <a:r>
              <a:rPr lang="en-US" sz="1200" dirty="0">
                <a:solidFill>
                  <a:schemeClr val="bg1"/>
                </a:solidFill>
                <a:latin typeface="Georgia" panose="02040502050405020303" pitchFamily="18" charset="0"/>
              </a:rPr>
              <a:t>for the use of operational electronic health record data in comparative effectiveness research. </a:t>
            </a:r>
            <a:r>
              <a:rPr lang="en-US" sz="1200" i="1" dirty="0">
                <a:solidFill>
                  <a:schemeClr val="bg1"/>
                </a:solidFill>
                <a:latin typeface="Georgia" panose="02040502050405020303" pitchFamily="18" charset="0"/>
              </a:rPr>
              <a:t>Medical Care</a:t>
            </a:r>
            <a:r>
              <a:rPr lang="en-US" sz="1200" dirty="0">
                <a:solidFill>
                  <a:schemeClr val="bg1"/>
                </a:solidFill>
                <a:latin typeface="Georgia" panose="02040502050405020303" pitchFamily="18" charset="0"/>
              </a:rPr>
              <a:t>. 51(</a:t>
            </a:r>
            <a:r>
              <a:rPr lang="en-US" sz="1200" dirty="0" err="1">
                <a:solidFill>
                  <a:schemeClr val="bg1"/>
                </a:solidFill>
                <a:latin typeface="Georgia" panose="02040502050405020303" pitchFamily="18" charset="0"/>
              </a:rPr>
              <a:t>Suppl</a:t>
            </a:r>
            <a:r>
              <a:rPr lang="en-US" sz="1200" dirty="0">
                <a:solidFill>
                  <a:schemeClr val="bg1"/>
                </a:solidFill>
                <a:latin typeface="Georgia" panose="02040502050405020303" pitchFamily="18" charset="0"/>
              </a:rPr>
              <a:t> 3): S30-S37.</a:t>
            </a:r>
            <a:endParaRPr lang="en-US" sz="1200" dirty="0">
              <a:solidFill>
                <a:schemeClr val="bg1"/>
              </a:solidFill>
            </a:endParaRPr>
          </a:p>
        </p:txBody>
      </p:sp>
    </p:spTree>
    <p:extLst>
      <p:ext uri="{BB962C8B-B14F-4D97-AF65-F5344CB8AC3E}">
        <p14:creationId xmlns:p14="http://schemas.microsoft.com/office/powerpoint/2010/main" val="2323541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582" y="1905000"/>
            <a:ext cx="4114800" cy="4114800"/>
          </a:xfrm>
          <a:prstGeom prst="rect">
            <a:avLst/>
          </a:prstGeom>
        </p:spPr>
      </p:pic>
      <p:sp>
        <p:nvSpPr>
          <p:cNvPr id="2" name="Title 1"/>
          <p:cNvSpPr>
            <a:spLocks noGrp="1"/>
          </p:cNvSpPr>
          <p:nvPr>
            <p:ph type="title"/>
          </p:nvPr>
        </p:nvSpPr>
        <p:spPr>
          <a:xfrm>
            <a:off x="228600" y="762000"/>
            <a:ext cx="8686800" cy="533400"/>
          </a:xfrm>
        </p:spPr>
        <p:txBody>
          <a:bodyPr/>
          <a:lstStyle/>
          <a:p>
            <a:r>
              <a:rPr lang="en-US" sz="2800" dirty="0" smtClean="0"/>
              <a:t>What the traditional informatics perspective ignores</a:t>
            </a:r>
            <a:endParaRPr lang="en-US" sz="2800" dirty="0"/>
          </a:p>
        </p:txBody>
      </p:sp>
      <p:pic>
        <p:nvPicPr>
          <p:cNvPr id="11" name="Picture 10"/>
          <p:cNvPicPr>
            <a:picLocks noChangeAspect="1"/>
          </p:cNvPicPr>
          <p:nvPr/>
        </p:nvPicPr>
        <p:blipFill>
          <a:blip r:embed="rId3"/>
          <a:stretch>
            <a:fillRect/>
          </a:stretch>
        </p:blipFill>
        <p:spPr>
          <a:xfrm>
            <a:off x="457200" y="1295400"/>
            <a:ext cx="8305800" cy="5410200"/>
          </a:xfrm>
          <a:prstGeom prst="rect">
            <a:avLst/>
          </a:prstGeom>
        </p:spPr>
      </p:pic>
      <p:sp>
        <p:nvSpPr>
          <p:cNvPr id="16" name="Slide Number Placeholder 316"/>
          <p:cNvSpPr txBox="1">
            <a:spLocks/>
          </p:cNvSpPr>
          <p:nvPr/>
        </p:nvSpPr>
        <p:spPr>
          <a:xfrm>
            <a:off x="-225425"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742950" indent="-28575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600200" indent="-228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2057400" indent="-228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514600" indent="-228600" algn="ctr" defTabSz="4572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6pPr>
            <a:lvl7pPr marL="2971800" indent="-228600" algn="ctr" defTabSz="4572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7pPr>
            <a:lvl8pPr marL="3429000" indent="-228600" algn="ctr" defTabSz="4572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8pPr>
            <a:lvl9pPr marL="3886200" indent="-228600" algn="ctr" defTabSz="457200" rtl="0" eaLnBrk="0" fontAlgn="base" latinLnBrk="0" hangingPunct="0">
              <a:spcBef>
                <a:spcPct val="0"/>
              </a:spcBef>
              <a:spcAft>
                <a:spcPct val="0"/>
              </a:spcAft>
              <a:defRPr sz="2400" b="1" kern="1200">
                <a:solidFill>
                  <a:schemeClr val="tx1"/>
                </a:solidFill>
                <a:latin typeface="Times New Roman" panose="02020603050405020304" pitchFamily="18" charset="0"/>
                <a:ea typeface="+mn-ea"/>
                <a:cs typeface="+mn-cs"/>
              </a:defRPr>
            </a:lvl9pPr>
          </a:lstStyle>
          <a:p>
            <a:pPr eaLnBrk="1" hangingPunct="1"/>
            <a:fld id="{D4018D92-2569-4F7E-8AE4-9E27F3F73DCC}" type="slidenum">
              <a:rPr lang="en-US" altLang="en-US" sz="1400" b="0" smtClean="0">
                <a:solidFill>
                  <a:schemeClr val="bg1"/>
                </a:solidFill>
              </a:rPr>
              <a:pPr eaLnBrk="1" hangingPunct="1"/>
              <a:t>12</a:t>
            </a:fld>
            <a:endParaRPr lang="en-US" altLang="en-US" sz="1400" b="0">
              <a:solidFill>
                <a:schemeClr val="bg1"/>
              </a:solidFill>
            </a:endParaRPr>
          </a:p>
        </p:txBody>
      </p:sp>
    </p:spTree>
    <p:extLst>
      <p:ext uri="{BB962C8B-B14F-4D97-AF65-F5344CB8AC3E}">
        <p14:creationId xmlns:p14="http://schemas.microsoft.com/office/powerpoint/2010/main" val="26018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1"/>
                                        </p:tgtEl>
                                      </p:cBhvr>
                                      <p:by x="50000" y="50000"/>
                                    </p:animScale>
                                  </p:childTnLst>
                                </p:cTn>
                              </p:par>
                              <p:par>
                                <p:cTn id="7" presetID="6" presetClass="emph" presetSubtype="0" fill="hold" nodeType="withEffect">
                                  <p:stCondLst>
                                    <p:cond delay="0"/>
                                  </p:stCondLst>
                                  <p:childTnLst>
                                    <p:animScale>
                                      <p:cBhvr>
                                        <p:cTn id="8" dur="1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altLang="en-US" sz="2800" dirty="0" smtClean="0"/>
              <a:t>A crucial distinction:</a:t>
            </a:r>
            <a:br>
              <a:rPr lang="en-US" altLang="en-US" sz="2800" dirty="0" smtClean="0"/>
            </a:br>
            <a:r>
              <a:rPr lang="en-US" altLang="en-US" sz="2800" dirty="0" smtClean="0"/>
              <a:t/>
            </a:r>
            <a:br>
              <a:rPr lang="en-US" altLang="en-US" sz="2800" dirty="0" smtClean="0"/>
            </a:br>
            <a:r>
              <a:rPr lang="en-US" altLang="en-US" sz="2800" dirty="0" smtClean="0"/>
              <a:t>Reality and Data</a:t>
            </a:r>
            <a:endParaRPr lang="en-US" altLang="en-US" sz="2800" dirty="0" smtClean="0"/>
          </a:p>
        </p:txBody>
      </p:sp>
      <p:sp>
        <p:nvSpPr>
          <p:cNvPr id="32774"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Referents</a:t>
            </a:r>
          </a:p>
        </p:txBody>
      </p:sp>
      <p:sp>
        <p:nvSpPr>
          <p:cNvPr id="32775"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References</a:t>
            </a:r>
          </a:p>
        </p:txBody>
      </p:sp>
      <p:pic>
        <p:nvPicPr>
          <p:cNvPr id="8197"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9"/>
          <p:cNvGrpSpPr>
            <a:grpSpLocks/>
          </p:cNvGrpSpPr>
          <p:nvPr/>
        </p:nvGrpSpPr>
        <p:grpSpPr bwMode="auto">
          <a:xfrm>
            <a:off x="5715000" y="2392363"/>
            <a:ext cx="2743200" cy="3771900"/>
            <a:chOff x="3120" y="816"/>
            <a:chExt cx="2334" cy="3048"/>
          </a:xfrm>
        </p:grpSpPr>
        <p:pic>
          <p:nvPicPr>
            <p:cNvPr id="820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7"/>
          <p:cNvGrpSpPr>
            <a:grpSpLocks/>
          </p:cNvGrpSpPr>
          <p:nvPr/>
        </p:nvGrpSpPr>
        <p:grpSpPr bwMode="auto">
          <a:xfrm>
            <a:off x="2362200" y="2519363"/>
            <a:ext cx="5672138" cy="3479800"/>
            <a:chOff x="2362200" y="2519363"/>
            <a:chExt cx="5672138" cy="3479800"/>
          </a:xfrm>
        </p:grpSpPr>
        <p:sp>
          <p:nvSpPr>
            <p:cNvPr id="8201"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02"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03"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8204"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Tree>
    <p:extLst>
      <p:ext uri="{BB962C8B-B14F-4D97-AF65-F5344CB8AC3E}">
        <p14:creationId xmlns:p14="http://schemas.microsoft.com/office/powerpoint/2010/main" val="38412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277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ltLang="en-US" smtClean="0"/>
              <a:t>A non-trivial relation</a:t>
            </a: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679859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t>What makes it non-trivial?</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dirty="0" smtClean="0">
                <a:solidFill>
                  <a:srgbClr val="FFFF00"/>
                </a:solidFill>
              </a:rPr>
              <a:t>Referents</a:t>
            </a:r>
          </a:p>
          <a:p>
            <a:pPr marL="401638" lvl="1" indent="-233363"/>
            <a:r>
              <a:rPr lang="en-US" altLang="en-US" sz="1600" dirty="0" smtClean="0"/>
              <a:t>are (meta-) physically the way they are,</a:t>
            </a:r>
          </a:p>
          <a:p>
            <a:pPr marL="401638" lvl="1" indent="-233363"/>
            <a:r>
              <a:rPr lang="en-US" altLang="en-US" sz="1600" dirty="0" smtClean="0"/>
              <a:t>relate to each other in an objective way,</a:t>
            </a:r>
          </a:p>
          <a:p>
            <a:pPr marL="401638" lvl="1" indent="-233363"/>
            <a:r>
              <a:rPr lang="en-US" altLang="en-US" sz="1600" dirty="0" smtClean="0"/>
              <a:t>follow laws of nature.</a:t>
            </a:r>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smtClean="0">
                <a:solidFill>
                  <a:srgbClr val="FFFF00"/>
                </a:solidFill>
              </a:rPr>
              <a:t>References</a:t>
            </a:r>
          </a:p>
          <a:p>
            <a:pPr marL="457200" lvl="1" indent="-223838"/>
            <a:r>
              <a:rPr lang="en-US" altLang="en-US" sz="1600" dirty="0" smtClean="0"/>
              <a:t>follow, ideally, the syntactic-semantic conventions of some representation language,</a:t>
            </a:r>
          </a:p>
          <a:p>
            <a:pPr marL="457200" lvl="1" indent="-223838"/>
            <a:r>
              <a:rPr lang="en-US" altLang="en-US" sz="1600" dirty="0" smtClean="0"/>
              <a:t>are restricted by the expressivity of that language,</a:t>
            </a:r>
          </a:p>
          <a:p>
            <a:pPr marL="457200" lvl="1" indent="-223838"/>
            <a:r>
              <a:rPr lang="en-US" altLang="en-US" sz="1600" dirty="0" smtClean="0"/>
              <a:t>to </a:t>
            </a:r>
            <a:r>
              <a:rPr lang="en-US" altLang="en-US" sz="1600" dirty="0"/>
              <a:t>be interpreted correctly, reference collections need external documentation.</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algn="l" eaLnBrk="0" hangingPunct="0">
              <a:spcBef>
                <a:spcPct val="20000"/>
              </a:spcBef>
              <a:defRPr/>
            </a:pPr>
            <a:r>
              <a:rPr lang="en-US" b="0" kern="0" dirty="0">
                <a:solidFill>
                  <a:srgbClr val="FFFF00"/>
                </a:solidFill>
                <a:latin typeface="+mn-lt"/>
              </a:rPr>
              <a:t>Window on reality</a:t>
            </a:r>
          </a:p>
          <a:p>
            <a:pPr marL="401638" lvl="1" indent="-233363" algn="l" eaLnBrk="0" hangingPunct="0">
              <a:spcBef>
                <a:spcPct val="20000"/>
              </a:spcBef>
              <a:defRPr/>
            </a:pPr>
            <a:r>
              <a:rPr lang="en-US" sz="1600" b="0" kern="0" dirty="0">
                <a:solidFill>
                  <a:srgbClr val="EBE6FC"/>
                </a:solidFill>
                <a:latin typeface="+mn-lt"/>
              </a:rPr>
              <a:t>restricted by:</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established knowledge and </a:t>
            </a:r>
            <a:r>
              <a:rPr lang="en-US" sz="1600" b="0" kern="0" dirty="0" smtClean="0">
                <a:solidFill>
                  <a:srgbClr val="EBE6FC"/>
                </a:solidFill>
                <a:latin typeface="+mn-lt"/>
              </a:rPr>
              <a:t>laws </a:t>
            </a:r>
            <a:r>
              <a:rPr lang="en-US" sz="1600" b="0" kern="0" dirty="0">
                <a:solidFill>
                  <a:srgbClr val="EBE6FC"/>
                </a:solidFill>
                <a:latin typeface="+mn-lt"/>
              </a:rPr>
              <a:t>of </a:t>
            </a:r>
            <a:r>
              <a:rPr lang="en-US" sz="1600" b="0" kern="0" dirty="0" smtClean="0">
                <a:solidFill>
                  <a:srgbClr val="EBE6FC"/>
                </a:solidFill>
                <a:latin typeface="+mn-lt"/>
              </a:rPr>
              <a:t>nature.</a:t>
            </a:r>
            <a:endParaRPr lang="en-US" sz="1600" b="0" kern="0" dirty="0">
              <a:solidFill>
                <a:srgbClr val="EBE6FC"/>
              </a:solidFill>
              <a:latin typeface="+mn-lt"/>
            </a:endParaRPr>
          </a:p>
        </p:txBody>
      </p:sp>
    </p:spTree>
    <p:extLst>
      <p:ext uri="{BB962C8B-B14F-4D97-AF65-F5344CB8AC3E}">
        <p14:creationId xmlns:p14="http://schemas.microsoft.com/office/powerpoint/2010/main" val="252633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762000"/>
            <a:ext cx="9144000" cy="762000"/>
          </a:xfrm>
        </p:spPr>
        <p:txBody>
          <a:bodyPr/>
          <a:lstStyle/>
          <a:p>
            <a:r>
              <a:rPr lang="en-US" altLang="en-US" sz="3500" dirty="0" smtClean="0"/>
              <a:t>For instance: meaning and impact of changes</a:t>
            </a:r>
          </a:p>
        </p:txBody>
      </p:sp>
      <p:sp>
        <p:nvSpPr>
          <p:cNvPr id="3" name="Content Placeholder 2"/>
          <p:cNvSpPr>
            <a:spLocks noGrp="1"/>
          </p:cNvSpPr>
          <p:nvPr>
            <p:ph idx="1"/>
          </p:nvPr>
        </p:nvSpPr>
        <p:spPr>
          <a:xfrm>
            <a:off x="228600" y="3348038"/>
            <a:ext cx="8686800" cy="3281362"/>
          </a:xfrm>
        </p:spPr>
        <p:txBody>
          <a:bodyPr>
            <a:normAutofit/>
          </a:bodyPr>
          <a:lstStyle/>
          <a:p>
            <a:pPr>
              <a:defRPr/>
            </a:pPr>
            <a:r>
              <a:rPr lang="en-US" dirty="0" smtClean="0"/>
              <a:t>Are differences in data about the same entities in reality at different points in time due to:</a:t>
            </a:r>
          </a:p>
          <a:p>
            <a:pPr lvl="1">
              <a:defRPr/>
            </a:pPr>
            <a:r>
              <a:rPr lang="en-US" dirty="0" smtClean="0"/>
              <a:t>changes in first-order reality ?</a:t>
            </a:r>
          </a:p>
          <a:p>
            <a:pPr lvl="1">
              <a:defRPr/>
            </a:pPr>
            <a:r>
              <a:rPr lang="en-US" dirty="0" smtClean="0"/>
              <a:t>changes in our understanding of reality ?</a:t>
            </a:r>
          </a:p>
          <a:p>
            <a:pPr lvl="1">
              <a:defRPr/>
            </a:pPr>
            <a:r>
              <a:rPr lang="en-US" dirty="0" smtClean="0"/>
              <a:t>inaccurate observations ?</a:t>
            </a:r>
          </a:p>
          <a:p>
            <a:pPr lvl="1">
              <a:defRPr/>
            </a:pPr>
            <a:r>
              <a:rPr lang="en-US" dirty="0" smtClean="0"/>
              <a:t>registration mistakes ?</a:t>
            </a:r>
            <a:endParaRPr lang="en-US" dirty="0"/>
          </a:p>
        </p:txBody>
      </p:sp>
      <p:sp>
        <p:nvSpPr>
          <p:cNvPr id="8196" name="Rectangle 5"/>
          <p:cNvSpPr>
            <a:spLocks noChangeArrowheads="1"/>
          </p:cNvSpPr>
          <p:nvPr/>
        </p:nvSpPr>
        <p:spPr bwMode="auto">
          <a:xfrm>
            <a:off x="0" y="63817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Ceusters W, Smith B. A Realism-Based Approach to the Evolution of Biomedical Ontologies. </a:t>
            </a:r>
            <a:r>
              <a:rPr lang="en-US" altLang="en-US" sz="1200" b="0">
                <a:solidFill>
                  <a:schemeClr val="bg1"/>
                </a:solidFill>
                <a:hlinkClick r:id="rId2"/>
              </a:rPr>
              <a:t>AMIA 2006</a:t>
            </a:r>
            <a:r>
              <a:rPr lang="en-US" altLang="en-US" sz="1200" b="0">
                <a:solidFill>
                  <a:schemeClr val="bg1"/>
                </a:solidFill>
              </a:rPr>
              <a:t> Proceedings, Washington DC, 2006;:121-125. </a:t>
            </a:r>
            <a:r>
              <a:rPr lang="en-US" altLang="en-US" sz="1200" b="0">
                <a:solidFill>
                  <a:schemeClr val="bg1"/>
                </a:solidFill>
                <a:hlinkClick r:id="rId3"/>
              </a:rPr>
              <a:t>http://www.referent-tracking.com/RTU/sendfile/?file=CeustersAMIA2006FINAL.pdf</a:t>
            </a:r>
            <a:endParaRPr lang="en-US" altLang="en-US" sz="1200" b="0">
              <a:solidFill>
                <a:schemeClr val="bg1"/>
              </a:solidFill>
            </a:endParaRPr>
          </a:p>
        </p:txBody>
      </p:sp>
      <p:grpSp>
        <p:nvGrpSpPr>
          <p:cNvPr id="9" name="Group 28"/>
          <p:cNvGrpSpPr>
            <a:grpSpLocks/>
          </p:cNvGrpSpPr>
          <p:nvPr/>
        </p:nvGrpSpPr>
        <p:grpSpPr bwMode="auto">
          <a:xfrm>
            <a:off x="177800" y="1752600"/>
            <a:ext cx="8742363" cy="1366838"/>
            <a:chOff x="177283" y="2057400"/>
            <a:chExt cx="8742782" cy="1366935"/>
          </a:xfrm>
        </p:grpSpPr>
        <p:pic>
          <p:nvPicPr>
            <p:cNvPr id="10" name="Picture 29" descr="ske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1500924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19"/>
          <p:cNvSpPr txBox="1">
            <a:spLocks noChangeArrowheads="1"/>
          </p:cNvSpPr>
          <p:nvPr/>
        </p:nvSpPr>
        <p:spPr bwMode="auto">
          <a:xfrm>
            <a:off x="685800" y="2944812"/>
            <a:ext cx="172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bg1"/>
                </a:solidFill>
              </a:rPr>
              <a:t>observation &amp;</a:t>
            </a:r>
          </a:p>
          <a:p>
            <a:pPr eaLnBrk="1" hangingPunct="1"/>
            <a:r>
              <a:rPr lang="en-US" altLang="en-US" sz="2000">
                <a:solidFill>
                  <a:schemeClr val="bg1"/>
                </a:solidFill>
              </a:rPr>
              <a:t>measurement</a:t>
            </a:r>
          </a:p>
        </p:txBody>
      </p:sp>
      <p:sp>
        <p:nvSpPr>
          <p:cNvPr id="6147" name="AutoShape 2"/>
          <p:cNvSpPr>
            <a:spLocks noGrp="1" noChangeArrowheads="1"/>
          </p:cNvSpPr>
          <p:nvPr>
            <p:ph type="title"/>
          </p:nvPr>
        </p:nvSpPr>
        <p:spPr/>
        <p:txBody>
          <a:bodyPr/>
          <a:lstStyle/>
          <a:p>
            <a:pPr eaLnBrk="1" hangingPunct="1"/>
            <a:r>
              <a:rPr lang="en-US" altLang="en-US" sz="2800" smtClean="0"/>
              <a:t>A crucial distinction: data and what they are </a:t>
            </a:r>
            <a:r>
              <a:rPr lang="en-US" altLang="en-US" sz="2800" i="1" u="sng" smtClean="0"/>
              <a:t>about</a:t>
            </a:r>
          </a:p>
        </p:txBody>
      </p:sp>
      <p:grpSp>
        <p:nvGrpSpPr>
          <p:cNvPr id="6148" name="Group 3"/>
          <p:cNvGrpSpPr>
            <a:grpSpLocks/>
          </p:cNvGrpSpPr>
          <p:nvPr/>
        </p:nvGrpSpPr>
        <p:grpSpPr bwMode="auto">
          <a:xfrm>
            <a:off x="4006850" y="1622425"/>
            <a:ext cx="1077913" cy="1262062"/>
            <a:chOff x="3170" y="2938"/>
            <a:chExt cx="679" cy="795"/>
          </a:xfrm>
        </p:grpSpPr>
        <p:sp>
          <p:nvSpPr>
            <p:cNvPr id="6430"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31"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32"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33"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34"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35"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36"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37"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38"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39"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40"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41"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42"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43"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44"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45"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46"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47"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48"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49"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50"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51"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52"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53"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54"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55"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56"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57"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58"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59"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60"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61"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6149" name="Group 37"/>
          <p:cNvGrpSpPr>
            <a:grpSpLocks/>
          </p:cNvGrpSpPr>
          <p:nvPr/>
        </p:nvGrpSpPr>
        <p:grpSpPr bwMode="auto">
          <a:xfrm>
            <a:off x="5057775" y="1447800"/>
            <a:ext cx="3849688" cy="1187450"/>
            <a:chOff x="3186" y="1207"/>
            <a:chExt cx="2425" cy="748"/>
          </a:xfrm>
        </p:grpSpPr>
        <p:sp>
          <p:nvSpPr>
            <p:cNvPr id="6394"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6395" name="Group 39"/>
            <p:cNvGrpSpPr>
              <a:grpSpLocks/>
            </p:cNvGrpSpPr>
            <p:nvPr/>
          </p:nvGrpSpPr>
          <p:grpSpPr bwMode="auto">
            <a:xfrm>
              <a:off x="4308" y="1360"/>
              <a:ext cx="1233" cy="468"/>
              <a:chOff x="3968" y="1662"/>
              <a:chExt cx="1233" cy="748"/>
            </a:xfrm>
          </p:grpSpPr>
          <p:sp>
            <p:nvSpPr>
              <p:cNvPr id="6398"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99"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00"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01"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02"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03"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04"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05"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06"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07"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08"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09"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10"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11"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12"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13"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14"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15"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16"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17"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18"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19"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20"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21"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22"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23"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24"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25"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26"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27"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28"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429"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6396"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97" name="Text Box 73"/>
            <p:cNvSpPr txBox="1">
              <a:spLocks noChangeArrowheads="1"/>
            </p:cNvSpPr>
            <p:nvPr/>
          </p:nvSpPr>
          <p:spPr bwMode="auto">
            <a:xfrm>
              <a:off x="3186" y="1207"/>
              <a:ext cx="97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bg1"/>
                  </a:solidFill>
                </a:rPr>
                <a:t>data</a:t>
              </a:r>
            </a:p>
            <a:p>
              <a:pPr eaLnBrk="1" hangingPunct="1"/>
              <a:r>
                <a:rPr lang="en-US" altLang="en-US" sz="2000">
                  <a:solidFill>
                    <a:schemeClr val="bg1"/>
                  </a:solidFill>
                </a:rPr>
                <a:t>organization</a:t>
              </a:r>
            </a:p>
          </p:txBody>
        </p:sp>
      </p:grpSp>
      <p:grpSp>
        <p:nvGrpSpPr>
          <p:cNvPr id="6150" name="Group 74"/>
          <p:cNvGrpSpPr>
            <a:grpSpLocks/>
          </p:cNvGrpSpPr>
          <p:nvPr/>
        </p:nvGrpSpPr>
        <p:grpSpPr bwMode="auto">
          <a:xfrm>
            <a:off x="6992938" y="2576512"/>
            <a:ext cx="2149475" cy="1670050"/>
            <a:chOff x="4405" y="1918"/>
            <a:chExt cx="1354" cy="1052"/>
          </a:xfrm>
        </p:grpSpPr>
        <p:grpSp>
          <p:nvGrpSpPr>
            <p:cNvPr id="6378" name="Group 75"/>
            <p:cNvGrpSpPr>
              <a:grpSpLocks/>
            </p:cNvGrpSpPr>
            <p:nvPr/>
          </p:nvGrpSpPr>
          <p:grpSpPr bwMode="auto">
            <a:xfrm>
              <a:off x="4405" y="2498"/>
              <a:ext cx="746" cy="472"/>
              <a:chOff x="4136" y="2679"/>
              <a:chExt cx="1191" cy="943"/>
            </a:xfrm>
          </p:grpSpPr>
          <p:sp>
            <p:nvSpPr>
              <p:cNvPr id="6381" name="AutoShape 76"/>
              <p:cNvSpPr>
                <a:spLocks noChangeArrowheads="1"/>
              </p:cNvSpPr>
              <p:nvPr/>
            </p:nvSpPr>
            <p:spPr bwMode="auto">
              <a:xfrm>
                <a:off x="4226" y="2955"/>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82" name="AutoShape 77"/>
              <p:cNvSpPr>
                <a:spLocks noChangeArrowheads="1"/>
              </p:cNvSpPr>
              <p:nvPr/>
            </p:nvSpPr>
            <p:spPr bwMode="auto">
              <a:xfrm>
                <a:off x="4307" y="3456"/>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83" name="AutoShape 78"/>
              <p:cNvSpPr>
                <a:spLocks noChangeArrowheads="1"/>
              </p:cNvSpPr>
              <p:nvPr/>
            </p:nvSpPr>
            <p:spPr bwMode="auto">
              <a:xfrm>
                <a:off x="4436" y="3201"/>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84" name="AutoShape 79"/>
              <p:cNvSpPr>
                <a:spLocks noChangeArrowheads="1"/>
              </p:cNvSpPr>
              <p:nvPr/>
            </p:nvSpPr>
            <p:spPr bwMode="auto">
              <a:xfrm>
                <a:off x="4711" y="3456"/>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85" name="AutoShape 80"/>
              <p:cNvSpPr>
                <a:spLocks noChangeArrowheads="1"/>
              </p:cNvSpPr>
              <p:nvPr/>
            </p:nvSpPr>
            <p:spPr bwMode="auto">
              <a:xfrm>
                <a:off x="4889" y="3201"/>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86" name="AutoShape 81"/>
              <p:cNvSpPr>
                <a:spLocks noChangeArrowheads="1"/>
              </p:cNvSpPr>
              <p:nvPr/>
            </p:nvSpPr>
            <p:spPr bwMode="auto">
              <a:xfrm>
                <a:off x="4645" y="3021"/>
                <a:ext cx="162" cy="96"/>
              </a:xfrm>
              <a:prstGeom prst="roundRect">
                <a:avLst>
                  <a:gd name="adj" fmla="val 5000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387" name="AutoShape 82"/>
              <p:cNvCxnSpPr>
                <a:cxnSpLocks noChangeShapeType="1"/>
                <a:stCxn id="6381" idx="2"/>
                <a:endCxn id="6383" idx="0"/>
              </p:cNvCxnSpPr>
              <p:nvPr/>
            </p:nvCxnSpPr>
            <p:spPr bwMode="auto">
              <a:xfrm>
                <a:off x="4307" y="3051"/>
                <a:ext cx="210" cy="15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88" name="AutoShape 83"/>
              <p:cNvCxnSpPr>
                <a:cxnSpLocks noChangeShapeType="1"/>
                <a:stCxn id="6386" idx="2"/>
                <a:endCxn id="6383" idx="0"/>
              </p:cNvCxnSpPr>
              <p:nvPr/>
            </p:nvCxnSpPr>
            <p:spPr bwMode="auto">
              <a:xfrm flipH="1">
                <a:off x="4517" y="3117"/>
                <a:ext cx="209" cy="8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89" name="AutoShape 84"/>
              <p:cNvCxnSpPr>
                <a:cxnSpLocks noChangeShapeType="1"/>
                <a:stCxn id="6384" idx="0"/>
                <a:endCxn id="6383" idx="2"/>
              </p:cNvCxnSpPr>
              <p:nvPr/>
            </p:nvCxnSpPr>
            <p:spPr bwMode="auto">
              <a:xfrm flipH="1" flipV="1">
                <a:off x="4517" y="3297"/>
                <a:ext cx="275" cy="15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90" name="AutoShape 85"/>
              <p:cNvCxnSpPr>
                <a:cxnSpLocks noChangeShapeType="1"/>
                <a:stCxn id="6382" idx="0"/>
                <a:endCxn id="6381" idx="2"/>
              </p:cNvCxnSpPr>
              <p:nvPr/>
            </p:nvCxnSpPr>
            <p:spPr bwMode="auto">
              <a:xfrm flipH="1" flipV="1">
                <a:off x="4307" y="3051"/>
                <a:ext cx="81" cy="40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91" name="AutoShape 86"/>
              <p:cNvCxnSpPr>
                <a:cxnSpLocks noChangeShapeType="1"/>
                <a:stCxn id="6384" idx="0"/>
                <a:endCxn id="6386" idx="2"/>
              </p:cNvCxnSpPr>
              <p:nvPr/>
            </p:nvCxnSpPr>
            <p:spPr bwMode="auto">
              <a:xfrm flipH="1" flipV="1">
                <a:off x="4726" y="3117"/>
                <a:ext cx="66" cy="33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92" name="AutoShape 87"/>
              <p:cNvCxnSpPr>
                <a:cxnSpLocks noChangeShapeType="1"/>
                <a:stCxn id="6385" idx="0"/>
                <a:endCxn id="6386" idx="3"/>
              </p:cNvCxnSpPr>
              <p:nvPr/>
            </p:nvCxnSpPr>
            <p:spPr bwMode="auto">
              <a:xfrm flipH="1" flipV="1">
                <a:off x="4807" y="3069"/>
                <a:ext cx="163" cy="132"/>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393"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6379"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80" name="Text Box 90"/>
            <p:cNvSpPr txBox="1">
              <a:spLocks noChangeArrowheads="1"/>
            </p:cNvSpPr>
            <p:nvPr/>
          </p:nvSpPr>
          <p:spPr bwMode="auto">
            <a:xfrm>
              <a:off x="4770" y="1918"/>
              <a:ext cx="98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bg1"/>
                  </a:solidFill>
                </a:rPr>
                <a:t>model development</a:t>
              </a:r>
            </a:p>
          </p:txBody>
        </p:sp>
      </p:grpSp>
      <p:grpSp>
        <p:nvGrpSpPr>
          <p:cNvPr id="6151" name="Group 91"/>
          <p:cNvGrpSpPr>
            <a:grpSpLocks/>
          </p:cNvGrpSpPr>
          <p:nvPr/>
        </p:nvGrpSpPr>
        <p:grpSpPr bwMode="auto">
          <a:xfrm>
            <a:off x="6661150" y="4270375"/>
            <a:ext cx="2482850" cy="2098675"/>
            <a:chOff x="4196" y="2985"/>
            <a:chExt cx="1564" cy="1322"/>
          </a:xfrm>
        </p:grpSpPr>
        <p:grpSp>
          <p:nvGrpSpPr>
            <p:cNvPr id="6192" name="Group 92"/>
            <p:cNvGrpSpPr>
              <a:grpSpLocks/>
            </p:cNvGrpSpPr>
            <p:nvPr/>
          </p:nvGrpSpPr>
          <p:grpSpPr bwMode="auto">
            <a:xfrm>
              <a:off x="4739" y="3600"/>
              <a:ext cx="464" cy="406"/>
              <a:chOff x="2745" y="3092"/>
              <a:chExt cx="464" cy="406"/>
            </a:xfrm>
          </p:grpSpPr>
          <p:sp>
            <p:nvSpPr>
              <p:cNvPr id="6353"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54" name="AutoShape 94"/>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55" name="AutoShape 95"/>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56" name="AutoShape 96"/>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57" name="AutoShape 97"/>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58" name="AutoShape 98"/>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59" name="AutoShape 99"/>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360" name="AutoShape 100"/>
              <p:cNvCxnSpPr>
                <a:cxnSpLocks noChangeShapeType="1"/>
                <a:stCxn id="6354" idx="2"/>
                <a:endCxn id="6356"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61" name="AutoShape 101"/>
              <p:cNvCxnSpPr>
                <a:cxnSpLocks noChangeShapeType="1"/>
                <a:stCxn id="6359" idx="2"/>
                <a:endCxn id="6356"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62" name="AutoShape 102"/>
              <p:cNvCxnSpPr>
                <a:cxnSpLocks noChangeShapeType="1"/>
                <a:stCxn id="6357" idx="0"/>
                <a:endCxn id="6356"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63" name="AutoShape 103"/>
              <p:cNvCxnSpPr>
                <a:cxnSpLocks noChangeShapeType="1"/>
                <a:stCxn id="6355" idx="0"/>
                <a:endCxn id="6354"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64" name="AutoShape 104"/>
              <p:cNvCxnSpPr>
                <a:cxnSpLocks noChangeShapeType="1"/>
                <a:stCxn id="6357" idx="0"/>
                <a:endCxn id="6359"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65" name="AutoShape 105"/>
              <p:cNvCxnSpPr>
                <a:cxnSpLocks noChangeShapeType="1"/>
                <a:stCxn id="6358" idx="0"/>
                <a:endCxn id="6359"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366" name="AutoShape 106"/>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67" name="AutoShape 107"/>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68" name="AutoShape 108"/>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69" name="AutoShape 109"/>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70" name="AutoShape 110"/>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71" name="AutoShape 111"/>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372" name="AutoShape 112"/>
              <p:cNvCxnSpPr>
                <a:cxnSpLocks noChangeShapeType="1"/>
                <a:stCxn id="6366" idx="2"/>
                <a:endCxn id="6368"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73" name="AutoShape 113"/>
              <p:cNvCxnSpPr>
                <a:cxnSpLocks noChangeShapeType="1"/>
                <a:stCxn id="6371" idx="2"/>
                <a:endCxn id="6368"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74" name="AutoShape 114"/>
              <p:cNvCxnSpPr>
                <a:cxnSpLocks noChangeShapeType="1"/>
                <a:stCxn id="6369" idx="0"/>
                <a:endCxn id="6368"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75" name="AutoShape 115"/>
              <p:cNvCxnSpPr>
                <a:cxnSpLocks noChangeShapeType="1"/>
                <a:stCxn id="6367" idx="0"/>
                <a:endCxn id="6366"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76" name="AutoShape 116"/>
              <p:cNvCxnSpPr>
                <a:cxnSpLocks noChangeShapeType="1"/>
                <a:stCxn id="6369" idx="0"/>
                <a:endCxn id="6371"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77" name="AutoShape 117"/>
              <p:cNvCxnSpPr>
                <a:cxnSpLocks noChangeShapeType="1"/>
                <a:stCxn id="6370" idx="0"/>
                <a:endCxn id="6371"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6193" name="Group 118"/>
            <p:cNvGrpSpPr>
              <a:grpSpLocks/>
            </p:cNvGrpSpPr>
            <p:nvPr/>
          </p:nvGrpSpPr>
          <p:grpSpPr bwMode="auto">
            <a:xfrm>
              <a:off x="4410" y="3522"/>
              <a:ext cx="464" cy="406"/>
              <a:chOff x="2745" y="3092"/>
              <a:chExt cx="464" cy="406"/>
            </a:xfrm>
          </p:grpSpPr>
          <p:sp>
            <p:nvSpPr>
              <p:cNvPr id="6328"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29" name="AutoShape 120"/>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30" name="AutoShape 121"/>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31" name="AutoShape 122"/>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32" name="AutoShape 123"/>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33" name="AutoShape 124"/>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34" name="AutoShape 125"/>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335" name="AutoShape 126"/>
              <p:cNvCxnSpPr>
                <a:cxnSpLocks noChangeShapeType="1"/>
                <a:stCxn id="6329" idx="2"/>
                <a:endCxn id="6331"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36" name="AutoShape 127"/>
              <p:cNvCxnSpPr>
                <a:cxnSpLocks noChangeShapeType="1"/>
                <a:stCxn id="6334" idx="2"/>
                <a:endCxn id="6331"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37" name="AutoShape 128"/>
              <p:cNvCxnSpPr>
                <a:cxnSpLocks noChangeShapeType="1"/>
                <a:stCxn id="6332" idx="0"/>
                <a:endCxn id="6331"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38" name="AutoShape 129"/>
              <p:cNvCxnSpPr>
                <a:cxnSpLocks noChangeShapeType="1"/>
                <a:stCxn id="6330" idx="0"/>
                <a:endCxn id="6329"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39" name="AutoShape 130"/>
              <p:cNvCxnSpPr>
                <a:cxnSpLocks noChangeShapeType="1"/>
                <a:stCxn id="6332" idx="0"/>
                <a:endCxn id="6334"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40" name="AutoShape 131"/>
              <p:cNvCxnSpPr>
                <a:cxnSpLocks noChangeShapeType="1"/>
                <a:stCxn id="6333" idx="0"/>
                <a:endCxn id="6334"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341" name="AutoShape 132"/>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42" name="AutoShape 133"/>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43" name="AutoShape 134"/>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44" name="AutoShape 135"/>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45" name="AutoShape 136"/>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46" name="AutoShape 137"/>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347" name="AutoShape 138"/>
              <p:cNvCxnSpPr>
                <a:cxnSpLocks noChangeShapeType="1"/>
                <a:stCxn id="6341" idx="2"/>
                <a:endCxn id="6343"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48" name="AutoShape 139"/>
              <p:cNvCxnSpPr>
                <a:cxnSpLocks noChangeShapeType="1"/>
                <a:stCxn id="6346" idx="2"/>
                <a:endCxn id="6343"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49" name="AutoShape 140"/>
              <p:cNvCxnSpPr>
                <a:cxnSpLocks noChangeShapeType="1"/>
                <a:stCxn id="6344" idx="0"/>
                <a:endCxn id="6343"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50" name="AutoShape 141"/>
              <p:cNvCxnSpPr>
                <a:cxnSpLocks noChangeShapeType="1"/>
                <a:stCxn id="6342" idx="0"/>
                <a:endCxn id="6341"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51" name="AutoShape 142"/>
              <p:cNvCxnSpPr>
                <a:cxnSpLocks noChangeShapeType="1"/>
                <a:stCxn id="6344" idx="0"/>
                <a:endCxn id="6346"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52" name="AutoShape 143"/>
              <p:cNvCxnSpPr>
                <a:cxnSpLocks noChangeShapeType="1"/>
                <a:stCxn id="6345" idx="0"/>
                <a:endCxn id="6346"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6194" name="Group 144"/>
            <p:cNvGrpSpPr>
              <a:grpSpLocks/>
            </p:cNvGrpSpPr>
            <p:nvPr/>
          </p:nvGrpSpPr>
          <p:grpSpPr bwMode="auto">
            <a:xfrm>
              <a:off x="4507" y="3619"/>
              <a:ext cx="464" cy="387"/>
              <a:chOff x="2745" y="3092"/>
              <a:chExt cx="464" cy="406"/>
            </a:xfrm>
          </p:grpSpPr>
          <p:sp>
            <p:nvSpPr>
              <p:cNvPr id="6303"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04" name="AutoShape 146"/>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05" name="AutoShape 147"/>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06" name="AutoShape 148"/>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07" name="AutoShape 149"/>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08" name="AutoShape 150"/>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09" name="AutoShape 151"/>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310" name="AutoShape 152"/>
              <p:cNvCxnSpPr>
                <a:cxnSpLocks noChangeShapeType="1"/>
                <a:stCxn id="6304" idx="2"/>
                <a:endCxn id="6306"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11" name="AutoShape 153"/>
              <p:cNvCxnSpPr>
                <a:cxnSpLocks noChangeShapeType="1"/>
                <a:stCxn id="6309" idx="2"/>
                <a:endCxn id="6306"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12" name="AutoShape 154"/>
              <p:cNvCxnSpPr>
                <a:cxnSpLocks noChangeShapeType="1"/>
                <a:stCxn id="6307" idx="0"/>
                <a:endCxn id="6306"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13" name="AutoShape 155"/>
              <p:cNvCxnSpPr>
                <a:cxnSpLocks noChangeShapeType="1"/>
                <a:stCxn id="6305" idx="0"/>
                <a:endCxn id="6304"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14" name="AutoShape 156"/>
              <p:cNvCxnSpPr>
                <a:cxnSpLocks noChangeShapeType="1"/>
                <a:stCxn id="6307" idx="0"/>
                <a:endCxn id="6309"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15" name="AutoShape 157"/>
              <p:cNvCxnSpPr>
                <a:cxnSpLocks noChangeShapeType="1"/>
                <a:stCxn id="6308" idx="0"/>
                <a:endCxn id="6309"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316" name="AutoShape 158"/>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17" name="AutoShape 159"/>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18" name="AutoShape 160"/>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19" name="AutoShape 161"/>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20" name="AutoShape 162"/>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321" name="AutoShape 163"/>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322" name="AutoShape 164"/>
              <p:cNvCxnSpPr>
                <a:cxnSpLocks noChangeShapeType="1"/>
                <a:stCxn id="6316" idx="2"/>
                <a:endCxn id="6318"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23" name="AutoShape 165"/>
              <p:cNvCxnSpPr>
                <a:cxnSpLocks noChangeShapeType="1"/>
                <a:stCxn id="6321" idx="2"/>
                <a:endCxn id="6318"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24" name="AutoShape 166"/>
              <p:cNvCxnSpPr>
                <a:cxnSpLocks noChangeShapeType="1"/>
                <a:stCxn id="6319" idx="0"/>
                <a:endCxn id="6318"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25" name="AutoShape 167"/>
              <p:cNvCxnSpPr>
                <a:cxnSpLocks noChangeShapeType="1"/>
                <a:stCxn id="6317" idx="0"/>
                <a:endCxn id="6316"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26" name="AutoShape 168"/>
              <p:cNvCxnSpPr>
                <a:cxnSpLocks noChangeShapeType="1"/>
                <a:stCxn id="6319" idx="0"/>
                <a:endCxn id="6321"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27" name="AutoShape 169"/>
              <p:cNvCxnSpPr>
                <a:cxnSpLocks noChangeShapeType="1"/>
                <a:stCxn id="6320" idx="0"/>
                <a:endCxn id="6321"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6195" name="Group 170"/>
            <p:cNvGrpSpPr>
              <a:grpSpLocks/>
            </p:cNvGrpSpPr>
            <p:nvPr/>
          </p:nvGrpSpPr>
          <p:grpSpPr bwMode="auto">
            <a:xfrm>
              <a:off x="4196" y="3750"/>
              <a:ext cx="464" cy="406"/>
              <a:chOff x="2745" y="3092"/>
              <a:chExt cx="464" cy="406"/>
            </a:xfrm>
          </p:grpSpPr>
          <p:sp>
            <p:nvSpPr>
              <p:cNvPr id="6278"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79" name="AutoShape 172"/>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80" name="AutoShape 173"/>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81" name="AutoShape 174"/>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82" name="AutoShape 175"/>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83" name="AutoShape 176"/>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84" name="AutoShape 177"/>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285" name="AutoShape 178"/>
              <p:cNvCxnSpPr>
                <a:cxnSpLocks noChangeShapeType="1"/>
                <a:stCxn id="6279" idx="2"/>
                <a:endCxn id="6281"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86" name="AutoShape 179"/>
              <p:cNvCxnSpPr>
                <a:cxnSpLocks noChangeShapeType="1"/>
                <a:stCxn id="6284" idx="2"/>
                <a:endCxn id="6281"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87" name="AutoShape 180"/>
              <p:cNvCxnSpPr>
                <a:cxnSpLocks noChangeShapeType="1"/>
                <a:stCxn id="6282" idx="0"/>
                <a:endCxn id="6281"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88" name="AutoShape 181"/>
              <p:cNvCxnSpPr>
                <a:cxnSpLocks noChangeShapeType="1"/>
                <a:stCxn id="6280" idx="0"/>
                <a:endCxn id="6279"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89" name="AutoShape 182"/>
              <p:cNvCxnSpPr>
                <a:cxnSpLocks noChangeShapeType="1"/>
                <a:stCxn id="6282" idx="0"/>
                <a:endCxn id="6284"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90" name="AutoShape 183"/>
              <p:cNvCxnSpPr>
                <a:cxnSpLocks noChangeShapeType="1"/>
                <a:stCxn id="6283" idx="0"/>
                <a:endCxn id="6284"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291" name="AutoShape 184"/>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92" name="AutoShape 185"/>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93" name="AutoShape 186"/>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94" name="AutoShape 187"/>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95" name="AutoShape 188"/>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96" name="AutoShape 189"/>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297" name="AutoShape 190"/>
              <p:cNvCxnSpPr>
                <a:cxnSpLocks noChangeShapeType="1"/>
                <a:stCxn id="6291" idx="2"/>
                <a:endCxn id="6293"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98" name="AutoShape 191"/>
              <p:cNvCxnSpPr>
                <a:cxnSpLocks noChangeShapeType="1"/>
                <a:stCxn id="6296" idx="2"/>
                <a:endCxn id="6293"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99" name="AutoShape 192"/>
              <p:cNvCxnSpPr>
                <a:cxnSpLocks noChangeShapeType="1"/>
                <a:stCxn id="6294" idx="0"/>
                <a:endCxn id="6293"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00" name="AutoShape 193"/>
              <p:cNvCxnSpPr>
                <a:cxnSpLocks noChangeShapeType="1"/>
                <a:stCxn id="6292" idx="0"/>
                <a:endCxn id="6291"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01" name="AutoShape 194"/>
              <p:cNvCxnSpPr>
                <a:cxnSpLocks noChangeShapeType="1"/>
                <a:stCxn id="6294" idx="0"/>
                <a:endCxn id="6296"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302" name="AutoShape 195"/>
              <p:cNvCxnSpPr>
                <a:cxnSpLocks noChangeShapeType="1"/>
                <a:stCxn id="6295" idx="0"/>
                <a:endCxn id="6296"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6196" name="Group 196"/>
            <p:cNvGrpSpPr>
              <a:grpSpLocks/>
            </p:cNvGrpSpPr>
            <p:nvPr/>
          </p:nvGrpSpPr>
          <p:grpSpPr bwMode="auto">
            <a:xfrm>
              <a:off x="4464" y="3563"/>
              <a:ext cx="464" cy="406"/>
              <a:chOff x="2745" y="3092"/>
              <a:chExt cx="464" cy="406"/>
            </a:xfrm>
          </p:grpSpPr>
          <p:sp>
            <p:nvSpPr>
              <p:cNvPr id="6253"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54" name="AutoShape 198"/>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55" name="AutoShape 199"/>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56" name="AutoShape 200"/>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57" name="AutoShape 201"/>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58" name="AutoShape 202"/>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59" name="AutoShape 203"/>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260" name="AutoShape 204"/>
              <p:cNvCxnSpPr>
                <a:cxnSpLocks noChangeShapeType="1"/>
                <a:stCxn id="6254" idx="2"/>
                <a:endCxn id="6256"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61" name="AutoShape 205"/>
              <p:cNvCxnSpPr>
                <a:cxnSpLocks noChangeShapeType="1"/>
                <a:stCxn id="6259" idx="2"/>
                <a:endCxn id="6256"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62" name="AutoShape 206"/>
              <p:cNvCxnSpPr>
                <a:cxnSpLocks noChangeShapeType="1"/>
                <a:stCxn id="6257" idx="0"/>
                <a:endCxn id="6256"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63" name="AutoShape 207"/>
              <p:cNvCxnSpPr>
                <a:cxnSpLocks noChangeShapeType="1"/>
                <a:stCxn id="6255" idx="0"/>
                <a:endCxn id="6254"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64" name="AutoShape 208"/>
              <p:cNvCxnSpPr>
                <a:cxnSpLocks noChangeShapeType="1"/>
                <a:stCxn id="6257" idx="0"/>
                <a:endCxn id="6259"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65" name="AutoShape 209"/>
              <p:cNvCxnSpPr>
                <a:cxnSpLocks noChangeShapeType="1"/>
                <a:stCxn id="6258" idx="0"/>
                <a:endCxn id="6259"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266" name="AutoShape 210"/>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67" name="AutoShape 211"/>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68" name="AutoShape 212"/>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69" name="AutoShape 213"/>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70" name="AutoShape 214"/>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71" name="AutoShape 215"/>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272" name="AutoShape 216"/>
              <p:cNvCxnSpPr>
                <a:cxnSpLocks noChangeShapeType="1"/>
                <a:stCxn id="6266" idx="2"/>
                <a:endCxn id="6268"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73" name="AutoShape 217"/>
              <p:cNvCxnSpPr>
                <a:cxnSpLocks noChangeShapeType="1"/>
                <a:stCxn id="6271" idx="2"/>
                <a:endCxn id="6268"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74" name="AutoShape 218"/>
              <p:cNvCxnSpPr>
                <a:cxnSpLocks noChangeShapeType="1"/>
                <a:stCxn id="6269" idx="0"/>
                <a:endCxn id="6268"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75" name="AutoShape 219"/>
              <p:cNvCxnSpPr>
                <a:cxnSpLocks noChangeShapeType="1"/>
                <a:stCxn id="6267" idx="0"/>
                <a:endCxn id="6266"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76" name="AutoShape 220"/>
              <p:cNvCxnSpPr>
                <a:cxnSpLocks noChangeShapeType="1"/>
                <a:stCxn id="6269" idx="0"/>
                <a:endCxn id="6271"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77" name="AutoShape 221"/>
              <p:cNvCxnSpPr>
                <a:cxnSpLocks noChangeShapeType="1"/>
                <a:stCxn id="6270" idx="0"/>
                <a:endCxn id="6271"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6197" name="Group 222"/>
            <p:cNvGrpSpPr>
              <a:grpSpLocks/>
            </p:cNvGrpSpPr>
            <p:nvPr/>
          </p:nvGrpSpPr>
          <p:grpSpPr bwMode="auto">
            <a:xfrm>
              <a:off x="4761" y="3768"/>
              <a:ext cx="464" cy="406"/>
              <a:chOff x="2745" y="3092"/>
              <a:chExt cx="464" cy="406"/>
            </a:xfrm>
          </p:grpSpPr>
          <p:sp>
            <p:nvSpPr>
              <p:cNvPr id="6228"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29" name="AutoShape 224"/>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30" name="AutoShape 225"/>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31" name="AutoShape 226"/>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32" name="AutoShape 227"/>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33" name="AutoShape 228"/>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34" name="AutoShape 229"/>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235" name="AutoShape 230"/>
              <p:cNvCxnSpPr>
                <a:cxnSpLocks noChangeShapeType="1"/>
                <a:stCxn id="6229" idx="2"/>
                <a:endCxn id="6231"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36" name="AutoShape 231"/>
              <p:cNvCxnSpPr>
                <a:cxnSpLocks noChangeShapeType="1"/>
                <a:stCxn id="6234" idx="2"/>
                <a:endCxn id="6231"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37" name="AutoShape 232"/>
              <p:cNvCxnSpPr>
                <a:cxnSpLocks noChangeShapeType="1"/>
                <a:stCxn id="6232" idx="0"/>
                <a:endCxn id="6231"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38" name="AutoShape 233"/>
              <p:cNvCxnSpPr>
                <a:cxnSpLocks noChangeShapeType="1"/>
                <a:stCxn id="6230" idx="0"/>
                <a:endCxn id="6229"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39" name="AutoShape 234"/>
              <p:cNvCxnSpPr>
                <a:cxnSpLocks noChangeShapeType="1"/>
                <a:stCxn id="6232" idx="0"/>
                <a:endCxn id="6234"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40" name="AutoShape 235"/>
              <p:cNvCxnSpPr>
                <a:cxnSpLocks noChangeShapeType="1"/>
                <a:stCxn id="6233" idx="0"/>
                <a:endCxn id="6234"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241" name="AutoShape 236"/>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42" name="AutoShape 237"/>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43" name="AutoShape 238"/>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44" name="AutoShape 239"/>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45" name="AutoShape 240"/>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46" name="AutoShape 241"/>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247" name="AutoShape 242"/>
              <p:cNvCxnSpPr>
                <a:cxnSpLocks noChangeShapeType="1"/>
                <a:stCxn id="6241" idx="2"/>
                <a:endCxn id="6243"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48" name="AutoShape 243"/>
              <p:cNvCxnSpPr>
                <a:cxnSpLocks noChangeShapeType="1"/>
                <a:stCxn id="6246" idx="2"/>
                <a:endCxn id="6243"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49" name="AutoShape 244"/>
              <p:cNvCxnSpPr>
                <a:cxnSpLocks noChangeShapeType="1"/>
                <a:stCxn id="6244" idx="0"/>
                <a:endCxn id="6243"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50" name="AutoShape 245"/>
              <p:cNvCxnSpPr>
                <a:cxnSpLocks noChangeShapeType="1"/>
                <a:stCxn id="6242" idx="0"/>
                <a:endCxn id="6241"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51" name="AutoShape 246"/>
              <p:cNvCxnSpPr>
                <a:cxnSpLocks noChangeShapeType="1"/>
                <a:stCxn id="6244" idx="0"/>
                <a:endCxn id="6246"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52" name="AutoShape 247"/>
              <p:cNvCxnSpPr>
                <a:cxnSpLocks noChangeShapeType="1"/>
                <a:stCxn id="6245" idx="0"/>
                <a:endCxn id="6246"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6198" name="Group 248"/>
            <p:cNvGrpSpPr>
              <a:grpSpLocks/>
            </p:cNvGrpSpPr>
            <p:nvPr/>
          </p:nvGrpSpPr>
          <p:grpSpPr bwMode="auto">
            <a:xfrm>
              <a:off x="4475" y="3901"/>
              <a:ext cx="464" cy="406"/>
              <a:chOff x="2745" y="3092"/>
              <a:chExt cx="464" cy="406"/>
            </a:xfrm>
          </p:grpSpPr>
          <p:sp>
            <p:nvSpPr>
              <p:cNvPr id="6203"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04" name="AutoShape 250"/>
              <p:cNvSpPr>
                <a:spLocks noChangeArrowheads="1"/>
              </p:cNvSpPr>
              <p:nvPr/>
            </p:nvSpPr>
            <p:spPr bwMode="auto">
              <a:xfrm>
                <a:off x="2806" y="3173"/>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05" name="AutoShape 251"/>
              <p:cNvSpPr>
                <a:spLocks noChangeArrowheads="1"/>
              </p:cNvSpPr>
              <p:nvPr/>
            </p:nvSpPr>
            <p:spPr bwMode="auto">
              <a:xfrm>
                <a:off x="2863" y="3315"/>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06" name="AutoShape 252"/>
              <p:cNvSpPr>
                <a:spLocks noChangeArrowheads="1"/>
              </p:cNvSpPr>
              <p:nvPr/>
            </p:nvSpPr>
            <p:spPr bwMode="auto">
              <a:xfrm>
                <a:off x="2882" y="3237"/>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07" name="AutoShape 253"/>
              <p:cNvSpPr>
                <a:spLocks noChangeArrowheads="1"/>
              </p:cNvSpPr>
              <p:nvPr/>
            </p:nvSpPr>
            <p:spPr bwMode="auto">
              <a:xfrm>
                <a:off x="2951" y="3336"/>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08" name="AutoShape 254"/>
              <p:cNvSpPr>
                <a:spLocks noChangeArrowheads="1"/>
              </p:cNvSpPr>
              <p:nvPr/>
            </p:nvSpPr>
            <p:spPr bwMode="auto">
              <a:xfrm>
                <a:off x="3027" y="3295"/>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09" name="AutoShape 255"/>
              <p:cNvSpPr>
                <a:spLocks noChangeArrowheads="1"/>
              </p:cNvSpPr>
              <p:nvPr/>
            </p:nvSpPr>
            <p:spPr bwMode="auto">
              <a:xfrm>
                <a:off x="2995" y="3159"/>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210" name="AutoShape 256"/>
              <p:cNvCxnSpPr>
                <a:cxnSpLocks noChangeShapeType="1"/>
                <a:stCxn id="6204" idx="2"/>
                <a:endCxn id="6206" idx="0"/>
              </p:cNvCxnSpPr>
              <p:nvPr/>
            </p:nvCxnSpPr>
            <p:spPr bwMode="auto">
              <a:xfrm>
                <a:off x="2838" y="3214"/>
                <a:ext cx="75"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11" name="AutoShape 257"/>
              <p:cNvCxnSpPr>
                <a:cxnSpLocks noChangeShapeType="1"/>
                <a:stCxn id="6209" idx="2"/>
                <a:endCxn id="6206" idx="0"/>
              </p:cNvCxnSpPr>
              <p:nvPr/>
            </p:nvCxnSpPr>
            <p:spPr bwMode="auto">
              <a:xfrm flipH="1">
                <a:off x="2913" y="3201"/>
                <a:ext cx="114" cy="36"/>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12" name="AutoShape 258"/>
              <p:cNvCxnSpPr>
                <a:cxnSpLocks noChangeShapeType="1"/>
                <a:stCxn id="6207" idx="0"/>
                <a:endCxn id="6206" idx="2"/>
              </p:cNvCxnSpPr>
              <p:nvPr/>
            </p:nvCxnSpPr>
            <p:spPr bwMode="auto">
              <a:xfrm flipH="1" flipV="1">
                <a:off x="2913" y="3278"/>
                <a:ext cx="70" cy="58"/>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13" name="AutoShape 259"/>
              <p:cNvCxnSpPr>
                <a:cxnSpLocks noChangeShapeType="1"/>
                <a:stCxn id="6205" idx="0"/>
                <a:endCxn id="6204" idx="2"/>
              </p:cNvCxnSpPr>
              <p:nvPr/>
            </p:nvCxnSpPr>
            <p:spPr bwMode="auto">
              <a:xfrm flipH="1" flipV="1">
                <a:off x="2838" y="3214"/>
                <a:ext cx="57" cy="101"/>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14" name="AutoShape 260"/>
              <p:cNvCxnSpPr>
                <a:cxnSpLocks noChangeShapeType="1"/>
                <a:stCxn id="6207" idx="0"/>
                <a:endCxn id="6209" idx="2"/>
              </p:cNvCxnSpPr>
              <p:nvPr/>
            </p:nvCxnSpPr>
            <p:spPr bwMode="auto">
              <a:xfrm flipV="1">
                <a:off x="2983" y="3201"/>
                <a:ext cx="44" cy="13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15" name="AutoShape 261"/>
              <p:cNvCxnSpPr>
                <a:cxnSpLocks noChangeShapeType="1"/>
                <a:stCxn id="6208" idx="0"/>
                <a:endCxn id="6209" idx="3"/>
              </p:cNvCxnSpPr>
              <p:nvPr/>
            </p:nvCxnSpPr>
            <p:spPr bwMode="auto">
              <a:xfrm flipV="1">
                <a:off x="3058" y="3180"/>
                <a:ext cx="0" cy="11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sp>
            <p:nvSpPr>
              <p:cNvPr id="6216" name="AutoShape 262"/>
              <p:cNvSpPr>
                <a:spLocks noChangeArrowheads="1"/>
              </p:cNvSpPr>
              <p:nvPr/>
            </p:nvSpPr>
            <p:spPr bwMode="auto">
              <a:xfrm>
                <a:off x="2901" y="3172"/>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17" name="AutoShape 263"/>
              <p:cNvSpPr>
                <a:spLocks noChangeArrowheads="1"/>
              </p:cNvSpPr>
              <p:nvPr/>
            </p:nvSpPr>
            <p:spPr bwMode="auto">
              <a:xfrm>
                <a:off x="2869" y="338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18" name="AutoShape 264"/>
              <p:cNvSpPr>
                <a:spLocks noChangeArrowheads="1"/>
              </p:cNvSpPr>
              <p:nvPr/>
            </p:nvSpPr>
            <p:spPr bwMode="auto">
              <a:xfrm>
                <a:off x="2781" y="327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19" name="AutoShape 265"/>
              <p:cNvSpPr>
                <a:spLocks noChangeArrowheads="1"/>
              </p:cNvSpPr>
              <p:nvPr/>
            </p:nvSpPr>
            <p:spPr bwMode="auto">
              <a:xfrm>
                <a:off x="2983" y="3399"/>
                <a:ext cx="63"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20" name="AutoShape 266"/>
              <p:cNvSpPr>
                <a:spLocks noChangeArrowheads="1"/>
              </p:cNvSpPr>
              <p:nvPr/>
            </p:nvSpPr>
            <p:spPr bwMode="auto">
              <a:xfrm>
                <a:off x="3096" y="3338"/>
                <a:ext cx="63" cy="42"/>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221" name="AutoShape 267"/>
              <p:cNvSpPr>
                <a:spLocks noChangeArrowheads="1"/>
              </p:cNvSpPr>
              <p:nvPr/>
            </p:nvSpPr>
            <p:spPr bwMode="auto">
              <a:xfrm>
                <a:off x="3064" y="3214"/>
                <a:ext cx="64" cy="41"/>
              </a:xfrm>
              <a:prstGeom prst="roundRect">
                <a:avLst>
                  <a:gd name="adj" fmla="val 50000"/>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6222" name="AutoShape 268"/>
              <p:cNvCxnSpPr>
                <a:cxnSpLocks noChangeShapeType="1"/>
                <a:stCxn id="6216" idx="2"/>
                <a:endCxn id="6218" idx="0"/>
              </p:cNvCxnSpPr>
              <p:nvPr/>
            </p:nvCxnSpPr>
            <p:spPr bwMode="auto">
              <a:xfrm flipH="1">
                <a:off x="2812" y="3213"/>
                <a:ext cx="120" cy="6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23" name="AutoShape 269"/>
              <p:cNvCxnSpPr>
                <a:cxnSpLocks noChangeShapeType="1"/>
                <a:stCxn id="6221" idx="2"/>
                <a:endCxn id="6218" idx="0"/>
              </p:cNvCxnSpPr>
              <p:nvPr/>
            </p:nvCxnSpPr>
            <p:spPr bwMode="auto">
              <a:xfrm flipH="1">
                <a:off x="2812" y="3255"/>
                <a:ext cx="284" cy="2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24" name="AutoShape 270"/>
              <p:cNvCxnSpPr>
                <a:cxnSpLocks noChangeShapeType="1"/>
                <a:stCxn id="6219" idx="0"/>
                <a:endCxn id="6218" idx="2"/>
              </p:cNvCxnSpPr>
              <p:nvPr/>
            </p:nvCxnSpPr>
            <p:spPr bwMode="auto">
              <a:xfrm flipH="1" flipV="1">
                <a:off x="2812" y="3320"/>
                <a:ext cx="202" cy="79"/>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25" name="AutoShape 271"/>
              <p:cNvCxnSpPr>
                <a:cxnSpLocks noChangeShapeType="1"/>
                <a:stCxn id="6217" idx="0"/>
                <a:endCxn id="6216" idx="2"/>
              </p:cNvCxnSpPr>
              <p:nvPr/>
            </p:nvCxnSpPr>
            <p:spPr bwMode="auto">
              <a:xfrm flipV="1">
                <a:off x="2901" y="3213"/>
                <a:ext cx="31" cy="175"/>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26" name="AutoShape 272"/>
              <p:cNvCxnSpPr>
                <a:cxnSpLocks noChangeShapeType="1"/>
                <a:stCxn id="6219" idx="0"/>
                <a:endCxn id="6221" idx="2"/>
              </p:cNvCxnSpPr>
              <p:nvPr/>
            </p:nvCxnSpPr>
            <p:spPr bwMode="auto">
              <a:xfrm flipV="1">
                <a:off x="3014" y="3255"/>
                <a:ext cx="82" cy="144"/>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227" name="AutoShape 273"/>
              <p:cNvCxnSpPr>
                <a:cxnSpLocks noChangeShapeType="1"/>
                <a:stCxn id="6220" idx="0"/>
                <a:endCxn id="6221" idx="3"/>
              </p:cNvCxnSpPr>
              <p:nvPr/>
            </p:nvCxnSpPr>
            <p:spPr bwMode="auto">
              <a:xfrm flipV="1">
                <a:off x="3128" y="3235"/>
                <a:ext cx="0" cy="103"/>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6199"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t>use</a:t>
              </a:r>
            </a:p>
          </p:txBody>
        </p:sp>
        <p:sp>
          <p:nvSpPr>
            <p:cNvPr id="6200"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t>add</a:t>
              </a:r>
            </a:p>
          </p:txBody>
        </p:sp>
        <p:sp>
          <p:nvSpPr>
            <p:cNvPr id="6201" name="Text Box 276"/>
            <p:cNvSpPr txBox="1">
              <a:spLocks noChangeArrowheads="1"/>
            </p:cNvSpPr>
            <p:nvPr/>
          </p:nvSpPr>
          <p:spPr bwMode="auto">
            <a:xfrm>
              <a:off x="5156" y="3413"/>
              <a:ext cx="6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FFFF99"/>
                  </a:solidFill>
                </a:rPr>
                <a:t>Generic</a:t>
              </a:r>
            </a:p>
            <a:p>
              <a:pPr eaLnBrk="1" hangingPunct="1"/>
              <a:r>
                <a:rPr lang="en-US" altLang="en-US" sz="1800">
                  <a:solidFill>
                    <a:srgbClr val="FFFF99"/>
                  </a:solidFill>
                </a:rPr>
                <a:t>beliefs</a:t>
              </a:r>
            </a:p>
          </p:txBody>
        </p:sp>
        <p:sp>
          <p:nvSpPr>
            <p:cNvPr id="6202"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t>verify</a:t>
              </a:r>
            </a:p>
          </p:txBody>
        </p:sp>
      </p:grpSp>
      <p:grpSp>
        <p:nvGrpSpPr>
          <p:cNvPr id="6152" name="Group 278"/>
          <p:cNvGrpSpPr>
            <a:grpSpLocks/>
          </p:cNvGrpSpPr>
          <p:nvPr/>
        </p:nvGrpSpPr>
        <p:grpSpPr bwMode="auto">
          <a:xfrm>
            <a:off x="3849688" y="3697287"/>
            <a:ext cx="3043237" cy="1096963"/>
            <a:chOff x="2425" y="2624"/>
            <a:chExt cx="1917" cy="691"/>
          </a:xfrm>
        </p:grpSpPr>
        <p:sp>
          <p:nvSpPr>
            <p:cNvPr id="6190" name="Text Box 279"/>
            <p:cNvSpPr txBox="1">
              <a:spLocks noChangeArrowheads="1"/>
            </p:cNvSpPr>
            <p:nvPr/>
          </p:nvSpPr>
          <p:spPr bwMode="auto">
            <a:xfrm>
              <a:off x="2905" y="2835"/>
              <a:ext cx="101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bg1"/>
                  </a:solidFill>
                </a:rPr>
                <a:t>further R&amp;D</a:t>
              </a:r>
            </a:p>
            <a:p>
              <a:pPr eaLnBrk="1" hangingPunct="1"/>
              <a:r>
                <a:rPr lang="en-US" altLang="en-US" sz="1200">
                  <a:solidFill>
                    <a:schemeClr val="bg1"/>
                  </a:solidFill>
                </a:rPr>
                <a:t>(instrument and</a:t>
              </a:r>
            </a:p>
            <a:p>
              <a:pPr eaLnBrk="1" hangingPunct="1"/>
              <a:r>
                <a:rPr lang="en-US" altLang="en-US" sz="1200">
                  <a:solidFill>
                    <a:schemeClr val="bg1"/>
                  </a:solidFill>
                </a:rPr>
                <a:t>study optimization)</a:t>
              </a:r>
            </a:p>
          </p:txBody>
        </p:sp>
        <p:sp>
          <p:nvSpPr>
            <p:cNvPr id="6191" name="AutoShape 280"/>
            <p:cNvSpPr>
              <a:spLocks noChangeArrowheads="1"/>
            </p:cNvSpPr>
            <p:nvPr/>
          </p:nvSpPr>
          <p:spPr bwMode="auto">
            <a:xfrm rot="10800000">
              <a:off x="2425" y="2624"/>
              <a:ext cx="1917" cy="311"/>
            </a:xfrm>
            <a:prstGeom prst="rightArrow">
              <a:avLst>
                <a:gd name="adj1" fmla="val 46630"/>
                <a:gd name="adj2" fmla="val 57245"/>
              </a:avLst>
            </a:prstGeom>
            <a:gradFill rotWithShape="1">
              <a:gsLst>
                <a:gs pos="0">
                  <a:schemeClr val="hlink"/>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6153" name="Group 281"/>
          <p:cNvGrpSpPr>
            <a:grpSpLocks/>
          </p:cNvGrpSpPr>
          <p:nvPr/>
        </p:nvGrpSpPr>
        <p:grpSpPr bwMode="auto">
          <a:xfrm>
            <a:off x="2913063" y="5245100"/>
            <a:ext cx="3665537" cy="792162"/>
            <a:chOff x="1835" y="3599"/>
            <a:chExt cx="2309" cy="499"/>
          </a:xfrm>
        </p:grpSpPr>
        <p:sp>
          <p:nvSpPr>
            <p:cNvPr id="6188"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189" name="Text Box 283"/>
            <p:cNvSpPr txBox="1">
              <a:spLocks noChangeArrowheads="1"/>
            </p:cNvSpPr>
            <p:nvPr/>
          </p:nvSpPr>
          <p:spPr bwMode="auto">
            <a:xfrm>
              <a:off x="2682" y="3848"/>
              <a:ext cx="8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bg1"/>
                  </a:solidFill>
                </a:rPr>
                <a:t>application</a:t>
              </a:r>
            </a:p>
          </p:txBody>
        </p:sp>
      </p:grpSp>
      <p:grpSp>
        <p:nvGrpSpPr>
          <p:cNvPr id="6154" name="Group 284"/>
          <p:cNvGrpSpPr>
            <a:grpSpLocks/>
          </p:cNvGrpSpPr>
          <p:nvPr/>
        </p:nvGrpSpPr>
        <p:grpSpPr bwMode="auto">
          <a:xfrm>
            <a:off x="255588" y="3436937"/>
            <a:ext cx="2743200" cy="2743200"/>
            <a:chOff x="161" y="2460"/>
            <a:chExt cx="1728" cy="1728"/>
          </a:xfrm>
        </p:grpSpPr>
        <p:pic>
          <p:nvPicPr>
            <p:cNvPr id="6186" name="Picture 285"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 y="2460"/>
              <a:ext cx="172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7" name="Oval 286"/>
            <p:cNvSpPr>
              <a:spLocks noChangeArrowheads="1"/>
            </p:cNvSpPr>
            <p:nvPr/>
          </p:nvSpPr>
          <p:spPr bwMode="auto">
            <a:xfrm>
              <a:off x="257" y="2546"/>
              <a:ext cx="1524" cy="1524"/>
            </a:xfrm>
            <a:prstGeom prst="ellipse">
              <a:avLst/>
            </a:prstGeom>
            <a:solidFill>
              <a:srgbClr val="B2B2B2">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6155" name="Group 287"/>
          <p:cNvGrpSpPr>
            <a:grpSpLocks/>
          </p:cNvGrpSpPr>
          <p:nvPr/>
        </p:nvGrpSpPr>
        <p:grpSpPr bwMode="auto">
          <a:xfrm>
            <a:off x="254000" y="3443287"/>
            <a:ext cx="2743200" cy="2743200"/>
            <a:chOff x="1332" y="1845"/>
            <a:chExt cx="1728" cy="1728"/>
          </a:xfrm>
        </p:grpSpPr>
        <p:pic>
          <p:nvPicPr>
            <p:cNvPr id="6184" name="Picture 288"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 y="1845"/>
              <a:ext cx="172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5"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grpSp>
      <p:sp>
        <p:nvSpPr>
          <p:cNvPr id="6156" name="AutoShape 290"/>
          <p:cNvSpPr>
            <a:spLocks noChangeArrowheads="1"/>
          </p:cNvSpPr>
          <p:nvPr/>
        </p:nvSpPr>
        <p:spPr bwMode="auto">
          <a:xfrm rot="-2434525">
            <a:off x="1944688" y="3394075"/>
            <a:ext cx="1322387" cy="606425"/>
          </a:xfrm>
          <a:prstGeom prst="rightArrow">
            <a:avLst>
              <a:gd name="adj1" fmla="val 50000"/>
              <a:gd name="adj2" fmla="val 54516"/>
            </a:avLst>
          </a:prstGeom>
          <a:gradFill rotWithShape="1">
            <a:gsLst>
              <a:gs pos="0">
                <a:schemeClr val="accent1"/>
              </a:gs>
              <a:gs pos="100000">
                <a:srgbClr val="FF993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6157" name="Group 291"/>
          <p:cNvGrpSpPr>
            <a:grpSpLocks/>
          </p:cNvGrpSpPr>
          <p:nvPr/>
        </p:nvGrpSpPr>
        <p:grpSpPr bwMode="auto">
          <a:xfrm rot="-7712767">
            <a:off x="1909763" y="2751137"/>
            <a:ext cx="2590800" cy="914400"/>
            <a:chOff x="2688" y="2640"/>
            <a:chExt cx="1632" cy="576"/>
          </a:xfrm>
        </p:grpSpPr>
        <p:sp>
          <p:nvSpPr>
            <p:cNvPr id="6173"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6174" name="Line 293"/>
            <p:cNvSpPr>
              <a:spLocks noChangeShapeType="1"/>
            </p:cNvSpPr>
            <p:nvPr/>
          </p:nvSpPr>
          <p:spPr bwMode="auto">
            <a:xfrm>
              <a:off x="2880" y="2640"/>
              <a:ext cx="28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175" name="Line 294"/>
            <p:cNvSpPr>
              <a:spLocks noChangeShapeType="1"/>
            </p:cNvSpPr>
            <p:nvPr/>
          </p:nvSpPr>
          <p:spPr bwMode="auto">
            <a:xfrm>
              <a:off x="3120" y="2640"/>
              <a:ext cx="14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176" name="Line 295"/>
            <p:cNvSpPr>
              <a:spLocks noChangeShapeType="1"/>
            </p:cNvSpPr>
            <p:nvPr/>
          </p:nvSpPr>
          <p:spPr bwMode="auto">
            <a:xfrm>
              <a:off x="3312" y="2640"/>
              <a:ext cx="4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177" name="Line 296"/>
            <p:cNvSpPr>
              <a:spLocks noChangeShapeType="1"/>
            </p:cNvSpPr>
            <p:nvPr/>
          </p:nvSpPr>
          <p:spPr bwMode="auto">
            <a:xfrm>
              <a:off x="3456" y="2640"/>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178" name="Line 297"/>
            <p:cNvSpPr>
              <a:spLocks noChangeShapeType="1"/>
            </p:cNvSpPr>
            <p:nvPr/>
          </p:nvSpPr>
          <p:spPr bwMode="auto">
            <a:xfrm flipV="1">
              <a:off x="3552" y="2640"/>
              <a:ext cx="14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179" name="Line 298"/>
            <p:cNvSpPr>
              <a:spLocks noChangeShapeType="1"/>
            </p:cNvSpPr>
            <p:nvPr/>
          </p:nvSpPr>
          <p:spPr bwMode="auto">
            <a:xfrm flipV="1">
              <a:off x="3648" y="2640"/>
              <a:ext cx="192"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180" name="Line 299"/>
            <p:cNvSpPr>
              <a:spLocks noChangeShapeType="1"/>
            </p:cNvSpPr>
            <p:nvPr/>
          </p:nvSpPr>
          <p:spPr bwMode="auto">
            <a:xfrm flipV="1">
              <a:off x="3792" y="2640"/>
              <a:ext cx="288"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181" name="Line 300"/>
            <p:cNvSpPr>
              <a:spLocks noChangeShapeType="1"/>
            </p:cNvSpPr>
            <p:nvPr/>
          </p:nvSpPr>
          <p:spPr bwMode="auto">
            <a:xfrm>
              <a:off x="2790" y="2784"/>
              <a:ext cx="1434"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182" name="Line 301"/>
            <p:cNvSpPr>
              <a:spLocks noChangeShapeType="1"/>
            </p:cNvSpPr>
            <p:nvPr/>
          </p:nvSpPr>
          <p:spPr bwMode="auto">
            <a:xfrm>
              <a:off x="2892" y="2928"/>
              <a:ext cx="12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6183" name="Line 302"/>
            <p:cNvSpPr>
              <a:spLocks noChangeShapeType="1"/>
            </p:cNvSpPr>
            <p:nvPr/>
          </p:nvSpPr>
          <p:spPr bwMode="auto">
            <a:xfrm>
              <a:off x="2992" y="3072"/>
              <a:ext cx="102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6158" name="AutoShape 303"/>
          <p:cNvSpPr>
            <a:spLocks noChangeArrowheads="1"/>
          </p:cNvSpPr>
          <p:nvPr/>
        </p:nvSpPr>
        <p:spPr bwMode="auto">
          <a:xfrm rot="-2435325">
            <a:off x="3243263" y="2495550"/>
            <a:ext cx="844550" cy="536575"/>
          </a:xfrm>
          <a:prstGeom prst="rightArrow">
            <a:avLst>
              <a:gd name="adj1" fmla="val 54574"/>
              <a:gd name="adj2" fmla="val 41222"/>
            </a:avLst>
          </a:prstGeom>
          <a:gradFill rotWithShape="1">
            <a:gsLst>
              <a:gs pos="0">
                <a:srgbClr val="FF9933"/>
              </a:gs>
              <a:gs pos="100000">
                <a:srgbClr val="76471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6159" name="Group 304"/>
          <p:cNvGrpSpPr>
            <a:grpSpLocks/>
          </p:cNvGrpSpPr>
          <p:nvPr/>
        </p:nvGrpSpPr>
        <p:grpSpPr bwMode="auto">
          <a:xfrm>
            <a:off x="606425" y="4259262"/>
            <a:ext cx="1836738" cy="1127125"/>
            <a:chOff x="382" y="2978"/>
            <a:chExt cx="1157" cy="710"/>
          </a:xfrm>
        </p:grpSpPr>
        <p:sp>
          <p:nvSpPr>
            <p:cNvPr id="6171"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6172"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90000"/>
                </a:lnSpc>
              </a:pPr>
              <a:r>
                <a:rPr lang="el-GR" altLang="en-US">
                  <a:solidFill>
                    <a:schemeClr val="bg1"/>
                  </a:solidFill>
                  <a:cs typeface="Times New Roman" panose="02020603050405020304" pitchFamily="18" charset="0"/>
                </a:rPr>
                <a:t>Δ</a:t>
              </a:r>
              <a:r>
                <a:rPr lang="nl-BE" altLang="en-US">
                  <a:solidFill>
                    <a:schemeClr val="bg1"/>
                  </a:solidFill>
                  <a:cs typeface="Times New Roman" panose="02020603050405020304" pitchFamily="18" charset="0"/>
                </a:rPr>
                <a:t> </a:t>
              </a:r>
              <a:r>
                <a:rPr lang="en-US" altLang="en-US" sz="1800">
                  <a:solidFill>
                    <a:schemeClr val="bg1"/>
                  </a:solidFill>
                </a:rPr>
                <a:t>= outcome</a:t>
              </a:r>
            </a:p>
          </p:txBody>
        </p:sp>
      </p:grpSp>
      <p:grpSp>
        <p:nvGrpSpPr>
          <p:cNvPr id="21" name="Group 320"/>
          <p:cNvGrpSpPr>
            <a:grpSpLocks/>
          </p:cNvGrpSpPr>
          <p:nvPr/>
        </p:nvGrpSpPr>
        <p:grpSpPr bwMode="auto">
          <a:xfrm>
            <a:off x="96984" y="1512887"/>
            <a:ext cx="8991600" cy="4876800"/>
            <a:chOff x="96" y="1248"/>
            <a:chExt cx="5664" cy="3072"/>
          </a:xfrm>
        </p:grpSpPr>
        <p:sp>
          <p:nvSpPr>
            <p:cNvPr id="6168" name="Freeform 311"/>
            <p:cNvSpPr>
              <a:spLocks/>
            </p:cNvSpPr>
            <p:nvPr/>
          </p:nvSpPr>
          <p:spPr bwMode="auto">
            <a:xfrm>
              <a:off x="768" y="1248"/>
              <a:ext cx="4992" cy="3072"/>
            </a:xfrm>
            <a:custGeom>
              <a:avLst/>
              <a:gdLst>
                <a:gd name="T0" fmla="*/ 0 w 4992"/>
                <a:gd name="T1" fmla="*/ 0 h 3072"/>
                <a:gd name="T2" fmla="*/ 4992 w 4992"/>
                <a:gd name="T3" fmla="*/ 0 h 3072"/>
                <a:gd name="T4" fmla="*/ 4992 w 4992"/>
                <a:gd name="T5" fmla="*/ 3072 h 3072"/>
                <a:gd name="T6" fmla="*/ 2496 w 4992"/>
                <a:gd name="T7" fmla="*/ 3072 h 3072"/>
                <a:gd name="T8" fmla="*/ 0 w 4992"/>
                <a:gd name="T9" fmla="*/ 0 h 3072"/>
                <a:gd name="T10" fmla="*/ 0 60000 65536"/>
                <a:gd name="T11" fmla="*/ 0 60000 65536"/>
                <a:gd name="T12" fmla="*/ 0 60000 65536"/>
                <a:gd name="T13" fmla="*/ 0 60000 65536"/>
                <a:gd name="T14" fmla="*/ 0 60000 65536"/>
                <a:gd name="T15" fmla="*/ 0 w 4992"/>
                <a:gd name="T16" fmla="*/ 0 h 3072"/>
                <a:gd name="T17" fmla="*/ 4992 w 4992"/>
                <a:gd name="T18" fmla="*/ 3072 h 3072"/>
              </a:gdLst>
              <a:ahLst/>
              <a:cxnLst>
                <a:cxn ang="T10">
                  <a:pos x="T0" y="T1"/>
                </a:cxn>
                <a:cxn ang="T11">
                  <a:pos x="T2" y="T3"/>
                </a:cxn>
                <a:cxn ang="T12">
                  <a:pos x="T4" y="T5"/>
                </a:cxn>
                <a:cxn ang="T13">
                  <a:pos x="T6" y="T7"/>
                </a:cxn>
                <a:cxn ang="T14">
                  <a:pos x="T8" y="T9"/>
                </a:cxn>
              </a:cxnLst>
              <a:rect l="T15" t="T16" r="T17" b="T18"/>
              <a:pathLst>
                <a:path w="4992" h="3072">
                  <a:moveTo>
                    <a:pt x="0" y="0"/>
                  </a:moveTo>
                  <a:lnTo>
                    <a:pt x="4992" y="0"/>
                  </a:lnTo>
                  <a:lnTo>
                    <a:pt x="4992" y="3072"/>
                  </a:lnTo>
                  <a:lnTo>
                    <a:pt x="2496" y="3072"/>
                  </a:lnTo>
                  <a:lnTo>
                    <a:pt x="0" y="0"/>
                  </a:lnTo>
                  <a:close/>
                </a:path>
              </a:pathLst>
            </a:custGeom>
            <a:solidFill>
              <a:srgbClr val="FFFF00">
                <a:alpha val="30196"/>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6169" name="Freeform 312"/>
            <p:cNvSpPr>
              <a:spLocks/>
            </p:cNvSpPr>
            <p:nvPr/>
          </p:nvSpPr>
          <p:spPr bwMode="auto">
            <a:xfrm>
              <a:off x="96" y="1248"/>
              <a:ext cx="3168" cy="3072"/>
            </a:xfrm>
            <a:custGeom>
              <a:avLst/>
              <a:gdLst>
                <a:gd name="T0" fmla="*/ 672 w 3168"/>
                <a:gd name="T1" fmla="*/ 0 h 3072"/>
                <a:gd name="T2" fmla="*/ 0 w 3168"/>
                <a:gd name="T3" fmla="*/ 0 h 3072"/>
                <a:gd name="T4" fmla="*/ 0 w 3168"/>
                <a:gd name="T5" fmla="*/ 3072 h 3072"/>
                <a:gd name="T6" fmla="*/ 3168 w 3168"/>
                <a:gd name="T7" fmla="*/ 3072 h 3072"/>
                <a:gd name="T8" fmla="*/ 672 w 3168"/>
                <a:gd name="T9" fmla="*/ 0 h 3072"/>
                <a:gd name="T10" fmla="*/ 0 60000 65536"/>
                <a:gd name="T11" fmla="*/ 0 60000 65536"/>
                <a:gd name="T12" fmla="*/ 0 60000 65536"/>
                <a:gd name="T13" fmla="*/ 0 60000 65536"/>
                <a:gd name="T14" fmla="*/ 0 60000 65536"/>
                <a:gd name="T15" fmla="*/ 0 w 3168"/>
                <a:gd name="T16" fmla="*/ 0 h 3072"/>
                <a:gd name="T17" fmla="*/ 3168 w 3168"/>
                <a:gd name="T18" fmla="*/ 3072 h 3072"/>
              </a:gdLst>
              <a:ahLst/>
              <a:cxnLst>
                <a:cxn ang="T10">
                  <a:pos x="T0" y="T1"/>
                </a:cxn>
                <a:cxn ang="T11">
                  <a:pos x="T2" y="T3"/>
                </a:cxn>
                <a:cxn ang="T12">
                  <a:pos x="T4" y="T5"/>
                </a:cxn>
                <a:cxn ang="T13">
                  <a:pos x="T6" y="T7"/>
                </a:cxn>
                <a:cxn ang="T14">
                  <a:pos x="T8" y="T9"/>
                </a:cxn>
              </a:cxnLst>
              <a:rect l="T15" t="T16" r="T17" b="T18"/>
              <a:pathLst>
                <a:path w="3168" h="3072">
                  <a:moveTo>
                    <a:pt x="672" y="0"/>
                  </a:moveTo>
                  <a:lnTo>
                    <a:pt x="0" y="0"/>
                  </a:lnTo>
                  <a:lnTo>
                    <a:pt x="0" y="3072"/>
                  </a:lnTo>
                  <a:lnTo>
                    <a:pt x="3168" y="3072"/>
                  </a:lnTo>
                  <a:lnTo>
                    <a:pt x="672" y="0"/>
                  </a:lnTo>
                  <a:close/>
                </a:path>
              </a:pathLst>
            </a:custGeom>
            <a:solidFill>
              <a:srgbClr val="00CC99">
                <a:alpha val="30196"/>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sp>
          <p:nvSpPr>
            <p:cNvPr id="6170" name="AutoShape 314"/>
            <p:cNvSpPr>
              <a:spLocks noChangeArrowheads="1"/>
            </p:cNvSpPr>
            <p:nvPr/>
          </p:nvSpPr>
          <p:spPr bwMode="auto">
            <a:xfrm rot="-7735951">
              <a:off x="1196" y="2027"/>
              <a:ext cx="1640" cy="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503 h 21600"/>
                <a:gd name="T14" fmla="*/ 17096 w 21600"/>
                <a:gd name="T15" fmla="*/ 170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5050">
                <a:alpha val="39999"/>
              </a:srgbClr>
            </a:solidFill>
            <a:ln w="9525">
              <a:solidFill>
                <a:schemeClr val="bg1"/>
              </a:solidFill>
              <a:miter lim="800000"/>
              <a:headEnd/>
              <a:tailEnd/>
            </a:ln>
          </p:spPr>
          <p:txBody>
            <a:bodyPr wrap="none" anchor="ctr"/>
            <a:lstStyle/>
            <a:p>
              <a:endParaRPr lang="en-US"/>
            </a:p>
          </p:txBody>
        </p:sp>
      </p:grpSp>
      <p:grpSp>
        <p:nvGrpSpPr>
          <p:cNvPr id="22" name="Group 323"/>
          <p:cNvGrpSpPr>
            <a:grpSpLocks/>
          </p:cNvGrpSpPr>
          <p:nvPr/>
        </p:nvGrpSpPr>
        <p:grpSpPr bwMode="auto">
          <a:xfrm>
            <a:off x="304800" y="1589087"/>
            <a:ext cx="6329363" cy="1844675"/>
            <a:chOff x="192" y="1296"/>
            <a:chExt cx="3987" cy="1162"/>
          </a:xfrm>
        </p:grpSpPr>
        <p:grpSp>
          <p:nvGrpSpPr>
            <p:cNvPr id="6163" name="Group 321"/>
            <p:cNvGrpSpPr>
              <a:grpSpLocks/>
            </p:cNvGrpSpPr>
            <p:nvPr/>
          </p:nvGrpSpPr>
          <p:grpSpPr bwMode="auto">
            <a:xfrm>
              <a:off x="192" y="1296"/>
              <a:ext cx="3987" cy="1162"/>
              <a:chOff x="192" y="1296"/>
              <a:chExt cx="3987" cy="1162"/>
            </a:xfrm>
          </p:grpSpPr>
          <p:sp>
            <p:nvSpPr>
              <p:cNvPr id="6165" name="Text Box 316"/>
              <p:cNvSpPr txBox="1">
                <a:spLocks noChangeArrowheads="1"/>
              </p:cNvSpPr>
              <p:nvPr/>
            </p:nvSpPr>
            <p:spPr bwMode="auto">
              <a:xfrm>
                <a:off x="192" y="1296"/>
                <a:ext cx="604" cy="6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5050"/>
                    </a:solidFill>
                  </a:rPr>
                  <a:t>First-</a:t>
                </a:r>
              </a:p>
              <a:p>
                <a:pPr eaLnBrk="1" hangingPunct="1"/>
                <a:r>
                  <a:rPr lang="en-US" altLang="en-US" sz="2000">
                    <a:solidFill>
                      <a:srgbClr val="FF5050"/>
                    </a:solidFill>
                  </a:rPr>
                  <a:t>Order</a:t>
                </a:r>
              </a:p>
              <a:p>
                <a:pPr eaLnBrk="1" hangingPunct="1"/>
                <a:r>
                  <a:rPr lang="en-US" altLang="en-US" sz="2000">
                    <a:solidFill>
                      <a:srgbClr val="FF5050"/>
                    </a:solidFill>
                  </a:rPr>
                  <a:t>Reality</a:t>
                </a:r>
              </a:p>
            </p:txBody>
          </p:sp>
          <p:sp>
            <p:nvSpPr>
              <p:cNvPr id="6166" name="Text Box 317"/>
              <p:cNvSpPr txBox="1">
                <a:spLocks noChangeArrowheads="1"/>
              </p:cNvSpPr>
              <p:nvPr/>
            </p:nvSpPr>
            <p:spPr bwMode="auto">
              <a:xfrm>
                <a:off x="3024" y="2208"/>
                <a:ext cx="1155"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5050"/>
                    </a:solidFill>
                  </a:rPr>
                  <a:t>Representation</a:t>
                </a:r>
              </a:p>
            </p:txBody>
          </p:sp>
          <p:sp>
            <p:nvSpPr>
              <p:cNvPr id="6167" name="Line 318"/>
              <p:cNvSpPr>
                <a:spLocks noChangeShapeType="1"/>
              </p:cNvSpPr>
              <p:nvPr/>
            </p:nvSpPr>
            <p:spPr bwMode="auto">
              <a:xfrm>
                <a:off x="864" y="1824"/>
                <a:ext cx="2160" cy="528"/>
              </a:xfrm>
              <a:prstGeom prst="line">
                <a:avLst/>
              </a:prstGeom>
              <a:noFill/>
              <a:ln w="76200">
                <a:solidFill>
                  <a:srgbClr val="FF5050"/>
                </a:solidFill>
                <a:round/>
                <a:headEnd type="triangle" w="med" len="med"/>
                <a:tailEnd/>
              </a:ln>
              <a:extLst>
                <a:ext uri="{909E8E84-426E-40DD-AFC4-6F175D3DCCD1}">
                  <a14:hiddenFill xmlns:a14="http://schemas.microsoft.com/office/drawing/2010/main">
                    <a:noFill/>
                  </a14:hiddenFill>
                </a:ext>
              </a:extLst>
            </p:spPr>
            <p:txBody>
              <a:bodyPr anchor="ctr"/>
              <a:lstStyle/>
              <a:p>
                <a:endParaRPr lang="en-US"/>
              </a:p>
            </p:txBody>
          </p:sp>
        </p:grpSp>
        <p:sp>
          <p:nvSpPr>
            <p:cNvPr id="6164" name="Text Box 322"/>
            <p:cNvSpPr txBox="1">
              <a:spLocks noChangeArrowheads="1"/>
            </p:cNvSpPr>
            <p:nvPr/>
          </p:nvSpPr>
          <p:spPr bwMode="auto">
            <a:xfrm rot="808801">
              <a:off x="1248" y="1632"/>
              <a:ext cx="740"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i="1">
                  <a:solidFill>
                    <a:srgbClr val="FF5050"/>
                  </a:solidFill>
                </a:rPr>
                <a:t>is about</a:t>
              </a:r>
            </a:p>
          </p:txBody>
        </p:sp>
      </p:grpSp>
    </p:spTree>
    <p:extLst>
      <p:ext uri="{BB962C8B-B14F-4D97-AF65-F5344CB8AC3E}">
        <p14:creationId xmlns:p14="http://schemas.microsoft.com/office/powerpoint/2010/main" val="2485198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500"/>
                                        <p:tgtEl>
                                          <p:spTgt spid="21"/>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What is out there </a:t>
            </a:r>
            <a:r>
              <a:rPr lang="en-US" altLang="en-US" dirty="0" smtClean="0"/>
              <a:t>in reality</a:t>
            </a:r>
            <a:r>
              <a:rPr lang="en-US" altLang="en-US" dirty="0" smtClean="0"/>
              <a:t/>
            </a:r>
            <a:br>
              <a:rPr lang="en-US" altLang="en-US" dirty="0" smtClean="0"/>
            </a:br>
            <a:r>
              <a:rPr lang="en-US" altLang="en-US" dirty="0" smtClean="0"/>
              <a:t>(… we want/need to deal with)?</a:t>
            </a:r>
          </a:p>
        </p:txBody>
      </p:sp>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portions of reality</a:t>
            </a:r>
          </a:p>
        </p:txBody>
      </p:sp>
      <p:sp>
        <p:nvSpPr>
          <p:cNvPr id="19461" name="TextBox 5"/>
          <p:cNvSpPr txBox="1">
            <a:spLocks noChangeArrowheads="1"/>
          </p:cNvSpPr>
          <p:nvPr/>
        </p:nvSpPr>
        <p:spPr bwMode="auto">
          <a:xfrm>
            <a:off x="3043073" y="3302432"/>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particulars</a:t>
            </a:r>
          </a:p>
        </p:txBody>
      </p:sp>
      <p:sp>
        <p:nvSpPr>
          <p:cNvPr id="19462" name="TextBox 6"/>
          <p:cNvSpPr txBox="1">
            <a:spLocks noChangeArrowheads="1"/>
          </p:cNvSpPr>
          <p:nvPr/>
        </p:nvSpPr>
        <p:spPr bwMode="auto">
          <a:xfrm>
            <a:off x="698059" y="3320191"/>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universals</a:t>
            </a:r>
          </a:p>
        </p:txBody>
      </p:sp>
      <p:sp>
        <p:nvSpPr>
          <p:cNvPr id="19463" name="TextBox 7"/>
          <p:cNvSpPr txBox="1">
            <a:spLocks noChangeArrowheads="1"/>
          </p:cNvSpPr>
          <p:nvPr/>
        </p:nvSpPr>
        <p:spPr bwMode="auto">
          <a:xfrm>
            <a:off x="5181600" y="2362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configurations</a:t>
            </a:r>
          </a:p>
        </p:txBody>
      </p:sp>
      <p:sp>
        <p:nvSpPr>
          <p:cNvPr id="19464" name="TextBox 8"/>
          <p:cNvSpPr txBox="1">
            <a:spLocks noChangeArrowheads="1"/>
          </p:cNvSpPr>
          <p:nvPr/>
        </p:nvSpPr>
        <p:spPr bwMode="auto">
          <a:xfrm>
            <a:off x="3124200" y="23622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relations</a:t>
            </a:r>
          </a:p>
        </p:txBody>
      </p:sp>
      <p:sp>
        <p:nvSpPr>
          <p:cNvPr id="19465" name="TextBox 9"/>
          <p:cNvSpPr txBox="1">
            <a:spLocks noChangeArrowheads="1"/>
          </p:cNvSpPr>
          <p:nvPr/>
        </p:nvSpPr>
        <p:spPr bwMode="auto">
          <a:xfrm>
            <a:off x="3352800" y="3886201"/>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3886872"/>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2362200"/>
            <a:ext cx="35052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0" name="Rectangle 14"/>
          <p:cNvSpPr>
            <a:spLocks noChangeArrowheads="1"/>
          </p:cNvSpPr>
          <p:nvPr/>
        </p:nvSpPr>
        <p:spPr bwMode="auto">
          <a:xfrm>
            <a:off x="3124200" y="2362200"/>
            <a:ext cx="18288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1" name="Rectangle 15"/>
          <p:cNvSpPr>
            <a:spLocks noChangeArrowheads="1"/>
          </p:cNvSpPr>
          <p:nvPr/>
        </p:nvSpPr>
        <p:spPr bwMode="auto">
          <a:xfrm>
            <a:off x="3200399" y="3886200"/>
            <a:ext cx="2230435" cy="1524671"/>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83236" y="3886872"/>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5" name="TextBox 19"/>
          <p:cNvSpPr txBox="1">
            <a:spLocks noChangeArrowheads="1"/>
          </p:cNvSpPr>
          <p:nvPr/>
        </p:nvSpPr>
        <p:spPr bwMode="auto">
          <a:xfrm>
            <a:off x="3352800" y="274320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participation</a:t>
            </a:r>
          </a:p>
        </p:txBody>
      </p:sp>
      <p:sp>
        <p:nvSpPr>
          <p:cNvPr id="19476" name="TextBox 20"/>
          <p:cNvSpPr txBox="1">
            <a:spLocks noChangeArrowheads="1"/>
          </p:cNvSpPr>
          <p:nvPr/>
        </p:nvSpPr>
        <p:spPr bwMode="auto">
          <a:xfrm>
            <a:off x="5653088" y="2743200"/>
            <a:ext cx="308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me participating in my life</a:t>
            </a:r>
          </a:p>
        </p:txBody>
      </p:sp>
      <p:sp>
        <p:nvSpPr>
          <p:cNvPr id="19477" name="TextBox 21"/>
          <p:cNvSpPr txBox="1">
            <a:spLocks noChangeArrowheads="1"/>
          </p:cNvSpPr>
          <p:nvPr/>
        </p:nvSpPr>
        <p:spPr bwMode="auto">
          <a:xfrm>
            <a:off x="1524000" y="57912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organism</a:t>
            </a:r>
          </a:p>
        </p:txBody>
      </p:sp>
      <p:sp>
        <p:nvSpPr>
          <p:cNvPr id="19478" name="TextBox 22"/>
          <p:cNvSpPr txBox="1">
            <a:spLocks noChangeArrowheads="1"/>
          </p:cNvSpPr>
          <p:nvPr/>
        </p:nvSpPr>
        <p:spPr bwMode="auto">
          <a:xfrm>
            <a:off x="4610100" y="4872052"/>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4877472"/>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grpSp>
        <p:nvGrpSpPr>
          <p:cNvPr id="2" name="Group 28"/>
          <p:cNvGrpSpPr>
            <a:grpSpLocks/>
          </p:cNvGrpSpPr>
          <p:nvPr/>
        </p:nvGrpSpPr>
        <p:grpSpPr bwMode="auto">
          <a:xfrm>
            <a:off x="533400" y="2693988"/>
            <a:ext cx="2438400" cy="461962"/>
            <a:chOff x="533400" y="2694560"/>
            <a:chExt cx="2438400" cy="461665"/>
          </a:xfrm>
        </p:grpSpPr>
        <p:sp>
          <p:nvSpPr>
            <p:cNvPr id="19484" name="Rectangle 24"/>
            <p:cNvSpPr>
              <a:spLocks noChangeArrowheads="1"/>
            </p:cNvSpPr>
            <p:nvPr/>
          </p:nvSpPr>
          <p:spPr bwMode="auto">
            <a:xfrm>
              <a:off x="533400" y="2743200"/>
              <a:ext cx="24384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5" name="TextBox 26"/>
            <p:cNvSpPr txBox="1">
              <a:spLocks noChangeArrowheads="1"/>
            </p:cNvSpPr>
            <p:nvPr/>
          </p:nvSpPr>
          <p:spPr bwMode="auto">
            <a:xfrm>
              <a:off x="533400" y="269456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grpSp>
        <p:nvGrpSpPr>
          <p:cNvPr id="30" name="Group 28"/>
          <p:cNvGrpSpPr>
            <a:grpSpLocks/>
          </p:cNvGrpSpPr>
          <p:nvPr/>
        </p:nvGrpSpPr>
        <p:grpSpPr bwMode="auto">
          <a:xfrm>
            <a:off x="3200399" y="5710238"/>
            <a:ext cx="5181599" cy="461962"/>
            <a:chOff x="533400" y="2694560"/>
            <a:chExt cx="2438400" cy="461665"/>
          </a:xfrm>
        </p:grpSpPr>
        <p:sp>
          <p:nvSpPr>
            <p:cNvPr id="31" name="Rectangle 24"/>
            <p:cNvSpPr>
              <a:spLocks noChangeArrowheads="1"/>
            </p:cNvSpPr>
            <p:nvPr/>
          </p:nvSpPr>
          <p:spPr bwMode="auto">
            <a:xfrm>
              <a:off x="533400" y="2743200"/>
              <a:ext cx="24384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32" name="TextBox 26"/>
            <p:cNvSpPr txBox="1">
              <a:spLocks noChangeArrowheads="1"/>
            </p:cNvSpPr>
            <p:nvPr/>
          </p:nvSpPr>
          <p:spPr bwMode="auto">
            <a:xfrm>
              <a:off x="533400" y="269456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spTree>
    <p:extLst>
      <p:ext uri="{BB962C8B-B14F-4D97-AF65-F5344CB8AC3E}">
        <p14:creationId xmlns:p14="http://schemas.microsoft.com/office/powerpoint/2010/main" val="3169253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526931"/>
          </a:xfrm>
        </p:spPr>
        <p:txBody>
          <a:bodyPr/>
          <a:lstStyle/>
          <a:p>
            <a:r>
              <a:rPr lang="en-US" sz="2400" dirty="0" smtClean="0"/>
              <a:t>Important distinctions amongst particulars from an IT perspective</a:t>
            </a:r>
            <a:endParaRPr lang="en-US" sz="2400" dirty="0"/>
          </a:p>
        </p:txBody>
      </p:sp>
      <p:pic>
        <p:nvPicPr>
          <p:cNvPr id="26627" name="Picture 2" descr="http://3.bp.blogspot.com/_2cxvSmlPoaM/Ss-JdUAcxwI/AAAAAAAADM4/fOmasxsNiCg/s800/rembran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38375"/>
            <a:ext cx="7391399" cy="446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8"/>
          <p:cNvSpPr>
            <a:spLocks noChangeArrowheads="1"/>
          </p:cNvSpPr>
          <p:nvPr/>
        </p:nvSpPr>
        <p:spPr bwMode="auto">
          <a:xfrm>
            <a:off x="152400" y="4813480"/>
            <a:ext cx="8762999" cy="6332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pic>
        <p:nvPicPr>
          <p:cNvPr id="266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07353"/>
            <a:ext cx="7391400" cy="70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21"/>
          <p:cNvSpPr>
            <a:spLocks noChangeArrowheads="1"/>
          </p:cNvSpPr>
          <p:nvPr/>
        </p:nvSpPr>
        <p:spPr bwMode="auto">
          <a:xfrm>
            <a:off x="152401" y="2129135"/>
            <a:ext cx="8762999" cy="5295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6630" name="TextBox 24"/>
          <p:cNvSpPr txBox="1">
            <a:spLocks noChangeArrowheads="1"/>
          </p:cNvSpPr>
          <p:nvPr/>
        </p:nvSpPr>
        <p:spPr bwMode="auto">
          <a:xfrm>
            <a:off x="152401" y="4936728"/>
            <a:ext cx="7367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L1</a:t>
            </a:r>
            <a:r>
              <a:rPr lang="en-US" altLang="en-US" baseline="30000" dirty="0">
                <a:solidFill>
                  <a:schemeClr val="bg1"/>
                </a:solidFill>
              </a:rPr>
              <a:t>-</a:t>
            </a:r>
          </a:p>
        </p:txBody>
      </p:sp>
      <p:sp>
        <p:nvSpPr>
          <p:cNvPr id="26631" name="TextBox 25"/>
          <p:cNvSpPr txBox="1">
            <a:spLocks noChangeArrowheads="1"/>
          </p:cNvSpPr>
          <p:nvPr/>
        </p:nvSpPr>
        <p:spPr bwMode="auto">
          <a:xfrm>
            <a:off x="152401" y="2285816"/>
            <a:ext cx="6469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L2</a:t>
            </a:r>
          </a:p>
        </p:txBody>
      </p:sp>
      <p:sp>
        <p:nvSpPr>
          <p:cNvPr id="26632" name="TextBox 27"/>
          <p:cNvSpPr txBox="1">
            <a:spLocks noChangeArrowheads="1"/>
          </p:cNvSpPr>
          <p:nvPr/>
        </p:nvSpPr>
        <p:spPr bwMode="auto">
          <a:xfrm>
            <a:off x="152401" y="1367135"/>
            <a:ext cx="646986" cy="461665"/>
          </a:xfrm>
          <a:prstGeom prst="rect">
            <a:avLst/>
          </a:prstGeom>
          <a:noFill/>
          <a:ln>
            <a:noFill/>
          </a:ln>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L3</a:t>
            </a:r>
          </a:p>
        </p:txBody>
      </p:sp>
      <p:sp>
        <p:nvSpPr>
          <p:cNvPr id="26634" name="Rectangle 11"/>
          <p:cNvSpPr>
            <a:spLocks noChangeArrowheads="1"/>
          </p:cNvSpPr>
          <p:nvPr/>
        </p:nvSpPr>
        <p:spPr bwMode="auto">
          <a:xfrm>
            <a:off x="1049482" y="1443392"/>
            <a:ext cx="245571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dirty="0"/>
              <a:t>Linguistic </a:t>
            </a:r>
            <a:r>
              <a:rPr lang="en-US" altLang="en-US" sz="1600" dirty="0" smtClean="0"/>
              <a:t>representations </a:t>
            </a:r>
            <a:endParaRPr lang="en-US" altLang="en-US" sz="1600" dirty="0"/>
          </a:p>
        </p:txBody>
      </p:sp>
      <p:sp>
        <p:nvSpPr>
          <p:cNvPr id="26635" name="Rectangle 12"/>
          <p:cNvSpPr>
            <a:spLocks noChangeArrowheads="1"/>
          </p:cNvSpPr>
          <p:nvPr/>
        </p:nvSpPr>
        <p:spPr bwMode="auto">
          <a:xfrm>
            <a:off x="1049482" y="2299671"/>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rgbClr val="FFFFFF"/>
                </a:solidFill>
              </a:rPr>
              <a:t>Beliefs </a:t>
            </a:r>
            <a:endParaRPr lang="en-US" altLang="en-US" dirty="0"/>
          </a:p>
        </p:txBody>
      </p:sp>
      <p:sp>
        <p:nvSpPr>
          <p:cNvPr id="26636" name="Rectangle 13"/>
          <p:cNvSpPr>
            <a:spLocks noChangeArrowheads="1"/>
          </p:cNvSpPr>
          <p:nvPr/>
        </p:nvSpPr>
        <p:spPr bwMode="auto">
          <a:xfrm>
            <a:off x="1049482" y="4943655"/>
            <a:ext cx="5656118" cy="461665"/>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dirty="0" smtClean="0">
                <a:solidFill>
                  <a:srgbClr val="FFFFFF"/>
                </a:solidFill>
              </a:rPr>
              <a:t>Particulars which </a:t>
            </a:r>
            <a:r>
              <a:rPr lang="en-US" altLang="en-US" dirty="0">
                <a:solidFill>
                  <a:srgbClr val="FFFFFF"/>
                </a:solidFill>
              </a:rPr>
              <a:t>are </a:t>
            </a:r>
            <a:r>
              <a:rPr lang="en-US" altLang="en-US" i="1" dirty="0">
                <a:solidFill>
                  <a:srgbClr val="FFFFFF"/>
                </a:solidFill>
              </a:rPr>
              <a:t>not about anything</a:t>
            </a:r>
            <a:endParaRPr lang="en-US" altLang="en-US" dirty="0"/>
          </a:p>
        </p:txBody>
      </p:sp>
      <p:sp>
        <p:nvSpPr>
          <p:cNvPr id="26637" name="Text Box 4"/>
          <p:cNvSpPr txBox="1">
            <a:spLocks noChangeArrowheads="1"/>
          </p:cNvSpPr>
          <p:nvPr/>
        </p:nvSpPr>
        <p:spPr bwMode="auto">
          <a:xfrm rot="2140383">
            <a:off x="5589965" y="2239928"/>
            <a:ext cx="2930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00CC99"/>
                </a:solidFill>
              </a:rPr>
              <a:t>Representations</a:t>
            </a:r>
          </a:p>
        </p:txBody>
      </p:sp>
      <p:sp>
        <p:nvSpPr>
          <p:cNvPr id="26638" name="Text Box 5"/>
          <p:cNvSpPr txBox="1">
            <a:spLocks noChangeArrowheads="1"/>
          </p:cNvSpPr>
          <p:nvPr/>
        </p:nvSpPr>
        <p:spPr bwMode="auto">
          <a:xfrm>
            <a:off x="4908785" y="5869404"/>
            <a:ext cx="34593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00CC99"/>
                </a:solidFill>
              </a:rPr>
              <a:t>First Order Reality</a:t>
            </a:r>
          </a:p>
        </p:txBody>
      </p:sp>
    </p:spTree>
    <p:extLst>
      <p:ext uri="{BB962C8B-B14F-4D97-AF65-F5344CB8AC3E}">
        <p14:creationId xmlns:p14="http://schemas.microsoft.com/office/powerpoint/2010/main" val="3894184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Observation / Claim</a:t>
            </a:r>
            <a:endParaRPr lang="en-US" dirty="0"/>
          </a:p>
        </p:txBody>
      </p:sp>
      <p:sp>
        <p:nvSpPr>
          <p:cNvPr id="5" name="Content Placeholder 4"/>
          <p:cNvSpPr>
            <a:spLocks noGrp="1"/>
          </p:cNvSpPr>
          <p:nvPr>
            <p:ph idx="1"/>
          </p:nvPr>
        </p:nvSpPr>
        <p:spPr/>
        <p:txBody>
          <a:bodyPr/>
          <a:lstStyle/>
          <a:p>
            <a:r>
              <a:rPr lang="en-US" b="1" dirty="0" smtClean="0">
                <a:solidFill>
                  <a:srgbClr val="FFFF00"/>
                </a:solidFill>
              </a:rPr>
              <a:t>Patient data</a:t>
            </a:r>
            <a:r>
              <a:rPr lang="en-US" dirty="0" smtClean="0"/>
              <a:t>, </a:t>
            </a:r>
          </a:p>
          <a:p>
            <a:r>
              <a:rPr lang="en-US" dirty="0"/>
              <a:t>	</a:t>
            </a:r>
            <a:r>
              <a:rPr lang="en-US" dirty="0" smtClean="0"/>
              <a:t>as currently </a:t>
            </a:r>
            <a:r>
              <a:rPr lang="en-US" i="1" dirty="0" smtClean="0"/>
              <a:t>gathered</a:t>
            </a:r>
            <a:r>
              <a:rPr lang="en-US" dirty="0" smtClean="0"/>
              <a:t> through EHRs, </a:t>
            </a:r>
          </a:p>
          <a:p>
            <a:r>
              <a:rPr lang="en-US" dirty="0"/>
              <a:t>	</a:t>
            </a:r>
            <a:r>
              <a:rPr lang="en-US" i="1" dirty="0" smtClean="0"/>
              <a:t>communicated</a:t>
            </a:r>
            <a:r>
              <a:rPr lang="en-US" dirty="0" smtClean="0"/>
              <a:t> over RHIOs, and </a:t>
            </a:r>
          </a:p>
          <a:p>
            <a:r>
              <a:rPr lang="en-US" dirty="0"/>
              <a:t>	</a:t>
            </a:r>
            <a:r>
              <a:rPr lang="en-US" i="1" dirty="0" smtClean="0"/>
              <a:t>collected</a:t>
            </a:r>
            <a:r>
              <a:rPr lang="en-US" dirty="0" smtClean="0"/>
              <a:t> and </a:t>
            </a:r>
            <a:r>
              <a:rPr lang="en-US" i="1" dirty="0" smtClean="0"/>
              <a:t>aggregated</a:t>
            </a:r>
            <a:r>
              <a:rPr lang="en-US" dirty="0" smtClean="0"/>
              <a:t> in data warehouses,</a:t>
            </a:r>
          </a:p>
          <a:p>
            <a:r>
              <a:rPr lang="en-US" b="1" dirty="0" smtClean="0">
                <a:solidFill>
                  <a:srgbClr val="FFFF00"/>
                </a:solidFill>
              </a:rPr>
              <a:t>have minimal</a:t>
            </a:r>
            <a:r>
              <a:rPr lang="en-US" dirty="0" smtClean="0"/>
              <a:t>, if not missing at all, </a:t>
            </a:r>
            <a:r>
              <a:rPr lang="en-US" b="1" dirty="0" smtClean="0">
                <a:solidFill>
                  <a:srgbClr val="FFFF00"/>
                </a:solidFill>
              </a:rPr>
              <a:t>background</a:t>
            </a:r>
            <a:r>
              <a:rPr lang="en-US" b="1" dirty="0" smtClean="0"/>
              <a:t> </a:t>
            </a:r>
            <a:r>
              <a:rPr lang="en-US" b="1" dirty="0" smtClean="0">
                <a:solidFill>
                  <a:srgbClr val="FFFF00"/>
                </a:solidFill>
              </a:rPr>
              <a:t>information</a:t>
            </a:r>
            <a:r>
              <a:rPr lang="en-US" dirty="0" smtClean="0"/>
              <a:t>,</a:t>
            </a:r>
          </a:p>
          <a:p>
            <a:r>
              <a:rPr lang="en-US" dirty="0"/>
              <a:t>	</a:t>
            </a:r>
            <a:r>
              <a:rPr lang="en-US" dirty="0" smtClean="0"/>
              <a:t>and </a:t>
            </a:r>
          </a:p>
          <a:p>
            <a:r>
              <a:rPr lang="en-US" b="1" dirty="0">
                <a:solidFill>
                  <a:srgbClr val="FFFF00"/>
                </a:solidFill>
              </a:rPr>
              <a:t>a</a:t>
            </a:r>
            <a:r>
              <a:rPr lang="en-US" b="1" dirty="0" smtClean="0">
                <a:solidFill>
                  <a:srgbClr val="FFFF00"/>
                </a:solidFill>
              </a:rPr>
              <a:t>re</a:t>
            </a:r>
            <a:r>
              <a:rPr lang="en-US" b="1" dirty="0" smtClean="0"/>
              <a:t> </a:t>
            </a:r>
            <a:r>
              <a:rPr lang="en-US" b="1" dirty="0" smtClean="0">
                <a:solidFill>
                  <a:srgbClr val="FFFF00"/>
                </a:solidFill>
              </a:rPr>
              <a:t>insufficiently</a:t>
            </a:r>
            <a:r>
              <a:rPr lang="en-US" b="1" dirty="0" smtClean="0"/>
              <a:t> </a:t>
            </a:r>
            <a:r>
              <a:rPr lang="en-US" b="1" dirty="0" smtClean="0">
                <a:solidFill>
                  <a:srgbClr val="FFFF00"/>
                </a:solidFill>
              </a:rPr>
              <a:t>precise</a:t>
            </a:r>
            <a:r>
              <a:rPr lang="en-US" b="1" dirty="0" smtClean="0"/>
              <a:t> </a:t>
            </a:r>
            <a:r>
              <a:rPr lang="en-US" dirty="0" smtClean="0"/>
              <a:t>to allow the construction of </a:t>
            </a:r>
            <a:r>
              <a:rPr lang="en-US" dirty="0"/>
              <a:t>a completely accurate view on what is (and has been) the case in </a:t>
            </a:r>
            <a:r>
              <a:rPr lang="en-US" dirty="0" smtClean="0"/>
              <a:t>reality.</a:t>
            </a:r>
            <a:endParaRPr lang="en-US" dirty="0"/>
          </a:p>
        </p:txBody>
      </p:sp>
    </p:spTree>
    <p:extLst>
      <p:ext uri="{BB962C8B-B14F-4D97-AF65-F5344CB8AC3E}">
        <p14:creationId xmlns:p14="http://schemas.microsoft.com/office/powerpoint/2010/main" val="1562056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562600" y="3970337"/>
            <a:ext cx="35052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5" name="Rectangle 3"/>
          <p:cNvSpPr>
            <a:spLocks noChangeArrowheads="1"/>
          </p:cNvSpPr>
          <p:nvPr/>
        </p:nvSpPr>
        <p:spPr bwMode="auto">
          <a:xfrm>
            <a:off x="2209800" y="3970337"/>
            <a:ext cx="33528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6" name="Rectangle 4"/>
          <p:cNvSpPr>
            <a:spLocks noChangeArrowheads="1"/>
          </p:cNvSpPr>
          <p:nvPr/>
        </p:nvSpPr>
        <p:spPr bwMode="auto">
          <a:xfrm>
            <a:off x="5562600" y="2751137"/>
            <a:ext cx="35052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7" name="Rectangle 5"/>
          <p:cNvSpPr>
            <a:spLocks noChangeArrowheads="1"/>
          </p:cNvSpPr>
          <p:nvPr/>
        </p:nvSpPr>
        <p:spPr bwMode="auto">
          <a:xfrm>
            <a:off x="2209800" y="2751137"/>
            <a:ext cx="33528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8" name="Rectangle 6"/>
          <p:cNvSpPr>
            <a:spLocks noChangeArrowheads="1"/>
          </p:cNvSpPr>
          <p:nvPr/>
        </p:nvSpPr>
        <p:spPr bwMode="auto">
          <a:xfrm>
            <a:off x="76200" y="2751137"/>
            <a:ext cx="21336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9" name="AutoShape 7"/>
          <p:cNvSpPr>
            <a:spLocks noGrp="1" noChangeArrowheads="1"/>
          </p:cNvSpPr>
          <p:nvPr>
            <p:ph type="title"/>
          </p:nvPr>
        </p:nvSpPr>
        <p:spPr/>
        <p:txBody>
          <a:bodyPr/>
          <a:lstStyle/>
          <a:p>
            <a:pPr eaLnBrk="1" hangingPunct="1"/>
            <a:r>
              <a:rPr lang="en-US" altLang="en-US" sz="2800" dirty="0" smtClean="0"/>
              <a:t>Generic versus specific</a:t>
            </a:r>
            <a:r>
              <a:rPr lang="en-US" altLang="en-US" sz="2800" dirty="0"/>
              <a:t> </a:t>
            </a:r>
            <a:r>
              <a:rPr lang="en-US" altLang="en-US" sz="2800" dirty="0" smtClean="0"/>
              <a:t>entities</a:t>
            </a:r>
          </a:p>
        </p:txBody>
      </p:sp>
      <p:sp>
        <p:nvSpPr>
          <p:cNvPr id="28680" name="Text Box 8"/>
          <p:cNvSpPr txBox="1">
            <a:spLocks noChangeArrowheads="1"/>
          </p:cNvSpPr>
          <p:nvPr/>
        </p:nvSpPr>
        <p:spPr bwMode="auto">
          <a:xfrm>
            <a:off x="76200" y="3970337"/>
            <a:ext cx="21336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800">
                <a:solidFill>
                  <a:schemeClr val="bg1"/>
                </a:solidFill>
              </a:rPr>
              <a:t>L1.</a:t>
            </a:r>
          </a:p>
          <a:p>
            <a:pPr eaLnBrk="1" hangingPunct="1"/>
            <a:r>
              <a:rPr lang="en-US" altLang="en-US" sz="2800">
                <a:solidFill>
                  <a:schemeClr val="bg1"/>
                </a:solidFill>
              </a:rPr>
              <a:t>First-order reality</a:t>
            </a:r>
          </a:p>
        </p:txBody>
      </p:sp>
      <p:sp>
        <p:nvSpPr>
          <p:cNvPr id="28681" name="Rectangle 9"/>
          <p:cNvSpPr>
            <a:spLocks noChangeArrowheads="1"/>
          </p:cNvSpPr>
          <p:nvPr/>
        </p:nvSpPr>
        <p:spPr bwMode="auto">
          <a:xfrm>
            <a:off x="152400" y="2827337"/>
            <a:ext cx="198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 Beliefs (knowledge)</a:t>
            </a:r>
          </a:p>
        </p:txBody>
      </p:sp>
      <p:sp>
        <p:nvSpPr>
          <p:cNvPr id="28682" name="Text Box 10"/>
          <p:cNvSpPr txBox="1">
            <a:spLocks noChangeArrowheads="1"/>
          </p:cNvSpPr>
          <p:nvPr/>
        </p:nvSpPr>
        <p:spPr bwMode="auto">
          <a:xfrm>
            <a:off x="2209800" y="1531937"/>
            <a:ext cx="3352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Generic</a:t>
            </a:r>
          </a:p>
        </p:txBody>
      </p:sp>
      <p:sp>
        <p:nvSpPr>
          <p:cNvPr id="28683" name="Text Box 11"/>
          <p:cNvSpPr txBox="1">
            <a:spLocks noChangeArrowheads="1"/>
          </p:cNvSpPr>
          <p:nvPr/>
        </p:nvSpPr>
        <p:spPr bwMode="auto">
          <a:xfrm>
            <a:off x="5562600" y="1531937"/>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Specific</a:t>
            </a:r>
          </a:p>
        </p:txBody>
      </p:sp>
      <p:grpSp>
        <p:nvGrpSpPr>
          <p:cNvPr id="28684" name="Group 12"/>
          <p:cNvGrpSpPr>
            <a:grpSpLocks/>
          </p:cNvGrpSpPr>
          <p:nvPr/>
        </p:nvGrpSpPr>
        <p:grpSpPr bwMode="auto">
          <a:xfrm>
            <a:off x="2819400" y="2903537"/>
            <a:ext cx="2181225" cy="869950"/>
            <a:chOff x="1536" y="2112"/>
            <a:chExt cx="1374" cy="548"/>
          </a:xfrm>
        </p:grpSpPr>
        <p:sp>
          <p:nvSpPr>
            <p:cNvPr id="28723" name="Text Box 13"/>
            <p:cNvSpPr txBox="1">
              <a:spLocks noChangeArrowheads="1"/>
            </p:cNvSpPr>
            <p:nvPr/>
          </p:nvSpPr>
          <p:spPr bwMode="auto">
            <a:xfrm>
              <a:off x="2083" y="2112"/>
              <a:ext cx="827" cy="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DIAGNOSIS</a:t>
              </a:r>
            </a:p>
          </p:txBody>
        </p:sp>
        <p:sp>
          <p:nvSpPr>
            <p:cNvPr id="28724" name="Text Box 14"/>
            <p:cNvSpPr txBox="1">
              <a:spLocks noChangeArrowheads="1"/>
            </p:cNvSpPr>
            <p:nvPr/>
          </p:nvSpPr>
          <p:spPr bwMode="auto">
            <a:xfrm>
              <a:off x="1536" y="2448"/>
              <a:ext cx="855" cy="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INDICATION</a:t>
              </a:r>
            </a:p>
          </p:txBody>
        </p:sp>
      </p:grpSp>
      <p:grpSp>
        <p:nvGrpSpPr>
          <p:cNvPr id="28685" name="Group 15"/>
          <p:cNvGrpSpPr>
            <a:grpSpLocks/>
          </p:cNvGrpSpPr>
          <p:nvPr/>
        </p:nvGrpSpPr>
        <p:grpSpPr bwMode="auto">
          <a:xfrm>
            <a:off x="5842000" y="3103562"/>
            <a:ext cx="2971800" cy="657225"/>
            <a:chOff x="3680" y="2238"/>
            <a:chExt cx="1872" cy="414"/>
          </a:xfrm>
        </p:grpSpPr>
        <p:sp>
          <p:nvSpPr>
            <p:cNvPr id="28721" name="Text Box 16"/>
            <p:cNvSpPr txBox="1">
              <a:spLocks noChangeArrowheads="1"/>
            </p:cNvSpPr>
            <p:nvPr/>
          </p:nvSpPr>
          <p:spPr bwMode="auto">
            <a:xfrm>
              <a:off x="3680" y="2238"/>
              <a:ext cx="768" cy="3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t>my doctor’s</a:t>
              </a:r>
            </a:p>
            <a:p>
              <a:pPr eaLnBrk="1" hangingPunct="1"/>
              <a:r>
                <a:rPr lang="en-US" altLang="en-US" sz="1600"/>
                <a:t>work plan</a:t>
              </a:r>
            </a:p>
          </p:txBody>
        </p:sp>
        <p:sp>
          <p:nvSpPr>
            <p:cNvPr id="28722" name="Text Box 17"/>
            <p:cNvSpPr txBox="1">
              <a:spLocks noChangeArrowheads="1"/>
            </p:cNvSpPr>
            <p:nvPr/>
          </p:nvSpPr>
          <p:spPr bwMode="auto">
            <a:xfrm>
              <a:off x="4784" y="2286"/>
              <a:ext cx="768" cy="3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t>my doctor’s</a:t>
              </a:r>
            </a:p>
            <a:p>
              <a:pPr eaLnBrk="1" hangingPunct="1"/>
              <a:r>
                <a:rPr lang="en-US" altLang="en-US" sz="1600"/>
                <a:t>diagnosis</a:t>
              </a:r>
            </a:p>
          </p:txBody>
        </p:sp>
      </p:grpSp>
      <p:grpSp>
        <p:nvGrpSpPr>
          <p:cNvPr id="28686" name="Group 18"/>
          <p:cNvGrpSpPr>
            <a:grpSpLocks/>
          </p:cNvGrpSpPr>
          <p:nvPr/>
        </p:nvGrpSpPr>
        <p:grpSpPr bwMode="auto">
          <a:xfrm>
            <a:off x="2360613" y="4040187"/>
            <a:ext cx="3067050" cy="1762125"/>
            <a:chOff x="1487" y="2924"/>
            <a:chExt cx="1932" cy="1365"/>
          </a:xfrm>
        </p:grpSpPr>
        <p:sp>
          <p:nvSpPr>
            <p:cNvPr id="28715" name="AutoShape 19"/>
            <p:cNvSpPr>
              <a:spLocks noChangeArrowheads="1"/>
            </p:cNvSpPr>
            <p:nvPr/>
          </p:nvSpPr>
          <p:spPr bwMode="auto">
            <a:xfrm>
              <a:off x="1583" y="3884"/>
              <a:ext cx="828" cy="282"/>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rPr>
                <a:t>MOLECULE</a:t>
              </a:r>
            </a:p>
          </p:txBody>
        </p:sp>
        <p:sp>
          <p:nvSpPr>
            <p:cNvPr id="28716" name="AutoShape 20"/>
            <p:cNvSpPr>
              <a:spLocks noChangeArrowheads="1"/>
            </p:cNvSpPr>
            <p:nvPr/>
          </p:nvSpPr>
          <p:spPr bwMode="auto">
            <a:xfrm>
              <a:off x="2735" y="3069"/>
              <a:ext cx="672" cy="282"/>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panose="020B0604020202020204" pitchFamily="34" charset="0"/>
                </a:rPr>
                <a:t>PERSON</a:t>
              </a:r>
            </a:p>
          </p:txBody>
        </p:sp>
        <p:sp>
          <p:nvSpPr>
            <p:cNvPr id="28717" name="AutoShape 21"/>
            <p:cNvSpPr>
              <a:spLocks noChangeArrowheads="1"/>
            </p:cNvSpPr>
            <p:nvPr/>
          </p:nvSpPr>
          <p:spPr bwMode="auto">
            <a:xfrm>
              <a:off x="2543" y="3453"/>
              <a:ext cx="686" cy="28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DISEASE</a:t>
              </a:r>
            </a:p>
          </p:txBody>
        </p:sp>
        <p:sp>
          <p:nvSpPr>
            <p:cNvPr id="28718" name="AutoShape 22"/>
            <p:cNvSpPr>
              <a:spLocks noChangeArrowheads="1"/>
            </p:cNvSpPr>
            <p:nvPr/>
          </p:nvSpPr>
          <p:spPr bwMode="auto">
            <a:xfrm>
              <a:off x="1487" y="2924"/>
              <a:ext cx="1144" cy="49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panose="020B0604020202020204" pitchFamily="34" charset="0"/>
                </a:rPr>
                <a:t>PATHOLOGICAL</a:t>
              </a:r>
            </a:p>
            <a:p>
              <a:pPr eaLnBrk="1" hangingPunct="1"/>
              <a:r>
                <a:rPr lang="en-US" altLang="en-US" sz="1600" b="0">
                  <a:solidFill>
                    <a:schemeClr val="accent2"/>
                  </a:solidFill>
                  <a:latin typeface="Arial" panose="020B0604020202020204" pitchFamily="34" charset="0"/>
                </a:rPr>
                <a:t>STRUCTURE</a:t>
              </a:r>
            </a:p>
          </p:txBody>
        </p:sp>
        <p:sp>
          <p:nvSpPr>
            <p:cNvPr id="28719" name="AutoShape 23"/>
            <p:cNvSpPr>
              <a:spLocks noChangeArrowheads="1"/>
            </p:cNvSpPr>
            <p:nvPr/>
          </p:nvSpPr>
          <p:spPr bwMode="auto">
            <a:xfrm>
              <a:off x="2563" y="3788"/>
              <a:ext cx="856" cy="50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rPr>
                <a:t>MIGRAINE</a:t>
              </a:r>
            </a:p>
            <a:p>
              <a:pPr eaLnBrk="1" hangingPunct="1"/>
              <a:r>
                <a:rPr lang="en-US" altLang="en-US" sz="1600" b="0">
                  <a:solidFill>
                    <a:schemeClr val="accent2"/>
                  </a:solidFill>
                </a:rPr>
                <a:t>HEADACHE</a:t>
              </a:r>
            </a:p>
          </p:txBody>
        </p:sp>
        <p:sp>
          <p:nvSpPr>
            <p:cNvPr id="28720" name="AutoShape 24"/>
            <p:cNvSpPr>
              <a:spLocks noChangeArrowheads="1"/>
            </p:cNvSpPr>
            <p:nvPr/>
          </p:nvSpPr>
          <p:spPr bwMode="auto">
            <a:xfrm>
              <a:off x="1767" y="3499"/>
              <a:ext cx="509" cy="282"/>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DRUG</a:t>
              </a:r>
            </a:p>
          </p:txBody>
        </p:sp>
      </p:grpSp>
      <p:grpSp>
        <p:nvGrpSpPr>
          <p:cNvPr id="28687" name="Group 25"/>
          <p:cNvGrpSpPr>
            <a:grpSpLocks/>
          </p:cNvGrpSpPr>
          <p:nvPr/>
        </p:nvGrpSpPr>
        <p:grpSpPr bwMode="auto">
          <a:xfrm>
            <a:off x="5937250" y="4032250"/>
            <a:ext cx="3046413" cy="1468437"/>
            <a:chOff x="3550" y="2822"/>
            <a:chExt cx="2109" cy="1211"/>
          </a:xfrm>
        </p:grpSpPr>
        <p:sp>
          <p:nvSpPr>
            <p:cNvPr id="28710" name="AutoShape 26"/>
            <p:cNvSpPr>
              <a:spLocks noChangeArrowheads="1"/>
            </p:cNvSpPr>
            <p:nvPr/>
          </p:nvSpPr>
          <p:spPr bwMode="auto">
            <a:xfrm>
              <a:off x="3598" y="3263"/>
              <a:ext cx="372"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me</a:t>
              </a:r>
            </a:p>
          </p:txBody>
        </p:sp>
        <p:sp>
          <p:nvSpPr>
            <p:cNvPr id="28711" name="AutoShape 27"/>
            <p:cNvSpPr>
              <a:spLocks noChangeArrowheads="1"/>
            </p:cNvSpPr>
            <p:nvPr/>
          </p:nvSpPr>
          <p:spPr bwMode="auto">
            <a:xfrm>
              <a:off x="3739" y="3724"/>
              <a:ext cx="1089"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headache</a:t>
              </a:r>
            </a:p>
          </p:txBody>
        </p:sp>
        <p:sp>
          <p:nvSpPr>
            <p:cNvPr id="28712" name="AutoShape 28"/>
            <p:cNvSpPr>
              <a:spLocks noChangeArrowheads="1"/>
            </p:cNvSpPr>
            <p:nvPr/>
          </p:nvSpPr>
          <p:spPr bwMode="auto">
            <a:xfrm>
              <a:off x="4201" y="3387"/>
              <a:ext cx="867"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migraine</a:t>
              </a:r>
            </a:p>
          </p:txBody>
        </p:sp>
        <p:sp>
          <p:nvSpPr>
            <p:cNvPr id="28713" name="AutoShape 29"/>
            <p:cNvSpPr>
              <a:spLocks noChangeArrowheads="1"/>
            </p:cNvSpPr>
            <p:nvPr/>
          </p:nvSpPr>
          <p:spPr bwMode="auto">
            <a:xfrm>
              <a:off x="3550" y="2830"/>
              <a:ext cx="818"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doctor</a:t>
              </a:r>
            </a:p>
          </p:txBody>
        </p:sp>
        <p:sp>
          <p:nvSpPr>
            <p:cNvPr id="28714" name="AutoShape 30"/>
            <p:cNvSpPr>
              <a:spLocks noChangeArrowheads="1"/>
            </p:cNvSpPr>
            <p:nvPr/>
          </p:nvSpPr>
          <p:spPr bwMode="auto">
            <a:xfrm>
              <a:off x="4425" y="2822"/>
              <a:ext cx="1234" cy="534"/>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doctor’s computer</a:t>
              </a:r>
            </a:p>
          </p:txBody>
        </p:sp>
      </p:grpSp>
      <p:sp>
        <p:nvSpPr>
          <p:cNvPr id="28688" name="Rectangle 31"/>
          <p:cNvSpPr>
            <a:spLocks noChangeArrowheads="1"/>
          </p:cNvSpPr>
          <p:nvPr/>
        </p:nvSpPr>
        <p:spPr bwMode="auto">
          <a:xfrm>
            <a:off x="76200" y="2141537"/>
            <a:ext cx="21336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89" name="Rectangle 32"/>
          <p:cNvSpPr>
            <a:spLocks noChangeArrowheads="1"/>
          </p:cNvSpPr>
          <p:nvPr/>
        </p:nvSpPr>
        <p:spPr bwMode="auto">
          <a:xfrm>
            <a:off x="152400" y="2065337"/>
            <a:ext cx="198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chemeClr val="bg1"/>
                </a:solidFill>
              </a:rPr>
              <a:t>L3. </a:t>
            </a:r>
            <a:r>
              <a:rPr lang="en-US" altLang="en-US" sz="2000" dirty="0" smtClean="0">
                <a:solidFill>
                  <a:schemeClr val="bg1"/>
                </a:solidFill>
              </a:rPr>
              <a:t> Linguistic representation</a:t>
            </a:r>
            <a:endParaRPr lang="en-US" altLang="en-US" sz="2000" dirty="0">
              <a:solidFill>
                <a:schemeClr val="bg1"/>
              </a:solidFill>
            </a:endParaRPr>
          </a:p>
        </p:txBody>
      </p:sp>
      <p:sp>
        <p:nvSpPr>
          <p:cNvPr id="28690" name="Text Box 34"/>
          <p:cNvSpPr txBox="1">
            <a:spLocks noChangeArrowheads="1"/>
          </p:cNvSpPr>
          <p:nvPr/>
        </p:nvSpPr>
        <p:spPr bwMode="auto">
          <a:xfrm>
            <a:off x="2286000" y="2236787"/>
            <a:ext cx="2109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a:solidFill>
                  <a:srgbClr val="FFFF00"/>
                </a:solidFill>
              </a:rPr>
              <a:t>pain classification</a:t>
            </a:r>
          </a:p>
        </p:txBody>
      </p:sp>
      <p:sp>
        <p:nvSpPr>
          <p:cNvPr id="28691" name="Text Box 35"/>
          <p:cNvSpPr txBox="1">
            <a:spLocks noChangeArrowheads="1"/>
          </p:cNvSpPr>
          <p:nvPr/>
        </p:nvSpPr>
        <p:spPr bwMode="auto">
          <a:xfrm>
            <a:off x="4521200" y="2246312"/>
            <a:ext cx="725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a:solidFill>
                  <a:srgbClr val="FFFF00"/>
                </a:solidFill>
              </a:rPr>
              <a:t>EHR</a:t>
            </a:r>
          </a:p>
        </p:txBody>
      </p:sp>
      <p:grpSp>
        <p:nvGrpSpPr>
          <p:cNvPr id="28692" name="Group 37"/>
          <p:cNvGrpSpPr>
            <a:grpSpLocks/>
          </p:cNvGrpSpPr>
          <p:nvPr/>
        </p:nvGrpSpPr>
        <p:grpSpPr bwMode="auto">
          <a:xfrm>
            <a:off x="6021388" y="2217737"/>
            <a:ext cx="2720975" cy="400050"/>
            <a:chOff x="3793" y="1680"/>
            <a:chExt cx="1714" cy="252"/>
          </a:xfrm>
        </p:grpSpPr>
        <p:sp>
          <p:nvSpPr>
            <p:cNvPr id="28708" name="Text Box 38"/>
            <p:cNvSpPr txBox="1">
              <a:spLocks noChangeArrowheads="1"/>
            </p:cNvSpPr>
            <p:nvPr/>
          </p:nvSpPr>
          <p:spPr bwMode="auto">
            <a:xfrm>
              <a:off x="3793" y="1680"/>
              <a:ext cx="52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a:solidFill>
                    <a:schemeClr val="accent1"/>
                  </a:solidFill>
                </a:rPr>
                <a:t>ICHD</a:t>
              </a:r>
            </a:p>
          </p:txBody>
        </p:sp>
        <p:sp>
          <p:nvSpPr>
            <p:cNvPr id="28709" name="Text Box 39"/>
            <p:cNvSpPr txBox="1">
              <a:spLocks noChangeArrowheads="1"/>
            </p:cNvSpPr>
            <p:nvPr/>
          </p:nvSpPr>
          <p:spPr bwMode="auto">
            <a:xfrm>
              <a:off x="4812" y="1680"/>
              <a:ext cx="69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a:solidFill>
                    <a:schemeClr val="accent1"/>
                  </a:solidFill>
                </a:rPr>
                <a:t>my EHR</a:t>
              </a:r>
            </a:p>
          </p:txBody>
        </p:sp>
      </p:grpSp>
      <p:sp>
        <p:nvSpPr>
          <p:cNvPr id="28693" name="Rectangle 40"/>
          <p:cNvSpPr>
            <a:spLocks noChangeArrowheads="1"/>
          </p:cNvSpPr>
          <p:nvPr/>
        </p:nvSpPr>
        <p:spPr bwMode="auto">
          <a:xfrm>
            <a:off x="5562600" y="2141537"/>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7" name="Group 54"/>
          <p:cNvGrpSpPr>
            <a:grpSpLocks/>
          </p:cNvGrpSpPr>
          <p:nvPr/>
        </p:nvGrpSpPr>
        <p:grpSpPr bwMode="auto">
          <a:xfrm>
            <a:off x="5573713" y="1524000"/>
            <a:ext cx="3505200" cy="4876800"/>
            <a:chOff x="3504" y="1248"/>
            <a:chExt cx="2208" cy="3072"/>
          </a:xfrm>
        </p:grpSpPr>
        <p:sp>
          <p:nvSpPr>
            <p:cNvPr id="28706" name="Rectangle 55"/>
            <p:cNvSpPr>
              <a:spLocks noChangeArrowheads="1"/>
            </p:cNvSpPr>
            <p:nvPr/>
          </p:nvSpPr>
          <p:spPr bwMode="auto">
            <a:xfrm>
              <a:off x="3504" y="1248"/>
              <a:ext cx="2208" cy="3072"/>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7" name="Text Box 56"/>
            <p:cNvSpPr txBox="1">
              <a:spLocks noChangeArrowheads="1"/>
            </p:cNvSpPr>
            <p:nvPr/>
          </p:nvSpPr>
          <p:spPr bwMode="auto">
            <a:xfrm>
              <a:off x="3840" y="4032"/>
              <a:ext cx="16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accent1"/>
                  </a:solidFill>
                </a:rPr>
                <a:t>Referent Tracking</a:t>
              </a:r>
            </a:p>
          </p:txBody>
        </p:sp>
      </p:grpSp>
      <p:grpSp>
        <p:nvGrpSpPr>
          <p:cNvPr id="8" name="Group 57"/>
          <p:cNvGrpSpPr>
            <a:grpSpLocks/>
          </p:cNvGrpSpPr>
          <p:nvPr/>
        </p:nvGrpSpPr>
        <p:grpSpPr bwMode="auto">
          <a:xfrm>
            <a:off x="2220913" y="1524000"/>
            <a:ext cx="3352800" cy="4876800"/>
            <a:chOff x="1392" y="1248"/>
            <a:chExt cx="2112" cy="3072"/>
          </a:xfrm>
        </p:grpSpPr>
        <p:sp>
          <p:nvSpPr>
            <p:cNvPr id="28704" name="Rectangle 58"/>
            <p:cNvSpPr>
              <a:spLocks noChangeArrowheads="1"/>
            </p:cNvSpPr>
            <p:nvPr/>
          </p:nvSpPr>
          <p:spPr bwMode="auto">
            <a:xfrm>
              <a:off x="1392" y="1248"/>
              <a:ext cx="2112" cy="3072"/>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5" name="Text Box 59"/>
            <p:cNvSpPr txBox="1">
              <a:spLocks noChangeArrowheads="1"/>
            </p:cNvSpPr>
            <p:nvPr/>
          </p:nvSpPr>
          <p:spPr bwMode="auto">
            <a:xfrm>
              <a:off x="1432" y="4032"/>
              <a:ext cx="20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Basic Formal Ontology</a:t>
              </a:r>
            </a:p>
          </p:txBody>
        </p:sp>
      </p:grpSp>
      <p:sp>
        <p:nvSpPr>
          <p:cNvPr id="28696" name="Text Box 60"/>
          <p:cNvSpPr txBox="1">
            <a:spLocks noChangeArrowheads="1"/>
          </p:cNvSpPr>
          <p:nvPr/>
        </p:nvSpPr>
        <p:spPr bwMode="auto">
          <a:xfrm>
            <a:off x="2209800" y="1531937"/>
            <a:ext cx="3352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Generic (universals)</a:t>
            </a:r>
            <a:endParaRPr lang="en-US" altLang="en-US" dirty="0">
              <a:solidFill>
                <a:schemeClr val="bg1"/>
              </a:solidFill>
            </a:endParaRPr>
          </a:p>
        </p:txBody>
      </p:sp>
      <p:sp>
        <p:nvSpPr>
          <p:cNvPr id="28697" name="Text Box 61"/>
          <p:cNvSpPr txBox="1">
            <a:spLocks noChangeArrowheads="1"/>
          </p:cNvSpPr>
          <p:nvPr/>
        </p:nvSpPr>
        <p:spPr bwMode="auto">
          <a:xfrm>
            <a:off x="5562600" y="1531937"/>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Specific (particulars)</a:t>
            </a:r>
            <a:endParaRPr lang="en-US" altLang="en-US" dirty="0">
              <a:solidFill>
                <a:schemeClr val="bg1"/>
              </a:solidFill>
            </a:endParaRPr>
          </a:p>
        </p:txBody>
      </p:sp>
      <p:grpSp>
        <p:nvGrpSpPr>
          <p:cNvPr id="9" name="Group 62"/>
          <p:cNvGrpSpPr>
            <a:grpSpLocks/>
          </p:cNvGrpSpPr>
          <p:nvPr/>
        </p:nvGrpSpPr>
        <p:grpSpPr bwMode="auto">
          <a:xfrm>
            <a:off x="5181600" y="1760537"/>
            <a:ext cx="762000" cy="3962400"/>
            <a:chOff x="3264" y="1392"/>
            <a:chExt cx="480" cy="2496"/>
          </a:xfrm>
        </p:grpSpPr>
        <p:sp>
          <p:nvSpPr>
            <p:cNvPr id="28700" name="AutoShape 63"/>
            <p:cNvSpPr>
              <a:spLocks noChangeArrowheads="1"/>
            </p:cNvSpPr>
            <p:nvPr/>
          </p:nvSpPr>
          <p:spPr bwMode="auto">
            <a:xfrm>
              <a:off x="3264" y="1392"/>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1" name="AutoShape 64"/>
            <p:cNvSpPr>
              <a:spLocks noChangeArrowheads="1"/>
            </p:cNvSpPr>
            <p:nvPr/>
          </p:nvSpPr>
          <p:spPr bwMode="auto">
            <a:xfrm>
              <a:off x="3264" y="1920"/>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2" name="AutoShape 65"/>
            <p:cNvSpPr>
              <a:spLocks noChangeArrowheads="1"/>
            </p:cNvSpPr>
            <p:nvPr/>
          </p:nvSpPr>
          <p:spPr bwMode="auto">
            <a:xfrm>
              <a:off x="3264" y="2544"/>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3" name="AutoShape 66"/>
            <p:cNvSpPr>
              <a:spLocks noChangeArrowheads="1"/>
            </p:cNvSpPr>
            <p:nvPr/>
          </p:nvSpPr>
          <p:spPr bwMode="auto">
            <a:xfrm>
              <a:off x="3264" y="3696"/>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Tree>
    <p:extLst>
      <p:ext uri="{BB962C8B-B14F-4D97-AF65-F5344CB8AC3E}">
        <p14:creationId xmlns:p14="http://schemas.microsoft.com/office/powerpoint/2010/main" val="2446976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nodeType="afterGroup">
                            <p:stCondLst>
                              <p:cond delay="500"/>
                            </p:stCondLst>
                            <p:childTnLst>
                              <p:par>
                                <p:cTn id="14" presetID="2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smtClean="0"/>
              <a:t>Remember</a:t>
            </a:r>
            <a:endParaRPr lang="en-US" dirty="0"/>
          </a:p>
        </p:txBody>
      </p:sp>
      <p:sp>
        <p:nvSpPr>
          <p:cNvPr id="3" name="Content Placeholder 2"/>
          <p:cNvSpPr>
            <a:spLocks noGrp="1"/>
          </p:cNvSpPr>
          <p:nvPr>
            <p:ph idx="1"/>
          </p:nvPr>
        </p:nvSpPr>
        <p:spPr>
          <a:xfrm>
            <a:off x="228600" y="5638800"/>
            <a:ext cx="8686800" cy="990600"/>
          </a:xfrm>
        </p:spPr>
        <p:txBody>
          <a:bodyPr/>
          <a:lstStyle/>
          <a:p>
            <a:pPr algn="ctr"/>
            <a:r>
              <a:rPr lang="en-US" dirty="0" smtClean="0">
                <a:solidFill>
                  <a:srgbClr val="FFFF00"/>
                </a:solidFill>
              </a:rPr>
              <a:t>Most of them are due to failures in acknowledging the L1-L2-L3/generic-specific distinctions !!!</a:t>
            </a:r>
            <a:endParaRPr lang="en-US" dirty="0">
              <a:solidFill>
                <a:srgbClr val="FFFF00"/>
              </a:solidFill>
            </a:endParaRPr>
          </a:p>
        </p:txBody>
      </p:sp>
      <p:pic>
        <p:nvPicPr>
          <p:cNvPr id="4" name="Picture 3"/>
          <p:cNvPicPr>
            <a:picLocks noChangeAspect="1"/>
          </p:cNvPicPr>
          <p:nvPr/>
        </p:nvPicPr>
        <p:blipFill>
          <a:blip r:embed="rId2"/>
          <a:stretch>
            <a:fillRect/>
          </a:stretch>
        </p:blipFill>
        <p:spPr>
          <a:xfrm>
            <a:off x="1066800" y="1363808"/>
            <a:ext cx="7239000" cy="3970191"/>
          </a:xfrm>
          <a:prstGeom prst="rect">
            <a:avLst/>
          </a:prstGeom>
          <a:ln w="28575">
            <a:solidFill>
              <a:schemeClr val="bg1"/>
            </a:solidFill>
          </a:ln>
        </p:spPr>
      </p:pic>
    </p:spTree>
    <p:extLst>
      <p:ext uri="{BB962C8B-B14F-4D97-AF65-F5344CB8AC3E}">
        <p14:creationId xmlns:p14="http://schemas.microsoft.com/office/powerpoint/2010/main" val="2241334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not just in EHRs, but also in ‘standards’ for information exchange and data aggregation, </a:t>
            </a:r>
            <a:r>
              <a:rPr lang="en-US" dirty="0" err="1" smtClean="0"/>
              <a:t>eg</a:t>
            </a:r>
            <a:r>
              <a:rPr lang="en-US" dirty="0" smtClean="0"/>
              <a:t>. OMOP</a:t>
            </a:r>
            <a:endParaRPr lang="en-US" dirty="0"/>
          </a:p>
        </p:txBody>
      </p:sp>
      <p:pic>
        <p:nvPicPr>
          <p:cNvPr id="4" name="Picture 3"/>
          <p:cNvPicPr>
            <a:picLocks noChangeAspect="1"/>
          </p:cNvPicPr>
          <p:nvPr/>
        </p:nvPicPr>
        <p:blipFill>
          <a:blip r:embed="rId2"/>
          <a:stretch>
            <a:fillRect/>
          </a:stretch>
        </p:blipFill>
        <p:spPr>
          <a:xfrm>
            <a:off x="228600" y="2590800"/>
            <a:ext cx="5057395" cy="3886200"/>
          </a:xfrm>
          <a:prstGeom prst="rect">
            <a:avLst/>
          </a:prstGeom>
        </p:spPr>
      </p:pic>
      <p:sp>
        <p:nvSpPr>
          <p:cNvPr id="6" name="Rectangle 5"/>
          <p:cNvSpPr/>
          <p:nvPr/>
        </p:nvSpPr>
        <p:spPr>
          <a:xfrm>
            <a:off x="5562600" y="2590800"/>
            <a:ext cx="3429000" cy="3785652"/>
          </a:xfrm>
          <a:prstGeom prst="rect">
            <a:avLst/>
          </a:prstGeom>
        </p:spPr>
        <p:txBody>
          <a:bodyPr wrap="square">
            <a:spAutoFit/>
          </a:bodyPr>
          <a:lstStyle/>
          <a:p>
            <a:r>
              <a:rPr lang="en-US" dirty="0">
                <a:solidFill>
                  <a:srgbClr val="FF0000"/>
                </a:solidFill>
                <a:latin typeface="Arial" panose="020B0604020202020204" pitchFamily="34" charset="0"/>
              </a:rPr>
              <a:t>Condition </a:t>
            </a:r>
            <a:r>
              <a:rPr lang="en-US" dirty="0" smtClean="0">
                <a:solidFill>
                  <a:srgbClr val="FF0000"/>
                </a:solidFill>
                <a:latin typeface="Arial" panose="020B0604020202020204" pitchFamily="34" charset="0"/>
              </a:rPr>
              <a:t>Occurrence</a:t>
            </a:r>
            <a:r>
              <a:rPr lang="en-US" dirty="0" smtClean="0">
                <a:solidFill>
                  <a:schemeClr val="bg1"/>
                </a:solidFill>
                <a:latin typeface="Arial" panose="020B0604020202020204" pitchFamily="34" charset="0"/>
              </a:rPr>
              <a:t>: </a:t>
            </a:r>
            <a:r>
              <a:rPr lang="en-US" i="1" dirty="0" smtClean="0">
                <a:solidFill>
                  <a:schemeClr val="bg1"/>
                </a:solidFill>
                <a:latin typeface="Arial" panose="020B0604020202020204" pitchFamily="34" charset="0"/>
              </a:rPr>
              <a:t>A </a:t>
            </a:r>
            <a:r>
              <a:rPr lang="en-US" i="1" dirty="0">
                <a:solidFill>
                  <a:schemeClr val="bg1"/>
                </a:solidFill>
                <a:latin typeface="Arial" panose="020B0604020202020204" pitchFamily="34" charset="0"/>
              </a:rPr>
              <a:t>diagnosis or condition that has been recorded about a person at a certain </a:t>
            </a:r>
            <a:r>
              <a:rPr lang="en-US" i="1" dirty="0" smtClean="0">
                <a:solidFill>
                  <a:schemeClr val="bg1"/>
                </a:solidFill>
                <a:latin typeface="Arial" panose="020B0604020202020204" pitchFamily="34" charset="0"/>
              </a:rPr>
              <a:t>time:</a:t>
            </a:r>
          </a:p>
          <a:p>
            <a:endParaRPr lang="en-US" i="1" dirty="0" smtClean="0">
              <a:solidFill>
                <a:schemeClr val="bg1"/>
              </a:solidFill>
              <a:latin typeface="Arial" panose="020B0604020202020204" pitchFamily="34" charset="0"/>
            </a:endParaRPr>
          </a:p>
          <a:p>
            <a:r>
              <a:rPr lang="en-US" dirty="0" smtClean="0">
                <a:solidFill>
                  <a:srgbClr val="FFFF00"/>
                </a:solidFill>
                <a:latin typeface="Arial" panose="020B0604020202020204" pitchFamily="34" charset="0"/>
                <a:sym typeface="Wingdings" panose="05000000000000000000" pitchFamily="2" charset="2"/>
              </a:rPr>
              <a:t> confuses two types: the diagnosis, and the condition about which a diagnosis is made.</a:t>
            </a:r>
            <a:r>
              <a:rPr lang="en-US" dirty="0">
                <a:solidFill>
                  <a:srgbClr val="FFFF00"/>
                </a:solidFill>
                <a:latin typeface="Arial" panose="020B0604020202020204" pitchFamily="34" charset="0"/>
              </a:rPr>
              <a:t>	</a:t>
            </a:r>
          </a:p>
        </p:txBody>
      </p:sp>
      <p:sp>
        <p:nvSpPr>
          <p:cNvPr id="7" name="Rectangle 6"/>
          <p:cNvSpPr/>
          <p:nvPr/>
        </p:nvSpPr>
        <p:spPr bwMode="auto">
          <a:xfrm>
            <a:off x="2362200" y="4419600"/>
            <a:ext cx="1219200" cy="228600"/>
          </a:xfrm>
          <a:prstGeom prst="rect">
            <a:avLst/>
          </a:prstGeom>
          <a:solidFill>
            <a:srgbClr val="F91901">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a:xfrm>
            <a:off x="609600" y="6442364"/>
            <a:ext cx="8534400" cy="369332"/>
          </a:xfrm>
          <a:prstGeom prst="rect">
            <a:avLst/>
          </a:prstGeom>
        </p:spPr>
        <p:txBody>
          <a:bodyPr wrap="square">
            <a:spAutoFit/>
          </a:bodyPr>
          <a:lstStyle/>
          <a:p>
            <a:pPr algn="r"/>
            <a:r>
              <a:rPr lang="en-US" sz="1500" dirty="0" smtClean="0">
                <a:solidFill>
                  <a:schemeClr val="bg1"/>
                </a:solidFill>
                <a:latin typeface="Calibri" panose="020F0502020204030204" pitchFamily="34" charset="0"/>
              </a:rPr>
              <a:t>Observational </a:t>
            </a:r>
            <a:r>
              <a:rPr lang="en-US" sz="1500" dirty="0">
                <a:solidFill>
                  <a:schemeClr val="bg1"/>
                </a:solidFill>
                <a:latin typeface="Calibri" panose="020F0502020204030204" pitchFamily="34" charset="0"/>
              </a:rPr>
              <a:t>Medical Outcomes Partnership </a:t>
            </a:r>
            <a:r>
              <a:rPr lang="en-US" sz="1800" dirty="0">
                <a:solidFill>
                  <a:schemeClr val="bg1"/>
                </a:solidFill>
                <a:latin typeface="Calibri" panose="020F0502020204030204" pitchFamily="34" charset="0"/>
              </a:rPr>
              <a:t>Common Data Model </a:t>
            </a:r>
            <a:r>
              <a:rPr lang="en-US" sz="1800" dirty="0" smtClean="0">
                <a:solidFill>
                  <a:schemeClr val="bg1"/>
                </a:solidFill>
                <a:latin typeface="Calibri" panose="020F0502020204030204" pitchFamily="34" charset="0"/>
              </a:rPr>
              <a:t>Specifications </a:t>
            </a:r>
            <a:r>
              <a:rPr lang="en-US" sz="1500" dirty="0" smtClean="0">
                <a:solidFill>
                  <a:schemeClr val="bg1"/>
                </a:solidFill>
                <a:latin typeface="Calibri" panose="020F0502020204030204" pitchFamily="34" charset="0"/>
              </a:rPr>
              <a:t>Version </a:t>
            </a:r>
            <a:r>
              <a:rPr lang="en-US" sz="1500" dirty="0">
                <a:solidFill>
                  <a:schemeClr val="bg1"/>
                </a:solidFill>
                <a:latin typeface="Calibri" panose="020F0502020204030204" pitchFamily="34" charset="0"/>
              </a:rPr>
              <a:t>4.0 </a:t>
            </a:r>
            <a:endParaRPr lang="en-US" sz="1500" dirty="0">
              <a:solidFill>
                <a:schemeClr val="bg1"/>
              </a:solidFill>
            </a:endParaRPr>
          </a:p>
        </p:txBody>
      </p:sp>
    </p:spTree>
    <p:extLst>
      <p:ext uri="{BB962C8B-B14F-4D97-AF65-F5344CB8AC3E}">
        <p14:creationId xmlns:p14="http://schemas.microsoft.com/office/powerpoint/2010/main" val="3112300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not just in EHRs, but also in ‘standards’ for information exchange and data aggregation, </a:t>
            </a:r>
            <a:r>
              <a:rPr lang="en-US" dirty="0" err="1" smtClean="0"/>
              <a:t>eg</a:t>
            </a:r>
            <a:r>
              <a:rPr lang="en-US" dirty="0" smtClean="0"/>
              <a:t>. OMOP</a:t>
            </a:r>
            <a:endParaRPr lang="en-US" dirty="0"/>
          </a:p>
        </p:txBody>
      </p:sp>
      <p:pic>
        <p:nvPicPr>
          <p:cNvPr id="4" name="Picture 3"/>
          <p:cNvPicPr>
            <a:picLocks noChangeAspect="1"/>
          </p:cNvPicPr>
          <p:nvPr/>
        </p:nvPicPr>
        <p:blipFill>
          <a:blip r:embed="rId2"/>
          <a:stretch>
            <a:fillRect/>
          </a:stretch>
        </p:blipFill>
        <p:spPr>
          <a:xfrm>
            <a:off x="228600" y="2590800"/>
            <a:ext cx="5057395" cy="3886200"/>
          </a:xfrm>
          <a:prstGeom prst="rect">
            <a:avLst/>
          </a:prstGeom>
        </p:spPr>
      </p:pic>
      <p:sp>
        <p:nvSpPr>
          <p:cNvPr id="5" name="Rectangle 4"/>
          <p:cNvSpPr/>
          <p:nvPr/>
        </p:nvSpPr>
        <p:spPr>
          <a:xfrm>
            <a:off x="609600" y="6442364"/>
            <a:ext cx="8534400" cy="369332"/>
          </a:xfrm>
          <a:prstGeom prst="rect">
            <a:avLst/>
          </a:prstGeom>
        </p:spPr>
        <p:txBody>
          <a:bodyPr wrap="square">
            <a:spAutoFit/>
          </a:bodyPr>
          <a:lstStyle/>
          <a:p>
            <a:pPr algn="r"/>
            <a:r>
              <a:rPr lang="en-US" sz="1500" dirty="0" smtClean="0">
                <a:solidFill>
                  <a:schemeClr val="bg1"/>
                </a:solidFill>
                <a:latin typeface="Calibri" panose="020F0502020204030204" pitchFamily="34" charset="0"/>
              </a:rPr>
              <a:t>Observational </a:t>
            </a:r>
            <a:r>
              <a:rPr lang="en-US" sz="1500" dirty="0">
                <a:solidFill>
                  <a:schemeClr val="bg1"/>
                </a:solidFill>
                <a:latin typeface="Calibri" panose="020F0502020204030204" pitchFamily="34" charset="0"/>
              </a:rPr>
              <a:t>Medical Outcomes Partnership </a:t>
            </a:r>
            <a:r>
              <a:rPr lang="en-US" sz="1800" dirty="0">
                <a:solidFill>
                  <a:schemeClr val="bg1"/>
                </a:solidFill>
                <a:latin typeface="Calibri" panose="020F0502020204030204" pitchFamily="34" charset="0"/>
              </a:rPr>
              <a:t>Common Data Model </a:t>
            </a:r>
            <a:r>
              <a:rPr lang="en-US" sz="1800" dirty="0" smtClean="0">
                <a:solidFill>
                  <a:schemeClr val="bg1"/>
                </a:solidFill>
                <a:latin typeface="Calibri" panose="020F0502020204030204" pitchFamily="34" charset="0"/>
              </a:rPr>
              <a:t>Specifications </a:t>
            </a:r>
            <a:r>
              <a:rPr lang="en-US" sz="1500" dirty="0" smtClean="0">
                <a:solidFill>
                  <a:schemeClr val="bg1"/>
                </a:solidFill>
                <a:latin typeface="Calibri" panose="020F0502020204030204" pitchFamily="34" charset="0"/>
              </a:rPr>
              <a:t>Version </a:t>
            </a:r>
            <a:r>
              <a:rPr lang="en-US" sz="1500" dirty="0">
                <a:solidFill>
                  <a:schemeClr val="bg1"/>
                </a:solidFill>
                <a:latin typeface="Calibri" panose="020F0502020204030204" pitchFamily="34" charset="0"/>
              </a:rPr>
              <a:t>4.0 </a:t>
            </a:r>
            <a:endParaRPr lang="en-US" sz="1500" dirty="0">
              <a:solidFill>
                <a:schemeClr val="bg1"/>
              </a:solidFill>
            </a:endParaRPr>
          </a:p>
        </p:txBody>
      </p:sp>
      <p:sp>
        <p:nvSpPr>
          <p:cNvPr id="6" name="Rectangle 5"/>
          <p:cNvSpPr/>
          <p:nvPr/>
        </p:nvSpPr>
        <p:spPr>
          <a:xfrm>
            <a:off x="5562600" y="2590800"/>
            <a:ext cx="3429000" cy="3046988"/>
          </a:xfrm>
          <a:prstGeom prst="rect">
            <a:avLst/>
          </a:prstGeom>
        </p:spPr>
        <p:txBody>
          <a:bodyPr wrap="square">
            <a:spAutoFit/>
          </a:bodyPr>
          <a:lstStyle/>
          <a:p>
            <a:r>
              <a:rPr lang="en-US" dirty="0">
                <a:solidFill>
                  <a:srgbClr val="FF0000"/>
                </a:solidFill>
              </a:rPr>
              <a:t>Drug </a:t>
            </a:r>
            <a:r>
              <a:rPr lang="en-US" dirty="0" smtClean="0">
                <a:solidFill>
                  <a:srgbClr val="FF0000"/>
                </a:solidFill>
              </a:rPr>
              <a:t>Exposure: </a:t>
            </a:r>
            <a:r>
              <a:rPr lang="en-US" i="1" dirty="0" smtClean="0">
                <a:solidFill>
                  <a:schemeClr val="bg1"/>
                </a:solidFill>
              </a:rPr>
              <a:t>Association </a:t>
            </a:r>
            <a:r>
              <a:rPr lang="en-US" i="1" dirty="0">
                <a:solidFill>
                  <a:schemeClr val="bg1"/>
                </a:solidFill>
              </a:rPr>
              <a:t>between a Person and a Drug at a specific time </a:t>
            </a:r>
            <a:r>
              <a:rPr lang="en-US" dirty="0"/>
              <a:t>	</a:t>
            </a:r>
          </a:p>
          <a:p>
            <a:endParaRPr lang="en-US" i="1" dirty="0" smtClean="0">
              <a:solidFill>
                <a:schemeClr val="bg1"/>
              </a:solidFill>
              <a:latin typeface="Arial" panose="020B0604020202020204" pitchFamily="34" charset="0"/>
            </a:endParaRPr>
          </a:p>
          <a:p>
            <a:r>
              <a:rPr lang="en-US" dirty="0" smtClean="0">
                <a:solidFill>
                  <a:srgbClr val="FFFF00"/>
                </a:solidFill>
                <a:latin typeface="Arial" panose="020B0604020202020204" pitchFamily="34" charset="0"/>
                <a:sym typeface="Wingdings" panose="05000000000000000000" pitchFamily="2" charset="2"/>
              </a:rPr>
              <a:t> confuses two particulars: the drug and the exposure</a:t>
            </a:r>
            <a:r>
              <a:rPr lang="en-US" dirty="0">
                <a:solidFill>
                  <a:srgbClr val="FFFF00"/>
                </a:solidFill>
                <a:latin typeface="Arial" panose="020B0604020202020204" pitchFamily="34" charset="0"/>
              </a:rPr>
              <a:t>	</a:t>
            </a:r>
          </a:p>
        </p:txBody>
      </p:sp>
      <p:sp>
        <p:nvSpPr>
          <p:cNvPr id="7" name="Rectangle 6"/>
          <p:cNvSpPr/>
          <p:nvPr/>
        </p:nvSpPr>
        <p:spPr bwMode="auto">
          <a:xfrm>
            <a:off x="2362200" y="3581400"/>
            <a:ext cx="1219200" cy="228600"/>
          </a:xfrm>
          <a:prstGeom prst="rect">
            <a:avLst/>
          </a:prstGeom>
          <a:solidFill>
            <a:srgbClr val="F91901">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95690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OMOP’s tables: an </a:t>
            </a:r>
            <a:r>
              <a:rPr lang="en-US" dirty="0" err="1" smtClean="0"/>
              <a:t>ontologist’s</a:t>
            </a:r>
            <a:r>
              <a:rPr lang="en-US" dirty="0" smtClean="0"/>
              <a:t> nightmare</a:t>
            </a:r>
            <a:endParaRPr lang="en-US" dirty="0"/>
          </a:p>
        </p:txBody>
      </p:sp>
      <p:pic>
        <p:nvPicPr>
          <p:cNvPr id="4" name="Picture 3"/>
          <p:cNvPicPr>
            <a:picLocks noChangeAspect="1"/>
          </p:cNvPicPr>
          <p:nvPr/>
        </p:nvPicPr>
        <p:blipFill>
          <a:blip r:embed="rId2"/>
          <a:stretch>
            <a:fillRect/>
          </a:stretch>
        </p:blipFill>
        <p:spPr>
          <a:xfrm>
            <a:off x="685800" y="1752600"/>
            <a:ext cx="3609975" cy="4295775"/>
          </a:xfrm>
          <a:prstGeom prst="rect">
            <a:avLst/>
          </a:prstGeom>
        </p:spPr>
      </p:pic>
      <p:pic>
        <p:nvPicPr>
          <p:cNvPr id="5" name="Picture 4"/>
          <p:cNvPicPr>
            <a:picLocks noChangeAspect="1"/>
          </p:cNvPicPr>
          <p:nvPr/>
        </p:nvPicPr>
        <p:blipFill>
          <a:blip r:embed="rId3"/>
          <a:stretch>
            <a:fillRect/>
          </a:stretch>
        </p:blipFill>
        <p:spPr>
          <a:xfrm>
            <a:off x="5029200" y="1752600"/>
            <a:ext cx="3267075" cy="4705350"/>
          </a:xfrm>
          <a:prstGeom prst="rect">
            <a:avLst/>
          </a:prstGeom>
        </p:spPr>
      </p:pic>
      <p:sp>
        <p:nvSpPr>
          <p:cNvPr id="7" name="Rectangle 6"/>
          <p:cNvSpPr/>
          <p:nvPr/>
        </p:nvSpPr>
        <p:spPr>
          <a:xfrm>
            <a:off x="609600" y="6442364"/>
            <a:ext cx="8534400" cy="369332"/>
          </a:xfrm>
          <a:prstGeom prst="rect">
            <a:avLst/>
          </a:prstGeom>
        </p:spPr>
        <p:txBody>
          <a:bodyPr wrap="square">
            <a:spAutoFit/>
          </a:bodyPr>
          <a:lstStyle/>
          <a:p>
            <a:pPr algn="r"/>
            <a:r>
              <a:rPr lang="en-US" sz="1500" dirty="0" smtClean="0">
                <a:solidFill>
                  <a:schemeClr val="bg1"/>
                </a:solidFill>
                <a:latin typeface="Calibri" panose="020F0502020204030204" pitchFamily="34" charset="0"/>
              </a:rPr>
              <a:t>Observational </a:t>
            </a:r>
            <a:r>
              <a:rPr lang="en-US" sz="1500" dirty="0">
                <a:solidFill>
                  <a:schemeClr val="bg1"/>
                </a:solidFill>
                <a:latin typeface="Calibri" panose="020F0502020204030204" pitchFamily="34" charset="0"/>
              </a:rPr>
              <a:t>Medical Outcomes Partnership </a:t>
            </a:r>
            <a:r>
              <a:rPr lang="en-US" sz="1800" dirty="0">
                <a:solidFill>
                  <a:schemeClr val="bg1"/>
                </a:solidFill>
                <a:latin typeface="Calibri" panose="020F0502020204030204" pitchFamily="34" charset="0"/>
              </a:rPr>
              <a:t>Common Data Model </a:t>
            </a:r>
            <a:r>
              <a:rPr lang="en-US" sz="1800" dirty="0" smtClean="0">
                <a:solidFill>
                  <a:schemeClr val="bg1"/>
                </a:solidFill>
                <a:latin typeface="Calibri" panose="020F0502020204030204" pitchFamily="34" charset="0"/>
              </a:rPr>
              <a:t>Specifications </a:t>
            </a:r>
            <a:r>
              <a:rPr lang="en-US" sz="1500" dirty="0" smtClean="0">
                <a:solidFill>
                  <a:schemeClr val="bg1"/>
                </a:solidFill>
                <a:latin typeface="Calibri" panose="020F0502020204030204" pitchFamily="34" charset="0"/>
              </a:rPr>
              <a:t>Version </a:t>
            </a:r>
            <a:r>
              <a:rPr lang="en-US" sz="1500" dirty="0">
                <a:solidFill>
                  <a:schemeClr val="bg1"/>
                </a:solidFill>
                <a:latin typeface="Calibri" panose="020F0502020204030204" pitchFamily="34" charset="0"/>
              </a:rPr>
              <a:t>4.0 </a:t>
            </a:r>
            <a:endParaRPr lang="en-US" sz="1500" dirty="0">
              <a:solidFill>
                <a:schemeClr val="bg1"/>
              </a:solidFill>
            </a:endParaRPr>
          </a:p>
        </p:txBody>
      </p:sp>
    </p:spTree>
    <p:extLst>
      <p:ext uri="{BB962C8B-B14F-4D97-AF65-F5344CB8AC3E}">
        <p14:creationId xmlns:p14="http://schemas.microsoft.com/office/powerpoint/2010/main" val="924781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562600" y="3970337"/>
            <a:ext cx="35052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5" name="Rectangle 3"/>
          <p:cNvSpPr>
            <a:spLocks noChangeArrowheads="1"/>
          </p:cNvSpPr>
          <p:nvPr/>
        </p:nvSpPr>
        <p:spPr bwMode="auto">
          <a:xfrm>
            <a:off x="2209800" y="3970337"/>
            <a:ext cx="33528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6" name="Rectangle 4"/>
          <p:cNvSpPr>
            <a:spLocks noChangeArrowheads="1"/>
          </p:cNvSpPr>
          <p:nvPr/>
        </p:nvSpPr>
        <p:spPr bwMode="auto">
          <a:xfrm>
            <a:off x="5562600" y="2751137"/>
            <a:ext cx="35052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7" name="Rectangle 5"/>
          <p:cNvSpPr>
            <a:spLocks noChangeArrowheads="1"/>
          </p:cNvSpPr>
          <p:nvPr/>
        </p:nvSpPr>
        <p:spPr bwMode="auto">
          <a:xfrm>
            <a:off x="2209800" y="2751137"/>
            <a:ext cx="33528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8" name="Rectangle 6"/>
          <p:cNvSpPr>
            <a:spLocks noChangeArrowheads="1"/>
          </p:cNvSpPr>
          <p:nvPr/>
        </p:nvSpPr>
        <p:spPr bwMode="auto">
          <a:xfrm>
            <a:off x="76200" y="2751137"/>
            <a:ext cx="21336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9" name="AutoShape 7"/>
          <p:cNvSpPr>
            <a:spLocks noGrp="1" noChangeArrowheads="1"/>
          </p:cNvSpPr>
          <p:nvPr>
            <p:ph type="title"/>
          </p:nvPr>
        </p:nvSpPr>
        <p:spPr/>
        <p:txBody>
          <a:bodyPr/>
          <a:lstStyle/>
          <a:p>
            <a:pPr eaLnBrk="1" hangingPunct="1"/>
            <a:r>
              <a:rPr lang="en-US" altLang="en-US" sz="2800" dirty="0" smtClean="0"/>
              <a:t>Generic versus specific</a:t>
            </a:r>
            <a:r>
              <a:rPr lang="en-US" altLang="en-US" sz="2800" dirty="0"/>
              <a:t> </a:t>
            </a:r>
            <a:r>
              <a:rPr lang="en-US" altLang="en-US" sz="2800" dirty="0" smtClean="0"/>
              <a:t>entities</a:t>
            </a:r>
          </a:p>
        </p:txBody>
      </p:sp>
      <p:sp>
        <p:nvSpPr>
          <p:cNvPr id="28680" name="Text Box 8"/>
          <p:cNvSpPr txBox="1">
            <a:spLocks noChangeArrowheads="1"/>
          </p:cNvSpPr>
          <p:nvPr/>
        </p:nvSpPr>
        <p:spPr bwMode="auto">
          <a:xfrm>
            <a:off x="76200" y="3970337"/>
            <a:ext cx="21336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800">
                <a:solidFill>
                  <a:schemeClr val="bg1"/>
                </a:solidFill>
              </a:rPr>
              <a:t>L1.</a:t>
            </a:r>
          </a:p>
          <a:p>
            <a:pPr eaLnBrk="1" hangingPunct="1"/>
            <a:r>
              <a:rPr lang="en-US" altLang="en-US" sz="2800">
                <a:solidFill>
                  <a:schemeClr val="bg1"/>
                </a:solidFill>
              </a:rPr>
              <a:t>First-order reality</a:t>
            </a:r>
          </a:p>
        </p:txBody>
      </p:sp>
      <p:sp>
        <p:nvSpPr>
          <p:cNvPr id="28681" name="Rectangle 9"/>
          <p:cNvSpPr>
            <a:spLocks noChangeArrowheads="1"/>
          </p:cNvSpPr>
          <p:nvPr/>
        </p:nvSpPr>
        <p:spPr bwMode="auto">
          <a:xfrm>
            <a:off x="152400" y="2827337"/>
            <a:ext cx="198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 Beliefs (knowledge)</a:t>
            </a:r>
          </a:p>
        </p:txBody>
      </p:sp>
      <p:sp>
        <p:nvSpPr>
          <p:cNvPr id="28682" name="Text Box 10"/>
          <p:cNvSpPr txBox="1">
            <a:spLocks noChangeArrowheads="1"/>
          </p:cNvSpPr>
          <p:nvPr/>
        </p:nvSpPr>
        <p:spPr bwMode="auto">
          <a:xfrm>
            <a:off x="2209800" y="1531937"/>
            <a:ext cx="3352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Generic</a:t>
            </a:r>
          </a:p>
        </p:txBody>
      </p:sp>
      <p:sp>
        <p:nvSpPr>
          <p:cNvPr id="28683" name="Text Box 11"/>
          <p:cNvSpPr txBox="1">
            <a:spLocks noChangeArrowheads="1"/>
          </p:cNvSpPr>
          <p:nvPr/>
        </p:nvSpPr>
        <p:spPr bwMode="auto">
          <a:xfrm>
            <a:off x="5562600" y="1531937"/>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Specific</a:t>
            </a:r>
          </a:p>
        </p:txBody>
      </p:sp>
      <p:grpSp>
        <p:nvGrpSpPr>
          <p:cNvPr id="28684" name="Group 12"/>
          <p:cNvGrpSpPr>
            <a:grpSpLocks/>
          </p:cNvGrpSpPr>
          <p:nvPr/>
        </p:nvGrpSpPr>
        <p:grpSpPr bwMode="auto">
          <a:xfrm>
            <a:off x="2819400" y="2903537"/>
            <a:ext cx="2181225" cy="869950"/>
            <a:chOff x="1536" y="2112"/>
            <a:chExt cx="1374" cy="548"/>
          </a:xfrm>
        </p:grpSpPr>
        <p:sp>
          <p:nvSpPr>
            <p:cNvPr id="28723" name="Text Box 13"/>
            <p:cNvSpPr txBox="1">
              <a:spLocks noChangeArrowheads="1"/>
            </p:cNvSpPr>
            <p:nvPr/>
          </p:nvSpPr>
          <p:spPr bwMode="auto">
            <a:xfrm>
              <a:off x="2083" y="2112"/>
              <a:ext cx="827" cy="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DIAGNOSIS</a:t>
              </a:r>
            </a:p>
          </p:txBody>
        </p:sp>
        <p:sp>
          <p:nvSpPr>
            <p:cNvPr id="28724" name="Text Box 14"/>
            <p:cNvSpPr txBox="1">
              <a:spLocks noChangeArrowheads="1"/>
            </p:cNvSpPr>
            <p:nvPr/>
          </p:nvSpPr>
          <p:spPr bwMode="auto">
            <a:xfrm>
              <a:off x="1536" y="2448"/>
              <a:ext cx="855" cy="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INDICATION</a:t>
              </a:r>
            </a:p>
          </p:txBody>
        </p:sp>
      </p:grpSp>
      <p:grpSp>
        <p:nvGrpSpPr>
          <p:cNvPr id="28685" name="Group 15"/>
          <p:cNvGrpSpPr>
            <a:grpSpLocks/>
          </p:cNvGrpSpPr>
          <p:nvPr/>
        </p:nvGrpSpPr>
        <p:grpSpPr bwMode="auto">
          <a:xfrm>
            <a:off x="5842000" y="3103562"/>
            <a:ext cx="2971800" cy="657225"/>
            <a:chOff x="3680" y="2238"/>
            <a:chExt cx="1872" cy="414"/>
          </a:xfrm>
        </p:grpSpPr>
        <p:sp>
          <p:nvSpPr>
            <p:cNvPr id="28721" name="Text Box 16"/>
            <p:cNvSpPr txBox="1">
              <a:spLocks noChangeArrowheads="1"/>
            </p:cNvSpPr>
            <p:nvPr/>
          </p:nvSpPr>
          <p:spPr bwMode="auto">
            <a:xfrm>
              <a:off x="3680" y="2238"/>
              <a:ext cx="768" cy="3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t>my doctor’s</a:t>
              </a:r>
            </a:p>
            <a:p>
              <a:pPr eaLnBrk="1" hangingPunct="1"/>
              <a:r>
                <a:rPr lang="en-US" altLang="en-US" sz="1600"/>
                <a:t>work plan</a:t>
              </a:r>
            </a:p>
          </p:txBody>
        </p:sp>
        <p:sp>
          <p:nvSpPr>
            <p:cNvPr id="28722" name="Text Box 17"/>
            <p:cNvSpPr txBox="1">
              <a:spLocks noChangeArrowheads="1"/>
            </p:cNvSpPr>
            <p:nvPr/>
          </p:nvSpPr>
          <p:spPr bwMode="auto">
            <a:xfrm>
              <a:off x="4784" y="2286"/>
              <a:ext cx="768" cy="36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t>my doctor’s</a:t>
              </a:r>
            </a:p>
            <a:p>
              <a:pPr eaLnBrk="1" hangingPunct="1"/>
              <a:r>
                <a:rPr lang="en-US" altLang="en-US" sz="1600"/>
                <a:t>diagnosis</a:t>
              </a:r>
            </a:p>
          </p:txBody>
        </p:sp>
      </p:grpSp>
      <p:grpSp>
        <p:nvGrpSpPr>
          <p:cNvPr id="28686" name="Group 18"/>
          <p:cNvGrpSpPr>
            <a:grpSpLocks/>
          </p:cNvGrpSpPr>
          <p:nvPr/>
        </p:nvGrpSpPr>
        <p:grpSpPr bwMode="auto">
          <a:xfrm>
            <a:off x="2360613" y="4040187"/>
            <a:ext cx="3067050" cy="1762125"/>
            <a:chOff x="1487" y="2924"/>
            <a:chExt cx="1932" cy="1365"/>
          </a:xfrm>
        </p:grpSpPr>
        <p:sp>
          <p:nvSpPr>
            <p:cNvPr id="28715" name="AutoShape 19"/>
            <p:cNvSpPr>
              <a:spLocks noChangeArrowheads="1"/>
            </p:cNvSpPr>
            <p:nvPr/>
          </p:nvSpPr>
          <p:spPr bwMode="auto">
            <a:xfrm>
              <a:off x="1583" y="3884"/>
              <a:ext cx="828" cy="282"/>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rPr>
                <a:t>MOLECULE</a:t>
              </a:r>
            </a:p>
          </p:txBody>
        </p:sp>
        <p:sp>
          <p:nvSpPr>
            <p:cNvPr id="28716" name="AutoShape 20"/>
            <p:cNvSpPr>
              <a:spLocks noChangeArrowheads="1"/>
            </p:cNvSpPr>
            <p:nvPr/>
          </p:nvSpPr>
          <p:spPr bwMode="auto">
            <a:xfrm>
              <a:off x="2735" y="3069"/>
              <a:ext cx="672" cy="282"/>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panose="020B0604020202020204" pitchFamily="34" charset="0"/>
                </a:rPr>
                <a:t>PERSON</a:t>
              </a:r>
            </a:p>
          </p:txBody>
        </p:sp>
        <p:sp>
          <p:nvSpPr>
            <p:cNvPr id="28717" name="AutoShape 21"/>
            <p:cNvSpPr>
              <a:spLocks noChangeArrowheads="1"/>
            </p:cNvSpPr>
            <p:nvPr/>
          </p:nvSpPr>
          <p:spPr bwMode="auto">
            <a:xfrm>
              <a:off x="2543" y="3453"/>
              <a:ext cx="686" cy="28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DISEASE</a:t>
              </a:r>
            </a:p>
          </p:txBody>
        </p:sp>
        <p:sp>
          <p:nvSpPr>
            <p:cNvPr id="28718" name="AutoShape 22"/>
            <p:cNvSpPr>
              <a:spLocks noChangeArrowheads="1"/>
            </p:cNvSpPr>
            <p:nvPr/>
          </p:nvSpPr>
          <p:spPr bwMode="auto">
            <a:xfrm>
              <a:off x="1487" y="2924"/>
              <a:ext cx="1144" cy="49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panose="020B0604020202020204" pitchFamily="34" charset="0"/>
                </a:rPr>
                <a:t>PATHOLOGICAL</a:t>
              </a:r>
            </a:p>
            <a:p>
              <a:pPr eaLnBrk="1" hangingPunct="1"/>
              <a:r>
                <a:rPr lang="en-US" altLang="en-US" sz="1600" b="0">
                  <a:solidFill>
                    <a:schemeClr val="accent2"/>
                  </a:solidFill>
                  <a:latin typeface="Arial" panose="020B0604020202020204" pitchFamily="34" charset="0"/>
                </a:rPr>
                <a:t>STRUCTURE</a:t>
              </a:r>
            </a:p>
          </p:txBody>
        </p:sp>
        <p:sp>
          <p:nvSpPr>
            <p:cNvPr id="28719" name="AutoShape 23"/>
            <p:cNvSpPr>
              <a:spLocks noChangeArrowheads="1"/>
            </p:cNvSpPr>
            <p:nvPr/>
          </p:nvSpPr>
          <p:spPr bwMode="auto">
            <a:xfrm>
              <a:off x="2563" y="3788"/>
              <a:ext cx="856" cy="50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rPr>
                <a:t>MIGRAINE</a:t>
              </a:r>
            </a:p>
            <a:p>
              <a:pPr eaLnBrk="1" hangingPunct="1"/>
              <a:r>
                <a:rPr lang="en-US" altLang="en-US" sz="1600" b="0">
                  <a:solidFill>
                    <a:schemeClr val="accent2"/>
                  </a:solidFill>
                </a:rPr>
                <a:t>HEADACHE</a:t>
              </a:r>
            </a:p>
          </p:txBody>
        </p:sp>
        <p:sp>
          <p:nvSpPr>
            <p:cNvPr id="28720" name="AutoShape 24"/>
            <p:cNvSpPr>
              <a:spLocks noChangeArrowheads="1"/>
            </p:cNvSpPr>
            <p:nvPr/>
          </p:nvSpPr>
          <p:spPr bwMode="auto">
            <a:xfrm>
              <a:off x="1767" y="3499"/>
              <a:ext cx="509" cy="282"/>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DRUG</a:t>
              </a:r>
            </a:p>
          </p:txBody>
        </p:sp>
      </p:grpSp>
      <p:grpSp>
        <p:nvGrpSpPr>
          <p:cNvPr id="28687" name="Group 25"/>
          <p:cNvGrpSpPr>
            <a:grpSpLocks/>
          </p:cNvGrpSpPr>
          <p:nvPr/>
        </p:nvGrpSpPr>
        <p:grpSpPr bwMode="auto">
          <a:xfrm>
            <a:off x="5937250" y="4032250"/>
            <a:ext cx="3046413" cy="1468437"/>
            <a:chOff x="3550" y="2822"/>
            <a:chExt cx="2109" cy="1211"/>
          </a:xfrm>
        </p:grpSpPr>
        <p:sp>
          <p:nvSpPr>
            <p:cNvPr id="28710" name="AutoShape 26"/>
            <p:cNvSpPr>
              <a:spLocks noChangeArrowheads="1"/>
            </p:cNvSpPr>
            <p:nvPr/>
          </p:nvSpPr>
          <p:spPr bwMode="auto">
            <a:xfrm>
              <a:off x="3598" y="3263"/>
              <a:ext cx="372"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me</a:t>
              </a:r>
            </a:p>
          </p:txBody>
        </p:sp>
        <p:sp>
          <p:nvSpPr>
            <p:cNvPr id="28711" name="AutoShape 27"/>
            <p:cNvSpPr>
              <a:spLocks noChangeArrowheads="1"/>
            </p:cNvSpPr>
            <p:nvPr/>
          </p:nvSpPr>
          <p:spPr bwMode="auto">
            <a:xfrm>
              <a:off x="3739" y="3724"/>
              <a:ext cx="1089"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headache</a:t>
              </a:r>
            </a:p>
          </p:txBody>
        </p:sp>
        <p:sp>
          <p:nvSpPr>
            <p:cNvPr id="28712" name="AutoShape 28"/>
            <p:cNvSpPr>
              <a:spLocks noChangeArrowheads="1"/>
            </p:cNvSpPr>
            <p:nvPr/>
          </p:nvSpPr>
          <p:spPr bwMode="auto">
            <a:xfrm>
              <a:off x="4201" y="3387"/>
              <a:ext cx="867"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migraine</a:t>
              </a:r>
            </a:p>
          </p:txBody>
        </p:sp>
        <p:sp>
          <p:nvSpPr>
            <p:cNvPr id="28713" name="AutoShape 29"/>
            <p:cNvSpPr>
              <a:spLocks noChangeArrowheads="1"/>
            </p:cNvSpPr>
            <p:nvPr/>
          </p:nvSpPr>
          <p:spPr bwMode="auto">
            <a:xfrm>
              <a:off x="3550" y="2830"/>
              <a:ext cx="818"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doctor</a:t>
              </a:r>
            </a:p>
          </p:txBody>
        </p:sp>
        <p:sp>
          <p:nvSpPr>
            <p:cNvPr id="28714" name="AutoShape 30"/>
            <p:cNvSpPr>
              <a:spLocks noChangeArrowheads="1"/>
            </p:cNvSpPr>
            <p:nvPr/>
          </p:nvSpPr>
          <p:spPr bwMode="auto">
            <a:xfrm>
              <a:off x="4425" y="2822"/>
              <a:ext cx="1234" cy="534"/>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doctor’s computer</a:t>
              </a:r>
            </a:p>
          </p:txBody>
        </p:sp>
      </p:grpSp>
      <p:sp>
        <p:nvSpPr>
          <p:cNvPr id="28688" name="Rectangle 31"/>
          <p:cNvSpPr>
            <a:spLocks noChangeArrowheads="1"/>
          </p:cNvSpPr>
          <p:nvPr/>
        </p:nvSpPr>
        <p:spPr bwMode="auto">
          <a:xfrm>
            <a:off x="76200" y="2141537"/>
            <a:ext cx="21336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89" name="Rectangle 32"/>
          <p:cNvSpPr>
            <a:spLocks noChangeArrowheads="1"/>
          </p:cNvSpPr>
          <p:nvPr/>
        </p:nvSpPr>
        <p:spPr bwMode="auto">
          <a:xfrm>
            <a:off x="152400" y="2065337"/>
            <a:ext cx="198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chemeClr val="bg1"/>
                </a:solidFill>
              </a:rPr>
              <a:t>L3. </a:t>
            </a:r>
            <a:r>
              <a:rPr lang="en-US" altLang="en-US" sz="2000" dirty="0" smtClean="0">
                <a:solidFill>
                  <a:schemeClr val="bg1"/>
                </a:solidFill>
              </a:rPr>
              <a:t> Linguistic representation</a:t>
            </a:r>
            <a:endParaRPr lang="en-US" altLang="en-US" sz="2000" dirty="0">
              <a:solidFill>
                <a:schemeClr val="bg1"/>
              </a:solidFill>
            </a:endParaRPr>
          </a:p>
        </p:txBody>
      </p:sp>
      <p:sp>
        <p:nvSpPr>
          <p:cNvPr id="28690" name="Text Box 34"/>
          <p:cNvSpPr txBox="1">
            <a:spLocks noChangeArrowheads="1"/>
          </p:cNvSpPr>
          <p:nvPr/>
        </p:nvSpPr>
        <p:spPr bwMode="auto">
          <a:xfrm>
            <a:off x="2286000" y="2236787"/>
            <a:ext cx="2109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a:solidFill>
                  <a:srgbClr val="FFFF00"/>
                </a:solidFill>
              </a:rPr>
              <a:t>pain classification</a:t>
            </a:r>
          </a:p>
        </p:txBody>
      </p:sp>
      <p:sp>
        <p:nvSpPr>
          <p:cNvPr id="28691" name="Text Box 35"/>
          <p:cNvSpPr txBox="1">
            <a:spLocks noChangeArrowheads="1"/>
          </p:cNvSpPr>
          <p:nvPr/>
        </p:nvSpPr>
        <p:spPr bwMode="auto">
          <a:xfrm>
            <a:off x="4521200" y="2246312"/>
            <a:ext cx="725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a:solidFill>
                  <a:srgbClr val="FFFF00"/>
                </a:solidFill>
              </a:rPr>
              <a:t>EHR</a:t>
            </a:r>
          </a:p>
        </p:txBody>
      </p:sp>
      <p:grpSp>
        <p:nvGrpSpPr>
          <p:cNvPr id="28692" name="Group 37"/>
          <p:cNvGrpSpPr>
            <a:grpSpLocks/>
          </p:cNvGrpSpPr>
          <p:nvPr/>
        </p:nvGrpSpPr>
        <p:grpSpPr bwMode="auto">
          <a:xfrm>
            <a:off x="6021388" y="2217737"/>
            <a:ext cx="2720975" cy="400050"/>
            <a:chOff x="3793" y="1680"/>
            <a:chExt cx="1714" cy="252"/>
          </a:xfrm>
        </p:grpSpPr>
        <p:sp>
          <p:nvSpPr>
            <p:cNvPr id="28708" name="Text Box 38"/>
            <p:cNvSpPr txBox="1">
              <a:spLocks noChangeArrowheads="1"/>
            </p:cNvSpPr>
            <p:nvPr/>
          </p:nvSpPr>
          <p:spPr bwMode="auto">
            <a:xfrm>
              <a:off x="3793" y="1680"/>
              <a:ext cx="52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a:solidFill>
                    <a:schemeClr val="accent1"/>
                  </a:solidFill>
                </a:rPr>
                <a:t>ICHD</a:t>
              </a:r>
            </a:p>
          </p:txBody>
        </p:sp>
        <p:sp>
          <p:nvSpPr>
            <p:cNvPr id="28709" name="Text Box 39"/>
            <p:cNvSpPr txBox="1">
              <a:spLocks noChangeArrowheads="1"/>
            </p:cNvSpPr>
            <p:nvPr/>
          </p:nvSpPr>
          <p:spPr bwMode="auto">
            <a:xfrm>
              <a:off x="4812" y="1680"/>
              <a:ext cx="69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a:solidFill>
                    <a:schemeClr val="accent1"/>
                  </a:solidFill>
                </a:rPr>
                <a:t>my EHR</a:t>
              </a:r>
            </a:p>
          </p:txBody>
        </p:sp>
      </p:grpSp>
      <p:sp>
        <p:nvSpPr>
          <p:cNvPr id="28693" name="Rectangle 40"/>
          <p:cNvSpPr>
            <a:spLocks noChangeArrowheads="1"/>
          </p:cNvSpPr>
          <p:nvPr/>
        </p:nvSpPr>
        <p:spPr bwMode="auto">
          <a:xfrm>
            <a:off x="5562600" y="2141537"/>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7" name="Group 54"/>
          <p:cNvGrpSpPr>
            <a:grpSpLocks/>
          </p:cNvGrpSpPr>
          <p:nvPr/>
        </p:nvGrpSpPr>
        <p:grpSpPr bwMode="auto">
          <a:xfrm>
            <a:off x="5573713" y="1524000"/>
            <a:ext cx="3505200" cy="4876800"/>
            <a:chOff x="3504" y="1248"/>
            <a:chExt cx="2208" cy="3072"/>
          </a:xfrm>
        </p:grpSpPr>
        <p:sp>
          <p:nvSpPr>
            <p:cNvPr id="28706" name="Rectangle 55"/>
            <p:cNvSpPr>
              <a:spLocks noChangeArrowheads="1"/>
            </p:cNvSpPr>
            <p:nvPr/>
          </p:nvSpPr>
          <p:spPr bwMode="auto">
            <a:xfrm>
              <a:off x="3504" y="1248"/>
              <a:ext cx="2208" cy="3072"/>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7" name="Text Box 56"/>
            <p:cNvSpPr txBox="1">
              <a:spLocks noChangeArrowheads="1"/>
            </p:cNvSpPr>
            <p:nvPr/>
          </p:nvSpPr>
          <p:spPr bwMode="auto">
            <a:xfrm>
              <a:off x="3840" y="4032"/>
              <a:ext cx="16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accent1"/>
                  </a:solidFill>
                </a:rPr>
                <a:t>Referent Tracking</a:t>
              </a:r>
            </a:p>
          </p:txBody>
        </p:sp>
      </p:grpSp>
      <p:grpSp>
        <p:nvGrpSpPr>
          <p:cNvPr id="8" name="Group 57"/>
          <p:cNvGrpSpPr>
            <a:grpSpLocks/>
          </p:cNvGrpSpPr>
          <p:nvPr/>
        </p:nvGrpSpPr>
        <p:grpSpPr bwMode="auto">
          <a:xfrm>
            <a:off x="2220913" y="1524000"/>
            <a:ext cx="3352800" cy="4876800"/>
            <a:chOff x="1392" y="1248"/>
            <a:chExt cx="2112" cy="3072"/>
          </a:xfrm>
        </p:grpSpPr>
        <p:sp>
          <p:nvSpPr>
            <p:cNvPr id="28704" name="Rectangle 58"/>
            <p:cNvSpPr>
              <a:spLocks noChangeArrowheads="1"/>
            </p:cNvSpPr>
            <p:nvPr/>
          </p:nvSpPr>
          <p:spPr bwMode="auto">
            <a:xfrm>
              <a:off x="1392" y="1248"/>
              <a:ext cx="2112" cy="3072"/>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5" name="Text Box 59"/>
            <p:cNvSpPr txBox="1">
              <a:spLocks noChangeArrowheads="1"/>
            </p:cNvSpPr>
            <p:nvPr/>
          </p:nvSpPr>
          <p:spPr bwMode="auto">
            <a:xfrm>
              <a:off x="1432" y="4032"/>
              <a:ext cx="20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Basic Formal Ontology</a:t>
              </a:r>
            </a:p>
          </p:txBody>
        </p:sp>
      </p:grpSp>
      <p:sp>
        <p:nvSpPr>
          <p:cNvPr id="28696" name="Text Box 60"/>
          <p:cNvSpPr txBox="1">
            <a:spLocks noChangeArrowheads="1"/>
          </p:cNvSpPr>
          <p:nvPr/>
        </p:nvSpPr>
        <p:spPr bwMode="auto">
          <a:xfrm>
            <a:off x="2209800" y="1531937"/>
            <a:ext cx="3352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Generic (universals)</a:t>
            </a:r>
            <a:endParaRPr lang="en-US" altLang="en-US" dirty="0">
              <a:solidFill>
                <a:schemeClr val="bg1"/>
              </a:solidFill>
            </a:endParaRPr>
          </a:p>
        </p:txBody>
      </p:sp>
      <p:sp>
        <p:nvSpPr>
          <p:cNvPr id="28697" name="Text Box 61"/>
          <p:cNvSpPr txBox="1">
            <a:spLocks noChangeArrowheads="1"/>
          </p:cNvSpPr>
          <p:nvPr/>
        </p:nvSpPr>
        <p:spPr bwMode="auto">
          <a:xfrm>
            <a:off x="5562600" y="1531937"/>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smtClean="0">
                <a:solidFill>
                  <a:schemeClr val="bg1"/>
                </a:solidFill>
              </a:rPr>
              <a:t>Specific (particulars)</a:t>
            </a:r>
            <a:endParaRPr lang="en-US" altLang="en-US" dirty="0">
              <a:solidFill>
                <a:schemeClr val="bg1"/>
              </a:solidFill>
            </a:endParaRPr>
          </a:p>
        </p:txBody>
      </p:sp>
      <p:grpSp>
        <p:nvGrpSpPr>
          <p:cNvPr id="9" name="Group 62"/>
          <p:cNvGrpSpPr>
            <a:grpSpLocks/>
          </p:cNvGrpSpPr>
          <p:nvPr/>
        </p:nvGrpSpPr>
        <p:grpSpPr bwMode="auto">
          <a:xfrm>
            <a:off x="5181600" y="1760537"/>
            <a:ext cx="762000" cy="3962400"/>
            <a:chOff x="3264" y="1392"/>
            <a:chExt cx="480" cy="2496"/>
          </a:xfrm>
        </p:grpSpPr>
        <p:sp>
          <p:nvSpPr>
            <p:cNvPr id="28700" name="AutoShape 63"/>
            <p:cNvSpPr>
              <a:spLocks noChangeArrowheads="1"/>
            </p:cNvSpPr>
            <p:nvPr/>
          </p:nvSpPr>
          <p:spPr bwMode="auto">
            <a:xfrm>
              <a:off x="3264" y="1392"/>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1" name="AutoShape 64"/>
            <p:cNvSpPr>
              <a:spLocks noChangeArrowheads="1"/>
            </p:cNvSpPr>
            <p:nvPr/>
          </p:nvSpPr>
          <p:spPr bwMode="auto">
            <a:xfrm>
              <a:off x="3264" y="1920"/>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2" name="AutoShape 65"/>
            <p:cNvSpPr>
              <a:spLocks noChangeArrowheads="1"/>
            </p:cNvSpPr>
            <p:nvPr/>
          </p:nvSpPr>
          <p:spPr bwMode="auto">
            <a:xfrm>
              <a:off x="3264" y="2544"/>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3" name="AutoShape 66"/>
            <p:cNvSpPr>
              <a:spLocks noChangeArrowheads="1"/>
            </p:cNvSpPr>
            <p:nvPr/>
          </p:nvSpPr>
          <p:spPr bwMode="auto">
            <a:xfrm>
              <a:off x="3264" y="3696"/>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5" name="Group 4"/>
          <p:cNvGrpSpPr/>
          <p:nvPr/>
        </p:nvGrpSpPr>
        <p:grpSpPr>
          <a:xfrm>
            <a:off x="2220913" y="3451011"/>
            <a:ext cx="6846887" cy="2957726"/>
            <a:chOff x="2220913" y="3451011"/>
            <a:chExt cx="6846887" cy="2957726"/>
          </a:xfrm>
        </p:grpSpPr>
        <p:pic>
          <p:nvPicPr>
            <p:cNvPr id="3" name="Picture 2"/>
            <p:cNvPicPr>
              <a:picLocks noChangeAspect="1"/>
            </p:cNvPicPr>
            <p:nvPr/>
          </p:nvPicPr>
          <p:blipFill>
            <a:blip r:embed="rId3"/>
            <a:stretch>
              <a:fillRect/>
            </a:stretch>
          </p:blipFill>
          <p:spPr>
            <a:xfrm>
              <a:off x="2237581" y="3451011"/>
              <a:ext cx="6802437" cy="2461219"/>
            </a:xfrm>
            <a:prstGeom prst="rect">
              <a:avLst/>
            </a:prstGeom>
            <a:ln w="57150">
              <a:solidFill>
                <a:srgbClr val="FF0000"/>
              </a:solidFill>
            </a:ln>
          </p:spPr>
        </p:pic>
        <p:sp>
          <p:nvSpPr>
            <p:cNvPr id="4" name="Rectangle 3"/>
            <p:cNvSpPr/>
            <p:nvPr/>
          </p:nvSpPr>
          <p:spPr bwMode="auto">
            <a:xfrm>
              <a:off x="2220913" y="5943600"/>
              <a:ext cx="6846887" cy="465137"/>
            </a:xfrm>
            <a:prstGeom prst="rect">
              <a:avLst/>
            </a:prstGeom>
            <a:solidFill>
              <a:srgbClr val="FF0000">
                <a:alpha val="50196"/>
              </a:srgbClr>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417314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Potentially useful ontologies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BFO compatible:</a:t>
            </a:r>
            <a:endParaRPr lang="en-US" dirty="0" smtClean="0"/>
          </a:p>
          <a:p>
            <a:pPr lvl="1">
              <a:buFont typeface="Arial" panose="020B0604020202020204" pitchFamily="34" charset="0"/>
              <a:buChar char="•"/>
            </a:pPr>
            <a:r>
              <a:rPr lang="en-US" sz="1800" dirty="0"/>
              <a:t>t</a:t>
            </a:r>
            <a:r>
              <a:rPr lang="en-US" sz="1800" dirty="0" smtClean="0"/>
              <a:t>he Ontology </a:t>
            </a:r>
            <a:r>
              <a:rPr lang="en-US" sz="1800" dirty="0" smtClean="0"/>
              <a:t>of General Medical Science (OGMS)			</a:t>
            </a:r>
          </a:p>
          <a:p>
            <a:pPr lvl="1">
              <a:buFont typeface="Arial" panose="020B0604020202020204" pitchFamily="34" charset="0"/>
              <a:buChar char="•"/>
            </a:pPr>
            <a:r>
              <a:rPr lang="en-US" sz="1800" dirty="0"/>
              <a:t>t</a:t>
            </a:r>
            <a:r>
              <a:rPr lang="en-US" sz="1800" dirty="0" smtClean="0"/>
              <a:t>he </a:t>
            </a:r>
            <a:r>
              <a:rPr lang="en-US" sz="1800" dirty="0"/>
              <a:t>Foundational Model of Anatomy (FMA) </a:t>
            </a:r>
            <a:endParaRPr lang="en-US" sz="1800" dirty="0" smtClean="0"/>
          </a:p>
          <a:p>
            <a:pPr lvl="1">
              <a:buFont typeface="Arial" panose="020B0604020202020204" pitchFamily="34" charset="0"/>
              <a:buChar char="•"/>
            </a:pPr>
            <a:r>
              <a:rPr lang="en-US" sz="1800" dirty="0" smtClean="0"/>
              <a:t>the Ontology </a:t>
            </a:r>
            <a:r>
              <a:rPr lang="en-US" sz="1800" dirty="0"/>
              <a:t>of Biomedical Investigations (OBI</a:t>
            </a:r>
            <a:r>
              <a:rPr lang="en-US" sz="1800" dirty="0" smtClean="0"/>
              <a:t>)			</a:t>
            </a:r>
          </a:p>
          <a:p>
            <a:pPr lvl="1">
              <a:buFont typeface="Arial" panose="020B0604020202020204" pitchFamily="34" charset="0"/>
              <a:buChar char="•"/>
            </a:pPr>
            <a:r>
              <a:rPr lang="en-US" sz="1800" dirty="0" smtClean="0"/>
              <a:t>the I</a:t>
            </a:r>
            <a:r>
              <a:rPr lang="en-US" sz="1800" dirty="0" smtClean="0"/>
              <a:t>nformation </a:t>
            </a:r>
            <a:r>
              <a:rPr lang="en-US" sz="1800" dirty="0"/>
              <a:t>Artifact Ontology (IAO</a:t>
            </a:r>
            <a:r>
              <a:rPr lang="en-US" sz="1800" dirty="0" smtClean="0"/>
              <a:t>)	</a:t>
            </a:r>
            <a:endParaRPr lang="en-US" sz="1800" dirty="0" smtClean="0"/>
          </a:p>
          <a:p>
            <a:pPr>
              <a:buFont typeface="Arial" panose="020B0604020202020204" pitchFamily="34" charset="0"/>
              <a:buChar char="•"/>
            </a:pPr>
            <a:r>
              <a:rPr lang="en-US" dirty="0" smtClean="0"/>
              <a:t>BFO</a:t>
            </a:r>
            <a:r>
              <a:rPr lang="en-US" sz="1800" dirty="0" smtClean="0"/>
              <a:t> </a:t>
            </a:r>
            <a:r>
              <a:rPr lang="en-US" dirty="0" smtClean="0"/>
              <a:t>inspired:</a:t>
            </a:r>
            <a:r>
              <a:rPr lang="en-US" sz="1800" dirty="0" smtClean="0"/>
              <a:t>	</a:t>
            </a:r>
            <a:endParaRPr lang="en-US" sz="1800" dirty="0" smtClean="0"/>
          </a:p>
          <a:p>
            <a:pPr lvl="1">
              <a:buFont typeface="Arial" panose="020B0604020202020204" pitchFamily="34" charset="0"/>
              <a:buChar char="•"/>
            </a:pPr>
            <a:r>
              <a:rPr lang="en-US" sz="1800" dirty="0"/>
              <a:t>t</a:t>
            </a:r>
            <a:r>
              <a:rPr lang="en-US" sz="1800" dirty="0" smtClean="0"/>
              <a:t>he </a:t>
            </a:r>
            <a:r>
              <a:rPr lang="en-US" sz="1800" dirty="0" smtClean="0"/>
              <a:t>Ontology </a:t>
            </a:r>
            <a:r>
              <a:rPr lang="en-US" sz="1800" dirty="0"/>
              <a:t>of Medically Related Social Entities (OMRSE) 	</a:t>
            </a:r>
            <a:endParaRPr lang="en-US" sz="1800" dirty="0" smtClean="0"/>
          </a:p>
          <a:p>
            <a:pPr>
              <a:buFont typeface="Arial" panose="020B0604020202020204" pitchFamily="34" charset="0"/>
              <a:buChar char="•"/>
            </a:pPr>
            <a:r>
              <a:rPr lang="en-US" dirty="0" smtClean="0"/>
              <a:t>BFO wannabe:</a:t>
            </a:r>
          </a:p>
          <a:p>
            <a:pPr lvl="1">
              <a:buFont typeface="Arial" panose="020B0604020202020204" pitchFamily="34" charset="0"/>
              <a:buChar char="•"/>
            </a:pPr>
            <a:r>
              <a:rPr lang="en-US" sz="1800" dirty="0"/>
              <a:t>the Disease Ontology (DO)	</a:t>
            </a:r>
            <a:endParaRPr lang="en-US" sz="1800" dirty="0" smtClean="0"/>
          </a:p>
        </p:txBody>
      </p:sp>
    </p:spTree>
    <p:extLst>
      <p:ext uri="{BB962C8B-B14F-4D97-AF65-F5344CB8AC3E}">
        <p14:creationId xmlns:p14="http://schemas.microsoft.com/office/powerpoint/2010/main" val="2834870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OGMS definitions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20219313"/>
              </p:ext>
            </p:extLst>
          </p:nvPr>
        </p:nvGraphicFramePr>
        <p:xfrm>
          <a:off x="457199" y="1676400"/>
          <a:ext cx="8229601" cy="3982437"/>
        </p:xfrm>
        <a:graphic>
          <a:graphicData uri="http://schemas.openxmlformats.org/drawingml/2006/table">
            <a:tbl>
              <a:tblPr>
                <a:tableStyleId>{5C22544A-7EE6-4342-B048-85BDC9FD1C3A}</a:tableStyleId>
              </a:tblPr>
              <a:tblGrid>
                <a:gridCol w="1828801"/>
                <a:gridCol w="6400800"/>
              </a:tblGrid>
              <a:tr h="904364">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DISORDER</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912645">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DISEASE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PATHOLOGICAL </a:t>
                      </a:r>
                      <a:r>
                        <a:rPr lang="en-US" sz="1800" dirty="0" err="1">
                          <a:solidFill>
                            <a:schemeClr val="bg1"/>
                          </a:solidFill>
                          <a:effectLst/>
                          <a:latin typeface="Cambria" panose="02040503050406030204" pitchFamily="18" charset="0"/>
                        </a:rPr>
                        <a:t>PROCESSes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631833">
                <a:tc>
                  <a:txBody>
                    <a:bodyPr/>
                    <a:lstStyle/>
                    <a:p>
                      <a:pPr marL="0" marR="0">
                        <a:lnSpc>
                          <a:spcPct val="100000"/>
                        </a:lnSpc>
                        <a:spcBef>
                          <a:spcPts val="0"/>
                        </a:spcBef>
                        <a:spcAft>
                          <a:spcPts val="0"/>
                        </a:spcAft>
                      </a:pP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 of a given patient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bl>
          </a:graphicData>
        </a:graphic>
      </p:graphicFrame>
      <p:sp>
        <p:nvSpPr>
          <p:cNvPr id="5" name="Rectangle 4"/>
          <p:cNvSpPr/>
          <p:nvPr/>
        </p:nvSpPr>
        <p:spPr>
          <a:xfrm>
            <a:off x="1524000" y="6043136"/>
            <a:ext cx="7620000" cy="738664"/>
          </a:xfrm>
          <a:prstGeom prst="rect">
            <a:avLst/>
          </a:prstGeom>
        </p:spPr>
        <p:txBody>
          <a:bodyPr wrap="square">
            <a:spAutoFit/>
          </a:bodyPr>
          <a:lstStyle/>
          <a:p>
            <a:pPr algn="r"/>
            <a:r>
              <a:rPr lang="en-US" sz="1400" dirty="0" err="1">
                <a:solidFill>
                  <a:schemeClr val="bg1"/>
                </a:solidFill>
              </a:rPr>
              <a:t>Scheuermann</a:t>
            </a:r>
            <a:r>
              <a:rPr lang="en-US" sz="1400" dirty="0">
                <a:solidFill>
                  <a:schemeClr val="bg1"/>
                </a:solidFill>
              </a:rPr>
              <a:t> R, Ceusters W, Smith B. </a:t>
            </a:r>
            <a:r>
              <a:rPr lang="en-US" sz="1400" b="1" i="1" dirty="0">
                <a:solidFill>
                  <a:schemeClr val="bg1"/>
                </a:solidFill>
              </a:rPr>
              <a:t>Toward an Ontological Treatment of Disease and Diagnosis</a:t>
            </a:r>
            <a:r>
              <a:rPr lang="en-US" sz="1400" dirty="0">
                <a:solidFill>
                  <a:schemeClr val="bg1"/>
                </a:solidFill>
              </a:rPr>
              <a:t>. </a:t>
            </a:r>
            <a:r>
              <a:rPr lang="en-US" sz="1400" dirty="0">
                <a:solidFill>
                  <a:schemeClr val="bg1"/>
                </a:solidFill>
                <a:hlinkClick r:id="rId2"/>
              </a:rPr>
              <a:t>2009 AMIA Summit on Translational Bioinformatics</a:t>
            </a:r>
            <a:r>
              <a:rPr lang="en-US" sz="1400" dirty="0">
                <a:solidFill>
                  <a:schemeClr val="bg1"/>
                </a:solidFill>
              </a:rPr>
              <a:t>, San Francisco, California, March 15-17, 2009;: 116-120. </a:t>
            </a:r>
            <a:r>
              <a:rPr lang="en-US" sz="1400" dirty="0" err="1">
                <a:solidFill>
                  <a:schemeClr val="bg1"/>
                </a:solidFill>
              </a:rPr>
              <a:t>Omnipress</a:t>
            </a:r>
            <a:r>
              <a:rPr lang="en-US" sz="1400" dirty="0">
                <a:solidFill>
                  <a:schemeClr val="bg1"/>
                </a:solidFill>
              </a:rPr>
              <a:t> ISBN:0-9647743-7-2</a:t>
            </a:r>
          </a:p>
        </p:txBody>
      </p:sp>
    </p:spTree>
    <p:extLst>
      <p:ext uri="{BB962C8B-B14F-4D97-AF65-F5344CB8AC3E}">
        <p14:creationId xmlns:p14="http://schemas.microsoft.com/office/powerpoint/2010/main" val="4067404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Disorder related configurations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No disorder instance 	</a:t>
            </a:r>
            <a:r>
              <a:rPr lang="en-US" dirty="0" smtClean="0">
                <a:sym typeface="Wingdings" panose="05000000000000000000" pitchFamily="2" charset="2"/>
              </a:rPr>
              <a:t> no disease instance,</a:t>
            </a:r>
          </a:p>
          <a:p>
            <a:pPr marL="0" indent="0">
              <a:spcBef>
                <a:spcPts val="0"/>
              </a:spcBef>
            </a:pPr>
            <a:r>
              <a:rPr lang="en-US" dirty="0" smtClean="0"/>
              <a:t>				</a:t>
            </a:r>
            <a:r>
              <a:rPr lang="en-US" dirty="0" smtClean="0">
                <a:sym typeface="Wingdings" panose="05000000000000000000" pitchFamily="2" charset="2"/>
              </a:rPr>
              <a:t> no pathological processes;</a:t>
            </a:r>
          </a:p>
          <a:p>
            <a:pPr>
              <a:buFont typeface="Arial" panose="020B0604020202020204" pitchFamily="34" charset="0"/>
              <a:buChar char="•"/>
            </a:pPr>
            <a:r>
              <a:rPr lang="en-US" dirty="0" smtClean="0">
                <a:sym typeface="Wingdings" panose="05000000000000000000" pitchFamily="2" charset="2"/>
              </a:rPr>
              <a:t>A disorder instance can eliminate the range of circumstances under which another disorder instance can lead to pathological processes	     no disease instance;</a:t>
            </a:r>
          </a:p>
          <a:p>
            <a:pPr>
              <a:buFont typeface="Arial" panose="020B0604020202020204" pitchFamily="34" charset="0"/>
              <a:buChar char="•"/>
            </a:pPr>
            <a:r>
              <a:rPr lang="en-US" dirty="0" smtClean="0"/>
              <a:t>Disorders of the same type in distinct patients, or in the same patient at distinct times, may lead to diseases of distinct types;</a:t>
            </a:r>
          </a:p>
          <a:p>
            <a:pPr>
              <a:buFont typeface="Arial" panose="020B0604020202020204" pitchFamily="34" charset="0"/>
              <a:buChar char="•"/>
            </a:pPr>
            <a:r>
              <a:rPr lang="en-US" dirty="0" smtClean="0"/>
              <a:t>Diseases of the same type may lead to disease courses of distinct types;</a:t>
            </a:r>
          </a:p>
          <a:p>
            <a:pPr>
              <a:buFont typeface="Arial" panose="020B0604020202020204" pitchFamily="34" charset="0"/>
              <a:buChar char="•"/>
            </a:pPr>
            <a:r>
              <a:rPr lang="en-US" dirty="0" smtClean="0"/>
              <a:t>Diseases of distinct types may lead to disease courses of the same type;</a:t>
            </a:r>
          </a:p>
          <a:p>
            <a:pPr>
              <a:buFont typeface="Arial" panose="020B0604020202020204" pitchFamily="34" charset="0"/>
              <a:buChar char="•"/>
            </a:pPr>
            <a:r>
              <a:rPr lang="en-US" dirty="0" smtClean="0"/>
              <a:t>…</a:t>
            </a:r>
            <a:endParaRPr lang="en-US" dirty="0"/>
          </a:p>
        </p:txBody>
      </p:sp>
    </p:spTree>
    <p:extLst>
      <p:ext uri="{BB962C8B-B14F-4D97-AF65-F5344CB8AC3E}">
        <p14:creationId xmlns:p14="http://schemas.microsoft.com/office/powerpoint/2010/main" val="4231937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00"/>
                </a:solidFill>
              </a:rPr>
              <a:t>What</a:t>
            </a:r>
            <a:r>
              <a:rPr lang="en-US" sz="3200" dirty="0" smtClean="0"/>
              <a:t> are diagnoses in EHRs possibly </a:t>
            </a:r>
            <a:r>
              <a:rPr lang="en-US" sz="3200" dirty="0" smtClean="0">
                <a:solidFill>
                  <a:srgbClr val="FFFF00"/>
                </a:solidFill>
              </a:rPr>
              <a:t>about</a:t>
            </a:r>
            <a:r>
              <a:rPr lang="en-US" sz="3200" dirty="0" smtClean="0"/>
              <a:t>?</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506736378"/>
              </p:ext>
            </p:extLst>
          </p:nvPr>
        </p:nvGraphicFramePr>
        <p:xfrm>
          <a:off x="457199" y="1676400"/>
          <a:ext cx="8229601" cy="3982437"/>
        </p:xfrm>
        <a:graphic>
          <a:graphicData uri="http://schemas.openxmlformats.org/drawingml/2006/table">
            <a:tbl>
              <a:tblPr>
                <a:tableStyleId>{5C22544A-7EE6-4342-B048-85BDC9FD1C3A}</a:tableStyleId>
              </a:tblPr>
              <a:tblGrid>
                <a:gridCol w="1828801"/>
                <a:gridCol w="6400800"/>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631833">
                <a:tc>
                  <a:txBody>
                    <a:bodyPr/>
                    <a:lstStyle/>
                    <a:p>
                      <a:pPr marL="0" marR="0">
                        <a:lnSpc>
                          <a:spcPct val="100000"/>
                        </a:lnSpc>
                        <a:spcBef>
                          <a:spcPts val="0"/>
                        </a:spcBef>
                        <a:spcAft>
                          <a:spcPts val="0"/>
                        </a:spcAft>
                      </a:pPr>
                      <a:r>
                        <a:rPr lang="en-US" sz="180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a:t>
                      </a:r>
                      <a:r>
                        <a:rPr lang="en-US" sz="1800" dirty="0">
                          <a:solidFill>
                            <a:srgbClr val="FFFF00"/>
                          </a:solidFill>
                          <a:effectLst/>
                          <a:latin typeface="Cambria" panose="02040503050406030204" pitchFamily="18" charset="0"/>
                        </a:rPr>
                        <a:t>CLINICAL PICTURE </a:t>
                      </a:r>
                      <a:r>
                        <a:rPr lang="en-US" sz="1800" dirty="0">
                          <a:solidFill>
                            <a:schemeClr val="bg1"/>
                          </a:solidFill>
                          <a:effectLst/>
                          <a:latin typeface="Cambria" panose="02040503050406030204" pitchFamily="18" charset="0"/>
                        </a:rPr>
                        <a:t>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bl>
          </a:graphicData>
        </a:graphic>
      </p:graphicFrame>
      <p:sp>
        <p:nvSpPr>
          <p:cNvPr id="5" name="Rectangle 4"/>
          <p:cNvSpPr/>
          <p:nvPr/>
        </p:nvSpPr>
        <p:spPr>
          <a:xfrm>
            <a:off x="1524000" y="6043136"/>
            <a:ext cx="7620000" cy="738664"/>
          </a:xfrm>
          <a:prstGeom prst="rect">
            <a:avLst/>
          </a:prstGeom>
        </p:spPr>
        <p:txBody>
          <a:bodyPr wrap="square">
            <a:spAutoFit/>
          </a:bodyPr>
          <a:lstStyle/>
          <a:p>
            <a:pPr algn="r"/>
            <a:r>
              <a:rPr lang="en-US" sz="1400" dirty="0" err="1">
                <a:solidFill>
                  <a:schemeClr val="bg1"/>
                </a:solidFill>
              </a:rPr>
              <a:t>Scheuermann</a:t>
            </a:r>
            <a:r>
              <a:rPr lang="en-US" sz="1400" dirty="0">
                <a:solidFill>
                  <a:schemeClr val="bg1"/>
                </a:solidFill>
              </a:rPr>
              <a:t> R, Ceusters W, Smith B. </a:t>
            </a:r>
            <a:r>
              <a:rPr lang="en-US" sz="1400" b="1" i="1" dirty="0">
                <a:solidFill>
                  <a:schemeClr val="bg1"/>
                </a:solidFill>
              </a:rPr>
              <a:t>Toward an Ontological Treatment of Disease and Diagnosis</a:t>
            </a:r>
            <a:r>
              <a:rPr lang="en-US" sz="1400" dirty="0">
                <a:solidFill>
                  <a:schemeClr val="bg1"/>
                </a:solidFill>
              </a:rPr>
              <a:t>. </a:t>
            </a:r>
            <a:r>
              <a:rPr lang="en-US" sz="1400" dirty="0">
                <a:solidFill>
                  <a:schemeClr val="bg1"/>
                </a:solidFill>
                <a:hlinkClick r:id="rId2"/>
              </a:rPr>
              <a:t>2009 AMIA Summit on Translational Bioinformatics</a:t>
            </a:r>
            <a:r>
              <a:rPr lang="en-US" sz="1400" dirty="0">
                <a:solidFill>
                  <a:schemeClr val="bg1"/>
                </a:solidFill>
              </a:rPr>
              <a:t>, San Francisco, California, March 15-17, 2009;: 116-120. </a:t>
            </a:r>
            <a:r>
              <a:rPr lang="en-US" sz="1400" dirty="0" err="1">
                <a:solidFill>
                  <a:schemeClr val="bg1"/>
                </a:solidFill>
              </a:rPr>
              <a:t>Omnipress</a:t>
            </a:r>
            <a:r>
              <a:rPr lang="en-US" sz="1400" dirty="0">
                <a:solidFill>
                  <a:schemeClr val="bg1"/>
                </a:solidFill>
              </a:rPr>
              <a:t> ISBN:0-9647743-7-2</a:t>
            </a:r>
          </a:p>
        </p:txBody>
      </p:sp>
    </p:spTree>
    <p:extLst>
      <p:ext uri="{BB962C8B-B14F-4D97-AF65-F5344CB8AC3E}">
        <p14:creationId xmlns:p14="http://schemas.microsoft.com/office/powerpoint/2010/main" val="3269221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Idiosyncrasies in relation to diagnoses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Diagnostic uncertainty</a:t>
            </a:r>
            <a:endParaRPr lang="en-US" dirty="0"/>
          </a:p>
          <a:p>
            <a:pPr lvl="1">
              <a:buFont typeface="Arial" panose="020B0604020202020204" pitchFamily="34" charset="0"/>
              <a:buChar char="•"/>
            </a:pPr>
            <a:r>
              <a:rPr lang="en-US" sz="2000" dirty="0"/>
              <a:t>Diagnosis may be recorded when there is only </a:t>
            </a:r>
            <a:r>
              <a:rPr lang="en-US" sz="2000" dirty="0" smtClean="0"/>
              <a:t>a suspicion </a:t>
            </a:r>
            <a:r>
              <a:rPr lang="en-US" sz="2000" dirty="0"/>
              <a:t>of disease</a:t>
            </a:r>
          </a:p>
          <a:p>
            <a:pPr lvl="1">
              <a:buFont typeface="Arial" panose="020B0604020202020204" pitchFamily="34" charset="0"/>
              <a:buChar char="•"/>
            </a:pPr>
            <a:r>
              <a:rPr lang="en-US" sz="2000" dirty="0" smtClean="0"/>
              <a:t>Some </a:t>
            </a:r>
            <a:r>
              <a:rPr lang="en-US" sz="2000" dirty="0"/>
              <a:t>overlapping clinical conditions are difficult </a:t>
            </a:r>
            <a:r>
              <a:rPr lang="en-US" sz="2000" dirty="0" smtClean="0"/>
              <a:t>to distinguish </a:t>
            </a:r>
            <a:r>
              <a:rPr lang="en-US" sz="2000" dirty="0"/>
              <a:t>reliably</a:t>
            </a:r>
          </a:p>
          <a:p>
            <a:pPr lvl="1">
              <a:buFont typeface="Arial" panose="020B0604020202020204" pitchFamily="34" charset="0"/>
              <a:buChar char="•"/>
            </a:pPr>
            <a:r>
              <a:rPr lang="en-US" sz="2000" dirty="0" smtClean="0"/>
              <a:t>Patients </a:t>
            </a:r>
            <a:r>
              <a:rPr lang="en-US" sz="2000" dirty="0"/>
              <a:t>may only partially fit diagnostic </a:t>
            </a:r>
            <a:r>
              <a:rPr lang="en-US" sz="2000" dirty="0" smtClean="0"/>
              <a:t>criteria</a:t>
            </a:r>
          </a:p>
          <a:p>
            <a:pPr lvl="1">
              <a:buFont typeface="Arial" panose="020B0604020202020204" pitchFamily="34" charset="0"/>
              <a:buChar char="•"/>
            </a:pPr>
            <a:r>
              <a:rPr lang="en-US" sz="2000" dirty="0" smtClean="0"/>
              <a:t>Patients </a:t>
            </a:r>
            <a:r>
              <a:rPr lang="en-US" sz="2000" dirty="0"/>
              <a:t>in whom diagnostic testing is done but </a:t>
            </a:r>
            <a:r>
              <a:rPr lang="en-US" sz="2000" dirty="0" smtClean="0"/>
              <a:t>is negative </a:t>
            </a:r>
            <a:r>
              <a:rPr lang="en-US" sz="2000" dirty="0"/>
              <a:t>are still more likely to have disease</a:t>
            </a:r>
          </a:p>
          <a:p>
            <a:pPr>
              <a:buFont typeface="Arial" panose="020B0604020202020204" pitchFamily="34" charset="0"/>
              <a:buChar char="•"/>
            </a:pPr>
            <a:r>
              <a:rPr lang="en-US" dirty="0" smtClean="0"/>
              <a:t>Diagnostic timing</a:t>
            </a:r>
            <a:endParaRPr lang="en-US" dirty="0"/>
          </a:p>
          <a:p>
            <a:pPr lvl="1">
              <a:buFont typeface="Arial" panose="020B0604020202020204" pitchFamily="34" charset="0"/>
              <a:buChar char="•"/>
            </a:pPr>
            <a:r>
              <a:rPr lang="en-US" sz="2000" dirty="0"/>
              <a:t>Repeated diagnosis codes over time may </a:t>
            </a:r>
            <a:r>
              <a:rPr lang="en-US" sz="2000" dirty="0" smtClean="0"/>
              <a:t>represent a </a:t>
            </a:r>
            <a:r>
              <a:rPr lang="en-US" sz="2000" dirty="0"/>
              <a:t>new event or a follow-up to an earlier event</a:t>
            </a:r>
          </a:p>
          <a:p>
            <a:pPr lvl="1">
              <a:buFont typeface="Arial" panose="020B0604020202020204" pitchFamily="34" charset="0"/>
              <a:buChar char="•"/>
            </a:pPr>
            <a:r>
              <a:rPr lang="en-US" sz="2000" dirty="0" smtClean="0"/>
              <a:t>First </a:t>
            </a:r>
            <a:r>
              <a:rPr lang="en-US" sz="2000" dirty="0"/>
              <a:t>diagnosis in a database is not necessarily </a:t>
            </a:r>
            <a:r>
              <a:rPr lang="en-US" sz="2000" dirty="0" smtClean="0"/>
              <a:t>an incident </a:t>
            </a:r>
            <a:r>
              <a:rPr lang="en-US" sz="2000" dirty="0"/>
              <a:t>case of </a:t>
            </a:r>
            <a:r>
              <a:rPr lang="en-US" sz="2000" dirty="0" smtClean="0"/>
              <a:t>disease</a:t>
            </a:r>
            <a:endParaRPr lang="en-US" sz="2000" dirty="0"/>
          </a:p>
        </p:txBody>
      </p:sp>
      <p:sp>
        <p:nvSpPr>
          <p:cNvPr id="4" name="Rectangle 3"/>
          <p:cNvSpPr/>
          <p:nvPr/>
        </p:nvSpPr>
        <p:spPr>
          <a:xfrm>
            <a:off x="1600200" y="6135469"/>
            <a:ext cx="7467600" cy="646331"/>
          </a:xfrm>
          <a:prstGeom prst="rect">
            <a:avLst/>
          </a:prstGeom>
        </p:spPr>
        <p:txBody>
          <a:bodyPr wrap="square">
            <a:spAutoFit/>
          </a:bodyPr>
          <a:lstStyle/>
          <a:p>
            <a:pPr algn="r"/>
            <a:r>
              <a:rPr lang="en-US" sz="1200" dirty="0" err="1">
                <a:solidFill>
                  <a:schemeClr val="bg1"/>
                </a:solidFill>
                <a:latin typeface="Georgia" panose="02040502050405020303" pitchFamily="18" charset="0"/>
              </a:rPr>
              <a:t>Hersh</a:t>
            </a:r>
            <a:r>
              <a:rPr lang="en-US" sz="1200" dirty="0">
                <a:solidFill>
                  <a:schemeClr val="bg1"/>
                </a:solidFill>
                <a:latin typeface="Georgia" panose="02040502050405020303" pitchFamily="18" charset="0"/>
              </a:rPr>
              <a:t>, WR, Weiner, MG, et al. (2013). </a:t>
            </a:r>
            <a:endParaRPr lang="en-US" sz="1200" dirty="0" smtClean="0">
              <a:solidFill>
                <a:schemeClr val="bg1"/>
              </a:solidFill>
              <a:latin typeface="Georgia" panose="02040502050405020303" pitchFamily="18" charset="0"/>
            </a:endParaRPr>
          </a:p>
          <a:p>
            <a:pPr algn="r"/>
            <a:r>
              <a:rPr lang="en-US" sz="1200" dirty="0" smtClean="0">
                <a:solidFill>
                  <a:schemeClr val="bg1"/>
                </a:solidFill>
                <a:latin typeface="Georgia" panose="02040502050405020303" pitchFamily="18" charset="0"/>
              </a:rPr>
              <a:t>Caveats </a:t>
            </a:r>
            <a:r>
              <a:rPr lang="en-US" sz="1200" dirty="0">
                <a:solidFill>
                  <a:schemeClr val="bg1"/>
                </a:solidFill>
                <a:latin typeface="Georgia" panose="02040502050405020303" pitchFamily="18" charset="0"/>
              </a:rPr>
              <a:t>for the use of operational electronic health record data in comparative effectiveness research. </a:t>
            </a:r>
            <a:r>
              <a:rPr lang="en-US" sz="1200" i="1" dirty="0">
                <a:solidFill>
                  <a:schemeClr val="bg1"/>
                </a:solidFill>
                <a:latin typeface="Georgia" panose="02040502050405020303" pitchFamily="18" charset="0"/>
              </a:rPr>
              <a:t>Medical Care</a:t>
            </a:r>
            <a:r>
              <a:rPr lang="en-US" sz="1200" dirty="0">
                <a:solidFill>
                  <a:schemeClr val="bg1"/>
                </a:solidFill>
                <a:latin typeface="Georgia" panose="02040502050405020303" pitchFamily="18" charset="0"/>
              </a:rPr>
              <a:t>. 51(</a:t>
            </a:r>
            <a:r>
              <a:rPr lang="en-US" sz="1200" dirty="0" err="1">
                <a:solidFill>
                  <a:schemeClr val="bg1"/>
                </a:solidFill>
                <a:latin typeface="Georgia" panose="02040502050405020303" pitchFamily="18" charset="0"/>
              </a:rPr>
              <a:t>Suppl</a:t>
            </a:r>
            <a:r>
              <a:rPr lang="en-US" sz="1200" dirty="0">
                <a:solidFill>
                  <a:schemeClr val="bg1"/>
                </a:solidFill>
                <a:latin typeface="Georgia" panose="02040502050405020303" pitchFamily="18" charset="0"/>
              </a:rPr>
              <a:t> 3): S30-S37.</a:t>
            </a:r>
            <a:endParaRPr lang="en-US" sz="1200" dirty="0">
              <a:solidFill>
                <a:schemeClr val="bg1"/>
              </a:solidFill>
            </a:endParaRPr>
          </a:p>
        </p:txBody>
      </p:sp>
    </p:spTree>
    <p:extLst>
      <p:ext uri="{BB962C8B-B14F-4D97-AF65-F5344CB8AC3E}">
        <p14:creationId xmlns:p14="http://schemas.microsoft.com/office/powerpoint/2010/main" val="542025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57200" y="1676400"/>
            <a:ext cx="1828800" cy="9144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sz="3200" dirty="0" smtClean="0">
                <a:solidFill>
                  <a:srgbClr val="FFFF00"/>
                </a:solidFill>
              </a:rPr>
              <a:t>What</a:t>
            </a:r>
            <a:r>
              <a:rPr lang="en-US" sz="3200" dirty="0" smtClean="0"/>
              <a:t> are diagnoses in EHRs possibly </a:t>
            </a:r>
            <a:r>
              <a:rPr lang="en-US" sz="3200" dirty="0" smtClean="0">
                <a:solidFill>
                  <a:srgbClr val="FFFF00"/>
                </a:solidFill>
              </a:rPr>
              <a:t>about</a:t>
            </a:r>
            <a:r>
              <a:rPr lang="en-US" sz="3200" dirty="0" smtClean="0"/>
              <a:t>?</a:t>
            </a:r>
            <a:endParaRPr lang="en-US" sz="3200" dirty="0"/>
          </a:p>
        </p:txBody>
      </p:sp>
      <p:graphicFrame>
        <p:nvGraphicFramePr>
          <p:cNvPr id="4" name="Table 3"/>
          <p:cNvGraphicFramePr>
            <a:graphicFrameLocks noGrp="1"/>
          </p:cNvGraphicFramePr>
          <p:nvPr/>
        </p:nvGraphicFramePr>
        <p:xfrm>
          <a:off x="457199" y="1676400"/>
          <a:ext cx="8229601" cy="3982437"/>
        </p:xfrm>
        <a:graphic>
          <a:graphicData uri="http://schemas.openxmlformats.org/drawingml/2006/table">
            <a:tbl>
              <a:tblPr>
                <a:tableStyleId>{5C22544A-7EE6-4342-B048-85BDC9FD1C3A}</a:tableStyleId>
              </a:tblPr>
              <a:tblGrid>
                <a:gridCol w="1828801"/>
                <a:gridCol w="6400800"/>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631833">
                <a:tc>
                  <a:txBody>
                    <a:bodyPr/>
                    <a:lstStyle/>
                    <a:p>
                      <a:pPr marL="0" marR="0">
                        <a:lnSpc>
                          <a:spcPct val="100000"/>
                        </a:lnSpc>
                        <a:spcBef>
                          <a:spcPts val="0"/>
                        </a:spcBef>
                        <a:spcAft>
                          <a:spcPts val="0"/>
                        </a:spcAft>
                      </a:pPr>
                      <a:r>
                        <a:rPr lang="en-US" sz="180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a:t>
                      </a:r>
                      <a:r>
                        <a:rPr lang="en-US" sz="1800" dirty="0">
                          <a:solidFill>
                            <a:srgbClr val="FFFF00"/>
                          </a:solidFill>
                          <a:effectLst/>
                          <a:latin typeface="Cambria" panose="02040503050406030204" pitchFamily="18" charset="0"/>
                        </a:rPr>
                        <a:t>CLINICAL PICTURE </a:t>
                      </a:r>
                      <a:r>
                        <a:rPr lang="en-US" sz="1800" dirty="0">
                          <a:solidFill>
                            <a:schemeClr val="bg1"/>
                          </a:solidFill>
                          <a:effectLst/>
                          <a:latin typeface="Cambria" panose="02040503050406030204" pitchFamily="18" charset="0"/>
                        </a:rPr>
                        <a:t>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bl>
          </a:graphicData>
        </a:graphic>
      </p:graphicFrame>
      <p:sp>
        <p:nvSpPr>
          <p:cNvPr id="3" name="Rectangle 2"/>
          <p:cNvSpPr/>
          <p:nvPr/>
        </p:nvSpPr>
        <p:spPr bwMode="auto">
          <a:xfrm>
            <a:off x="1219200" y="5943600"/>
            <a:ext cx="57912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solidFill>
                  <a:schemeClr val="bg1"/>
                </a:solidFill>
              </a:rPr>
              <a:t>749.01 </a:t>
            </a:r>
            <a:r>
              <a:rPr lang="en-US" dirty="0" smtClean="0">
                <a:solidFill>
                  <a:schemeClr val="bg1"/>
                </a:solidFill>
              </a:rPr>
              <a:t>- Cleft </a:t>
            </a:r>
            <a:r>
              <a:rPr lang="en-US" dirty="0">
                <a:solidFill>
                  <a:schemeClr val="bg1"/>
                </a:solidFill>
              </a:rPr>
              <a:t>palate, unilateral, complete</a:t>
            </a:r>
          </a:p>
        </p:txBody>
      </p:sp>
    </p:spTree>
    <p:extLst>
      <p:ext uri="{BB962C8B-B14F-4D97-AF65-F5344CB8AC3E}">
        <p14:creationId xmlns:p14="http://schemas.microsoft.com/office/powerpoint/2010/main" val="2135481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57200" y="2590800"/>
            <a:ext cx="1828800" cy="9144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sz="3200" dirty="0" smtClean="0">
                <a:solidFill>
                  <a:srgbClr val="FFFF00"/>
                </a:solidFill>
              </a:rPr>
              <a:t>What</a:t>
            </a:r>
            <a:r>
              <a:rPr lang="en-US" sz="3200" dirty="0" smtClean="0"/>
              <a:t> are diagnoses in EHRs possibly </a:t>
            </a:r>
            <a:r>
              <a:rPr lang="en-US" sz="3200" dirty="0" smtClean="0">
                <a:solidFill>
                  <a:srgbClr val="FFFF00"/>
                </a:solidFill>
              </a:rPr>
              <a:t>about</a:t>
            </a:r>
            <a:r>
              <a:rPr lang="en-US" sz="3200" dirty="0" smtClean="0"/>
              <a:t>?</a:t>
            </a:r>
            <a:endParaRPr lang="en-US" sz="3200" dirty="0"/>
          </a:p>
        </p:txBody>
      </p:sp>
      <p:graphicFrame>
        <p:nvGraphicFramePr>
          <p:cNvPr id="4" name="Table 3"/>
          <p:cNvGraphicFramePr>
            <a:graphicFrameLocks noGrp="1"/>
          </p:cNvGraphicFramePr>
          <p:nvPr/>
        </p:nvGraphicFramePr>
        <p:xfrm>
          <a:off x="457199" y="1676400"/>
          <a:ext cx="8229601" cy="3982437"/>
        </p:xfrm>
        <a:graphic>
          <a:graphicData uri="http://schemas.openxmlformats.org/drawingml/2006/table">
            <a:tbl>
              <a:tblPr>
                <a:tableStyleId>{5C22544A-7EE6-4342-B048-85BDC9FD1C3A}</a:tableStyleId>
              </a:tblPr>
              <a:tblGrid>
                <a:gridCol w="1828801"/>
                <a:gridCol w="6400800"/>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631833">
                <a:tc>
                  <a:txBody>
                    <a:bodyPr/>
                    <a:lstStyle/>
                    <a:p>
                      <a:pPr marL="0" marR="0">
                        <a:lnSpc>
                          <a:spcPct val="100000"/>
                        </a:lnSpc>
                        <a:spcBef>
                          <a:spcPts val="0"/>
                        </a:spcBef>
                        <a:spcAft>
                          <a:spcPts val="0"/>
                        </a:spcAft>
                      </a:pPr>
                      <a:r>
                        <a:rPr lang="en-US" sz="180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a:t>
                      </a:r>
                      <a:r>
                        <a:rPr lang="en-US" sz="1800" dirty="0">
                          <a:solidFill>
                            <a:srgbClr val="FFFF00"/>
                          </a:solidFill>
                          <a:effectLst/>
                          <a:latin typeface="Cambria" panose="02040503050406030204" pitchFamily="18" charset="0"/>
                        </a:rPr>
                        <a:t>CLINICAL PICTURE </a:t>
                      </a:r>
                      <a:r>
                        <a:rPr lang="en-US" sz="1800" dirty="0">
                          <a:solidFill>
                            <a:schemeClr val="bg1"/>
                          </a:solidFill>
                          <a:effectLst/>
                          <a:latin typeface="Cambria" panose="02040503050406030204" pitchFamily="18" charset="0"/>
                        </a:rPr>
                        <a:t>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bl>
          </a:graphicData>
        </a:graphic>
      </p:graphicFrame>
      <p:sp>
        <p:nvSpPr>
          <p:cNvPr id="7" name="Rectangle 6"/>
          <p:cNvSpPr/>
          <p:nvPr/>
        </p:nvSpPr>
        <p:spPr bwMode="auto">
          <a:xfrm>
            <a:off x="1219200" y="5943600"/>
            <a:ext cx="57912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solidFill>
                  <a:schemeClr val="bg1"/>
                </a:solidFill>
              </a:rPr>
              <a:t>256.0 </a:t>
            </a:r>
            <a:r>
              <a:rPr lang="en-US" dirty="0" smtClean="0">
                <a:solidFill>
                  <a:schemeClr val="bg1"/>
                </a:solidFill>
              </a:rPr>
              <a:t>- </a:t>
            </a:r>
            <a:r>
              <a:rPr lang="en-US" dirty="0" err="1" smtClean="0">
                <a:solidFill>
                  <a:schemeClr val="bg1"/>
                </a:solidFill>
              </a:rPr>
              <a:t>Hyperestrogenism</a:t>
            </a:r>
            <a:endParaRPr lang="en-US" dirty="0">
              <a:solidFill>
                <a:schemeClr val="bg1"/>
              </a:solidFill>
            </a:endParaRPr>
          </a:p>
        </p:txBody>
      </p:sp>
    </p:spTree>
    <p:extLst>
      <p:ext uri="{BB962C8B-B14F-4D97-AF65-F5344CB8AC3E}">
        <p14:creationId xmlns:p14="http://schemas.microsoft.com/office/powerpoint/2010/main" val="2776488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57200" y="3505200"/>
            <a:ext cx="1828800" cy="609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sz="3200" dirty="0" smtClean="0">
                <a:solidFill>
                  <a:srgbClr val="FFFF00"/>
                </a:solidFill>
              </a:rPr>
              <a:t>What</a:t>
            </a:r>
            <a:r>
              <a:rPr lang="en-US" sz="3200" dirty="0" smtClean="0"/>
              <a:t> are diagnoses in EHRs possibly </a:t>
            </a:r>
            <a:r>
              <a:rPr lang="en-US" sz="3200" dirty="0" smtClean="0">
                <a:solidFill>
                  <a:srgbClr val="FFFF00"/>
                </a:solidFill>
              </a:rPr>
              <a:t>about</a:t>
            </a:r>
            <a:r>
              <a:rPr lang="en-US" sz="3200" dirty="0" smtClean="0"/>
              <a:t>?</a:t>
            </a:r>
            <a:endParaRPr lang="en-US" sz="3200" dirty="0"/>
          </a:p>
        </p:txBody>
      </p:sp>
      <p:graphicFrame>
        <p:nvGraphicFramePr>
          <p:cNvPr id="4" name="Table 3"/>
          <p:cNvGraphicFramePr>
            <a:graphicFrameLocks noGrp="1"/>
          </p:cNvGraphicFramePr>
          <p:nvPr/>
        </p:nvGraphicFramePr>
        <p:xfrm>
          <a:off x="457199" y="1676400"/>
          <a:ext cx="8229601" cy="3982437"/>
        </p:xfrm>
        <a:graphic>
          <a:graphicData uri="http://schemas.openxmlformats.org/drawingml/2006/table">
            <a:tbl>
              <a:tblPr>
                <a:tableStyleId>{5C22544A-7EE6-4342-B048-85BDC9FD1C3A}</a:tableStyleId>
              </a:tblPr>
              <a:tblGrid>
                <a:gridCol w="1828801"/>
                <a:gridCol w="6400800"/>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631833">
                <a:tc>
                  <a:txBody>
                    <a:bodyPr/>
                    <a:lstStyle/>
                    <a:p>
                      <a:pPr marL="0" marR="0">
                        <a:lnSpc>
                          <a:spcPct val="100000"/>
                        </a:lnSpc>
                        <a:spcBef>
                          <a:spcPts val="0"/>
                        </a:spcBef>
                        <a:spcAft>
                          <a:spcPts val="0"/>
                        </a:spcAft>
                      </a:pPr>
                      <a:r>
                        <a:rPr lang="en-US" sz="180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a:t>
                      </a:r>
                      <a:r>
                        <a:rPr lang="en-US" sz="1800" dirty="0">
                          <a:solidFill>
                            <a:srgbClr val="FFFF00"/>
                          </a:solidFill>
                          <a:effectLst/>
                          <a:latin typeface="Cambria" panose="02040503050406030204" pitchFamily="18" charset="0"/>
                        </a:rPr>
                        <a:t>CLINICAL PICTURE </a:t>
                      </a:r>
                      <a:r>
                        <a:rPr lang="en-US" sz="1800" dirty="0">
                          <a:solidFill>
                            <a:schemeClr val="bg1"/>
                          </a:solidFill>
                          <a:effectLst/>
                          <a:latin typeface="Cambria" panose="02040503050406030204" pitchFamily="18" charset="0"/>
                        </a:rPr>
                        <a:t>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bl>
          </a:graphicData>
        </a:graphic>
      </p:graphicFrame>
      <p:sp>
        <p:nvSpPr>
          <p:cNvPr id="7" name="Rectangle 6"/>
          <p:cNvSpPr/>
          <p:nvPr/>
        </p:nvSpPr>
        <p:spPr bwMode="auto">
          <a:xfrm>
            <a:off x="1219200" y="5943600"/>
            <a:ext cx="75438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solidFill>
                  <a:schemeClr val="bg1"/>
                </a:solidFill>
              </a:rPr>
              <a:t>250.23 Diabetes with </a:t>
            </a:r>
            <a:r>
              <a:rPr lang="en-US" dirty="0" err="1">
                <a:solidFill>
                  <a:schemeClr val="bg1"/>
                </a:solidFill>
              </a:rPr>
              <a:t>hyperosmolarity</a:t>
            </a:r>
            <a:r>
              <a:rPr lang="en-US" dirty="0">
                <a:solidFill>
                  <a:schemeClr val="bg1"/>
                </a:solidFill>
              </a:rPr>
              <a:t>, type </a:t>
            </a:r>
            <a:r>
              <a:rPr lang="en-US" dirty="0" smtClean="0">
                <a:solidFill>
                  <a:schemeClr val="bg1"/>
                </a:solidFill>
              </a:rPr>
              <a:t>I, uncontrolled</a:t>
            </a:r>
            <a:endParaRPr lang="en-US" dirty="0">
              <a:solidFill>
                <a:schemeClr val="bg1"/>
              </a:solidFill>
            </a:endParaRPr>
          </a:p>
        </p:txBody>
      </p:sp>
    </p:spTree>
    <p:extLst>
      <p:ext uri="{BB962C8B-B14F-4D97-AF65-F5344CB8AC3E}">
        <p14:creationId xmlns:p14="http://schemas.microsoft.com/office/powerpoint/2010/main" val="3914629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00"/>
                </a:solidFill>
              </a:rPr>
              <a:t>What</a:t>
            </a:r>
            <a:r>
              <a:rPr lang="en-US" sz="3200" dirty="0" smtClean="0"/>
              <a:t> are diagnoses in EHRs possibly </a:t>
            </a:r>
            <a:r>
              <a:rPr lang="en-US" sz="3200" dirty="0" smtClean="0">
                <a:solidFill>
                  <a:srgbClr val="FFFF00"/>
                </a:solidFill>
              </a:rPr>
              <a:t>about</a:t>
            </a:r>
            <a:r>
              <a:rPr lang="en-US" sz="3200" dirty="0" smtClean="0"/>
              <a:t>?</a:t>
            </a:r>
            <a:endParaRPr lang="en-US" sz="3200" dirty="0"/>
          </a:p>
        </p:txBody>
      </p:sp>
      <p:graphicFrame>
        <p:nvGraphicFramePr>
          <p:cNvPr id="4" name="Table 3"/>
          <p:cNvGraphicFramePr>
            <a:graphicFrameLocks noGrp="1"/>
          </p:cNvGraphicFramePr>
          <p:nvPr/>
        </p:nvGraphicFramePr>
        <p:xfrm>
          <a:off x="457199" y="1676400"/>
          <a:ext cx="8229601" cy="3982437"/>
        </p:xfrm>
        <a:graphic>
          <a:graphicData uri="http://schemas.openxmlformats.org/drawingml/2006/table">
            <a:tbl>
              <a:tblPr>
                <a:tableStyleId>{5C22544A-7EE6-4342-B048-85BDC9FD1C3A}</a:tableStyleId>
              </a:tblPr>
              <a:tblGrid>
                <a:gridCol w="1828801"/>
                <a:gridCol w="6400800"/>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631833">
                <a:tc>
                  <a:txBody>
                    <a:bodyPr/>
                    <a:lstStyle/>
                    <a:p>
                      <a:pPr marL="0" marR="0">
                        <a:lnSpc>
                          <a:spcPct val="100000"/>
                        </a:lnSpc>
                        <a:spcBef>
                          <a:spcPts val="0"/>
                        </a:spcBef>
                        <a:spcAft>
                          <a:spcPts val="0"/>
                        </a:spcAft>
                      </a:pPr>
                      <a:r>
                        <a:rPr lang="en-US" sz="180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a:t>
                      </a:r>
                      <a:r>
                        <a:rPr lang="en-US" sz="1800" dirty="0">
                          <a:solidFill>
                            <a:srgbClr val="FFFF00"/>
                          </a:solidFill>
                          <a:effectLst/>
                          <a:latin typeface="Cambria" panose="02040503050406030204" pitchFamily="18" charset="0"/>
                        </a:rPr>
                        <a:t>CLINICAL PICTURE </a:t>
                      </a:r>
                      <a:r>
                        <a:rPr lang="en-US" sz="1800" dirty="0">
                          <a:solidFill>
                            <a:schemeClr val="bg1"/>
                          </a:solidFill>
                          <a:effectLst/>
                          <a:latin typeface="Cambria" panose="02040503050406030204" pitchFamily="18" charset="0"/>
                        </a:rPr>
                        <a:t>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bl>
          </a:graphicData>
        </a:graphic>
      </p:graphicFrame>
      <p:sp>
        <p:nvSpPr>
          <p:cNvPr id="6" name="Rectangle 5"/>
          <p:cNvSpPr/>
          <p:nvPr/>
        </p:nvSpPr>
        <p:spPr bwMode="auto">
          <a:xfrm>
            <a:off x="5334000" y="2590800"/>
            <a:ext cx="2514600" cy="3810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219200" y="5943600"/>
            <a:ext cx="57912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solidFill>
                  <a:schemeClr val="bg1"/>
                </a:solidFill>
              </a:rPr>
              <a:t>781.2 Abnormality of gait</a:t>
            </a:r>
          </a:p>
        </p:txBody>
      </p:sp>
    </p:spTree>
    <p:extLst>
      <p:ext uri="{BB962C8B-B14F-4D97-AF65-F5344CB8AC3E}">
        <p14:creationId xmlns:p14="http://schemas.microsoft.com/office/powerpoint/2010/main" val="2305019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839200" cy="762000"/>
          </a:xfrm>
        </p:spPr>
        <p:txBody>
          <a:bodyPr/>
          <a:lstStyle/>
          <a:p>
            <a:r>
              <a:rPr lang="en-US" sz="3200" dirty="0" smtClean="0">
                <a:solidFill>
                  <a:srgbClr val="FFFF00"/>
                </a:solidFill>
              </a:rPr>
              <a:t>What</a:t>
            </a:r>
            <a:r>
              <a:rPr lang="en-US" sz="3200" dirty="0" smtClean="0"/>
              <a:t> are diagnoses in EHRs possibly </a:t>
            </a:r>
            <a:r>
              <a:rPr lang="en-US" sz="3200" dirty="0" smtClean="0">
                <a:solidFill>
                  <a:srgbClr val="FFFF00"/>
                </a:solidFill>
              </a:rPr>
              <a:t>about</a:t>
            </a:r>
            <a:r>
              <a:rPr lang="en-US" sz="3200" dirty="0" smtClean="0"/>
              <a:t>?</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869148988"/>
              </p:ext>
            </p:extLst>
          </p:nvPr>
        </p:nvGraphicFramePr>
        <p:xfrm>
          <a:off x="457199" y="1676400"/>
          <a:ext cx="8229601" cy="3982437"/>
        </p:xfrm>
        <a:graphic>
          <a:graphicData uri="http://schemas.openxmlformats.org/drawingml/2006/table">
            <a:tbl>
              <a:tblPr>
                <a:tableStyleId>{5C22544A-7EE6-4342-B048-85BDC9FD1C3A}</a:tableStyleId>
              </a:tblPr>
              <a:tblGrid>
                <a:gridCol w="1828801"/>
                <a:gridCol w="6400800"/>
              </a:tblGrid>
              <a:tr h="904364">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DISORDER</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causally relatively isolated combination of physical components that is (a) clinically abnormal and (b) maximal, in the sense that it is not a part of some larger such combination.</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912645">
                <a:tc>
                  <a:txBody>
                    <a:bodyPr/>
                    <a:lstStyle/>
                    <a:p>
                      <a:pPr marL="0" marR="0">
                        <a:lnSpc>
                          <a:spcPct val="100000"/>
                        </a:lnSpc>
                        <a:spcBef>
                          <a:spcPts val="0"/>
                        </a:spcBef>
                        <a:spcAft>
                          <a:spcPts val="0"/>
                        </a:spcAft>
                      </a:pPr>
                      <a:r>
                        <a:rPr lang="en-US" sz="1800" dirty="0">
                          <a:solidFill>
                            <a:srgbClr val="FFFF00"/>
                          </a:solidFill>
                          <a:effectLst/>
                          <a:latin typeface="Cambria" panose="02040503050406030204" pitchFamily="18" charset="0"/>
                        </a:rPr>
                        <a:t>DISEASE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DISPOSITION (</a:t>
                      </a:r>
                      <a:r>
                        <a:rPr lang="en-US" sz="1800" dirty="0" err="1">
                          <a:solidFill>
                            <a:schemeClr val="bg1"/>
                          </a:solidFill>
                          <a:effectLst/>
                          <a:latin typeface="Cambria" panose="02040503050406030204" pitchFamily="18" charset="0"/>
                        </a:rPr>
                        <a:t>i</a:t>
                      </a:r>
                      <a:r>
                        <a:rPr lang="en-US" sz="1800" dirty="0">
                          <a:solidFill>
                            <a:schemeClr val="bg1"/>
                          </a:solidFill>
                          <a:effectLst/>
                          <a:latin typeface="Cambria" panose="02040503050406030204" pitchFamily="18" charset="0"/>
                        </a:rPr>
                        <a:t>) to undergo </a:t>
                      </a:r>
                      <a:r>
                        <a:rPr lang="en-US" sz="1800" dirty="0">
                          <a:solidFill>
                            <a:srgbClr val="FFFF00"/>
                          </a:solidFill>
                          <a:effectLst/>
                          <a:latin typeface="Cambria" panose="02040503050406030204" pitchFamily="18" charset="0"/>
                        </a:rPr>
                        <a:t>PATHOLOGICAL </a:t>
                      </a:r>
                      <a:r>
                        <a:rPr lang="en-US" sz="1800" dirty="0" err="1">
                          <a:solidFill>
                            <a:srgbClr val="FFFF00"/>
                          </a:solidFill>
                          <a:effectLst/>
                          <a:latin typeface="Cambria" panose="02040503050406030204" pitchFamily="18" charset="0"/>
                        </a:rPr>
                        <a:t>PROCESS</a:t>
                      </a:r>
                      <a:r>
                        <a:rPr lang="en-US" sz="1800" dirty="0" err="1">
                          <a:solidFill>
                            <a:schemeClr val="bg1"/>
                          </a:solidFill>
                          <a:effectLst/>
                          <a:latin typeface="Cambria" panose="02040503050406030204" pitchFamily="18" charset="0"/>
                        </a:rPr>
                        <a:t>es</a:t>
                      </a:r>
                      <a:r>
                        <a:rPr lang="en-US" sz="1800" dirty="0">
                          <a:solidFill>
                            <a:schemeClr val="bg1"/>
                          </a:solidFill>
                          <a:effectLst/>
                          <a:latin typeface="Cambria" panose="02040503050406030204" pitchFamily="18" charset="0"/>
                        </a:rPr>
                        <a:t> that (ii) exists in an ORGANISM because of one or more DISORDERs in that ORGANISM.</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631833">
                <a:tc>
                  <a:txBody>
                    <a:bodyPr/>
                    <a:lstStyle/>
                    <a:p>
                      <a:pPr marL="0" marR="0">
                        <a:lnSpc>
                          <a:spcPct val="100000"/>
                        </a:lnSpc>
                        <a:spcBef>
                          <a:spcPts val="0"/>
                        </a:spcBef>
                        <a:spcAft>
                          <a:spcPts val="0"/>
                        </a:spcAft>
                      </a:pPr>
                      <a:r>
                        <a:rPr lang="en-US" sz="180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DISEASE</a:t>
                      </a:r>
                      <a:r>
                        <a:rPr lang="en-US" sz="1800" baseline="0" dirty="0" smtClean="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rPr>
                        <a:t> COURSE</a:t>
                      </a:r>
                      <a:endParaRPr lang="en-US" sz="180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The totality of all </a:t>
                      </a:r>
                      <a:r>
                        <a:rPr lang="en-US" sz="1800" dirty="0" err="1"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PROCESSes</a:t>
                      </a:r>
                      <a:r>
                        <a:rPr lang="en-US" sz="1800" dirty="0" smtClean="0">
                          <a:solidFill>
                            <a:schemeClr val="bg1"/>
                          </a:solidFill>
                          <a:effectLst/>
                          <a:latin typeface="Cambria" panose="02040503050406030204" pitchFamily="18" charset="0"/>
                          <a:ea typeface="MS Mincho" panose="02020609040205080304" pitchFamily="49" charset="-128"/>
                          <a:cs typeface="Times New Roman" panose="02020603050405020304" pitchFamily="18" charset="0"/>
                        </a:rPr>
                        <a:t> through which a given DISEASE instance is realized. </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r h="1513557">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DIAGNOSIS</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c>
                  <a:txBody>
                    <a:bodyPr/>
                    <a:lstStyle/>
                    <a:p>
                      <a:pPr marL="0" marR="0">
                        <a:lnSpc>
                          <a:spcPct val="100000"/>
                        </a:lnSpc>
                        <a:spcBef>
                          <a:spcPts val="0"/>
                        </a:spcBef>
                        <a:spcAft>
                          <a:spcPts val="0"/>
                        </a:spcAft>
                      </a:pPr>
                      <a:r>
                        <a:rPr lang="en-US" sz="1800" dirty="0">
                          <a:solidFill>
                            <a:schemeClr val="bg1"/>
                          </a:solidFill>
                          <a:effectLst/>
                          <a:latin typeface="Cambria" panose="02040503050406030204" pitchFamily="18" charset="0"/>
                        </a:rPr>
                        <a:t>A conclusion of an interpretive PROCESS that has as input a CLINICAL PICTURE of a given </a:t>
                      </a:r>
                      <a:r>
                        <a:rPr lang="en-US" sz="1800" dirty="0">
                          <a:solidFill>
                            <a:srgbClr val="FFFF00"/>
                          </a:solidFill>
                          <a:effectLst/>
                          <a:latin typeface="Cambria" panose="02040503050406030204" pitchFamily="18" charset="0"/>
                        </a:rPr>
                        <a:t>patient</a:t>
                      </a:r>
                      <a:r>
                        <a:rPr lang="en-US" sz="1800" dirty="0">
                          <a:solidFill>
                            <a:schemeClr val="bg1"/>
                          </a:solidFill>
                          <a:effectLst/>
                          <a:latin typeface="Cambria" panose="02040503050406030204" pitchFamily="18" charset="0"/>
                        </a:rPr>
                        <a:t> and as output an assertion (diagnostic statement) to the effect that the patient has a DISEASE of such and such a type.</a:t>
                      </a:r>
                      <a:endParaRPr lang="en-US" sz="1800" dirty="0">
                        <a:solidFill>
                          <a:schemeClr val="bg1"/>
                        </a:solidFill>
                        <a:effectLst/>
                        <a:latin typeface="Cambria" panose="02040503050406030204" pitchFamily="18" charset="0"/>
                        <a:ea typeface="MS Mincho" panose="02020609040205080304" pitchFamily="49" charset="-128"/>
                        <a:cs typeface="Times New Roman" panose="02020603050405020304" pitchFamily="18" charset="0"/>
                      </a:endParaRPr>
                    </a:p>
                  </a:txBody>
                  <a:tcPr>
                    <a:noFill/>
                  </a:tcPr>
                </a:tc>
              </a:tr>
            </a:tbl>
          </a:graphicData>
        </a:graphic>
      </p:graphicFrame>
      <p:sp>
        <p:nvSpPr>
          <p:cNvPr id="6" name="Rectangle 5"/>
          <p:cNvSpPr/>
          <p:nvPr/>
        </p:nvSpPr>
        <p:spPr bwMode="auto">
          <a:xfrm>
            <a:off x="5257800" y="4495800"/>
            <a:ext cx="762000" cy="3048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76200" y="5943600"/>
            <a:ext cx="8915400" cy="53340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schemeClr val="bg1"/>
                </a:solidFill>
              </a:rPr>
              <a:t>V65.5 - Person with feared complaint in whom no diagnosis was made</a:t>
            </a:r>
            <a:endParaRPr lang="en-US" dirty="0">
              <a:solidFill>
                <a:schemeClr val="bg1"/>
              </a:solidFill>
            </a:endParaRPr>
          </a:p>
        </p:txBody>
      </p:sp>
    </p:spTree>
    <p:extLst>
      <p:ext uri="{BB962C8B-B14F-4D97-AF65-F5344CB8AC3E}">
        <p14:creationId xmlns:p14="http://schemas.microsoft.com/office/powerpoint/2010/main" val="2738159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p:cNvSpPr>
            <a:spLocks noGrp="1" noChangeArrowheads="1"/>
          </p:cNvSpPr>
          <p:nvPr>
            <p:ph type="title"/>
          </p:nvPr>
        </p:nvSpPr>
        <p:spPr/>
        <p:txBody>
          <a:bodyPr/>
          <a:lstStyle/>
          <a:p>
            <a:pPr>
              <a:lnSpc>
                <a:spcPct val="90000"/>
              </a:lnSpc>
            </a:pPr>
            <a:r>
              <a:rPr lang="nl-BE" altLang="en-US" dirty="0" smtClean="0"/>
              <a:t>How </a:t>
            </a:r>
            <a:r>
              <a:rPr lang="nl-BE" altLang="en-US" dirty="0" err="1" smtClean="0"/>
              <a:t>to</a:t>
            </a:r>
            <a:r>
              <a:rPr lang="nl-BE" altLang="en-US" dirty="0" smtClean="0"/>
              <a:t> </a:t>
            </a:r>
            <a:r>
              <a:rPr lang="nl-BE" altLang="en-US" dirty="0" err="1" smtClean="0"/>
              <a:t>use</a:t>
            </a:r>
            <a:r>
              <a:rPr lang="nl-BE" altLang="en-US" dirty="0" smtClean="0"/>
              <a:t> </a:t>
            </a:r>
            <a:r>
              <a:rPr lang="nl-BE" altLang="en-US" dirty="0" err="1" smtClean="0"/>
              <a:t>ontologies</a:t>
            </a:r>
            <a:r>
              <a:rPr lang="nl-BE" altLang="en-US" dirty="0" smtClean="0"/>
              <a:t> </a:t>
            </a:r>
            <a:r>
              <a:rPr lang="nl-BE" altLang="en-US" dirty="0" err="1" smtClean="0"/>
              <a:t>appropriately</a:t>
            </a:r>
            <a:r>
              <a:rPr lang="nl-BE" altLang="en-US" dirty="0" smtClean="0"/>
              <a:t> in IT systems</a:t>
            </a:r>
            <a:endParaRPr lang="en-US" altLang="en-US" sz="2000" dirty="0" smtClean="0"/>
          </a:p>
        </p:txBody>
      </p:sp>
      <p:sp>
        <p:nvSpPr>
          <p:cNvPr id="22530" name="Rectangle 2"/>
          <p:cNvSpPr>
            <a:spLocks noGrp="1" noChangeArrowheads="1"/>
          </p:cNvSpPr>
          <p:nvPr>
            <p:ph idx="1"/>
          </p:nvPr>
        </p:nvSpPr>
        <p:spPr>
          <a:xfrm>
            <a:off x="228600" y="1676400"/>
            <a:ext cx="5029200" cy="4953000"/>
          </a:xfrm>
        </p:spPr>
        <p:txBody>
          <a:bodyPr/>
          <a:lstStyle/>
          <a:p>
            <a:pPr marL="609600" indent="-609600">
              <a:buFontTx/>
              <a:buNone/>
            </a:pPr>
            <a:r>
              <a:rPr lang="nl-NL" altLang="en-US" b="1" dirty="0" smtClean="0"/>
              <a:t>	</a:t>
            </a:r>
          </a:p>
          <a:p>
            <a:pPr marL="609600" indent="-609600">
              <a:buFontTx/>
              <a:buNone/>
            </a:pPr>
            <a:r>
              <a:rPr lang="nl-NL" altLang="en-US" b="1" u="sng" dirty="0" smtClean="0"/>
              <a:t>Referent Tracking</a:t>
            </a:r>
            <a:endParaRPr lang="nl-NL" altLang="en-US" b="1" u="sng" dirty="0"/>
          </a:p>
          <a:p>
            <a:pPr marL="609600" lvl="1" indent="-609600">
              <a:buSzTx/>
              <a:buNone/>
            </a:pPr>
            <a:r>
              <a:rPr lang="nl-NL" altLang="en-US" dirty="0" smtClean="0"/>
              <a:t>	</a:t>
            </a:r>
            <a:r>
              <a:rPr lang="nl-NL" altLang="en-US" b="1" i="1" dirty="0" smtClean="0"/>
              <a:t>explicit</a:t>
            </a:r>
            <a:r>
              <a:rPr lang="nl-NL" altLang="en-US" dirty="0" smtClean="0"/>
              <a:t> </a:t>
            </a:r>
            <a:r>
              <a:rPr lang="nl-BE" altLang="en-US" dirty="0" err="1" smtClean="0"/>
              <a:t>reference</a:t>
            </a:r>
            <a:r>
              <a:rPr lang="nl-BE" altLang="en-US" dirty="0" smtClean="0"/>
              <a:t> </a:t>
            </a:r>
            <a:r>
              <a:rPr lang="nl-NL" altLang="en-US" dirty="0" err="1" smtClean="0"/>
              <a:t>to</a:t>
            </a:r>
            <a:r>
              <a:rPr lang="nl-NL" altLang="en-US" dirty="0" smtClean="0"/>
              <a:t> the </a:t>
            </a:r>
            <a:r>
              <a:rPr lang="nl-NL" altLang="en-US" dirty="0" err="1" smtClean="0"/>
              <a:t>individual</a:t>
            </a:r>
            <a:r>
              <a:rPr lang="nl-NL" altLang="en-US" dirty="0" smtClean="0"/>
              <a:t> </a:t>
            </a:r>
            <a:r>
              <a:rPr lang="nl-NL" altLang="en-US" dirty="0" err="1" smtClean="0"/>
              <a:t>entities</a:t>
            </a:r>
            <a:r>
              <a:rPr lang="nl-NL" altLang="en-US" dirty="0" smtClean="0"/>
              <a:t> relevant </a:t>
            </a:r>
            <a:r>
              <a:rPr lang="nl-NL" altLang="en-US" dirty="0" err="1" smtClean="0"/>
              <a:t>to</a:t>
            </a:r>
            <a:r>
              <a:rPr lang="nl-NL" altLang="en-US" dirty="0" smtClean="0"/>
              <a:t> the accurate </a:t>
            </a:r>
            <a:r>
              <a:rPr lang="nl-NL" altLang="en-US" dirty="0" err="1" smtClean="0"/>
              <a:t>description</a:t>
            </a:r>
            <a:r>
              <a:rPr lang="nl-NL" altLang="en-US" dirty="0" smtClean="0"/>
              <a:t> of </a:t>
            </a:r>
            <a:r>
              <a:rPr lang="nl-NL" altLang="en-US" dirty="0" err="1" smtClean="0"/>
              <a:t>some</a:t>
            </a:r>
            <a:r>
              <a:rPr lang="nl-NL" altLang="en-US" dirty="0" smtClean="0"/>
              <a:t> </a:t>
            </a:r>
            <a:r>
              <a:rPr lang="nl-NL" altLang="en-US" dirty="0" err="1" smtClean="0"/>
              <a:t>portion</a:t>
            </a:r>
            <a:r>
              <a:rPr lang="nl-NL" altLang="en-US" dirty="0" smtClean="0"/>
              <a:t> of </a:t>
            </a:r>
            <a:r>
              <a:rPr lang="nl-NL" altLang="en-US" dirty="0" err="1" smtClean="0"/>
              <a:t>reality</a:t>
            </a:r>
            <a:r>
              <a:rPr lang="nl-BE" altLang="en-US" dirty="0" smtClean="0"/>
              <a:t>, </a:t>
            </a:r>
            <a:r>
              <a:rPr lang="en-US" altLang="en-US" dirty="0" smtClean="0"/>
              <a:t>..</a:t>
            </a:r>
            <a:r>
              <a:rPr lang="nl-BE" altLang="en-US" dirty="0" smtClean="0"/>
              <a:t>.</a:t>
            </a:r>
            <a:endParaRPr lang="nl-BE" altLang="en-US" dirty="0"/>
          </a:p>
          <a:p>
            <a:pPr marL="609600" indent="-609600">
              <a:buFontTx/>
              <a:buNone/>
            </a:pPr>
            <a:endParaRPr lang="nl-BE" altLang="en-US" dirty="0" smtClean="0"/>
          </a:p>
          <a:p>
            <a:pPr marL="609600" indent="-609600">
              <a:buFontTx/>
              <a:buNone/>
            </a:pPr>
            <a:endParaRPr lang="nl-BE" altLang="en-US" dirty="0"/>
          </a:p>
          <a:p>
            <a:pPr marL="609600" indent="-609600">
              <a:buFontTx/>
              <a:buNone/>
            </a:pPr>
            <a:endParaRPr lang="nl-BE" altLang="en-US" dirty="0" smtClean="0"/>
          </a:p>
          <a:p>
            <a:pPr marL="990600" lvl="1" indent="-533400">
              <a:buFontTx/>
              <a:buNone/>
            </a:pPr>
            <a:endParaRPr lang="nl-BE" altLang="en-US" dirty="0" smtClean="0"/>
          </a:p>
        </p:txBody>
      </p:sp>
      <p:sp>
        <p:nvSpPr>
          <p:cNvPr id="22532" name="Rectangle 4"/>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2533" name="AutoShape 5"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pic>
        <p:nvPicPr>
          <p:cNvPr id="1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04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p:cNvSpPr>
            <a:spLocks noGrp="1" noChangeArrowheads="1"/>
          </p:cNvSpPr>
          <p:nvPr>
            <p:ph type="title"/>
          </p:nvPr>
        </p:nvSpPr>
        <p:spPr/>
        <p:txBody>
          <a:bodyPr/>
          <a:lstStyle/>
          <a:p>
            <a:pPr>
              <a:lnSpc>
                <a:spcPct val="90000"/>
              </a:lnSpc>
            </a:pPr>
            <a:r>
              <a:rPr lang="nl-BE" altLang="en-US" dirty="0" smtClean="0"/>
              <a:t>A solution </a:t>
            </a:r>
            <a:r>
              <a:rPr lang="nl-BE" altLang="en-US" dirty="0" err="1" smtClean="0"/>
              <a:t>proposed</a:t>
            </a:r>
            <a:r>
              <a:rPr lang="nl-BE" altLang="en-US" dirty="0" smtClean="0"/>
              <a:t> 10 </a:t>
            </a:r>
            <a:r>
              <a:rPr lang="nl-BE" altLang="en-US" dirty="0" err="1" smtClean="0"/>
              <a:t>years</a:t>
            </a:r>
            <a:r>
              <a:rPr lang="nl-BE" altLang="en-US" dirty="0" smtClean="0"/>
              <a:t> </a:t>
            </a:r>
            <a:r>
              <a:rPr lang="nl-BE" altLang="en-US" dirty="0" err="1" smtClean="0"/>
              <a:t>ago</a:t>
            </a:r>
            <a:endParaRPr lang="en-US" altLang="en-US" sz="2000" dirty="0" smtClean="0"/>
          </a:p>
        </p:txBody>
      </p:sp>
      <p:sp>
        <p:nvSpPr>
          <p:cNvPr id="22530" name="Rectangle 2"/>
          <p:cNvSpPr>
            <a:spLocks noGrp="1" noChangeArrowheads="1"/>
          </p:cNvSpPr>
          <p:nvPr>
            <p:ph idx="1"/>
          </p:nvPr>
        </p:nvSpPr>
        <p:spPr>
          <a:xfrm>
            <a:off x="228600" y="1676400"/>
            <a:ext cx="5029200" cy="4953000"/>
          </a:xfrm>
        </p:spPr>
        <p:txBody>
          <a:bodyPr/>
          <a:lstStyle/>
          <a:p>
            <a:pPr marL="609600" indent="-609600">
              <a:buFontTx/>
              <a:buNone/>
            </a:pPr>
            <a:r>
              <a:rPr lang="nl-NL" altLang="en-US" b="1" dirty="0" smtClean="0"/>
              <a:t>	</a:t>
            </a:r>
          </a:p>
          <a:p>
            <a:pPr marL="609600" indent="-609600">
              <a:buFontTx/>
              <a:buNone/>
            </a:pPr>
            <a:r>
              <a:rPr lang="nl-NL" altLang="en-US" b="1" u="sng" dirty="0" smtClean="0"/>
              <a:t>Referent Tracking</a:t>
            </a:r>
            <a:endParaRPr lang="nl-NL" altLang="en-US" b="1" u="sng" dirty="0"/>
          </a:p>
          <a:p>
            <a:pPr marL="609600" lvl="1" indent="-609600">
              <a:buSzTx/>
              <a:buNone/>
            </a:pPr>
            <a:r>
              <a:rPr lang="nl-NL" altLang="en-US" b="1" i="1" dirty="0" smtClean="0"/>
              <a:t>  explicit</a:t>
            </a:r>
            <a:r>
              <a:rPr lang="nl-NL" altLang="en-US" dirty="0" smtClean="0"/>
              <a:t> </a:t>
            </a:r>
            <a:r>
              <a:rPr lang="nl-BE" altLang="en-US" dirty="0" err="1" smtClean="0"/>
              <a:t>reference</a:t>
            </a:r>
            <a:r>
              <a:rPr lang="nl-BE" altLang="en-US" dirty="0" smtClean="0"/>
              <a:t> </a:t>
            </a:r>
            <a:r>
              <a:rPr lang="nl-NL" altLang="en-US" dirty="0" err="1" smtClean="0"/>
              <a:t>to</a:t>
            </a:r>
            <a:r>
              <a:rPr lang="nl-NL" altLang="en-US" dirty="0" smtClean="0"/>
              <a:t> the </a:t>
            </a:r>
            <a:r>
              <a:rPr lang="nl-NL" altLang="en-US" dirty="0" err="1" smtClean="0"/>
              <a:t>individual</a:t>
            </a:r>
            <a:r>
              <a:rPr lang="nl-NL" altLang="en-US" dirty="0" smtClean="0"/>
              <a:t> </a:t>
            </a:r>
            <a:r>
              <a:rPr lang="nl-NL" altLang="en-US" dirty="0" err="1" smtClean="0"/>
              <a:t>entities</a:t>
            </a:r>
            <a:r>
              <a:rPr lang="nl-NL" altLang="en-US" dirty="0" smtClean="0"/>
              <a:t> relevant </a:t>
            </a:r>
            <a:r>
              <a:rPr lang="nl-NL" altLang="en-US" dirty="0" err="1" smtClean="0"/>
              <a:t>to</a:t>
            </a:r>
            <a:r>
              <a:rPr lang="nl-NL" altLang="en-US" dirty="0" smtClean="0"/>
              <a:t> the accurate </a:t>
            </a:r>
            <a:r>
              <a:rPr lang="nl-NL" altLang="en-US" dirty="0" err="1" smtClean="0"/>
              <a:t>description</a:t>
            </a:r>
            <a:r>
              <a:rPr lang="nl-NL" altLang="en-US" dirty="0" smtClean="0"/>
              <a:t> of </a:t>
            </a:r>
            <a:r>
              <a:rPr lang="nl-NL" altLang="en-US" dirty="0" err="1" smtClean="0"/>
              <a:t>some</a:t>
            </a:r>
            <a:r>
              <a:rPr lang="nl-NL" altLang="en-US" dirty="0" smtClean="0"/>
              <a:t> </a:t>
            </a:r>
            <a:r>
              <a:rPr lang="nl-NL" altLang="en-US" dirty="0" err="1" smtClean="0"/>
              <a:t>portion</a:t>
            </a:r>
            <a:r>
              <a:rPr lang="nl-NL" altLang="en-US" dirty="0" smtClean="0"/>
              <a:t> of </a:t>
            </a:r>
            <a:r>
              <a:rPr lang="nl-NL" altLang="en-US" dirty="0" err="1" smtClean="0"/>
              <a:t>reality</a:t>
            </a:r>
            <a:r>
              <a:rPr lang="nl-BE" altLang="en-US" dirty="0" smtClean="0"/>
              <a:t>, … </a:t>
            </a:r>
          </a:p>
          <a:p>
            <a:pPr marL="609600" lvl="1" indent="-609600">
              <a:buSzTx/>
              <a:buNone/>
            </a:pPr>
            <a:r>
              <a:rPr lang="nl-BE" altLang="en-US" dirty="0"/>
              <a:t> </a:t>
            </a:r>
            <a:r>
              <a:rPr lang="nl-BE" altLang="en-US" dirty="0" smtClean="0"/>
              <a:t> </a:t>
            </a:r>
            <a:r>
              <a:rPr lang="nl-BE" altLang="en-US" dirty="0" err="1" smtClean="0"/>
              <a:t>by</a:t>
            </a:r>
            <a:r>
              <a:rPr lang="nl-BE" altLang="en-US" dirty="0" smtClean="0"/>
              <a:t> means of </a:t>
            </a:r>
            <a:r>
              <a:rPr lang="nl-BE" altLang="en-US" dirty="0" err="1" smtClean="0"/>
              <a:t>an</a:t>
            </a:r>
            <a:r>
              <a:rPr lang="nl-BE" altLang="en-US" dirty="0" smtClean="0"/>
              <a:t> </a:t>
            </a:r>
            <a:r>
              <a:rPr lang="nl-BE" altLang="en-US" b="1" i="1" dirty="0" err="1" smtClean="0"/>
              <a:t>Instance</a:t>
            </a:r>
            <a:r>
              <a:rPr lang="nl-BE" altLang="en-US" b="1" i="1" dirty="0" smtClean="0"/>
              <a:t> </a:t>
            </a:r>
            <a:r>
              <a:rPr lang="nl-BE" altLang="en-US" b="1" i="1" dirty="0"/>
              <a:t>Unique </a:t>
            </a:r>
            <a:r>
              <a:rPr lang="nl-BE" altLang="en-US" b="1" i="1" dirty="0" err="1"/>
              <a:t>Identifier</a:t>
            </a:r>
            <a:r>
              <a:rPr lang="nl-NL" altLang="en-US" dirty="0"/>
              <a:t> </a:t>
            </a:r>
            <a:r>
              <a:rPr lang="nl-BE" altLang="en-US" dirty="0"/>
              <a:t>(IUI) </a:t>
            </a:r>
            <a:r>
              <a:rPr lang="nl-BE" altLang="en-US" dirty="0" err="1"/>
              <a:t>for</a:t>
            </a:r>
            <a:r>
              <a:rPr lang="nl-BE" altLang="en-US" dirty="0"/>
              <a:t> </a:t>
            </a:r>
            <a:r>
              <a:rPr lang="nl-BE" altLang="en-US" dirty="0" err="1"/>
              <a:t>each</a:t>
            </a:r>
            <a:r>
              <a:rPr lang="nl-BE" altLang="en-US" dirty="0"/>
              <a:t> </a:t>
            </a:r>
            <a:r>
              <a:rPr lang="nl-BE" altLang="en-US" dirty="0" err="1" smtClean="0"/>
              <a:t>such</a:t>
            </a:r>
            <a:r>
              <a:rPr lang="nl-BE" altLang="en-US" dirty="0" smtClean="0"/>
              <a:t> </a:t>
            </a:r>
            <a:r>
              <a:rPr lang="nl-BE" altLang="en-US" dirty="0" err="1" smtClean="0"/>
              <a:t>particular</a:t>
            </a:r>
            <a:r>
              <a:rPr lang="nl-BE" altLang="en-US" dirty="0" smtClean="0"/>
              <a:t> </a:t>
            </a:r>
            <a:r>
              <a:rPr lang="nl-BE" altLang="en-US" dirty="0"/>
              <a:t>(</a:t>
            </a:r>
            <a:r>
              <a:rPr lang="nl-BE" altLang="en-US" dirty="0" err="1"/>
              <a:t>individual</a:t>
            </a:r>
            <a:r>
              <a:rPr lang="nl-BE" altLang="en-US" dirty="0"/>
              <a:t>) </a:t>
            </a:r>
            <a:r>
              <a:rPr lang="nl-BE" altLang="en-US" dirty="0" err="1" smtClean="0"/>
              <a:t>entity</a:t>
            </a:r>
            <a:r>
              <a:rPr lang="nl-BE" altLang="en-US" dirty="0" smtClean="0"/>
              <a:t>.</a:t>
            </a:r>
            <a:endParaRPr lang="nl-BE" altLang="en-US" dirty="0"/>
          </a:p>
          <a:p>
            <a:pPr marL="609600" indent="-609600">
              <a:buFontTx/>
              <a:buNone/>
            </a:pPr>
            <a:endParaRPr lang="nl-BE" altLang="en-US" dirty="0" smtClean="0"/>
          </a:p>
          <a:p>
            <a:pPr marL="609600" indent="-609600">
              <a:buFontTx/>
              <a:buNone/>
            </a:pPr>
            <a:endParaRPr lang="nl-BE" altLang="en-US" dirty="0"/>
          </a:p>
          <a:p>
            <a:pPr marL="609600" indent="-609600">
              <a:buFontTx/>
              <a:buNone/>
            </a:pPr>
            <a:endParaRPr lang="nl-BE" altLang="en-US" dirty="0" smtClean="0"/>
          </a:p>
          <a:p>
            <a:pPr marL="990600" lvl="1" indent="-533400">
              <a:buFontTx/>
              <a:buNone/>
            </a:pPr>
            <a:endParaRPr lang="nl-BE" altLang="en-US" dirty="0" smtClean="0"/>
          </a:p>
        </p:txBody>
      </p:sp>
      <p:sp>
        <p:nvSpPr>
          <p:cNvPr id="22532" name="Rectangle 4"/>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2533" name="AutoShape 5"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7" name="Group 6"/>
          <p:cNvGrpSpPr>
            <a:grpSpLocks/>
          </p:cNvGrpSpPr>
          <p:nvPr/>
        </p:nvGrpSpPr>
        <p:grpSpPr bwMode="auto">
          <a:xfrm>
            <a:off x="5675313" y="1752600"/>
            <a:ext cx="3082925" cy="4191000"/>
            <a:chOff x="3264" y="1344"/>
            <a:chExt cx="2146" cy="2784"/>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344"/>
              <a:ext cx="214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8"/>
            <p:cNvSpPr>
              <a:spLocks noChangeArrowheads="1" noChangeShapeType="1" noTextEdit="1"/>
            </p:cNvSpPr>
            <p:nvPr/>
          </p:nvSpPr>
          <p:spPr bwMode="auto">
            <a:xfrm>
              <a:off x="3312" y="2160"/>
              <a:ext cx="336" cy="624"/>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235</a:t>
              </a:r>
            </a:p>
          </p:txBody>
        </p:sp>
        <p:sp>
          <p:nvSpPr>
            <p:cNvPr id="10" name="Text Box 9"/>
            <p:cNvSpPr txBox="1">
              <a:spLocks noChangeArrowheads="1"/>
            </p:cNvSpPr>
            <p:nvPr/>
          </p:nvSpPr>
          <p:spPr bwMode="auto">
            <a:xfrm>
              <a:off x="4875" y="1920"/>
              <a:ext cx="44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latin typeface="Arial Unicode MS" panose="020B0604020202020204" pitchFamily="34" charset="-128"/>
                </a:rPr>
                <a:t>78</a:t>
              </a:r>
            </a:p>
          </p:txBody>
        </p:sp>
        <p:sp>
          <p:nvSpPr>
            <p:cNvPr id="11" name="WordArt 10"/>
            <p:cNvSpPr>
              <a:spLocks noChangeArrowheads="1" noChangeShapeType="1" noTextEdit="1"/>
            </p:cNvSpPr>
            <p:nvPr/>
          </p:nvSpPr>
          <p:spPr bwMode="auto">
            <a:xfrm>
              <a:off x="4416" y="2400"/>
              <a:ext cx="768" cy="408"/>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panose="020B0A04020102020204" pitchFamily="34" charset="0"/>
                </a:rPr>
                <a:t>5678</a:t>
              </a:r>
            </a:p>
          </p:txBody>
        </p:sp>
        <p:sp>
          <p:nvSpPr>
            <p:cNvPr id="12" name="WordArt 11"/>
            <p:cNvSpPr>
              <a:spLocks noChangeArrowheads="1" noChangeShapeType="1" noTextEdit="1"/>
            </p:cNvSpPr>
            <p:nvPr/>
          </p:nvSpPr>
          <p:spPr bwMode="auto">
            <a:xfrm>
              <a:off x="3792" y="2976"/>
              <a:ext cx="378" cy="48"/>
            </a:xfrm>
            <a:prstGeom prst="rect">
              <a:avLst/>
            </a:prstGeom>
          </p:spPr>
          <p:txBody>
            <a:bodyPr spcFirstLastPara="1" wrap="none" fromWordArt="1">
              <a:prstTxWarp prst="textArchUp">
                <a:avLst>
                  <a:gd name="adj" fmla="val 10800004"/>
                </a:avLst>
              </a:prstTxWarp>
            </a:bodyPr>
            <a:lstStyle/>
            <a:p>
              <a:r>
                <a:rPr lang="en-US" kern="10">
                  <a:ln w="9525">
                    <a:solidFill>
                      <a:srgbClr val="000000"/>
                    </a:solidFill>
                    <a:round/>
                    <a:headEnd/>
                    <a:tailEnd/>
                  </a:ln>
                  <a:solidFill>
                    <a:srgbClr val="000000"/>
                  </a:solidFill>
                  <a:latin typeface="Arial Black" panose="020B0A04020102020204" pitchFamily="34" charset="0"/>
                </a:rPr>
                <a:t>321</a:t>
              </a:r>
            </a:p>
          </p:txBody>
        </p:sp>
        <p:sp>
          <p:nvSpPr>
            <p:cNvPr id="13" name="WordArt 12"/>
            <p:cNvSpPr>
              <a:spLocks noChangeArrowheads="1" noChangeShapeType="1" noTextEdit="1"/>
            </p:cNvSpPr>
            <p:nvPr/>
          </p:nvSpPr>
          <p:spPr bwMode="auto">
            <a:xfrm rot="885637">
              <a:off x="3840" y="3216"/>
              <a:ext cx="384" cy="336"/>
            </a:xfrm>
            <a:prstGeom prst="rect">
              <a:avLst/>
            </a:prstGeom>
          </p:spPr>
          <p:txBody>
            <a:bodyPr wrap="none" fromWordArt="1">
              <a:prstTxWarp prst="textSlantUp">
                <a:avLst>
                  <a:gd name="adj" fmla="val 47773"/>
                </a:avLst>
              </a:prstTxWarp>
            </a:bodyPr>
            <a:lstStyle/>
            <a:p>
              <a:r>
                <a:rPr lang="en-US" sz="3600" kern="10">
                  <a:ln w="9525">
                    <a:solidFill>
                      <a:srgbClr val="000000"/>
                    </a:solidFill>
                    <a:round/>
                    <a:headEnd/>
                    <a:tailEnd/>
                  </a:ln>
                  <a:solidFill>
                    <a:srgbClr val="000000"/>
                  </a:solidFill>
                  <a:latin typeface="Arial Black" panose="020B0A04020102020204" pitchFamily="34" charset="0"/>
                </a:rPr>
                <a:t>322</a:t>
              </a:r>
            </a:p>
          </p:txBody>
        </p:sp>
        <p:sp>
          <p:nvSpPr>
            <p:cNvPr id="14" name="WordArt 13"/>
            <p:cNvSpPr>
              <a:spLocks noChangeArrowheads="1" noChangeShapeType="1" noTextEdit="1"/>
            </p:cNvSpPr>
            <p:nvPr/>
          </p:nvSpPr>
          <p:spPr bwMode="auto">
            <a:xfrm rot="1914897">
              <a:off x="4848" y="3264"/>
              <a:ext cx="336" cy="267"/>
            </a:xfrm>
            <a:prstGeom prst="rect">
              <a:avLst/>
            </a:prstGeom>
          </p:spPr>
          <p:txBody>
            <a:bodyPr wrap="none" fromWordArt="1">
              <a:prstTxWarp prst="textSlantUp">
                <a:avLst>
                  <a:gd name="adj" fmla="val 11329"/>
                </a:avLst>
              </a:prstTxWarp>
            </a:bodyPr>
            <a:lstStyle/>
            <a:p>
              <a:r>
                <a:rPr lang="en-US" sz="3600" kern="10">
                  <a:ln w="9525">
                    <a:solidFill>
                      <a:srgbClr val="000000"/>
                    </a:solidFill>
                    <a:round/>
                    <a:headEnd/>
                    <a:tailEnd/>
                  </a:ln>
                  <a:solidFill>
                    <a:srgbClr val="000000"/>
                  </a:solidFill>
                  <a:latin typeface="Arial Black" panose="020B0A04020102020204" pitchFamily="34" charset="0"/>
                </a:rPr>
                <a:t>666</a:t>
              </a:r>
            </a:p>
          </p:txBody>
        </p:sp>
        <p:sp>
          <p:nvSpPr>
            <p:cNvPr id="15" name="WordArt 14"/>
            <p:cNvSpPr>
              <a:spLocks noChangeArrowheads="1" noChangeShapeType="1" noTextEdit="1"/>
            </p:cNvSpPr>
            <p:nvPr/>
          </p:nvSpPr>
          <p:spPr bwMode="auto">
            <a:xfrm>
              <a:off x="4320" y="3456"/>
              <a:ext cx="336" cy="288"/>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427</a:t>
              </a:r>
            </a:p>
          </p:txBody>
        </p:sp>
      </p:grpSp>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49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nl-BE" altLang="en-US" dirty="0"/>
              <a:t>Referent Tracking </a:t>
            </a:r>
            <a:r>
              <a:rPr lang="nl-BE" altLang="en-US" dirty="0" err="1" smtClean="0"/>
              <a:t>Tuples</a:t>
            </a:r>
            <a:r>
              <a:rPr lang="nl-BE" altLang="en-US" dirty="0" smtClean="0"/>
              <a:t> (</a:t>
            </a:r>
            <a:r>
              <a:rPr lang="nl-BE" altLang="en-US" dirty="0" err="1" smtClean="0"/>
              <a:t>RTTs</a:t>
            </a:r>
            <a:r>
              <a:rPr lang="nl-BE" altLang="en-US" dirty="0" smtClean="0"/>
              <a:t>)</a:t>
            </a:r>
            <a:endParaRPr lang="en-US" dirty="0" smtClean="0"/>
          </a:p>
        </p:txBody>
      </p:sp>
      <p:sp>
        <p:nvSpPr>
          <p:cNvPr id="40963" name="Rectangle 3"/>
          <p:cNvSpPr>
            <a:spLocks noGrp="1" noChangeArrowheads="1"/>
          </p:cNvSpPr>
          <p:nvPr>
            <p:ph idx="1"/>
          </p:nvPr>
        </p:nvSpPr>
        <p:spPr>
          <a:xfrm>
            <a:off x="228600" y="1676400"/>
            <a:ext cx="8763000" cy="4953000"/>
          </a:xfrm>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patient has ICD-9 diagnosis ‘279.4 – Gout, unspecified’ ”</a:t>
            </a:r>
          </a:p>
          <a:p>
            <a:pPr lvl="1">
              <a:lnSpc>
                <a:spcPct val="80000"/>
              </a:lnSpc>
            </a:pPr>
            <a:endParaRPr lang="en-US" sz="2400" dirty="0" smtClean="0">
              <a:latin typeface="Times New Roman" panose="02020603050405020304" pitchFamily="18" charset="0"/>
              <a:cs typeface="Times New Roman" panose="02020603050405020304" pitchFamily="18" charset="0"/>
            </a:endParaRP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smtClean="0">
                <a:latin typeface="Times New Roman" panose="02020603050405020304" pitchFamily="18" charset="0"/>
                <a:cs typeface="Times New Roman" panose="02020603050405020304" pitchFamily="18" charset="0"/>
              </a:rPr>
              <a:t>(very roughly, simplified and in abstract syntax)</a:t>
            </a:r>
            <a:r>
              <a:rPr lang="en-US" sz="2800" dirty="0" smtClean="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is about this-2 which is realized in this-3’,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diagnosis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isAbout</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disease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realizedIn</a:t>
            </a:r>
            <a:r>
              <a:rPr lang="en-US" sz="2000" dirty="0" smtClean="0">
                <a:latin typeface="Times New Roman" panose="02020603050405020304" pitchFamily="18" charset="0"/>
                <a:cs typeface="Times New Roman" panose="02020603050405020304" pitchFamily="18" charset="0"/>
              </a:rPr>
              <a:t>     this-3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8493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nl-BE" altLang="en-US" dirty="0"/>
              <a:t>Referent Tracking </a:t>
            </a:r>
            <a:r>
              <a:rPr lang="nl-BE" altLang="en-US" dirty="0" err="1"/>
              <a:t>Tuples</a:t>
            </a:r>
            <a:r>
              <a:rPr lang="nl-BE" altLang="en-US" dirty="0"/>
              <a:t> (</a:t>
            </a:r>
            <a:r>
              <a:rPr lang="nl-BE" altLang="en-US" dirty="0" err="1"/>
              <a:t>RTTs</a:t>
            </a:r>
            <a:r>
              <a:rPr lang="nl-BE" altLang="en-US" dirty="0"/>
              <a:t>)</a:t>
            </a:r>
            <a:endParaRPr lang="en-US" dirty="0" smtClean="0"/>
          </a:p>
        </p:txBody>
      </p:sp>
      <p:sp>
        <p:nvSpPr>
          <p:cNvPr id="40963" name="Rectangle 3"/>
          <p:cNvSpPr>
            <a:spLocks noGrp="1" noChangeArrowheads="1"/>
          </p:cNvSpPr>
          <p:nvPr>
            <p:ph idx="1"/>
          </p:nvPr>
        </p:nvSpPr>
        <p:spPr>
          <a:xfrm>
            <a:off x="228600" y="1676400"/>
            <a:ext cx="8763000" cy="4953000"/>
          </a:xfrm>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patient has ICD-9 diagnosis ‘279.4 – Gout, unspecified’ ”</a:t>
            </a:r>
          </a:p>
          <a:p>
            <a:pPr lvl="1">
              <a:lnSpc>
                <a:spcPct val="80000"/>
              </a:lnSpc>
            </a:pPr>
            <a:endParaRPr lang="en-US" sz="2400" dirty="0" smtClean="0">
              <a:latin typeface="Times New Roman" panose="02020603050405020304" pitchFamily="18" charset="0"/>
              <a:cs typeface="Times New Roman" panose="02020603050405020304" pitchFamily="18" charset="0"/>
            </a:endParaRP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a:latin typeface="Times New Roman" panose="02020603050405020304" pitchFamily="18" charset="0"/>
                <a:cs typeface="Times New Roman" panose="02020603050405020304" pitchFamily="18" charset="0"/>
              </a:rPr>
              <a:t>(very roughly, simplified and in abstract syntax)</a:t>
            </a:r>
            <a:r>
              <a:rPr lang="en-US" sz="2800" dirty="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is about this-2 which is realized in this-3’,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diagnosis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isAbout</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disease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realizedIn</a:t>
            </a:r>
            <a:r>
              <a:rPr lang="en-US" sz="2000" dirty="0" smtClean="0">
                <a:latin typeface="Times New Roman" panose="02020603050405020304" pitchFamily="18" charset="0"/>
                <a:cs typeface="Times New Roman" panose="02020603050405020304" pitchFamily="18" charset="0"/>
              </a:rPr>
              <a:t>     this-3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
        <p:nvSpPr>
          <p:cNvPr id="4" name="Rectangle 4"/>
          <p:cNvSpPr>
            <a:spLocks noChangeArrowheads="1"/>
          </p:cNvSpPr>
          <p:nvPr/>
        </p:nvSpPr>
        <p:spPr bwMode="auto">
          <a:xfrm>
            <a:off x="1371600" y="3581400"/>
            <a:ext cx="685800" cy="1981200"/>
          </a:xfrm>
          <a:prstGeom prst="rect">
            <a:avLst/>
          </a:prstGeom>
          <a:noFill/>
          <a:ln w="28575">
            <a:solidFill>
              <a:schemeClr val="accent1"/>
            </a:solidFill>
            <a:miter lim="800000"/>
            <a:headEnd/>
            <a:tailEnd/>
          </a:ln>
        </p:spPr>
        <p:txBody>
          <a:bodyPr wrap="none" anchor="ctr"/>
          <a:lstStyle/>
          <a:p>
            <a:endParaRPr lang="en-US"/>
          </a:p>
        </p:txBody>
      </p:sp>
      <p:sp>
        <p:nvSpPr>
          <p:cNvPr id="5" name="Text Box 5"/>
          <p:cNvSpPr txBox="1">
            <a:spLocks noChangeArrowheads="1"/>
          </p:cNvSpPr>
          <p:nvPr/>
        </p:nvSpPr>
        <p:spPr bwMode="auto">
          <a:xfrm>
            <a:off x="2857500" y="6148388"/>
            <a:ext cx="3552825" cy="457200"/>
          </a:xfrm>
          <a:prstGeom prst="rect">
            <a:avLst/>
          </a:prstGeom>
          <a:noFill/>
          <a:ln w="9525">
            <a:noFill/>
            <a:miter lim="800000"/>
            <a:headEnd/>
            <a:tailEnd/>
          </a:ln>
        </p:spPr>
        <p:txBody>
          <a:bodyPr wrap="none">
            <a:spAutoFit/>
          </a:bodyPr>
          <a:lstStyle/>
          <a:p>
            <a:r>
              <a:rPr lang="en-US" sz="2400">
                <a:solidFill>
                  <a:schemeClr val="accent1"/>
                </a:solidFill>
              </a:rPr>
              <a:t>denotators for particulars</a:t>
            </a:r>
          </a:p>
        </p:txBody>
      </p:sp>
      <p:cxnSp>
        <p:nvCxnSpPr>
          <p:cNvPr id="6" name="AutoShape 6"/>
          <p:cNvCxnSpPr>
            <a:cxnSpLocks noChangeShapeType="1"/>
            <a:stCxn id="4" idx="2"/>
            <a:endCxn id="5" idx="1"/>
          </p:cNvCxnSpPr>
          <p:nvPr/>
        </p:nvCxnSpPr>
        <p:spPr bwMode="auto">
          <a:xfrm rot="16200000" flipH="1">
            <a:off x="1878806" y="5398294"/>
            <a:ext cx="814388" cy="1143000"/>
          </a:xfrm>
          <a:prstGeom prst="bentConnector2">
            <a:avLst/>
          </a:prstGeom>
          <a:noFill/>
          <a:ln w="28575">
            <a:solidFill>
              <a:schemeClr val="accent1"/>
            </a:solidFill>
            <a:miter lim="800000"/>
            <a:headEnd/>
            <a:tailEnd type="triangle" w="med" len="med"/>
          </a:ln>
        </p:spPr>
      </p:cxnSp>
    </p:spTree>
    <p:extLst>
      <p:ext uri="{BB962C8B-B14F-4D97-AF65-F5344CB8AC3E}">
        <p14:creationId xmlns:p14="http://schemas.microsoft.com/office/powerpoint/2010/main" val="1192372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nl-BE" altLang="en-US" dirty="0"/>
              <a:t>Referent Tracking </a:t>
            </a:r>
            <a:r>
              <a:rPr lang="nl-BE" altLang="en-US" dirty="0" err="1"/>
              <a:t>Tuples</a:t>
            </a:r>
            <a:r>
              <a:rPr lang="nl-BE" altLang="en-US" dirty="0"/>
              <a:t> (</a:t>
            </a:r>
            <a:r>
              <a:rPr lang="nl-BE" altLang="en-US" dirty="0" err="1"/>
              <a:t>RTTs</a:t>
            </a:r>
            <a:r>
              <a:rPr lang="nl-BE" altLang="en-US" dirty="0"/>
              <a:t>)</a:t>
            </a:r>
            <a:endParaRPr lang="en-US" dirty="0" smtClean="0"/>
          </a:p>
        </p:txBody>
      </p:sp>
      <p:sp>
        <p:nvSpPr>
          <p:cNvPr id="40963" name="Rectangle 3"/>
          <p:cNvSpPr>
            <a:spLocks noGrp="1" noChangeArrowheads="1"/>
          </p:cNvSpPr>
          <p:nvPr>
            <p:ph idx="1"/>
          </p:nvPr>
        </p:nvSpPr>
        <p:spPr>
          <a:xfrm>
            <a:off x="228600" y="1676400"/>
            <a:ext cx="8763000" cy="4953000"/>
          </a:xfrm>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patient has ICD-9 diagnosis ‘279.4 – Gout, unspecified’ ”</a:t>
            </a:r>
          </a:p>
          <a:p>
            <a:pPr lvl="1">
              <a:lnSpc>
                <a:spcPct val="80000"/>
              </a:lnSpc>
            </a:pPr>
            <a:endParaRPr lang="en-US" sz="2400" dirty="0" smtClean="0">
              <a:latin typeface="Times New Roman" panose="02020603050405020304" pitchFamily="18" charset="0"/>
              <a:cs typeface="Times New Roman" panose="02020603050405020304" pitchFamily="18" charset="0"/>
            </a:endParaRP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a:latin typeface="Times New Roman" panose="02020603050405020304" pitchFamily="18" charset="0"/>
                <a:cs typeface="Times New Roman" panose="02020603050405020304" pitchFamily="18" charset="0"/>
              </a:rPr>
              <a:t>(very roughly, simplified and in abstract syntax)</a:t>
            </a:r>
            <a:r>
              <a:rPr lang="en-US" sz="2800" dirty="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is about this-2 which is realized in this-3’,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diagnosis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isAbout</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disease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realizedIn</a:t>
            </a:r>
            <a:r>
              <a:rPr lang="en-US" sz="2000" dirty="0" smtClean="0">
                <a:latin typeface="Times New Roman" panose="02020603050405020304" pitchFamily="18" charset="0"/>
                <a:cs typeface="Times New Roman" panose="02020603050405020304" pitchFamily="18" charset="0"/>
              </a:rPr>
              <a:t>     this-3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
        <p:nvSpPr>
          <p:cNvPr id="7" name="Rectangle 4"/>
          <p:cNvSpPr>
            <a:spLocks noChangeArrowheads="1"/>
          </p:cNvSpPr>
          <p:nvPr/>
        </p:nvSpPr>
        <p:spPr bwMode="auto">
          <a:xfrm>
            <a:off x="2057400" y="3581400"/>
            <a:ext cx="1295400" cy="1981200"/>
          </a:xfrm>
          <a:prstGeom prst="rect">
            <a:avLst/>
          </a:prstGeom>
          <a:noFill/>
          <a:ln w="28575">
            <a:solidFill>
              <a:schemeClr val="accent1"/>
            </a:solidFill>
            <a:miter lim="800000"/>
            <a:headEnd/>
            <a:tailEnd/>
          </a:ln>
        </p:spPr>
        <p:txBody>
          <a:bodyPr wrap="none" anchor="ctr"/>
          <a:lstStyle/>
          <a:p>
            <a:endParaRPr lang="en-US"/>
          </a:p>
        </p:txBody>
      </p:sp>
      <p:sp>
        <p:nvSpPr>
          <p:cNvPr id="8" name="Text Box 5"/>
          <p:cNvSpPr txBox="1">
            <a:spLocks noChangeArrowheads="1"/>
          </p:cNvSpPr>
          <p:nvPr/>
        </p:nvSpPr>
        <p:spPr bwMode="auto">
          <a:xfrm>
            <a:off x="3881437" y="6072188"/>
            <a:ext cx="4881563" cy="457200"/>
          </a:xfrm>
          <a:prstGeom prst="rect">
            <a:avLst/>
          </a:prstGeom>
          <a:noFill/>
          <a:ln w="9525">
            <a:noFill/>
            <a:miter lim="800000"/>
            <a:headEnd/>
            <a:tailEnd/>
          </a:ln>
        </p:spPr>
        <p:txBody>
          <a:bodyPr wrap="none">
            <a:spAutoFit/>
          </a:bodyPr>
          <a:lstStyle/>
          <a:p>
            <a:r>
              <a:rPr lang="en-US" sz="2400" dirty="0" err="1">
                <a:solidFill>
                  <a:schemeClr val="accent1"/>
                </a:solidFill>
              </a:rPr>
              <a:t>denotators</a:t>
            </a:r>
            <a:r>
              <a:rPr lang="en-US" sz="2400" dirty="0">
                <a:solidFill>
                  <a:schemeClr val="accent1"/>
                </a:solidFill>
              </a:rPr>
              <a:t> for appropriate relations</a:t>
            </a:r>
          </a:p>
        </p:txBody>
      </p:sp>
      <p:cxnSp>
        <p:nvCxnSpPr>
          <p:cNvPr id="9" name="AutoShape 6"/>
          <p:cNvCxnSpPr>
            <a:cxnSpLocks noChangeShapeType="1"/>
            <a:stCxn id="7" idx="2"/>
          </p:cNvCxnSpPr>
          <p:nvPr/>
        </p:nvCxnSpPr>
        <p:spPr bwMode="auto">
          <a:xfrm rot="16200000" flipH="1">
            <a:off x="2924174" y="5343525"/>
            <a:ext cx="814389" cy="1252537"/>
          </a:xfrm>
          <a:prstGeom prst="bentConnector2">
            <a:avLst/>
          </a:prstGeom>
          <a:noFill/>
          <a:ln w="28575">
            <a:solidFill>
              <a:schemeClr val="accent1"/>
            </a:solidFill>
            <a:miter lim="800000"/>
            <a:headEnd/>
            <a:tailEnd type="triangle" w="med" len="med"/>
          </a:ln>
        </p:spPr>
      </p:cxnSp>
    </p:spTree>
    <p:extLst>
      <p:ext uri="{BB962C8B-B14F-4D97-AF65-F5344CB8AC3E}">
        <p14:creationId xmlns:p14="http://schemas.microsoft.com/office/powerpoint/2010/main" val="2713728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user interface for the Problem List</a:t>
            </a:r>
            <a:endParaRPr lang="en-US" dirty="0"/>
          </a:p>
        </p:txBody>
      </p:sp>
      <p:sp>
        <p:nvSpPr>
          <p:cNvPr id="5" name="Rectangle 4"/>
          <p:cNvSpPr/>
          <p:nvPr/>
        </p:nvSpPr>
        <p:spPr>
          <a:xfrm>
            <a:off x="2403764" y="6477000"/>
            <a:ext cx="6705600" cy="276999"/>
          </a:xfrm>
          <a:prstGeom prst="rect">
            <a:avLst/>
          </a:prstGeom>
        </p:spPr>
        <p:txBody>
          <a:bodyPr wrap="square">
            <a:spAutoFit/>
          </a:bodyPr>
          <a:lstStyle/>
          <a:p>
            <a:pPr algn="r"/>
            <a:r>
              <a:rPr lang="en-US" sz="1200" dirty="0">
                <a:solidFill>
                  <a:schemeClr val="bg1"/>
                </a:solidFill>
              </a:rPr>
              <a:t>http://incerio.com/planning-nextgen-version-5-8-upgrade-things-know-diagnosis-module/</a:t>
            </a:r>
          </a:p>
        </p:txBody>
      </p:sp>
      <p:pic>
        <p:nvPicPr>
          <p:cNvPr id="6" name="Content Placeholder 5"/>
          <p:cNvPicPr>
            <a:picLocks noGrp="1" noChangeAspect="1"/>
          </p:cNvPicPr>
          <p:nvPr>
            <p:ph idx="1"/>
          </p:nvPr>
        </p:nvPicPr>
        <p:blipFill>
          <a:blip r:embed="rId2"/>
          <a:stretch>
            <a:fillRect/>
          </a:stretch>
        </p:blipFill>
        <p:spPr>
          <a:xfrm>
            <a:off x="533400" y="1676400"/>
            <a:ext cx="8095708" cy="4678112"/>
          </a:xfrm>
          <a:prstGeom prst="rect">
            <a:avLst/>
          </a:prstGeom>
        </p:spPr>
      </p:pic>
      <p:pic>
        <p:nvPicPr>
          <p:cNvPr id="4" name="Picture 3"/>
          <p:cNvPicPr>
            <a:picLocks noChangeAspect="1"/>
          </p:cNvPicPr>
          <p:nvPr/>
        </p:nvPicPr>
        <p:blipFill>
          <a:blip r:embed="rId3"/>
          <a:stretch>
            <a:fillRect/>
          </a:stretch>
        </p:blipFill>
        <p:spPr>
          <a:xfrm>
            <a:off x="609600" y="4995867"/>
            <a:ext cx="5105400" cy="209550"/>
          </a:xfrm>
          <a:prstGeom prst="rect">
            <a:avLst/>
          </a:prstGeom>
        </p:spPr>
      </p:pic>
      <p:pic>
        <p:nvPicPr>
          <p:cNvPr id="9" name="Picture 8"/>
          <p:cNvPicPr>
            <a:picLocks noChangeAspect="1"/>
          </p:cNvPicPr>
          <p:nvPr/>
        </p:nvPicPr>
        <p:blipFill>
          <a:blip r:embed="rId3"/>
          <a:stretch>
            <a:fillRect/>
          </a:stretch>
        </p:blipFill>
        <p:spPr>
          <a:xfrm>
            <a:off x="638175" y="5457821"/>
            <a:ext cx="5105400" cy="109535"/>
          </a:xfrm>
          <a:prstGeom prst="rect">
            <a:avLst/>
          </a:prstGeom>
        </p:spPr>
      </p:pic>
      <p:pic>
        <p:nvPicPr>
          <p:cNvPr id="10" name="Picture 9"/>
          <p:cNvPicPr>
            <a:picLocks noChangeAspect="1"/>
          </p:cNvPicPr>
          <p:nvPr/>
        </p:nvPicPr>
        <p:blipFill>
          <a:blip r:embed="rId3"/>
          <a:stretch>
            <a:fillRect/>
          </a:stretch>
        </p:blipFill>
        <p:spPr>
          <a:xfrm flipH="1">
            <a:off x="609596" y="5138741"/>
            <a:ext cx="123826" cy="428615"/>
          </a:xfrm>
          <a:prstGeom prst="rect">
            <a:avLst/>
          </a:prstGeom>
        </p:spPr>
      </p:pic>
      <p:pic>
        <p:nvPicPr>
          <p:cNvPr id="11" name="Picture 10"/>
          <p:cNvPicPr>
            <a:picLocks noChangeAspect="1"/>
          </p:cNvPicPr>
          <p:nvPr/>
        </p:nvPicPr>
        <p:blipFill>
          <a:blip r:embed="rId3"/>
          <a:stretch>
            <a:fillRect/>
          </a:stretch>
        </p:blipFill>
        <p:spPr>
          <a:xfrm>
            <a:off x="914400" y="5867399"/>
            <a:ext cx="5105400" cy="157147"/>
          </a:xfrm>
          <a:prstGeom prst="rect">
            <a:avLst/>
          </a:prstGeom>
        </p:spPr>
      </p:pic>
      <p:pic>
        <p:nvPicPr>
          <p:cNvPr id="12" name="Picture 11"/>
          <p:cNvPicPr>
            <a:picLocks noChangeAspect="1"/>
          </p:cNvPicPr>
          <p:nvPr/>
        </p:nvPicPr>
        <p:blipFill>
          <a:blip r:embed="rId3"/>
          <a:stretch>
            <a:fillRect/>
          </a:stretch>
        </p:blipFill>
        <p:spPr>
          <a:xfrm>
            <a:off x="1066800" y="6176946"/>
            <a:ext cx="5105400" cy="152401"/>
          </a:xfrm>
          <a:prstGeom prst="rect">
            <a:avLst/>
          </a:prstGeom>
        </p:spPr>
      </p:pic>
      <p:pic>
        <p:nvPicPr>
          <p:cNvPr id="13" name="Picture 12"/>
          <p:cNvPicPr>
            <a:picLocks noChangeAspect="1"/>
          </p:cNvPicPr>
          <p:nvPr/>
        </p:nvPicPr>
        <p:blipFill>
          <a:blip r:embed="rId3"/>
          <a:stretch>
            <a:fillRect/>
          </a:stretch>
        </p:blipFill>
        <p:spPr>
          <a:xfrm>
            <a:off x="2584973" y="5976941"/>
            <a:ext cx="125950" cy="238761"/>
          </a:xfrm>
          <a:prstGeom prst="rect">
            <a:avLst/>
          </a:prstGeom>
        </p:spPr>
      </p:pic>
      <p:pic>
        <p:nvPicPr>
          <p:cNvPr id="14" name="Picture 13"/>
          <p:cNvPicPr>
            <a:picLocks noChangeAspect="1"/>
          </p:cNvPicPr>
          <p:nvPr/>
        </p:nvPicPr>
        <p:blipFill>
          <a:blip r:embed="rId3"/>
          <a:stretch>
            <a:fillRect/>
          </a:stretch>
        </p:blipFill>
        <p:spPr>
          <a:xfrm>
            <a:off x="5233087" y="5898289"/>
            <a:ext cx="80124" cy="384527"/>
          </a:xfrm>
          <a:prstGeom prst="rect">
            <a:avLst/>
          </a:prstGeom>
        </p:spPr>
      </p:pic>
      <p:pic>
        <p:nvPicPr>
          <p:cNvPr id="15" name="Picture 14"/>
          <p:cNvPicPr>
            <a:picLocks noChangeAspect="1"/>
          </p:cNvPicPr>
          <p:nvPr/>
        </p:nvPicPr>
        <p:blipFill>
          <a:blip r:embed="rId4"/>
          <a:stretch>
            <a:fillRect/>
          </a:stretch>
        </p:blipFill>
        <p:spPr>
          <a:xfrm>
            <a:off x="3475684" y="5150960"/>
            <a:ext cx="259056" cy="347036"/>
          </a:xfrm>
          <a:prstGeom prst="rect">
            <a:avLst/>
          </a:prstGeom>
        </p:spPr>
      </p:pic>
    </p:spTree>
    <p:extLst>
      <p:ext uri="{BB962C8B-B14F-4D97-AF65-F5344CB8AC3E}">
        <p14:creationId xmlns:p14="http://schemas.microsoft.com/office/powerpoint/2010/main" val="4027167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nl-BE" altLang="en-US" dirty="0"/>
              <a:t>Referent Tracking </a:t>
            </a:r>
            <a:r>
              <a:rPr lang="nl-BE" altLang="en-US" dirty="0" err="1"/>
              <a:t>Tuples</a:t>
            </a:r>
            <a:r>
              <a:rPr lang="nl-BE" altLang="en-US" dirty="0"/>
              <a:t> (</a:t>
            </a:r>
            <a:r>
              <a:rPr lang="nl-BE" altLang="en-US" dirty="0" err="1"/>
              <a:t>RTTs</a:t>
            </a:r>
            <a:r>
              <a:rPr lang="nl-BE" altLang="en-US" dirty="0"/>
              <a:t>)</a:t>
            </a:r>
            <a:endParaRPr lang="en-US" dirty="0" smtClean="0"/>
          </a:p>
        </p:txBody>
      </p:sp>
      <p:sp>
        <p:nvSpPr>
          <p:cNvPr id="40963" name="Rectangle 3"/>
          <p:cNvSpPr>
            <a:spLocks noGrp="1" noChangeArrowheads="1"/>
          </p:cNvSpPr>
          <p:nvPr>
            <p:ph idx="1"/>
          </p:nvPr>
        </p:nvSpPr>
        <p:spPr>
          <a:xfrm>
            <a:off x="228600" y="1676400"/>
            <a:ext cx="8763000" cy="4953000"/>
          </a:xfrm>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patient has ICD-9 diagnosis ‘279.4 – Gout, unspecified’ ”</a:t>
            </a:r>
          </a:p>
          <a:p>
            <a:pPr lvl="1">
              <a:lnSpc>
                <a:spcPct val="80000"/>
              </a:lnSpc>
            </a:pPr>
            <a:endParaRPr lang="en-US" sz="2400" dirty="0" smtClean="0">
              <a:latin typeface="Times New Roman" panose="02020603050405020304" pitchFamily="18" charset="0"/>
              <a:cs typeface="Times New Roman" panose="02020603050405020304" pitchFamily="18" charset="0"/>
            </a:endParaRP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a:latin typeface="Times New Roman" panose="02020603050405020304" pitchFamily="18" charset="0"/>
                <a:cs typeface="Times New Roman" panose="02020603050405020304" pitchFamily="18" charset="0"/>
              </a:rPr>
              <a:t>(very roughly, simplified and in abstract syntax)</a:t>
            </a:r>
            <a:r>
              <a:rPr lang="en-US" sz="2800" dirty="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is about this-2 which is realized in this-3’,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diagnosis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isAbout</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disease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realizedIn</a:t>
            </a:r>
            <a:r>
              <a:rPr lang="en-US" sz="2000" dirty="0" smtClean="0">
                <a:latin typeface="Times New Roman" panose="02020603050405020304" pitchFamily="18" charset="0"/>
                <a:cs typeface="Times New Roman" panose="02020603050405020304" pitchFamily="18" charset="0"/>
              </a:rPr>
              <a:t>     this-3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
        <p:nvSpPr>
          <p:cNvPr id="10" name="Rectangle 4"/>
          <p:cNvSpPr>
            <a:spLocks noChangeArrowheads="1"/>
          </p:cNvSpPr>
          <p:nvPr/>
        </p:nvSpPr>
        <p:spPr bwMode="auto">
          <a:xfrm>
            <a:off x="3352800" y="3581400"/>
            <a:ext cx="1600200" cy="1676400"/>
          </a:xfrm>
          <a:prstGeom prst="rect">
            <a:avLst/>
          </a:prstGeom>
          <a:noFill/>
          <a:ln w="28575">
            <a:solidFill>
              <a:schemeClr val="accent1"/>
            </a:solidFill>
            <a:miter lim="800000"/>
            <a:headEnd/>
            <a:tailEnd/>
          </a:ln>
        </p:spPr>
        <p:txBody>
          <a:bodyPr wrap="none" anchor="ctr"/>
          <a:lstStyle/>
          <a:p>
            <a:endParaRPr lang="en-US"/>
          </a:p>
        </p:txBody>
      </p:sp>
      <p:sp>
        <p:nvSpPr>
          <p:cNvPr id="11" name="Text Box 5"/>
          <p:cNvSpPr txBox="1">
            <a:spLocks noChangeArrowheads="1"/>
          </p:cNvSpPr>
          <p:nvPr/>
        </p:nvSpPr>
        <p:spPr bwMode="auto">
          <a:xfrm>
            <a:off x="6705600" y="5105400"/>
            <a:ext cx="2057400" cy="1200329"/>
          </a:xfrm>
          <a:prstGeom prst="rect">
            <a:avLst/>
          </a:prstGeom>
          <a:noFill/>
          <a:ln w="9525">
            <a:noFill/>
            <a:miter lim="800000"/>
            <a:headEnd/>
            <a:tailEnd/>
          </a:ln>
        </p:spPr>
        <p:txBody>
          <a:bodyPr wrap="square">
            <a:spAutoFit/>
          </a:bodyPr>
          <a:lstStyle/>
          <a:p>
            <a:r>
              <a:rPr lang="en-US" sz="2400" dirty="0" err="1">
                <a:solidFill>
                  <a:schemeClr val="accent1"/>
                </a:solidFill>
              </a:rPr>
              <a:t>denotators</a:t>
            </a:r>
            <a:r>
              <a:rPr lang="en-US" sz="2400" dirty="0">
                <a:solidFill>
                  <a:schemeClr val="accent1"/>
                </a:solidFill>
              </a:rPr>
              <a:t> for universals or particulars</a:t>
            </a:r>
          </a:p>
        </p:txBody>
      </p:sp>
      <p:cxnSp>
        <p:nvCxnSpPr>
          <p:cNvPr id="12" name="AutoShape 6"/>
          <p:cNvCxnSpPr>
            <a:cxnSpLocks noChangeShapeType="1"/>
            <a:stCxn id="10" idx="2"/>
            <a:endCxn id="11" idx="1"/>
          </p:cNvCxnSpPr>
          <p:nvPr/>
        </p:nvCxnSpPr>
        <p:spPr bwMode="auto">
          <a:xfrm rot="16200000" flipH="1">
            <a:off x="5205368" y="4205332"/>
            <a:ext cx="447765" cy="2552700"/>
          </a:xfrm>
          <a:prstGeom prst="bentConnector2">
            <a:avLst/>
          </a:prstGeom>
          <a:noFill/>
          <a:ln w="28575">
            <a:solidFill>
              <a:schemeClr val="accent1"/>
            </a:solidFill>
            <a:miter lim="800000"/>
            <a:headEnd/>
            <a:tailEnd type="triangle" w="med" len="med"/>
          </a:ln>
        </p:spPr>
      </p:cxnSp>
    </p:spTree>
    <p:extLst>
      <p:ext uri="{BB962C8B-B14F-4D97-AF65-F5344CB8AC3E}">
        <p14:creationId xmlns:p14="http://schemas.microsoft.com/office/powerpoint/2010/main" val="4218486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r>
              <a:rPr lang="nl-BE" altLang="en-US" dirty="0"/>
              <a:t>Referent Tracking </a:t>
            </a:r>
            <a:r>
              <a:rPr lang="nl-BE" altLang="en-US" dirty="0" err="1"/>
              <a:t>Tuples</a:t>
            </a:r>
            <a:r>
              <a:rPr lang="nl-BE" altLang="en-US" dirty="0"/>
              <a:t> (</a:t>
            </a:r>
            <a:r>
              <a:rPr lang="nl-BE" altLang="en-US" dirty="0" err="1"/>
              <a:t>RTTs</a:t>
            </a:r>
            <a:r>
              <a:rPr lang="nl-BE" altLang="en-US" dirty="0"/>
              <a:t>)</a:t>
            </a:r>
            <a:endParaRPr lang="en-US" dirty="0" smtClean="0"/>
          </a:p>
        </p:txBody>
      </p:sp>
      <p:sp>
        <p:nvSpPr>
          <p:cNvPr id="40963" name="Rectangle 3"/>
          <p:cNvSpPr>
            <a:spLocks noGrp="1" noChangeArrowheads="1"/>
          </p:cNvSpPr>
          <p:nvPr>
            <p:ph idx="1"/>
          </p:nvPr>
        </p:nvSpPr>
        <p:spPr>
          <a:xfrm>
            <a:off x="228600" y="1676400"/>
            <a:ext cx="8763000" cy="4953000"/>
          </a:xfrm>
        </p:spPr>
        <p:txBody>
          <a:bodyPr/>
          <a:lstStyle/>
          <a:p>
            <a:pPr>
              <a:lnSpc>
                <a:spcPct val="80000"/>
              </a:lnSpc>
            </a:pPr>
            <a:r>
              <a:rPr lang="en-US" sz="2800" dirty="0" smtClean="0">
                <a:latin typeface="Times New Roman" panose="02020603050405020304" pitchFamily="18" charset="0"/>
                <a:cs typeface="Times New Roman" panose="02020603050405020304" pitchFamily="18" charset="0"/>
              </a:rPr>
              <a:t>From:</a:t>
            </a:r>
          </a:p>
          <a:p>
            <a:pPr lvl="1">
              <a:lnSpc>
                <a:spcPct val="80000"/>
              </a:lnSpc>
            </a:pP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this patient has ICD-9 diagnosis ‘279.4 – Gout, unspecified’ ”</a:t>
            </a:r>
          </a:p>
          <a:p>
            <a:pPr lvl="1">
              <a:lnSpc>
                <a:spcPct val="80000"/>
              </a:lnSpc>
            </a:pPr>
            <a:endParaRPr lang="en-US" sz="2400" dirty="0" smtClean="0">
              <a:latin typeface="Times New Roman" panose="02020603050405020304" pitchFamily="18" charset="0"/>
              <a:cs typeface="Times New Roman" panose="02020603050405020304" pitchFamily="18" charset="0"/>
            </a:endParaRPr>
          </a:p>
          <a:p>
            <a:pPr>
              <a:lnSpc>
                <a:spcPct val="80000"/>
              </a:lnSpc>
            </a:pPr>
            <a:r>
              <a:rPr lang="en-US" sz="2800" dirty="0" smtClean="0">
                <a:latin typeface="Times New Roman" panose="02020603050405020304" pitchFamily="18" charset="0"/>
                <a:cs typeface="Times New Roman" panose="02020603050405020304" pitchFamily="18" charset="0"/>
              </a:rPr>
              <a:t>To </a:t>
            </a:r>
            <a:r>
              <a:rPr lang="en-US" sz="1800" dirty="0">
                <a:latin typeface="Times New Roman" panose="02020603050405020304" pitchFamily="18" charset="0"/>
                <a:cs typeface="Times New Roman" panose="02020603050405020304" pitchFamily="18" charset="0"/>
              </a:rPr>
              <a:t>(very roughly, simplified and in abstract syntax)</a:t>
            </a:r>
            <a:r>
              <a:rPr lang="en-US" sz="2800" dirty="0">
                <a:latin typeface="Times New Roman" panose="02020603050405020304" pitchFamily="18" charset="0"/>
                <a:cs typeface="Times New Roman" panose="02020603050405020304" pitchFamily="18" charset="0"/>
              </a:rPr>
              <a:t>:</a:t>
            </a:r>
          </a:p>
          <a:p>
            <a:pPr lvl="1">
              <a:lnSpc>
                <a:spcPct val="80000"/>
              </a:lnSpc>
            </a:pPr>
            <a:r>
              <a:rPr lang="en-US" sz="2400" dirty="0" smtClean="0">
                <a:latin typeface="Times New Roman" panose="02020603050405020304" pitchFamily="18" charset="0"/>
                <a:cs typeface="Times New Roman" panose="02020603050405020304" pitchFamily="18" charset="0"/>
              </a:rPr>
              <a:t>‘this-1 is about this-2 which is realized in this-3’, where</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diagnosis		…</a:t>
            </a:r>
          </a:p>
          <a:p>
            <a:pPr lvl="2">
              <a:lnSpc>
                <a:spcPct val="80000"/>
              </a:lnSpc>
            </a:pPr>
            <a:r>
              <a:rPr lang="en-US" sz="2000" dirty="0" smtClean="0">
                <a:latin typeface="Times New Roman" panose="02020603050405020304" pitchFamily="18" charset="0"/>
                <a:cs typeface="Times New Roman" panose="02020603050405020304" pitchFamily="18" charset="0"/>
              </a:rPr>
              <a:t>this-1  </a:t>
            </a:r>
            <a:r>
              <a:rPr lang="en-US" sz="2000" dirty="0" err="1" smtClean="0">
                <a:latin typeface="Times New Roman" panose="02020603050405020304" pitchFamily="18" charset="0"/>
                <a:cs typeface="Times New Roman" panose="02020603050405020304" pitchFamily="18" charset="0"/>
              </a:rPr>
              <a:t>isAbout</a:t>
            </a:r>
            <a:r>
              <a:rPr lang="en-US" sz="2000" dirty="0" smtClean="0">
                <a:latin typeface="Times New Roman" panose="02020603050405020304" pitchFamily="18" charset="0"/>
                <a:cs typeface="Times New Roman" panose="02020603050405020304" pitchFamily="18" charset="0"/>
              </a:rPr>
              <a:t>        this-2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disease 		…</a:t>
            </a:r>
          </a:p>
          <a:p>
            <a:pPr lvl="2">
              <a:lnSpc>
                <a:spcPct val="80000"/>
              </a:lnSpc>
            </a:pPr>
            <a:r>
              <a:rPr lang="en-US" sz="2000" dirty="0" smtClean="0">
                <a:latin typeface="Times New Roman" panose="02020603050405020304" pitchFamily="18" charset="0"/>
                <a:cs typeface="Times New Roman" panose="02020603050405020304" pitchFamily="18" charset="0"/>
              </a:rPr>
              <a:t>this-2  </a:t>
            </a:r>
            <a:r>
              <a:rPr lang="en-US" sz="2000" dirty="0" err="1" smtClean="0">
                <a:latin typeface="Times New Roman" panose="02020603050405020304" pitchFamily="18" charset="0"/>
                <a:cs typeface="Times New Roman" panose="02020603050405020304" pitchFamily="18" charset="0"/>
              </a:rPr>
              <a:t>realizedIn</a:t>
            </a:r>
            <a:r>
              <a:rPr lang="en-US" sz="2000" dirty="0" smtClean="0">
                <a:latin typeface="Times New Roman" panose="02020603050405020304" pitchFamily="18" charset="0"/>
                <a:cs typeface="Times New Roman" panose="02020603050405020304" pitchFamily="18" charset="0"/>
              </a:rPr>
              <a:t>     this-3		…</a:t>
            </a:r>
          </a:p>
          <a:p>
            <a:pPr lvl="2">
              <a:lnSpc>
                <a:spcPct val="80000"/>
              </a:lnSpc>
            </a:pPr>
            <a:r>
              <a:rPr lang="en-US" sz="2000" dirty="0" smtClean="0">
                <a:latin typeface="Times New Roman" panose="02020603050405020304" pitchFamily="18" charset="0"/>
                <a:cs typeface="Times New Roman" panose="02020603050405020304" pitchFamily="18" charset="0"/>
              </a:rPr>
              <a:t>this-3  </a:t>
            </a:r>
            <a:r>
              <a:rPr lang="en-US" sz="2000" dirty="0" err="1" smtClean="0">
                <a:latin typeface="Times New Roman" panose="02020603050405020304" pitchFamily="18" charset="0"/>
                <a:cs typeface="Times New Roman" panose="02020603050405020304" pitchFamily="18" charset="0"/>
              </a:rPr>
              <a:t>instanceOf</a:t>
            </a:r>
            <a:r>
              <a:rPr lang="en-US" sz="2000" dirty="0" smtClean="0">
                <a:latin typeface="Times New Roman" panose="02020603050405020304" pitchFamily="18" charset="0"/>
                <a:cs typeface="Times New Roman" panose="02020603050405020304" pitchFamily="18" charset="0"/>
              </a:rPr>
              <a:t>    human being 	…</a:t>
            </a:r>
          </a:p>
          <a:p>
            <a:pPr lvl="2">
              <a:lnSpc>
                <a:spcPct val="80000"/>
              </a:lnSpc>
            </a:pPr>
            <a:r>
              <a:rPr lang="en-US" sz="2000" dirty="0" smtClean="0">
                <a:latin typeface="Times New Roman" panose="02020603050405020304" pitchFamily="18" charset="0"/>
                <a:cs typeface="Times New Roman" panose="02020603050405020304" pitchFamily="18" charset="0"/>
              </a:rPr>
              <a:t>…</a:t>
            </a:r>
          </a:p>
        </p:txBody>
      </p:sp>
      <p:sp>
        <p:nvSpPr>
          <p:cNvPr id="7" name="Rectangle 4"/>
          <p:cNvSpPr>
            <a:spLocks noChangeArrowheads="1"/>
          </p:cNvSpPr>
          <p:nvPr/>
        </p:nvSpPr>
        <p:spPr bwMode="auto">
          <a:xfrm>
            <a:off x="5638800" y="3657600"/>
            <a:ext cx="533400" cy="1676400"/>
          </a:xfrm>
          <a:prstGeom prst="rect">
            <a:avLst/>
          </a:prstGeom>
          <a:noFill/>
          <a:ln w="28575">
            <a:solidFill>
              <a:schemeClr val="accent1"/>
            </a:solidFill>
            <a:miter lim="800000"/>
            <a:headEnd/>
            <a:tailEnd/>
          </a:ln>
        </p:spPr>
        <p:txBody>
          <a:bodyPr wrap="none" anchor="ctr"/>
          <a:lstStyle/>
          <a:p>
            <a:endParaRPr lang="en-US"/>
          </a:p>
        </p:txBody>
      </p:sp>
      <p:sp>
        <p:nvSpPr>
          <p:cNvPr id="8" name="Text Box 5"/>
          <p:cNvSpPr txBox="1">
            <a:spLocks noChangeArrowheads="1"/>
          </p:cNvSpPr>
          <p:nvPr/>
        </p:nvSpPr>
        <p:spPr bwMode="auto">
          <a:xfrm>
            <a:off x="685800" y="5441950"/>
            <a:ext cx="4419600" cy="830997"/>
          </a:xfrm>
          <a:prstGeom prst="rect">
            <a:avLst/>
          </a:prstGeom>
          <a:noFill/>
          <a:ln w="9525">
            <a:noFill/>
            <a:miter lim="800000"/>
            <a:headEnd/>
            <a:tailEnd/>
          </a:ln>
        </p:spPr>
        <p:txBody>
          <a:bodyPr wrap="square">
            <a:spAutoFit/>
          </a:bodyPr>
          <a:lstStyle/>
          <a:p>
            <a:r>
              <a:rPr lang="en-US" sz="2400" dirty="0">
                <a:solidFill>
                  <a:schemeClr val="accent1"/>
                </a:solidFill>
              </a:rPr>
              <a:t>time stamp </a:t>
            </a:r>
            <a:r>
              <a:rPr lang="en-US" sz="2400" dirty="0" smtClean="0">
                <a:solidFill>
                  <a:schemeClr val="accent1"/>
                </a:solidFill>
              </a:rPr>
              <a:t>at least one  continuant is referenced</a:t>
            </a:r>
            <a:endParaRPr lang="en-US" sz="2400" dirty="0">
              <a:solidFill>
                <a:schemeClr val="accent1"/>
              </a:solidFill>
            </a:endParaRPr>
          </a:p>
        </p:txBody>
      </p:sp>
      <p:cxnSp>
        <p:nvCxnSpPr>
          <p:cNvPr id="9" name="AutoShape 6"/>
          <p:cNvCxnSpPr>
            <a:cxnSpLocks noChangeShapeType="1"/>
            <a:stCxn id="8" idx="3"/>
            <a:endCxn id="7" idx="2"/>
          </p:cNvCxnSpPr>
          <p:nvPr/>
        </p:nvCxnSpPr>
        <p:spPr bwMode="auto">
          <a:xfrm flipV="1">
            <a:off x="5105400" y="5334000"/>
            <a:ext cx="800100" cy="523449"/>
          </a:xfrm>
          <a:prstGeom prst="bentConnector2">
            <a:avLst/>
          </a:prstGeom>
          <a:noFill/>
          <a:ln w="28575">
            <a:solidFill>
              <a:schemeClr val="accent1"/>
            </a:solidFill>
            <a:miter lim="800000"/>
            <a:headEnd/>
            <a:tailEnd type="triangle" w="med" len="med"/>
          </a:ln>
        </p:spPr>
      </p:cxnSp>
    </p:spTree>
    <p:extLst>
      <p:ext uri="{BB962C8B-B14F-4D97-AF65-F5344CB8AC3E}">
        <p14:creationId xmlns:p14="http://schemas.microsoft.com/office/powerpoint/2010/main" val="9872608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Representation of relation with time intervals</a:t>
            </a:r>
            <a:endParaRPr lang="en-US" dirty="0"/>
          </a:p>
        </p:txBody>
      </p:sp>
      <p:pic>
        <p:nvPicPr>
          <p:cNvPr id="103426" name="Picture 2"/>
          <p:cNvPicPr>
            <a:picLocks noChangeAspect="1" noChangeArrowheads="1"/>
          </p:cNvPicPr>
          <p:nvPr/>
        </p:nvPicPr>
        <p:blipFill>
          <a:blip r:embed="rId2" cstate="print"/>
          <a:srcRect/>
          <a:stretch>
            <a:fillRect/>
          </a:stretch>
        </p:blipFill>
        <p:spPr bwMode="auto">
          <a:xfrm>
            <a:off x="914400" y="1981200"/>
            <a:ext cx="7315200" cy="4588626"/>
          </a:xfrm>
          <a:prstGeom prst="rect">
            <a:avLst/>
          </a:prstGeom>
          <a:noFill/>
          <a:ln w="9525" cap="flat" cmpd="sng">
            <a:noFill/>
            <a:prstDash val="solid"/>
            <a:miter lim="800000"/>
            <a:headEnd type="none" w="med" len="med"/>
            <a:tailEnd type="none" w="med" len="med"/>
          </a:ln>
        </p:spPr>
      </p:pic>
    </p:spTree>
    <p:extLst>
      <p:ext uri="{BB962C8B-B14F-4D97-AF65-F5344CB8AC3E}">
        <p14:creationId xmlns:p14="http://schemas.microsoft.com/office/powerpoint/2010/main" val="1688933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p:txBody>
          <a:bodyPr/>
          <a:lstStyle/>
          <a:p>
            <a:pPr eaLnBrk="1" hangingPunct="1"/>
            <a:r>
              <a:rPr lang="en-US" altLang="en-US" smtClean="0"/>
              <a:t>Meta RT tuples (D-template)</a:t>
            </a:r>
          </a:p>
        </p:txBody>
      </p:sp>
      <p:sp>
        <p:nvSpPr>
          <p:cNvPr id="47107" name="Rectangle 3"/>
          <p:cNvSpPr>
            <a:spLocks noGrp="1" noChangeArrowheads="1"/>
          </p:cNvSpPr>
          <p:nvPr>
            <p:ph idx="1"/>
          </p:nvPr>
        </p:nvSpPr>
        <p:spPr>
          <a:xfrm>
            <a:off x="228600" y="1524000"/>
            <a:ext cx="8686800" cy="5105400"/>
          </a:xfrm>
        </p:spPr>
        <p:txBody>
          <a:bodyPr/>
          <a:lstStyle/>
          <a:p>
            <a:pPr eaLnBrk="1" hangingPunct="1">
              <a:lnSpc>
                <a:spcPct val="90000"/>
              </a:lnSpc>
              <a:tabLst>
                <a:tab pos="1543050" algn="l"/>
                <a:tab pos="3486150" algn="l"/>
              </a:tabLst>
            </a:pPr>
            <a:r>
              <a:rPr lang="en-GB" altLang="en-US" sz="2800" dirty="0" smtClean="0"/>
              <a:t>RT assertions are assigned IUIs of their own which in the D-template is symbolized by </a:t>
            </a:r>
            <a:r>
              <a:rPr lang="en-GB" altLang="en-US" sz="2800" i="1" dirty="0" err="1" smtClean="0"/>
              <a:t>IUIt</a:t>
            </a:r>
            <a:r>
              <a:rPr lang="en-GB" altLang="en-US" sz="2800" i="1" baseline="-25000" dirty="0" err="1" smtClean="0"/>
              <a:t>i</a:t>
            </a:r>
            <a:r>
              <a:rPr lang="en-GB" altLang="en-US" sz="2800" dirty="0" smtClean="0"/>
              <a:t>. </a:t>
            </a:r>
          </a:p>
          <a:p>
            <a:pPr eaLnBrk="1" hangingPunct="1">
              <a:lnSpc>
                <a:spcPct val="90000"/>
              </a:lnSpc>
              <a:tabLst>
                <a:tab pos="1543050" algn="l"/>
                <a:tab pos="3486150" algn="l"/>
              </a:tabLst>
            </a:pPr>
            <a:endParaRPr lang="en-GB" altLang="en-US" sz="2800" i="1" dirty="0" smtClean="0"/>
          </a:p>
          <a:p>
            <a:pPr eaLnBrk="1" hangingPunct="1">
              <a:lnSpc>
                <a:spcPct val="90000"/>
              </a:lnSpc>
              <a:tabLst>
                <a:tab pos="1543050" algn="l"/>
                <a:tab pos="3486150" algn="l"/>
              </a:tabLst>
            </a:pPr>
            <a:r>
              <a:rPr lang="en-GB" altLang="en-US" sz="2800" i="1" dirty="0" smtClean="0"/>
              <a:t>D</a:t>
            </a:r>
            <a:r>
              <a:rPr lang="en-GB" altLang="en-US" sz="2800" i="1" baseline="-25000" dirty="0" smtClean="0"/>
              <a:t>i</a:t>
            </a:r>
            <a:r>
              <a:rPr lang="en-GB" altLang="en-US" sz="2800" i="1" dirty="0" smtClean="0"/>
              <a:t> </a:t>
            </a:r>
            <a:r>
              <a:rPr lang="en-GB" altLang="en-US" sz="2800" i="1" dirty="0" smtClean="0"/>
              <a:t>= &lt;</a:t>
            </a:r>
            <a:r>
              <a:rPr lang="en-GB" altLang="en-US" sz="2800" i="1" dirty="0" err="1" smtClean="0"/>
              <a:t>IUId</a:t>
            </a:r>
            <a:r>
              <a:rPr lang="en-GB" altLang="en-US" sz="2800" i="1" dirty="0" smtClean="0"/>
              <a:t>, </a:t>
            </a:r>
            <a:r>
              <a:rPr lang="en-GB" altLang="en-US" sz="2800" i="1" dirty="0" err="1" smtClean="0"/>
              <a:t>IUIt</a:t>
            </a:r>
            <a:r>
              <a:rPr lang="en-GB" altLang="en-US" sz="2800" i="1" baseline="-25000" dirty="0" err="1" smtClean="0"/>
              <a:t>i</a:t>
            </a:r>
            <a:r>
              <a:rPr lang="en-GB" altLang="en-US" sz="2800" i="1" dirty="0" smtClean="0"/>
              <a:t>, t, E, C, S&gt;</a:t>
            </a:r>
            <a:r>
              <a:rPr lang="en-GB" altLang="en-US" sz="2800" dirty="0" smtClean="0"/>
              <a:t>.</a:t>
            </a:r>
          </a:p>
          <a:p>
            <a:pPr lvl="1" eaLnBrk="1" hangingPunct="1">
              <a:lnSpc>
                <a:spcPct val="90000"/>
              </a:lnSpc>
              <a:tabLst>
                <a:tab pos="1543050" algn="l"/>
                <a:tab pos="3486150" algn="l"/>
              </a:tabLst>
            </a:pPr>
            <a:r>
              <a:rPr lang="en-GB" altLang="en-US" sz="2400" i="1" dirty="0" err="1" smtClean="0"/>
              <a:t>IUId</a:t>
            </a:r>
            <a:r>
              <a:rPr lang="en-GB" altLang="en-US" sz="2400" dirty="0" smtClean="0"/>
              <a:t>:	the IUI of the entity annotating </a:t>
            </a:r>
            <a:r>
              <a:rPr lang="en-GB" altLang="en-US" sz="2400" i="1" dirty="0" err="1" smtClean="0"/>
              <a:t>IUIt</a:t>
            </a:r>
            <a:r>
              <a:rPr lang="en-GB" altLang="en-US" sz="2400" i="1" baseline="-25000" dirty="0" err="1" smtClean="0"/>
              <a:t>i</a:t>
            </a:r>
            <a:r>
              <a:rPr lang="en-GB" altLang="en-US" sz="2400" dirty="0" smtClean="0"/>
              <a:t> by means of the </a:t>
            </a:r>
            <a:r>
              <a:rPr lang="en-GB" altLang="en-US" sz="2400" i="1" dirty="0" smtClean="0"/>
              <a:t>D</a:t>
            </a:r>
            <a:r>
              <a:rPr lang="en-GB" altLang="en-US" sz="2400" i="1" baseline="-25000" dirty="0" smtClean="0"/>
              <a:t>i</a:t>
            </a:r>
            <a:r>
              <a:rPr lang="en-GB" altLang="en-US" sz="2400" dirty="0" smtClean="0"/>
              <a:t> </a:t>
            </a:r>
            <a:r>
              <a:rPr lang="en-GB" altLang="en-US" sz="2400" dirty="0" smtClean="0"/>
              <a:t>entry</a:t>
            </a:r>
            <a:r>
              <a:rPr lang="en-GB" altLang="en-US" sz="2400" dirty="0" smtClean="0"/>
              <a:t>, </a:t>
            </a:r>
            <a:endParaRPr lang="en-GB" altLang="en-US" sz="2400" i="1" dirty="0" smtClean="0"/>
          </a:p>
          <a:p>
            <a:pPr lvl="1" eaLnBrk="1" hangingPunct="1">
              <a:lnSpc>
                <a:spcPct val="90000"/>
              </a:lnSpc>
              <a:tabLst>
                <a:tab pos="1543050" algn="l"/>
                <a:tab pos="3486150" algn="l"/>
              </a:tabLst>
            </a:pPr>
            <a:r>
              <a:rPr lang="en-GB" altLang="en-US" sz="2400" i="1" dirty="0" smtClean="0"/>
              <a:t>E</a:t>
            </a:r>
            <a:r>
              <a:rPr lang="en-GB" altLang="en-US" sz="2400" dirty="0" smtClean="0"/>
              <a:t>: 	either the symbol ‘I’ (for insertion) or any of the error 	type symbols,</a:t>
            </a:r>
            <a:endParaRPr lang="en-GB" altLang="en-US" sz="2400" i="1" dirty="0" smtClean="0"/>
          </a:p>
          <a:p>
            <a:pPr lvl="1" eaLnBrk="1" hangingPunct="1">
              <a:lnSpc>
                <a:spcPct val="90000"/>
              </a:lnSpc>
              <a:tabLst>
                <a:tab pos="1543050" algn="l"/>
                <a:tab pos="3486150" algn="l"/>
              </a:tabLst>
            </a:pPr>
            <a:r>
              <a:rPr lang="en-GB" altLang="en-US" sz="2400" i="1" dirty="0" smtClean="0"/>
              <a:t>C</a:t>
            </a:r>
            <a:r>
              <a:rPr lang="en-GB" altLang="en-US" sz="2400" dirty="0" smtClean="0"/>
              <a:t>:	a symbol for the applicable reason for change </a:t>
            </a:r>
          </a:p>
          <a:p>
            <a:pPr lvl="1" eaLnBrk="1" hangingPunct="1">
              <a:lnSpc>
                <a:spcPct val="90000"/>
              </a:lnSpc>
              <a:tabLst>
                <a:tab pos="1543050" algn="l"/>
                <a:tab pos="3486150" algn="l"/>
              </a:tabLst>
            </a:pPr>
            <a:r>
              <a:rPr lang="en-GB" altLang="en-US" sz="2400" i="1" dirty="0" smtClean="0"/>
              <a:t>t</a:t>
            </a:r>
            <a:r>
              <a:rPr lang="en-GB" altLang="en-US" sz="2400" dirty="0" smtClean="0"/>
              <a:t>:	the time the tuple denoted by </a:t>
            </a:r>
            <a:r>
              <a:rPr lang="en-GB" altLang="en-US" sz="2400" i="1" dirty="0" err="1" smtClean="0"/>
              <a:t>IUIt</a:t>
            </a:r>
            <a:r>
              <a:rPr lang="en-GB" altLang="en-US" sz="2400" i="1" baseline="-25000" dirty="0" err="1" smtClean="0"/>
              <a:t>i</a:t>
            </a:r>
            <a:r>
              <a:rPr lang="en-GB" altLang="en-US" sz="2400" dirty="0" smtClean="0"/>
              <a:t> is inserted or ‘retired’,  </a:t>
            </a:r>
            <a:endParaRPr lang="en-GB" altLang="en-US" sz="2400" i="1" dirty="0" smtClean="0"/>
          </a:p>
          <a:p>
            <a:pPr lvl="1" eaLnBrk="1" hangingPunct="1">
              <a:lnSpc>
                <a:spcPct val="90000"/>
              </a:lnSpc>
              <a:tabLst>
                <a:tab pos="1543050" algn="l"/>
                <a:tab pos="3486150" algn="l"/>
              </a:tabLst>
            </a:pPr>
            <a:r>
              <a:rPr lang="en-GB" altLang="en-US" sz="2400" i="1" dirty="0" smtClean="0"/>
              <a:t>S</a:t>
            </a:r>
            <a:r>
              <a:rPr lang="en-GB" altLang="en-US" sz="2400" dirty="0" smtClean="0"/>
              <a:t>:	a list of IUIs denoting the tuples, if any, that replace the </a:t>
            </a:r>
            <a:r>
              <a:rPr lang="en-GB" altLang="en-US" sz="2400" dirty="0" smtClean="0"/>
              <a:t>retired </a:t>
            </a:r>
            <a:r>
              <a:rPr lang="en-GB" altLang="en-US" sz="2400" dirty="0" smtClean="0"/>
              <a:t>one.</a:t>
            </a:r>
            <a:endParaRPr lang="en-US" altLang="en-US" sz="2400" dirty="0" smtClean="0"/>
          </a:p>
        </p:txBody>
      </p:sp>
    </p:spTree>
    <p:extLst>
      <p:ext uri="{BB962C8B-B14F-4D97-AF65-F5344CB8AC3E}">
        <p14:creationId xmlns:p14="http://schemas.microsoft.com/office/powerpoint/2010/main" val="182510096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t>
            </a:r>
            <a:r>
              <a:rPr lang="en-US" dirty="0" smtClean="0"/>
              <a:t>question</a:t>
            </a:r>
            <a:endParaRPr lang="en-US" dirty="0"/>
          </a:p>
        </p:txBody>
      </p:sp>
      <p:sp>
        <p:nvSpPr>
          <p:cNvPr id="3" name="Content Placeholder 2"/>
          <p:cNvSpPr>
            <a:spLocks noGrp="1"/>
          </p:cNvSpPr>
          <p:nvPr>
            <p:ph idx="1"/>
          </p:nvPr>
        </p:nvSpPr>
        <p:spPr/>
        <p:txBody>
          <a:bodyPr/>
          <a:lstStyle/>
          <a:p>
            <a:pPr marL="0" indent="0"/>
            <a:r>
              <a:rPr lang="en-US" dirty="0" smtClean="0"/>
              <a:t>To </a:t>
            </a:r>
            <a:r>
              <a:rPr lang="en-US" dirty="0"/>
              <a:t>what extent </a:t>
            </a:r>
            <a:r>
              <a:rPr lang="en-US" dirty="0" smtClean="0"/>
              <a:t>is it possible for 2 </a:t>
            </a:r>
            <a:r>
              <a:rPr lang="en-US" dirty="0" err="1" smtClean="0"/>
              <a:t>ontologists</a:t>
            </a:r>
            <a:r>
              <a:rPr lang="en-US" dirty="0" smtClean="0"/>
              <a:t> to </a:t>
            </a:r>
            <a:r>
              <a:rPr lang="en-US" dirty="0"/>
              <a:t>develop independently from one another a collection of RTTs that describe the same </a:t>
            </a:r>
            <a:r>
              <a:rPr lang="en-US" dirty="0" smtClean="0"/>
              <a:t>portion of reality (POR) </a:t>
            </a:r>
            <a:r>
              <a:rPr lang="en-US" dirty="0" smtClean="0"/>
              <a:t>in relation to a diagnosis in </a:t>
            </a:r>
            <a:r>
              <a:rPr lang="en-US" dirty="0"/>
              <a:t>a semantically-interoperable way. </a:t>
            </a:r>
            <a:endParaRPr lang="en-US" dirty="0" smtClean="0"/>
          </a:p>
          <a:p>
            <a:pPr marL="457200" indent="-457200">
              <a:buFont typeface="+mj-lt"/>
              <a:buAutoNum type="arabicPeriod"/>
            </a:pPr>
            <a:endParaRPr lang="en-US" dirty="0" smtClean="0"/>
          </a:p>
        </p:txBody>
      </p:sp>
      <p:sp>
        <p:nvSpPr>
          <p:cNvPr id="5" name="Rectangle 4"/>
          <p:cNvSpPr/>
          <p:nvPr/>
        </p:nvSpPr>
        <p:spPr>
          <a:xfrm>
            <a:off x="2133600" y="5715000"/>
            <a:ext cx="6684818" cy="830997"/>
          </a:xfrm>
          <a:prstGeom prst="rect">
            <a:avLst/>
          </a:prstGeom>
        </p:spPr>
        <p:txBody>
          <a:bodyPr wrap="square">
            <a:spAutoFit/>
          </a:bodyPr>
          <a:lstStyle/>
          <a:p>
            <a:pPr algn="r"/>
            <a:r>
              <a:rPr lang="en-US" sz="1600" dirty="0">
                <a:solidFill>
                  <a:schemeClr val="bg1"/>
                </a:solidFill>
              </a:rPr>
              <a:t>Ceusters W, Hogan W. </a:t>
            </a:r>
            <a:r>
              <a:rPr lang="en-US" sz="1600" b="1" i="1" dirty="0">
                <a:solidFill>
                  <a:schemeClr val="bg1"/>
                </a:solidFill>
              </a:rPr>
              <a:t>An ontological analysis of diagnostic assertions in electronic healthcare records</a:t>
            </a:r>
            <a:r>
              <a:rPr lang="en-US" sz="1600" dirty="0">
                <a:solidFill>
                  <a:schemeClr val="bg1"/>
                </a:solidFill>
              </a:rPr>
              <a:t>. International Conference on Biomedical Ontologies, </a:t>
            </a:r>
            <a:r>
              <a:rPr lang="en-US" sz="1600" dirty="0">
                <a:solidFill>
                  <a:schemeClr val="bg1"/>
                </a:solidFill>
                <a:hlinkClick r:id="rId2"/>
              </a:rPr>
              <a:t>ICBO 2015</a:t>
            </a:r>
            <a:r>
              <a:rPr lang="en-US" sz="1600" dirty="0">
                <a:solidFill>
                  <a:schemeClr val="bg1"/>
                </a:solidFill>
              </a:rPr>
              <a:t>, Lisbon, Portugal, July 27-30, 2015. </a:t>
            </a:r>
          </a:p>
        </p:txBody>
      </p:sp>
    </p:spTree>
    <p:extLst>
      <p:ext uri="{BB962C8B-B14F-4D97-AF65-F5344CB8AC3E}">
        <p14:creationId xmlns:p14="http://schemas.microsoft.com/office/powerpoint/2010/main" val="37566415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762000"/>
          </a:xfrm>
        </p:spPr>
        <p:txBody>
          <a:bodyPr/>
          <a:lstStyle/>
          <a:p>
            <a:r>
              <a:rPr lang="en-US" dirty="0" smtClean="0"/>
              <a:t>An intellectual </a:t>
            </a:r>
            <a:r>
              <a:rPr lang="en-US" dirty="0" smtClean="0"/>
              <a:t>experiment</a:t>
            </a:r>
            <a:endParaRPr lang="en-US" dirty="0"/>
          </a:p>
        </p:txBody>
      </p:sp>
      <p:sp>
        <p:nvSpPr>
          <p:cNvPr id="3" name="Content Placeholder 2"/>
          <p:cNvSpPr>
            <a:spLocks noGrp="1"/>
          </p:cNvSpPr>
          <p:nvPr>
            <p:ph idx="1"/>
          </p:nvPr>
        </p:nvSpPr>
        <p:spPr>
          <a:xfrm>
            <a:off x="228600" y="1295400"/>
            <a:ext cx="8839200" cy="4876800"/>
          </a:xfrm>
        </p:spPr>
        <p:txBody>
          <a:bodyPr/>
          <a:lstStyle/>
          <a:p>
            <a:pPr>
              <a:buFont typeface="Arial" panose="020B0604020202020204" pitchFamily="34" charset="0"/>
              <a:buChar char="•"/>
            </a:pPr>
            <a:r>
              <a:rPr lang="en-US" dirty="0" smtClean="0"/>
              <a:t>Context:</a:t>
            </a:r>
          </a:p>
          <a:p>
            <a:pPr lvl="1">
              <a:buFont typeface="Arial" panose="020B0604020202020204" pitchFamily="34" charset="0"/>
              <a:buChar char="•"/>
            </a:pPr>
            <a:r>
              <a:rPr lang="en-US" sz="1800" dirty="0"/>
              <a:t>A</a:t>
            </a:r>
            <a:r>
              <a:rPr lang="en-US" sz="1800" dirty="0" smtClean="0"/>
              <a:t>n EHR with a </a:t>
            </a:r>
            <a:r>
              <a:rPr lang="en-US" sz="1800" dirty="0"/>
              <a:t>problem </a:t>
            </a:r>
            <a:r>
              <a:rPr lang="en-US" sz="1800" dirty="0" smtClean="0"/>
              <a:t>list shows in a spreadsheet for a specific </a:t>
            </a:r>
            <a:r>
              <a:rPr lang="en-US" sz="1800" dirty="0"/>
              <a:t>patient </a:t>
            </a:r>
            <a:r>
              <a:rPr lang="en-US" sz="1800" dirty="0" smtClean="0"/>
              <a:t>two diagnostic entries entered at the same date, but by distinct providers:</a:t>
            </a:r>
          </a:p>
          <a:p>
            <a:pPr lvl="1">
              <a:buFont typeface="Arial" panose="020B0604020202020204" pitchFamily="34" charset="0"/>
              <a:buChar char="•"/>
            </a:pPr>
            <a:endParaRPr lang="en-US" dirty="0"/>
          </a:p>
          <a:p>
            <a:pPr lvl="1">
              <a:buFont typeface="Arial" panose="020B0604020202020204" pitchFamily="34" charset="0"/>
              <a:buChar char="•"/>
            </a:pPr>
            <a:endParaRPr lang="en-US" sz="1600" dirty="0" smtClean="0"/>
          </a:p>
          <a:p>
            <a:pPr lvl="2">
              <a:buFont typeface="Arial" panose="020B0604020202020204" pitchFamily="34" charset="0"/>
              <a:buChar char="•"/>
            </a:pPr>
            <a:endParaRPr lang="en-US" sz="1600" dirty="0" smtClean="0"/>
          </a:p>
          <a:p>
            <a:pPr lvl="2">
              <a:buFont typeface="Arial" panose="020B0604020202020204" pitchFamily="34" charset="0"/>
              <a:buChar char="•"/>
            </a:pPr>
            <a:endParaRPr lang="en-US" sz="1600" dirty="0"/>
          </a:p>
          <a:p>
            <a:pPr marL="914400" lvl="2" indent="0">
              <a:buNone/>
            </a:pPr>
            <a:endParaRPr lang="en-US" dirty="0" smtClean="0"/>
          </a:p>
          <a:p>
            <a:pPr marL="914400" lvl="2" indent="0">
              <a:buNone/>
            </a:pPr>
            <a:endParaRPr lang="en-US" dirty="0"/>
          </a:p>
          <a:p>
            <a:pPr marL="914400" lvl="2" indent="0">
              <a:buNone/>
            </a:pPr>
            <a:endParaRPr lang="en-US" dirty="0"/>
          </a:p>
          <a:p>
            <a:pPr marL="742950" lvl="2" indent="-342900">
              <a:buFont typeface="Arial" panose="020B0604020202020204" pitchFamily="34" charset="0"/>
              <a:buChar char="•"/>
            </a:pPr>
            <a:r>
              <a:rPr lang="en-US" sz="1800" dirty="0"/>
              <a:t>It is assumed that the patient with ID </a:t>
            </a:r>
            <a:r>
              <a:rPr lang="en-US" sz="1800" i="1" dirty="0"/>
              <a:t>ORT58578</a:t>
            </a:r>
            <a:r>
              <a:rPr lang="en-US" sz="1800" dirty="0"/>
              <a:t> has only one disorder.   </a:t>
            </a:r>
          </a:p>
          <a:p>
            <a:pPr>
              <a:buFont typeface="Arial" panose="020B0604020202020204" pitchFamily="34" charset="0"/>
              <a:buChar char="•"/>
            </a:pPr>
            <a:r>
              <a:rPr lang="en-US" dirty="0" smtClean="0"/>
              <a:t>Task</a:t>
            </a:r>
            <a:r>
              <a:rPr lang="en-US" sz="1800" dirty="0" smtClean="0"/>
              <a:t>:  - List </a:t>
            </a:r>
            <a:r>
              <a:rPr lang="en-US" sz="1800" dirty="0" smtClean="0"/>
              <a:t>the </a:t>
            </a:r>
            <a:r>
              <a:rPr lang="en-US" sz="1800" dirty="0"/>
              <a:t>different kinds of </a:t>
            </a:r>
            <a:r>
              <a:rPr lang="en-US" sz="1800" dirty="0" smtClean="0"/>
              <a:t>Referent Tracking statements that would </a:t>
            </a:r>
            <a:r>
              <a:rPr lang="en-US" sz="1800" dirty="0" smtClean="0"/>
              <a:t>	      represent </a:t>
            </a:r>
            <a:r>
              <a:rPr lang="en-US" sz="1800" dirty="0" smtClean="0"/>
              <a:t>this situation. </a:t>
            </a:r>
          </a:p>
          <a:p>
            <a:pPr marL="457200" lvl="1" indent="0">
              <a:buNone/>
            </a:pPr>
            <a:r>
              <a:rPr lang="en-US" sz="1800" dirty="0" smtClean="0"/>
              <a:t>	    - Consider </a:t>
            </a:r>
            <a:r>
              <a:rPr lang="en-US" sz="1800" dirty="0" smtClean="0"/>
              <a:t>what </a:t>
            </a:r>
            <a:r>
              <a:rPr lang="en-US" sz="1800" b="1" i="1" u="sng" dirty="0"/>
              <a:t>must</a:t>
            </a:r>
            <a:r>
              <a:rPr lang="en-US" sz="1800" dirty="0"/>
              <a:t> and </a:t>
            </a:r>
            <a:r>
              <a:rPr lang="en-US" sz="1800" b="1" i="1" u="sng" dirty="0"/>
              <a:t>can</a:t>
            </a:r>
            <a:r>
              <a:rPr lang="en-US" sz="1800" b="1" i="1" dirty="0"/>
              <a:t> </a:t>
            </a:r>
            <a:r>
              <a:rPr lang="en-US" sz="1800" b="1" i="1" dirty="0" smtClean="0"/>
              <a:t>be </a:t>
            </a:r>
            <a:r>
              <a:rPr lang="en-US" sz="1800" b="1" i="1" dirty="0"/>
              <a:t>the case </a:t>
            </a:r>
            <a:r>
              <a:rPr lang="en-US" sz="1800" dirty="0" smtClean="0"/>
              <a:t>for </a:t>
            </a:r>
            <a:r>
              <a:rPr lang="en-US" sz="1800" dirty="0"/>
              <a:t>the </a:t>
            </a:r>
            <a:r>
              <a:rPr lang="en-US" sz="1800" dirty="0" smtClean="0"/>
              <a:t>table </a:t>
            </a:r>
            <a:r>
              <a:rPr lang="en-US" sz="1800" dirty="0"/>
              <a:t>to make </a:t>
            </a:r>
            <a:r>
              <a:rPr lang="en-US" sz="1800" dirty="0" smtClean="0"/>
              <a:t>sense.</a:t>
            </a:r>
          </a:p>
          <a:p>
            <a:pPr>
              <a:buFont typeface="Arial" panose="020B0604020202020204" pitchFamily="34" charset="0"/>
              <a:buChar char="•"/>
            </a:pPr>
            <a:r>
              <a:rPr lang="en-US" dirty="0" smtClean="0"/>
              <a:t>Players</a:t>
            </a:r>
            <a:r>
              <a:rPr lang="en-US" sz="1800" dirty="0" smtClean="0"/>
              <a:t>: Ceusters </a:t>
            </a:r>
            <a:r>
              <a:rPr lang="en-US" sz="1800" dirty="0" smtClean="0"/>
              <a:t>and Hogan, two experts in Referent Tracking</a:t>
            </a:r>
          </a:p>
          <a:p>
            <a:pPr lvl="2">
              <a:buFont typeface="Arial" panose="020B0604020202020204" pitchFamily="34" charset="0"/>
              <a:buChar char="•"/>
            </a:pPr>
            <a:r>
              <a:rPr lang="en-US" sz="1400" dirty="0" smtClean="0"/>
              <a:t>(hereafter referenced as X and Y, not to be assumed in a specific order)</a:t>
            </a:r>
          </a:p>
        </p:txBody>
      </p:sp>
      <p:pic>
        <p:nvPicPr>
          <p:cNvPr id="5" name="Picture 4"/>
          <p:cNvPicPr>
            <a:picLocks noChangeAspect="1"/>
          </p:cNvPicPr>
          <p:nvPr/>
        </p:nvPicPr>
        <p:blipFill>
          <a:blip r:embed="rId2"/>
          <a:stretch>
            <a:fillRect/>
          </a:stretch>
        </p:blipFill>
        <p:spPr>
          <a:xfrm>
            <a:off x="457199" y="2438400"/>
            <a:ext cx="8187267" cy="2133600"/>
          </a:xfrm>
          <a:prstGeom prst="rect">
            <a:avLst/>
          </a:prstGeom>
        </p:spPr>
      </p:pic>
    </p:spTree>
    <p:extLst>
      <p:ext uri="{BB962C8B-B14F-4D97-AF65-F5344CB8AC3E}">
        <p14:creationId xmlns:p14="http://schemas.microsoft.com/office/powerpoint/2010/main" val="8774353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t>No </a:t>
            </a:r>
            <a:r>
              <a:rPr lang="en-US" dirty="0"/>
              <a:t>instructions </a:t>
            </a:r>
            <a:r>
              <a:rPr lang="en-US" dirty="0" smtClean="0"/>
              <a:t>on ontologies </a:t>
            </a:r>
            <a:r>
              <a:rPr lang="en-US" dirty="0"/>
              <a:t>to use, or </a:t>
            </a:r>
            <a:r>
              <a:rPr lang="en-US" dirty="0" smtClean="0"/>
              <a:t>format of RTTs</a:t>
            </a:r>
            <a:r>
              <a:rPr lang="en-US" dirty="0"/>
              <a:t>. </a:t>
            </a:r>
            <a:endParaRPr lang="en-US" dirty="0" smtClean="0"/>
          </a:p>
          <a:p>
            <a:pPr>
              <a:buFont typeface="Arial" panose="020B0604020202020204" pitchFamily="34" charset="0"/>
              <a:buChar char="•"/>
            </a:pPr>
            <a:r>
              <a:rPr lang="en-US" dirty="0" smtClean="0"/>
              <a:t>Results exchanged after </a:t>
            </a:r>
            <a:r>
              <a:rPr lang="en-US" dirty="0"/>
              <a:t>each author </a:t>
            </a:r>
            <a:r>
              <a:rPr lang="en-US" dirty="0" smtClean="0"/>
              <a:t>finished work. </a:t>
            </a:r>
          </a:p>
          <a:p>
            <a:pPr>
              <a:buFont typeface="Arial" panose="020B0604020202020204" pitchFamily="34" charset="0"/>
              <a:buChar char="•"/>
            </a:pPr>
            <a:r>
              <a:rPr lang="en-US" dirty="0" smtClean="0"/>
              <a:t>Analysis:</a:t>
            </a:r>
          </a:p>
          <a:p>
            <a:pPr lvl="1">
              <a:buFont typeface="Arial" panose="020B0604020202020204" pitchFamily="34" charset="0"/>
              <a:buChar char="•"/>
            </a:pPr>
            <a:r>
              <a:rPr lang="en-US" dirty="0" smtClean="0"/>
              <a:t>identification of </a:t>
            </a:r>
            <a:r>
              <a:rPr lang="en-US" dirty="0"/>
              <a:t>the particulars that both authors referred to in their assertions. </a:t>
            </a:r>
            <a:endParaRPr lang="en-US" dirty="0" smtClean="0"/>
          </a:p>
          <a:p>
            <a:pPr lvl="1">
              <a:buFont typeface="Arial" panose="020B0604020202020204" pitchFamily="34" charset="0"/>
              <a:buChar char="•"/>
            </a:pPr>
            <a:r>
              <a:rPr lang="en-US" dirty="0" smtClean="0"/>
              <a:t>re-assign </a:t>
            </a:r>
            <a:r>
              <a:rPr lang="en-US" dirty="0"/>
              <a:t>IUIs </a:t>
            </a:r>
            <a:r>
              <a:rPr lang="en-US" dirty="0" smtClean="0"/>
              <a:t>to particulars referred to by both authors as </a:t>
            </a:r>
            <a:r>
              <a:rPr lang="en-US" dirty="0"/>
              <a:t>if the collection of RTTs was merged into one single RT system, thereby still keeping track of which RTT was asserted by which author. </a:t>
            </a:r>
            <a:endParaRPr lang="en-US" dirty="0" smtClean="0"/>
          </a:p>
          <a:p>
            <a:pPr lvl="1">
              <a:buFont typeface="Arial" panose="020B0604020202020204" pitchFamily="34" charset="0"/>
              <a:buChar char="•"/>
            </a:pPr>
            <a:r>
              <a:rPr lang="en-US" dirty="0" smtClean="0"/>
              <a:t>analyze and discuss </a:t>
            </a:r>
            <a:r>
              <a:rPr lang="en-US" dirty="0"/>
              <a:t>differences in </a:t>
            </a:r>
            <a:r>
              <a:rPr lang="en-US" dirty="0" smtClean="0"/>
              <a:t>representations, </a:t>
            </a:r>
            <a:r>
              <a:rPr lang="en-US" dirty="0"/>
              <a:t>however without paying attention to the temporal indexing required for RTTs describing a POR in which a continuant is involved.</a:t>
            </a:r>
          </a:p>
        </p:txBody>
      </p:sp>
    </p:spTree>
    <p:extLst>
      <p:ext uri="{BB962C8B-B14F-4D97-AF65-F5344CB8AC3E}">
        <p14:creationId xmlns:p14="http://schemas.microsoft.com/office/powerpoint/2010/main" val="9787371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Results</a:t>
            </a:r>
            <a:endParaRPr lang="en-US" dirty="0"/>
          </a:p>
        </p:txBody>
      </p:sp>
      <p:graphicFrame>
        <p:nvGraphicFramePr>
          <p:cNvPr id="4" name="Content Placeholder 3"/>
          <p:cNvGraphicFramePr>
            <a:graphicFrameLocks noGrp="1"/>
          </p:cNvGraphicFramePr>
          <p:nvPr>
            <p:ph idx="1"/>
            <p:extLst/>
          </p:nvPr>
        </p:nvGraphicFramePr>
        <p:xfrm>
          <a:off x="228600" y="1676400"/>
          <a:ext cx="8686800" cy="4820920"/>
        </p:xfrm>
        <a:graphic>
          <a:graphicData uri="http://schemas.openxmlformats.org/drawingml/2006/table">
            <a:tbl>
              <a:tblPr firstRow="1" bandRow="1">
                <a:tableStyleId>{5C22544A-7EE6-4342-B048-85BDC9FD1C3A}</a:tableStyleId>
              </a:tblPr>
              <a:tblGrid>
                <a:gridCol w="4572000"/>
                <a:gridCol w="1295400"/>
                <a:gridCol w="1143000"/>
                <a:gridCol w="1676400"/>
              </a:tblGrid>
              <a:tr h="370840">
                <a:tc>
                  <a:txBody>
                    <a:bodyPr/>
                    <a:lstStyle/>
                    <a:p>
                      <a:endParaRPr lang="en-US" dirty="0">
                        <a:solidFill>
                          <a:schemeClr val="tx1"/>
                        </a:solidFill>
                      </a:endParaRPr>
                    </a:p>
                  </a:txBody>
                  <a:tcPr/>
                </a:tc>
                <a:tc>
                  <a:txBody>
                    <a:bodyPr/>
                    <a:lstStyle/>
                    <a:p>
                      <a:pPr algn="ctr"/>
                      <a:r>
                        <a:rPr lang="en-US" dirty="0" smtClean="0">
                          <a:solidFill>
                            <a:schemeClr val="tx1"/>
                          </a:solidFill>
                        </a:rPr>
                        <a:t>X</a:t>
                      </a:r>
                      <a:endParaRPr lang="en-US" dirty="0">
                        <a:solidFill>
                          <a:schemeClr val="tx1"/>
                        </a:solidFill>
                      </a:endParaRPr>
                    </a:p>
                  </a:txBody>
                  <a:tcPr/>
                </a:tc>
                <a:tc>
                  <a:txBody>
                    <a:bodyPr/>
                    <a:lstStyle/>
                    <a:p>
                      <a:pPr algn="ctr"/>
                      <a:r>
                        <a:rPr lang="en-US" dirty="0" smtClean="0">
                          <a:solidFill>
                            <a:schemeClr val="tx1"/>
                          </a:solidFill>
                        </a:rPr>
                        <a:t>Y</a:t>
                      </a:r>
                      <a:endParaRPr lang="en-US" dirty="0">
                        <a:solidFill>
                          <a:schemeClr val="tx1"/>
                        </a:solidFill>
                      </a:endParaRPr>
                    </a:p>
                  </a:txBody>
                  <a:tcPr/>
                </a:tc>
                <a:tc>
                  <a:txBody>
                    <a:bodyPr/>
                    <a:lstStyle/>
                    <a:p>
                      <a:pPr algn="ctr"/>
                      <a:r>
                        <a:rPr lang="en-US" dirty="0" smtClean="0">
                          <a:solidFill>
                            <a:schemeClr val="tx1"/>
                          </a:solidFill>
                        </a:rPr>
                        <a:t>X+Y</a:t>
                      </a:r>
                      <a:endParaRPr lang="en-US" dirty="0">
                        <a:solidFill>
                          <a:schemeClr val="tx1"/>
                        </a:solidFill>
                      </a:endParaRPr>
                    </a:p>
                  </a:txBody>
                  <a:tcPr/>
                </a:tc>
              </a:tr>
              <a:tr h="370840">
                <a:tc>
                  <a:txBody>
                    <a:bodyPr/>
                    <a:lstStyle/>
                    <a:p>
                      <a:r>
                        <a:rPr lang="en-US" dirty="0" smtClean="0">
                          <a:solidFill>
                            <a:schemeClr val="tx1"/>
                          </a:solidFill>
                        </a:rPr>
                        <a:t># particulars referenced (TR excluded)</a:t>
                      </a:r>
                      <a:endParaRPr lang="en-US" dirty="0">
                        <a:solidFill>
                          <a:schemeClr val="tx1"/>
                        </a:solidFill>
                      </a:endParaRPr>
                    </a:p>
                  </a:txBody>
                  <a:tcPr/>
                </a:tc>
                <a:tc>
                  <a:txBody>
                    <a:bodyPr/>
                    <a:lstStyle/>
                    <a:p>
                      <a:pPr algn="ctr"/>
                      <a:r>
                        <a:rPr lang="en-US" dirty="0" smtClean="0">
                          <a:solidFill>
                            <a:schemeClr val="tx1"/>
                          </a:solidFill>
                        </a:rPr>
                        <a:t>21</a:t>
                      </a:r>
                      <a:endParaRPr lang="en-US" dirty="0">
                        <a:solidFill>
                          <a:schemeClr val="tx1"/>
                        </a:solidFill>
                      </a:endParaRPr>
                    </a:p>
                  </a:txBody>
                  <a:tcPr/>
                </a:tc>
                <a:tc>
                  <a:txBody>
                    <a:bodyPr/>
                    <a:lstStyle/>
                    <a:p>
                      <a:pPr algn="ctr"/>
                      <a:r>
                        <a:rPr lang="en-US" dirty="0" smtClean="0">
                          <a:solidFill>
                            <a:schemeClr val="tx1"/>
                          </a:solidFill>
                        </a:rPr>
                        <a:t>28</a:t>
                      </a:r>
                      <a:endParaRPr lang="en-US" dirty="0">
                        <a:solidFill>
                          <a:schemeClr val="tx1"/>
                        </a:solidFill>
                      </a:endParaRPr>
                    </a:p>
                  </a:txBody>
                  <a:tcPr/>
                </a:tc>
                <a:tc>
                  <a:txBody>
                    <a:bodyPr/>
                    <a:lstStyle/>
                    <a:p>
                      <a:pPr algn="ctr"/>
                      <a:r>
                        <a:rPr lang="en-US" dirty="0" smtClean="0">
                          <a:solidFill>
                            <a:schemeClr val="tx1"/>
                          </a:solidFill>
                        </a:rPr>
                        <a:t>39</a:t>
                      </a:r>
                      <a:endParaRPr lang="en-US" dirty="0">
                        <a:solidFill>
                          <a:schemeClr val="tx1"/>
                        </a:solidFill>
                      </a:endParaRPr>
                    </a:p>
                  </a:txBody>
                  <a:tcPr/>
                </a:tc>
              </a:tr>
              <a:tr h="370840">
                <a:tc>
                  <a:txBody>
                    <a:bodyPr/>
                    <a:lstStyle/>
                    <a:p>
                      <a:r>
                        <a:rPr lang="en-US" dirty="0" smtClean="0">
                          <a:solidFill>
                            <a:schemeClr val="tx1"/>
                          </a:solidFill>
                        </a:rPr>
                        <a:t># instantiations</a:t>
                      </a:r>
                      <a:endParaRPr lang="en-US" dirty="0">
                        <a:solidFill>
                          <a:schemeClr val="tx1"/>
                        </a:solidFill>
                      </a:endParaRPr>
                    </a:p>
                  </a:txBody>
                  <a:tcPr/>
                </a:tc>
                <a:tc>
                  <a:txBody>
                    <a:bodyPr/>
                    <a:lstStyle/>
                    <a:p>
                      <a:pPr algn="ctr"/>
                      <a:r>
                        <a:rPr lang="en-US" dirty="0" smtClean="0">
                          <a:solidFill>
                            <a:schemeClr val="tx1"/>
                          </a:solidFill>
                        </a:rPr>
                        <a:t>23</a:t>
                      </a:r>
                      <a:endParaRPr lang="en-US" dirty="0">
                        <a:solidFill>
                          <a:schemeClr val="tx1"/>
                        </a:solidFill>
                      </a:endParaRPr>
                    </a:p>
                  </a:txBody>
                  <a:tcPr/>
                </a:tc>
                <a:tc>
                  <a:txBody>
                    <a:bodyPr/>
                    <a:lstStyle/>
                    <a:p>
                      <a:pPr algn="ctr"/>
                      <a:r>
                        <a:rPr lang="en-US" dirty="0" smtClean="0">
                          <a:solidFill>
                            <a:schemeClr val="tx1"/>
                          </a:solidFill>
                        </a:rPr>
                        <a:t>28</a:t>
                      </a:r>
                      <a:endParaRPr lang="en-US" dirty="0">
                        <a:solidFill>
                          <a:schemeClr val="tx1"/>
                        </a:solidFill>
                      </a:endParaRPr>
                    </a:p>
                  </a:txBody>
                  <a:tcPr/>
                </a:tc>
                <a:tc>
                  <a:txBody>
                    <a:bodyPr/>
                    <a:lstStyle/>
                    <a:p>
                      <a:pPr algn="ctr"/>
                      <a:r>
                        <a:rPr lang="en-US" dirty="0" smtClean="0">
                          <a:solidFill>
                            <a:schemeClr val="tx1"/>
                          </a:solidFill>
                        </a:rPr>
                        <a:t>49/47/41</a:t>
                      </a:r>
                      <a:endParaRPr lang="en-US" dirty="0">
                        <a:solidFill>
                          <a:schemeClr val="tx1"/>
                        </a:solidFill>
                      </a:endParaRPr>
                    </a:p>
                  </a:txBody>
                  <a:tcPr/>
                </a:tc>
              </a:tr>
              <a:tr h="370840">
                <a:tc>
                  <a:txBody>
                    <a:bodyPr/>
                    <a:lstStyle/>
                    <a:p>
                      <a:r>
                        <a:rPr lang="en-US" dirty="0" smtClean="0">
                          <a:solidFill>
                            <a:schemeClr val="tx1"/>
                          </a:solidFill>
                        </a:rPr>
                        <a:t># instantiated classes</a:t>
                      </a:r>
                      <a:endParaRPr lang="en-US" dirty="0">
                        <a:solidFill>
                          <a:schemeClr val="tx1"/>
                        </a:solidFill>
                      </a:endParaRPr>
                    </a:p>
                  </a:txBody>
                  <a:tcPr/>
                </a:tc>
                <a:tc>
                  <a:txBody>
                    <a:bodyPr/>
                    <a:lstStyle/>
                    <a:p>
                      <a:pPr algn="ctr"/>
                      <a:r>
                        <a:rPr lang="en-US" dirty="0" smtClean="0">
                          <a:solidFill>
                            <a:schemeClr val="tx1"/>
                          </a:solidFill>
                        </a:rPr>
                        <a:t>12</a:t>
                      </a:r>
                      <a:endParaRPr lang="en-US" dirty="0">
                        <a:solidFill>
                          <a:schemeClr val="tx1"/>
                        </a:solidFill>
                      </a:endParaRPr>
                    </a:p>
                  </a:txBody>
                  <a:tcPr/>
                </a:tc>
                <a:tc>
                  <a:txBody>
                    <a:bodyPr/>
                    <a:lstStyle/>
                    <a:p>
                      <a:pPr algn="ctr"/>
                      <a:r>
                        <a:rPr lang="en-US" dirty="0" smtClean="0">
                          <a:solidFill>
                            <a:schemeClr val="tx1"/>
                          </a:solidFill>
                        </a:rPr>
                        <a:t>11</a:t>
                      </a:r>
                      <a:endParaRPr lang="en-US" dirty="0">
                        <a:solidFill>
                          <a:schemeClr val="tx1"/>
                        </a:solidFill>
                      </a:endParaRPr>
                    </a:p>
                  </a:txBody>
                  <a:tcPr/>
                </a:tc>
                <a:tc>
                  <a:txBody>
                    <a:bodyPr/>
                    <a:lstStyle/>
                    <a:p>
                      <a:pPr algn="ctr"/>
                      <a:r>
                        <a:rPr lang="en-US" dirty="0" smtClean="0">
                          <a:solidFill>
                            <a:schemeClr val="tx1"/>
                          </a:solidFill>
                        </a:rPr>
                        <a:t>20</a:t>
                      </a:r>
                      <a:endParaRPr lang="en-US" dirty="0">
                        <a:solidFill>
                          <a:schemeClr val="tx1"/>
                        </a:solidFill>
                      </a:endParaRPr>
                    </a:p>
                  </a:txBody>
                  <a:tcPr/>
                </a:tc>
              </a:tr>
              <a:tr h="370840">
                <a:tc>
                  <a:txBody>
                    <a:bodyPr/>
                    <a:lstStyle/>
                    <a:p>
                      <a:r>
                        <a:rPr lang="en-US" dirty="0" smtClean="0"/>
                        <a:t># realism-based ontologies drawn from</a:t>
                      </a:r>
                      <a:endParaRPr lang="en-US" dirty="0"/>
                    </a:p>
                  </a:txBody>
                  <a:tcPr/>
                </a:tc>
                <a:tc>
                  <a:txBody>
                    <a:bodyPr/>
                    <a:lstStyle/>
                    <a:p>
                      <a:pPr algn="ctr"/>
                      <a:r>
                        <a:rPr lang="en-US" dirty="0" smtClean="0"/>
                        <a:t>5</a:t>
                      </a:r>
                      <a:endParaRPr lang="en-US" dirty="0"/>
                    </a:p>
                  </a:txBody>
                  <a:tcPr/>
                </a:tc>
                <a:tc>
                  <a:txBody>
                    <a:bodyPr/>
                    <a:lstStyle/>
                    <a:p>
                      <a:pPr algn="ctr"/>
                      <a:r>
                        <a:rPr lang="en-US" dirty="0" smtClean="0"/>
                        <a:t>4</a:t>
                      </a:r>
                      <a:endParaRPr lang="en-US" dirty="0"/>
                    </a:p>
                  </a:txBody>
                  <a:tcPr/>
                </a:tc>
                <a:tc>
                  <a:txBody>
                    <a:bodyPr/>
                    <a:lstStyle/>
                    <a:p>
                      <a:pPr algn="ctr"/>
                      <a:r>
                        <a:rPr lang="en-US" dirty="0" smtClean="0"/>
                        <a:t>7</a:t>
                      </a:r>
                      <a:endParaRPr lang="en-US" dirty="0"/>
                    </a:p>
                  </a:txBody>
                  <a:tcPr/>
                </a:tc>
              </a:tr>
              <a:tr h="370840">
                <a:tc>
                  <a:txBody>
                    <a:bodyPr/>
                    <a:lstStyle/>
                    <a:p>
                      <a:r>
                        <a:rPr lang="en-US" dirty="0" smtClean="0"/>
                        <a:t># classes without ontological home</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7</a:t>
                      </a:r>
                      <a:endParaRPr lang="en-US" dirty="0"/>
                    </a:p>
                  </a:txBody>
                  <a:tcPr/>
                </a:tc>
              </a:tr>
              <a:tr h="370840">
                <a:tc>
                  <a:txBody>
                    <a:bodyPr/>
                    <a:lstStyle/>
                    <a:p>
                      <a:r>
                        <a:rPr lang="en-US" dirty="0" smtClean="0">
                          <a:solidFill>
                            <a:schemeClr val="tx1"/>
                          </a:solidFill>
                        </a:rPr>
                        <a:t># particular-to-particular</a:t>
                      </a:r>
                      <a:r>
                        <a:rPr lang="en-US" baseline="0" dirty="0" smtClean="0">
                          <a:solidFill>
                            <a:schemeClr val="tx1"/>
                          </a:solidFill>
                        </a:rPr>
                        <a:t> (</a:t>
                      </a:r>
                      <a:r>
                        <a:rPr lang="en-US" baseline="0" dirty="0" err="1" smtClean="0">
                          <a:solidFill>
                            <a:schemeClr val="tx1"/>
                          </a:solidFill>
                        </a:rPr>
                        <a:t>PtoP</a:t>
                      </a:r>
                      <a:r>
                        <a:rPr lang="en-US" baseline="0" dirty="0" smtClean="0">
                          <a:solidFill>
                            <a:schemeClr val="tx1"/>
                          </a:solidFill>
                        </a:rPr>
                        <a:t>) relations</a:t>
                      </a:r>
                      <a:endParaRPr lang="en-US" dirty="0">
                        <a:solidFill>
                          <a:schemeClr val="tx1"/>
                        </a:solidFill>
                      </a:endParaRPr>
                    </a:p>
                  </a:txBody>
                  <a:tcPr/>
                </a:tc>
                <a:tc>
                  <a:txBody>
                    <a:bodyPr/>
                    <a:lstStyle/>
                    <a:p>
                      <a:pPr algn="ctr"/>
                      <a:r>
                        <a:rPr lang="en-US" dirty="0" smtClean="0">
                          <a:solidFill>
                            <a:schemeClr val="tx1"/>
                          </a:solidFill>
                        </a:rPr>
                        <a:t>26</a:t>
                      </a:r>
                      <a:endParaRPr lang="en-US" dirty="0">
                        <a:solidFill>
                          <a:schemeClr val="tx1"/>
                        </a:solidFill>
                      </a:endParaRPr>
                    </a:p>
                  </a:txBody>
                  <a:tcPr/>
                </a:tc>
                <a:tc>
                  <a:txBody>
                    <a:bodyPr/>
                    <a:lstStyle/>
                    <a:p>
                      <a:pPr algn="ctr"/>
                      <a:r>
                        <a:rPr lang="en-US" dirty="0" smtClean="0">
                          <a:solidFill>
                            <a:schemeClr val="tx1"/>
                          </a:solidFill>
                        </a:rPr>
                        <a:t>35</a:t>
                      </a:r>
                      <a:endParaRPr lang="en-US" dirty="0">
                        <a:solidFill>
                          <a:schemeClr val="tx1"/>
                        </a:solidFill>
                      </a:endParaRPr>
                    </a:p>
                  </a:txBody>
                  <a:tcPr/>
                </a:tc>
                <a:tc>
                  <a:txBody>
                    <a:bodyPr/>
                    <a:lstStyle/>
                    <a:p>
                      <a:pPr algn="ctr"/>
                      <a:r>
                        <a:rPr lang="en-US" dirty="0" smtClean="0">
                          <a:solidFill>
                            <a:schemeClr val="tx1"/>
                          </a:solidFill>
                        </a:rPr>
                        <a:t>55</a:t>
                      </a:r>
                      <a:endParaRPr lang="en-US" dirty="0">
                        <a:solidFill>
                          <a:schemeClr val="tx1"/>
                        </a:solidFill>
                      </a:endParaRPr>
                    </a:p>
                  </a:txBody>
                  <a:tcPr/>
                </a:tc>
              </a:tr>
              <a:tr h="370840">
                <a:tc>
                  <a:txBody>
                    <a:bodyPr/>
                    <a:lstStyle/>
                    <a:p>
                      <a:r>
                        <a:rPr lang="en-US" dirty="0" smtClean="0">
                          <a:solidFill>
                            <a:schemeClr val="tx1"/>
                          </a:solidFill>
                        </a:rPr>
                        <a:t># RTTs</a:t>
                      </a:r>
                      <a:r>
                        <a:rPr lang="en-US" baseline="0" dirty="0" smtClean="0">
                          <a:solidFill>
                            <a:schemeClr val="tx1"/>
                          </a:solidFill>
                        </a:rPr>
                        <a:t> judged </a:t>
                      </a:r>
                      <a:r>
                        <a:rPr lang="en-US" b="1" i="1" u="sng" baseline="0" dirty="0" smtClean="0">
                          <a:solidFill>
                            <a:schemeClr val="tx1"/>
                          </a:solidFill>
                        </a:rPr>
                        <a:t>not at all </a:t>
                      </a:r>
                      <a:r>
                        <a:rPr lang="en-US" baseline="0" dirty="0" smtClean="0">
                          <a:solidFill>
                            <a:schemeClr val="tx1"/>
                          </a:solidFill>
                        </a:rPr>
                        <a:t>appropriate</a:t>
                      </a:r>
                      <a:endParaRPr lang="en-US" dirty="0">
                        <a:solidFill>
                          <a:schemeClr val="tx1"/>
                        </a:solidFill>
                      </a:endParaRPr>
                    </a:p>
                  </a:txBody>
                  <a:tcPr/>
                </a:tc>
                <a:tc>
                  <a:txBody>
                    <a:bodyPr/>
                    <a:lstStyle/>
                    <a:p>
                      <a:pPr algn="ctr"/>
                      <a:r>
                        <a:rPr lang="en-US" dirty="0" smtClean="0">
                          <a:solidFill>
                            <a:schemeClr val="tx1"/>
                          </a:solidFill>
                        </a:rPr>
                        <a:t>4</a:t>
                      </a:r>
                      <a:endParaRPr lang="en-US" dirty="0">
                        <a:solidFill>
                          <a:schemeClr val="tx1"/>
                        </a:solidFill>
                      </a:endParaRPr>
                    </a:p>
                  </a:txBody>
                  <a:tcPr/>
                </a:tc>
                <a:tc>
                  <a:txBody>
                    <a:bodyPr/>
                    <a:lstStyle/>
                    <a:p>
                      <a:pPr algn="ctr"/>
                      <a:r>
                        <a:rPr lang="en-US" dirty="0" smtClean="0">
                          <a:solidFill>
                            <a:schemeClr val="tx1"/>
                          </a:solidFill>
                        </a:rPr>
                        <a:t>0</a:t>
                      </a:r>
                      <a:endParaRPr lang="en-US" dirty="0">
                        <a:solidFill>
                          <a:schemeClr val="tx1"/>
                        </a:solidFill>
                      </a:endParaRPr>
                    </a:p>
                  </a:txBody>
                  <a:tcPr/>
                </a:tc>
                <a:tc>
                  <a:txBody>
                    <a:bodyPr/>
                    <a:lstStyle/>
                    <a:p>
                      <a:pPr algn="ctr"/>
                      <a:r>
                        <a:rPr lang="en-US" dirty="0" smtClean="0">
                          <a:solidFill>
                            <a:schemeClr val="tx1"/>
                          </a:solidFill>
                        </a:rPr>
                        <a:t>0</a:t>
                      </a:r>
                      <a:endParaRPr lang="en-US" dirty="0">
                        <a:solidFill>
                          <a:schemeClr val="tx1"/>
                        </a:solidFill>
                      </a:endParaRPr>
                    </a:p>
                  </a:txBody>
                  <a:tcPr/>
                </a:tc>
              </a:tr>
              <a:tr h="370840">
                <a:tc>
                  <a:txBody>
                    <a:bodyPr/>
                    <a:lstStyle/>
                    <a:p>
                      <a:r>
                        <a:rPr lang="en-US" dirty="0" smtClean="0">
                          <a:solidFill>
                            <a:schemeClr val="tx1"/>
                          </a:solidFill>
                        </a:rPr>
                        <a:t>	of which </a:t>
                      </a:r>
                      <a:r>
                        <a:rPr lang="en-US" dirty="0" err="1" smtClean="0">
                          <a:solidFill>
                            <a:schemeClr val="tx1"/>
                          </a:solidFill>
                        </a:rPr>
                        <a:t>PtoP</a:t>
                      </a:r>
                      <a:r>
                        <a:rPr lang="en-US" dirty="0" smtClean="0">
                          <a:solidFill>
                            <a:schemeClr val="tx1"/>
                          </a:solidFill>
                        </a:rPr>
                        <a:t> / P-</a:t>
                      </a:r>
                      <a:r>
                        <a:rPr lang="en-US" dirty="0" err="1" smtClean="0">
                          <a:solidFill>
                            <a:schemeClr val="tx1"/>
                          </a:solidFill>
                        </a:rPr>
                        <a:t>inst</a:t>
                      </a:r>
                      <a:endParaRPr lang="en-US" dirty="0">
                        <a:solidFill>
                          <a:schemeClr val="tx1"/>
                        </a:solidFill>
                      </a:endParaRPr>
                    </a:p>
                  </a:txBody>
                  <a:tcPr/>
                </a:tc>
                <a:tc>
                  <a:txBody>
                    <a:bodyPr/>
                    <a:lstStyle/>
                    <a:p>
                      <a:pPr algn="ctr"/>
                      <a:r>
                        <a:rPr lang="en-US" dirty="0" smtClean="0">
                          <a:solidFill>
                            <a:schemeClr val="tx1"/>
                          </a:solidFill>
                        </a:rPr>
                        <a:t>4 / 0</a:t>
                      </a:r>
                      <a:endParaRPr lang="en-US" dirty="0">
                        <a:solidFill>
                          <a:schemeClr val="tx1"/>
                        </a:solidFill>
                      </a:endParaRPr>
                    </a:p>
                  </a:txBody>
                  <a:tcPr/>
                </a:tc>
                <a:tc>
                  <a:txBody>
                    <a:bodyPr/>
                    <a:lstStyle/>
                    <a:p>
                      <a:pPr algn="ctr"/>
                      <a:r>
                        <a:rPr lang="en-US" dirty="0" smtClean="0">
                          <a:solidFill>
                            <a:schemeClr val="tx1"/>
                          </a:solidFill>
                        </a:rPr>
                        <a:t>0 / 0</a:t>
                      </a:r>
                      <a:endParaRPr lang="en-US" dirty="0">
                        <a:solidFill>
                          <a:schemeClr val="tx1"/>
                        </a:solidFill>
                      </a:endParaRPr>
                    </a:p>
                  </a:txBody>
                  <a:tcPr/>
                </a:tc>
                <a:tc>
                  <a:txBody>
                    <a:bodyPr/>
                    <a:lstStyle/>
                    <a:p>
                      <a:pPr algn="ctr"/>
                      <a:r>
                        <a:rPr lang="en-US" dirty="0" smtClean="0">
                          <a:solidFill>
                            <a:schemeClr val="tx1"/>
                          </a:solidFill>
                        </a:rPr>
                        <a:t>0 / 0</a:t>
                      </a:r>
                      <a:endParaRPr lang="en-US"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RTTs</a:t>
                      </a:r>
                      <a:r>
                        <a:rPr lang="en-US" baseline="0" dirty="0" smtClean="0">
                          <a:solidFill>
                            <a:schemeClr val="tx1"/>
                          </a:solidFill>
                        </a:rPr>
                        <a:t> judged </a:t>
                      </a:r>
                      <a:r>
                        <a:rPr lang="en-US" b="1" i="1" u="sng" baseline="0" dirty="0" smtClean="0">
                          <a:solidFill>
                            <a:schemeClr val="tx1"/>
                          </a:solidFill>
                        </a:rPr>
                        <a:t>arguably</a:t>
                      </a:r>
                      <a:r>
                        <a:rPr lang="en-US" u="sng" baseline="0" dirty="0" smtClean="0">
                          <a:solidFill>
                            <a:schemeClr val="tx1"/>
                          </a:solidFill>
                        </a:rPr>
                        <a:t> </a:t>
                      </a:r>
                      <a:r>
                        <a:rPr lang="en-US" baseline="0" dirty="0" smtClean="0">
                          <a:solidFill>
                            <a:schemeClr val="tx1"/>
                          </a:solidFill>
                        </a:rPr>
                        <a:t>appropriate</a:t>
                      </a:r>
                      <a:endParaRPr lang="en-US" dirty="0" smtClean="0">
                        <a:solidFill>
                          <a:schemeClr val="tx1"/>
                        </a:solidFill>
                      </a:endParaRPr>
                    </a:p>
                  </a:txBody>
                  <a:tcPr/>
                </a:tc>
                <a:tc>
                  <a:txBody>
                    <a:bodyPr/>
                    <a:lstStyle/>
                    <a:p>
                      <a:pPr algn="ctr"/>
                      <a:r>
                        <a:rPr lang="en-US" dirty="0" smtClean="0">
                          <a:solidFill>
                            <a:schemeClr val="tx1"/>
                          </a:solidFill>
                        </a:rPr>
                        <a:t>22</a:t>
                      </a:r>
                      <a:endParaRPr lang="en-US" dirty="0">
                        <a:solidFill>
                          <a:schemeClr val="tx1"/>
                        </a:solidFill>
                      </a:endParaRPr>
                    </a:p>
                  </a:txBody>
                  <a:tcPr/>
                </a:tc>
                <a:tc>
                  <a:txBody>
                    <a:bodyPr/>
                    <a:lstStyle/>
                    <a:p>
                      <a:pPr algn="ctr"/>
                      <a:r>
                        <a:rPr lang="en-US" dirty="0" smtClean="0">
                          <a:solidFill>
                            <a:schemeClr val="tx1"/>
                          </a:solidFill>
                        </a:rPr>
                        <a:t>20</a:t>
                      </a:r>
                      <a:endParaRPr lang="en-US" dirty="0">
                        <a:solidFill>
                          <a:schemeClr val="tx1"/>
                        </a:solidFill>
                      </a:endParaRPr>
                    </a:p>
                  </a:txBody>
                  <a:tcPr/>
                </a:tc>
                <a:tc>
                  <a:txBody>
                    <a:bodyPr/>
                    <a:lstStyle/>
                    <a:p>
                      <a:pPr algn="ctr"/>
                      <a:r>
                        <a:rPr lang="en-US" dirty="0" smtClean="0">
                          <a:solidFill>
                            <a:schemeClr val="tx1"/>
                          </a:solidFill>
                        </a:rPr>
                        <a:t>16</a:t>
                      </a:r>
                      <a:endParaRPr lang="en-US"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of which </a:t>
                      </a:r>
                      <a:r>
                        <a:rPr lang="en-US" dirty="0" err="1" smtClean="0">
                          <a:solidFill>
                            <a:schemeClr val="tx1"/>
                          </a:solidFill>
                        </a:rPr>
                        <a:t>PtoP</a:t>
                      </a:r>
                      <a:r>
                        <a:rPr lang="en-US" dirty="0" smtClean="0">
                          <a:solidFill>
                            <a:schemeClr val="tx1"/>
                          </a:solidFill>
                        </a:rPr>
                        <a:t> / P-</a:t>
                      </a:r>
                      <a:r>
                        <a:rPr lang="en-US" dirty="0" err="1" smtClean="0">
                          <a:solidFill>
                            <a:schemeClr val="tx1"/>
                          </a:solidFill>
                        </a:rPr>
                        <a:t>inst</a:t>
                      </a:r>
                      <a:endParaRPr lang="en-US" dirty="0" smtClean="0">
                        <a:solidFill>
                          <a:schemeClr val="tx1"/>
                        </a:solidFill>
                      </a:endParaRPr>
                    </a:p>
                  </a:txBody>
                  <a:tcPr/>
                </a:tc>
                <a:tc>
                  <a:txBody>
                    <a:bodyPr/>
                    <a:lstStyle/>
                    <a:p>
                      <a:pPr algn="ctr"/>
                      <a:r>
                        <a:rPr lang="en-US" dirty="0" smtClean="0">
                          <a:solidFill>
                            <a:schemeClr val="tx1"/>
                          </a:solidFill>
                        </a:rPr>
                        <a:t>7 / 15</a:t>
                      </a:r>
                      <a:endParaRPr lang="en-US" dirty="0">
                        <a:solidFill>
                          <a:schemeClr val="tx1"/>
                        </a:solidFill>
                      </a:endParaRPr>
                    </a:p>
                  </a:txBody>
                  <a:tcPr/>
                </a:tc>
                <a:tc>
                  <a:txBody>
                    <a:bodyPr/>
                    <a:lstStyle/>
                    <a:p>
                      <a:pPr algn="ctr"/>
                      <a:r>
                        <a:rPr lang="en-US" dirty="0" smtClean="0">
                          <a:solidFill>
                            <a:schemeClr val="tx1"/>
                          </a:solidFill>
                        </a:rPr>
                        <a:t>11 / 9</a:t>
                      </a:r>
                      <a:endParaRPr lang="en-US" dirty="0">
                        <a:solidFill>
                          <a:schemeClr val="tx1"/>
                        </a:solidFill>
                      </a:endParaRPr>
                    </a:p>
                  </a:txBody>
                  <a:tcPr/>
                </a:tc>
                <a:tc>
                  <a:txBody>
                    <a:bodyPr/>
                    <a:lstStyle/>
                    <a:p>
                      <a:pPr algn="ctr"/>
                      <a:r>
                        <a:rPr lang="en-US" dirty="0" smtClean="0">
                          <a:solidFill>
                            <a:schemeClr val="tx1"/>
                          </a:solidFill>
                        </a:rPr>
                        <a:t>7 / 9</a:t>
                      </a:r>
                      <a:endParaRPr lang="en-US"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RTTs</a:t>
                      </a:r>
                      <a:r>
                        <a:rPr lang="en-US" baseline="0" dirty="0" smtClean="0">
                          <a:solidFill>
                            <a:schemeClr val="tx1"/>
                          </a:solidFill>
                        </a:rPr>
                        <a:t> judged </a:t>
                      </a:r>
                      <a:r>
                        <a:rPr lang="en-US" b="1" i="1" u="sng" baseline="0" dirty="0" smtClean="0">
                          <a:solidFill>
                            <a:schemeClr val="tx1"/>
                          </a:solidFill>
                        </a:rPr>
                        <a:t>for sure </a:t>
                      </a:r>
                      <a:r>
                        <a:rPr lang="en-US" baseline="0" dirty="0" smtClean="0">
                          <a:solidFill>
                            <a:schemeClr val="tx1"/>
                          </a:solidFill>
                        </a:rPr>
                        <a:t>appropriate</a:t>
                      </a:r>
                      <a:endParaRPr lang="en-US" dirty="0" smtClean="0">
                        <a:solidFill>
                          <a:schemeClr val="tx1"/>
                        </a:solidFill>
                      </a:endParaRPr>
                    </a:p>
                  </a:txBody>
                  <a:tcPr/>
                </a:tc>
                <a:tc>
                  <a:txBody>
                    <a:bodyPr/>
                    <a:lstStyle/>
                    <a:p>
                      <a:pPr algn="ctr"/>
                      <a:r>
                        <a:rPr lang="en-US" dirty="0" smtClean="0">
                          <a:solidFill>
                            <a:schemeClr val="tx1"/>
                          </a:solidFill>
                        </a:rPr>
                        <a:t>83</a:t>
                      </a:r>
                      <a:endParaRPr lang="en-US" dirty="0">
                        <a:solidFill>
                          <a:schemeClr val="tx1"/>
                        </a:solidFill>
                      </a:endParaRPr>
                    </a:p>
                  </a:txBody>
                  <a:tcPr/>
                </a:tc>
                <a:tc>
                  <a:txBody>
                    <a:bodyPr/>
                    <a:lstStyle/>
                    <a:p>
                      <a:pPr algn="ctr"/>
                      <a:r>
                        <a:rPr lang="en-US" dirty="0" smtClean="0">
                          <a:solidFill>
                            <a:schemeClr val="tx1"/>
                          </a:solidFill>
                        </a:rPr>
                        <a:t>89</a:t>
                      </a:r>
                      <a:endParaRPr lang="en-US" dirty="0">
                        <a:solidFill>
                          <a:schemeClr val="tx1"/>
                        </a:solidFill>
                      </a:endParaRPr>
                    </a:p>
                  </a:txBody>
                  <a:tcPr/>
                </a:tc>
                <a:tc>
                  <a:txBody>
                    <a:bodyPr/>
                    <a:lstStyle/>
                    <a:p>
                      <a:pPr algn="ctr"/>
                      <a:r>
                        <a:rPr lang="en-US" dirty="0" smtClean="0">
                          <a:solidFill>
                            <a:schemeClr val="tx1"/>
                          </a:solidFill>
                        </a:rPr>
                        <a:t>83</a:t>
                      </a:r>
                      <a:endParaRPr lang="en-US" dirty="0">
                        <a:solidFill>
                          <a:schemeClr val="tx1"/>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of which </a:t>
                      </a:r>
                      <a:r>
                        <a:rPr lang="en-US" dirty="0" err="1" smtClean="0">
                          <a:solidFill>
                            <a:schemeClr val="tx1"/>
                          </a:solidFill>
                        </a:rPr>
                        <a:t>PtoP</a:t>
                      </a:r>
                      <a:r>
                        <a:rPr lang="en-US" dirty="0" smtClean="0">
                          <a:solidFill>
                            <a:schemeClr val="tx1"/>
                          </a:solidFill>
                        </a:rPr>
                        <a:t> / P-</a:t>
                      </a:r>
                      <a:r>
                        <a:rPr lang="en-US" dirty="0" err="1" smtClean="0">
                          <a:solidFill>
                            <a:schemeClr val="tx1"/>
                          </a:solidFill>
                        </a:rPr>
                        <a:t>inst</a:t>
                      </a:r>
                      <a:endParaRPr lang="en-US" dirty="0" smtClean="0">
                        <a:solidFill>
                          <a:schemeClr val="tx1"/>
                        </a:solidFill>
                      </a:endParaRPr>
                    </a:p>
                  </a:txBody>
                  <a:tcPr/>
                </a:tc>
                <a:tc>
                  <a:txBody>
                    <a:bodyPr/>
                    <a:lstStyle/>
                    <a:p>
                      <a:pPr algn="ctr"/>
                      <a:r>
                        <a:rPr lang="en-US" dirty="0" smtClean="0">
                          <a:solidFill>
                            <a:schemeClr val="tx1"/>
                          </a:solidFill>
                        </a:rPr>
                        <a:t>48 / 35</a:t>
                      </a:r>
                      <a:endParaRPr lang="en-US" dirty="0">
                        <a:solidFill>
                          <a:schemeClr val="tx1"/>
                        </a:solidFill>
                      </a:endParaRPr>
                    </a:p>
                  </a:txBody>
                  <a:tcPr/>
                </a:tc>
                <a:tc>
                  <a:txBody>
                    <a:bodyPr/>
                    <a:lstStyle/>
                    <a:p>
                      <a:pPr algn="ctr"/>
                      <a:r>
                        <a:rPr lang="en-US" dirty="0" smtClean="0">
                          <a:solidFill>
                            <a:schemeClr val="tx1"/>
                          </a:solidFill>
                        </a:rPr>
                        <a:t>48 / 41</a:t>
                      </a:r>
                      <a:endParaRPr lang="en-US" dirty="0">
                        <a:solidFill>
                          <a:schemeClr val="tx1"/>
                        </a:solidFill>
                      </a:endParaRPr>
                    </a:p>
                  </a:txBody>
                  <a:tcPr/>
                </a:tc>
                <a:tc>
                  <a:txBody>
                    <a:bodyPr/>
                    <a:lstStyle/>
                    <a:p>
                      <a:pPr algn="ctr"/>
                      <a:r>
                        <a:rPr lang="en-US" dirty="0" smtClean="0">
                          <a:solidFill>
                            <a:schemeClr val="tx1"/>
                          </a:solidFill>
                        </a:rPr>
                        <a:t>48 / 35</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202686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Appropriateness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measured in terms of what an optimal collection of RTTs for the POR under scrutiny would </a:t>
            </a:r>
            <a:r>
              <a:rPr lang="en-US" dirty="0" smtClean="0"/>
              <a:t>be;</a:t>
            </a:r>
          </a:p>
          <a:p>
            <a:pPr>
              <a:buFont typeface="Arial" panose="020B0604020202020204" pitchFamily="34" charset="0"/>
              <a:buChar char="•"/>
            </a:pPr>
            <a:r>
              <a:rPr lang="en-US" dirty="0" smtClean="0"/>
              <a:t>POR under scrutiny:</a:t>
            </a:r>
          </a:p>
          <a:p>
            <a:pPr lvl="1">
              <a:buFont typeface="Arial" panose="020B0604020202020204" pitchFamily="34" charset="0"/>
              <a:buChar char="•"/>
            </a:pPr>
            <a:r>
              <a:rPr lang="en-US" dirty="0" err="1" smtClean="0"/>
              <a:t>Assertional</a:t>
            </a:r>
            <a:r>
              <a:rPr lang="en-US" dirty="0" smtClean="0"/>
              <a:t> part: what is in the EHR</a:t>
            </a:r>
          </a:p>
          <a:p>
            <a:pPr lvl="1">
              <a:spcBef>
                <a:spcPts val="0"/>
              </a:spcBef>
              <a:buFont typeface="Arial" panose="020B0604020202020204" pitchFamily="34" charset="0"/>
              <a:buChar char="•"/>
            </a:pPr>
            <a:r>
              <a:rPr lang="en-US" dirty="0" smtClean="0"/>
              <a:t>Non-</a:t>
            </a:r>
            <a:r>
              <a:rPr lang="en-US" dirty="0" err="1" smtClean="0"/>
              <a:t>assertional</a:t>
            </a:r>
            <a:r>
              <a:rPr lang="en-US" dirty="0" smtClean="0"/>
              <a:t> part: what is on the side of the patient</a:t>
            </a:r>
          </a:p>
          <a:p>
            <a:pPr>
              <a:buFont typeface="Arial" panose="020B0604020202020204" pitchFamily="34" charset="0"/>
              <a:buChar char="•"/>
            </a:pPr>
            <a:r>
              <a:rPr lang="en-US" dirty="0" smtClean="0"/>
              <a:t>Optimal collection: </a:t>
            </a:r>
          </a:p>
          <a:p>
            <a:pPr lvl="1">
              <a:buFont typeface="Arial" panose="020B0604020202020204" pitchFamily="34" charset="0"/>
              <a:buChar char="•"/>
            </a:pPr>
            <a:r>
              <a:rPr lang="en-US" dirty="0" smtClean="0"/>
              <a:t>satisfies </a:t>
            </a:r>
            <a:r>
              <a:rPr lang="en-US" dirty="0"/>
              <a:t>the following criteria: </a:t>
            </a:r>
            <a:endParaRPr lang="en-US" dirty="0" smtClean="0"/>
          </a:p>
          <a:p>
            <a:pPr lvl="2">
              <a:buFont typeface="Arial" panose="020B0604020202020204" pitchFamily="34" charset="0"/>
              <a:buChar char="•"/>
            </a:pPr>
            <a:r>
              <a:rPr lang="en-US" dirty="0" smtClean="0"/>
              <a:t>(</a:t>
            </a:r>
            <a:r>
              <a:rPr lang="en-US" dirty="0"/>
              <a:t>1) it consists of RTTs which describe the non-</a:t>
            </a:r>
            <a:r>
              <a:rPr lang="en-US" dirty="0" err="1"/>
              <a:t>assertional</a:t>
            </a:r>
            <a:r>
              <a:rPr lang="en-US" dirty="0"/>
              <a:t> part of the POR only to the extent to which there is enough evidence for what those RTTs themselves assert to be true </a:t>
            </a:r>
            <a:r>
              <a:rPr lang="en-US" sz="1400" dirty="0"/>
              <a:t>(e.g. there is sufficient evidence that the patients are human beings, there is not sufficient evidence that the diagnoses are correct</a:t>
            </a:r>
            <a:r>
              <a:rPr lang="en-US" sz="1400" dirty="0" smtClean="0"/>
              <a:t>),</a:t>
            </a:r>
            <a:r>
              <a:rPr lang="en-US" dirty="0" smtClean="0"/>
              <a:t> </a:t>
            </a:r>
            <a:r>
              <a:rPr lang="en-US" dirty="0"/>
              <a:t>and </a:t>
            </a:r>
            <a:endParaRPr lang="en-US" dirty="0" smtClean="0"/>
          </a:p>
          <a:p>
            <a:pPr lvl="2">
              <a:buFont typeface="Arial" panose="020B0604020202020204" pitchFamily="34" charset="0"/>
              <a:buChar char="•"/>
            </a:pPr>
            <a:r>
              <a:rPr lang="en-US" dirty="0" smtClean="0"/>
              <a:t>(</a:t>
            </a:r>
            <a:r>
              <a:rPr lang="en-US" dirty="0"/>
              <a:t>2) it consists of other RTTs which describe the </a:t>
            </a:r>
            <a:r>
              <a:rPr lang="en-US" dirty="0" err="1"/>
              <a:t>assertional</a:t>
            </a:r>
            <a:r>
              <a:rPr lang="en-US" dirty="0"/>
              <a:t> part in relation to the RTTs referenced under (1</a:t>
            </a:r>
            <a:r>
              <a:rPr lang="en-US" dirty="0" smtClean="0"/>
              <a:t>).</a:t>
            </a:r>
            <a:endParaRPr lang="en-US" dirty="0"/>
          </a:p>
        </p:txBody>
      </p:sp>
    </p:spTree>
    <p:extLst>
      <p:ext uri="{BB962C8B-B14F-4D97-AF65-F5344CB8AC3E}">
        <p14:creationId xmlns:p14="http://schemas.microsoft.com/office/powerpoint/2010/main" val="2968577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high </a:t>
            </a:r>
            <a:r>
              <a:rPr lang="en-US" dirty="0"/>
              <a:t>i</a:t>
            </a:r>
            <a:r>
              <a:rPr lang="en-US" dirty="0" smtClean="0"/>
              <a:t>nter-rater agreement</a:t>
            </a:r>
            <a:endParaRPr lang="en-US" dirty="0"/>
          </a:p>
        </p:txBody>
      </p:sp>
      <p:graphicFrame>
        <p:nvGraphicFramePr>
          <p:cNvPr id="4" name="Table 3"/>
          <p:cNvGraphicFramePr>
            <a:graphicFrameLocks noGrp="1"/>
          </p:cNvGraphicFramePr>
          <p:nvPr>
            <p:extLst/>
          </p:nvPr>
        </p:nvGraphicFramePr>
        <p:xfrm>
          <a:off x="1219200" y="1676404"/>
          <a:ext cx="6934200" cy="4190994"/>
        </p:xfrm>
        <a:graphic>
          <a:graphicData uri="http://schemas.openxmlformats.org/drawingml/2006/table">
            <a:tbl>
              <a:tblPr>
                <a:tableStyleId>{5C22544A-7EE6-4342-B048-85BDC9FD1C3A}</a:tableStyleId>
              </a:tblPr>
              <a:tblGrid>
                <a:gridCol w="819000"/>
                <a:gridCol w="1119300"/>
                <a:gridCol w="1064700"/>
                <a:gridCol w="1310400"/>
                <a:gridCol w="1310400"/>
                <a:gridCol w="1310400"/>
              </a:tblGrid>
              <a:tr h="353372">
                <a:tc>
                  <a:txBody>
                    <a:bodyPr/>
                    <a:lstStyle/>
                    <a:p>
                      <a:pPr algn="l" fontAlgn="b"/>
                      <a:r>
                        <a:rPr lang="en-US" sz="1800" u="none" strike="noStrike" dirty="0" err="1">
                          <a:effectLst/>
                        </a:rPr>
                        <a:t>Obs</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800" b="1" u="none" strike="noStrike" dirty="0">
                          <a:effectLst/>
                        </a:rPr>
                        <a:t>Y</a:t>
                      </a:r>
                      <a:endParaRPr lang="en-US" sz="18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r>
              <a:tr h="353372">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0</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1</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r>
              <a:tr h="371041">
                <a:tc rowSpan="3">
                  <a:txBody>
                    <a:bodyPr/>
                    <a:lstStyle/>
                    <a:p>
                      <a:pPr algn="ctr" fontAlgn="ctr"/>
                      <a:r>
                        <a:rPr lang="en-US" sz="1800" b="1" u="none" strike="noStrike" dirty="0">
                          <a:effectLst/>
                        </a:rPr>
                        <a:t>X</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1" u="none" strike="noStrike">
                          <a:effectLst/>
                        </a:rPr>
                        <a:t>0</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4</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vMerge="1">
                  <a:txBody>
                    <a:bodyPr/>
                    <a:lstStyle/>
                    <a:p>
                      <a:endParaRPr lang="en-US"/>
                    </a:p>
                  </a:txBody>
                  <a:tcPr/>
                </a:tc>
                <a:tc>
                  <a:txBody>
                    <a:bodyPr/>
                    <a:lstStyle/>
                    <a:p>
                      <a:pPr algn="r" fontAlgn="b"/>
                      <a:r>
                        <a:rPr lang="en-US" sz="1800" b="1" u="none" strike="noStrike" dirty="0">
                          <a:effectLst/>
                        </a:rPr>
                        <a:t>1</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22</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vMerge="1">
                  <a:txBody>
                    <a:bodyPr/>
                    <a:lstStyle/>
                    <a:p>
                      <a:endParaRPr lang="en-US"/>
                    </a:p>
                  </a:txBody>
                  <a:tcPr/>
                </a:tc>
                <a:tc>
                  <a:txBody>
                    <a:bodyPr/>
                    <a:lstStyle/>
                    <a:p>
                      <a:pPr algn="r" fontAlgn="b"/>
                      <a:r>
                        <a:rPr lang="en-US" sz="1800" b="1" u="none" strike="noStrike" dirty="0">
                          <a:effectLst/>
                        </a:rPr>
                        <a:t>2</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83</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0</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89</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109</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r>
              <a:tr h="353372">
                <a:tc gridSpan="2">
                  <a:txBody>
                    <a:bodyPr/>
                    <a:lstStyle/>
                    <a:p>
                      <a:pPr algn="l" fontAlgn="b"/>
                      <a:r>
                        <a:rPr lang="en-US" sz="1800" u="none" strike="noStrike">
                          <a:effectLst/>
                        </a:rPr>
                        <a:t>agreement</a:t>
                      </a:r>
                      <a:endParaRPr lang="en-US" sz="18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83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99</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gridSpan="2">
                  <a:txBody>
                    <a:bodyPr/>
                    <a:lstStyle/>
                    <a:p>
                      <a:pPr algn="l" fontAlgn="b"/>
                      <a:r>
                        <a:rPr lang="en-US" sz="1800" u="none" strike="noStrike">
                          <a:effectLst/>
                        </a:rPr>
                        <a:t>by chance</a:t>
                      </a:r>
                      <a:endParaRPr lang="en-US" sz="18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0.73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3.27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4</a:t>
                      </a:r>
                      <a:endParaRPr lang="en-US" sz="1800" b="1" i="0" u="none" strike="noStrike" dirty="0">
                        <a:solidFill>
                          <a:srgbClr val="000000"/>
                        </a:solidFill>
                        <a:effectLst/>
                        <a:latin typeface="Calibri" panose="020F0502020204030204" pitchFamily="34" charset="0"/>
                      </a:endParaRPr>
                    </a:p>
                  </a:txBody>
                  <a:tcPr marL="9525" marR="9525" marT="9525" marB="0" anchor="b"/>
                </a:tc>
              </a:tr>
              <a:tr h="353372">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r>
              <a:tr h="639605">
                <a:tc gridSpan="2">
                  <a:txBody>
                    <a:bodyPr/>
                    <a:lstStyle/>
                    <a:p>
                      <a:pPr algn="l" fontAlgn="b"/>
                      <a:r>
                        <a:rPr lang="en-US" sz="1800" u="none" strike="noStrike">
                          <a:effectLst/>
                        </a:rPr>
                        <a:t>Cohen's kappa</a:t>
                      </a:r>
                      <a:endParaRPr lang="en-US" sz="18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0.904762</a:t>
                      </a:r>
                      <a:endParaRPr lang="en-US" sz="18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Rectangle 2"/>
          <p:cNvSpPr/>
          <p:nvPr/>
        </p:nvSpPr>
        <p:spPr>
          <a:xfrm>
            <a:off x="3505200" y="6400800"/>
            <a:ext cx="5562600" cy="338554"/>
          </a:xfrm>
          <a:prstGeom prst="rect">
            <a:avLst/>
          </a:prstGeom>
        </p:spPr>
        <p:txBody>
          <a:bodyPr wrap="square">
            <a:spAutoFit/>
          </a:bodyPr>
          <a:lstStyle/>
          <a:p>
            <a:pPr algn="r"/>
            <a:r>
              <a:rPr lang="en-US" sz="1600" dirty="0">
                <a:solidFill>
                  <a:schemeClr val="bg1"/>
                </a:solidFill>
              </a:rPr>
              <a:t>http://www.real-statistics.com/reliability/cohens-kappa/</a:t>
            </a:r>
          </a:p>
        </p:txBody>
      </p:sp>
    </p:spTree>
    <p:extLst>
      <p:ext uri="{BB962C8B-B14F-4D97-AF65-F5344CB8AC3E}">
        <p14:creationId xmlns:p14="http://schemas.microsoft.com/office/powerpoint/2010/main" val="3794377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Is this patient really so sick ?</a:t>
            </a:r>
            <a:endParaRPr lang="en-US" dirty="0"/>
          </a:p>
        </p:txBody>
      </p:sp>
      <p:grpSp>
        <p:nvGrpSpPr>
          <p:cNvPr id="3" name="Group 2"/>
          <p:cNvGrpSpPr/>
          <p:nvPr/>
        </p:nvGrpSpPr>
        <p:grpSpPr>
          <a:xfrm>
            <a:off x="762000" y="1752600"/>
            <a:ext cx="7689273" cy="4419600"/>
            <a:chOff x="6927" y="609600"/>
            <a:chExt cx="9153185" cy="579120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609600"/>
              <a:ext cx="9147515" cy="5562600"/>
            </a:xfrm>
            <a:prstGeom prst="rect">
              <a:avLst/>
            </a:prstGeom>
          </p:spPr>
        </p:pic>
        <p:pic>
          <p:nvPicPr>
            <p:cNvPr id="5" name="Picture 4"/>
            <p:cNvPicPr>
              <a:picLocks noChangeAspect="1"/>
            </p:cNvPicPr>
            <p:nvPr/>
          </p:nvPicPr>
          <p:blipFill>
            <a:blip r:embed="rId3"/>
            <a:stretch>
              <a:fillRect/>
            </a:stretch>
          </p:blipFill>
          <p:spPr>
            <a:xfrm>
              <a:off x="6927" y="1081088"/>
              <a:ext cx="9153185" cy="5319712"/>
            </a:xfrm>
            <a:prstGeom prst="rect">
              <a:avLst/>
            </a:prstGeom>
          </p:spPr>
        </p:pic>
      </p:grpSp>
      <p:sp>
        <p:nvSpPr>
          <p:cNvPr id="6" name="Rectangle 5"/>
          <p:cNvSpPr/>
          <p:nvPr/>
        </p:nvSpPr>
        <p:spPr>
          <a:xfrm>
            <a:off x="2403764" y="6477000"/>
            <a:ext cx="6705600" cy="276999"/>
          </a:xfrm>
          <a:prstGeom prst="rect">
            <a:avLst/>
          </a:prstGeom>
        </p:spPr>
        <p:txBody>
          <a:bodyPr wrap="square">
            <a:spAutoFit/>
          </a:bodyPr>
          <a:lstStyle/>
          <a:p>
            <a:pPr algn="r"/>
            <a:r>
              <a:rPr lang="en-US" sz="1200" dirty="0">
                <a:solidFill>
                  <a:schemeClr val="bg1"/>
                </a:solidFill>
              </a:rPr>
              <a:t>http://incerio.com/planning-nextgen-version-5-8-upgrade-things-know-diagnosis-module/</a:t>
            </a:r>
          </a:p>
        </p:txBody>
      </p:sp>
    </p:spTree>
    <p:extLst>
      <p:ext uri="{BB962C8B-B14F-4D97-AF65-F5344CB8AC3E}">
        <p14:creationId xmlns:p14="http://schemas.microsoft.com/office/powerpoint/2010/main" val="20280801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reasons for disagreement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Absence of uniform </a:t>
            </a:r>
            <a:r>
              <a:rPr lang="en-US" dirty="0"/>
              <a:t>conventions on which ontologies and relations to use, </a:t>
            </a:r>
            <a:endParaRPr lang="en-US" dirty="0" smtClean="0"/>
          </a:p>
          <a:p>
            <a:pPr>
              <a:buFont typeface="Arial" panose="020B0604020202020204" pitchFamily="34" charset="0"/>
              <a:buChar char="•"/>
            </a:pPr>
            <a:r>
              <a:rPr lang="en-US" dirty="0"/>
              <a:t>P</a:t>
            </a:r>
            <a:r>
              <a:rPr lang="en-US" dirty="0" smtClean="0"/>
              <a:t>roblems </a:t>
            </a:r>
            <a:r>
              <a:rPr lang="en-US" dirty="0"/>
              <a:t>in the ontological theories, </a:t>
            </a:r>
            <a:endParaRPr lang="en-US" dirty="0" smtClean="0"/>
          </a:p>
          <a:p>
            <a:pPr>
              <a:buFont typeface="Arial" panose="020B0604020202020204" pitchFamily="34" charset="0"/>
              <a:buChar char="•"/>
            </a:pPr>
            <a:r>
              <a:rPr lang="en-US" dirty="0" smtClean="0"/>
              <a:t>Issues with implementation of ontologies,</a:t>
            </a:r>
          </a:p>
          <a:p>
            <a:pPr lvl="1">
              <a:buFont typeface="Arial" panose="020B0604020202020204" pitchFamily="34" charset="0"/>
              <a:buChar char="•"/>
            </a:pPr>
            <a:r>
              <a:rPr lang="en-US" dirty="0" smtClean="0"/>
              <a:t>both </a:t>
            </a:r>
            <a:r>
              <a:rPr lang="en-US" dirty="0"/>
              <a:t>authors resorted to OGMS for a large part of their RTTs, </a:t>
            </a:r>
            <a:endParaRPr lang="en-US" dirty="0" smtClean="0"/>
          </a:p>
          <a:p>
            <a:pPr lvl="1">
              <a:buFont typeface="Arial" panose="020B0604020202020204" pitchFamily="34" charset="0"/>
              <a:buChar char="•"/>
            </a:pPr>
            <a:r>
              <a:rPr lang="en-US" dirty="0" smtClean="0"/>
              <a:t>Yet, differences </a:t>
            </a:r>
            <a:r>
              <a:rPr lang="en-US" dirty="0"/>
              <a:t>in representation were observed because of the source material consulted: </a:t>
            </a:r>
            <a:endParaRPr lang="en-US" dirty="0" smtClean="0"/>
          </a:p>
          <a:p>
            <a:pPr lvl="2">
              <a:buFont typeface="Arial" panose="020B0604020202020204" pitchFamily="34" charset="0"/>
              <a:buChar char="•"/>
            </a:pPr>
            <a:r>
              <a:rPr lang="en-US" dirty="0" smtClean="0"/>
              <a:t>X </a:t>
            </a:r>
            <a:r>
              <a:rPr lang="en-US" dirty="0"/>
              <a:t>used the OGMS OWL artifact as basis, whereas Y used the definitions and descriptions in the paper that led to the development of OGMS (Scheuermann et al., 2009).</a:t>
            </a:r>
            <a:endParaRPr lang="en-US" dirty="0" smtClean="0"/>
          </a:p>
          <a:p>
            <a:pPr>
              <a:buFont typeface="Arial" panose="020B0604020202020204" pitchFamily="34" charset="0"/>
              <a:buChar char="•"/>
            </a:pPr>
            <a:r>
              <a:rPr lang="en-US" dirty="0" smtClean="0"/>
              <a:t>Lack of appropriate documentation.</a:t>
            </a:r>
          </a:p>
          <a:p>
            <a:endParaRPr lang="en-US" dirty="0"/>
          </a:p>
        </p:txBody>
      </p:sp>
    </p:spTree>
    <p:extLst>
      <p:ext uri="{BB962C8B-B14F-4D97-AF65-F5344CB8AC3E}">
        <p14:creationId xmlns:p14="http://schemas.microsoft.com/office/powerpoint/2010/main" val="19784258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Ontologies and orphan classes referenced</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Ontologies							X	Y</a:t>
            </a:r>
          </a:p>
          <a:p>
            <a:pPr lvl="1">
              <a:buFont typeface="Arial" panose="020B0604020202020204" pitchFamily="34" charset="0"/>
              <a:buChar char="•"/>
            </a:pPr>
            <a:r>
              <a:rPr lang="en-US" sz="1800" dirty="0" smtClean="0"/>
              <a:t>Ontology of General Medical Science (OGMS)			x	x</a:t>
            </a:r>
          </a:p>
          <a:p>
            <a:pPr lvl="1">
              <a:buFont typeface="Arial" panose="020B0604020202020204" pitchFamily="34" charset="0"/>
              <a:buChar char="•"/>
            </a:pPr>
            <a:r>
              <a:rPr lang="en-US" sz="1800" dirty="0" smtClean="0"/>
              <a:t>Ontology </a:t>
            </a:r>
            <a:r>
              <a:rPr lang="en-US" sz="1800" dirty="0"/>
              <a:t>of Medically Related Social Entities (OMRSE</a:t>
            </a:r>
            <a:r>
              <a:rPr lang="en-US" sz="1800" dirty="0" smtClean="0"/>
              <a:t>) 		x</a:t>
            </a:r>
          </a:p>
          <a:p>
            <a:pPr lvl="1">
              <a:buFont typeface="Arial" panose="020B0604020202020204" pitchFamily="34" charset="0"/>
              <a:buChar char="•"/>
            </a:pPr>
            <a:r>
              <a:rPr lang="en-US" sz="1800" dirty="0" smtClean="0"/>
              <a:t>the </a:t>
            </a:r>
            <a:r>
              <a:rPr lang="en-US" sz="1800" dirty="0"/>
              <a:t>Foundational Model of Anatomy (FMA</a:t>
            </a:r>
            <a:r>
              <a:rPr lang="en-US" sz="1800" dirty="0" smtClean="0"/>
              <a:t>) 			x	x</a:t>
            </a:r>
          </a:p>
          <a:p>
            <a:pPr lvl="1">
              <a:buFont typeface="Arial" panose="020B0604020202020204" pitchFamily="34" charset="0"/>
              <a:buChar char="•"/>
            </a:pPr>
            <a:r>
              <a:rPr lang="en-US" sz="1800" dirty="0" smtClean="0"/>
              <a:t>the </a:t>
            </a:r>
            <a:r>
              <a:rPr lang="en-US" sz="1800" dirty="0"/>
              <a:t>Disease Ontology (DO</a:t>
            </a:r>
            <a:r>
              <a:rPr lang="en-US" sz="1800" dirty="0" smtClean="0"/>
              <a:t>)					x</a:t>
            </a:r>
          </a:p>
          <a:p>
            <a:pPr lvl="1">
              <a:buFont typeface="Arial" panose="020B0604020202020204" pitchFamily="34" charset="0"/>
              <a:buChar char="•"/>
            </a:pPr>
            <a:r>
              <a:rPr lang="en-US" sz="1800" dirty="0" smtClean="0"/>
              <a:t>Ontology </a:t>
            </a:r>
            <a:r>
              <a:rPr lang="en-US" sz="1800" dirty="0"/>
              <a:t>of Biomedical Investigations (OBI</a:t>
            </a:r>
            <a:r>
              <a:rPr lang="en-US" sz="1800" dirty="0" smtClean="0"/>
              <a:t>)			x</a:t>
            </a:r>
          </a:p>
          <a:p>
            <a:pPr lvl="1">
              <a:buFont typeface="Arial" panose="020B0604020202020204" pitchFamily="34" charset="0"/>
              <a:buChar char="•"/>
            </a:pPr>
            <a:r>
              <a:rPr lang="en-US" sz="1800" dirty="0"/>
              <a:t>Basic Formal Ontology (BFO</a:t>
            </a:r>
            <a:r>
              <a:rPr lang="en-US" sz="1800" dirty="0" smtClean="0"/>
              <a:t>)						x</a:t>
            </a:r>
            <a:endParaRPr lang="en-US" sz="1800" dirty="0"/>
          </a:p>
          <a:p>
            <a:pPr lvl="1">
              <a:buFont typeface="Arial" panose="020B0604020202020204" pitchFamily="34" charset="0"/>
              <a:buChar char="•"/>
            </a:pPr>
            <a:r>
              <a:rPr lang="en-US" sz="1800" dirty="0"/>
              <a:t>Information Artifact Ontology (IAO</a:t>
            </a:r>
            <a:r>
              <a:rPr lang="en-US" sz="1800" dirty="0" smtClean="0"/>
              <a:t>)					x</a:t>
            </a:r>
          </a:p>
          <a:p>
            <a:pPr>
              <a:buFont typeface="Arial" panose="020B0604020202020204" pitchFamily="34" charset="0"/>
              <a:buChar char="•"/>
            </a:pPr>
            <a:r>
              <a:rPr lang="en-US" dirty="0" smtClean="0"/>
              <a:t>Orphan classes</a:t>
            </a:r>
          </a:p>
          <a:p>
            <a:pPr lvl="1">
              <a:buFont typeface="Arial" panose="020B0604020202020204" pitchFamily="34" charset="0"/>
              <a:buChar char="•"/>
            </a:pPr>
            <a:r>
              <a:rPr lang="en-US" sz="1800" dirty="0" smtClean="0"/>
              <a:t>‘</a:t>
            </a:r>
            <a:r>
              <a:rPr lang="en-US" sz="1800" dirty="0" err="1" smtClean="0"/>
              <a:t>denotator</a:t>
            </a:r>
            <a:r>
              <a:rPr lang="en-US" sz="1800" dirty="0" smtClean="0"/>
              <a:t>’						x</a:t>
            </a:r>
          </a:p>
          <a:p>
            <a:pPr lvl="1">
              <a:buFont typeface="Arial" panose="020B0604020202020204" pitchFamily="34" charset="0"/>
              <a:buChar char="•"/>
            </a:pPr>
            <a:r>
              <a:rPr lang="en-US" sz="1800" dirty="0" smtClean="0"/>
              <a:t>‘EHR’							x</a:t>
            </a:r>
          </a:p>
          <a:p>
            <a:pPr lvl="1">
              <a:buFont typeface="Arial" panose="020B0604020202020204" pitchFamily="34" charset="0"/>
              <a:buChar char="•"/>
            </a:pPr>
            <a:r>
              <a:rPr lang="en-US" sz="1800" dirty="0" smtClean="0"/>
              <a:t>‘</a:t>
            </a:r>
            <a:r>
              <a:rPr lang="en-US" sz="1800" dirty="0"/>
              <a:t>dataset record</a:t>
            </a:r>
            <a:r>
              <a:rPr lang="en-US" sz="1800" dirty="0" smtClean="0"/>
              <a:t>’						x</a:t>
            </a:r>
          </a:p>
          <a:p>
            <a:pPr lvl="1">
              <a:buFont typeface="Arial" panose="020B0604020202020204" pitchFamily="34" charset="0"/>
              <a:buChar char="•"/>
            </a:pPr>
            <a:r>
              <a:rPr lang="en-US" sz="1800" dirty="0" smtClean="0"/>
              <a:t>‘</a:t>
            </a:r>
            <a:r>
              <a:rPr lang="en-US" sz="1800" dirty="0"/>
              <a:t>patient </a:t>
            </a:r>
            <a:r>
              <a:rPr lang="en-US" sz="1800" dirty="0" smtClean="0"/>
              <a:t>identifier’							x</a:t>
            </a:r>
          </a:p>
          <a:p>
            <a:pPr lvl="1">
              <a:buFont typeface="Arial" panose="020B0604020202020204" pitchFamily="34" charset="0"/>
              <a:buChar char="•"/>
            </a:pPr>
            <a:r>
              <a:rPr lang="en-US" sz="1800" dirty="0" smtClean="0"/>
              <a:t>‘</a:t>
            </a:r>
            <a:r>
              <a:rPr lang="en-US" sz="1800" dirty="0"/>
              <a:t>ICD-9-CM code and label</a:t>
            </a:r>
            <a:r>
              <a:rPr lang="en-US" sz="1800" dirty="0" smtClean="0"/>
              <a:t>’						x</a:t>
            </a:r>
          </a:p>
        </p:txBody>
      </p:sp>
    </p:spTree>
    <p:extLst>
      <p:ext uri="{BB962C8B-B14F-4D97-AF65-F5344CB8AC3E}">
        <p14:creationId xmlns:p14="http://schemas.microsoft.com/office/powerpoint/2010/main" val="6702638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p:spPr>
        <p:txBody>
          <a:bodyPr/>
          <a:lstStyle/>
          <a:p>
            <a:r>
              <a:rPr lang="en-US" sz="3200" dirty="0" smtClean="0"/>
              <a:t>Material entity / human being</a:t>
            </a:r>
            <a:endParaRPr lang="en-US" sz="3200" dirty="0"/>
          </a:p>
        </p:txBody>
      </p:sp>
      <p:graphicFrame>
        <p:nvGraphicFramePr>
          <p:cNvPr id="6" name="Content Placeholder 5"/>
          <p:cNvGraphicFramePr>
            <a:graphicFrameLocks noGrp="1"/>
          </p:cNvGraphicFramePr>
          <p:nvPr>
            <p:ph idx="1"/>
            <p:extLst/>
          </p:nvPr>
        </p:nvGraphicFramePr>
        <p:xfrm>
          <a:off x="76200" y="1524000"/>
          <a:ext cx="4419600" cy="2362200"/>
        </p:xfrm>
        <a:graphic>
          <a:graphicData uri="http://schemas.openxmlformats.org/drawingml/2006/table">
            <a:tbl>
              <a:tblPr firstRow="1" firstCol="1" bandRow="1">
                <a:tableStyleId>{5C22544A-7EE6-4342-B048-85BDC9FD1C3A}</a:tableStyleId>
              </a:tblPr>
              <a:tblGrid>
                <a:gridCol w="381000"/>
                <a:gridCol w="457200"/>
                <a:gridCol w="1752600"/>
                <a:gridCol w="469679"/>
                <a:gridCol w="749521"/>
                <a:gridCol w="304800"/>
                <a:gridCol w="304800"/>
              </a:tblGrid>
              <a:tr h="508272">
                <a:tc>
                  <a:txBody>
                    <a:bodyPr/>
                    <a:lstStyle/>
                    <a:p>
                      <a:pPr marL="0" marR="0" indent="0" algn="ctr">
                        <a:lnSpc>
                          <a:spcPct val="100000"/>
                        </a:lnSpc>
                        <a:spcBef>
                          <a:spcPts val="0"/>
                        </a:spcBef>
                        <a:spcAft>
                          <a:spcPts val="0"/>
                        </a:spcAft>
                      </a:pPr>
                      <a:r>
                        <a:rPr lang="en-US" sz="1400" dirty="0" err="1" smtClean="0">
                          <a:solidFill>
                            <a:schemeClr val="tx1"/>
                          </a:solidFill>
                          <a:effectLst/>
                        </a:rPr>
                        <a:t>Ind</a:t>
                      </a:r>
                      <a:endParaRPr lang="en-US" sz="1400" dirty="0" smtClean="0">
                        <a:solidFill>
                          <a:schemeClr val="tx1"/>
                        </a:solidFill>
                        <a:effectLst/>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IUI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Description</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gridSpan="2">
                  <a:txBody>
                    <a:bodyPr/>
                    <a:lstStyle/>
                    <a:p>
                      <a:pPr marL="0" marR="0" indent="0">
                        <a:lnSpc>
                          <a:spcPct val="100000"/>
                        </a:lnSpc>
                        <a:spcBef>
                          <a:spcPts val="0"/>
                        </a:spcBef>
                        <a:spcAft>
                          <a:spcPts val="0"/>
                        </a:spcAft>
                      </a:pPr>
                      <a:r>
                        <a:rPr lang="en-US" sz="1400" dirty="0">
                          <a:solidFill>
                            <a:schemeClr val="tx1"/>
                          </a:solidFill>
                          <a:effectLst/>
                        </a:rPr>
                        <a:t>Ontology        Class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hMerge="1">
                  <a:txBody>
                    <a:bodyPr/>
                    <a:lstStyle/>
                    <a:p>
                      <a:endParaRPr lang="en-US"/>
                    </a:p>
                  </a:txBody>
                  <a:tcPr/>
                </a:tc>
                <a:tc>
                  <a:txBody>
                    <a:bodyPr/>
                    <a:lstStyle/>
                    <a:p>
                      <a:pPr marL="0" marR="0" indent="0">
                        <a:lnSpc>
                          <a:spcPct val="100000"/>
                        </a:lnSpc>
                        <a:spcBef>
                          <a:spcPts val="0"/>
                        </a:spcBef>
                        <a:spcAft>
                          <a:spcPts val="0"/>
                        </a:spcAft>
                      </a:pPr>
                      <a:r>
                        <a:rPr lang="en-US" sz="1400" dirty="0">
                          <a:solidFill>
                            <a:schemeClr val="tx1"/>
                          </a:solidFill>
                          <a:effectLst/>
                        </a:rPr>
                        <a:t>Y</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X</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35490">
                <a:tc>
                  <a:txBody>
                    <a:bodyPr/>
                    <a:lstStyle/>
                    <a:p>
                      <a:pPr marL="0" marR="0" indent="0" algn="ctr">
                        <a:lnSpc>
                          <a:spcPct val="100000"/>
                        </a:lnSpc>
                        <a:spcBef>
                          <a:spcPts val="0"/>
                        </a:spcBef>
                        <a:spcAft>
                          <a:spcPts val="0"/>
                        </a:spcAft>
                      </a:pPr>
                      <a:r>
                        <a:rPr lang="en-US" sz="1400">
                          <a:solidFill>
                            <a:schemeClr val="tx1"/>
                          </a:solidFill>
                          <a:effectLst/>
                        </a:rPr>
                        <a:t>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patient</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OBI</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Homo sapiens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91474">
                <a:tc>
                  <a:txBody>
                    <a:bodyPr/>
                    <a:lstStyle/>
                    <a:p>
                      <a:pPr marL="0" marR="0" indent="0" algn="ctr">
                        <a:lnSpc>
                          <a:spcPct val="100000"/>
                        </a:lnSpc>
                        <a:spcBef>
                          <a:spcPts val="0"/>
                        </a:spcBef>
                        <a:spcAft>
                          <a:spcPts val="0"/>
                        </a:spcAft>
                      </a:pPr>
                      <a:r>
                        <a:rPr lang="en-US" sz="1400">
                          <a:solidFill>
                            <a:schemeClr val="tx1"/>
                          </a:solidFill>
                          <a:effectLst/>
                        </a:rPr>
                        <a:t>T2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doctor who made diagnosis #1</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OBI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Homo sapiens</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91474">
                <a:tc>
                  <a:txBody>
                    <a:bodyPr/>
                    <a:lstStyle/>
                    <a:p>
                      <a:pPr marL="0" marR="0" indent="0" algn="ctr">
                        <a:lnSpc>
                          <a:spcPct val="100000"/>
                        </a:lnSpc>
                        <a:spcBef>
                          <a:spcPts val="0"/>
                        </a:spcBef>
                        <a:spcAft>
                          <a:spcPts val="0"/>
                        </a:spcAft>
                      </a:pPr>
                      <a:r>
                        <a:rPr lang="en-US" sz="1400" dirty="0">
                          <a:solidFill>
                            <a:schemeClr val="tx1"/>
                          </a:solidFill>
                          <a:effectLst/>
                        </a:rPr>
                        <a:t>T3</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P3</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doctor who made diagnosis #2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OBI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Homo sapiens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35490">
                <a:tc>
                  <a:txBody>
                    <a:bodyPr/>
                    <a:lstStyle/>
                    <a:p>
                      <a:pPr marL="0" marR="0" indent="0" algn="ctr">
                        <a:lnSpc>
                          <a:spcPct val="100000"/>
                        </a:lnSpc>
                        <a:spcBef>
                          <a:spcPts val="0"/>
                        </a:spcBef>
                        <a:spcAft>
                          <a:spcPts val="0"/>
                        </a:spcAft>
                      </a:pPr>
                      <a:r>
                        <a:rPr lang="en-US" sz="1400" dirty="0">
                          <a:solidFill>
                            <a:schemeClr val="tx1"/>
                          </a:solidFill>
                          <a:effectLst/>
                        </a:rPr>
                        <a:t>T15</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P13</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patient's patient role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OMRSE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Patient role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bl>
          </a:graphicData>
        </a:graphic>
      </p:graphicFrame>
      <p:graphicFrame>
        <p:nvGraphicFramePr>
          <p:cNvPr id="9" name="Table 8"/>
          <p:cNvGraphicFramePr>
            <a:graphicFrameLocks noGrp="1"/>
          </p:cNvGraphicFramePr>
          <p:nvPr>
            <p:extLst/>
          </p:nvPr>
        </p:nvGraphicFramePr>
        <p:xfrm>
          <a:off x="4648200" y="1524000"/>
          <a:ext cx="4419601" cy="2346960"/>
        </p:xfrm>
        <a:graphic>
          <a:graphicData uri="http://schemas.openxmlformats.org/drawingml/2006/table">
            <a:tbl>
              <a:tblPr firstRow="1" firstCol="1" bandRow="1">
                <a:tableStyleId>{5C22544A-7EE6-4342-B048-85BDC9FD1C3A}</a:tableStyleId>
              </a:tblPr>
              <a:tblGrid>
                <a:gridCol w="457200"/>
                <a:gridCol w="457200"/>
                <a:gridCol w="1708688"/>
                <a:gridCol w="489958"/>
                <a:gridCol w="773154"/>
                <a:gridCol w="228600"/>
                <a:gridCol w="304801"/>
              </a:tblGrid>
              <a:tr h="331304">
                <a:tc>
                  <a:txBody>
                    <a:bodyPr/>
                    <a:lstStyle/>
                    <a:p>
                      <a:pPr marL="100330" marR="0" indent="0" algn="l">
                        <a:lnSpc>
                          <a:spcPct val="100000"/>
                        </a:lnSpc>
                        <a:spcBef>
                          <a:spcPts val="0"/>
                        </a:spcBef>
                        <a:spcAft>
                          <a:spcPts val="0"/>
                        </a:spcAft>
                      </a:pPr>
                      <a:r>
                        <a:rPr lang="en-US" sz="1400" dirty="0" err="1" smtClean="0">
                          <a:solidFill>
                            <a:schemeClr val="tx1"/>
                          </a:solidFill>
                          <a:effectLst/>
                        </a:rPr>
                        <a:t>Ind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IUI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Description</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100330" marR="0" indent="0" algn="l">
                        <a:lnSpc>
                          <a:spcPct val="100000"/>
                        </a:lnSpc>
                        <a:spcBef>
                          <a:spcPts val="0"/>
                        </a:spcBef>
                        <a:spcAft>
                          <a:spcPts val="0"/>
                        </a:spcAft>
                      </a:pPr>
                      <a:r>
                        <a:rPr lang="en-US" sz="1400" dirty="0">
                          <a:solidFill>
                            <a:schemeClr val="tx1"/>
                          </a:solidFill>
                          <a:effectLst/>
                        </a:rPr>
                        <a:t>Ontology        Class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n-US"/>
                    </a:p>
                  </a:txBody>
                  <a:tcPr/>
                </a:tc>
                <a:tc>
                  <a:txBody>
                    <a:bodyPr/>
                    <a:lstStyle/>
                    <a:p>
                      <a:pPr marL="100330" marR="0" indent="0" algn="l">
                        <a:lnSpc>
                          <a:spcPct val="100000"/>
                        </a:lnSpc>
                        <a:spcBef>
                          <a:spcPts val="0"/>
                        </a:spcBef>
                        <a:spcAft>
                          <a:spcPts val="0"/>
                        </a:spcAft>
                      </a:pPr>
                      <a:r>
                        <a:rPr lang="en-US" sz="1400" dirty="0">
                          <a:solidFill>
                            <a:schemeClr val="tx1"/>
                          </a:solidFill>
                          <a:effectLst/>
                        </a:rPr>
                        <a:t>Y</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X</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r>
              <a:tr h="397565">
                <a:tc>
                  <a:txBody>
                    <a:bodyPr/>
                    <a:lstStyle/>
                    <a:p>
                      <a:pPr marL="0" marR="0" indent="0" algn="ctr">
                        <a:lnSpc>
                          <a:spcPct val="100000"/>
                        </a:lnSpc>
                        <a:spcBef>
                          <a:spcPts val="0"/>
                        </a:spcBef>
                        <a:spcAft>
                          <a:spcPts val="0"/>
                        </a:spcAft>
                      </a:pPr>
                      <a:r>
                        <a:rPr lang="en-US" sz="1400" dirty="0">
                          <a:solidFill>
                            <a:schemeClr val="tx1"/>
                          </a:solidFill>
                          <a:effectLst/>
                        </a:rPr>
                        <a:t>T27</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P1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material entity whose ID is ‘1234’ in the spreadsheet</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BFO</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Material entity</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r h="397565">
                <a:tc>
                  <a:txBody>
                    <a:bodyPr/>
                    <a:lstStyle/>
                    <a:p>
                      <a:pPr marL="0" marR="0" indent="0" algn="ctr">
                        <a:lnSpc>
                          <a:spcPct val="100000"/>
                        </a:lnSpc>
                        <a:spcBef>
                          <a:spcPts val="0"/>
                        </a:spcBef>
                        <a:spcAft>
                          <a:spcPts val="0"/>
                        </a:spcAft>
                      </a:pPr>
                      <a:r>
                        <a:rPr lang="en-US" sz="1400" dirty="0">
                          <a:solidFill>
                            <a:schemeClr val="tx1"/>
                          </a:solidFill>
                          <a:effectLst/>
                        </a:rPr>
                        <a:t>T2</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P2</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person whose name is ‘J. Doe’ in the spreadsheet</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FMA</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Human being</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r h="397565">
                <a:tc>
                  <a:txBody>
                    <a:bodyPr/>
                    <a:lstStyle/>
                    <a:p>
                      <a:pPr marL="0" marR="0" indent="0" algn="ctr">
                        <a:lnSpc>
                          <a:spcPct val="100000"/>
                        </a:lnSpc>
                        <a:spcBef>
                          <a:spcPts val="0"/>
                        </a:spcBef>
                        <a:spcAft>
                          <a:spcPts val="0"/>
                        </a:spcAft>
                      </a:pPr>
                      <a:r>
                        <a:rPr lang="en-US" sz="1400">
                          <a:solidFill>
                            <a:schemeClr val="tx1"/>
                          </a:solidFill>
                          <a:effectLst/>
                        </a:rPr>
                        <a:t>T3</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P3</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person whose name is ‘S. Thump’ in the spreadsheet</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FMA</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Human being</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bl>
          </a:graphicData>
        </a:graphic>
      </p:graphicFrame>
      <p:sp>
        <p:nvSpPr>
          <p:cNvPr id="11" name="Content Placeholder 2"/>
          <p:cNvSpPr txBox="1">
            <a:spLocks/>
          </p:cNvSpPr>
          <p:nvPr/>
        </p:nvSpPr>
        <p:spPr>
          <a:xfrm>
            <a:off x="228600" y="4038600"/>
            <a:ext cx="8686800" cy="25908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000" dirty="0"/>
              <a:t>X represented P1 as a human with a patient role. </a:t>
            </a:r>
            <a:endParaRPr lang="en-US" sz="2000" dirty="0" smtClean="0"/>
          </a:p>
          <a:p>
            <a:pPr>
              <a:buFont typeface="Arial" panose="020B0604020202020204" pitchFamily="34" charset="0"/>
              <a:buChar char="•"/>
            </a:pPr>
            <a:r>
              <a:rPr lang="en-US" sz="2000" dirty="0" smtClean="0"/>
              <a:t>Y </a:t>
            </a:r>
            <a:r>
              <a:rPr lang="en-US" sz="2000" dirty="0"/>
              <a:t>represented P1 as a material entity </a:t>
            </a:r>
            <a:r>
              <a:rPr lang="en-US" sz="2000" dirty="0" smtClean="0"/>
              <a:t>(</a:t>
            </a:r>
            <a:r>
              <a:rPr lang="en-US" sz="1400" dirty="0"/>
              <a:t>P1 has been a material entity all the time through its existence, but not a human (e.g., it was a zygote at a time prior to being human</a:t>
            </a:r>
            <a:r>
              <a:rPr lang="en-US" sz="1400" dirty="0" smtClean="0"/>
              <a:t>)</a:t>
            </a:r>
            <a:r>
              <a:rPr lang="en-US" sz="2000" dirty="0" smtClean="0"/>
              <a:t>) without </a:t>
            </a:r>
            <a:r>
              <a:rPr lang="en-US" sz="2000" dirty="0"/>
              <a:t>assigning a patient </a:t>
            </a:r>
            <a:r>
              <a:rPr lang="en-US" sz="2000" dirty="0" smtClean="0"/>
              <a:t>role.</a:t>
            </a:r>
          </a:p>
          <a:p>
            <a:pPr>
              <a:buFont typeface="Arial" panose="020B0604020202020204" pitchFamily="34" charset="0"/>
              <a:buChar char="•"/>
            </a:pPr>
            <a:r>
              <a:rPr lang="en-US" sz="2000" dirty="0" smtClean="0"/>
              <a:t>This </a:t>
            </a:r>
            <a:r>
              <a:rPr lang="en-US" sz="2000" dirty="0"/>
              <a:t>difference in representation is related to the temporal indexing that RT requires for </a:t>
            </a:r>
            <a:r>
              <a:rPr lang="en-US" sz="2000" dirty="0" smtClean="0"/>
              <a:t>continuants. </a:t>
            </a:r>
          </a:p>
          <a:p>
            <a:pPr>
              <a:buFont typeface="Arial" panose="020B0604020202020204" pitchFamily="34" charset="0"/>
              <a:buChar char="•"/>
            </a:pPr>
            <a:r>
              <a:rPr lang="en-US" sz="2000" dirty="0"/>
              <a:t>Given the two authors’ temporal indexing, both agree that each other’s views re material entity/human being </a:t>
            </a:r>
            <a:r>
              <a:rPr lang="en-US" sz="1100" dirty="0"/>
              <a:t>(cave next slide)</a:t>
            </a:r>
            <a:r>
              <a:rPr lang="en-US" sz="2000" dirty="0"/>
              <a:t> were correct. </a:t>
            </a:r>
          </a:p>
          <a:p>
            <a:pPr>
              <a:buFont typeface="Arial" panose="020B0604020202020204" pitchFamily="34" charset="0"/>
              <a:buChar char="•"/>
            </a:pPr>
            <a:endParaRPr lang="en-US" sz="2000" kern="0" dirty="0"/>
          </a:p>
        </p:txBody>
      </p:sp>
    </p:spTree>
    <p:extLst>
      <p:ext uri="{BB962C8B-B14F-4D97-AF65-F5344CB8AC3E}">
        <p14:creationId xmlns:p14="http://schemas.microsoft.com/office/powerpoint/2010/main" val="6555497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p:spPr>
        <p:txBody>
          <a:bodyPr/>
          <a:lstStyle/>
          <a:p>
            <a:r>
              <a:rPr lang="en-US" sz="3200" dirty="0" smtClean="0"/>
              <a:t>Human being / Homo sapiens</a:t>
            </a:r>
            <a:endParaRPr lang="en-US" sz="3200" dirty="0"/>
          </a:p>
        </p:txBody>
      </p:sp>
      <p:graphicFrame>
        <p:nvGraphicFramePr>
          <p:cNvPr id="6" name="Content Placeholder 5"/>
          <p:cNvGraphicFramePr>
            <a:graphicFrameLocks noGrp="1"/>
          </p:cNvGraphicFramePr>
          <p:nvPr>
            <p:ph idx="1"/>
          </p:nvPr>
        </p:nvGraphicFramePr>
        <p:xfrm>
          <a:off x="76200" y="1524000"/>
          <a:ext cx="4419600" cy="2362200"/>
        </p:xfrm>
        <a:graphic>
          <a:graphicData uri="http://schemas.openxmlformats.org/drawingml/2006/table">
            <a:tbl>
              <a:tblPr firstRow="1" firstCol="1" bandRow="1">
                <a:tableStyleId>{5C22544A-7EE6-4342-B048-85BDC9FD1C3A}</a:tableStyleId>
              </a:tblPr>
              <a:tblGrid>
                <a:gridCol w="381000"/>
                <a:gridCol w="457200"/>
                <a:gridCol w="1752600"/>
                <a:gridCol w="469679"/>
                <a:gridCol w="749521"/>
                <a:gridCol w="304800"/>
                <a:gridCol w="304800"/>
              </a:tblGrid>
              <a:tr h="508272">
                <a:tc>
                  <a:txBody>
                    <a:bodyPr/>
                    <a:lstStyle/>
                    <a:p>
                      <a:pPr marL="0" marR="0" indent="0" algn="ctr">
                        <a:lnSpc>
                          <a:spcPct val="100000"/>
                        </a:lnSpc>
                        <a:spcBef>
                          <a:spcPts val="0"/>
                        </a:spcBef>
                        <a:spcAft>
                          <a:spcPts val="0"/>
                        </a:spcAft>
                      </a:pPr>
                      <a:r>
                        <a:rPr lang="en-US" sz="1400" dirty="0" err="1" smtClean="0">
                          <a:solidFill>
                            <a:schemeClr val="tx1"/>
                          </a:solidFill>
                          <a:effectLst/>
                        </a:rPr>
                        <a:t>Ind</a:t>
                      </a:r>
                      <a:endParaRPr lang="en-US" sz="1400" dirty="0" smtClean="0">
                        <a:solidFill>
                          <a:schemeClr val="tx1"/>
                        </a:solidFill>
                        <a:effectLst/>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IUI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Description</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gridSpan="2">
                  <a:txBody>
                    <a:bodyPr/>
                    <a:lstStyle/>
                    <a:p>
                      <a:pPr marL="0" marR="0" indent="0">
                        <a:lnSpc>
                          <a:spcPct val="100000"/>
                        </a:lnSpc>
                        <a:spcBef>
                          <a:spcPts val="0"/>
                        </a:spcBef>
                        <a:spcAft>
                          <a:spcPts val="0"/>
                        </a:spcAft>
                      </a:pPr>
                      <a:r>
                        <a:rPr lang="en-US" sz="1400" dirty="0">
                          <a:solidFill>
                            <a:schemeClr val="tx1"/>
                          </a:solidFill>
                          <a:effectLst/>
                        </a:rPr>
                        <a:t>Ontology        Class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hMerge="1">
                  <a:txBody>
                    <a:bodyPr/>
                    <a:lstStyle/>
                    <a:p>
                      <a:endParaRPr lang="en-US"/>
                    </a:p>
                  </a:txBody>
                  <a:tcPr/>
                </a:tc>
                <a:tc>
                  <a:txBody>
                    <a:bodyPr/>
                    <a:lstStyle/>
                    <a:p>
                      <a:pPr marL="0" marR="0" indent="0">
                        <a:lnSpc>
                          <a:spcPct val="100000"/>
                        </a:lnSpc>
                        <a:spcBef>
                          <a:spcPts val="0"/>
                        </a:spcBef>
                        <a:spcAft>
                          <a:spcPts val="0"/>
                        </a:spcAft>
                      </a:pPr>
                      <a:r>
                        <a:rPr lang="en-US" sz="1400" dirty="0">
                          <a:solidFill>
                            <a:schemeClr val="tx1"/>
                          </a:solidFill>
                          <a:effectLst/>
                        </a:rPr>
                        <a:t>Y</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X</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35490">
                <a:tc>
                  <a:txBody>
                    <a:bodyPr/>
                    <a:lstStyle/>
                    <a:p>
                      <a:pPr marL="0" marR="0" indent="0" algn="ctr">
                        <a:lnSpc>
                          <a:spcPct val="100000"/>
                        </a:lnSpc>
                        <a:spcBef>
                          <a:spcPts val="0"/>
                        </a:spcBef>
                        <a:spcAft>
                          <a:spcPts val="0"/>
                        </a:spcAft>
                      </a:pPr>
                      <a:r>
                        <a:rPr lang="en-US" sz="1400">
                          <a:solidFill>
                            <a:schemeClr val="tx1"/>
                          </a:solidFill>
                          <a:effectLst/>
                        </a:rPr>
                        <a:t>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patient</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OBI</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Homo sapiens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91474">
                <a:tc>
                  <a:txBody>
                    <a:bodyPr/>
                    <a:lstStyle/>
                    <a:p>
                      <a:pPr marL="0" marR="0" indent="0" algn="ctr">
                        <a:lnSpc>
                          <a:spcPct val="100000"/>
                        </a:lnSpc>
                        <a:spcBef>
                          <a:spcPts val="0"/>
                        </a:spcBef>
                        <a:spcAft>
                          <a:spcPts val="0"/>
                        </a:spcAft>
                      </a:pPr>
                      <a:r>
                        <a:rPr lang="en-US" sz="1400">
                          <a:solidFill>
                            <a:schemeClr val="tx1"/>
                          </a:solidFill>
                          <a:effectLst/>
                        </a:rPr>
                        <a:t>T2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doctor who made diagnosis #1</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OBI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Homo sapiens</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91474">
                <a:tc>
                  <a:txBody>
                    <a:bodyPr/>
                    <a:lstStyle/>
                    <a:p>
                      <a:pPr marL="0" marR="0" indent="0" algn="ctr">
                        <a:lnSpc>
                          <a:spcPct val="100000"/>
                        </a:lnSpc>
                        <a:spcBef>
                          <a:spcPts val="0"/>
                        </a:spcBef>
                        <a:spcAft>
                          <a:spcPts val="0"/>
                        </a:spcAft>
                      </a:pPr>
                      <a:r>
                        <a:rPr lang="en-US" sz="1400" dirty="0">
                          <a:solidFill>
                            <a:schemeClr val="tx1"/>
                          </a:solidFill>
                          <a:effectLst/>
                        </a:rPr>
                        <a:t>T3</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P3</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doctor who made diagnosis #2</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OBI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Homo sapiens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r h="435490">
                <a:tc>
                  <a:txBody>
                    <a:bodyPr/>
                    <a:lstStyle/>
                    <a:p>
                      <a:pPr marL="0" marR="0" indent="0" algn="ctr">
                        <a:lnSpc>
                          <a:spcPct val="100000"/>
                        </a:lnSpc>
                        <a:spcBef>
                          <a:spcPts val="0"/>
                        </a:spcBef>
                        <a:spcAft>
                          <a:spcPts val="0"/>
                        </a:spcAft>
                      </a:pPr>
                      <a:r>
                        <a:rPr lang="en-US" sz="1400" dirty="0">
                          <a:solidFill>
                            <a:schemeClr val="tx1"/>
                          </a:solidFill>
                          <a:effectLst/>
                        </a:rPr>
                        <a:t>T15</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P13</a:t>
                      </a:r>
                      <a:endParaRPr lang="en-US" sz="140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patient's patient role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OMRSE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Patient role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2</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18415" marR="18415" marT="0" marB="0"/>
                </a:tc>
              </a:tr>
            </a:tbl>
          </a:graphicData>
        </a:graphic>
      </p:graphicFrame>
      <p:graphicFrame>
        <p:nvGraphicFramePr>
          <p:cNvPr id="9" name="Table 8"/>
          <p:cNvGraphicFramePr>
            <a:graphicFrameLocks noGrp="1"/>
          </p:cNvGraphicFramePr>
          <p:nvPr/>
        </p:nvGraphicFramePr>
        <p:xfrm>
          <a:off x="4648200" y="1524000"/>
          <a:ext cx="4419601" cy="2346960"/>
        </p:xfrm>
        <a:graphic>
          <a:graphicData uri="http://schemas.openxmlformats.org/drawingml/2006/table">
            <a:tbl>
              <a:tblPr firstRow="1" firstCol="1" bandRow="1">
                <a:tableStyleId>{5C22544A-7EE6-4342-B048-85BDC9FD1C3A}</a:tableStyleId>
              </a:tblPr>
              <a:tblGrid>
                <a:gridCol w="457200"/>
                <a:gridCol w="457200"/>
                <a:gridCol w="1708688"/>
                <a:gridCol w="489958"/>
                <a:gridCol w="773154"/>
                <a:gridCol w="228600"/>
                <a:gridCol w="304801"/>
              </a:tblGrid>
              <a:tr h="331304">
                <a:tc>
                  <a:txBody>
                    <a:bodyPr/>
                    <a:lstStyle/>
                    <a:p>
                      <a:pPr marL="100330" marR="0" indent="0" algn="l">
                        <a:lnSpc>
                          <a:spcPct val="100000"/>
                        </a:lnSpc>
                        <a:spcBef>
                          <a:spcPts val="0"/>
                        </a:spcBef>
                        <a:spcAft>
                          <a:spcPts val="0"/>
                        </a:spcAft>
                      </a:pPr>
                      <a:r>
                        <a:rPr lang="en-US" sz="1400" dirty="0" err="1" smtClean="0">
                          <a:solidFill>
                            <a:schemeClr val="tx1"/>
                          </a:solidFill>
                          <a:effectLst/>
                        </a:rPr>
                        <a:t>Ind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IUI</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Description</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gridSpan="2">
                  <a:txBody>
                    <a:bodyPr/>
                    <a:lstStyle/>
                    <a:p>
                      <a:pPr marL="100330" marR="0" indent="0" algn="l">
                        <a:lnSpc>
                          <a:spcPct val="100000"/>
                        </a:lnSpc>
                        <a:spcBef>
                          <a:spcPts val="0"/>
                        </a:spcBef>
                        <a:spcAft>
                          <a:spcPts val="0"/>
                        </a:spcAft>
                      </a:pPr>
                      <a:r>
                        <a:rPr lang="en-US" sz="1400" dirty="0">
                          <a:solidFill>
                            <a:schemeClr val="tx1"/>
                          </a:solidFill>
                          <a:effectLst/>
                        </a:rPr>
                        <a:t>Ontology        Class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n-US"/>
                    </a:p>
                  </a:txBody>
                  <a:tcPr/>
                </a:tc>
                <a:tc>
                  <a:txBody>
                    <a:bodyPr/>
                    <a:lstStyle/>
                    <a:p>
                      <a:pPr marL="100330" marR="0" indent="0" algn="l">
                        <a:lnSpc>
                          <a:spcPct val="100000"/>
                        </a:lnSpc>
                        <a:spcBef>
                          <a:spcPts val="0"/>
                        </a:spcBef>
                        <a:spcAft>
                          <a:spcPts val="0"/>
                        </a:spcAft>
                      </a:pPr>
                      <a:r>
                        <a:rPr lang="en-US" sz="1400" dirty="0">
                          <a:solidFill>
                            <a:schemeClr val="tx1"/>
                          </a:solidFill>
                          <a:effectLst/>
                        </a:rPr>
                        <a:t>Y</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100330" marR="0" indent="0" algn="l">
                        <a:lnSpc>
                          <a:spcPct val="100000"/>
                        </a:lnSpc>
                        <a:spcBef>
                          <a:spcPts val="0"/>
                        </a:spcBef>
                        <a:spcAft>
                          <a:spcPts val="0"/>
                        </a:spcAft>
                      </a:pPr>
                      <a:r>
                        <a:rPr lang="en-US" sz="1400" dirty="0">
                          <a:solidFill>
                            <a:schemeClr val="tx1"/>
                          </a:solidFill>
                          <a:effectLst/>
                        </a:rPr>
                        <a:t>X</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r>
              <a:tr h="397565">
                <a:tc>
                  <a:txBody>
                    <a:bodyPr/>
                    <a:lstStyle/>
                    <a:p>
                      <a:pPr marL="0" marR="0" indent="0" algn="ctr">
                        <a:lnSpc>
                          <a:spcPct val="100000"/>
                        </a:lnSpc>
                        <a:spcBef>
                          <a:spcPts val="0"/>
                        </a:spcBef>
                        <a:spcAft>
                          <a:spcPts val="0"/>
                        </a:spcAft>
                      </a:pPr>
                      <a:r>
                        <a:rPr lang="en-US" sz="1400" dirty="0">
                          <a:solidFill>
                            <a:schemeClr val="tx1"/>
                          </a:solidFill>
                          <a:effectLst/>
                        </a:rPr>
                        <a:t>T27</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dirty="0">
                          <a:solidFill>
                            <a:schemeClr val="tx1"/>
                          </a:solidFill>
                          <a:effectLst/>
                        </a:rPr>
                        <a:t>P1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the material entity whose ID is ‘1234’ in the spreadsheet</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BFO</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Material entity</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r h="397565">
                <a:tc>
                  <a:txBody>
                    <a:bodyPr/>
                    <a:lstStyle/>
                    <a:p>
                      <a:pPr marL="0" marR="0" indent="0" algn="ctr">
                        <a:lnSpc>
                          <a:spcPct val="100000"/>
                        </a:lnSpc>
                        <a:spcBef>
                          <a:spcPts val="0"/>
                        </a:spcBef>
                        <a:spcAft>
                          <a:spcPts val="0"/>
                        </a:spcAft>
                      </a:pPr>
                      <a:r>
                        <a:rPr lang="en-US" sz="1400" dirty="0">
                          <a:solidFill>
                            <a:schemeClr val="tx1"/>
                          </a:solidFill>
                          <a:effectLst/>
                        </a:rPr>
                        <a:t>T2</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P2</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person whose name is ‘J. Doe’ in the spreadsheet</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FMA</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Human being</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r h="397565">
                <a:tc>
                  <a:txBody>
                    <a:bodyPr/>
                    <a:lstStyle/>
                    <a:p>
                      <a:pPr marL="0" marR="0" indent="0" algn="ctr">
                        <a:lnSpc>
                          <a:spcPct val="100000"/>
                        </a:lnSpc>
                        <a:spcBef>
                          <a:spcPts val="0"/>
                        </a:spcBef>
                        <a:spcAft>
                          <a:spcPts val="0"/>
                        </a:spcAft>
                      </a:pPr>
                      <a:r>
                        <a:rPr lang="en-US" sz="1400">
                          <a:solidFill>
                            <a:schemeClr val="tx1"/>
                          </a:solidFill>
                          <a:effectLst/>
                        </a:rPr>
                        <a:t>T3</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gn="ctr">
                        <a:lnSpc>
                          <a:spcPct val="100000"/>
                        </a:lnSpc>
                        <a:spcBef>
                          <a:spcPts val="0"/>
                        </a:spcBef>
                        <a:spcAft>
                          <a:spcPts val="0"/>
                        </a:spcAft>
                      </a:pPr>
                      <a:r>
                        <a:rPr lang="en-US" sz="1400">
                          <a:solidFill>
                            <a:schemeClr val="tx1"/>
                          </a:solidFill>
                          <a:effectLst/>
                        </a:rPr>
                        <a:t>P3</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the person whose name is ‘S. Thump’ in the spreadsheet</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FMA</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Human being</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a:solidFill>
                            <a:schemeClr val="tx1"/>
                          </a:solidFill>
                          <a:effectLst/>
                        </a:rPr>
                        <a:t>1</a:t>
                      </a:r>
                      <a:endParaRPr lang="en-US" sz="140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indent="0">
                        <a:lnSpc>
                          <a:spcPct val="100000"/>
                        </a:lnSpc>
                        <a:spcBef>
                          <a:spcPts val="0"/>
                        </a:spcBef>
                        <a:spcAft>
                          <a:spcPts val="0"/>
                        </a:spcAft>
                      </a:pPr>
                      <a:r>
                        <a:rPr lang="en-US" sz="1400" dirty="0">
                          <a:solidFill>
                            <a:schemeClr val="tx1"/>
                          </a:solidFill>
                          <a:effectLst/>
                        </a:rPr>
                        <a:t>1</a:t>
                      </a:r>
                      <a:endParaRPr lang="en-US" sz="1400" dirty="0">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endParaRPr>
                    </a:p>
                  </a:txBody>
                  <a:tcPr marL="18415" marR="18415" marT="0" marB="0"/>
                </a:tc>
              </a:tr>
            </a:tbl>
          </a:graphicData>
        </a:graphic>
      </p:graphicFrame>
      <p:sp>
        <p:nvSpPr>
          <p:cNvPr id="11" name="Content Placeholder 2"/>
          <p:cNvSpPr txBox="1">
            <a:spLocks/>
          </p:cNvSpPr>
          <p:nvPr/>
        </p:nvSpPr>
        <p:spPr>
          <a:xfrm>
            <a:off x="228600" y="4038600"/>
            <a:ext cx="8686800" cy="25908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000" dirty="0" smtClean="0"/>
              <a:t>Disagreement about </a:t>
            </a:r>
            <a:r>
              <a:rPr lang="en-US" sz="2000" dirty="0"/>
              <a:t>how to interpret the representational units for the universal </a:t>
            </a:r>
            <a:r>
              <a:rPr lang="en-US" sz="2000" i="1" dirty="0"/>
              <a:t>Human being</a:t>
            </a:r>
            <a:r>
              <a:rPr lang="en-US" sz="2000" dirty="0"/>
              <a:t> from the selected </a:t>
            </a:r>
            <a:r>
              <a:rPr lang="en-US" sz="2000" dirty="0" smtClean="0"/>
              <a:t>ontologies: </a:t>
            </a:r>
          </a:p>
          <a:p>
            <a:pPr lvl="1">
              <a:buFont typeface="Arial" panose="020B0604020202020204" pitchFamily="34" charset="0"/>
              <a:buChar char="•"/>
            </a:pPr>
            <a:r>
              <a:rPr lang="en-US" sz="1600" dirty="0" smtClean="0"/>
              <a:t>Is ‘human </a:t>
            </a:r>
            <a:r>
              <a:rPr lang="en-US" sz="1600" dirty="0"/>
              <a:t>being’ </a:t>
            </a:r>
            <a:r>
              <a:rPr lang="en-US" sz="1600" dirty="0" smtClean="0"/>
              <a:t>synonym </a:t>
            </a:r>
            <a:r>
              <a:rPr lang="en-US" sz="1600" dirty="0"/>
              <a:t>for the FMA’s ‘human body’ </a:t>
            </a:r>
            <a:r>
              <a:rPr lang="en-US" sz="1600" dirty="0" smtClean="0"/>
              <a:t>class ? </a:t>
            </a:r>
          </a:p>
          <a:p>
            <a:pPr lvl="1">
              <a:buFont typeface="Arial" panose="020B0604020202020204" pitchFamily="34" charset="0"/>
              <a:buChar char="•"/>
            </a:pPr>
            <a:r>
              <a:rPr lang="en-US" sz="1600" dirty="0" smtClean="0"/>
              <a:t>Does OBI’s ‘Homo </a:t>
            </a:r>
            <a:r>
              <a:rPr lang="en-US" sz="1600" dirty="0"/>
              <a:t>sapiens’ </a:t>
            </a:r>
            <a:r>
              <a:rPr lang="en-US" sz="1600" dirty="0" smtClean="0"/>
              <a:t>because of </a:t>
            </a:r>
            <a:r>
              <a:rPr lang="en-US" sz="1600" dirty="0"/>
              <a:t>its linking to other ontologies in </a:t>
            </a:r>
            <a:r>
              <a:rPr lang="en-US" sz="1600" dirty="0" err="1" smtClean="0"/>
              <a:t>Ontobee</a:t>
            </a:r>
            <a:r>
              <a:rPr lang="en-US" sz="1600" dirty="0" smtClean="0"/>
              <a:t> confuse </a:t>
            </a:r>
            <a:r>
              <a:rPr lang="en-US" sz="1600" dirty="0"/>
              <a:t>‘Homo sapiens’ as an instance of </a:t>
            </a:r>
            <a:r>
              <a:rPr lang="en-US" sz="1600" dirty="0" smtClean="0"/>
              <a:t>‘</a:t>
            </a:r>
            <a:r>
              <a:rPr lang="en-US" sz="1600" dirty="0"/>
              <a:t>species’ with those instances of organism that belong to – but are not instances of – the species ‘Homo sapiens</a:t>
            </a:r>
            <a:r>
              <a:rPr lang="en-US" sz="1600" dirty="0" smtClean="0"/>
              <a:t>’?  </a:t>
            </a:r>
          </a:p>
          <a:p>
            <a:pPr lvl="2">
              <a:buFont typeface="Arial" panose="020B0604020202020204" pitchFamily="34" charset="0"/>
              <a:buChar char="•"/>
            </a:pPr>
            <a:r>
              <a:rPr lang="en-US" sz="1200" dirty="0" smtClean="0"/>
              <a:t>‘</a:t>
            </a:r>
            <a:r>
              <a:rPr lang="en-US" sz="1200" dirty="0"/>
              <a:t>Homo sapiens’ and similar classes in OBI all descend from a class called ‘organism’.  </a:t>
            </a:r>
            <a:endParaRPr lang="en-US" sz="1200" dirty="0" smtClean="0"/>
          </a:p>
          <a:p>
            <a:pPr lvl="2">
              <a:buFont typeface="Arial" panose="020B0604020202020204" pitchFamily="34" charset="0"/>
              <a:buChar char="•"/>
            </a:pPr>
            <a:r>
              <a:rPr lang="en-US" sz="1200" dirty="0" smtClean="0"/>
              <a:t>The </a:t>
            </a:r>
            <a:r>
              <a:rPr lang="en-US" sz="1200" dirty="0"/>
              <a:t>‘Homo sapiens’ class in OBI has synonyms ‘Human being’ and ‘human’. </a:t>
            </a:r>
            <a:endParaRPr lang="en-US" sz="1200" dirty="0" smtClean="0"/>
          </a:p>
          <a:p>
            <a:pPr>
              <a:buFont typeface="Arial" panose="020B0604020202020204" pitchFamily="34" charset="0"/>
              <a:buChar char="•"/>
            </a:pPr>
            <a:r>
              <a:rPr lang="en-US" sz="1800" dirty="0" smtClean="0"/>
              <a:t>The </a:t>
            </a:r>
            <a:r>
              <a:rPr lang="en-US" sz="1800" dirty="0"/>
              <a:t>problem here is the lack of face value of terms selected as class names in the respective ontologies.</a:t>
            </a:r>
            <a:endParaRPr lang="en-US" sz="1800" kern="0" dirty="0"/>
          </a:p>
        </p:txBody>
      </p:sp>
    </p:spTree>
    <p:extLst>
      <p:ext uri="{BB962C8B-B14F-4D97-AF65-F5344CB8AC3E}">
        <p14:creationId xmlns:p14="http://schemas.microsoft.com/office/powerpoint/2010/main" val="28885102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Disorders, diseases, diagnoses and DO</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Agreement on </a:t>
            </a:r>
            <a:r>
              <a:rPr lang="en-US" sz="2000" dirty="0"/>
              <a:t>the existence of a </a:t>
            </a:r>
            <a:r>
              <a:rPr lang="en-US" sz="2000" dirty="0" smtClean="0"/>
              <a:t>disorder, a disease, </a:t>
            </a:r>
            <a:r>
              <a:rPr lang="en-US" sz="2000" dirty="0"/>
              <a:t>two diagnoses and </a:t>
            </a:r>
            <a:r>
              <a:rPr lang="en-US" sz="2000" dirty="0" smtClean="0"/>
              <a:t>two </a:t>
            </a:r>
            <a:r>
              <a:rPr lang="en-US" sz="2000" dirty="0"/>
              <a:t>distinct processes that generated each</a:t>
            </a:r>
            <a:r>
              <a:rPr lang="en-US" sz="2000" dirty="0" smtClean="0"/>
              <a:t>.</a:t>
            </a:r>
          </a:p>
          <a:p>
            <a:pPr>
              <a:buFont typeface="Arial" panose="020B0604020202020204" pitchFamily="34" charset="0"/>
              <a:buChar char="•"/>
            </a:pPr>
            <a:r>
              <a:rPr lang="en-US" sz="2000" dirty="0" smtClean="0"/>
              <a:t>Agreement that </a:t>
            </a:r>
            <a:r>
              <a:rPr lang="en-US" sz="2000" dirty="0"/>
              <a:t>none of these entities should be confused or conflated: nothing at the same time can be an instance of two or more of the following: disease, disorder, diagnosis, and diagnostic process. </a:t>
            </a:r>
          </a:p>
          <a:p>
            <a:pPr>
              <a:buFont typeface="Arial" panose="020B0604020202020204" pitchFamily="34" charset="0"/>
              <a:buChar char="•"/>
            </a:pPr>
            <a:r>
              <a:rPr lang="en-US" sz="2000" dirty="0" smtClean="0"/>
              <a:t>Disagreement on the appropriateness of DO.</a:t>
            </a:r>
          </a:p>
          <a:p>
            <a:pPr lvl="1">
              <a:buFont typeface="Arial" panose="020B0604020202020204" pitchFamily="34" charset="0"/>
              <a:buChar char="•"/>
            </a:pPr>
            <a:r>
              <a:rPr lang="en-US" sz="1800" dirty="0" smtClean="0"/>
              <a:t>Agreement that DO confuses </a:t>
            </a:r>
            <a:r>
              <a:rPr lang="en-US" sz="1800" dirty="0"/>
              <a:t>not only disorders and disease, but also disease courses.  </a:t>
            </a:r>
            <a:endParaRPr lang="en-US" sz="1800" dirty="0" smtClean="0"/>
          </a:p>
          <a:p>
            <a:pPr lvl="2">
              <a:buFont typeface="Arial" panose="020B0604020202020204" pitchFamily="34" charset="0"/>
              <a:buChar char="•"/>
            </a:pPr>
            <a:r>
              <a:rPr lang="en-US" sz="1600" dirty="0" smtClean="0"/>
              <a:t>E.g.: ‘physical </a:t>
            </a:r>
            <a:r>
              <a:rPr lang="en-US" sz="1600" dirty="0"/>
              <a:t>disorder’ </a:t>
            </a:r>
            <a:r>
              <a:rPr lang="en-US" sz="1600" dirty="0" smtClean="0"/>
              <a:t>is </a:t>
            </a:r>
            <a:r>
              <a:rPr lang="en-US" sz="1600" dirty="0"/>
              <a:t>a subtype of ‘disease’, in direct contradiction to OGMS. </a:t>
            </a:r>
            <a:endParaRPr lang="en-US" sz="1600" dirty="0" smtClean="0"/>
          </a:p>
          <a:p>
            <a:pPr lvl="1">
              <a:buFont typeface="Arial" panose="020B0604020202020204" pitchFamily="34" charset="0"/>
              <a:buChar char="•"/>
            </a:pPr>
            <a:r>
              <a:rPr lang="en-US" sz="2000" dirty="0" smtClean="0"/>
              <a:t>Goodwill argument: DO </a:t>
            </a:r>
            <a:r>
              <a:rPr lang="en-US" sz="2000" dirty="0"/>
              <a:t>at least purports to strive for compliance with realist </a:t>
            </a:r>
            <a:r>
              <a:rPr lang="en-US" sz="2000" dirty="0" smtClean="0"/>
              <a:t>principles. </a:t>
            </a:r>
            <a:r>
              <a:rPr lang="en-US" sz="2000" dirty="0"/>
              <a:t>If perfection were a requirement to use an ontology, we could make no progress.  Nevertheless, the persistent, glaring flaws of DO from the perspective of OGMS give serious pause on using it accurately and precisely.</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22030183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part of the EHR constitutes a diagnosis?</a:t>
            </a:r>
            <a:endParaRPr lang="en-US" sz="32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smtClean="0"/>
              <a:t>Agreement that such part is </a:t>
            </a:r>
            <a:r>
              <a:rPr lang="en-US" sz="1800" dirty="0"/>
              <a:t>built out of continuants that are concretizations of instances of ICE reflecting a diagnosis. </a:t>
            </a:r>
            <a:endParaRPr lang="en-US" sz="1800" dirty="0" smtClean="0"/>
          </a:p>
          <a:p>
            <a:pPr>
              <a:buFont typeface="Arial" panose="020B0604020202020204" pitchFamily="34" charset="0"/>
              <a:buChar char="•"/>
            </a:pPr>
            <a:r>
              <a:rPr lang="en-US" sz="1800" dirty="0" smtClean="0"/>
              <a:t>Disagreement on the extent of the part that denotes the diagnosis:</a:t>
            </a:r>
          </a:p>
          <a:p>
            <a:pPr lvl="1">
              <a:buFont typeface="Arial" panose="020B0604020202020204" pitchFamily="34" charset="0"/>
              <a:buChar char="•"/>
            </a:pPr>
            <a:r>
              <a:rPr lang="en-US" sz="1800" dirty="0" smtClean="0"/>
              <a:t>the </a:t>
            </a:r>
            <a:r>
              <a:rPr lang="en-US" sz="1800" dirty="0"/>
              <a:t>mere concretization of the ICD-code and </a:t>
            </a:r>
            <a:r>
              <a:rPr lang="en-US" sz="1800" dirty="0" smtClean="0"/>
              <a:t>label? </a:t>
            </a:r>
          </a:p>
          <a:p>
            <a:pPr lvl="1">
              <a:spcBef>
                <a:spcPts val="0"/>
              </a:spcBef>
              <a:buFont typeface="Arial" panose="020B0604020202020204" pitchFamily="34" charset="0"/>
              <a:buChar char="•"/>
            </a:pPr>
            <a:r>
              <a:rPr lang="en-US" sz="1800" dirty="0"/>
              <a:t>t</a:t>
            </a:r>
            <a:r>
              <a:rPr lang="en-US" sz="1800" dirty="0" smtClean="0"/>
              <a:t>he above, plus </a:t>
            </a:r>
            <a:r>
              <a:rPr lang="en-US" sz="1800" dirty="0"/>
              <a:t>the concretization of the patient </a:t>
            </a:r>
            <a:r>
              <a:rPr lang="en-US" sz="1800" dirty="0" smtClean="0"/>
              <a:t>identifier?</a:t>
            </a:r>
          </a:p>
          <a:p>
            <a:pPr>
              <a:buFont typeface="Arial" panose="020B0604020202020204" pitchFamily="34" charset="0"/>
              <a:buChar char="•"/>
            </a:pPr>
            <a:r>
              <a:rPr lang="en-US" sz="1800" dirty="0" smtClean="0"/>
              <a:t>Root cause of disagreement: distinct </a:t>
            </a:r>
            <a:r>
              <a:rPr lang="en-US" sz="1800" dirty="0"/>
              <a:t>interpretations of the literature on </a:t>
            </a:r>
            <a:endParaRPr lang="en-US" sz="1800" dirty="0" smtClean="0"/>
          </a:p>
          <a:p>
            <a:pPr lvl="1">
              <a:buFont typeface="Arial" panose="020B0604020202020204" pitchFamily="34" charset="0"/>
              <a:buChar char="•"/>
            </a:pPr>
            <a:r>
              <a:rPr lang="en-US" sz="1800" dirty="0" smtClean="0"/>
              <a:t>the </a:t>
            </a:r>
            <a:r>
              <a:rPr lang="en-US" sz="1800" dirty="0"/>
              <a:t>nitty-gritty of how to deal with ICE and concretizations thereof, </a:t>
            </a:r>
            <a:endParaRPr lang="en-US" sz="1800" dirty="0" smtClean="0"/>
          </a:p>
          <a:p>
            <a:pPr lvl="1">
              <a:spcBef>
                <a:spcPts val="0"/>
              </a:spcBef>
              <a:buFont typeface="Arial" panose="020B0604020202020204" pitchFamily="34" charset="0"/>
              <a:buChar char="•"/>
            </a:pPr>
            <a:r>
              <a:rPr lang="en-US" sz="1800" dirty="0" smtClean="0"/>
              <a:t>how </a:t>
            </a:r>
            <a:r>
              <a:rPr lang="en-US" sz="1800" dirty="0"/>
              <a:t>instances of ICE relate to other instances of ICE, </a:t>
            </a:r>
            <a:endParaRPr lang="en-US" sz="1800" dirty="0" smtClean="0"/>
          </a:p>
          <a:p>
            <a:pPr lvl="1">
              <a:spcBef>
                <a:spcPts val="0"/>
              </a:spcBef>
              <a:buFont typeface="Arial" panose="020B0604020202020204" pitchFamily="34" charset="0"/>
              <a:buChar char="•"/>
            </a:pPr>
            <a:r>
              <a:rPr lang="en-US" sz="1800" dirty="0" smtClean="0"/>
              <a:t>what </a:t>
            </a:r>
            <a:r>
              <a:rPr lang="en-US" sz="1800" dirty="0"/>
              <a:t>exactly the </a:t>
            </a:r>
            <a:r>
              <a:rPr lang="en-US" sz="1800" dirty="0" err="1"/>
              <a:t>relata</a:t>
            </a:r>
            <a:r>
              <a:rPr lang="en-US" sz="1800" dirty="0"/>
              <a:t> are of relationships such as </a:t>
            </a:r>
            <a:r>
              <a:rPr lang="en-US" sz="1800" dirty="0" err="1"/>
              <a:t>aboutness</a:t>
            </a:r>
            <a:r>
              <a:rPr lang="en-US" sz="1800" dirty="0"/>
              <a:t> and denotation</a:t>
            </a:r>
            <a:r>
              <a:rPr lang="en-US" sz="1800" dirty="0" smtClean="0"/>
              <a:t>.</a:t>
            </a:r>
          </a:p>
          <a:p>
            <a:pPr>
              <a:buFont typeface="Arial" panose="020B0604020202020204" pitchFamily="34" charset="0"/>
              <a:buChar char="•"/>
            </a:pPr>
            <a:r>
              <a:rPr lang="en-US" sz="1800" dirty="0" smtClean="0"/>
              <a:t>Examples:</a:t>
            </a:r>
          </a:p>
          <a:p>
            <a:pPr lvl="1">
              <a:buFont typeface="Arial" panose="020B0604020202020204" pitchFamily="34" charset="0"/>
              <a:buChar char="•"/>
            </a:pPr>
            <a:r>
              <a:rPr lang="en-US" sz="1800" dirty="0" smtClean="0"/>
              <a:t>Can ICE be </a:t>
            </a:r>
            <a:r>
              <a:rPr lang="en-US" sz="1800" dirty="0"/>
              <a:t>parts of other </a:t>
            </a:r>
            <a:r>
              <a:rPr lang="en-US" sz="1800" dirty="0" smtClean="0"/>
              <a:t>ICE or does </a:t>
            </a:r>
            <a:r>
              <a:rPr lang="en-US" sz="1800" dirty="0"/>
              <a:t>parthood </a:t>
            </a:r>
            <a:r>
              <a:rPr lang="en-US" sz="1800" dirty="0" smtClean="0"/>
              <a:t>only apply to </a:t>
            </a:r>
            <a:r>
              <a:rPr lang="en-US" sz="1800" dirty="0"/>
              <a:t>the independent continuants in which inhere the qualities that concretize the corresponding </a:t>
            </a:r>
            <a:r>
              <a:rPr lang="en-US" sz="1800" dirty="0" smtClean="0"/>
              <a:t>ICE?</a:t>
            </a:r>
          </a:p>
          <a:p>
            <a:pPr lvl="1">
              <a:buFont typeface="Arial" panose="020B0604020202020204" pitchFamily="34" charset="0"/>
              <a:buChar char="•"/>
            </a:pPr>
            <a:r>
              <a:rPr lang="en-US" sz="1800" dirty="0" smtClean="0"/>
              <a:t>Is it </a:t>
            </a:r>
            <a:r>
              <a:rPr lang="en-US" sz="1800" dirty="0"/>
              <a:t>the qualities concretizing the ICE </a:t>
            </a:r>
            <a:r>
              <a:rPr lang="en-US" sz="1800" dirty="0" smtClean="0"/>
              <a:t>that are </a:t>
            </a:r>
            <a:r>
              <a:rPr lang="en-US" sz="1800" dirty="0"/>
              <a:t>about </a:t>
            </a:r>
            <a:r>
              <a:rPr lang="en-US" sz="1800" dirty="0" smtClean="0"/>
              <a:t>something or the </a:t>
            </a:r>
            <a:r>
              <a:rPr lang="en-US" sz="1800" dirty="0"/>
              <a:t>ICE </a:t>
            </a:r>
            <a:r>
              <a:rPr lang="en-US" sz="1800" dirty="0" smtClean="0"/>
              <a:t>itself?  </a:t>
            </a:r>
          </a:p>
          <a:p>
            <a:pPr lvl="3">
              <a:buFont typeface="Arial" panose="020B0604020202020204" pitchFamily="34" charset="0"/>
              <a:buChar char="•"/>
            </a:pPr>
            <a:r>
              <a:rPr lang="en-US" sz="1400" dirty="0" smtClean="0"/>
              <a:t>See Smith &amp; Ceusters, ICBO 2015</a:t>
            </a:r>
            <a:endParaRPr lang="en-US" sz="1400" dirty="0"/>
          </a:p>
        </p:txBody>
      </p:sp>
    </p:spTree>
    <p:extLst>
      <p:ext uri="{BB962C8B-B14F-4D97-AF65-F5344CB8AC3E}">
        <p14:creationId xmlns:p14="http://schemas.microsoft.com/office/powerpoint/2010/main" val="943434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diagnoses to be assumed correct? (1)</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X interpreted both </a:t>
            </a:r>
            <a:endParaRPr lang="en-US" dirty="0" smtClean="0"/>
          </a:p>
          <a:p>
            <a:pPr lvl="2">
              <a:buFont typeface="Arial" panose="020B0604020202020204" pitchFamily="34" charset="0"/>
              <a:buChar char="•"/>
            </a:pPr>
            <a:r>
              <a:rPr lang="en-US" dirty="0" smtClean="0"/>
              <a:t>(</a:t>
            </a:r>
            <a:r>
              <a:rPr lang="en-US" dirty="0"/>
              <a:t>1) the RT tuple that instantiated the disease as gout (by Doe) and </a:t>
            </a:r>
            <a:endParaRPr lang="en-US" dirty="0" smtClean="0"/>
          </a:p>
          <a:p>
            <a:pPr lvl="2">
              <a:buFont typeface="Arial" panose="020B0604020202020204" pitchFamily="34" charset="0"/>
              <a:buChar char="•"/>
            </a:pPr>
            <a:r>
              <a:rPr lang="en-US" dirty="0" smtClean="0"/>
              <a:t>(</a:t>
            </a:r>
            <a:r>
              <a:rPr lang="en-US" dirty="0"/>
              <a:t>2) the RT tuple that instantiated it as osteoarthritis (by Thump) </a:t>
            </a:r>
            <a:endParaRPr lang="en-US" dirty="0" smtClean="0"/>
          </a:p>
          <a:p>
            <a:pPr lvl="1">
              <a:buFont typeface="Arial" panose="020B0604020202020204" pitchFamily="34" charset="0"/>
              <a:buChar char="•"/>
            </a:pPr>
            <a:r>
              <a:rPr lang="en-US" dirty="0" smtClean="0"/>
              <a:t>as </a:t>
            </a:r>
            <a:r>
              <a:rPr lang="en-US" dirty="0"/>
              <a:t>being faithful representations of what Thump and Doe believed at the time they formulated their diagnoses.  </a:t>
            </a:r>
            <a:endParaRPr lang="en-US" dirty="0" smtClean="0"/>
          </a:p>
          <a:p>
            <a:pPr>
              <a:buFont typeface="Arial" panose="020B0604020202020204" pitchFamily="34" charset="0"/>
              <a:buChar char="•"/>
            </a:pPr>
            <a:r>
              <a:rPr lang="en-US" dirty="0" smtClean="0"/>
              <a:t>X </a:t>
            </a:r>
            <a:r>
              <a:rPr lang="en-US" dirty="0"/>
              <a:t>did not believe himself to be recognizing both diagnoses as straightforwardly accurate and therefore resorted in his representation to a mechanism offered in RT to craft RTTs about RTTs that are later found to have been based on a misunderstanding of the reality at the time they were </a:t>
            </a:r>
            <a:r>
              <a:rPr lang="en-US" dirty="0" smtClean="0"/>
              <a:t>crafted.</a:t>
            </a:r>
            <a:endParaRPr lang="en-US" dirty="0"/>
          </a:p>
        </p:txBody>
      </p:sp>
    </p:spTree>
    <p:extLst>
      <p:ext uri="{BB962C8B-B14F-4D97-AF65-F5344CB8AC3E}">
        <p14:creationId xmlns:p14="http://schemas.microsoft.com/office/powerpoint/2010/main" val="28975947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diagnoses to be assumed correct?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Y crafted a representation that does not commit to what specific disease type(s) the patient’s disease actually is an instance of. </a:t>
            </a:r>
            <a:endParaRPr lang="en-US" dirty="0" smtClean="0"/>
          </a:p>
          <a:p>
            <a:pPr>
              <a:buFont typeface="Arial" panose="020B0604020202020204" pitchFamily="34" charset="0"/>
              <a:buChar char="•"/>
            </a:pPr>
            <a:r>
              <a:rPr lang="en-US" dirty="0" smtClean="0"/>
              <a:t>This </a:t>
            </a:r>
            <a:r>
              <a:rPr lang="en-US" dirty="0"/>
              <a:t>was achieved by representing the diagnoses to be simultaneously about the patient on the one hand (in contrast to X who represents the diagnoses to be about the disorder/ disease itself), and about the disease universals – gout and </a:t>
            </a:r>
            <a:r>
              <a:rPr lang="en-US" dirty="0" err="1"/>
              <a:t>osteoarthrosis</a:t>
            </a:r>
            <a:r>
              <a:rPr lang="en-US" dirty="0"/>
              <a:t> resp. – denoted by the respective ICD-codes and labels on the other hand. </a:t>
            </a:r>
            <a:endParaRPr lang="en-US" dirty="0" smtClean="0"/>
          </a:p>
          <a:p>
            <a:pPr>
              <a:buFont typeface="Arial" panose="020B0604020202020204" pitchFamily="34" charset="0"/>
              <a:buChar char="•"/>
            </a:pPr>
            <a:r>
              <a:rPr lang="en-US" dirty="0" smtClean="0"/>
              <a:t>This </a:t>
            </a:r>
            <a:r>
              <a:rPr lang="en-US" dirty="0" err="1"/>
              <a:t>aboutness</a:t>
            </a:r>
            <a:r>
              <a:rPr lang="en-US" dirty="0"/>
              <a:t>-relation between an instance of ICE and a universal can be represented in RT but of course cannot be represented in OWL without recourse to workarounds such as those discussed by Schulz et al (2014).</a:t>
            </a:r>
          </a:p>
        </p:txBody>
      </p:sp>
    </p:spTree>
    <p:extLst>
      <p:ext uri="{BB962C8B-B14F-4D97-AF65-F5344CB8AC3E}">
        <p14:creationId xmlns:p14="http://schemas.microsoft.com/office/powerpoint/2010/main" val="34927196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The </a:t>
            </a:r>
            <a:r>
              <a:rPr lang="en-US" sz="2000" dirty="0"/>
              <a:t>two authors agreed </a:t>
            </a:r>
            <a:r>
              <a:rPr lang="en-US" sz="2000" dirty="0" smtClean="0"/>
              <a:t>on the existence of </a:t>
            </a:r>
            <a:r>
              <a:rPr lang="en-US" sz="2000" dirty="0"/>
              <a:t>key entities </a:t>
            </a:r>
            <a:r>
              <a:rPr lang="en-US" sz="2000" dirty="0" smtClean="0"/>
              <a:t>for the diagnoses to make sense.  </a:t>
            </a:r>
          </a:p>
          <a:p>
            <a:pPr>
              <a:buFont typeface="Arial" panose="020B0604020202020204" pitchFamily="34" charset="0"/>
              <a:buChar char="•"/>
            </a:pPr>
            <a:r>
              <a:rPr lang="en-US" sz="2000" dirty="0" smtClean="0"/>
              <a:t>They </a:t>
            </a:r>
            <a:r>
              <a:rPr lang="en-US" sz="2000" dirty="0"/>
              <a:t>agreed in general about the types instantiated by the particulars in the scenario, and how the particulars are related to each </a:t>
            </a:r>
            <a:r>
              <a:rPr lang="en-US" sz="2000" dirty="0" smtClean="0"/>
              <a:t>other.</a:t>
            </a:r>
          </a:p>
          <a:p>
            <a:pPr>
              <a:buFont typeface="Arial" panose="020B0604020202020204" pitchFamily="34" charset="0"/>
              <a:buChar char="•"/>
            </a:pPr>
            <a:r>
              <a:rPr lang="en-US" sz="2000" dirty="0" smtClean="0"/>
              <a:t>They </a:t>
            </a:r>
            <a:r>
              <a:rPr lang="en-US" sz="2000" dirty="0"/>
              <a:t>chose different representational units and relations from different ontologies due to various issues such as </a:t>
            </a:r>
            <a:endParaRPr lang="en-US" sz="2000" dirty="0" smtClean="0"/>
          </a:p>
          <a:p>
            <a:pPr lvl="1">
              <a:buFont typeface="Arial" panose="020B0604020202020204" pitchFamily="34" charset="0"/>
              <a:buChar char="•"/>
            </a:pPr>
            <a:r>
              <a:rPr lang="en-US" sz="2000" dirty="0" smtClean="0"/>
              <a:t>potential </a:t>
            </a:r>
            <a:r>
              <a:rPr lang="en-US" sz="2000" dirty="0"/>
              <a:t>lack of orthogonality in the OBO Foundry </a:t>
            </a:r>
            <a:r>
              <a:rPr lang="en-US" sz="2000" dirty="0" smtClean="0"/>
              <a:t>and</a:t>
            </a:r>
          </a:p>
          <a:p>
            <a:pPr lvl="1">
              <a:buFont typeface="Arial" panose="020B0604020202020204" pitchFamily="34" charset="0"/>
              <a:buChar char="•"/>
            </a:pPr>
            <a:r>
              <a:rPr lang="en-US" sz="2000" dirty="0" smtClean="0"/>
              <a:t>in </a:t>
            </a:r>
            <a:r>
              <a:rPr lang="en-US" sz="2000" dirty="0"/>
              <a:t>some cases disagreement on what types the classes in the ontologies represent. </a:t>
            </a:r>
            <a:endParaRPr lang="en-US" sz="2000" dirty="0" smtClean="0"/>
          </a:p>
          <a:p>
            <a:pPr>
              <a:buFont typeface="Arial" panose="020B0604020202020204" pitchFamily="34" charset="0"/>
              <a:buChar char="•"/>
            </a:pPr>
            <a:r>
              <a:rPr lang="en-US" sz="2000" dirty="0" smtClean="0"/>
              <a:t>These </a:t>
            </a:r>
            <a:r>
              <a:rPr lang="en-US" sz="2000" dirty="0"/>
              <a:t>distinctions exist, not because the authors entertained distinct competing conceptualizations, but because they expressed matters differently.</a:t>
            </a:r>
          </a:p>
          <a:p>
            <a:pPr>
              <a:buFont typeface="Arial" panose="020B0604020202020204" pitchFamily="34" charset="0"/>
              <a:buChar char="•"/>
            </a:pPr>
            <a:r>
              <a:rPr lang="en-US" sz="2000" dirty="0" smtClean="0"/>
              <a:t>Disagreements primarily due </a:t>
            </a:r>
            <a:r>
              <a:rPr lang="en-US" sz="2000" dirty="0"/>
              <a:t>to different interpretations of the literature on </a:t>
            </a:r>
            <a:r>
              <a:rPr lang="en-US" sz="2000" dirty="0" smtClean="0"/>
              <a:t>ICEs.  </a:t>
            </a:r>
            <a:endParaRPr lang="en-US" sz="2000" dirty="0"/>
          </a:p>
        </p:txBody>
      </p:sp>
    </p:spTree>
    <p:extLst>
      <p:ext uri="{BB962C8B-B14F-4D97-AF65-F5344CB8AC3E}">
        <p14:creationId xmlns:p14="http://schemas.microsoft.com/office/powerpoint/2010/main" val="14076604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Although this study is limited by the participation of only 2 subjects and the analysis of one report, it highlights the fact that the RT method and the clarity and precision it requires in representing reality is a powerful tool in identifying areas of needed improvement in existing, realism-based ontologies. </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34199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referents ?</a:t>
            </a:r>
            <a:endParaRPr lang="en-US" dirty="0"/>
          </a:p>
        </p:txBody>
      </p:sp>
      <p:sp>
        <p:nvSpPr>
          <p:cNvPr id="5" name="Rectangle 4"/>
          <p:cNvSpPr/>
          <p:nvPr/>
        </p:nvSpPr>
        <p:spPr>
          <a:xfrm>
            <a:off x="2403764" y="6477000"/>
            <a:ext cx="6705600" cy="276999"/>
          </a:xfrm>
          <a:prstGeom prst="rect">
            <a:avLst/>
          </a:prstGeom>
        </p:spPr>
        <p:txBody>
          <a:bodyPr wrap="square">
            <a:spAutoFit/>
          </a:bodyPr>
          <a:lstStyle/>
          <a:p>
            <a:pPr algn="r"/>
            <a:r>
              <a:rPr lang="en-US" sz="1200" dirty="0">
                <a:solidFill>
                  <a:schemeClr val="bg1"/>
                </a:solidFill>
              </a:rPr>
              <a:t>http://incerio.com/planning-nextgen-version-5-8-upgrade-things-know-diagnosis-module/</a:t>
            </a:r>
          </a:p>
        </p:txBody>
      </p:sp>
      <p:pic>
        <p:nvPicPr>
          <p:cNvPr id="6" name="Content Placeholder 5"/>
          <p:cNvPicPr>
            <a:picLocks noGrp="1" noChangeAspect="1"/>
          </p:cNvPicPr>
          <p:nvPr>
            <p:ph idx="1"/>
          </p:nvPr>
        </p:nvPicPr>
        <p:blipFill>
          <a:blip r:embed="rId2"/>
          <a:stretch>
            <a:fillRect/>
          </a:stretch>
        </p:blipFill>
        <p:spPr>
          <a:xfrm>
            <a:off x="533400" y="1676400"/>
            <a:ext cx="8095708" cy="4678112"/>
          </a:xfrm>
          <a:prstGeom prst="rect">
            <a:avLst/>
          </a:prstGeom>
        </p:spPr>
      </p:pic>
      <p:sp>
        <p:nvSpPr>
          <p:cNvPr id="7" name="Oval 6"/>
          <p:cNvSpPr/>
          <p:nvPr/>
        </p:nvSpPr>
        <p:spPr bwMode="auto">
          <a:xfrm>
            <a:off x="381000" y="4571999"/>
            <a:ext cx="5410200" cy="2181999"/>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ular Callout 7"/>
          <p:cNvSpPr/>
          <p:nvPr/>
        </p:nvSpPr>
        <p:spPr bwMode="auto">
          <a:xfrm>
            <a:off x="2895600" y="3038474"/>
            <a:ext cx="3733800" cy="1371600"/>
          </a:xfrm>
          <a:prstGeom prst="wedgeRect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Are there really ‘</a:t>
            </a:r>
            <a:r>
              <a:rPr kumimoji="0" lang="en-US" sz="2400" b="1" i="0" u="none" strike="noStrike" cap="none" normalizeH="0" baseline="0" dirty="0" smtClean="0">
                <a:ln>
                  <a:noFill/>
                </a:ln>
                <a:solidFill>
                  <a:schemeClr val="tx1"/>
                </a:solidFill>
                <a:effectLst/>
                <a:latin typeface="Times" pitchFamily="122" charset="0"/>
              </a:rPr>
              <a:t>chronic</a:t>
            </a:r>
            <a:r>
              <a:rPr kumimoji="0" lang="en-US" sz="2400" b="0" i="0" u="none" strike="noStrike" cap="none" normalizeH="0" baseline="0" dirty="0" smtClean="0">
                <a:ln>
                  <a:noFill/>
                </a:ln>
                <a:solidFill>
                  <a:schemeClr val="tx1"/>
                </a:solidFill>
                <a:effectLst/>
                <a:latin typeface="Times" pitchFamily="122" charset="0"/>
              </a:rPr>
              <a:t> </a:t>
            </a:r>
            <a:r>
              <a:rPr kumimoji="0" lang="en-US" sz="2400" b="0" i="1" u="none" strike="noStrike" cap="none" normalizeH="0" baseline="0" dirty="0" smtClean="0">
                <a:ln>
                  <a:noFill/>
                </a:ln>
                <a:solidFill>
                  <a:schemeClr val="tx1"/>
                </a:solidFill>
                <a:effectLst/>
                <a:latin typeface="Times" pitchFamily="122" charset="0"/>
              </a:rPr>
              <a:t>diagnoses</a:t>
            </a:r>
            <a:r>
              <a:rPr kumimoji="0" lang="en-US" sz="2400" b="0" i="0" u="none" strike="noStrike" cap="none" normalizeH="0" baseline="0" dirty="0" smtClean="0">
                <a:ln>
                  <a:noFill/>
                </a:ln>
                <a:solidFill>
                  <a:schemeClr val="tx1"/>
                </a:solidFill>
                <a:effectLst/>
                <a:latin typeface="Times" pitchFamily="122" charset="0"/>
              </a:rPr>
              <a:t>’, or is it </a:t>
            </a:r>
            <a:r>
              <a:rPr kumimoji="0" lang="en-US" sz="2400" b="0" i="1" u="none" strike="noStrike" cap="none" normalizeH="0" baseline="0" dirty="0" smtClean="0">
                <a:ln>
                  <a:noFill/>
                </a:ln>
                <a:solidFill>
                  <a:schemeClr val="tx1"/>
                </a:solidFill>
                <a:effectLst/>
                <a:latin typeface="Times" pitchFamily="122" charset="0"/>
              </a:rPr>
              <a:t>diseases</a:t>
            </a:r>
            <a:r>
              <a:rPr kumimoji="0" lang="en-US" sz="2400" b="0" i="0" u="none" strike="noStrike" cap="none" normalizeH="0" baseline="0" dirty="0" smtClean="0">
                <a:ln>
                  <a:noFill/>
                </a:ln>
                <a:solidFill>
                  <a:schemeClr val="tx1"/>
                </a:solidFill>
                <a:effectLst/>
                <a:latin typeface="Times" pitchFamily="122" charset="0"/>
              </a:rPr>
              <a:t> that</a:t>
            </a:r>
            <a:r>
              <a:rPr kumimoji="0" lang="en-US" sz="2400" b="0" i="0" u="none" strike="noStrike" cap="none" normalizeH="0" dirty="0" smtClean="0">
                <a:ln>
                  <a:noFill/>
                </a:ln>
                <a:solidFill>
                  <a:schemeClr val="tx1"/>
                </a:solidFill>
                <a:effectLst/>
                <a:latin typeface="Times" pitchFamily="122" charset="0"/>
              </a:rPr>
              <a:t> are chronic </a:t>
            </a:r>
            <a:r>
              <a:rPr kumimoji="0" lang="en-US" sz="2400" b="0" i="0" u="none" strike="noStrike" cap="none" normalizeH="0" baseline="0" dirty="0" smtClean="0">
                <a:ln>
                  <a:noFill/>
                </a:ln>
                <a:solidFill>
                  <a:schemeClr val="tx1"/>
                </a:solidFill>
                <a:effectLst/>
                <a:latin typeface="Times" pitchFamily="122" charset="0"/>
              </a:rPr>
              <a:t>?</a:t>
            </a: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4243333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referents ?</a:t>
            </a:r>
            <a:endParaRPr lang="en-US" dirty="0"/>
          </a:p>
        </p:txBody>
      </p:sp>
      <p:sp>
        <p:nvSpPr>
          <p:cNvPr id="5" name="Rectangle 4"/>
          <p:cNvSpPr/>
          <p:nvPr/>
        </p:nvSpPr>
        <p:spPr>
          <a:xfrm>
            <a:off x="2403764" y="6477000"/>
            <a:ext cx="6705600" cy="276999"/>
          </a:xfrm>
          <a:prstGeom prst="rect">
            <a:avLst/>
          </a:prstGeom>
        </p:spPr>
        <p:txBody>
          <a:bodyPr wrap="square">
            <a:spAutoFit/>
          </a:bodyPr>
          <a:lstStyle/>
          <a:p>
            <a:pPr algn="r"/>
            <a:r>
              <a:rPr lang="en-US" sz="1200" dirty="0">
                <a:solidFill>
                  <a:schemeClr val="bg1"/>
                </a:solidFill>
              </a:rPr>
              <a:t>http://incerio.com/planning-nextgen-version-5-8-upgrade-things-know-diagnosis-module/</a:t>
            </a:r>
          </a:p>
        </p:txBody>
      </p:sp>
      <p:pic>
        <p:nvPicPr>
          <p:cNvPr id="6" name="Content Placeholder 5"/>
          <p:cNvPicPr>
            <a:picLocks noGrp="1" noChangeAspect="1"/>
          </p:cNvPicPr>
          <p:nvPr>
            <p:ph idx="1"/>
          </p:nvPr>
        </p:nvPicPr>
        <p:blipFill>
          <a:blip r:embed="rId2"/>
          <a:stretch>
            <a:fillRect/>
          </a:stretch>
        </p:blipFill>
        <p:spPr>
          <a:xfrm>
            <a:off x="533400" y="1676400"/>
            <a:ext cx="8095708" cy="4678112"/>
          </a:xfrm>
          <a:prstGeom prst="rect">
            <a:avLst/>
          </a:prstGeom>
        </p:spPr>
      </p:pic>
      <p:sp>
        <p:nvSpPr>
          <p:cNvPr id="7" name="Oval 6"/>
          <p:cNvSpPr/>
          <p:nvPr/>
        </p:nvSpPr>
        <p:spPr bwMode="auto">
          <a:xfrm>
            <a:off x="2209800" y="5562600"/>
            <a:ext cx="6248400" cy="10668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ular Callout 7"/>
          <p:cNvSpPr/>
          <p:nvPr/>
        </p:nvSpPr>
        <p:spPr bwMode="auto">
          <a:xfrm>
            <a:off x="3733800" y="3935161"/>
            <a:ext cx="4724400" cy="1371600"/>
          </a:xfrm>
          <a:prstGeom prst="wedgeRectCallout">
            <a:avLst>
              <a:gd name="adj1" fmla="val -7823"/>
              <a:gd name="adj2" fmla="val 6597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Whose </a:t>
            </a:r>
            <a:r>
              <a:rPr kumimoji="0" lang="en-US" sz="2400" b="0" i="1" u="none" strike="noStrike" cap="none" normalizeH="0" baseline="0" dirty="0" smtClean="0">
                <a:ln>
                  <a:noFill/>
                </a:ln>
                <a:solidFill>
                  <a:schemeClr val="tx1"/>
                </a:solidFill>
                <a:effectLst/>
                <a:latin typeface="Times" pitchFamily="122" charset="0"/>
              </a:rPr>
              <a:t>problems</a:t>
            </a:r>
            <a:r>
              <a:rPr kumimoji="0" lang="en-US" sz="2400" b="0" i="0" u="none" strike="noStrike" cap="none" normalizeH="0" baseline="0" dirty="0" smtClean="0">
                <a:ln>
                  <a:noFill/>
                </a:ln>
                <a:solidFill>
                  <a:schemeClr val="tx1"/>
                </a:solidFill>
                <a:effectLst/>
                <a:latin typeface="Times" pitchFamily="122" charset="0"/>
              </a:rPr>
              <a:t> and </a:t>
            </a:r>
            <a:r>
              <a:rPr kumimoji="0" lang="en-US" sz="2400" b="0" i="1" u="none" strike="noStrike" cap="none" normalizeH="0" baseline="0" dirty="0" smtClean="0">
                <a:ln>
                  <a:noFill/>
                </a:ln>
                <a:solidFill>
                  <a:schemeClr val="tx1"/>
                </a:solidFill>
                <a:effectLst/>
                <a:latin typeface="Times" pitchFamily="122" charset="0"/>
              </a:rPr>
              <a:t>favorites</a:t>
            </a:r>
            <a:r>
              <a:rPr kumimoji="0" lang="en-US" sz="2400" b="0" i="0" u="none" strike="noStrike" cap="none" normalizeH="0" baseline="0" dirty="0" smtClean="0">
                <a:ln>
                  <a:noFill/>
                </a:ln>
                <a:solidFill>
                  <a:schemeClr val="tx1"/>
                </a:solidFill>
                <a:effectLst/>
                <a:latin typeface="Times" pitchFamily="122" charset="0"/>
              </a:rPr>
              <a:t> are intended here: the </a:t>
            </a:r>
            <a:r>
              <a:rPr kumimoji="0" lang="en-US" sz="2400" b="0" i="1" u="none" strike="noStrike" cap="none" normalizeH="0" baseline="0" dirty="0" smtClean="0">
                <a:ln>
                  <a:noFill/>
                </a:ln>
                <a:solidFill>
                  <a:schemeClr val="tx1"/>
                </a:solidFill>
                <a:effectLst/>
                <a:latin typeface="Times" pitchFamily="122" charset="0"/>
              </a:rPr>
              <a:t>patient’s</a:t>
            </a:r>
            <a:r>
              <a:rPr kumimoji="0" lang="en-US" sz="2400" b="0" i="0" u="none" strike="noStrike" cap="none" normalizeH="0" baseline="0" dirty="0" smtClean="0">
                <a:ln>
                  <a:noFill/>
                </a:ln>
                <a:solidFill>
                  <a:schemeClr val="tx1"/>
                </a:solidFill>
                <a:effectLst/>
                <a:latin typeface="Times" pitchFamily="122" charset="0"/>
              </a:rPr>
              <a:t> or the </a:t>
            </a:r>
            <a:r>
              <a:rPr kumimoji="0" lang="en-US" sz="2400" b="0" i="1" u="none" strike="noStrike" cap="none" normalizeH="0" baseline="0" dirty="0" smtClean="0">
                <a:ln>
                  <a:noFill/>
                </a:ln>
                <a:solidFill>
                  <a:schemeClr val="tx1"/>
                </a:solidFill>
                <a:effectLst/>
                <a:latin typeface="Times" pitchFamily="122" charset="0"/>
              </a:rPr>
              <a:t>clinician’s</a:t>
            </a:r>
            <a:r>
              <a:rPr kumimoji="0" lang="en-US" sz="2400" b="0" i="0" u="none" strike="noStrike" cap="none" normalizeH="0" baseline="0" dirty="0" smtClean="0">
                <a:ln>
                  <a:noFill/>
                </a:ln>
                <a:solidFill>
                  <a:schemeClr val="tx1"/>
                </a:solidFill>
                <a:effectLst/>
                <a:latin typeface="Times" pitchFamily="122" charset="0"/>
              </a:rPr>
              <a:t>? </a:t>
            </a: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2657136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and its diagnosis</a:t>
            </a:r>
            <a:endParaRPr lang="en-US" dirty="0"/>
          </a:p>
        </p:txBody>
      </p:sp>
      <p:sp>
        <p:nvSpPr>
          <p:cNvPr id="3" name="Content Placeholder 2"/>
          <p:cNvSpPr>
            <a:spLocks noGrp="1"/>
          </p:cNvSpPr>
          <p:nvPr>
            <p:ph idx="1"/>
          </p:nvPr>
        </p:nvSpPr>
        <p:spPr>
          <a:xfrm>
            <a:off x="228600" y="6172200"/>
            <a:ext cx="8686800" cy="457200"/>
          </a:xfrm>
        </p:spPr>
        <p:txBody>
          <a:bodyPr/>
          <a:lstStyle/>
          <a:p>
            <a:pPr algn="r"/>
            <a:r>
              <a:rPr lang="en-US" sz="1200" dirty="0"/>
              <a:t>Bona J, Ceusters W. </a:t>
            </a:r>
            <a:r>
              <a:rPr lang="en-US" sz="1200" b="1" i="1" dirty="0"/>
              <a:t>Replacing EHR structured data with explicit representations</a:t>
            </a:r>
            <a:r>
              <a:rPr lang="en-US" sz="1200" dirty="0"/>
              <a:t>. International Conference on Biomedical Ontologies, ICBO 2015, Early career track, Lisbon, Portugal, July 27-30, 2015. </a:t>
            </a:r>
          </a:p>
        </p:txBody>
      </p:sp>
      <p:grpSp>
        <p:nvGrpSpPr>
          <p:cNvPr id="6" name="Group 5"/>
          <p:cNvGrpSpPr/>
          <p:nvPr/>
        </p:nvGrpSpPr>
        <p:grpSpPr>
          <a:xfrm>
            <a:off x="304800" y="1447800"/>
            <a:ext cx="8610600" cy="4572000"/>
            <a:chOff x="304800" y="1447800"/>
            <a:chExt cx="8610600" cy="457200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304800" y="1447800"/>
              <a:ext cx="8610600" cy="4572000"/>
            </a:xfrm>
            <a:prstGeom prst="rect">
              <a:avLst/>
            </a:prstGeom>
            <a:noFill/>
            <a:ln>
              <a:solidFill>
                <a:schemeClr val="tx1"/>
              </a:solidFill>
            </a:ln>
          </p:spPr>
        </p:pic>
        <p:sp>
          <p:nvSpPr>
            <p:cNvPr id="5" name="TextBox 4"/>
            <p:cNvSpPr txBox="1"/>
            <p:nvPr/>
          </p:nvSpPr>
          <p:spPr>
            <a:xfrm>
              <a:off x="3191164" y="4971472"/>
              <a:ext cx="4734245" cy="315471"/>
            </a:xfrm>
            <a:prstGeom prst="rect">
              <a:avLst/>
            </a:prstGeom>
            <a:noFill/>
          </p:spPr>
          <p:txBody>
            <a:bodyPr wrap="none" rtlCol="0">
              <a:spAutoFit/>
            </a:bodyPr>
            <a:lstStyle/>
            <a:p>
              <a:r>
                <a:rPr lang="en-US" sz="1450" b="1" dirty="0" smtClean="0">
                  <a:solidFill>
                    <a:schemeClr val="bg2">
                      <a:lumMod val="75000"/>
                    </a:schemeClr>
                  </a:solidFill>
                  <a:latin typeface="Bell MT" panose="02020503060305020303" pitchFamily="18" charset="0"/>
                </a:rPr>
                <a:t>, retrospectively annotated at month 7 while asserting </a:t>
              </a:r>
              <a:r>
                <a:rPr lang="en-US" sz="1450" b="1" dirty="0" smtClean="0">
                  <a:latin typeface="Bell MT" panose="02020503060305020303" pitchFamily="18" charset="0"/>
                </a:rPr>
                <a:t>E</a:t>
              </a:r>
              <a:endParaRPr lang="en-US" sz="1450" b="1" dirty="0">
                <a:latin typeface="Bell MT" panose="02020503060305020303" pitchFamily="18" charset="0"/>
              </a:endParaRPr>
            </a:p>
          </p:txBody>
        </p:sp>
      </p:grpSp>
    </p:spTree>
    <p:extLst>
      <p:ext uri="{BB962C8B-B14F-4D97-AF65-F5344CB8AC3E}">
        <p14:creationId xmlns:p14="http://schemas.microsoft.com/office/powerpoint/2010/main" val="309900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fracture mystery</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381000" y="1524000"/>
            <a:ext cx="8458200" cy="3048000"/>
          </a:xfrm>
          <a:prstGeom prst="rect">
            <a:avLst/>
          </a:prstGeom>
          <a:noFill/>
          <a:ln>
            <a:solidFill>
              <a:schemeClr val="tx1"/>
            </a:solidFill>
          </a:ln>
        </p:spPr>
      </p:pic>
      <p:pic>
        <p:nvPicPr>
          <p:cNvPr id="5" name="Picture 4" descr="Macintosh HD:Users:jonathanbona:Dropbox:AMIA2015:AllscriptsPaper:diagrams:fracts2times.png"/>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8458200" cy="1828800"/>
          </a:xfrm>
          <a:prstGeom prst="rect">
            <a:avLst/>
          </a:prstGeom>
          <a:noFill/>
          <a:ln>
            <a:noFill/>
          </a:ln>
        </p:spPr>
      </p:pic>
    </p:spTree>
    <p:extLst>
      <p:ext uri="{BB962C8B-B14F-4D97-AF65-F5344CB8AC3E}">
        <p14:creationId xmlns:p14="http://schemas.microsoft.com/office/powerpoint/2010/main" val="2474860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15785</TotalTime>
  <Words>4280</Words>
  <Application>Microsoft Office PowerPoint</Application>
  <PresentationFormat>On-screen Show (4:3)</PresentationFormat>
  <Paragraphs>723</Paragraphs>
  <Slides>59</Slides>
  <Notes>15</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7" baseType="lpstr">
      <vt:lpstr>Arial Unicode MS</vt:lpstr>
      <vt:lpstr>Batang</vt:lpstr>
      <vt:lpstr>ＭＳ 明朝</vt:lpstr>
      <vt:lpstr>ＭＳ 明朝</vt:lpstr>
      <vt:lpstr>MS PGothic</vt:lpstr>
      <vt:lpstr>Arial</vt:lpstr>
      <vt:lpstr>Arial Black</vt:lpstr>
      <vt:lpstr>Bell MT</vt:lpstr>
      <vt:lpstr>Calibri</vt:lpstr>
      <vt:lpstr>Cambria</vt:lpstr>
      <vt:lpstr>Georgia</vt:lpstr>
      <vt:lpstr>Times</vt:lpstr>
      <vt:lpstr>Times New Roman</vt:lpstr>
      <vt:lpstr>Trebuchet MS</vt:lpstr>
      <vt:lpstr>Verdana</vt:lpstr>
      <vt:lpstr>Wingdings</vt:lpstr>
      <vt:lpstr>Office Theme</vt:lpstr>
      <vt:lpstr>Photo Editor-foto</vt:lpstr>
      <vt:lpstr>Ontological investigations  into medical diagnoses  Grand Round of the Department of Biomedical Informatics August 26, 2015 – Buffalo, NY, USA  </vt:lpstr>
      <vt:lpstr>Observation / Claim</vt:lpstr>
      <vt:lpstr>Idiosyncrasies in relation to diagnoses</vt:lpstr>
      <vt:lpstr>A user interface for the Problem List</vt:lpstr>
      <vt:lpstr>Is this patient really so sick ?</vt:lpstr>
      <vt:lpstr>What are the referents ?</vt:lpstr>
      <vt:lpstr>What are the referents ?</vt:lpstr>
      <vt:lpstr>Diabetes and its diagnosis</vt:lpstr>
      <vt:lpstr>A fracture mystery</vt:lpstr>
      <vt:lpstr>Caveats from a traditional informatics perspective</vt:lpstr>
      <vt:lpstr>Hersh et al.’s proposed solutions</vt:lpstr>
      <vt:lpstr>What the traditional informatics perspective ignores</vt:lpstr>
      <vt:lpstr>A crucial distinction:  Reality and Data</vt:lpstr>
      <vt:lpstr>A non-trivial relation</vt:lpstr>
      <vt:lpstr>What makes it non-trivial?</vt:lpstr>
      <vt:lpstr>For instance: meaning and impact of changes</vt:lpstr>
      <vt:lpstr>A crucial distinction: data and what they are about</vt:lpstr>
      <vt:lpstr>What is out there in reality (… we want/need to deal with)?</vt:lpstr>
      <vt:lpstr>Important distinctions amongst particulars from an IT perspective</vt:lpstr>
      <vt:lpstr>Generic versus specific entities</vt:lpstr>
      <vt:lpstr>Remember</vt:lpstr>
      <vt:lpstr>This is not just in EHRs, but also in ‘standards’ for information exchange and data aggregation, eg. OMOP</vt:lpstr>
      <vt:lpstr>This is not just in EHRs, but also in ‘standards’ for information exchange and data aggregation, eg. OMOP</vt:lpstr>
      <vt:lpstr>OMOP’s tables: an ontologist’s nightmare</vt:lpstr>
      <vt:lpstr>Generic versus specific entities</vt:lpstr>
      <vt:lpstr>Potentially useful ontologies</vt:lpstr>
      <vt:lpstr>Key OGMS definitions</vt:lpstr>
      <vt:lpstr>Disorder related configurations</vt:lpstr>
      <vt:lpstr>What are diagnoses in EHRs possibly about?</vt:lpstr>
      <vt:lpstr>What are diagnoses in EHRs possibly about?</vt:lpstr>
      <vt:lpstr>What are diagnoses in EHRs possibly about?</vt:lpstr>
      <vt:lpstr>What are diagnoses in EHRs possibly about?</vt:lpstr>
      <vt:lpstr>What are diagnoses in EHRs possibly about?</vt:lpstr>
      <vt:lpstr>What are diagnoses in EHRs possibly about?</vt:lpstr>
      <vt:lpstr>How to use ontologies appropriately in IT systems</vt:lpstr>
      <vt:lpstr>A solution proposed 10 years ago</vt:lpstr>
      <vt:lpstr>Referent Tracking Tuples (RTTs)</vt:lpstr>
      <vt:lpstr>Referent Tracking Tuples (RTTs)</vt:lpstr>
      <vt:lpstr>Referent Tracking Tuples (RTTs)</vt:lpstr>
      <vt:lpstr>Referent Tracking Tuples (RTTs)</vt:lpstr>
      <vt:lpstr>Referent Tracking Tuples (RTTs)</vt:lpstr>
      <vt:lpstr>Representation of relation with time intervals</vt:lpstr>
      <vt:lpstr>Meta RT tuples (D-template)</vt:lpstr>
      <vt:lpstr>Research question</vt:lpstr>
      <vt:lpstr>An intellectual experiment</vt:lpstr>
      <vt:lpstr>Methodology</vt:lpstr>
      <vt:lpstr>Quantitative Results</vt:lpstr>
      <vt:lpstr>Appropriateness</vt:lpstr>
      <vt:lpstr>Very high inter-rater agreement</vt:lpstr>
      <vt:lpstr>Main reasons for disagreement</vt:lpstr>
      <vt:lpstr>Ontologies and orphan classes referenced</vt:lpstr>
      <vt:lpstr>Material entity / human being</vt:lpstr>
      <vt:lpstr>Human being / Homo sapiens</vt:lpstr>
      <vt:lpstr>Disorders, diseases, diagnoses and DO</vt:lpstr>
      <vt:lpstr>What part of the EHR constitutes a diagnosis?</vt:lpstr>
      <vt:lpstr>Are diagnoses to be assumed correct? (1)</vt:lpstr>
      <vt:lpstr>Are diagnoses to be assumed correct? (2)</vt:lpstr>
      <vt:lpstr>Conclusions (1)</vt:lpstr>
      <vt:lpstr>Conclusions (2)</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562</cp:revision>
  <dcterms:created xsi:type="dcterms:W3CDTF">2011-06-07T20:07:59Z</dcterms:created>
  <dcterms:modified xsi:type="dcterms:W3CDTF">2015-08-20T21:02:00Z</dcterms:modified>
</cp:coreProperties>
</file>