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6" r:id="rId2"/>
  </p:sldMasterIdLst>
  <p:notesMasterIdLst>
    <p:notesMasterId r:id="rId74"/>
  </p:notesMasterIdLst>
  <p:sldIdLst>
    <p:sldId id="1339" r:id="rId3"/>
    <p:sldId id="1515" r:id="rId4"/>
    <p:sldId id="1729" r:id="rId5"/>
    <p:sldId id="1420" r:id="rId6"/>
    <p:sldId id="1383" r:id="rId7"/>
    <p:sldId id="1382" r:id="rId8"/>
    <p:sldId id="1735" r:id="rId9"/>
    <p:sldId id="1736" r:id="rId10"/>
    <p:sldId id="1378" r:id="rId11"/>
    <p:sldId id="1380" r:id="rId12"/>
    <p:sldId id="1421" r:id="rId13"/>
    <p:sldId id="1422" r:id="rId14"/>
    <p:sldId id="1425" r:id="rId15"/>
    <p:sldId id="1730" r:id="rId16"/>
    <p:sldId id="1547" r:id="rId17"/>
    <p:sldId id="1731" r:id="rId18"/>
    <p:sldId id="1549" r:id="rId19"/>
    <p:sldId id="1550" r:id="rId20"/>
    <p:sldId id="1543" r:id="rId21"/>
    <p:sldId id="1733" r:id="rId22"/>
    <p:sldId id="1732" r:id="rId23"/>
    <p:sldId id="1734" r:id="rId24"/>
    <p:sldId id="1435" r:id="rId25"/>
    <p:sldId id="1436" r:id="rId26"/>
    <p:sldId id="1442" r:id="rId27"/>
    <p:sldId id="1443" r:id="rId28"/>
    <p:sldId id="1444" r:id="rId29"/>
    <p:sldId id="1445" r:id="rId30"/>
    <p:sldId id="1446" r:id="rId31"/>
    <p:sldId id="1447" r:id="rId32"/>
    <p:sldId id="1448" r:id="rId33"/>
    <p:sldId id="1449" r:id="rId34"/>
    <p:sldId id="1501" r:id="rId35"/>
    <p:sldId id="1725" r:id="rId36"/>
    <p:sldId id="1726" r:id="rId37"/>
    <p:sldId id="1727" r:id="rId38"/>
    <p:sldId id="1728" r:id="rId39"/>
    <p:sldId id="1505" r:id="rId40"/>
    <p:sldId id="1506" r:id="rId41"/>
    <p:sldId id="1507" r:id="rId42"/>
    <p:sldId id="1497" r:id="rId43"/>
    <p:sldId id="1498" r:id="rId44"/>
    <p:sldId id="1503" r:id="rId45"/>
    <p:sldId id="1504" r:id="rId46"/>
    <p:sldId id="1500" r:id="rId47"/>
    <p:sldId id="1499" r:id="rId48"/>
    <p:sldId id="1330" r:id="rId49"/>
    <p:sldId id="1474" r:id="rId50"/>
    <p:sldId id="1475" r:id="rId51"/>
    <p:sldId id="1477" r:id="rId52"/>
    <p:sldId id="1478" r:id="rId53"/>
    <p:sldId id="1480" r:id="rId54"/>
    <p:sldId id="1479" r:id="rId55"/>
    <p:sldId id="1481" r:id="rId56"/>
    <p:sldId id="1476" r:id="rId57"/>
    <p:sldId id="1482" r:id="rId58"/>
    <p:sldId id="1484" r:id="rId59"/>
    <p:sldId id="1485" r:id="rId60"/>
    <p:sldId id="1463" r:id="rId61"/>
    <p:sldId id="1493" r:id="rId62"/>
    <p:sldId id="1464" r:id="rId63"/>
    <p:sldId id="1494" r:id="rId64"/>
    <p:sldId id="1456" r:id="rId65"/>
    <p:sldId id="1495" r:id="rId66"/>
    <p:sldId id="1496" r:id="rId67"/>
    <p:sldId id="1460" r:id="rId68"/>
    <p:sldId id="1486" r:id="rId69"/>
    <p:sldId id="1487" r:id="rId70"/>
    <p:sldId id="1489" r:id="rId71"/>
    <p:sldId id="1490" r:id="rId72"/>
    <p:sldId id="1737" r:id="rId7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CE8"/>
    <a:srgbClr val="FFFF66"/>
    <a:srgbClr val="00FF00"/>
    <a:srgbClr val="CC6600"/>
    <a:srgbClr val="AAE600"/>
    <a:srgbClr val="16165D"/>
    <a:srgbClr val="FF0066"/>
    <a:srgbClr val="1FE115"/>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9" autoAdjust="0"/>
    <p:restoredTop sz="79415" autoAdjust="0"/>
  </p:normalViewPr>
  <p:slideViewPr>
    <p:cSldViewPr>
      <p:cViewPr varScale="1">
        <p:scale>
          <a:sx n="65" d="100"/>
          <a:sy n="65" d="100"/>
        </p:scale>
        <p:origin x="115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1456"/>
            <a:ext cx="457200" cy="365125"/>
          </a:xfrm>
          <a:prstGeom prst="rect">
            <a:avLst/>
          </a:prstGeom>
        </p:spPr>
        <p:txBody>
          <a:bodyPr vert="horz" lIns="91440" tIns="45720" rIns="91440" bIns="45720" rtlCol="0" anchor="ctr"/>
          <a:lstStyle>
            <a:lvl1pPr algn="l">
              <a:defRPr sz="1200">
                <a:solidFill>
                  <a:schemeClr val="bg1"/>
                </a:solidFill>
              </a:defRPr>
            </a:lvl1pPr>
          </a:lstStyle>
          <a:p>
            <a:fld id="{9CE537AB-973C-4F01-8428-E6E22579D3AA}"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70218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457200" indent="-457200" algn="ctr">
              <a:buClr>
                <a:schemeClr val="bg1"/>
              </a:buClr>
              <a:buFont typeface="+mj-lt"/>
              <a:buAutoNum type="arabicPeriod"/>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68651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598707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37999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709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29440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750494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72833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438"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439"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3677522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12551" y="6553200"/>
            <a:ext cx="469751"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232852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2"/>
          <p:cNvSpPr>
            <a:spLocks noGrp="1"/>
          </p:cNvSpPr>
          <p:nvPr>
            <p:ph type="sldNum" sz="quarter" idx="4"/>
          </p:nvPr>
        </p:nvSpPr>
        <p:spPr>
          <a:xfrm>
            <a:off x="0" y="6491456"/>
            <a:ext cx="457200" cy="365125"/>
          </a:xfrm>
          <a:prstGeom prst="rect">
            <a:avLst/>
          </a:prstGeom>
        </p:spPr>
        <p:txBody>
          <a:bodyPr vert="horz" lIns="91440" tIns="45720" rIns="91440" bIns="45720" rtlCol="0" anchor="ctr"/>
          <a:lstStyle>
            <a:lvl1pPr algn="l">
              <a:defRPr sz="1200">
                <a:solidFill>
                  <a:schemeClr val="bg1"/>
                </a:solidFill>
              </a:defRPr>
            </a:lvl1pPr>
          </a:lstStyle>
          <a:p>
            <a:fld id="{9CE537AB-973C-4F01-8428-E6E22579D3AA}"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2"/>
          <p:cNvSpPr>
            <a:spLocks noGrp="1"/>
          </p:cNvSpPr>
          <p:nvPr>
            <p:ph type="sldNum" sz="quarter" idx="4"/>
          </p:nvPr>
        </p:nvSpPr>
        <p:spPr>
          <a:xfrm>
            <a:off x="0" y="6491456"/>
            <a:ext cx="457200" cy="365125"/>
          </a:xfrm>
          <a:prstGeom prst="rect">
            <a:avLst/>
          </a:prstGeom>
        </p:spPr>
        <p:txBody>
          <a:bodyPr vert="horz" lIns="91440" tIns="45720" rIns="91440" bIns="45720" rtlCol="0" anchor="ctr"/>
          <a:lstStyle>
            <a:lvl1pPr algn="l">
              <a:defRPr sz="1200">
                <a:solidFill>
                  <a:schemeClr val="bg1"/>
                </a:solidFill>
              </a:defRPr>
            </a:lvl1pPr>
          </a:lstStyle>
          <a:p>
            <a:fld id="{9CE537AB-973C-4F01-8428-E6E22579D3AA}"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0" y="6491456"/>
            <a:ext cx="457200" cy="365125"/>
          </a:xfrm>
          <a:prstGeom prst="rect">
            <a:avLst/>
          </a:prstGeom>
        </p:spPr>
        <p:txBody>
          <a:bodyPr vert="horz" lIns="91440" tIns="45720" rIns="91440" bIns="45720" rtlCol="0" anchor="ctr"/>
          <a:lstStyle>
            <a:lvl1pPr algn="l">
              <a:defRPr sz="1200">
                <a:solidFill>
                  <a:schemeClr val="bg1"/>
                </a:solidFill>
              </a:defRPr>
            </a:lvl1pPr>
          </a:lstStyle>
          <a:p>
            <a:fld id="{9CE537AB-973C-4F01-8428-E6E22579D3AA}"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6" name="Slide Number Placeholder 2"/>
          <p:cNvSpPr>
            <a:spLocks noGrp="1"/>
          </p:cNvSpPr>
          <p:nvPr>
            <p:ph type="sldNum" sz="quarter" idx="4"/>
          </p:nvPr>
        </p:nvSpPr>
        <p:spPr>
          <a:xfrm>
            <a:off x="0" y="6491456"/>
            <a:ext cx="457200" cy="365125"/>
          </a:xfrm>
          <a:prstGeom prst="rect">
            <a:avLst/>
          </a:prstGeom>
        </p:spPr>
        <p:txBody>
          <a:bodyPr vert="horz" lIns="91440" tIns="45720" rIns="91440" bIns="45720" rtlCol="0" anchor="ctr"/>
          <a:lstStyle>
            <a:lvl1pPr algn="l">
              <a:defRPr sz="1200">
                <a:solidFill>
                  <a:schemeClr val="bg1"/>
                </a:solidFill>
              </a:defRPr>
            </a:lvl1pPr>
          </a:lstStyle>
          <a:p>
            <a:fld id="{9CE537AB-973C-4F01-8428-E6E22579D3AA}"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6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6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1456"/>
            <a:ext cx="457200" cy="365125"/>
          </a:xfrm>
          <a:prstGeom prst="rect">
            <a:avLst/>
          </a:prstGeom>
        </p:spPr>
        <p:txBody>
          <a:bodyPr vert="horz" lIns="91440" tIns="45720" rIns="91440" bIns="45720" rtlCol="0" anchor="ctr"/>
          <a:lstStyle>
            <a:lvl1pPr algn="l">
              <a:defRPr sz="1200">
                <a:solidFill>
                  <a:schemeClr val="bg1"/>
                </a:solidFill>
              </a:defRPr>
            </a:lvl1pPr>
          </a:lstStyle>
          <a:p>
            <a:fld id="{9CE537AB-973C-4F01-8428-E6E22579D3AA}"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3587510813"/>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www.prisma-statement.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prisma-statement.org/Extensions/"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tandaard.be/cnt/dmf20211129_94262897"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doi.org/10.1093/jamia/ocaa210"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0" y="990600"/>
            <a:ext cx="9144000" cy="2043113"/>
          </a:xfrm>
        </p:spPr>
        <p:txBody>
          <a:bodyPr/>
          <a:lstStyle/>
          <a:p>
            <a:pPr>
              <a:tabLst>
                <a:tab pos="5376863" algn="l"/>
              </a:tabLst>
            </a:pPr>
            <a:r>
              <a:rPr lang="en-US" sz="4000" dirty="0"/>
              <a:t>Assessing the quality of </a:t>
            </a:r>
            <a:br>
              <a:rPr lang="en-US" sz="4000" dirty="0"/>
            </a:br>
            <a:r>
              <a:rPr lang="en-US" sz="4000" dirty="0"/>
              <a:t>BMI research papers</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BMS516: </a:t>
            </a:r>
            <a:r>
              <a:rPr lang="en-US" sz="1800" i="1" dirty="0">
                <a:latin typeface="Times New Roman" panose="02020603050405020304" pitchFamily="18" charset="0"/>
                <a:cs typeface="Times New Roman" panose="02020603050405020304" pitchFamily="18" charset="0"/>
              </a:rPr>
              <a:t>Fundamentals of Biomedical Research. II</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Dec 6, 2021</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JSMBS,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a:xfrm>
            <a:off x="228600" y="1676400"/>
            <a:ext cx="8686800" cy="1752600"/>
          </a:xfrm>
        </p:spPr>
        <p:txBody>
          <a:bodyPr/>
          <a:lstStyle/>
          <a:p>
            <a:r>
              <a:rPr lang="en-US" dirty="0"/>
              <a:t>There are two kinds of qualities: ones that vary with the perspective one has or takes, and ones that remain constant through changes of perspective. The latter are the objective properties.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Times New Roman" pitchFamily="18" charset="0"/>
                <a:ea typeface="+mn-ea"/>
                <a:cs typeface="+mn-cs"/>
              </a:rPr>
              <a:t>http://plato.stanford.edu/entries/scientific-objectivity</a:t>
            </a:r>
          </a:p>
        </p:txBody>
      </p:sp>
      <p:sp>
        <p:nvSpPr>
          <p:cNvPr id="8" name="Slide Number Placeholder 7"/>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70F0956-5B8E-40B4-A8DD-F75AA1D2601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6422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and methods (1)</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Research question(s)</a:t>
            </a:r>
            <a:endParaRPr lang="en-US" sz="1800" dirty="0"/>
          </a:p>
          <a:p>
            <a:pPr marL="457200" indent="-457200">
              <a:buFont typeface="Arial" panose="020B0604020202020204" pitchFamily="34" charset="0"/>
              <a:buChar char="•"/>
            </a:pPr>
            <a:r>
              <a:rPr lang="en-US" dirty="0"/>
              <a:t>Study design components, logic and motivation</a:t>
            </a:r>
          </a:p>
          <a:p>
            <a:pPr marL="457200" indent="-457200">
              <a:buFont typeface="Arial" panose="020B0604020202020204" pitchFamily="34" charset="0"/>
              <a:buChar char="•"/>
            </a:pPr>
            <a:r>
              <a:rPr lang="en-US" dirty="0"/>
              <a:t>Hypotheses</a:t>
            </a:r>
          </a:p>
          <a:p>
            <a:pPr marL="857250" lvl="1" indent="-457200">
              <a:buFont typeface="Arial" panose="020B0604020202020204" pitchFamily="34" charset="0"/>
              <a:buChar char="•"/>
            </a:pPr>
            <a:r>
              <a:rPr lang="en-US" dirty="0"/>
              <a:t>General null and alternative hypotheses</a:t>
            </a:r>
          </a:p>
          <a:p>
            <a:pPr marL="857250" lvl="1" indent="-457200">
              <a:buFont typeface="Arial" panose="020B0604020202020204" pitchFamily="34" charset="0"/>
              <a:buChar char="•"/>
            </a:pPr>
            <a:r>
              <a:rPr lang="en-US" dirty="0"/>
              <a:t>Statistical null and alternative hypotheses</a:t>
            </a:r>
          </a:p>
          <a:p>
            <a:pPr marL="857250" lvl="1" indent="-457200">
              <a:buFont typeface="Arial" panose="020B0604020202020204" pitchFamily="34" charset="0"/>
              <a:buChar char="•"/>
            </a:pPr>
            <a:r>
              <a:rPr lang="en-US" dirty="0"/>
              <a:t>Theoretical and operational definition</a:t>
            </a:r>
          </a:p>
          <a:p>
            <a:pPr marL="1257300" lvl="2" indent="-457200">
              <a:buFont typeface="Arial" panose="020B0604020202020204" pitchFamily="34" charset="0"/>
              <a:buChar char="•"/>
            </a:pPr>
            <a:r>
              <a:rPr lang="en-US" dirty="0"/>
              <a:t>Thorough description of parameters and how measured</a:t>
            </a:r>
          </a:p>
          <a:p>
            <a:pPr marL="857250" lvl="1" indent="-457200">
              <a:buFont typeface="Arial" panose="020B0604020202020204" pitchFamily="34" charset="0"/>
              <a:buChar char="•"/>
            </a:pPr>
            <a:r>
              <a:rPr lang="en-US" dirty="0"/>
              <a:t>Theoretical and operational linkage</a:t>
            </a:r>
          </a:p>
          <a:p>
            <a:pPr marL="1257300" lvl="2" indent="-457200">
              <a:buFont typeface="Arial" panose="020B0604020202020204" pitchFamily="34" charset="0"/>
              <a:buChar char="•"/>
            </a:pPr>
            <a:r>
              <a:rPr lang="en-US" dirty="0"/>
              <a:t>A priori explanation on the basis of existing knowledge why the null hypothesis is likely to be rejected.</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70F0956-5B8E-40B4-A8DD-F75AA1D2601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3699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and methods (2)</a:t>
            </a:r>
          </a:p>
        </p:txBody>
      </p:sp>
      <p:sp>
        <p:nvSpPr>
          <p:cNvPr id="3" name="Content Placeholder 2"/>
          <p:cNvSpPr>
            <a:spLocks noGrp="1"/>
          </p:cNvSpPr>
          <p:nvPr>
            <p:ph idx="1"/>
          </p:nvPr>
        </p:nvSpPr>
        <p:spPr/>
        <p:txBody>
          <a:bodyPr/>
          <a:lstStyle/>
          <a:p>
            <a:pPr marL="342900" lvl="1" indent="-342900"/>
            <a:r>
              <a:rPr lang="en-US" dirty="0"/>
              <a:t>Description of the population 		</a:t>
            </a:r>
          </a:p>
          <a:p>
            <a:pPr marL="342900" lvl="1" indent="-342900"/>
            <a:r>
              <a:rPr lang="en-US" dirty="0"/>
              <a:t>Study Sample description:</a:t>
            </a:r>
            <a:endParaRPr lang="en-US" dirty="0">
              <a:solidFill>
                <a:srgbClr val="FFFF00"/>
              </a:solidFill>
              <a:sym typeface="Wingdings" panose="05000000000000000000" pitchFamily="2" charset="2"/>
            </a:endParaRPr>
          </a:p>
          <a:p>
            <a:pPr marL="800100" lvl="3" indent="-342900"/>
            <a:r>
              <a:rPr lang="en-US" dirty="0"/>
              <a:t>Sample size analysis / Power study, Inclusion and exclusion criteria, Sampling methods, Randomization, Blinding, Controls, …</a:t>
            </a:r>
          </a:p>
          <a:p>
            <a:pPr>
              <a:buFont typeface="Arial" panose="020B0604020202020204" pitchFamily="34" charset="0"/>
              <a:buChar char="•"/>
            </a:pPr>
            <a:r>
              <a:rPr lang="en-US" dirty="0"/>
              <a:t>Detailed description of variables</a:t>
            </a:r>
          </a:p>
          <a:p>
            <a:pPr marL="342900" lvl="2" indent="-342900"/>
            <a:r>
              <a:rPr lang="en-US" sz="2400" dirty="0"/>
              <a:t>Data collection protocol</a:t>
            </a:r>
          </a:p>
          <a:p>
            <a:pPr marL="800100" lvl="4" indent="-342900"/>
            <a:r>
              <a:rPr lang="en-US" sz="2400" dirty="0"/>
              <a:t>Methods to minimize missing data</a:t>
            </a:r>
          </a:p>
          <a:p>
            <a:pPr marL="800100" lvl="4" indent="-342900"/>
            <a:r>
              <a:rPr lang="en-US" sz="2400" dirty="0"/>
              <a:t>Procedures to ensure validity and reliability</a:t>
            </a:r>
          </a:p>
          <a:p>
            <a:pPr>
              <a:buFont typeface="Arial" panose="020B0604020202020204" pitchFamily="34" charset="0"/>
              <a:buChar char="•"/>
            </a:pPr>
            <a:r>
              <a:rPr lang="en-US" dirty="0"/>
              <a:t>Data Analysis Strategies</a:t>
            </a:r>
          </a:p>
          <a:p>
            <a:pPr marL="800100" lvl="4" indent="-342900"/>
            <a:r>
              <a:rPr lang="en-US" sz="2400" dirty="0"/>
              <a:t>Anticipated measurement errors</a:t>
            </a:r>
          </a:p>
          <a:p>
            <a:pPr marL="800100" lvl="4" indent="-342900"/>
            <a:r>
              <a:rPr lang="en-US" sz="2400" dirty="0"/>
              <a:t>Statistical assumptions and corresponding tests</a:t>
            </a:r>
          </a:p>
          <a:p>
            <a:pPr marL="0" indent="0"/>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70F0956-5B8E-40B4-A8DD-F75AA1D2601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3635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sections (where applicable)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Ethics and Human Subjects Issues</a:t>
            </a:r>
          </a:p>
          <a:p>
            <a:pPr lvl="1"/>
            <a:r>
              <a:rPr lang="en-US" dirty="0"/>
              <a:t>Procedures to combat conflict of interest</a:t>
            </a:r>
          </a:p>
          <a:p>
            <a:pPr lvl="1"/>
            <a:r>
              <a:rPr lang="en-US" dirty="0"/>
              <a:t>Timeframes</a:t>
            </a:r>
          </a:p>
          <a:p>
            <a:pPr lvl="1"/>
            <a:endParaRPr lang="en-US" dirty="0"/>
          </a:p>
          <a:p>
            <a:pPr marL="457200" indent="-457200">
              <a:buFont typeface="Arial" panose="020B0604020202020204" pitchFamily="34" charset="0"/>
              <a:buChar char="•"/>
            </a:pPr>
            <a:r>
              <a:rPr lang="en-US" dirty="0"/>
              <a:t>Strengths and weaknesses of the study</a:t>
            </a:r>
          </a:p>
          <a:p>
            <a:pPr marL="457200" indent="-457200">
              <a:buFont typeface="Arial" panose="020B0604020202020204" pitchFamily="34" charset="0"/>
              <a:buChar char="•"/>
            </a:pPr>
            <a:r>
              <a:rPr lang="en-US" dirty="0"/>
              <a:t>Budget and motivation for expenses</a:t>
            </a:r>
          </a:p>
          <a:p>
            <a:pPr marL="457200" indent="-457200">
              <a:buFont typeface="Arial" panose="020B0604020202020204" pitchFamily="34" charset="0"/>
              <a:buChar char="•"/>
            </a:pPr>
            <a:r>
              <a:rPr lang="en-US" dirty="0"/>
              <a:t>References</a:t>
            </a:r>
          </a:p>
          <a:p>
            <a:pPr marL="457200" indent="-457200">
              <a:buFont typeface="Arial" panose="020B0604020202020204" pitchFamily="34" charset="0"/>
              <a:buChar char="•"/>
            </a:pPr>
            <a:r>
              <a:rPr lang="en-US" dirty="0"/>
              <a:t>Appendices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70F0956-5B8E-40B4-A8DD-F75AA1D2601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4433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 y="762000"/>
            <a:ext cx="9139518" cy="762000"/>
          </a:xfrm>
        </p:spPr>
        <p:txBody>
          <a:bodyPr/>
          <a:lstStyle/>
          <a:p>
            <a:r>
              <a:rPr lang="en-US" dirty="0"/>
              <a:t>Distinct research purpose </a:t>
            </a:r>
            <a:r>
              <a:rPr lang="en-US" dirty="0">
                <a:sym typeface="Wingdings" panose="05000000000000000000" pitchFamily="2" charset="2"/>
              </a:rPr>
              <a:t> distinct design</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to describe and understand some phenomenon in its natural context</a:t>
            </a:r>
          </a:p>
          <a:p>
            <a:pPr lvl="1">
              <a:buFont typeface="Arial" panose="020B0604020202020204" pitchFamily="34" charset="0"/>
              <a:buChar char="•"/>
            </a:pPr>
            <a:r>
              <a:rPr lang="en-US" b="1" dirty="0">
                <a:sym typeface="Wingdings" panose="05000000000000000000" pitchFamily="2" charset="2"/>
              </a:rPr>
              <a:t> </a:t>
            </a:r>
            <a:r>
              <a:rPr lang="en-US" b="1" dirty="0"/>
              <a:t>Descriptive Study</a:t>
            </a:r>
          </a:p>
          <a:p>
            <a:pPr>
              <a:buFont typeface="Arial" panose="020B0604020202020204" pitchFamily="34" charset="0"/>
              <a:buChar char="•"/>
            </a:pPr>
            <a:r>
              <a:rPr lang="en-US" dirty="0"/>
              <a:t>to look for an association among variables by studying the situation without managing any intervention</a:t>
            </a:r>
          </a:p>
          <a:p>
            <a:pPr lvl="1">
              <a:buFont typeface="Arial" panose="020B0604020202020204" pitchFamily="34" charset="0"/>
              <a:buChar char="•"/>
            </a:pPr>
            <a:r>
              <a:rPr lang="en-US" b="1" dirty="0">
                <a:sym typeface="Wingdings" panose="05000000000000000000" pitchFamily="2" charset="2"/>
              </a:rPr>
              <a:t> </a:t>
            </a:r>
            <a:r>
              <a:rPr lang="en-US" b="1" dirty="0"/>
              <a:t>Observational or Epidemiological Study</a:t>
            </a:r>
          </a:p>
          <a:p>
            <a:pPr>
              <a:buFont typeface="Arial" panose="020B0604020202020204" pitchFamily="34" charset="0"/>
              <a:buChar char="•"/>
            </a:pPr>
            <a:r>
              <a:rPr lang="en-US" dirty="0"/>
              <a:t>to determine the effect of a specified intervention (e.g., protocol, method, or treatment) managed by the investigator</a:t>
            </a:r>
          </a:p>
          <a:p>
            <a:pPr lvl="1">
              <a:buFont typeface="Arial" panose="020B0604020202020204" pitchFamily="34" charset="0"/>
              <a:buChar char="•"/>
            </a:pPr>
            <a:r>
              <a:rPr lang="en-US" b="1" dirty="0">
                <a:sym typeface="Wingdings" panose="05000000000000000000" pitchFamily="2" charset="2"/>
              </a:rPr>
              <a:t> </a:t>
            </a:r>
            <a:r>
              <a:rPr lang="en-US" b="1" dirty="0"/>
              <a:t>Experimental Trial</a:t>
            </a:r>
          </a:p>
          <a:p>
            <a:pPr>
              <a:buFont typeface="Arial" panose="020B0604020202020204" pitchFamily="34" charset="0"/>
              <a:buChar char="•"/>
            </a:pPr>
            <a:r>
              <a:rPr lang="en-US" dirty="0"/>
              <a:t>to validate a test, tool or diagnostic method</a:t>
            </a:r>
          </a:p>
          <a:p>
            <a:pPr lvl="1">
              <a:buFont typeface="Arial" panose="020B0604020202020204" pitchFamily="34" charset="0"/>
              <a:buChar char="•"/>
            </a:pPr>
            <a:r>
              <a:rPr lang="en-US" b="1" dirty="0">
                <a:sym typeface="Wingdings" panose="05000000000000000000" pitchFamily="2" charset="2"/>
              </a:rPr>
              <a:t> </a:t>
            </a:r>
            <a:r>
              <a:rPr lang="en-US" b="1" dirty="0"/>
              <a:t>Diagnostic, Validity or Reliability Study</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14</a:t>
            </a:fld>
            <a:endParaRPr lang="en-US"/>
          </a:p>
        </p:txBody>
      </p:sp>
      <p:sp>
        <p:nvSpPr>
          <p:cNvPr id="5" name="Rectangle 4"/>
          <p:cNvSpPr/>
          <p:nvPr/>
        </p:nvSpPr>
        <p:spPr>
          <a:xfrm>
            <a:off x="2590800" y="6553200"/>
            <a:ext cx="6553200" cy="276999"/>
          </a:xfrm>
          <a:prstGeom prst="rect">
            <a:avLst/>
          </a:prstGeom>
        </p:spPr>
        <p:txBody>
          <a:bodyPr wrap="square">
            <a:spAutoFit/>
          </a:bodyPr>
          <a:lstStyle/>
          <a:p>
            <a:pPr algn="r"/>
            <a:r>
              <a:rPr lang="en-US" sz="1200" b="0" dirty="0">
                <a:solidFill>
                  <a:schemeClr val="bg1"/>
                </a:solidFill>
              </a:rPr>
              <a:t>Adapted from: Research Design Algorithm developed by the American Dietetic Association, 2010</a:t>
            </a:r>
          </a:p>
        </p:txBody>
      </p:sp>
    </p:spTree>
    <p:extLst>
      <p:ext uri="{BB962C8B-B14F-4D97-AF65-F5344CB8AC3E}">
        <p14:creationId xmlns:p14="http://schemas.microsoft.com/office/powerpoint/2010/main" val="12072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Framing the research question</a:t>
            </a:r>
          </a:p>
        </p:txBody>
      </p:sp>
      <p:sp>
        <p:nvSpPr>
          <p:cNvPr id="6" name="Content Placeholder 5"/>
          <p:cNvSpPr>
            <a:spLocks noGrp="1"/>
          </p:cNvSpPr>
          <p:nvPr>
            <p:ph idx="1"/>
          </p:nvPr>
        </p:nvSpPr>
        <p:spPr/>
        <p:txBody>
          <a:bodyPr/>
          <a:lstStyle/>
          <a:p>
            <a:pPr marL="0" indent="0"/>
            <a:r>
              <a:rPr lang="en-US" dirty="0"/>
              <a:t>Two general strategies:</a:t>
            </a:r>
          </a:p>
          <a:p>
            <a:pPr marL="457200" indent="-457200">
              <a:buFont typeface="+mj-lt"/>
              <a:buAutoNum type="arabicPeriod"/>
            </a:pPr>
            <a:r>
              <a:rPr lang="en-US" dirty="0"/>
              <a:t>hypothesis testing:</a:t>
            </a:r>
          </a:p>
          <a:p>
            <a:pPr lvl="1">
              <a:buFont typeface="Arial" panose="020B0604020202020204" pitchFamily="34" charset="0"/>
              <a:buChar char="•"/>
            </a:pPr>
            <a:r>
              <a:rPr lang="en-US" sz="2000" dirty="0"/>
              <a:t>researchers construct a null hypothesis (“no effect” or “no difference”) and an alternative hypothesis;</a:t>
            </a:r>
          </a:p>
          <a:p>
            <a:pPr lvl="1">
              <a:buFont typeface="Arial" panose="020B0604020202020204" pitchFamily="34" charset="0"/>
              <a:buChar char="•"/>
            </a:pPr>
            <a:r>
              <a:rPr lang="en-US" sz="2000" dirty="0"/>
              <a:t>evidence is sought to disprove the null and/or support the alternative hypothesis. </a:t>
            </a:r>
          </a:p>
          <a:p>
            <a:pPr marL="457200" indent="-457200">
              <a:buFont typeface="+mj-lt"/>
              <a:buAutoNum type="arabicPeriod"/>
            </a:pPr>
            <a:r>
              <a:rPr lang="en-US" dirty="0"/>
              <a:t>Estimation: </a:t>
            </a:r>
          </a:p>
          <a:p>
            <a:pPr lvl="1">
              <a:buFont typeface="Arial" panose="020B0604020202020204" pitchFamily="34" charset="0"/>
              <a:buChar char="•"/>
            </a:pPr>
            <a:r>
              <a:rPr lang="en-US" dirty="0"/>
              <a:t>Compute differences in some outcome for two different events with appropriate precision;</a:t>
            </a:r>
          </a:p>
          <a:p>
            <a:pPr lvl="1">
              <a:buFont typeface="Arial" panose="020B0604020202020204" pitchFamily="34" charset="0"/>
              <a:buChar char="•"/>
            </a:pPr>
            <a:r>
              <a:rPr lang="en-US" dirty="0"/>
              <a:t>Appropriate precision is measured by the width of a confidence interval of the difference between the outcomes in the two groups.</a:t>
            </a:r>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15</a:t>
            </a:fld>
            <a:endParaRPr lang="en-US"/>
          </a:p>
        </p:txBody>
      </p:sp>
      <p:sp>
        <p:nvSpPr>
          <p:cNvPr id="7" name="Rectangle 6"/>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6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strategy: PICO(TT) Framework</a:t>
            </a:r>
          </a:p>
        </p:txBody>
      </p:sp>
      <p:graphicFrame>
        <p:nvGraphicFramePr>
          <p:cNvPr id="4" name="Content Placeholder 3"/>
          <p:cNvGraphicFramePr>
            <a:graphicFrameLocks noGrp="1"/>
          </p:cNvGraphicFramePr>
          <p:nvPr>
            <p:ph idx="1"/>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16</a:t>
            </a:fld>
            <a:endParaRPr lang="en-US"/>
          </a:p>
        </p:txBody>
      </p:sp>
    </p:spTree>
    <p:extLst>
      <p:ext uri="{BB962C8B-B14F-4D97-AF65-F5344CB8AC3E}">
        <p14:creationId xmlns:p14="http://schemas.microsoft.com/office/powerpoint/2010/main" val="14832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Based Medicine question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Intervention/Therapy</a:t>
            </a:r>
          </a:p>
          <a:p>
            <a:pPr>
              <a:buFont typeface="Arial" panose="020B0604020202020204" pitchFamily="34" charset="0"/>
              <a:buChar char="•"/>
            </a:pPr>
            <a:r>
              <a:rPr lang="en-US" sz="2800" dirty="0"/>
              <a:t>Etiology</a:t>
            </a:r>
          </a:p>
          <a:p>
            <a:pPr>
              <a:buFont typeface="Arial" panose="020B0604020202020204" pitchFamily="34" charset="0"/>
              <a:buChar char="•"/>
            </a:pPr>
            <a:r>
              <a:rPr lang="en-US" sz="2800" dirty="0"/>
              <a:t>Diagnosis</a:t>
            </a:r>
          </a:p>
          <a:p>
            <a:pPr>
              <a:buFont typeface="Arial" panose="020B0604020202020204" pitchFamily="34" charset="0"/>
              <a:buChar char="•"/>
            </a:pPr>
            <a:r>
              <a:rPr lang="en-US" sz="2800" dirty="0"/>
              <a:t>Prognosis/Prediction</a:t>
            </a:r>
          </a:p>
          <a:p>
            <a:pPr>
              <a:buFont typeface="Arial" panose="020B0604020202020204" pitchFamily="34" charset="0"/>
              <a:buChar char="•"/>
            </a:pPr>
            <a:r>
              <a:rPr lang="en-US" sz="2800" dirty="0"/>
              <a:t>Meaning</a:t>
            </a:r>
          </a:p>
        </p:txBody>
      </p:sp>
      <p:sp>
        <p:nvSpPr>
          <p:cNvPr id="4" name="Rectangle 3"/>
          <p:cNvSpPr/>
          <p:nvPr/>
        </p:nvSpPr>
        <p:spPr>
          <a:xfrm>
            <a:off x="1066800" y="6462300"/>
            <a:ext cx="7975042" cy="307777"/>
          </a:xfrm>
          <a:prstGeom prst="rect">
            <a:avLst/>
          </a:prstGeom>
        </p:spPr>
        <p:txBody>
          <a:bodyPr wrap="square">
            <a:spAutoFit/>
          </a:bodyPr>
          <a:lstStyle/>
          <a:p>
            <a:pPr algn="r"/>
            <a:r>
              <a:rPr lang="en-US" sz="1400" b="0" dirty="0">
                <a:solidFill>
                  <a:schemeClr val="bg1"/>
                </a:solidFill>
              </a:rPr>
              <a:t>https://www.aaacn.org/sites/default/files/documents/misc-docs/1e_PICOT_Questions_template.pdf</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2281082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970F0956-5B8E-40B4-A8DD-F75AA1D26018}" type="slidenum">
              <a:rPr lang="en-US" smtClean="0"/>
              <a:pPr/>
              <a:t>18</a:t>
            </a:fld>
            <a:endParaRPr lang="en-US"/>
          </a:p>
        </p:txBody>
      </p:sp>
    </p:spTree>
    <p:extLst>
      <p:ext uri="{BB962C8B-B14F-4D97-AF65-F5344CB8AC3E}">
        <p14:creationId xmlns:p14="http://schemas.microsoft.com/office/powerpoint/2010/main" val="61473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400" dirty="0"/>
              <a:t>Design partially determines level of evidence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004" y="1508090"/>
            <a:ext cx="6963992" cy="4953000"/>
          </a:xfrm>
        </p:spPr>
      </p:pic>
      <p:sp>
        <p:nvSpPr>
          <p:cNvPr id="5" name="Rectangle 4"/>
          <p:cNvSpPr/>
          <p:nvPr/>
        </p:nvSpPr>
        <p:spPr>
          <a:xfrm>
            <a:off x="4876800" y="6461090"/>
            <a:ext cx="4257152" cy="307777"/>
          </a:xfrm>
          <a:prstGeom prst="rect">
            <a:avLst/>
          </a:prstGeom>
        </p:spPr>
        <p:txBody>
          <a:bodyPr wrap="square">
            <a:spAutoFit/>
          </a:bodyPr>
          <a:lstStyle/>
          <a:p>
            <a:r>
              <a:rPr lang="en-US" sz="1400" b="0" dirty="0">
                <a:solidFill>
                  <a:schemeClr val="bg1"/>
                </a:solidFill>
              </a:rPr>
              <a:t>https://guides.library.vcu.edu/humphrey/journal-club</a:t>
            </a:r>
          </a:p>
        </p:txBody>
      </p:sp>
      <p:cxnSp>
        <p:nvCxnSpPr>
          <p:cNvPr id="6" name="Straight Arrow Connector 5"/>
          <p:cNvCxnSpPr/>
          <p:nvPr/>
        </p:nvCxnSpPr>
        <p:spPr bwMode="auto">
          <a:xfrm flipH="1">
            <a:off x="1219200" y="1676400"/>
            <a:ext cx="2209800" cy="396240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sp>
        <p:nvSpPr>
          <p:cNvPr id="7" name="TextBox 6"/>
          <p:cNvSpPr txBox="1"/>
          <p:nvPr/>
        </p:nvSpPr>
        <p:spPr>
          <a:xfrm>
            <a:off x="1433471" y="1676400"/>
            <a:ext cx="1781257" cy="1077218"/>
          </a:xfrm>
          <a:prstGeom prst="rect">
            <a:avLst/>
          </a:prstGeom>
          <a:noFill/>
        </p:spPr>
        <p:txBody>
          <a:bodyPr wrap="none" rtlCol="0">
            <a:spAutoFit/>
          </a:bodyPr>
          <a:lstStyle/>
          <a:p>
            <a:r>
              <a:rPr lang="en-US" dirty="0">
                <a:solidFill>
                  <a:schemeClr val="tx1"/>
                </a:solidFill>
              </a:rPr>
              <a:t>Evidence</a:t>
            </a:r>
          </a:p>
          <a:p>
            <a:r>
              <a:rPr lang="en-US" dirty="0">
                <a:solidFill>
                  <a:schemeClr val="tx1"/>
                </a:solidFill>
              </a:rPr>
              <a:t>level</a:t>
            </a:r>
          </a:p>
        </p:txBody>
      </p:sp>
      <p:sp>
        <p:nvSpPr>
          <p:cNvPr id="8" name="Slide Number Placeholder 7"/>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286185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dirty="0"/>
              <a:t>Today’s learning outcomes</a:t>
            </a:r>
            <a:endParaRPr lang="en-US" sz="3500" dirty="0"/>
          </a:p>
        </p:txBody>
      </p:sp>
      <p:sp>
        <p:nvSpPr>
          <p:cNvPr id="5" name="Content Placeholder 4"/>
          <p:cNvSpPr>
            <a:spLocks noGrp="1"/>
          </p:cNvSpPr>
          <p:nvPr>
            <p:ph idx="1"/>
          </p:nvPr>
        </p:nvSpPr>
        <p:spPr/>
        <p:txBody>
          <a:bodyPr/>
          <a:lstStyle/>
          <a:p>
            <a:pPr marL="457200" indent="-457200">
              <a:buFont typeface="+mj-lt"/>
              <a:buAutoNum type="arabicPeriod"/>
            </a:pPr>
            <a:r>
              <a:rPr lang="en-US" dirty="0"/>
              <a:t>Being able to assess the extent to which a scientific paper in the area of biomedical informatics contains all information to appropriately evaluate the quality and reproducibility of the research therein described. </a:t>
            </a:r>
          </a:p>
          <a:p>
            <a:pPr marL="457200" indent="-457200">
              <a:buFont typeface="+mj-lt"/>
              <a:buAutoNum type="arabicPeriod"/>
            </a:pPr>
            <a:r>
              <a:rPr lang="en-US" dirty="0"/>
              <a:t>Identify types of bias.</a:t>
            </a:r>
          </a:p>
        </p:txBody>
      </p:sp>
      <p:sp>
        <p:nvSpPr>
          <p:cNvPr id="6" name="Slide Number Placeholder 5"/>
          <p:cNvSpPr>
            <a:spLocks noGrp="1"/>
          </p:cNvSpPr>
          <p:nvPr>
            <p:ph type="sldNum" sz="quarter" idx="4"/>
          </p:nvPr>
        </p:nvSpPr>
        <p:spPr/>
        <p:txBody>
          <a:bodyPr/>
          <a:lstStyle/>
          <a:p>
            <a:fld id="{9CE537AB-973C-4F01-8428-E6E22579D3AA}" type="slidenum">
              <a:rPr lang="en-US" smtClean="0"/>
              <a:pPr/>
              <a:t>2</a:t>
            </a:fld>
            <a:endParaRPr lang="en-US"/>
          </a:p>
        </p:txBody>
      </p:sp>
    </p:spTree>
    <p:extLst>
      <p:ext uri="{BB962C8B-B14F-4D97-AF65-F5344CB8AC3E}">
        <p14:creationId xmlns:p14="http://schemas.microsoft.com/office/powerpoint/2010/main" val="130006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629D-3FE4-447D-B77C-5B6D932A7B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E6319C-7B54-4F90-A7C5-47F72CFA018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6C4CF85-9B03-46C4-AFD5-C19A29FF7844}"/>
              </a:ext>
            </a:extLst>
          </p:cNvPr>
          <p:cNvSpPr>
            <a:spLocks noGrp="1"/>
          </p:cNvSpPr>
          <p:nvPr>
            <p:ph type="sldNum" sz="quarter" idx="10"/>
          </p:nvPr>
        </p:nvSpPr>
        <p:spPr/>
        <p:txBody>
          <a:bodyPr/>
          <a:lstStyle/>
          <a:p>
            <a:fld id="{970F0956-5B8E-40B4-A8DD-F75AA1D26018}" type="slidenum">
              <a:rPr lang="en-US" smtClean="0"/>
              <a:pPr/>
              <a:t>20</a:t>
            </a:fld>
            <a:endParaRPr lang="en-US"/>
          </a:p>
        </p:txBody>
      </p:sp>
      <p:pic>
        <p:nvPicPr>
          <p:cNvPr id="5" name="Picture 4">
            <a:extLst>
              <a:ext uri="{FF2B5EF4-FFF2-40B4-BE49-F238E27FC236}">
                <a16:creationId xmlns:a16="http://schemas.microsoft.com/office/drawing/2014/main" id="{5ED169A6-4EB1-4628-9EF8-DFD0EC75ED52}"/>
              </a:ext>
            </a:extLst>
          </p:cNvPr>
          <p:cNvPicPr>
            <a:picLocks noChangeAspect="1"/>
          </p:cNvPicPr>
          <p:nvPr/>
        </p:nvPicPr>
        <p:blipFill>
          <a:blip r:embed="rId2"/>
          <a:stretch>
            <a:fillRect/>
          </a:stretch>
        </p:blipFill>
        <p:spPr>
          <a:xfrm>
            <a:off x="-4482" y="1399857"/>
            <a:ext cx="9144000" cy="5529532"/>
          </a:xfrm>
          <a:prstGeom prst="rect">
            <a:avLst/>
          </a:prstGeom>
        </p:spPr>
      </p:pic>
      <p:pic>
        <p:nvPicPr>
          <p:cNvPr id="6" name="Picture 5">
            <a:extLst>
              <a:ext uri="{FF2B5EF4-FFF2-40B4-BE49-F238E27FC236}">
                <a16:creationId xmlns:a16="http://schemas.microsoft.com/office/drawing/2014/main" id="{59A8F70A-7BFA-4ABC-831E-5C7C7CC3D198}"/>
              </a:ext>
            </a:extLst>
          </p:cNvPr>
          <p:cNvPicPr>
            <a:picLocks noChangeAspect="1"/>
          </p:cNvPicPr>
          <p:nvPr/>
        </p:nvPicPr>
        <p:blipFill>
          <a:blip r:embed="rId3"/>
          <a:stretch>
            <a:fillRect/>
          </a:stretch>
        </p:blipFill>
        <p:spPr>
          <a:xfrm>
            <a:off x="0" y="529501"/>
            <a:ext cx="9144000" cy="842099"/>
          </a:xfrm>
          <a:prstGeom prst="rect">
            <a:avLst/>
          </a:prstGeom>
        </p:spPr>
      </p:pic>
      <p:sp>
        <p:nvSpPr>
          <p:cNvPr id="7" name="Rectangle 6">
            <a:extLst>
              <a:ext uri="{FF2B5EF4-FFF2-40B4-BE49-F238E27FC236}">
                <a16:creationId xmlns:a16="http://schemas.microsoft.com/office/drawing/2014/main" id="{EA65D1B5-B977-4AF0-B4B2-9DB9B9732345}"/>
              </a:ext>
            </a:extLst>
          </p:cNvPr>
          <p:cNvSpPr/>
          <p:nvPr/>
        </p:nvSpPr>
        <p:spPr>
          <a:xfrm>
            <a:off x="33790" y="6563173"/>
            <a:ext cx="3581400" cy="307777"/>
          </a:xfrm>
          <a:prstGeom prst="rect">
            <a:avLst/>
          </a:prstGeom>
        </p:spPr>
        <p:txBody>
          <a:bodyPr wrap="square">
            <a:spAutoFit/>
          </a:bodyPr>
          <a:lstStyle/>
          <a:p>
            <a:pPr algn="l"/>
            <a:r>
              <a:rPr lang="en-US" sz="1400" dirty="0">
                <a:hlinkClick r:id="rId4"/>
              </a:rPr>
              <a:t>http://www.prisma-statement.org/</a:t>
            </a:r>
            <a:r>
              <a:rPr lang="en-US" sz="1400" dirty="0"/>
              <a:t> </a:t>
            </a:r>
          </a:p>
        </p:txBody>
      </p:sp>
    </p:spTree>
    <p:extLst>
      <p:ext uri="{BB962C8B-B14F-4D97-AF65-F5344CB8AC3E}">
        <p14:creationId xmlns:p14="http://schemas.microsoft.com/office/powerpoint/2010/main" val="313754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19BC-1E73-44FF-BA50-370A36DFC5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E9B89B-9C0A-4131-B0F1-106FA2D53F7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A07CFBD-712F-40D1-BF3A-1E264E3DA579}"/>
              </a:ext>
            </a:extLst>
          </p:cNvPr>
          <p:cNvPicPr>
            <a:picLocks noChangeAspect="1"/>
          </p:cNvPicPr>
          <p:nvPr/>
        </p:nvPicPr>
        <p:blipFill>
          <a:blip r:embed="rId2"/>
          <a:stretch>
            <a:fillRect/>
          </a:stretch>
        </p:blipFill>
        <p:spPr>
          <a:xfrm>
            <a:off x="0" y="542324"/>
            <a:ext cx="9144000" cy="6315676"/>
          </a:xfrm>
          <a:prstGeom prst="rect">
            <a:avLst/>
          </a:prstGeom>
        </p:spPr>
      </p:pic>
      <p:sp>
        <p:nvSpPr>
          <p:cNvPr id="4" name="Slide Number Placeholder 3">
            <a:extLst>
              <a:ext uri="{FF2B5EF4-FFF2-40B4-BE49-F238E27FC236}">
                <a16:creationId xmlns:a16="http://schemas.microsoft.com/office/drawing/2014/main" id="{A83C9B17-A44E-416A-9AEB-32CC1FAFF95E}"/>
              </a:ext>
            </a:extLst>
          </p:cNvPr>
          <p:cNvSpPr>
            <a:spLocks noGrp="1"/>
          </p:cNvSpPr>
          <p:nvPr>
            <p:ph type="sldNum" sz="quarter" idx="10"/>
          </p:nvPr>
        </p:nvSpPr>
        <p:spPr/>
        <p:txBody>
          <a:bodyPr/>
          <a:lstStyle/>
          <a:p>
            <a:fld id="{970F0956-5B8E-40B4-A8DD-F75AA1D26018}" type="slidenum">
              <a:rPr lang="en-US" smtClean="0"/>
              <a:pPr/>
              <a:t>21</a:t>
            </a:fld>
            <a:endParaRPr lang="en-US"/>
          </a:p>
        </p:txBody>
      </p:sp>
      <p:sp>
        <p:nvSpPr>
          <p:cNvPr id="6" name="Rectangle 5">
            <a:extLst>
              <a:ext uri="{FF2B5EF4-FFF2-40B4-BE49-F238E27FC236}">
                <a16:creationId xmlns:a16="http://schemas.microsoft.com/office/drawing/2014/main" id="{784AB2DC-B6D0-4130-A0EA-361956373518}"/>
              </a:ext>
            </a:extLst>
          </p:cNvPr>
          <p:cNvSpPr/>
          <p:nvPr/>
        </p:nvSpPr>
        <p:spPr>
          <a:xfrm>
            <a:off x="4343400" y="6374902"/>
            <a:ext cx="4572000" cy="307777"/>
          </a:xfrm>
          <a:prstGeom prst="rect">
            <a:avLst/>
          </a:prstGeom>
        </p:spPr>
        <p:txBody>
          <a:bodyPr>
            <a:spAutoFit/>
          </a:bodyPr>
          <a:lstStyle/>
          <a:p>
            <a:pPr algn="r"/>
            <a:r>
              <a:rPr lang="en-US" sz="1400" dirty="0">
                <a:hlinkClick r:id="rId3"/>
              </a:rPr>
              <a:t>http://www.prisma-statement.org/Extensions/</a:t>
            </a:r>
            <a:r>
              <a:rPr lang="en-US" sz="1400" dirty="0"/>
              <a:t> </a:t>
            </a:r>
          </a:p>
        </p:txBody>
      </p:sp>
    </p:spTree>
    <p:extLst>
      <p:ext uri="{BB962C8B-B14F-4D97-AF65-F5344CB8AC3E}">
        <p14:creationId xmlns:p14="http://schemas.microsoft.com/office/powerpoint/2010/main" val="232819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6F08-4910-4F43-BBCA-B30FD0F57BE7}"/>
              </a:ext>
            </a:extLst>
          </p:cNvPr>
          <p:cNvSpPr>
            <a:spLocks noGrp="1"/>
          </p:cNvSpPr>
          <p:nvPr>
            <p:ph type="title"/>
          </p:nvPr>
        </p:nvSpPr>
        <p:spPr/>
        <p:txBody>
          <a:bodyPr/>
          <a:lstStyle/>
          <a:p>
            <a:r>
              <a:rPr lang="en-US" dirty="0"/>
              <a:t>Bias</a:t>
            </a:r>
          </a:p>
        </p:txBody>
      </p:sp>
      <p:sp>
        <p:nvSpPr>
          <p:cNvPr id="3" name="Content Placeholder 2">
            <a:extLst>
              <a:ext uri="{FF2B5EF4-FFF2-40B4-BE49-F238E27FC236}">
                <a16:creationId xmlns:a16="http://schemas.microsoft.com/office/drawing/2014/main" id="{99039BB8-492E-4613-82F6-98024CCD66D4}"/>
              </a:ext>
            </a:extLst>
          </p:cNvPr>
          <p:cNvSpPr>
            <a:spLocks noGrp="1"/>
          </p:cNvSpPr>
          <p:nvPr>
            <p:ph idx="1"/>
          </p:nvPr>
        </p:nvSpPr>
        <p:spPr/>
        <p:txBody>
          <a:bodyPr/>
          <a:lstStyle/>
          <a:p>
            <a:r>
              <a:rPr lang="en-US" dirty="0"/>
              <a:t>In the work?</a:t>
            </a:r>
          </a:p>
          <a:p>
            <a:endParaRPr lang="en-US" dirty="0"/>
          </a:p>
          <a:p>
            <a:r>
              <a:rPr lang="en-US" dirty="0"/>
              <a:t>In the reporting ?</a:t>
            </a:r>
          </a:p>
        </p:txBody>
      </p:sp>
      <p:sp>
        <p:nvSpPr>
          <p:cNvPr id="4" name="Slide Number Placeholder 3">
            <a:extLst>
              <a:ext uri="{FF2B5EF4-FFF2-40B4-BE49-F238E27FC236}">
                <a16:creationId xmlns:a16="http://schemas.microsoft.com/office/drawing/2014/main" id="{0CF8B511-ECF6-439D-8397-5BE73954D87B}"/>
              </a:ext>
            </a:extLst>
          </p:cNvPr>
          <p:cNvSpPr>
            <a:spLocks noGrp="1"/>
          </p:cNvSpPr>
          <p:nvPr>
            <p:ph type="sldNum" sz="quarter" idx="10"/>
          </p:nvPr>
        </p:nvSpPr>
        <p:spPr/>
        <p:txBody>
          <a:bodyPr/>
          <a:lstStyle/>
          <a:p>
            <a:fld id="{970F0956-5B8E-40B4-A8DD-F75AA1D26018}" type="slidenum">
              <a:rPr lang="en-US" smtClean="0"/>
              <a:pPr/>
              <a:t>22</a:t>
            </a:fld>
            <a:endParaRPr lang="en-US"/>
          </a:p>
        </p:txBody>
      </p:sp>
    </p:spTree>
    <p:extLst>
      <p:ext uri="{BB962C8B-B14F-4D97-AF65-F5344CB8AC3E}">
        <p14:creationId xmlns:p14="http://schemas.microsoft.com/office/powerpoint/2010/main" val="3538261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pPr marL="457200" indent="-457200">
              <a:lnSpc>
                <a:spcPct val="90000"/>
              </a:lnSpc>
              <a:buFont typeface="Arial" panose="020B0604020202020204" pitchFamily="34" charset="0"/>
              <a:buChar char="•"/>
            </a:pPr>
            <a:r>
              <a:rPr lang="en-US" altLang="en-US" sz="2800" b="1" u="sng" dirty="0"/>
              <a:t>Precision</a:t>
            </a:r>
          </a:p>
          <a:p>
            <a:pPr marL="857250" lvl="1" indent="-457200">
              <a:lnSpc>
                <a:spcPct val="90000"/>
              </a:lnSpc>
              <a:buFont typeface="Arial" panose="020B0604020202020204" pitchFamily="34" charset="0"/>
              <a:buChar char="•"/>
            </a:pPr>
            <a:r>
              <a:rPr lang="en-US" altLang="en-US" sz="2800" dirty="0"/>
              <a:t>The degree to which distinct representations (</a:t>
            </a:r>
            <a:r>
              <a:rPr lang="en-US" altLang="en-US" sz="2800" i="1" dirty="0"/>
              <a:t>references</a:t>
            </a:r>
            <a:r>
              <a:rPr lang="en-US" altLang="en-US" sz="2800" dirty="0"/>
              <a:t>) about the same portion of reality (the </a:t>
            </a:r>
            <a:r>
              <a:rPr lang="en-US" altLang="en-US" sz="2800" i="1" dirty="0"/>
              <a:t>referent</a:t>
            </a:r>
            <a:r>
              <a:rPr lang="en-US" altLang="en-US" sz="2800" dirty="0"/>
              <a:t>) are similar when derived under similar circumstances.</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Accuracy</a:t>
            </a:r>
          </a:p>
          <a:p>
            <a:pPr marL="857250" lvl="1" indent="-457200">
              <a:lnSpc>
                <a:spcPct val="90000"/>
              </a:lnSpc>
              <a:buFont typeface="Arial" panose="020B0604020202020204" pitchFamily="34" charset="0"/>
              <a:buChar char="•"/>
            </a:pPr>
            <a:r>
              <a:rPr lang="en-US" altLang="en-US" sz="2800" dirty="0"/>
              <a:t>The degree to which a representation actually represents what it was intended to represent.</a:t>
            </a:r>
          </a:p>
          <a:p>
            <a:pPr marL="857250" lvl="1" indent="-457200">
              <a:lnSpc>
                <a:spcPct val="90000"/>
              </a:lnSpc>
              <a:buFont typeface="Arial" panose="020B0604020202020204" pitchFamily="34" charset="0"/>
              <a:buChar char="•"/>
            </a:pPr>
            <a:r>
              <a:rPr lang="en-US" altLang="en-US" sz="2800" dirty="0"/>
              <a:t>How close is a representation to the truth?</a:t>
            </a:r>
          </a:p>
        </p:txBody>
      </p:sp>
      <p:sp>
        <p:nvSpPr>
          <p:cNvPr id="154628" name="Rectangle 4"/>
          <p:cNvSpPr>
            <a:spLocks noGrp="1" noChangeArrowheads="1"/>
          </p:cNvSpPr>
          <p:nvPr>
            <p:ph type="title"/>
          </p:nvPr>
        </p:nvSpPr>
        <p:spPr/>
        <p:txBody>
          <a:bodyPr/>
          <a:lstStyle/>
          <a:p>
            <a:r>
              <a:rPr lang="en-US" altLang="en-US" dirty="0"/>
              <a:t>Precision and accuracy of representations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23</a:t>
            </a:fld>
            <a:endParaRPr lang="en-US"/>
          </a:p>
        </p:txBody>
      </p:sp>
    </p:spTree>
    <p:extLst>
      <p:ext uri="{BB962C8B-B14F-4D97-AF65-F5344CB8AC3E}">
        <p14:creationId xmlns:p14="http://schemas.microsoft.com/office/powerpoint/2010/main" val="37945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picture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 y="1659049"/>
            <a:ext cx="8356600" cy="4990764"/>
          </a:xfrm>
        </p:spPr>
      </p:pic>
      <p:sp>
        <p:nvSpPr>
          <p:cNvPr id="4" name="Slide Number Placeholder 3"/>
          <p:cNvSpPr>
            <a:spLocks noGrp="1"/>
          </p:cNvSpPr>
          <p:nvPr>
            <p:ph type="sldNum" sz="quarter" idx="10"/>
          </p:nvPr>
        </p:nvSpPr>
        <p:spPr/>
        <p:txBody>
          <a:bodyPr/>
          <a:lstStyle/>
          <a:p>
            <a:fld id="{970F0956-5B8E-40B4-A8DD-F75AA1D26018}" type="slidenum">
              <a:rPr lang="en-US" smtClean="0"/>
              <a:pPr/>
              <a:t>24</a:t>
            </a:fld>
            <a:endParaRPr lang="en-US"/>
          </a:p>
        </p:txBody>
      </p:sp>
      <p:sp>
        <p:nvSpPr>
          <p:cNvPr id="6" name="Rounded Rectangle 5"/>
          <p:cNvSpPr/>
          <p:nvPr/>
        </p:nvSpPr>
        <p:spPr bwMode="auto">
          <a:xfrm>
            <a:off x="6248400" y="2007576"/>
            <a:ext cx="22860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533400" y="4800600"/>
            <a:ext cx="27432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411492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228600" y="2057400"/>
            <a:ext cx="8686800" cy="4572000"/>
          </a:xfrm>
        </p:spPr>
        <p:txBody>
          <a:bodyPr/>
          <a:lstStyle/>
          <a:p>
            <a:pPr marL="457200" indent="-457200">
              <a:lnSpc>
                <a:spcPct val="90000"/>
              </a:lnSpc>
              <a:buFont typeface="Arial" panose="020B0604020202020204" pitchFamily="34" charset="0"/>
              <a:buChar char="•"/>
            </a:pPr>
            <a:r>
              <a:rPr lang="en-US" altLang="en-US" sz="2800" b="1" u="sng" dirty="0"/>
              <a:t>Validity</a:t>
            </a:r>
          </a:p>
          <a:p>
            <a:pPr marL="857250" lvl="1" indent="-457200">
              <a:lnSpc>
                <a:spcPct val="90000"/>
              </a:lnSpc>
              <a:buFont typeface="Arial" panose="020B0604020202020204" pitchFamily="34" charset="0"/>
              <a:buChar char="•"/>
            </a:pPr>
            <a:r>
              <a:rPr lang="en-US" altLang="en-US" sz="2800" dirty="0"/>
              <a:t>The extent to which a method or procedure allows or is able to derive representations of what is intended to be represented.</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Reliability</a:t>
            </a:r>
          </a:p>
          <a:p>
            <a:pPr marL="857250" lvl="1" indent="-457200">
              <a:lnSpc>
                <a:spcPct val="90000"/>
              </a:lnSpc>
              <a:buFont typeface="Arial" panose="020B0604020202020204" pitchFamily="34" charset="0"/>
              <a:buChar char="•"/>
            </a:pPr>
            <a:r>
              <a:rPr lang="en-US" altLang="en-US" sz="2800" dirty="0"/>
              <a:t>The degree to which a method or procedure allows or is able to derive similar representations under similar circumstances.</a:t>
            </a:r>
          </a:p>
        </p:txBody>
      </p:sp>
      <p:sp>
        <p:nvSpPr>
          <p:cNvPr id="154628" name="Rectangle 4"/>
          <p:cNvSpPr>
            <a:spLocks noGrp="1" noChangeArrowheads="1"/>
          </p:cNvSpPr>
          <p:nvPr>
            <p:ph type="title"/>
          </p:nvPr>
        </p:nvSpPr>
        <p:spPr/>
        <p:txBody>
          <a:bodyPr/>
          <a:lstStyle/>
          <a:p>
            <a:r>
              <a:rPr lang="en-US" altLang="en-US" dirty="0"/>
              <a:t>Validity and reliability of representational methods/procedures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15618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Internal validity</a:t>
            </a:r>
          </a:p>
          <a:p>
            <a:pPr lvl="1">
              <a:buFont typeface="Arial" panose="020B0604020202020204" pitchFamily="34" charset="0"/>
              <a:buChar char="•"/>
            </a:pPr>
            <a:r>
              <a:rPr lang="en-US" dirty="0"/>
              <a:t>The method produces an accurate representation for the portion of reality under scrutiny.</a:t>
            </a:r>
          </a:p>
          <a:p>
            <a:pPr lvl="1">
              <a:buFont typeface="Arial" panose="020B0604020202020204" pitchFamily="34" charset="0"/>
              <a:buChar char="•"/>
            </a:pPr>
            <a:endParaRPr lang="en-US" dirty="0"/>
          </a:p>
          <a:p>
            <a:pPr>
              <a:buFont typeface="Arial" panose="020B0604020202020204" pitchFamily="34" charset="0"/>
              <a:buChar char="•"/>
            </a:pPr>
            <a:r>
              <a:rPr lang="en-US" u="sng" dirty="0"/>
              <a:t>External validity</a:t>
            </a:r>
          </a:p>
          <a:p>
            <a:pPr lvl="1">
              <a:buFont typeface="Arial" panose="020B0604020202020204" pitchFamily="34" charset="0"/>
              <a:buChar char="•"/>
            </a:pPr>
            <a:r>
              <a:rPr lang="en-US" dirty="0"/>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ym typeface="Wingdings" panose="05000000000000000000" pitchFamily="2" charset="2"/>
              </a:rPr>
              <a:t> generalizability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20067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600"/>
                </a:solidFill>
              </a:rPr>
              <a:t>Reliability</a:t>
            </a:r>
            <a:r>
              <a:rPr lang="en-US" dirty="0"/>
              <a:t>     </a:t>
            </a:r>
            <a:r>
              <a:rPr lang="en-US" dirty="0">
                <a:solidFill>
                  <a:srgbClr val="A2CCE8"/>
                </a:solidFill>
              </a:rPr>
              <a:t>Validity</a:t>
            </a:r>
            <a:r>
              <a:rPr lang="en-US" dirty="0"/>
              <a:t> of method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sp>
        <p:nvSpPr>
          <p:cNvPr id="10" name="Right Arrow 9"/>
          <p:cNvSpPr/>
          <p:nvPr/>
        </p:nvSpPr>
        <p:spPr bwMode="auto">
          <a:xfrm flipH="1">
            <a:off x="3770706" y="1396252"/>
            <a:ext cx="3941781" cy="280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5400000" flipH="1">
            <a:off x="1838813" y="3292896"/>
            <a:ext cx="3810000" cy="243839"/>
          </a:xfrm>
          <a:prstGeom prst="rightArrow">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533400" y="5486400"/>
            <a:ext cx="7815023" cy="461665"/>
          </a:xfrm>
          <a:prstGeom prst="rect">
            <a:avLst/>
          </a:prstGeom>
          <a:noFill/>
        </p:spPr>
        <p:txBody>
          <a:bodyPr wrap="none" rtlCol="0">
            <a:spAutoFit/>
          </a:bodyPr>
          <a:lstStyle/>
          <a:p>
            <a:r>
              <a:rPr lang="en-US" sz="2400" b="0" dirty="0">
                <a:solidFill>
                  <a:schemeClr val="bg1"/>
                </a:solidFill>
              </a:rPr>
              <a:t>Relations between reliability, validity, accuracy and precision.</a:t>
            </a:r>
          </a:p>
        </p:txBody>
      </p:sp>
      <p:sp>
        <p:nvSpPr>
          <p:cNvPr id="13" name="Rounded Rectangle 12"/>
          <p:cNvSpPr/>
          <p:nvPr/>
        </p:nvSpPr>
        <p:spPr bwMode="auto">
          <a:xfrm>
            <a:off x="5791201" y="1811952"/>
            <a:ext cx="1828800" cy="227864"/>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ounded Rectangle 13"/>
          <p:cNvSpPr/>
          <p:nvPr/>
        </p:nvSpPr>
        <p:spPr bwMode="auto">
          <a:xfrm>
            <a:off x="1523999" y="3873866"/>
            <a:ext cx="2097893" cy="240933"/>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14537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28</a:t>
            </a:fld>
            <a:endParaRPr lang="en-US"/>
          </a:p>
        </p:txBody>
      </p:sp>
      <p:sp>
        <p:nvSpPr>
          <p:cNvPr id="8" name="Freeform 7"/>
          <p:cNvSpPr/>
          <p:nvPr/>
        </p:nvSpPr>
        <p:spPr bwMode="auto">
          <a:xfrm>
            <a:off x="1431512" y="1600200"/>
            <a:ext cx="6280976" cy="3690192"/>
          </a:xfrm>
          <a:custGeom>
            <a:avLst/>
            <a:gdLst>
              <a:gd name="connsiteX0" fmla="*/ 4303059 w 6400800"/>
              <a:gd name="connsiteY0" fmla="*/ 0 h 3872753"/>
              <a:gd name="connsiteX1" fmla="*/ 6400800 w 6400800"/>
              <a:gd name="connsiteY1" fmla="*/ 0 h 3872753"/>
              <a:gd name="connsiteX2" fmla="*/ 6400800 w 6400800"/>
              <a:gd name="connsiteY2" fmla="*/ 3872753 h 3872753"/>
              <a:gd name="connsiteX3" fmla="*/ 0 w 6400800"/>
              <a:gd name="connsiteY3" fmla="*/ 3872753 h 3872753"/>
              <a:gd name="connsiteX4" fmla="*/ 0 w 6400800"/>
              <a:gd name="connsiteY4" fmla="*/ 2140772 h 3872753"/>
              <a:gd name="connsiteX5" fmla="*/ 4335332 w 6400800"/>
              <a:gd name="connsiteY5" fmla="*/ 2140772 h 3872753"/>
              <a:gd name="connsiteX6" fmla="*/ 4303059 w 6400800"/>
              <a:gd name="connsiteY6" fmla="*/ 0 h 38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0" h="3872753">
                <a:moveTo>
                  <a:pt x="4303059" y="0"/>
                </a:moveTo>
                <a:lnTo>
                  <a:pt x="6400800" y="0"/>
                </a:lnTo>
                <a:lnTo>
                  <a:pt x="6400800" y="3872753"/>
                </a:lnTo>
                <a:lnTo>
                  <a:pt x="0" y="3872753"/>
                </a:lnTo>
                <a:lnTo>
                  <a:pt x="0" y="2140772"/>
                </a:lnTo>
                <a:lnTo>
                  <a:pt x="4335332" y="2140772"/>
                </a:lnTo>
                <a:lnTo>
                  <a:pt x="4303059" y="0"/>
                </a:ln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flipH="1">
            <a:off x="762000" y="5414238"/>
            <a:ext cx="7726681" cy="1077218"/>
          </a:xfrm>
          <a:prstGeom prst="rect">
            <a:avLst/>
          </a:prstGeom>
          <a:noFill/>
        </p:spPr>
        <p:txBody>
          <a:bodyPr wrap="square" rtlCol="0">
            <a:spAutoFit/>
          </a:bodyPr>
          <a:lstStyle/>
          <a:p>
            <a:r>
              <a:rPr lang="en-US" dirty="0">
                <a:solidFill>
                  <a:schemeClr val="bg1"/>
                </a:solidFill>
              </a:rPr>
              <a:t>Error: the difference between the representation and the referent</a:t>
            </a:r>
          </a:p>
        </p:txBody>
      </p:sp>
    </p:spTree>
    <p:extLst>
      <p:ext uri="{BB962C8B-B14F-4D97-AF65-F5344CB8AC3E}">
        <p14:creationId xmlns:p14="http://schemas.microsoft.com/office/powerpoint/2010/main" val="1945450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29</a:t>
            </a:fld>
            <a:endParaRPr lang="en-US"/>
          </a:p>
        </p:txBody>
      </p:sp>
    </p:spTree>
    <p:extLst>
      <p:ext uri="{BB962C8B-B14F-4D97-AF65-F5344CB8AC3E}">
        <p14:creationId xmlns:p14="http://schemas.microsoft.com/office/powerpoint/2010/main" val="16731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5E69E8-F3ED-406C-9AA8-9ECEFFE90E3F}"/>
              </a:ext>
            </a:extLst>
          </p:cNvPr>
          <p:cNvSpPr>
            <a:spLocks noGrp="1"/>
          </p:cNvSpPr>
          <p:nvPr>
            <p:ph type="ctrTitle"/>
          </p:nvPr>
        </p:nvSpPr>
        <p:spPr/>
        <p:txBody>
          <a:bodyPr/>
          <a:lstStyle/>
          <a:p>
            <a:r>
              <a:rPr lang="en-US" dirty="0"/>
              <a:t>Quasi-mandatory sections</a:t>
            </a:r>
            <a:br>
              <a:rPr lang="en-US" dirty="0"/>
            </a:br>
            <a:r>
              <a:rPr lang="en-US" dirty="0"/>
              <a:t>of high-quality research papers</a:t>
            </a:r>
          </a:p>
        </p:txBody>
      </p:sp>
      <p:sp>
        <p:nvSpPr>
          <p:cNvPr id="6" name="Subtitle 5">
            <a:extLst>
              <a:ext uri="{FF2B5EF4-FFF2-40B4-BE49-F238E27FC236}">
                <a16:creationId xmlns:a16="http://schemas.microsoft.com/office/drawing/2014/main" id="{26E1796B-5794-4846-9C96-B90EF4863218}"/>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D00448C8-1264-43A7-8C48-D23CEEA4D49F}"/>
              </a:ext>
            </a:extLst>
          </p:cNvPr>
          <p:cNvSpPr>
            <a:spLocks noGrp="1"/>
          </p:cNvSpPr>
          <p:nvPr>
            <p:ph type="sldNum" sz="quarter" idx="4"/>
          </p:nvPr>
        </p:nvSpPr>
        <p:spPr/>
        <p:txBody>
          <a:bodyPr/>
          <a:lstStyle/>
          <a:p>
            <a:fld id="{9CE537AB-973C-4F01-8428-E6E22579D3AA}" type="slidenum">
              <a:rPr lang="en-US" smtClean="0"/>
              <a:pPr/>
              <a:t>3</a:t>
            </a:fld>
            <a:endParaRPr lang="en-US"/>
          </a:p>
        </p:txBody>
      </p:sp>
    </p:spTree>
    <p:extLst>
      <p:ext uri="{BB962C8B-B14F-4D97-AF65-F5344CB8AC3E}">
        <p14:creationId xmlns:p14="http://schemas.microsoft.com/office/powerpoint/2010/main" val="2244388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lvl="1">
              <a:buFont typeface="Arial" panose="020B0604020202020204" pitchFamily="34" charset="0"/>
              <a:buChar char="•"/>
            </a:pPr>
            <a:endParaRPr lang="en-US" sz="800" dirty="0"/>
          </a:p>
          <a:p>
            <a:pPr marL="0" indent="0"/>
            <a:r>
              <a:rPr lang="en-US" dirty="0">
                <a:sym typeface="Wingdings" panose="05000000000000000000" pitchFamily="2" charset="2"/>
              </a:rPr>
              <a:t>		 contributes to reduction in precision</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a:p>
            <a:pPr lvl="1">
              <a:buFont typeface="Arial" panose="020B0604020202020204" pitchFamily="34" charset="0"/>
              <a:buChar char="•"/>
            </a:pPr>
            <a:endParaRPr lang="en-US" sz="800" dirty="0"/>
          </a:p>
          <a:p>
            <a:pPr marL="457200" lvl="1" indent="0">
              <a:buNone/>
            </a:pPr>
            <a:r>
              <a:rPr lang="en-US" dirty="0">
                <a:sym typeface="Wingdings" panose="05000000000000000000" pitchFamily="2" charset="2"/>
              </a:rPr>
              <a:t>		 contributes to reduction in accuracy</a:t>
            </a: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654783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solidFill>
                  <a:srgbClr val="A2CCE8"/>
                </a:solidFill>
              </a:rPr>
              <a:t>Internal validity</a:t>
            </a:r>
          </a:p>
          <a:p>
            <a:pPr lvl="1">
              <a:buFont typeface="Arial" panose="020B0604020202020204" pitchFamily="34" charset="0"/>
              <a:buChar char="•"/>
            </a:pPr>
            <a:r>
              <a:rPr lang="en-US" dirty="0">
                <a:solidFill>
                  <a:srgbClr val="A2CCE8"/>
                </a:solidFill>
              </a:rPr>
              <a:t>The method produces an accurate representation for the portion of reality under scrutiny.</a:t>
            </a:r>
          </a:p>
          <a:p>
            <a:pPr lvl="1">
              <a:buFont typeface="Arial" panose="020B0604020202020204" pitchFamily="34" charset="0"/>
              <a:buChar char="•"/>
            </a:pPr>
            <a:endParaRPr lang="en-US" dirty="0">
              <a:solidFill>
                <a:srgbClr val="A2CCE8"/>
              </a:solidFill>
            </a:endParaRPr>
          </a:p>
          <a:p>
            <a:pPr>
              <a:buFont typeface="Arial" panose="020B0604020202020204" pitchFamily="34" charset="0"/>
              <a:buChar char="•"/>
            </a:pPr>
            <a:r>
              <a:rPr lang="en-US" u="sng" dirty="0">
                <a:solidFill>
                  <a:srgbClr val="A2CCE8"/>
                </a:solidFill>
              </a:rPr>
              <a:t>External validity</a:t>
            </a:r>
          </a:p>
          <a:p>
            <a:pPr lvl="1">
              <a:buFont typeface="Arial" panose="020B0604020202020204" pitchFamily="34" charset="0"/>
              <a:buChar char="•"/>
            </a:pPr>
            <a:r>
              <a:rPr lang="en-US" dirty="0">
                <a:solidFill>
                  <a:srgbClr val="A2CCE8"/>
                </a:solidFill>
              </a:rPr>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olidFill>
                  <a:srgbClr val="A2CCE8"/>
                </a:solidFill>
                <a:sym typeface="Wingdings" panose="05000000000000000000" pitchFamily="2" charset="2"/>
              </a:rPr>
              <a:t> generalizability</a:t>
            </a:r>
          </a:p>
          <a:p>
            <a:pPr lvl="1">
              <a:buFont typeface="Arial" panose="020B0604020202020204" pitchFamily="34" charset="0"/>
              <a:buChar char="•"/>
            </a:pPr>
            <a:r>
              <a:rPr lang="en-US" dirty="0">
                <a:sym typeface="Wingdings" panose="05000000000000000000" pitchFamily="2" charset="2"/>
              </a:rPr>
              <a:t>Similarity of portions of reality can only be guaranteed by absence of sampling error.</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22928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Most accurate, general determination:</a:t>
            </a:r>
          </a:p>
          <a:p>
            <a:endParaRPr lang="en-US" dirty="0"/>
          </a:p>
          <a:p>
            <a:pPr marL="0" indent="0" algn="ctr"/>
            <a:r>
              <a:rPr lang="en-US" dirty="0"/>
              <a:t>Error introduced by lack of internal validity of a method which therefor produces inaccurate representations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4047336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AAE95-5C07-448F-84BB-A2630B6C9E1D}"/>
              </a:ext>
            </a:extLst>
          </p:cNvPr>
          <p:cNvSpPr>
            <a:spLocks noGrp="1"/>
          </p:cNvSpPr>
          <p:nvPr>
            <p:ph type="ctrTitle"/>
          </p:nvPr>
        </p:nvSpPr>
        <p:spPr/>
        <p:txBody>
          <a:bodyPr/>
          <a:lstStyle/>
          <a:p>
            <a:r>
              <a:rPr lang="en-US" dirty="0"/>
              <a:t>Bias in biomedical informatics</a:t>
            </a:r>
          </a:p>
        </p:txBody>
      </p:sp>
      <p:sp>
        <p:nvSpPr>
          <p:cNvPr id="6" name="Subtitle 5">
            <a:extLst>
              <a:ext uri="{FF2B5EF4-FFF2-40B4-BE49-F238E27FC236}">
                <a16:creationId xmlns:a16="http://schemas.microsoft.com/office/drawing/2014/main" id="{C96EE272-9891-4048-8063-3BF0CAFEE39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978162F-2D3D-41F5-8924-7D2465A9500A}"/>
              </a:ext>
            </a:extLst>
          </p:cNvPr>
          <p:cNvSpPr>
            <a:spLocks noGrp="1"/>
          </p:cNvSpPr>
          <p:nvPr>
            <p:ph type="sldNum" sz="quarter" idx="10"/>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3291050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2F6A-76F4-4CBB-8C9F-8B3F4AE347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5B1386-FE8F-4CE0-B1FC-1C4EB371B2B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2C44E58-6E5F-4597-A80D-F4FDD78411C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CE537AB-973C-4F01-8428-E6E22579D3AA}"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090B23DC-6CEF-464E-8536-5596BA706489}"/>
              </a:ext>
            </a:extLst>
          </p:cNvPr>
          <p:cNvPicPr>
            <a:picLocks noChangeAspect="1"/>
          </p:cNvPicPr>
          <p:nvPr/>
        </p:nvPicPr>
        <p:blipFill>
          <a:blip r:embed="rId2"/>
          <a:stretch>
            <a:fillRect/>
          </a:stretch>
        </p:blipFill>
        <p:spPr>
          <a:xfrm>
            <a:off x="0" y="609600"/>
            <a:ext cx="9144000" cy="6248400"/>
          </a:xfrm>
          <a:prstGeom prst="rect">
            <a:avLst/>
          </a:prstGeom>
        </p:spPr>
      </p:pic>
      <p:sp>
        <p:nvSpPr>
          <p:cNvPr id="6" name="Rectangle 5">
            <a:extLst>
              <a:ext uri="{FF2B5EF4-FFF2-40B4-BE49-F238E27FC236}">
                <a16:creationId xmlns:a16="http://schemas.microsoft.com/office/drawing/2014/main" id="{69C59E53-CB9A-4B2B-90FE-33BEB353248B}"/>
              </a:ext>
            </a:extLst>
          </p:cNvPr>
          <p:cNvSpPr/>
          <p:nvPr/>
        </p:nvSpPr>
        <p:spPr>
          <a:xfrm>
            <a:off x="3947809" y="1533728"/>
            <a:ext cx="5410200"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66"/>
                </a:solidFill>
                <a:effectLst/>
                <a:uLnTx/>
                <a:uFillTx/>
                <a:latin typeface="Times New Roman" pitchFamily="18" charset="0"/>
                <a:ea typeface="+mn-ea"/>
                <a:cs typeface="+mn-cs"/>
                <a:hlinkClick r:id="rId3"/>
              </a:rPr>
              <a:t>https://www.standaard.be/cnt/dmf20211129_94262897</a:t>
            </a:r>
            <a:r>
              <a:rPr kumimoji="0" lang="en-US" sz="1600" b="1" i="0" u="none" strike="noStrike" kern="1200" cap="none" spc="0" normalizeH="0" baseline="0" noProof="0" dirty="0">
                <a:ln>
                  <a:noFill/>
                </a:ln>
                <a:solidFill>
                  <a:srgbClr val="000066"/>
                </a:solidFill>
                <a:effectLst/>
                <a:uLnTx/>
                <a:uFillTx/>
                <a:latin typeface="Times New Roman" pitchFamily="18" charset="0"/>
                <a:ea typeface="+mn-ea"/>
                <a:cs typeface="+mn-cs"/>
              </a:rPr>
              <a:t> </a:t>
            </a:r>
          </a:p>
        </p:txBody>
      </p:sp>
    </p:spTree>
    <p:extLst>
      <p:ext uri="{BB962C8B-B14F-4D97-AF65-F5344CB8AC3E}">
        <p14:creationId xmlns:p14="http://schemas.microsoft.com/office/powerpoint/2010/main" val="729197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08C4-2A6B-47B2-80F2-0CC5BF5D543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82DB620-1A2F-4AA3-B70B-0754FE870A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599"/>
            <a:ext cx="9144000" cy="6248401"/>
          </a:xfrm>
        </p:spPr>
      </p:pic>
      <p:sp>
        <p:nvSpPr>
          <p:cNvPr id="4" name="Slide Number Placeholder 3">
            <a:extLst>
              <a:ext uri="{FF2B5EF4-FFF2-40B4-BE49-F238E27FC236}">
                <a16:creationId xmlns:a16="http://schemas.microsoft.com/office/drawing/2014/main" id="{7028D808-A524-4A2C-A2B8-48E892159295}"/>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CE537AB-973C-4F01-8428-E6E22579D3AA}"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7" name="Picture 6">
            <a:extLst>
              <a:ext uri="{FF2B5EF4-FFF2-40B4-BE49-F238E27FC236}">
                <a16:creationId xmlns:a16="http://schemas.microsoft.com/office/drawing/2014/main" id="{01090987-5E30-4306-A90E-75FB1824ED0E}"/>
              </a:ext>
            </a:extLst>
          </p:cNvPr>
          <p:cNvPicPr>
            <a:picLocks noChangeAspect="1"/>
          </p:cNvPicPr>
          <p:nvPr/>
        </p:nvPicPr>
        <p:blipFill>
          <a:blip r:embed="rId3"/>
          <a:stretch>
            <a:fillRect/>
          </a:stretch>
        </p:blipFill>
        <p:spPr>
          <a:xfrm>
            <a:off x="5795846" y="762000"/>
            <a:ext cx="3233854" cy="2209800"/>
          </a:xfrm>
          <a:prstGeom prst="rect">
            <a:avLst/>
          </a:prstGeom>
        </p:spPr>
      </p:pic>
      <p:cxnSp>
        <p:nvCxnSpPr>
          <p:cNvPr id="8" name="Straight Connector 7">
            <a:extLst>
              <a:ext uri="{FF2B5EF4-FFF2-40B4-BE49-F238E27FC236}">
                <a16:creationId xmlns:a16="http://schemas.microsoft.com/office/drawing/2014/main" id="{F147B13A-39F3-46F4-8E7A-A3F4617C08E0}"/>
              </a:ext>
            </a:extLst>
          </p:cNvPr>
          <p:cNvCxnSpPr>
            <a:cxnSpLocks/>
          </p:cNvCxnSpPr>
          <p:nvPr/>
        </p:nvCxnSpPr>
        <p:spPr bwMode="auto">
          <a:xfrm flipH="1">
            <a:off x="1066800" y="2743200"/>
            <a:ext cx="5105400" cy="2362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093B8CF0-DDBF-446D-A4C8-C2F3168EF1B6}"/>
              </a:ext>
            </a:extLst>
          </p:cNvPr>
          <p:cNvCxnSpPr>
            <a:cxnSpLocks/>
          </p:cNvCxnSpPr>
          <p:nvPr/>
        </p:nvCxnSpPr>
        <p:spPr bwMode="auto">
          <a:xfrm>
            <a:off x="8915400" y="1600200"/>
            <a:ext cx="114300" cy="2286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98302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361B-E4E5-4E81-9D18-08E078322C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179E4A-18C8-4869-B953-7DADB1ECFE7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0BA158F-0BEA-4C95-802A-C97D2144D2D9}"/>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CE537AB-973C-4F01-8428-E6E22579D3AA}"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187161D9-6C44-497B-ABCC-A7ABC0AC810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0727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9857-514D-40EE-80EE-F207058E0CA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7CF31E6-473A-48DE-A460-42D86129C5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49" y="609599"/>
            <a:ext cx="9130862" cy="6246981"/>
          </a:xfrm>
        </p:spPr>
      </p:pic>
      <p:sp>
        <p:nvSpPr>
          <p:cNvPr id="4" name="Slide Number Placeholder 3">
            <a:extLst>
              <a:ext uri="{FF2B5EF4-FFF2-40B4-BE49-F238E27FC236}">
                <a16:creationId xmlns:a16="http://schemas.microsoft.com/office/drawing/2014/main" id="{C3EC7E68-3ED9-4B6B-935A-BACA0349E17D}"/>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CE537AB-973C-4F01-8428-E6E22579D3AA}"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7" name="Picture 6">
            <a:extLst>
              <a:ext uri="{FF2B5EF4-FFF2-40B4-BE49-F238E27FC236}">
                <a16:creationId xmlns:a16="http://schemas.microsoft.com/office/drawing/2014/main" id="{9B9F6DF6-6919-418E-8086-F6864580C3C6}"/>
              </a:ext>
            </a:extLst>
          </p:cNvPr>
          <p:cNvPicPr>
            <a:picLocks noChangeAspect="1"/>
          </p:cNvPicPr>
          <p:nvPr/>
        </p:nvPicPr>
        <p:blipFill>
          <a:blip r:embed="rId3"/>
          <a:stretch>
            <a:fillRect/>
          </a:stretch>
        </p:blipFill>
        <p:spPr>
          <a:xfrm>
            <a:off x="5486400" y="1218489"/>
            <a:ext cx="3352800" cy="2514600"/>
          </a:xfrm>
          <a:prstGeom prst="rect">
            <a:avLst/>
          </a:prstGeom>
        </p:spPr>
      </p:pic>
      <p:cxnSp>
        <p:nvCxnSpPr>
          <p:cNvPr id="9" name="Straight Connector 8">
            <a:extLst>
              <a:ext uri="{FF2B5EF4-FFF2-40B4-BE49-F238E27FC236}">
                <a16:creationId xmlns:a16="http://schemas.microsoft.com/office/drawing/2014/main" id="{5DC11096-9FB7-448A-BC7E-3C2A554180A9}"/>
              </a:ext>
            </a:extLst>
          </p:cNvPr>
          <p:cNvCxnSpPr/>
          <p:nvPr/>
        </p:nvCxnSpPr>
        <p:spPr bwMode="auto">
          <a:xfrm flipH="1">
            <a:off x="4572000" y="1981200"/>
            <a:ext cx="1295400" cy="2743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248360D-9E7E-4C16-BAE0-60DC6C761841}"/>
              </a:ext>
            </a:extLst>
          </p:cNvPr>
          <p:cNvCxnSpPr>
            <a:cxnSpLocks/>
          </p:cNvCxnSpPr>
          <p:nvPr/>
        </p:nvCxnSpPr>
        <p:spPr bwMode="auto">
          <a:xfrm>
            <a:off x="8646018" y="3200400"/>
            <a:ext cx="204531" cy="2895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13560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94EB-3F47-49BA-B0C7-F106DAEFE730}"/>
              </a:ext>
            </a:extLst>
          </p:cNvPr>
          <p:cNvSpPr>
            <a:spLocks noGrp="1"/>
          </p:cNvSpPr>
          <p:nvPr>
            <p:ph type="title"/>
          </p:nvPr>
        </p:nvSpPr>
        <p:spPr/>
        <p:txBody>
          <a:bodyPr/>
          <a:lstStyle/>
          <a:p>
            <a:r>
              <a:rPr lang="en-US" dirty="0"/>
              <a:t>Does Health IT improves outcome?</a:t>
            </a:r>
          </a:p>
        </p:txBody>
      </p:sp>
      <p:sp>
        <p:nvSpPr>
          <p:cNvPr id="3" name="Content Placeholder 2">
            <a:extLst>
              <a:ext uri="{FF2B5EF4-FFF2-40B4-BE49-F238E27FC236}">
                <a16:creationId xmlns:a16="http://schemas.microsoft.com/office/drawing/2014/main" id="{C0FE39F1-4A82-44AB-AC8B-BA945D3BE40E}"/>
              </a:ext>
            </a:extLst>
          </p:cNvPr>
          <p:cNvSpPr>
            <a:spLocks noGrp="1"/>
          </p:cNvSpPr>
          <p:nvPr>
            <p:ph idx="1"/>
          </p:nvPr>
        </p:nvSpPr>
        <p:spPr/>
        <p:txBody>
          <a:bodyPr/>
          <a:lstStyle/>
          <a:p>
            <a:pPr>
              <a:buFont typeface="Arial" panose="020B0604020202020204" pitchFamily="34" charset="0"/>
              <a:buChar char="•"/>
            </a:pPr>
            <a:r>
              <a:rPr lang="en-US" dirty="0"/>
              <a:t>Science Daily, August 31, 2011</a:t>
            </a:r>
          </a:p>
          <a:p>
            <a:pPr>
              <a:buFont typeface="Arial" panose="020B0604020202020204" pitchFamily="34" charset="0"/>
              <a:buChar char="•"/>
            </a:pPr>
            <a:r>
              <a:rPr lang="en-US" dirty="0"/>
              <a:t>Federal Investment in Electronic Health Records Likely to Reap Returns in Quality of Care, Study Finds</a:t>
            </a:r>
          </a:p>
          <a:p>
            <a:pPr>
              <a:buFont typeface="Arial" panose="020B0604020202020204" pitchFamily="34" charset="0"/>
              <a:buChar char="•"/>
            </a:pPr>
            <a:r>
              <a:rPr lang="en-US" dirty="0"/>
              <a:t>A study . . . involving more than 27,000 adults with diabetes found that those in physician practices using EHRs were significantly more likely to have health care and outcomes that align with accepted standards than those where physicians rely on paper records.</a:t>
            </a:r>
          </a:p>
          <a:p>
            <a:pPr>
              <a:buFont typeface="Arial" panose="020B0604020202020204" pitchFamily="34" charset="0"/>
              <a:buChar char="•"/>
            </a:pPr>
            <a:r>
              <a:rPr lang="en-US" dirty="0"/>
              <a:t>(Excerpted from www.sciencedaily.com/releases/2011/08/110831115930.htm.)</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B55FC9A-4A07-4775-8363-E99CF6C3E2ED}"/>
              </a:ext>
            </a:extLst>
          </p:cNvPr>
          <p:cNvSpPr>
            <a:spLocks noGrp="1"/>
          </p:cNvSpPr>
          <p:nvPr>
            <p:ph type="sldNum" sz="quarter" idx="4294967295"/>
          </p:nvPr>
        </p:nvSpPr>
        <p:spPr/>
        <p:txBody>
          <a:bodyPr/>
          <a:lstStyle/>
          <a:p>
            <a:fld id="{970F0956-5B8E-40B4-A8DD-F75AA1D26018}" type="slidenum">
              <a:rPr lang="en-US" smtClean="0"/>
              <a:pPr/>
              <a:t>38</a:t>
            </a:fld>
            <a:endParaRPr lang="en-US"/>
          </a:p>
        </p:txBody>
      </p:sp>
    </p:spTree>
    <p:extLst>
      <p:ext uri="{BB962C8B-B14F-4D97-AF65-F5344CB8AC3E}">
        <p14:creationId xmlns:p14="http://schemas.microsoft.com/office/powerpoint/2010/main" val="698013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04C0-7046-476E-9CAC-E6A4E86340CF}"/>
              </a:ext>
            </a:extLst>
          </p:cNvPr>
          <p:cNvSpPr>
            <a:spLocks noGrp="1"/>
          </p:cNvSpPr>
          <p:nvPr>
            <p:ph type="title"/>
          </p:nvPr>
        </p:nvSpPr>
        <p:spPr/>
        <p:txBody>
          <a:bodyPr/>
          <a:lstStyle/>
          <a:p>
            <a:r>
              <a:rPr lang="en-US" dirty="0"/>
              <a:t>The ‘evidence’ …</a:t>
            </a:r>
          </a:p>
        </p:txBody>
      </p:sp>
      <p:sp>
        <p:nvSpPr>
          <p:cNvPr id="3" name="Content Placeholder 2">
            <a:extLst>
              <a:ext uri="{FF2B5EF4-FFF2-40B4-BE49-F238E27FC236}">
                <a16:creationId xmlns:a16="http://schemas.microsoft.com/office/drawing/2014/main" id="{6D300E56-7F86-42BD-98A9-2572E7A5C59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B7C4F1E-19BC-4539-8A14-0CC1F506BA26}"/>
              </a:ext>
            </a:extLst>
          </p:cNvPr>
          <p:cNvSpPr>
            <a:spLocks noGrp="1"/>
          </p:cNvSpPr>
          <p:nvPr>
            <p:ph type="sldNum" sz="quarter" idx="10"/>
          </p:nvPr>
        </p:nvSpPr>
        <p:spPr/>
        <p:txBody>
          <a:bodyPr/>
          <a:lstStyle/>
          <a:p>
            <a:fld id="{970F0956-5B8E-40B4-A8DD-F75AA1D26018}" type="slidenum">
              <a:rPr lang="en-US" smtClean="0"/>
              <a:pPr/>
              <a:t>39</a:t>
            </a:fld>
            <a:endParaRPr lang="en-US"/>
          </a:p>
        </p:txBody>
      </p:sp>
      <p:pic>
        <p:nvPicPr>
          <p:cNvPr id="5" name="Picture 4">
            <a:extLst>
              <a:ext uri="{FF2B5EF4-FFF2-40B4-BE49-F238E27FC236}">
                <a16:creationId xmlns:a16="http://schemas.microsoft.com/office/drawing/2014/main" id="{D6430D2D-BB8A-4B36-820F-90D5F5ACA078}"/>
              </a:ext>
            </a:extLst>
          </p:cNvPr>
          <p:cNvPicPr>
            <a:picLocks noChangeAspect="1"/>
          </p:cNvPicPr>
          <p:nvPr/>
        </p:nvPicPr>
        <p:blipFill>
          <a:blip r:embed="rId2"/>
          <a:stretch>
            <a:fillRect/>
          </a:stretch>
        </p:blipFill>
        <p:spPr>
          <a:xfrm>
            <a:off x="0" y="1600199"/>
            <a:ext cx="9144000" cy="5257801"/>
          </a:xfrm>
          <a:prstGeom prst="rect">
            <a:avLst/>
          </a:prstGeom>
        </p:spPr>
      </p:pic>
      <p:sp>
        <p:nvSpPr>
          <p:cNvPr id="6" name="Rectangle 5">
            <a:extLst>
              <a:ext uri="{FF2B5EF4-FFF2-40B4-BE49-F238E27FC236}">
                <a16:creationId xmlns:a16="http://schemas.microsoft.com/office/drawing/2014/main" id="{A56790DB-58A8-4CAA-9642-3D248A866BB7}"/>
              </a:ext>
            </a:extLst>
          </p:cNvPr>
          <p:cNvSpPr/>
          <p:nvPr/>
        </p:nvSpPr>
        <p:spPr>
          <a:xfrm>
            <a:off x="5524500" y="1667164"/>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55716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Background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General problem statement:</a:t>
            </a:r>
          </a:p>
          <a:p>
            <a:pPr lvl="1">
              <a:buFont typeface="Arial" panose="020B0604020202020204" pitchFamily="34" charset="0"/>
              <a:buChar char="•"/>
            </a:pPr>
            <a:r>
              <a:rPr lang="en-US" dirty="0"/>
              <a:t>What is the problem precisely.</a:t>
            </a:r>
          </a:p>
          <a:p>
            <a:pPr lvl="1">
              <a:buFont typeface="Arial" panose="020B0604020202020204" pitchFamily="34" charset="0"/>
              <a:buChar char="•"/>
            </a:pPr>
            <a:r>
              <a:rPr lang="en-US" dirty="0"/>
              <a:t>Why it needed to be addressed.</a:t>
            </a:r>
          </a:p>
          <a:p>
            <a:pPr lvl="2">
              <a:buFont typeface="Arial" panose="020B0604020202020204" pitchFamily="34" charset="0"/>
              <a:buChar char="•"/>
            </a:pPr>
            <a:r>
              <a:rPr lang="en-US" dirty="0"/>
              <a:t>Values: scientific, epistemic, contextual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70F0956-5B8E-40B4-A8DD-F75AA1D2601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53434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C108-24D3-4D23-840E-906410D96637}"/>
              </a:ext>
            </a:extLst>
          </p:cNvPr>
          <p:cNvSpPr>
            <a:spLocks noGrp="1"/>
          </p:cNvSpPr>
          <p:nvPr>
            <p:ph type="title"/>
          </p:nvPr>
        </p:nvSpPr>
        <p:spPr/>
        <p:txBody>
          <a:bodyPr/>
          <a:lstStyle/>
          <a:p>
            <a:r>
              <a:rPr lang="en-US" dirty="0"/>
              <a:t>The bias</a:t>
            </a:r>
          </a:p>
        </p:txBody>
      </p:sp>
      <p:sp>
        <p:nvSpPr>
          <p:cNvPr id="3" name="Content Placeholder 2">
            <a:extLst>
              <a:ext uri="{FF2B5EF4-FFF2-40B4-BE49-F238E27FC236}">
                <a16:creationId xmlns:a16="http://schemas.microsoft.com/office/drawing/2014/main" id="{CCE44151-AC84-4CDF-BF74-51D4870574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4EF9F7-B1D4-44E8-8D09-C255BEC357D4}"/>
              </a:ext>
            </a:extLst>
          </p:cNvPr>
          <p:cNvSpPr>
            <a:spLocks noGrp="1"/>
          </p:cNvSpPr>
          <p:nvPr>
            <p:ph type="sldNum" sz="quarter" idx="10"/>
          </p:nvPr>
        </p:nvSpPr>
        <p:spPr/>
        <p:txBody>
          <a:bodyPr/>
          <a:lstStyle/>
          <a:p>
            <a:fld id="{970F0956-5B8E-40B4-A8DD-F75AA1D26018}" type="slidenum">
              <a:rPr lang="en-US" smtClean="0"/>
              <a:pPr/>
              <a:t>40</a:t>
            </a:fld>
            <a:endParaRPr lang="en-US"/>
          </a:p>
        </p:txBody>
      </p:sp>
      <p:pic>
        <p:nvPicPr>
          <p:cNvPr id="5" name="Picture 4">
            <a:extLst>
              <a:ext uri="{FF2B5EF4-FFF2-40B4-BE49-F238E27FC236}">
                <a16:creationId xmlns:a16="http://schemas.microsoft.com/office/drawing/2014/main" id="{F119A259-1491-4284-AAC5-D8C51A341B4D}"/>
              </a:ext>
            </a:extLst>
          </p:cNvPr>
          <p:cNvPicPr>
            <a:picLocks noChangeAspect="1"/>
          </p:cNvPicPr>
          <p:nvPr/>
        </p:nvPicPr>
        <p:blipFill>
          <a:blip r:embed="rId2"/>
          <a:stretch>
            <a:fillRect/>
          </a:stretch>
        </p:blipFill>
        <p:spPr>
          <a:xfrm>
            <a:off x="0" y="1371600"/>
            <a:ext cx="9144000" cy="5486400"/>
          </a:xfrm>
          <a:prstGeom prst="rect">
            <a:avLst/>
          </a:prstGeom>
        </p:spPr>
      </p:pic>
      <p:sp>
        <p:nvSpPr>
          <p:cNvPr id="6" name="Rectangle 5">
            <a:extLst>
              <a:ext uri="{FF2B5EF4-FFF2-40B4-BE49-F238E27FC236}">
                <a16:creationId xmlns:a16="http://schemas.microsoft.com/office/drawing/2014/main" id="{1E7E6CB7-9A75-4243-90F9-A8A55CB4EC75}"/>
              </a:ext>
            </a:extLst>
          </p:cNvPr>
          <p:cNvSpPr/>
          <p:nvPr/>
        </p:nvSpPr>
        <p:spPr>
          <a:xfrm>
            <a:off x="5562600" y="1447800"/>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359479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F2AC6C-151D-47F4-8180-A635DAF96BA1}"/>
              </a:ext>
            </a:extLst>
          </p:cNvPr>
          <p:cNvSpPr>
            <a:spLocks noGrp="1"/>
          </p:cNvSpPr>
          <p:nvPr>
            <p:ph type="title"/>
          </p:nvPr>
        </p:nvSpPr>
        <p:spPr/>
        <p:txBody>
          <a:bodyPr/>
          <a:lstStyle/>
          <a:p>
            <a:r>
              <a:rPr lang="en-US" dirty="0"/>
              <a:t>Missing data in EHRs</a:t>
            </a:r>
          </a:p>
        </p:txBody>
      </p:sp>
      <p:sp>
        <p:nvSpPr>
          <p:cNvPr id="6" name="Content Placeholder 5">
            <a:extLst>
              <a:ext uri="{FF2B5EF4-FFF2-40B4-BE49-F238E27FC236}">
                <a16:creationId xmlns:a16="http://schemas.microsoft.com/office/drawing/2014/main" id="{7AD97202-7C56-4224-A6E5-DD3CA80624B3}"/>
              </a:ext>
            </a:extLst>
          </p:cNvPr>
          <p:cNvSpPr>
            <a:spLocks noGrp="1"/>
          </p:cNvSpPr>
          <p:nvPr>
            <p:ph idx="1"/>
          </p:nvPr>
        </p:nvSpPr>
        <p:spPr/>
        <p:txBody>
          <a:bodyPr/>
          <a:lstStyle/>
          <a:p>
            <a:pPr>
              <a:buFont typeface="Arial" panose="020B0604020202020204" pitchFamily="34" charset="0"/>
              <a:buChar char="•"/>
            </a:pPr>
            <a:r>
              <a:rPr lang="en-US" dirty="0"/>
              <a:t>EHRs are notorious for incompleteness of information</a:t>
            </a:r>
          </a:p>
          <a:p>
            <a:pPr>
              <a:buFont typeface="Arial" panose="020B0604020202020204" pitchFamily="34" charset="0"/>
              <a:buChar char="•"/>
            </a:pPr>
            <a:r>
              <a:rPr lang="en-US" dirty="0"/>
              <a:t>Completeness can be defined in various ways and patient records classified according to their degree of completeness.</a:t>
            </a:r>
          </a:p>
          <a:p>
            <a:pPr lvl="1">
              <a:buFont typeface="Arial" panose="020B0604020202020204" pitchFamily="34" charset="0"/>
              <a:buChar char="•"/>
            </a:pPr>
            <a:r>
              <a:rPr lang="en-US" sz="1200" dirty="0"/>
              <a:t>Weiskopf NG, </a:t>
            </a:r>
            <a:r>
              <a:rPr lang="en-US" sz="1200" dirty="0" err="1"/>
              <a:t>Hripcsak</a:t>
            </a:r>
            <a:r>
              <a:rPr lang="en-US" sz="1200" dirty="0"/>
              <a:t> G, Swaminathan S, Weng C. Defining and measuring completeness of electronic health records for secondary use. Journal of Biomedical Informatics. 2013 Oct;46(5):830-836.</a:t>
            </a:r>
          </a:p>
          <a:p>
            <a:pPr>
              <a:buFont typeface="Arial" panose="020B0604020202020204" pitchFamily="34" charset="0"/>
              <a:buChar char="•"/>
            </a:pPr>
            <a:endParaRPr lang="en-US" dirty="0"/>
          </a:p>
          <a:p>
            <a:pPr>
              <a:buFont typeface="Arial" panose="020B0604020202020204" pitchFamily="34" charset="0"/>
              <a:buChar char="•"/>
            </a:pPr>
            <a:r>
              <a:rPr lang="en-US" dirty="0"/>
              <a:t>Would there be bias in doing secondary data analysis when filtering for complete records? </a:t>
            </a:r>
          </a:p>
          <a:p>
            <a:pPr>
              <a:buFont typeface="Arial" panose="020B0604020202020204" pitchFamily="34" charset="0"/>
              <a:buChar char="•"/>
            </a:pPr>
            <a:endParaRPr lang="en-US" dirty="0"/>
          </a:p>
          <a:p>
            <a:pPr>
              <a:buFont typeface="Arial" panose="020B0604020202020204" pitchFamily="34" charset="0"/>
              <a:buChar char="•"/>
            </a:pPr>
            <a:r>
              <a:rPr lang="en-US" dirty="0">
                <a:solidFill>
                  <a:srgbClr val="FFFF00"/>
                </a:solidFill>
                <a:sym typeface="Wingdings" panose="05000000000000000000" pitchFamily="2" charset="2"/>
              </a:rPr>
              <a:t> Yes !!! It tends to select sicker patients.</a:t>
            </a:r>
          </a:p>
          <a:p>
            <a:pPr>
              <a:buFont typeface="Arial" panose="020B0604020202020204" pitchFamily="34" charset="0"/>
              <a:buChar char="•"/>
            </a:pPr>
            <a:endParaRPr lang="en-US" dirty="0">
              <a:solidFill>
                <a:srgbClr val="FFFF00"/>
              </a:solidFill>
              <a:sym typeface="Wingdings" panose="05000000000000000000" pitchFamily="2" charset="2"/>
            </a:endParaRPr>
          </a:p>
          <a:p>
            <a:pPr>
              <a:buFont typeface="Arial" panose="020B0604020202020204" pitchFamily="34" charset="0"/>
              <a:buChar char="•"/>
            </a:pPr>
            <a:r>
              <a:rPr lang="en-US" sz="1100" dirty="0" err="1"/>
              <a:t>Rusanov</a:t>
            </a:r>
            <a:r>
              <a:rPr lang="en-US" sz="1100" dirty="0"/>
              <a:t>, A., Weiskopf, N.G., Wang, S. </a:t>
            </a:r>
            <a:r>
              <a:rPr lang="en-US" sz="1100" i="1" dirty="0"/>
              <a:t>et al.</a:t>
            </a:r>
            <a:r>
              <a:rPr lang="en-US" sz="1100" dirty="0"/>
              <a:t> Hidden in plain sight: bias towards sick patients when sampling patients with sufficient electronic health record data for research. </a:t>
            </a:r>
            <a:r>
              <a:rPr lang="en-US" sz="1100" i="1" dirty="0"/>
              <a:t>BMC Med Inform </a:t>
            </a:r>
            <a:r>
              <a:rPr lang="en-US" sz="1100" i="1" dirty="0" err="1"/>
              <a:t>Decis</a:t>
            </a:r>
            <a:r>
              <a:rPr lang="en-US" sz="1100" i="1" dirty="0"/>
              <a:t> </a:t>
            </a:r>
            <a:r>
              <a:rPr lang="en-US" sz="1100" i="1" dirty="0" err="1"/>
              <a:t>Mak</a:t>
            </a:r>
            <a:r>
              <a:rPr lang="en-US" sz="1100" dirty="0"/>
              <a:t> </a:t>
            </a:r>
            <a:r>
              <a:rPr lang="en-US" sz="1100" b="1" dirty="0"/>
              <a:t>14, </a:t>
            </a:r>
            <a:r>
              <a:rPr lang="en-US" sz="1100" dirty="0"/>
              <a:t>51 (2014)</a:t>
            </a:r>
          </a:p>
        </p:txBody>
      </p:sp>
      <p:sp>
        <p:nvSpPr>
          <p:cNvPr id="4" name="Slide Number Placeholder 3">
            <a:extLst>
              <a:ext uri="{FF2B5EF4-FFF2-40B4-BE49-F238E27FC236}">
                <a16:creationId xmlns:a16="http://schemas.microsoft.com/office/drawing/2014/main" id="{871D74AF-3717-4B8A-8388-841A86CA0216}"/>
              </a:ext>
            </a:extLst>
          </p:cNvPr>
          <p:cNvSpPr>
            <a:spLocks noGrp="1"/>
          </p:cNvSpPr>
          <p:nvPr>
            <p:ph type="sldNum" sz="quarter" idx="4294967295"/>
          </p:nvPr>
        </p:nvSpPr>
        <p:spPr/>
        <p:txBody>
          <a:bodyPr/>
          <a:lstStyle/>
          <a:p>
            <a:fld id="{970F0956-5B8E-40B4-A8DD-F75AA1D26018}" type="slidenum">
              <a:rPr lang="en-US" smtClean="0"/>
              <a:pPr/>
              <a:t>41</a:t>
            </a:fld>
            <a:endParaRPr lang="en-US"/>
          </a:p>
        </p:txBody>
      </p:sp>
    </p:spTree>
    <p:extLst>
      <p:ext uri="{BB962C8B-B14F-4D97-AF65-F5344CB8AC3E}">
        <p14:creationId xmlns:p14="http://schemas.microsoft.com/office/powerpoint/2010/main" val="258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2C80-737F-44E9-9C63-F7EB07B43981}"/>
              </a:ext>
            </a:extLst>
          </p:cNvPr>
          <p:cNvSpPr>
            <a:spLocks noGrp="1"/>
          </p:cNvSpPr>
          <p:nvPr>
            <p:ph type="title"/>
          </p:nvPr>
        </p:nvSpPr>
        <p:spPr/>
        <p:txBody>
          <a:bodyPr/>
          <a:lstStyle/>
          <a:p>
            <a:r>
              <a:rPr lang="en-US" dirty="0"/>
              <a:t>Sources of bias in EHR-based studies</a:t>
            </a:r>
          </a:p>
        </p:txBody>
      </p:sp>
      <p:sp>
        <p:nvSpPr>
          <p:cNvPr id="3" name="Content Placeholder 2">
            <a:extLst>
              <a:ext uri="{FF2B5EF4-FFF2-40B4-BE49-F238E27FC236}">
                <a16:creationId xmlns:a16="http://schemas.microsoft.com/office/drawing/2014/main" id="{7E0593BF-41C9-40A8-BCEE-3361DEA5FB29}"/>
              </a:ext>
            </a:extLst>
          </p:cNvPr>
          <p:cNvSpPr>
            <a:spLocks noGrp="1"/>
          </p:cNvSpPr>
          <p:nvPr>
            <p:ph idx="1"/>
          </p:nvPr>
        </p:nvSpPr>
        <p:spPr/>
        <p:txBody>
          <a:bodyPr/>
          <a:lstStyle/>
          <a:p>
            <a:pPr>
              <a:buFont typeface="Arial" panose="020B0604020202020204" pitchFamily="34" charset="0"/>
              <a:buChar char="•"/>
            </a:pPr>
            <a:r>
              <a:rPr lang="en-US" sz="1800" dirty="0"/>
              <a:t>Health care system bias, emanating from: Reimbursement system, pay for performance parameters</a:t>
            </a:r>
          </a:p>
          <a:p>
            <a:pPr>
              <a:buFont typeface="Arial" panose="020B0604020202020204" pitchFamily="34" charset="0"/>
              <a:buChar char="•"/>
            </a:pPr>
            <a:r>
              <a:rPr lang="en-US" sz="1800" dirty="0"/>
              <a:t>‎Role of general practitioner in the health care system; gatekeeping/</a:t>
            </a:r>
            <a:r>
              <a:rPr lang="en-US" sz="1800" dirty="0" err="1"/>
              <a:t>nongatekeeping</a:t>
            </a:r>
            <a:endParaRPr lang="en-US" sz="1800" dirty="0"/>
          </a:p>
          <a:p>
            <a:pPr>
              <a:buFont typeface="Arial" panose="020B0604020202020204" pitchFamily="34" charset="0"/>
              <a:buChar char="•"/>
            </a:pPr>
            <a:r>
              <a:rPr lang="en-US" sz="1800" dirty="0"/>
              <a:t>‎Professional clinical guidelines</a:t>
            </a:r>
          </a:p>
          <a:p>
            <a:pPr>
              <a:buFont typeface="Arial" panose="020B0604020202020204" pitchFamily="34" charset="0"/>
              <a:buChar char="•"/>
            </a:pPr>
            <a:r>
              <a:rPr lang="en-US" sz="1800" dirty="0"/>
              <a:t>‎Ease of access by patients to their records</a:t>
            </a:r>
          </a:p>
          <a:p>
            <a:pPr>
              <a:buFont typeface="Arial" panose="020B0604020202020204" pitchFamily="34" charset="0"/>
              <a:buChar char="•"/>
            </a:pPr>
            <a:r>
              <a:rPr lang="en-US" sz="1800" dirty="0"/>
              <a:t>‎Data sharing between health care providers</a:t>
            </a:r>
          </a:p>
          <a:p>
            <a:pPr>
              <a:buFont typeface="Arial" panose="020B0604020202020204" pitchFamily="34" charset="0"/>
              <a:buChar char="•"/>
            </a:pPr>
            <a:r>
              <a:rPr lang="en-US" sz="1800" dirty="0"/>
              <a:t>‎Practice workload</a:t>
            </a:r>
          </a:p>
          <a:p>
            <a:pPr>
              <a:buFont typeface="Arial" panose="020B0604020202020204" pitchFamily="34" charset="0"/>
              <a:buChar char="•"/>
            </a:pPr>
            <a:r>
              <a:rPr lang="en-US" sz="1800" dirty="0"/>
              <a:t>‎Variations between electronic health record (EHR) system functionalities and lay-out</a:t>
            </a:r>
          </a:p>
          <a:p>
            <a:pPr>
              <a:buFont typeface="Arial" panose="020B0604020202020204" pitchFamily="34" charset="0"/>
              <a:buChar char="•"/>
            </a:pPr>
            <a:r>
              <a:rPr lang="en-US" sz="1800" dirty="0"/>
              <a:t>‎Coding systems and thesauruses</a:t>
            </a:r>
          </a:p>
          <a:p>
            <a:pPr>
              <a:buFont typeface="Arial" panose="020B0604020202020204" pitchFamily="34" charset="0"/>
              <a:buChar char="•"/>
            </a:pPr>
            <a:r>
              <a:rPr lang="en-US" sz="1800" dirty="0"/>
              <a:t>‎Knowledge and education regarding the use of EHR systems</a:t>
            </a:r>
          </a:p>
          <a:p>
            <a:pPr>
              <a:buFont typeface="Arial" panose="020B0604020202020204" pitchFamily="34" charset="0"/>
              <a:buChar char="•"/>
            </a:pPr>
            <a:r>
              <a:rPr lang="en-US" sz="1800" dirty="0"/>
              <a:t>‎Data extraction tools</a:t>
            </a:r>
          </a:p>
          <a:p>
            <a:pPr>
              <a:buFont typeface="Arial" panose="020B0604020202020204" pitchFamily="34" charset="0"/>
              <a:buChar char="•"/>
            </a:pPr>
            <a:r>
              <a:rPr lang="en-US" sz="1800" dirty="0"/>
              <a:t>‎Data processing—</a:t>
            </a:r>
            <a:r>
              <a:rPr lang="en-US" sz="1800" dirty="0" err="1"/>
              <a:t>redatabasing</a:t>
            </a:r>
            <a:endParaRPr lang="en-US" sz="1800" dirty="0"/>
          </a:p>
          <a:p>
            <a:pPr>
              <a:buFont typeface="Arial" panose="020B0604020202020204" pitchFamily="34" charset="0"/>
              <a:buChar char="•"/>
            </a:pPr>
            <a:r>
              <a:rPr lang="en-US" sz="1800" dirty="0"/>
              <a:t>‎Research dataset preparation</a:t>
            </a:r>
          </a:p>
          <a:p>
            <a:pPr>
              <a:buFont typeface="Arial" panose="020B0604020202020204" pitchFamily="34" charset="0"/>
              <a:buChar char="•"/>
            </a:pPr>
            <a:r>
              <a:rPr lang="en-US" sz="1800" dirty="0"/>
              <a:t>‎Research methodologies</a:t>
            </a:r>
          </a:p>
        </p:txBody>
      </p:sp>
      <p:sp>
        <p:nvSpPr>
          <p:cNvPr id="4" name="Slide Number Placeholder 3">
            <a:extLst>
              <a:ext uri="{FF2B5EF4-FFF2-40B4-BE49-F238E27FC236}">
                <a16:creationId xmlns:a16="http://schemas.microsoft.com/office/drawing/2014/main" id="{93CEA8BC-2116-41AC-9187-EF0D0059B0FC}"/>
              </a:ext>
            </a:extLst>
          </p:cNvPr>
          <p:cNvSpPr>
            <a:spLocks noGrp="1"/>
          </p:cNvSpPr>
          <p:nvPr>
            <p:ph type="sldNum" sz="quarter" idx="4294967295"/>
          </p:nvPr>
        </p:nvSpPr>
        <p:spPr/>
        <p:txBody>
          <a:bodyPr/>
          <a:lstStyle/>
          <a:p>
            <a:fld id="{970F0956-5B8E-40B4-A8DD-F75AA1D26018}" type="slidenum">
              <a:rPr lang="en-US" smtClean="0"/>
              <a:pPr/>
              <a:t>42</a:t>
            </a:fld>
            <a:endParaRPr lang="en-US"/>
          </a:p>
        </p:txBody>
      </p:sp>
      <p:sp>
        <p:nvSpPr>
          <p:cNvPr id="5" name="Rectangle 4">
            <a:extLst>
              <a:ext uri="{FF2B5EF4-FFF2-40B4-BE49-F238E27FC236}">
                <a16:creationId xmlns:a16="http://schemas.microsoft.com/office/drawing/2014/main" id="{67F2F8CB-80F3-4E21-97F0-9939E5AEB383}"/>
              </a:ext>
            </a:extLst>
          </p:cNvPr>
          <p:cNvSpPr/>
          <p:nvPr/>
        </p:nvSpPr>
        <p:spPr>
          <a:xfrm>
            <a:off x="4876800" y="5970168"/>
            <a:ext cx="4191000" cy="830997"/>
          </a:xfrm>
          <a:prstGeom prst="rect">
            <a:avLst/>
          </a:prstGeom>
        </p:spPr>
        <p:txBody>
          <a:bodyPr wrap="square">
            <a:spAutoFit/>
          </a:bodyPr>
          <a:lstStyle/>
          <a:p>
            <a:pPr algn="l"/>
            <a:r>
              <a:rPr lang="en-US" sz="1200" b="0" dirty="0" err="1">
                <a:solidFill>
                  <a:schemeClr val="bg1"/>
                </a:solidFill>
                <a:latin typeface="Roboto-Light"/>
              </a:rPr>
              <a:t>Verheij</a:t>
            </a:r>
            <a:r>
              <a:rPr lang="en-US" sz="1200" b="0" dirty="0">
                <a:solidFill>
                  <a:schemeClr val="bg1"/>
                </a:solidFill>
                <a:latin typeface="Roboto-Light"/>
              </a:rPr>
              <a:t> RA, </a:t>
            </a:r>
            <a:r>
              <a:rPr lang="en-US" sz="1200" b="0" dirty="0" err="1">
                <a:solidFill>
                  <a:schemeClr val="bg1"/>
                </a:solidFill>
                <a:latin typeface="Roboto-Light"/>
              </a:rPr>
              <a:t>Curcin</a:t>
            </a:r>
            <a:r>
              <a:rPr lang="en-US" sz="1200" b="0" dirty="0">
                <a:solidFill>
                  <a:schemeClr val="bg1"/>
                </a:solidFill>
                <a:latin typeface="Roboto-Light"/>
              </a:rPr>
              <a:t> V, Delaney BC, </a:t>
            </a:r>
            <a:r>
              <a:rPr lang="en-US" sz="1200" b="0" dirty="0" err="1">
                <a:solidFill>
                  <a:schemeClr val="bg1"/>
                </a:solidFill>
                <a:latin typeface="Roboto-Light"/>
              </a:rPr>
              <a:t>McGilchrist</a:t>
            </a:r>
            <a:r>
              <a:rPr lang="en-US" sz="1200" b="0" dirty="0">
                <a:solidFill>
                  <a:schemeClr val="bg1"/>
                </a:solidFill>
                <a:latin typeface="Roboto-Light"/>
              </a:rPr>
              <a:t> MM</a:t>
            </a:r>
          </a:p>
          <a:p>
            <a:pPr algn="l"/>
            <a:r>
              <a:rPr lang="en-US" sz="1200" b="0" dirty="0">
                <a:solidFill>
                  <a:schemeClr val="bg1"/>
                </a:solidFill>
                <a:latin typeface="Roboto-Light"/>
              </a:rPr>
              <a:t>Possible Sources of Bias in Primary Care Electronic Health Record Data Use and Reuse</a:t>
            </a:r>
          </a:p>
          <a:p>
            <a:pPr algn="l"/>
            <a:r>
              <a:rPr lang="en-US" sz="1200" b="0" dirty="0">
                <a:solidFill>
                  <a:schemeClr val="bg1"/>
                </a:solidFill>
                <a:latin typeface="Roboto-Light"/>
              </a:rPr>
              <a:t>J Med Internet Res 2018;20(5):e185</a:t>
            </a:r>
            <a:endParaRPr lang="en-US" sz="1200" b="0" i="0" dirty="0">
              <a:solidFill>
                <a:schemeClr val="bg1"/>
              </a:solidFill>
              <a:effectLst/>
              <a:latin typeface="Roboto-Light"/>
            </a:endParaRPr>
          </a:p>
        </p:txBody>
      </p:sp>
    </p:spTree>
    <p:extLst>
      <p:ext uri="{BB962C8B-B14F-4D97-AF65-F5344CB8AC3E}">
        <p14:creationId xmlns:p14="http://schemas.microsoft.com/office/powerpoint/2010/main" val="33850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E56D-5661-40DB-A4DF-2FEE5FDF70AB}"/>
              </a:ext>
            </a:extLst>
          </p:cNvPr>
          <p:cNvSpPr>
            <a:spLocks noGrp="1"/>
          </p:cNvSpPr>
          <p:nvPr>
            <p:ph type="title"/>
          </p:nvPr>
        </p:nvSpPr>
        <p:spPr/>
        <p:txBody>
          <a:bodyPr/>
          <a:lstStyle/>
          <a:p>
            <a:r>
              <a:rPr lang="en-US" sz="2400" dirty="0"/>
              <a:t>Biases in electronic health record data due to processes within the healthcare system: retrospective observational study</a:t>
            </a:r>
            <a:br>
              <a:rPr lang="en-US" sz="2400" dirty="0"/>
            </a:br>
            <a:endParaRPr lang="en-US" sz="2400" dirty="0"/>
          </a:p>
        </p:txBody>
      </p:sp>
      <p:sp>
        <p:nvSpPr>
          <p:cNvPr id="3" name="Content Placeholder 2">
            <a:extLst>
              <a:ext uri="{FF2B5EF4-FFF2-40B4-BE49-F238E27FC236}">
                <a16:creationId xmlns:a16="http://schemas.microsoft.com/office/drawing/2014/main" id="{F0BB1F2A-E600-4C56-B08E-910FFB0C66F2}"/>
              </a:ext>
            </a:extLst>
          </p:cNvPr>
          <p:cNvSpPr>
            <a:spLocks noGrp="1"/>
          </p:cNvSpPr>
          <p:nvPr>
            <p:ph idx="1"/>
          </p:nvPr>
        </p:nvSpPr>
        <p:spPr/>
        <p:txBody>
          <a:bodyPr/>
          <a:lstStyle/>
          <a:p>
            <a:pPr>
              <a:buFont typeface="Arial" panose="020B0604020202020204" pitchFamily="34" charset="0"/>
              <a:buChar char="•"/>
            </a:pPr>
            <a:r>
              <a:rPr lang="en-US" sz="2000" b="1" dirty="0"/>
              <a:t>Objective:</a:t>
            </a:r>
            <a:r>
              <a:rPr lang="en-US" sz="2000" dirty="0"/>
              <a:t> evaluate the impact of healthcare processes on the predictive value of EHR data.</a:t>
            </a:r>
          </a:p>
          <a:p>
            <a:pPr>
              <a:buFont typeface="Arial" panose="020B0604020202020204" pitchFamily="34" charset="0"/>
              <a:buChar char="•"/>
            </a:pPr>
            <a:r>
              <a:rPr lang="en-US" sz="2000" b="1" dirty="0"/>
              <a:t>Design:</a:t>
            </a:r>
            <a:r>
              <a:rPr lang="en-US" sz="2000" dirty="0"/>
              <a:t> Retrospective observational study on 669 452 patients treated at the two hospitals over one year between 2005 and 2006.</a:t>
            </a:r>
          </a:p>
          <a:p>
            <a:pPr>
              <a:buFont typeface="Arial" panose="020B0604020202020204" pitchFamily="34" charset="0"/>
              <a:buChar char="•"/>
            </a:pPr>
            <a:r>
              <a:rPr lang="en-US" sz="2000" b="1" dirty="0"/>
              <a:t>Main outcome measures:</a:t>
            </a:r>
            <a:r>
              <a:rPr lang="en-US" sz="2000" dirty="0"/>
              <a:t> the relative predictive accuracy of each laboratory test for three year survival, using the time of the day, day of the week, and ordering frequency of the test, compared to the value of the test result.</a:t>
            </a:r>
          </a:p>
          <a:p>
            <a:pPr>
              <a:buFont typeface="Arial" panose="020B0604020202020204" pitchFamily="34" charset="0"/>
              <a:buChar char="•"/>
            </a:pPr>
            <a:r>
              <a:rPr lang="en-US" sz="2000" b="1" dirty="0"/>
              <a:t>Results:</a:t>
            </a:r>
            <a:r>
              <a:rPr lang="en-US" sz="2000" dirty="0"/>
              <a:t> the presence of a lab test order, regardless of any other info about the test result, is associated (P&lt;0.001) with the odds of survival in 233 of 272 (86%) tests. When lab tests were ordered was more accurate than the test results in predicting survival in 118 of 174 tests (68%).</a:t>
            </a:r>
          </a:p>
          <a:p>
            <a:pPr>
              <a:buFont typeface="Arial" panose="020B0604020202020204" pitchFamily="34" charset="0"/>
              <a:buChar char="•"/>
            </a:pPr>
            <a:r>
              <a:rPr lang="en-US" sz="2000" b="1" dirty="0"/>
              <a:t>Conclusions:</a:t>
            </a:r>
            <a:r>
              <a:rPr lang="en-US" sz="2000" dirty="0"/>
              <a:t> healthcare processes must be accounted for in analysis of observational health data. Without careful consideration to context, EHR data are unsuitable for many research questions.</a:t>
            </a:r>
          </a:p>
        </p:txBody>
      </p:sp>
      <p:sp>
        <p:nvSpPr>
          <p:cNvPr id="4" name="Slide Number Placeholder 3">
            <a:extLst>
              <a:ext uri="{FF2B5EF4-FFF2-40B4-BE49-F238E27FC236}">
                <a16:creationId xmlns:a16="http://schemas.microsoft.com/office/drawing/2014/main" id="{E2EDDD50-EDB6-4E43-A4D6-9D1BFB2D2C7B}"/>
              </a:ext>
            </a:extLst>
          </p:cNvPr>
          <p:cNvSpPr>
            <a:spLocks noGrp="1"/>
          </p:cNvSpPr>
          <p:nvPr>
            <p:ph type="sldNum" sz="quarter" idx="4294967295"/>
          </p:nvPr>
        </p:nvSpPr>
        <p:spPr/>
        <p:txBody>
          <a:bodyPr/>
          <a:lstStyle/>
          <a:p>
            <a:fld id="{970F0956-5B8E-40B4-A8DD-F75AA1D26018}" type="slidenum">
              <a:rPr lang="en-US" smtClean="0"/>
              <a:pPr/>
              <a:t>43</a:t>
            </a:fld>
            <a:endParaRPr lang="en-US"/>
          </a:p>
        </p:txBody>
      </p:sp>
      <p:sp>
        <p:nvSpPr>
          <p:cNvPr id="6" name="Rectangle 5">
            <a:extLst>
              <a:ext uri="{FF2B5EF4-FFF2-40B4-BE49-F238E27FC236}">
                <a16:creationId xmlns:a16="http://schemas.microsoft.com/office/drawing/2014/main" id="{B71F305F-9B30-4A01-B36B-C558CC38C8CD}"/>
              </a:ext>
            </a:extLst>
          </p:cNvPr>
          <p:cNvSpPr/>
          <p:nvPr/>
        </p:nvSpPr>
        <p:spPr>
          <a:xfrm>
            <a:off x="1283677" y="1449219"/>
            <a:ext cx="7848600" cy="276999"/>
          </a:xfrm>
          <a:prstGeom prst="rect">
            <a:avLst/>
          </a:prstGeom>
        </p:spPr>
        <p:txBody>
          <a:bodyPr wrap="square">
            <a:spAutoFit/>
          </a:bodyPr>
          <a:lstStyle/>
          <a:p>
            <a:pPr algn="r"/>
            <a:r>
              <a:rPr lang="en-US" sz="1200" b="0" dirty="0">
                <a:solidFill>
                  <a:schemeClr val="bg1"/>
                </a:solidFill>
              </a:rPr>
              <a:t>https://www.bmj.com/content/361/bmj.k1479</a:t>
            </a:r>
          </a:p>
        </p:txBody>
      </p:sp>
    </p:spTree>
    <p:extLst>
      <p:ext uri="{BB962C8B-B14F-4D97-AF65-F5344CB8AC3E}">
        <p14:creationId xmlns:p14="http://schemas.microsoft.com/office/powerpoint/2010/main" val="2817105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9DB1-FDB2-4139-ABC1-69E3B5203F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4E6A24-5DA3-4067-997C-3CA9758E3A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B0D498-18E4-430C-8A2B-B5844DF97ABF}"/>
              </a:ext>
            </a:extLst>
          </p:cNvPr>
          <p:cNvSpPr>
            <a:spLocks noGrp="1"/>
          </p:cNvSpPr>
          <p:nvPr>
            <p:ph type="sldNum" sz="quarter" idx="10"/>
          </p:nvPr>
        </p:nvSpPr>
        <p:spPr/>
        <p:txBody>
          <a:bodyPr/>
          <a:lstStyle/>
          <a:p>
            <a:fld id="{970F0956-5B8E-40B4-A8DD-F75AA1D26018}" type="slidenum">
              <a:rPr lang="en-US" smtClean="0"/>
              <a:pPr/>
              <a:t>44</a:t>
            </a:fld>
            <a:endParaRPr lang="en-US"/>
          </a:p>
        </p:txBody>
      </p:sp>
      <p:pic>
        <p:nvPicPr>
          <p:cNvPr id="359426" name="Picture 2" descr="https://www.bmj.com/content/bmj/361/bmj.k1479/F3.large.jpg">
            <a:extLst>
              <a:ext uri="{FF2B5EF4-FFF2-40B4-BE49-F238E27FC236}">
                <a16:creationId xmlns:a16="http://schemas.microsoft.com/office/drawing/2014/main" id="{F2C1B8E1-1A20-4DF8-9351-8C7DFD3AC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A87142-62C2-4C83-A1B2-EF3F94972657}"/>
              </a:ext>
            </a:extLst>
          </p:cNvPr>
          <p:cNvSpPr/>
          <p:nvPr/>
        </p:nvSpPr>
        <p:spPr>
          <a:xfrm>
            <a:off x="6324599" y="5968236"/>
            <a:ext cx="2558473" cy="523220"/>
          </a:xfrm>
          <a:prstGeom prst="rect">
            <a:avLst/>
          </a:prstGeom>
        </p:spPr>
        <p:txBody>
          <a:bodyPr wrap="square">
            <a:spAutoFit/>
          </a:bodyPr>
          <a:lstStyle/>
          <a:p>
            <a:r>
              <a:rPr lang="en-US" sz="1400" b="0" dirty="0"/>
              <a:t>https://www.bmj.com/content/bmj/361/bmj.k1479/F3.large.jpg</a:t>
            </a:r>
          </a:p>
        </p:txBody>
      </p:sp>
    </p:spTree>
    <p:extLst>
      <p:ext uri="{BB962C8B-B14F-4D97-AF65-F5344CB8AC3E}">
        <p14:creationId xmlns:p14="http://schemas.microsoft.com/office/powerpoint/2010/main" val="1468560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F0D-76C5-4A9E-88B1-0BBC573E0ED6}"/>
              </a:ext>
            </a:extLst>
          </p:cNvPr>
          <p:cNvSpPr>
            <a:spLocks noGrp="1"/>
          </p:cNvSpPr>
          <p:nvPr>
            <p:ph type="title"/>
          </p:nvPr>
        </p:nvSpPr>
        <p:spPr/>
        <p:txBody>
          <a:bodyPr/>
          <a:lstStyle/>
          <a:p>
            <a:r>
              <a:rPr lang="en-US" dirty="0"/>
              <a:t>Gene annotation bias impedes biomedical research</a:t>
            </a:r>
            <a:br>
              <a:rPr lang="en-US" b="1" dirty="0"/>
            </a:br>
            <a:endParaRPr lang="en-US" dirty="0"/>
          </a:p>
        </p:txBody>
      </p:sp>
      <p:sp>
        <p:nvSpPr>
          <p:cNvPr id="3" name="Content Placeholder 2">
            <a:extLst>
              <a:ext uri="{FF2B5EF4-FFF2-40B4-BE49-F238E27FC236}">
                <a16:creationId xmlns:a16="http://schemas.microsoft.com/office/drawing/2014/main" id="{70C507E4-78C6-479E-9A5D-A56731443687}"/>
              </a:ext>
            </a:extLst>
          </p:cNvPr>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i="1" dirty="0"/>
              <a:t>‘our results provide an evidence of a strong research bias in literature that focuses on well-annotated genes instead of those with the most significant disease relationship in terms of both expression and genetic variation.’</a:t>
            </a:r>
          </a:p>
          <a:p>
            <a:pPr>
              <a:buFont typeface="Arial" panose="020B0604020202020204" pitchFamily="34" charset="0"/>
              <a:buChar char="•"/>
            </a:pPr>
            <a:r>
              <a:rPr lang="en-US" sz="2000" i="1" dirty="0"/>
              <a:t>this experimental paradigm has led to a gene-centric disease research bias where hypotheses are confounded by the streetlight effect of looking for “answers where the light is better rather than where the truth is more likely to lie”’</a:t>
            </a:r>
          </a:p>
          <a:p>
            <a:pPr>
              <a:buFont typeface="Arial" panose="020B0604020202020204" pitchFamily="34" charset="0"/>
              <a:buChar char="•"/>
            </a:pPr>
            <a:r>
              <a:rPr lang="en-US" sz="2000" dirty="0"/>
              <a:t>‘the list of unannotated genes is simply ignored because pathway analysis tools cannot map them to any GO terms. Hence, the self-perpetuating cycle of inequality continues.’</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4EB0A3B-67A0-4E0B-828C-CD916F58E5F4}"/>
              </a:ext>
            </a:extLst>
          </p:cNvPr>
          <p:cNvSpPr>
            <a:spLocks noGrp="1"/>
          </p:cNvSpPr>
          <p:nvPr>
            <p:ph type="sldNum" sz="quarter" idx="4294967295"/>
          </p:nvPr>
        </p:nvSpPr>
        <p:spPr/>
        <p:txBody>
          <a:bodyPr/>
          <a:lstStyle/>
          <a:p>
            <a:fld id="{970F0956-5B8E-40B4-A8DD-F75AA1D26018}" type="slidenum">
              <a:rPr lang="en-US" smtClean="0"/>
              <a:pPr/>
              <a:t>45</a:t>
            </a:fld>
            <a:endParaRPr lang="en-US"/>
          </a:p>
        </p:txBody>
      </p:sp>
      <p:sp>
        <p:nvSpPr>
          <p:cNvPr id="5" name="Rectangle 4">
            <a:extLst>
              <a:ext uri="{FF2B5EF4-FFF2-40B4-BE49-F238E27FC236}">
                <a16:creationId xmlns:a16="http://schemas.microsoft.com/office/drawing/2014/main" id="{9514BAE7-B823-4B28-991D-9F278A1AB65E}"/>
              </a:ext>
            </a:extLst>
          </p:cNvPr>
          <p:cNvSpPr/>
          <p:nvPr/>
        </p:nvSpPr>
        <p:spPr>
          <a:xfrm>
            <a:off x="1905000" y="6158215"/>
            <a:ext cx="7391400" cy="584775"/>
          </a:xfrm>
          <a:prstGeom prst="rect">
            <a:avLst/>
          </a:prstGeom>
        </p:spPr>
        <p:txBody>
          <a:bodyPr wrap="square">
            <a:spAutoFit/>
          </a:bodyPr>
          <a:lstStyle/>
          <a:p>
            <a:r>
              <a:rPr lang="en-US" sz="1600" b="0" dirty="0">
                <a:solidFill>
                  <a:schemeClr val="bg1"/>
                </a:solidFill>
                <a:latin typeface="-apple-system"/>
              </a:rPr>
              <a:t>Haynes, W.A., Tomczak, A. &amp; Khatri, P. Gene annotation bias impedes biomedical research. </a:t>
            </a:r>
            <a:r>
              <a:rPr lang="en-US" sz="1600" b="0" i="1" dirty="0">
                <a:solidFill>
                  <a:schemeClr val="bg1"/>
                </a:solidFill>
                <a:latin typeface="-apple-system"/>
              </a:rPr>
              <a:t>Sci Rep</a:t>
            </a:r>
            <a:r>
              <a:rPr lang="en-US" sz="1600" b="0" dirty="0">
                <a:solidFill>
                  <a:schemeClr val="bg1"/>
                </a:solidFill>
                <a:latin typeface="-apple-system"/>
              </a:rPr>
              <a:t> </a:t>
            </a:r>
            <a:r>
              <a:rPr lang="en-US" sz="1600" dirty="0">
                <a:solidFill>
                  <a:schemeClr val="bg1"/>
                </a:solidFill>
                <a:latin typeface="-apple-system"/>
              </a:rPr>
              <a:t>8, </a:t>
            </a:r>
            <a:r>
              <a:rPr lang="en-US" sz="1600" b="0" dirty="0">
                <a:solidFill>
                  <a:schemeClr val="bg1"/>
                </a:solidFill>
                <a:latin typeface="-apple-system"/>
              </a:rPr>
              <a:t>1362 (2018). https://doi.org/10.1038/s41598-018-19333-x</a:t>
            </a:r>
            <a:endParaRPr lang="en-US" sz="1600" dirty="0">
              <a:solidFill>
                <a:schemeClr val="bg1"/>
              </a:solidFill>
            </a:endParaRPr>
          </a:p>
        </p:txBody>
      </p:sp>
    </p:spTree>
    <p:extLst>
      <p:ext uri="{BB962C8B-B14F-4D97-AF65-F5344CB8AC3E}">
        <p14:creationId xmlns:p14="http://schemas.microsoft.com/office/powerpoint/2010/main" val="2510369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7B11-8C77-4C7E-BC8C-B91D86ABA0DD}"/>
              </a:ext>
            </a:extLst>
          </p:cNvPr>
          <p:cNvSpPr>
            <a:spLocks noGrp="1"/>
          </p:cNvSpPr>
          <p:nvPr>
            <p:ph type="title"/>
          </p:nvPr>
        </p:nvSpPr>
        <p:spPr/>
        <p:txBody>
          <a:bodyPr/>
          <a:lstStyle/>
          <a:p>
            <a:r>
              <a:rPr lang="en-US" dirty="0">
                <a:latin typeface="Merriweather"/>
              </a:rPr>
              <a:t>Bias at warp speed: how AI may contribute to the disparities gap in the time of COVID-19 </a:t>
            </a:r>
            <a:br>
              <a:rPr lang="en-US" dirty="0">
                <a:latin typeface="Merriweather"/>
              </a:rPr>
            </a:br>
            <a:endParaRPr lang="en-US" dirty="0"/>
          </a:p>
        </p:txBody>
      </p:sp>
      <p:sp>
        <p:nvSpPr>
          <p:cNvPr id="3" name="Content Placeholder 2">
            <a:extLst>
              <a:ext uri="{FF2B5EF4-FFF2-40B4-BE49-F238E27FC236}">
                <a16:creationId xmlns:a16="http://schemas.microsoft.com/office/drawing/2014/main" id="{00703C4F-2072-4C5F-938D-66F18D8992C6}"/>
              </a:ext>
            </a:extLst>
          </p:cNvPr>
          <p:cNvSpPr>
            <a:spLocks noGrp="1"/>
          </p:cNvSpPr>
          <p:nvPr>
            <p:ph idx="1"/>
          </p:nvPr>
        </p:nvSpPr>
        <p:spPr>
          <a:xfrm>
            <a:off x="228600" y="2144726"/>
            <a:ext cx="8686800" cy="4484674"/>
          </a:xfrm>
        </p:spPr>
        <p:txBody>
          <a:bodyPr/>
          <a:lstStyle/>
          <a:p>
            <a:pPr marL="0" indent="0" algn="just"/>
            <a:r>
              <a:rPr lang="en-US" sz="2000" i="1" dirty="0"/>
              <a:t>‘Furthermore, a systematic review study of COVID-19 prediction models uncovered that serious shortcomings, particularly in regard to potential biases, are alarmingly widespread. The PROBAST (Prediction model Risk Of Bias </a:t>
            </a:r>
            <a:r>
              <a:rPr lang="en-US" sz="2000" i="1" dirty="0" err="1"/>
              <a:t>ASsessment</a:t>
            </a:r>
            <a:r>
              <a:rPr lang="en-US" sz="2000" i="1" dirty="0"/>
              <a:t> Tool) study tool rated all 66 screened models at “high” or “unclear” risk of bias. The most frequent problems encountered were:</a:t>
            </a:r>
          </a:p>
          <a:p>
            <a:pPr marL="0" indent="0" algn="just"/>
            <a:endParaRPr lang="en-US" sz="2000" i="1" dirty="0"/>
          </a:p>
          <a:p>
            <a:pPr algn="just">
              <a:buFont typeface="Arial" panose="020B0604020202020204" pitchFamily="34" charset="0"/>
              <a:buChar char="•"/>
            </a:pPr>
            <a:r>
              <a:rPr lang="en-US" sz="2000" i="1" dirty="0"/>
              <a:t>unrepresentative data samples, </a:t>
            </a:r>
          </a:p>
          <a:p>
            <a:pPr algn="just">
              <a:buFont typeface="Arial" panose="020B0604020202020204" pitchFamily="34" charset="0"/>
              <a:buChar char="•"/>
            </a:pPr>
            <a:r>
              <a:rPr lang="en-US" sz="2000" i="1" dirty="0"/>
              <a:t>high likelihood of model overfitting, and </a:t>
            </a:r>
          </a:p>
          <a:p>
            <a:pPr algn="just">
              <a:buFont typeface="Arial" panose="020B0604020202020204" pitchFamily="34" charset="0"/>
              <a:buChar char="•"/>
            </a:pPr>
            <a:r>
              <a:rPr lang="en-US" sz="2000" i="1" dirty="0"/>
              <a:t>imprecise reporting of study populations and intended model use.’</a:t>
            </a:r>
          </a:p>
        </p:txBody>
      </p:sp>
      <p:sp>
        <p:nvSpPr>
          <p:cNvPr id="4" name="Slide Number Placeholder 3">
            <a:extLst>
              <a:ext uri="{FF2B5EF4-FFF2-40B4-BE49-F238E27FC236}">
                <a16:creationId xmlns:a16="http://schemas.microsoft.com/office/drawing/2014/main" id="{50A0F83F-0AB5-4B0E-83EE-2C814D2C243B}"/>
              </a:ext>
            </a:extLst>
          </p:cNvPr>
          <p:cNvSpPr>
            <a:spLocks noGrp="1"/>
          </p:cNvSpPr>
          <p:nvPr>
            <p:ph type="sldNum" sz="quarter" idx="4294967295"/>
          </p:nvPr>
        </p:nvSpPr>
        <p:spPr/>
        <p:txBody>
          <a:bodyPr/>
          <a:lstStyle/>
          <a:p>
            <a:fld id="{970F0956-5B8E-40B4-A8DD-F75AA1D26018}" type="slidenum">
              <a:rPr lang="en-US" smtClean="0"/>
              <a:pPr/>
              <a:t>46</a:t>
            </a:fld>
            <a:endParaRPr lang="en-US"/>
          </a:p>
        </p:txBody>
      </p:sp>
      <p:sp>
        <p:nvSpPr>
          <p:cNvPr id="5" name="Rectangle 4">
            <a:extLst>
              <a:ext uri="{FF2B5EF4-FFF2-40B4-BE49-F238E27FC236}">
                <a16:creationId xmlns:a16="http://schemas.microsoft.com/office/drawing/2014/main" id="{476B42B6-FBC9-4C99-8769-DF74870FFB88}"/>
              </a:ext>
            </a:extLst>
          </p:cNvPr>
          <p:cNvSpPr/>
          <p:nvPr/>
        </p:nvSpPr>
        <p:spPr>
          <a:xfrm>
            <a:off x="457200" y="5870730"/>
            <a:ext cx="8686800" cy="830997"/>
          </a:xfrm>
          <a:prstGeom prst="rect">
            <a:avLst/>
          </a:prstGeom>
        </p:spPr>
        <p:txBody>
          <a:bodyPr wrap="square">
            <a:spAutoFit/>
          </a:bodyPr>
          <a:lstStyle/>
          <a:p>
            <a:pPr algn="r"/>
            <a:r>
              <a:rPr lang="en-US" sz="1600" b="0" dirty="0" err="1">
                <a:solidFill>
                  <a:schemeClr val="bg1"/>
                </a:solidFill>
                <a:latin typeface="Source Sans Pro" panose="020B0503030403020204" pitchFamily="34" charset="0"/>
              </a:rPr>
              <a:t>Eliane</a:t>
            </a:r>
            <a:r>
              <a:rPr lang="en-US" sz="1600" b="0" dirty="0">
                <a:solidFill>
                  <a:schemeClr val="bg1"/>
                </a:solidFill>
                <a:latin typeface="Source Sans Pro" panose="020B0503030403020204" pitchFamily="34" charset="0"/>
              </a:rPr>
              <a:t> </a:t>
            </a:r>
            <a:r>
              <a:rPr lang="en-US" sz="1600" b="0" dirty="0" err="1">
                <a:solidFill>
                  <a:schemeClr val="bg1"/>
                </a:solidFill>
                <a:latin typeface="Source Sans Pro" panose="020B0503030403020204" pitchFamily="34" charset="0"/>
              </a:rPr>
              <a:t>Röösli</a:t>
            </a:r>
            <a:r>
              <a:rPr lang="en-US" sz="1600" b="0" dirty="0">
                <a:solidFill>
                  <a:schemeClr val="bg1"/>
                </a:solidFill>
                <a:latin typeface="Source Sans Pro" panose="020B0503030403020204" pitchFamily="34" charset="0"/>
              </a:rPr>
              <a:t>, Brian Rice, Tina Hernandez-</a:t>
            </a:r>
            <a:r>
              <a:rPr lang="en-US" sz="1600" b="0" dirty="0" err="1">
                <a:solidFill>
                  <a:schemeClr val="bg1"/>
                </a:solidFill>
                <a:latin typeface="Source Sans Pro" panose="020B0503030403020204" pitchFamily="34" charset="0"/>
              </a:rPr>
              <a:t>Boussard</a:t>
            </a:r>
            <a:endParaRPr lang="en-US" sz="1600" b="0" dirty="0">
              <a:solidFill>
                <a:schemeClr val="bg1"/>
              </a:solidFill>
              <a:latin typeface="Source Sans Pro" panose="020B0503030403020204" pitchFamily="34" charset="0"/>
            </a:endParaRPr>
          </a:p>
          <a:p>
            <a:pPr algn="r"/>
            <a:r>
              <a:rPr lang="en-US" sz="1600" b="0" i="1" dirty="0">
                <a:solidFill>
                  <a:schemeClr val="bg1"/>
                </a:solidFill>
                <a:latin typeface="inherit"/>
              </a:rPr>
              <a:t>Journal of the American Medical Informatics Association</a:t>
            </a:r>
            <a:r>
              <a:rPr lang="en-US" sz="1600" b="0" dirty="0">
                <a:solidFill>
                  <a:schemeClr val="bg1"/>
                </a:solidFill>
                <a:latin typeface="Source Sans Pro" panose="020B0503030403020204" pitchFamily="34" charset="0"/>
              </a:rPr>
              <a:t>, Volume 28, Issue 1, January 2021, Pages 190–192, </a:t>
            </a:r>
            <a:r>
              <a:rPr lang="en-US" sz="1600" b="0" dirty="0">
                <a:solidFill>
                  <a:schemeClr val="bg1"/>
                </a:solidFill>
                <a:latin typeface="Source Sans Pro" panose="020B0503030403020204" pitchFamily="34" charset="0"/>
                <a:hlinkClick r:id="rId2">
                  <a:extLst>
                    <a:ext uri="{A12FA001-AC4F-418D-AE19-62706E023703}">
                      <ahyp:hlinkClr xmlns:ahyp="http://schemas.microsoft.com/office/drawing/2018/hyperlinkcolor" val="tx"/>
                    </a:ext>
                  </a:extLst>
                </a:hlinkClick>
              </a:rPr>
              <a:t>https://doi.org/10.1093/jamia/ocaa210</a:t>
            </a:r>
            <a:endParaRPr lang="en-US" sz="1600" b="0" i="0" dirty="0">
              <a:solidFill>
                <a:schemeClr val="bg1"/>
              </a:solidFill>
              <a:effectLst/>
              <a:latin typeface="Source Sans Pro" panose="020B0503030403020204" pitchFamily="34" charset="0"/>
            </a:endParaRPr>
          </a:p>
        </p:txBody>
      </p:sp>
    </p:spTree>
    <p:extLst>
      <p:ext uri="{BB962C8B-B14F-4D97-AF65-F5344CB8AC3E}">
        <p14:creationId xmlns:p14="http://schemas.microsoft.com/office/powerpoint/2010/main" val="23921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0"/>
          </p:nvPr>
        </p:nvSpPr>
        <p:spPr/>
        <p:txBody>
          <a:bodyPr/>
          <a:lstStyle/>
          <a:p>
            <a:fld id="{970F0956-5B8E-40B4-A8DD-F75AA1D26018}" type="slidenum">
              <a:rPr lang="en-US" smtClean="0"/>
              <a:pPr/>
              <a:t>47</a:t>
            </a:fld>
            <a:endParaRPr lang="en-US"/>
          </a:p>
        </p:txBody>
      </p:sp>
    </p:spTree>
    <p:extLst>
      <p:ext uri="{BB962C8B-B14F-4D97-AF65-F5344CB8AC3E}">
        <p14:creationId xmlns:p14="http://schemas.microsoft.com/office/powerpoint/2010/main" val="2351304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Guided exercise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48</a:t>
            </a:fld>
            <a:endParaRPr lang="en-US"/>
          </a:p>
        </p:txBody>
      </p:sp>
      <p:sp>
        <p:nvSpPr>
          <p:cNvPr id="6" name="Subtitle 5">
            <a:extLst>
              <a:ext uri="{FF2B5EF4-FFF2-40B4-BE49-F238E27FC236}">
                <a16:creationId xmlns:a16="http://schemas.microsoft.com/office/drawing/2014/main" id="{D1622195-CD35-4C6F-955A-47DF0A74003C}"/>
              </a:ext>
            </a:extLst>
          </p:cNvPr>
          <p:cNvSpPr>
            <a:spLocks noGrp="1"/>
          </p:cNvSpPr>
          <p:nvPr>
            <p:ph type="subTitle" idx="1"/>
          </p:nvPr>
        </p:nvSpPr>
        <p:spPr>
          <a:xfrm>
            <a:off x="457200" y="3886200"/>
            <a:ext cx="8077200" cy="1752600"/>
          </a:xfrm>
        </p:spPr>
        <p:txBody>
          <a:bodyPr/>
          <a:lstStyle/>
          <a:p>
            <a:r>
              <a:rPr lang="en-US" dirty="0"/>
              <a:t>https://jech.bmj.com/content/jech/58/8/635.full.pdf</a:t>
            </a:r>
          </a:p>
        </p:txBody>
      </p:sp>
    </p:spTree>
    <p:extLst>
      <p:ext uri="{BB962C8B-B14F-4D97-AF65-F5344CB8AC3E}">
        <p14:creationId xmlns:p14="http://schemas.microsoft.com/office/powerpoint/2010/main" val="1175014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49</a:t>
            </a:fld>
            <a:endParaRPr lang="en-US"/>
          </a:p>
        </p:txBody>
      </p:sp>
    </p:spTree>
    <p:extLst>
      <p:ext uri="{BB962C8B-B14F-4D97-AF65-F5344CB8AC3E}">
        <p14:creationId xmlns:p14="http://schemas.microsoft.com/office/powerpoint/2010/main" val="219420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Scientific values</a:t>
            </a:r>
            <a:r>
              <a:rPr lang="en-US" b="1" dirty="0"/>
              <a:t>:</a:t>
            </a:r>
          </a:p>
          <a:p>
            <a:pPr lvl="1">
              <a:buFont typeface="Arial" panose="020B0604020202020204" pitchFamily="34" charset="0"/>
              <a:buChar char="•"/>
            </a:pPr>
            <a:r>
              <a:rPr lang="en-US" dirty="0"/>
              <a:t>Accuracy, simplicity, …</a:t>
            </a:r>
          </a:p>
          <a:p>
            <a:pPr>
              <a:buFont typeface="Arial" panose="020B0604020202020204" pitchFamily="34" charset="0"/>
              <a:buChar char="•"/>
            </a:pPr>
            <a:r>
              <a:rPr lang="en-US" b="1" u="sng" dirty="0"/>
              <a:t>Epistemic (or cognitive) values</a:t>
            </a:r>
            <a:r>
              <a:rPr lang="en-US" b="1" dirty="0"/>
              <a:t>:</a:t>
            </a:r>
            <a:r>
              <a:rPr lang="en-US" dirty="0"/>
              <a:t> </a:t>
            </a:r>
          </a:p>
          <a:p>
            <a:pPr lvl="1">
              <a:buFont typeface="Arial" panose="020B0604020202020204" pitchFamily="34" charset="0"/>
              <a:buChar char="•"/>
            </a:pPr>
            <a:r>
              <a:rPr lang="en-US" dirty="0"/>
              <a:t>predictive accuracy, scope, unification, explanatory power, coherence with other accepted theories, …</a:t>
            </a:r>
          </a:p>
          <a:p>
            <a:pPr>
              <a:buFont typeface="Arial" panose="020B0604020202020204" pitchFamily="34" charset="0"/>
              <a:buChar char="•"/>
            </a:pPr>
            <a:r>
              <a:rPr lang="en-US" b="1" u="sng" dirty="0"/>
              <a:t>Contextual (non-cognitive) values</a:t>
            </a:r>
            <a:r>
              <a:rPr lang="en-US" b="1" dirty="0"/>
              <a:t>:</a:t>
            </a:r>
            <a:r>
              <a:rPr lang="en-US" dirty="0"/>
              <a:t> </a:t>
            </a:r>
          </a:p>
          <a:p>
            <a:pPr lvl="1">
              <a:buFont typeface="Arial" panose="020B0604020202020204" pitchFamily="34" charset="0"/>
              <a:buChar char="•"/>
            </a:pPr>
            <a:r>
              <a:rPr lang="en-US" dirty="0"/>
              <a:t>moral, personal, social, political and cultural values such as pleasure, justice and equality, conservation of the natural environment, diversity, …</a:t>
            </a:r>
          </a:p>
        </p:txBody>
      </p:sp>
      <p:sp>
        <p:nvSpPr>
          <p:cNvPr id="4" name="Rectangle 3"/>
          <p:cNvSpPr/>
          <p:nvPr/>
        </p:nvSpPr>
        <p:spPr>
          <a:xfrm>
            <a:off x="1295400" y="6248400"/>
            <a:ext cx="7696200" cy="338554"/>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Times New Roman" pitchFamily="18" charset="0"/>
                <a:ea typeface="+mn-ea"/>
                <a:cs typeface="+mn-cs"/>
              </a:rPr>
              <a:t>http://plato.stanford.edu/entries/scientific-objectivity</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70F0956-5B8E-40B4-A8DD-F75AA1D2601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35272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a:p>
            <a:pPr lvl="1">
              <a:buFont typeface="Arial" panose="020B0604020202020204" pitchFamily="34" charset="0"/>
              <a:buChar char="•"/>
            </a:pPr>
            <a:endParaRPr lang="en-US" dirty="0"/>
          </a:p>
          <a:p>
            <a:pPr marL="0" indent="0" algn="ctr"/>
            <a:r>
              <a:rPr lang="en-US" sz="3600" dirty="0"/>
              <a:t>Reporting bias</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50</a:t>
            </a:fld>
            <a:endParaRPr lang="en-US"/>
          </a:p>
        </p:txBody>
      </p:sp>
    </p:spTree>
    <p:extLst>
      <p:ext uri="{BB962C8B-B14F-4D97-AF65-F5344CB8AC3E}">
        <p14:creationId xmlns:p14="http://schemas.microsoft.com/office/powerpoint/2010/main" val="3411387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2728335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3975" lvl="1" indent="0" algn="ctr">
              <a:buNone/>
            </a:pPr>
            <a:r>
              <a:rPr lang="en-US" sz="3200" dirty="0"/>
              <a:t>inflated estimate of disease severity in such measures as the death-to-case ratio. </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52</a:t>
            </a:fld>
            <a:endParaRPr lang="en-US"/>
          </a:p>
        </p:txBody>
      </p:sp>
    </p:spTree>
    <p:extLst>
      <p:ext uri="{BB962C8B-B14F-4D97-AF65-F5344CB8AC3E}">
        <p14:creationId xmlns:p14="http://schemas.microsoft.com/office/powerpoint/2010/main" val="1208687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53</a:t>
            </a:fld>
            <a:endParaRPr lang="en-US"/>
          </a:p>
        </p:txBody>
      </p:sp>
    </p:spTree>
    <p:extLst>
      <p:ext uri="{BB962C8B-B14F-4D97-AF65-F5344CB8AC3E}">
        <p14:creationId xmlns:p14="http://schemas.microsoft.com/office/powerpoint/2010/main" val="480925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7150" indent="0" algn="ctr"/>
            <a:r>
              <a:rPr lang="en-US" sz="3200" dirty="0"/>
              <a:t>an underestimate of the baseline incidence of disease after media attention wanes </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54</a:t>
            </a:fld>
            <a:endParaRPr lang="en-US"/>
          </a:p>
        </p:txBody>
      </p:sp>
    </p:spTree>
    <p:extLst>
      <p:ext uri="{BB962C8B-B14F-4D97-AF65-F5344CB8AC3E}">
        <p14:creationId xmlns:p14="http://schemas.microsoft.com/office/powerpoint/2010/main" val="190267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55</a:t>
            </a:fld>
            <a:endParaRPr lang="en-US"/>
          </a:p>
        </p:txBody>
      </p:sp>
    </p:spTree>
    <p:extLst>
      <p:ext uri="{BB962C8B-B14F-4D97-AF65-F5344CB8AC3E}">
        <p14:creationId xmlns:p14="http://schemas.microsoft.com/office/powerpoint/2010/main" val="2271210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lgn="ctr"/>
            <a:r>
              <a:rPr lang="en-US" sz="3200" dirty="0"/>
              <a:t>Both</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56</a:t>
            </a:fld>
            <a:endParaRPr lang="en-US"/>
          </a:p>
        </p:txBody>
      </p:sp>
    </p:spTree>
    <p:extLst>
      <p:ext uri="{BB962C8B-B14F-4D97-AF65-F5344CB8AC3E}">
        <p14:creationId xmlns:p14="http://schemas.microsoft.com/office/powerpoint/2010/main" val="2682489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884862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a:p>
            <a:pPr marL="0" indent="0"/>
            <a:endParaRPr lang="en-US" dirty="0"/>
          </a:p>
          <a:p>
            <a:pPr marL="0" indent="0"/>
            <a:endParaRPr lang="en-US" dirty="0"/>
          </a:p>
          <a:p>
            <a:pPr marL="0" indent="0" algn="ctr"/>
            <a:r>
              <a:rPr lang="en-US" sz="2800" b="1" dirty="0"/>
              <a:t>Information bias</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58</a:t>
            </a:fld>
            <a:endParaRPr lang="en-US"/>
          </a:p>
        </p:txBody>
      </p:sp>
    </p:spTree>
    <p:extLst>
      <p:ext uri="{BB962C8B-B14F-4D97-AF65-F5344CB8AC3E}">
        <p14:creationId xmlns:p14="http://schemas.microsoft.com/office/powerpoint/2010/main" val="4193166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Patient knows he has disease X. </a:t>
            </a:r>
          </a:p>
          <a:p>
            <a:pPr>
              <a:buFont typeface="Arial" panose="020B0604020202020204" pitchFamily="34" charset="0"/>
              <a:buChar char="•"/>
            </a:pPr>
            <a:r>
              <a:rPr lang="en-US" dirty="0"/>
              <a:t>He performs searches online from which he ‘learns’ the variety of symptoms that it may come with and what causes there might be.</a:t>
            </a:r>
          </a:p>
          <a:p>
            <a:pPr>
              <a:buFont typeface="Arial" panose="020B0604020202020204" pitchFamily="34" charset="0"/>
              <a:buChar char="•"/>
            </a:pPr>
            <a:r>
              <a:rPr lang="en-US" dirty="0"/>
              <a:t>By doing so, he comes across a patient recruitment website for a trial involving signs, symptoms and causes for disease X.</a:t>
            </a:r>
          </a:p>
          <a:p>
            <a:pPr>
              <a:buFont typeface="Arial" panose="020B0604020202020204" pitchFamily="34" charset="0"/>
              <a:buChar char="•"/>
            </a:pPr>
            <a:r>
              <a:rPr lang="en-US" dirty="0"/>
              <a:t>He believes he qualifies.</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59</a:t>
            </a:fld>
            <a:endParaRPr lang="en-US"/>
          </a:p>
        </p:txBody>
      </p:sp>
    </p:spTree>
    <p:extLst>
      <p:ext uri="{BB962C8B-B14F-4D97-AF65-F5344CB8AC3E}">
        <p14:creationId xmlns:p14="http://schemas.microsoft.com/office/powerpoint/2010/main" val="147150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value(s) on science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choice of a scientific research problem; </a:t>
            </a:r>
          </a:p>
          <a:p>
            <a:pPr marL="514350" indent="-514350">
              <a:buFont typeface="+mj-lt"/>
              <a:buAutoNum type="arabicPeriod"/>
            </a:pPr>
            <a:r>
              <a:rPr lang="en-US" dirty="0"/>
              <a:t>the gathering of evidence in relation to the problem; </a:t>
            </a:r>
          </a:p>
          <a:p>
            <a:pPr marL="514350" indent="-514350">
              <a:buFont typeface="+mj-lt"/>
              <a:buAutoNum type="arabicPeriod"/>
            </a:pPr>
            <a:r>
              <a:rPr lang="en-US" dirty="0"/>
              <a:t>the acceptance of a scientific hypothesis or theory as an adequate answer to the problem on the basis of the evidence; </a:t>
            </a:r>
          </a:p>
          <a:p>
            <a:pPr marL="514350" indent="-514350">
              <a:buFont typeface="+mj-lt"/>
              <a:buAutoNum type="arabicPeriod"/>
            </a:pPr>
            <a:r>
              <a:rPr lang="en-US" dirty="0"/>
              <a:t>the proliferation and application of scientific research results. </a:t>
            </a:r>
          </a:p>
          <a:p>
            <a:pPr marL="0" indent="0"/>
            <a:endParaRPr lang="en-US" dirty="0"/>
          </a:p>
          <a:p>
            <a:pPr marL="0" indent="0"/>
            <a:r>
              <a:rPr lang="en-US" dirty="0"/>
              <a:t>				(Weber 1917 [1988]).</a:t>
            </a:r>
          </a:p>
        </p:txBody>
      </p:sp>
      <p:sp>
        <p:nvSpPr>
          <p:cNvPr id="4" name="Rectangle 3"/>
          <p:cNvSpPr/>
          <p:nvPr/>
        </p:nvSpPr>
        <p:spPr>
          <a:xfrm>
            <a:off x="1295400" y="6248400"/>
            <a:ext cx="7696200" cy="338554"/>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Times New Roman" pitchFamily="18" charset="0"/>
                <a:ea typeface="+mn-ea"/>
                <a:cs typeface="+mn-cs"/>
              </a:rPr>
              <a:t>http://plato.stanford.edu/entries/scientific-objectivity</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70F0956-5B8E-40B4-A8DD-F75AA1D2601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38733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Rumination bias</a:t>
            </a:r>
            <a:r>
              <a:rPr lang="en-US" b="1" dirty="0"/>
              <a:t> </a:t>
            </a:r>
          </a:p>
          <a:p>
            <a:pPr lvl="1">
              <a:buFont typeface="Arial" panose="020B0604020202020204" pitchFamily="34" charset="0"/>
              <a:buChar char="•"/>
            </a:pPr>
            <a:r>
              <a:rPr lang="en-US" dirty="0"/>
              <a:t>= recall bias occurring if the presence of some outcome or effect influences the perception of its causes.</a:t>
            </a:r>
          </a:p>
          <a:p>
            <a:pPr lvl="1">
              <a:buFont typeface="Arial" panose="020B0604020202020204" pitchFamily="34" charset="0"/>
              <a:buChar char="•"/>
            </a:pPr>
            <a:r>
              <a:rPr lang="en-US" dirty="0"/>
              <a:t>he might confuse signs and symptoms he really has with signs and symptoms described.</a:t>
            </a:r>
          </a:p>
          <a:p>
            <a:pPr marL="0" indent="0"/>
            <a:endParaRPr lang="en-US" dirty="0"/>
          </a:p>
          <a:p>
            <a:pPr>
              <a:buFont typeface="Arial" panose="020B0604020202020204" pitchFamily="34" charset="0"/>
              <a:buChar char="•"/>
            </a:pPr>
            <a:r>
              <a:rPr lang="en-US" b="1" u="sng" dirty="0"/>
              <a:t>Exposure submission bias</a:t>
            </a:r>
            <a:r>
              <a:rPr lang="en-US" b="1" dirty="0"/>
              <a:t> </a:t>
            </a:r>
          </a:p>
          <a:p>
            <a:pPr lvl="1">
              <a:buFont typeface="Arial" panose="020B0604020202020204" pitchFamily="34" charset="0"/>
              <a:buChar char="•"/>
            </a:pPr>
            <a:r>
              <a:rPr lang="en-US" dirty="0"/>
              <a:t>= the presence of some outcome or effect influences the search for exposure to the putative cause.</a:t>
            </a:r>
          </a:p>
          <a:p>
            <a:pPr lvl="1">
              <a:buFont typeface="Arial" panose="020B0604020202020204" pitchFamily="34" charset="0"/>
              <a:buChar char="•"/>
            </a:pPr>
            <a:r>
              <a:rPr lang="en-US" dirty="0"/>
              <a:t>he might ascribe an event in his past which is similar to one of the listed causes, as the real cause for his disease.</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60</a:t>
            </a:fld>
            <a:endParaRPr lang="en-US"/>
          </a:p>
        </p:txBody>
      </p:sp>
    </p:spTree>
    <p:extLst>
      <p:ext uri="{BB962C8B-B14F-4D97-AF65-F5344CB8AC3E}">
        <p14:creationId xmlns:p14="http://schemas.microsoft.com/office/powerpoint/2010/main" val="14680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endParaRPr lang="en-US" sz="2000" dirty="0"/>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61</a:t>
            </a:fld>
            <a:endParaRPr lang="en-US"/>
          </a:p>
        </p:txBody>
      </p:sp>
    </p:spTree>
    <p:extLst>
      <p:ext uri="{BB962C8B-B14F-4D97-AF65-F5344CB8AC3E}">
        <p14:creationId xmlns:p14="http://schemas.microsoft.com/office/powerpoint/2010/main" val="2655421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r>
              <a:rPr lang="en-US" sz="2000" dirty="0"/>
              <a:t> </a:t>
            </a:r>
          </a:p>
          <a:p>
            <a:pPr>
              <a:buFont typeface="Arial" panose="020B0604020202020204" pitchFamily="34" charset="0"/>
              <a:buChar char="•"/>
            </a:pPr>
            <a:endParaRPr lang="en-US" sz="2000" dirty="0"/>
          </a:p>
          <a:p>
            <a:pPr>
              <a:buFont typeface="Arial" panose="020B0604020202020204" pitchFamily="34" charset="0"/>
              <a:buChar char="•"/>
            </a:pPr>
            <a:r>
              <a:rPr lang="en-US" sz="2000" dirty="0"/>
              <a:t>Confounding: an apparent effect is attributed to the exposure of interest, whereas in fact it ought to have been attributed to some other factor.</a:t>
            </a:r>
          </a:p>
          <a:p>
            <a:pPr>
              <a:buFont typeface="Arial" panose="020B0604020202020204" pitchFamily="34" charset="0"/>
              <a:buChar char="•"/>
            </a:pPr>
            <a:endParaRPr lang="en-US" sz="2000" dirty="0"/>
          </a:p>
          <a:p>
            <a:pPr>
              <a:buFont typeface="Arial" panose="020B0604020202020204" pitchFamily="34" charset="0"/>
              <a:buChar char="•"/>
            </a:pPr>
            <a:r>
              <a:rPr lang="en-US" sz="2000" b="1" u="sng" dirty="0"/>
              <a:t>Confounding by indication</a:t>
            </a:r>
            <a:r>
              <a:rPr lang="en-US" sz="2000" dirty="0"/>
              <a:t>: the indication is the confounding factor.</a:t>
            </a:r>
          </a:p>
          <a:p>
            <a:pPr>
              <a:buFont typeface="Arial" panose="020B0604020202020204" pitchFamily="34" charset="0"/>
              <a:buChar char="•"/>
            </a:pPr>
            <a:endParaRPr lang="en-US" sz="2000" dirty="0"/>
          </a:p>
          <a:p>
            <a:pPr lvl="1">
              <a:buFont typeface="Arial" panose="020B0604020202020204" pitchFamily="34" charset="0"/>
              <a:buChar char="•"/>
            </a:pPr>
            <a:endParaRPr lang="en-US" sz="2000" dirty="0"/>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62</a:t>
            </a:fld>
            <a:endParaRPr lang="en-US"/>
          </a:p>
        </p:txBody>
      </p:sp>
    </p:spTree>
    <p:extLst>
      <p:ext uri="{BB962C8B-B14F-4D97-AF65-F5344CB8AC3E}">
        <p14:creationId xmlns:p14="http://schemas.microsoft.com/office/powerpoint/2010/main" val="3922690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63</a:t>
            </a:fld>
            <a:endParaRPr lang="en-US"/>
          </a:p>
        </p:txBody>
      </p:sp>
    </p:spTree>
    <p:extLst>
      <p:ext uri="{BB962C8B-B14F-4D97-AF65-F5344CB8AC3E}">
        <p14:creationId xmlns:p14="http://schemas.microsoft.com/office/powerpoint/2010/main" val="772032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a:p>
            <a:pPr lvl="1">
              <a:buFont typeface="Arial" panose="020B0604020202020204" pitchFamily="34" charset="0"/>
              <a:buChar char="•"/>
            </a:pPr>
            <a:r>
              <a:rPr lang="en-US" dirty="0"/>
              <a:t>A patient is subjectively ‘difficult’ if it exceeds the competence/willingness to manage of the referrer, rather than objectively ‘difficult’.</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64</a:t>
            </a:fld>
            <a:endParaRPr lang="en-US"/>
          </a:p>
        </p:txBody>
      </p:sp>
    </p:spTree>
    <p:extLst>
      <p:ext uri="{BB962C8B-B14F-4D97-AF65-F5344CB8AC3E}">
        <p14:creationId xmlns:p14="http://schemas.microsoft.com/office/powerpoint/2010/main" val="2122907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diagnostic test (NDT)</a:t>
            </a:r>
          </a:p>
        </p:txBody>
      </p:sp>
      <p:graphicFrame>
        <p:nvGraphicFramePr>
          <p:cNvPr id="5" name="Content Placeholder 4"/>
          <p:cNvGraphicFramePr>
            <a:graphicFrameLocks noGrp="1"/>
          </p:cNvGraphicFramePr>
          <p:nvPr>
            <p:ph idx="1"/>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584571472"/>
                    </a:ext>
                  </a:extLst>
                </a:gridCol>
                <a:gridCol w="1737360">
                  <a:extLst>
                    <a:ext uri="{9D8B030D-6E8A-4147-A177-3AD203B41FA5}">
                      <a16:colId xmlns:a16="http://schemas.microsoft.com/office/drawing/2014/main" val="1302548108"/>
                    </a:ext>
                  </a:extLst>
                </a:gridCol>
                <a:gridCol w="1737360">
                  <a:extLst>
                    <a:ext uri="{9D8B030D-6E8A-4147-A177-3AD203B41FA5}">
                      <a16:colId xmlns:a16="http://schemas.microsoft.com/office/drawing/2014/main" val="1236028197"/>
                    </a:ext>
                  </a:extLst>
                </a:gridCol>
                <a:gridCol w="1737360">
                  <a:extLst>
                    <a:ext uri="{9D8B030D-6E8A-4147-A177-3AD203B41FA5}">
                      <a16:colId xmlns:a16="http://schemas.microsoft.com/office/drawing/2014/main" val="2714381822"/>
                    </a:ext>
                  </a:extLst>
                </a:gridCol>
                <a:gridCol w="1737360">
                  <a:extLst>
                    <a:ext uri="{9D8B030D-6E8A-4147-A177-3AD203B41FA5}">
                      <a16:colId xmlns:a16="http://schemas.microsoft.com/office/drawing/2014/main" val="2183304677"/>
                    </a:ext>
                  </a:extLst>
                </a:gridCol>
              </a:tblGrid>
              <a:tr h="370840">
                <a:tc>
                  <a:txBody>
                    <a:bodyPr/>
                    <a:lstStyle/>
                    <a:p>
                      <a:endParaRPr lang="en-US" dirty="0">
                        <a:solidFill>
                          <a:schemeClr val="bg1"/>
                        </a:solidFill>
                      </a:endParaRPr>
                    </a:p>
                  </a:txBody>
                  <a:tcPr>
                    <a:noFill/>
                  </a:tcPr>
                </a:tc>
                <a:tc gridSpan="4">
                  <a:txBody>
                    <a:bodyPr/>
                    <a:lstStyle/>
                    <a:p>
                      <a:pPr algn="ctr"/>
                      <a:r>
                        <a:rPr lang="en-US" dirty="0">
                          <a:solidFill>
                            <a:schemeClr val="bg1"/>
                          </a:solidFill>
                        </a:rPr>
                        <a:t>Existing diagnostic criteria</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7374616"/>
                  </a:ext>
                </a:extLst>
              </a:tr>
              <a:tr h="370840">
                <a:tc>
                  <a:txBody>
                    <a:bodyPr/>
                    <a:lstStyle/>
                    <a:p>
                      <a:endParaRPr lang="en-US" dirty="0">
                        <a:solidFill>
                          <a:schemeClr val="bg1"/>
                        </a:solidFill>
                      </a:endParaRPr>
                    </a:p>
                  </a:txBody>
                  <a:tcPr>
                    <a:noFill/>
                  </a:tcPr>
                </a:tc>
                <a:tc>
                  <a:txBody>
                    <a:bodyPr/>
                    <a:lstStyle/>
                    <a:p>
                      <a:r>
                        <a:rPr lang="en-US" dirty="0">
                          <a:solidFill>
                            <a:schemeClr val="bg1"/>
                          </a:solidFill>
                        </a:rPr>
                        <a:t>None satisfied</a:t>
                      </a:r>
                    </a:p>
                  </a:txBody>
                  <a:tcPr>
                    <a:noFill/>
                  </a:tcPr>
                </a:tc>
                <a:tc>
                  <a:txBody>
                    <a:bodyPr/>
                    <a:lstStyle/>
                    <a:p>
                      <a:r>
                        <a:rPr lang="en-US" dirty="0">
                          <a:solidFill>
                            <a:schemeClr val="bg1"/>
                          </a:solidFill>
                        </a:rPr>
                        <a:t>Few satisfied</a:t>
                      </a:r>
                    </a:p>
                  </a:txBody>
                  <a:tcPr>
                    <a:noFill/>
                  </a:tcPr>
                </a:tc>
                <a:tc>
                  <a:txBody>
                    <a:bodyPr/>
                    <a:lstStyle/>
                    <a:p>
                      <a:r>
                        <a:rPr lang="en-US" dirty="0">
                          <a:solidFill>
                            <a:schemeClr val="bg1"/>
                          </a:solidFill>
                        </a:rPr>
                        <a:t>Most satisfied</a:t>
                      </a:r>
                    </a:p>
                  </a:txBody>
                  <a:tcPr>
                    <a:noFill/>
                  </a:tcPr>
                </a:tc>
                <a:tc>
                  <a:txBody>
                    <a:bodyPr/>
                    <a:lstStyle/>
                    <a:p>
                      <a:r>
                        <a:rPr lang="en-US" dirty="0">
                          <a:solidFill>
                            <a:schemeClr val="bg1"/>
                          </a:solidFill>
                        </a:rPr>
                        <a:t>Fully satisfied</a:t>
                      </a:r>
                    </a:p>
                  </a:txBody>
                  <a:tcPr>
                    <a:noFill/>
                  </a:tcPr>
                </a:tc>
                <a:extLst>
                  <a:ext uri="{0D108BD9-81ED-4DB2-BD59-A6C34878D82A}">
                    <a16:rowId xmlns:a16="http://schemas.microsoft.com/office/drawing/2014/main" val="1994562776"/>
                  </a:ext>
                </a:extLst>
              </a:tr>
              <a:tr h="370840">
                <a:tc>
                  <a:txBody>
                    <a:bodyPr/>
                    <a:lstStyle/>
                    <a:p>
                      <a:r>
                        <a:rPr lang="en-US" dirty="0">
                          <a:solidFill>
                            <a:schemeClr val="bg1"/>
                          </a:solidFill>
                        </a:rPr>
                        <a:t>Disease X</a:t>
                      </a:r>
                    </a:p>
                  </a:txBody>
                  <a:tcPr>
                    <a:noFill/>
                  </a:tcPr>
                </a:tc>
                <a:tc>
                  <a:txBody>
                    <a:bodyPr/>
                    <a:lstStyle/>
                    <a:p>
                      <a:r>
                        <a:rPr lang="en-US" dirty="0">
                          <a:solidFill>
                            <a:schemeClr val="bg1"/>
                          </a:solidFill>
                        </a:rPr>
                        <a:t>5%</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extLst>
                  <a:ext uri="{0D108BD9-81ED-4DB2-BD59-A6C34878D82A}">
                    <a16:rowId xmlns:a16="http://schemas.microsoft.com/office/drawing/2014/main" val="3747801427"/>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70%</a:t>
                      </a:r>
                    </a:p>
                  </a:txBody>
                  <a:tcPr>
                    <a:noFill/>
                  </a:tcPr>
                </a:tc>
                <a:tc>
                  <a:txBody>
                    <a:bodyPr/>
                    <a:lstStyle/>
                    <a:p>
                      <a:pPr algn="ctr"/>
                      <a:r>
                        <a:rPr lang="en-US" dirty="0">
                          <a:solidFill>
                            <a:schemeClr val="bg1"/>
                          </a:solidFill>
                        </a:rPr>
                        <a:t>80%</a:t>
                      </a:r>
                    </a:p>
                  </a:txBody>
                  <a:tcPr>
                    <a:noFill/>
                  </a:tcPr>
                </a:tc>
                <a:tc>
                  <a:txBody>
                    <a:bodyPr/>
                    <a:lstStyle/>
                    <a:p>
                      <a:pPr algn="ctr"/>
                      <a:r>
                        <a:rPr lang="en-US" dirty="0">
                          <a:solidFill>
                            <a:schemeClr val="bg1"/>
                          </a:solidFill>
                        </a:rPr>
                        <a:t>90%</a:t>
                      </a:r>
                    </a:p>
                  </a:txBody>
                  <a:tcPr>
                    <a:noFill/>
                  </a:tcPr>
                </a:tc>
                <a:tc>
                  <a:txBody>
                    <a:bodyPr/>
                    <a:lstStyle/>
                    <a:p>
                      <a:pPr algn="ctr"/>
                      <a:r>
                        <a:rPr lang="en-US" dirty="0">
                          <a:solidFill>
                            <a:schemeClr val="bg1"/>
                          </a:solidFill>
                        </a:rPr>
                        <a:t>95%</a:t>
                      </a:r>
                    </a:p>
                  </a:txBody>
                  <a:tcPr>
                    <a:noFill/>
                  </a:tcPr>
                </a:tc>
                <a:extLst>
                  <a:ext uri="{0D108BD9-81ED-4DB2-BD59-A6C34878D82A}">
                    <a16:rowId xmlns:a16="http://schemas.microsoft.com/office/drawing/2014/main" val="4058659446"/>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30%</a:t>
                      </a:r>
                    </a:p>
                  </a:txBody>
                  <a:tcPr>
                    <a:noFill/>
                  </a:tcPr>
                </a:tc>
                <a:tc>
                  <a:txBody>
                    <a:bodyPr/>
                    <a:lstStyle/>
                    <a:p>
                      <a:pPr algn="ctr"/>
                      <a:r>
                        <a:rPr lang="en-US" dirty="0">
                          <a:solidFill>
                            <a:schemeClr val="bg1"/>
                          </a:solidFill>
                        </a:rPr>
                        <a:t>20%</a:t>
                      </a:r>
                    </a:p>
                  </a:txBody>
                  <a:tcPr>
                    <a:noFill/>
                  </a:tcPr>
                </a:tc>
                <a:tc>
                  <a:txBody>
                    <a:bodyPr/>
                    <a:lstStyle/>
                    <a:p>
                      <a:pPr algn="ctr"/>
                      <a:r>
                        <a:rPr lang="en-US" dirty="0">
                          <a:solidFill>
                            <a:schemeClr val="bg1"/>
                          </a:solidFill>
                        </a:rPr>
                        <a:t>10%</a:t>
                      </a:r>
                    </a:p>
                  </a:txBody>
                  <a:tcPr>
                    <a:noFill/>
                  </a:tcPr>
                </a:tc>
                <a:tc>
                  <a:txBody>
                    <a:bodyPr/>
                    <a:lstStyle/>
                    <a:p>
                      <a:pPr algn="ctr"/>
                      <a:r>
                        <a:rPr lang="en-US" dirty="0">
                          <a:solidFill>
                            <a:schemeClr val="bg1"/>
                          </a:solidFill>
                        </a:rPr>
                        <a:t>5%</a:t>
                      </a:r>
                    </a:p>
                  </a:txBody>
                  <a:tcPr>
                    <a:noFill/>
                  </a:tcPr>
                </a:tc>
                <a:extLst>
                  <a:ext uri="{0D108BD9-81ED-4DB2-BD59-A6C34878D82A}">
                    <a16:rowId xmlns:a16="http://schemas.microsoft.com/office/drawing/2014/main" val="925390573"/>
                  </a:ext>
                </a:extLst>
              </a:tr>
              <a:tr h="370840">
                <a:tc>
                  <a:txBody>
                    <a:bodyPr/>
                    <a:lstStyle/>
                    <a:p>
                      <a:r>
                        <a:rPr lang="en-US" dirty="0">
                          <a:solidFill>
                            <a:schemeClr val="bg1"/>
                          </a:solidFill>
                        </a:rPr>
                        <a:t>Not disease X</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a:t>
                      </a:r>
                    </a:p>
                  </a:txBody>
                  <a:tcPr>
                    <a:noFill/>
                  </a:tcPr>
                </a:tc>
                <a:extLst>
                  <a:ext uri="{0D108BD9-81ED-4DB2-BD59-A6C34878D82A}">
                    <a16:rowId xmlns:a16="http://schemas.microsoft.com/office/drawing/2014/main" val="3698793521"/>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1%</a:t>
                      </a:r>
                    </a:p>
                  </a:txBody>
                  <a:tcPr>
                    <a:noFill/>
                  </a:tcPr>
                </a:tc>
                <a:tc>
                  <a:txBody>
                    <a:bodyPr/>
                    <a:lstStyle/>
                    <a:p>
                      <a:pPr algn="ctr"/>
                      <a:r>
                        <a:rPr lang="en-US" dirty="0">
                          <a:solidFill>
                            <a:schemeClr val="bg1"/>
                          </a:solidFill>
                        </a:rPr>
                        <a:t>3%</a:t>
                      </a:r>
                    </a:p>
                  </a:txBody>
                  <a:tcPr>
                    <a:noFill/>
                  </a:tcPr>
                </a:tc>
                <a:tc>
                  <a:txBody>
                    <a:bodyPr/>
                    <a:lstStyle/>
                    <a:p>
                      <a:pPr algn="ctr"/>
                      <a:r>
                        <a:rPr lang="en-US" dirty="0">
                          <a:solidFill>
                            <a:schemeClr val="bg1"/>
                          </a:solidFill>
                        </a:rPr>
                        <a:t>5%</a:t>
                      </a:r>
                    </a:p>
                  </a:txBody>
                  <a:tcPr>
                    <a:noFill/>
                  </a:tcPr>
                </a:tc>
                <a:tc>
                  <a:txBody>
                    <a:bodyPr/>
                    <a:lstStyle/>
                    <a:p>
                      <a:pPr algn="ctr"/>
                      <a:r>
                        <a:rPr lang="en-US" dirty="0">
                          <a:solidFill>
                            <a:schemeClr val="bg1"/>
                          </a:solidFill>
                        </a:rPr>
                        <a:t>7%</a:t>
                      </a:r>
                    </a:p>
                  </a:txBody>
                  <a:tcPr>
                    <a:noFill/>
                  </a:tcPr>
                </a:tc>
                <a:extLst>
                  <a:ext uri="{0D108BD9-81ED-4DB2-BD59-A6C34878D82A}">
                    <a16:rowId xmlns:a16="http://schemas.microsoft.com/office/drawing/2014/main" val="4116006203"/>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99%</a:t>
                      </a:r>
                    </a:p>
                  </a:txBody>
                  <a:tcPr>
                    <a:noFill/>
                  </a:tcPr>
                </a:tc>
                <a:tc>
                  <a:txBody>
                    <a:bodyPr/>
                    <a:lstStyle/>
                    <a:p>
                      <a:pPr algn="ctr"/>
                      <a:r>
                        <a:rPr lang="en-US" dirty="0">
                          <a:solidFill>
                            <a:schemeClr val="bg1"/>
                          </a:solidFill>
                        </a:rPr>
                        <a:t>97%</a:t>
                      </a:r>
                    </a:p>
                  </a:txBody>
                  <a:tcPr>
                    <a:noFill/>
                  </a:tcPr>
                </a:tc>
                <a:tc>
                  <a:txBody>
                    <a:bodyPr/>
                    <a:lstStyle/>
                    <a:p>
                      <a:pPr algn="ctr"/>
                      <a:r>
                        <a:rPr lang="en-US" dirty="0">
                          <a:solidFill>
                            <a:schemeClr val="bg1"/>
                          </a:solidFill>
                        </a:rPr>
                        <a:t>95%</a:t>
                      </a:r>
                    </a:p>
                  </a:txBody>
                  <a:tcPr>
                    <a:noFill/>
                  </a:tcPr>
                </a:tc>
                <a:tc>
                  <a:txBody>
                    <a:bodyPr/>
                    <a:lstStyle/>
                    <a:p>
                      <a:pPr algn="ctr"/>
                      <a:r>
                        <a:rPr lang="en-US" dirty="0">
                          <a:solidFill>
                            <a:schemeClr val="bg1"/>
                          </a:solidFill>
                        </a:rPr>
                        <a:t>93%</a:t>
                      </a:r>
                    </a:p>
                  </a:txBody>
                  <a:tcPr>
                    <a:noFill/>
                  </a:tcPr>
                </a:tc>
                <a:extLst>
                  <a:ext uri="{0D108BD9-81ED-4DB2-BD59-A6C34878D82A}">
                    <a16:rowId xmlns:a16="http://schemas.microsoft.com/office/drawing/2014/main" val="3982911867"/>
                  </a:ext>
                </a:extLst>
              </a:tr>
            </a:tbl>
          </a:graphicData>
        </a:graphic>
      </p:graphicFrame>
      <p:sp>
        <p:nvSpPr>
          <p:cNvPr id="4" name="Slide Number Placeholder 3"/>
          <p:cNvSpPr>
            <a:spLocks noGrp="1"/>
          </p:cNvSpPr>
          <p:nvPr>
            <p:ph type="sldNum" sz="quarter" idx="4294967295"/>
          </p:nvPr>
        </p:nvSpPr>
        <p:spPr/>
        <p:txBody>
          <a:bodyPr/>
          <a:lstStyle/>
          <a:p>
            <a:fld id="{970F0956-5B8E-40B4-A8DD-F75AA1D26018}" type="slidenum">
              <a:rPr lang="en-US" smtClean="0"/>
              <a:pPr/>
              <a:t>65</a:t>
            </a:fld>
            <a:endParaRPr lang="en-US"/>
          </a:p>
        </p:txBody>
      </p:sp>
      <p:sp>
        <p:nvSpPr>
          <p:cNvPr id="6" name="TextBox 5"/>
          <p:cNvSpPr txBox="1"/>
          <p:nvPr/>
        </p:nvSpPr>
        <p:spPr>
          <a:xfrm>
            <a:off x="817535" y="4982512"/>
            <a:ext cx="4620175" cy="584775"/>
          </a:xfrm>
          <a:prstGeom prst="rect">
            <a:avLst/>
          </a:prstGeom>
          <a:noFill/>
        </p:spPr>
        <p:txBody>
          <a:bodyPr wrap="none" rtlCol="0">
            <a:spAutoFit/>
          </a:bodyPr>
          <a:lstStyle/>
          <a:p>
            <a:r>
              <a:rPr lang="en-US" b="0" dirty="0">
                <a:solidFill>
                  <a:schemeClr val="bg1"/>
                </a:solidFill>
              </a:rPr>
              <a:t>Risk for what type of bias?</a:t>
            </a:r>
          </a:p>
        </p:txBody>
      </p:sp>
    </p:spTree>
    <p:extLst>
      <p:ext uri="{BB962C8B-B14F-4D97-AF65-F5344CB8AC3E}">
        <p14:creationId xmlns:p14="http://schemas.microsoft.com/office/powerpoint/2010/main" val="35833880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a:t>
            </a:r>
            <a:r>
              <a:rPr lang="en-US" sz="1800" i="1" dirty="0"/>
              <a:t>In the assessment of validity of a diagnostic test this bias is produced when researchers included only ‘‘clear’’ or ‘‘definite’’ cases, not representing the whole spectrum of disease presentation, and/or ‘‘clear’’ or healthy controls subjects, not representing the conditions in which a differential diagnosis should be carried out</a:t>
            </a:r>
            <a:r>
              <a:rPr lang="en-US" sz="1800" dirty="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Being ‘diagnosed with X’ does not mean ‘you have X’.</a:t>
            </a:r>
          </a:p>
          <a:p>
            <a:pPr>
              <a:buFont typeface="Arial" panose="020B0604020202020204" pitchFamily="34" charset="0"/>
              <a:buChar char="•"/>
            </a:pPr>
            <a:r>
              <a:rPr lang="en-US" sz="1800" dirty="0"/>
              <a:t>Being diagnosed as ‘not having X’ does not mean ‘you don’t have X’.</a:t>
            </a:r>
          </a:p>
          <a:p>
            <a:pPr lvl="1">
              <a:buFont typeface="Arial" panose="020B0604020202020204" pitchFamily="34" charset="0"/>
              <a:buChar char="•"/>
            </a:pPr>
            <a:r>
              <a:rPr lang="en-US" sz="1800" dirty="0">
                <a:sym typeface="Wingdings" panose="05000000000000000000" pitchFamily="2" charset="2"/>
              </a:rPr>
              <a:t> misdiagnosis exists</a:t>
            </a:r>
          </a:p>
          <a:p>
            <a:pPr lvl="1">
              <a:buFont typeface="Arial" panose="020B0604020202020204" pitchFamily="34" charset="0"/>
              <a:buChar char="•"/>
            </a:pPr>
            <a:r>
              <a:rPr lang="en-US" sz="1800" dirty="0">
                <a:sym typeface="Wingdings" panose="05000000000000000000" pitchFamily="2" charset="2"/>
              </a:rPr>
              <a:t>Comparing diagnosis with actual disease in a population gives you a probability of true diagnosis.</a:t>
            </a:r>
          </a:p>
          <a:p>
            <a:pPr lvl="1">
              <a:buFont typeface="Arial" panose="020B0604020202020204" pitchFamily="34" charset="0"/>
              <a:buChar char="•"/>
            </a:pPr>
            <a:r>
              <a:rPr lang="en-US" sz="1800" dirty="0">
                <a:sym typeface="Wingdings" panose="05000000000000000000" pitchFamily="2" charset="2"/>
              </a:rPr>
              <a:t>A disease of type X can present itself differently in different patients</a:t>
            </a:r>
          </a:p>
          <a:p>
            <a:pPr lvl="2">
              <a:buFont typeface="Arial" panose="020B0604020202020204" pitchFamily="34" charset="0"/>
              <a:buChar char="•"/>
            </a:pPr>
            <a:r>
              <a:rPr lang="en-US" sz="1400" dirty="0">
                <a:sym typeface="Wingdings" panose="05000000000000000000" pitchFamily="2" charset="2"/>
              </a:rPr>
              <a:t>Presentation of type A  probability of disease X 90%  = ‘relatively clear case’</a:t>
            </a:r>
          </a:p>
          <a:p>
            <a:pPr lvl="2">
              <a:buFont typeface="Arial" panose="020B0604020202020204" pitchFamily="34" charset="0"/>
              <a:buChar char="•"/>
            </a:pPr>
            <a:r>
              <a:rPr lang="en-US" sz="1400" dirty="0">
                <a:sym typeface="Wingdings" panose="05000000000000000000" pitchFamily="2" charset="2"/>
              </a:rPr>
              <a:t>Presentation of type B  probability of disease X 55%  = ‘quite unclear case’ </a:t>
            </a:r>
          </a:p>
          <a:p>
            <a:pPr lvl="1">
              <a:buFont typeface="Arial" panose="020B0604020202020204" pitchFamily="34" charset="0"/>
              <a:buChar char="•"/>
            </a:pPr>
            <a:r>
              <a:rPr lang="en-US" sz="1800" dirty="0">
                <a:sym typeface="Wingdings" panose="05000000000000000000" pitchFamily="2" charset="2"/>
              </a:rPr>
              <a:t>The goal is a diagnostic test: one that works only with clear cases misses a lot of the patients with unclear cases.</a:t>
            </a:r>
            <a:endParaRPr lang="en-US" sz="1800"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66</a:t>
            </a:fld>
            <a:endParaRPr lang="en-US"/>
          </a:p>
        </p:txBody>
      </p:sp>
    </p:spTree>
    <p:extLst>
      <p:ext uri="{BB962C8B-B14F-4D97-AF65-F5344CB8AC3E}">
        <p14:creationId xmlns:p14="http://schemas.microsoft.com/office/powerpoint/2010/main" val="564574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for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endParaRPr lang="en-US" dirty="0"/>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67</a:t>
            </a:fld>
            <a:endParaRPr lang="en-US"/>
          </a:p>
        </p:txBody>
      </p:sp>
    </p:spTree>
    <p:extLst>
      <p:ext uri="{BB962C8B-B14F-4D97-AF65-F5344CB8AC3E}">
        <p14:creationId xmlns:p14="http://schemas.microsoft.com/office/powerpoint/2010/main" val="2810968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lgn="ctr"/>
            <a:r>
              <a:rPr lang="en-US" sz="2800" dirty="0"/>
              <a:t>Error</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68</a:t>
            </a:fld>
            <a:endParaRPr lang="en-US"/>
          </a:p>
        </p:txBody>
      </p:sp>
    </p:spTree>
    <p:extLst>
      <p:ext uri="{BB962C8B-B14F-4D97-AF65-F5344CB8AC3E}">
        <p14:creationId xmlns:p14="http://schemas.microsoft.com/office/powerpoint/2010/main" val="3819294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dirty="0"/>
              <a:t>Purpose of study: </a:t>
            </a:r>
          </a:p>
          <a:p>
            <a:r>
              <a:rPr lang="en-US" dirty="0"/>
              <a:t>	assessing whether blood pressure at time t1 is an indicator for developing some disease at a later time.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69</a:t>
            </a:fld>
            <a:endParaRPr lang="en-US"/>
          </a:p>
        </p:txBody>
      </p:sp>
    </p:spTree>
    <p:extLst>
      <p:ext uri="{BB962C8B-B14F-4D97-AF65-F5344CB8AC3E}">
        <p14:creationId xmlns:p14="http://schemas.microsoft.com/office/powerpoint/2010/main" val="1194600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Background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6">
                    <a:lumMod val="60000"/>
                    <a:lumOff val="40000"/>
                  </a:schemeClr>
                </a:solidFill>
              </a:rPr>
              <a:t>General problem statement:</a:t>
            </a:r>
          </a:p>
          <a:p>
            <a:pPr lvl="1">
              <a:buFont typeface="Arial" panose="020B0604020202020204" pitchFamily="34" charset="0"/>
              <a:buChar char="•"/>
            </a:pPr>
            <a:r>
              <a:rPr lang="en-US" dirty="0">
                <a:solidFill>
                  <a:schemeClr val="accent6">
                    <a:lumMod val="60000"/>
                    <a:lumOff val="40000"/>
                  </a:schemeClr>
                </a:solidFill>
              </a:rPr>
              <a:t>What is the problem precisely.</a:t>
            </a:r>
          </a:p>
          <a:p>
            <a:pPr lvl="1">
              <a:buFont typeface="Arial" panose="020B0604020202020204" pitchFamily="34" charset="0"/>
              <a:buChar char="•"/>
            </a:pPr>
            <a:r>
              <a:rPr lang="en-US" dirty="0">
                <a:solidFill>
                  <a:schemeClr val="accent6">
                    <a:lumMod val="60000"/>
                    <a:lumOff val="40000"/>
                  </a:schemeClr>
                </a:solidFill>
              </a:rPr>
              <a:t>Why it needed to be addressed.</a:t>
            </a:r>
          </a:p>
          <a:p>
            <a:pPr lvl="2">
              <a:buFont typeface="Arial" panose="020B0604020202020204" pitchFamily="34" charset="0"/>
              <a:buChar char="•"/>
            </a:pPr>
            <a:r>
              <a:rPr lang="en-US" dirty="0">
                <a:solidFill>
                  <a:schemeClr val="accent6">
                    <a:lumMod val="60000"/>
                    <a:lumOff val="40000"/>
                  </a:schemeClr>
                </a:solidFill>
              </a:rPr>
              <a:t>Values: scientific, epistemic, contextual        </a:t>
            </a:r>
          </a:p>
          <a:p>
            <a:pPr>
              <a:buFont typeface="Arial" panose="020B0604020202020204" pitchFamily="34" charset="0"/>
              <a:buChar char="•"/>
            </a:pPr>
            <a:r>
              <a:rPr lang="en-US" dirty="0"/>
              <a:t>What parts of the problem were addressed.</a:t>
            </a:r>
          </a:p>
          <a:p>
            <a:pPr>
              <a:buFont typeface="Arial" panose="020B0604020202020204" pitchFamily="34" charset="0"/>
              <a:buChar char="•"/>
            </a:pPr>
            <a:r>
              <a:rPr lang="en-US" dirty="0"/>
              <a:t>How does the work adds to the established knowledge?</a:t>
            </a:r>
          </a:p>
          <a:p>
            <a:pPr marL="1371600" lvl="2" indent="-457200">
              <a:buFont typeface="+mj-lt"/>
              <a:buAutoNum type="alphaLcParenR"/>
            </a:pPr>
            <a:r>
              <a:rPr lang="en-US" dirty="0"/>
              <a:t>Existing literature.</a:t>
            </a:r>
          </a:p>
          <a:p>
            <a:pPr marL="1371600" lvl="2" indent="-457200">
              <a:buFont typeface="+mj-lt"/>
              <a:buAutoNum type="alphaLcParenR"/>
            </a:pPr>
            <a:r>
              <a:rPr lang="en-US" dirty="0"/>
              <a:t>Gaps in (a)</a:t>
            </a:r>
          </a:p>
          <a:p>
            <a:pPr marL="1371600" lvl="2" indent="-457200">
              <a:buFont typeface="+mj-lt"/>
              <a:buAutoNum type="alphaLcParenR"/>
            </a:pPr>
            <a:r>
              <a:rPr lang="en-US" dirty="0"/>
              <a:t>How the work reported on fills (part of) these gaps.</a:t>
            </a:r>
            <a:endParaRPr lang="en-US" dirty="0">
              <a:solidFill>
                <a:srgbClr val="FFFF00"/>
              </a:solidFill>
            </a:endParaRP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70F0956-5B8E-40B4-A8DD-F75AA1D2601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132242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sz="1600" dirty="0"/>
              <a:t>Purpose of study: </a:t>
            </a:r>
          </a:p>
          <a:p>
            <a:r>
              <a:rPr lang="en-US" sz="1600" dirty="0"/>
              <a:t>	assessing whether blood pressure at time t1 is an indicator for developing some disease at a later time.</a:t>
            </a:r>
          </a:p>
          <a:p>
            <a:r>
              <a:rPr lang="en-US" sz="1600" dirty="0"/>
              <a:t>Answer:</a:t>
            </a:r>
          </a:p>
          <a:p>
            <a:pPr>
              <a:buFont typeface="Arial" panose="020B0604020202020204" pitchFamily="34" charset="0"/>
              <a:buChar char="•"/>
            </a:pPr>
            <a:r>
              <a:rPr lang="en-US" sz="1600" dirty="0"/>
              <a:t>Blood pressure varies from moment to moment, so that every measurement of blood pressure reflects a degree of random variability </a:t>
            </a:r>
            <a:r>
              <a:rPr lang="en-US" sz="1600" dirty="0">
                <a:sym typeface="Wingdings" panose="05000000000000000000" pitchFamily="2" charset="2"/>
              </a:rPr>
              <a:t></a:t>
            </a:r>
            <a:r>
              <a:rPr lang="en-US" sz="1600" dirty="0"/>
              <a:t> </a:t>
            </a:r>
            <a:r>
              <a:rPr lang="en-US" sz="1600" b="1" dirty="0"/>
              <a:t>random error</a:t>
            </a:r>
            <a:r>
              <a:rPr lang="en-US" sz="1600" dirty="0"/>
              <a:t>.</a:t>
            </a:r>
          </a:p>
          <a:p>
            <a:pPr>
              <a:buFont typeface="Arial" panose="020B0604020202020204" pitchFamily="34" charset="0"/>
              <a:buChar char="•"/>
            </a:pPr>
            <a:r>
              <a:rPr lang="en-US" sz="1600" dirty="0"/>
              <a:t>Therefor: </a:t>
            </a:r>
          </a:p>
          <a:p>
            <a:pPr lvl="1">
              <a:buFont typeface="Arial" panose="020B0604020202020204" pitchFamily="34" charset="0"/>
              <a:buChar char="•"/>
            </a:pPr>
            <a:r>
              <a:rPr lang="en-US" sz="1600" dirty="0"/>
              <a:t>Subjects who were classified as "high" on their initial measurement will include some who were "high" just by chance. </a:t>
            </a:r>
          </a:p>
          <a:p>
            <a:pPr lvl="1">
              <a:buFont typeface="Arial" panose="020B0604020202020204" pitchFamily="34" charset="0"/>
              <a:buChar char="•"/>
            </a:pPr>
            <a:r>
              <a:rPr lang="en-US" sz="1600" dirty="0"/>
              <a:t>Subjects classified as "low" will include some who were "low" just by chance. The resulting error in exposure measurement will muddy the contrast between the group outcomes compared to what would obtain if our "high" group contained only those who were truly "high" and low group contained only those who were truly "low".</a:t>
            </a:r>
          </a:p>
          <a:p>
            <a:pPr>
              <a:buFont typeface="Arial" panose="020B0604020202020204" pitchFamily="34" charset="0"/>
              <a:buChar char="•"/>
            </a:pPr>
            <a:r>
              <a:rPr lang="en-US" sz="1600" dirty="0"/>
              <a:t>Assuming that chance variability is independent of study outcomes, then the result is </a:t>
            </a:r>
            <a:r>
              <a:rPr lang="en-US" sz="1600" b="1" dirty="0" err="1"/>
              <a:t>nondifferential</a:t>
            </a:r>
            <a:r>
              <a:rPr lang="en-US" sz="1600" b="1" dirty="0"/>
              <a:t> misclassification bias</a:t>
            </a:r>
            <a:r>
              <a:rPr lang="en-US" sz="1600" dirty="0"/>
              <a:t>, and the observed association will be weaker than the "true" association.</a:t>
            </a:r>
          </a:p>
          <a:p>
            <a:pPr>
              <a:buFont typeface="Arial" panose="020B0604020202020204" pitchFamily="34" charset="0"/>
              <a:buChar char="•"/>
            </a:pPr>
            <a:r>
              <a:rPr lang="en-US" sz="1600" dirty="0"/>
              <a:t>Thus, </a:t>
            </a:r>
            <a:r>
              <a:rPr lang="en-US" sz="2000" dirty="0"/>
              <a:t>random error can produce systematic error, or bias.</a:t>
            </a:r>
          </a:p>
          <a:p>
            <a:pPr>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70</a:t>
            </a:fld>
            <a:endParaRPr lang="en-US"/>
          </a:p>
        </p:txBody>
      </p:sp>
      <p:sp>
        <p:nvSpPr>
          <p:cNvPr id="5" name="Rectangle 4"/>
          <p:cNvSpPr/>
          <p:nvPr/>
        </p:nvSpPr>
        <p:spPr>
          <a:xfrm>
            <a:off x="1600200" y="654876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http://www.epidemiolog.net/</a:t>
            </a:r>
          </a:p>
        </p:txBody>
      </p:sp>
    </p:spTree>
    <p:extLst>
      <p:ext uri="{BB962C8B-B14F-4D97-AF65-F5344CB8AC3E}">
        <p14:creationId xmlns:p14="http://schemas.microsoft.com/office/powerpoint/2010/main" val="5179155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48FA-E1B4-4302-9932-CD8AE4FEBF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1F1958-35BC-48EE-8C09-D2797A7AEB9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A180F32-0A57-453E-996B-7F730C7D9C52}"/>
              </a:ext>
            </a:extLst>
          </p:cNvPr>
          <p:cNvSpPr>
            <a:spLocks noGrp="1"/>
          </p:cNvSpPr>
          <p:nvPr>
            <p:ph type="sldNum" sz="quarter" idx="4"/>
          </p:nvPr>
        </p:nvSpPr>
        <p:spPr/>
        <p:txBody>
          <a:bodyPr/>
          <a:lstStyle/>
          <a:p>
            <a:fld id="{9CE537AB-973C-4F01-8428-E6E22579D3AA}" type="slidenum">
              <a:rPr lang="en-US" smtClean="0"/>
              <a:pPr/>
              <a:t>71</a:t>
            </a:fld>
            <a:endParaRPr lang="en-US"/>
          </a:p>
        </p:txBody>
      </p:sp>
      <p:pic>
        <p:nvPicPr>
          <p:cNvPr id="5" name="Picture 4">
            <a:extLst>
              <a:ext uri="{FF2B5EF4-FFF2-40B4-BE49-F238E27FC236}">
                <a16:creationId xmlns:a16="http://schemas.microsoft.com/office/drawing/2014/main" id="{C7E8F624-C733-4625-B28D-F65A6F640C2E}"/>
              </a:ext>
            </a:extLst>
          </p:cNvPr>
          <p:cNvPicPr>
            <a:picLocks noChangeAspect="1"/>
          </p:cNvPicPr>
          <p:nvPr/>
        </p:nvPicPr>
        <p:blipFill>
          <a:blip r:embed="rId2"/>
          <a:stretch>
            <a:fillRect/>
          </a:stretch>
        </p:blipFill>
        <p:spPr>
          <a:xfrm>
            <a:off x="-23446" y="609600"/>
            <a:ext cx="9167446" cy="6246982"/>
          </a:xfrm>
          <a:prstGeom prst="rect">
            <a:avLst/>
          </a:prstGeom>
        </p:spPr>
      </p:pic>
      <p:sp>
        <p:nvSpPr>
          <p:cNvPr id="6" name="Rectangle 5">
            <a:extLst>
              <a:ext uri="{FF2B5EF4-FFF2-40B4-BE49-F238E27FC236}">
                <a16:creationId xmlns:a16="http://schemas.microsoft.com/office/drawing/2014/main" id="{BEC4ED23-3F04-4CDA-BBF1-AF4806EABD05}"/>
              </a:ext>
            </a:extLst>
          </p:cNvPr>
          <p:cNvSpPr/>
          <p:nvPr/>
        </p:nvSpPr>
        <p:spPr>
          <a:xfrm>
            <a:off x="1359877" y="1524000"/>
            <a:ext cx="6400800" cy="307777"/>
          </a:xfrm>
          <a:prstGeom prst="rect">
            <a:avLst/>
          </a:prstGeom>
        </p:spPr>
        <p:txBody>
          <a:bodyPr wrap="square">
            <a:spAutoFit/>
          </a:bodyPr>
          <a:lstStyle/>
          <a:p>
            <a:r>
              <a:rPr lang="en-US" sz="1400" dirty="0"/>
              <a:t>https://www.bmj.com/content/369/bmj.m1328</a:t>
            </a:r>
          </a:p>
        </p:txBody>
      </p:sp>
    </p:spTree>
    <p:extLst>
      <p:ext uri="{BB962C8B-B14F-4D97-AF65-F5344CB8AC3E}">
        <p14:creationId xmlns:p14="http://schemas.microsoft.com/office/powerpoint/2010/main" val="18609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and methods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70F0956-5B8E-40B4-A8DD-F75AA1D2601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0351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 Scientific Objectivity!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Objectivity as Faithfulness to Facts</a:t>
            </a:r>
          </a:p>
          <a:p>
            <a:pPr>
              <a:buFont typeface="Arial" panose="020B0604020202020204" pitchFamily="34" charset="0"/>
              <a:buChar char="•"/>
            </a:pPr>
            <a:endParaRPr lang="en-US" dirty="0"/>
          </a:p>
          <a:p>
            <a:pPr>
              <a:buFont typeface="Arial" panose="020B0604020202020204" pitchFamily="34" charset="0"/>
              <a:buChar char="•"/>
            </a:pPr>
            <a:r>
              <a:rPr lang="en-US" dirty="0"/>
              <a:t>Objectivity as Absence of Normative Commitments and the Value-Free Ideal</a:t>
            </a:r>
          </a:p>
          <a:p>
            <a:pPr>
              <a:buFont typeface="Arial" panose="020B0604020202020204" pitchFamily="34" charset="0"/>
              <a:buChar char="•"/>
            </a:pPr>
            <a:endParaRPr lang="en-US" dirty="0"/>
          </a:p>
          <a:p>
            <a:pPr>
              <a:buFont typeface="Arial" panose="020B0604020202020204" pitchFamily="34" charset="0"/>
              <a:buChar char="•"/>
            </a:pPr>
            <a:r>
              <a:rPr lang="en-US" dirty="0"/>
              <a:t>Objectivity as Freedom from Personal Biases </a:t>
            </a:r>
          </a:p>
          <a:p>
            <a:pPr lvl="1">
              <a:buFont typeface="Arial" panose="020B0604020202020204" pitchFamily="34" charset="0"/>
              <a:buChar char="•"/>
            </a:pPr>
            <a:r>
              <a:rPr lang="en-US" dirty="0"/>
              <a:t>Measurement and Quantification</a:t>
            </a:r>
          </a:p>
          <a:p>
            <a:pPr lvl="1">
              <a:buFont typeface="Arial" panose="020B0604020202020204" pitchFamily="34" charset="0"/>
              <a:buChar char="•"/>
            </a:pPr>
            <a:r>
              <a:rPr lang="en-US" dirty="0"/>
              <a:t>Inductive and Statistical Inference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70F0956-5B8E-40B4-A8DD-F75AA1D2601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4560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41446</TotalTime>
  <Words>4170</Words>
  <Application>Microsoft Office PowerPoint</Application>
  <PresentationFormat>On-screen Show (4:3)</PresentationFormat>
  <Paragraphs>491</Paragraphs>
  <Slides>71</Slides>
  <Notes>1</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89" baseType="lpstr">
      <vt:lpstr>Batang</vt:lpstr>
      <vt:lpstr>ＭＳ 明朝</vt:lpstr>
      <vt:lpstr>ＭＳ Ｐゴシック</vt:lpstr>
      <vt:lpstr>-apple-system</vt:lpstr>
      <vt:lpstr>Arial</vt:lpstr>
      <vt:lpstr>Georgia</vt:lpstr>
      <vt:lpstr>inherit</vt:lpstr>
      <vt:lpstr>Merriweather</vt:lpstr>
      <vt:lpstr>Roboto-Light</vt:lpstr>
      <vt:lpstr>Source Sans Pro</vt:lpstr>
      <vt:lpstr>Times</vt:lpstr>
      <vt:lpstr>Times New Roman</vt:lpstr>
      <vt:lpstr>Trebuchet MS</vt:lpstr>
      <vt:lpstr>Verdana</vt:lpstr>
      <vt:lpstr>Wingdings</vt:lpstr>
      <vt:lpstr>2014-Indianapolis</vt:lpstr>
      <vt:lpstr>1_2014-Indianapolis</vt:lpstr>
      <vt:lpstr>Photo Editor-foto</vt:lpstr>
      <vt:lpstr>Assessing the quality of  BMI research papers  Lecture in BMS516: Fundamentals of Biomedical Research. II Dec 6, 2021 online, JSMBS, University at Buffalo</vt:lpstr>
      <vt:lpstr>Today’s learning outcomes</vt:lpstr>
      <vt:lpstr>Quasi-mandatory sections of high-quality research papers</vt:lpstr>
      <vt:lpstr>Introduction / Background</vt:lpstr>
      <vt:lpstr>Value types</vt:lpstr>
      <vt:lpstr>Impact of value(s) on science</vt:lpstr>
      <vt:lpstr>Introduction / Background</vt:lpstr>
      <vt:lpstr>Research design and methods </vt:lpstr>
      <vt:lpstr>Key = Scientific Objectivity!</vt:lpstr>
      <vt:lpstr>The view from nowhere</vt:lpstr>
      <vt:lpstr>Research design and methods (1)</vt:lpstr>
      <vt:lpstr>Research design and methods (2)</vt:lpstr>
      <vt:lpstr>Other sections (where applicable)</vt:lpstr>
      <vt:lpstr>Distinct research purpose  distinct design</vt:lpstr>
      <vt:lpstr>Framing the research question</vt:lpstr>
      <vt:lpstr>Specific strategy: PICO(TT) Framework</vt:lpstr>
      <vt:lpstr>Evidence Based Medicine question types</vt:lpstr>
      <vt:lpstr>PowerPoint Presentation</vt:lpstr>
      <vt:lpstr>Design partially determines level of evidence</vt:lpstr>
      <vt:lpstr>PowerPoint Presentation</vt:lpstr>
      <vt:lpstr>PowerPoint Presentation</vt:lpstr>
      <vt:lpstr>Bias</vt:lpstr>
      <vt:lpstr>Precision and accuracy of representations</vt:lpstr>
      <vt:lpstr>‘Classical’ picture</vt:lpstr>
      <vt:lpstr>Validity and reliability of representational methods/procedures</vt:lpstr>
      <vt:lpstr>Validity</vt:lpstr>
      <vt:lpstr>Reliability     Validity of method</vt:lpstr>
      <vt:lpstr>Error</vt:lpstr>
      <vt:lpstr>Error types</vt:lpstr>
      <vt:lpstr>Error types</vt:lpstr>
      <vt:lpstr>Validity</vt:lpstr>
      <vt:lpstr>Bias</vt:lpstr>
      <vt:lpstr>Bias in biomedical informatics</vt:lpstr>
      <vt:lpstr>PowerPoint Presentation</vt:lpstr>
      <vt:lpstr>PowerPoint Presentation</vt:lpstr>
      <vt:lpstr>PowerPoint Presentation</vt:lpstr>
      <vt:lpstr>PowerPoint Presentation</vt:lpstr>
      <vt:lpstr>Does Health IT improves outcome?</vt:lpstr>
      <vt:lpstr>The ‘evidence’ …</vt:lpstr>
      <vt:lpstr>The bias</vt:lpstr>
      <vt:lpstr>Missing data in EHRs</vt:lpstr>
      <vt:lpstr>Sources of bias in EHR-based studies</vt:lpstr>
      <vt:lpstr>Biases in electronic health record data due to processes within the healthcare system: retrospective observational study </vt:lpstr>
      <vt:lpstr>PowerPoint Presentation</vt:lpstr>
      <vt:lpstr>Gene annotation bias impedes biomedical research </vt:lpstr>
      <vt:lpstr>Bias at warp speed: how AI may contribute to the disparities gap in the time of COVID-19  </vt:lpstr>
      <vt:lpstr>Questions?</vt:lpstr>
      <vt:lpstr>Guided exercise</vt:lpstr>
      <vt:lpstr>What type of bias ?</vt:lpstr>
      <vt:lpstr>What type of bias ?</vt:lpstr>
      <vt:lpstr>Consequence of the bias ?</vt:lpstr>
      <vt:lpstr>Consequence of the bias ?</vt:lpstr>
      <vt:lpstr>Consequence of the bias ?</vt:lpstr>
      <vt:lpstr>Consequence of the bias ?</vt:lpstr>
      <vt:lpstr>Which of these constitute bias ?</vt:lpstr>
      <vt:lpstr>Which of these constitute bias ?</vt:lpstr>
      <vt:lpstr>What highest level type of bias?</vt:lpstr>
      <vt:lpstr>What highest level type of bias?</vt:lpstr>
      <vt:lpstr>Danger for which types of bias?</vt:lpstr>
      <vt:lpstr>Danger for which types of bias?</vt:lpstr>
      <vt:lpstr>What type of bias ?</vt:lpstr>
      <vt:lpstr>What type of bias ?</vt:lpstr>
      <vt:lpstr>Referral filter bias</vt:lpstr>
      <vt:lpstr>Referral filter bias</vt:lpstr>
      <vt:lpstr>New diagnostic test (NDT)</vt:lpstr>
      <vt:lpstr>Spectrum bias</vt:lpstr>
      <vt:lpstr>What is a correct for term for this?</vt:lpstr>
      <vt:lpstr>What is a correct term for this?</vt:lpstr>
      <vt:lpstr>What type(s) of error are involved here?</vt:lpstr>
      <vt:lpstr>What type(s) of error are involved 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1398</cp:revision>
  <dcterms:created xsi:type="dcterms:W3CDTF">1601-01-01T00:00:00Z</dcterms:created>
  <dcterms:modified xsi:type="dcterms:W3CDTF">2021-12-06T22:13:05Z</dcterms:modified>
</cp:coreProperties>
</file>