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 id="2147484037" r:id="rId2"/>
  </p:sldMasterIdLst>
  <p:notesMasterIdLst>
    <p:notesMasterId r:id="rId78"/>
  </p:notesMasterIdLst>
  <p:sldIdLst>
    <p:sldId id="1339" r:id="rId3"/>
    <p:sldId id="1515" r:id="rId4"/>
    <p:sldId id="1350" r:id="rId5"/>
    <p:sldId id="1551" r:id="rId6"/>
    <p:sldId id="1541" r:id="rId7"/>
    <p:sldId id="1539" r:id="rId8"/>
    <p:sldId id="1440" r:id="rId9"/>
    <p:sldId id="1526" r:id="rId10"/>
    <p:sldId id="1556" r:id="rId11"/>
    <p:sldId id="1527" r:id="rId12"/>
    <p:sldId id="1528" r:id="rId13"/>
    <p:sldId id="1545" r:id="rId14"/>
    <p:sldId id="1517" r:id="rId15"/>
    <p:sldId id="1549" r:id="rId16"/>
    <p:sldId id="1548" r:id="rId17"/>
    <p:sldId id="1543" r:id="rId18"/>
    <p:sldId id="1542" r:id="rId19"/>
    <p:sldId id="1707" r:id="rId20"/>
    <p:sldId id="1552" r:id="rId21"/>
    <p:sldId id="1481" r:id="rId22"/>
    <p:sldId id="1529" r:id="rId23"/>
    <p:sldId id="1553" r:id="rId24"/>
    <p:sldId id="1557" r:id="rId25"/>
    <p:sldId id="1693" r:id="rId26"/>
    <p:sldId id="1708" r:id="rId27"/>
    <p:sldId id="782" r:id="rId28"/>
    <p:sldId id="783" r:id="rId29"/>
    <p:sldId id="784" r:id="rId30"/>
    <p:sldId id="764" r:id="rId31"/>
    <p:sldId id="765" r:id="rId32"/>
    <p:sldId id="766" r:id="rId33"/>
    <p:sldId id="767" r:id="rId34"/>
    <p:sldId id="768" r:id="rId35"/>
    <p:sldId id="1694" r:id="rId36"/>
    <p:sldId id="1520" r:id="rId37"/>
    <p:sldId id="1488" r:id="rId38"/>
    <p:sldId id="1554" r:id="rId39"/>
    <p:sldId id="1555" r:id="rId40"/>
    <p:sldId id="1023" r:id="rId41"/>
    <p:sldId id="1089" r:id="rId42"/>
    <p:sldId id="1226" r:id="rId43"/>
    <p:sldId id="1025" r:id="rId44"/>
    <p:sldId id="1559" r:id="rId45"/>
    <p:sldId id="1558" r:id="rId46"/>
    <p:sldId id="1691" r:id="rId47"/>
    <p:sldId id="1490" r:id="rId48"/>
    <p:sldId id="1519" r:id="rId49"/>
    <p:sldId id="1450" r:id="rId50"/>
    <p:sldId id="1469" r:id="rId51"/>
    <p:sldId id="1695" r:id="rId52"/>
    <p:sldId id="1471" r:id="rId53"/>
    <p:sldId id="1696" r:id="rId54"/>
    <p:sldId id="1532" r:id="rId55"/>
    <p:sldId id="1700" r:id="rId56"/>
    <p:sldId id="1701" r:id="rId57"/>
    <p:sldId id="1702" r:id="rId58"/>
    <p:sldId id="1330" r:id="rId59"/>
    <p:sldId id="1159" r:id="rId60"/>
    <p:sldId id="1455" r:id="rId61"/>
    <p:sldId id="1456" r:id="rId62"/>
    <p:sldId id="1457" r:id="rId63"/>
    <p:sldId id="1703" r:id="rId64"/>
    <p:sldId id="1458" r:id="rId65"/>
    <p:sldId id="1460" r:id="rId66"/>
    <p:sldId id="1704" r:id="rId67"/>
    <p:sldId id="1705" r:id="rId68"/>
    <p:sldId id="1463" r:id="rId69"/>
    <p:sldId id="1464" r:id="rId70"/>
    <p:sldId id="1044" r:id="rId71"/>
    <p:sldId id="1699" r:id="rId72"/>
    <p:sldId id="1475" r:id="rId73"/>
    <p:sldId id="1473" r:id="rId74"/>
    <p:sldId id="1537" r:id="rId75"/>
    <p:sldId id="1476" r:id="rId76"/>
    <p:sldId id="1706" r:id="rId77"/>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304F87"/>
    <a:srgbClr val="FF9999"/>
    <a:srgbClr val="000000"/>
    <a:srgbClr val="FFC000"/>
    <a:srgbClr val="CCFF66"/>
    <a:srgbClr val="E6E6E6"/>
    <a:srgbClr val="FF0000"/>
    <a:srgbClr val="AFA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8" autoAdjust="0"/>
    <p:restoredTop sz="94737" autoAdjust="0"/>
  </p:normalViewPr>
  <p:slideViewPr>
    <p:cSldViewPr>
      <p:cViewPr varScale="1">
        <p:scale>
          <a:sx n="79" d="100"/>
          <a:sy n="79" d="100"/>
        </p:scale>
        <p:origin x="77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7BDE75-5194-4EF3-915D-27607D9C0FBD}" type="slidenum">
              <a:rPr lang="en-US" altLang="en-US"/>
              <a:pPr>
                <a:spcBef>
                  <a:spcPct val="0"/>
                </a:spcBef>
              </a:pPr>
              <a:t>39</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0418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018EC8-5EC4-4F6C-BA29-7C37F5503103}" type="slidenum">
              <a:rPr lang="en-US" altLang="en-US" sz="1200" b="0"/>
              <a:pPr eaLnBrk="1" hangingPunct="1"/>
              <a:t>40</a:t>
            </a:fld>
            <a:endParaRPr lang="en-US" altLang="en-US" sz="1200" b="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2799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09DCEE-7D5C-4F86-A46D-32518BF406A0}" type="slidenum">
              <a:rPr lang="en-US" altLang="en-US" sz="1200" b="0"/>
              <a:pPr eaLnBrk="1" hangingPunct="1"/>
              <a:t>41</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1982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B43CB3-0153-4DEE-A44F-D124207E3381}" type="slidenum">
              <a:rPr lang="en-US" altLang="en-US"/>
              <a:pPr>
                <a:spcBef>
                  <a:spcPct val="0"/>
                </a:spcBef>
              </a:pPr>
              <a:t>42</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6272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46</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0991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1BB810-17B8-4591-B961-426FD7CE2952}" type="slidenum">
              <a:rPr lang="en-US" altLang="en-US"/>
              <a:pPr>
                <a:spcBef>
                  <a:spcPct val="0"/>
                </a:spcBef>
              </a:pPr>
              <a:t>60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517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65</a:t>
            </a:fld>
            <a:endParaRPr lang="en-US"/>
          </a:p>
        </p:txBody>
      </p:sp>
    </p:spTree>
    <p:extLst>
      <p:ext uri="{BB962C8B-B14F-4D97-AF65-F5344CB8AC3E}">
        <p14:creationId xmlns:p14="http://schemas.microsoft.com/office/powerpoint/2010/main" val="1857404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66</a:t>
            </a:fld>
            <a:endParaRPr lang="en-US"/>
          </a:p>
        </p:txBody>
      </p:sp>
    </p:spTree>
    <p:extLst>
      <p:ext uri="{BB962C8B-B14F-4D97-AF65-F5344CB8AC3E}">
        <p14:creationId xmlns:p14="http://schemas.microsoft.com/office/powerpoint/2010/main" val="299184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28BC05-590F-4DA3-9EDF-F895ADA0C194}" type="slidenum">
              <a:rPr lang="en-US" altLang="en-US"/>
              <a:pPr>
                <a:spcBef>
                  <a:spcPct val="0"/>
                </a:spcBef>
              </a:pPr>
              <a:t>67</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867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28BC05-590F-4DA3-9EDF-F895ADA0C194}" type="slidenum">
              <a:rPr lang="en-US" altLang="en-US"/>
              <a:pPr>
                <a:spcBef>
                  <a:spcPct val="0"/>
                </a:spcBef>
              </a:pPr>
              <a:t>68</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2352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172586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9E115B-57DE-445D-975E-E06EC92ED251}" type="slidenum">
              <a:rPr lang="en-US" altLang="en-US"/>
              <a:pPr>
                <a:spcBef>
                  <a:spcPct val="0"/>
                </a:spcBef>
              </a:pPr>
              <a:t>69</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6686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197F12-4496-42B1-9179-2FDC5E699489}" type="slidenum">
              <a:rPr lang="en-US" altLang="en-US">
                <a:solidFill>
                  <a:srgbClr val="000000"/>
                </a:solidFill>
                <a:latin typeface="Calibri" panose="020F0502020204030204" pitchFamily="34" charset="0"/>
              </a:rPr>
              <a:pPr eaLnBrk="1" hangingPunct="1"/>
              <a:t>71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2593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82AD1E-8CB7-4127-AD5A-EA6DEB84D0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1C99AC-D31B-43BB-AC24-DD2E4C8B77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8034" name="Rectangle 2">
            <a:extLst>
              <a:ext uri="{FF2B5EF4-FFF2-40B4-BE49-F238E27FC236}">
                <a16:creationId xmlns:a16="http://schemas.microsoft.com/office/drawing/2014/main" id="{CD550CB2-D334-4847-B71E-A2986D8691EF}"/>
              </a:ext>
            </a:extLst>
          </p:cNvPr>
          <p:cNvSpPr>
            <a:spLocks noGrp="1" noRot="1" noChangeAspect="1" noChangeArrowheads="1" noTextEdit="1"/>
          </p:cNvSpPr>
          <p:nvPr>
            <p:ph type="sldImg"/>
          </p:nvPr>
        </p:nvSpPr>
        <p:spPr>
          <a:ln/>
        </p:spPr>
      </p:sp>
      <p:sp>
        <p:nvSpPr>
          <p:cNvPr id="428035" name="Rectangle 3">
            <a:extLst>
              <a:ext uri="{FF2B5EF4-FFF2-40B4-BE49-F238E27FC236}">
                <a16:creationId xmlns:a16="http://schemas.microsoft.com/office/drawing/2014/main" id="{35B40A06-46E3-43AE-8172-55AFFD7A1D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2715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62834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78415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7396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7</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307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9781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74170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16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06645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Rectangle 5"/>
          <p:cNvSpPr>
            <a:spLocks noGrp="1" noChangeArrowheads="1"/>
          </p:cNvSpPr>
          <p:nvPr>
            <p:ph type="sldNum" sz="quarter" idx="10"/>
          </p:nvPr>
        </p:nvSpPr>
        <p:spPr>
          <a:xfrm>
            <a:off x="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4BE98E-A4C6-4206-BB03-22E8467561B8}" type="slidenum">
              <a:rPr lang="en-US" smtClean="0"/>
              <a:pPr/>
              <a:t>‹#›</a:t>
            </a:fld>
            <a:endParaRPr lang="en-US"/>
          </a:p>
        </p:txBody>
      </p:sp>
    </p:spTree>
    <p:extLst>
      <p:ext uri="{BB962C8B-B14F-4D97-AF65-F5344CB8AC3E}">
        <p14:creationId xmlns:p14="http://schemas.microsoft.com/office/powerpoint/2010/main" val="406391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Clr>
                <a:schemeClr val="bg1"/>
              </a:buClr>
              <a:buFont typeface="+mj-lt"/>
              <a:buNone/>
              <a:defRPr b="0" i="0">
                <a:solidFill>
                  <a:schemeClr val="bg1"/>
                </a:solidFill>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p>
            <a:fld id="{C14BE98E-A4C6-4206-BB03-22E8467561B8}" type="slidenum">
              <a:rPr lang="en-US" smtClean="0"/>
              <a:pPr/>
              <a:t>‹#›</a:t>
            </a:fld>
            <a:endParaRPr lang="en-US"/>
          </a:p>
        </p:txBody>
      </p:sp>
    </p:spTree>
    <p:extLst>
      <p:ext uri="{BB962C8B-B14F-4D97-AF65-F5344CB8AC3E}">
        <p14:creationId xmlns:p14="http://schemas.microsoft.com/office/powerpoint/2010/main" val="30680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C14BE98E-A4C6-4206-BB03-22E8467561B8}" type="slidenum">
              <a:rPr lang="en-US" smtClean="0"/>
              <a:pPr/>
              <a:t>‹#›</a:t>
            </a:fld>
            <a:endParaRPr lang="en-US"/>
          </a:p>
        </p:txBody>
      </p:sp>
    </p:spTree>
    <p:extLst>
      <p:ext uri="{BB962C8B-B14F-4D97-AF65-F5344CB8AC3E}">
        <p14:creationId xmlns:p14="http://schemas.microsoft.com/office/powerpoint/2010/main" val="156224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340"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341"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2875"/>
            <a:ext cx="381000" cy="365125"/>
          </a:xfrm>
          <a:prstGeom prst="rect">
            <a:avLst/>
          </a:prstGeom>
        </p:spPr>
        <p:txBody>
          <a:bodyPr vert="horz" lIns="91440" tIns="45720" rIns="91440" bIns="45720" rtlCol="0" anchor="ctr"/>
          <a:lstStyle>
            <a:lvl1pPr algn="r">
              <a:defRPr sz="1200">
                <a:solidFill>
                  <a:schemeClr val="bg1"/>
                </a:solidFill>
              </a:defRPr>
            </a:lvl1pPr>
          </a:lstStyle>
          <a:p>
            <a:fld id="{C14BE98E-A4C6-4206-BB03-22E8467561B8}" type="slidenum">
              <a:rPr lang="en-US" smtClean="0"/>
              <a:pPr/>
              <a:t>‹#›</a:t>
            </a:fld>
            <a:endParaRPr lang="en-US"/>
          </a:p>
        </p:txBody>
      </p:sp>
    </p:spTree>
    <p:extLst>
      <p:ext uri="{BB962C8B-B14F-4D97-AF65-F5344CB8AC3E}">
        <p14:creationId xmlns:p14="http://schemas.microsoft.com/office/powerpoint/2010/main" val="3959692314"/>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1.e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emf"/><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hyperlink" Target="http://geneontology.org/" TargetMode="Externa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53.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6" Type="http://schemas.openxmlformats.org/officeDocument/2006/relationships/image" Target="../media/image50.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52.jpeg"/><Relationship Id="rId4" Type="http://schemas.openxmlformats.org/officeDocument/2006/relationships/image" Target="../media/image49.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0.xml"/><Relationship Id="rId7" Type="http://schemas.openxmlformats.org/officeDocument/2006/relationships/image" Target="../media/image58.png"/><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a:t>Biomedical Informatics II</a:t>
            </a:r>
            <a:br>
              <a:rPr lang="en-US" sz="4000" dirty="0"/>
            </a:br>
            <a:r>
              <a:rPr lang="en-US" sz="4000" dirty="0"/>
              <a:t>Ontology and Data Gathering</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Research I.</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Dec 1, 2021</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online, JSMBS, </a:t>
            </a:r>
            <a:r>
              <a:rPr lang="en-US" sz="1800" dirty="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Representation of some of these structures</a:t>
            </a:r>
          </a:p>
        </p:txBody>
      </p:sp>
      <p:pic>
        <p:nvPicPr>
          <p:cNvPr id="4" name="Picture 3"/>
          <p:cNvPicPr>
            <a:picLocks noChangeAspect="1"/>
          </p:cNvPicPr>
          <p:nvPr/>
        </p:nvPicPr>
        <p:blipFill>
          <a:blip r:embed="rId2"/>
          <a:stretch>
            <a:fillRect/>
          </a:stretch>
        </p:blipFill>
        <p:spPr>
          <a:xfrm>
            <a:off x="641060" y="2010021"/>
            <a:ext cx="7814109" cy="336567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10</a:t>
            </a:fld>
            <a:endParaRPr lang="en-US"/>
          </a:p>
        </p:txBody>
      </p:sp>
      <p:sp>
        <p:nvSpPr>
          <p:cNvPr id="5" name="Rectangle 4">
            <a:extLst>
              <a:ext uri="{FF2B5EF4-FFF2-40B4-BE49-F238E27FC236}">
                <a16:creationId xmlns:a16="http://schemas.microsoft.com/office/drawing/2014/main" id="{783DFCCC-2855-4851-B675-4E7096714AB9}"/>
              </a:ext>
            </a:extLst>
          </p:cNvPr>
          <p:cNvSpPr/>
          <p:nvPr/>
        </p:nvSpPr>
        <p:spPr>
          <a:xfrm>
            <a:off x="2817800" y="6150114"/>
            <a:ext cx="3695692" cy="707886"/>
          </a:xfrm>
          <a:prstGeom prst="rect">
            <a:avLst/>
          </a:prstGeom>
        </p:spPr>
        <p:txBody>
          <a:bodyPr wrap="none">
            <a:spAutoFit/>
          </a:bodyPr>
          <a:lstStyle/>
          <a:p>
            <a:r>
              <a:rPr lang="en-US" sz="2000" b="0" dirty="0">
                <a:solidFill>
                  <a:srgbClr val="CCFF66"/>
                </a:solidFill>
              </a:rPr>
              <a:t>Second order reality:</a:t>
            </a:r>
          </a:p>
          <a:p>
            <a:r>
              <a:rPr lang="en-US" sz="2000" b="0" dirty="0">
                <a:solidFill>
                  <a:srgbClr val="CCFF66"/>
                </a:solidFill>
              </a:rPr>
              <a:t>A map of that area of Buffalo, NY</a:t>
            </a:r>
          </a:p>
        </p:txBody>
      </p:sp>
      <p:cxnSp>
        <p:nvCxnSpPr>
          <p:cNvPr id="6" name="Straight Arrow Connector 5">
            <a:extLst>
              <a:ext uri="{FF2B5EF4-FFF2-40B4-BE49-F238E27FC236}">
                <a16:creationId xmlns:a16="http://schemas.microsoft.com/office/drawing/2014/main" id="{6759828C-EC82-4BAF-88F7-F9B0A1BF5F04}"/>
              </a:ext>
            </a:extLst>
          </p:cNvPr>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52D204A3-F345-4204-B2D1-BB3041EEE18C}"/>
              </a:ext>
            </a:extLst>
          </p:cNvPr>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8" name="Rectangle 7">
            <a:extLst>
              <a:ext uri="{FF2B5EF4-FFF2-40B4-BE49-F238E27FC236}">
                <a16:creationId xmlns:a16="http://schemas.microsoft.com/office/drawing/2014/main" id="{99F672FE-54DD-4B65-8CAA-F429C25635BC}"/>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9" name="Rectangle 8">
            <a:extLst>
              <a:ext uri="{FF2B5EF4-FFF2-40B4-BE49-F238E27FC236}">
                <a16:creationId xmlns:a16="http://schemas.microsoft.com/office/drawing/2014/main" id="{D6624A7B-144E-45C8-ABCD-06CAFE475C7E}"/>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Tree>
    <p:extLst>
      <p:ext uri="{BB962C8B-B14F-4D97-AF65-F5344CB8AC3E}">
        <p14:creationId xmlns:p14="http://schemas.microsoft.com/office/powerpoint/2010/main" val="33924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Faithful representation</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r>
              <a:rPr lang="en-US" dirty="0"/>
              <a:t>Perfect correspondence</a:t>
            </a:r>
          </a:p>
          <a:p>
            <a:pPr marL="0" indent="0" algn="ctr"/>
            <a:r>
              <a:rPr lang="en-US" dirty="0"/>
              <a:t>between </a:t>
            </a:r>
            <a:r>
              <a:rPr lang="en-US" dirty="0">
                <a:solidFill>
                  <a:srgbClr val="FF9999"/>
                </a:solidFill>
              </a:rPr>
              <a:t>first order reality </a:t>
            </a:r>
            <a:r>
              <a:rPr lang="en-US" dirty="0"/>
              <a:t>and </a:t>
            </a:r>
            <a:r>
              <a:rPr lang="en-US" dirty="0">
                <a:solidFill>
                  <a:srgbClr val="CCFF66"/>
                </a:solidFill>
              </a:rPr>
              <a:t>second order reality</a:t>
            </a:r>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11</a:t>
            </a:fld>
            <a:endParaRPr lang="en-US"/>
          </a:p>
        </p:txBody>
      </p:sp>
    </p:spTree>
    <p:extLst>
      <p:ext uri="{BB962C8B-B14F-4D97-AF65-F5344CB8AC3E}">
        <p14:creationId xmlns:p14="http://schemas.microsoft.com/office/powerpoint/2010/main" val="231422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7448-DAD0-47BF-980D-4A421921E4BF}"/>
              </a:ext>
            </a:extLst>
          </p:cNvPr>
          <p:cNvSpPr>
            <a:spLocks noGrp="1"/>
          </p:cNvSpPr>
          <p:nvPr>
            <p:ph type="title"/>
          </p:nvPr>
        </p:nvSpPr>
        <p:spPr>
          <a:xfrm>
            <a:off x="0" y="609600"/>
            <a:ext cx="9144000" cy="762000"/>
          </a:xfrm>
        </p:spPr>
        <p:txBody>
          <a:bodyPr/>
          <a:lstStyle/>
          <a:p>
            <a:r>
              <a:rPr lang="en-US" sz="3200" dirty="0"/>
              <a:t>Mismatches between reality and representation</a:t>
            </a:r>
          </a:p>
        </p:txBody>
      </p:sp>
      <p:sp>
        <p:nvSpPr>
          <p:cNvPr id="4" name="Slide Number Placeholder 3">
            <a:extLst>
              <a:ext uri="{FF2B5EF4-FFF2-40B4-BE49-F238E27FC236}">
                <a16:creationId xmlns:a16="http://schemas.microsoft.com/office/drawing/2014/main" id="{735AD7A9-0D4A-48F0-9F55-588E5E9CDE70}"/>
              </a:ext>
            </a:extLst>
          </p:cNvPr>
          <p:cNvSpPr>
            <a:spLocks noGrp="1"/>
          </p:cNvSpPr>
          <p:nvPr>
            <p:ph type="sldNum" sz="quarter" idx="4"/>
          </p:nvPr>
        </p:nvSpPr>
        <p:spPr/>
        <p:txBody>
          <a:bodyPr/>
          <a:lstStyle/>
          <a:p>
            <a:fld id="{9CE537AB-973C-4F01-8428-E6E22579D3AA}" type="slidenum">
              <a:rPr lang="en-US" smtClean="0"/>
              <a:pPr/>
              <a:t>12</a:t>
            </a:fld>
            <a:endParaRPr lang="en-US"/>
          </a:p>
        </p:txBody>
      </p:sp>
      <p:grpSp>
        <p:nvGrpSpPr>
          <p:cNvPr id="26" name="Group 25">
            <a:extLst>
              <a:ext uri="{FF2B5EF4-FFF2-40B4-BE49-F238E27FC236}">
                <a16:creationId xmlns:a16="http://schemas.microsoft.com/office/drawing/2014/main" id="{288A026D-772D-480D-8EF0-DCB56CE02CC2}"/>
              </a:ext>
            </a:extLst>
          </p:cNvPr>
          <p:cNvGrpSpPr/>
          <p:nvPr/>
        </p:nvGrpSpPr>
        <p:grpSpPr>
          <a:xfrm rot="19051382">
            <a:off x="80127" y="1036350"/>
            <a:ext cx="8919396" cy="5334844"/>
            <a:chOff x="76200" y="1371600"/>
            <a:chExt cx="8919396" cy="5334844"/>
          </a:xfrm>
        </p:grpSpPr>
        <p:grpSp>
          <p:nvGrpSpPr>
            <p:cNvPr id="20" name="Group 19">
              <a:extLst>
                <a:ext uri="{FF2B5EF4-FFF2-40B4-BE49-F238E27FC236}">
                  <a16:creationId xmlns:a16="http://schemas.microsoft.com/office/drawing/2014/main" id="{C02F4A2F-19CE-451B-8E35-C5DC8E86BC1E}"/>
                </a:ext>
              </a:extLst>
            </p:cNvPr>
            <p:cNvGrpSpPr/>
            <p:nvPr/>
          </p:nvGrpSpPr>
          <p:grpSpPr>
            <a:xfrm>
              <a:off x="76200" y="1371600"/>
              <a:ext cx="8919396" cy="5334844"/>
              <a:chOff x="76200" y="1371600"/>
              <a:chExt cx="8919396" cy="5334844"/>
            </a:xfrm>
          </p:grpSpPr>
          <p:grpSp>
            <p:nvGrpSpPr>
              <p:cNvPr id="10" name="Group 9">
                <a:extLst>
                  <a:ext uri="{FF2B5EF4-FFF2-40B4-BE49-F238E27FC236}">
                    <a16:creationId xmlns:a16="http://schemas.microsoft.com/office/drawing/2014/main" id="{9218668A-7110-4E18-84FA-55C2CF209C6F}"/>
                  </a:ext>
                </a:extLst>
              </p:cNvPr>
              <p:cNvGrpSpPr/>
              <p:nvPr/>
            </p:nvGrpSpPr>
            <p:grpSpPr>
              <a:xfrm>
                <a:off x="76200" y="1371600"/>
                <a:ext cx="4800600" cy="2819400"/>
                <a:chOff x="228600" y="1371600"/>
                <a:chExt cx="4800600" cy="2819400"/>
              </a:xfrm>
            </p:grpSpPr>
            <p:sp>
              <p:nvSpPr>
                <p:cNvPr id="5" name="Oval 4">
                  <a:extLst>
                    <a:ext uri="{FF2B5EF4-FFF2-40B4-BE49-F238E27FC236}">
                      <a16:creationId xmlns:a16="http://schemas.microsoft.com/office/drawing/2014/main" id="{8E62D06A-BBB7-4E81-9F38-95EAD8346290}"/>
                    </a:ext>
                  </a:extLst>
                </p:cNvPr>
                <p:cNvSpPr/>
                <p:nvPr/>
              </p:nvSpPr>
              <p:spPr bwMode="auto">
                <a:xfrm>
                  <a:off x="228600" y="1371600"/>
                  <a:ext cx="4800600" cy="2819400"/>
                </a:xfrm>
                <a:prstGeom prst="ellipse">
                  <a:avLst/>
                </a:prstGeom>
                <a:solidFill>
                  <a:srgbClr val="FF9999">
                    <a:alpha val="60000"/>
                  </a:srgb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D08E1ED4-D4E8-4CB3-8206-62AC2EB27AF6}"/>
                    </a:ext>
                  </a:extLst>
                </p:cNvPr>
                <p:cNvSpPr txBox="1"/>
                <p:nvPr/>
              </p:nvSpPr>
              <p:spPr>
                <a:xfrm rot="2548618">
                  <a:off x="1510680" y="2100608"/>
                  <a:ext cx="2545953" cy="461665"/>
                </a:xfrm>
                <a:prstGeom prst="rect">
                  <a:avLst/>
                </a:prstGeom>
                <a:noFill/>
              </p:spPr>
              <p:txBody>
                <a:bodyPr wrap="none" rtlCol="0">
                  <a:spAutoFit/>
                </a:bodyPr>
                <a:lstStyle/>
                <a:p>
                  <a:r>
                    <a:rPr lang="en-US" sz="2400" dirty="0">
                      <a:solidFill>
                        <a:srgbClr val="FF0000"/>
                      </a:solidFill>
                    </a:rPr>
                    <a:t>First order reality</a:t>
                  </a:r>
                </a:p>
              </p:txBody>
            </p:sp>
          </p:grpSp>
          <p:grpSp>
            <p:nvGrpSpPr>
              <p:cNvPr id="11" name="Group 10">
                <a:extLst>
                  <a:ext uri="{FF2B5EF4-FFF2-40B4-BE49-F238E27FC236}">
                    <a16:creationId xmlns:a16="http://schemas.microsoft.com/office/drawing/2014/main" id="{73BBBDFB-22C0-48E7-A94A-5874ACF88674}"/>
                  </a:ext>
                </a:extLst>
              </p:cNvPr>
              <p:cNvGrpSpPr/>
              <p:nvPr/>
            </p:nvGrpSpPr>
            <p:grpSpPr>
              <a:xfrm>
                <a:off x="4114800" y="3887044"/>
                <a:ext cx="4880796" cy="2819400"/>
                <a:chOff x="4191000" y="3875846"/>
                <a:chExt cx="4880796" cy="2819400"/>
              </a:xfrm>
            </p:grpSpPr>
            <p:sp>
              <p:nvSpPr>
                <p:cNvPr id="6" name="Oval 5">
                  <a:extLst>
                    <a:ext uri="{FF2B5EF4-FFF2-40B4-BE49-F238E27FC236}">
                      <a16:creationId xmlns:a16="http://schemas.microsoft.com/office/drawing/2014/main" id="{4243A118-D61B-49E0-A40E-AD98E1831D7B}"/>
                    </a:ext>
                  </a:extLst>
                </p:cNvPr>
                <p:cNvSpPr/>
                <p:nvPr/>
              </p:nvSpPr>
              <p:spPr bwMode="auto">
                <a:xfrm>
                  <a:off x="4191000" y="3875846"/>
                  <a:ext cx="4800600" cy="2819400"/>
                </a:xfrm>
                <a:prstGeom prst="ellipse">
                  <a:avLst/>
                </a:prstGeom>
                <a:solidFill>
                  <a:srgbClr val="CCFF66">
                    <a:alpha val="60000"/>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8" name="TextBox 7">
                  <a:extLst>
                    <a:ext uri="{FF2B5EF4-FFF2-40B4-BE49-F238E27FC236}">
                      <a16:creationId xmlns:a16="http://schemas.microsoft.com/office/drawing/2014/main" id="{FCAC87F4-27EF-4A78-8B47-3F52CD383B14}"/>
                    </a:ext>
                  </a:extLst>
                </p:cNvPr>
                <p:cNvSpPr txBox="1"/>
                <p:nvPr/>
              </p:nvSpPr>
              <p:spPr>
                <a:xfrm rot="2548618">
                  <a:off x="6152534" y="4479326"/>
                  <a:ext cx="2919262" cy="954107"/>
                </a:xfrm>
                <a:prstGeom prst="rect">
                  <a:avLst/>
                </a:prstGeom>
                <a:noFill/>
              </p:spPr>
              <p:txBody>
                <a:bodyPr wrap="none" rtlCol="0">
                  <a:spAutoFit/>
                </a:bodyPr>
                <a:lstStyle/>
                <a:p>
                  <a:r>
                    <a:rPr lang="en-US" sz="2800" dirty="0">
                      <a:solidFill>
                        <a:srgbClr val="00FF00"/>
                      </a:solidFill>
                    </a:rPr>
                    <a:t>Representation</a:t>
                  </a:r>
                </a:p>
                <a:p>
                  <a:r>
                    <a:rPr lang="en-US" sz="2800" dirty="0">
                      <a:solidFill>
                        <a:srgbClr val="00FF00"/>
                      </a:solidFill>
                    </a:rPr>
                    <a:t>(2</a:t>
                  </a:r>
                  <a:r>
                    <a:rPr lang="en-US" sz="2800" baseline="30000" dirty="0">
                      <a:solidFill>
                        <a:srgbClr val="00FF00"/>
                      </a:solidFill>
                    </a:rPr>
                    <a:t>nd</a:t>
                  </a:r>
                  <a:r>
                    <a:rPr lang="en-US" sz="2800" dirty="0">
                      <a:solidFill>
                        <a:srgbClr val="00FF00"/>
                      </a:solidFill>
                    </a:rPr>
                    <a:t>-order reality)</a:t>
                  </a:r>
                </a:p>
              </p:txBody>
            </p:sp>
          </p:grpSp>
          <p:cxnSp>
            <p:nvCxnSpPr>
              <p:cNvPr id="13" name="Straight Connector 12">
                <a:extLst>
                  <a:ext uri="{FF2B5EF4-FFF2-40B4-BE49-F238E27FC236}">
                    <a16:creationId xmlns:a16="http://schemas.microsoft.com/office/drawing/2014/main" id="{3A85739A-23CA-4C7A-8E62-8961837A4E00}"/>
                  </a:ext>
                </a:extLst>
              </p:cNvPr>
              <p:cNvCxnSpPr>
                <a:cxnSpLocks/>
                <a:stCxn id="5" idx="7"/>
                <a:endCxn id="6" idx="2"/>
              </p:cNvCxnSpPr>
              <p:nvPr/>
            </p:nvCxnSpPr>
            <p:spPr bwMode="auto">
              <a:xfrm flipH="1">
                <a:off x="4114800" y="1784492"/>
                <a:ext cx="58968" cy="3512252"/>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110D56A-2274-424E-8B36-1D617DA30EF7}"/>
                  </a:ext>
                </a:extLst>
              </p:cNvPr>
              <p:cNvCxnSpPr>
                <a:cxnSpLocks/>
                <a:stCxn id="5" idx="6"/>
                <a:endCxn id="6" idx="3"/>
              </p:cNvCxnSpPr>
              <p:nvPr/>
            </p:nvCxnSpPr>
            <p:spPr bwMode="auto">
              <a:xfrm flipH="1">
                <a:off x="4817832" y="2781300"/>
                <a:ext cx="58968" cy="3512252"/>
              </a:xfrm>
              <a:prstGeom prst="line">
                <a:avLst/>
              </a:prstGeom>
              <a:solidFill>
                <a:schemeClr val="accent1"/>
              </a:solidFill>
              <a:ln w="38100" cap="flat" cmpd="sng" algn="ctr">
                <a:solidFill>
                  <a:srgbClr val="FFFF00"/>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C65060E3-42AC-487E-B69B-0EE82D024174}"/>
                </a:ext>
              </a:extLst>
            </p:cNvPr>
            <p:cNvGrpSpPr/>
            <p:nvPr/>
          </p:nvGrpSpPr>
          <p:grpSpPr>
            <a:xfrm>
              <a:off x="271752" y="2057400"/>
              <a:ext cx="7905673" cy="4114800"/>
              <a:chOff x="271752" y="2057400"/>
              <a:chExt cx="7905673" cy="4114800"/>
            </a:xfrm>
          </p:grpSpPr>
          <p:sp>
            <p:nvSpPr>
              <p:cNvPr id="21" name="Chord 20">
                <a:extLst>
                  <a:ext uri="{FF2B5EF4-FFF2-40B4-BE49-F238E27FC236}">
                    <a16:creationId xmlns:a16="http://schemas.microsoft.com/office/drawing/2014/main" id="{A511606D-BF8C-495E-B139-A73D666F69AE}"/>
                  </a:ext>
                </a:extLst>
              </p:cNvPr>
              <p:cNvSpPr/>
              <p:nvPr/>
            </p:nvSpPr>
            <p:spPr bwMode="auto">
              <a:xfrm>
                <a:off x="4182896" y="4419600"/>
                <a:ext cx="1252298" cy="1752600"/>
              </a:xfrm>
              <a:prstGeom prst="chord">
                <a:avLst>
                  <a:gd name="adj1" fmla="val 5492958"/>
                  <a:gd name="adj2" fmla="val 16200000"/>
                </a:avLst>
              </a:prstGeom>
              <a:solidFill>
                <a:srgbClr val="FFFF00">
                  <a:alpha val="67059"/>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EEDC4DD8-B50A-42A9-9E87-4715B1059CC1}"/>
                  </a:ext>
                </a:extLst>
              </p:cNvPr>
              <p:cNvSpPr txBox="1"/>
              <p:nvPr/>
            </p:nvSpPr>
            <p:spPr>
              <a:xfrm rot="2548618">
                <a:off x="271752" y="2617623"/>
                <a:ext cx="2503186" cy="584775"/>
              </a:xfrm>
              <a:prstGeom prst="rect">
                <a:avLst/>
              </a:prstGeom>
              <a:noFill/>
            </p:spPr>
            <p:txBody>
              <a:bodyPr wrap="none" rtlCol="0">
                <a:spAutoFit/>
              </a:bodyPr>
              <a:lstStyle/>
              <a:p>
                <a:r>
                  <a:rPr lang="en-US" dirty="0">
                    <a:solidFill>
                      <a:schemeClr val="bg1"/>
                    </a:solidFill>
                  </a:rPr>
                  <a:t>undiscovered</a:t>
                </a:r>
              </a:p>
            </p:txBody>
          </p:sp>
          <p:sp>
            <p:nvSpPr>
              <p:cNvPr id="23" name="TextBox 22">
                <a:extLst>
                  <a:ext uri="{FF2B5EF4-FFF2-40B4-BE49-F238E27FC236}">
                    <a16:creationId xmlns:a16="http://schemas.microsoft.com/office/drawing/2014/main" id="{555B963D-585F-488A-8BE2-0D677CFE580D}"/>
                  </a:ext>
                </a:extLst>
              </p:cNvPr>
              <p:cNvSpPr txBox="1"/>
              <p:nvPr/>
            </p:nvSpPr>
            <p:spPr>
              <a:xfrm rot="2548618">
                <a:off x="4842858" y="4794280"/>
                <a:ext cx="3334567" cy="1015663"/>
              </a:xfrm>
              <a:prstGeom prst="rect">
                <a:avLst/>
              </a:prstGeom>
              <a:noFill/>
            </p:spPr>
            <p:txBody>
              <a:bodyPr wrap="none" rtlCol="0">
                <a:spAutoFit/>
              </a:bodyPr>
              <a:lstStyle/>
              <a:p>
                <a:r>
                  <a:rPr lang="en-US" sz="2000" dirty="0">
                    <a:solidFill>
                      <a:schemeClr val="bg1"/>
                    </a:solidFill>
                  </a:rPr>
                  <a:t>‘Fake news’</a:t>
                </a:r>
              </a:p>
              <a:p>
                <a:r>
                  <a:rPr lang="en-US" sz="2000" dirty="0">
                    <a:solidFill>
                      <a:schemeClr val="bg1"/>
                    </a:solidFill>
                  </a:rPr>
                  <a:t>Scientific misunderstandings</a:t>
                </a:r>
              </a:p>
              <a:p>
                <a:r>
                  <a:rPr lang="en-US" sz="2000" dirty="0">
                    <a:solidFill>
                      <a:schemeClr val="bg1"/>
                    </a:solidFill>
                  </a:rPr>
                  <a:t>Fantasies</a:t>
                </a:r>
              </a:p>
            </p:txBody>
          </p:sp>
          <p:sp>
            <p:nvSpPr>
              <p:cNvPr id="24" name="TextBox 23">
                <a:extLst>
                  <a:ext uri="{FF2B5EF4-FFF2-40B4-BE49-F238E27FC236}">
                    <a16:creationId xmlns:a16="http://schemas.microsoft.com/office/drawing/2014/main" id="{9E03D9F3-9CFF-41F8-87E3-6F308BF4685D}"/>
                  </a:ext>
                </a:extLst>
              </p:cNvPr>
              <p:cNvSpPr txBox="1"/>
              <p:nvPr/>
            </p:nvSpPr>
            <p:spPr>
              <a:xfrm rot="5400000">
                <a:off x="3717538" y="2530863"/>
                <a:ext cx="1347035" cy="400110"/>
              </a:xfrm>
              <a:prstGeom prst="rect">
                <a:avLst/>
              </a:prstGeom>
              <a:noFill/>
            </p:spPr>
            <p:txBody>
              <a:bodyPr wrap="square" rtlCol="0">
                <a:spAutoFit/>
              </a:bodyPr>
              <a:lstStyle/>
              <a:p>
                <a:r>
                  <a:rPr lang="en-US" sz="2000" dirty="0">
                    <a:solidFill>
                      <a:schemeClr val="bg1"/>
                    </a:solidFill>
                  </a:rPr>
                  <a:t>discovered</a:t>
                </a:r>
              </a:p>
            </p:txBody>
          </p:sp>
          <p:sp>
            <p:nvSpPr>
              <p:cNvPr id="9" name="TextBox 8">
                <a:extLst>
                  <a:ext uri="{FF2B5EF4-FFF2-40B4-BE49-F238E27FC236}">
                    <a16:creationId xmlns:a16="http://schemas.microsoft.com/office/drawing/2014/main" id="{FF570FF6-9734-4A73-B5F6-D67CECB172FA}"/>
                  </a:ext>
                </a:extLst>
              </p:cNvPr>
              <p:cNvSpPr txBox="1"/>
              <p:nvPr/>
            </p:nvSpPr>
            <p:spPr>
              <a:xfrm rot="5400000">
                <a:off x="3867320" y="5062421"/>
                <a:ext cx="1409360" cy="400110"/>
              </a:xfrm>
              <a:prstGeom prst="rect">
                <a:avLst/>
              </a:prstGeom>
              <a:noFill/>
            </p:spPr>
            <p:txBody>
              <a:bodyPr wrap="none" rtlCol="0">
                <a:spAutoFit/>
              </a:bodyPr>
              <a:lstStyle/>
              <a:p>
                <a:r>
                  <a:rPr lang="en-US" sz="2000" dirty="0">
                    <a:solidFill>
                      <a:schemeClr val="tx1"/>
                    </a:solidFill>
                  </a:rPr>
                  <a:t>Knowledge</a:t>
                </a:r>
              </a:p>
            </p:txBody>
          </p:sp>
        </p:grpSp>
      </p:grpSp>
    </p:spTree>
    <p:extLst>
      <p:ext uri="{BB962C8B-B14F-4D97-AF65-F5344CB8AC3E}">
        <p14:creationId xmlns:p14="http://schemas.microsoft.com/office/powerpoint/2010/main" val="72815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questions for any researcher</a:t>
            </a:r>
          </a:p>
        </p:txBody>
      </p:sp>
      <p:sp>
        <p:nvSpPr>
          <p:cNvPr id="5" name="Content Placeholder 4"/>
          <p:cNvSpPr>
            <a:spLocks noGrp="1"/>
          </p:cNvSpPr>
          <p:nvPr>
            <p:ph idx="1"/>
          </p:nvPr>
        </p:nvSpPr>
        <p:spPr/>
        <p:txBody>
          <a:bodyPr/>
          <a:lstStyle/>
          <a:p>
            <a:pPr marL="457200" indent="-457200">
              <a:buFont typeface="+mj-lt"/>
              <a:buAutoNum type="arabicParenR"/>
            </a:pPr>
            <a:r>
              <a:rPr lang="en-US" sz="2200" dirty="0"/>
              <a:t>How can I collect, process and structure my representations (i.e. data, information and knowledge) in such a way so that: </a:t>
            </a:r>
          </a:p>
          <a:p>
            <a:pPr marL="969963" indent="-452438">
              <a:buFont typeface="+mj-lt"/>
              <a:buAutoNum type="alphaLcParenR"/>
            </a:pPr>
            <a:r>
              <a:rPr lang="en-US" sz="2200" dirty="0"/>
              <a:t>they are faithful representations of reality, and</a:t>
            </a:r>
          </a:p>
          <a:p>
            <a:pPr marL="969963" indent="-452438">
              <a:buFont typeface="+mj-lt"/>
              <a:buAutoNum type="alphaLcParenR"/>
            </a:pPr>
            <a:r>
              <a:rPr lang="en-US" sz="2200" dirty="0"/>
              <a:t>changes in reality lead to corresponding changes in my representations?</a:t>
            </a:r>
          </a:p>
          <a:p>
            <a:pPr marL="344488" indent="-344488"/>
            <a:r>
              <a:rPr lang="en-US" sz="2200" dirty="0">
                <a:solidFill>
                  <a:srgbClr val="FFFF00"/>
                </a:solidFill>
                <a:sym typeface="Wingdings" panose="05000000000000000000" pitchFamily="2" charset="2"/>
              </a:rPr>
              <a:t> Your representations should be like Google maps stand to the reality depicted by the satellite images they are derived from.</a:t>
            </a:r>
            <a:endParaRPr lang="en-US" sz="800" dirty="0">
              <a:solidFill>
                <a:srgbClr val="FFFF00"/>
              </a:solidFill>
            </a:endParaRPr>
          </a:p>
          <a:p>
            <a:pPr marL="517525" indent="0"/>
            <a:endParaRPr lang="en-US" sz="800" dirty="0"/>
          </a:p>
          <a:p>
            <a:pPr marL="457200" indent="-457200">
              <a:buFont typeface="+mj-lt"/>
              <a:buAutoNum type="arabicParenR" startAt="2"/>
            </a:pPr>
            <a:r>
              <a:rPr lang="en-US" sz="2200" dirty="0"/>
              <a:t>What representational machinery (i.e. formalisms, systems, …) intended to contain representations satisfying (1a) and (1b) should I use to allow users thereof acquiring a faithful representation of the changes in reality by merely looking at the changes in the representations ?</a:t>
            </a:r>
          </a:p>
          <a:p>
            <a:pPr marL="0" lvl="1" indent="0">
              <a:buNone/>
            </a:pPr>
            <a:r>
              <a:rPr lang="en-US" sz="2200" dirty="0">
                <a:solidFill>
                  <a:srgbClr val="FFFF00"/>
                </a:solidFill>
                <a:sym typeface="Wingdings" panose="05000000000000000000" pitchFamily="2" charset="2"/>
              </a:rPr>
              <a:t> This machinery should work like Zoom for on-line lectures.</a:t>
            </a:r>
            <a:endParaRPr lang="en-US" sz="2200" dirty="0">
              <a:solidFill>
                <a:srgbClr val="FFFF00"/>
              </a:solidFill>
            </a:endParaRPr>
          </a:p>
          <a:p>
            <a:pPr>
              <a:buFont typeface="Arial" panose="020B0604020202020204" pitchFamily="34" charset="0"/>
              <a:buChar char="•"/>
            </a:pPr>
            <a:endParaRPr lang="en-US" sz="2200" dirty="0"/>
          </a:p>
        </p:txBody>
      </p:sp>
      <p:sp>
        <p:nvSpPr>
          <p:cNvPr id="2" name="Slide Number Placeholder 1"/>
          <p:cNvSpPr>
            <a:spLocks noGrp="1"/>
          </p:cNvSpPr>
          <p:nvPr>
            <p:ph type="sldNum" sz="quarter" idx="4"/>
          </p:nvPr>
        </p:nvSpPr>
        <p:spPr/>
        <p:txBody>
          <a:bodyPr/>
          <a:lstStyle/>
          <a:p>
            <a:fld id="{9CE537AB-973C-4F01-8428-E6E22579D3AA}" type="slidenum">
              <a:rPr lang="en-US" smtClean="0"/>
              <a:pPr/>
              <a:t>13</a:t>
            </a:fld>
            <a:endParaRPr lang="en-US"/>
          </a:p>
        </p:txBody>
      </p:sp>
    </p:spTree>
    <p:extLst>
      <p:ext uri="{BB962C8B-B14F-4D97-AF65-F5344CB8AC3E}">
        <p14:creationId xmlns:p14="http://schemas.microsoft.com/office/powerpoint/2010/main" val="22005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Remember ...</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14</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24" name="Slide Number Placeholder 2">
            <a:extLst>
              <a:ext uri="{FF2B5EF4-FFF2-40B4-BE49-F238E27FC236}">
                <a16:creationId xmlns:a16="http://schemas.microsoft.com/office/drawing/2014/main" id="{5410F528-D302-40E5-9CC5-7457D12077E1}"/>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14</a:t>
            </a:fld>
            <a:endParaRPr lang="en-US" altLang="en-US">
              <a:solidFill>
                <a:schemeClr val="tx1"/>
              </a:solidFill>
            </a:endParaRPr>
          </a:p>
        </p:txBody>
      </p:sp>
    </p:spTree>
    <p:extLst>
      <p:ext uri="{BB962C8B-B14F-4D97-AF65-F5344CB8AC3E}">
        <p14:creationId xmlns:p14="http://schemas.microsoft.com/office/powerpoint/2010/main" val="242463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Caution required</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15</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43" name="Group 42">
            <a:extLst>
              <a:ext uri="{FF2B5EF4-FFF2-40B4-BE49-F238E27FC236}">
                <a16:creationId xmlns:a16="http://schemas.microsoft.com/office/drawing/2014/main" id="{FA2CAF8F-27FF-4FDE-811A-AD1EE62E4D0C}"/>
              </a:ext>
            </a:extLst>
          </p:cNvPr>
          <p:cNvGrpSpPr/>
          <p:nvPr/>
        </p:nvGrpSpPr>
        <p:grpSpPr>
          <a:xfrm>
            <a:off x="3406877" y="2330245"/>
            <a:ext cx="3298723" cy="4117258"/>
            <a:chOff x="3406877" y="2330245"/>
            <a:chExt cx="3298723" cy="4117258"/>
          </a:xfrm>
          <a:solidFill>
            <a:srgbClr val="00B0F0"/>
          </a:solidFill>
        </p:grpSpPr>
        <p:sp>
          <p:nvSpPr>
            <p:cNvPr id="4" name="Freeform: Shape 3">
              <a:extLst>
                <a:ext uri="{FF2B5EF4-FFF2-40B4-BE49-F238E27FC236}">
                  <a16:creationId xmlns:a16="http://schemas.microsoft.com/office/drawing/2014/main" id="{B830A29F-4AC2-4293-B5DE-51D9B2380AAE}"/>
                </a:ext>
              </a:extLst>
            </p:cNvPr>
            <p:cNvSpPr/>
            <p:nvPr/>
          </p:nvSpPr>
          <p:spPr bwMode="auto">
            <a:xfrm>
              <a:off x="3406877" y="2330245"/>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Freeform: Shape 17">
              <a:extLst>
                <a:ext uri="{FF2B5EF4-FFF2-40B4-BE49-F238E27FC236}">
                  <a16:creationId xmlns:a16="http://schemas.microsoft.com/office/drawing/2014/main" id="{2D075087-2D0D-4751-BF6D-2337E77E824E}"/>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25" name="Slide Number Placeholder 2">
            <a:extLst>
              <a:ext uri="{FF2B5EF4-FFF2-40B4-BE49-F238E27FC236}">
                <a16:creationId xmlns:a16="http://schemas.microsoft.com/office/drawing/2014/main" id="{2C8C8D75-F40B-4CDD-8AEE-4B4F53834C1D}"/>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15</a:t>
            </a:fld>
            <a:endParaRPr lang="en-US" altLang="en-US">
              <a:solidFill>
                <a:schemeClr val="tx1"/>
              </a:solidFill>
            </a:endParaRPr>
          </a:p>
        </p:txBody>
      </p:sp>
    </p:spTree>
    <p:extLst>
      <p:ext uri="{BB962C8B-B14F-4D97-AF65-F5344CB8AC3E}">
        <p14:creationId xmlns:p14="http://schemas.microsoft.com/office/powerpoint/2010/main" val="324965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Filters and barriers might obfuscate reality</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16</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4" name="Freeform: Shape 3">
            <a:extLst>
              <a:ext uri="{FF2B5EF4-FFF2-40B4-BE49-F238E27FC236}">
                <a16:creationId xmlns:a16="http://schemas.microsoft.com/office/drawing/2014/main" id="{B830A29F-4AC2-4293-B5DE-51D9B2380AAE}"/>
              </a:ext>
            </a:extLst>
          </p:cNvPr>
          <p:cNvSpPr/>
          <p:nvPr/>
        </p:nvSpPr>
        <p:spPr bwMode="auto">
          <a:xfrm>
            <a:off x="3406877" y="2330245"/>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pattFill prst="lgCheck">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18" name="Freeform: Shape 17">
            <a:extLst>
              <a:ext uri="{FF2B5EF4-FFF2-40B4-BE49-F238E27FC236}">
                <a16:creationId xmlns:a16="http://schemas.microsoft.com/office/drawing/2014/main" id="{2D075087-2D0D-4751-BF6D-2337E77E824E}"/>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pattFill prst="lgCheck">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C3639AC3-B612-4482-86FE-1010EE420813}"/>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grpSp>
        <p:nvGrpSpPr>
          <p:cNvPr id="41" name="Group 40">
            <a:extLst>
              <a:ext uri="{FF2B5EF4-FFF2-40B4-BE49-F238E27FC236}">
                <a16:creationId xmlns:a16="http://schemas.microsoft.com/office/drawing/2014/main" id="{6710D1D9-C691-42B0-B3C5-37AE63855A4C}"/>
              </a:ext>
            </a:extLst>
          </p:cNvPr>
          <p:cNvGrpSpPr/>
          <p:nvPr/>
        </p:nvGrpSpPr>
        <p:grpSpPr>
          <a:xfrm>
            <a:off x="3429000" y="2362200"/>
            <a:ext cx="3276600" cy="4085303"/>
            <a:chOff x="3429000" y="2362200"/>
            <a:chExt cx="3276600" cy="4085303"/>
          </a:xfrm>
        </p:grpSpPr>
        <p:grpSp>
          <p:nvGrpSpPr>
            <p:cNvPr id="38" name="Group 37">
              <a:extLst>
                <a:ext uri="{FF2B5EF4-FFF2-40B4-BE49-F238E27FC236}">
                  <a16:creationId xmlns:a16="http://schemas.microsoft.com/office/drawing/2014/main" id="{14A9060C-A800-4DD5-9074-81B3C28AE03B}"/>
                </a:ext>
              </a:extLst>
            </p:cNvPr>
            <p:cNvGrpSpPr/>
            <p:nvPr/>
          </p:nvGrpSpPr>
          <p:grpSpPr>
            <a:xfrm>
              <a:off x="3429000" y="2362200"/>
              <a:ext cx="3276600" cy="4085303"/>
              <a:chOff x="3429000" y="2362200"/>
              <a:chExt cx="3276600" cy="4085303"/>
            </a:xfrm>
          </p:grpSpPr>
          <p:sp>
            <p:nvSpPr>
              <p:cNvPr id="31" name="Trapezoid 30">
                <a:extLst>
                  <a:ext uri="{FF2B5EF4-FFF2-40B4-BE49-F238E27FC236}">
                    <a16:creationId xmlns:a16="http://schemas.microsoft.com/office/drawing/2014/main" id="{CB7DC2C8-CE9E-43EE-9291-3FEB698E2F8B}"/>
                  </a:ext>
                </a:extLst>
              </p:cNvPr>
              <p:cNvSpPr/>
              <p:nvPr/>
            </p:nvSpPr>
            <p:spPr bwMode="auto">
              <a:xfrm flipV="1">
                <a:off x="4030542" y="5045192"/>
                <a:ext cx="2073516" cy="1147827"/>
              </a:xfrm>
              <a:prstGeom prst="trapezoid">
                <a:avLst>
                  <a:gd name="adj" fmla="val 14830"/>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7" name="Group 36">
                <a:extLst>
                  <a:ext uri="{FF2B5EF4-FFF2-40B4-BE49-F238E27FC236}">
                    <a16:creationId xmlns:a16="http://schemas.microsoft.com/office/drawing/2014/main" id="{3D81B22A-9F71-4836-82DA-AF156CE1327E}"/>
                  </a:ext>
                </a:extLst>
              </p:cNvPr>
              <p:cNvGrpSpPr/>
              <p:nvPr/>
            </p:nvGrpSpPr>
            <p:grpSpPr>
              <a:xfrm>
                <a:off x="3429000" y="2362200"/>
                <a:ext cx="3276600" cy="4085303"/>
                <a:chOff x="3429000" y="2362200"/>
                <a:chExt cx="3276600" cy="4085303"/>
              </a:xfrm>
            </p:grpSpPr>
            <p:grpSp>
              <p:nvGrpSpPr>
                <p:cNvPr id="29" name="Group 28">
                  <a:extLst>
                    <a:ext uri="{FF2B5EF4-FFF2-40B4-BE49-F238E27FC236}">
                      <a16:creationId xmlns:a16="http://schemas.microsoft.com/office/drawing/2014/main" id="{3B3E89BE-0F2D-4421-8213-F519F4A57988}"/>
                    </a:ext>
                  </a:extLst>
                </p:cNvPr>
                <p:cNvGrpSpPr/>
                <p:nvPr/>
              </p:nvGrpSpPr>
              <p:grpSpPr>
                <a:xfrm>
                  <a:off x="3429000" y="2362200"/>
                  <a:ext cx="3276600" cy="4085303"/>
                  <a:chOff x="3429000" y="2362200"/>
                  <a:chExt cx="3276600" cy="4085303"/>
                </a:xfrm>
              </p:grpSpPr>
              <p:sp>
                <p:nvSpPr>
                  <p:cNvPr id="25" name="Freeform: Shape 24">
                    <a:extLst>
                      <a:ext uri="{FF2B5EF4-FFF2-40B4-BE49-F238E27FC236}">
                        <a16:creationId xmlns:a16="http://schemas.microsoft.com/office/drawing/2014/main" id="{4C0DE1B0-8D69-4594-824C-F2F9EB6E780D}"/>
                      </a:ext>
                    </a:extLst>
                  </p:cNvPr>
                  <p:cNvSpPr/>
                  <p:nvPr/>
                </p:nvSpPr>
                <p:spPr bwMode="auto">
                  <a:xfrm>
                    <a:off x="342900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6" name="Freeform: Shape 25">
                    <a:extLst>
                      <a:ext uri="{FF2B5EF4-FFF2-40B4-BE49-F238E27FC236}">
                        <a16:creationId xmlns:a16="http://schemas.microsoft.com/office/drawing/2014/main" id="{FE8F8591-FAF9-4D14-BA84-75733C88B7D4}"/>
                      </a:ext>
                    </a:extLst>
                  </p:cNvPr>
                  <p:cNvSpPr/>
                  <p:nvPr/>
                </p:nvSpPr>
                <p:spPr bwMode="auto">
                  <a:xfrm flipH="1">
                    <a:off x="5879690" y="2362200"/>
                    <a:ext cx="825910" cy="4085303"/>
                  </a:xfrm>
                  <a:custGeom>
                    <a:avLst/>
                    <a:gdLst>
                      <a:gd name="connsiteX0" fmla="*/ 0 w 825910"/>
                      <a:gd name="connsiteY0" fmla="*/ 0 h 4085303"/>
                      <a:gd name="connsiteX1" fmla="*/ 597310 w 825910"/>
                      <a:gd name="connsiteY1" fmla="*/ 4070555 h 4085303"/>
                      <a:gd name="connsiteX2" fmla="*/ 825910 w 825910"/>
                      <a:gd name="connsiteY2" fmla="*/ 4085303 h 4085303"/>
                      <a:gd name="connsiteX3" fmla="*/ 221226 w 825910"/>
                      <a:gd name="connsiteY3" fmla="*/ 22123 h 4085303"/>
                      <a:gd name="connsiteX4" fmla="*/ 0 w 825910"/>
                      <a:gd name="connsiteY4" fmla="*/ 0 h 408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10" h="4085303">
                        <a:moveTo>
                          <a:pt x="0" y="0"/>
                        </a:moveTo>
                        <a:lnTo>
                          <a:pt x="597310" y="4070555"/>
                        </a:lnTo>
                        <a:lnTo>
                          <a:pt x="825910" y="4085303"/>
                        </a:lnTo>
                        <a:lnTo>
                          <a:pt x="221226" y="22123"/>
                        </a:lnTo>
                        <a:lnTo>
                          <a:pt x="0" y="0"/>
                        </a:lnTo>
                        <a:close/>
                      </a:path>
                    </a:pathLst>
                  </a:cu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rapezoid 23">
                    <a:extLst>
                      <a:ext uri="{FF2B5EF4-FFF2-40B4-BE49-F238E27FC236}">
                        <a16:creationId xmlns:a16="http://schemas.microsoft.com/office/drawing/2014/main" id="{B1C85482-94D5-4704-892D-C3C635062B71}"/>
                      </a:ext>
                    </a:extLst>
                  </p:cNvPr>
                  <p:cNvSpPr/>
                  <p:nvPr/>
                </p:nvSpPr>
                <p:spPr bwMode="auto">
                  <a:xfrm flipV="1">
                    <a:off x="3715966" y="3255873"/>
                    <a:ext cx="2837233" cy="257677"/>
                  </a:xfrm>
                  <a:prstGeom prst="trapezoid">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rapezoid 27">
                    <a:extLst>
                      <a:ext uri="{FF2B5EF4-FFF2-40B4-BE49-F238E27FC236}">
                        <a16:creationId xmlns:a16="http://schemas.microsoft.com/office/drawing/2014/main" id="{64577CC2-F1CC-4F83-8D9F-E05E8650EDBB}"/>
                      </a:ext>
                    </a:extLst>
                  </p:cNvPr>
                  <p:cNvSpPr/>
                  <p:nvPr/>
                </p:nvSpPr>
                <p:spPr bwMode="auto">
                  <a:xfrm flipV="1">
                    <a:off x="3888761" y="4161918"/>
                    <a:ext cx="2473127" cy="257677"/>
                  </a:xfrm>
                  <a:prstGeom prst="trapezoid">
                    <a:avLst>
                      <a:gd name="adj" fmla="val 21225"/>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2" name="TextBox 31">
                  <a:extLst>
                    <a:ext uri="{FF2B5EF4-FFF2-40B4-BE49-F238E27FC236}">
                      <a16:creationId xmlns:a16="http://schemas.microsoft.com/office/drawing/2014/main" id="{06888707-E36F-4BC9-B95A-5E03D80943A8}"/>
                    </a:ext>
                  </a:extLst>
                </p:cNvPr>
                <p:cNvSpPr txBox="1"/>
                <p:nvPr/>
              </p:nvSpPr>
              <p:spPr>
                <a:xfrm>
                  <a:off x="4419600" y="5112603"/>
                  <a:ext cx="1285929" cy="830997"/>
                </a:xfrm>
                <a:prstGeom prst="rect">
                  <a:avLst/>
                </a:prstGeom>
                <a:noFill/>
              </p:spPr>
              <p:txBody>
                <a:bodyPr wrap="none" rtlCol="0">
                  <a:spAutoFit/>
                </a:bodyPr>
                <a:lstStyle/>
                <a:p>
                  <a:r>
                    <a:rPr lang="en-US" sz="2400" b="0" dirty="0"/>
                    <a:t>Filters &amp;</a:t>
                  </a:r>
                </a:p>
                <a:p>
                  <a:r>
                    <a:rPr lang="en-US" sz="2400" b="0" dirty="0"/>
                    <a:t>barriers</a:t>
                  </a:r>
                </a:p>
              </p:txBody>
            </p:sp>
            <p:sp>
              <p:nvSpPr>
                <p:cNvPr id="33" name="TextBox 32">
                  <a:extLst>
                    <a:ext uri="{FF2B5EF4-FFF2-40B4-BE49-F238E27FC236}">
                      <a16:creationId xmlns:a16="http://schemas.microsoft.com/office/drawing/2014/main" id="{A7422F83-EA76-4A5F-BF97-4E88D04646E6}"/>
                    </a:ext>
                  </a:extLst>
                </p:cNvPr>
                <p:cNvSpPr txBox="1"/>
                <p:nvPr/>
              </p:nvSpPr>
              <p:spPr>
                <a:xfrm>
                  <a:off x="4280599" y="3191190"/>
                  <a:ext cx="1415259" cy="338554"/>
                </a:xfrm>
                <a:prstGeom prst="rect">
                  <a:avLst/>
                </a:prstGeom>
                <a:noFill/>
              </p:spPr>
              <p:txBody>
                <a:bodyPr wrap="none" rtlCol="0">
                  <a:spAutoFit/>
                </a:bodyPr>
                <a:lstStyle/>
                <a:p>
                  <a:r>
                    <a:rPr lang="en-US" sz="1600" dirty="0"/>
                    <a:t>interpretation</a:t>
                  </a:r>
                </a:p>
              </p:txBody>
            </p:sp>
            <p:sp>
              <p:nvSpPr>
                <p:cNvPr id="34" name="TextBox 33">
                  <a:extLst>
                    <a:ext uri="{FF2B5EF4-FFF2-40B4-BE49-F238E27FC236}">
                      <a16:creationId xmlns:a16="http://schemas.microsoft.com/office/drawing/2014/main" id="{C847BFD4-B332-411B-BBEE-9F823F911549}"/>
                    </a:ext>
                  </a:extLst>
                </p:cNvPr>
                <p:cNvSpPr txBox="1"/>
                <p:nvPr/>
              </p:nvSpPr>
              <p:spPr>
                <a:xfrm>
                  <a:off x="4296384" y="4089150"/>
                  <a:ext cx="1415259" cy="338554"/>
                </a:xfrm>
                <a:prstGeom prst="rect">
                  <a:avLst/>
                </a:prstGeom>
                <a:noFill/>
              </p:spPr>
              <p:txBody>
                <a:bodyPr wrap="none" rtlCol="0">
                  <a:spAutoFit/>
                </a:bodyPr>
                <a:lstStyle/>
                <a:p>
                  <a:r>
                    <a:rPr lang="en-US" sz="1600" dirty="0"/>
                    <a:t>interpretation</a:t>
                  </a:r>
                </a:p>
              </p:txBody>
            </p:sp>
            <p:sp>
              <p:nvSpPr>
                <p:cNvPr id="35" name="TextBox 34">
                  <a:extLst>
                    <a:ext uri="{FF2B5EF4-FFF2-40B4-BE49-F238E27FC236}">
                      <a16:creationId xmlns:a16="http://schemas.microsoft.com/office/drawing/2014/main" id="{E5B598E0-67C3-45C1-BABA-391B007FBC16}"/>
                    </a:ext>
                  </a:extLst>
                </p:cNvPr>
                <p:cNvSpPr txBox="1"/>
                <p:nvPr/>
              </p:nvSpPr>
              <p:spPr>
                <a:xfrm rot="4871871">
                  <a:off x="3172474" y="3703175"/>
                  <a:ext cx="1212191" cy="338554"/>
                </a:xfrm>
                <a:prstGeom prst="rect">
                  <a:avLst/>
                </a:prstGeom>
                <a:noFill/>
              </p:spPr>
              <p:txBody>
                <a:bodyPr wrap="none" rtlCol="0">
                  <a:spAutoFit/>
                </a:bodyPr>
                <a:lstStyle/>
                <a:p>
                  <a:r>
                    <a:rPr lang="en-US" sz="1600" dirty="0"/>
                    <a:t>observation</a:t>
                  </a:r>
                </a:p>
              </p:txBody>
            </p:sp>
            <p:sp>
              <p:nvSpPr>
                <p:cNvPr id="36" name="TextBox 35">
                  <a:extLst>
                    <a:ext uri="{FF2B5EF4-FFF2-40B4-BE49-F238E27FC236}">
                      <a16:creationId xmlns:a16="http://schemas.microsoft.com/office/drawing/2014/main" id="{C4866B76-7D5B-45AF-9054-983045401B6A}"/>
                    </a:ext>
                  </a:extLst>
                </p:cNvPr>
                <p:cNvSpPr txBox="1"/>
                <p:nvPr/>
              </p:nvSpPr>
              <p:spPr>
                <a:xfrm rot="5884404">
                  <a:off x="6045866" y="3752587"/>
                  <a:ext cx="665567" cy="338554"/>
                </a:xfrm>
                <a:prstGeom prst="rect">
                  <a:avLst/>
                </a:prstGeom>
                <a:noFill/>
              </p:spPr>
              <p:txBody>
                <a:bodyPr wrap="none" rtlCol="0">
                  <a:spAutoFit/>
                </a:bodyPr>
                <a:lstStyle/>
                <a:p>
                  <a:r>
                    <a:rPr lang="en-US" sz="1600" dirty="0"/>
                    <a:t>belief</a:t>
                  </a:r>
                </a:p>
              </p:txBody>
            </p:sp>
          </p:grpSp>
        </p:grpSp>
        <p:sp>
          <p:nvSpPr>
            <p:cNvPr id="39" name="Arrow: Down 38">
              <a:extLst>
                <a:ext uri="{FF2B5EF4-FFF2-40B4-BE49-F238E27FC236}">
                  <a16:creationId xmlns:a16="http://schemas.microsoft.com/office/drawing/2014/main" id="{6F61E512-88FC-4C32-A80C-4B80AD0032A6}"/>
                </a:ext>
              </a:extLst>
            </p:cNvPr>
            <p:cNvSpPr/>
            <p:nvPr/>
          </p:nvSpPr>
          <p:spPr bwMode="auto">
            <a:xfrm>
              <a:off x="4953000" y="3513550"/>
              <a:ext cx="160458" cy="144049"/>
            </a:xfrm>
            <a:prstGeom prst="down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0" name="Arrow: Down 39">
              <a:extLst>
                <a:ext uri="{FF2B5EF4-FFF2-40B4-BE49-F238E27FC236}">
                  <a16:creationId xmlns:a16="http://schemas.microsoft.com/office/drawing/2014/main" id="{BFB68778-F8A6-48F5-8E8D-AAAA0A42C5AB}"/>
                </a:ext>
              </a:extLst>
            </p:cNvPr>
            <p:cNvSpPr/>
            <p:nvPr/>
          </p:nvSpPr>
          <p:spPr bwMode="auto">
            <a:xfrm>
              <a:off x="4953000" y="4408495"/>
              <a:ext cx="160458" cy="144049"/>
            </a:xfrm>
            <a:prstGeom prst="down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43" name="Slide Number Placeholder 2">
            <a:extLst>
              <a:ext uri="{FF2B5EF4-FFF2-40B4-BE49-F238E27FC236}">
                <a16:creationId xmlns:a16="http://schemas.microsoft.com/office/drawing/2014/main" id="{57DE3C42-D617-4B9C-BB81-2C0F3DE84667}"/>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16</a:t>
            </a:fld>
            <a:endParaRPr lang="en-US" altLang="en-US">
              <a:solidFill>
                <a:schemeClr val="tx1"/>
              </a:solidFill>
            </a:endParaRPr>
          </a:p>
        </p:txBody>
      </p:sp>
    </p:spTree>
    <p:extLst>
      <p:ext uri="{BB962C8B-B14F-4D97-AF65-F5344CB8AC3E}">
        <p14:creationId xmlns:p14="http://schemas.microsoft.com/office/powerpoint/2010/main" val="65077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Discovery and scientific progress</a:t>
            </a:r>
          </a:p>
        </p:txBody>
      </p:sp>
      <p:sp>
        <p:nvSpPr>
          <p:cNvPr id="28" name="Content Placeholder 27">
            <a:extLst>
              <a:ext uri="{FF2B5EF4-FFF2-40B4-BE49-F238E27FC236}">
                <a16:creationId xmlns:a16="http://schemas.microsoft.com/office/drawing/2014/main" id="{495327DB-51EB-4CDB-B76C-9325BE0E0B3E}"/>
              </a:ext>
            </a:extLst>
          </p:cNvPr>
          <p:cNvSpPr>
            <a:spLocks noGrp="1"/>
          </p:cNvSpPr>
          <p:nvPr>
            <p:ph idx="1"/>
          </p:nvPr>
        </p:nvSpPr>
        <p:spPr>
          <a:xfrm>
            <a:off x="533400" y="4106864"/>
            <a:ext cx="3886200" cy="2522536"/>
          </a:xfrm>
          <a:ln>
            <a:noFill/>
          </a:ln>
        </p:spPr>
        <p:txBody>
          <a:bodyPr/>
          <a:lstStyle/>
          <a:p>
            <a:pPr marL="457200" indent="-457200">
              <a:buFont typeface="+mj-lt"/>
              <a:buAutoNum type="arabicPeriod"/>
            </a:pPr>
            <a:r>
              <a:rPr lang="en-US" dirty="0"/>
              <a:t>Observable phenomena	</a:t>
            </a:r>
          </a:p>
          <a:p>
            <a:pPr marL="457200" indent="-457200">
              <a:buFont typeface="+mj-lt"/>
              <a:buAutoNum type="arabicPeriod" startAt="3"/>
            </a:pPr>
            <a:r>
              <a:rPr lang="en-US" dirty="0"/>
              <a:t>Data points		</a:t>
            </a:r>
          </a:p>
          <a:p>
            <a:pPr marL="457200" indent="-457200">
              <a:buFont typeface="+mj-lt"/>
              <a:buAutoNum type="arabicPeriod" startAt="5"/>
            </a:pPr>
            <a:r>
              <a:rPr lang="en-US" dirty="0"/>
              <a:t>Information		</a:t>
            </a:r>
          </a:p>
          <a:p>
            <a:pPr marL="457200" indent="-457200">
              <a:buFont typeface="+mj-lt"/>
              <a:buAutoNum type="arabicPeriod" startAt="7"/>
            </a:pPr>
            <a:r>
              <a:rPr lang="en-US" dirty="0"/>
              <a:t>Beliefs			</a:t>
            </a:r>
          </a:p>
          <a:p>
            <a:pPr marL="457200" indent="-457200">
              <a:buFont typeface="+mj-lt"/>
              <a:buAutoNum type="arabicPeriod" startAt="9"/>
            </a:pPr>
            <a:r>
              <a:rPr lang="en-US" dirty="0"/>
              <a:t>Published beliefs	</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17</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2"/>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sp>
        <p:nvSpPr>
          <p:cNvPr id="29" name="Content Placeholder 27">
            <a:extLst>
              <a:ext uri="{FF2B5EF4-FFF2-40B4-BE49-F238E27FC236}">
                <a16:creationId xmlns:a16="http://schemas.microsoft.com/office/drawing/2014/main" id="{D31BE512-532E-4113-93BB-8A83A39BB848}"/>
              </a:ext>
            </a:extLst>
          </p:cNvPr>
          <p:cNvSpPr txBox="1">
            <a:spLocks/>
          </p:cNvSpPr>
          <p:nvPr/>
        </p:nvSpPr>
        <p:spPr>
          <a:xfrm>
            <a:off x="5029200" y="4119265"/>
            <a:ext cx="3912160" cy="2522536"/>
          </a:xfrm>
          <a:prstGeom prst="rect">
            <a:avLst/>
          </a:prstGeom>
          <a:ln>
            <a:noFill/>
          </a:ln>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kern="0" dirty="0"/>
              <a:t>2. Observability filter</a:t>
            </a:r>
          </a:p>
          <a:p>
            <a:pPr marL="0" indent="0"/>
            <a:r>
              <a:rPr lang="en-US" kern="0" dirty="0"/>
              <a:t>4. Interpretation filter</a:t>
            </a:r>
          </a:p>
          <a:p>
            <a:pPr marL="0" indent="0"/>
            <a:r>
              <a:rPr lang="en-US" kern="0" dirty="0"/>
              <a:t>6. Belief filter</a:t>
            </a:r>
          </a:p>
          <a:p>
            <a:pPr marL="0" indent="0"/>
            <a:r>
              <a:rPr lang="en-US" kern="0" dirty="0"/>
              <a:t>8. Communication filter</a:t>
            </a:r>
          </a:p>
        </p:txBody>
      </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Tree>
    <p:extLst>
      <p:ext uri="{BB962C8B-B14F-4D97-AF65-F5344CB8AC3E}">
        <p14:creationId xmlns:p14="http://schemas.microsoft.com/office/powerpoint/2010/main" val="34929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right)">
                                      <p:cBhvr>
                                        <p:cTn id="13" dur="500"/>
                                        <p:tgtEl>
                                          <p:spTgt spid="48"/>
                                        </p:tgtEl>
                                      </p:cBhvr>
                                    </p:animEffect>
                                  </p:childTnLst>
                                </p:cTn>
                              </p:par>
                              <p:par>
                                <p:cTn id="14" presetID="1" presetClass="entr" presetSubtype="0" fill="hold" nodeType="with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right)">
                                      <p:cBhvr>
                                        <p:cTn id="22" dur="500"/>
                                        <p:tgtEl>
                                          <p:spTgt spid="49"/>
                                        </p:tgtEl>
                                      </p:cBhvr>
                                    </p:animEffec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right)">
                                      <p:cBhvr>
                                        <p:cTn id="31" dur="500"/>
                                        <p:tgtEl>
                                          <p:spTgt spid="50"/>
                                        </p:tgtEl>
                                      </p:cBhvr>
                                    </p:animEffect>
                                  </p:childTnLst>
                                </p:cTn>
                              </p:par>
                              <p:par>
                                <p:cTn id="32" presetID="1" presetClass="entr" presetSubtype="0" fill="hold" nodeType="with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right)">
                                      <p:cBhvr>
                                        <p:cTn id="40" dur="500"/>
                                        <p:tgtEl>
                                          <p:spTgt spid="5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8">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solidFill>
                  <a:srgbClr val="FF9999"/>
                </a:solidFill>
              </a:rPr>
              <a:t>Reality</a:t>
            </a:r>
            <a:r>
              <a:rPr lang="en-US" dirty="0"/>
              <a:t> and </a:t>
            </a:r>
            <a:r>
              <a:rPr lang="en-US" dirty="0">
                <a:solidFill>
                  <a:srgbClr val="00FF00"/>
                </a:solidFill>
              </a:rPr>
              <a:t>representation</a:t>
            </a:r>
          </a:p>
        </p:txBody>
      </p:sp>
      <p:sp>
        <p:nvSpPr>
          <p:cNvPr id="28" name="Content Placeholder 27">
            <a:extLst>
              <a:ext uri="{FF2B5EF4-FFF2-40B4-BE49-F238E27FC236}">
                <a16:creationId xmlns:a16="http://schemas.microsoft.com/office/drawing/2014/main" id="{495327DB-51EB-4CDB-B76C-9325BE0E0B3E}"/>
              </a:ext>
            </a:extLst>
          </p:cNvPr>
          <p:cNvSpPr>
            <a:spLocks noGrp="1"/>
          </p:cNvSpPr>
          <p:nvPr>
            <p:ph idx="1"/>
          </p:nvPr>
        </p:nvSpPr>
        <p:spPr>
          <a:xfrm>
            <a:off x="533400" y="4106864"/>
            <a:ext cx="3886200" cy="2522536"/>
          </a:xfrm>
          <a:ln>
            <a:noFill/>
          </a:ln>
        </p:spPr>
        <p:txBody>
          <a:bodyPr/>
          <a:lstStyle/>
          <a:p>
            <a:pPr marL="457200" indent="-457200">
              <a:buFont typeface="+mj-lt"/>
              <a:buAutoNum type="arabicPeriod"/>
            </a:pPr>
            <a:r>
              <a:rPr lang="en-US" dirty="0"/>
              <a:t>Observable phenomena	</a:t>
            </a:r>
          </a:p>
          <a:p>
            <a:pPr marL="457200" indent="-457200">
              <a:buFont typeface="+mj-lt"/>
              <a:buAutoNum type="arabicPeriod" startAt="3"/>
            </a:pPr>
            <a:r>
              <a:rPr lang="en-US" dirty="0"/>
              <a:t>Data points		</a:t>
            </a:r>
          </a:p>
          <a:p>
            <a:pPr marL="457200" indent="-457200">
              <a:buFont typeface="+mj-lt"/>
              <a:buAutoNum type="arabicPeriod" startAt="5"/>
            </a:pPr>
            <a:r>
              <a:rPr lang="en-US" dirty="0"/>
              <a:t>Information		</a:t>
            </a:r>
          </a:p>
          <a:p>
            <a:pPr marL="457200" indent="-457200">
              <a:buFont typeface="+mj-lt"/>
              <a:buAutoNum type="arabicPeriod" startAt="7"/>
            </a:pPr>
            <a:r>
              <a:rPr lang="en-US" dirty="0"/>
              <a:t>Beliefs			</a:t>
            </a:r>
          </a:p>
          <a:p>
            <a:pPr marL="457200" indent="-457200">
              <a:buFont typeface="+mj-lt"/>
              <a:buAutoNum type="arabicPeriod" startAt="9"/>
            </a:pPr>
            <a:r>
              <a:rPr lang="en-US" dirty="0"/>
              <a:t>Published beliefs	</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18</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2"/>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sp>
        <p:nvSpPr>
          <p:cNvPr id="29" name="Content Placeholder 27">
            <a:extLst>
              <a:ext uri="{FF2B5EF4-FFF2-40B4-BE49-F238E27FC236}">
                <a16:creationId xmlns:a16="http://schemas.microsoft.com/office/drawing/2014/main" id="{D31BE512-532E-4113-93BB-8A83A39BB848}"/>
              </a:ext>
            </a:extLst>
          </p:cNvPr>
          <p:cNvSpPr txBox="1">
            <a:spLocks/>
          </p:cNvSpPr>
          <p:nvPr/>
        </p:nvSpPr>
        <p:spPr>
          <a:xfrm>
            <a:off x="5029200" y="4119265"/>
            <a:ext cx="3912160" cy="2522536"/>
          </a:xfrm>
          <a:prstGeom prst="rect">
            <a:avLst/>
          </a:prstGeom>
          <a:ln>
            <a:noFill/>
          </a:ln>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kern="0" dirty="0"/>
              <a:t>2. Observability filter</a:t>
            </a:r>
          </a:p>
          <a:p>
            <a:pPr marL="0" indent="0"/>
            <a:r>
              <a:rPr lang="en-US" kern="0" dirty="0"/>
              <a:t>4. Interpretation filter</a:t>
            </a:r>
          </a:p>
          <a:p>
            <a:pPr marL="0" indent="0"/>
            <a:r>
              <a:rPr lang="en-US" kern="0" dirty="0"/>
              <a:t>6. Belief filter</a:t>
            </a:r>
          </a:p>
          <a:p>
            <a:pPr marL="0" indent="0"/>
            <a:r>
              <a:rPr lang="en-US" kern="0" dirty="0"/>
              <a:t>8. Communication filter</a:t>
            </a:r>
          </a:p>
          <a:p>
            <a:pPr marL="0" indent="0"/>
            <a:r>
              <a:rPr lang="en-US" sz="4000" kern="0" dirty="0"/>
              <a:t>= truth?</a:t>
            </a:r>
          </a:p>
        </p:txBody>
      </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
        <p:nvSpPr>
          <p:cNvPr id="52" name="Rectangle 51">
            <a:extLst>
              <a:ext uri="{FF2B5EF4-FFF2-40B4-BE49-F238E27FC236}">
                <a16:creationId xmlns:a16="http://schemas.microsoft.com/office/drawing/2014/main" id="{164602E8-B951-46E9-B795-229E772BE79F}"/>
              </a:ext>
            </a:extLst>
          </p:cNvPr>
          <p:cNvSpPr/>
          <p:nvPr/>
        </p:nvSpPr>
        <p:spPr bwMode="auto">
          <a:xfrm>
            <a:off x="43725" y="1524000"/>
            <a:ext cx="1826926" cy="250826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Rectangle 52">
            <a:extLst>
              <a:ext uri="{FF2B5EF4-FFF2-40B4-BE49-F238E27FC236}">
                <a16:creationId xmlns:a16="http://schemas.microsoft.com/office/drawing/2014/main" id="{ED3EA910-9C84-4FA2-BB42-40AB1E115125}"/>
              </a:ext>
            </a:extLst>
          </p:cNvPr>
          <p:cNvSpPr/>
          <p:nvPr/>
        </p:nvSpPr>
        <p:spPr bwMode="auto">
          <a:xfrm>
            <a:off x="1915757" y="1524000"/>
            <a:ext cx="7045443"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74491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(1)</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19</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a:extLst>
              <a:ext uri="{FF2B5EF4-FFF2-40B4-BE49-F238E27FC236}">
                <a16:creationId xmlns:a16="http://schemas.microsoft.com/office/drawing/2014/main" id="{5B67E239-77E2-4B9F-B985-586464075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5"/>
          <a:stretch>
            <a:fillRect/>
          </a:stretch>
        </p:blipFill>
        <p:spPr>
          <a:xfrm>
            <a:off x="370332" y="1600200"/>
            <a:ext cx="8240268" cy="2030403"/>
          </a:xfrm>
          <a:prstGeom prst="rect">
            <a:avLst/>
          </a:prstGeom>
        </p:spPr>
      </p:pic>
      <p:sp>
        <p:nvSpPr>
          <p:cNvPr id="57" name="TextBox 56">
            <a:extLst>
              <a:ext uri="{FF2B5EF4-FFF2-40B4-BE49-F238E27FC236}">
                <a16:creationId xmlns:a16="http://schemas.microsoft.com/office/drawing/2014/main" id="{AA2196B1-4985-416A-BF42-450A15739B1F}"/>
              </a:ext>
            </a:extLst>
          </p:cNvPr>
          <p:cNvSpPr txBox="1"/>
          <p:nvPr/>
        </p:nvSpPr>
        <p:spPr>
          <a:xfrm>
            <a:off x="3673655" y="4357366"/>
            <a:ext cx="3489145" cy="2139047"/>
          </a:xfrm>
          <a:prstGeom prst="rect">
            <a:avLst/>
          </a:prstGeom>
          <a:noFill/>
        </p:spPr>
        <p:txBody>
          <a:bodyPr wrap="square" rtlCol="0">
            <a:spAutoFit/>
          </a:bodyPr>
          <a:lstStyle/>
          <a:p>
            <a:pPr algn="l"/>
            <a:r>
              <a:rPr lang="en-US" sz="1900" b="1" u="sng" dirty="0">
                <a:solidFill>
                  <a:srgbClr val="FFFF00"/>
                </a:solidFill>
              </a:rPr>
              <a:t>Data science</a:t>
            </a:r>
            <a:r>
              <a:rPr lang="en-US" sz="1900" dirty="0">
                <a:solidFill>
                  <a:srgbClr val="FFFF00"/>
                </a:solidFill>
              </a:rPr>
              <a:t>: </a:t>
            </a:r>
            <a:r>
              <a:rPr lang="en-US" sz="1900" b="0" dirty="0">
                <a:solidFill>
                  <a:srgbClr val="FFFF00"/>
                </a:solidFill>
              </a:rPr>
              <a:t>‘</a:t>
            </a:r>
            <a:r>
              <a:rPr lang="en-US" sz="1900" b="0" i="1" dirty="0">
                <a:solidFill>
                  <a:srgbClr val="FFFF00"/>
                </a:solidFill>
              </a:rPr>
              <a:t>an inter-disciplinary field about scientific methods, processes, and systems to extract knowledge or insights from data in various forms, either structured or unstructured, similar to data mining</a:t>
            </a:r>
            <a:r>
              <a:rPr lang="en-US" sz="1900" b="0" dirty="0">
                <a:solidFill>
                  <a:srgbClr val="FFFF00"/>
                </a:solidFill>
              </a:rPr>
              <a:t>’.</a:t>
            </a:r>
          </a:p>
        </p:txBody>
      </p:sp>
      <p:sp>
        <p:nvSpPr>
          <p:cNvPr id="59" name="Arrow: Right 58">
            <a:extLst>
              <a:ext uri="{FF2B5EF4-FFF2-40B4-BE49-F238E27FC236}">
                <a16:creationId xmlns:a16="http://schemas.microsoft.com/office/drawing/2014/main" id="{69949739-A835-4D30-AAD8-FFED93856DB1}"/>
              </a:ext>
            </a:extLst>
          </p:cNvPr>
          <p:cNvSpPr/>
          <p:nvPr/>
        </p:nvSpPr>
        <p:spPr bwMode="auto">
          <a:xfrm>
            <a:off x="3709868" y="4065759"/>
            <a:ext cx="3681531" cy="300476"/>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1" name="Rectangle 60">
            <a:extLst>
              <a:ext uri="{FF2B5EF4-FFF2-40B4-BE49-F238E27FC236}">
                <a16:creationId xmlns:a16="http://schemas.microsoft.com/office/drawing/2014/main" id="{9AB9EECC-82B5-4475-88F0-84D703AF22DF}"/>
              </a:ext>
            </a:extLst>
          </p:cNvPr>
          <p:cNvSpPr/>
          <p:nvPr/>
        </p:nvSpPr>
        <p:spPr>
          <a:xfrm>
            <a:off x="2748481" y="6433136"/>
            <a:ext cx="4419600" cy="276999"/>
          </a:xfrm>
          <a:prstGeom prst="rect">
            <a:avLst/>
          </a:prstGeom>
        </p:spPr>
        <p:txBody>
          <a:bodyPr wrap="square">
            <a:spAutoFit/>
          </a:bodyPr>
          <a:lstStyle/>
          <a:p>
            <a:pPr algn="r"/>
            <a:r>
              <a:rPr lang="en-US" sz="1200" i="1" dirty="0">
                <a:solidFill>
                  <a:srgbClr val="FFFF00"/>
                </a:solidFill>
              </a:rPr>
              <a:t>https://en.wikipedia.org/wiki/Data_science</a:t>
            </a:r>
            <a:endParaRPr lang="en-US" sz="1200" dirty="0">
              <a:solidFill>
                <a:srgbClr val="FFFF00"/>
              </a:solidFill>
            </a:endParaRPr>
          </a:p>
        </p:txBody>
      </p:sp>
    </p:spTree>
    <p:extLst>
      <p:ext uri="{BB962C8B-B14F-4D97-AF65-F5344CB8AC3E}">
        <p14:creationId xmlns:p14="http://schemas.microsoft.com/office/powerpoint/2010/main" val="293172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a:t>Today’s learning outcomes </a:t>
            </a:r>
            <a:r>
              <a:rPr lang="en-US" sz="3500" dirty="0"/>
              <a:t>(BMI-II)</a:t>
            </a:r>
          </a:p>
        </p:txBody>
      </p:sp>
      <p:sp>
        <p:nvSpPr>
          <p:cNvPr id="5" name="Content Placeholder 4"/>
          <p:cNvSpPr>
            <a:spLocks noGrp="1"/>
          </p:cNvSpPr>
          <p:nvPr>
            <p:ph idx="1"/>
          </p:nvPr>
        </p:nvSpPr>
        <p:spPr/>
        <p:txBody>
          <a:bodyPr/>
          <a:lstStyle/>
          <a:p>
            <a:pPr marL="457200" indent="-457200">
              <a:buFont typeface="+mj-lt"/>
              <a:buAutoNum type="arabicPeriod"/>
            </a:pPr>
            <a:r>
              <a:rPr lang="en-US" dirty="0"/>
              <a:t>Understanding the </a:t>
            </a:r>
            <a:r>
              <a:rPr lang="en-US" dirty="0">
                <a:solidFill>
                  <a:srgbClr val="FFFF00"/>
                </a:solidFill>
              </a:rPr>
              <a:t>basic principles of science and research</a:t>
            </a:r>
            <a:r>
              <a:rPr lang="en-US" dirty="0"/>
              <a:t> and being able to apply them to discover flaws in published research and prevent flaws in your own (future) research.</a:t>
            </a:r>
          </a:p>
          <a:p>
            <a:pPr marL="457200" indent="-457200">
              <a:buFont typeface="+mj-lt"/>
              <a:buAutoNum type="arabicPeriod"/>
            </a:pPr>
            <a:r>
              <a:rPr lang="en-US" dirty="0"/>
              <a:t>Understanding what </a:t>
            </a:r>
            <a:r>
              <a:rPr lang="en-US" dirty="0">
                <a:solidFill>
                  <a:srgbClr val="FFFF00"/>
                </a:solidFill>
              </a:rPr>
              <a:t>ontology</a:t>
            </a:r>
            <a:r>
              <a:rPr lang="en-US" dirty="0"/>
              <a:t> is and how it relates to science.</a:t>
            </a:r>
          </a:p>
          <a:p>
            <a:pPr marL="457200" indent="-457200">
              <a:buFont typeface="+mj-lt"/>
              <a:buAutoNum type="arabicPeriod"/>
            </a:pPr>
            <a:r>
              <a:rPr lang="en-US" dirty="0"/>
              <a:t>Being able to describe </a:t>
            </a:r>
            <a:r>
              <a:rPr lang="en-US" dirty="0">
                <a:solidFill>
                  <a:srgbClr val="FFFF00"/>
                </a:solidFill>
              </a:rPr>
              <a:t>the most general ontological distinctions</a:t>
            </a:r>
            <a:r>
              <a:rPr lang="en-US" dirty="0"/>
              <a:t> amongst entities and understanding why they matter in science and research.</a:t>
            </a:r>
          </a:p>
        </p:txBody>
      </p:sp>
      <p:sp>
        <p:nvSpPr>
          <p:cNvPr id="6" name="Slide Number Placeholder 5"/>
          <p:cNvSpPr>
            <a:spLocks noGrp="1"/>
          </p:cNvSpPr>
          <p:nvPr>
            <p:ph type="sldNum" sz="quarter" idx="4"/>
          </p:nvPr>
        </p:nvSpPr>
        <p:spPr/>
        <p:txBody>
          <a:bodyPr/>
          <a:lstStyle/>
          <a:p>
            <a:fld id="{9CE537AB-973C-4F01-8428-E6E22579D3AA}" type="slidenum">
              <a:rPr lang="en-US" smtClean="0"/>
              <a:pPr/>
              <a:t>2</a:t>
            </a:fld>
            <a:endParaRPr lang="en-US"/>
          </a:p>
        </p:txBody>
      </p:sp>
    </p:spTree>
    <p:extLst>
      <p:ext uri="{BB962C8B-B14F-4D97-AF65-F5344CB8AC3E}">
        <p14:creationId xmlns:p14="http://schemas.microsoft.com/office/powerpoint/2010/main" val="13000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88"/>
            <a:ext cx="9144000" cy="1603887"/>
          </a:xfrm>
          <a:prstGeom prst="rect">
            <a:avLst/>
          </a:prstGeom>
        </p:spPr>
      </p:pic>
      <p:sp>
        <p:nvSpPr>
          <p:cNvPr id="5" name="TextBox 4"/>
          <p:cNvSpPr txBox="1"/>
          <p:nvPr/>
        </p:nvSpPr>
        <p:spPr>
          <a:xfrm>
            <a:off x="-23495" y="1600200"/>
            <a:ext cx="9167495" cy="584775"/>
          </a:xfrm>
          <a:prstGeom prst="rect">
            <a:avLst/>
          </a:prstGeom>
          <a:solidFill>
            <a:schemeClr val="bg1"/>
          </a:solidFill>
          <a:ln>
            <a:noFill/>
          </a:ln>
        </p:spPr>
        <p:txBody>
          <a:bodyPr wrap="square" rtlCol="0">
            <a:spAutoFit/>
          </a:bodyPr>
          <a:lstStyle/>
          <a:p>
            <a:pPr algn="l"/>
            <a:r>
              <a:rPr lang="en-US" dirty="0">
                <a:solidFill>
                  <a:schemeClr val="tx1"/>
                </a:solidFill>
              </a:rPr>
              <a:t>AAAS: Machine learning 'causing science crisis'</a:t>
            </a:r>
          </a:p>
        </p:txBody>
      </p:sp>
      <p:sp>
        <p:nvSpPr>
          <p:cNvPr id="6" name="Rectangle 5"/>
          <p:cNvSpPr/>
          <p:nvPr/>
        </p:nvSpPr>
        <p:spPr>
          <a:xfrm>
            <a:off x="0" y="2087940"/>
            <a:ext cx="9144000" cy="338554"/>
          </a:xfrm>
          <a:prstGeom prst="rect">
            <a:avLst/>
          </a:prstGeom>
          <a:solidFill>
            <a:schemeClr val="bg1"/>
          </a:solidFill>
        </p:spPr>
        <p:txBody>
          <a:bodyPr wrap="square">
            <a:spAutoFit/>
          </a:bodyPr>
          <a:lstStyle/>
          <a:p>
            <a:pPr algn="l"/>
            <a:r>
              <a:rPr lang="en-US" sz="1600" b="0" dirty="0" err="1">
                <a:solidFill>
                  <a:schemeClr val="tx1"/>
                </a:solidFill>
              </a:rPr>
              <a:t>Pallab</a:t>
            </a:r>
            <a:r>
              <a:rPr lang="en-US" sz="1600" b="0" dirty="0">
                <a:solidFill>
                  <a:schemeClr val="tx1"/>
                </a:solidFill>
              </a:rPr>
              <a:t> Ghosh Science correspondent, BBC News, Washington			   16 February 2019</a:t>
            </a:r>
            <a:endParaRPr lang="en-US" sz="1600" b="0" dirty="0">
              <a:solidFill>
                <a:schemeClr val="tx1"/>
              </a:solidFill>
              <a:effectLst/>
            </a:endParaRPr>
          </a:p>
        </p:txBody>
      </p:sp>
      <p:sp>
        <p:nvSpPr>
          <p:cNvPr id="7" name="Rectangle 6"/>
          <p:cNvSpPr/>
          <p:nvPr/>
        </p:nvSpPr>
        <p:spPr>
          <a:xfrm>
            <a:off x="-23495" y="2438400"/>
            <a:ext cx="9167495" cy="4633576"/>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US" sz="2270" b="0" dirty="0">
                <a:solidFill>
                  <a:schemeClr val="tx1"/>
                </a:solidFill>
              </a:rPr>
              <a:t>Machine-learning techniques used by thousands of scientists to </a:t>
            </a:r>
            <a:r>
              <a:rPr lang="en-US" sz="2270" b="0" dirty="0" err="1">
                <a:solidFill>
                  <a:schemeClr val="tx1"/>
                </a:solidFill>
              </a:rPr>
              <a:t>analyse</a:t>
            </a:r>
            <a:r>
              <a:rPr lang="en-US" sz="2270" b="0" dirty="0">
                <a:solidFill>
                  <a:schemeClr val="tx1"/>
                </a:solidFill>
              </a:rPr>
              <a:t> data are producing </a:t>
            </a:r>
            <a:r>
              <a:rPr lang="en-US" sz="2270" b="0" dirty="0">
                <a:solidFill>
                  <a:srgbClr val="FF0000"/>
                </a:solidFill>
              </a:rPr>
              <a:t>results that are misleading and often completely wrong</a:t>
            </a:r>
            <a:r>
              <a:rPr lang="en-US" sz="2270" b="0" dirty="0">
                <a:solidFill>
                  <a:schemeClr val="tx1"/>
                </a:solidFill>
              </a:rPr>
              <a:t>. </a:t>
            </a:r>
          </a:p>
          <a:p>
            <a:pPr marL="342900" indent="-342900" algn="just">
              <a:buFont typeface="Arial" panose="020B0604020202020204" pitchFamily="34" charset="0"/>
              <a:buChar char="•"/>
            </a:pPr>
            <a:r>
              <a:rPr lang="en-US" sz="2270" b="0" dirty="0">
                <a:solidFill>
                  <a:schemeClr val="tx1"/>
                </a:solidFill>
              </a:rPr>
              <a:t>A growing amount of scientific research involves using machine learning software to </a:t>
            </a:r>
            <a:r>
              <a:rPr lang="en-US" sz="2270" b="0" dirty="0" err="1">
                <a:solidFill>
                  <a:schemeClr val="tx1"/>
                </a:solidFill>
              </a:rPr>
              <a:t>analyse</a:t>
            </a:r>
            <a:r>
              <a:rPr lang="en-US" sz="2270" b="0" dirty="0">
                <a:solidFill>
                  <a:schemeClr val="tx1"/>
                </a:solidFill>
              </a:rPr>
              <a:t> data that has already been collected. </a:t>
            </a:r>
          </a:p>
          <a:p>
            <a:pPr marL="342900" indent="-342900" algn="just">
              <a:buFont typeface="Arial" panose="020B0604020202020204" pitchFamily="34" charset="0"/>
              <a:buChar char="•"/>
            </a:pPr>
            <a:r>
              <a:rPr lang="en-US" sz="2270" b="0" dirty="0">
                <a:solidFill>
                  <a:schemeClr val="tx1"/>
                </a:solidFill>
              </a:rPr>
              <a:t>But, according to </a:t>
            </a:r>
            <a:r>
              <a:rPr lang="en-US" sz="2270" b="0" dirty="0" err="1">
                <a:solidFill>
                  <a:schemeClr val="tx1"/>
                </a:solidFill>
              </a:rPr>
              <a:t>Dr</a:t>
            </a:r>
            <a:r>
              <a:rPr lang="en-US" sz="2270" b="0" dirty="0">
                <a:solidFill>
                  <a:schemeClr val="tx1"/>
                </a:solidFill>
              </a:rPr>
              <a:t> Allen, the answers they come up with are likely to be inaccurate or wrong because </a:t>
            </a:r>
            <a:r>
              <a:rPr lang="en-US" sz="2270" u="sng" dirty="0">
                <a:solidFill>
                  <a:srgbClr val="FF0000"/>
                </a:solidFill>
              </a:rPr>
              <a:t>the software is identifying patterns that exist only in that data set and not the real world</a:t>
            </a:r>
            <a:r>
              <a:rPr lang="en-US" sz="2270" u="sng" dirty="0">
                <a:solidFill>
                  <a:schemeClr val="tx1"/>
                </a:solidFill>
              </a:rPr>
              <a:t>. </a:t>
            </a:r>
          </a:p>
          <a:p>
            <a:pPr marL="342900" indent="-342900" algn="just">
              <a:buFont typeface="Arial" panose="020B0604020202020204" pitchFamily="34" charset="0"/>
              <a:buChar char="•"/>
            </a:pPr>
            <a:r>
              <a:rPr lang="en-US" sz="2270" b="0" dirty="0">
                <a:solidFill>
                  <a:schemeClr val="tx1"/>
                </a:solidFill>
              </a:rPr>
              <a:t>The “reproducibility crisis” in science refers to the alarming number of research results that are not repeated when another group of scientists tries the same experiment. It can mean that the initial results were wrong. </a:t>
            </a:r>
            <a:r>
              <a:rPr lang="en-US" sz="2270" b="0" dirty="0">
                <a:solidFill>
                  <a:srgbClr val="FF0000"/>
                </a:solidFill>
              </a:rPr>
              <a:t>One analysis suggested that up to 85% of all biomedical research carried out in the world is wasted effort</a:t>
            </a:r>
            <a:r>
              <a:rPr lang="en-US" sz="2270" b="0" dirty="0">
                <a:solidFill>
                  <a:schemeClr val="tx1"/>
                </a:solidFill>
              </a:rPr>
              <a:t>.</a:t>
            </a:r>
          </a:p>
          <a:p>
            <a:pPr algn="just"/>
            <a:endParaRPr lang="en-US" sz="2270" b="0" dirty="0">
              <a:solidFill>
                <a:schemeClr val="tx1"/>
              </a:solidFill>
            </a:endParaRPr>
          </a:p>
        </p:txBody>
      </p:sp>
      <p:sp>
        <p:nvSpPr>
          <p:cNvPr id="8" name="Rectangle 7"/>
          <p:cNvSpPr/>
          <p:nvPr/>
        </p:nvSpPr>
        <p:spPr>
          <a:xfrm>
            <a:off x="3962400" y="6595646"/>
            <a:ext cx="5181600" cy="338554"/>
          </a:xfrm>
          <a:prstGeom prst="rect">
            <a:avLst/>
          </a:prstGeom>
        </p:spPr>
        <p:txBody>
          <a:bodyPr wrap="square">
            <a:spAutoFit/>
          </a:bodyPr>
          <a:lstStyle/>
          <a:p>
            <a:pPr algn="r"/>
            <a:r>
              <a:rPr lang="en-US" sz="1600" b="0" dirty="0">
                <a:solidFill>
                  <a:schemeClr val="tx1"/>
                </a:solidFill>
              </a:rPr>
              <a:t>https://www.bbc.com/news/science-environment-47267081</a:t>
            </a:r>
          </a:p>
        </p:txBody>
      </p:sp>
      <p:sp>
        <p:nvSpPr>
          <p:cNvPr id="2" name="Slide Number Placeholder 1"/>
          <p:cNvSpPr>
            <a:spLocks noGrp="1"/>
          </p:cNvSpPr>
          <p:nvPr>
            <p:ph type="sldNum" sz="quarter" idx="4"/>
          </p:nvPr>
        </p:nvSpPr>
        <p:spPr/>
        <p:txBody>
          <a:bodyPr/>
          <a:lstStyle/>
          <a:p>
            <a:fld id="{9CE537AB-973C-4F01-8428-E6E22579D3AA}" type="slidenum">
              <a:rPr lang="en-US" smtClean="0"/>
              <a:pPr/>
              <a:t>20</a:t>
            </a:fld>
            <a:endParaRPr lang="en-US"/>
          </a:p>
        </p:txBody>
      </p:sp>
    </p:spTree>
    <p:extLst>
      <p:ext uri="{BB962C8B-B14F-4D97-AF65-F5344CB8AC3E}">
        <p14:creationId xmlns:p14="http://schemas.microsoft.com/office/powerpoint/2010/main" val="856227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data-focused research</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r>
              <a:rPr lang="en-US" dirty="0"/>
              <a:t>Faithful representation: perfect correspondence</a:t>
            </a:r>
          </a:p>
          <a:p>
            <a:pPr marL="0" indent="0" algn="ctr"/>
            <a:r>
              <a:rPr lang="en-US" dirty="0"/>
              <a:t>between representation and what is represented</a:t>
            </a:r>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Rectangle 4"/>
          <p:cNvSpPr/>
          <p:nvPr/>
        </p:nvSpPr>
        <p:spPr bwMode="auto">
          <a:xfrm>
            <a:off x="3429000" y="1676400"/>
            <a:ext cx="609600" cy="3962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4038600" y="1456681"/>
            <a:ext cx="1063112" cy="584775"/>
          </a:xfrm>
          <a:prstGeom prst="rect">
            <a:avLst/>
          </a:prstGeom>
          <a:noFill/>
        </p:spPr>
        <p:txBody>
          <a:bodyPr wrap="none" rtlCol="0">
            <a:spAutoFit/>
          </a:bodyPr>
          <a:lstStyle/>
          <a:p>
            <a:r>
              <a:rPr lang="en-US" sz="3200" b="1" dirty="0">
                <a:solidFill>
                  <a:srgbClr val="FFC000"/>
                </a:solidFill>
              </a:rPr>
              <a:t>Is it?</a:t>
            </a:r>
          </a:p>
        </p:txBody>
      </p:sp>
      <p:sp>
        <p:nvSpPr>
          <p:cNvPr id="7" name="Slide Number Placeholder 6"/>
          <p:cNvSpPr>
            <a:spLocks noGrp="1"/>
          </p:cNvSpPr>
          <p:nvPr>
            <p:ph type="sldNum" sz="quarter" idx="4"/>
          </p:nvPr>
        </p:nvSpPr>
        <p:spPr/>
        <p:txBody>
          <a:bodyPr/>
          <a:lstStyle/>
          <a:p>
            <a:fld id="{9CE537AB-973C-4F01-8428-E6E22579D3AA}" type="slidenum">
              <a:rPr lang="en-US" smtClean="0"/>
              <a:pPr/>
              <a:t>21</a:t>
            </a:fld>
            <a:endParaRPr lang="en-US"/>
          </a:p>
        </p:txBody>
      </p:sp>
    </p:spTree>
    <p:extLst>
      <p:ext uri="{BB962C8B-B14F-4D97-AF65-F5344CB8AC3E}">
        <p14:creationId xmlns:p14="http://schemas.microsoft.com/office/powerpoint/2010/main" val="28921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(2)</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22</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4"/>
          <a:stretch>
            <a:fillRect/>
          </a:stretch>
        </p:blipFill>
        <p:spPr>
          <a:xfrm>
            <a:off x="370332" y="1600200"/>
            <a:ext cx="8240268" cy="2030403"/>
          </a:xfrm>
          <a:prstGeom prst="rect">
            <a:avLst/>
          </a:prstGeom>
        </p:spPr>
      </p:pic>
      <p:sp>
        <p:nvSpPr>
          <p:cNvPr id="13" name="TextBox 12">
            <a:extLst>
              <a:ext uri="{FF2B5EF4-FFF2-40B4-BE49-F238E27FC236}">
                <a16:creationId xmlns:a16="http://schemas.microsoft.com/office/drawing/2014/main" id="{82A50D7C-32FF-4E47-8ECF-C3D6A3F46336}"/>
              </a:ext>
            </a:extLst>
          </p:cNvPr>
          <p:cNvSpPr txBox="1"/>
          <p:nvPr/>
        </p:nvSpPr>
        <p:spPr>
          <a:xfrm>
            <a:off x="3714395" y="3886200"/>
            <a:ext cx="3524605" cy="2308324"/>
          </a:xfrm>
          <a:prstGeom prst="rect">
            <a:avLst/>
          </a:prstGeom>
          <a:noFill/>
        </p:spPr>
        <p:txBody>
          <a:bodyPr wrap="square" rtlCol="0">
            <a:spAutoFit/>
          </a:bodyPr>
          <a:lstStyle/>
          <a:p>
            <a:pPr algn="l"/>
            <a:r>
              <a:rPr lang="en-US" sz="2400" b="1" u="sng" dirty="0">
                <a:solidFill>
                  <a:srgbClr val="FFFF00"/>
                </a:solidFill>
              </a:rPr>
              <a:t>Statistics</a:t>
            </a:r>
            <a:r>
              <a:rPr lang="en-US" sz="2400" dirty="0">
                <a:solidFill>
                  <a:srgbClr val="FFFF00"/>
                </a:solidFill>
              </a:rPr>
              <a:t>:</a:t>
            </a:r>
          </a:p>
          <a:p>
            <a:pPr algn="l"/>
            <a:r>
              <a:rPr lang="en-US" sz="2400" b="0" dirty="0">
                <a:solidFill>
                  <a:srgbClr val="FFFF00"/>
                </a:solidFill>
              </a:rPr>
              <a:t>‘</a:t>
            </a:r>
            <a:r>
              <a:rPr lang="en-US" sz="2400" b="0" i="1" dirty="0">
                <a:solidFill>
                  <a:srgbClr val="FFFF00"/>
                </a:solidFill>
              </a:rPr>
              <a:t>a branch of mathematics dealing with the collection, analysis, interpretation, presentation, and organization of data</a:t>
            </a:r>
            <a:r>
              <a:rPr lang="en-US" sz="2400" b="0" dirty="0">
                <a:solidFill>
                  <a:srgbClr val="FFFF00"/>
                </a:solidFill>
              </a:rPr>
              <a:t>’.</a:t>
            </a:r>
          </a:p>
        </p:txBody>
      </p:sp>
      <p:sp>
        <p:nvSpPr>
          <p:cNvPr id="14" name="Rectangle 13">
            <a:extLst>
              <a:ext uri="{FF2B5EF4-FFF2-40B4-BE49-F238E27FC236}">
                <a16:creationId xmlns:a16="http://schemas.microsoft.com/office/drawing/2014/main" id="{9C7D11DA-AB81-44EC-B814-F8DA8F792884}"/>
              </a:ext>
            </a:extLst>
          </p:cNvPr>
          <p:cNvSpPr/>
          <p:nvPr/>
        </p:nvSpPr>
        <p:spPr>
          <a:xfrm>
            <a:off x="3302712" y="6311621"/>
            <a:ext cx="3810000" cy="276999"/>
          </a:xfrm>
          <a:prstGeom prst="rect">
            <a:avLst/>
          </a:prstGeom>
        </p:spPr>
        <p:txBody>
          <a:bodyPr wrap="square">
            <a:spAutoFit/>
          </a:bodyPr>
          <a:lstStyle/>
          <a:p>
            <a:pPr algn="r"/>
            <a:r>
              <a:rPr lang="en-US" sz="1200" i="1" dirty="0">
                <a:solidFill>
                  <a:srgbClr val="FFFF00"/>
                </a:solidFill>
              </a:rPr>
              <a:t>https://en.wikipedia.org/wiki/Statistics</a:t>
            </a:r>
            <a:endParaRPr lang="en-US" sz="1200" dirty="0">
              <a:solidFill>
                <a:srgbClr val="FFFF00"/>
              </a:solidFill>
            </a:endParaRPr>
          </a:p>
        </p:txBody>
      </p:sp>
      <p:sp>
        <p:nvSpPr>
          <p:cNvPr id="5" name="Arrow: Bent 4">
            <a:extLst>
              <a:ext uri="{FF2B5EF4-FFF2-40B4-BE49-F238E27FC236}">
                <a16:creationId xmlns:a16="http://schemas.microsoft.com/office/drawing/2014/main" id="{62D069E1-05B2-4E55-94F4-58BB605ACD55}"/>
              </a:ext>
            </a:extLst>
          </p:cNvPr>
          <p:cNvSpPr/>
          <p:nvPr/>
        </p:nvSpPr>
        <p:spPr bwMode="auto">
          <a:xfrm flipH="1">
            <a:off x="609600" y="3689737"/>
            <a:ext cx="7239000" cy="449597"/>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Arrow: Bent 16">
            <a:extLst>
              <a:ext uri="{FF2B5EF4-FFF2-40B4-BE49-F238E27FC236}">
                <a16:creationId xmlns:a16="http://schemas.microsoft.com/office/drawing/2014/main" id="{E5D93634-F3E3-42FB-ADBE-12E740C15C30}"/>
              </a:ext>
            </a:extLst>
          </p:cNvPr>
          <p:cNvSpPr/>
          <p:nvPr/>
        </p:nvSpPr>
        <p:spPr bwMode="auto">
          <a:xfrm rot="5400000">
            <a:off x="1711404" y="2784397"/>
            <a:ext cx="367786" cy="2418995"/>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8" name="Picture 7">
            <a:extLst>
              <a:ext uri="{FF2B5EF4-FFF2-40B4-BE49-F238E27FC236}">
                <a16:creationId xmlns:a16="http://schemas.microsoft.com/office/drawing/2014/main" id="{CDAB3010-7D30-4CE2-81B7-7F03AA3A9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797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C364-D29A-48D8-9C63-005DA51199F8}"/>
              </a:ext>
            </a:extLst>
          </p:cNvPr>
          <p:cNvSpPr>
            <a:spLocks noGrp="1"/>
          </p:cNvSpPr>
          <p:nvPr>
            <p:ph type="title"/>
          </p:nvPr>
        </p:nvSpPr>
        <p:spPr/>
        <p:txBody>
          <a:bodyPr/>
          <a:lstStyle/>
          <a:p>
            <a:r>
              <a:rPr lang="en-US" dirty="0"/>
              <a:t>Remember</a:t>
            </a:r>
          </a:p>
        </p:txBody>
      </p:sp>
      <p:sp>
        <p:nvSpPr>
          <p:cNvPr id="4" name="Slide Number Placeholder 3">
            <a:extLst>
              <a:ext uri="{FF2B5EF4-FFF2-40B4-BE49-F238E27FC236}">
                <a16:creationId xmlns:a16="http://schemas.microsoft.com/office/drawing/2014/main" id="{BD000986-9597-42D0-B726-B57517C488E7}"/>
              </a:ext>
            </a:extLst>
          </p:cNvPr>
          <p:cNvSpPr>
            <a:spLocks noGrp="1"/>
          </p:cNvSpPr>
          <p:nvPr>
            <p:ph type="sldNum" sz="quarter" idx="4"/>
          </p:nvPr>
        </p:nvSpPr>
        <p:spPr/>
        <p:txBody>
          <a:bodyPr/>
          <a:lstStyle/>
          <a:p>
            <a:fld id="{9CE537AB-973C-4F01-8428-E6E22579D3AA}" type="slidenum">
              <a:rPr lang="en-US" smtClean="0"/>
              <a:pPr/>
              <a:t>23</a:t>
            </a:fld>
            <a:endParaRPr lang="en-US"/>
          </a:p>
        </p:txBody>
      </p:sp>
      <p:pic>
        <p:nvPicPr>
          <p:cNvPr id="6" name="Picture 5">
            <a:extLst>
              <a:ext uri="{FF2B5EF4-FFF2-40B4-BE49-F238E27FC236}">
                <a16:creationId xmlns:a16="http://schemas.microsoft.com/office/drawing/2014/main" id="{819E7030-C449-40F3-BED2-86B2530A13A8}"/>
              </a:ext>
            </a:extLst>
          </p:cNvPr>
          <p:cNvPicPr>
            <a:picLocks noChangeAspect="1"/>
          </p:cNvPicPr>
          <p:nvPr/>
        </p:nvPicPr>
        <p:blipFill>
          <a:blip r:embed="rId2"/>
          <a:stretch>
            <a:fillRect/>
          </a:stretch>
        </p:blipFill>
        <p:spPr>
          <a:xfrm>
            <a:off x="4488298" y="609600"/>
            <a:ext cx="4623804" cy="3053098"/>
          </a:xfrm>
          <a:prstGeom prst="rect">
            <a:avLst/>
          </a:prstGeom>
          <a:ln w="38100">
            <a:solidFill>
              <a:srgbClr val="FF0000"/>
            </a:solidFill>
          </a:ln>
        </p:spPr>
      </p:pic>
      <p:pic>
        <p:nvPicPr>
          <p:cNvPr id="7" name="Picture 6">
            <a:extLst>
              <a:ext uri="{FF2B5EF4-FFF2-40B4-BE49-F238E27FC236}">
                <a16:creationId xmlns:a16="http://schemas.microsoft.com/office/drawing/2014/main" id="{B8B12F58-208F-47D2-ACD8-742B33513D53}"/>
              </a:ext>
            </a:extLst>
          </p:cNvPr>
          <p:cNvPicPr>
            <a:picLocks noChangeAspect="1"/>
          </p:cNvPicPr>
          <p:nvPr/>
        </p:nvPicPr>
        <p:blipFill>
          <a:blip r:embed="rId3"/>
          <a:stretch>
            <a:fillRect/>
          </a:stretch>
        </p:blipFill>
        <p:spPr>
          <a:xfrm>
            <a:off x="31896" y="609600"/>
            <a:ext cx="4489200" cy="3053099"/>
          </a:xfrm>
          <a:prstGeom prst="rect">
            <a:avLst/>
          </a:prstGeom>
          <a:ln w="38100">
            <a:solidFill>
              <a:srgbClr val="FF0000"/>
            </a:solidFill>
          </a:ln>
        </p:spPr>
      </p:pic>
      <p:pic>
        <p:nvPicPr>
          <p:cNvPr id="8" name="Picture 7">
            <a:extLst>
              <a:ext uri="{FF2B5EF4-FFF2-40B4-BE49-F238E27FC236}">
                <a16:creationId xmlns:a16="http://schemas.microsoft.com/office/drawing/2014/main" id="{A4C4FCCC-E742-4595-AE11-026DA3547B82}"/>
              </a:ext>
            </a:extLst>
          </p:cNvPr>
          <p:cNvPicPr>
            <a:picLocks noChangeAspect="1"/>
          </p:cNvPicPr>
          <p:nvPr/>
        </p:nvPicPr>
        <p:blipFill>
          <a:blip r:embed="rId4"/>
          <a:stretch>
            <a:fillRect/>
          </a:stretch>
        </p:blipFill>
        <p:spPr>
          <a:xfrm>
            <a:off x="31896" y="3673332"/>
            <a:ext cx="4540103" cy="3161984"/>
          </a:xfrm>
          <a:prstGeom prst="rect">
            <a:avLst/>
          </a:prstGeom>
          <a:ln w="38100">
            <a:solidFill>
              <a:srgbClr val="FF0000"/>
            </a:solidFill>
          </a:ln>
        </p:spPr>
      </p:pic>
      <p:pic>
        <p:nvPicPr>
          <p:cNvPr id="9" name="Picture 8">
            <a:extLst>
              <a:ext uri="{FF2B5EF4-FFF2-40B4-BE49-F238E27FC236}">
                <a16:creationId xmlns:a16="http://schemas.microsoft.com/office/drawing/2014/main" id="{3FB9D218-58AA-4F48-9746-43BAC4636D2A}"/>
              </a:ext>
            </a:extLst>
          </p:cNvPr>
          <p:cNvPicPr>
            <a:picLocks noChangeAspect="1"/>
          </p:cNvPicPr>
          <p:nvPr/>
        </p:nvPicPr>
        <p:blipFill>
          <a:blip r:embed="rId5"/>
          <a:stretch>
            <a:fillRect/>
          </a:stretch>
        </p:blipFill>
        <p:spPr>
          <a:xfrm>
            <a:off x="4572001" y="3662698"/>
            <a:ext cx="4540102" cy="3172617"/>
          </a:xfrm>
          <a:prstGeom prst="rect">
            <a:avLst/>
          </a:prstGeom>
          <a:ln w="38100">
            <a:solidFill>
              <a:srgbClr val="FF0000"/>
            </a:solidFill>
          </a:ln>
        </p:spPr>
      </p:pic>
    </p:spTree>
    <p:extLst>
      <p:ext uri="{BB962C8B-B14F-4D97-AF65-F5344CB8AC3E}">
        <p14:creationId xmlns:p14="http://schemas.microsoft.com/office/powerpoint/2010/main" val="59643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Brain Education Help  Idea  Knowledge  Mind">
            <a:extLst>
              <a:ext uri="{FF2B5EF4-FFF2-40B4-BE49-F238E27FC236}">
                <a16:creationId xmlns:a16="http://schemas.microsoft.com/office/drawing/2014/main" id="{03298BE3-268B-48BA-B494-6972D0CA9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092860" y="2758860"/>
            <a:ext cx="898740" cy="8987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Brain Education Help  Idea  Knowledge  Mind">
            <a:extLst>
              <a:ext uri="{FF2B5EF4-FFF2-40B4-BE49-F238E27FC236}">
                <a16:creationId xmlns:a16="http://schemas.microsoft.com/office/drawing/2014/main" id="{B4A2B327-2595-4649-9936-67621AA5DB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087958" y="2758860"/>
            <a:ext cx="898740" cy="8987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a:xfrm>
            <a:off x="0" y="762000"/>
            <a:ext cx="9144000" cy="762000"/>
          </a:xfrm>
        </p:spPr>
        <p:txBody>
          <a:bodyPr/>
          <a:lstStyle/>
          <a:p>
            <a:r>
              <a:rPr lang="en-US" sz="3400" dirty="0">
                <a:gradFill>
                  <a:gsLst>
                    <a:gs pos="24000">
                      <a:srgbClr val="00FF00"/>
                    </a:gs>
                    <a:gs pos="63000">
                      <a:srgbClr val="FF9999"/>
                    </a:gs>
                  </a:gsLst>
                  <a:lin ang="0" scaled="1"/>
                </a:gradFill>
              </a:rPr>
              <a:t>The biggest mistake in science one can make:</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24</a:t>
            </a:fld>
            <a:endParaRPr lang="en-US" altLang="en-US"/>
          </a:p>
        </p:txBody>
      </p:sp>
      <p:grpSp>
        <p:nvGrpSpPr>
          <p:cNvPr id="36" name="Group 35">
            <a:extLst>
              <a:ext uri="{FF2B5EF4-FFF2-40B4-BE49-F238E27FC236}">
                <a16:creationId xmlns:a16="http://schemas.microsoft.com/office/drawing/2014/main" id="{878CA097-1CB5-4489-A9FE-577498D4213E}"/>
              </a:ext>
            </a:extLst>
          </p:cNvPr>
          <p:cNvGrpSpPr/>
          <p:nvPr/>
        </p:nvGrpSpPr>
        <p:grpSpPr>
          <a:xfrm>
            <a:off x="182799" y="1804263"/>
            <a:ext cx="533400" cy="2178928"/>
            <a:chOff x="182799" y="1783472"/>
            <a:chExt cx="533400" cy="2178928"/>
          </a:xfrm>
        </p:grpSpPr>
        <p:sp>
          <p:nvSpPr>
            <p:cNvPr id="6" name="Oval 5">
              <a:extLst>
                <a:ext uri="{FF2B5EF4-FFF2-40B4-BE49-F238E27FC236}">
                  <a16:creationId xmlns:a16="http://schemas.microsoft.com/office/drawing/2014/main" id="{6E63F771-CF08-4AA4-9DFF-67BBF8D1D282}"/>
                </a:ext>
              </a:extLst>
            </p:cNvPr>
            <p:cNvSpPr/>
            <p:nvPr/>
          </p:nvSpPr>
          <p:spPr bwMode="auto">
            <a:xfrm>
              <a:off x="182799" y="1783472"/>
              <a:ext cx="533400" cy="5334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a:extLst>
                <a:ext uri="{FF2B5EF4-FFF2-40B4-BE49-F238E27FC236}">
                  <a16:creationId xmlns:a16="http://schemas.microsoft.com/office/drawing/2014/main" id="{A49DF7D9-BAE6-40BD-984A-D0902089E7F1}"/>
                </a:ext>
              </a:extLst>
            </p:cNvPr>
            <p:cNvSpPr/>
            <p:nvPr/>
          </p:nvSpPr>
          <p:spPr bwMode="auto">
            <a:xfrm>
              <a:off x="182799" y="2811192"/>
              <a:ext cx="533400" cy="533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7" name="TextBox 16">
              <a:extLst>
                <a:ext uri="{FF2B5EF4-FFF2-40B4-BE49-F238E27FC236}">
                  <a16:creationId xmlns:a16="http://schemas.microsoft.com/office/drawing/2014/main" id="{BFEBB8B4-C1D7-406C-A583-2196EDA1E7EC}"/>
                </a:ext>
              </a:extLst>
            </p:cNvPr>
            <p:cNvSpPr txBox="1"/>
            <p:nvPr/>
          </p:nvSpPr>
          <p:spPr>
            <a:xfrm>
              <a:off x="280222" y="3500735"/>
              <a:ext cx="338554" cy="461665"/>
            </a:xfrm>
            <a:prstGeom prst="rect">
              <a:avLst/>
            </a:prstGeom>
            <a:noFill/>
          </p:spPr>
          <p:txBody>
            <a:bodyPr wrap="none" rtlCol="0">
              <a:spAutoFit/>
            </a:bodyPr>
            <a:lstStyle/>
            <a:p>
              <a:r>
                <a:rPr lang="en-US" sz="2400" dirty="0">
                  <a:solidFill>
                    <a:schemeClr val="bg1"/>
                  </a:solidFill>
                </a:rPr>
                <a:t>1</a:t>
              </a:r>
            </a:p>
          </p:txBody>
        </p:sp>
      </p:grpSp>
      <p:grpSp>
        <p:nvGrpSpPr>
          <p:cNvPr id="48" name="Group 47">
            <a:extLst>
              <a:ext uri="{FF2B5EF4-FFF2-40B4-BE49-F238E27FC236}">
                <a16:creationId xmlns:a16="http://schemas.microsoft.com/office/drawing/2014/main" id="{F12C4FE7-5370-4C6E-869D-0C484539C618}"/>
              </a:ext>
            </a:extLst>
          </p:cNvPr>
          <p:cNvGrpSpPr/>
          <p:nvPr/>
        </p:nvGrpSpPr>
        <p:grpSpPr>
          <a:xfrm>
            <a:off x="855274" y="1802032"/>
            <a:ext cx="1891675" cy="2183391"/>
            <a:chOff x="855274" y="1802032"/>
            <a:chExt cx="1891675" cy="2183391"/>
          </a:xfrm>
        </p:grpSpPr>
        <p:grpSp>
          <p:nvGrpSpPr>
            <p:cNvPr id="44" name="Group 43">
              <a:extLst>
                <a:ext uri="{FF2B5EF4-FFF2-40B4-BE49-F238E27FC236}">
                  <a16:creationId xmlns:a16="http://schemas.microsoft.com/office/drawing/2014/main" id="{E4E30D77-36C7-4961-B64D-E6B42EC47316}"/>
                </a:ext>
              </a:extLst>
            </p:cNvPr>
            <p:cNvGrpSpPr/>
            <p:nvPr/>
          </p:nvGrpSpPr>
          <p:grpSpPr>
            <a:xfrm>
              <a:off x="855274" y="1802032"/>
              <a:ext cx="1219200" cy="2183391"/>
              <a:chOff x="809016" y="1783474"/>
              <a:chExt cx="1219200" cy="2183391"/>
            </a:xfrm>
          </p:grpSpPr>
          <p:sp>
            <p:nvSpPr>
              <p:cNvPr id="8" name="TextBox 7">
                <a:extLst>
                  <a:ext uri="{FF2B5EF4-FFF2-40B4-BE49-F238E27FC236}">
                    <a16:creationId xmlns:a16="http://schemas.microsoft.com/office/drawing/2014/main" id="{8E7E2BD6-A78E-416E-A761-F80429D88A46}"/>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2" name="Arrow: Right 11">
                <a:extLst>
                  <a:ext uri="{FF2B5EF4-FFF2-40B4-BE49-F238E27FC236}">
                    <a16:creationId xmlns:a16="http://schemas.microsoft.com/office/drawing/2014/main" id="{862D7429-AA0B-428F-BBE8-0C42D28C6970}"/>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489EC2DF-8279-445D-956A-1E0D062E395B}"/>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37" name="Group 36">
              <a:extLst>
                <a:ext uri="{FF2B5EF4-FFF2-40B4-BE49-F238E27FC236}">
                  <a16:creationId xmlns:a16="http://schemas.microsoft.com/office/drawing/2014/main" id="{2896B8AE-2E72-47CD-A339-B46CF2B82F0E}"/>
                </a:ext>
              </a:extLst>
            </p:cNvPr>
            <p:cNvGrpSpPr/>
            <p:nvPr/>
          </p:nvGrpSpPr>
          <p:grpSpPr>
            <a:xfrm>
              <a:off x="2213549" y="1808283"/>
              <a:ext cx="533400" cy="2170888"/>
              <a:chOff x="2141301" y="1791512"/>
              <a:chExt cx="533400" cy="2170888"/>
            </a:xfrm>
          </p:grpSpPr>
          <p:sp>
            <p:nvSpPr>
              <p:cNvPr id="9" name="Oval 8">
                <a:extLst>
                  <a:ext uri="{FF2B5EF4-FFF2-40B4-BE49-F238E27FC236}">
                    <a16:creationId xmlns:a16="http://schemas.microsoft.com/office/drawing/2014/main" id="{EED08A0B-0043-4B18-BD19-81EB025C7DD9}"/>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Oval 9">
                <a:extLst>
                  <a:ext uri="{FF2B5EF4-FFF2-40B4-BE49-F238E27FC236}">
                    <a16:creationId xmlns:a16="http://schemas.microsoft.com/office/drawing/2014/main" id="{2B821173-2AB7-486B-A08C-437E4DFE15C4}"/>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19" name="TextBox 18">
                <a:extLst>
                  <a:ext uri="{FF2B5EF4-FFF2-40B4-BE49-F238E27FC236}">
                    <a16:creationId xmlns:a16="http://schemas.microsoft.com/office/drawing/2014/main" id="{3A14292F-B6C8-4474-9CAC-6976E371009A}"/>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49" name="Group 48">
            <a:extLst>
              <a:ext uri="{FF2B5EF4-FFF2-40B4-BE49-F238E27FC236}">
                <a16:creationId xmlns:a16="http://schemas.microsoft.com/office/drawing/2014/main" id="{FF28278F-5299-44C1-85F1-F3192B4E5BD1}"/>
              </a:ext>
            </a:extLst>
          </p:cNvPr>
          <p:cNvGrpSpPr/>
          <p:nvPr/>
        </p:nvGrpSpPr>
        <p:grpSpPr>
          <a:xfrm>
            <a:off x="2886024" y="1806136"/>
            <a:ext cx="1891675" cy="2175183"/>
            <a:chOff x="2886024" y="1806136"/>
            <a:chExt cx="1891675" cy="2175183"/>
          </a:xfrm>
        </p:grpSpPr>
        <p:grpSp>
          <p:nvGrpSpPr>
            <p:cNvPr id="45" name="Group 44">
              <a:extLst>
                <a:ext uri="{FF2B5EF4-FFF2-40B4-BE49-F238E27FC236}">
                  <a16:creationId xmlns:a16="http://schemas.microsoft.com/office/drawing/2014/main" id="{66C82ADB-E1A8-49FD-9AC0-DABD4B5A2A39}"/>
                </a:ext>
              </a:extLst>
            </p:cNvPr>
            <p:cNvGrpSpPr/>
            <p:nvPr/>
          </p:nvGrpSpPr>
          <p:grpSpPr>
            <a:xfrm>
              <a:off x="2886024" y="1806136"/>
              <a:ext cx="1219200" cy="2175183"/>
              <a:chOff x="2895600" y="1791682"/>
              <a:chExt cx="1219200" cy="2175183"/>
            </a:xfrm>
          </p:grpSpPr>
          <p:sp>
            <p:nvSpPr>
              <p:cNvPr id="13" name="TextBox 12">
                <a:extLst>
                  <a:ext uri="{FF2B5EF4-FFF2-40B4-BE49-F238E27FC236}">
                    <a16:creationId xmlns:a16="http://schemas.microsoft.com/office/drawing/2014/main" id="{8799E53E-5796-444A-B035-EB449ECBDD2B}"/>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14" name="Arrow: Right 13">
                <a:extLst>
                  <a:ext uri="{FF2B5EF4-FFF2-40B4-BE49-F238E27FC236}">
                    <a16:creationId xmlns:a16="http://schemas.microsoft.com/office/drawing/2014/main" id="{BF48AABB-9B72-4F40-922C-B1FA80A63B95}"/>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6577A45A-9BB4-4846-870D-7E72A4BAA299}"/>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38" name="Group 37">
              <a:extLst>
                <a:ext uri="{FF2B5EF4-FFF2-40B4-BE49-F238E27FC236}">
                  <a16:creationId xmlns:a16="http://schemas.microsoft.com/office/drawing/2014/main" id="{2632AB01-2E36-4C93-B83F-C95A2C7A8D08}"/>
                </a:ext>
              </a:extLst>
            </p:cNvPr>
            <p:cNvGrpSpPr/>
            <p:nvPr/>
          </p:nvGrpSpPr>
          <p:grpSpPr>
            <a:xfrm>
              <a:off x="4231309" y="2133600"/>
              <a:ext cx="546390" cy="1843752"/>
              <a:chOff x="4326759" y="2123113"/>
              <a:chExt cx="546390" cy="1843752"/>
            </a:xfrm>
          </p:grpSpPr>
          <p:sp>
            <p:nvSpPr>
              <p:cNvPr id="15" name="Oval 14">
                <a:extLst>
                  <a:ext uri="{FF2B5EF4-FFF2-40B4-BE49-F238E27FC236}">
                    <a16:creationId xmlns:a16="http://schemas.microsoft.com/office/drawing/2014/main" id="{03023550-5CFA-484B-8379-17AF0C1D1B5E}"/>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Oval 15">
                <a:extLst>
                  <a:ext uri="{FF2B5EF4-FFF2-40B4-BE49-F238E27FC236}">
                    <a16:creationId xmlns:a16="http://schemas.microsoft.com/office/drawing/2014/main" id="{1490E6BA-480C-4ACA-9692-4887F3550D0A}"/>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1" name="TextBox 20">
                <a:extLst>
                  <a:ext uri="{FF2B5EF4-FFF2-40B4-BE49-F238E27FC236}">
                    <a16:creationId xmlns:a16="http://schemas.microsoft.com/office/drawing/2014/main" id="{3CB4E3B7-1DF7-4D71-BEB7-9491D1FDFA45}"/>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50" name="Group 49">
            <a:extLst>
              <a:ext uri="{FF2B5EF4-FFF2-40B4-BE49-F238E27FC236}">
                <a16:creationId xmlns:a16="http://schemas.microsoft.com/office/drawing/2014/main" id="{4CA3A45D-0961-4337-88AF-F0A0A8AF008B}"/>
              </a:ext>
            </a:extLst>
          </p:cNvPr>
          <p:cNvGrpSpPr/>
          <p:nvPr/>
        </p:nvGrpSpPr>
        <p:grpSpPr>
          <a:xfrm>
            <a:off x="4916774" y="1806136"/>
            <a:ext cx="1913296" cy="2175183"/>
            <a:chOff x="4916774" y="1806136"/>
            <a:chExt cx="1913296" cy="2175183"/>
          </a:xfrm>
        </p:grpSpPr>
        <p:grpSp>
          <p:nvGrpSpPr>
            <p:cNvPr id="46" name="Group 45">
              <a:extLst>
                <a:ext uri="{FF2B5EF4-FFF2-40B4-BE49-F238E27FC236}">
                  <a16:creationId xmlns:a16="http://schemas.microsoft.com/office/drawing/2014/main" id="{EFA19BA1-F658-4A9D-A073-47BCF4372253}"/>
                </a:ext>
              </a:extLst>
            </p:cNvPr>
            <p:cNvGrpSpPr/>
            <p:nvPr/>
          </p:nvGrpSpPr>
          <p:grpSpPr>
            <a:xfrm>
              <a:off x="4916774" y="1806136"/>
              <a:ext cx="1219200" cy="2175183"/>
              <a:chOff x="5105400" y="1809344"/>
              <a:chExt cx="1219200" cy="2175183"/>
            </a:xfrm>
          </p:grpSpPr>
          <p:sp>
            <p:nvSpPr>
              <p:cNvPr id="22" name="TextBox 21">
                <a:extLst>
                  <a:ext uri="{FF2B5EF4-FFF2-40B4-BE49-F238E27FC236}">
                    <a16:creationId xmlns:a16="http://schemas.microsoft.com/office/drawing/2014/main" id="{D0F3B589-7C84-429A-8494-E1977B9C55C8}"/>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23" name="Arrow: Right 22">
                <a:extLst>
                  <a:ext uri="{FF2B5EF4-FFF2-40B4-BE49-F238E27FC236}">
                    <a16:creationId xmlns:a16="http://schemas.microsoft.com/office/drawing/2014/main" id="{D3E88E9D-7AAB-4A98-8617-62C440D3E9A1}"/>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a:extLst>
                  <a:ext uri="{FF2B5EF4-FFF2-40B4-BE49-F238E27FC236}">
                    <a16:creationId xmlns:a16="http://schemas.microsoft.com/office/drawing/2014/main" id="{4FA71AB9-F426-4899-A161-EE3584C3D101}"/>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39" name="Group 38">
              <a:extLst>
                <a:ext uri="{FF2B5EF4-FFF2-40B4-BE49-F238E27FC236}">
                  <a16:creationId xmlns:a16="http://schemas.microsoft.com/office/drawing/2014/main" id="{1B07A9DB-EE97-48A8-A764-BA3540EC8BD2}"/>
                </a:ext>
              </a:extLst>
            </p:cNvPr>
            <p:cNvGrpSpPr/>
            <p:nvPr/>
          </p:nvGrpSpPr>
          <p:grpSpPr>
            <a:xfrm>
              <a:off x="6288039" y="2133600"/>
              <a:ext cx="542031" cy="1843752"/>
              <a:chOff x="6558489" y="2132841"/>
              <a:chExt cx="542031" cy="1843752"/>
            </a:xfrm>
          </p:grpSpPr>
          <p:sp>
            <p:nvSpPr>
              <p:cNvPr id="25" name="Oval 24">
                <a:extLst>
                  <a:ext uri="{FF2B5EF4-FFF2-40B4-BE49-F238E27FC236}">
                    <a16:creationId xmlns:a16="http://schemas.microsoft.com/office/drawing/2014/main" id="{0E3FDC61-DD3B-45EA-BA25-074B1950E879}"/>
                  </a:ext>
                </a:extLst>
              </p:cNvPr>
              <p:cNvSpPr/>
              <p:nvPr/>
            </p:nvSpPr>
            <p:spPr bwMode="auto">
              <a:xfrm>
                <a:off x="6558489" y="2132841"/>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6" name="Oval 25">
                <a:extLst>
                  <a:ext uri="{FF2B5EF4-FFF2-40B4-BE49-F238E27FC236}">
                    <a16:creationId xmlns:a16="http://schemas.microsoft.com/office/drawing/2014/main" id="{25AFB7BD-4593-43EE-9184-21978B16F317}"/>
                  </a:ext>
                </a:extLst>
              </p:cNvPr>
              <p:cNvSpPr/>
              <p:nvPr/>
            </p:nvSpPr>
            <p:spPr bwMode="auto">
              <a:xfrm>
                <a:off x="6567120" y="2471276"/>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27" name="TextBox 26">
                <a:extLst>
                  <a:ext uri="{FF2B5EF4-FFF2-40B4-BE49-F238E27FC236}">
                    <a16:creationId xmlns:a16="http://schemas.microsoft.com/office/drawing/2014/main" id="{1D34DF76-898D-4A91-80FE-E8AE21A03EB1}"/>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grpSp>
        <p:nvGrpSpPr>
          <p:cNvPr id="51" name="Group 50">
            <a:extLst>
              <a:ext uri="{FF2B5EF4-FFF2-40B4-BE49-F238E27FC236}">
                <a16:creationId xmlns:a16="http://schemas.microsoft.com/office/drawing/2014/main" id="{EEEC7A87-633B-4D6B-92CC-2332FD0A3942}"/>
              </a:ext>
            </a:extLst>
          </p:cNvPr>
          <p:cNvGrpSpPr/>
          <p:nvPr/>
        </p:nvGrpSpPr>
        <p:grpSpPr>
          <a:xfrm>
            <a:off x="6947524" y="1806136"/>
            <a:ext cx="1870054" cy="2175183"/>
            <a:chOff x="6947524" y="1806136"/>
            <a:chExt cx="1870054" cy="2175183"/>
          </a:xfrm>
        </p:grpSpPr>
        <p:grpSp>
          <p:nvGrpSpPr>
            <p:cNvPr id="47" name="Group 46">
              <a:extLst>
                <a:ext uri="{FF2B5EF4-FFF2-40B4-BE49-F238E27FC236}">
                  <a16:creationId xmlns:a16="http://schemas.microsoft.com/office/drawing/2014/main" id="{C731262D-B559-4631-8AAB-152B3335C919}"/>
                </a:ext>
              </a:extLst>
            </p:cNvPr>
            <p:cNvGrpSpPr/>
            <p:nvPr/>
          </p:nvGrpSpPr>
          <p:grpSpPr>
            <a:xfrm>
              <a:off x="6947524" y="1806136"/>
              <a:ext cx="1219200" cy="2175183"/>
              <a:chOff x="7162800" y="1828800"/>
              <a:chExt cx="1219200" cy="2175183"/>
            </a:xfrm>
          </p:grpSpPr>
          <p:sp>
            <p:nvSpPr>
              <p:cNvPr id="33" name="TextBox 32">
                <a:extLst>
                  <a:ext uri="{FF2B5EF4-FFF2-40B4-BE49-F238E27FC236}">
                    <a16:creationId xmlns:a16="http://schemas.microsoft.com/office/drawing/2014/main" id="{B226F337-9EEA-4151-9464-ECEB5966339A}"/>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34" name="Arrow: Right 33">
                <a:extLst>
                  <a:ext uri="{FF2B5EF4-FFF2-40B4-BE49-F238E27FC236}">
                    <a16:creationId xmlns:a16="http://schemas.microsoft.com/office/drawing/2014/main" id="{8CF308CB-85E2-421E-BA8A-6AF870E0B2F0}"/>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B02A6B8-6BFD-4533-8586-94A26EA4664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40" name="Group 39">
              <a:extLst>
                <a:ext uri="{FF2B5EF4-FFF2-40B4-BE49-F238E27FC236}">
                  <a16:creationId xmlns:a16="http://schemas.microsoft.com/office/drawing/2014/main" id="{A571626A-5FA9-4E67-9219-9C8E53BE1AB2}"/>
                </a:ext>
              </a:extLst>
            </p:cNvPr>
            <p:cNvGrpSpPr/>
            <p:nvPr/>
          </p:nvGrpSpPr>
          <p:grpSpPr>
            <a:xfrm>
              <a:off x="8284178" y="2104430"/>
              <a:ext cx="533400" cy="1872922"/>
              <a:chOff x="6523877" y="2103671"/>
              <a:chExt cx="533400" cy="1872922"/>
            </a:xfrm>
          </p:grpSpPr>
          <p:sp>
            <p:nvSpPr>
              <p:cNvPr id="41" name="Oval 40">
                <a:extLst>
                  <a:ext uri="{FF2B5EF4-FFF2-40B4-BE49-F238E27FC236}">
                    <a16:creationId xmlns:a16="http://schemas.microsoft.com/office/drawing/2014/main" id="{31A26180-BA5A-40B0-BA92-36B97F5CA95A}"/>
                  </a:ext>
                </a:extLst>
              </p:cNvPr>
              <p:cNvSpPr/>
              <p:nvPr/>
            </p:nvSpPr>
            <p:spPr bwMode="auto">
              <a:xfrm>
                <a:off x="6523877" y="2103671"/>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Oval 41">
                <a:extLst>
                  <a:ext uri="{FF2B5EF4-FFF2-40B4-BE49-F238E27FC236}">
                    <a16:creationId xmlns:a16="http://schemas.microsoft.com/office/drawing/2014/main" id="{5075A2BD-A46C-43A6-88E9-5ED804DD9398}"/>
                  </a:ext>
                </a:extLst>
              </p:cNvPr>
              <p:cNvSpPr/>
              <p:nvPr/>
            </p:nvSpPr>
            <p:spPr bwMode="auto">
              <a:xfrm>
                <a:off x="6523877" y="2442106"/>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43" name="TextBox 42">
                <a:extLst>
                  <a:ext uri="{FF2B5EF4-FFF2-40B4-BE49-F238E27FC236}">
                    <a16:creationId xmlns:a16="http://schemas.microsoft.com/office/drawing/2014/main" id="{D73CF9A4-2C97-4A98-9E2F-E1FED49518E4}"/>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sp>
        <p:nvSpPr>
          <p:cNvPr id="11" name="Rectangle 10">
            <a:extLst>
              <a:ext uri="{FF2B5EF4-FFF2-40B4-BE49-F238E27FC236}">
                <a16:creationId xmlns:a16="http://schemas.microsoft.com/office/drawing/2014/main" id="{8494F0B7-A7CA-4F37-8BD6-83A28D277C70}"/>
              </a:ext>
            </a:extLst>
          </p:cNvPr>
          <p:cNvSpPr/>
          <p:nvPr/>
        </p:nvSpPr>
        <p:spPr bwMode="auto">
          <a:xfrm>
            <a:off x="43725" y="1524000"/>
            <a:ext cx="1826926" cy="250826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2" name="Rectangle 51">
            <a:extLst>
              <a:ext uri="{FF2B5EF4-FFF2-40B4-BE49-F238E27FC236}">
                <a16:creationId xmlns:a16="http://schemas.microsoft.com/office/drawing/2014/main" id="{AAA6D9DD-1C8A-41B4-9A11-389A5E34DA59}"/>
              </a:ext>
            </a:extLst>
          </p:cNvPr>
          <p:cNvSpPr/>
          <p:nvPr/>
        </p:nvSpPr>
        <p:spPr bwMode="auto">
          <a:xfrm>
            <a:off x="1915757" y="1524000"/>
            <a:ext cx="7045443"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Oval 52">
            <a:extLst>
              <a:ext uri="{FF2B5EF4-FFF2-40B4-BE49-F238E27FC236}">
                <a16:creationId xmlns:a16="http://schemas.microsoft.com/office/drawing/2014/main" id="{B03AC07D-76DB-4258-9D5F-088BCC0FD6CA}"/>
              </a:ext>
            </a:extLst>
          </p:cNvPr>
          <p:cNvSpPr/>
          <p:nvPr/>
        </p:nvSpPr>
        <p:spPr bwMode="auto">
          <a:xfrm>
            <a:off x="8284178" y="2456958"/>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54" name="Oval 53">
            <a:extLst>
              <a:ext uri="{FF2B5EF4-FFF2-40B4-BE49-F238E27FC236}">
                <a16:creationId xmlns:a16="http://schemas.microsoft.com/office/drawing/2014/main" id="{8A36CC4A-53E3-4628-83A0-45A59F1441FE}"/>
              </a:ext>
            </a:extLst>
          </p:cNvPr>
          <p:cNvSpPr/>
          <p:nvPr/>
        </p:nvSpPr>
        <p:spPr bwMode="auto">
          <a:xfrm>
            <a:off x="8284178" y="2106473"/>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0" name="Group 29">
            <a:extLst>
              <a:ext uri="{FF2B5EF4-FFF2-40B4-BE49-F238E27FC236}">
                <a16:creationId xmlns:a16="http://schemas.microsoft.com/office/drawing/2014/main" id="{2475613B-B8B3-478B-AC43-B0BD2E6C9D9D}"/>
              </a:ext>
            </a:extLst>
          </p:cNvPr>
          <p:cNvGrpSpPr/>
          <p:nvPr/>
        </p:nvGrpSpPr>
        <p:grpSpPr>
          <a:xfrm>
            <a:off x="838200" y="4598409"/>
            <a:ext cx="7962304" cy="2183391"/>
            <a:chOff x="1007674" y="1954432"/>
            <a:chExt cx="7962304" cy="2183391"/>
          </a:xfrm>
        </p:grpSpPr>
        <p:grpSp>
          <p:nvGrpSpPr>
            <p:cNvPr id="57" name="Group 56">
              <a:extLst>
                <a:ext uri="{FF2B5EF4-FFF2-40B4-BE49-F238E27FC236}">
                  <a16:creationId xmlns:a16="http://schemas.microsoft.com/office/drawing/2014/main" id="{91F05605-BA10-4133-B9BB-45CAE8185FD6}"/>
                </a:ext>
              </a:extLst>
            </p:cNvPr>
            <p:cNvGrpSpPr/>
            <p:nvPr/>
          </p:nvGrpSpPr>
          <p:grpSpPr>
            <a:xfrm>
              <a:off x="1007674" y="1954432"/>
              <a:ext cx="1891675" cy="2183391"/>
              <a:chOff x="855274" y="1802032"/>
              <a:chExt cx="1891675" cy="2183391"/>
            </a:xfrm>
          </p:grpSpPr>
          <p:grpSp>
            <p:nvGrpSpPr>
              <p:cNvPr id="58" name="Group 57">
                <a:extLst>
                  <a:ext uri="{FF2B5EF4-FFF2-40B4-BE49-F238E27FC236}">
                    <a16:creationId xmlns:a16="http://schemas.microsoft.com/office/drawing/2014/main" id="{781EAA95-7B82-4ADC-82A6-0AEB89E78080}"/>
                  </a:ext>
                </a:extLst>
              </p:cNvPr>
              <p:cNvGrpSpPr/>
              <p:nvPr/>
            </p:nvGrpSpPr>
            <p:grpSpPr>
              <a:xfrm>
                <a:off x="855274" y="1802032"/>
                <a:ext cx="1219200" cy="2183391"/>
                <a:chOff x="809016" y="1783474"/>
                <a:chExt cx="1219200" cy="2183391"/>
              </a:xfrm>
            </p:grpSpPr>
            <p:sp>
              <p:nvSpPr>
                <p:cNvPr id="63" name="TextBox 62">
                  <a:extLst>
                    <a:ext uri="{FF2B5EF4-FFF2-40B4-BE49-F238E27FC236}">
                      <a16:creationId xmlns:a16="http://schemas.microsoft.com/office/drawing/2014/main" id="{81DA827D-BDCE-4741-9EC1-F219A1D9FF6E}"/>
                    </a:ext>
                  </a:extLst>
                </p:cNvPr>
                <p:cNvSpPr txBox="1"/>
                <p:nvPr/>
              </p:nvSpPr>
              <p:spPr>
                <a:xfrm rot="5400000">
                  <a:off x="612098" y="239475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64" name="Arrow: Right 63">
                  <a:extLst>
                    <a:ext uri="{FF2B5EF4-FFF2-40B4-BE49-F238E27FC236}">
                      <a16:creationId xmlns:a16="http://schemas.microsoft.com/office/drawing/2014/main" id="{ED43DF83-D2DB-49CA-BAD7-ADA19A269D2F}"/>
                    </a:ext>
                  </a:extLst>
                </p:cNvPr>
                <p:cNvSpPr/>
                <p:nvPr/>
              </p:nvSpPr>
              <p:spPr bwMode="auto">
                <a:xfrm flipH="1">
                  <a:off x="809016" y="243840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5" name="TextBox 64">
                  <a:extLst>
                    <a:ext uri="{FF2B5EF4-FFF2-40B4-BE49-F238E27FC236}">
                      <a16:creationId xmlns:a16="http://schemas.microsoft.com/office/drawing/2014/main" id="{D2F10B07-B40E-44C3-9B8F-F69CB293A4E2}"/>
                    </a:ext>
                  </a:extLst>
                </p:cNvPr>
                <p:cNvSpPr txBox="1"/>
                <p:nvPr/>
              </p:nvSpPr>
              <p:spPr>
                <a:xfrm>
                  <a:off x="1223379" y="3505200"/>
                  <a:ext cx="338554" cy="461665"/>
                </a:xfrm>
                <a:prstGeom prst="rect">
                  <a:avLst/>
                </a:prstGeom>
                <a:noFill/>
              </p:spPr>
              <p:txBody>
                <a:bodyPr wrap="none" rtlCol="0">
                  <a:spAutoFit/>
                </a:bodyPr>
                <a:lstStyle/>
                <a:p>
                  <a:r>
                    <a:rPr lang="en-US" sz="2400" dirty="0">
                      <a:solidFill>
                        <a:schemeClr val="bg1"/>
                      </a:solidFill>
                    </a:rPr>
                    <a:t>2</a:t>
                  </a:r>
                </a:p>
              </p:txBody>
            </p:sp>
          </p:grpSp>
          <p:grpSp>
            <p:nvGrpSpPr>
              <p:cNvPr id="59" name="Group 58">
                <a:extLst>
                  <a:ext uri="{FF2B5EF4-FFF2-40B4-BE49-F238E27FC236}">
                    <a16:creationId xmlns:a16="http://schemas.microsoft.com/office/drawing/2014/main" id="{CC5195FD-4A24-40C5-9B10-5DDB237AC9BD}"/>
                  </a:ext>
                </a:extLst>
              </p:cNvPr>
              <p:cNvGrpSpPr/>
              <p:nvPr/>
            </p:nvGrpSpPr>
            <p:grpSpPr>
              <a:xfrm>
                <a:off x="2213549" y="1808283"/>
                <a:ext cx="533400" cy="2170888"/>
                <a:chOff x="2141301" y="1791512"/>
                <a:chExt cx="533400" cy="2170888"/>
              </a:xfrm>
            </p:grpSpPr>
            <p:sp>
              <p:nvSpPr>
                <p:cNvPr id="60" name="Oval 59">
                  <a:extLst>
                    <a:ext uri="{FF2B5EF4-FFF2-40B4-BE49-F238E27FC236}">
                      <a16:creationId xmlns:a16="http://schemas.microsoft.com/office/drawing/2014/main" id="{C9AF16BC-FCAA-46D8-B12F-A15B9DB20574}"/>
                    </a:ext>
                  </a:extLst>
                </p:cNvPr>
                <p:cNvSpPr/>
                <p:nvPr/>
              </p:nvSpPr>
              <p:spPr bwMode="auto">
                <a:xfrm>
                  <a:off x="2141301" y="1791512"/>
                  <a:ext cx="533400" cy="533400"/>
                </a:xfrm>
                <a:prstGeom prst="ellipse">
                  <a:avLst/>
                </a:prstGeom>
                <a:solidFill>
                  <a:srgbClr val="FFC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1" name="Oval 60">
                  <a:extLst>
                    <a:ext uri="{FF2B5EF4-FFF2-40B4-BE49-F238E27FC236}">
                      <a16:creationId xmlns:a16="http://schemas.microsoft.com/office/drawing/2014/main" id="{42C0033A-FFC1-44B4-ABC3-4363866ADC38}"/>
                    </a:ext>
                  </a:extLst>
                </p:cNvPr>
                <p:cNvSpPr/>
                <p:nvPr/>
              </p:nvSpPr>
              <p:spPr bwMode="auto">
                <a:xfrm>
                  <a:off x="2141301" y="2819232"/>
                  <a:ext cx="533400" cy="533400"/>
                </a:xfrm>
                <a:prstGeom prst="ellipse">
                  <a:avLst/>
                </a:prstGeom>
                <a:solidFill>
                  <a:srgbClr val="FF0000">
                    <a:alpha val="69804"/>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62" name="TextBox 61">
                  <a:extLst>
                    <a:ext uri="{FF2B5EF4-FFF2-40B4-BE49-F238E27FC236}">
                      <a16:creationId xmlns:a16="http://schemas.microsoft.com/office/drawing/2014/main" id="{5A01B563-1193-4304-82AF-29CA6A5DAB78}"/>
                    </a:ext>
                  </a:extLst>
                </p:cNvPr>
                <p:cNvSpPr txBox="1"/>
                <p:nvPr/>
              </p:nvSpPr>
              <p:spPr>
                <a:xfrm>
                  <a:off x="2238724" y="3500735"/>
                  <a:ext cx="338554" cy="461665"/>
                </a:xfrm>
                <a:prstGeom prst="rect">
                  <a:avLst/>
                </a:prstGeom>
                <a:noFill/>
              </p:spPr>
              <p:txBody>
                <a:bodyPr wrap="none" rtlCol="0">
                  <a:spAutoFit/>
                </a:bodyPr>
                <a:lstStyle/>
                <a:p>
                  <a:r>
                    <a:rPr lang="en-US" sz="2400" dirty="0">
                      <a:solidFill>
                        <a:schemeClr val="bg1"/>
                      </a:solidFill>
                    </a:rPr>
                    <a:t>3</a:t>
                  </a:r>
                </a:p>
              </p:txBody>
            </p:sp>
          </p:grpSp>
        </p:grpSp>
        <p:grpSp>
          <p:nvGrpSpPr>
            <p:cNvPr id="66" name="Group 65">
              <a:extLst>
                <a:ext uri="{FF2B5EF4-FFF2-40B4-BE49-F238E27FC236}">
                  <a16:creationId xmlns:a16="http://schemas.microsoft.com/office/drawing/2014/main" id="{0A96B7E0-27C5-4AA7-8362-B4371A803D27}"/>
                </a:ext>
              </a:extLst>
            </p:cNvPr>
            <p:cNvGrpSpPr/>
            <p:nvPr/>
          </p:nvGrpSpPr>
          <p:grpSpPr>
            <a:xfrm>
              <a:off x="3038424" y="1958536"/>
              <a:ext cx="1891675" cy="2175183"/>
              <a:chOff x="2886024" y="1806136"/>
              <a:chExt cx="1891675" cy="2175183"/>
            </a:xfrm>
          </p:grpSpPr>
          <p:grpSp>
            <p:nvGrpSpPr>
              <p:cNvPr id="67" name="Group 66">
                <a:extLst>
                  <a:ext uri="{FF2B5EF4-FFF2-40B4-BE49-F238E27FC236}">
                    <a16:creationId xmlns:a16="http://schemas.microsoft.com/office/drawing/2014/main" id="{E8A74340-44CB-431A-B1CD-1A09082E10DA}"/>
                  </a:ext>
                </a:extLst>
              </p:cNvPr>
              <p:cNvGrpSpPr/>
              <p:nvPr/>
            </p:nvGrpSpPr>
            <p:grpSpPr>
              <a:xfrm>
                <a:off x="2886024" y="1806136"/>
                <a:ext cx="1219200" cy="2175183"/>
                <a:chOff x="2895600" y="1791682"/>
                <a:chExt cx="1219200" cy="2175183"/>
              </a:xfrm>
            </p:grpSpPr>
            <p:sp>
              <p:nvSpPr>
                <p:cNvPr id="72" name="TextBox 71">
                  <a:extLst>
                    <a:ext uri="{FF2B5EF4-FFF2-40B4-BE49-F238E27FC236}">
                      <a16:creationId xmlns:a16="http://schemas.microsoft.com/office/drawing/2014/main" id="{67A2ACB1-EC16-4C59-AE0A-5E564A6817D0}"/>
                    </a:ext>
                  </a:extLst>
                </p:cNvPr>
                <p:cNvSpPr txBox="1"/>
                <p:nvPr/>
              </p:nvSpPr>
              <p:spPr>
                <a:xfrm rot="5400000">
                  <a:off x="2698682" y="2402964"/>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73" name="Arrow: Right 72">
                  <a:extLst>
                    <a:ext uri="{FF2B5EF4-FFF2-40B4-BE49-F238E27FC236}">
                      <a16:creationId xmlns:a16="http://schemas.microsoft.com/office/drawing/2014/main" id="{743B2188-21DE-4D8C-9938-8B9D43708C3A}"/>
                    </a:ext>
                  </a:extLst>
                </p:cNvPr>
                <p:cNvSpPr/>
                <p:nvPr/>
              </p:nvSpPr>
              <p:spPr bwMode="auto">
                <a:xfrm flipH="1">
                  <a:off x="2895600" y="2446608"/>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4" name="TextBox 73">
                  <a:extLst>
                    <a:ext uri="{FF2B5EF4-FFF2-40B4-BE49-F238E27FC236}">
                      <a16:creationId xmlns:a16="http://schemas.microsoft.com/office/drawing/2014/main" id="{2B194BE8-B1ED-442E-8589-36E9CD449DF2}"/>
                    </a:ext>
                  </a:extLst>
                </p:cNvPr>
                <p:cNvSpPr txBox="1"/>
                <p:nvPr/>
              </p:nvSpPr>
              <p:spPr>
                <a:xfrm>
                  <a:off x="3309963" y="3505200"/>
                  <a:ext cx="338554" cy="461665"/>
                </a:xfrm>
                <a:prstGeom prst="rect">
                  <a:avLst/>
                </a:prstGeom>
                <a:noFill/>
              </p:spPr>
              <p:txBody>
                <a:bodyPr wrap="none" rtlCol="0">
                  <a:spAutoFit/>
                </a:bodyPr>
                <a:lstStyle/>
                <a:p>
                  <a:r>
                    <a:rPr lang="en-US" sz="2400" dirty="0">
                      <a:solidFill>
                        <a:schemeClr val="bg1"/>
                      </a:solidFill>
                    </a:rPr>
                    <a:t>4</a:t>
                  </a:r>
                </a:p>
              </p:txBody>
            </p:sp>
          </p:grpSp>
          <p:grpSp>
            <p:nvGrpSpPr>
              <p:cNvPr id="68" name="Group 67">
                <a:extLst>
                  <a:ext uri="{FF2B5EF4-FFF2-40B4-BE49-F238E27FC236}">
                    <a16:creationId xmlns:a16="http://schemas.microsoft.com/office/drawing/2014/main" id="{953283B4-0543-4674-94BD-01C0890082AC}"/>
                  </a:ext>
                </a:extLst>
              </p:cNvPr>
              <p:cNvGrpSpPr/>
              <p:nvPr/>
            </p:nvGrpSpPr>
            <p:grpSpPr>
              <a:xfrm>
                <a:off x="4231309" y="2133600"/>
                <a:ext cx="546390" cy="1843752"/>
                <a:chOff x="4326759" y="2123113"/>
                <a:chExt cx="546390" cy="1843752"/>
              </a:xfrm>
            </p:grpSpPr>
            <p:sp>
              <p:nvSpPr>
                <p:cNvPr id="69" name="Oval 68">
                  <a:extLst>
                    <a:ext uri="{FF2B5EF4-FFF2-40B4-BE49-F238E27FC236}">
                      <a16:creationId xmlns:a16="http://schemas.microsoft.com/office/drawing/2014/main" id="{EADF29B2-2605-43AF-AE4C-DB3B7E292406}"/>
                    </a:ext>
                  </a:extLst>
                </p:cNvPr>
                <p:cNvSpPr/>
                <p:nvPr/>
              </p:nvSpPr>
              <p:spPr bwMode="auto">
                <a:xfrm>
                  <a:off x="4339749" y="2123113"/>
                  <a:ext cx="533400" cy="533400"/>
                </a:xfrm>
                <a:prstGeom prst="ellipse">
                  <a:avLst/>
                </a:prstGeom>
                <a:solidFill>
                  <a:srgbClr val="AFAB51"/>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0" name="Oval 69">
                  <a:extLst>
                    <a:ext uri="{FF2B5EF4-FFF2-40B4-BE49-F238E27FC236}">
                      <a16:creationId xmlns:a16="http://schemas.microsoft.com/office/drawing/2014/main" id="{7509CFCF-E91D-4280-9D46-5D2213EED1DC}"/>
                    </a:ext>
                  </a:extLst>
                </p:cNvPr>
                <p:cNvSpPr/>
                <p:nvPr/>
              </p:nvSpPr>
              <p:spPr bwMode="auto">
                <a:xfrm>
                  <a:off x="4326759" y="2503268"/>
                  <a:ext cx="533400" cy="533400"/>
                </a:xfrm>
                <a:prstGeom prst="ellipse">
                  <a:avLst/>
                </a:prstGeom>
                <a:solidFill>
                  <a:srgbClr val="FF9999"/>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71" name="TextBox 70">
                  <a:extLst>
                    <a:ext uri="{FF2B5EF4-FFF2-40B4-BE49-F238E27FC236}">
                      <a16:creationId xmlns:a16="http://schemas.microsoft.com/office/drawing/2014/main" id="{6CFD9ACD-5A63-49D5-B7A3-7A82B59255EA}"/>
                    </a:ext>
                  </a:extLst>
                </p:cNvPr>
                <p:cNvSpPr txBox="1"/>
                <p:nvPr/>
              </p:nvSpPr>
              <p:spPr>
                <a:xfrm>
                  <a:off x="4437172" y="3505200"/>
                  <a:ext cx="338554" cy="461665"/>
                </a:xfrm>
                <a:prstGeom prst="rect">
                  <a:avLst/>
                </a:prstGeom>
                <a:noFill/>
              </p:spPr>
              <p:txBody>
                <a:bodyPr wrap="none" rtlCol="0">
                  <a:spAutoFit/>
                </a:bodyPr>
                <a:lstStyle/>
                <a:p>
                  <a:r>
                    <a:rPr lang="en-US" sz="2400" dirty="0">
                      <a:solidFill>
                        <a:schemeClr val="bg1"/>
                      </a:solidFill>
                    </a:rPr>
                    <a:t>5</a:t>
                  </a:r>
                </a:p>
              </p:txBody>
            </p:sp>
          </p:grpSp>
        </p:grpSp>
        <p:grpSp>
          <p:nvGrpSpPr>
            <p:cNvPr id="75" name="Group 74">
              <a:extLst>
                <a:ext uri="{FF2B5EF4-FFF2-40B4-BE49-F238E27FC236}">
                  <a16:creationId xmlns:a16="http://schemas.microsoft.com/office/drawing/2014/main" id="{DE8DA471-1611-47F2-9C71-C513BF58DDE5}"/>
                </a:ext>
              </a:extLst>
            </p:cNvPr>
            <p:cNvGrpSpPr/>
            <p:nvPr/>
          </p:nvGrpSpPr>
          <p:grpSpPr>
            <a:xfrm>
              <a:off x="5069174" y="1958536"/>
              <a:ext cx="1913296" cy="2175183"/>
              <a:chOff x="4916774" y="1806136"/>
              <a:chExt cx="1913296" cy="2175183"/>
            </a:xfrm>
          </p:grpSpPr>
          <p:grpSp>
            <p:nvGrpSpPr>
              <p:cNvPr id="76" name="Group 75">
                <a:extLst>
                  <a:ext uri="{FF2B5EF4-FFF2-40B4-BE49-F238E27FC236}">
                    <a16:creationId xmlns:a16="http://schemas.microsoft.com/office/drawing/2014/main" id="{20E4D110-E81C-495F-9DBA-B8128CF3AFE2}"/>
                  </a:ext>
                </a:extLst>
              </p:cNvPr>
              <p:cNvGrpSpPr/>
              <p:nvPr/>
            </p:nvGrpSpPr>
            <p:grpSpPr>
              <a:xfrm>
                <a:off x="4916774" y="1806136"/>
                <a:ext cx="1219200" cy="2175183"/>
                <a:chOff x="5105400" y="1809344"/>
                <a:chExt cx="1219200" cy="2175183"/>
              </a:xfrm>
            </p:grpSpPr>
            <p:sp>
              <p:nvSpPr>
                <p:cNvPr id="81" name="TextBox 80">
                  <a:extLst>
                    <a:ext uri="{FF2B5EF4-FFF2-40B4-BE49-F238E27FC236}">
                      <a16:creationId xmlns:a16="http://schemas.microsoft.com/office/drawing/2014/main" id="{921CC14C-51FE-47C0-85F6-42B6F58A2D0B}"/>
                    </a:ext>
                  </a:extLst>
                </p:cNvPr>
                <p:cNvSpPr txBox="1"/>
                <p:nvPr/>
              </p:nvSpPr>
              <p:spPr>
                <a:xfrm rot="5400000">
                  <a:off x="4934442" y="2420626"/>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82" name="Arrow: Right 81">
                  <a:extLst>
                    <a:ext uri="{FF2B5EF4-FFF2-40B4-BE49-F238E27FC236}">
                      <a16:creationId xmlns:a16="http://schemas.microsoft.com/office/drawing/2014/main" id="{5FC54735-9509-4E50-B6AD-EAD9CCFB48B2}"/>
                    </a:ext>
                  </a:extLst>
                </p:cNvPr>
                <p:cNvSpPr/>
                <p:nvPr/>
              </p:nvSpPr>
              <p:spPr bwMode="auto">
                <a:xfrm flipH="1">
                  <a:off x="5105400" y="2464270"/>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3" name="TextBox 82">
                  <a:extLst>
                    <a:ext uri="{FF2B5EF4-FFF2-40B4-BE49-F238E27FC236}">
                      <a16:creationId xmlns:a16="http://schemas.microsoft.com/office/drawing/2014/main" id="{E0F5FE2E-B6E8-4FB8-8242-E075530D4D9C}"/>
                    </a:ext>
                  </a:extLst>
                </p:cNvPr>
                <p:cNvSpPr txBox="1"/>
                <p:nvPr/>
              </p:nvSpPr>
              <p:spPr>
                <a:xfrm>
                  <a:off x="5545723" y="3522862"/>
                  <a:ext cx="338555" cy="461665"/>
                </a:xfrm>
                <a:prstGeom prst="rect">
                  <a:avLst/>
                </a:prstGeom>
                <a:noFill/>
              </p:spPr>
              <p:txBody>
                <a:bodyPr wrap="none" rtlCol="0">
                  <a:spAutoFit/>
                </a:bodyPr>
                <a:lstStyle/>
                <a:p>
                  <a:r>
                    <a:rPr lang="en-US" sz="2400" dirty="0">
                      <a:solidFill>
                        <a:schemeClr val="bg1"/>
                      </a:solidFill>
                    </a:rPr>
                    <a:t>6</a:t>
                  </a:r>
                </a:p>
              </p:txBody>
            </p:sp>
          </p:grpSp>
          <p:grpSp>
            <p:nvGrpSpPr>
              <p:cNvPr id="77" name="Group 76">
                <a:extLst>
                  <a:ext uri="{FF2B5EF4-FFF2-40B4-BE49-F238E27FC236}">
                    <a16:creationId xmlns:a16="http://schemas.microsoft.com/office/drawing/2014/main" id="{1F0DB4D0-E808-4D3C-8112-1945C5EF3685}"/>
                  </a:ext>
                </a:extLst>
              </p:cNvPr>
              <p:cNvGrpSpPr/>
              <p:nvPr/>
            </p:nvGrpSpPr>
            <p:grpSpPr>
              <a:xfrm>
                <a:off x="6288039" y="2133600"/>
                <a:ext cx="542031" cy="1843752"/>
                <a:chOff x="6558489" y="2132841"/>
                <a:chExt cx="542031" cy="1843752"/>
              </a:xfrm>
            </p:grpSpPr>
            <p:sp>
              <p:nvSpPr>
                <p:cNvPr id="78" name="Oval 77">
                  <a:extLst>
                    <a:ext uri="{FF2B5EF4-FFF2-40B4-BE49-F238E27FC236}">
                      <a16:creationId xmlns:a16="http://schemas.microsoft.com/office/drawing/2014/main" id="{7A1391BA-C510-4646-AD22-B3066BFF4060}"/>
                    </a:ext>
                  </a:extLst>
                </p:cNvPr>
                <p:cNvSpPr/>
                <p:nvPr/>
              </p:nvSpPr>
              <p:spPr bwMode="auto">
                <a:xfrm>
                  <a:off x="6558489" y="2132841"/>
                  <a:ext cx="533400" cy="533400"/>
                </a:xfrm>
                <a:prstGeom prst="ellipse">
                  <a:avLst/>
                </a:prstGeom>
                <a:blipFill>
                  <a:blip r:embed="rId3"/>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9" name="Oval 78">
                  <a:extLst>
                    <a:ext uri="{FF2B5EF4-FFF2-40B4-BE49-F238E27FC236}">
                      <a16:creationId xmlns:a16="http://schemas.microsoft.com/office/drawing/2014/main" id="{999714F9-A7E8-43DA-BD9E-6A08C101B9CA}"/>
                    </a:ext>
                  </a:extLst>
                </p:cNvPr>
                <p:cNvSpPr/>
                <p:nvPr/>
              </p:nvSpPr>
              <p:spPr bwMode="auto">
                <a:xfrm>
                  <a:off x="6567120" y="2471276"/>
                  <a:ext cx="533400" cy="533400"/>
                </a:xfrm>
                <a:prstGeom prst="ellipse">
                  <a:avLst/>
                </a:prstGeom>
                <a:blipFill>
                  <a:blip r:embed="rId4"/>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80" name="TextBox 79">
                  <a:extLst>
                    <a:ext uri="{FF2B5EF4-FFF2-40B4-BE49-F238E27FC236}">
                      <a16:creationId xmlns:a16="http://schemas.microsoft.com/office/drawing/2014/main" id="{3E6E88B7-3953-4F56-90DB-701BA8F246C8}"/>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7</a:t>
                  </a:r>
                </a:p>
              </p:txBody>
            </p:sp>
          </p:grpSp>
        </p:grpSp>
        <p:grpSp>
          <p:nvGrpSpPr>
            <p:cNvPr id="84" name="Group 83">
              <a:extLst>
                <a:ext uri="{FF2B5EF4-FFF2-40B4-BE49-F238E27FC236}">
                  <a16:creationId xmlns:a16="http://schemas.microsoft.com/office/drawing/2014/main" id="{5F9B6B6A-D302-4373-A3EB-ECA363D4C34F}"/>
                </a:ext>
              </a:extLst>
            </p:cNvPr>
            <p:cNvGrpSpPr/>
            <p:nvPr/>
          </p:nvGrpSpPr>
          <p:grpSpPr>
            <a:xfrm>
              <a:off x="7099924" y="1958536"/>
              <a:ext cx="1870054" cy="2175183"/>
              <a:chOff x="6947524" y="1806136"/>
              <a:chExt cx="1870054" cy="2175183"/>
            </a:xfrm>
          </p:grpSpPr>
          <p:grpSp>
            <p:nvGrpSpPr>
              <p:cNvPr id="85" name="Group 84">
                <a:extLst>
                  <a:ext uri="{FF2B5EF4-FFF2-40B4-BE49-F238E27FC236}">
                    <a16:creationId xmlns:a16="http://schemas.microsoft.com/office/drawing/2014/main" id="{A1703247-3F19-4428-AAF6-614A9F613F38}"/>
                  </a:ext>
                </a:extLst>
              </p:cNvPr>
              <p:cNvGrpSpPr/>
              <p:nvPr/>
            </p:nvGrpSpPr>
            <p:grpSpPr>
              <a:xfrm>
                <a:off x="6947524" y="1806136"/>
                <a:ext cx="1219200" cy="2175183"/>
                <a:chOff x="7162800" y="1828800"/>
                <a:chExt cx="1219200" cy="2175183"/>
              </a:xfrm>
            </p:grpSpPr>
            <p:sp>
              <p:nvSpPr>
                <p:cNvPr id="90" name="TextBox 89">
                  <a:extLst>
                    <a:ext uri="{FF2B5EF4-FFF2-40B4-BE49-F238E27FC236}">
                      <a16:creationId xmlns:a16="http://schemas.microsoft.com/office/drawing/2014/main" id="{2F706647-73B3-4D53-A0B3-FBD7745669C6}"/>
                    </a:ext>
                  </a:extLst>
                </p:cNvPr>
                <p:cNvSpPr txBox="1"/>
                <p:nvPr/>
              </p:nvSpPr>
              <p:spPr>
                <a:xfrm rot="5400000">
                  <a:off x="6991842" y="2440082"/>
                  <a:ext cx="1561117" cy="338554"/>
                </a:xfrm>
                <a:prstGeom prst="rect">
                  <a:avLst/>
                </a:prstGeom>
                <a:solidFill>
                  <a:schemeClr val="accent5">
                    <a:lumMod val="90000"/>
                  </a:schemeClr>
                </a:solidFill>
              </p:spPr>
              <p:txBody>
                <a:bodyPr wrap="square" rtlCol="0">
                  <a:spAutoFit/>
                </a:bodyPr>
                <a:lstStyle/>
                <a:p>
                  <a:endParaRPr lang="en-US" sz="1600" dirty="0"/>
                </a:p>
              </p:txBody>
            </p:sp>
            <p:sp>
              <p:nvSpPr>
                <p:cNvPr id="91" name="Arrow: Right 90">
                  <a:extLst>
                    <a:ext uri="{FF2B5EF4-FFF2-40B4-BE49-F238E27FC236}">
                      <a16:creationId xmlns:a16="http://schemas.microsoft.com/office/drawing/2014/main" id="{A32BB927-FCDA-4F8F-9FB6-91EA146D6A62}"/>
                    </a:ext>
                  </a:extLst>
                </p:cNvPr>
                <p:cNvSpPr/>
                <p:nvPr/>
              </p:nvSpPr>
              <p:spPr bwMode="auto">
                <a:xfrm flipH="1">
                  <a:off x="7162800" y="2483726"/>
                  <a:ext cx="1219200" cy="228600"/>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2" name="TextBox 91">
                  <a:extLst>
                    <a:ext uri="{FF2B5EF4-FFF2-40B4-BE49-F238E27FC236}">
                      <a16:creationId xmlns:a16="http://schemas.microsoft.com/office/drawing/2014/main" id="{57AB1BB0-809A-4509-9592-E204262E27F8}"/>
                    </a:ext>
                  </a:extLst>
                </p:cNvPr>
                <p:cNvSpPr txBox="1"/>
                <p:nvPr/>
              </p:nvSpPr>
              <p:spPr>
                <a:xfrm>
                  <a:off x="7603123" y="3542318"/>
                  <a:ext cx="338555" cy="461665"/>
                </a:xfrm>
                <a:prstGeom prst="rect">
                  <a:avLst/>
                </a:prstGeom>
                <a:noFill/>
              </p:spPr>
              <p:txBody>
                <a:bodyPr wrap="none" rtlCol="0">
                  <a:spAutoFit/>
                </a:bodyPr>
                <a:lstStyle/>
                <a:p>
                  <a:r>
                    <a:rPr lang="en-US" sz="2400" dirty="0">
                      <a:solidFill>
                        <a:schemeClr val="bg1"/>
                      </a:solidFill>
                    </a:rPr>
                    <a:t>8</a:t>
                  </a:r>
                </a:p>
              </p:txBody>
            </p:sp>
          </p:grpSp>
          <p:grpSp>
            <p:nvGrpSpPr>
              <p:cNvPr id="86" name="Group 85">
                <a:extLst>
                  <a:ext uri="{FF2B5EF4-FFF2-40B4-BE49-F238E27FC236}">
                    <a16:creationId xmlns:a16="http://schemas.microsoft.com/office/drawing/2014/main" id="{E8732090-08E2-4EA6-8C72-55A5988C7668}"/>
                  </a:ext>
                </a:extLst>
              </p:cNvPr>
              <p:cNvGrpSpPr/>
              <p:nvPr/>
            </p:nvGrpSpPr>
            <p:grpSpPr>
              <a:xfrm>
                <a:off x="8284178" y="2104430"/>
                <a:ext cx="533400" cy="1872922"/>
                <a:chOff x="6523877" y="2103671"/>
                <a:chExt cx="533400" cy="1872922"/>
              </a:xfrm>
            </p:grpSpPr>
            <p:sp>
              <p:nvSpPr>
                <p:cNvPr id="87" name="Oval 86">
                  <a:extLst>
                    <a:ext uri="{FF2B5EF4-FFF2-40B4-BE49-F238E27FC236}">
                      <a16:creationId xmlns:a16="http://schemas.microsoft.com/office/drawing/2014/main" id="{BD5520A3-B919-4787-BCFB-DB6ABDB5D141}"/>
                    </a:ext>
                  </a:extLst>
                </p:cNvPr>
                <p:cNvSpPr/>
                <p:nvPr/>
              </p:nvSpPr>
              <p:spPr bwMode="auto">
                <a:xfrm>
                  <a:off x="6523877" y="2103671"/>
                  <a:ext cx="533400" cy="533400"/>
                </a:xfrm>
                <a:prstGeom prst="ellipse">
                  <a:avLst/>
                </a:prstGeom>
                <a:blipFill>
                  <a:blip r:embed="rId5"/>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8" name="Oval 87">
                  <a:extLst>
                    <a:ext uri="{FF2B5EF4-FFF2-40B4-BE49-F238E27FC236}">
                      <a16:creationId xmlns:a16="http://schemas.microsoft.com/office/drawing/2014/main" id="{538A38B9-2928-4F2D-9612-6872268A262A}"/>
                    </a:ext>
                  </a:extLst>
                </p:cNvPr>
                <p:cNvSpPr/>
                <p:nvPr/>
              </p:nvSpPr>
              <p:spPr bwMode="auto">
                <a:xfrm>
                  <a:off x="6523877" y="2442106"/>
                  <a:ext cx="533400" cy="533400"/>
                </a:xfrm>
                <a:prstGeom prst="ellipse">
                  <a:avLst/>
                </a:prstGeom>
                <a:blipFill>
                  <a:blip r:embed="rId6"/>
                  <a:tile tx="0" ty="0" sx="100000" sy="100000" flip="none" algn="tl"/>
                </a:blip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66"/>
                    </a:highlight>
                    <a:latin typeface="Times" pitchFamily="122" charset="0"/>
                  </a:endParaRPr>
                </a:p>
              </p:txBody>
            </p:sp>
            <p:sp>
              <p:nvSpPr>
                <p:cNvPr id="89" name="TextBox 88">
                  <a:extLst>
                    <a:ext uri="{FF2B5EF4-FFF2-40B4-BE49-F238E27FC236}">
                      <a16:creationId xmlns:a16="http://schemas.microsoft.com/office/drawing/2014/main" id="{E122C1F1-C137-48A3-B3C7-59813B87648F}"/>
                    </a:ext>
                  </a:extLst>
                </p:cNvPr>
                <p:cNvSpPr txBox="1"/>
                <p:nvPr/>
              </p:nvSpPr>
              <p:spPr>
                <a:xfrm>
                  <a:off x="6642922" y="3514928"/>
                  <a:ext cx="338555" cy="461665"/>
                </a:xfrm>
                <a:prstGeom prst="rect">
                  <a:avLst/>
                </a:prstGeom>
                <a:noFill/>
              </p:spPr>
              <p:txBody>
                <a:bodyPr wrap="none" rtlCol="0">
                  <a:spAutoFit/>
                </a:bodyPr>
                <a:lstStyle/>
                <a:p>
                  <a:r>
                    <a:rPr lang="en-US" sz="2400" dirty="0">
                      <a:solidFill>
                        <a:schemeClr val="bg1"/>
                      </a:solidFill>
                    </a:rPr>
                    <a:t>9</a:t>
                  </a:r>
                </a:p>
              </p:txBody>
            </p:sp>
          </p:grpSp>
        </p:grpSp>
      </p:grpSp>
      <p:sp>
        <p:nvSpPr>
          <p:cNvPr id="95" name="Rectangle 94">
            <a:extLst>
              <a:ext uri="{FF2B5EF4-FFF2-40B4-BE49-F238E27FC236}">
                <a16:creationId xmlns:a16="http://schemas.microsoft.com/office/drawing/2014/main" id="{9CF032E2-5D9E-4B6D-87B6-14997ED7BC1C}"/>
              </a:ext>
            </a:extLst>
          </p:cNvPr>
          <p:cNvSpPr/>
          <p:nvPr/>
        </p:nvSpPr>
        <p:spPr bwMode="auto">
          <a:xfrm>
            <a:off x="1915756" y="4197335"/>
            <a:ext cx="7045443" cy="2508265"/>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6" name="Rectangle 95">
            <a:extLst>
              <a:ext uri="{FF2B5EF4-FFF2-40B4-BE49-F238E27FC236}">
                <a16:creationId xmlns:a16="http://schemas.microsoft.com/office/drawing/2014/main" id="{E3DA25A7-9118-4B3D-9BF0-59B49D195AEA}"/>
              </a:ext>
            </a:extLst>
          </p:cNvPr>
          <p:cNvSpPr/>
          <p:nvPr/>
        </p:nvSpPr>
        <p:spPr bwMode="auto">
          <a:xfrm>
            <a:off x="76200" y="4197335"/>
            <a:ext cx="1826926" cy="250826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8191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22222E-6 -2.22222E-6 L 2.22222E-6 -2.22222E-6 C 0.00156 0.02361 0.00035 0.01227 0.00364 0.03403 L 0.00469 0.04167 L 0.0059 0.04931 C 0.0085 0.08403 0.00798 0.07037 0.0059 0.12709 C 0.0059 0.12963 0.00503 0.13218 0.00469 0.13472 C 0.00399 0.14097 0.00416 0.14769 0.00243 0.15324 C 0.00087 0.15857 2.22222E-6 0.16435 -0.00226 0.16898 C -0.00434 0.17292 -0.00695 0.17662 -0.00816 0.18125 C -0.01007 0.18843 -0.00868 0.18472 -0.01285 0.19236 C -0.01459 0.19861 -0.01441 0.19954 -0.01875 0.20625 C -0.02622 0.21736 -0.01806 0.19769 -0.02709 0.21551 C -0.0316 0.22431 -0.0283 0.21875 -0.03768 0.23102 C -0.03959 0.23357 -0.04115 0.23681 -0.04358 0.23866 C -0.04479 0.23982 -0.04618 0.24051 -0.04722 0.2419 C -0.04896 0.24422 -0.05018 0.24722 -0.05191 0.24977 C -0.05295 0.25093 -0.05434 0.25162 -0.05538 0.25278 C -0.05799 0.25579 -0.06007 0.2588 -0.0625 0.26204 C -0.06528 0.26574 -0.06754 0.27014 -0.07066 0.27292 C -0.09097 0.29051 -0.0658 0.26829 -0.08368 0.28519 C -0.08594 0.2875 -0.08837 0.28935 -0.09097 0.29144 C -0.09288 0.29352 -0.09479 0.29584 -0.0967 0.29792 C -0.10139 0.30185 -0.10625 0.30602 -0.11094 0.31019 L -0.11788 0.31644 L -0.125 0.32269 C -0.12743 0.32454 -0.12952 0.32709 -0.13212 0.32871 C -0.13438 0.33033 -0.13681 0.33172 -0.13906 0.33334 C -0.14132 0.33496 -0.14306 0.33681 -0.14514 0.3382 C -0.14705 0.33935 -0.14913 0.34005 -0.15104 0.34121 C -0.15313 0.34259 -0.15486 0.34468 -0.15695 0.34584 C -0.16163 0.34908 -0.1665 0.35162 -0.17101 0.35509 C -0.17275 0.35648 -0.17396 0.3588 -0.1757 0.35996 C -0.18264 0.36366 -0.18993 0.36667 -0.19705 0.36898 C -0.19861 0.36968 -0.20018 0.37014 -0.20191 0.3706 C -0.20452 0.3713 -0.20729 0.37176 -0.21007 0.37222 C -0.21667 0.37523 -0.21736 0.37593 -0.22413 0.37685 C -0.23316 0.37824 -0.25139 0.38009 -0.25139 0.38033 C -0.2533 0.38056 -0.25556 0.38102 -0.25729 0.38172 C -0.26042 0.38264 -0.26354 0.3838 -0.26667 0.38472 C -0.26945 0.38542 -0.27222 0.38565 -0.27518 0.38634 C -0.27743 0.38681 -0.27969 0.38727 -0.28195 0.38797 C -0.28368 0.38797 -0.28507 0.38866 -0.28681 0.38912 C -0.28889 0.38982 -0.29097 0.39005 -0.29271 0.39074 C -0.29393 0.39121 -0.29514 0.39213 -0.29636 0.39236 C -0.30521 0.39422 -0.32361 0.39491 -0.33038 0.3956 C -0.34167 0.39746 -0.34584 0.39838 -0.35886 0.39861 L -0.46389 0.40023 C -0.47535 0.40394 -0.46094 0.39931 -0.47448 0.40324 C -0.47604 0.40371 -0.47761 0.4044 -0.47917 0.40486 C -0.48143 0.40556 -0.48386 0.40579 -0.48646 0.40648 C -0.48837 0.40695 -0.49028 0.40764 -0.49236 0.4081 C -0.4974 0.4088 -0.50243 0.40903 -0.50764 0.40972 L -0.55955 0.4081 C -0.58264 0.40695 -0.56563 0.40718 -0.58073 0.40486 C -0.58906 0.40371 -0.59722 0.40209 -0.60573 0.40185 L -0.63993 0.40023 L -0.6599 0.39699 L -0.67049 0.3956 C -0.68542 0.38773 -0.66667 0.39699 -0.68351 0.39074 C -0.68559 0.39005 -0.6875 0.38843 -0.68941 0.38797 C -0.69184 0.38704 -0.6941 0.38704 -0.69653 0.38634 C -0.70781 0.3831 -0.71007 0.38056 -0.72361 0.37847 C -0.73021 0.37732 -0.73715 0.37662 -0.74375 0.37523 C -0.74775 0.37454 -0.75156 0.37338 -0.75556 0.37222 C -0.75799 0.3713 -0.76007 0.36968 -0.7625 0.36898 C -0.76528 0.36829 -0.78715 0.36621 -0.78854 0.36621 C -0.81372 0.35949 -0.78924 0.36551 -0.85226 0.36297 C -0.89479 0.36134 -0.86215 0.36134 -0.87813 0.36134 " pathEditMode="relative" rAng="0" ptsTypes="AAAAAAAAAAAAAAAAAAAAAAAAAAAAAAAAAAAAAAAAAAAAAAAAAAAAAAAAAAAAAAAAAAAAA">
                                      <p:cBhvr>
                                        <p:cTn id="6" dur="2000" fill="hold"/>
                                        <p:tgtEl>
                                          <p:spTgt spid="54"/>
                                        </p:tgtEl>
                                        <p:attrNameLst>
                                          <p:attrName>ppt_x</p:attrName>
                                          <p:attrName>ppt_y</p:attrName>
                                        </p:attrNameLst>
                                      </p:cBhvr>
                                      <p:rCtr x="-43524" y="20486"/>
                                    </p:animMotion>
                                  </p:childTnLst>
                                </p:cTn>
                              </p:par>
                              <p:par>
                                <p:cTn id="7" presetID="0" presetClass="path" presetSubtype="0" accel="50000" decel="50000" fill="hold" grpId="0" nodeType="withEffect">
                                  <p:stCondLst>
                                    <p:cond delay="0"/>
                                  </p:stCondLst>
                                  <p:childTnLst>
                                    <p:animMotion origin="layout" path="M 0.0026 0.00116 L 0.0026 0.00116 C 0.00382 0.00672 0.00486 0.0125 0.00608 0.01829 C 0.00642 0.01991 0.00694 0.02153 0.00729 0.02292 C 0.00833 0.02824 0.00885 0.03172 0.00972 0.03704 C 0.0092 0.05232 0.00937 0.06759 0.00851 0.08264 C 0.00833 0.08588 0.00677 0.08889 0.00608 0.09213 C 0.00538 0.0956 0.00382 0.10324 0.0026 0.10764 C 0.00191 0.11042 0.00121 0.11297 0.00017 0.11551 C -0.00035 0.11713 -0.00156 0.11852 -0.00208 0.12037 C -0.00278 0.12246 -0.00625 0.13797 -0.00799 0.14213 C -0.00903 0.14445 -0.01042 0.1463 -0.01146 0.14838 C -0.01233 0.15162 -0.01319 0.15463 -0.01389 0.15787 C -0.01441 0.16042 -0.01441 0.1632 -0.0151 0.16574 C -0.01615 0.16991 -0.01754 0.17408 -0.01858 0.17824 C -0.01944 0.18148 -0.02205 0.19514 -0.02326 0.19861 C -0.02413 0.2007 -0.02465 0.20301 -0.02569 0.20486 C -0.02743 0.20834 -0.02969 0.21111 -0.0316 0.21435 C -0.03281 0.21644 -0.03385 0.21852 -0.03507 0.2206 C -0.03594 0.22222 -0.03663 0.22384 -0.0375 0.22547 C -0.03976 0.22917 -0.04236 0.23241 -0.04444 0.23634 C -0.04549 0.2382 -0.04566 0.24074 -0.04688 0.24259 C -0.05868 0.26111 -0.0441 0.23195 -0.05625 0.25347 C -0.05729 0.25556 -0.05764 0.25787 -0.05868 0.25996 C -0.05955 0.26158 -0.06111 0.26297 -0.06215 0.26459 C -0.06302 0.26597 -0.06372 0.26783 -0.06441 0.26922 C -0.06563 0.2713 -0.06667 0.27361 -0.06806 0.27547 C -0.0691 0.27732 -0.07049 0.27847 -0.07153 0.28033 C -0.0724 0.28172 -0.07309 0.28357 -0.07396 0.28496 C -0.07465 0.28611 -0.07552 0.28704 -0.07622 0.2882 C -0.07795 0.29074 -0.07951 0.29329 -0.0809 0.29584 C -0.08177 0.29746 -0.08229 0.29931 -0.08333 0.3007 C -0.08438 0.30209 -0.08576 0.30255 -0.08681 0.30371 C -0.09392 0.31181 -0.08646 0.30579 -0.09514 0.31158 C -0.09879 0.32153 -0.09549 0.31505 -0.10208 0.32269 C -0.10903 0.33033 -0.10399 0.32894 -0.11632 0.3382 C -0.1217 0.34236 -0.12691 0.34769 -0.13281 0.35093 C -0.13472 0.35185 -0.13681 0.35255 -0.13854 0.35394 C -0.15295 0.36459 -0.13281 0.35301 -0.14913 0.36181 C -0.15191 0.36551 -0.15399 0.36852 -0.15747 0.3713 C -0.15851 0.37199 -0.15972 0.37222 -0.16094 0.37269 C -0.16215 0.37431 -0.16319 0.37616 -0.16458 0.37755 C -0.16892 0.38195 -0.17135 0.38264 -0.17622 0.38542 C -0.1849 0.39676 -0.17448 0.3838 -0.19392 0.40093 C -0.19531 0.40232 -0.19601 0.4044 -0.1974 0.40579 C -0.19844 0.40672 -0.19983 0.40672 -0.20104 0.40741 C -0.2026 0.40834 -0.20417 0.40949 -0.20573 0.41042 C -0.2125 0.41945 -0.20538 0.41181 -0.21632 0.41667 C -0.21771 0.41736 -0.2184 0.41922 -0.21979 0.41991 C -0.2217 0.42084 -0.22379 0.42084 -0.22569 0.42153 C -0.22726 0.42246 -0.22882 0.42384 -0.23038 0.42454 C -0.23229 0.42547 -0.23438 0.42547 -0.23629 0.42616 C -0.23872 0.42709 -0.24097 0.42824 -0.2434 0.42917 C -0.24531 0.43033 -0.2474 0.43125 -0.24931 0.43241 C -0.25052 0.43334 -0.25139 0.43496 -0.25278 0.43565 C -0.25694 0.4375 -0.26146 0.43843 -0.26563 0.44028 C -0.26771 0.44121 -0.26962 0.44236 -0.27153 0.44329 C -0.28125 0.44792 -0.29497 0.45417 -0.30573 0.45741 C -0.32101 0.46227 -0.31563 0.45949 -0.33038 0.46227 C -0.34097 0.46412 -0.35174 0.46597 -0.36215 0.46852 C -0.38872 0.475 -0.3901 0.47616 -0.41285 0.4794 L -0.44566 0.48426 C -0.45677 0.48912 -0.45087 0.48681 -0.47396 0.48889 L -0.51163 0.49213 L -0.55156 0.48889 C -0.56024 0.48797 -0.56892 0.48611 -0.57743 0.48565 L -0.60694 0.48426 C -0.60885 0.48357 -0.61094 0.4831 -0.61285 0.48264 C -0.61441 0.48218 -0.61597 0.48125 -0.61754 0.48102 C -0.62222 0.48033 -0.62691 0.48009 -0.6316 0.4794 C -0.64358 0.47639 -0.64184 0.47639 -0.66111 0.47639 C -0.68854 0.47639 -0.71597 0.47732 -0.7434 0.47801 C -0.74774 0.47847 -0.75208 0.47917 -0.75642 0.4794 C -0.76649 0.48009 -0.77674 0.48009 -0.78698 0.48102 C -0.79201 0.48148 -0.79722 0.4831 -0.80226 0.48426 C -0.81788 0.48357 -0.83368 0.48357 -0.84931 0.48264 C -0.85087 0.48241 -0.85243 0.48172 -0.85399 0.48102 C -0.85642 0.48009 -0.85868 0.47871 -0.86111 0.47801 C -0.86267 0.47732 -0.86424 0.47685 -0.8658 0.47639 C -0.86701 0.47593 -0.86806 0.475 -0.86927 0.47477 C -0.8724 0.47431 -0.87552 0.47477 -0.87865 0.47477 L -0.87865 0.47477 " pathEditMode="relative" ptsTypes="AAAAAAAAAAAAAAAAAAAAAAAAAAAAAAAAAAAAAAAAAAAAAAAAAAAAAAAAAAAAAAAAAAAAAAAAAAAAAAAAAA">
                                      <p:cBhvr>
                                        <p:cTn id="8" dur="2000" fill="hold"/>
                                        <p:tgtEl>
                                          <p:spTgt spid="53"/>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52 -0.00671 L 0.00052 -0.00671 C -0.00191 -0.00324 -0.00434 0.00047 -0.0066 0.00417 C -0.00781 0.00625 -0.00885 0.00834 -0.01007 0.01042 C -0.01094 0.01158 -0.0118 0.0125 -0.0125 0.01366 C -0.01371 0.01551 -0.01476 0.01783 -0.01597 0.01991 C -0.01719 0.02153 -0.01858 0.02269 -0.01962 0.02454 C -0.0217 0.02848 -0.02344 0.03287 -0.02552 0.03704 C -0.02621 0.03866 -0.02708 0.04028 -0.02778 0.0419 C -0.03333 0.05278 -0.02639 0.03912 -0.03368 0.05278 C -0.03455 0.0544 -0.03507 0.05602 -0.03611 0.05741 C -0.03785 0.06019 -0.04184 0.06528 -0.04184 0.06528 C -0.0434 0.06922 -0.04462 0.07292 -0.0467 0.07639 C -0.04774 0.07801 -0.04913 0.0794 -0.05017 0.08102 C -0.05104 0.08241 -0.05139 0.08449 -0.05243 0.08565 C -0.05538 0.08912 -0.0592 0.09144 -0.06198 0.09514 L -0.06788 0.10301 L -0.08663 0.12801 L -0.09479 0.13912 C -0.09566 0.14005 -0.09635 0.14121 -0.09722 0.14213 C -0.10226 0.14746 -0.10799 0.15186 -0.1125 0.15787 C -0.11736 0.16412 -0.11458 0.16158 -0.12066 0.16574 C -0.12187 0.16737 -0.12292 0.16922 -0.1243 0.17037 C -0.12917 0.175 -0.13437 0.17871 -0.13958 0.18287 C -0.14149 0.18449 -0.1434 0.18635 -0.14549 0.18774 C -0.14774 0.18936 -0.15017 0.19074 -0.15243 0.19237 C -0.15451 0.19375 -0.15642 0.19561 -0.15833 0.19699 C -0.16076 0.19885 -0.16319 0.2 -0.16545 0.20186 C -0.16753 0.20324 -0.16927 0.2051 -0.17135 0.20649 C -0.17326 0.20787 -0.17535 0.20811 -0.17726 0.20973 C -0.18055 0.21227 -0.18333 0.21621 -0.18663 0.21899 C -0.18785 0.22014 -0.18906 0.22107 -0.1901 0.22223 C -0.19167 0.22362 -0.19323 0.22547 -0.19479 0.22686 C -0.19601 0.22801 -0.2026 0.23287 -0.20434 0.23473 C -0.20972 0.24074 -0.20573 0.23866 -0.2125 0.24422 C -0.21597 0.24699 -0.21962 0.24908 -0.22309 0.25209 C -0.22483 0.25348 -0.22621 0.25533 -0.22778 0.25672 C -0.23021 0.25857 -0.23594 0.26181 -0.23837 0.26297 C -0.23993 0.26366 -0.24149 0.26412 -0.24305 0.26459 C -0.24462 0.26574 -0.25139 0.27153 -0.25365 0.27246 C -0.26771 0.27801 -0.25382 0.26945 -0.26788 0.27709 C -0.27222 0.2794 -0.27413 0.28218 -0.27847 0.28334 C -0.28316 0.28473 -0.28663 0.28473 -0.29132 0.28658 C -0.30191 0.29028 -0.29479 0.28866 -0.30434 0.29283 C -0.30573 0.29352 -0.30746 0.29375 -0.30903 0.29445 C -0.3125 0.29584 -0.31597 0.29815 -0.31962 0.29908 C -0.32361 0.3 -0.32847 0.30162 -0.33246 0.30209 C -0.33646 0.30278 -0.34028 0.30324 -0.34427 0.30371 C -0.34826 0.30487 -0.35226 0.3051 -0.35608 0.30695 C -0.35885 0.30811 -0.36128 0.30926 -0.36424 0.30996 C -0.37049 0.31135 -0.3809 0.3125 -0.38663 0.3132 C -0.38854 0.31366 -0.39045 0.31436 -0.39253 0.31482 C -0.40156 0.31667 -0.40764 0.3169 -0.41719 0.31783 C -0.4276 0.32061 -0.42049 0.31899 -0.43611 0.32107 L -0.44774 0.32269 C -0.45139 0.32315 -0.45486 0.32385 -0.45833 0.32408 C -0.46545 0.32477 -0.47257 0.32524 -0.47951 0.3257 C -0.48455 0.32709 -0.48854 0.32824 -0.49375 0.32894 C -0.5 0.32963 -0.50625 0.3301 -0.5125 0.33033 L -0.58073 0.33195 C -0.58646 0.33311 -0.60347 0.33681 -0.61024 0.33681 C -0.62344 0.33681 -0.6368 0.33565 -0.65017 0.33519 C -0.6724 0.3301 -0.6375 0.33774 -0.66788 0.33195 C -0.66979 0.33172 -0.6717 0.33102 -0.67361 0.33033 C -0.67535 0.32987 -0.67674 0.32917 -0.67847 0.32894 C -0.68264 0.32801 -0.68698 0.32778 -0.69132 0.32732 L -0.70312 0.32408 C -0.70503 0.32362 -0.70694 0.32292 -0.70903 0.32269 C -0.7243 0.32037 -0.71597 0.3213 -0.73368 0.31945 L -0.8184 0.32107 C -0.83264 0.32153 -0.82639 0.32292 -0.83837 0.32408 C -0.84549 0.325 -0.8526 0.32524 -0.85955 0.3257 C -0.86111 0.32616 -0.86267 0.32732 -0.86424 0.32732 C -0.86545 0.32732 -0.86667 0.32593 -0.86788 0.3257 C -0.86979 0.32547 -0.8717 0.3257 -0.87361 0.3257 " pathEditMode="relative" ptsTypes="AAAAAAAAAAAAAAAAAAAAAAAAAAAAAAAAAAAAAAAAAAAAAAAAAAAAAAAAAAAAAAAAAAAAAAAAAAA">
                                      <p:cBhvr>
                                        <p:cTn id="10" dur="2000" fill="hold"/>
                                        <p:tgtEl>
                                          <p:spTgt spid="93"/>
                                        </p:tgtEl>
                                        <p:attrNameLst>
                                          <p:attrName>ppt_x</p:attrName>
                                          <p:attrName>ppt_y</p:attrName>
                                        </p:attrNameLst>
                                      </p:cBhvr>
                                    </p:animMotion>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left)">
                                      <p:cBhvr>
                                        <p:cTn id="2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95" grpId="0" animBg="1"/>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81D5-B50F-46D8-89D5-C4DD500C4E3F}"/>
              </a:ext>
            </a:extLst>
          </p:cNvPr>
          <p:cNvSpPr>
            <a:spLocks noGrp="1"/>
          </p:cNvSpPr>
          <p:nvPr>
            <p:ph type="title"/>
          </p:nvPr>
        </p:nvSpPr>
        <p:spPr/>
        <p:txBody>
          <a:bodyPr/>
          <a:lstStyle/>
          <a:p>
            <a:r>
              <a:rPr lang="en-US" dirty="0"/>
              <a:t>Bio-Psycho-Social perspective on disease</a:t>
            </a:r>
          </a:p>
        </p:txBody>
      </p:sp>
      <p:sp>
        <p:nvSpPr>
          <p:cNvPr id="4" name="Slide Number Placeholder 3">
            <a:extLst>
              <a:ext uri="{FF2B5EF4-FFF2-40B4-BE49-F238E27FC236}">
                <a16:creationId xmlns:a16="http://schemas.microsoft.com/office/drawing/2014/main" id="{5A8AC27D-19E8-4536-BA25-C031CDEF9F26}"/>
              </a:ext>
            </a:extLst>
          </p:cNvPr>
          <p:cNvSpPr>
            <a:spLocks noGrp="1"/>
          </p:cNvSpPr>
          <p:nvPr>
            <p:ph type="sldNum" sz="quarter" idx="4"/>
          </p:nvPr>
        </p:nvSpPr>
        <p:spPr/>
        <p:txBody>
          <a:bodyPr/>
          <a:lstStyle/>
          <a:p>
            <a:fld id="{9CE537AB-973C-4F01-8428-E6E22579D3AA}" type="slidenum">
              <a:rPr lang="en-US" smtClean="0"/>
              <a:pPr/>
              <a:t>25</a:t>
            </a:fld>
            <a:endParaRPr lang="en-US"/>
          </a:p>
        </p:txBody>
      </p:sp>
      <p:sp>
        <p:nvSpPr>
          <p:cNvPr id="5" name="TextBox 4">
            <a:extLst>
              <a:ext uri="{FF2B5EF4-FFF2-40B4-BE49-F238E27FC236}">
                <a16:creationId xmlns:a16="http://schemas.microsoft.com/office/drawing/2014/main" id="{8C477606-EFB5-4019-ADA1-23C34305D5AE}"/>
              </a:ext>
            </a:extLst>
          </p:cNvPr>
          <p:cNvSpPr txBox="1"/>
          <p:nvPr/>
        </p:nvSpPr>
        <p:spPr>
          <a:xfrm>
            <a:off x="2634569" y="2133600"/>
            <a:ext cx="3493264" cy="584775"/>
          </a:xfrm>
          <a:prstGeom prst="rect">
            <a:avLst/>
          </a:prstGeom>
          <a:noFill/>
          <a:ln>
            <a:solidFill>
              <a:srgbClr val="00FF00"/>
            </a:solidFill>
          </a:ln>
        </p:spPr>
        <p:txBody>
          <a:bodyPr wrap="none" rtlCol="0">
            <a:spAutoFit/>
          </a:bodyPr>
          <a:lstStyle/>
          <a:p>
            <a:r>
              <a:rPr lang="en-US" dirty="0">
                <a:solidFill>
                  <a:srgbClr val="00FF00"/>
                </a:solidFill>
              </a:rPr>
              <a:t>Absence of Disease</a:t>
            </a:r>
          </a:p>
        </p:txBody>
      </p:sp>
      <p:sp>
        <p:nvSpPr>
          <p:cNvPr id="6" name="TextBox 5">
            <a:extLst>
              <a:ext uri="{FF2B5EF4-FFF2-40B4-BE49-F238E27FC236}">
                <a16:creationId xmlns:a16="http://schemas.microsoft.com/office/drawing/2014/main" id="{277889C2-50FE-48D0-91F5-E14DE9087135}"/>
              </a:ext>
            </a:extLst>
          </p:cNvPr>
          <p:cNvSpPr txBox="1"/>
          <p:nvPr/>
        </p:nvSpPr>
        <p:spPr>
          <a:xfrm>
            <a:off x="2440331" y="4419600"/>
            <a:ext cx="1303562" cy="584775"/>
          </a:xfrm>
          <a:prstGeom prst="rect">
            <a:avLst/>
          </a:prstGeom>
          <a:noFill/>
          <a:ln>
            <a:solidFill>
              <a:srgbClr val="FFC000"/>
            </a:solidFill>
          </a:ln>
        </p:spPr>
        <p:txBody>
          <a:bodyPr wrap="none" rtlCol="0">
            <a:spAutoFit/>
          </a:bodyPr>
          <a:lstStyle/>
          <a:p>
            <a:r>
              <a:rPr lang="en-US" dirty="0">
                <a:solidFill>
                  <a:srgbClr val="FFC000"/>
                </a:solidFill>
              </a:rPr>
              <a:t>Illness</a:t>
            </a:r>
          </a:p>
        </p:txBody>
      </p:sp>
      <p:sp>
        <p:nvSpPr>
          <p:cNvPr id="7" name="TextBox 6">
            <a:extLst>
              <a:ext uri="{FF2B5EF4-FFF2-40B4-BE49-F238E27FC236}">
                <a16:creationId xmlns:a16="http://schemas.microsoft.com/office/drawing/2014/main" id="{6FE74B07-C9C5-450B-B9B2-71D0B5A3A7FE}"/>
              </a:ext>
            </a:extLst>
          </p:cNvPr>
          <p:cNvSpPr txBox="1"/>
          <p:nvPr/>
        </p:nvSpPr>
        <p:spPr>
          <a:xfrm>
            <a:off x="4954534" y="4419600"/>
            <a:ext cx="1667444" cy="584775"/>
          </a:xfrm>
          <a:prstGeom prst="rect">
            <a:avLst/>
          </a:prstGeom>
          <a:noFill/>
          <a:ln>
            <a:solidFill>
              <a:srgbClr val="FFC000"/>
            </a:solidFill>
          </a:ln>
        </p:spPr>
        <p:txBody>
          <a:bodyPr wrap="none" rtlCol="0">
            <a:spAutoFit/>
          </a:bodyPr>
          <a:lstStyle/>
          <a:p>
            <a:r>
              <a:rPr lang="en-US" dirty="0">
                <a:solidFill>
                  <a:srgbClr val="FFC000"/>
                </a:solidFill>
              </a:rPr>
              <a:t>Sickness</a:t>
            </a:r>
          </a:p>
        </p:txBody>
      </p:sp>
      <p:sp>
        <p:nvSpPr>
          <p:cNvPr id="9" name="TextBox 8">
            <a:extLst>
              <a:ext uri="{FF2B5EF4-FFF2-40B4-BE49-F238E27FC236}">
                <a16:creationId xmlns:a16="http://schemas.microsoft.com/office/drawing/2014/main" id="{A82F08B0-D489-4C1E-837C-6780843432C6}"/>
              </a:ext>
            </a:extLst>
          </p:cNvPr>
          <p:cNvSpPr txBox="1"/>
          <p:nvPr/>
        </p:nvSpPr>
        <p:spPr>
          <a:xfrm>
            <a:off x="3620520" y="2718761"/>
            <a:ext cx="1486305" cy="584775"/>
          </a:xfrm>
          <a:prstGeom prst="rect">
            <a:avLst/>
          </a:prstGeom>
          <a:noFill/>
          <a:ln>
            <a:solidFill>
              <a:srgbClr val="FFC000"/>
            </a:solidFill>
          </a:ln>
        </p:spPr>
        <p:txBody>
          <a:bodyPr wrap="none" rtlCol="0">
            <a:spAutoFit/>
          </a:bodyPr>
          <a:lstStyle/>
          <a:p>
            <a:r>
              <a:rPr lang="en-US" dirty="0">
                <a:solidFill>
                  <a:srgbClr val="FFC000"/>
                </a:solidFill>
              </a:rPr>
              <a:t>Disease</a:t>
            </a:r>
          </a:p>
        </p:txBody>
      </p:sp>
      <p:sp>
        <p:nvSpPr>
          <p:cNvPr id="10" name="TextBox 9">
            <a:extLst>
              <a:ext uri="{FF2B5EF4-FFF2-40B4-BE49-F238E27FC236}">
                <a16:creationId xmlns:a16="http://schemas.microsoft.com/office/drawing/2014/main" id="{418BBA00-69B2-44EA-816F-1EE18CA5928A}"/>
              </a:ext>
            </a:extLst>
          </p:cNvPr>
          <p:cNvSpPr txBox="1"/>
          <p:nvPr/>
        </p:nvSpPr>
        <p:spPr>
          <a:xfrm>
            <a:off x="457200" y="5004375"/>
            <a:ext cx="3310522" cy="584775"/>
          </a:xfrm>
          <a:prstGeom prst="rect">
            <a:avLst/>
          </a:prstGeom>
          <a:noFill/>
          <a:ln>
            <a:solidFill>
              <a:srgbClr val="00FF00"/>
            </a:solidFill>
          </a:ln>
        </p:spPr>
        <p:txBody>
          <a:bodyPr wrap="none" rtlCol="0">
            <a:spAutoFit/>
          </a:bodyPr>
          <a:lstStyle/>
          <a:p>
            <a:r>
              <a:rPr lang="en-US" dirty="0">
                <a:solidFill>
                  <a:srgbClr val="00FF00"/>
                </a:solidFill>
              </a:rPr>
              <a:t>Absence of Illness</a:t>
            </a:r>
          </a:p>
        </p:txBody>
      </p:sp>
      <p:sp>
        <p:nvSpPr>
          <p:cNvPr id="11" name="TextBox 10">
            <a:extLst>
              <a:ext uri="{FF2B5EF4-FFF2-40B4-BE49-F238E27FC236}">
                <a16:creationId xmlns:a16="http://schemas.microsoft.com/office/drawing/2014/main" id="{68FEBF09-F64E-47D7-84F3-C7D385DB492E}"/>
              </a:ext>
            </a:extLst>
          </p:cNvPr>
          <p:cNvSpPr txBox="1"/>
          <p:nvPr/>
        </p:nvSpPr>
        <p:spPr>
          <a:xfrm>
            <a:off x="4953000" y="5004374"/>
            <a:ext cx="3674404" cy="584775"/>
          </a:xfrm>
          <a:prstGeom prst="rect">
            <a:avLst/>
          </a:prstGeom>
          <a:noFill/>
          <a:ln>
            <a:solidFill>
              <a:srgbClr val="00FF00"/>
            </a:solidFill>
          </a:ln>
        </p:spPr>
        <p:txBody>
          <a:bodyPr wrap="none" rtlCol="0">
            <a:spAutoFit/>
          </a:bodyPr>
          <a:lstStyle/>
          <a:p>
            <a:r>
              <a:rPr lang="en-US" dirty="0">
                <a:solidFill>
                  <a:srgbClr val="00FF00"/>
                </a:solidFill>
              </a:rPr>
              <a:t>Absence of Sickness</a:t>
            </a:r>
          </a:p>
        </p:txBody>
      </p:sp>
      <p:cxnSp>
        <p:nvCxnSpPr>
          <p:cNvPr id="13" name="Straight Connector 12">
            <a:extLst>
              <a:ext uri="{FF2B5EF4-FFF2-40B4-BE49-F238E27FC236}">
                <a16:creationId xmlns:a16="http://schemas.microsoft.com/office/drawing/2014/main" id="{9DB71FB4-83FC-46AB-A2E9-D63CAE7B1C19}"/>
              </a:ext>
            </a:extLst>
          </p:cNvPr>
          <p:cNvCxnSpPr>
            <a:cxnSpLocks/>
            <a:stCxn id="9" idx="2"/>
            <a:endCxn id="6" idx="0"/>
          </p:cNvCxnSpPr>
          <p:nvPr/>
        </p:nvCxnSpPr>
        <p:spPr bwMode="auto">
          <a:xfrm flipH="1">
            <a:off x="3092112" y="3303536"/>
            <a:ext cx="1271561" cy="1116064"/>
          </a:xfrm>
          <a:prstGeom prst="line">
            <a:avLst/>
          </a:prstGeom>
          <a:solidFill>
            <a:schemeClr val="accent1"/>
          </a:solidFill>
          <a:ln w="19050" cap="flat" cmpd="sng" algn="ctr">
            <a:solidFill>
              <a:srgbClr val="FFC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6B64CED-02B7-469A-82E7-90576CFE43DF}"/>
              </a:ext>
            </a:extLst>
          </p:cNvPr>
          <p:cNvCxnSpPr>
            <a:cxnSpLocks/>
            <a:stCxn id="9" idx="2"/>
            <a:endCxn id="7" idx="0"/>
          </p:cNvCxnSpPr>
          <p:nvPr/>
        </p:nvCxnSpPr>
        <p:spPr bwMode="auto">
          <a:xfrm>
            <a:off x="4363673" y="3303536"/>
            <a:ext cx="1424583" cy="1116064"/>
          </a:xfrm>
          <a:prstGeom prst="line">
            <a:avLst/>
          </a:prstGeom>
          <a:solidFill>
            <a:schemeClr val="accent1"/>
          </a:solidFill>
          <a:ln w="19050" cap="flat" cmpd="sng" algn="ctr">
            <a:solidFill>
              <a:srgbClr val="FFC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37349963-DA1E-46BC-A635-C1F5C113D658}"/>
              </a:ext>
            </a:extLst>
          </p:cNvPr>
          <p:cNvCxnSpPr>
            <a:cxnSpLocks/>
            <a:stCxn id="6" idx="3"/>
            <a:endCxn id="7" idx="1"/>
          </p:cNvCxnSpPr>
          <p:nvPr/>
        </p:nvCxnSpPr>
        <p:spPr bwMode="auto">
          <a:xfrm>
            <a:off x="3743893" y="4711988"/>
            <a:ext cx="1210641" cy="0"/>
          </a:xfrm>
          <a:prstGeom prst="line">
            <a:avLst/>
          </a:prstGeom>
          <a:solidFill>
            <a:schemeClr val="accent1"/>
          </a:solidFill>
          <a:ln w="19050" cap="flat" cmpd="sng" algn="ctr">
            <a:solidFill>
              <a:srgbClr val="FFC000"/>
            </a:solidFill>
            <a:prstDash val="solid"/>
            <a:round/>
            <a:headEnd type="none" w="med" len="med"/>
            <a:tailEnd type="none" w="med" len="med"/>
          </a:ln>
          <a:effectLst/>
        </p:spPr>
      </p:cxnSp>
      <p:cxnSp>
        <p:nvCxnSpPr>
          <p:cNvPr id="25" name="Connector: Elbow 24">
            <a:extLst>
              <a:ext uri="{FF2B5EF4-FFF2-40B4-BE49-F238E27FC236}">
                <a16:creationId xmlns:a16="http://schemas.microsoft.com/office/drawing/2014/main" id="{2194F1FB-E333-47E5-A5B5-EFA25B3359B0}"/>
              </a:ext>
            </a:extLst>
          </p:cNvPr>
          <p:cNvCxnSpPr>
            <a:cxnSpLocks/>
            <a:stCxn id="10" idx="0"/>
            <a:endCxn id="5" idx="1"/>
          </p:cNvCxnSpPr>
          <p:nvPr/>
        </p:nvCxnSpPr>
        <p:spPr bwMode="auto">
          <a:xfrm rot="5400000" flipH="1" flipV="1">
            <a:off x="1084322" y="3454128"/>
            <a:ext cx="2578387" cy="522108"/>
          </a:xfrm>
          <a:prstGeom prst="bentConnector2">
            <a:avLst/>
          </a:prstGeom>
          <a:solidFill>
            <a:schemeClr val="accent1"/>
          </a:solidFill>
          <a:ln w="19050" cap="flat" cmpd="sng" algn="ctr">
            <a:solidFill>
              <a:srgbClr val="00FF00"/>
            </a:solidFill>
            <a:prstDash val="solid"/>
            <a:round/>
            <a:headEnd type="none" w="med" len="med"/>
            <a:tailEnd type="none" w="med" len="med"/>
          </a:ln>
          <a:effectLst/>
        </p:spPr>
      </p:cxnSp>
      <p:cxnSp>
        <p:nvCxnSpPr>
          <p:cNvPr id="27" name="Connector: Elbow 26">
            <a:extLst>
              <a:ext uri="{FF2B5EF4-FFF2-40B4-BE49-F238E27FC236}">
                <a16:creationId xmlns:a16="http://schemas.microsoft.com/office/drawing/2014/main" id="{18795DA1-C309-4A08-9E27-2BD42C7ABFF6}"/>
              </a:ext>
            </a:extLst>
          </p:cNvPr>
          <p:cNvCxnSpPr>
            <a:cxnSpLocks/>
            <a:stCxn id="11" idx="0"/>
            <a:endCxn id="5" idx="3"/>
          </p:cNvCxnSpPr>
          <p:nvPr/>
        </p:nvCxnSpPr>
        <p:spPr bwMode="auto">
          <a:xfrm rot="16200000" flipV="1">
            <a:off x="5169825" y="3383996"/>
            <a:ext cx="2578386" cy="662369"/>
          </a:xfrm>
          <a:prstGeom prst="bentConnector2">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DDD1E70-46B9-47F5-BAB1-AEBF1171C844}"/>
              </a:ext>
            </a:extLst>
          </p:cNvPr>
          <p:cNvCxnSpPr>
            <a:cxnSpLocks/>
            <a:stCxn id="10" idx="3"/>
            <a:endCxn id="11" idx="1"/>
          </p:cNvCxnSpPr>
          <p:nvPr/>
        </p:nvCxnSpPr>
        <p:spPr bwMode="auto">
          <a:xfrm flipV="1">
            <a:off x="3767722" y="5296762"/>
            <a:ext cx="1185278" cy="1"/>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3" name="Connector: Elbow 32">
            <a:extLst>
              <a:ext uri="{FF2B5EF4-FFF2-40B4-BE49-F238E27FC236}">
                <a16:creationId xmlns:a16="http://schemas.microsoft.com/office/drawing/2014/main" id="{6C189D82-8171-4DF3-9B5D-FF77AFF09980}"/>
              </a:ext>
            </a:extLst>
          </p:cNvPr>
          <p:cNvCxnSpPr>
            <a:cxnSpLocks/>
            <a:stCxn id="10" idx="1"/>
            <a:endCxn id="9" idx="1"/>
          </p:cNvCxnSpPr>
          <p:nvPr/>
        </p:nvCxnSpPr>
        <p:spPr bwMode="auto">
          <a:xfrm rot="10800000" flipH="1">
            <a:off x="457200" y="3011149"/>
            <a:ext cx="3163320" cy="2285614"/>
          </a:xfrm>
          <a:prstGeom prst="bentConnector3">
            <a:avLst>
              <a:gd name="adj1" fmla="val -7227"/>
            </a:avLst>
          </a:prstGeom>
          <a:solidFill>
            <a:schemeClr val="accent1"/>
          </a:solidFill>
          <a:ln w="28575" cap="flat" cmpd="sng" algn="ctr">
            <a:solidFill>
              <a:srgbClr val="FFFF00"/>
            </a:solidFill>
            <a:prstDash val="dashDot"/>
            <a:round/>
            <a:headEnd type="none" w="med" len="med"/>
            <a:tailEnd type="none" w="med" len="med"/>
          </a:ln>
          <a:effectLst/>
        </p:spPr>
      </p:cxnSp>
      <p:cxnSp>
        <p:nvCxnSpPr>
          <p:cNvPr id="36" name="Connector: Elbow 35">
            <a:extLst>
              <a:ext uri="{FF2B5EF4-FFF2-40B4-BE49-F238E27FC236}">
                <a16:creationId xmlns:a16="http://schemas.microsoft.com/office/drawing/2014/main" id="{40EE6B8A-CD5E-4653-A08E-26F637340A65}"/>
              </a:ext>
            </a:extLst>
          </p:cNvPr>
          <p:cNvCxnSpPr>
            <a:cxnSpLocks/>
            <a:stCxn id="11" idx="3"/>
            <a:endCxn id="9" idx="3"/>
          </p:cNvCxnSpPr>
          <p:nvPr/>
        </p:nvCxnSpPr>
        <p:spPr bwMode="auto">
          <a:xfrm flipH="1" flipV="1">
            <a:off x="5106825" y="3011149"/>
            <a:ext cx="3520579" cy="2285613"/>
          </a:xfrm>
          <a:prstGeom prst="bentConnector3">
            <a:avLst>
              <a:gd name="adj1" fmla="val -6493"/>
            </a:avLst>
          </a:prstGeom>
          <a:solidFill>
            <a:schemeClr val="accent1"/>
          </a:solidFill>
          <a:ln w="28575" cap="flat" cmpd="sng" algn="ctr">
            <a:solidFill>
              <a:srgbClr val="FFFF00"/>
            </a:solidFill>
            <a:prstDash val="dashDot"/>
            <a:round/>
            <a:headEnd type="none" w="med" len="med"/>
            <a:tailEnd type="none" w="med" len="med"/>
          </a:ln>
          <a:effectLst/>
        </p:spPr>
      </p:cxnSp>
      <p:cxnSp>
        <p:nvCxnSpPr>
          <p:cNvPr id="39" name="Connector: Elbow 38">
            <a:extLst>
              <a:ext uri="{FF2B5EF4-FFF2-40B4-BE49-F238E27FC236}">
                <a16:creationId xmlns:a16="http://schemas.microsoft.com/office/drawing/2014/main" id="{D67C397D-6AC6-49A0-9CB0-369A795FE1F4}"/>
              </a:ext>
            </a:extLst>
          </p:cNvPr>
          <p:cNvCxnSpPr>
            <a:cxnSpLocks/>
            <a:stCxn id="6" idx="1"/>
            <a:endCxn id="5" idx="0"/>
          </p:cNvCxnSpPr>
          <p:nvPr/>
        </p:nvCxnSpPr>
        <p:spPr bwMode="auto">
          <a:xfrm rot="10800000" flipH="1">
            <a:off x="2440331" y="2133600"/>
            <a:ext cx="1940870" cy="2578388"/>
          </a:xfrm>
          <a:prstGeom prst="bentConnector4">
            <a:avLst>
              <a:gd name="adj1" fmla="val -11778"/>
              <a:gd name="adj2" fmla="val 108866"/>
            </a:avLst>
          </a:prstGeom>
          <a:solidFill>
            <a:schemeClr val="accent1"/>
          </a:solidFill>
          <a:ln w="28575" cap="flat" cmpd="sng" algn="ctr">
            <a:solidFill>
              <a:srgbClr val="FFFF00"/>
            </a:solidFill>
            <a:prstDash val="dashDot"/>
            <a:round/>
            <a:headEnd type="none" w="med" len="med"/>
            <a:tailEnd type="none" w="med" len="med"/>
          </a:ln>
          <a:effectLst/>
        </p:spPr>
      </p:cxnSp>
      <p:cxnSp>
        <p:nvCxnSpPr>
          <p:cNvPr id="42" name="Connector: Elbow 41">
            <a:extLst>
              <a:ext uri="{FF2B5EF4-FFF2-40B4-BE49-F238E27FC236}">
                <a16:creationId xmlns:a16="http://schemas.microsoft.com/office/drawing/2014/main" id="{DA32B7F8-4E07-4EE8-9A64-2FCD224E01E1}"/>
              </a:ext>
            </a:extLst>
          </p:cNvPr>
          <p:cNvCxnSpPr>
            <a:cxnSpLocks/>
            <a:stCxn id="7" idx="3"/>
            <a:endCxn id="5" idx="0"/>
          </p:cNvCxnSpPr>
          <p:nvPr/>
        </p:nvCxnSpPr>
        <p:spPr bwMode="auto">
          <a:xfrm flipH="1" flipV="1">
            <a:off x="4381201" y="2133600"/>
            <a:ext cx="2240777" cy="2578388"/>
          </a:xfrm>
          <a:prstGeom prst="bentConnector4">
            <a:avLst>
              <a:gd name="adj1" fmla="val -10202"/>
              <a:gd name="adj2" fmla="val 108866"/>
            </a:avLst>
          </a:prstGeom>
          <a:solidFill>
            <a:schemeClr val="accent1"/>
          </a:solidFill>
          <a:ln w="28575" cap="flat" cmpd="sng" algn="ctr">
            <a:solidFill>
              <a:srgbClr val="FFFF00"/>
            </a:solidFill>
            <a:prstDash val="dashDot"/>
            <a:round/>
            <a:headEnd type="none" w="med" len="med"/>
            <a:tailEnd type="none" w="med" len="med"/>
          </a:ln>
          <a:effectLst/>
        </p:spPr>
      </p:cxnSp>
      <p:cxnSp>
        <p:nvCxnSpPr>
          <p:cNvPr id="45" name="Straight Connector 44">
            <a:extLst>
              <a:ext uri="{FF2B5EF4-FFF2-40B4-BE49-F238E27FC236}">
                <a16:creationId xmlns:a16="http://schemas.microsoft.com/office/drawing/2014/main" id="{A6878F37-4BD0-4D39-A0DF-A3837E51CFAF}"/>
              </a:ext>
            </a:extLst>
          </p:cNvPr>
          <p:cNvCxnSpPr>
            <a:cxnSpLocks/>
            <a:stCxn id="10" idx="3"/>
            <a:endCxn id="7" idx="1"/>
          </p:cNvCxnSpPr>
          <p:nvPr/>
        </p:nvCxnSpPr>
        <p:spPr bwMode="auto">
          <a:xfrm flipV="1">
            <a:off x="3767722" y="4711988"/>
            <a:ext cx="1186812" cy="584775"/>
          </a:xfrm>
          <a:prstGeom prst="line">
            <a:avLst/>
          </a:prstGeom>
          <a:solidFill>
            <a:schemeClr val="accent1"/>
          </a:solidFill>
          <a:ln w="19050" cap="flat" cmpd="sng" algn="ctr">
            <a:solidFill>
              <a:srgbClr val="FFFF00"/>
            </a:solidFill>
            <a:prstDash val="dashDot"/>
            <a:round/>
            <a:headEnd type="none" w="med" len="med"/>
            <a:tailEnd type="none" w="med" len="med"/>
          </a:ln>
          <a:effectLst/>
        </p:spPr>
      </p:cxnSp>
      <p:cxnSp>
        <p:nvCxnSpPr>
          <p:cNvPr id="48" name="Straight Connector 47">
            <a:extLst>
              <a:ext uri="{FF2B5EF4-FFF2-40B4-BE49-F238E27FC236}">
                <a16:creationId xmlns:a16="http://schemas.microsoft.com/office/drawing/2014/main" id="{AA7F5D5E-90C2-4C21-8FEE-311791170C60}"/>
              </a:ext>
            </a:extLst>
          </p:cNvPr>
          <p:cNvCxnSpPr>
            <a:cxnSpLocks/>
            <a:stCxn id="6" idx="3"/>
            <a:endCxn id="11" idx="1"/>
          </p:cNvCxnSpPr>
          <p:nvPr/>
        </p:nvCxnSpPr>
        <p:spPr bwMode="auto">
          <a:xfrm>
            <a:off x="3743893" y="4711988"/>
            <a:ext cx="1209107" cy="584774"/>
          </a:xfrm>
          <a:prstGeom prst="line">
            <a:avLst/>
          </a:prstGeom>
          <a:solidFill>
            <a:schemeClr val="accent1"/>
          </a:solidFill>
          <a:ln w="19050" cap="flat" cmpd="sng" algn="ctr">
            <a:solidFill>
              <a:srgbClr val="FFFF00"/>
            </a:solidFill>
            <a:prstDash val="dashDot"/>
            <a:round/>
            <a:headEnd type="none" w="med" len="med"/>
            <a:tailEnd type="none" w="med" len="med"/>
          </a:ln>
          <a:effectLst/>
        </p:spPr>
      </p:cxnSp>
      <p:sp>
        <p:nvSpPr>
          <p:cNvPr id="51" name="TextBox 50">
            <a:extLst>
              <a:ext uri="{FF2B5EF4-FFF2-40B4-BE49-F238E27FC236}">
                <a16:creationId xmlns:a16="http://schemas.microsoft.com/office/drawing/2014/main" id="{2C496E6C-FB06-4277-9039-9EF14128A544}"/>
              </a:ext>
            </a:extLst>
          </p:cNvPr>
          <p:cNvSpPr txBox="1"/>
          <p:nvPr/>
        </p:nvSpPr>
        <p:spPr>
          <a:xfrm>
            <a:off x="447476" y="1770990"/>
            <a:ext cx="492444" cy="830997"/>
          </a:xfrm>
          <a:prstGeom prst="rect">
            <a:avLst/>
          </a:prstGeom>
          <a:noFill/>
          <a:ln w="38100">
            <a:solidFill>
              <a:srgbClr val="FFFF00"/>
            </a:solidFill>
            <a:prstDash val="dashDot"/>
          </a:ln>
        </p:spPr>
        <p:txBody>
          <a:bodyPr wrap="none" rtlCol="0">
            <a:spAutoFit/>
          </a:bodyPr>
          <a:lstStyle/>
          <a:p>
            <a:r>
              <a:rPr lang="en-US" sz="4800" dirty="0">
                <a:solidFill>
                  <a:srgbClr val="FFFF00"/>
                </a:solidFill>
              </a:rPr>
              <a:t>?</a:t>
            </a:r>
          </a:p>
        </p:txBody>
      </p:sp>
      <p:sp>
        <p:nvSpPr>
          <p:cNvPr id="52" name="TextBox 51">
            <a:extLst>
              <a:ext uri="{FF2B5EF4-FFF2-40B4-BE49-F238E27FC236}">
                <a16:creationId xmlns:a16="http://schemas.microsoft.com/office/drawing/2014/main" id="{56037A4E-8D5B-48EC-AAAE-683199B790B7}"/>
              </a:ext>
            </a:extLst>
          </p:cNvPr>
          <p:cNvSpPr txBox="1"/>
          <p:nvPr/>
        </p:nvSpPr>
        <p:spPr>
          <a:xfrm>
            <a:off x="1709951" y="5881534"/>
            <a:ext cx="5432257" cy="584775"/>
          </a:xfrm>
          <a:prstGeom prst="rect">
            <a:avLst/>
          </a:prstGeom>
          <a:noFill/>
        </p:spPr>
        <p:txBody>
          <a:bodyPr wrap="none" rtlCol="0">
            <a:spAutoFit/>
          </a:bodyPr>
          <a:lstStyle/>
          <a:p>
            <a:r>
              <a:rPr lang="en-US" dirty="0">
                <a:solidFill>
                  <a:schemeClr val="bg1"/>
                </a:solidFill>
              </a:rPr>
              <a:t>A matter of definition, or not?</a:t>
            </a:r>
          </a:p>
        </p:txBody>
      </p:sp>
    </p:spTree>
    <p:extLst>
      <p:ext uri="{BB962C8B-B14F-4D97-AF65-F5344CB8AC3E}">
        <p14:creationId xmlns:p14="http://schemas.microsoft.com/office/powerpoint/2010/main" val="283719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51" grpId="0" animBg="1"/>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0"/>
            <a:ext cx="9144000" cy="762000"/>
          </a:xfrm>
        </p:spPr>
        <p:txBody>
          <a:bodyPr/>
          <a:lstStyle/>
          <a:p>
            <a:r>
              <a:rPr lang="en-US" sz="3000" dirty="0"/>
              <a:t>The </a:t>
            </a:r>
            <a:r>
              <a:rPr lang="en-US" sz="3000" b="1" u="sng" dirty="0"/>
              <a:t>objective</a:t>
            </a:r>
            <a:r>
              <a:rPr lang="en-US" sz="3000" dirty="0"/>
              <a:t> Bio-Psycho-Social perspective</a:t>
            </a:r>
          </a:p>
        </p:txBody>
      </p:sp>
      <p:sp>
        <p:nvSpPr>
          <p:cNvPr id="2" name="Content Placeholder 1"/>
          <p:cNvSpPr>
            <a:spLocks noGrp="1"/>
          </p:cNvSpPr>
          <p:nvPr>
            <p:ph idx="1"/>
          </p:nvPr>
        </p:nvSpPr>
        <p:spPr>
          <a:xfrm>
            <a:off x="228600" y="1524000"/>
            <a:ext cx="8686800" cy="4495800"/>
          </a:xfrm>
        </p:spPr>
        <p:txBody>
          <a:bodyPr/>
          <a:lstStyle/>
          <a:p>
            <a:pPr>
              <a:buFont typeface="Arial" panose="020B0604020202020204" pitchFamily="34" charset="0"/>
              <a:buChar char="•"/>
            </a:pPr>
            <a:r>
              <a:rPr lang="en-US" dirty="0"/>
              <a:t>‘T</a:t>
            </a:r>
            <a:r>
              <a:rPr lang="en-US" baseline="-25000" dirty="0"/>
              <a:t>o</a:t>
            </a:r>
            <a:r>
              <a:rPr lang="en-US" dirty="0"/>
              <a:t>-Disease’:</a:t>
            </a:r>
          </a:p>
          <a:p>
            <a:pPr lvl="1">
              <a:buFont typeface="Arial" panose="020B0604020202020204" pitchFamily="34" charset="0"/>
              <a:buChar char="•"/>
            </a:pPr>
            <a:r>
              <a:rPr lang="en-US" sz="2000" dirty="0"/>
              <a:t>a health problem that consists of a </a:t>
            </a:r>
            <a:r>
              <a:rPr lang="en-US" sz="2000" b="1" u="sng" dirty="0"/>
              <a:t>physiological malfunction </a:t>
            </a:r>
            <a:r>
              <a:rPr lang="en-US" sz="2000" dirty="0"/>
              <a:t>that results in an actual or potential reduction in physical capacities and/or a reduced life expectancy</a:t>
            </a:r>
          </a:p>
          <a:p>
            <a:pPr>
              <a:buFont typeface="Arial" panose="020B0604020202020204" pitchFamily="34" charset="0"/>
              <a:buChar char="•"/>
            </a:pPr>
            <a:r>
              <a:rPr lang="en-US" dirty="0"/>
              <a:t>‘T</a:t>
            </a:r>
            <a:r>
              <a:rPr lang="en-US" baseline="-25000" dirty="0"/>
              <a:t>o</a:t>
            </a:r>
            <a:r>
              <a:rPr lang="en-US" dirty="0"/>
              <a:t>-Illness’:</a:t>
            </a:r>
          </a:p>
          <a:p>
            <a:pPr lvl="1">
              <a:buFont typeface="Arial" panose="020B0604020202020204" pitchFamily="34" charset="0"/>
              <a:buChar char="•"/>
            </a:pPr>
            <a:r>
              <a:rPr lang="en-US" sz="2000" dirty="0"/>
              <a:t>a subjectively interpreted undesirable state of health,  consisting of </a:t>
            </a:r>
            <a:r>
              <a:rPr lang="en-US" sz="2000" b="1" u="sng" dirty="0"/>
              <a:t>subjective</a:t>
            </a:r>
            <a:r>
              <a:rPr lang="en-US" sz="2000" dirty="0"/>
              <a:t> feeling states (e.g., pain, weakness), perceptions of the adequacy of their bodily functioning, and/or feelings of competence</a:t>
            </a:r>
          </a:p>
          <a:p>
            <a:pPr>
              <a:buFont typeface="Arial" panose="020B0604020202020204" pitchFamily="34" charset="0"/>
              <a:buChar char="•"/>
            </a:pPr>
            <a:r>
              <a:rPr lang="en-US" dirty="0"/>
              <a:t>‘T</a:t>
            </a:r>
            <a:r>
              <a:rPr lang="en-US" baseline="-25000" dirty="0"/>
              <a:t>o</a:t>
            </a:r>
            <a:r>
              <a:rPr lang="en-US" dirty="0"/>
              <a:t>-Sickness’:</a:t>
            </a:r>
          </a:p>
          <a:p>
            <a:pPr lvl="1">
              <a:buFont typeface="Arial" panose="020B0604020202020204" pitchFamily="34" charset="0"/>
              <a:buChar char="•"/>
            </a:pPr>
            <a:r>
              <a:rPr lang="en-US" sz="2000" dirty="0"/>
              <a:t>a </a:t>
            </a:r>
            <a:r>
              <a:rPr lang="en-US" sz="2000" b="1" u="sng" dirty="0"/>
              <a:t>social entity</a:t>
            </a:r>
            <a:r>
              <a:rPr lang="en-US" sz="2000" dirty="0"/>
              <a:t> in virtue of the poor health or the health problem(s) of an individual defined by others with reference to the social activity of that individual</a:t>
            </a:r>
          </a:p>
          <a:p>
            <a:pPr>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5BFA4-CA6D-4892-8C0A-6B14E134BD5D}" type="slidenum">
              <a:rPr kumimoji="0" lang="en-US" sz="1200" b="1"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p:nvPr/>
        </p:nvSpPr>
        <p:spPr>
          <a:xfrm>
            <a:off x="685800" y="6172200"/>
            <a:ext cx="8458200" cy="646331"/>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Twaddle, A. (1994a). Disease, illness and sickness revisited.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In: A. Twaddle &amp; L. </a:t>
            </a:r>
            <a:r>
              <a:rPr kumimoji="0" lang="en-US" sz="1200" b="0" i="0" u="none" strike="noStrike" kern="1200" cap="none" spc="0" normalizeH="0" baseline="0" noProof="0" dirty="0" err="1">
                <a:ln>
                  <a:noFill/>
                </a:ln>
                <a:solidFill>
                  <a:srgbClr val="FFFFFF"/>
                </a:solidFill>
                <a:effectLst/>
                <a:uLnTx/>
                <a:uFillTx/>
                <a:latin typeface="Times New Roman" pitchFamily="18" charset="0"/>
                <a:ea typeface="+mn-ea"/>
                <a:cs typeface="Times New Roman" panose="02020603050405020304" pitchFamily="18" charset="0"/>
              </a:rPr>
              <a:t>Nordenfelt</a:t>
            </a: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 (Eds.) Disease, Illness and Sickness: Three Central Concepts in the Theory of Health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(pp. 1–18). </a:t>
            </a:r>
            <a:r>
              <a:rPr kumimoji="0" lang="en-US" sz="1200" b="0" i="0" u="none" strike="noStrike" kern="1200" cap="none" spc="0" normalizeH="0" baseline="0" noProof="0" dirty="0" err="1">
                <a:ln>
                  <a:noFill/>
                </a:ln>
                <a:solidFill>
                  <a:srgbClr val="FFFFFF"/>
                </a:solidFill>
                <a:effectLst/>
                <a:uLnTx/>
                <a:uFillTx/>
                <a:latin typeface="Times New Roman" pitchFamily="18" charset="0"/>
                <a:ea typeface="+mn-ea"/>
                <a:cs typeface="Times New Roman" panose="02020603050405020304" pitchFamily="18" charset="0"/>
              </a:rPr>
              <a:t>Link€oping</a:t>
            </a: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 Studies on Health and Society, 18.</a:t>
            </a:r>
          </a:p>
        </p:txBody>
      </p:sp>
    </p:spTree>
    <p:extLst>
      <p:ext uri="{BB962C8B-B14F-4D97-AF65-F5344CB8AC3E}">
        <p14:creationId xmlns:p14="http://schemas.microsoft.com/office/powerpoint/2010/main" val="282486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0"/>
            <a:ext cx="9144000" cy="762000"/>
          </a:xfrm>
        </p:spPr>
        <p:txBody>
          <a:bodyPr/>
          <a:lstStyle/>
          <a:p>
            <a:r>
              <a:rPr lang="en-US" sz="3000" dirty="0"/>
              <a:t>The </a:t>
            </a:r>
            <a:r>
              <a:rPr lang="en-US" sz="3000" b="1" u="sng" dirty="0"/>
              <a:t>subjective</a:t>
            </a:r>
            <a:r>
              <a:rPr lang="en-US" sz="3000" dirty="0"/>
              <a:t> Bio-Psycho-Social perspective</a:t>
            </a:r>
          </a:p>
        </p:txBody>
      </p:sp>
      <p:sp>
        <p:nvSpPr>
          <p:cNvPr id="2" name="Content Placeholder 1"/>
          <p:cNvSpPr>
            <a:spLocks noGrp="1"/>
          </p:cNvSpPr>
          <p:nvPr>
            <p:ph idx="1"/>
          </p:nvPr>
        </p:nvSpPr>
        <p:spPr>
          <a:xfrm>
            <a:off x="228600" y="1524000"/>
            <a:ext cx="8686800" cy="4495800"/>
          </a:xfrm>
        </p:spPr>
        <p:txBody>
          <a:bodyPr/>
          <a:lstStyle/>
          <a:p>
            <a:pPr>
              <a:buFont typeface="Arial" panose="020B0604020202020204" pitchFamily="34" charset="0"/>
              <a:buChar char="•"/>
            </a:pPr>
            <a:r>
              <a:rPr lang="en-US" dirty="0"/>
              <a:t>T</a:t>
            </a:r>
            <a:r>
              <a:rPr lang="en-US" baseline="-25000" dirty="0"/>
              <a:t>s</a:t>
            </a:r>
            <a:r>
              <a:rPr lang="en-US" dirty="0"/>
              <a:t>-Disease: </a:t>
            </a:r>
          </a:p>
          <a:p>
            <a:pPr lvl="1">
              <a:buFont typeface="Arial" panose="020B0604020202020204" pitchFamily="34" charset="0"/>
              <a:buChar char="•"/>
            </a:pPr>
            <a:r>
              <a:rPr lang="en-US" dirty="0"/>
              <a:t>when there are negative bodily occurrences </a:t>
            </a:r>
            <a:r>
              <a:rPr lang="en-US" i="1" u="sng" dirty="0"/>
              <a:t>as conceived of by</a:t>
            </a:r>
            <a:r>
              <a:rPr lang="en-US" i="1" dirty="0"/>
              <a:t> </a:t>
            </a:r>
            <a:r>
              <a:rPr lang="en-US" dirty="0"/>
              <a:t>the medical profession. </a:t>
            </a:r>
          </a:p>
          <a:p>
            <a:pPr>
              <a:buFont typeface="Arial" panose="020B0604020202020204" pitchFamily="34" charset="0"/>
              <a:buChar char="•"/>
            </a:pPr>
            <a:r>
              <a:rPr lang="en-US" dirty="0"/>
              <a:t>T</a:t>
            </a:r>
            <a:r>
              <a:rPr lang="en-US" baseline="-25000" dirty="0"/>
              <a:t>s</a:t>
            </a:r>
            <a:r>
              <a:rPr lang="en-US" dirty="0"/>
              <a:t>-Illness:</a:t>
            </a:r>
          </a:p>
          <a:p>
            <a:pPr lvl="1">
              <a:buFont typeface="Arial" panose="020B0604020202020204" pitchFamily="34" charset="0"/>
              <a:buChar char="•"/>
            </a:pPr>
            <a:r>
              <a:rPr lang="en-US" dirty="0"/>
              <a:t>when there are negative bodily occurrences </a:t>
            </a:r>
            <a:r>
              <a:rPr lang="en-US" i="1" u="sng" dirty="0"/>
              <a:t>as conceived of by</a:t>
            </a:r>
            <a:r>
              <a:rPr lang="en-US" dirty="0"/>
              <a:t> the person himself. </a:t>
            </a:r>
          </a:p>
          <a:p>
            <a:pPr>
              <a:buFont typeface="Arial" panose="020B0604020202020204" pitchFamily="34" charset="0"/>
              <a:buChar char="•"/>
            </a:pPr>
            <a:r>
              <a:rPr lang="en-US" dirty="0"/>
              <a:t>T</a:t>
            </a:r>
            <a:r>
              <a:rPr lang="en-US" baseline="-25000" dirty="0"/>
              <a:t>s</a:t>
            </a:r>
            <a:r>
              <a:rPr lang="en-US" dirty="0"/>
              <a:t>-Sickness:</a:t>
            </a:r>
          </a:p>
          <a:p>
            <a:pPr lvl="1">
              <a:buFont typeface="Arial" panose="020B0604020202020204" pitchFamily="34" charset="0"/>
              <a:buChar char="•"/>
            </a:pPr>
            <a:r>
              <a:rPr lang="en-US" dirty="0"/>
              <a:t>when there are negative bodily occurrences </a:t>
            </a:r>
            <a:r>
              <a:rPr lang="en-US" i="1" u="sng" dirty="0"/>
              <a:t>as conceived of by</a:t>
            </a:r>
            <a:r>
              <a:rPr lang="en-US" dirty="0"/>
              <a:t> the society and/or its institutions. </a:t>
            </a:r>
          </a:p>
          <a:p>
            <a:pPr marL="0" indent="0" algn="r"/>
            <a:endParaRPr lang="en-US" sz="1800" dirty="0"/>
          </a:p>
          <a:p>
            <a:pPr marL="0" indent="0" algn="r"/>
            <a:r>
              <a:rPr lang="en-US" sz="1800" dirty="0"/>
              <a:t>‘Occurrence’ here means ‘process’, ‘state’ or ‘event’.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5BFA4-CA6D-4892-8C0A-6B14E134BD5D}" type="slidenum">
              <a:rPr kumimoji="0" lang="en-US" sz="1200" b="1"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p:nvPr/>
        </p:nvSpPr>
        <p:spPr>
          <a:xfrm>
            <a:off x="4495800" y="6320135"/>
            <a:ext cx="4572000" cy="46166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imes New Roman" pitchFamily="18" charset="0"/>
                <a:ea typeface="+mn-ea"/>
                <a:cs typeface="Times New Roman" panose="02020603050405020304" pitchFamily="18" charset="0"/>
              </a:rPr>
              <a:t>Bjørn</a:t>
            </a: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 Hofmann. On the Triad Disease, Illness and Sickness.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Journal of Medicine and Philosophy 2002, Vol. 27, No. 6, pp. 651–673</a:t>
            </a:r>
          </a:p>
        </p:txBody>
      </p:sp>
    </p:spTree>
    <p:extLst>
      <p:ext uri="{BB962C8B-B14F-4D97-AF65-F5344CB8AC3E}">
        <p14:creationId xmlns:p14="http://schemas.microsoft.com/office/powerpoint/2010/main" val="163746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0"/>
            <a:ext cx="9144000" cy="762000"/>
          </a:xfrm>
        </p:spPr>
        <p:txBody>
          <a:bodyPr/>
          <a:lstStyle/>
          <a:p>
            <a:r>
              <a:rPr lang="en-US" sz="2800" dirty="0"/>
              <a:t>Overlap in the subjective Bio-Psycho-Social perspective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5BFA4-CA6D-4892-8C0A-6B14E134BD5D}" type="slidenum">
              <a:rPr kumimoji="0" lang="en-US" sz="1200" b="1"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Oval 8"/>
          <p:cNvSpPr/>
          <p:nvPr/>
        </p:nvSpPr>
        <p:spPr bwMode="auto">
          <a:xfrm>
            <a:off x="3429000" y="3200400"/>
            <a:ext cx="3962400" cy="2743200"/>
          </a:xfrm>
          <a:prstGeom prst="ellipse">
            <a:avLst/>
          </a:prstGeom>
          <a:solidFill>
            <a:srgbClr val="FFFF00">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0" name="Oval 9"/>
          <p:cNvSpPr/>
          <p:nvPr/>
        </p:nvSpPr>
        <p:spPr bwMode="auto">
          <a:xfrm>
            <a:off x="2552700" y="1981200"/>
            <a:ext cx="3962400" cy="2743200"/>
          </a:xfrm>
          <a:prstGeom prst="ellipse">
            <a:avLst/>
          </a:prstGeom>
          <a:solidFill>
            <a:srgbClr val="FFFF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8" name="Oval 7"/>
          <p:cNvSpPr/>
          <p:nvPr/>
        </p:nvSpPr>
        <p:spPr bwMode="auto">
          <a:xfrm>
            <a:off x="1676400" y="3200400"/>
            <a:ext cx="3962400" cy="2743200"/>
          </a:xfrm>
          <a:prstGeom prst="ellipse">
            <a:avLst/>
          </a:prstGeom>
          <a:solidFill>
            <a:srgbClr val="FF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1" name="TextBox 10"/>
          <p:cNvSpPr txBox="1"/>
          <p:nvPr/>
        </p:nvSpPr>
        <p:spPr>
          <a:xfrm>
            <a:off x="153888" y="5320725"/>
            <a:ext cx="1955984" cy="89255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T</a:t>
            </a:r>
            <a:r>
              <a:rPr kumimoji="0" lang="en-US" sz="3200" b="1" i="0" u="none" strike="noStrike" kern="1200" cap="none" spc="0" normalizeH="0" baseline="-25000" noProof="0" dirty="0">
                <a:ln>
                  <a:noFill/>
                </a:ln>
                <a:solidFill>
                  <a:srgbClr val="FFFFFF"/>
                </a:solidFill>
                <a:effectLst/>
                <a:uLnTx/>
                <a:uFillTx/>
                <a:latin typeface="Times New Roman" pitchFamily="18" charset="0"/>
                <a:ea typeface="+mn-ea"/>
                <a:cs typeface="+mn-cs"/>
              </a:rPr>
              <a:t>s</a:t>
            </a: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-Disease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(MDs)</a:t>
            </a:r>
          </a:p>
        </p:txBody>
      </p:sp>
      <p:sp>
        <p:nvSpPr>
          <p:cNvPr id="12" name="TextBox 11"/>
          <p:cNvSpPr txBox="1"/>
          <p:nvPr/>
        </p:nvSpPr>
        <p:spPr>
          <a:xfrm>
            <a:off x="6969149" y="5320725"/>
            <a:ext cx="2114681" cy="89255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T</a:t>
            </a:r>
            <a:r>
              <a:rPr kumimoji="0" lang="en-US" sz="3200" b="1" i="0" u="none" strike="noStrike" kern="1200" cap="none" spc="0" normalizeH="0" baseline="-25000" noProof="0" dirty="0">
                <a:ln>
                  <a:noFill/>
                </a:ln>
                <a:solidFill>
                  <a:srgbClr val="FFFFFF"/>
                </a:solidFill>
                <a:effectLst/>
                <a:uLnTx/>
                <a:uFillTx/>
                <a:latin typeface="Times New Roman" pitchFamily="18" charset="0"/>
                <a:ea typeface="+mn-ea"/>
                <a:cs typeface="+mn-cs"/>
              </a:rPr>
              <a:t>s</a:t>
            </a: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-Sickness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(society)</a:t>
            </a:r>
          </a:p>
        </p:txBody>
      </p:sp>
      <p:sp>
        <p:nvSpPr>
          <p:cNvPr id="13" name="TextBox 12"/>
          <p:cNvSpPr txBox="1"/>
          <p:nvPr/>
        </p:nvSpPr>
        <p:spPr>
          <a:xfrm>
            <a:off x="3163690" y="1371600"/>
            <a:ext cx="281679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T</a:t>
            </a:r>
            <a:r>
              <a:rPr kumimoji="0" lang="en-US" sz="3200" b="1" i="0" u="none" strike="noStrike" kern="1200" cap="none" spc="0" normalizeH="0" baseline="-25000" noProof="0" dirty="0">
                <a:ln>
                  <a:noFill/>
                </a:ln>
                <a:solidFill>
                  <a:srgbClr val="FFFFFF"/>
                </a:solidFill>
                <a:effectLst/>
                <a:uLnTx/>
                <a:uFillTx/>
                <a:latin typeface="Times New Roman" pitchFamily="18" charset="0"/>
                <a:ea typeface="+mn-ea"/>
                <a:cs typeface="+mn-cs"/>
              </a:rPr>
              <a:t>s</a:t>
            </a: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-Illness </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(patients)</a:t>
            </a:r>
          </a:p>
        </p:txBody>
      </p:sp>
      <p:sp>
        <p:nvSpPr>
          <p:cNvPr id="14" name="Rectangle 13"/>
          <p:cNvSpPr/>
          <p:nvPr/>
        </p:nvSpPr>
        <p:spPr>
          <a:xfrm>
            <a:off x="4495800" y="6320135"/>
            <a:ext cx="4572000" cy="46166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imes New Roman" pitchFamily="18" charset="0"/>
                <a:ea typeface="+mn-ea"/>
                <a:cs typeface="Times New Roman" panose="02020603050405020304" pitchFamily="18" charset="0"/>
              </a:rPr>
              <a:t>Bjørn</a:t>
            </a: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 Hofmann. On the Triad Disease, Illness and Sickness.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Journal of Medicine and Philosophy 2002, Vol. 27, No. 6, pp. 651–673</a:t>
            </a:r>
          </a:p>
        </p:txBody>
      </p:sp>
      <p:sp>
        <p:nvSpPr>
          <p:cNvPr id="15" name="TextBox 14"/>
          <p:cNvSpPr txBox="1"/>
          <p:nvPr/>
        </p:nvSpPr>
        <p:spPr>
          <a:xfrm>
            <a:off x="4338974" y="3810000"/>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1</a:t>
            </a:r>
          </a:p>
        </p:txBody>
      </p:sp>
      <p:sp>
        <p:nvSpPr>
          <p:cNvPr id="16" name="TextBox 15"/>
          <p:cNvSpPr txBox="1"/>
          <p:nvPr/>
        </p:nvSpPr>
        <p:spPr>
          <a:xfrm>
            <a:off x="4338973" y="4749225"/>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2</a:t>
            </a:r>
          </a:p>
        </p:txBody>
      </p:sp>
      <p:sp>
        <p:nvSpPr>
          <p:cNvPr id="17" name="TextBox 16"/>
          <p:cNvSpPr txBox="1"/>
          <p:nvPr/>
        </p:nvSpPr>
        <p:spPr>
          <a:xfrm>
            <a:off x="3108997" y="3407077"/>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3</a:t>
            </a:r>
          </a:p>
        </p:txBody>
      </p:sp>
      <p:sp>
        <p:nvSpPr>
          <p:cNvPr id="18" name="TextBox 17"/>
          <p:cNvSpPr txBox="1"/>
          <p:nvPr/>
        </p:nvSpPr>
        <p:spPr>
          <a:xfrm>
            <a:off x="5605125" y="3407077"/>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4</a:t>
            </a:r>
          </a:p>
        </p:txBody>
      </p:sp>
      <p:sp>
        <p:nvSpPr>
          <p:cNvPr id="19" name="TextBox 18"/>
          <p:cNvSpPr txBox="1"/>
          <p:nvPr/>
        </p:nvSpPr>
        <p:spPr>
          <a:xfrm>
            <a:off x="2508707" y="4456837"/>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5</a:t>
            </a:r>
          </a:p>
        </p:txBody>
      </p:sp>
      <p:sp>
        <p:nvSpPr>
          <p:cNvPr id="20" name="TextBox 19"/>
          <p:cNvSpPr txBox="1"/>
          <p:nvPr/>
        </p:nvSpPr>
        <p:spPr>
          <a:xfrm>
            <a:off x="6286530" y="4432012"/>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7</a:t>
            </a:r>
          </a:p>
        </p:txBody>
      </p:sp>
      <p:sp>
        <p:nvSpPr>
          <p:cNvPr id="21" name="TextBox 20"/>
          <p:cNvSpPr txBox="1"/>
          <p:nvPr/>
        </p:nvSpPr>
        <p:spPr>
          <a:xfrm>
            <a:off x="4338973" y="2286000"/>
            <a:ext cx="3898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6</a:t>
            </a:r>
          </a:p>
        </p:txBody>
      </p:sp>
      <p:sp>
        <p:nvSpPr>
          <p:cNvPr id="22" name="TextBox 21">
            <a:extLst>
              <a:ext uri="{FF2B5EF4-FFF2-40B4-BE49-F238E27FC236}">
                <a16:creationId xmlns:a16="http://schemas.microsoft.com/office/drawing/2014/main" id="{1BFC47AB-52AE-4CED-B004-1520B9887855}"/>
              </a:ext>
            </a:extLst>
          </p:cNvPr>
          <p:cNvSpPr txBox="1"/>
          <p:nvPr/>
        </p:nvSpPr>
        <p:spPr>
          <a:xfrm>
            <a:off x="7306350" y="2286000"/>
            <a:ext cx="3898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8</a:t>
            </a:r>
          </a:p>
        </p:txBody>
      </p:sp>
    </p:spTree>
    <p:extLst>
      <p:ext uri="{BB962C8B-B14F-4D97-AF65-F5344CB8AC3E}">
        <p14:creationId xmlns:p14="http://schemas.microsoft.com/office/powerpoint/2010/main" val="324850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Canonical case: faithful representation</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058428" y="2980372"/>
            <a:ext cx="1827743" cy="3539430"/>
          </a:xfrm>
          <a:prstGeom prst="rect">
            <a:avLst/>
          </a:prstGeom>
          <a:noFill/>
        </p:spPr>
        <p:txBody>
          <a:bodyPr wrap="none" rtlCol="0">
            <a:spAutoFit/>
          </a:bodyPr>
          <a:lstStyle/>
          <a:p>
            <a:r>
              <a:rPr lang="en-US" b="0" dirty="0">
                <a:solidFill>
                  <a:schemeClr val="bg1"/>
                </a:solidFill>
              </a:rPr>
              <a:t>‘Earth’</a:t>
            </a:r>
          </a:p>
          <a:p>
            <a:endParaRPr lang="en-US" b="0" dirty="0">
              <a:solidFill>
                <a:schemeClr val="bg1"/>
              </a:solidFill>
            </a:endParaRPr>
          </a:p>
          <a:p>
            <a:r>
              <a:rPr lang="en-US" b="0" dirty="0">
                <a:solidFill>
                  <a:schemeClr val="bg1"/>
                </a:solidFill>
              </a:rPr>
              <a:t>‘</a:t>
            </a:r>
            <a:r>
              <a:rPr lang="en-US" b="0" dirty="0" err="1">
                <a:solidFill>
                  <a:schemeClr val="bg1"/>
                </a:solidFill>
              </a:rPr>
              <a:t>Aarde</a:t>
            </a:r>
            <a:r>
              <a:rPr lang="en-US" b="0" dirty="0">
                <a:solidFill>
                  <a:schemeClr val="bg1"/>
                </a:solidFill>
              </a:rPr>
              <a:t>’</a:t>
            </a:r>
          </a:p>
          <a:p>
            <a:endParaRPr lang="en-US" b="0" dirty="0">
              <a:solidFill>
                <a:schemeClr val="bg1"/>
              </a:solidFill>
            </a:endParaRPr>
          </a:p>
          <a:p>
            <a:r>
              <a:rPr lang="en-US" b="0" dirty="0">
                <a:solidFill>
                  <a:schemeClr val="bg1"/>
                </a:solidFill>
              </a:rPr>
              <a:t>‘La Terre’</a:t>
            </a:r>
          </a:p>
          <a:p>
            <a:endParaRPr lang="en-US" b="0" dirty="0">
              <a:solidFill>
                <a:schemeClr val="bg1"/>
              </a:solidFill>
            </a:endParaRPr>
          </a:p>
          <a:p>
            <a:r>
              <a:rPr lang="en-US" b="0" dirty="0">
                <a:solidFill>
                  <a:schemeClr val="bg1"/>
                </a:solidFill>
              </a:rPr>
              <a:t>…</a:t>
            </a:r>
          </a:p>
        </p:txBody>
      </p:sp>
      <p:pic>
        <p:nvPicPr>
          <p:cNvPr id="12" name="Picture 4" descr="glo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369" y="30861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endCxn id="12" idx="3"/>
          </p:cNvCxnSpPr>
          <p:nvPr/>
        </p:nvCxnSpPr>
        <p:spPr bwMode="auto">
          <a:xfrm flipH="1">
            <a:off x="3444769" y="3352800"/>
            <a:ext cx="2613659" cy="95250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3" name="Straight Arrow Connector 12"/>
          <p:cNvCxnSpPr>
            <a:endCxn id="12" idx="3"/>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6" name="Straight Arrow Connector 15"/>
          <p:cNvCxnSpPr>
            <a:endCxn id="12" idx="3"/>
          </p:cNvCxnSpPr>
          <p:nvPr/>
        </p:nvCxnSpPr>
        <p:spPr bwMode="auto">
          <a:xfrm flipH="1" flipV="1">
            <a:off x="3444769" y="4305300"/>
            <a:ext cx="2616941" cy="94107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8" name="TextBox 17"/>
          <p:cNvSpPr txBox="1"/>
          <p:nvPr/>
        </p:nvSpPr>
        <p:spPr>
          <a:xfrm>
            <a:off x="3503024" y="4923215"/>
            <a:ext cx="2098203" cy="1569660"/>
          </a:xfrm>
          <a:prstGeom prst="rect">
            <a:avLst/>
          </a:prstGeom>
          <a:noFill/>
        </p:spPr>
        <p:txBody>
          <a:bodyPr wrap="none" rtlCol="0">
            <a:spAutoFit/>
          </a:bodyPr>
          <a:lstStyle/>
          <a:p>
            <a:r>
              <a:rPr lang="en-US" dirty="0">
                <a:solidFill>
                  <a:srgbClr val="FFC000"/>
                </a:solidFill>
              </a:rPr>
              <a:t>denotes</a:t>
            </a:r>
          </a:p>
          <a:p>
            <a:r>
              <a:rPr lang="en-US" dirty="0">
                <a:solidFill>
                  <a:srgbClr val="FFC000"/>
                </a:solidFill>
              </a:rPr>
              <a:t>means</a:t>
            </a:r>
          </a:p>
          <a:p>
            <a:r>
              <a:rPr lang="en-US" dirty="0">
                <a:solidFill>
                  <a:srgbClr val="FFC000"/>
                </a:solidFill>
              </a:rPr>
              <a:t>represents </a:t>
            </a:r>
          </a:p>
        </p:txBody>
      </p:sp>
      <p:sp>
        <p:nvSpPr>
          <p:cNvPr id="14" name="Content Placeholder 13">
            <a:extLst>
              <a:ext uri="{FF2B5EF4-FFF2-40B4-BE49-F238E27FC236}">
                <a16:creationId xmlns:a16="http://schemas.microsoft.com/office/drawing/2014/main" id="{7A6D736F-AA12-4F0B-AF73-57EC8E32536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28BC9F3-5CC7-45D3-A8F7-E675F8EBA138}"/>
              </a:ext>
            </a:extLst>
          </p:cNvPr>
          <p:cNvSpPr>
            <a:spLocks noGrp="1"/>
          </p:cNvSpPr>
          <p:nvPr>
            <p:ph type="sldNum" sz="quarter" idx="3"/>
          </p:nvPr>
        </p:nvSpPr>
        <p:spPr/>
        <p:txBody>
          <a:bodyPr/>
          <a:lstStyle/>
          <a:p>
            <a:fld id="{7C5DB68A-9D44-4073-920F-D08D647C06A7}" type="slidenum">
              <a:rPr lang="en-US" smtClean="0"/>
              <a:t>29</a:t>
            </a:fld>
            <a:endParaRPr lang="en-US" dirty="0"/>
          </a:p>
        </p:txBody>
      </p:sp>
      <p:sp>
        <p:nvSpPr>
          <p:cNvPr id="15" name="Slide Number Placeholder 2">
            <a:extLst>
              <a:ext uri="{FF2B5EF4-FFF2-40B4-BE49-F238E27FC236}">
                <a16:creationId xmlns:a16="http://schemas.microsoft.com/office/drawing/2014/main" id="{B3C93684-D35F-4688-98CA-A3BE954FB292}"/>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29</a:t>
            </a:fld>
            <a:endParaRPr lang="en-US" altLang="en-US"/>
          </a:p>
        </p:txBody>
      </p:sp>
    </p:spTree>
    <p:extLst>
      <p:ext uri="{BB962C8B-B14F-4D97-AF65-F5344CB8AC3E}">
        <p14:creationId xmlns:p14="http://schemas.microsoft.com/office/powerpoint/2010/main" val="149768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err="1"/>
              <a:t>Where</a:t>
            </a:r>
            <a:r>
              <a:rPr lang="nl-BE" altLang="en-US" sz="3200" dirty="0"/>
              <a:t> do data </a:t>
            </a:r>
            <a:r>
              <a:rPr lang="nl-BE" altLang="en-US" sz="3200" dirty="0" err="1"/>
              <a:t>come</a:t>
            </a:r>
            <a:r>
              <a:rPr lang="nl-BE" altLang="en-US" sz="3200" dirty="0"/>
              <a:t> </a:t>
            </a:r>
            <a:r>
              <a:rPr lang="nl-BE" altLang="en-US" sz="3200" dirty="0" err="1"/>
              <a:t>from</a:t>
            </a:r>
            <a:r>
              <a:rPr lang="nl-BE" altLang="en-US" sz="3200" dirty="0"/>
              <a:t>?</a:t>
            </a:r>
            <a:endParaRPr lang="en-GB" altLang="en-US" sz="3200" dirty="0"/>
          </a:p>
        </p:txBody>
      </p:sp>
      <p:grpSp>
        <p:nvGrpSpPr>
          <p:cNvPr id="8" name="Group 7">
            <a:extLst>
              <a:ext uri="{FF2B5EF4-FFF2-40B4-BE49-F238E27FC236}">
                <a16:creationId xmlns:a16="http://schemas.microsoft.com/office/drawing/2014/main" id="{C47FD905-0525-40FB-B160-EC077EEDA563}"/>
              </a:ext>
            </a:extLst>
          </p:cNvPr>
          <p:cNvGrpSpPr/>
          <p:nvPr/>
        </p:nvGrpSpPr>
        <p:grpSpPr>
          <a:xfrm>
            <a:off x="-9053" y="1219200"/>
            <a:ext cx="9144000" cy="5638800"/>
            <a:chOff x="0" y="1219200"/>
            <a:chExt cx="9144000" cy="5638800"/>
          </a:xfrm>
        </p:grpSpPr>
        <p:grpSp>
          <p:nvGrpSpPr>
            <p:cNvPr id="4" name="Group 3">
              <a:extLst>
                <a:ext uri="{FF2B5EF4-FFF2-40B4-BE49-F238E27FC236}">
                  <a16:creationId xmlns:a16="http://schemas.microsoft.com/office/drawing/2014/main" id="{2403D4EC-A417-4F10-967C-88BD41166246}"/>
                </a:ext>
              </a:extLst>
            </p:cNvPr>
            <p:cNvGrpSpPr/>
            <p:nvPr/>
          </p:nvGrpSpPr>
          <p:grpSpPr>
            <a:xfrm>
              <a:off x="0" y="1219200"/>
              <a:ext cx="9144000" cy="5638800"/>
              <a:chOff x="0" y="1219200"/>
              <a:chExt cx="9144000" cy="5638800"/>
            </a:xfrm>
          </p:grpSpPr>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15" name="TextBox 14">
                <a:extLst>
                  <a:ext uri="{FF2B5EF4-FFF2-40B4-BE49-F238E27FC236}">
                    <a16:creationId xmlns:a16="http://schemas.microsoft.com/office/drawing/2014/main" id="{7F23741E-4A4B-4D5C-804C-F9213E84844E}"/>
                  </a:ext>
                </a:extLst>
              </p:cNvPr>
              <p:cNvSpPr txBox="1"/>
              <p:nvPr/>
            </p:nvSpPr>
            <p:spPr>
              <a:xfrm>
                <a:off x="125240" y="12954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grpSp>
        <p:pic>
          <p:nvPicPr>
            <p:cNvPr id="7" name="Picture 6">
              <a:extLst>
                <a:ext uri="{FF2B5EF4-FFF2-40B4-BE49-F238E27FC236}">
                  <a16:creationId xmlns:a16="http://schemas.microsoft.com/office/drawing/2014/main" id="{30213970-7315-49A1-8F8B-A5DFFAC6E19A}"/>
                </a:ext>
              </a:extLst>
            </p:cNvPr>
            <p:cNvPicPr>
              <a:picLocks noChangeAspect="1"/>
            </p:cNvPicPr>
            <p:nvPr/>
          </p:nvPicPr>
          <p:blipFill>
            <a:blip r:embed="rId4"/>
            <a:stretch>
              <a:fillRect/>
            </a:stretch>
          </p:blipFill>
          <p:spPr>
            <a:xfrm>
              <a:off x="4038600" y="5410200"/>
              <a:ext cx="1885950" cy="685800"/>
            </a:xfrm>
            <a:prstGeom prst="rect">
              <a:avLst/>
            </a:prstGeom>
          </p:spPr>
        </p:pic>
      </p:grpSp>
      <p:grpSp>
        <p:nvGrpSpPr>
          <p:cNvPr id="24" name="Group 23">
            <a:extLst>
              <a:ext uri="{FF2B5EF4-FFF2-40B4-BE49-F238E27FC236}">
                <a16:creationId xmlns:a16="http://schemas.microsoft.com/office/drawing/2014/main" id="{27643E4F-636E-4272-A825-CD5B606CCFBA}"/>
              </a:ext>
            </a:extLst>
          </p:cNvPr>
          <p:cNvGrpSpPr/>
          <p:nvPr/>
        </p:nvGrpSpPr>
        <p:grpSpPr>
          <a:xfrm>
            <a:off x="-5277" y="1219200"/>
            <a:ext cx="9144000" cy="5638800"/>
            <a:chOff x="-9053" y="1219200"/>
            <a:chExt cx="9144000" cy="5638800"/>
          </a:xfrm>
        </p:grpSpPr>
        <p:grpSp>
          <p:nvGrpSpPr>
            <p:cNvPr id="25" name="Group 24">
              <a:extLst>
                <a:ext uri="{FF2B5EF4-FFF2-40B4-BE49-F238E27FC236}">
                  <a16:creationId xmlns:a16="http://schemas.microsoft.com/office/drawing/2014/main" id="{DF53666D-A466-4F76-9896-BEE7DD8128BC}"/>
                </a:ext>
              </a:extLst>
            </p:cNvPr>
            <p:cNvGrpSpPr/>
            <p:nvPr/>
          </p:nvGrpSpPr>
          <p:grpSpPr>
            <a:xfrm>
              <a:off x="-9053" y="1219200"/>
              <a:ext cx="9144000" cy="5638800"/>
              <a:chOff x="-9053" y="1219200"/>
              <a:chExt cx="9144000" cy="5638800"/>
            </a:xfrm>
          </p:grpSpPr>
          <p:pic>
            <p:nvPicPr>
              <p:cNvPr id="28" name="Picture 27">
                <a:extLst>
                  <a:ext uri="{FF2B5EF4-FFF2-40B4-BE49-F238E27FC236}">
                    <a16:creationId xmlns:a16="http://schemas.microsoft.com/office/drawing/2014/main" id="{DDAA0B5C-80E8-4988-A4E8-B33D9C104EE7}"/>
                  </a:ext>
                </a:extLst>
              </p:cNvPr>
              <p:cNvPicPr>
                <a:picLocks noChangeAspect="1"/>
              </p:cNvPicPr>
              <p:nvPr/>
            </p:nvPicPr>
            <p:blipFill>
              <a:blip r:embed="rId3"/>
              <a:stretch>
                <a:fillRect/>
              </a:stretch>
            </p:blipFill>
            <p:spPr>
              <a:xfrm>
                <a:off x="-9053" y="1219200"/>
                <a:ext cx="9144000" cy="5638800"/>
              </a:xfrm>
              <a:prstGeom prst="rect">
                <a:avLst/>
              </a:prstGeom>
            </p:spPr>
          </p:pic>
          <p:sp>
            <p:nvSpPr>
              <p:cNvPr id="29" name="TextBox 28">
                <a:extLst>
                  <a:ext uri="{FF2B5EF4-FFF2-40B4-BE49-F238E27FC236}">
                    <a16:creationId xmlns:a16="http://schemas.microsoft.com/office/drawing/2014/main" id="{91A288F5-E6E5-490F-98DE-5A88ADBD6FAD}"/>
                  </a:ext>
                </a:extLst>
              </p:cNvPr>
              <p:cNvSpPr txBox="1"/>
              <p:nvPr/>
            </p:nvSpPr>
            <p:spPr>
              <a:xfrm>
                <a:off x="125240" y="12954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grpSp>
        <p:pic>
          <p:nvPicPr>
            <p:cNvPr id="26" name="Picture 25">
              <a:extLst>
                <a:ext uri="{FF2B5EF4-FFF2-40B4-BE49-F238E27FC236}">
                  <a16:creationId xmlns:a16="http://schemas.microsoft.com/office/drawing/2014/main" id="{8FE56718-B1A0-4764-AEAD-9F29DAAE619E}"/>
                </a:ext>
              </a:extLst>
            </p:cNvPr>
            <p:cNvPicPr>
              <a:picLocks noChangeAspect="1"/>
            </p:cNvPicPr>
            <p:nvPr/>
          </p:nvPicPr>
          <p:blipFill>
            <a:blip r:embed="rId4"/>
            <a:stretch>
              <a:fillRect/>
            </a:stretch>
          </p:blipFill>
          <p:spPr>
            <a:xfrm>
              <a:off x="4038600" y="5410200"/>
              <a:ext cx="1885950" cy="685800"/>
            </a:xfrm>
            <a:prstGeom prst="rect">
              <a:avLst/>
            </a:prstGeom>
          </p:spPr>
        </p:pic>
      </p:grpSp>
      <p:grpSp>
        <p:nvGrpSpPr>
          <p:cNvPr id="30" name="Group 29">
            <a:extLst>
              <a:ext uri="{FF2B5EF4-FFF2-40B4-BE49-F238E27FC236}">
                <a16:creationId xmlns:a16="http://schemas.microsoft.com/office/drawing/2014/main" id="{E166C21E-7B6D-43DF-BEBC-753F9EBB2D46}"/>
              </a:ext>
            </a:extLst>
          </p:cNvPr>
          <p:cNvGrpSpPr/>
          <p:nvPr/>
        </p:nvGrpSpPr>
        <p:grpSpPr>
          <a:xfrm>
            <a:off x="3483508" y="2680744"/>
            <a:ext cx="2841092" cy="697644"/>
            <a:chOff x="3483508" y="2680744"/>
            <a:chExt cx="2841092" cy="697644"/>
          </a:xfrm>
          <a:solidFill>
            <a:srgbClr val="00FF00">
              <a:alpha val="40000"/>
            </a:srgbClr>
          </a:solidFill>
        </p:grpSpPr>
        <p:sp>
          <p:nvSpPr>
            <p:cNvPr id="31" name="Arrow: Right 30">
              <a:extLst>
                <a:ext uri="{FF2B5EF4-FFF2-40B4-BE49-F238E27FC236}">
                  <a16:creationId xmlns:a16="http://schemas.microsoft.com/office/drawing/2014/main" id="{A3465D45-BFD4-45AA-97FC-3873DEB41D59}"/>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2" name="Right Triangle 31">
              <a:extLst>
                <a:ext uri="{FF2B5EF4-FFF2-40B4-BE49-F238E27FC236}">
                  <a16:creationId xmlns:a16="http://schemas.microsoft.com/office/drawing/2014/main" id="{ABD3610F-4766-45F1-B1D7-39C2A405BC48}"/>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3" name="Group 32">
            <a:extLst>
              <a:ext uri="{FF2B5EF4-FFF2-40B4-BE49-F238E27FC236}">
                <a16:creationId xmlns:a16="http://schemas.microsoft.com/office/drawing/2014/main" id="{3D9FD80D-8ED6-40B5-8151-AA97D3E601D4}"/>
              </a:ext>
            </a:extLst>
          </p:cNvPr>
          <p:cNvGrpSpPr/>
          <p:nvPr/>
        </p:nvGrpSpPr>
        <p:grpSpPr>
          <a:xfrm>
            <a:off x="3597808" y="3467165"/>
            <a:ext cx="2574392" cy="697644"/>
            <a:chOff x="3597808" y="3467165"/>
            <a:chExt cx="2574392" cy="697644"/>
          </a:xfrm>
          <a:solidFill>
            <a:srgbClr val="00FF00">
              <a:alpha val="40000"/>
            </a:srgbClr>
          </a:solidFill>
        </p:grpSpPr>
        <p:sp>
          <p:nvSpPr>
            <p:cNvPr id="34" name="Arrow: Right 33">
              <a:extLst>
                <a:ext uri="{FF2B5EF4-FFF2-40B4-BE49-F238E27FC236}">
                  <a16:creationId xmlns:a16="http://schemas.microsoft.com/office/drawing/2014/main" id="{7AE18A59-1436-4718-A87B-BAFC855DBADF}"/>
                </a:ext>
              </a:extLst>
            </p:cNvPr>
            <p:cNvSpPr/>
            <p:nvPr/>
          </p:nvSpPr>
          <p:spPr bwMode="auto">
            <a:xfrm>
              <a:off x="3658580" y="3467165"/>
              <a:ext cx="2513620" cy="697644"/>
            </a:xfrm>
            <a:prstGeom prst="rightArrow">
              <a:avLst>
                <a:gd name="adj1" fmla="val 50000"/>
                <a:gd name="adj2" fmla="val 43992"/>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Right Triangle 34">
              <a:extLst>
                <a:ext uri="{FF2B5EF4-FFF2-40B4-BE49-F238E27FC236}">
                  <a16:creationId xmlns:a16="http://schemas.microsoft.com/office/drawing/2014/main" id="{576F306D-8FAA-4F31-B249-55BB0EB8B485}"/>
                </a:ext>
              </a:extLst>
            </p:cNvPr>
            <p:cNvSpPr/>
            <p:nvPr/>
          </p:nvSpPr>
          <p:spPr bwMode="auto">
            <a:xfrm rot="16200000" flipH="1">
              <a:off x="3441057" y="3798697"/>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36" name="Group 35">
            <a:extLst>
              <a:ext uri="{FF2B5EF4-FFF2-40B4-BE49-F238E27FC236}">
                <a16:creationId xmlns:a16="http://schemas.microsoft.com/office/drawing/2014/main" id="{EAB1C24E-9448-4B9B-BC07-1F0917781379}"/>
              </a:ext>
            </a:extLst>
          </p:cNvPr>
          <p:cNvGrpSpPr/>
          <p:nvPr/>
        </p:nvGrpSpPr>
        <p:grpSpPr>
          <a:xfrm>
            <a:off x="3711398" y="4244340"/>
            <a:ext cx="2308402" cy="697644"/>
            <a:chOff x="3711398" y="4244340"/>
            <a:chExt cx="2357932" cy="697644"/>
          </a:xfrm>
          <a:solidFill>
            <a:srgbClr val="00FF00">
              <a:alpha val="40000"/>
            </a:srgbClr>
          </a:solidFill>
        </p:grpSpPr>
        <p:sp>
          <p:nvSpPr>
            <p:cNvPr id="37" name="Arrow: Right 36">
              <a:extLst>
                <a:ext uri="{FF2B5EF4-FFF2-40B4-BE49-F238E27FC236}">
                  <a16:creationId xmlns:a16="http://schemas.microsoft.com/office/drawing/2014/main" id="{6D8E3532-0E41-4C86-8263-A8304C1F96FC}"/>
                </a:ext>
              </a:extLst>
            </p:cNvPr>
            <p:cNvSpPr/>
            <p:nvPr/>
          </p:nvSpPr>
          <p:spPr bwMode="auto">
            <a:xfrm>
              <a:off x="3772170" y="4244340"/>
              <a:ext cx="2297160" cy="697644"/>
            </a:xfrm>
            <a:prstGeom prst="rightArrow">
              <a:avLst>
                <a:gd name="adj1" fmla="val 50000"/>
                <a:gd name="adj2" fmla="val 4344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8" name="Right Triangle 37">
              <a:extLst>
                <a:ext uri="{FF2B5EF4-FFF2-40B4-BE49-F238E27FC236}">
                  <a16:creationId xmlns:a16="http://schemas.microsoft.com/office/drawing/2014/main" id="{20BC395E-4EFA-463C-9A73-AA3CAB5C6964}"/>
                </a:ext>
              </a:extLst>
            </p:cNvPr>
            <p:cNvSpPr/>
            <p:nvPr/>
          </p:nvSpPr>
          <p:spPr bwMode="auto">
            <a:xfrm rot="16200000" flipH="1">
              <a:off x="3554647" y="4575872"/>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 name="Slide Number Placeholder 2"/>
          <p:cNvSpPr>
            <a:spLocks noGrp="1"/>
          </p:cNvSpPr>
          <p:nvPr>
            <p:ph type="sldNum" sz="quarter" idx="10"/>
          </p:nvPr>
        </p:nvSpPr>
        <p:spPr>
          <a:xfrm>
            <a:off x="0" y="6553200"/>
            <a:ext cx="533400" cy="304800"/>
          </a:xfrm>
        </p:spPr>
        <p:txBody>
          <a:bodyPr/>
          <a:lstStyle/>
          <a:p>
            <a:fld id="{F41BC1FE-425B-4D41-9768-47500E60C2C6}" type="slidenum">
              <a:rPr lang="en-US" altLang="en-US" smtClean="0">
                <a:solidFill>
                  <a:schemeClr val="tx1"/>
                </a:solidFill>
              </a:rPr>
              <a:pPr/>
              <a:t>3</a:t>
            </a:fld>
            <a:endParaRPr lang="en-US" altLang="en-US">
              <a:solidFill>
                <a:schemeClr val="tx1"/>
              </a:solidFill>
            </a:endParaRPr>
          </a:p>
        </p:txBody>
      </p:sp>
    </p:spTree>
    <p:extLst>
      <p:ext uri="{BB962C8B-B14F-4D97-AF65-F5344CB8AC3E}">
        <p14:creationId xmlns:p14="http://schemas.microsoft.com/office/powerpoint/2010/main" val="302800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6" y="2980372"/>
            <a:ext cx="1710726" cy="3046988"/>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14" name="Content Placeholder 13">
            <a:extLst>
              <a:ext uri="{FF2B5EF4-FFF2-40B4-BE49-F238E27FC236}">
                <a16:creationId xmlns:a16="http://schemas.microsoft.com/office/drawing/2014/main" id="{4293C245-E929-4684-A1BC-9804BAE6462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CD85D221-057C-44FB-9279-FD319A773292}"/>
              </a:ext>
            </a:extLst>
          </p:cNvPr>
          <p:cNvSpPr>
            <a:spLocks noGrp="1"/>
          </p:cNvSpPr>
          <p:nvPr>
            <p:ph type="sldNum" sz="quarter" idx="3"/>
          </p:nvPr>
        </p:nvSpPr>
        <p:spPr/>
        <p:txBody>
          <a:bodyPr/>
          <a:lstStyle/>
          <a:p>
            <a:fld id="{7C5DB68A-9D44-4073-920F-D08D647C06A7}" type="slidenum">
              <a:rPr lang="en-US" smtClean="0"/>
              <a:t>30</a:t>
            </a:fld>
            <a:endParaRPr lang="en-US" dirty="0"/>
          </a:p>
        </p:txBody>
      </p:sp>
      <p:sp>
        <p:nvSpPr>
          <p:cNvPr id="15" name="Slide Number Placeholder 2">
            <a:extLst>
              <a:ext uri="{FF2B5EF4-FFF2-40B4-BE49-F238E27FC236}">
                <a16:creationId xmlns:a16="http://schemas.microsoft.com/office/drawing/2014/main" id="{99BD4E4D-038B-4588-97AA-EBB836A3B984}"/>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30</a:t>
            </a:fld>
            <a:endParaRPr lang="en-US" altLang="en-US"/>
          </a:p>
        </p:txBody>
      </p:sp>
    </p:spTree>
    <p:extLst>
      <p:ext uri="{BB962C8B-B14F-4D97-AF65-F5344CB8AC3E}">
        <p14:creationId xmlns:p14="http://schemas.microsoft.com/office/powerpoint/2010/main" val="4260168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6" y="2980372"/>
            <a:ext cx="1710726" cy="3046988"/>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842" y="3227516"/>
            <a:ext cx="1967706" cy="2552700"/>
          </a:xfrm>
          <a:prstGeom prst="rect">
            <a:avLst/>
          </a:prstGeom>
        </p:spPr>
      </p:pic>
      <p:sp>
        <p:nvSpPr>
          <p:cNvPr id="15" name="Content Placeholder 14">
            <a:extLst>
              <a:ext uri="{FF2B5EF4-FFF2-40B4-BE49-F238E27FC236}">
                <a16:creationId xmlns:a16="http://schemas.microsoft.com/office/drawing/2014/main" id="{211DB1C8-EAA5-4F90-A6ED-C1426462658F}"/>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6FF43940-49EA-46DB-A145-AC37A9B0C2DB}"/>
              </a:ext>
            </a:extLst>
          </p:cNvPr>
          <p:cNvSpPr>
            <a:spLocks noGrp="1"/>
          </p:cNvSpPr>
          <p:nvPr>
            <p:ph type="sldNum" sz="quarter" idx="3"/>
          </p:nvPr>
        </p:nvSpPr>
        <p:spPr/>
        <p:txBody>
          <a:bodyPr/>
          <a:lstStyle/>
          <a:p>
            <a:fld id="{7C5DB68A-9D44-4073-920F-D08D647C06A7}" type="slidenum">
              <a:rPr lang="en-US" smtClean="0"/>
              <a:t>31</a:t>
            </a:fld>
            <a:endParaRPr lang="en-US" dirty="0"/>
          </a:p>
        </p:txBody>
      </p:sp>
      <p:sp>
        <p:nvSpPr>
          <p:cNvPr id="14" name="Slide Number Placeholder 2">
            <a:extLst>
              <a:ext uri="{FF2B5EF4-FFF2-40B4-BE49-F238E27FC236}">
                <a16:creationId xmlns:a16="http://schemas.microsoft.com/office/drawing/2014/main" id="{90F16842-99E8-4ED0-B37C-F5CCFB8D7F1F}"/>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31</a:t>
            </a:fld>
            <a:endParaRPr lang="en-US" altLang="en-US"/>
          </a:p>
        </p:txBody>
      </p:sp>
    </p:spTree>
    <p:extLst>
      <p:ext uri="{BB962C8B-B14F-4D97-AF65-F5344CB8AC3E}">
        <p14:creationId xmlns:p14="http://schemas.microsoft.com/office/powerpoint/2010/main" val="3149052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sp>
        <p:nvSpPr>
          <p:cNvPr id="7" name="Content Placeholder 5"/>
          <p:cNvSpPr txBox="1">
            <a:spLocks/>
          </p:cNvSpPr>
          <p:nvPr/>
        </p:nvSpPr>
        <p:spPr>
          <a:xfrm>
            <a:off x="4800600" y="1676400"/>
            <a:ext cx="4343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lgn="ctr"/>
            <a:r>
              <a:rPr lang="en-US" u="sng" kern="0" dirty="0"/>
              <a:t>Terminology</a:t>
            </a:r>
          </a:p>
          <a:p>
            <a:endParaRPr lang="en-US" kern="0" dirty="0"/>
          </a:p>
          <a:p>
            <a:pPr marL="0" indent="0"/>
            <a:endParaRPr lang="en-US" kern="0" dirty="0"/>
          </a:p>
          <a:p>
            <a:pPr marL="0" indent="0"/>
            <a:endParaRPr lang="en-US" kern="0" dirty="0"/>
          </a:p>
          <a:p>
            <a:pPr marL="0" indent="0"/>
            <a:endParaRPr lang="en-US" kern="0" dirty="0"/>
          </a:p>
          <a:p>
            <a:pPr marL="0" indent="0"/>
            <a:endParaRPr lang="en-US" kern="0" dirty="0"/>
          </a:p>
          <a:p>
            <a:pPr marL="0" indent="0"/>
            <a:endParaRPr lang="en-US" sz="1600" kern="0" dirty="0"/>
          </a:p>
          <a:p>
            <a:endParaRPr lang="en-US" kern="0" dirty="0"/>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582792" y="2286000"/>
            <a:ext cx="1438214" cy="584775"/>
          </a:xfrm>
          <a:prstGeom prst="rect">
            <a:avLst/>
          </a:prstGeom>
          <a:noFill/>
        </p:spPr>
        <p:txBody>
          <a:bodyPr wrap="none" rtlCol="0">
            <a:spAutoFit/>
          </a:bodyPr>
          <a:lstStyle/>
          <a:p>
            <a:r>
              <a:rPr lang="en-US" dirty="0">
                <a:solidFill>
                  <a:srgbClr val="FFFF00"/>
                </a:solidFill>
              </a:rPr>
              <a:t>Reality</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7" y="2980372"/>
            <a:ext cx="1710725" cy="3908762"/>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r>
              <a:rPr lang="en-US" sz="2400" b="0" u="sng" kern="0" dirty="0">
                <a:solidFill>
                  <a:schemeClr val="bg1"/>
                </a:solidFill>
                <a:latin typeface="Trebuchet MS" panose="020B0603020202020204" pitchFamily="34" charset="0"/>
              </a:rPr>
              <a:t>Graphics</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flipH="1">
            <a:off x="3444769" y="4280475"/>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9" name="Group 18"/>
          <p:cNvGrpSpPr/>
          <p:nvPr/>
        </p:nvGrpSpPr>
        <p:grpSpPr>
          <a:xfrm>
            <a:off x="4123504" y="3937575"/>
            <a:ext cx="744592" cy="685800"/>
            <a:chOff x="838200" y="4724400"/>
            <a:chExt cx="1676400" cy="1676400"/>
          </a:xfrm>
        </p:grpSpPr>
        <p:cxnSp>
          <p:nvCxnSpPr>
            <p:cNvPr id="8" name="Straight Connector 7"/>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232" y="5486400"/>
            <a:ext cx="1168134" cy="1295400"/>
          </a:xfrm>
          <a:prstGeom prst="rect">
            <a:avLst/>
          </a:prstGeom>
        </p:spPr>
      </p:pic>
      <p:cxnSp>
        <p:nvCxnSpPr>
          <p:cNvPr id="15" name="Straight Arrow Connector 14"/>
          <p:cNvCxnSpPr/>
          <p:nvPr/>
        </p:nvCxnSpPr>
        <p:spPr bwMode="auto">
          <a:xfrm flipH="1">
            <a:off x="3451860" y="6057900"/>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grpSp>
        <p:nvGrpSpPr>
          <p:cNvPr id="16" name="Group 15"/>
          <p:cNvGrpSpPr/>
          <p:nvPr/>
        </p:nvGrpSpPr>
        <p:grpSpPr>
          <a:xfrm>
            <a:off x="4130595" y="5715000"/>
            <a:ext cx="744592" cy="685800"/>
            <a:chOff x="838200" y="4724400"/>
            <a:chExt cx="1676400" cy="1676400"/>
          </a:xfrm>
        </p:grpSpPr>
        <p:cxnSp>
          <p:nvCxnSpPr>
            <p:cNvPr id="17" name="Straight Connector 16"/>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21" name="Oval 20"/>
          <p:cNvSpPr/>
          <p:nvPr/>
        </p:nvSpPr>
        <p:spPr bwMode="auto">
          <a:xfrm>
            <a:off x="7913370" y="1797666"/>
            <a:ext cx="228600" cy="228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Oval 21"/>
          <p:cNvSpPr/>
          <p:nvPr/>
        </p:nvSpPr>
        <p:spPr bwMode="auto">
          <a:xfrm>
            <a:off x="7650480" y="5105400"/>
            <a:ext cx="228600" cy="228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4" name="Elbow Connector 23"/>
          <p:cNvCxnSpPr>
            <a:stCxn id="21" idx="6"/>
            <a:endCxn id="22" idx="6"/>
          </p:cNvCxnSpPr>
          <p:nvPr/>
        </p:nvCxnSpPr>
        <p:spPr bwMode="auto">
          <a:xfrm flipH="1">
            <a:off x="7879080" y="1911966"/>
            <a:ext cx="262890" cy="3307734"/>
          </a:xfrm>
          <a:prstGeom prst="bentConnector3">
            <a:avLst>
              <a:gd name="adj1" fmla="val -226087"/>
            </a:avLst>
          </a:prstGeom>
          <a:solidFill>
            <a:schemeClr val="accent1"/>
          </a:solidFill>
          <a:ln w="57150" cap="flat" cmpd="sng" algn="ctr">
            <a:solidFill>
              <a:srgbClr val="A2CCE8"/>
            </a:solidFill>
            <a:prstDash val="solid"/>
            <a:round/>
            <a:headEnd type="triangle" w="med" len="med"/>
            <a:tailEnd type="triangle" w="med" len="med"/>
          </a:ln>
          <a:effectLst/>
        </p:spPr>
      </p:cxnSp>
      <p:sp>
        <p:nvSpPr>
          <p:cNvPr id="20" name="Content Placeholder 19">
            <a:extLst>
              <a:ext uri="{FF2B5EF4-FFF2-40B4-BE49-F238E27FC236}">
                <a16:creationId xmlns:a16="http://schemas.microsoft.com/office/drawing/2014/main" id="{720F925B-B3BA-416B-B9C1-8884A4DA6AB6}"/>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E0244A41-10EC-46A8-9CB4-72D0F08BF779}"/>
              </a:ext>
            </a:extLst>
          </p:cNvPr>
          <p:cNvSpPr>
            <a:spLocks noGrp="1"/>
          </p:cNvSpPr>
          <p:nvPr>
            <p:ph type="sldNum" sz="quarter" idx="3"/>
          </p:nvPr>
        </p:nvSpPr>
        <p:spPr/>
        <p:txBody>
          <a:bodyPr/>
          <a:lstStyle/>
          <a:p>
            <a:fld id="{7C5DB68A-9D44-4073-920F-D08D647C06A7}" type="slidenum">
              <a:rPr lang="en-US" smtClean="0"/>
              <a:t>32</a:t>
            </a:fld>
            <a:endParaRPr lang="en-US" dirty="0"/>
          </a:p>
        </p:txBody>
      </p:sp>
      <p:sp>
        <p:nvSpPr>
          <p:cNvPr id="23" name="Slide Number Placeholder 2">
            <a:extLst>
              <a:ext uri="{FF2B5EF4-FFF2-40B4-BE49-F238E27FC236}">
                <a16:creationId xmlns:a16="http://schemas.microsoft.com/office/drawing/2014/main" id="{11C5FDB9-E9C9-4272-9139-2F6A7AC151B2}"/>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32</a:t>
            </a:fld>
            <a:endParaRPr lang="en-US" altLang="en-US"/>
          </a:p>
        </p:txBody>
      </p:sp>
    </p:spTree>
    <p:extLst>
      <p:ext uri="{BB962C8B-B14F-4D97-AF65-F5344CB8AC3E}">
        <p14:creationId xmlns:p14="http://schemas.microsoft.com/office/powerpoint/2010/main" val="2293902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Delusions, fantasies, imaginations, …</a:t>
            </a:r>
          </a:p>
        </p:txBody>
      </p:sp>
      <p:sp>
        <p:nvSpPr>
          <p:cNvPr id="6" name="Content Placeholder 5"/>
          <p:cNvSpPr>
            <a:spLocks noGrp="1"/>
          </p:cNvSpPr>
          <p:nvPr>
            <p:ph idx="1"/>
          </p:nvPr>
        </p:nvSpPr>
        <p:spPr>
          <a:xfrm>
            <a:off x="228600" y="1676400"/>
            <a:ext cx="4114800" cy="4953000"/>
          </a:xfrm>
        </p:spPr>
        <p:txBody>
          <a:bodyPr/>
          <a:lstStyle/>
          <a:p>
            <a:pPr algn="ctr"/>
            <a:r>
              <a:rPr lang="en-US" b="1" u="sng" dirty="0"/>
              <a:t>Conceptualism</a:t>
            </a:r>
          </a:p>
          <a:p>
            <a:endParaRPr lang="en-US" dirty="0"/>
          </a:p>
        </p:txBody>
      </p:sp>
      <p:sp>
        <p:nvSpPr>
          <p:cNvPr id="7" name="Content Placeholder 5"/>
          <p:cNvSpPr txBox="1">
            <a:spLocks/>
          </p:cNvSpPr>
          <p:nvPr/>
        </p:nvSpPr>
        <p:spPr>
          <a:xfrm>
            <a:off x="4800600" y="1676400"/>
            <a:ext cx="4343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lgn="ctr"/>
            <a:r>
              <a:rPr lang="en-US" u="sng" kern="0" dirty="0"/>
              <a:t>Terminology</a:t>
            </a:r>
          </a:p>
          <a:p>
            <a:endParaRPr lang="en-US" kern="0" dirty="0"/>
          </a:p>
          <a:p>
            <a:pPr marL="0" indent="0"/>
            <a:endParaRPr lang="en-US" kern="0" dirty="0"/>
          </a:p>
          <a:p>
            <a:pPr marL="0" indent="0"/>
            <a:endParaRPr lang="en-US" kern="0" dirty="0"/>
          </a:p>
          <a:p>
            <a:pPr marL="0" indent="0"/>
            <a:endParaRPr lang="en-US" kern="0" dirty="0"/>
          </a:p>
          <a:p>
            <a:pPr marL="0" indent="0"/>
            <a:endParaRPr lang="en-US" kern="0" dirty="0"/>
          </a:p>
          <a:p>
            <a:pPr marL="0" indent="0"/>
            <a:endParaRPr lang="en-US" sz="1600" kern="0" dirty="0"/>
          </a:p>
          <a:p>
            <a:endParaRPr lang="en-US" kern="0" dirty="0"/>
          </a:p>
        </p:txBody>
      </p:sp>
      <p:cxnSp>
        <p:nvCxnSpPr>
          <p:cNvPr id="9" name="Straight Connector 8"/>
          <p:cNvCxnSpPr/>
          <p:nvPr/>
        </p:nvCxnSpPr>
        <p:spPr bwMode="auto">
          <a:xfrm>
            <a:off x="4495800" y="1676400"/>
            <a:ext cx="0" cy="4953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10" name="TextBox 9"/>
          <p:cNvSpPr txBox="1"/>
          <p:nvPr/>
        </p:nvSpPr>
        <p:spPr>
          <a:xfrm>
            <a:off x="1138761" y="2286000"/>
            <a:ext cx="2326279" cy="1077218"/>
          </a:xfrm>
          <a:prstGeom prst="rect">
            <a:avLst/>
          </a:prstGeom>
          <a:noFill/>
        </p:spPr>
        <p:txBody>
          <a:bodyPr wrap="none" rtlCol="0">
            <a:spAutoFit/>
          </a:bodyPr>
          <a:lstStyle/>
          <a:p>
            <a:r>
              <a:rPr lang="en-US" dirty="0">
                <a:solidFill>
                  <a:srgbClr val="FFFF00"/>
                </a:solidFill>
              </a:rPr>
              <a:t>Reality or</a:t>
            </a:r>
          </a:p>
          <a:p>
            <a:r>
              <a:rPr lang="en-US" dirty="0">
                <a:solidFill>
                  <a:srgbClr val="FFFF00"/>
                </a:solidFill>
              </a:rPr>
              <a:t>Imagination</a:t>
            </a:r>
          </a:p>
        </p:txBody>
      </p:sp>
      <p:sp>
        <p:nvSpPr>
          <p:cNvPr id="11" name="TextBox 10"/>
          <p:cNvSpPr txBox="1"/>
          <p:nvPr/>
        </p:nvSpPr>
        <p:spPr>
          <a:xfrm>
            <a:off x="5384974" y="2286000"/>
            <a:ext cx="2844626" cy="584775"/>
          </a:xfrm>
          <a:prstGeom prst="rect">
            <a:avLst/>
          </a:prstGeom>
          <a:noFill/>
        </p:spPr>
        <p:txBody>
          <a:bodyPr wrap="none" rtlCol="0">
            <a:spAutoFit/>
          </a:bodyPr>
          <a:lstStyle/>
          <a:p>
            <a:r>
              <a:rPr lang="en-US" dirty="0">
                <a:solidFill>
                  <a:srgbClr val="FFFF00"/>
                </a:solidFill>
              </a:rPr>
              <a:t>Representation</a:t>
            </a:r>
          </a:p>
        </p:txBody>
      </p:sp>
      <p:sp>
        <p:nvSpPr>
          <p:cNvPr id="2" name="TextBox 1"/>
          <p:cNvSpPr txBox="1"/>
          <p:nvPr/>
        </p:nvSpPr>
        <p:spPr>
          <a:xfrm>
            <a:off x="6116937" y="2980372"/>
            <a:ext cx="1710725" cy="3908762"/>
          </a:xfrm>
          <a:prstGeom prst="rect">
            <a:avLst/>
          </a:prstGeom>
          <a:noFill/>
        </p:spPr>
        <p:txBody>
          <a:bodyPr wrap="none" rtlCol="0">
            <a:spAutoFit/>
          </a:bodyPr>
          <a:lstStyle/>
          <a:p>
            <a:endParaRPr lang="en-US" b="0" dirty="0">
              <a:solidFill>
                <a:schemeClr val="bg1"/>
              </a:solidFill>
            </a:endParaRPr>
          </a:p>
          <a:p>
            <a:endParaRPr lang="en-US" b="0" dirty="0">
              <a:solidFill>
                <a:schemeClr val="bg1"/>
              </a:solidFill>
            </a:endParaRPr>
          </a:p>
          <a:p>
            <a:r>
              <a:rPr lang="en-US" b="0" dirty="0">
                <a:solidFill>
                  <a:schemeClr val="bg1"/>
                </a:solidFill>
              </a:rPr>
              <a:t>‘unicorn’</a:t>
            </a:r>
          </a:p>
          <a:p>
            <a:endParaRPr lang="en-US" b="0" dirty="0">
              <a:solidFill>
                <a:schemeClr val="bg1"/>
              </a:solidFill>
            </a:endParaRPr>
          </a:p>
          <a:p>
            <a:r>
              <a:rPr lang="en-US" sz="2400" b="0" u="sng" kern="0" dirty="0">
                <a:solidFill>
                  <a:schemeClr val="bg1"/>
                </a:solidFill>
                <a:latin typeface="Trebuchet MS" panose="020B0603020202020204" pitchFamily="34" charset="0"/>
              </a:rPr>
              <a:t>Graphics</a:t>
            </a:r>
          </a:p>
          <a:p>
            <a:endParaRPr lang="en-US" b="0" dirty="0">
              <a:solidFill>
                <a:schemeClr val="bg1"/>
              </a:solidFill>
            </a:endParaRPr>
          </a:p>
          <a:p>
            <a:endParaRPr lang="en-US" b="0" dirty="0">
              <a:solidFill>
                <a:schemeClr val="bg1"/>
              </a:solidFill>
            </a:endParaRPr>
          </a:p>
          <a:p>
            <a:endParaRPr lang="en-US" b="0" dirty="0">
              <a:solidFill>
                <a:schemeClr val="bg1"/>
              </a:solidFill>
            </a:endParaRPr>
          </a:p>
        </p:txBody>
      </p:sp>
      <p:cxnSp>
        <p:nvCxnSpPr>
          <p:cNvPr id="12" name="Straight Arrow Connector 11"/>
          <p:cNvCxnSpPr/>
          <p:nvPr/>
        </p:nvCxnSpPr>
        <p:spPr bwMode="auto">
          <a:xfrm rot="20950503" flipH="1">
            <a:off x="3427064" y="4622481"/>
            <a:ext cx="2613659" cy="24825"/>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232" y="5486400"/>
            <a:ext cx="1168134" cy="1295400"/>
          </a:xfrm>
          <a:prstGeom prst="rect">
            <a:avLst/>
          </a:prstGeom>
        </p:spPr>
      </p:pic>
      <p:cxnSp>
        <p:nvCxnSpPr>
          <p:cNvPr id="15" name="Straight Arrow Connector 14"/>
          <p:cNvCxnSpPr/>
          <p:nvPr/>
        </p:nvCxnSpPr>
        <p:spPr bwMode="auto">
          <a:xfrm flipH="1" flipV="1">
            <a:off x="3465040" y="5334000"/>
            <a:ext cx="2600480" cy="72390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4" name="Cloud Callout 13"/>
          <p:cNvSpPr/>
          <p:nvPr/>
        </p:nvSpPr>
        <p:spPr bwMode="auto">
          <a:xfrm>
            <a:off x="1047884" y="4349217"/>
            <a:ext cx="2210719" cy="148229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609785 w 1985439"/>
              <a:gd name="connsiteY0" fmla="*/ 1243013 h 1104900"/>
              <a:gd name="connsiteX1" fmla="*/ 579093 w 1985439"/>
              <a:gd name="connsiteY1" fmla="*/ 1273705 h 1104900"/>
              <a:gd name="connsiteX2" fmla="*/ 548401 w 1985439"/>
              <a:gd name="connsiteY2" fmla="*/ 1243013 h 1104900"/>
              <a:gd name="connsiteX3" fmla="*/ 579093 w 1985439"/>
              <a:gd name="connsiteY3" fmla="*/ 1212321 h 1104900"/>
              <a:gd name="connsiteX4" fmla="*/ 609785 w 1985439"/>
              <a:gd name="connsiteY4" fmla="*/ 1243013 h 1104900"/>
              <a:gd name="connsiteX0" fmla="*/ 663198 w 1985439"/>
              <a:gd name="connsiteY0" fmla="*/ 1205079 h 1104900"/>
              <a:gd name="connsiteX1" fmla="*/ 601815 w 1985439"/>
              <a:gd name="connsiteY1" fmla="*/ 1266462 h 1104900"/>
              <a:gd name="connsiteX2" fmla="*/ 540432 w 1985439"/>
              <a:gd name="connsiteY2" fmla="*/ 1205079 h 1104900"/>
              <a:gd name="connsiteX3" fmla="*/ 601815 w 1985439"/>
              <a:gd name="connsiteY3" fmla="*/ 1143696 h 1104900"/>
              <a:gd name="connsiteX4" fmla="*/ 663198 w 1985439"/>
              <a:gd name="connsiteY4" fmla="*/ 1205079 h 1104900"/>
              <a:gd name="connsiteX0" fmla="*/ 748152 w 1985439"/>
              <a:gd name="connsiteY0" fmla="*/ 1114485 h 1104900"/>
              <a:gd name="connsiteX1" fmla="*/ 656077 w 1985439"/>
              <a:gd name="connsiteY1" fmla="*/ 1206560 h 1104900"/>
              <a:gd name="connsiteX2" fmla="*/ 564002 w 1985439"/>
              <a:gd name="connsiteY2" fmla="*/ 1114485 h 1104900"/>
              <a:gd name="connsiteX3" fmla="*/ 656077 w 1985439"/>
              <a:gd name="connsiteY3" fmla="*/ 1022410 h 1104900"/>
              <a:gd name="connsiteX4" fmla="*/ 748152 w 1985439"/>
              <a:gd name="connsiteY4" fmla="*/ 1114485 h 11049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760602 w 1988013"/>
              <a:gd name="connsiteY1" fmla="*/ 1202954 h 1270099"/>
              <a:gd name="connsiteX2" fmla="*/ 565657 w 1988013"/>
              <a:gd name="connsiteY2" fmla="*/ 111087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565657 w 1988013"/>
              <a:gd name="connsiteY2" fmla="*/ 111087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97077 w 1988013"/>
              <a:gd name="connsiteY2" fmla="*/ 123660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603470 w 1988013"/>
              <a:gd name="connsiteY1" fmla="*/ 126285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39927 w 1988013"/>
              <a:gd name="connsiteY2" fmla="*/ 105372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611440 w 1988013"/>
              <a:gd name="connsiteY0" fmla="*/ 1239407 h 1270099"/>
              <a:gd name="connsiteX1" fmla="*/ 580748 w 1988013"/>
              <a:gd name="connsiteY1" fmla="*/ 1270099 h 1270099"/>
              <a:gd name="connsiteX2" fmla="*/ 550056 w 1988013"/>
              <a:gd name="connsiteY2" fmla="*/ 1239407 h 1270099"/>
              <a:gd name="connsiteX3" fmla="*/ 580748 w 1988013"/>
              <a:gd name="connsiteY3" fmla="*/ 1208715 h 1270099"/>
              <a:gd name="connsiteX4" fmla="*/ 611440 w 1988013"/>
              <a:gd name="connsiteY4" fmla="*/ 1239407 h 1270099"/>
              <a:gd name="connsiteX0" fmla="*/ 664853 w 1988013"/>
              <a:gd name="connsiteY0" fmla="*/ 1201473 h 1270099"/>
              <a:gd name="connsiteX1" fmla="*/ 866360 w 1988013"/>
              <a:gd name="connsiteY1" fmla="*/ 1045686 h 1270099"/>
              <a:gd name="connsiteX2" fmla="*/ 542087 w 1988013"/>
              <a:gd name="connsiteY2" fmla="*/ 1201473 h 1270099"/>
              <a:gd name="connsiteX3" fmla="*/ 603470 w 1988013"/>
              <a:gd name="connsiteY3" fmla="*/ 1140090 h 1270099"/>
              <a:gd name="connsiteX4" fmla="*/ 664853 w 1988013"/>
              <a:gd name="connsiteY4" fmla="*/ 1201473 h 1270099"/>
              <a:gd name="connsiteX0" fmla="*/ 749807 w 1988013"/>
              <a:gd name="connsiteY0" fmla="*/ 1110879 h 1270099"/>
              <a:gd name="connsiteX1" fmla="*/ 657732 w 1988013"/>
              <a:gd name="connsiteY1" fmla="*/ 1134374 h 1270099"/>
              <a:gd name="connsiteX2" fmla="*/ 439927 w 1988013"/>
              <a:gd name="connsiteY2" fmla="*/ 1053729 h 1270099"/>
              <a:gd name="connsiteX3" fmla="*/ 657732 w 1988013"/>
              <a:gd name="connsiteY3" fmla="*/ 1018804 h 1270099"/>
              <a:gd name="connsiteX4" fmla="*/ 749807 w 1988013"/>
              <a:gd name="connsiteY4" fmla="*/ 1110879 h 1270099"/>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50068"/>
              <a:gd name="connsiteX1" fmla="*/ 5659 w 43256"/>
              <a:gd name="connsiteY1" fmla="*/ 6766 h 50068"/>
              <a:gd name="connsiteX2" fmla="*/ 14041 w 43256"/>
              <a:gd name="connsiteY2" fmla="*/ 5061 h 50068"/>
              <a:gd name="connsiteX3" fmla="*/ 22492 w 43256"/>
              <a:gd name="connsiteY3" fmla="*/ 3291 h 50068"/>
              <a:gd name="connsiteX4" fmla="*/ 25785 w 43256"/>
              <a:gd name="connsiteY4" fmla="*/ 59 h 50068"/>
              <a:gd name="connsiteX5" fmla="*/ 29869 w 43256"/>
              <a:gd name="connsiteY5" fmla="*/ 2340 h 50068"/>
              <a:gd name="connsiteX6" fmla="*/ 35499 w 43256"/>
              <a:gd name="connsiteY6" fmla="*/ 549 h 50068"/>
              <a:gd name="connsiteX7" fmla="*/ 38354 w 43256"/>
              <a:gd name="connsiteY7" fmla="*/ 5435 h 50068"/>
              <a:gd name="connsiteX8" fmla="*/ 42018 w 43256"/>
              <a:gd name="connsiteY8" fmla="*/ 10177 h 50068"/>
              <a:gd name="connsiteX9" fmla="*/ 41854 w 43256"/>
              <a:gd name="connsiteY9" fmla="*/ 15319 h 50068"/>
              <a:gd name="connsiteX10" fmla="*/ 43052 w 43256"/>
              <a:gd name="connsiteY10" fmla="*/ 23181 h 50068"/>
              <a:gd name="connsiteX11" fmla="*/ 37440 w 43256"/>
              <a:gd name="connsiteY11" fmla="*/ 30063 h 50068"/>
              <a:gd name="connsiteX12" fmla="*/ 35431 w 43256"/>
              <a:gd name="connsiteY12" fmla="*/ 35960 h 50068"/>
              <a:gd name="connsiteX13" fmla="*/ 28591 w 43256"/>
              <a:gd name="connsiteY13" fmla="*/ 36674 h 50068"/>
              <a:gd name="connsiteX14" fmla="*/ 23703 w 43256"/>
              <a:gd name="connsiteY14" fmla="*/ 42965 h 50068"/>
              <a:gd name="connsiteX15" fmla="*/ 16516 w 43256"/>
              <a:gd name="connsiteY15" fmla="*/ 39125 h 50068"/>
              <a:gd name="connsiteX16" fmla="*/ 5840 w 43256"/>
              <a:gd name="connsiteY16" fmla="*/ 35331 h 50068"/>
              <a:gd name="connsiteX17" fmla="*/ 1146 w 43256"/>
              <a:gd name="connsiteY17" fmla="*/ 31109 h 50068"/>
              <a:gd name="connsiteX18" fmla="*/ 2149 w 43256"/>
              <a:gd name="connsiteY18" fmla="*/ 25410 h 50068"/>
              <a:gd name="connsiteX19" fmla="*/ 31 w 43256"/>
              <a:gd name="connsiteY19" fmla="*/ 19563 h 50068"/>
              <a:gd name="connsiteX20" fmla="*/ 3899 w 43256"/>
              <a:gd name="connsiteY20" fmla="*/ 14366 h 50068"/>
              <a:gd name="connsiteX21" fmla="*/ 3936 w 43256"/>
              <a:gd name="connsiteY21" fmla="*/ 14229 h 50068"/>
              <a:gd name="connsiteX0" fmla="*/ 508570 w 1988013"/>
              <a:gd name="connsiteY0" fmla="*/ 1056527 h 1280549"/>
              <a:gd name="connsiteX1" fmla="*/ 580748 w 1988013"/>
              <a:gd name="connsiteY1" fmla="*/ 1270099 h 1280549"/>
              <a:gd name="connsiteX2" fmla="*/ 550056 w 1988013"/>
              <a:gd name="connsiteY2" fmla="*/ 1239407 h 1280549"/>
              <a:gd name="connsiteX3" fmla="*/ 580748 w 1988013"/>
              <a:gd name="connsiteY3" fmla="*/ 1208715 h 1280549"/>
              <a:gd name="connsiteX4" fmla="*/ 508570 w 1988013"/>
              <a:gd name="connsiteY4" fmla="*/ 1056527 h 1280549"/>
              <a:gd name="connsiteX0" fmla="*/ 664853 w 1988013"/>
              <a:gd name="connsiteY0" fmla="*/ 1201473 h 1280549"/>
              <a:gd name="connsiteX1" fmla="*/ 866360 w 1988013"/>
              <a:gd name="connsiteY1" fmla="*/ 1045686 h 1280549"/>
              <a:gd name="connsiteX2" fmla="*/ 542087 w 1988013"/>
              <a:gd name="connsiteY2" fmla="*/ 1201473 h 1280549"/>
              <a:gd name="connsiteX3" fmla="*/ 603470 w 1988013"/>
              <a:gd name="connsiteY3" fmla="*/ 1140090 h 1280549"/>
              <a:gd name="connsiteX4" fmla="*/ 664853 w 1988013"/>
              <a:gd name="connsiteY4" fmla="*/ 1201473 h 1280549"/>
              <a:gd name="connsiteX0" fmla="*/ 749807 w 1988013"/>
              <a:gd name="connsiteY0" fmla="*/ 1110879 h 1280549"/>
              <a:gd name="connsiteX1" fmla="*/ 657732 w 1988013"/>
              <a:gd name="connsiteY1" fmla="*/ 1134374 h 1280549"/>
              <a:gd name="connsiteX2" fmla="*/ 439927 w 1988013"/>
              <a:gd name="connsiteY2" fmla="*/ 1053729 h 1280549"/>
              <a:gd name="connsiteX3" fmla="*/ 657732 w 1988013"/>
              <a:gd name="connsiteY3" fmla="*/ 1018804 h 1280549"/>
              <a:gd name="connsiteX4" fmla="*/ 749807 w 1988013"/>
              <a:gd name="connsiteY4" fmla="*/ 1110879 h 1280549"/>
              <a:gd name="connsiteX0" fmla="*/ 4729 w 43256"/>
              <a:gd name="connsiteY0" fmla="*/ 26036 h 50068"/>
              <a:gd name="connsiteX1" fmla="*/ 2196 w 43256"/>
              <a:gd name="connsiteY1" fmla="*/ 25239 h 50068"/>
              <a:gd name="connsiteX2" fmla="*/ 6964 w 43256"/>
              <a:gd name="connsiteY2" fmla="*/ 34758 h 50068"/>
              <a:gd name="connsiteX3" fmla="*/ 5856 w 43256"/>
              <a:gd name="connsiteY3" fmla="*/ 35139 h 50068"/>
              <a:gd name="connsiteX4" fmla="*/ 16514 w 43256"/>
              <a:gd name="connsiteY4" fmla="*/ 38949 h 50068"/>
              <a:gd name="connsiteX5" fmla="*/ 15846 w 43256"/>
              <a:gd name="connsiteY5" fmla="*/ 37209 h 50068"/>
              <a:gd name="connsiteX6" fmla="*/ 28863 w 43256"/>
              <a:gd name="connsiteY6" fmla="*/ 34610 h 50068"/>
              <a:gd name="connsiteX7" fmla="*/ 28596 w 43256"/>
              <a:gd name="connsiteY7" fmla="*/ 36519 h 50068"/>
              <a:gd name="connsiteX8" fmla="*/ 34165 w 43256"/>
              <a:gd name="connsiteY8" fmla="*/ 22813 h 50068"/>
              <a:gd name="connsiteX9" fmla="*/ 37416 w 43256"/>
              <a:gd name="connsiteY9" fmla="*/ 29949 h 50068"/>
              <a:gd name="connsiteX10" fmla="*/ 41834 w 43256"/>
              <a:gd name="connsiteY10" fmla="*/ 15213 h 50068"/>
              <a:gd name="connsiteX11" fmla="*/ 40386 w 43256"/>
              <a:gd name="connsiteY11" fmla="*/ 17889 h 50068"/>
              <a:gd name="connsiteX12" fmla="*/ 38360 w 43256"/>
              <a:gd name="connsiteY12" fmla="*/ 5285 h 50068"/>
              <a:gd name="connsiteX13" fmla="*/ 38436 w 43256"/>
              <a:gd name="connsiteY13" fmla="*/ 6549 h 50068"/>
              <a:gd name="connsiteX14" fmla="*/ 29114 w 43256"/>
              <a:gd name="connsiteY14" fmla="*/ 3811 h 50068"/>
              <a:gd name="connsiteX15" fmla="*/ 29856 w 43256"/>
              <a:gd name="connsiteY15" fmla="*/ 2199 h 50068"/>
              <a:gd name="connsiteX16" fmla="*/ 22177 w 43256"/>
              <a:gd name="connsiteY16" fmla="*/ 4579 h 50068"/>
              <a:gd name="connsiteX17" fmla="*/ 22536 w 43256"/>
              <a:gd name="connsiteY17" fmla="*/ 3189 h 50068"/>
              <a:gd name="connsiteX18" fmla="*/ 14036 w 43256"/>
              <a:gd name="connsiteY18" fmla="*/ 5051 h 50068"/>
              <a:gd name="connsiteX19" fmla="*/ 15336 w 43256"/>
              <a:gd name="connsiteY19" fmla="*/ 6399 h 50068"/>
              <a:gd name="connsiteX20" fmla="*/ 4163 w 43256"/>
              <a:gd name="connsiteY20" fmla="*/ 15648 h 50068"/>
              <a:gd name="connsiteX21" fmla="*/ 3936 w 43256"/>
              <a:gd name="connsiteY21" fmla="*/ 14229 h 50068"/>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664853 w 1988013"/>
              <a:gd name="connsiteY0" fmla="*/ 1201473 h 1240837"/>
              <a:gd name="connsiteX1" fmla="*/ 866360 w 1988013"/>
              <a:gd name="connsiteY1" fmla="*/ 1045686 h 1240837"/>
              <a:gd name="connsiteX2" fmla="*/ 542087 w 1988013"/>
              <a:gd name="connsiteY2" fmla="*/ 1201473 h 1240837"/>
              <a:gd name="connsiteX3" fmla="*/ 603470 w 1988013"/>
              <a:gd name="connsiteY3" fmla="*/ 1140090 h 1240837"/>
              <a:gd name="connsiteX4" fmla="*/ 664853 w 1988013"/>
              <a:gd name="connsiteY4" fmla="*/ 120147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493403 w 1988013"/>
              <a:gd name="connsiteY0" fmla="*/ 1098603 h 1240837"/>
              <a:gd name="connsiteX1" fmla="*/ 866360 w 1988013"/>
              <a:gd name="connsiteY1" fmla="*/ 1045686 h 1240837"/>
              <a:gd name="connsiteX2" fmla="*/ 542087 w 1988013"/>
              <a:gd name="connsiteY2" fmla="*/ 1201473 h 1240837"/>
              <a:gd name="connsiteX3" fmla="*/ 603470 w 1988013"/>
              <a:gd name="connsiteY3" fmla="*/ 1140090 h 1240837"/>
              <a:gd name="connsiteX4" fmla="*/ 493403 w 1988013"/>
              <a:gd name="connsiteY4" fmla="*/ 109860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8515"/>
              <a:gd name="connsiteX1" fmla="*/ 5659 w 43256"/>
              <a:gd name="connsiteY1" fmla="*/ 6766 h 48515"/>
              <a:gd name="connsiteX2" fmla="*/ 14041 w 43256"/>
              <a:gd name="connsiteY2" fmla="*/ 5061 h 48515"/>
              <a:gd name="connsiteX3" fmla="*/ 22492 w 43256"/>
              <a:gd name="connsiteY3" fmla="*/ 3291 h 48515"/>
              <a:gd name="connsiteX4" fmla="*/ 25785 w 43256"/>
              <a:gd name="connsiteY4" fmla="*/ 59 h 48515"/>
              <a:gd name="connsiteX5" fmla="*/ 29869 w 43256"/>
              <a:gd name="connsiteY5" fmla="*/ 2340 h 48515"/>
              <a:gd name="connsiteX6" fmla="*/ 35499 w 43256"/>
              <a:gd name="connsiteY6" fmla="*/ 549 h 48515"/>
              <a:gd name="connsiteX7" fmla="*/ 38354 w 43256"/>
              <a:gd name="connsiteY7" fmla="*/ 5435 h 48515"/>
              <a:gd name="connsiteX8" fmla="*/ 42018 w 43256"/>
              <a:gd name="connsiteY8" fmla="*/ 10177 h 48515"/>
              <a:gd name="connsiteX9" fmla="*/ 41854 w 43256"/>
              <a:gd name="connsiteY9" fmla="*/ 15319 h 48515"/>
              <a:gd name="connsiteX10" fmla="*/ 43052 w 43256"/>
              <a:gd name="connsiteY10" fmla="*/ 23181 h 48515"/>
              <a:gd name="connsiteX11" fmla="*/ 37440 w 43256"/>
              <a:gd name="connsiteY11" fmla="*/ 30063 h 48515"/>
              <a:gd name="connsiteX12" fmla="*/ 35431 w 43256"/>
              <a:gd name="connsiteY12" fmla="*/ 35960 h 48515"/>
              <a:gd name="connsiteX13" fmla="*/ 28591 w 43256"/>
              <a:gd name="connsiteY13" fmla="*/ 36674 h 48515"/>
              <a:gd name="connsiteX14" fmla="*/ 23703 w 43256"/>
              <a:gd name="connsiteY14" fmla="*/ 42965 h 48515"/>
              <a:gd name="connsiteX15" fmla="*/ 16516 w 43256"/>
              <a:gd name="connsiteY15" fmla="*/ 39125 h 48515"/>
              <a:gd name="connsiteX16" fmla="*/ 5840 w 43256"/>
              <a:gd name="connsiteY16" fmla="*/ 35331 h 48515"/>
              <a:gd name="connsiteX17" fmla="*/ 1146 w 43256"/>
              <a:gd name="connsiteY17" fmla="*/ 31109 h 48515"/>
              <a:gd name="connsiteX18" fmla="*/ 2149 w 43256"/>
              <a:gd name="connsiteY18" fmla="*/ 25410 h 48515"/>
              <a:gd name="connsiteX19" fmla="*/ 31 w 43256"/>
              <a:gd name="connsiteY19" fmla="*/ 19563 h 48515"/>
              <a:gd name="connsiteX20" fmla="*/ 3899 w 43256"/>
              <a:gd name="connsiteY20" fmla="*/ 14366 h 48515"/>
              <a:gd name="connsiteX21" fmla="*/ 3936 w 43256"/>
              <a:gd name="connsiteY21" fmla="*/ 14229 h 48515"/>
              <a:gd name="connsiteX0" fmla="*/ 508570 w 1988013"/>
              <a:gd name="connsiteY0" fmla="*/ 1056527 h 1240837"/>
              <a:gd name="connsiteX1" fmla="*/ 797918 w 1988013"/>
              <a:gd name="connsiteY1" fmla="*/ 1087219 h 1240837"/>
              <a:gd name="connsiteX2" fmla="*/ 550056 w 1988013"/>
              <a:gd name="connsiteY2" fmla="*/ 1239407 h 1240837"/>
              <a:gd name="connsiteX3" fmla="*/ 580748 w 1988013"/>
              <a:gd name="connsiteY3" fmla="*/ 1208715 h 1240837"/>
              <a:gd name="connsiteX4" fmla="*/ 508570 w 1988013"/>
              <a:gd name="connsiteY4" fmla="*/ 1056527 h 1240837"/>
              <a:gd name="connsiteX0" fmla="*/ 493403 w 1988013"/>
              <a:gd name="connsiteY0" fmla="*/ 1098603 h 1240837"/>
              <a:gd name="connsiteX1" fmla="*/ 866360 w 1988013"/>
              <a:gd name="connsiteY1" fmla="*/ 1045686 h 1240837"/>
              <a:gd name="connsiteX2" fmla="*/ 542087 w 1988013"/>
              <a:gd name="connsiteY2" fmla="*/ 1201473 h 1240837"/>
              <a:gd name="connsiteX3" fmla="*/ 752060 w 1988013"/>
              <a:gd name="connsiteY3" fmla="*/ 1082940 h 1240837"/>
              <a:gd name="connsiteX4" fmla="*/ 493403 w 1988013"/>
              <a:gd name="connsiteY4" fmla="*/ 1098603 h 1240837"/>
              <a:gd name="connsiteX0" fmla="*/ 749807 w 1988013"/>
              <a:gd name="connsiteY0" fmla="*/ 1110879 h 1240837"/>
              <a:gd name="connsiteX1" fmla="*/ 657732 w 1988013"/>
              <a:gd name="connsiteY1" fmla="*/ 1134374 h 1240837"/>
              <a:gd name="connsiteX2" fmla="*/ 439927 w 1988013"/>
              <a:gd name="connsiteY2" fmla="*/ 1053729 h 1240837"/>
              <a:gd name="connsiteX3" fmla="*/ 657732 w 1988013"/>
              <a:gd name="connsiteY3" fmla="*/ 1018804 h 1240837"/>
              <a:gd name="connsiteX4" fmla="*/ 749807 w 1988013"/>
              <a:gd name="connsiteY4" fmla="*/ 1110879 h 1240837"/>
              <a:gd name="connsiteX0" fmla="*/ 4729 w 43256"/>
              <a:gd name="connsiteY0" fmla="*/ 26036 h 48515"/>
              <a:gd name="connsiteX1" fmla="*/ 2196 w 43256"/>
              <a:gd name="connsiteY1" fmla="*/ 25239 h 48515"/>
              <a:gd name="connsiteX2" fmla="*/ 6964 w 43256"/>
              <a:gd name="connsiteY2" fmla="*/ 34758 h 48515"/>
              <a:gd name="connsiteX3" fmla="*/ 5856 w 43256"/>
              <a:gd name="connsiteY3" fmla="*/ 35139 h 48515"/>
              <a:gd name="connsiteX4" fmla="*/ 16514 w 43256"/>
              <a:gd name="connsiteY4" fmla="*/ 38949 h 48515"/>
              <a:gd name="connsiteX5" fmla="*/ 15846 w 43256"/>
              <a:gd name="connsiteY5" fmla="*/ 37209 h 48515"/>
              <a:gd name="connsiteX6" fmla="*/ 28863 w 43256"/>
              <a:gd name="connsiteY6" fmla="*/ 34610 h 48515"/>
              <a:gd name="connsiteX7" fmla="*/ 28596 w 43256"/>
              <a:gd name="connsiteY7" fmla="*/ 36519 h 48515"/>
              <a:gd name="connsiteX8" fmla="*/ 34165 w 43256"/>
              <a:gd name="connsiteY8" fmla="*/ 22813 h 48515"/>
              <a:gd name="connsiteX9" fmla="*/ 37416 w 43256"/>
              <a:gd name="connsiteY9" fmla="*/ 29949 h 48515"/>
              <a:gd name="connsiteX10" fmla="*/ 41834 w 43256"/>
              <a:gd name="connsiteY10" fmla="*/ 15213 h 48515"/>
              <a:gd name="connsiteX11" fmla="*/ 40386 w 43256"/>
              <a:gd name="connsiteY11" fmla="*/ 17889 h 48515"/>
              <a:gd name="connsiteX12" fmla="*/ 38360 w 43256"/>
              <a:gd name="connsiteY12" fmla="*/ 5285 h 48515"/>
              <a:gd name="connsiteX13" fmla="*/ 38436 w 43256"/>
              <a:gd name="connsiteY13" fmla="*/ 6549 h 48515"/>
              <a:gd name="connsiteX14" fmla="*/ 29114 w 43256"/>
              <a:gd name="connsiteY14" fmla="*/ 3811 h 48515"/>
              <a:gd name="connsiteX15" fmla="*/ 29856 w 43256"/>
              <a:gd name="connsiteY15" fmla="*/ 2199 h 48515"/>
              <a:gd name="connsiteX16" fmla="*/ 22177 w 43256"/>
              <a:gd name="connsiteY16" fmla="*/ 4579 h 48515"/>
              <a:gd name="connsiteX17" fmla="*/ 22536 w 43256"/>
              <a:gd name="connsiteY17" fmla="*/ 3189 h 48515"/>
              <a:gd name="connsiteX18" fmla="*/ 14036 w 43256"/>
              <a:gd name="connsiteY18" fmla="*/ 5051 h 48515"/>
              <a:gd name="connsiteX19" fmla="*/ 15336 w 43256"/>
              <a:gd name="connsiteY19" fmla="*/ 6399 h 48515"/>
              <a:gd name="connsiteX20" fmla="*/ 4163 w 43256"/>
              <a:gd name="connsiteY20" fmla="*/ 15648 h 48515"/>
              <a:gd name="connsiteX21" fmla="*/ 3936 w 43256"/>
              <a:gd name="connsiteY21" fmla="*/ 14229 h 48515"/>
              <a:gd name="connsiteX0" fmla="*/ 3936 w 43256"/>
              <a:gd name="connsiteY0" fmla="*/ 14229 h 47293"/>
              <a:gd name="connsiteX1" fmla="*/ 5659 w 43256"/>
              <a:gd name="connsiteY1" fmla="*/ 6766 h 47293"/>
              <a:gd name="connsiteX2" fmla="*/ 14041 w 43256"/>
              <a:gd name="connsiteY2" fmla="*/ 5061 h 47293"/>
              <a:gd name="connsiteX3" fmla="*/ 22492 w 43256"/>
              <a:gd name="connsiteY3" fmla="*/ 3291 h 47293"/>
              <a:gd name="connsiteX4" fmla="*/ 25785 w 43256"/>
              <a:gd name="connsiteY4" fmla="*/ 59 h 47293"/>
              <a:gd name="connsiteX5" fmla="*/ 29869 w 43256"/>
              <a:gd name="connsiteY5" fmla="*/ 2340 h 47293"/>
              <a:gd name="connsiteX6" fmla="*/ 35499 w 43256"/>
              <a:gd name="connsiteY6" fmla="*/ 549 h 47293"/>
              <a:gd name="connsiteX7" fmla="*/ 38354 w 43256"/>
              <a:gd name="connsiteY7" fmla="*/ 5435 h 47293"/>
              <a:gd name="connsiteX8" fmla="*/ 42018 w 43256"/>
              <a:gd name="connsiteY8" fmla="*/ 10177 h 47293"/>
              <a:gd name="connsiteX9" fmla="*/ 41854 w 43256"/>
              <a:gd name="connsiteY9" fmla="*/ 15319 h 47293"/>
              <a:gd name="connsiteX10" fmla="*/ 43052 w 43256"/>
              <a:gd name="connsiteY10" fmla="*/ 23181 h 47293"/>
              <a:gd name="connsiteX11" fmla="*/ 37440 w 43256"/>
              <a:gd name="connsiteY11" fmla="*/ 30063 h 47293"/>
              <a:gd name="connsiteX12" fmla="*/ 35431 w 43256"/>
              <a:gd name="connsiteY12" fmla="*/ 35960 h 47293"/>
              <a:gd name="connsiteX13" fmla="*/ 28591 w 43256"/>
              <a:gd name="connsiteY13" fmla="*/ 36674 h 47293"/>
              <a:gd name="connsiteX14" fmla="*/ 23703 w 43256"/>
              <a:gd name="connsiteY14" fmla="*/ 42965 h 47293"/>
              <a:gd name="connsiteX15" fmla="*/ 16516 w 43256"/>
              <a:gd name="connsiteY15" fmla="*/ 39125 h 47293"/>
              <a:gd name="connsiteX16" fmla="*/ 5840 w 43256"/>
              <a:gd name="connsiteY16" fmla="*/ 35331 h 47293"/>
              <a:gd name="connsiteX17" fmla="*/ 1146 w 43256"/>
              <a:gd name="connsiteY17" fmla="*/ 31109 h 47293"/>
              <a:gd name="connsiteX18" fmla="*/ 2149 w 43256"/>
              <a:gd name="connsiteY18" fmla="*/ 25410 h 47293"/>
              <a:gd name="connsiteX19" fmla="*/ 31 w 43256"/>
              <a:gd name="connsiteY19" fmla="*/ 19563 h 47293"/>
              <a:gd name="connsiteX20" fmla="*/ 3899 w 43256"/>
              <a:gd name="connsiteY20" fmla="*/ 14366 h 47293"/>
              <a:gd name="connsiteX21" fmla="*/ 3936 w 43256"/>
              <a:gd name="connsiteY21" fmla="*/ 14229 h 47293"/>
              <a:gd name="connsiteX0" fmla="*/ 508570 w 1988013"/>
              <a:gd name="connsiteY0" fmla="*/ 1056527 h 1209578"/>
              <a:gd name="connsiteX1" fmla="*/ 797918 w 1988013"/>
              <a:gd name="connsiteY1" fmla="*/ 1087219 h 1209578"/>
              <a:gd name="connsiteX2" fmla="*/ 378606 w 1988013"/>
              <a:gd name="connsiteY2" fmla="*/ 976517 h 1209578"/>
              <a:gd name="connsiteX3" fmla="*/ 580748 w 1988013"/>
              <a:gd name="connsiteY3" fmla="*/ 1208715 h 1209578"/>
              <a:gd name="connsiteX4" fmla="*/ 508570 w 1988013"/>
              <a:gd name="connsiteY4" fmla="*/ 1056527 h 1209578"/>
              <a:gd name="connsiteX0" fmla="*/ 493403 w 1988013"/>
              <a:gd name="connsiteY0" fmla="*/ 1098603 h 1209578"/>
              <a:gd name="connsiteX1" fmla="*/ 866360 w 1988013"/>
              <a:gd name="connsiteY1" fmla="*/ 1045686 h 1209578"/>
              <a:gd name="connsiteX2" fmla="*/ 542087 w 1988013"/>
              <a:gd name="connsiteY2" fmla="*/ 1201473 h 1209578"/>
              <a:gd name="connsiteX3" fmla="*/ 752060 w 1988013"/>
              <a:gd name="connsiteY3" fmla="*/ 1082940 h 1209578"/>
              <a:gd name="connsiteX4" fmla="*/ 493403 w 1988013"/>
              <a:gd name="connsiteY4" fmla="*/ 1098603 h 1209578"/>
              <a:gd name="connsiteX0" fmla="*/ 749807 w 1988013"/>
              <a:gd name="connsiteY0" fmla="*/ 1110879 h 1209578"/>
              <a:gd name="connsiteX1" fmla="*/ 657732 w 1988013"/>
              <a:gd name="connsiteY1" fmla="*/ 1134374 h 1209578"/>
              <a:gd name="connsiteX2" fmla="*/ 439927 w 1988013"/>
              <a:gd name="connsiteY2" fmla="*/ 1053729 h 1209578"/>
              <a:gd name="connsiteX3" fmla="*/ 657732 w 1988013"/>
              <a:gd name="connsiteY3" fmla="*/ 1018804 h 1209578"/>
              <a:gd name="connsiteX4" fmla="*/ 749807 w 1988013"/>
              <a:gd name="connsiteY4" fmla="*/ 1110879 h 1209578"/>
              <a:gd name="connsiteX0" fmla="*/ 4729 w 43256"/>
              <a:gd name="connsiteY0" fmla="*/ 26036 h 47293"/>
              <a:gd name="connsiteX1" fmla="*/ 2196 w 43256"/>
              <a:gd name="connsiteY1" fmla="*/ 25239 h 47293"/>
              <a:gd name="connsiteX2" fmla="*/ 6964 w 43256"/>
              <a:gd name="connsiteY2" fmla="*/ 34758 h 47293"/>
              <a:gd name="connsiteX3" fmla="*/ 5856 w 43256"/>
              <a:gd name="connsiteY3" fmla="*/ 35139 h 47293"/>
              <a:gd name="connsiteX4" fmla="*/ 16514 w 43256"/>
              <a:gd name="connsiteY4" fmla="*/ 38949 h 47293"/>
              <a:gd name="connsiteX5" fmla="*/ 15846 w 43256"/>
              <a:gd name="connsiteY5" fmla="*/ 37209 h 47293"/>
              <a:gd name="connsiteX6" fmla="*/ 28863 w 43256"/>
              <a:gd name="connsiteY6" fmla="*/ 34610 h 47293"/>
              <a:gd name="connsiteX7" fmla="*/ 28596 w 43256"/>
              <a:gd name="connsiteY7" fmla="*/ 36519 h 47293"/>
              <a:gd name="connsiteX8" fmla="*/ 34165 w 43256"/>
              <a:gd name="connsiteY8" fmla="*/ 22813 h 47293"/>
              <a:gd name="connsiteX9" fmla="*/ 37416 w 43256"/>
              <a:gd name="connsiteY9" fmla="*/ 29949 h 47293"/>
              <a:gd name="connsiteX10" fmla="*/ 41834 w 43256"/>
              <a:gd name="connsiteY10" fmla="*/ 15213 h 47293"/>
              <a:gd name="connsiteX11" fmla="*/ 40386 w 43256"/>
              <a:gd name="connsiteY11" fmla="*/ 17889 h 47293"/>
              <a:gd name="connsiteX12" fmla="*/ 38360 w 43256"/>
              <a:gd name="connsiteY12" fmla="*/ 5285 h 47293"/>
              <a:gd name="connsiteX13" fmla="*/ 38436 w 43256"/>
              <a:gd name="connsiteY13" fmla="*/ 6549 h 47293"/>
              <a:gd name="connsiteX14" fmla="*/ 29114 w 43256"/>
              <a:gd name="connsiteY14" fmla="*/ 3811 h 47293"/>
              <a:gd name="connsiteX15" fmla="*/ 29856 w 43256"/>
              <a:gd name="connsiteY15" fmla="*/ 2199 h 47293"/>
              <a:gd name="connsiteX16" fmla="*/ 22177 w 43256"/>
              <a:gd name="connsiteY16" fmla="*/ 4579 h 47293"/>
              <a:gd name="connsiteX17" fmla="*/ 22536 w 43256"/>
              <a:gd name="connsiteY17" fmla="*/ 3189 h 47293"/>
              <a:gd name="connsiteX18" fmla="*/ 14036 w 43256"/>
              <a:gd name="connsiteY18" fmla="*/ 5051 h 47293"/>
              <a:gd name="connsiteX19" fmla="*/ 15336 w 43256"/>
              <a:gd name="connsiteY19" fmla="*/ 6399 h 47293"/>
              <a:gd name="connsiteX20" fmla="*/ 4163 w 43256"/>
              <a:gd name="connsiteY20" fmla="*/ 15648 h 47293"/>
              <a:gd name="connsiteX21" fmla="*/ 3936 w 43256"/>
              <a:gd name="connsiteY21" fmla="*/ 14229 h 47293"/>
              <a:gd name="connsiteX0" fmla="*/ 3936 w 43256"/>
              <a:gd name="connsiteY0" fmla="*/ 14229 h 47293"/>
              <a:gd name="connsiteX1" fmla="*/ 5659 w 43256"/>
              <a:gd name="connsiteY1" fmla="*/ 6766 h 47293"/>
              <a:gd name="connsiteX2" fmla="*/ 14041 w 43256"/>
              <a:gd name="connsiteY2" fmla="*/ 5061 h 47293"/>
              <a:gd name="connsiteX3" fmla="*/ 22492 w 43256"/>
              <a:gd name="connsiteY3" fmla="*/ 3291 h 47293"/>
              <a:gd name="connsiteX4" fmla="*/ 25785 w 43256"/>
              <a:gd name="connsiteY4" fmla="*/ 59 h 47293"/>
              <a:gd name="connsiteX5" fmla="*/ 29869 w 43256"/>
              <a:gd name="connsiteY5" fmla="*/ 2340 h 47293"/>
              <a:gd name="connsiteX6" fmla="*/ 35499 w 43256"/>
              <a:gd name="connsiteY6" fmla="*/ 549 h 47293"/>
              <a:gd name="connsiteX7" fmla="*/ 38354 w 43256"/>
              <a:gd name="connsiteY7" fmla="*/ 5435 h 47293"/>
              <a:gd name="connsiteX8" fmla="*/ 42018 w 43256"/>
              <a:gd name="connsiteY8" fmla="*/ 10177 h 47293"/>
              <a:gd name="connsiteX9" fmla="*/ 41854 w 43256"/>
              <a:gd name="connsiteY9" fmla="*/ 15319 h 47293"/>
              <a:gd name="connsiteX10" fmla="*/ 43052 w 43256"/>
              <a:gd name="connsiteY10" fmla="*/ 23181 h 47293"/>
              <a:gd name="connsiteX11" fmla="*/ 37440 w 43256"/>
              <a:gd name="connsiteY11" fmla="*/ 30063 h 47293"/>
              <a:gd name="connsiteX12" fmla="*/ 35431 w 43256"/>
              <a:gd name="connsiteY12" fmla="*/ 35960 h 47293"/>
              <a:gd name="connsiteX13" fmla="*/ 28591 w 43256"/>
              <a:gd name="connsiteY13" fmla="*/ 36674 h 47293"/>
              <a:gd name="connsiteX14" fmla="*/ 23703 w 43256"/>
              <a:gd name="connsiteY14" fmla="*/ 42965 h 47293"/>
              <a:gd name="connsiteX15" fmla="*/ 16516 w 43256"/>
              <a:gd name="connsiteY15" fmla="*/ 39125 h 47293"/>
              <a:gd name="connsiteX16" fmla="*/ 5840 w 43256"/>
              <a:gd name="connsiteY16" fmla="*/ 35331 h 47293"/>
              <a:gd name="connsiteX17" fmla="*/ 1146 w 43256"/>
              <a:gd name="connsiteY17" fmla="*/ 31109 h 47293"/>
              <a:gd name="connsiteX18" fmla="*/ 2149 w 43256"/>
              <a:gd name="connsiteY18" fmla="*/ 25410 h 47293"/>
              <a:gd name="connsiteX19" fmla="*/ 31 w 43256"/>
              <a:gd name="connsiteY19" fmla="*/ 19563 h 47293"/>
              <a:gd name="connsiteX20" fmla="*/ 3899 w 43256"/>
              <a:gd name="connsiteY20" fmla="*/ 14366 h 47293"/>
              <a:gd name="connsiteX21" fmla="*/ 3936 w 43256"/>
              <a:gd name="connsiteY21" fmla="*/ 14229 h 47293"/>
              <a:gd name="connsiteX0" fmla="*/ 508570 w 1988013"/>
              <a:gd name="connsiteY0" fmla="*/ 1056527 h 1209578"/>
              <a:gd name="connsiteX1" fmla="*/ 797918 w 1988013"/>
              <a:gd name="connsiteY1" fmla="*/ 1087219 h 1209578"/>
              <a:gd name="connsiteX2" fmla="*/ 378606 w 1988013"/>
              <a:gd name="connsiteY2" fmla="*/ 976517 h 1209578"/>
              <a:gd name="connsiteX3" fmla="*/ 580748 w 1988013"/>
              <a:gd name="connsiteY3" fmla="*/ 1208715 h 1209578"/>
              <a:gd name="connsiteX4" fmla="*/ 508570 w 1988013"/>
              <a:gd name="connsiteY4" fmla="*/ 1056527 h 1209578"/>
              <a:gd name="connsiteX0" fmla="*/ 493403 w 1988013"/>
              <a:gd name="connsiteY0" fmla="*/ 1098603 h 1209578"/>
              <a:gd name="connsiteX1" fmla="*/ 866360 w 1988013"/>
              <a:gd name="connsiteY1" fmla="*/ 1045686 h 1209578"/>
              <a:gd name="connsiteX2" fmla="*/ 713537 w 1988013"/>
              <a:gd name="connsiteY2" fmla="*/ 1087173 h 1209578"/>
              <a:gd name="connsiteX3" fmla="*/ 752060 w 1988013"/>
              <a:gd name="connsiteY3" fmla="*/ 1082940 h 1209578"/>
              <a:gd name="connsiteX4" fmla="*/ 493403 w 1988013"/>
              <a:gd name="connsiteY4" fmla="*/ 1098603 h 1209578"/>
              <a:gd name="connsiteX0" fmla="*/ 749807 w 1988013"/>
              <a:gd name="connsiteY0" fmla="*/ 1110879 h 1209578"/>
              <a:gd name="connsiteX1" fmla="*/ 657732 w 1988013"/>
              <a:gd name="connsiteY1" fmla="*/ 1134374 h 1209578"/>
              <a:gd name="connsiteX2" fmla="*/ 439927 w 1988013"/>
              <a:gd name="connsiteY2" fmla="*/ 1053729 h 1209578"/>
              <a:gd name="connsiteX3" fmla="*/ 657732 w 1988013"/>
              <a:gd name="connsiteY3" fmla="*/ 1018804 h 1209578"/>
              <a:gd name="connsiteX4" fmla="*/ 749807 w 1988013"/>
              <a:gd name="connsiteY4" fmla="*/ 1110879 h 1209578"/>
              <a:gd name="connsiteX0" fmla="*/ 4729 w 43256"/>
              <a:gd name="connsiteY0" fmla="*/ 26036 h 47293"/>
              <a:gd name="connsiteX1" fmla="*/ 2196 w 43256"/>
              <a:gd name="connsiteY1" fmla="*/ 25239 h 47293"/>
              <a:gd name="connsiteX2" fmla="*/ 6964 w 43256"/>
              <a:gd name="connsiteY2" fmla="*/ 34758 h 47293"/>
              <a:gd name="connsiteX3" fmla="*/ 5856 w 43256"/>
              <a:gd name="connsiteY3" fmla="*/ 35139 h 47293"/>
              <a:gd name="connsiteX4" fmla="*/ 16514 w 43256"/>
              <a:gd name="connsiteY4" fmla="*/ 38949 h 47293"/>
              <a:gd name="connsiteX5" fmla="*/ 15846 w 43256"/>
              <a:gd name="connsiteY5" fmla="*/ 37209 h 47293"/>
              <a:gd name="connsiteX6" fmla="*/ 28863 w 43256"/>
              <a:gd name="connsiteY6" fmla="*/ 34610 h 47293"/>
              <a:gd name="connsiteX7" fmla="*/ 28596 w 43256"/>
              <a:gd name="connsiteY7" fmla="*/ 36519 h 47293"/>
              <a:gd name="connsiteX8" fmla="*/ 34165 w 43256"/>
              <a:gd name="connsiteY8" fmla="*/ 22813 h 47293"/>
              <a:gd name="connsiteX9" fmla="*/ 37416 w 43256"/>
              <a:gd name="connsiteY9" fmla="*/ 29949 h 47293"/>
              <a:gd name="connsiteX10" fmla="*/ 41834 w 43256"/>
              <a:gd name="connsiteY10" fmla="*/ 15213 h 47293"/>
              <a:gd name="connsiteX11" fmla="*/ 40386 w 43256"/>
              <a:gd name="connsiteY11" fmla="*/ 17889 h 47293"/>
              <a:gd name="connsiteX12" fmla="*/ 38360 w 43256"/>
              <a:gd name="connsiteY12" fmla="*/ 5285 h 47293"/>
              <a:gd name="connsiteX13" fmla="*/ 38436 w 43256"/>
              <a:gd name="connsiteY13" fmla="*/ 6549 h 47293"/>
              <a:gd name="connsiteX14" fmla="*/ 29114 w 43256"/>
              <a:gd name="connsiteY14" fmla="*/ 3811 h 47293"/>
              <a:gd name="connsiteX15" fmla="*/ 29856 w 43256"/>
              <a:gd name="connsiteY15" fmla="*/ 2199 h 47293"/>
              <a:gd name="connsiteX16" fmla="*/ 22177 w 43256"/>
              <a:gd name="connsiteY16" fmla="*/ 4579 h 47293"/>
              <a:gd name="connsiteX17" fmla="*/ 22536 w 43256"/>
              <a:gd name="connsiteY17" fmla="*/ 3189 h 47293"/>
              <a:gd name="connsiteX18" fmla="*/ 14036 w 43256"/>
              <a:gd name="connsiteY18" fmla="*/ 5051 h 47293"/>
              <a:gd name="connsiteX19" fmla="*/ 15336 w 43256"/>
              <a:gd name="connsiteY19" fmla="*/ 6399 h 47293"/>
              <a:gd name="connsiteX20" fmla="*/ 4163 w 43256"/>
              <a:gd name="connsiteY20" fmla="*/ 15648 h 47293"/>
              <a:gd name="connsiteX21" fmla="*/ 3936 w 43256"/>
              <a:gd name="connsiteY21" fmla="*/ 14229 h 47293"/>
              <a:gd name="connsiteX0" fmla="*/ 3936 w 43256"/>
              <a:gd name="connsiteY0" fmla="*/ 14229 h 44474"/>
              <a:gd name="connsiteX1" fmla="*/ 5659 w 43256"/>
              <a:gd name="connsiteY1" fmla="*/ 6766 h 44474"/>
              <a:gd name="connsiteX2" fmla="*/ 14041 w 43256"/>
              <a:gd name="connsiteY2" fmla="*/ 5061 h 44474"/>
              <a:gd name="connsiteX3" fmla="*/ 22492 w 43256"/>
              <a:gd name="connsiteY3" fmla="*/ 3291 h 44474"/>
              <a:gd name="connsiteX4" fmla="*/ 25785 w 43256"/>
              <a:gd name="connsiteY4" fmla="*/ 59 h 44474"/>
              <a:gd name="connsiteX5" fmla="*/ 29869 w 43256"/>
              <a:gd name="connsiteY5" fmla="*/ 2340 h 44474"/>
              <a:gd name="connsiteX6" fmla="*/ 35499 w 43256"/>
              <a:gd name="connsiteY6" fmla="*/ 549 h 44474"/>
              <a:gd name="connsiteX7" fmla="*/ 38354 w 43256"/>
              <a:gd name="connsiteY7" fmla="*/ 5435 h 44474"/>
              <a:gd name="connsiteX8" fmla="*/ 42018 w 43256"/>
              <a:gd name="connsiteY8" fmla="*/ 10177 h 44474"/>
              <a:gd name="connsiteX9" fmla="*/ 41854 w 43256"/>
              <a:gd name="connsiteY9" fmla="*/ 15319 h 44474"/>
              <a:gd name="connsiteX10" fmla="*/ 43052 w 43256"/>
              <a:gd name="connsiteY10" fmla="*/ 23181 h 44474"/>
              <a:gd name="connsiteX11" fmla="*/ 37440 w 43256"/>
              <a:gd name="connsiteY11" fmla="*/ 30063 h 44474"/>
              <a:gd name="connsiteX12" fmla="*/ 35431 w 43256"/>
              <a:gd name="connsiteY12" fmla="*/ 35960 h 44474"/>
              <a:gd name="connsiteX13" fmla="*/ 28591 w 43256"/>
              <a:gd name="connsiteY13" fmla="*/ 36674 h 44474"/>
              <a:gd name="connsiteX14" fmla="*/ 23703 w 43256"/>
              <a:gd name="connsiteY14" fmla="*/ 42965 h 44474"/>
              <a:gd name="connsiteX15" fmla="*/ 16516 w 43256"/>
              <a:gd name="connsiteY15" fmla="*/ 39125 h 44474"/>
              <a:gd name="connsiteX16" fmla="*/ 5840 w 43256"/>
              <a:gd name="connsiteY16" fmla="*/ 35331 h 44474"/>
              <a:gd name="connsiteX17" fmla="*/ 1146 w 43256"/>
              <a:gd name="connsiteY17" fmla="*/ 31109 h 44474"/>
              <a:gd name="connsiteX18" fmla="*/ 2149 w 43256"/>
              <a:gd name="connsiteY18" fmla="*/ 25410 h 44474"/>
              <a:gd name="connsiteX19" fmla="*/ 31 w 43256"/>
              <a:gd name="connsiteY19" fmla="*/ 19563 h 44474"/>
              <a:gd name="connsiteX20" fmla="*/ 3899 w 43256"/>
              <a:gd name="connsiteY20" fmla="*/ 14366 h 44474"/>
              <a:gd name="connsiteX21" fmla="*/ 3936 w 43256"/>
              <a:gd name="connsiteY21" fmla="*/ 14229 h 44474"/>
              <a:gd name="connsiteX0" fmla="*/ 508570 w 1988013"/>
              <a:gd name="connsiteY0" fmla="*/ 1056527 h 1137469"/>
              <a:gd name="connsiteX1" fmla="*/ 797918 w 1988013"/>
              <a:gd name="connsiteY1" fmla="*/ 1087219 h 1137469"/>
              <a:gd name="connsiteX2" fmla="*/ 378606 w 1988013"/>
              <a:gd name="connsiteY2" fmla="*/ 976517 h 1137469"/>
              <a:gd name="connsiteX3" fmla="*/ 855068 w 1988013"/>
              <a:gd name="connsiteY3" fmla="*/ 1105845 h 1137469"/>
              <a:gd name="connsiteX4" fmla="*/ 508570 w 1988013"/>
              <a:gd name="connsiteY4" fmla="*/ 1056527 h 1137469"/>
              <a:gd name="connsiteX0" fmla="*/ 493403 w 1988013"/>
              <a:gd name="connsiteY0" fmla="*/ 1098603 h 1137469"/>
              <a:gd name="connsiteX1" fmla="*/ 866360 w 1988013"/>
              <a:gd name="connsiteY1" fmla="*/ 1045686 h 1137469"/>
              <a:gd name="connsiteX2" fmla="*/ 713537 w 1988013"/>
              <a:gd name="connsiteY2" fmla="*/ 1087173 h 1137469"/>
              <a:gd name="connsiteX3" fmla="*/ 752060 w 1988013"/>
              <a:gd name="connsiteY3" fmla="*/ 1082940 h 1137469"/>
              <a:gd name="connsiteX4" fmla="*/ 493403 w 1988013"/>
              <a:gd name="connsiteY4" fmla="*/ 1098603 h 1137469"/>
              <a:gd name="connsiteX0" fmla="*/ 749807 w 1988013"/>
              <a:gd name="connsiteY0" fmla="*/ 1110879 h 1137469"/>
              <a:gd name="connsiteX1" fmla="*/ 657732 w 1988013"/>
              <a:gd name="connsiteY1" fmla="*/ 1134374 h 1137469"/>
              <a:gd name="connsiteX2" fmla="*/ 439927 w 1988013"/>
              <a:gd name="connsiteY2" fmla="*/ 1053729 h 1137469"/>
              <a:gd name="connsiteX3" fmla="*/ 657732 w 1988013"/>
              <a:gd name="connsiteY3" fmla="*/ 1018804 h 1137469"/>
              <a:gd name="connsiteX4" fmla="*/ 749807 w 1988013"/>
              <a:gd name="connsiteY4" fmla="*/ 1110879 h 1137469"/>
              <a:gd name="connsiteX0" fmla="*/ 4729 w 43256"/>
              <a:gd name="connsiteY0" fmla="*/ 26036 h 44474"/>
              <a:gd name="connsiteX1" fmla="*/ 2196 w 43256"/>
              <a:gd name="connsiteY1" fmla="*/ 25239 h 44474"/>
              <a:gd name="connsiteX2" fmla="*/ 6964 w 43256"/>
              <a:gd name="connsiteY2" fmla="*/ 34758 h 44474"/>
              <a:gd name="connsiteX3" fmla="*/ 5856 w 43256"/>
              <a:gd name="connsiteY3" fmla="*/ 35139 h 44474"/>
              <a:gd name="connsiteX4" fmla="*/ 16514 w 43256"/>
              <a:gd name="connsiteY4" fmla="*/ 38949 h 44474"/>
              <a:gd name="connsiteX5" fmla="*/ 15846 w 43256"/>
              <a:gd name="connsiteY5" fmla="*/ 37209 h 44474"/>
              <a:gd name="connsiteX6" fmla="*/ 28863 w 43256"/>
              <a:gd name="connsiteY6" fmla="*/ 34610 h 44474"/>
              <a:gd name="connsiteX7" fmla="*/ 28596 w 43256"/>
              <a:gd name="connsiteY7" fmla="*/ 36519 h 44474"/>
              <a:gd name="connsiteX8" fmla="*/ 34165 w 43256"/>
              <a:gd name="connsiteY8" fmla="*/ 22813 h 44474"/>
              <a:gd name="connsiteX9" fmla="*/ 37416 w 43256"/>
              <a:gd name="connsiteY9" fmla="*/ 29949 h 44474"/>
              <a:gd name="connsiteX10" fmla="*/ 41834 w 43256"/>
              <a:gd name="connsiteY10" fmla="*/ 15213 h 44474"/>
              <a:gd name="connsiteX11" fmla="*/ 40386 w 43256"/>
              <a:gd name="connsiteY11" fmla="*/ 17889 h 44474"/>
              <a:gd name="connsiteX12" fmla="*/ 38360 w 43256"/>
              <a:gd name="connsiteY12" fmla="*/ 5285 h 44474"/>
              <a:gd name="connsiteX13" fmla="*/ 38436 w 43256"/>
              <a:gd name="connsiteY13" fmla="*/ 6549 h 44474"/>
              <a:gd name="connsiteX14" fmla="*/ 29114 w 43256"/>
              <a:gd name="connsiteY14" fmla="*/ 3811 h 44474"/>
              <a:gd name="connsiteX15" fmla="*/ 29856 w 43256"/>
              <a:gd name="connsiteY15" fmla="*/ 2199 h 44474"/>
              <a:gd name="connsiteX16" fmla="*/ 22177 w 43256"/>
              <a:gd name="connsiteY16" fmla="*/ 4579 h 44474"/>
              <a:gd name="connsiteX17" fmla="*/ 22536 w 43256"/>
              <a:gd name="connsiteY17" fmla="*/ 3189 h 44474"/>
              <a:gd name="connsiteX18" fmla="*/ 14036 w 43256"/>
              <a:gd name="connsiteY18" fmla="*/ 5051 h 44474"/>
              <a:gd name="connsiteX19" fmla="*/ 15336 w 43256"/>
              <a:gd name="connsiteY19" fmla="*/ 6399 h 44474"/>
              <a:gd name="connsiteX20" fmla="*/ 4163 w 43256"/>
              <a:gd name="connsiteY20" fmla="*/ 15648 h 44474"/>
              <a:gd name="connsiteX21" fmla="*/ 3936 w 43256"/>
              <a:gd name="connsiteY21" fmla="*/ 14229 h 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4474">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988013" h="1137469">
                <a:moveTo>
                  <a:pt x="508570" y="1056527"/>
                </a:moveTo>
                <a:cubicBezTo>
                  <a:pt x="499045" y="1053423"/>
                  <a:pt x="819579" y="1100554"/>
                  <a:pt x="797918" y="1087219"/>
                </a:cubicBezTo>
                <a:cubicBezTo>
                  <a:pt x="776257" y="1073884"/>
                  <a:pt x="378606" y="993468"/>
                  <a:pt x="378606" y="976517"/>
                </a:cubicBezTo>
                <a:cubicBezTo>
                  <a:pt x="378606" y="959566"/>
                  <a:pt x="833407" y="1092510"/>
                  <a:pt x="855068" y="1105845"/>
                </a:cubicBezTo>
                <a:cubicBezTo>
                  <a:pt x="876729" y="1119180"/>
                  <a:pt x="518095" y="1059631"/>
                  <a:pt x="508570" y="1056527"/>
                </a:cubicBezTo>
                <a:close/>
              </a:path>
              <a:path w="1988013" h="1137469">
                <a:moveTo>
                  <a:pt x="493403" y="1098603"/>
                </a:moveTo>
                <a:cubicBezTo>
                  <a:pt x="512453" y="1092394"/>
                  <a:pt x="829671" y="1047591"/>
                  <a:pt x="866360" y="1045686"/>
                </a:cubicBezTo>
                <a:cubicBezTo>
                  <a:pt x="903049" y="1043781"/>
                  <a:pt x="713537" y="1121074"/>
                  <a:pt x="713537" y="1087173"/>
                </a:cubicBezTo>
                <a:cubicBezTo>
                  <a:pt x="713537" y="1053272"/>
                  <a:pt x="788749" y="1081035"/>
                  <a:pt x="752060" y="1082940"/>
                </a:cubicBezTo>
                <a:cubicBezTo>
                  <a:pt x="715371" y="1084845"/>
                  <a:pt x="474353" y="1104812"/>
                  <a:pt x="493403" y="1098603"/>
                </a:cubicBezTo>
                <a:close/>
              </a:path>
              <a:path w="1988013" h="1137469">
                <a:moveTo>
                  <a:pt x="749807" y="1110879"/>
                </a:moveTo>
                <a:cubicBezTo>
                  <a:pt x="749807" y="1130141"/>
                  <a:pt x="709379" y="1143899"/>
                  <a:pt x="657732" y="1134374"/>
                </a:cubicBezTo>
                <a:cubicBezTo>
                  <a:pt x="606085" y="1124849"/>
                  <a:pt x="439927" y="1104581"/>
                  <a:pt x="439927" y="1053729"/>
                </a:cubicBezTo>
                <a:cubicBezTo>
                  <a:pt x="439927" y="1002877"/>
                  <a:pt x="606085" y="1009279"/>
                  <a:pt x="657732" y="1018804"/>
                </a:cubicBezTo>
                <a:cubicBezTo>
                  <a:pt x="709379" y="1028329"/>
                  <a:pt x="749807" y="1091617"/>
                  <a:pt x="749807" y="1110879"/>
                </a:cubicBezTo>
                <a:close/>
              </a:path>
              <a:path w="43256" h="44474"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2400" b="0" dirty="0">
              <a:solidFill>
                <a:schemeClr val="tx1"/>
              </a:solidFill>
              <a:latin typeface="Times" pitchFamily="122" charset="0"/>
            </a:endParaRPr>
          </a:p>
          <a:p>
            <a:pPr marL="0" marR="0" indent="0" defTabSz="914400" rtl="0" eaLnBrk="0" fontAlgn="base" latinLnBrk="0" hangingPunct="0">
              <a:lnSpc>
                <a:spcPct val="100000"/>
              </a:lnSpc>
              <a:spcBef>
                <a:spcPct val="0"/>
              </a:spcBef>
              <a:spcAft>
                <a:spcPct val="0"/>
              </a:spcAft>
              <a:buClrTx/>
              <a:buSzTx/>
              <a:buFontTx/>
              <a:buNone/>
              <a:tabLst/>
            </a:pPr>
            <a:r>
              <a:rPr lang="en-US" sz="2400" dirty="0">
                <a:solidFill>
                  <a:schemeClr val="tx1"/>
                </a:solidFill>
                <a:latin typeface="Times" pitchFamily="122" charset="0"/>
              </a:rPr>
              <a:t>u</a:t>
            </a:r>
            <a:r>
              <a:rPr kumimoji="0" lang="en-US" sz="2400" i="0" u="none" strike="noStrike" cap="none" normalizeH="0" baseline="0" dirty="0">
                <a:ln>
                  <a:noFill/>
                </a:ln>
                <a:solidFill>
                  <a:schemeClr val="tx1"/>
                </a:solidFill>
                <a:effectLst/>
                <a:latin typeface="Times" pitchFamily="122" charset="0"/>
              </a:rPr>
              <a:t>nicorn concept</a:t>
            </a:r>
          </a:p>
        </p:txBody>
      </p:sp>
      <p:grpSp>
        <p:nvGrpSpPr>
          <p:cNvPr id="23" name="Group 22"/>
          <p:cNvGrpSpPr/>
          <p:nvPr/>
        </p:nvGrpSpPr>
        <p:grpSpPr>
          <a:xfrm>
            <a:off x="819285" y="2017599"/>
            <a:ext cx="3066915" cy="3734591"/>
            <a:chOff x="838200" y="4724400"/>
            <a:chExt cx="1676400" cy="1676400"/>
          </a:xfrm>
        </p:grpSpPr>
        <p:cxnSp>
          <p:nvCxnSpPr>
            <p:cNvPr id="24" name="Straight Connector 23"/>
            <p:cNvCxnSpPr/>
            <p:nvPr/>
          </p:nvCxnSpPr>
          <p:spPr bwMode="auto">
            <a:xfrm flipH="1">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838200" y="4724400"/>
              <a:ext cx="1676400" cy="16764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
        <p:nvSpPr>
          <p:cNvPr id="8" name="Slide Number Placeholder 7">
            <a:extLst>
              <a:ext uri="{FF2B5EF4-FFF2-40B4-BE49-F238E27FC236}">
                <a16:creationId xmlns:a16="http://schemas.microsoft.com/office/drawing/2014/main" id="{205F34B0-A1E0-4343-A559-D0920C0334AC}"/>
              </a:ext>
            </a:extLst>
          </p:cNvPr>
          <p:cNvSpPr>
            <a:spLocks noGrp="1"/>
          </p:cNvSpPr>
          <p:nvPr>
            <p:ph type="sldNum" sz="quarter" idx="3"/>
          </p:nvPr>
        </p:nvSpPr>
        <p:spPr/>
        <p:txBody>
          <a:bodyPr/>
          <a:lstStyle/>
          <a:p>
            <a:fld id="{7C5DB68A-9D44-4073-920F-D08D647C06A7}" type="slidenum">
              <a:rPr lang="en-US" smtClean="0"/>
              <a:t>33</a:t>
            </a:fld>
            <a:endParaRPr lang="en-US" dirty="0"/>
          </a:p>
        </p:txBody>
      </p:sp>
      <p:sp>
        <p:nvSpPr>
          <p:cNvPr id="17" name="Slide Number Placeholder 2">
            <a:extLst>
              <a:ext uri="{FF2B5EF4-FFF2-40B4-BE49-F238E27FC236}">
                <a16:creationId xmlns:a16="http://schemas.microsoft.com/office/drawing/2014/main" id="{964DB0E0-6E33-4E08-8D69-714F0D8589FE}"/>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33</a:t>
            </a:fld>
            <a:endParaRPr lang="en-US" altLang="en-US"/>
          </a:p>
        </p:txBody>
      </p:sp>
    </p:spTree>
    <p:extLst>
      <p:ext uri="{BB962C8B-B14F-4D97-AF65-F5344CB8AC3E}">
        <p14:creationId xmlns:p14="http://schemas.microsoft.com/office/powerpoint/2010/main" val="34756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D43-8DAB-499C-A1E4-128D7D28D9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BD14B4-A2DB-4255-87D5-F25EDF39BA8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20A27D-C41A-476F-A213-F0B6C9190A0D}"/>
              </a:ext>
            </a:extLst>
          </p:cNvPr>
          <p:cNvSpPr>
            <a:spLocks noGrp="1"/>
          </p:cNvSpPr>
          <p:nvPr>
            <p:ph type="sldNum" sz="quarter" idx="4"/>
          </p:nvPr>
        </p:nvSpPr>
        <p:spPr>
          <a:xfrm>
            <a:off x="68580" y="6486779"/>
            <a:ext cx="457200" cy="365125"/>
          </a:xfrm>
        </p:spPr>
        <p:txBody>
          <a:bodyPr/>
          <a:lstStyle/>
          <a:p>
            <a:fld id="{9CE537AB-973C-4F01-8428-E6E22579D3AA}" type="slidenum">
              <a:rPr lang="en-US" smtClean="0"/>
              <a:pPr/>
              <a:t>34</a:t>
            </a:fld>
            <a:endParaRPr lang="en-US"/>
          </a:p>
        </p:txBody>
      </p:sp>
      <p:pic>
        <p:nvPicPr>
          <p:cNvPr id="5" name="Picture 4">
            <a:extLst>
              <a:ext uri="{FF2B5EF4-FFF2-40B4-BE49-F238E27FC236}">
                <a16:creationId xmlns:a16="http://schemas.microsoft.com/office/drawing/2014/main" id="{AD2326EF-3B63-4E84-93CE-DC792F9BE563}"/>
              </a:ext>
            </a:extLst>
          </p:cNvPr>
          <p:cNvPicPr>
            <a:picLocks noChangeAspect="1"/>
          </p:cNvPicPr>
          <p:nvPr/>
        </p:nvPicPr>
        <p:blipFill>
          <a:blip r:embed="rId2"/>
          <a:stretch>
            <a:fillRect/>
          </a:stretch>
        </p:blipFill>
        <p:spPr>
          <a:xfrm>
            <a:off x="0" y="4191978"/>
            <a:ext cx="9144000" cy="3473239"/>
          </a:xfrm>
          <a:prstGeom prst="rect">
            <a:avLst/>
          </a:prstGeom>
        </p:spPr>
      </p:pic>
      <p:pic>
        <p:nvPicPr>
          <p:cNvPr id="6" name="Picture 5">
            <a:extLst>
              <a:ext uri="{FF2B5EF4-FFF2-40B4-BE49-F238E27FC236}">
                <a16:creationId xmlns:a16="http://schemas.microsoft.com/office/drawing/2014/main" id="{1CFCF6DA-892B-4E06-8F38-538CAE0E1539}"/>
              </a:ext>
            </a:extLst>
          </p:cNvPr>
          <p:cNvPicPr>
            <a:picLocks noChangeAspect="1"/>
          </p:cNvPicPr>
          <p:nvPr/>
        </p:nvPicPr>
        <p:blipFill>
          <a:blip r:embed="rId3"/>
          <a:stretch>
            <a:fillRect/>
          </a:stretch>
        </p:blipFill>
        <p:spPr>
          <a:xfrm>
            <a:off x="86901" y="5892800"/>
            <a:ext cx="4752975" cy="371475"/>
          </a:xfrm>
          <a:prstGeom prst="rect">
            <a:avLst/>
          </a:prstGeom>
        </p:spPr>
      </p:pic>
      <p:pic>
        <p:nvPicPr>
          <p:cNvPr id="7" name="Picture 6">
            <a:extLst>
              <a:ext uri="{FF2B5EF4-FFF2-40B4-BE49-F238E27FC236}">
                <a16:creationId xmlns:a16="http://schemas.microsoft.com/office/drawing/2014/main" id="{FA12B805-CECB-4783-A507-CBB46CDD685F}"/>
              </a:ext>
            </a:extLst>
          </p:cNvPr>
          <p:cNvPicPr>
            <a:picLocks noChangeAspect="1"/>
          </p:cNvPicPr>
          <p:nvPr/>
        </p:nvPicPr>
        <p:blipFill>
          <a:blip r:embed="rId4"/>
          <a:stretch>
            <a:fillRect/>
          </a:stretch>
        </p:blipFill>
        <p:spPr>
          <a:xfrm>
            <a:off x="86901" y="6162576"/>
            <a:ext cx="5943600" cy="371001"/>
          </a:xfrm>
          <a:prstGeom prst="rect">
            <a:avLst/>
          </a:prstGeom>
        </p:spPr>
      </p:pic>
      <p:pic>
        <p:nvPicPr>
          <p:cNvPr id="366594" name="Picture 2" descr="Image">
            <a:extLst>
              <a:ext uri="{FF2B5EF4-FFF2-40B4-BE49-F238E27FC236}">
                <a16:creationId xmlns:a16="http://schemas.microsoft.com/office/drawing/2014/main" id="{9981F2D6-078C-44AA-9492-1EE8937F4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 y="540686"/>
            <a:ext cx="9144000" cy="3400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935BE19-3D32-41C7-B436-C10B3CB11CC6}"/>
              </a:ext>
            </a:extLst>
          </p:cNvPr>
          <p:cNvSpPr/>
          <p:nvPr/>
        </p:nvSpPr>
        <p:spPr bwMode="auto">
          <a:xfrm>
            <a:off x="0" y="3905219"/>
            <a:ext cx="9144000" cy="28675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Slide Number Placeholder 2">
            <a:extLst>
              <a:ext uri="{FF2B5EF4-FFF2-40B4-BE49-F238E27FC236}">
                <a16:creationId xmlns:a16="http://schemas.microsoft.com/office/drawing/2014/main" id="{B4129C87-C220-4558-A89C-1FCD7832195D}"/>
              </a:ext>
            </a:extLst>
          </p:cNvPr>
          <p:cNvSpPr txBox="1">
            <a:spLocks/>
          </p:cNvSpPr>
          <p:nvPr/>
        </p:nvSpPr>
        <p:spPr>
          <a:xfrm>
            <a:off x="152400" y="6477000"/>
            <a:ext cx="4572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34</a:t>
            </a:fld>
            <a:endParaRPr lang="en-US" altLang="en-US">
              <a:solidFill>
                <a:schemeClr val="tx1"/>
              </a:solidFill>
            </a:endParaRPr>
          </a:p>
        </p:txBody>
      </p:sp>
    </p:spTree>
    <p:extLst>
      <p:ext uri="{BB962C8B-B14F-4D97-AF65-F5344CB8AC3E}">
        <p14:creationId xmlns:p14="http://schemas.microsoft.com/office/powerpoint/2010/main" val="31673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Matrix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19238"/>
            <a:ext cx="3834075" cy="4953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297" y="1519238"/>
            <a:ext cx="4753103" cy="2366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97" y="3962400"/>
            <a:ext cx="4755412" cy="2509838"/>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35</a:t>
            </a:fld>
            <a:endParaRPr lang="en-US"/>
          </a:p>
        </p:txBody>
      </p:sp>
    </p:spTree>
    <p:extLst>
      <p:ext uri="{BB962C8B-B14F-4D97-AF65-F5344CB8AC3E}">
        <p14:creationId xmlns:p14="http://schemas.microsoft.com/office/powerpoint/2010/main" val="82609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05124"/>
            <a:ext cx="7772400" cy="1470025"/>
          </a:xfrm>
        </p:spPr>
        <p:txBody>
          <a:bodyPr/>
          <a:lstStyle/>
          <a:p>
            <a:r>
              <a:rPr lang="en-US" sz="6600" dirty="0"/>
              <a:t>‘Ontology’</a:t>
            </a:r>
          </a:p>
        </p:txBody>
      </p:sp>
      <p:sp>
        <p:nvSpPr>
          <p:cNvPr id="3" name="Subtitle 2"/>
          <p:cNvSpPr>
            <a:spLocks noGrp="1"/>
          </p:cNvSpPr>
          <p:nvPr>
            <p:ph type="subTitle" idx="1"/>
          </p:nvPr>
        </p:nvSpPr>
        <p:spPr>
          <a:xfrm>
            <a:off x="1371600" y="5410200"/>
            <a:ext cx="6400800" cy="1263818"/>
          </a:xfrm>
        </p:spPr>
        <p:txBody>
          <a:bodyPr/>
          <a:lstStyle/>
          <a:p>
            <a:r>
              <a:rPr lang="en-US" dirty="0"/>
              <a:t>Helps scientists to determine and describe what sorts of entities their research is intended to be directed at.</a:t>
            </a:r>
          </a:p>
        </p:txBody>
      </p:sp>
      <p:sp>
        <p:nvSpPr>
          <p:cNvPr id="4" name="Slide Number Placeholder 3"/>
          <p:cNvSpPr>
            <a:spLocks noGrp="1"/>
          </p:cNvSpPr>
          <p:nvPr>
            <p:ph type="sldNum" sz="quarter" idx="4"/>
          </p:nvPr>
        </p:nvSpPr>
        <p:spPr/>
        <p:txBody>
          <a:bodyPr/>
          <a:lstStyle/>
          <a:p>
            <a:fld id="{970F0956-5B8E-40B4-A8DD-F75AA1D26018}" type="slidenum">
              <a:rPr lang="en-US" smtClean="0"/>
              <a:pPr/>
              <a:t>36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6353175" cy="3570518"/>
          </a:xfrm>
          <a:prstGeom prst="rect">
            <a:avLst/>
          </a:prstGeom>
        </p:spPr>
      </p:pic>
    </p:spTree>
    <p:extLst>
      <p:ext uri="{BB962C8B-B14F-4D97-AF65-F5344CB8AC3E}">
        <p14:creationId xmlns:p14="http://schemas.microsoft.com/office/powerpoint/2010/main" val="7616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6A994-85B0-45D6-90DB-A275BE0BB9B6}"/>
              </a:ext>
            </a:extLst>
          </p:cNvPr>
          <p:cNvSpPr>
            <a:spLocks noGrp="1"/>
          </p:cNvSpPr>
          <p:nvPr>
            <p:ph type="title"/>
          </p:nvPr>
        </p:nvSpPr>
        <p:spPr/>
        <p:txBody>
          <a:bodyPr/>
          <a:lstStyle/>
          <a:p>
            <a:r>
              <a:rPr lang="en-US" dirty="0"/>
              <a:t>Three relevant disciplines (3)</a:t>
            </a:r>
          </a:p>
        </p:txBody>
      </p:sp>
      <p:sp>
        <p:nvSpPr>
          <p:cNvPr id="3" name="Slide Number Placeholder 2">
            <a:extLst>
              <a:ext uri="{FF2B5EF4-FFF2-40B4-BE49-F238E27FC236}">
                <a16:creationId xmlns:a16="http://schemas.microsoft.com/office/drawing/2014/main" id="{893DE3F6-C67D-40B5-888B-817EDB061DB9}"/>
              </a:ext>
            </a:extLst>
          </p:cNvPr>
          <p:cNvSpPr>
            <a:spLocks noGrp="1"/>
          </p:cNvSpPr>
          <p:nvPr>
            <p:ph type="sldNum" sz="quarter" idx="4"/>
          </p:nvPr>
        </p:nvSpPr>
        <p:spPr/>
        <p:txBody>
          <a:bodyPr/>
          <a:lstStyle/>
          <a:p>
            <a:fld id="{F41BC1FE-425B-4D41-9768-47500E60C2C6}" type="slidenum">
              <a:rPr lang="en-US" altLang="en-US" smtClean="0"/>
              <a:pPr/>
              <a:t>37</a:t>
            </a:fld>
            <a:endParaRPr lang="en-US" altLang="en-US"/>
          </a:p>
        </p:txBody>
      </p:sp>
      <p:pic>
        <p:nvPicPr>
          <p:cNvPr id="52" name="Picture 51">
            <a:extLst>
              <a:ext uri="{FF2B5EF4-FFF2-40B4-BE49-F238E27FC236}">
                <a16:creationId xmlns:a16="http://schemas.microsoft.com/office/drawing/2014/main" id="{C70CE3A6-A8A4-4462-926E-B80A76C99BB4}"/>
              </a:ext>
            </a:extLst>
          </p:cNvPr>
          <p:cNvPicPr>
            <a:picLocks noChangeAspect="1"/>
          </p:cNvPicPr>
          <p:nvPr/>
        </p:nvPicPr>
        <p:blipFill>
          <a:blip r:embed="rId2"/>
          <a:stretch>
            <a:fillRect/>
          </a:stretch>
        </p:blipFill>
        <p:spPr>
          <a:xfrm>
            <a:off x="215217" y="4139335"/>
            <a:ext cx="1467251" cy="2185266"/>
          </a:xfrm>
          <a:prstGeom prst="rect">
            <a:avLst/>
          </a:prstGeom>
          <a:ln w="76200">
            <a:solidFill>
              <a:srgbClr val="FFFF00"/>
            </a:solidFill>
          </a:ln>
        </p:spPr>
      </p:pic>
      <p:pic>
        <p:nvPicPr>
          <p:cNvPr id="53" name="Picture 2" descr="Brain Education Help  Idea  Knowledge  Mind">
            <a:extLst>
              <a:ext uri="{FF2B5EF4-FFF2-40B4-BE49-F238E27FC236}">
                <a16:creationId xmlns:a16="http://schemas.microsoft.com/office/drawing/2014/main" id="{6D76E9A0-8E06-425E-A259-F796C172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3470" y="4078967"/>
            <a:ext cx="2481398" cy="24813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572CADA-50D3-4B94-887D-8CD3A7F0AD59}"/>
              </a:ext>
            </a:extLst>
          </p:cNvPr>
          <p:cNvPicPr>
            <a:picLocks noChangeAspect="1"/>
          </p:cNvPicPr>
          <p:nvPr/>
        </p:nvPicPr>
        <p:blipFill>
          <a:blip r:embed="rId4"/>
          <a:stretch>
            <a:fillRect/>
          </a:stretch>
        </p:blipFill>
        <p:spPr>
          <a:xfrm>
            <a:off x="370332" y="1600200"/>
            <a:ext cx="8240268" cy="2030403"/>
          </a:xfrm>
          <a:prstGeom prst="rect">
            <a:avLst/>
          </a:prstGeom>
        </p:spPr>
      </p:pic>
      <p:sp>
        <p:nvSpPr>
          <p:cNvPr id="13" name="TextBox 12">
            <a:extLst>
              <a:ext uri="{FF2B5EF4-FFF2-40B4-BE49-F238E27FC236}">
                <a16:creationId xmlns:a16="http://schemas.microsoft.com/office/drawing/2014/main" id="{82A50D7C-32FF-4E47-8ECF-C3D6A3F46336}"/>
              </a:ext>
            </a:extLst>
          </p:cNvPr>
          <p:cNvSpPr txBox="1"/>
          <p:nvPr/>
        </p:nvSpPr>
        <p:spPr>
          <a:xfrm>
            <a:off x="3714395" y="3886200"/>
            <a:ext cx="3524605" cy="2492990"/>
          </a:xfrm>
          <a:prstGeom prst="rect">
            <a:avLst/>
          </a:prstGeom>
          <a:noFill/>
        </p:spPr>
        <p:txBody>
          <a:bodyPr wrap="square" rtlCol="0">
            <a:spAutoFit/>
          </a:bodyPr>
          <a:lstStyle/>
          <a:p>
            <a:pPr algn="l"/>
            <a:r>
              <a:rPr lang="en-US" sz="2400" b="1" u="sng" dirty="0">
                <a:solidFill>
                  <a:srgbClr val="FFFF00"/>
                </a:solidFill>
              </a:rPr>
              <a:t>Ontology</a:t>
            </a:r>
            <a:r>
              <a:rPr lang="en-US" sz="2400" dirty="0">
                <a:solidFill>
                  <a:srgbClr val="FFFF00"/>
                </a:solidFill>
              </a:rPr>
              <a:t>:</a:t>
            </a:r>
          </a:p>
          <a:p>
            <a:pPr algn="l"/>
            <a:r>
              <a:rPr lang="en-US" sz="2200" b="0" dirty="0">
                <a:solidFill>
                  <a:srgbClr val="FFFF00"/>
                </a:solidFill>
              </a:rPr>
              <a:t>the study of the most general features of what there is, and how the things there are relate to each other in the metaphysically most general ways</a:t>
            </a:r>
          </a:p>
        </p:txBody>
      </p:sp>
      <p:sp>
        <p:nvSpPr>
          <p:cNvPr id="14" name="Rectangle 13">
            <a:extLst>
              <a:ext uri="{FF2B5EF4-FFF2-40B4-BE49-F238E27FC236}">
                <a16:creationId xmlns:a16="http://schemas.microsoft.com/office/drawing/2014/main" id="{9C7D11DA-AB81-44EC-B814-F8DA8F792884}"/>
              </a:ext>
            </a:extLst>
          </p:cNvPr>
          <p:cNvSpPr/>
          <p:nvPr/>
        </p:nvSpPr>
        <p:spPr>
          <a:xfrm>
            <a:off x="3302712" y="6311621"/>
            <a:ext cx="3810000" cy="461665"/>
          </a:xfrm>
          <a:prstGeom prst="rect">
            <a:avLst/>
          </a:prstGeom>
        </p:spPr>
        <p:txBody>
          <a:bodyPr wrap="square">
            <a:spAutoFit/>
          </a:bodyPr>
          <a:lstStyle/>
          <a:p>
            <a:pPr algn="r"/>
            <a:r>
              <a:rPr lang="en-US" sz="1200" i="1" dirty="0">
                <a:solidFill>
                  <a:srgbClr val="FFFF00"/>
                </a:solidFill>
              </a:rPr>
              <a:t>http://plato.stanford.edu/entries/logic-ontology/#DifConOnt</a:t>
            </a:r>
          </a:p>
        </p:txBody>
      </p:sp>
      <p:sp>
        <p:nvSpPr>
          <p:cNvPr id="5" name="Arrow: Bent 4">
            <a:extLst>
              <a:ext uri="{FF2B5EF4-FFF2-40B4-BE49-F238E27FC236}">
                <a16:creationId xmlns:a16="http://schemas.microsoft.com/office/drawing/2014/main" id="{62D069E1-05B2-4E55-94F4-58BB605ACD55}"/>
              </a:ext>
            </a:extLst>
          </p:cNvPr>
          <p:cNvSpPr/>
          <p:nvPr/>
        </p:nvSpPr>
        <p:spPr bwMode="auto">
          <a:xfrm>
            <a:off x="838200" y="3621717"/>
            <a:ext cx="7467600" cy="513316"/>
          </a:xfrm>
          <a:prstGeom prst="ben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Arrow: Bent 14">
            <a:extLst>
              <a:ext uri="{FF2B5EF4-FFF2-40B4-BE49-F238E27FC236}">
                <a16:creationId xmlns:a16="http://schemas.microsoft.com/office/drawing/2014/main" id="{4D1D510B-CC81-49B4-BBA8-3E26C03AC452}"/>
              </a:ext>
            </a:extLst>
          </p:cNvPr>
          <p:cNvSpPr/>
          <p:nvPr/>
        </p:nvSpPr>
        <p:spPr bwMode="auto">
          <a:xfrm>
            <a:off x="2971800" y="3621388"/>
            <a:ext cx="5334000" cy="513316"/>
          </a:xfrm>
          <a:prstGeom prst="ben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Arrow: Bent 15">
            <a:extLst>
              <a:ext uri="{FF2B5EF4-FFF2-40B4-BE49-F238E27FC236}">
                <a16:creationId xmlns:a16="http://schemas.microsoft.com/office/drawing/2014/main" id="{74CD2ED6-628D-43C8-AADF-59FD0E96792A}"/>
              </a:ext>
            </a:extLst>
          </p:cNvPr>
          <p:cNvSpPr/>
          <p:nvPr/>
        </p:nvSpPr>
        <p:spPr bwMode="auto">
          <a:xfrm rot="5400000">
            <a:off x="2618948" y="3675096"/>
            <a:ext cx="513316" cy="533399"/>
          </a:xfrm>
          <a:prstGeom prst="bentArrow">
            <a:avLst>
              <a:gd name="adj1" fmla="val 25000"/>
              <a:gd name="adj2" fmla="val 20591"/>
              <a:gd name="adj3" fmla="val 25000"/>
              <a:gd name="adj4" fmla="val 47278"/>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8" name="Picture 7">
            <a:extLst>
              <a:ext uri="{FF2B5EF4-FFF2-40B4-BE49-F238E27FC236}">
                <a16:creationId xmlns:a16="http://schemas.microsoft.com/office/drawing/2014/main" id="{FF09EEFE-BA69-4D4C-B252-9692ADAEA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475" y="4202754"/>
            <a:ext cx="1463479" cy="215085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7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2028-A9CA-45D3-A2C8-1C6EAB9C18C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83F4CE8-52A2-430B-B078-B22AB21B8CB9}"/>
              </a:ext>
            </a:extLst>
          </p:cNvPr>
          <p:cNvSpPr>
            <a:spLocks noGrp="1"/>
          </p:cNvSpPr>
          <p:nvPr>
            <p:ph type="sldNum" sz="quarter" idx="4"/>
          </p:nvPr>
        </p:nvSpPr>
        <p:spPr/>
        <p:txBody>
          <a:bodyPr/>
          <a:lstStyle/>
          <a:p>
            <a:fld id="{9CE537AB-973C-4F01-8428-E6E22579D3AA}" type="slidenum">
              <a:rPr lang="en-US" smtClean="0"/>
              <a:pPr/>
              <a:t>38</a:t>
            </a:fld>
            <a:endParaRPr lang="en-US"/>
          </a:p>
        </p:txBody>
      </p:sp>
      <p:pic>
        <p:nvPicPr>
          <p:cNvPr id="5" name="Picture 4">
            <a:extLst>
              <a:ext uri="{FF2B5EF4-FFF2-40B4-BE49-F238E27FC236}">
                <a16:creationId xmlns:a16="http://schemas.microsoft.com/office/drawing/2014/main" id="{7626221D-5613-46BD-9F82-BCC5A5C8727A}"/>
              </a:ext>
            </a:extLst>
          </p:cNvPr>
          <p:cNvPicPr>
            <a:picLocks noChangeAspect="1"/>
          </p:cNvPicPr>
          <p:nvPr/>
        </p:nvPicPr>
        <p:blipFill>
          <a:blip r:embed="rId2"/>
          <a:stretch>
            <a:fillRect/>
          </a:stretch>
        </p:blipFill>
        <p:spPr>
          <a:xfrm>
            <a:off x="966722" y="4239859"/>
            <a:ext cx="1467251" cy="2185266"/>
          </a:xfrm>
          <a:prstGeom prst="rect">
            <a:avLst/>
          </a:prstGeom>
          <a:ln w="76200">
            <a:solidFill>
              <a:srgbClr val="FFFF00"/>
            </a:solidFill>
          </a:ln>
        </p:spPr>
      </p:pic>
      <p:pic>
        <p:nvPicPr>
          <p:cNvPr id="6" name="Picture 7">
            <a:extLst>
              <a:ext uri="{FF2B5EF4-FFF2-40B4-BE49-F238E27FC236}">
                <a16:creationId xmlns:a16="http://schemas.microsoft.com/office/drawing/2014/main" id="{A76F6308-6EA6-4D9E-AD73-CC642AEE1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646" y="794442"/>
            <a:ext cx="1463479" cy="215085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Brain Education Help  Idea  Knowledge  Mind">
            <a:extLst>
              <a:ext uri="{FF2B5EF4-FFF2-40B4-BE49-F238E27FC236}">
                <a16:creationId xmlns:a16="http://schemas.microsoft.com/office/drawing/2014/main" id="{41128A22-AD2A-4583-AA4B-E85C0F708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10749" y="4070587"/>
            <a:ext cx="2481398" cy="24813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E821C95-1457-4E47-9C3B-87975AA1AFE4}"/>
              </a:ext>
            </a:extLst>
          </p:cNvPr>
          <p:cNvGrpSpPr/>
          <p:nvPr/>
        </p:nvGrpSpPr>
        <p:grpSpPr>
          <a:xfrm>
            <a:off x="2527921" y="5283633"/>
            <a:ext cx="3937668" cy="813031"/>
            <a:chOff x="3065009" y="2304245"/>
            <a:chExt cx="2400548" cy="813031"/>
          </a:xfrm>
        </p:grpSpPr>
        <p:sp>
          <p:nvSpPr>
            <p:cNvPr id="9" name="Right Arrow 4">
              <a:extLst>
                <a:ext uri="{FF2B5EF4-FFF2-40B4-BE49-F238E27FC236}">
                  <a16:creationId xmlns:a16="http://schemas.microsoft.com/office/drawing/2014/main" id="{26D0CA0F-CB5D-4C19-9061-EC1A0A3469A9}"/>
                </a:ext>
              </a:extLst>
            </p:cNvPr>
            <p:cNvSpPr/>
            <p:nvPr/>
          </p:nvSpPr>
          <p:spPr bwMode="auto">
            <a:xfrm>
              <a:off x="3179557" y="2583876"/>
              <a:ext cx="2286000" cy="533400"/>
            </a:xfrm>
            <a:prstGeom prst="rightArrow">
              <a:avLst/>
            </a:prstGeom>
            <a:gradFill flip="none" rotWithShape="1">
              <a:gsLst>
                <a:gs pos="99000">
                  <a:srgbClr val="00FF00"/>
                </a:gs>
                <a:gs pos="78000">
                  <a:srgbClr val="FF9999"/>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A9BAB6CF-A21A-4D83-BE89-1C1E56BFC183}"/>
                </a:ext>
              </a:extLst>
            </p:cNvPr>
            <p:cNvSpPr txBox="1"/>
            <p:nvPr/>
          </p:nvSpPr>
          <p:spPr>
            <a:xfrm>
              <a:off x="3065009" y="2304245"/>
              <a:ext cx="1398140" cy="461665"/>
            </a:xfrm>
            <a:prstGeom prst="rect">
              <a:avLst/>
            </a:prstGeom>
            <a:noFill/>
          </p:spPr>
          <p:txBody>
            <a:bodyPr wrap="none" rtlCol="0">
              <a:spAutoFit/>
            </a:bodyPr>
            <a:lstStyle/>
            <a:p>
              <a:r>
                <a:rPr lang="en-US" sz="2400" dirty="0">
                  <a:solidFill>
                    <a:srgbClr val="FFFF00"/>
                  </a:solidFill>
                </a:rPr>
                <a:t>Ontology</a:t>
              </a:r>
            </a:p>
          </p:txBody>
        </p:sp>
      </p:grpSp>
      <p:grpSp>
        <p:nvGrpSpPr>
          <p:cNvPr id="11" name="Group 10">
            <a:extLst>
              <a:ext uri="{FF2B5EF4-FFF2-40B4-BE49-F238E27FC236}">
                <a16:creationId xmlns:a16="http://schemas.microsoft.com/office/drawing/2014/main" id="{37C68162-BD2A-470C-A625-FF1F55065ACD}"/>
              </a:ext>
            </a:extLst>
          </p:cNvPr>
          <p:cNvGrpSpPr/>
          <p:nvPr/>
        </p:nvGrpSpPr>
        <p:grpSpPr>
          <a:xfrm rot="12301979" flipV="1">
            <a:off x="5374372" y="2583608"/>
            <a:ext cx="2418310" cy="866902"/>
            <a:chOff x="3179557" y="3545774"/>
            <a:chExt cx="2418310" cy="866902"/>
          </a:xfrm>
        </p:grpSpPr>
        <p:sp>
          <p:nvSpPr>
            <p:cNvPr id="12" name="Right Arrow 19">
              <a:extLst>
                <a:ext uri="{FF2B5EF4-FFF2-40B4-BE49-F238E27FC236}">
                  <a16:creationId xmlns:a16="http://schemas.microsoft.com/office/drawing/2014/main" id="{4CB650E3-E7A4-4BDA-8877-16EB4E76E004}"/>
                </a:ext>
              </a:extLst>
            </p:cNvPr>
            <p:cNvSpPr/>
            <p:nvPr/>
          </p:nvSpPr>
          <p:spPr bwMode="auto">
            <a:xfrm flipH="1">
              <a:off x="3179557" y="3879276"/>
              <a:ext cx="2286000" cy="533400"/>
            </a:xfrm>
            <a:prstGeom prst="rightArrow">
              <a:avLst/>
            </a:prstGeom>
            <a:gradFill>
              <a:gsLst>
                <a:gs pos="80000">
                  <a:srgbClr val="00FF00"/>
                </a:gs>
                <a:gs pos="90000">
                  <a:srgbClr val="FF9999"/>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F4A103C1-395E-4B87-935F-1A623DD02E22}"/>
                </a:ext>
              </a:extLst>
            </p:cNvPr>
            <p:cNvSpPr txBox="1"/>
            <p:nvPr/>
          </p:nvSpPr>
          <p:spPr>
            <a:xfrm>
              <a:off x="3781343" y="3545774"/>
              <a:ext cx="1816524" cy="461665"/>
            </a:xfrm>
            <a:prstGeom prst="rect">
              <a:avLst/>
            </a:prstGeom>
            <a:noFill/>
          </p:spPr>
          <p:txBody>
            <a:bodyPr wrap="none" rtlCol="0">
              <a:spAutoFit/>
            </a:bodyPr>
            <a:lstStyle/>
            <a:p>
              <a:r>
                <a:rPr lang="en-US" sz="2400" dirty="0">
                  <a:solidFill>
                    <a:srgbClr val="FFC000"/>
                  </a:solidFill>
                </a:rPr>
                <a:t>Data science</a:t>
              </a:r>
            </a:p>
          </p:txBody>
        </p:sp>
      </p:grpSp>
      <p:grpSp>
        <p:nvGrpSpPr>
          <p:cNvPr id="20" name="Group 19">
            <a:extLst>
              <a:ext uri="{FF2B5EF4-FFF2-40B4-BE49-F238E27FC236}">
                <a16:creationId xmlns:a16="http://schemas.microsoft.com/office/drawing/2014/main" id="{953D5710-5435-4FC7-8C4B-75DFE6C350BB}"/>
              </a:ext>
            </a:extLst>
          </p:cNvPr>
          <p:cNvGrpSpPr/>
          <p:nvPr/>
        </p:nvGrpSpPr>
        <p:grpSpPr>
          <a:xfrm>
            <a:off x="1373707" y="2547108"/>
            <a:ext cx="5420889" cy="1715605"/>
            <a:chOff x="1373707" y="2547108"/>
            <a:chExt cx="5420889" cy="1715605"/>
          </a:xfrm>
        </p:grpSpPr>
        <p:grpSp>
          <p:nvGrpSpPr>
            <p:cNvPr id="14" name="Group 13">
              <a:extLst>
                <a:ext uri="{FF2B5EF4-FFF2-40B4-BE49-F238E27FC236}">
                  <a16:creationId xmlns:a16="http://schemas.microsoft.com/office/drawing/2014/main" id="{737EC180-9953-4368-9BD8-BE1FF08B6971}"/>
                </a:ext>
              </a:extLst>
            </p:cNvPr>
            <p:cNvGrpSpPr/>
            <p:nvPr/>
          </p:nvGrpSpPr>
          <p:grpSpPr>
            <a:xfrm rot="19173890">
              <a:off x="1373707" y="2547108"/>
              <a:ext cx="2286000" cy="931694"/>
              <a:chOff x="3179557" y="4943843"/>
              <a:chExt cx="2286000" cy="931694"/>
            </a:xfrm>
          </p:grpSpPr>
          <p:sp>
            <p:nvSpPr>
              <p:cNvPr id="15" name="Left-Right Arrow 9">
                <a:extLst>
                  <a:ext uri="{FF2B5EF4-FFF2-40B4-BE49-F238E27FC236}">
                    <a16:creationId xmlns:a16="http://schemas.microsoft.com/office/drawing/2014/main" id="{0F42C1F2-43AB-41E3-803E-C7155326D33D}"/>
                  </a:ext>
                </a:extLst>
              </p:cNvPr>
              <p:cNvSpPr/>
              <p:nvPr/>
            </p:nvSpPr>
            <p:spPr bwMode="auto">
              <a:xfrm>
                <a:off x="3179557" y="5327076"/>
                <a:ext cx="2286000" cy="548461"/>
              </a:xfrm>
              <a:prstGeom prst="leftRightArrow">
                <a:avLst/>
              </a:prstGeom>
              <a:gradFill flip="none" rotWithShape="1">
                <a:gsLst>
                  <a:gs pos="0">
                    <a:srgbClr val="00FF00"/>
                  </a:gs>
                  <a:gs pos="60000">
                    <a:srgbClr val="FF9999"/>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86AD093B-7268-4BAB-971E-B5D05580E85C}"/>
                  </a:ext>
                </a:extLst>
              </p:cNvPr>
              <p:cNvSpPr txBox="1"/>
              <p:nvPr/>
            </p:nvSpPr>
            <p:spPr>
              <a:xfrm>
                <a:off x="4007366" y="4943843"/>
                <a:ext cx="1364476" cy="461665"/>
              </a:xfrm>
              <a:prstGeom prst="rect">
                <a:avLst/>
              </a:prstGeom>
              <a:noFill/>
            </p:spPr>
            <p:txBody>
              <a:bodyPr wrap="none" rtlCol="0">
                <a:spAutoFit/>
              </a:bodyPr>
              <a:lstStyle/>
              <a:p>
                <a:r>
                  <a:rPr lang="en-US" sz="2400" dirty="0">
                    <a:solidFill>
                      <a:srgbClr val="FFC000"/>
                    </a:solidFill>
                  </a:rPr>
                  <a:t>Statistics</a:t>
                </a:r>
              </a:p>
            </p:txBody>
          </p:sp>
        </p:grpSp>
        <p:sp>
          <p:nvSpPr>
            <p:cNvPr id="18" name="Right Arrow 19">
              <a:extLst>
                <a:ext uri="{FF2B5EF4-FFF2-40B4-BE49-F238E27FC236}">
                  <a16:creationId xmlns:a16="http://schemas.microsoft.com/office/drawing/2014/main" id="{A68CBEB8-EB5C-4288-AC73-8AA9DA96453D}"/>
                </a:ext>
              </a:extLst>
            </p:cNvPr>
            <p:cNvSpPr/>
            <p:nvPr/>
          </p:nvSpPr>
          <p:spPr bwMode="auto">
            <a:xfrm rot="12092101" flipH="1" flipV="1">
              <a:off x="2464827" y="3729313"/>
              <a:ext cx="4329769" cy="533400"/>
            </a:xfrm>
            <a:prstGeom prst="rightArrow">
              <a:avLst/>
            </a:prstGeom>
            <a:gradFill>
              <a:gsLst>
                <a:gs pos="13000">
                  <a:srgbClr val="FF9999"/>
                </a:gs>
                <a:gs pos="90000">
                  <a:srgbClr val="00FF00"/>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25646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p:txBody>
          <a:bodyPr/>
          <a:lstStyle/>
          <a:p>
            <a:pPr eaLnBrk="1" hangingPunct="1"/>
            <a:r>
              <a:rPr lang="en-US" altLang="en-US"/>
              <a:t>‘</a:t>
            </a:r>
            <a:r>
              <a:rPr lang="en-US" altLang="en-US" i="1"/>
              <a:t>Ontology</a:t>
            </a:r>
            <a:r>
              <a:rPr lang="en-US" altLang="en-US"/>
              <a:t>’</a:t>
            </a:r>
          </a:p>
        </p:txBody>
      </p:sp>
      <p:sp>
        <p:nvSpPr>
          <p:cNvPr id="51203" name="Rectangle 3"/>
          <p:cNvSpPr>
            <a:spLocks noGrp="1" noChangeArrowheads="1"/>
          </p:cNvSpPr>
          <p:nvPr>
            <p:ph idx="1"/>
          </p:nvPr>
        </p:nvSpPr>
        <p:spPr/>
        <p:txBody>
          <a:bodyPr/>
          <a:lstStyle/>
          <a:p>
            <a:pPr eaLnBrk="1" hangingPunct="1">
              <a:lnSpc>
                <a:spcPct val="90000"/>
              </a:lnSpc>
            </a:pPr>
            <a:r>
              <a:rPr lang="en-US" altLang="en-US" sz="2800"/>
              <a:t>In philosophy:</a:t>
            </a:r>
          </a:p>
          <a:p>
            <a:pPr lvl="1" eaLnBrk="1" hangingPunct="1">
              <a:lnSpc>
                <a:spcPct val="90000"/>
              </a:lnSpc>
            </a:pPr>
            <a:r>
              <a:rPr lang="en-US" altLang="en-US" sz="2400" b="1" i="1" u="sng">
                <a:solidFill>
                  <a:srgbClr val="FFFF00"/>
                </a:solidFill>
              </a:rPr>
              <a:t>Ontology</a:t>
            </a:r>
            <a:r>
              <a:rPr lang="en-US" altLang="en-US" sz="2400"/>
              <a:t> </a:t>
            </a:r>
            <a:r>
              <a:rPr lang="en-US" altLang="en-US" sz="1600"/>
              <a:t>(no plural)</a:t>
            </a:r>
            <a:r>
              <a:rPr lang="en-US" altLang="en-US" sz="2400"/>
              <a:t> is the study of what entities exist and how they relate to each other;</a:t>
            </a:r>
          </a:p>
          <a:p>
            <a:pPr lvl="1" eaLnBrk="1" hangingPunct="1">
              <a:lnSpc>
                <a:spcPct val="90000"/>
              </a:lnSpc>
            </a:pPr>
            <a:r>
              <a:rPr lang="en-US" altLang="en-US" sz="2000"/>
              <a:t>by some philosophers taken to be synonymous with </a:t>
            </a:r>
            <a:r>
              <a:rPr lang="en-US" altLang="en-US" sz="2400"/>
              <a:t>‘</a:t>
            </a:r>
            <a:r>
              <a:rPr lang="en-US" altLang="en-US" sz="2400" b="1" i="1" u="sng">
                <a:solidFill>
                  <a:srgbClr val="00B050"/>
                </a:solidFill>
              </a:rPr>
              <a:t>metaphysics</a:t>
            </a:r>
            <a:r>
              <a:rPr lang="en-US" altLang="en-US" sz="2400"/>
              <a:t>’ </a:t>
            </a:r>
            <a:r>
              <a:rPr lang="en-US" altLang="en-US" sz="2000"/>
              <a:t>while others draw distinctions in many distinct ways</a:t>
            </a:r>
            <a:r>
              <a:rPr lang="en-US" altLang="en-US" sz="2400"/>
              <a:t> </a:t>
            </a:r>
            <a:r>
              <a:rPr lang="en-US" altLang="en-US" sz="1200"/>
              <a:t>(the distinctions being irrelevant for this talk)</a:t>
            </a:r>
            <a:r>
              <a:rPr lang="en-US" altLang="en-US" sz="2400"/>
              <a:t>, </a:t>
            </a:r>
            <a:r>
              <a:rPr lang="en-US" altLang="en-US" sz="2000"/>
              <a:t>but almost agreeing on the following classification:</a:t>
            </a:r>
          </a:p>
          <a:p>
            <a:pPr lvl="2" eaLnBrk="1" hangingPunct="1">
              <a:lnSpc>
                <a:spcPct val="90000"/>
              </a:lnSpc>
            </a:pPr>
            <a:r>
              <a:rPr lang="en-US" altLang="en-US" sz="2000">
                <a:solidFill>
                  <a:srgbClr val="00B050"/>
                </a:solidFill>
              </a:rPr>
              <a:t>metaphysics </a:t>
            </a:r>
            <a:r>
              <a:rPr lang="en-US" altLang="en-US" sz="2000">
                <a:solidFill>
                  <a:schemeClr val="bg1"/>
                </a:solidFill>
                <a:sym typeface="Wingdings" panose="05000000000000000000" pitchFamily="2" charset="2"/>
              </a:rPr>
              <a:t> studies ‘</a:t>
            </a:r>
            <a:r>
              <a:rPr lang="en-US" altLang="en-US" sz="2000" i="1">
                <a:solidFill>
                  <a:schemeClr val="bg1"/>
                </a:solidFill>
                <a:sym typeface="Wingdings" panose="05000000000000000000" pitchFamily="2" charset="2"/>
              </a:rPr>
              <a:t>how</a:t>
            </a:r>
            <a:r>
              <a:rPr lang="en-US" altLang="en-US" sz="2000">
                <a:solidFill>
                  <a:schemeClr val="bg1"/>
                </a:solidFill>
                <a:sym typeface="Wingdings" panose="05000000000000000000" pitchFamily="2" charset="2"/>
              </a:rPr>
              <a:t> is the world?’</a:t>
            </a:r>
            <a:endParaRPr lang="en-US" altLang="en-US" sz="2000">
              <a:solidFill>
                <a:schemeClr val="bg1"/>
              </a:solidFill>
            </a:endParaRPr>
          </a:p>
          <a:p>
            <a:pPr lvl="3" eaLnBrk="1" hangingPunct="1">
              <a:lnSpc>
                <a:spcPct val="90000"/>
              </a:lnSpc>
            </a:pPr>
            <a:r>
              <a:rPr lang="en-US" altLang="en-US" sz="1600">
                <a:solidFill>
                  <a:srgbClr val="00B050"/>
                </a:solidFill>
              </a:rPr>
              <a:t>general metaphysics </a:t>
            </a:r>
            <a:r>
              <a:rPr lang="en-US" altLang="en-US" sz="1600">
                <a:solidFill>
                  <a:schemeClr val="bg1"/>
                </a:solidFill>
                <a:sym typeface="Wingdings" panose="05000000000000000000" pitchFamily="2" charset="2"/>
              </a:rPr>
              <a:t> studies general principles and ‘laws’ about the world</a:t>
            </a:r>
            <a:endParaRPr lang="en-US" altLang="en-US" sz="1600">
              <a:solidFill>
                <a:schemeClr val="bg1"/>
              </a:solidFill>
            </a:endParaRPr>
          </a:p>
          <a:p>
            <a:pPr lvl="4" eaLnBrk="1" hangingPunct="1">
              <a:lnSpc>
                <a:spcPct val="90000"/>
              </a:lnSpc>
            </a:pPr>
            <a:r>
              <a:rPr lang="en-US" altLang="en-US" sz="1600">
                <a:solidFill>
                  <a:srgbClr val="FFFF00"/>
                </a:solidFill>
              </a:rPr>
              <a:t>ontology </a:t>
            </a:r>
            <a:r>
              <a:rPr lang="en-US" altLang="en-US" sz="1600">
                <a:solidFill>
                  <a:schemeClr val="bg1"/>
                </a:solidFill>
                <a:sym typeface="Wingdings" panose="05000000000000000000" pitchFamily="2" charset="2"/>
              </a:rPr>
              <a:t> studies what type of entities exist in the world</a:t>
            </a:r>
            <a:endParaRPr lang="en-US" altLang="en-US" sz="1600">
              <a:solidFill>
                <a:schemeClr val="bg1"/>
              </a:solidFill>
            </a:endParaRPr>
          </a:p>
          <a:p>
            <a:pPr lvl="3" eaLnBrk="1" hangingPunct="1">
              <a:lnSpc>
                <a:spcPct val="90000"/>
              </a:lnSpc>
            </a:pPr>
            <a:r>
              <a:rPr lang="en-US" altLang="en-US" sz="1600">
                <a:solidFill>
                  <a:srgbClr val="00B050"/>
                </a:solidFill>
              </a:rPr>
              <a:t>special metaphysics </a:t>
            </a:r>
            <a:r>
              <a:rPr lang="en-US" altLang="en-US" sz="1600">
                <a:solidFill>
                  <a:schemeClr val="bg1"/>
                </a:solidFill>
                <a:sym typeface="Wingdings" panose="05000000000000000000" pitchFamily="2" charset="2"/>
              </a:rPr>
              <a:t> focuses on specific principles and entities </a:t>
            </a:r>
            <a:endParaRPr lang="en-US" altLang="en-US" sz="1600">
              <a:solidFill>
                <a:schemeClr val="bg1"/>
              </a:solidFill>
            </a:endParaRPr>
          </a:p>
          <a:p>
            <a:pPr lvl="1" eaLnBrk="1" hangingPunct="1">
              <a:lnSpc>
                <a:spcPct val="90000"/>
              </a:lnSpc>
            </a:pPr>
            <a:r>
              <a:rPr lang="en-US" altLang="en-US" sz="2000"/>
              <a:t>distinct from ‘</a:t>
            </a:r>
            <a:r>
              <a:rPr lang="en-US" altLang="en-US" sz="2000" b="1" i="1" u="sng">
                <a:solidFill>
                  <a:srgbClr val="00B050"/>
                </a:solidFill>
              </a:rPr>
              <a:t>epistemology</a:t>
            </a:r>
            <a:r>
              <a:rPr lang="en-US" altLang="en-US" sz="2000"/>
              <a:t>’ which is the study of how we can come to know about what exists.</a:t>
            </a:r>
          </a:p>
          <a:p>
            <a:pPr lvl="1" eaLnBrk="1" hangingPunct="1">
              <a:lnSpc>
                <a:spcPct val="90000"/>
              </a:lnSpc>
            </a:pPr>
            <a:r>
              <a:rPr lang="en-US" altLang="en-US" sz="2000"/>
              <a:t>distinct from ‘</a:t>
            </a:r>
            <a:r>
              <a:rPr lang="en-US" altLang="en-US" sz="2000" b="1" i="1" u="sng">
                <a:solidFill>
                  <a:srgbClr val="00CC99"/>
                </a:solidFill>
              </a:rPr>
              <a:t>terminology</a:t>
            </a:r>
            <a:r>
              <a:rPr lang="en-US" altLang="en-US" sz="2000"/>
              <a:t>’ which is the study of what terms mean and how to name things.</a:t>
            </a:r>
          </a:p>
        </p:txBody>
      </p:sp>
      <p:sp>
        <p:nvSpPr>
          <p:cNvPr id="3" name="Slide Number Placeholder 2">
            <a:extLst>
              <a:ext uri="{FF2B5EF4-FFF2-40B4-BE49-F238E27FC236}">
                <a16:creationId xmlns:a16="http://schemas.microsoft.com/office/drawing/2014/main" id="{3462C561-4671-4524-BEB6-7A03F230628A}"/>
              </a:ext>
            </a:extLst>
          </p:cNvPr>
          <p:cNvSpPr>
            <a:spLocks noGrp="1"/>
          </p:cNvSpPr>
          <p:nvPr>
            <p:ph type="sldNum" sz="quarter" idx="10"/>
          </p:nvPr>
        </p:nvSpPr>
        <p:spPr/>
        <p:txBody>
          <a:bodyPr/>
          <a:lstStyle/>
          <a:p>
            <a:fld id="{01EF93C7-D0AB-41D7-8C62-1F8A9E33AE23}" type="slidenum">
              <a:rPr lang="en-US" smtClean="0"/>
              <a:pPr/>
              <a:t>39</a:t>
            </a:fld>
            <a:endParaRPr lang="en-US"/>
          </a:p>
        </p:txBody>
      </p:sp>
      <p:sp>
        <p:nvSpPr>
          <p:cNvPr id="5" name="Slide Number Placeholder 2">
            <a:extLst>
              <a:ext uri="{FF2B5EF4-FFF2-40B4-BE49-F238E27FC236}">
                <a16:creationId xmlns:a16="http://schemas.microsoft.com/office/drawing/2014/main" id="{55DBA30A-A51D-4658-8313-31B94059CFCC}"/>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39</a:t>
            </a:fld>
            <a:endParaRPr lang="en-US" altLang="en-US"/>
          </a:p>
        </p:txBody>
      </p:sp>
    </p:spTree>
    <p:extLst>
      <p:ext uri="{BB962C8B-B14F-4D97-AF65-F5344CB8AC3E}">
        <p14:creationId xmlns:p14="http://schemas.microsoft.com/office/powerpoint/2010/main" val="334487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More accurately</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4</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pic>
        <p:nvPicPr>
          <p:cNvPr id="21" name="Picture 20">
            <a:extLst>
              <a:ext uri="{FF2B5EF4-FFF2-40B4-BE49-F238E27FC236}">
                <a16:creationId xmlns:a16="http://schemas.microsoft.com/office/drawing/2014/main" id="{C749281F-943B-4745-A081-734BE5BDFA12}"/>
              </a:ext>
            </a:extLst>
          </p:cNvPr>
          <p:cNvPicPr>
            <a:picLocks noChangeAspect="1"/>
          </p:cNvPicPr>
          <p:nvPr/>
        </p:nvPicPr>
        <p:blipFill>
          <a:blip r:embed="rId8"/>
          <a:stretch>
            <a:fillRect/>
          </a:stretch>
        </p:blipFill>
        <p:spPr>
          <a:xfrm>
            <a:off x="4225412" y="5379475"/>
            <a:ext cx="1684559" cy="685800"/>
          </a:xfrm>
          <a:prstGeom prst="rect">
            <a:avLst/>
          </a:prstGeom>
        </p:spPr>
      </p:pic>
      <p:sp>
        <p:nvSpPr>
          <p:cNvPr id="22" name="Freeform: Shape 21">
            <a:extLst>
              <a:ext uri="{FF2B5EF4-FFF2-40B4-BE49-F238E27FC236}">
                <a16:creationId xmlns:a16="http://schemas.microsoft.com/office/drawing/2014/main" id="{445CF9CE-1D4E-42C5-80FC-BA6878B4FCB2}"/>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Freeform: Shape 23">
            <a:extLst>
              <a:ext uri="{FF2B5EF4-FFF2-40B4-BE49-F238E27FC236}">
                <a16:creationId xmlns:a16="http://schemas.microsoft.com/office/drawing/2014/main" id="{F86C1B55-7AA2-4398-B7AC-CE074963A871}"/>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5" name="Group 14">
            <a:extLst>
              <a:ext uri="{FF2B5EF4-FFF2-40B4-BE49-F238E27FC236}">
                <a16:creationId xmlns:a16="http://schemas.microsoft.com/office/drawing/2014/main" id="{5D4658A8-1985-4DAF-9E2A-E81DCAA562D6}"/>
              </a:ext>
            </a:extLst>
          </p:cNvPr>
          <p:cNvGrpSpPr/>
          <p:nvPr/>
        </p:nvGrpSpPr>
        <p:grpSpPr>
          <a:xfrm>
            <a:off x="3483508" y="2680744"/>
            <a:ext cx="2841092" cy="2261240"/>
            <a:chOff x="3483508" y="2680744"/>
            <a:chExt cx="2841092" cy="2261240"/>
          </a:xfrm>
        </p:grpSpPr>
        <p:grpSp>
          <p:nvGrpSpPr>
            <p:cNvPr id="6" name="Group 5">
              <a:extLst>
                <a:ext uri="{FF2B5EF4-FFF2-40B4-BE49-F238E27FC236}">
                  <a16:creationId xmlns:a16="http://schemas.microsoft.com/office/drawing/2014/main" id="{1A931146-30D3-4530-887E-A77A03380F73}"/>
                </a:ext>
              </a:extLst>
            </p:cNvPr>
            <p:cNvGrpSpPr/>
            <p:nvPr/>
          </p:nvGrpSpPr>
          <p:grpSpPr>
            <a:xfrm>
              <a:off x="3483508" y="2680744"/>
              <a:ext cx="2841092" cy="697644"/>
              <a:chOff x="3483508" y="2680744"/>
              <a:chExt cx="2841092" cy="697644"/>
            </a:xfrm>
            <a:solidFill>
              <a:srgbClr val="00FF00">
                <a:alpha val="40000"/>
              </a:srgbClr>
            </a:solidFill>
          </p:grpSpPr>
          <p:sp>
            <p:nvSpPr>
              <p:cNvPr id="4" name="Arrow: Right 3">
                <a:extLst>
                  <a:ext uri="{FF2B5EF4-FFF2-40B4-BE49-F238E27FC236}">
                    <a16:creationId xmlns:a16="http://schemas.microsoft.com/office/drawing/2014/main" id="{559B790B-B629-4A21-8754-6E135BC86CE6}"/>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ight Triangle 4">
                <a:extLst>
                  <a:ext uri="{FF2B5EF4-FFF2-40B4-BE49-F238E27FC236}">
                    <a16:creationId xmlns:a16="http://schemas.microsoft.com/office/drawing/2014/main" id="{968F337D-6118-4202-ABDE-26686B1AC411}"/>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9" name="Group 8">
              <a:extLst>
                <a:ext uri="{FF2B5EF4-FFF2-40B4-BE49-F238E27FC236}">
                  <a16:creationId xmlns:a16="http://schemas.microsoft.com/office/drawing/2014/main" id="{D520FAE1-B297-4720-B68F-8A8E23FCFF52}"/>
                </a:ext>
              </a:extLst>
            </p:cNvPr>
            <p:cNvGrpSpPr/>
            <p:nvPr/>
          </p:nvGrpSpPr>
          <p:grpSpPr>
            <a:xfrm>
              <a:off x="3597808" y="3467165"/>
              <a:ext cx="2574392" cy="697644"/>
              <a:chOff x="3597808" y="3467165"/>
              <a:chExt cx="2574392" cy="697644"/>
            </a:xfrm>
            <a:solidFill>
              <a:srgbClr val="00FF00">
                <a:alpha val="40000"/>
              </a:srgbClr>
            </a:solidFill>
          </p:grpSpPr>
          <p:sp>
            <p:nvSpPr>
              <p:cNvPr id="29" name="Arrow: Right 28">
                <a:extLst>
                  <a:ext uri="{FF2B5EF4-FFF2-40B4-BE49-F238E27FC236}">
                    <a16:creationId xmlns:a16="http://schemas.microsoft.com/office/drawing/2014/main" id="{F846EEC1-9647-4905-B9CE-58A304FBB4E1}"/>
                  </a:ext>
                </a:extLst>
              </p:cNvPr>
              <p:cNvSpPr/>
              <p:nvPr/>
            </p:nvSpPr>
            <p:spPr bwMode="auto">
              <a:xfrm>
                <a:off x="3658580" y="3467165"/>
                <a:ext cx="2513620" cy="697644"/>
              </a:xfrm>
              <a:prstGeom prst="rightArrow">
                <a:avLst>
                  <a:gd name="adj1" fmla="val 50000"/>
                  <a:gd name="adj2" fmla="val 43992"/>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0" name="Right Triangle 29">
                <a:extLst>
                  <a:ext uri="{FF2B5EF4-FFF2-40B4-BE49-F238E27FC236}">
                    <a16:creationId xmlns:a16="http://schemas.microsoft.com/office/drawing/2014/main" id="{C19BAC68-3810-4917-A4BE-33A9492887AB}"/>
                  </a:ext>
                </a:extLst>
              </p:cNvPr>
              <p:cNvSpPr/>
              <p:nvPr/>
            </p:nvSpPr>
            <p:spPr bwMode="auto">
              <a:xfrm rot="16200000" flipH="1">
                <a:off x="3441057" y="3798697"/>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11" name="Group 10">
              <a:extLst>
                <a:ext uri="{FF2B5EF4-FFF2-40B4-BE49-F238E27FC236}">
                  <a16:creationId xmlns:a16="http://schemas.microsoft.com/office/drawing/2014/main" id="{A56F943F-30DE-4924-8BB2-B76AA35CAEDA}"/>
                </a:ext>
              </a:extLst>
            </p:cNvPr>
            <p:cNvGrpSpPr/>
            <p:nvPr/>
          </p:nvGrpSpPr>
          <p:grpSpPr>
            <a:xfrm>
              <a:off x="3711398" y="4244340"/>
              <a:ext cx="2308402" cy="697644"/>
              <a:chOff x="3711398" y="4244340"/>
              <a:chExt cx="2357932" cy="697644"/>
            </a:xfrm>
            <a:solidFill>
              <a:srgbClr val="00FF00">
                <a:alpha val="40000"/>
              </a:srgbClr>
            </a:solidFill>
          </p:grpSpPr>
          <p:sp>
            <p:nvSpPr>
              <p:cNvPr id="31" name="Arrow: Right 30">
                <a:extLst>
                  <a:ext uri="{FF2B5EF4-FFF2-40B4-BE49-F238E27FC236}">
                    <a16:creationId xmlns:a16="http://schemas.microsoft.com/office/drawing/2014/main" id="{8F7CDB23-D407-4A15-B6A9-87EF8298EDD7}"/>
                  </a:ext>
                </a:extLst>
              </p:cNvPr>
              <p:cNvSpPr/>
              <p:nvPr/>
            </p:nvSpPr>
            <p:spPr bwMode="auto">
              <a:xfrm>
                <a:off x="3772170" y="4244340"/>
                <a:ext cx="2297160" cy="697644"/>
              </a:xfrm>
              <a:prstGeom prst="rightArrow">
                <a:avLst>
                  <a:gd name="adj1" fmla="val 50000"/>
                  <a:gd name="adj2" fmla="val 4344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2" name="Right Triangle 31">
                <a:extLst>
                  <a:ext uri="{FF2B5EF4-FFF2-40B4-BE49-F238E27FC236}">
                    <a16:creationId xmlns:a16="http://schemas.microsoft.com/office/drawing/2014/main" id="{D788F5B0-4623-4032-B5ED-5C865D9D559C}"/>
                  </a:ext>
                </a:extLst>
              </p:cNvPr>
              <p:cNvSpPr/>
              <p:nvPr/>
            </p:nvSpPr>
            <p:spPr bwMode="auto">
              <a:xfrm rot="16200000" flipH="1">
                <a:off x="3554647" y="4575872"/>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grpSp>
        <p:nvGrpSpPr>
          <p:cNvPr id="43" name="Group 42">
            <a:extLst>
              <a:ext uri="{FF2B5EF4-FFF2-40B4-BE49-F238E27FC236}">
                <a16:creationId xmlns:a16="http://schemas.microsoft.com/office/drawing/2014/main" id="{19979E1F-F5DD-4658-8C9D-80540A66E2C4}"/>
              </a:ext>
            </a:extLst>
          </p:cNvPr>
          <p:cNvGrpSpPr/>
          <p:nvPr/>
        </p:nvGrpSpPr>
        <p:grpSpPr>
          <a:xfrm>
            <a:off x="3477904" y="2678430"/>
            <a:ext cx="2841092" cy="2261240"/>
            <a:chOff x="6455308" y="2678430"/>
            <a:chExt cx="2841092" cy="2261240"/>
          </a:xfrm>
        </p:grpSpPr>
        <p:grpSp>
          <p:nvGrpSpPr>
            <p:cNvPr id="33" name="Group 32">
              <a:extLst>
                <a:ext uri="{FF2B5EF4-FFF2-40B4-BE49-F238E27FC236}">
                  <a16:creationId xmlns:a16="http://schemas.microsoft.com/office/drawing/2014/main" id="{47A32E8F-3932-4655-9BF0-660E561774F4}"/>
                </a:ext>
              </a:extLst>
            </p:cNvPr>
            <p:cNvGrpSpPr/>
            <p:nvPr/>
          </p:nvGrpSpPr>
          <p:grpSpPr>
            <a:xfrm>
              <a:off x="6455308" y="2678430"/>
              <a:ext cx="2841092" cy="697644"/>
              <a:chOff x="3483508" y="2680744"/>
              <a:chExt cx="2841092" cy="697644"/>
            </a:xfrm>
            <a:solidFill>
              <a:srgbClr val="00FF00">
                <a:alpha val="40000"/>
              </a:srgbClr>
            </a:solidFill>
          </p:grpSpPr>
          <p:sp>
            <p:nvSpPr>
              <p:cNvPr id="34" name="Arrow: Right 33">
                <a:extLst>
                  <a:ext uri="{FF2B5EF4-FFF2-40B4-BE49-F238E27FC236}">
                    <a16:creationId xmlns:a16="http://schemas.microsoft.com/office/drawing/2014/main" id="{2C986285-59B5-4742-82B4-364DAEE347DB}"/>
                  </a:ext>
                </a:extLst>
              </p:cNvPr>
              <p:cNvSpPr/>
              <p:nvPr/>
            </p:nvSpPr>
            <p:spPr bwMode="auto">
              <a:xfrm>
                <a:off x="3544280" y="2680744"/>
                <a:ext cx="2780320" cy="697644"/>
              </a:xfrm>
              <a:prstGeom prst="right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5" name="Right Triangle 34">
                <a:extLst>
                  <a:ext uri="{FF2B5EF4-FFF2-40B4-BE49-F238E27FC236}">
                    <a16:creationId xmlns:a16="http://schemas.microsoft.com/office/drawing/2014/main" id="{0AD25E88-58CC-48AF-9156-11F4ECEDF97C}"/>
                  </a:ext>
                </a:extLst>
              </p:cNvPr>
              <p:cNvSpPr/>
              <p:nvPr/>
            </p:nvSpPr>
            <p:spPr bwMode="auto">
              <a:xfrm rot="16200000" flipH="1">
                <a:off x="3326757" y="3012276"/>
                <a:ext cx="376656" cy="63153"/>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37" name="Arrow: Right 36">
              <a:extLst>
                <a:ext uri="{FF2B5EF4-FFF2-40B4-BE49-F238E27FC236}">
                  <a16:creationId xmlns:a16="http://schemas.microsoft.com/office/drawing/2014/main" id="{B1BD96BC-5D7A-4F27-843B-72ED46F841D2}"/>
                </a:ext>
              </a:extLst>
            </p:cNvPr>
            <p:cNvSpPr/>
            <p:nvPr/>
          </p:nvSpPr>
          <p:spPr bwMode="auto">
            <a:xfrm>
              <a:off x="7108054" y="3464851"/>
              <a:ext cx="2035945" cy="697644"/>
            </a:xfrm>
            <a:prstGeom prst="rightArrow">
              <a:avLst>
                <a:gd name="adj1" fmla="val 50000"/>
                <a:gd name="adj2" fmla="val 43992"/>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0" name="Arrow: Right 39">
              <a:extLst>
                <a:ext uri="{FF2B5EF4-FFF2-40B4-BE49-F238E27FC236}">
                  <a16:creationId xmlns:a16="http://schemas.microsoft.com/office/drawing/2014/main" id="{E48CA286-2520-4F40-8B4C-A9DC1C8C446F}"/>
                </a:ext>
              </a:extLst>
            </p:cNvPr>
            <p:cNvSpPr/>
            <p:nvPr/>
          </p:nvSpPr>
          <p:spPr bwMode="auto">
            <a:xfrm>
              <a:off x="7108055" y="4242026"/>
              <a:ext cx="1883545" cy="697644"/>
            </a:xfrm>
            <a:prstGeom prst="rightArrow">
              <a:avLst>
                <a:gd name="adj1" fmla="val 50000"/>
                <a:gd name="adj2" fmla="val 43447"/>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a:extLst>
                <a:ext uri="{FF2B5EF4-FFF2-40B4-BE49-F238E27FC236}">
                  <a16:creationId xmlns:a16="http://schemas.microsoft.com/office/drawing/2014/main" id="{A82DDB4F-1D8E-49A2-8C14-0A12EDF2A8E6}"/>
                </a:ext>
              </a:extLst>
            </p:cNvPr>
            <p:cNvSpPr/>
            <p:nvPr/>
          </p:nvSpPr>
          <p:spPr bwMode="auto">
            <a:xfrm>
              <a:off x="7117709" y="3196712"/>
              <a:ext cx="290719" cy="460887"/>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2" name="Rectangle 41">
              <a:extLst>
                <a:ext uri="{FF2B5EF4-FFF2-40B4-BE49-F238E27FC236}">
                  <a16:creationId xmlns:a16="http://schemas.microsoft.com/office/drawing/2014/main" id="{4D330369-DB3C-484A-BF3D-5180B04BF926}"/>
                </a:ext>
              </a:extLst>
            </p:cNvPr>
            <p:cNvSpPr/>
            <p:nvPr/>
          </p:nvSpPr>
          <p:spPr bwMode="auto">
            <a:xfrm>
              <a:off x="7101755" y="3984722"/>
              <a:ext cx="290719" cy="43439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44" name="Slide Number Placeholder 2">
            <a:extLst>
              <a:ext uri="{FF2B5EF4-FFF2-40B4-BE49-F238E27FC236}">
                <a16:creationId xmlns:a16="http://schemas.microsoft.com/office/drawing/2014/main" id="{8E48ABF2-3F23-4C19-B201-7862EE5046DE}"/>
              </a:ext>
            </a:extLst>
          </p:cNvPr>
          <p:cNvSpPr txBox="1">
            <a:spLocks/>
          </p:cNvSpPr>
          <p:nvPr/>
        </p:nvSpPr>
        <p:spPr>
          <a:xfrm>
            <a:off x="0" y="65532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4</a:t>
            </a:fld>
            <a:endParaRPr lang="en-US" altLang="en-US">
              <a:solidFill>
                <a:schemeClr val="tx1"/>
              </a:solidFill>
            </a:endParaRPr>
          </a:p>
        </p:txBody>
      </p:sp>
    </p:spTree>
    <p:extLst>
      <p:ext uri="{BB962C8B-B14F-4D97-AF65-F5344CB8AC3E}">
        <p14:creationId xmlns:p14="http://schemas.microsoft.com/office/powerpoint/2010/main" val="261908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
          <p:cNvSpPr>
            <a:spLocks noGrp="1" noChangeArrowheads="1"/>
          </p:cNvSpPr>
          <p:nvPr>
            <p:ph type="title"/>
          </p:nvPr>
        </p:nvSpPr>
        <p:spPr/>
        <p:txBody>
          <a:bodyPr/>
          <a:lstStyle/>
          <a:p>
            <a:pPr eaLnBrk="1" hangingPunct="1"/>
            <a:r>
              <a:rPr lang="en-US" altLang="en-US"/>
              <a:t>The Terminology / Ontology divide</a:t>
            </a:r>
          </a:p>
        </p:txBody>
      </p:sp>
      <p:sp>
        <p:nvSpPr>
          <p:cNvPr id="1806339" name="Rectangle 3"/>
          <p:cNvSpPr>
            <a:spLocks noGrp="1" noChangeArrowheads="1"/>
          </p:cNvSpPr>
          <p:nvPr>
            <p:ph idx="1"/>
          </p:nvPr>
        </p:nvSpPr>
        <p:spPr/>
        <p:txBody>
          <a:bodyPr/>
          <a:lstStyle/>
          <a:p>
            <a:pPr eaLnBrk="1" hangingPunct="1"/>
            <a:r>
              <a:rPr lang="en-US" altLang="en-US" sz="2800" b="1" dirty="0"/>
              <a:t>Terminology:</a:t>
            </a:r>
          </a:p>
          <a:p>
            <a:pPr lvl="1" eaLnBrk="1" hangingPunct="1">
              <a:spcBef>
                <a:spcPct val="0"/>
              </a:spcBef>
            </a:pPr>
            <a:r>
              <a:rPr lang="en-US" altLang="en-US" sz="2400" dirty="0"/>
              <a:t>solves certain issues related to </a:t>
            </a:r>
            <a:r>
              <a:rPr lang="en-US" altLang="en-US" sz="2400" i="1" u="sng" dirty="0"/>
              <a:t>language use</a:t>
            </a:r>
            <a:r>
              <a:rPr lang="en-US" altLang="en-US" sz="2400" dirty="0"/>
              <a:t>, i.e. with respect to </a:t>
            </a:r>
            <a:r>
              <a:rPr lang="en-US" altLang="en-US" sz="2400" i="1" u="sng" dirty="0"/>
              <a:t>how</a:t>
            </a:r>
            <a:r>
              <a:rPr lang="en-US" altLang="en-US" sz="2400" dirty="0"/>
              <a:t> we talk about entities in reality (if any);</a:t>
            </a:r>
          </a:p>
          <a:p>
            <a:pPr lvl="2" eaLnBrk="1" hangingPunct="1"/>
            <a:r>
              <a:rPr lang="en-US" altLang="en-US" sz="2000" i="1" dirty="0"/>
              <a:t>Relations between terms / ‘concepts’</a:t>
            </a:r>
          </a:p>
          <a:p>
            <a:pPr lvl="1" eaLnBrk="1" hangingPunct="1"/>
            <a:r>
              <a:rPr lang="en-US" altLang="en-US" sz="2400" dirty="0"/>
              <a:t>does not provide an adequate means to represent independent of use </a:t>
            </a:r>
            <a:r>
              <a:rPr lang="en-US" altLang="en-US" sz="2400" i="1" u="sng" dirty="0"/>
              <a:t>what</a:t>
            </a:r>
            <a:r>
              <a:rPr lang="en-US" altLang="en-US" sz="2400" dirty="0"/>
              <a:t> we talk about, i.e. how reality is structured;</a:t>
            </a:r>
          </a:p>
          <a:p>
            <a:pPr lvl="2" eaLnBrk="1" hangingPunct="1"/>
            <a:r>
              <a:rPr lang="en-US" altLang="en-US" sz="2000" dirty="0"/>
              <a:t>Women, Fire and Dangerous Things (</a:t>
            </a:r>
            <a:r>
              <a:rPr lang="en-US" altLang="en-US" sz="2000" dirty="0" err="1"/>
              <a:t>Lakoff</a:t>
            </a:r>
            <a:r>
              <a:rPr lang="en-US" altLang="en-US" sz="2000" dirty="0"/>
              <a:t>).</a:t>
            </a:r>
          </a:p>
          <a:p>
            <a:pPr eaLnBrk="1" hangingPunct="1">
              <a:spcBef>
                <a:spcPct val="40000"/>
              </a:spcBef>
            </a:pPr>
            <a:r>
              <a:rPr lang="en-US" altLang="en-US" sz="2800" b="1" dirty="0"/>
              <a:t>Ontology </a:t>
            </a:r>
            <a:r>
              <a:rPr lang="en-US" altLang="en-US" sz="1600" b="1" dirty="0"/>
              <a:t>(of the right sort)</a:t>
            </a:r>
            <a:r>
              <a:rPr lang="en-US" altLang="en-US" sz="2800" b="1" dirty="0"/>
              <a:t>:</a:t>
            </a:r>
          </a:p>
          <a:p>
            <a:pPr lvl="1" eaLnBrk="1" hangingPunct="1">
              <a:spcBef>
                <a:spcPct val="0"/>
              </a:spcBef>
            </a:pPr>
            <a:r>
              <a:rPr lang="en-US" altLang="en-US" sz="2400" dirty="0"/>
              <a:t>Language and perception neutral view on reality.</a:t>
            </a:r>
          </a:p>
          <a:p>
            <a:pPr lvl="2" eaLnBrk="1" hangingPunct="1"/>
            <a:r>
              <a:rPr lang="en-US" altLang="en-US" sz="2000" i="1" dirty="0"/>
              <a:t>Relations between entities in first-order reality</a:t>
            </a:r>
          </a:p>
        </p:txBody>
      </p:sp>
      <p:sp>
        <p:nvSpPr>
          <p:cNvPr id="2" name="Slide Number Placeholder 1">
            <a:extLst>
              <a:ext uri="{FF2B5EF4-FFF2-40B4-BE49-F238E27FC236}">
                <a16:creationId xmlns:a16="http://schemas.microsoft.com/office/drawing/2014/main" id="{D89303F9-874C-46FB-9A10-2CFCAE64AF09}"/>
              </a:ext>
            </a:extLst>
          </p:cNvPr>
          <p:cNvSpPr>
            <a:spLocks noGrp="1"/>
          </p:cNvSpPr>
          <p:nvPr>
            <p:ph type="sldNum" sz="quarter" idx="10"/>
          </p:nvPr>
        </p:nvSpPr>
        <p:spPr/>
        <p:txBody>
          <a:bodyPr/>
          <a:lstStyle/>
          <a:p>
            <a:fld id="{01EF93C7-D0AB-41D7-8C62-1F8A9E33AE23}" type="slidenum">
              <a:rPr lang="en-US" smtClean="0"/>
              <a:pPr/>
              <a:t>40</a:t>
            </a:fld>
            <a:endParaRPr lang="en-US"/>
          </a:p>
        </p:txBody>
      </p:sp>
      <p:sp>
        <p:nvSpPr>
          <p:cNvPr id="5" name="Slide Number Placeholder 2">
            <a:extLst>
              <a:ext uri="{FF2B5EF4-FFF2-40B4-BE49-F238E27FC236}">
                <a16:creationId xmlns:a16="http://schemas.microsoft.com/office/drawing/2014/main" id="{9EC4D1AE-5007-4CE7-AAF0-E259777842D9}"/>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40</a:t>
            </a:fld>
            <a:endParaRPr lang="en-US" altLang="en-US"/>
          </a:p>
        </p:txBody>
      </p:sp>
    </p:spTree>
    <p:extLst>
      <p:ext uri="{BB962C8B-B14F-4D97-AF65-F5344CB8AC3E}">
        <p14:creationId xmlns:p14="http://schemas.microsoft.com/office/powerpoint/2010/main" val="1858938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6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6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63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63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63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63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633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06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63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n-US" dirty="0"/>
              <a:t>Realism-based Ontology (RBO)</a:t>
            </a:r>
          </a:p>
        </p:txBody>
      </p:sp>
      <p:sp>
        <p:nvSpPr>
          <p:cNvPr id="11267" name="Content Placeholder 23"/>
          <p:cNvSpPr>
            <a:spLocks noGrp="1"/>
          </p:cNvSpPr>
          <p:nvPr>
            <p:ph idx="1"/>
          </p:nvPr>
        </p:nvSpPr>
        <p:spPr>
          <a:xfrm>
            <a:off x="228600" y="3200400"/>
            <a:ext cx="2667000" cy="3167062"/>
          </a:xfrm>
        </p:spPr>
        <p:txBody>
          <a:bodyPr/>
          <a:lstStyle/>
          <a:p>
            <a:pPr marL="233363" indent="-233363"/>
            <a:r>
              <a:rPr lang="en-US" altLang="en-US" sz="2400" dirty="0">
                <a:solidFill>
                  <a:srgbClr val="FFFF00"/>
                </a:solidFill>
                <a:latin typeface="+mn-lt"/>
              </a:rPr>
              <a:t>Referents</a:t>
            </a:r>
          </a:p>
          <a:p>
            <a:pPr marL="401638" lvl="1" indent="-233363"/>
            <a:r>
              <a:rPr lang="en-US" altLang="en-US" sz="1600" dirty="0"/>
              <a:t>are (meta-) physically the way they are,</a:t>
            </a:r>
          </a:p>
          <a:p>
            <a:pPr marL="401638" lvl="1" indent="-233363"/>
            <a:r>
              <a:rPr lang="en-US" altLang="en-US" sz="1600" dirty="0"/>
              <a:t>relate to each other in an objective way,</a:t>
            </a:r>
          </a:p>
          <a:p>
            <a:pPr marL="401638" lvl="1" indent="-233363"/>
            <a:r>
              <a:rPr lang="en-US" altLang="en-US" sz="1600" dirty="0"/>
              <a:t>follow ‘laws of nature’.</a:t>
            </a:r>
          </a:p>
        </p:txBody>
      </p:sp>
      <p:sp>
        <p:nvSpPr>
          <p:cNvPr id="25" name="Content Placeholder 24"/>
          <p:cNvSpPr>
            <a:spLocks noGrp="1"/>
          </p:cNvSpPr>
          <p:nvPr>
            <p:ph sz="half" idx="4294967295"/>
          </p:nvPr>
        </p:nvSpPr>
        <p:spPr>
          <a:xfrm>
            <a:off x="5775325" y="3200400"/>
            <a:ext cx="3368675" cy="3282950"/>
          </a:xfrm>
          <a:prstGeom prst="rect">
            <a:avLst/>
          </a:prstGeom>
        </p:spPr>
        <p:txBody>
          <a:bodyPr/>
          <a:lstStyle/>
          <a:p>
            <a:pPr marL="569913" indent="-280988"/>
            <a:r>
              <a:rPr lang="en-US" altLang="en-US" sz="2400" dirty="0">
                <a:solidFill>
                  <a:srgbClr val="FFFF00"/>
                </a:solidFill>
              </a:rPr>
              <a:t>References</a:t>
            </a:r>
          </a:p>
          <a:p>
            <a:pPr marL="457200" lvl="1" indent="-223838">
              <a:buClr>
                <a:schemeClr val="bg1"/>
              </a:buClr>
            </a:pPr>
            <a:r>
              <a:rPr lang="en-US" altLang="en-US" sz="1600" dirty="0"/>
              <a:t>follow, ideally, the syntactic-semantic conventions of some representation language,</a:t>
            </a:r>
          </a:p>
          <a:p>
            <a:pPr marL="457200" lvl="1" indent="-223838">
              <a:buClr>
                <a:schemeClr val="bg1"/>
              </a:buClr>
            </a:pPr>
            <a:r>
              <a:rPr lang="en-US" altLang="en-US" sz="1600" dirty="0"/>
              <a:t>are restricted by the expressivity of that language,</a:t>
            </a:r>
          </a:p>
          <a:p>
            <a:pPr marL="457200" lvl="1" indent="-223838">
              <a:buClr>
                <a:schemeClr val="bg1"/>
              </a:buClr>
            </a:pPr>
            <a:r>
              <a:rPr lang="en-US" altLang="en-US" sz="1600" dirty="0"/>
              <a:t>reference collections need to come, for correct interpretation, with documentation outside the representation.</a:t>
            </a:r>
          </a:p>
        </p:txBody>
      </p:sp>
      <p:grpSp>
        <p:nvGrpSpPr>
          <p:cNvPr id="11269" name="Group 28"/>
          <p:cNvGrpSpPr>
            <a:grpSpLocks/>
          </p:cNvGrpSpPr>
          <p:nvPr/>
        </p:nvGrpSpPr>
        <p:grpSpPr bwMode="auto">
          <a:xfrm>
            <a:off x="177800" y="17526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200400"/>
            <a:ext cx="3051175" cy="3282950"/>
          </a:xfrm>
          <a:prstGeom prst="rect">
            <a:avLst/>
          </a:prstGeom>
          <a:noFill/>
          <a:ln w="9525">
            <a:noFill/>
            <a:miter lim="800000"/>
            <a:headEnd/>
            <a:tailEnd/>
          </a:ln>
        </p:spPr>
        <p:txBody>
          <a:bodyPr/>
          <a:lstStyle/>
          <a:p>
            <a:pPr algn="l" eaLnBrk="0" hangingPunct="0">
              <a:spcBef>
                <a:spcPct val="20000"/>
              </a:spcBef>
              <a:defRPr/>
            </a:pPr>
            <a:r>
              <a:rPr lang="en-US" sz="2400"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‘laws of nature’.</a:t>
            </a:r>
          </a:p>
        </p:txBody>
      </p:sp>
      <p:sp>
        <p:nvSpPr>
          <p:cNvPr id="2" name="Slide Number Placeholder 1">
            <a:extLst>
              <a:ext uri="{FF2B5EF4-FFF2-40B4-BE49-F238E27FC236}">
                <a16:creationId xmlns:a16="http://schemas.microsoft.com/office/drawing/2014/main" id="{F08115A0-F93A-4F3E-BAB4-9C07EC2AA951}"/>
              </a:ext>
            </a:extLst>
          </p:cNvPr>
          <p:cNvSpPr>
            <a:spLocks noGrp="1"/>
          </p:cNvSpPr>
          <p:nvPr>
            <p:ph type="sldNum" sz="quarter" idx="4"/>
          </p:nvPr>
        </p:nvSpPr>
        <p:spPr/>
        <p:txBody>
          <a:bodyPr/>
          <a:lstStyle/>
          <a:p>
            <a:fld id="{9CE537AB-973C-4F01-8428-E6E22579D3AA}" type="slidenum">
              <a:rPr lang="en-US" smtClean="0"/>
              <a:pPr/>
              <a:t>41</a:t>
            </a:fld>
            <a:endParaRPr lang="en-US"/>
          </a:p>
        </p:txBody>
      </p:sp>
      <p:pic>
        <p:nvPicPr>
          <p:cNvPr id="3" name="Picture 2">
            <a:extLst>
              <a:ext uri="{FF2B5EF4-FFF2-40B4-BE49-F238E27FC236}">
                <a16:creationId xmlns:a16="http://schemas.microsoft.com/office/drawing/2014/main" id="{F2B67309-B20A-4695-8361-CEAA7CA663BB}"/>
              </a:ext>
            </a:extLst>
          </p:cNvPr>
          <p:cNvPicPr>
            <a:picLocks noChangeAspect="1"/>
          </p:cNvPicPr>
          <p:nvPr/>
        </p:nvPicPr>
        <p:blipFill>
          <a:blip r:embed="rId5"/>
          <a:stretch>
            <a:fillRect/>
          </a:stretch>
        </p:blipFill>
        <p:spPr>
          <a:xfrm>
            <a:off x="3917790" y="1740408"/>
            <a:ext cx="1143308" cy="1424762"/>
          </a:xfrm>
          <a:prstGeom prst="rect">
            <a:avLst/>
          </a:prstGeom>
        </p:spPr>
      </p:pic>
    </p:spTree>
    <p:extLst>
      <p:ext uri="{BB962C8B-B14F-4D97-AF65-F5344CB8AC3E}">
        <p14:creationId xmlns:p14="http://schemas.microsoft.com/office/powerpoint/2010/main" val="1413614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pPr eaLnBrk="1" hangingPunct="1"/>
            <a:r>
              <a:rPr lang="en-US" altLang="en-US" dirty="0"/>
              <a:t>‘</a:t>
            </a:r>
            <a:r>
              <a:rPr lang="en-US" altLang="en-US" i="1" dirty="0"/>
              <a:t>Ontology</a:t>
            </a:r>
            <a:r>
              <a:rPr lang="en-US" altLang="en-US" dirty="0"/>
              <a:t>’ denotes ambiguously</a:t>
            </a:r>
          </a:p>
        </p:txBody>
      </p:sp>
      <p:sp>
        <p:nvSpPr>
          <p:cNvPr id="54275" name="Rectangle 3"/>
          <p:cNvSpPr>
            <a:spLocks noGrp="1" noChangeArrowheads="1"/>
          </p:cNvSpPr>
          <p:nvPr>
            <p:ph idx="1"/>
          </p:nvPr>
        </p:nvSpPr>
        <p:spPr>
          <a:xfrm>
            <a:off x="228600" y="2286000"/>
            <a:ext cx="8686800" cy="4343400"/>
          </a:xfrm>
        </p:spPr>
        <p:txBody>
          <a:bodyPr/>
          <a:lstStyle/>
          <a:p>
            <a:pPr eaLnBrk="1" hangingPunct="1">
              <a:lnSpc>
                <a:spcPct val="90000"/>
              </a:lnSpc>
            </a:pPr>
            <a:r>
              <a:rPr lang="en-US" altLang="en-US" sz="2800" dirty="0"/>
              <a:t>In philosophy:</a:t>
            </a:r>
          </a:p>
          <a:p>
            <a:pPr lvl="1" eaLnBrk="1" hangingPunct="1">
              <a:lnSpc>
                <a:spcPct val="90000"/>
              </a:lnSpc>
            </a:pPr>
            <a:r>
              <a:rPr lang="en-US" altLang="en-US" sz="2400" b="1" i="1" u="sng" dirty="0">
                <a:solidFill>
                  <a:srgbClr val="FFFF00"/>
                </a:solidFill>
              </a:rPr>
              <a:t>Ontology</a:t>
            </a:r>
            <a:r>
              <a:rPr lang="en-US" altLang="en-US" sz="2400" dirty="0"/>
              <a:t> </a:t>
            </a:r>
            <a:r>
              <a:rPr lang="en-US" altLang="en-US" sz="1600" dirty="0"/>
              <a:t>(no plural)</a:t>
            </a:r>
            <a:r>
              <a:rPr lang="en-US" altLang="en-US" sz="2400" dirty="0"/>
              <a:t> is the study of what entities exist and how they relate to each other;</a:t>
            </a:r>
          </a:p>
          <a:p>
            <a:pPr lvl="1" eaLnBrk="1" hangingPunct="1">
              <a:lnSpc>
                <a:spcPct val="90000"/>
              </a:lnSpc>
            </a:pPr>
            <a:endParaRPr lang="en-US" altLang="en-US" sz="2400" dirty="0"/>
          </a:p>
          <a:p>
            <a:pPr eaLnBrk="1" hangingPunct="1">
              <a:lnSpc>
                <a:spcPct val="90000"/>
              </a:lnSpc>
            </a:pPr>
            <a:r>
              <a:rPr lang="en-US" altLang="en-US" sz="2800" dirty="0"/>
              <a:t>In computer science and many biomedical informatics applications:</a:t>
            </a:r>
          </a:p>
          <a:p>
            <a:pPr lvl="1" eaLnBrk="1" hangingPunct="1">
              <a:lnSpc>
                <a:spcPct val="90000"/>
              </a:lnSpc>
            </a:pPr>
            <a:r>
              <a:rPr lang="en-US" altLang="en-US" sz="2400" b="1" i="1" u="sng" dirty="0">
                <a:solidFill>
                  <a:schemeClr val="accent1"/>
                </a:solidFill>
              </a:rPr>
              <a:t>An ontology</a:t>
            </a:r>
            <a:r>
              <a:rPr lang="en-US" altLang="en-US" sz="2400" dirty="0"/>
              <a:t> </a:t>
            </a:r>
            <a:r>
              <a:rPr lang="en-US" altLang="en-US" sz="1600" dirty="0"/>
              <a:t>(plural: </a:t>
            </a:r>
            <a:r>
              <a:rPr lang="en-US" altLang="en-US" sz="1600" i="1" dirty="0"/>
              <a:t>ontologies</a:t>
            </a:r>
            <a:r>
              <a:rPr lang="en-US" altLang="en-US" sz="1600" dirty="0"/>
              <a:t>)</a:t>
            </a:r>
            <a:r>
              <a:rPr lang="en-US" altLang="en-US" sz="2400" dirty="0"/>
              <a:t> is a shared and agreed upon </a:t>
            </a:r>
            <a:r>
              <a:rPr lang="en-US" altLang="en-US" sz="2400" b="1" i="1" dirty="0">
                <a:solidFill>
                  <a:srgbClr val="FFC000"/>
                </a:solidFill>
              </a:rPr>
              <a:t>conceptualization</a:t>
            </a:r>
            <a:r>
              <a:rPr lang="en-US" altLang="en-US" sz="2400" dirty="0"/>
              <a:t> of a domain;</a:t>
            </a:r>
          </a:p>
        </p:txBody>
      </p:sp>
      <p:sp>
        <p:nvSpPr>
          <p:cNvPr id="3" name="Slide Number Placeholder 2">
            <a:extLst>
              <a:ext uri="{FF2B5EF4-FFF2-40B4-BE49-F238E27FC236}">
                <a16:creationId xmlns:a16="http://schemas.microsoft.com/office/drawing/2014/main" id="{29C29BF4-E61B-4BD4-BA95-04A257E3A752}"/>
              </a:ext>
            </a:extLst>
          </p:cNvPr>
          <p:cNvSpPr>
            <a:spLocks noGrp="1"/>
          </p:cNvSpPr>
          <p:nvPr>
            <p:ph type="sldNum" sz="quarter" idx="10"/>
          </p:nvPr>
        </p:nvSpPr>
        <p:spPr/>
        <p:txBody>
          <a:bodyPr/>
          <a:lstStyle/>
          <a:p>
            <a:fld id="{01EF93C7-D0AB-41D7-8C62-1F8A9E33AE23}" type="slidenum">
              <a:rPr lang="en-US" smtClean="0"/>
              <a:pPr/>
              <a:t>42</a:t>
            </a:fld>
            <a:endParaRPr lang="en-US"/>
          </a:p>
        </p:txBody>
      </p:sp>
      <p:sp>
        <p:nvSpPr>
          <p:cNvPr id="5" name="Slide Number Placeholder 2">
            <a:extLst>
              <a:ext uri="{FF2B5EF4-FFF2-40B4-BE49-F238E27FC236}">
                <a16:creationId xmlns:a16="http://schemas.microsoft.com/office/drawing/2014/main" id="{9702540C-EFEC-4BF0-AFE4-CB7A1E9C6D3A}"/>
              </a:ext>
            </a:extLst>
          </p:cNvPr>
          <p:cNvSpPr>
            <a:spLocks noGrp="1"/>
          </p:cNvSpPr>
          <p:nvPr>
            <p:ph type="sldNum" sz="quarter" idx="4"/>
          </p:nvPr>
        </p:nvSpPr>
        <p:spPr>
          <a:xfrm>
            <a:off x="0" y="6491456"/>
            <a:ext cx="457200" cy="365125"/>
          </a:xfrm>
        </p:spPr>
        <p:txBody>
          <a:bodyPr/>
          <a:lstStyle/>
          <a:p>
            <a:fld id="{F41BC1FE-425B-4D41-9768-47500E60C2C6}" type="slidenum">
              <a:rPr lang="en-US" altLang="en-US" smtClean="0"/>
              <a:pPr/>
              <a:t>42</a:t>
            </a:fld>
            <a:endParaRPr lang="en-US" altLang="en-US"/>
          </a:p>
        </p:txBody>
      </p:sp>
      <p:grpSp>
        <p:nvGrpSpPr>
          <p:cNvPr id="4" name="Group 3">
            <a:extLst>
              <a:ext uri="{FF2B5EF4-FFF2-40B4-BE49-F238E27FC236}">
                <a16:creationId xmlns:a16="http://schemas.microsoft.com/office/drawing/2014/main" id="{939F186E-5077-4498-A165-AE0AC275A213}"/>
              </a:ext>
            </a:extLst>
          </p:cNvPr>
          <p:cNvGrpSpPr/>
          <p:nvPr/>
        </p:nvGrpSpPr>
        <p:grpSpPr>
          <a:xfrm>
            <a:off x="228599" y="2209799"/>
            <a:ext cx="8686800" cy="3519657"/>
            <a:chOff x="228599" y="2209799"/>
            <a:chExt cx="8686800" cy="3519657"/>
          </a:xfrm>
        </p:grpSpPr>
        <p:sp>
          <p:nvSpPr>
            <p:cNvPr id="6" name="Rectangle 5">
              <a:extLst>
                <a:ext uri="{FF2B5EF4-FFF2-40B4-BE49-F238E27FC236}">
                  <a16:creationId xmlns:a16="http://schemas.microsoft.com/office/drawing/2014/main" id="{97098ABC-0F7E-4B18-974D-CEB406614E77}"/>
                </a:ext>
              </a:extLst>
            </p:cNvPr>
            <p:cNvSpPr/>
            <p:nvPr/>
          </p:nvSpPr>
          <p:spPr bwMode="auto">
            <a:xfrm>
              <a:off x="228599" y="2209799"/>
              <a:ext cx="8686800" cy="1447801"/>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a:extLst>
                <a:ext uri="{FF2B5EF4-FFF2-40B4-BE49-F238E27FC236}">
                  <a16:creationId xmlns:a16="http://schemas.microsoft.com/office/drawing/2014/main" id="{E996FB9B-2627-44B4-BF2E-1A2432F7094E}"/>
                </a:ext>
              </a:extLst>
            </p:cNvPr>
            <p:cNvSpPr/>
            <p:nvPr/>
          </p:nvSpPr>
          <p:spPr bwMode="auto">
            <a:xfrm>
              <a:off x="228599" y="3877175"/>
              <a:ext cx="8686800" cy="1852281"/>
            </a:xfrm>
            <a:prstGeom prst="rect">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extBox 1">
              <a:extLst>
                <a:ext uri="{FF2B5EF4-FFF2-40B4-BE49-F238E27FC236}">
                  <a16:creationId xmlns:a16="http://schemas.microsoft.com/office/drawing/2014/main" id="{780F959E-847E-4F5E-9B30-80D405D462A2}"/>
                </a:ext>
              </a:extLst>
            </p:cNvPr>
            <p:cNvSpPr txBox="1"/>
            <p:nvPr/>
          </p:nvSpPr>
          <p:spPr>
            <a:xfrm>
              <a:off x="7634279" y="3124986"/>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TextBox 8">
              <a:extLst>
                <a:ext uri="{FF2B5EF4-FFF2-40B4-BE49-F238E27FC236}">
                  <a16:creationId xmlns:a16="http://schemas.microsoft.com/office/drawing/2014/main" id="{8BAC436E-632C-4427-B01A-59393F9606CD}"/>
                </a:ext>
              </a:extLst>
            </p:cNvPr>
            <p:cNvSpPr txBox="1"/>
            <p:nvPr/>
          </p:nvSpPr>
          <p:spPr>
            <a:xfrm>
              <a:off x="6396485" y="5203188"/>
              <a:ext cx="2512163" cy="523220"/>
            </a:xfrm>
            <a:prstGeom prst="rect">
              <a:avLst/>
            </a:prstGeom>
            <a:solidFill>
              <a:srgbClr val="00FF00"/>
            </a:solidFill>
          </p:spPr>
          <p:txBody>
            <a:bodyPr wrap="none" rtlCol="0">
              <a:spAutoFit/>
            </a:bodyPr>
            <a:lstStyle/>
            <a:p>
              <a:r>
                <a:rPr lang="en-US" sz="2800" dirty="0">
                  <a:solidFill>
                    <a:srgbClr val="000000"/>
                  </a:solidFill>
                </a:rPr>
                <a:t>Representation</a:t>
              </a:r>
            </a:p>
          </p:txBody>
        </p:sp>
      </p:grpSp>
    </p:spTree>
    <p:extLst>
      <p:ext uri="{BB962C8B-B14F-4D97-AF65-F5344CB8AC3E}">
        <p14:creationId xmlns:p14="http://schemas.microsoft.com/office/powerpoint/2010/main" val="37351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F71F46-1CD2-4A27-8B81-AD71E56B10CE}"/>
              </a:ext>
            </a:extLst>
          </p:cNvPr>
          <p:cNvPicPr>
            <a:picLocks noChangeAspect="1"/>
          </p:cNvPicPr>
          <p:nvPr/>
        </p:nvPicPr>
        <p:blipFill>
          <a:blip r:embed="rId2"/>
          <a:stretch>
            <a:fillRect/>
          </a:stretch>
        </p:blipFill>
        <p:spPr>
          <a:xfrm>
            <a:off x="0" y="2286000"/>
            <a:ext cx="9144000" cy="4572000"/>
          </a:xfrm>
          <a:prstGeom prst="rect">
            <a:avLst/>
          </a:prstGeom>
        </p:spPr>
      </p:pic>
      <p:sp>
        <p:nvSpPr>
          <p:cNvPr id="2" name="Title 1">
            <a:extLst>
              <a:ext uri="{FF2B5EF4-FFF2-40B4-BE49-F238E27FC236}">
                <a16:creationId xmlns:a16="http://schemas.microsoft.com/office/drawing/2014/main" id="{C4349C9B-6E2A-4487-AC20-2DD42761B3FA}"/>
              </a:ext>
            </a:extLst>
          </p:cNvPr>
          <p:cNvSpPr>
            <a:spLocks noGrp="1"/>
          </p:cNvSpPr>
          <p:nvPr>
            <p:ph type="title"/>
          </p:nvPr>
        </p:nvSpPr>
        <p:spPr>
          <a:xfrm>
            <a:off x="228600" y="559847"/>
            <a:ext cx="8686800" cy="762000"/>
          </a:xfrm>
        </p:spPr>
        <p:txBody>
          <a:bodyPr/>
          <a:lstStyle/>
          <a:p>
            <a:r>
              <a:rPr lang="en-US" dirty="0"/>
              <a:t>Example: the Gene ‘Ontology’</a:t>
            </a:r>
          </a:p>
        </p:txBody>
      </p:sp>
      <p:sp>
        <p:nvSpPr>
          <p:cNvPr id="4" name="Slide Number Placeholder 3">
            <a:extLst>
              <a:ext uri="{FF2B5EF4-FFF2-40B4-BE49-F238E27FC236}">
                <a16:creationId xmlns:a16="http://schemas.microsoft.com/office/drawing/2014/main" id="{F196B9F3-2F92-449B-A25B-287266FE3DCD}"/>
              </a:ext>
            </a:extLst>
          </p:cNvPr>
          <p:cNvSpPr>
            <a:spLocks noGrp="1"/>
          </p:cNvSpPr>
          <p:nvPr>
            <p:ph type="sldNum" sz="quarter" idx="4"/>
          </p:nvPr>
        </p:nvSpPr>
        <p:spPr/>
        <p:txBody>
          <a:bodyPr/>
          <a:lstStyle/>
          <a:p>
            <a:fld id="{9CE537AB-973C-4F01-8428-E6E22579D3AA}" type="slidenum">
              <a:rPr lang="en-US" smtClean="0">
                <a:solidFill>
                  <a:schemeClr val="tx1"/>
                </a:solidFill>
              </a:rPr>
              <a:pPr/>
              <a:t>43</a:t>
            </a:fld>
            <a:endParaRPr lang="en-US">
              <a:solidFill>
                <a:schemeClr val="tx1"/>
              </a:solidFill>
            </a:endParaRPr>
          </a:p>
        </p:txBody>
      </p:sp>
      <p:pic>
        <p:nvPicPr>
          <p:cNvPr id="6" name="Picture 5">
            <a:extLst>
              <a:ext uri="{FF2B5EF4-FFF2-40B4-BE49-F238E27FC236}">
                <a16:creationId xmlns:a16="http://schemas.microsoft.com/office/drawing/2014/main" id="{3255E329-9011-4BF1-A31D-DECCC726378D}"/>
              </a:ext>
            </a:extLst>
          </p:cNvPr>
          <p:cNvPicPr>
            <a:picLocks noChangeAspect="1"/>
          </p:cNvPicPr>
          <p:nvPr/>
        </p:nvPicPr>
        <p:blipFill>
          <a:blip r:embed="rId3"/>
          <a:stretch>
            <a:fillRect/>
          </a:stretch>
        </p:blipFill>
        <p:spPr>
          <a:xfrm>
            <a:off x="0" y="1703556"/>
            <a:ext cx="9144000" cy="581025"/>
          </a:xfrm>
          <a:prstGeom prst="rect">
            <a:avLst/>
          </a:prstGeom>
        </p:spPr>
      </p:pic>
      <p:pic>
        <p:nvPicPr>
          <p:cNvPr id="7" name="Picture 6">
            <a:extLst>
              <a:ext uri="{FF2B5EF4-FFF2-40B4-BE49-F238E27FC236}">
                <a16:creationId xmlns:a16="http://schemas.microsoft.com/office/drawing/2014/main" id="{B5360D6C-28F0-4E43-9626-2ED3DDFEBCCE}"/>
              </a:ext>
            </a:extLst>
          </p:cNvPr>
          <p:cNvPicPr>
            <a:picLocks noChangeAspect="1"/>
          </p:cNvPicPr>
          <p:nvPr/>
        </p:nvPicPr>
        <p:blipFill>
          <a:blip r:embed="rId4"/>
          <a:stretch>
            <a:fillRect/>
          </a:stretch>
        </p:blipFill>
        <p:spPr>
          <a:xfrm>
            <a:off x="0" y="1238213"/>
            <a:ext cx="9144000" cy="523875"/>
          </a:xfrm>
          <a:prstGeom prst="rect">
            <a:avLst/>
          </a:prstGeom>
        </p:spPr>
      </p:pic>
      <p:sp>
        <p:nvSpPr>
          <p:cNvPr id="8" name="Rectangle 7">
            <a:extLst>
              <a:ext uri="{FF2B5EF4-FFF2-40B4-BE49-F238E27FC236}">
                <a16:creationId xmlns:a16="http://schemas.microsoft.com/office/drawing/2014/main" id="{9898FB60-D909-47B9-AB7B-F656D0039B8B}"/>
              </a:ext>
            </a:extLst>
          </p:cNvPr>
          <p:cNvSpPr/>
          <p:nvPr/>
        </p:nvSpPr>
        <p:spPr>
          <a:xfrm>
            <a:off x="109202" y="1447800"/>
            <a:ext cx="2056717" cy="307777"/>
          </a:xfrm>
          <a:prstGeom prst="rect">
            <a:avLst/>
          </a:prstGeom>
        </p:spPr>
        <p:txBody>
          <a:bodyPr wrap="none">
            <a:spAutoFit/>
          </a:bodyPr>
          <a:lstStyle/>
          <a:p>
            <a:r>
              <a:rPr lang="en-US" sz="1400" dirty="0">
                <a:solidFill>
                  <a:schemeClr val="bg1"/>
                </a:solidFill>
                <a:hlinkClick r:id="rId5"/>
              </a:rPr>
              <a:t>http://geneontology.org/</a:t>
            </a:r>
            <a:r>
              <a:rPr lang="en-US" sz="1400" dirty="0">
                <a:solidFill>
                  <a:schemeClr val="bg1"/>
                </a:solidFill>
              </a:rPr>
              <a:t> </a:t>
            </a:r>
          </a:p>
        </p:txBody>
      </p:sp>
    </p:spTree>
    <p:extLst>
      <p:ext uri="{BB962C8B-B14F-4D97-AF65-F5344CB8AC3E}">
        <p14:creationId xmlns:p14="http://schemas.microsoft.com/office/powerpoint/2010/main" val="1843676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E822-783B-414F-B401-7EF5E49B4560}"/>
              </a:ext>
            </a:extLst>
          </p:cNvPr>
          <p:cNvSpPr>
            <a:spLocks noGrp="1"/>
          </p:cNvSpPr>
          <p:nvPr>
            <p:ph type="title"/>
          </p:nvPr>
        </p:nvSpPr>
        <p:spPr>
          <a:xfrm>
            <a:off x="6172200" y="762000"/>
            <a:ext cx="2743200" cy="762000"/>
          </a:xfrm>
        </p:spPr>
        <p:txBody>
          <a:bodyPr/>
          <a:lstStyle/>
          <a:p>
            <a:r>
              <a:rPr lang="en-US" dirty="0"/>
              <a:t>A tiny fragment of the Gene ‘Ontology’ (GO)</a:t>
            </a:r>
          </a:p>
        </p:txBody>
      </p:sp>
      <p:pic>
        <p:nvPicPr>
          <p:cNvPr id="364546" name="Picture 2" descr="link description">
            <a:extLst>
              <a:ext uri="{FF2B5EF4-FFF2-40B4-BE49-F238E27FC236}">
                <a16:creationId xmlns:a16="http://schemas.microsoft.com/office/drawing/2014/main" id="{790E6211-5836-4926-939E-E9C2392AA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599"/>
            <a:ext cx="5967891" cy="62469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29CD199-AA4C-4A38-BF87-8EDBF39160F0}"/>
              </a:ext>
            </a:extLst>
          </p:cNvPr>
          <p:cNvSpPr>
            <a:spLocks noGrp="1"/>
          </p:cNvSpPr>
          <p:nvPr>
            <p:ph type="sldNum" sz="quarter" idx="4"/>
          </p:nvPr>
        </p:nvSpPr>
        <p:spPr/>
        <p:txBody>
          <a:bodyPr/>
          <a:lstStyle/>
          <a:p>
            <a:fld id="{9CE537AB-973C-4F01-8428-E6E22579D3AA}" type="slidenum">
              <a:rPr lang="en-US" smtClean="0">
                <a:solidFill>
                  <a:schemeClr val="tx1"/>
                </a:solidFill>
              </a:rPr>
              <a:pPr/>
              <a:t>44</a:t>
            </a:fld>
            <a:endParaRPr lang="en-US">
              <a:solidFill>
                <a:schemeClr val="tx1"/>
              </a:solidFill>
            </a:endParaRPr>
          </a:p>
        </p:txBody>
      </p:sp>
      <p:sp>
        <p:nvSpPr>
          <p:cNvPr id="5" name="Rectangle 4">
            <a:extLst>
              <a:ext uri="{FF2B5EF4-FFF2-40B4-BE49-F238E27FC236}">
                <a16:creationId xmlns:a16="http://schemas.microsoft.com/office/drawing/2014/main" id="{BC276F19-7584-4FB8-8524-5A6EBFD30294}"/>
              </a:ext>
            </a:extLst>
          </p:cNvPr>
          <p:cNvSpPr/>
          <p:nvPr/>
        </p:nvSpPr>
        <p:spPr>
          <a:xfrm>
            <a:off x="6172200" y="6381690"/>
            <a:ext cx="2643224" cy="400110"/>
          </a:xfrm>
          <a:prstGeom prst="rect">
            <a:avLst/>
          </a:prstGeom>
        </p:spPr>
        <p:txBody>
          <a:bodyPr wrap="none">
            <a:spAutoFit/>
          </a:bodyPr>
          <a:lstStyle/>
          <a:p>
            <a:r>
              <a:rPr lang="en-US" sz="2000" b="0" dirty="0">
                <a:solidFill>
                  <a:schemeClr val="bg1"/>
                </a:solidFill>
              </a:rPr>
              <a:t>http://geneontology.org/</a:t>
            </a:r>
          </a:p>
        </p:txBody>
      </p:sp>
    </p:spTree>
    <p:extLst>
      <p:ext uri="{BB962C8B-B14F-4D97-AF65-F5344CB8AC3E}">
        <p14:creationId xmlns:p14="http://schemas.microsoft.com/office/powerpoint/2010/main" val="1042515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6740E-5284-4383-96B8-100FD51FE439}"/>
              </a:ext>
            </a:extLst>
          </p:cNvPr>
          <p:cNvSpPr/>
          <p:nvPr/>
        </p:nvSpPr>
        <p:spPr bwMode="auto">
          <a:xfrm>
            <a:off x="2438400" y="2362201"/>
            <a:ext cx="1752600" cy="3047999"/>
          </a:xfrm>
          <a:prstGeom prst="rect">
            <a:avLst/>
          </a:prstGeom>
          <a:solidFill>
            <a:srgbClr val="A6A6A6">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3224A23D-E106-4C86-A798-5815D8FD0976}"/>
              </a:ext>
            </a:extLst>
          </p:cNvPr>
          <p:cNvSpPr>
            <a:spLocks noGrp="1"/>
          </p:cNvSpPr>
          <p:nvPr>
            <p:ph type="title"/>
          </p:nvPr>
        </p:nvSpPr>
        <p:spPr/>
        <p:txBody>
          <a:bodyPr/>
          <a:lstStyle/>
          <a:p>
            <a:r>
              <a:rPr lang="en-US" dirty="0"/>
              <a:t>Ontologies and ‘ontologies’</a:t>
            </a:r>
          </a:p>
        </p:txBody>
      </p:sp>
      <p:sp>
        <p:nvSpPr>
          <p:cNvPr id="4" name="Slide Number Placeholder 3">
            <a:extLst>
              <a:ext uri="{FF2B5EF4-FFF2-40B4-BE49-F238E27FC236}">
                <a16:creationId xmlns:a16="http://schemas.microsoft.com/office/drawing/2014/main" id="{74E71C91-FF19-4BF0-AFB1-51CA2507283B}"/>
              </a:ext>
            </a:extLst>
          </p:cNvPr>
          <p:cNvSpPr>
            <a:spLocks noGrp="1"/>
          </p:cNvSpPr>
          <p:nvPr>
            <p:ph type="sldNum" sz="quarter" idx="10"/>
          </p:nvPr>
        </p:nvSpPr>
        <p:spPr/>
        <p:txBody>
          <a:bodyPr/>
          <a:lstStyle/>
          <a:p>
            <a:fld id="{01EF93C7-D0AB-41D7-8C62-1F8A9E33AE23}" type="slidenum">
              <a:rPr lang="en-US" smtClean="0"/>
              <a:pPr/>
              <a:t>45</a:t>
            </a:fld>
            <a:endParaRPr lang="en-US"/>
          </a:p>
        </p:txBody>
      </p:sp>
      <p:grpSp>
        <p:nvGrpSpPr>
          <p:cNvPr id="8" name="Group 7">
            <a:extLst>
              <a:ext uri="{FF2B5EF4-FFF2-40B4-BE49-F238E27FC236}">
                <a16:creationId xmlns:a16="http://schemas.microsoft.com/office/drawing/2014/main" id="{33ECA727-334E-41AC-AC74-CC8703CAADE4}"/>
              </a:ext>
            </a:extLst>
          </p:cNvPr>
          <p:cNvGrpSpPr/>
          <p:nvPr/>
        </p:nvGrpSpPr>
        <p:grpSpPr>
          <a:xfrm>
            <a:off x="1778466" y="1838326"/>
            <a:ext cx="7289334" cy="4250210"/>
            <a:chOff x="1778466" y="1838326"/>
            <a:chExt cx="7289334" cy="4250210"/>
          </a:xfrm>
        </p:grpSpPr>
        <p:sp>
          <p:nvSpPr>
            <p:cNvPr id="5" name="Arrow: Down 4">
              <a:extLst>
                <a:ext uri="{FF2B5EF4-FFF2-40B4-BE49-F238E27FC236}">
                  <a16:creationId xmlns:a16="http://schemas.microsoft.com/office/drawing/2014/main" id="{88A27F06-4D0A-4235-93FA-300BD930EE50}"/>
                </a:ext>
              </a:extLst>
            </p:cNvPr>
            <p:cNvSpPr/>
            <p:nvPr/>
          </p:nvSpPr>
          <p:spPr bwMode="auto">
            <a:xfrm flipV="1">
              <a:off x="1778466" y="1838326"/>
              <a:ext cx="838200" cy="4038600"/>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Arrow: Down 5">
              <a:extLst>
                <a:ext uri="{FF2B5EF4-FFF2-40B4-BE49-F238E27FC236}">
                  <a16:creationId xmlns:a16="http://schemas.microsoft.com/office/drawing/2014/main" id="{612E44B4-0908-4CC8-8774-05DBD69C3965}"/>
                </a:ext>
              </a:extLst>
            </p:cNvPr>
            <p:cNvSpPr/>
            <p:nvPr/>
          </p:nvSpPr>
          <p:spPr bwMode="auto">
            <a:xfrm rot="5400000" flipV="1">
              <a:off x="5204058" y="2224794"/>
              <a:ext cx="838200" cy="6889284"/>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7" name="TextBox 6">
            <a:extLst>
              <a:ext uri="{FF2B5EF4-FFF2-40B4-BE49-F238E27FC236}">
                <a16:creationId xmlns:a16="http://schemas.microsoft.com/office/drawing/2014/main" id="{3745E5DE-59FB-41EE-8D86-25A2E4D899AD}"/>
              </a:ext>
            </a:extLst>
          </p:cNvPr>
          <p:cNvSpPr txBox="1"/>
          <p:nvPr/>
        </p:nvSpPr>
        <p:spPr>
          <a:xfrm>
            <a:off x="30028" y="2956454"/>
            <a:ext cx="1896673" cy="2062103"/>
          </a:xfrm>
          <a:prstGeom prst="rect">
            <a:avLst/>
          </a:prstGeom>
          <a:noFill/>
        </p:spPr>
        <p:txBody>
          <a:bodyPr wrap="none" rtlCol="0">
            <a:spAutoFit/>
          </a:bodyPr>
          <a:lstStyle/>
          <a:p>
            <a:r>
              <a:rPr lang="en-US" b="0" dirty="0">
                <a:solidFill>
                  <a:schemeClr val="bg1"/>
                </a:solidFill>
              </a:rPr>
              <a:t>Direct</a:t>
            </a:r>
          </a:p>
          <a:p>
            <a:r>
              <a:rPr lang="en-US" b="0" dirty="0">
                <a:solidFill>
                  <a:schemeClr val="bg1"/>
                </a:solidFill>
              </a:rPr>
              <a:t>usefulness</a:t>
            </a:r>
          </a:p>
          <a:p>
            <a:r>
              <a:rPr lang="en-US" b="0" dirty="0">
                <a:solidFill>
                  <a:schemeClr val="bg1"/>
                </a:solidFill>
              </a:rPr>
              <a:t>for</a:t>
            </a:r>
          </a:p>
          <a:p>
            <a:r>
              <a:rPr lang="en-US" b="0" dirty="0">
                <a:solidFill>
                  <a:schemeClr val="bg1"/>
                </a:solidFill>
              </a:rPr>
              <a:t>people</a:t>
            </a:r>
          </a:p>
        </p:txBody>
      </p:sp>
      <p:sp>
        <p:nvSpPr>
          <p:cNvPr id="9" name="TextBox 8">
            <a:extLst>
              <a:ext uri="{FF2B5EF4-FFF2-40B4-BE49-F238E27FC236}">
                <a16:creationId xmlns:a16="http://schemas.microsoft.com/office/drawing/2014/main" id="{3DF76EC5-3E94-4E67-B5DA-BD18FDAF1778}"/>
              </a:ext>
            </a:extLst>
          </p:cNvPr>
          <p:cNvSpPr txBox="1"/>
          <p:nvPr/>
        </p:nvSpPr>
        <p:spPr>
          <a:xfrm>
            <a:off x="2685323" y="5816025"/>
            <a:ext cx="5418471" cy="584775"/>
          </a:xfrm>
          <a:prstGeom prst="rect">
            <a:avLst/>
          </a:prstGeom>
          <a:noFill/>
        </p:spPr>
        <p:txBody>
          <a:bodyPr wrap="none" rtlCol="0">
            <a:spAutoFit/>
          </a:bodyPr>
          <a:lstStyle/>
          <a:p>
            <a:r>
              <a:rPr lang="en-US" b="0" dirty="0">
                <a:solidFill>
                  <a:schemeClr val="bg1"/>
                </a:solidFill>
              </a:rPr>
              <a:t>Direct usefulness for computers</a:t>
            </a:r>
          </a:p>
        </p:txBody>
      </p:sp>
      <p:sp>
        <p:nvSpPr>
          <p:cNvPr id="10" name="Rectangle 9">
            <a:extLst>
              <a:ext uri="{FF2B5EF4-FFF2-40B4-BE49-F238E27FC236}">
                <a16:creationId xmlns:a16="http://schemas.microsoft.com/office/drawing/2014/main" id="{874CC5DC-5F78-4456-A4F0-7A79286B80C6}"/>
              </a:ext>
            </a:extLst>
          </p:cNvPr>
          <p:cNvSpPr/>
          <p:nvPr/>
        </p:nvSpPr>
        <p:spPr bwMode="auto">
          <a:xfrm rot="17920830">
            <a:off x="1569030" y="3590926"/>
            <a:ext cx="31242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Terminological</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systems</a:t>
            </a:r>
          </a:p>
        </p:txBody>
      </p:sp>
      <p:sp>
        <p:nvSpPr>
          <p:cNvPr id="12" name="Rectangle 11">
            <a:extLst>
              <a:ext uri="{FF2B5EF4-FFF2-40B4-BE49-F238E27FC236}">
                <a16:creationId xmlns:a16="http://schemas.microsoft.com/office/drawing/2014/main" id="{49C5CFB8-3169-464F-A619-5642A23D604B}"/>
              </a:ext>
            </a:extLst>
          </p:cNvPr>
          <p:cNvSpPr/>
          <p:nvPr/>
        </p:nvSpPr>
        <p:spPr bwMode="auto">
          <a:xfrm>
            <a:off x="3886201" y="3124200"/>
            <a:ext cx="2743200" cy="2285999"/>
          </a:xfrm>
          <a:prstGeom prst="rect">
            <a:avLst/>
          </a:prstGeom>
          <a:solidFill>
            <a:srgbClr val="FFFF00">
              <a:alpha val="4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a:extLst>
              <a:ext uri="{FF2B5EF4-FFF2-40B4-BE49-F238E27FC236}">
                <a16:creationId xmlns:a16="http://schemas.microsoft.com/office/drawing/2014/main" id="{A280A864-AB1C-409C-923B-3275549D60DA}"/>
              </a:ext>
            </a:extLst>
          </p:cNvPr>
          <p:cNvSpPr/>
          <p:nvPr/>
        </p:nvSpPr>
        <p:spPr bwMode="auto">
          <a:xfrm rot="17920830">
            <a:off x="3986222" y="3918228"/>
            <a:ext cx="1980318"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a:solidFill>
                  <a:schemeClr val="tx1"/>
                </a:solidFill>
                <a:latin typeface="Times" pitchFamily="122" charset="0"/>
              </a:rPr>
              <a:t>Knowledge representation</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systems</a:t>
            </a:r>
          </a:p>
        </p:txBody>
      </p:sp>
      <p:sp>
        <p:nvSpPr>
          <p:cNvPr id="14" name="Rectangle 13">
            <a:extLst>
              <a:ext uri="{FF2B5EF4-FFF2-40B4-BE49-F238E27FC236}">
                <a16:creationId xmlns:a16="http://schemas.microsoft.com/office/drawing/2014/main" id="{91424493-14BB-4EE9-878C-BF651D0A10FE}"/>
              </a:ext>
            </a:extLst>
          </p:cNvPr>
          <p:cNvSpPr/>
          <p:nvPr/>
        </p:nvSpPr>
        <p:spPr bwMode="auto">
          <a:xfrm>
            <a:off x="6248400" y="4191000"/>
            <a:ext cx="2362200" cy="1219198"/>
          </a:xfrm>
          <a:prstGeom prst="rect">
            <a:avLst/>
          </a:prstGeom>
          <a:solidFill>
            <a:srgbClr val="1FE115">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a:extLst>
              <a:ext uri="{FF2B5EF4-FFF2-40B4-BE49-F238E27FC236}">
                <a16:creationId xmlns:a16="http://schemas.microsoft.com/office/drawing/2014/main" id="{E1E17625-43A3-4732-8152-7D8DBA7488F6}"/>
              </a:ext>
            </a:extLst>
          </p:cNvPr>
          <p:cNvSpPr/>
          <p:nvPr/>
        </p:nvSpPr>
        <p:spPr bwMode="auto">
          <a:xfrm>
            <a:off x="6514924" y="4419600"/>
            <a:ext cx="2019476"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Realism-based</a:t>
            </a:r>
          </a:p>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Ontologies</a:t>
            </a:r>
          </a:p>
        </p:txBody>
      </p:sp>
      <p:sp>
        <p:nvSpPr>
          <p:cNvPr id="16" name="Right Brace 15">
            <a:extLst>
              <a:ext uri="{FF2B5EF4-FFF2-40B4-BE49-F238E27FC236}">
                <a16:creationId xmlns:a16="http://schemas.microsoft.com/office/drawing/2014/main" id="{A3C13F47-F00F-41E7-A78F-ED2F5DE812DF}"/>
              </a:ext>
            </a:extLst>
          </p:cNvPr>
          <p:cNvSpPr/>
          <p:nvPr/>
        </p:nvSpPr>
        <p:spPr bwMode="auto">
          <a:xfrm rot="17572265">
            <a:off x="5872201" y="-50269"/>
            <a:ext cx="599999" cy="5597018"/>
          </a:xfrm>
          <a:prstGeom prst="rightBrace">
            <a:avLst>
              <a:gd name="adj1" fmla="val 55217"/>
              <a:gd name="adj2" fmla="val 49208"/>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Rectangle 16">
            <a:extLst>
              <a:ext uri="{FF2B5EF4-FFF2-40B4-BE49-F238E27FC236}">
                <a16:creationId xmlns:a16="http://schemas.microsoft.com/office/drawing/2014/main" id="{34A2E6E5-1492-4E08-BA16-144FCC3494D7}"/>
              </a:ext>
            </a:extLst>
          </p:cNvPr>
          <p:cNvSpPr/>
          <p:nvPr/>
        </p:nvSpPr>
        <p:spPr>
          <a:xfrm>
            <a:off x="6226774" y="1909949"/>
            <a:ext cx="2212464" cy="584775"/>
          </a:xfrm>
          <a:prstGeom prst="rect">
            <a:avLst/>
          </a:prstGeom>
        </p:spPr>
        <p:txBody>
          <a:bodyPr wrap="none">
            <a:spAutoFit/>
          </a:bodyPr>
          <a:lstStyle/>
          <a:p>
            <a:r>
              <a:rPr lang="en-US" b="0" dirty="0">
                <a:solidFill>
                  <a:schemeClr val="bg1"/>
                </a:solidFill>
              </a:rPr>
              <a:t>‘ontologies’</a:t>
            </a:r>
          </a:p>
        </p:txBody>
      </p:sp>
      <p:sp>
        <p:nvSpPr>
          <p:cNvPr id="18" name="Rectangle 17">
            <a:extLst>
              <a:ext uri="{FF2B5EF4-FFF2-40B4-BE49-F238E27FC236}">
                <a16:creationId xmlns:a16="http://schemas.microsoft.com/office/drawing/2014/main" id="{6025770D-A1C3-405C-81AA-4BE71BA0AE85}"/>
              </a:ext>
            </a:extLst>
          </p:cNvPr>
          <p:cNvSpPr/>
          <p:nvPr/>
        </p:nvSpPr>
        <p:spPr>
          <a:xfrm>
            <a:off x="762000" y="6581001"/>
            <a:ext cx="8305800" cy="276999"/>
          </a:xfrm>
          <a:prstGeom prst="rect">
            <a:avLst/>
          </a:prstGeom>
        </p:spPr>
        <p:txBody>
          <a:bodyPr wrap="square">
            <a:spAutoFit/>
          </a:bodyPr>
          <a:lstStyle/>
          <a:p>
            <a:pPr algn="r"/>
            <a:r>
              <a:rPr lang="en-US" sz="1200" b="0" dirty="0">
                <a:solidFill>
                  <a:schemeClr val="bg1"/>
                </a:solidFill>
              </a:rPr>
              <a:t>Inspired by: Rector, A.. “Clinical terminology: why is it so hard?” Methods of information in medicine 38 4-5 (1999): 239-52 .</a:t>
            </a:r>
          </a:p>
        </p:txBody>
      </p:sp>
    </p:spTree>
    <p:extLst>
      <p:ext uri="{BB962C8B-B14F-4D97-AF65-F5344CB8AC3E}">
        <p14:creationId xmlns:p14="http://schemas.microsoft.com/office/powerpoint/2010/main" val="2558385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a:t>The basis of Ontological Realism (O.R.)</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a:t>There is an external reality which is ‘objectively’ the way it is;</a:t>
            </a:r>
          </a:p>
          <a:p>
            <a:pPr marL="533400" indent="-533400">
              <a:buFontTx/>
              <a:buAutoNum type="arabicPeriod"/>
            </a:pPr>
            <a:r>
              <a:rPr lang="en-US" altLang="en-US" sz="2800" dirty="0"/>
              <a:t>That reality is accessible to us;</a:t>
            </a:r>
          </a:p>
          <a:p>
            <a:pPr marL="533400" indent="-533400">
              <a:buFontTx/>
              <a:buAutoNum type="arabicPeriod"/>
            </a:pPr>
            <a:r>
              <a:rPr lang="en-US" altLang="en-US" sz="2800" dirty="0"/>
              <a:t>We build in our brains cognitive representations of  reality; </a:t>
            </a:r>
          </a:p>
          <a:p>
            <a:pPr marL="533400" indent="-533400">
              <a:buFontTx/>
              <a:buAutoNum type="arabicPeriod"/>
            </a:pPr>
            <a:r>
              <a:rPr lang="en-US" altLang="en-US" sz="2800" dirty="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
        <p:nvSpPr>
          <p:cNvPr id="2" name="Slide Number Placeholder 1"/>
          <p:cNvSpPr>
            <a:spLocks noGrp="1"/>
          </p:cNvSpPr>
          <p:nvPr>
            <p:ph type="sldNum" sz="quarter" idx="4"/>
          </p:nvPr>
        </p:nvSpPr>
        <p:spPr/>
        <p:txBody>
          <a:bodyPr/>
          <a:lstStyle/>
          <a:p>
            <a:fld id="{970F0956-5B8E-40B4-A8DD-F75AA1D26018}" type="slidenum">
              <a:rPr lang="en-US" smtClean="0"/>
              <a:pPr/>
              <a:t>46</a:t>
            </a:fld>
            <a:endParaRPr lang="en-US"/>
          </a:p>
        </p:txBody>
      </p:sp>
    </p:spTree>
    <p:extLst>
      <p:ext uri="{BB962C8B-B14F-4D97-AF65-F5344CB8AC3E}">
        <p14:creationId xmlns:p14="http://schemas.microsoft.com/office/powerpoint/2010/main" val="334538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Don’t be afraid of skepticism</a:t>
            </a:r>
          </a:p>
        </p:txBody>
      </p:sp>
      <p:sp>
        <p:nvSpPr>
          <p:cNvPr id="3" name="Content Placeholder 2"/>
          <p:cNvSpPr>
            <a:spLocks noGrp="1"/>
          </p:cNvSpPr>
          <p:nvPr>
            <p:ph idx="1"/>
          </p:nvPr>
        </p:nvSpPr>
        <p:spPr>
          <a:xfrm>
            <a:off x="4286250" y="1623583"/>
            <a:ext cx="4629150" cy="5105400"/>
          </a:xfrm>
        </p:spPr>
        <p:txBody>
          <a:bodyPr/>
          <a:lstStyle/>
          <a:p>
            <a:pPr marL="0" indent="0" algn="ctr"/>
            <a:r>
              <a:rPr lang="en-US" dirty="0"/>
              <a:t>Reviewers’ comments on my FOIS 2016 papers</a:t>
            </a:r>
          </a:p>
          <a:p>
            <a:pPr marL="0" indent="0" algn="ctr"/>
            <a:endParaRPr lang="en-US" sz="1200" dirty="0"/>
          </a:p>
          <a:p>
            <a:pPr>
              <a:buFont typeface="Arial" panose="020B0604020202020204" pitchFamily="34" charset="0"/>
              <a:buChar char="•"/>
            </a:pPr>
            <a:r>
              <a:rPr lang="en-US" sz="2000" dirty="0"/>
              <a:t>‘</a:t>
            </a:r>
            <a:r>
              <a:rPr lang="en-US" sz="2000" i="1" dirty="0"/>
              <a:t>Although it is not mentioned explicitly, it gives the impression that the authors assume that there is only one reality and that this reality can be faithfully modelled</a:t>
            </a:r>
            <a:r>
              <a:rPr lang="en-US" sz="2000" dirty="0"/>
              <a:t>’; 	</a:t>
            </a:r>
          </a:p>
          <a:p>
            <a:pPr>
              <a:buFont typeface="Arial" panose="020B0604020202020204" pitchFamily="34" charset="0"/>
              <a:buChar char="•"/>
            </a:pPr>
            <a:r>
              <a:rPr lang="en-US" sz="2000" dirty="0"/>
              <a:t>‘</a:t>
            </a:r>
            <a:r>
              <a:rPr lang="en-US" sz="2000" i="1" dirty="0"/>
              <a:t>The somewhat naive realism that seems to underly the work, namely, that there is an objective reality out there to be observed and recognized</a:t>
            </a:r>
            <a:r>
              <a:rPr lang="en-US" sz="2000" dirty="0"/>
              <a:t>’.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47</a:t>
            </a:fld>
            <a:endParaRPr lang="en-US"/>
          </a:p>
        </p:txBody>
      </p:sp>
      <p:pic>
        <p:nvPicPr>
          <p:cNvPr id="6" name="Picture 5">
            <a:extLst>
              <a:ext uri="{FF2B5EF4-FFF2-40B4-BE49-F238E27FC236}">
                <a16:creationId xmlns:a16="http://schemas.microsoft.com/office/drawing/2014/main" id="{C4726D66-1898-4984-AF42-CB43DFB093AA}"/>
              </a:ext>
            </a:extLst>
          </p:cNvPr>
          <p:cNvPicPr>
            <a:picLocks noChangeAspect="1"/>
          </p:cNvPicPr>
          <p:nvPr/>
        </p:nvPicPr>
        <p:blipFill>
          <a:blip r:embed="rId2"/>
          <a:stretch>
            <a:fillRect/>
          </a:stretch>
        </p:blipFill>
        <p:spPr>
          <a:xfrm>
            <a:off x="179559" y="1636002"/>
            <a:ext cx="4133850" cy="4917197"/>
          </a:xfrm>
          <a:prstGeom prst="rect">
            <a:avLst/>
          </a:prstGeom>
        </p:spPr>
      </p:pic>
    </p:spTree>
    <p:extLst>
      <p:ext uri="{BB962C8B-B14F-4D97-AF65-F5344CB8AC3E}">
        <p14:creationId xmlns:p14="http://schemas.microsoft.com/office/powerpoint/2010/main" val="27752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Objectivity</a:t>
            </a:r>
          </a:p>
        </p:txBody>
      </p:sp>
      <p:sp>
        <p:nvSpPr>
          <p:cNvPr id="3" name="Content Placeholder 2"/>
          <p:cNvSpPr>
            <a:spLocks noGrp="1"/>
          </p:cNvSpPr>
          <p:nvPr>
            <p:ph idx="1"/>
          </p:nvPr>
        </p:nvSpPr>
        <p:spPr>
          <a:xfrm>
            <a:off x="228600" y="1676400"/>
            <a:ext cx="8686800" cy="4572000"/>
          </a:xfrm>
        </p:spPr>
        <p:txBody>
          <a:bodyPr/>
          <a:lstStyle/>
          <a:p>
            <a:pPr marL="0" indent="0"/>
            <a:r>
              <a:rPr lang="en-US" dirty="0"/>
              <a:t>Science is objective in that, or to the extent that: </a:t>
            </a:r>
          </a:p>
          <a:p>
            <a:pPr>
              <a:buFont typeface="Arial" panose="020B0604020202020204" pitchFamily="34" charset="0"/>
              <a:buChar char="•"/>
            </a:pPr>
            <a:r>
              <a:rPr lang="en-US" dirty="0"/>
              <a:t>its products—theories, laws, experimental results and observations—constitute accurate representations of the </a:t>
            </a:r>
            <a:r>
              <a:rPr lang="en-US" dirty="0">
                <a:solidFill>
                  <a:srgbClr val="FFFF00"/>
                </a:solidFill>
              </a:rPr>
              <a:t>external world</a:t>
            </a:r>
            <a:r>
              <a:rPr lang="en-US" dirty="0"/>
              <a:t>. The products of science are not tainted by human desires, goals, capabilities or experience. </a:t>
            </a:r>
          </a:p>
          <a:p>
            <a:pPr lvl="1">
              <a:buFont typeface="Wingdings" panose="05000000000000000000" pitchFamily="2" charset="2"/>
              <a:buChar char="à"/>
            </a:pPr>
            <a:r>
              <a:rPr lang="en-US" b="1" dirty="0"/>
              <a:t>product objectivity</a:t>
            </a:r>
          </a:p>
          <a:p>
            <a:pPr marL="457200" lvl="1" indent="0">
              <a:buNone/>
            </a:pPr>
            <a:endParaRPr lang="en-US" dirty="0"/>
          </a:p>
          <a:p>
            <a:pPr>
              <a:buFont typeface="Arial" panose="020B0604020202020204" pitchFamily="34" charset="0"/>
              <a:buChar char="•"/>
            </a:pPr>
            <a:r>
              <a:rPr lang="en-US" dirty="0"/>
              <a:t>the processes and methods that characterize it neither depend on contingent social and ethical values, nor on the individual bias of a scientist</a:t>
            </a:r>
          </a:p>
          <a:p>
            <a:pPr marL="400050" lvl="1" indent="0">
              <a:buNone/>
            </a:pPr>
            <a:r>
              <a:rPr lang="en-US" b="1" dirty="0">
                <a:sym typeface="Wingdings" panose="05000000000000000000" pitchFamily="2" charset="2"/>
              </a:rPr>
              <a:t> </a:t>
            </a:r>
            <a:r>
              <a:rPr lang="en-US" b="1" dirty="0"/>
              <a:t>process objectivity</a:t>
            </a:r>
            <a:r>
              <a:rPr lang="en-US" dirty="0"/>
              <a:t>. </a:t>
            </a:r>
          </a:p>
        </p:txBody>
      </p:sp>
      <p:sp>
        <p:nvSpPr>
          <p:cNvPr id="4" name="Rectangle 3"/>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http://plato.stanford.edu/entries/scientific-objectivity</a:t>
            </a:r>
          </a:p>
        </p:txBody>
      </p:sp>
      <p:sp>
        <p:nvSpPr>
          <p:cNvPr id="5" name="Slide Number Placeholder 4"/>
          <p:cNvSpPr>
            <a:spLocks noGrp="1"/>
          </p:cNvSpPr>
          <p:nvPr>
            <p:ph type="sldNum" sz="quarter" idx="4"/>
          </p:nvPr>
        </p:nvSpPr>
        <p:spPr/>
        <p:txBody>
          <a:bodyPr/>
          <a:lstStyle/>
          <a:p>
            <a:fld id="{01EF93C7-D0AB-41D7-8C62-1F8A9E33AE23}" type="slidenum">
              <a:rPr lang="en-US" smtClean="0"/>
              <a:pPr/>
              <a:t>48</a:t>
            </a:fld>
            <a:endParaRPr lang="en-US"/>
          </a:p>
        </p:txBody>
      </p:sp>
    </p:spTree>
    <p:extLst>
      <p:ext uri="{BB962C8B-B14F-4D97-AF65-F5344CB8AC3E}">
        <p14:creationId xmlns:p14="http://schemas.microsoft.com/office/powerpoint/2010/main" val="3784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49</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chemeClr val="bg1"/>
                </a:solidFill>
              </a:rPr>
              <a:t>Independent Continuant    	Dependent Continuant</a:t>
            </a:r>
          </a:p>
          <a:p>
            <a:pPr algn="l"/>
            <a:r>
              <a:rPr lang="en-US" sz="2800" b="0" dirty="0">
                <a:solidFill>
                  <a:schemeClr val="bg1"/>
                </a:solidFill>
              </a:rPr>
              <a:t>      Material Entity		       	    Quality</a:t>
            </a:r>
          </a:p>
          <a:p>
            <a:pPr algn="l"/>
            <a:r>
              <a:rPr lang="en-US" sz="2800" b="0" dirty="0">
                <a:solidFill>
                  <a:schemeClr val="bg1"/>
                </a:solidFill>
              </a:rPr>
              <a:t>          Object			        Shape</a:t>
            </a:r>
          </a:p>
          <a:p>
            <a:pPr algn="l"/>
            <a:r>
              <a:rPr lang="en-US" sz="2800" b="0" dirty="0">
                <a:solidFill>
                  <a:schemeClr val="bg1"/>
                </a:solidFill>
              </a:rPr>
              <a:t>               Protein molecule	    Realizable entity 			Catalase molecule	        Disposition</a:t>
            </a:r>
          </a:p>
          <a:p>
            <a:pPr algn="l"/>
            <a:r>
              <a:rPr lang="en-US" sz="2800" b="0" dirty="0">
                <a:solidFill>
                  <a:schemeClr val="bg1"/>
                </a:solidFill>
              </a:rPr>
              <a:t>	    Object Aggregate		 Function    </a:t>
            </a:r>
          </a:p>
          <a:p>
            <a:pPr algn="l"/>
            <a:r>
              <a:rPr lang="en-US" sz="2800" b="0" dirty="0">
                <a:solidFill>
                  <a:schemeClr val="bg1"/>
                </a:solidFill>
              </a:rPr>
              <a:t>	          Protein aggregate		    To decompose H</a:t>
            </a:r>
            <a:r>
              <a:rPr lang="en-US" sz="2800" b="0" baseline="-25000" dirty="0">
                <a:solidFill>
                  <a:schemeClr val="bg1"/>
                </a:solidFill>
              </a:rPr>
              <a:t>2</a:t>
            </a:r>
            <a:r>
              <a:rPr lang="en-US" sz="2800" b="0" dirty="0">
                <a:solidFill>
                  <a:schemeClr val="bg1"/>
                </a:solidFill>
              </a:rPr>
              <a:t>O</a:t>
            </a:r>
            <a:r>
              <a:rPr lang="en-US" sz="2800" b="0" baseline="-25000" dirty="0">
                <a:solidFill>
                  <a:schemeClr val="bg1"/>
                </a:solidFill>
              </a:rPr>
              <a:t>2</a:t>
            </a:r>
            <a:r>
              <a:rPr lang="en-US" sz="2800" b="0" dirty="0">
                <a:solidFill>
                  <a:schemeClr val="bg1"/>
                </a:solidFill>
              </a:rPr>
              <a:t>	 						</a:t>
            </a:r>
          </a:p>
        </p:txBody>
      </p:sp>
    </p:spTree>
    <p:extLst>
      <p:ext uri="{BB962C8B-B14F-4D97-AF65-F5344CB8AC3E}">
        <p14:creationId xmlns:p14="http://schemas.microsoft.com/office/powerpoint/2010/main" val="258721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a:r>
              <a:rPr lang="nl-BE" altLang="en-US" sz="3200" dirty="0"/>
              <a:t>Representations and what they are about</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5</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sp>
        <p:nvSpPr>
          <p:cNvPr id="44" name="Freeform: Shape 43">
            <a:extLst>
              <a:ext uri="{FF2B5EF4-FFF2-40B4-BE49-F238E27FC236}">
                <a16:creationId xmlns:a16="http://schemas.microsoft.com/office/drawing/2014/main" id="{39832A0C-BC97-4648-96D0-2227B302E541}"/>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5" name="Freeform: Shape 44">
            <a:extLst>
              <a:ext uri="{FF2B5EF4-FFF2-40B4-BE49-F238E27FC236}">
                <a16:creationId xmlns:a16="http://schemas.microsoft.com/office/drawing/2014/main" id="{5A78E737-9ADE-4297-9BA6-57D0D412CD3A}"/>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TextBox 19">
            <a:extLst>
              <a:ext uri="{FF2B5EF4-FFF2-40B4-BE49-F238E27FC236}">
                <a16:creationId xmlns:a16="http://schemas.microsoft.com/office/drawing/2014/main" id="{EB3C3D08-5D1B-431E-99C8-5DFC93AFB665}"/>
              </a:ext>
            </a:extLst>
          </p:cNvPr>
          <p:cNvSpPr txBox="1"/>
          <p:nvPr/>
        </p:nvSpPr>
        <p:spPr>
          <a:xfrm>
            <a:off x="143434" y="1258112"/>
            <a:ext cx="3133166" cy="584775"/>
          </a:xfrm>
          <a:prstGeom prst="rect">
            <a:avLst/>
          </a:prstGeom>
          <a:noFill/>
        </p:spPr>
        <p:txBody>
          <a:bodyPr wrap="non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Order Reality</a:t>
            </a:r>
          </a:p>
        </p:txBody>
      </p:sp>
      <p:sp>
        <p:nvSpPr>
          <p:cNvPr id="5" name="Freeform: Shape 4">
            <a:extLst>
              <a:ext uri="{FF2B5EF4-FFF2-40B4-BE49-F238E27FC236}">
                <a16:creationId xmlns:a16="http://schemas.microsoft.com/office/drawing/2014/main" id="{BF92A20E-ADEA-450E-ABA6-837B1EC4533A}"/>
              </a:ext>
            </a:extLst>
          </p:cNvPr>
          <p:cNvSpPr/>
          <p:nvPr/>
        </p:nvSpPr>
        <p:spPr bwMode="auto">
          <a:xfrm>
            <a:off x="38911" y="1225685"/>
            <a:ext cx="9066178" cy="5554494"/>
          </a:xfrm>
          <a:custGeom>
            <a:avLst/>
            <a:gdLst>
              <a:gd name="connsiteX0" fmla="*/ 0 w 9066178"/>
              <a:gd name="connsiteY0" fmla="*/ 0 h 5554494"/>
              <a:gd name="connsiteX1" fmla="*/ 9066178 w 9066178"/>
              <a:gd name="connsiteY1" fmla="*/ 0 h 5554494"/>
              <a:gd name="connsiteX2" fmla="*/ 9066178 w 9066178"/>
              <a:gd name="connsiteY2" fmla="*/ 5554494 h 5554494"/>
              <a:gd name="connsiteX3" fmla="*/ 5719863 w 9066178"/>
              <a:gd name="connsiteY3" fmla="*/ 5554494 h 5554494"/>
              <a:gd name="connsiteX4" fmla="*/ 6391072 w 9066178"/>
              <a:gd name="connsiteY4" fmla="*/ 1118681 h 5554494"/>
              <a:gd name="connsiteX5" fmla="*/ 3628417 w 9066178"/>
              <a:gd name="connsiteY5" fmla="*/ 1118681 h 5554494"/>
              <a:gd name="connsiteX6" fmla="*/ 4299625 w 9066178"/>
              <a:gd name="connsiteY6" fmla="*/ 5554494 h 5554494"/>
              <a:gd name="connsiteX7" fmla="*/ 19455 w 9066178"/>
              <a:gd name="connsiteY7" fmla="*/ 5554494 h 5554494"/>
              <a:gd name="connsiteX8" fmla="*/ 19455 w 9066178"/>
              <a:gd name="connsiteY8" fmla="*/ 0 h 5554494"/>
              <a:gd name="connsiteX9" fmla="*/ 0 w 9066178"/>
              <a:gd name="connsiteY9" fmla="*/ 0 h 55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178" h="5554494">
                <a:moveTo>
                  <a:pt x="0" y="0"/>
                </a:moveTo>
                <a:lnTo>
                  <a:pt x="9066178" y="0"/>
                </a:lnTo>
                <a:lnTo>
                  <a:pt x="9066178" y="5554494"/>
                </a:lnTo>
                <a:lnTo>
                  <a:pt x="5719863" y="5554494"/>
                </a:lnTo>
                <a:lnTo>
                  <a:pt x="6391072" y="1118681"/>
                </a:lnTo>
                <a:lnTo>
                  <a:pt x="3628417" y="1118681"/>
                </a:lnTo>
                <a:lnTo>
                  <a:pt x="4299625" y="5554494"/>
                </a:lnTo>
                <a:lnTo>
                  <a:pt x="19455" y="5554494"/>
                </a:lnTo>
                <a:lnTo>
                  <a:pt x="19455" y="0"/>
                </a:lnTo>
                <a:lnTo>
                  <a:pt x="0" y="0"/>
                </a:lnTo>
                <a:close/>
              </a:path>
            </a:pathLst>
          </a:cu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pic>
        <p:nvPicPr>
          <p:cNvPr id="42" name="Picture 41">
            <a:extLst>
              <a:ext uri="{FF2B5EF4-FFF2-40B4-BE49-F238E27FC236}">
                <a16:creationId xmlns:a16="http://schemas.microsoft.com/office/drawing/2014/main" id="{147BC24F-82D1-4552-8E24-435098D5FBA7}"/>
              </a:ext>
            </a:extLst>
          </p:cNvPr>
          <p:cNvPicPr>
            <a:picLocks noChangeAspect="1"/>
          </p:cNvPicPr>
          <p:nvPr/>
        </p:nvPicPr>
        <p:blipFill>
          <a:blip r:embed="rId8"/>
          <a:stretch>
            <a:fillRect/>
          </a:stretch>
        </p:blipFill>
        <p:spPr>
          <a:xfrm>
            <a:off x="4253863" y="5224258"/>
            <a:ext cx="1586915" cy="685800"/>
          </a:xfrm>
          <a:prstGeom prst="rect">
            <a:avLst/>
          </a:prstGeom>
        </p:spPr>
      </p:pic>
      <p:grpSp>
        <p:nvGrpSpPr>
          <p:cNvPr id="11" name="Group 10">
            <a:extLst>
              <a:ext uri="{FF2B5EF4-FFF2-40B4-BE49-F238E27FC236}">
                <a16:creationId xmlns:a16="http://schemas.microsoft.com/office/drawing/2014/main" id="{B89E1FE0-08AF-49EA-A9B4-2B452E17D85B}"/>
              </a:ext>
            </a:extLst>
          </p:cNvPr>
          <p:cNvGrpSpPr/>
          <p:nvPr/>
        </p:nvGrpSpPr>
        <p:grpSpPr>
          <a:xfrm>
            <a:off x="3677055" y="2289390"/>
            <a:ext cx="2684834" cy="4490789"/>
            <a:chOff x="3677055" y="2289390"/>
            <a:chExt cx="2684834" cy="4490789"/>
          </a:xfrm>
        </p:grpSpPr>
        <p:sp>
          <p:nvSpPr>
            <p:cNvPr id="6" name="Freeform: Shape 5">
              <a:extLst>
                <a:ext uri="{FF2B5EF4-FFF2-40B4-BE49-F238E27FC236}">
                  <a16:creationId xmlns:a16="http://schemas.microsoft.com/office/drawing/2014/main" id="{E9A2E2A8-24B1-493C-B03E-BE85D034DB83}"/>
                </a:ext>
              </a:extLst>
            </p:cNvPr>
            <p:cNvSpPr/>
            <p:nvPr/>
          </p:nvSpPr>
          <p:spPr bwMode="auto">
            <a:xfrm>
              <a:off x="3715966" y="2383277"/>
              <a:ext cx="2645923" cy="4396902"/>
            </a:xfrm>
            <a:custGeom>
              <a:avLst/>
              <a:gdLst>
                <a:gd name="connsiteX0" fmla="*/ 0 w 2645923"/>
                <a:gd name="connsiteY0" fmla="*/ 0 h 4396902"/>
                <a:gd name="connsiteX1" fmla="*/ 661481 w 2645923"/>
                <a:gd name="connsiteY1" fmla="*/ 4396902 h 4396902"/>
                <a:gd name="connsiteX2" fmla="*/ 2013625 w 2645923"/>
                <a:gd name="connsiteY2" fmla="*/ 4396902 h 4396902"/>
                <a:gd name="connsiteX3" fmla="*/ 2645923 w 2645923"/>
                <a:gd name="connsiteY3" fmla="*/ 9727 h 4396902"/>
                <a:gd name="connsiteX4" fmla="*/ 0 w 2645923"/>
                <a:gd name="connsiteY4" fmla="*/ 0 h 43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923" h="4396902">
                  <a:moveTo>
                    <a:pt x="0" y="0"/>
                  </a:moveTo>
                  <a:lnTo>
                    <a:pt x="661481" y="4396902"/>
                  </a:lnTo>
                  <a:lnTo>
                    <a:pt x="2013625" y="4396902"/>
                  </a:lnTo>
                  <a:lnTo>
                    <a:pt x="2645923" y="9727"/>
                  </a:lnTo>
                  <a:lnTo>
                    <a:pt x="0" y="0"/>
                  </a:lnTo>
                  <a:close/>
                </a:path>
              </a:pathLst>
            </a:custGeom>
            <a:solidFill>
              <a:srgbClr val="00FF00">
                <a:alpha val="10196"/>
              </a:srgbClr>
            </a:solidFill>
            <a:ln w="571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22" charset="0"/>
                </a:rPr>
                <a:t>    </a:t>
              </a:r>
              <a:endParaRPr kumimoji="0" lang="en-US" sz="2400" b="0" i="0" u="none" strike="noStrike" cap="none" normalizeH="0" baseline="0" dirty="0">
                <a:ln>
                  <a:noFill/>
                </a:ln>
                <a:solidFill>
                  <a:srgbClr val="649268"/>
                </a:solidFill>
                <a:effectLst/>
                <a:latin typeface="Times" pitchFamily="122" charset="0"/>
              </a:endParaRPr>
            </a:p>
          </p:txBody>
        </p:sp>
        <p:sp>
          <p:nvSpPr>
            <p:cNvPr id="9" name="Rectangle 8">
              <a:extLst>
                <a:ext uri="{FF2B5EF4-FFF2-40B4-BE49-F238E27FC236}">
                  <a16:creationId xmlns:a16="http://schemas.microsoft.com/office/drawing/2014/main" id="{0FB87106-0466-4BB0-9357-A452862BE5F0}"/>
                </a:ext>
              </a:extLst>
            </p:cNvPr>
            <p:cNvSpPr/>
            <p:nvPr/>
          </p:nvSpPr>
          <p:spPr>
            <a:xfrm>
              <a:off x="3677055" y="2289390"/>
              <a:ext cx="2648481" cy="584775"/>
            </a:xfrm>
            <a:prstGeom prst="rect">
              <a:avLst/>
            </a:prstGeom>
          </p:spPr>
          <p:txBody>
            <a:bodyPr wrap="none">
              <a:spAutoFit/>
            </a:bodyPr>
            <a:lstStyle/>
            <a:p>
              <a:r>
                <a:rPr lang="en-US" b="0" dirty="0">
                  <a:solidFill>
                    <a:srgbClr val="10730B"/>
                  </a:solidFill>
                  <a:latin typeface="Times" pitchFamily="122" charset="0"/>
                </a:rPr>
                <a:t>Representation</a:t>
              </a:r>
              <a:endParaRPr lang="en-US" dirty="0">
                <a:solidFill>
                  <a:srgbClr val="10730B"/>
                </a:solidFill>
              </a:endParaRPr>
            </a:p>
          </p:txBody>
        </p:sp>
      </p:grpSp>
      <p:grpSp>
        <p:nvGrpSpPr>
          <p:cNvPr id="23" name="Group 22">
            <a:extLst>
              <a:ext uri="{FF2B5EF4-FFF2-40B4-BE49-F238E27FC236}">
                <a16:creationId xmlns:a16="http://schemas.microsoft.com/office/drawing/2014/main" id="{4B637485-D118-499B-9E57-6915BC096E17}"/>
              </a:ext>
            </a:extLst>
          </p:cNvPr>
          <p:cNvGrpSpPr/>
          <p:nvPr/>
        </p:nvGrpSpPr>
        <p:grpSpPr>
          <a:xfrm>
            <a:off x="3297677" y="1284051"/>
            <a:ext cx="5770123" cy="5359940"/>
            <a:chOff x="3297677" y="1284051"/>
            <a:chExt cx="5770123" cy="5359940"/>
          </a:xfrm>
        </p:grpSpPr>
        <p:sp>
          <p:nvSpPr>
            <p:cNvPr id="21" name="Freeform: Shape 20">
              <a:extLst>
                <a:ext uri="{FF2B5EF4-FFF2-40B4-BE49-F238E27FC236}">
                  <a16:creationId xmlns:a16="http://schemas.microsoft.com/office/drawing/2014/main" id="{009C23D2-8C28-4B26-8CFA-B4EFF65021C1}"/>
                </a:ext>
              </a:extLst>
            </p:cNvPr>
            <p:cNvSpPr/>
            <p:nvPr/>
          </p:nvSpPr>
          <p:spPr bwMode="auto">
            <a:xfrm>
              <a:off x="3297677" y="1284051"/>
              <a:ext cx="5398851" cy="5359940"/>
            </a:xfrm>
            <a:custGeom>
              <a:avLst/>
              <a:gdLst>
                <a:gd name="connsiteX0" fmla="*/ 0 w 5398851"/>
                <a:gd name="connsiteY0" fmla="*/ 0 h 5359940"/>
                <a:gd name="connsiteX1" fmla="*/ 136187 w 5398851"/>
                <a:gd name="connsiteY1" fmla="*/ 972766 h 5359940"/>
                <a:gd name="connsiteX2" fmla="*/ 3511685 w 5398851"/>
                <a:gd name="connsiteY2" fmla="*/ 972766 h 5359940"/>
                <a:gd name="connsiteX3" fmla="*/ 2859932 w 5398851"/>
                <a:gd name="connsiteY3" fmla="*/ 5359940 h 5359940"/>
                <a:gd name="connsiteX4" fmla="*/ 5398851 w 5398851"/>
                <a:gd name="connsiteY4" fmla="*/ 5359940 h 5359940"/>
                <a:gd name="connsiteX5" fmla="*/ 4630366 w 5398851"/>
                <a:gd name="connsiteY5" fmla="*/ 9728 h 5359940"/>
                <a:gd name="connsiteX6" fmla="*/ 0 w 5398851"/>
                <a:gd name="connsiteY6" fmla="*/ 0 h 535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851" h="5359940">
                  <a:moveTo>
                    <a:pt x="0" y="0"/>
                  </a:moveTo>
                  <a:lnTo>
                    <a:pt x="136187" y="972766"/>
                  </a:lnTo>
                  <a:lnTo>
                    <a:pt x="3511685" y="972766"/>
                  </a:lnTo>
                  <a:lnTo>
                    <a:pt x="2859932" y="5359940"/>
                  </a:lnTo>
                  <a:lnTo>
                    <a:pt x="5398851" y="5359940"/>
                  </a:lnTo>
                  <a:lnTo>
                    <a:pt x="4630366" y="9728"/>
                  </a:lnTo>
                  <a:lnTo>
                    <a:pt x="0" y="0"/>
                  </a:lnTo>
                  <a:close/>
                </a:path>
              </a:pathLst>
            </a:cu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CB85BEB8-70B7-41D9-A65C-403B975D136E}"/>
                </a:ext>
              </a:extLst>
            </p:cNvPr>
            <p:cNvSpPr txBox="1"/>
            <p:nvPr/>
          </p:nvSpPr>
          <p:spPr>
            <a:xfrm>
              <a:off x="7275323" y="1295400"/>
              <a:ext cx="1792477" cy="830997"/>
            </a:xfrm>
            <a:prstGeom prst="rect">
              <a:avLst/>
            </a:prstGeom>
            <a:solidFill>
              <a:srgbClr val="FFFF00"/>
            </a:solidFill>
          </p:spPr>
          <p:txBody>
            <a:bodyPr wrap="none" rtlCol="0">
              <a:spAutoFit/>
            </a:bodyPr>
            <a:lstStyle/>
            <a:p>
              <a:r>
                <a:rPr lang="en-US" sz="2400" dirty="0">
                  <a:solidFill>
                    <a:srgbClr val="16165D"/>
                  </a:solidFill>
                </a:rPr>
                <a:t>Information</a:t>
              </a:r>
            </a:p>
            <a:p>
              <a:r>
                <a:rPr lang="en-US" sz="2400" dirty="0">
                  <a:solidFill>
                    <a:srgbClr val="16165D"/>
                  </a:solidFill>
                </a:rPr>
                <a:t>bearers</a:t>
              </a:r>
            </a:p>
          </p:txBody>
        </p:sp>
      </p:grpSp>
      <p:sp>
        <p:nvSpPr>
          <p:cNvPr id="46" name="Slide Number Placeholder 2">
            <a:extLst>
              <a:ext uri="{FF2B5EF4-FFF2-40B4-BE49-F238E27FC236}">
                <a16:creationId xmlns:a16="http://schemas.microsoft.com/office/drawing/2014/main" id="{D95E45DA-9E56-4CF7-912B-DC2CC1FFB111}"/>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5</a:t>
            </a:fld>
            <a:endParaRPr lang="en-US" altLang="en-US">
              <a:solidFill>
                <a:schemeClr val="tx1"/>
              </a:solidFill>
            </a:endParaRPr>
          </a:p>
        </p:txBody>
      </p:sp>
      <p:sp>
        <p:nvSpPr>
          <p:cNvPr id="2" name="Rectangle: Rounded Corners 1">
            <a:extLst>
              <a:ext uri="{FF2B5EF4-FFF2-40B4-BE49-F238E27FC236}">
                <a16:creationId xmlns:a16="http://schemas.microsoft.com/office/drawing/2014/main" id="{9D4F163D-58D9-402A-A009-8F2B67C599D6}"/>
              </a:ext>
            </a:extLst>
          </p:cNvPr>
          <p:cNvSpPr/>
          <p:nvPr/>
        </p:nvSpPr>
        <p:spPr bwMode="auto">
          <a:xfrm>
            <a:off x="2743200" y="1842887"/>
            <a:ext cx="645799" cy="976513"/>
          </a:xfrm>
          <a:prstGeom prst="roundRect">
            <a:avLst/>
          </a:prstGeom>
          <a:solidFill>
            <a:srgbClr val="FFFF00">
              <a:alpha val="30196"/>
            </a:srgbClr>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6600" i="0" u="none" strike="noStrike" cap="none" normalizeH="0" baseline="0" dirty="0">
                <a:ln>
                  <a:noFill/>
                </a:ln>
                <a:solidFill>
                  <a:srgbClr val="FFFF00"/>
                </a:solidFill>
                <a:effectLst/>
                <a:latin typeface="Times" pitchFamily="122" charset="0"/>
              </a:rPr>
              <a:t>?</a:t>
            </a:r>
          </a:p>
        </p:txBody>
      </p:sp>
    </p:spTree>
    <p:extLst>
      <p:ext uri="{BB962C8B-B14F-4D97-AF65-F5344CB8AC3E}">
        <p14:creationId xmlns:p14="http://schemas.microsoft.com/office/powerpoint/2010/main" val="294650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50</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rgbClr val="00FF00"/>
                </a:solidFill>
              </a:rPr>
              <a:t>Independent Continuant    	Dependent Continuant</a:t>
            </a:r>
          </a:p>
          <a:p>
            <a:pPr algn="l"/>
            <a:r>
              <a:rPr lang="en-US" sz="2800" b="0" dirty="0">
                <a:solidFill>
                  <a:srgbClr val="00FF00"/>
                </a:solidFill>
              </a:rPr>
              <a:t>      Material Entity		       	    Quality</a:t>
            </a:r>
          </a:p>
          <a:p>
            <a:pPr algn="l"/>
            <a:r>
              <a:rPr lang="en-US" sz="2800" b="0" dirty="0">
                <a:solidFill>
                  <a:srgbClr val="00FF00"/>
                </a:solidFill>
              </a:rPr>
              <a:t>          Object			        Shape</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Realizable</a:t>
            </a:r>
            <a:r>
              <a:rPr lang="en-US" sz="2800" b="0" dirty="0">
                <a:solidFill>
                  <a:schemeClr val="bg1"/>
                </a:solidFill>
              </a:rPr>
              <a:t> </a:t>
            </a:r>
            <a:r>
              <a:rPr lang="en-US" sz="2800" b="0" dirty="0">
                <a:solidFill>
                  <a:srgbClr val="00FF00"/>
                </a:solidFill>
              </a:rPr>
              <a:t>entity</a:t>
            </a:r>
            <a:r>
              <a:rPr lang="en-US" sz="2800" b="0" dirty="0">
                <a:solidFill>
                  <a:schemeClr val="bg1"/>
                </a:solidFill>
              </a:rPr>
              <a:t> 			</a:t>
            </a:r>
            <a:r>
              <a:rPr lang="en-US" sz="2800" b="0" dirty="0">
                <a:solidFill>
                  <a:srgbClr val="FFFF00"/>
                </a:solidFill>
              </a:rPr>
              <a:t>Catalase</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Disposition</a:t>
            </a:r>
          </a:p>
          <a:p>
            <a:pPr algn="l"/>
            <a:r>
              <a:rPr lang="en-US" sz="2800" b="0" dirty="0">
                <a:solidFill>
                  <a:schemeClr val="bg1"/>
                </a:solidFill>
              </a:rPr>
              <a:t>	    </a:t>
            </a:r>
            <a:r>
              <a:rPr lang="en-US" sz="2800" b="0" dirty="0">
                <a:solidFill>
                  <a:srgbClr val="FFFF00"/>
                </a:solidFill>
              </a:rPr>
              <a:t>Object</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00FF00"/>
                </a:solidFill>
              </a:rPr>
              <a:t>Function</a:t>
            </a:r>
            <a:r>
              <a:rPr lang="en-US" sz="2800" b="0" dirty="0">
                <a:solidFill>
                  <a:schemeClr val="bg1"/>
                </a:solidFill>
              </a:rPr>
              <a:t>    </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FFFF00"/>
                </a:solidFill>
              </a:rPr>
              <a:t>To</a:t>
            </a:r>
            <a:r>
              <a:rPr lang="en-US" sz="2800" b="0" dirty="0">
                <a:solidFill>
                  <a:schemeClr val="bg1"/>
                </a:solidFill>
              </a:rPr>
              <a:t> </a:t>
            </a:r>
            <a:r>
              <a:rPr lang="en-US" sz="2800" b="0" dirty="0">
                <a:solidFill>
                  <a:srgbClr val="FFFF00"/>
                </a:solidFill>
              </a:rPr>
              <a:t>decompose</a:t>
            </a:r>
            <a:r>
              <a:rPr lang="en-US" sz="2800" b="0" dirty="0">
                <a:solidFill>
                  <a:schemeClr val="bg1"/>
                </a:solidFill>
              </a:rPr>
              <a:t> </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chemeClr val="bg1"/>
                </a:solidFill>
              </a:rPr>
              <a:t>	 						</a:t>
            </a:r>
          </a:p>
        </p:txBody>
      </p:sp>
      <p:sp>
        <p:nvSpPr>
          <p:cNvPr id="6" name="TextBox 5">
            <a:extLst>
              <a:ext uri="{FF2B5EF4-FFF2-40B4-BE49-F238E27FC236}">
                <a16:creationId xmlns:a16="http://schemas.microsoft.com/office/drawing/2014/main" id="{0FD9A8EE-3038-42E0-AD83-1AA3696D9578}"/>
              </a:ext>
            </a:extLst>
          </p:cNvPr>
          <p:cNvSpPr txBox="1"/>
          <p:nvPr/>
        </p:nvSpPr>
        <p:spPr>
          <a:xfrm>
            <a:off x="1509702" y="2743200"/>
            <a:ext cx="5916235" cy="461665"/>
          </a:xfrm>
          <a:prstGeom prst="rect">
            <a:avLst/>
          </a:prstGeom>
          <a:solidFill>
            <a:srgbClr val="1FE115"/>
          </a:solidFill>
        </p:spPr>
        <p:txBody>
          <a:bodyPr wrap="none" rtlCol="0">
            <a:spAutoFit/>
          </a:bodyPr>
          <a:lstStyle/>
          <a:p>
            <a:r>
              <a:rPr lang="en-US" sz="2400" dirty="0">
                <a:solidFill>
                  <a:schemeClr val="tx1"/>
                </a:solidFill>
              </a:rPr>
              <a:t>Theoretical ontology  </a:t>
            </a:r>
            <a:r>
              <a:rPr lang="en-US" sz="2400" dirty="0">
                <a:solidFill>
                  <a:schemeClr val="tx1"/>
                </a:solidFill>
                <a:sym typeface="Wingdings" panose="05000000000000000000" pitchFamily="2" charset="2"/>
              </a:rPr>
              <a:t> work of </a:t>
            </a:r>
            <a:r>
              <a:rPr lang="en-US" sz="2400" dirty="0" err="1">
                <a:solidFill>
                  <a:schemeClr val="tx1"/>
                </a:solidFill>
                <a:sym typeface="Wingdings" panose="05000000000000000000" pitchFamily="2" charset="2"/>
              </a:rPr>
              <a:t>ontologists</a:t>
            </a:r>
            <a:endParaRPr lang="en-US" sz="2400" dirty="0">
              <a:solidFill>
                <a:schemeClr val="tx1"/>
              </a:solidFill>
            </a:endParaRPr>
          </a:p>
        </p:txBody>
      </p:sp>
      <p:sp>
        <p:nvSpPr>
          <p:cNvPr id="7" name="TextBox 6">
            <a:extLst>
              <a:ext uri="{FF2B5EF4-FFF2-40B4-BE49-F238E27FC236}">
                <a16:creationId xmlns:a16="http://schemas.microsoft.com/office/drawing/2014/main" id="{EA54D8E1-19FE-449A-8FB0-931C4D77F2D7}"/>
              </a:ext>
            </a:extLst>
          </p:cNvPr>
          <p:cNvSpPr txBox="1"/>
          <p:nvPr/>
        </p:nvSpPr>
        <p:spPr>
          <a:xfrm>
            <a:off x="609600" y="6396335"/>
            <a:ext cx="8063425" cy="461665"/>
          </a:xfrm>
          <a:prstGeom prst="rect">
            <a:avLst/>
          </a:prstGeom>
          <a:solidFill>
            <a:srgbClr val="FFFF00"/>
          </a:solidFill>
        </p:spPr>
        <p:txBody>
          <a:bodyPr wrap="none" rtlCol="0">
            <a:spAutoFit/>
          </a:bodyPr>
          <a:lstStyle/>
          <a:p>
            <a:r>
              <a:rPr lang="en-US" sz="2400" dirty="0">
                <a:solidFill>
                  <a:schemeClr val="tx1"/>
                </a:solidFill>
              </a:rPr>
              <a:t>Applied ontology </a:t>
            </a:r>
            <a:r>
              <a:rPr lang="en-US" sz="2400" dirty="0">
                <a:solidFill>
                  <a:schemeClr val="tx1"/>
                </a:solidFill>
                <a:sym typeface="Wingdings" panose="05000000000000000000" pitchFamily="2" charset="2"/>
              </a:rPr>
              <a:t></a:t>
            </a:r>
            <a:r>
              <a:rPr lang="en-US" sz="2400" dirty="0">
                <a:solidFill>
                  <a:schemeClr val="tx1"/>
                </a:solidFill>
              </a:rPr>
              <a:t> work of </a:t>
            </a:r>
            <a:r>
              <a:rPr lang="en-US" sz="2400" dirty="0" err="1">
                <a:solidFill>
                  <a:schemeClr val="tx1"/>
                </a:solidFill>
              </a:rPr>
              <a:t>ontologists</a:t>
            </a:r>
            <a:r>
              <a:rPr lang="en-US" sz="2400" dirty="0">
                <a:solidFill>
                  <a:schemeClr val="tx1"/>
                </a:solidFill>
              </a:rPr>
              <a:t> and domain experts</a:t>
            </a:r>
          </a:p>
        </p:txBody>
      </p:sp>
      <p:cxnSp>
        <p:nvCxnSpPr>
          <p:cNvPr id="8" name="Straight Connector 7">
            <a:extLst>
              <a:ext uri="{FF2B5EF4-FFF2-40B4-BE49-F238E27FC236}">
                <a16:creationId xmlns:a16="http://schemas.microsoft.com/office/drawing/2014/main" id="{DFC27743-A229-4FA6-A874-251A57C6016D}"/>
              </a:ext>
            </a:extLst>
          </p:cNvPr>
          <p:cNvCxnSpPr/>
          <p:nvPr/>
        </p:nvCxnSpPr>
        <p:spPr bwMode="auto">
          <a:xfrm>
            <a:off x="5410200" y="589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00BF936-DB0F-4D3F-9618-43FFC4BAF421}"/>
              </a:ext>
            </a:extLst>
          </p:cNvPr>
          <p:cNvCxnSpPr/>
          <p:nvPr/>
        </p:nvCxnSpPr>
        <p:spPr bwMode="auto">
          <a:xfrm>
            <a:off x="685800" y="462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B7A5562-C302-40B7-91E8-76325C061738}"/>
              </a:ext>
            </a:extLst>
          </p:cNvPr>
          <p:cNvCxnSpPr/>
          <p:nvPr/>
        </p:nvCxnSpPr>
        <p:spPr bwMode="auto">
          <a:xfrm flipH="1" flipV="1">
            <a:off x="4191000" y="4629674"/>
            <a:ext cx="1219200" cy="12700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3269900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Without </a:t>
            </a:r>
            <a:r>
              <a:rPr lang="en-US" dirty="0" err="1"/>
              <a:t>ontologists</a:t>
            </a:r>
            <a:r>
              <a:rPr lang="en-US" dirty="0"/>
              <a:t> … </a:t>
            </a:r>
          </a:p>
        </p:txBody>
      </p:sp>
      <p:sp>
        <p:nvSpPr>
          <p:cNvPr id="3" name="Content Placeholder 2"/>
          <p:cNvSpPr>
            <a:spLocks noGrp="1"/>
          </p:cNvSpPr>
          <p:nvPr>
            <p:ph idx="1"/>
          </p:nvPr>
        </p:nvSpPr>
        <p:spPr>
          <a:xfrm>
            <a:off x="228600" y="1524000"/>
            <a:ext cx="8686800" cy="5105400"/>
          </a:xfrm>
        </p:spPr>
        <p:txBody>
          <a:bodyPr/>
          <a:lstStyle/>
          <a:p>
            <a:pPr>
              <a:buFont typeface="Arial" panose="020B0604020202020204" pitchFamily="34" charset="0"/>
              <a:buChar char="•"/>
            </a:pPr>
            <a:r>
              <a:rPr lang="en-US" dirty="0"/>
              <a:t>creating terms and definitions quickly runs awry:</a:t>
            </a:r>
          </a:p>
          <a:p>
            <a:pPr>
              <a:buFont typeface="Arial" panose="020B0604020202020204" pitchFamily="34" charset="0"/>
              <a:buChar char="•"/>
            </a:pPr>
            <a:endParaRPr lang="en-US" dirty="0"/>
          </a:p>
          <a:p>
            <a:pPr lvl="1">
              <a:buFont typeface="Arial" panose="020B0604020202020204" pitchFamily="34" charset="0"/>
              <a:buChar char="•"/>
            </a:pPr>
            <a:r>
              <a:rPr lang="en-US" dirty="0"/>
              <a:t>‘Pain is a sensorial and emotional experience …’</a:t>
            </a:r>
          </a:p>
          <a:p>
            <a:pPr lvl="2">
              <a:buFont typeface="Arial" panose="020B0604020202020204" pitchFamily="34" charset="0"/>
              <a:buChar char="•"/>
            </a:pPr>
            <a:r>
              <a:rPr lang="en-US" dirty="0"/>
              <a:t>‘knee pain’ </a:t>
            </a:r>
            <a:r>
              <a:rPr lang="en-US" dirty="0">
                <a:sym typeface="Wingdings" panose="05000000000000000000" pitchFamily="2" charset="2"/>
              </a:rPr>
              <a:t> emotional experience in your knee?</a:t>
            </a:r>
          </a:p>
          <a:p>
            <a:pPr lvl="2">
              <a:buFont typeface="Arial" panose="020B0604020202020204" pitchFamily="34" charset="0"/>
              <a:buChar char="•"/>
            </a:pPr>
            <a:endParaRPr lang="en-US" dirty="0"/>
          </a:p>
          <a:p>
            <a:pPr lvl="1">
              <a:buFont typeface="Arial" panose="020B0604020202020204" pitchFamily="34" charset="0"/>
              <a:buChar char="•"/>
            </a:pPr>
            <a:r>
              <a:rPr lang="en-US" dirty="0"/>
              <a:t>‘13.1.2.4 Painful Trigeminal neuropathy </a:t>
            </a:r>
            <a:r>
              <a:rPr lang="en-US" i="1" u="sng" dirty="0"/>
              <a:t>attributed</a:t>
            </a:r>
            <a:r>
              <a:rPr lang="en-US" dirty="0"/>
              <a:t> to MS plaque’ comes with the clarification ‘Trigeminal neuropathy </a:t>
            </a:r>
            <a:r>
              <a:rPr lang="en-US" i="1" u="sng" dirty="0"/>
              <a:t>induced</a:t>
            </a:r>
            <a:r>
              <a:rPr lang="en-US" dirty="0"/>
              <a:t> by MS plaque’;</a:t>
            </a:r>
          </a:p>
          <a:p>
            <a:pPr lvl="2">
              <a:buFont typeface="Arial" panose="020B0604020202020204" pitchFamily="34" charset="0"/>
              <a:buChar char="•"/>
            </a:pPr>
            <a:r>
              <a:rPr lang="en-US" dirty="0"/>
              <a:t>The term suggests an </a:t>
            </a:r>
            <a:r>
              <a:rPr lang="en-US" u="sng" dirty="0"/>
              <a:t>opinion</a:t>
            </a:r>
            <a:r>
              <a:rPr lang="en-US" dirty="0"/>
              <a:t> on the side of the clinician,</a:t>
            </a:r>
          </a:p>
          <a:p>
            <a:pPr lvl="2">
              <a:buFont typeface="Arial" panose="020B0604020202020204" pitchFamily="34" charset="0"/>
              <a:buChar char="•"/>
            </a:pPr>
            <a:r>
              <a:rPr lang="en-US" dirty="0"/>
              <a:t>The description suggests a </a:t>
            </a:r>
            <a:r>
              <a:rPr lang="en-US" u="sng" dirty="0"/>
              <a:t>causal relation</a:t>
            </a:r>
            <a:r>
              <a:rPr lang="en-US" dirty="0"/>
              <a:t> on the side of the patient.</a:t>
            </a:r>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E275BFA4-CA6D-4892-8C0A-6B14E134BD5D}" type="slidenum">
              <a:rPr lang="en-US" smtClean="0"/>
              <a:pPr/>
              <a:t>51</a:t>
            </a:fld>
            <a:endParaRPr lang="en-US"/>
          </a:p>
        </p:txBody>
      </p:sp>
    </p:spTree>
    <p:extLst>
      <p:ext uri="{BB962C8B-B14F-4D97-AF65-F5344CB8AC3E}">
        <p14:creationId xmlns:p14="http://schemas.microsoft.com/office/powerpoint/2010/main" val="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discipline of ‘Ontology’</a:t>
            </a:r>
          </a:p>
        </p:txBody>
      </p:sp>
      <p:sp>
        <p:nvSpPr>
          <p:cNvPr id="3" name="Content Placeholder 2"/>
          <p:cNvSpPr>
            <a:spLocks noGrp="1"/>
          </p:cNvSpPr>
          <p:nvPr>
            <p:ph idx="1"/>
          </p:nvPr>
        </p:nvSpPr>
        <p:spPr>
          <a:xfrm>
            <a:off x="228600" y="1524000"/>
            <a:ext cx="8686800" cy="914400"/>
          </a:xfrm>
        </p:spPr>
        <p:txBody>
          <a:bodyPr/>
          <a:lstStyle/>
          <a:p>
            <a:pPr marL="0" indent="0" algn="ctr"/>
            <a:r>
              <a:rPr lang="en-US" sz="3200" dirty="0"/>
              <a:t>Describing reality within a taxonomy of precisely defined entities</a:t>
            </a:r>
          </a:p>
        </p:txBody>
      </p:sp>
      <p:sp>
        <p:nvSpPr>
          <p:cNvPr id="4" name="Slide Number Placeholder 3"/>
          <p:cNvSpPr>
            <a:spLocks noGrp="1"/>
          </p:cNvSpPr>
          <p:nvPr>
            <p:ph type="sldNum" sz="quarter" idx="4"/>
          </p:nvPr>
        </p:nvSpPr>
        <p:spPr/>
        <p:txBody>
          <a:bodyPr/>
          <a:lstStyle/>
          <a:p>
            <a:fld id="{E275BFA4-CA6D-4892-8C0A-6B14E134BD5D}" type="slidenum">
              <a:rPr lang="en-US" smtClean="0"/>
              <a:pPr/>
              <a:t>52</a:t>
            </a:fld>
            <a:endParaRPr lang="en-US"/>
          </a:p>
        </p:txBody>
      </p:sp>
      <p:sp>
        <p:nvSpPr>
          <p:cNvPr id="5" name="TextBox 4"/>
          <p:cNvSpPr txBox="1"/>
          <p:nvPr/>
        </p:nvSpPr>
        <p:spPr>
          <a:xfrm>
            <a:off x="0" y="3276600"/>
            <a:ext cx="9144000" cy="3539430"/>
          </a:xfrm>
          <a:prstGeom prst="rect">
            <a:avLst/>
          </a:prstGeom>
          <a:noFill/>
        </p:spPr>
        <p:txBody>
          <a:bodyPr wrap="square" rtlCol="0">
            <a:spAutoFit/>
          </a:bodyPr>
          <a:lstStyle/>
          <a:p>
            <a:pPr algn="l"/>
            <a:r>
              <a:rPr lang="en-US" sz="2800" b="0" dirty="0">
                <a:solidFill>
                  <a:srgbClr val="00FF00"/>
                </a:solidFill>
              </a:rPr>
              <a:t>Independent Continuant    	Dependent Continuant</a:t>
            </a:r>
          </a:p>
          <a:p>
            <a:pPr algn="l"/>
            <a:r>
              <a:rPr lang="en-US" sz="2800" b="0" dirty="0">
                <a:solidFill>
                  <a:srgbClr val="00FF00"/>
                </a:solidFill>
              </a:rPr>
              <a:t>      Material Entity		       	    Quality</a:t>
            </a:r>
          </a:p>
          <a:p>
            <a:pPr algn="l"/>
            <a:r>
              <a:rPr lang="en-US" sz="2800" b="0" dirty="0">
                <a:solidFill>
                  <a:srgbClr val="00FF00"/>
                </a:solidFill>
              </a:rPr>
              <a:t>          Object			        Shape</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Realizable</a:t>
            </a:r>
            <a:r>
              <a:rPr lang="en-US" sz="2800" b="0" dirty="0">
                <a:solidFill>
                  <a:schemeClr val="bg1"/>
                </a:solidFill>
              </a:rPr>
              <a:t> </a:t>
            </a:r>
            <a:r>
              <a:rPr lang="en-US" sz="2800" b="0" dirty="0">
                <a:solidFill>
                  <a:srgbClr val="00FF00"/>
                </a:solidFill>
              </a:rPr>
              <a:t>entity</a:t>
            </a:r>
            <a:r>
              <a:rPr lang="en-US" sz="2800" b="0" dirty="0">
                <a:solidFill>
                  <a:schemeClr val="bg1"/>
                </a:solidFill>
              </a:rPr>
              <a:t> 			</a:t>
            </a:r>
            <a:r>
              <a:rPr lang="en-US" sz="2800" b="0" dirty="0">
                <a:solidFill>
                  <a:srgbClr val="FFFF00"/>
                </a:solidFill>
              </a:rPr>
              <a:t>Catalase</a:t>
            </a:r>
            <a:r>
              <a:rPr lang="en-US" sz="2800" b="0" dirty="0">
                <a:solidFill>
                  <a:schemeClr val="bg1"/>
                </a:solidFill>
              </a:rPr>
              <a:t> </a:t>
            </a:r>
            <a:r>
              <a:rPr lang="en-US" sz="2800" b="0" dirty="0">
                <a:solidFill>
                  <a:srgbClr val="FFFF00"/>
                </a:solidFill>
              </a:rPr>
              <a:t>molecule</a:t>
            </a:r>
            <a:r>
              <a:rPr lang="en-US" sz="2800" b="0" dirty="0">
                <a:solidFill>
                  <a:schemeClr val="bg1"/>
                </a:solidFill>
              </a:rPr>
              <a:t>	        </a:t>
            </a:r>
            <a:r>
              <a:rPr lang="en-US" sz="2800" b="0" dirty="0">
                <a:solidFill>
                  <a:srgbClr val="00FF00"/>
                </a:solidFill>
              </a:rPr>
              <a:t>Disposition</a:t>
            </a:r>
          </a:p>
          <a:p>
            <a:pPr algn="l"/>
            <a:r>
              <a:rPr lang="en-US" sz="2800" b="0" dirty="0">
                <a:solidFill>
                  <a:schemeClr val="bg1"/>
                </a:solidFill>
              </a:rPr>
              <a:t>	    </a:t>
            </a:r>
            <a:r>
              <a:rPr lang="en-US" sz="2800" b="0" dirty="0">
                <a:solidFill>
                  <a:srgbClr val="FFFF00"/>
                </a:solidFill>
              </a:rPr>
              <a:t>Object</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00FF00"/>
                </a:solidFill>
              </a:rPr>
              <a:t>Function</a:t>
            </a:r>
            <a:r>
              <a:rPr lang="en-US" sz="2800" b="0" dirty="0">
                <a:solidFill>
                  <a:schemeClr val="bg1"/>
                </a:solidFill>
              </a:rPr>
              <a:t>    </a:t>
            </a:r>
          </a:p>
          <a:p>
            <a:pPr algn="l"/>
            <a:r>
              <a:rPr lang="en-US" sz="2800" b="0" dirty="0">
                <a:solidFill>
                  <a:schemeClr val="bg1"/>
                </a:solidFill>
              </a:rPr>
              <a:t>	          </a:t>
            </a:r>
            <a:r>
              <a:rPr lang="en-US" sz="2800" b="0" dirty="0">
                <a:solidFill>
                  <a:srgbClr val="FFFF00"/>
                </a:solidFill>
              </a:rPr>
              <a:t>Protein</a:t>
            </a:r>
            <a:r>
              <a:rPr lang="en-US" sz="2800" b="0" dirty="0">
                <a:solidFill>
                  <a:schemeClr val="bg1"/>
                </a:solidFill>
              </a:rPr>
              <a:t> </a:t>
            </a:r>
            <a:r>
              <a:rPr lang="en-US" sz="2800" b="0" dirty="0">
                <a:solidFill>
                  <a:srgbClr val="FFFF00"/>
                </a:solidFill>
              </a:rPr>
              <a:t>aggregate</a:t>
            </a:r>
            <a:r>
              <a:rPr lang="en-US" sz="2800" b="0" dirty="0">
                <a:solidFill>
                  <a:schemeClr val="bg1"/>
                </a:solidFill>
              </a:rPr>
              <a:t>		    </a:t>
            </a:r>
            <a:r>
              <a:rPr lang="en-US" sz="2800" b="0" dirty="0">
                <a:solidFill>
                  <a:srgbClr val="FFFF00"/>
                </a:solidFill>
              </a:rPr>
              <a:t>To</a:t>
            </a:r>
            <a:r>
              <a:rPr lang="en-US" sz="2800" b="0" dirty="0">
                <a:solidFill>
                  <a:schemeClr val="bg1"/>
                </a:solidFill>
              </a:rPr>
              <a:t> </a:t>
            </a:r>
            <a:r>
              <a:rPr lang="en-US" sz="2800" b="0" dirty="0">
                <a:solidFill>
                  <a:srgbClr val="FFFF00"/>
                </a:solidFill>
              </a:rPr>
              <a:t>decompose</a:t>
            </a:r>
            <a:r>
              <a:rPr lang="en-US" sz="2800" b="0" dirty="0">
                <a:solidFill>
                  <a:schemeClr val="bg1"/>
                </a:solidFill>
              </a:rPr>
              <a:t> </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chemeClr val="bg1"/>
                </a:solidFill>
              </a:rPr>
              <a:t>	 						</a:t>
            </a:r>
          </a:p>
        </p:txBody>
      </p:sp>
      <p:sp>
        <p:nvSpPr>
          <p:cNvPr id="6" name="TextBox 5">
            <a:extLst>
              <a:ext uri="{FF2B5EF4-FFF2-40B4-BE49-F238E27FC236}">
                <a16:creationId xmlns:a16="http://schemas.microsoft.com/office/drawing/2014/main" id="{0FD9A8EE-3038-42E0-AD83-1AA3696D9578}"/>
              </a:ext>
            </a:extLst>
          </p:cNvPr>
          <p:cNvSpPr txBox="1"/>
          <p:nvPr/>
        </p:nvSpPr>
        <p:spPr>
          <a:xfrm>
            <a:off x="1509702" y="2743200"/>
            <a:ext cx="5916235" cy="461665"/>
          </a:xfrm>
          <a:prstGeom prst="rect">
            <a:avLst/>
          </a:prstGeom>
          <a:solidFill>
            <a:srgbClr val="1FE115"/>
          </a:solidFill>
        </p:spPr>
        <p:txBody>
          <a:bodyPr wrap="none" rtlCol="0">
            <a:spAutoFit/>
          </a:bodyPr>
          <a:lstStyle/>
          <a:p>
            <a:r>
              <a:rPr lang="en-US" sz="2400" dirty="0">
                <a:solidFill>
                  <a:schemeClr val="tx1"/>
                </a:solidFill>
              </a:rPr>
              <a:t>Theoretical ontology  </a:t>
            </a:r>
            <a:r>
              <a:rPr lang="en-US" sz="2400" dirty="0">
                <a:solidFill>
                  <a:schemeClr val="tx1"/>
                </a:solidFill>
                <a:sym typeface="Wingdings" panose="05000000000000000000" pitchFamily="2" charset="2"/>
              </a:rPr>
              <a:t> work of </a:t>
            </a:r>
            <a:r>
              <a:rPr lang="en-US" sz="2400" dirty="0" err="1">
                <a:solidFill>
                  <a:schemeClr val="tx1"/>
                </a:solidFill>
                <a:sym typeface="Wingdings" panose="05000000000000000000" pitchFamily="2" charset="2"/>
              </a:rPr>
              <a:t>ontologists</a:t>
            </a:r>
            <a:endParaRPr lang="en-US" sz="2400" dirty="0">
              <a:solidFill>
                <a:schemeClr val="tx1"/>
              </a:solidFill>
            </a:endParaRPr>
          </a:p>
        </p:txBody>
      </p:sp>
      <p:sp>
        <p:nvSpPr>
          <p:cNvPr id="7" name="TextBox 6">
            <a:extLst>
              <a:ext uri="{FF2B5EF4-FFF2-40B4-BE49-F238E27FC236}">
                <a16:creationId xmlns:a16="http://schemas.microsoft.com/office/drawing/2014/main" id="{EA54D8E1-19FE-449A-8FB0-931C4D77F2D7}"/>
              </a:ext>
            </a:extLst>
          </p:cNvPr>
          <p:cNvSpPr txBox="1"/>
          <p:nvPr/>
        </p:nvSpPr>
        <p:spPr>
          <a:xfrm>
            <a:off x="609600" y="6396335"/>
            <a:ext cx="8063425" cy="461665"/>
          </a:xfrm>
          <a:prstGeom prst="rect">
            <a:avLst/>
          </a:prstGeom>
          <a:solidFill>
            <a:srgbClr val="FFFF00"/>
          </a:solidFill>
        </p:spPr>
        <p:txBody>
          <a:bodyPr wrap="none" rtlCol="0">
            <a:spAutoFit/>
          </a:bodyPr>
          <a:lstStyle/>
          <a:p>
            <a:r>
              <a:rPr lang="en-US" sz="2400" dirty="0">
                <a:solidFill>
                  <a:schemeClr val="tx1"/>
                </a:solidFill>
              </a:rPr>
              <a:t>Applied ontology </a:t>
            </a:r>
            <a:r>
              <a:rPr lang="en-US" sz="2400" dirty="0">
                <a:solidFill>
                  <a:schemeClr val="tx1"/>
                </a:solidFill>
                <a:sym typeface="Wingdings" panose="05000000000000000000" pitchFamily="2" charset="2"/>
              </a:rPr>
              <a:t></a:t>
            </a:r>
            <a:r>
              <a:rPr lang="en-US" sz="2400" dirty="0">
                <a:solidFill>
                  <a:schemeClr val="tx1"/>
                </a:solidFill>
              </a:rPr>
              <a:t> work of </a:t>
            </a:r>
            <a:r>
              <a:rPr lang="en-US" sz="2400" dirty="0" err="1">
                <a:solidFill>
                  <a:schemeClr val="tx1"/>
                </a:solidFill>
              </a:rPr>
              <a:t>ontologists</a:t>
            </a:r>
            <a:r>
              <a:rPr lang="en-US" sz="2400" dirty="0">
                <a:solidFill>
                  <a:schemeClr val="tx1"/>
                </a:solidFill>
              </a:rPr>
              <a:t> and domain experts</a:t>
            </a:r>
          </a:p>
        </p:txBody>
      </p:sp>
      <p:cxnSp>
        <p:nvCxnSpPr>
          <p:cNvPr id="8" name="Straight Connector 7">
            <a:extLst>
              <a:ext uri="{FF2B5EF4-FFF2-40B4-BE49-F238E27FC236}">
                <a16:creationId xmlns:a16="http://schemas.microsoft.com/office/drawing/2014/main" id="{DFC27743-A229-4FA6-A874-251A57C6016D}"/>
              </a:ext>
            </a:extLst>
          </p:cNvPr>
          <p:cNvCxnSpPr/>
          <p:nvPr/>
        </p:nvCxnSpPr>
        <p:spPr bwMode="auto">
          <a:xfrm>
            <a:off x="5410200" y="589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00BF936-DB0F-4D3F-9618-43FFC4BAF421}"/>
              </a:ext>
            </a:extLst>
          </p:cNvPr>
          <p:cNvCxnSpPr/>
          <p:nvPr/>
        </p:nvCxnSpPr>
        <p:spPr bwMode="auto">
          <a:xfrm>
            <a:off x="685800" y="462967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B7A5562-C302-40B7-91E8-76325C061738}"/>
              </a:ext>
            </a:extLst>
          </p:cNvPr>
          <p:cNvCxnSpPr/>
          <p:nvPr/>
        </p:nvCxnSpPr>
        <p:spPr bwMode="auto">
          <a:xfrm flipH="1" flipV="1">
            <a:off x="4191000" y="4629674"/>
            <a:ext cx="1219200" cy="12700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grpSp>
        <p:nvGrpSpPr>
          <p:cNvPr id="23" name="Group 22">
            <a:extLst>
              <a:ext uri="{FF2B5EF4-FFF2-40B4-BE49-F238E27FC236}">
                <a16:creationId xmlns:a16="http://schemas.microsoft.com/office/drawing/2014/main" id="{25DB60E0-CDB6-4298-878E-09754D612CAB}"/>
              </a:ext>
            </a:extLst>
          </p:cNvPr>
          <p:cNvGrpSpPr/>
          <p:nvPr/>
        </p:nvGrpSpPr>
        <p:grpSpPr>
          <a:xfrm>
            <a:off x="1828800" y="5029200"/>
            <a:ext cx="7162800" cy="1325165"/>
            <a:chOff x="1828800" y="5029200"/>
            <a:chExt cx="7162800" cy="1325165"/>
          </a:xfrm>
        </p:grpSpPr>
        <p:sp>
          <p:nvSpPr>
            <p:cNvPr id="11" name="Rectangle: Rounded Corners 10">
              <a:extLst>
                <a:ext uri="{FF2B5EF4-FFF2-40B4-BE49-F238E27FC236}">
                  <a16:creationId xmlns:a16="http://schemas.microsoft.com/office/drawing/2014/main" id="{2E280D45-F5E1-45F8-A817-3433752C5F3C}"/>
                </a:ext>
              </a:extLst>
            </p:cNvPr>
            <p:cNvSpPr/>
            <p:nvPr/>
          </p:nvSpPr>
          <p:spPr bwMode="auto">
            <a:xfrm>
              <a:off x="1828800" y="5029200"/>
              <a:ext cx="2743200"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Rounded Corners 11">
              <a:extLst>
                <a:ext uri="{FF2B5EF4-FFF2-40B4-BE49-F238E27FC236}">
                  <a16:creationId xmlns:a16="http://schemas.microsoft.com/office/drawing/2014/main" id="{9CC3D593-136B-40D6-9457-3B9E99091A63}"/>
                </a:ext>
              </a:extLst>
            </p:cNvPr>
            <p:cNvSpPr/>
            <p:nvPr/>
          </p:nvSpPr>
          <p:spPr bwMode="auto">
            <a:xfrm>
              <a:off x="5905500" y="5892706"/>
              <a:ext cx="3086100"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4" name="Straight Connector 13">
              <a:extLst>
                <a:ext uri="{FF2B5EF4-FFF2-40B4-BE49-F238E27FC236}">
                  <a16:creationId xmlns:a16="http://schemas.microsoft.com/office/drawing/2014/main" id="{5A68013C-CBE1-4DDF-85B3-63FA25CD9055}"/>
                </a:ext>
              </a:extLst>
            </p:cNvPr>
            <p:cNvCxnSpPr>
              <a:stCxn id="11" idx="3"/>
            </p:cNvCxnSpPr>
            <p:nvPr/>
          </p:nvCxnSpPr>
          <p:spPr bwMode="auto">
            <a:xfrm>
              <a:off x="4572000" y="5260030"/>
              <a:ext cx="1371600" cy="912170"/>
            </a:xfrm>
            <a:prstGeom prst="line">
              <a:avLst/>
            </a:prstGeom>
            <a:solidFill>
              <a:schemeClr val="accent1"/>
            </a:solidFill>
            <a:ln w="57150" cap="flat" cmpd="sng" algn="ctr">
              <a:solidFill>
                <a:srgbClr val="00B0F0"/>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9CB7B96D-2947-4671-8323-62699C567D8F}"/>
              </a:ext>
            </a:extLst>
          </p:cNvPr>
          <p:cNvGrpSpPr/>
          <p:nvPr/>
        </p:nvGrpSpPr>
        <p:grpSpPr>
          <a:xfrm>
            <a:off x="876302" y="4139272"/>
            <a:ext cx="5486400" cy="508928"/>
            <a:chOff x="876302" y="4139272"/>
            <a:chExt cx="5486400" cy="508928"/>
          </a:xfrm>
        </p:grpSpPr>
        <p:sp>
          <p:nvSpPr>
            <p:cNvPr id="15" name="Rectangle: Rounded Corners 14">
              <a:extLst>
                <a:ext uri="{FF2B5EF4-FFF2-40B4-BE49-F238E27FC236}">
                  <a16:creationId xmlns:a16="http://schemas.microsoft.com/office/drawing/2014/main" id="{7C30C15B-E302-4930-8086-46FFA2AB2319}"/>
                </a:ext>
              </a:extLst>
            </p:cNvPr>
            <p:cNvSpPr/>
            <p:nvPr/>
          </p:nvSpPr>
          <p:spPr bwMode="auto">
            <a:xfrm>
              <a:off x="876302" y="4139272"/>
              <a:ext cx="1181098"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Rectangle: Rounded Corners 15">
              <a:extLst>
                <a:ext uri="{FF2B5EF4-FFF2-40B4-BE49-F238E27FC236}">
                  <a16:creationId xmlns:a16="http://schemas.microsoft.com/office/drawing/2014/main" id="{6481E09E-36EF-42BF-9F16-78045A94C7EB}"/>
                </a:ext>
              </a:extLst>
            </p:cNvPr>
            <p:cNvSpPr/>
            <p:nvPr/>
          </p:nvSpPr>
          <p:spPr bwMode="auto">
            <a:xfrm>
              <a:off x="5257800" y="4186541"/>
              <a:ext cx="1104902" cy="461659"/>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7" name="Straight Connector 16">
              <a:extLst>
                <a:ext uri="{FF2B5EF4-FFF2-40B4-BE49-F238E27FC236}">
                  <a16:creationId xmlns:a16="http://schemas.microsoft.com/office/drawing/2014/main" id="{FC18A869-88B5-4139-AEB9-4FDDD3C2AE98}"/>
                </a:ext>
              </a:extLst>
            </p:cNvPr>
            <p:cNvCxnSpPr>
              <a:cxnSpLocks/>
              <a:stCxn id="15" idx="3"/>
              <a:endCxn id="16" idx="1"/>
            </p:cNvCxnSpPr>
            <p:nvPr/>
          </p:nvCxnSpPr>
          <p:spPr bwMode="auto">
            <a:xfrm>
              <a:off x="2057400" y="4370102"/>
              <a:ext cx="3200400" cy="47269"/>
            </a:xfrm>
            <a:prstGeom prst="line">
              <a:avLst/>
            </a:prstGeom>
            <a:solidFill>
              <a:schemeClr val="accent1"/>
            </a:solidFill>
            <a:ln w="57150" cap="flat" cmpd="sng" algn="ctr">
              <a:solidFill>
                <a:srgbClr val="00B0F0"/>
              </a:solidFill>
              <a:prstDash val="solid"/>
              <a:round/>
              <a:headEnd type="none" w="med" len="med"/>
              <a:tailEnd type="none" w="med" len="med"/>
            </a:ln>
            <a:effectLst/>
          </p:spPr>
        </p:cxnSp>
      </p:grpSp>
    </p:spTree>
    <p:extLst>
      <p:ext uri="{BB962C8B-B14F-4D97-AF65-F5344CB8AC3E}">
        <p14:creationId xmlns:p14="http://schemas.microsoft.com/office/powerpoint/2010/main" val="295265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Basic Ontological Distinctions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9CE537AB-973C-4F01-8428-E6E22579D3AA}" type="slidenum">
              <a:rPr lang="en-US" smtClean="0"/>
              <a:pPr/>
              <a:t>53</a:t>
            </a:fld>
            <a:endParaRPr lang="en-US"/>
          </a:p>
        </p:txBody>
      </p:sp>
    </p:spTree>
    <p:extLst>
      <p:ext uri="{BB962C8B-B14F-4D97-AF65-F5344CB8AC3E}">
        <p14:creationId xmlns:p14="http://schemas.microsoft.com/office/powerpoint/2010/main" val="897582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331C0-0EA8-456E-A466-9E003F080148}"/>
              </a:ext>
            </a:extLst>
          </p:cNvPr>
          <p:cNvSpPr>
            <a:spLocks noGrp="1"/>
          </p:cNvSpPr>
          <p:nvPr>
            <p:ph type="title"/>
          </p:nvPr>
        </p:nvSpPr>
        <p:spPr/>
        <p:txBody>
          <a:bodyPr/>
          <a:lstStyle/>
          <a:p>
            <a:r>
              <a:rPr lang="en-US" dirty="0"/>
              <a:t>Basic ontological distinctions</a:t>
            </a:r>
          </a:p>
        </p:txBody>
      </p:sp>
      <p:sp>
        <p:nvSpPr>
          <p:cNvPr id="4" name="Slide Number Placeholder 3">
            <a:extLst>
              <a:ext uri="{FF2B5EF4-FFF2-40B4-BE49-F238E27FC236}">
                <a16:creationId xmlns:a16="http://schemas.microsoft.com/office/drawing/2014/main" id="{82B0EC09-DE91-4E42-9877-BB0087B44AE4}"/>
              </a:ext>
            </a:extLst>
          </p:cNvPr>
          <p:cNvSpPr>
            <a:spLocks noGrp="1"/>
          </p:cNvSpPr>
          <p:nvPr>
            <p:ph type="sldNum" sz="quarter" idx="4"/>
          </p:nvPr>
        </p:nvSpPr>
        <p:spPr/>
        <p:txBody>
          <a:bodyPr/>
          <a:lstStyle/>
          <a:p>
            <a:fld id="{9CE537AB-973C-4F01-8428-E6E22579D3AA}" type="slidenum">
              <a:rPr lang="en-US" smtClean="0"/>
              <a:pPr/>
              <a:t>54</a:t>
            </a:fld>
            <a:endParaRPr lang="en-US"/>
          </a:p>
        </p:txBody>
      </p:sp>
      <p:sp>
        <p:nvSpPr>
          <p:cNvPr id="6" name="TextBox 5">
            <a:extLst>
              <a:ext uri="{FF2B5EF4-FFF2-40B4-BE49-F238E27FC236}">
                <a16:creationId xmlns:a16="http://schemas.microsoft.com/office/drawing/2014/main" id="{FAA716CD-10AA-48F4-8693-06995F4EBB7B}"/>
              </a:ext>
            </a:extLst>
          </p:cNvPr>
          <p:cNvSpPr txBox="1"/>
          <p:nvPr/>
        </p:nvSpPr>
        <p:spPr>
          <a:xfrm>
            <a:off x="338327" y="1622414"/>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Rectangle 8">
            <a:extLst>
              <a:ext uri="{FF2B5EF4-FFF2-40B4-BE49-F238E27FC236}">
                <a16:creationId xmlns:a16="http://schemas.microsoft.com/office/drawing/2014/main" id="{05752815-FD0E-4016-8363-E1A8C02DA321}"/>
              </a:ext>
            </a:extLst>
          </p:cNvPr>
          <p:cNvSpPr/>
          <p:nvPr/>
        </p:nvSpPr>
        <p:spPr bwMode="auto">
          <a:xfrm>
            <a:off x="335279" y="1622414"/>
            <a:ext cx="8580121" cy="508318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14">
            <a:extLst>
              <a:ext uri="{FF2B5EF4-FFF2-40B4-BE49-F238E27FC236}">
                <a16:creationId xmlns:a16="http://schemas.microsoft.com/office/drawing/2014/main" id="{1509E098-24B5-4605-867D-630D3F3AA8C7}"/>
              </a:ext>
            </a:extLst>
          </p:cNvPr>
          <p:cNvSpPr>
            <a:spLocks noChangeArrowheads="1"/>
          </p:cNvSpPr>
          <p:nvPr/>
        </p:nvSpPr>
        <p:spPr bwMode="auto">
          <a:xfrm>
            <a:off x="1752600" y="1752600"/>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1" name="Rectangle 14">
            <a:extLst>
              <a:ext uri="{FF2B5EF4-FFF2-40B4-BE49-F238E27FC236}">
                <a16:creationId xmlns:a16="http://schemas.microsoft.com/office/drawing/2014/main" id="{F1AC3A17-607A-42D5-8A6E-F9A519382069}"/>
              </a:ext>
            </a:extLst>
          </p:cNvPr>
          <p:cNvSpPr>
            <a:spLocks noChangeArrowheads="1"/>
          </p:cNvSpPr>
          <p:nvPr/>
        </p:nvSpPr>
        <p:spPr bwMode="auto">
          <a:xfrm>
            <a:off x="3714553" y="2787643"/>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2" name="Rectangle 14">
            <a:extLst>
              <a:ext uri="{FF2B5EF4-FFF2-40B4-BE49-F238E27FC236}">
                <a16:creationId xmlns:a16="http://schemas.microsoft.com/office/drawing/2014/main" id="{F6F47DBF-6941-48F5-9E5D-F31CD5CF1D6D}"/>
              </a:ext>
            </a:extLst>
          </p:cNvPr>
          <p:cNvSpPr>
            <a:spLocks noChangeArrowheads="1"/>
          </p:cNvSpPr>
          <p:nvPr/>
        </p:nvSpPr>
        <p:spPr bwMode="auto">
          <a:xfrm rot="2834207">
            <a:off x="5361461" y="2357427"/>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3" name="Rectangle 14">
            <a:extLst>
              <a:ext uri="{FF2B5EF4-FFF2-40B4-BE49-F238E27FC236}">
                <a16:creationId xmlns:a16="http://schemas.microsoft.com/office/drawing/2014/main" id="{DCF4E216-A84F-48AD-B277-54EA73FEE5C4}"/>
              </a:ext>
            </a:extLst>
          </p:cNvPr>
          <p:cNvSpPr>
            <a:spLocks noChangeArrowheads="1"/>
          </p:cNvSpPr>
          <p:nvPr/>
        </p:nvSpPr>
        <p:spPr bwMode="auto">
          <a:xfrm rot="19159319">
            <a:off x="757268" y="3074936"/>
            <a:ext cx="2525267" cy="2057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4" name="Oval 13">
            <a:extLst>
              <a:ext uri="{FF2B5EF4-FFF2-40B4-BE49-F238E27FC236}">
                <a16:creationId xmlns:a16="http://schemas.microsoft.com/office/drawing/2014/main" id="{2BA4AC14-D200-4150-B28C-4A4CD2D59D7D}"/>
              </a:ext>
            </a:extLst>
          </p:cNvPr>
          <p:cNvSpPr/>
          <p:nvPr/>
        </p:nvSpPr>
        <p:spPr bwMode="auto">
          <a:xfrm>
            <a:off x="4441621" y="2330807"/>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Oval 14">
            <a:extLst>
              <a:ext uri="{FF2B5EF4-FFF2-40B4-BE49-F238E27FC236}">
                <a16:creationId xmlns:a16="http://schemas.microsoft.com/office/drawing/2014/main" id="{B6799E3F-7153-4581-AE6B-0F0736B02F35}"/>
              </a:ext>
            </a:extLst>
          </p:cNvPr>
          <p:cNvSpPr/>
          <p:nvPr/>
        </p:nvSpPr>
        <p:spPr bwMode="auto">
          <a:xfrm rot="3387277">
            <a:off x="1952233" y="4771742"/>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Isosceles Triangle 15">
            <a:extLst>
              <a:ext uri="{FF2B5EF4-FFF2-40B4-BE49-F238E27FC236}">
                <a16:creationId xmlns:a16="http://schemas.microsoft.com/office/drawing/2014/main" id="{F0D0C05F-26C7-4E1D-BB55-EB1B9EBB4D89}"/>
              </a:ext>
            </a:extLst>
          </p:cNvPr>
          <p:cNvSpPr/>
          <p:nvPr/>
        </p:nvSpPr>
        <p:spPr bwMode="auto">
          <a:xfrm>
            <a:off x="5099977" y="4065570"/>
            <a:ext cx="1524000" cy="2155860"/>
          </a:xfrm>
          <a:prstGeom prst="triangl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Freeform: Shape 16">
            <a:extLst>
              <a:ext uri="{FF2B5EF4-FFF2-40B4-BE49-F238E27FC236}">
                <a16:creationId xmlns:a16="http://schemas.microsoft.com/office/drawing/2014/main" id="{C81B4354-79AC-4401-922B-1585A46B22EB}"/>
              </a:ext>
            </a:extLst>
          </p:cNvPr>
          <p:cNvSpPr/>
          <p:nvPr/>
        </p:nvSpPr>
        <p:spPr bwMode="auto">
          <a:xfrm>
            <a:off x="3675888" y="2139696"/>
            <a:ext cx="5020056" cy="3758184"/>
          </a:xfrm>
          <a:custGeom>
            <a:avLst/>
            <a:gdLst>
              <a:gd name="connsiteX0" fmla="*/ 4507992 w 5020056"/>
              <a:gd name="connsiteY0" fmla="*/ 0 h 3758184"/>
              <a:gd name="connsiteX1" fmla="*/ 1188720 w 5020056"/>
              <a:gd name="connsiteY1" fmla="*/ 548640 h 3758184"/>
              <a:gd name="connsiteX2" fmla="*/ 0 w 5020056"/>
              <a:gd name="connsiteY2" fmla="*/ 2834640 h 3758184"/>
              <a:gd name="connsiteX3" fmla="*/ 1645920 w 5020056"/>
              <a:gd name="connsiteY3" fmla="*/ 1636776 h 3758184"/>
              <a:gd name="connsiteX4" fmla="*/ 4206240 w 5020056"/>
              <a:gd name="connsiteY4" fmla="*/ 3758184 h 3758184"/>
              <a:gd name="connsiteX5" fmla="*/ 4882896 w 5020056"/>
              <a:gd name="connsiteY5" fmla="*/ 2798064 h 3758184"/>
              <a:gd name="connsiteX6" fmla="*/ 3236976 w 5020056"/>
              <a:gd name="connsiteY6" fmla="*/ 1417320 h 3758184"/>
              <a:gd name="connsiteX7" fmla="*/ 4773168 w 5020056"/>
              <a:gd name="connsiteY7" fmla="*/ 2075688 h 3758184"/>
              <a:gd name="connsiteX8" fmla="*/ 5020056 w 5020056"/>
              <a:gd name="connsiteY8" fmla="*/ 3191256 h 3758184"/>
              <a:gd name="connsiteX9" fmla="*/ 4956048 w 5020056"/>
              <a:gd name="connsiteY9" fmla="*/ 146304 h 3758184"/>
              <a:gd name="connsiteX10" fmla="*/ 4507992 w 5020056"/>
              <a:gd name="connsiteY10" fmla="*/ 1115568 h 3758184"/>
              <a:gd name="connsiteX11" fmla="*/ 4507992 w 5020056"/>
              <a:gd name="connsiteY11" fmla="*/ 0 h 37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0056" h="3758184">
                <a:moveTo>
                  <a:pt x="4507992" y="0"/>
                </a:moveTo>
                <a:lnTo>
                  <a:pt x="1188720" y="548640"/>
                </a:lnTo>
                <a:lnTo>
                  <a:pt x="0" y="2834640"/>
                </a:lnTo>
                <a:lnTo>
                  <a:pt x="1645920" y="1636776"/>
                </a:lnTo>
                <a:lnTo>
                  <a:pt x="4206240" y="3758184"/>
                </a:lnTo>
                <a:lnTo>
                  <a:pt x="4882896" y="2798064"/>
                </a:lnTo>
                <a:lnTo>
                  <a:pt x="3236976" y="1417320"/>
                </a:lnTo>
                <a:lnTo>
                  <a:pt x="4773168" y="2075688"/>
                </a:lnTo>
                <a:lnTo>
                  <a:pt x="5020056" y="3191256"/>
                </a:lnTo>
                <a:lnTo>
                  <a:pt x="4956048" y="146304"/>
                </a:lnTo>
                <a:lnTo>
                  <a:pt x="4507992" y="1115568"/>
                </a:lnTo>
                <a:lnTo>
                  <a:pt x="4507992" y="0"/>
                </a:lnTo>
                <a:close/>
              </a:path>
            </a:pathLst>
          </a:cu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492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4D0B-FD67-4D2E-8876-9B1E55F0FF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C02FF2-AD66-4B9C-953F-76F722A0734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604111B-DF82-4097-871B-A03CFD18E155}"/>
              </a:ext>
            </a:extLst>
          </p:cNvPr>
          <p:cNvSpPr>
            <a:spLocks noGrp="1"/>
          </p:cNvSpPr>
          <p:nvPr>
            <p:ph type="sldNum" sz="quarter" idx="4"/>
          </p:nvPr>
        </p:nvSpPr>
        <p:spPr/>
        <p:txBody>
          <a:bodyPr/>
          <a:lstStyle/>
          <a:p>
            <a:fld id="{9CE537AB-973C-4F01-8428-E6E22579D3AA}" type="slidenum">
              <a:rPr lang="en-US" smtClean="0"/>
              <a:pPr/>
              <a:t>55</a:t>
            </a:fld>
            <a:endParaRPr lang="en-US"/>
          </a:p>
        </p:txBody>
      </p:sp>
      <p:pic>
        <p:nvPicPr>
          <p:cNvPr id="372738" name="Picture 2" descr="https://cms.qz.com/wp-content/uploads/2015/05/picasso-femmes-d-alger.jpg?quality=75&amp;strip=all&amp;w=450&amp;h=352&amp;crop=1">
            <a:extLst>
              <a:ext uri="{FF2B5EF4-FFF2-40B4-BE49-F238E27FC236}">
                <a16:creationId xmlns:a16="http://schemas.microsoft.com/office/drawing/2014/main" id="{A8094F76-94F5-4835-B773-19AB8AA8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72"/>
            <a:ext cx="9144000" cy="68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15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331C0-0EA8-456E-A466-9E003F080148}"/>
              </a:ext>
            </a:extLst>
          </p:cNvPr>
          <p:cNvSpPr>
            <a:spLocks noGrp="1"/>
          </p:cNvSpPr>
          <p:nvPr>
            <p:ph type="title"/>
          </p:nvPr>
        </p:nvSpPr>
        <p:spPr/>
        <p:txBody>
          <a:bodyPr/>
          <a:lstStyle/>
          <a:p>
            <a:r>
              <a:rPr lang="en-US" dirty="0"/>
              <a:t>Basic ontological distinctions</a:t>
            </a:r>
          </a:p>
        </p:txBody>
      </p:sp>
      <p:sp>
        <p:nvSpPr>
          <p:cNvPr id="4" name="Slide Number Placeholder 3">
            <a:extLst>
              <a:ext uri="{FF2B5EF4-FFF2-40B4-BE49-F238E27FC236}">
                <a16:creationId xmlns:a16="http://schemas.microsoft.com/office/drawing/2014/main" id="{82B0EC09-DE91-4E42-9877-BB0087B44AE4}"/>
              </a:ext>
            </a:extLst>
          </p:cNvPr>
          <p:cNvSpPr>
            <a:spLocks noGrp="1"/>
          </p:cNvSpPr>
          <p:nvPr>
            <p:ph type="sldNum" sz="quarter" idx="4"/>
          </p:nvPr>
        </p:nvSpPr>
        <p:spPr/>
        <p:txBody>
          <a:bodyPr/>
          <a:lstStyle/>
          <a:p>
            <a:fld id="{9CE537AB-973C-4F01-8428-E6E22579D3AA}" type="slidenum">
              <a:rPr lang="en-US" smtClean="0"/>
              <a:pPr/>
              <a:t>56</a:t>
            </a:fld>
            <a:endParaRPr lang="en-US"/>
          </a:p>
        </p:txBody>
      </p:sp>
      <p:sp>
        <p:nvSpPr>
          <p:cNvPr id="6" name="TextBox 5">
            <a:extLst>
              <a:ext uri="{FF2B5EF4-FFF2-40B4-BE49-F238E27FC236}">
                <a16:creationId xmlns:a16="http://schemas.microsoft.com/office/drawing/2014/main" id="{FAA716CD-10AA-48F4-8693-06995F4EBB7B}"/>
              </a:ext>
            </a:extLst>
          </p:cNvPr>
          <p:cNvSpPr txBox="1"/>
          <p:nvPr/>
        </p:nvSpPr>
        <p:spPr>
          <a:xfrm>
            <a:off x="338327" y="1622414"/>
            <a:ext cx="1281120" cy="523220"/>
          </a:xfrm>
          <a:prstGeom prst="rect">
            <a:avLst/>
          </a:prstGeom>
          <a:solidFill>
            <a:srgbClr val="FF9999"/>
          </a:solidFill>
        </p:spPr>
        <p:txBody>
          <a:bodyPr wrap="none" rtlCol="0">
            <a:spAutoFit/>
          </a:bodyPr>
          <a:lstStyle/>
          <a:p>
            <a:r>
              <a:rPr lang="en-US" sz="2800" dirty="0">
                <a:solidFill>
                  <a:schemeClr val="bg1"/>
                </a:solidFill>
              </a:rPr>
              <a:t>Reality</a:t>
            </a:r>
          </a:p>
        </p:txBody>
      </p:sp>
      <p:sp>
        <p:nvSpPr>
          <p:cNvPr id="9" name="Rectangle 8">
            <a:extLst>
              <a:ext uri="{FF2B5EF4-FFF2-40B4-BE49-F238E27FC236}">
                <a16:creationId xmlns:a16="http://schemas.microsoft.com/office/drawing/2014/main" id="{05752815-FD0E-4016-8363-E1A8C02DA321}"/>
              </a:ext>
            </a:extLst>
          </p:cNvPr>
          <p:cNvSpPr/>
          <p:nvPr/>
        </p:nvSpPr>
        <p:spPr bwMode="auto">
          <a:xfrm>
            <a:off x="335279" y="1622414"/>
            <a:ext cx="8580121" cy="5083185"/>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14">
            <a:extLst>
              <a:ext uri="{FF2B5EF4-FFF2-40B4-BE49-F238E27FC236}">
                <a16:creationId xmlns:a16="http://schemas.microsoft.com/office/drawing/2014/main" id="{1509E098-24B5-4605-867D-630D3F3AA8C7}"/>
              </a:ext>
            </a:extLst>
          </p:cNvPr>
          <p:cNvSpPr>
            <a:spLocks noChangeArrowheads="1"/>
          </p:cNvSpPr>
          <p:nvPr/>
        </p:nvSpPr>
        <p:spPr bwMode="auto">
          <a:xfrm>
            <a:off x="1752600" y="1752600"/>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1" name="Rectangle 14">
            <a:extLst>
              <a:ext uri="{FF2B5EF4-FFF2-40B4-BE49-F238E27FC236}">
                <a16:creationId xmlns:a16="http://schemas.microsoft.com/office/drawing/2014/main" id="{F1AC3A17-607A-42D5-8A6E-F9A519382069}"/>
              </a:ext>
            </a:extLst>
          </p:cNvPr>
          <p:cNvSpPr>
            <a:spLocks noChangeArrowheads="1"/>
          </p:cNvSpPr>
          <p:nvPr/>
        </p:nvSpPr>
        <p:spPr bwMode="auto">
          <a:xfrm>
            <a:off x="3714553" y="2787643"/>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2" name="Rectangle 14">
            <a:extLst>
              <a:ext uri="{FF2B5EF4-FFF2-40B4-BE49-F238E27FC236}">
                <a16:creationId xmlns:a16="http://schemas.microsoft.com/office/drawing/2014/main" id="{F6F47DBF-6941-48F5-9E5D-F31CD5CF1D6D}"/>
              </a:ext>
            </a:extLst>
          </p:cNvPr>
          <p:cNvSpPr>
            <a:spLocks noChangeArrowheads="1"/>
          </p:cNvSpPr>
          <p:nvPr/>
        </p:nvSpPr>
        <p:spPr bwMode="auto">
          <a:xfrm rot="2834207">
            <a:off x="5361461" y="2357427"/>
            <a:ext cx="944314" cy="361315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3" name="Rectangle 14">
            <a:extLst>
              <a:ext uri="{FF2B5EF4-FFF2-40B4-BE49-F238E27FC236}">
                <a16:creationId xmlns:a16="http://schemas.microsoft.com/office/drawing/2014/main" id="{DCF4E216-A84F-48AD-B277-54EA73FEE5C4}"/>
              </a:ext>
            </a:extLst>
          </p:cNvPr>
          <p:cNvSpPr>
            <a:spLocks noChangeArrowheads="1"/>
          </p:cNvSpPr>
          <p:nvPr/>
        </p:nvSpPr>
        <p:spPr bwMode="auto">
          <a:xfrm rot="19159319">
            <a:off x="757268" y="3074936"/>
            <a:ext cx="2525267" cy="2057400"/>
          </a:xfrm>
          <a:prstGeom prst="rect">
            <a:avLst/>
          </a:prstGeom>
          <a:noFill/>
          <a:ln w="12700"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4" name="Oval 13">
            <a:extLst>
              <a:ext uri="{FF2B5EF4-FFF2-40B4-BE49-F238E27FC236}">
                <a16:creationId xmlns:a16="http://schemas.microsoft.com/office/drawing/2014/main" id="{2BA4AC14-D200-4150-B28C-4A4CD2D59D7D}"/>
              </a:ext>
            </a:extLst>
          </p:cNvPr>
          <p:cNvSpPr/>
          <p:nvPr/>
        </p:nvSpPr>
        <p:spPr bwMode="auto">
          <a:xfrm>
            <a:off x="4441621" y="2330807"/>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Oval 14">
            <a:extLst>
              <a:ext uri="{FF2B5EF4-FFF2-40B4-BE49-F238E27FC236}">
                <a16:creationId xmlns:a16="http://schemas.microsoft.com/office/drawing/2014/main" id="{B6799E3F-7153-4581-AE6B-0F0736B02F35}"/>
              </a:ext>
            </a:extLst>
          </p:cNvPr>
          <p:cNvSpPr/>
          <p:nvPr/>
        </p:nvSpPr>
        <p:spPr bwMode="auto">
          <a:xfrm rot="3387277">
            <a:off x="1952233" y="4771742"/>
            <a:ext cx="2519053" cy="1098193"/>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Isosceles Triangle 15">
            <a:extLst>
              <a:ext uri="{FF2B5EF4-FFF2-40B4-BE49-F238E27FC236}">
                <a16:creationId xmlns:a16="http://schemas.microsoft.com/office/drawing/2014/main" id="{F0D0C05F-26C7-4E1D-BB55-EB1B9EBB4D89}"/>
              </a:ext>
            </a:extLst>
          </p:cNvPr>
          <p:cNvSpPr/>
          <p:nvPr/>
        </p:nvSpPr>
        <p:spPr bwMode="auto">
          <a:xfrm>
            <a:off x="5099977" y="4065570"/>
            <a:ext cx="1524000" cy="2155860"/>
          </a:xfrm>
          <a:prstGeom prst="triangl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Freeform: Shape 16">
            <a:extLst>
              <a:ext uri="{FF2B5EF4-FFF2-40B4-BE49-F238E27FC236}">
                <a16:creationId xmlns:a16="http://schemas.microsoft.com/office/drawing/2014/main" id="{C81B4354-79AC-4401-922B-1585A46B22EB}"/>
              </a:ext>
            </a:extLst>
          </p:cNvPr>
          <p:cNvSpPr/>
          <p:nvPr/>
        </p:nvSpPr>
        <p:spPr bwMode="auto">
          <a:xfrm>
            <a:off x="3675888" y="2139696"/>
            <a:ext cx="5020056" cy="3758184"/>
          </a:xfrm>
          <a:custGeom>
            <a:avLst/>
            <a:gdLst>
              <a:gd name="connsiteX0" fmla="*/ 4507992 w 5020056"/>
              <a:gd name="connsiteY0" fmla="*/ 0 h 3758184"/>
              <a:gd name="connsiteX1" fmla="*/ 1188720 w 5020056"/>
              <a:gd name="connsiteY1" fmla="*/ 548640 h 3758184"/>
              <a:gd name="connsiteX2" fmla="*/ 0 w 5020056"/>
              <a:gd name="connsiteY2" fmla="*/ 2834640 h 3758184"/>
              <a:gd name="connsiteX3" fmla="*/ 1645920 w 5020056"/>
              <a:gd name="connsiteY3" fmla="*/ 1636776 h 3758184"/>
              <a:gd name="connsiteX4" fmla="*/ 4206240 w 5020056"/>
              <a:gd name="connsiteY4" fmla="*/ 3758184 h 3758184"/>
              <a:gd name="connsiteX5" fmla="*/ 4882896 w 5020056"/>
              <a:gd name="connsiteY5" fmla="*/ 2798064 h 3758184"/>
              <a:gd name="connsiteX6" fmla="*/ 3236976 w 5020056"/>
              <a:gd name="connsiteY6" fmla="*/ 1417320 h 3758184"/>
              <a:gd name="connsiteX7" fmla="*/ 4773168 w 5020056"/>
              <a:gd name="connsiteY7" fmla="*/ 2075688 h 3758184"/>
              <a:gd name="connsiteX8" fmla="*/ 5020056 w 5020056"/>
              <a:gd name="connsiteY8" fmla="*/ 3191256 h 3758184"/>
              <a:gd name="connsiteX9" fmla="*/ 4956048 w 5020056"/>
              <a:gd name="connsiteY9" fmla="*/ 146304 h 3758184"/>
              <a:gd name="connsiteX10" fmla="*/ 4507992 w 5020056"/>
              <a:gd name="connsiteY10" fmla="*/ 1115568 h 3758184"/>
              <a:gd name="connsiteX11" fmla="*/ 4507992 w 5020056"/>
              <a:gd name="connsiteY11" fmla="*/ 0 h 37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0056" h="3758184">
                <a:moveTo>
                  <a:pt x="4507992" y="0"/>
                </a:moveTo>
                <a:lnTo>
                  <a:pt x="1188720" y="548640"/>
                </a:lnTo>
                <a:lnTo>
                  <a:pt x="0" y="2834640"/>
                </a:lnTo>
                <a:lnTo>
                  <a:pt x="1645920" y="1636776"/>
                </a:lnTo>
                <a:lnTo>
                  <a:pt x="4206240" y="3758184"/>
                </a:lnTo>
                <a:lnTo>
                  <a:pt x="4882896" y="2798064"/>
                </a:lnTo>
                <a:lnTo>
                  <a:pt x="3236976" y="1417320"/>
                </a:lnTo>
                <a:lnTo>
                  <a:pt x="4773168" y="2075688"/>
                </a:lnTo>
                <a:lnTo>
                  <a:pt x="5020056" y="3191256"/>
                </a:lnTo>
                <a:lnTo>
                  <a:pt x="4956048" y="146304"/>
                </a:lnTo>
                <a:lnTo>
                  <a:pt x="4507992" y="1115568"/>
                </a:lnTo>
                <a:lnTo>
                  <a:pt x="4507992" y="0"/>
                </a:lnTo>
                <a:close/>
              </a:path>
            </a:pathLst>
          </a:cu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a:extLst>
              <a:ext uri="{FF2B5EF4-FFF2-40B4-BE49-F238E27FC236}">
                <a16:creationId xmlns:a16="http://schemas.microsoft.com/office/drawing/2014/main" id="{9356A1C9-89E9-436A-A148-BC420BDF972C}"/>
              </a:ext>
            </a:extLst>
          </p:cNvPr>
          <p:cNvSpPr txBox="1"/>
          <p:nvPr/>
        </p:nvSpPr>
        <p:spPr>
          <a:xfrm>
            <a:off x="778001" y="5941454"/>
            <a:ext cx="2791085" cy="523220"/>
          </a:xfrm>
          <a:prstGeom prst="rect">
            <a:avLst/>
          </a:prstGeom>
          <a:solidFill>
            <a:schemeClr val="bg1"/>
          </a:solidFill>
        </p:spPr>
        <p:txBody>
          <a:bodyPr wrap="none" rtlCol="0">
            <a:spAutoFit/>
          </a:bodyPr>
          <a:lstStyle/>
          <a:p>
            <a:r>
              <a:rPr lang="en-US" sz="2800" dirty="0">
                <a:solidFill>
                  <a:srgbClr val="000000"/>
                </a:solidFill>
              </a:rPr>
              <a:t>portion of reality</a:t>
            </a:r>
          </a:p>
        </p:txBody>
      </p:sp>
      <p:sp>
        <p:nvSpPr>
          <p:cNvPr id="19" name="Rectangle 14">
            <a:extLst>
              <a:ext uri="{FF2B5EF4-FFF2-40B4-BE49-F238E27FC236}">
                <a16:creationId xmlns:a16="http://schemas.microsoft.com/office/drawing/2014/main" id="{34FB916D-4A8A-4412-869B-96F27CB319C1}"/>
              </a:ext>
            </a:extLst>
          </p:cNvPr>
          <p:cNvSpPr>
            <a:spLocks noChangeArrowheads="1"/>
          </p:cNvSpPr>
          <p:nvPr/>
        </p:nvSpPr>
        <p:spPr bwMode="auto">
          <a:xfrm>
            <a:off x="763409" y="3971120"/>
            <a:ext cx="4415766" cy="2493246"/>
          </a:xfrm>
          <a:prstGeom prst="rect">
            <a:avLst/>
          </a:prstGeom>
          <a:noFill/>
          <a:ln w="38100"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Tree>
    <p:extLst>
      <p:ext uri="{BB962C8B-B14F-4D97-AF65-F5344CB8AC3E}">
        <p14:creationId xmlns:p14="http://schemas.microsoft.com/office/powerpoint/2010/main" val="1831083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Portions of reality</a:t>
            </a:r>
            <a:endParaRPr lang="en-US" altLang="en-US" dirty="0"/>
          </a:p>
        </p:txBody>
      </p:sp>
      <p:sp>
        <p:nvSpPr>
          <p:cNvPr id="10" name="Slide Number Placeholder 9">
            <a:extLst>
              <a:ext uri="{FF2B5EF4-FFF2-40B4-BE49-F238E27FC236}">
                <a16:creationId xmlns:a16="http://schemas.microsoft.com/office/drawing/2014/main" id="{BA740FF0-4A2F-4CDE-BB30-E743E8A87451}"/>
              </a:ext>
            </a:extLst>
          </p:cNvPr>
          <p:cNvSpPr>
            <a:spLocks noGrp="1"/>
          </p:cNvSpPr>
          <p:nvPr>
            <p:ph type="sldNum" sz="quarter" idx="4294967295"/>
          </p:nvPr>
        </p:nvSpPr>
        <p:spPr/>
        <p:txBody>
          <a:bodyPr/>
          <a:lstStyle/>
          <a:p>
            <a:fld id="{7C5DB68A-9D44-4073-920F-D08D647C06A7}" type="slidenum">
              <a:rPr lang="en-US" smtClean="0"/>
              <a:t>57</a:t>
            </a:fld>
            <a:endParaRPr lang="en-US" dirty="0"/>
          </a:p>
        </p:txBody>
      </p:sp>
      <p:sp>
        <p:nvSpPr>
          <p:cNvPr id="19459" name="TextBox 3"/>
          <p:cNvSpPr txBox="1">
            <a:spLocks noChangeArrowheads="1"/>
          </p:cNvSpPr>
          <p:nvPr/>
        </p:nvSpPr>
        <p:spPr bwMode="auto">
          <a:xfrm>
            <a:off x="381000" y="1676400"/>
            <a:ext cx="2536825" cy="51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portions of reality</a:t>
            </a:r>
          </a:p>
        </p:txBody>
      </p:sp>
      <p:sp>
        <p:nvSpPr>
          <p:cNvPr id="19467" name="Rectangle 11"/>
          <p:cNvSpPr>
            <a:spLocks noChangeArrowheads="1"/>
          </p:cNvSpPr>
          <p:nvPr/>
        </p:nvSpPr>
        <p:spPr bwMode="auto">
          <a:xfrm>
            <a:off x="381000" y="1676400"/>
            <a:ext cx="8458200" cy="4953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54" name="Rectangle 12">
            <a:extLst>
              <a:ext uri="{FF2B5EF4-FFF2-40B4-BE49-F238E27FC236}">
                <a16:creationId xmlns:a16="http://schemas.microsoft.com/office/drawing/2014/main" id="{583D1FA9-3592-4CA9-B2B8-446B2FD256FB}"/>
              </a:ext>
            </a:extLst>
          </p:cNvPr>
          <p:cNvSpPr>
            <a:spLocks noChangeArrowheads="1"/>
          </p:cNvSpPr>
          <p:nvPr/>
        </p:nvSpPr>
        <p:spPr bwMode="auto">
          <a:xfrm>
            <a:off x="2438400" y="3276600"/>
            <a:ext cx="6241262" cy="3200400"/>
          </a:xfrm>
          <a:prstGeom prst="rect">
            <a:avLst/>
          </a:prstGeom>
          <a:solidFill>
            <a:srgbClr val="FF9999">
              <a:alpha val="20000"/>
            </a:srgbClr>
          </a:solidFill>
          <a:ln w="38100" algn="ctr">
            <a:solidFill>
              <a:schemeClr val="bg1"/>
            </a:solidFill>
            <a:round/>
            <a:headEnd/>
            <a:tailEnd type="triangle" w="med" len="med"/>
          </a:ln>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dirty="0">
              <a:solidFill>
                <a:srgbClr val="000066"/>
              </a:solidFill>
            </a:endParaRPr>
          </a:p>
        </p:txBody>
      </p:sp>
      <p:sp>
        <p:nvSpPr>
          <p:cNvPr id="19461" name="TextBox 5"/>
          <p:cNvSpPr txBox="1">
            <a:spLocks noChangeArrowheads="1"/>
          </p:cNvSpPr>
          <p:nvPr/>
        </p:nvSpPr>
        <p:spPr bwMode="auto">
          <a:xfrm>
            <a:off x="2459001" y="3271758"/>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particulars</a:t>
            </a:r>
          </a:p>
        </p:txBody>
      </p:sp>
      <p:sp>
        <p:nvSpPr>
          <p:cNvPr id="19462" name="TextBox 6"/>
          <p:cNvSpPr txBox="1">
            <a:spLocks noChangeArrowheads="1"/>
          </p:cNvSpPr>
          <p:nvPr/>
        </p:nvSpPr>
        <p:spPr bwMode="auto">
          <a:xfrm>
            <a:off x="568170" y="3296528"/>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FFFF00"/>
                </a:solidFill>
              </a:rPr>
              <a:t>types</a:t>
            </a:r>
          </a:p>
        </p:txBody>
      </p:sp>
      <p:sp>
        <p:nvSpPr>
          <p:cNvPr id="19468" name="Rectangle 12"/>
          <p:cNvSpPr>
            <a:spLocks noChangeArrowheads="1"/>
          </p:cNvSpPr>
          <p:nvPr/>
        </p:nvSpPr>
        <p:spPr bwMode="auto">
          <a:xfrm>
            <a:off x="2445538" y="3276600"/>
            <a:ext cx="6241262"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4" name="TextBox 8"/>
          <p:cNvSpPr txBox="1">
            <a:spLocks noChangeArrowheads="1"/>
          </p:cNvSpPr>
          <p:nvPr/>
        </p:nvSpPr>
        <p:spPr bwMode="auto">
          <a:xfrm>
            <a:off x="3157349" y="1777528"/>
            <a:ext cx="13236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dirty="0">
                <a:solidFill>
                  <a:schemeClr val="bg1"/>
                </a:solidFill>
              </a:rPr>
              <a:t>formal</a:t>
            </a:r>
          </a:p>
          <a:p>
            <a:pPr algn="l" eaLnBrk="1" hangingPunct="1"/>
            <a:r>
              <a:rPr lang="en-US" altLang="en-US" dirty="0">
                <a:solidFill>
                  <a:schemeClr val="bg1"/>
                </a:solidFill>
              </a:rPr>
              <a:t>relations</a:t>
            </a:r>
          </a:p>
        </p:txBody>
      </p:sp>
      <p:sp>
        <p:nvSpPr>
          <p:cNvPr id="19470" name="Rectangle 14"/>
          <p:cNvSpPr>
            <a:spLocks noChangeArrowheads="1"/>
          </p:cNvSpPr>
          <p:nvPr/>
        </p:nvSpPr>
        <p:spPr bwMode="auto">
          <a:xfrm>
            <a:off x="3124200" y="1747837"/>
            <a:ext cx="18288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1773201" cy="3200400"/>
          </a:xfrm>
          <a:prstGeom prst="rect">
            <a:avLst/>
          </a:prstGeom>
          <a:noFill/>
          <a:ln w="9525" algn="ctr">
            <a:solidFill>
              <a:srgbClr val="FFFF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5" name="TextBox 9"/>
          <p:cNvSpPr txBox="1">
            <a:spLocks noChangeArrowheads="1"/>
          </p:cNvSpPr>
          <p:nvPr/>
        </p:nvSpPr>
        <p:spPr bwMode="auto">
          <a:xfrm>
            <a:off x="2400747" y="4273035"/>
            <a:ext cx="21199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continuants</a:t>
            </a:r>
          </a:p>
        </p:txBody>
      </p:sp>
      <p:sp>
        <p:nvSpPr>
          <p:cNvPr id="19466" name="TextBox 10"/>
          <p:cNvSpPr txBox="1">
            <a:spLocks noChangeArrowheads="1"/>
          </p:cNvSpPr>
          <p:nvPr/>
        </p:nvSpPr>
        <p:spPr bwMode="auto">
          <a:xfrm>
            <a:off x="4290486" y="3448033"/>
            <a:ext cx="183099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occurrents</a:t>
            </a:r>
            <a:endParaRPr lang="en-US" altLang="en-US" dirty="0">
              <a:solidFill>
                <a:schemeClr val="bg1"/>
              </a:solidFill>
            </a:endParaRPr>
          </a:p>
        </p:txBody>
      </p:sp>
      <p:sp>
        <p:nvSpPr>
          <p:cNvPr id="19471" name="Rectangle 15"/>
          <p:cNvSpPr>
            <a:spLocks noChangeArrowheads="1"/>
          </p:cNvSpPr>
          <p:nvPr/>
        </p:nvSpPr>
        <p:spPr bwMode="auto">
          <a:xfrm>
            <a:off x="2577360" y="4260322"/>
            <a:ext cx="6115900" cy="212612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2" name="Rectangle 16"/>
          <p:cNvSpPr>
            <a:spLocks noChangeArrowheads="1"/>
          </p:cNvSpPr>
          <p:nvPr/>
        </p:nvSpPr>
        <p:spPr bwMode="auto">
          <a:xfrm>
            <a:off x="4384602" y="3425275"/>
            <a:ext cx="4184302" cy="68737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dirty="0">
              <a:solidFill>
                <a:srgbClr val="000066"/>
              </a:solidFill>
            </a:endParaRPr>
          </a:p>
        </p:txBody>
      </p:sp>
      <p:sp>
        <p:nvSpPr>
          <p:cNvPr id="33" name="Rectangle 15"/>
          <p:cNvSpPr>
            <a:spLocks noChangeArrowheads="1"/>
          </p:cNvSpPr>
          <p:nvPr/>
        </p:nvSpPr>
        <p:spPr bwMode="auto">
          <a:xfrm>
            <a:off x="4762987" y="5213232"/>
            <a:ext cx="1637812" cy="915804"/>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5" name="TextBox 19"/>
          <p:cNvSpPr txBox="1">
            <a:spLocks noChangeArrowheads="1"/>
          </p:cNvSpPr>
          <p:nvPr/>
        </p:nvSpPr>
        <p:spPr bwMode="auto">
          <a:xfrm>
            <a:off x="3352800" y="2743200"/>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participation</a:t>
            </a:r>
          </a:p>
        </p:txBody>
      </p:sp>
      <p:sp>
        <p:nvSpPr>
          <p:cNvPr id="19476" name="TextBox 20"/>
          <p:cNvSpPr txBox="1">
            <a:spLocks noChangeArrowheads="1"/>
          </p:cNvSpPr>
          <p:nvPr/>
        </p:nvSpPr>
        <p:spPr bwMode="auto">
          <a:xfrm>
            <a:off x="5257800" y="2667000"/>
            <a:ext cx="3143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 participating in my life</a:t>
            </a:r>
          </a:p>
        </p:txBody>
      </p:sp>
      <p:sp>
        <p:nvSpPr>
          <p:cNvPr id="19477" name="TextBox 21"/>
          <p:cNvSpPr txBox="1">
            <a:spLocks noChangeArrowheads="1"/>
          </p:cNvSpPr>
          <p:nvPr/>
        </p:nvSpPr>
        <p:spPr bwMode="auto">
          <a:xfrm>
            <a:off x="765800" y="4640859"/>
            <a:ext cx="10743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Human </a:t>
            </a:r>
          </a:p>
          <a:p>
            <a:pPr eaLnBrk="1" hangingPunct="1"/>
            <a:r>
              <a:rPr lang="en-US" altLang="en-US" sz="2000" dirty="0">
                <a:solidFill>
                  <a:srgbClr val="FFC000"/>
                </a:solidFill>
              </a:rPr>
              <a:t>Being</a:t>
            </a:r>
          </a:p>
        </p:txBody>
      </p:sp>
      <p:sp>
        <p:nvSpPr>
          <p:cNvPr id="19478" name="TextBox 22"/>
          <p:cNvSpPr txBox="1">
            <a:spLocks noChangeArrowheads="1"/>
          </p:cNvSpPr>
          <p:nvPr/>
        </p:nvSpPr>
        <p:spPr bwMode="auto">
          <a:xfrm flipH="1">
            <a:off x="2917825" y="5606631"/>
            <a:ext cx="587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sp>
        <p:nvSpPr>
          <p:cNvPr id="19479" name="TextBox 23"/>
          <p:cNvSpPr txBox="1">
            <a:spLocks noChangeArrowheads="1"/>
          </p:cNvSpPr>
          <p:nvPr/>
        </p:nvSpPr>
        <p:spPr bwMode="auto">
          <a:xfrm>
            <a:off x="7553325" y="3561493"/>
            <a:ext cx="930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life</a:t>
            </a:r>
          </a:p>
        </p:txBody>
      </p:sp>
      <p:sp>
        <p:nvSpPr>
          <p:cNvPr id="37" name="Rectangle 17">
            <a:extLst>
              <a:ext uri="{FF2B5EF4-FFF2-40B4-BE49-F238E27FC236}">
                <a16:creationId xmlns:a16="http://schemas.microsoft.com/office/drawing/2014/main" id="{B2D2D173-E539-424B-B673-369A089D503A}"/>
              </a:ext>
            </a:extLst>
          </p:cNvPr>
          <p:cNvSpPr>
            <a:spLocks noChangeArrowheads="1"/>
          </p:cNvSpPr>
          <p:nvPr/>
        </p:nvSpPr>
        <p:spPr bwMode="auto">
          <a:xfrm>
            <a:off x="684665" y="4038599"/>
            <a:ext cx="1524021" cy="1434053"/>
          </a:xfrm>
          <a:prstGeom prst="rect">
            <a:avLst/>
          </a:prstGeom>
          <a:noFill/>
          <a:ln w="9525" algn="ctr">
            <a:solidFill>
              <a:srgbClr val="FFFF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38" name="Rectangle 17">
            <a:extLst>
              <a:ext uri="{FF2B5EF4-FFF2-40B4-BE49-F238E27FC236}">
                <a16:creationId xmlns:a16="http://schemas.microsoft.com/office/drawing/2014/main" id="{88CA446A-B538-471F-B012-82F92EEA2801}"/>
              </a:ext>
            </a:extLst>
          </p:cNvPr>
          <p:cNvSpPr>
            <a:spLocks noChangeArrowheads="1"/>
          </p:cNvSpPr>
          <p:nvPr/>
        </p:nvSpPr>
        <p:spPr bwMode="auto">
          <a:xfrm>
            <a:off x="2656500" y="3682564"/>
            <a:ext cx="1524021" cy="499309"/>
          </a:xfrm>
          <a:prstGeom prst="rect">
            <a:avLst/>
          </a:prstGeom>
          <a:solidFill>
            <a:srgbClr val="304F87"/>
          </a:solidFill>
          <a:ln w="9525" algn="ctr">
            <a:solidFill>
              <a:srgbClr val="FFFF00"/>
            </a:solidFill>
            <a:prstDash val="solid"/>
            <a:round/>
            <a:headEnd/>
            <a:tailEnd type="triangle" w="med" len="med"/>
          </a:ln>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39" name="TextBox 6">
            <a:extLst>
              <a:ext uri="{FF2B5EF4-FFF2-40B4-BE49-F238E27FC236}">
                <a16:creationId xmlns:a16="http://schemas.microsoft.com/office/drawing/2014/main" id="{865E264F-979B-4A1E-B0E5-6D1C226FDA60}"/>
              </a:ext>
            </a:extLst>
          </p:cNvPr>
          <p:cNvSpPr txBox="1">
            <a:spLocks noChangeArrowheads="1"/>
          </p:cNvSpPr>
          <p:nvPr/>
        </p:nvSpPr>
        <p:spPr bwMode="auto">
          <a:xfrm>
            <a:off x="620661" y="4053688"/>
            <a:ext cx="1518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FFFF00"/>
                </a:solidFill>
              </a:rPr>
              <a:t>universals</a:t>
            </a:r>
          </a:p>
        </p:txBody>
      </p:sp>
      <p:sp>
        <p:nvSpPr>
          <p:cNvPr id="40" name="TextBox 6">
            <a:extLst>
              <a:ext uri="{FF2B5EF4-FFF2-40B4-BE49-F238E27FC236}">
                <a16:creationId xmlns:a16="http://schemas.microsoft.com/office/drawing/2014/main" id="{EF1F138C-A6A5-4B35-921A-242D1820D59F}"/>
              </a:ext>
            </a:extLst>
          </p:cNvPr>
          <p:cNvSpPr txBox="1">
            <a:spLocks noChangeArrowheads="1"/>
          </p:cNvSpPr>
          <p:nvPr/>
        </p:nvSpPr>
        <p:spPr bwMode="auto">
          <a:xfrm>
            <a:off x="2535537" y="3657600"/>
            <a:ext cx="14758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dirty="0">
                <a:solidFill>
                  <a:srgbClr val="FFFF00"/>
                </a:solidFill>
              </a:rPr>
              <a:t>defined</a:t>
            </a:r>
            <a:r>
              <a:rPr lang="en-US" altLang="en-US" sz="1200" dirty="0">
                <a:solidFill>
                  <a:schemeClr val="bg1"/>
                </a:solidFill>
              </a:rPr>
              <a:t> </a:t>
            </a:r>
            <a:r>
              <a:rPr lang="en-US" altLang="en-US" sz="1200" dirty="0">
                <a:solidFill>
                  <a:srgbClr val="FFFF00"/>
                </a:solidFill>
              </a:rPr>
              <a:t>classes</a:t>
            </a:r>
          </a:p>
        </p:txBody>
      </p:sp>
      <p:sp>
        <p:nvSpPr>
          <p:cNvPr id="19463" name="TextBox 7"/>
          <p:cNvSpPr txBox="1">
            <a:spLocks noChangeArrowheads="1"/>
          </p:cNvSpPr>
          <p:nvPr/>
        </p:nvSpPr>
        <p:spPr bwMode="auto">
          <a:xfrm>
            <a:off x="5205984" y="1723073"/>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configurations</a:t>
            </a:r>
          </a:p>
        </p:txBody>
      </p:sp>
      <p:sp>
        <p:nvSpPr>
          <p:cNvPr id="19469" name="Rectangle 13"/>
          <p:cNvSpPr>
            <a:spLocks noChangeArrowheads="1"/>
          </p:cNvSpPr>
          <p:nvPr/>
        </p:nvSpPr>
        <p:spPr bwMode="auto">
          <a:xfrm>
            <a:off x="5181600" y="1747837"/>
            <a:ext cx="3505200" cy="137636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4" name="Rectangle 13">
            <a:extLst>
              <a:ext uri="{FF2B5EF4-FFF2-40B4-BE49-F238E27FC236}">
                <a16:creationId xmlns:a16="http://schemas.microsoft.com/office/drawing/2014/main" id="{BE5C2B33-4D7C-4E3D-A9ED-7DEB4D178069}"/>
              </a:ext>
            </a:extLst>
          </p:cNvPr>
          <p:cNvSpPr>
            <a:spLocks noChangeArrowheads="1"/>
          </p:cNvSpPr>
          <p:nvPr/>
        </p:nvSpPr>
        <p:spPr bwMode="auto">
          <a:xfrm>
            <a:off x="5334000" y="2351677"/>
            <a:ext cx="3149600" cy="735535"/>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5" name="TextBox 7">
            <a:extLst>
              <a:ext uri="{FF2B5EF4-FFF2-40B4-BE49-F238E27FC236}">
                <a16:creationId xmlns:a16="http://schemas.microsoft.com/office/drawing/2014/main" id="{C7F07291-19D5-4C3B-9D74-2F12344EBC91}"/>
              </a:ext>
            </a:extLst>
          </p:cNvPr>
          <p:cNvSpPr txBox="1">
            <a:spLocks noChangeArrowheads="1"/>
          </p:cNvSpPr>
          <p:nvPr/>
        </p:nvSpPr>
        <p:spPr bwMode="auto">
          <a:xfrm>
            <a:off x="5445823" y="2295639"/>
            <a:ext cx="1871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relationships</a:t>
            </a:r>
          </a:p>
        </p:txBody>
      </p:sp>
      <p:sp>
        <p:nvSpPr>
          <p:cNvPr id="41" name="Rectangle 13">
            <a:extLst>
              <a:ext uri="{FF2B5EF4-FFF2-40B4-BE49-F238E27FC236}">
                <a16:creationId xmlns:a16="http://schemas.microsoft.com/office/drawing/2014/main" id="{EA3E93F4-205F-411D-98F3-E199F3E52BF2}"/>
              </a:ext>
            </a:extLst>
          </p:cNvPr>
          <p:cNvSpPr>
            <a:spLocks noChangeArrowheads="1"/>
          </p:cNvSpPr>
          <p:nvPr/>
        </p:nvSpPr>
        <p:spPr bwMode="auto">
          <a:xfrm>
            <a:off x="6001588" y="3549074"/>
            <a:ext cx="2518218" cy="437523"/>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2" name="TextBox 10">
            <a:extLst>
              <a:ext uri="{FF2B5EF4-FFF2-40B4-BE49-F238E27FC236}">
                <a16:creationId xmlns:a16="http://schemas.microsoft.com/office/drawing/2014/main" id="{560D83D5-F01A-4125-8B02-C6408F9C9833}"/>
              </a:ext>
            </a:extLst>
          </p:cNvPr>
          <p:cNvSpPr txBox="1">
            <a:spLocks noChangeArrowheads="1"/>
          </p:cNvSpPr>
          <p:nvPr/>
        </p:nvSpPr>
        <p:spPr bwMode="auto">
          <a:xfrm>
            <a:off x="6001588" y="3517577"/>
            <a:ext cx="1530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processess</a:t>
            </a:r>
            <a:endParaRPr lang="en-US" altLang="en-US" dirty="0">
              <a:solidFill>
                <a:schemeClr val="bg1"/>
              </a:solidFill>
            </a:endParaRPr>
          </a:p>
        </p:txBody>
      </p:sp>
      <p:sp>
        <p:nvSpPr>
          <p:cNvPr id="43" name="Rectangle 13">
            <a:extLst>
              <a:ext uri="{FF2B5EF4-FFF2-40B4-BE49-F238E27FC236}">
                <a16:creationId xmlns:a16="http://schemas.microsoft.com/office/drawing/2014/main" id="{7FFAA97D-C77D-4C83-BA4C-3A6F58E1FF0B}"/>
              </a:ext>
            </a:extLst>
          </p:cNvPr>
          <p:cNvSpPr>
            <a:spLocks noChangeArrowheads="1"/>
          </p:cNvSpPr>
          <p:nvPr/>
        </p:nvSpPr>
        <p:spPr bwMode="auto">
          <a:xfrm>
            <a:off x="2747862" y="4775633"/>
            <a:ext cx="1772792" cy="151964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6" name="TextBox 9">
            <a:extLst>
              <a:ext uri="{FF2B5EF4-FFF2-40B4-BE49-F238E27FC236}">
                <a16:creationId xmlns:a16="http://schemas.microsoft.com/office/drawing/2014/main" id="{C722FAF9-35FA-45D2-B7C7-0E8BE7828CFA}"/>
              </a:ext>
            </a:extLst>
          </p:cNvPr>
          <p:cNvSpPr txBox="1">
            <a:spLocks noChangeArrowheads="1"/>
          </p:cNvSpPr>
          <p:nvPr/>
        </p:nvSpPr>
        <p:spPr bwMode="auto">
          <a:xfrm>
            <a:off x="2747862" y="4734998"/>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independent continuants</a:t>
            </a:r>
          </a:p>
        </p:txBody>
      </p:sp>
      <p:sp>
        <p:nvSpPr>
          <p:cNvPr id="47" name="Rectangle 13">
            <a:extLst>
              <a:ext uri="{FF2B5EF4-FFF2-40B4-BE49-F238E27FC236}">
                <a16:creationId xmlns:a16="http://schemas.microsoft.com/office/drawing/2014/main" id="{890E8D94-8FF1-45DA-85F1-AD21E0719599}"/>
              </a:ext>
            </a:extLst>
          </p:cNvPr>
          <p:cNvSpPr>
            <a:spLocks noChangeArrowheads="1"/>
          </p:cNvSpPr>
          <p:nvPr/>
        </p:nvSpPr>
        <p:spPr bwMode="auto">
          <a:xfrm>
            <a:off x="4659591" y="4386904"/>
            <a:ext cx="3741459" cy="1908377"/>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48" name="TextBox 9">
            <a:extLst>
              <a:ext uri="{FF2B5EF4-FFF2-40B4-BE49-F238E27FC236}">
                <a16:creationId xmlns:a16="http://schemas.microsoft.com/office/drawing/2014/main" id="{241FAC36-9707-42AE-A649-8FC5E0EBAA77}"/>
              </a:ext>
            </a:extLst>
          </p:cNvPr>
          <p:cNvSpPr txBox="1">
            <a:spLocks noChangeArrowheads="1"/>
          </p:cNvSpPr>
          <p:nvPr/>
        </p:nvSpPr>
        <p:spPr bwMode="auto">
          <a:xfrm>
            <a:off x="4708485" y="4360817"/>
            <a:ext cx="3658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Specifically dependent continuants</a:t>
            </a:r>
          </a:p>
        </p:txBody>
      </p:sp>
      <p:sp>
        <p:nvSpPr>
          <p:cNvPr id="49" name="Rectangle 15">
            <a:extLst>
              <a:ext uri="{FF2B5EF4-FFF2-40B4-BE49-F238E27FC236}">
                <a16:creationId xmlns:a16="http://schemas.microsoft.com/office/drawing/2014/main" id="{C949F8D2-4779-407A-B652-7D181C52D80F}"/>
              </a:ext>
            </a:extLst>
          </p:cNvPr>
          <p:cNvSpPr>
            <a:spLocks noChangeArrowheads="1"/>
          </p:cNvSpPr>
          <p:nvPr/>
        </p:nvSpPr>
        <p:spPr bwMode="auto">
          <a:xfrm>
            <a:off x="6602885" y="5224773"/>
            <a:ext cx="1637812" cy="915804"/>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50" name="TextBox 6">
            <a:extLst>
              <a:ext uri="{FF2B5EF4-FFF2-40B4-BE49-F238E27FC236}">
                <a16:creationId xmlns:a16="http://schemas.microsoft.com/office/drawing/2014/main" id="{FE6DECCF-9140-46F9-B924-6324B94EEA12}"/>
              </a:ext>
            </a:extLst>
          </p:cNvPr>
          <p:cNvSpPr txBox="1">
            <a:spLocks noChangeArrowheads="1"/>
          </p:cNvSpPr>
          <p:nvPr/>
        </p:nvSpPr>
        <p:spPr bwMode="auto">
          <a:xfrm>
            <a:off x="4884925" y="5169233"/>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qualities</a:t>
            </a:r>
          </a:p>
        </p:txBody>
      </p:sp>
      <p:sp>
        <p:nvSpPr>
          <p:cNvPr id="51" name="TextBox 6">
            <a:extLst>
              <a:ext uri="{FF2B5EF4-FFF2-40B4-BE49-F238E27FC236}">
                <a16:creationId xmlns:a16="http://schemas.microsoft.com/office/drawing/2014/main" id="{E1FFA872-F337-49B0-A503-C642B39C2D57}"/>
              </a:ext>
            </a:extLst>
          </p:cNvPr>
          <p:cNvSpPr txBox="1">
            <a:spLocks noChangeArrowheads="1"/>
          </p:cNvSpPr>
          <p:nvPr/>
        </p:nvSpPr>
        <p:spPr bwMode="auto">
          <a:xfrm>
            <a:off x="6581435" y="5167382"/>
            <a:ext cx="1578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realizables</a:t>
            </a:r>
            <a:endParaRPr lang="en-US" altLang="en-US" dirty="0">
              <a:solidFill>
                <a:schemeClr val="bg1"/>
              </a:solidFill>
            </a:endParaRPr>
          </a:p>
        </p:txBody>
      </p:sp>
      <p:sp>
        <p:nvSpPr>
          <p:cNvPr id="52" name="TextBox 22">
            <a:extLst>
              <a:ext uri="{FF2B5EF4-FFF2-40B4-BE49-F238E27FC236}">
                <a16:creationId xmlns:a16="http://schemas.microsoft.com/office/drawing/2014/main" id="{A2AC2EA6-BE23-49B2-904B-42002F50A86C}"/>
              </a:ext>
            </a:extLst>
          </p:cNvPr>
          <p:cNvSpPr txBox="1">
            <a:spLocks noChangeArrowheads="1"/>
          </p:cNvSpPr>
          <p:nvPr/>
        </p:nvSpPr>
        <p:spPr bwMode="auto">
          <a:xfrm flipH="1">
            <a:off x="4745988" y="5650350"/>
            <a:ext cx="1401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shape</a:t>
            </a:r>
          </a:p>
        </p:txBody>
      </p:sp>
      <p:sp>
        <p:nvSpPr>
          <p:cNvPr id="53" name="TextBox 22">
            <a:extLst>
              <a:ext uri="{FF2B5EF4-FFF2-40B4-BE49-F238E27FC236}">
                <a16:creationId xmlns:a16="http://schemas.microsoft.com/office/drawing/2014/main" id="{EC18A117-8885-4769-8BD0-34E971A69244}"/>
              </a:ext>
            </a:extLst>
          </p:cNvPr>
          <p:cNvSpPr txBox="1">
            <a:spLocks noChangeArrowheads="1"/>
          </p:cNvSpPr>
          <p:nvPr/>
        </p:nvSpPr>
        <p:spPr bwMode="auto">
          <a:xfrm flipH="1">
            <a:off x="6563711" y="5480966"/>
            <a:ext cx="14017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my teacher</a:t>
            </a:r>
          </a:p>
          <a:p>
            <a:pPr eaLnBrk="1" hangingPunct="1"/>
            <a:r>
              <a:rPr lang="en-US" altLang="en-US" sz="2000" dirty="0">
                <a:solidFill>
                  <a:srgbClr val="FFC000"/>
                </a:solidFill>
              </a:rPr>
              <a:t>role</a:t>
            </a:r>
          </a:p>
        </p:txBody>
      </p:sp>
      <p:sp>
        <p:nvSpPr>
          <p:cNvPr id="55" name="TextBox 22">
            <a:extLst>
              <a:ext uri="{FF2B5EF4-FFF2-40B4-BE49-F238E27FC236}">
                <a16:creationId xmlns:a16="http://schemas.microsoft.com/office/drawing/2014/main" id="{434EE038-BE8C-4E37-BD77-A21435FDEC62}"/>
              </a:ext>
            </a:extLst>
          </p:cNvPr>
          <p:cNvSpPr txBox="1">
            <a:spLocks noChangeArrowheads="1"/>
          </p:cNvSpPr>
          <p:nvPr/>
        </p:nvSpPr>
        <p:spPr bwMode="auto">
          <a:xfrm flipH="1">
            <a:off x="2747861" y="3889766"/>
            <a:ext cx="1366938" cy="276999"/>
          </a:xfrm>
          <a:prstGeom prst="rect">
            <a:avLst/>
          </a:prstGeom>
          <a:solidFill>
            <a:srgbClr val="304F87"/>
          </a:solidFill>
          <a:ln>
            <a:noFill/>
          </a:ln>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dirty="0">
                <a:solidFill>
                  <a:srgbClr val="FFC000"/>
                </a:solidFill>
              </a:rPr>
              <a:t>my friends</a:t>
            </a:r>
          </a:p>
        </p:txBody>
      </p:sp>
      <p:sp>
        <p:nvSpPr>
          <p:cNvPr id="56" name="TextBox 22">
            <a:extLst>
              <a:ext uri="{FF2B5EF4-FFF2-40B4-BE49-F238E27FC236}">
                <a16:creationId xmlns:a16="http://schemas.microsoft.com/office/drawing/2014/main" id="{E8F02B68-E5AD-4034-BABE-0768F077666B}"/>
              </a:ext>
            </a:extLst>
          </p:cNvPr>
          <p:cNvSpPr txBox="1">
            <a:spLocks noChangeArrowheads="1"/>
          </p:cNvSpPr>
          <p:nvPr/>
        </p:nvSpPr>
        <p:spPr bwMode="auto">
          <a:xfrm flipH="1">
            <a:off x="4387033" y="3717627"/>
            <a:ext cx="1508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today</a:t>
            </a:r>
          </a:p>
        </p:txBody>
      </p:sp>
    </p:spTree>
    <p:extLst>
      <p:ext uri="{BB962C8B-B14F-4D97-AF65-F5344CB8AC3E}">
        <p14:creationId xmlns:p14="http://schemas.microsoft.com/office/powerpoint/2010/main" val="21196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4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4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4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4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4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47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94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4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947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9461" grpId="0"/>
      <p:bldP spid="19462" grpId="0"/>
      <p:bldP spid="19468" grpId="0" animBg="1"/>
      <p:bldP spid="19464" grpId="0"/>
      <p:bldP spid="19470" grpId="0" animBg="1"/>
      <p:bldP spid="19473" grpId="0" animBg="1"/>
      <p:bldP spid="19465" grpId="0"/>
      <p:bldP spid="19466" grpId="0"/>
      <p:bldP spid="19471" grpId="0" animBg="1"/>
      <p:bldP spid="19472" grpId="0" animBg="1"/>
      <p:bldP spid="33" grpId="0" animBg="1"/>
      <p:bldP spid="19475" grpId="0"/>
      <p:bldP spid="19476" grpId="0"/>
      <p:bldP spid="19477" grpId="0"/>
      <p:bldP spid="19478" grpId="0"/>
      <p:bldP spid="19479" grpId="0"/>
      <p:bldP spid="37" grpId="0" animBg="1"/>
      <p:bldP spid="38" grpId="0" animBg="1"/>
      <p:bldP spid="39" grpId="0"/>
      <p:bldP spid="40" grpId="0"/>
      <p:bldP spid="19463" grpId="0"/>
      <p:bldP spid="19469" grpId="0" animBg="1"/>
      <p:bldP spid="44" grpId="0" animBg="1"/>
      <p:bldP spid="45" grpId="0"/>
      <p:bldP spid="41" grpId="0" animBg="1"/>
      <p:bldP spid="42" grpId="0"/>
      <p:bldP spid="43" grpId="0" animBg="1"/>
      <p:bldP spid="46" grpId="0"/>
      <p:bldP spid="47" grpId="0" animBg="1"/>
      <p:bldP spid="48" grpId="0"/>
      <p:bldP spid="49" grpId="0" animBg="1"/>
      <p:bldP spid="50" grpId="0"/>
      <p:bldP spid="51" grpId="0"/>
      <p:bldP spid="52" grpId="0"/>
      <p:bldP spid="53" grpId="0"/>
      <p:bldP spid="55" grpId="0" animBg="1"/>
      <p:bldP spid="5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distinctions you should </a:t>
            </a:r>
            <a:br>
              <a:rPr lang="en-US" dirty="0"/>
            </a:br>
            <a:r>
              <a:rPr lang="en-US" dirty="0"/>
              <a:t>NEVER FORGET !!!</a:t>
            </a:r>
          </a:p>
        </p:txBody>
      </p:sp>
      <p:sp>
        <p:nvSpPr>
          <p:cNvPr id="3" name="Content Placeholder 2"/>
          <p:cNvSpPr>
            <a:spLocks noGrp="1"/>
          </p:cNvSpPr>
          <p:nvPr>
            <p:ph idx="1"/>
          </p:nvPr>
        </p:nvSpPr>
        <p:spPr>
          <a:xfrm>
            <a:off x="253701" y="1904999"/>
            <a:ext cx="8686800" cy="4033221"/>
          </a:xfrm>
        </p:spPr>
        <p:txBody>
          <a:bodyPr/>
          <a:lstStyle/>
          <a:p>
            <a:pPr algn="ctr"/>
            <a:r>
              <a:rPr lang="en-US" sz="2800" dirty="0"/>
              <a:t>Crucial distinctions made in Ontological Realism</a:t>
            </a:r>
            <a:endParaRPr lang="en-US" sz="800" dirty="0"/>
          </a:p>
          <a:p>
            <a:pPr algn="ctr"/>
            <a:endParaRPr lang="en-US" sz="800" dirty="0"/>
          </a:p>
          <a:p>
            <a:pPr marL="688975" indent="-688975">
              <a:buFont typeface="+mj-lt"/>
              <a:buAutoNum type="arabicPeriod"/>
            </a:pPr>
            <a:r>
              <a:rPr lang="en-US" sz="4000" dirty="0"/>
              <a:t>ontology </a:t>
            </a:r>
            <a:r>
              <a:rPr lang="en-US" sz="4000" dirty="0">
                <a:sym typeface="Wingdings" panose="05000000000000000000" pitchFamily="2" charset="2"/>
              </a:rPr>
              <a:t> ontologies</a:t>
            </a:r>
          </a:p>
          <a:p>
            <a:pPr marL="688975" indent="-688975">
              <a:buFont typeface="+mj-lt"/>
              <a:buAutoNum type="arabicPeriod"/>
            </a:pPr>
            <a:r>
              <a:rPr lang="en-US" sz="4000" dirty="0">
                <a:sym typeface="Wingdings" panose="05000000000000000000" pitchFamily="2" charset="2"/>
              </a:rPr>
              <a:t>reality  representation</a:t>
            </a:r>
          </a:p>
          <a:p>
            <a:pPr marL="688975" indent="-688975">
              <a:buFont typeface="+mj-lt"/>
              <a:buAutoNum type="arabicPeriod"/>
            </a:pPr>
            <a:r>
              <a:rPr lang="en-US" sz="4000" dirty="0">
                <a:sym typeface="Wingdings" panose="05000000000000000000" pitchFamily="2" charset="2"/>
              </a:rPr>
              <a:t>particulars  types</a:t>
            </a:r>
          </a:p>
          <a:p>
            <a:pPr marL="688975" indent="-688975">
              <a:buFont typeface="+mj-lt"/>
              <a:buAutoNum type="arabicPeriod"/>
            </a:pPr>
            <a:r>
              <a:rPr lang="en-US" sz="4000" dirty="0">
                <a:sym typeface="Wingdings" panose="05000000000000000000" pitchFamily="2" charset="2"/>
              </a:rPr>
              <a:t>continuants  occurrents</a:t>
            </a:r>
            <a:endParaRPr lang="en-US" sz="4000" dirty="0"/>
          </a:p>
          <a:p>
            <a:pPr marL="688975" indent="-688975">
              <a:buFont typeface="+mj-lt"/>
              <a:buAutoNum type="arabicPeriod"/>
            </a:pPr>
            <a:r>
              <a:rPr lang="en-US" sz="4000" dirty="0">
                <a:sym typeface="Wingdings" panose="05000000000000000000" pitchFamily="2" charset="2"/>
              </a:rPr>
              <a:t>dependent entities  			independent entities</a:t>
            </a:r>
          </a:p>
          <a:p>
            <a:pPr algn="ctr"/>
            <a:endParaRPr lang="en-US" dirty="0"/>
          </a:p>
          <a:p>
            <a:pPr algn="ctr"/>
            <a:endParaRPr lang="en-US" dirty="0"/>
          </a:p>
        </p:txBody>
      </p:sp>
      <p:sp>
        <p:nvSpPr>
          <p:cNvPr id="5" name="Slide Number Placeholder 4">
            <a:extLst>
              <a:ext uri="{FF2B5EF4-FFF2-40B4-BE49-F238E27FC236}">
                <a16:creationId xmlns:a16="http://schemas.microsoft.com/office/drawing/2014/main" id="{F9DC2955-1B20-4EBF-B689-FB2E990AF720}"/>
              </a:ext>
            </a:extLst>
          </p:cNvPr>
          <p:cNvSpPr>
            <a:spLocks noGrp="1"/>
          </p:cNvSpPr>
          <p:nvPr>
            <p:ph type="sldNum" sz="quarter" idx="10"/>
          </p:nvPr>
        </p:nvSpPr>
        <p:spPr/>
        <p:txBody>
          <a:bodyPr/>
          <a:lstStyle/>
          <a:p>
            <a:fld id="{01EF93C7-D0AB-41D7-8C62-1F8A9E33AE23}" type="slidenum">
              <a:rPr lang="en-US" smtClean="0"/>
              <a:pPr/>
              <a:t>58</a:t>
            </a:fld>
            <a:endParaRPr lang="en-US"/>
          </a:p>
        </p:txBody>
      </p:sp>
    </p:spTree>
    <p:extLst>
      <p:ext uri="{BB962C8B-B14F-4D97-AF65-F5344CB8AC3E}">
        <p14:creationId xmlns:p14="http://schemas.microsoft.com/office/powerpoint/2010/main" val="3897253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dirty="0"/>
              <a:t>Types </a:t>
            </a:r>
            <a:r>
              <a:rPr lang="en-US" dirty="0">
                <a:sym typeface="Wingdings" panose="05000000000000000000" pitchFamily="2" charset="2"/>
              </a:rPr>
              <a:t></a:t>
            </a:r>
            <a:r>
              <a:rPr lang="en-US" dirty="0"/>
              <a:t> particulars</a:t>
            </a:r>
          </a:p>
        </p:txBody>
      </p:sp>
      <p:graphicFrame>
        <p:nvGraphicFramePr>
          <p:cNvPr id="10" name="Table 9"/>
          <p:cNvGraphicFramePr>
            <a:graphicFrameLocks noGrp="1"/>
          </p:cNvGraphicFramePr>
          <p:nvPr>
            <p:extLst>
              <p:ext uri="{D42A27DB-BD31-4B8C-83A1-F6EECF244321}">
                <p14:modId xmlns:p14="http://schemas.microsoft.com/office/powerpoint/2010/main" val="516960014"/>
              </p:ext>
            </p:extLst>
          </p:nvPr>
        </p:nvGraphicFramePr>
        <p:xfrm>
          <a:off x="76200" y="1752600"/>
          <a:ext cx="8991600" cy="454152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2400" b="1" dirty="0">
                          <a:solidFill>
                            <a:schemeClr val="bg1"/>
                          </a:solidFill>
                        </a:rPr>
                        <a:t>Particulars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r>
                        <a:rPr lang="en-US" sz="3200" b="1" dirty="0">
                          <a:solidFill>
                            <a:schemeClr val="bg1"/>
                          </a:solidFill>
                        </a:rPr>
                        <a:t>Types</a:t>
                      </a:r>
                    </a:p>
                    <a:p>
                      <a:endParaRPr lang="en-US" sz="2400" b="1" dirty="0">
                        <a:solidFill>
                          <a:schemeClr val="bg1"/>
                        </a:solidFill>
                      </a:endParaRPr>
                    </a:p>
                    <a:p>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2800" dirty="0">
                        <a:solidFill>
                          <a:schemeClr val="tx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7" name="Straight Connector 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5" name="Rectangle 4"/>
          <p:cNvSpPr/>
          <p:nvPr/>
        </p:nvSpPr>
        <p:spPr>
          <a:xfrm>
            <a:off x="2143760" y="4209258"/>
            <a:ext cx="6771640" cy="1569660"/>
          </a:xfrm>
          <a:prstGeom prst="rect">
            <a:avLst/>
          </a:prstGeom>
        </p:spPr>
        <p:txBody>
          <a:bodyPr wrap="square">
            <a:spAutoFit/>
          </a:bodyPr>
          <a:lstStyle/>
          <a:p>
            <a:r>
              <a:rPr lang="en-US" b="0" dirty="0">
                <a:solidFill>
                  <a:schemeClr val="bg1"/>
                </a:solidFill>
                <a:ea typeface="Times New Roman" panose="02020603050405020304" pitchFamily="18" charset="0"/>
              </a:rPr>
              <a:t>counterparts in reality of (some of) </a:t>
            </a:r>
          </a:p>
          <a:p>
            <a:r>
              <a:rPr lang="en-US" b="0" dirty="0">
                <a:solidFill>
                  <a:schemeClr val="bg1"/>
                </a:solidFill>
                <a:ea typeface="Times New Roman" panose="02020603050405020304" pitchFamily="18" charset="0"/>
              </a:rPr>
              <a:t>the general terms used in the formulation of scientific theories </a:t>
            </a:r>
            <a:endParaRPr lang="en-US" b="0" dirty="0">
              <a:solidFill>
                <a:schemeClr val="bg1"/>
              </a:solidFill>
            </a:endParaRPr>
          </a:p>
        </p:txBody>
      </p:sp>
      <p:sp>
        <p:nvSpPr>
          <p:cNvPr id="6" name="Rectangle 5"/>
          <p:cNvSpPr/>
          <p:nvPr/>
        </p:nvSpPr>
        <p:spPr>
          <a:xfrm>
            <a:off x="2292985" y="2377470"/>
            <a:ext cx="6700923" cy="1569660"/>
          </a:xfrm>
          <a:prstGeom prst="rect">
            <a:avLst/>
          </a:prstGeom>
        </p:spPr>
        <p:txBody>
          <a:bodyPr wrap="square">
            <a:spAutoFit/>
          </a:bodyPr>
          <a:lstStyle/>
          <a:p>
            <a:r>
              <a:rPr lang="en-US" b="0" dirty="0">
                <a:solidFill>
                  <a:schemeClr val="bg1"/>
                </a:solidFill>
                <a:ea typeface="Times New Roman" panose="02020603050405020304" pitchFamily="18" charset="0"/>
              </a:rPr>
              <a:t>concrete individual entities </a:t>
            </a:r>
          </a:p>
          <a:p>
            <a:r>
              <a:rPr lang="en-US" b="0" dirty="0">
                <a:solidFill>
                  <a:schemeClr val="bg1"/>
                </a:solidFill>
                <a:ea typeface="Times New Roman" panose="02020603050405020304" pitchFamily="18" charset="0"/>
              </a:rPr>
              <a:t>(entities that exist in space and time and that exist only once)</a:t>
            </a:r>
            <a:endParaRPr lang="en-US" b="0" dirty="0">
              <a:solidFill>
                <a:schemeClr val="bg1"/>
              </a:solidFill>
            </a:endParaRPr>
          </a:p>
        </p:txBody>
      </p:sp>
      <p:sp>
        <p:nvSpPr>
          <p:cNvPr id="12" name="Rectangle 11"/>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4"/>
          </p:nvPr>
        </p:nvSpPr>
        <p:spPr/>
        <p:txBody>
          <a:bodyPr/>
          <a:lstStyle/>
          <a:p>
            <a:fld id="{7C5DB68A-9D44-4073-920F-D08D647C06A7}" type="slidenum">
              <a:rPr lang="en-US" smtClean="0"/>
              <a:t>59</a:t>
            </a:fld>
            <a:endParaRPr lang="en-US" dirty="0"/>
          </a:p>
        </p:txBody>
      </p:sp>
    </p:spTree>
    <p:extLst>
      <p:ext uri="{BB962C8B-B14F-4D97-AF65-F5344CB8AC3E}">
        <p14:creationId xmlns:p14="http://schemas.microsoft.com/office/powerpoint/2010/main" val="275632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Grp="1" noChangeArrowheads="1"/>
          </p:cNvSpPr>
          <p:nvPr>
            <p:ph type="title"/>
          </p:nvPr>
        </p:nvSpPr>
        <p:spPr>
          <a:xfrm>
            <a:off x="152400" y="533400"/>
            <a:ext cx="8839200" cy="642938"/>
          </a:xfrm>
        </p:spPr>
        <p:txBody>
          <a:bodyPr/>
          <a:lstStyle/>
          <a:p>
            <a:pPr algn="ctr" eaLnBrk="1" hangingPunct="1"/>
            <a:r>
              <a:rPr lang="nl-BE" altLang="en-US" sz="3200" dirty="0"/>
              <a:t>Also representations are real</a:t>
            </a:r>
            <a:endParaRPr lang="en-GB" altLang="en-US" sz="3200" dirty="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6</a:t>
            </a:fld>
            <a:endParaRPr lang="en-US" altLang="en-US"/>
          </a:p>
        </p:txBody>
      </p:sp>
      <p:pic>
        <p:nvPicPr>
          <p:cNvPr id="14" name="Picture 13">
            <a:extLst>
              <a:ext uri="{FF2B5EF4-FFF2-40B4-BE49-F238E27FC236}">
                <a16:creationId xmlns:a16="http://schemas.microsoft.com/office/drawing/2014/main" id="{A0BCD50B-22D5-4682-B555-E45350E61762}"/>
              </a:ext>
            </a:extLst>
          </p:cNvPr>
          <p:cNvPicPr>
            <a:picLocks noChangeAspect="1"/>
          </p:cNvPicPr>
          <p:nvPr/>
        </p:nvPicPr>
        <p:blipFill>
          <a:blip r:embed="rId3"/>
          <a:stretch>
            <a:fillRect/>
          </a:stretch>
        </p:blipFill>
        <p:spPr>
          <a:xfrm>
            <a:off x="0" y="1219200"/>
            <a:ext cx="9144000" cy="5638800"/>
          </a:xfrm>
          <a:prstGeom prst="rect">
            <a:avLst/>
          </a:prstGeom>
        </p:spPr>
      </p:pic>
      <p:sp>
        <p:nvSpPr>
          <p:cNvPr id="7" name="Freeform: Shape 6">
            <a:extLst>
              <a:ext uri="{FF2B5EF4-FFF2-40B4-BE49-F238E27FC236}">
                <a16:creationId xmlns:a16="http://schemas.microsoft.com/office/drawing/2014/main" id="{0DB430FA-3B9B-43DE-B418-129FF7E700E7}"/>
              </a:ext>
            </a:extLst>
          </p:cNvPr>
          <p:cNvSpPr/>
          <p:nvPr/>
        </p:nvSpPr>
        <p:spPr bwMode="auto">
          <a:xfrm>
            <a:off x="3775587" y="3222523"/>
            <a:ext cx="449826" cy="1607574"/>
          </a:xfrm>
          <a:custGeom>
            <a:avLst/>
            <a:gdLst>
              <a:gd name="connsiteX0" fmla="*/ 0 w 449826"/>
              <a:gd name="connsiteY0" fmla="*/ 14748 h 1607574"/>
              <a:gd name="connsiteX1" fmla="*/ 235974 w 449826"/>
              <a:gd name="connsiteY1" fmla="*/ 1607574 h 1607574"/>
              <a:gd name="connsiteX2" fmla="*/ 449826 w 449826"/>
              <a:gd name="connsiteY2" fmla="*/ 1607574 h 1607574"/>
              <a:gd name="connsiteX3" fmla="*/ 449826 w 449826"/>
              <a:gd name="connsiteY3" fmla="*/ 0 h 1607574"/>
              <a:gd name="connsiteX4" fmla="*/ 0 w 449826"/>
              <a:gd name="connsiteY4" fmla="*/ 14748 h 160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26" h="1607574">
                <a:moveTo>
                  <a:pt x="0" y="14748"/>
                </a:moveTo>
                <a:lnTo>
                  <a:pt x="235974" y="1607574"/>
                </a:lnTo>
                <a:lnTo>
                  <a:pt x="449826" y="1607574"/>
                </a:lnTo>
                <a:lnTo>
                  <a:pt x="449826" y="0"/>
                </a:lnTo>
                <a:lnTo>
                  <a:pt x="0" y="14748"/>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a:extLst>
              <a:ext uri="{FF2B5EF4-FFF2-40B4-BE49-F238E27FC236}">
                <a16:creationId xmlns:a16="http://schemas.microsoft.com/office/drawing/2014/main" id="{87B2A2EF-B1B9-4458-8D83-37492102E5BB}"/>
              </a:ext>
            </a:extLst>
          </p:cNvPr>
          <p:cNvPicPr>
            <a:picLocks noChangeAspect="1"/>
          </p:cNvPicPr>
          <p:nvPr/>
        </p:nvPicPr>
        <p:blipFill>
          <a:blip r:embed="rId5"/>
          <a:stretch>
            <a:fillRect/>
          </a:stretch>
        </p:blipFill>
        <p:spPr>
          <a:xfrm rot="16200000">
            <a:off x="3491973" y="3790043"/>
            <a:ext cx="1567662" cy="381000"/>
          </a:xfrm>
          <a:prstGeom prst="rect">
            <a:avLst/>
          </a:prstGeom>
        </p:spPr>
      </p:pic>
      <p:pic>
        <p:nvPicPr>
          <p:cNvPr id="10" name="Picture 9">
            <a:extLst>
              <a:ext uri="{FF2B5EF4-FFF2-40B4-BE49-F238E27FC236}">
                <a16:creationId xmlns:a16="http://schemas.microsoft.com/office/drawing/2014/main" id="{F1AB9C66-A48D-47F4-99B4-0074FAF427AE}"/>
              </a:ext>
            </a:extLst>
          </p:cNvPr>
          <p:cNvPicPr>
            <a:picLocks noChangeAspect="1"/>
          </p:cNvPicPr>
          <p:nvPr/>
        </p:nvPicPr>
        <p:blipFill>
          <a:blip r:embed="rId6"/>
          <a:stretch>
            <a:fillRect/>
          </a:stretch>
        </p:blipFill>
        <p:spPr>
          <a:xfrm flipH="1">
            <a:off x="4405484" y="3616388"/>
            <a:ext cx="68142" cy="409548"/>
          </a:xfrm>
          <a:prstGeom prst="rect">
            <a:avLst/>
          </a:prstGeom>
        </p:spPr>
      </p:pic>
      <p:pic>
        <p:nvPicPr>
          <p:cNvPr id="16" name="Picture 15">
            <a:extLst>
              <a:ext uri="{FF2B5EF4-FFF2-40B4-BE49-F238E27FC236}">
                <a16:creationId xmlns:a16="http://schemas.microsoft.com/office/drawing/2014/main" id="{7E818A86-ABF1-496B-8D5C-F97E2EA4FBBD}"/>
              </a:ext>
            </a:extLst>
          </p:cNvPr>
          <p:cNvPicPr>
            <a:picLocks noChangeAspect="1"/>
          </p:cNvPicPr>
          <p:nvPr/>
        </p:nvPicPr>
        <p:blipFill>
          <a:blip r:embed="rId6"/>
          <a:stretch>
            <a:fillRect/>
          </a:stretch>
        </p:blipFill>
        <p:spPr>
          <a:xfrm flipH="1">
            <a:off x="4404474" y="4402648"/>
            <a:ext cx="68142" cy="401819"/>
          </a:xfrm>
          <a:prstGeom prst="rect">
            <a:avLst/>
          </a:prstGeom>
        </p:spPr>
      </p:pic>
      <p:pic>
        <p:nvPicPr>
          <p:cNvPr id="12" name="Picture 11">
            <a:extLst>
              <a:ext uri="{FF2B5EF4-FFF2-40B4-BE49-F238E27FC236}">
                <a16:creationId xmlns:a16="http://schemas.microsoft.com/office/drawing/2014/main" id="{50BE149F-77B5-4519-A0C5-AF71168CBEF1}"/>
              </a:ext>
            </a:extLst>
          </p:cNvPr>
          <p:cNvPicPr>
            <a:picLocks noChangeAspect="1"/>
          </p:cNvPicPr>
          <p:nvPr/>
        </p:nvPicPr>
        <p:blipFill>
          <a:blip r:embed="rId7"/>
          <a:stretch>
            <a:fillRect/>
          </a:stretch>
        </p:blipFill>
        <p:spPr>
          <a:xfrm>
            <a:off x="4295776" y="3657599"/>
            <a:ext cx="137042" cy="327123"/>
          </a:xfrm>
          <a:prstGeom prst="rect">
            <a:avLst/>
          </a:prstGeom>
        </p:spPr>
      </p:pic>
      <p:pic>
        <p:nvPicPr>
          <p:cNvPr id="17" name="Picture 16">
            <a:extLst>
              <a:ext uri="{FF2B5EF4-FFF2-40B4-BE49-F238E27FC236}">
                <a16:creationId xmlns:a16="http://schemas.microsoft.com/office/drawing/2014/main" id="{64BE34DC-4B21-4704-95FB-ED935B59551F}"/>
              </a:ext>
            </a:extLst>
          </p:cNvPr>
          <p:cNvPicPr>
            <a:picLocks noChangeAspect="1"/>
          </p:cNvPicPr>
          <p:nvPr/>
        </p:nvPicPr>
        <p:blipFill>
          <a:blip r:embed="rId7"/>
          <a:stretch>
            <a:fillRect/>
          </a:stretch>
        </p:blipFill>
        <p:spPr>
          <a:xfrm>
            <a:off x="4295776" y="4437251"/>
            <a:ext cx="137042" cy="327123"/>
          </a:xfrm>
          <a:prstGeom prst="rect">
            <a:avLst/>
          </a:prstGeom>
        </p:spPr>
      </p:pic>
      <p:pic>
        <p:nvPicPr>
          <p:cNvPr id="21" name="Picture 20">
            <a:extLst>
              <a:ext uri="{FF2B5EF4-FFF2-40B4-BE49-F238E27FC236}">
                <a16:creationId xmlns:a16="http://schemas.microsoft.com/office/drawing/2014/main" id="{C749281F-943B-4745-A081-734BE5BDFA12}"/>
              </a:ext>
            </a:extLst>
          </p:cNvPr>
          <p:cNvPicPr>
            <a:picLocks noChangeAspect="1"/>
          </p:cNvPicPr>
          <p:nvPr/>
        </p:nvPicPr>
        <p:blipFill>
          <a:blip r:embed="rId8"/>
          <a:stretch>
            <a:fillRect/>
          </a:stretch>
        </p:blipFill>
        <p:spPr>
          <a:xfrm>
            <a:off x="4225412" y="5379475"/>
            <a:ext cx="1684559" cy="685800"/>
          </a:xfrm>
          <a:prstGeom prst="rect">
            <a:avLst/>
          </a:prstGeom>
        </p:spPr>
      </p:pic>
      <p:sp>
        <p:nvSpPr>
          <p:cNvPr id="20" name="TextBox 19">
            <a:extLst>
              <a:ext uri="{FF2B5EF4-FFF2-40B4-BE49-F238E27FC236}">
                <a16:creationId xmlns:a16="http://schemas.microsoft.com/office/drawing/2014/main" id="{EB3C3D08-5D1B-431E-99C8-5DFC93AFB665}"/>
              </a:ext>
            </a:extLst>
          </p:cNvPr>
          <p:cNvSpPr txBox="1"/>
          <p:nvPr/>
        </p:nvSpPr>
        <p:spPr>
          <a:xfrm>
            <a:off x="47016" y="1258112"/>
            <a:ext cx="1438214" cy="584775"/>
          </a:xfrm>
          <a:prstGeom prst="rect">
            <a:avLst/>
          </a:prstGeom>
          <a:noFill/>
        </p:spPr>
        <p:txBody>
          <a:bodyPr wrap="none" rtlCol="0">
            <a:spAutoFit/>
          </a:bodyPr>
          <a:lstStyle/>
          <a:p>
            <a:r>
              <a:rPr lang="en-US" dirty="0">
                <a:solidFill>
                  <a:srgbClr val="FF0000"/>
                </a:solidFill>
              </a:rPr>
              <a:t>Reality</a:t>
            </a:r>
          </a:p>
        </p:txBody>
      </p:sp>
      <p:sp>
        <p:nvSpPr>
          <p:cNvPr id="22" name="Freeform: Shape 21">
            <a:extLst>
              <a:ext uri="{FF2B5EF4-FFF2-40B4-BE49-F238E27FC236}">
                <a16:creationId xmlns:a16="http://schemas.microsoft.com/office/drawing/2014/main" id="{445CF9CE-1D4E-42C5-80FC-BA6878B4FCB2}"/>
              </a:ext>
            </a:extLst>
          </p:cNvPr>
          <p:cNvSpPr/>
          <p:nvPr/>
        </p:nvSpPr>
        <p:spPr bwMode="auto">
          <a:xfrm>
            <a:off x="3603567" y="3595255"/>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Freeform: Shape 23">
            <a:extLst>
              <a:ext uri="{FF2B5EF4-FFF2-40B4-BE49-F238E27FC236}">
                <a16:creationId xmlns:a16="http://schemas.microsoft.com/office/drawing/2014/main" id="{F86C1B55-7AA2-4398-B7AC-CE074963A871}"/>
              </a:ext>
            </a:extLst>
          </p:cNvPr>
          <p:cNvSpPr/>
          <p:nvPr/>
        </p:nvSpPr>
        <p:spPr bwMode="auto">
          <a:xfrm>
            <a:off x="3714405" y="4382193"/>
            <a:ext cx="303415" cy="494607"/>
          </a:xfrm>
          <a:custGeom>
            <a:avLst/>
            <a:gdLst>
              <a:gd name="connsiteX0" fmla="*/ 0 w 303415"/>
              <a:gd name="connsiteY0" fmla="*/ 0 h 494607"/>
              <a:gd name="connsiteX1" fmla="*/ 70658 w 303415"/>
              <a:gd name="connsiteY1" fmla="*/ 494607 h 494607"/>
              <a:gd name="connsiteX2" fmla="*/ 303415 w 303415"/>
              <a:gd name="connsiteY2" fmla="*/ 490450 h 494607"/>
              <a:gd name="connsiteX3" fmla="*/ 303415 w 303415"/>
              <a:gd name="connsiteY3" fmla="*/ 8312 h 494607"/>
              <a:gd name="connsiteX4" fmla="*/ 0 w 303415"/>
              <a:gd name="connsiteY4" fmla="*/ 0 h 49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5" h="494607">
                <a:moveTo>
                  <a:pt x="0" y="0"/>
                </a:moveTo>
                <a:lnTo>
                  <a:pt x="70658" y="494607"/>
                </a:lnTo>
                <a:lnTo>
                  <a:pt x="303415" y="490450"/>
                </a:lnTo>
                <a:lnTo>
                  <a:pt x="303415" y="8312"/>
                </a:lnTo>
                <a:lnTo>
                  <a:pt x="0" y="0"/>
                </a:lnTo>
                <a:close/>
              </a:path>
            </a:pathLst>
          </a:cu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Rectangle 18">
            <a:extLst>
              <a:ext uri="{FF2B5EF4-FFF2-40B4-BE49-F238E27FC236}">
                <a16:creationId xmlns:a16="http://schemas.microsoft.com/office/drawing/2014/main" id="{D3C7DFAD-297A-44B4-8A23-A1D81A9247FD}"/>
              </a:ext>
            </a:extLst>
          </p:cNvPr>
          <p:cNvSpPr/>
          <p:nvPr/>
        </p:nvSpPr>
        <p:spPr bwMode="auto">
          <a:xfrm>
            <a:off x="40259" y="1255412"/>
            <a:ext cx="9067800" cy="5562600"/>
          </a:xfrm>
          <a:prstGeom prst="rect">
            <a:avLst/>
          </a:prstGeom>
          <a:solidFill>
            <a:srgbClr val="FF0000">
              <a:alpha val="10196"/>
            </a:srgbClr>
          </a:solid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sp>
        <p:nvSpPr>
          <p:cNvPr id="25" name="Slide Number Placeholder 2">
            <a:extLst>
              <a:ext uri="{FF2B5EF4-FFF2-40B4-BE49-F238E27FC236}">
                <a16:creationId xmlns:a16="http://schemas.microsoft.com/office/drawing/2014/main" id="{00AFF904-658E-4156-B20B-B74C7271175C}"/>
              </a:ext>
            </a:extLst>
          </p:cNvPr>
          <p:cNvSpPr txBox="1">
            <a:spLocks/>
          </p:cNvSpPr>
          <p:nvPr/>
        </p:nvSpPr>
        <p:spPr>
          <a:xfrm>
            <a:off x="76200" y="6477000"/>
            <a:ext cx="533400" cy="304800"/>
          </a:xfrm>
          <a:prstGeom prst="rect">
            <a:avLst/>
          </a:prstGeom>
          <a:ln/>
        </p:spPr>
        <p:txBody>
          <a:bodyPr vert="horz" lIns="91440" tIns="45720" rIns="91440" bIns="45720" rtlCol="0" anchor="ctr"/>
          <a:lstStyle>
            <a:defPPr>
              <a:defRPr lang="en-US"/>
            </a:defPPr>
            <a:lvl1pPr algn="l" rtl="0" fontAlgn="base">
              <a:spcBef>
                <a:spcPct val="0"/>
              </a:spcBef>
              <a:spcAft>
                <a:spcPct val="0"/>
              </a:spcAft>
              <a:defRPr sz="1200" b="1" kern="1200">
                <a:solidFill>
                  <a:schemeClr val="bg1"/>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a:lstStyle>
          <a:p>
            <a:fld id="{F41BC1FE-425B-4D41-9768-47500E60C2C6}" type="slidenum">
              <a:rPr lang="en-US" altLang="en-US" smtClean="0">
                <a:solidFill>
                  <a:schemeClr val="tx1"/>
                </a:solidFill>
              </a:rPr>
              <a:pPr/>
              <a:t>6</a:t>
            </a:fld>
            <a:endParaRPr lang="en-US" altLang="en-US">
              <a:solidFill>
                <a:schemeClr val="tx1"/>
              </a:solidFill>
            </a:endParaRPr>
          </a:p>
        </p:txBody>
      </p:sp>
    </p:spTree>
    <p:extLst>
      <p:ext uri="{BB962C8B-B14F-4D97-AF65-F5344CB8AC3E}">
        <p14:creationId xmlns:p14="http://schemas.microsoft.com/office/powerpoint/2010/main" val="1258944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AutoShape 2"/>
          <p:cNvSpPr>
            <a:spLocks noGrp="1" noChangeArrowheads="1"/>
          </p:cNvSpPr>
          <p:nvPr>
            <p:ph type="title"/>
          </p:nvPr>
        </p:nvSpPr>
        <p:spPr/>
        <p:txBody>
          <a:bodyPr/>
          <a:lstStyle/>
          <a:p>
            <a:r>
              <a:rPr lang="en-US" dirty="0"/>
              <a:t>Types </a:t>
            </a:r>
            <a:r>
              <a:rPr lang="en-US" dirty="0">
                <a:sym typeface="Wingdings" panose="05000000000000000000" pitchFamily="2" charset="2"/>
              </a:rPr>
              <a:t></a:t>
            </a:r>
            <a:r>
              <a:rPr lang="en-US" dirty="0"/>
              <a:t> particulars</a:t>
            </a:r>
            <a:endParaRPr lang="en-US" altLang="en-US" dirty="0"/>
          </a:p>
        </p:txBody>
      </p:sp>
      <p:sp>
        <p:nvSpPr>
          <p:cNvPr id="75778"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2D1ED6DE-7037-4ADB-82B3-159CF3002468}" type="slidenum">
              <a:rPr lang="en-US" altLang="en-US" sz="1400">
                <a:solidFill>
                  <a:schemeClr val="bg1"/>
                </a:solidFill>
              </a:rPr>
              <a:pPr>
                <a:spcBef>
                  <a:spcPct val="0"/>
                </a:spcBef>
                <a:buFontTx/>
                <a:buNone/>
              </a:pPr>
              <a:t>60</a:t>
            </a:fld>
            <a:endParaRPr lang="en-US" altLang="en-US" sz="1400">
              <a:solidFill>
                <a:schemeClr val="bg1"/>
              </a:solidFill>
            </a:endParaRPr>
          </a:p>
        </p:txBody>
      </p:sp>
      <p:sp>
        <p:nvSpPr>
          <p:cNvPr id="75780" name="Text Box 4"/>
          <p:cNvSpPr txBox="1">
            <a:spLocks noChangeArrowheads="1"/>
          </p:cNvSpPr>
          <p:nvPr/>
        </p:nvSpPr>
        <p:spPr bwMode="auto">
          <a:xfrm>
            <a:off x="3294063" y="5511800"/>
            <a:ext cx="2936875" cy="588963"/>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a:solidFill>
                  <a:schemeClr val="tx1"/>
                </a:solidFill>
              </a:rPr>
              <a:t>some particular</a:t>
            </a:r>
          </a:p>
        </p:txBody>
      </p:sp>
      <p:sp>
        <p:nvSpPr>
          <p:cNvPr id="75781" name="AutoShape 5"/>
          <p:cNvSpPr>
            <a:spLocks noChangeArrowheads="1"/>
          </p:cNvSpPr>
          <p:nvPr/>
        </p:nvSpPr>
        <p:spPr bwMode="auto">
          <a:xfrm>
            <a:off x="3770154" y="2463800"/>
            <a:ext cx="1984693" cy="646986"/>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dirty="0">
                <a:solidFill>
                  <a:srgbClr val="000066"/>
                </a:solidFill>
              </a:rPr>
              <a:t>some type</a:t>
            </a:r>
          </a:p>
        </p:txBody>
      </p:sp>
      <p:sp>
        <p:nvSpPr>
          <p:cNvPr id="75782" name="Text Box 6"/>
          <p:cNvSpPr txBox="1">
            <a:spLocks noChangeArrowheads="1"/>
          </p:cNvSpPr>
          <p:nvPr/>
        </p:nvSpPr>
        <p:spPr bwMode="auto">
          <a:xfrm>
            <a:off x="4733925" y="40640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a:r>
          </a:p>
        </p:txBody>
      </p:sp>
      <p:cxnSp>
        <p:nvCxnSpPr>
          <p:cNvPr id="75783" name="AutoShape 7"/>
          <p:cNvCxnSpPr>
            <a:cxnSpLocks noChangeShapeType="1"/>
            <a:stCxn id="75780" idx="0"/>
            <a:endCxn id="75781" idx="2"/>
          </p:cNvCxnSpPr>
          <p:nvPr/>
        </p:nvCxnSpPr>
        <p:spPr bwMode="auto">
          <a:xfrm flipV="1">
            <a:off x="4762501" y="3110786"/>
            <a:ext cx="0" cy="2401014"/>
          </a:xfrm>
          <a:prstGeom prst="straightConnector1">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5784" name="Rectangle 8"/>
          <p:cNvSpPr>
            <a:spLocks noChangeArrowheads="1"/>
          </p:cNvSpPr>
          <p:nvPr/>
        </p:nvSpPr>
        <p:spPr bwMode="auto">
          <a:xfrm>
            <a:off x="0" y="3987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nvGrpSpPr>
          <p:cNvPr id="75785" name="Group 9"/>
          <p:cNvGrpSpPr>
            <a:grpSpLocks/>
          </p:cNvGrpSpPr>
          <p:nvPr/>
        </p:nvGrpSpPr>
        <p:grpSpPr bwMode="auto">
          <a:xfrm>
            <a:off x="228600" y="4445000"/>
            <a:ext cx="1292225" cy="1770063"/>
            <a:chOff x="144" y="3120"/>
            <a:chExt cx="814" cy="1115"/>
          </a:xfrm>
        </p:grpSpPr>
        <p:sp>
          <p:nvSpPr>
            <p:cNvPr id="75788" name="Text Box 10"/>
            <p:cNvSpPr txBox="1">
              <a:spLocks noChangeArrowheads="1"/>
            </p:cNvSpPr>
            <p:nvPr/>
          </p:nvSpPr>
          <p:spPr bwMode="auto">
            <a:xfrm>
              <a:off x="144" y="3312"/>
              <a:ext cx="81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chemeClr val="bg1"/>
                  </a:solidFill>
                </a:rPr>
                <a:t>entities on either site cannot ‘cross’ this boundary</a:t>
              </a:r>
            </a:p>
          </p:txBody>
        </p:sp>
        <p:sp>
          <p:nvSpPr>
            <p:cNvPr id="75789" name="Line 11"/>
            <p:cNvSpPr>
              <a:spLocks noChangeShapeType="1"/>
            </p:cNvSpPr>
            <p:nvPr/>
          </p:nvSpPr>
          <p:spPr bwMode="auto">
            <a:xfrm flipV="1">
              <a:off x="624" y="3120"/>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1949708" name="Text Box 12"/>
          <p:cNvSpPr txBox="1">
            <a:spLocks noChangeArrowheads="1"/>
          </p:cNvSpPr>
          <p:nvPr/>
        </p:nvSpPr>
        <p:spPr bwMode="auto">
          <a:xfrm>
            <a:off x="7086600" y="46736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every </a:t>
            </a:r>
            <a:r>
              <a:rPr lang="en-US" altLang="en-US" sz="1800" b="0" dirty="0">
                <a:solidFill>
                  <a:schemeClr val="accent1">
                    <a:lumMod val="75000"/>
                  </a:schemeClr>
                </a:solidFill>
              </a:rPr>
              <a:t>particular</a:t>
            </a:r>
            <a:r>
              <a:rPr lang="en-US" altLang="en-US" sz="1800" b="0" dirty="0">
                <a:solidFill>
                  <a:schemeClr val="bg1"/>
                </a:solidFill>
              </a:rPr>
              <a:t> is an instance of at least one </a:t>
            </a:r>
            <a:r>
              <a:rPr lang="en-US" altLang="en-US" sz="1800" b="0" dirty="0">
                <a:solidFill>
                  <a:srgbClr val="FFFF00"/>
                </a:solidFill>
              </a:rPr>
              <a:t>universal</a:t>
            </a:r>
          </a:p>
        </p:txBody>
      </p:sp>
      <p:sp>
        <p:nvSpPr>
          <p:cNvPr id="1949709" name="Text Box 13"/>
          <p:cNvSpPr txBox="1">
            <a:spLocks noChangeArrowheads="1"/>
          </p:cNvSpPr>
          <p:nvPr/>
        </p:nvSpPr>
        <p:spPr bwMode="auto">
          <a:xfrm>
            <a:off x="7162800" y="22352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for every </a:t>
            </a:r>
            <a:r>
              <a:rPr lang="en-US" altLang="en-US" sz="1800" b="0" dirty="0">
                <a:solidFill>
                  <a:srgbClr val="FFFF00"/>
                </a:solidFill>
              </a:rPr>
              <a:t>universal</a:t>
            </a:r>
            <a:r>
              <a:rPr lang="en-US" altLang="en-US" sz="1800" b="0" dirty="0">
                <a:solidFill>
                  <a:schemeClr val="bg1"/>
                </a:solidFill>
              </a:rPr>
              <a:t> there is or has been at least one </a:t>
            </a:r>
            <a:r>
              <a:rPr lang="en-US" altLang="en-US" sz="1800" b="0" dirty="0">
                <a:solidFill>
                  <a:schemeClr val="accent1">
                    <a:lumMod val="75000"/>
                  </a:schemeClr>
                </a:solidFill>
              </a:rPr>
              <a:t>instance</a:t>
            </a:r>
          </a:p>
        </p:txBody>
      </p:sp>
    </p:spTree>
    <p:extLst>
      <p:ext uri="{BB962C8B-B14F-4D97-AF65-F5344CB8AC3E}">
        <p14:creationId xmlns:p14="http://schemas.microsoft.com/office/powerpoint/2010/main" val="668495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8" grpId="0"/>
      <p:bldP spid="194970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a:t>
            </a:r>
            <a:r>
              <a:rPr lang="en-US" dirty="0">
                <a:sym typeface="Wingdings" panose="05000000000000000000" pitchFamily="2" charset="2"/>
              </a:rPr>
              <a:t></a:t>
            </a:r>
            <a:r>
              <a:rPr lang="en-US" dirty="0"/>
              <a:t> particulars</a:t>
            </a:r>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4"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22"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8"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7" y="2718375"/>
            <a:ext cx="1729140"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7" y="2718375"/>
            <a:ext cx="3534128"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289084" y="2133600"/>
            <a:ext cx="2565126" cy="584775"/>
          </a:xfrm>
          <a:prstGeom prst="rect">
            <a:avLst/>
          </a:prstGeom>
          <a:noFill/>
        </p:spPr>
        <p:txBody>
          <a:bodyPr wrap="none" rtlCol="0">
            <a:spAutoFit/>
          </a:bodyPr>
          <a:lstStyle/>
          <a:p>
            <a:r>
              <a:rPr lang="en-US" dirty="0">
                <a:solidFill>
                  <a:srgbClr val="FFFF00"/>
                </a:solidFill>
              </a:rPr>
              <a:t>Human being</a:t>
            </a:r>
          </a:p>
        </p:txBody>
      </p:sp>
      <p:sp>
        <p:nvSpPr>
          <p:cNvPr id="28" name="TextBox 27"/>
          <p:cNvSpPr txBox="1"/>
          <p:nvPr/>
        </p:nvSpPr>
        <p:spPr>
          <a:xfrm>
            <a:off x="522437" y="2869912"/>
            <a:ext cx="2680541" cy="584775"/>
          </a:xfrm>
          <a:prstGeom prst="rect">
            <a:avLst/>
          </a:prstGeom>
          <a:noFill/>
        </p:spPr>
        <p:txBody>
          <a:bodyPr wrap="none" rtlCol="0">
            <a:spAutoFit/>
          </a:bodyPr>
          <a:lstStyle/>
          <a:p>
            <a:r>
              <a:rPr lang="en-US" i="1" dirty="0">
                <a:solidFill>
                  <a:schemeClr val="bg1"/>
                </a:solidFill>
              </a:rPr>
              <a:t>instance of at t</a:t>
            </a: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a:solidFill>
                  <a:schemeClr val="bg1"/>
                </a:solidFill>
              </a:rPr>
              <a:t>particulars</a:t>
            </a:r>
          </a:p>
        </p:txBody>
      </p:sp>
      <p:sp>
        <p:nvSpPr>
          <p:cNvPr id="3" name="Slide Number Placeholder 2"/>
          <p:cNvSpPr>
            <a:spLocks noGrp="1"/>
          </p:cNvSpPr>
          <p:nvPr>
            <p:ph type="sldNum" sz="quarter" idx="4"/>
          </p:nvPr>
        </p:nvSpPr>
        <p:spPr/>
        <p:txBody>
          <a:bodyPr/>
          <a:lstStyle/>
          <a:p>
            <a:fld id="{01EF93C7-D0AB-41D7-8C62-1F8A9E33AE23}" type="slidenum">
              <a:rPr lang="en-US" smtClean="0"/>
              <a:pPr/>
              <a:t>61</a:t>
            </a:fld>
            <a:endParaRPr lang="en-US"/>
          </a:p>
        </p:txBody>
      </p:sp>
    </p:spTree>
    <p:extLst>
      <p:ext uri="{BB962C8B-B14F-4D97-AF65-F5344CB8AC3E}">
        <p14:creationId xmlns:p14="http://schemas.microsoft.com/office/powerpoint/2010/main" val="1268187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838D-B8CA-48F0-9A4F-291FD965999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B18A533-4537-4F46-8FB8-A36DF3A112FE}"/>
              </a:ext>
            </a:extLst>
          </p:cNvPr>
          <p:cNvSpPr>
            <a:spLocks noGrp="1"/>
          </p:cNvSpPr>
          <p:nvPr>
            <p:ph type="sldNum" sz="quarter" idx="4"/>
          </p:nvPr>
        </p:nvSpPr>
        <p:spPr/>
        <p:txBody>
          <a:bodyPr/>
          <a:lstStyle/>
          <a:p>
            <a:fld id="{9CE537AB-973C-4F01-8428-E6E22579D3AA}" type="slidenum">
              <a:rPr lang="en-US" smtClean="0"/>
              <a:pPr/>
              <a:t>62</a:t>
            </a:fld>
            <a:endParaRPr lang="en-US"/>
          </a:p>
        </p:txBody>
      </p:sp>
      <p:pic>
        <p:nvPicPr>
          <p:cNvPr id="5" name="Picture 4">
            <a:extLst>
              <a:ext uri="{FF2B5EF4-FFF2-40B4-BE49-F238E27FC236}">
                <a16:creationId xmlns:a16="http://schemas.microsoft.com/office/drawing/2014/main" id="{831A3E47-6633-43D5-BFC7-729A62C16FDC}"/>
              </a:ext>
            </a:extLst>
          </p:cNvPr>
          <p:cNvPicPr>
            <a:picLocks noChangeAspect="1"/>
          </p:cNvPicPr>
          <p:nvPr/>
        </p:nvPicPr>
        <p:blipFill>
          <a:blip r:embed="rId2"/>
          <a:stretch>
            <a:fillRect/>
          </a:stretch>
        </p:blipFill>
        <p:spPr>
          <a:xfrm>
            <a:off x="0" y="614582"/>
            <a:ext cx="9144000" cy="5649693"/>
          </a:xfrm>
          <a:prstGeom prst="rect">
            <a:avLst/>
          </a:prstGeom>
        </p:spPr>
      </p:pic>
      <p:sp>
        <p:nvSpPr>
          <p:cNvPr id="6" name="Rectangle 5">
            <a:extLst>
              <a:ext uri="{FF2B5EF4-FFF2-40B4-BE49-F238E27FC236}">
                <a16:creationId xmlns:a16="http://schemas.microsoft.com/office/drawing/2014/main" id="{A85AAACF-9C09-4D11-8B8F-160056C230A3}"/>
              </a:ext>
            </a:extLst>
          </p:cNvPr>
          <p:cNvSpPr/>
          <p:nvPr/>
        </p:nvSpPr>
        <p:spPr>
          <a:xfrm>
            <a:off x="457200" y="6297420"/>
            <a:ext cx="8572500" cy="523220"/>
          </a:xfrm>
          <a:prstGeom prst="rect">
            <a:avLst/>
          </a:prstGeom>
        </p:spPr>
        <p:txBody>
          <a:bodyPr wrap="square">
            <a:spAutoFit/>
          </a:bodyPr>
          <a:lstStyle/>
          <a:p>
            <a:r>
              <a:rPr lang="en-US" sz="1400" b="0" dirty="0">
                <a:solidFill>
                  <a:schemeClr val="bg1"/>
                </a:solidFill>
                <a:latin typeface="-apple-system"/>
              </a:rPr>
              <a:t>Hartenstein, V., Martinez, P. Phagocytosis in cellular defense and nutrition: a food-centered approach to the evolution of macrophages. </a:t>
            </a:r>
            <a:r>
              <a:rPr lang="en-US" sz="1400" b="0" i="1" dirty="0">
                <a:solidFill>
                  <a:schemeClr val="bg1"/>
                </a:solidFill>
                <a:latin typeface="-apple-system"/>
              </a:rPr>
              <a:t>Cell Tissue Res</a:t>
            </a:r>
            <a:r>
              <a:rPr lang="en-US" sz="1400" b="0" dirty="0">
                <a:solidFill>
                  <a:schemeClr val="bg1"/>
                </a:solidFill>
                <a:latin typeface="-apple-system"/>
              </a:rPr>
              <a:t> </a:t>
            </a:r>
            <a:r>
              <a:rPr lang="en-US" sz="1400" dirty="0">
                <a:solidFill>
                  <a:schemeClr val="bg1"/>
                </a:solidFill>
                <a:latin typeface="-apple-system"/>
              </a:rPr>
              <a:t>377, </a:t>
            </a:r>
            <a:r>
              <a:rPr lang="en-US" sz="1400" b="0" dirty="0">
                <a:solidFill>
                  <a:schemeClr val="bg1"/>
                </a:solidFill>
                <a:latin typeface="-apple-system"/>
              </a:rPr>
              <a:t>527–547 (2019). https://doi.org/10.1007/s00441-019-03096-6</a:t>
            </a:r>
            <a:endParaRPr lang="en-US" sz="1400" dirty="0">
              <a:solidFill>
                <a:schemeClr val="bg1"/>
              </a:solidFill>
            </a:endParaRPr>
          </a:p>
        </p:txBody>
      </p:sp>
    </p:spTree>
    <p:extLst>
      <p:ext uri="{BB962C8B-B14F-4D97-AF65-F5344CB8AC3E}">
        <p14:creationId xmlns:p14="http://schemas.microsoft.com/office/powerpoint/2010/main" val="2212197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Particulars are the objects of classification …</a:t>
            </a:r>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8" name="Picture 6" descr="https://encrypted-tbn3.gstatic.com/images?q=tbn:ANd9GcREGJl3rKpefAnc50aGAh0v4K95nJIZrFDWotLNoKlGhj3GcV7U2HlACQXE">
            <a:hlinkClick r:id="rId3"/>
          </p:cNvPr>
          <p:cNvPicPr>
            <a:picLocks noChangeAspect="1" noChangeArrowheads="1"/>
          </p:cNvPicPr>
          <p:nvPr/>
        </p:nvPicPr>
        <p:blipFill>
          <a:blip r:embed="rId4" cstate="print"/>
          <a:srcRect/>
          <a:stretch>
            <a:fillRect/>
          </a:stretch>
        </p:blipFill>
        <p:spPr bwMode="auto">
          <a:xfrm>
            <a:off x="3971924" y="4572000"/>
            <a:ext cx="1085850" cy="1628775"/>
          </a:xfrm>
          <a:prstGeom prst="rect">
            <a:avLst/>
          </a:prstGeom>
          <a:noFill/>
        </p:spPr>
      </p:pic>
      <p:cxnSp>
        <p:nvCxnSpPr>
          <p:cNvPr id="12" name="Straight Arrow Connector 11"/>
          <p:cNvCxnSpPr>
            <a:stCxn id="269318" idx="0"/>
            <a:endCxn id="18" idx="2"/>
          </p:cNvCxnSpPr>
          <p:nvPr/>
        </p:nvCxnSpPr>
        <p:spPr bwMode="auto">
          <a:xfrm flipH="1" flipV="1">
            <a:off x="3203887" y="2844463"/>
            <a:ext cx="1310962" cy="1727537"/>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endCxn id="17" idx="2"/>
          </p:cNvCxnSpPr>
          <p:nvPr/>
        </p:nvCxnSpPr>
        <p:spPr bwMode="auto">
          <a:xfrm flipH="1" flipV="1">
            <a:off x="1706660" y="3550800"/>
            <a:ext cx="2801629" cy="1035488"/>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9" idx="2"/>
          </p:cNvCxnSpPr>
          <p:nvPr/>
        </p:nvCxnSpPr>
        <p:spPr bwMode="auto">
          <a:xfrm flipV="1">
            <a:off x="4514849" y="2259688"/>
            <a:ext cx="542926" cy="2312312"/>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18" idx="0"/>
            <a:endCxn id="20" idx="2"/>
          </p:cNvCxnSpPr>
          <p:nvPr/>
        </p:nvCxnSpPr>
        <p:spPr bwMode="auto">
          <a:xfrm flipV="1">
            <a:off x="4514849" y="1802198"/>
            <a:ext cx="2652112" cy="2769802"/>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424097" y="2966025"/>
            <a:ext cx="2565126" cy="584775"/>
          </a:xfrm>
          <a:prstGeom prst="rect">
            <a:avLst/>
          </a:prstGeom>
          <a:noFill/>
        </p:spPr>
        <p:txBody>
          <a:bodyPr wrap="none" rtlCol="0">
            <a:spAutoFit/>
          </a:bodyPr>
          <a:lstStyle/>
          <a:p>
            <a:r>
              <a:rPr lang="en-US" dirty="0">
                <a:solidFill>
                  <a:srgbClr val="FFFF00"/>
                </a:solidFill>
              </a:rPr>
              <a:t>Human being</a:t>
            </a: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a:solidFill>
                  <a:schemeClr val="bg1"/>
                </a:solidFill>
              </a:rPr>
              <a:t>particulars</a:t>
            </a:r>
          </a:p>
        </p:txBody>
      </p:sp>
      <p:sp>
        <p:nvSpPr>
          <p:cNvPr id="18" name="TextBox 17"/>
          <p:cNvSpPr txBox="1"/>
          <p:nvPr/>
        </p:nvSpPr>
        <p:spPr>
          <a:xfrm>
            <a:off x="2314060" y="2259688"/>
            <a:ext cx="1779654" cy="584775"/>
          </a:xfrm>
          <a:prstGeom prst="rect">
            <a:avLst/>
          </a:prstGeom>
          <a:noFill/>
        </p:spPr>
        <p:txBody>
          <a:bodyPr wrap="none" rtlCol="0">
            <a:spAutoFit/>
          </a:bodyPr>
          <a:lstStyle/>
          <a:p>
            <a:r>
              <a:rPr lang="en-US" dirty="0">
                <a:solidFill>
                  <a:srgbClr val="FFFF00"/>
                </a:solidFill>
              </a:rPr>
              <a:t>Mammal</a:t>
            </a:r>
          </a:p>
        </p:txBody>
      </p:sp>
      <p:sp>
        <p:nvSpPr>
          <p:cNvPr id="19" name="TextBox 18"/>
          <p:cNvSpPr txBox="1"/>
          <p:nvPr/>
        </p:nvSpPr>
        <p:spPr>
          <a:xfrm>
            <a:off x="4026499" y="1674913"/>
            <a:ext cx="2062552" cy="584775"/>
          </a:xfrm>
          <a:prstGeom prst="rect">
            <a:avLst/>
          </a:prstGeom>
          <a:noFill/>
        </p:spPr>
        <p:txBody>
          <a:bodyPr wrap="none" rtlCol="0">
            <a:spAutoFit/>
          </a:bodyPr>
          <a:lstStyle/>
          <a:p>
            <a:r>
              <a:rPr lang="en-US" dirty="0">
                <a:solidFill>
                  <a:srgbClr val="FFFF00"/>
                </a:solidFill>
              </a:rPr>
              <a:t>Vertebrate</a:t>
            </a:r>
          </a:p>
        </p:txBody>
      </p:sp>
      <p:sp>
        <p:nvSpPr>
          <p:cNvPr id="20" name="TextBox 19"/>
          <p:cNvSpPr txBox="1"/>
          <p:nvPr/>
        </p:nvSpPr>
        <p:spPr>
          <a:xfrm>
            <a:off x="6196983" y="1217423"/>
            <a:ext cx="1939955" cy="584775"/>
          </a:xfrm>
          <a:prstGeom prst="rect">
            <a:avLst/>
          </a:prstGeom>
          <a:noFill/>
        </p:spPr>
        <p:txBody>
          <a:bodyPr wrap="none" rtlCol="0">
            <a:spAutoFit/>
          </a:bodyPr>
          <a:lstStyle/>
          <a:p>
            <a:r>
              <a:rPr lang="en-US" dirty="0">
                <a:solidFill>
                  <a:srgbClr val="FFFF00"/>
                </a:solidFill>
              </a:rPr>
              <a:t>Organism</a:t>
            </a:r>
          </a:p>
        </p:txBody>
      </p:sp>
      <p:sp>
        <p:nvSpPr>
          <p:cNvPr id="27" name="TextBox 26"/>
          <p:cNvSpPr txBox="1"/>
          <p:nvPr/>
        </p:nvSpPr>
        <p:spPr>
          <a:xfrm>
            <a:off x="5263213" y="4148722"/>
            <a:ext cx="2680541" cy="584775"/>
          </a:xfrm>
          <a:prstGeom prst="rect">
            <a:avLst/>
          </a:prstGeom>
          <a:noFill/>
        </p:spPr>
        <p:txBody>
          <a:bodyPr wrap="none" rtlCol="0">
            <a:spAutoFit/>
          </a:bodyPr>
          <a:lstStyle/>
          <a:p>
            <a:r>
              <a:rPr lang="en-US" i="1" dirty="0">
                <a:solidFill>
                  <a:schemeClr val="bg1"/>
                </a:solidFill>
              </a:rPr>
              <a:t>instance of at t</a:t>
            </a:r>
          </a:p>
        </p:txBody>
      </p:sp>
      <p:cxnSp>
        <p:nvCxnSpPr>
          <p:cNvPr id="29" name="Straight Arrow Connector 28"/>
          <p:cNvCxnSpPr>
            <a:stCxn id="17" idx="0"/>
            <a:endCxn id="18" idx="1"/>
          </p:cNvCxnSpPr>
          <p:nvPr/>
        </p:nvCxnSpPr>
        <p:spPr bwMode="auto">
          <a:xfrm flipV="1">
            <a:off x="1706660" y="2552076"/>
            <a:ext cx="607400" cy="413949"/>
          </a:xfrm>
          <a:prstGeom prst="straightConnector1">
            <a:avLst/>
          </a:prstGeom>
          <a:noFill/>
          <a:ln w="38100" cap="flat" cmpd="sng" algn="ctr">
            <a:solidFill>
              <a:srgbClr val="FFFF00"/>
            </a:solidFill>
            <a:prstDash val="solid"/>
            <a:round/>
            <a:headEnd type="none" w="med" len="med"/>
            <a:tailEnd type="arrow"/>
          </a:ln>
          <a:effectLst/>
        </p:spPr>
      </p:cxnSp>
      <p:cxnSp>
        <p:nvCxnSpPr>
          <p:cNvPr id="32" name="Straight Arrow Connector 31"/>
          <p:cNvCxnSpPr>
            <a:stCxn id="18" idx="0"/>
            <a:endCxn id="19" idx="1"/>
          </p:cNvCxnSpPr>
          <p:nvPr/>
        </p:nvCxnSpPr>
        <p:spPr bwMode="auto">
          <a:xfrm flipV="1">
            <a:off x="3203887" y="1967301"/>
            <a:ext cx="822612" cy="292387"/>
          </a:xfrm>
          <a:prstGeom prst="straightConnector1">
            <a:avLst/>
          </a:prstGeom>
          <a:noFill/>
          <a:ln w="38100" cap="flat" cmpd="sng" algn="ctr">
            <a:solidFill>
              <a:srgbClr val="FFFF00"/>
            </a:solidFill>
            <a:prstDash val="solid"/>
            <a:round/>
            <a:headEnd type="none" w="med" len="med"/>
            <a:tailEnd type="arrow"/>
          </a:ln>
          <a:effectLst/>
        </p:spPr>
      </p:cxnSp>
      <p:cxnSp>
        <p:nvCxnSpPr>
          <p:cNvPr id="34" name="Straight Arrow Connector 33"/>
          <p:cNvCxnSpPr>
            <a:stCxn id="19" idx="0"/>
            <a:endCxn id="20" idx="1"/>
          </p:cNvCxnSpPr>
          <p:nvPr/>
        </p:nvCxnSpPr>
        <p:spPr bwMode="auto">
          <a:xfrm flipV="1">
            <a:off x="5057775" y="1509811"/>
            <a:ext cx="1139208" cy="165102"/>
          </a:xfrm>
          <a:prstGeom prst="straightConnector1">
            <a:avLst/>
          </a:prstGeom>
          <a:noFill/>
          <a:ln w="38100" cap="flat" cmpd="sng" algn="ctr">
            <a:solidFill>
              <a:srgbClr val="FFFF00"/>
            </a:solidFill>
            <a:prstDash val="solid"/>
            <a:round/>
            <a:headEnd type="none" w="med" len="med"/>
            <a:tailEnd type="arrow"/>
          </a:ln>
          <a:effectLst/>
        </p:spPr>
      </p:cxnSp>
      <p:sp>
        <p:nvSpPr>
          <p:cNvPr id="37" name="TextBox 36"/>
          <p:cNvSpPr txBox="1"/>
          <p:nvPr/>
        </p:nvSpPr>
        <p:spPr>
          <a:xfrm>
            <a:off x="1314834" y="2218153"/>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8" name="TextBox 37"/>
          <p:cNvSpPr txBox="1"/>
          <p:nvPr/>
        </p:nvSpPr>
        <p:spPr>
          <a:xfrm>
            <a:off x="2951229" y="1520250"/>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9" name="TextBox 38"/>
          <p:cNvSpPr txBox="1"/>
          <p:nvPr/>
        </p:nvSpPr>
        <p:spPr>
          <a:xfrm>
            <a:off x="5176941" y="1114523"/>
            <a:ext cx="663964" cy="584775"/>
          </a:xfrm>
          <a:prstGeom prst="rect">
            <a:avLst/>
          </a:prstGeom>
          <a:noFill/>
        </p:spPr>
        <p:txBody>
          <a:bodyPr wrap="none" rtlCol="0">
            <a:spAutoFit/>
          </a:bodyPr>
          <a:lstStyle/>
          <a:p>
            <a:r>
              <a:rPr lang="en-US" i="1" dirty="0" err="1">
                <a:solidFill>
                  <a:srgbClr val="FFFF00"/>
                </a:solidFill>
              </a:rPr>
              <a:t>isa</a:t>
            </a:r>
            <a:endParaRPr lang="en-US" i="1" dirty="0">
              <a:solidFill>
                <a:srgbClr val="FFFF00"/>
              </a:solidFill>
            </a:endParaRPr>
          </a:p>
        </p:txBody>
      </p:sp>
      <p:sp>
        <p:nvSpPr>
          <p:cNvPr id="3" name="Slide Number Placeholder 2"/>
          <p:cNvSpPr>
            <a:spLocks noGrp="1"/>
          </p:cNvSpPr>
          <p:nvPr>
            <p:ph type="sldNum" sz="quarter" idx="4"/>
          </p:nvPr>
        </p:nvSpPr>
        <p:spPr/>
        <p:txBody>
          <a:bodyPr/>
          <a:lstStyle/>
          <a:p>
            <a:fld id="{01EF93C7-D0AB-41D7-8C62-1F8A9E33AE23}" type="slidenum">
              <a:rPr lang="en-US" smtClean="0"/>
              <a:pPr/>
              <a:t>63</a:t>
            </a:fld>
            <a:endParaRPr lang="en-US"/>
          </a:p>
        </p:txBody>
      </p:sp>
    </p:spTree>
    <p:extLst>
      <p:ext uri="{BB962C8B-B14F-4D97-AF65-F5344CB8AC3E}">
        <p14:creationId xmlns:p14="http://schemas.microsoft.com/office/powerpoint/2010/main" val="1364262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Continuants </a:t>
            </a:r>
            <a:r>
              <a:rPr lang="en-US" dirty="0">
                <a:sym typeface="Wingdings" panose="05000000000000000000" pitchFamily="2" charset="2"/>
              </a:rPr>
              <a:t> Occurrents</a:t>
            </a:r>
            <a:endParaRPr lang="en-US" dirty="0"/>
          </a:p>
        </p:txBody>
      </p:sp>
      <p:graphicFrame>
        <p:nvGraphicFramePr>
          <p:cNvPr id="10" name="Table 9"/>
          <p:cNvGraphicFramePr>
            <a:graphicFrameLocks noGrp="1"/>
          </p:cNvGraphicFramePr>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p>
                      <a:pPr algn="ct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2321560" y="2362200"/>
            <a:ext cx="673608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2" name="TextBox 31"/>
          <p:cNvSpPr txBox="1"/>
          <p:nvPr/>
        </p:nvSpPr>
        <p:spPr>
          <a:xfrm>
            <a:off x="10270834" y="1295400"/>
            <a:ext cx="184731" cy="584775"/>
          </a:xfrm>
          <a:prstGeom prst="rect">
            <a:avLst/>
          </a:prstGeom>
          <a:noFill/>
        </p:spPr>
        <p:txBody>
          <a:bodyPr wrap="none" rtlCol="0">
            <a:spAutoFit/>
          </a:bodyPr>
          <a:lstStyle/>
          <a:p>
            <a:endParaRPr lang="en-US" dirty="0"/>
          </a:p>
        </p:txBody>
      </p:sp>
      <p:sp>
        <p:nvSpPr>
          <p:cNvPr id="33" name="Rectangle 32"/>
          <p:cNvSpPr/>
          <p:nvPr/>
        </p:nvSpPr>
        <p:spPr>
          <a:xfrm>
            <a:off x="2343150" y="2644170"/>
            <a:ext cx="3124200" cy="2554545"/>
          </a:xfrm>
          <a:prstGeom prst="rect">
            <a:avLst/>
          </a:prstGeom>
        </p:spPr>
        <p:txBody>
          <a:bodyPr wrap="square">
            <a:spAutoFit/>
          </a:bodyPr>
          <a:lstStyle/>
          <a:p>
            <a:r>
              <a:rPr lang="en-US" dirty="0">
                <a:solidFill>
                  <a:schemeClr val="bg1"/>
                </a:solidFill>
              </a:rPr>
              <a:t>Particulars that at any time they exist, </a:t>
            </a:r>
          </a:p>
          <a:p>
            <a:r>
              <a:rPr lang="en-US" dirty="0">
                <a:solidFill>
                  <a:schemeClr val="bg1"/>
                </a:solidFill>
              </a:rPr>
              <a:t>exist </a:t>
            </a:r>
          </a:p>
          <a:p>
            <a:r>
              <a:rPr lang="en-US" i="1" u="sng" dirty="0">
                <a:solidFill>
                  <a:schemeClr val="bg1"/>
                </a:solidFill>
              </a:rPr>
              <a:t>in total</a:t>
            </a:r>
            <a:endParaRPr lang="en-US" dirty="0">
              <a:solidFill>
                <a:schemeClr val="bg1"/>
              </a:solidFill>
            </a:endParaRPr>
          </a:p>
        </p:txBody>
      </p:sp>
      <p:sp>
        <p:nvSpPr>
          <p:cNvPr id="34" name="Rectangle 33"/>
          <p:cNvSpPr/>
          <p:nvPr/>
        </p:nvSpPr>
        <p:spPr>
          <a:xfrm>
            <a:off x="5753100" y="2638425"/>
            <a:ext cx="3124200" cy="2554545"/>
          </a:xfrm>
          <a:prstGeom prst="rect">
            <a:avLst/>
          </a:prstGeom>
        </p:spPr>
        <p:txBody>
          <a:bodyPr wrap="square">
            <a:spAutoFit/>
          </a:bodyPr>
          <a:lstStyle/>
          <a:p>
            <a:r>
              <a:rPr lang="en-US" dirty="0">
                <a:solidFill>
                  <a:schemeClr val="bg1"/>
                </a:solidFill>
              </a:rPr>
              <a:t>Particulars that at any time they exist, </a:t>
            </a:r>
          </a:p>
          <a:p>
            <a:r>
              <a:rPr lang="en-US" dirty="0">
                <a:solidFill>
                  <a:schemeClr val="bg1"/>
                </a:solidFill>
              </a:rPr>
              <a:t>exist only </a:t>
            </a:r>
          </a:p>
          <a:p>
            <a:r>
              <a:rPr lang="en-US" i="1" u="sng" dirty="0">
                <a:solidFill>
                  <a:schemeClr val="bg1"/>
                </a:solidFill>
              </a:rPr>
              <a:t>partially</a:t>
            </a:r>
            <a:endParaRPr lang="en-US" dirty="0">
              <a:solidFill>
                <a:schemeClr val="bg1"/>
              </a:solidFill>
            </a:endParaRPr>
          </a:p>
        </p:txBody>
      </p:sp>
      <p:sp>
        <p:nvSpPr>
          <p:cNvPr id="35" name="Rectangle 34"/>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4"/>
          </p:nvPr>
        </p:nvSpPr>
        <p:spPr/>
        <p:txBody>
          <a:bodyPr/>
          <a:lstStyle/>
          <a:p>
            <a:fld id="{7C5DB68A-9D44-4073-920F-D08D647C06A7}" type="slidenum">
              <a:rPr lang="en-US" smtClean="0"/>
              <a:t>64</a:t>
            </a:fld>
            <a:endParaRPr lang="en-US" dirty="0"/>
          </a:p>
        </p:txBody>
      </p:sp>
    </p:spTree>
    <p:extLst>
      <p:ext uri="{BB962C8B-B14F-4D97-AF65-F5344CB8AC3E}">
        <p14:creationId xmlns:p14="http://schemas.microsoft.com/office/powerpoint/2010/main" val="4058873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791200" y="2667000"/>
            <a:ext cx="31242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514600" y="2667000"/>
            <a:ext cx="2895600" cy="838195"/>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An ontological square</a:t>
            </a:r>
          </a:p>
        </p:txBody>
      </p:sp>
      <p:graphicFrame>
        <p:nvGraphicFramePr>
          <p:cNvPr id="10" name="Table 9"/>
          <p:cNvGraphicFramePr>
            <a:graphicFrameLocks noGrp="1"/>
          </p:cNvGraphicFramePr>
          <p:nvPr>
            <p:extLst>
              <p:ext uri="{D42A27DB-BD31-4B8C-83A1-F6EECF244321}">
                <p14:modId xmlns:p14="http://schemas.microsoft.com/office/powerpoint/2010/main" val="3747364074"/>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3200" b="1" dirty="0">
                          <a:solidFill>
                            <a:schemeClr val="bg1"/>
                          </a:solidFill>
                        </a:rPr>
                        <a:t>Types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molecule</a:t>
                      </a: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interaction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2400" b="1" dirty="0">
                          <a:solidFill>
                            <a:schemeClr val="bg1"/>
                          </a:solidFill>
                        </a:rPr>
                        <a:t>Particulars</a:t>
                      </a:r>
                      <a:r>
                        <a:rPr lang="en-US" sz="3200" b="1" dirty="0">
                          <a:solidFill>
                            <a:schemeClr val="bg1"/>
                          </a:solidFill>
                        </a:rPr>
                        <a:t> </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4"/>
          </p:nvPr>
        </p:nvSpPr>
        <p:spPr/>
        <p:txBody>
          <a:bodyPr/>
          <a:lstStyle/>
          <a:p>
            <a:fld id="{7C5DB68A-9D44-4073-920F-D08D647C06A7}" type="slidenum">
              <a:rPr lang="en-US" smtClean="0"/>
              <a:t>65</a:t>
            </a:fld>
            <a:endParaRPr lang="en-US" dirty="0"/>
          </a:p>
        </p:txBody>
      </p:sp>
      <p:pic>
        <p:nvPicPr>
          <p:cNvPr id="374788" name="Picture 4" descr="https://news.illinois.edu/files/6367/341997/85451.gif">
            <a:extLst>
              <a:ext uri="{FF2B5EF4-FFF2-40B4-BE49-F238E27FC236}">
                <a16:creationId xmlns:a16="http://schemas.microsoft.com/office/drawing/2014/main" id="{4DD20221-9A1D-4993-BF0B-B9DC57FCD9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42096" y="4122420"/>
            <a:ext cx="3873304" cy="2133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CC92E45-EC0F-470A-A884-19FC78BE7DFE}"/>
              </a:ext>
            </a:extLst>
          </p:cNvPr>
          <p:cNvSpPr/>
          <p:nvPr/>
        </p:nvSpPr>
        <p:spPr>
          <a:xfrm>
            <a:off x="5914256" y="6413984"/>
            <a:ext cx="2955424" cy="276999"/>
          </a:xfrm>
          <a:prstGeom prst="rect">
            <a:avLst/>
          </a:prstGeom>
        </p:spPr>
        <p:txBody>
          <a:bodyPr wrap="square">
            <a:spAutoFit/>
          </a:bodyPr>
          <a:lstStyle/>
          <a:p>
            <a:r>
              <a:rPr lang="en-US" sz="1200" b="0" dirty="0">
                <a:solidFill>
                  <a:schemeClr val="bg1"/>
                </a:solidFill>
              </a:rPr>
              <a:t>https://news.illinois.edu/view/6367/341997</a:t>
            </a:r>
          </a:p>
        </p:txBody>
      </p:sp>
      <p:pic>
        <p:nvPicPr>
          <p:cNvPr id="13" name="Picture 12">
            <a:extLst>
              <a:ext uri="{FF2B5EF4-FFF2-40B4-BE49-F238E27FC236}">
                <a16:creationId xmlns:a16="http://schemas.microsoft.com/office/drawing/2014/main" id="{74FC6E18-4777-4944-BFBC-B532ADB68BB4}"/>
              </a:ext>
            </a:extLst>
          </p:cNvPr>
          <p:cNvPicPr>
            <a:picLocks noChangeAspect="1"/>
          </p:cNvPicPr>
          <p:nvPr/>
        </p:nvPicPr>
        <p:blipFill>
          <a:blip r:embed="rId4"/>
          <a:stretch>
            <a:fillRect/>
          </a:stretch>
        </p:blipFill>
        <p:spPr>
          <a:xfrm>
            <a:off x="2915464" y="4314134"/>
            <a:ext cx="1968136" cy="1821491"/>
          </a:xfrm>
          <a:prstGeom prst="rect">
            <a:avLst/>
          </a:prstGeom>
        </p:spPr>
      </p:pic>
      <p:sp>
        <p:nvSpPr>
          <p:cNvPr id="4" name="Rectangle 3">
            <a:extLst>
              <a:ext uri="{FF2B5EF4-FFF2-40B4-BE49-F238E27FC236}">
                <a16:creationId xmlns:a16="http://schemas.microsoft.com/office/drawing/2014/main" id="{505326FB-A88D-451B-97F1-AABB1401A23D}"/>
              </a:ext>
            </a:extLst>
          </p:cNvPr>
          <p:cNvSpPr/>
          <p:nvPr/>
        </p:nvSpPr>
        <p:spPr>
          <a:xfrm>
            <a:off x="1613532" y="6393287"/>
            <a:ext cx="4572000" cy="400110"/>
          </a:xfrm>
          <a:prstGeom prst="rect">
            <a:avLst/>
          </a:prstGeom>
        </p:spPr>
        <p:txBody>
          <a:bodyPr>
            <a:spAutoFit/>
          </a:bodyPr>
          <a:lstStyle/>
          <a:p>
            <a:r>
              <a:rPr lang="en-US" sz="1000" b="0" dirty="0">
                <a:solidFill>
                  <a:schemeClr val="bg1"/>
                </a:solidFill>
              </a:rPr>
              <a:t>https://www.researchgate.net/figure/A-Snapshots-of-undertwisted-left-and-overtwisted-right-dsDNA-and-dsRNA-extracted_fig1_282872571</a:t>
            </a:r>
          </a:p>
        </p:txBody>
      </p:sp>
    </p:spTree>
    <p:extLst>
      <p:ext uri="{BB962C8B-B14F-4D97-AF65-F5344CB8AC3E}">
        <p14:creationId xmlns:p14="http://schemas.microsoft.com/office/powerpoint/2010/main" val="1822021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791200" y="2667000"/>
            <a:ext cx="31242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514600" y="2667000"/>
            <a:ext cx="2895600" cy="838195"/>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An ontological square</a:t>
            </a:r>
          </a:p>
        </p:txBody>
      </p:sp>
      <p:graphicFrame>
        <p:nvGraphicFramePr>
          <p:cNvPr id="10" name="Table 9"/>
          <p:cNvGraphicFramePr>
            <a:graphicFrameLocks noGrp="1"/>
          </p:cNvGraphicFramePr>
          <p:nvPr>
            <p:extLst>
              <p:ext uri="{D42A27DB-BD31-4B8C-83A1-F6EECF244321}">
                <p14:modId xmlns:p14="http://schemas.microsoft.com/office/powerpoint/2010/main" val="2620424025"/>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a:t>Continuant</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a:solidFill>
                          <a:schemeClr val="bg1"/>
                        </a:solidFill>
                      </a:endParaRPr>
                    </a:p>
                    <a:p>
                      <a:r>
                        <a:rPr lang="en-US" sz="3200" b="1" dirty="0">
                          <a:solidFill>
                            <a:schemeClr val="bg1"/>
                          </a:solidFill>
                        </a:rPr>
                        <a:t>Types</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molecule</a:t>
                      </a:r>
                    </a:p>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r>
                        <a:rPr lang="en-US" sz="3200" dirty="0">
                          <a:solidFill>
                            <a:schemeClr val="bg1"/>
                          </a:solidFill>
                        </a:rPr>
                        <a:t>DNA interaction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2400" b="1" dirty="0">
                          <a:solidFill>
                            <a:schemeClr val="bg1"/>
                          </a:solidFill>
                        </a:rPr>
                        <a:t>Particulars</a:t>
                      </a:r>
                      <a:r>
                        <a:rPr lang="en-US" sz="3200" b="1" dirty="0">
                          <a:solidFill>
                            <a:schemeClr val="bg1"/>
                          </a:solidFill>
                        </a:rPr>
                        <a:t> </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4"/>
          </p:nvPr>
        </p:nvSpPr>
        <p:spPr/>
        <p:txBody>
          <a:bodyPr/>
          <a:lstStyle/>
          <a:p>
            <a:fld id="{7C5DB68A-9D44-4073-920F-D08D647C06A7}" type="slidenum">
              <a:rPr lang="en-US" smtClean="0"/>
              <a:t>66</a:t>
            </a:fld>
            <a:endParaRPr lang="en-US" dirty="0"/>
          </a:p>
        </p:txBody>
      </p:sp>
      <p:sp>
        <p:nvSpPr>
          <p:cNvPr id="4" name="Rectangle 3">
            <a:extLst>
              <a:ext uri="{FF2B5EF4-FFF2-40B4-BE49-F238E27FC236}">
                <a16:creationId xmlns:a16="http://schemas.microsoft.com/office/drawing/2014/main" id="{C4332F67-6E6B-459C-A518-03F27EE36D61}"/>
              </a:ext>
            </a:extLst>
          </p:cNvPr>
          <p:cNvSpPr/>
          <p:nvPr/>
        </p:nvSpPr>
        <p:spPr>
          <a:xfrm>
            <a:off x="5914256" y="6413984"/>
            <a:ext cx="2955424" cy="276999"/>
          </a:xfrm>
          <a:prstGeom prst="rect">
            <a:avLst/>
          </a:prstGeom>
        </p:spPr>
        <p:txBody>
          <a:bodyPr wrap="square">
            <a:spAutoFit/>
          </a:bodyPr>
          <a:lstStyle/>
          <a:p>
            <a:r>
              <a:rPr lang="en-US" sz="1200" b="0" dirty="0">
                <a:solidFill>
                  <a:schemeClr val="bg1"/>
                </a:solidFill>
              </a:rPr>
              <a:t>https://news.illinois.edu/view/6367/341997</a:t>
            </a:r>
          </a:p>
        </p:txBody>
      </p:sp>
      <p:pic>
        <p:nvPicPr>
          <p:cNvPr id="13" name="Picture 4" descr="https://news.illinois.edu/files/6367/341997/85451.gif">
            <a:extLst>
              <a:ext uri="{FF2B5EF4-FFF2-40B4-BE49-F238E27FC236}">
                <a16:creationId xmlns:a16="http://schemas.microsoft.com/office/drawing/2014/main" id="{99114825-D84A-41DB-9253-B38CE81128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42096" y="4122420"/>
            <a:ext cx="3873304"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68CE9C-6907-4843-886B-53F0A50B766E}"/>
              </a:ext>
            </a:extLst>
          </p:cNvPr>
          <p:cNvPicPr>
            <a:picLocks noChangeAspect="1"/>
          </p:cNvPicPr>
          <p:nvPr/>
        </p:nvPicPr>
        <p:blipFill>
          <a:blip r:embed="rId4"/>
          <a:stretch>
            <a:fillRect/>
          </a:stretch>
        </p:blipFill>
        <p:spPr>
          <a:xfrm>
            <a:off x="2915464" y="4314134"/>
            <a:ext cx="1968136" cy="1821491"/>
          </a:xfrm>
          <a:prstGeom prst="rect">
            <a:avLst/>
          </a:prstGeom>
        </p:spPr>
      </p:pic>
      <p:cxnSp>
        <p:nvCxnSpPr>
          <p:cNvPr id="14" name="Straight Arrow Connector 13">
            <a:extLst>
              <a:ext uri="{FF2B5EF4-FFF2-40B4-BE49-F238E27FC236}">
                <a16:creationId xmlns:a16="http://schemas.microsoft.com/office/drawing/2014/main" id="{AD934B64-C116-4646-9C4A-432A65FB5B25}"/>
              </a:ext>
            </a:extLst>
          </p:cNvPr>
          <p:cNvCxnSpPr>
            <a:cxnSpLocks/>
          </p:cNvCxnSpPr>
          <p:nvPr/>
        </p:nvCxnSpPr>
        <p:spPr bwMode="auto">
          <a:xfrm flipV="1">
            <a:off x="3505200" y="3505200"/>
            <a:ext cx="457200" cy="1107757"/>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D68355F-ECA1-4952-9B63-024A23B399D8}"/>
              </a:ext>
            </a:extLst>
          </p:cNvPr>
          <p:cNvCxnSpPr>
            <a:cxnSpLocks/>
          </p:cNvCxnSpPr>
          <p:nvPr/>
        </p:nvCxnSpPr>
        <p:spPr bwMode="auto">
          <a:xfrm flipV="1">
            <a:off x="7315200" y="3505200"/>
            <a:ext cx="0" cy="1295400"/>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sp>
        <p:nvSpPr>
          <p:cNvPr id="17" name="TextBox 16">
            <a:extLst>
              <a:ext uri="{FF2B5EF4-FFF2-40B4-BE49-F238E27FC236}">
                <a16:creationId xmlns:a16="http://schemas.microsoft.com/office/drawing/2014/main" id="{C52EDD50-4A48-41B6-9B8E-65A8A59CDF12}"/>
              </a:ext>
            </a:extLst>
          </p:cNvPr>
          <p:cNvSpPr txBox="1"/>
          <p:nvPr/>
        </p:nvSpPr>
        <p:spPr>
          <a:xfrm>
            <a:off x="1256548" y="3850511"/>
            <a:ext cx="1770035" cy="1077218"/>
          </a:xfrm>
          <a:prstGeom prst="rect">
            <a:avLst/>
          </a:prstGeom>
          <a:noFill/>
        </p:spPr>
        <p:txBody>
          <a:bodyPr wrap="none" rtlCol="0">
            <a:spAutoFit/>
          </a:bodyPr>
          <a:lstStyle/>
          <a:p>
            <a:r>
              <a:rPr lang="en-US" dirty="0">
                <a:solidFill>
                  <a:srgbClr val="FFFF00"/>
                </a:solidFill>
              </a:rPr>
              <a:t>Instance </a:t>
            </a:r>
          </a:p>
          <a:p>
            <a:r>
              <a:rPr lang="en-US" dirty="0">
                <a:solidFill>
                  <a:srgbClr val="FFFF00"/>
                </a:solidFill>
              </a:rPr>
              <a:t>of </a:t>
            </a:r>
            <a:r>
              <a:rPr lang="en-US" i="1" u="sng" dirty="0">
                <a:solidFill>
                  <a:srgbClr val="FFFF00"/>
                </a:solidFill>
              </a:rPr>
              <a:t>at t</a:t>
            </a:r>
          </a:p>
        </p:txBody>
      </p:sp>
      <p:sp>
        <p:nvSpPr>
          <p:cNvPr id="18" name="TextBox 17">
            <a:extLst>
              <a:ext uri="{FF2B5EF4-FFF2-40B4-BE49-F238E27FC236}">
                <a16:creationId xmlns:a16="http://schemas.microsoft.com/office/drawing/2014/main" id="{606A7823-CBEC-4B2D-BA18-240116F884B0}"/>
              </a:ext>
            </a:extLst>
          </p:cNvPr>
          <p:cNvSpPr txBox="1"/>
          <p:nvPr/>
        </p:nvSpPr>
        <p:spPr>
          <a:xfrm>
            <a:off x="5655774" y="4028182"/>
            <a:ext cx="2111475" cy="584775"/>
          </a:xfrm>
          <a:prstGeom prst="rect">
            <a:avLst/>
          </a:prstGeom>
          <a:noFill/>
        </p:spPr>
        <p:txBody>
          <a:bodyPr wrap="none" rtlCol="0">
            <a:spAutoFit/>
          </a:bodyPr>
          <a:lstStyle/>
          <a:p>
            <a:r>
              <a:rPr lang="en-US" dirty="0">
                <a:solidFill>
                  <a:srgbClr val="FFFF00"/>
                </a:solidFill>
              </a:rPr>
              <a:t>Instance of</a:t>
            </a:r>
          </a:p>
        </p:txBody>
      </p:sp>
      <p:cxnSp>
        <p:nvCxnSpPr>
          <p:cNvPr id="19" name="Straight Arrow Connector 18">
            <a:extLst>
              <a:ext uri="{FF2B5EF4-FFF2-40B4-BE49-F238E27FC236}">
                <a16:creationId xmlns:a16="http://schemas.microsoft.com/office/drawing/2014/main" id="{0DE4A8CF-9275-4A28-8B0D-5E768642391E}"/>
              </a:ext>
            </a:extLst>
          </p:cNvPr>
          <p:cNvCxnSpPr>
            <a:cxnSpLocks/>
          </p:cNvCxnSpPr>
          <p:nvPr/>
        </p:nvCxnSpPr>
        <p:spPr bwMode="auto">
          <a:xfrm flipH="1" flipV="1">
            <a:off x="4101905" y="3505195"/>
            <a:ext cx="506713" cy="1107762"/>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sp>
        <p:nvSpPr>
          <p:cNvPr id="23" name="Rectangle 22">
            <a:extLst>
              <a:ext uri="{FF2B5EF4-FFF2-40B4-BE49-F238E27FC236}">
                <a16:creationId xmlns:a16="http://schemas.microsoft.com/office/drawing/2014/main" id="{2368F1EC-9187-4D0B-BB26-6017B26ECF97}"/>
              </a:ext>
            </a:extLst>
          </p:cNvPr>
          <p:cNvSpPr/>
          <p:nvPr/>
        </p:nvSpPr>
        <p:spPr>
          <a:xfrm>
            <a:off x="1613532" y="6393287"/>
            <a:ext cx="4572000" cy="400110"/>
          </a:xfrm>
          <a:prstGeom prst="rect">
            <a:avLst/>
          </a:prstGeom>
        </p:spPr>
        <p:txBody>
          <a:bodyPr>
            <a:spAutoFit/>
          </a:bodyPr>
          <a:lstStyle/>
          <a:p>
            <a:r>
              <a:rPr lang="en-US" sz="1000" b="0" dirty="0">
                <a:solidFill>
                  <a:schemeClr val="bg1"/>
                </a:solidFill>
              </a:rPr>
              <a:t>https://www.researchgate.net/figure/A-Snapshots-of-undertwisted-left-and-overtwisted-right-dsDNA-and-dsRNA-extracted_fig1_282872571</a:t>
            </a:r>
          </a:p>
        </p:txBody>
      </p:sp>
    </p:spTree>
    <p:extLst>
      <p:ext uri="{BB962C8B-B14F-4D97-AF65-F5344CB8AC3E}">
        <p14:creationId xmlns:p14="http://schemas.microsoft.com/office/powerpoint/2010/main" val="7360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AutoShape 5"/>
          <p:cNvSpPr>
            <a:spLocks noGrp="1" noChangeArrowheads="1"/>
          </p:cNvSpPr>
          <p:nvPr>
            <p:ph type="title"/>
          </p:nvPr>
        </p:nvSpPr>
        <p:spPr/>
        <p:txBody>
          <a:bodyPr/>
          <a:lstStyle/>
          <a:p>
            <a:pPr eaLnBrk="1" hangingPunct="1"/>
            <a:r>
              <a:rPr lang="en-US" altLang="en-US" dirty="0"/>
              <a:t>The importance of temporal indexing</a:t>
            </a:r>
            <a:br>
              <a:rPr lang="en-US" altLang="en-US" dirty="0"/>
            </a:br>
            <a:r>
              <a:rPr lang="en-US" altLang="en-US" dirty="0"/>
              <a:t>for continuants</a:t>
            </a:r>
          </a:p>
        </p:txBody>
      </p:sp>
      <p:sp>
        <p:nvSpPr>
          <p:cNvPr id="79874"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F55BD212-9BAB-4A1C-A7B0-274D4E897E43}" type="slidenum">
              <a:rPr lang="en-US" altLang="en-US" sz="1400">
                <a:solidFill>
                  <a:schemeClr val="bg1"/>
                </a:solidFill>
              </a:rPr>
              <a:pPr>
                <a:spcBef>
                  <a:spcPct val="0"/>
                </a:spcBef>
                <a:buFontTx/>
                <a:buNone/>
              </a:pPr>
              <a:t>67</a:t>
            </a:fld>
            <a:endParaRPr lang="en-US" altLang="en-US" sz="1400">
              <a:solidFill>
                <a:schemeClr val="bg1"/>
              </a:solidFill>
            </a:endParaRPr>
          </a:p>
        </p:txBody>
      </p:sp>
      <p:sp>
        <p:nvSpPr>
          <p:cNvPr id="79875" name="Text Box 2"/>
          <p:cNvSpPr txBox="1">
            <a:spLocks noChangeArrowheads="1"/>
          </p:cNvSpPr>
          <p:nvPr/>
        </p:nvSpPr>
        <p:spPr bwMode="auto">
          <a:xfrm>
            <a:off x="3562350" y="46482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6" name="Text Box 3"/>
          <p:cNvSpPr txBox="1">
            <a:spLocks noChangeArrowheads="1"/>
          </p:cNvSpPr>
          <p:nvPr/>
        </p:nvSpPr>
        <p:spPr bwMode="auto">
          <a:xfrm>
            <a:off x="7162800" y="473868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sp>
        <p:nvSpPr>
          <p:cNvPr id="79877" name="Text Box 4"/>
          <p:cNvSpPr txBox="1">
            <a:spLocks noChangeArrowheads="1"/>
          </p:cNvSpPr>
          <p:nvPr/>
        </p:nvSpPr>
        <p:spPr bwMode="auto">
          <a:xfrm>
            <a:off x="7162800" y="441007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9" name="Text Box 6"/>
          <p:cNvSpPr txBox="1">
            <a:spLocks noChangeArrowheads="1"/>
          </p:cNvSpPr>
          <p:nvPr/>
        </p:nvSpPr>
        <p:spPr bwMode="auto">
          <a:xfrm>
            <a:off x="5715000" y="5943600"/>
            <a:ext cx="2655888"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this-1’s stomach</a:t>
            </a:r>
          </a:p>
        </p:txBody>
      </p:sp>
      <p:sp>
        <p:nvSpPr>
          <p:cNvPr id="79880" name="AutoShape 7"/>
          <p:cNvSpPr>
            <a:spLocks noChangeArrowheads="1"/>
          </p:cNvSpPr>
          <p:nvPr/>
        </p:nvSpPr>
        <p:spPr bwMode="auto">
          <a:xfrm>
            <a:off x="1122363" y="2757488"/>
            <a:ext cx="131445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benign</a:t>
            </a:r>
          </a:p>
          <a:p>
            <a:pPr algn="ctr" eaLnBrk="1" hangingPunct="1">
              <a:spcBef>
                <a:spcPct val="0"/>
              </a:spcBef>
              <a:buFontTx/>
              <a:buNone/>
            </a:pPr>
            <a:r>
              <a:rPr lang="en-US" altLang="en-US" sz="2800">
                <a:solidFill>
                  <a:srgbClr val="000066"/>
                </a:solidFill>
              </a:rPr>
              <a:t>tumor</a:t>
            </a:r>
          </a:p>
        </p:txBody>
      </p:sp>
      <p:sp>
        <p:nvSpPr>
          <p:cNvPr id="79881" name="Text Box 8"/>
          <p:cNvSpPr txBox="1">
            <a:spLocks noChangeArrowheads="1"/>
          </p:cNvSpPr>
          <p:nvPr/>
        </p:nvSpPr>
        <p:spPr bwMode="auto">
          <a:xfrm>
            <a:off x="371475" y="464502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cxnSp>
        <p:nvCxnSpPr>
          <p:cNvPr id="79882" name="AutoShape 9"/>
          <p:cNvCxnSpPr>
            <a:cxnSpLocks noChangeShapeType="1"/>
            <a:stCxn id="79879" idx="0"/>
            <a:endCxn id="79888" idx="2"/>
          </p:cNvCxnSpPr>
          <p:nvPr/>
        </p:nvCxnSpPr>
        <p:spPr bwMode="auto">
          <a:xfrm flipV="1">
            <a:off x="7043738" y="3622675"/>
            <a:ext cx="33337" cy="2320925"/>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3" name="Rectangle 10"/>
          <p:cNvSpPr>
            <a:spLocks noChangeArrowheads="1"/>
          </p:cNvSpPr>
          <p:nvPr/>
        </p:nvSpPr>
        <p:spPr bwMode="auto">
          <a:xfrm>
            <a:off x="0" y="4495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79884" name="Text Box 11"/>
          <p:cNvSpPr txBox="1">
            <a:spLocks noChangeArrowheads="1"/>
          </p:cNvSpPr>
          <p:nvPr/>
        </p:nvSpPr>
        <p:spPr bwMode="auto">
          <a:xfrm>
            <a:off x="2286000" y="5943600"/>
            <a:ext cx="1044575"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this-4</a:t>
            </a:r>
          </a:p>
        </p:txBody>
      </p:sp>
      <p:sp>
        <p:nvSpPr>
          <p:cNvPr id="79885" name="AutoShape 12"/>
          <p:cNvSpPr>
            <a:spLocks noChangeArrowheads="1"/>
          </p:cNvSpPr>
          <p:nvPr/>
        </p:nvSpPr>
        <p:spPr bwMode="auto">
          <a:xfrm>
            <a:off x="3200400" y="2755900"/>
            <a:ext cx="182880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malignant</a:t>
            </a:r>
          </a:p>
          <a:p>
            <a:pPr algn="ctr" eaLnBrk="1" hangingPunct="1">
              <a:spcBef>
                <a:spcPct val="0"/>
              </a:spcBef>
              <a:buFontTx/>
              <a:buNone/>
            </a:pPr>
            <a:r>
              <a:rPr lang="en-US" altLang="en-US" sz="2800">
                <a:solidFill>
                  <a:srgbClr val="000066"/>
                </a:solidFill>
              </a:rPr>
              <a:t>tumor</a:t>
            </a:r>
          </a:p>
        </p:txBody>
      </p:sp>
      <p:cxnSp>
        <p:nvCxnSpPr>
          <p:cNvPr id="79886" name="AutoShape 13"/>
          <p:cNvCxnSpPr>
            <a:cxnSpLocks noChangeShapeType="1"/>
            <a:stCxn id="79884" idx="0"/>
            <a:endCxn id="79885" idx="2"/>
          </p:cNvCxnSpPr>
          <p:nvPr/>
        </p:nvCxnSpPr>
        <p:spPr bwMode="auto">
          <a:xfrm flipV="1">
            <a:off x="2808288" y="3803650"/>
            <a:ext cx="1306512" cy="2139950"/>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7" name="Text Box 14"/>
          <p:cNvSpPr txBox="1">
            <a:spLocks noChangeArrowheads="1"/>
          </p:cNvSpPr>
          <p:nvPr/>
        </p:nvSpPr>
        <p:spPr bwMode="auto">
          <a:xfrm>
            <a:off x="3886200" y="57150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rgbClr val="FF3300"/>
                </a:solidFill>
              </a:rPr>
              <a:t>partOf </a:t>
            </a:r>
            <a:r>
              <a:rPr lang="en-US" altLang="en-US" sz="1800">
                <a:solidFill>
                  <a:srgbClr val="FF3300"/>
                </a:solidFill>
              </a:rPr>
              <a:t>at t</a:t>
            </a:r>
            <a:r>
              <a:rPr lang="en-US" altLang="en-US" sz="1800" baseline="-25000">
                <a:solidFill>
                  <a:srgbClr val="FF3300"/>
                </a:solidFill>
              </a:rPr>
              <a:t>1</a:t>
            </a:r>
          </a:p>
        </p:txBody>
      </p:sp>
      <p:sp>
        <p:nvSpPr>
          <p:cNvPr id="79888" name="AutoShape 15"/>
          <p:cNvSpPr>
            <a:spLocks noChangeArrowheads="1"/>
          </p:cNvSpPr>
          <p:nvPr/>
        </p:nvSpPr>
        <p:spPr bwMode="auto">
          <a:xfrm>
            <a:off x="6324600" y="3048000"/>
            <a:ext cx="1504950" cy="574675"/>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stomach</a:t>
            </a:r>
          </a:p>
        </p:txBody>
      </p:sp>
      <p:cxnSp>
        <p:nvCxnSpPr>
          <p:cNvPr id="79889" name="AutoShape 16"/>
          <p:cNvCxnSpPr>
            <a:cxnSpLocks noChangeShapeType="1"/>
            <a:stCxn id="79884" idx="3"/>
            <a:endCxn id="79879" idx="1"/>
          </p:cNvCxnSpPr>
          <p:nvPr/>
        </p:nvCxnSpPr>
        <p:spPr bwMode="auto">
          <a:xfrm>
            <a:off x="3330575" y="6208713"/>
            <a:ext cx="2384425" cy="0"/>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90" name="Text Box 17"/>
          <p:cNvSpPr txBox="1">
            <a:spLocks noChangeArrowheads="1"/>
          </p:cNvSpPr>
          <p:nvPr/>
        </p:nvSpPr>
        <p:spPr bwMode="auto">
          <a:xfrm>
            <a:off x="3886200" y="63246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rgbClr val="FF3300"/>
                </a:solidFill>
              </a:rPr>
              <a:t>partOf </a:t>
            </a:r>
            <a:r>
              <a:rPr lang="en-US" altLang="en-US" sz="1800">
                <a:solidFill>
                  <a:srgbClr val="FF3300"/>
                </a:solidFill>
              </a:rPr>
              <a:t>at t</a:t>
            </a:r>
            <a:r>
              <a:rPr lang="en-US" altLang="en-US" sz="1800" baseline="-25000">
                <a:solidFill>
                  <a:srgbClr val="FF3300"/>
                </a:solidFill>
              </a:rPr>
              <a:t>2</a:t>
            </a:r>
          </a:p>
        </p:txBody>
      </p:sp>
      <p:cxnSp>
        <p:nvCxnSpPr>
          <p:cNvPr id="79891" name="AutoShape 18"/>
          <p:cNvCxnSpPr>
            <a:cxnSpLocks noChangeShapeType="1"/>
            <a:stCxn id="79884" idx="0"/>
            <a:endCxn id="79880" idx="2"/>
          </p:cNvCxnSpPr>
          <p:nvPr/>
        </p:nvCxnSpPr>
        <p:spPr bwMode="auto">
          <a:xfrm flipH="1" flipV="1">
            <a:off x="1779588" y="3805238"/>
            <a:ext cx="1028700" cy="2138362"/>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42856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AutoShape 5"/>
          <p:cNvSpPr>
            <a:spLocks noGrp="1" noChangeArrowheads="1"/>
          </p:cNvSpPr>
          <p:nvPr>
            <p:ph type="title"/>
          </p:nvPr>
        </p:nvSpPr>
        <p:spPr/>
        <p:txBody>
          <a:bodyPr/>
          <a:lstStyle/>
          <a:p>
            <a:pPr eaLnBrk="1" hangingPunct="1"/>
            <a:r>
              <a:rPr lang="en-US" altLang="en-US"/>
              <a:t>The importance of temporal indexing</a:t>
            </a:r>
          </a:p>
        </p:txBody>
      </p:sp>
      <p:sp>
        <p:nvSpPr>
          <p:cNvPr id="79874"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F55BD212-9BAB-4A1C-A7B0-274D4E897E43}" type="slidenum">
              <a:rPr lang="en-US" altLang="en-US" sz="1400">
                <a:solidFill>
                  <a:schemeClr val="bg1"/>
                </a:solidFill>
              </a:rPr>
              <a:pPr>
                <a:spcBef>
                  <a:spcPct val="0"/>
                </a:spcBef>
                <a:buFontTx/>
                <a:buNone/>
              </a:pPr>
              <a:t>68</a:t>
            </a:fld>
            <a:endParaRPr lang="en-US" altLang="en-US" sz="1400">
              <a:solidFill>
                <a:schemeClr val="bg1"/>
              </a:solidFill>
            </a:endParaRPr>
          </a:p>
        </p:txBody>
      </p:sp>
      <p:sp>
        <p:nvSpPr>
          <p:cNvPr id="79875" name="Text Box 2"/>
          <p:cNvSpPr txBox="1">
            <a:spLocks noChangeArrowheads="1"/>
          </p:cNvSpPr>
          <p:nvPr/>
        </p:nvSpPr>
        <p:spPr bwMode="auto">
          <a:xfrm>
            <a:off x="3562350" y="46482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6" name="Text Box 3"/>
          <p:cNvSpPr txBox="1">
            <a:spLocks noChangeArrowheads="1"/>
          </p:cNvSpPr>
          <p:nvPr/>
        </p:nvSpPr>
        <p:spPr bwMode="auto">
          <a:xfrm>
            <a:off x="7162800" y="473868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sp>
        <p:nvSpPr>
          <p:cNvPr id="79877" name="Text Box 4"/>
          <p:cNvSpPr txBox="1">
            <a:spLocks noChangeArrowheads="1"/>
          </p:cNvSpPr>
          <p:nvPr/>
        </p:nvSpPr>
        <p:spPr bwMode="auto">
          <a:xfrm>
            <a:off x="7162800" y="441007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2</a:t>
            </a:r>
          </a:p>
        </p:txBody>
      </p:sp>
      <p:sp>
        <p:nvSpPr>
          <p:cNvPr id="79879" name="Text Box 6"/>
          <p:cNvSpPr txBox="1">
            <a:spLocks noChangeArrowheads="1"/>
          </p:cNvSpPr>
          <p:nvPr/>
        </p:nvSpPr>
        <p:spPr bwMode="auto">
          <a:xfrm>
            <a:off x="5715794" y="5795962"/>
            <a:ext cx="2655888"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this-1’s stomach</a:t>
            </a:r>
          </a:p>
        </p:txBody>
      </p:sp>
      <p:sp>
        <p:nvSpPr>
          <p:cNvPr id="79880" name="AutoShape 7"/>
          <p:cNvSpPr>
            <a:spLocks noChangeArrowheads="1"/>
          </p:cNvSpPr>
          <p:nvPr/>
        </p:nvSpPr>
        <p:spPr bwMode="auto">
          <a:xfrm>
            <a:off x="742950" y="2757488"/>
            <a:ext cx="131445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benign</a:t>
            </a:r>
          </a:p>
          <a:p>
            <a:pPr algn="ctr" eaLnBrk="1" hangingPunct="1">
              <a:spcBef>
                <a:spcPct val="0"/>
              </a:spcBef>
              <a:buFontTx/>
              <a:buNone/>
            </a:pPr>
            <a:r>
              <a:rPr lang="en-US" altLang="en-US" sz="2800">
                <a:solidFill>
                  <a:srgbClr val="000066"/>
                </a:solidFill>
              </a:rPr>
              <a:t>tumor</a:t>
            </a:r>
          </a:p>
        </p:txBody>
      </p:sp>
      <p:sp>
        <p:nvSpPr>
          <p:cNvPr id="79881" name="Text Box 8"/>
          <p:cNvSpPr txBox="1">
            <a:spLocks noChangeArrowheads="1"/>
          </p:cNvSpPr>
          <p:nvPr/>
        </p:nvSpPr>
        <p:spPr bwMode="auto">
          <a:xfrm>
            <a:off x="371475" y="464502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t</a:t>
            </a:r>
            <a:r>
              <a:rPr lang="en-US" altLang="en-US" sz="1800" baseline="-25000">
                <a:solidFill>
                  <a:srgbClr val="FFFF00"/>
                </a:solidFill>
              </a:rPr>
              <a:t>1</a:t>
            </a:r>
          </a:p>
        </p:txBody>
      </p:sp>
      <p:cxnSp>
        <p:nvCxnSpPr>
          <p:cNvPr id="79882" name="AutoShape 9"/>
          <p:cNvCxnSpPr>
            <a:cxnSpLocks noChangeShapeType="1"/>
            <a:stCxn id="79879" idx="0"/>
            <a:endCxn id="79888" idx="2"/>
          </p:cNvCxnSpPr>
          <p:nvPr/>
        </p:nvCxnSpPr>
        <p:spPr bwMode="auto">
          <a:xfrm flipV="1">
            <a:off x="7043738" y="3622675"/>
            <a:ext cx="0" cy="2173287"/>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3" name="Rectangle 10"/>
          <p:cNvSpPr>
            <a:spLocks noChangeArrowheads="1"/>
          </p:cNvSpPr>
          <p:nvPr/>
        </p:nvSpPr>
        <p:spPr bwMode="auto">
          <a:xfrm>
            <a:off x="0" y="4495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79884" name="Text Box 11"/>
          <p:cNvSpPr txBox="1">
            <a:spLocks noChangeArrowheads="1"/>
          </p:cNvSpPr>
          <p:nvPr/>
        </p:nvSpPr>
        <p:spPr bwMode="auto">
          <a:xfrm>
            <a:off x="877888" y="5334000"/>
            <a:ext cx="1044575" cy="528638"/>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chemeClr val="tx1"/>
                </a:solidFill>
              </a:rPr>
              <a:t>this-4</a:t>
            </a:r>
          </a:p>
        </p:txBody>
      </p:sp>
      <p:sp>
        <p:nvSpPr>
          <p:cNvPr id="79885" name="AutoShape 12"/>
          <p:cNvSpPr>
            <a:spLocks noChangeArrowheads="1"/>
          </p:cNvSpPr>
          <p:nvPr/>
        </p:nvSpPr>
        <p:spPr bwMode="auto">
          <a:xfrm>
            <a:off x="3200400" y="2755900"/>
            <a:ext cx="1828800" cy="1047750"/>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malignant</a:t>
            </a:r>
          </a:p>
          <a:p>
            <a:pPr algn="ctr" eaLnBrk="1" hangingPunct="1">
              <a:spcBef>
                <a:spcPct val="0"/>
              </a:spcBef>
              <a:buFontTx/>
              <a:buNone/>
            </a:pPr>
            <a:r>
              <a:rPr lang="en-US" altLang="en-US" sz="2800">
                <a:solidFill>
                  <a:srgbClr val="000066"/>
                </a:solidFill>
              </a:rPr>
              <a:t>tumor</a:t>
            </a:r>
          </a:p>
        </p:txBody>
      </p:sp>
      <p:cxnSp>
        <p:nvCxnSpPr>
          <p:cNvPr id="79886" name="AutoShape 13"/>
          <p:cNvCxnSpPr>
            <a:cxnSpLocks noChangeShapeType="1"/>
            <a:stCxn id="20" idx="0"/>
            <a:endCxn id="79885" idx="2"/>
          </p:cNvCxnSpPr>
          <p:nvPr/>
        </p:nvCxnSpPr>
        <p:spPr bwMode="auto">
          <a:xfrm flipH="1" flipV="1">
            <a:off x="4114800" y="3803650"/>
            <a:ext cx="1" cy="2328069"/>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87" name="Text Box 14"/>
          <p:cNvSpPr txBox="1">
            <a:spLocks noChangeArrowheads="1"/>
          </p:cNvSpPr>
          <p:nvPr/>
        </p:nvSpPr>
        <p:spPr bwMode="auto">
          <a:xfrm>
            <a:off x="2332038" y="5279232"/>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err="1">
                <a:solidFill>
                  <a:srgbClr val="FF3300"/>
                </a:solidFill>
              </a:rPr>
              <a:t>partOf</a:t>
            </a:r>
            <a:r>
              <a:rPr lang="en-US" altLang="en-US" sz="1800" b="0" dirty="0">
                <a:solidFill>
                  <a:srgbClr val="FF3300"/>
                </a:solidFill>
              </a:rPr>
              <a:t> </a:t>
            </a:r>
            <a:r>
              <a:rPr lang="en-US" altLang="en-US" sz="1800" dirty="0">
                <a:solidFill>
                  <a:srgbClr val="FF3300"/>
                </a:solidFill>
              </a:rPr>
              <a:t>at t</a:t>
            </a:r>
            <a:r>
              <a:rPr lang="en-US" altLang="en-US" sz="1800" baseline="-25000" dirty="0">
                <a:solidFill>
                  <a:srgbClr val="FF3300"/>
                </a:solidFill>
              </a:rPr>
              <a:t>1</a:t>
            </a:r>
          </a:p>
        </p:txBody>
      </p:sp>
      <p:sp>
        <p:nvSpPr>
          <p:cNvPr id="79888" name="AutoShape 15"/>
          <p:cNvSpPr>
            <a:spLocks noChangeArrowheads="1"/>
          </p:cNvSpPr>
          <p:nvPr/>
        </p:nvSpPr>
        <p:spPr bwMode="auto">
          <a:xfrm>
            <a:off x="6291263" y="3048000"/>
            <a:ext cx="1504950" cy="574675"/>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a:solidFill>
                  <a:srgbClr val="000066"/>
                </a:solidFill>
              </a:rPr>
              <a:t>stomach</a:t>
            </a:r>
          </a:p>
        </p:txBody>
      </p:sp>
      <p:cxnSp>
        <p:nvCxnSpPr>
          <p:cNvPr id="79889" name="AutoShape 16"/>
          <p:cNvCxnSpPr>
            <a:cxnSpLocks noChangeShapeType="1"/>
            <a:stCxn id="79884" idx="3"/>
            <a:endCxn id="79879" idx="1"/>
          </p:cNvCxnSpPr>
          <p:nvPr/>
        </p:nvCxnSpPr>
        <p:spPr bwMode="auto">
          <a:xfrm>
            <a:off x="1922463" y="5598319"/>
            <a:ext cx="3793331" cy="461962"/>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9890" name="Text Box 17"/>
          <p:cNvSpPr txBox="1">
            <a:spLocks noChangeArrowheads="1"/>
          </p:cNvSpPr>
          <p:nvPr/>
        </p:nvSpPr>
        <p:spPr bwMode="auto">
          <a:xfrm>
            <a:off x="4876800" y="6408737"/>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err="1">
                <a:solidFill>
                  <a:srgbClr val="FF3300"/>
                </a:solidFill>
              </a:rPr>
              <a:t>partOf</a:t>
            </a:r>
            <a:r>
              <a:rPr lang="en-US" altLang="en-US" sz="1800" b="0" dirty="0">
                <a:solidFill>
                  <a:srgbClr val="FF3300"/>
                </a:solidFill>
              </a:rPr>
              <a:t> </a:t>
            </a:r>
            <a:r>
              <a:rPr lang="en-US" altLang="en-US" sz="1800" dirty="0">
                <a:solidFill>
                  <a:srgbClr val="FF3300"/>
                </a:solidFill>
              </a:rPr>
              <a:t>at t</a:t>
            </a:r>
            <a:r>
              <a:rPr lang="en-US" altLang="en-US" sz="1800" baseline="-25000" dirty="0">
                <a:solidFill>
                  <a:srgbClr val="FF3300"/>
                </a:solidFill>
              </a:rPr>
              <a:t>2</a:t>
            </a:r>
          </a:p>
        </p:txBody>
      </p:sp>
      <p:cxnSp>
        <p:nvCxnSpPr>
          <p:cNvPr id="79891" name="AutoShape 18"/>
          <p:cNvCxnSpPr>
            <a:cxnSpLocks noChangeShapeType="1"/>
          </p:cNvCxnSpPr>
          <p:nvPr/>
        </p:nvCxnSpPr>
        <p:spPr bwMode="auto">
          <a:xfrm flipH="1" flipV="1">
            <a:off x="1400175" y="3805238"/>
            <a:ext cx="1" cy="1747837"/>
          </a:xfrm>
          <a:prstGeom prst="straightConnector1">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20" name="Text Box 11"/>
          <p:cNvSpPr txBox="1">
            <a:spLocks noChangeArrowheads="1"/>
          </p:cNvSpPr>
          <p:nvPr/>
        </p:nvSpPr>
        <p:spPr bwMode="auto">
          <a:xfrm>
            <a:off x="3592862" y="6131719"/>
            <a:ext cx="1043877" cy="523220"/>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800" dirty="0">
                <a:solidFill>
                  <a:schemeClr val="tx1"/>
                </a:solidFill>
              </a:rPr>
              <a:t>this-5</a:t>
            </a:r>
          </a:p>
        </p:txBody>
      </p:sp>
      <p:cxnSp>
        <p:nvCxnSpPr>
          <p:cNvPr id="29" name="AutoShape 16"/>
          <p:cNvCxnSpPr>
            <a:cxnSpLocks noChangeShapeType="1"/>
            <a:stCxn id="20" idx="3"/>
            <a:endCxn id="79879" idx="1"/>
          </p:cNvCxnSpPr>
          <p:nvPr/>
        </p:nvCxnSpPr>
        <p:spPr bwMode="auto">
          <a:xfrm flipV="1">
            <a:off x="4636739" y="6060281"/>
            <a:ext cx="1079055" cy="333048"/>
          </a:xfrm>
          <a:prstGeom prst="straightConnector1">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7612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943600" y="1219200"/>
            <a:ext cx="2362200" cy="2209800"/>
            <a:chOff x="3744" y="768"/>
            <a:chExt cx="1488" cy="1392"/>
          </a:xfrm>
        </p:grpSpPr>
        <p:sp>
          <p:nvSpPr>
            <p:cNvPr id="84000" name="Rectangle 3"/>
            <p:cNvSpPr>
              <a:spLocks noChangeArrowheads="1"/>
            </p:cNvSpPr>
            <p:nvPr/>
          </p:nvSpPr>
          <p:spPr bwMode="auto">
            <a:xfrm>
              <a:off x="3744" y="768"/>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4001" name="Object 4"/>
            <p:cNvGraphicFramePr>
              <a:graphicFrameLocks noChangeAspect="1"/>
            </p:cNvGraphicFramePr>
            <p:nvPr/>
          </p:nvGraphicFramePr>
          <p:xfrm>
            <a:off x="3936" y="864"/>
            <a:ext cx="1140" cy="1110"/>
          </p:xfrm>
          <a:graphic>
            <a:graphicData uri="http://schemas.openxmlformats.org/presentationml/2006/ole">
              <mc:AlternateContent xmlns:mc="http://schemas.openxmlformats.org/markup-compatibility/2006">
                <mc:Choice xmlns:v="urn:schemas-microsoft-com:vml" Requires="v">
                  <p:oleObj spid="_x0000_s371880" name="Photo Editor-foto" r:id="rId4" imgW="5447619" imgH="5304762" progId="MSPhotoEd.3">
                    <p:embed/>
                  </p:oleObj>
                </mc:Choice>
                <mc:Fallback>
                  <p:oleObj name="Photo Editor-foto" r:id="rId4" imgW="5447619" imgH="5304762" progId="MSPhotoEd.3">
                    <p:embed/>
                    <p:pic>
                      <p:nvPicPr>
                        <p:cNvPr id="8400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864"/>
                          <a:ext cx="1140" cy="1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5"/>
          <p:cNvGrpSpPr>
            <a:grpSpLocks/>
          </p:cNvGrpSpPr>
          <p:nvPr/>
        </p:nvGrpSpPr>
        <p:grpSpPr bwMode="auto">
          <a:xfrm>
            <a:off x="3276600" y="1219200"/>
            <a:ext cx="2362200" cy="2209800"/>
            <a:chOff x="2064" y="768"/>
            <a:chExt cx="1488" cy="1392"/>
          </a:xfrm>
        </p:grpSpPr>
        <p:sp>
          <p:nvSpPr>
            <p:cNvPr id="83998" name="Rectangle 6"/>
            <p:cNvSpPr>
              <a:spLocks noChangeArrowheads="1"/>
            </p:cNvSpPr>
            <p:nvPr/>
          </p:nvSpPr>
          <p:spPr bwMode="auto">
            <a:xfrm>
              <a:off x="2064" y="768"/>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a:solidFill>
                  <a:srgbClr val="000066"/>
                </a:solidFill>
              </a:endParaRPr>
            </a:p>
          </p:txBody>
        </p:sp>
        <p:graphicFrame>
          <p:nvGraphicFramePr>
            <p:cNvPr id="83999" name="Object 7"/>
            <p:cNvGraphicFramePr>
              <a:graphicFrameLocks noChangeAspect="1"/>
            </p:cNvGraphicFramePr>
            <p:nvPr/>
          </p:nvGraphicFramePr>
          <p:xfrm>
            <a:off x="2208" y="864"/>
            <a:ext cx="1200" cy="1146"/>
          </p:xfrm>
          <a:graphic>
            <a:graphicData uri="http://schemas.openxmlformats.org/presentationml/2006/ole">
              <mc:AlternateContent xmlns:mc="http://schemas.openxmlformats.org/markup-compatibility/2006">
                <mc:Choice xmlns:v="urn:schemas-microsoft-com:vml" Requires="v">
                  <p:oleObj spid="_x0000_s371881" name="Photo Editor-foto" r:id="rId6" imgW="6428571" imgH="6133333" progId="MSPhotoEd.3">
                    <p:embed/>
                  </p:oleObj>
                </mc:Choice>
                <mc:Fallback>
                  <p:oleObj name="Photo Editor-foto" r:id="rId6" imgW="6428571" imgH="6133333" progId="MSPhotoEd.3">
                    <p:embed/>
                    <p:pic>
                      <p:nvPicPr>
                        <p:cNvPr id="8399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864"/>
                          <a:ext cx="1200" cy="114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973" name="AutoShape 8"/>
          <p:cNvSpPr>
            <a:spLocks noGrp="1" noChangeArrowheads="1"/>
          </p:cNvSpPr>
          <p:nvPr>
            <p:ph type="title"/>
          </p:nvPr>
        </p:nvSpPr>
        <p:spPr>
          <a:xfrm>
            <a:off x="309563" y="461963"/>
            <a:ext cx="8434387" cy="631825"/>
          </a:xfrm>
        </p:spPr>
        <p:txBody>
          <a:bodyPr/>
          <a:lstStyle/>
          <a:p>
            <a:pPr eaLnBrk="1" hangingPunct="1"/>
            <a:r>
              <a:rPr lang="nl-BE" altLang="en-US"/>
              <a:t>Continuants preserve identity while changing</a:t>
            </a:r>
            <a:endParaRPr lang="nl-NL" altLang="en-US"/>
          </a:p>
        </p:txBody>
      </p:sp>
      <p:grpSp>
        <p:nvGrpSpPr>
          <p:cNvPr id="4" name="Group 9"/>
          <p:cNvGrpSpPr>
            <a:grpSpLocks/>
          </p:cNvGrpSpPr>
          <p:nvPr/>
        </p:nvGrpSpPr>
        <p:grpSpPr bwMode="auto">
          <a:xfrm>
            <a:off x="1981200" y="4114800"/>
            <a:ext cx="6324600" cy="2524125"/>
            <a:chOff x="1248" y="2592"/>
            <a:chExt cx="3984" cy="1590"/>
          </a:xfrm>
        </p:grpSpPr>
        <p:grpSp>
          <p:nvGrpSpPr>
            <p:cNvPr id="83989" name="Group 10"/>
            <p:cNvGrpSpPr>
              <a:grpSpLocks/>
            </p:cNvGrpSpPr>
            <p:nvPr/>
          </p:nvGrpSpPr>
          <p:grpSpPr bwMode="auto">
            <a:xfrm>
              <a:off x="2064" y="2592"/>
              <a:ext cx="1488" cy="1392"/>
              <a:chOff x="2064" y="2592"/>
              <a:chExt cx="1488" cy="1392"/>
            </a:xfrm>
          </p:grpSpPr>
          <p:sp>
            <p:nvSpPr>
              <p:cNvPr id="83996" name="Rectangle 11"/>
              <p:cNvSpPr>
                <a:spLocks noChangeArrowheads="1"/>
              </p:cNvSpPr>
              <p:nvPr/>
            </p:nvSpPr>
            <p:spPr bwMode="auto">
              <a:xfrm>
                <a:off x="2064" y="2592"/>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3997" name="Object 12"/>
              <p:cNvGraphicFramePr>
                <a:graphicFrameLocks noChangeAspect="1"/>
              </p:cNvGraphicFramePr>
              <p:nvPr/>
            </p:nvGraphicFramePr>
            <p:xfrm>
              <a:off x="2208" y="2688"/>
              <a:ext cx="1200" cy="1124"/>
            </p:xfrm>
            <a:graphic>
              <a:graphicData uri="http://schemas.openxmlformats.org/presentationml/2006/ole">
                <mc:AlternateContent xmlns:mc="http://schemas.openxmlformats.org/markup-compatibility/2006">
                  <mc:Choice xmlns:v="urn:schemas-microsoft-com:vml" Requires="v">
                    <p:oleObj spid="_x0000_s371882" name="Photo Editor-foto" r:id="rId8" imgW="1352381" imgH="1267002" progId="MSPhotoEd.3">
                      <p:embed/>
                    </p:oleObj>
                  </mc:Choice>
                  <mc:Fallback>
                    <p:oleObj name="Photo Editor-foto" r:id="rId8" imgW="1352381" imgH="1267002" progId="MSPhotoEd.3">
                      <p:embed/>
                      <p:pic>
                        <p:nvPicPr>
                          <p:cNvPr id="83997"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2688"/>
                            <a:ext cx="1200" cy="112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3990" name="Group 13"/>
            <p:cNvGrpSpPr>
              <a:grpSpLocks/>
            </p:cNvGrpSpPr>
            <p:nvPr/>
          </p:nvGrpSpPr>
          <p:grpSpPr bwMode="auto">
            <a:xfrm>
              <a:off x="3744" y="2592"/>
              <a:ext cx="1488" cy="1392"/>
              <a:chOff x="3744" y="2592"/>
              <a:chExt cx="1488" cy="1392"/>
            </a:xfrm>
          </p:grpSpPr>
          <p:sp>
            <p:nvSpPr>
              <p:cNvPr id="83994" name="Rectangle 14"/>
              <p:cNvSpPr>
                <a:spLocks noChangeArrowheads="1"/>
              </p:cNvSpPr>
              <p:nvPr/>
            </p:nvSpPr>
            <p:spPr bwMode="auto">
              <a:xfrm>
                <a:off x="3744" y="2592"/>
                <a:ext cx="1488" cy="13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aphicFrame>
            <p:nvGraphicFramePr>
              <p:cNvPr id="83995" name="Object 15"/>
              <p:cNvGraphicFramePr>
                <a:graphicFrameLocks noChangeAspect="1"/>
              </p:cNvGraphicFramePr>
              <p:nvPr/>
            </p:nvGraphicFramePr>
            <p:xfrm>
              <a:off x="3883" y="2688"/>
              <a:ext cx="1200" cy="1148"/>
            </p:xfrm>
            <a:graphic>
              <a:graphicData uri="http://schemas.openxmlformats.org/presentationml/2006/ole">
                <mc:AlternateContent xmlns:mc="http://schemas.openxmlformats.org/markup-compatibility/2006">
                  <mc:Choice xmlns:v="urn:schemas-microsoft-com:vml" Requires="v">
                    <p:oleObj spid="_x0000_s371883" name="Photo Editor-foto" r:id="rId10" imgW="1324160" imgH="1267002" progId="MSPhotoEd.3">
                      <p:embed/>
                    </p:oleObj>
                  </mc:Choice>
                  <mc:Fallback>
                    <p:oleObj name="Photo Editor-foto" r:id="rId10" imgW="1324160" imgH="1267002" progId="MSPhotoEd.3">
                      <p:embed/>
                      <p:pic>
                        <p:nvPicPr>
                          <p:cNvPr id="83995"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 y="2688"/>
                            <a:ext cx="1200" cy="114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3991" name="Text Box 16"/>
            <p:cNvSpPr txBox="1">
              <a:spLocks noChangeArrowheads="1"/>
            </p:cNvSpPr>
            <p:nvPr/>
          </p:nvSpPr>
          <p:spPr bwMode="auto">
            <a:xfrm>
              <a:off x="2352" y="3888"/>
              <a:ext cx="984"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caterpillar</a:t>
              </a:r>
              <a:endParaRPr lang="nl-NL" altLang="en-US" sz="2400">
                <a:solidFill>
                  <a:schemeClr val="accent2"/>
                </a:solidFill>
                <a:cs typeface="Times New Roman" panose="02020603050405020304" pitchFamily="18" charset="0"/>
              </a:endParaRPr>
            </a:p>
          </p:txBody>
        </p:sp>
        <p:sp>
          <p:nvSpPr>
            <p:cNvPr id="83992" name="Text Box 17"/>
            <p:cNvSpPr txBox="1">
              <a:spLocks noChangeArrowheads="1"/>
            </p:cNvSpPr>
            <p:nvPr/>
          </p:nvSpPr>
          <p:spPr bwMode="auto">
            <a:xfrm>
              <a:off x="4128" y="3888"/>
              <a:ext cx="937" cy="294"/>
            </a:xfrm>
            <a:prstGeom prst="rect">
              <a:avLst/>
            </a:prstGeom>
            <a:solidFill>
              <a:srgbClr val="FFFF00"/>
            </a:solidFill>
            <a:ln w="9525">
              <a:solidFill>
                <a:schemeClr val="bg1"/>
              </a:solidFill>
              <a:miter lim="800000"/>
              <a:headEnd/>
              <a:tailEnd/>
            </a:ln>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butterfly</a:t>
              </a:r>
              <a:endParaRPr lang="nl-NL" altLang="en-US" sz="2400">
                <a:solidFill>
                  <a:schemeClr val="accent2"/>
                </a:solidFill>
                <a:cs typeface="Times New Roman" panose="02020603050405020304" pitchFamily="18" charset="0"/>
              </a:endParaRPr>
            </a:p>
          </p:txBody>
        </p:sp>
        <p:sp>
          <p:nvSpPr>
            <p:cNvPr id="83993" name="Text Box 18"/>
            <p:cNvSpPr txBox="1">
              <a:spLocks noChangeArrowheads="1"/>
            </p:cNvSpPr>
            <p:nvPr/>
          </p:nvSpPr>
          <p:spPr bwMode="auto">
            <a:xfrm>
              <a:off x="1248" y="3072"/>
              <a:ext cx="687"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animal</a:t>
              </a:r>
              <a:endParaRPr lang="nl-NL" altLang="en-US" sz="2400">
                <a:solidFill>
                  <a:schemeClr val="accent2"/>
                </a:solidFill>
                <a:cs typeface="Times New Roman" panose="02020603050405020304" pitchFamily="18" charset="0"/>
              </a:endParaRPr>
            </a:p>
          </p:txBody>
        </p:sp>
      </p:grpSp>
      <p:grpSp>
        <p:nvGrpSpPr>
          <p:cNvPr id="7" name="Group 19"/>
          <p:cNvGrpSpPr>
            <a:grpSpLocks/>
          </p:cNvGrpSpPr>
          <p:nvPr/>
        </p:nvGrpSpPr>
        <p:grpSpPr bwMode="auto">
          <a:xfrm>
            <a:off x="304800" y="2133600"/>
            <a:ext cx="8458200" cy="2203450"/>
            <a:chOff x="192" y="1344"/>
            <a:chExt cx="5328" cy="1388"/>
          </a:xfrm>
        </p:grpSpPr>
        <p:sp>
          <p:nvSpPr>
            <p:cNvPr id="83985" name="Line 20"/>
            <p:cNvSpPr>
              <a:spLocks noChangeShapeType="1"/>
            </p:cNvSpPr>
            <p:nvPr/>
          </p:nvSpPr>
          <p:spPr bwMode="auto">
            <a:xfrm>
              <a:off x="1968" y="2496"/>
              <a:ext cx="3552"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6" name="Text Box 21"/>
            <p:cNvSpPr txBox="1">
              <a:spLocks noChangeArrowheads="1"/>
            </p:cNvSpPr>
            <p:nvPr/>
          </p:nvSpPr>
          <p:spPr bwMode="auto">
            <a:xfrm>
              <a:off x="5232" y="1940"/>
              <a:ext cx="2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4000">
                  <a:solidFill>
                    <a:srgbClr val="0099FF"/>
                  </a:solidFill>
                  <a:cs typeface="Times New Roman" panose="02020603050405020304" pitchFamily="18" charset="0"/>
                </a:rPr>
                <a:t>t</a:t>
              </a:r>
              <a:endParaRPr lang="nl-NL" altLang="en-US" sz="4000">
                <a:solidFill>
                  <a:srgbClr val="0099FF"/>
                </a:solidFill>
                <a:cs typeface="Times New Roman" panose="02020603050405020304" pitchFamily="18" charset="0"/>
              </a:endParaRPr>
            </a:p>
          </p:txBody>
        </p:sp>
        <p:sp>
          <p:nvSpPr>
            <p:cNvPr id="83987" name="Text Box 22"/>
            <p:cNvSpPr txBox="1">
              <a:spLocks noChangeArrowheads="1"/>
            </p:cNvSpPr>
            <p:nvPr/>
          </p:nvSpPr>
          <p:spPr bwMode="auto">
            <a:xfrm>
              <a:off x="1248" y="1344"/>
              <a:ext cx="699" cy="52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human</a:t>
              </a:r>
            </a:p>
            <a:p>
              <a:pPr eaLnBrk="1" hangingPunct="1">
                <a:spcBef>
                  <a:spcPct val="0"/>
                </a:spcBef>
                <a:buFontTx/>
                <a:buNone/>
              </a:pPr>
              <a:r>
                <a:rPr lang="nl-BE" altLang="en-US" sz="2400">
                  <a:solidFill>
                    <a:schemeClr val="accent2"/>
                  </a:solidFill>
                  <a:cs typeface="Times New Roman" panose="02020603050405020304" pitchFamily="18" charset="0"/>
                </a:rPr>
                <a:t> being</a:t>
              </a:r>
              <a:endParaRPr lang="nl-NL" altLang="en-US" sz="2400">
                <a:solidFill>
                  <a:schemeClr val="accent2"/>
                </a:solidFill>
                <a:cs typeface="Times New Roman" panose="02020603050405020304" pitchFamily="18" charset="0"/>
              </a:endParaRPr>
            </a:p>
          </p:txBody>
        </p:sp>
        <p:sp>
          <p:nvSpPr>
            <p:cNvPr id="83988" name="Text Box 23"/>
            <p:cNvSpPr txBox="1">
              <a:spLocks noChangeArrowheads="1"/>
            </p:cNvSpPr>
            <p:nvPr/>
          </p:nvSpPr>
          <p:spPr bwMode="auto">
            <a:xfrm>
              <a:off x="192" y="2208"/>
              <a:ext cx="814" cy="52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nl-BE" altLang="en-US" sz="2400">
                  <a:solidFill>
                    <a:schemeClr val="accent2"/>
                  </a:solidFill>
                  <a:cs typeface="Times New Roman" panose="02020603050405020304" pitchFamily="18" charset="0"/>
                </a:rPr>
                <a:t>living</a:t>
              </a:r>
            </a:p>
            <a:p>
              <a:pPr algn="ctr" eaLnBrk="1" hangingPunct="1">
                <a:spcBef>
                  <a:spcPct val="0"/>
                </a:spcBef>
                <a:buFontTx/>
                <a:buNone/>
              </a:pPr>
              <a:r>
                <a:rPr lang="nl-BE" altLang="en-US" sz="2400">
                  <a:solidFill>
                    <a:schemeClr val="accent2"/>
                  </a:solidFill>
                  <a:cs typeface="Times New Roman" panose="02020603050405020304" pitchFamily="18" charset="0"/>
                </a:rPr>
                <a:t>creature</a:t>
              </a:r>
              <a:endParaRPr lang="nl-NL" altLang="en-US" sz="2400">
                <a:solidFill>
                  <a:schemeClr val="accent2"/>
                </a:solidFill>
                <a:cs typeface="Times New Roman" panose="02020603050405020304" pitchFamily="18" charset="0"/>
              </a:endParaRPr>
            </a:p>
          </p:txBody>
        </p:sp>
      </p:grpSp>
      <p:grpSp>
        <p:nvGrpSpPr>
          <p:cNvPr id="8" name="Group 24"/>
          <p:cNvGrpSpPr>
            <a:grpSpLocks/>
          </p:cNvGrpSpPr>
          <p:nvPr/>
        </p:nvGrpSpPr>
        <p:grpSpPr bwMode="auto">
          <a:xfrm>
            <a:off x="2819400" y="3124200"/>
            <a:ext cx="2132013" cy="869950"/>
            <a:chOff x="1776" y="1968"/>
            <a:chExt cx="1343" cy="548"/>
          </a:xfrm>
        </p:grpSpPr>
        <p:sp>
          <p:nvSpPr>
            <p:cNvPr id="83981" name="Text Box 25"/>
            <p:cNvSpPr txBox="1">
              <a:spLocks noChangeArrowheads="1"/>
            </p:cNvSpPr>
            <p:nvPr/>
          </p:nvSpPr>
          <p:spPr bwMode="auto">
            <a:xfrm>
              <a:off x="2064" y="1968"/>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chemeClr val="bg1"/>
                  </a:solidFill>
                </a:rPr>
                <a:t>me</a:t>
              </a:r>
            </a:p>
          </p:txBody>
        </p:sp>
        <p:grpSp>
          <p:nvGrpSpPr>
            <p:cNvPr id="83982" name="Group 26"/>
            <p:cNvGrpSpPr>
              <a:grpSpLocks/>
            </p:cNvGrpSpPr>
            <p:nvPr/>
          </p:nvGrpSpPr>
          <p:grpSpPr bwMode="auto">
            <a:xfrm>
              <a:off x="1776" y="2064"/>
              <a:ext cx="1343" cy="452"/>
              <a:chOff x="1776" y="2064"/>
              <a:chExt cx="1343" cy="452"/>
            </a:xfrm>
          </p:grpSpPr>
          <p:sp>
            <p:nvSpPr>
              <p:cNvPr id="83983" name="Text Box 27"/>
              <p:cNvSpPr txBox="1">
                <a:spLocks noChangeArrowheads="1"/>
              </p:cNvSpPr>
              <p:nvPr/>
            </p:nvSpPr>
            <p:spPr bwMode="auto">
              <a:xfrm>
                <a:off x="2592" y="2064"/>
                <a:ext cx="527"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child</a:t>
                </a:r>
                <a:endParaRPr lang="nl-NL" altLang="en-US" sz="2400">
                  <a:solidFill>
                    <a:schemeClr val="accent2"/>
                  </a:solidFill>
                  <a:cs typeface="Times New Roman" panose="02020603050405020304" pitchFamily="18" charset="0"/>
                </a:endParaRPr>
              </a:p>
            </p:txBody>
          </p:sp>
          <p:sp>
            <p:nvSpPr>
              <p:cNvPr id="83984" name="Text Box 28"/>
              <p:cNvSpPr txBox="1">
                <a:spLocks noChangeArrowheads="1"/>
              </p:cNvSpPr>
              <p:nvPr/>
            </p:nvSpPr>
            <p:spPr bwMode="auto">
              <a:xfrm>
                <a:off x="1776" y="2112"/>
                <a:ext cx="8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en-US" altLang="en-US" sz="1800">
                    <a:solidFill>
                      <a:schemeClr val="bg1"/>
                    </a:solidFill>
                  </a:rPr>
                  <a:t>Instance-of                 </a:t>
                </a:r>
              </a:p>
              <a:p>
                <a:pPr eaLnBrk="1" hangingPunct="1">
                  <a:spcBef>
                    <a:spcPct val="0"/>
                  </a:spcBef>
                  <a:buFontTx/>
                  <a:buNone/>
                </a:pPr>
                <a:r>
                  <a:rPr lang="en-US" altLang="en-US" sz="1800">
                    <a:solidFill>
                      <a:schemeClr val="bg1"/>
                    </a:solidFill>
                  </a:rPr>
                  <a:t>in 1960  </a:t>
                </a:r>
              </a:p>
            </p:txBody>
          </p:sp>
        </p:grpSp>
      </p:grpSp>
      <p:grpSp>
        <p:nvGrpSpPr>
          <p:cNvPr id="10" name="Group 29"/>
          <p:cNvGrpSpPr>
            <a:grpSpLocks/>
          </p:cNvGrpSpPr>
          <p:nvPr/>
        </p:nvGrpSpPr>
        <p:grpSpPr bwMode="auto">
          <a:xfrm>
            <a:off x="5638800" y="3124200"/>
            <a:ext cx="2090738" cy="869950"/>
            <a:chOff x="3552" y="1968"/>
            <a:chExt cx="1317" cy="548"/>
          </a:xfrm>
        </p:grpSpPr>
        <p:sp>
          <p:nvSpPr>
            <p:cNvPr id="83978" name="Text Box 30"/>
            <p:cNvSpPr txBox="1">
              <a:spLocks noChangeArrowheads="1"/>
            </p:cNvSpPr>
            <p:nvPr/>
          </p:nvSpPr>
          <p:spPr bwMode="auto">
            <a:xfrm>
              <a:off x="4320" y="2064"/>
              <a:ext cx="549" cy="294"/>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accent2"/>
                  </a:solidFill>
                  <a:cs typeface="Times New Roman" panose="02020603050405020304" pitchFamily="18" charset="0"/>
                </a:rPr>
                <a:t>adult</a:t>
              </a:r>
              <a:endParaRPr lang="nl-NL" altLang="en-US" sz="2400">
                <a:solidFill>
                  <a:schemeClr val="accent2"/>
                </a:solidFill>
                <a:cs typeface="Times New Roman" panose="02020603050405020304" pitchFamily="18" charset="0"/>
              </a:endParaRPr>
            </a:p>
          </p:txBody>
        </p:sp>
        <p:sp>
          <p:nvSpPr>
            <p:cNvPr id="83979" name="Text Box 31"/>
            <p:cNvSpPr txBox="1">
              <a:spLocks noChangeArrowheads="1"/>
            </p:cNvSpPr>
            <p:nvPr/>
          </p:nvSpPr>
          <p:spPr bwMode="auto">
            <a:xfrm>
              <a:off x="3744" y="1968"/>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chemeClr val="bg1"/>
                  </a:solidFill>
                </a:rPr>
                <a:t>me</a:t>
              </a:r>
            </a:p>
          </p:txBody>
        </p:sp>
        <p:sp>
          <p:nvSpPr>
            <p:cNvPr id="83980" name="Text Box 32"/>
            <p:cNvSpPr txBox="1">
              <a:spLocks noChangeArrowheads="1"/>
            </p:cNvSpPr>
            <p:nvPr/>
          </p:nvSpPr>
          <p:spPr bwMode="auto">
            <a:xfrm>
              <a:off x="3552" y="2112"/>
              <a:ext cx="8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en-US" altLang="en-US" sz="1800">
                  <a:solidFill>
                    <a:schemeClr val="bg1"/>
                  </a:solidFill>
                </a:rPr>
                <a:t>Instance-of                 </a:t>
              </a:r>
            </a:p>
            <a:p>
              <a:pPr eaLnBrk="1" hangingPunct="1">
                <a:spcBef>
                  <a:spcPct val="0"/>
                </a:spcBef>
                <a:buFontTx/>
                <a:buNone/>
              </a:pPr>
              <a:r>
                <a:rPr lang="en-US" altLang="en-US" sz="1800">
                  <a:solidFill>
                    <a:schemeClr val="bg1"/>
                  </a:solidFill>
                </a:rPr>
                <a:t>since 1980  </a:t>
              </a:r>
            </a:p>
          </p:txBody>
        </p:sp>
      </p:grpSp>
      <p:sp>
        <p:nvSpPr>
          <p:cNvPr id="5" name="Slide Number Placeholder 4">
            <a:extLst>
              <a:ext uri="{FF2B5EF4-FFF2-40B4-BE49-F238E27FC236}">
                <a16:creationId xmlns:a16="http://schemas.microsoft.com/office/drawing/2014/main" id="{3ED6ECDF-1FE0-4520-B85B-2BD9E7CA89CD}"/>
              </a:ext>
            </a:extLst>
          </p:cNvPr>
          <p:cNvSpPr>
            <a:spLocks noGrp="1"/>
          </p:cNvSpPr>
          <p:nvPr>
            <p:ph type="sldNum" sz="quarter" idx="10"/>
          </p:nvPr>
        </p:nvSpPr>
        <p:spPr/>
        <p:txBody>
          <a:bodyPr/>
          <a:lstStyle/>
          <a:p>
            <a:pPr>
              <a:defRPr/>
            </a:pPr>
            <a:fld id="{717BEA95-32AA-4590-842A-1C067E2AA681}" type="slidenum">
              <a:rPr lang="en-US" altLang="en-US" smtClean="0"/>
              <a:pPr>
                <a:defRPr/>
              </a:pPr>
              <a:t>69</a:t>
            </a:fld>
            <a:endParaRPr lang="en-US" altLang="en-US"/>
          </a:p>
        </p:txBody>
      </p:sp>
    </p:spTree>
    <p:extLst>
      <p:ext uri="{BB962C8B-B14F-4D97-AF65-F5344CB8AC3E}">
        <p14:creationId xmlns:p14="http://schemas.microsoft.com/office/powerpoint/2010/main" val="3274093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altLang="en-US" dirty="0"/>
              <a:t>Beings, happenings and representations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CC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929740" y="6089303"/>
            <a:ext cx="2299860" cy="461665"/>
          </a:xfrm>
          <a:prstGeom prst="rect">
            <a:avLst/>
          </a:prstGeom>
          <a:noFill/>
        </p:spPr>
        <p:txBody>
          <a:bodyPr wrap="none" rtlCol="0">
            <a:spAutoFit/>
          </a:bodyPr>
          <a:lstStyle/>
          <a:p>
            <a:r>
              <a:rPr lang="en-US" sz="2400" dirty="0">
                <a:solidFill>
                  <a:srgbClr val="CCFF66"/>
                </a:solidFill>
              </a:rPr>
              <a:t>Representations</a:t>
            </a:r>
          </a:p>
        </p:txBody>
      </p:sp>
      <p:sp>
        <p:nvSpPr>
          <p:cNvPr id="8" name="Rectangle 7"/>
          <p:cNvSpPr/>
          <p:nvPr/>
        </p:nvSpPr>
        <p:spPr bwMode="auto">
          <a:xfrm>
            <a:off x="228600" y="1524000"/>
            <a:ext cx="8610600" cy="5105400"/>
          </a:xfrm>
          <a:prstGeom prst="rect">
            <a:avLst/>
          </a:prstGeom>
          <a:noFill/>
          <a:ln w="38100"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a:solidFill>
                  <a:srgbClr val="FF9999"/>
                </a:solidFill>
              </a:rPr>
              <a:t>Beings &amp; happenings</a:t>
            </a: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a:solidFill>
                  <a:srgbClr val="CCFF66"/>
                </a:solidFill>
              </a:rPr>
              <a:t>(research) data</a:t>
            </a: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a:solidFill>
                  <a:srgbClr val="FF9999"/>
                </a:solidFill>
              </a:rPr>
              <a:t>(research) domain</a:t>
            </a: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
        <p:nvSpPr>
          <p:cNvPr id="3" name="Slide Number Placeholder 2"/>
          <p:cNvSpPr>
            <a:spLocks noGrp="1"/>
          </p:cNvSpPr>
          <p:nvPr>
            <p:ph type="sldNum" sz="quarter" idx="4"/>
          </p:nvPr>
        </p:nvSpPr>
        <p:spPr/>
        <p:txBody>
          <a:bodyPr/>
          <a:lstStyle/>
          <a:p>
            <a:fld id="{01EF93C7-D0AB-41D7-8C62-1F8A9E33AE23}" type="slidenum">
              <a:rPr lang="en-US" smtClean="0"/>
              <a:pPr/>
              <a:t>7</a:t>
            </a:fld>
            <a:endParaRPr lang="en-US"/>
          </a:p>
        </p:txBody>
      </p:sp>
      <p:sp>
        <p:nvSpPr>
          <p:cNvPr id="5" name="TextBox 4">
            <a:extLst>
              <a:ext uri="{FF2B5EF4-FFF2-40B4-BE49-F238E27FC236}">
                <a16:creationId xmlns:a16="http://schemas.microsoft.com/office/drawing/2014/main" id="{FF0087D0-5A3E-44D1-8FD2-9867A219C1B3}"/>
              </a:ext>
            </a:extLst>
          </p:cNvPr>
          <p:cNvSpPr txBox="1"/>
          <p:nvPr/>
        </p:nvSpPr>
        <p:spPr>
          <a:xfrm>
            <a:off x="3263562" y="3429000"/>
            <a:ext cx="2007281" cy="1569660"/>
          </a:xfrm>
          <a:prstGeom prst="rect">
            <a:avLst/>
          </a:prstGeom>
          <a:gradFill flip="none" rotWithShape="1">
            <a:gsLst>
              <a:gs pos="0">
                <a:srgbClr val="00B050"/>
              </a:gs>
              <a:gs pos="100000">
                <a:srgbClr val="FF9999"/>
              </a:gs>
            </a:gsLst>
            <a:lin ang="10800000" scaled="1"/>
            <a:tileRect/>
          </a:gradFill>
        </p:spPr>
        <p:txBody>
          <a:bodyPr wrap="none" rtlCol="0">
            <a:spAutoFit/>
          </a:bodyPr>
          <a:lstStyle/>
          <a:p>
            <a:r>
              <a:rPr lang="en-US" dirty="0"/>
              <a:t>Ideally</a:t>
            </a:r>
          </a:p>
          <a:p>
            <a:r>
              <a:rPr lang="en-US" dirty="0"/>
              <a:t>perfectly</a:t>
            </a:r>
          </a:p>
          <a:p>
            <a:r>
              <a:rPr lang="en-US" dirty="0"/>
              <a:t>equivalent</a:t>
            </a:r>
          </a:p>
        </p:txBody>
      </p:sp>
    </p:spTree>
    <p:extLst>
      <p:ext uri="{BB962C8B-B14F-4D97-AF65-F5344CB8AC3E}">
        <p14:creationId xmlns:p14="http://schemas.microsoft.com/office/powerpoint/2010/main" val="15173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C706-4786-4F51-84A9-7FD52EF8E02D}"/>
              </a:ext>
            </a:extLst>
          </p:cNvPr>
          <p:cNvSpPr>
            <a:spLocks noGrp="1"/>
          </p:cNvSpPr>
          <p:nvPr>
            <p:ph type="title"/>
          </p:nvPr>
        </p:nvSpPr>
        <p:spPr>
          <a:xfrm>
            <a:off x="3877795" y="762000"/>
            <a:ext cx="5190005" cy="762000"/>
          </a:xfrm>
        </p:spPr>
        <p:txBody>
          <a:bodyPr/>
          <a:lstStyle/>
          <a:p>
            <a:r>
              <a:rPr lang="en-US" dirty="0">
                <a:solidFill>
                  <a:srgbClr val="FFC000"/>
                </a:solidFill>
              </a:rPr>
              <a:t>Dependent particulars</a:t>
            </a:r>
            <a:br>
              <a:rPr lang="en-US" dirty="0"/>
            </a:br>
            <a:r>
              <a:rPr lang="en-US" dirty="0">
                <a:sym typeface="Wingdings" panose="05000000000000000000" pitchFamily="2" charset="2"/>
              </a:rPr>
              <a:t></a:t>
            </a:r>
            <a:br>
              <a:rPr lang="en-US" dirty="0">
                <a:sym typeface="Wingdings" panose="05000000000000000000" pitchFamily="2" charset="2"/>
              </a:rPr>
            </a:br>
            <a:r>
              <a:rPr lang="en-US" dirty="0">
                <a:sym typeface="Wingdings" panose="05000000000000000000" pitchFamily="2" charset="2"/>
              </a:rPr>
              <a:t>Independent particulars</a:t>
            </a:r>
            <a:endParaRPr lang="en-US" dirty="0"/>
          </a:p>
        </p:txBody>
      </p:sp>
      <p:sp>
        <p:nvSpPr>
          <p:cNvPr id="3" name="Content Placeholder 2">
            <a:extLst>
              <a:ext uri="{FF2B5EF4-FFF2-40B4-BE49-F238E27FC236}">
                <a16:creationId xmlns:a16="http://schemas.microsoft.com/office/drawing/2014/main" id="{60DB0609-DDCF-4C60-8CD4-69C0F71100AF}"/>
              </a:ext>
            </a:extLst>
          </p:cNvPr>
          <p:cNvSpPr>
            <a:spLocks noGrp="1"/>
          </p:cNvSpPr>
          <p:nvPr>
            <p:ph idx="1"/>
          </p:nvPr>
        </p:nvSpPr>
        <p:spPr>
          <a:xfrm>
            <a:off x="4038600" y="3733800"/>
            <a:ext cx="4876800" cy="2895600"/>
          </a:xfrm>
        </p:spPr>
        <p:txBody>
          <a:bodyPr/>
          <a:lstStyle/>
          <a:p>
            <a:pPr marL="0" indent="0"/>
            <a:r>
              <a:rPr lang="en-US" dirty="0"/>
              <a:t>A dependent particular cannot exist without the independent particular upon which it depends.</a:t>
            </a:r>
          </a:p>
        </p:txBody>
      </p:sp>
      <p:sp>
        <p:nvSpPr>
          <p:cNvPr id="4" name="Slide Number Placeholder 3">
            <a:extLst>
              <a:ext uri="{FF2B5EF4-FFF2-40B4-BE49-F238E27FC236}">
                <a16:creationId xmlns:a16="http://schemas.microsoft.com/office/drawing/2014/main" id="{BEF085E9-DB63-4EC9-BDE9-AADE51994A58}"/>
              </a:ext>
            </a:extLst>
          </p:cNvPr>
          <p:cNvSpPr>
            <a:spLocks noGrp="1"/>
          </p:cNvSpPr>
          <p:nvPr>
            <p:ph type="sldNum" sz="quarter" idx="4"/>
          </p:nvPr>
        </p:nvSpPr>
        <p:spPr/>
        <p:txBody>
          <a:bodyPr/>
          <a:lstStyle/>
          <a:p>
            <a:fld id="{9CE537AB-973C-4F01-8428-E6E22579D3AA}" type="slidenum">
              <a:rPr lang="en-US" smtClean="0">
                <a:solidFill>
                  <a:schemeClr val="tx1"/>
                </a:solidFill>
              </a:rPr>
              <a:pPr/>
              <a:t>70</a:t>
            </a:fld>
            <a:endParaRPr lang="en-US">
              <a:solidFill>
                <a:schemeClr val="tx1"/>
              </a:solidFill>
            </a:endParaRPr>
          </a:p>
        </p:txBody>
      </p:sp>
      <p:pic>
        <p:nvPicPr>
          <p:cNvPr id="5" name="Picture 4">
            <a:extLst>
              <a:ext uri="{FF2B5EF4-FFF2-40B4-BE49-F238E27FC236}">
                <a16:creationId xmlns:a16="http://schemas.microsoft.com/office/drawing/2014/main" id="{EC4F64F7-A529-47F4-8150-28D3385F7E5E}"/>
              </a:ext>
            </a:extLst>
          </p:cNvPr>
          <p:cNvPicPr>
            <a:picLocks noChangeAspect="1"/>
          </p:cNvPicPr>
          <p:nvPr/>
        </p:nvPicPr>
        <p:blipFill>
          <a:blip r:embed="rId2"/>
          <a:stretch>
            <a:fillRect/>
          </a:stretch>
        </p:blipFill>
        <p:spPr>
          <a:xfrm>
            <a:off x="0" y="609600"/>
            <a:ext cx="3877795" cy="6248400"/>
          </a:xfrm>
          <a:prstGeom prst="rect">
            <a:avLst/>
          </a:prstGeom>
        </p:spPr>
      </p:pic>
      <p:sp>
        <p:nvSpPr>
          <p:cNvPr id="6" name="Rectangle 5">
            <a:extLst>
              <a:ext uri="{FF2B5EF4-FFF2-40B4-BE49-F238E27FC236}">
                <a16:creationId xmlns:a16="http://schemas.microsoft.com/office/drawing/2014/main" id="{AB510776-5332-4B0D-8226-7E5A9AA9FDA4}"/>
              </a:ext>
            </a:extLst>
          </p:cNvPr>
          <p:cNvSpPr/>
          <p:nvPr/>
        </p:nvSpPr>
        <p:spPr bwMode="auto">
          <a:xfrm>
            <a:off x="609600" y="1121484"/>
            <a:ext cx="3200400" cy="228600"/>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a:extLst>
              <a:ext uri="{FF2B5EF4-FFF2-40B4-BE49-F238E27FC236}">
                <a16:creationId xmlns:a16="http://schemas.microsoft.com/office/drawing/2014/main" id="{DFDC296B-75DC-4167-A594-A4FE3BF2FFBE}"/>
              </a:ext>
            </a:extLst>
          </p:cNvPr>
          <p:cNvSpPr/>
          <p:nvPr/>
        </p:nvSpPr>
        <p:spPr bwMode="auto">
          <a:xfrm>
            <a:off x="593464" y="3425414"/>
            <a:ext cx="3200400" cy="1679986"/>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a:extLst>
              <a:ext uri="{FF2B5EF4-FFF2-40B4-BE49-F238E27FC236}">
                <a16:creationId xmlns:a16="http://schemas.microsoft.com/office/drawing/2014/main" id="{D6CC9E86-8E73-4420-A989-9CA3159A7FA7}"/>
              </a:ext>
            </a:extLst>
          </p:cNvPr>
          <p:cNvSpPr/>
          <p:nvPr/>
        </p:nvSpPr>
        <p:spPr bwMode="auto">
          <a:xfrm>
            <a:off x="593464" y="5457714"/>
            <a:ext cx="3200400" cy="943086"/>
          </a:xfrm>
          <a:prstGeom prst="rect">
            <a:avLst/>
          </a:prstGeom>
          <a:solidFill>
            <a:srgbClr val="FFC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409847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8600" y="5016500"/>
            <a:ext cx="3276600" cy="18158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solidFill>
                  <a:schemeClr val="bg1"/>
                </a:solidFill>
                <a:latin typeface="Helvetica" panose="020B0604020202020204" pitchFamily="34" charset="0"/>
              </a:rPr>
              <a:t>the particular case of redness (of a particular fly eye)</a:t>
            </a:r>
          </a:p>
        </p:txBody>
      </p:sp>
      <p:sp>
        <p:nvSpPr>
          <p:cNvPr id="69635" name="Rectangle 3"/>
          <p:cNvSpPr>
            <a:spLocks noChangeArrowheads="1"/>
          </p:cNvSpPr>
          <p:nvPr/>
        </p:nvSpPr>
        <p:spPr bwMode="auto">
          <a:xfrm>
            <a:off x="1504368" y="2590800"/>
            <a:ext cx="744114"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red</a:t>
            </a:r>
            <a:endParaRPr lang="en-US" altLang="en-US" sz="2800">
              <a:solidFill>
                <a:schemeClr val="bg1"/>
              </a:solidFill>
              <a:latin typeface="Helvetica" panose="020B0604020202020204" pitchFamily="34" charset="0"/>
            </a:endParaRPr>
          </a:p>
        </p:txBody>
      </p:sp>
      <p:sp>
        <p:nvSpPr>
          <p:cNvPr id="69636" name="Line 4"/>
          <p:cNvSpPr>
            <a:spLocks noChangeShapeType="1"/>
          </p:cNvSpPr>
          <p:nvPr/>
        </p:nvSpPr>
        <p:spPr bwMode="auto">
          <a:xfrm flipV="1">
            <a:off x="1905000" y="3124200"/>
            <a:ext cx="0" cy="18923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37" name="Text Box 5"/>
          <p:cNvSpPr txBox="1">
            <a:spLocks noChangeArrowheads="1"/>
          </p:cNvSpPr>
          <p:nvPr/>
        </p:nvSpPr>
        <p:spPr bwMode="auto">
          <a:xfrm>
            <a:off x="-7696" y="3849688"/>
            <a:ext cx="256192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a:solidFill>
                  <a:schemeClr val="bg1"/>
                </a:solidFill>
              </a:rPr>
              <a:t>Instance-of at t</a:t>
            </a:r>
          </a:p>
        </p:txBody>
      </p:sp>
      <p:sp>
        <p:nvSpPr>
          <p:cNvPr id="69638" name="Rectangle 6"/>
          <p:cNvSpPr>
            <a:spLocks noChangeArrowheads="1"/>
          </p:cNvSpPr>
          <p:nvPr/>
        </p:nvSpPr>
        <p:spPr bwMode="auto">
          <a:xfrm>
            <a:off x="5486400" y="5092700"/>
            <a:ext cx="3200400" cy="1384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solidFill>
                  <a:schemeClr val="bg1"/>
                </a:solidFill>
                <a:latin typeface="Helvetica" panose="020B0604020202020204" pitchFamily="34" charset="0"/>
              </a:rPr>
              <a:t>an instance of an eye (in a particular fly)</a:t>
            </a:r>
          </a:p>
        </p:txBody>
      </p:sp>
      <p:sp>
        <p:nvSpPr>
          <p:cNvPr id="69639" name="Rectangle 7"/>
          <p:cNvSpPr>
            <a:spLocks noChangeArrowheads="1"/>
          </p:cNvSpPr>
          <p:nvPr/>
        </p:nvSpPr>
        <p:spPr bwMode="auto">
          <a:xfrm>
            <a:off x="6542891" y="2590800"/>
            <a:ext cx="785793"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eye</a:t>
            </a:r>
            <a:endParaRPr lang="en-US" altLang="en-US" sz="2800">
              <a:solidFill>
                <a:schemeClr val="bg1"/>
              </a:solidFill>
              <a:latin typeface="Helvetica" panose="020B0604020202020204" pitchFamily="34" charset="0"/>
            </a:endParaRPr>
          </a:p>
        </p:txBody>
      </p:sp>
      <p:sp>
        <p:nvSpPr>
          <p:cNvPr id="69640" name="Line 8"/>
          <p:cNvSpPr>
            <a:spLocks noChangeShapeType="1"/>
          </p:cNvSpPr>
          <p:nvPr/>
        </p:nvSpPr>
        <p:spPr bwMode="auto">
          <a:xfrm flipH="1" flipV="1">
            <a:off x="6934200" y="3124200"/>
            <a:ext cx="15875" cy="1908175"/>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2" name="Line 10"/>
          <p:cNvSpPr>
            <a:spLocks noChangeShapeType="1"/>
          </p:cNvSpPr>
          <p:nvPr/>
        </p:nvSpPr>
        <p:spPr bwMode="auto">
          <a:xfrm>
            <a:off x="3505200" y="5791200"/>
            <a:ext cx="1981200" cy="12700"/>
          </a:xfrm>
          <a:prstGeom prst="line">
            <a:avLst/>
          </a:prstGeom>
          <a:noFill/>
          <a:ln w="9525">
            <a:solidFill>
              <a:schemeClr val="bg1"/>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3" name="Text Box 11"/>
          <p:cNvSpPr txBox="1">
            <a:spLocks noChangeArrowheads="1"/>
          </p:cNvSpPr>
          <p:nvPr/>
        </p:nvSpPr>
        <p:spPr bwMode="auto">
          <a:xfrm>
            <a:off x="3505200" y="5305425"/>
            <a:ext cx="205740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0" dirty="0" err="1">
                <a:solidFill>
                  <a:schemeClr val="bg1"/>
                </a:solidFill>
              </a:rPr>
              <a:t>Depends_on</a:t>
            </a:r>
            <a:r>
              <a:rPr lang="en-US" altLang="en-US" sz="2400" b="0" dirty="0">
                <a:solidFill>
                  <a:schemeClr val="bg1"/>
                </a:solidFill>
              </a:rPr>
              <a:t> at t</a:t>
            </a:r>
          </a:p>
        </p:txBody>
      </p:sp>
      <p:sp>
        <p:nvSpPr>
          <p:cNvPr id="69644" name="Line 4"/>
          <p:cNvSpPr>
            <a:spLocks noChangeShapeType="1"/>
          </p:cNvSpPr>
          <p:nvPr/>
        </p:nvSpPr>
        <p:spPr bwMode="auto">
          <a:xfrm flipV="1">
            <a:off x="1905000" y="1143000"/>
            <a:ext cx="0" cy="14351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5" name="Line 4"/>
          <p:cNvSpPr>
            <a:spLocks noChangeShapeType="1"/>
          </p:cNvSpPr>
          <p:nvPr/>
        </p:nvSpPr>
        <p:spPr bwMode="auto">
          <a:xfrm flipV="1">
            <a:off x="6934200" y="1143000"/>
            <a:ext cx="0" cy="14478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69646" name="Rectangle 3"/>
          <p:cNvSpPr>
            <a:spLocks noChangeArrowheads="1"/>
          </p:cNvSpPr>
          <p:nvPr/>
        </p:nvSpPr>
        <p:spPr bwMode="auto">
          <a:xfrm>
            <a:off x="1378207" y="609600"/>
            <a:ext cx="1063112"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color</a:t>
            </a:r>
            <a:endParaRPr lang="en-US" altLang="en-US" sz="2800">
              <a:solidFill>
                <a:schemeClr val="bg1"/>
              </a:solidFill>
              <a:latin typeface="Helvetica" panose="020B0604020202020204" pitchFamily="34" charset="0"/>
            </a:endParaRPr>
          </a:p>
        </p:txBody>
      </p:sp>
      <p:sp>
        <p:nvSpPr>
          <p:cNvPr id="69647" name="Rectangle 3"/>
          <p:cNvSpPr>
            <a:spLocks noChangeArrowheads="1"/>
          </p:cNvSpPr>
          <p:nvPr/>
        </p:nvSpPr>
        <p:spPr bwMode="auto">
          <a:xfrm>
            <a:off x="5094385" y="609600"/>
            <a:ext cx="3722494"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a:solidFill>
                  <a:schemeClr val="bg1"/>
                </a:solidFill>
                <a:latin typeface="Helvetica" panose="020B0604020202020204" pitchFamily="34" charset="0"/>
              </a:rPr>
              <a:t>anatomical structure</a:t>
            </a:r>
            <a:endParaRPr lang="en-US" altLang="en-US" sz="2800">
              <a:solidFill>
                <a:schemeClr val="bg1"/>
              </a:solidFill>
              <a:latin typeface="Helvetica" panose="020B0604020202020204" pitchFamily="34" charset="0"/>
            </a:endParaRPr>
          </a:p>
        </p:txBody>
      </p:sp>
      <p:sp>
        <p:nvSpPr>
          <p:cNvPr id="69648" name="Text Box 5"/>
          <p:cNvSpPr txBox="1">
            <a:spLocks noChangeArrowheads="1"/>
          </p:cNvSpPr>
          <p:nvPr/>
        </p:nvSpPr>
        <p:spPr bwMode="auto">
          <a:xfrm>
            <a:off x="1142724" y="1600200"/>
            <a:ext cx="845103"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err="1">
                <a:solidFill>
                  <a:schemeClr val="bg1"/>
                </a:solidFill>
              </a:rPr>
              <a:t>is_a</a:t>
            </a:r>
            <a:endParaRPr lang="en-US" altLang="en-US" sz="2800" b="0" i="1" dirty="0">
              <a:solidFill>
                <a:schemeClr val="bg1"/>
              </a:solidFill>
            </a:endParaRPr>
          </a:p>
        </p:txBody>
      </p:sp>
      <p:sp>
        <p:nvSpPr>
          <p:cNvPr id="69649" name="Text Box 5"/>
          <p:cNvSpPr txBox="1">
            <a:spLocks noChangeArrowheads="1"/>
          </p:cNvSpPr>
          <p:nvPr/>
        </p:nvSpPr>
        <p:spPr bwMode="auto">
          <a:xfrm>
            <a:off x="6171924" y="1600200"/>
            <a:ext cx="845103"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err="1">
                <a:solidFill>
                  <a:schemeClr val="bg1"/>
                </a:solidFill>
              </a:rPr>
              <a:t>is_a</a:t>
            </a:r>
            <a:endParaRPr lang="en-US" altLang="en-US" sz="2800" b="0" i="1" dirty="0">
              <a:solidFill>
                <a:schemeClr val="bg1"/>
              </a:solidFill>
            </a:endParaRPr>
          </a:p>
        </p:txBody>
      </p:sp>
      <p:sp>
        <p:nvSpPr>
          <p:cNvPr id="668690" name="Slide Number Placeholder 18"/>
          <p:cNvSpPr>
            <a:spLocks noGrp="1"/>
          </p:cNvSpPr>
          <p:nvPr>
            <p:ph type="sldNum" sz="quarter" idx="4294967295"/>
          </p:nvPr>
        </p:nvSpPr>
        <p:spPr>
          <a:xfrm>
            <a:off x="7010400" y="6019800"/>
            <a:ext cx="2133600" cy="457200"/>
          </a:xfrm>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03EB24-8C3B-4EAD-9F81-3FA48786B392}" type="slidenum">
              <a:rPr lang="en-US" altLang="en-US">
                <a:solidFill>
                  <a:schemeClr val="bg1"/>
                </a:solidFill>
              </a:rPr>
              <a:pPr eaLnBrk="1" hangingPunct="1"/>
              <a:t>71</a:t>
            </a:fld>
            <a:endParaRPr lang="en-US" altLang="en-US">
              <a:solidFill>
                <a:schemeClr val="bg1"/>
              </a:solidFill>
            </a:endParaRPr>
          </a:p>
        </p:txBody>
      </p:sp>
      <p:sp>
        <p:nvSpPr>
          <p:cNvPr id="19" name="Text Box 5">
            <a:extLst>
              <a:ext uri="{FF2B5EF4-FFF2-40B4-BE49-F238E27FC236}">
                <a16:creationId xmlns:a16="http://schemas.microsoft.com/office/drawing/2014/main" id="{F465BA24-62AD-4F7D-8CE2-7CE4E484466C}"/>
              </a:ext>
            </a:extLst>
          </p:cNvPr>
          <p:cNvSpPr txBox="1">
            <a:spLocks noChangeArrowheads="1"/>
          </p:cNvSpPr>
          <p:nvPr/>
        </p:nvSpPr>
        <p:spPr bwMode="auto">
          <a:xfrm>
            <a:off x="4981880" y="3875044"/>
            <a:ext cx="256192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0" i="1" dirty="0">
                <a:solidFill>
                  <a:schemeClr val="bg1"/>
                </a:solidFill>
              </a:rPr>
              <a:t>Instance-of at t</a:t>
            </a:r>
          </a:p>
        </p:txBody>
      </p:sp>
    </p:spTree>
    <p:extLst>
      <p:ext uri="{BB962C8B-B14F-4D97-AF65-F5344CB8AC3E}">
        <p14:creationId xmlns:p14="http://schemas.microsoft.com/office/powerpoint/2010/main" val="425659293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relations between </a:t>
            </a:r>
            <a:r>
              <a:rPr lang="en-US" dirty="0" err="1"/>
              <a:t>PoRs</a:t>
            </a:r>
            <a:endParaRPr lang="en-US" dirty="0"/>
          </a:p>
        </p:txBody>
      </p:sp>
      <p:sp>
        <p:nvSpPr>
          <p:cNvPr id="3" name="Content Placeholder 2"/>
          <p:cNvSpPr>
            <a:spLocks noGrp="1"/>
          </p:cNvSpPr>
          <p:nvPr>
            <p:ph idx="1"/>
          </p:nvPr>
        </p:nvSpPr>
        <p:spPr>
          <a:xfrm>
            <a:off x="228600" y="1524000"/>
            <a:ext cx="8686800" cy="5105400"/>
          </a:xfrm>
        </p:spPr>
        <p:txBody>
          <a:bodyPr/>
          <a:lstStyle/>
          <a:p>
            <a:pPr lvl="0">
              <a:buFont typeface="Arial" panose="020B0604020202020204" pitchFamily="34" charset="0"/>
              <a:buChar char="•"/>
            </a:pPr>
            <a:r>
              <a:rPr lang="en-US" b="1" u="sng" dirty="0"/>
              <a:t>Particular-level relations</a:t>
            </a:r>
          </a:p>
          <a:p>
            <a:pPr lvl="1">
              <a:buFont typeface="Arial" panose="020B0604020202020204" pitchFamily="34" charset="0"/>
              <a:buChar char="•"/>
            </a:pPr>
            <a:r>
              <a:rPr lang="en-US" dirty="0"/>
              <a:t>Your heart (instance-level) </a:t>
            </a:r>
            <a:r>
              <a:rPr lang="en-US" b="1" dirty="0" err="1"/>
              <a:t>continuant_part_of</a:t>
            </a:r>
            <a:r>
              <a:rPr lang="en-US" b="1" dirty="0"/>
              <a:t> </a:t>
            </a:r>
            <a:r>
              <a:rPr lang="en-US" dirty="0"/>
              <a:t>your body </a:t>
            </a:r>
            <a:r>
              <a:rPr lang="en-US" b="1" dirty="0"/>
              <a:t>at </a:t>
            </a:r>
            <a:r>
              <a:rPr lang="en-US" i="1" dirty="0"/>
              <a:t>t</a:t>
            </a:r>
          </a:p>
          <a:p>
            <a:pPr lvl="1">
              <a:buFont typeface="Arial" panose="020B0604020202020204" pitchFamily="34" charset="0"/>
              <a:buChar char="•"/>
            </a:pPr>
            <a:r>
              <a:rPr lang="en-US" dirty="0"/>
              <a:t>Your heart beating (instance-level) </a:t>
            </a:r>
            <a:r>
              <a:rPr lang="en-US" b="1" dirty="0" err="1"/>
              <a:t>has_participant</a:t>
            </a:r>
            <a:r>
              <a:rPr lang="en-US" dirty="0"/>
              <a:t> your heart</a:t>
            </a:r>
            <a:r>
              <a:rPr lang="en-US" b="1" dirty="0"/>
              <a:t> at </a:t>
            </a:r>
            <a:r>
              <a:rPr lang="en-US" i="1" dirty="0"/>
              <a:t>t</a:t>
            </a:r>
            <a:endParaRPr lang="en-US" dirty="0"/>
          </a:p>
          <a:p>
            <a:pPr lvl="0">
              <a:buFont typeface="Arial" panose="020B0604020202020204" pitchFamily="34" charset="0"/>
              <a:buChar char="•"/>
            </a:pPr>
            <a:r>
              <a:rPr lang="en-US" b="1" u="sng" dirty="0"/>
              <a:t>Particular-type relations</a:t>
            </a:r>
            <a:r>
              <a:rPr lang="en-US" dirty="0"/>
              <a:t>	</a:t>
            </a:r>
          </a:p>
          <a:p>
            <a:pPr lvl="1">
              <a:buFont typeface="Arial" panose="020B0604020202020204" pitchFamily="34" charset="0"/>
              <a:buChar char="•"/>
            </a:pPr>
            <a:r>
              <a:rPr lang="en-US" dirty="0"/>
              <a:t>John’s heart </a:t>
            </a:r>
            <a:r>
              <a:rPr lang="en-US" b="1" dirty="0"/>
              <a:t>instantiates </a:t>
            </a:r>
            <a:r>
              <a:rPr lang="en-US" i="1" dirty="0"/>
              <a:t>human heart </a:t>
            </a:r>
            <a:r>
              <a:rPr lang="en-US" b="1" dirty="0"/>
              <a:t>at </a:t>
            </a:r>
            <a:r>
              <a:rPr lang="en-US" i="1" dirty="0"/>
              <a:t>t.</a:t>
            </a:r>
            <a:endParaRPr lang="en-US" dirty="0"/>
          </a:p>
          <a:p>
            <a:pPr lvl="1">
              <a:buFont typeface="Arial" panose="020B0604020202020204" pitchFamily="34" charset="0"/>
              <a:buChar char="•"/>
            </a:pPr>
            <a:r>
              <a:rPr lang="en-US" dirty="0"/>
              <a:t>John’s heart beating </a:t>
            </a:r>
            <a:r>
              <a:rPr lang="en-US" b="1" dirty="0"/>
              <a:t>instantiates </a:t>
            </a:r>
            <a:r>
              <a:rPr lang="en-US" i="1" dirty="0"/>
              <a:t>human heart beating.</a:t>
            </a:r>
            <a:endParaRPr lang="en-US" dirty="0"/>
          </a:p>
          <a:p>
            <a:pPr lvl="0">
              <a:buFont typeface="Arial" panose="020B0604020202020204" pitchFamily="34" charset="0"/>
              <a:buChar char="•"/>
            </a:pPr>
            <a:r>
              <a:rPr lang="en-US" b="1" u="sng" dirty="0"/>
              <a:t>Type-level relations</a:t>
            </a:r>
          </a:p>
          <a:p>
            <a:pPr lvl="1">
              <a:buFont typeface="Arial" panose="020B0604020202020204" pitchFamily="34" charset="0"/>
              <a:buChar char="•"/>
            </a:pPr>
            <a:r>
              <a:rPr lang="en-US" dirty="0"/>
              <a:t>human heart </a:t>
            </a:r>
            <a:r>
              <a:rPr lang="en-US" i="1" dirty="0" err="1"/>
              <a:t>continuant_part­_of</a:t>
            </a:r>
            <a:r>
              <a:rPr lang="en-US" dirty="0"/>
              <a:t> human body</a:t>
            </a:r>
          </a:p>
          <a:p>
            <a:pPr lvl="1">
              <a:buFont typeface="Arial" panose="020B0604020202020204" pitchFamily="34" charset="0"/>
              <a:buChar char="•"/>
            </a:pPr>
            <a:r>
              <a:rPr lang="en-US" dirty="0"/>
              <a:t>human heart beating process </a:t>
            </a:r>
            <a:r>
              <a:rPr lang="en-US" i="1" dirty="0" err="1"/>
              <a:t>has_occurrent_part</a:t>
            </a:r>
            <a:r>
              <a:rPr lang="en-US" dirty="0"/>
              <a:t> beat profile</a:t>
            </a:r>
          </a:p>
          <a:p>
            <a:pPr>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93470ABE-6A45-4D1C-9D9E-FC879E2F39C3}" type="slidenum">
              <a:rPr lang="en-US" smtClean="0"/>
              <a:pPr/>
              <a:t>72</a:t>
            </a:fld>
            <a:endParaRPr lang="en-US"/>
          </a:p>
        </p:txBody>
      </p:sp>
    </p:spTree>
    <p:extLst>
      <p:ext uri="{BB962C8B-B14F-4D97-AF65-F5344CB8AC3E}">
        <p14:creationId xmlns:p14="http://schemas.microsoft.com/office/powerpoint/2010/main" val="11021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73</a:t>
            </a:fld>
            <a:endParaRPr lang="en-US"/>
          </a:p>
        </p:txBody>
      </p:sp>
      <p:pic>
        <p:nvPicPr>
          <p:cNvPr id="5" name="Picture 4"/>
          <p:cNvPicPr>
            <a:picLocks noChangeAspect="1"/>
          </p:cNvPicPr>
          <p:nvPr/>
        </p:nvPicPr>
        <p:blipFill>
          <a:blip r:embed="rId2"/>
          <a:stretch>
            <a:fillRect/>
          </a:stretch>
        </p:blipFill>
        <p:spPr>
          <a:xfrm>
            <a:off x="0" y="697342"/>
            <a:ext cx="9139237" cy="6159239"/>
          </a:xfrm>
          <a:prstGeom prst="rect">
            <a:avLst/>
          </a:prstGeom>
        </p:spPr>
      </p:pic>
      <p:sp>
        <p:nvSpPr>
          <p:cNvPr id="6" name="TextBox 5"/>
          <p:cNvSpPr txBox="1"/>
          <p:nvPr/>
        </p:nvSpPr>
        <p:spPr>
          <a:xfrm>
            <a:off x="609600" y="6260376"/>
            <a:ext cx="1802576" cy="584775"/>
          </a:xfrm>
          <a:prstGeom prst="rect">
            <a:avLst/>
          </a:prstGeom>
          <a:noFill/>
        </p:spPr>
        <p:txBody>
          <a:bodyPr wrap="square" rtlCol="0">
            <a:spAutoFit/>
          </a:bodyPr>
          <a:lstStyle/>
          <a:p>
            <a:r>
              <a:rPr lang="en-US" sz="1600" dirty="0"/>
              <a:t>Foundational Model of Anatomy</a:t>
            </a:r>
          </a:p>
        </p:txBody>
      </p:sp>
    </p:spTree>
    <p:extLst>
      <p:ext uri="{BB962C8B-B14F-4D97-AF65-F5344CB8AC3E}">
        <p14:creationId xmlns:p14="http://schemas.microsoft.com/office/powerpoint/2010/main" val="3604278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Line 2">
            <a:extLst>
              <a:ext uri="{FF2B5EF4-FFF2-40B4-BE49-F238E27FC236}">
                <a16:creationId xmlns:a16="http://schemas.microsoft.com/office/drawing/2014/main" id="{0A9D40AD-148E-4077-9497-80FD2EA01D4F}"/>
              </a:ext>
            </a:extLst>
          </p:cNvPr>
          <p:cNvSpPr>
            <a:spLocks noChangeShapeType="1"/>
          </p:cNvSpPr>
          <p:nvPr/>
        </p:nvSpPr>
        <p:spPr bwMode="auto">
          <a:xfrm>
            <a:off x="1171575" y="2209800"/>
            <a:ext cx="7208838" cy="0"/>
          </a:xfrm>
          <a:prstGeom prst="line">
            <a:avLst/>
          </a:prstGeom>
          <a:noFill/>
          <a:ln w="57150">
            <a:solidFill>
              <a:schemeClr val="bg1"/>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1" name="Line 3">
            <a:extLst>
              <a:ext uri="{FF2B5EF4-FFF2-40B4-BE49-F238E27FC236}">
                <a16:creationId xmlns:a16="http://schemas.microsoft.com/office/drawing/2014/main" id="{E6429D08-9F80-4F03-A766-47BB608E4680}"/>
              </a:ext>
            </a:extLst>
          </p:cNvPr>
          <p:cNvSpPr>
            <a:spLocks noChangeShapeType="1"/>
          </p:cNvSpPr>
          <p:nvPr/>
        </p:nvSpPr>
        <p:spPr bwMode="auto">
          <a:xfrm flipV="1">
            <a:off x="1657350" y="2228850"/>
            <a:ext cx="5029200" cy="21336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2" name="Line 4">
            <a:extLst>
              <a:ext uri="{FF2B5EF4-FFF2-40B4-BE49-F238E27FC236}">
                <a16:creationId xmlns:a16="http://schemas.microsoft.com/office/drawing/2014/main" id="{E2DBD08A-DDB8-471A-9305-FCB97A844066}"/>
              </a:ext>
            </a:extLst>
          </p:cNvPr>
          <p:cNvSpPr>
            <a:spLocks noChangeShapeType="1"/>
          </p:cNvSpPr>
          <p:nvPr/>
        </p:nvSpPr>
        <p:spPr bwMode="auto">
          <a:xfrm flipV="1">
            <a:off x="6240463" y="2209800"/>
            <a:ext cx="465137" cy="22860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3" name="Text Box 5">
            <a:extLst>
              <a:ext uri="{FF2B5EF4-FFF2-40B4-BE49-F238E27FC236}">
                <a16:creationId xmlns:a16="http://schemas.microsoft.com/office/drawing/2014/main" id="{D09E37E7-7434-4BE0-AADD-1A8DEBB0C52E}"/>
              </a:ext>
            </a:extLst>
          </p:cNvPr>
          <p:cNvSpPr txBox="1">
            <a:spLocks noChangeArrowheads="1"/>
          </p:cNvSpPr>
          <p:nvPr/>
        </p:nvSpPr>
        <p:spPr bwMode="auto">
          <a:xfrm>
            <a:off x="2209800" y="1752600"/>
            <a:ext cx="969963" cy="10223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C </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 </a:t>
            </a:r>
            <a:r>
              <a:rPr kumimoji="0" lang="en-US" altLang="en-US" sz="2400" b="1" i="0"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at</a:t>
            </a:r>
            <a:r>
              <a:rPr kumimoji="0" lang="en-US" altLang="en-US" sz="2400" b="0" i="0" u="none" strike="noStrike" kern="1200" cap="none" spc="0" normalizeH="0" baseline="0" noProof="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0" i="1" u="none" strike="noStrike" kern="1200" cap="none" spc="0" normalizeH="0" baseline="0" noProof="0">
                <a:ln>
                  <a:noFill/>
                </a:ln>
                <a:solidFill>
                  <a:schemeClr val="bg1"/>
                </a:solidFill>
                <a:effectLst/>
                <a:uLnTx/>
                <a:uFillTx/>
                <a:ea typeface="ＭＳ Ｐゴシック" panose="020B0600070205080204" pitchFamily="34" charset="-128"/>
                <a:cs typeface="Arial" panose="020B0604020202020204" pitchFamily="34" charset="0"/>
              </a:rPr>
              <a:t>t</a:t>
            </a:r>
            <a:endPar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27014" name="Line 6">
            <a:extLst>
              <a:ext uri="{FF2B5EF4-FFF2-40B4-BE49-F238E27FC236}">
                <a16:creationId xmlns:a16="http://schemas.microsoft.com/office/drawing/2014/main" id="{A5FC78FD-D11F-444D-8E72-7D2193D58F7C}"/>
              </a:ext>
            </a:extLst>
          </p:cNvPr>
          <p:cNvSpPr>
            <a:spLocks noChangeShapeType="1"/>
          </p:cNvSpPr>
          <p:nvPr/>
        </p:nvSpPr>
        <p:spPr bwMode="auto">
          <a:xfrm>
            <a:off x="2660650" y="2078038"/>
            <a:ext cx="0" cy="150812"/>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5" name="Line 7">
            <a:extLst>
              <a:ext uri="{FF2B5EF4-FFF2-40B4-BE49-F238E27FC236}">
                <a16:creationId xmlns:a16="http://schemas.microsoft.com/office/drawing/2014/main" id="{8DBFF03B-3CFF-43AD-A85A-FA7BB4991B4E}"/>
              </a:ext>
            </a:extLst>
          </p:cNvPr>
          <p:cNvSpPr>
            <a:spLocks noChangeShapeType="1"/>
          </p:cNvSpPr>
          <p:nvPr/>
        </p:nvSpPr>
        <p:spPr bwMode="auto">
          <a:xfrm>
            <a:off x="6864350" y="2071688"/>
            <a:ext cx="1588" cy="1539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6" name="Line 8">
            <a:extLst>
              <a:ext uri="{FF2B5EF4-FFF2-40B4-BE49-F238E27FC236}">
                <a16:creationId xmlns:a16="http://schemas.microsoft.com/office/drawing/2014/main" id="{02D30458-25E6-4E29-A3D0-C4579D358A3E}"/>
              </a:ext>
            </a:extLst>
          </p:cNvPr>
          <p:cNvSpPr>
            <a:spLocks noChangeShapeType="1"/>
          </p:cNvSpPr>
          <p:nvPr/>
        </p:nvSpPr>
        <p:spPr bwMode="auto">
          <a:xfrm>
            <a:off x="2570163" y="3776663"/>
            <a:ext cx="1587" cy="1524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27017" name="Text Box 9">
            <a:extLst>
              <a:ext uri="{FF2B5EF4-FFF2-40B4-BE49-F238E27FC236}">
                <a16:creationId xmlns:a16="http://schemas.microsoft.com/office/drawing/2014/main" id="{29143AAE-080D-4FEF-85E8-EAB83F71C1A0}"/>
              </a:ext>
            </a:extLst>
          </p:cNvPr>
          <p:cNvSpPr txBox="1">
            <a:spLocks noChangeArrowheads="1"/>
          </p:cNvSpPr>
          <p:nvPr/>
        </p:nvSpPr>
        <p:spPr bwMode="auto">
          <a:xfrm>
            <a:off x="6400800" y="1676400"/>
            <a:ext cx="1093788" cy="1227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r>
              <a:rPr kumimoji="0" lang="en-US" altLang="en-US" sz="2400" b="1"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endPar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c</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at</a:t>
            </a:r>
            <a:r>
              <a:rPr kumimoji="0" lang="en-US" altLang="en-US" sz="2400" b="0"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 </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t</a:t>
            </a:r>
            <a:r>
              <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1</a:t>
            </a:r>
          </a:p>
        </p:txBody>
      </p:sp>
      <p:sp>
        <p:nvSpPr>
          <p:cNvPr id="427018" name="Text Box 10">
            <a:extLst>
              <a:ext uri="{FF2B5EF4-FFF2-40B4-BE49-F238E27FC236}">
                <a16:creationId xmlns:a16="http://schemas.microsoft.com/office/drawing/2014/main" id="{C49FEB84-3746-4E97-84F6-55051481B285}"/>
              </a:ext>
            </a:extLst>
          </p:cNvPr>
          <p:cNvSpPr txBox="1">
            <a:spLocks noChangeArrowheads="1"/>
          </p:cNvSpPr>
          <p:nvPr/>
        </p:nvSpPr>
        <p:spPr bwMode="auto">
          <a:xfrm>
            <a:off x="2100263" y="3529013"/>
            <a:ext cx="152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5000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t>
            </a:r>
            <a:endParaRPr kumimoji="0" lang="en-US" altLang="en-US" sz="2400" b="0" i="0" u="none" strike="noStrike" kern="1200" cap="none" spc="0" normalizeH="0" baseline="-2500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a:t>
            </a:r>
            <a:r>
              <a:rPr kumimoji="0" lang="en-US"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a:t>
            </a:r>
            <a:r>
              <a:rPr kumimoji="0" lang="en-US" altLang="en-US" sz="2400" b="0" i="0"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400" b="0" i="1" u="none" strike="noStrike" kern="1200" cap="none" spc="0" normalizeH="0" baseline="0" noProof="0" dirty="0">
                <a:ln>
                  <a:noFill/>
                </a:ln>
                <a:solidFill>
                  <a:schemeClr val="bg1"/>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a:t>
            </a:r>
          </a:p>
        </p:txBody>
      </p:sp>
      <p:sp>
        <p:nvSpPr>
          <p:cNvPr id="427019" name="Text Box 11">
            <a:extLst>
              <a:ext uri="{FF2B5EF4-FFF2-40B4-BE49-F238E27FC236}">
                <a16:creationId xmlns:a16="http://schemas.microsoft.com/office/drawing/2014/main" id="{C363D2BB-E470-4E47-9249-27E530D2690A}"/>
              </a:ext>
            </a:extLst>
          </p:cNvPr>
          <p:cNvSpPr txBox="1">
            <a:spLocks noChangeArrowheads="1"/>
          </p:cNvSpPr>
          <p:nvPr/>
        </p:nvSpPr>
        <p:spPr bwMode="auto">
          <a:xfrm>
            <a:off x="7467600" y="2514600"/>
            <a:ext cx="1047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1"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time</a:t>
            </a:r>
          </a:p>
        </p:txBody>
      </p:sp>
      <p:sp>
        <p:nvSpPr>
          <p:cNvPr id="427026" name="Text Box 18">
            <a:extLst>
              <a:ext uri="{FF2B5EF4-FFF2-40B4-BE49-F238E27FC236}">
                <a16:creationId xmlns:a16="http://schemas.microsoft.com/office/drawing/2014/main" id="{31DFF3DA-0D77-48CF-87B5-B5C472A3691D}"/>
              </a:ext>
            </a:extLst>
          </p:cNvPr>
          <p:cNvSpPr txBox="1">
            <a:spLocks noChangeArrowheads="1"/>
          </p:cNvSpPr>
          <p:nvPr/>
        </p:nvSpPr>
        <p:spPr bwMode="auto">
          <a:xfrm>
            <a:off x="1179513" y="5380038"/>
            <a:ext cx="4130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zygote </a:t>
            </a:r>
            <a:r>
              <a:rPr kumimoji="0" lang="en-US" altLang="en-US" sz="3200" b="1" i="1"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derives_from</a:t>
            </a:r>
          </a:p>
        </p:txBody>
      </p:sp>
      <p:sp>
        <p:nvSpPr>
          <p:cNvPr id="427027" name="Text Box 19">
            <a:extLst>
              <a:ext uri="{FF2B5EF4-FFF2-40B4-BE49-F238E27FC236}">
                <a16:creationId xmlns:a16="http://schemas.microsoft.com/office/drawing/2014/main" id="{F98690E5-668A-4634-AEAB-17EE210D0E9D}"/>
              </a:ext>
            </a:extLst>
          </p:cNvPr>
          <p:cNvSpPr txBox="1">
            <a:spLocks noChangeArrowheads="1"/>
          </p:cNvSpPr>
          <p:nvPr/>
        </p:nvSpPr>
        <p:spPr bwMode="auto">
          <a:xfrm>
            <a:off x="5246688" y="5089525"/>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ovum</a:t>
            </a:r>
          </a:p>
        </p:txBody>
      </p:sp>
      <p:sp>
        <p:nvSpPr>
          <p:cNvPr id="427028" name="Text Box 20">
            <a:extLst>
              <a:ext uri="{FF2B5EF4-FFF2-40B4-BE49-F238E27FC236}">
                <a16:creationId xmlns:a16="http://schemas.microsoft.com/office/drawing/2014/main" id="{5DC490B0-13D7-473F-9455-5AF7D704ADAF}"/>
              </a:ext>
            </a:extLst>
          </p:cNvPr>
          <p:cNvSpPr txBox="1">
            <a:spLocks noChangeArrowheads="1"/>
          </p:cNvSpPr>
          <p:nvPr/>
        </p:nvSpPr>
        <p:spPr bwMode="auto">
          <a:xfrm>
            <a:off x="5200650" y="5668963"/>
            <a:ext cx="1403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chemeClr val="bg1"/>
                </a:solidFill>
                <a:effectLst/>
                <a:uLnTx/>
                <a:uFillTx/>
                <a:latin typeface="Eurostile" charset="0"/>
                <a:ea typeface="ＭＳ Ｐゴシック" panose="020B0600070205080204" pitchFamily="34" charset="-128"/>
                <a:cs typeface="Arial" panose="020B0604020202020204" pitchFamily="34" charset="0"/>
              </a:rPr>
              <a:t>sperm</a:t>
            </a:r>
          </a:p>
        </p:txBody>
      </p:sp>
      <p:sp>
        <p:nvSpPr>
          <p:cNvPr id="427029" name="Rectangle 21">
            <a:extLst>
              <a:ext uri="{FF2B5EF4-FFF2-40B4-BE49-F238E27FC236}">
                <a16:creationId xmlns:a16="http://schemas.microsoft.com/office/drawing/2014/main" id="{CAD9ED2B-CE92-4CCB-9D70-C55387BFCCD3}"/>
              </a:ext>
            </a:extLst>
          </p:cNvPr>
          <p:cNvSpPr>
            <a:spLocks noGrp="1" noChangeArrowheads="1"/>
          </p:cNvSpPr>
          <p:nvPr>
            <p:ph type="title"/>
          </p:nvPr>
        </p:nvSpPr>
        <p:spPr/>
        <p:txBody>
          <a:bodyPr/>
          <a:lstStyle/>
          <a:p>
            <a:r>
              <a:rPr lang="en-US" altLang="en-US" i="1" dirty="0" err="1"/>
              <a:t>derives_from</a:t>
            </a:r>
            <a:r>
              <a:rPr lang="en-US" altLang="en-US" dirty="0"/>
              <a:t> </a:t>
            </a:r>
          </a:p>
        </p:txBody>
      </p:sp>
      <p:sp>
        <p:nvSpPr>
          <p:cNvPr id="2" name="Slide Number Placeholder 1">
            <a:extLst>
              <a:ext uri="{FF2B5EF4-FFF2-40B4-BE49-F238E27FC236}">
                <a16:creationId xmlns:a16="http://schemas.microsoft.com/office/drawing/2014/main" id="{3829EC02-223B-4F2D-9CD7-0FC1AE5D24F8}"/>
              </a:ext>
            </a:extLst>
          </p:cNvPr>
          <p:cNvSpPr>
            <a:spLocks noGrp="1"/>
          </p:cNvSpPr>
          <p:nvPr>
            <p:ph type="sldNum" sz="quarter" idx="4"/>
          </p:nvPr>
        </p:nvSpPr>
        <p:spPr>
          <a:xfrm>
            <a:off x="0" y="6492875"/>
            <a:ext cx="457200" cy="365125"/>
          </a:xfrm>
        </p:spPr>
        <p:txBody>
          <a:bodyPr/>
          <a:lstStyle/>
          <a:p>
            <a:fld id="{5239CF04-00E1-4F99-A289-9C215F445602}" type="slidenum">
              <a:rPr lang="en-US" altLang="en-US" smtClean="0"/>
              <a:pPr/>
              <a:t>74</a:t>
            </a:fld>
            <a:endParaRPr lang="en-US" altLang="en-US"/>
          </a:p>
        </p:txBody>
      </p:sp>
    </p:spTree>
    <p:extLst>
      <p:ext uri="{BB962C8B-B14F-4D97-AF65-F5344CB8AC3E}">
        <p14:creationId xmlns:p14="http://schemas.microsoft.com/office/powerpoint/2010/main" val="1576961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0EDD-561D-4F17-A7E8-77621EDAB7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618D53-6F84-4BAA-8749-70CA80D17E8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6B6FE8-9EAD-4AB9-A537-13BCCD9248EA}"/>
              </a:ext>
            </a:extLst>
          </p:cNvPr>
          <p:cNvSpPr>
            <a:spLocks noGrp="1"/>
          </p:cNvSpPr>
          <p:nvPr>
            <p:ph type="sldNum" sz="quarter" idx="4"/>
          </p:nvPr>
        </p:nvSpPr>
        <p:spPr/>
        <p:txBody>
          <a:bodyPr/>
          <a:lstStyle/>
          <a:p>
            <a:fld id="{9CE537AB-973C-4F01-8428-E6E22579D3AA}" type="slidenum">
              <a:rPr lang="en-US" smtClean="0"/>
              <a:pPr/>
              <a:t>75</a:t>
            </a:fld>
            <a:endParaRPr lang="en-US"/>
          </a:p>
        </p:txBody>
      </p:sp>
      <p:pic>
        <p:nvPicPr>
          <p:cNvPr id="372738" name="Picture 2" descr="Image for post">
            <a:extLst>
              <a:ext uri="{FF2B5EF4-FFF2-40B4-BE49-F238E27FC236}">
                <a16:creationId xmlns:a16="http://schemas.microsoft.com/office/drawing/2014/main" id="{D3AC5E3D-AAC8-402C-AE9E-725CB2608E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85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F4C648-A5D0-40D3-A843-21FFF18169E3}"/>
              </a:ext>
            </a:extLst>
          </p:cNvPr>
          <p:cNvSpPr/>
          <p:nvPr/>
        </p:nvSpPr>
        <p:spPr>
          <a:xfrm>
            <a:off x="4444086" y="6278880"/>
            <a:ext cx="4585614" cy="584775"/>
          </a:xfrm>
          <a:prstGeom prst="rect">
            <a:avLst/>
          </a:prstGeom>
        </p:spPr>
        <p:txBody>
          <a:bodyPr wrap="none">
            <a:spAutoFit/>
          </a:bodyPr>
          <a:lstStyle/>
          <a:p>
            <a:r>
              <a:rPr lang="en-US" b="0" dirty="0">
                <a:solidFill>
                  <a:srgbClr val="111111"/>
                </a:solidFill>
                <a:latin typeface="TiemposTextWeb"/>
              </a:rPr>
              <a:t>David Rogers at Vanderbilt</a:t>
            </a:r>
            <a:endParaRPr lang="en-US" dirty="0"/>
          </a:p>
        </p:txBody>
      </p:sp>
      <p:sp>
        <p:nvSpPr>
          <p:cNvPr id="6" name="Rectangle 5">
            <a:extLst>
              <a:ext uri="{FF2B5EF4-FFF2-40B4-BE49-F238E27FC236}">
                <a16:creationId xmlns:a16="http://schemas.microsoft.com/office/drawing/2014/main" id="{BCBE657A-FAD9-4968-AD66-AB34DDDD574E}"/>
              </a:ext>
            </a:extLst>
          </p:cNvPr>
          <p:cNvSpPr/>
          <p:nvPr/>
        </p:nvSpPr>
        <p:spPr>
          <a:xfrm>
            <a:off x="1066800" y="357424"/>
            <a:ext cx="8077200" cy="276999"/>
          </a:xfrm>
          <a:prstGeom prst="rect">
            <a:avLst/>
          </a:prstGeom>
        </p:spPr>
        <p:txBody>
          <a:bodyPr wrap="square">
            <a:spAutoFit/>
          </a:bodyPr>
          <a:lstStyle/>
          <a:p>
            <a:pPr algn="r"/>
            <a:r>
              <a:rPr lang="en-US" sz="1200" b="0" dirty="0">
                <a:solidFill>
                  <a:schemeClr val="bg1"/>
                </a:solidFill>
              </a:rPr>
              <a:t>https://embryology.med.unsw.edu.au/embryology/index.php/Movie_-_Neutrophil_chasing_bacteria</a:t>
            </a:r>
          </a:p>
        </p:txBody>
      </p:sp>
    </p:spTree>
    <p:extLst>
      <p:ext uri="{BB962C8B-B14F-4D97-AF65-F5344CB8AC3E}">
        <p14:creationId xmlns:p14="http://schemas.microsoft.com/office/powerpoint/2010/main" val="234559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a:t>Some structures north of the Peace Bridge</a:t>
            </a:r>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cxnSp>
        <p:nvCxnSpPr>
          <p:cNvPr id="5" name="Straight Arrow Connector 4"/>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 name="Slide Number Placeholder 3"/>
          <p:cNvSpPr>
            <a:spLocks noGrp="1"/>
          </p:cNvSpPr>
          <p:nvPr>
            <p:ph type="sldNum" sz="quarter" idx="4"/>
          </p:nvPr>
        </p:nvSpPr>
        <p:spPr/>
        <p:txBody>
          <a:bodyPr/>
          <a:lstStyle/>
          <a:p>
            <a:fld id="{9CE537AB-973C-4F01-8428-E6E22579D3AA}" type="slidenum">
              <a:rPr lang="en-US" smtClean="0"/>
              <a:pPr/>
              <a:t>8</a:t>
            </a:fld>
            <a:endParaRPr lang="en-US"/>
          </a:p>
        </p:txBody>
      </p:sp>
      <p:sp>
        <p:nvSpPr>
          <p:cNvPr id="8" name="Rectangle 7">
            <a:extLst>
              <a:ext uri="{FF2B5EF4-FFF2-40B4-BE49-F238E27FC236}">
                <a16:creationId xmlns:a16="http://schemas.microsoft.com/office/drawing/2014/main" id="{F3E5359C-E34B-4735-A25F-E884A1D43AA7}"/>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12" name="Rectangle 11">
            <a:extLst>
              <a:ext uri="{FF2B5EF4-FFF2-40B4-BE49-F238E27FC236}">
                <a16:creationId xmlns:a16="http://schemas.microsoft.com/office/drawing/2014/main" id="{22FF86DA-47AB-4BA8-A4ED-6934EEB826A1}"/>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
        <p:nvSpPr>
          <p:cNvPr id="13" name="Rectangle 12">
            <a:extLst>
              <a:ext uri="{FF2B5EF4-FFF2-40B4-BE49-F238E27FC236}">
                <a16:creationId xmlns:a16="http://schemas.microsoft.com/office/drawing/2014/main" id="{1D09F170-DC64-4A06-9535-9459894F6B3A}"/>
              </a:ext>
            </a:extLst>
          </p:cNvPr>
          <p:cNvSpPr/>
          <p:nvPr/>
        </p:nvSpPr>
        <p:spPr>
          <a:xfrm>
            <a:off x="1736708" y="6150114"/>
            <a:ext cx="5857886" cy="707886"/>
          </a:xfrm>
          <a:prstGeom prst="rect">
            <a:avLst/>
          </a:prstGeom>
        </p:spPr>
        <p:txBody>
          <a:bodyPr wrap="none">
            <a:spAutoFit/>
          </a:bodyPr>
          <a:lstStyle/>
          <a:p>
            <a:r>
              <a:rPr lang="en-US" sz="2000" b="0" dirty="0">
                <a:solidFill>
                  <a:srgbClr val="FF9999"/>
                </a:solidFill>
              </a:rPr>
              <a:t>First order reality:</a:t>
            </a:r>
          </a:p>
          <a:p>
            <a:r>
              <a:rPr lang="en-US" sz="2000" b="0" dirty="0">
                <a:solidFill>
                  <a:srgbClr val="FF9999"/>
                </a:solidFill>
              </a:rPr>
              <a:t>What you see when flying over that part of Buffalo NY</a:t>
            </a:r>
          </a:p>
        </p:txBody>
      </p:sp>
    </p:spTree>
    <p:extLst>
      <p:ext uri="{BB962C8B-B14F-4D97-AF65-F5344CB8AC3E}">
        <p14:creationId xmlns:p14="http://schemas.microsoft.com/office/powerpoint/2010/main" val="35643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a:t>Some structures north of the Peace Bridge</a:t>
            </a:r>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pic>
        <p:nvPicPr>
          <p:cNvPr id="359426" name="Picture 2" descr="Regency Gold Frame - Gold Finish with Black Edge - Canvas Art &amp;  Reproduction Oil Paintings">
            <a:extLst>
              <a:ext uri="{FF2B5EF4-FFF2-40B4-BE49-F238E27FC236}">
                <a16:creationId xmlns:a16="http://schemas.microsoft.com/office/drawing/2014/main" id="{47B10E5B-C8D1-4F83-A16A-904F9E4D3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10896599" cy="4688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bwMode="auto">
          <a:xfrm flipV="1">
            <a:off x="1905000" y="5029200"/>
            <a:ext cx="1371600" cy="1143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 name="Slide Number Placeholder 3"/>
          <p:cNvSpPr>
            <a:spLocks noGrp="1"/>
          </p:cNvSpPr>
          <p:nvPr>
            <p:ph type="sldNum" sz="quarter" idx="4"/>
          </p:nvPr>
        </p:nvSpPr>
        <p:spPr/>
        <p:txBody>
          <a:bodyPr/>
          <a:lstStyle/>
          <a:p>
            <a:fld id="{9CE537AB-973C-4F01-8428-E6E22579D3AA}" type="slidenum">
              <a:rPr lang="en-US" smtClean="0"/>
              <a:pPr/>
              <a:t>9</a:t>
            </a:fld>
            <a:endParaRPr lang="en-US"/>
          </a:p>
        </p:txBody>
      </p:sp>
      <p:sp>
        <p:nvSpPr>
          <p:cNvPr id="8" name="Rectangle 7">
            <a:extLst>
              <a:ext uri="{FF2B5EF4-FFF2-40B4-BE49-F238E27FC236}">
                <a16:creationId xmlns:a16="http://schemas.microsoft.com/office/drawing/2014/main" id="{F3E5359C-E34B-4735-A25F-E884A1D43AA7}"/>
              </a:ext>
            </a:extLst>
          </p:cNvPr>
          <p:cNvSpPr/>
          <p:nvPr/>
        </p:nvSpPr>
        <p:spPr>
          <a:xfrm>
            <a:off x="244549" y="6019800"/>
            <a:ext cx="3103734" cy="584775"/>
          </a:xfrm>
          <a:prstGeom prst="rect">
            <a:avLst/>
          </a:prstGeom>
        </p:spPr>
        <p:txBody>
          <a:bodyPr wrap="none">
            <a:spAutoFit/>
          </a:bodyPr>
          <a:lstStyle/>
          <a:p>
            <a:r>
              <a:rPr lang="en-US" b="0" dirty="0">
                <a:solidFill>
                  <a:schemeClr val="bg1"/>
                </a:solidFill>
              </a:rPr>
              <a:t>The Peace Bridge</a:t>
            </a:r>
          </a:p>
        </p:txBody>
      </p:sp>
      <p:sp>
        <p:nvSpPr>
          <p:cNvPr id="12" name="Rectangle 11">
            <a:extLst>
              <a:ext uri="{FF2B5EF4-FFF2-40B4-BE49-F238E27FC236}">
                <a16:creationId xmlns:a16="http://schemas.microsoft.com/office/drawing/2014/main" id="{22FF86DA-47AB-4BA8-A4ED-6934EEB826A1}"/>
              </a:ext>
            </a:extLst>
          </p:cNvPr>
          <p:cNvSpPr/>
          <p:nvPr/>
        </p:nvSpPr>
        <p:spPr>
          <a:xfrm>
            <a:off x="5983004" y="6005631"/>
            <a:ext cx="2262927" cy="584775"/>
          </a:xfrm>
          <a:prstGeom prst="rect">
            <a:avLst/>
          </a:prstGeom>
        </p:spPr>
        <p:txBody>
          <a:bodyPr wrap="none">
            <a:spAutoFit/>
          </a:bodyPr>
          <a:lstStyle/>
          <a:p>
            <a:r>
              <a:rPr lang="en-US" b="0" dirty="0">
                <a:solidFill>
                  <a:schemeClr val="bg1"/>
                </a:solidFill>
              </a:rPr>
              <a:t>West avenue</a:t>
            </a:r>
          </a:p>
        </p:txBody>
      </p:sp>
      <p:sp>
        <p:nvSpPr>
          <p:cNvPr id="10" name="Rectangle 9">
            <a:extLst>
              <a:ext uri="{FF2B5EF4-FFF2-40B4-BE49-F238E27FC236}">
                <a16:creationId xmlns:a16="http://schemas.microsoft.com/office/drawing/2014/main" id="{ADD40D0A-5627-427D-AE56-D640AEDB2C75}"/>
              </a:ext>
            </a:extLst>
          </p:cNvPr>
          <p:cNvSpPr/>
          <p:nvPr/>
        </p:nvSpPr>
        <p:spPr>
          <a:xfrm>
            <a:off x="1324736" y="6150114"/>
            <a:ext cx="6681829" cy="707886"/>
          </a:xfrm>
          <a:prstGeom prst="rect">
            <a:avLst/>
          </a:prstGeom>
        </p:spPr>
        <p:txBody>
          <a:bodyPr wrap="none">
            <a:spAutoFit/>
          </a:bodyPr>
          <a:lstStyle/>
          <a:p>
            <a:r>
              <a:rPr lang="en-US" sz="2000" b="0" dirty="0">
                <a:solidFill>
                  <a:srgbClr val="CCFF66"/>
                </a:solidFill>
              </a:rPr>
              <a:t>Second order reality:</a:t>
            </a:r>
          </a:p>
          <a:p>
            <a:r>
              <a:rPr lang="en-US" sz="2000" b="0" dirty="0">
                <a:solidFill>
                  <a:srgbClr val="CCFF66"/>
                </a:solidFill>
              </a:rPr>
              <a:t>The picture you took while flying over that part of Buffalo, NY</a:t>
            </a:r>
          </a:p>
        </p:txBody>
      </p:sp>
    </p:spTree>
    <p:extLst>
      <p:ext uri="{BB962C8B-B14F-4D97-AF65-F5344CB8AC3E}">
        <p14:creationId xmlns:p14="http://schemas.microsoft.com/office/powerpoint/2010/main" val="73634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39380</TotalTime>
  <Words>3325</Words>
  <Application>Microsoft Office PowerPoint</Application>
  <PresentationFormat>On-screen Show (4:3)</PresentationFormat>
  <Paragraphs>740</Paragraphs>
  <Slides>75</Slides>
  <Notes>22</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93" baseType="lpstr">
      <vt:lpstr>Batang</vt:lpstr>
      <vt:lpstr>ＭＳ 明朝</vt:lpstr>
      <vt:lpstr>ＭＳ Ｐゴシック</vt:lpstr>
      <vt:lpstr>-apple-system</vt:lpstr>
      <vt:lpstr>Arial</vt:lpstr>
      <vt:lpstr>Calibri</vt:lpstr>
      <vt:lpstr>Eurostile</vt:lpstr>
      <vt:lpstr>Georgia</vt:lpstr>
      <vt:lpstr>Helvetica</vt:lpstr>
      <vt:lpstr>TiemposTextWeb</vt:lpstr>
      <vt:lpstr>Times</vt:lpstr>
      <vt:lpstr>Times New Roman</vt:lpstr>
      <vt:lpstr>Trebuchet MS</vt:lpstr>
      <vt:lpstr>Verdana</vt:lpstr>
      <vt:lpstr>Wingdings</vt:lpstr>
      <vt:lpstr>2014-Indianapolis</vt:lpstr>
      <vt:lpstr>1_2014-Indianapolis</vt:lpstr>
      <vt:lpstr>Photo Editor-foto</vt:lpstr>
      <vt:lpstr>Biomedical Informatics II Ontology and Data Gathering  Lecture in BMS515: Fundamentals of Biomedical Research I. Dec 1, 2021 online, JSMBS, University at Buffalo</vt:lpstr>
      <vt:lpstr>Today’s learning outcomes (BMI-II)</vt:lpstr>
      <vt:lpstr>Where do data come from?</vt:lpstr>
      <vt:lpstr>More accurately</vt:lpstr>
      <vt:lpstr>Representations and what they are about</vt:lpstr>
      <vt:lpstr>Also representations are real</vt:lpstr>
      <vt:lpstr>Beings, happenings and representations</vt:lpstr>
      <vt:lpstr>Some structures north of the Peace Bridge</vt:lpstr>
      <vt:lpstr>Some structures north of the Peace Bridge</vt:lpstr>
      <vt:lpstr>Representation of some of these structures</vt:lpstr>
      <vt:lpstr>Faithful representation</vt:lpstr>
      <vt:lpstr>Mismatches between reality and representation</vt:lpstr>
      <vt:lpstr>Key questions for any researcher</vt:lpstr>
      <vt:lpstr>Remember ...</vt:lpstr>
      <vt:lpstr>Caution required</vt:lpstr>
      <vt:lpstr>Filters and barriers might obfuscate reality</vt:lpstr>
      <vt:lpstr>Discovery and scientific progress</vt:lpstr>
      <vt:lpstr>Reality and representation</vt:lpstr>
      <vt:lpstr>Three relevant disciplines (1)</vt:lpstr>
      <vt:lpstr>PowerPoint Presentation</vt:lpstr>
      <vt:lpstr>The problem of data-focused research</vt:lpstr>
      <vt:lpstr>Three relevant disciplines (2)</vt:lpstr>
      <vt:lpstr>Remember</vt:lpstr>
      <vt:lpstr>The biggest mistake in science one can make:</vt:lpstr>
      <vt:lpstr>Bio-Psycho-Social perspective on disease</vt:lpstr>
      <vt:lpstr>The objective Bio-Psycho-Social perspective</vt:lpstr>
      <vt:lpstr>The subjective Bio-Psycho-Social perspective</vt:lpstr>
      <vt:lpstr>Overlap in the subjective Bio-Psycho-Social perspective</vt:lpstr>
      <vt:lpstr>Canonical case: faithful representation</vt:lpstr>
      <vt:lpstr>Delusions, fantasies, imaginations, …</vt:lpstr>
      <vt:lpstr>Delusions, fantasies, imaginations, …</vt:lpstr>
      <vt:lpstr>Delusions, fantasies, imaginations, …</vt:lpstr>
      <vt:lpstr>Delusions, fantasies, imaginations, …</vt:lpstr>
      <vt:lpstr>PowerPoint Presentation</vt:lpstr>
      <vt:lpstr>The Matrix</vt:lpstr>
      <vt:lpstr>‘Ontology’</vt:lpstr>
      <vt:lpstr>Three relevant disciplines (3)</vt:lpstr>
      <vt:lpstr>PowerPoint Presentation</vt:lpstr>
      <vt:lpstr>‘Ontology’</vt:lpstr>
      <vt:lpstr>The Terminology / Ontology divide</vt:lpstr>
      <vt:lpstr>Realism-based Ontology (RBO)</vt:lpstr>
      <vt:lpstr>‘Ontology’ denotes ambiguously</vt:lpstr>
      <vt:lpstr>Example: the Gene ‘Ontology’</vt:lpstr>
      <vt:lpstr>A tiny fragment of the Gene ‘Ontology’ (GO)</vt:lpstr>
      <vt:lpstr>Ontologies and ‘ontologies’</vt:lpstr>
      <vt:lpstr>The basis of Ontological Realism (O.R.)</vt:lpstr>
      <vt:lpstr>Don’t be afraid of skepticism</vt:lpstr>
      <vt:lpstr>Scientific Objectivity</vt:lpstr>
      <vt:lpstr>The discipline of ‘Ontology’</vt:lpstr>
      <vt:lpstr>The discipline of ‘Ontology’</vt:lpstr>
      <vt:lpstr>Without ontologists … </vt:lpstr>
      <vt:lpstr>The discipline of ‘Ontology’</vt:lpstr>
      <vt:lpstr>Basic Ontological Distinctions</vt:lpstr>
      <vt:lpstr>Basic ontological distinctions</vt:lpstr>
      <vt:lpstr>PowerPoint Presentation</vt:lpstr>
      <vt:lpstr>Basic ontological distinctions</vt:lpstr>
      <vt:lpstr>Portions of reality</vt:lpstr>
      <vt:lpstr>The distinctions you should  NEVER FORGET !!!</vt:lpstr>
      <vt:lpstr>Types  particulars</vt:lpstr>
      <vt:lpstr>Types  particulars</vt:lpstr>
      <vt:lpstr>Types  particulars</vt:lpstr>
      <vt:lpstr>PowerPoint Presentation</vt:lpstr>
      <vt:lpstr>Particulars are the objects of classification …</vt:lpstr>
      <vt:lpstr>Continuants  Occurrents</vt:lpstr>
      <vt:lpstr>An ontological square</vt:lpstr>
      <vt:lpstr>An ontological square</vt:lpstr>
      <vt:lpstr>The importance of temporal indexing for continuants</vt:lpstr>
      <vt:lpstr>The importance of temporal indexing</vt:lpstr>
      <vt:lpstr>Continuants preserve identity while changing</vt:lpstr>
      <vt:lpstr>Dependent particulars  Independent particulars</vt:lpstr>
      <vt:lpstr>PowerPoint Presentation</vt:lpstr>
      <vt:lpstr>Some relations between PoRs</vt:lpstr>
      <vt:lpstr>PowerPoint Presentation</vt:lpstr>
      <vt:lpstr>derives_from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Ceusters</cp:lastModifiedBy>
  <cp:revision>1442</cp:revision>
  <dcterms:created xsi:type="dcterms:W3CDTF">1601-01-01T00:00:00Z</dcterms:created>
  <dcterms:modified xsi:type="dcterms:W3CDTF">2021-11-30T17:09:13Z</dcterms:modified>
</cp:coreProperties>
</file>