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26" r:id="rId1"/>
  </p:sldMasterIdLst>
  <p:notesMasterIdLst>
    <p:notesMasterId r:id="rId74"/>
  </p:notesMasterIdLst>
  <p:sldIdLst>
    <p:sldId id="1339" r:id="rId2"/>
    <p:sldId id="1515" r:id="rId3"/>
    <p:sldId id="1350" r:id="rId4"/>
    <p:sldId id="1551" r:id="rId5"/>
    <p:sldId id="1541" r:id="rId6"/>
    <p:sldId id="1539" r:id="rId7"/>
    <p:sldId id="1440" r:id="rId8"/>
    <p:sldId id="1526" r:id="rId9"/>
    <p:sldId id="1556" r:id="rId10"/>
    <p:sldId id="1527" r:id="rId11"/>
    <p:sldId id="1528" r:id="rId12"/>
    <p:sldId id="1545" r:id="rId13"/>
    <p:sldId id="1540" r:id="rId14"/>
    <p:sldId id="1517" r:id="rId15"/>
    <p:sldId id="1549" r:id="rId16"/>
    <p:sldId id="1548" r:id="rId17"/>
    <p:sldId id="1543" r:id="rId18"/>
    <p:sldId id="1542" r:id="rId19"/>
    <p:sldId id="1707" r:id="rId20"/>
    <p:sldId id="1552" r:id="rId21"/>
    <p:sldId id="1481" r:id="rId22"/>
    <p:sldId id="1529" r:id="rId23"/>
    <p:sldId id="1553" r:id="rId24"/>
    <p:sldId id="1557" r:id="rId25"/>
    <p:sldId id="1693" r:id="rId26"/>
    <p:sldId id="764" r:id="rId27"/>
    <p:sldId id="765" r:id="rId28"/>
    <p:sldId id="766" r:id="rId29"/>
    <p:sldId id="767" r:id="rId30"/>
    <p:sldId id="768" r:id="rId31"/>
    <p:sldId id="1694" r:id="rId32"/>
    <p:sldId id="1520" r:id="rId33"/>
    <p:sldId id="1488" r:id="rId34"/>
    <p:sldId id="1554" r:id="rId35"/>
    <p:sldId id="1555" r:id="rId36"/>
    <p:sldId id="1023" r:id="rId37"/>
    <p:sldId id="1089" r:id="rId38"/>
    <p:sldId id="1226" r:id="rId39"/>
    <p:sldId id="1025" r:id="rId40"/>
    <p:sldId id="1559" r:id="rId41"/>
    <p:sldId id="1558" r:id="rId42"/>
    <p:sldId id="1691" r:id="rId43"/>
    <p:sldId id="1490" r:id="rId44"/>
    <p:sldId id="1519" r:id="rId45"/>
    <p:sldId id="1450" r:id="rId46"/>
    <p:sldId id="1469" r:id="rId47"/>
    <p:sldId id="1695" r:id="rId48"/>
    <p:sldId id="1471" r:id="rId49"/>
    <p:sldId id="1696" r:id="rId50"/>
    <p:sldId id="1532" r:id="rId51"/>
    <p:sldId id="1700" r:id="rId52"/>
    <p:sldId id="1701" r:id="rId53"/>
    <p:sldId id="1702" r:id="rId54"/>
    <p:sldId id="1330" r:id="rId55"/>
    <p:sldId id="1159" r:id="rId56"/>
    <p:sldId id="1455" r:id="rId57"/>
    <p:sldId id="1456" r:id="rId58"/>
    <p:sldId id="1457" r:id="rId59"/>
    <p:sldId id="1703" r:id="rId60"/>
    <p:sldId id="1458" r:id="rId61"/>
    <p:sldId id="1460" r:id="rId62"/>
    <p:sldId id="1704" r:id="rId63"/>
    <p:sldId id="1705" r:id="rId64"/>
    <p:sldId id="1463" r:id="rId65"/>
    <p:sldId id="1464" r:id="rId66"/>
    <p:sldId id="1044" r:id="rId67"/>
    <p:sldId id="1699" r:id="rId68"/>
    <p:sldId id="1475" r:id="rId69"/>
    <p:sldId id="1473" r:id="rId70"/>
    <p:sldId id="1537" r:id="rId71"/>
    <p:sldId id="1476" r:id="rId72"/>
    <p:sldId id="1706" r:id="rId73"/>
  </p:sldIdLst>
  <p:sldSz cx="9144000" cy="6858000" type="screen4x3"/>
  <p:notesSz cx="6858000" cy="9144000"/>
  <p:defaultTextStyle>
    <a:defPPr>
      <a:defRPr lang="en-US"/>
    </a:defPPr>
    <a:lvl1pPr algn="ctr" rtl="0" fontAlgn="base">
      <a:spcBef>
        <a:spcPct val="0"/>
      </a:spcBef>
      <a:spcAft>
        <a:spcPct val="0"/>
      </a:spcAft>
      <a:defRPr sz="3200" b="1" kern="1200">
        <a:solidFill>
          <a:srgbClr val="000066"/>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4F87"/>
    <a:srgbClr val="FF9999"/>
    <a:srgbClr val="00FF00"/>
    <a:srgbClr val="000000"/>
    <a:srgbClr val="FFC000"/>
    <a:srgbClr val="CCFF66"/>
    <a:srgbClr val="E6E6E6"/>
    <a:srgbClr val="FFFF00"/>
    <a:srgbClr val="FF0000"/>
    <a:srgbClr val="AFAB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18" autoAdjust="0"/>
    <p:restoredTop sz="94737" autoAdjust="0"/>
  </p:normalViewPr>
  <p:slideViewPr>
    <p:cSldViewPr>
      <p:cViewPr varScale="1">
        <p:scale>
          <a:sx n="105" d="100"/>
          <a:sy n="105" d="100"/>
        </p:scale>
        <p:origin x="144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7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6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1305ACA9-A27D-4159-B806-94BE96EB69B2}" type="slidenum">
              <a:rPr lang="en-US"/>
              <a:pPr>
                <a:defRPr/>
              </a:pPr>
              <a:t>‹#›</a:t>
            </a:fld>
            <a:endParaRPr lang="en-US"/>
          </a:p>
        </p:txBody>
      </p:sp>
    </p:spTree>
    <p:extLst>
      <p:ext uri="{BB962C8B-B14F-4D97-AF65-F5344CB8AC3E}">
        <p14:creationId xmlns:p14="http://schemas.microsoft.com/office/powerpoint/2010/main" val="827598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18028D2-F1DD-4CEF-968C-AED73AC5BD14}" type="slidenum">
              <a:rPr lang="en-US" smtClean="0"/>
              <a:pPr/>
              <a:t>1</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383062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7BDE75-5194-4EF3-915D-27607D9C0FBD}" type="slidenum">
              <a:rPr lang="en-US" altLang="en-US"/>
              <a:pPr>
                <a:spcBef>
                  <a:spcPct val="0"/>
                </a:spcBef>
              </a:pPr>
              <a:t>36</a:t>
            </a:fld>
            <a:endParaRPr lang="en-US"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04184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5018EC8-5EC4-4F6C-BA29-7C37F5503103}" type="slidenum">
              <a:rPr lang="en-US" altLang="en-US" sz="1200" b="0"/>
              <a:pPr eaLnBrk="1" hangingPunct="1"/>
              <a:t>37</a:t>
            </a:fld>
            <a:endParaRPr lang="en-US" altLang="en-US" sz="1200" b="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27996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B09DCEE-7D5C-4F86-A46D-32518BF406A0}" type="slidenum">
              <a:rPr lang="en-US" altLang="en-US" sz="1200" b="0"/>
              <a:pPr eaLnBrk="1" hangingPunct="1"/>
              <a:t>38</a:t>
            </a:fld>
            <a:endParaRPr lang="en-US" altLang="en-US" sz="1200" b="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819821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B43CB3-0153-4DEE-A44F-D124207E3381}" type="slidenum">
              <a:rPr lang="en-US" altLang="en-US"/>
              <a:pPr>
                <a:spcBef>
                  <a:spcPct val="0"/>
                </a:spcBef>
              </a:pPr>
              <a:t>39</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62723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0D39F32-5C15-4A14-AEFC-ABA7FE7E8A03}" type="slidenum">
              <a:rPr lang="en-US" altLang="en-US" sz="1200" b="0"/>
              <a:pPr eaLnBrk="1" hangingPunct="1"/>
              <a:t>43</a:t>
            </a:fld>
            <a:endParaRPr lang="en-US" altLang="en-US" sz="1200" b="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09917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1BB810-17B8-4591-B961-426FD7CE2952}" type="slidenum">
              <a:rPr lang="en-US" altLang="en-US"/>
              <a:pPr>
                <a:spcBef>
                  <a:spcPct val="0"/>
                </a:spcBef>
              </a:pPr>
              <a:t>57</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6517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62</a:t>
            </a:fld>
            <a:endParaRPr lang="en-US"/>
          </a:p>
        </p:txBody>
      </p:sp>
    </p:spTree>
    <p:extLst>
      <p:ext uri="{BB962C8B-B14F-4D97-AF65-F5344CB8AC3E}">
        <p14:creationId xmlns:p14="http://schemas.microsoft.com/office/powerpoint/2010/main" val="1857404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63</a:t>
            </a:fld>
            <a:endParaRPr lang="en-US"/>
          </a:p>
        </p:txBody>
      </p:sp>
    </p:spTree>
    <p:extLst>
      <p:ext uri="{BB962C8B-B14F-4D97-AF65-F5344CB8AC3E}">
        <p14:creationId xmlns:p14="http://schemas.microsoft.com/office/powerpoint/2010/main" val="2991844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28BC05-590F-4DA3-9EDF-F895ADA0C194}" type="slidenum">
              <a:rPr lang="en-US" altLang="en-US"/>
              <a:pPr>
                <a:spcBef>
                  <a:spcPct val="0"/>
                </a:spcBef>
              </a:pPr>
              <a:t>64</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38678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28BC05-590F-4DA3-9EDF-F895ADA0C194}" type="slidenum">
              <a:rPr lang="en-US" altLang="en-US"/>
              <a:pPr>
                <a:spcBef>
                  <a:spcPct val="0"/>
                </a:spcBef>
              </a:pPr>
              <a:t>65</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723526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1172586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9E115B-57DE-445D-975E-E06EC92ED251}" type="slidenum">
              <a:rPr lang="en-US" altLang="en-US"/>
              <a:pPr>
                <a:spcBef>
                  <a:spcPct val="0"/>
                </a:spcBef>
              </a:pPr>
              <a:t>66</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666867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47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0197F12-4496-42B1-9179-2FDC5E699489}" type="slidenum">
              <a:rPr lang="en-US" altLang="en-US">
                <a:solidFill>
                  <a:srgbClr val="000000"/>
                </a:solidFill>
                <a:latin typeface="Calibri" panose="020F0502020204030204" pitchFamily="34" charset="0"/>
              </a:rPr>
              <a:pPr eaLnBrk="1" hangingPunct="1"/>
              <a:t>68</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625930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682AD1E-8CB7-4127-AD5A-EA6DEB84D0B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1C99AC-D31B-43BB-AC24-DD2E4C8B774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28034" name="Rectangle 2">
            <a:extLst>
              <a:ext uri="{FF2B5EF4-FFF2-40B4-BE49-F238E27FC236}">
                <a16:creationId xmlns:a16="http://schemas.microsoft.com/office/drawing/2014/main" id="{CD550CB2-D334-4847-B71E-A2986D8691EF}"/>
              </a:ext>
            </a:extLst>
          </p:cNvPr>
          <p:cNvSpPr>
            <a:spLocks noGrp="1" noRot="1" noChangeAspect="1" noChangeArrowheads="1" noTextEdit="1"/>
          </p:cNvSpPr>
          <p:nvPr>
            <p:ph type="sldImg"/>
          </p:nvPr>
        </p:nvSpPr>
        <p:spPr>
          <a:ln/>
        </p:spPr>
      </p:sp>
      <p:sp>
        <p:nvSpPr>
          <p:cNvPr id="428035" name="Rectangle 3">
            <a:extLst>
              <a:ext uri="{FF2B5EF4-FFF2-40B4-BE49-F238E27FC236}">
                <a16:creationId xmlns:a16="http://schemas.microsoft.com/office/drawing/2014/main" id="{35B40A06-46E3-43AE-8172-55AFFD7A1DC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27154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4</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3628342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5</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784157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6</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373966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7</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23078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15</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97811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16</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374170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17</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1066457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54950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a:t>Click to edit Master title style</a:t>
            </a:r>
          </a:p>
        </p:txBody>
      </p:sp>
      <p:sp>
        <p:nvSpPr>
          <p:cNvPr id="3" name="Rectangle 5"/>
          <p:cNvSpPr>
            <a:spLocks noGrp="1" noChangeArrowheads="1"/>
          </p:cNvSpPr>
          <p:nvPr>
            <p:ph type="sldNum" sz="quarter" idx="10"/>
          </p:nvPr>
        </p:nvSpPr>
        <p:spPr>
          <a:xfrm>
            <a:off x="0" y="6553200"/>
            <a:ext cx="1905000" cy="304800"/>
          </a:xfrm>
          <a:prstGeom prst="rect">
            <a:avLst/>
          </a:prstGeom>
          <a:ln/>
        </p:spPr>
        <p:txBody>
          <a:bodyPr/>
          <a:lstStyle>
            <a:lvl1pPr>
              <a:defRPr/>
            </a:lvl1pPr>
          </a:lstStyle>
          <a:p>
            <a:fld id="{F41BC1FE-425B-4D41-9768-47500E60C2C6}" type="slidenum">
              <a:rPr lang="en-US" altLang="en-US"/>
              <a:pPr/>
              <a:t>‹#›</a:t>
            </a:fld>
            <a:endParaRPr lang="en-US" altLang="en-US"/>
          </a:p>
        </p:txBody>
      </p:sp>
    </p:spTree>
    <p:extLst>
      <p:ext uri="{BB962C8B-B14F-4D97-AF65-F5344CB8AC3E}">
        <p14:creationId xmlns:p14="http://schemas.microsoft.com/office/powerpoint/2010/main" val="3295397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309448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a:t>Click to edit Master title style</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233934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113466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828800"/>
            <a:ext cx="4267200" cy="41148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34550"/>
            <a:ext cx="4267200" cy="4109049"/>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a:t>Click to edit Master title style</a:t>
            </a:r>
          </a:p>
        </p:txBody>
      </p:sp>
      <p:sp>
        <p:nvSpPr>
          <p:cNvPr id="6"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41124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927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785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4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326" name="Photo Editor-foto" r:id="rId3" imgW="7621064" imgH="1009791" progId="MSPhotoEd.3">
                  <p:embed/>
                </p:oleObj>
              </mc:Choice>
              <mc:Fallback>
                <p:oleObj name="Photo Editor-foto" r:id="rId3"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327" name="Photo Editor-foto" r:id="rId5" imgW="7621064" imgH="1009791" progId="MSPhotoEd.3">
                  <p:embed/>
                </p:oleObj>
              </mc:Choice>
              <mc:Fallback>
                <p:oleObj name="Photo Editor-foto" r:id="rId5"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a:t>Click to edit Master title style</a:t>
            </a:r>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r>
              <a:rPr lang="en-US" noProof="0"/>
              <a:t>Click icon to add table</a:t>
            </a:r>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pPr>
              <a:defRPr/>
            </a:pPr>
            <a:fld id="{2BFB4125-E3D1-4ED8-8187-4993DEAD497C}" type="slidenum">
              <a:rPr lang="en-US" smtClean="0"/>
              <a:pPr>
                <a:defRPr/>
              </a:pPr>
              <a:t>‹#›</a:t>
            </a:fld>
            <a:endParaRPr lang="en-US"/>
          </a:p>
        </p:txBody>
      </p:sp>
    </p:spTree>
    <p:extLst>
      <p:ext uri="{BB962C8B-B14F-4D97-AF65-F5344CB8AC3E}">
        <p14:creationId xmlns:p14="http://schemas.microsoft.com/office/powerpoint/2010/main" val="199158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p:nvPicPr>
        <p:blipFill>
          <a:blip r:embed="rId1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38745922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Lst>
  <p:hf hdr="0" ftr="0" dt="0"/>
  <p:txStyles>
    <p:titleStyle>
      <a:lvl1pPr algn="l" rtl="0" eaLnBrk="1" fontAlgn="base" hangingPunct="1">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p:titleStyle>
    <p:bodyStyle>
      <a:lvl1pPr marL="342900" indent="-342900" algn="l" rtl="0" eaLnBrk="1" fontAlgn="base" hangingPunct="1">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1" fontAlgn="base" hangingPunct="1">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1" fontAlgn="base" hangingPunct="1">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1" fontAlgn="base" hangingPunct="1">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statbel.fgov.be/nl/visuals/mortaliteit" TargetMode="External"/><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22.emf"/><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22.emf"/></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2.emf"/><Relationship Id="rId4" Type="http://schemas.openxmlformats.org/officeDocument/2006/relationships/image" Target="../media/image41.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hyperlink" Target="http://geneontology.org/" TargetMode="Externa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http://www.google.com/imgres?num=10&amp;hl=en&amp;safe=off&amp;tbo=d&amp;biw=1680&amp;bih=858&amp;tbm=isch&amp;tbnid=IHXX8pOeP7darM:&amp;imgrefurl=http://collider.com/jonathan-nolan-person-of-interest-dark-knight-rises-interview/137379/&amp;docid=hw5ZwkaLbYH0xM&amp;imgurl=http://collider.com/wp-content/uploads/person-of-interest-taraji-p-henson-4.jpg&amp;w=540&amp;h=720&amp;ei=EzbvUOTBAbO10AGGq4G4BQ&amp;zoom=1" TargetMode="External"/><Relationship Id="rId7" Type="http://schemas.openxmlformats.org/officeDocument/2006/relationships/hyperlink" Target="http://www.google.com/imgres?num=10&amp;hl=en&amp;safe=off&amp;tbo=d&amp;biw=1680&amp;bih=858&amp;tbm=isch&amp;tbnid=GWR3fBGcpQvbjM:&amp;imgrefurl=http://www.tvscoop.tv/2008/04/can_a_person_ha.html&amp;docid=skeNrvquM8D3hM&amp;imgurl=http://www.tvscoop.tv/76495669.jpg&amp;w=2003&amp;h=3000&amp;ei=EzbvUOTBAbO10AGGq4G4BQ&amp;zoom=1" TargetMode="External"/><Relationship Id="rId12" Type="http://schemas.openxmlformats.org/officeDocument/2006/relationships/image" Target="../media/image54.jpeg"/><Relationship Id="rId2" Type="http://schemas.openxmlformats.org/officeDocument/2006/relationships/hyperlink" Target="http://www.google.com/imgres?num=10&amp;hl=en&amp;safe=off&amp;tbo=d&amp;biw=1680&amp;bih=858&amp;tbm=isch&amp;tbnid=MlQsapOTswg_pM:&amp;imgrefurl=http://www.firstpersonarts.org/2010-festival/first-taste-dinner-with-soledad-obrien/&amp;docid=bIZwwNlXW_6f7M&amp;imgurl=http://www.firstpersonarts.org/wp-content/uploads/2010/08/Soledad-new-headshot-7-07.jpg&amp;w=2400&amp;h=3000&amp;ei=EzbvUOTBAbO10AGGq4G4BQ&amp;zoom=1" TargetMode="External"/><Relationship Id="rId1" Type="http://schemas.openxmlformats.org/officeDocument/2006/relationships/slideLayout" Target="../slideLayouts/slideLayout4.xml"/><Relationship Id="rId6" Type="http://schemas.openxmlformats.org/officeDocument/2006/relationships/image" Target="../media/image51.jpeg"/><Relationship Id="rId11" Type="http://schemas.openxmlformats.org/officeDocument/2006/relationships/hyperlink" Target="http://www.google.com/imgres?num=10&amp;hl=en&amp;safe=off&amp;tbo=d&amp;biw=1680&amp;bih=858&amp;tbm=isch&amp;tbnid=uzHegijBDrVCxM:&amp;imgrefurl=http://tlceyeopener.blogspot.com/2012/09/tlc-eyecare-laser-centers-welcomes-new.html&amp;docid=72rk70VQwzyM6M&amp;imgurl=http://4.bp.blogspot.com/-_Q3A00CnIl4/UFnzN1sxk2I/AAAAAAAAALA/LkL6Cv3JP5I/s1600/Erica_Person_MD.jpg&amp;w=1143&amp;h=1600&amp;ei=EzbvUOTBAbO10AGGq4G4BQ&amp;zoom=1" TargetMode="External"/><Relationship Id="rId5" Type="http://schemas.openxmlformats.org/officeDocument/2006/relationships/hyperlink" Target="http://www.google.com/imgres?num=10&amp;hl=en&amp;safe=off&amp;tbo=d&amp;biw=1680&amp;bih=858&amp;tbm=isch&amp;tbnid=tWS1VoR2oxomXM:&amp;imgrefurl=http://perezhilton.com/2011-12-15-ryan-gosling-is-named-time-magazines-coolest-person-of-the-year&amp;docid=MO35ynEp_HhFdM&amp;imgurl=http://img.perezhilton.com/wp-content/uploads/2011/12/ryan-gosling-is-coolest-person-of-the-year__oPt.jpg&amp;w=450&amp;h=639&amp;ei=EzbvUOTBAbO10AGGq4G4BQ&amp;zoom=1" TargetMode="External"/><Relationship Id="rId10" Type="http://schemas.openxmlformats.org/officeDocument/2006/relationships/image" Target="../media/image53.jpeg"/><Relationship Id="rId4" Type="http://schemas.openxmlformats.org/officeDocument/2006/relationships/image" Target="../media/image50.jpeg"/><Relationship Id="rId9" Type="http://schemas.openxmlformats.org/officeDocument/2006/relationships/hyperlink" Target="http://www.google.com/imgres?num=10&amp;hl=en&amp;safe=off&amp;tbo=d&amp;biw=1680&amp;bih=858&amp;tbm=isch&amp;tbnid=NQXySzMWyLA96M:&amp;imgrefurl=http://www.fanpop.com/clubs/david-henrie/images/26183003/title/david-henrie-aim-high-party-person-photo&amp;docid=xeljz3CV4-c0VM&amp;imgurl=http://images5.fanpop.com/image/photos/26100000/David-Henrie-Aim-High-Party-Person-david-henrie-26183003-940-1222.jpg&amp;w=940&amp;h=1222&amp;ei=EzbvUOTBAbO10AGGq4G4BQ&amp;zoom=1"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hyperlink" Target="http://www.google.com/imgres?num=10&amp;hl=en&amp;safe=off&amp;tbo=d&amp;biw=1680&amp;bih=858&amp;tbm=isch&amp;tbnid=GWR3fBGcpQvbjM:&amp;imgrefurl=http://www.tvscoop.tv/2008/04/can_a_person_ha.html&amp;docid=skeNrvquM8D3hM&amp;imgurl=http://www.tvscoop.tv/76495669.jpg&amp;w=2003&amp;h=3000&amp;ei=EzbvUOTBAbO10AGGq4G4BQ&amp;zoom=1" TargetMode="External"/><Relationship Id="rId2" Type="http://schemas.openxmlformats.org/officeDocument/2006/relationships/hyperlink" Target="http://www.google.com/imgres?num=10&amp;hl=en&amp;safe=off&amp;tbo=d&amp;biw=1680&amp;bih=858&amp;tbm=isch&amp;tbnid=MlQsapOTswg_pM:&amp;imgrefurl=http://www.firstpersonarts.org/2010-festival/first-taste-dinner-with-soledad-obrien/&amp;docid=bIZwwNlXW_6f7M&amp;imgurl=http://www.firstpersonarts.org/wp-content/uploads/2010/08/Soledad-new-headshot-7-07.jpg&amp;w=2400&amp;h=3000&amp;ei=EzbvUOTBAbO10AGGq4G4BQ&amp;zoom=1" TargetMode="Externa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0.xml"/><Relationship Id="rId7" Type="http://schemas.openxmlformats.org/officeDocument/2006/relationships/image" Target="../media/image59.png"/><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61.png"/><Relationship Id="rId5" Type="http://schemas.openxmlformats.org/officeDocument/2006/relationships/image" Target="../media/image58.png"/><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60.png"/></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ctrTitle"/>
          </p:nvPr>
        </p:nvSpPr>
        <p:spPr>
          <a:xfrm>
            <a:off x="0" y="990600"/>
            <a:ext cx="9144000" cy="2043113"/>
          </a:xfrm>
        </p:spPr>
        <p:txBody>
          <a:bodyPr/>
          <a:lstStyle/>
          <a:p>
            <a:pPr>
              <a:tabLst>
                <a:tab pos="5376863" algn="l"/>
              </a:tabLst>
            </a:pPr>
            <a:r>
              <a:rPr lang="en-US" sz="4000" dirty="0"/>
              <a:t>Biomedical Informatics II</a:t>
            </a:r>
            <a:br>
              <a:rPr lang="en-US" sz="4000" dirty="0"/>
            </a:br>
            <a:r>
              <a:rPr lang="en-US" sz="4000" dirty="0"/>
              <a:t>Ontology and Data Gathering</a:t>
            </a:r>
            <a:br>
              <a:rPr lang="en-US" sz="3200" dirty="0"/>
            </a:br>
            <a:br>
              <a:rPr lang="en-US" sz="3200" dirty="0"/>
            </a:br>
            <a:r>
              <a:rPr lang="en-GB" sz="1800" dirty="0">
                <a:latin typeface="Times New Roman" panose="02020603050405020304" pitchFamily="18" charset="0"/>
                <a:cs typeface="Times New Roman" panose="02020603050405020304" pitchFamily="18" charset="0"/>
              </a:rPr>
              <a:t>Lecture in BMS515: </a:t>
            </a:r>
            <a:r>
              <a:rPr lang="en-US" sz="1800" i="1" dirty="0">
                <a:latin typeface="Times New Roman" panose="02020603050405020304" pitchFamily="18" charset="0"/>
                <a:cs typeface="Times New Roman" panose="02020603050405020304" pitchFamily="18" charset="0"/>
              </a:rPr>
              <a:t>Fundamentals of Biomedical Research.</a:t>
            </a:r>
            <a:br>
              <a:rPr lang="en-GB" sz="1800" dirty="0">
                <a:latin typeface="Times New Roman" panose="02020603050405020304" pitchFamily="18" charset="0"/>
                <a:cs typeface="Times New Roman" panose="02020603050405020304" pitchFamily="18" charset="0"/>
              </a:rPr>
            </a:br>
            <a:r>
              <a:rPr lang="en-GB" sz="1800" dirty="0">
                <a:latin typeface="Times New Roman" panose="02020603050405020304" pitchFamily="18" charset="0"/>
                <a:cs typeface="Times New Roman" panose="02020603050405020304" pitchFamily="18" charset="0"/>
              </a:rPr>
              <a:t>Dec 2, 2020</a:t>
            </a:r>
            <a:br>
              <a:rPr lang="en-GB" sz="1800" dirty="0">
                <a:latin typeface="Times New Roman" panose="02020603050405020304" pitchFamily="18" charset="0"/>
                <a:cs typeface="Times New Roman" panose="02020603050405020304" pitchFamily="18" charset="0"/>
              </a:rPr>
            </a:br>
            <a:r>
              <a:rPr lang="en-GB" sz="1800" dirty="0">
                <a:latin typeface="Times New Roman" panose="02020603050405020304" pitchFamily="18" charset="0"/>
                <a:cs typeface="Times New Roman" panose="02020603050405020304" pitchFamily="18" charset="0"/>
              </a:rPr>
              <a:t>Room 1225A, JSMBS, </a:t>
            </a:r>
            <a:r>
              <a:rPr lang="en-US" sz="1800" dirty="0">
                <a:latin typeface="Times New Roman" panose="02020603050405020304" pitchFamily="18" charset="0"/>
                <a:cs typeface="Times New Roman" panose="02020603050405020304" pitchFamily="18" charset="0"/>
              </a:rPr>
              <a:t>University at Buffalo</a:t>
            </a:r>
          </a:p>
        </p:txBody>
      </p:sp>
      <p:sp>
        <p:nvSpPr>
          <p:cNvPr id="5123" name="Rectangle 3"/>
          <p:cNvSpPr>
            <a:spLocks noGrp="1" noChangeArrowheads="1"/>
          </p:cNvSpPr>
          <p:nvPr>
            <p:ph type="subTitle" idx="1"/>
          </p:nvPr>
        </p:nvSpPr>
        <p:spPr>
          <a:xfrm>
            <a:off x="0" y="4191000"/>
            <a:ext cx="9144000" cy="1600200"/>
          </a:xfrm>
        </p:spPr>
        <p:txBody>
          <a:bodyPr/>
          <a:lstStyle/>
          <a:p>
            <a:pPr defTabSz="566738" eaLnBrk="1" hangingPunct="1">
              <a:lnSpc>
                <a:spcPct val="80000"/>
              </a:lnSpc>
            </a:pPr>
            <a:r>
              <a:rPr lang="en-GB" altLang="ja-JP" sz="2800" b="1" dirty="0">
                <a:ea typeface="ＭＳ 明朝" pitchFamily="49" charset="-128"/>
              </a:rPr>
              <a:t>Werner CEUSTERS, MD</a:t>
            </a:r>
            <a:endParaRPr lang="en-GB" altLang="ja-JP" sz="2800" b="1" baseline="30000" dirty="0">
              <a:ea typeface="ＭＳ 明朝" pitchFamily="49" charset="-128"/>
            </a:endParaRPr>
          </a:p>
          <a:p>
            <a:pPr defTabSz="566738" eaLnBrk="1" hangingPunct="1">
              <a:lnSpc>
                <a:spcPct val="120000"/>
              </a:lnSpc>
            </a:pPr>
            <a:endParaRPr lang="en-US" altLang="ja-JP" sz="1800" b="1" dirty="0">
              <a:ea typeface="ＭＳ 明朝" pitchFamily="49" charset="-128"/>
            </a:endParaRPr>
          </a:p>
          <a:p>
            <a:pPr defTabSz="566738">
              <a:lnSpc>
                <a:spcPct val="120000"/>
              </a:lnSpc>
            </a:pPr>
            <a:r>
              <a:rPr lang="en-GB" altLang="ja-JP" sz="1800" i="1" dirty="0">
                <a:ea typeface="ＭＳ 明朝" pitchFamily="49" charset="-128"/>
              </a:rPr>
              <a:t>Departments of Biomedical Informatics and Psychiatry, </a:t>
            </a:r>
          </a:p>
          <a:p>
            <a:pPr defTabSz="566738">
              <a:lnSpc>
                <a:spcPct val="120000"/>
              </a:lnSpc>
            </a:pPr>
            <a:r>
              <a:rPr lang="en-GB" altLang="ja-JP" sz="1800" i="1" dirty="0">
                <a:ea typeface="ＭＳ 明朝" pitchFamily="49" charset="-128"/>
              </a:rPr>
              <a:t>UB Institute for Healthcare Informatics, </a:t>
            </a:r>
          </a:p>
          <a:p>
            <a:pPr defTabSz="566738" eaLnBrk="1" hangingPunct="1">
              <a:lnSpc>
                <a:spcPct val="120000"/>
              </a:lnSpc>
            </a:pPr>
            <a:r>
              <a:rPr lang="en-GB" altLang="ja-JP" sz="1800" i="1" dirty="0">
                <a:ea typeface="ＭＳ 明朝" pitchFamily="49" charset="-128"/>
              </a:rPr>
              <a:t>Ontology Research Group, </a:t>
            </a:r>
            <a:r>
              <a:rPr lang="en-GB" altLang="ja-JP" sz="1800" i="1" dirty="0" err="1">
                <a:ea typeface="ＭＳ 明朝" pitchFamily="49" charset="-128"/>
              </a:rPr>
              <a:t>Center</a:t>
            </a:r>
            <a:r>
              <a:rPr lang="en-GB" altLang="ja-JP" sz="1800" i="1" dirty="0">
                <a:ea typeface="ＭＳ 明朝" pitchFamily="49" charset="-128"/>
              </a:rPr>
              <a:t> of Excellence in Bioinformatics and Life Sciences,</a:t>
            </a:r>
          </a:p>
          <a:p>
            <a:pPr defTabSz="566738" eaLnBrk="1" hangingPunct="1">
              <a:lnSpc>
                <a:spcPct val="120000"/>
              </a:lnSpc>
            </a:pPr>
            <a:r>
              <a:rPr lang="en-GB" altLang="ja-JP" sz="1800" i="1" dirty="0">
                <a:ea typeface="ＭＳ 明朝" pitchFamily="49" charset="-128"/>
              </a:rPr>
              <a:t>University at Buffalo, NY, USA</a:t>
            </a:r>
          </a:p>
          <a:p>
            <a:pPr defTabSz="566738" eaLnBrk="1" hangingPunct="1">
              <a:lnSpc>
                <a:spcPct val="80000"/>
              </a:lnSpc>
            </a:pPr>
            <a:endParaRPr lang="en-US" altLang="ja-JP" sz="2000" i="1" dirty="0">
              <a:ea typeface="ＭＳ 明朝" pitchFamily="49" charset="-128"/>
            </a:endParaRPr>
          </a:p>
        </p:txBody>
      </p:sp>
    </p:spTree>
    <p:extLst>
      <p:ext uri="{BB962C8B-B14F-4D97-AF65-F5344CB8AC3E}">
        <p14:creationId xmlns:p14="http://schemas.microsoft.com/office/powerpoint/2010/main" val="3826748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a:t>Representation of some of these structures</a:t>
            </a:r>
          </a:p>
        </p:txBody>
      </p:sp>
      <p:pic>
        <p:nvPicPr>
          <p:cNvPr id="4" name="Picture 3"/>
          <p:cNvPicPr>
            <a:picLocks noChangeAspect="1"/>
          </p:cNvPicPr>
          <p:nvPr/>
        </p:nvPicPr>
        <p:blipFill>
          <a:blip r:embed="rId2"/>
          <a:stretch>
            <a:fillRect/>
          </a:stretch>
        </p:blipFill>
        <p:spPr>
          <a:xfrm>
            <a:off x="641060" y="2010021"/>
            <a:ext cx="7814109" cy="3365676"/>
          </a:xfrm>
          <a:prstGeom prst="rect">
            <a:avLst/>
          </a:prstGeom>
        </p:spPr>
      </p:pic>
      <p:sp>
        <p:nvSpPr>
          <p:cNvPr id="3" name="Slide Number Placeholder 2"/>
          <p:cNvSpPr>
            <a:spLocks noGrp="1"/>
          </p:cNvSpPr>
          <p:nvPr>
            <p:ph type="sldNum" sz="quarter" idx="4"/>
          </p:nvPr>
        </p:nvSpPr>
        <p:spPr/>
        <p:txBody>
          <a:bodyPr/>
          <a:lstStyle/>
          <a:p>
            <a:fld id="{9CE537AB-973C-4F01-8428-E6E22579D3AA}" type="slidenum">
              <a:rPr lang="en-US" smtClean="0"/>
              <a:pPr/>
              <a:t>10</a:t>
            </a:fld>
            <a:endParaRPr lang="en-US"/>
          </a:p>
        </p:txBody>
      </p:sp>
      <p:sp>
        <p:nvSpPr>
          <p:cNvPr id="5" name="Rectangle 4">
            <a:extLst>
              <a:ext uri="{FF2B5EF4-FFF2-40B4-BE49-F238E27FC236}">
                <a16:creationId xmlns:a16="http://schemas.microsoft.com/office/drawing/2014/main" id="{783DFCCC-2855-4851-B675-4E7096714AB9}"/>
              </a:ext>
            </a:extLst>
          </p:cNvPr>
          <p:cNvSpPr/>
          <p:nvPr/>
        </p:nvSpPr>
        <p:spPr>
          <a:xfrm>
            <a:off x="2817800" y="6150114"/>
            <a:ext cx="3695692" cy="707886"/>
          </a:xfrm>
          <a:prstGeom prst="rect">
            <a:avLst/>
          </a:prstGeom>
        </p:spPr>
        <p:txBody>
          <a:bodyPr wrap="none">
            <a:spAutoFit/>
          </a:bodyPr>
          <a:lstStyle/>
          <a:p>
            <a:r>
              <a:rPr lang="en-US" sz="2000" b="0" dirty="0">
                <a:solidFill>
                  <a:srgbClr val="CCFF66"/>
                </a:solidFill>
              </a:rPr>
              <a:t>Second order reality:</a:t>
            </a:r>
          </a:p>
          <a:p>
            <a:r>
              <a:rPr lang="en-US" sz="2000" b="0" dirty="0">
                <a:solidFill>
                  <a:srgbClr val="CCFF66"/>
                </a:solidFill>
              </a:rPr>
              <a:t>A map of that area of Buffalo, NY</a:t>
            </a:r>
          </a:p>
        </p:txBody>
      </p:sp>
      <p:cxnSp>
        <p:nvCxnSpPr>
          <p:cNvPr id="6" name="Straight Arrow Connector 5">
            <a:extLst>
              <a:ext uri="{FF2B5EF4-FFF2-40B4-BE49-F238E27FC236}">
                <a16:creationId xmlns:a16="http://schemas.microsoft.com/office/drawing/2014/main" id="{6759828C-EC82-4BAF-88F7-F9B0A1BF5F04}"/>
              </a:ext>
            </a:extLst>
          </p:cNvPr>
          <p:cNvCxnSpPr>
            <a:cxnSpLocks/>
          </p:cNvCxnSpPr>
          <p:nvPr/>
        </p:nvCxnSpPr>
        <p:spPr bwMode="auto">
          <a:xfrm flipV="1">
            <a:off x="1905000" y="5029200"/>
            <a:ext cx="1371600" cy="11430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52D204A3-F345-4204-B2D1-BB3041EEE18C}"/>
              </a:ext>
            </a:extLst>
          </p:cNvPr>
          <p:cNvCxnSpPr/>
          <p:nvPr/>
        </p:nvCxnSpPr>
        <p:spPr bwMode="auto">
          <a:xfrm flipH="1" flipV="1">
            <a:off x="6324600" y="4495800"/>
            <a:ext cx="1066800" cy="15240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8" name="Rectangle 7">
            <a:extLst>
              <a:ext uri="{FF2B5EF4-FFF2-40B4-BE49-F238E27FC236}">
                <a16:creationId xmlns:a16="http://schemas.microsoft.com/office/drawing/2014/main" id="{99F672FE-54DD-4B65-8CAA-F429C25635BC}"/>
              </a:ext>
            </a:extLst>
          </p:cNvPr>
          <p:cNvSpPr/>
          <p:nvPr/>
        </p:nvSpPr>
        <p:spPr>
          <a:xfrm>
            <a:off x="244549" y="6019800"/>
            <a:ext cx="3103734" cy="584775"/>
          </a:xfrm>
          <a:prstGeom prst="rect">
            <a:avLst/>
          </a:prstGeom>
        </p:spPr>
        <p:txBody>
          <a:bodyPr wrap="none">
            <a:spAutoFit/>
          </a:bodyPr>
          <a:lstStyle/>
          <a:p>
            <a:r>
              <a:rPr lang="en-US" b="0" dirty="0">
                <a:solidFill>
                  <a:schemeClr val="bg1"/>
                </a:solidFill>
              </a:rPr>
              <a:t>The Peace Bridge</a:t>
            </a:r>
          </a:p>
        </p:txBody>
      </p:sp>
      <p:sp>
        <p:nvSpPr>
          <p:cNvPr id="9" name="Rectangle 8">
            <a:extLst>
              <a:ext uri="{FF2B5EF4-FFF2-40B4-BE49-F238E27FC236}">
                <a16:creationId xmlns:a16="http://schemas.microsoft.com/office/drawing/2014/main" id="{D6624A7B-144E-45C8-ABCD-06CAFE475C7E}"/>
              </a:ext>
            </a:extLst>
          </p:cNvPr>
          <p:cNvSpPr/>
          <p:nvPr/>
        </p:nvSpPr>
        <p:spPr>
          <a:xfrm>
            <a:off x="5983004" y="6005631"/>
            <a:ext cx="2262927" cy="584775"/>
          </a:xfrm>
          <a:prstGeom prst="rect">
            <a:avLst/>
          </a:prstGeom>
        </p:spPr>
        <p:txBody>
          <a:bodyPr wrap="none">
            <a:spAutoFit/>
          </a:bodyPr>
          <a:lstStyle/>
          <a:p>
            <a:r>
              <a:rPr lang="en-US" b="0" dirty="0">
                <a:solidFill>
                  <a:schemeClr val="bg1"/>
                </a:solidFill>
              </a:rPr>
              <a:t>West avenue</a:t>
            </a:r>
          </a:p>
        </p:txBody>
      </p:sp>
    </p:spTree>
    <p:extLst>
      <p:ext uri="{BB962C8B-B14F-4D97-AF65-F5344CB8AC3E}">
        <p14:creationId xmlns:p14="http://schemas.microsoft.com/office/powerpoint/2010/main" val="339240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Faithful representation</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lgn="ctr"/>
            <a:r>
              <a:rPr lang="en-US" dirty="0"/>
              <a:t>Perfect correspondence</a:t>
            </a:r>
          </a:p>
          <a:p>
            <a:pPr marL="0" indent="0" algn="ctr"/>
            <a:r>
              <a:rPr lang="en-US" dirty="0"/>
              <a:t>between </a:t>
            </a:r>
            <a:r>
              <a:rPr lang="en-US" dirty="0">
                <a:solidFill>
                  <a:srgbClr val="FF9999"/>
                </a:solidFill>
              </a:rPr>
              <a:t>first order reality </a:t>
            </a:r>
            <a:r>
              <a:rPr lang="en-US" dirty="0"/>
              <a:t>and </a:t>
            </a:r>
            <a:r>
              <a:rPr lang="en-US" dirty="0">
                <a:solidFill>
                  <a:srgbClr val="CCFF66"/>
                </a:solidFill>
              </a:rPr>
              <a:t>second order reality</a:t>
            </a:r>
          </a:p>
        </p:txBody>
      </p:sp>
      <p:pic>
        <p:nvPicPr>
          <p:cNvPr id="4" name="Picture 3"/>
          <p:cNvPicPr>
            <a:picLocks noChangeAspect="1"/>
          </p:cNvPicPr>
          <p:nvPr/>
        </p:nvPicPr>
        <p:blipFill>
          <a:blip r:embed="rId2"/>
          <a:stretch>
            <a:fillRect/>
          </a:stretch>
        </p:blipFill>
        <p:spPr>
          <a:xfrm>
            <a:off x="630382" y="2019159"/>
            <a:ext cx="7839074" cy="3382973"/>
          </a:xfrm>
          <a:prstGeom prst="rect">
            <a:avLst/>
          </a:prstGeom>
        </p:spPr>
      </p:pic>
      <p:sp>
        <p:nvSpPr>
          <p:cNvPr id="5" name="Slide Number Placeholder 4"/>
          <p:cNvSpPr>
            <a:spLocks noGrp="1"/>
          </p:cNvSpPr>
          <p:nvPr>
            <p:ph type="sldNum" sz="quarter" idx="4"/>
          </p:nvPr>
        </p:nvSpPr>
        <p:spPr/>
        <p:txBody>
          <a:bodyPr/>
          <a:lstStyle/>
          <a:p>
            <a:fld id="{9CE537AB-973C-4F01-8428-E6E22579D3AA}" type="slidenum">
              <a:rPr lang="en-US" smtClean="0"/>
              <a:pPr/>
              <a:t>11</a:t>
            </a:fld>
            <a:endParaRPr lang="en-US"/>
          </a:p>
        </p:txBody>
      </p:sp>
    </p:spTree>
    <p:extLst>
      <p:ext uri="{BB962C8B-B14F-4D97-AF65-F5344CB8AC3E}">
        <p14:creationId xmlns:p14="http://schemas.microsoft.com/office/powerpoint/2010/main" val="2314223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57448-DAD0-47BF-980D-4A421921E4BF}"/>
              </a:ext>
            </a:extLst>
          </p:cNvPr>
          <p:cNvSpPr>
            <a:spLocks noGrp="1"/>
          </p:cNvSpPr>
          <p:nvPr>
            <p:ph type="title"/>
          </p:nvPr>
        </p:nvSpPr>
        <p:spPr>
          <a:xfrm>
            <a:off x="0" y="609600"/>
            <a:ext cx="9144000" cy="762000"/>
          </a:xfrm>
        </p:spPr>
        <p:txBody>
          <a:bodyPr/>
          <a:lstStyle/>
          <a:p>
            <a:r>
              <a:rPr lang="en-US" sz="3200" dirty="0"/>
              <a:t>Mismatches between reality and representation</a:t>
            </a:r>
          </a:p>
        </p:txBody>
      </p:sp>
      <p:sp>
        <p:nvSpPr>
          <p:cNvPr id="4" name="Slide Number Placeholder 3">
            <a:extLst>
              <a:ext uri="{FF2B5EF4-FFF2-40B4-BE49-F238E27FC236}">
                <a16:creationId xmlns:a16="http://schemas.microsoft.com/office/drawing/2014/main" id="{735AD7A9-0D4A-48F0-9F55-588E5E9CDE70}"/>
              </a:ext>
            </a:extLst>
          </p:cNvPr>
          <p:cNvSpPr>
            <a:spLocks noGrp="1"/>
          </p:cNvSpPr>
          <p:nvPr>
            <p:ph type="sldNum" sz="quarter" idx="4"/>
          </p:nvPr>
        </p:nvSpPr>
        <p:spPr/>
        <p:txBody>
          <a:bodyPr/>
          <a:lstStyle/>
          <a:p>
            <a:fld id="{9CE537AB-973C-4F01-8428-E6E22579D3AA}" type="slidenum">
              <a:rPr lang="en-US" smtClean="0"/>
              <a:pPr/>
              <a:t>12</a:t>
            </a:fld>
            <a:endParaRPr lang="en-US"/>
          </a:p>
        </p:txBody>
      </p:sp>
      <p:grpSp>
        <p:nvGrpSpPr>
          <p:cNvPr id="26" name="Group 25">
            <a:extLst>
              <a:ext uri="{FF2B5EF4-FFF2-40B4-BE49-F238E27FC236}">
                <a16:creationId xmlns:a16="http://schemas.microsoft.com/office/drawing/2014/main" id="{288A026D-772D-480D-8EF0-DCB56CE02CC2}"/>
              </a:ext>
            </a:extLst>
          </p:cNvPr>
          <p:cNvGrpSpPr/>
          <p:nvPr/>
        </p:nvGrpSpPr>
        <p:grpSpPr>
          <a:xfrm rot="19051382">
            <a:off x="80127" y="1036350"/>
            <a:ext cx="8919396" cy="5334844"/>
            <a:chOff x="76200" y="1371600"/>
            <a:chExt cx="8919396" cy="5334844"/>
          </a:xfrm>
        </p:grpSpPr>
        <p:grpSp>
          <p:nvGrpSpPr>
            <p:cNvPr id="20" name="Group 19">
              <a:extLst>
                <a:ext uri="{FF2B5EF4-FFF2-40B4-BE49-F238E27FC236}">
                  <a16:creationId xmlns:a16="http://schemas.microsoft.com/office/drawing/2014/main" id="{C02F4A2F-19CE-451B-8E35-C5DC8E86BC1E}"/>
                </a:ext>
              </a:extLst>
            </p:cNvPr>
            <p:cNvGrpSpPr/>
            <p:nvPr/>
          </p:nvGrpSpPr>
          <p:grpSpPr>
            <a:xfrm>
              <a:off x="76200" y="1371600"/>
              <a:ext cx="8919396" cy="5334844"/>
              <a:chOff x="76200" y="1371600"/>
              <a:chExt cx="8919396" cy="5334844"/>
            </a:xfrm>
          </p:grpSpPr>
          <p:grpSp>
            <p:nvGrpSpPr>
              <p:cNvPr id="10" name="Group 9">
                <a:extLst>
                  <a:ext uri="{FF2B5EF4-FFF2-40B4-BE49-F238E27FC236}">
                    <a16:creationId xmlns:a16="http://schemas.microsoft.com/office/drawing/2014/main" id="{9218668A-7110-4E18-84FA-55C2CF209C6F}"/>
                  </a:ext>
                </a:extLst>
              </p:cNvPr>
              <p:cNvGrpSpPr/>
              <p:nvPr/>
            </p:nvGrpSpPr>
            <p:grpSpPr>
              <a:xfrm>
                <a:off x="76200" y="1371600"/>
                <a:ext cx="4800600" cy="2819400"/>
                <a:chOff x="228600" y="1371600"/>
                <a:chExt cx="4800600" cy="2819400"/>
              </a:xfrm>
            </p:grpSpPr>
            <p:sp>
              <p:nvSpPr>
                <p:cNvPr id="5" name="Oval 4">
                  <a:extLst>
                    <a:ext uri="{FF2B5EF4-FFF2-40B4-BE49-F238E27FC236}">
                      <a16:creationId xmlns:a16="http://schemas.microsoft.com/office/drawing/2014/main" id="{8E62D06A-BBB7-4E81-9F38-95EAD8346290}"/>
                    </a:ext>
                  </a:extLst>
                </p:cNvPr>
                <p:cNvSpPr/>
                <p:nvPr/>
              </p:nvSpPr>
              <p:spPr bwMode="auto">
                <a:xfrm>
                  <a:off x="228600" y="1371600"/>
                  <a:ext cx="4800600" cy="2819400"/>
                </a:xfrm>
                <a:prstGeom prst="ellipse">
                  <a:avLst/>
                </a:prstGeom>
                <a:solidFill>
                  <a:srgbClr val="FF9999">
                    <a:alpha val="60000"/>
                  </a:srgbClr>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7" name="TextBox 6">
                  <a:extLst>
                    <a:ext uri="{FF2B5EF4-FFF2-40B4-BE49-F238E27FC236}">
                      <a16:creationId xmlns:a16="http://schemas.microsoft.com/office/drawing/2014/main" id="{D08E1ED4-D4E8-4CB3-8206-62AC2EB27AF6}"/>
                    </a:ext>
                  </a:extLst>
                </p:cNvPr>
                <p:cNvSpPr txBox="1"/>
                <p:nvPr/>
              </p:nvSpPr>
              <p:spPr>
                <a:xfrm rot="2548618">
                  <a:off x="1510680" y="2100608"/>
                  <a:ext cx="2545953" cy="461665"/>
                </a:xfrm>
                <a:prstGeom prst="rect">
                  <a:avLst/>
                </a:prstGeom>
                <a:noFill/>
              </p:spPr>
              <p:txBody>
                <a:bodyPr wrap="none" rtlCol="0">
                  <a:spAutoFit/>
                </a:bodyPr>
                <a:lstStyle/>
                <a:p>
                  <a:r>
                    <a:rPr lang="en-US" sz="2400" dirty="0">
                      <a:solidFill>
                        <a:srgbClr val="FF0000"/>
                      </a:solidFill>
                    </a:rPr>
                    <a:t>First order reality</a:t>
                  </a:r>
                </a:p>
              </p:txBody>
            </p:sp>
          </p:grpSp>
          <p:grpSp>
            <p:nvGrpSpPr>
              <p:cNvPr id="11" name="Group 10">
                <a:extLst>
                  <a:ext uri="{FF2B5EF4-FFF2-40B4-BE49-F238E27FC236}">
                    <a16:creationId xmlns:a16="http://schemas.microsoft.com/office/drawing/2014/main" id="{73BBBDFB-22C0-48E7-A94A-5874ACF88674}"/>
                  </a:ext>
                </a:extLst>
              </p:cNvPr>
              <p:cNvGrpSpPr/>
              <p:nvPr/>
            </p:nvGrpSpPr>
            <p:grpSpPr>
              <a:xfrm>
                <a:off x="4114800" y="3887044"/>
                <a:ext cx="4880796" cy="2819400"/>
                <a:chOff x="4191000" y="3875846"/>
                <a:chExt cx="4880796" cy="2819400"/>
              </a:xfrm>
            </p:grpSpPr>
            <p:sp>
              <p:nvSpPr>
                <p:cNvPr id="6" name="Oval 5">
                  <a:extLst>
                    <a:ext uri="{FF2B5EF4-FFF2-40B4-BE49-F238E27FC236}">
                      <a16:creationId xmlns:a16="http://schemas.microsoft.com/office/drawing/2014/main" id="{4243A118-D61B-49E0-A40E-AD98E1831D7B}"/>
                    </a:ext>
                  </a:extLst>
                </p:cNvPr>
                <p:cNvSpPr/>
                <p:nvPr/>
              </p:nvSpPr>
              <p:spPr bwMode="auto">
                <a:xfrm>
                  <a:off x="4191000" y="3875846"/>
                  <a:ext cx="4800600" cy="2819400"/>
                </a:xfrm>
                <a:prstGeom prst="ellipse">
                  <a:avLst/>
                </a:prstGeom>
                <a:solidFill>
                  <a:srgbClr val="CCFF66">
                    <a:alpha val="60000"/>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8" name="TextBox 7">
                  <a:extLst>
                    <a:ext uri="{FF2B5EF4-FFF2-40B4-BE49-F238E27FC236}">
                      <a16:creationId xmlns:a16="http://schemas.microsoft.com/office/drawing/2014/main" id="{FCAC87F4-27EF-4A78-8B47-3F52CD383B14}"/>
                    </a:ext>
                  </a:extLst>
                </p:cNvPr>
                <p:cNvSpPr txBox="1"/>
                <p:nvPr/>
              </p:nvSpPr>
              <p:spPr>
                <a:xfrm rot="2548618">
                  <a:off x="6152534" y="4479326"/>
                  <a:ext cx="2919262" cy="954107"/>
                </a:xfrm>
                <a:prstGeom prst="rect">
                  <a:avLst/>
                </a:prstGeom>
                <a:noFill/>
              </p:spPr>
              <p:txBody>
                <a:bodyPr wrap="none" rtlCol="0">
                  <a:spAutoFit/>
                </a:bodyPr>
                <a:lstStyle/>
                <a:p>
                  <a:r>
                    <a:rPr lang="en-US" sz="2800" dirty="0">
                      <a:solidFill>
                        <a:srgbClr val="00FF00"/>
                      </a:solidFill>
                    </a:rPr>
                    <a:t>Representation</a:t>
                  </a:r>
                </a:p>
                <a:p>
                  <a:r>
                    <a:rPr lang="en-US" sz="2800" dirty="0">
                      <a:solidFill>
                        <a:srgbClr val="00FF00"/>
                      </a:solidFill>
                    </a:rPr>
                    <a:t>(2</a:t>
                  </a:r>
                  <a:r>
                    <a:rPr lang="en-US" sz="2800" baseline="30000" dirty="0">
                      <a:solidFill>
                        <a:srgbClr val="00FF00"/>
                      </a:solidFill>
                    </a:rPr>
                    <a:t>nd</a:t>
                  </a:r>
                  <a:r>
                    <a:rPr lang="en-US" sz="2800" dirty="0">
                      <a:solidFill>
                        <a:srgbClr val="00FF00"/>
                      </a:solidFill>
                    </a:rPr>
                    <a:t>-order reality)</a:t>
                  </a:r>
                </a:p>
              </p:txBody>
            </p:sp>
          </p:grpSp>
          <p:cxnSp>
            <p:nvCxnSpPr>
              <p:cNvPr id="13" name="Straight Connector 12">
                <a:extLst>
                  <a:ext uri="{FF2B5EF4-FFF2-40B4-BE49-F238E27FC236}">
                    <a16:creationId xmlns:a16="http://schemas.microsoft.com/office/drawing/2014/main" id="{3A85739A-23CA-4C7A-8E62-8961837A4E00}"/>
                  </a:ext>
                </a:extLst>
              </p:cNvPr>
              <p:cNvCxnSpPr>
                <a:cxnSpLocks/>
                <a:stCxn id="5" idx="7"/>
                <a:endCxn id="6" idx="2"/>
              </p:cNvCxnSpPr>
              <p:nvPr/>
            </p:nvCxnSpPr>
            <p:spPr bwMode="auto">
              <a:xfrm flipH="1">
                <a:off x="4114800" y="1784492"/>
                <a:ext cx="58968" cy="3512252"/>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0110D56A-2274-424E-8B36-1D617DA30EF7}"/>
                  </a:ext>
                </a:extLst>
              </p:cNvPr>
              <p:cNvCxnSpPr>
                <a:cxnSpLocks/>
                <a:stCxn id="5" idx="6"/>
                <a:endCxn id="6" idx="3"/>
              </p:cNvCxnSpPr>
              <p:nvPr/>
            </p:nvCxnSpPr>
            <p:spPr bwMode="auto">
              <a:xfrm flipH="1">
                <a:off x="4817832" y="2781300"/>
                <a:ext cx="58968" cy="3512252"/>
              </a:xfrm>
              <a:prstGeom prst="line">
                <a:avLst/>
              </a:prstGeom>
              <a:solidFill>
                <a:schemeClr val="accent1"/>
              </a:solidFill>
              <a:ln w="38100" cap="flat" cmpd="sng" algn="ctr">
                <a:solidFill>
                  <a:srgbClr val="FFFF00"/>
                </a:solidFill>
                <a:prstDash val="solid"/>
                <a:round/>
                <a:headEnd type="none" w="med" len="med"/>
                <a:tailEnd type="none" w="med" len="med"/>
              </a:ln>
              <a:effectLst/>
            </p:spPr>
          </p:cxnSp>
        </p:grpSp>
        <p:grpSp>
          <p:nvGrpSpPr>
            <p:cNvPr id="25" name="Group 24">
              <a:extLst>
                <a:ext uri="{FF2B5EF4-FFF2-40B4-BE49-F238E27FC236}">
                  <a16:creationId xmlns:a16="http://schemas.microsoft.com/office/drawing/2014/main" id="{C65060E3-42AC-487E-B69B-0EE82D024174}"/>
                </a:ext>
              </a:extLst>
            </p:cNvPr>
            <p:cNvGrpSpPr/>
            <p:nvPr/>
          </p:nvGrpSpPr>
          <p:grpSpPr>
            <a:xfrm>
              <a:off x="271752" y="2057400"/>
              <a:ext cx="7905673" cy="4114800"/>
              <a:chOff x="271752" y="2057400"/>
              <a:chExt cx="7905673" cy="4114800"/>
            </a:xfrm>
          </p:grpSpPr>
          <p:sp>
            <p:nvSpPr>
              <p:cNvPr id="21" name="Chord 20">
                <a:extLst>
                  <a:ext uri="{FF2B5EF4-FFF2-40B4-BE49-F238E27FC236}">
                    <a16:creationId xmlns:a16="http://schemas.microsoft.com/office/drawing/2014/main" id="{A511606D-BF8C-495E-B139-A73D666F69AE}"/>
                  </a:ext>
                </a:extLst>
              </p:cNvPr>
              <p:cNvSpPr/>
              <p:nvPr/>
            </p:nvSpPr>
            <p:spPr bwMode="auto">
              <a:xfrm>
                <a:off x="4182896" y="4419600"/>
                <a:ext cx="1252298" cy="1752600"/>
              </a:xfrm>
              <a:prstGeom prst="chord">
                <a:avLst>
                  <a:gd name="adj1" fmla="val 5492958"/>
                  <a:gd name="adj2" fmla="val 16200000"/>
                </a:avLst>
              </a:prstGeom>
              <a:solidFill>
                <a:srgbClr val="FFFF00">
                  <a:alpha val="67059"/>
                </a:srgbClr>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TextBox 21">
                <a:extLst>
                  <a:ext uri="{FF2B5EF4-FFF2-40B4-BE49-F238E27FC236}">
                    <a16:creationId xmlns:a16="http://schemas.microsoft.com/office/drawing/2014/main" id="{EEDC4DD8-B50A-42A9-9E87-4715B1059CC1}"/>
                  </a:ext>
                </a:extLst>
              </p:cNvPr>
              <p:cNvSpPr txBox="1"/>
              <p:nvPr/>
            </p:nvSpPr>
            <p:spPr>
              <a:xfrm rot="2548618">
                <a:off x="271752" y="2617623"/>
                <a:ext cx="2503186" cy="584775"/>
              </a:xfrm>
              <a:prstGeom prst="rect">
                <a:avLst/>
              </a:prstGeom>
              <a:noFill/>
            </p:spPr>
            <p:txBody>
              <a:bodyPr wrap="none" rtlCol="0">
                <a:spAutoFit/>
              </a:bodyPr>
              <a:lstStyle/>
              <a:p>
                <a:r>
                  <a:rPr lang="en-US" dirty="0">
                    <a:solidFill>
                      <a:schemeClr val="bg1"/>
                    </a:solidFill>
                  </a:rPr>
                  <a:t>undiscovered</a:t>
                </a:r>
              </a:p>
            </p:txBody>
          </p:sp>
          <p:sp>
            <p:nvSpPr>
              <p:cNvPr id="23" name="TextBox 22">
                <a:extLst>
                  <a:ext uri="{FF2B5EF4-FFF2-40B4-BE49-F238E27FC236}">
                    <a16:creationId xmlns:a16="http://schemas.microsoft.com/office/drawing/2014/main" id="{555B963D-585F-488A-8BE2-0D677CFE580D}"/>
                  </a:ext>
                </a:extLst>
              </p:cNvPr>
              <p:cNvSpPr txBox="1"/>
              <p:nvPr/>
            </p:nvSpPr>
            <p:spPr>
              <a:xfrm rot="2548618">
                <a:off x="4842858" y="4794280"/>
                <a:ext cx="3334567" cy="1015663"/>
              </a:xfrm>
              <a:prstGeom prst="rect">
                <a:avLst/>
              </a:prstGeom>
              <a:noFill/>
            </p:spPr>
            <p:txBody>
              <a:bodyPr wrap="none" rtlCol="0">
                <a:spAutoFit/>
              </a:bodyPr>
              <a:lstStyle/>
              <a:p>
                <a:r>
                  <a:rPr lang="en-US" sz="2000" dirty="0">
                    <a:solidFill>
                      <a:schemeClr val="bg1"/>
                    </a:solidFill>
                  </a:rPr>
                  <a:t>‘Fake news’</a:t>
                </a:r>
              </a:p>
              <a:p>
                <a:r>
                  <a:rPr lang="en-US" sz="2000" dirty="0">
                    <a:solidFill>
                      <a:schemeClr val="bg1"/>
                    </a:solidFill>
                  </a:rPr>
                  <a:t>Scientific misunderstandings</a:t>
                </a:r>
              </a:p>
              <a:p>
                <a:r>
                  <a:rPr lang="en-US" sz="2000" dirty="0">
                    <a:solidFill>
                      <a:schemeClr val="bg1"/>
                    </a:solidFill>
                  </a:rPr>
                  <a:t>Fantasies</a:t>
                </a:r>
              </a:p>
            </p:txBody>
          </p:sp>
          <p:sp>
            <p:nvSpPr>
              <p:cNvPr id="24" name="TextBox 23">
                <a:extLst>
                  <a:ext uri="{FF2B5EF4-FFF2-40B4-BE49-F238E27FC236}">
                    <a16:creationId xmlns:a16="http://schemas.microsoft.com/office/drawing/2014/main" id="{9E03D9F3-9CFF-41F8-87E3-6F308BF4685D}"/>
                  </a:ext>
                </a:extLst>
              </p:cNvPr>
              <p:cNvSpPr txBox="1"/>
              <p:nvPr/>
            </p:nvSpPr>
            <p:spPr>
              <a:xfrm rot="5400000">
                <a:off x="3717538" y="2530863"/>
                <a:ext cx="1347035" cy="400110"/>
              </a:xfrm>
              <a:prstGeom prst="rect">
                <a:avLst/>
              </a:prstGeom>
              <a:noFill/>
            </p:spPr>
            <p:txBody>
              <a:bodyPr wrap="square" rtlCol="0">
                <a:spAutoFit/>
              </a:bodyPr>
              <a:lstStyle/>
              <a:p>
                <a:r>
                  <a:rPr lang="en-US" sz="2000" dirty="0">
                    <a:solidFill>
                      <a:schemeClr val="bg1"/>
                    </a:solidFill>
                  </a:rPr>
                  <a:t>discovered</a:t>
                </a:r>
              </a:p>
            </p:txBody>
          </p:sp>
          <p:sp>
            <p:nvSpPr>
              <p:cNvPr id="9" name="TextBox 8">
                <a:extLst>
                  <a:ext uri="{FF2B5EF4-FFF2-40B4-BE49-F238E27FC236}">
                    <a16:creationId xmlns:a16="http://schemas.microsoft.com/office/drawing/2014/main" id="{FF570FF6-9734-4A73-B5F6-D67CECB172FA}"/>
                  </a:ext>
                </a:extLst>
              </p:cNvPr>
              <p:cNvSpPr txBox="1"/>
              <p:nvPr/>
            </p:nvSpPr>
            <p:spPr>
              <a:xfrm rot="5400000">
                <a:off x="3867320" y="5062421"/>
                <a:ext cx="1409360" cy="400110"/>
              </a:xfrm>
              <a:prstGeom prst="rect">
                <a:avLst/>
              </a:prstGeom>
              <a:noFill/>
            </p:spPr>
            <p:txBody>
              <a:bodyPr wrap="none" rtlCol="0">
                <a:spAutoFit/>
              </a:bodyPr>
              <a:lstStyle/>
              <a:p>
                <a:r>
                  <a:rPr lang="en-US" sz="2000" dirty="0">
                    <a:solidFill>
                      <a:schemeClr val="tx1"/>
                    </a:solidFill>
                  </a:rPr>
                  <a:t>Knowledge</a:t>
                </a:r>
              </a:p>
            </p:txBody>
          </p:sp>
        </p:grpSp>
      </p:grpSp>
    </p:spTree>
    <p:extLst>
      <p:ext uri="{BB962C8B-B14F-4D97-AF65-F5344CB8AC3E}">
        <p14:creationId xmlns:p14="http://schemas.microsoft.com/office/powerpoint/2010/main" val="72815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484A5F4C-9446-4556-AD6A-032E1F3E77F2}"/>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C735CD6E-3B2A-476D-9ECB-C72415E118A6}"/>
              </a:ext>
            </a:extLst>
          </p:cNvPr>
          <p:cNvSpPr>
            <a:spLocks noGrp="1"/>
          </p:cNvSpPr>
          <p:nvPr>
            <p:ph type="sldNum" sz="quarter" idx="4"/>
          </p:nvPr>
        </p:nvSpPr>
        <p:spPr/>
        <p:txBody>
          <a:bodyPr/>
          <a:lstStyle/>
          <a:p>
            <a:fld id="{F41BC1FE-425B-4D41-9768-47500E60C2C6}" type="slidenum">
              <a:rPr lang="en-US" altLang="en-US" smtClean="0">
                <a:solidFill>
                  <a:schemeClr val="tx1"/>
                </a:solidFill>
              </a:rPr>
              <a:pPr/>
              <a:t>13</a:t>
            </a:fld>
            <a:endParaRPr lang="en-US" altLang="en-US">
              <a:solidFill>
                <a:schemeClr val="tx1"/>
              </a:solidFill>
            </a:endParaRPr>
          </a:p>
        </p:txBody>
      </p:sp>
      <p:pic>
        <p:nvPicPr>
          <p:cNvPr id="10" name="Picture 9">
            <a:extLst>
              <a:ext uri="{FF2B5EF4-FFF2-40B4-BE49-F238E27FC236}">
                <a16:creationId xmlns:a16="http://schemas.microsoft.com/office/drawing/2014/main" id="{882288A9-85E7-4081-8424-9376DC6D1090}"/>
              </a:ext>
            </a:extLst>
          </p:cNvPr>
          <p:cNvPicPr>
            <a:picLocks noChangeAspect="1"/>
          </p:cNvPicPr>
          <p:nvPr/>
        </p:nvPicPr>
        <p:blipFill>
          <a:blip r:embed="rId2"/>
          <a:stretch>
            <a:fillRect/>
          </a:stretch>
        </p:blipFill>
        <p:spPr>
          <a:xfrm>
            <a:off x="1" y="596731"/>
            <a:ext cx="9143999" cy="6261269"/>
          </a:xfrm>
          <a:prstGeom prst="rect">
            <a:avLst/>
          </a:prstGeom>
        </p:spPr>
      </p:pic>
      <p:sp>
        <p:nvSpPr>
          <p:cNvPr id="11" name="Rectangle 10">
            <a:extLst>
              <a:ext uri="{FF2B5EF4-FFF2-40B4-BE49-F238E27FC236}">
                <a16:creationId xmlns:a16="http://schemas.microsoft.com/office/drawing/2014/main" id="{3869B599-4811-429D-8D4D-46ACE48A39FB}"/>
              </a:ext>
            </a:extLst>
          </p:cNvPr>
          <p:cNvSpPr/>
          <p:nvPr/>
        </p:nvSpPr>
        <p:spPr>
          <a:xfrm>
            <a:off x="228600" y="6252148"/>
            <a:ext cx="4572000" cy="584775"/>
          </a:xfrm>
          <a:prstGeom prst="rect">
            <a:avLst/>
          </a:prstGeom>
        </p:spPr>
        <p:txBody>
          <a:bodyPr>
            <a:spAutoFit/>
          </a:bodyPr>
          <a:lstStyle/>
          <a:p>
            <a:r>
              <a:rPr lang="en-US" sz="1600" dirty="0">
                <a:hlinkClick r:id="rId3"/>
              </a:rPr>
              <a:t>https://statbel.fgov.be/nl/visuals/mortaliteit</a:t>
            </a:r>
            <a:endParaRPr lang="en-US" sz="1600" dirty="0"/>
          </a:p>
          <a:p>
            <a:r>
              <a:rPr lang="en-US" sz="1600" dirty="0"/>
              <a:t>Retrieved: Nov 26, 2020</a:t>
            </a:r>
          </a:p>
        </p:txBody>
      </p:sp>
      <p:sp>
        <p:nvSpPr>
          <p:cNvPr id="12" name="Rectangle 11">
            <a:extLst>
              <a:ext uri="{FF2B5EF4-FFF2-40B4-BE49-F238E27FC236}">
                <a16:creationId xmlns:a16="http://schemas.microsoft.com/office/drawing/2014/main" id="{74C8555F-D3A5-49E0-AF36-AB9D23C16354}"/>
              </a:ext>
            </a:extLst>
          </p:cNvPr>
          <p:cNvSpPr/>
          <p:nvPr/>
        </p:nvSpPr>
        <p:spPr bwMode="auto">
          <a:xfrm>
            <a:off x="76200" y="596731"/>
            <a:ext cx="8915400" cy="5847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4" name="Title 3">
            <a:extLst>
              <a:ext uri="{FF2B5EF4-FFF2-40B4-BE49-F238E27FC236}">
                <a16:creationId xmlns:a16="http://schemas.microsoft.com/office/drawing/2014/main" id="{975C40AF-A601-4F45-BC80-F628E6C9A770}"/>
              </a:ext>
            </a:extLst>
          </p:cNvPr>
          <p:cNvSpPr>
            <a:spLocks noGrp="1"/>
          </p:cNvSpPr>
          <p:nvPr>
            <p:ph type="title"/>
          </p:nvPr>
        </p:nvSpPr>
        <p:spPr/>
        <p:txBody>
          <a:bodyPr/>
          <a:lstStyle/>
          <a:p>
            <a:r>
              <a:rPr lang="en-US" dirty="0">
                <a:solidFill>
                  <a:srgbClr val="002060"/>
                </a:solidFill>
              </a:rPr>
              <a:t>However!!!  </a:t>
            </a:r>
            <a:br>
              <a:rPr lang="en-US" dirty="0">
                <a:solidFill>
                  <a:srgbClr val="002060"/>
                </a:solidFill>
              </a:rPr>
            </a:br>
            <a:r>
              <a:rPr lang="en-US" dirty="0">
                <a:solidFill>
                  <a:srgbClr val="002060"/>
                </a:solidFill>
              </a:rPr>
              <a:t>A 2</a:t>
            </a:r>
            <a:r>
              <a:rPr lang="en-US" baseline="30000" dirty="0">
                <a:solidFill>
                  <a:srgbClr val="002060"/>
                </a:solidFill>
              </a:rPr>
              <a:t>nd</a:t>
            </a:r>
            <a:r>
              <a:rPr lang="en-US" dirty="0">
                <a:solidFill>
                  <a:srgbClr val="002060"/>
                </a:solidFill>
              </a:rPr>
              <a:t>-order view on covid-19 in Belgium</a:t>
            </a:r>
          </a:p>
        </p:txBody>
      </p:sp>
      <p:sp>
        <p:nvSpPr>
          <p:cNvPr id="14" name="TextBox 13">
            <a:extLst>
              <a:ext uri="{FF2B5EF4-FFF2-40B4-BE49-F238E27FC236}">
                <a16:creationId xmlns:a16="http://schemas.microsoft.com/office/drawing/2014/main" id="{EDF92654-2725-46B2-9196-7FB9322E705C}"/>
              </a:ext>
            </a:extLst>
          </p:cNvPr>
          <p:cNvSpPr txBox="1"/>
          <p:nvPr/>
        </p:nvSpPr>
        <p:spPr>
          <a:xfrm>
            <a:off x="1519048" y="5292152"/>
            <a:ext cx="3586352" cy="369332"/>
          </a:xfrm>
          <a:prstGeom prst="rect">
            <a:avLst/>
          </a:prstGeom>
          <a:solidFill>
            <a:schemeClr val="bg1"/>
          </a:solidFill>
        </p:spPr>
        <p:txBody>
          <a:bodyPr wrap="square" rtlCol="0">
            <a:spAutoFit/>
          </a:bodyPr>
          <a:lstStyle/>
          <a:p>
            <a:pPr algn="l"/>
            <a:r>
              <a:rPr lang="en-US" sz="1800" b="0" dirty="0">
                <a:solidFill>
                  <a:schemeClr val="tx1"/>
                </a:solidFill>
              </a:rPr>
              <a:t>Average deaths/day 2009-2018</a:t>
            </a:r>
          </a:p>
        </p:txBody>
      </p:sp>
      <p:sp>
        <p:nvSpPr>
          <p:cNvPr id="15" name="TextBox 14">
            <a:extLst>
              <a:ext uri="{FF2B5EF4-FFF2-40B4-BE49-F238E27FC236}">
                <a16:creationId xmlns:a16="http://schemas.microsoft.com/office/drawing/2014/main" id="{C1C2384E-1B04-4643-9D3D-27D928E25EDF}"/>
              </a:ext>
            </a:extLst>
          </p:cNvPr>
          <p:cNvSpPr txBox="1"/>
          <p:nvPr/>
        </p:nvSpPr>
        <p:spPr>
          <a:xfrm>
            <a:off x="5510116" y="5292152"/>
            <a:ext cx="3405284" cy="369332"/>
          </a:xfrm>
          <a:prstGeom prst="rect">
            <a:avLst/>
          </a:prstGeom>
          <a:solidFill>
            <a:schemeClr val="bg1"/>
          </a:solidFill>
        </p:spPr>
        <p:txBody>
          <a:bodyPr wrap="square" rtlCol="0">
            <a:spAutoFit/>
          </a:bodyPr>
          <a:lstStyle/>
          <a:p>
            <a:pPr algn="l"/>
            <a:r>
              <a:rPr lang="en-US" sz="1800" b="0" dirty="0">
                <a:solidFill>
                  <a:schemeClr val="tx1"/>
                </a:solidFill>
              </a:rPr>
              <a:t>Deaths ‘due to’ Covid-19</a:t>
            </a:r>
          </a:p>
        </p:txBody>
      </p:sp>
      <p:sp>
        <p:nvSpPr>
          <p:cNvPr id="16" name="TextBox 15">
            <a:extLst>
              <a:ext uri="{FF2B5EF4-FFF2-40B4-BE49-F238E27FC236}">
                <a16:creationId xmlns:a16="http://schemas.microsoft.com/office/drawing/2014/main" id="{E4636786-E27A-4A5F-859E-8CD9ECB82FB5}"/>
              </a:ext>
            </a:extLst>
          </p:cNvPr>
          <p:cNvSpPr txBox="1"/>
          <p:nvPr/>
        </p:nvSpPr>
        <p:spPr>
          <a:xfrm>
            <a:off x="3650172" y="5661484"/>
            <a:ext cx="3586352" cy="369332"/>
          </a:xfrm>
          <a:prstGeom prst="rect">
            <a:avLst/>
          </a:prstGeom>
          <a:solidFill>
            <a:schemeClr val="bg1"/>
          </a:solidFill>
        </p:spPr>
        <p:txBody>
          <a:bodyPr wrap="square" rtlCol="0">
            <a:spAutoFit/>
          </a:bodyPr>
          <a:lstStyle/>
          <a:p>
            <a:pPr algn="l"/>
            <a:r>
              <a:rPr lang="en-US" sz="1800" b="0" dirty="0">
                <a:solidFill>
                  <a:schemeClr val="tx1"/>
                </a:solidFill>
              </a:rPr>
              <a:t>Total number of deaths</a:t>
            </a:r>
          </a:p>
        </p:txBody>
      </p:sp>
      <p:sp>
        <p:nvSpPr>
          <p:cNvPr id="17" name="Slide Number Placeholder 2">
            <a:extLst>
              <a:ext uri="{FF2B5EF4-FFF2-40B4-BE49-F238E27FC236}">
                <a16:creationId xmlns:a16="http://schemas.microsoft.com/office/drawing/2014/main" id="{F154FB37-F16C-474B-8A19-3EE946710B98}"/>
              </a:ext>
            </a:extLst>
          </p:cNvPr>
          <p:cNvSpPr txBox="1">
            <a:spLocks/>
          </p:cNvSpPr>
          <p:nvPr/>
        </p:nvSpPr>
        <p:spPr>
          <a:xfrm>
            <a:off x="76200" y="6477000"/>
            <a:ext cx="533400" cy="304800"/>
          </a:xfrm>
          <a:prstGeom prst="rect">
            <a:avLst/>
          </a:prstGeom>
          <a:ln/>
        </p:spPr>
        <p:txBody>
          <a:bodyPr vert="horz" lIns="91440" tIns="45720" rIns="91440" bIns="45720" rtlCol="0" anchor="ctr"/>
          <a:lstStyle>
            <a:defPPr>
              <a:defRPr lang="en-US"/>
            </a:defPPr>
            <a:lvl1pPr algn="l" rtl="0" fontAlgn="base">
              <a:spcBef>
                <a:spcPct val="0"/>
              </a:spcBef>
              <a:spcAft>
                <a:spcPct val="0"/>
              </a:spcAft>
              <a:defRPr sz="1200" b="1" kern="1200">
                <a:solidFill>
                  <a:schemeClr val="bg1"/>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a:lstStyle>
          <a:p>
            <a:fld id="{F41BC1FE-425B-4D41-9768-47500E60C2C6}" type="slidenum">
              <a:rPr lang="en-US" altLang="en-US" smtClean="0">
                <a:solidFill>
                  <a:schemeClr val="tx1"/>
                </a:solidFill>
              </a:rPr>
              <a:pPr/>
              <a:t>13</a:t>
            </a:fld>
            <a:endParaRPr lang="en-US" altLang="en-US">
              <a:solidFill>
                <a:schemeClr val="tx1"/>
              </a:solidFill>
            </a:endParaRPr>
          </a:p>
        </p:txBody>
      </p:sp>
    </p:spTree>
    <p:extLst>
      <p:ext uri="{BB962C8B-B14F-4D97-AF65-F5344CB8AC3E}">
        <p14:creationId xmlns:p14="http://schemas.microsoft.com/office/powerpoint/2010/main" val="2325750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Key questions for any researcher</a:t>
            </a:r>
          </a:p>
        </p:txBody>
      </p:sp>
      <p:sp>
        <p:nvSpPr>
          <p:cNvPr id="5" name="Content Placeholder 4"/>
          <p:cNvSpPr>
            <a:spLocks noGrp="1"/>
          </p:cNvSpPr>
          <p:nvPr>
            <p:ph idx="1"/>
          </p:nvPr>
        </p:nvSpPr>
        <p:spPr/>
        <p:txBody>
          <a:bodyPr/>
          <a:lstStyle/>
          <a:p>
            <a:pPr marL="457200" indent="-457200">
              <a:buFont typeface="+mj-lt"/>
              <a:buAutoNum type="arabicParenR"/>
            </a:pPr>
            <a:r>
              <a:rPr lang="en-US" sz="2200" dirty="0"/>
              <a:t>How can I collect, process and structure my representations (i.e. data, information and knowledge) in such a way so that: </a:t>
            </a:r>
          </a:p>
          <a:p>
            <a:pPr marL="969963" indent="-452438">
              <a:buFont typeface="+mj-lt"/>
              <a:buAutoNum type="alphaLcParenR"/>
            </a:pPr>
            <a:r>
              <a:rPr lang="en-US" sz="2200" dirty="0"/>
              <a:t>they are faithful representations of reality, and</a:t>
            </a:r>
          </a:p>
          <a:p>
            <a:pPr marL="969963" indent="-452438">
              <a:buFont typeface="+mj-lt"/>
              <a:buAutoNum type="alphaLcParenR"/>
            </a:pPr>
            <a:r>
              <a:rPr lang="en-US" sz="2200" dirty="0"/>
              <a:t>changes in reality lead to corresponding changes in my representations?</a:t>
            </a:r>
          </a:p>
          <a:p>
            <a:pPr marL="344488" indent="-344488"/>
            <a:r>
              <a:rPr lang="en-US" sz="2200" dirty="0">
                <a:solidFill>
                  <a:srgbClr val="FFFF00"/>
                </a:solidFill>
                <a:sym typeface="Wingdings" panose="05000000000000000000" pitchFamily="2" charset="2"/>
              </a:rPr>
              <a:t> Your representations should be like Google maps stand to the reality depicted by the satellite images they are derived from.</a:t>
            </a:r>
            <a:endParaRPr lang="en-US" sz="800" dirty="0">
              <a:solidFill>
                <a:srgbClr val="FFFF00"/>
              </a:solidFill>
            </a:endParaRPr>
          </a:p>
          <a:p>
            <a:pPr marL="517525" indent="0"/>
            <a:endParaRPr lang="en-US" sz="800" dirty="0"/>
          </a:p>
          <a:p>
            <a:pPr marL="457200" indent="-457200">
              <a:buFont typeface="+mj-lt"/>
              <a:buAutoNum type="arabicParenR" startAt="2"/>
            </a:pPr>
            <a:r>
              <a:rPr lang="en-US" sz="2200" dirty="0"/>
              <a:t>What representational machinery (i.e. formalisms, systems, …) intended to contain representations satisfying (1a) and (1b) should I use to allow users thereof acquiring a faithful representation of the changes in reality by merely looking at the changes in the representations ?</a:t>
            </a:r>
          </a:p>
          <a:p>
            <a:pPr marL="0" lvl="1" indent="0">
              <a:buNone/>
            </a:pPr>
            <a:r>
              <a:rPr lang="en-US" sz="2200" dirty="0">
                <a:solidFill>
                  <a:srgbClr val="FFFF00"/>
                </a:solidFill>
                <a:sym typeface="Wingdings" panose="05000000000000000000" pitchFamily="2" charset="2"/>
              </a:rPr>
              <a:t> This machinery should work like Zoom for on-line lectures.</a:t>
            </a:r>
            <a:endParaRPr lang="en-US" sz="2200" dirty="0">
              <a:solidFill>
                <a:srgbClr val="FFFF00"/>
              </a:solidFill>
            </a:endParaRPr>
          </a:p>
          <a:p>
            <a:pPr>
              <a:buFont typeface="Arial" panose="020B0604020202020204" pitchFamily="34" charset="0"/>
              <a:buChar char="•"/>
            </a:pPr>
            <a:endParaRPr lang="en-US" sz="2200" dirty="0"/>
          </a:p>
        </p:txBody>
      </p:sp>
      <p:sp>
        <p:nvSpPr>
          <p:cNvPr id="2" name="Slide Number Placeholder 1"/>
          <p:cNvSpPr>
            <a:spLocks noGrp="1"/>
          </p:cNvSpPr>
          <p:nvPr>
            <p:ph type="sldNum" sz="quarter" idx="4"/>
          </p:nvPr>
        </p:nvSpPr>
        <p:spPr/>
        <p:txBody>
          <a:bodyPr/>
          <a:lstStyle/>
          <a:p>
            <a:fld id="{9CE537AB-973C-4F01-8428-E6E22579D3AA}" type="slidenum">
              <a:rPr lang="en-US" smtClean="0"/>
              <a:pPr/>
              <a:t>14</a:t>
            </a:fld>
            <a:endParaRPr lang="en-US"/>
          </a:p>
        </p:txBody>
      </p:sp>
    </p:spTree>
    <p:extLst>
      <p:ext uri="{BB962C8B-B14F-4D97-AF65-F5344CB8AC3E}">
        <p14:creationId xmlns:p14="http://schemas.microsoft.com/office/powerpoint/2010/main" val="220055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Grp="1" noChangeArrowheads="1"/>
          </p:cNvSpPr>
          <p:nvPr>
            <p:ph type="title"/>
          </p:nvPr>
        </p:nvSpPr>
        <p:spPr>
          <a:xfrm>
            <a:off x="152400" y="533400"/>
            <a:ext cx="8839200" cy="642938"/>
          </a:xfrm>
        </p:spPr>
        <p:txBody>
          <a:bodyPr/>
          <a:lstStyle/>
          <a:p>
            <a:pPr algn="ctr" eaLnBrk="1" hangingPunct="1"/>
            <a:r>
              <a:rPr lang="nl-BE" altLang="en-US" sz="3200" dirty="0"/>
              <a:t>Remember ...</a:t>
            </a:r>
            <a:endParaRPr lang="en-GB" altLang="en-US" sz="3200" dirty="0"/>
          </a:p>
        </p:txBody>
      </p:sp>
      <p:sp>
        <p:nvSpPr>
          <p:cNvPr id="3" name="Slide Number Placeholder 2"/>
          <p:cNvSpPr>
            <a:spLocks noGrp="1"/>
          </p:cNvSpPr>
          <p:nvPr>
            <p:ph type="sldNum" sz="quarter" idx="10"/>
          </p:nvPr>
        </p:nvSpPr>
        <p:spPr>
          <a:xfrm>
            <a:off x="0" y="6553200"/>
            <a:ext cx="1905000" cy="304800"/>
          </a:xfrm>
        </p:spPr>
        <p:txBody>
          <a:bodyPr/>
          <a:lstStyle/>
          <a:p>
            <a:fld id="{F41BC1FE-425B-4D41-9768-47500E60C2C6}" type="slidenum">
              <a:rPr lang="en-US" altLang="en-US" smtClean="0"/>
              <a:pPr/>
              <a:t>15</a:t>
            </a:fld>
            <a:endParaRPr lang="en-US" altLang="en-US"/>
          </a:p>
        </p:txBody>
      </p:sp>
      <p:pic>
        <p:nvPicPr>
          <p:cNvPr id="14" name="Picture 13">
            <a:extLst>
              <a:ext uri="{FF2B5EF4-FFF2-40B4-BE49-F238E27FC236}">
                <a16:creationId xmlns:a16="http://schemas.microsoft.com/office/drawing/2014/main" id="{A0BCD50B-22D5-4682-B555-E45350E61762}"/>
              </a:ext>
            </a:extLst>
          </p:cNvPr>
          <p:cNvPicPr>
            <a:picLocks noChangeAspect="1"/>
          </p:cNvPicPr>
          <p:nvPr/>
        </p:nvPicPr>
        <p:blipFill>
          <a:blip r:embed="rId3"/>
          <a:stretch>
            <a:fillRect/>
          </a:stretch>
        </p:blipFill>
        <p:spPr>
          <a:xfrm>
            <a:off x="0" y="1219200"/>
            <a:ext cx="9144000" cy="5638800"/>
          </a:xfrm>
          <a:prstGeom prst="rect">
            <a:avLst/>
          </a:prstGeom>
        </p:spPr>
      </p:pic>
      <p:sp>
        <p:nvSpPr>
          <p:cNvPr id="7" name="Freeform: Shape 6">
            <a:extLst>
              <a:ext uri="{FF2B5EF4-FFF2-40B4-BE49-F238E27FC236}">
                <a16:creationId xmlns:a16="http://schemas.microsoft.com/office/drawing/2014/main" id="{0DB430FA-3B9B-43DE-B418-129FF7E700E7}"/>
              </a:ext>
            </a:extLst>
          </p:cNvPr>
          <p:cNvSpPr/>
          <p:nvPr/>
        </p:nvSpPr>
        <p:spPr bwMode="auto">
          <a:xfrm>
            <a:off x="3775587" y="3222523"/>
            <a:ext cx="449826" cy="1607574"/>
          </a:xfrm>
          <a:custGeom>
            <a:avLst/>
            <a:gdLst>
              <a:gd name="connsiteX0" fmla="*/ 0 w 449826"/>
              <a:gd name="connsiteY0" fmla="*/ 14748 h 1607574"/>
              <a:gd name="connsiteX1" fmla="*/ 235974 w 449826"/>
              <a:gd name="connsiteY1" fmla="*/ 1607574 h 1607574"/>
              <a:gd name="connsiteX2" fmla="*/ 449826 w 449826"/>
              <a:gd name="connsiteY2" fmla="*/ 1607574 h 1607574"/>
              <a:gd name="connsiteX3" fmla="*/ 449826 w 449826"/>
              <a:gd name="connsiteY3" fmla="*/ 0 h 1607574"/>
              <a:gd name="connsiteX4" fmla="*/ 0 w 449826"/>
              <a:gd name="connsiteY4" fmla="*/ 14748 h 160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26" h="1607574">
                <a:moveTo>
                  <a:pt x="0" y="14748"/>
                </a:moveTo>
                <a:lnTo>
                  <a:pt x="235974" y="1607574"/>
                </a:lnTo>
                <a:lnTo>
                  <a:pt x="449826" y="1607574"/>
                </a:lnTo>
                <a:lnTo>
                  <a:pt x="449826" y="0"/>
                </a:lnTo>
                <a:lnTo>
                  <a:pt x="0" y="14748"/>
                </a:lnTo>
                <a:close/>
              </a:path>
            </a:pathLst>
          </a:custGeom>
          <a:blipFill>
            <a:blip r:embed="rId4"/>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8" name="Picture 7">
            <a:extLst>
              <a:ext uri="{FF2B5EF4-FFF2-40B4-BE49-F238E27FC236}">
                <a16:creationId xmlns:a16="http://schemas.microsoft.com/office/drawing/2014/main" id="{87B2A2EF-B1B9-4458-8D83-37492102E5BB}"/>
              </a:ext>
            </a:extLst>
          </p:cNvPr>
          <p:cNvPicPr>
            <a:picLocks noChangeAspect="1"/>
          </p:cNvPicPr>
          <p:nvPr/>
        </p:nvPicPr>
        <p:blipFill>
          <a:blip r:embed="rId5"/>
          <a:stretch>
            <a:fillRect/>
          </a:stretch>
        </p:blipFill>
        <p:spPr>
          <a:xfrm rot="16200000">
            <a:off x="3491973" y="3790043"/>
            <a:ext cx="1567662" cy="381000"/>
          </a:xfrm>
          <a:prstGeom prst="rect">
            <a:avLst/>
          </a:prstGeom>
        </p:spPr>
      </p:pic>
      <p:pic>
        <p:nvPicPr>
          <p:cNvPr id="10" name="Picture 9">
            <a:extLst>
              <a:ext uri="{FF2B5EF4-FFF2-40B4-BE49-F238E27FC236}">
                <a16:creationId xmlns:a16="http://schemas.microsoft.com/office/drawing/2014/main" id="{F1AB9C66-A48D-47F4-99B4-0074FAF427AE}"/>
              </a:ext>
            </a:extLst>
          </p:cNvPr>
          <p:cNvPicPr>
            <a:picLocks noChangeAspect="1"/>
          </p:cNvPicPr>
          <p:nvPr/>
        </p:nvPicPr>
        <p:blipFill>
          <a:blip r:embed="rId6"/>
          <a:stretch>
            <a:fillRect/>
          </a:stretch>
        </p:blipFill>
        <p:spPr>
          <a:xfrm flipH="1">
            <a:off x="4405484" y="3616388"/>
            <a:ext cx="68142" cy="409548"/>
          </a:xfrm>
          <a:prstGeom prst="rect">
            <a:avLst/>
          </a:prstGeom>
        </p:spPr>
      </p:pic>
      <p:pic>
        <p:nvPicPr>
          <p:cNvPr id="16" name="Picture 15">
            <a:extLst>
              <a:ext uri="{FF2B5EF4-FFF2-40B4-BE49-F238E27FC236}">
                <a16:creationId xmlns:a16="http://schemas.microsoft.com/office/drawing/2014/main" id="{7E818A86-ABF1-496B-8D5C-F97E2EA4FBBD}"/>
              </a:ext>
            </a:extLst>
          </p:cNvPr>
          <p:cNvPicPr>
            <a:picLocks noChangeAspect="1"/>
          </p:cNvPicPr>
          <p:nvPr/>
        </p:nvPicPr>
        <p:blipFill>
          <a:blip r:embed="rId6"/>
          <a:stretch>
            <a:fillRect/>
          </a:stretch>
        </p:blipFill>
        <p:spPr>
          <a:xfrm flipH="1">
            <a:off x="4404474" y="4402648"/>
            <a:ext cx="68142" cy="401819"/>
          </a:xfrm>
          <a:prstGeom prst="rect">
            <a:avLst/>
          </a:prstGeom>
        </p:spPr>
      </p:pic>
      <p:pic>
        <p:nvPicPr>
          <p:cNvPr id="12" name="Picture 11">
            <a:extLst>
              <a:ext uri="{FF2B5EF4-FFF2-40B4-BE49-F238E27FC236}">
                <a16:creationId xmlns:a16="http://schemas.microsoft.com/office/drawing/2014/main" id="{50BE149F-77B5-4519-A0C5-AF71168CBEF1}"/>
              </a:ext>
            </a:extLst>
          </p:cNvPr>
          <p:cNvPicPr>
            <a:picLocks noChangeAspect="1"/>
          </p:cNvPicPr>
          <p:nvPr/>
        </p:nvPicPr>
        <p:blipFill>
          <a:blip r:embed="rId7"/>
          <a:stretch>
            <a:fillRect/>
          </a:stretch>
        </p:blipFill>
        <p:spPr>
          <a:xfrm>
            <a:off x="4295776" y="3657599"/>
            <a:ext cx="137042" cy="327123"/>
          </a:xfrm>
          <a:prstGeom prst="rect">
            <a:avLst/>
          </a:prstGeom>
        </p:spPr>
      </p:pic>
      <p:pic>
        <p:nvPicPr>
          <p:cNvPr id="17" name="Picture 16">
            <a:extLst>
              <a:ext uri="{FF2B5EF4-FFF2-40B4-BE49-F238E27FC236}">
                <a16:creationId xmlns:a16="http://schemas.microsoft.com/office/drawing/2014/main" id="{64BE34DC-4B21-4704-95FB-ED935B59551F}"/>
              </a:ext>
            </a:extLst>
          </p:cNvPr>
          <p:cNvPicPr>
            <a:picLocks noChangeAspect="1"/>
          </p:cNvPicPr>
          <p:nvPr/>
        </p:nvPicPr>
        <p:blipFill>
          <a:blip r:embed="rId7"/>
          <a:stretch>
            <a:fillRect/>
          </a:stretch>
        </p:blipFill>
        <p:spPr>
          <a:xfrm>
            <a:off x="4295776" y="4437251"/>
            <a:ext cx="137042" cy="327123"/>
          </a:xfrm>
          <a:prstGeom prst="rect">
            <a:avLst/>
          </a:prstGeom>
        </p:spPr>
      </p:pic>
      <p:sp>
        <p:nvSpPr>
          <p:cNvPr id="44" name="Freeform: Shape 43">
            <a:extLst>
              <a:ext uri="{FF2B5EF4-FFF2-40B4-BE49-F238E27FC236}">
                <a16:creationId xmlns:a16="http://schemas.microsoft.com/office/drawing/2014/main" id="{39832A0C-BC97-4648-96D0-2227B302E541}"/>
              </a:ext>
            </a:extLst>
          </p:cNvPr>
          <p:cNvSpPr/>
          <p:nvPr/>
        </p:nvSpPr>
        <p:spPr bwMode="auto">
          <a:xfrm>
            <a:off x="3603567" y="3595255"/>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5" name="Freeform: Shape 44">
            <a:extLst>
              <a:ext uri="{FF2B5EF4-FFF2-40B4-BE49-F238E27FC236}">
                <a16:creationId xmlns:a16="http://schemas.microsoft.com/office/drawing/2014/main" id="{5A78E737-9ADE-4297-9BA6-57D0D412CD3A}"/>
              </a:ext>
            </a:extLst>
          </p:cNvPr>
          <p:cNvSpPr/>
          <p:nvPr/>
        </p:nvSpPr>
        <p:spPr bwMode="auto">
          <a:xfrm>
            <a:off x="3714405" y="4382193"/>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0" name="TextBox 19">
            <a:extLst>
              <a:ext uri="{FF2B5EF4-FFF2-40B4-BE49-F238E27FC236}">
                <a16:creationId xmlns:a16="http://schemas.microsoft.com/office/drawing/2014/main" id="{EB3C3D08-5D1B-431E-99C8-5DFC93AFB665}"/>
              </a:ext>
            </a:extLst>
          </p:cNvPr>
          <p:cNvSpPr txBox="1"/>
          <p:nvPr/>
        </p:nvSpPr>
        <p:spPr>
          <a:xfrm>
            <a:off x="143434" y="1258112"/>
            <a:ext cx="3133166" cy="584775"/>
          </a:xfrm>
          <a:prstGeom prst="rect">
            <a:avLst/>
          </a:prstGeom>
          <a:noFill/>
        </p:spPr>
        <p:txBody>
          <a:bodyPr wrap="none" rtlCol="0">
            <a:spAutoFit/>
          </a:bodyPr>
          <a:lstStyle/>
          <a:p>
            <a:r>
              <a:rPr lang="en-US" dirty="0">
                <a:solidFill>
                  <a:srgbClr val="FF0000"/>
                </a:solidFill>
              </a:rPr>
              <a:t>1</a:t>
            </a:r>
            <a:r>
              <a:rPr lang="en-US" baseline="30000" dirty="0">
                <a:solidFill>
                  <a:srgbClr val="FF0000"/>
                </a:solidFill>
              </a:rPr>
              <a:t>st</a:t>
            </a:r>
            <a:r>
              <a:rPr lang="en-US" dirty="0">
                <a:solidFill>
                  <a:srgbClr val="FF0000"/>
                </a:solidFill>
              </a:rPr>
              <a:t> Order Reality</a:t>
            </a:r>
          </a:p>
        </p:txBody>
      </p:sp>
      <p:sp>
        <p:nvSpPr>
          <p:cNvPr id="5" name="Freeform: Shape 4">
            <a:extLst>
              <a:ext uri="{FF2B5EF4-FFF2-40B4-BE49-F238E27FC236}">
                <a16:creationId xmlns:a16="http://schemas.microsoft.com/office/drawing/2014/main" id="{BF92A20E-ADEA-450E-ABA6-837B1EC4533A}"/>
              </a:ext>
            </a:extLst>
          </p:cNvPr>
          <p:cNvSpPr/>
          <p:nvPr/>
        </p:nvSpPr>
        <p:spPr bwMode="auto">
          <a:xfrm>
            <a:off x="38911" y="1225685"/>
            <a:ext cx="9066178" cy="5554494"/>
          </a:xfrm>
          <a:custGeom>
            <a:avLst/>
            <a:gdLst>
              <a:gd name="connsiteX0" fmla="*/ 0 w 9066178"/>
              <a:gd name="connsiteY0" fmla="*/ 0 h 5554494"/>
              <a:gd name="connsiteX1" fmla="*/ 9066178 w 9066178"/>
              <a:gd name="connsiteY1" fmla="*/ 0 h 5554494"/>
              <a:gd name="connsiteX2" fmla="*/ 9066178 w 9066178"/>
              <a:gd name="connsiteY2" fmla="*/ 5554494 h 5554494"/>
              <a:gd name="connsiteX3" fmla="*/ 5719863 w 9066178"/>
              <a:gd name="connsiteY3" fmla="*/ 5554494 h 5554494"/>
              <a:gd name="connsiteX4" fmla="*/ 6391072 w 9066178"/>
              <a:gd name="connsiteY4" fmla="*/ 1118681 h 5554494"/>
              <a:gd name="connsiteX5" fmla="*/ 3628417 w 9066178"/>
              <a:gd name="connsiteY5" fmla="*/ 1118681 h 5554494"/>
              <a:gd name="connsiteX6" fmla="*/ 4299625 w 9066178"/>
              <a:gd name="connsiteY6" fmla="*/ 5554494 h 5554494"/>
              <a:gd name="connsiteX7" fmla="*/ 19455 w 9066178"/>
              <a:gd name="connsiteY7" fmla="*/ 5554494 h 5554494"/>
              <a:gd name="connsiteX8" fmla="*/ 19455 w 9066178"/>
              <a:gd name="connsiteY8" fmla="*/ 0 h 5554494"/>
              <a:gd name="connsiteX9" fmla="*/ 0 w 9066178"/>
              <a:gd name="connsiteY9" fmla="*/ 0 h 55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6178" h="5554494">
                <a:moveTo>
                  <a:pt x="0" y="0"/>
                </a:moveTo>
                <a:lnTo>
                  <a:pt x="9066178" y="0"/>
                </a:lnTo>
                <a:lnTo>
                  <a:pt x="9066178" y="5554494"/>
                </a:lnTo>
                <a:lnTo>
                  <a:pt x="5719863" y="5554494"/>
                </a:lnTo>
                <a:lnTo>
                  <a:pt x="6391072" y="1118681"/>
                </a:lnTo>
                <a:lnTo>
                  <a:pt x="3628417" y="1118681"/>
                </a:lnTo>
                <a:lnTo>
                  <a:pt x="4299625" y="5554494"/>
                </a:lnTo>
                <a:lnTo>
                  <a:pt x="19455" y="5554494"/>
                </a:lnTo>
                <a:lnTo>
                  <a:pt x="19455" y="0"/>
                </a:lnTo>
                <a:lnTo>
                  <a:pt x="0" y="0"/>
                </a:lnTo>
                <a:close/>
              </a:path>
            </a:pathLst>
          </a:custGeom>
          <a:solidFill>
            <a:srgbClr val="FF0000">
              <a:alpha val="10196"/>
            </a:srgbClr>
          </a:solidFill>
          <a:ln w="5715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pic>
        <p:nvPicPr>
          <p:cNvPr id="42" name="Picture 41">
            <a:extLst>
              <a:ext uri="{FF2B5EF4-FFF2-40B4-BE49-F238E27FC236}">
                <a16:creationId xmlns:a16="http://schemas.microsoft.com/office/drawing/2014/main" id="{147BC24F-82D1-4552-8E24-435098D5FBA7}"/>
              </a:ext>
            </a:extLst>
          </p:cNvPr>
          <p:cNvPicPr>
            <a:picLocks noChangeAspect="1"/>
          </p:cNvPicPr>
          <p:nvPr/>
        </p:nvPicPr>
        <p:blipFill>
          <a:blip r:embed="rId8"/>
          <a:stretch>
            <a:fillRect/>
          </a:stretch>
        </p:blipFill>
        <p:spPr>
          <a:xfrm>
            <a:off x="4253863" y="5224258"/>
            <a:ext cx="1586915" cy="685800"/>
          </a:xfrm>
          <a:prstGeom prst="rect">
            <a:avLst/>
          </a:prstGeom>
        </p:spPr>
      </p:pic>
      <p:grpSp>
        <p:nvGrpSpPr>
          <p:cNvPr id="11" name="Group 10">
            <a:extLst>
              <a:ext uri="{FF2B5EF4-FFF2-40B4-BE49-F238E27FC236}">
                <a16:creationId xmlns:a16="http://schemas.microsoft.com/office/drawing/2014/main" id="{B89E1FE0-08AF-49EA-A9B4-2B452E17D85B}"/>
              </a:ext>
            </a:extLst>
          </p:cNvPr>
          <p:cNvGrpSpPr/>
          <p:nvPr/>
        </p:nvGrpSpPr>
        <p:grpSpPr>
          <a:xfrm>
            <a:off x="3677055" y="2289390"/>
            <a:ext cx="2684834" cy="4490789"/>
            <a:chOff x="3677055" y="2289390"/>
            <a:chExt cx="2684834" cy="4490789"/>
          </a:xfrm>
        </p:grpSpPr>
        <p:sp>
          <p:nvSpPr>
            <p:cNvPr id="6" name="Freeform: Shape 5">
              <a:extLst>
                <a:ext uri="{FF2B5EF4-FFF2-40B4-BE49-F238E27FC236}">
                  <a16:creationId xmlns:a16="http://schemas.microsoft.com/office/drawing/2014/main" id="{E9A2E2A8-24B1-493C-B03E-BE85D034DB83}"/>
                </a:ext>
              </a:extLst>
            </p:cNvPr>
            <p:cNvSpPr/>
            <p:nvPr/>
          </p:nvSpPr>
          <p:spPr bwMode="auto">
            <a:xfrm>
              <a:off x="3715966" y="2383277"/>
              <a:ext cx="2645923" cy="4396902"/>
            </a:xfrm>
            <a:custGeom>
              <a:avLst/>
              <a:gdLst>
                <a:gd name="connsiteX0" fmla="*/ 0 w 2645923"/>
                <a:gd name="connsiteY0" fmla="*/ 0 h 4396902"/>
                <a:gd name="connsiteX1" fmla="*/ 661481 w 2645923"/>
                <a:gd name="connsiteY1" fmla="*/ 4396902 h 4396902"/>
                <a:gd name="connsiteX2" fmla="*/ 2013625 w 2645923"/>
                <a:gd name="connsiteY2" fmla="*/ 4396902 h 4396902"/>
                <a:gd name="connsiteX3" fmla="*/ 2645923 w 2645923"/>
                <a:gd name="connsiteY3" fmla="*/ 9727 h 4396902"/>
                <a:gd name="connsiteX4" fmla="*/ 0 w 2645923"/>
                <a:gd name="connsiteY4" fmla="*/ 0 h 439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923" h="4396902">
                  <a:moveTo>
                    <a:pt x="0" y="0"/>
                  </a:moveTo>
                  <a:lnTo>
                    <a:pt x="661481" y="4396902"/>
                  </a:lnTo>
                  <a:lnTo>
                    <a:pt x="2013625" y="4396902"/>
                  </a:lnTo>
                  <a:lnTo>
                    <a:pt x="2645923" y="9727"/>
                  </a:lnTo>
                  <a:lnTo>
                    <a:pt x="0" y="0"/>
                  </a:lnTo>
                  <a:close/>
                </a:path>
              </a:pathLst>
            </a:custGeom>
            <a:solidFill>
              <a:srgbClr val="00FF00">
                <a:alpha val="10196"/>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    </a:t>
              </a:r>
              <a:endParaRPr kumimoji="0" lang="en-US" sz="2400" b="0" i="0" u="none" strike="noStrike" cap="none" normalizeH="0" baseline="0" dirty="0">
                <a:ln>
                  <a:noFill/>
                </a:ln>
                <a:solidFill>
                  <a:srgbClr val="649268"/>
                </a:solidFill>
                <a:effectLst/>
                <a:latin typeface="Times" pitchFamily="122" charset="0"/>
              </a:endParaRPr>
            </a:p>
          </p:txBody>
        </p:sp>
        <p:sp>
          <p:nvSpPr>
            <p:cNvPr id="9" name="Rectangle 8">
              <a:extLst>
                <a:ext uri="{FF2B5EF4-FFF2-40B4-BE49-F238E27FC236}">
                  <a16:creationId xmlns:a16="http://schemas.microsoft.com/office/drawing/2014/main" id="{0FB87106-0466-4BB0-9357-A452862BE5F0}"/>
                </a:ext>
              </a:extLst>
            </p:cNvPr>
            <p:cNvSpPr/>
            <p:nvPr/>
          </p:nvSpPr>
          <p:spPr>
            <a:xfrm>
              <a:off x="3677055" y="2289390"/>
              <a:ext cx="2648481" cy="584775"/>
            </a:xfrm>
            <a:prstGeom prst="rect">
              <a:avLst/>
            </a:prstGeom>
          </p:spPr>
          <p:txBody>
            <a:bodyPr wrap="none">
              <a:spAutoFit/>
            </a:bodyPr>
            <a:lstStyle/>
            <a:p>
              <a:r>
                <a:rPr lang="en-US" b="0" dirty="0">
                  <a:solidFill>
                    <a:srgbClr val="10730B"/>
                  </a:solidFill>
                  <a:latin typeface="Times" pitchFamily="122" charset="0"/>
                </a:rPr>
                <a:t>Representation</a:t>
              </a:r>
              <a:endParaRPr lang="en-US" dirty="0">
                <a:solidFill>
                  <a:srgbClr val="10730B"/>
                </a:solidFill>
              </a:endParaRPr>
            </a:p>
          </p:txBody>
        </p:sp>
      </p:grpSp>
      <p:grpSp>
        <p:nvGrpSpPr>
          <p:cNvPr id="23" name="Group 22">
            <a:extLst>
              <a:ext uri="{FF2B5EF4-FFF2-40B4-BE49-F238E27FC236}">
                <a16:creationId xmlns:a16="http://schemas.microsoft.com/office/drawing/2014/main" id="{4B637485-D118-499B-9E57-6915BC096E17}"/>
              </a:ext>
            </a:extLst>
          </p:cNvPr>
          <p:cNvGrpSpPr/>
          <p:nvPr/>
        </p:nvGrpSpPr>
        <p:grpSpPr>
          <a:xfrm>
            <a:off x="3297677" y="1284051"/>
            <a:ext cx="5770123" cy="5359940"/>
            <a:chOff x="3297677" y="1284051"/>
            <a:chExt cx="5770123" cy="5359940"/>
          </a:xfrm>
        </p:grpSpPr>
        <p:sp>
          <p:nvSpPr>
            <p:cNvPr id="21" name="Freeform: Shape 20">
              <a:extLst>
                <a:ext uri="{FF2B5EF4-FFF2-40B4-BE49-F238E27FC236}">
                  <a16:creationId xmlns:a16="http://schemas.microsoft.com/office/drawing/2014/main" id="{009C23D2-8C28-4B26-8CFA-B4EFF65021C1}"/>
                </a:ext>
              </a:extLst>
            </p:cNvPr>
            <p:cNvSpPr/>
            <p:nvPr/>
          </p:nvSpPr>
          <p:spPr bwMode="auto">
            <a:xfrm>
              <a:off x="3297677" y="1284051"/>
              <a:ext cx="5398851" cy="5359940"/>
            </a:xfrm>
            <a:custGeom>
              <a:avLst/>
              <a:gdLst>
                <a:gd name="connsiteX0" fmla="*/ 0 w 5398851"/>
                <a:gd name="connsiteY0" fmla="*/ 0 h 5359940"/>
                <a:gd name="connsiteX1" fmla="*/ 136187 w 5398851"/>
                <a:gd name="connsiteY1" fmla="*/ 972766 h 5359940"/>
                <a:gd name="connsiteX2" fmla="*/ 3511685 w 5398851"/>
                <a:gd name="connsiteY2" fmla="*/ 972766 h 5359940"/>
                <a:gd name="connsiteX3" fmla="*/ 2859932 w 5398851"/>
                <a:gd name="connsiteY3" fmla="*/ 5359940 h 5359940"/>
                <a:gd name="connsiteX4" fmla="*/ 5398851 w 5398851"/>
                <a:gd name="connsiteY4" fmla="*/ 5359940 h 5359940"/>
                <a:gd name="connsiteX5" fmla="*/ 4630366 w 5398851"/>
                <a:gd name="connsiteY5" fmla="*/ 9728 h 5359940"/>
                <a:gd name="connsiteX6" fmla="*/ 0 w 5398851"/>
                <a:gd name="connsiteY6" fmla="*/ 0 h 535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8851" h="5359940">
                  <a:moveTo>
                    <a:pt x="0" y="0"/>
                  </a:moveTo>
                  <a:lnTo>
                    <a:pt x="136187" y="972766"/>
                  </a:lnTo>
                  <a:lnTo>
                    <a:pt x="3511685" y="972766"/>
                  </a:lnTo>
                  <a:lnTo>
                    <a:pt x="2859932" y="5359940"/>
                  </a:lnTo>
                  <a:lnTo>
                    <a:pt x="5398851" y="5359940"/>
                  </a:lnTo>
                  <a:lnTo>
                    <a:pt x="4630366" y="9728"/>
                  </a:lnTo>
                  <a:lnTo>
                    <a:pt x="0" y="0"/>
                  </a:lnTo>
                  <a:close/>
                </a:path>
              </a:pathLst>
            </a:custGeom>
            <a:solidFill>
              <a:srgbClr val="FFFF00">
                <a:alpha val="30196"/>
              </a:srgbClr>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TextBox 21">
              <a:extLst>
                <a:ext uri="{FF2B5EF4-FFF2-40B4-BE49-F238E27FC236}">
                  <a16:creationId xmlns:a16="http://schemas.microsoft.com/office/drawing/2014/main" id="{CB85BEB8-70B7-41D9-A65C-403B975D136E}"/>
                </a:ext>
              </a:extLst>
            </p:cNvPr>
            <p:cNvSpPr txBox="1"/>
            <p:nvPr/>
          </p:nvSpPr>
          <p:spPr>
            <a:xfrm>
              <a:off x="7275323" y="1295400"/>
              <a:ext cx="1792477" cy="830997"/>
            </a:xfrm>
            <a:prstGeom prst="rect">
              <a:avLst/>
            </a:prstGeom>
            <a:solidFill>
              <a:srgbClr val="FFFF00"/>
            </a:solidFill>
          </p:spPr>
          <p:txBody>
            <a:bodyPr wrap="none" rtlCol="0">
              <a:spAutoFit/>
            </a:bodyPr>
            <a:lstStyle/>
            <a:p>
              <a:r>
                <a:rPr lang="en-US" sz="2400" dirty="0">
                  <a:solidFill>
                    <a:srgbClr val="16165D"/>
                  </a:solidFill>
                </a:rPr>
                <a:t>Information</a:t>
              </a:r>
            </a:p>
            <a:p>
              <a:r>
                <a:rPr lang="en-US" sz="2400" dirty="0">
                  <a:solidFill>
                    <a:srgbClr val="16165D"/>
                  </a:solidFill>
                </a:rPr>
                <a:t>bearers</a:t>
              </a:r>
            </a:p>
          </p:txBody>
        </p:sp>
      </p:grpSp>
      <p:sp>
        <p:nvSpPr>
          <p:cNvPr id="24" name="Slide Number Placeholder 2">
            <a:extLst>
              <a:ext uri="{FF2B5EF4-FFF2-40B4-BE49-F238E27FC236}">
                <a16:creationId xmlns:a16="http://schemas.microsoft.com/office/drawing/2014/main" id="{5410F528-D302-40E5-9CC5-7457D12077E1}"/>
              </a:ext>
            </a:extLst>
          </p:cNvPr>
          <p:cNvSpPr txBox="1">
            <a:spLocks/>
          </p:cNvSpPr>
          <p:nvPr/>
        </p:nvSpPr>
        <p:spPr>
          <a:xfrm>
            <a:off x="76200" y="6477000"/>
            <a:ext cx="533400" cy="304800"/>
          </a:xfrm>
          <a:prstGeom prst="rect">
            <a:avLst/>
          </a:prstGeom>
          <a:ln/>
        </p:spPr>
        <p:txBody>
          <a:bodyPr vert="horz" lIns="91440" tIns="45720" rIns="91440" bIns="45720" rtlCol="0" anchor="ctr"/>
          <a:lstStyle>
            <a:defPPr>
              <a:defRPr lang="en-US"/>
            </a:defPPr>
            <a:lvl1pPr algn="l" rtl="0" fontAlgn="base">
              <a:spcBef>
                <a:spcPct val="0"/>
              </a:spcBef>
              <a:spcAft>
                <a:spcPct val="0"/>
              </a:spcAft>
              <a:defRPr sz="1200" b="1" kern="1200">
                <a:solidFill>
                  <a:schemeClr val="bg1"/>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a:lstStyle>
          <a:p>
            <a:fld id="{F41BC1FE-425B-4D41-9768-47500E60C2C6}" type="slidenum">
              <a:rPr lang="en-US" altLang="en-US" smtClean="0">
                <a:solidFill>
                  <a:schemeClr val="tx1"/>
                </a:solidFill>
              </a:rPr>
              <a:pPr/>
              <a:t>15</a:t>
            </a:fld>
            <a:endParaRPr lang="en-US" altLang="en-US">
              <a:solidFill>
                <a:schemeClr val="tx1"/>
              </a:solidFill>
            </a:endParaRPr>
          </a:p>
        </p:txBody>
      </p:sp>
    </p:spTree>
    <p:extLst>
      <p:ext uri="{BB962C8B-B14F-4D97-AF65-F5344CB8AC3E}">
        <p14:creationId xmlns:p14="http://schemas.microsoft.com/office/powerpoint/2010/main" val="2424634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Grp="1" noChangeArrowheads="1"/>
          </p:cNvSpPr>
          <p:nvPr>
            <p:ph type="title"/>
          </p:nvPr>
        </p:nvSpPr>
        <p:spPr>
          <a:xfrm>
            <a:off x="152400" y="533400"/>
            <a:ext cx="8839200" cy="642938"/>
          </a:xfrm>
        </p:spPr>
        <p:txBody>
          <a:bodyPr/>
          <a:lstStyle/>
          <a:p>
            <a:pPr algn="ctr" eaLnBrk="1" hangingPunct="1"/>
            <a:r>
              <a:rPr lang="nl-BE" altLang="en-US" sz="3200" dirty="0"/>
              <a:t>Caution required</a:t>
            </a:r>
            <a:endParaRPr lang="en-GB" altLang="en-US" sz="3200" dirty="0"/>
          </a:p>
        </p:txBody>
      </p:sp>
      <p:sp>
        <p:nvSpPr>
          <p:cNvPr id="3" name="Slide Number Placeholder 2"/>
          <p:cNvSpPr>
            <a:spLocks noGrp="1"/>
          </p:cNvSpPr>
          <p:nvPr>
            <p:ph type="sldNum" sz="quarter" idx="10"/>
          </p:nvPr>
        </p:nvSpPr>
        <p:spPr>
          <a:xfrm>
            <a:off x="0" y="6553200"/>
            <a:ext cx="1905000" cy="304800"/>
          </a:xfrm>
        </p:spPr>
        <p:txBody>
          <a:bodyPr/>
          <a:lstStyle/>
          <a:p>
            <a:fld id="{F41BC1FE-425B-4D41-9768-47500E60C2C6}" type="slidenum">
              <a:rPr lang="en-US" altLang="en-US" smtClean="0"/>
              <a:pPr/>
              <a:t>16</a:t>
            </a:fld>
            <a:endParaRPr lang="en-US" altLang="en-US"/>
          </a:p>
        </p:txBody>
      </p:sp>
      <p:pic>
        <p:nvPicPr>
          <p:cNvPr id="14" name="Picture 13">
            <a:extLst>
              <a:ext uri="{FF2B5EF4-FFF2-40B4-BE49-F238E27FC236}">
                <a16:creationId xmlns:a16="http://schemas.microsoft.com/office/drawing/2014/main" id="{A0BCD50B-22D5-4682-B555-E45350E61762}"/>
              </a:ext>
            </a:extLst>
          </p:cNvPr>
          <p:cNvPicPr>
            <a:picLocks noChangeAspect="1"/>
          </p:cNvPicPr>
          <p:nvPr/>
        </p:nvPicPr>
        <p:blipFill>
          <a:blip r:embed="rId3"/>
          <a:stretch>
            <a:fillRect/>
          </a:stretch>
        </p:blipFill>
        <p:spPr>
          <a:xfrm>
            <a:off x="0" y="1219200"/>
            <a:ext cx="9144000" cy="5638800"/>
          </a:xfrm>
          <a:prstGeom prst="rect">
            <a:avLst/>
          </a:prstGeom>
        </p:spPr>
      </p:pic>
      <p:sp>
        <p:nvSpPr>
          <p:cNvPr id="7" name="Freeform: Shape 6">
            <a:extLst>
              <a:ext uri="{FF2B5EF4-FFF2-40B4-BE49-F238E27FC236}">
                <a16:creationId xmlns:a16="http://schemas.microsoft.com/office/drawing/2014/main" id="{0DB430FA-3B9B-43DE-B418-129FF7E700E7}"/>
              </a:ext>
            </a:extLst>
          </p:cNvPr>
          <p:cNvSpPr/>
          <p:nvPr/>
        </p:nvSpPr>
        <p:spPr bwMode="auto">
          <a:xfrm>
            <a:off x="3775587" y="3222523"/>
            <a:ext cx="449826" cy="1607574"/>
          </a:xfrm>
          <a:custGeom>
            <a:avLst/>
            <a:gdLst>
              <a:gd name="connsiteX0" fmla="*/ 0 w 449826"/>
              <a:gd name="connsiteY0" fmla="*/ 14748 h 1607574"/>
              <a:gd name="connsiteX1" fmla="*/ 235974 w 449826"/>
              <a:gd name="connsiteY1" fmla="*/ 1607574 h 1607574"/>
              <a:gd name="connsiteX2" fmla="*/ 449826 w 449826"/>
              <a:gd name="connsiteY2" fmla="*/ 1607574 h 1607574"/>
              <a:gd name="connsiteX3" fmla="*/ 449826 w 449826"/>
              <a:gd name="connsiteY3" fmla="*/ 0 h 1607574"/>
              <a:gd name="connsiteX4" fmla="*/ 0 w 449826"/>
              <a:gd name="connsiteY4" fmla="*/ 14748 h 160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26" h="1607574">
                <a:moveTo>
                  <a:pt x="0" y="14748"/>
                </a:moveTo>
                <a:lnTo>
                  <a:pt x="235974" y="1607574"/>
                </a:lnTo>
                <a:lnTo>
                  <a:pt x="449826" y="1607574"/>
                </a:lnTo>
                <a:lnTo>
                  <a:pt x="449826" y="0"/>
                </a:lnTo>
                <a:lnTo>
                  <a:pt x="0" y="14748"/>
                </a:lnTo>
                <a:close/>
              </a:path>
            </a:pathLst>
          </a:custGeom>
          <a:blipFill>
            <a:blip r:embed="rId4"/>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8" name="Picture 7">
            <a:extLst>
              <a:ext uri="{FF2B5EF4-FFF2-40B4-BE49-F238E27FC236}">
                <a16:creationId xmlns:a16="http://schemas.microsoft.com/office/drawing/2014/main" id="{87B2A2EF-B1B9-4458-8D83-37492102E5BB}"/>
              </a:ext>
            </a:extLst>
          </p:cNvPr>
          <p:cNvPicPr>
            <a:picLocks noChangeAspect="1"/>
          </p:cNvPicPr>
          <p:nvPr/>
        </p:nvPicPr>
        <p:blipFill>
          <a:blip r:embed="rId5"/>
          <a:stretch>
            <a:fillRect/>
          </a:stretch>
        </p:blipFill>
        <p:spPr>
          <a:xfrm rot="16200000">
            <a:off x="3491973" y="3790043"/>
            <a:ext cx="1567662" cy="381000"/>
          </a:xfrm>
          <a:prstGeom prst="rect">
            <a:avLst/>
          </a:prstGeom>
        </p:spPr>
      </p:pic>
      <p:pic>
        <p:nvPicPr>
          <p:cNvPr id="10" name="Picture 9">
            <a:extLst>
              <a:ext uri="{FF2B5EF4-FFF2-40B4-BE49-F238E27FC236}">
                <a16:creationId xmlns:a16="http://schemas.microsoft.com/office/drawing/2014/main" id="{F1AB9C66-A48D-47F4-99B4-0074FAF427AE}"/>
              </a:ext>
            </a:extLst>
          </p:cNvPr>
          <p:cNvPicPr>
            <a:picLocks noChangeAspect="1"/>
          </p:cNvPicPr>
          <p:nvPr/>
        </p:nvPicPr>
        <p:blipFill>
          <a:blip r:embed="rId6"/>
          <a:stretch>
            <a:fillRect/>
          </a:stretch>
        </p:blipFill>
        <p:spPr>
          <a:xfrm flipH="1">
            <a:off x="4405484" y="3616388"/>
            <a:ext cx="68142" cy="409548"/>
          </a:xfrm>
          <a:prstGeom prst="rect">
            <a:avLst/>
          </a:prstGeom>
        </p:spPr>
      </p:pic>
      <p:pic>
        <p:nvPicPr>
          <p:cNvPr id="16" name="Picture 15">
            <a:extLst>
              <a:ext uri="{FF2B5EF4-FFF2-40B4-BE49-F238E27FC236}">
                <a16:creationId xmlns:a16="http://schemas.microsoft.com/office/drawing/2014/main" id="{7E818A86-ABF1-496B-8D5C-F97E2EA4FBBD}"/>
              </a:ext>
            </a:extLst>
          </p:cNvPr>
          <p:cNvPicPr>
            <a:picLocks noChangeAspect="1"/>
          </p:cNvPicPr>
          <p:nvPr/>
        </p:nvPicPr>
        <p:blipFill>
          <a:blip r:embed="rId6"/>
          <a:stretch>
            <a:fillRect/>
          </a:stretch>
        </p:blipFill>
        <p:spPr>
          <a:xfrm flipH="1">
            <a:off x="4404474" y="4402648"/>
            <a:ext cx="68142" cy="401819"/>
          </a:xfrm>
          <a:prstGeom prst="rect">
            <a:avLst/>
          </a:prstGeom>
        </p:spPr>
      </p:pic>
      <p:pic>
        <p:nvPicPr>
          <p:cNvPr id="12" name="Picture 11">
            <a:extLst>
              <a:ext uri="{FF2B5EF4-FFF2-40B4-BE49-F238E27FC236}">
                <a16:creationId xmlns:a16="http://schemas.microsoft.com/office/drawing/2014/main" id="{50BE149F-77B5-4519-A0C5-AF71168CBEF1}"/>
              </a:ext>
            </a:extLst>
          </p:cNvPr>
          <p:cNvPicPr>
            <a:picLocks noChangeAspect="1"/>
          </p:cNvPicPr>
          <p:nvPr/>
        </p:nvPicPr>
        <p:blipFill>
          <a:blip r:embed="rId7"/>
          <a:stretch>
            <a:fillRect/>
          </a:stretch>
        </p:blipFill>
        <p:spPr>
          <a:xfrm>
            <a:off x="4295776" y="3657599"/>
            <a:ext cx="137042" cy="327123"/>
          </a:xfrm>
          <a:prstGeom prst="rect">
            <a:avLst/>
          </a:prstGeom>
        </p:spPr>
      </p:pic>
      <p:pic>
        <p:nvPicPr>
          <p:cNvPr id="17" name="Picture 16">
            <a:extLst>
              <a:ext uri="{FF2B5EF4-FFF2-40B4-BE49-F238E27FC236}">
                <a16:creationId xmlns:a16="http://schemas.microsoft.com/office/drawing/2014/main" id="{64BE34DC-4B21-4704-95FB-ED935B59551F}"/>
              </a:ext>
            </a:extLst>
          </p:cNvPr>
          <p:cNvPicPr>
            <a:picLocks noChangeAspect="1"/>
          </p:cNvPicPr>
          <p:nvPr/>
        </p:nvPicPr>
        <p:blipFill>
          <a:blip r:embed="rId7"/>
          <a:stretch>
            <a:fillRect/>
          </a:stretch>
        </p:blipFill>
        <p:spPr>
          <a:xfrm>
            <a:off x="4295776" y="4437251"/>
            <a:ext cx="137042" cy="327123"/>
          </a:xfrm>
          <a:prstGeom prst="rect">
            <a:avLst/>
          </a:prstGeom>
        </p:spPr>
      </p:pic>
      <p:sp>
        <p:nvSpPr>
          <p:cNvPr id="44" name="Freeform: Shape 43">
            <a:extLst>
              <a:ext uri="{FF2B5EF4-FFF2-40B4-BE49-F238E27FC236}">
                <a16:creationId xmlns:a16="http://schemas.microsoft.com/office/drawing/2014/main" id="{39832A0C-BC97-4648-96D0-2227B302E541}"/>
              </a:ext>
            </a:extLst>
          </p:cNvPr>
          <p:cNvSpPr/>
          <p:nvPr/>
        </p:nvSpPr>
        <p:spPr bwMode="auto">
          <a:xfrm>
            <a:off x="3603567" y="3595255"/>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5" name="Freeform: Shape 44">
            <a:extLst>
              <a:ext uri="{FF2B5EF4-FFF2-40B4-BE49-F238E27FC236}">
                <a16:creationId xmlns:a16="http://schemas.microsoft.com/office/drawing/2014/main" id="{5A78E737-9ADE-4297-9BA6-57D0D412CD3A}"/>
              </a:ext>
            </a:extLst>
          </p:cNvPr>
          <p:cNvSpPr/>
          <p:nvPr/>
        </p:nvSpPr>
        <p:spPr bwMode="auto">
          <a:xfrm>
            <a:off x="3714405" y="4382193"/>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43" name="Group 42">
            <a:extLst>
              <a:ext uri="{FF2B5EF4-FFF2-40B4-BE49-F238E27FC236}">
                <a16:creationId xmlns:a16="http://schemas.microsoft.com/office/drawing/2014/main" id="{FA2CAF8F-27FF-4FDE-811A-AD1EE62E4D0C}"/>
              </a:ext>
            </a:extLst>
          </p:cNvPr>
          <p:cNvGrpSpPr/>
          <p:nvPr/>
        </p:nvGrpSpPr>
        <p:grpSpPr>
          <a:xfrm>
            <a:off x="3406877" y="2330245"/>
            <a:ext cx="3298723" cy="4117258"/>
            <a:chOff x="3406877" y="2330245"/>
            <a:chExt cx="3298723" cy="4117258"/>
          </a:xfrm>
          <a:solidFill>
            <a:srgbClr val="00B0F0"/>
          </a:solidFill>
        </p:grpSpPr>
        <p:sp>
          <p:nvSpPr>
            <p:cNvPr id="4" name="Freeform: Shape 3">
              <a:extLst>
                <a:ext uri="{FF2B5EF4-FFF2-40B4-BE49-F238E27FC236}">
                  <a16:creationId xmlns:a16="http://schemas.microsoft.com/office/drawing/2014/main" id="{B830A29F-4AC2-4293-B5DE-51D9B2380AAE}"/>
                </a:ext>
              </a:extLst>
            </p:cNvPr>
            <p:cNvSpPr/>
            <p:nvPr/>
          </p:nvSpPr>
          <p:spPr bwMode="auto">
            <a:xfrm>
              <a:off x="3406877" y="2330245"/>
              <a:ext cx="825910" cy="4085303"/>
            </a:xfrm>
            <a:custGeom>
              <a:avLst/>
              <a:gdLst>
                <a:gd name="connsiteX0" fmla="*/ 0 w 825910"/>
                <a:gd name="connsiteY0" fmla="*/ 0 h 4085303"/>
                <a:gd name="connsiteX1" fmla="*/ 597310 w 825910"/>
                <a:gd name="connsiteY1" fmla="*/ 4070555 h 4085303"/>
                <a:gd name="connsiteX2" fmla="*/ 825910 w 825910"/>
                <a:gd name="connsiteY2" fmla="*/ 4085303 h 4085303"/>
                <a:gd name="connsiteX3" fmla="*/ 221226 w 825910"/>
                <a:gd name="connsiteY3" fmla="*/ 22123 h 4085303"/>
                <a:gd name="connsiteX4" fmla="*/ 0 w 825910"/>
                <a:gd name="connsiteY4" fmla="*/ 0 h 408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910" h="4085303">
                  <a:moveTo>
                    <a:pt x="0" y="0"/>
                  </a:moveTo>
                  <a:lnTo>
                    <a:pt x="597310" y="4070555"/>
                  </a:lnTo>
                  <a:lnTo>
                    <a:pt x="825910" y="4085303"/>
                  </a:lnTo>
                  <a:lnTo>
                    <a:pt x="221226" y="22123"/>
                  </a:lnTo>
                  <a:lnTo>
                    <a:pt x="0" y="0"/>
                  </a:lnTo>
                  <a:close/>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8" name="Freeform: Shape 17">
              <a:extLst>
                <a:ext uri="{FF2B5EF4-FFF2-40B4-BE49-F238E27FC236}">
                  <a16:creationId xmlns:a16="http://schemas.microsoft.com/office/drawing/2014/main" id="{2D075087-2D0D-4751-BF6D-2337E77E824E}"/>
                </a:ext>
              </a:extLst>
            </p:cNvPr>
            <p:cNvSpPr/>
            <p:nvPr/>
          </p:nvSpPr>
          <p:spPr bwMode="auto">
            <a:xfrm flipH="1">
              <a:off x="5879690" y="2362200"/>
              <a:ext cx="825910" cy="4085303"/>
            </a:xfrm>
            <a:custGeom>
              <a:avLst/>
              <a:gdLst>
                <a:gd name="connsiteX0" fmla="*/ 0 w 825910"/>
                <a:gd name="connsiteY0" fmla="*/ 0 h 4085303"/>
                <a:gd name="connsiteX1" fmla="*/ 597310 w 825910"/>
                <a:gd name="connsiteY1" fmla="*/ 4070555 h 4085303"/>
                <a:gd name="connsiteX2" fmla="*/ 825910 w 825910"/>
                <a:gd name="connsiteY2" fmla="*/ 4085303 h 4085303"/>
                <a:gd name="connsiteX3" fmla="*/ 221226 w 825910"/>
                <a:gd name="connsiteY3" fmla="*/ 22123 h 4085303"/>
                <a:gd name="connsiteX4" fmla="*/ 0 w 825910"/>
                <a:gd name="connsiteY4" fmla="*/ 0 h 408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910" h="4085303">
                  <a:moveTo>
                    <a:pt x="0" y="0"/>
                  </a:moveTo>
                  <a:lnTo>
                    <a:pt x="597310" y="4070555"/>
                  </a:lnTo>
                  <a:lnTo>
                    <a:pt x="825910" y="4085303"/>
                  </a:lnTo>
                  <a:lnTo>
                    <a:pt x="221226" y="22123"/>
                  </a:lnTo>
                  <a:lnTo>
                    <a:pt x="0" y="0"/>
                  </a:lnTo>
                  <a:close/>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20" name="TextBox 19">
            <a:extLst>
              <a:ext uri="{FF2B5EF4-FFF2-40B4-BE49-F238E27FC236}">
                <a16:creationId xmlns:a16="http://schemas.microsoft.com/office/drawing/2014/main" id="{EB3C3D08-5D1B-431E-99C8-5DFC93AFB665}"/>
              </a:ext>
            </a:extLst>
          </p:cNvPr>
          <p:cNvSpPr txBox="1"/>
          <p:nvPr/>
        </p:nvSpPr>
        <p:spPr>
          <a:xfrm>
            <a:off x="143434" y="1258112"/>
            <a:ext cx="3133166" cy="584775"/>
          </a:xfrm>
          <a:prstGeom prst="rect">
            <a:avLst/>
          </a:prstGeom>
          <a:noFill/>
        </p:spPr>
        <p:txBody>
          <a:bodyPr wrap="none" rtlCol="0">
            <a:spAutoFit/>
          </a:bodyPr>
          <a:lstStyle/>
          <a:p>
            <a:r>
              <a:rPr lang="en-US" dirty="0">
                <a:solidFill>
                  <a:srgbClr val="FF0000"/>
                </a:solidFill>
              </a:rPr>
              <a:t>1</a:t>
            </a:r>
            <a:r>
              <a:rPr lang="en-US" baseline="30000" dirty="0">
                <a:solidFill>
                  <a:srgbClr val="FF0000"/>
                </a:solidFill>
              </a:rPr>
              <a:t>st</a:t>
            </a:r>
            <a:r>
              <a:rPr lang="en-US" dirty="0">
                <a:solidFill>
                  <a:srgbClr val="FF0000"/>
                </a:solidFill>
              </a:rPr>
              <a:t> Order Reality</a:t>
            </a:r>
          </a:p>
        </p:txBody>
      </p:sp>
      <p:sp>
        <p:nvSpPr>
          <p:cNvPr id="5" name="Freeform: Shape 4">
            <a:extLst>
              <a:ext uri="{FF2B5EF4-FFF2-40B4-BE49-F238E27FC236}">
                <a16:creationId xmlns:a16="http://schemas.microsoft.com/office/drawing/2014/main" id="{BF92A20E-ADEA-450E-ABA6-837B1EC4533A}"/>
              </a:ext>
            </a:extLst>
          </p:cNvPr>
          <p:cNvSpPr/>
          <p:nvPr/>
        </p:nvSpPr>
        <p:spPr bwMode="auto">
          <a:xfrm>
            <a:off x="38911" y="1225685"/>
            <a:ext cx="9066178" cy="5554494"/>
          </a:xfrm>
          <a:custGeom>
            <a:avLst/>
            <a:gdLst>
              <a:gd name="connsiteX0" fmla="*/ 0 w 9066178"/>
              <a:gd name="connsiteY0" fmla="*/ 0 h 5554494"/>
              <a:gd name="connsiteX1" fmla="*/ 9066178 w 9066178"/>
              <a:gd name="connsiteY1" fmla="*/ 0 h 5554494"/>
              <a:gd name="connsiteX2" fmla="*/ 9066178 w 9066178"/>
              <a:gd name="connsiteY2" fmla="*/ 5554494 h 5554494"/>
              <a:gd name="connsiteX3" fmla="*/ 5719863 w 9066178"/>
              <a:gd name="connsiteY3" fmla="*/ 5554494 h 5554494"/>
              <a:gd name="connsiteX4" fmla="*/ 6391072 w 9066178"/>
              <a:gd name="connsiteY4" fmla="*/ 1118681 h 5554494"/>
              <a:gd name="connsiteX5" fmla="*/ 3628417 w 9066178"/>
              <a:gd name="connsiteY5" fmla="*/ 1118681 h 5554494"/>
              <a:gd name="connsiteX6" fmla="*/ 4299625 w 9066178"/>
              <a:gd name="connsiteY6" fmla="*/ 5554494 h 5554494"/>
              <a:gd name="connsiteX7" fmla="*/ 19455 w 9066178"/>
              <a:gd name="connsiteY7" fmla="*/ 5554494 h 5554494"/>
              <a:gd name="connsiteX8" fmla="*/ 19455 w 9066178"/>
              <a:gd name="connsiteY8" fmla="*/ 0 h 5554494"/>
              <a:gd name="connsiteX9" fmla="*/ 0 w 9066178"/>
              <a:gd name="connsiteY9" fmla="*/ 0 h 55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6178" h="5554494">
                <a:moveTo>
                  <a:pt x="0" y="0"/>
                </a:moveTo>
                <a:lnTo>
                  <a:pt x="9066178" y="0"/>
                </a:lnTo>
                <a:lnTo>
                  <a:pt x="9066178" y="5554494"/>
                </a:lnTo>
                <a:lnTo>
                  <a:pt x="5719863" y="5554494"/>
                </a:lnTo>
                <a:lnTo>
                  <a:pt x="6391072" y="1118681"/>
                </a:lnTo>
                <a:lnTo>
                  <a:pt x="3628417" y="1118681"/>
                </a:lnTo>
                <a:lnTo>
                  <a:pt x="4299625" y="5554494"/>
                </a:lnTo>
                <a:lnTo>
                  <a:pt x="19455" y="5554494"/>
                </a:lnTo>
                <a:lnTo>
                  <a:pt x="19455" y="0"/>
                </a:lnTo>
                <a:lnTo>
                  <a:pt x="0" y="0"/>
                </a:lnTo>
                <a:close/>
              </a:path>
            </a:pathLst>
          </a:custGeom>
          <a:solidFill>
            <a:srgbClr val="FF0000">
              <a:alpha val="10196"/>
            </a:srgbClr>
          </a:solidFill>
          <a:ln w="5715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pic>
        <p:nvPicPr>
          <p:cNvPr id="42" name="Picture 41">
            <a:extLst>
              <a:ext uri="{FF2B5EF4-FFF2-40B4-BE49-F238E27FC236}">
                <a16:creationId xmlns:a16="http://schemas.microsoft.com/office/drawing/2014/main" id="{147BC24F-82D1-4552-8E24-435098D5FBA7}"/>
              </a:ext>
            </a:extLst>
          </p:cNvPr>
          <p:cNvPicPr>
            <a:picLocks noChangeAspect="1"/>
          </p:cNvPicPr>
          <p:nvPr/>
        </p:nvPicPr>
        <p:blipFill>
          <a:blip r:embed="rId8"/>
          <a:stretch>
            <a:fillRect/>
          </a:stretch>
        </p:blipFill>
        <p:spPr>
          <a:xfrm>
            <a:off x="4253863" y="5224258"/>
            <a:ext cx="1586915" cy="685800"/>
          </a:xfrm>
          <a:prstGeom prst="rect">
            <a:avLst/>
          </a:prstGeom>
        </p:spPr>
      </p:pic>
      <p:grpSp>
        <p:nvGrpSpPr>
          <p:cNvPr id="11" name="Group 10">
            <a:extLst>
              <a:ext uri="{FF2B5EF4-FFF2-40B4-BE49-F238E27FC236}">
                <a16:creationId xmlns:a16="http://schemas.microsoft.com/office/drawing/2014/main" id="{B89E1FE0-08AF-49EA-A9B4-2B452E17D85B}"/>
              </a:ext>
            </a:extLst>
          </p:cNvPr>
          <p:cNvGrpSpPr/>
          <p:nvPr/>
        </p:nvGrpSpPr>
        <p:grpSpPr>
          <a:xfrm>
            <a:off x="3677055" y="2289390"/>
            <a:ext cx="2684834" cy="4490789"/>
            <a:chOff x="3677055" y="2289390"/>
            <a:chExt cx="2684834" cy="4490789"/>
          </a:xfrm>
        </p:grpSpPr>
        <p:sp>
          <p:nvSpPr>
            <p:cNvPr id="6" name="Freeform: Shape 5">
              <a:extLst>
                <a:ext uri="{FF2B5EF4-FFF2-40B4-BE49-F238E27FC236}">
                  <a16:creationId xmlns:a16="http://schemas.microsoft.com/office/drawing/2014/main" id="{E9A2E2A8-24B1-493C-B03E-BE85D034DB83}"/>
                </a:ext>
              </a:extLst>
            </p:cNvPr>
            <p:cNvSpPr/>
            <p:nvPr/>
          </p:nvSpPr>
          <p:spPr bwMode="auto">
            <a:xfrm>
              <a:off x="3715966" y="2383277"/>
              <a:ext cx="2645923" cy="4396902"/>
            </a:xfrm>
            <a:custGeom>
              <a:avLst/>
              <a:gdLst>
                <a:gd name="connsiteX0" fmla="*/ 0 w 2645923"/>
                <a:gd name="connsiteY0" fmla="*/ 0 h 4396902"/>
                <a:gd name="connsiteX1" fmla="*/ 661481 w 2645923"/>
                <a:gd name="connsiteY1" fmla="*/ 4396902 h 4396902"/>
                <a:gd name="connsiteX2" fmla="*/ 2013625 w 2645923"/>
                <a:gd name="connsiteY2" fmla="*/ 4396902 h 4396902"/>
                <a:gd name="connsiteX3" fmla="*/ 2645923 w 2645923"/>
                <a:gd name="connsiteY3" fmla="*/ 9727 h 4396902"/>
                <a:gd name="connsiteX4" fmla="*/ 0 w 2645923"/>
                <a:gd name="connsiteY4" fmla="*/ 0 h 439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923" h="4396902">
                  <a:moveTo>
                    <a:pt x="0" y="0"/>
                  </a:moveTo>
                  <a:lnTo>
                    <a:pt x="661481" y="4396902"/>
                  </a:lnTo>
                  <a:lnTo>
                    <a:pt x="2013625" y="4396902"/>
                  </a:lnTo>
                  <a:lnTo>
                    <a:pt x="2645923" y="9727"/>
                  </a:lnTo>
                  <a:lnTo>
                    <a:pt x="0" y="0"/>
                  </a:lnTo>
                  <a:close/>
                </a:path>
              </a:pathLst>
            </a:custGeom>
            <a:solidFill>
              <a:srgbClr val="00FF00">
                <a:alpha val="10196"/>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    </a:t>
              </a:r>
              <a:endParaRPr kumimoji="0" lang="en-US" sz="2400" b="0" i="0" u="none" strike="noStrike" cap="none" normalizeH="0" baseline="0" dirty="0">
                <a:ln>
                  <a:noFill/>
                </a:ln>
                <a:solidFill>
                  <a:srgbClr val="649268"/>
                </a:solidFill>
                <a:effectLst/>
                <a:latin typeface="Times" pitchFamily="122" charset="0"/>
              </a:endParaRPr>
            </a:p>
          </p:txBody>
        </p:sp>
        <p:sp>
          <p:nvSpPr>
            <p:cNvPr id="9" name="Rectangle 8">
              <a:extLst>
                <a:ext uri="{FF2B5EF4-FFF2-40B4-BE49-F238E27FC236}">
                  <a16:creationId xmlns:a16="http://schemas.microsoft.com/office/drawing/2014/main" id="{0FB87106-0466-4BB0-9357-A452862BE5F0}"/>
                </a:ext>
              </a:extLst>
            </p:cNvPr>
            <p:cNvSpPr/>
            <p:nvPr/>
          </p:nvSpPr>
          <p:spPr>
            <a:xfrm>
              <a:off x="3677055" y="2289390"/>
              <a:ext cx="2648481" cy="584775"/>
            </a:xfrm>
            <a:prstGeom prst="rect">
              <a:avLst/>
            </a:prstGeom>
          </p:spPr>
          <p:txBody>
            <a:bodyPr wrap="none">
              <a:spAutoFit/>
            </a:bodyPr>
            <a:lstStyle/>
            <a:p>
              <a:r>
                <a:rPr lang="en-US" b="0" dirty="0">
                  <a:solidFill>
                    <a:srgbClr val="10730B"/>
                  </a:solidFill>
                  <a:latin typeface="Times" pitchFamily="122" charset="0"/>
                </a:rPr>
                <a:t>Representation</a:t>
              </a:r>
              <a:endParaRPr lang="en-US" dirty="0">
                <a:solidFill>
                  <a:srgbClr val="10730B"/>
                </a:solidFill>
              </a:endParaRPr>
            </a:p>
          </p:txBody>
        </p:sp>
      </p:grpSp>
      <p:grpSp>
        <p:nvGrpSpPr>
          <p:cNvPr id="23" name="Group 22">
            <a:extLst>
              <a:ext uri="{FF2B5EF4-FFF2-40B4-BE49-F238E27FC236}">
                <a16:creationId xmlns:a16="http://schemas.microsoft.com/office/drawing/2014/main" id="{4B637485-D118-499B-9E57-6915BC096E17}"/>
              </a:ext>
            </a:extLst>
          </p:cNvPr>
          <p:cNvGrpSpPr/>
          <p:nvPr/>
        </p:nvGrpSpPr>
        <p:grpSpPr>
          <a:xfrm>
            <a:off x="3297677" y="1284051"/>
            <a:ext cx="5770123" cy="5359940"/>
            <a:chOff x="3297677" y="1284051"/>
            <a:chExt cx="5770123" cy="5359940"/>
          </a:xfrm>
        </p:grpSpPr>
        <p:sp>
          <p:nvSpPr>
            <p:cNvPr id="21" name="Freeform: Shape 20">
              <a:extLst>
                <a:ext uri="{FF2B5EF4-FFF2-40B4-BE49-F238E27FC236}">
                  <a16:creationId xmlns:a16="http://schemas.microsoft.com/office/drawing/2014/main" id="{009C23D2-8C28-4B26-8CFA-B4EFF65021C1}"/>
                </a:ext>
              </a:extLst>
            </p:cNvPr>
            <p:cNvSpPr/>
            <p:nvPr/>
          </p:nvSpPr>
          <p:spPr bwMode="auto">
            <a:xfrm>
              <a:off x="3297677" y="1284051"/>
              <a:ext cx="5398851" cy="5359940"/>
            </a:xfrm>
            <a:custGeom>
              <a:avLst/>
              <a:gdLst>
                <a:gd name="connsiteX0" fmla="*/ 0 w 5398851"/>
                <a:gd name="connsiteY0" fmla="*/ 0 h 5359940"/>
                <a:gd name="connsiteX1" fmla="*/ 136187 w 5398851"/>
                <a:gd name="connsiteY1" fmla="*/ 972766 h 5359940"/>
                <a:gd name="connsiteX2" fmla="*/ 3511685 w 5398851"/>
                <a:gd name="connsiteY2" fmla="*/ 972766 h 5359940"/>
                <a:gd name="connsiteX3" fmla="*/ 2859932 w 5398851"/>
                <a:gd name="connsiteY3" fmla="*/ 5359940 h 5359940"/>
                <a:gd name="connsiteX4" fmla="*/ 5398851 w 5398851"/>
                <a:gd name="connsiteY4" fmla="*/ 5359940 h 5359940"/>
                <a:gd name="connsiteX5" fmla="*/ 4630366 w 5398851"/>
                <a:gd name="connsiteY5" fmla="*/ 9728 h 5359940"/>
                <a:gd name="connsiteX6" fmla="*/ 0 w 5398851"/>
                <a:gd name="connsiteY6" fmla="*/ 0 h 535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8851" h="5359940">
                  <a:moveTo>
                    <a:pt x="0" y="0"/>
                  </a:moveTo>
                  <a:lnTo>
                    <a:pt x="136187" y="972766"/>
                  </a:lnTo>
                  <a:lnTo>
                    <a:pt x="3511685" y="972766"/>
                  </a:lnTo>
                  <a:lnTo>
                    <a:pt x="2859932" y="5359940"/>
                  </a:lnTo>
                  <a:lnTo>
                    <a:pt x="5398851" y="5359940"/>
                  </a:lnTo>
                  <a:lnTo>
                    <a:pt x="4630366" y="9728"/>
                  </a:lnTo>
                  <a:lnTo>
                    <a:pt x="0" y="0"/>
                  </a:lnTo>
                  <a:close/>
                </a:path>
              </a:pathLst>
            </a:custGeom>
            <a:solidFill>
              <a:srgbClr val="FFFF00">
                <a:alpha val="30196"/>
              </a:srgbClr>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TextBox 21">
              <a:extLst>
                <a:ext uri="{FF2B5EF4-FFF2-40B4-BE49-F238E27FC236}">
                  <a16:creationId xmlns:a16="http://schemas.microsoft.com/office/drawing/2014/main" id="{CB85BEB8-70B7-41D9-A65C-403B975D136E}"/>
                </a:ext>
              </a:extLst>
            </p:cNvPr>
            <p:cNvSpPr txBox="1"/>
            <p:nvPr/>
          </p:nvSpPr>
          <p:spPr>
            <a:xfrm>
              <a:off x="7275323" y="1295400"/>
              <a:ext cx="1792477" cy="830997"/>
            </a:xfrm>
            <a:prstGeom prst="rect">
              <a:avLst/>
            </a:prstGeom>
            <a:solidFill>
              <a:srgbClr val="FFFF00"/>
            </a:solidFill>
          </p:spPr>
          <p:txBody>
            <a:bodyPr wrap="none" rtlCol="0">
              <a:spAutoFit/>
            </a:bodyPr>
            <a:lstStyle/>
            <a:p>
              <a:r>
                <a:rPr lang="en-US" sz="2400" dirty="0">
                  <a:solidFill>
                    <a:srgbClr val="16165D"/>
                  </a:solidFill>
                </a:rPr>
                <a:t>Information</a:t>
              </a:r>
            </a:p>
            <a:p>
              <a:r>
                <a:rPr lang="en-US" sz="2400" dirty="0">
                  <a:solidFill>
                    <a:srgbClr val="16165D"/>
                  </a:solidFill>
                </a:rPr>
                <a:t>bearers</a:t>
              </a:r>
            </a:p>
          </p:txBody>
        </p:sp>
      </p:grpSp>
      <p:sp>
        <p:nvSpPr>
          <p:cNvPr id="25" name="Slide Number Placeholder 2">
            <a:extLst>
              <a:ext uri="{FF2B5EF4-FFF2-40B4-BE49-F238E27FC236}">
                <a16:creationId xmlns:a16="http://schemas.microsoft.com/office/drawing/2014/main" id="{2C8C8D75-F40B-4CDD-8AEE-4B4F53834C1D}"/>
              </a:ext>
            </a:extLst>
          </p:cNvPr>
          <p:cNvSpPr txBox="1">
            <a:spLocks/>
          </p:cNvSpPr>
          <p:nvPr/>
        </p:nvSpPr>
        <p:spPr>
          <a:xfrm>
            <a:off x="76200" y="6477000"/>
            <a:ext cx="533400" cy="304800"/>
          </a:xfrm>
          <a:prstGeom prst="rect">
            <a:avLst/>
          </a:prstGeom>
          <a:ln/>
        </p:spPr>
        <p:txBody>
          <a:bodyPr vert="horz" lIns="91440" tIns="45720" rIns="91440" bIns="45720" rtlCol="0" anchor="ctr"/>
          <a:lstStyle>
            <a:defPPr>
              <a:defRPr lang="en-US"/>
            </a:defPPr>
            <a:lvl1pPr algn="l" rtl="0" fontAlgn="base">
              <a:spcBef>
                <a:spcPct val="0"/>
              </a:spcBef>
              <a:spcAft>
                <a:spcPct val="0"/>
              </a:spcAft>
              <a:defRPr sz="1200" b="1" kern="1200">
                <a:solidFill>
                  <a:schemeClr val="bg1"/>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a:lstStyle>
          <a:p>
            <a:fld id="{F41BC1FE-425B-4D41-9768-47500E60C2C6}" type="slidenum">
              <a:rPr lang="en-US" altLang="en-US" smtClean="0">
                <a:solidFill>
                  <a:schemeClr val="tx1"/>
                </a:solidFill>
              </a:rPr>
              <a:pPr/>
              <a:t>16</a:t>
            </a:fld>
            <a:endParaRPr lang="en-US" altLang="en-US">
              <a:solidFill>
                <a:schemeClr val="tx1"/>
              </a:solidFill>
            </a:endParaRPr>
          </a:p>
        </p:txBody>
      </p:sp>
    </p:spTree>
    <p:extLst>
      <p:ext uri="{BB962C8B-B14F-4D97-AF65-F5344CB8AC3E}">
        <p14:creationId xmlns:p14="http://schemas.microsoft.com/office/powerpoint/2010/main" val="3249658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Grp="1" noChangeArrowheads="1"/>
          </p:cNvSpPr>
          <p:nvPr>
            <p:ph type="title"/>
          </p:nvPr>
        </p:nvSpPr>
        <p:spPr>
          <a:xfrm>
            <a:off x="152400" y="533400"/>
            <a:ext cx="8839200" cy="642938"/>
          </a:xfrm>
        </p:spPr>
        <p:txBody>
          <a:bodyPr/>
          <a:lstStyle/>
          <a:p>
            <a:pPr algn="ctr" eaLnBrk="1" hangingPunct="1"/>
            <a:r>
              <a:rPr lang="nl-BE" altLang="en-US" sz="3200" dirty="0"/>
              <a:t>Filters and barriers might obfuscate reality</a:t>
            </a:r>
            <a:endParaRPr lang="en-GB" altLang="en-US" sz="3200" dirty="0"/>
          </a:p>
        </p:txBody>
      </p:sp>
      <p:sp>
        <p:nvSpPr>
          <p:cNvPr id="3" name="Slide Number Placeholder 2"/>
          <p:cNvSpPr>
            <a:spLocks noGrp="1"/>
          </p:cNvSpPr>
          <p:nvPr>
            <p:ph type="sldNum" sz="quarter" idx="10"/>
          </p:nvPr>
        </p:nvSpPr>
        <p:spPr>
          <a:xfrm>
            <a:off x="0" y="6553200"/>
            <a:ext cx="1905000" cy="304800"/>
          </a:xfrm>
        </p:spPr>
        <p:txBody>
          <a:bodyPr/>
          <a:lstStyle/>
          <a:p>
            <a:fld id="{F41BC1FE-425B-4D41-9768-47500E60C2C6}" type="slidenum">
              <a:rPr lang="en-US" altLang="en-US" smtClean="0"/>
              <a:pPr/>
              <a:t>17</a:t>
            </a:fld>
            <a:endParaRPr lang="en-US" altLang="en-US"/>
          </a:p>
        </p:txBody>
      </p:sp>
      <p:pic>
        <p:nvPicPr>
          <p:cNvPr id="14" name="Picture 13">
            <a:extLst>
              <a:ext uri="{FF2B5EF4-FFF2-40B4-BE49-F238E27FC236}">
                <a16:creationId xmlns:a16="http://schemas.microsoft.com/office/drawing/2014/main" id="{A0BCD50B-22D5-4682-B555-E45350E61762}"/>
              </a:ext>
            </a:extLst>
          </p:cNvPr>
          <p:cNvPicPr>
            <a:picLocks noChangeAspect="1"/>
          </p:cNvPicPr>
          <p:nvPr/>
        </p:nvPicPr>
        <p:blipFill>
          <a:blip r:embed="rId3"/>
          <a:stretch>
            <a:fillRect/>
          </a:stretch>
        </p:blipFill>
        <p:spPr>
          <a:xfrm>
            <a:off x="0" y="1219200"/>
            <a:ext cx="9144000" cy="5638800"/>
          </a:xfrm>
          <a:prstGeom prst="rect">
            <a:avLst/>
          </a:prstGeom>
        </p:spPr>
      </p:pic>
      <p:sp>
        <p:nvSpPr>
          <p:cNvPr id="4" name="Freeform: Shape 3">
            <a:extLst>
              <a:ext uri="{FF2B5EF4-FFF2-40B4-BE49-F238E27FC236}">
                <a16:creationId xmlns:a16="http://schemas.microsoft.com/office/drawing/2014/main" id="{B830A29F-4AC2-4293-B5DE-51D9B2380AAE}"/>
              </a:ext>
            </a:extLst>
          </p:cNvPr>
          <p:cNvSpPr/>
          <p:nvPr/>
        </p:nvSpPr>
        <p:spPr bwMode="auto">
          <a:xfrm>
            <a:off x="3406877" y="2330245"/>
            <a:ext cx="825910" cy="4085303"/>
          </a:xfrm>
          <a:custGeom>
            <a:avLst/>
            <a:gdLst>
              <a:gd name="connsiteX0" fmla="*/ 0 w 825910"/>
              <a:gd name="connsiteY0" fmla="*/ 0 h 4085303"/>
              <a:gd name="connsiteX1" fmla="*/ 597310 w 825910"/>
              <a:gd name="connsiteY1" fmla="*/ 4070555 h 4085303"/>
              <a:gd name="connsiteX2" fmla="*/ 825910 w 825910"/>
              <a:gd name="connsiteY2" fmla="*/ 4085303 h 4085303"/>
              <a:gd name="connsiteX3" fmla="*/ 221226 w 825910"/>
              <a:gd name="connsiteY3" fmla="*/ 22123 h 4085303"/>
              <a:gd name="connsiteX4" fmla="*/ 0 w 825910"/>
              <a:gd name="connsiteY4" fmla="*/ 0 h 408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910" h="4085303">
                <a:moveTo>
                  <a:pt x="0" y="0"/>
                </a:moveTo>
                <a:lnTo>
                  <a:pt x="597310" y="4070555"/>
                </a:lnTo>
                <a:lnTo>
                  <a:pt x="825910" y="4085303"/>
                </a:lnTo>
                <a:lnTo>
                  <a:pt x="221226" y="22123"/>
                </a:lnTo>
                <a:lnTo>
                  <a:pt x="0" y="0"/>
                </a:lnTo>
                <a:close/>
              </a:path>
            </a:pathLst>
          </a:custGeom>
          <a:pattFill prst="lgCheck">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Freeform: Shape 6">
            <a:extLst>
              <a:ext uri="{FF2B5EF4-FFF2-40B4-BE49-F238E27FC236}">
                <a16:creationId xmlns:a16="http://schemas.microsoft.com/office/drawing/2014/main" id="{0DB430FA-3B9B-43DE-B418-129FF7E700E7}"/>
              </a:ext>
            </a:extLst>
          </p:cNvPr>
          <p:cNvSpPr/>
          <p:nvPr/>
        </p:nvSpPr>
        <p:spPr bwMode="auto">
          <a:xfrm>
            <a:off x="3775587" y="3222523"/>
            <a:ext cx="449826" cy="1607574"/>
          </a:xfrm>
          <a:custGeom>
            <a:avLst/>
            <a:gdLst>
              <a:gd name="connsiteX0" fmla="*/ 0 w 449826"/>
              <a:gd name="connsiteY0" fmla="*/ 14748 h 1607574"/>
              <a:gd name="connsiteX1" fmla="*/ 235974 w 449826"/>
              <a:gd name="connsiteY1" fmla="*/ 1607574 h 1607574"/>
              <a:gd name="connsiteX2" fmla="*/ 449826 w 449826"/>
              <a:gd name="connsiteY2" fmla="*/ 1607574 h 1607574"/>
              <a:gd name="connsiteX3" fmla="*/ 449826 w 449826"/>
              <a:gd name="connsiteY3" fmla="*/ 0 h 1607574"/>
              <a:gd name="connsiteX4" fmla="*/ 0 w 449826"/>
              <a:gd name="connsiteY4" fmla="*/ 14748 h 160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26" h="1607574">
                <a:moveTo>
                  <a:pt x="0" y="14748"/>
                </a:moveTo>
                <a:lnTo>
                  <a:pt x="235974" y="1607574"/>
                </a:lnTo>
                <a:lnTo>
                  <a:pt x="449826" y="1607574"/>
                </a:lnTo>
                <a:lnTo>
                  <a:pt x="449826" y="0"/>
                </a:lnTo>
                <a:lnTo>
                  <a:pt x="0" y="14748"/>
                </a:lnTo>
                <a:close/>
              </a:path>
            </a:pathLst>
          </a:custGeom>
          <a:blipFill>
            <a:blip r:embed="rId4"/>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8" name="Picture 7">
            <a:extLst>
              <a:ext uri="{FF2B5EF4-FFF2-40B4-BE49-F238E27FC236}">
                <a16:creationId xmlns:a16="http://schemas.microsoft.com/office/drawing/2014/main" id="{87B2A2EF-B1B9-4458-8D83-37492102E5BB}"/>
              </a:ext>
            </a:extLst>
          </p:cNvPr>
          <p:cNvPicPr>
            <a:picLocks noChangeAspect="1"/>
          </p:cNvPicPr>
          <p:nvPr/>
        </p:nvPicPr>
        <p:blipFill>
          <a:blip r:embed="rId5"/>
          <a:stretch>
            <a:fillRect/>
          </a:stretch>
        </p:blipFill>
        <p:spPr>
          <a:xfrm rot="16200000">
            <a:off x="3491973" y="3790043"/>
            <a:ext cx="1567662" cy="381000"/>
          </a:xfrm>
          <a:prstGeom prst="rect">
            <a:avLst/>
          </a:prstGeom>
        </p:spPr>
      </p:pic>
      <p:pic>
        <p:nvPicPr>
          <p:cNvPr id="10" name="Picture 9">
            <a:extLst>
              <a:ext uri="{FF2B5EF4-FFF2-40B4-BE49-F238E27FC236}">
                <a16:creationId xmlns:a16="http://schemas.microsoft.com/office/drawing/2014/main" id="{F1AB9C66-A48D-47F4-99B4-0074FAF427AE}"/>
              </a:ext>
            </a:extLst>
          </p:cNvPr>
          <p:cNvPicPr>
            <a:picLocks noChangeAspect="1"/>
          </p:cNvPicPr>
          <p:nvPr/>
        </p:nvPicPr>
        <p:blipFill>
          <a:blip r:embed="rId6"/>
          <a:stretch>
            <a:fillRect/>
          </a:stretch>
        </p:blipFill>
        <p:spPr>
          <a:xfrm flipH="1">
            <a:off x="4405484" y="3616388"/>
            <a:ext cx="68142" cy="409548"/>
          </a:xfrm>
          <a:prstGeom prst="rect">
            <a:avLst/>
          </a:prstGeom>
        </p:spPr>
      </p:pic>
      <p:pic>
        <p:nvPicPr>
          <p:cNvPr id="16" name="Picture 15">
            <a:extLst>
              <a:ext uri="{FF2B5EF4-FFF2-40B4-BE49-F238E27FC236}">
                <a16:creationId xmlns:a16="http://schemas.microsoft.com/office/drawing/2014/main" id="{7E818A86-ABF1-496B-8D5C-F97E2EA4FBBD}"/>
              </a:ext>
            </a:extLst>
          </p:cNvPr>
          <p:cNvPicPr>
            <a:picLocks noChangeAspect="1"/>
          </p:cNvPicPr>
          <p:nvPr/>
        </p:nvPicPr>
        <p:blipFill>
          <a:blip r:embed="rId6"/>
          <a:stretch>
            <a:fillRect/>
          </a:stretch>
        </p:blipFill>
        <p:spPr>
          <a:xfrm flipH="1">
            <a:off x="4404474" y="4402648"/>
            <a:ext cx="68142" cy="401819"/>
          </a:xfrm>
          <a:prstGeom prst="rect">
            <a:avLst/>
          </a:prstGeom>
        </p:spPr>
      </p:pic>
      <p:pic>
        <p:nvPicPr>
          <p:cNvPr id="12" name="Picture 11">
            <a:extLst>
              <a:ext uri="{FF2B5EF4-FFF2-40B4-BE49-F238E27FC236}">
                <a16:creationId xmlns:a16="http://schemas.microsoft.com/office/drawing/2014/main" id="{50BE149F-77B5-4519-A0C5-AF71168CBEF1}"/>
              </a:ext>
            </a:extLst>
          </p:cNvPr>
          <p:cNvPicPr>
            <a:picLocks noChangeAspect="1"/>
          </p:cNvPicPr>
          <p:nvPr/>
        </p:nvPicPr>
        <p:blipFill>
          <a:blip r:embed="rId7"/>
          <a:stretch>
            <a:fillRect/>
          </a:stretch>
        </p:blipFill>
        <p:spPr>
          <a:xfrm>
            <a:off x="4295776" y="3657599"/>
            <a:ext cx="137042" cy="327123"/>
          </a:xfrm>
          <a:prstGeom prst="rect">
            <a:avLst/>
          </a:prstGeom>
        </p:spPr>
      </p:pic>
      <p:pic>
        <p:nvPicPr>
          <p:cNvPr id="17" name="Picture 16">
            <a:extLst>
              <a:ext uri="{FF2B5EF4-FFF2-40B4-BE49-F238E27FC236}">
                <a16:creationId xmlns:a16="http://schemas.microsoft.com/office/drawing/2014/main" id="{64BE34DC-4B21-4704-95FB-ED935B59551F}"/>
              </a:ext>
            </a:extLst>
          </p:cNvPr>
          <p:cNvPicPr>
            <a:picLocks noChangeAspect="1"/>
          </p:cNvPicPr>
          <p:nvPr/>
        </p:nvPicPr>
        <p:blipFill>
          <a:blip r:embed="rId7"/>
          <a:stretch>
            <a:fillRect/>
          </a:stretch>
        </p:blipFill>
        <p:spPr>
          <a:xfrm>
            <a:off x="4295776" y="4437251"/>
            <a:ext cx="137042" cy="327123"/>
          </a:xfrm>
          <a:prstGeom prst="rect">
            <a:avLst/>
          </a:prstGeom>
        </p:spPr>
      </p:pic>
      <p:sp>
        <p:nvSpPr>
          <p:cNvPr id="18" name="Freeform: Shape 17">
            <a:extLst>
              <a:ext uri="{FF2B5EF4-FFF2-40B4-BE49-F238E27FC236}">
                <a16:creationId xmlns:a16="http://schemas.microsoft.com/office/drawing/2014/main" id="{2D075087-2D0D-4751-BF6D-2337E77E824E}"/>
              </a:ext>
            </a:extLst>
          </p:cNvPr>
          <p:cNvSpPr/>
          <p:nvPr/>
        </p:nvSpPr>
        <p:spPr bwMode="auto">
          <a:xfrm flipH="1">
            <a:off x="5879690" y="2362200"/>
            <a:ext cx="825910" cy="4085303"/>
          </a:xfrm>
          <a:custGeom>
            <a:avLst/>
            <a:gdLst>
              <a:gd name="connsiteX0" fmla="*/ 0 w 825910"/>
              <a:gd name="connsiteY0" fmla="*/ 0 h 4085303"/>
              <a:gd name="connsiteX1" fmla="*/ 597310 w 825910"/>
              <a:gd name="connsiteY1" fmla="*/ 4070555 h 4085303"/>
              <a:gd name="connsiteX2" fmla="*/ 825910 w 825910"/>
              <a:gd name="connsiteY2" fmla="*/ 4085303 h 4085303"/>
              <a:gd name="connsiteX3" fmla="*/ 221226 w 825910"/>
              <a:gd name="connsiteY3" fmla="*/ 22123 h 4085303"/>
              <a:gd name="connsiteX4" fmla="*/ 0 w 825910"/>
              <a:gd name="connsiteY4" fmla="*/ 0 h 408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910" h="4085303">
                <a:moveTo>
                  <a:pt x="0" y="0"/>
                </a:moveTo>
                <a:lnTo>
                  <a:pt x="597310" y="4070555"/>
                </a:lnTo>
                <a:lnTo>
                  <a:pt x="825910" y="4085303"/>
                </a:lnTo>
                <a:lnTo>
                  <a:pt x="221226" y="22123"/>
                </a:lnTo>
                <a:lnTo>
                  <a:pt x="0" y="0"/>
                </a:lnTo>
                <a:close/>
              </a:path>
            </a:pathLst>
          </a:custGeom>
          <a:pattFill prst="lgCheck">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0" name="TextBox 19">
            <a:extLst>
              <a:ext uri="{FF2B5EF4-FFF2-40B4-BE49-F238E27FC236}">
                <a16:creationId xmlns:a16="http://schemas.microsoft.com/office/drawing/2014/main" id="{EB3C3D08-5D1B-431E-99C8-5DFC93AFB665}"/>
              </a:ext>
            </a:extLst>
          </p:cNvPr>
          <p:cNvSpPr txBox="1"/>
          <p:nvPr/>
        </p:nvSpPr>
        <p:spPr>
          <a:xfrm>
            <a:off x="143434" y="1258112"/>
            <a:ext cx="3133166" cy="584775"/>
          </a:xfrm>
          <a:prstGeom prst="rect">
            <a:avLst/>
          </a:prstGeom>
          <a:noFill/>
        </p:spPr>
        <p:txBody>
          <a:bodyPr wrap="none" rtlCol="0">
            <a:spAutoFit/>
          </a:bodyPr>
          <a:lstStyle/>
          <a:p>
            <a:r>
              <a:rPr lang="en-US" dirty="0">
                <a:solidFill>
                  <a:srgbClr val="FF0000"/>
                </a:solidFill>
              </a:rPr>
              <a:t>1</a:t>
            </a:r>
            <a:r>
              <a:rPr lang="en-US" baseline="30000" dirty="0">
                <a:solidFill>
                  <a:srgbClr val="FF0000"/>
                </a:solidFill>
              </a:rPr>
              <a:t>st</a:t>
            </a:r>
            <a:r>
              <a:rPr lang="en-US" dirty="0">
                <a:solidFill>
                  <a:srgbClr val="FF0000"/>
                </a:solidFill>
              </a:rPr>
              <a:t> Order Reality</a:t>
            </a:r>
          </a:p>
        </p:txBody>
      </p:sp>
      <p:sp>
        <p:nvSpPr>
          <p:cNvPr id="5" name="Freeform: Shape 4">
            <a:extLst>
              <a:ext uri="{FF2B5EF4-FFF2-40B4-BE49-F238E27FC236}">
                <a16:creationId xmlns:a16="http://schemas.microsoft.com/office/drawing/2014/main" id="{BF92A20E-ADEA-450E-ABA6-837B1EC4533A}"/>
              </a:ext>
            </a:extLst>
          </p:cNvPr>
          <p:cNvSpPr/>
          <p:nvPr/>
        </p:nvSpPr>
        <p:spPr bwMode="auto">
          <a:xfrm>
            <a:off x="38911" y="1225685"/>
            <a:ext cx="9066178" cy="5554494"/>
          </a:xfrm>
          <a:custGeom>
            <a:avLst/>
            <a:gdLst>
              <a:gd name="connsiteX0" fmla="*/ 0 w 9066178"/>
              <a:gd name="connsiteY0" fmla="*/ 0 h 5554494"/>
              <a:gd name="connsiteX1" fmla="*/ 9066178 w 9066178"/>
              <a:gd name="connsiteY1" fmla="*/ 0 h 5554494"/>
              <a:gd name="connsiteX2" fmla="*/ 9066178 w 9066178"/>
              <a:gd name="connsiteY2" fmla="*/ 5554494 h 5554494"/>
              <a:gd name="connsiteX3" fmla="*/ 5719863 w 9066178"/>
              <a:gd name="connsiteY3" fmla="*/ 5554494 h 5554494"/>
              <a:gd name="connsiteX4" fmla="*/ 6391072 w 9066178"/>
              <a:gd name="connsiteY4" fmla="*/ 1118681 h 5554494"/>
              <a:gd name="connsiteX5" fmla="*/ 3628417 w 9066178"/>
              <a:gd name="connsiteY5" fmla="*/ 1118681 h 5554494"/>
              <a:gd name="connsiteX6" fmla="*/ 4299625 w 9066178"/>
              <a:gd name="connsiteY6" fmla="*/ 5554494 h 5554494"/>
              <a:gd name="connsiteX7" fmla="*/ 19455 w 9066178"/>
              <a:gd name="connsiteY7" fmla="*/ 5554494 h 5554494"/>
              <a:gd name="connsiteX8" fmla="*/ 19455 w 9066178"/>
              <a:gd name="connsiteY8" fmla="*/ 0 h 5554494"/>
              <a:gd name="connsiteX9" fmla="*/ 0 w 9066178"/>
              <a:gd name="connsiteY9" fmla="*/ 0 h 55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6178" h="5554494">
                <a:moveTo>
                  <a:pt x="0" y="0"/>
                </a:moveTo>
                <a:lnTo>
                  <a:pt x="9066178" y="0"/>
                </a:lnTo>
                <a:lnTo>
                  <a:pt x="9066178" y="5554494"/>
                </a:lnTo>
                <a:lnTo>
                  <a:pt x="5719863" y="5554494"/>
                </a:lnTo>
                <a:lnTo>
                  <a:pt x="6391072" y="1118681"/>
                </a:lnTo>
                <a:lnTo>
                  <a:pt x="3628417" y="1118681"/>
                </a:lnTo>
                <a:lnTo>
                  <a:pt x="4299625" y="5554494"/>
                </a:lnTo>
                <a:lnTo>
                  <a:pt x="19455" y="5554494"/>
                </a:lnTo>
                <a:lnTo>
                  <a:pt x="19455" y="0"/>
                </a:lnTo>
                <a:lnTo>
                  <a:pt x="0" y="0"/>
                </a:lnTo>
                <a:close/>
              </a:path>
            </a:pathLst>
          </a:custGeom>
          <a:solidFill>
            <a:srgbClr val="FF0000">
              <a:alpha val="10196"/>
            </a:srgbClr>
          </a:solidFill>
          <a:ln w="5715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42" name="Picture 41">
            <a:extLst>
              <a:ext uri="{FF2B5EF4-FFF2-40B4-BE49-F238E27FC236}">
                <a16:creationId xmlns:a16="http://schemas.microsoft.com/office/drawing/2014/main" id="{C3639AC3-B612-4482-86FE-1010EE420813}"/>
              </a:ext>
            </a:extLst>
          </p:cNvPr>
          <p:cNvPicPr>
            <a:picLocks noChangeAspect="1"/>
          </p:cNvPicPr>
          <p:nvPr/>
        </p:nvPicPr>
        <p:blipFill>
          <a:blip r:embed="rId8"/>
          <a:stretch>
            <a:fillRect/>
          </a:stretch>
        </p:blipFill>
        <p:spPr>
          <a:xfrm>
            <a:off x="4253863" y="5224258"/>
            <a:ext cx="1586915" cy="685800"/>
          </a:xfrm>
          <a:prstGeom prst="rect">
            <a:avLst/>
          </a:prstGeom>
        </p:spPr>
      </p:pic>
      <p:grpSp>
        <p:nvGrpSpPr>
          <p:cNvPr id="11" name="Group 10">
            <a:extLst>
              <a:ext uri="{FF2B5EF4-FFF2-40B4-BE49-F238E27FC236}">
                <a16:creationId xmlns:a16="http://schemas.microsoft.com/office/drawing/2014/main" id="{B89E1FE0-08AF-49EA-A9B4-2B452E17D85B}"/>
              </a:ext>
            </a:extLst>
          </p:cNvPr>
          <p:cNvGrpSpPr/>
          <p:nvPr/>
        </p:nvGrpSpPr>
        <p:grpSpPr>
          <a:xfrm>
            <a:off x="3677055" y="2289390"/>
            <a:ext cx="2684834" cy="4490789"/>
            <a:chOff x="3677055" y="2289390"/>
            <a:chExt cx="2684834" cy="4490789"/>
          </a:xfrm>
        </p:grpSpPr>
        <p:sp>
          <p:nvSpPr>
            <p:cNvPr id="6" name="Freeform: Shape 5">
              <a:extLst>
                <a:ext uri="{FF2B5EF4-FFF2-40B4-BE49-F238E27FC236}">
                  <a16:creationId xmlns:a16="http://schemas.microsoft.com/office/drawing/2014/main" id="{E9A2E2A8-24B1-493C-B03E-BE85D034DB83}"/>
                </a:ext>
              </a:extLst>
            </p:cNvPr>
            <p:cNvSpPr/>
            <p:nvPr/>
          </p:nvSpPr>
          <p:spPr bwMode="auto">
            <a:xfrm>
              <a:off x="3715966" y="2383277"/>
              <a:ext cx="2645923" cy="4396902"/>
            </a:xfrm>
            <a:custGeom>
              <a:avLst/>
              <a:gdLst>
                <a:gd name="connsiteX0" fmla="*/ 0 w 2645923"/>
                <a:gd name="connsiteY0" fmla="*/ 0 h 4396902"/>
                <a:gd name="connsiteX1" fmla="*/ 661481 w 2645923"/>
                <a:gd name="connsiteY1" fmla="*/ 4396902 h 4396902"/>
                <a:gd name="connsiteX2" fmla="*/ 2013625 w 2645923"/>
                <a:gd name="connsiteY2" fmla="*/ 4396902 h 4396902"/>
                <a:gd name="connsiteX3" fmla="*/ 2645923 w 2645923"/>
                <a:gd name="connsiteY3" fmla="*/ 9727 h 4396902"/>
                <a:gd name="connsiteX4" fmla="*/ 0 w 2645923"/>
                <a:gd name="connsiteY4" fmla="*/ 0 h 439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923" h="4396902">
                  <a:moveTo>
                    <a:pt x="0" y="0"/>
                  </a:moveTo>
                  <a:lnTo>
                    <a:pt x="661481" y="4396902"/>
                  </a:lnTo>
                  <a:lnTo>
                    <a:pt x="2013625" y="4396902"/>
                  </a:lnTo>
                  <a:lnTo>
                    <a:pt x="2645923" y="9727"/>
                  </a:lnTo>
                  <a:lnTo>
                    <a:pt x="0" y="0"/>
                  </a:lnTo>
                  <a:close/>
                </a:path>
              </a:pathLst>
            </a:custGeom>
            <a:solidFill>
              <a:srgbClr val="00FF00">
                <a:alpha val="10196"/>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    </a:t>
              </a:r>
              <a:endParaRPr kumimoji="0" lang="en-US" sz="2400" b="0" i="0" u="none" strike="noStrike" cap="none" normalizeH="0" baseline="0" dirty="0">
                <a:ln>
                  <a:noFill/>
                </a:ln>
                <a:solidFill>
                  <a:srgbClr val="649268"/>
                </a:solidFill>
                <a:effectLst/>
                <a:latin typeface="Times" pitchFamily="122" charset="0"/>
              </a:endParaRPr>
            </a:p>
          </p:txBody>
        </p:sp>
        <p:sp>
          <p:nvSpPr>
            <p:cNvPr id="9" name="Rectangle 8">
              <a:extLst>
                <a:ext uri="{FF2B5EF4-FFF2-40B4-BE49-F238E27FC236}">
                  <a16:creationId xmlns:a16="http://schemas.microsoft.com/office/drawing/2014/main" id="{0FB87106-0466-4BB0-9357-A452862BE5F0}"/>
                </a:ext>
              </a:extLst>
            </p:cNvPr>
            <p:cNvSpPr/>
            <p:nvPr/>
          </p:nvSpPr>
          <p:spPr>
            <a:xfrm>
              <a:off x="3677055" y="2289390"/>
              <a:ext cx="2648481" cy="584775"/>
            </a:xfrm>
            <a:prstGeom prst="rect">
              <a:avLst/>
            </a:prstGeom>
          </p:spPr>
          <p:txBody>
            <a:bodyPr wrap="none">
              <a:spAutoFit/>
            </a:bodyPr>
            <a:lstStyle/>
            <a:p>
              <a:r>
                <a:rPr lang="en-US" b="0" dirty="0">
                  <a:solidFill>
                    <a:srgbClr val="10730B"/>
                  </a:solidFill>
                  <a:latin typeface="Times" pitchFamily="122" charset="0"/>
                </a:rPr>
                <a:t>Representation</a:t>
              </a:r>
              <a:endParaRPr lang="en-US" dirty="0">
                <a:solidFill>
                  <a:srgbClr val="10730B"/>
                </a:solidFill>
              </a:endParaRPr>
            </a:p>
          </p:txBody>
        </p:sp>
      </p:grpSp>
      <p:grpSp>
        <p:nvGrpSpPr>
          <p:cNvPr id="23" name="Group 22">
            <a:extLst>
              <a:ext uri="{FF2B5EF4-FFF2-40B4-BE49-F238E27FC236}">
                <a16:creationId xmlns:a16="http://schemas.microsoft.com/office/drawing/2014/main" id="{4B637485-D118-499B-9E57-6915BC096E17}"/>
              </a:ext>
            </a:extLst>
          </p:cNvPr>
          <p:cNvGrpSpPr/>
          <p:nvPr/>
        </p:nvGrpSpPr>
        <p:grpSpPr>
          <a:xfrm>
            <a:off x="3297677" y="1284051"/>
            <a:ext cx="5770123" cy="5359940"/>
            <a:chOff x="3297677" y="1284051"/>
            <a:chExt cx="5770123" cy="5359940"/>
          </a:xfrm>
        </p:grpSpPr>
        <p:sp>
          <p:nvSpPr>
            <p:cNvPr id="21" name="Freeform: Shape 20">
              <a:extLst>
                <a:ext uri="{FF2B5EF4-FFF2-40B4-BE49-F238E27FC236}">
                  <a16:creationId xmlns:a16="http://schemas.microsoft.com/office/drawing/2014/main" id="{009C23D2-8C28-4B26-8CFA-B4EFF65021C1}"/>
                </a:ext>
              </a:extLst>
            </p:cNvPr>
            <p:cNvSpPr/>
            <p:nvPr/>
          </p:nvSpPr>
          <p:spPr bwMode="auto">
            <a:xfrm>
              <a:off x="3297677" y="1284051"/>
              <a:ext cx="5398851" cy="5359940"/>
            </a:xfrm>
            <a:custGeom>
              <a:avLst/>
              <a:gdLst>
                <a:gd name="connsiteX0" fmla="*/ 0 w 5398851"/>
                <a:gd name="connsiteY0" fmla="*/ 0 h 5359940"/>
                <a:gd name="connsiteX1" fmla="*/ 136187 w 5398851"/>
                <a:gd name="connsiteY1" fmla="*/ 972766 h 5359940"/>
                <a:gd name="connsiteX2" fmla="*/ 3511685 w 5398851"/>
                <a:gd name="connsiteY2" fmla="*/ 972766 h 5359940"/>
                <a:gd name="connsiteX3" fmla="*/ 2859932 w 5398851"/>
                <a:gd name="connsiteY3" fmla="*/ 5359940 h 5359940"/>
                <a:gd name="connsiteX4" fmla="*/ 5398851 w 5398851"/>
                <a:gd name="connsiteY4" fmla="*/ 5359940 h 5359940"/>
                <a:gd name="connsiteX5" fmla="*/ 4630366 w 5398851"/>
                <a:gd name="connsiteY5" fmla="*/ 9728 h 5359940"/>
                <a:gd name="connsiteX6" fmla="*/ 0 w 5398851"/>
                <a:gd name="connsiteY6" fmla="*/ 0 h 535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8851" h="5359940">
                  <a:moveTo>
                    <a:pt x="0" y="0"/>
                  </a:moveTo>
                  <a:lnTo>
                    <a:pt x="136187" y="972766"/>
                  </a:lnTo>
                  <a:lnTo>
                    <a:pt x="3511685" y="972766"/>
                  </a:lnTo>
                  <a:lnTo>
                    <a:pt x="2859932" y="5359940"/>
                  </a:lnTo>
                  <a:lnTo>
                    <a:pt x="5398851" y="5359940"/>
                  </a:lnTo>
                  <a:lnTo>
                    <a:pt x="4630366" y="9728"/>
                  </a:lnTo>
                  <a:lnTo>
                    <a:pt x="0" y="0"/>
                  </a:lnTo>
                  <a:close/>
                </a:path>
              </a:pathLst>
            </a:custGeom>
            <a:solidFill>
              <a:srgbClr val="FFFF00">
                <a:alpha val="30196"/>
              </a:srgbClr>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TextBox 21">
              <a:extLst>
                <a:ext uri="{FF2B5EF4-FFF2-40B4-BE49-F238E27FC236}">
                  <a16:creationId xmlns:a16="http://schemas.microsoft.com/office/drawing/2014/main" id="{CB85BEB8-70B7-41D9-A65C-403B975D136E}"/>
                </a:ext>
              </a:extLst>
            </p:cNvPr>
            <p:cNvSpPr txBox="1"/>
            <p:nvPr/>
          </p:nvSpPr>
          <p:spPr>
            <a:xfrm>
              <a:off x="7275323" y="1295400"/>
              <a:ext cx="1792477" cy="830997"/>
            </a:xfrm>
            <a:prstGeom prst="rect">
              <a:avLst/>
            </a:prstGeom>
            <a:solidFill>
              <a:srgbClr val="FFFF00"/>
            </a:solidFill>
          </p:spPr>
          <p:txBody>
            <a:bodyPr wrap="none" rtlCol="0">
              <a:spAutoFit/>
            </a:bodyPr>
            <a:lstStyle/>
            <a:p>
              <a:r>
                <a:rPr lang="en-US" sz="2400" dirty="0">
                  <a:solidFill>
                    <a:srgbClr val="16165D"/>
                  </a:solidFill>
                </a:rPr>
                <a:t>Information</a:t>
              </a:r>
            </a:p>
            <a:p>
              <a:r>
                <a:rPr lang="en-US" sz="2400" dirty="0">
                  <a:solidFill>
                    <a:srgbClr val="16165D"/>
                  </a:solidFill>
                </a:rPr>
                <a:t>bearers</a:t>
              </a:r>
            </a:p>
          </p:txBody>
        </p:sp>
      </p:grpSp>
      <p:grpSp>
        <p:nvGrpSpPr>
          <p:cNvPr id="41" name="Group 40">
            <a:extLst>
              <a:ext uri="{FF2B5EF4-FFF2-40B4-BE49-F238E27FC236}">
                <a16:creationId xmlns:a16="http://schemas.microsoft.com/office/drawing/2014/main" id="{6710D1D9-C691-42B0-B3C5-37AE63855A4C}"/>
              </a:ext>
            </a:extLst>
          </p:cNvPr>
          <p:cNvGrpSpPr/>
          <p:nvPr/>
        </p:nvGrpSpPr>
        <p:grpSpPr>
          <a:xfrm>
            <a:off x="3429000" y="2362200"/>
            <a:ext cx="3276600" cy="4085303"/>
            <a:chOff x="3429000" y="2362200"/>
            <a:chExt cx="3276600" cy="4085303"/>
          </a:xfrm>
        </p:grpSpPr>
        <p:grpSp>
          <p:nvGrpSpPr>
            <p:cNvPr id="38" name="Group 37">
              <a:extLst>
                <a:ext uri="{FF2B5EF4-FFF2-40B4-BE49-F238E27FC236}">
                  <a16:creationId xmlns:a16="http://schemas.microsoft.com/office/drawing/2014/main" id="{14A9060C-A800-4DD5-9074-81B3C28AE03B}"/>
                </a:ext>
              </a:extLst>
            </p:cNvPr>
            <p:cNvGrpSpPr/>
            <p:nvPr/>
          </p:nvGrpSpPr>
          <p:grpSpPr>
            <a:xfrm>
              <a:off x="3429000" y="2362200"/>
              <a:ext cx="3276600" cy="4085303"/>
              <a:chOff x="3429000" y="2362200"/>
              <a:chExt cx="3276600" cy="4085303"/>
            </a:xfrm>
          </p:grpSpPr>
          <p:sp>
            <p:nvSpPr>
              <p:cNvPr id="31" name="Trapezoid 30">
                <a:extLst>
                  <a:ext uri="{FF2B5EF4-FFF2-40B4-BE49-F238E27FC236}">
                    <a16:creationId xmlns:a16="http://schemas.microsoft.com/office/drawing/2014/main" id="{CB7DC2C8-CE9E-43EE-9291-3FEB698E2F8B}"/>
                  </a:ext>
                </a:extLst>
              </p:cNvPr>
              <p:cNvSpPr/>
              <p:nvPr/>
            </p:nvSpPr>
            <p:spPr bwMode="auto">
              <a:xfrm flipV="1">
                <a:off x="4030542" y="5045192"/>
                <a:ext cx="2073516" cy="1147827"/>
              </a:xfrm>
              <a:prstGeom prst="trapezoid">
                <a:avLst>
                  <a:gd name="adj" fmla="val 14830"/>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37" name="Group 36">
                <a:extLst>
                  <a:ext uri="{FF2B5EF4-FFF2-40B4-BE49-F238E27FC236}">
                    <a16:creationId xmlns:a16="http://schemas.microsoft.com/office/drawing/2014/main" id="{3D81B22A-9F71-4836-82DA-AF156CE1327E}"/>
                  </a:ext>
                </a:extLst>
              </p:cNvPr>
              <p:cNvGrpSpPr/>
              <p:nvPr/>
            </p:nvGrpSpPr>
            <p:grpSpPr>
              <a:xfrm>
                <a:off x="3429000" y="2362200"/>
                <a:ext cx="3276600" cy="4085303"/>
                <a:chOff x="3429000" y="2362200"/>
                <a:chExt cx="3276600" cy="4085303"/>
              </a:xfrm>
            </p:grpSpPr>
            <p:grpSp>
              <p:nvGrpSpPr>
                <p:cNvPr id="29" name="Group 28">
                  <a:extLst>
                    <a:ext uri="{FF2B5EF4-FFF2-40B4-BE49-F238E27FC236}">
                      <a16:creationId xmlns:a16="http://schemas.microsoft.com/office/drawing/2014/main" id="{3B3E89BE-0F2D-4421-8213-F519F4A57988}"/>
                    </a:ext>
                  </a:extLst>
                </p:cNvPr>
                <p:cNvGrpSpPr/>
                <p:nvPr/>
              </p:nvGrpSpPr>
              <p:grpSpPr>
                <a:xfrm>
                  <a:off x="3429000" y="2362200"/>
                  <a:ext cx="3276600" cy="4085303"/>
                  <a:chOff x="3429000" y="2362200"/>
                  <a:chExt cx="3276600" cy="4085303"/>
                </a:xfrm>
              </p:grpSpPr>
              <p:sp>
                <p:nvSpPr>
                  <p:cNvPr id="25" name="Freeform: Shape 24">
                    <a:extLst>
                      <a:ext uri="{FF2B5EF4-FFF2-40B4-BE49-F238E27FC236}">
                        <a16:creationId xmlns:a16="http://schemas.microsoft.com/office/drawing/2014/main" id="{4C0DE1B0-8D69-4594-824C-F2F9EB6E780D}"/>
                      </a:ext>
                    </a:extLst>
                  </p:cNvPr>
                  <p:cNvSpPr/>
                  <p:nvPr/>
                </p:nvSpPr>
                <p:spPr bwMode="auto">
                  <a:xfrm>
                    <a:off x="3429000" y="2362200"/>
                    <a:ext cx="825910" cy="4085303"/>
                  </a:xfrm>
                  <a:custGeom>
                    <a:avLst/>
                    <a:gdLst>
                      <a:gd name="connsiteX0" fmla="*/ 0 w 825910"/>
                      <a:gd name="connsiteY0" fmla="*/ 0 h 4085303"/>
                      <a:gd name="connsiteX1" fmla="*/ 597310 w 825910"/>
                      <a:gd name="connsiteY1" fmla="*/ 4070555 h 4085303"/>
                      <a:gd name="connsiteX2" fmla="*/ 825910 w 825910"/>
                      <a:gd name="connsiteY2" fmla="*/ 4085303 h 4085303"/>
                      <a:gd name="connsiteX3" fmla="*/ 221226 w 825910"/>
                      <a:gd name="connsiteY3" fmla="*/ 22123 h 4085303"/>
                      <a:gd name="connsiteX4" fmla="*/ 0 w 825910"/>
                      <a:gd name="connsiteY4" fmla="*/ 0 h 408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910" h="4085303">
                        <a:moveTo>
                          <a:pt x="0" y="0"/>
                        </a:moveTo>
                        <a:lnTo>
                          <a:pt x="597310" y="4070555"/>
                        </a:lnTo>
                        <a:lnTo>
                          <a:pt x="825910" y="4085303"/>
                        </a:lnTo>
                        <a:lnTo>
                          <a:pt x="221226" y="22123"/>
                        </a:lnTo>
                        <a:lnTo>
                          <a:pt x="0" y="0"/>
                        </a:lnTo>
                        <a:close/>
                      </a:path>
                    </a:pathLst>
                  </a:cu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6" name="Freeform: Shape 25">
                    <a:extLst>
                      <a:ext uri="{FF2B5EF4-FFF2-40B4-BE49-F238E27FC236}">
                        <a16:creationId xmlns:a16="http://schemas.microsoft.com/office/drawing/2014/main" id="{FE8F8591-FAF9-4D14-BA84-75733C88B7D4}"/>
                      </a:ext>
                    </a:extLst>
                  </p:cNvPr>
                  <p:cNvSpPr/>
                  <p:nvPr/>
                </p:nvSpPr>
                <p:spPr bwMode="auto">
                  <a:xfrm flipH="1">
                    <a:off x="5879690" y="2362200"/>
                    <a:ext cx="825910" cy="4085303"/>
                  </a:xfrm>
                  <a:custGeom>
                    <a:avLst/>
                    <a:gdLst>
                      <a:gd name="connsiteX0" fmla="*/ 0 w 825910"/>
                      <a:gd name="connsiteY0" fmla="*/ 0 h 4085303"/>
                      <a:gd name="connsiteX1" fmla="*/ 597310 w 825910"/>
                      <a:gd name="connsiteY1" fmla="*/ 4070555 h 4085303"/>
                      <a:gd name="connsiteX2" fmla="*/ 825910 w 825910"/>
                      <a:gd name="connsiteY2" fmla="*/ 4085303 h 4085303"/>
                      <a:gd name="connsiteX3" fmla="*/ 221226 w 825910"/>
                      <a:gd name="connsiteY3" fmla="*/ 22123 h 4085303"/>
                      <a:gd name="connsiteX4" fmla="*/ 0 w 825910"/>
                      <a:gd name="connsiteY4" fmla="*/ 0 h 408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910" h="4085303">
                        <a:moveTo>
                          <a:pt x="0" y="0"/>
                        </a:moveTo>
                        <a:lnTo>
                          <a:pt x="597310" y="4070555"/>
                        </a:lnTo>
                        <a:lnTo>
                          <a:pt x="825910" y="4085303"/>
                        </a:lnTo>
                        <a:lnTo>
                          <a:pt x="221226" y="22123"/>
                        </a:lnTo>
                        <a:lnTo>
                          <a:pt x="0" y="0"/>
                        </a:lnTo>
                        <a:close/>
                      </a:path>
                    </a:pathLst>
                  </a:cu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4" name="Trapezoid 23">
                    <a:extLst>
                      <a:ext uri="{FF2B5EF4-FFF2-40B4-BE49-F238E27FC236}">
                        <a16:creationId xmlns:a16="http://schemas.microsoft.com/office/drawing/2014/main" id="{B1C85482-94D5-4704-892D-C3C635062B71}"/>
                      </a:ext>
                    </a:extLst>
                  </p:cNvPr>
                  <p:cNvSpPr/>
                  <p:nvPr/>
                </p:nvSpPr>
                <p:spPr bwMode="auto">
                  <a:xfrm flipV="1">
                    <a:off x="3715966" y="3255873"/>
                    <a:ext cx="2837233" cy="257677"/>
                  </a:xfrm>
                  <a:prstGeom prst="trapezoid">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8" name="Trapezoid 27">
                    <a:extLst>
                      <a:ext uri="{FF2B5EF4-FFF2-40B4-BE49-F238E27FC236}">
                        <a16:creationId xmlns:a16="http://schemas.microsoft.com/office/drawing/2014/main" id="{64577CC2-F1CC-4F83-8D9F-E05E8650EDBB}"/>
                      </a:ext>
                    </a:extLst>
                  </p:cNvPr>
                  <p:cNvSpPr/>
                  <p:nvPr/>
                </p:nvSpPr>
                <p:spPr bwMode="auto">
                  <a:xfrm flipV="1">
                    <a:off x="3888761" y="4161918"/>
                    <a:ext cx="2473127" cy="257677"/>
                  </a:xfrm>
                  <a:prstGeom prst="trapezoid">
                    <a:avLst>
                      <a:gd name="adj" fmla="val 21225"/>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32" name="TextBox 31">
                  <a:extLst>
                    <a:ext uri="{FF2B5EF4-FFF2-40B4-BE49-F238E27FC236}">
                      <a16:creationId xmlns:a16="http://schemas.microsoft.com/office/drawing/2014/main" id="{06888707-E36F-4BC9-B95A-5E03D80943A8}"/>
                    </a:ext>
                  </a:extLst>
                </p:cNvPr>
                <p:cNvSpPr txBox="1"/>
                <p:nvPr/>
              </p:nvSpPr>
              <p:spPr>
                <a:xfrm>
                  <a:off x="4419600" y="5112603"/>
                  <a:ext cx="1285929" cy="830997"/>
                </a:xfrm>
                <a:prstGeom prst="rect">
                  <a:avLst/>
                </a:prstGeom>
                <a:noFill/>
              </p:spPr>
              <p:txBody>
                <a:bodyPr wrap="none" rtlCol="0">
                  <a:spAutoFit/>
                </a:bodyPr>
                <a:lstStyle/>
                <a:p>
                  <a:r>
                    <a:rPr lang="en-US" sz="2400" b="0" dirty="0"/>
                    <a:t>Filters &amp;</a:t>
                  </a:r>
                </a:p>
                <a:p>
                  <a:r>
                    <a:rPr lang="en-US" sz="2400" b="0" dirty="0"/>
                    <a:t>barriers</a:t>
                  </a:r>
                </a:p>
              </p:txBody>
            </p:sp>
            <p:sp>
              <p:nvSpPr>
                <p:cNvPr id="33" name="TextBox 32">
                  <a:extLst>
                    <a:ext uri="{FF2B5EF4-FFF2-40B4-BE49-F238E27FC236}">
                      <a16:creationId xmlns:a16="http://schemas.microsoft.com/office/drawing/2014/main" id="{A7422F83-EA76-4A5F-BF97-4E88D04646E6}"/>
                    </a:ext>
                  </a:extLst>
                </p:cNvPr>
                <p:cNvSpPr txBox="1"/>
                <p:nvPr/>
              </p:nvSpPr>
              <p:spPr>
                <a:xfrm>
                  <a:off x="4280599" y="3191190"/>
                  <a:ext cx="1415259" cy="338554"/>
                </a:xfrm>
                <a:prstGeom prst="rect">
                  <a:avLst/>
                </a:prstGeom>
                <a:noFill/>
              </p:spPr>
              <p:txBody>
                <a:bodyPr wrap="none" rtlCol="0">
                  <a:spAutoFit/>
                </a:bodyPr>
                <a:lstStyle/>
                <a:p>
                  <a:r>
                    <a:rPr lang="en-US" sz="1600" dirty="0"/>
                    <a:t>interpretation</a:t>
                  </a:r>
                </a:p>
              </p:txBody>
            </p:sp>
            <p:sp>
              <p:nvSpPr>
                <p:cNvPr id="34" name="TextBox 33">
                  <a:extLst>
                    <a:ext uri="{FF2B5EF4-FFF2-40B4-BE49-F238E27FC236}">
                      <a16:creationId xmlns:a16="http://schemas.microsoft.com/office/drawing/2014/main" id="{C847BFD4-B332-411B-BBEE-9F823F911549}"/>
                    </a:ext>
                  </a:extLst>
                </p:cNvPr>
                <p:cNvSpPr txBox="1"/>
                <p:nvPr/>
              </p:nvSpPr>
              <p:spPr>
                <a:xfrm>
                  <a:off x="4296384" y="4089150"/>
                  <a:ext cx="1415259" cy="338554"/>
                </a:xfrm>
                <a:prstGeom prst="rect">
                  <a:avLst/>
                </a:prstGeom>
                <a:noFill/>
              </p:spPr>
              <p:txBody>
                <a:bodyPr wrap="none" rtlCol="0">
                  <a:spAutoFit/>
                </a:bodyPr>
                <a:lstStyle/>
                <a:p>
                  <a:r>
                    <a:rPr lang="en-US" sz="1600" dirty="0"/>
                    <a:t>interpretation</a:t>
                  </a:r>
                </a:p>
              </p:txBody>
            </p:sp>
            <p:sp>
              <p:nvSpPr>
                <p:cNvPr id="35" name="TextBox 34">
                  <a:extLst>
                    <a:ext uri="{FF2B5EF4-FFF2-40B4-BE49-F238E27FC236}">
                      <a16:creationId xmlns:a16="http://schemas.microsoft.com/office/drawing/2014/main" id="{E5B598E0-67C3-45C1-BABA-391B007FBC16}"/>
                    </a:ext>
                  </a:extLst>
                </p:cNvPr>
                <p:cNvSpPr txBox="1"/>
                <p:nvPr/>
              </p:nvSpPr>
              <p:spPr>
                <a:xfrm rot="4871871">
                  <a:off x="3172474" y="3703175"/>
                  <a:ext cx="1212191" cy="338554"/>
                </a:xfrm>
                <a:prstGeom prst="rect">
                  <a:avLst/>
                </a:prstGeom>
                <a:noFill/>
              </p:spPr>
              <p:txBody>
                <a:bodyPr wrap="none" rtlCol="0">
                  <a:spAutoFit/>
                </a:bodyPr>
                <a:lstStyle/>
                <a:p>
                  <a:r>
                    <a:rPr lang="en-US" sz="1600" dirty="0"/>
                    <a:t>observation</a:t>
                  </a:r>
                </a:p>
              </p:txBody>
            </p:sp>
            <p:sp>
              <p:nvSpPr>
                <p:cNvPr id="36" name="TextBox 35">
                  <a:extLst>
                    <a:ext uri="{FF2B5EF4-FFF2-40B4-BE49-F238E27FC236}">
                      <a16:creationId xmlns:a16="http://schemas.microsoft.com/office/drawing/2014/main" id="{C4866B76-7D5B-45AF-9054-983045401B6A}"/>
                    </a:ext>
                  </a:extLst>
                </p:cNvPr>
                <p:cNvSpPr txBox="1"/>
                <p:nvPr/>
              </p:nvSpPr>
              <p:spPr>
                <a:xfrm rot="5884404">
                  <a:off x="6045866" y="3752587"/>
                  <a:ext cx="665567" cy="338554"/>
                </a:xfrm>
                <a:prstGeom prst="rect">
                  <a:avLst/>
                </a:prstGeom>
                <a:noFill/>
              </p:spPr>
              <p:txBody>
                <a:bodyPr wrap="none" rtlCol="0">
                  <a:spAutoFit/>
                </a:bodyPr>
                <a:lstStyle/>
                <a:p>
                  <a:r>
                    <a:rPr lang="en-US" sz="1600" dirty="0"/>
                    <a:t>belief</a:t>
                  </a:r>
                </a:p>
              </p:txBody>
            </p:sp>
          </p:grpSp>
        </p:grpSp>
        <p:sp>
          <p:nvSpPr>
            <p:cNvPr id="39" name="Arrow: Down 38">
              <a:extLst>
                <a:ext uri="{FF2B5EF4-FFF2-40B4-BE49-F238E27FC236}">
                  <a16:creationId xmlns:a16="http://schemas.microsoft.com/office/drawing/2014/main" id="{6F61E512-88FC-4C32-A80C-4B80AD0032A6}"/>
                </a:ext>
              </a:extLst>
            </p:cNvPr>
            <p:cNvSpPr/>
            <p:nvPr/>
          </p:nvSpPr>
          <p:spPr bwMode="auto">
            <a:xfrm>
              <a:off x="4953000" y="3513550"/>
              <a:ext cx="160458" cy="144049"/>
            </a:xfrm>
            <a:prstGeom prst="down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0" name="Arrow: Down 39">
              <a:extLst>
                <a:ext uri="{FF2B5EF4-FFF2-40B4-BE49-F238E27FC236}">
                  <a16:creationId xmlns:a16="http://schemas.microsoft.com/office/drawing/2014/main" id="{BFB68778-F8A6-48F5-8E8D-AAAA0A42C5AB}"/>
                </a:ext>
              </a:extLst>
            </p:cNvPr>
            <p:cNvSpPr/>
            <p:nvPr/>
          </p:nvSpPr>
          <p:spPr bwMode="auto">
            <a:xfrm>
              <a:off x="4953000" y="4408495"/>
              <a:ext cx="160458" cy="144049"/>
            </a:xfrm>
            <a:prstGeom prst="down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43" name="Slide Number Placeholder 2">
            <a:extLst>
              <a:ext uri="{FF2B5EF4-FFF2-40B4-BE49-F238E27FC236}">
                <a16:creationId xmlns:a16="http://schemas.microsoft.com/office/drawing/2014/main" id="{57DE3C42-D617-4B9C-BB81-2C0F3DE84667}"/>
              </a:ext>
            </a:extLst>
          </p:cNvPr>
          <p:cNvSpPr txBox="1">
            <a:spLocks/>
          </p:cNvSpPr>
          <p:nvPr/>
        </p:nvSpPr>
        <p:spPr>
          <a:xfrm>
            <a:off x="76200" y="6477000"/>
            <a:ext cx="533400" cy="304800"/>
          </a:xfrm>
          <a:prstGeom prst="rect">
            <a:avLst/>
          </a:prstGeom>
          <a:ln/>
        </p:spPr>
        <p:txBody>
          <a:bodyPr vert="horz" lIns="91440" tIns="45720" rIns="91440" bIns="45720" rtlCol="0" anchor="ctr"/>
          <a:lstStyle>
            <a:defPPr>
              <a:defRPr lang="en-US"/>
            </a:defPPr>
            <a:lvl1pPr algn="l" rtl="0" fontAlgn="base">
              <a:spcBef>
                <a:spcPct val="0"/>
              </a:spcBef>
              <a:spcAft>
                <a:spcPct val="0"/>
              </a:spcAft>
              <a:defRPr sz="1200" b="1" kern="1200">
                <a:solidFill>
                  <a:schemeClr val="bg1"/>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a:lstStyle>
          <a:p>
            <a:fld id="{F41BC1FE-425B-4D41-9768-47500E60C2C6}" type="slidenum">
              <a:rPr lang="en-US" altLang="en-US" smtClean="0">
                <a:solidFill>
                  <a:schemeClr val="tx1"/>
                </a:solidFill>
              </a:rPr>
              <a:pPr/>
              <a:t>17</a:t>
            </a:fld>
            <a:endParaRPr lang="en-US" altLang="en-US">
              <a:solidFill>
                <a:schemeClr val="tx1"/>
              </a:solidFill>
            </a:endParaRPr>
          </a:p>
        </p:txBody>
      </p:sp>
    </p:spTree>
    <p:extLst>
      <p:ext uri="{BB962C8B-B14F-4D97-AF65-F5344CB8AC3E}">
        <p14:creationId xmlns:p14="http://schemas.microsoft.com/office/powerpoint/2010/main" val="650778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6A994-85B0-45D6-90DB-A275BE0BB9B6}"/>
              </a:ext>
            </a:extLst>
          </p:cNvPr>
          <p:cNvSpPr>
            <a:spLocks noGrp="1"/>
          </p:cNvSpPr>
          <p:nvPr>
            <p:ph type="title"/>
          </p:nvPr>
        </p:nvSpPr>
        <p:spPr/>
        <p:txBody>
          <a:bodyPr/>
          <a:lstStyle/>
          <a:p>
            <a:r>
              <a:rPr lang="en-US" dirty="0"/>
              <a:t>Discovery and scientific progress</a:t>
            </a:r>
          </a:p>
        </p:txBody>
      </p:sp>
      <p:sp>
        <p:nvSpPr>
          <p:cNvPr id="28" name="Content Placeholder 27">
            <a:extLst>
              <a:ext uri="{FF2B5EF4-FFF2-40B4-BE49-F238E27FC236}">
                <a16:creationId xmlns:a16="http://schemas.microsoft.com/office/drawing/2014/main" id="{495327DB-51EB-4CDB-B76C-9325BE0E0B3E}"/>
              </a:ext>
            </a:extLst>
          </p:cNvPr>
          <p:cNvSpPr>
            <a:spLocks noGrp="1"/>
          </p:cNvSpPr>
          <p:nvPr>
            <p:ph idx="1"/>
          </p:nvPr>
        </p:nvSpPr>
        <p:spPr>
          <a:xfrm>
            <a:off x="533400" y="4106864"/>
            <a:ext cx="3886200" cy="2522536"/>
          </a:xfrm>
          <a:ln>
            <a:noFill/>
          </a:ln>
        </p:spPr>
        <p:txBody>
          <a:bodyPr/>
          <a:lstStyle/>
          <a:p>
            <a:pPr marL="457200" indent="-457200">
              <a:buFont typeface="+mj-lt"/>
              <a:buAutoNum type="arabicPeriod"/>
            </a:pPr>
            <a:r>
              <a:rPr lang="en-US" dirty="0"/>
              <a:t>Observable phenomena	</a:t>
            </a:r>
          </a:p>
          <a:p>
            <a:pPr marL="457200" indent="-457200">
              <a:buFont typeface="+mj-lt"/>
              <a:buAutoNum type="arabicPeriod" startAt="3"/>
            </a:pPr>
            <a:r>
              <a:rPr lang="en-US" dirty="0"/>
              <a:t>Data points		</a:t>
            </a:r>
          </a:p>
          <a:p>
            <a:pPr marL="457200" indent="-457200">
              <a:buFont typeface="+mj-lt"/>
              <a:buAutoNum type="arabicPeriod" startAt="5"/>
            </a:pPr>
            <a:r>
              <a:rPr lang="en-US" dirty="0"/>
              <a:t>Information		</a:t>
            </a:r>
          </a:p>
          <a:p>
            <a:pPr marL="457200" indent="-457200">
              <a:buFont typeface="+mj-lt"/>
              <a:buAutoNum type="arabicPeriod" startAt="7"/>
            </a:pPr>
            <a:r>
              <a:rPr lang="en-US" dirty="0"/>
              <a:t>Beliefs			</a:t>
            </a:r>
          </a:p>
          <a:p>
            <a:pPr marL="457200" indent="-457200">
              <a:buFont typeface="+mj-lt"/>
              <a:buAutoNum type="arabicPeriod" startAt="9"/>
            </a:pPr>
            <a:r>
              <a:rPr lang="en-US" dirty="0"/>
              <a:t>Published beliefs	</a:t>
            </a:r>
          </a:p>
        </p:txBody>
      </p:sp>
      <p:sp>
        <p:nvSpPr>
          <p:cNvPr id="3" name="Slide Number Placeholder 2">
            <a:extLst>
              <a:ext uri="{FF2B5EF4-FFF2-40B4-BE49-F238E27FC236}">
                <a16:creationId xmlns:a16="http://schemas.microsoft.com/office/drawing/2014/main" id="{893DE3F6-C67D-40B5-888B-817EDB061DB9}"/>
              </a:ext>
            </a:extLst>
          </p:cNvPr>
          <p:cNvSpPr>
            <a:spLocks noGrp="1"/>
          </p:cNvSpPr>
          <p:nvPr>
            <p:ph type="sldNum" sz="quarter" idx="4"/>
          </p:nvPr>
        </p:nvSpPr>
        <p:spPr/>
        <p:txBody>
          <a:bodyPr/>
          <a:lstStyle/>
          <a:p>
            <a:fld id="{F41BC1FE-425B-4D41-9768-47500E60C2C6}" type="slidenum">
              <a:rPr lang="en-US" altLang="en-US" smtClean="0"/>
              <a:pPr/>
              <a:t>18</a:t>
            </a:fld>
            <a:endParaRPr lang="en-US" altLang="en-US"/>
          </a:p>
        </p:txBody>
      </p:sp>
      <p:grpSp>
        <p:nvGrpSpPr>
          <p:cNvPr id="36" name="Group 35">
            <a:extLst>
              <a:ext uri="{FF2B5EF4-FFF2-40B4-BE49-F238E27FC236}">
                <a16:creationId xmlns:a16="http://schemas.microsoft.com/office/drawing/2014/main" id="{878CA097-1CB5-4489-A9FE-577498D4213E}"/>
              </a:ext>
            </a:extLst>
          </p:cNvPr>
          <p:cNvGrpSpPr/>
          <p:nvPr/>
        </p:nvGrpSpPr>
        <p:grpSpPr>
          <a:xfrm>
            <a:off x="182799" y="1804263"/>
            <a:ext cx="533400" cy="2178928"/>
            <a:chOff x="182799" y="1783472"/>
            <a:chExt cx="533400" cy="2178928"/>
          </a:xfrm>
        </p:grpSpPr>
        <p:sp>
          <p:nvSpPr>
            <p:cNvPr id="6" name="Oval 5">
              <a:extLst>
                <a:ext uri="{FF2B5EF4-FFF2-40B4-BE49-F238E27FC236}">
                  <a16:creationId xmlns:a16="http://schemas.microsoft.com/office/drawing/2014/main" id="{6E63F771-CF08-4AA4-9DFF-67BBF8D1D282}"/>
                </a:ext>
              </a:extLst>
            </p:cNvPr>
            <p:cNvSpPr/>
            <p:nvPr/>
          </p:nvSpPr>
          <p:spPr bwMode="auto">
            <a:xfrm>
              <a:off x="182799" y="1783472"/>
              <a:ext cx="533400" cy="5334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Oval 6">
              <a:extLst>
                <a:ext uri="{FF2B5EF4-FFF2-40B4-BE49-F238E27FC236}">
                  <a16:creationId xmlns:a16="http://schemas.microsoft.com/office/drawing/2014/main" id="{A49DF7D9-BAE6-40BD-984A-D0902089E7F1}"/>
                </a:ext>
              </a:extLst>
            </p:cNvPr>
            <p:cNvSpPr/>
            <p:nvPr/>
          </p:nvSpPr>
          <p:spPr bwMode="auto">
            <a:xfrm>
              <a:off x="182799" y="2811192"/>
              <a:ext cx="533400" cy="533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17" name="TextBox 16">
              <a:extLst>
                <a:ext uri="{FF2B5EF4-FFF2-40B4-BE49-F238E27FC236}">
                  <a16:creationId xmlns:a16="http://schemas.microsoft.com/office/drawing/2014/main" id="{BFEBB8B4-C1D7-406C-A583-2196EDA1E7EC}"/>
                </a:ext>
              </a:extLst>
            </p:cNvPr>
            <p:cNvSpPr txBox="1"/>
            <p:nvPr/>
          </p:nvSpPr>
          <p:spPr>
            <a:xfrm>
              <a:off x="280222" y="3500735"/>
              <a:ext cx="338554" cy="461665"/>
            </a:xfrm>
            <a:prstGeom prst="rect">
              <a:avLst/>
            </a:prstGeom>
            <a:noFill/>
          </p:spPr>
          <p:txBody>
            <a:bodyPr wrap="none" rtlCol="0">
              <a:spAutoFit/>
            </a:bodyPr>
            <a:lstStyle/>
            <a:p>
              <a:r>
                <a:rPr lang="en-US" sz="2400" dirty="0">
                  <a:solidFill>
                    <a:schemeClr val="bg1"/>
                  </a:solidFill>
                </a:rPr>
                <a:t>1</a:t>
              </a:r>
            </a:p>
          </p:txBody>
        </p:sp>
      </p:grpSp>
      <p:grpSp>
        <p:nvGrpSpPr>
          <p:cNvPr id="48" name="Group 47">
            <a:extLst>
              <a:ext uri="{FF2B5EF4-FFF2-40B4-BE49-F238E27FC236}">
                <a16:creationId xmlns:a16="http://schemas.microsoft.com/office/drawing/2014/main" id="{F12C4FE7-5370-4C6E-869D-0C484539C618}"/>
              </a:ext>
            </a:extLst>
          </p:cNvPr>
          <p:cNvGrpSpPr/>
          <p:nvPr/>
        </p:nvGrpSpPr>
        <p:grpSpPr>
          <a:xfrm>
            <a:off x="855274" y="1802032"/>
            <a:ext cx="1891675" cy="2183391"/>
            <a:chOff x="855274" y="1802032"/>
            <a:chExt cx="1891675" cy="2183391"/>
          </a:xfrm>
        </p:grpSpPr>
        <p:grpSp>
          <p:nvGrpSpPr>
            <p:cNvPr id="44" name="Group 43">
              <a:extLst>
                <a:ext uri="{FF2B5EF4-FFF2-40B4-BE49-F238E27FC236}">
                  <a16:creationId xmlns:a16="http://schemas.microsoft.com/office/drawing/2014/main" id="{E4E30D77-36C7-4961-B64D-E6B42EC47316}"/>
                </a:ext>
              </a:extLst>
            </p:cNvPr>
            <p:cNvGrpSpPr/>
            <p:nvPr/>
          </p:nvGrpSpPr>
          <p:grpSpPr>
            <a:xfrm>
              <a:off x="855274" y="1802032"/>
              <a:ext cx="1219200" cy="2183391"/>
              <a:chOff x="809016" y="1783474"/>
              <a:chExt cx="1219200" cy="2183391"/>
            </a:xfrm>
          </p:grpSpPr>
          <p:sp>
            <p:nvSpPr>
              <p:cNvPr id="8" name="TextBox 7">
                <a:extLst>
                  <a:ext uri="{FF2B5EF4-FFF2-40B4-BE49-F238E27FC236}">
                    <a16:creationId xmlns:a16="http://schemas.microsoft.com/office/drawing/2014/main" id="{8E7E2BD6-A78E-416E-A761-F80429D88A46}"/>
                  </a:ext>
                </a:extLst>
              </p:cNvPr>
              <p:cNvSpPr txBox="1"/>
              <p:nvPr/>
            </p:nvSpPr>
            <p:spPr>
              <a:xfrm rot="5400000">
                <a:off x="612098" y="239475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12" name="Arrow: Right 11">
                <a:extLst>
                  <a:ext uri="{FF2B5EF4-FFF2-40B4-BE49-F238E27FC236}">
                    <a16:creationId xmlns:a16="http://schemas.microsoft.com/office/drawing/2014/main" id="{862D7429-AA0B-428F-BBE8-0C42D28C6970}"/>
                  </a:ext>
                </a:extLst>
              </p:cNvPr>
              <p:cNvSpPr/>
              <p:nvPr/>
            </p:nvSpPr>
            <p:spPr bwMode="auto">
              <a:xfrm flipH="1">
                <a:off x="809016" y="243840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8" name="TextBox 17">
                <a:extLst>
                  <a:ext uri="{FF2B5EF4-FFF2-40B4-BE49-F238E27FC236}">
                    <a16:creationId xmlns:a16="http://schemas.microsoft.com/office/drawing/2014/main" id="{489EC2DF-8279-445D-956A-1E0D062E395B}"/>
                  </a:ext>
                </a:extLst>
              </p:cNvPr>
              <p:cNvSpPr txBox="1"/>
              <p:nvPr/>
            </p:nvSpPr>
            <p:spPr>
              <a:xfrm>
                <a:off x="1223379" y="3505200"/>
                <a:ext cx="338554" cy="461665"/>
              </a:xfrm>
              <a:prstGeom prst="rect">
                <a:avLst/>
              </a:prstGeom>
              <a:noFill/>
            </p:spPr>
            <p:txBody>
              <a:bodyPr wrap="none" rtlCol="0">
                <a:spAutoFit/>
              </a:bodyPr>
              <a:lstStyle/>
              <a:p>
                <a:r>
                  <a:rPr lang="en-US" sz="2400" dirty="0">
                    <a:solidFill>
                      <a:schemeClr val="bg1"/>
                    </a:solidFill>
                  </a:rPr>
                  <a:t>2</a:t>
                </a:r>
              </a:p>
            </p:txBody>
          </p:sp>
        </p:grpSp>
        <p:grpSp>
          <p:nvGrpSpPr>
            <p:cNvPr id="37" name="Group 36">
              <a:extLst>
                <a:ext uri="{FF2B5EF4-FFF2-40B4-BE49-F238E27FC236}">
                  <a16:creationId xmlns:a16="http://schemas.microsoft.com/office/drawing/2014/main" id="{2896B8AE-2E72-47CD-A339-B46CF2B82F0E}"/>
                </a:ext>
              </a:extLst>
            </p:cNvPr>
            <p:cNvGrpSpPr/>
            <p:nvPr/>
          </p:nvGrpSpPr>
          <p:grpSpPr>
            <a:xfrm>
              <a:off x="2213549" y="1808283"/>
              <a:ext cx="533400" cy="2170888"/>
              <a:chOff x="2141301" y="1791512"/>
              <a:chExt cx="533400" cy="2170888"/>
            </a:xfrm>
          </p:grpSpPr>
          <p:sp>
            <p:nvSpPr>
              <p:cNvPr id="9" name="Oval 8">
                <a:extLst>
                  <a:ext uri="{FF2B5EF4-FFF2-40B4-BE49-F238E27FC236}">
                    <a16:creationId xmlns:a16="http://schemas.microsoft.com/office/drawing/2014/main" id="{EED08A0B-0043-4B18-BD19-81EB025C7DD9}"/>
                  </a:ext>
                </a:extLst>
              </p:cNvPr>
              <p:cNvSpPr/>
              <p:nvPr/>
            </p:nvSpPr>
            <p:spPr bwMode="auto">
              <a:xfrm>
                <a:off x="2141301" y="1791512"/>
                <a:ext cx="533400" cy="533400"/>
              </a:xfrm>
              <a:prstGeom prst="ellipse">
                <a:avLst/>
              </a:prstGeom>
              <a:solidFill>
                <a:srgbClr val="FFC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Oval 9">
                <a:extLst>
                  <a:ext uri="{FF2B5EF4-FFF2-40B4-BE49-F238E27FC236}">
                    <a16:creationId xmlns:a16="http://schemas.microsoft.com/office/drawing/2014/main" id="{2B821173-2AB7-486B-A08C-437E4DFE15C4}"/>
                  </a:ext>
                </a:extLst>
              </p:cNvPr>
              <p:cNvSpPr/>
              <p:nvPr/>
            </p:nvSpPr>
            <p:spPr bwMode="auto">
              <a:xfrm>
                <a:off x="2141301" y="2819232"/>
                <a:ext cx="533400" cy="533400"/>
              </a:xfrm>
              <a:prstGeom prst="ellipse">
                <a:avLst/>
              </a:prstGeom>
              <a:solidFill>
                <a:srgbClr val="FF0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19" name="TextBox 18">
                <a:extLst>
                  <a:ext uri="{FF2B5EF4-FFF2-40B4-BE49-F238E27FC236}">
                    <a16:creationId xmlns:a16="http://schemas.microsoft.com/office/drawing/2014/main" id="{3A14292F-B6C8-4474-9CAC-6976E371009A}"/>
                  </a:ext>
                </a:extLst>
              </p:cNvPr>
              <p:cNvSpPr txBox="1"/>
              <p:nvPr/>
            </p:nvSpPr>
            <p:spPr>
              <a:xfrm>
                <a:off x="2238724" y="3500735"/>
                <a:ext cx="338554" cy="461665"/>
              </a:xfrm>
              <a:prstGeom prst="rect">
                <a:avLst/>
              </a:prstGeom>
              <a:noFill/>
            </p:spPr>
            <p:txBody>
              <a:bodyPr wrap="none" rtlCol="0">
                <a:spAutoFit/>
              </a:bodyPr>
              <a:lstStyle/>
              <a:p>
                <a:r>
                  <a:rPr lang="en-US" sz="2400" dirty="0">
                    <a:solidFill>
                      <a:schemeClr val="bg1"/>
                    </a:solidFill>
                  </a:rPr>
                  <a:t>3</a:t>
                </a:r>
              </a:p>
            </p:txBody>
          </p:sp>
        </p:grpSp>
      </p:grpSp>
      <p:grpSp>
        <p:nvGrpSpPr>
          <p:cNvPr id="49" name="Group 48">
            <a:extLst>
              <a:ext uri="{FF2B5EF4-FFF2-40B4-BE49-F238E27FC236}">
                <a16:creationId xmlns:a16="http://schemas.microsoft.com/office/drawing/2014/main" id="{FF28278F-5299-44C1-85F1-F3192B4E5BD1}"/>
              </a:ext>
            </a:extLst>
          </p:cNvPr>
          <p:cNvGrpSpPr/>
          <p:nvPr/>
        </p:nvGrpSpPr>
        <p:grpSpPr>
          <a:xfrm>
            <a:off x="2886024" y="1806136"/>
            <a:ext cx="1891675" cy="2175183"/>
            <a:chOff x="2886024" y="1806136"/>
            <a:chExt cx="1891675" cy="2175183"/>
          </a:xfrm>
        </p:grpSpPr>
        <p:grpSp>
          <p:nvGrpSpPr>
            <p:cNvPr id="45" name="Group 44">
              <a:extLst>
                <a:ext uri="{FF2B5EF4-FFF2-40B4-BE49-F238E27FC236}">
                  <a16:creationId xmlns:a16="http://schemas.microsoft.com/office/drawing/2014/main" id="{66C82ADB-E1A8-49FD-9AC0-DABD4B5A2A39}"/>
                </a:ext>
              </a:extLst>
            </p:cNvPr>
            <p:cNvGrpSpPr/>
            <p:nvPr/>
          </p:nvGrpSpPr>
          <p:grpSpPr>
            <a:xfrm>
              <a:off x="2886024" y="1806136"/>
              <a:ext cx="1219200" cy="2175183"/>
              <a:chOff x="2895600" y="1791682"/>
              <a:chExt cx="1219200" cy="2175183"/>
            </a:xfrm>
          </p:grpSpPr>
          <p:sp>
            <p:nvSpPr>
              <p:cNvPr id="13" name="TextBox 12">
                <a:extLst>
                  <a:ext uri="{FF2B5EF4-FFF2-40B4-BE49-F238E27FC236}">
                    <a16:creationId xmlns:a16="http://schemas.microsoft.com/office/drawing/2014/main" id="{8799E53E-5796-444A-B035-EB449ECBDD2B}"/>
                  </a:ext>
                </a:extLst>
              </p:cNvPr>
              <p:cNvSpPr txBox="1"/>
              <p:nvPr/>
            </p:nvSpPr>
            <p:spPr>
              <a:xfrm rot="5400000">
                <a:off x="2698682" y="2402964"/>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14" name="Arrow: Right 13">
                <a:extLst>
                  <a:ext uri="{FF2B5EF4-FFF2-40B4-BE49-F238E27FC236}">
                    <a16:creationId xmlns:a16="http://schemas.microsoft.com/office/drawing/2014/main" id="{BF48AABB-9B72-4F40-922C-B1FA80A63B95}"/>
                  </a:ext>
                </a:extLst>
              </p:cNvPr>
              <p:cNvSpPr/>
              <p:nvPr/>
            </p:nvSpPr>
            <p:spPr bwMode="auto">
              <a:xfrm flipH="1">
                <a:off x="2895600" y="2446608"/>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0" name="TextBox 19">
                <a:extLst>
                  <a:ext uri="{FF2B5EF4-FFF2-40B4-BE49-F238E27FC236}">
                    <a16:creationId xmlns:a16="http://schemas.microsoft.com/office/drawing/2014/main" id="{6577A45A-9BB4-4846-870D-7E72A4BAA299}"/>
                  </a:ext>
                </a:extLst>
              </p:cNvPr>
              <p:cNvSpPr txBox="1"/>
              <p:nvPr/>
            </p:nvSpPr>
            <p:spPr>
              <a:xfrm>
                <a:off x="3309963" y="3505200"/>
                <a:ext cx="338554" cy="461665"/>
              </a:xfrm>
              <a:prstGeom prst="rect">
                <a:avLst/>
              </a:prstGeom>
              <a:noFill/>
            </p:spPr>
            <p:txBody>
              <a:bodyPr wrap="none" rtlCol="0">
                <a:spAutoFit/>
              </a:bodyPr>
              <a:lstStyle/>
              <a:p>
                <a:r>
                  <a:rPr lang="en-US" sz="2400" dirty="0">
                    <a:solidFill>
                      <a:schemeClr val="bg1"/>
                    </a:solidFill>
                  </a:rPr>
                  <a:t>4</a:t>
                </a:r>
              </a:p>
            </p:txBody>
          </p:sp>
        </p:grpSp>
        <p:grpSp>
          <p:nvGrpSpPr>
            <p:cNvPr id="38" name="Group 37">
              <a:extLst>
                <a:ext uri="{FF2B5EF4-FFF2-40B4-BE49-F238E27FC236}">
                  <a16:creationId xmlns:a16="http://schemas.microsoft.com/office/drawing/2014/main" id="{2632AB01-2E36-4C93-B83F-C95A2C7A8D08}"/>
                </a:ext>
              </a:extLst>
            </p:cNvPr>
            <p:cNvGrpSpPr/>
            <p:nvPr/>
          </p:nvGrpSpPr>
          <p:grpSpPr>
            <a:xfrm>
              <a:off x="4231309" y="2133600"/>
              <a:ext cx="546390" cy="1843752"/>
              <a:chOff x="4326759" y="2123113"/>
              <a:chExt cx="546390" cy="1843752"/>
            </a:xfrm>
          </p:grpSpPr>
          <p:sp>
            <p:nvSpPr>
              <p:cNvPr id="15" name="Oval 14">
                <a:extLst>
                  <a:ext uri="{FF2B5EF4-FFF2-40B4-BE49-F238E27FC236}">
                    <a16:creationId xmlns:a16="http://schemas.microsoft.com/office/drawing/2014/main" id="{03023550-5CFA-484B-8379-17AF0C1D1B5E}"/>
                  </a:ext>
                </a:extLst>
              </p:cNvPr>
              <p:cNvSpPr/>
              <p:nvPr/>
            </p:nvSpPr>
            <p:spPr bwMode="auto">
              <a:xfrm>
                <a:off x="4339749" y="2123113"/>
                <a:ext cx="533400" cy="533400"/>
              </a:xfrm>
              <a:prstGeom prst="ellipse">
                <a:avLst/>
              </a:prstGeom>
              <a:solidFill>
                <a:srgbClr val="AFAB51"/>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Oval 15">
                <a:extLst>
                  <a:ext uri="{FF2B5EF4-FFF2-40B4-BE49-F238E27FC236}">
                    <a16:creationId xmlns:a16="http://schemas.microsoft.com/office/drawing/2014/main" id="{1490E6BA-480C-4ACA-9692-4887F3550D0A}"/>
                  </a:ext>
                </a:extLst>
              </p:cNvPr>
              <p:cNvSpPr/>
              <p:nvPr/>
            </p:nvSpPr>
            <p:spPr bwMode="auto">
              <a:xfrm>
                <a:off x="4326759" y="2503268"/>
                <a:ext cx="533400" cy="533400"/>
              </a:xfrm>
              <a:prstGeom prst="ellipse">
                <a:avLst/>
              </a:prstGeom>
              <a:solidFill>
                <a:srgbClr val="FF9999"/>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21" name="TextBox 20">
                <a:extLst>
                  <a:ext uri="{FF2B5EF4-FFF2-40B4-BE49-F238E27FC236}">
                    <a16:creationId xmlns:a16="http://schemas.microsoft.com/office/drawing/2014/main" id="{3CB4E3B7-1DF7-4D71-BEB7-9491D1FDFA45}"/>
                  </a:ext>
                </a:extLst>
              </p:cNvPr>
              <p:cNvSpPr txBox="1"/>
              <p:nvPr/>
            </p:nvSpPr>
            <p:spPr>
              <a:xfrm>
                <a:off x="4437172" y="3505200"/>
                <a:ext cx="338554" cy="461665"/>
              </a:xfrm>
              <a:prstGeom prst="rect">
                <a:avLst/>
              </a:prstGeom>
              <a:noFill/>
            </p:spPr>
            <p:txBody>
              <a:bodyPr wrap="none" rtlCol="0">
                <a:spAutoFit/>
              </a:bodyPr>
              <a:lstStyle/>
              <a:p>
                <a:r>
                  <a:rPr lang="en-US" sz="2400" dirty="0">
                    <a:solidFill>
                      <a:schemeClr val="bg1"/>
                    </a:solidFill>
                  </a:rPr>
                  <a:t>5</a:t>
                </a:r>
              </a:p>
            </p:txBody>
          </p:sp>
        </p:grpSp>
      </p:grpSp>
      <p:grpSp>
        <p:nvGrpSpPr>
          <p:cNvPr id="50" name="Group 49">
            <a:extLst>
              <a:ext uri="{FF2B5EF4-FFF2-40B4-BE49-F238E27FC236}">
                <a16:creationId xmlns:a16="http://schemas.microsoft.com/office/drawing/2014/main" id="{4CA3A45D-0961-4337-88AF-F0A0A8AF008B}"/>
              </a:ext>
            </a:extLst>
          </p:cNvPr>
          <p:cNvGrpSpPr/>
          <p:nvPr/>
        </p:nvGrpSpPr>
        <p:grpSpPr>
          <a:xfrm>
            <a:off x="4916774" y="1806136"/>
            <a:ext cx="1913296" cy="2175183"/>
            <a:chOff x="4916774" y="1806136"/>
            <a:chExt cx="1913296" cy="2175183"/>
          </a:xfrm>
        </p:grpSpPr>
        <p:grpSp>
          <p:nvGrpSpPr>
            <p:cNvPr id="46" name="Group 45">
              <a:extLst>
                <a:ext uri="{FF2B5EF4-FFF2-40B4-BE49-F238E27FC236}">
                  <a16:creationId xmlns:a16="http://schemas.microsoft.com/office/drawing/2014/main" id="{EFA19BA1-F658-4A9D-A073-47BCF4372253}"/>
                </a:ext>
              </a:extLst>
            </p:cNvPr>
            <p:cNvGrpSpPr/>
            <p:nvPr/>
          </p:nvGrpSpPr>
          <p:grpSpPr>
            <a:xfrm>
              <a:off x="4916774" y="1806136"/>
              <a:ext cx="1219200" cy="2175183"/>
              <a:chOff x="5105400" y="1809344"/>
              <a:chExt cx="1219200" cy="2175183"/>
            </a:xfrm>
          </p:grpSpPr>
          <p:sp>
            <p:nvSpPr>
              <p:cNvPr id="22" name="TextBox 21">
                <a:extLst>
                  <a:ext uri="{FF2B5EF4-FFF2-40B4-BE49-F238E27FC236}">
                    <a16:creationId xmlns:a16="http://schemas.microsoft.com/office/drawing/2014/main" id="{D0F3B589-7C84-429A-8494-E1977B9C55C8}"/>
                  </a:ext>
                </a:extLst>
              </p:cNvPr>
              <p:cNvSpPr txBox="1"/>
              <p:nvPr/>
            </p:nvSpPr>
            <p:spPr>
              <a:xfrm rot="5400000">
                <a:off x="4934442" y="242062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23" name="Arrow: Right 22">
                <a:extLst>
                  <a:ext uri="{FF2B5EF4-FFF2-40B4-BE49-F238E27FC236}">
                    <a16:creationId xmlns:a16="http://schemas.microsoft.com/office/drawing/2014/main" id="{D3E88E9D-7AAB-4A98-8617-62C440D3E9A1}"/>
                  </a:ext>
                </a:extLst>
              </p:cNvPr>
              <p:cNvSpPr/>
              <p:nvPr/>
            </p:nvSpPr>
            <p:spPr bwMode="auto">
              <a:xfrm flipH="1">
                <a:off x="5105400" y="246427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4" name="TextBox 23">
                <a:extLst>
                  <a:ext uri="{FF2B5EF4-FFF2-40B4-BE49-F238E27FC236}">
                    <a16:creationId xmlns:a16="http://schemas.microsoft.com/office/drawing/2014/main" id="{4FA71AB9-F426-4899-A161-EE3584C3D101}"/>
                  </a:ext>
                </a:extLst>
              </p:cNvPr>
              <p:cNvSpPr txBox="1"/>
              <p:nvPr/>
            </p:nvSpPr>
            <p:spPr>
              <a:xfrm>
                <a:off x="5545723" y="3522862"/>
                <a:ext cx="338555" cy="461665"/>
              </a:xfrm>
              <a:prstGeom prst="rect">
                <a:avLst/>
              </a:prstGeom>
              <a:noFill/>
            </p:spPr>
            <p:txBody>
              <a:bodyPr wrap="none" rtlCol="0">
                <a:spAutoFit/>
              </a:bodyPr>
              <a:lstStyle/>
              <a:p>
                <a:r>
                  <a:rPr lang="en-US" sz="2400" dirty="0">
                    <a:solidFill>
                      <a:schemeClr val="bg1"/>
                    </a:solidFill>
                  </a:rPr>
                  <a:t>6</a:t>
                </a:r>
              </a:p>
            </p:txBody>
          </p:sp>
        </p:grpSp>
        <p:grpSp>
          <p:nvGrpSpPr>
            <p:cNvPr id="39" name="Group 38">
              <a:extLst>
                <a:ext uri="{FF2B5EF4-FFF2-40B4-BE49-F238E27FC236}">
                  <a16:creationId xmlns:a16="http://schemas.microsoft.com/office/drawing/2014/main" id="{1B07A9DB-EE97-48A8-A764-BA3540EC8BD2}"/>
                </a:ext>
              </a:extLst>
            </p:cNvPr>
            <p:cNvGrpSpPr/>
            <p:nvPr/>
          </p:nvGrpSpPr>
          <p:grpSpPr>
            <a:xfrm>
              <a:off x="6288039" y="2133600"/>
              <a:ext cx="542031" cy="1843752"/>
              <a:chOff x="6558489" y="2132841"/>
              <a:chExt cx="542031" cy="1843752"/>
            </a:xfrm>
          </p:grpSpPr>
          <p:sp>
            <p:nvSpPr>
              <p:cNvPr id="25" name="Oval 24">
                <a:extLst>
                  <a:ext uri="{FF2B5EF4-FFF2-40B4-BE49-F238E27FC236}">
                    <a16:creationId xmlns:a16="http://schemas.microsoft.com/office/drawing/2014/main" id="{0E3FDC61-DD3B-45EA-BA25-074B1950E879}"/>
                  </a:ext>
                </a:extLst>
              </p:cNvPr>
              <p:cNvSpPr/>
              <p:nvPr/>
            </p:nvSpPr>
            <p:spPr bwMode="auto">
              <a:xfrm>
                <a:off x="6558489" y="2132841"/>
                <a:ext cx="533400" cy="533400"/>
              </a:xfrm>
              <a:prstGeom prst="ellipse">
                <a:avLst/>
              </a:prstGeom>
              <a:blipFill>
                <a:blip r:embed="rId2"/>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26" name="Oval 25">
                <a:extLst>
                  <a:ext uri="{FF2B5EF4-FFF2-40B4-BE49-F238E27FC236}">
                    <a16:creationId xmlns:a16="http://schemas.microsoft.com/office/drawing/2014/main" id="{25AFB7BD-4593-43EE-9184-21978B16F317}"/>
                  </a:ext>
                </a:extLst>
              </p:cNvPr>
              <p:cNvSpPr/>
              <p:nvPr/>
            </p:nvSpPr>
            <p:spPr bwMode="auto">
              <a:xfrm>
                <a:off x="6567120" y="2471276"/>
                <a:ext cx="533400" cy="533400"/>
              </a:xfrm>
              <a:prstGeom prst="ellipse">
                <a:avLst/>
              </a:prstGeom>
              <a:blipFill>
                <a:blip r:embed="rId3"/>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27" name="TextBox 26">
                <a:extLst>
                  <a:ext uri="{FF2B5EF4-FFF2-40B4-BE49-F238E27FC236}">
                    <a16:creationId xmlns:a16="http://schemas.microsoft.com/office/drawing/2014/main" id="{1D34DF76-898D-4A91-80FE-E8AE21A03EB1}"/>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7</a:t>
                </a:r>
              </a:p>
            </p:txBody>
          </p:sp>
        </p:grpSp>
      </p:grpSp>
      <p:sp>
        <p:nvSpPr>
          <p:cNvPr id="29" name="Content Placeholder 27">
            <a:extLst>
              <a:ext uri="{FF2B5EF4-FFF2-40B4-BE49-F238E27FC236}">
                <a16:creationId xmlns:a16="http://schemas.microsoft.com/office/drawing/2014/main" id="{D31BE512-532E-4113-93BB-8A83A39BB848}"/>
              </a:ext>
            </a:extLst>
          </p:cNvPr>
          <p:cNvSpPr txBox="1">
            <a:spLocks/>
          </p:cNvSpPr>
          <p:nvPr/>
        </p:nvSpPr>
        <p:spPr>
          <a:xfrm>
            <a:off x="5029200" y="4119265"/>
            <a:ext cx="3912160" cy="2522536"/>
          </a:xfrm>
          <a:prstGeom prst="rect">
            <a:avLst/>
          </a:prstGeom>
          <a:ln>
            <a:noFill/>
          </a:ln>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marL="0" indent="0"/>
            <a:r>
              <a:rPr lang="en-US" kern="0" dirty="0"/>
              <a:t>2. Observability filter</a:t>
            </a:r>
          </a:p>
          <a:p>
            <a:pPr marL="0" indent="0"/>
            <a:r>
              <a:rPr lang="en-US" kern="0" dirty="0"/>
              <a:t>4. Interpretation filter</a:t>
            </a:r>
          </a:p>
          <a:p>
            <a:pPr marL="0" indent="0"/>
            <a:r>
              <a:rPr lang="en-US" kern="0" dirty="0"/>
              <a:t>6. Belief filter</a:t>
            </a:r>
          </a:p>
          <a:p>
            <a:pPr marL="0" indent="0"/>
            <a:r>
              <a:rPr lang="en-US" kern="0" dirty="0"/>
              <a:t>8. Communication filter</a:t>
            </a:r>
          </a:p>
        </p:txBody>
      </p:sp>
      <p:grpSp>
        <p:nvGrpSpPr>
          <p:cNvPr id="51" name="Group 50">
            <a:extLst>
              <a:ext uri="{FF2B5EF4-FFF2-40B4-BE49-F238E27FC236}">
                <a16:creationId xmlns:a16="http://schemas.microsoft.com/office/drawing/2014/main" id="{EEEC7A87-633B-4D6B-92CC-2332FD0A3942}"/>
              </a:ext>
            </a:extLst>
          </p:cNvPr>
          <p:cNvGrpSpPr/>
          <p:nvPr/>
        </p:nvGrpSpPr>
        <p:grpSpPr>
          <a:xfrm>
            <a:off x="6947524" y="1806136"/>
            <a:ext cx="1870054" cy="2175183"/>
            <a:chOff x="6947524" y="1806136"/>
            <a:chExt cx="1870054" cy="2175183"/>
          </a:xfrm>
        </p:grpSpPr>
        <p:grpSp>
          <p:nvGrpSpPr>
            <p:cNvPr id="47" name="Group 46">
              <a:extLst>
                <a:ext uri="{FF2B5EF4-FFF2-40B4-BE49-F238E27FC236}">
                  <a16:creationId xmlns:a16="http://schemas.microsoft.com/office/drawing/2014/main" id="{C731262D-B559-4631-8AAB-152B3335C919}"/>
                </a:ext>
              </a:extLst>
            </p:cNvPr>
            <p:cNvGrpSpPr/>
            <p:nvPr/>
          </p:nvGrpSpPr>
          <p:grpSpPr>
            <a:xfrm>
              <a:off x="6947524" y="1806136"/>
              <a:ext cx="1219200" cy="2175183"/>
              <a:chOff x="7162800" y="1828800"/>
              <a:chExt cx="1219200" cy="2175183"/>
            </a:xfrm>
          </p:grpSpPr>
          <p:sp>
            <p:nvSpPr>
              <p:cNvPr id="33" name="TextBox 32">
                <a:extLst>
                  <a:ext uri="{FF2B5EF4-FFF2-40B4-BE49-F238E27FC236}">
                    <a16:creationId xmlns:a16="http://schemas.microsoft.com/office/drawing/2014/main" id="{B226F337-9EEA-4151-9464-ECEB5966339A}"/>
                  </a:ext>
                </a:extLst>
              </p:cNvPr>
              <p:cNvSpPr txBox="1"/>
              <p:nvPr/>
            </p:nvSpPr>
            <p:spPr>
              <a:xfrm rot="5400000">
                <a:off x="6991842" y="2440082"/>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34" name="Arrow: Right 33">
                <a:extLst>
                  <a:ext uri="{FF2B5EF4-FFF2-40B4-BE49-F238E27FC236}">
                    <a16:creationId xmlns:a16="http://schemas.microsoft.com/office/drawing/2014/main" id="{8CF308CB-85E2-421E-BA8A-6AF870E0B2F0}"/>
                  </a:ext>
                </a:extLst>
              </p:cNvPr>
              <p:cNvSpPr/>
              <p:nvPr/>
            </p:nvSpPr>
            <p:spPr bwMode="auto">
              <a:xfrm flipH="1">
                <a:off x="7162800" y="2483726"/>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5" name="TextBox 34">
                <a:extLst>
                  <a:ext uri="{FF2B5EF4-FFF2-40B4-BE49-F238E27FC236}">
                    <a16:creationId xmlns:a16="http://schemas.microsoft.com/office/drawing/2014/main" id="{AB02A6B8-6BFD-4533-8586-94A26EA46648}"/>
                  </a:ext>
                </a:extLst>
              </p:cNvPr>
              <p:cNvSpPr txBox="1"/>
              <p:nvPr/>
            </p:nvSpPr>
            <p:spPr>
              <a:xfrm>
                <a:off x="7603123" y="3542318"/>
                <a:ext cx="338555" cy="461665"/>
              </a:xfrm>
              <a:prstGeom prst="rect">
                <a:avLst/>
              </a:prstGeom>
              <a:noFill/>
            </p:spPr>
            <p:txBody>
              <a:bodyPr wrap="none" rtlCol="0">
                <a:spAutoFit/>
              </a:bodyPr>
              <a:lstStyle/>
              <a:p>
                <a:r>
                  <a:rPr lang="en-US" sz="2400" dirty="0">
                    <a:solidFill>
                      <a:schemeClr val="bg1"/>
                    </a:solidFill>
                  </a:rPr>
                  <a:t>8</a:t>
                </a:r>
              </a:p>
            </p:txBody>
          </p:sp>
        </p:grpSp>
        <p:grpSp>
          <p:nvGrpSpPr>
            <p:cNvPr id="40" name="Group 39">
              <a:extLst>
                <a:ext uri="{FF2B5EF4-FFF2-40B4-BE49-F238E27FC236}">
                  <a16:creationId xmlns:a16="http://schemas.microsoft.com/office/drawing/2014/main" id="{A571626A-5FA9-4E67-9219-9C8E53BE1AB2}"/>
                </a:ext>
              </a:extLst>
            </p:cNvPr>
            <p:cNvGrpSpPr/>
            <p:nvPr/>
          </p:nvGrpSpPr>
          <p:grpSpPr>
            <a:xfrm>
              <a:off x="8284178" y="2104430"/>
              <a:ext cx="533400" cy="1872922"/>
              <a:chOff x="6523877" y="2103671"/>
              <a:chExt cx="533400" cy="1872922"/>
            </a:xfrm>
          </p:grpSpPr>
          <p:sp>
            <p:nvSpPr>
              <p:cNvPr id="41" name="Oval 40">
                <a:extLst>
                  <a:ext uri="{FF2B5EF4-FFF2-40B4-BE49-F238E27FC236}">
                    <a16:creationId xmlns:a16="http://schemas.microsoft.com/office/drawing/2014/main" id="{31A26180-BA5A-40B0-BA92-36B97F5CA95A}"/>
                  </a:ext>
                </a:extLst>
              </p:cNvPr>
              <p:cNvSpPr/>
              <p:nvPr/>
            </p:nvSpPr>
            <p:spPr bwMode="auto">
              <a:xfrm>
                <a:off x="6523877" y="2103671"/>
                <a:ext cx="533400" cy="533400"/>
              </a:xfrm>
              <a:prstGeom prst="ellipse">
                <a:avLst/>
              </a:prstGeom>
              <a:blipFill>
                <a:blip r:embed="rId4"/>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2" name="Oval 41">
                <a:extLst>
                  <a:ext uri="{FF2B5EF4-FFF2-40B4-BE49-F238E27FC236}">
                    <a16:creationId xmlns:a16="http://schemas.microsoft.com/office/drawing/2014/main" id="{5075A2BD-A46C-43A6-88E9-5ED804DD9398}"/>
                  </a:ext>
                </a:extLst>
              </p:cNvPr>
              <p:cNvSpPr/>
              <p:nvPr/>
            </p:nvSpPr>
            <p:spPr bwMode="auto">
              <a:xfrm>
                <a:off x="6523877" y="2442106"/>
                <a:ext cx="533400" cy="533400"/>
              </a:xfrm>
              <a:prstGeom prst="ellipse">
                <a:avLst/>
              </a:prstGeom>
              <a:blipFill>
                <a:blip r:embed="rId5"/>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43" name="TextBox 42">
                <a:extLst>
                  <a:ext uri="{FF2B5EF4-FFF2-40B4-BE49-F238E27FC236}">
                    <a16:creationId xmlns:a16="http://schemas.microsoft.com/office/drawing/2014/main" id="{D73CF9A4-2C97-4A98-9E2F-E1FED49518E4}"/>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9</a:t>
                </a:r>
              </a:p>
            </p:txBody>
          </p:sp>
        </p:grpSp>
      </p:grpSp>
    </p:spTree>
    <p:extLst>
      <p:ext uri="{BB962C8B-B14F-4D97-AF65-F5344CB8AC3E}">
        <p14:creationId xmlns:p14="http://schemas.microsoft.com/office/powerpoint/2010/main" val="349293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right)">
                                      <p:cBhvr>
                                        <p:cTn id="13" dur="500"/>
                                        <p:tgtEl>
                                          <p:spTgt spid="48"/>
                                        </p:tgtEl>
                                      </p:cBhvr>
                                    </p:animEffect>
                                  </p:childTnLst>
                                </p:cTn>
                              </p:par>
                              <p:par>
                                <p:cTn id="14" presetID="1" presetClass="entr" presetSubtype="0" fill="hold" nodeType="with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right)">
                                      <p:cBhvr>
                                        <p:cTn id="22" dur="500"/>
                                        <p:tgtEl>
                                          <p:spTgt spid="49"/>
                                        </p:tgtEl>
                                      </p:cBhvr>
                                    </p:animEffect>
                                  </p:childTnLst>
                                </p:cTn>
                              </p:par>
                              <p:par>
                                <p:cTn id="23" presetID="1" presetClass="entr" presetSubtype="0" fill="hold" nodeType="withEffect">
                                  <p:stCondLst>
                                    <p:cond delay="0"/>
                                  </p:stCondLst>
                                  <p:childTnLst>
                                    <p:set>
                                      <p:cBhvr>
                                        <p:cTn id="24" dur="1" fill="hold">
                                          <p:stCondLst>
                                            <p:cond delay="0"/>
                                          </p:stCondLst>
                                        </p:cTn>
                                        <p:tgtEl>
                                          <p:spTgt spid="29">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right)">
                                      <p:cBhvr>
                                        <p:cTn id="31" dur="500"/>
                                        <p:tgtEl>
                                          <p:spTgt spid="50"/>
                                        </p:tgtEl>
                                      </p:cBhvr>
                                    </p:animEffect>
                                  </p:childTnLst>
                                </p:cTn>
                              </p:par>
                              <p:par>
                                <p:cTn id="32" presetID="1" presetClass="entr" presetSubtype="0" fill="hold" nodeType="withEffect">
                                  <p:stCondLst>
                                    <p:cond delay="0"/>
                                  </p:stCondLst>
                                  <p:childTnLst>
                                    <p:set>
                                      <p:cBhvr>
                                        <p:cTn id="33" dur="1" fill="hold">
                                          <p:stCondLst>
                                            <p:cond delay="0"/>
                                          </p:stCondLst>
                                        </p:cTn>
                                        <p:tgtEl>
                                          <p:spTgt spid="29">
                                            <p:txEl>
                                              <p:pRg st="2" end="2"/>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right)">
                                      <p:cBhvr>
                                        <p:cTn id="40" dur="500"/>
                                        <p:tgtEl>
                                          <p:spTgt spid="51"/>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8">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6A994-85B0-45D6-90DB-A275BE0BB9B6}"/>
              </a:ext>
            </a:extLst>
          </p:cNvPr>
          <p:cNvSpPr>
            <a:spLocks noGrp="1"/>
          </p:cNvSpPr>
          <p:nvPr>
            <p:ph type="title"/>
          </p:nvPr>
        </p:nvSpPr>
        <p:spPr/>
        <p:txBody>
          <a:bodyPr/>
          <a:lstStyle/>
          <a:p>
            <a:r>
              <a:rPr lang="en-US" dirty="0">
                <a:solidFill>
                  <a:srgbClr val="FF9999"/>
                </a:solidFill>
              </a:rPr>
              <a:t>Reality</a:t>
            </a:r>
            <a:r>
              <a:rPr lang="en-US" dirty="0"/>
              <a:t> and </a:t>
            </a:r>
            <a:r>
              <a:rPr lang="en-US" dirty="0">
                <a:solidFill>
                  <a:srgbClr val="00FF00"/>
                </a:solidFill>
              </a:rPr>
              <a:t>representation</a:t>
            </a:r>
          </a:p>
        </p:txBody>
      </p:sp>
      <p:sp>
        <p:nvSpPr>
          <p:cNvPr id="28" name="Content Placeholder 27">
            <a:extLst>
              <a:ext uri="{FF2B5EF4-FFF2-40B4-BE49-F238E27FC236}">
                <a16:creationId xmlns:a16="http://schemas.microsoft.com/office/drawing/2014/main" id="{495327DB-51EB-4CDB-B76C-9325BE0E0B3E}"/>
              </a:ext>
            </a:extLst>
          </p:cNvPr>
          <p:cNvSpPr>
            <a:spLocks noGrp="1"/>
          </p:cNvSpPr>
          <p:nvPr>
            <p:ph idx="1"/>
          </p:nvPr>
        </p:nvSpPr>
        <p:spPr>
          <a:xfrm>
            <a:off x="533400" y="4106864"/>
            <a:ext cx="3886200" cy="2522536"/>
          </a:xfrm>
          <a:ln>
            <a:noFill/>
          </a:ln>
        </p:spPr>
        <p:txBody>
          <a:bodyPr/>
          <a:lstStyle/>
          <a:p>
            <a:pPr marL="457200" indent="-457200">
              <a:buFont typeface="+mj-lt"/>
              <a:buAutoNum type="arabicPeriod"/>
            </a:pPr>
            <a:r>
              <a:rPr lang="en-US" dirty="0"/>
              <a:t>Observable phenomena	</a:t>
            </a:r>
          </a:p>
          <a:p>
            <a:pPr marL="457200" indent="-457200">
              <a:buFont typeface="+mj-lt"/>
              <a:buAutoNum type="arabicPeriod" startAt="3"/>
            </a:pPr>
            <a:r>
              <a:rPr lang="en-US" dirty="0"/>
              <a:t>Data points		</a:t>
            </a:r>
          </a:p>
          <a:p>
            <a:pPr marL="457200" indent="-457200">
              <a:buFont typeface="+mj-lt"/>
              <a:buAutoNum type="arabicPeriod" startAt="5"/>
            </a:pPr>
            <a:r>
              <a:rPr lang="en-US" dirty="0"/>
              <a:t>Information		</a:t>
            </a:r>
          </a:p>
          <a:p>
            <a:pPr marL="457200" indent="-457200">
              <a:buFont typeface="+mj-lt"/>
              <a:buAutoNum type="arabicPeriod" startAt="7"/>
            </a:pPr>
            <a:r>
              <a:rPr lang="en-US" dirty="0"/>
              <a:t>Beliefs			</a:t>
            </a:r>
          </a:p>
          <a:p>
            <a:pPr marL="457200" indent="-457200">
              <a:buFont typeface="+mj-lt"/>
              <a:buAutoNum type="arabicPeriod" startAt="9"/>
            </a:pPr>
            <a:r>
              <a:rPr lang="en-US" dirty="0"/>
              <a:t>Published beliefs	</a:t>
            </a:r>
          </a:p>
        </p:txBody>
      </p:sp>
      <p:sp>
        <p:nvSpPr>
          <p:cNvPr id="3" name="Slide Number Placeholder 2">
            <a:extLst>
              <a:ext uri="{FF2B5EF4-FFF2-40B4-BE49-F238E27FC236}">
                <a16:creationId xmlns:a16="http://schemas.microsoft.com/office/drawing/2014/main" id="{893DE3F6-C67D-40B5-888B-817EDB061DB9}"/>
              </a:ext>
            </a:extLst>
          </p:cNvPr>
          <p:cNvSpPr>
            <a:spLocks noGrp="1"/>
          </p:cNvSpPr>
          <p:nvPr>
            <p:ph type="sldNum" sz="quarter" idx="4"/>
          </p:nvPr>
        </p:nvSpPr>
        <p:spPr/>
        <p:txBody>
          <a:bodyPr/>
          <a:lstStyle/>
          <a:p>
            <a:fld id="{F41BC1FE-425B-4D41-9768-47500E60C2C6}" type="slidenum">
              <a:rPr lang="en-US" altLang="en-US" smtClean="0"/>
              <a:pPr/>
              <a:t>19</a:t>
            </a:fld>
            <a:endParaRPr lang="en-US" altLang="en-US"/>
          </a:p>
        </p:txBody>
      </p:sp>
      <p:grpSp>
        <p:nvGrpSpPr>
          <p:cNvPr id="36" name="Group 35">
            <a:extLst>
              <a:ext uri="{FF2B5EF4-FFF2-40B4-BE49-F238E27FC236}">
                <a16:creationId xmlns:a16="http://schemas.microsoft.com/office/drawing/2014/main" id="{878CA097-1CB5-4489-A9FE-577498D4213E}"/>
              </a:ext>
            </a:extLst>
          </p:cNvPr>
          <p:cNvGrpSpPr/>
          <p:nvPr/>
        </p:nvGrpSpPr>
        <p:grpSpPr>
          <a:xfrm>
            <a:off x="182799" y="1804263"/>
            <a:ext cx="533400" cy="2178928"/>
            <a:chOff x="182799" y="1783472"/>
            <a:chExt cx="533400" cy="2178928"/>
          </a:xfrm>
        </p:grpSpPr>
        <p:sp>
          <p:nvSpPr>
            <p:cNvPr id="6" name="Oval 5">
              <a:extLst>
                <a:ext uri="{FF2B5EF4-FFF2-40B4-BE49-F238E27FC236}">
                  <a16:creationId xmlns:a16="http://schemas.microsoft.com/office/drawing/2014/main" id="{6E63F771-CF08-4AA4-9DFF-67BBF8D1D282}"/>
                </a:ext>
              </a:extLst>
            </p:cNvPr>
            <p:cNvSpPr/>
            <p:nvPr/>
          </p:nvSpPr>
          <p:spPr bwMode="auto">
            <a:xfrm>
              <a:off x="182799" y="1783472"/>
              <a:ext cx="533400" cy="5334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Oval 6">
              <a:extLst>
                <a:ext uri="{FF2B5EF4-FFF2-40B4-BE49-F238E27FC236}">
                  <a16:creationId xmlns:a16="http://schemas.microsoft.com/office/drawing/2014/main" id="{A49DF7D9-BAE6-40BD-984A-D0902089E7F1}"/>
                </a:ext>
              </a:extLst>
            </p:cNvPr>
            <p:cNvSpPr/>
            <p:nvPr/>
          </p:nvSpPr>
          <p:spPr bwMode="auto">
            <a:xfrm>
              <a:off x="182799" y="2811192"/>
              <a:ext cx="533400" cy="533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17" name="TextBox 16">
              <a:extLst>
                <a:ext uri="{FF2B5EF4-FFF2-40B4-BE49-F238E27FC236}">
                  <a16:creationId xmlns:a16="http://schemas.microsoft.com/office/drawing/2014/main" id="{BFEBB8B4-C1D7-406C-A583-2196EDA1E7EC}"/>
                </a:ext>
              </a:extLst>
            </p:cNvPr>
            <p:cNvSpPr txBox="1"/>
            <p:nvPr/>
          </p:nvSpPr>
          <p:spPr>
            <a:xfrm>
              <a:off x="280222" y="3500735"/>
              <a:ext cx="338554" cy="461665"/>
            </a:xfrm>
            <a:prstGeom prst="rect">
              <a:avLst/>
            </a:prstGeom>
            <a:noFill/>
          </p:spPr>
          <p:txBody>
            <a:bodyPr wrap="none" rtlCol="0">
              <a:spAutoFit/>
            </a:bodyPr>
            <a:lstStyle/>
            <a:p>
              <a:r>
                <a:rPr lang="en-US" sz="2400" dirty="0">
                  <a:solidFill>
                    <a:schemeClr val="bg1"/>
                  </a:solidFill>
                </a:rPr>
                <a:t>1</a:t>
              </a:r>
            </a:p>
          </p:txBody>
        </p:sp>
      </p:grpSp>
      <p:grpSp>
        <p:nvGrpSpPr>
          <p:cNvPr id="48" name="Group 47">
            <a:extLst>
              <a:ext uri="{FF2B5EF4-FFF2-40B4-BE49-F238E27FC236}">
                <a16:creationId xmlns:a16="http://schemas.microsoft.com/office/drawing/2014/main" id="{F12C4FE7-5370-4C6E-869D-0C484539C618}"/>
              </a:ext>
            </a:extLst>
          </p:cNvPr>
          <p:cNvGrpSpPr/>
          <p:nvPr/>
        </p:nvGrpSpPr>
        <p:grpSpPr>
          <a:xfrm>
            <a:off x="855274" y="1802032"/>
            <a:ext cx="1891675" cy="2183391"/>
            <a:chOff x="855274" y="1802032"/>
            <a:chExt cx="1891675" cy="2183391"/>
          </a:xfrm>
        </p:grpSpPr>
        <p:grpSp>
          <p:nvGrpSpPr>
            <p:cNvPr id="44" name="Group 43">
              <a:extLst>
                <a:ext uri="{FF2B5EF4-FFF2-40B4-BE49-F238E27FC236}">
                  <a16:creationId xmlns:a16="http://schemas.microsoft.com/office/drawing/2014/main" id="{E4E30D77-36C7-4961-B64D-E6B42EC47316}"/>
                </a:ext>
              </a:extLst>
            </p:cNvPr>
            <p:cNvGrpSpPr/>
            <p:nvPr/>
          </p:nvGrpSpPr>
          <p:grpSpPr>
            <a:xfrm>
              <a:off x="855274" y="1802032"/>
              <a:ext cx="1219200" cy="2183391"/>
              <a:chOff x="809016" y="1783474"/>
              <a:chExt cx="1219200" cy="2183391"/>
            </a:xfrm>
          </p:grpSpPr>
          <p:sp>
            <p:nvSpPr>
              <p:cNvPr id="8" name="TextBox 7">
                <a:extLst>
                  <a:ext uri="{FF2B5EF4-FFF2-40B4-BE49-F238E27FC236}">
                    <a16:creationId xmlns:a16="http://schemas.microsoft.com/office/drawing/2014/main" id="{8E7E2BD6-A78E-416E-A761-F80429D88A46}"/>
                  </a:ext>
                </a:extLst>
              </p:cNvPr>
              <p:cNvSpPr txBox="1"/>
              <p:nvPr/>
            </p:nvSpPr>
            <p:spPr>
              <a:xfrm rot="5400000">
                <a:off x="612098" y="239475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12" name="Arrow: Right 11">
                <a:extLst>
                  <a:ext uri="{FF2B5EF4-FFF2-40B4-BE49-F238E27FC236}">
                    <a16:creationId xmlns:a16="http://schemas.microsoft.com/office/drawing/2014/main" id="{862D7429-AA0B-428F-BBE8-0C42D28C6970}"/>
                  </a:ext>
                </a:extLst>
              </p:cNvPr>
              <p:cNvSpPr/>
              <p:nvPr/>
            </p:nvSpPr>
            <p:spPr bwMode="auto">
              <a:xfrm flipH="1">
                <a:off x="809016" y="243840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8" name="TextBox 17">
                <a:extLst>
                  <a:ext uri="{FF2B5EF4-FFF2-40B4-BE49-F238E27FC236}">
                    <a16:creationId xmlns:a16="http://schemas.microsoft.com/office/drawing/2014/main" id="{489EC2DF-8279-445D-956A-1E0D062E395B}"/>
                  </a:ext>
                </a:extLst>
              </p:cNvPr>
              <p:cNvSpPr txBox="1"/>
              <p:nvPr/>
            </p:nvSpPr>
            <p:spPr>
              <a:xfrm>
                <a:off x="1223379" y="3505200"/>
                <a:ext cx="338554" cy="461665"/>
              </a:xfrm>
              <a:prstGeom prst="rect">
                <a:avLst/>
              </a:prstGeom>
              <a:noFill/>
            </p:spPr>
            <p:txBody>
              <a:bodyPr wrap="none" rtlCol="0">
                <a:spAutoFit/>
              </a:bodyPr>
              <a:lstStyle/>
              <a:p>
                <a:r>
                  <a:rPr lang="en-US" sz="2400" dirty="0">
                    <a:solidFill>
                      <a:schemeClr val="bg1"/>
                    </a:solidFill>
                  </a:rPr>
                  <a:t>2</a:t>
                </a:r>
              </a:p>
            </p:txBody>
          </p:sp>
        </p:grpSp>
        <p:grpSp>
          <p:nvGrpSpPr>
            <p:cNvPr id="37" name="Group 36">
              <a:extLst>
                <a:ext uri="{FF2B5EF4-FFF2-40B4-BE49-F238E27FC236}">
                  <a16:creationId xmlns:a16="http://schemas.microsoft.com/office/drawing/2014/main" id="{2896B8AE-2E72-47CD-A339-B46CF2B82F0E}"/>
                </a:ext>
              </a:extLst>
            </p:cNvPr>
            <p:cNvGrpSpPr/>
            <p:nvPr/>
          </p:nvGrpSpPr>
          <p:grpSpPr>
            <a:xfrm>
              <a:off x="2213549" y="1808283"/>
              <a:ext cx="533400" cy="2170888"/>
              <a:chOff x="2141301" y="1791512"/>
              <a:chExt cx="533400" cy="2170888"/>
            </a:xfrm>
          </p:grpSpPr>
          <p:sp>
            <p:nvSpPr>
              <p:cNvPr id="9" name="Oval 8">
                <a:extLst>
                  <a:ext uri="{FF2B5EF4-FFF2-40B4-BE49-F238E27FC236}">
                    <a16:creationId xmlns:a16="http://schemas.microsoft.com/office/drawing/2014/main" id="{EED08A0B-0043-4B18-BD19-81EB025C7DD9}"/>
                  </a:ext>
                </a:extLst>
              </p:cNvPr>
              <p:cNvSpPr/>
              <p:nvPr/>
            </p:nvSpPr>
            <p:spPr bwMode="auto">
              <a:xfrm>
                <a:off x="2141301" y="1791512"/>
                <a:ext cx="533400" cy="533400"/>
              </a:xfrm>
              <a:prstGeom prst="ellipse">
                <a:avLst/>
              </a:prstGeom>
              <a:solidFill>
                <a:srgbClr val="FFC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Oval 9">
                <a:extLst>
                  <a:ext uri="{FF2B5EF4-FFF2-40B4-BE49-F238E27FC236}">
                    <a16:creationId xmlns:a16="http://schemas.microsoft.com/office/drawing/2014/main" id="{2B821173-2AB7-486B-A08C-437E4DFE15C4}"/>
                  </a:ext>
                </a:extLst>
              </p:cNvPr>
              <p:cNvSpPr/>
              <p:nvPr/>
            </p:nvSpPr>
            <p:spPr bwMode="auto">
              <a:xfrm>
                <a:off x="2141301" y="2819232"/>
                <a:ext cx="533400" cy="533400"/>
              </a:xfrm>
              <a:prstGeom prst="ellipse">
                <a:avLst/>
              </a:prstGeom>
              <a:solidFill>
                <a:srgbClr val="FF0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19" name="TextBox 18">
                <a:extLst>
                  <a:ext uri="{FF2B5EF4-FFF2-40B4-BE49-F238E27FC236}">
                    <a16:creationId xmlns:a16="http://schemas.microsoft.com/office/drawing/2014/main" id="{3A14292F-B6C8-4474-9CAC-6976E371009A}"/>
                  </a:ext>
                </a:extLst>
              </p:cNvPr>
              <p:cNvSpPr txBox="1"/>
              <p:nvPr/>
            </p:nvSpPr>
            <p:spPr>
              <a:xfrm>
                <a:off x="2238724" y="3500735"/>
                <a:ext cx="338554" cy="461665"/>
              </a:xfrm>
              <a:prstGeom prst="rect">
                <a:avLst/>
              </a:prstGeom>
              <a:noFill/>
            </p:spPr>
            <p:txBody>
              <a:bodyPr wrap="none" rtlCol="0">
                <a:spAutoFit/>
              </a:bodyPr>
              <a:lstStyle/>
              <a:p>
                <a:r>
                  <a:rPr lang="en-US" sz="2400" dirty="0">
                    <a:solidFill>
                      <a:schemeClr val="bg1"/>
                    </a:solidFill>
                  </a:rPr>
                  <a:t>3</a:t>
                </a:r>
              </a:p>
            </p:txBody>
          </p:sp>
        </p:grpSp>
      </p:grpSp>
      <p:grpSp>
        <p:nvGrpSpPr>
          <p:cNvPr id="49" name="Group 48">
            <a:extLst>
              <a:ext uri="{FF2B5EF4-FFF2-40B4-BE49-F238E27FC236}">
                <a16:creationId xmlns:a16="http://schemas.microsoft.com/office/drawing/2014/main" id="{FF28278F-5299-44C1-85F1-F3192B4E5BD1}"/>
              </a:ext>
            </a:extLst>
          </p:cNvPr>
          <p:cNvGrpSpPr/>
          <p:nvPr/>
        </p:nvGrpSpPr>
        <p:grpSpPr>
          <a:xfrm>
            <a:off x="2886024" y="1806136"/>
            <a:ext cx="1891675" cy="2175183"/>
            <a:chOff x="2886024" y="1806136"/>
            <a:chExt cx="1891675" cy="2175183"/>
          </a:xfrm>
        </p:grpSpPr>
        <p:grpSp>
          <p:nvGrpSpPr>
            <p:cNvPr id="45" name="Group 44">
              <a:extLst>
                <a:ext uri="{FF2B5EF4-FFF2-40B4-BE49-F238E27FC236}">
                  <a16:creationId xmlns:a16="http://schemas.microsoft.com/office/drawing/2014/main" id="{66C82ADB-E1A8-49FD-9AC0-DABD4B5A2A39}"/>
                </a:ext>
              </a:extLst>
            </p:cNvPr>
            <p:cNvGrpSpPr/>
            <p:nvPr/>
          </p:nvGrpSpPr>
          <p:grpSpPr>
            <a:xfrm>
              <a:off x="2886024" y="1806136"/>
              <a:ext cx="1219200" cy="2175183"/>
              <a:chOff x="2895600" y="1791682"/>
              <a:chExt cx="1219200" cy="2175183"/>
            </a:xfrm>
          </p:grpSpPr>
          <p:sp>
            <p:nvSpPr>
              <p:cNvPr id="13" name="TextBox 12">
                <a:extLst>
                  <a:ext uri="{FF2B5EF4-FFF2-40B4-BE49-F238E27FC236}">
                    <a16:creationId xmlns:a16="http://schemas.microsoft.com/office/drawing/2014/main" id="{8799E53E-5796-444A-B035-EB449ECBDD2B}"/>
                  </a:ext>
                </a:extLst>
              </p:cNvPr>
              <p:cNvSpPr txBox="1"/>
              <p:nvPr/>
            </p:nvSpPr>
            <p:spPr>
              <a:xfrm rot="5400000">
                <a:off x="2698682" y="2402964"/>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14" name="Arrow: Right 13">
                <a:extLst>
                  <a:ext uri="{FF2B5EF4-FFF2-40B4-BE49-F238E27FC236}">
                    <a16:creationId xmlns:a16="http://schemas.microsoft.com/office/drawing/2014/main" id="{BF48AABB-9B72-4F40-922C-B1FA80A63B95}"/>
                  </a:ext>
                </a:extLst>
              </p:cNvPr>
              <p:cNvSpPr/>
              <p:nvPr/>
            </p:nvSpPr>
            <p:spPr bwMode="auto">
              <a:xfrm flipH="1">
                <a:off x="2895600" y="2446608"/>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0" name="TextBox 19">
                <a:extLst>
                  <a:ext uri="{FF2B5EF4-FFF2-40B4-BE49-F238E27FC236}">
                    <a16:creationId xmlns:a16="http://schemas.microsoft.com/office/drawing/2014/main" id="{6577A45A-9BB4-4846-870D-7E72A4BAA299}"/>
                  </a:ext>
                </a:extLst>
              </p:cNvPr>
              <p:cNvSpPr txBox="1"/>
              <p:nvPr/>
            </p:nvSpPr>
            <p:spPr>
              <a:xfrm>
                <a:off x="3309963" y="3505200"/>
                <a:ext cx="338554" cy="461665"/>
              </a:xfrm>
              <a:prstGeom prst="rect">
                <a:avLst/>
              </a:prstGeom>
              <a:noFill/>
            </p:spPr>
            <p:txBody>
              <a:bodyPr wrap="none" rtlCol="0">
                <a:spAutoFit/>
              </a:bodyPr>
              <a:lstStyle/>
              <a:p>
                <a:r>
                  <a:rPr lang="en-US" sz="2400" dirty="0">
                    <a:solidFill>
                      <a:schemeClr val="bg1"/>
                    </a:solidFill>
                  </a:rPr>
                  <a:t>4</a:t>
                </a:r>
              </a:p>
            </p:txBody>
          </p:sp>
        </p:grpSp>
        <p:grpSp>
          <p:nvGrpSpPr>
            <p:cNvPr id="38" name="Group 37">
              <a:extLst>
                <a:ext uri="{FF2B5EF4-FFF2-40B4-BE49-F238E27FC236}">
                  <a16:creationId xmlns:a16="http://schemas.microsoft.com/office/drawing/2014/main" id="{2632AB01-2E36-4C93-B83F-C95A2C7A8D08}"/>
                </a:ext>
              </a:extLst>
            </p:cNvPr>
            <p:cNvGrpSpPr/>
            <p:nvPr/>
          </p:nvGrpSpPr>
          <p:grpSpPr>
            <a:xfrm>
              <a:off x="4231309" y="2133600"/>
              <a:ext cx="546390" cy="1843752"/>
              <a:chOff x="4326759" y="2123113"/>
              <a:chExt cx="546390" cy="1843752"/>
            </a:xfrm>
          </p:grpSpPr>
          <p:sp>
            <p:nvSpPr>
              <p:cNvPr id="15" name="Oval 14">
                <a:extLst>
                  <a:ext uri="{FF2B5EF4-FFF2-40B4-BE49-F238E27FC236}">
                    <a16:creationId xmlns:a16="http://schemas.microsoft.com/office/drawing/2014/main" id="{03023550-5CFA-484B-8379-17AF0C1D1B5E}"/>
                  </a:ext>
                </a:extLst>
              </p:cNvPr>
              <p:cNvSpPr/>
              <p:nvPr/>
            </p:nvSpPr>
            <p:spPr bwMode="auto">
              <a:xfrm>
                <a:off x="4339749" y="2123113"/>
                <a:ext cx="533400" cy="533400"/>
              </a:xfrm>
              <a:prstGeom prst="ellipse">
                <a:avLst/>
              </a:prstGeom>
              <a:solidFill>
                <a:srgbClr val="AFAB51"/>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Oval 15">
                <a:extLst>
                  <a:ext uri="{FF2B5EF4-FFF2-40B4-BE49-F238E27FC236}">
                    <a16:creationId xmlns:a16="http://schemas.microsoft.com/office/drawing/2014/main" id="{1490E6BA-480C-4ACA-9692-4887F3550D0A}"/>
                  </a:ext>
                </a:extLst>
              </p:cNvPr>
              <p:cNvSpPr/>
              <p:nvPr/>
            </p:nvSpPr>
            <p:spPr bwMode="auto">
              <a:xfrm>
                <a:off x="4326759" y="2503268"/>
                <a:ext cx="533400" cy="533400"/>
              </a:xfrm>
              <a:prstGeom prst="ellipse">
                <a:avLst/>
              </a:prstGeom>
              <a:solidFill>
                <a:srgbClr val="FF9999"/>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21" name="TextBox 20">
                <a:extLst>
                  <a:ext uri="{FF2B5EF4-FFF2-40B4-BE49-F238E27FC236}">
                    <a16:creationId xmlns:a16="http://schemas.microsoft.com/office/drawing/2014/main" id="{3CB4E3B7-1DF7-4D71-BEB7-9491D1FDFA45}"/>
                  </a:ext>
                </a:extLst>
              </p:cNvPr>
              <p:cNvSpPr txBox="1"/>
              <p:nvPr/>
            </p:nvSpPr>
            <p:spPr>
              <a:xfrm>
                <a:off x="4437172" y="3505200"/>
                <a:ext cx="338554" cy="461665"/>
              </a:xfrm>
              <a:prstGeom prst="rect">
                <a:avLst/>
              </a:prstGeom>
              <a:noFill/>
            </p:spPr>
            <p:txBody>
              <a:bodyPr wrap="none" rtlCol="0">
                <a:spAutoFit/>
              </a:bodyPr>
              <a:lstStyle/>
              <a:p>
                <a:r>
                  <a:rPr lang="en-US" sz="2400" dirty="0">
                    <a:solidFill>
                      <a:schemeClr val="bg1"/>
                    </a:solidFill>
                  </a:rPr>
                  <a:t>5</a:t>
                </a:r>
              </a:p>
            </p:txBody>
          </p:sp>
        </p:grpSp>
      </p:grpSp>
      <p:grpSp>
        <p:nvGrpSpPr>
          <p:cNvPr id="50" name="Group 49">
            <a:extLst>
              <a:ext uri="{FF2B5EF4-FFF2-40B4-BE49-F238E27FC236}">
                <a16:creationId xmlns:a16="http://schemas.microsoft.com/office/drawing/2014/main" id="{4CA3A45D-0961-4337-88AF-F0A0A8AF008B}"/>
              </a:ext>
            </a:extLst>
          </p:cNvPr>
          <p:cNvGrpSpPr/>
          <p:nvPr/>
        </p:nvGrpSpPr>
        <p:grpSpPr>
          <a:xfrm>
            <a:off x="4916774" y="1806136"/>
            <a:ext cx="1913296" cy="2175183"/>
            <a:chOff x="4916774" y="1806136"/>
            <a:chExt cx="1913296" cy="2175183"/>
          </a:xfrm>
        </p:grpSpPr>
        <p:grpSp>
          <p:nvGrpSpPr>
            <p:cNvPr id="46" name="Group 45">
              <a:extLst>
                <a:ext uri="{FF2B5EF4-FFF2-40B4-BE49-F238E27FC236}">
                  <a16:creationId xmlns:a16="http://schemas.microsoft.com/office/drawing/2014/main" id="{EFA19BA1-F658-4A9D-A073-47BCF4372253}"/>
                </a:ext>
              </a:extLst>
            </p:cNvPr>
            <p:cNvGrpSpPr/>
            <p:nvPr/>
          </p:nvGrpSpPr>
          <p:grpSpPr>
            <a:xfrm>
              <a:off x="4916774" y="1806136"/>
              <a:ext cx="1219200" cy="2175183"/>
              <a:chOff x="5105400" y="1809344"/>
              <a:chExt cx="1219200" cy="2175183"/>
            </a:xfrm>
          </p:grpSpPr>
          <p:sp>
            <p:nvSpPr>
              <p:cNvPr id="22" name="TextBox 21">
                <a:extLst>
                  <a:ext uri="{FF2B5EF4-FFF2-40B4-BE49-F238E27FC236}">
                    <a16:creationId xmlns:a16="http://schemas.microsoft.com/office/drawing/2014/main" id="{D0F3B589-7C84-429A-8494-E1977B9C55C8}"/>
                  </a:ext>
                </a:extLst>
              </p:cNvPr>
              <p:cNvSpPr txBox="1"/>
              <p:nvPr/>
            </p:nvSpPr>
            <p:spPr>
              <a:xfrm rot="5400000">
                <a:off x="4934442" y="242062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23" name="Arrow: Right 22">
                <a:extLst>
                  <a:ext uri="{FF2B5EF4-FFF2-40B4-BE49-F238E27FC236}">
                    <a16:creationId xmlns:a16="http://schemas.microsoft.com/office/drawing/2014/main" id="{D3E88E9D-7AAB-4A98-8617-62C440D3E9A1}"/>
                  </a:ext>
                </a:extLst>
              </p:cNvPr>
              <p:cNvSpPr/>
              <p:nvPr/>
            </p:nvSpPr>
            <p:spPr bwMode="auto">
              <a:xfrm flipH="1">
                <a:off x="5105400" y="246427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4" name="TextBox 23">
                <a:extLst>
                  <a:ext uri="{FF2B5EF4-FFF2-40B4-BE49-F238E27FC236}">
                    <a16:creationId xmlns:a16="http://schemas.microsoft.com/office/drawing/2014/main" id="{4FA71AB9-F426-4899-A161-EE3584C3D101}"/>
                  </a:ext>
                </a:extLst>
              </p:cNvPr>
              <p:cNvSpPr txBox="1"/>
              <p:nvPr/>
            </p:nvSpPr>
            <p:spPr>
              <a:xfrm>
                <a:off x="5545723" y="3522862"/>
                <a:ext cx="338555" cy="461665"/>
              </a:xfrm>
              <a:prstGeom prst="rect">
                <a:avLst/>
              </a:prstGeom>
              <a:noFill/>
            </p:spPr>
            <p:txBody>
              <a:bodyPr wrap="none" rtlCol="0">
                <a:spAutoFit/>
              </a:bodyPr>
              <a:lstStyle/>
              <a:p>
                <a:r>
                  <a:rPr lang="en-US" sz="2400" dirty="0">
                    <a:solidFill>
                      <a:schemeClr val="bg1"/>
                    </a:solidFill>
                  </a:rPr>
                  <a:t>6</a:t>
                </a:r>
              </a:p>
            </p:txBody>
          </p:sp>
        </p:grpSp>
        <p:grpSp>
          <p:nvGrpSpPr>
            <p:cNvPr id="39" name="Group 38">
              <a:extLst>
                <a:ext uri="{FF2B5EF4-FFF2-40B4-BE49-F238E27FC236}">
                  <a16:creationId xmlns:a16="http://schemas.microsoft.com/office/drawing/2014/main" id="{1B07A9DB-EE97-48A8-A764-BA3540EC8BD2}"/>
                </a:ext>
              </a:extLst>
            </p:cNvPr>
            <p:cNvGrpSpPr/>
            <p:nvPr/>
          </p:nvGrpSpPr>
          <p:grpSpPr>
            <a:xfrm>
              <a:off x="6288039" y="2133600"/>
              <a:ext cx="542031" cy="1843752"/>
              <a:chOff x="6558489" y="2132841"/>
              <a:chExt cx="542031" cy="1843752"/>
            </a:xfrm>
          </p:grpSpPr>
          <p:sp>
            <p:nvSpPr>
              <p:cNvPr id="25" name="Oval 24">
                <a:extLst>
                  <a:ext uri="{FF2B5EF4-FFF2-40B4-BE49-F238E27FC236}">
                    <a16:creationId xmlns:a16="http://schemas.microsoft.com/office/drawing/2014/main" id="{0E3FDC61-DD3B-45EA-BA25-074B1950E879}"/>
                  </a:ext>
                </a:extLst>
              </p:cNvPr>
              <p:cNvSpPr/>
              <p:nvPr/>
            </p:nvSpPr>
            <p:spPr bwMode="auto">
              <a:xfrm>
                <a:off x="6558489" y="2132841"/>
                <a:ext cx="533400" cy="533400"/>
              </a:xfrm>
              <a:prstGeom prst="ellipse">
                <a:avLst/>
              </a:prstGeom>
              <a:blipFill>
                <a:blip r:embed="rId2"/>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26" name="Oval 25">
                <a:extLst>
                  <a:ext uri="{FF2B5EF4-FFF2-40B4-BE49-F238E27FC236}">
                    <a16:creationId xmlns:a16="http://schemas.microsoft.com/office/drawing/2014/main" id="{25AFB7BD-4593-43EE-9184-21978B16F317}"/>
                  </a:ext>
                </a:extLst>
              </p:cNvPr>
              <p:cNvSpPr/>
              <p:nvPr/>
            </p:nvSpPr>
            <p:spPr bwMode="auto">
              <a:xfrm>
                <a:off x="6567120" y="2471276"/>
                <a:ext cx="533400" cy="533400"/>
              </a:xfrm>
              <a:prstGeom prst="ellipse">
                <a:avLst/>
              </a:prstGeom>
              <a:blipFill>
                <a:blip r:embed="rId3"/>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27" name="TextBox 26">
                <a:extLst>
                  <a:ext uri="{FF2B5EF4-FFF2-40B4-BE49-F238E27FC236}">
                    <a16:creationId xmlns:a16="http://schemas.microsoft.com/office/drawing/2014/main" id="{1D34DF76-898D-4A91-80FE-E8AE21A03EB1}"/>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7</a:t>
                </a:r>
              </a:p>
            </p:txBody>
          </p:sp>
        </p:grpSp>
      </p:grpSp>
      <p:sp>
        <p:nvSpPr>
          <p:cNvPr id="29" name="Content Placeholder 27">
            <a:extLst>
              <a:ext uri="{FF2B5EF4-FFF2-40B4-BE49-F238E27FC236}">
                <a16:creationId xmlns:a16="http://schemas.microsoft.com/office/drawing/2014/main" id="{D31BE512-532E-4113-93BB-8A83A39BB848}"/>
              </a:ext>
            </a:extLst>
          </p:cNvPr>
          <p:cNvSpPr txBox="1">
            <a:spLocks/>
          </p:cNvSpPr>
          <p:nvPr/>
        </p:nvSpPr>
        <p:spPr>
          <a:xfrm>
            <a:off x="5029200" y="4119265"/>
            <a:ext cx="3912160" cy="2522536"/>
          </a:xfrm>
          <a:prstGeom prst="rect">
            <a:avLst/>
          </a:prstGeom>
          <a:ln>
            <a:noFill/>
          </a:ln>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marL="0" indent="0"/>
            <a:r>
              <a:rPr lang="en-US" kern="0" dirty="0"/>
              <a:t>2. Observability filter</a:t>
            </a:r>
          </a:p>
          <a:p>
            <a:pPr marL="0" indent="0"/>
            <a:r>
              <a:rPr lang="en-US" kern="0" dirty="0"/>
              <a:t>4. Interpretation filter</a:t>
            </a:r>
          </a:p>
          <a:p>
            <a:pPr marL="0" indent="0"/>
            <a:r>
              <a:rPr lang="en-US" kern="0" dirty="0"/>
              <a:t>6. Belief filter</a:t>
            </a:r>
          </a:p>
          <a:p>
            <a:pPr marL="0" indent="0"/>
            <a:r>
              <a:rPr lang="en-US" kern="0" dirty="0"/>
              <a:t>8. Communication filter</a:t>
            </a:r>
          </a:p>
          <a:p>
            <a:pPr marL="0" indent="0"/>
            <a:r>
              <a:rPr lang="en-US" sz="4000" kern="0" dirty="0"/>
              <a:t>= truth?</a:t>
            </a:r>
          </a:p>
        </p:txBody>
      </p:sp>
      <p:grpSp>
        <p:nvGrpSpPr>
          <p:cNvPr id="51" name="Group 50">
            <a:extLst>
              <a:ext uri="{FF2B5EF4-FFF2-40B4-BE49-F238E27FC236}">
                <a16:creationId xmlns:a16="http://schemas.microsoft.com/office/drawing/2014/main" id="{EEEC7A87-633B-4D6B-92CC-2332FD0A3942}"/>
              </a:ext>
            </a:extLst>
          </p:cNvPr>
          <p:cNvGrpSpPr/>
          <p:nvPr/>
        </p:nvGrpSpPr>
        <p:grpSpPr>
          <a:xfrm>
            <a:off x="6947524" y="1806136"/>
            <a:ext cx="1870054" cy="2175183"/>
            <a:chOff x="6947524" y="1806136"/>
            <a:chExt cx="1870054" cy="2175183"/>
          </a:xfrm>
        </p:grpSpPr>
        <p:grpSp>
          <p:nvGrpSpPr>
            <p:cNvPr id="47" name="Group 46">
              <a:extLst>
                <a:ext uri="{FF2B5EF4-FFF2-40B4-BE49-F238E27FC236}">
                  <a16:creationId xmlns:a16="http://schemas.microsoft.com/office/drawing/2014/main" id="{C731262D-B559-4631-8AAB-152B3335C919}"/>
                </a:ext>
              </a:extLst>
            </p:cNvPr>
            <p:cNvGrpSpPr/>
            <p:nvPr/>
          </p:nvGrpSpPr>
          <p:grpSpPr>
            <a:xfrm>
              <a:off x="6947524" y="1806136"/>
              <a:ext cx="1219200" cy="2175183"/>
              <a:chOff x="7162800" y="1828800"/>
              <a:chExt cx="1219200" cy="2175183"/>
            </a:xfrm>
          </p:grpSpPr>
          <p:sp>
            <p:nvSpPr>
              <p:cNvPr id="33" name="TextBox 32">
                <a:extLst>
                  <a:ext uri="{FF2B5EF4-FFF2-40B4-BE49-F238E27FC236}">
                    <a16:creationId xmlns:a16="http://schemas.microsoft.com/office/drawing/2014/main" id="{B226F337-9EEA-4151-9464-ECEB5966339A}"/>
                  </a:ext>
                </a:extLst>
              </p:cNvPr>
              <p:cNvSpPr txBox="1"/>
              <p:nvPr/>
            </p:nvSpPr>
            <p:spPr>
              <a:xfrm rot="5400000">
                <a:off x="6991842" y="2440082"/>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34" name="Arrow: Right 33">
                <a:extLst>
                  <a:ext uri="{FF2B5EF4-FFF2-40B4-BE49-F238E27FC236}">
                    <a16:creationId xmlns:a16="http://schemas.microsoft.com/office/drawing/2014/main" id="{8CF308CB-85E2-421E-BA8A-6AF870E0B2F0}"/>
                  </a:ext>
                </a:extLst>
              </p:cNvPr>
              <p:cNvSpPr/>
              <p:nvPr/>
            </p:nvSpPr>
            <p:spPr bwMode="auto">
              <a:xfrm flipH="1">
                <a:off x="7162800" y="2483726"/>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5" name="TextBox 34">
                <a:extLst>
                  <a:ext uri="{FF2B5EF4-FFF2-40B4-BE49-F238E27FC236}">
                    <a16:creationId xmlns:a16="http://schemas.microsoft.com/office/drawing/2014/main" id="{AB02A6B8-6BFD-4533-8586-94A26EA46648}"/>
                  </a:ext>
                </a:extLst>
              </p:cNvPr>
              <p:cNvSpPr txBox="1"/>
              <p:nvPr/>
            </p:nvSpPr>
            <p:spPr>
              <a:xfrm>
                <a:off x="7603123" y="3542318"/>
                <a:ext cx="338555" cy="461665"/>
              </a:xfrm>
              <a:prstGeom prst="rect">
                <a:avLst/>
              </a:prstGeom>
              <a:noFill/>
            </p:spPr>
            <p:txBody>
              <a:bodyPr wrap="none" rtlCol="0">
                <a:spAutoFit/>
              </a:bodyPr>
              <a:lstStyle/>
              <a:p>
                <a:r>
                  <a:rPr lang="en-US" sz="2400" dirty="0">
                    <a:solidFill>
                      <a:schemeClr val="bg1"/>
                    </a:solidFill>
                  </a:rPr>
                  <a:t>8</a:t>
                </a:r>
              </a:p>
            </p:txBody>
          </p:sp>
        </p:grpSp>
        <p:grpSp>
          <p:nvGrpSpPr>
            <p:cNvPr id="40" name="Group 39">
              <a:extLst>
                <a:ext uri="{FF2B5EF4-FFF2-40B4-BE49-F238E27FC236}">
                  <a16:creationId xmlns:a16="http://schemas.microsoft.com/office/drawing/2014/main" id="{A571626A-5FA9-4E67-9219-9C8E53BE1AB2}"/>
                </a:ext>
              </a:extLst>
            </p:cNvPr>
            <p:cNvGrpSpPr/>
            <p:nvPr/>
          </p:nvGrpSpPr>
          <p:grpSpPr>
            <a:xfrm>
              <a:off x="8284178" y="2104430"/>
              <a:ext cx="533400" cy="1872922"/>
              <a:chOff x="6523877" y="2103671"/>
              <a:chExt cx="533400" cy="1872922"/>
            </a:xfrm>
          </p:grpSpPr>
          <p:sp>
            <p:nvSpPr>
              <p:cNvPr id="41" name="Oval 40">
                <a:extLst>
                  <a:ext uri="{FF2B5EF4-FFF2-40B4-BE49-F238E27FC236}">
                    <a16:creationId xmlns:a16="http://schemas.microsoft.com/office/drawing/2014/main" id="{31A26180-BA5A-40B0-BA92-36B97F5CA95A}"/>
                  </a:ext>
                </a:extLst>
              </p:cNvPr>
              <p:cNvSpPr/>
              <p:nvPr/>
            </p:nvSpPr>
            <p:spPr bwMode="auto">
              <a:xfrm>
                <a:off x="6523877" y="2103671"/>
                <a:ext cx="533400" cy="533400"/>
              </a:xfrm>
              <a:prstGeom prst="ellipse">
                <a:avLst/>
              </a:prstGeom>
              <a:blipFill>
                <a:blip r:embed="rId4"/>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2" name="Oval 41">
                <a:extLst>
                  <a:ext uri="{FF2B5EF4-FFF2-40B4-BE49-F238E27FC236}">
                    <a16:creationId xmlns:a16="http://schemas.microsoft.com/office/drawing/2014/main" id="{5075A2BD-A46C-43A6-88E9-5ED804DD9398}"/>
                  </a:ext>
                </a:extLst>
              </p:cNvPr>
              <p:cNvSpPr/>
              <p:nvPr/>
            </p:nvSpPr>
            <p:spPr bwMode="auto">
              <a:xfrm>
                <a:off x="6523877" y="2442106"/>
                <a:ext cx="533400" cy="533400"/>
              </a:xfrm>
              <a:prstGeom prst="ellipse">
                <a:avLst/>
              </a:prstGeom>
              <a:blipFill>
                <a:blip r:embed="rId5"/>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43" name="TextBox 42">
                <a:extLst>
                  <a:ext uri="{FF2B5EF4-FFF2-40B4-BE49-F238E27FC236}">
                    <a16:creationId xmlns:a16="http://schemas.microsoft.com/office/drawing/2014/main" id="{D73CF9A4-2C97-4A98-9E2F-E1FED49518E4}"/>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9</a:t>
                </a:r>
              </a:p>
            </p:txBody>
          </p:sp>
        </p:grpSp>
      </p:grpSp>
      <p:sp>
        <p:nvSpPr>
          <p:cNvPr id="52" name="Rectangle 51">
            <a:extLst>
              <a:ext uri="{FF2B5EF4-FFF2-40B4-BE49-F238E27FC236}">
                <a16:creationId xmlns:a16="http://schemas.microsoft.com/office/drawing/2014/main" id="{164602E8-B951-46E9-B795-229E772BE79F}"/>
              </a:ext>
            </a:extLst>
          </p:cNvPr>
          <p:cNvSpPr/>
          <p:nvPr/>
        </p:nvSpPr>
        <p:spPr bwMode="auto">
          <a:xfrm>
            <a:off x="43725" y="1524000"/>
            <a:ext cx="1826926" cy="2508265"/>
          </a:xfrm>
          <a:prstGeom prst="rect">
            <a:avLst/>
          </a:prstGeom>
          <a:noFill/>
          <a:ln w="38100" cap="flat" cmpd="sng" algn="ctr">
            <a:solidFill>
              <a:srgbClr val="FF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3" name="Rectangle 52">
            <a:extLst>
              <a:ext uri="{FF2B5EF4-FFF2-40B4-BE49-F238E27FC236}">
                <a16:creationId xmlns:a16="http://schemas.microsoft.com/office/drawing/2014/main" id="{ED3EA910-9C84-4FA2-BB42-40AB1E115125}"/>
              </a:ext>
            </a:extLst>
          </p:cNvPr>
          <p:cNvSpPr/>
          <p:nvPr/>
        </p:nvSpPr>
        <p:spPr bwMode="auto">
          <a:xfrm>
            <a:off x="1915757" y="1524000"/>
            <a:ext cx="7045443" cy="2508265"/>
          </a:xfrm>
          <a:prstGeom prst="rect">
            <a:avLst/>
          </a:prstGeom>
          <a:noFill/>
          <a:ln w="3810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74491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0"/>
            <a:ext cx="9144000" cy="762000"/>
          </a:xfrm>
        </p:spPr>
        <p:txBody>
          <a:bodyPr/>
          <a:lstStyle/>
          <a:p>
            <a:r>
              <a:rPr lang="en-US" dirty="0"/>
              <a:t>Today’s learning outcomes </a:t>
            </a:r>
            <a:r>
              <a:rPr lang="en-US" sz="3500" dirty="0"/>
              <a:t>(BMI-II)</a:t>
            </a:r>
          </a:p>
        </p:txBody>
      </p:sp>
      <p:sp>
        <p:nvSpPr>
          <p:cNvPr id="5" name="Content Placeholder 4"/>
          <p:cNvSpPr>
            <a:spLocks noGrp="1"/>
          </p:cNvSpPr>
          <p:nvPr>
            <p:ph idx="1"/>
          </p:nvPr>
        </p:nvSpPr>
        <p:spPr/>
        <p:txBody>
          <a:bodyPr/>
          <a:lstStyle/>
          <a:p>
            <a:pPr marL="457200" indent="-457200">
              <a:buFont typeface="+mj-lt"/>
              <a:buAutoNum type="arabicPeriod"/>
            </a:pPr>
            <a:r>
              <a:rPr lang="en-US" dirty="0"/>
              <a:t>Understanding the </a:t>
            </a:r>
            <a:r>
              <a:rPr lang="en-US" dirty="0">
                <a:solidFill>
                  <a:srgbClr val="FFFF00"/>
                </a:solidFill>
              </a:rPr>
              <a:t>basic principles of science and research</a:t>
            </a:r>
            <a:r>
              <a:rPr lang="en-US" dirty="0"/>
              <a:t> and being able to apply them to discover flaws in published research and prevent flaws in your own (future) research.</a:t>
            </a:r>
          </a:p>
          <a:p>
            <a:pPr marL="457200" indent="-457200">
              <a:buFont typeface="+mj-lt"/>
              <a:buAutoNum type="arabicPeriod"/>
            </a:pPr>
            <a:r>
              <a:rPr lang="en-US" dirty="0"/>
              <a:t>Understanding what </a:t>
            </a:r>
            <a:r>
              <a:rPr lang="en-US" dirty="0">
                <a:solidFill>
                  <a:srgbClr val="FFFF00"/>
                </a:solidFill>
              </a:rPr>
              <a:t>ontology</a:t>
            </a:r>
            <a:r>
              <a:rPr lang="en-US" dirty="0"/>
              <a:t> is and how it relates to science.</a:t>
            </a:r>
          </a:p>
          <a:p>
            <a:pPr marL="457200" indent="-457200">
              <a:buFont typeface="+mj-lt"/>
              <a:buAutoNum type="arabicPeriod"/>
            </a:pPr>
            <a:r>
              <a:rPr lang="en-US" dirty="0"/>
              <a:t>Being able to describe </a:t>
            </a:r>
            <a:r>
              <a:rPr lang="en-US" dirty="0">
                <a:solidFill>
                  <a:srgbClr val="FFFF00"/>
                </a:solidFill>
              </a:rPr>
              <a:t>the most general ontological distinctions</a:t>
            </a:r>
            <a:r>
              <a:rPr lang="en-US" dirty="0"/>
              <a:t> amongst entities and understanding why they matter in science and research.</a:t>
            </a:r>
          </a:p>
        </p:txBody>
      </p:sp>
      <p:sp>
        <p:nvSpPr>
          <p:cNvPr id="6" name="Slide Number Placeholder 5"/>
          <p:cNvSpPr>
            <a:spLocks noGrp="1"/>
          </p:cNvSpPr>
          <p:nvPr>
            <p:ph type="sldNum" sz="quarter" idx="4"/>
          </p:nvPr>
        </p:nvSpPr>
        <p:spPr/>
        <p:txBody>
          <a:bodyPr/>
          <a:lstStyle/>
          <a:p>
            <a:fld id="{9CE537AB-973C-4F01-8428-E6E22579D3AA}" type="slidenum">
              <a:rPr lang="en-US" smtClean="0"/>
              <a:pPr/>
              <a:t>2</a:t>
            </a:fld>
            <a:endParaRPr lang="en-US"/>
          </a:p>
        </p:txBody>
      </p:sp>
    </p:spTree>
    <p:extLst>
      <p:ext uri="{BB962C8B-B14F-4D97-AF65-F5344CB8AC3E}">
        <p14:creationId xmlns:p14="http://schemas.microsoft.com/office/powerpoint/2010/main" val="130006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6A994-85B0-45D6-90DB-A275BE0BB9B6}"/>
              </a:ext>
            </a:extLst>
          </p:cNvPr>
          <p:cNvSpPr>
            <a:spLocks noGrp="1"/>
          </p:cNvSpPr>
          <p:nvPr>
            <p:ph type="title"/>
          </p:nvPr>
        </p:nvSpPr>
        <p:spPr/>
        <p:txBody>
          <a:bodyPr/>
          <a:lstStyle/>
          <a:p>
            <a:r>
              <a:rPr lang="en-US" dirty="0"/>
              <a:t>Three relevant disciplines (1)</a:t>
            </a:r>
          </a:p>
        </p:txBody>
      </p:sp>
      <p:sp>
        <p:nvSpPr>
          <p:cNvPr id="3" name="Slide Number Placeholder 2">
            <a:extLst>
              <a:ext uri="{FF2B5EF4-FFF2-40B4-BE49-F238E27FC236}">
                <a16:creationId xmlns:a16="http://schemas.microsoft.com/office/drawing/2014/main" id="{893DE3F6-C67D-40B5-888B-817EDB061DB9}"/>
              </a:ext>
            </a:extLst>
          </p:cNvPr>
          <p:cNvSpPr>
            <a:spLocks noGrp="1"/>
          </p:cNvSpPr>
          <p:nvPr>
            <p:ph type="sldNum" sz="quarter" idx="4"/>
          </p:nvPr>
        </p:nvSpPr>
        <p:spPr/>
        <p:txBody>
          <a:bodyPr/>
          <a:lstStyle/>
          <a:p>
            <a:fld id="{F41BC1FE-425B-4D41-9768-47500E60C2C6}" type="slidenum">
              <a:rPr lang="en-US" altLang="en-US" smtClean="0"/>
              <a:pPr/>
              <a:t>20</a:t>
            </a:fld>
            <a:endParaRPr lang="en-US" altLang="en-US"/>
          </a:p>
        </p:txBody>
      </p:sp>
      <p:pic>
        <p:nvPicPr>
          <p:cNvPr id="52" name="Picture 51">
            <a:extLst>
              <a:ext uri="{FF2B5EF4-FFF2-40B4-BE49-F238E27FC236}">
                <a16:creationId xmlns:a16="http://schemas.microsoft.com/office/drawing/2014/main" id="{C70CE3A6-A8A4-4462-926E-B80A76C99BB4}"/>
              </a:ext>
            </a:extLst>
          </p:cNvPr>
          <p:cNvPicPr>
            <a:picLocks noChangeAspect="1"/>
          </p:cNvPicPr>
          <p:nvPr/>
        </p:nvPicPr>
        <p:blipFill>
          <a:blip r:embed="rId2"/>
          <a:stretch>
            <a:fillRect/>
          </a:stretch>
        </p:blipFill>
        <p:spPr>
          <a:xfrm>
            <a:off x="215217" y="4139335"/>
            <a:ext cx="1467251" cy="2185266"/>
          </a:xfrm>
          <a:prstGeom prst="rect">
            <a:avLst/>
          </a:prstGeom>
        </p:spPr>
      </p:pic>
      <p:pic>
        <p:nvPicPr>
          <p:cNvPr id="53" name="Picture 2" descr="Brain Education Help  Idea  Knowledge  Mind">
            <a:extLst>
              <a:ext uri="{FF2B5EF4-FFF2-40B4-BE49-F238E27FC236}">
                <a16:creationId xmlns:a16="http://schemas.microsoft.com/office/drawing/2014/main" id="{6D76E9A0-8E06-425E-A259-F796C1723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33470" y="4078967"/>
            <a:ext cx="2481398" cy="248139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7">
            <a:extLst>
              <a:ext uri="{FF2B5EF4-FFF2-40B4-BE49-F238E27FC236}">
                <a16:creationId xmlns:a16="http://schemas.microsoft.com/office/drawing/2014/main" id="{5B67E239-77E2-4B9F-B985-5864640753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8475" y="4202754"/>
            <a:ext cx="1463479" cy="2150851"/>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572CADA-50D3-4B94-887D-8CD3A7F0AD59}"/>
              </a:ext>
            </a:extLst>
          </p:cNvPr>
          <p:cNvPicPr>
            <a:picLocks noChangeAspect="1"/>
          </p:cNvPicPr>
          <p:nvPr/>
        </p:nvPicPr>
        <p:blipFill>
          <a:blip r:embed="rId5"/>
          <a:stretch>
            <a:fillRect/>
          </a:stretch>
        </p:blipFill>
        <p:spPr>
          <a:xfrm>
            <a:off x="370332" y="1600200"/>
            <a:ext cx="8240268" cy="2030403"/>
          </a:xfrm>
          <a:prstGeom prst="rect">
            <a:avLst/>
          </a:prstGeom>
        </p:spPr>
      </p:pic>
      <p:sp>
        <p:nvSpPr>
          <p:cNvPr id="57" name="TextBox 56">
            <a:extLst>
              <a:ext uri="{FF2B5EF4-FFF2-40B4-BE49-F238E27FC236}">
                <a16:creationId xmlns:a16="http://schemas.microsoft.com/office/drawing/2014/main" id="{AA2196B1-4985-416A-BF42-450A15739B1F}"/>
              </a:ext>
            </a:extLst>
          </p:cNvPr>
          <p:cNvSpPr txBox="1"/>
          <p:nvPr/>
        </p:nvSpPr>
        <p:spPr>
          <a:xfrm>
            <a:off x="3673655" y="4357366"/>
            <a:ext cx="3489145" cy="2139047"/>
          </a:xfrm>
          <a:prstGeom prst="rect">
            <a:avLst/>
          </a:prstGeom>
          <a:noFill/>
        </p:spPr>
        <p:txBody>
          <a:bodyPr wrap="square" rtlCol="0">
            <a:spAutoFit/>
          </a:bodyPr>
          <a:lstStyle/>
          <a:p>
            <a:pPr algn="l"/>
            <a:r>
              <a:rPr lang="en-US" sz="1900" b="1" u="sng" dirty="0">
                <a:solidFill>
                  <a:srgbClr val="FFFF00"/>
                </a:solidFill>
              </a:rPr>
              <a:t>Data science</a:t>
            </a:r>
            <a:r>
              <a:rPr lang="en-US" sz="1900" dirty="0">
                <a:solidFill>
                  <a:srgbClr val="FFFF00"/>
                </a:solidFill>
              </a:rPr>
              <a:t>: </a:t>
            </a:r>
            <a:r>
              <a:rPr lang="en-US" sz="1900" b="0" dirty="0">
                <a:solidFill>
                  <a:srgbClr val="FFFF00"/>
                </a:solidFill>
              </a:rPr>
              <a:t>‘</a:t>
            </a:r>
            <a:r>
              <a:rPr lang="en-US" sz="1900" b="0" i="1" dirty="0">
                <a:solidFill>
                  <a:srgbClr val="FFFF00"/>
                </a:solidFill>
              </a:rPr>
              <a:t>an inter-disciplinary field about scientific methods, processes, and systems to extract knowledge or insights from data in various forms, either structured or unstructured, similar to data mining</a:t>
            </a:r>
            <a:r>
              <a:rPr lang="en-US" sz="1900" b="0" dirty="0">
                <a:solidFill>
                  <a:srgbClr val="FFFF00"/>
                </a:solidFill>
              </a:rPr>
              <a:t>’.</a:t>
            </a:r>
          </a:p>
        </p:txBody>
      </p:sp>
      <p:sp>
        <p:nvSpPr>
          <p:cNvPr id="59" name="Arrow: Right 58">
            <a:extLst>
              <a:ext uri="{FF2B5EF4-FFF2-40B4-BE49-F238E27FC236}">
                <a16:creationId xmlns:a16="http://schemas.microsoft.com/office/drawing/2014/main" id="{69949739-A835-4D30-AAD8-FFED93856DB1}"/>
              </a:ext>
            </a:extLst>
          </p:cNvPr>
          <p:cNvSpPr/>
          <p:nvPr/>
        </p:nvSpPr>
        <p:spPr bwMode="auto">
          <a:xfrm>
            <a:off x="3709868" y="4065759"/>
            <a:ext cx="3681531" cy="300476"/>
          </a:xfrm>
          <a:prstGeom prst="righ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1" name="Rectangle 60">
            <a:extLst>
              <a:ext uri="{FF2B5EF4-FFF2-40B4-BE49-F238E27FC236}">
                <a16:creationId xmlns:a16="http://schemas.microsoft.com/office/drawing/2014/main" id="{9AB9EECC-82B5-4475-88F0-84D703AF22DF}"/>
              </a:ext>
            </a:extLst>
          </p:cNvPr>
          <p:cNvSpPr/>
          <p:nvPr/>
        </p:nvSpPr>
        <p:spPr>
          <a:xfrm>
            <a:off x="2748481" y="6433136"/>
            <a:ext cx="4419600" cy="276999"/>
          </a:xfrm>
          <a:prstGeom prst="rect">
            <a:avLst/>
          </a:prstGeom>
        </p:spPr>
        <p:txBody>
          <a:bodyPr wrap="square">
            <a:spAutoFit/>
          </a:bodyPr>
          <a:lstStyle/>
          <a:p>
            <a:pPr algn="r"/>
            <a:r>
              <a:rPr lang="en-US" sz="1200" i="1" dirty="0">
                <a:solidFill>
                  <a:srgbClr val="FFFF00"/>
                </a:solidFill>
              </a:rPr>
              <a:t>https://en.wikipedia.org/wiki/Data_science</a:t>
            </a:r>
            <a:endParaRPr lang="en-US" sz="1200" dirty="0">
              <a:solidFill>
                <a:srgbClr val="FFFF00"/>
              </a:solidFill>
            </a:endParaRPr>
          </a:p>
        </p:txBody>
      </p:sp>
    </p:spTree>
    <p:extLst>
      <p:ext uri="{BB962C8B-B14F-4D97-AF65-F5344CB8AC3E}">
        <p14:creationId xmlns:p14="http://schemas.microsoft.com/office/powerpoint/2010/main" val="2931728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688"/>
            <a:ext cx="9144000" cy="1603887"/>
          </a:xfrm>
          <a:prstGeom prst="rect">
            <a:avLst/>
          </a:prstGeom>
        </p:spPr>
      </p:pic>
      <p:sp>
        <p:nvSpPr>
          <p:cNvPr id="5" name="TextBox 4"/>
          <p:cNvSpPr txBox="1"/>
          <p:nvPr/>
        </p:nvSpPr>
        <p:spPr>
          <a:xfrm>
            <a:off x="-23495" y="1600200"/>
            <a:ext cx="9167495" cy="584775"/>
          </a:xfrm>
          <a:prstGeom prst="rect">
            <a:avLst/>
          </a:prstGeom>
          <a:solidFill>
            <a:schemeClr val="bg1"/>
          </a:solidFill>
          <a:ln>
            <a:noFill/>
          </a:ln>
        </p:spPr>
        <p:txBody>
          <a:bodyPr wrap="square" rtlCol="0">
            <a:spAutoFit/>
          </a:bodyPr>
          <a:lstStyle/>
          <a:p>
            <a:pPr algn="l"/>
            <a:r>
              <a:rPr lang="en-US" dirty="0">
                <a:solidFill>
                  <a:schemeClr val="tx1"/>
                </a:solidFill>
              </a:rPr>
              <a:t>AAAS: Machine learning 'causing science crisis'</a:t>
            </a:r>
          </a:p>
        </p:txBody>
      </p:sp>
      <p:sp>
        <p:nvSpPr>
          <p:cNvPr id="6" name="Rectangle 5"/>
          <p:cNvSpPr/>
          <p:nvPr/>
        </p:nvSpPr>
        <p:spPr>
          <a:xfrm>
            <a:off x="0" y="2087940"/>
            <a:ext cx="9144000" cy="338554"/>
          </a:xfrm>
          <a:prstGeom prst="rect">
            <a:avLst/>
          </a:prstGeom>
          <a:solidFill>
            <a:schemeClr val="bg1"/>
          </a:solidFill>
        </p:spPr>
        <p:txBody>
          <a:bodyPr wrap="square">
            <a:spAutoFit/>
          </a:bodyPr>
          <a:lstStyle/>
          <a:p>
            <a:pPr algn="l"/>
            <a:r>
              <a:rPr lang="en-US" sz="1600" b="0" dirty="0" err="1">
                <a:solidFill>
                  <a:schemeClr val="tx1"/>
                </a:solidFill>
              </a:rPr>
              <a:t>Pallab</a:t>
            </a:r>
            <a:r>
              <a:rPr lang="en-US" sz="1600" b="0" dirty="0">
                <a:solidFill>
                  <a:schemeClr val="tx1"/>
                </a:solidFill>
              </a:rPr>
              <a:t> Ghosh Science correspondent, BBC News, Washington			   16 February 2019</a:t>
            </a:r>
            <a:endParaRPr lang="en-US" sz="1600" b="0" dirty="0">
              <a:solidFill>
                <a:schemeClr val="tx1"/>
              </a:solidFill>
              <a:effectLst/>
            </a:endParaRPr>
          </a:p>
        </p:txBody>
      </p:sp>
      <p:sp>
        <p:nvSpPr>
          <p:cNvPr id="7" name="Rectangle 6"/>
          <p:cNvSpPr/>
          <p:nvPr/>
        </p:nvSpPr>
        <p:spPr>
          <a:xfrm>
            <a:off x="-23495" y="2438400"/>
            <a:ext cx="9167495" cy="4633576"/>
          </a:xfrm>
          <a:prstGeom prst="rect">
            <a:avLst/>
          </a:prstGeom>
          <a:solidFill>
            <a:schemeClr val="bg1"/>
          </a:solidFill>
        </p:spPr>
        <p:txBody>
          <a:bodyPr wrap="square">
            <a:spAutoFit/>
          </a:bodyPr>
          <a:lstStyle/>
          <a:p>
            <a:pPr marL="342900" indent="-342900" algn="just">
              <a:buFont typeface="Arial" panose="020B0604020202020204" pitchFamily="34" charset="0"/>
              <a:buChar char="•"/>
            </a:pPr>
            <a:r>
              <a:rPr lang="en-US" sz="2270" b="0" dirty="0">
                <a:solidFill>
                  <a:schemeClr val="tx1"/>
                </a:solidFill>
              </a:rPr>
              <a:t>Machine-learning techniques used by thousands of scientists to </a:t>
            </a:r>
            <a:r>
              <a:rPr lang="en-US" sz="2270" b="0" dirty="0" err="1">
                <a:solidFill>
                  <a:schemeClr val="tx1"/>
                </a:solidFill>
              </a:rPr>
              <a:t>analyse</a:t>
            </a:r>
            <a:r>
              <a:rPr lang="en-US" sz="2270" b="0" dirty="0">
                <a:solidFill>
                  <a:schemeClr val="tx1"/>
                </a:solidFill>
              </a:rPr>
              <a:t> data are producing </a:t>
            </a:r>
            <a:r>
              <a:rPr lang="en-US" sz="2270" b="0" dirty="0">
                <a:solidFill>
                  <a:srgbClr val="FF0000"/>
                </a:solidFill>
              </a:rPr>
              <a:t>results that are misleading and often completely wrong</a:t>
            </a:r>
            <a:r>
              <a:rPr lang="en-US" sz="2270" b="0" dirty="0">
                <a:solidFill>
                  <a:schemeClr val="tx1"/>
                </a:solidFill>
              </a:rPr>
              <a:t>. </a:t>
            </a:r>
          </a:p>
          <a:p>
            <a:pPr marL="342900" indent="-342900" algn="just">
              <a:buFont typeface="Arial" panose="020B0604020202020204" pitchFamily="34" charset="0"/>
              <a:buChar char="•"/>
            </a:pPr>
            <a:r>
              <a:rPr lang="en-US" sz="2270" b="0" dirty="0">
                <a:solidFill>
                  <a:schemeClr val="tx1"/>
                </a:solidFill>
              </a:rPr>
              <a:t>A growing amount of scientific research involves using machine learning software to </a:t>
            </a:r>
            <a:r>
              <a:rPr lang="en-US" sz="2270" b="0" dirty="0" err="1">
                <a:solidFill>
                  <a:schemeClr val="tx1"/>
                </a:solidFill>
              </a:rPr>
              <a:t>analyse</a:t>
            </a:r>
            <a:r>
              <a:rPr lang="en-US" sz="2270" b="0" dirty="0">
                <a:solidFill>
                  <a:schemeClr val="tx1"/>
                </a:solidFill>
              </a:rPr>
              <a:t> data that has already been collected. </a:t>
            </a:r>
          </a:p>
          <a:p>
            <a:pPr marL="342900" indent="-342900" algn="just">
              <a:buFont typeface="Arial" panose="020B0604020202020204" pitchFamily="34" charset="0"/>
              <a:buChar char="•"/>
            </a:pPr>
            <a:r>
              <a:rPr lang="en-US" sz="2270" b="0" dirty="0">
                <a:solidFill>
                  <a:schemeClr val="tx1"/>
                </a:solidFill>
              </a:rPr>
              <a:t>But, according to </a:t>
            </a:r>
            <a:r>
              <a:rPr lang="en-US" sz="2270" b="0" dirty="0" err="1">
                <a:solidFill>
                  <a:schemeClr val="tx1"/>
                </a:solidFill>
              </a:rPr>
              <a:t>Dr</a:t>
            </a:r>
            <a:r>
              <a:rPr lang="en-US" sz="2270" b="0" dirty="0">
                <a:solidFill>
                  <a:schemeClr val="tx1"/>
                </a:solidFill>
              </a:rPr>
              <a:t> Allen, the answers they come up with are likely to be inaccurate or wrong because </a:t>
            </a:r>
            <a:r>
              <a:rPr lang="en-US" sz="2270" u="sng" dirty="0">
                <a:solidFill>
                  <a:srgbClr val="FF0000"/>
                </a:solidFill>
              </a:rPr>
              <a:t>the software is identifying patterns that exist only in that data set and not the real world</a:t>
            </a:r>
            <a:r>
              <a:rPr lang="en-US" sz="2270" u="sng" dirty="0">
                <a:solidFill>
                  <a:schemeClr val="tx1"/>
                </a:solidFill>
              </a:rPr>
              <a:t>. </a:t>
            </a:r>
          </a:p>
          <a:p>
            <a:pPr marL="342900" indent="-342900" algn="just">
              <a:buFont typeface="Arial" panose="020B0604020202020204" pitchFamily="34" charset="0"/>
              <a:buChar char="•"/>
            </a:pPr>
            <a:r>
              <a:rPr lang="en-US" sz="2270" b="0" dirty="0">
                <a:solidFill>
                  <a:schemeClr val="tx1"/>
                </a:solidFill>
              </a:rPr>
              <a:t>The “reproducibility crisis” in science refers to the alarming number of research results that are not repeated when another group of scientists tries the same experiment. It can mean that the initial results were wrong. </a:t>
            </a:r>
            <a:r>
              <a:rPr lang="en-US" sz="2270" b="0" dirty="0">
                <a:solidFill>
                  <a:srgbClr val="FF0000"/>
                </a:solidFill>
              </a:rPr>
              <a:t>One analysis suggested that up to 85% of all biomedical research carried out in the world is wasted effort</a:t>
            </a:r>
            <a:r>
              <a:rPr lang="en-US" sz="2270" b="0" dirty="0">
                <a:solidFill>
                  <a:schemeClr val="tx1"/>
                </a:solidFill>
              </a:rPr>
              <a:t>.</a:t>
            </a:r>
          </a:p>
          <a:p>
            <a:pPr algn="just"/>
            <a:endParaRPr lang="en-US" sz="2270" b="0" dirty="0">
              <a:solidFill>
                <a:schemeClr val="tx1"/>
              </a:solidFill>
            </a:endParaRPr>
          </a:p>
        </p:txBody>
      </p:sp>
      <p:sp>
        <p:nvSpPr>
          <p:cNvPr id="8" name="Rectangle 7"/>
          <p:cNvSpPr/>
          <p:nvPr/>
        </p:nvSpPr>
        <p:spPr>
          <a:xfrm>
            <a:off x="3962400" y="6595646"/>
            <a:ext cx="5181600" cy="338554"/>
          </a:xfrm>
          <a:prstGeom prst="rect">
            <a:avLst/>
          </a:prstGeom>
        </p:spPr>
        <p:txBody>
          <a:bodyPr wrap="square">
            <a:spAutoFit/>
          </a:bodyPr>
          <a:lstStyle/>
          <a:p>
            <a:pPr algn="r"/>
            <a:r>
              <a:rPr lang="en-US" sz="1600" b="0" dirty="0">
                <a:solidFill>
                  <a:schemeClr val="tx1"/>
                </a:solidFill>
              </a:rPr>
              <a:t>https://www.bbc.com/news/science-environment-47267081</a:t>
            </a:r>
          </a:p>
        </p:txBody>
      </p:sp>
      <p:sp>
        <p:nvSpPr>
          <p:cNvPr id="2" name="Slide Number Placeholder 1"/>
          <p:cNvSpPr>
            <a:spLocks noGrp="1"/>
          </p:cNvSpPr>
          <p:nvPr>
            <p:ph type="sldNum" sz="quarter" idx="4"/>
          </p:nvPr>
        </p:nvSpPr>
        <p:spPr/>
        <p:txBody>
          <a:bodyPr/>
          <a:lstStyle/>
          <a:p>
            <a:fld id="{9CE537AB-973C-4F01-8428-E6E22579D3AA}" type="slidenum">
              <a:rPr lang="en-US" smtClean="0"/>
              <a:pPr/>
              <a:t>21</a:t>
            </a:fld>
            <a:endParaRPr lang="en-US"/>
          </a:p>
        </p:txBody>
      </p:sp>
    </p:spTree>
    <p:extLst>
      <p:ext uri="{BB962C8B-B14F-4D97-AF65-F5344CB8AC3E}">
        <p14:creationId xmlns:p14="http://schemas.microsoft.com/office/powerpoint/2010/main" val="856227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 of data-focused research</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lgn="ctr"/>
            <a:r>
              <a:rPr lang="en-US" dirty="0"/>
              <a:t>Faithful representation: perfect correspondence</a:t>
            </a:r>
          </a:p>
          <a:p>
            <a:pPr marL="0" indent="0" algn="ctr"/>
            <a:r>
              <a:rPr lang="en-US" dirty="0"/>
              <a:t>between representation and what is represented</a:t>
            </a:r>
          </a:p>
        </p:txBody>
      </p:sp>
      <p:pic>
        <p:nvPicPr>
          <p:cNvPr id="4" name="Picture 3"/>
          <p:cNvPicPr>
            <a:picLocks noChangeAspect="1"/>
          </p:cNvPicPr>
          <p:nvPr/>
        </p:nvPicPr>
        <p:blipFill>
          <a:blip r:embed="rId2"/>
          <a:stretch>
            <a:fillRect/>
          </a:stretch>
        </p:blipFill>
        <p:spPr>
          <a:xfrm>
            <a:off x="630382" y="2019159"/>
            <a:ext cx="7839074" cy="3382973"/>
          </a:xfrm>
          <a:prstGeom prst="rect">
            <a:avLst/>
          </a:prstGeom>
        </p:spPr>
      </p:pic>
      <p:sp>
        <p:nvSpPr>
          <p:cNvPr id="5" name="Rectangle 4"/>
          <p:cNvSpPr/>
          <p:nvPr/>
        </p:nvSpPr>
        <p:spPr bwMode="auto">
          <a:xfrm>
            <a:off x="3429000" y="1676400"/>
            <a:ext cx="609600" cy="3962400"/>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TextBox 5"/>
          <p:cNvSpPr txBox="1"/>
          <p:nvPr/>
        </p:nvSpPr>
        <p:spPr>
          <a:xfrm>
            <a:off x="4038600" y="1456681"/>
            <a:ext cx="1063112" cy="584775"/>
          </a:xfrm>
          <a:prstGeom prst="rect">
            <a:avLst/>
          </a:prstGeom>
          <a:noFill/>
        </p:spPr>
        <p:txBody>
          <a:bodyPr wrap="none" rtlCol="0">
            <a:spAutoFit/>
          </a:bodyPr>
          <a:lstStyle/>
          <a:p>
            <a:r>
              <a:rPr lang="en-US" sz="3200" b="1" dirty="0">
                <a:solidFill>
                  <a:srgbClr val="FFC000"/>
                </a:solidFill>
              </a:rPr>
              <a:t>Is it?</a:t>
            </a:r>
          </a:p>
        </p:txBody>
      </p:sp>
      <p:sp>
        <p:nvSpPr>
          <p:cNvPr id="7" name="Slide Number Placeholder 6"/>
          <p:cNvSpPr>
            <a:spLocks noGrp="1"/>
          </p:cNvSpPr>
          <p:nvPr>
            <p:ph type="sldNum" sz="quarter" idx="4"/>
          </p:nvPr>
        </p:nvSpPr>
        <p:spPr/>
        <p:txBody>
          <a:bodyPr/>
          <a:lstStyle/>
          <a:p>
            <a:fld id="{9CE537AB-973C-4F01-8428-E6E22579D3AA}" type="slidenum">
              <a:rPr lang="en-US" smtClean="0"/>
              <a:pPr/>
              <a:t>22</a:t>
            </a:fld>
            <a:endParaRPr lang="en-US"/>
          </a:p>
        </p:txBody>
      </p:sp>
    </p:spTree>
    <p:extLst>
      <p:ext uri="{BB962C8B-B14F-4D97-AF65-F5344CB8AC3E}">
        <p14:creationId xmlns:p14="http://schemas.microsoft.com/office/powerpoint/2010/main" val="28921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6A994-85B0-45D6-90DB-A275BE0BB9B6}"/>
              </a:ext>
            </a:extLst>
          </p:cNvPr>
          <p:cNvSpPr>
            <a:spLocks noGrp="1"/>
          </p:cNvSpPr>
          <p:nvPr>
            <p:ph type="title"/>
          </p:nvPr>
        </p:nvSpPr>
        <p:spPr/>
        <p:txBody>
          <a:bodyPr/>
          <a:lstStyle/>
          <a:p>
            <a:r>
              <a:rPr lang="en-US" dirty="0"/>
              <a:t>Three relevant disciplines (2)</a:t>
            </a:r>
          </a:p>
        </p:txBody>
      </p:sp>
      <p:sp>
        <p:nvSpPr>
          <p:cNvPr id="3" name="Slide Number Placeholder 2">
            <a:extLst>
              <a:ext uri="{FF2B5EF4-FFF2-40B4-BE49-F238E27FC236}">
                <a16:creationId xmlns:a16="http://schemas.microsoft.com/office/drawing/2014/main" id="{893DE3F6-C67D-40B5-888B-817EDB061DB9}"/>
              </a:ext>
            </a:extLst>
          </p:cNvPr>
          <p:cNvSpPr>
            <a:spLocks noGrp="1"/>
          </p:cNvSpPr>
          <p:nvPr>
            <p:ph type="sldNum" sz="quarter" idx="4"/>
          </p:nvPr>
        </p:nvSpPr>
        <p:spPr/>
        <p:txBody>
          <a:bodyPr/>
          <a:lstStyle/>
          <a:p>
            <a:fld id="{F41BC1FE-425B-4D41-9768-47500E60C2C6}" type="slidenum">
              <a:rPr lang="en-US" altLang="en-US" smtClean="0"/>
              <a:pPr/>
              <a:t>23</a:t>
            </a:fld>
            <a:endParaRPr lang="en-US" altLang="en-US"/>
          </a:p>
        </p:txBody>
      </p:sp>
      <p:pic>
        <p:nvPicPr>
          <p:cNvPr id="52" name="Picture 51">
            <a:extLst>
              <a:ext uri="{FF2B5EF4-FFF2-40B4-BE49-F238E27FC236}">
                <a16:creationId xmlns:a16="http://schemas.microsoft.com/office/drawing/2014/main" id="{C70CE3A6-A8A4-4462-926E-B80A76C99BB4}"/>
              </a:ext>
            </a:extLst>
          </p:cNvPr>
          <p:cNvPicPr>
            <a:picLocks noChangeAspect="1"/>
          </p:cNvPicPr>
          <p:nvPr/>
        </p:nvPicPr>
        <p:blipFill>
          <a:blip r:embed="rId2"/>
          <a:stretch>
            <a:fillRect/>
          </a:stretch>
        </p:blipFill>
        <p:spPr>
          <a:xfrm>
            <a:off x="215217" y="4139335"/>
            <a:ext cx="1467251" cy="2185266"/>
          </a:xfrm>
          <a:prstGeom prst="rect">
            <a:avLst/>
          </a:prstGeom>
        </p:spPr>
      </p:pic>
      <p:pic>
        <p:nvPicPr>
          <p:cNvPr id="53" name="Picture 2" descr="Brain Education Help  Idea  Knowledge  Mind">
            <a:extLst>
              <a:ext uri="{FF2B5EF4-FFF2-40B4-BE49-F238E27FC236}">
                <a16:creationId xmlns:a16="http://schemas.microsoft.com/office/drawing/2014/main" id="{6D76E9A0-8E06-425E-A259-F796C1723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33470" y="4078967"/>
            <a:ext cx="2481398" cy="24813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572CADA-50D3-4B94-887D-8CD3A7F0AD59}"/>
              </a:ext>
            </a:extLst>
          </p:cNvPr>
          <p:cNvPicPr>
            <a:picLocks noChangeAspect="1"/>
          </p:cNvPicPr>
          <p:nvPr/>
        </p:nvPicPr>
        <p:blipFill>
          <a:blip r:embed="rId4"/>
          <a:stretch>
            <a:fillRect/>
          </a:stretch>
        </p:blipFill>
        <p:spPr>
          <a:xfrm>
            <a:off x="370332" y="1600200"/>
            <a:ext cx="8240268" cy="2030403"/>
          </a:xfrm>
          <a:prstGeom prst="rect">
            <a:avLst/>
          </a:prstGeom>
        </p:spPr>
      </p:pic>
      <p:sp>
        <p:nvSpPr>
          <p:cNvPr id="13" name="TextBox 12">
            <a:extLst>
              <a:ext uri="{FF2B5EF4-FFF2-40B4-BE49-F238E27FC236}">
                <a16:creationId xmlns:a16="http://schemas.microsoft.com/office/drawing/2014/main" id="{82A50D7C-32FF-4E47-8ECF-C3D6A3F46336}"/>
              </a:ext>
            </a:extLst>
          </p:cNvPr>
          <p:cNvSpPr txBox="1"/>
          <p:nvPr/>
        </p:nvSpPr>
        <p:spPr>
          <a:xfrm>
            <a:off x="3714395" y="3886200"/>
            <a:ext cx="3524605" cy="2308324"/>
          </a:xfrm>
          <a:prstGeom prst="rect">
            <a:avLst/>
          </a:prstGeom>
          <a:noFill/>
        </p:spPr>
        <p:txBody>
          <a:bodyPr wrap="square" rtlCol="0">
            <a:spAutoFit/>
          </a:bodyPr>
          <a:lstStyle/>
          <a:p>
            <a:pPr algn="l"/>
            <a:r>
              <a:rPr lang="en-US" sz="2400" b="1" u="sng" dirty="0">
                <a:solidFill>
                  <a:srgbClr val="FFFF00"/>
                </a:solidFill>
              </a:rPr>
              <a:t>Statistics</a:t>
            </a:r>
            <a:r>
              <a:rPr lang="en-US" sz="2400" dirty="0">
                <a:solidFill>
                  <a:srgbClr val="FFFF00"/>
                </a:solidFill>
              </a:rPr>
              <a:t>:</a:t>
            </a:r>
          </a:p>
          <a:p>
            <a:pPr algn="l"/>
            <a:r>
              <a:rPr lang="en-US" sz="2400" b="0" dirty="0">
                <a:solidFill>
                  <a:srgbClr val="FFFF00"/>
                </a:solidFill>
              </a:rPr>
              <a:t>‘</a:t>
            </a:r>
            <a:r>
              <a:rPr lang="en-US" sz="2400" b="0" i="1" dirty="0">
                <a:solidFill>
                  <a:srgbClr val="FFFF00"/>
                </a:solidFill>
              </a:rPr>
              <a:t>a branch of mathematics dealing with the collection, analysis, interpretation, presentation, and organization of data</a:t>
            </a:r>
            <a:r>
              <a:rPr lang="en-US" sz="2400" b="0" dirty="0">
                <a:solidFill>
                  <a:srgbClr val="FFFF00"/>
                </a:solidFill>
              </a:rPr>
              <a:t>’.</a:t>
            </a:r>
          </a:p>
        </p:txBody>
      </p:sp>
      <p:sp>
        <p:nvSpPr>
          <p:cNvPr id="14" name="Rectangle 13">
            <a:extLst>
              <a:ext uri="{FF2B5EF4-FFF2-40B4-BE49-F238E27FC236}">
                <a16:creationId xmlns:a16="http://schemas.microsoft.com/office/drawing/2014/main" id="{9C7D11DA-AB81-44EC-B814-F8DA8F792884}"/>
              </a:ext>
            </a:extLst>
          </p:cNvPr>
          <p:cNvSpPr/>
          <p:nvPr/>
        </p:nvSpPr>
        <p:spPr>
          <a:xfrm>
            <a:off x="3302712" y="6311621"/>
            <a:ext cx="3810000" cy="276999"/>
          </a:xfrm>
          <a:prstGeom prst="rect">
            <a:avLst/>
          </a:prstGeom>
        </p:spPr>
        <p:txBody>
          <a:bodyPr wrap="square">
            <a:spAutoFit/>
          </a:bodyPr>
          <a:lstStyle/>
          <a:p>
            <a:pPr algn="r"/>
            <a:r>
              <a:rPr lang="en-US" sz="1200" i="1" dirty="0">
                <a:solidFill>
                  <a:srgbClr val="FFFF00"/>
                </a:solidFill>
              </a:rPr>
              <a:t>https://en.wikipedia.org/wiki/Statistics</a:t>
            </a:r>
            <a:endParaRPr lang="en-US" sz="1200" dirty="0">
              <a:solidFill>
                <a:srgbClr val="FFFF00"/>
              </a:solidFill>
            </a:endParaRPr>
          </a:p>
        </p:txBody>
      </p:sp>
      <p:sp>
        <p:nvSpPr>
          <p:cNvPr id="5" name="Arrow: Bent 4">
            <a:extLst>
              <a:ext uri="{FF2B5EF4-FFF2-40B4-BE49-F238E27FC236}">
                <a16:creationId xmlns:a16="http://schemas.microsoft.com/office/drawing/2014/main" id="{62D069E1-05B2-4E55-94F4-58BB605ACD55}"/>
              </a:ext>
            </a:extLst>
          </p:cNvPr>
          <p:cNvSpPr/>
          <p:nvPr/>
        </p:nvSpPr>
        <p:spPr bwMode="auto">
          <a:xfrm flipH="1">
            <a:off x="609600" y="3689737"/>
            <a:ext cx="7239000" cy="449597"/>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Arrow: Bent 16">
            <a:extLst>
              <a:ext uri="{FF2B5EF4-FFF2-40B4-BE49-F238E27FC236}">
                <a16:creationId xmlns:a16="http://schemas.microsoft.com/office/drawing/2014/main" id="{E5D93634-F3E3-42FB-ADBE-12E740C15C30}"/>
              </a:ext>
            </a:extLst>
          </p:cNvPr>
          <p:cNvSpPr/>
          <p:nvPr/>
        </p:nvSpPr>
        <p:spPr bwMode="auto">
          <a:xfrm rot="5400000">
            <a:off x="1711404" y="2784397"/>
            <a:ext cx="367786" cy="2418995"/>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18" name="Picture 7">
            <a:extLst>
              <a:ext uri="{FF2B5EF4-FFF2-40B4-BE49-F238E27FC236}">
                <a16:creationId xmlns:a16="http://schemas.microsoft.com/office/drawing/2014/main" id="{CDAB3010-7D30-4CE2-81B7-7F03AA3A9C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8475" y="4202754"/>
            <a:ext cx="1463479" cy="2150851"/>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797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DC364-D29A-48D8-9C63-005DA51199F8}"/>
              </a:ext>
            </a:extLst>
          </p:cNvPr>
          <p:cNvSpPr>
            <a:spLocks noGrp="1"/>
          </p:cNvSpPr>
          <p:nvPr>
            <p:ph type="title"/>
          </p:nvPr>
        </p:nvSpPr>
        <p:spPr/>
        <p:txBody>
          <a:bodyPr/>
          <a:lstStyle/>
          <a:p>
            <a:r>
              <a:rPr lang="en-US" dirty="0"/>
              <a:t>Remember</a:t>
            </a:r>
          </a:p>
        </p:txBody>
      </p:sp>
      <p:sp>
        <p:nvSpPr>
          <p:cNvPr id="4" name="Slide Number Placeholder 3">
            <a:extLst>
              <a:ext uri="{FF2B5EF4-FFF2-40B4-BE49-F238E27FC236}">
                <a16:creationId xmlns:a16="http://schemas.microsoft.com/office/drawing/2014/main" id="{BD000986-9597-42D0-B726-B57517C488E7}"/>
              </a:ext>
            </a:extLst>
          </p:cNvPr>
          <p:cNvSpPr>
            <a:spLocks noGrp="1"/>
          </p:cNvSpPr>
          <p:nvPr>
            <p:ph type="sldNum" sz="quarter" idx="4"/>
          </p:nvPr>
        </p:nvSpPr>
        <p:spPr/>
        <p:txBody>
          <a:bodyPr/>
          <a:lstStyle/>
          <a:p>
            <a:fld id="{9CE537AB-973C-4F01-8428-E6E22579D3AA}" type="slidenum">
              <a:rPr lang="en-US" smtClean="0"/>
              <a:pPr/>
              <a:t>24</a:t>
            </a:fld>
            <a:endParaRPr lang="en-US"/>
          </a:p>
        </p:txBody>
      </p:sp>
      <p:pic>
        <p:nvPicPr>
          <p:cNvPr id="6" name="Picture 5">
            <a:extLst>
              <a:ext uri="{FF2B5EF4-FFF2-40B4-BE49-F238E27FC236}">
                <a16:creationId xmlns:a16="http://schemas.microsoft.com/office/drawing/2014/main" id="{819E7030-C449-40F3-BED2-86B2530A13A8}"/>
              </a:ext>
            </a:extLst>
          </p:cNvPr>
          <p:cNvPicPr>
            <a:picLocks noChangeAspect="1"/>
          </p:cNvPicPr>
          <p:nvPr/>
        </p:nvPicPr>
        <p:blipFill>
          <a:blip r:embed="rId2"/>
          <a:stretch>
            <a:fillRect/>
          </a:stretch>
        </p:blipFill>
        <p:spPr>
          <a:xfrm>
            <a:off x="4488298" y="609600"/>
            <a:ext cx="4623804" cy="3053098"/>
          </a:xfrm>
          <a:prstGeom prst="rect">
            <a:avLst/>
          </a:prstGeom>
          <a:ln w="38100">
            <a:solidFill>
              <a:srgbClr val="FF0000"/>
            </a:solidFill>
          </a:ln>
        </p:spPr>
      </p:pic>
      <p:pic>
        <p:nvPicPr>
          <p:cNvPr id="7" name="Picture 6">
            <a:extLst>
              <a:ext uri="{FF2B5EF4-FFF2-40B4-BE49-F238E27FC236}">
                <a16:creationId xmlns:a16="http://schemas.microsoft.com/office/drawing/2014/main" id="{B8B12F58-208F-47D2-ACD8-742B33513D53}"/>
              </a:ext>
            </a:extLst>
          </p:cNvPr>
          <p:cNvPicPr>
            <a:picLocks noChangeAspect="1"/>
          </p:cNvPicPr>
          <p:nvPr/>
        </p:nvPicPr>
        <p:blipFill>
          <a:blip r:embed="rId3"/>
          <a:stretch>
            <a:fillRect/>
          </a:stretch>
        </p:blipFill>
        <p:spPr>
          <a:xfrm>
            <a:off x="31896" y="609600"/>
            <a:ext cx="4489200" cy="3053099"/>
          </a:xfrm>
          <a:prstGeom prst="rect">
            <a:avLst/>
          </a:prstGeom>
          <a:ln w="38100">
            <a:solidFill>
              <a:srgbClr val="FF0000"/>
            </a:solidFill>
          </a:ln>
        </p:spPr>
      </p:pic>
      <p:pic>
        <p:nvPicPr>
          <p:cNvPr id="8" name="Picture 7">
            <a:extLst>
              <a:ext uri="{FF2B5EF4-FFF2-40B4-BE49-F238E27FC236}">
                <a16:creationId xmlns:a16="http://schemas.microsoft.com/office/drawing/2014/main" id="{A4C4FCCC-E742-4595-AE11-026DA3547B82}"/>
              </a:ext>
            </a:extLst>
          </p:cNvPr>
          <p:cNvPicPr>
            <a:picLocks noChangeAspect="1"/>
          </p:cNvPicPr>
          <p:nvPr/>
        </p:nvPicPr>
        <p:blipFill>
          <a:blip r:embed="rId4"/>
          <a:stretch>
            <a:fillRect/>
          </a:stretch>
        </p:blipFill>
        <p:spPr>
          <a:xfrm>
            <a:off x="31896" y="3673332"/>
            <a:ext cx="4540103" cy="3161984"/>
          </a:xfrm>
          <a:prstGeom prst="rect">
            <a:avLst/>
          </a:prstGeom>
          <a:ln w="38100">
            <a:solidFill>
              <a:srgbClr val="FF0000"/>
            </a:solidFill>
          </a:ln>
        </p:spPr>
      </p:pic>
      <p:pic>
        <p:nvPicPr>
          <p:cNvPr id="9" name="Picture 8">
            <a:extLst>
              <a:ext uri="{FF2B5EF4-FFF2-40B4-BE49-F238E27FC236}">
                <a16:creationId xmlns:a16="http://schemas.microsoft.com/office/drawing/2014/main" id="{3FB9D218-58AA-4F48-9746-43BAC4636D2A}"/>
              </a:ext>
            </a:extLst>
          </p:cNvPr>
          <p:cNvPicPr>
            <a:picLocks noChangeAspect="1"/>
          </p:cNvPicPr>
          <p:nvPr/>
        </p:nvPicPr>
        <p:blipFill>
          <a:blip r:embed="rId5"/>
          <a:stretch>
            <a:fillRect/>
          </a:stretch>
        </p:blipFill>
        <p:spPr>
          <a:xfrm>
            <a:off x="4572001" y="3662698"/>
            <a:ext cx="4540102" cy="3172617"/>
          </a:xfrm>
          <a:prstGeom prst="rect">
            <a:avLst/>
          </a:prstGeom>
          <a:ln w="38100">
            <a:solidFill>
              <a:srgbClr val="FF0000"/>
            </a:solidFill>
          </a:ln>
        </p:spPr>
      </p:pic>
    </p:spTree>
    <p:extLst>
      <p:ext uri="{BB962C8B-B14F-4D97-AF65-F5344CB8AC3E}">
        <p14:creationId xmlns:p14="http://schemas.microsoft.com/office/powerpoint/2010/main" val="596439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2" descr="Brain Education Help  Idea  Knowledge  Mind">
            <a:extLst>
              <a:ext uri="{FF2B5EF4-FFF2-40B4-BE49-F238E27FC236}">
                <a16:creationId xmlns:a16="http://schemas.microsoft.com/office/drawing/2014/main" id="{03298BE3-268B-48BA-B494-6972D0CA9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092860" y="2758860"/>
            <a:ext cx="898740" cy="89874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Brain Education Help  Idea  Knowledge  Mind">
            <a:extLst>
              <a:ext uri="{FF2B5EF4-FFF2-40B4-BE49-F238E27FC236}">
                <a16:creationId xmlns:a16="http://schemas.microsoft.com/office/drawing/2014/main" id="{B4A2B327-2595-4649-9936-67621AA5DB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087958" y="2758860"/>
            <a:ext cx="898740" cy="8987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966A994-85B0-45D6-90DB-A275BE0BB9B6}"/>
              </a:ext>
            </a:extLst>
          </p:cNvPr>
          <p:cNvSpPr>
            <a:spLocks noGrp="1"/>
          </p:cNvSpPr>
          <p:nvPr>
            <p:ph type="title"/>
          </p:nvPr>
        </p:nvSpPr>
        <p:spPr>
          <a:xfrm>
            <a:off x="0" y="762000"/>
            <a:ext cx="9144000" cy="762000"/>
          </a:xfrm>
        </p:spPr>
        <p:txBody>
          <a:bodyPr/>
          <a:lstStyle/>
          <a:p>
            <a:r>
              <a:rPr lang="en-US" sz="3400" dirty="0">
                <a:gradFill>
                  <a:gsLst>
                    <a:gs pos="24000">
                      <a:srgbClr val="00FF00"/>
                    </a:gs>
                    <a:gs pos="63000">
                      <a:srgbClr val="FF9999"/>
                    </a:gs>
                  </a:gsLst>
                  <a:lin ang="0" scaled="1"/>
                </a:gradFill>
              </a:rPr>
              <a:t>The biggest mistake in science one can make:</a:t>
            </a:r>
          </a:p>
        </p:txBody>
      </p:sp>
      <p:sp>
        <p:nvSpPr>
          <p:cNvPr id="3" name="Slide Number Placeholder 2">
            <a:extLst>
              <a:ext uri="{FF2B5EF4-FFF2-40B4-BE49-F238E27FC236}">
                <a16:creationId xmlns:a16="http://schemas.microsoft.com/office/drawing/2014/main" id="{893DE3F6-C67D-40B5-888B-817EDB061DB9}"/>
              </a:ext>
            </a:extLst>
          </p:cNvPr>
          <p:cNvSpPr>
            <a:spLocks noGrp="1"/>
          </p:cNvSpPr>
          <p:nvPr>
            <p:ph type="sldNum" sz="quarter" idx="4"/>
          </p:nvPr>
        </p:nvSpPr>
        <p:spPr/>
        <p:txBody>
          <a:bodyPr/>
          <a:lstStyle/>
          <a:p>
            <a:fld id="{F41BC1FE-425B-4D41-9768-47500E60C2C6}" type="slidenum">
              <a:rPr lang="en-US" altLang="en-US" smtClean="0"/>
              <a:pPr/>
              <a:t>25</a:t>
            </a:fld>
            <a:endParaRPr lang="en-US" altLang="en-US"/>
          </a:p>
        </p:txBody>
      </p:sp>
      <p:grpSp>
        <p:nvGrpSpPr>
          <p:cNvPr id="36" name="Group 35">
            <a:extLst>
              <a:ext uri="{FF2B5EF4-FFF2-40B4-BE49-F238E27FC236}">
                <a16:creationId xmlns:a16="http://schemas.microsoft.com/office/drawing/2014/main" id="{878CA097-1CB5-4489-A9FE-577498D4213E}"/>
              </a:ext>
            </a:extLst>
          </p:cNvPr>
          <p:cNvGrpSpPr/>
          <p:nvPr/>
        </p:nvGrpSpPr>
        <p:grpSpPr>
          <a:xfrm>
            <a:off x="182799" y="1804263"/>
            <a:ext cx="533400" cy="2178928"/>
            <a:chOff x="182799" y="1783472"/>
            <a:chExt cx="533400" cy="2178928"/>
          </a:xfrm>
        </p:grpSpPr>
        <p:sp>
          <p:nvSpPr>
            <p:cNvPr id="6" name="Oval 5">
              <a:extLst>
                <a:ext uri="{FF2B5EF4-FFF2-40B4-BE49-F238E27FC236}">
                  <a16:creationId xmlns:a16="http://schemas.microsoft.com/office/drawing/2014/main" id="{6E63F771-CF08-4AA4-9DFF-67BBF8D1D282}"/>
                </a:ext>
              </a:extLst>
            </p:cNvPr>
            <p:cNvSpPr/>
            <p:nvPr/>
          </p:nvSpPr>
          <p:spPr bwMode="auto">
            <a:xfrm>
              <a:off x="182799" y="1783472"/>
              <a:ext cx="533400" cy="5334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Oval 6">
              <a:extLst>
                <a:ext uri="{FF2B5EF4-FFF2-40B4-BE49-F238E27FC236}">
                  <a16:creationId xmlns:a16="http://schemas.microsoft.com/office/drawing/2014/main" id="{A49DF7D9-BAE6-40BD-984A-D0902089E7F1}"/>
                </a:ext>
              </a:extLst>
            </p:cNvPr>
            <p:cNvSpPr/>
            <p:nvPr/>
          </p:nvSpPr>
          <p:spPr bwMode="auto">
            <a:xfrm>
              <a:off x="182799" y="2811192"/>
              <a:ext cx="533400" cy="533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17" name="TextBox 16">
              <a:extLst>
                <a:ext uri="{FF2B5EF4-FFF2-40B4-BE49-F238E27FC236}">
                  <a16:creationId xmlns:a16="http://schemas.microsoft.com/office/drawing/2014/main" id="{BFEBB8B4-C1D7-406C-A583-2196EDA1E7EC}"/>
                </a:ext>
              </a:extLst>
            </p:cNvPr>
            <p:cNvSpPr txBox="1"/>
            <p:nvPr/>
          </p:nvSpPr>
          <p:spPr>
            <a:xfrm>
              <a:off x="280222" y="3500735"/>
              <a:ext cx="338554" cy="461665"/>
            </a:xfrm>
            <a:prstGeom prst="rect">
              <a:avLst/>
            </a:prstGeom>
            <a:noFill/>
          </p:spPr>
          <p:txBody>
            <a:bodyPr wrap="none" rtlCol="0">
              <a:spAutoFit/>
            </a:bodyPr>
            <a:lstStyle/>
            <a:p>
              <a:r>
                <a:rPr lang="en-US" sz="2400" dirty="0">
                  <a:solidFill>
                    <a:schemeClr val="bg1"/>
                  </a:solidFill>
                </a:rPr>
                <a:t>1</a:t>
              </a:r>
            </a:p>
          </p:txBody>
        </p:sp>
      </p:grpSp>
      <p:grpSp>
        <p:nvGrpSpPr>
          <p:cNvPr id="48" name="Group 47">
            <a:extLst>
              <a:ext uri="{FF2B5EF4-FFF2-40B4-BE49-F238E27FC236}">
                <a16:creationId xmlns:a16="http://schemas.microsoft.com/office/drawing/2014/main" id="{F12C4FE7-5370-4C6E-869D-0C484539C618}"/>
              </a:ext>
            </a:extLst>
          </p:cNvPr>
          <p:cNvGrpSpPr/>
          <p:nvPr/>
        </p:nvGrpSpPr>
        <p:grpSpPr>
          <a:xfrm>
            <a:off x="855274" y="1802032"/>
            <a:ext cx="1891675" cy="2183391"/>
            <a:chOff x="855274" y="1802032"/>
            <a:chExt cx="1891675" cy="2183391"/>
          </a:xfrm>
        </p:grpSpPr>
        <p:grpSp>
          <p:nvGrpSpPr>
            <p:cNvPr id="44" name="Group 43">
              <a:extLst>
                <a:ext uri="{FF2B5EF4-FFF2-40B4-BE49-F238E27FC236}">
                  <a16:creationId xmlns:a16="http://schemas.microsoft.com/office/drawing/2014/main" id="{E4E30D77-36C7-4961-B64D-E6B42EC47316}"/>
                </a:ext>
              </a:extLst>
            </p:cNvPr>
            <p:cNvGrpSpPr/>
            <p:nvPr/>
          </p:nvGrpSpPr>
          <p:grpSpPr>
            <a:xfrm>
              <a:off x="855274" y="1802032"/>
              <a:ext cx="1219200" cy="2183391"/>
              <a:chOff x="809016" y="1783474"/>
              <a:chExt cx="1219200" cy="2183391"/>
            </a:xfrm>
          </p:grpSpPr>
          <p:sp>
            <p:nvSpPr>
              <p:cNvPr id="8" name="TextBox 7">
                <a:extLst>
                  <a:ext uri="{FF2B5EF4-FFF2-40B4-BE49-F238E27FC236}">
                    <a16:creationId xmlns:a16="http://schemas.microsoft.com/office/drawing/2014/main" id="{8E7E2BD6-A78E-416E-A761-F80429D88A46}"/>
                  </a:ext>
                </a:extLst>
              </p:cNvPr>
              <p:cNvSpPr txBox="1"/>
              <p:nvPr/>
            </p:nvSpPr>
            <p:spPr>
              <a:xfrm rot="5400000">
                <a:off x="612098" y="239475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12" name="Arrow: Right 11">
                <a:extLst>
                  <a:ext uri="{FF2B5EF4-FFF2-40B4-BE49-F238E27FC236}">
                    <a16:creationId xmlns:a16="http://schemas.microsoft.com/office/drawing/2014/main" id="{862D7429-AA0B-428F-BBE8-0C42D28C6970}"/>
                  </a:ext>
                </a:extLst>
              </p:cNvPr>
              <p:cNvSpPr/>
              <p:nvPr/>
            </p:nvSpPr>
            <p:spPr bwMode="auto">
              <a:xfrm flipH="1">
                <a:off x="809016" y="243840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8" name="TextBox 17">
                <a:extLst>
                  <a:ext uri="{FF2B5EF4-FFF2-40B4-BE49-F238E27FC236}">
                    <a16:creationId xmlns:a16="http://schemas.microsoft.com/office/drawing/2014/main" id="{489EC2DF-8279-445D-956A-1E0D062E395B}"/>
                  </a:ext>
                </a:extLst>
              </p:cNvPr>
              <p:cNvSpPr txBox="1"/>
              <p:nvPr/>
            </p:nvSpPr>
            <p:spPr>
              <a:xfrm>
                <a:off x="1223379" y="3505200"/>
                <a:ext cx="338554" cy="461665"/>
              </a:xfrm>
              <a:prstGeom prst="rect">
                <a:avLst/>
              </a:prstGeom>
              <a:noFill/>
            </p:spPr>
            <p:txBody>
              <a:bodyPr wrap="none" rtlCol="0">
                <a:spAutoFit/>
              </a:bodyPr>
              <a:lstStyle/>
              <a:p>
                <a:r>
                  <a:rPr lang="en-US" sz="2400" dirty="0">
                    <a:solidFill>
                      <a:schemeClr val="bg1"/>
                    </a:solidFill>
                  </a:rPr>
                  <a:t>2</a:t>
                </a:r>
              </a:p>
            </p:txBody>
          </p:sp>
        </p:grpSp>
        <p:grpSp>
          <p:nvGrpSpPr>
            <p:cNvPr id="37" name="Group 36">
              <a:extLst>
                <a:ext uri="{FF2B5EF4-FFF2-40B4-BE49-F238E27FC236}">
                  <a16:creationId xmlns:a16="http://schemas.microsoft.com/office/drawing/2014/main" id="{2896B8AE-2E72-47CD-A339-B46CF2B82F0E}"/>
                </a:ext>
              </a:extLst>
            </p:cNvPr>
            <p:cNvGrpSpPr/>
            <p:nvPr/>
          </p:nvGrpSpPr>
          <p:grpSpPr>
            <a:xfrm>
              <a:off x="2213549" y="1808283"/>
              <a:ext cx="533400" cy="2170888"/>
              <a:chOff x="2141301" y="1791512"/>
              <a:chExt cx="533400" cy="2170888"/>
            </a:xfrm>
          </p:grpSpPr>
          <p:sp>
            <p:nvSpPr>
              <p:cNvPr id="9" name="Oval 8">
                <a:extLst>
                  <a:ext uri="{FF2B5EF4-FFF2-40B4-BE49-F238E27FC236}">
                    <a16:creationId xmlns:a16="http://schemas.microsoft.com/office/drawing/2014/main" id="{EED08A0B-0043-4B18-BD19-81EB025C7DD9}"/>
                  </a:ext>
                </a:extLst>
              </p:cNvPr>
              <p:cNvSpPr/>
              <p:nvPr/>
            </p:nvSpPr>
            <p:spPr bwMode="auto">
              <a:xfrm>
                <a:off x="2141301" y="1791512"/>
                <a:ext cx="533400" cy="533400"/>
              </a:xfrm>
              <a:prstGeom prst="ellipse">
                <a:avLst/>
              </a:prstGeom>
              <a:solidFill>
                <a:srgbClr val="FFC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Oval 9">
                <a:extLst>
                  <a:ext uri="{FF2B5EF4-FFF2-40B4-BE49-F238E27FC236}">
                    <a16:creationId xmlns:a16="http://schemas.microsoft.com/office/drawing/2014/main" id="{2B821173-2AB7-486B-A08C-437E4DFE15C4}"/>
                  </a:ext>
                </a:extLst>
              </p:cNvPr>
              <p:cNvSpPr/>
              <p:nvPr/>
            </p:nvSpPr>
            <p:spPr bwMode="auto">
              <a:xfrm>
                <a:off x="2141301" y="2819232"/>
                <a:ext cx="533400" cy="533400"/>
              </a:xfrm>
              <a:prstGeom prst="ellipse">
                <a:avLst/>
              </a:prstGeom>
              <a:solidFill>
                <a:srgbClr val="FF0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19" name="TextBox 18">
                <a:extLst>
                  <a:ext uri="{FF2B5EF4-FFF2-40B4-BE49-F238E27FC236}">
                    <a16:creationId xmlns:a16="http://schemas.microsoft.com/office/drawing/2014/main" id="{3A14292F-B6C8-4474-9CAC-6976E371009A}"/>
                  </a:ext>
                </a:extLst>
              </p:cNvPr>
              <p:cNvSpPr txBox="1"/>
              <p:nvPr/>
            </p:nvSpPr>
            <p:spPr>
              <a:xfrm>
                <a:off x="2238724" y="3500735"/>
                <a:ext cx="338554" cy="461665"/>
              </a:xfrm>
              <a:prstGeom prst="rect">
                <a:avLst/>
              </a:prstGeom>
              <a:noFill/>
            </p:spPr>
            <p:txBody>
              <a:bodyPr wrap="none" rtlCol="0">
                <a:spAutoFit/>
              </a:bodyPr>
              <a:lstStyle/>
              <a:p>
                <a:r>
                  <a:rPr lang="en-US" sz="2400" dirty="0">
                    <a:solidFill>
                      <a:schemeClr val="bg1"/>
                    </a:solidFill>
                  </a:rPr>
                  <a:t>3</a:t>
                </a:r>
              </a:p>
            </p:txBody>
          </p:sp>
        </p:grpSp>
      </p:grpSp>
      <p:grpSp>
        <p:nvGrpSpPr>
          <p:cNvPr id="49" name="Group 48">
            <a:extLst>
              <a:ext uri="{FF2B5EF4-FFF2-40B4-BE49-F238E27FC236}">
                <a16:creationId xmlns:a16="http://schemas.microsoft.com/office/drawing/2014/main" id="{FF28278F-5299-44C1-85F1-F3192B4E5BD1}"/>
              </a:ext>
            </a:extLst>
          </p:cNvPr>
          <p:cNvGrpSpPr/>
          <p:nvPr/>
        </p:nvGrpSpPr>
        <p:grpSpPr>
          <a:xfrm>
            <a:off x="2886024" y="1806136"/>
            <a:ext cx="1891675" cy="2175183"/>
            <a:chOff x="2886024" y="1806136"/>
            <a:chExt cx="1891675" cy="2175183"/>
          </a:xfrm>
        </p:grpSpPr>
        <p:grpSp>
          <p:nvGrpSpPr>
            <p:cNvPr id="45" name="Group 44">
              <a:extLst>
                <a:ext uri="{FF2B5EF4-FFF2-40B4-BE49-F238E27FC236}">
                  <a16:creationId xmlns:a16="http://schemas.microsoft.com/office/drawing/2014/main" id="{66C82ADB-E1A8-49FD-9AC0-DABD4B5A2A39}"/>
                </a:ext>
              </a:extLst>
            </p:cNvPr>
            <p:cNvGrpSpPr/>
            <p:nvPr/>
          </p:nvGrpSpPr>
          <p:grpSpPr>
            <a:xfrm>
              <a:off x="2886024" y="1806136"/>
              <a:ext cx="1219200" cy="2175183"/>
              <a:chOff x="2895600" y="1791682"/>
              <a:chExt cx="1219200" cy="2175183"/>
            </a:xfrm>
          </p:grpSpPr>
          <p:sp>
            <p:nvSpPr>
              <p:cNvPr id="13" name="TextBox 12">
                <a:extLst>
                  <a:ext uri="{FF2B5EF4-FFF2-40B4-BE49-F238E27FC236}">
                    <a16:creationId xmlns:a16="http://schemas.microsoft.com/office/drawing/2014/main" id="{8799E53E-5796-444A-B035-EB449ECBDD2B}"/>
                  </a:ext>
                </a:extLst>
              </p:cNvPr>
              <p:cNvSpPr txBox="1"/>
              <p:nvPr/>
            </p:nvSpPr>
            <p:spPr>
              <a:xfrm rot="5400000">
                <a:off x="2698682" y="2402964"/>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14" name="Arrow: Right 13">
                <a:extLst>
                  <a:ext uri="{FF2B5EF4-FFF2-40B4-BE49-F238E27FC236}">
                    <a16:creationId xmlns:a16="http://schemas.microsoft.com/office/drawing/2014/main" id="{BF48AABB-9B72-4F40-922C-B1FA80A63B95}"/>
                  </a:ext>
                </a:extLst>
              </p:cNvPr>
              <p:cNvSpPr/>
              <p:nvPr/>
            </p:nvSpPr>
            <p:spPr bwMode="auto">
              <a:xfrm flipH="1">
                <a:off x="2895600" y="2446608"/>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0" name="TextBox 19">
                <a:extLst>
                  <a:ext uri="{FF2B5EF4-FFF2-40B4-BE49-F238E27FC236}">
                    <a16:creationId xmlns:a16="http://schemas.microsoft.com/office/drawing/2014/main" id="{6577A45A-9BB4-4846-870D-7E72A4BAA299}"/>
                  </a:ext>
                </a:extLst>
              </p:cNvPr>
              <p:cNvSpPr txBox="1"/>
              <p:nvPr/>
            </p:nvSpPr>
            <p:spPr>
              <a:xfrm>
                <a:off x="3309963" y="3505200"/>
                <a:ext cx="338554" cy="461665"/>
              </a:xfrm>
              <a:prstGeom prst="rect">
                <a:avLst/>
              </a:prstGeom>
              <a:noFill/>
            </p:spPr>
            <p:txBody>
              <a:bodyPr wrap="none" rtlCol="0">
                <a:spAutoFit/>
              </a:bodyPr>
              <a:lstStyle/>
              <a:p>
                <a:r>
                  <a:rPr lang="en-US" sz="2400" dirty="0">
                    <a:solidFill>
                      <a:schemeClr val="bg1"/>
                    </a:solidFill>
                  </a:rPr>
                  <a:t>4</a:t>
                </a:r>
              </a:p>
            </p:txBody>
          </p:sp>
        </p:grpSp>
        <p:grpSp>
          <p:nvGrpSpPr>
            <p:cNvPr id="38" name="Group 37">
              <a:extLst>
                <a:ext uri="{FF2B5EF4-FFF2-40B4-BE49-F238E27FC236}">
                  <a16:creationId xmlns:a16="http://schemas.microsoft.com/office/drawing/2014/main" id="{2632AB01-2E36-4C93-B83F-C95A2C7A8D08}"/>
                </a:ext>
              </a:extLst>
            </p:cNvPr>
            <p:cNvGrpSpPr/>
            <p:nvPr/>
          </p:nvGrpSpPr>
          <p:grpSpPr>
            <a:xfrm>
              <a:off x="4231309" y="2133600"/>
              <a:ext cx="546390" cy="1843752"/>
              <a:chOff x="4326759" y="2123113"/>
              <a:chExt cx="546390" cy="1843752"/>
            </a:xfrm>
          </p:grpSpPr>
          <p:sp>
            <p:nvSpPr>
              <p:cNvPr id="15" name="Oval 14">
                <a:extLst>
                  <a:ext uri="{FF2B5EF4-FFF2-40B4-BE49-F238E27FC236}">
                    <a16:creationId xmlns:a16="http://schemas.microsoft.com/office/drawing/2014/main" id="{03023550-5CFA-484B-8379-17AF0C1D1B5E}"/>
                  </a:ext>
                </a:extLst>
              </p:cNvPr>
              <p:cNvSpPr/>
              <p:nvPr/>
            </p:nvSpPr>
            <p:spPr bwMode="auto">
              <a:xfrm>
                <a:off x="4339749" y="2123113"/>
                <a:ext cx="533400" cy="533400"/>
              </a:xfrm>
              <a:prstGeom prst="ellipse">
                <a:avLst/>
              </a:prstGeom>
              <a:solidFill>
                <a:srgbClr val="AFAB51"/>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Oval 15">
                <a:extLst>
                  <a:ext uri="{FF2B5EF4-FFF2-40B4-BE49-F238E27FC236}">
                    <a16:creationId xmlns:a16="http://schemas.microsoft.com/office/drawing/2014/main" id="{1490E6BA-480C-4ACA-9692-4887F3550D0A}"/>
                  </a:ext>
                </a:extLst>
              </p:cNvPr>
              <p:cNvSpPr/>
              <p:nvPr/>
            </p:nvSpPr>
            <p:spPr bwMode="auto">
              <a:xfrm>
                <a:off x="4326759" y="2503268"/>
                <a:ext cx="533400" cy="533400"/>
              </a:xfrm>
              <a:prstGeom prst="ellipse">
                <a:avLst/>
              </a:prstGeom>
              <a:solidFill>
                <a:srgbClr val="FF9999"/>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21" name="TextBox 20">
                <a:extLst>
                  <a:ext uri="{FF2B5EF4-FFF2-40B4-BE49-F238E27FC236}">
                    <a16:creationId xmlns:a16="http://schemas.microsoft.com/office/drawing/2014/main" id="{3CB4E3B7-1DF7-4D71-BEB7-9491D1FDFA45}"/>
                  </a:ext>
                </a:extLst>
              </p:cNvPr>
              <p:cNvSpPr txBox="1"/>
              <p:nvPr/>
            </p:nvSpPr>
            <p:spPr>
              <a:xfrm>
                <a:off x="4437172" y="3505200"/>
                <a:ext cx="338554" cy="461665"/>
              </a:xfrm>
              <a:prstGeom prst="rect">
                <a:avLst/>
              </a:prstGeom>
              <a:noFill/>
            </p:spPr>
            <p:txBody>
              <a:bodyPr wrap="none" rtlCol="0">
                <a:spAutoFit/>
              </a:bodyPr>
              <a:lstStyle/>
              <a:p>
                <a:r>
                  <a:rPr lang="en-US" sz="2400" dirty="0">
                    <a:solidFill>
                      <a:schemeClr val="bg1"/>
                    </a:solidFill>
                  </a:rPr>
                  <a:t>5</a:t>
                </a:r>
              </a:p>
            </p:txBody>
          </p:sp>
        </p:grpSp>
      </p:grpSp>
      <p:grpSp>
        <p:nvGrpSpPr>
          <p:cNvPr id="50" name="Group 49">
            <a:extLst>
              <a:ext uri="{FF2B5EF4-FFF2-40B4-BE49-F238E27FC236}">
                <a16:creationId xmlns:a16="http://schemas.microsoft.com/office/drawing/2014/main" id="{4CA3A45D-0961-4337-88AF-F0A0A8AF008B}"/>
              </a:ext>
            </a:extLst>
          </p:cNvPr>
          <p:cNvGrpSpPr/>
          <p:nvPr/>
        </p:nvGrpSpPr>
        <p:grpSpPr>
          <a:xfrm>
            <a:off x="4916774" y="1806136"/>
            <a:ext cx="1913296" cy="2175183"/>
            <a:chOff x="4916774" y="1806136"/>
            <a:chExt cx="1913296" cy="2175183"/>
          </a:xfrm>
        </p:grpSpPr>
        <p:grpSp>
          <p:nvGrpSpPr>
            <p:cNvPr id="46" name="Group 45">
              <a:extLst>
                <a:ext uri="{FF2B5EF4-FFF2-40B4-BE49-F238E27FC236}">
                  <a16:creationId xmlns:a16="http://schemas.microsoft.com/office/drawing/2014/main" id="{EFA19BA1-F658-4A9D-A073-47BCF4372253}"/>
                </a:ext>
              </a:extLst>
            </p:cNvPr>
            <p:cNvGrpSpPr/>
            <p:nvPr/>
          </p:nvGrpSpPr>
          <p:grpSpPr>
            <a:xfrm>
              <a:off x="4916774" y="1806136"/>
              <a:ext cx="1219200" cy="2175183"/>
              <a:chOff x="5105400" y="1809344"/>
              <a:chExt cx="1219200" cy="2175183"/>
            </a:xfrm>
          </p:grpSpPr>
          <p:sp>
            <p:nvSpPr>
              <p:cNvPr id="22" name="TextBox 21">
                <a:extLst>
                  <a:ext uri="{FF2B5EF4-FFF2-40B4-BE49-F238E27FC236}">
                    <a16:creationId xmlns:a16="http://schemas.microsoft.com/office/drawing/2014/main" id="{D0F3B589-7C84-429A-8494-E1977B9C55C8}"/>
                  </a:ext>
                </a:extLst>
              </p:cNvPr>
              <p:cNvSpPr txBox="1"/>
              <p:nvPr/>
            </p:nvSpPr>
            <p:spPr>
              <a:xfrm rot="5400000">
                <a:off x="4934442" y="242062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23" name="Arrow: Right 22">
                <a:extLst>
                  <a:ext uri="{FF2B5EF4-FFF2-40B4-BE49-F238E27FC236}">
                    <a16:creationId xmlns:a16="http://schemas.microsoft.com/office/drawing/2014/main" id="{D3E88E9D-7AAB-4A98-8617-62C440D3E9A1}"/>
                  </a:ext>
                </a:extLst>
              </p:cNvPr>
              <p:cNvSpPr/>
              <p:nvPr/>
            </p:nvSpPr>
            <p:spPr bwMode="auto">
              <a:xfrm flipH="1">
                <a:off x="5105400" y="246427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4" name="TextBox 23">
                <a:extLst>
                  <a:ext uri="{FF2B5EF4-FFF2-40B4-BE49-F238E27FC236}">
                    <a16:creationId xmlns:a16="http://schemas.microsoft.com/office/drawing/2014/main" id="{4FA71AB9-F426-4899-A161-EE3584C3D101}"/>
                  </a:ext>
                </a:extLst>
              </p:cNvPr>
              <p:cNvSpPr txBox="1"/>
              <p:nvPr/>
            </p:nvSpPr>
            <p:spPr>
              <a:xfrm>
                <a:off x="5545723" y="3522862"/>
                <a:ext cx="338555" cy="461665"/>
              </a:xfrm>
              <a:prstGeom prst="rect">
                <a:avLst/>
              </a:prstGeom>
              <a:noFill/>
            </p:spPr>
            <p:txBody>
              <a:bodyPr wrap="none" rtlCol="0">
                <a:spAutoFit/>
              </a:bodyPr>
              <a:lstStyle/>
              <a:p>
                <a:r>
                  <a:rPr lang="en-US" sz="2400" dirty="0">
                    <a:solidFill>
                      <a:schemeClr val="bg1"/>
                    </a:solidFill>
                  </a:rPr>
                  <a:t>6</a:t>
                </a:r>
              </a:p>
            </p:txBody>
          </p:sp>
        </p:grpSp>
        <p:grpSp>
          <p:nvGrpSpPr>
            <p:cNvPr id="39" name="Group 38">
              <a:extLst>
                <a:ext uri="{FF2B5EF4-FFF2-40B4-BE49-F238E27FC236}">
                  <a16:creationId xmlns:a16="http://schemas.microsoft.com/office/drawing/2014/main" id="{1B07A9DB-EE97-48A8-A764-BA3540EC8BD2}"/>
                </a:ext>
              </a:extLst>
            </p:cNvPr>
            <p:cNvGrpSpPr/>
            <p:nvPr/>
          </p:nvGrpSpPr>
          <p:grpSpPr>
            <a:xfrm>
              <a:off x="6288039" y="2133600"/>
              <a:ext cx="542031" cy="1843752"/>
              <a:chOff x="6558489" y="2132841"/>
              <a:chExt cx="542031" cy="1843752"/>
            </a:xfrm>
          </p:grpSpPr>
          <p:sp>
            <p:nvSpPr>
              <p:cNvPr id="25" name="Oval 24">
                <a:extLst>
                  <a:ext uri="{FF2B5EF4-FFF2-40B4-BE49-F238E27FC236}">
                    <a16:creationId xmlns:a16="http://schemas.microsoft.com/office/drawing/2014/main" id="{0E3FDC61-DD3B-45EA-BA25-074B1950E879}"/>
                  </a:ext>
                </a:extLst>
              </p:cNvPr>
              <p:cNvSpPr/>
              <p:nvPr/>
            </p:nvSpPr>
            <p:spPr bwMode="auto">
              <a:xfrm>
                <a:off x="6558489" y="2132841"/>
                <a:ext cx="533400" cy="533400"/>
              </a:xfrm>
              <a:prstGeom prst="ellipse">
                <a:avLst/>
              </a:prstGeom>
              <a:blipFill>
                <a:blip r:embed="rId3"/>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26" name="Oval 25">
                <a:extLst>
                  <a:ext uri="{FF2B5EF4-FFF2-40B4-BE49-F238E27FC236}">
                    <a16:creationId xmlns:a16="http://schemas.microsoft.com/office/drawing/2014/main" id="{25AFB7BD-4593-43EE-9184-21978B16F317}"/>
                  </a:ext>
                </a:extLst>
              </p:cNvPr>
              <p:cNvSpPr/>
              <p:nvPr/>
            </p:nvSpPr>
            <p:spPr bwMode="auto">
              <a:xfrm>
                <a:off x="6567120" y="2471276"/>
                <a:ext cx="533400" cy="533400"/>
              </a:xfrm>
              <a:prstGeom prst="ellipse">
                <a:avLst/>
              </a:prstGeom>
              <a:blipFill>
                <a:blip r:embed="rId4"/>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27" name="TextBox 26">
                <a:extLst>
                  <a:ext uri="{FF2B5EF4-FFF2-40B4-BE49-F238E27FC236}">
                    <a16:creationId xmlns:a16="http://schemas.microsoft.com/office/drawing/2014/main" id="{1D34DF76-898D-4A91-80FE-E8AE21A03EB1}"/>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7</a:t>
                </a:r>
              </a:p>
            </p:txBody>
          </p:sp>
        </p:grpSp>
      </p:grpSp>
      <p:grpSp>
        <p:nvGrpSpPr>
          <p:cNvPr id="51" name="Group 50">
            <a:extLst>
              <a:ext uri="{FF2B5EF4-FFF2-40B4-BE49-F238E27FC236}">
                <a16:creationId xmlns:a16="http://schemas.microsoft.com/office/drawing/2014/main" id="{EEEC7A87-633B-4D6B-92CC-2332FD0A3942}"/>
              </a:ext>
            </a:extLst>
          </p:cNvPr>
          <p:cNvGrpSpPr/>
          <p:nvPr/>
        </p:nvGrpSpPr>
        <p:grpSpPr>
          <a:xfrm>
            <a:off x="6947524" y="1806136"/>
            <a:ext cx="1870054" cy="2175183"/>
            <a:chOff x="6947524" y="1806136"/>
            <a:chExt cx="1870054" cy="2175183"/>
          </a:xfrm>
        </p:grpSpPr>
        <p:grpSp>
          <p:nvGrpSpPr>
            <p:cNvPr id="47" name="Group 46">
              <a:extLst>
                <a:ext uri="{FF2B5EF4-FFF2-40B4-BE49-F238E27FC236}">
                  <a16:creationId xmlns:a16="http://schemas.microsoft.com/office/drawing/2014/main" id="{C731262D-B559-4631-8AAB-152B3335C919}"/>
                </a:ext>
              </a:extLst>
            </p:cNvPr>
            <p:cNvGrpSpPr/>
            <p:nvPr/>
          </p:nvGrpSpPr>
          <p:grpSpPr>
            <a:xfrm>
              <a:off x="6947524" y="1806136"/>
              <a:ext cx="1219200" cy="2175183"/>
              <a:chOff x="7162800" y="1828800"/>
              <a:chExt cx="1219200" cy="2175183"/>
            </a:xfrm>
          </p:grpSpPr>
          <p:sp>
            <p:nvSpPr>
              <p:cNvPr id="33" name="TextBox 32">
                <a:extLst>
                  <a:ext uri="{FF2B5EF4-FFF2-40B4-BE49-F238E27FC236}">
                    <a16:creationId xmlns:a16="http://schemas.microsoft.com/office/drawing/2014/main" id="{B226F337-9EEA-4151-9464-ECEB5966339A}"/>
                  </a:ext>
                </a:extLst>
              </p:cNvPr>
              <p:cNvSpPr txBox="1"/>
              <p:nvPr/>
            </p:nvSpPr>
            <p:spPr>
              <a:xfrm rot="5400000">
                <a:off x="6991842" y="2440082"/>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34" name="Arrow: Right 33">
                <a:extLst>
                  <a:ext uri="{FF2B5EF4-FFF2-40B4-BE49-F238E27FC236}">
                    <a16:creationId xmlns:a16="http://schemas.microsoft.com/office/drawing/2014/main" id="{8CF308CB-85E2-421E-BA8A-6AF870E0B2F0}"/>
                  </a:ext>
                </a:extLst>
              </p:cNvPr>
              <p:cNvSpPr/>
              <p:nvPr/>
            </p:nvSpPr>
            <p:spPr bwMode="auto">
              <a:xfrm flipH="1">
                <a:off x="7162800" y="2483726"/>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5" name="TextBox 34">
                <a:extLst>
                  <a:ext uri="{FF2B5EF4-FFF2-40B4-BE49-F238E27FC236}">
                    <a16:creationId xmlns:a16="http://schemas.microsoft.com/office/drawing/2014/main" id="{AB02A6B8-6BFD-4533-8586-94A26EA46648}"/>
                  </a:ext>
                </a:extLst>
              </p:cNvPr>
              <p:cNvSpPr txBox="1"/>
              <p:nvPr/>
            </p:nvSpPr>
            <p:spPr>
              <a:xfrm>
                <a:off x="7603123" y="3542318"/>
                <a:ext cx="338555" cy="461665"/>
              </a:xfrm>
              <a:prstGeom prst="rect">
                <a:avLst/>
              </a:prstGeom>
              <a:noFill/>
            </p:spPr>
            <p:txBody>
              <a:bodyPr wrap="none" rtlCol="0">
                <a:spAutoFit/>
              </a:bodyPr>
              <a:lstStyle/>
              <a:p>
                <a:r>
                  <a:rPr lang="en-US" sz="2400" dirty="0">
                    <a:solidFill>
                      <a:schemeClr val="bg1"/>
                    </a:solidFill>
                  </a:rPr>
                  <a:t>8</a:t>
                </a:r>
              </a:p>
            </p:txBody>
          </p:sp>
        </p:grpSp>
        <p:grpSp>
          <p:nvGrpSpPr>
            <p:cNvPr id="40" name="Group 39">
              <a:extLst>
                <a:ext uri="{FF2B5EF4-FFF2-40B4-BE49-F238E27FC236}">
                  <a16:creationId xmlns:a16="http://schemas.microsoft.com/office/drawing/2014/main" id="{A571626A-5FA9-4E67-9219-9C8E53BE1AB2}"/>
                </a:ext>
              </a:extLst>
            </p:cNvPr>
            <p:cNvGrpSpPr/>
            <p:nvPr/>
          </p:nvGrpSpPr>
          <p:grpSpPr>
            <a:xfrm>
              <a:off x="8284178" y="2104430"/>
              <a:ext cx="533400" cy="1872922"/>
              <a:chOff x="6523877" y="2103671"/>
              <a:chExt cx="533400" cy="1872922"/>
            </a:xfrm>
          </p:grpSpPr>
          <p:sp>
            <p:nvSpPr>
              <p:cNvPr id="41" name="Oval 40">
                <a:extLst>
                  <a:ext uri="{FF2B5EF4-FFF2-40B4-BE49-F238E27FC236}">
                    <a16:creationId xmlns:a16="http://schemas.microsoft.com/office/drawing/2014/main" id="{31A26180-BA5A-40B0-BA92-36B97F5CA95A}"/>
                  </a:ext>
                </a:extLst>
              </p:cNvPr>
              <p:cNvSpPr/>
              <p:nvPr/>
            </p:nvSpPr>
            <p:spPr bwMode="auto">
              <a:xfrm>
                <a:off x="6523877" y="2103671"/>
                <a:ext cx="533400" cy="533400"/>
              </a:xfrm>
              <a:prstGeom prst="ellipse">
                <a:avLst/>
              </a:prstGeom>
              <a:blipFill>
                <a:blip r:embed="rId5"/>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2" name="Oval 41">
                <a:extLst>
                  <a:ext uri="{FF2B5EF4-FFF2-40B4-BE49-F238E27FC236}">
                    <a16:creationId xmlns:a16="http://schemas.microsoft.com/office/drawing/2014/main" id="{5075A2BD-A46C-43A6-88E9-5ED804DD9398}"/>
                  </a:ext>
                </a:extLst>
              </p:cNvPr>
              <p:cNvSpPr/>
              <p:nvPr/>
            </p:nvSpPr>
            <p:spPr bwMode="auto">
              <a:xfrm>
                <a:off x="6523877" y="2442106"/>
                <a:ext cx="533400" cy="533400"/>
              </a:xfrm>
              <a:prstGeom prst="ellipse">
                <a:avLst/>
              </a:prstGeom>
              <a:blipFill>
                <a:blip r:embed="rId6"/>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43" name="TextBox 42">
                <a:extLst>
                  <a:ext uri="{FF2B5EF4-FFF2-40B4-BE49-F238E27FC236}">
                    <a16:creationId xmlns:a16="http://schemas.microsoft.com/office/drawing/2014/main" id="{D73CF9A4-2C97-4A98-9E2F-E1FED49518E4}"/>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9</a:t>
                </a:r>
              </a:p>
            </p:txBody>
          </p:sp>
        </p:grpSp>
      </p:grpSp>
      <p:sp>
        <p:nvSpPr>
          <p:cNvPr id="11" name="Rectangle 10">
            <a:extLst>
              <a:ext uri="{FF2B5EF4-FFF2-40B4-BE49-F238E27FC236}">
                <a16:creationId xmlns:a16="http://schemas.microsoft.com/office/drawing/2014/main" id="{8494F0B7-A7CA-4F37-8BD6-83A28D277C70}"/>
              </a:ext>
            </a:extLst>
          </p:cNvPr>
          <p:cNvSpPr/>
          <p:nvPr/>
        </p:nvSpPr>
        <p:spPr bwMode="auto">
          <a:xfrm>
            <a:off x="43725" y="1524000"/>
            <a:ext cx="1826926" cy="2508265"/>
          </a:xfrm>
          <a:prstGeom prst="rect">
            <a:avLst/>
          </a:prstGeom>
          <a:noFill/>
          <a:ln w="38100" cap="flat" cmpd="sng" algn="ctr">
            <a:solidFill>
              <a:srgbClr val="FF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2" name="Rectangle 51">
            <a:extLst>
              <a:ext uri="{FF2B5EF4-FFF2-40B4-BE49-F238E27FC236}">
                <a16:creationId xmlns:a16="http://schemas.microsoft.com/office/drawing/2014/main" id="{AAA6D9DD-1C8A-41B4-9A11-389A5E34DA59}"/>
              </a:ext>
            </a:extLst>
          </p:cNvPr>
          <p:cNvSpPr/>
          <p:nvPr/>
        </p:nvSpPr>
        <p:spPr bwMode="auto">
          <a:xfrm>
            <a:off x="1915757" y="1524000"/>
            <a:ext cx="7045443" cy="2508265"/>
          </a:xfrm>
          <a:prstGeom prst="rect">
            <a:avLst/>
          </a:prstGeom>
          <a:noFill/>
          <a:ln w="3810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3" name="Oval 52">
            <a:extLst>
              <a:ext uri="{FF2B5EF4-FFF2-40B4-BE49-F238E27FC236}">
                <a16:creationId xmlns:a16="http://schemas.microsoft.com/office/drawing/2014/main" id="{B03AC07D-76DB-4258-9D5F-088BCC0FD6CA}"/>
              </a:ext>
            </a:extLst>
          </p:cNvPr>
          <p:cNvSpPr/>
          <p:nvPr/>
        </p:nvSpPr>
        <p:spPr bwMode="auto">
          <a:xfrm>
            <a:off x="8284178" y="2456958"/>
            <a:ext cx="533400" cy="533400"/>
          </a:xfrm>
          <a:prstGeom prst="ellipse">
            <a:avLst/>
          </a:prstGeom>
          <a:blipFill>
            <a:blip r:embed="rId6"/>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54" name="Oval 53">
            <a:extLst>
              <a:ext uri="{FF2B5EF4-FFF2-40B4-BE49-F238E27FC236}">
                <a16:creationId xmlns:a16="http://schemas.microsoft.com/office/drawing/2014/main" id="{8A36CC4A-53E3-4628-83A0-45A59F1441FE}"/>
              </a:ext>
            </a:extLst>
          </p:cNvPr>
          <p:cNvSpPr/>
          <p:nvPr/>
        </p:nvSpPr>
        <p:spPr bwMode="auto">
          <a:xfrm>
            <a:off x="8284178" y="2106473"/>
            <a:ext cx="533400" cy="533400"/>
          </a:xfrm>
          <a:prstGeom prst="ellipse">
            <a:avLst/>
          </a:prstGeom>
          <a:blipFill>
            <a:blip r:embed="rId5"/>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30" name="Group 29">
            <a:extLst>
              <a:ext uri="{FF2B5EF4-FFF2-40B4-BE49-F238E27FC236}">
                <a16:creationId xmlns:a16="http://schemas.microsoft.com/office/drawing/2014/main" id="{2475613B-B8B3-478B-AC43-B0BD2E6C9D9D}"/>
              </a:ext>
            </a:extLst>
          </p:cNvPr>
          <p:cNvGrpSpPr/>
          <p:nvPr/>
        </p:nvGrpSpPr>
        <p:grpSpPr>
          <a:xfrm>
            <a:off x="838200" y="4598409"/>
            <a:ext cx="7962304" cy="2183391"/>
            <a:chOff x="1007674" y="1954432"/>
            <a:chExt cx="7962304" cy="2183391"/>
          </a:xfrm>
        </p:grpSpPr>
        <p:grpSp>
          <p:nvGrpSpPr>
            <p:cNvPr id="57" name="Group 56">
              <a:extLst>
                <a:ext uri="{FF2B5EF4-FFF2-40B4-BE49-F238E27FC236}">
                  <a16:creationId xmlns:a16="http://schemas.microsoft.com/office/drawing/2014/main" id="{91F05605-BA10-4133-B9BB-45CAE8185FD6}"/>
                </a:ext>
              </a:extLst>
            </p:cNvPr>
            <p:cNvGrpSpPr/>
            <p:nvPr/>
          </p:nvGrpSpPr>
          <p:grpSpPr>
            <a:xfrm>
              <a:off x="1007674" y="1954432"/>
              <a:ext cx="1891675" cy="2183391"/>
              <a:chOff x="855274" y="1802032"/>
              <a:chExt cx="1891675" cy="2183391"/>
            </a:xfrm>
          </p:grpSpPr>
          <p:grpSp>
            <p:nvGrpSpPr>
              <p:cNvPr id="58" name="Group 57">
                <a:extLst>
                  <a:ext uri="{FF2B5EF4-FFF2-40B4-BE49-F238E27FC236}">
                    <a16:creationId xmlns:a16="http://schemas.microsoft.com/office/drawing/2014/main" id="{781EAA95-7B82-4ADC-82A6-0AEB89E78080}"/>
                  </a:ext>
                </a:extLst>
              </p:cNvPr>
              <p:cNvGrpSpPr/>
              <p:nvPr/>
            </p:nvGrpSpPr>
            <p:grpSpPr>
              <a:xfrm>
                <a:off x="855274" y="1802032"/>
                <a:ext cx="1219200" cy="2183391"/>
                <a:chOff x="809016" y="1783474"/>
                <a:chExt cx="1219200" cy="2183391"/>
              </a:xfrm>
            </p:grpSpPr>
            <p:sp>
              <p:nvSpPr>
                <p:cNvPr id="63" name="TextBox 62">
                  <a:extLst>
                    <a:ext uri="{FF2B5EF4-FFF2-40B4-BE49-F238E27FC236}">
                      <a16:creationId xmlns:a16="http://schemas.microsoft.com/office/drawing/2014/main" id="{81DA827D-BDCE-4741-9EC1-F219A1D9FF6E}"/>
                    </a:ext>
                  </a:extLst>
                </p:cNvPr>
                <p:cNvSpPr txBox="1"/>
                <p:nvPr/>
              </p:nvSpPr>
              <p:spPr>
                <a:xfrm rot="5400000">
                  <a:off x="612098" y="239475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64" name="Arrow: Right 63">
                  <a:extLst>
                    <a:ext uri="{FF2B5EF4-FFF2-40B4-BE49-F238E27FC236}">
                      <a16:creationId xmlns:a16="http://schemas.microsoft.com/office/drawing/2014/main" id="{ED43DF83-D2DB-49CA-BAD7-ADA19A269D2F}"/>
                    </a:ext>
                  </a:extLst>
                </p:cNvPr>
                <p:cNvSpPr/>
                <p:nvPr/>
              </p:nvSpPr>
              <p:spPr bwMode="auto">
                <a:xfrm flipH="1">
                  <a:off x="809016" y="243840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5" name="TextBox 64">
                  <a:extLst>
                    <a:ext uri="{FF2B5EF4-FFF2-40B4-BE49-F238E27FC236}">
                      <a16:creationId xmlns:a16="http://schemas.microsoft.com/office/drawing/2014/main" id="{D2F10B07-B40E-44C3-9B8F-F69CB293A4E2}"/>
                    </a:ext>
                  </a:extLst>
                </p:cNvPr>
                <p:cNvSpPr txBox="1"/>
                <p:nvPr/>
              </p:nvSpPr>
              <p:spPr>
                <a:xfrm>
                  <a:off x="1223379" y="3505200"/>
                  <a:ext cx="338554" cy="461665"/>
                </a:xfrm>
                <a:prstGeom prst="rect">
                  <a:avLst/>
                </a:prstGeom>
                <a:noFill/>
              </p:spPr>
              <p:txBody>
                <a:bodyPr wrap="none" rtlCol="0">
                  <a:spAutoFit/>
                </a:bodyPr>
                <a:lstStyle/>
                <a:p>
                  <a:r>
                    <a:rPr lang="en-US" sz="2400" dirty="0">
                      <a:solidFill>
                        <a:schemeClr val="bg1"/>
                      </a:solidFill>
                    </a:rPr>
                    <a:t>2</a:t>
                  </a:r>
                </a:p>
              </p:txBody>
            </p:sp>
          </p:grpSp>
          <p:grpSp>
            <p:nvGrpSpPr>
              <p:cNvPr id="59" name="Group 58">
                <a:extLst>
                  <a:ext uri="{FF2B5EF4-FFF2-40B4-BE49-F238E27FC236}">
                    <a16:creationId xmlns:a16="http://schemas.microsoft.com/office/drawing/2014/main" id="{CC5195FD-4A24-40C5-9B10-5DDB237AC9BD}"/>
                  </a:ext>
                </a:extLst>
              </p:cNvPr>
              <p:cNvGrpSpPr/>
              <p:nvPr/>
            </p:nvGrpSpPr>
            <p:grpSpPr>
              <a:xfrm>
                <a:off x="2213549" y="1808283"/>
                <a:ext cx="533400" cy="2170888"/>
                <a:chOff x="2141301" y="1791512"/>
                <a:chExt cx="533400" cy="2170888"/>
              </a:xfrm>
            </p:grpSpPr>
            <p:sp>
              <p:nvSpPr>
                <p:cNvPr id="60" name="Oval 59">
                  <a:extLst>
                    <a:ext uri="{FF2B5EF4-FFF2-40B4-BE49-F238E27FC236}">
                      <a16:creationId xmlns:a16="http://schemas.microsoft.com/office/drawing/2014/main" id="{C9AF16BC-FCAA-46D8-B12F-A15B9DB20574}"/>
                    </a:ext>
                  </a:extLst>
                </p:cNvPr>
                <p:cNvSpPr/>
                <p:nvPr/>
              </p:nvSpPr>
              <p:spPr bwMode="auto">
                <a:xfrm>
                  <a:off x="2141301" y="1791512"/>
                  <a:ext cx="533400" cy="533400"/>
                </a:xfrm>
                <a:prstGeom prst="ellipse">
                  <a:avLst/>
                </a:prstGeom>
                <a:solidFill>
                  <a:srgbClr val="FFC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1" name="Oval 60">
                  <a:extLst>
                    <a:ext uri="{FF2B5EF4-FFF2-40B4-BE49-F238E27FC236}">
                      <a16:creationId xmlns:a16="http://schemas.microsoft.com/office/drawing/2014/main" id="{42C0033A-FFC1-44B4-ABC3-4363866ADC38}"/>
                    </a:ext>
                  </a:extLst>
                </p:cNvPr>
                <p:cNvSpPr/>
                <p:nvPr/>
              </p:nvSpPr>
              <p:spPr bwMode="auto">
                <a:xfrm>
                  <a:off x="2141301" y="2819232"/>
                  <a:ext cx="533400" cy="533400"/>
                </a:xfrm>
                <a:prstGeom prst="ellipse">
                  <a:avLst/>
                </a:prstGeom>
                <a:solidFill>
                  <a:srgbClr val="FF0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62" name="TextBox 61">
                  <a:extLst>
                    <a:ext uri="{FF2B5EF4-FFF2-40B4-BE49-F238E27FC236}">
                      <a16:creationId xmlns:a16="http://schemas.microsoft.com/office/drawing/2014/main" id="{5A01B563-1193-4304-82AF-29CA6A5DAB78}"/>
                    </a:ext>
                  </a:extLst>
                </p:cNvPr>
                <p:cNvSpPr txBox="1"/>
                <p:nvPr/>
              </p:nvSpPr>
              <p:spPr>
                <a:xfrm>
                  <a:off x="2238724" y="3500735"/>
                  <a:ext cx="338554" cy="461665"/>
                </a:xfrm>
                <a:prstGeom prst="rect">
                  <a:avLst/>
                </a:prstGeom>
                <a:noFill/>
              </p:spPr>
              <p:txBody>
                <a:bodyPr wrap="none" rtlCol="0">
                  <a:spAutoFit/>
                </a:bodyPr>
                <a:lstStyle/>
                <a:p>
                  <a:r>
                    <a:rPr lang="en-US" sz="2400" dirty="0">
                      <a:solidFill>
                        <a:schemeClr val="bg1"/>
                      </a:solidFill>
                    </a:rPr>
                    <a:t>3</a:t>
                  </a:r>
                </a:p>
              </p:txBody>
            </p:sp>
          </p:grpSp>
        </p:grpSp>
        <p:grpSp>
          <p:nvGrpSpPr>
            <p:cNvPr id="66" name="Group 65">
              <a:extLst>
                <a:ext uri="{FF2B5EF4-FFF2-40B4-BE49-F238E27FC236}">
                  <a16:creationId xmlns:a16="http://schemas.microsoft.com/office/drawing/2014/main" id="{0A96B7E0-27C5-4AA7-8362-B4371A803D27}"/>
                </a:ext>
              </a:extLst>
            </p:cNvPr>
            <p:cNvGrpSpPr/>
            <p:nvPr/>
          </p:nvGrpSpPr>
          <p:grpSpPr>
            <a:xfrm>
              <a:off x="3038424" y="1958536"/>
              <a:ext cx="1891675" cy="2175183"/>
              <a:chOff x="2886024" y="1806136"/>
              <a:chExt cx="1891675" cy="2175183"/>
            </a:xfrm>
          </p:grpSpPr>
          <p:grpSp>
            <p:nvGrpSpPr>
              <p:cNvPr id="67" name="Group 66">
                <a:extLst>
                  <a:ext uri="{FF2B5EF4-FFF2-40B4-BE49-F238E27FC236}">
                    <a16:creationId xmlns:a16="http://schemas.microsoft.com/office/drawing/2014/main" id="{E8A74340-44CB-431A-B1CD-1A09082E10DA}"/>
                  </a:ext>
                </a:extLst>
              </p:cNvPr>
              <p:cNvGrpSpPr/>
              <p:nvPr/>
            </p:nvGrpSpPr>
            <p:grpSpPr>
              <a:xfrm>
                <a:off x="2886024" y="1806136"/>
                <a:ext cx="1219200" cy="2175183"/>
                <a:chOff x="2895600" y="1791682"/>
                <a:chExt cx="1219200" cy="2175183"/>
              </a:xfrm>
            </p:grpSpPr>
            <p:sp>
              <p:nvSpPr>
                <p:cNvPr id="72" name="TextBox 71">
                  <a:extLst>
                    <a:ext uri="{FF2B5EF4-FFF2-40B4-BE49-F238E27FC236}">
                      <a16:creationId xmlns:a16="http://schemas.microsoft.com/office/drawing/2014/main" id="{67A2ACB1-EC16-4C59-AE0A-5E564A6817D0}"/>
                    </a:ext>
                  </a:extLst>
                </p:cNvPr>
                <p:cNvSpPr txBox="1"/>
                <p:nvPr/>
              </p:nvSpPr>
              <p:spPr>
                <a:xfrm rot="5400000">
                  <a:off x="2698682" y="2402964"/>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73" name="Arrow: Right 72">
                  <a:extLst>
                    <a:ext uri="{FF2B5EF4-FFF2-40B4-BE49-F238E27FC236}">
                      <a16:creationId xmlns:a16="http://schemas.microsoft.com/office/drawing/2014/main" id="{743B2188-21DE-4D8C-9938-8B9D43708C3A}"/>
                    </a:ext>
                  </a:extLst>
                </p:cNvPr>
                <p:cNvSpPr/>
                <p:nvPr/>
              </p:nvSpPr>
              <p:spPr bwMode="auto">
                <a:xfrm flipH="1">
                  <a:off x="2895600" y="2446608"/>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4" name="TextBox 73">
                  <a:extLst>
                    <a:ext uri="{FF2B5EF4-FFF2-40B4-BE49-F238E27FC236}">
                      <a16:creationId xmlns:a16="http://schemas.microsoft.com/office/drawing/2014/main" id="{2B194BE8-B1ED-442E-8589-36E9CD449DF2}"/>
                    </a:ext>
                  </a:extLst>
                </p:cNvPr>
                <p:cNvSpPr txBox="1"/>
                <p:nvPr/>
              </p:nvSpPr>
              <p:spPr>
                <a:xfrm>
                  <a:off x="3309963" y="3505200"/>
                  <a:ext cx="338554" cy="461665"/>
                </a:xfrm>
                <a:prstGeom prst="rect">
                  <a:avLst/>
                </a:prstGeom>
                <a:noFill/>
              </p:spPr>
              <p:txBody>
                <a:bodyPr wrap="none" rtlCol="0">
                  <a:spAutoFit/>
                </a:bodyPr>
                <a:lstStyle/>
                <a:p>
                  <a:r>
                    <a:rPr lang="en-US" sz="2400" dirty="0">
                      <a:solidFill>
                        <a:schemeClr val="bg1"/>
                      </a:solidFill>
                    </a:rPr>
                    <a:t>4</a:t>
                  </a:r>
                </a:p>
              </p:txBody>
            </p:sp>
          </p:grpSp>
          <p:grpSp>
            <p:nvGrpSpPr>
              <p:cNvPr id="68" name="Group 67">
                <a:extLst>
                  <a:ext uri="{FF2B5EF4-FFF2-40B4-BE49-F238E27FC236}">
                    <a16:creationId xmlns:a16="http://schemas.microsoft.com/office/drawing/2014/main" id="{953283B4-0543-4674-94BD-01C0890082AC}"/>
                  </a:ext>
                </a:extLst>
              </p:cNvPr>
              <p:cNvGrpSpPr/>
              <p:nvPr/>
            </p:nvGrpSpPr>
            <p:grpSpPr>
              <a:xfrm>
                <a:off x="4231309" y="2133600"/>
                <a:ext cx="546390" cy="1843752"/>
                <a:chOff x="4326759" y="2123113"/>
                <a:chExt cx="546390" cy="1843752"/>
              </a:xfrm>
            </p:grpSpPr>
            <p:sp>
              <p:nvSpPr>
                <p:cNvPr id="69" name="Oval 68">
                  <a:extLst>
                    <a:ext uri="{FF2B5EF4-FFF2-40B4-BE49-F238E27FC236}">
                      <a16:creationId xmlns:a16="http://schemas.microsoft.com/office/drawing/2014/main" id="{EADF29B2-2605-43AF-AE4C-DB3B7E292406}"/>
                    </a:ext>
                  </a:extLst>
                </p:cNvPr>
                <p:cNvSpPr/>
                <p:nvPr/>
              </p:nvSpPr>
              <p:spPr bwMode="auto">
                <a:xfrm>
                  <a:off x="4339749" y="2123113"/>
                  <a:ext cx="533400" cy="533400"/>
                </a:xfrm>
                <a:prstGeom prst="ellipse">
                  <a:avLst/>
                </a:prstGeom>
                <a:solidFill>
                  <a:srgbClr val="AFAB51"/>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0" name="Oval 69">
                  <a:extLst>
                    <a:ext uri="{FF2B5EF4-FFF2-40B4-BE49-F238E27FC236}">
                      <a16:creationId xmlns:a16="http://schemas.microsoft.com/office/drawing/2014/main" id="{7509CFCF-E91D-4280-9D46-5D2213EED1DC}"/>
                    </a:ext>
                  </a:extLst>
                </p:cNvPr>
                <p:cNvSpPr/>
                <p:nvPr/>
              </p:nvSpPr>
              <p:spPr bwMode="auto">
                <a:xfrm>
                  <a:off x="4326759" y="2503268"/>
                  <a:ext cx="533400" cy="533400"/>
                </a:xfrm>
                <a:prstGeom prst="ellipse">
                  <a:avLst/>
                </a:prstGeom>
                <a:solidFill>
                  <a:srgbClr val="FF9999"/>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71" name="TextBox 70">
                  <a:extLst>
                    <a:ext uri="{FF2B5EF4-FFF2-40B4-BE49-F238E27FC236}">
                      <a16:creationId xmlns:a16="http://schemas.microsoft.com/office/drawing/2014/main" id="{6CFD9ACD-5A63-49D5-B7A3-7A82B59255EA}"/>
                    </a:ext>
                  </a:extLst>
                </p:cNvPr>
                <p:cNvSpPr txBox="1"/>
                <p:nvPr/>
              </p:nvSpPr>
              <p:spPr>
                <a:xfrm>
                  <a:off x="4437172" y="3505200"/>
                  <a:ext cx="338554" cy="461665"/>
                </a:xfrm>
                <a:prstGeom prst="rect">
                  <a:avLst/>
                </a:prstGeom>
                <a:noFill/>
              </p:spPr>
              <p:txBody>
                <a:bodyPr wrap="none" rtlCol="0">
                  <a:spAutoFit/>
                </a:bodyPr>
                <a:lstStyle/>
                <a:p>
                  <a:r>
                    <a:rPr lang="en-US" sz="2400" dirty="0">
                      <a:solidFill>
                        <a:schemeClr val="bg1"/>
                      </a:solidFill>
                    </a:rPr>
                    <a:t>5</a:t>
                  </a:r>
                </a:p>
              </p:txBody>
            </p:sp>
          </p:grpSp>
        </p:grpSp>
        <p:grpSp>
          <p:nvGrpSpPr>
            <p:cNvPr id="75" name="Group 74">
              <a:extLst>
                <a:ext uri="{FF2B5EF4-FFF2-40B4-BE49-F238E27FC236}">
                  <a16:creationId xmlns:a16="http://schemas.microsoft.com/office/drawing/2014/main" id="{DE8DA471-1611-47F2-9C71-C513BF58DDE5}"/>
                </a:ext>
              </a:extLst>
            </p:cNvPr>
            <p:cNvGrpSpPr/>
            <p:nvPr/>
          </p:nvGrpSpPr>
          <p:grpSpPr>
            <a:xfrm>
              <a:off x="5069174" y="1958536"/>
              <a:ext cx="1913296" cy="2175183"/>
              <a:chOff x="4916774" y="1806136"/>
              <a:chExt cx="1913296" cy="2175183"/>
            </a:xfrm>
          </p:grpSpPr>
          <p:grpSp>
            <p:nvGrpSpPr>
              <p:cNvPr id="76" name="Group 75">
                <a:extLst>
                  <a:ext uri="{FF2B5EF4-FFF2-40B4-BE49-F238E27FC236}">
                    <a16:creationId xmlns:a16="http://schemas.microsoft.com/office/drawing/2014/main" id="{20E4D110-E81C-495F-9DBA-B8128CF3AFE2}"/>
                  </a:ext>
                </a:extLst>
              </p:cNvPr>
              <p:cNvGrpSpPr/>
              <p:nvPr/>
            </p:nvGrpSpPr>
            <p:grpSpPr>
              <a:xfrm>
                <a:off x="4916774" y="1806136"/>
                <a:ext cx="1219200" cy="2175183"/>
                <a:chOff x="5105400" y="1809344"/>
                <a:chExt cx="1219200" cy="2175183"/>
              </a:xfrm>
            </p:grpSpPr>
            <p:sp>
              <p:nvSpPr>
                <p:cNvPr id="81" name="TextBox 80">
                  <a:extLst>
                    <a:ext uri="{FF2B5EF4-FFF2-40B4-BE49-F238E27FC236}">
                      <a16:creationId xmlns:a16="http://schemas.microsoft.com/office/drawing/2014/main" id="{921CC14C-51FE-47C0-85F6-42B6F58A2D0B}"/>
                    </a:ext>
                  </a:extLst>
                </p:cNvPr>
                <p:cNvSpPr txBox="1"/>
                <p:nvPr/>
              </p:nvSpPr>
              <p:spPr>
                <a:xfrm rot="5400000">
                  <a:off x="4934442" y="242062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82" name="Arrow: Right 81">
                  <a:extLst>
                    <a:ext uri="{FF2B5EF4-FFF2-40B4-BE49-F238E27FC236}">
                      <a16:creationId xmlns:a16="http://schemas.microsoft.com/office/drawing/2014/main" id="{5FC54735-9509-4E50-B6AD-EAD9CCFB48B2}"/>
                    </a:ext>
                  </a:extLst>
                </p:cNvPr>
                <p:cNvSpPr/>
                <p:nvPr/>
              </p:nvSpPr>
              <p:spPr bwMode="auto">
                <a:xfrm flipH="1">
                  <a:off x="5105400" y="246427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3" name="TextBox 82">
                  <a:extLst>
                    <a:ext uri="{FF2B5EF4-FFF2-40B4-BE49-F238E27FC236}">
                      <a16:creationId xmlns:a16="http://schemas.microsoft.com/office/drawing/2014/main" id="{E0F5FE2E-B6E8-4FB8-8242-E075530D4D9C}"/>
                    </a:ext>
                  </a:extLst>
                </p:cNvPr>
                <p:cNvSpPr txBox="1"/>
                <p:nvPr/>
              </p:nvSpPr>
              <p:spPr>
                <a:xfrm>
                  <a:off x="5545723" y="3522862"/>
                  <a:ext cx="338555" cy="461665"/>
                </a:xfrm>
                <a:prstGeom prst="rect">
                  <a:avLst/>
                </a:prstGeom>
                <a:noFill/>
              </p:spPr>
              <p:txBody>
                <a:bodyPr wrap="none" rtlCol="0">
                  <a:spAutoFit/>
                </a:bodyPr>
                <a:lstStyle/>
                <a:p>
                  <a:r>
                    <a:rPr lang="en-US" sz="2400" dirty="0">
                      <a:solidFill>
                        <a:schemeClr val="bg1"/>
                      </a:solidFill>
                    </a:rPr>
                    <a:t>6</a:t>
                  </a:r>
                </a:p>
              </p:txBody>
            </p:sp>
          </p:grpSp>
          <p:grpSp>
            <p:nvGrpSpPr>
              <p:cNvPr id="77" name="Group 76">
                <a:extLst>
                  <a:ext uri="{FF2B5EF4-FFF2-40B4-BE49-F238E27FC236}">
                    <a16:creationId xmlns:a16="http://schemas.microsoft.com/office/drawing/2014/main" id="{1F0DB4D0-E808-4D3C-8112-1945C5EF3685}"/>
                  </a:ext>
                </a:extLst>
              </p:cNvPr>
              <p:cNvGrpSpPr/>
              <p:nvPr/>
            </p:nvGrpSpPr>
            <p:grpSpPr>
              <a:xfrm>
                <a:off x="6288039" y="2133600"/>
                <a:ext cx="542031" cy="1843752"/>
                <a:chOff x="6558489" y="2132841"/>
                <a:chExt cx="542031" cy="1843752"/>
              </a:xfrm>
            </p:grpSpPr>
            <p:sp>
              <p:nvSpPr>
                <p:cNvPr id="78" name="Oval 77">
                  <a:extLst>
                    <a:ext uri="{FF2B5EF4-FFF2-40B4-BE49-F238E27FC236}">
                      <a16:creationId xmlns:a16="http://schemas.microsoft.com/office/drawing/2014/main" id="{7A1391BA-C510-4646-AD22-B3066BFF4060}"/>
                    </a:ext>
                  </a:extLst>
                </p:cNvPr>
                <p:cNvSpPr/>
                <p:nvPr/>
              </p:nvSpPr>
              <p:spPr bwMode="auto">
                <a:xfrm>
                  <a:off x="6558489" y="2132841"/>
                  <a:ext cx="533400" cy="533400"/>
                </a:xfrm>
                <a:prstGeom prst="ellipse">
                  <a:avLst/>
                </a:prstGeom>
                <a:blipFill>
                  <a:blip r:embed="rId3"/>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79" name="Oval 78">
                  <a:extLst>
                    <a:ext uri="{FF2B5EF4-FFF2-40B4-BE49-F238E27FC236}">
                      <a16:creationId xmlns:a16="http://schemas.microsoft.com/office/drawing/2014/main" id="{999714F9-A7E8-43DA-BD9E-6A08C101B9CA}"/>
                    </a:ext>
                  </a:extLst>
                </p:cNvPr>
                <p:cNvSpPr/>
                <p:nvPr/>
              </p:nvSpPr>
              <p:spPr bwMode="auto">
                <a:xfrm>
                  <a:off x="6567120" y="2471276"/>
                  <a:ext cx="533400" cy="533400"/>
                </a:xfrm>
                <a:prstGeom prst="ellipse">
                  <a:avLst/>
                </a:prstGeom>
                <a:blipFill>
                  <a:blip r:embed="rId4"/>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80" name="TextBox 79">
                  <a:extLst>
                    <a:ext uri="{FF2B5EF4-FFF2-40B4-BE49-F238E27FC236}">
                      <a16:creationId xmlns:a16="http://schemas.microsoft.com/office/drawing/2014/main" id="{3E6E88B7-3953-4F56-90DB-701BA8F246C8}"/>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7</a:t>
                  </a:r>
                </a:p>
              </p:txBody>
            </p:sp>
          </p:grpSp>
        </p:grpSp>
        <p:grpSp>
          <p:nvGrpSpPr>
            <p:cNvPr id="84" name="Group 83">
              <a:extLst>
                <a:ext uri="{FF2B5EF4-FFF2-40B4-BE49-F238E27FC236}">
                  <a16:creationId xmlns:a16="http://schemas.microsoft.com/office/drawing/2014/main" id="{5F9B6B6A-D302-4373-A3EB-ECA363D4C34F}"/>
                </a:ext>
              </a:extLst>
            </p:cNvPr>
            <p:cNvGrpSpPr/>
            <p:nvPr/>
          </p:nvGrpSpPr>
          <p:grpSpPr>
            <a:xfrm>
              <a:off x="7099924" y="1958536"/>
              <a:ext cx="1870054" cy="2175183"/>
              <a:chOff x="6947524" y="1806136"/>
              <a:chExt cx="1870054" cy="2175183"/>
            </a:xfrm>
          </p:grpSpPr>
          <p:grpSp>
            <p:nvGrpSpPr>
              <p:cNvPr id="85" name="Group 84">
                <a:extLst>
                  <a:ext uri="{FF2B5EF4-FFF2-40B4-BE49-F238E27FC236}">
                    <a16:creationId xmlns:a16="http://schemas.microsoft.com/office/drawing/2014/main" id="{A1703247-3F19-4428-AAF6-614A9F613F38}"/>
                  </a:ext>
                </a:extLst>
              </p:cNvPr>
              <p:cNvGrpSpPr/>
              <p:nvPr/>
            </p:nvGrpSpPr>
            <p:grpSpPr>
              <a:xfrm>
                <a:off x="6947524" y="1806136"/>
                <a:ext cx="1219200" cy="2175183"/>
                <a:chOff x="7162800" y="1828800"/>
                <a:chExt cx="1219200" cy="2175183"/>
              </a:xfrm>
            </p:grpSpPr>
            <p:sp>
              <p:nvSpPr>
                <p:cNvPr id="90" name="TextBox 89">
                  <a:extLst>
                    <a:ext uri="{FF2B5EF4-FFF2-40B4-BE49-F238E27FC236}">
                      <a16:creationId xmlns:a16="http://schemas.microsoft.com/office/drawing/2014/main" id="{2F706647-73B3-4D53-A0B3-FBD7745669C6}"/>
                    </a:ext>
                  </a:extLst>
                </p:cNvPr>
                <p:cNvSpPr txBox="1"/>
                <p:nvPr/>
              </p:nvSpPr>
              <p:spPr>
                <a:xfrm rot="5400000">
                  <a:off x="6991842" y="2440082"/>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91" name="Arrow: Right 90">
                  <a:extLst>
                    <a:ext uri="{FF2B5EF4-FFF2-40B4-BE49-F238E27FC236}">
                      <a16:creationId xmlns:a16="http://schemas.microsoft.com/office/drawing/2014/main" id="{A32BB927-FCDA-4F8F-9FB6-91EA146D6A62}"/>
                    </a:ext>
                  </a:extLst>
                </p:cNvPr>
                <p:cNvSpPr/>
                <p:nvPr/>
              </p:nvSpPr>
              <p:spPr bwMode="auto">
                <a:xfrm flipH="1">
                  <a:off x="7162800" y="2483726"/>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2" name="TextBox 91">
                  <a:extLst>
                    <a:ext uri="{FF2B5EF4-FFF2-40B4-BE49-F238E27FC236}">
                      <a16:creationId xmlns:a16="http://schemas.microsoft.com/office/drawing/2014/main" id="{57AB1BB0-809A-4509-9592-E204262E27F8}"/>
                    </a:ext>
                  </a:extLst>
                </p:cNvPr>
                <p:cNvSpPr txBox="1"/>
                <p:nvPr/>
              </p:nvSpPr>
              <p:spPr>
                <a:xfrm>
                  <a:off x="7603123" y="3542318"/>
                  <a:ext cx="338555" cy="461665"/>
                </a:xfrm>
                <a:prstGeom prst="rect">
                  <a:avLst/>
                </a:prstGeom>
                <a:noFill/>
              </p:spPr>
              <p:txBody>
                <a:bodyPr wrap="none" rtlCol="0">
                  <a:spAutoFit/>
                </a:bodyPr>
                <a:lstStyle/>
                <a:p>
                  <a:r>
                    <a:rPr lang="en-US" sz="2400" dirty="0">
                      <a:solidFill>
                        <a:schemeClr val="bg1"/>
                      </a:solidFill>
                    </a:rPr>
                    <a:t>8</a:t>
                  </a:r>
                </a:p>
              </p:txBody>
            </p:sp>
          </p:grpSp>
          <p:grpSp>
            <p:nvGrpSpPr>
              <p:cNvPr id="86" name="Group 85">
                <a:extLst>
                  <a:ext uri="{FF2B5EF4-FFF2-40B4-BE49-F238E27FC236}">
                    <a16:creationId xmlns:a16="http://schemas.microsoft.com/office/drawing/2014/main" id="{E8732090-08E2-4EA6-8C72-55A5988C7668}"/>
                  </a:ext>
                </a:extLst>
              </p:cNvPr>
              <p:cNvGrpSpPr/>
              <p:nvPr/>
            </p:nvGrpSpPr>
            <p:grpSpPr>
              <a:xfrm>
                <a:off x="8284178" y="2104430"/>
                <a:ext cx="533400" cy="1872922"/>
                <a:chOff x="6523877" y="2103671"/>
                <a:chExt cx="533400" cy="1872922"/>
              </a:xfrm>
            </p:grpSpPr>
            <p:sp>
              <p:nvSpPr>
                <p:cNvPr id="87" name="Oval 86">
                  <a:extLst>
                    <a:ext uri="{FF2B5EF4-FFF2-40B4-BE49-F238E27FC236}">
                      <a16:creationId xmlns:a16="http://schemas.microsoft.com/office/drawing/2014/main" id="{BD5520A3-B919-4787-BCFB-DB6ABDB5D141}"/>
                    </a:ext>
                  </a:extLst>
                </p:cNvPr>
                <p:cNvSpPr/>
                <p:nvPr/>
              </p:nvSpPr>
              <p:spPr bwMode="auto">
                <a:xfrm>
                  <a:off x="6523877" y="2103671"/>
                  <a:ext cx="533400" cy="533400"/>
                </a:xfrm>
                <a:prstGeom prst="ellipse">
                  <a:avLst/>
                </a:prstGeom>
                <a:blipFill>
                  <a:blip r:embed="rId5"/>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8" name="Oval 87">
                  <a:extLst>
                    <a:ext uri="{FF2B5EF4-FFF2-40B4-BE49-F238E27FC236}">
                      <a16:creationId xmlns:a16="http://schemas.microsoft.com/office/drawing/2014/main" id="{538A38B9-2928-4F2D-9612-6872268A262A}"/>
                    </a:ext>
                  </a:extLst>
                </p:cNvPr>
                <p:cNvSpPr/>
                <p:nvPr/>
              </p:nvSpPr>
              <p:spPr bwMode="auto">
                <a:xfrm>
                  <a:off x="6523877" y="2442106"/>
                  <a:ext cx="533400" cy="533400"/>
                </a:xfrm>
                <a:prstGeom prst="ellipse">
                  <a:avLst/>
                </a:prstGeom>
                <a:blipFill>
                  <a:blip r:embed="rId6"/>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89" name="TextBox 88">
                  <a:extLst>
                    <a:ext uri="{FF2B5EF4-FFF2-40B4-BE49-F238E27FC236}">
                      <a16:creationId xmlns:a16="http://schemas.microsoft.com/office/drawing/2014/main" id="{E122C1F1-C137-48A3-B3C7-59813B87648F}"/>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9</a:t>
                  </a:r>
                </a:p>
              </p:txBody>
            </p:sp>
          </p:grpSp>
        </p:grpSp>
      </p:grpSp>
      <p:sp>
        <p:nvSpPr>
          <p:cNvPr id="95" name="Rectangle 94">
            <a:extLst>
              <a:ext uri="{FF2B5EF4-FFF2-40B4-BE49-F238E27FC236}">
                <a16:creationId xmlns:a16="http://schemas.microsoft.com/office/drawing/2014/main" id="{9CF032E2-5D9E-4B6D-87B6-14997ED7BC1C}"/>
              </a:ext>
            </a:extLst>
          </p:cNvPr>
          <p:cNvSpPr/>
          <p:nvPr/>
        </p:nvSpPr>
        <p:spPr bwMode="auto">
          <a:xfrm>
            <a:off x="76200" y="4197335"/>
            <a:ext cx="8885000" cy="2508265"/>
          </a:xfrm>
          <a:prstGeom prst="rect">
            <a:avLst/>
          </a:prstGeom>
          <a:noFill/>
          <a:ln w="3810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81913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2.22222E-6 -2.22222E-6 L 2.22222E-6 -2.22222E-6 C 0.00156 0.02361 0.00035 0.01227 0.00364 0.03403 L 0.00469 0.04167 L 0.0059 0.04931 C 0.0085 0.08403 0.00798 0.07037 0.0059 0.12709 C 0.0059 0.12963 0.00503 0.13218 0.00469 0.13472 C 0.00399 0.14097 0.00416 0.14769 0.00243 0.15324 C 0.00087 0.15857 2.22222E-6 0.16435 -0.00226 0.16898 C -0.00434 0.17292 -0.00695 0.17662 -0.00816 0.18125 C -0.01007 0.18843 -0.00868 0.18472 -0.01285 0.19236 C -0.01459 0.19861 -0.01441 0.19954 -0.01875 0.20625 C -0.02622 0.21736 -0.01806 0.19769 -0.02709 0.21551 C -0.0316 0.22431 -0.0283 0.21875 -0.03768 0.23102 C -0.03959 0.23357 -0.04115 0.23681 -0.04358 0.23866 C -0.04479 0.23982 -0.04618 0.24051 -0.04722 0.2419 C -0.04896 0.24422 -0.05018 0.24722 -0.05191 0.24977 C -0.05295 0.25093 -0.05434 0.25162 -0.05538 0.25278 C -0.05799 0.25579 -0.06007 0.2588 -0.0625 0.26204 C -0.06528 0.26574 -0.06754 0.27014 -0.07066 0.27292 C -0.09097 0.29051 -0.0658 0.26829 -0.08368 0.28519 C -0.08594 0.2875 -0.08837 0.28935 -0.09097 0.29144 C -0.09288 0.29352 -0.09479 0.29584 -0.0967 0.29792 C -0.10139 0.30185 -0.10625 0.30602 -0.11094 0.31019 L -0.11788 0.31644 L -0.125 0.32269 C -0.12743 0.32454 -0.12952 0.32709 -0.13212 0.32871 C -0.13438 0.33033 -0.13681 0.33172 -0.13906 0.33334 C -0.14132 0.33496 -0.14306 0.33681 -0.14514 0.3382 C -0.14705 0.33935 -0.14913 0.34005 -0.15104 0.34121 C -0.15313 0.34259 -0.15486 0.34468 -0.15695 0.34584 C -0.16163 0.34908 -0.1665 0.35162 -0.17101 0.35509 C -0.17275 0.35648 -0.17396 0.3588 -0.1757 0.35996 C -0.18264 0.36366 -0.18993 0.36667 -0.19705 0.36898 C -0.19861 0.36968 -0.20018 0.37014 -0.20191 0.3706 C -0.20452 0.3713 -0.20729 0.37176 -0.21007 0.37222 C -0.21667 0.37523 -0.21736 0.37593 -0.22413 0.37685 C -0.23316 0.37824 -0.25139 0.38009 -0.25139 0.38033 C -0.2533 0.38056 -0.25556 0.38102 -0.25729 0.38172 C -0.26042 0.38264 -0.26354 0.3838 -0.26667 0.38472 C -0.26945 0.38542 -0.27222 0.38565 -0.27518 0.38634 C -0.27743 0.38681 -0.27969 0.38727 -0.28195 0.38797 C -0.28368 0.38797 -0.28507 0.38866 -0.28681 0.38912 C -0.28889 0.38982 -0.29097 0.39005 -0.29271 0.39074 C -0.29393 0.39121 -0.29514 0.39213 -0.29636 0.39236 C -0.30521 0.39422 -0.32361 0.39491 -0.33038 0.3956 C -0.34167 0.39746 -0.34584 0.39838 -0.35886 0.39861 L -0.46389 0.40023 C -0.47535 0.40394 -0.46094 0.39931 -0.47448 0.40324 C -0.47604 0.40371 -0.47761 0.4044 -0.47917 0.40486 C -0.48143 0.40556 -0.48386 0.40579 -0.48646 0.40648 C -0.48837 0.40695 -0.49028 0.40764 -0.49236 0.4081 C -0.4974 0.4088 -0.50243 0.40903 -0.50764 0.40972 L -0.55955 0.4081 C -0.58264 0.40695 -0.56563 0.40718 -0.58073 0.40486 C -0.58906 0.40371 -0.59722 0.40209 -0.60573 0.40185 L -0.63993 0.40023 L -0.6599 0.39699 L -0.67049 0.3956 C -0.68542 0.38773 -0.66667 0.39699 -0.68351 0.39074 C -0.68559 0.39005 -0.6875 0.38843 -0.68941 0.38797 C -0.69184 0.38704 -0.6941 0.38704 -0.69653 0.38634 C -0.70781 0.3831 -0.71007 0.38056 -0.72361 0.37847 C -0.73021 0.37732 -0.73715 0.37662 -0.74375 0.37523 C -0.74775 0.37454 -0.75156 0.37338 -0.75556 0.37222 C -0.75799 0.3713 -0.76007 0.36968 -0.7625 0.36898 C -0.76528 0.36829 -0.78715 0.36621 -0.78854 0.36621 C -0.81372 0.35949 -0.78924 0.36551 -0.85226 0.36297 C -0.89479 0.36134 -0.86215 0.36134 -0.87813 0.36134 " pathEditMode="relative" rAng="0" ptsTypes="AAAAAAAAAAAAAAAAAAAAAAAAAAAAAAAAAAAAAAAAAAAAAAAAAAAAAAAAAAAAAAAAAAAAA">
                                      <p:cBhvr>
                                        <p:cTn id="6" dur="2000" fill="hold"/>
                                        <p:tgtEl>
                                          <p:spTgt spid="54"/>
                                        </p:tgtEl>
                                        <p:attrNameLst>
                                          <p:attrName>ppt_x</p:attrName>
                                          <p:attrName>ppt_y</p:attrName>
                                        </p:attrNameLst>
                                      </p:cBhvr>
                                      <p:rCtr x="-43524" y="20486"/>
                                    </p:animMotion>
                                  </p:childTnLst>
                                </p:cTn>
                              </p:par>
                              <p:par>
                                <p:cTn id="7" presetID="0" presetClass="path" presetSubtype="0" accel="50000" decel="50000" fill="hold" grpId="0" nodeType="withEffect">
                                  <p:stCondLst>
                                    <p:cond delay="0"/>
                                  </p:stCondLst>
                                  <p:childTnLst>
                                    <p:animMotion origin="layout" path="M 0.0026 0.00116 L 0.0026 0.00116 C 0.00382 0.00672 0.00486 0.0125 0.00608 0.01829 C 0.00642 0.01991 0.00694 0.02153 0.00729 0.02292 C 0.00833 0.02824 0.00885 0.03172 0.00972 0.03704 C 0.0092 0.05232 0.00937 0.06759 0.00851 0.08264 C 0.00833 0.08588 0.00677 0.08889 0.00608 0.09213 C 0.00538 0.0956 0.00382 0.10324 0.0026 0.10764 C 0.00191 0.11042 0.00121 0.11297 0.00017 0.11551 C -0.00035 0.11713 -0.00156 0.11852 -0.00208 0.12037 C -0.00278 0.12246 -0.00625 0.13797 -0.00799 0.14213 C -0.00903 0.14445 -0.01042 0.1463 -0.01146 0.14838 C -0.01233 0.15162 -0.01319 0.15463 -0.01389 0.15787 C -0.01441 0.16042 -0.01441 0.1632 -0.0151 0.16574 C -0.01615 0.16991 -0.01754 0.17408 -0.01858 0.17824 C -0.01944 0.18148 -0.02205 0.19514 -0.02326 0.19861 C -0.02413 0.2007 -0.02465 0.20301 -0.02569 0.20486 C -0.02743 0.20834 -0.02969 0.21111 -0.0316 0.21435 C -0.03281 0.21644 -0.03385 0.21852 -0.03507 0.2206 C -0.03594 0.22222 -0.03663 0.22384 -0.0375 0.22547 C -0.03976 0.22917 -0.04236 0.23241 -0.04444 0.23634 C -0.04549 0.2382 -0.04566 0.24074 -0.04688 0.24259 C -0.05868 0.26111 -0.0441 0.23195 -0.05625 0.25347 C -0.05729 0.25556 -0.05764 0.25787 -0.05868 0.25996 C -0.05955 0.26158 -0.06111 0.26297 -0.06215 0.26459 C -0.06302 0.26597 -0.06372 0.26783 -0.06441 0.26922 C -0.06563 0.2713 -0.06667 0.27361 -0.06806 0.27547 C -0.0691 0.27732 -0.07049 0.27847 -0.07153 0.28033 C -0.0724 0.28172 -0.07309 0.28357 -0.07396 0.28496 C -0.07465 0.28611 -0.07552 0.28704 -0.07622 0.2882 C -0.07795 0.29074 -0.07951 0.29329 -0.0809 0.29584 C -0.08177 0.29746 -0.08229 0.29931 -0.08333 0.3007 C -0.08438 0.30209 -0.08576 0.30255 -0.08681 0.30371 C -0.09392 0.31181 -0.08646 0.30579 -0.09514 0.31158 C -0.09879 0.32153 -0.09549 0.31505 -0.10208 0.32269 C -0.10903 0.33033 -0.10399 0.32894 -0.11632 0.3382 C -0.1217 0.34236 -0.12691 0.34769 -0.13281 0.35093 C -0.13472 0.35185 -0.13681 0.35255 -0.13854 0.35394 C -0.15295 0.36459 -0.13281 0.35301 -0.14913 0.36181 C -0.15191 0.36551 -0.15399 0.36852 -0.15747 0.3713 C -0.15851 0.37199 -0.15972 0.37222 -0.16094 0.37269 C -0.16215 0.37431 -0.16319 0.37616 -0.16458 0.37755 C -0.16892 0.38195 -0.17135 0.38264 -0.17622 0.38542 C -0.1849 0.39676 -0.17448 0.3838 -0.19392 0.40093 C -0.19531 0.40232 -0.19601 0.4044 -0.1974 0.40579 C -0.19844 0.40672 -0.19983 0.40672 -0.20104 0.40741 C -0.2026 0.40834 -0.20417 0.40949 -0.20573 0.41042 C -0.2125 0.41945 -0.20538 0.41181 -0.21632 0.41667 C -0.21771 0.41736 -0.2184 0.41922 -0.21979 0.41991 C -0.2217 0.42084 -0.22379 0.42084 -0.22569 0.42153 C -0.22726 0.42246 -0.22882 0.42384 -0.23038 0.42454 C -0.23229 0.42547 -0.23438 0.42547 -0.23629 0.42616 C -0.23872 0.42709 -0.24097 0.42824 -0.2434 0.42917 C -0.24531 0.43033 -0.2474 0.43125 -0.24931 0.43241 C -0.25052 0.43334 -0.25139 0.43496 -0.25278 0.43565 C -0.25694 0.4375 -0.26146 0.43843 -0.26563 0.44028 C -0.26771 0.44121 -0.26962 0.44236 -0.27153 0.44329 C -0.28125 0.44792 -0.29497 0.45417 -0.30573 0.45741 C -0.32101 0.46227 -0.31563 0.45949 -0.33038 0.46227 C -0.34097 0.46412 -0.35174 0.46597 -0.36215 0.46852 C -0.38872 0.475 -0.3901 0.47616 -0.41285 0.4794 L -0.44566 0.48426 C -0.45677 0.48912 -0.45087 0.48681 -0.47396 0.48889 L -0.51163 0.49213 L -0.55156 0.48889 C -0.56024 0.48797 -0.56892 0.48611 -0.57743 0.48565 L -0.60694 0.48426 C -0.60885 0.48357 -0.61094 0.4831 -0.61285 0.48264 C -0.61441 0.48218 -0.61597 0.48125 -0.61754 0.48102 C -0.62222 0.48033 -0.62691 0.48009 -0.6316 0.4794 C -0.64358 0.47639 -0.64184 0.47639 -0.66111 0.47639 C -0.68854 0.47639 -0.71597 0.47732 -0.7434 0.47801 C -0.74774 0.47847 -0.75208 0.47917 -0.75642 0.4794 C -0.76649 0.48009 -0.77674 0.48009 -0.78698 0.48102 C -0.79201 0.48148 -0.79722 0.4831 -0.80226 0.48426 C -0.81788 0.48357 -0.83368 0.48357 -0.84931 0.48264 C -0.85087 0.48241 -0.85243 0.48172 -0.85399 0.48102 C -0.85642 0.48009 -0.85868 0.47871 -0.86111 0.47801 C -0.86267 0.47732 -0.86424 0.47685 -0.8658 0.47639 C -0.86701 0.47593 -0.86806 0.475 -0.86927 0.47477 C -0.8724 0.47431 -0.87552 0.47477 -0.87865 0.47477 L -0.87865 0.47477 " pathEditMode="relative" ptsTypes="AAAAAAAAAAAAAAAAAAAAAAAAAAAAAAAAAAAAAAAAAAAAAAAAAAAAAAAAAAAAAAAAAAAAAAAAAAAAAAAAAA">
                                      <p:cBhvr>
                                        <p:cTn id="8" dur="2000" fill="hold"/>
                                        <p:tgtEl>
                                          <p:spTgt spid="53"/>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052 -0.00671 L 0.00052 -0.00671 C -0.00191 -0.00324 -0.00434 0.00047 -0.0066 0.00417 C -0.00781 0.00625 -0.00885 0.00834 -0.01007 0.01042 C -0.01094 0.01158 -0.0118 0.0125 -0.0125 0.01366 C -0.01371 0.01551 -0.01476 0.01783 -0.01597 0.01991 C -0.01719 0.02153 -0.01858 0.02269 -0.01962 0.02454 C -0.0217 0.02848 -0.02344 0.03287 -0.02552 0.03704 C -0.02621 0.03866 -0.02708 0.04028 -0.02778 0.0419 C -0.03333 0.05278 -0.02639 0.03912 -0.03368 0.05278 C -0.03455 0.0544 -0.03507 0.05602 -0.03611 0.05741 C -0.03785 0.06019 -0.04184 0.06528 -0.04184 0.06528 C -0.0434 0.06922 -0.04462 0.07292 -0.0467 0.07639 C -0.04774 0.07801 -0.04913 0.0794 -0.05017 0.08102 C -0.05104 0.08241 -0.05139 0.08449 -0.05243 0.08565 C -0.05538 0.08912 -0.0592 0.09144 -0.06198 0.09514 L -0.06788 0.10301 L -0.08663 0.12801 L -0.09479 0.13912 C -0.09566 0.14005 -0.09635 0.14121 -0.09722 0.14213 C -0.10226 0.14746 -0.10799 0.15186 -0.1125 0.15787 C -0.11736 0.16412 -0.11458 0.16158 -0.12066 0.16574 C -0.12187 0.16737 -0.12292 0.16922 -0.1243 0.17037 C -0.12917 0.175 -0.13437 0.17871 -0.13958 0.18287 C -0.14149 0.18449 -0.1434 0.18635 -0.14549 0.18774 C -0.14774 0.18936 -0.15017 0.19074 -0.15243 0.19237 C -0.15451 0.19375 -0.15642 0.19561 -0.15833 0.19699 C -0.16076 0.19885 -0.16319 0.2 -0.16545 0.20186 C -0.16753 0.20324 -0.16927 0.2051 -0.17135 0.20649 C -0.17326 0.20787 -0.17535 0.20811 -0.17726 0.20973 C -0.18055 0.21227 -0.18333 0.21621 -0.18663 0.21899 C -0.18785 0.22014 -0.18906 0.22107 -0.1901 0.22223 C -0.19167 0.22362 -0.19323 0.22547 -0.19479 0.22686 C -0.19601 0.22801 -0.2026 0.23287 -0.20434 0.23473 C -0.20972 0.24074 -0.20573 0.23866 -0.2125 0.24422 C -0.21597 0.24699 -0.21962 0.24908 -0.22309 0.25209 C -0.22483 0.25348 -0.22621 0.25533 -0.22778 0.25672 C -0.23021 0.25857 -0.23594 0.26181 -0.23837 0.26297 C -0.23993 0.26366 -0.24149 0.26412 -0.24305 0.26459 C -0.24462 0.26574 -0.25139 0.27153 -0.25365 0.27246 C -0.26771 0.27801 -0.25382 0.26945 -0.26788 0.27709 C -0.27222 0.2794 -0.27413 0.28218 -0.27847 0.28334 C -0.28316 0.28473 -0.28663 0.28473 -0.29132 0.28658 C -0.30191 0.29028 -0.29479 0.28866 -0.30434 0.29283 C -0.30573 0.29352 -0.30746 0.29375 -0.30903 0.29445 C -0.3125 0.29584 -0.31597 0.29815 -0.31962 0.29908 C -0.32361 0.3 -0.32847 0.30162 -0.33246 0.30209 C -0.33646 0.30278 -0.34028 0.30324 -0.34427 0.30371 C -0.34826 0.30487 -0.35226 0.3051 -0.35608 0.30695 C -0.35885 0.30811 -0.36128 0.30926 -0.36424 0.30996 C -0.37049 0.31135 -0.3809 0.3125 -0.38663 0.3132 C -0.38854 0.31366 -0.39045 0.31436 -0.39253 0.31482 C -0.40156 0.31667 -0.40764 0.3169 -0.41719 0.31783 C -0.4276 0.32061 -0.42049 0.31899 -0.43611 0.32107 L -0.44774 0.32269 C -0.45139 0.32315 -0.45486 0.32385 -0.45833 0.32408 C -0.46545 0.32477 -0.47257 0.32524 -0.47951 0.3257 C -0.48455 0.32709 -0.48854 0.32824 -0.49375 0.32894 C -0.5 0.32963 -0.50625 0.3301 -0.5125 0.33033 L -0.58073 0.33195 C -0.58646 0.33311 -0.60347 0.33681 -0.61024 0.33681 C -0.62344 0.33681 -0.6368 0.33565 -0.65017 0.33519 C -0.6724 0.3301 -0.6375 0.33774 -0.66788 0.33195 C -0.66979 0.33172 -0.6717 0.33102 -0.67361 0.33033 C -0.67535 0.32987 -0.67674 0.32917 -0.67847 0.32894 C -0.68264 0.32801 -0.68698 0.32778 -0.69132 0.32732 L -0.70312 0.32408 C -0.70503 0.32362 -0.70694 0.32292 -0.70903 0.32269 C -0.7243 0.32037 -0.71597 0.3213 -0.73368 0.31945 L -0.8184 0.32107 C -0.83264 0.32153 -0.82639 0.32292 -0.83837 0.32408 C -0.84549 0.325 -0.8526 0.32524 -0.85955 0.3257 C -0.86111 0.32616 -0.86267 0.32732 -0.86424 0.32732 C -0.86545 0.32732 -0.86667 0.32593 -0.86788 0.3257 C -0.86979 0.32547 -0.8717 0.3257 -0.87361 0.3257 " pathEditMode="relative" ptsTypes="AAAAAAAAAAAAAAAAAAAAAAAAAAAAAAAAAAAAAAAAAAAAAAAAAAAAAAAAAAAAAAAAAAAAAAAAAAA">
                                      <p:cBhvr>
                                        <p:cTn id="10" dur="2000" fill="hold"/>
                                        <p:tgtEl>
                                          <p:spTgt spid="93"/>
                                        </p:tgtEl>
                                        <p:attrNameLst>
                                          <p:attrName>ppt_x</p:attrName>
                                          <p:attrName>ppt_y</p:attrName>
                                        </p:attrNameLst>
                                      </p:cBhvr>
                                    </p:animMotion>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wipe(left)">
                                      <p:cBhvr>
                                        <p:cTn id="1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9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Canonical case: faithful representation</a:t>
            </a:r>
          </a:p>
        </p:txBody>
      </p:sp>
      <p:cxnSp>
        <p:nvCxnSpPr>
          <p:cNvPr id="9" name="Straight Connector 8"/>
          <p:cNvCxnSpPr/>
          <p:nvPr/>
        </p:nvCxnSpPr>
        <p:spPr bwMode="auto">
          <a:xfrm>
            <a:off x="4495800" y="1676400"/>
            <a:ext cx="0" cy="4953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10" name="TextBox 9"/>
          <p:cNvSpPr txBox="1"/>
          <p:nvPr/>
        </p:nvSpPr>
        <p:spPr>
          <a:xfrm>
            <a:off x="1582792" y="2286000"/>
            <a:ext cx="1438214" cy="584775"/>
          </a:xfrm>
          <a:prstGeom prst="rect">
            <a:avLst/>
          </a:prstGeom>
          <a:noFill/>
        </p:spPr>
        <p:txBody>
          <a:bodyPr wrap="none" rtlCol="0">
            <a:spAutoFit/>
          </a:bodyPr>
          <a:lstStyle/>
          <a:p>
            <a:r>
              <a:rPr lang="en-US" dirty="0">
                <a:solidFill>
                  <a:srgbClr val="FFFF00"/>
                </a:solidFill>
              </a:rPr>
              <a:t>Reality</a:t>
            </a:r>
          </a:p>
        </p:txBody>
      </p:sp>
      <p:sp>
        <p:nvSpPr>
          <p:cNvPr id="11" name="TextBox 10"/>
          <p:cNvSpPr txBox="1"/>
          <p:nvPr/>
        </p:nvSpPr>
        <p:spPr>
          <a:xfrm>
            <a:off x="5384974" y="2286000"/>
            <a:ext cx="2844626" cy="584775"/>
          </a:xfrm>
          <a:prstGeom prst="rect">
            <a:avLst/>
          </a:prstGeom>
          <a:noFill/>
        </p:spPr>
        <p:txBody>
          <a:bodyPr wrap="none" rtlCol="0">
            <a:spAutoFit/>
          </a:bodyPr>
          <a:lstStyle/>
          <a:p>
            <a:r>
              <a:rPr lang="en-US" dirty="0">
                <a:solidFill>
                  <a:srgbClr val="FFFF00"/>
                </a:solidFill>
              </a:rPr>
              <a:t>Representation</a:t>
            </a:r>
          </a:p>
        </p:txBody>
      </p:sp>
      <p:sp>
        <p:nvSpPr>
          <p:cNvPr id="2" name="TextBox 1"/>
          <p:cNvSpPr txBox="1"/>
          <p:nvPr/>
        </p:nvSpPr>
        <p:spPr>
          <a:xfrm>
            <a:off x="6058428" y="2980372"/>
            <a:ext cx="1827743" cy="3539430"/>
          </a:xfrm>
          <a:prstGeom prst="rect">
            <a:avLst/>
          </a:prstGeom>
          <a:noFill/>
        </p:spPr>
        <p:txBody>
          <a:bodyPr wrap="none" rtlCol="0">
            <a:spAutoFit/>
          </a:bodyPr>
          <a:lstStyle/>
          <a:p>
            <a:r>
              <a:rPr lang="en-US" b="0" dirty="0">
                <a:solidFill>
                  <a:schemeClr val="bg1"/>
                </a:solidFill>
              </a:rPr>
              <a:t>‘Earth’</a:t>
            </a:r>
          </a:p>
          <a:p>
            <a:endParaRPr lang="en-US" b="0" dirty="0">
              <a:solidFill>
                <a:schemeClr val="bg1"/>
              </a:solidFill>
            </a:endParaRPr>
          </a:p>
          <a:p>
            <a:r>
              <a:rPr lang="en-US" b="0" dirty="0">
                <a:solidFill>
                  <a:schemeClr val="bg1"/>
                </a:solidFill>
              </a:rPr>
              <a:t>‘</a:t>
            </a:r>
            <a:r>
              <a:rPr lang="en-US" b="0" dirty="0" err="1">
                <a:solidFill>
                  <a:schemeClr val="bg1"/>
                </a:solidFill>
              </a:rPr>
              <a:t>Aarde</a:t>
            </a:r>
            <a:r>
              <a:rPr lang="en-US" b="0" dirty="0">
                <a:solidFill>
                  <a:schemeClr val="bg1"/>
                </a:solidFill>
              </a:rPr>
              <a:t>’</a:t>
            </a:r>
          </a:p>
          <a:p>
            <a:endParaRPr lang="en-US" b="0" dirty="0">
              <a:solidFill>
                <a:schemeClr val="bg1"/>
              </a:solidFill>
            </a:endParaRPr>
          </a:p>
          <a:p>
            <a:r>
              <a:rPr lang="en-US" b="0" dirty="0">
                <a:solidFill>
                  <a:schemeClr val="bg1"/>
                </a:solidFill>
              </a:rPr>
              <a:t>‘La Terre’</a:t>
            </a:r>
          </a:p>
          <a:p>
            <a:endParaRPr lang="en-US" b="0" dirty="0">
              <a:solidFill>
                <a:schemeClr val="bg1"/>
              </a:solidFill>
            </a:endParaRPr>
          </a:p>
          <a:p>
            <a:r>
              <a:rPr lang="en-US" b="0" dirty="0">
                <a:solidFill>
                  <a:schemeClr val="bg1"/>
                </a:solidFill>
              </a:rPr>
              <a:t>…</a:t>
            </a:r>
          </a:p>
        </p:txBody>
      </p:sp>
      <p:pic>
        <p:nvPicPr>
          <p:cNvPr id="12" name="Picture 4" descr="glo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369" y="30861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a:endCxn id="12" idx="3"/>
          </p:cNvCxnSpPr>
          <p:nvPr/>
        </p:nvCxnSpPr>
        <p:spPr bwMode="auto">
          <a:xfrm flipH="1">
            <a:off x="3444769" y="3352800"/>
            <a:ext cx="2613659" cy="952500"/>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cxnSp>
        <p:nvCxnSpPr>
          <p:cNvPr id="13" name="Straight Arrow Connector 12"/>
          <p:cNvCxnSpPr>
            <a:endCxn id="12" idx="3"/>
          </p:cNvCxnSpPr>
          <p:nvPr/>
        </p:nvCxnSpPr>
        <p:spPr bwMode="auto">
          <a:xfrm flipH="1">
            <a:off x="3444769" y="4280475"/>
            <a:ext cx="2613659" cy="24825"/>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cxnSp>
        <p:nvCxnSpPr>
          <p:cNvPr id="16" name="Straight Arrow Connector 15"/>
          <p:cNvCxnSpPr>
            <a:endCxn id="12" idx="3"/>
          </p:cNvCxnSpPr>
          <p:nvPr/>
        </p:nvCxnSpPr>
        <p:spPr bwMode="auto">
          <a:xfrm flipH="1" flipV="1">
            <a:off x="3444769" y="4305300"/>
            <a:ext cx="2616941" cy="941070"/>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sp>
        <p:nvSpPr>
          <p:cNvPr id="18" name="TextBox 17"/>
          <p:cNvSpPr txBox="1"/>
          <p:nvPr/>
        </p:nvSpPr>
        <p:spPr>
          <a:xfrm>
            <a:off x="3503024" y="4923215"/>
            <a:ext cx="2098203" cy="1569660"/>
          </a:xfrm>
          <a:prstGeom prst="rect">
            <a:avLst/>
          </a:prstGeom>
          <a:noFill/>
        </p:spPr>
        <p:txBody>
          <a:bodyPr wrap="none" rtlCol="0">
            <a:spAutoFit/>
          </a:bodyPr>
          <a:lstStyle/>
          <a:p>
            <a:r>
              <a:rPr lang="en-US" dirty="0">
                <a:solidFill>
                  <a:srgbClr val="FFC000"/>
                </a:solidFill>
              </a:rPr>
              <a:t>denotes</a:t>
            </a:r>
          </a:p>
          <a:p>
            <a:r>
              <a:rPr lang="en-US" dirty="0">
                <a:solidFill>
                  <a:srgbClr val="FFC000"/>
                </a:solidFill>
              </a:rPr>
              <a:t>means</a:t>
            </a:r>
          </a:p>
          <a:p>
            <a:r>
              <a:rPr lang="en-US" dirty="0">
                <a:solidFill>
                  <a:srgbClr val="FFC000"/>
                </a:solidFill>
              </a:rPr>
              <a:t>represents </a:t>
            </a:r>
          </a:p>
        </p:txBody>
      </p:sp>
      <p:sp>
        <p:nvSpPr>
          <p:cNvPr id="14" name="Content Placeholder 13">
            <a:extLst>
              <a:ext uri="{FF2B5EF4-FFF2-40B4-BE49-F238E27FC236}">
                <a16:creationId xmlns:a16="http://schemas.microsoft.com/office/drawing/2014/main" id="{7A6D736F-AA12-4F0B-AF73-57EC8E325365}"/>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C28BC9F3-5CC7-45D3-A8F7-E675F8EBA138}"/>
              </a:ext>
            </a:extLst>
          </p:cNvPr>
          <p:cNvSpPr>
            <a:spLocks noGrp="1"/>
          </p:cNvSpPr>
          <p:nvPr>
            <p:ph type="sldNum" sz="quarter" idx="3"/>
          </p:nvPr>
        </p:nvSpPr>
        <p:spPr/>
        <p:txBody>
          <a:bodyPr/>
          <a:lstStyle/>
          <a:p>
            <a:fld id="{7C5DB68A-9D44-4073-920F-D08D647C06A7}" type="slidenum">
              <a:rPr lang="en-US" smtClean="0"/>
              <a:t>26</a:t>
            </a:fld>
            <a:endParaRPr lang="en-US" dirty="0"/>
          </a:p>
        </p:txBody>
      </p:sp>
      <p:sp>
        <p:nvSpPr>
          <p:cNvPr id="15" name="Slide Number Placeholder 2">
            <a:extLst>
              <a:ext uri="{FF2B5EF4-FFF2-40B4-BE49-F238E27FC236}">
                <a16:creationId xmlns:a16="http://schemas.microsoft.com/office/drawing/2014/main" id="{B3C93684-D35F-4688-98CA-A3BE954FB292}"/>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26</a:t>
            </a:fld>
            <a:endParaRPr lang="en-US" altLang="en-US"/>
          </a:p>
        </p:txBody>
      </p:sp>
    </p:spTree>
    <p:extLst>
      <p:ext uri="{BB962C8B-B14F-4D97-AF65-F5344CB8AC3E}">
        <p14:creationId xmlns:p14="http://schemas.microsoft.com/office/powerpoint/2010/main" val="1497687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Delusions, fantasies, imaginations, …</a:t>
            </a:r>
          </a:p>
        </p:txBody>
      </p:sp>
      <p:cxnSp>
        <p:nvCxnSpPr>
          <p:cNvPr id="9" name="Straight Connector 8"/>
          <p:cNvCxnSpPr/>
          <p:nvPr/>
        </p:nvCxnSpPr>
        <p:spPr bwMode="auto">
          <a:xfrm>
            <a:off x="4495800" y="1676400"/>
            <a:ext cx="0" cy="4953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10" name="TextBox 9"/>
          <p:cNvSpPr txBox="1"/>
          <p:nvPr/>
        </p:nvSpPr>
        <p:spPr>
          <a:xfrm>
            <a:off x="1582792" y="2286000"/>
            <a:ext cx="1438214" cy="584775"/>
          </a:xfrm>
          <a:prstGeom prst="rect">
            <a:avLst/>
          </a:prstGeom>
          <a:noFill/>
        </p:spPr>
        <p:txBody>
          <a:bodyPr wrap="none" rtlCol="0">
            <a:spAutoFit/>
          </a:bodyPr>
          <a:lstStyle/>
          <a:p>
            <a:r>
              <a:rPr lang="en-US" dirty="0">
                <a:solidFill>
                  <a:srgbClr val="FFFF00"/>
                </a:solidFill>
              </a:rPr>
              <a:t>Reality</a:t>
            </a:r>
          </a:p>
        </p:txBody>
      </p:sp>
      <p:sp>
        <p:nvSpPr>
          <p:cNvPr id="11" name="TextBox 10"/>
          <p:cNvSpPr txBox="1"/>
          <p:nvPr/>
        </p:nvSpPr>
        <p:spPr>
          <a:xfrm>
            <a:off x="5384974" y="2286000"/>
            <a:ext cx="2844626" cy="584775"/>
          </a:xfrm>
          <a:prstGeom prst="rect">
            <a:avLst/>
          </a:prstGeom>
          <a:noFill/>
        </p:spPr>
        <p:txBody>
          <a:bodyPr wrap="none" rtlCol="0">
            <a:spAutoFit/>
          </a:bodyPr>
          <a:lstStyle/>
          <a:p>
            <a:r>
              <a:rPr lang="en-US" dirty="0">
                <a:solidFill>
                  <a:srgbClr val="FFFF00"/>
                </a:solidFill>
              </a:rPr>
              <a:t>Representation</a:t>
            </a:r>
          </a:p>
        </p:txBody>
      </p:sp>
      <p:sp>
        <p:nvSpPr>
          <p:cNvPr id="2" name="TextBox 1"/>
          <p:cNvSpPr txBox="1"/>
          <p:nvPr/>
        </p:nvSpPr>
        <p:spPr>
          <a:xfrm>
            <a:off x="6116936" y="2980372"/>
            <a:ext cx="1710726" cy="3046988"/>
          </a:xfrm>
          <a:prstGeom prst="rect">
            <a:avLst/>
          </a:prstGeom>
          <a:noFill/>
        </p:spPr>
        <p:txBody>
          <a:bodyPr wrap="none" rtlCol="0">
            <a:spAutoFit/>
          </a:bodyPr>
          <a:lstStyle/>
          <a:p>
            <a:endParaRPr lang="en-US" b="0" dirty="0">
              <a:solidFill>
                <a:schemeClr val="bg1"/>
              </a:solidFill>
            </a:endParaRPr>
          </a:p>
          <a:p>
            <a:endParaRPr lang="en-US" b="0" dirty="0">
              <a:solidFill>
                <a:schemeClr val="bg1"/>
              </a:solidFill>
            </a:endParaRPr>
          </a:p>
          <a:p>
            <a:r>
              <a:rPr lang="en-US" b="0" dirty="0">
                <a:solidFill>
                  <a:schemeClr val="bg1"/>
                </a:solidFill>
              </a:rPr>
              <a:t>‘unicorn’</a:t>
            </a:r>
          </a:p>
          <a:p>
            <a:endParaRPr lang="en-US" b="0" dirty="0">
              <a:solidFill>
                <a:schemeClr val="bg1"/>
              </a:solidFill>
            </a:endParaRPr>
          </a:p>
          <a:p>
            <a:endParaRPr lang="en-US" b="0" dirty="0">
              <a:solidFill>
                <a:schemeClr val="bg1"/>
              </a:solidFill>
            </a:endParaRPr>
          </a:p>
          <a:p>
            <a:endParaRPr lang="en-US" b="0" dirty="0">
              <a:solidFill>
                <a:schemeClr val="bg1"/>
              </a:solidFill>
            </a:endParaRPr>
          </a:p>
        </p:txBody>
      </p:sp>
      <p:cxnSp>
        <p:nvCxnSpPr>
          <p:cNvPr id="12" name="Straight Arrow Connector 11"/>
          <p:cNvCxnSpPr/>
          <p:nvPr/>
        </p:nvCxnSpPr>
        <p:spPr bwMode="auto">
          <a:xfrm flipH="1">
            <a:off x="3444769" y="4280475"/>
            <a:ext cx="2613659" cy="24825"/>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grpSp>
        <p:nvGrpSpPr>
          <p:cNvPr id="19" name="Group 18"/>
          <p:cNvGrpSpPr/>
          <p:nvPr/>
        </p:nvGrpSpPr>
        <p:grpSpPr>
          <a:xfrm>
            <a:off x="4123504" y="3937575"/>
            <a:ext cx="744592" cy="685800"/>
            <a:chOff x="838200" y="4724400"/>
            <a:chExt cx="1676400" cy="1676400"/>
          </a:xfrm>
        </p:grpSpPr>
        <p:cxnSp>
          <p:nvCxnSpPr>
            <p:cNvPr id="8" name="Straight Connector 7"/>
            <p:cNvCxnSpPr/>
            <p:nvPr/>
          </p:nvCxnSpPr>
          <p:spPr bwMode="auto">
            <a:xfrm flipH="1">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sp>
        <p:nvSpPr>
          <p:cNvPr id="14" name="Content Placeholder 13">
            <a:extLst>
              <a:ext uri="{FF2B5EF4-FFF2-40B4-BE49-F238E27FC236}">
                <a16:creationId xmlns:a16="http://schemas.microsoft.com/office/drawing/2014/main" id="{4293C245-E929-4684-A1BC-9804BAE64622}"/>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CD85D221-057C-44FB-9279-FD319A773292}"/>
              </a:ext>
            </a:extLst>
          </p:cNvPr>
          <p:cNvSpPr>
            <a:spLocks noGrp="1"/>
          </p:cNvSpPr>
          <p:nvPr>
            <p:ph type="sldNum" sz="quarter" idx="3"/>
          </p:nvPr>
        </p:nvSpPr>
        <p:spPr/>
        <p:txBody>
          <a:bodyPr/>
          <a:lstStyle/>
          <a:p>
            <a:fld id="{7C5DB68A-9D44-4073-920F-D08D647C06A7}" type="slidenum">
              <a:rPr lang="en-US" smtClean="0"/>
              <a:t>27</a:t>
            </a:fld>
            <a:endParaRPr lang="en-US" dirty="0"/>
          </a:p>
        </p:txBody>
      </p:sp>
      <p:sp>
        <p:nvSpPr>
          <p:cNvPr id="15" name="Slide Number Placeholder 2">
            <a:extLst>
              <a:ext uri="{FF2B5EF4-FFF2-40B4-BE49-F238E27FC236}">
                <a16:creationId xmlns:a16="http://schemas.microsoft.com/office/drawing/2014/main" id="{99BD4E4D-038B-4588-97AA-EBB836A3B984}"/>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27</a:t>
            </a:fld>
            <a:endParaRPr lang="en-US" altLang="en-US"/>
          </a:p>
        </p:txBody>
      </p:sp>
    </p:spTree>
    <p:extLst>
      <p:ext uri="{BB962C8B-B14F-4D97-AF65-F5344CB8AC3E}">
        <p14:creationId xmlns:p14="http://schemas.microsoft.com/office/powerpoint/2010/main" val="4260168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Delusions, fantasies, imaginations, …</a:t>
            </a:r>
          </a:p>
        </p:txBody>
      </p:sp>
      <p:cxnSp>
        <p:nvCxnSpPr>
          <p:cNvPr id="9" name="Straight Connector 8"/>
          <p:cNvCxnSpPr/>
          <p:nvPr/>
        </p:nvCxnSpPr>
        <p:spPr bwMode="auto">
          <a:xfrm>
            <a:off x="4495800" y="1676400"/>
            <a:ext cx="0" cy="4953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10" name="TextBox 9"/>
          <p:cNvSpPr txBox="1"/>
          <p:nvPr/>
        </p:nvSpPr>
        <p:spPr>
          <a:xfrm>
            <a:off x="1582792" y="2286000"/>
            <a:ext cx="1438214" cy="584775"/>
          </a:xfrm>
          <a:prstGeom prst="rect">
            <a:avLst/>
          </a:prstGeom>
          <a:noFill/>
        </p:spPr>
        <p:txBody>
          <a:bodyPr wrap="none" rtlCol="0">
            <a:spAutoFit/>
          </a:bodyPr>
          <a:lstStyle/>
          <a:p>
            <a:r>
              <a:rPr lang="en-US" dirty="0">
                <a:solidFill>
                  <a:srgbClr val="FFFF00"/>
                </a:solidFill>
              </a:rPr>
              <a:t>Reality</a:t>
            </a:r>
          </a:p>
        </p:txBody>
      </p:sp>
      <p:sp>
        <p:nvSpPr>
          <p:cNvPr id="11" name="TextBox 10"/>
          <p:cNvSpPr txBox="1"/>
          <p:nvPr/>
        </p:nvSpPr>
        <p:spPr>
          <a:xfrm>
            <a:off x="5384974" y="2286000"/>
            <a:ext cx="2844626" cy="584775"/>
          </a:xfrm>
          <a:prstGeom prst="rect">
            <a:avLst/>
          </a:prstGeom>
          <a:noFill/>
        </p:spPr>
        <p:txBody>
          <a:bodyPr wrap="none" rtlCol="0">
            <a:spAutoFit/>
          </a:bodyPr>
          <a:lstStyle/>
          <a:p>
            <a:r>
              <a:rPr lang="en-US" dirty="0">
                <a:solidFill>
                  <a:srgbClr val="FFFF00"/>
                </a:solidFill>
              </a:rPr>
              <a:t>Representation</a:t>
            </a:r>
          </a:p>
        </p:txBody>
      </p:sp>
      <p:sp>
        <p:nvSpPr>
          <p:cNvPr id="2" name="TextBox 1"/>
          <p:cNvSpPr txBox="1"/>
          <p:nvPr/>
        </p:nvSpPr>
        <p:spPr>
          <a:xfrm>
            <a:off x="6116936" y="2980372"/>
            <a:ext cx="1710726" cy="3046988"/>
          </a:xfrm>
          <a:prstGeom prst="rect">
            <a:avLst/>
          </a:prstGeom>
          <a:noFill/>
        </p:spPr>
        <p:txBody>
          <a:bodyPr wrap="none" rtlCol="0">
            <a:spAutoFit/>
          </a:bodyPr>
          <a:lstStyle/>
          <a:p>
            <a:endParaRPr lang="en-US" b="0" dirty="0">
              <a:solidFill>
                <a:schemeClr val="bg1"/>
              </a:solidFill>
            </a:endParaRPr>
          </a:p>
          <a:p>
            <a:endParaRPr lang="en-US" b="0" dirty="0">
              <a:solidFill>
                <a:schemeClr val="bg1"/>
              </a:solidFill>
            </a:endParaRPr>
          </a:p>
          <a:p>
            <a:r>
              <a:rPr lang="en-US" b="0" dirty="0">
                <a:solidFill>
                  <a:schemeClr val="bg1"/>
                </a:solidFill>
              </a:rPr>
              <a:t>‘unicorn’</a:t>
            </a:r>
          </a:p>
          <a:p>
            <a:endParaRPr lang="en-US" b="0" dirty="0">
              <a:solidFill>
                <a:schemeClr val="bg1"/>
              </a:solidFill>
            </a:endParaRPr>
          </a:p>
          <a:p>
            <a:endParaRPr lang="en-US" b="0" dirty="0">
              <a:solidFill>
                <a:schemeClr val="bg1"/>
              </a:solidFill>
            </a:endParaRPr>
          </a:p>
          <a:p>
            <a:endParaRPr lang="en-US" b="0" dirty="0">
              <a:solidFill>
                <a:schemeClr val="bg1"/>
              </a:solidFill>
            </a:endParaRPr>
          </a:p>
        </p:txBody>
      </p:sp>
      <p:cxnSp>
        <p:nvCxnSpPr>
          <p:cNvPr id="12" name="Straight Arrow Connector 11"/>
          <p:cNvCxnSpPr/>
          <p:nvPr/>
        </p:nvCxnSpPr>
        <p:spPr bwMode="auto">
          <a:xfrm flipH="1">
            <a:off x="3444769" y="4280475"/>
            <a:ext cx="2613659" cy="24825"/>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grpSp>
        <p:nvGrpSpPr>
          <p:cNvPr id="19" name="Group 18"/>
          <p:cNvGrpSpPr/>
          <p:nvPr/>
        </p:nvGrpSpPr>
        <p:grpSpPr>
          <a:xfrm>
            <a:off x="4123504" y="3937575"/>
            <a:ext cx="744592" cy="685800"/>
            <a:chOff x="838200" y="4724400"/>
            <a:chExt cx="1676400" cy="1676400"/>
          </a:xfrm>
        </p:grpSpPr>
        <p:cxnSp>
          <p:nvCxnSpPr>
            <p:cNvPr id="8" name="Straight Connector 7"/>
            <p:cNvCxnSpPr/>
            <p:nvPr/>
          </p:nvCxnSpPr>
          <p:spPr bwMode="auto">
            <a:xfrm flipH="1">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1842" y="3227516"/>
            <a:ext cx="1967706" cy="2552700"/>
          </a:xfrm>
          <a:prstGeom prst="rect">
            <a:avLst/>
          </a:prstGeom>
        </p:spPr>
      </p:pic>
      <p:sp>
        <p:nvSpPr>
          <p:cNvPr id="15" name="Content Placeholder 14">
            <a:extLst>
              <a:ext uri="{FF2B5EF4-FFF2-40B4-BE49-F238E27FC236}">
                <a16:creationId xmlns:a16="http://schemas.microsoft.com/office/drawing/2014/main" id="{211DB1C8-EAA5-4F90-A6ED-C1426462658F}"/>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6FF43940-49EA-46DB-A145-AC37A9B0C2DB}"/>
              </a:ext>
            </a:extLst>
          </p:cNvPr>
          <p:cNvSpPr>
            <a:spLocks noGrp="1"/>
          </p:cNvSpPr>
          <p:nvPr>
            <p:ph type="sldNum" sz="quarter" idx="3"/>
          </p:nvPr>
        </p:nvSpPr>
        <p:spPr/>
        <p:txBody>
          <a:bodyPr/>
          <a:lstStyle/>
          <a:p>
            <a:fld id="{7C5DB68A-9D44-4073-920F-D08D647C06A7}" type="slidenum">
              <a:rPr lang="en-US" smtClean="0"/>
              <a:t>28</a:t>
            </a:fld>
            <a:endParaRPr lang="en-US" dirty="0"/>
          </a:p>
        </p:txBody>
      </p:sp>
      <p:sp>
        <p:nvSpPr>
          <p:cNvPr id="14" name="Slide Number Placeholder 2">
            <a:extLst>
              <a:ext uri="{FF2B5EF4-FFF2-40B4-BE49-F238E27FC236}">
                <a16:creationId xmlns:a16="http://schemas.microsoft.com/office/drawing/2014/main" id="{90F16842-99E8-4ED0-B37C-F5CCFB8D7F1F}"/>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28</a:t>
            </a:fld>
            <a:endParaRPr lang="en-US" altLang="en-US"/>
          </a:p>
        </p:txBody>
      </p:sp>
    </p:spTree>
    <p:extLst>
      <p:ext uri="{BB962C8B-B14F-4D97-AF65-F5344CB8AC3E}">
        <p14:creationId xmlns:p14="http://schemas.microsoft.com/office/powerpoint/2010/main" val="3149052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Delusions, fantasies, imaginations, …</a:t>
            </a:r>
          </a:p>
        </p:txBody>
      </p:sp>
      <p:sp>
        <p:nvSpPr>
          <p:cNvPr id="7" name="Content Placeholder 5"/>
          <p:cNvSpPr txBox="1">
            <a:spLocks/>
          </p:cNvSpPr>
          <p:nvPr/>
        </p:nvSpPr>
        <p:spPr>
          <a:xfrm>
            <a:off x="4800600" y="1676400"/>
            <a:ext cx="43434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algn="ctr"/>
            <a:r>
              <a:rPr lang="en-US" u="sng" kern="0" dirty="0"/>
              <a:t>Terminology</a:t>
            </a:r>
          </a:p>
          <a:p>
            <a:endParaRPr lang="en-US" kern="0" dirty="0"/>
          </a:p>
          <a:p>
            <a:pPr marL="0" indent="0"/>
            <a:endParaRPr lang="en-US" kern="0" dirty="0"/>
          </a:p>
          <a:p>
            <a:pPr marL="0" indent="0"/>
            <a:endParaRPr lang="en-US" kern="0" dirty="0"/>
          </a:p>
          <a:p>
            <a:pPr marL="0" indent="0"/>
            <a:endParaRPr lang="en-US" kern="0" dirty="0"/>
          </a:p>
          <a:p>
            <a:pPr marL="0" indent="0"/>
            <a:endParaRPr lang="en-US" kern="0" dirty="0"/>
          </a:p>
          <a:p>
            <a:pPr marL="0" indent="0"/>
            <a:endParaRPr lang="en-US" sz="1600" kern="0" dirty="0"/>
          </a:p>
          <a:p>
            <a:endParaRPr lang="en-US" kern="0" dirty="0"/>
          </a:p>
        </p:txBody>
      </p:sp>
      <p:cxnSp>
        <p:nvCxnSpPr>
          <p:cNvPr id="9" name="Straight Connector 8"/>
          <p:cNvCxnSpPr/>
          <p:nvPr/>
        </p:nvCxnSpPr>
        <p:spPr bwMode="auto">
          <a:xfrm>
            <a:off x="4495800" y="1676400"/>
            <a:ext cx="0" cy="4953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10" name="TextBox 9"/>
          <p:cNvSpPr txBox="1"/>
          <p:nvPr/>
        </p:nvSpPr>
        <p:spPr>
          <a:xfrm>
            <a:off x="1582792" y="2286000"/>
            <a:ext cx="1438214" cy="584775"/>
          </a:xfrm>
          <a:prstGeom prst="rect">
            <a:avLst/>
          </a:prstGeom>
          <a:noFill/>
        </p:spPr>
        <p:txBody>
          <a:bodyPr wrap="none" rtlCol="0">
            <a:spAutoFit/>
          </a:bodyPr>
          <a:lstStyle/>
          <a:p>
            <a:r>
              <a:rPr lang="en-US" dirty="0">
                <a:solidFill>
                  <a:srgbClr val="FFFF00"/>
                </a:solidFill>
              </a:rPr>
              <a:t>Reality</a:t>
            </a:r>
          </a:p>
        </p:txBody>
      </p:sp>
      <p:sp>
        <p:nvSpPr>
          <p:cNvPr id="11" name="TextBox 10"/>
          <p:cNvSpPr txBox="1"/>
          <p:nvPr/>
        </p:nvSpPr>
        <p:spPr>
          <a:xfrm>
            <a:off x="5384974" y="2286000"/>
            <a:ext cx="2844626" cy="584775"/>
          </a:xfrm>
          <a:prstGeom prst="rect">
            <a:avLst/>
          </a:prstGeom>
          <a:noFill/>
        </p:spPr>
        <p:txBody>
          <a:bodyPr wrap="none" rtlCol="0">
            <a:spAutoFit/>
          </a:bodyPr>
          <a:lstStyle/>
          <a:p>
            <a:r>
              <a:rPr lang="en-US" dirty="0">
                <a:solidFill>
                  <a:srgbClr val="FFFF00"/>
                </a:solidFill>
              </a:rPr>
              <a:t>Representation</a:t>
            </a:r>
          </a:p>
        </p:txBody>
      </p:sp>
      <p:sp>
        <p:nvSpPr>
          <p:cNvPr id="2" name="TextBox 1"/>
          <p:cNvSpPr txBox="1"/>
          <p:nvPr/>
        </p:nvSpPr>
        <p:spPr>
          <a:xfrm>
            <a:off x="6116937" y="2980372"/>
            <a:ext cx="1710725" cy="3908762"/>
          </a:xfrm>
          <a:prstGeom prst="rect">
            <a:avLst/>
          </a:prstGeom>
          <a:noFill/>
        </p:spPr>
        <p:txBody>
          <a:bodyPr wrap="none" rtlCol="0">
            <a:spAutoFit/>
          </a:bodyPr>
          <a:lstStyle/>
          <a:p>
            <a:endParaRPr lang="en-US" b="0" dirty="0">
              <a:solidFill>
                <a:schemeClr val="bg1"/>
              </a:solidFill>
            </a:endParaRPr>
          </a:p>
          <a:p>
            <a:endParaRPr lang="en-US" b="0" dirty="0">
              <a:solidFill>
                <a:schemeClr val="bg1"/>
              </a:solidFill>
            </a:endParaRPr>
          </a:p>
          <a:p>
            <a:r>
              <a:rPr lang="en-US" b="0" dirty="0">
                <a:solidFill>
                  <a:schemeClr val="bg1"/>
                </a:solidFill>
              </a:rPr>
              <a:t>‘unicorn’</a:t>
            </a:r>
          </a:p>
          <a:p>
            <a:endParaRPr lang="en-US" b="0" dirty="0">
              <a:solidFill>
                <a:schemeClr val="bg1"/>
              </a:solidFill>
            </a:endParaRPr>
          </a:p>
          <a:p>
            <a:r>
              <a:rPr lang="en-US" sz="2400" b="0" u="sng" kern="0" dirty="0">
                <a:solidFill>
                  <a:schemeClr val="bg1"/>
                </a:solidFill>
                <a:latin typeface="Trebuchet MS" panose="020B0603020202020204" pitchFamily="34" charset="0"/>
              </a:rPr>
              <a:t>Graphics</a:t>
            </a:r>
          </a:p>
          <a:p>
            <a:endParaRPr lang="en-US" b="0" dirty="0">
              <a:solidFill>
                <a:schemeClr val="bg1"/>
              </a:solidFill>
            </a:endParaRPr>
          </a:p>
          <a:p>
            <a:endParaRPr lang="en-US" b="0" dirty="0">
              <a:solidFill>
                <a:schemeClr val="bg1"/>
              </a:solidFill>
            </a:endParaRPr>
          </a:p>
          <a:p>
            <a:endParaRPr lang="en-US" b="0" dirty="0">
              <a:solidFill>
                <a:schemeClr val="bg1"/>
              </a:solidFill>
            </a:endParaRPr>
          </a:p>
        </p:txBody>
      </p:sp>
      <p:cxnSp>
        <p:nvCxnSpPr>
          <p:cNvPr id="12" name="Straight Arrow Connector 11"/>
          <p:cNvCxnSpPr/>
          <p:nvPr/>
        </p:nvCxnSpPr>
        <p:spPr bwMode="auto">
          <a:xfrm flipH="1">
            <a:off x="3444769" y="4280475"/>
            <a:ext cx="2613659" cy="24825"/>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grpSp>
        <p:nvGrpSpPr>
          <p:cNvPr id="19" name="Group 18"/>
          <p:cNvGrpSpPr/>
          <p:nvPr/>
        </p:nvGrpSpPr>
        <p:grpSpPr>
          <a:xfrm>
            <a:off x="4123504" y="3937575"/>
            <a:ext cx="744592" cy="685800"/>
            <a:chOff x="838200" y="4724400"/>
            <a:chExt cx="1676400" cy="1676400"/>
          </a:xfrm>
        </p:grpSpPr>
        <p:cxnSp>
          <p:nvCxnSpPr>
            <p:cNvPr id="8" name="Straight Connector 7"/>
            <p:cNvCxnSpPr/>
            <p:nvPr/>
          </p:nvCxnSpPr>
          <p:spPr bwMode="auto">
            <a:xfrm flipH="1">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8232" y="5486400"/>
            <a:ext cx="1168134" cy="1295400"/>
          </a:xfrm>
          <a:prstGeom prst="rect">
            <a:avLst/>
          </a:prstGeom>
        </p:spPr>
      </p:pic>
      <p:cxnSp>
        <p:nvCxnSpPr>
          <p:cNvPr id="15" name="Straight Arrow Connector 14"/>
          <p:cNvCxnSpPr/>
          <p:nvPr/>
        </p:nvCxnSpPr>
        <p:spPr bwMode="auto">
          <a:xfrm flipH="1">
            <a:off x="3451860" y="6057900"/>
            <a:ext cx="2613659" cy="24825"/>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grpSp>
        <p:nvGrpSpPr>
          <p:cNvPr id="16" name="Group 15"/>
          <p:cNvGrpSpPr/>
          <p:nvPr/>
        </p:nvGrpSpPr>
        <p:grpSpPr>
          <a:xfrm>
            <a:off x="4130595" y="5715000"/>
            <a:ext cx="744592" cy="685800"/>
            <a:chOff x="838200" y="4724400"/>
            <a:chExt cx="1676400" cy="1676400"/>
          </a:xfrm>
        </p:grpSpPr>
        <p:cxnSp>
          <p:nvCxnSpPr>
            <p:cNvPr id="17" name="Straight Connector 16"/>
            <p:cNvCxnSpPr/>
            <p:nvPr/>
          </p:nvCxnSpPr>
          <p:spPr bwMode="auto">
            <a:xfrm flipH="1">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sp>
        <p:nvSpPr>
          <p:cNvPr id="21" name="Oval 20"/>
          <p:cNvSpPr/>
          <p:nvPr/>
        </p:nvSpPr>
        <p:spPr bwMode="auto">
          <a:xfrm>
            <a:off x="7913370" y="1797666"/>
            <a:ext cx="228600" cy="228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Oval 21"/>
          <p:cNvSpPr/>
          <p:nvPr/>
        </p:nvSpPr>
        <p:spPr bwMode="auto">
          <a:xfrm>
            <a:off x="7650480" y="5105400"/>
            <a:ext cx="228600" cy="228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24" name="Elbow Connector 23"/>
          <p:cNvCxnSpPr>
            <a:stCxn id="21" idx="6"/>
            <a:endCxn id="22" idx="6"/>
          </p:cNvCxnSpPr>
          <p:nvPr/>
        </p:nvCxnSpPr>
        <p:spPr bwMode="auto">
          <a:xfrm flipH="1">
            <a:off x="7879080" y="1911966"/>
            <a:ext cx="262890" cy="3307734"/>
          </a:xfrm>
          <a:prstGeom prst="bentConnector3">
            <a:avLst>
              <a:gd name="adj1" fmla="val -226087"/>
            </a:avLst>
          </a:prstGeom>
          <a:solidFill>
            <a:schemeClr val="accent1"/>
          </a:solidFill>
          <a:ln w="57150" cap="flat" cmpd="sng" algn="ctr">
            <a:solidFill>
              <a:srgbClr val="A2CCE8"/>
            </a:solidFill>
            <a:prstDash val="solid"/>
            <a:round/>
            <a:headEnd type="triangle" w="med" len="med"/>
            <a:tailEnd type="triangle" w="med" len="med"/>
          </a:ln>
          <a:effectLst/>
        </p:spPr>
      </p:cxnSp>
      <p:sp>
        <p:nvSpPr>
          <p:cNvPr id="20" name="Content Placeholder 19">
            <a:extLst>
              <a:ext uri="{FF2B5EF4-FFF2-40B4-BE49-F238E27FC236}">
                <a16:creationId xmlns:a16="http://schemas.microsoft.com/office/drawing/2014/main" id="{720F925B-B3BA-416B-B9C1-8884A4DA6AB6}"/>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E0244A41-10EC-46A8-9CB4-72D0F08BF779}"/>
              </a:ext>
            </a:extLst>
          </p:cNvPr>
          <p:cNvSpPr>
            <a:spLocks noGrp="1"/>
          </p:cNvSpPr>
          <p:nvPr>
            <p:ph type="sldNum" sz="quarter" idx="3"/>
          </p:nvPr>
        </p:nvSpPr>
        <p:spPr/>
        <p:txBody>
          <a:bodyPr/>
          <a:lstStyle/>
          <a:p>
            <a:fld id="{7C5DB68A-9D44-4073-920F-D08D647C06A7}" type="slidenum">
              <a:rPr lang="en-US" smtClean="0"/>
              <a:t>29</a:t>
            </a:fld>
            <a:endParaRPr lang="en-US" dirty="0"/>
          </a:p>
        </p:txBody>
      </p:sp>
      <p:sp>
        <p:nvSpPr>
          <p:cNvPr id="23" name="Slide Number Placeholder 2">
            <a:extLst>
              <a:ext uri="{FF2B5EF4-FFF2-40B4-BE49-F238E27FC236}">
                <a16:creationId xmlns:a16="http://schemas.microsoft.com/office/drawing/2014/main" id="{11C5FDB9-E9C9-4272-9139-2F6A7AC151B2}"/>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29</a:t>
            </a:fld>
            <a:endParaRPr lang="en-US" altLang="en-US"/>
          </a:p>
        </p:txBody>
      </p:sp>
    </p:spTree>
    <p:extLst>
      <p:ext uri="{BB962C8B-B14F-4D97-AF65-F5344CB8AC3E}">
        <p14:creationId xmlns:p14="http://schemas.microsoft.com/office/powerpoint/2010/main" val="2293902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Grp="1" noChangeArrowheads="1"/>
          </p:cNvSpPr>
          <p:nvPr>
            <p:ph type="title"/>
          </p:nvPr>
        </p:nvSpPr>
        <p:spPr>
          <a:xfrm>
            <a:off x="152400" y="533400"/>
            <a:ext cx="8839200" cy="642938"/>
          </a:xfrm>
        </p:spPr>
        <p:txBody>
          <a:bodyPr/>
          <a:lstStyle/>
          <a:p>
            <a:pPr algn="ctr" eaLnBrk="1" hangingPunct="1"/>
            <a:r>
              <a:rPr lang="nl-BE" altLang="en-US" sz="3200" dirty="0" err="1"/>
              <a:t>Where</a:t>
            </a:r>
            <a:r>
              <a:rPr lang="nl-BE" altLang="en-US" sz="3200" dirty="0"/>
              <a:t> do data </a:t>
            </a:r>
            <a:r>
              <a:rPr lang="nl-BE" altLang="en-US" sz="3200" dirty="0" err="1"/>
              <a:t>come</a:t>
            </a:r>
            <a:r>
              <a:rPr lang="nl-BE" altLang="en-US" sz="3200" dirty="0"/>
              <a:t> </a:t>
            </a:r>
            <a:r>
              <a:rPr lang="nl-BE" altLang="en-US" sz="3200" dirty="0" err="1"/>
              <a:t>from</a:t>
            </a:r>
            <a:r>
              <a:rPr lang="nl-BE" altLang="en-US" sz="3200" dirty="0"/>
              <a:t>?</a:t>
            </a:r>
            <a:endParaRPr lang="en-GB" altLang="en-US" sz="3200" dirty="0"/>
          </a:p>
        </p:txBody>
      </p:sp>
      <p:grpSp>
        <p:nvGrpSpPr>
          <p:cNvPr id="8" name="Group 7">
            <a:extLst>
              <a:ext uri="{FF2B5EF4-FFF2-40B4-BE49-F238E27FC236}">
                <a16:creationId xmlns:a16="http://schemas.microsoft.com/office/drawing/2014/main" id="{C47FD905-0525-40FB-B160-EC077EEDA563}"/>
              </a:ext>
            </a:extLst>
          </p:cNvPr>
          <p:cNvGrpSpPr/>
          <p:nvPr/>
        </p:nvGrpSpPr>
        <p:grpSpPr>
          <a:xfrm>
            <a:off x="-9053" y="1219200"/>
            <a:ext cx="9144000" cy="5638800"/>
            <a:chOff x="0" y="1219200"/>
            <a:chExt cx="9144000" cy="5638800"/>
          </a:xfrm>
        </p:grpSpPr>
        <p:grpSp>
          <p:nvGrpSpPr>
            <p:cNvPr id="4" name="Group 3">
              <a:extLst>
                <a:ext uri="{FF2B5EF4-FFF2-40B4-BE49-F238E27FC236}">
                  <a16:creationId xmlns:a16="http://schemas.microsoft.com/office/drawing/2014/main" id="{2403D4EC-A417-4F10-967C-88BD41166246}"/>
                </a:ext>
              </a:extLst>
            </p:cNvPr>
            <p:cNvGrpSpPr/>
            <p:nvPr/>
          </p:nvGrpSpPr>
          <p:grpSpPr>
            <a:xfrm>
              <a:off x="0" y="1219200"/>
              <a:ext cx="9144000" cy="5638800"/>
              <a:chOff x="0" y="1219200"/>
              <a:chExt cx="9144000" cy="5638800"/>
            </a:xfrm>
          </p:grpSpPr>
          <p:pic>
            <p:nvPicPr>
              <p:cNvPr id="14" name="Picture 13">
                <a:extLst>
                  <a:ext uri="{FF2B5EF4-FFF2-40B4-BE49-F238E27FC236}">
                    <a16:creationId xmlns:a16="http://schemas.microsoft.com/office/drawing/2014/main" id="{A0BCD50B-22D5-4682-B555-E45350E61762}"/>
                  </a:ext>
                </a:extLst>
              </p:cNvPr>
              <p:cNvPicPr>
                <a:picLocks noChangeAspect="1"/>
              </p:cNvPicPr>
              <p:nvPr/>
            </p:nvPicPr>
            <p:blipFill>
              <a:blip r:embed="rId3"/>
              <a:stretch>
                <a:fillRect/>
              </a:stretch>
            </p:blipFill>
            <p:spPr>
              <a:xfrm>
                <a:off x="0" y="1219200"/>
                <a:ext cx="9144000" cy="5638800"/>
              </a:xfrm>
              <a:prstGeom prst="rect">
                <a:avLst/>
              </a:prstGeom>
            </p:spPr>
          </p:pic>
          <p:sp>
            <p:nvSpPr>
              <p:cNvPr id="15" name="TextBox 14">
                <a:extLst>
                  <a:ext uri="{FF2B5EF4-FFF2-40B4-BE49-F238E27FC236}">
                    <a16:creationId xmlns:a16="http://schemas.microsoft.com/office/drawing/2014/main" id="{7F23741E-4A4B-4D5C-804C-F9213E84844E}"/>
                  </a:ext>
                </a:extLst>
              </p:cNvPr>
              <p:cNvSpPr txBox="1"/>
              <p:nvPr/>
            </p:nvSpPr>
            <p:spPr>
              <a:xfrm>
                <a:off x="125240" y="1295400"/>
                <a:ext cx="3034805" cy="400110"/>
              </a:xfrm>
              <a:prstGeom prst="rect">
                <a:avLst/>
              </a:prstGeom>
              <a:noFill/>
            </p:spPr>
            <p:txBody>
              <a:bodyPr wrap="none" rtlCol="0">
                <a:spAutoFit/>
              </a:bodyPr>
              <a:lstStyle/>
              <a:p>
                <a:r>
                  <a:rPr lang="en-US" sz="1000" b="0" dirty="0"/>
                  <a:t>Adapted from</a:t>
                </a:r>
              </a:p>
              <a:p>
                <a:r>
                  <a:rPr lang="en-US" sz="1000" b="0" dirty="0"/>
                  <a:t>https://ibi.uky.edu/static_pages/biomedical_informatics</a:t>
                </a:r>
              </a:p>
            </p:txBody>
          </p:sp>
        </p:grpSp>
        <p:pic>
          <p:nvPicPr>
            <p:cNvPr id="7" name="Picture 6">
              <a:extLst>
                <a:ext uri="{FF2B5EF4-FFF2-40B4-BE49-F238E27FC236}">
                  <a16:creationId xmlns:a16="http://schemas.microsoft.com/office/drawing/2014/main" id="{30213970-7315-49A1-8F8B-A5DFFAC6E19A}"/>
                </a:ext>
              </a:extLst>
            </p:cNvPr>
            <p:cNvPicPr>
              <a:picLocks noChangeAspect="1"/>
            </p:cNvPicPr>
            <p:nvPr/>
          </p:nvPicPr>
          <p:blipFill>
            <a:blip r:embed="rId4"/>
            <a:stretch>
              <a:fillRect/>
            </a:stretch>
          </p:blipFill>
          <p:spPr>
            <a:xfrm>
              <a:off x="4038600" y="5410200"/>
              <a:ext cx="1885950" cy="685800"/>
            </a:xfrm>
            <a:prstGeom prst="rect">
              <a:avLst/>
            </a:prstGeom>
          </p:spPr>
        </p:pic>
      </p:grpSp>
      <p:grpSp>
        <p:nvGrpSpPr>
          <p:cNvPr id="24" name="Group 23">
            <a:extLst>
              <a:ext uri="{FF2B5EF4-FFF2-40B4-BE49-F238E27FC236}">
                <a16:creationId xmlns:a16="http://schemas.microsoft.com/office/drawing/2014/main" id="{27643E4F-636E-4272-A825-CD5B606CCFBA}"/>
              </a:ext>
            </a:extLst>
          </p:cNvPr>
          <p:cNvGrpSpPr/>
          <p:nvPr/>
        </p:nvGrpSpPr>
        <p:grpSpPr>
          <a:xfrm>
            <a:off x="-5277" y="1219200"/>
            <a:ext cx="9144000" cy="5638800"/>
            <a:chOff x="-9053" y="1219200"/>
            <a:chExt cx="9144000" cy="5638800"/>
          </a:xfrm>
        </p:grpSpPr>
        <p:grpSp>
          <p:nvGrpSpPr>
            <p:cNvPr id="25" name="Group 24">
              <a:extLst>
                <a:ext uri="{FF2B5EF4-FFF2-40B4-BE49-F238E27FC236}">
                  <a16:creationId xmlns:a16="http://schemas.microsoft.com/office/drawing/2014/main" id="{DF53666D-A466-4F76-9896-BEE7DD8128BC}"/>
                </a:ext>
              </a:extLst>
            </p:cNvPr>
            <p:cNvGrpSpPr/>
            <p:nvPr/>
          </p:nvGrpSpPr>
          <p:grpSpPr>
            <a:xfrm>
              <a:off x="-9053" y="1219200"/>
              <a:ext cx="9144000" cy="5638800"/>
              <a:chOff x="-9053" y="1219200"/>
              <a:chExt cx="9144000" cy="5638800"/>
            </a:xfrm>
          </p:grpSpPr>
          <p:pic>
            <p:nvPicPr>
              <p:cNvPr id="28" name="Picture 27">
                <a:extLst>
                  <a:ext uri="{FF2B5EF4-FFF2-40B4-BE49-F238E27FC236}">
                    <a16:creationId xmlns:a16="http://schemas.microsoft.com/office/drawing/2014/main" id="{DDAA0B5C-80E8-4988-A4E8-B33D9C104EE7}"/>
                  </a:ext>
                </a:extLst>
              </p:cNvPr>
              <p:cNvPicPr>
                <a:picLocks noChangeAspect="1"/>
              </p:cNvPicPr>
              <p:nvPr/>
            </p:nvPicPr>
            <p:blipFill>
              <a:blip r:embed="rId3"/>
              <a:stretch>
                <a:fillRect/>
              </a:stretch>
            </p:blipFill>
            <p:spPr>
              <a:xfrm>
                <a:off x="-9053" y="1219200"/>
                <a:ext cx="9144000" cy="5638800"/>
              </a:xfrm>
              <a:prstGeom prst="rect">
                <a:avLst/>
              </a:prstGeom>
            </p:spPr>
          </p:pic>
          <p:sp>
            <p:nvSpPr>
              <p:cNvPr id="29" name="TextBox 28">
                <a:extLst>
                  <a:ext uri="{FF2B5EF4-FFF2-40B4-BE49-F238E27FC236}">
                    <a16:creationId xmlns:a16="http://schemas.microsoft.com/office/drawing/2014/main" id="{91A288F5-E6E5-490F-98DE-5A88ADBD6FAD}"/>
                  </a:ext>
                </a:extLst>
              </p:cNvPr>
              <p:cNvSpPr txBox="1"/>
              <p:nvPr/>
            </p:nvSpPr>
            <p:spPr>
              <a:xfrm>
                <a:off x="125240" y="1295400"/>
                <a:ext cx="3034805" cy="400110"/>
              </a:xfrm>
              <a:prstGeom prst="rect">
                <a:avLst/>
              </a:prstGeom>
              <a:noFill/>
            </p:spPr>
            <p:txBody>
              <a:bodyPr wrap="none" rtlCol="0">
                <a:spAutoFit/>
              </a:bodyPr>
              <a:lstStyle/>
              <a:p>
                <a:r>
                  <a:rPr lang="en-US" sz="1000" b="0" dirty="0"/>
                  <a:t>Adapted from</a:t>
                </a:r>
              </a:p>
              <a:p>
                <a:r>
                  <a:rPr lang="en-US" sz="1000" b="0" dirty="0"/>
                  <a:t>https://ibi.uky.edu/static_pages/biomedical_informatics</a:t>
                </a:r>
              </a:p>
            </p:txBody>
          </p:sp>
        </p:grpSp>
        <p:pic>
          <p:nvPicPr>
            <p:cNvPr id="26" name="Picture 25">
              <a:extLst>
                <a:ext uri="{FF2B5EF4-FFF2-40B4-BE49-F238E27FC236}">
                  <a16:creationId xmlns:a16="http://schemas.microsoft.com/office/drawing/2014/main" id="{8FE56718-B1A0-4764-AEAD-9F29DAAE619E}"/>
                </a:ext>
              </a:extLst>
            </p:cNvPr>
            <p:cNvPicPr>
              <a:picLocks noChangeAspect="1"/>
            </p:cNvPicPr>
            <p:nvPr/>
          </p:nvPicPr>
          <p:blipFill>
            <a:blip r:embed="rId4"/>
            <a:stretch>
              <a:fillRect/>
            </a:stretch>
          </p:blipFill>
          <p:spPr>
            <a:xfrm>
              <a:off x="4038600" y="5410200"/>
              <a:ext cx="1885950" cy="685800"/>
            </a:xfrm>
            <a:prstGeom prst="rect">
              <a:avLst/>
            </a:prstGeom>
          </p:spPr>
        </p:pic>
      </p:grpSp>
      <p:grpSp>
        <p:nvGrpSpPr>
          <p:cNvPr id="30" name="Group 29">
            <a:extLst>
              <a:ext uri="{FF2B5EF4-FFF2-40B4-BE49-F238E27FC236}">
                <a16:creationId xmlns:a16="http://schemas.microsoft.com/office/drawing/2014/main" id="{E166C21E-7B6D-43DF-BEBC-753F9EBB2D46}"/>
              </a:ext>
            </a:extLst>
          </p:cNvPr>
          <p:cNvGrpSpPr/>
          <p:nvPr/>
        </p:nvGrpSpPr>
        <p:grpSpPr>
          <a:xfrm>
            <a:off x="3483508" y="2680744"/>
            <a:ext cx="2841092" cy="697644"/>
            <a:chOff x="3483508" y="2680744"/>
            <a:chExt cx="2841092" cy="697644"/>
          </a:xfrm>
          <a:solidFill>
            <a:srgbClr val="00FF00">
              <a:alpha val="40000"/>
            </a:srgbClr>
          </a:solidFill>
        </p:grpSpPr>
        <p:sp>
          <p:nvSpPr>
            <p:cNvPr id="31" name="Arrow: Right 30">
              <a:extLst>
                <a:ext uri="{FF2B5EF4-FFF2-40B4-BE49-F238E27FC236}">
                  <a16:creationId xmlns:a16="http://schemas.microsoft.com/office/drawing/2014/main" id="{A3465D45-BFD4-45AA-97FC-3873DEB41D59}"/>
                </a:ext>
              </a:extLst>
            </p:cNvPr>
            <p:cNvSpPr/>
            <p:nvPr/>
          </p:nvSpPr>
          <p:spPr bwMode="auto">
            <a:xfrm>
              <a:off x="3544280" y="2680744"/>
              <a:ext cx="2780320" cy="697644"/>
            </a:xfrm>
            <a:prstGeom prst="right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2" name="Right Triangle 31">
              <a:extLst>
                <a:ext uri="{FF2B5EF4-FFF2-40B4-BE49-F238E27FC236}">
                  <a16:creationId xmlns:a16="http://schemas.microsoft.com/office/drawing/2014/main" id="{ABD3610F-4766-45F1-B1D7-39C2A405BC48}"/>
                </a:ext>
              </a:extLst>
            </p:cNvPr>
            <p:cNvSpPr/>
            <p:nvPr/>
          </p:nvSpPr>
          <p:spPr bwMode="auto">
            <a:xfrm rot="16200000" flipH="1">
              <a:off x="3326757" y="3012276"/>
              <a:ext cx="376656" cy="63153"/>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33" name="Group 32">
            <a:extLst>
              <a:ext uri="{FF2B5EF4-FFF2-40B4-BE49-F238E27FC236}">
                <a16:creationId xmlns:a16="http://schemas.microsoft.com/office/drawing/2014/main" id="{3D9FD80D-8ED6-40B5-8151-AA97D3E601D4}"/>
              </a:ext>
            </a:extLst>
          </p:cNvPr>
          <p:cNvGrpSpPr/>
          <p:nvPr/>
        </p:nvGrpSpPr>
        <p:grpSpPr>
          <a:xfrm>
            <a:off x="3597808" y="3467165"/>
            <a:ext cx="2574392" cy="697644"/>
            <a:chOff x="3597808" y="3467165"/>
            <a:chExt cx="2574392" cy="697644"/>
          </a:xfrm>
          <a:solidFill>
            <a:srgbClr val="00FF00">
              <a:alpha val="40000"/>
            </a:srgbClr>
          </a:solidFill>
        </p:grpSpPr>
        <p:sp>
          <p:nvSpPr>
            <p:cNvPr id="34" name="Arrow: Right 33">
              <a:extLst>
                <a:ext uri="{FF2B5EF4-FFF2-40B4-BE49-F238E27FC236}">
                  <a16:creationId xmlns:a16="http://schemas.microsoft.com/office/drawing/2014/main" id="{7AE18A59-1436-4718-A87B-BAFC855DBADF}"/>
                </a:ext>
              </a:extLst>
            </p:cNvPr>
            <p:cNvSpPr/>
            <p:nvPr/>
          </p:nvSpPr>
          <p:spPr bwMode="auto">
            <a:xfrm>
              <a:off x="3658580" y="3467165"/>
              <a:ext cx="2513620" cy="697644"/>
            </a:xfrm>
            <a:prstGeom prst="rightArrow">
              <a:avLst>
                <a:gd name="adj1" fmla="val 50000"/>
                <a:gd name="adj2" fmla="val 43992"/>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5" name="Right Triangle 34">
              <a:extLst>
                <a:ext uri="{FF2B5EF4-FFF2-40B4-BE49-F238E27FC236}">
                  <a16:creationId xmlns:a16="http://schemas.microsoft.com/office/drawing/2014/main" id="{576F306D-8FAA-4F31-B249-55BB0EB8B485}"/>
                </a:ext>
              </a:extLst>
            </p:cNvPr>
            <p:cNvSpPr/>
            <p:nvPr/>
          </p:nvSpPr>
          <p:spPr bwMode="auto">
            <a:xfrm rot="16200000" flipH="1">
              <a:off x="3441057" y="3798697"/>
              <a:ext cx="376656" cy="63153"/>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36" name="Group 35">
            <a:extLst>
              <a:ext uri="{FF2B5EF4-FFF2-40B4-BE49-F238E27FC236}">
                <a16:creationId xmlns:a16="http://schemas.microsoft.com/office/drawing/2014/main" id="{EAB1C24E-9448-4B9B-BC07-1F0917781379}"/>
              </a:ext>
            </a:extLst>
          </p:cNvPr>
          <p:cNvGrpSpPr/>
          <p:nvPr/>
        </p:nvGrpSpPr>
        <p:grpSpPr>
          <a:xfrm>
            <a:off x="3711398" y="4244340"/>
            <a:ext cx="2308402" cy="697644"/>
            <a:chOff x="3711398" y="4244340"/>
            <a:chExt cx="2357932" cy="697644"/>
          </a:xfrm>
          <a:solidFill>
            <a:srgbClr val="00FF00">
              <a:alpha val="40000"/>
            </a:srgbClr>
          </a:solidFill>
        </p:grpSpPr>
        <p:sp>
          <p:nvSpPr>
            <p:cNvPr id="37" name="Arrow: Right 36">
              <a:extLst>
                <a:ext uri="{FF2B5EF4-FFF2-40B4-BE49-F238E27FC236}">
                  <a16:creationId xmlns:a16="http://schemas.microsoft.com/office/drawing/2014/main" id="{6D8E3532-0E41-4C86-8263-A8304C1F96FC}"/>
                </a:ext>
              </a:extLst>
            </p:cNvPr>
            <p:cNvSpPr/>
            <p:nvPr/>
          </p:nvSpPr>
          <p:spPr bwMode="auto">
            <a:xfrm>
              <a:off x="3772170" y="4244340"/>
              <a:ext cx="2297160" cy="697644"/>
            </a:xfrm>
            <a:prstGeom prst="rightArrow">
              <a:avLst>
                <a:gd name="adj1" fmla="val 50000"/>
                <a:gd name="adj2" fmla="val 43447"/>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8" name="Right Triangle 37">
              <a:extLst>
                <a:ext uri="{FF2B5EF4-FFF2-40B4-BE49-F238E27FC236}">
                  <a16:creationId xmlns:a16="http://schemas.microsoft.com/office/drawing/2014/main" id="{20BC395E-4EFA-463C-9A73-AA3CAB5C6964}"/>
                </a:ext>
              </a:extLst>
            </p:cNvPr>
            <p:cNvSpPr/>
            <p:nvPr/>
          </p:nvSpPr>
          <p:spPr bwMode="auto">
            <a:xfrm rot="16200000" flipH="1">
              <a:off x="3554647" y="4575872"/>
              <a:ext cx="376656" cy="63153"/>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3" name="Slide Number Placeholder 2"/>
          <p:cNvSpPr>
            <a:spLocks noGrp="1"/>
          </p:cNvSpPr>
          <p:nvPr>
            <p:ph type="sldNum" sz="quarter" idx="10"/>
          </p:nvPr>
        </p:nvSpPr>
        <p:spPr>
          <a:xfrm>
            <a:off x="0" y="6553200"/>
            <a:ext cx="533400" cy="304800"/>
          </a:xfrm>
        </p:spPr>
        <p:txBody>
          <a:bodyPr/>
          <a:lstStyle/>
          <a:p>
            <a:fld id="{F41BC1FE-425B-4D41-9768-47500E60C2C6}" type="slidenum">
              <a:rPr lang="en-US" altLang="en-US" smtClean="0">
                <a:solidFill>
                  <a:schemeClr val="tx1"/>
                </a:solidFill>
              </a:rPr>
              <a:pPr/>
              <a:t>3</a:t>
            </a:fld>
            <a:endParaRPr lang="en-US" altLang="en-US">
              <a:solidFill>
                <a:schemeClr val="tx1"/>
              </a:solidFill>
            </a:endParaRPr>
          </a:p>
        </p:txBody>
      </p:sp>
    </p:spTree>
    <p:extLst>
      <p:ext uri="{BB962C8B-B14F-4D97-AF65-F5344CB8AC3E}">
        <p14:creationId xmlns:p14="http://schemas.microsoft.com/office/powerpoint/2010/main" val="302800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Delusions, fantasies, imaginations, …</a:t>
            </a:r>
          </a:p>
        </p:txBody>
      </p:sp>
      <p:sp>
        <p:nvSpPr>
          <p:cNvPr id="6" name="Content Placeholder 5"/>
          <p:cNvSpPr>
            <a:spLocks noGrp="1"/>
          </p:cNvSpPr>
          <p:nvPr>
            <p:ph idx="1"/>
          </p:nvPr>
        </p:nvSpPr>
        <p:spPr>
          <a:xfrm>
            <a:off x="228600" y="1676400"/>
            <a:ext cx="4114800" cy="4953000"/>
          </a:xfrm>
        </p:spPr>
        <p:txBody>
          <a:bodyPr/>
          <a:lstStyle/>
          <a:p>
            <a:pPr algn="ctr"/>
            <a:r>
              <a:rPr lang="en-US" b="1" u="sng" dirty="0"/>
              <a:t>Conceptualism</a:t>
            </a:r>
          </a:p>
          <a:p>
            <a:endParaRPr lang="en-US" dirty="0"/>
          </a:p>
        </p:txBody>
      </p:sp>
      <p:sp>
        <p:nvSpPr>
          <p:cNvPr id="7" name="Content Placeholder 5"/>
          <p:cNvSpPr txBox="1">
            <a:spLocks/>
          </p:cNvSpPr>
          <p:nvPr/>
        </p:nvSpPr>
        <p:spPr>
          <a:xfrm>
            <a:off x="4800600" y="1676400"/>
            <a:ext cx="43434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algn="ctr"/>
            <a:r>
              <a:rPr lang="en-US" u="sng" kern="0" dirty="0"/>
              <a:t>Terminology</a:t>
            </a:r>
          </a:p>
          <a:p>
            <a:endParaRPr lang="en-US" kern="0" dirty="0"/>
          </a:p>
          <a:p>
            <a:pPr marL="0" indent="0"/>
            <a:endParaRPr lang="en-US" kern="0" dirty="0"/>
          </a:p>
          <a:p>
            <a:pPr marL="0" indent="0"/>
            <a:endParaRPr lang="en-US" kern="0" dirty="0"/>
          </a:p>
          <a:p>
            <a:pPr marL="0" indent="0"/>
            <a:endParaRPr lang="en-US" kern="0" dirty="0"/>
          </a:p>
          <a:p>
            <a:pPr marL="0" indent="0"/>
            <a:endParaRPr lang="en-US" kern="0" dirty="0"/>
          </a:p>
          <a:p>
            <a:pPr marL="0" indent="0"/>
            <a:endParaRPr lang="en-US" sz="1600" kern="0" dirty="0"/>
          </a:p>
          <a:p>
            <a:endParaRPr lang="en-US" kern="0" dirty="0"/>
          </a:p>
        </p:txBody>
      </p:sp>
      <p:cxnSp>
        <p:nvCxnSpPr>
          <p:cNvPr id="9" name="Straight Connector 8"/>
          <p:cNvCxnSpPr/>
          <p:nvPr/>
        </p:nvCxnSpPr>
        <p:spPr bwMode="auto">
          <a:xfrm>
            <a:off x="4495800" y="1676400"/>
            <a:ext cx="0" cy="4953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10" name="TextBox 9"/>
          <p:cNvSpPr txBox="1"/>
          <p:nvPr/>
        </p:nvSpPr>
        <p:spPr>
          <a:xfrm>
            <a:off x="1138761" y="2286000"/>
            <a:ext cx="2326279" cy="1077218"/>
          </a:xfrm>
          <a:prstGeom prst="rect">
            <a:avLst/>
          </a:prstGeom>
          <a:noFill/>
        </p:spPr>
        <p:txBody>
          <a:bodyPr wrap="none" rtlCol="0">
            <a:spAutoFit/>
          </a:bodyPr>
          <a:lstStyle/>
          <a:p>
            <a:r>
              <a:rPr lang="en-US" dirty="0">
                <a:solidFill>
                  <a:srgbClr val="FFFF00"/>
                </a:solidFill>
              </a:rPr>
              <a:t>Reality or</a:t>
            </a:r>
          </a:p>
          <a:p>
            <a:r>
              <a:rPr lang="en-US" dirty="0">
                <a:solidFill>
                  <a:srgbClr val="FFFF00"/>
                </a:solidFill>
              </a:rPr>
              <a:t>Imagination</a:t>
            </a:r>
          </a:p>
        </p:txBody>
      </p:sp>
      <p:sp>
        <p:nvSpPr>
          <p:cNvPr id="11" name="TextBox 10"/>
          <p:cNvSpPr txBox="1"/>
          <p:nvPr/>
        </p:nvSpPr>
        <p:spPr>
          <a:xfrm>
            <a:off x="5384974" y="2286000"/>
            <a:ext cx="2844626" cy="584775"/>
          </a:xfrm>
          <a:prstGeom prst="rect">
            <a:avLst/>
          </a:prstGeom>
          <a:noFill/>
        </p:spPr>
        <p:txBody>
          <a:bodyPr wrap="none" rtlCol="0">
            <a:spAutoFit/>
          </a:bodyPr>
          <a:lstStyle/>
          <a:p>
            <a:r>
              <a:rPr lang="en-US" dirty="0">
                <a:solidFill>
                  <a:srgbClr val="FFFF00"/>
                </a:solidFill>
              </a:rPr>
              <a:t>Representation</a:t>
            </a:r>
          </a:p>
        </p:txBody>
      </p:sp>
      <p:sp>
        <p:nvSpPr>
          <p:cNvPr id="2" name="TextBox 1"/>
          <p:cNvSpPr txBox="1"/>
          <p:nvPr/>
        </p:nvSpPr>
        <p:spPr>
          <a:xfrm>
            <a:off x="6116937" y="2980372"/>
            <a:ext cx="1710725" cy="3908762"/>
          </a:xfrm>
          <a:prstGeom prst="rect">
            <a:avLst/>
          </a:prstGeom>
          <a:noFill/>
        </p:spPr>
        <p:txBody>
          <a:bodyPr wrap="none" rtlCol="0">
            <a:spAutoFit/>
          </a:bodyPr>
          <a:lstStyle/>
          <a:p>
            <a:endParaRPr lang="en-US" b="0" dirty="0">
              <a:solidFill>
                <a:schemeClr val="bg1"/>
              </a:solidFill>
            </a:endParaRPr>
          </a:p>
          <a:p>
            <a:endParaRPr lang="en-US" b="0" dirty="0">
              <a:solidFill>
                <a:schemeClr val="bg1"/>
              </a:solidFill>
            </a:endParaRPr>
          </a:p>
          <a:p>
            <a:r>
              <a:rPr lang="en-US" b="0" dirty="0">
                <a:solidFill>
                  <a:schemeClr val="bg1"/>
                </a:solidFill>
              </a:rPr>
              <a:t>‘unicorn’</a:t>
            </a:r>
          </a:p>
          <a:p>
            <a:endParaRPr lang="en-US" b="0" dirty="0">
              <a:solidFill>
                <a:schemeClr val="bg1"/>
              </a:solidFill>
            </a:endParaRPr>
          </a:p>
          <a:p>
            <a:r>
              <a:rPr lang="en-US" sz="2400" b="0" u="sng" kern="0" dirty="0">
                <a:solidFill>
                  <a:schemeClr val="bg1"/>
                </a:solidFill>
                <a:latin typeface="Trebuchet MS" panose="020B0603020202020204" pitchFamily="34" charset="0"/>
              </a:rPr>
              <a:t>Graphics</a:t>
            </a:r>
          </a:p>
          <a:p>
            <a:endParaRPr lang="en-US" b="0" dirty="0">
              <a:solidFill>
                <a:schemeClr val="bg1"/>
              </a:solidFill>
            </a:endParaRPr>
          </a:p>
          <a:p>
            <a:endParaRPr lang="en-US" b="0" dirty="0">
              <a:solidFill>
                <a:schemeClr val="bg1"/>
              </a:solidFill>
            </a:endParaRPr>
          </a:p>
          <a:p>
            <a:endParaRPr lang="en-US" b="0" dirty="0">
              <a:solidFill>
                <a:schemeClr val="bg1"/>
              </a:solidFill>
            </a:endParaRPr>
          </a:p>
        </p:txBody>
      </p:sp>
      <p:cxnSp>
        <p:nvCxnSpPr>
          <p:cNvPr id="12" name="Straight Arrow Connector 11"/>
          <p:cNvCxnSpPr/>
          <p:nvPr/>
        </p:nvCxnSpPr>
        <p:spPr bwMode="auto">
          <a:xfrm rot="20950503" flipH="1">
            <a:off x="3427064" y="4622481"/>
            <a:ext cx="2613659" cy="24825"/>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8232" y="5486400"/>
            <a:ext cx="1168134" cy="1295400"/>
          </a:xfrm>
          <a:prstGeom prst="rect">
            <a:avLst/>
          </a:prstGeom>
        </p:spPr>
      </p:pic>
      <p:cxnSp>
        <p:nvCxnSpPr>
          <p:cNvPr id="15" name="Straight Arrow Connector 14"/>
          <p:cNvCxnSpPr/>
          <p:nvPr/>
        </p:nvCxnSpPr>
        <p:spPr bwMode="auto">
          <a:xfrm flipH="1" flipV="1">
            <a:off x="3465040" y="5334000"/>
            <a:ext cx="2600480" cy="723900"/>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sp>
        <p:nvSpPr>
          <p:cNvPr id="14" name="Cloud Callout 13"/>
          <p:cNvSpPr/>
          <p:nvPr/>
        </p:nvSpPr>
        <p:spPr bwMode="auto">
          <a:xfrm>
            <a:off x="1047884" y="4349217"/>
            <a:ext cx="2210719" cy="148229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609785 w 1985439"/>
              <a:gd name="connsiteY0" fmla="*/ 1243013 h 1104900"/>
              <a:gd name="connsiteX1" fmla="*/ 579093 w 1985439"/>
              <a:gd name="connsiteY1" fmla="*/ 1273705 h 1104900"/>
              <a:gd name="connsiteX2" fmla="*/ 548401 w 1985439"/>
              <a:gd name="connsiteY2" fmla="*/ 1243013 h 1104900"/>
              <a:gd name="connsiteX3" fmla="*/ 579093 w 1985439"/>
              <a:gd name="connsiteY3" fmla="*/ 1212321 h 1104900"/>
              <a:gd name="connsiteX4" fmla="*/ 609785 w 1985439"/>
              <a:gd name="connsiteY4" fmla="*/ 1243013 h 1104900"/>
              <a:gd name="connsiteX0" fmla="*/ 663198 w 1985439"/>
              <a:gd name="connsiteY0" fmla="*/ 1205079 h 1104900"/>
              <a:gd name="connsiteX1" fmla="*/ 601815 w 1985439"/>
              <a:gd name="connsiteY1" fmla="*/ 1266462 h 1104900"/>
              <a:gd name="connsiteX2" fmla="*/ 540432 w 1985439"/>
              <a:gd name="connsiteY2" fmla="*/ 1205079 h 1104900"/>
              <a:gd name="connsiteX3" fmla="*/ 601815 w 1985439"/>
              <a:gd name="connsiteY3" fmla="*/ 1143696 h 1104900"/>
              <a:gd name="connsiteX4" fmla="*/ 663198 w 1985439"/>
              <a:gd name="connsiteY4" fmla="*/ 1205079 h 1104900"/>
              <a:gd name="connsiteX0" fmla="*/ 748152 w 1985439"/>
              <a:gd name="connsiteY0" fmla="*/ 1114485 h 1104900"/>
              <a:gd name="connsiteX1" fmla="*/ 656077 w 1985439"/>
              <a:gd name="connsiteY1" fmla="*/ 1206560 h 1104900"/>
              <a:gd name="connsiteX2" fmla="*/ 564002 w 1985439"/>
              <a:gd name="connsiteY2" fmla="*/ 1114485 h 1104900"/>
              <a:gd name="connsiteX3" fmla="*/ 656077 w 1985439"/>
              <a:gd name="connsiteY3" fmla="*/ 1022410 h 1104900"/>
              <a:gd name="connsiteX4" fmla="*/ 748152 w 1985439"/>
              <a:gd name="connsiteY4" fmla="*/ 1114485 h 11049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611440 w 1988013"/>
              <a:gd name="connsiteY0" fmla="*/ 1239407 h 1270099"/>
              <a:gd name="connsiteX1" fmla="*/ 580748 w 1988013"/>
              <a:gd name="connsiteY1" fmla="*/ 1270099 h 1270099"/>
              <a:gd name="connsiteX2" fmla="*/ 550056 w 1988013"/>
              <a:gd name="connsiteY2" fmla="*/ 1239407 h 1270099"/>
              <a:gd name="connsiteX3" fmla="*/ 580748 w 1988013"/>
              <a:gd name="connsiteY3" fmla="*/ 1208715 h 1270099"/>
              <a:gd name="connsiteX4" fmla="*/ 611440 w 1988013"/>
              <a:gd name="connsiteY4" fmla="*/ 1239407 h 1270099"/>
              <a:gd name="connsiteX0" fmla="*/ 664853 w 1988013"/>
              <a:gd name="connsiteY0" fmla="*/ 1201473 h 1270099"/>
              <a:gd name="connsiteX1" fmla="*/ 603470 w 1988013"/>
              <a:gd name="connsiteY1" fmla="*/ 1262856 h 1270099"/>
              <a:gd name="connsiteX2" fmla="*/ 542087 w 1988013"/>
              <a:gd name="connsiteY2" fmla="*/ 1201473 h 1270099"/>
              <a:gd name="connsiteX3" fmla="*/ 603470 w 1988013"/>
              <a:gd name="connsiteY3" fmla="*/ 1140090 h 1270099"/>
              <a:gd name="connsiteX4" fmla="*/ 664853 w 1988013"/>
              <a:gd name="connsiteY4" fmla="*/ 1201473 h 1270099"/>
              <a:gd name="connsiteX0" fmla="*/ 749807 w 1988013"/>
              <a:gd name="connsiteY0" fmla="*/ 1110879 h 1270099"/>
              <a:gd name="connsiteX1" fmla="*/ 760602 w 1988013"/>
              <a:gd name="connsiteY1" fmla="*/ 1202954 h 1270099"/>
              <a:gd name="connsiteX2" fmla="*/ 565657 w 1988013"/>
              <a:gd name="connsiteY2" fmla="*/ 1110879 h 1270099"/>
              <a:gd name="connsiteX3" fmla="*/ 657732 w 1988013"/>
              <a:gd name="connsiteY3" fmla="*/ 1018804 h 1270099"/>
              <a:gd name="connsiteX4" fmla="*/ 749807 w 1988013"/>
              <a:gd name="connsiteY4" fmla="*/ 1110879 h 1270099"/>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611440 w 1988013"/>
              <a:gd name="connsiteY0" fmla="*/ 1239407 h 1270099"/>
              <a:gd name="connsiteX1" fmla="*/ 580748 w 1988013"/>
              <a:gd name="connsiteY1" fmla="*/ 1270099 h 1270099"/>
              <a:gd name="connsiteX2" fmla="*/ 550056 w 1988013"/>
              <a:gd name="connsiteY2" fmla="*/ 1239407 h 1270099"/>
              <a:gd name="connsiteX3" fmla="*/ 580748 w 1988013"/>
              <a:gd name="connsiteY3" fmla="*/ 1208715 h 1270099"/>
              <a:gd name="connsiteX4" fmla="*/ 611440 w 1988013"/>
              <a:gd name="connsiteY4" fmla="*/ 1239407 h 1270099"/>
              <a:gd name="connsiteX0" fmla="*/ 664853 w 1988013"/>
              <a:gd name="connsiteY0" fmla="*/ 1201473 h 1270099"/>
              <a:gd name="connsiteX1" fmla="*/ 603470 w 1988013"/>
              <a:gd name="connsiteY1" fmla="*/ 1262856 h 1270099"/>
              <a:gd name="connsiteX2" fmla="*/ 542087 w 1988013"/>
              <a:gd name="connsiteY2" fmla="*/ 1201473 h 1270099"/>
              <a:gd name="connsiteX3" fmla="*/ 603470 w 1988013"/>
              <a:gd name="connsiteY3" fmla="*/ 1140090 h 1270099"/>
              <a:gd name="connsiteX4" fmla="*/ 664853 w 1988013"/>
              <a:gd name="connsiteY4" fmla="*/ 1201473 h 1270099"/>
              <a:gd name="connsiteX0" fmla="*/ 749807 w 1988013"/>
              <a:gd name="connsiteY0" fmla="*/ 1110879 h 1270099"/>
              <a:gd name="connsiteX1" fmla="*/ 657732 w 1988013"/>
              <a:gd name="connsiteY1" fmla="*/ 1134374 h 1270099"/>
              <a:gd name="connsiteX2" fmla="*/ 565657 w 1988013"/>
              <a:gd name="connsiteY2" fmla="*/ 1110879 h 1270099"/>
              <a:gd name="connsiteX3" fmla="*/ 657732 w 1988013"/>
              <a:gd name="connsiteY3" fmla="*/ 1018804 h 1270099"/>
              <a:gd name="connsiteX4" fmla="*/ 749807 w 1988013"/>
              <a:gd name="connsiteY4" fmla="*/ 1110879 h 1270099"/>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611440 w 1988013"/>
              <a:gd name="connsiteY0" fmla="*/ 1239407 h 1270099"/>
              <a:gd name="connsiteX1" fmla="*/ 580748 w 1988013"/>
              <a:gd name="connsiteY1" fmla="*/ 1270099 h 1270099"/>
              <a:gd name="connsiteX2" fmla="*/ 550056 w 1988013"/>
              <a:gd name="connsiteY2" fmla="*/ 1239407 h 1270099"/>
              <a:gd name="connsiteX3" fmla="*/ 580748 w 1988013"/>
              <a:gd name="connsiteY3" fmla="*/ 1208715 h 1270099"/>
              <a:gd name="connsiteX4" fmla="*/ 611440 w 1988013"/>
              <a:gd name="connsiteY4" fmla="*/ 1239407 h 1270099"/>
              <a:gd name="connsiteX0" fmla="*/ 664853 w 1988013"/>
              <a:gd name="connsiteY0" fmla="*/ 1201473 h 1270099"/>
              <a:gd name="connsiteX1" fmla="*/ 603470 w 1988013"/>
              <a:gd name="connsiteY1" fmla="*/ 1262856 h 1270099"/>
              <a:gd name="connsiteX2" fmla="*/ 542087 w 1988013"/>
              <a:gd name="connsiteY2" fmla="*/ 1201473 h 1270099"/>
              <a:gd name="connsiteX3" fmla="*/ 603470 w 1988013"/>
              <a:gd name="connsiteY3" fmla="*/ 1140090 h 1270099"/>
              <a:gd name="connsiteX4" fmla="*/ 664853 w 1988013"/>
              <a:gd name="connsiteY4" fmla="*/ 1201473 h 1270099"/>
              <a:gd name="connsiteX0" fmla="*/ 749807 w 1988013"/>
              <a:gd name="connsiteY0" fmla="*/ 1110879 h 1270099"/>
              <a:gd name="connsiteX1" fmla="*/ 657732 w 1988013"/>
              <a:gd name="connsiteY1" fmla="*/ 1134374 h 1270099"/>
              <a:gd name="connsiteX2" fmla="*/ 497077 w 1988013"/>
              <a:gd name="connsiteY2" fmla="*/ 1236609 h 1270099"/>
              <a:gd name="connsiteX3" fmla="*/ 657732 w 1988013"/>
              <a:gd name="connsiteY3" fmla="*/ 1018804 h 1270099"/>
              <a:gd name="connsiteX4" fmla="*/ 749807 w 1988013"/>
              <a:gd name="connsiteY4" fmla="*/ 1110879 h 1270099"/>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611440 w 1988013"/>
              <a:gd name="connsiteY0" fmla="*/ 1239407 h 1270099"/>
              <a:gd name="connsiteX1" fmla="*/ 580748 w 1988013"/>
              <a:gd name="connsiteY1" fmla="*/ 1270099 h 1270099"/>
              <a:gd name="connsiteX2" fmla="*/ 550056 w 1988013"/>
              <a:gd name="connsiteY2" fmla="*/ 1239407 h 1270099"/>
              <a:gd name="connsiteX3" fmla="*/ 580748 w 1988013"/>
              <a:gd name="connsiteY3" fmla="*/ 1208715 h 1270099"/>
              <a:gd name="connsiteX4" fmla="*/ 611440 w 1988013"/>
              <a:gd name="connsiteY4" fmla="*/ 1239407 h 1270099"/>
              <a:gd name="connsiteX0" fmla="*/ 664853 w 1988013"/>
              <a:gd name="connsiteY0" fmla="*/ 1201473 h 1270099"/>
              <a:gd name="connsiteX1" fmla="*/ 603470 w 1988013"/>
              <a:gd name="connsiteY1" fmla="*/ 1262856 h 1270099"/>
              <a:gd name="connsiteX2" fmla="*/ 542087 w 1988013"/>
              <a:gd name="connsiteY2" fmla="*/ 1201473 h 1270099"/>
              <a:gd name="connsiteX3" fmla="*/ 603470 w 1988013"/>
              <a:gd name="connsiteY3" fmla="*/ 1140090 h 1270099"/>
              <a:gd name="connsiteX4" fmla="*/ 664853 w 1988013"/>
              <a:gd name="connsiteY4" fmla="*/ 1201473 h 1270099"/>
              <a:gd name="connsiteX0" fmla="*/ 749807 w 1988013"/>
              <a:gd name="connsiteY0" fmla="*/ 1110879 h 1270099"/>
              <a:gd name="connsiteX1" fmla="*/ 657732 w 1988013"/>
              <a:gd name="connsiteY1" fmla="*/ 1134374 h 1270099"/>
              <a:gd name="connsiteX2" fmla="*/ 439927 w 1988013"/>
              <a:gd name="connsiteY2" fmla="*/ 1053729 h 1270099"/>
              <a:gd name="connsiteX3" fmla="*/ 657732 w 1988013"/>
              <a:gd name="connsiteY3" fmla="*/ 1018804 h 1270099"/>
              <a:gd name="connsiteX4" fmla="*/ 749807 w 1988013"/>
              <a:gd name="connsiteY4" fmla="*/ 1110879 h 1270099"/>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611440 w 1988013"/>
              <a:gd name="connsiteY0" fmla="*/ 1239407 h 1270099"/>
              <a:gd name="connsiteX1" fmla="*/ 580748 w 1988013"/>
              <a:gd name="connsiteY1" fmla="*/ 1270099 h 1270099"/>
              <a:gd name="connsiteX2" fmla="*/ 550056 w 1988013"/>
              <a:gd name="connsiteY2" fmla="*/ 1239407 h 1270099"/>
              <a:gd name="connsiteX3" fmla="*/ 580748 w 1988013"/>
              <a:gd name="connsiteY3" fmla="*/ 1208715 h 1270099"/>
              <a:gd name="connsiteX4" fmla="*/ 611440 w 1988013"/>
              <a:gd name="connsiteY4" fmla="*/ 1239407 h 1270099"/>
              <a:gd name="connsiteX0" fmla="*/ 664853 w 1988013"/>
              <a:gd name="connsiteY0" fmla="*/ 1201473 h 1270099"/>
              <a:gd name="connsiteX1" fmla="*/ 866360 w 1988013"/>
              <a:gd name="connsiteY1" fmla="*/ 1045686 h 1270099"/>
              <a:gd name="connsiteX2" fmla="*/ 542087 w 1988013"/>
              <a:gd name="connsiteY2" fmla="*/ 1201473 h 1270099"/>
              <a:gd name="connsiteX3" fmla="*/ 603470 w 1988013"/>
              <a:gd name="connsiteY3" fmla="*/ 1140090 h 1270099"/>
              <a:gd name="connsiteX4" fmla="*/ 664853 w 1988013"/>
              <a:gd name="connsiteY4" fmla="*/ 1201473 h 1270099"/>
              <a:gd name="connsiteX0" fmla="*/ 749807 w 1988013"/>
              <a:gd name="connsiteY0" fmla="*/ 1110879 h 1270099"/>
              <a:gd name="connsiteX1" fmla="*/ 657732 w 1988013"/>
              <a:gd name="connsiteY1" fmla="*/ 1134374 h 1270099"/>
              <a:gd name="connsiteX2" fmla="*/ 439927 w 1988013"/>
              <a:gd name="connsiteY2" fmla="*/ 1053729 h 1270099"/>
              <a:gd name="connsiteX3" fmla="*/ 657732 w 1988013"/>
              <a:gd name="connsiteY3" fmla="*/ 1018804 h 1270099"/>
              <a:gd name="connsiteX4" fmla="*/ 749807 w 1988013"/>
              <a:gd name="connsiteY4" fmla="*/ 1110879 h 1270099"/>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50068"/>
              <a:gd name="connsiteX1" fmla="*/ 5659 w 43256"/>
              <a:gd name="connsiteY1" fmla="*/ 6766 h 50068"/>
              <a:gd name="connsiteX2" fmla="*/ 14041 w 43256"/>
              <a:gd name="connsiteY2" fmla="*/ 5061 h 50068"/>
              <a:gd name="connsiteX3" fmla="*/ 22492 w 43256"/>
              <a:gd name="connsiteY3" fmla="*/ 3291 h 50068"/>
              <a:gd name="connsiteX4" fmla="*/ 25785 w 43256"/>
              <a:gd name="connsiteY4" fmla="*/ 59 h 50068"/>
              <a:gd name="connsiteX5" fmla="*/ 29869 w 43256"/>
              <a:gd name="connsiteY5" fmla="*/ 2340 h 50068"/>
              <a:gd name="connsiteX6" fmla="*/ 35499 w 43256"/>
              <a:gd name="connsiteY6" fmla="*/ 549 h 50068"/>
              <a:gd name="connsiteX7" fmla="*/ 38354 w 43256"/>
              <a:gd name="connsiteY7" fmla="*/ 5435 h 50068"/>
              <a:gd name="connsiteX8" fmla="*/ 42018 w 43256"/>
              <a:gd name="connsiteY8" fmla="*/ 10177 h 50068"/>
              <a:gd name="connsiteX9" fmla="*/ 41854 w 43256"/>
              <a:gd name="connsiteY9" fmla="*/ 15319 h 50068"/>
              <a:gd name="connsiteX10" fmla="*/ 43052 w 43256"/>
              <a:gd name="connsiteY10" fmla="*/ 23181 h 50068"/>
              <a:gd name="connsiteX11" fmla="*/ 37440 w 43256"/>
              <a:gd name="connsiteY11" fmla="*/ 30063 h 50068"/>
              <a:gd name="connsiteX12" fmla="*/ 35431 w 43256"/>
              <a:gd name="connsiteY12" fmla="*/ 35960 h 50068"/>
              <a:gd name="connsiteX13" fmla="*/ 28591 w 43256"/>
              <a:gd name="connsiteY13" fmla="*/ 36674 h 50068"/>
              <a:gd name="connsiteX14" fmla="*/ 23703 w 43256"/>
              <a:gd name="connsiteY14" fmla="*/ 42965 h 50068"/>
              <a:gd name="connsiteX15" fmla="*/ 16516 w 43256"/>
              <a:gd name="connsiteY15" fmla="*/ 39125 h 50068"/>
              <a:gd name="connsiteX16" fmla="*/ 5840 w 43256"/>
              <a:gd name="connsiteY16" fmla="*/ 35331 h 50068"/>
              <a:gd name="connsiteX17" fmla="*/ 1146 w 43256"/>
              <a:gd name="connsiteY17" fmla="*/ 31109 h 50068"/>
              <a:gd name="connsiteX18" fmla="*/ 2149 w 43256"/>
              <a:gd name="connsiteY18" fmla="*/ 25410 h 50068"/>
              <a:gd name="connsiteX19" fmla="*/ 31 w 43256"/>
              <a:gd name="connsiteY19" fmla="*/ 19563 h 50068"/>
              <a:gd name="connsiteX20" fmla="*/ 3899 w 43256"/>
              <a:gd name="connsiteY20" fmla="*/ 14366 h 50068"/>
              <a:gd name="connsiteX21" fmla="*/ 3936 w 43256"/>
              <a:gd name="connsiteY21" fmla="*/ 14229 h 50068"/>
              <a:gd name="connsiteX0" fmla="*/ 508570 w 1988013"/>
              <a:gd name="connsiteY0" fmla="*/ 1056527 h 1280549"/>
              <a:gd name="connsiteX1" fmla="*/ 580748 w 1988013"/>
              <a:gd name="connsiteY1" fmla="*/ 1270099 h 1280549"/>
              <a:gd name="connsiteX2" fmla="*/ 550056 w 1988013"/>
              <a:gd name="connsiteY2" fmla="*/ 1239407 h 1280549"/>
              <a:gd name="connsiteX3" fmla="*/ 580748 w 1988013"/>
              <a:gd name="connsiteY3" fmla="*/ 1208715 h 1280549"/>
              <a:gd name="connsiteX4" fmla="*/ 508570 w 1988013"/>
              <a:gd name="connsiteY4" fmla="*/ 1056527 h 1280549"/>
              <a:gd name="connsiteX0" fmla="*/ 664853 w 1988013"/>
              <a:gd name="connsiteY0" fmla="*/ 1201473 h 1280549"/>
              <a:gd name="connsiteX1" fmla="*/ 866360 w 1988013"/>
              <a:gd name="connsiteY1" fmla="*/ 1045686 h 1280549"/>
              <a:gd name="connsiteX2" fmla="*/ 542087 w 1988013"/>
              <a:gd name="connsiteY2" fmla="*/ 1201473 h 1280549"/>
              <a:gd name="connsiteX3" fmla="*/ 603470 w 1988013"/>
              <a:gd name="connsiteY3" fmla="*/ 1140090 h 1280549"/>
              <a:gd name="connsiteX4" fmla="*/ 664853 w 1988013"/>
              <a:gd name="connsiteY4" fmla="*/ 1201473 h 1280549"/>
              <a:gd name="connsiteX0" fmla="*/ 749807 w 1988013"/>
              <a:gd name="connsiteY0" fmla="*/ 1110879 h 1280549"/>
              <a:gd name="connsiteX1" fmla="*/ 657732 w 1988013"/>
              <a:gd name="connsiteY1" fmla="*/ 1134374 h 1280549"/>
              <a:gd name="connsiteX2" fmla="*/ 439927 w 1988013"/>
              <a:gd name="connsiteY2" fmla="*/ 1053729 h 1280549"/>
              <a:gd name="connsiteX3" fmla="*/ 657732 w 1988013"/>
              <a:gd name="connsiteY3" fmla="*/ 1018804 h 1280549"/>
              <a:gd name="connsiteX4" fmla="*/ 749807 w 1988013"/>
              <a:gd name="connsiteY4" fmla="*/ 1110879 h 1280549"/>
              <a:gd name="connsiteX0" fmla="*/ 4729 w 43256"/>
              <a:gd name="connsiteY0" fmla="*/ 26036 h 50068"/>
              <a:gd name="connsiteX1" fmla="*/ 2196 w 43256"/>
              <a:gd name="connsiteY1" fmla="*/ 25239 h 50068"/>
              <a:gd name="connsiteX2" fmla="*/ 6964 w 43256"/>
              <a:gd name="connsiteY2" fmla="*/ 34758 h 50068"/>
              <a:gd name="connsiteX3" fmla="*/ 5856 w 43256"/>
              <a:gd name="connsiteY3" fmla="*/ 35139 h 50068"/>
              <a:gd name="connsiteX4" fmla="*/ 16514 w 43256"/>
              <a:gd name="connsiteY4" fmla="*/ 38949 h 50068"/>
              <a:gd name="connsiteX5" fmla="*/ 15846 w 43256"/>
              <a:gd name="connsiteY5" fmla="*/ 37209 h 50068"/>
              <a:gd name="connsiteX6" fmla="*/ 28863 w 43256"/>
              <a:gd name="connsiteY6" fmla="*/ 34610 h 50068"/>
              <a:gd name="connsiteX7" fmla="*/ 28596 w 43256"/>
              <a:gd name="connsiteY7" fmla="*/ 36519 h 50068"/>
              <a:gd name="connsiteX8" fmla="*/ 34165 w 43256"/>
              <a:gd name="connsiteY8" fmla="*/ 22813 h 50068"/>
              <a:gd name="connsiteX9" fmla="*/ 37416 w 43256"/>
              <a:gd name="connsiteY9" fmla="*/ 29949 h 50068"/>
              <a:gd name="connsiteX10" fmla="*/ 41834 w 43256"/>
              <a:gd name="connsiteY10" fmla="*/ 15213 h 50068"/>
              <a:gd name="connsiteX11" fmla="*/ 40386 w 43256"/>
              <a:gd name="connsiteY11" fmla="*/ 17889 h 50068"/>
              <a:gd name="connsiteX12" fmla="*/ 38360 w 43256"/>
              <a:gd name="connsiteY12" fmla="*/ 5285 h 50068"/>
              <a:gd name="connsiteX13" fmla="*/ 38436 w 43256"/>
              <a:gd name="connsiteY13" fmla="*/ 6549 h 50068"/>
              <a:gd name="connsiteX14" fmla="*/ 29114 w 43256"/>
              <a:gd name="connsiteY14" fmla="*/ 3811 h 50068"/>
              <a:gd name="connsiteX15" fmla="*/ 29856 w 43256"/>
              <a:gd name="connsiteY15" fmla="*/ 2199 h 50068"/>
              <a:gd name="connsiteX16" fmla="*/ 22177 w 43256"/>
              <a:gd name="connsiteY16" fmla="*/ 4579 h 50068"/>
              <a:gd name="connsiteX17" fmla="*/ 22536 w 43256"/>
              <a:gd name="connsiteY17" fmla="*/ 3189 h 50068"/>
              <a:gd name="connsiteX18" fmla="*/ 14036 w 43256"/>
              <a:gd name="connsiteY18" fmla="*/ 5051 h 50068"/>
              <a:gd name="connsiteX19" fmla="*/ 15336 w 43256"/>
              <a:gd name="connsiteY19" fmla="*/ 6399 h 50068"/>
              <a:gd name="connsiteX20" fmla="*/ 4163 w 43256"/>
              <a:gd name="connsiteY20" fmla="*/ 15648 h 50068"/>
              <a:gd name="connsiteX21" fmla="*/ 3936 w 43256"/>
              <a:gd name="connsiteY21" fmla="*/ 14229 h 50068"/>
              <a:gd name="connsiteX0" fmla="*/ 3936 w 43256"/>
              <a:gd name="connsiteY0" fmla="*/ 14229 h 48515"/>
              <a:gd name="connsiteX1" fmla="*/ 5659 w 43256"/>
              <a:gd name="connsiteY1" fmla="*/ 6766 h 48515"/>
              <a:gd name="connsiteX2" fmla="*/ 14041 w 43256"/>
              <a:gd name="connsiteY2" fmla="*/ 5061 h 48515"/>
              <a:gd name="connsiteX3" fmla="*/ 22492 w 43256"/>
              <a:gd name="connsiteY3" fmla="*/ 3291 h 48515"/>
              <a:gd name="connsiteX4" fmla="*/ 25785 w 43256"/>
              <a:gd name="connsiteY4" fmla="*/ 59 h 48515"/>
              <a:gd name="connsiteX5" fmla="*/ 29869 w 43256"/>
              <a:gd name="connsiteY5" fmla="*/ 2340 h 48515"/>
              <a:gd name="connsiteX6" fmla="*/ 35499 w 43256"/>
              <a:gd name="connsiteY6" fmla="*/ 549 h 48515"/>
              <a:gd name="connsiteX7" fmla="*/ 38354 w 43256"/>
              <a:gd name="connsiteY7" fmla="*/ 5435 h 48515"/>
              <a:gd name="connsiteX8" fmla="*/ 42018 w 43256"/>
              <a:gd name="connsiteY8" fmla="*/ 10177 h 48515"/>
              <a:gd name="connsiteX9" fmla="*/ 41854 w 43256"/>
              <a:gd name="connsiteY9" fmla="*/ 15319 h 48515"/>
              <a:gd name="connsiteX10" fmla="*/ 43052 w 43256"/>
              <a:gd name="connsiteY10" fmla="*/ 23181 h 48515"/>
              <a:gd name="connsiteX11" fmla="*/ 37440 w 43256"/>
              <a:gd name="connsiteY11" fmla="*/ 30063 h 48515"/>
              <a:gd name="connsiteX12" fmla="*/ 35431 w 43256"/>
              <a:gd name="connsiteY12" fmla="*/ 35960 h 48515"/>
              <a:gd name="connsiteX13" fmla="*/ 28591 w 43256"/>
              <a:gd name="connsiteY13" fmla="*/ 36674 h 48515"/>
              <a:gd name="connsiteX14" fmla="*/ 23703 w 43256"/>
              <a:gd name="connsiteY14" fmla="*/ 42965 h 48515"/>
              <a:gd name="connsiteX15" fmla="*/ 16516 w 43256"/>
              <a:gd name="connsiteY15" fmla="*/ 39125 h 48515"/>
              <a:gd name="connsiteX16" fmla="*/ 5840 w 43256"/>
              <a:gd name="connsiteY16" fmla="*/ 35331 h 48515"/>
              <a:gd name="connsiteX17" fmla="*/ 1146 w 43256"/>
              <a:gd name="connsiteY17" fmla="*/ 31109 h 48515"/>
              <a:gd name="connsiteX18" fmla="*/ 2149 w 43256"/>
              <a:gd name="connsiteY18" fmla="*/ 25410 h 48515"/>
              <a:gd name="connsiteX19" fmla="*/ 31 w 43256"/>
              <a:gd name="connsiteY19" fmla="*/ 19563 h 48515"/>
              <a:gd name="connsiteX20" fmla="*/ 3899 w 43256"/>
              <a:gd name="connsiteY20" fmla="*/ 14366 h 48515"/>
              <a:gd name="connsiteX21" fmla="*/ 3936 w 43256"/>
              <a:gd name="connsiteY21" fmla="*/ 14229 h 48515"/>
              <a:gd name="connsiteX0" fmla="*/ 508570 w 1988013"/>
              <a:gd name="connsiteY0" fmla="*/ 1056527 h 1240837"/>
              <a:gd name="connsiteX1" fmla="*/ 797918 w 1988013"/>
              <a:gd name="connsiteY1" fmla="*/ 1087219 h 1240837"/>
              <a:gd name="connsiteX2" fmla="*/ 550056 w 1988013"/>
              <a:gd name="connsiteY2" fmla="*/ 1239407 h 1240837"/>
              <a:gd name="connsiteX3" fmla="*/ 580748 w 1988013"/>
              <a:gd name="connsiteY3" fmla="*/ 1208715 h 1240837"/>
              <a:gd name="connsiteX4" fmla="*/ 508570 w 1988013"/>
              <a:gd name="connsiteY4" fmla="*/ 1056527 h 1240837"/>
              <a:gd name="connsiteX0" fmla="*/ 664853 w 1988013"/>
              <a:gd name="connsiteY0" fmla="*/ 1201473 h 1240837"/>
              <a:gd name="connsiteX1" fmla="*/ 866360 w 1988013"/>
              <a:gd name="connsiteY1" fmla="*/ 1045686 h 1240837"/>
              <a:gd name="connsiteX2" fmla="*/ 542087 w 1988013"/>
              <a:gd name="connsiteY2" fmla="*/ 1201473 h 1240837"/>
              <a:gd name="connsiteX3" fmla="*/ 603470 w 1988013"/>
              <a:gd name="connsiteY3" fmla="*/ 1140090 h 1240837"/>
              <a:gd name="connsiteX4" fmla="*/ 664853 w 1988013"/>
              <a:gd name="connsiteY4" fmla="*/ 1201473 h 1240837"/>
              <a:gd name="connsiteX0" fmla="*/ 749807 w 1988013"/>
              <a:gd name="connsiteY0" fmla="*/ 1110879 h 1240837"/>
              <a:gd name="connsiteX1" fmla="*/ 657732 w 1988013"/>
              <a:gd name="connsiteY1" fmla="*/ 1134374 h 1240837"/>
              <a:gd name="connsiteX2" fmla="*/ 439927 w 1988013"/>
              <a:gd name="connsiteY2" fmla="*/ 1053729 h 1240837"/>
              <a:gd name="connsiteX3" fmla="*/ 657732 w 1988013"/>
              <a:gd name="connsiteY3" fmla="*/ 1018804 h 1240837"/>
              <a:gd name="connsiteX4" fmla="*/ 749807 w 1988013"/>
              <a:gd name="connsiteY4" fmla="*/ 1110879 h 1240837"/>
              <a:gd name="connsiteX0" fmla="*/ 4729 w 43256"/>
              <a:gd name="connsiteY0" fmla="*/ 26036 h 48515"/>
              <a:gd name="connsiteX1" fmla="*/ 2196 w 43256"/>
              <a:gd name="connsiteY1" fmla="*/ 25239 h 48515"/>
              <a:gd name="connsiteX2" fmla="*/ 6964 w 43256"/>
              <a:gd name="connsiteY2" fmla="*/ 34758 h 48515"/>
              <a:gd name="connsiteX3" fmla="*/ 5856 w 43256"/>
              <a:gd name="connsiteY3" fmla="*/ 35139 h 48515"/>
              <a:gd name="connsiteX4" fmla="*/ 16514 w 43256"/>
              <a:gd name="connsiteY4" fmla="*/ 38949 h 48515"/>
              <a:gd name="connsiteX5" fmla="*/ 15846 w 43256"/>
              <a:gd name="connsiteY5" fmla="*/ 37209 h 48515"/>
              <a:gd name="connsiteX6" fmla="*/ 28863 w 43256"/>
              <a:gd name="connsiteY6" fmla="*/ 34610 h 48515"/>
              <a:gd name="connsiteX7" fmla="*/ 28596 w 43256"/>
              <a:gd name="connsiteY7" fmla="*/ 36519 h 48515"/>
              <a:gd name="connsiteX8" fmla="*/ 34165 w 43256"/>
              <a:gd name="connsiteY8" fmla="*/ 22813 h 48515"/>
              <a:gd name="connsiteX9" fmla="*/ 37416 w 43256"/>
              <a:gd name="connsiteY9" fmla="*/ 29949 h 48515"/>
              <a:gd name="connsiteX10" fmla="*/ 41834 w 43256"/>
              <a:gd name="connsiteY10" fmla="*/ 15213 h 48515"/>
              <a:gd name="connsiteX11" fmla="*/ 40386 w 43256"/>
              <a:gd name="connsiteY11" fmla="*/ 17889 h 48515"/>
              <a:gd name="connsiteX12" fmla="*/ 38360 w 43256"/>
              <a:gd name="connsiteY12" fmla="*/ 5285 h 48515"/>
              <a:gd name="connsiteX13" fmla="*/ 38436 w 43256"/>
              <a:gd name="connsiteY13" fmla="*/ 6549 h 48515"/>
              <a:gd name="connsiteX14" fmla="*/ 29114 w 43256"/>
              <a:gd name="connsiteY14" fmla="*/ 3811 h 48515"/>
              <a:gd name="connsiteX15" fmla="*/ 29856 w 43256"/>
              <a:gd name="connsiteY15" fmla="*/ 2199 h 48515"/>
              <a:gd name="connsiteX16" fmla="*/ 22177 w 43256"/>
              <a:gd name="connsiteY16" fmla="*/ 4579 h 48515"/>
              <a:gd name="connsiteX17" fmla="*/ 22536 w 43256"/>
              <a:gd name="connsiteY17" fmla="*/ 3189 h 48515"/>
              <a:gd name="connsiteX18" fmla="*/ 14036 w 43256"/>
              <a:gd name="connsiteY18" fmla="*/ 5051 h 48515"/>
              <a:gd name="connsiteX19" fmla="*/ 15336 w 43256"/>
              <a:gd name="connsiteY19" fmla="*/ 6399 h 48515"/>
              <a:gd name="connsiteX20" fmla="*/ 4163 w 43256"/>
              <a:gd name="connsiteY20" fmla="*/ 15648 h 48515"/>
              <a:gd name="connsiteX21" fmla="*/ 3936 w 43256"/>
              <a:gd name="connsiteY21" fmla="*/ 14229 h 48515"/>
              <a:gd name="connsiteX0" fmla="*/ 3936 w 43256"/>
              <a:gd name="connsiteY0" fmla="*/ 14229 h 48515"/>
              <a:gd name="connsiteX1" fmla="*/ 5659 w 43256"/>
              <a:gd name="connsiteY1" fmla="*/ 6766 h 48515"/>
              <a:gd name="connsiteX2" fmla="*/ 14041 w 43256"/>
              <a:gd name="connsiteY2" fmla="*/ 5061 h 48515"/>
              <a:gd name="connsiteX3" fmla="*/ 22492 w 43256"/>
              <a:gd name="connsiteY3" fmla="*/ 3291 h 48515"/>
              <a:gd name="connsiteX4" fmla="*/ 25785 w 43256"/>
              <a:gd name="connsiteY4" fmla="*/ 59 h 48515"/>
              <a:gd name="connsiteX5" fmla="*/ 29869 w 43256"/>
              <a:gd name="connsiteY5" fmla="*/ 2340 h 48515"/>
              <a:gd name="connsiteX6" fmla="*/ 35499 w 43256"/>
              <a:gd name="connsiteY6" fmla="*/ 549 h 48515"/>
              <a:gd name="connsiteX7" fmla="*/ 38354 w 43256"/>
              <a:gd name="connsiteY7" fmla="*/ 5435 h 48515"/>
              <a:gd name="connsiteX8" fmla="*/ 42018 w 43256"/>
              <a:gd name="connsiteY8" fmla="*/ 10177 h 48515"/>
              <a:gd name="connsiteX9" fmla="*/ 41854 w 43256"/>
              <a:gd name="connsiteY9" fmla="*/ 15319 h 48515"/>
              <a:gd name="connsiteX10" fmla="*/ 43052 w 43256"/>
              <a:gd name="connsiteY10" fmla="*/ 23181 h 48515"/>
              <a:gd name="connsiteX11" fmla="*/ 37440 w 43256"/>
              <a:gd name="connsiteY11" fmla="*/ 30063 h 48515"/>
              <a:gd name="connsiteX12" fmla="*/ 35431 w 43256"/>
              <a:gd name="connsiteY12" fmla="*/ 35960 h 48515"/>
              <a:gd name="connsiteX13" fmla="*/ 28591 w 43256"/>
              <a:gd name="connsiteY13" fmla="*/ 36674 h 48515"/>
              <a:gd name="connsiteX14" fmla="*/ 23703 w 43256"/>
              <a:gd name="connsiteY14" fmla="*/ 42965 h 48515"/>
              <a:gd name="connsiteX15" fmla="*/ 16516 w 43256"/>
              <a:gd name="connsiteY15" fmla="*/ 39125 h 48515"/>
              <a:gd name="connsiteX16" fmla="*/ 5840 w 43256"/>
              <a:gd name="connsiteY16" fmla="*/ 35331 h 48515"/>
              <a:gd name="connsiteX17" fmla="*/ 1146 w 43256"/>
              <a:gd name="connsiteY17" fmla="*/ 31109 h 48515"/>
              <a:gd name="connsiteX18" fmla="*/ 2149 w 43256"/>
              <a:gd name="connsiteY18" fmla="*/ 25410 h 48515"/>
              <a:gd name="connsiteX19" fmla="*/ 31 w 43256"/>
              <a:gd name="connsiteY19" fmla="*/ 19563 h 48515"/>
              <a:gd name="connsiteX20" fmla="*/ 3899 w 43256"/>
              <a:gd name="connsiteY20" fmla="*/ 14366 h 48515"/>
              <a:gd name="connsiteX21" fmla="*/ 3936 w 43256"/>
              <a:gd name="connsiteY21" fmla="*/ 14229 h 48515"/>
              <a:gd name="connsiteX0" fmla="*/ 508570 w 1988013"/>
              <a:gd name="connsiteY0" fmla="*/ 1056527 h 1240837"/>
              <a:gd name="connsiteX1" fmla="*/ 797918 w 1988013"/>
              <a:gd name="connsiteY1" fmla="*/ 1087219 h 1240837"/>
              <a:gd name="connsiteX2" fmla="*/ 550056 w 1988013"/>
              <a:gd name="connsiteY2" fmla="*/ 1239407 h 1240837"/>
              <a:gd name="connsiteX3" fmla="*/ 580748 w 1988013"/>
              <a:gd name="connsiteY3" fmla="*/ 1208715 h 1240837"/>
              <a:gd name="connsiteX4" fmla="*/ 508570 w 1988013"/>
              <a:gd name="connsiteY4" fmla="*/ 1056527 h 1240837"/>
              <a:gd name="connsiteX0" fmla="*/ 493403 w 1988013"/>
              <a:gd name="connsiteY0" fmla="*/ 1098603 h 1240837"/>
              <a:gd name="connsiteX1" fmla="*/ 866360 w 1988013"/>
              <a:gd name="connsiteY1" fmla="*/ 1045686 h 1240837"/>
              <a:gd name="connsiteX2" fmla="*/ 542087 w 1988013"/>
              <a:gd name="connsiteY2" fmla="*/ 1201473 h 1240837"/>
              <a:gd name="connsiteX3" fmla="*/ 603470 w 1988013"/>
              <a:gd name="connsiteY3" fmla="*/ 1140090 h 1240837"/>
              <a:gd name="connsiteX4" fmla="*/ 493403 w 1988013"/>
              <a:gd name="connsiteY4" fmla="*/ 1098603 h 1240837"/>
              <a:gd name="connsiteX0" fmla="*/ 749807 w 1988013"/>
              <a:gd name="connsiteY0" fmla="*/ 1110879 h 1240837"/>
              <a:gd name="connsiteX1" fmla="*/ 657732 w 1988013"/>
              <a:gd name="connsiteY1" fmla="*/ 1134374 h 1240837"/>
              <a:gd name="connsiteX2" fmla="*/ 439927 w 1988013"/>
              <a:gd name="connsiteY2" fmla="*/ 1053729 h 1240837"/>
              <a:gd name="connsiteX3" fmla="*/ 657732 w 1988013"/>
              <a:gd name="connsiteY3" fmla="*/ 1018804 h 1240837"/>
              <a:gd name="connsiteX4" fmla="*/ 749807 w 1988013"/>
              <a:gd name="connsiteY4" fmla="*/ 1110879 h 1240837"/>
              <a:gd name="connsiteX0" fmla="*/ 4729 w 43256"/>
              <a:gd name="connsiteY0" fmla="*/ 26036 h 48515"/>
              <a:gd name="connsiteX1" fmla="*/ 2196 w 43256"/>
              <a:gd name="connsiteY1" fmla="*/ 25239 h 48515"/>
              <a:gd name="connsiteX2" fmla="*/ 6964 w 43256"/>
              <a:gd name="connsiteY2" fmla="*/ 34758 h 48515"/>
              <a:gd name="connsiteX3" fmla="*/ 5856 w 43256"/>
              <a:gd name="connsiteY3" fmla="*/ 35139 h 48515"/>
              <a:gd name="connsiteX4" fmla="*/ 16514 w 43256"/>
              <a:gd name="connsiteY4" fmla="*/ 38949 h 48515"/>
              <a:gd name="connsiteX5" fmla="*/ 15846 w 43256"/>
              <a:gd name="connsiteY5" fmla="*/ 37209 h 48515"/>
              <a:gd name="connsiteX6" fmla="*/ 28863 w 43256"/>
              <a:gd name="connsiteY6" fmla="*/ 34610 h 48515"/>
              <a:gd name="connsiteX7" fmla="*/ 28596 w 43256"/>
              <a:gd name="connsiteY7" fmla="*/ 36519 h 48515"/>
              <a:gd name="connsiteX8" fmla="*/ 34165 w 43256"/>
              <a:gd name="connsiteY8" fmla="*/ 22813 h 48515"/>
              <a:gd name="connsiteX9" fmla="*/ 37416 w 43256"/>
              <a:gd name="connsiteY9" fmla="*/ 29949 h 48515"/>
              <a:gd name="connsiteX10" fmla="*/ 41834 w 43256"/>
              <a:gd name="connsiteY10" fmla="*/ 15213 h 48515"/>
              <a:gd name="connsiteX11" fmla="*/ 40386 w 43256"/>
              <a:gd name="connsiteY11" fmla="*/ 17889 h 48515"/>
              <a:gd name="connsiteX12" fmla="*/ 38360 w 43256"/>
              <a:gd name="connsiteY12" fmla="*/ 5285 h 48515"/>
              <a:gd name="connsiteX13" fmla="*/ 38436 w 43256"/>
              <a:gd name="connsiteY13" fmla="*/ 6549 h 48515"/>
              <a:gd name="connsiteX14" fmla="*/ 29114 w 43256"/>
              <a:gd name="connsiteY14" fmla="*/ 3811 h 48515"/>
              <a:gd name="connsiteX15" fmla="*/ 29856 w 43256"/>
              <a:gd name="connsiteY15" fmla="*/ 2199 h 48515"/>
              <a:gd name="connsiteX16" fmla="*/ 22177 w 43256"/>
              <a:gd name="connsiteY16" fmla="*/ 4579 h 48515"/>
              <a:gd name="connsiteX17" fmla="*/ 22536 w 43256"/>
              <a:gd name="connsiteY17" fmla="*/ 3189 h 48515"/>
              <a:gd name="connsiteX18" fmla="*/ 14036 w 43256"/>
              <a:gd name="connsiteY18" fmla="*/ 5051 h 48515"/>
              <a:gd name="connsiteX19" fmla="*/ 15336 w 43256"/>
              <a:gd name="connsiteY19" fmla="*/ 6399 h 48515"/>
              <a:gd name="connsiteX20" fmla="*/ 4163 w 43256"/>
              <a:gd name="connsiteY20" fmla="*/ 15648 h 48515"/>
              <a:gd name="connsiteX21" fmla="*/ 3936 w 43256"/>
              <a:gd name="connsiteY21" fmla="*/ 14229 h 48515"/>
              <a:gd name="connsiteX0" fmla="*/ 3936 w 43256"/>
              <a:gd name="connsiteY0" fmla="*/ 14229 h 48515"/>
              <a:gd name="connsiteX1" fmla="*/ 5659 w 43256"/>
              <a:gd name="connsiteY1" fmla="*/ 6766 h 48515"/>
              <a:gd name="connsiteX2" fmla="*/ 14041 w 43256"/>
              <a:gd name="connsiteY2" fmla="*/ 5061 h 48515"/>
              <a:gd name="connsiteX3" fmla="*/ 22492 w 43256"/>
              <a:gd name="connsiteY3" fmla="*/ 3291 h 48515"/>
              <a:gd name="connsiteX4" fmla="*/ 25785 w 43256"/>
              <a:gd name="connsiteY4" fmla="*/ 59 h 48515"/>
              <a:gd name="connsiteX5" fmla="*/ 29869 w 43256"/>
              <a:gd name="connsiteY5" fmla="*/ 2340 h 48515"/>
              <a:gd name="connsiteX6" fmla="*/ 35499 w 43256"/>
              <a:gd name="connsiteY6" fmla="*/ 549 h 48515"/>
              <a:gd name="connsiteX7" fmla="*/ 38354 w 43256"/>
              <a:gd name="connsiteY7" fmla="*/ 5435 h 48515"/>
              <a:gd name="connsiteX8" fmla="*/ 42018 w 43256"/>
              <a:gd name="connsiteY8" fmla="*/ 10177 h 48515"/>
              <a:gd name="connsiteX9" fmla="*/ 41854 w 43256"/>
              <a:gd name="connsiteY9" fmla="*/ 15319 h 48515"/>
              <a:gd name="connsiteX10" fmla="*/ 43052 w 43256"/>
              <a:gd name="connsiteY10" fmla="*/ 23181 h 48515"/>
              <a:gd name="connsiteX11" fmla="*/ 37440 w 43256"/>
              <a:gd name="connsiteY11" fmla="*/ 30063 h 48515"/>
              <a:gd name="connsiteX12" fmla="*/ 35431 w 43256"/>
              <a:gd name="connsiteY12" fmla="*/ 35960 h 48515"/>
              <a:gd name="connsiteX13" fmla="*/ 28591 w 43256"/>
              <a:gd name="connsiteY13" fmla="*/ 36674 h 48515"/>
              <a:gd name="connsiteX14" fmla="*/ 23703 w 43256"/>
              <a:gd name="connsiteY14" fmla="*/ 42965 h 48515"/>
              <a:gd name="connsiteX15" fmla="*/ 16516 w 43256"/>
              <a:gd name="connsiteY15" fmla="*/ 39125 h 48515"/>
              <a:gd name="connsiteX16" fmla="*/ 5840 w 43256"/>
              <a:gd name="connsiteY16" fmla="*/ 35331 h 48515"/>
              <a:gd name="connsiteX17" fmla="*/ 1146 w 43256"/>
              <a:gd name="connsiteY17" fmla="*/ 31109 h 48515"/>
              <a:gd name="connsiteX18" fmla="*/ 2149 w 43256"/>
              <a:gd name="connsiteY18" fmla="*/ 25410 h 48515"/>
              <a:gd name="connsiteX19" fmla="*/ 31 w 43256"/>
              <a:gd name="connsiteY19" fmla="*/ 19563 h 48515"/>
              <a:gd name="connsiteX20" fmla="*/ 3899 w 43256"/>
              <a:gd name="connsiteY20" fmla="*/ 14366 h 48515"/>
              <a:gd name="connsiteX21" fmla="*/ 3936 w 43256"/>
              <a:gd name="connsiteY21" fmla="*/ 14229 h 48515"/>
              <a:gd name="connsiteX0" fmla="*/ 508570 w 1988013"/>
              <a:gd name="connsiteY0" fmla="*/ 1056527 h 1240837"/>
              <a:gd name="connsiteX1" fmla="*/ 797918 w 1988013"/>
              <a:gd name="connsiteY1" fmla="*/ 1087219 h 1240837"/>
              <a:gd name="connsiteX2" fmla="*/ 550056 w 1988013"/>
              <a:gd name="connsiteY2" fmla="*/ 1239407 h 1240837"/>
              <a:gd name="connsiteX3" fmla="*/ 580748 w 1988013"/>
              <a:gd name="connsiteY3" fmla="*/ 1208715 h 1240837"/>
              <a:gd name="connsiteX4" fmla="*/ 508570 w 1988013"/>
              <a:gd name="connsiteY4" fmla="*/ 1056527 h 1240837"/>
              <a:gd name="connsiteX0" fmla="*/ 493403 w 1988013"/>
              <a:gd name="connsiteY0" fmla="*/ 1098603 h 1240837"/>
              <a:gd name="connsiteX1" fmla="*/ 866360 w 1988013"/>
              <a:gd name="connsiteY1" fmla="*/ 1045686 h 1240837"/>
              <a:gd name="connsiteX2" fmla="*/ 542087 w 1988013"/>
              <a:gd name="connsiteY2" fmla="*/ 1201473 h 1240837"/>
              <a:gd name="connsiteX3" fmla="*/ 752060 w 1988013"/>
              <a:gd name="connsiteY3" fmla="*/ 1082940 h 1240837"/>
              <a:gd name="connsiteX4" fmla="*/ 493403 w 1988013"/>
              <a:gd name="connsiteY4" fmla="*/ 1098603 h 1240837"/>
              <a:gd name="connsiteX0" fmla="*/ 749807 w 1988013"/>
              <a:gd name="connsiteY0" fmla="*/ 1110879 h 1240837"/>
              <a:gd name="connsiteX1" fmla="*/ 657732 w 1988013"/>
              <a:gd name="connsiteY1" fmla="*/ 1134374 h 1240837"/>
              <a:gd name="connsiteX2" fmla="*/ 439927 w 1988013"/>
              <a:gd name="connsiteY2" fmla="*/ 1053729 h 1240837"/>
              <a:gd name="connsiteX3" fmla="*/ 657732 w 1988013"/>
              <a:gd name="connsiteY3" fmla="*/ 1018804 h 1240837"/>
              <a:gd name="connsiteX4" fmla="*/ 749807 w 1988013"/>
              <a:gd name="connsiteY4" fmla="*/ 1110879 h 1240837"/>
              <a:gd name="connsiteX0" fmla="*/ 4729 w 43256"/>
              <a:gd name="connsiteY0" fmla="*/ 26036 h 48515"/>
              <a:gd name="connsiteX1" fmla="*/ 2196 w 43256"/>
              <a:gd name="connsiteY1" fmla="*/ 25239 h 48515"/>
              <a:gd name="connsiteX2" fmla="*/ 6964 w 43256"/>
              <a:gd name="connsiteY2" fmla="*/ 34758 h 48515"/>
              <a:gd name="connsiteX3" fmla="*/ 5856 w 43256"/>
              <a:gd name="connsiteY3" fmla="*/ 35139 h 48515"/>
              <a:gd name="connsiteX4" fmla="*/ 16514 w 43256"/>
              <a:gd name="connsiteY4" fmla="*/ 38949 h 48515"/>
              <a:gd name="connsiteX5" fmla="*/ 15846 w 43256"/>
              <a:gd name="connsiteY5" fmla="*/ 37209 h 48515"/>
              <a:gd name="connsiteX6" fmla="*/ 28863 w 43256"/>
              <a:gd name="connsiteY6" fmla="*/ 34610 h 48515"/>
              <a:gd name="connsiteX7" fmla="*/ 28596 w 43256"/>
              <a:gd name="connsiteY7" fmla="*/ 36519 h 48515"/>
              <a:gd name="connsiteX8" fmla="*/ 34165 w 43256"/>
              <a:gd name="connsiteY8" fmla="*/ 22813 h 48515"/>
              <a:gd name="connsiteX9" fmla="*/ 37416 w 43256"/>
              <a:gd name="connsiteY9" fmla="*/ 29949 h 48515"/>
              <a:gd name="connsiteX10" fmla="*/ 41834 w 43256"/>
              <a:gd name="connsiteY10" fmla="*/ 15213 h 48515"/>
              <a:gd name="connsiteX11" fmla="*/ 40386 w 43256"/>
              <a:gd name="connsiteY11" fmla="*/ 17889 h 48515"/>
              <a:gd name="connsiteX12" fmla="*/ 38360 w 43256"/>
              <a:gd name="connsiteY12" fmla="*/ 5285 h 48515"/>
              <a:gd name="connsiteX13" fmla="*/ 38436 w 43256"/>
              <a:gd name="connsiteY13" fmla="*/ 6549 h 48515"/>
              <a:gd name="connsiteX14" fmla="*/ 29114 w 43256"/>
              <a:gd name="connsiteY14" fmla="*/ 3811 h 48515"/>
              <a:gd name="connsiteX15" fmla="*/ 29856 w 43256"/>
              <a:gd name="connsiteY15" fmla="*/ 2199 h 48515"/>
              <a:gd name="connsiteX16" fmla="*/ 22177 w 43256"/>
              <a:gd name="connsiteY16" fmla="*/ 4579 h 48515"/>
              <a:gd name="connsiteX17" fmla="*/ 22536 w 43256"/>
              <a:gd name="connsiteY17" fmla="*/ 3189 h 48515"/>
              <a:gd name="connsiteX18" fmla="*/ 14036 w 43256"/>
              <a:gd name="connsiteY18" fmla="*/ 5051 h 48515"/>
              <a:gd name="connsiteX19" fmla="*/ 15336 w 43256"/>
              <a:gd name="connsiteY19" fmla="*/ 6399 h 48515"/>
              <a:gd name="connsiteX20" fmla="*/ 4163 w 43256"/>
              <a:gd name="connsiteY20" fmla="*/ 15648 h 48515"/>
              <a:gd name="connsiteX21" fmla="*/ 3936 w 43256"/>
              <a:gd name="connsiteY21" fmla="*/ 14229 h 48515"/>
              <a:gd name="connsiteX0" fmla="*/ 3936 w 43256"/>
              <a:gd name="connsiteY0" fmla="*/ 14229 h 47293"/>
              <a:gd name="connsiteX1" fmla="*/ 5659 w 43256"/>
              <a:gd name="connsiteY1" fmla="*/ 6766 h 47293"/>
              <a:gd name="connsiteX2" fmla="*/ 14041 w 43256"/>
              <a:gd name="connsiteY2" fmla="*/ 5061 h 47293"/>
              <a:gd name="connsiteX3" fmla="*/ 22492 w 43256"/>
              <a:gd name="connsiteY3" fmla="*/ 3291 h 47293"/>
              <a:gd name="connsiteX4" fmla="*/ 25785 w 43256"/>
              <a:gd name="connsiteY4" fmla="*/ 59 h 47293"/>
              <a:gd name="connsiteX5" fmla="*/ 29869 w 43256"/>
              <a:gd name="connsiteY5" fmla="*/ 2340 h 47293"/>
              <a:gd name="connsiteX6" fmla="*/ 35499 w 43256"/>
              <a:gd name="connsiteY6" fmla="*/ 549 h 47293"/>
              <a:gd name="connsiteX7" fmla="*/ 38354 w 43256"/>
              <a:gd name="connsiteY7" fmla="*/ 5435 h 47293"/>
              <a:gd name="connsiteX8" fmla="*/ 42018 w 43256"/>
              <a:gd name="connsiteY8" fmla="*/ 10177 h 47293"/>
              <a:gd name="connsiteX9" fmla="*/ 41854 w 43256"/>
              <a:gd name="connsiteY9" fmla="*/ 15319 h 47293"/>
              <a:gd name="connsiteX10" fmla="*/ 43052 w 43256"/>
              <a:gd name="connsiteY10" fmla="*/ 23181 h 47293"/>
              <a:gd name="connsiteX11" fmla="*/ 37440 w 43256"/>
              <a:gd name="connsiteY11" fmla="*/ 30063 h 47293"/>
              <a:gd name="connsiteX12" fmla="*/ 35431 w 43256"/>
              <a:gd name="connsiteY12" fmla="*/ 35960 h 47293"/>
              <a:gd name="connsiteX13" fmla="*/ 28591 w 43256"/>
              <a:gd name="connsiteY13" fmla="*/ 36674 h 47293"/>
              <a:gd name="connsiteX14" fmla="*/ 23703 w 43256"/>
              <a:gd name="connsiteY14" fmla="*/ 42965 h 47293"/>
              <a:gd name="connsiteX15" fmla="*/ 16516 w 43256"/>
              <a:gd name="connsiteY15" fmla="*/ 39125 h 47293"/>
              <a:gd name="connsiteX16" fmla="*/ 5840 w 43256"/>
              <a:gd name="connsiteY16" fmla="*/ 35331 h 47293"/>
              <a:gd name="connsiteX17" fmla="*/ 1146 w 43256"/>
              <a:gd name="connsiteY17" fmla="*/ 31109 h 47293"/>
              <a:gd name="connsiteX18" fmla="*/ 2149 w 43256"/>
              <a:gd name="connsiteY18" fmla="*/ 25410 h 47293"/>
              <a:gd name="connsiteX19" fmla="*/ 31 w 43256"/>
              <a:gd name="connsiteY19" fmla="*/ 19563 h 47293"/>
              <a:gd name="connsiteX20" fmla="*/ 3899 w 43256"/>
              <a:gd name="connsiteY20" fmla="*/ 14366 h 47293"/>
              <a:gd name="connsiteX21" fmla="*/ 3936 w 43256"/>
              <a:gd name="connsiteY21" fmla="*/ 14229 h 47293"/>
              <a:gd name="connsiteX0" fmla="*/ 508570 w 1988013"/>
              <a:gd name="connsiteY0" fmla="*/ 1056527 h 1209578"/>
              <a:gd name="connsiteX1" fmla="*/ 797918 w 1988013"/>
              <a:gd name="connsiteY1" fmla="*/ 1087219 h 1209578"/>
              <a:gd name="connsiteX2" fmla="*/ 378606 w 1988013"/>
              <a:gd name="connsiteY2" fmla="*/ 976517 h 1209578"/>
              <a:gd name="connsiteX3" fmla="*/ 580748 w 1988013"/>
              <a:gd name="connsiteY3" fmla="*/ 1208715 h 1209578"/>
              <a:gd name="connsiteX4" fmla="*/ 508570 w 1988013"/>
              <a:gd name="connsiteY4" fmla="*/ 1056527 h 1209578"/>
              <a:gd name="connsiteX0" fmla="*/ 493403 w 1988013"/>
              <a:gd name="connsiteY0" fmla="*/ 1098603 h 1209578"/>
              <a:gd name="connsiteX1" fmla="*/ 866360 w 1988013"/>
              <a:gd name="connsiteY1" fmla="*/ 1045686 h 1209578"/>
              <a:gd name="connsiteX2" fmla="*/ 542087 w 1988013"/>
              <a:gd name="connsiteY2" fmla="*/ 1201473 h 1209578"/>
              <a:gd name="connsiteX3" fmla="*/ 752060 w 1988013"/>
              <a:gd name="connsiteY3" fmla="*/ 1082940 h 1209578"/>
              <a:gd name="connsiteX4" fmla="*/ 493403 w 1988013"/>
              <a:gd name="connsiteY4" fmla="*/ 1098603 h 1209578"/>
              <a:gd name="connsiteX0" fmla="*/ 749807 w 1988013"/>
              <a:gd name="connsiteY0" fmla="*/ 1110879 h 1209578"/>
              <a:gd name="connsiteX1" fmla="*/ 657732 w 1988013"/>
              <a:gd name="connsiteY1" fmla="*/ 1134374 h 1209578"/>
              <a:gd name="connsiteX2" fmla="*/ 439927 w 1988013"/>
              <a:gd name="connsiteY2" fmla="*/ 1053729 h 1209578"/>
              <a:gd name="connsiteX3" fmla="*/ 657732 w 1988013"/>
              <a:gd name="connsiteY3" fmla="*/ 1018804 h 1209578"/>
              <a:gd name="connsiteX4" fmla="*/ 749807 w 1988013"/>
              <a:gd name="connsiteY4" fmla="*/ 1110879 h 1209578"/>
              <a:gd name="connsiteX0" fmla="*/ 4729 w 43256"/>
              <a:gd name="connsiteY0" fmla="*/ 26036 h 47293"/>
              <a:gd name="connsiteX1" fmla="*/ 2196 w 43256"/>
              <a:gd name="connsiteY1" fmla="*/ 25239 h 47293"/>
              <a:gd name="connsiteX2" fmla="*/ 6964 w 43256"/>
              <a:gd name="connsiteY2" fmla="*/ 34758 h 47293"/>
              <a:gd name="connsiteX3" fmla="*/ 5856 w 43256"/>
              <a:gd name="connsiteY3" fmla="*/ 35139 h 47293"/>
              <a:gd name="connsiteX4" fmla="*/ 16514 w 43256"/>
              <a:gd name="connsiteY4" fmla="*/ 38949 h 47293"/>
              <a:gd name="connsiteX5" fmla="*/ 15846 w 43256"/>
              <a:gd name="connsiteY5" fmla="*/ 37209 h 47293"/>
              <a:gd name="connsiteX6" fmla="*/ 28863 w 43256"/>
              <a:gd name="connsiteY6" fmla="*/ 34610 h 47293"/>
              <a:gd name="connsiteX7" fmla="*/ 28596 w 43256"/>
              <a:gd name="connsiteY7" fmla="*/ 36519 h 47293"/>
              <a:gd name="connsiteX8" fmla="*/ 34165 w 43256"/>
              <a:gd name="connsiteY8" fmla="*/ 22813 h 47293"/>
              <a:gd name="connsiteX9" fmla="*/ 37416 w 43256"/>
              <a:gd name="connsiteY9" fmla="*/ 29949 h 47293"/>
              <a:gd name="connsiteX10" fmla="*/ 41834 w 43256"/>
              <a:gd name="connsiteY10" fmla="*/ 15213 h 47293"/>
              <a:gd name="connsiteX11" fmla="*/ 40386 w 43256"/>
              <a:gd name="connsiteY11" fmla="*/ 17889 h 47293"/>
              <a:gd name="connsiteX12" fmla="*/ 38360 w 43256"/>
              <a:gd name="connsiteY12" fmla="*/ 5285 h 47293"/>
              <a:gd name="connsiteX13" fmla="*/ 38436 w 43256"/>
              <a:gd name="connsiteY13" fmla="*/ 6549 h 47293"/>
              <a:gd name="connsiteX14" fmla="*/ 29114 w 43256"/>
              <a:gd name="connsiteY14" fmla="*/ 3811 h 47293"/>
              <a:gd name="connsiteX15" fmla="*/ 29856 w 43256"/>
              <a:gd name="connsiteY15" fmla="*/ 2199 h 47293"/>
              <a:gd name="connsiteX16" fmla="*/ 22177 w 43256"/>
              <a:gd name="connsiteY16" fmla="*/ 4579 h 47293"/>
              <a:gd name="connsiteX17" fmla="*/ 22536 w 43256"/>
              <a:gd name="connsiteY17" fmla="*/ 3189 h 47293"/>
              <a:gd name="connsiteX18" fmla="*/ 14036 w 43256"/>
              <a:gd name="connsiteY18" fmla="*/ 5051 h 47293"/>
              <a:gd name="connsiteX19" fmla="*/ 15336 w 43256"/>
              <a:gd name="connsiteY19" fmla="*/ 6399 h 47293"/>
              <a:gd name="connsiteX20" fmla="*/ 4163 w 43256"/>
              <a:gd name="connsiteY20" fmla="*/ 15648 h 47293"/>
              <a:gd name="connsiteX21" fmla="*/ 3936 w 43256"/>
              <a:gd name="connsiteY21" fmla="*/ 14229 h 47293"/>
              <a:gd name="connsiteX0" fmla="*/ 3936 w 43256"/>
              <a:gd name="connsiteY0" fmla="*/ 14229 h 47293"/>
              <a:gd name="connsiteX1" fmla="*/ 5659 w 43256"/>
              <a:gd name="connsiteY1" fmla="*/ 6766 h 47293"/>
              <a:gd name="connsiteX2" fmla="*/ 14041 w 43256"/>
              <a:gd name="connsiteY2" fmla="*/ 5061 h 47293"/>
              <a:gd name="connsiteX3" fmla="*/ 22492 w 43256"/>
              <a:gd name="connsiteY3" fmla="*/ 3291 h 47293"/>
              <a:gd name="connsiteX4" fmla="*/ 25785 w 43256"/>
              <a:gd name="connsiteY4" fmla="*/ 59 h 47293"/>
              <a:gd name="connsiteX5" fmla="*/ 29869 w 43256"/>
              <a:gd name="connsiteY5" fmla="*/ 2340 h 47293"/>
              <a:gd name="connsiteX6" fmla="*/ 35499 w 43256"/>
              <a:gd name="connsiteY6" fmla="*/ 549 h 47293"/>
              <a:gd name="connsiteX7" fmla="*/ 38354 w 43256"/>
              <a:gd name="connsiteY7" fmla="*/ 5435 h 47293"/>
              <a:gd name="connsiteX8" fmla="*/ 42018 w 43256"/>
              <a:gd name="connsiteY8" fmla="*/ 10177 h 47293"/>
              <a:gd name="connsiteX9" fmla="*/ 41854 w 43256"/>
              <a:gd name="connsiteY9" fmla="*/ 15319 h 47293"/>
              <a:gd name="connsiteX10" fmla="*/ 43052 w 43256"/>
              <a:gd name="connsiteY10" fmla="*/ 23181 h 47293"/>
              <a:gd name="connsiteX11" fmla="*/ 37440 w 43256"/>
              <a:gd name="connsiteY11" fmla="*/ 30063 h 47293"/>
              <a:gd name="connsiteX12" fmla="*/ 35431 w 43256"/>
              <a:gd name="connsiteY12" fmla="*/ 35960 h 47293"/>
              <a:gd name="connsiteX13" fmla="*/ 28591 w 43256"/>
              <a:gd name="connsiteY13" fmla="*/ 36674 h 47293"/>
              <a:gd name="connsiteX14" fmla="*/ 23703 w 43256"/>
              <a:gd name="connsiteY14" fmla="*/ 42965 h 47293"/>
              <a:gd name="connsiteX15" fmla="*/ 16516 w 43256"/>
              <a:gd name="connsiteY15" fmla="*/ 39125 h 47293"/>
              <a:gd name="connsiteX16" fmla="*/ 5840 w 43256"/>
              <a:gd name="connsiteY16" fmla="*/ 35331 h 47293"/>
              <a:gd name="connsiteX17" fmla="*/ 1146 w 43256"/>
              <a:gd name="connsiteY17" fmla="*/ 31109 h 47293"/>
              <a:gd name="connsiteX18" fmla="*/ 2149 w 43256"/>
              <a:gd name="connsiteY18" fmla="*/ 25410 h 47293"/>
              <a:gd name="connsiteX19" fmla="*/ 31 w 43256"/>
              <a:gd name="connsiteY19" fmla="*/ 19563 h 47293"/>
              <a:gd name="connsiteX20" fmla="*/ 3899 w 43256"/>
              <a:gd name="connsiteY20" fmla="*/ 14366 h 47293"/>
              <a:gd name="connsiteX21" fmla="*/ 3936 w 43256"/>
              <a:gd name="connsiteY21" fmla="*/ 14229 h 47293"/>
              <a:gd name="connsiteX0" fmla="*/ 508570 w 1988013"/>
              <a:gd name="connsiteY0" fmla="*/ 1056527 h 1209578"/>
              <a:gd name="connsiteX1" fmla="*/ 797918 w 1988013"/>
              <a:gd name="connsiteY1" fmla="*/ 1087219 h 1209578"/>
              <a:gd name="connsiteX2" fmla="*/ 378606 w 1988013"/>
              <a:gd name="connsiteY2" fmla="*/ 976517 h 1209578"/>
              <a:gd name="connsiteX3" fmla="*/ 580748 w 1988013"/>
              <a:gd name="connsiteY3" fmla="*/ 1208715 h 1209578"/>
              <a:gd name="connsiteX4" fmla="*/ 508570 w 1988013"/>
              <a:gd name="connsiteY4" fmla="*/ 1056527 h 1209578"/>
              <a:gd name="connsiteX0" fmla="*/ 493403 w 1988013"/>
              <a:gd name="connsiteY0" fmla="*/ 1098603 h 1209578"/>
              <a:gd name="connsiteX1" fmla="*/ 866360 w 1988013"/>
              <a:gd name="connsiteY1" fmla="*/ 1045686 h 1209578"/>
              <a:gd name="connsiteX2" fmla="*/ 713537 w 1988013"/>
              <a:gd name="connsiteY2" fmla="*/ 1087173 h 1209578"/>
              <a:gd name="connsiteX3" fmla="*/ 752060 w 1988013"/>
              <a:gd name="connsiteY3" fmla="*/ 1082940 h 1209578"/>
              <a:gd name="connsiteX4" fmla="*/ 493403 w 1988013"/>
              <a:gd name="connsiteY4" fmla="*/ 1098603 h 1209578"/>
              <a:gd name="connsiteX0" fmla="*/ 749807 w 1988013"/>
              <a:gd name="connsiteY0" fmla="*/ 1110879 h 1209578"/>
              <a:gd name="connsiteX1" fmla="*/ 657732 w 1988013"/>
              <a:gd name="connsiteY1" fmla="*/ 1134374 h 1209578"/>
              <a:gd name="connsiteX2" fmla="*/ 439927 w 1988013"/>
              <a:gd name="connsiteY2" fmla="*/ 1053729 h 1209578"/>
              <a:gd name="connsiteX3" fmla="*/ 657732 w 1988013"/>
              <a:gd name="connsiteY3" fmla="*/ 1018804 h 1209578"/>
              <a:gd name="connsiteX4" fmla="*/ 749807 w 1988013"/>
              <a:gd name="connsiteY4" fmla="*/ 1110879 h 1209578"/>
              <a:gd name="connsiteX0" fmla="*/ 4729 w 43256"/>
              <a:gd name="connsiteY0" fmla="*/ 26036 h 47293"/>
              <a:gd name="connsiteX1" fmla="*/ 2196 w 43256"/>
              <a:gd name="connsiteY1" fmla="*/ 25239 h 47293"/>
              <a:gd name="connsiteX2" fmla="*/ 6964 w 43256"/>
              <a:gd name="connsiteY2" fmla="*/ 34758 h 47293"/>
              <a:gd name="connsiteX3" fmla="*/ 5856 w 43256"/>
              <a:gd name="connsiteY3" fmla="*/ 35139 h 47293"/>
              <a:gd name="connsiteX4" fmla="*/ 16514 w 43256"/>
              <a:gd name="connsiteY4" fmla="*/ 38949 h 47293"/>
              <a:gd name="connsiteX5" fmla="*/ 15846 w 43256"/>
              <a:gd name="connsiteY5" fmla="*/ 37209 h 47293"/>
              <a:gd name="connsiteX6" fmla="*/ 28863 w 43256"/>
              <a:gd name="connsiteY6" fmla="*/ 34610 h 47293"/>
              <a:gd name="connsiteX7" fmla="*/ 28596 w 43256"/>
              <a:gd name="connsiteY7" fmla="*/ 36519 h 47293"/>
              <a:gd name="connsiteX8" fmla="*/ 34165 w 43256"/>
              <a:gd name="connsiteY8" fmla="*/ 22813 h 47293"/>
              <a:gd name="connsiteX9" fmla="*/ 37416 w 43256"/>
              <a:gd name="connsiteY9" fmla="*/ 29949 h 47293"/>
              <a:gd name="connsiteX10" fmla="*/ 41834 w 43256"/>
              <a:gd name="connsiteY10" fmla="*/ 15213 h 47293"/>
              <a:gd name="connsiteX11" fmla="*/ 40386 w 43256"/>
              <a:gd name="connsiteY11" fmla="*/ 17889 h 47293"/>
              <a:gd name="connsiteX12" fmla="*/ 38360 w 43256"/>
              <a:gd name="connsiteY12" fmla="*/ 5285 h 47293"/>
              <a:gd name="connsiteX13" fmla="*/ 38436 w 43256"/>
              <a:gd name="connsiteY13" fmla="*/ 6549 h 47293"/>
              <a:gd name="connsiteX14" fmla="*/ 29114 w 43256"/>
              <a:gd name="connsiteY14" fmla="*/ 3811 h 47293"/>
              <a:gd name="connsiteX15" fmla="*/ 29856 w 43256"/>
              <a:gd name="connsiteY15" fmla="*/ 2199 h 47293"/>
              <a:gd name="connsiteX16" fmla="*/ 22177 w 43256"/>
              <a:gd name="connsiteY16" fmla="*/ 4579 h 47293"/>
              <a:gd name="connsiteX17" fmla="*/ 22536 w 43256"/>
              <a:gd name="connsiteY17" fmla="*/ 3189 h 47293"/>
              <a:gd name="connsiteX18" fmla="*/ 14036 w 43256"/>
              <a:gd name="connsiteY18" fmla="*/ 5051 h 47293"/>
              <a:gd name="connsiteX19" fmla="*/ 15336 w 43256"/>
              <a:gd name="connsiteY19" fmla="*/ 6399 h 47293"/>
              <a:gd name="connsiteX20" fmla="*/ 4163 w 43256"/>
              <a:gd name="connsiteY20" fmla="*/ 15648 h 47293"/>
              <a:gd name="connsiteX21" fmla="*/ 3936 w 43256"/>
              <a:gd name="connsiteY21" fmla="*/ 14229 h 47293"/>
              <a:gd name="connsiteX0" fmla="*/ 3936 w 43256"/>
              <a:gd name="connsiteY0" fmla="*/ 14229 h 44474"/>
              <a:gd name="connsiteX1" fmla="*/ 5659 w 43256"/>
              <a:gd name="connsiteY1" fmla="*/ 6766 h 44474"/>
              <a:gd name="connsiteX2" fmla="*/ 14041 w 43256"/>
              <a:gd name="connsiteY2" fmla="*/ 5061 h 44474"/>
              <a:gd name="connsiteX3" fmla="*/ 22492 w 43256"/>
              <a:gd name="connsiteY3" fmla="*/ 3291 h 44474"/>
              <a:gd name="connsiteX4" fmla="*/ 25785 w 43256"/>
              <a:gd name="connsiteY4" fmla="*/ 59 h 44474"/>
              <a:gd name="connsiteX5" fmla="*/ 29869 w 43256"/>
              <a:gd name="connsiteY5" fmla="*/ 2340 h 44474"/>
              <a:gd name="connsiteX6" fmla="*/ 35499 w 43256"/>
              <a:gd name="connsiteY6" fmla="*/ 549 h 44474"/>
              <a:gd name="connsiteX7" fmla="*/ 38354 w 43256"/>
              <a:gd name="connsiteY7" fmla="*/ 5435 h 44474"/>
              <a:gd name="connsiteX8" fmla="*/ 42018 w 43256"/>
              <a:gd name="connsiteY8" fmla="*/ 10177 h 44474"/>
              <a:gd name="connsiteX9" fmla="*/ 41854 w 43256"/>
              <a:gd name="connsiteY9" fmla="*/ 15319 h 44474"/>
              <a:gd name="connsiteX10" fmla="*/ 43052 w 43256"/>
              <a:gd name="connsiteY10" fmla="*/ 23181 h 44474"/>
              <a:gd name="connsiteX11" fmla="*/ 37440 w 43256"/>
              <a:gd name="connsiteY11" fmla="*/ 30063 h 44474"/>
              <a:gd name="connsiteX12" fmla="*/ 35431 w 43256"/>
              <a:gd name="connsiteY12" fmla="*/ 35960 h 44474"/>
              <a:gd name="connsiteX13" fmla="*/ 28591 w 43256"/>
              <a:gd name="connsiteY13" fmla="*/ 36674 h 44474"/>
              <a:gd name="connsiteX14" fmla="*/ 23703 w 43256"/>
              <a:gd name="connsiteY14" fmla="*/ 42965 h 44474"/>
              <a:gd name="connsiteX15" fmla="*/ 16516 w 43256"/>
              <a:gd name="connsiteY15" fmla="*/ 39125 h 44474"/>
              <a:gd name="connsiteX16" fmla="*/ 5840 w 43256"/>
              <a:gd name="connsiteY16" fmla="*/ 35331 h 44474"/>
              <a:gd name="connsiteX17" fmla="*/ 1146 w 43256"/>
              <a:gd name="connsiteY17" fmla="*/ 31109 h 44474"/>
              <a:gd name="connsiteX18" fmla="*/ 2149 w 43256"/>
              <a:gd name="connsiteY18" fmla="*/ 25410 h 44474"/>
              <a:gd name="connsiteX19" fmla="*/ 31 w 43256"/>
              <a:gd name="connsiteY19" fmla="*/ 19563 h 44474"/>
              <a:gd name="connsiteX20" fmla="*/ 3899 w 43256"/>
              <a:gd name="connsiteY20" fmla="*/ 14366 h 44474"/>
              <a:gd name="connsiteX21" fmla="*/ 3936 w 43256"/>
              <a:gd name="connsiteY21" fmla="*/ 14229 h 44474"/>
              <a:gd name="connsiteX0" fmla="*/ 508570 w 1988013"/>
              <a:gd name="connsiteY0" fmla="*/ 1056527 h 1137469"/>
              <a:gd name="connsiteX1" fmla="*/ 797918 w 1988013"/>
              <a:gd name="connsiteY1" fmla="*/ 1087219 h 1137469"/>
              <a:gd name="connsiteX2" fmla="*/ 378606 w 1988013"/>
              <a:gd name="connsiteY2" fmla="*/ 976517 h 1137469"/>
              <a:gd name="connsiteX3" fmla="*/ 855068 w 1988013"/>
              <a:gd name="connsiteY3" fmla="*/ 1105845 h 1137469"/>
              <a:gd name="connsiteX4" fmla="*/ 508570 w 1988013"/>
              <a:gd name="connsiteY4" fmla="*/ 1056527 h 1137469"/>
              <a:gd name="connsiteX0" fmla="*/ 493403 w 1988013"/>
              <a:gd name="connsiteY0" fmla="*/ 1098603 h 1137469"/>
              <a:gd name="connsiteX1" fmla="*/ 866360 w 1988013"/>
              <a:gd name="connsiteY1" fmla="*/ 1045686 h 1137469"/>
              <a:gd name="connsiteX2" fmla="*/ 713537 w 1988013"/>
              <a:gd name="connsiteY2" fmla="*/ 1087173 h 1137469"/>
              <a:gd name="connsiteX3" fmla="*/ 752060 w 1988013"/>
              <a:gd name="connsiteY3" fmla="*/ 1082940 h 1137469"/>
              <a:gd name="connsiteX4" fmla="*/ 493403 w 1988013"/>
              <a:gd name="connsiteY4" fmla="*/ 1098603 h 1137469"/>
              <a:gd name="connsiteX0" fmla="*/ 749807 w 1988013"/>
              <a:gd name="connsiteY0" fmla="*/ 1110879 h 1137469"/>
              <a:gd name="connsiteX1" fmla="*/ 657732 w 1988013"/>
              <a:gd name="connsiteY1" fmla="*/ 1134374 h 1137469"/>
              <a:gd name="connsiteX2" fmla="*/ 439927 w 1988013"/>
              <a:gd name="connsiteY2" fmla="*/ 1053729 h 1137469"/>
              <a:gd name="connsiteX3" fmla="*/ 657732 w 1988013"/>
              <a:gd name="connsiteY3" fmla="*/ 1018804 h 1137469"/>
              <a:gd name="connsiteX4" fmla="*/ 749807 w 1988013"/>
              <a:gd name="connsiteY4" fmla="*/ 1110879 h 1137469"/>
              <a:gd name="connsiteX0" fmla="*/ 4729 w 43256"/>
              <a:gd name="connsiteY0" fmla="*/ 26036 h 44474"/>
              <a:gd name="connsiteX1" fmla="*/ 2196 w 43256"/>
              <a:gd name="connsiteY1" fmla="*/ 25239 h 44474"/>
              <a:gd name="connsiteX2" fmla="*/ 6964 w 43256"/>
              <a:gd name="connsiteY2" fmla="*/ 34758 h 44474"/>
              <a:gd name="connsiteX3" fmla="*/ 5856 w 43256"/>
              <a:gd name="connsiteY3" fmla="*/ 35139 h 44474"/>
              <a:gd name="connsiteX4" fmla="*/ 16514 w 43256"/>
              <a:gd name="connsiteY4" fmla="*/ 38949 h 44474"/>
              <a:gd name="connsiteX5" fmla="*/ 15846 w 43256"/>
              <a:gd name="connsiteY5" fmla="*/ 37209 h 44474"/>
              <a:gd name="connsiteX6" fmla="*/ 28863 w 43256"/>
              <a:gd name="connsiteY6" fmla="*/ 34610 h 44474"/>
              <a:gd name="connsiteX7" fmla="*/ 28596 w 43256"/>
              <a:gd name="connsiteY7" fmla="*/ 36519 h 44474"/>
              <a:gd name="connsiteX8" fmla="*/ 34165 w 43256"/>
              <a:gd name="connsiteY8" fmla="*/ 22813 h 44474"/>
              <a:gd name="connsiteX9" fmla="*/ 37416 w 43256"/>
              <a:gd name="connsiteY9" fmla="*/ 29949 h 44474"/>
              <a:gd name="connsiteX10" fmla="*/ 41834 w 43256"/>
              <a:gd name="connsiteY10" fmla="*/ 15213 h 44474"/>
              <a:gd name="connsiteX11" fmla="*/ 40386 w 43256"/>
              <a:gd name="connsiteY11" fmla="*/ 17889 h 44474"/>
              <a:gd name="connsiteX12" fmla="*/ 38360 w 43256"/>
              <a:gd name="connsiteY12" fmla="*/ 5285 h 44474"/>
              <a:gd name="connsiteX13" fmla="*/ 38436 w 43256"/>
              <a:gd name="connsiteY13" fmla="*/ 6549 h 44474"/>
              <a:gd name="connsiteX14" fmla="*/ 29114 w 43256"/>
              <a:gd name="connsiteY14" fmla="*/ 3811 h 44474"/>
              <a:gd name="connsiteX15" fmla="*/ 29856 w 43256"/>
              <a:gd name="connsiteY15" fmla="*/ 2199 h 44474"/>
              <a:gd name="connsiteX16" fmla="*/ 22177 w 43256"/>
              <a:gd name="connsiteY16" fmla="*/ 4579 h 44474"/>
              <a:gd name="connsiteX17" fmla="*/ 22536 w 43256"/>
              <a:gd name="connsiteY17" fmla="*/ 3189 h 44474"/>
              <a:gd name="connsiteX18" fmla="*/ 14036 w 43256"/>
              <a:gd name="connsiteY18" fmla="*/ 5051 h 44474"/>
              <a:gd name="connsiteX19" fmla="*/ 15336 w 43256"/>
              <a:gd name="connsiteY19" fmla="*/ 6399 h 44474"/>
              <a:gd name="connsiteX20" fmla="*/ 4163 w 43256"/>
              <a:gd name="connsiteY20" fmla="*/ 15648 h 44474"/>
              <a:gd name="connsiteX21" fmla="*/ 3936 w 43256"/>
              <a:gd name="connsiteY21" fmla="*/ 14229 h 4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4474">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988013" h="1137469">
                <a:moveTo>
                  <a:pt x="508570" y="1056527"/>
                </a:moveTo>
                <a:cubicBezTo>
                  <a:pt x="499045" y="1053423"/>
                  <a:pt x="819579" y="1100554"/>
                  <a:pt x="797918" y="1087219"/>
                </a:cubicBezTo>
                <a:cubicBezTo>
                  <a:pt x="776257" y="1073884"/>
                  <a:pt x="378606" y="993468"/>
                  <a:pt x="378606" y="976517"/>
                </a:cubicBezTo>
                <a:cubicBezTo>
                  <a:pt x="378606" y="959566"/>
                  <a:pt x="833407" y="1092510"/>
                  <a:pt x="855068" y="1105845"/>
                </a:cubicBezTo>
                <a:cubicBezTo>
                  <a:pt x="876729" y="1119180"/>
                  <a:pt x="518095" y="1059631"/>
                  <a:pt x="508570" y="1056527"/>
                </a:cubicBezTo>
                <a:close/>
              </a:path>
              <a:path w="1988013" h="1137469">
                <a:moveTo>
                  <a:pt x="493403" y="1098603"/>
                </a:moveTo>
                <a:cubicBezTo>
                  <a:pt x="512453" y="1092394"/>
                  <a:pt x="829671" y="1047591"/>
                  <a:pt x="866360" y="1045686"/>
                </a:cubicBezTo>
                <a:cubicBezTo>
                  <a:pt x="903049" y="1043781"/>
                  <a:pt x="713537" y="1121074"/>
                  <a:pt x="713537" y="1087173"/>
                </a:cubicBezTo>
                <a:cubicBezTo>
                  <a:pt x="713537" y="1053272"/>
                  <a:pt x="788749" y="1081035"/>
                  <a:pt x="752060" y="1082940"/>
                </a:cubicBezTo>
                <a:cubicBezTo>
                  <a:pt x="715371" y="1084845"/>
                  <a:pt x="474353" y="1104812"/>
                  <a:pt x="493403" y="1098603"/>
                </a:cubicBezTo>
                <a:close/>
              </a:path>
              <a:path w="1988013" h="1137469">
                <a:moveTo>
                  <a:pt x="749807" y="1110879"/>
                </a:moveTo>
                <a:cubicBezTo>
                  <a:pt x="749807" y="1130141"/>
                  <a:pt x="709379" y="1143899"/>
                  <a:pt x="657732" y="1134374"/>
                </a:cubicBezTo>
                <a:cubicBezTo>
                  <a:pt x="606085" y="1124849"/>
                  <a:pt x="439927" y="1104581"/>
                  <a:pt x="439927" y="1053729"/>
                </a:cubicBezTo>
                <a:cubicBezTo>
                  <a:pt x="439927" y="1002877"/>
                  <a:pt x="606085" y="1009279"/>
                  <a:pt x="657732" y="1018804"/>
                </a:cubicBezTo>
                <a:cubicBezTo>
                  <a:pt x="709379" y="1028329"/>
                  <a:pt x="749807" y="1091617"/>
                  <a:pt x="749807" y="1110879"/>
                </a:cubicBezTo>
                <a:close/>
              </a:path>
              <a:path w="43256" h="44474"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2400" b="0" dirty="0">
              <a:solidFill>
                <a:schemeClr val="tx1"/>
              </a:solidFill>
              <a:latin typeface="Times" pitchFamily="122" charset="0"/>
            </a:endParaRPr>
          </a:p>
          <a:p>
            <a:pPr marL="0" marR="0" indent="0" defTabSz="914400" rtl="0" eaLnBrk="0" fontAlgn="base" latinLnBrk="0" hangingPunct="0">
              <a:lnSpc>
                <a:spcPct val="100000"/>
              </a:lnSpc>
              <a:spcBef>
                <a:spcPct val="0"/>
              </a:spcBef>
              <a:spcAft>
                <a:spcPct val="0"/>
              </a:spcAft>
              <a:buClrTx/>
              <a:buSzTx/>
              <a:buFontTx/>
              <a:buNone/>
              <a:tabLst/>
            </a:pPr>
            <a:r>
              <a:rPr lang="en-US" sz="2400" dirty="0">
                <a:solidFill>
                  <a:schemeClr val="tx1"/>
                </a:solidFill>
                <a:latin typeface="Times" pitchFamily="122" charset="0"/>
              </a:rPr>
              <a:t>u</a:t>
            </a:r>
            <a:r>
              <a:rPr kumimoji="0" lang="en-US" sz="2400" i="0" u="none" strike="noStrike" cap="none" normalizeH="0" baseline="0" dirty="0">
                <a:ln>
                  <a:noFill/>
                </a:ln>
                <a:solidFill>
                  <a:schemeClr val="tx1"/>
                </a:solidFill>
                <a:effectLst/>
                <a:latin typeface="Times" pitchFamily="122" charset="0"/>
              </a:rPr>
              <a:t>nicorn concept</a:t>
            </a:r>
          </a:p>
        </p:txBody>
      </p:sp>
      <p:grpSp>
        <p:nvGrpSpPr>
          <p:cNvPr id="23" name="Group 22"/>
          <p:cNvGrpSpPr/>
          <p:nvPr/>
        </p:nvGrpSpPr>
        <p:grpSpPr>
          <a:xfrm>
            <a:off x="819285" y="2017599"/>
            <a:ext cx="3066915" cy="3734591"/>
            <a:chOff x="838200" y="4724400"/>
            <a:chExt cx="1676400" cy="1676400"/>
          </a:xfrm>
        </p:grpSpPr>
        <p:cxnSp>
          <p:nvCxnSpPr>
            <p:cNvPr id="24" name="Straight Connector 23"/>
            <p:cNvCxnSpPr/>
            <p:nvPr/>
          </p:nvCxnSpPr>
          <p:spPr bwMode="auto">
            <a:xfrm flipH="1">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5" name="Straight Connector 24"/>
            <p:cNvCxnSpPr/>
            <p:nvPr/>
          </p:nvCxnSpPr>
          <p:spPr bwMode="auto">
            <a:xfrm>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sp>
        <p:nvSpPr>
          <p:cNvPr id="8" name="Slide Number Placeholder 7">
            <a:extLst>
              <a:ext uri="{FF2B5EF4-FFF2-40B4-BE49-F238E27FC236}">
                <a16:creationId xmlns:a16="http://schemas.microsoft.com/office/drawing/2014/main" id="{205F34B0-A1E0-4343-A559-D0920C0334AC}"/>
              </a:ext>
            </a:extLst>
          </p:cNvPr>
          <p:cNvSpPr>
            <a:spLocks noGrp="1"/>
          </p:cNvSpPr>
          <p:nvPr>
            <p:ph type="sldNum" sz="quarter" idx="3"/>
          </p:nvPr>
        </p:nvSpPr>
        <p:spPr/>
        <p:txBody>
          <a:bodyPr/>
          <a:lstStyle/>
          <a:p>
            <a:fld id="{7C5DB68A-9D44-4073-920F-D08D647C06A7}" type="slidenum">
              <a:rPr lang="en-US" smtClean="0"/>
              <a:t>30</a:t>
            </a:fld>
            <a:endParaRPr lang="en-US" dirty="0"/>
          </a:p>
        </p:txBody>
      </p:sp>
      <p:sp>
        <p:nvSpPr>
          <p:cNvPr id="17" name="Slide Number Placeholder 2">
            <a:extLst>
              <a:ext uri="{FF2B5EF4-FFF2-40B4-BE49-F238E27FC236}">
                <a16:creationId xmlns:a16="http://schemas.microsoft.com/office/drawing/2014/main" id="{964DB0E0-6E33-4E08-8D69-714F0D8589FE}"/>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30</a:t>
            </a:fld>
            <a:endParaRPr lang="en-US" altLang="en-US"/>
          </a:p>
        </p:txBody>
      </p:sp>
    </p:spTree>
    <p:extLst>
      <p:ext uri="{BB962C8B-B14F-4D97-AF65-F5344CB8AC3E}">
        <p14:creationId xmlns:p14="http://schemas.microsoft.com/office/powerpoint/2010/main" val="347560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2D43-8DAB-499C-A1E4-128D7D28D9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BD14B4-A2DB-4255-87D5-F25EDF39BA8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020A27D-C41A-476F-A213-F0B6C9190A0D}"/>
              </a:ext>
            </a:extLst>
          </p:cNvPr>
          <p:cNvSpPr>
            <a:spLocks noGrp="1"/>
          </p:cNvSpPr>
          <p:nvPr>
            <p:ph type="sldNum" sz="quarter" idx="4"/>
          </p:nvPr>
        </p:nvSpPr>
        <p:spPr>
          <a:xfrm>
            <a:off x="68580" y="6486779"/>
            <a:ext cx="457200" cy="365125"/>
          </a:xfrm>
        </p:spPr>
        <p:txBody>
          <a:bodyPr/>
          <a:lstStyle/>
          <a:p>
            <a:fld id="{9CE537AB-973C-4F01-8428-E6E22579D3AA}" type="slidenum">
              <a:rPr lang="en-US" smtClean="0"/>
              <a:pPr/>
              <a:t>31</a:t>
            </a:fld>
            <a:endParaRPr lang="en-US"/>
          </a:p>
        </p:txBody>
      </p:sp>
      <p:pic>
        <p:nvPicPr>
          <p:cNvPr id="5" name="Picture 4">
            <a:extLst>
              <a:ext uri="{FF2B5EF4-FFF2-40B4-BE49-F238E27FC236}">
                <a16:creationId xmlns:a16="http://schemas.microsoft.com/office/drawing/2014/main" id="{AD2326EF-3B63-4E84-93CE-DC792F9BE563}"/>
              </a:ext>
            </a:extLst>
          </p:cNvPr>
          <p:cNvPicPr>
            <a:picLocks noChangeAspect="1"/>
          </p:cNvPicPr>
          <p:nvPr/>
        </p:nvPicPr>
        <p:blipFill>
          <a:blip r:embed="rId2"/>
          <a:stretch>
            <a:fillRect/>
          </a:stretch>
        </p:blipFill>
        <p:spPr>
          <a:xfrm>
            <a:off x="0" y="4191978"/>
            <a:ext cx="9144000" cy="3473239"/>
          </a:xfrm>
          <a:prstGeom prst="rect">
            <a:avLst/>
          </a:prstGeom>
        </p:spPr>
      </p:pic>
      <p:pic>
        <p:nvPicPr>
          <p:cNvPr id="6" name="Picture 5">
            <a:extLst>
              <a:ext uri="{FF2B5EF4-FFF2-40B4-BE49-F238E27FC236}">
                <a16:creationId xmlns:a16="http://schemas.microsoft.com/office/drawing/2014/main" id="{1CFCF6DA-892B-4E06-8F38-538CAE0E1539}"/>
              </a:ext>
            </a:extLst>
          </p:cNvPr>
          <p:cNvPicPr>
            <a:picLocks noChangeAspect="1"/>
          </p:cNvPicPr>
          <p:nvPr/>
        </p:nvPicPr>
        <p:blipFill>
          <a:blip r:embed="rId3"/>
          <a:stretch>
            <a:fillRect/>
          </a:stretch>
        </p:blipFill>
        <p:spPr>
          <a:xfrm>
            <a:off x="86901" y="5892800"/>
            <a:ext cx="4752975" cy="371475"/>
          </a:xfrm>
          <a:prstGeom prst="rect">
            <a:avLst/>
          </a:prstGeom>
        </p:spPr>
      </p:pic>
      <p:pic>
        <p:nvPicPr>
          <p:cNvPr id="7" name="Picture 6">
            <a:extLst>
              <a:ext uri="{FF2B5EF4-FFF2-40B4-BE49-F238E27FC236}">
                <a16:creationId xmlns:a16="http://schemas.microsoft.com/office/drawing/2014/main" id="{FA12B805-CECB-4783-A507-CBB46CDD685F}"/>
              </a:ext>
            </a:extLst>
          </p:cNvPr>
          <p:cNvPicPr>
            <a:picLocks noChangeAspect="1"/>
          </p:cNvPicPr>
          <p:nvPr/>
        </p:nvPicPr>
        <p:blipFill>
          <a:blip r:embed="rId4"/>
          <a:stretch>
            <a:fillRect/>
          </a:stretch>
        </p:blipFill>
        <p:spPr>
          <a:xfrm>
            <a:off x="86901" y="6162576"/>
            <a:ext cx="5943600" cy="371001"/>
          </a:xfrm>
          <a:prstGeom prst="rect">
            <a:avLst/>
          </a:prstGeom>
        </p:spPr>
      </p:pic>
      <p:pic>
        <p:nvPicPr>
          <p:cNvPr id="366594" name="Picture 2" descr="Image">
            <a:extLst>
              <a:ext uri="{FF2B5EF4-FFF2-40B4-BE49-F238E27FC236}">
                <a16:creationId xmlns:a16="http://schemas.microsoft.com/office/drawing/2014/main" id="{9981F2D6-078C-44AA-9492-1EE8937F44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6" y="540686"/>
            <a:ext cx="9144000" cy="3400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935BE19-3D32-41C7-B436-C10B3CB11CC6}"/>
              </a:ext>
            </a:extLst>
          </p:cNvPr>
          <p:cNvSpPr/>
          <p:nvPr/>
        </p:nvSpPr>
        <p:spPr bwMode="auto">
          <a:xfrm>
            <a:off x="0" y="3905219"/>
            <a:ext cx="9144000" cy="28675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Slide Number Placeholder 2">
            <a:extLst>
              <a:ext uri="{FF2B5EF4-FFF2-40B4-BE49-F238E27FC236}">
                <a16:creationId xmlns:a16="http://schemas.microsoft.com/office/drawing/2014/main" id="{B4129C87-C220-4558-A89C-1FCD7832195D}"/>
              </a:ext>
            </a:extLst>
          </p:cNvPr>
          <p:cNvSpPr txBox="1">
            <a:spLocks/>
          </p:cNvSpPr>
          <p:nvPr/>
        </p:nvSpPr>
        <p:spPr>
          <a:xfrm>
            <a:off x="152400" y="6477000"/>
            <a:ext cx="457200"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b="1" kern="1200">
                <a:solidFill>
                  <a:schemeClr val="bg1"/>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a:lstStyle>
          <a:p>
            <a:fld id="{F41BC1FE-425B-4D41-9768-47500E60C2C6}" type="slidenum">
              <a:rPr lang="en-US" altLang="en-US" smtClean="0">
                <a:solidFill>
                  <a:schemeClr val="tx1"/>
                </a:solidFill>
              </a:rPr>
              <a:pPr/>
              <a:t>31</a:t>
            </a:fld>
            <a:endParaRPr lang="en-US" altLang="en-US">
              <a:solidFill>
                <a:schemeClr val="tx1"/>
              </a:solidFill>
            </a:endParaRPr>
          </a:p>
        </p:txBody>
      </p:sp>
    </p:spTree>
    <p:extLst>
      <p:ext uri="{BB962C8B-B14F-4D97-AF65-F5344CB8AC3E}">
        <p14:creationId xmlns:p14="http://schemas.microsoft.com/office/powerpoint/2010/main" val="316731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Matrix</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19238"/>
            <a:ext cx="3834075" cy="4953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2297" y="1519238"/>
            <a:ext cx="4753103" cy="23669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2297" y="3962400"/>
            <a:ext cx="4755412" cy="2509838"/>
          </a:xfrm>
          <a:prstGeom prst="rect">
            <a:avLst/>
          </a:prstGeom>
        </p:spPr>
      </p:pic>
      <p:sp>
        <p:nvSpPr>
          <p:cNvPr id="3" name="Slide Number Placeholder 2"/>
          <p:cNvSpPr>
            <a:spLocks noGrp="1"/>
          </p:cNvSpPr>
          <p:nvPr>
            <p:ph type="sldNum" sz="quarter" idx="4"/>
          </p:nvPr>
        </p:nvSpPr>
        <p:spPr/>
        <p:txBody>
          <a:bodyPr/>
          <a:lstStyle/>
          <a:p>
            <a:fld id="{9CE537AB-973C-4F01-8428-E6E22579D3AA}" type="slidenum">
              <a:rPr lang="en-US" smtClean="0"/>
              <a:pPr/>
              <a:t>32</a:t>
            </a:fld>
            <a:endParaRPr lang="en-US"/>
          </a:p>
        </p:txBody>
      </p:sp>
    </p:spTree>
    <p:extLst>
      <p:ext uri="{BB962C8B-B14F-4D97-AF65-F5344CB8AC3E}">
        <p14:creationId xmlns:p14="http://schemas.microsoft.com/office/powerpoint/2010/main" val="826096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05124"/>
            <a:ext cx="7772400" cy="1470025"/>
          </a:xfrm>
        </p:spPr>
        <p:txBody>
          <a:bodyPr/>
          <a:lstStyle/>
          <a:p>
            <a:r>
              <a:rPr lang="en-US" sz="6600" dirty="0"/>
              <a:t>‘Ontology’</a:t>
            </a:r>
          </a:p>
        </p:txBody>
      </p:sp>
      <p:sp>
        <p:nvSpPr>
          <p:cNvPr id="3" name="Subtitle 2"/>
          <p:cNvSpPr>
            <a:spLocks noGrp="1"/>
          </p:cNvSpPr>
          <p:nvPr>
            <p:ph type="subTitle" idx="1"/>
          </p:nvPr>
        </p:nvSpPr>
        <p:spPr>
          <a:xfrm>
            <a:off x="1371600" y="5410200"/>
            <a:ext cx="6400800" cy="1263818"/>
          </a:xfrm>
        </p:spPr>
        <p:txBody>
          <a:bodyPr/>
          <a:lstStyle/>
          <a:p>
            <a:r>
              <a:rPr lang="en-US" dirty="0"/>
              <a:t>Helps scientists to determine and describe what sorts of entities their research is intended to be directed at.</a:t>
            </a:r>
          </a:p>
        </p:txBody>
      </p:sp>
      <p:sp>
        <p:nvSpPr>
          <p:cNvPr id="4" name="Slide Number Placeholder 3"/>
          <p:cNvSpPr>
            <a:spLocks noGrp="1"/>
          </p:cNvSpPr>
          <p:nvPr>
            <p:ph type="sldNum" sz="quarter" idx="4"/>
          </p:nvPr>
        </p:nvSpPr>
        <p:spPr/>
        <p:txBody>
          <a:bodyPr/>
          <a:lstStyle/>
          <a:p>
            <a:fld id="{970F0956-5B8E-40B4-A8DD-F75AA1D26018}" type="slidenum">
              <a:rPr lang="en-US" smtClean="0"/>
              <a:pPr/>
              <a:t>33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76400"/>
            <a:ext cx="6353175" cy="3570518"/>
          </a:xfrm>
          <a:prstGeom prst="rect">
            <a:avLst/>
          </a:prstGeom>
        </p:spPr>
      </p:pic>
    </p:spTree>
    <p:extLst>
      <p:ext uri="{BB962C8B-B14F-4D97-AF65-F5344CB8AC3E}">
        <p14:creationId xmlns:p14="http://schemas.microsoft.com/office/powerpoint/2010/main" val="76160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6A994-85B0-45D6-90DB-A275BE0BB9B6}"/>
              </a:ext>
            </a:extLst>
          </p:cNvPr>
          <p:cNvSpPr>
            <a:spLocks noGrp="1"/>
          </p:cNvSpPr>
          <p:nvPr>
            <p:ph type="title"/>
          </p:nvPr>
        </p:nvSpPr>
        <p:spPr/>
        <p:txBody>
          <a:bodyPr/>
          <a:lstStyle/>
          <a:p>
            <a:r>
              <a:rPr lang="en-US" dirty="0"/>
              <a:t>Three relevant disciplines (3)</a:t>
            </a:r>
          </a:p>
        </p:txBody>
      </p:sp>
      <p:sp>
        <p:nvSpPr>
          <p:cNvPr id="3" name="Slide Number Placeholder 2">
            <a:extLst>
              <a:ext uri="{FF2B5EF4-FFF2-40B4-BE49-F238E27FC236}">
                <a16:creationId xmlns:a16="http://schemas.microsoft.com/office/drawing/2014/main" id="{893DE3F6-C67D-40B5-888B-817EDB061DB9}"/>
              </a:ext>
            </a:extLst>
          </p:cNvPr>
          <p:cNvSpPr>
            <a:spLocks noGrp="1"/>
          </p:cNvSpPr>
          <p:nvPr>
            <p:ph type="sldNum" sz="quarter" idx="4"/>
          </p:nvPr>
        </p:nvSpPr>
        <p:spPr/>
        <p:txBody>
          <a:bodyPr/>
          <a:lstStyle/>
          <a:p>
            <a:fld id="{F41BC1FE-425B-4D41-9768-47500E60C2C6}" type="slidenum">
              <a:rPr lang="en-US" altLang="en-US" smtClean="0"/>
              <a:pPr/>
              <a:t>34</a:t>
            </a:fld>
            <a:endParaRPr lang="en-US" altLang="en-US"/>
          </a:p>
        </p:txBody>
      </p:sp>
      <p:pic>
        <p:nvPicPr>
          <p:cNvPr id="52" name="Picture 51">
            <a:extLst>
              <a:ext uri="{FF2B5EF4-FFF2-40B4-BE49-F238E27FC236}">
                <a16:creationId xmlns:a16="http://schemas.microsoft.com/office/drawing/2014/main" id="{C70CE3A6-A8A4-4462-926E-B80A76C99BB4}"/>
              </a:ext>
            </a:extLst>
          </p:cNvPr>
          <p:cNvPicPr>
            <a:picLocks noChangeAspect="1"/>
          </p:cNvPicPr>
          <p:nvPr/>
        </p:nvPicPr>
        <p:blipFill>
          <a:blip r:embed="rId2"/>
          <a:stretch>
            <a:fillRect/>
          </a:stretch>
        </p:blipFill>
        <p:spPr>
          <a:xfrm>
            <a:off x="215217" y="4139335"/>
            <a:ext cx="1467251" cy="2185266"/>
          </a:xfrm>
          <a:prstGeom prst="rect">
            <a:avLst/>
          </a:prstGeom>
          <a:ln w="76200">
            <a:solidFill>
              <a:srgbClr val="FFFF00"/>
            </a:solidFill>
          </a:ln>
        </p:spPr>
      </p:pic>
      <p:pic>
        <p:nvPicPr>
          <p:cNvPr id="53" name="Picture 2" descr="Brain Education Help  Idea  Knowledge  Mind">
            <a:extLst>
              <a:ext uri="{FF2B5EF4-FFF2-40B4-BE49-F238E27FC236}">
                <a16:creationId xmlns:a16="http://schemas.microsoft.com/office/drawing/2014/main" id="{6D76E9A0-8E06-425E-A259-F796C1723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33470" y="4078967"/>
            <a:ext cx="2481398" cy="24813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572CADA-50D3-4B94-887D-8CD3A7F0AD59}"/>
              </a:ext>
            </a:extLst>
          </p:cNvPr>
          <p:cNvPicPr>
            <a:picLocks noChangeAspect="1"/>
          </p:cNvPicPr>
          <p:nvPr/>
        </p:nvPicPr>
        <p:blipFill>
          <a:blip r:embed="rId4"/>
          <a:stretch>
            <a:fillRect/>
          </a:stretch>
        </p:blipFill>
        <p:spPr>
          <a:xfrm>
            <a:off x="370332" y="1600200"/>
            <a:ext cx="8240268" cy="2030403"/>
          </a:xfrm>
          <a:prstGeom prst="rect">
            <a:avLst/>
          </a:prstGeom>
        </p:spPr>
      </p:pic>
      <p:sp>
        <p:nvSpPr>
          <p:cNvPr id="13" name="TextBox 12">
            <a:extLst>
              <a:ext uri="{FF2B5EF4-FFF2-40B4-BE49-F238E27FC236}">
                <a16:creationId xmlns:a16="http://schemas.microsoft.com/office/drawing/2014/main" id="{82A50D7C-32FF-4E47-8ECF-C3D6A3F46336}"/>
              </a:ext>
            </a:extLst>
          </p:cNvPr>
          <p:cNvSpPr txBox="1"/>
          <p:nvPr/>
        </p:nvSpPr>
        <p:spPr>
          <a:xfrm>
            <a:off x="3714395" y="3886200"/>
            <a:ext cx="3524605" cy="2492990"/>
          </a:xfrm>
          <a:prstGeom prst="rect">
            <a:avLst/>
          </a:prstGeom>
          <a:noFill/>
        </p:spPr>
        <p:txBody>
          <a:bodyPr wrap="square" rtlCol="0">
            <a:spAutoFit/>
          </a:bodyPr>
          <a:lstStyle/>
          <a:p>
            <a:pPr algn="l"/>
            <a:r>
              <a:rPr lang="en-US" sz="2400" b="1" u="sng" dirty="0">
                <a:solidFill>
                  <a:srgbClr val="FFFF00"/>
                </a:solidFill>
              </a:rPr>
              <a:t>Ontology</a:t>
            </a:r>
            <a:r>
              <a:rPr lang="en-US" sz="2400" dirty="0">
                <a:solidFill>
                  <a:srgbClr val="FFFF00"/>
                </a:solidFill>
              </a:rPr>
              <a:t>:</a:t>
            </a:r>
          </a:p>
          <a:p>
            <a:pPr algn="l"/>
            <a:r>
              <a:rPr lang="en-US" sz="2200" b="0" dirty="0">
                <a:solidFill>
                  <a:srgbClr val="FFFF00"/>
                </a:solidFill>
              </a:rPr>
              <a:t>the study of the most general features of what there is, and how the things there are relate to each other in the metaphysically most general ways</a:t>
            </a:r>
          </a:p>
        </p:txBody>
      </p:sp>
      <p:sp>
        <p:nvSpPr>
          <p:cNvPr id="14" name="Rectangle 13">
            <a:extLst>
              <a:ext uri="{FF2B5EF4-FFF2-40B4-BE49-F238E27FC236}">
                <a16:creationId xmlns:a16="http://schemas.microsoft.com/office/drawing/2014/main" id="{9C7D11DA-AB81-44EC-B814-F8DA8F792884}"/>
              </a:ext>
            </a:extLst>
          </p:cNvPr>
          <p:cNvSpPr/>
          <p:nvPr/>
        </p:nvSpPr>
        <p:spPr>
          <a:xfrm>
            <a:off x="3302712" y="6311621"/>
            <a:ext cx="3810000" cy="461665"/>
          </a:xfrm>
          <a:prstGeom prst="rect">
            <a:avLst/>
          </a:prstGeom>
        </p:spPr>
        <p:txBody>
          <a:bodyPr wrap="square">
            <a:spAutoFit/>
          </a:bodyPr>
          <a:lstStyle/>
          <a:p>
            <a:pPr algn="r"/>
            <a:r>
              <a:rPr lang="en-US" sz="1200" i="1" dirty="0">
                <a:solidFill>
                  <a:srgbClr val="FFFF00"/>
                </a:solidFill>
              </a:rPr>
              <a:t>http://plato.stanford.edu/entries/logic-ontology/#DifConOnt</a:t>
            </a:r>
          </a:p>
        </p:txBody>
      </p:sp>
      <p:sp>
        <p:nvSpPr>
          <p:cNvPr id="5" name="Arrow: Bent 4">
            <a:extLst>
              <a:ext uri="{FF2B5EF4-FFF2-40B4-BE49-F238E27FC236}">
                <a16:creationId xmlns:a16="http://schemas.microsoft.com/office/drawing/2014/main" id="{62D069E1-05B2-4E55-94F4-58BB605ACD55}"/>
              </a:ext>
            </a:extLst>
          </p:cNvPr>
          <p:cNvSpPr/>
          <p:nvPr/>
        </p:nvSpPr>
        <p:spPr bwMode="auto">
          <a:xfrm>
            <a:off x="838200" y="3621717"/>
            <a:ext cx="7467600" cy="513316"/>
          </a:xfrm>
          <a:prstGeom prst="ben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Arrow: Bent 14">
            <a:extLst>
              <a:ext uri="{FF2B5EF4-FFF2-40B4-BE49-F238E27FC236}">
                <a16:creationId xmlns:a16="http://schemas.microsoft.com/office/drawing/2014/main" id="{4D1D510B-CC81-49B4-BBA8-3E26C03AC452}"/>
              </a:ext>
            </a:extLst>
          </p:cNvPr>
          <p:cNvSpPr/>
          <p:nvPr/>
        </p:nvSpPr>
        <p:spPr bwMode="auto">
          <a:xfrm>
            <a:off x="2971800" y="3621388"/>
            <a:ext cx="5334000" cy="513316"/>
          </a:xfrm>
          <a:prstGeom prst="ben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Arrow: Bent 15">
            <a:extLst>
              <a:ext uri="{FF2B5EF4-FFF2-40B4-BE49-F238E27FC236}">
                <a16:creationId xmlns:a16="http://schemas.microsoft.com/office/drawing/2014/main" id="{74CD2ED6-628D-43C8-AADF-59FD0E96792A}"/>
              </a:ext>
            </a:extLst>
          </p:cNvPr>
          <p:cNvSpPr/>
          <p:nvPr/>
        </p:nvSpPr>
        <p:spPr bwMode="auto">
          <a:xfrm rot="5400000">
            <a:off x="2618948" y="3675096"/>
            <a:ext cx="513316" cy="533399"/>
          </a:xfrm>
          <a:prstGeom prst="bentArrow">
            <a:avLst>
              <a:gd name="adj1" fmla="val 25000"/>
              <a:gd name="adj2" fmla="val 20591"/>
              <a:gd name="adj3" fmla="val 25000"/>
              <a:gd name="adj4" fmla="val 47278"/>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18" name="Picture 7">
            <a:extLst>
              <a:ext uri="{FF2B5EF4-FFF2-40B4-BE49-F238E27FC236}">
                <a16:creationId xmlns:a16="http://schemas.microsoft.com/office/drawing/2014/main" id="{FF09EEFE-BA69-4D4C-B252-9692ADAEA0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8475" y="4202754"/>
            <a:ext cx="1463479" cy="2150851"/>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17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2028-A9CA-45D3-A2C8-1C6EAB9C18C9}"/>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83F4CE8-52A2-430B-B078-B22AB21B8CB9}"/>
              </a:ext>
            </a:extLst>
          </p:cNvPr>
          <p:cNvSpPr>
            <a:spLocks noGrp="1"/>
          </p:cNvSpPr>
          <p:nvPr>
            <p:ph type="sldNum" sz="quarter" idx="4"/>
          </p:nvPr>
        </p:nvSpPr>
        <p:spPr/>
        <p:txBody>
          <a:bodyPr/>
          <a:lstStyle/>
          <a:p>
            <a:fld id="{9CE537AB-973C-4F01-8428-E6E22579D3AA}" type="slidenum">
              <a:rPr lang="en-US" smtClean="0"/>
              <a:pPr/>
              <a:t>35</a:t>
            </a:fld>
            <a:endParaRPr lang="en-US"/>
          </a:p>
        </p:txBody>
      </p:sp>
      <p:pic>
        <p:nvPicPr>
          <p:cNvPr id="5" name="Picture 4">
            <a:extLst>
              <a:ext uri="{FF2B5EF4-FFF2-40B4-BE49-F238E27FC236}">
                <a16:creationId xmlns:a16="http://schemas.microsoft.com/office/drawing/2014/main" id="{7626221D-5613-46BD-9F82-BCC5A5C8727A}"/>
              </a:ext>
            </a:extLst>
          </p:cNvPr>
          <p:cNvPicPr>
            <a:picLocks noChangeAspect="1"/>
          </p:cNvPicPr>
          <p:nvPr/>
        </p:nvPicPr>
        <p:blipFill>
          <a:blip r:embed="rId2"/>
          <a:stretch>
            <a:fillRect/>
          </a:stretch>
        </p:blipFill>
        <p:spPr>
          <a:xfrm>
            <a:off x="966722" y="4239859"/>
            <a:ext cx="1467251" cy="2185266"/>
          </a:xfrm>
          <a:prstGeom prst="rect">
            <a:avLst/>
          </a:prstGeom>
          <a:ln w="76200">
            <a:solidFill>
              <a:srgbClr val="FFFF00"/>
            </a:solidFill>
          </a:ln>
        </p:spPr>
      </p:pic>
      <p:pic>
        <p:nvPicPr>
          <p:cNvPr id="6" name="Picture 7">
            <a:extLst>
              <a:ext uri="{FF2B5EF4-FFF2-40B4-BE49-F238E27FC236}">
                <a16:creationId xmlns:a16="http://schemas.microsoft.com/office/drawing/2014/main" id="{A76F6308-6EA6-4D9E-AD73-CC642AEE1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646" y="794442"/>
            <a:ext cx="1463479" cy="2150851"/>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Brain Education Help  Idea  Knowledge  Mind">
            <a:extLst>
              <a:ext uri="{FF2B5EF4-FFF2-40B4-BE49-F238E27FC236}">
                <a16:creationId xmlns:a16="http://schemas.microsoft.com/office/drawing/2014/main" id="{41128A22-AD2A-4583-AA4B-E85C0F708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10749" y="4070587"/>
            <a:ext cx="2481398" cy="248139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E821C95-1457-4E47-9C3B-87975AA1AFE4}"/>
              </a:ext>
            </a:extLst>
          </p:cNvPr>
          <p:cNvGrpSpPr/>
          <p:nvPr/>
        </p:nvGrpSpPr>
        <p:grpSpPr>
          <a:xfrm>
            <a:off x="2527921" y="5283633"/>
            <a:ext cx="3937668" cy="813031"/>
            <a:chOff x="3065009" y="2304245"/>
            <a:chExt cx="2400548" cy="813031"/>
          </a:xfrm>
        </p:grpSpPr>
        <p:sp>
          <p:nvSpPr>
            <p:cNvPr id="9" name="Right Arrow 4">
              <a:extLst>
                <a:ext uri="{FF2B5EF4-FFF2-40B4-BE49-F238E27FC236}">
                  <a16:creationId xmlns:a16="http://schemas.microsoft.com/office/drawing/2014/main" id="{26D0CA0F-CB5D-4C19-9061-EC1A0A3469A9}"/>
                </a:ext>
              </a:extLst>
            </p:cNvPr>
            <p:cNvSpPr/>
            <p:nvPr/>
          </p:nvSpPr>
          <p:spPr bwMode="auto">
            <a:xfrm>
              <a:off x="3179557" y="2583876"/>
              <a:ext cx="2286000" cy="533400"/>
            </a:xfrm>
            <a:prstGeom prst="rightArrow">
              <a:avLst/>
            </a:prstGeom>
            <a:gradFill flip="none" rotWithShape="1">
              <a:gsLst>
                <a:gs pos="99000">
                  <a:srgbClr val="00FF00"/>
                </a:gs>
                <a:gs pos="78000">
                  <a:srgbClr val="FF9999"/>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10" name="TextBox 9">
              <a:extLst>
                <a:ext uri="{FF2B5EF4-FFF2-40B4-BE49-F238E27FC236}">
                  <a16:creationId xmlns:a16="http://schemas.microsoft.com/office/drawing/2014/main" id="{A9BAB6CF-A21A-4D83-BE89-1C1E56BFC183}"/>
                </a:ext>
              </a:extLst>
            </p:cNvPr>
            <p:cNvSpPr txBox="1"/>
            <p:nvPr/>
          </p:nvSpPr>
          <p:spPr>
            <a:xfrm>
              <a:off x="3065009" y="2304245"/>
              <a:ext cx="1398140" cy="461665"/>
            </a:xfrm>
            <a:prstGeom prst="rect">
              <a:avLst/>
            </a:prstGeom>
            <a:noFill/>
          </p:spPr>
          <p:txBody>
            <a:bodyPr wrap="none" rtlCol="0">
              <a:spAutoFit/>
            </a:bodyPr>
            <a:lstStyle/>
            <a:p>
              <a:r>
                <a:rPr lang="en-US" sz="2400" dirty="0">
                  <a:solidFill>
                    <a:srgbClr val="FFFF00"/>
                  </a:solidFill>
                </a:rPr>
                <a:t>Ontology</a:t>
              </a:r>
            </a:p>
          </p:txBody>
        </p:sp>
      </p:grpSp>
      <p:grpSp>
        <p:nvGrpSpPr>
          <p:cNvPr id="11" name="Group 10">
            <a:extLst>
              <a:ext uri="{FF2B5EF4-FFF2-40B4-BE49-F238E27FC236}">
                <a16:creationId xmlns:a16="http://schemas.microsoft.com/office/drawing/2014/main" id="{37C68162-BD2A-470C-A625-FF1F55065ACD}"/>
              </a:ext>
            </a:extLst>
          </p:cNvPr>
          <p:cNvGrpSpPr/>
          <p:nvPr/>
        </p:nvGrpSpPr>
        <p:grpSpPr>
          <a:xfrm rot="12301979" flipV="1">
            <a:off x="5374372" y="2583608"/>
            <a:ext cx="2418310" cy="866902"/>
            <a:chOff x="3179557" y="3545774"/>
            <a:chExt cx="2418310" cy="866902"/>
          </a:xfrm>
        </p:grpSpPr>
        <p:sp>
          <p:nvSpPr>
            <p:cNvPr id="12" name="Right Arrow 19">
              <a:extLst>
                <a:ext uri="{FF2B5EF4-FFF2-40B4-BE49-F238E27FC236}">
                  <a16:creationId xmlns:a16="http://schemas.microsoft.com/office/drawing/2014/main" id="{4CB650E3-E7A4-4BDA-8877-16EB4E76E004}"/>
                </a:ext>
              </a:extLst>
            </p:cNvPr>
            <p:cNvSpPr/>
            <p:nvPr/>
          </p:nvSpPr>
          <p:spPr bwMode="auto">
            <a:xfrm flipH="1">
              <a:off x="3179557" y="3879276"/>
              <a:ext cx="2286000" cy="533400"/>
            </a:xfrm>
            <a:prstGeom prst="rightArrow">
              <a:avLst/>
            </a:prstGeom>
            <a:gradFill>
              <a:gsLst>
                <a:gs pos="80000">
                  <a:srgbClr val="00FF00"/>
                </a:gs>
                <a:gs pos="90000">
                  <a:srgbClr val="FF9999"/>
                </a:gs>
              </a:gsLst>
              <a:lin ang="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TextBox 12">
              <a:extLst>
                <a:ext uri="{FF2B5EF4-FFF2-40B4-BE49-F238E27FC236}">
                  <a16:creationId xmlns:a16="http://schemas.microsoft.com/office/drawing/2014/main" id="{F4A103C1-395E-4B87-935F-1A623DD02E22}"/>
                </a:ext>
              </a:extLst>
            </p:cNvPr>
            <p:cNvSpPr txBox="1"/>
            <p:nvPr/>
          </p:nvSpPr>
          <p:spPr>
            <a:xfrm>
              <a:off x="3781343" y="3545774"/>
              <a:ext cx="1816524" cy="461665"/>
            </a:xfrm>
            <a:prstGeom prst="rect">
              <a:avLst/>
            </a:prstGeom>
            <a:noFill/>
          </p:spPr>
          <p:txBody>
            <a:bodyPr wrap="none" rtlCol="0">
              <a:spAutoFit/>
            </a:bodyPr>
            <a:lstStyle/>
            <a:p>
              <a:r>
                <a:rPr lang="en-US" sz="2400" dirty="0">
                  <a:solidFill>
                    <a:srgbClr val="FFC000"/>
                  </a:solidFill>
                </a:rPr>
                <a:t>Data science</a:t>
              </a:r>
            </a:p>
          </p:txBody>
        </p:sp>
      </p:grpSp>
      <p:grpSp>
        <p:nvGrpSpPr>
          <p:cNvPr id="20" name="Group 19">
            <a:extLst>
              <a:ext uri="{FF2B5EF4-FFF2-40B4-BE49-F238E27FC236}">
                <a16:creationId xmlns:a16="http://schemas.microsoft.com/office/drawing/2014/main" id="{953D5710-5435-4FC7-8C4B-75DFE6C350BB}"/>
              </a:ext>
            </a:extLst>
          </p:cNvPr>
          <p:cNvGrpSpPr/>
          <p:nvPr/>
        </p:nvGrpSpPr>
        <p:grpSpPr>
          <a:xfrm>
            <a:off x="1373707" y="2547108"/>
            <a:ext cx="5420889" cy="1715605"/>
            <a:chOff x="1373707" y="2547108"/>
            <a:chExt cx="5420889" cy="1715605"/>
          </a:xfrm>
        </p:grpSpPr>
        <p:grpSp>
          <p:nvGrpSpPr>
            <p:cNvPr id="14" name="Group 13">
              <a:extLst>
                <a:ext uri="{FF2B5EF4-FFF2-40B4-BE49-F238E27FC236}">
                  <a16:creationId xmlns:a16="http://schemas.microsoft.com/office/drawing/2014/main" id="{737EC180-9953-4368-9BD8-BE1FF08B6971}"/>
                </a:ext>
              </a:extLst>
            </p:cNvPr>
            <p:cNvGrpSpPr/>
            <p:nvPr/>
          </p:nvGrpSpPr>
          <p:grpSpPr>
            <a:xfrm rot="19173890">
              <a:off x="1373707" y="2547108"/>
              <a:ext cx="2286000" cy="931694"/>
              <a:chOff x="3179557" y="4943843"/>
              <a:chExt cx="2286000" cy="931694"/>
            </a:xfrm>
          </p:grpSpPr>
          <p:sp>
            <p:nvSpPr>
              <p:cNvPr id="15" name="Left-Right Arrow 9">
                <a:extLst>
                  <a:ext uri="{FF2B5EF4-FFF2-40B4-BE49-F238E27FC236}">
                    <a16:creationId xmlns:a16="http://schemas.microsoft.com/office/drawing/2014/main" id="{0F42C1F2-43AB-41E3-803E-C7155326D33D}"/>
                  </a:ext>
                </a:extLst>
              </p:cNvPr>
              <p:cNvSpPr/>
              <p:nvPr/>
            </p:nvSpPr>
            <p:spPr bwMode="auto">
              <a:xfrm>
                <a:off x="3179557" y="5327076"/>
                <a:ext cx="2286000" cy="548461"/>
              </a:xfrm>
              <a:prstGeom prst="leftRightArrow">
                <a:avLst/>
              </a:prstGeom>
              <a:gradFill flip="none" rotWithShape="1">
                <a:gsLst>
                  <a:gs pos="0">
                    <a:srgbClr val="00FF00"/>
                  </a:gs>
                  <a:gs pos="60000">
                    <a:srgbClr val="FF9999"/>
                  </a:gs>
                </a:gsLst>
                <a:lin ang="108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TextBox 15">
                <a:extLst>
                  <a:ext uri="{FF2B5EF4-FFF2-40B4-BE49-F238E27FC236}">
                    <a16:creationId xmlns:a16="http://schemas.microsoft.com/office/drawing/2014/main" id="{86AD093B-7268-4BAB-971E-B5D05580E85C}"/>
                  </a:ext>
                </a:extLst>
              </p:cNvPr>
              <p:cNvSpPr txBox="1"/>
              <p:nvPr/>
            </p:nvSpPr>
            <p:spPr>
              <a:xfrm>
                <a:off x="4007366" y="4943843"/>
                <a:ext cx="1364476" cy="461665"/>
              </a:xfrm>
              <a:prstGeom prst="rect">
                <a:avLst/>
              </a:prstGeom>
              <a:noFill/>
            </p:spPr>
            <p:txBody>
              <a:bodyPr wrap="none" rtlCol="0">
                <a:spAutoFit/>
              </a:bodyPr>
              <a:lstStyle/>
              <a:p>
                <a:r>
                  <a:rPr lang="en-US" sz="2400" dirty="0">
                    <a:solidFill>
                      <a:srgbClr val="FFC000"/>
                    </a:solidFill>
                  </a:rPr>
                  <a:t>Statistics</a:t>
                </a:r>
              </a:p>
            </p:txBody>
          </p:sp>
        </p:grpSp>
        <p:sp>
          <p:nvSpPr>
            <p:cNvPr id="18" name="Right Arrow 19">
              <a:extLst>
                <a:ext uri="{FF2B5EF4-FFF2-40B4-BE49-F238E27FC236}">
                  <a16:creationId xmlns:a16="http://schemas.microsoft.com/office/drawing/2014/main" id="{A68CBEB8-EB5C-4288-AC73-8AA9DA96453D}"/>
                </a:ext>
              </a:extLst>
            </p:cNvPr>
            <p:cNvSpPr/>
            <p:nvPr/>
          </p:nvSpPr>
          <p:spPr bwMode="auto">
            <a:xfrm rot="12092101" flipH="1" flipV="1">
              <a:off x="2464827" y="3729313"/>
              <a:ext cx="4329769" cy="533400"/>
            </a:xfrm>
            <a:prstGeom prst="rightArrow">
              <a:avLst/>
            </a:prstGeom>
            <a:gradFill>
              <a:gsLst>
                <a:gs pos="13000">
                  <a:srgbClr val="FF9999"/>
                </a:gs>
                <a:gs pos="90000">
                  <a:srgbClr val="00FF00"/>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Tree>
    <p:extLst>
      <p:ext uri="{BB962C8B-B14F-4D97-AF65-F5344CB8AC3E}">
        <p14:creationId xmlns:p14="http://schemas.microsoft.com/office/powerpoint/2010/main" val="256469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Grp="1" noChangeArrowheads="1"/>
          </p:cNvSpPr>
          <p:nvPr>
            <p:ph type="title"/>
          </p:nvPr>
        </p:nvSpPr>
        <p:spPr/>
        <p:txBody>
          <a:bodyPr/>
          <a:lstStyle/>
          <a:p>
            <a:pPr eaLnBrk="1" hangingPunct="1"/>
            <a:r>
              <a:rPr lang="en-US" altLang="en-US"/>
              <a:t>‘</a:t>
            </a:r>
            <a:r>
              <a:rPr lang="en-US" altLang="en-US" i="1"/>
              <a:t>Ontology</a:t>
            </a:r>
            <a:r>
              <a:rPr lang="en-US" altLang="en-US"/>
              <a:t>’</a:t>
            </a:r>
          </a:p>
        </p:txBody>
      </p:sp>
      <p:sp>
        <p:nvSpPr>
          <p:cNvPr id="51203" name="Rectangle 3"/>
          <p:cNvSpPr>
            <a:spLocks noGrp="1" noChangeArrowheads="1"/>
          </p:cNvSpPr>
          <p:nvPr>
            <p:ph idx="1"/>
          </p:nvPr>
        </p:nvSpPr>
        <p:spPr/>
        <p:txBody>
          <a:bodyPr/>
          <a:lstStyle/>
          <a:p>
            <a:pPr eaLnBrk="1" hangingPunct="1">
              <a:lnSpc>
                <a:spcPct val="90000"/>
              </a:lnSpc>
            </a:pPr>
            <a:r>
              <a:rPr lang="en-US" altLang="en-US" sz="2800"/>
              <a:t>In philosophy:</a:t>
            </a:r>
          </a:p>
          <a:p>
            <a:pPr lvl="1" eaLnBrk="1" hangingPunct="1">
              <a:lnSpc>
                <a:spcPct val="90000"/>
              </a:lnSpc>
            </a:pPr>
            <a:r>
              <a:rPr lang="en-US" altLang="en-US" sz="2400" b="1" i="1" u="sng">
                <a:solidFill>
                  <a:srgbClr val="FFFF00"/>
                </a:solidFill>
              </a:rPr>
              <a:t>Ontology</a:t>
            </a:r>
            <a:r>
              <a:rPr lang="en-US" altLang="en-US" sz="2400"/>
              <a:t> </a:t>
            </a:r>
            <a:r>
              <a:rPr lang="en-US" altLang="en-US" sz="1600"/>
              <a:t>(no plural)</a:t>
            </a:r>
            <a:r>
              <a:rPr lang="en-US" altLang="en-US" sz="2400"/>
              <a:t> is the study of what entities exist and how they relate to each other;</a:t>
            </a:r>
          </a:p>
          <a:p>
            <a:pPr lvl="1" eaLnBrk="1" hangingPunct="1">
              <a:lnSpc>
                <a:spcPct val="90000"/>
              </a:lnSpc>
            </a:pPr>
            <a:r>
              <a:rPr lang="en-US" altLang="en-US" sz="2000"/>
              <a:t>by some philosophers taken to be synonymous with </a:t>
            </a:r>
            <a:r>
              <a:rPr lang="en-US" altLang="en-US" sz="2400"/>
              <a:t>‘</a:t>
            </a:r>
            <a:r>
              <a:rPr lang="en-US" altLang="en-US" sz="2400" b="1" i="1" u="sng">
                <a:solidFill>
                  <a:srgbClr val="00B050"/>
                </a:solidFill>
              </a:rPr>
              <a:t>metaphysics</a:t>
            </a:r>
            <a:r>
              <a:rPr lang="en-US" altLang="en-US" sz="2400"/>
              <a:t>’ </a:t>
            </a:r>
            <a:r>
              <a:rPr lang="en-US" altLang="en-US" sz="2000"/>
              <a:t>while others draw distinctions in many distinct ways</a:t>
            </a:r>
            <a:r>
              <a:rPr lang="en-US" altLang="en-US" sz="2400"/>
              <a:t> </a:t>
            </a:r>
            <a:r>
              <a:rPr lang="en-US" altLang="en-US" sz="1200"/>
              <a:t>(the distinctions being irrelevant for this talk)</a:t>
            </a:r>
            <a:r>
              <a:rPr lang="en-US" altLang="en-US" sz="2400"/>
              <a:t>, </a:t>
            </a:r>
            <a:r>
              <a:rPr lang="en-US" altLang="en-US" sz="2000"/>
              <a:t>but almost agreeing on the following classification:</a:t>
            </a:r>
          </a:p>
          <a:p>
            <a:pPr lvl="2" eaLnBrk="1" hangingPunct="1">
              <a:lnSpc>
                <a:spcPct val="90000"/>
              </a:lnSpc>
            </a:pPr>
            <a:r>
              <a:rPr lang="en-US" altLang="en-US" sz="2000">
                <a:solidFill>
                  <a:srgbClr val="00B050"/>
                </a:solidFill>
              </a:rPr>
              <a:t>metaphysics </a:t>
            </a:r>
            <a:r>
              <a:rPr lang="en-US" altLang="en-US" sz="2000">
                <a:solidFill>
                  <a:schemeClr val="bg1"/>
                </a:solidFill>
                <a:sym typeface="Wingdings" panose="05000000000000000000" pitchFamily="2" charset="2"/>
              </a:rPr>
              <a:t> studies ‘</a:t>
            </a:r>
            <a:r>
              <a:rPr lang="en-US" altLang="en-US" sz="2000" i="1">
                <a:solidFill>
                  <a:schemeClr val="bg1"/>
                </a:solidFill>
                <a:sym typeface="Wingdings" panose="05000000000000000000" pitchFamily="2" charset="2"/>
              </a:rPr>
              <a:t>how</a:t>
            </a:r>
            <a:r>
              <a:rPr lang="en-US" altLang="en-US" sz="2000">
                <a:solidFill>
                  <a:schemeClr val="bg1"/>
                </a:solidFill>
                <a:sym typeface="Wingdings" panose="05000000000000000000" pitchFamily="2" charset="2"/>
              </a:rPr>
              <a:t> is the world?’</a:t>
            </a:r>
            <a:endParaRPr lang="en-US" altLang="en-US" sz="2000">
              <a:solidFill>
                <a:schemeClr val="bg1"/>
              </a:solidFill>
            </a:endParaRPr>
          </a:p>
          <a:p>
            <a:pPr lvl="3" eaLnBrk="1" hangingPunct="1">
              <a:lnSpc>
                <a:spcPct val="90000"/>
              </a:lnSpc>
            </a:pPr>
            <a:r>
              <a:rPr lang="en-US" altLang="en-US" sz="1600">
                <a:solidFill>
                  <a:srgbClr val="00B050"/>
                </a:solidFill>
              </a:rPr>
              <a:t>general metaphysics </a:t>
            </a:r>
            <a:r>
              <a:rPr lang="en-US" altLang="en-US" sz="1600">
                <a:solidFill>
                  <a:schemeClr val="bg1"/>
                </a:solidFill>
                <a:sym typeface="Wingdings" panose="05000000000000000000" pitchFamily="2" charset="2"/>
              </a:rPr>
              <a:t> studies general principles and ‘laws’ about the world</a:t>
            </a:r>
            <a:endParaRPr lang="en-US" altLang="en-US" sz="1600">
              <a:solidFill>
                <a:schemeClr val="bg1"/>
              </a:solidFill>
            </a:endParaRPr>
          </a:p>
          <a:p>
            <a:pPr lvl="4" eaLnBrk="1" hangingPunct="1">
              <a:lnSpc>
                <a:spcPct val="90000"/>
              </a:lnSpc>
            </a:pPr>
            <a:r>
              <a:rPr lang="en-US" altLang="en-US" sz="1600">
                <a:solidFill>
                  <a:srgbClr val="FFFF00"/>
                </a:solidFill>
              </a:rPr>
              <a:t>ontology </a:t>
            </a:r>
            <a:r>
              <a:rPr lang="en-US" altLang="en-US" sz="1600">
                <a:solidFill>
                  <a:schemeClr val="bg1"/>
                </a:solidFill>
                <a:sym typeface="Wingdings" panose="05000000000000000000" pitchFamily="2" charset="2"/>
              </a:rPr>
              <a:t> studies what type of entities exist in the world</a:t>
            </a:r>
            <a:endParaRPr lang="en-US" altLang="en-US" sz="1600">
              <a:solidFill>
                <a:schemeClr val="bg1"/>
              </a:solidFill>
            </a:endParaRPr>
          </a:p>
          <a:p>
            <a:pPr lvl="3" eaLnBrk="1" hangingPunct="1">
              <a:lnSpc>
                <a:spcPct val="90000"/>
              </a:lnSpc>
            </a:pPr>
            <a:r>
              <a:rPr lang="en-US" altLang="en-US" sz="1600">
                <a:solidFill>
                  <a:srgbClr val="00B050"/>
                </a:solidFill>
              </a:rPr>
              <a:t>special metaphysics </a:t>
            </a:r>
            <a:r>
              <a:rPr lang="en-US" altLang="en-US" sz="1600">
                <a:solidFill>
                  <a:schemeClr val="bg1"/>
                </a:solidFill>
                <a:sym typeface="Wingdings" panose="05000000000000000000" pitchFamily="2" charset="2"/>
              </a:rPr>
              <a:t> focuses on specific principles and entities </a:t>
            </a:r>
            <a:endParaRPr lang="en-US" altLang="en-US" sz="1600">
              <a:solidFill>
                <a:schemeClr val="bg1"/>
              </a:solidFill>
            </a:endParaRPr>
          </a:p>
          <a:p>
            <a:pPr lvl="1" eaLnBrk="1" hangingPunct="1">
              <a:lnSpc>
                <a:spcPct val="90000"/>
              </a:lnSpc>
            </a:pPr>
            <a:r>
              <a:rPr lang="en-US" altLang="en-US" sz="2000"/>
              <a:t>distinct from ‘</a:t>
            </a:r>
            <a:r>
              <a:rPr lang="en-US" altLang="en-US" sz="2000" b="1" i="1" u="sng">
                <a:solidFill>
                  <a:srgbClr val="00B050"/>
                </a:solidFill>
              </a:rPr>
              <a:t>epistemology</a:t>
            </a:r>
            <a:r>
              <a:rPr lang="en-US" altLang="en-US" sz="2000"/>
              <a:t>’ which is the study of how we can come to know about what exists.</a:t>
            </a:r>
          </a:p>
          <a:p>
            <a:pPr lvl="1" eaLnBrk="1" hangingPunct="1">
              <a:lnSpc>
                <a:spcPct val="90000"/>
              </a:lnSpc>
            </a:pPr>
            <a:r>
              <a:rPr lang="en-US" altLang="en-US" sz="2000"/>
              <a:t>distinct from ‘</a:t>
            </a:r>
            <a:r>
              <a:rPr lang="en-US" altLang="en-US" sz="2000" b="1" i="1" u="sng">
                <a:solidFill>
                  <a:srgbClr val="00CC99"/>
                </a:solidFill>
              </a:rPr>
              <a:t>terminology</a:t>
            </a:r>
            <a:r>
              <a:rPr lang="en-US" altLang="en-US" sz="2000"/>
              <a:t>’ which is the study of what terms mean and how to name things.</a:t>
            </a:r>
          </a:p>
        </p:txBody>
      </p:sp>
      <p:sp>
        <p:nvSpPr>
          <p:cNvPr id="3" name="Slide Number Placeholder 2">
            <a:extLst>
              <a:ext uri="{FF2B5EF4-FFF2-40B4-BE49-F238E27FC236}">
                <a16:creationId xmlns:a16="http://schemas.microsoft.com/office/drawing/2014/main" id="{3462C561-4671-4524-BEB6-7A03F230628A}"/>
              </a:ext>
            </a:extLst>
          </p:cNvPr>
          <p:cNvSpPr>
            <a:spLocks noGrp="1"/>
          </p:cNvSpPr>
          <p:nvPr>
            <p:ph type="sldNum" sz="quarter" idx="10"/>
          </p:nvPr>
        </p:nvSpPr>
        <p:spPr/>
        <p:txBody>
          <a:bodyPr/>
          <a:lstStyle/>
          <a:p>
            <a:fld id="{01EF93C7-D0AB-41D7-8C62-1F8A9E33AE23}" type="slidenum">
              <a:rPr lang="en-US" smtClean="0"/>
              <a:pPr/>
              <a:t>36</a:t>
            </a:fld>
            <a:endParaRPr lang="en-US"/>
          </a:p>
        </p:txBody>
      </p:sp>
      <p:sp>
        <p:nvSpPr>
          <p:cNvPr id="5" name="Slide Number Placeholder 2">
            <a:extLst>
              <a:ext uri="{FF2B5EF4-FFF2-40B4-BE49-F238E27FC236}">
                <a16:creationId xmlns:a16="http://schemas.microsoft.com/office/drawing/2014/main" id="{55DBA30A-A51D-4658-8313-31B94059CFCC}"/>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36</a:t>
            </a:fld>
            <a:endParaRPr lang="en-US" altLang="en-US"/>
          </a:p>
        </p:txBody>
      </p:sp>
    </p:spTree>
    <p:extLst>
      <p:ext uri="{BB962C8B-B14F-4D97-AF65-F5344CB8AC3E}">
        <p14:creationId xmlns:p14="http://schemas.microsoft.com/office/powerpoint/2010/main" val="3344877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AutoShape 2"/>
          <p:cNvSpPr>
            <a:spLocks noGrp="1" noChangeArrowheads="1"/>
          </p:cNvSpPr>
          <p:nvPr>
            <p:ph type="title"/>
          </p:nvPr>
        </p:nvSpPr>
        <p:spPr/>
        <p:txBody>
          <a:bodyPr/>
          <a:lstStyle/>
          <a:p>
            <a:pPr eaLnBrk="1" hangingPunct="1"/>
            <a:r>
              <a:rPr lang="en-US" altLang="en-US"/>
              <a:t>The Terminology / Ontology divide</a:t>
            </a:r>
          </a:p>
        </p:txBody>
      </p:sp>
      <p:sp>
        <p:nvSpPr>
          <p:cNvPr id="1806339" name="Rectangle 3"/>
          <p:cNvSpPr>
            <a:spLocks noGrp="1" noChangeArrowheads="1"/>
          </p:cNvSpPr>
          <p:nvPr>
            <p:ph idx="1"/>
          </p:nvPr>
        </p:nvSpPr>
        <p:spPr/>
        <p:txBody>
          <a:bodyPr/>
          <a:lstStyle/>
          <a:p>
            <a:pPr eaLnBrk="1" hangingPunct="1"/>
            <a:r>
              <a:rPr lang="en-US" altLang="en-US" sz="2800" b="1" dirty="0"/>
              <a:t>Terminology:</a:t>
            </a:r>
          </a:p>
          <a:p>
            <a:pPr lvl="1" eaLnBrk="1" hangingPunct="1">
              <a:spcBef>
                <a:spcPct val="0"/>
              </a:spcBef>
            </a:pPr>
            <a:r>
              <a:rPr lang="en-US" altLang="en-US" sz="2400" dirty="0"/>
              <a:t>solves certain issues related to </a:t>
            </a:r>
            <a:r>
              <a:rPr lang="en-US" altLang="en-US" sz="2400" i="1" u="sng" dirty="0"/>
              <a:t>language use</a:t>
            </a:r>
            <a:r>
              <a:rPr lang="en-US" altLang="en-US" sz="2400" dirty="0"/>
              <a:t>, i.e. with respect to </a:t>
            </a:r>
            <a:r>
              <a:rPr lang="en-US" altLang="en-US" sz="2400" i="1" u="sng" dirty="0"/>
              <a:t>how</a:t>
            </a:r>
            <a:r>
              <a:rPr lang="en-US" altLang="en-US" sz="2400" dirty="0"/>
              <a:t> we talk about entities in reality (if any);</a:t>
            </a:r>
          </a:p>
          <a:p>
            <a:pPr lvl="2" eaLnBrk="1" hangingPunct="1"/>
            <a:r>
              <a:rPr lang="en-US" altLang="en-US" sz="2000" i="1" dirty="0"/>
              <a:t>Relations between terms / ‘concepts’</a:t>
            </a:r>
          </a:p>
          <a:p>
            <a:pPr lvl="1" eaLnBrk="1" hangingPunct="1"/>
            <a:r>
              <a:rPr lang="en-US" altLang="en-US" sz="2400" dirty="0"/>
              <a:t>does not provide an adequate means to represent independent of use </a:t>
            </a:r>
            <a:r>
              <a:rPr lang="en-US" altLang="en-US" sz="2400" i="1" u="sng" dirty="0"/>
              <a:t>what</a:t>
            </a:r>
            <a:r>
              <a:rPr lang="en-US" altLang="en-US" sz="2400" dirty="0"/>
              <a:t> we talk about, i.e. how reality is structured;</a:t>
            </a:r>
          </a:p>
          <a:p>
            <a:pPr lvl="2" eaLnBrk="1" hangingPunct="1"/>
            <a:r>
              <a:rPr lang="en-US" altLang="en-US" sz="2000" dirty="0"/>
              <a:t>Women, Fire and Dangerous Things (</a:t>
            </a:r>
            <a:r>
              <a:rPr lang="en-US" altLang="en-US" sz="2000" dirty="0" err="1"/>
              <a:t>Lakoff</a:t>
            </a:r>
            <a:r>
              <a:rPr lang="en-US" altLang="en-US" sz="2000" dirty="0"/>
              <a:t>).</a:t>
            </a:r>
          </a:p>
          <a:p>
            <a:pPr eaLnBrk="1" hangingPunct="1">
              <a:spcBef>
                <a:spcPct val="40000"/>
              </a:spcBef>
            </a:pPr>
            <a:r>
              <a:rPr lang="en-US" altLang="en-US" sz="2800" b="1" dirty="0"/>
              <a:t>Ontology </a:t>
            </a:r>
            <a:r>
              <a:rPr lang="en-US" altLang="en-US" sz="1600" b="1" dirty="0"/>
              <a:t>(of the right sort)</a:t>
            </a:r>
            <a:r>
              <a:rPr lang="en-US" altLang="en-US" sz="2800" b="1" dirty="0"/>
              <a:t>:</a:t>
            </a:r>
          </a:p>
          <a:p>
            <a:pPr lvl="1" eaLnBrk="1" hangingPunct="1">
              <a:spcBef>
                <a:spcPct val="0"/>
              </a:spcBef>
            </a:pPr>
            <a:r>
              <a:rPr lang="en-US" altLang="en-US" sz="2400" dirty="0"/>
              <a:t>Language and perception neutral view on reality.</a:t>
            </a:r>
          </a:p>
          <a:p>
            <a:pPr lvl="2" eaLnBrk="1" hangingPunct="1"/>
            <a:r>
              <a:rPr lang="en-US" altLang="en-US" sz="2000" i="1" dirty="0"/>
              <a:t>Relations between entities in first-order reality</a:t>
            </a:r>
          </a:p>
        </p:txBody>
      </p:sp>
      <p:sp>
        <p:nvSpPr>
          <p:cNvPr id="2" name="Slide Number Placeholder 1">
            <a:extLst>
              <a:ext uri="{FF2B5EF4-FFF2-40B4-BE49-F238E27FC236}">
                <a16:creationId xmlns:a16="http://schemas.microsoft.com/office/drawing/2014/main" id="{D89303F9-874C-46FB-9A10-2CFCAE64AF09}"/>
              </a:ext>
            </a:extLst>
          </p:cNvPr>
          <p:cNvSpPr>
            <a:spLocks noGrp="1"/>
          </p:cNvSpPr>
          <p:nvPr>
            <p:ph type="sldNum" sz="quarter" idx="10"/>
          </p:nvPr>
        </p:nvSpPr>
        <p:spPr/>
        <p:txBody>
          <a:bodyPr/>
          <a:lstStyle/>
          <a:p>
            <a:fld id="{01EF93C7-D0AB-41D7-8C62-1F8A9E33AE23}" type="slidenum">
              <a:rPr lang="en-US" smtClean="0"/>
              <a:pPr/>
              <a:t>37</a:t>
            </a:fld>
            <a:endParaRPr lang="en-US"/>
          </a:p>
        </p:txBody>
      </p:sp>
      <p:sp>
        <p:nvSpPr>
          <p:cNvPr id="5" name="Slide Number Placeholder 2">
            <a:extLst>
              <a:ext uri="{FF2B5EF4-FFF2-40B4-BE49-F238E27FC236}">
                <a16:creationId xmlns:a16="http://schemas.microsoft.com/office/drawing/2014/main" id="{9EC4D1AE-5007-4CE7-AAF0-E259777842D9}"/>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37</a:t>
            </a:fld>
            <a:endParaRPr lang="en-US" altLang="en-US"/>
          </a:p>
        </p:txBody>
      </p:sp>
    </p:spTree>
    <p:extLst>
      <p:ext uri="{BB962C8B-B14F-4D97-AF65-F5344CB8AC3E}">
        <p14:creationId xmlns:p14="http://schemas.microsoft.com/office/powerpoint/2010/main" val="1858938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063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063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0633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633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063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0633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0633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063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633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p:txBody>
          <a:bodyPr/>
          <a:lstStyle/>
          <a:p>
            <a:pPr eaLnBrk="1" hangingPunct="1"/>
            <a:r>
              <a:rPr lang="en-US" altLang="en-US" dirty="0"/>
              <a:t>Realism-based Ontology (RBO)</a:t>
            </a:r>
          </a:p>
        </p:txBody>
      </p:sp>
      <p:sp>
        <p:nvSpPr>
          <p:cNvPr id="11267" name="Content Placeholder 23"/>
          <p:cNvSpPr>
            <a:spLocks noGrp="1"/>
          </p:cNvSpPr>
          <p:nvPr>
            <p:ph idx="1"/>
          </p:nvPr>
        </p:nvSpPr>
        <p:spPr>
          <a:xfrm>
            <a:off x="228600" y="3200400"/>
            <a:ext cx="2667000" cy="3167062"/>
          </a:xfrm>
        </p:spPr>
        <p:txBody>
          <a:bodyPr/>
          <a:lstStyle/>
          <a:p>
            <a:pPr marL="233363" indent="-233363"/>
            <a:r>
              <a:rPr lang="en-US" altLang="en-US" sz="2400" dirty="0">
                <a:solidFill>
                  <a:srgbClr val="FFFF00"/>
                </a:solidFill>
                <a:latin typeface="+mn-lt"/>
              </a:rPr>
              <a:t>Referents</a:t>
            </a:r>
          </a:p>
          <a:p>
            <a:pPr marL="401638" lvl="1" indent="-233363"/>
            <a:r>
              <a:rPr lang="en-US" altLang="en-US" sz="1600" dirty="0"/>
              <a:t>are (meta-) physically the way they are,</a:t>
            </a:r>
          </a:p>
          <a:p>
            <a:pPr marL="401638" lvl="1" indent="-233363"/>
            <a:r>
              <a:rPr lang="en-US" altLang="en-US" sz="1600" dirty="0"/>
              <a:t>relate to each other in an objective way,</a:t>
            </a:r>
          </a:p>
          <a:p>
            <a:pPr marL="401638" lvl="1" indent="-233363"/>
            <a:r>
              <a:rPr lang="en-US" altLang="en-US" sz="1600" dirty="0"/>
              <a:t>follow ‘laws of nature’.</a:t>
            </a:r>
          </a:p>
        </p:txBody>
      </p:sp>
      <p:sp>
        <p:nvSpPr>
          <p:cNvPr id="25" name="Content Placeholder 24"/>
          <p:cNvSpPr>
            <a:spLocks noGrp="1"/>
          </p:cNvSpPr>
          <p:nvPr>
            <p:ph sz="half" idx="4294967295"/>
          </p:nvPr>
        </p:nvSpPr>
        <p:spPr>
          <a:xfrm>
            <a:off x="5775325" y="3200400"/>
            <a:ext cx="3368675" cy="3282950"/>
          </a:xfrm>
          <a:prstGeom prst="rect">
            <a:avLst/>
          </a:prstGeom>
        </p:spPr>
        <p:txBody>
          <a:bodyPr/>
          <a:lstStyle/>
          <a:p>
            <a:pPr marL="569913" indent="-280988"/>
            <a:r>
              <a:rPr lang="en-US" altLang="en-US" sz="2400" dirty="0">
                <a:solidFill>
                  <a:srgbClr val="FFFF00"/>
                </a:solidFill>
              </a:rPr>
              <a:t>References</a:t>
            </a:r>
          </a:p>
          <a:p>
            <a:pPr marL="457200" lvl="1" indent="-223838">
              <a:buClr>
                <a:schemeClr val="bg1"/>
              </a:buClr>
            </a:pPr>
            <a:r>
              <a:rPr lang="en-US" altLang="en-US" sz="1600" dirty="0"/>
              <a:t>follow, ideally, the syntactic-semantic conventions of some representation language,</a:t>
            </a:r>
          </a:p>
          <a:p>
            <a:pPr marL="457200" lvl="1" indent="-223838">
              <a:buClr>
                <a:schemeClr val="bg1"/>
              </a:buClr>
            </a:pPr>
            <a:r>
              <a:rPr lang="en-US" altLang="en-US" sz="1600" dirty="0"/>
              <a:t>are restricted by the expressivity of that language,</a:t>
            </a:r>
          </a:p>
          <a:p>
            <a:pPr marL="457200" lvl="1" indent="-223838">
              <a:buClr>
                <a:schemeClr val="bg1"/>
              </a:buClr>
            </a:pPr>
            <a:r>
              <a:rPr lang="en-US" altLang="en-US" sz="1600" dirty="0"/>
              <a:t>reference collections need to come, for correct interpretation, with documentation outside the representation.</a:t>
            </a:r>
          </a:p>
        </p:txBody>
      </p:sp>
      <p:grpSp>
        <p:nvGrpSpPr>
          <p:cNvPr id="11269" name="Group 28"/>
          <p:cNvGrpSpPr>
            <a:grpSpLocks/>
          </p:cNvGrpSpPr>
          <p:nvPr/>
        </p:nvGrpSpPr>
        <p:grpSpPr bwMode="auto">
          <a:xfrm>
            <a:off x="177800" y="1752600"/>
            <a:ext cx="8742363" cy="1366838"/>
            <a:chOff x="177283" y="2057400"/>
            <a:chExt cx="8742782" cy="1366935"/>
          </a:xfrm>
        </p:grpSpPr>
        <p:pic>
          <p:nvPicPr>
            <p:cNvPr id="11272" name="Picture 29" descr="ske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83" y="2057400"/>
              <a:ext cx="8742782" cy="136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0818" y="2326428"/>
              <a:ext cx="1316631" cy="82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Line 60"/>
            <p:cNvSpPr>
              <a:spLocks noChangeShapeType="1"/>
            </p:cNvSpPr>
            <p:nvPr/>
          </p:nvSpPr>
          <p:spPr bwMode="auto">
            <a:xfrm flipH="1">
              <a:off x="7051813" y="2438400"/>
              <a:ext cx="448851" cy="13669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sp>
        <p:nvSpPr>
          <p:cNvPr id="26" name="Content Placeholder 24"/>
          <p:cNvSpPr txBox="1">
            <a:spLocks/>
          </p:cNvSpPr>
          <p:nvPr/>
        </p:nvSpPr>
        <p:spPr bwMode="auto">
          <a:xfrm>
            <a:off x="2827338" y="3200400"/>
            <a:ext cx="3051175" cy="3282950"/>
          </a:xfrm>
          <a:prstGeom prst="rect">
            <a:avLst/>
          </a:prstGeom>
          <a:noFill/>
          <a:ln w="9525">
            <a:noFill/>
            <a:miter lim="800000"/>
            <a:headEnd/>
            <a:tailEnd/>
          </a:ln>
        </p:spPr>
        <p:txBody>
          <a:bodyPr/>
          <a:lstStyle/>
          <a:p>
            <a:pPr algn="l" eaLnBrk="0" hangingPunct="0">
              <a:spcBef>
                <a:spcPct val="20000"/>
              </a:spcBef>
              <a:defRPr/>
            </a:pPr>
            <a:r>
              <a:rPr lang="en-US" sz="2400" b="0" kern="0" dirty="0">
                <a:solidFill>
                  <a:srgbClr val="FFFF00"/>
                </a:solidFill>
                <a:latin typeface="+mn-lt"/>
              </a:rPr>
              <a:t>Window on reality</a:t>
            </a:r>
          </a:p>
          <a:p>
            <a:pPr marL="401638" lvl="1" indent="-233363" algn="l" eaLnBrk="0" hangingPunct="0">
              <a:spcBef>
                <a:spcPct val="20000"/>
              </a:spcBef>
              <a:defRPr/>
            </a:pPr>
            <a:r>
              <a:rPr lang="en-US" sz="1600" b="0" kern="0" dirty="0">
                <a:solidFill>
                  <a:srgbClr val="EBE6FC"/>
                </a:solidFill>
                <a:latin typeface="+mn-lt"/>
              </a:rPr>
              <a:t>restricted by:</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what is physically and technically observable,</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fit between what is measured and what we think is measured,</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fit between established knowledge and ‘laws of nature’.</a:t>
            </a:r>
          </a:p>
        </p:txBody>
      </p:sp>
      <p:sp>
        <p:nvSpPr>
          <p:cNvPr id="2" name="Slide Number Placeholder 1">
            <a:extLst>
              <a:ext uri="{FF2B5EF4-FFF2-40B4-BE49-F238E27FC236}">
                <a16:creationId xmlns:a16="http://schemas.microsoft.com/office/drawing/2014/main" id="{F08115A0-F93A-4F3E-BAB4-9C07EC2AA951}"/>
              </a:ext>
            </a:extLst>
          </p:cNvPr>
          <p:cNvSpPr>
            <a:spLocks noGrp="1"/>
          </p:cNvSpPr>
          <p:nvPr>
            <p:ph type="sldNum" sz="quarter" idx="4"/>
          </p:nvPr>
        </p:nvSpPr>
        <p:spPr/>
        <p:txBody>
          <a:bodyPr/>
          <a:lstStyle/>
          <a:p>
            <a:fld id="{9CE537AB-973C-4F01-8428-E6E22579D3AA}" type="slidenum">
              <a:rPr lang="en-US" smtClean="0"/>
              <a:pPr/>
              <a:t>38</a:t>
            </a:fld>
            <a:endParaRPr lang="en-US"/>
          </a:p>
        </p:txBody>
      </p:sp>
      <p:pic>
        <p:nvPicPr>
          <p:cNvPr id="3" name="Picture 2">
            <a:extLst>
              <a:ext uri="{FF2B5EF4-FFF2-40B4-BE49-F238E27FC236}">
                <a16:creationId xmlns:a16="http://schemas.microsoft.com/office/drawing/2014/main" id="{F2B67309-B20A-4695-8361-CEAA7CA663BB}"/>
              </a:ext>
            </a:extLst>
          </p:cNvPr>
          <p:cNvPicPr>
            <a:picLocks noChangeAspect="1"/>
          </p:cNvPicPr>
          <p:nvPr/>
        </p:nvPicPr>
        <p:blipFill>
          <a:blip r:embed="rId5"/>
          <a:stretch>
            <a:fillRect/>
          </a:stretch>
        </p:blipFill>
        <p:spPr>
          <a:xfrm>
            <a:off x="3917790" y="1740408"/>
            <a:ext cx="1143308" cy="1424762"/>
          </a:xfrm>
          <a:prstGeom prst="rect">
            <a:avLst/>
          </a:prstGeom>
        </p:spPr>
      </p:pic>
    </p:spTree>
    <p:extLst>
      <p:ext uri="{BB962C8B-B14F-4D97-AF65-F5344CB8AC3E}">
        <p14:creationId xmlns:p14="http://schemas.microsoft.com/office/powerpoint/2010/main" val="1413614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Grp="1" noChangeArrowheads="1"/>
          </p:cNvSpPr>
          <p:nvPr>
            <p:ph type="title"/>
          </p:nvPr>
        </p:nvSpPr>
        <p:spPr/>
        <p:txBody>
          <a:bodyPr/>
          <a:lstStyle/>
          <a:p>
            <a:pPr eaLnBrk="1" hangingPunct="1"/>
            <a:r>
              <a:rPr lang="en-US" altLang="en-US" dirty="0"/>
              <a:t>‘</a:t>
            </a:r>
            <a:r>
              <a:rPr lang="en-US" altLang="en-US" i="1" dirty="0"/>
              <a:t>Ontology</a:t>
            </a:r>
            <a:r>
              <a:rPr lang="en-US" altLang="en-US" dirty="0"/>
              <a:t>’ denotes ambiguously</a:t>
            </a:r>
          </a:p>
        </p:txBody>
      </p:sp>
      <p:sp>
        <p:nvSpPr>
          <p:cNvPr id="54275" name="Rectangle 3"/>
          <p:cNvSpPr>
            <a:spLocks noGrp="1" noChangeArrowheads="1"/>
          </p:cNvSpPr>
          <p:nvPr>
            <p:ph idx="1"/>
          </p:nvPr>
        </p:nvSpPr>
        <p:spPr>
          <a:xfrm>
            <a:off x="228600" y="2286000"/>
            <a:ext cx="8686800" cy="4343400"/>
          </a:xfrm>
        </p:spPr>
        <p:txBody>
          <a:bodyPr/>
          <a:lstStyle/>
          <a:p>
            <a:pPr eaLnBrk="1" hangingPunct="1">
              <a:lnSpc>
                <a:spcPct val="90000"/>
              </a:lnSpc>
            </a:pPr>
            <a:r>
              <a:rPr lang="en-US" altLang="en-US" sz="2800" dirty="0"/>
              <a:t>In philosophy:</a:t>
            </a:r>
          </a:p>
          <a:p>
            <a:pPr lvl="1" eaLnBrk="1" hangingPunct="1">
              <a:lnSpc>
                <a:spcPct val="90000"/>
              </a:lnSpc>
            </a:pPr>
            <a:r>
              <a:rPr lang="en-US" altLang="en-US" sz="2400" b="1" i="1" u="sng" dirty="0">
                <a:solidFill>
                  <a:srgbClr val="FFFF00"/>
                </a:solidFill>
              </a:rPr>
              <a:t>Ontology</a:t>
            </a:r>
            <a:r>
              <a:rPr lang="en-US" altLang="en-US" sz="2400" dirty="0"/>
              <a:t> </a:t>
            </a:r>
            <a:r>
              <a:rPr lang="en-US" altLang="en-US" sz="1600" dirty="0"/>
              <a:t>(no plural)</a:t>
            </a:r>
            <a:r>
              <a:rPr lang="en-US" altLang="en-US" sz="2400" dirty="0"/>
              <a:t> is the study of what entities exist and how they relate to each other;</a:t>
            </a:r>
          </a:p>
          <a:p>
            <a:pPr lvl="1" eaLnBrk="1" hangingPunct="1">
              <a:lnSpc>
                <a:spcPct val="90000"/>
              </a:lnSpc>
            </a:pPr>
            <a:endParaRPr lang="en-US" altLang="en-US" sz="2400" dirty="0"/>
          </a:p>
          <a:p>
            <a:pPr eaLnBrk="1" hangingPunct="1">
              <a:lnSpc>
                <a:spcPct val="90000"/>
              </a:lnSpc>
            </a:pPr>
            <a:r>
              <a:rPr lang="en-US" altLang="en-US" sz="2800" dirty="0"/>
              <a:t>In computer science and many biomedical informatics applications:</a:t>
            </a:r>
          </a:p>
          <a:p>
            <a:pPr lvl="1" eaLnBrk="1" hangingPunct="1">
              <a:lnSpc>
                <a:spcPct val="90000"/>
              </a:lnSpc>
            </a:pPr>
            <a:r>
              <a:rPr lang="en-US" altLang="en-US" sz="2400" b="1" i="1" u="sng" dirty="0">
                <a:solidFill>
                  <a:schemeClr val="accent1"/>
                </a:solidFill>
              </a:rPr>
              <a:t>An ontology</a:t>
            </a:r>
            <a:r>
              <a:rPr lang="en-US" altLang="en-US" sz="2400" dirty="0"/>
              <a:t> </a:t>
            </a:r>
            <a:r>
              <a:rPr lang="en-US" altLang="en-US" sz="1600" dirty="0"/>
              <a:t>(plural: </a:t>
            </a:r>
            <a:r>
              <a:rPr lang="en-US" altLang="en-US" sz="1600" i="1" dirty="0"/>
              <a:t>ontologies</a:t>
            </a:r>
            <a:r>
              <a:rPr lang="en-US" altLang="en-US" sz="1600" dirty="0"/>
              <a:t>)</a:t>
            </a:r>
            <a:r>
              <a:rPr lang="en-US" altLang="en-US" sz="2400" dirty="0"/>
              <a:t> is a shared and agreed upon </a:t>
            </a:r>
            <a:r>
              <a:rPr lang="en-US" altLang="en-US" sz="2400" b="1" i="1" dirty="0">
                <a:solidFill>
                  <a:srgbClr val="FFC000"/>
                </a:solidFill>
              </a:rPr>
              <a:t>conceptualization</a:t>
            </a:r>
            <a:r>
              <a:rPr lang="en-US" altLang="en-US" sz="2400" dirty="0"/>
              <a:t> of a domain;</a:t>
            </a:r>
          </a:p>
        </p:txBody>
      </p:sp>
      <p:sp>
        <p:nvSpPr>
          <p:cNvPr id="3" name="Slide Number Placeholder 2">
            <a:extLst>
              <a:ext uri="{FF2B5EF4-FFF2-40B4-BE49-F238E27FC236}">
                <a16:creationId xmlns:a16="http://schemas.microsoft.com/office/drawing/2014/main" id="{29C29BF4-E61B-4BD4-BA95-04A257E3A752}"/>
              </a:ext>
            </a:extLst>
          </p:cNvPr>
          <p:cNvSpPr>
            <a:spLocks noGrp="1"/>
          </p:cNvSpPr>
          <p:nvPr>
            <p:ph type="sldNum" sz="quarter" idx="10"/>
          </p:nvPr>
        </p:nvSpPr>
        <p:spPr/>
        <p:txBody>
          <a:bodyPr/>
          <a:lstStyle/>
          <a:p>
            <a:fld id="{01EF93C7-D0AB-41D7-8C62-1F8A9E33AE23}" type="slidenum">
              <a:rPr lang="en-US" smtClean="0"/>
              <a:pPr/>
              <a:t>39</a:t>
            </a:fld>
            <a:endParaRPr lang="en-US"/>
          </a:p>
        </p:txBody>
      </p:sp>
      <p:sp>
        <p:nvSpPr>
          <p:cNvPr id="5" name="Slide Number Placeholder 2">
            <a:extLst>
              <a:ext uri="{FF2B5EF4-FFF2-40B4-BE49-F238E27FC236}">
                <a16:creationId xmlns:a16="http://schemas.microsoft.com/office/drawing/2014/main" id="{9702540C-EFEC-4BF0-AFE4-CB7A1E9C6D3A}"/>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39</a:t>
            </a:fld>
            <a:endParaRPr lang="en-US" altLang="en-US"/>
          </a:p>
        </p:txBody>
      </p:sp>
      <p:grpSp>
        <p:nvGrpSpPr>
          <p:cNvPr id="4" name="Group 3">
            <a:extLst>
              <a:ext uri="{FF2B5EF4-FFF2-40B4-BE49-F238E27FC236}">
                <a16:creationId xmlns:a16="http://schemas.microsoft.com/office/drawing/2014/main" id="{939F186E-5077-4498-A165-AE0AC275A213}"/>
              </a:ext>
            </a:extLst>
          </p:cNvPr>
          <p:cNvGrpSpPr/>
          <p:nvPr/>
        </p:nvGrpSpPr>
        <p:grpSpPr>
          <a:xfrm>
            <a:off x="228599" y="2209799"/>
            <a:ext cx="8686800" cy="3519657"/>
            <a:chOff x="228599" y="2209799"/>
            <a:chExt cx="8686800" cy="3519657"/>
          </a:xfrm>
        </p:grpSpPr>
        <p:sp>
          <p:nvSpPr>
            <p:cNvPr id="6" name="Rectangle 5">
              <a:extLst>
                <a:ext uri="{FF2B5EF4-FFF2-40B4-BE49-F238E27FC236}">
                  <a16:creationId xmlns:a16="http://schemas.microsoft.com/office/drawing/2014/main" id="{97098ABC-0F7E-4B18-974D-CEB406614E77}"/>
                </a:ext>
              </a:extLst>
            </p:cNvPr>
            <p:cNvSpPr/>
            <p:nvPr/>
          </p:nvSpPr>
          <p:spPr bwMode="auto">
            <a:xfrm>
              <a:off x="228599" y="2209799"/>
              <a:ext cx="8686800" cy="1447801"/>
            </a:xfrm>
            <a:prstGeom prst="rect">
              <a:avLst/>
            </a:prstGeom>
            <a:noFill/>
            <a:ln w="38100" cap="flat" cmpd="sng" algn="ctr">
              <a:solidFill>
                <a:srgbClr val="FF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a:extLst>
                <a:ext uri="{FF2B5EF4-FFF2-40B4-BE49-F238E27FC236}">
                  <a16:creationId xmlns:a16="http://schemas.microsoft.com/office/drawing/2014/main" id="{E996FB9B-2627-44B4-BF2E-1A2432F7094E}"/>
                </a:ext>
              </a:extLst>
            </p:cNvPr>
            <p:cNvSpPr/>
            <p:nvPr/>
          </p:nvSpPr>
          <p:spPr bwMode="auto">
            <a:xfrm>
              <a:off x="228599" y="3877175"/>
              <a:ext cx="8686800" cy="1852281"/>
            </a:xfrm>
            <a:prstGeom prst="rect">
              <a:avLst/>
            </a:prstGeom>
            <a:noFill/>
            <a:ln w="3810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extBox 1">
              <a:extLst>
                <a:ext uri="{FF2B5EF4-FFF2-40B4-BE49-F238E27FC236}">
                  <a16:creationId xmlns:a16="http://schemas.microsoft.com/office/drawing/2014/main" id="{780F959E-847E-4F5E-9B30-80D405D462A2}"/>
                </a:ext>
              </a:extLst>
            </p:cNvPr>
            <p:cNvSpPr txBox="1"/>
            <p:nvPr/>
          </p:nvSpPr>
          <p:spPr>
            <a:xfrm>
              <a:off x="7634279" y="3124986"/>
              <a:ext cx="1281120" cy="523220"/>
            </a:xfrm>
            <a:prstGeom prst="rect">
              <a:avLst/>
            </a:prstGeom>
            <a:solidFill>
              <a:srgbClr val="FF9999"/>
            </a:solidFill>
          </p:spPr>
          <p:txBody>
            <a:bodyPr wrap="none" rtlCol="0">
              <a:spAutoFit/>
            </a:bodyPr>
            <a:lstStyle/>
            <a:p>
              <a:r>
                <a:rPr lang="en-US" sz="2800" dirty="0">
                  <a:solidFill>
                    <a:schemeClr val="bg1"/>
                  </a:solidFill>
                </a:rPr>
                <a:t>Reality</a:t>
              </a:r>
            </a:p>
          </p:txBody>
        </p:sp>
        <p:sp>
          <p:nvSpPr>
            <p:cNvPr id="9" name="TextBox 8">
              <a:extLst>
                <a:ext uri="{FF2B5EF4-FFF2-40B4-BE49-F238E27FC236}">
                  <a16:creationId xmlns:a16="http://schemas.microsoft.com/office/drawing/2014/main" id="{8BAC436E-632C-4427-B01A-59393F9606CD}"/>
                </a:ext>
              </a:extLst>
            </p:cNvPr>
            <p:cNvSpPr txBox="1"/>
            <p:nvPr/>
          </p:nvSpPr>
          <p:spPr>
            <a:xfrm>
              <a:off x="6396485" y="5203188"/>
              <a:ext cx="2512163" cy="523220"/>
            </a:xfrm>
            <a:prstGeom prst="rect">
              <a:avLst/>
            </a:prstGeom>
            <a:solidFill>
              <a:srgbClr val="00FF00"/>
            </a:solidFill>
          </p:spPr>
          <p:txBody>
            <a:bodyPr wrap="none" rtlCol="0">
              <a:spAutoFit/>
            </a:bodyPr>
            <a:lstStyle/>
            <a:p>
              <a:r>
                <a:rPr lang="en-US" sz="2800" dirty="0">
                  <a:solidFill>
                    <a:srgbClr val="000000"/>
                  </a:solidFill>
                </a:rPr>
                <a:t>Representation</a:t>
              </a:r>
            </a:p>
          </p:txBody>
        </p:sp>
      </p:grpSp>
    </p:spTree>
    <p:extLst>
      <p:ext uri="{BB962C8B-B14F-4D97-AF65-F5344CB8AC3E}">
        <p14:creationId xmlns:p14="http://schemas.microsoft.com/office/powerpoint/2010/main" val="373511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Grp="1" noChangeArrowheads="1"/>
          </p:cNvSpPr>
          <p:nvPr>
            <p:ph type="title"/>
          </p:nvPr>
        </p:nvSpPr>
        <p:spPr>
          <a:xfrm>
            <a:off x="152400" y="533400"/>
            <a:ext cx="8839200" cy="642938"/>
          </a:xfrm>
        </p:spPr>
        <p:txBody>
          <a:bodyPr/>
          <a:lstStyle/>
          <a:p>
            <a:pPr algn="ctr" eaLnBrk="1" hangingPunct="1"/>
            <a:r>
              <a:rPr lang="nl-BE" altLang="en-US" sz="3200" dirty="0"/>
              <a:t>More accurately</a:t>
            </a:r>
            <a:endParaRPr lang="en-GB" altLang="en-US" sz="3200" dirty="0"/>
          </a:p>
        </p:txBody>
      </p:sp>
      <p:sp>
        <p:nvSpPr>
          <p:cNvPr id="3" name="Slide Number Placeholder 2"/>
          <p:cNvSpPr>
            <a:spLocks noGrp="1"/>
          </p:cNvSpPr>
          <p:nvPr>
            <p:ph type="sldNum" sz="quarter" idx="10"/>
          </p:nvPr>
        </p:nvSpPr>
        <p:spPr>
          <a:xfrm>
            <a:off x="0" y="6553200"/>
            <a:ext cx="1905000" cy="304800"/>
          </a:xfrm>
        </p:spPr>
        <p:txBody>
          <a:bodyPr/>
          <a:lstStyle/>
          <a:p>
            <a:fld id="{F41BC1FE-425B-4D41-9768-47500E60C2C6}" type="slidenum">
              <a:rPr lang="en-US" altLang="en-US" smtClean="0"/>
              <a:pPr/>
              <a:t>4</a:t>
            </a:fld>
            <a:endParaRPr lang="en-US" altLang="en-US"/>
          </a:p>
        </p:txBody>
      </p:sp>
      <p:pic>
        <p:nvPicPr>
          <p:cNvPr id="14" name="Picture 13">
            <a:extLst>
              <a:ext uri="{FF2B5EF4-FFF2-40B4-BE49-F238E27FC236}">
                <a16:creationId xmlns:a16="http://schemas.microsoft.com/office/drawing/2014/main" id="{A0BCD50B-22D5-4682-B555-E45350E61762}"/>
              </a:ext>
            </a:extLst>
          </p:cNvPr>
          <p:cNvPicPr>
            <a:picLocks noChangeAspect="1"/>
          </p:cNvPicPr>
          <p:nvPr/>
        </p:nvPicPr>
        <p:blipFill>
          <a:blip r:embed="rId3"/>
          <a:stretch>
            <a:fillRect/>
          </a:stretch>
        </p:blipFill>
        <p:spPr>
          <a:xfrm>
            <a:off x="0" y="1219200"/>
            <a:ext cx="9144000" cy="5638800"/>
          </a:xfrm>
          <a:prstGeom prst="rect">
            <a:avLst/>
          </a:prstGeom>
        </p:spPr>
      </p:pic>
      <p:sp>
        <p:nvSpPr>
          <p:cNvPr id="7" name="Freeform: Shape 6">
            <a:extLst>
              <a:ext uri="{FF2B5EF4-FFF2-40B4-BE49-F238E27FC236}">
                <a16:creationId xmlns:a16="http://schemas.microsoft.com/office/drawing/2014/main" id="{0DB430FA-3B9B-43DE-B418-129FF7E700E7}"/>
              </a:ext>
            </a:extLst>
          </p:cNvPr>
          <p:cNvSpPr/>
          <p:nvPr/>
        </p:nvSpPr>
        <p:spPr bwMode="auto">
          <a:xfrm>
            <a:off x="3775587" y="3222523"/>
            <a:ext cx="449826" cy="1607574"/>
          </a:xfrm>
          <a:custGeom>
            <a:avLst/>
            <a:gdLst>
              <a:gd name="connsiteX0" fmla="*/ 0 w 449826"/>
              <a:gd name="connsiteY0" fmla="*/ 14748 h 1607574"/>
              <a:gd name="connsiteX1" fmla="*/ 235974 w 449826"/>
              <a:gd name="connsiteY1" fmla="*/ 1607574 h 1607574"/>
              <a:gd name="connsiteX2" fmla="*/ 449826 w 449826"/>
              <a:gd name="connsiteY2" fmla="*/ 1607574 h 1607574"/>
              <a:gd name="connsiteX3" fmla="*/ 449826 w 449826"/>
              <a:gd name="connsiteY3" fmla="*/ 0 h 1607574"/>
              <a:gd name="connsiteX4" fmla="*/ 0 w 449826"/>
              <a:gd name="connsiteY4" fmla="*/ 14748 h 160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26" h="1607574">
                <a:moveTo>
                  <a:pt x="0" y="14748"/>
                </a:moveTo>
                <a:lnTo>
                  <a:pt x="235974" y="1607574"/>
                </a:lnTo>
                <a:lnTo>
                  <a:pt x="449826" y="1607574"/>
                </a:lnTo>
                <a:lnTo>
                  <a:pt x="449826" y="0"/>
                </a:lnTo>
                <a:lnTo>
                  <a:pt x="0" y="14748"/>
                </a:lnTo>
                <a:close/>
              </a:path>
            </a:pathLst>
          </a:custGeom>
          <a:blipFill>
            <a:blip r:embed="rId4"/>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8" name="Picture 7">
            <a:extLst>
              <a:ext uri="{FF2B5EF4-FFF2-40B4-BE49-F238E27FC236}">
                <a16:creationId xmlns:a16="http://schemas.microsoft.com/office/drawing/2014/main" id="{87B2A2EF-B1B9-4458-8D83-37492102E5BB}"/>
              </a:ext>
            </a:extLst>
          </p:cNvPr>
          <p:cNvPicPr>
            <a:picLocks noChangeAspect="1"/>
          </p:cNvPicPr>
          <p:nvPr/>
        </p:nvPicPr>
        <p:blipFill>
          <a:blip r:embed="rId5"/>
          <a:stretch>
            <a:fillRect/>
          </a:stretch>
        </p:blipFill>
        <p:spPr>
          <a:xfrm rot="16200000">
            <a:off x="3491973" y="3790043"/>
            <a:ext cx="1567662" cy="381000"/>
          </a:xfrm>
          <a:prstGeom prst="rect">
            <a:avLst/>
          </a:prstGeom>
        </p:spPr>
      </p:pic>
      <p:pic>
        <p:nvPicPr>
          <p:cNvPr id="10" name="Picture 9">
            <a:extLst>
              <a:ext uri="{FF2B5EF4-FFF2-40B4-BE49-F238E27FC236}">
                <a16:creationId xmlns:a16="http://schemas.microsoft.com/office/drawing/2014/main" id="{F1AB9C66-A48D-47F4-99B4-0074FAF427AE}"/>
              </a:ext>
            </a:extLst>
          </p:cNvPr>
          <p:cNvPicPr>
            <a:picLocks noChangeAspect="1"/>
          </p:cNvPicPr>
          <p:nvPr/>
        </p:nvPicPr>
        <p:blipFill>
          <a:blip r:embed="rId6"/>
          <a:stretch>
            <a:fillRect/>
          </a:stretch>
        </p:blipFill>
        <p:spPr>
          <a:xfrm flipH="1">
            <a:off x="4405484" y="3616388"/>
            <a:ext cx="68142" cy="409548"/>
          </a:xfrm>
          <a:prstGeom prst="rect">
            <a:avLst/>
          </a:prstGeom>
        </p:spPr>
      </p:pic>
      <p:pic>
        <p:nvPicPr>
          <p:cNvPr id="16" name="Picture 15">
            <a:extLst>
              <a:ext uri="{FF2B5EF4-FFF2-40B4-BE49-F238E27FC236}">
                <a16:creationId xmlns:a16="http://schemas.microsoft.com/office/drawing/2014/main" id="{7E818A86-ABF1-496B-8D5C-F97E2EA4FBBD}"/>
              </a:ext>
            </a:extLst>
          </p:cNvPr>
          <p:cNvPicPr>
            <a:picLocks noChangeAspect="1"/>
          </p:cNvPicPr>
          <p:nvPr/>
        </p:nvPicPr>
        <p:blipFill>
          <a:blip r:embed="rId6"/>
          <a:stretch>
            <a:fillRect/>
          </a:stretch>
        </p:blipFill>
        <p:spPr>
          <a:xfrm flipH="1">
            <a:off x="4404474" y="4402648"/>
            <a:ext cx="68142" cy="401819"/>
          </a:xfrm>
          <a:prstGeom prst="rect">
            <a:avLst/>
          </a:prstGeom>
        </p:spPr>
      </p:pic>
      <p:pic>
        <p:nvPicPr>
          <p:cNvPr id="12" name="Picture 11">
            <a:extLst>
              <a:ext uri="{FF2B5EF4-FFF2-40B4-BE49-F238E27FC236}">
                <a16:creationId xmlns:a16="http://schemas.microsoft.com/office/drawing/2014/main" id="{50BE149F-77B5-4519-A0C5-AF71168CBEF1}"/>
              </a:ext>
            </a:extLst>
          </p:cNvPr>
          <p:cNvPicPr>
            <a:picLocks noChangeAspect="1"/>
          </p:cNvPicPr>
          <p:nvPr/>
        </p:nvPicPr>
        <p:blipFill>
          <a:blip r:embed="rId7"/>
          <a:stretch>
            <a:fillRect/>
          </a:stretch>
        </p:blipFill>
        <p:spPr>
          <a:xfrm>
            <a:off x="4295776" y="3657599"/>
            <a:ext cx="137042" cy="327123"/>
          </a:xfrm>
          <a:prstGeom prst="rect">
            <a:avLst/>
          </a:prstGeom>
        </p:spPr>
      </p:pic>
      <p:pic>
        <p:nvPicPr>
          <p:cNvPr id="17" name="Picture 16">
            <a:extLst>
              <a:ext uri="{FF2B5EF4-FFF2-40B4-BE49-F238E27FC236}">
                <a16:creationId xmlns:a16="http://schemas.microsoft.com/office/drawing/2014/main" id="{64BE34DC-4B21-4704-95FB-ED935B59551F}"/>
              </a:ext>
            </a:extLst>
          </p:cNvPr>
          <p:cNvPicPr>
            <a:picLocks noChangeAspect="1"/>
          </p:cNvPicPr>
          <p:nvPr/>
        </p:nvPicPr>
        <p:blipFill>
          <a:blip r:embed="rId7"/>
          <a:stretch>
            <a:fillRect/>
          </a:stretch>
        </p:blipFill>
        <p:spPr>
          <a:xfrm>
            <a:off x="4295776" y="4437251"/>
            <a:ext cx="137042" cy="327123"/>
          </a:xfrm>
          <a:prstGeom prst="rect">
            <a:avLst/>
          </a:prstGeom>
        </p:spPr>
      </p:pic>
      <p:pic>
        <p:nvPicPr>
          <p:cNvPr id="21" name="Picture 20">
            <a:extLst>
              <a:ext uri="{FF2B5EF4-FFF2-40B4-BE49-F238E27FC236}">
                <a16:creationId xmlns:a16="http://schemas.microsoft.com/office/drawing/2014/main" id="{C749281F-943B-4745-A081-734BE5BDFA12}"/>
              </a:ext>
            </a:extLst>
          </p:cNvPr>
          <p:cNvPicPr>
            <a:picLocks noChangeAspect="1"/>
          </p:cNvPicPr>
          <p:nvPr/>
        </p:nvPicPr>
        <p:blipFill>
          <a:blip r:embed="rId8"/>
          <a:stretch>
            <a:fillRect/>
          </a:stretch>
        </p:blipFill>
        <p:spPr>
          <a:xfrm>
            <a:off x="4225412" y="5379475"/>
            <a:ext cx="1684559" cy="685800"/>
          </a:xfrm>
          <a:prstGeom prst="rect">
            <a:avLst/>
          </a:prstGeom>
        </p:spPr>
      </p:pic>
      <p:sp>
        <p:nvSpPr>
          <p:cNvPr id="22" name="Freeform: Shape 21">
            <a:extLst>
              <a:ext uri="{FF2B5EF4-FFF2-40B4-BE49-F238E27FC236}">
                <a16:creationId xmlns:a16="http://schemas.microsoft.com/office/drawing/2014/main" id="{445CF9CE-1D4E-42C5-80FC-BA6878B4FCB2}"/>
              </a:ext>
            </a:extLst>
          </p:cNvPr>
          <p:cNvSpPr/>
          <p:nvPr/>
        </p:nvSpPr>
        <p:spPr bwMode="auto">
          <a:xfrm>
            <a:off x="3603567" y="3595255"/>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4" name="Freeform: Shape 23">
            <a:extLst>
              <a:ext uri="{FF2B5EF4-FFF2-40B4-BE49-F238E27FC236}">
                <a16:creationId xmlns:a16="http://schemas.microsoft.com/office/drawing/2014/main" id="{F86C1B55-7AA2-4398-B7AC-CE074963A871}"/>
              </a:ext>
            </a:extLst>
          </p:cNvPr>
          <p:cNvSpPr/>
          <p:nvPr/>
        </p:nvSpPr>
        <p:spPr bwMode="auto">
          <a:xfrm>
            <a:off x="3714405" y="4382193"/>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15" name="Group 14">
            <a:extLst>
              <a:ext uri="{FF2B5EF4-FFF2-40B4-BE49-F238E27FC236}">
                <a16:creationId xmlns:a16="http://schemas.microsoft.com/office/drawing/2014/main" id="{5D4658A8-1985-4DAF-9E2A-E81DCAA562D6}"/>
              </a:ext>
            </a:extLst>
          </p:cNvPr>
          <p:cNvGrpSpPr/>
          <p:nvPr/>
        </p:nvGrpSpPr>
        <p:grpSpPr>
          <a:xfrm>
            <a:off x="3483508" y="2680744"/>
            <a:ext cx="2841092" cy="2261240"/>
            <a:chOff x="3483508" y="2680744"/>
            <a:chExt cx="2841092" cy="2261240"/>
          </a:xfrm>
        </p:grpSpPr>
        <p:grpSp>
          <p:nvGrpSpPr>
            <p:cNvPr id="6" name="Group 5">
              <a:extLst>
                <a:ext uri="{FF2B5EF4-FFF2-40B4-BE49-F238E27FC236}">
                  <a16:creationId xmlns:a16="http://schemas.microsoft.com/office/drawing/2014/main" id="{1A931146-30D3-4530-887E-A77A03380F73}"/>
                </a:ext>
              </a:extLst>
            </p:cNvPr>
            <p:cNvGrpSpPr/>
            <p:nvPr/>
          </p:nvGrpSpPr>
          <p:grpSpPr>
            <a:xfrm>
              <a:off x="3483508" y="2680744"/>
              <a:ext cx="2841092" cy="697644"/>
              <a:chOff x="3483508" y="2680744"/>
              <a:chExt cx="2841092" cy="697644"/>
            </a:xfrm>
            <a:solidFill>
              <a:srgbClr val="00FF00">
                <a:alpha val="40000"/>
              </a:srgbClr>
            </a:solidFill>
          </p:grpSpPr>
          <p:sp>
            <p:nvSpPr>
              <p:cNvPr id="4" name="Arrow: Right 3">
                <a:extLst>
                  <a:ext uri="{FF2B5EF4-FFF2-40B4-BE49-F238E27FC236}">
                    <a16:creationId xmlns:a16="http://schemas.microsoft.com/office/drawing/2014/main" id="{559B790B-B629-4A21-8754-6E135BC86CE6}"/>
                  </a:ext>
                </a:extLst>
              </p:cNvPr>
              <p:cNvSpPr/>
              <p:nvPr/>
            </p:nvSpPr>
            <p:spPr bwMode="auto">
              <a:xfrm>
                <a:off x="3544280" y="2680744"/>
                <a:ext cx="2780320" cy="697644"/>
              </a:xfrm>
              <a:prstGeom prst="right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 name="Right Triangle 4">
                <a:extLst>
                  <a:ext uri="{FF2B5EF4-FFF2-40B4-BE49-F238E27FC236}">
                    <a16:creationId xmlns:a16="http://schemas.microsoft.com/office/drawing/2014/main" id="{968F337D-6118-4202-ABDE-26686B1AC411}"/>
                  </a:ext>
                </a:extLst>
              </p:cNvPr>
              <p:cNvSpPr/>
              <p:nvPr/>
            </p:nvSpPr>
            <p:spPr bwMode="auto">
              <a:xfrm rot="16200000" flipH="1">
                <a:off x="3326757" y="3012276"/>
                <a:ext cx="376656" cy="63153"/>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9" name="Group 8">
              <a:extLst>
                <a:ext uri="{FF2B5EF4-FFF2-40B4-BE49-F238E27FC236}">
                  <a16:creationId xmlns:a16="http://schemas.microsoft.com/office/drawing/2014/main" id="{D520FAE1-B297-4720-B68F-8A8E23FCFF52}"/>
                </a:ext>
              </a:extLst>
            </p:cNvPr>
            <p:cNvGrpSpPr/>
            <p:nvPr/>
          </p:nvGrpSpPr>
          <p:grpSpPr>
            <a:xfrm>
              <a:off x="3597808" y="3467165"/>
              <a:ext cx="2574392" cy="697644"/>
              <a:chOff x="3597808" y="3467165"/>
              <a:chExt cx="2574392" cy="697644"/>
            </a:xfrm>
            <a:solidFill>
              <a:srgbClr val="00FF00">
                <a:alpha val="40000"/>
              </a:srgbClr>
            </a:solidFill>
          </p:grpSpPr>
          <p:sp>
            <p:nvSpPr>
              <p:cNvPr id="29" name="Arrow: Right 28">
                <a:extLst>
                  <a:ext uri="{FF2B5EF4-FFF2-40B4-BE49-F238E27FC236}">
                    <a16:creationId xmlns:a16="http://schemas.microsoft.com/office/drawing/2014/main" id="{F846EEC1-9647-4905-B9CE-58A304FBB4E1}"/>
                  </a:ext>
                </a:extLst>
              </p:cNvPr>
              <p:cNvSpPr/>
              <p:nvPr/>
            </p:nvSpPr>
            <p:spPr bwMode="auto">
              <a:xfrm>
                <a:off x="3658580" y="3467165"/>
                <a:ext cx="2513620" cy="697644"/>
              </a:xfrm>
              <a:prstGeom prst="rightArrow">
                <a:avLst>
                  <a:gd name="adj1" fmla="val 50000"/>
                  <a:gd name="adj2" fmla="val 43992"/>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0" name="Right Triangle 29">
                <a:extLst>
                  <a:ext uri="{FF2B5EF4-FFF2-40B4-BE49-F238E27FC236}">
                    <a16:creationId xmlns:a16="http://schemas.microsoft.com/office/drawing/2014/main" id="{C19BAC68-3810-4917-A4BE-33A9492887AB}"/>
                  </a:ext>
                </a:extLst>
              </p:cNvPr>
              <p:cNvSpPr/>
              <p:nvPr/>
            </p:nvSpPr>
            <p:spPr bwMode="auto">
              <a:xfrm rot="16200000" flipH="1">
                <a:off x="3441057" y="3798697"/>
                <a:ext cx="376656" cy="63153"/>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11" name="Group 10">
              <a:extLst>
                <a:ext uri="{FF2B5EF4-FFF2-40B4-BE49-F238E27FC236}">
                  <a16:creationId xmlns:a16="http://schemas.microsoft.com/office/drawing/2014/main" id="{A56F943F-30DE-4924-8BB2-B76AA35CAEDA}"/>
                </a:ext>
              </a:extLst>
            </p:cNvPr>
            <p:cNvGrpSpPr/>
            <p:nvPr/>
          </p:nvGrpSpPr>
          <p:grpSpPr>
            <a:xfrm>
              <a:off x="3711398" y="4244340"/>
              <a:ext cx="2308402" cy="697644"/>
              <a:chOff x="3711398" y="4244340"/>
              <a:chExt cx="2357932" cy="697644"/>
            </a:xfrm>
            <a:solidFill>
              <a:srgbClr val="00FF00">
                <a:alpha val="40000"/>
              </a:srgbClr>
            </a:solidFill>
          </p:grpSpPr>
          <p:sp>
            <p:nvSpPr>
              <p:cNvPr id="31" name="Arrow: Right 30">
                <a:extLst>
                  <a:ext uri="{FF2B5EF4-FFF2-40B4-BE49-F238E27FC236}">
                    <a16:creationId xmlns:a16="http://schemas.microsoft.com/office/drawing/2014/main" id="{8F7CDB23-D407-4A15-B6A9-87EF8298EDD7}"/>
                  </a:ext>
                </a:extLst>
              </p:cNvPr>
              <p:cNvSpPr/>
              <p:nvPr/>
            </p:nvSpPr>
            <p:spPr bwMode="auto">
              <a:xfrm>
                <a:off x="3772170" y="4244340"/>
                <a:ext cx="2297160" cy="697644"/>
              </a:xfrm>
              <a:prstGeom prst="rightArrow">
                <a:avLst>
                  <a:gd name="adj1" fmla="val 50000"/>
                  <a:gd name="adj2" fmla="val 43447"/>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2" name="Right Triangle 31">
                <a:extLst>
                  <a:ext uri="{FF2B5EF4-FFF2-40B4-BE49-F238E27FC236}">
                    <a16:creationId xmlns:a16="http://schemas.microsoft.com/office/drawing/2014/main" id="{D788F5B0-4623-4032-B5ED-5C865D9D559C}"/>
                  </a:ext>
                </a:extLst>
              </p:cNvPr>
              <p:cNvSpPr/>
              <p:nvPr/>
            </p:nvSpPr>
            <p:spPr bwMode="auto">
              <a:xfrm rot="16200000" flipH="1">
                <a:off x="3554647" y="4575872"/>
                <a:ext cx="376656" cy="63153"/>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grpSp>
        <p:nvGrpSpPr>
          <p:cNvPr id="43" name="Group 42">
            <a:extLst>
              <a:ext uri="{FF2B5EF4-FFF2-40B4-BE49-F238E27FC236}">
                <a16:creationId xmlns:a16="http://schemas.microsoft.com/office/drawing/2014/main" id="{19979E1F-F5DD-4658-8C9D-80540A66E2C4}"/>
              </a:ext>
            </a:extLst>
          </p:cNvPr>
          <p:cNvGrpSpPr/>
          <p:nvPr/>
        </p:nvGrpSpPr>
        <p:grpSpPr>
          <a:xfrm>
            <a:off x="3477904" y="2678430"/>
            <a:ext cx="2841092" cy="2261240"/>
            <a:chOff x="6455308" y="2678430"/>
            <a:chExt cx="2841092" cy="2261240"/>
          </a:xfrm>
        </p:grpSpPr>
        <p:grpSp>
          <p:nvGrpSpPr>
            <p:cNvPr id="33" name="Group 32">
              <a:extLst>
                <a:ext uri="{FF2B5EF4-FFF2-40B4-BE49-F238E27FC236}">
                  <a16:creationId xmlns:a16="http://schemas.microsoft.com/office/drawing/2014/main" id="{47A32E8F-3932-4655-9BF0-660E561774F4}"/>
                </a:ext>
              </a:extLst>
            </p:cNvPr>
            <p:cNvGrpSpPr/>
            <p:nvPr/>
          </p:nvGrpSpPr>
          <p:grpSpPr>
            <a:xfrm>
              <a:off x="6455308" y="2678430"/>
              <a:ext cx="2841092" cy="697644"/>
              <a:chOff x="3483508" y="2680744"/>
              <a:chExt cx="2841092" cy="697644"/>
            </a:xfrm>
            <a:solidFill>
              <a:srgbClr val="00FF00">
                <a:alpha val="40000"/>
              </a:srgbClr>
            </a:solidFill>
          </p:grpSpPr>
          <p:sp>
            <p:nvSpPr>
              <p:cNvPr id="34" name="Arrow: Right 33">
                <a:extLst>
                  <a:ext uri="{FF2B5EF4-FFF2-40B4-BE49-F238E27FC236}">
                    <a16:creationId xmlns:a16="http://schemas.microsoft.com/office/drawing/2014/main" id="{2C986285-59B5-4742-82B4-364DAEE347DB}"/>
                  </a:ext>
                </a:extLst>
              </p:cNvPr>
              <p:cNvSpPr/>
              <p:nvPr/>
            </p:nvSpPr>
            <p:spPr bwMode="auto">
              <a:xfrm>
                <a:off x="3544280" y="2680744"/>
                <a:ext cx="2780320" cy="697644"/>
              </a:xfrm>
              <a:prstGeom prst="right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5" name="Right Triangle 34">
                <a:extLst>
                  <a:ext uri="{FF2B5EF4-FFF2-40B4-BE49-F238E27FC236}">
                    <a16:creationId xmlns:a16="http://schemas.microsoft.com/office/drawing/2014/main" id="{0AD25E88-58CC-48AF-9156-11F4ECEDF97C}"/>
                  </a:ext>
                </a:extLst>
              </p:cNvPr>
              <p:cNvSpPr/>
              <p:nvPr/>
            </p:nvSpPr>
            <p:spPr bwMode="auto">
              <a:xfrm rot="16200000" flipH="1">
                <a:off x="3326757" y="3012276"/>
                <a:ext cx="376656" cy="63153"/>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37" name="Arrow: Right 36">
              <a:extLst>
                <a:ext uri="{FF2B5EF4-FFF2-40B4-BE49-F238E27FC236}">
                  <a16:creationId xmlns:a16="http://schemas.microsoft.com/office/drawing/2014/main" id="{B1BD96BC-5D7A-4F27-843B-72ED46F841D2}"/>
                </a:ext>
              </a:extLst>
            </p:cNvPr>
            <p:cNvSpPr/>
            <p:nvPr/>
          </p:nvSpPr>
          <p:spPr bwMode="auto">
            <a:xfrm>
              <a:off x="7108054" y="3464851"/>
              <a:ext cx="2035945" cy="697644"/>
            </a:xfrm>
            <a:prstGeom prst="rightArrow">
              <a:avLst>
                <a:gd name="adj1" fmla="val 50000"/>
                <a:gd name="adj2" fmla="val 43992"/>
              </a:avLst>
            </a:prstGeom>
            <a:solidFill>
              <a:srgbClr val="00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0" name="Arrow: Right 39">
              <a:extLst>
                <a:ext uri="{FF2B5EF4-FFF2-40B4-BE49-F238E27FC236}">
                  <a16:creationId xmlns:a16="http://schemas.microsoft.com/office/drawing/2014/main" id="{E48CA286-2520-4F40-8B4C-A9DC1C8C446F}"/>
                </a:ext>
              </a:extLst>
            </p:cNvPr>
            <p:cNvSpPr/>
            <p:nvPr/>
          </p:nvSpPr>
          <p:spPr bwMode="auto">
            <a:xfrm>
              <a:off x="7108055" y="4242026"/>
              <a:ext cx="1883545" cy="697644"/>
            </a:xfrm>
            <a:prstGeom prst="rightArrow">
              <a:avLst>
                <a:gd name="adj1" fmla="val 50000"/>
                <a:gd name="adj2" fmla="val 43447"/>
              </a:avLst>
            </a:prstGeom>
            <a:solidFill>
              <a:srgbClr val="00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Rectangle 12">
              <a:extLst>
                <a:ext uri="{FF2B5EF4-FFF2-40B4-BE49-F238E27FC236}">
                  <a16:creationId xmlns:a16="http://schemas.microsoft.com/office/drawing/2014/main" id="{A82DDB4F-1D8E-49A2-8C14-0A12EDF2A8E6}"/>
                </a:ext>
              </a:extLst>
            </p:cNvPr>
            <p:cNvSpPr/>
            <p:nvPr/>
          </p:nvSpPr>
          <p:spPr bwMode="auto">
            <a:xfrm>
              <a:off x="7117709" y="3196712"/>
              <a:ext cx="290719" cy="460887"/>
            </a:xfrm>
            <a:prstGeom prst="rect">
              <a:avLst/>
            </a:prstGeom>
            <a:solidFill>
              <a:srgbClr val="00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2" name="Rectangle 41">
              <a:extLst>
                <a:ext uri="{FF2B5EF4-FFF2-40B4-BE49-F238E27FC236}">
                  <a16:creationId xmlns:a16="http://schemas.microsoft.com/office/drawing/2014/main" id="{4D330369-DB3C-484A-BF3D-5180B04BF926}"/>
                </a:ext>
              </a:extLst>
            </p:cNvPr>
            <p:cNvSpPr/>
            <p:nvPr/>
          </p:nvSpPr>
          <p:spPr bwMode="auto">
            <a:xfrm>
              <a:off x="7101755" y="3984722"/>
              <a:ext cx="290719" cy="434398"/>
            </a:xfrm>
            <a:prstGeom prst="rect">
              <a:avLst/>
            </a:prstGeom>
            <a:solidFill>
              <a:srgbClr val="00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44" name="Slide Number Placeholder 2">
            <a:extLst>
              <a:ext uri="{FF2B5EF4-FFF2-40B4-BE49-F238E27FC236}">
                <a16:creationId xmlns:a16="http://schemas.microsoft.com/office/drawing/2014/main" id="{8E48ABF2-3F23-4C19-B201-7862EE5046DE}"/>
              </a:ext>
            </a:extLst>
          </p:cNvPr>
          <p:cNvSpPr txBox="1">
            <a:spLocks/>
          </p:cNvSpPr>
          <p:nvPr/>
        </p:nvSpPr>
        <p:spPr>
          <a:xfrm>
            <a:off x="0" y="6553200"/>
            <a:ext cx="533400" cy="304800"/>
          </a:xfrm>
          <a:prstGeom prst="rect">
            <a:avLst/>
          </a:prstGeom>
          <a:ln/>
        </p:spPr>
        <p:txBody>
          <a:bodyPr vert="horz" lIns="91440" tIns="45720" rIns="91440" bIns="45720" rtlCol="0" anchor="ctr"/>
          <a:lstStyle>
            <a:defPPr>
              <a:defRPr lang="en-US"/>
            </a:defPPr>
            <a:lvl1pPr algn="l" rtl="0" fontAlgn="base">
              <a:spcBef>
                <a:spcPct val="0"/>
              </a:spcBef>
              <a:spcAft>
                <a:spcPct val="0"/>
              </a:spcAft>
              <a:defRPr sz="1200" b="1" kern="1200">
                <a:solidFill>
                  <a:schemeClr val="bg1"/>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a:lstStyle>
          <a:p>
            <a:fld id="{F41BC1FE-425B-4D41-9768-47500E60C2C6}" type="slidenum">
              <a:rPr lang="en-US" altLang="en-US" smtClean="0">
                <a:solidFill>
                  <a:schemeClr val="tx1"/>
                </a:solidFill>
              </a:rPr>
              <a:pPr/>
              <a:t>4</a:t>
            </a:fld>
            <a:endParaRPr lang="en-US" altLang="en-US">
              <a:solidFill>
                <a:schemeClr val="tx1"/>
              </a:solidFill>
            </a:endParaRPr>
          </a:p>
        </p:txBody>
      </p:sp>
    </p:spTree>
    <p:extLst>
      <p:ext uri="{BB962C8B-B14F-4D97-AF65-F5344CB8AC3E}">
        <p14:creationId xmlns:p14="http://schemas.microsoft.com/office/powerpoint/2010/main" val="2619085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F71F46-1CD2-4A27-8B81-AD71E56B10CE}"/>
              </a:ext>
            </a:extLst>
          </p:cNvPr>
          <p:cNvPicPr>
            <a:picLocks noChangeAspect="1"/>
          </p:cNvPicPr>
          <p:nvPr/>
        </p:nvPicPr>
        <p:blipFill>
          <a:blip r:embed="rId2"/>
          <a:stretch>
            <a:fillRect/>
          </a:stretch>
        </p:blipFill>
        <p:spPr>
          <a:xfrm>
            <a:off x="0" y="2286000"/>
            <a:ext cx="9144000" cy="4572000"/>
          </a:xfrm>
          <a:prstGeom prst="rect">
            <a:avLst/>
          </a:prstGeom>
        </p:spPr>
      </p:pic>
      <p:sp>
        <p:nvSpPr>
          <p:cNvPr id="2" name="Title 1">
            <a:extLst>
              <a:ext uri="{FF2B5EF4-FFF2-40B4-BE49-F238E27FC236}">
                <a16:creationId xmlns:a16="http://schemas.microsoft.com/office/drawing/2014/main" id="{C4349C9B-6E2A-4487-AC20-2DD42761B3FA}"/>
              </a:ext>
            </a:extLst>
          </p:cNvPr>
          <p:cNvSpPr>
            <a:spLocks noGrp="1"/>
          </p:cNvSpPr>
          <p:nvPr>
            <p:ph type="title"/>
          </p:nvPr>
        </p:nvSpPr>
        <p:spPr>
          <a:xfrm>
            <a:off x="228600" y="559847"/>
            <a:ext cx="8686800" cy="762000"/>
          </a:xfrm>
        </p:spPr>
        <p:txBody>
          <a:bodyPr/>
          <a:lstStyle/>
          <a:p>
            <a:r>
              <a:rPr lang="en-US" dirty="0"/>
              <a:t>Example: the Gene ‘Ontology’</a:t>
            </a:r>
          </a:p>
        </p:txBody>
      </p:sp>
      <p:sp>
        <p:nvSpPr>
          <p:cNvPr id="4" name="Slide Number Placeholder 3">
            <a:extLst>
              <a:ext uri="{FF2B5EF4-FFF2-40B4-BE49-F238E27FC236}">
                <a16:creationId xmlns:a16="http://schemas.microsoft.com/office/drawing/2014/main" id="{F196B9F3-2F92-449B-A25B-287266FE3DCD}"/>
              </a:ext>
            </a:extLst>
          </p:cNvPr>
          <p:cNvSpPr>
            <a:spLocks noGrp="1"/>
          </p:cNvSpPr>
          <p:nvPr>
            <p:ph type="sldNum" sz="quarter" idx="4"/>
          </p:nvPr>
        </p:nvSpPr>
        <p:spPr/>
        <p:txBody>
          <a:bodyPr/>
          <a:lstStyle/>
          <a:p>
            <a:fld id="{9CE537AB-973C-4F01-8428-E6E22579D3AA}" type="slidenum">
              <a:rPr lang="en-US" smtClean="0">
                <a:solidFill>
                  <a:schemeClr val="tx1"/>
                </a:solidFill>
              </a:rPr>
              <a:pPr/>
              <a:t>40</a:t>
            </a:fld>
            <a:endParaRPr lang="en-US">
              <a:solidFill>
                <a:schemeClr val="tx1"/>
              </a:solidFill>
            </a:endParaRPr>
          </a:p>
        </p:txBody>
      </p:sp>
      <p:pic>
        <p:nvPicPr>
          <p:cNvPr id="6" name="Picture 5">
            <a:extLst>
              <a:ext uri="{FF2B5EF4-FFF2-40B4-BE49-F238E27FC236}">
                <a16:creationId xmlns:a16="http://schemas.microsoft.com/office/drawing/2014/main" id="{3255E329-9011-4BF1-A31D-DECCC726378D}"/>
              </a:ext>
            </a:extLst>
          </p:cNvPr>
          <p:cNvPicPr>
            <a:picLocks noChangeAspect="1"/>
          </p:cNvPicPr>
          <p:nvPr/>
        </p:nvPicPr>
        <p:blipFill>
          <a:blip r:embed="rId3"/>
          <a:stretch>
            <a:fillRect/>
          </a:stretch>
        </p:blipFill>
        <p:spPr>
          <a:xfrm>
            <a:off x="0" y="1703556"/>
            <a:ext cx="9144000" cy="581025"/>
          </a:xfrm>
          <a:prstGeom prst="rect">
            <a:avLst/>
          </a:prstGeom>
        </p:spPr>
      </p:pic>
      <p:pic>
        <p:nvPicPr>
          <p:cNvPr id="7" name="Picture 6">
            <a:extLst>
              <a:ext uri="{FF2B5EF4-FFF2-40B4-BE49-F238E27FC236}">
                <a16:creationId xmlns:a16="http://schemas.microsoft.com/office/drawing/2014/main" id="{B5360D6C-28F0-4E43-9626-2ED3DDFEBCCE}"/>
              </a:ext>
            </a:extLst>
          </p:cNvPr>
          <p:cNvPicPr>
            <a:picLocks noChangeAspect="1"/>
          </p:cNvPicPr>
          <p:nvPr/>
        </p:nvPicPr>
        <p:blipFill>
          <a:blip r:embed="rId4"/>
          <a:stretch>
            <a:fillRect/>
          </a:stretch>
        </p:blipFill>
        <p:spPr>
          <a:xfrm>
            <a:off x="0" y="1238213"/>
            <a:ext cx="9144000" cy="523875"/>
          </a:xfrm>
          <a:prstGeom prst="rect">
            <a:avLst/>
          </a:prstGeom>
        </p:spPr>
      </p:pic>
      <p:sp>
        <p:nvSpPr>
          <p:cNvPr id="8" name="Rectangle 7">
            <a:extLst>
              <a:ext uri="{FF2B5EF4-FFF2-40B4-BE49-F238E27FC236}">
                <a16:creationId xmlns:a16="http://schemas.microsoft.com/office/drawing/2014/main" id="{9898FB60-D909-47B9-AB7B-F656D0039B8B}"/>
              </a:ext>
            </a:extLst>
          </p:cNvPr>
          <p:cNvSpPr/>
          <p:nvPr/>
        </p:nvSpPr>
        <p:spPr>
          <a:xfrm>
            <a:off x="109202" y="1447800"/>
            <a:ext cx="2056717" cy="307777"/>
          </a:xfrm>
          <a:prstGeom prst="rect">
            <a:avLst/>
          </a:prstGeom>
        </p:spPr>
        <p:txBody>
          <a:bodyPr wrap="none">
            <a:spAutoFit/>
          </a:bodyPr>
          <a:lstStyle/>
          <a:p>
            <a:r>
              <a:rPr lang="en-US" sz="1400" dirty="0">
                <a:solidFill>
                  <a:schemeClr val="bg1"/>
                </a:solidFill>
                <a:hlinkClick r:id="rId5"/>
              </a:rPr>
              <a:t>http://geneontology.org/</a:t>
            </a:r>
            <a:r>
              <a:rPr lang="en-US" sz="1400" dirty="0">
                <a:solidFill>
                  <a:schemeClr val="bg1"/>
                </a:solidFill>
              </a:rPr>
              <a:t> </a:t>
            </a:r>
          </a:p>
        </p:txBody>
      </p:sp>
    </p:spTree>
    <p:extLst>
      <p:ext uri="{BB962C8B-B14F-4D97-AF65-F5344CB8AC3E}">
        <p14:creationId xmlns:p14="http://schemas.microsoft.com/office/powerpoint/2010/main" val="1843676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DE822-783B-414F-B401-7EF5E49B4560}"/>
              </a:ext>
            </a:extLst>
          </p:cNvPr>
          <p:cNvSpPr>
            <a:spLocks noGrp="1"/>
          </p:cNvSpPr>
          <p:nvPr>
            <p:ph type="title"/>
          </p:nvPr>
        </p:nvSpPr>
        <p:spPr>
          <a:xfrm>
            <a:off x="6172200" y="762000"/>
            <a:ext cx="2743200" cy="762000"/>
          </a:xfrm>
        </p:spPr>
        <p:txBody>
          <a:bodyPr/>
          <a:lstStyle/>
          <a:p>
            <a:r>
              <a:rPr lang="en-US" dirty="0"/>
              <a:t>A tiny fragment of the Gene ‘Ontology’ (GO)</a:t>
            </a:r>
          </a:p>
        </p:txBody>
      </p:sp>
      <p:pic>
        <p:nvPicPr>
          <p:cNvPr id="364546" name="Picture 2" descr="link description">
            <a:extLst>
              <a:ext uri="{FF2B5EF4-FFF2-40B4-BE49-F238E27FC236}">
                <a16:creationId xmlns:a16="http://schemas.microsoft.com/office/drawing/2014/main" id="{790E6211-5836-4926-939E-E9C2392AA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9599"/>
            <a:ext cx="5967891" cy="624698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29CD199-AA4C-4A38-BF87-8EDBF39160F0}"/>
              </a:ext>
            </a:extLst>
          </p:cNvPr>
          <p:cNvSpPr>
            <a:spLocks noGrp="1"/>
          </p:cNvSpPr>
          <p:nvPr>
            <p:ph type="sldNum" sz="quarter" idx="4"/>
          </p:nvPr>
        </p:nvSpPr>
        <p:spPr/>
        <p:txBody>
          <a:bodyPr/>
          <a:lstStyle/>
          <a:p>
            <a:fld id="{9CE537AB-973C-4F01-8428-E6E22579D3AA}" type="slidenum">
              <a:rPr lang="en-US" smtClean="0">
                <a:solidFill>
                  <a:schemeClr val="tx1"/>
                </a:solidFill>
              </a:rPr>
              <a:pPr/>
              <a:t>41</a:t>
            </a:fld>
            <a:endParaRPr lang="en-US">
              <a:solidFill>
                <a:schemeClr val="tx1"/>
              </a:solidFill>
            </a:endParaRPr>
          </a:p>
        </p:txBody>
      </p:sp>
      <p:sp>
        <p:nvSpPr>
          <p:cNvPr id="5" name="Rectangle 4">
            <a:extLst>
              <a:ext uri="{FF2B5EF4-FFF2-40B4-BE49-F238E27FC236}">
                <a16:creationId xmlns:a16="http://schemas.microsoft.com/office/drawing/2014/main" id="{BC276F19-7584-4FB8-8524-5A6EBFD30294}"/>
              </a:ext>
            </a:extLst>
          </p:cNvPr>
          <p:cNvSpPr/>
          <p:nvPr/>
        </p:nvSpPr>
        <p:spPr>
          <a:xfrm>
            <a:off x="6172200" y="6381690"/>
            <a:ext cx="2643224" cy="400110"/>
          </a:xfrm>
          <a:prstGeom prst="rect">
            <a:avLst/>
          </a:prstGeom>
        </p:spPr>
        <p:txBody>
          <a:bodyPr wrap="none">
            <a:spAutoFit/>
          </a:bodyPr>
          <a:lstStyle/>
          <a:p>
            <a:r>
              <a:rPr lang="en-US" sz="2000" b="0" dirty="0">
                <a:solidFill>
                  <a:schemeClr val="bg1"/>
                </a:solidFill>
              </a:rPr>
              <a:t>http://geneontology.org/</a:t>
            </a:r>
          </a:p>
        </p:txBody>
      </p:sp>
    </p:spTree>
    <p:extLst>
      <p:ext uri="{BB962C8B-B14F-4D97-AF65-F5344CB8AC3E}">
        <p14:creationId xmlns:p14="http://schemas.microsoft.com/office/powerpoint/2010/main" val="1042515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A6740E-5284-4383-96B8-100FD51FE439}"/>
              </a:ext>
            </a:extLst>
          </p:cNvPr>
          <p:cNvSpPr/>
          <p:nvPr/>
        </p:nvSpPr>
        <p:spPr bwMode="auto">
          <a:xfrm>
            <a:off x="2438400" y="2362201"/>
            <a:ext cx="1752600" cy="3047999"/>
          </a:xfrm>
          <a:prstGeom prst="rect">
            <a:avLst/>
          </a:prstGeom>
          <a:solidFill>
            <a:srgbClr val="A6A6A6">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a:extLst>
              <a:ext uri="{FF2B5EF4-FFF2-40B4-BE49-F238E27FC236}">
                <a16:creationId xmlns:a16="http://schemas.microsoft.com/office/drawing/2014/main" id="{3224A23D-E106-4C86-A798-5815D8FD0976}"/>
              </a:ext>
            </a:extLst>
          </p:cNvPr>
          <p:cNvSpPr>
            <a:spLocks noGrp="1"/>
          </p:cNvSpPr>
          <p:nvPr>
            <p:ph type="title"/>
          </p:nvPr>
        </p:nvSpPr>
        <p:spPr/>
        <p:txBody>
          <a:bodyPr/>
          <a:lstStyle/>
          <a:p>
            <a:r>
              <a:rPr lang="en-US" dirty="0"/>
              <a:t>Ontologies and ‘ontologies’</a:t>
            </a:r>
          </a:p>
        </p:txBody>
      </p:sp>
      <p:sp>
        <p:nvSpPr>
          <p:cNvPr id="4" name="Slide Number Placeholder 3">
            <a:extLst>
              <a:ext uri="{FF2B5EF4-FFF2-40B4-BE49-F238E27FC236}">
                <a16:creationId xmlns:a16="http://schemas.microsoft.com/office/drawing/2014/main" id="{74E71C91-FF19-4BF0-AFB1-51CA2507283B}"/>
              </a:ext>
            </a:extLst>
          </p:cNvPr>
          <p:cNvSpPr>
            <a:spLocks noGrp="1"/>
          </p:cNvSpPr>
          <p:nvPr>
            <p:ph type="sldNum" sz="quarter" idx="10"/>
          </p:nvPr>
        </p:nvSpPr>
        <p:spPr/>
        <p:txBody>
          <a:bodyPr/>
          <a:lstStyle/>
          <a:p>
            <a:fld id="{01EF93C7-D0AB-41D7-8C62-1F8A9E33AE23}" type="slidenum">
              <a:rPr lang="en-US" smtClean="0"/>
              <a:pPr/>
              <a:t>42</a:t>
            </a:fld>
            <a:endParaRPr lang="en-US"/>
          </a:p>
        </p:txBody>
      </p:sp>
      <p:grpSp>
        <p:nvGrpSpPr>
          <p:cNvPr id="8" name="Group 7">
            <a:extLst>
              <a:ext uri="{FF2B5EF4-FFF2-40B4-BE49-F238E27FC236}">
                <a16:creationId xmlns:a16="http://schemas.microsoft.com/office/drawing/2014/main" id="{33ECA727-334E-41AC-AC74-CC8703CAADE4}"/>
              </a:ext>
            </a:extLst>
          </p:cNvPr>
          <p:cNvGrpSpPr/>
          <p:nvPr/>
        </p:nvGrpSpPr>
        <p:grpSpPr>
          <a:xfrm>
            <a:off x="1778466" y="1838326"/>
            <a:ext cx="7289334" cy="4250210"/>
            <a:chOff x="1778466" y="1838326"/>
            <a:chExt cx="7289334" cy="4250210"/>
          </a:xfrm>
        </p:grpSpPr>
        <p:sp>
          <p:nvSpPr>
            <p:cNvPr id="5" name="Arrow: Down 4">
              <a:extLst>
                <a:ext uri="{FF2B5EF4-FFF2-40B4-BE49-F238E27FC236}">
                  <a16:creationId xmlns:a16="http://schemas.microsoft.com/office/drawing/2014/main" id="{88A27F06-4D0A-4235-93FA-300BD930EE50}"/>
                </a:ext>
              </a:extLst>
            </p:cNvPr>
            <p:cNvSpPr/>
            <p:nvPr/>
          </p:nvSpPr>
          <p:spPr bwMode="auto">
            <a:xfrm flipV="1">
              <a:off x="1778466" y="1838326"/>
              <a:ext cx="838200" cy="4038600"/>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Arrow: Down 5">
              <a:extLst>
                <a:ext uri="{FF2B5EF4-FFF2-40B4-BE49-F238E27FC236}">
                  <a16:creationId xmlns:a16="http://schemas.microsoft.com/office/drawing/2014/main" id="{612E44B4-0908-4CC8-8774-05DBD69C3965}"/>
                </a:ext>
              </a:extLst>
            </p:cNvPr>
            <p:cNvSpPr/>
            <p:nvPr/>
          </p:nvSpPr>
          <p:spPr bwMode="auto">
            <a:xfrm rot="5400000" flipV="1">
              <a:off x="5204058" y="2224794"/>
              <a:ext cx="838200" cy="6889284"/>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7" name="TextBox 6">
            <a:extLst>
              <a:ext uri="{FF2B5EF4-FFF2-40B4-BE49-F238E27FC236}">
                <a16:creationId xmlns:a16="http://schemas.microsoft.com/office/drawing/2014/main" id="{3745E5DE-59FB-41EE-8D86-25A2E4D899AD}"/>
              </a:ext>
            </a:extLst>
          </p:cNvPr>
          <p:cNvSpPr txBox="1"/>
          <p:nvPr/>
        </p:nvSpPr>
        <p:spPr>
          <a:xfrm>
            <a:off x="30028" y="2956454"/>
            <a:ext cx="1896673" cy="2062103"/>
          </a:xfrm>
          <a:prstGeom prst="rect">
            <a:avLst/>
          </a:prstGeom>
          <a:noFill/>
        </p:spPr>
        <p:txBody>
          <a:bodyPr wrap="none" rtlCol="0">
            <a:spAutoFit/>
          </a:bodyPr>
          <a:lstStyle/>
          <a:p>
            <a:r>
              <a:rPr lang="en-US" b="0" dirty="0">
                <a:solidFill>
                  <a:schemeClr val="bg1"/>
                </a:solidFill>
              </a:rPr>
              <a:t>Direct</a:t>
            </a:r>
          </a:p>
          <a:p>
            <a:r>
              <a:rPr lang="en-US" b="0" dirty="0">
                <a:solidFill>
                  <a:schemeClr val="bg1"/>
                </a:solidFill>
              </a:rPr>
              <a:t>usefulness</a:t>
            </a:r>
          </a:p>
          <a:p>
            <a:r>
              <a:rPr lang="en-US" b="0" dirty="0">
                <a:solidFill>
                  <a:schemeClr val="bg1"/>
                </a:solidFill>
              </a:rPr>
              <a:t>for</a:t>
            </a:r>
          </a:p>
          <a:p>
            <a:r>
              <a:rPr lang="en-US" b="0" dirty="0">
                <a:solidFill>
                  <a:schemeClr val="bg1"/>
                </a:solidFill>
              </a:rPr>
              <a:t>people</a:t>
            </a:r>
          </a:p>
        </p:txBody>
      </p:sp>
      <p:sp>
        <p:nvSpPr>
          <p:cNvPr id="9" name="TextBox 8">
            <a:extLst>
              <a:ext uri="{FF2B5EF4-FFF2-40B4-BE49-F238E27FC236}">
                <a16:creationId xmlns:a16="http://schemas.microsoft.com/office/drawing/2014/main" id="{3DF76EC5-3E94-4E67-B5DA-BD18FDAF1778}"/>
              </a:ext>
            </a:extLst>
          </p:cNvPr>
          <p:cNvSpPr txBox="1"/>
          <p:nvPr/>
        </p:nvSpPr>
        <p:spPr>
          <a:xfrm>
            <a:off x="2685323" y="5816025"/>
            <a:ext cx="5418471" cy="584775"/>
          </a:xfrm>
          <a:prstGeom prst="rect">
            <a:avLst/>
          </a:prstGeom>
          <a:noFill/>
        </p:spPr>
        <p:txBody>
          <a:bodyPr wrap="none" rtlCol="0">
            <a:spAutoFit/>
          </a:bodyPr>
          <a:lstStyle/>
          <a:p>
            <a:r>
              <a:rPr lang="en-US" b="0" dirty="0">
                <a:solidFill>
                  <a:schemeClr val="bg1"/>
                </a:solidFill>
              </a:rPr>
              <a:t>Direct usefulness for computers</a:t>
            </a:r>
          </a:p>
        </p:txBody>
      </p:sp>
      <p:sp>
        <p:nvSpPr>
          <p:cNvPr id="10" name="Rectangle 9">
            <a:extLst>
              <a:ext uri="{FF2B5EF4-FFF2-40B4-BE49-F238E27FC236}">
                <a16:creationId xmlns:a16="http://schemas.microsoft.com/office/drawing/2014/main" id="{874CC5DC-5F78-4456-A4F0-7A79286B80C6}"/>
              </a:ext>
            </a:extLst>
          </p:cNvPr>
          <p:cNvSpPr/>
          <p:nvPr/>
        </p:nvSpPr>
        <p:spPr bwMode="auto">
          <a:xfrm rot="17920830">
            <a:off x="1569030" y="3590926"/>
            <a:ext cx="3124200" cy="533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Terminological</a:t>
            </a:r>
          </a:p>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systems</a:t>
            </a:r>
          </a:p>
        </p:txBody>
      </p:sp>
      <p:sp>
        <p:nvSpPr>
          <p:cNvPr id="12" name="Rectangle 11">
            <a:extLst>
              <a:ext uri="{FF2B5EF4-FFF2-40B4-BE49-F238E27FC236}">
                <a16:creationId xmlns:a16="http://schemas.microsoft.com/office/drawing/2014/main" id="{49C5CFB8-3169-464F-A619-5642A23D604B}"/>
              </a:ext>
            </a:extLst>
          </p:cNvPr>
          <p:cNvSpPr/>
          <p:nvPr/>
        </p:nvSpPr>
        <p:spPr bwMode="auto">
          <a:xfrm>
            <a:off x="3886201" y="3124200"/>
            <a:ext cx="2743200" cy="2285999"/>
          </a:xfrm>
          <a:prstGeom prst="rect">
            <a:avLst/>
          </a:prstGeom>
          <a:solidFill>
            <a:srgbClr val="FFFF00">
              <a:alpha val="47059"/>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Rectangle 12">
            <a:extLst>
              <a:ext uri="{FF2B5EF4-FFF2-40B4-BE49-F238E27FC236}">
                <a16:creationId xmlns:a16="http://schemas.microsoft.com/office/drawing/2014/main" id="{A280A864-AB1C-409C-923B-3275549D60DA}"/>
              </a:ext>
            </a:extLst>
          </p:cNvPr>
          <p:cNvSpPr/>
          <p:nvPr/>
        </p:nvSpPr>
        <p:spPr bwMode="auto">
          <a:xfrm rot="17920830">
            <a:off x="3986222" y="3918228"/>
            <a:ext cx="1980318" cy="533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2400" b="0" dirty="0">
                <a:solidFill>
                  <a:schemeClr val="tx1"/>
                </a:solidFill>
                <a:latin typeface="Times" pitchFamily="122" charset="0"/>
              </a:rPr>
              <a:t>Knowledge representation</a:t>
            </a:r>
          </a:p>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systems</a:t>
            </a:r>
          </a:p>
        </p:txBody>
      </p:sp>
      <p:sp>
        <p:nvSpPr>
          <p:cNvPr id="14" name="Rectangle 13">
            <a:extLst>
              <a:ext uri="{FF2B5EF4-FFF2-40B4-BE49-F238E27FC236}">
                <a16:creationId xmlns:a16="http://schemas.microsoft.com/office/drawing/2014/main" id="{91424493-14BB-4EE9-878C-BF651D0A10FE}"/>
              </a:ext>
            </a:extLst>
          </p:cNvPr>
          <p:cNvSpPr/>
          <p:nvPr/>
        </p:nvSpPr>
        <p:spPr bwMode="auto">
          <a:xfrm>
            <a:off x="6248400" y="4191000"/>
            <a:ext cx="2362200" cy="1219198"/>
          </a:xfrm>
          <a:prstGeom prst="rect">
            <a:avLst/>
          </a:prstGeom>
          <a:solidFill>
            <a:srgbClr val="1FE115">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Rectangle 14">
            <a:extLst>
              <a:ext uri="{FF2B5EF4-FFF2-40B4-BE49-F238E27FC236}">
                <a16:creationId xmlns:a16="http://schemas.microsoft.com/office/drawing/2014/main" id="{E1E17625-43A3-4732-8152-7D8DBA7488F6}"/>
              </a:ext>
            </a:extLst>
          </p:cNvPr>
          <p:cNvSpPr/>
          <p:nvPr/>
        </p:nvSpPr>
        <p:spPr bwMode="auto">
          <a:xfrm>
            <a:off x="6514924" y="4419600"/>
            <a:ext cx="2019476" cy="533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Realism-based</a:t>
            </a:r>
          </a:p>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Ontologies</a:t>
            </a:r>
          </a:p>
        </p:txBody>
      </p:sp>
      <p:sp>
        <p:nvSpPr>
          <p:cNvPr id="16" name="Right Brace 15">
            <a:extLst>
              <a:ext uri="{FF2B5EF4-FFF2-40B4-BE49-F238E27FC236}">
                <a16:creationId xmlns:a16="http://schemas.microsoft.com/office/drawing/2014/main" id="{A3C13F47-F00F-41E7-A78F-ED2F5DE812DF}"/>
              </a:ext>
            </a:extLst>
          </p:cNvPr>
          <p:cNvSpPr/>
          <p:nvPr/>
        </p:nvSpPr>
        <p:spPr bwMode="auto">
          <a:xfrm rot="17572265">
            <a:off x="5872201" y="-50269"/>
            <a:ext cx="599999" cy="5597018"/>
          </a:xfrm>
          <a:prstGeom prst="rightBrace">
            <a:avLst>
              <a:gd name="adj1" fmla="val 55217"/>
              <a:gd name="adj2" fmla="val 49208"/>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Rectangle 16">
            <a:extLst>
              <a:ext uri="{FF2B5EF4-FFF2-40B4-BE49-F238E27FC236}">
                <a16:creationId xmlns:a16="http://schemas.microsoft.com/office/drawing/2014/main" id="{34A2E6E5-1492-4E08-BA16-144FCC3494D7}"/>
              </a:ext>
            </a:extLst>
          </p:cNvPr>
          <p:cNvSpPr/>
          <p:nvPr/>
        </p:nvSpPr>
        <p:spPr>
          <a:xfrm>
            <a:off x="6226774" y="1909949"/>
            <a:ext cx="2212464" cy="584775"/>
          </a:xfrm>
          <a:prstGeom prst="rect">
            <a:avLst/>
          </a:prstGeom>
        </p:spPr>
        <p:txBody>
          <a:bodyPr wrap="none">
            <a:spAutoFit/>
          </a:bodyPr>
          <a:lstStyle/>
          <a:p>
            <a:r>
              <a:rPr lang="en-US" b="0" dirty="0">
                <a:solidFill>
                  <a:schemeClr val="bg1"/>
                </a:solidFill>
              </a:rPr>
              <a:t>‘ontologies’</a:t>
            </a:r>
          </a:p>
        </p:txBody>
      </p:sp>
      <p:sp>
        <p:nvSpPr>
          <p:cNvPr id="18" name="Rectangle 17">
            <a:extLst>
              <a:ext uri="{FF2B5EF4-FFF2-40B4-BE49-F238E27FC236}">
                <a16:creationId xmlns:a16="http://schemas.microsoft.com/office/drawing/2014/main" id="{6025770D-A1C3-405C-81AA-4BE71BA0AE85}"/>
              </a:ext>
            </a:extLst>
          </p:cNvPr>
          <p:cNvSpPr/>
          <p:nvPr/>
        </p:nvSpPr>
        <p:spPr>
          <a:xfrm>
            <a:off x="762000" y="6581001"/>
            <a:ext cx="8305800" cy="276999"/>
          </a:xfrm>
          <a:prstGeom prst="rect">
            <a:avLst/>
          </a:prstGeom>
        </p:spPr>
        <p:txBody>
          <a:bodyPr wrap="square">
            <a:spAutoFit/>
          </a:bodyPr>
          <a:lstStyle/>
          <a:p>
            <a:pPr algn="r"/>
            <a:r>
              <a:rPr lang="en-US" sz="1200" b="0" dirty="0">
                <a:solidFill>
                  <a:schemeClr val="bg1"/>
                </a:solidFill>
              </a:rPr>
              <a:t>Inspired by: Rector, A.. “Clinical terminology: why is it so hard?” Methods of information in medicine 38 4-5 (1999): 239-52 .</a:t>
            </a:r>
          </a:p>
        </p:txBody>
      </p:sp>
    </p:spTree>
    <p:extLst>
      <p:ext uri="{BB962C8B-B14F-4D97-AF65-F5344CB8AC3E}">
        <p14:creationId xmlns:p14="http://schemas.microsoft.com/office/powerpoint/2010/main" val="2558385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UDF-7778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AutoShape 5"/>
          <p:cNvSpPr>
            <a:spLocks noGrp="1" noChangeArrowheads="1"/>
          </p:cNvSpPr>
          <p:nvPr>
            <p:ph type="title"/>
          </p:nvPr>
        </p:nvSpPr>
        <p:spPr/>
        <p:txBody>
          <a:bodyPr/>
          <a:lstStyle/>
          <a:p>
            <a:r>
              <a:rPr lang="en-US" altLang="en-US" dirty="0"/>
              <a:t>The basis of Ontological Realism (O.R.)</a:t>
            </a:r>
          </a:p>
        </p:txBody>
      </p:sp>
      <p:sp>
        <p:nvSpPr>
          <p:cNvPr id="30723" name="Rectangle 3"/>
          <p:cNvSpPr>
            <a:spLocks noGrp="1" noChangeArrowheads="1"/>
          </p:cNvSpPr>
          <p:nvPr>
            <p:ph idx="1"/>
          </p:nvPr>
        </p:nvSpPr>
        <p:spPr>
          <a:xfrm>
            <a:off x="3124200" y="1676400"/>
            <a:ext cx="5791200" cy="4953000"/>
          </a:xfrm>
          <a:solidFill>
            <a:srgbClr val="000000">
              <a:alpha val="50195"/>
            </a:srgbClr>
          </a:solidFill>
          <a:ln>
            <a:solidFill>
              <a:schemeClr val="tx1"/>
            </a:solidFill>
            <a:miter lim="800000"/>
            <a:headEnd/>
            <a:tailEnd/>
          </a:ln>
        </p:spPr>
        <p:txBody>
          <a:bodyPr/>
          <a:lstStyle/>
          <a:p>
            <a:pPr marL="533400" indent="-533400">
              <a:buFontTx/>
              <a:buAutoNum type="arabicPeriod"/>
            </a:pPr>
            <a:r>
              <a:rPr lang="en-US" altLang="en-US" sz="2800" dirty="0"/>
              <a:t>There is an external reality which is ‘objectively’ the way it is;</a:t>
            </a:r>
          </a:p>
          <a:p>
            <a:pPr marL="533400" indent="-533400">
              <a:buFontTx/>
              <a:buAutoNum type="arabicPeriod"/>
            </a:pPr>
            <a:r>
              <a:rPr lang="en-US" altLang="en-US" sz="2800" dirty="0"/>
              <a:t>That reality is accessible to us;</a:t>
            </a:r>
          </a:p>
          <a:p>
            <a:pPr marL="533400" indent="-533400">
              <a:buFontTx/>
              <a:buAutoNum type="arabicPeriod"/>
            </a:pPr>
            <a:r>
              <a:rPr lang="en-US" altLang="en-US" sz="2800" dirty="0"/>
              <a:t>We build in our brains cognitive representations of  reality; </a:t>
            </a:r>
          </a:p>
          <a:p>
            <a:pPr marL="533400" indent="-533400">
              <a:buFontTx/>
              <a:buAutoNum type="arabicPeriod"/>
            </a:pPr>
            <a:r>
              <a:rPr lang="en-US" altLang="en-US" sz="2800" dirty="0"/>
              <a:t>We communicate with others about what is there, and what we believe there is there.</a:t>
            </a:r>
          </a:p>
        </p:txBody>
      </p:sp>
      <p:pic>
        <p:nvPicPr>
          <p:cNvPr id="23556" name="Picture 4" descr="glo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24384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388938" y="6400800"/>
            <a:ext cx="8755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r>
              <a:rPr lang="en-US" altLang="en-US" sz="1200" b="0">
                <a:solidFill>
                  <a:schemeClr val="bg1"/>
                </a:solidFill>
              </a:rPr>
              <a:t>Smith B, Kusnierczyk W, Schober D, Ceusters W. Towards a Reference Terminology for Ontology Research and Development in the Biomedical Domain. Proceedings of KR-MED 2006, Biomedical Ontology in Action, November 8, 2006, Baltimore MD, USA</a:t>
            </a:r>
            <a:r>
              <a:rPr lang="en-US" altLang="en-US" sz="1200">
                <a:solidFill>
                  <a:schemeClr val="bg1"/>
                </a:solidFill>
              </a:rPr>
              <a:t> </a:t>
            </a:r>
          </a:p>
        </p:txBody>
      </p:sp>
      <p:sp>
        <p:nvSpPr>
          <p:cNvPr id="2" name="Slide Number Placeholder 1"/>
          <p:cNvSpPr>
            <a:spLocks noGrp="1"/>
          </p:cNvSpPr>
          <p:nvPr>
            <p:ph type="sldNum" sz="quarter" idx="4"/>
          </p:nvPr>
        </p:nvSpPr>
        <p:spPr/>
        <p:txBody>
          <a:bodyPr/>
          <a:lstStyle/>
          <a:p>
            <a:fld id="{970F0956-5B8E-40B4-A8DD-F75AA1D26018}" type="slidenum">
              <a:rPr lang="en-US" smtClean="0"/>
              <a:pPr/>
              <a:t>43</a:t>
            </a:fld>
            <a:endParaRPr lang="en-US"/>
          </a:p>
        </p:txBody>
      </p:sp>
    </p:spTree>
    <p:extLst>
      <p:ext uri="{BB962C8B-B14F-4D97-AF65-F5344CB8AC3E}">
        <p14:creationId xmlns:p14="http://schemas.microsoft.com/office/powerpoint/2010/main" val="3345387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Don’t be afraid of skepticism</a:t>
            </a:r>
          </a:p>
        </p:txBody>
      </p:sp>
      <p:sp>
        <p:nvSpPr>
          <p:cNvPr id="3" name="Content Placeholder 2"/>
          <p:cNvSpPr>
            <a:spLocks noGrp="1"/>
          </p:cNvSpPr>
          <p:nvPr>
            <p:ph idx="1"/>
          </p:nvPr>
        </p:nvSpPr>
        <p:spPr>
          <a:xfrm>
            <a:off x="4286250" y="1623583"/>
            <a:ext cx="4629150" cy="5105400"/>
          </a:xfrm>
        </p:spPr>
        <p:txBody>
          <a:bodyPr/>
          <a:lstStyle/>
          <a:p>
            <a:pPr marL="0" indent="0" algn="ctr"/>
            <a:r>
              <a:rPr lang="en-US" dirty="0"/>
              <a:t>Reviewers’ comments on my FOIS 2016 papers</a:t>
            </a:r>
          </a:p>
          <a:p>
            <a:pPr marL="0" indent="0" algn="ctr"/>
            <a:endParaRPr lang="en-US" sz="1200" dirty="0"/>
          </a:p>
          <a:p>
            <a:pPr>
              <a:buFont typeface="Arial" panose="020B0604020202020204" pitchFamily="34" charset="0"/>
              <a:buChar char="•"/>
            </a:pPr>
            <a:r>
              <a:rPr lang="en-US" sz="2000" dirty="0"/>
              <a:t>‘</a:t>
            </a:r>
            <a:r>
              <a:rPr lang="en-US" sz="2000" i="1" dirty="0"/>
              <a:t>Although it is not mentioned explicitly, it gives the impression that the authors assume that there is only one reality and that this reality can be faithfully modelled</a:t>
            </a:r>
            <a:r>
              <a:rPr lang="en-US" sz="2000" dirty="0"/>
              <a:t>’; 	</a:t>
            </a:r>
          </a:p>
          <a:p>
            <a:pPr>
              <a:buFont typeface="Arial" panose="020B0604020202020204" pitchFamily="34" charset="0"/>
              <a:buChar char="•"/>
            </a:pPr>
            <a:r>
              <a:rPr lang="en-US" sz="2000" dirty="0"/>
              <a:t>‘</a:t>
            </a:r>
            <a:r>
              <a:rPr lang="en-US" sz="2000" i="1" dirty="0"/>
              <a:t>The somewhat naive realism that seems to underly the work, namely, that there is an objective reality out there to be observed and recognized</a:t>
            </a:r>
            <a:r>
              <a:rPr lang="en-US" sz="2000" dirty="0"/>
              <a:t>’. </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9CE537AB-973C-4F01-8428-E6E22579D3AA}" type="slidenum">
              <a:rPr lang="en-US" smtClean="0"/>
              <a:pPr/>
              <a:t>44</a:t>
            </a:fld>
            <a:endParaRPr lang="en-US"/>
          </a:p>
        </p:txBody>
      </p:sp>
      <p:pic>
        <p:nvPicPr>
          <p:cNvPr id="6" name="Picture 5">
            <a:extLst>
              <a:ext uri="{FF2B5EF4-FFF2-40B4-BE49-F238E27FC236}">
                <a16:creationId xmlns:a16="http://schemas.microsoft.com/office/drawing/2014/main" id="{C4726D66-1898-4984-AF42-CB43DFB093AA}"/>
              </a:ext>
            </a:extLst>
          </p:cNvPr>
          <p:cNvPicPr>
            <a:picLocks noChangeAspect="1"/>
          </p:cNvPicPr>
          <p:nvPr/>
        </p:nvPicPr>
        <p:blipFill>
          <a:blip r:embed="rId2"/>
          <a:stretch>
            <a:fillRect/>
          </a:stretch>
        </p:blipFill>
        <p:spPr>
          <a:xfrm>
            <a:off x="179559" y="1636002"/>
            <a:ext cx="4133850" cy="4917197"/>
          </a:xfrm>
          <a:prstGeom prst="rect">
            <a:avLst/>
          </a:prstGeom>
        </p:spPr>
      </p:pic>
    </p:spTree>
    <p:extLst>
      <p:ext uri="{BB962C8B-B14F-4D97-AF65-F5344CB8AC3E}">
        <p14:creationId xmlns:p14="http://schemas.microsoft.com/office/powerpoint/2010/main" val="277524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Objectivity</a:t>
            </a:r>
          </a:p>
        </p:txBody>
      </p:sp>
      <p:sp>
        <p:nvSpPr>
          <p:cNvPr id="3" name="Content Placeholder 2"/>
          <p:cNvSpPr>
            <a:spLocks noGrp="1"/>
          </p:cNvSpPr>
          <p:nvPr>
            <p:ph idx="1"/>
          </p:nvPr>
        </p:nvSpPr>
        <p:spPr>
          <a:xfrm>
            <a:off x="228600" y="1676400"/>
            <a:ext cx="8686800" cy="4572000"/>
          </a:xfrm>
        </p:spPr>
        <p:txBody>
          <a:bodyPr/>
          <a:lstStyle/>
          <a:p>
            <a:pPr marL="0" indent="0"/>
            <a:r>
              <a:rPr lang="en-US" dirty="0"/>
              <a:t>Science is objective in that, or to the extent that: </a:t>
            </a:r>
          </a:p>
          <a:p>
            <a:pPr>
              <a:buFont typeface="Arial" panose="020B0604020202020204" pitchFamily="34" charset="0"/>
              <a:buChar char="•"/>
            </a:pPr>
            <a:r>
              <a:rPr lang="en-US" dirty="0"/>
              <a:t>its products—theories, laws, experimental results and observations—constitute accurate representations of the </a:t>
            </a:r>
            <a:r>
              <a:rPr lang="en-US" dirty="0">
                <a:solidFill>
                  <a:srgbClr val="FFFF00"/>
                </a:solidFill>
              </a:rPr>
              <a:t>external world</a:t>
            </a:r>
            <a:r>
              <a:rPr lang="en-US" dirty="0"/>
              <a:t>. The products of science are not tainted by human desires, goals, capabilities or experience. </a:t>
            </a:r>
          </a:p>
          <a:p>
            <a:pPr lvl="1">
              <a:buFont typeface="Wingdings" panose="05000000000000000000" pitchFamily="2" charset="2"/>
              <a:buChar char="à"/>
            </a:pPr>
            <a:r>
              <a:rPr lang="en-US" b="1" dirty="0"/>
              <a:t>product objectivity</a:t>
            </a:r>
          </a:p>
          <a:p>
            <a:pPr marL="457200" lvl="1" indent="0">
              <a:buNone/>
            </a:pPr>
            <a:endParaRPr lang="en-US" dirty="0"/>
          </a:p>
          <a:p>
            <a:pPr>
              <a:buFont typeface="Arial" panose="020B0604020202020204" pitchFamily="34" charset="0"/>
              <a:buChar char="•"/>
            </a:pPr>
            <a:r>
              <a:rPr lang="en-US" dirty="0"/>
              <a:t>the processes and methods that characterize it neither depend on contingent social and ethical values, nor on the individual bias of a scientist</a:t>
            </a:r>
          </a:p>
          <a:p>
            <a:pPr marL="400050" lvl="1" indent="0">
              <a:buNone/>
            </a:pPr>
            <a:r>
              <a:rPr lang="en-US" b="1" dirty="0">
                <a:sym typeface="Wingdings" panose="05000000000000000000" pitchFamily="2" charset="2"/>
              </a:rPr>
              <a:t> </a:t>
            </a:r>
            <a:r>
              <a:rPr lang="en-US" b="1" dirty="0"/>
              <a:t>process objectivity</a:t>
            </a:r>
            <a:r>
              <a:rPr lang="en-US" dirty="0"/>
              <a:t>. </a:t>
            </a:r>
          </a:p>
        </p:txBody>
      </p:sp>
      <p:sp>
        <p:nvSpPr>
          <p:cNvPr id="4" name="Rectangle 3"/>
          <p:cNvSpPr/>
          <p:nvPr/>
        </p:nvSpPr>
        <p:spPr>
          <a:xfrm>
            <a:off x="1295400" y="6324600"/>
            <a:ext cx="7696200" cy="338554"/>
          </a:xfrm>
          <a:prstGeom prst="rect">
            <a:avLst/>
          </a:prstGeom>
        </p:spPr>
        <p:txBody>
          <a:bodyPr wrap="square">
            <a:spAutoFit/>
          </a:bodyPr>
          <a:lstStyle/>
          <a:p>
            <a:pPr algn="r"/>
            <a:r>
              <a:rPr lang="en-US" sz="1600" dirty="0">
                <a:solidFill>
                  <a:schemeClr val="bg1"/>
                </a:solidFill>
              </a:rPr>
              <a:t>http://plato.stanford.edu/entries/scientific-objectivity</a:t>
            </a:r>
          </a:p>
        </p:txBody>
      </p:sp>
      <p:sp>
        <p:nvSpPr>
          <p:cNvPr id="5" name="Slide Number Placeholder 4"/>
          <p:cNvSpPr>
            <a:spLocks noGrp="1"/>
          </p:cNvSpPr>
          <p:nvPr>
            <p:ph type="sldNum" sz="quarter" idx="4"/>
          </p:nvPr>
        </p:nvSpPr>
        <p:spPr/>
        <p:txBody>
          <a:bodyPr/>
          <a:lstStyle/>
          <a:p>
            <a:fld id="{01EF93C7-D0AB-41D7-8C62-1F8A9E33AE23}" type="slidenum">
              <a:rPr lang="en-US" smtClean="0"/>
              <a:pPr/>
              <a:t>45</a:t>
            </a:fld>
            <a:endParaRPr lang="en-US"/>
          </a:p>
        </p:txBody>
      </p:sp>
    </p:spTree>
    <p:extLst>
      <p:ext uri="{BB962C8B-B14F-4D97-AF65-F5344CB8AC3E}">
        <p14:creationId xmlns:p14="http://schemas.microsoft.com/office/powerpoint/2010/main" val="37840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discipline of ‘Ontology’</a:t>
            </a:r>
          </a:p>
        </p:txBody>
      </p:sp>
      <p:sp>
        <p:nvSpPr>
          <p:cNvPr id="3" name="Content Placeholder 2"/>
          <p:cNvSpPr>
            <a:spLocks noGrp="1"/>
          </p:cNvSpPr>
          <p:nvPr>
            <p:ph idx="1"/>
          </p:nvPr>
        </p:nvSpPr>
        <p:spPr>
          <a:xfrm>
            <a:off x="228600" y="1524000"/>
            <a:ext cx="8686800" cy="914400"/>
          </a:xfrm>
        </p:spPr>
        <p:txBody>
          <a:bodyPr/>
          <a:lstStyle/>
          <a:p>
            <a:pPr marL="0" indent="0" algn="ctr"/>
            <a:r>
              <a:rPr lang="en-US" sz="3200" dirty="0"/>
              <a:t>Describing reality within a taxonomy of precisely defined entities</a:t>
            </a:r>
          </a:p>
        </p:txBody>
      </p:sp>
      <p:sp>
        <p:nvSpPr>
          <p:cNvPr id="4" name="Slide Number Placeholder 3"/>
          <p:cNvSpPr>
            <a:spLocks noGrp="1"/>
          </p:cNvSpPr>
          <p:nvPr>
            <p:ph type="sldNum" sz="quarter" idx="4"/>
          </p:nvPr>
        </p:nvSpPr>
        <p:spPr/>
        <p:txBody>
          <a:bodyPr/>
          <a:lstStyle/>
          <a:p>
            <a:fld id="{E275BFA4-CA6D-4892-8C0A-6B14E134BD5D}" type="slidenum">
              <a:rPr lang="en-US" smtClean="0"/>
              <a:pPr/>
              <a:t>46</a:t>
            </a:fld>
            <a:endParaRPr lang="en-US"/>
          </a:p>
        </p:txBody>
      </p:sp>
      <p:sp>
        <p:nvSpPr>
          <p:cNvPr id="5" name="TextBox 4"/>
          <p:cNvSpPr txBox="1"/>
          <p:nvPr/>
        </p:nvSpPr>
        <p:spPr>
          <a:xfrm>
            <a:off x="0" y="3276600"/>
            <a:ext cx="9144000" cy="3539430"/>
          </a:xfrm>
          <a:prstGeom prst="rect">
            <a:avLst/>
          </a:prstGeom>
          <a:noFill/>
        </p:spPr>
        <p:txBody>
          <a:bodyPr wrap="square" rtlCol="0">
            <a:spAutoFit/>
          </a:bodyPr>
          <a:lstStyle/>
          <a:p>
            <a:pPr algn="l"/>
            <a:r>
              <a:rPr lang="en-US" sz="2800" b="0" dirty="0">
                <a:solidFill>
                  <a:schemeClr val="bg1"/>
                </a:solidFill>
              </a:rPr>
              <a:t>Independent Continuant    	Dependent Continuant</a:t>
            </a:r>
          </a:p>
          <a:p>
            <a:pPr algn="l"/>
            <a:r>
              <a:rPr lang="en-US" sz="2800" b="0" dirty="0">
                <a:solidFill>
                  <a:schemeClr val="bg1"/>
                </a:solidFill>
              </a:rPr>
              <a:t>      Material Entity		       	    Quality</a:t>
            </a:r>
          </a:p>
          <a:p>
            <a:pPr algn="l"/>
            <a:r>
              <a:rPr lang="en-US" sz="2800" b="0" dirty="0">
                <a:solidFill>
                  <a:schemeClr val="bg1"/>
                </a:solidFill>
              </a:rPr>
              <a:t>          Object			        Shape</a:t>
            </a:r>
          </a:p>
          <a:p>
            <a:pPr algn="l"/>
            <a:r>
              <a:rPr lang="en-US" sz="2800" b="0" dirty="0">
                <a:solidFill>
                  <a:schemeClr val="bg1"/>
                </a:solidFill>
              </a:rPr>
              <a:t>               Protein molecule	    Realizable entity 			Catalase molecule	        Disposition</a:t>
            </a:r>
          </a:p>
          <a:p>
            <a:pPr algn="l"/>
            <a:r>
              <a:rPr lang="en-US" sz="2800" b="0" dirty="0">
                <a:solidFill>
                  <a:schemeClr val="bg1"/>
                </a:solidFill>
              </a:rPr>
              <a:t>	    Object Aggregate		 Function    </a:t>
            </a:r>
          </a:p>
          <a:p>
            <a:pPr algn="l"/>
            <a:r>
              <a:rPr lang="en-US" sz="2800" b="0" dirty="0">
                <a:solidFill>
                  <a:schemeClr val="bg1"/>
                </a:solidFill>
              </a:rPr>
              <a:t>	          Protein aggregate		    To decompose H</a:t>
            </a:r>
            <a:r>
              <a:rPr lang="en-US" sz="2800" b="0" baseline="-25000" dirty="0">
                <a:solidFill>
                  <a:schemeClr val="bg1"/>
                </a:solidFill>
              </a:rPr>
              <a:t>2</a:t>
            </a:r>
            <a:r>
              <a:rPr lang="en-US" sz="2800" b="0" dirty="0">
                <a:solidFill>
                  <a:schemeClr val="bg1"/>
                </a:solidFill>
              </a:rPr>
              <a:t>O</a:t>
            </a:r>
            <a:r>
              <a:rPr lang="en-US" sz="2800" b="0" baseline="-25000" dirty="0">
                <a:solidFill>
                  <a:schemeClr val="bg1"/>
                </a:solidFill>
              </a:rPr>
              <a:t>2</a:t>
            </a:r>
            <a:r>
              <a:rPr lang="en-US" sz="2800" b="0" dirty="0">
                <a:solidFill>
                  <a:schemeClr val="bg1"/>
                </a:solidFill>
              </a:rPr>
              <a:t>	 						</a:t>
            </a:r>
          </a:p>
        </p:txBody>
      </p:sp>
    </p:spTree>
    <p:extLst>
      <p:ext uri="{BB962C8B-B14F-4D97-AF65-F5344CB8AC3E}">
        <p14:creationId xmlns:p14="http://schemas.microsoft.com/office/powerpoint/2010/main" val="2587212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discipline of ‘Ontology’</a:t>
            </a:r>
          </a:p>
        </p:txBody>
      </p:sp>
      <p:sp>
        <p:nvSpPr>
          <p:cNvPr id="3" name="Content Placeholder 2"/>
          <p:cNvSpPr>
            <a:spLocks noGrp="1"/>
          </p:cNvSpPr>
          <p:nvPr>
            <p:ph idx="1"/>
          </p:nvPr>
        </p:nvSpPr>
        <p:spPr>
          <a:xfrm>
            <a:off x="228600" y="1524000"/>
            <a:ext cx="8686800" cy="914400"/>
          </a:xfrm>
        </p:spPr>
        <p:txBody>
          <a:bodyPr/>
          <a:lstStyle/>
          <a:p>
            <a:pPr marL="0" indent="0" algn="ctr"/>
            <a:r>
              <a:rPr lang="en-US" sz="3200" dirty="0"/>
              <a:t>Describing reality within a taxonomy of precisely defined entities</a:t>
            </a:r>
          </a:p>
        </p:txBody>
      </p:sp>
      <p:sp>
        <p:nvSpPr>
          <p:cNvPr id="4" name="Slide Number Placeholder 3"/>
          <p:cNvSpPr>
            <a:spLocks noGrp="1"/>
          </p:cNvSpPr>
          <p:nvPr>
            <p:ph type="sldNum" sz="quarter" idx="4"/>
          </p:nvPr>
        </p:nvSpPr>
        <p:spPr/>
        <p:txBody>
          <a:bodyPr/>
          <a:lstStyle/>
          <a:p>
            <a:fld id="{E275BFA4-CA6D-4892-8C0A-6B14E134BD5D}" type="slidenum">
              <a:rPr lang="en-US" smtClean="0"/>
              <a:pPr/>
              <a:t>47</a:t>
            </a:fld>
            <a:endParaRPr lang="en-US"/>
          </a:p>
        </p:txBody>
      </p:sp>
      <p:sp>
        <p:nvSpPr>
          <p:cNvPr id="5" name="TextBox 4"/>
          <p:cNvSpPr txBox="1"/>
          <p:nvPr/>
        </p:nvSpPr>
        <p:spPr>
          <a:xfrm>
            <a:off x="0" y="3276600"/>
            <a:ext cx="9144000" cy="3539430"/>
          </a:xfrm>
          <a:prstGeom prst="rect">
            <a:avLst/>
          </a:prstGeom>
          <a:noFill/>
        </p:spPr>
        <p:txBody>
          <a:bodyPr wrap="square" rtlCol="0">
            <a:spAutoFit/>
          </a:bodyPr>
          <a:lstStyle/>
          <a:p>
            <a:pPr algn="l"/>
            <a:r>
              <a:rPr lang="en-US" sz="2800" b="0" dirty="0">
                <a:solidFill>
                  <a:srgbClr val="00FF00"/>
                </a:solidFill>
              </a:rPr>
              <a:t>Independent Continuant    	Dependent Continuant</a:t>
            </a:r>
          </a:p>
          <a:p>
            <a:pPr algn="l"/>
            <a:r>
              <a:rPr lang="en-US" sz="2800" b="0" dirty="0">
                <a:solidFill>
                  <a:srgbClr val="00FF00"/>
                </a:solidFill>
              </a:rPr>
              <a:t>      Material Entity		       	    Quality</a:t>
            </a:r>
          </a:p>
          <a:p>
            <a:pPr algn="l"/>
            <a:r>
              <a:rPr lang="en-US" sz="2800" b="0" dirty="0">
                <a:solidFill>
                  <a:srgbClr val="00FF00"/>
                </a:solidFill>
              </a:rPr>
              <a:t>          Object			        Shape</a:t>
            </a:r>
          </a:p>
          <a:p>
            <a:pPr algn="l"/>
            <a:r>
              <a:rPr lang="en-US" sz="2800" b="0" dirty="0">
                <a:solidFill>
                  <a:schemeClr val="bg1"/>
                </a:solidFill>
              </a:rPr>
              <a:t>               </a:t>
            </a:r>
            <a:r>
              <a:rPr lang="en-US" sz="2800" b="0" dirty="0">
                <a:solidFill>
                  <a:srgbClr val="FFFF00"/>
                </a:solidFill>
              </a:rPr>
              <a:t>Protein</a:t>
            </a:r>
            <a:r>
              <a:rPr lang="en-US" sz="2800" b="0" dirty="0">
                <a:solidFill>
                  <a:schemeClr val="bg1"/>
                </a:solidFill>
              </a:rPr>
              <a:t> </a:t>
            </a:r>
            <a:r>
              <a:rPr lang="en-US" sz="2800" b="0" dirty="0">
                <a:solidFill>
                  <a:srgbClr val="FFFF00"/>
                </a:solidFill>
              </a:rPr>
              <a:t>molecule</a:t>
            </a:r>
            <a:r>
              <a:rPr lang="en-US" sz="2800" b="0" dirty="0">
                <a:solidFill>
                  <a:schemeClr val="bg1"/>
                </a:solidFill>
              </a:rPr>
              <a:t>	    </a:t>
            </a:r>
            <a:r>
              <a:rPr lang="en-US" sz="2800" b="0" dirty="0">
                <a:solidFill>
                  <a:srgbClr val="00FF00"/>
                </a:solidFill>
              </a:rPr>
              <a:t>Realizable</a:t>
            </a:r>
            <a:r>
              <a:rPr lang="en-US" sz="2800" b="0" dirty="0">
                <a:solidFill>
                  <a:schemeClr val="bg1"/>
                </a:solidFill>
              </a:rPr>
              <a:t> </a:t>
            </a:r>
            <a:r>
              <a:rPr lang="en-US" sz="2800" b="0" dirty="0">
                <a:solidFill>
                  <a:srgbClr val="00FF00"/>
                </a:solidFill>
              </a:rPr>
              <a:t>entity</a:t>
            </a:r>
            <a:r>
              <a:rPr lang="en-US" sz="2800" b="0" dirty="0">
                <a:solidFill>
                  <a:schemeClr val="bg1"/>
                </a:solidFill>
              </a:rPr>
              <a:t> 			</a:t>
            </a:r>
            <a:r>
              <a:rPr lang="en-US" sz="2800" b="0" dirty="0">
                <a:solidFill>
                  <a:srgbClr val="FFFF00"/>
                </a:solidFill>
              </a:rPr>
              <a:t>Catalase</a:t>
            </a:r>
            <a:r>
              <a:rPr lang="en-US" sz="2800" b="0" dirty="0">
                <a:solidFill>
                  <a:schemeClr val="bg1"/>
                </a:solidFill>
              </a:rPr>
              <a:t> </a:t>
            </a:r>
            <a:r>
              <a:rPr lang="en-US" sz="2800" b="0" dirty="0">
                <a:solidFill>
                  <a:srgbClr val="FFFF00"/>
                </a:solidFill>
              </a:rPr>
              <a:t>molecule</a:t>
            </a:r>
            <a:r>
              <a:rPr lang="en-US" sz="2800" b="0" dirty="0">
                <a:solidFill>
                  <a:schemeClr val="bg1"/>
                </a:solidFill>
              </a:rPr>
              <a:t>	        </a:t>
            </a:r>
            <a:r>
              <a:rPr lang="en-US" sz="2800" b="0" dirty="0">
                <a:solidFill>
                  <a:srgbClr val="00FF00"/>
                </a:solidFill>
              </a:rPr>
              <a:t>Disposition</a:t>
            </a:r>
          </a:p>
          <a:p>
            <a:pPr algn="l"/>
            <a:r>
              <a:rPr lang="en-US" sz="2800" b="0" dirty="0">
                <a:solidFill>
                  <a:schemeClr val="bg1"/>
                </a:solidFill>
              </a:rPr>
              <a:t>	    </a:t>
            </a:r>
            <a:r>
              <a:rPr lang="en-US" sz="2800" b="0" dirty="0">
                <a:solidFill>
                  <a:srgbClr val="FFFF00"/>
                </a:solidFill>
              </a:rPr>
              <a:t>Object</a:t>
            </a:r>
            <a:r>
              <a:rPr lang="en-US" sz="2800" b="0" dirty="0">
                <a:solidFill>
                  <a:schemeClr val="bg1"/>
                </a:solidFill>
              </a:rPr>
              <a:t> </a:t>
            </a:r>
            <a:r>
              <a:rPr lang="en-US" sz="2800" b="0" dirty="0">
                <a:solidFill>
                  <a:srgbClr val="FFFF00"/>
                </a:solidFill>
              </a:rPr>
              <a:t>Aggregate</a:t>
            </a:r>
            <a:r>
              <a:rPr lang="en-US" sz="2800" b="0" dirty="0">
                <a:solidFill>
                  <a:schemeClr val="bg1"/>
                </a:solidFill>
              </a:rPr>
              <a:t>		 </a:t>
            </a:r>
            <a:r>
              <a:rPr lang="en-US" sz="2800" b="0" dirty="0">
                <a:solidFill>
                  <a:srgbClr val="00FF00"/>
                </a:solidFill>
              </a:rPr>
              <a:t>Function</a:t>
            </a:r>
            <a:r>
              <a:rPr lang="en-US" sz="2800" b="0" dirty="0">
                <a:solidFill>
                  <a:schemeClr val="bg1"/>
                </a:solidFill>
              </a:rPr>
              <a:t>    </a:t>
            </a:r>
          </a:p>
          <a:p>
            <a:pPr algn="l"/>
            <a:r>
              <a:rPr lang="en-US" sz="2800" b="0" dirty="0">
                <a:solidFill>
                  <a:schemeClr val="bg1"/>
                </a:solidFill>
              </a:rPr>
              <a:t>	          </a:t>
            </a:r>
            <a:r>
              <a:rPr lang="en-US" sz="2800" b="0" dirty="0">
                <a:solidFill>
                  <a:srgbClr val="FFFF00"/>
                </a:solidFill>
              </a:rPr>
              <a:t>Protein</a:t>
            </a:r>
            <a:r>
              <a:rPr lang="en-US" sz="2800" b="0" dirty="0">
                <a:solidFill>
                  <a:schemeClr val="bg1"/>
                </a:solidFill>
              </a:rPr>
              <a:t> </a:t>
            </a:r>
            <a:r>
              <a:rPr lang="en-US" sz="2800" b="0" dirty="0">
                <a:solidFill>
                  <a:srgbClr val="FFFF00"/>
                </a:solidFill>
              </a:rPr>
              <a:t>aggregate</a:t>
            </a:r>
            <a:r>
              <a:rPr lang="en-US" sz="2800" b="0" dirty="0">
                <a:solidFill>
                  <a:schemeClr val="bg1"/>
                </a:solidFill>
              </a:rPr>
              <a:t>		    </a:t>
            </a:r>
            <a:r>
              <a:rPr lang="en-US" sz="2800" b="0" dirty="0">
                <a:solidFill>
                  <a:srgbClr val="FFFF00"/>
                </a:solidFill>
              </a:rPr>
              <a:t>To</a:t>
            </a:r>
            <a:r>
              <a:rPr lang="en-US" sz="2800" b="0" dirty="0">
                <a:solidFill>
                  <a:schemeClr val="bg1"/>
                </a:solidFill>
              </a:rPr>
              <a:t> </a:t>
            </a:r>
            <a:r>
              <a:rPr lang="en-US" sz="2800" b="0" dirty="0">
                <a:solidFill>
                  <a:srgbClr val="FFFF00"/>
                </a:solidFill>
              </a:rPr>
              <a:t>decompose</a:t>
            </a:r>
            <a:r>
              <a:rPr lang="en-US" sz="2800" b="0" dirty="0">
                <a:solidFill>
                  <a:schemeClr val="bg1"/>
                </a:solidFill>
              </a:rPr>
              <a:t> </a:t>
            </a:r>
            <a:r>
              <a:rPr lang="en-US" sz="2800" b="0" dirty="0">
                <a:solidFill>
                  <a:srgbClr val="FFFF00"/>
                </a:solidFill>
              </a:rPr>
              <a:t>H</a:t>
            </a:r>
            <a:r>
              <a:rPr lang="en-US" sz="2800" b="0" baseline="-25000" dirty="0">
                <a:solidFill>
                  <a:srgbClr val="FFFF00"/>
                </a:solidFill>
              </a:rPr>
              <a:t>2</a:t>
            </a:r>
            <a:r>
              <a:rPr lang="en-US" sz="2800" b="0" dirty="0">
                <a:solidFill>
                  <a:srgbClr val="FFFF00"/>
                </a:solidFill>
              </a:rPr>
              <a:t>O</a:t>
            </a:r>
            <a:r>
              <a:rPr lang="en-US" sz="2800" b="0" baseline="-25000" dirty="0">
                <a:solidFill>
                  <a:srgbClr val="FFFF00"/>
                </a:solidFill>
              </a:rPr>
              <a:t>2</a:t>
            </a:r>
            <a:r>
              <a:rPr lang="en-US" sz="2800" b="0" dirty="0">
                <a:solidFill>
                  <a:schemeClr val="bg1"/>
                </a:solidFill>
              </a:rPr>
              <a:t>	 						</a:t>
            </a:r>
          </a:p>
        </p:txBody>
      </p:sp>
      <p:sp>
        <p:nvSpPr>
          <p:cNvPr id="6" name="TextBox 5">
            <a:extLst>
              <a:ext uri="{FF2B5EF4-FFF2-40B4-BE49-F238E27FC236}">
                <a16:creationId xmlns:a16="http://schemas.microsoft.com/office/drawing/2014/main" id="{0FD9A8EE-3038-42E0-AD83-1AA3696D9578}"/>
              </a:ext>
            </a:extLst>
          </p:cNvPr>
          <p:cNvSpPr txBox="1"/>
          <p:nvPr/>
        </p:nvSpPr>
        <p:spPr>
          <a:xfrm>
            <a:off x="1509702" y="2743200"/>
            <a:ext cx="5916235" cy="461665"/>
          </a:xfrm>
          <a:prstGeom prst="rect">
            <a:avLst/>
          </a:prstGeom>
          <a:solidFill>
            <a:srgbClr val="1FE115"/>
          </a:solidFill>
        </p:spPr>
        <p:txBody>
          <a:bodyPr wrap="none" rtlCol="0">
            <a:spAutoFit/>
          </a:bodyPr>
          <a:lstStyle/>
          <a:p>
            <a:r>
              <a:rPr lang="en-US" sz="2400" dirty="0">
                <a:solidFill>
                  <a:schemeClr val="tx1"/>
                </a:solidFill>
              </a:rPr>
              <a:t>Theoretical ontology  </a:t>
            </a:r>
            <a:r>
              <a:rPr lang="en-US" sz="2400" dirty="0">
                <a:solidFill>
                  <a:schemeClr val="tx1"/>
                </a:solidFill>
                <a:sym typeface="Wingdings" panose="05000000000000000000" pitchFamily="2" charset="2"/>
              </a:rPr>
              <a:t> work of </a:t>
            </a:r>
            <a:r>
              <a:rPr lang="en-US" sz="2400" dirty="0" err="1">
                <a:solidFill>
                  <a:schemeClr val="tx1"/>
                </a:solidFill>
                <a:sym typeface="Wingdings" panose="05000000000000000000" pitchFamily="2" charset="2"/>
              </a:rPr>
              <a:t>ontologists</a:t>
            </a:r>
            <a:endParaRPr lang="en-US" sz="2400" dirty="0">
              <a:solidFill>
                <a:schemeClr val="tx1"/>
              </a:solidFill>
            </a:endParaRPr>
          </a:p>
        </p:txBody>
      </p:sp>
      <p:sp>
        <p:nvSpPr>
          <p:cNvPr id="7" name="TextBox 6">
            <a:extLst>
              <a:ext uri="{FF2B5EF4-FFF2-40B4-BE49-F238E27FC236}">
                <a16:creationId xmlns:a16="http://schemas.microsoft.com/office/drawing/2014/main" id="{EA54D8E1-19FE-449A-8FB0-931C4D77F2D7}"/>
              </a:ext>
            </a:extLst>
          </p:cNvPr>
          <p:cNvSpPr txBox="1"/>
          <p:nvPr/>
        </p:nvSpPr>
        <p:spPr>
          <a:xfrm>
            <a:off x="609600" y="6396335"/>
            <a:ext cx="8063425" cy="461665"/>
          </a:xfrm>
          <a:prstGeom prst="rect">
            <a:avLst/>
          </a:prstGeom>
          <a:solidFill>
            <a:srgbClr val="FFFF00"/>
          </a:solidFill>
        </p:spPr>
        <p:txBody>
          <a:bodyPr wrap="none" rtlCol="0">
            <a:spAutoFit/>
          </a:bodyPr>
          <a:lstStyle/>
          <a:p>
            <a:r>
              <a:rPr lang="en-US" sz="2400" dirty="0">
                <a:solidFill>
                  <a:schemeClr val="tx1"/>
                </a:solidFill>
              </a:rPr>
              <a:t>Applied ontology </a:t>
            </a:r>
            <a:r>
              <a:rPr lang="en-US" sz="2400" dirty="0">
                <a:solidFill>
                  <a:schemeClr val="tx1"/>
                </a:solidFill>
                <a:sym typeface="Wingdings" panose="05000000000000000000" pitchFamily="2" charset="2"/>
              </a:rPr>
              <a:t></a:t>
            </a:r>
            <a:r>
              <a:rPr lang="en-US" sz="2400" dirty="0">
                <a:solidFill>
                  <a:schemeClr val="tx1"/>
                </a:solidFill>
              </a:rPr>
              <a:t> work of </a:t>
            </a:r>
            <a:r>
              <a:rPr lang="en-US" sz="2400" dirty="0" err="1">
                <a:solidFill>
                  <a:schemeClr val="tx1"/>
                </a:solidFill>
              </a:rPr>
              <a:t>ontologists</a:t>
            </a:r>
            <a:r>
              <a:rPr lang="en-US" sz="2400" dirty="0">
                <a:solidFill>
                  <a:schemeClr val="tx1"/>
                </a:solidFill>
              </a:rPr>
              <a:t> and domain experts</a:t>
            </a:r>
          </a:p>
        </p:txBody>
      </p:sp>
      <p:cxnSp>
        <p:nvCxnSpPr>
          <p:cNvPr id="8" name="Straight Connector 7">
            <a:extLst>
              <a:ext uri="{FF2B5EF4-FFF2-40B4-BE49-F238E27FC236}">
                <a16:creationId xmlns:a16="http://schemas.microsoft.com/office/drawing/2014/main" id="{DFC27743-A229-4FA6-A874-251A57C6016D}"/>
              </a:ext>
            </a:extLst>
          </p:cNvPr>
          <p:cNvCxnSpPr/>
          <p:nvPr/>
        </p:nvCxnSpPr>
        <p:spPr bwMode="auto">
          <a:xfrm>
            <a:off x="5410200" y="5899674"/>
            <a:ext cx="3505200"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600BF936-DB0F-4D3F-9618-43FFC4BAF421}"/>
              </a:ext>
            </a:extLst>
          </p:cNvPr>
          <p:cNvCxnSpPr/>
          <p:nvPr/>
        </p:nvCxnSpPr>
        <p:spPr bwMode="auto">
          <a:xfrm>
            <a:off x="685800" y="4629674"/>
            <a:ext cx="3505200"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EB7A5562-C302-40B7-91E8-76325C061738}"/>
              </a:ext>
            </a:extLst>
          </p:cNvPr>
          <p:cNvCxnSpPr/>
          <p:nvPr/>
        </p:nvCxnSpPr>
        <p:spPr bwMode="auto">
          <a:xfrm flipH="1" flipV="1">
            <a:off x="4191000" y="4629674"/>
            <a:ext cx="1219200" cy="1270000"/>
          </a:xfrm>
          <a:prstGeom prst="line">
            <a:avLst/>
          </a:prstGeom>
          <a:solidFill>
            <a:schemeClr val="accent1"/>
          </a:solidFill>
          <a:ln w="38100"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3269900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Without </a:t>
            </a:r>
            <a:r>
              <a:rPr lang="en-US" dirty="0" err="1"/>
              <a:t>ontologists</a:t>
            </a:r>
            <a:r>
              <a:rPr lang="en-US" dirty="0"/>
              <a:t> … </a:t>
            </a:r>
          </a:p>
        </p:txBody>
      </p:sp>
      <p:sp>
        <p:nvSpPr>
          <p:cNvPr id="3" name="Content Placeholder 2"/>
          <p:cNvSpPr>
            <a:spLocks noGrp="1"/>
          </p:cNvSpPr>
          <p:nvPr>
            <p:ph idx="1"/>
          </p:nvPr>
        </p:nvSpPr>
        <p:spPr>
          <a:xfrm>
            <a:off x="228600" y="1524000"/>
            <a:ext cx="8686800" cy="5105400"/>
          </a:xfrm>
        </p:spPr>
        <p:txBody>
          <a:bodyPr/>
          <a:lstStyle/>
          <a:p>
            <a:pPr>
              <a:buFont typeface="Arial" panose="020B0604020202020204" pitchFamily="34" charset="0"/>
              <a:buChar char="•"/>
            </a:pPr>
            <a:r>
              <a:rPr lang="en-US" dirty="0"/>
              <a:t>creating terms and definitions quickly runs awry:</a:t>
            </a:r>
          </a:p>
          <a:p>
            <a:pPr>
              <a:buFont typeface="Arial" panose="020B0604020202020204" pitchFamily="34" charset="0"/>
              <a:buChar char="•"/>
            </a:pPr>
            <a:endParaRPr lang="en-US" dirty="0"/>
          </a:p>
          <a:p>
            <a:pPr lvl="1">
              <a:buFont typeface="Arial" panose="020B0604020202020204" pitchFamily="34" charset="0"/>
              <a:buChar char="•"/>
            </a:pPr>
            <a:r>
              <a:rPr lang="en-US" dirty="0"/>
              <a:t>‘Pain is a sensorial and emotional experience …’</a:t>
            </a:r>
          </a:p>
          <a:p>
            <a:pPr lvl="2">
              <a:buFont typeface="Arial" panose="020B0604020202020204" pitchFamily="34" charset="0"/>
              <a:buChar char="•"/>
            </a:pPr>
            <a:r>
              <a:rPr lang="en-US" dirty="0"/>
              <a:t>‘knee pain’ </a:t>
            </a:r>
            <a:r>
              <a:rPr lang="en-US" dirty="0">
                <a:sym typeface="Wingdings" panose="05000000000000000000" pitchFamily="2" charset="2"/>
              </a:rPr>
              <a:t> emotional experience in your knee?</a:t>
            </a:r>
          </a:p>
          <a:p>
            <a:pPr lvl="2">
              <a:buFont typeface="Arial" panose="020B0604020202020204" pitchFamily="34" charset="0"/>
              <a:buChar char="•"/>
            </a:pPr>
            <a:endParaRPr lang="en-US" dirty="0"/>
          </a:p>
          <a:p>
            <a:pPr lvl="1">
              <a:buFont typeface="Arial" panose="020B0604020202020204" pitchFamily="34" charset="0"/>
              <a:buChar char="•"/>
            </a:pPr>
            <a:r>
              <a:rPr lang="en-US" dirty="0"/>
              <a:t>‘13.1.2.4 Painful Trigeminal neuropathy </a:t>
            </a:r>
            <a:r>
              <a:rPr lang="en-US" i="1" u="sng" dirty="0"/>
              <a:t>attributed</a:t>
            </a:r>
            <a:r>
              <a:rPr lang="en-US" dirty="0"/>
              <a:t> to MS plaque’ comes with the clarification ‘Trigeminal neuropathy </a:t>
            </a:r>
            <a:r>
              <a:rPr lang="en-US" i="1" u="sng" dirty="0"/>
              <a:t>induced</a:t>
            </a:r>
            <a:r>
              <a:rPr lang="en-US" dirty="0"/>
              <a:t> by MS plaque’;</a:t>
            </a:r>
          </a:p>
          <a:p>
            <a:pPr lvl="2">
              <a:buFont typeface="Arial" panose="020B0604020202020204" pitchFamily="34" charset="0"/>
              <a:buChar char="•"/>
            </a:pPr>
            <a:r>
              <a:rPr lang="en-US" dirty="0"/>
              <a:t>The term suggests an </a:t>
            </a:r>
            <a:r>
              <a:rPr lang="en-US" u="sng" dirty="0"/>
              <a:t>opinion</a:t>
            </a:r>
            <a:r>
              <a:rPr lang="en-US" dirty="0"/>
              <a:t> on the side of the clinician,</a:t>
            </a:r>
          </a:p>
          <a:p>
            <a:pPr lvl="2">
              <a:buFont typeface="Arial" panose="020B0604020202020204" pitchFamily="34" charset="0"/>
              <a:buChar char="•"/>
            </a:pPr>
            <a:r>
              <a:rPr lang="en-US" dirty="0"/>
              <a:t>The description suggests a </a:t>
            </a:r>
            <a:r>
              <a:rPr lang="en-US" u="sng" dirty="0"/>
              <a:t>causal relation</a:t>
            </a:r>
            <a:r>
              <a:rPr lang="en-US" dirty="0"/>
              <a:t> on the side of the patient.</a:t>
            </a:r>
          </a:p>
          <a:p>
            <a:pPr>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E275BFA4-CA6D-4892-8C0A-6B14E134BD5D}" type="slidenum">
              <a:rPr lang="en-US" smtClean="0"/>
              <a:pPr/>
              <a:t>48</a:t>
            </a:fld>
            <a:endParaRPr lang="en-US"/>
          </a:p>
        </p:txBody>
      </p:sp>
    </p:spTree>
    <p:extLst>
      <p:ext uri="{BB962C8B-B14F-4D97-AF65-F5344CB8AC3E}">
        <p14:creationId xmlns:p14="http://schemas.microsoft.com/office/powerpoint/2010/main" val="62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discipline of ‘Ontology’</a:t>
            </a:r>
          </a:p>
        </p:txBody>
      </p:sp>
      <p:sp>
        <p:nvSpPr>
          <p:cNvPr id="3" name="Content Placeholder 2"/>
          <p:cNvSpPr>
            <a:spLocks noGrp="1"/>
          </p:cNvSpPr>
          <p:nvPr>
            <p:ph idx="1"/>
          </p:nvPr>
        </p:nvSpPr>
        <p:spPr>
          <a:xfrm>
            <a:off x="228600" y="1524000"/>
            <a:ext cx="8686800" cy="914400"/>
          </a:xfrm>
        </p:spPr>
        <p:txBody>
          <a:bodyPr/>
          <a:lstStyle/>
          <a:p>
            <a:pPr marL="0" indent="0" algn="ctr"/>
            <a:r>
              <a:rPr lang="en-US" sz="3200" dirty="0"/>
              <a:t>Describing reality within a taxonomy of precisely defined entities</a:t>
            </a:r>
          </a:p>
        </p:txBody>
      </p:sp>
      <p:sp>
        <p:nvSpPr>
          <p:cNvPr id="4" name="Slide Number Placeholder 3"/>
          <p:cNvSpPr>
            <a:spLocks noGrp="1"/>
          </p:cNvSpPr>
          <p:nvPr>
            <p:ph type="sldNum" sz="quarter" idx="4"/>
          </p:nvPr>
        </p:nvSpPr>
        <p:spPr/>
        <p:txBody>
          <a:bodyPr/>
          <a:lstStyle/>
          <a:p>
            <a:fld id="{E275BFA4-CA6D-4892-8C0A-6B14E134BD5D}" type="slidenum">
              <a:rPr lang="en-US" smtClean="0"/>
              <a:pPr/>
              <a:t>49</a:t>
            </a:fld>
            <a:endParaRPr lang="en-US"/>
          </a:p>
        </p:txBody>
      </p:sp>
      <p:sp>
        <p:nvSpPr>
          <p:cNvPr id="5" name="TextBox 4"/>
          <p:cNvSpPr txBox="1"/>
          <p:nvPr/>
        </p:nvSpPr>
        <p:spPr>
          <a:xfrm>
            <a:off x="0" y="3276600"/>
            <a:ext cx="9144000" cy="3539430"/>
          </a:xfrm>
          <a:prstGeom prst="rect">
            <a:avLst/>
          </a:prstGeom>
          <a:noFill/>
        </p:spPr>
        <p:txBody>
          <a:bodyPr wrap="square" rtlCol="0">
            <a:spAutoFit/>
          </a:bodyPr>
          <a:lstStyle/>
          <a:p>
            <a:pPr algn="l"/>
            <a:r>
              <a:rPr lang="en-US" sz="2800" b="0" dirty="0">
                <a:solidFill>
                  <a:srgbClr val="00FF00"/>
                </a:solidFill>
              </a:rPr>
              <a:t>Independent Continuant    	Dependent Continuant</a:t>
            </a:r>
          </a:p>
          <a:p>
            <a:pPr algn="l"/>
            <a:r>
              <a:rPr lang="en-US" sz="2800" b="0" dirty="0">
                <a:solidFill>
                  <a:srgbClr val="00FF00"/>
                </a:solidFill>
              </a:rPr>
              <a:t>      Material Entity		       	    Quality</a:t>
            </a:r>
          </a:p>
          <a:p>
            <a:pPr algn="l"/>
            <a:r>
              <a:rPr lang="en-US" sz="2800" b="0" dirty="0">
                <a:solidFill>
                  <a:srgbClr val="00FF00"/>
                </a:solidFill>
              </a:rPr>
              <a:t>          Object			        Shape</a:t>
            </a:r>
          </a:p>
          <a:p>
            <a:pPr algn="l"/>
            <a:r>
              <a:rPr lang="en-US" sz="2800" b="0" dirty="0">
                <a:solidFill>
                  <a:schemeClr val="bg1"/>
                </a:solidFill>
              </a:rPr>
              <a:t>               </a:t>
            </a:r>
            <a:r>
              <a:rPr lang="en-US" sz="2800" b="0" dirty="0">
                <a:solidFill>
                  <a:srgbClr val="FFFF00"/>
                </a:solidFill>
              </a:rPr>
              <a:t>Protein</a:t>
            </a:r>
            <a:r>
              <a:rPr lang="en-US" sz="2800" b="0" dirty="0">
                <a:solidFill>
                  <a:schemeClr val="bg1"/>
                </a:solidFill>
              </a:rPr>
              <a:t> </a:t>
            </a:r>
            <a:r>
              <a:rPr lang="en-US" sz="2800" b="0" dirty="0">
                <a:solidFill>
                  <a:srgbClr val="FFFF00"/>
                </a:solidFill>
              </a:rPr>
              <a:t>molecule</a:t>
            </a:r>
            <a:r>
              <a:rPr lang="en-US" sz="2800" b="0" dirty="0">
                <a:solidFill>
                  <a:schemeClr val="bg1"/>
                </a:solidFill>
              </a:rPr>
              <a:t>	    </a:t>
            </a:r>
            <a:r>
              <a:rPr lang="en-US" sz="2800" b="0" dirty="0">
                <a:solidFill>
                  <a:srgbClr val="00FF00"/>
                </a:solidFill>
              </a:rPr>
              <a:t>Realizable</a:t>
            </a:r>
            <a:r>
              <a:rPr lang="en-US" sz="2800" b="0" dirty="0">
                <a:solidFill>
                  <a:schemeClr val="bg1"/>
                </a:solidFill>
              </a:rPr>
              <a:t> </a:t>
            </a:r>
            <a:r>
              <a:rPr lang="en-US" sz="2800" b="0" dirty="0">
                <a:solidFill>
                  <a:srgbClr val="00FF00"/>
                </a:solidFill>
              </a:rPr>
              <a:t>entity</a:t>
            </a:r>
            <a:r>
              <a:rPr lang="en-US" sz="2800" b="0" dirty="0">
                <a:solidFill>
                  <a:schemeClr val="bg1"/>
                </a:solidFill>
              </a:rPr>
              <a:t> 			</a:t>
            </a:r>
            <a:r>
              <a:rPr lang="en-US" sz="2800" b="0" dirty="0">
                <a:solidFill>
                  <a:srgbClr val="FFFF00"/>
                </a:solidFill>
              </a:rPr>
              <a:t>Catalase</a:t>
            </a:r>
            <a:r>
              <a:rPr lang="en-US" sz="2800" b="0" dirty="0">
                <a:solidFill>
                  <a:schemeClr val="bg1"/>
                </a:solidFill>
              </a:rPr>
              <a:t> </a:t>
            </a:r>
            <a:r>
              <a:rPr lang="en-US" sz="2800" b="0" dirty="0">
                <a:solidFill>
                  <a:srgbClr val="FFFF00"/>
                </a:solidFill>
              </a:rPr>
              <a:t>molecule</a:t>
            </a:r>
            <a:r>
              <a:rPr lang="en-US" sz="2800" b="0" dirty="0">
                <a:solidFill>
                  <a:schemeClr val="bg1"/>
                </a:solidFill>
              </a:rPr>
              <a:t>	        </a:t>
            </a:r>
            <a:r>
              <a:rPr lang="en-US" sz="2800" b="0" dirty="0">
                <a:solidFill>
                  <a:srgbClr val="00FF00"/>
                </a:solidFill>
              </a:rPr>
              <a:t>Disposition</a:t>
            </a:r>
          </a:p>
          <a:p>
            <a:pPr algn="l"/>
            <a:r>
              <a:rPr lang="en-US" sz="2800" b="0" dirty="0">
                <a:solidFill>
                  <a:schemeClr val="bg1"/>
                </a:solidFill>
              </a:rPr>
              <a:t>	    </a:t>
            </a:r>
            <a:r>
              <a:rPr lang="en-US" sz="2800" b="0" dirty="0">
                <a:solidFill>
                  <a:srgbClr val="FFFF00"/>
                </a:solidFill>
              </a:rPr>
              <a:t>Object</a:t>
            </a:r>
            <a:r>
              <a:rPr lang="en-US" sz="2800" b="0" dirty="0">
                <a:solidFill>
                  <a:schemeClr val="bg1"/>
                </a:solidFill>
              </a:rPr>
              <a:t> </a:t>
            </a:r>
            <a:r>
              <a:rPr lang="en-US" sz="2800" b="0" dirty="0">
                <a:solidFill>
                  <a:srgbClr val="FFFF00"/>
                </a:solidFill>
              </a:rPr>
              <a:t>Aggregate</a:t>
            </a:r>
            <a:r>
              <a:rPr lang="en-US" sz="2800" b="0" dirty="0">
                <a:solidFill>
                  <a:schemeClr val="bg1"/>
                </a:solidFill>
              </a:rPr>
              <a:t>		 </a:t>
            </a:r>
            <a:r>
              <a:rPr lang="en-US" sz="2800" b="0" dirty="0">
                <a:solidFill>
                  <a:srgbClr val="00FF00"/>
                </a:solidFill>
              </a:rPr>
              <a:t>Function</a:t>
            </a:r>
            <a:r>
              <a:rPr lang="en-US" sz="2800" b="0" dirty="0">
                <a:solidFill>
                  <a:schemeClr val="bg1"/>
                </a:solidFill>
              </a:rPr>
              <a:t>    </a:t>
            </a:r>
          </a:p>
          <a:p>
            <a:pPr algn="l"/>
            <a:r>
              <a:rPr lang="en-US" sz="2800" b="0" dirty="0">
                <a:solidFill>
                  <a:schemeClr val="bg1"/>
                </a:solidFill>
              </a:rPr>
              <a:t>	          </a:t>
            </a:r>
            <a:r>
              <a:rPr lang="en-US" sz="2800" b="0" dirty="0">
                <a:solidFill>
                  <a:srgbClr val="FFFF00"/>
                </a:solidFill>
              </a:rPr>
              <a:t>Protein</a:t>
            </a:r>
            <a:r>
              <a:rPr lang="en-US" sz="2800" b="0" dirty="0">
                <a:solidFill>
                  <a:schemeClr val="bg1"/>
                </a:solidFill>
              </a:rPr>
              <a:t> </a:t>
            </a:r>
            <a:r>
              <a:rPr lang="en-US" sz="2800" b="0" dirty="0">
                <a:solidFill>
                  <a:srgbClr val="FFFF00"/>
                </a:solidFill>
              </a:rPr>
              <a:t>aggregate</a:t>
            </a:r>
            <a:r>
              <a:rPr lang="en-US" sz="2800" b="0" dirty="0">
                <a:solidFill>
                  <a:schemeClr val="bg1"/>
                </a:solidFill>
              </a:rPr>
              <a:t>		    </a:t>
            </a:r>
            <a:r>
              <a:rPr lang="en-US" sz="2800" b="0" dirty="0">
                <a:solidFill>
                  <a:srgbClr val="FFFF00"/>
                </a:solidFill>
              </a:rPr>
              <a:t>To</a:t>
            </a:r>
            <a:r>
              <a:rPr lang="en-US" sz="2800" b="0" dirty="0">
                <a:solidFill>
                  <a:schemeClr val="bg1"/>
                </a:solidFill>
              </a:rPr>
              <a:t> </a:t>
            </a:r>
            <a:r>
              <a:rPr lang="en-US" sz="2800" b="0" dirty="0">
                <a:solidFill>
                  <a:srgbClr val="FFFF00"/>
                </a:solidFill>
              </a:rPr>
              <a:t>decompose</a:t>
            </a:r>
            <a:r>
              <a:rPr lang="en-US" sz="2800" b="0" dirty="0">
                <a:solidFill>
                  <a:schemeClr val="bg1"/>
                </a:solidFill>
              </a:rPr>
              <a:t> </a:t>
            </a:r>
            <a:r>
              <a:rPr lang="en-US" sz="2800" b="0" dirty="0">
                <a:solidFill>
                  <a:srgbClr val="FFFF00"/>
                </a:solidFill>
              </a:rPr>
              <a:t>H</a:t>
            </a:r>
            <a:r>
              <a:rPr lang="en-US" sz="2800" b="0" baseline="-25000" dirty="0">
                <a:solidFill>
                  <a:srgbClr val="FFFF00"/>
                </a:solidFill>
              </a:rPr>
              <a:t>2</a:t>
            </a:r>
            <a:r>
              <a:rPr lang="en-US" sz="2800" b="0" dirty="0">
                <a:solidFill>
                  <a:srgbClr val="FFFF00"/>
                </a:solidFill>
              </a:rPr>
              <a:t>O</a:t>
            </a:r>
            <a:r>
              <a:rPr lang="en-US" sz="2800" b="0" baseline="-25000" dirty="0">
                <a:solidFill>
                  <a:srgbClr val="FFFF00"/>
                </a:solidFill>
              </a:rPr>
              <a:t>2</a:t>
            </a:r>
            <a:r>
              <a:rPr lang="en-US" sz="2800" b="0" dirty="0">
                <a:solidFill>
                  <a:schemeClr val="bg1"/>
                </a:solidFill>
              </a:rPr>
              <a:t>	 						</a:t>
            </a:r>
          </a:p>
        </p:txBody>
      </p:sp>
      <p:sp>
        <p:nvSpPr>
          <p:cNvPr id="6" name="TextBox 5">
            <a:extLst>
              <a:ext uri="{FF2B5EF4-FFF2-40B4-BE49-F238E27FC236}">
                <a16:creationId xmlns:a16="http://schemas.microsoft.com/office/drawing/2014/main" id="{0FD9A8EE-3038-42E0-AD83-1AA3696D9578}"/>
              </a:ext>
            </a:extLst>
          </p:cNvPr>
          <p:cNvSpPr txBox="1"/>
          <p:nvPr/>
        </p:nvSpPr>
        <p:spPr>
          <a:xfrm>
            <a:off x="1509702" y="2743200"/>
            <a:ext cx="5916235" cy="461665"/>
          </a:xfrm>
          <a:prstGeom prst="rect">
            <a:avLst/>
          </a:prstGeom>
          <a:solidFill>
            <a:srgbClr val="1FE115"/>
          </a:solidFill>
        </p:spPr>
        <p:txBody>
          <a:bodyPr wrap="none" rtlCol="0">
            <a:spAutoFit/>
          </a:bodyPr>
          <a:lstStyle/>
          <a:p>
            <a:r>
              <a:rPr lang="en-US" sz="2400" dirty="0">
                <a:solidFill>
                  <a:schemeClr val="tx1"/>
                </a:solidFill>
              </a:rPr>
              <a:t>Theoretical ontology  </a:t>
            </a:r>
            <a:r>
              <a:rPr lang="en-US" sz="2400" dirty="0">
                <a:solidFill>
                  <a:schemeClr val="tx1"/>
                </a:solidFill>
                <a:sym typeface="Wingdings" panose="05000000000000000000" pitchFamily="2" charset="2"/>
              </a:rPr>
              <a:t> work of </a:t>
            </a:r>
            <a:r>
              <a:rPr lang="en-US" sz="2400" dirty="0" err="1">
                <a:solidFill>
                  <a:schemeClr val="tx1"/>
                </a:solidFill>
                <a:sym typeface="Wingdings" panose="05000000000000000000" pitchFamily="2" charset="2"/>
              </a:rPr>
              <a:t>ontologists</a:t>
            </a:r>
            <a:endParaRPr lang="en-US" sz="2400" dirty="0">
              <a:solidFill>
                <a:schemeClr val="tx1"/>
              </a:solidFill>
            </a:endParaRPr>
          </a:p>
        </p:txBody>
      </p:sp>
      <p:sp>
        <p:nvSpPr>
          <p:cNvPr id="7" name="TextBox 6">
            <a:extLst>
              <a:ext uri="{FF2B5EF4-FFF2-40B4-BE49-F238E27FC236}">
                <a16:creationId xmlns:a16="http://schemas.microsoft.com/office/drawing/2014/main" id="{EA54D8E1-19FE-449A-8FB0-931C4D77F2D7}"/>
              </a:ext>
            </a:extLst>
          </p:cNvPr>
          <p:cNvSpPr txBox="1"/>
          <p:nvPr/>
        </p:nvSpPr>
        <p:spPr>
          <a:xfrm>
            <a:off x="609600" y="6396335"/>
            <a:ext cx="8063425" cy="461665"/>
          </a:xfrm>
          <a:prstGeom prst="rect">
            <a:avLst/>
          </a:prstGeom>
          <a:solidFill>
            <a:srgbClr val="FFFF00"/>
          </a:solidFill>
        </p:spPr>
        <p:txBody>
          <a:bodyPr wrap="none" rtlCol="0">
            <a:spAutoFit/>
          </a:bodyPr>
          <a:lstStyle/>
          <a:p>
            <a:r>
              <a:rPr lang="en-US" sz="2400" dirty="0">
                <a:solidFill>
                  <a:schemeClr val="tx1"/>
                </a:solidFill>
              </a:rPr>
              <a:t>Applied ontology </a:t>
            </a:r>
            <a:r>
              <a:rPr lang="en-US" sz="2400" dirty="0">
                <a:solidFill>
                  <a:schemeClr val="tx1"/>
                </a:solidFill>
                <a:sym typeface="Wingdings" panose="05000000000000000000" pitchFamily="2" charset="2"/>
              </a:rPr>
              <a:t></a:t>
            </a:r>
            <a:r>
              <a:rPr lang="en-US" sz="2400" dirty="0">
                <a:solidFill>
                  <a:schemeClr val="tx1"/>
                </a:solidFill>
              </a:rPr>
              <a:t> work of </a:t>
            </a:r>
            <a:r>
              <a:rPr lang="en-US" sz="2400" dirty="0" err="1">
                <a:solidFill>
                  <a:schemeClr val="tx1"/>
                </a:solidFill>
              </a:rPr>
              <a:t>ontologists</a:t>
            </a:r>
            <a:r>
              <a:rPr lang="en-US" sz="2400" dirty="0">
                <a:solidFill>
                  <a:schemeClr val="tx1"/>
                </a:solidFill>
              </a:rPr>
              <a:t> and domain experts</a:t>
            </a:r>
          </a:p>
        </p:txBody>
      </p:sp>
      <p:cxnSp>
        <p:nvCxnSpPr>
          <p:cNvPr id="8" name="Straight Connector 7">
            <a:extLst>
              <a:ext uri="{FF2B5EF4-FFF2-40B4-BE49-F238E27FC236}">
                <a16:creationId xmlns:a16="http://schemas.microsoft.com/office/drawing/2014/main" id="{DFC27743-A229-4FA6-A874-251A57C6016D}"/>
              </a:ext>
            </a:extLst>
          </p:cNvPr>
          <p:cNvCxnSpPr/>
          <p:nvPr/>
        </p:nvCxnSpPr>
        <p:spPr bwMode="auto">
          <a:xfrm>
            <a:off x="5410200" y="5899674"/>
            <a:ext cx="3505200"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600BF936-DB0F-4D3F-9618-43FFC4BAF421}"/>
              </a:ext>
            </a:extLst>
          </p:cNvPr>
          <p:cNvCxnSpPr/>
          <p:nvPr/>
        </p:nvCxnSpPr>
        <p:spPr bwMode="auto">
          <a:xfrm>
            <a:off x="685800" y="4629674"/>
            <a:ext cx="3505200"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EB7A5562-C302-40B7-91E8-76325C061738}"/>
              </a:ext>
            </a:extLst>
          </p:cNvPr>
          <p:cNvCxnSpPr/>
          <p:nvPr/>
        </p:nvCxnSpPr>
        <p:spPr bwMode="auto">
          <a:xfrm flipH="1" flipV="1">
            <a:off x="4191000" y="4629674"/>
            <a:ext cx="1219200" cy="1270000"/>
          </a:xfrm>
          <a:prstGeom prst="line">
            <a:avLst/>
          </a:prstGeom>
          <a:solidFill>
            <a:schemeClr val="accent1"/>
          </a:solidFill>
          <a:ln w="38100" cap="flat" cmpd="sng" algn="ctr">
            <a:solidFill>
              <a:srgbClr val="FFFF00"/>
            </a:solidFill>
            <a:prstDash val="solid"/>
            <a:round/>
            <a:headEnd type="none" w="med" len="med"/>
            <a:tailEnd type="none" w="med" len="med"/>
          </a:ln>
          <a:effectLst/>
        </p:spPr>
      </p:cxnSp>
      <p:grpSp>
        <p:nvGrpSpPr>
          <p:cNvPr id="23" name="Group 22">
            <a:extLst>
              <a:ext uri="{FF2B5EF4-FFF2-40B4-BE49-F238E27FC236}">
                <a16:creationId xmlns:a16="http://schemas.microsoft.com/office/drawing/2014/main" id="{25DB60E0-CDB6-4298-878E-09754D612CAB}"/>
              </a:ext>
            </a:extLst>
          </p:cNvPr>
          <p:cNvGrpSpPr/>
          <p:nvPr/>
        </p:nvGrpSpPr>
        <p:grpSpPr>
          <a:xfrm>
            <a:off x="1828800" y="5029200"/>
            <a:ext cx="7162800" cy="1325165"/>
            <a:chOff x="1828800" y="5029200"/>
            <a:chExt cx="7162800" cy="1325165"/>
          </a:xfrm>
        </p:grpSpPr>
        <p:sp>
          <p:nvSpPr>
            <p:cNvPr id="11" name="Rectangle: Rounded Corners 10">
              <a:extLst>
                <a:ext uri="{FF2B5EF4-FFF2-40B4-BE49-F238E27FC236}">
                  <a16:creationId xmlns:a16="http://schemas.microsoft.com/office/drawing/2014/main" id="{2E280D45-F5E1-45F8-A817-3433752C5F3C}"/>
                </a:ext>
              </a:extLst>
            </p:cNvPr>
            <p:cNvSpPr/>
            <p:nvPr/>
          </p:nvSpPr>
          <p:spPr bwMode="auto">
            <a:xfrm>
              <a:off x="1828800" y="5029200"/>
              <a:ext cx="2743200" cy="461659"/>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Rounded Corners 11">
              <a:extLst>
                <a:ext uri="{FF2B5EF4-FFF2-40B4-BE49-F238E27FC236}">
                  <a16:creationId xmlns:a16="http://schemas.microsoft.com/office/drawing/2014/main" id="{9CC3D593-136B-40D6-9457-3B9E99091A63}"/>
                </a:ext>
              </a:extLst>
            </p:cNvPr>
            <p:cNvSpPr/>
            <p:nvPr/>
          </p:nvSpPr>
          <p:spPr bwMode="auto">
            <a:xfrm>
              <a:off x="5905500" y="5892706"/>
              <a:ext cx="3086100" cy="461659"/>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4" name="Straight Connector 13">
              <a:extLst>
                <a:ext uri="{FF2B5EF4-FFF2-40B4-BE49-F238E27FC236}">
                  <a16:creationId xmlns:a16="http://schemas.microsoft.com/office/drawing/2014/main" id="{5A68013C-CBE1-4DDF-85B3-63FA25CD9055}"/>
                </a:ext>
              </a:extLst>
            </p:cNvPr>
            <p:cNvCxnSpPr>
              <a:stCxn id="11" idx="3"/>
            </p:cNvCxnSpPr>
            <p:nvPr/>
          </p:nvCxnSpPr>
          <p:spPr bwMode="auto">
            <a:xfrm>
              <a:off x="4572000" y="5260030"/>
              <a:ext cx="1371600" cy="912170"/>
            </a:xfrm>
            <a:prstGeom prst="line">
              <a:avLst/>
            </a:prstGeom>
            <a:solidFill>
              <a:schemeClr val="accent1"/>
            </a:solidFill>
            <a:ln w="57150" cap="flat" cmpd="sng" algn="ctr">
              <a:solidFill>
                <a:srgbClr val="00B0F0"/>
              </a:solidFill>
              <a:prstDash val="solid"/>
              <a:round/>
              <a:headEnd type="none" w="med" len="med"/>
              <a:tailEnd type="none" w="med" len="med"/>
            </a:ln>
            <a:effectLst/>
          </p:spPr>
        </p:cxnSp>
      </p:grpSp>
      <p:grpSp>
        <p:nvGrpSpPr>
          <p:cNvPr id="22" name="Group 21">
            <a:extLst>
              <a:ext uri="{FF2B5EF4-FFF2-40B4-BE49-F238E27FC236}">
                <a16:creationId xmlns:a16="http://schemas.microsoft.com/office/drawing/2014/main" id="{9CB7B96D-2947-4671-8323-62699C567D8F}"/>
              </a:ext>
            </a:extLst>
          </p:cNvPr>
          <p:cNvGrpSpPr/>
          <p:nvPr/>
        </p:nvGrpSpPr>
        <p:grpSpPr>
          <a:xfrm>
            <a:off x="876302" y="4139272"/>
            <a:ext cx="5486400" cy="508928"/>
            <a:chOff x="876302" y="4139272"/>
            <a:chExt cx="5486400" cy="508928"/>
          </a:xfrm>
        </p:grpSpPr>
        <p:sp>
          <p:nvSpPr>
            <p:cNvPr id="15" name="Rectangle: Rounded Corners 14">
              <a:extLst>
                <a:ext uri="{FF2B5EF4-FFF2-40B4-BE49-F238E27FC236}">
                  <a16:creationId xmlns:a16="http://schemas.microsoft.com/office/drawing/2014/main" id="{7C30C15B-E302-4930-8086-46FFA2AB2319}"/>
                </a:ext>
              </a:extLst>
            </p:cNvPr>
            <p:cNvSpPr/>
            <p:nvPr/>
          </p:nvSpPr>
          <p:spPr bwMode="auto">
            <a:xfrm>
              <a:off x="876302" y="4139272"/>
              <a:ext cx="1181098" cy="461659"/>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Rectangle: Rounded Corners 15">
              <a:extLst>
                <a:ext uri="{FF2B5EF4-FFF2-40B4-BE49-F238E27FC236}">
                  <a16:creationId xmlns:a16="http://schemas.microsoft.com/office/drawing/2014/main" id="{6481E09E-36EF-42BF-9F16-78045A94C7EB}"/>
                </a:ext>
              </a:extLst>
            </p:cNvPr>
            <p:cNvSpPr/>
            <p:nvPr/>
          </p:nvSpPr>
          <p:spPr bwMode="auto">
            <a:xfrm>
              <a:off x="5257800" y="4186541"/>
              <a:ext cx="1104902" cy="461659"/>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7" name="Straight Connector 16">
              <a:extLst>
                <a:ext uri="{FF2B5EF4-FFF2-40B4-BE49-F238E27FC236}">
                  <a16:creationId xmlns:a16="http://schemas.microsoft.com/office/drawing/2014/main" id="{FC18A869-88B5-4139-AEB9-4FDDD3C2AE98}"/>
                </a:ext>
              </a:extLst>
            </p:cNvPr>
            <p:cNvCxnSpPr>
              <a:cxnSpLocks/>
              <a:stCxn id="15" idx="3"/>
              <a:endCxn id="16" idx="1"/>
            </p:cNvCxnSpPr>
            <p:nvPr/>
          </p:nvCxnSpPr>
          <p:spPr bwMode="auto">
            <a:xfrm>
              <a:off x="2057400" y="4370102"/>
              <a:ext cx="3200400" cy="47269"/>
            </a:xfrm>
            <a:prstGeom prst="line">
              <a:avLst/>
            </a:prstGeom>
            <a:solidFill>
              <a:schemeClr val="accent1"/>
            </a:solidFill>
            <a:ln w="57150" cap="flat" cmpd="sng" algn="ctr">
              <a:solidFill>
                <a:srgbClr val="00B0F0"/>
              </a:solidFill>
              <a:prstDash val="solid"/>
              <a:round/>
              <a:headEnd type="none" w="med" len="med"/>
              <a:tailEnd type="none" w="med" len="med"/>
            </a:ln>
            <a:effectLst/>
          </p:spPr>
        </p:cxnSp>
      </p:grpSp>
    </p:spTree>
    <p:extLst>
      <p:ext uri="{BB962C8B-B14F-4D97-AF65-F5344CB8AC3E}">
        <p14:creationId xmlns:p14="http://schemas.microsoft.com/office/powerpoint/2010/main" val="295265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Grp="1" noChangeArrowheads="1"/>
          </p:cNvSpPr>
          <p:nvPr>
            <p:ph type="title"/>
          </p:nvPr>
        </p:nvSpPr>
        <p:spPr>
          <a:xfrm>
            <a:off x="152400" y="533400"/>
            <a:ext cx="8839200" cy="642938"/>
          </a:xfrm>
        </p:spPr>
        <p:txBody>
          <a:bodyPr/>
          <a:lstStyle/>
          <a:p>
            <a:pPr algn="ctr"/>
            <a:r>
              <a:rPr lang="nl-BE" altLang="en-US" sz="3200" dirty="0"/>
              <a:t>Representations and what they are about</a:t>
            </a:r>
            <a:endParaRPr lang="en-GB" altLang="en-US" sz="3200" dirty="0"/>
          </a:p>
        </p:txBody>
      </p:sp>
      <p:sp>
        <p:nvSpPr>
          <p:cNvPr id="3" name="Slide Number Placeholder 2"/>
          <p:cNvSpPr>
            <a:spLocks noGrp="1"/>
          </p:cNvSpPr>
          <p:nvPr>
            <p:ph type="sldNum" sz="quarter" idx="10"/>
          </p:nvPr>
        </p:nvSpPr>
        <p:spPr>
          <a:xfrm>
            <a:off x="0" y="6553200"/>
            <a:ext cx="1905000" cy="304800"/>
          </a:xfrm>
        </p:spPr>
        <p:txBody>
          <a:bodyPr/>
          <a:lstStyle/>
          <a:p>
            <a:fld id="{F41BC1FE-425B-4D41-9768-47500E60C2C6}" type="slidenum">
              <a:rPr lang="en-US" altLang="en-US" smtClean="0"/>
              <a:pPr/>
              <a:t>5</a:t>
            </a:fld>
            <a:endParaRPr lang="en-US" altLang="en-US"/>
          </a:p>
        </p:txBody>
      </p:sp>
      <p:pic>
        <p:nvPicPr>
          <p:cNvPr id="14" name="Picture 13">
            <a:extLst>
              <a:ext uri="{FF2B5EF4-FFF2-40B4-BE49-F238E27FC236}">
                <a16:creationId xmlns:a16="http://schemas.microsoft.com/office/drawing/2014/main" id="{A0BCD50B-22D5-4682-B555-E45350E61762}"/>
              </a:ext>
            </a:extLst>
          </p:cNvPr>
          <p:cNvPicPr>
            <a:picLocks noChangeAspect="1"/>
          </p:cNvPicPr>
          <p:nvPr/>
        </p:nvPicPr>
        <p:blipFill>
          <a:blip r:embed="rId3"/>
          <a:stretch>
            <a:fillRect/>
          </a:stretch>
        </p:blipFill>
        <p:spPr>
          <a:xfrm>
            <a:off x="0" y="1219200"/>
            <a:ext cx="9144000" cy="5638800"/>
          </a:xfrm>
          <a:prstGeom prst="rect">
            <a:avLst/>
          </a:prstGeom>
        </p:spPr>
      </p:pic>
      <p:sp>
        <p:nvSpPr>
          <p:cNvPr id="7" name="Freeform: Shape 6">
            <a:extLst>
              <a:ext uri="{FF2B5EF4-FFF2-40B4-BE49-F238E27FC236}">
                <a16:creationId xmlns:a16="http://schemas.microsoft.com/office/drawing/2014/main" id="{0DB430FA-3B9B-43DE-B418-129FF7E700E7}"/>
              </a:ext>
            </a:extLst>
          </p:cNvPr>
          <p:cNvSpPr/>
          <p:nvPr/>
        </p:nvSpPr>
        <p:spPr bwMode="auto">
          <a:xfrm>
            <a:off x="3775587" y="3222523"/>
            <a:ext cx="449826" cy="1607574"/>
          </a:xfrm>
          <a:custGeom>
            <a:avLst/>
            <a:gdLst>
              <a:gd name="connsiteX0" fmla="*/ 0 w 449826"/>
              <a:gd name="connsiteY0" fmla="*/ 14748 h 1607574"/>
              <a:gd name="connsiteX1" fmla="*/ 235974 w 449826"/>
              <a:gd name="connsiteY1" fmla="*/ 1607574 h 1607574"/>
              <a:gd name="connsiteX2" fmla="*/ 449826 w 449826"/>
              <a:gd name="connsiteY2" fmla="*/ 1607574 h 1607574"/>
              <a:gd name="connsiteX3" fmla="*/ 449826 w 449826"/>
              <a:gd name="connsiteY3" fmla="*/ 0 h 1607574"/>
              <a:gd name="connsiteX4" fmla="*/ 0 w 449826"/>
              <a:gd name="connsiteY4" fmla="*/ 14748 h 160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26" h="1607574">
                <a:moveTo>
                  <a:pt x="0" y="14748"/>
                </a:moveTo>
                <a:lnTo>
                  <a:pt x="235974" y="1607574"/>
                </a:lnTo>
                <a:lnTo>
                  <a:pt x="449826" y="1607574"/>
                </a:lnTo>
                <a:lnTo>
                  <a:pt x="449826" y="0"/>
                </a:lnTo>
                <a:lnTo>
                  <a:pt x="0" y="14748"/>
                </a:lnTo>
                <a:close/>
              </a:path>
            </a:pathLst>
          </a:custGeom>
          <a:blipFill>
            <a:blip r:embed="rId4"/>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8" name="Picture 7">
            <a:extLst>
              <a:ext uri="{FF2B5EF4-FFF2-40B4-BE49-F238E27FC236}">
                <a16:creationId xmlns:a16="http://schemas.microsoft.com/office/drawing/2014/main" id="{87B2A2EF-B1B9-4458-8D83-37492102E5BB}"/>
              </a:ext>
            </a:extLst>
          </p:cNvPr>
          <p:cNvPicPr>
            <a:picLocks noChangeAspect="1"/>
          </p:cNvPicPr>
          <p:nvPr/>
        </p:nvPicPr>
        <p:blipFill>
          <a:blip r:embed="rId5"/>
          <a:stretch>
            <a:fillRect/>
          </a:stretch>
        </p:blipFill>
        <p:spPr>
          <a:xfrm rot="16200000">
            <a:off x="3491973" y="3790043"/>
            <a:ext cx="1567662" cy="381000"/>
          </a:xfrm>
          <a:prstGeom prst="rect">
            <a:avLst/>
          </a:prstGeom>
        </p:spPr>
      </p:pic>
      <p:pic>
        <p:nvPicPr>
          <p:cNvPr id="10" name="Picture 9">
            <a:extLst>
              <a:ext uri="{FF2B5EF4-FFF2-40B4-BE49-F238E27FC236}">
                <a16:creationId xmlns:a16="http://schemas.microsoft.com/office/drawing/2014/main" id="{F1AB9C66-A48D-47F4-99B4-0074FAF427AE}"/>
              </a:ext>
            </a:extLst>
          </p:cNvPr>
          <p:cNvPicPr>
            <a:picLocks noChangeAspect="1"/>
          </p:cNvPicPr>
          <p:nvPr/>
        </p:nvPicPr>
        <p:blipFill>
          <a:blip r:embed="rId6"/>
          <a:stretch>
            <a:fillRect/>
          </a:stretch>
        </p:blipFill>
        <p:spPr>
          <a:xfrm flipH="1">
            <a:off x="4405484" y="3616388"/>
            <a:ext cx="68142" cy="409548"/>
          </a:xfrm>
          <a:prstGeom prst="rect">
            <a:avLst/>
          </a:prstGeom>
        </p:spPr>
      </p:pic>
      <p:pic>
        <p:nvPicPr>
          <p:cNvPr id="16" name="Picture 15">
            <a:extLst>
              <a:ext uri="{FF2B5EF4-FFF2-40B4-BE49-F238E27FC236}">
                <a16:creationId xmlns:a16="http://schemas.microsoft.com/office/drawing/2014/main" id="{7E818A86-ABF1-496B-8D5C-F97E2EA4FBBD}"/>
              </a:ext>
            </a:extLst>
          </p:cNvPr>
          <p:cNvPicPr>
            <a:picLocks noChangeAspect="1"/>
          </p:cNvPicPr>
          <p:nvPr/>
        </p:nvPicPr>
        <p:blipFill>
          <a:blip r:embed="rId6"/>
          <a:stretch>
            <a:fillRect/>
          </a:stretch>
        </p:blipFill>
        <p:spPr>
          <a:xfrm flipH="1">
            <a:off x="4404474" y="4402648"/>
            <a:ext cx="68142" cy="401819"/>
          </a:xfrm>
          <a:prstGeom prst="rect">
            <a:avLst/>
          </a:prstGeom>
        </p:spPr>
      </p:pic>
      <p:pic>
        <p:nvPicPr>
          <p:cNvPr id="12" name="Picture 11">
            <a:extLst>
              <a:ext uri="{FF2B5EF4-FFF2-40B4-BE49-F238E27FC236}">
                <a16:creationId xmlns:a16="http://schemas.microsoft.com/office/drawing/2014/main" id="{50BE149F-77B5-4519-A0C5-AF71168CBEF1}"/>
              </a:ext>
            </a:extLst>
          </p:cNvPr>
          <p:cNvPicPr>
            <a:picLocks noChangeAspect="1"/>
          </p:cNvPicPr>
          <p:nvPr/>
        </p:nvPicPr>
        <p:blipFill>
          <a:blip r:embed="rId7"/>
          <a:stretch>
            <a:fillRect/>
          </a:stretch>
        </p:blipFill>
        <p:spPr>
          <a:xfrm>
            <a:off x="4295776" y="3657599"/>
            <a:ext cx="137042" cy="327123"/>
          </a:xfrm>
          <a:prstGeom prst="rect">
            <a:avLst/>
          </a:prstGeom>
        </p:spPr>
      </p:pic>
      <p:pic>
        <p:nvPicPr>
          <p:cNvPr id="17" name="Picture 16">
            <a:extLst>
              <a:ext uri="{FF2B5EF4-FFF2-40B4-BE49-F238E27FC236}">
                <a16:creationId xmlns:a16="http://schemas.microsoft.com/office/drawing/2014/main" id="{64BE34DC-4B21-4704-95FB-ED935B59551F}"/>
              </a:ext>
            </a:extLst>
          </p:cNvPr>
          <p:cNvPicPr>
            <a:picLocks noChangeAspect="1"/>
          </p:cNvPicPr>
          <p:nvPr/>
        </p:nvPicPr>
        <p:blipFill>
          <a:blip r:embed="rId7"/>
          <a:stretch>
            <a:fillRect/>
          </a:stretch>
        </p:blipFill>
        <p:spPr>
          <a:xfrm>
            <a:off x="4295776" y="4437251"/>
            <a:ext cx="137042" cy="327123"/>
          </a:xfrm>
          <a:prstGeom prst="rect">
            <a:avLst/>
          </a:prstGeom>
        </p:spPr>
      </p:pic>
      <p:sp>
        <p:nvSpPr>
          <p:cNvPr id="44" name="Freeform: Shape 43">
            <a:extLst>
              <a:ext uri="{FF2B5EF4-FFF2-40B4-BE49-F238E27FC236}">
                <a16:creationId xmlns:a16="http://schemas.microsoft.com/office/drawing/2014/main" id="{39832A0C-BC97-4648-96D0-2227B302E541}"/>
              </a:ext>
            </a:extLst>
          </p:cNvPr>
          <p:cNvSpPr/>
          <p:nvPr/>
        </p:nvSpPr>
        <p:spPr bwMode="auto">
          <a:xfrm>
            <a:off x="3603567" y="3595255"/>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5" name="Freeform: Shape 44">
            <a:extLst>
              <a:ext uri="{FF2B5EF4-FFF2-40B4-BE49-F238E27FC236}">
                <a16:creationId xmlns:a16="http://schemas.microsoft.com/office/drawing/2014/main" id="{5A78E737-9ADE-4297-9BA6-57D0D412CD3A}"/>
              </a:ext>
            </a:extLst>
          </p:cNvPr>
          <p:cNvSpPr/>
          <p:nvPr/>
        </p:nvSpPr>
        <p:spPr bwMode="auto">
          <a:xfrm>
            <a:off x="3714405" y="4382193"/>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0" name="TextBox 19">
            <a:extLst>
              <a:ext uri="{FF2B5EF4-FFF2-40B4-BE49-F238E27FC236}">
                <a16:creationId xmlns:a16="http://schemas.microsoft.com/office/drawing/2014/main" id="{EB3C3D08-5D1B-431E-99C8-5DFC93AFB665}"/>
              </a:ext>
            </a:extLst>
          </p:cNvPr>
          <p:cNvSpPr txBox="1"/>
          <p:nvPr/>
        </p:nvSpPr>
        <p:spPr>
          <a:xfrm>
            <a:off x="143434" y="1258112"/>
            <a:ext cx="3133166" cy="584775"/>
          </a:xfrm>
          <a:prstGeom prst="rect">
            <a:avLst/>
          </a:prstGeom>
          <a:noFill/>
        </p:spPr>
        <p:txBody>
          <a:bodyPr wrap="none" rtlCol="0">
            <a:spAutoFit/>
          </a:bodyPr>
          <a:lstStyle/>
          <a:p>
            <a:r>
              <a:rPr lang="en-US" dirty="0">
                <a:solidFill>
                  <a:srgbClr val="FF0000"/>
                </a:solidFill>
              </a:rPr>
              <a:t>1</a:t>
            </a:r>
            <a:r>
              <a:rPr lang="en-US" baseline="30000" dirty="0">
                <a:solidFill>
                  <a:srgbClr val="FF0000"/>
                </a:solidFill>
              </a:rPr>
              <a:t>st</a:t>
            </a:r>
            <a:r>
              <a:rPr lang="en-US" dirty="0">
                <a:solidFill>
                  <a:srgbClr val="FF0000"/>
                </a:solidFill>
              </a:rPr>
              <a:t> Order Reality</a:t>
            </a:r>
          </a:p>
        </p:txBody>
      </p:sp>
      <p:sp>
        <p:nvSpPr>
          <p:cNvPr id="5" name="Freeform: Shape 4">
            <a:extLst>
              <a:ext uri="{FF2B5EF4-FFF2-40B4-BE49-F238E27FC236}">
                <a16:creationId xmlns:a16="http://schemas.microsoft.com/office/drawing/2014/main" id="{BF92A20E-ADEA-450E-ABA6-837B1EC4533A}"/>
              </a:ext>
            </a:extLst>
          </p:cNvPr>
          <p:cNvSpPr/>
          <p:nvPr/>
        </p:nvSpPr>
        <p:spPr bwMode="auto">
          <a:xfrm>
            <a:off x="38911" y="1225685"/>
            <a:ext cx="9066178" cy="5554494"/>
          </a:xfrm>
          <a:custGeom>
            <a:avLst/>
            <a:gdLst>
              <a:gd name="connsiteX0" fmla="*/ 0 w 9066178"/>
              <a:gd name="connsiteY0" fmla="*/ 0 h 5554494"/>
              <a:gd name="connsiteX1" fmla="*/ 9066178 w 9066178"/>
              <a:gd name="connsiteY1" fmla="*/ 0 h 5554494"/>
              <a:gd name="connsiteX2" fmla="*/ 9066178 w 9066178"/>
              <a:gd name="connsiteY2" fmla="*/ 5554494 h 5554494"/>
              <a:gd name="connsiteX3" fmla="*/ 5719863 w 9066178"/>
              <a:gd name="connsiteY3" fmla="*/ 5554494 h 5554494"/>
              <a:gd name="connsiteX4" fmla="*/ 6391072 w 9066178"/>
              <a:gd name="connsiteY4" fmla="*/ 1118681 h 5554494"/>
              <a:gd name="connsiteX5" fmla="*/ 3628417 w 9066178"/>
              <a:gd name="connsiteY5" fmla="*/ 1118681 h 5554494"/>
              <a:gd name="connsiteX6" fmla="*/ 4299625 w 9066178"/>
              <a:gd name="connsiteY6" fmla="*/ 5554494 h 5554494"/>
              <a:gd name="connsiteX7" fmla="*/ 19455 w 9066178"/>
              <a:gd name="connsiteY7" fmla="*/ 5554494 h 5554494"/>
              <a:gd name="connsiteX8" fmla="*/ 19455 w 9066178"/>
              <a:gd name="connsiteY8" fmla="*/ 0 h 5554494"/>
              <a:gd name="connsiteX9" fmla="*/ 0 w 9066178"/>
              <a:gd name="connsiteY9" fmla="*/ 0 h 55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6178" h="5554494">
                <a:moveTo>
                  <a:pt x="0" y="0"/>
                </a:moveTo>
                <a:lnTo>
                  <a:pt x="9066178" y="0"/>
                </a:lnTo>
                <a:lnTo>
                  <a:pt x="9066178" y="5554494"/>
                </a:lnTo>
                <a:lnTo>
                  <a:pt x="5719863" y="5554494"/>
                </a:lnTo>
                <a:lnTo>
                  <a:pt x="6391072" y="1118681"/>
                </a:lnTo>
                <a:lnTo>
                  <a:pt x="3628417" y="1118681"/>
                </a:lnTo>
                <a:lnTo>
                  <a:pt x="4299625" y="5554494"/>
                </a:lnTo>
                <a:lnTo>
                  <a:pt x="19455" y="5554494"/>
                </a:lnTo>
                <a:lnTo>
                  <a:pt x="19455" y="0"/>
                </a:lnTo>
                <a:lnTo>
                  <a:pt x="0" y="0"/>
                </a:lnTo>
                <a:close/>
              </a:path>
            </a:pathLst>
          </a:custGeom>
          <a:solidFill>
            <a:srgbClr val="FF0000">
              <a:alpha val="10196"/>
            </a:srgbClr>
          </a:solidFill>
          <a:ln w="5715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pic>
        <p:nvPicPr>
          <p:cNvPr id="42" name="Picture 41">
            <a:extLst>
              <a:ext uri="{FF2B5EF4-FFF2-40B4-BE49-F238E27FC236}">
                <a16:creationId xmlns:a16="http://schemas.microsoft.com/office/drawing/2014/main" id="{147BC24F-82D1-4552-8E24-435098D5FBA7}"/>
              </a:ext>
            </a:extLst>
          </p:cNvPr>
          <p:cNvPicPr>
            <a:picLocks noChangeAspect="1"/>
          </p:cNvPicPr>
          <p:nvPr/>
        </p:nvPicPr>
        <p:blipFill>
          <a:blip r:embed="rId8"/>
          <a:stretch>
            <a:fillRect/>
          </a:stretch>
        </p:blipFill>
        <p:spPr>
          <a:xfrm>
            <a:off x="4253863" y="5224258"/>
            <a:ext cx="1586915" cy="685800"/>
          </a:xfrm>
          <a:prstGeom prst="rect">
            <a:avLst/>
          </a:prstGeom>
        </p:spPr>
      </p:pic>
      <p:grpSp>
        <p:nvGrpSpPr>
          <p:cNvPr id="11" name="Group 10">
            <a:extLst>
              <a:ext uri="{FF2B5EF4-FFF2-40B4-BE49-F238E27FC236}">
                <a16:creationId xmlns:a16="http://schemas.microsoft.com/office/drawing/2014/main" id="{B89E1FE0-08AF-49EA-A9B4-2B452E17D85B}"/>
              </a:ext>
            </a:extLst>
          </p:cNvPr>
          <p:cNvGrpSpPr/>
          <p:nvPr/>
        </p:nvGrpSpPr>
        <p:grpSpPr>
          <a:xfrm>
            <a:off x="3677055" y="2289390"/>
            <a:ext cx="2684834" cy="4490789"/>
            <a:chOff x="3677055" y="2289390"/>
            <a:chExt cx="2684834" cy="4490789"/>
          </a:xfrm>
        </p:grpSpPr>
        <p:sp>
          <p:nvSpPr>
            <p:cNvPr id="6" name="Freeform: Shape 5">
              <a:extLst>
                <a:ext uri="{FF2B5EF4-FFF2-40B4-BE49-F238E27FC236}">
                  <a16:creationId xmlns:a16="http://schemas.microsoft.com/office/drawing/2014/main" id="{E9A2E2A8-24B1-493C-B03E-BE85D034DB83}"/>
                </a:ext>
              </a:extLst>
            </p:cNvPr>
            <p:cNvSpPr/>
            <p:nvPr/>
          </p:nvSpPr>
          <p:spPr bwMode="auto">
            <a:xfrm>
              <a:off x="3715966" y="2383277"/>
              <a:ext cx="2645923" cy="4396902"/>
            </a:xfrm>
            <a:custGeom>
              <a:avLst/>
              <a:gdLst>
                <a:gd name="connsiteX0" fmla="*/ 0 w 2645923"/>
                <a:gd name="connsiteY0" fmla="*/ 0 h 4396902"/>
                <a:gd name="connsiteX1" fmla="*/ 661481 w 2645923"/>
                <a:gd name="connsiteY1" fmla="*/ 4396902 h 4396902"/>
                <a:gd name="connsiteX2" fmla="*/ 2013625 w 2645923"/>
                <a:gd name="connsiteY2" fmla="*/ 4396902 h 4396902"/>
                <a:gd name="connsiteX3" fmla="*/ 2645923 w 2645923"/>
                <a:gd name="connsiteY3" fmla="*/ 9727 h 4396902"/>
                <a:gd name="connsiteX4" fmla="*/ 0 w 2645923"/>
                <a:gd name="connsiteY4" fmla="*/ 0 h 439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923" h="4396902">
                  <a:moveTo>
                    <a:pt x="0" y="0"/>
                  </a:moveTo>
                  <a:lnTo>
                    <a:pt x="661481" y="4396902"/>
                  </a:lnTo>
                  <a:lnTo>
                    <a:pt x="2013625" y="4396902"/>
                  </a:lnTo>
                  <a:lnTo>
                    <a:pt x="2645923" y="9727"/>
                  </a:lnTo>
                  <a:lnTo>
                    <a:pt x="0" y="0"/>
                  </a:lnTo>
                  <a:close/>
                </a:path>
              </a:pathLst>
            </a:custGeom>
            <a:solidFill>
              <a:srgbClr val="00FF00">
                <a:alpha val="10196"/>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    </a:t>
              </a:r>
              <a:endParaRPr kumimoji="0" lang="en-US" sz="2400" b="0" i="0" u="none" strike="noStrike" cap="none" normalizeH="0" baseline="0" dirty="0">
                <a:ln>
                  <a:noFill/>
                </a:ln>
                <a:solidFill>
                  <a:srgbClr val="649268"/>
                </a:solidFill>
                <a:effectLst/>
                <a:latin typeface="Times" pitchFamily="122" charset="0"/>
              </a:endParaRPr>
            </a:p>
          </p:txBody>
        </p:sp>
        <p:sp>
          <p:nvSpPr>
            <p:cNvPr id="9" name="Rectangle 8">
              <a:extLst>
                <a:ext uri="{FF2B5EF4-FFF2-40B4-BE49-F238E27FC236}">
                  <a16:creationId xmlns:a16="http://schemas.microsoft.com/office/drawing/2014/main" id="{0FB87106-0466-4BB0-9357-A452862BE5F0}"/>
                </a:ext>
              </a:extLst>
            </p:cNvPr>
            <p:cNvSpPr/>
            <p:nvPr/>
          </p:nvSpPr>
          <p:spPr>
            <a:xfrm>
              <a:off x="3677055" y="2289390"/>
              <a:ext cx="2648481" cy="584775"/>
            </a:xfrm>
            <a:prstGeom prst="rect">
              <a:avLst/>
            </a:prstGeom>
          </p:spPr>
          <p:txBody>
            <a:bodyPr wrap="none">
              <a:spAutoFit/>
            </a:bodyPr>
            <a:lstStyle/>
            <a:p>
              <a:r>
                <a:rPr lang="en-US" b="0" dirty="0">
                  <a:solidFill>
                    <a:srgbClr val="10730B"/>
                  </a:solidFill>
                  <a:latin typeface="Times" pitchFamily="122" charset="0"/>
                </a:rPr>
                <a:t>Representation</a:t>
              </a:r>
              <a:endParaRPr lang="en-US" dirty="0">
                <a:solidFill>
                  <a:srgbClr val="10730B"/>
                </a:solidFill>
              </a:endParaRPr>
            </a:p>
          </p:txBody>
        </p:sp>
      </p:grpSp>
      <p:grpSp>
        <p:nvGrpSpPr>
          <p:cNvPr id="23" name="Group 22">
            <a:extLst>
              <a:ext uri="{FF2B5EF4-FFF2-40B4-BE49-F238E27FC236}">
                <a16:creationId xmlns:a16="http://schemas.microsoft.com/office/drawing/2014/main" id="{4B637485-D118-499B-9E57-6915BC096E17}"/>
              </a:ext>
            </a:extLst>
          </p:cNvPr>
          <p:cNvGrpSpPr/>
          <p:nvPr/>
        </p:nvGrpSpPr>
        <p:grpSpPr>
          <a:xfrm>
            <a:off x="3297677" y="1284051"/>
            <a:ext cx="5770123" cy="5359940"/>
            <a:chOff x="3297677" y="1284051"/>
            <a:chExt cx="5770123" cy="5359940"/>
          </a:xfrm>
        </p:grpSpPr>
        <p:sp>
          <p:nvSpPr>
            <p:cNvPr id="21" name="Freeform: Shape 20">
              <a:extLst>
                <a:ext uri="{FF2B5EF4-FFF2-40B4-BE49-F238E27FC236}">
                  <a16:creationId xmlns:a16="http://schemas.microsoft.com/office/drawing/2014/main" id="{009C23D2-8C28-4B26-8CFA-B4EFF65021C1}"/>
                </a:ext>
              </a:extLst>
            </p:cNvPr>
            <p:cNvSpPr/>
            <p:nvPr/>
          </p:nvSpPr>
          <p:spPr bwMode="auto">
            <a:xfrm>
              <a:off x="3297677" y="1284051"/>
              <a:ext cx="5398851" cy="5359940"/>
            </a:xfrm>
            <a:custGeom>
              <a:avLst/>
              <a:gdLst>
                <a:gd name="connsiteX0" fmla="*/ 0 w 5398851"/>
                <a:gd name="connsiteY0" fmla="*/ 0 h 5359940"/>
                <a:gd name="connsiteX1" fmla="*/ 136187 w 5398851"/>
                <a:gd name="connsiteY1" fmla="*/ 972766 h 5359940"/>
                <a:gd name="connsiteX2" fmla="*/ 3511685 w 5398851"/>
                <a:gd name="connsiteY2" fmla="*/ 972766 h 5359940"/>
                <a:gd name="connsiteX3" fmla="*/ 2859932 w 5398851"/>
                <a:gd name="connsiteY3" fmla="*/ 5359940 h 5359940"/>
                <a:gd name="connsiteX4" fmla="*/ 5398851 w 5398851"/>
                <a:gd name="connsiteY4" fmla="*/ 5359940 h 5359940"/>
                <a:gd name="connsiteX5" fmla="*/ 4630366 w 5398851"/>
                <a:gd name="connsiteY5" fmla="*/ 9728 h 5359940"/>
                <a:gd name="connsiteX6" fmla="*/ 0 w 5398851"/>
                <a:gd name="connsiteY6" fmla="*/ 0 h 535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8851" h="5359940">
                  <a:moveTo>
                    <a:pt x="0" y="0"/>
                  </a:moveTo>
                  <a:lnTo>
                    <a:pt x="136187" y="972766"/>
                  </a:lnTo>
                  <a:lnTo>
                    <a:pt x="3511685" y="972766"/>
                  </a:lnTo>
                  <a:lnTo>
                    <a:pt x="2859932" y="5359940"/>
                  </a:lnTo>
                  <a:lnTo>
                    <a:pt x="5398851" y="5359940"/>
                  </a:lnTo>
                  <a:lnTo>
                    <a:pt x="4630366" y="9728"/>
                  </a:lnTo>
                  <a:lnTo>
                    <a:pt x="0" y="0"/>
                  </a:lnTo>
                  <a:close/>
                </a:path>
              </a:pathLst>
            </a:custGeom>
            <a:solidFill>
              <a:srgbClr val="FFFF00">
                <a:alpha val="30196"/>
              </a:srgbClr>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TextBox 21">
              <a:extLst>
                <a:ext uri="{FF2B5EF4-FFF2-40B4-BE49-F238E27FC236}">
                  <a16:creationId xmlns:a16="http://schemas.microsoft.com/office/drawing/2014/main" id="{CB85BEB8-70B7-41D9-A65C-403B975D136E}"/>
                </a:ext>
              </a:extLst>
            </p:cNvPr>
            <p:cNvSpPr txBox="1"/>
            <p:nvPr/>
          </p:nvSpPr>
          <p:spPr>
            <a:xfrm>
              <a:off x="7275323" y="1295400"/>
              <a:ext cx="1792477" cy="830997"/>
            </a:xfrm>
            <a:prstGeom prst="rect">
              <a:avLst/>
            </a:prstGeom>
            <a:solidFill>
              <a:srgbClr val="FFFF00"/>
            </a:solidFill>
          </p:spPr>
          <p:txBody>
            <a:bodyPr wrap="none" rtlCol="0">
              <a:spAutoFit/>
            </a:bodyPr>
            <a:lstStyle/>
            <a:p>
              <a:r>
                <a:rPr lang="en-US" sz="2400" dirty="0">
                  <a:solidFill>
                    <a:srgbClr val="16165D"/>
                  </a:solidFill>
                </a:rPr>
                <a:t>Information</a:t>
              </a:r>
            </a:p>
            <a:p>
              <a:r>
                <a:rPr lang="en-US" sz="2400" dirty="0">
                  <a:solidFill>
                    <a:srgbClr val="16165D"/>
                  </a:solidFill>
                </a:rPr>
                <a:t>bearers</a:t>
              </a:r>
            </a:p>
          </p:txBody>
        </p:sp>
      </p:grpSp>
      <p:sp>
        <p:nvSpPr>
          <p:cNvPr id="46" name="Slide Number Placeholder 2">
            <a:extLst>
              <a:ext uri="{FF2B5EF4-FFF2-40B4-BE49-F238E27FC236}">
                <a16:creationId xmlns:a16="http://schemas.microsoft.com/office/drawing/2014/main" id="{D95E45DA-9E56-4CF7-912B-DC2CC1FFB111}"/>
              </a:ext>
            </a:extLst>
          </p:cNvPr>
          <p:cNvSpPr txBox="1">
            <a:spLocks/>
          </p:cNvSpPr>
          <p:nvPr/>
        </p:nvSpPr>
        <p:spPr>
          <a:xfrm>
            <a:off x="76200" y="6477000"/>
            <a:ext cx="533400" cy="304800"/>
          </a:xfrm>
          <a:prstGeom prst="rect">
            <a:avLst/>
          </a:prstGeom>
          <a:ln/>
        </p:spPr>
        <p:txBody>
          <a:bodyPr vert="horz" lIns="91440" tIns="45720" rIns="91440" bIns="45720" rtlCol="0" anchor="ctr"/>
          <a:lstStyle>
            <a:defPPr>
              <a:defRPr lang="en-US"/>
            </a:defPPr>
            <a:lvl1pPr algn="l" rtl="0" fontAlgn="base">
              <a:spcBef>
                <a:spcPct val="0"/>
              </a:spcBef>
              <a:spcAft>
                <a:spcPct val="0"/>
              </a:spcAft>
              <a:defRPr sz="1200" b="1" kern="1200">
                <a:solidFill>
                  <a:schemeClr val="bg1"/>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a:lstStyle>
          <a:p>
            <a:fld id="{F41BC1FE-425B-4D41-9768-47500E60C2C6}" type="slidenum">
              <a:rPr lang="en-US" altLang="en-US" smtClean="0">
                <a:solidFill>
                  <a:schemeClr val="tx1"/>
                </a:solidFill>
              </a:rPr>
              <a:pPr/>
              <a:t>5</a:t>
            </a:fld>
            <a:endParaRPr lang="en-US" altLang="en-US">
              <a:solidFill>
                <a:schemeClr val="tx1"/>
              </a:solidFill>
            </a:endParaRPr>
          </a:p>
        </p:txBody>
      </p:sp>
    </p:spTree>
    <p:extLst>
      <p:ext uri="{BB962C8B-B14F-4D97-AF65-F5344CB8AC3E}">
        <p14:creationId xmlns:p14="http://schemas.microsoft.com/office/powerpoint/2010/main" val="294650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Basic Ontological Distinctions</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
          </p:nvPr>
        </p:nvSpPr>
        <p:spPr/>
        <p:txBody>
          <a:bodyPr/>
          <a:lstStyle/>
          <a:p>
            <a:fld id="{9CE537AB-973C-4F01-8428-E6E22579D3AA}" type="slidenum">
              <a:rPr lang="en-US" smtClean="0"/>
              <a:pPr/>
              <a:t>50</a:t>
            </a:fld>
            <a:endParaRPr lang="en-US"/>
          </a:p>
        </p:txBody>
      </p:sp>
    </p:spTree>
    <p:extLst>
      <p:ext uri="{BB962C8B-B14F-4D97-AF65-F5344CB8AC3E}">
        <p14:creationId xmlns:p14="http://schemas.microsoft.com/office/powerpoint/2010/main" val="897582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5331C0-0EA8-456E-A466-9E003F080148}"/>
              </a:ext>
            </a:extLst>
          </p:cNvPr>
          <p:cNvSpPr>
            <a:spLocks noGrp="1"/>
          </p:cNvSpPr>
          <p:nvPr>
            <p:ph type="title"/>
          </p:nvPr>
        </p:nvSpPr>
        <p:spPr/>
        <p:txBody>
          <a:bodyPr/>
          <a:lstStyle/>
          <a:p>
            <a:r>
              <a:rPr lang="en-US" dirty="0"/>
              <a:t>Basic ontological distinctions</a:t>
            </a:r>
          </a:p>
        </p:txBody>
      </p:sp>
      <p:sp>
        <p:nvSpPr>
          <p:cNvPr id="4" name="Slide Number Placeholder 3">
            <a:extLst>
              <a:ext uri="{FF2B5EF4-FFF2-40B4-BE49-F238E27FC236}">
                <a16:creationId xmlns:a16="http://schemas.microsoft.com/office/drawing/2014/main" id="{82B0EC09-DE91-4E42-9877-BB0087B44AE4}"/>
              </a:ext>
            </a:extLst>
          </p:cNvPr>
          <p:cNvSpPr>
            <a:spLocks noGrp="1"/>
          </p:cNvSpPr>
          <p:nvPr>
            <p:ph type="sldNum" sz="quarter" idx="4"/>
          </p:nvPr>
        </p:nvSpPr>
        <p:spPr/>
        <p:txBody>
          <a:bodyPr/>
          <a:lstStyle/>
          <a:p>
            <a:fld id="{9CE537AB-973C-4F01-8428-E6E22579D3AA}" type="slidenum">
              <a:rPr lang="en-US" smtClean="0"/>
              <a:pPr/>
              <a:t>51</a:t>
            </a:fld>
            <a:endParaRPr lang="en-US"/>
          </a:p>
        </p:txBody>
      </p:sp>
      <p:sp>
        <p:nvSpPr>
          <p:cNvPr id="6" name="TextBox 5">
            <a:extLst>
              <a:ext uri="{FF2B5EF4-FFF2-40B4-BE49-F238E27FC236}">
                <a16:creationId xmlns:a16="http://schemas.microsoft.com/office/drawing/2014/main" id="{FAA716CD-10AA-48F4-8693-06995F4EBB7B}"/>
              </a:ext>
            </a:extLst>
          </p:cNvPr>
          <p:cNvSpPr txBox="1"/>
          <p:nvPr/>
        </p:nvSpPr>
        <p:spPr>
          <a:xfrm>
            <a:off x="338327" y="1622414"/>
            <a:ext cx="1281120" cy="523220"/>
          </a:xfrm>
          <a:prstGeom prst="rect">
            <a:avLst/>
          </a:prstGeom>
          <a:solidFill>
            <a:srgbClr val="FF9999"/>
          </a:solidFill>
        </p:spPr>
        <p:txBody>
          <a:bodyPr wrap="none" rtlCol="0">
            <a:spAutoFit/>
          </a:bodyPr>
          <a:lstStyle/>
          <a:p>
            <a:r>
              <a:rPr lang="en-US" sz="2800" dirty="0">
                <a:solidFill>
                  <a:schemeClr val="bg1"/>
                </a:solidFill>
              </a:rPr>
              <a:t>Reality</a:t>
            </a:r>
          </a:p>
        </p:txBody>
      </p:sp>
      <p:sp>
        <p:nvSpPr>
          <p:cNvPr id="9" name="Rectangle 8">
            <a:extLst>
              <a:ext uri="{FF2B5EF4-FFF2-40B4-BE49-F238E27FC236}">
                <a16:creationId xmlns:a16="http://schemas.microsoft.com/office/drawing/2014/main" id="{05752815-FD0E-4016-8363-E1A8C02DA321}"/>
              </a:ext>
            </a:extLst>
          </p:cNvPr>
          <p:cNvSpPr/>
          <p:nvPr/>
        </p:nvSpPr>
        <p:spPr bwMode="auto">
          <a:xfrm>
            <a:off x="335279" y="1622414"/>
            <a:ext cx="8580121" cy="5083185"/>
          </a:xfrm>
          <a:prstGeom prst="rect">
            <a:avLst/>
          </a:prstGeom>
          <a:noFill/>
          <a:ln w="38100" cap="flat" cmpd="sng" algn="ctr">
            <a:solidFill>
              <a:srgbClr val="FF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14">
            <a:extLst>
              <a:ext uri="{FF2B5EF4-FFF2-40B4-BE49-F238E27FC236}">
                <a16:creationId xmlns:a16="http://schemas.microsoft.com/office/drawing/2014/main" id="{1509E098-24B5-4605-867D-630D3F3AA8C7}"/>
              </a:ext>
            </a:extLst>
          </p:cNvPr>
          <p:cNvSpPr>
            <a:spLocks noChangeArrowheads="1"/>
          </p:cNvSpPr>
          <p:nvPr/>
        </p:nvSpPr>
        <p:spPr bwMode="auto">
          <a:xfrm>
            <a:off x="1752600" y="1752600"/>
            <a:ext cx="1828800" cy="1376363"/>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1" name="Rectangle 14">
            <a:extLst>
              <a:ext uri="{FF2B5EF4-FFF2-40B4-BE49-F238E27FC236}">
                <a16:creationId xmlns:a16="http://schemas.microsoft.com/office/drawing/2014/main" id="{F1AC3A17-607A-42D5-8A6E-F9A519382069}"/>
              </a:ext>
            </a:extLst>
          </p:cNvPr>
          <p:cNvSpPr>
            <a:spLocks noChangeArrowheads="1"/>
          </p:cNvSpPr>
          <p:nvPr/>
        </p:nvSpPr>
        <p:spPr bwMode="auto">
          <a:xfrm>
            <a:off x="3714553" y="2787643"/>
            <a:ext cx="944314" cy="3613157"/>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2" name="Rectangle 14">
            <a:extLst>
              <a:ext uri="{FF2B5EF4-FFF2-40B4-BE49-F238E27FC236}">
                <a16:creationId xmlns:a16="http://schemas.microsoft.com/office/drawing/2014/main" id="{F6F47DBF-6941-48F5-9E5D-F31CD5CF1D6D}"/>
              </a:ext>
            </a:extLst>
          </p:cNvPr>
          <p:cNvSpPr>
            <a:spLocks noChangeArrowheads="1"/>
          </p:cNvSpPr>
          <p:nvPr/>
        </p:nvSpPr>
        <p:spPr bwMode="auto">
          <a:xfrm rot="2834207">
            <a:off x="5361461" y="2357427"/>
            <a:ext cx="944314" cy="3613157"/>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3" name="Rectangle 14">
            <a:extLst>
              <a:ext uri="{FF2B5EF4-FFF2-40B4-BE49-F238E27FC236}">
                <a16:creationId xmlns:a16="http://schemas.microsoft.com/office/drawing/2014/main" id="{DCF4E216-A84F-48AD-B277-54EA73FEE5C4}"/>
              </a:ext>
            </a:extLst>
          </p:cNvPr>
          <p:cNvSpPr>
            <a:spLocks noChangeArrowheads="1"/>
          </p:cNvSpPr>
          <p:nvPr/>
        </p:nvSpPr>
        <p:spPr bwMode="auto">
          <a:xfrm rot="19159319">
            <a:off x="757268" y="3074936"/>
            <a:ext cx="2525267" cy="20574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4" name="Oval 13">
            <a:extLst>
              <a:ext uri="{FF2B5EF4-FFF2-40B4-BE49-F238E27FC236}">
                <a16:creationId xmlns:a16="http://schemas.microsoft.com/office/drawing/2014/main" id="{2BA4AC14-D200-4150-B28C-4A4CD2D59D7D}"/>
              </a:ext>
            </a:extLst>
          </p:cNvPr>
          <p:cNvSpPr/>
          <p:nvPr/>
        </p:nvSpPr>
        <p:spPr bwMode="auto">
          <a:xfrm>
            <a:off x="4441621" y="2330807"/>
            <a:ext cx="2519053" cy="1098193"/>
          </a:xfrm>
          <a:prstGeom prst="ellips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Oval 14">
            <a:extLst>
              <a:ext uri="{FF2B5EF4-FFF2-40B4-BE49-F238E27FC236}">
                <a16:creationId xmlns:a16="http://schemas.microsoft.com/office/drawing/2014/main" id="{B6799E3F-7153-4581-AE6B-0F0736B02F35}"/>
              </a:ext>
            </a:extLst>
          </p:cNvPr>
          <p:cNvSpPr/>
          <p:nvPr/>
        </p:nvSpPr>
        <p:spPr bwMode="auto">
          <a:xfrm rot="3387277">
            <a:off x="1952233" y="4771742"/>
            <a:ext cx="2519053" cy="1098193"/>
          </a:xfrm>
          <a:prstGeom prst="ellips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Isosceles Triangle 15">
            <a:extLst>
              <a:ext uri="{FF2B5EF4-FFF2-40B4-BE49-F238E27FC236}">
                <a16:creationId xmlns:a16="http://schemas.microsoft.com/office/drawing/2014/main" id="{F0D0C05F-26C7-4E1D-BB55-EB1B9EBB4D89}"/>
              </a:ext>
            </a:extLst>
          </p:cNvPr>
          <p:cNvSpPr/>
          <p:nvPr/>
        </p:nvSpPr>
        <p:spPr bwMode="auto">
          <a:xfrm>
            <a:off x="5099977" y="4065570"/>
            <a:ext cx="1524000" cy="2155860"/>
          </a:xfrm>
          <a:prstGeom prst="triangl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Freeform: Shape 16">
            <a:extLst>
              <a:ext uri="{FF2B5EF4-FFF2-40B4-BE49-F238E27FC236}">
                <a16:creationId xmlns:a16="http://schemas.microsoft.com/office/drawing/2014/main" id="{C81B4354-79AC-4401-922B-1585A46B22EB}"/>
              </a:ext>
            </a:extLst>
          </p:cNvPr>
          <p:cNvSpPr/>
          <p:nvPr/>
        </p:nvSpPr>
        <p:spPr bwMode="auto">
          <a:xfrm>
            <a:off x="3675888" y="2139696"/>
            <a:ext cx="5020056" cy="3758184"/>
          </a:xfrm>
          <a:custGeom>
            <a:avLst/>
            <a:gdLst>
              <a:gd name="connsiteX0" fmla="*/ 4507992 w 5020056"/>
              <a:gd name="connsiteY0" fmla="*/ 0 h 3758184"/>
              <a:gd name="connsiteX1" fmla="*/ 1188720 w 5020056"/>
              <a:gd name="connsiteY1" fmla="*/ 548640 h 3758184"/>
              <a:gd name="connsiteX2" fmla="*/ 0 w 5020056"/>
              <a:gd name="connsiteY2" fmla="*/ 2834640 h 3758184"/>
              <a:gd name="connsiteX3" fmla="*/ 1645920 w 5020056"/>
              <a:gd name="connsiteY3" fmla="*/ 1636776 h 3758184"/>
              <a:gd name="connsiteX4" fmla="*/ 4206240 w 5020056"/>
              <a:gd name="connsiteY4" fmla="*/ 3758184 h 3758184"/>
              <a:gd name="connsiteX5" fmla="*/ 4882896 w 5020056"/>
              <a:gd name="connsiteY5" fmla="*/ 2798064 h 3758184"/>
              <a:gd name="connsiteX6" fmla="*/ 3236976 w 5020056"/>
              <a:gd name="connsiteY6" fmla="*/ 1417320 h 3758184"/>
              <a:gd name="connsiteX7" fmla="*/ 4773168 w 5020056"/>
              <a:gd name="connsiteY7" fmla="*/ 2075688 h 3758184"/>
              <a:gd name="connsiteX8" fmla="*/ 5020056 w 5020056"/>
              <a:gd name="connsiteY8" fmla="*/ 3191256 h 3758184"/>
              <a:gd name="connsiteX9" fmla="*/ 4956048 w 5020056"/>
              <a:gd name="connsiteY9" fmla="*/ 146304 h 3758184"/>
              <a:gd name="connsiteX10" fmla="*/ 4507992 w 5020056"/>
              <a:gd name="connsiteY10" fmla="*/ 1115568 h 3758184"/>
              <a:gd name="connsiteX11" fmla="*/ 4507992 w 5020056"/>
              <a:gd name="connsiteY11" fmla="*/ 0 h 37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0056" h="3758184">
                <a:moveTo>
                  <a:pt x="4507992" y="0"/>
                </a:moveTo>
                <a:lnTo>
                  <a:pt x="1188720" y="548640"/>
                </a:lnTo>
                <a:lnTo>
                  <a:pt x="0" y="2834640"/>
                </a:lnTo>
                <a:lnTo>
                  <a:pt x="1645920" y="1636776"/>
                </a:lnTo>
                <a:lnTo>
                  <a:pt x="4206240" y="3758184"/>
                </a:lnTo>
                <a:lnTo>
                  <a:pt x="4882896" y="2798064"/>
                </a:lnTo>
                <a:lnTo>
                  <a:pt x="3236976" y="1417320"/>
                </a:lnTo>
                <a:lnTo>
                  <a:pt x="4773168" y="2075688"/>
                </a:lnTo>
                <a:lnTo>
                  <a:pt x="5020056" y="3191256"/>
                </a:lnTo>
                <a:lnTo>
                  <a:pt x="4956048" y="146304"/>
                </a:lnTo>
                <a:lnTo>
                  <a:pt x="4507992" y="1115568"/>
                </a:lnTo>
                <a:lnTo>
                  <a:pt x="4507992" y="0"/>
                </a:lnTo>
                <a:close/>
              </a:path>
            </a:pathLst>
          </a:cu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74928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4D0B-FD67-4D2E-8876-9B1E55F0FF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C02FF2-AD66-4B9C-953F-76F722A0734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604111B-DF82-4097-871B-A03CFD18E155}"/>
              </a:ext>
            </a:extLst>
          </p:cNvPr>
          <p:cNvSpPr>
            <a:spLocks noGrp="1"/>
          </p:cNvSpPr>
          <p:nvPr>
            <p:ph type="sldNum" sz="quarter" idx="4"/>
          </p:nvPr>
        </p:nvSpPr>
        <p:spPr/>
        <p:txBody>
          <a:bodyPr/>
          <a:lstStyle/>
          <a:p>
            <a:fld id="{9CE537AB-973C-4F01-8428-E6E22579D3AA}" type="slidenum">
              <a:rPr lang="en-US" smtClean="0"/>
              <a:pPr/>
              <a:t>52</a:t>
            </a:fld>
            <a:endParaRPr lang="en-US"/>
          </a:p>
        </p:txBody>
      </p:sp>
      <p:pic>
        <p:nvPicPr>
          <p:cNvPr id="372738" name="Picture 2" descr="https://cms.qz.com/wp-content/uploads/2015/05/picasso-femmes-d-alger.jpg?quality=75&amp;strip=all&amp;w=450&amp;h=352&amp;crop=1">
            <a:extLst>
              <a:ext uri="{FF2B5EF4-FFF2-40B4-BE49-F238E27FC236}">
                <a16:creationId xmlns:a16="http://schemas.microsoft.com/office/drawing/2014/main" id="{A8094F76-94F5-4835-B773-19AB8AA8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72"/>
            <a:ext cx="9144000" cy="685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15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5331C0-0EA8-456E-A466-9E003F080148}"/>
              </a:ext>
            </a:extLst>
          </p:cNvPr>
          <p:cNvSpPr>
            <a:spLocks noGrp="1"/>
          </p:cNvSpPr>
          <p:nvPr>
            <p:ph type="title"/>
          </p:nvPr>
        </p:nvSpPr>
        <p:spPr/>
        <p:txBody>
          <a:bodyPr/>
          <a:lstStyle/>
          <a:p>
            <a:r>
              <a:rPr lang="en-US" dirty="0"/>
              <a:t>Basic ontological distinctions</a:t>
            </a:r>
          </a:p>
        </p:txBody>
      </p:sp>
      <p:sp>
        <p:nvSpPr>
          <p:cNvPr id="4" name="Slide Number Placeholder 3">
            <a:extLst>
              <a:ext uri="{FF2B5EF4-FFF2-40B4-BE49-F238E27FC236}">
                <a16:creationId xmlns:a16="http://schemas.microsoft.com/office/drawing/2014/main" id="{82B0EC09-DE91-4E42-9877-BB0087B44AE4}"/>
              </a:ext>
            </a:extLst>
          </p:cNvPr>
          <p:cNvSpPr>
            <a:spLocks noGrp="1"/>
          </p:cNvSpPr>
          <p:nvPr>
            <p:ph type="sldNum" sz="quarter" idx="4"/>
          </p:nvPr>
        </p:nvSpPr>
        <p:spPr/>
        <p:txBody>
          <a:bodyPr/>
          <a:lstStyle/>
          <a:p>
            <a:fld id="{9CE537AB-973C-4F01-8428-E6E22579D3AA}" type="slidenum">
              <a:rPr lang="en-US" smtClean="0"/>
              <a:pPr/>
              <a:t>53</a:t>
            </a:fld>
            <a:endParaRPr lang="en-US"/>
          </a:p>
        </p:txBody>
      </p:sp>
      <p:sp>
        <p:nvSpPr>
          <p:cNvPr id="6" name="TextBox 5">
            <a:extLst>
              <a:ext uri="{FF2B5EF4-FFF2-40B4-BE49-F238E27FC236}">
                <a16:creationId xmlns:a16="http://schemas.microsoft.com/office/drawing/2014/main" id="{FAA716CD-10AA-48F4-8693-06995F4EBB7B}"/>
              </a:ext>
            </a:extLst>
          </p:cNvPr>
          <p:cNvSpPr txBox="1"/>
          <p:nvPr/>
        </p:nvSpPr>
        <p:spPr>
          <a:xfrm>
            <a:off x="338327" y="1622414"/>
            <a:ext cx="1281120" cy="523220"/>
          </a:xfrm>
          <a:prstGeom prst="rect">
            <a:avLst/>
          </a:prstGeom>
          <a:solidFill>
            <a:srgbClr val="FF9999"/>
          </a:solidFill>
        </p:spPr>
        <p:txBody>
          <a:bodyPr wrap="none" rtlCol="0">
            <a:spAutoFit/>
          </a:bodyPr>
          <a:lstStyle/>
          <a:p>
            <a:r>
              <a:rPr lang="en-US" sz="2800" dirty="0">
                <a:solidFill>
                  <a:schemeClr val="bg1"/>
                </a:solidFill>
              </a:rPr>
              <a:t>Reality</a:t>
            </a:r>
          </a:p>
        </p:txBody>
      </p:sp>
      <p:sp>
        <p:nvSpPr>
          <p:cNvPr id="9" name="Rectangle 8">
            <a:extLst>
              <a:ext uri="{FF2B5EF4-FFF2-40B4-BE49-F238E27FC236}">
                <a16:creationId xmlns:a16="http://schemas.microsoft.com/office/drawing/2014/main" id="{05752815-FD0E-4016-8363-E1A8C02DA321}"/>
              </a:ext>
            </a:extLst>
          </p:cNvPr>
          <p:cNvSpPr/>
          <p:nvPr/>
        </p:nvSpPr>
        <p:spPr bwMode="auto">
          <a:xfrm>
            <a:off x="335279" y="1622414"/>
            <a:ext cx="8580121" cy="5083185"/>
          </a:xfrm>
          <a:prstGeom prst="rect">
            <a:avLst/>
          </a:prstGeom>
          <a:noFill/>
          <a:ln w="38100" cap="flat" cmpd="sng" algn="ctr">
            <a:solidFill>
              <a:srgbClr val="FF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14">
            <a:extLst>
              <a:ext uri="{FF2B5EF4-FFF2-40B4-BE49-F238E27FC236}">
                <a16:creationId xmlns:a16="http://schemas.microsoft.com/office/drawing/2014/main" id="{1509E098-24B5-4605-867D-630D3F3AA8C7}"/>
              </a:ext>
            </a:extLst>
          </p:cNvPr>
          <p:cNvSpPr>
            <a:spLocks noChangeArrowheads="1"/>
          </p:cNvSpPr>
          <p:nvPr/>
        </p:nvSpPr>
        <p:spPr bwMode="auto">
          <a:xfrm>
            <a:off x="1752600" y="1752600"/>
            <a:ext cx="1828800" cy="1376363"/>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1" name="Rectangle 14">
            <a:extLst>
              <a:ext uri="{FF2B5EF4-FFF2-40B4-BE49-F238E27FC236}">
                <a16:creationId xmlns:a16="http://schemas.microsoft.com/office/drawing/2014/main" id="{F1AC3A17-607A-42D5-8A6E-F9A519382069}"/>
              </a:ext>
            </a:extLst>
          </p:cNvPr>
          <p:cNvSpPr>
            <a:spLocks noChangeArrowheads="1"/>
          </p:cNvSpPr>
          <p:nvPr/>
        </p:nvSpPr>
        <p:spPr bwMode="auto">
          <a:xfrm>
            <a:off x="3714553" y="2787643"/>
            <a:ext cx="944314" cy="3613157"/>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2" name="Rectangle 14">
            <a:extLst>
              <a:ext uri="{FF2B5EF4-FFF2-40B4-BE49-F238E27FC236}">
                <a16:creationId xmlns:a16="http://schemas.microsoft.com/office/drawing/2014/main" id="{F6F47DBF-6941-48F5-9E5D-F31CD5CF1D6D}"/>
              </a:ext>
            </a:extLst>
          </p:cNvPr>
          <p:cNvSpPr>
            <a:spLocks noChangeArrowheads="1"/>
          </p:cNvSpPr>
          <p:nvPr/>
        </p:nvSpPr>
        <p:spPr bwMode="auto">
          <a:xfrm rot="2834207">
            <a:off x="5361461" y="2357427"/>
            <a:ext cx="944314" cy="3613157"/>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3" name="Rectangle 14">
            <a:extLst>
              <a:ext uri="{FF2B5EF4-FFF2-40B4-BE49-F238E27FC236}">
                <a16:creationId xmlns:a16="http://schemas.microsoft.com/office/drawing/2014/main" id="{DCF4E216-A84F-48AD-B277-54EA73FEE5C4}"/>
              </a:ext>
            </a:extLst>
          </p:cNvPr>
          <p:cNvSpPr>
            <a:spLocks noChangeArrowheads="1"/>
          </p:cNvSpPr>
          <p:nvPr/>
        </p:nvSpPr>
        <p:spPr bwMode="auto">
          <a:xfrm rot="19159319">
            <a:off x="757268" y="3074936"/>
            <a:ext cx="2525267" cy="2057400"/>
          </a:xfrm>
          <a:prstGeom prst="rect">
            <a:avLst/>
          </a:prstGeom>
          <a:noFill/>
          <a:ln w="12700"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4" name="Oval 13">
            <a:extLst>
              <a:ext uri="{FF2B5EF4-FFF2-40B4-BE49-F238E27FC236}">
                <a16:creationId xmlns:a16="http://schemas.microsoft.com/office/drawing/2014/main" id="{2BA4AC14-D200-4150-B28C-4A4CD2D59D7D}"/>
              </a:ext>
            </a:extLst>
          </p:cNvPr>
          <p:cNvSpPr/>
          <p:nvPr/>
        </p:nvSpPr>
        <p:spPr bwMode="auto">
          <a:xfrm>
            <a:off x="4441621" y="2330807"/>
            <a:ext cx="2519053" cy="1098193"/>
          </a:xfrm>
          <a:prstGeom prst="ellips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Oval 14">
            <a:extLst>
              <a:ext uri="{FF2B5EF4-FFF2-40B4-BE49-F238E27FC236}">
                <a16:creationId xmlns:a16="http://schemas.microsoft.com/office/drawing/2014/main" id="{B6799E3F-7153-4581-AE6B-0F0736B02F35}"/>
              </a:ext>
            </a:extLst>
          </p:cNvPr>
          <p:cNvSpPr/>
          <p:nvPr/>
        </p:nvSpPr>
        <p:spPr bwMode="auto">
          <a:xfrm rot="3387277">
            <a:off x="1952233" y="4771742"/>
            <a:ext cx="2519053" cy="1098193"/>
          </a:xfrm>
          <a:prstGeom prst="ellips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Isosceles Triangle 15">
            <a:extLst>
              <a:ext uri="{FF2B5EF4-FFF2-40B4-BE49-F238E27FC236}">
                <a16:creationId xmlns:a16="http://schemas.microsoft.com/office/drawing/2014/main" id="{F0D0C05F-26C7-4E1D-BB55-EB1B9EBB4D89}"/>
              </a:ext>
            </a:extLst>
          </p:cNvPr>
          <p:cNvSpPr/>
          <p:nvPr/>
        </p:nvSpPr>
        <p:spPr bwMode="auto">
          <a:xfrm>
            <a:off x="5099977" y="4065570"/>
            <a:ext cx="1524000" cy="2155860"/>
          </a:xfrm>
          <a:prstGeom prst="triangl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Freeform: Shape 16">
            <a:extLst>
              <a:ext uri="{FF2B5EF4-FFF2-40B4-BE49-F238E27FC236}">
                <a16:creationId xmlns:a16="http://schemas.microsoft.com/office/drawing/2014/main" id="{C81B4354-79AC-4401-922B-1585A46B22EB}"/>
              </a:ext>
            </a:extLst>
          </p:cNvPr>
          <p:cNvSpPr/>
          <p:nvPr/>
        </p:nvSpPr>
        <p:spPr bwMode="auto">
          <a:xfrm>
            <a:off x="3675888" y="2139696"/>
            <a:ext cx="5020056" cy="3758184"/>
          </a:xfrm>
          <a:custGeom>
            <a:avLst/>
            <a:gdLst>
              <a:gd name="connsiteX0" fmla="*/ 4507992 w 5020056"/>
              <a:gd name="connsiteY0" fmla="*/ 0 h 3758184"/>
              <a:gd name="connsiteX1" fmla="*/ 1188720 w 5020056"/>
              <a:gd name="connsiteY1" fmla="*/ 548640 h 3758184"/>
              <a:gd name="connsiteX2" fmla="*/ 0 w 5020056"/>
              <a:gd name="connsiteY2" fmla="*/ 2834640 h 3758184"/>
              <a:gd name="connsiteX3" fmla="*/ 1645920 w 5020056"/>
              <a:gd name="connsiteY3" fmla="*/ 1636776 h 3758184"/>
              <a:gd name="connsiteX4" fmla="*/ 4206240 w 5020056"/>
              <a:gd name="connsiteY4" fmla="*/ 3758184 h 3758184"/>
              <a:gd name="connsiteX5" fmla="*/ 4882896 w 5020056"/>
              <a:gd name="connsiteY5" fmla="*/ 2798064 h 3758184"/>
              <a:gd name="connsiteX6" fmla="*/ 3236976 w 5020056"/>
              <a:gd name="connsiteY6" fmla="*/ 1417320 h 3758184"/>
              <a:gd name="connsiteX7" fmla="*/ 4773168 w 5020056"/>
              <a:gd name="connsiteY7" fmla="*/ 2075688 h 3758184"/>
              <a:gd name="connsiteX8" fmla="*/ 5020056 w 5020056"/>
              <a:gd name="connsiteY8" fmla="*/ 3191256 h 3758184"/>
              <a:gd name="connsiteX9" fmla="*/ 4956048 w 5020056"/>
              <a:gd name="connsiteY9" fmla="*/ 146304 h 3758184"/>
              <a:gd name="connsiteX10" fmla="*/ 4507992 w 5020056"/>
              <a:gd name="connsiteY10" fmla="*/ 1115568 h 3758184"/>
              <a:gd name="connsiteX11" fmla="*/ 4507992 w 5020056"/>
              <a:gd name="connsiteY11" fmla="*/ 0 h 37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0056" h="3758184">
                <a:moveTo>
                  <a:pt x="4507992" y="0"/>
                </a:moveTo>
                <a:lnTo>
                  <a:pt x="1188720" y="548640"/>
                </a:lnTo>
                <a:lnTo>
                  <a:pt x="0" y="2834640"/>
                </a:lnTo>
                <a:lnTo>
                  <a:pt x="1645920" y="1636776"/>
                </a:lnTo>
                <a:lnTo>
                  <a:pt x="4206240" y="3758184"/>
                </a:lnTo>
                <a:lnTo>
                  <a:pt x="4882896" y="2798064"/>
                </a:lnTo>
                <a:lnTo>
                  <a:pt x="3236976" y="1417320"/>
                </a:lnTo>
                <a:lnTo>
                  <a:pt x="4773168" y="2075688"/>
                </a:lnTo>
                <a:lnTo>
                  <a:pt x="5020056" y="3191256"/>
                </a:lnTo>
                <a:lnTo>
                  <a:pt x="4956048" y="146304"/>
                </a:lnTo>
                <a:lnTo>
                  <a:pt x="4507992" y="1115568"/>
                </a:lnTo>
                <a:lnTo>
                  <a:pt x="4507992" y="0"/>
                </a:lnTo>
                <a:close/>
              </a:path>
            </a:pathLst>
          </a:cu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8" name="TextBox 17">
            <a:extLst>
              <a:ext uri="{FF2B5EF4-FFF2-40B4-BE49-F238E27FC236}">
                <a16:creationId xmlns:a16="http://schemas.microsoft.com/office/drawing/2014/main" id="{9356A1C9-89E9-436A-A148-BC420BDF972C}"/>
              </a:ext>
            </a:extLst>
          </p:cNvPr>
          <p:cNvSpPr txBox="1"/>
          <p:nvPr/>
        </p:nvSpPr>
        <p:spPr>
          <a:xfrm>
            <a:off x="778001" y="5941454"/>
            <a:ext cx="2791085" cy="523220"/>
          </a:xfrm>
          <a:prstGeom prst="rect">
            <a:avLst/>
          </a:prstGeom>
          <a:solidFill>
            <a:schemeClr val="bg1"/>
          </a:solidFill>
        </p:spPr>
        <p:txBody>
          <a:bodyPr wrap="none" rtlCol="0">
            <a:spAutoFit/>
          </a:bodyPr>
          <a:lstStyle/>
          <a:p>
            <a:r>
              <a:rPr lang="en-US" sz="2800" dirty="0">
                <a:solidFill>
                  <a:srgbClr val="000000"/>
                </a:solidFill>
              </a:rPr>
              <a:t>portion of reality</a:t>
            </a:r>
          </a:p>
        </p:txBody>
      </p:sp>
      <p:sp>
        <p:nvSpPr>
          <p:cNvPr id="19" name="Rectangle 14">
            <a:extLst>
              <a:ext uri="{FF2B5EF4-FFF2-40B4-BE49-F238E27FC236}">
                <a16:creationId xmlns:a16="http://schemas.microsoft.com/office/drawing/2014/main" id="{34FB916D-4A8A-4412-869B-96F27CB319C1}"/>
              </a:ext>
            </a:extLst>
          </p:cNvPr>
          <p:cNvSpPr>
            <a:spLocks noChangeArrowheads="1"/>
          </p:cNvSpPr>
          <p:nvPr/>
        </p:nvSpPr>
        <p:spPr bwMode="auto">
          <a:xfrm>
            <a:off x="763409" y="3971120"/>
            <a:ext cx="4415766" cy="2493246"/>
          </a:xfrm>
          <a:prstGeom prst="rect">
            <a:avLst/>
          </a:prstGeom>
          <a:noFill/>
          <a:ln w="38100"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Tree>
    <p:extLst>
      <p:ext uri="{BB962C8B-B14F-4D97-AF65-F5344CB8AC3E}">
        <p14:creationId xmlns:p14="http://schemas.microsoft.com/office/powerpoint/2010/main" val="1831083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a:t>Portions of reality</a:t>
            </a:r>
            <a:endParaRPr lang="en-US" altLang="en-US" dirty="0"/>
          </a:p>
        </p:txBody>
      </p:sp>
      <p:sp>
        <p:nvSpPr>
          <p:cNvPr id="10" name="Slide Number Placeholder 9">
            <a:extLst>
              <a:ext uri="{FF2B5EF4-FFF2-40B4-BE49-F238E27FC236}">
                <a16:creationId xmlns:a16="http://schemas.microsoft.com/office/drawing/2014/main" id="{BA740FF0-4A2F-4CDE-BB30-E743E8A87451}"/>
              </a:ext>
            </a:extLst>
          </p:cNvPr>
          <p:cNvSpPr>
            <a:spLocks noGrp="1"/>
          </p:cNvSpPr>
          <p:nvPr>
            <p:ph type="sldNum" sz="quarter" idx="4294967295"/>
          </p:nvPr>
        </p:nvSpPr>
        <p:spPr/>
        <p:txBody>
          <a:bodyPr/>
          <a:lstStyle/>
          <a:p>
            <a:fld id="{7C5DB68A-9D44-4073-920F-D08D647C06A7}" type="slidenum">
              <a:rPr lang="en-US" smtClean="0"/>
              <a:t>54</a:t>
            </a:fld>
            <a:endParaRPr lang="en-US" dirty="0"/>
          </a:p>
        </p:txBody>
      </p:sp>
      <p:sp>
        <p:nvSpPr>
          <p:cNvPr id="19459" name="TextBox 3"/>
          <p:cNvSpPr txBox="1">
            <a:spLocks noChangeArrowheads="1"/>
          </p:cNvSpPr>
          <p:nvPr/>
        </p:nvSpPr>
        <p:spPr bwMode="auto">
          <a:xfrm>
            <a:off x="381000" y="1676400"/>
            <a:ext cx="2536825" cy="51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portions of reality</a:t>
            </a:r>
          </a:p>
        </p:txBody>
      </p:sp>
      <p:sp>
        <p:nvSpPr>
          <p:cNvPr id="19467" name="Rectangle 11"/>
          <p:cNvSpPr>
            <a:spLocks noChangeArrowheads="1"/>
          </p:cNvSpPr>
          <p:nvPr/>
        </p:nvSpPr>
        <p:spPr bwMode="auto">
          <a:xfrm>
            <a:off x="381000" y="1676400"/>
            <a:ext cx="8458200" cy="49530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54" name="Rectangle 12">
            <a:extLst>
              <a:ext uri="{FF2B5EF4-FFF2-40B4-BE49-F238E27FC236}">
                <a16:creationId xmlns:a16="http://schemas.microsoft.com/office/drawing/2014/main" id="{583D1FA9-3592-4CA9-B2B8-446B2FD256FB}"/>
              </a:ext>
            </a:extLst>
          </p:cNvPr>
          <p:cNvSpPr>
            <a:spLocks noChangeArrowheads="1"/>
          </p:cNvSpPr>
          <p:nvPr/>
        </p:nvSpPr>
        <p:spPr bwMode="auto">
          <a:xfrm>
            <a:off x="2438400" y="3276600"/>
            <a:ext cx="6241262" cy="3200400"/>
          </a:xfrm>
          <a:prstGeom prst="rect">
            <a:avLst/>
          </a:prstGeom>
          <a:solidFill>
            <a:srgbClr val="FF9999">
              <a:alpha val="20000"/>
            </a:srgbClr>
          </a:solidFill>
          <a:ln w="38100" algn="ctr">
            <a:solidFill>
              <a:schemeClr val="bg1"/>
            </a:solidFill>
            <a:round/>
            <a:headEnd/>
            <a:tailEnd type="triangle" w="med" len="med"/>
          </a:ln>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dirty="0">
              <a:solidFill>
                <a:srgbClr val="000066"/>
              </a:solidFill>
            </a:endParaRPr>
          </a:p>
        </p:txBody>
      </p:sp>
      <p:sp>
        <p:nvSpPr>
          <p:cNvPr id="19461" name="TextBox 5"/>
          <p:cNvSpPr txBox="1">
            <a:spLocks noChangeArrowheads="1"/>
          </p:cNvSpPr>
          <p:nvPr/>
        </p:nvSpPr>
        <p:spPr bwMode="auto">
          <a:xfrm>
            <a:off x="2459001" y="3271758"/>
            <a:ext cx="1636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particulars</a:t>
            </a:r>
          </a:p>
        </p:txBody>
      </p:sp>
      <p:sp>
        <p:nvSpPr>
          <p:cNvPr id="19462" name="TextBox 6"/>
          <p:cNvSpPr txBox="1">
            <a:spLocks noChangeArrowheads="1"/>
          </p:cNvSpPr>
          <p:nvPr/>
        </p:nvSpPr>
        <p:spPr bwMode="auto">
          <a:xfrm>
            <a:off x="568170" y="3296528"/>
            <a:ext cx="869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rgbClr val="FFFF00"/>
                </a:solidFill>
              </a:rPr>
              <a:t>types</a:t>
            </a:r>
          </a:p>
        </p:txBody>
      </p:sp>
      <p:sp>
        <p:nvSpPr>
          <p:cNvPr id="19468" name="Rectangle 12"/>
          <p:cNvSpPr>
            <a:spLocks noChangeArrowheads="1"/>
          </p:cNvSpPr>
          <p:nvPr/>
        </p:nvSpPr>
        <p:spPr bwMode="auto">
          <a:xfrm>
            <a:off x="2445538" y="3276600"/>
            <a:ext cx="6241262" cy="32004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64" name="TextBox 8"/>
          <p:cNvSpPr txBox="1">
            <a:spLocks noChangeArrowheads="1"/>
          </p:cNvSpPr>
          <p:nvPr/>
        </p:nvSpPr>
        <p:spPr bwMode="auto">
          <a:xfrm>
            <a:off x="3157349" y="1777528"/>
            <a:ext cx="13236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en-US" altLang="en-US" dirty="0">
                <a:solidFill>
                  <a:schemeClr val="bg1"/>
                </a:solidFill>
              </a:rPr>
              <a:t>formal</a:t>
            </a:r>
          </a:p>
          <a:p>
            <a:pPr algn="l" eaLnBrk="1" hangingPunct="1"/>
            <a:r>
              <a:rPr lang="en-US" altLang="en-US" dirty="0">
                <a:solidFill>
                  <a:schemeClr val="bg1"/>
                </a:solidFill>
              </a:rPr>
              <a:t>relations</a:t>
            </a:r>
          </a:p>
        </p:txBody>
      </p:sp>
      <p:sp>
        <p:nvSpPr>
          <p:cNvPr id="19470" name="Rectangle 14"/>
          <p:cNvSpPr>
            <a:spLocks noChangeArrowheads="1"/>
          </p:cNvSpPr>
          <p:nvPr/>
        </p:nvSpPr>
        <p:spPr bwMode="auto">
          <a:xfrm>
            <a:off x="3124200" y="1747837"/>
            <a:ext cx="1828800" cy="1376363"/>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3" name="Rectangle 17"/>
          <p:cNvSpPr>
            <a:spLocks noChangeArrowheads="1"/>
          </p:cNvSpPr>
          <p:nvPr/>
        </p:nvSpPr>
        <p:spPr bwMode="auto">
          <a:xfrm>
            <a:off x="533400" y="3276600"/>
            <a:ext cx="1773201" cy="3200400"/>
          </a:xfrm>
          <a:prstGeom prst="rect">
            <a:avLst/>
          </a:prstGeom>
          <a:noFill/>
          <a:ln w="9525" algn="ctr">
            <a:solidFill>
              <a:srgbClr val="FFFF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65" name="TextBox 9"/>
          <p:cNvSpPr txBox="1">
            <a:spLocks noChangeArrowheads="1"/>
          </p:cNvSpPr>
          <p:nvPr/>
        </p:nvSpPr>
        <p:spPr bwMode="auto">
          <a:xfrm>
            <a:off x="2400747" y="4273035"/>
            <a:ext cx="211990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continuants</a:t>
            </a:r>
          </a:p>
        </p:txBody>
      </p:sp>
      <p:sp>
        <p:nvSpPr>
          <p:cNvPr id="19466" name="TextBox 10"/>
          <p:cNvSpPr txBox="1">
            <a:spLocks noChangeArrowheads="1"/>
          </p:cNvSpPr>
          <p:nvPr/>
        </p:nvSpPr>
        <p:spPr bwMode="auto">
          <a:xfrm>
            <a:off x="4290486" y="3448033"/>
            <a:ext cx="183099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err="1">
                <a:solidFill>
                  <a:schemeClr val="bg1"/>
                </a:solidFill>
              </a:rPr>
              <a:t>occurrents</a:t>
            </a:r>
            <a:endParaRPr lang="en-US" altLang="en-US" dirty="0">
              <a:solidFill>
                <a:schemeClr val="bg1"/>
              </a:solidFill>
            </a:endParaRPr>
          </a:p>
        </p:txBody>
      </p:sp>
      <p:sp>
        <p:nvSpPr>
          <p:cNvPr id="19471" name="Rectangle 15"/>
          <p:cNvSpPr>
            <a:spLocks noChangeArrowheads="1"/>
          </p:cNvSpPr>
          <p:nvPr/>
        </p:nvSpPr>
        <p:spPr bwMode="auto">
          <a:xfrm>
            <a:off x="2577360" y="4260322"/>
            <a:ext cx="6115900" cy="212612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2" name="Rectangle 16"/>
          <p:cNvSpPr>
            <a:spLocks noChangeArrowheads="1"/>
          </p:cNvSpPr>
          <p:nvPr/>
        </p:nvSpPr>
        <p:spPr bwMode="auto">
          <a:xfrm>
            <a:off x="4384602" y="3425275"/>
            <a:ext cx="4184302" cy="68737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dirty="0">
              <a:solidFill>
                <a:srgbClr val="000066"/>
              </a:solidFill>
            </a:endParaRPr>
          </a:p>
        </p:txBody>
      </p:sp>
      <p:sp>
        <p:nvSpPr>
          <p:cNvPr id="33" name="Rectangle 15"/>
          <p:cNvSpPr>
            <a:spLocks noChangeArrowheads="1"/>
          </p:cNvSpPr>
          <p:nvPr/>
        </p:nvSpPr>
        <p:spPr bwMode="auto">
          <a:xfrm>
            <a:off x="4762987" y="5213232"/>
            <a:ext cx="1637812" cy="915804"/>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5" name="TextBox 19"/>
          <p:cNvSpPr txBox="1">
            <a:spLocks noChangeArrowheads="1"/>
          </p:cNvSpPr>
          <p:nvPr/>
        </p:nvSpPr>
        <p:spPr bwMode="auto">
          <a:xfrm>
            <a:off x="3352800" y="2743200"/>
            <a:ext cx="160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participation</a:t>
            </a:r>
          </a:p>
        </p:txBody>
      </p:sp>
      <p:sp>
        <p:nvSpPr>
          <p:cNvPr id="19476" name="TextBox 20"/>
          <p:cNvSpPr txBox="1">
            <a:spLocks noChangeArrowheads="1"/>
          </p:cNvSpPr>
          <p:nvPr/>
        </p:nvSpPr>
        <p:spPr bwMode="auto">
          <a:xfrm>
            <a:off x="5257800" y="2667000"/>
            <a:ext cx="3143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me participating in my life</a:t>
            </a:r>
          </a:p>
        </p:txBody>
      </p:sp>
      <p:sp>
        <p:nvSpPr>
          <p:cNvPr id="19477" name="TextBox 21"/>
          <p:cNvSpPr txBox="1">
            <a:spLocks noChangeArrowheads="1"/>
          </p:cNvSpPr>
          <p:nvPr/>
        </p:nvSpPr>
        <p:spPr bwMode="auto">
          <a:xfrm>
            <a:off x="765800" y="4640859"/>
            <a:ext cx="10743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Human </a:t>
            </a:r>
          </a:p>
          <a:p>
            <a:pPr eaLnBrk="1" hangingPunct="1"/>
            <a:r>
              <a:rPr lang="en-US" altLang="en-US" sz="2000" dirty="0">
                <a:solidFill>
                  <a:srgbClr val="FFC000"/>
                </a:solidFill>
              </a:rPr>
              <a:t>Being</a:t>
            </a:r>
          </a:p>
        </p:txBody>
      </p:sp>
      <p:sp>
        <p:nvSpPr>
          <p:cNvPr id="19478" name="TextBox 22"/>
          <p:cNvSpPr txBox="1">
            <a:spLocks noChangeArrowheads="1"/>
          </p:cNvSpPr>
          <p:nvPr/>
        </p:nvSpPr>
        <p:spPr bwMode="auto">
          <a:xfrm flipH="1">
            <a:off x="2917825" y="5606631"/>
            <a:ext cx="5873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me</a:t>
            </a:r>
          </a:p>
        </p:txBody>
      </p:sp>
      <p:sp>
        <p:nvSpPr>
          <p:cNvPr id="19479" name="TextBox 23"/>
          <p:cNvSpPr txBox="1">
            <a:spLocks noChangeArrowheads="1"/>
          </p:cNvSpPr>
          <p:nvPr/>
        </p:nvSpPr>
        <p:spPr bwMode="auto">
          <a:xfrm>
            <a:off x="7553325" y="3561493"/>
            <a:ext cx="930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my life</a:t>
            </a:r>
          </a:p>
        </p:txBody>
      </p:sp>
      <p:sp>
        <p:nvSpPr>
          <p:cNvPr id="37" name="Rectangle 17">
            <a:extLst>
              <a:ext uri="{FF2B5EF4-FFF2-40B4-BE49-F238E27FC236}">
                <a16:creationId xmlns:a16="http://schemas.microsoft.com/office/drawing/2014/main" id="{B2D2D173-E539-424B-B673-369A089D503A}"/>
              </a:ext>
            </a:extLst>
          </p:cNvPr>
          <p:cNvSpPr>
            <a:spLocks noChangeArrowheads="1"/>
          </p:cNvSpPr>
          <p:nvPr/>
        </p:nvSpPr>
        <p:spPr bwMode="auto">
          <a:xfrm>
            <a:off x="684665" y="4038599"/>
            <a:ext cx="1524021" cy="1434053"/>
          </a:xfrm>
          <a:prstGeom prst="rect">
            <a:avLst/>
          </a:prstGeom>
          <a:noFill/>
          <a:ln w="9525" algn="ctr">
            <a:solidFill>
              <a:srgbClr val="FFFF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38" name="Rectangle 17">
            <a:extLst>
              <a:ext uri="{FF2B5EF4-FFF2-40B4-BE49-F238E27FC236}">
                <a16:creationId xmlns:a16="http://schemas.microsoft.com/office/drawing/2014/main" id="{88CA446A-B538-471F-B012-82F92EEA2801}"/>
              </a:ext>
            </a:extLst>
          </p:cNvPr>
          <p:cNvSpPr>
            <a:spLocks noChangeArrowheads="1"/>
          </p:cNvSpPr>
          <p:nvPr/>
        </p:nvSpPr>
        <p:spPr bwMode="auto">
          <a:xfrm>
            <a:off x="2656500" y="3682564"/>
            <a:ext cx="1524021" cy="499309"/>
          </a:xfrm>
          <a:prstGeom prst="rect">
            <a:avLst/>
          </a:prstGeom>
          <a:solidFill>
            <a:srgbClr val="304F87"/>
          </a:solidFill>
          <a:ln w="9525" algn="ctr">
            <a:solidFill>
              <a:srgbClr val="FFFF00"/>
            </a:solidFill>
            <a:prstDash val="solid"/>
            <a:round/>
            <a:headEnd/>
            <a:tailEnd type="triangle" w="med" len="med"/>
          </a:ln>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39" name="TextBox 6">
            <a:extLst>
              <a:ext uri="{FF2B5EF4-FFF2-40B4-BE49-F238E27FC236}">
                <a16:creationId xmlns:a16="http://schemas.microsoft.com/office/drawing/2014/main" id="{865E264F-979B-4A1E-B0E5-6D1C226FDA60}"/>
              </a:ext>
            </a:extLst>
          </p:cNvPr>
          <p:cNvSpPr txBox="1">
            <a:spLocks noChangeArrowheads="1"/>
          </p:cNvSpPr>
          <p:nvPr/>
        </p:nvSpPr>
        <p:spPr bwMode="auto">
          <a:xfrm>
            <a:off x="620661" y="4053688"/>
            <a:ext cx="15183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rgbClr val="FFFF00"/>
                </a:solidFill>
              </a:rPr>
              <a:t>universals</a:t>
            </a:r>
          </a:p>
        </p:txBody>
      </p:sp>
      <p:sp>
        <p:nvSpPr>
          <p:cNvPr id="40" name="TextBox 6">
            <a:extLst>
              <a:ext uri="{FF2B5EF4-FFF2-40B4-BE49-F238E27FC236}">
                <a16:creationId xmlns:a16="http://schemas.microsoft.com/office/drawing/2014/main" id="{EF1F138C-A6A5-4B35-921A-242D1820D59F}"/>
              </a:ext>
            </a:extLst>
          </p:cNvPr>
          <p:cNvSpPr txBox="1">
            <a:spLocks noChangeArrowheads="1"/>
          </p:cNvSpPr>
          <p:nvPr/>
        </p:nvSpPr>
        <p:spPr bwMode="auto">
          <a:xfrm>
            <a:off x="2535537" y="3657600"/>
            <a:ext cx="14758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200" dirty="0">
                <a:solidFill>
                  <a:srgbClr val="FFFF00"/>
                </a:solidFill>
              </a:rPr>
              <a:t>defined</a:t>
            </a:r>
            <a:r>
              <a:rPr lang="en-US" altLang="en-US" sz="1200" dirty="0">
                <a:solidFill>
                  <a:schemeClr val="bg1"/>
                </a:solidFill>
              </a:rPr>
              <a:t> </a:t>
            </a:r>
            <a:r>
              <a:rPr lang="en-US" altLang="en-US" sz="1200" dirty="0">
                <a:solidFill>
                  <a:srgbClr val="FFFF00"/>
                </a:solidFill>
              </a:rPr>
              <a:t>classes</a:t>
            </a:r>
          </a:p>
        </p:txBody>
      </p:sp>
      <p:sp>
        <p:nvSpPr>
          <p:cNvPr id="19463" name="TextBox 7"/>
          <p:cNvSpPr txBox="1">
            <a:spLocks noChangeArrowheads="1"/>
          </p:cNvSpPr>
          <p:nvPr/>
        </p:nvSpPr>
        <p:spPr bwMode="auto">
          <a:xfrm>
            <a:off x="5205984" y="1723073"/>
            <a:ext cx="208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configurations</a:t>
            </a:r>
          </a:p>
        </p:txBody>
      </p:sp>
      <p:sp>
        <p:nvSpPr>
          <p:cNvPr id="19469" name="Rectangle 13"/>
          <p:cNvSpPr>
            <a:spLocks noChangeArrowheads="1"/>
          </p:cNvSpPr>
          <p:nvPr/>
        </p:nvSpPr>
        <p:spPr bwMode="auto">
          <a:xfrm>
            <a:off x="5181600" y="1747837"/>
            <a:ext cx="3505200" cy="1376363"/>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44" name="Rectangle 13">
            <a:extLst>
              <a:ext uri="{FF2B5EF4-FFF2-40B4-BE49-F238E27FC236}">
                <a16:creationId xmlns:a16="http://schemas.microsoft.com/office/drawing/2014/main" id="{BE5C2B33-4D7C-4E3D-A9ED-7DEB4D178069}"/>
              </a:ext>
            </a:extLst>
          </p:cNvPr>
          <p:cNvSpPr>
            <a:spLocks noChangeArrowheads="1"/>
          </p:cNvSpPr>
          <p:nvPr/>
        </p:nvSpPr>
        <p:spPr bwMode="auto">
          <a:xfrm>
            <a:off x="5334000" y="2351677"/>
            <a:ext cx="3149600" cy="735535"/>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45" name="TextBox 7">
            <a:extLst>
              <a:ext uri="{FF2B5EF4-FFF2-40B4-BE49-F238E27FC236}">
                <a16:creationId xmlns:a16="http://schemas.microsoft.com/office/drawing/2014/main" id="{C7F07291-19D5-4C3B-9D74-2F12344EBC91}"/>
              </a:ext>
            </a:extLst>
          </p:cNvPr>
          <p:cNvSpPr txBox="1">
            <a:spLocks noChangeArrowheads="1"/>
          </p:cNvSpPr>
          <p:nvPr/>
        </p:nvSpPr>
        <p:spPr bwMode="auto">
          <a:xfrm>
            <a:off x="5445823" y="2295639"/>
            <a:ext cx="18718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relationships</a:t>
            </a:r>
          </a:p>
        </p:txBody>
      </p:sp>
      <p:sp>
        <p:nvSpPr>
          <p:cNvPr id="41" name="Rectangle 13">
            <a:extLst>
              <a:ext uri="{FF2B5EF4-FFF2-40B4-BE49-F238E27FC236}">
                <a16:creationId xmlns:a16="http://schemas.microsoft.com/office/drawing/2014/main" id="{EA3E93F4-205F-411D-98F3-E199F3E52BF2}"/>
              </a:ext>
            </a:extLst>
          </p:cNvPr>
          <p:cNvSpPr>
            <a:spLocks noChangeArrowheads="1"/>
          </p:cNvSpPr>
          <p:nvPr/>
        </p:nvSpPr>
        <p:spPr bwMode="auto">
          <a:xfrm>
            <a:off x="6001588" y="3549074"/>
            <a:ext cx="2518218" cy="437523"/>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42" name="TextBox 10">
            <a:extLst>
              <a:ext uri="{FF2B5EF4-FFF2-40B4-BE49-F238E27FC236}">
                <a16:creationId xmlns:a16="http://schemas.microsoft.com/office/drawing/2014/main" id="{560D83D5-F01A-4125-8B02-C6408F9C9833}"/>
              </a:ext>
            </a:extLst>
          </p:cNvPr>
          <p:cNvSpPr txBox="1">
            <a:spLocks noChangeArrowheads="1"/>
          </p:cNvSpPr>
          <p:nvPr/>
        </p:nvSpPr>
        <p:spPr bwMode="auto">
          <a:xfrm>
            <a:off x="6001588" y="3517577"/>
            <a:ext cx="15304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err="1">
                <a:solidFill>
                  <a:schemeClr val="bg1"/>
                </a:solidFill>
              </a:rPr>
              <a:t>processess</a:t>
            </a:r>
            <a:endParaRPr lang="en-US" altLang="en-US" dirty="0">
              <a:solidFill>
                <a:schemeClr val="bg1"/>
              </a:solidFill>
            </a:endParaRPr>
          </a:p>
        </p:txBody>
      </p:sp>
      <p:sp>
        <p:nvSpPr>
          <p:cNvPr id="43" name="Rectangle 13">
            <a:extLst>
              <a:ext uri="{FF2B5EF4-FFF2-40B4-BE49-F238E27FC236}">
                <a16:creationId xmlns:a16="http://schemas.microsoft.com/office/drawing/2014/main" id="{7FFAA97D-C77D-4C83-BA4C-3A6F58E1FF0B}"/>
              </a:ext>
            </a:extLst>
          </p:cNvPr>
          <p:cNvSpPr>
            <a:spLocks noChangeArrowheads="1"/>
          </p:cNvSpPr>
          <p:nvPr/>
        </p:nvSpPr>
        <p:spPr bwMode="auto">
          <a:xfrm>
            <a:off x="2747862" y="4775633"/>
            <a:ext cx="1772792" cy="1519647"/>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46" name="TextBox 9">
            <a:extLst>
              <a:ext uri="{FF2B5EF4-FFF2-40B4-BE49-F238E27FC236}">
                <a16:creationId xmlns:a16="http://schemas.microsoft.com/office/drawing/2014/main" id="{C722FAF9-35FA-45D2-B7C7-0E8BE7828CFA}"/>
              </a:ext>
            </a:extLst>
          </p:cNvPr>
          <p:cNvSpPr txBox="1">
            <a:spLocks noChangeArrowheads="1"/>
          </p:cNvSpPr>
          <p:nvPr/>
        </p:nvSpPr>
        <p:spPr bwMode="auto">
          <a:xfrm>
            <a:off x="2747862" y="4734998"/>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independent continuants</a:t>
            </a:r>
          </a:p>
        </p:txBody>
      </p:sp>
      <p:sp>
        <p:nvSpPr>
          <p:cNvPr id="47" name="Rectangle 13">
            <a:extLst>
              <a:ext uri="{FF2B5EF4-FFF2-40B4-BE49-F238E27FC236}">
                <a16:creationId xmlns:a16="http://schemas.microsoft.com/office/drawing/2014/main" id="{890E8D94-8FF1-45DA-85F1-AD21E0719599}"/>
              </a:ext>
            </a:extLst>
          </p:cNvPr>
          <p:cNvSpPr>
            <a:spLocks noChangeArrowheads="1"/>
          </p:cNvSpPr>
          <p:nvPr/>
        </p:nvSpPr>
        <p:spPr bwMode="auto">
          <a:xfrm>
            <a:off x="4659591" y="4386904"/>
            <a:ext cx="3741459" cy="1908377"/>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48" name="TextBox 9">
            <a:extLst>
              <a:ext uri="{FF2B5EF4-FFF2-40B4-BE49-F238E27FC236}">
                <a16:creationId xmlns:a16="http://schemas.microsoft.com/office/drawing/2014/main" id="{241FAC36-9707-42AE-A649-8FC5E0EBAA77}"/>
              </a:ext>
            </a:extLst>
          </p:cNvPr>
          <p:cNvSpPr txBox="1">
            <a:spLocks noChangeArrowheads="1"/>
          </p:cNvSpPr>
          <p:nvPr/>
        </p:nvSpPr>
        <p:spPr bwMode="auto">
          <a:xfrm>
            <a:off x="4708485" y="4360817"/>
            <a:ext cx="36583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Specifically dependent continuants</a:t>
            </a:r>
          </a:p>
        </p:txBody>
      </p:sp>
      <p:sp>
        <p:nvSpPr>
          <p:cNvPr id="49" name="Rectangle 15">
            <a:extLst>
              <a:ext uri="{FF2B5EF4-FFF2-40B4-BE49-F238E27FC236}">
                <a16:creationId xmlns:a16="http://schemas.microsoft.com/office/drawing/2014/main" id="{C949F8D2-4779-407A-B652-7D181C52D80F}"/>
              </a:ext>
            </a:extLst>
          </p:cNvPr>
          <p:cNvSpPr>
            <a:spLocks noChangeArrowheads="1"/>
          </p:cNvSpPr>
          <p:nvPr/>
        </p:nvSpPr>
        <p:spPr bwMode="auto">
          <a:xfrm>
            <a:off x="6602885" y="5224773"/>
            <a:ext cx="1637812" cy="915804"/>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50" name="TextBox 6">
            <a:extLst>
              <a:ext uri="{FF2B5EF4-FFF2-40B4-BE49-F238E27FC236}">
                <a16:creationId xmlns:a16="http://schemas.microsoft.com/office/drawing/2014/main" id="{FE6DECCF-9140-46F9-B924-6324B94EEA12}"/>
              </a:ext>
            </a:extLst>
          </p:cNvPr>
          <p:cNvSpPr txBox="1">
            <a:spLocks noChangeArrowheads="1"/>
          </p:cNvSpPr>
          <p:nvPr/>
        </p:nvSpPr>
        <p:spPr bwMode="auto">
          <a:xfrm>
            <a:off x="4884925" y="5169233"/>
            <a:ext cx="1295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qualities</a:t>
            </a:r>
          </a:p>
        </p:txBody>
      </p:sp>
      <p:sp>
        <p:nvSpPr>
          <p:cNvPr id="51" name="TextBox 6">
            <a:extLst>
              <a:ext uri="{FF2B5EF4-FFF2-40B4-BE49-F238E27FC236}">
                <a16:creationId xmlns:a16="http://schemas.microsoft.com/office/drawing/2014/main" id="{E1FFA872-F337-49B0-A503-C642B39C2D57}"/>
              </a:ext>
            </a:extLst>
          </p:cNvPr>
          <p:cNvSpPr txBox="1">
            <a:spLocks noChangeArrowheads="1"/>
          </p:cNvSpPr>
          <p:nvPr/>
        </p:nvSpPr>
        <p:spPr bwMode="auto">
          <a:xfrm>
            <a:off x="6581435" y="5167382"/>
            <a:ext cx="1578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err="1">
                <a:solidFill>
                  <a:schemeClr val="bg1"/>
                </a:solidFill>
              </a:rPr>
              <a:t>realizables</a:t>
            </a:r>
            <a:endParaRPr lang="en-US" altLang="en-US" dirty="0">
              <a:solidFill>
                <a:schemeClr val="bg1"/>
              </a:solidFill>
            </a:endParaRPr>
          </a:p>
        </p:txBody>
      </p:sp>
      <p:sp>
        <p:nvSpPr>
          <p:cNvPr id="52" name="TextBox 22">
            <a:extLst>
              <a:ext uri="{FF2B5EF4-FFF2-40B4-BE49-F238E27FC236}">
                <a16:creationId xmlns:a16="http://schemas.microsoft.com/office/drawing/2014/main" id="{A2AC2EA6-BE23-49B2-904B-42002F50A86C}"/>
              </a:ext>
            </a:extLst>
          </p:cNvPr>
          <p:cNvSpPr txBox="1">
            <a:spLocks noChangeArrowheads="1"/>
          </p:cNvSpPr>
          <p:nvPr/>
        </p:nvSpPr>
        <p:spPr bwMode="auto">
          <a:xfrm flipH="1">
            <a:off x="4745988" y="5650350"/>
            <a:ext cx="14017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my shape</a:t>
            </a:r>
          </a:p>
        </p:txBody>
      </p:sp>
      <p:sp>
        <p:nvSpPr>
          <p:cNvPr id="53" name="TextBox 22">
            <a:extLst>
              <a:ext uri="{FF2B5EF4-FFF2-40B4-BE49-F238E27FC236}">
                <a16:creationId xmlns:a16="http://schemas.microsoft.com/office/drawing/2014/main" id="{EC18A117-8885-4769-8BD0-34E971A69244}"/>
              </a:ext>
            </a:extLst>
          </p:cNvPr>
          <p:cNvSpPr txBox="1">
            <a:spLocks noChangeArrowheads="1"/>
          </p:cNvSpPr>
          <p:nvPr/>
        </p:nvSpPr>
        <p:spPr bwMode="auto">
          <a:xfrm flipH="1">
            <a:off x="6563711" y="5480966"/>
            <a:ext cx="14017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my teacher</a:t>
            </a:r>
          </a:p>
          <a:p>
            <a:pPr eaLnBrk="1" hangingPunct="1"/>
            <a:r>
              <a:rPr lang="en-US" altLang="en-US" sz="2000" dirty="0">
                <a:solidFill>
                  <a:srgbClr val="FFC000"/>
                </a:solidFill>
              </a:rPr>
              <a:t>role</a:t>
            </a:r>
          </a:p>
        </p:txBody>
      </p:sp>
      <p:sp>
        <p:nvSpPr>
          <p:cNvPr id="55" name="TextBox 22">
            <a:extLst>
              <a:ext uri="{FF2B5EF4-FFF2-40B4-BE49-F238E27FC236}">
                <a16:creationId xmlns:a16="http://schemas.microsoft.com/office/drawing/2014/main" id="{434EE038-BE8C-4E37-BD77-A21435FDEC62}"/>
              </a:ext>
            </a:extLst>
          </p:cNvPr>
          <p:cNvSpPr txBox="1">
            <a:spLocks noChangeArrowheads="1"/>
          </p:cNvSpPr>
          <p:nvPr/>
        </p:nvSpPr>
        <p:spPr bwMode="auto">
          <a:xfrm flipH="1">
            <a:off x="2747861" y="3889766"/>
            <a:ext cx="1366938" cy="276999"/>
          </a:xfrm>
          <a:prstGeom prst="rect">
            <a:avLst/>
          </a:prstGeom>
          <a:solidFill>
            <a:srgbClr val="304F87"/>
          </a:solidFill>
          <a:ln>
            <a:noFill/>
          </a:ln>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200" dirty="0">
                <a:solidFill>
                  <a:srgbClr val="FFC000"/>
                </a:solidFill>
              </a:rPr>
              <a:t>my friends</a:t>
            </a:r>
          </a:p>
        </p:txBody>
      </p:sp>
      <p:sp>
        <p:nvSpPr>
          <p:cNvPr id="56" name="TextBox 22">
            <a:extLst>
              <a:ext uri="{FF2B5EF4-FFF2-40B4-BE49-F238E27FC236}">
                <a16:creationId xmlns:a16="http://schemas.microsoft.com/office/drawing/2014/main" id="{E8F02B68-E5AD-4034-BABE-0768F077666B}"/>
              </a:ext>
            </a:extLst>
          </p:cNvPr>
          <p:cNvSpPr txBox="1">
            <a:spLocks noChangeArrowheads="1"/>
          </p:cNvSpPr>
          <p:nvPr/>
        </p:nvSpPr>
        <p:spPr bwMode="auto">
          <a:xfrm flipH="1">
            <a:off x="4387033" y="3717627"/>
            <a:ext cx="15082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today</a:t>
            </a:r>
          </a:p>
        </p:txBody>
      </p:sp>
    </p:spTree>
    <p:extLst>
      <p:ext uri="{BB962C8B-B14F-4D97-AF65-F5344CB8AC3E}">
        <p14:creationId xmlns:p14="http://schemas.microsoft.com/office/powerpoint/2010/main" val="211960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47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46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4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46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947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947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947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947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947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19461" grpId="0"/>
      <p:bldP spid="19462" grpId="0"/>
      <p:bldP spid="19468" grpId="0" animBg="1"/>
      <p:bldP spid="19464" grpId="0"/>
      <p:bldP spid="19470" grpId="0" animBg="1"/>
      <p:bldP spid="19473" grpId="0" animBg="1"/>
      <p:bldP spid="19465" grpId="0"/>
      <p:bldP spid="19466" grpId="0"/>
      <p:bldP spid="19471" grpId="0" animBg="1"/>
      <p:bldP spid="19472" grpId="0" animBg="1"/>
      <p:bldP spid="33" grpId="0" animBg="1"/>
      <p:bldP spid="19475" grpId="0"/>
      <p:bldP spid="19476" grpId="0"/>
      <p:bldP spid="19477" grpId="0"/>
      <p:bldP spid="19478" grpId="0"/>
      <p:bldP spid="19479" grpId="0"/>
      <p:bldP spid="37" grpId="0" animBg="1"/>
      <p:bldP spid="38" grpId="0" animBg="1"/>
      <p:bldP spid="39" grpId="0"/>
      <p:bldP spid="40" grpId="0"/>
      <p:bldP spid="19463" grpId="0"/>
      <p:bldP spid="19469" grpId="0" animBg="1"/>
      <p:bldP spid="44" grpId="0" animBg="1"/>
      <p:bldP spid="45" grpId="0"/>
      <p:bldP spid="41" grpId="0" animBg="1"/>
      <p:bldP spid="42" grpId="0"/>
      <p:bldP spid="43" grpId="0" animBg="1"/>
      <p:bldP spid="46" grpId="0"/>
      <p:bldP spid="47" grpId="0" animBg="1"/>
      <p:bldP spid="48" grpId="0"/>
      <p:bldP spid="49" grpId="0" animBg="1"/>
      <p:bldP spid="50" grpId="0"/>
      <p:bldP spid="51" grpId="0"/>
      <p:bldP spid="52" grpId="0"/>
      <p:bldP spid="53" grpId="0"/>
      <p:bldP spid="55" grpId="0" animBg="1"/>
      <p:bldP spid="5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distinctions you should </a:t>
            </a:r>
            <a:br>
              <a:rPr lang="en-US" dirty="0"/>
            </a:br>
            <a:r>
              <a:rPr lang="en-US" dirty="0"/>
              <a:t>NEVER FORGET !!!</a:t>
            </a:r>
          </a:p>
        </p:txBody>
      </p:sp>
      <p:sp>
        <p:nvSpPr>
          <p:cNvPr id="3" name="Content Placeholder 2"/>
          <p:cNvSpPr>
            <a:spLocks noGrp="1"/>
          </p:cNvSpPr>
          <p:nvPr>
            <p:ph idx="1"/>
          </p:nvPr>
        </p:nvSpPr>
        <p:spPr>
          <a:xfrm>
            <a:off x="253701" y="1904999"/>
            <a:ext cx="8686800" cy="4033221"/>
          </a:xfrm>
        </p:spPr>
        <p:txBody>
          <a:bodyPr/>
          <a:lstStyle/>
          <a:p>
            <a:pPr algn="ctr"/>
            <a:r>
              <a:rPr lang="en-US" sz="2800" dirty="0"/>
              <a:t>Crucial distinctions made in Ontological Realism</a:t>
            </a:r>
            <a:endParaRPr lang="en-US" sz="800" dirty="0"/>
          </a:p>
          <a:p>
            <a:pPr algn="ctr"/>
            <a:endParaRPr lang="en-US" sz="800" dirty="0"/>
          </a:p>
          <a:p>
            <a:pPr marL="688975" indent="-688975">
              <a:buFont typeface="+mj-lt"/>
              <a:buAutoNum type="arabicPeriod"/>
            </a:pPr>
            <a:r>
              <a:rPr lang="en-US" sz="4000" dirty="0"/>
              <a:t>ontology </a:t>
            </a:r>
            <a:r>
              <a:rPr lang="en-US" sz="4000" dirty="0">
                <a:sym typeface="Wingdings" panose="05000000000000000000" pitchFamily="2" charset="2"/>
              </a:rPr>
              <a:t> ontologies</a:t>
            </a:r>
          </a:p>
          <a:p>
            <a:pPr marL="688975" indent="-688975">
              <a:buFont typeface="+mj-lt"/>
              <a:buAutoNum type="arabicPeriod"/>
            </a:pPr>
            <a:r>
              <a:rPr lang="en-US" sz="4000" dirty="0">
                <a:sym typeface="Wingdings" panose="05000000000000000000" pitchFamily="2" charset="2"/>
              </a:rPr>
              <a:t>reality  representation</a:t>
            </a:r>
          </a:p>
          <a:p>
            <a:pPr marL="688975" indent="-688975">
              <a:buFont typeface="+mj-lt"/>
              <a:buAutoNum type="arabicPeriod"/>
            </a:pPr>
            <a:r>
              <a:rPr lang="en-US" sz="4000" dirty="0">
                <a:sym typeface="Wingdings" panose="05000000000000000000" pitchFamily="2" charset="2"/>
              </a:rPr>
              <a:t>particulars  types</a:t>
            </a:r>
          </a:p>
          <a:p>
            <a:pPr marL="688975" indent="-688975">
              <a:buFont typeface="+mj-lt"/>
              <a:buAutoNum type="arabicPeriod"/>
            </a:pPr>
            <a:r>
              <a:rPr lang="en-US" sz="4000" dirty="0">
                <a:sym typeface="Wingdings" panose="05000000000000000000" pitchFamily="2" charset="2"/>
              </a:rPr>
              <a:t>continuants  occurrents</a:t>
            </a:r>
            <a:endParaRPr lang="en-US" sz="4000" dirty="0"/>
          </a:p>
          <a:p>
            <a:pPr marL="688975" indent="-688975">
              <a:buFont typeface="+mj-lt"/>
              <a:buAutoNum type="arabicPeriod"/>
            </a:pPr>
            <a:r>
              <a:rPr lang="en-US" sz="4000" dirty="0">
                <a:sym typeface="Wingdings" panose="05000000000000000000" pitchFamily="2" charset="2"/>
              </a:rPr>
              <a:t>dependent entities  			independent entities</a:t>
            </a:r>
          </a:p>
          <a:p>
            <a:pPr algn="ctr"/>
            <a:endParaRPr lang="en-US" dirty="0"/>
          </a:p>
          <a:p>
            <a:pPr algn="ctr"/>
            <a:endParaRPr lang="en-US" dirty="0"/>
          </a:p>
        </p:txBody>
      </p:sp>
      <p:sp>
        <p:nvSpPr>
          <p:cNvPr id="5" name="Slide Number Placeholder 4">
            <a:extLst>
              <a:ext uri="{FF2B5EF4-FFF2-40B4-BE49-F238E27FC236}">
                <a16:creationId xmlns:a16="http://schemas.microsoft.com/office/drawing/2014/main" id="{F9DC2955-1B20-4EBF-B689-FB2E990AF720}"/>
              </a:ext>
            </a:extLst>
          </p:cNvPr>
          <p:cNvSpPr>
            <a:spLocks noGrp="1"/>
          </p:cNvSpPr>
          <p:nvPr>
            <p:ph type="sldNum" sz="quarter" idx="10"/>
          </p:nvPr>
        </p:nvSpPr>
        <p:spPr/>
        <p:txBody>
          <a:bodyPr/>
          <a:lstStyle/>
          <a:p>
            <a:fld id="{01EF93C7-D0AB-41D7-8C62-1F8A9E33AE23}" type="slidenum">
              <a:rPr lang="en-US" smtClean="0"/>
              <a:pPr/>
              <a:t>55</a:t>
            </a:fld>
            <a:endParaRPr lang="en-US"/>
          </a:p>
        </p:txBody>
      </p:sp>
    </p:spTree>
    <p:extLst>
      <p:ext uri="{BB962C8B-B14F-4D97-AF65-F5344CB8AC3E}">
        <p14:creationId xmlns:p14="http://schemas.microsoft.com/office/powerpoint/2010/main" val="3897253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bwMode="auto">
          <a:xfrm flipH="1">
            <a:off x="86360" y="3962400"/>
            <a:ext cx="898144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dirty="0"/>
              <a:t>Types </a:t>
            </a:r>
            <a:r>
              <a:rPr lang="en-US" dirty="0">
                <a:sym typeface="Wingdings" panose="05000000000000000000" pitchFamily="2" charset="2"/>
              </a:rPr>
              <a:t></a:t>
            </a:r>
            <a:r>
              <a:rPr lang="en-US" dirty="0"/>
              <a:t> particulars</a:t>
            </a:r>
          </a:p>
        </p:txBody>
      </p:sp>
      <p:graphicFrame>
        <p:nvGraphicFramePr>
          <p:cNvPr id="10" name="Table 9"/>
          <p:cNvGraphicFramePr>
            <a:graphicFrameLocks noGrp="1"/>
          </p:cNvGraphicFramePr>
          <p:nvPr>
            <p:extLst>
              <p:ext uri="{D42A27DB-BD31-4B8C-83A1-F6EECF244321}">
                <p14:modId xmlns:p14="http://schemas.microsoft.com/office/powerpoint/2010/main" val="516960014"/>
              </p:ext>
            </p:extLst>
          </p:nvPr>
        </p:nvGraphicFramePr>
        <p:xfrm>
          <a:off x="76200" y="1752600"/>
          <a:ext cx="8991600" cy="454152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3311358">
                  <a:extLst>
                    <a:ext uri="{9D8B030D-6E8A-4147-A177-3AD203B41FA5}">
                      <a16:colId xmlns:a16="http://schemas.microsoft.com/office/drawing/2014/main" val="20001"/>
                    </a:ext>
                  </a:extLst>
                </a:gridCol>
                <a:gridCol w="3470442">
                  <a:extLst>
                    <a:ext uri="{9D8B030D-6E8A-4147-A177-3AD203B41FA5}">
                      <a16:colId xmlns:a16="http://schemas.microsoft.com/office/drawing/2014/main" val="20002"/>
                    </a:ext>
                  </a:extLst>
                </a:gridCol>
              </a:tblGrid>
              <a:tr h="370840">
                <a:tc>
                  <a:txBody>
                    <a:bodyPr/>
                    <a:lstStyle/>
                    <a:p>
                      <a:endParaRPr lang="en-US" sz="3200"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en-US" sz="3200" dirty="0"/>
                    </a:p>
                  </a:txBody>
                  <a:tcP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en-US" sz="3200" dirty="0"/>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en-US" sz="3200" dirty="0">
                        <a:solidFill>
                          <a:schemeClr val="bg1"/>
                        </a:solidFill>
                      </a:endParaRPr>
                    </a:p>
                    <a:p>
                      <a:r>
                        <a:rPr lang="en-US" sz="2400" b="1" dirty="0">
                          <a:solidFill>
                            <a:schemeClr val="bg1"/>
                          </a:solidFill>
                        </a:rPr>
                        <a:t>Particulars</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sz="3200" dirty="0">
                        <a:solidFill>
                          <a:schemeClr val="bg1"/>
                        </a:solidFill>
                      </a:endParaRPr>
                    </a:p>
                    <a:p>
                      <a:r>
                        <a:rPr lang="en-US" sz="3200" b="1" dirty="0">
                          <a:solidFill>
                            <a:schemeClr val="bg1"/>
                          </a:solidFill>
                        </a:rPr>
                        <a:t>Types</a:t>
                      </a:r>
                    </a:p>
                    <a:p>
                      <a:endParaRPr lang="en-US" sz="2400" b="1" dirty="0">
                        <a:solidFill>
                          <a:schemeClr val="bg1"/>
                        </a:solidFill>
                      </a:endParaRPr>
                    </a:p>
                    <a:p>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p>
                      <a:pPr algn="ctr"/>
                      <a:endParaRPr lang="en-US" sz="2800" dirty="0">
                        <a:solidFill>
                          <a:schemeClr val="tx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26" name="Straight Connector 25"/>
          <p:cNvCxnSpPr/>
          <p:nvPr/>
        </p:nvCxnSpPr>
        <p:spPr bwMode="auto">
          <a:xfrm flipH="1">
            <a:off x="76200" y="2362200"/>
            <a:ext cx="898144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7" name="Straight Connector 6"/>
          <p:cNvCxnSpPr/>
          <p:nvPr/>
        </p:nvCxnSpPr>
        <p:spPr bwMode="auto">
          <a:xfrm flipH="1">
            <a:off x="2283057" y="1752600"/>
            <a:ext cx="9928" cy="466344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5" name="Rectangle 4"/>
          <p:cNvSpPr/>
          <p:nvPr/>
        </p:nvSpPr>
        <p:spPr>
          <a:xfrm>
            <a:off x="2143760" y="4209258"/>
            <a:ext cx="6771640" cy="1569660"/>
          </a:xfrm>
          <a:prstGeom prst="rect">
            <a:avLst/>
          </a:prstGeom>
        </p:spPr>
        <p:txBody>
          <a:bodyPr wrap="square">
            <a:spAutoFit/>
          </a:bodyPr>
          <a:lstStyle/>
          <a:p>
            <a:r>
              <a:rPr lang="en-US" b="0" dirty="0">
                <a:solidFill>
                  <a:schemeClr val="bg1"/>
                </a:solidFill>
                <a:ea typeface="Times New Roman" panose="02020603050405020304" pitchFamily="18" charset="0"/>
              </a:rPr>
              <a:t>counterparts in reality of (some of) </a:t>
            </a:r>
          </a:p>
          <a:p>
            <a:r>
              <a:rPr lang="en-US" b="0" dirty="0">
                <a:solidFill>
                  <a:schemeClr val="bg1"/>
                </a:solidFill>
                <a:ea typeface="Times New Roman" panose="02020603050405020304" pitchFamily="18" charset="0"/>
              </a:rPr>
              <a:t>the general terms used in the formulation of scientific theories </a:t>
            </a:r>
            <a:endParaRPr lang="en-US" b="0" dirty="0">
              <a:solidFill>
                <a:schemeClr val="bg1"/>
              </a:solidFill>
            </a:endParaRPr>
          </a:p>
        </p:txBody>
      </p:sp>
      <p:sp>
        <p:nvSpPr>
          <p:cNvPr id="6" name="Rectangle 5"/>
          <p:cNvSpPr/>
          <p:nvPr/>
        </p:nvSpPr>
        <p:spPr>
          <a:xfrm>
            <a:off x="2292985" y="2377470"/>
            <a:ext cx="6700923" cy="1569660"/>
          </a:xfrm>
          <a:prstGeom prst="rect">
            <a:avLst/>
          </a:prstGeom>
        </p:spPr>
        <p:txBody>
          <a:bodyPr wrap="square">
            <a:spAutoFit/>
          </a:bodyPr>
          <a:lstStyle/>
          <a:p>
            <a:r>
              <a:rPr lang="en-US" b="0" dirty="0">
                <a:solidFill>
                  <a:schemeClr val="bg1"/>
                </a:solidFill>
                <a:ea typeface="Times New Roman" panose="02020603050405020304" pitchFamily="18" charset="0"/>
              </a:rPr>
              <a:t>concrete individual entities </a:t>
            </a:r>
          </a:p>
          <a:p>
            <a:r>
              <a:rPr lang="en-US" b="0" dirty="0">
                <a:solidFill>
                  <a:schemeClr val="bg1"/>
                </a:solidFill>
                <a:ea typeface="Times New Roman" panose="02020603050405020304" pitchFamily="18" charset="0"/>
              </a:rPr>
              <a:t>(entities that exist in space and time and that exist only once)</a:t>
            </a:r>
            <a:endParaRPr lang="en-US" b="0" dirty="0">
              <a:solidFill>
                <a:schemeClr val="bg1"/>
              </a:solidFill>
            </a:endParaRPr>
          </a:p>
        </p:txBody>
      </p:sp>
      <p:sp>
        <p:nvSpPr>
          <p:cNvPr id="12" name="Rectangle 11"/>
          <p:cNvSpPr/>
          <p:nvPr/>
        </p:nvSpPr>
        <p:spPr>
          <a:xfrm>
            <a:off x="86361" y="6520190"/>
            <a:ext cx="8981439" cy="261610"/>
          </a:xfrm>
          <a:prstGeom prst="rect">
            <a:avLst/>
          </a:prstGeom>
        </p:spPr>
        <p:txBody>
          <a:bodyPr wrap="square">
            <a:spAutoFit/>
          </a:bodyPr>
          <a:lstStyle/>
          <a:p>
            <a:pPr algn="r"/>
            <a:r>
              <a:rPr lang="en-US" sz="1100" b="0" dirty="0">
                <a:solidFill>
                  <a:schemeClr val="bg1"/>
                </a:solidFill>
              </a:rPr>
              <a:t>Smith B, Ceusters W. Ontological Realism as a Methodology for Coordinated Evolution of Scientific Ontologies. Applied Ontology, 2010;5(3-4):139-188. </a:t>
            </a:r>
          </a:p>
        </p:txBody>
      </p:sp>
      <p:sp>
        <p:nvSpPr>
          <p:cNvPr id="3" name="Slide Number Placeholder 2"/>
          <p:cNvSpPr>
            <a:spLocks noGrp="1"/>
          </p:cNvSpPr>
          <p:nvPr>
            <p:ph type="sldNum" sz="quarter" idx="4"/>
          </p:nvPr>
        </p:nvSpPr>
        <p:spPr/>
        <p:txBody>
          <a:bodyPr/>
          <a:lstStyle/>
          <a:p>
            <a:fld id="{7C5DB68A-9D44-4073-920F-D08D647C06A7}" type="slidenum">
              <a:rPr lang="en-US" smtClean="0"/>
              <a:t>56</a:t>
            </a:fld>
            <a:endParaRPr lang="en-US" dirty="0"/>
          </a:p>
        </p:txBody>
      </p:sp>
    </p:spTree>
    <p:extLst>
      <p:ext uri="{BB962C8B-B14F-4D97-AF65-F5344CB8AC3E}">
        <p14:creationId xmlns:p14="http://schemas.microsoft.com/office/powerpoint/2010/main" val="27563219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AutoShape 2"/>
          <p:cNvSpPr>
            <a:spLocks noGrp="1" noChangeArrowheads="1"/>
          </p:cNvSpPr>
          <p:nvPr>
            <p:ph type="title"/>
          </p:nvPr>
        </p:nvSpPr>
        <p:spPr/>
        <p:txBody>
          <a:bodyPr/>
          <a:lstStyle/>
          <a:p>
            <a:r>
              <a:rPr lang="en-US" dirty="0"/>
              <a:t>Types </a:t>
            </a:r>
            <a:r>
              <a:rPr lang="en-US" dirty="0">
                <a:sym typeface="Wingdings" panose="05000000000000000000" pitchFamily="2" charset="2"/>
              </a:rPr>
              <a:t></a:t>
            </a:r>
            <a:r>
              <a:rPr lang="en-US" dirty="0"/>
              <a:t> particulars</a:t>
            </a:r>
            <a:endParaRPr lang="en-US" altLang="en-US" dirty="0"/>
          </a:p>
        </p:txBody>
      </p:sp>
      <p:sp>
        <p:nvSpPr>
          <p:cNvPr id="75778" name="Slide Number Placeholder 3"/>
          <p:cNvSpPr>
            <a:spLocks noGrp="1"/>
          </p:cNvSpPr>
          <p:nvPr>
            <p:ph type="sldNum" sz="quarter" idx="4"/>
          </p:nvPr>
        </p:nvSpPr>
        <p:spPr>
          <a:xfrm>
            <a:off x="0" y="6553200"/>
            <a:ext cx="61436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spcBef>
                <a:spcPct val="0"/>
              </a:spcBef>
              <a:buFontTx/>
              <a:buNone/>
            </a:pPr>
            <a:fld id="{2D1ED6DE-7037-4ADB-82B3-159CF3002468}" type="slidenum">
              <a:rPr lang="en-US" altLang="en-US" sz="1400">
                <a:solidFill>
                  <a:schemeClr val="bg1"/>
                </a:solidFill>
              </a:rPr>
              <a:pPr>
                <a:spcBef>
                  <a:spcPct val="0"/>
                </a:spcBef>
                <a:buFontTx/>
                <a:buNone/>
              </a:pPr>
              <a:t>57</a:t>
            </a:fld>
            <a:endParaRPr lang="en-US" altLang="en-US" sz="1400">
              <a:solidFill>
                <a:schemeClr val="bg1"/>
              </a:solidFill>
            </a:endParaRPr>
          </a:p>
        </p:txBody>
      </p:sp>
      <p:sp>
        <p:nvSpPr>
          <p:cNvPr id="75780" name="Text Box 4"/>
          <p:cNvSpPr txBox="1">
            <a:spLocks noChangeArrowheads="1"/>
          </p:cNvSpPr>
          <p:nvPr/>
        </p:nvSpPr>
        <p:spPr bwMode="auto">
          <a:xfrm>
            <a:off x="3294063" y="5511800"/>
            <a:ext cx="2936875" cy="588963"/>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a:solidFill>
                  <a:schemeClr val="tx1"/>
                </a:solidFill>
              </a:rPr>
              <a:t>some particular</a:t>
            </a:r>
          </a:p>
        </p:txBody>
      </p:sp>
      <p:sp>
        <p:nvSpPr>
          <p:cNvPr id="75781" name="AutoShape 5"/>
          <p:cNvSpPr>
            <a:spLocks noChangeArrowheads="1"/>
          </p:cNvSpPr>
          <p:nvPr/>
        </p:nvSpPr>
        <p:spPr bwMode="auto">
          <a:xfrm>
            <a:off x="3770154" y="2463800"/>
            <a:ext cx="1984693" cy="646986"/>
          </a:xfrm>
          <a:prstGeom prst="roundRect">
            <a:avLst>
              <a:gd name="adj" fmla="val 16667"/>
            </a:avLst>
          </a:prstGeom>
          <a:solidFill>
            <a:srgbClr val="FFFF00"/>
          </a:solidFill>
          <a:ln w="9525">
            <a:solidFill>
              <a:schemeClr val="bg1"/>
            </a:solidFill>
            <a:round/>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dirty="0">
                <a:solidFill>
                  <a:srgbClr val="000066"/>
                </a:solidFill>
              </a:rPr>
              <a:t>some type</a:t>
            </a:r>
          </a:p>
        </p:txBody>
      </p:sp>
      <p:sp>
        <p:nvSpPr>
          <p:cNvPr id="75782" name="Text Box 6"/>
          <p:cNvSpPr txBox="1">
            <a:spLocks noChangeArrowheads="1"/>
          </p:cNvSpPr>
          <p:nvPr/>
        </p:nvSpPr>
        <p:spPr bwMode="auto">
          <a:xfrm>
            <a:off x="4733925" y="40640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a:r>
          </a:p>
        </p:txBody>
      </p:sp>
      <p:cxnSp>
        <p:nvCxnSpPr>
          <p:cNvPr id="75783" name="AutoShape 7"/>
          <p:cNvCxnSpPr>
            <a:cxnSpLocks noChangeShapeType="1"/>
            <a:stCxn id="75780" idx="0"/>
            <a:endCxn id="75781" idx="2"/>
          </p:cNvCxnSpPr>
          <p:nvPr/>
        </p:nvCxnSpPr>
        <p:spPr bwMode="auto">
          <a:xfrm flipV="1">
            <a:off x="4762501" y="3110786"/>
            <a:ext cx="0" cy="2401014"/>
          </a:xfrm>
          <a:prstGeom prst="straightConnector1">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75784" name="Rectangle 8"/>
          <p:cNvSpPr>
            <a:spLocks noChangeArrowheads="1"/>
          </p:cNvSpPr>
          <p:nvPr/>
        </p:nvSpPr>
        <p:spPr bwMode="auto">
          <a:xfrm>
            <a:off x="0" y="3987800"/>
            <a:ext cx="9144000" cy="609600"/>
          </a:xfrm>
          <a:prstGeom prst="rect">
            <a:avLst/>
          </a:prstGeom>
          <a:solidFill>
            <a:srgbClr val="FF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grpSp>
        <p:nvGrpSpPr>
          <p:cNvPr id="75785" name="Group 9"/>
          <p:cNvGrpSpPr>
            <a:grpSpLocks/>
          </p:cNvGrpSpPr>
          <p:nvPr/>
        </p:nvGrpSpPr>
        <p:grpSpPr bwMode="auto">
          <a:xfrm>
            <a:off x="228600" y="4445000"/>
            <a:ext cx="1292225" cy="1770063"/>
            <a:chOff x="144" y="3120"/>
            <a:chExt cx="814" cy="1115"/>
          </a:xfrm>
        </p:grpSpPr>
        <p:sp>
          <p:nvSpPr>
            <p:cNvPr id="75788" name="Text Box 10"/>
            <p:cNvSpPr txBox="1">
              <a:spLocks noChangeArrowheads="1"/>
            </p:cNvSpPr>
            <p:nvPr/>
          </p:nvSpPr>
          <p:spPr bwMode="auto">
            <a:xfrm>
              <a:off x="144" y="3312"/>
              <a:ext cx="814"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a:solidFill>
                    <a:schemeClr val="bg1"/>
                  </a:solidFill>
                </a:rPr>
                <a:t>entities on either site cannot ‘cross’ this boundary</a:t>
              </a:r>
            </a:p>
          </p:txBody>
        </p:sp>
        <p:sp>
          <p:nvSpPr>
            <p:cNvPr id="75789" name="Line 11"/>
            <p:cNvSpPr>
              <a:spLocks noChangeShapeType="1"/>
            </p:cNvSpPr>
            <p:nvPr/>
          </p:nvSpPr>
          <p:spPr bwMode="auto">
            <a:xfrm flipV="1">
              <a:off x="624" y="3120"/>
              <a:ext cx="288" cy="19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sp>
        <p:nvSpPr>
          <p:cNvPr id="1949708" name="Text Box 12"/>
          <p:cNvSpPr txBox="1">
            <a:spLocks noChangeArrowheads="1"/>
          </p:cNvSpPr>
          <p:nvPr/>
        </p:nvSpPr>
        <p:spPr bwMode="auto">
          <a:xfrm>
            <a:off x="7086600" y="4673600"/>
            <a:ext cx="1524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dirty="0">
                <a:solidFill>
                  <a:schemeClr val="bg1"/>
                </a:solidFill>
              </a:rPr>
              <a:t>every </a:t>
            </a:r>
            <a:r>
              <a:rPr lang="en-US" altLang="en-US" sz="1800" b="0" dirty="0">
                <a:solidFill>
                  <a:schemeClr val="accent1">
                    <a:lumMod val="75000"/>
                  </a:schemeClr>
                </a:solidFill>
              </a:rPr>
              <a:t>particular</a:t>
            </a:r>
            <a:r>
              <a:rPr lang="en-US" altLang="en-US" sz="1800" b="0" dirty="0">
                <a:solidFill>
                  <a:schemeClr val="bg1"/>
                </a:solidFill>
              </a:rPr>
              <a:t> is an instance of at least one </a:t>
            </a:r>
            <a:r>
              <a:rPr lang="en-US" altLang="en-US" sz="1800" b="0" dirty="0">
                <a:solidFill>
                  <a:srgbClr val="FFFF00"/>
                </a:solidFill>
              </a:rPr>
              <a:t>universal</a:t>
            </a:r>
          </a:p>
        </p:txBody>
      </p:sp>
      <p:sp>
        <p:nvSpPr>
          <p:cNvPr id="1949709" name="Text Box 13"/>
          <p:cNvSpPr txBox="1">
            <a:spLocks noChangeArrowheads="1"/>
          </p:cNvSpPr>
          <p:nvPr/>
        </p:nvSpPr>
        <p:spPr bwMode="auto">
          <a:xfrm>
            <a:off x="7162800" y="2235200"/>
            <a:ext cx="1524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dirty="0">
                <a:solidFill>
                  <a:schemeClr val="bg1"/>
                </a:solidFill>
              </a:rPr>
              <a:t>for every </a:t>
            </a:r>
            <a:r>
              <a:rPr lang="en-US" altLang="en-US" sz="1800" b="0" dirty="0">
                <a:solidFill>
                  <a:srgbClr val="FFFF00"/>
                </a:solidFill>
              </a:rPr>
              <a:t>universal</a:t>
            </a:r>
            <a:r>
              <a:rPr lang="en-US" altLang="en-US" sz="1800" b="0" dirty="0">
                <a:solidFill>
                  <a:schemeClr val="bg1"/>
                </a:solidFill>
              </a:rPr>
              <a:t> there is or has been at least one </a:t>
            </a:r>
            <a:r>
              <a:rPr lang="en-US" altLang="en-US" sz="1800" b="0" dirty="0">
                <a:solidFill>
                  <a:schemeClr val="accent1">
                    <a:lumMod val="75000"/>
                  </a:schemeClr>
                </a:solidFill>
              </a:rPr>
              <a:t>instance</a:t>
            </a:r>
          </a:p>
        </p:txBody>
      </p:sp>
    </p:spTree>
    <p:extLst>
      <p:ext uri="{BB962C8B-B14F-4D97-AF65-F5344CB8AC3E}">
        <p14:creationId xmlns:p14="http://schemas.microsoft.com/office/powerpoint/2010/main" val="668495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97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9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708" grpId="0"/>
      <p:bldP spid="194970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a:t>
            </a:r>
            <a:r>
              <a:rPr lang="en-US" dirty="0">
                <a:sym typeface="Wingdings" panose="05000000000000000000" pitchFamily="2" charset="2"/>
              </a:rPr>
              <a:t></a:t>
            </a:r>
            <a:r>
              <a:rPr lang="en-US" dirty="0"/>
              <a:t> particulars</a:t>
            </a:r>
          </a:p>
        </p:txBody>
      </p:sp>
      <p:sp>
        <p:nvSpPr>
          <p:cNvPr id="269325" name="Rectangle 13">
            <a:hlinkClick r:id="rId2"/>
          </p:cNvPr>
          <p:cNvSpPr>
            <a:spLocks noChangeArrowheads="1"/>
          </p:cNvSpPr>
          <p:nvPr/>
        </p:nvSpPr>
        <p:spPr bwMode="auto">
          <a:xfrm>
            <a:off x="0" y="19050"/>
            <a:ext cx="681038" cy="0"/>
          </a:xfrm>
          <a:prstGeom prst="rect">
            <a:avLst/>
          </a:prstGeom>
          <a:noFill/>
          <a:ln w="9525">
            <a:noFill/>
            <a:miter lim="800000"/>
            <a:headEnd/>
            <a:tailEnd/>
          </a:ln>
          <a:effectLst/>
        </p:spPr>
        <p:txBody>
          <a:bodyPr vert="horz" wrap="square" lIns="11109" tIns="12696" rIns="11109" bIns="12696" numCol="1" anchor="t" anchorCtr="0" compatLnSpc="1">
            <a:prstTxWarp prst="textNoShape">
              <a:avLst/>
            </a:prstTxWarp>
            <a:spAutoFit/>
          </a:bodyPr>
          <a:lstStyle/>
          <a:p>
            <a:endParaRPr lang="en-US"/>
          </a:p>
        </p:txBody>
      </p:sp>
      <p:pic>
        <p:nvPicPr>
          <p:cNvPr id="269314" name="Picture 2" descr="https://encrypted-tbn3.gstatic.com/images?q=tbn:ANd9GcTM-GIh25fYhqb2R2H0pZamjtqZC32MYyKcK9hPdMORwzrD7ATcvCXhhD62">
            <a:hlinkClick r:id="rId3"/>
          </p:cNvPr>
          <p:cNvPicPr>
            <a:picLocks noChangeAspect="1" noChangeArrowheads="1"/>
          </p:cNvPicPr>
          <p:nvPr/>
        </p:nvPicPr>
        <p:blipFill>
          <a:blip r:embed="rId4" cstate="print"/>
          <a:srcRect/>
          <a:stretch>
            <a:fillRect/>
          </a:stretch>
        </p:blipFill>
        <p:spPr bwMode="auto">
          <a:xfrm>
            <a:off x="381000" y="4619625"/>
            <a:ext cx="1152525" cy="1533525"/>
          </a:xfrm>
          <a:prstGeom prst="rect">
            <a:avLst/>
          </a:prstGeom>
          <a:noFill/>
        </p:spPr>
      </p:pic>
      <p:pic>
        <p:nvPicPr>
          <p:cNvPr id="269316" name="Picture 4" descr="https://encrypted-tbn1.gstatic.com/images?q=tbn:ANd9GcREsxmdyg7ikvB64eCQMTaZfXmFYQ45ue49r6dHMn72KqdM0E9vrH_O-Gg">
            <a:hlinkClick r:id="rId5"/>
          </p:cNvPr>
          <p:cNvPicPr>
            <a:picLocks noChangeAspect="1" noChangeArrowheads="1"/>
          </p:cNvPicPr>
          <p:nvPr/>
        </p:nvPicPr>
        <p:blipFill>
          <a:blip r:embed="rId6" cstate="print"/>
          <a:srcRect/>
          <a:stretch>
            <a:fillRect/>
          </a:stretch>
        </p:blipFill>
        <p:spPr bwMode="auto">
          <a:xfrm>
            <a:off x="2195512" y="4595812"/>
            <a:ext cx="1114425" cy="1581150"/>
          </a:xfrm>
          <a:prstGeom prst="rect">
            <a:avLst/>
          </a:prstGeom>
          <a:noFill/>
        </p:spPr>
      </p:pic>
      <p:pic>
        <p:nvPicPr>
          <p:cNvPr id="269318" name="Picture 6" descr="https://encrypted-tbn3.gstatic.com/images?q=tbn:ANd9GcREGJl3rKpefAnc50aGAh0v4K95nJIZrFDWotLNoKlGhj3GcV7U2HlACQXE">
            <a:hlinkClick r:id="rId7"/>
          </p:cNvPr>
          <p:cNvPicPr>
            <a:picLocks noChangeAspect="1" noChangeArrowheads="1"/>
          </p:cNvPicPr>
          <p:nvPr/>
        </p:nvPicPr>
        <p:blipFill>
          <a:blip r:embed="rId8" cstate="print"/>
          <a:srcRect/>
          <a:stretch>
            <a:fillRect/>
          </a:stretch>
        </p:blipFill>
        <p:spPr bwMode="auto">
          <a:xfrm>
            <a:off x="3971924" y="4572000"/>
            <a:ext cx="1085850" cy="1628775"/>
          </a:xfrm>
          <a:prstGeom prst="rect">
            <a:avLst/>
          </a:prstGeom>
          <a:noFill/>
        </p:spPr>
      </p:pic>
      <p:pic>
        <p:nvPicPr>
          <p:cNvPr id="269320" name="Picture 8" descr="https://encrypted-tbn2.gstatic.com/images?q=tbn:ANd9GcR2RsdemFj41FjhNR6d2koWQJoQHCSjFDadDc2ZY0fYAZ-NEIiaxbAkTas">
            <a:hlinkClick r:id="rId9"/>
          </p:cNvPr>
          <p:cNvPicPr>
            <a:picLocks noChangeAspect="1" noChangeArrowheads="1"/>
          </p:cNvPicPr>
          <p:nvPr/>
        </p:nvPicPr>
        <p:blipFill>
          <a:blip r:embed="rId10" cstate="print"/>
          <a:srcRect/>
          <a:stretch>
            <a:fillRect/>
          </a:stretch>
        </p:blipFill>
        <p:spPr bwMode="auto">
          <a:xfrm>
            <a:off x="5719762" y="4629150"/>
            <a:ext cx="1162050" cy="1514475"/>
          </a:xfrm>
          <a:prstGeom prst="rect">
            <a:avLst/>
          </a:prstGeom>
          <a:noFill/>
        </p:spPr>
      </p:pic>
      <p:pic>
        <p:nvPicPr>
          <p:cNvPr id="269322" name="Picture 10" descr="https://encrypted-tbn2.gstatic.com/images?q=tbn:ANd9GcR25xibVdlSSSW8NwWFWbLRPKZicAuGjcrQPZ1H0Hlc0OJUw_-4fuCxEyw">
            <a:hlinkClick r:id="rId11"/>
          </p:cNvPr>
          <p:cNvPicPr>
            <a:picLocks noChangeAspect="1" noChangeArrowheads="1"/>
          </p:cNvPicPr>
          <p:nvPr/>
        </p:nvPicPr>
        <p:blipFill>
          <a:blip r:embed="rId12" cstate="print"/>
          <a:srcRect/>
          <a:stretch>
            <a:fillRect/>
          </a:stretch>
        </p:blipFill>
        <p:spPr bwMode="auto">
          <a:xfrm>
            <a:off x="7543800" y="4600575"/>
            <a:ext cx="1123950" cy="1571625"/>
          </a:xfrm>
          <a:prstGeom prst="rect">
            <a:avLst/>
          </a:prstGeom>
          <a:noFill/>
        </p:spPr>
      </p:pic>
      <p:cxnSp>
        <p:nvCxnSpPr>
          <p:cNvPr id="12" name="Straight Arrow Connector 11"/>
          <p:cNvCxnSpPr>
            <a:stCxn id="269314" idx="0"/>
            <a:endCxn id="17" idx="2"/>
          </p:cNvCxnSpPr>
          <p:nvPr/>
        </p:nvCxnSpPr>
        <p:spPr bwMode="auto">
          <a:xfrm flipV="1">
            <a:off x="957263" y="2718375"/>
            <a:ext cx="3614384" cy="1901250"/>
          </a:xfrm>
          <a:prstGeom prst="straightConnector1">
            <a:avLst/>
          </a:prstGeom>
          <a:noFill/>
          <a:ln w="38100" cap="flat" cmpd="sng" algn="ctr">
            <a:solidFill>
              <a:schemeClr val="bg1"/>
            </a:solidFill>
            <a:prstDash val="solid"/>
            <a:round/>
            <a:headEnd type="none" w="med" len="med"/>
            <a:tailEnd type="arrow"/>
          </a:ln>
          <a:effectLst/>
        </p:spPr>
      </p:cxnSp>
      <p:cxnSp>
        <p:nvCxnSpPr>
          <p:cNvPr id="13" name="Straight Arrow Connector 12"/>
          <p:cNvCxnSpPr>
            <a:stCxn id="269316" idx="0"/>
            <a:endCxn id="17" idx="2"/>
          </p:cNvCxnSpPr>
          <p:nvPr/>
        </p:nvCxnSpPr>
        <p:spPr bwMode="auto">
          <a:xfrm flipV="1">
            <a:off x="2752725" y="2718375"/>
            <a:ext cx="1818922" cy="1877437"/>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a:stCxn id="269318" idx="0"/>
            <a:endCxn id="17" idx="2"/>
          </p:cNvCxnSpPr>
          <p:nvPr/>
        </p:nvCxnSpPr>
        <p:spPr bwMode="auto">
          <a:xfrm flipV="1">
            <a:off x="4514849" y="2718375"/>
            <a:ext cx="56798" cy="1853625"/>
          </a:xfrm>
          <a:prstGeom prst="straightConnector1">
            <a:avLst/>
          </a:prstGeom>
          <a:noFill/>
          <a:ln w="38100" cap="flat" cmpd="sng" algn="ctr">
            <a:solidFill>
              <a:schemeClr val="bg1"/>
            </a:solidFill>
            <a:prstDash val="solid"/>
            <a:round/>
            <a:headEnd type="none" w="med" len="med"/>
            <a:tailEnd type="arrow"/>
          </a:ln>
          <a:effectLst/>
        </p:spPr>
      </p:cxnSp>
      <p:cxnSp>
        <p:nvCxnSpPr>
          <p:cNvPr id="15" name="Straight Arrow Connector 14"/>
          <p:cNvCxnSpPr>
            <a:stCxn id="269320" idx="0"/>
            <a:endCxn id="17" idx="2"/>
          </p:cNvCxnSpPr>
          <p:nvPr/>
        </p:nvCxnSpPr>
        <p:spPr bwMode="auto">
          <a:xfrm flipH="1" flipV="1">
            <a:off x="4571647" y="2718375"/>
            <a:ext cx="1729140" cy="1910775"/>
          </a:xfrm>
          <a:prstGeom prst="straightConnector1">
            <a:avLst/>
          </a:prstGeom>
          <a:noFill/>
          <a:ln w="38100" cap="flat" cmpd="sng" algn="ctr">
            <a:solidFill>
              <a:schemeClr val="bg1"/>
            </a:solidFill>
            <a:prstDash val="solid"/>
            <a:round/>
            <a:headEnd type="none" w="med" len="med"/>
            <a:tailEnd type="arrow"/>
          </a:ln>
          <a:effectLst/>
        </p:spPr>
      </p:cxnSp>
      <p:cxnSp>
        <p:nvCxnSpPr>
          <p:cNvPr id="16" name="Straight Arrow Connector 15"/>
          <p:cNvCxnSpPr>
            <a:stCxn id="269322" idx="0"/>
            <a:endCxn id="17" idx="2"/>
          </p:cNvCxnSpPr>
          <p:nvPr/>
        </p:nvCxnSpPr>
        <p:spPr bwMode="auto">
          <a:xfrm flipH="1" flipV="1">
            <a:off x="4571647" y="2718375"/>
            <a:ext cx="3534128" cy="1882200"/>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3289084" y="2133600"/>
            <a:ext cx="2565126" cy="584775"/>
          </a:xfrm>
          <a:prstGeom prst="rect">
            <a:avLst/>
          </a:prstGeom>
          <a:noFill/>
        </p:spPr>
        <p:txBody>
          <a:bodyPr wrap="none" rtlCol="0">
            <a:spAutoFit/>
          </a:bodyPr>
          <a:lstStyle/>
          <a:p>
            <a:r>
              <a:rPr lang="en-US" dirty="0">
                <a:solidFill>
                  <a:srgbClr val="FFFF00"/>
                </a:solidFill>
              </a:rPr>
              <a:t>Human being</a:t>
            </a:r>
          </a:p>
        </p:txBody>
      </p:sp>
      <p:sp>
        <p:nvSpPr>
          <p:cNvPr id="28" name="TextBox 27"/>
          <p:cNvSpPr txBox="1"/>
          <p:nvPr/>
        </p:nvSpPr>
        <p:spPr>
          <a:xfrm>
            <a:off x="522437" y="2869912"/>
            <a:ext cx="2680541" cy="584775"/>
          </a:xfrm>
          <a:prstGeom prst="rect">
            <a:avLst/>
          </a:prstGeom>
          <a:noFill/>
        </p:spPr>
        <p:txBody>
          <a:bodyPr wrap="none" rtlCol="0">
            <a:spAutoFit/>
          </a:bodyPr>
          <a:lstStyle/>
          <a:p>
            <a:r>
              <a:rPr lang="en-US" i="1" dirty="0">
                <a:solidFill>
                  <a:schemeClr val="bg1"/>
                </a:solidFill>
              </a:rPr>
              <a:t>instance of at t</a:t>
            </a:r>
          </a:p>
        </p:txBody>
      </p:sp>
      <p:cxnSp>
        <p:nvCxnSpPr>
          <p:cNvPr id="30" name="Straight Connector 29"/>
          <p:cNvCxnSpPr/>
          <p:nvPr/>
        </p:nvCxnSpPr>
        <p:spPr bwMode="auto">
          <a:xfrm>
            <a:off x="0" y="4191000"/>
            <a:ext cx="9144000" cy="0"/>
          </a:xfrm>
          <a:prstGeom prst="line">
            <a:avLst/>
          </a:prstGeom>
          <a:noFill/>
          <a:ln w="9525" cap="flat" cmpd="sng" algn="ctr">
            <a:solidFill>
              <a:schemeClr val="bg1"/>
            </a:solidFill>
            <a:prstDash val="solid"/>
            <a:round/>
            <a:headEnd type="none" w="med" len="med"/>
            <a:tailEnd type="none" w="med" len="med"/>
          </a:ln>
          <a:effectLst/>
        </p:spPr>
      </p:cxnSp>
      <p:sp>
        <p:nvSpPr>
          <p:cNvPr id="31" name="TextBox 30"/>
          <p:cNvSpPr txBox="1"/>
          <p:nvPr/>
        </p:nvSpPr>
        <p:spPr>
          <a:xfrm>
            <a:off x="3869883" y="6273225"/>
            <a:ext cx="1393330" cy="400110"/>
          </a:xfrm>
          <a:prstGeom prst="rect">
            <a:avLst/>
          </a:prstGeom>
          <a:noFill/>
        </p:spPr>
        <p:txBody>
          <a:bodyPr wrap="none" rtlCol="0">
            <a:spAutoFit/>
          </a:bodyPr>
          <a:lstStyle/>
          <a:p>
            <a:r>
              <a:rPr lang="en-US" sz="2000" dirty="0">
                <a:solidFill>
                  <a:schemeClr val="bg1"/>
                </a:solidFill>
              </a:rPr>
              <a:t>particulars</a:t>
            </a:r>
          </a:p>
        </p:txBody>
      </p:sp>
      <p:sp>
        <p:nvSpPr>
          <p:cNvPr id="3" name="Slide Number Placeholder 2"/>
          <p:cNvSpPr>
            <a:spLocks noGrp="1"/>
          </p:cNvSpPr>
          <p:nvPr>
            <p:ph type="sldNum" sz="quarter" idx="4"/>
          </p:nvPr>
        </p:nvSpPr>
        <p:spPr/>
        <p:txBody>
          <a:bodyPr/>
          <a:lstStyle/>
          <a:p>
            <a:fld id="{01EF93C7-D0AB-41D7-8C62-1F8A9E33AE23}" type="slidenum">
              <a:rPr lang="en-US" smtClean="0"/>
              <a:pPr/>
              <a:t>58</a:t>
            </a:fld>
            <a:endParaRPr lang="en-US"/>
          </a:p>
        </p:txBody>
      </p:sp>
    </p:spTree>
    <p:extLst>
      <p:ext uri="{BB962C8B-B14F-4D97-AF65-F5344CB8AC3E}">
        <p14:creationId xmlns:p14="http://schemas.microsoft.com/office/powerpoint/2010/main" val="1268187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0838D-B8CA-48F0-9A4F-291FD9659992}"/>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6B18A533-4537-4F46-8FB8-A36DF3A112FE}"/>
              </a:ext>
            </a:extLst>
          </p:cNvPr>
          <p:cNvSpPr>
            <a:spLocks noGrp="1"/>
          </p:cNvSpPr>
          <p:nvPr>
            <p:ph type="sldNum" sz="quarter" idx="4"/>
          </p:nvPr>
        </p:nvSpPr>
        <p:spPr/>
        <p:txBody>
          <a:bodyPr/>
          <a:lstStyle/>
          <a:p>
            <a:fld id="{9CE537AB-973C-4F01-8428-E6E22579D3AA}" type="slidenum">
              <a:rPr lang="en-US" smtClean="0"/>
              <a:pPr/>
              <a:t>59</a:t>
            </a:fld>
            <a:endParaRPr lang="en-US"/>
          </a:p>
        </p:txBody>
      </p:sp>
      <p:pic>
        <p:nvPicPr>
          <p:cNvPr id="5" name="Picture 4">
            <a:extLst>
              <a:ext uri="{FF2B5EF4-FFF2-40B4-BE49-F238E27FC236}">
                <a16:creationId xmlns:a16="http://schemas.microsoft.com/office/drawing/2014/main" id="{831A3E47-6633-43D5-BFC7-729A62C16FDC}"/>
              </a:ext>
            </a:extLst>
          </p:cNvPr>
          <p:cNvPicPr>
            <a:picLocks noChangeAspect="1"/>
          </p:cNvPicPr>
          <p:nvPr/>
        </p:nvPicPr>
        <p:blipFill>
          <a:blip r:embed="rId2"/>
          <a:stretch>
            <a:fillRect/>
          </a:stretch>
        </p:blipFill>
        <p:spPr>
          <a:xfrm>
            <a:off x="0" y="614582"/>
            <a:ext cx="9144000" cy="5649693"/>
          </a:xfrm>
          <a:prstGeom prst="rect">
            <a:avLst/>
          </a:prstGeom>
        </p:spPr>
      </p:pic>
      <p:sp>
        <p:nvSpPr>
          <p:cNvPr id="6" name="Rectangle 5">
            <a:extLst>
              <a:ext uri="{FF2B5EF4-FFF2-40B4-BE49-F238E27FC236}">
                <a16:creationId xmlns:a16="http://schemas.microsoft.com/office/drawing/2014/main" id="{A85AAACF-9C09-4D11-8B8F-160056C230A3}"/>
              </a:ext>
            </a:extLst>
          </p:cNvPr>
          <p:cNvSpPr/>
          <p:nvPr/>
        </p:nvSpPr>
        <p:spPr>
          <a:xfrm>
            <a:off x="457200" y="6297420"/>
            <a:ext cx="8572500" cy="523220"/>
          </a:xfrm>
          <a:prstGeom prst="rect">
            <a:avLst/>
          </a:prstGeom>
        </p:spPr>
        <p:txBody>
          <a:bodyPr wrap="square">
            <a:spAutoFit/>
          </a:bodyPr>
          <a:lstStyle/>
          <a:p>
            <a:r>
              <a:rPr lang="en-US" sz="1400" b="0" dirty="0">
                <a:solidFill>
                  <a:schemeClr val="bg1"/>
                </a:solidFill>
                <a:latin typeface="-apple-system"/>
              </a:rPr>
              <a:t>Hartenstein, V., Martinez, P. Phagocytosis in cellular defense and nutrition: a food-centered approach to the evolution of macrophages. </a:t>
            </a:r>
            <a:r>
              <a:rPr lang="en-US" sz="1400" b="0" i="1" dirty="0">
                <a:solidFill>
                  <a:schemeClr val="bg1"/>
                </a:solidFill>
                <a:latin typeface="-apple-system"/>
              </a:rPr>
              <a:t>Cell Tissue Res</a:t>
            </a:r>
            <a:r>
              <a:rPr lang="en-US" sz="1400" b="0" dirty="0">
                <a:solidFill>
                  <a:schemeClr val="bg1"/>
                </a:solidFill>
                <a:latin typeface="-apple-system"/>
              </a:rPr>
              <a:t> </a:t>
            </a:r>
            <a:r>
              <a:rPr lang="en-US" sz="1400" dirty="0">
                <a:solidFill>
                  <a:schemeClr val="bg1"/>
                </a:solidFill>
                <a:latin typeface="-apple-system"/>
              </a:rPr>
              <a:t>377, </a:t>
            </a:r>
            <a:r>
              <a:rPr lang="en-US" sz="1400" b="0" dirty="0">
                <a:solidFill>
                  <a:schemeClr val="bg1"/>
                </a:solidFill>
                <a:latin typeface="-apple-system"/>
              </a:rPr>
              <a:t>527–547 (2019). https://doi.org/10.1007/s00441-019-03096-6</a:t>
            </a:r>
            <a:endParaRPr lang="en-US" sz="1400" dirty="0">
              <a:solidFill>
                <a:schemeClr val="bg1"/>
              </a:solidFill>
            </a:endParaRPr>
          </a:p>
        </p:txBody>
      </p:sp>
    </p:spTree>
    <p:extLst>
      <p:ext uri="{BB962C8B-B14F-4D97-AF65-F5344CB8AC3E}">
        <p14:creationId xmlns:p14="http://schemas.microsoft.com/office/powerpoint/2010/main" val="221219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Grp="1" noChangeArrowheads="1"/>
          </p:cNvSpPr>
          <p:nvPr>
            <p:ph type="title"/>
          </p:nvPr>
        </p:nvSpPr>
        <p:spPr>
          <a:xfrm>
            <a:off x="152400" y="533400"/>
            <a:ext cx="8839200" cy="642938"/>
          </a:xfrm>
        </p:spPr>
        <p:txBody>
          <a:bodyPr/>
          <a:lstStyle/>
          <a:p>
            <a:pPr algn="ctr" eaLnBrk="1" hangingPunct="1"/>
            <a:r>
              <a:rPr lang="nl-BE" altLang="en-US" sz="3200" dirty="0"/>
              <a:t>Also representations are real</a:t>
            </a:r>
            <a:endParaRPr lang="en-GB" altLang="en-US" sz="3200" dirty="0"/>
          </a:p>
        </p:txBody>
      </p:sp>
      <p:sp>
        <p:nvSpPr>
          <p:cNvPr id="3" name="Slide Number Placeholder 2"/>
          <p:cNvSpPr>
            <a:spLocks noGrp="1"/>
          </p:cNvSpPr>
          <p:nvPr>
            <p:ph type="sldNum" sz="quarter" idx="10"/>
          </p:nvPr>
        </p:nvSpPr>
        <p:spPr>
          <a:xfrm>
            <a:off x="0" y="6553200"/>
            <a:ext cx="1905000" cy="304800"/>
          </a:xfrm>
        </p:spPr>
        <p:txBody>
          <a:bodyPr/>
          <a:lstStyle/>
          <a:p>
            <a:fld id="{F41BC1FE-425B-4D41-9768-47500E60C2C6}" type="slidenum">
              <a:rPr lang="en-US" altLang="en-US" smtClean="0"/>
              <a:pPr/>
              <a:t>6</a:t>
            </a:fld>
            <a:endParaRPr lang="en-US" altLang="en-US"/>
          </a:p>
        </p:txBody>
      </p:sp>
      <p:pic>
        <p:nvPicPr>
          <p:cNvPr id="14" name="Picture 13">
            <a:extLst>
              <a:ext uri="{FF2B5EF4-FFF2-40B4-BE49-F238E27FC236}">
                <a16:creationId xmlns:a16="http://schemas.microsoft.com/office/drawing/2014/main" id="{A0BCD50B-22D5-4682-B555-E45350E61762}"/>
              </a:ext>
            </a:extLst>
          </p:cNvPr>
          <p:cNvPicPr>
            <a:picLocks noChangeAspect="1"/>
          </p:cNvPicPr>
          <p:nvPr/>
        </p:nvPicPr>
        <p:blipFill>
          <a:blip r:embed="rId3"/>
          <a:stretch>
            <a:fillRect/>
          </a:stretch>
        </p:blipFill>
        <p:spPr>
          <a:xfrm>
            <a:off x="0" y="1219200"/>
            <a:ext cx="9144000" cy="5638800"/>
          </a:xfrm>
          <a:prstGeom prst="rect">
            <a:avLst/>
          </a:prstGeom>
        </p:spPr>
      </p:pic>
      <p:sp>
        <p:nvSpPr>
          <p:cNvPr id="7" name="Freeform: Shape 6">
            <a:extLst>
              <a:ext uri="{FF2B5EF4-FFF2-40B4-BE49-F238E27FC236}">
                <a16:creationId xmlns:a16="http://schemas.microsoft.com/office/drawing/2014/main" id="{0DB430FA-3B9B-43DE-B418-129FF7E700E7}"/>
              </a:ext>
            </a:extLst>
          </p:cNvPr>
          <p:cNvSpPr/>
          <p:nvPr/>
        </p:nvSpPr>
        <p:spPr bwMode="auto">
          <a:xfrm>
            <a:off x="3775587" y="3222523"/>
            <a:ext cx="449826" cy="1607574"/>
          </a:xfrm>
          <a:custGeom>
            <a:avLst/>
            <a:gdLst>
              <a:gd name="connsiteX0" fmla="*/ 0 w 449826"/>
              <a:gd name="connsiteY0" fmla="*/ 14748 h 1607574"/>
              <a:gd name="connsiteX1" fmla="*/ 235974 w 449826"/>
              <a:gd name="connsiteY1" fmla="*/ 1607574 h 1607574"/>
              <a:gd name="connsiteX2" fmla="*/ 449826 w 449826"/>
              <a:gd name="connsiteY2" fmla="*/ 1607574 h 1607574"/>
              <a:gd name="connsiteX3" fmla="*/ 449826 w 449826"/>
              <a:gd name="connsiteY3" fmla="*/ 0 h 1607574"/>
              <a:gd name="connsiteX4" fmla="*/ 0 w 449826"/>
              <a:gd name="connsiteY4" fmla="*/ 14748 h 160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26" h="1607574">
                <a:moveTo>
                  <a:pt x="0" y="14748"/>
                </a:moveTo>
                <a:lnTo>
                  <a:pt x="235974" y="1607574"/>
                </a:lnTo>
                <a:lnTo>
                  <a:pt x="449826" y="1607574"/>
                </a:lnTo>
                <a:lnTo>
                  <a:pt x="449826" y="0"/>
                </a:lnTo>
                <a:lnTo>
                  <a:pt x="0" y="14748"/>
                </a:lnTo>
                <a:close/>
              </a:path>
            </a:pathLst>
          </a:custGeom>
          <a:blipFill>
            <a:blip r:embed="rId4"/>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8" name="Picture 7">
            <a:extLst>
              <a:ext uri="{FF2B5EF4-FFF2-40B4-BE49-F238E27FC236}">
                <a16:creationId xmlns:a16="http://schemas.microsoft.com/office/drawing/2014/main" id="{87B2A2EF-B1B9-4458-8D83-37492102E5BB}"/>
              </a:ext>
            </a:extLst>
          </p:cNvPr>
          <p:cNvPicPr>
            <a:picLocks noChangeAspect="1"/>
          </p:cNvPicPr>
          <p:nvPr/>
        </p:nvPicPr>
        <p:blipFill>
          <a:blip r:embed="rId5"/>
          <a:stretch>
            <a:fillRect/>
          </a:stretch>
        </p:blipFill>
        <p:spPr>
          <a:xfrm rot="16200000">
            <a:off x="3491973" y="3790043"/>
            <a:ext cx="1567662" cy="381000"/>
          </a:xfrm>
          <a:prstGeom prst="rect">
            <a:avLst/>
          </a:prstGeom>
        </p:spPr>
      </p:pic>
      <p:pic>
        <p:nvPicPr>
          <p:cNvPr id="10" name="Picture 9">
            <a:extLst>
              <a:ext uri="{FF2B5EF4-FFF2-40B4-BE49-F238E27FC236}">
                <a16:creationId xmlns:a16="http://schemas.microsoft.com/office/drawing/2014/main" id="{F1AB9C66-A48D-47F4-99B4-0074FAF427AE}"/>
              </a:ext>
            </a:extLst>
          </p:cNvPr>
          <p:cNvPicPr>
            <a:picLocks noChangeAspect="1"/>
          </p:cNvPicPr>
          <p:nvPr/>
        </p:nvPicPr>
        <p:blipFill>
          <a:blip r:embed="rId6"/>
          <a:stretch>
            <a:fillRect/>
          </a:stretch>
        </p:blipFill>
        <p:spPr>
          <a:xfrm flipH="1">
            <a:off x="4405484" y="3616388"/>
            <a:ext cx="68142" cy="409548"/>
          </a:xfrm>
          <a:prstGeom prst="rect">
            <a:avLst/>
          </a:prstGeom>
        </p:spPr>
      </p:pic>
      <p:pic>
        <p:nvPicPr>
          <p:cNvPr id="16" name="Picture 15">
            <a:extLst>
              <a:ext uri="{FF2B5EF4-FFF2-40B4-BE49-F238E27FC236}">
                <a16:creationId xmlns:a16="http://schemas.microsoft.com/office/drawing/2014/main" id="{7E818A86-ABF1-496B-8D5C-F97E2EA4FBBD}"/>
              </a:ext>
            </a:extLst>
          </p:cNvPr>
          <p:cNvPicPr>
            <a:picLocks noChangeAspect="1"/>
          </p:cNvPicPr>
          <p:nvPr/>
        </p:nvPicPr>
        <p:blipFill>
          <a:blip r:embed="rId6"/>
          <a:stretch>
            <a:fillRect/>
          </a:stretch>
        </p:blipFill>
        <p:spPr>
          <a:xfrm flipH="1">
            <a:off x="4404474" y="4402648"/>
            <a:ext cx="68142" cy="401819"/>
          </a:xfrm>
          <a:prstGeom prst="rect">
            <a:avLst/>
          </a:prstGeom>
        </p:spPr>
      </p:pic>
      <p:pic>
        <p:nvPicPr>
          <p:cNvPr id="12" name="Picture 11">
            <a:extLst>
              <a:ext uri="{FF2B5EF4-FFF2-40B4-BE49-F238E27FC236}">
                <a16:creationId xmlns:a16="http://schemas.microsoft.com/office/drawing/2014/main" id="{50BE149F-77B5-4519-A0C5-AF71168CBEF1}"/>
              </a:ext>
            </a:extLst>
          </p:cNvPr>
          <p:cNvPicPr>
            <a:picLocks noChangeAspect="1"/>
          </p:cNvPicPr>
          <p:nvPr/>
        </p:nvPicPr>
        <p:blipFill>
          <a:blip r:embed="rId7"/>
          <a:stretch>
            <a:fillRect/>
          </a:stretch>
        </p:blipFill>
        <p:spPr>
          <a:xfrm>
            <a:off x="4295776" y="3657599"/>
            <a:ext cx="137042" cy="327123"/>
          </a:xfrm>
          <a:prstGeom prst="rect">
            <a:avLst/>
          </a:prstGeom>
        </p:spPr>
      </p:pic>
      <p:pic>
        <p:nvPicPr>
          <p:cNvPr id="17" name="Picture 16">
            <a:extLst>
              <a:ext uri="{FF2B5EF4-FFF2-40B4-BE49-F238E27FC236}">
                <a16:creationId xmlns:a16="http://schemas.microsoft.com/office/drawing/2014/main" id="{64BE34DC-4B21-4704-95FB-ED935B59551F}"/>
              </a:ext>
            </a:extLst>
          </p:cNvPr>
          <p:cNvPicPr>
            <a:picLocks noChangeAspect="1"/>
          </p:cNvPicPr>
          <p:nvPr/>
        </p:nvPicPr>
        <p:blipFill>
          <a:blip r:embed="rId7"/>
          <a:stretch>
            <a:fillRect/>
          </a:stretch>
        </p:blipFill>
        <p:spPr>
          <a:xfrm>
            <a:off x="4295776" y="4437251"/>
            <a:ext cx="137042" cy="327123"/>
          </a:xfrm>
          <a:prstGeom prst="rect">
            <a:avLst/>
          </a:prstGeom>
        </p:spPr>
      </p:pic>
      <p:pic>
        <p:nvPicPr>
          <p:cNvPr id="21" name="Picture 20">
            <a:extLst>
              <a:ext uri="{FF2B5EF4-FFF2-40B4-BE49-F238E27FC236}">
                <a16:creationId xmlns:a16="http://schemas.microsoft.com/office/drawing/2014/main" id="{C749281F-943B-4745-A081-734BE5BDFA12}"/>
              </a:ext>
            </a:extLst>
          </p:cNvPr>
          <p:cNvPicPr>
            <a:picLocks noChangeAspect="1"/>
          </p:cNvPicPr>
          <p:nvPr/>
        </p:nvPicPr>
        <p:blipFill>
          <a:blip r:embed="rId8"/>
          <a:stretch>
            <a:fillRect/>
          </a:stretch>
        </p:blipFill>
        <p:spPr>
          <a:xfrm>
            <a:off x="4225412" y="5379475"/>
            <a:ext cx="1684559" cy="685800"/>
          </a:xfrm>
          <a:prstGeom prst="rect">
            <a:avLst/>
          </a:prstGeom>
        </p:spPr>
      </p:pic>
      <p:sp>
        <p:nvSpPr>
          <p:cNvPr id="20" name="TextBox 19">
            <a:extLst>
              <a:ext uri="{FF2B5EF4-FFF2-40B4-BE49-F238E27FC236}">
                <a16:creationId xmlns:a16="http://schemas.microsoft.com/office/drawing/2014/main" id="{EB3C3D08-5D1B-431E-99C8-5DFC93AFB665}"/>
              </a:ext>
            </a:extLst>
          </p:cNvPr>
          <p:cNvSpPr txBox="1"/>
          <p:nvPr/>
        </p:nvSpPr>
        <p:spPr>
          <a:xfrm>
            <a:off x="47016" y="1258112"/>
            <a:ext cx="1438214" cy="584775"/>
          </a:xfrm>
          <a:prstGeom prst="rect">
            <a:avLst/>
          </a:prstGeom>
          <a:noFill/>
        </p:spPr>
        <p:txBody>
          <a:bodyPr wrap="none" rtlCol="0">
            <a:spAutoFit/>
          </a:bodyPr>
          <a:lstStyle/>
          <a:p>
            <a:r>
              <a:rPr lang="en-US" dirty="0">
                <a:solidFill>
                  <a:srgbClr val="FF0000"/>
                </a:solidFill>
              </a:rPr>
              <a:t>Reality</a:t>
            </a:r>
          </a:p>
        </p:txBody>
      </p:sp>
      <p:sp>
        <p:nvSpPr>
          <p:cNvPr id="22" name="Freeform: Shape 21">
            <a:extLst>
              <a:ext uri="{FF2B5EF4-FFF2-40B4-BE49-F238E27FC236}">
                <a16:creationId xmlns:a16="http://schemas.microsoft.com/office/drawing/2014/main" id="{445CF9CE-1D4E-42C5-80FC-BA6878B4FCB2}"/>
              </a:ext>
            </a:extLst>
          </p:cNvPr>
          <p:cNvSpPr/>
          <p:nvPr/>
        </p:nvSpPr>
        <p:spPr bwMode="auto">
          <a:xfrm>
            <a:off x="3603567" y="3595255"/>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4" name="Freeform: Shape 23">
            <a:extLst>
              <a:ext uri="{FF2B5EF4-FFF2-40B4-BE49-F238E27FC236}">
                <a16:creationId xmlns:a16="http://schemas.microsoft.com/office/drawing/2014/main" id="{F86C1B55-7AA2-4398-B7AC-CE074963A871}"/>
              </a:ext>
            </a:extLst>
          </p:cNvPr>
          <p:cNvSpPr/>
          <p:nvPr/>
        </p:nvSpPr>
        <p:spPr bwMode="auto">
          <a:xfrm>
            <a:off x="3714405" y="4382193"/>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9" name="Rectangle 18">
            <a:extLst>
              <a:ext uri="{FF2B5EF4-FFF2-40B4-BE49-F238E27FC236}">
                <a16:creationId xmlns:a16="http://schemas.microsoft.com/office/drawing/2014/main" id="{D3C7DFAD-297A-44B4-8A23-A1D81A9247FD}"/>
              </a:ext>
            </a:extLst>
          </p:cNvPr>
          <p:cNvSpPr/>
          <p:nvPr/>
        </p:nvSpPr>
        <p:spPr bwMode="auto">
          <a:xfrm>
            <a:off x="40259" y="1255412"/>
            <a:ext cx="9067800" cy="5562600"/>
          </a:xfrm>
          <a:prstGeom prst="rect">
            <a:avLst/>
          </a:prstGeom>
          <a:solidFill>
            <a:srgbClr val="FF0000">
              <a:alpha val="10196"/>
            </a:srgbClr>
          </a:solidFill>
          <a:ln w="5715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pitchFamily="122" charset="0"/>
            </a:endParaRPr>
          </a:p>
        </p:txBody>
      </p:sp>
      <p:sp>
        <p:nvSpPr>
          <p:cNvPr id="25" name="Slide Number Placeholder 2">
            <a:extLst>
              <a:ext uri="{FF2B5EF4-FFF2-40B4-BE49-F238E27FC236}">
                <a16:creationId xmlns:a16="http://schemas.microsoft.com/office/drawing/2014/main" id="{00AFF904-658E-4156-B20B-B74C7271175C}"/>
              </a:ext>
            </a:extLst>
          </p:cNvPr>
          <p:cNvSpPr txBox="1">
            <a:spLocks/>
          </p:cNvSpPr>
          <p:nvPr/>
        </p:nvSpPr>
        <p:spPr>
          <a:xfrm>
            <a:off x="76200" y="6477000"/>
            <a:ext cx="533400" cy="304800"/>
          </a:xfrm>
          <a:prstGeom prst="rect">
            <a:avLst/>
          </a:prstGeom>
          <a:ln/>
        </p:spPr>
        <p:txBody>
          <a:bodyPr vert="horz" lIns="91440" tIns="45720" rIns="91440" bIns="45720" rtlCol="0" anchor="ctr"/>
          <a:lstStyle>
            <a:defPPr>
              <a:defRPr lang="en-US"/>
            </a:defPPr>
            <a:lvl1pPr algn="l" rtl="0" fontAlgn="base">
              <a:spcBef>
                <a:spcPct val="0"/>
              </a:spcBef>
              <a:spcAft>
                <a:spcPct val="0"/>
              </a:spcAft>
              <a:defRPr sz="1200" b="1" kern="1200">
                <a:solidFill>
                  <a:schemeClr val="bg1"/>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a:lstStyle>
          <a:p>
            <a:fld id="{F41BC1FE-425B-4D41-9768-47500E60C2C6}" type="slidenum">
              <a:rPr lang="en-US" altLang="en-US" smtClean="0">
                <a:solidFill>
                  <a:schemeClr val="tx1"/>
                </a:solidFill>
              </a:rPr>
              <a:pPr/>
              <a:t>6</a:t>
            </a:fld>
            <a:endParaRPr lang="en-US" altLang="en-US">
              <a:solidFill>
                <a:schemeClr val="tx1"/>
              </a:solidFill>
            </a:endParaRPr>
          </a:p>
        </p:txBody>
      </p:sp>
    </p:spTree>
    <p:extLst>
      <p:ext uri="{BB962C8B-B14F-4D97-AF65-F5344CB8AC3E}">
        <p14:creationId xmlns:p14="http://schemas.microsoft.com/office/powerpoint/2010/main" val="1258944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Particulars are the objects of classification …</a:t>
            </a:r>
          </a:p>
        </p:txBody>
      </p:sp>
      <p:sp>
        <p:nvSpPr>
          <p:cNvPr id="269325" name="Rectangle 13">
            <a:hlinkClick r:id="rId2"/>
          </p:cNvPr>
          <p:cNvSpPr>
            <a:spLocks noChangeArrowheads="1"/>
          </p:cNvSpPr>
          <p:nvPr/>
        </p:nvSpPr>
        <p:spPr bwMode="auto">
          <a:xfrm>
            <a:off x="0" y="19050"/>
            <a:ext cx="681038" cy="0"/>
          </a:xfrm>
          <a:prstGeom prst="rect">
            <a:avLst/>
          </a:prstGeom>
          <a:noFill/>
          <a:ln w="9525">
            <a:noFill/>
            <a:miter lim="800000"/>
            <a:headEnd/>
            <a:tailEnd/>
          </a:ln>
          <a:effectLst/>
        </p:spPr>
        <p:txBody>
          <a:bodyPr vert="horz" wrap="square" lIns="11109" tIns="12696" rIns="11109" bIns="12696" numCol="1" anchor="t" anchorCtr="0" compatLnSpc="1">
            <a:prstTxWarp prst="textNoShape">
              <a:avLst/>
            </a:prstTxWarp>
            <a:spAutoFit/>
          </a:bodyPr>
          <a:lstStyle/>
          <a:p>
            <a:endParaRPr lang="en-US"/>
          </a:p>
        </p:txBody>
      </p:sp>
      <p:pic>
        <p:nvPicPr>
          <p:cNvPr id="269318" name="Picture 6" descr="https://encrypted-tbn3.gstatic.com/images?q=tbn:ANd9GcREGJl3rKpefAnc50aGAh0v4K95nJIZrFDWotLNoKlGhj3GcV7U2HlACQXE">
            <a:hlinkClick r:id="rId3"/>
          </p:cNvPr>
          <p:cNvPicPr>
            <a:picLocks noChangeAspect="1" noChangeArrowheads="1"/>
          </p:cNvPicPr>
          <p:nvPr/>
        </p:nvPicPr>
        <p:blipFill>
          <a:blip r:embed="rId4" cstate="print"/>
          <a:srcRect/>
          <a:stretch>
            <a:fillRect/>
          </a:stretch>
        </p:blipFill>
        <p:spPr bwMode="auto">
          <a:xfrm>
            <a:off x="3971924" y="4572000"/>
            <a:ext cx="1085850" cy="1628775"/>
          </a:xfrm>
          <a:prstGeom prst="rect">
            <a:avLst/>
          </a:prstGeom>
          <a:noFill/>
        </p:spPr>
      </p:pic>
      <p:cxnSp>
        <p:nvCxnSpPr>
          <p:cNvPr id="12" name="Straight Arrow Connector 11"/>
          <p:cNvCxnSpPr>
            <a:stCxn id="269318" idx="0"/>
            <a:endCxn id="18" idx="2"/>
          </p:cNvCxnSpPr>
          <p:nvPr/>
        </p:nvCxnSpPr>
        <p:spPr bwMode="auto">
          <a:xfrm flipH="1" flipV="1">
            <a:off x="3203887" y="2844463"/>
            <a:ext cx="1310962" cy="1727537"/>
          </a:xfrm>
          <a:prstGeom prst="straightConnector1">
            <a:avLst/>
          </a:prstGeom>
          <a:noFill/>
          <a:ln w="38100" cap="flat" cmpd="sng" algn="ctr">
            <a:solidFill>
              <a:schemeClr val="bg1"/>
            </a:solidFill>
            <a:prstDash val="solid"/>
            <a:round/>
            <a:headEnd type="none" w="med" len="med"/>
            <a:tailEnd type="arrow"/>
          </a:ln>
          <a:effectLst/>
        </p:spPr>
      </p:cxnSp>
      <p:cxnSp>
        <p:nvCxnSpPr>
          <p:cNvPr id="13" name="Straight Arrow Connector 12"/>
          <p:cNvCxnSpPr>
            <a:endCxn id="17" idx="2"/>
          </p:cNvCxnSpPr>
          <p:nvPr/>
        </p:nvCxnSpPr>
        <p:spPr bwMode="auto">
          <a:xfrm flipH="1" flipV="1">
            <a:off x="1706660" y="3550800"/>
            <a:ext cx="2801629" cy="1035488"/>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a:stCxn id="269318" idx="0"/>
            <a:endCxn id="19" idx="2"/>
          </p:cNvCxnSpPr>
          <p:nvPr/>
        </p:nvCxnSpPr>
        <p:spPr bwMode="auto">
          <a:xfrm flipV="1">
            <a:off x="4514849" y="2259688"/>
            <a:ext cx="542926" cy="2312312"/>
          </a:xfrm>
          <a:prstGeom prst="straightConnector1">
            <a:avLst/>
          </a:prstGeom>
          <a:noFill/>
          <a:ln w="38100" cap="flat" cmpd="sng" algn="ctr">
            <a:solidFill>
              <a:schemeClr val="bg1"/>
            </a:solidFill>
            <a:prstDash val="solid"/>
            <a:round/>
            <a:headEnd type="none" w="med" len="med"/>
            <a:tailEnd type="arrow"/>
          </a:ln>
          <a:effectLst/>
        </p:spPr>
      </p:cxnSp>
      <p:cxnSp>
        <p:nvCxnSpPr>
          <p:cNvPr id="15" name="Straight Arrow Connector 14"/>
          <p:cNvCxnSpPr>
            <a:stCxn id="269318" idx="0"/>
            <a:endCxn id="20" idx="2"/>
          </p:cNvCxnSpPr>
          <p:nvPr/>
        </p:nvCxnSpPr>
        <p:spPr bwMode="auto">
          <a:xfrm flipV="1">
            <a:off x="4514849" y="1802198"/>
            <a:ext cx="2652112" cy="2769802"/>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424097" y="2966025"/>
            <a:ext cx="2565126" cy="584775"/>
          </a:xfrm>
          <a:prstGeom prst="rect">
            <a:avLst/>
          </a:prstGeom>
          <a:noFill/>
        </p:spPr>
        <p:txBody>
          <a:bodyPr wrap="none" rtlCol="0">
            <a:spAutoFit/>
          </a:bodyPr>
          <a:lstStyle/>
          <a:p>
            <a:r>
              <a:rPr lang="en-US" dirty="0">
                <a:solidFill>
                  <a:srgbClr val="FFFF00"/>
                </a:solidFill>
              </a:rPr>
              <a:t>Human being</a:t>
            </a:r>
          </a:p>
        </p:txBody>
      </p:sp>
      <p:cxnSp>
        <p:nvCxnSpPr>
          <p:cNvPr id="30" name="Straight Connector 29"/>
          <p:cNvCxnSpPr/>
          <p:nvPr/>
        </p:nvCxnSpPr>
        <p:spPr bwMode="auto">
          <a:xfrm>
            <a:off x="0" y="4191000"/>
            <a:ext cx="9144000" cy="0"/>
          </a:xfrm>
          <a:prstGeom prst="line">
            <a:avLst/>
          </a:prstGeom>
          <a:noFill/>
          <a:ln w="9525" cap="flat" cmpd="sng" algn="ctr">
            <a:solidFill>
              <a:schemeClr val="bg1"/>
            </a:solidFill>
            <a:prstDash val="solid"/>
            <a:round/>
            <a:headEnd type="none" w="med" len="med"/>
            <a:tailEnd type="none" w="med" len="med"/>
          </a:ln>
          <a:effectLst/>
        </p:spPr>
      </p:cxnSp>
      <p:sp>
        <p:nvSpPr>
          <p:cNvPr id="31" name="TextBox 30"/>
          <p:cNvSpPr txBox="1"/>
          <p:nvPr/>
        </p:nvSpPr>
        <p:spPr>
          <a:xfrm>
            <a:off x="3869883" y="6273225"/>
            <a:ext cx="1393330" cy="400110"/>
          </a:xfrm>
          <a:prstGeom prst="rect">
            <a:avLst/>
          </a:prstGeom>
          <a:noFill/>
        </p:spPr>
        <p:txBody>
          <a:bodyPr wrap="none" rtlCol="0">
            <a:spAutoFit/>
          </a:bodyPr>
          <a:lstStyle/>
          <a:p>
            <a:r>
              <a:rPr lang="en-US" sz="2000" dirty="0">
                <a:solidFill>
                  <a:schemeClr val="bg1"/>
                </a:solidFill>
              </a:rPr>
              <a:t>particulars</a:t>
            </a:r>
          </a:p>
        </p:txBody>
      </p:sp>
      <p:sp>
        <p:nvSpPr>
          <p:cNvPr id="18" name="TextBox 17"/>
          <p:cNvSpPr txBox="1"/>
          <p:nvPr/>
        </p:nvSpPr>
        <p:spPr>
          <a:xfrm>
            <a:off x="2314060" y="2259688"/>
            <a:ext cx="1779654" cy="584775"/>
          </a:xfrm>
          <a:prstGeom prst="rect">
            <a:avLst/>
          </a:prstGeom>
          <a:noFill/>
        </p:spPr>
        <p:txBody>
          <a:bodyPr wrap="none" rtlCol="0">
            <a:spAutoFit/>
          </a:bodyPr>
          <a:lstStyle/>
          <a:p>
            <a:r>
              <a:rPr lang="en-US" dirty="0">
                <a:solidFill>
                  <a:srgbClr val="FFFF00"/>
                </a:solidFill>
              </a:rPr>
              <a:t>Mammal</a:t>
            </a:r>
          </a:p>
        </p:txBody>
      </p:sp>
      <p:sp>
        <p:nvSpPr>
          <p:cNvPr id="19" name="TextBox 18"/>
          <p:cNvSpPr txBox="1"/>
          <p:nvPr/>
        </p:nvSpPr>
        <p:spPr>
          <a:xfrm>
            <a:off x="4026499" y="1674913"/>
            <a:ext cx="2062552" cy="584775"/>
          </a:xfrm>
          <a:prstGeom prst="rect">
            <a:avLst/>
          </a:prstGeom>
          <a:noFill/>
        </p:spPr>
        <p:txBody>
          <a:bodyPr wrap="none" rtlCol="0">
            <a:spAutoFit/>
          </a:bodyPr>
          <a:lstStyle/>
          <a:p>
            <a:r>
              <a:rPr lang="en-US" dirty="0">
                <a:solidFill>
                  <a:srgbClr val="FFFF00"/>
                </a:solidFill>
              </a:rPr>
              <a:t>Vertebrate</a:t>
            </a:r>
          </a:p>
        </p:txBody>
      </p:sp>
      <p:sp>
        <p:nvSpPr>
          <p:cNvPr id="20" name="TextBox 19"/>
          <p:cNvSpPr txBox="1"/>
          <p:nvPr/>
        </p:nvSpPr>
        <p:spPr>
          <a:xfrm>
            <a:off x="6196983" y="1217423"/>
            <a:ext cx="1939955" cy="584775"/>
          </a:xfrm>
          <a:prstGeom prst="rect">
            <a:avLst/>
          </a:prstGeom>
          <a:noFill/>
        </p:spPr>
        <p:txBody>
          <a:bodyPr wrap="none" rtlCol="0">
            <a:spAutoFit/>
          </a:bodyPr>
          <a:lstStyle/>
          <a:p>
            <a:r>
              <a:rPr lang="en-US" dirty="0">
                <a:solidFill>
                  <a:srgbClr val="FFFF00"/>
                </a:solidFill>
              </a:rPr>
              <a:t>Organism</a:t>
            </a:r>
          </a:p>
        </p:txBody>
      </p:sp>
      <p:sp>
        <p:nvSpPr>
          <p:cNvPr id="27" name="TextBox 26"/>
          <p:cNvSpPr txBox="1"/>
          <p:nvPr/>
        </p:nvSpPr>
        <p:spPr>
          <a:xfrm>
            <a:off x="5263213" y="4148722"/>
            <a:ext cx="2680541" cy="584775"/>
          </a:xfrm>
          <a:prstGeom prst="rect">
            <a:avLst/>
          </a:prstGeom>
          <a:noFill/>
        </p:spPr>
        <p:txBody>
          <a:bodyPr wrap="none" rtlCol="0">
            <a:spAutoFit/>
          </a:bodyPr>
          <a:lstStyle/>
          <a:p>
            <a:r>
              <a:rPr lang="en-US" i="1" dirty="0">
                <a:solidFill>
                  <a:schemeClr val="bg1"/>
                </a:solidFill>
              </a:rPr>
              <a:t>instance of at t</a:t>
            </a:r>
          </a:p>
        </p:txBody>
      </p:sp>
      <p:cxnSp>
        <p:nvCxnSpPr>
          <p:cNvPr id="29" name="Straight Arrow Connector 28"/>
          <p:cNvCxnSpPr>
            <a:stCxn id="17" idx="0"/>
            <a:endCxn id="18" idx="1"/>
          </p:cNvCxnSpPr>
          <p:nvPr/>
        </p:nvCxnSpPr>
        <p:spPr bwMode="auto">
          <a:xfrm flipV="1">
            <a:off x="1706660" y="2552076"/>
            <a:ext cx="607400" cy="413949"/>
          </a:xfrm>
          <a:prstGeom prst="straightConnector1">
            <a:avLst/>
          </a:prstGeom>
          <a:noFill/>
          <a:ln w="38100" cap="flat" cmpd="sng" algn="ctr">
            <a:solidFill>
              <a:srgbClr val="FFFF00"/>
            </a:solidFill>
            <a:prstDash val="solid"/>
            <a:round/>
            <a:headEnd type="none" w="med" len="med"/>
            <a:tailEnd type="arrow"/>
          </a:ln>
          <a:effectLst/>
        </p:spPr>
      </p:cxnSp>
      <p:cxnSp>
        <p:nvCxnSpPr>
          <p:cNvPr id="32" name="Straight Arrow Connector 31"/>
          <p:cNvCxnSpPr>
            <a:stCxn id="18" idx="0"/>
            <a:endCxn id="19" idx="1"/>
          </p:cNvCxnSpPr>
          <p:nvPr/>
        </p:nvCxnSpPr>
        <p:spPr bwMode="auto">
          <a:xfrm flipV="1">
            <a:off x="3203887" y="1967301"/>
            <a:ext cx="822612" cy="292387"/>
          </a:xfrm>
          <a:prstGeom prst="straightConnector1">
            <a:avLst/>
          </a:prstGeom>
          <a:noFill/>
          <a:ln w="38100" cap="flat" cmpd="sng" algn="ctr">
            <a:solidFill>
              <a:srgbClr val="FFFF00"/>
            </a:solidFill>
            <a:prstDash val="solid"/>
            <a:round/>
            <a:headEnd type="none" w="med" len="med"/>
            <a:tailEnd type="arrow"/>
          </a:ln>
          <a:effectLst/>
        </p:spPr>
      </p:cxnSp>
      <p:cxnSp>
        <p:nvCxnSpPr>
          <p:cNvPr id="34" name="Straight Arrow Connector 33"/>
          <p:cNvCxnSpPr>
            <a:stCxn id="19" idx="0"/>
            <a:endCxn id="20" idx="1"/>
          </p:cNvCxnSpPr>
          <p:nvPr/>
        </p:nvCxnSpPr>
        <p:spPr bwMode="auto">
          <a:xfrm flipV="1">
            <a:off x="5057775" y="1509811"/>
            <a:ext cx="1139208" cy="165102"/>
          </a:xfrm>
          <a:prstGeom prst="straightConnector1">
            <a:avLst/>
          </a:prstGeom>
          <a:noFill/>
          <a:ln w="38100" cap="flat" cmpd="sng" algn="ctr">
            <a:solidFill>
              <a:srgbClr val="FFFF00"/>
            </a:solidFill>
            <a:prstDash val="solid"/>
            <a:round/>
            <a:headEnd type="none" w="med" len="med"/>
            <a:tailEnd type="arrow"/>
          </a:ln>
          <a:effectLst/>
        </p:spPr>
      </p:cxnSp>
      <p:sp>
        <p:nvSpPr>
          <p:cNvPr id="37" name="TextBox 36"/>
          <p:cNvSpPr txBox="1"/>
          <p:nvPr/>
        </p:nvSpPr>
        <p:spPr>
          <a:xfrm>
            <a:off x="1314834" y="2218153"/>
            <a:ext cx="663964" cy="584775"/>
          </a:xfrm>
          <a:prstGeom prst="rect">
            <a:avLst/>
          </a:prstGeom>
          <a:noFill/>
        </p:spPr>
        <p:txBody>
          <a:bodyPr wrap="none" rtlCol="0">
            <a:spAutoFit/>
          </a:bodyPr>
          <a:lstStyle/>
          <a:p>
            <a:r>
              <a:rPr lang="en-US" i="1" dirty="0" err="1">
                <a:solidFill>
                  <a:srgbClr val="FFFF00"/>
                </a:solidFill>
              </a:rPr>
              <a:t>isa</a:t>
            </a:r>
            <a:endParaRPr lang="en-US" i="1" dirty="0">
              <a:solidFill>
                <a:srgbClr val="FFFF00"/>
              </a:solidFill>
            </a:endParaRPr>
          </a:p>
        </p:txBody>
      </p:sp>
      <p:sp>
        <p:nvSpPr>
          <p:cNvPr id="38" name="TextBox 37"/>
          <p:cNvSpPr txBox="1"/>
          <p:nvPr/>
        </p:nvSpPr>
        <p:spPr>
          <a:xfrm>
            <a:off x="2951229" y="1520250"/>
            <a:ext cx="663964" cy="584775"/>
          </a:xfrm>
          <a:prstGeom prst="rect">
            <a:avLst/>
          </a:prstGeom>
          <a:noFill/>
        </p:spPr>
        <p:txBody>
          <a:bodyPr wrap="none" rtlCol="0">
            <a:spAutoFit/>
          </a:bodyPr>
          <a:lstStyle/>
          <a:p>
            <a:r>
              <a:rPr lang="en-US" i="1" dirty="0" err="1">
                <a:solidFill>
                  <a:srgbClr val="FFFF00"/>
                </a:solidFill>
              </a:rPr>
              <a:t>isa</a:t>
            </a:r>
            <a:endParaRPr lang="en-US" i="1" dirty="0">
              <a:solidFill>
                <a:srgbClr val="FFFF00"/>
              </a:solidFill>
            </a:endParaRPr>
          </a:p>
        </p:txBody>
      </p:sp>
      <p:sp>
        <p:nvSpPr>
          <p:cNvPr id="39" name="TextBox 38"/>
          <p:cNvSpPr txBox="1"/>
          <p:nvPr/>
        </p:nvSpPr>
        <p:spPr>
          <a:xfrm>
            <a:off x="5176941" y="1114523"/>
            <a:ext cx="663964" cy="584775"/>
          </a:xfrm>
          <a:prstGeom prst="rect">
            <a:avLst/>
          </a:prstGeom>
          <a:noFill/>
        </p:spPr>
        <p:txBody>
          <a:bodyPr wrap="none" rtlCol="0">
            <a:spAutoFit/>
          </a:bodyPr>
          <a:lstStyle/>
          <a:p>
            <a:r>
              <a:rPr lang="en-US" i="1" dirty="0" err="1">
                <a:solidFill>
                  <a:srgbClr val="FFFF00"/>
                </a:solidFill>
              </a:rPr>
              <a:t>isa</a:t>
            </a:r>
            <a:endParaRPr lang="en-US" i="1" dirty="0">
              <a:solidFill>
                <a:srgbClr val="FFFF00"/>
              </a:solidFill>
            </a:endParaRPr>
          </a:p>
        </p:txBody>
      </p:sp>
      <p:sp>
        <p:nvSpPr>
          <p:cNvPr id="3" name="Slide Number Placeholder 2"/>
          <p:cNvSpPr>
            <a:spLocks noGrp="1"/>
          </p:cNvSpPr>
          <p:nvPr>
            <p:ph type="sldNum" sz="quarter" idx="4"/>
          </p:nvPr>
        </p:nvSpPr>
        <p:spPr/>
        <p:txBody>
          <a:bodyPr/>
          <a:lstStyle/>
          <a:p>
            <a:fld id="{01EF93C7-D0AB-41D7-8C62-1F8A9E33AE23}" type="slidenum">
              <a:rPr lang="en-US" smtClean="0"/>
              <a:pPr/>
              <a:t>60</a:t>
            </a:fld>
            <a:endParaRPr lang="en-US"/>
          </a:p>
        </p:txBody>
      </p:sp>
    </p:spTree>
    <p:extLst>
      <p:ext uri="{BB962C8B-B14F-4D97-AF65-F5344CB8AC3E}">
        <p14:creationId xmlns:p14="http://schemas.microsoft.com/office/powerpoint/2010/main" val="13642625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Continuants </a:t>
            </a:r>
            <a:r>
              <a:rPr lang="en-US" dirty="0">
                <a:sym typeface="Wingdings" panose="05000000000000000000" pitchFamily="2" charset="2"/>
              </a:rPr>
              <a:t> Occurrents</a:t>
            </a:r>
            <a:endParaRPr lang="en-US" dirty="0"/>
          </a:p>
        </p:txBody>
      </p:sp>
      <p:graphicFrame>
        <p:nvGraphicFramePr>
          <p:cNvPr id="10" name="Table 9"/>
          <p:cNvGraphicFramePr>
            <a:graphicFrameLocks noGrp="1"/>
          </p:cNvGraphicFramePr>
          <p:nvPr/>
        </p:nvGraphicFramePr>
        <p:xfrm>
          <a:off x="76200" y="1752600"/>
          <a:ext cx="8991600" cy="46634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3311358">
                  <a:extLst>
                    <a:ext uri="{9D8B030D-6E8A-4147-A177-3AD203B41FA5}">
                      <a16:colId xmlns:a16="http://schemas.microsoft.com/office/drawing/2014/main" val="20001"/>
                    </a:ext>
                  </a:extLst>
                </a:gridCol>
                <a:gridCol w="3470442">
                  <a:extLst>
                    <a:ext uri="{9D8B030D-6E8A-4147-A177-3AD203B41FA5}">
                      <a16:colId xmlns:a16="http://schemas.microsoft.com/office/drawing/2014/main" val="20002"/>
                    </a:ext>
                  </a:extLst>
                </a:gridCol>
              </a:tblGrid>
              <a:tr h="370840">
                <a:tc>
                  <a:txBody>
                    <a:bodyPr/>
                    <a:lstStyle/>
                    <a:p>
                      <a:endParaRPr lang="en-US" sz="32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a:t>Continuant</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err="1"/>
                        <a:t>Occurrent</a:t>
                      </a:r>
                      <a:endParaRPr lang="en-US" sz="3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en-US" sz="3200" dirty="0">
                        <a:solidFill>
                          <a:schemeClr val="bg1"/>
                        </a:solidFill>
                      </a:endParaRPr>
                    </a:p>
                    <a:p>
                      <a:endParaRPr lang="en-US" sz="3200" b="1" dirty="0">
                        <a:solidFill>
                          <a:schemeClr val="bg1"/>
                        </a:solidFill>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b="1" dirty="0">
                        <a:solidFill>
                          <a:schemeClr val="bg1"/>
                        </a:solidFill>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p>
                      <a:pPr algn="ctr"/>
                      <a:endParaRPr lang="en-US" sz="280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26" name="Straight Connector 25"/>
          <p:cNvCxnSpPr/>
          <p:nvPr/>
        </p:nvCxnSpPr>
        <p:spPr bwMode="auto">
          <a:xfrm flipH="1">
            <a:off x="2321560" y="2362200"/>
            <a:ext cx="673608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27" name="Straight Connector 26"/>
          <p:cNvCxnSpPr/>
          <p:nvPr/>
        </p:nvCxnSpPr>
        <p:spPr bwMode="auto">
          <a:xfrm flipH="1">
            <a:off x="2283057" y="1752600"/>
            <a:ext cx="9928" cy="466344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32" name="TextBox 31"/>
          <p:cNvSpPr txBox="1"/>
          <p:nvPr/>
        </p:nvSpPr>
        <p:spPr>
          <a:xfrm>
            <a:off x="10270834" y="1295400"/>
            <a:ext cx="184731" cy="584775"/>
          </a:xfrm>
          <a:prstGeom prst="rect">
            <a:avLst/>
          </a:prstGeom>
          <a:noFill/>
        </p:spPr>
        <p:txBody>
          <a:bodyPr wrap="none" rtlCol="0">
            <a:spAutoFit/>
          </a:bodyPr>
          <a:lstStyle/>
          <a:p>
            <a:endParaRPr lang="en-US" dirty="0"/>
          </a:p>
        </p:txBody>
      </p:sp>
      <p:sp>
        <p:nvSpPr>
          <p:cNvPr id="33" name="Rectangle 32"/>
          <p:cNvSpPr/>
          <p:nvPr/>
        </p:nvSpPr>
        <p:spPr>
          <a:xfrm>
            <a:off x="2343150" y="2644170"/>
            <a:ext cx="3124200" cy="2554545"/>
          </a:xfrm>
          <a:prstGeom prst="rect">
            <a:avLst/>
          </a:prstGeom>
        </p:spPr>
        <p:txBody>
          <a:bodyPr wrap="square">
            <a:spAutoFit/>
          </a:bodyPr>
          <a:lstStyle/>
          <a:p>
            <a:r>
              <a:rPr lang="en-US" dirty="0">
                <a:solidFill>
                  <a:schemeClr val="bg1"/>
                </a:solidFill>
              </a:rPr>
              <a:t>Particulars that at any time they exist, </a:t>
            </a:r>
          </a:p>
          <a:p>
            <a:r>
              <a:rPr lang="en-US" dirty="0">
                <a:solidFill>
                  <a:schemeClr val="bg1"/>
                </a:solidFill>
              </a:rPr>
              <a:t>exist </a:t>
            </a:r>
          </a:p>
          <a:p>
            <a:r>
              <a:rPr lang="en-US" i="1" u="sng" dirty="0">
                <a:solidFill>
                  <a:schemeClr val="bg1"/>
                </a:solidFill>
              </a:rPr>
              <a:t>in total</a:t>
            </a:r>
            <a:endParaRPr lang="en-US" dirty="0">
              <a:solidFill>
                <a:schemeClr val="bg1"/>
              </a:solidFill>
            </a:endParaRPr>
          </a:p>
        </p:txBody>
      </p:sp>
      <p:sp>
        <p:nvSpPr>
          <p:cNvPr id="34" name="Rectangle 33"/>
          <p:cNvSpPr/>
          <p:nvPr/>
        </p:nvSpPr>
        <p:spPr>
          <a:xfrm>
            <a:off x="5753100" y="2638425"/>
            <a:ext cx="3124200" cy="2554545"/>
          </a:xfrm>
          <a:prstGeom prst="rect">
            <a:avLst/>
          </a:prstGeom>
        </p:spPr>
        <p:txBody>
          <a:bodyPr wrap="square">
            <a:spAutoFit/>
          </a:bodyPr>
          <a:lstStyle/>
          <a:p>
            <a:r>
              <a:rPr lang="en-US" dirty="0">
                <a:solidFill>
                  <a:schemeClr val="bg1"/>
                </a:solidFill>
              </a:rPr>
              <a:t>Particulars that at any time they exist, </a:t>
            </a:r>
          </a:p>
          <a:p>
            <a:r>
              <a:rPr lang="en-US" dirty="0">
                <a:solidFill>
                  <a:schemeClr val="bg1"/>
                </a:solidFill>
              </a:rPr>
              <a:t>exist only </a:t>
            </a:r>
          </a:p>
          <a:p>
            <a:r>
              <a:rPr lang="en-US" i="1" u="sng" dirty="0">
                <a:solidFill>
                  <a:schemeClr val="bg1"/>
                </a:solidFill>
              </a:rPr>
              <a:t>partially</a:t>
            </a:r>
            <a:endParaRPr lang="en-US" dirty="0">
              <a:solidFill>
                <a:schemeClr val="bg1"/>
              </a:solidFill>
            </a:endParaRPr>
          </a:p>
        </p:txBody>
      </p:sp>
      <p:sp>
        <p:nvSpPr>
          <p:cNvPr id="35" name="Rectangle 34"/>
          <p:cNvSpPr/>
          <p:nvPr/>
        </p:nvSpPr>
        <p:spPr>
          <a:xfrm>
            <a:off x="86361" y="6520190"/>
            <a:ext cx="8981439" cy="261610"/>
          </a:xfrm>
          <a:prstGeom prst="rect">
            <a:avLst/>
          </a:prstGeom>
        </p:spPr>
        <p:txBody>
          <a:bodyPr wrap="square">
            <a:spAutoFit/>
          </a:bodyPr>
          <a:lstStyle/>
          <a:p>
            <a:pPr algn="r"/>
            <a:r>
              <a:rPr lang="en-US" sz="1100" b="0" dirty="0">
                <a:solidFill>
                  <a:schemeClr val="bg1"/>
                </a:solidFill>
              </a:rPr>
              <a:t>Smith B, Ceusters W. Ontological Realism as a Methodology for Coordinated Evolution of Scientific Ontologies. Applied Ontology, 2010;5(3-4):139-188. </a:t>
            </a:r>
          </a:p>
        </p:txBody>
      </p:sp>
      <p:sp>
        <p:nvSpPr>
          <p:cNvPr id="3" name="Slide Number Placeholder 2"/>
          <p:cNvSpPr>
            <a:spLocks noGrp="1"/>
          </p:cNvSpPr>
          <p:nvPr>
            <p:ph type="sldNum" sz="quarter" idx="4"/>
          </p:nvPr>
        </p:nvSpPr>
        <p:spPr/>
        <p:txBody>
          <a:bodyPr/>
          <a:lstStyle/>
          <a:p>
            <a:fld id="{7C5DB68A-9D44-4073-920F-D08D647C06A7}" type="slidenum">
              <a:rPr lang="en-US" smtClean="0"/>
              <a:t>61</a:t>
            </a:fld>
            <a:endParaRPr lang="en-US" dirty="0"/>
          </a:p>
        </p:txBody>
      </p:sp>
    </p:spTree>
    <p:extLst>
      <p:ext uri="{BB962C8B-B14F-4D97-AF65-F5344CB8AC3E}">
        <p14:creationId xmlns:p14="http://schemas.microsoft.com/office/powerpoint/2010/main" val="4058873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791200" y="2667000"/>
            <a:ext cx="3124200" cy="838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ounded Rectangle 10"/>
          <p:cNvSpPr/>
          <p:nvPr/>
        </p:nvSpPr>
        <p:spPr bwMode="auto">
          <a:xfrm>
            <a:off x="2514600" y="2667000"/>
            <a:ext cx="2895600" cy="838195"/>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r>
              <a:rPr lang="en-US" dirty="0"/>
              <a:t>An ontological square</a:t>
            </a:r>
          </a:p>
        </p:txBody>
      </p:sp>
      <p:graphicFrame>
        <p:nvGraphicFramePr>
          <p:cNvPr id="10" name="Table 9"/>
          <p:cNvGraphicFramePr>
            <a:graphicFrameLocks noGrp="1"/>
          </p:cNvGraphicFramePr>
          <p:nvPr>
            <p:extLst>
              <p:ext uri="{D42A27DB-BD31-4B8C-83A1-F6EECF244321}">
                <p14:modId xmlns:p14="http://schemas.microsoft.com/office/powerpoint/2010/main" val="3747364074"/>
              </p:ext>
            </p:extLst>
          </p:nvPr>
        </p:nvGraphicFramePr>
        <p:xfrm>
          <a:off x="76200" y="1752600"/>
          <a:ext cx="8991600" cy="46634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3311358">
                  <a:extLst>
                    <a:ext uri="{9D8B030D-6E8A-4147-A177-3AD203B41FA5}">
                      <a16:colId xmlns:a16="http://schemas.microsoft.com/office/drawing/2014/main" val="20001"/>
                    </a:ext>
                  </a:extLst>
                </a:gridCol>
                <a:gridCol w="3470442">
                  <a:extLst>
                    <a:ext uri="{9D8B030D-6E8A-4147-A177-3AD203B41FA5}">
                      <a16:colId xmlns:a16="http://schemas.microsoft.com/office/drawing/2014/main" val="20002"/>
                    </a:ext>
                  </a:extLst>
                </a:gridCol>
              </a:tblGrid>
              <a:tr h="370840">
                <a:tc>
                  <a:txBody>
                    <a:bodyPr/>
                    <a:lstStyle/>
                    <a:p>
                      <a:endParaRPr lang="en-US" sz="3200"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a:t>Continuant</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err="1"/>
                        <a:t>Occurrent</a:t>
                      </a:r>
                      <a:endParaRPr lang="en-US" sz="3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en-US" sz="3200" dirty="0">
                        <a:solidFill>
                          <a:schemeClr val="bg1"/>
                        </a:solidFill>
                      </a:endParaRPr>
                    </a:p>
                    <a:p>
                      <a:r>
                        <a:rPr lang="en-US" sz="3200" b="1" dirty="0">
                          <a:solidFill>
                            <a:schemeClr val="bg1"/>
                          </a:solidFill>
                        </a:rPr>
                        <a:t>Types</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r>
                        <a:rPr lang="en-US" sz="3200" dirty="0">
                          <a:solidFill>
                            <a:schemeClr val="bg1"/>
                          </a:solidFill>
                        </a:rPr>
                        <a:t>DNA molecule</a:t>
                      </a:r>
                    </a:p>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r>
                        <a:rPr lang="en-US" sz="3200" dirty="0">
                          <a:solidFill>
                            <a:schemeClr val="bg1"/>
                          </a:solidFill>
                        </a:rPr>
                        <a:t>DNA interaction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r>
                        <a:rPr lang="en-US" sz="2400" b="1" dirty="0">
                          <a:solidFill>
                            <a:schemeClr val="bg1"/>
                          </a:solidFill>
                        </a:rPr>
                        <a:t>Particulars</a:t>
                      </a:r>
                      <a:r>
                        <a:rPr lang="en-US" sz="3200" b="1" dirty="0">
                          <a:solidFill>
                            <a:schemeClr val="bg1"/>
                          </a:solidFill>
                        </a:rPr>
                        <a:t> </a:t>
                      </a: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26" name="Straight Connector 25"/>
          <p:cNvCxnSpPr/>
          <p:nvPr/>
        </p:nvCxnSpPr>
        <p:spPr bwMode="auto">
          <a:xfrm flipH="1">
            <a:off x="76200" y="2362200"/>
            <a:ext cx="898144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flipH="1">
            <a:off x="86360" y="3962400"/>
            <a:ext cx="898144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flipH="1">
            <a:off x="2283057" y="1752600"/>
            <a:ext cx="9928" cy="466344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3" name="Slide Number Placeholder 2"/>
          <p:cNvSpPr>
            <a:spLocks noGrp="1"/>
          </p:cNvSpPr>
          <p:nvPr>
            <p:ph type="sldNum" sz="quarter" idx="4"/>
          </p:nvPr>
        </p:nvSpPr>
        <p:spPr/>
        <p:txBody>
          <a:bodyPr/>
          <a:lstStyle/>
          <a:p>
            <a:fld id="{7C5DB68A-9D44-4073-920F-D08D647C06A7}" type="slidenum">
              <a:rPr lang="en-US" smtClean="0"/>
              <a:t>62</a:t>
            </a:fld>
            <a:endParaRPr lang="en-US" dirty="0"/>
          </a:p>
        </p:txBody>
      </p:sp>
      <p:pic>
        <p:nvPicPr>
          <p:cNvPr id="374788" name="Picture 4" descr="https://news.illinois.edu/files/6367/341997/85451.gif">
            <a:extLst>
              <a:ext uri="{FF2B5EF4-FFF2-40B4-BE49-F238E27FC236}">
                <a16:creationId xmlns:a16="http://schemas.microsoft.com/office/drawing/2014/main" id="{4DD20221-9A1D-4993-BF0B-B9DC57FCD93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42096" y="4122420"/>
            <a:ext cx="3873304" cy="21336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CC92E45-EC0F-470A-A884-19FC78BE7DFE}"/>
              </a:ext>
            </a:extLst>
          </p:cNvPr>
          <p:cNvSpPr/>
          <p:nvPr/>
        </p:nvSpPr>
        <p:spPr>
          <a:xfrm>
            <a:off x="5914256" y="6413984"/>
            <a:ext cx="2955424" cy="276999"/>
          </a:xfrm>
          <a:prstGeom prst="rect">
            <a:avLst/>
          </a:prstGeom>
        </p:spPr>
        <p:txBody>
          <a:bodyPr wrap="square">
            <a:spAutoFit/>
          </a:bodyPr>
          <a:lstStyle/>
          <a:p>
            <a:r>
              <a:rPr lang="en-US" sz="1200" b="0" dirty="0">
                <a:solidFill>
                  <a:schemeClr val="bg1"/>
                </a:solidFill>
              </a:rPr>
              <a:t>https://news.illinois.edu/view/6367/341997</a:t>
            </a:r>
          </a:p>
        </p:txBody>
      </p:sp>
      <p:pic>
        <p:nvPicPr>
          <p:cNvPr id="13" name="Picture 12">
            <a:extLst>
              <a:ext uri="{FF2B5EF4-FFF2-40B4-BE49-F238E27FC236}">
                <a16:creationId xmlns:a16="http://schemas.microsoft.com/office/drawing/2014/main" id="{74FC6E18-4777-4944-BFBC-B532ADB68BB4}"/>
              </a:ext>
            </a:extLst>
          </p:cNvPr>
          <p:cNvPicPr>
            <a:picLocks noChangeAspect="1"/>
          </p:cNvPicPr>
          <p:nvPr/>
        </p:nvPicPr>
        <p:blipFill>
          <a:blip r:embed="rId4"/>
          <a:stretch>
            <a:fillRect/>
          </a:stretch>
        </p:blipFill>
        <p:spPr>
          <a:xfrm>
            <a:off x="2915464" y="4314134"/>
            <a:ext cx="1968136" cy="1821491"/>
          </a:xfrm>
          <a:prstGeom prst="rect">
            <a:avLst/>
          </a:prstGeom>
        </p:spPr>
      </p:pic>
      <p:sp>
        <p:nvSpPr>
          <p:cNvPr id="4" name="Rectangle 3">
            <a:extLst>
              <a:ext uri="{FF2B5EF4-FFF2-40B4-BE49-F238E27FC236}">
                <a16:creationId xmlns:a16="http://schemas.microsoft.com/office/drawing/2014/main" id="{505326FB-A88D-451B-97F1-AABB1401A23D}"/>
              </a:ext>
            </a:extLst>
          </p:cNvPr>
          <p:cNvSpPr/>
          <p:nvPr/>
        </p:nvSpPr>
        <p:spPr>
          <a:xfrm>
            <a:off x="1613532" y="6393287"/>
            <a:ext cx="4572000" cy="400110"/>
          </a:xfrm>
          <a:prstGeom prst="rect">
            <a:avLst/>
          </a:prstGeom>
        </p:spPr>
        <p:txBody>
          <a:bodyPr>
            <a:spAutoFit/>
          </a:bodyPr>
          <a:lstStyle/>
          <a:p>
            <a:r>
              <a:rPr lang="en-US" sz="1000" b="0" dirty="0">
                <a:solidFill>
                  <a:schemeClr val="bg1"/>
                </a:solidFill>
              </a:rPr>
              <a:t>https://www.researchgate.net/figure/A-Snapshots-of-undertwisted-left-and-overtwisted-right-dsDNA-and-dsRNA-extracted_fig1_282872571</a:t>
            </a:r>
          </a:p>
        </p:txBody>
      </p:sp>
    </p:spTree>
    <p:extLst>
      <p:ext uri="{BB962C8B-B14F-4D97-AF65-F5344CB8AC3E}">
        <p14:creationId xmlns:p14="http://schemas.microsoft.com/office/powerpoint/2010/main" val="18220218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791200" y="2667000"/>
            <a:ext cx="3124200" cy="838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ounded Rectangle 10"/>
          <p:cNvSpPr/>
          <p:nvPr/>
        </p:nvSpPr>
        <p:spPr bwMode="auto">
          <a:xfrm>
            <a:off x="2514600" y="2667000"/>
            <a:ext cx="2895600" cy="838195"/>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r>
              <a:rPr lang="en-US" dirty="0"/>
              <a:t>An ontological square</a:t>
            </a:r>
          </a:p>
        </p:txBody>
      </p:sp>
      <p:graphicFrame>
        <p:nvGraphicFramePr>
          <p:cNvPr id="10" name="Table 9"/>
          <p:cNvGraphicFramePr>
            <a:graphicFrameLocks noGrp="1"/>
          </p:cNvGraphicFramePr>
          <p:nvPr>
            <p:extLst>
              <p:ext uri="{D42A27DB-BD31-4B8C-83A1-F6EECF244321}">
                <p14:modId xmlns:p14="http://schemas.microsoft.com/office/powerpoint/2010/main" val="2620424025"/>
              </p:ext>
            </p:extLst>
          </p:nvPr>
        </p:nvGraphicFramePr>
        <p:xfrm>
          <a:off x="76200" y="1752600"/>
          <a:ext cx="8991600" cy="46634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3311358">
                  <a:extLst>
                    <a:ext uri="{9D8B030D-6E8A-4147-A177-3AD203B41FA5}">
                      <a16:colId xmlns:a16="http://schemas.microsoft.com/office/drawing/2014/main" val="20001"/>
                    </a:ext>
                  </a:extLst>
                </a:gridCol>
                <a:gridCol w="3470442">
                  <a:extLst>
                    <a:ext uri="{9D8B030D-6E8A-4147-A177-3AD203B41FA5}">
                      <a16:colId xmlns:a16="http://schemas.microsoft.com/office/drawing/2014/main" val="20002"/>
                    </a:ext>
                  </a:extLst>
                </a:gridCol>
              </a:tblGrid>
              <a:tr h="370840">
                <a:tc>
                  <a:txBody>
                    <a:bodyPr/>
                    <a:lstStyle/>
                    <a:p>
                      <a:endParaRPr lang="en-US" sz="3200"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a:t>Continuant</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err="1"/>
                        <a:t>Occurrent</a:t>
                      </a:r>
                      <a:endParaRPr lang="en-US" sz="3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en-US" sz="3200" dirty="0">
                        <a:solidFill>
                          <a:schemeClr val="bg1"/>
                        </a:solidFill>
                      </a:endParaRPr>
                    </a:p>
                    <a:p>
                      <a:r>
                        <a:rPr lang="en-US" sz="3200" b="1" dirty="0">
                          <a:solidFill>
                            <a:schemeClr val="bg1"/>
                          </a:solidFill>
                        </a:rPr>
                        <a:t>Types</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r>
                        <a:rPr lang="en-US" sz="3200" dirty="0">
                          <a:solidFill>
                            <a:schemeClr val="bg1"/>
                          </a:solidFill>
                        </a:rPr>
                        <a:t>DNA molecule</a:t>
                      </a:r>
                    </a:p>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r>
                        <a:rPr lang="en-US" sz="3200" dirty="0">
                          <a:solidFill>
                            <a:schemeClr val="bg1"/>
                          </a:solidFill>
                        </a:rPr>
                        <a:t>DNA interaction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r>
                        <a:rPr lang="en-US" sz="2400" b="1" dirty="0">
                          <a:solidFill>
                            <a:schemeClr val="bg1"/>
                          </a:solidFill>
                        </a:rPr>
                        <a:t>Particulars</a:t>
                      </a:r>
                      <a:r>
                        <a:rPr lang="en-US" sz="3200" b="1" dirty="0">
                          <a:solidFill>
                            <a:schemeClr val="bg1"/>
                          </a:solidFill>
                        </a:rPr>
                        <a:t> </a:t>
                      </a: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26" name="Straight Connector 25"/>
          <p:cNvCxnSpPr/>
          <p:nvPr/>
        </p:nvCxnSpPr>
        <p:spPr bwMode="auto">
          <a:xfrm flipH="1">
            <a:off x="76200" y="2362200"/>
            <a:ext cx="898144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flipH="1">
            <a:off x="86360" y="3962400"/>
            <a:ext cx="898144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flipH="1">
            <a:off x="2283057" y="1752600"/>
            <a:ext cx="9928" cy="466344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3" name="Slide Number Placeholder 2"/>
          <p:cNvSpPr>
            <a:spLocks noGrp="1"/>
          </p:cNvSpPr>
          <p:nvPr>
            <p:ph type="sldNum" sz="quarter" idx="4"/>
          </p:nvPr>
        </p:nvSpPr>
        <p:spPr/>
        <p:txBody>
          <a:bodyPr/>
          <a:lstStyle/>
          <a:p>
            <a:fld id="{7C5DB68A-9D44-4073-920F-D08D647C06A7}" type="slidenum">
              <a:rPr lang="en-US" smtClean="0"/>
              <a:t>63</a:t>
            </a:fld>
            <a:endParaRPr lang="en-US" dirty="0"/>
          </a:p>
        </p:txBody>
      </p:sp>
      <p:sp>
        <p:nvSpPr>
          <p:cNvPr id="4" name="Rectangle 3">
            <a:extLst>
              <a:ext uri="{FF2B5EF4-FFF2-40B4-BE49-F238E27FC236}">
                <a16:creationId xmlns:a16="http://schemas.microsoft.com/office/drawing/2014/main" id="{C4332F67-6E6B-459C-A518-03F27EE36D61}"/>
              </a:ext>
            </a:extLst>
          </p:cNvPr>
          <p:cNvSpPr/>
          <p:nvPr/>
        </p:nvSpPr>
        <p:spPr>
          <a:xfrm>
            <a:off x="5914256" y="6413984"/>
            <a:ext cx="2955424" cy="276999"/>
          </a:xfrm>
          <a:prstGeom prst="rect">
            <a:avLst/>
          </a:prstGeom>
        </p:spPr>
        <p:txBody>
          <a:bodyPr wrap="square">
            <a:spAutoFit/>
          </a:bodyPr>
          <a:lstStyle/>
          <a:p>
            <a:r>
              <a:rPr lang="en-US" sz="1200" b="0" dirty="0">
                <a:solidFill>
                  <a:schemeClr val="bg1"/>
                </a:solidFill>
              </a:rPr>
              <a:t>https://news.illinois.edu/view/6367/341997</a:t>
            </a:r>
          </a:p>
        </p:txBody>
      </p:sp>
      <p:pic>
        <p:nvPicPr>
          <p:cNvPr id="13" name="Picture 4" descr="https://news.illinois.edu/files/6367/341997/85451.gif">
            <a:extLst>
              <a:ext uri="{FF2B5EF4-FFF2-40B4-BE49-F238E27FC236}">
                <a16:creationId xmlns:a16="http://schemas.microsoft.com/office/drawing/2014/main" id="{99114825-D84A-41DB-9253-B38CE81128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42096" y="4122420"/>
            <a:ext cx="3873304"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468CE9C-6907-4843-886B-53F0A50B766E}"/>
              </a:ext>
            </a:extLst>
          </p:cNvPr>
          <p:cNvPicPr>
            <a:picLocks noChangeAspect="1"/>
          </p:cNvPicPr>
          <p:nvPr/>
        </p:nvPicPr>
        <p:blipFill>
          <a:blip r:embed="rId4"/>
          <a:stretch>
            <a:fillRect/>
          </a:stretch>
        </p:blipFill>
        <p:spPr>
          <a:xfrm>
            <a:off x="2915464" y="4314134"/>
            <a:ext cx="1968136" cy="1821491"/>
          </a:xfrm>
          <a:prstGeom prst="rect">
            <a:avLst/>
          </a:prstGeom>
        </p:spPr>
      </p:pic>
      <p:cxnSp>
        <p:nvCxnSpPr>
          <p:cNvPr id="14" name="Straight Arrow Connector 13">
            <a:extLst>
              <a:ext uri="{FF2B5EF4-FFF2-40B4-BE49-F238E27FC236}">
                <a16:creationId xmlns:a16="http://schemas.microsoft.com/office/drawing/2014/main" id="{AD934B64-C116-4646-9C4A-432A65FB5B25}"/>
              </a:ext>
            </a:extLst>
          </p:cNvPr>
          <p:cNvCxnSpPr>
            <a:cxnSpLocks/>
          </p:cNvCxnSpPr>
          <p:nvPr/>
        </p:nvCxnSpPr>
        <p:spPr bwMode="auto">
          <a:xfrm flipV="1">
            <a:off x="3505200" y="3505200"/>
            <a:ext cx="457200" cy="1107757"/>
          </a:xfrm>
          <a:prstGeom prst="straightConnector1">
            <a:avLst/>
          </a:prstGeom>
          <a:solidFill>
            <a:schemeClr val="accent1"/>
          </a:solidFill>
          <a:ln w="38100" cap="flat" cmpd="sng" algn="ctr">
            <a:solidFill>
              <a:srgbClr val="FFFF0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ED68355F-ECA1-4952-9B63-024A23B399D8}"/>
              </a:ext>
            </a:extLst>
          </p:cNvPr>
          <p:cNvCxnSpPr>
            <a:cxnSpLocks/>
          </p:cNvCxnSpPr>
          <p:nvPr/>
        </p:nvCxnSpPr>
        <p:spPr bwMode="auto">
          <a:xfrm flipV="1">
            <a:off x="7315200" y="3505200"/>
            <a:ext cx="0" cy="1295400"/>
          </a:xfrm>
          <a:prstGeom prst="straightConnector1">
            <a:avLst/>
          </a:prstGeom>
          <a:solidFill>
            <a:schemeClr val="accent1"/>
          </a:solidFill>
          <a:ln w="38100" cap="flat" cmpd="sng" algn="ctr">
            <a:solidFill>
              <a:srgbClr val="FFFF00"/>
            </a:solidFill>
            <a:prstDash val="solid"/>
            <a:round/>
            <a:headEnd type="none" w="med" len="med"/>
            <a:tailEnd type="triangle"/>
          </a:ln>
          <a:effectLst/>
        </p:spPr>
      </p:cxnSp>
      <p:sp>
        <p:nvSpPr>
          <p:cNvPr id="17" name="TextBox 16">
            <a:extLst>
              <a:ext uri="{FF2B5EF4-FFF2-40B4-BE49-F238E27FC236}">
                <a16:creationId xmlns:a16="http://schemas.microsoft.com/office/drawing/2014/main" id="{C52EDD50-4A48-41B6-9B8E-65A8A59CDF12}"/>
              </a:ext>
            </a:extLst>
          </p:cNvPr>
          <p:cNvSpPr txBox="1"/>
          <p:nvPr/>
        </p:nvSpPr>
        <p:spPr>
          <a:xfrm>
            <a:off x="1256548" y="3850511"/>
            <a:ext cx="1770035" cy="1077218"/>
          </a:xfrm>
          <a:prstGeom prst="rect">
            <a:avLst/>
          </a:prstGeom>
          <a:noFill/>
        </p:spPr>
        <p:txBody>
          <a:bodyPr wrap="none" rtlCol="0">
            <a:spAutoFit/>
          </a:bodyPr>
          <a:lstStyle/>
          <a:p>
            <a:r>
              <a:rPr lang="en-US" dirty="0">
                <a:solidFill>
                  <a:srgbClr val="FFFF00"/>
                </a:solidFill>
              </a:rPr>
              <a:t>Instance </a:t>
            </a:r>
          </a:p>
          <a:p>
            <a:r>
              <a:rPr lang="en-US" dirty="0">
                <a:solidFill>
                  <a:srgbClr val="FFFF00"/>
                </a:solidFill>
              </a:rPr>
              <a:t>of </a:t>
            </a:r>
            <a:r>
              <a:rPr lang="en-US" i="1" u="sng" dirty="0">
                <a:solidFill>
                  <a:srgbClr val="FFFF00"/>
                </a:solidFill>
              </a:rPr>
              <a:t>at t</a:t>
            </a:r>
          </a:p>
        </p:txBody>
      </p:sp>
      <p:sp>
        <p:nvSpPr>
          <p:cNvPr id="18" name="TextBox 17">
            <a:extLst>
              <a:ext uri="{FF2B5EF4-FFF2-40B4-BE49-F238E27FC236}">
                <a16:creationId xmlns:a16="http://schemas.microsoft.com/office/drawing/2014/main" id="{606A7823-CBEC-4B2D-BA18-240116F884B0}"/>
              </a:ext>
            </a:extLst>
          </p:cNvPr>
          <p:cNvSpPr txBox="1"/>
          <p:nvPr/>
        </p:nvSpPr>
        <p:spPr>
          <a:xfrm>
            <a:off x="5655774" y="4028182"/>
            <a:ext cx="2111475" cy="584775"/>
          </a:xfrm>
          <a:prstGeom prst="rect">
            <a:avLst/>
          </a:prstGeom>
          <a:noFill/>
        </p:spPr>
        <p:txBody>
          <a:bodyPr wrap="none" rtlCol="0">
            <a:spAutoFit/>
          </a:bodyPr>
          <a:lstStyle/>
          <a:p>
            <a:r>
              <a:rPr lang="en-US" dirty="0">
                <a:solidFill>
                  <a:srgbClr val="FFFF00"/>
                </a:solidFill>
              </a:rPr>
              <a:t>Instance of</a:t>
            </a:r>
          </a:p>
        </p:txBody>
      </p:sp>
      <p:cxnSp>
        <p:nvCxnSpPr>
          <p:cNvPr id="19" name="Straight Arrow Connector 18">
            <a:extLst>
              <a:ext uri="{FF2B5EF4-FFF2-40B4-BE49-F238E27FC236}">
                <a16:creationId xmlns:a16="http://schemas.microsoft.com/office/drawing/2014/main" id="{0DE4A8CF-9275-4A28-8B0D-5E768642391E}"/>
              </a:ext>
            </a:extLst>
          </p:cNvPr>
          <p:cNvCxnSpPr>
            <a:cxnSpLocks/>
          </p:cNvCxnSpPr>
          <p:nvPr/>
        </p:nvCxnSpPr>
        <p:spPr bwMode="auto">
          <a:xfrm flipH="1" flipV="1">
            <a:off x="4101905" y="3505195"/>
            <a:ext cx="506713" cy="1107762"/>
          </a:xfrm>
          <a:prstGeom prst="straightConnector1">
            <a:avLst/>
          </a:prstGeom>
          <a:solidFill>
            <a:schemeClr val="accent1"/>
          </a:solidFill>
          <a:ln w="38100" cap="flat" cmpd="sng" algn="ctr">
            <a:solidFill>
              <a:srgbClr val="FFFF00"/>
            </a:solidFill>
            <a:prstDash val="solid"/>
            <a:round/>
            <a:headEnd type="none" w="med" len="med"/>
            <a:tailEnd type="triangle"/>
          </a:ln>
          <a:effectLst/>
        </p:spPr>
      </p:cxnSp>
      <p:sp>
        <p:nvSpPr>
          <p:cNvPr id="23" name="Rectangle 22">
            <a:extLst>
              <a:ext uri="{FF2B5EF4-FFF2-40B4-BE49-F238E27FC236}">
                <a16:creationId xmlns:a16="http://schemas.microsoft.com/office/drawing/2014/main" id="{2368F1EC-9187-4D0B-BB26-6017B26ECF97}"/>
              </a:ext>
            </a:extLst>
          </p:cNvPr>
          <p:cNvSpPr/>
          <p:nvPr/>
        </p:nvSpPr>
        <p:spPr>
          <a:xfrm>
            <a:off x="1613532" y="6393287"/>
            <a:ext cx="4572000" cy="400110"/>
          </a:xfrm>
          <a:prstGeom prst="rect">
            <a:avLst/>
          </a:prstGeom>
        </p:spPr>
        <p:txBody>
          <a:bodyPr>
            <a:spAutoFit/>
          </a:bodyPr>
          <a:lstStyle/>
          <a:p>
            <a:r>
              <a:rPr lang="en-US" sz="1000" b="0" dirty="0">
                <a:solidFill>
                  <a:schemeClr val="bg1"/>
                </a:solidFill>
              </a:rPr>
              <a:t>https://www.researchgate.net/figure/A-Snapshots-of-undertwisted-left-and-overtwisted-right-dsDNA-and-dsRNA-extracted_fig1_282872571</a:t>
            </a:r>
          </a:p>
        </p:txBody>
      </p:sp>
    </p:spTree>
    <p:extLst>
      <p:ext uri="{BB962C8B-B14F-4D97-AF65-F5344CB8AC3E}">
        <p14:creationId xmlns:p14="http://schemas.microsoft.com/office/powerpoint/2010/main" val="73604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AutoShape 5"/>
          <p:cNvSpPr>
            <a:spLocks noGrp="1" noChangeArrowheads="1"/>
          </p:cNvSpPr>
          <p:nvPr>
            <p:ph type="title"/>
          </p:nvPr>
        </p:nvSpPr>
        <p:spPr/>
        <p:txBody>
          <a:bodyPr/>
          <a:lstStyle/>
          <a:p>
            <a:pPr eaLnBrk="1" hangingPunct="1"/>
            <a:r>
              <a:rPr lang="en-US" altLang="en-US" dirty="0"/>
              <a:t>The importance of temporal indexing</a:t>
            </a:r>
            <a:br>
              <a:rPr lang="en-US" altLang="en-US" dirty="0"/>
            </a:br>
            <a:r>
              <a:rPr lang="en-US" altLang="en-US" dirty="0"/>
              <a:t>for continuants</a:t>
            </a:r>
          </a:p>
        </p:txBody>
      </p:sp>
      <p:sp>
        <p:nvSpPr>
          <p:cNvPr id="79874" name="Slide Number Placeholder 3"/>
          <p:cNvSpPr>
            <a:spLocks noGrp="1"/>
          </p:cNvSpPr>
          <p:nvPr>
            <p:ph type="sldNum" sz="quarter" idx="4"/>
          </p:nvPr>
        </p:nvSpPr>
        <p:spPr>
          <a:xfrm>
            <a:off x="0" y="6553200"/>
            <a:ext cx="61436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spcBef>
                <a:spcPct val="0"/>
              </a:spcBef>
              <a:buFontTx/>
              <a:buNone/>
            </a:pPr>
            <a:fld id="{F55BD212-9BAB-4A1C-A7B0-274D4E897E43}" type="slidenum">
              <a:rPr lang="en-US" altLang="en-US" sz="1400">
                <a:solidFill>
                  <a:schemeClr val="bg1"/>
                </a:solidFill>
              </a:rPr>
              <a:pPr>
                <a:spcBef>
                  <a:spcPct val="0"/>
                </a:spcBef>
                <a:buFontTx/>
                <a:buNone/>
              </a:pPr>
              <a:t>64</a:t>
            </a:fld>
            <a:endParaRPr lang="en-US" altLang="en-US" sz="1400">
              <a:solidFill>
                <a:schemeClr val="bg1"/>
              </a:solidFill>
            </a:endParaRPr>
          </a:p>
        </p:txBody>
      </p:sp>
      <p:sp>
        <p:nvSpPr>
          <p:cNvPr id="79875" name="Text Box 2"/>
          <p:cNvSpPr txBox="1">
            <a:spLocks noChangeArrowheads="1"/>
          </p:cNvSpPr>
          <p:nvPr/>
        </p:nvSpPr>
        <p:spPr bwMode="auto">
          <a:xfrm>
            <a:off x="3562350" y="4648200"/>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2</a:t>
            </a:r>
          </a:p>
        </p:txBody>
      </p:sp>
      <p:sp>
        <p:nvSpPr>
          <p:cNvPr id="79876" name="Text Box 3"/>
          <p:cNvSpPr txBox="1">
            <a:spLocks noChangeArrowheads="1"/>
          </p:cNvSpPr>
          <p:nvPr/>
        </p:nvSpPr>
        <p:spPr bwMode="auto">
          <a:xfrm>
            <a:off x="7162800" y="4738688"/>
            <a:ext cx="169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1</a:t>
            </a:r>
          </a:p>
        </p:txBody>
      </p:sp>
      <p:sp>
        <p:nvSpPr>
          <p:cNvPr id="79877" name="Text Box 4"/>
          <p:cNvSpPr txBox="1">
            <a:spLocks noChangeArrowheads="1"/>
          </p:cNvSpPr>
          <p:nvPr/>
        </p:nvSpPr>
        <p:spPr bwMode="auto">
          <a:xfrm>
            <a:off x="7162800" y="4410075"/>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2</a:t>
            </a:r>
          </a:p>
        </p:txBody>
      </p:sp>
      <p:sp>
        <p:nvSpPr>
          <p:cNvPr id="79879" name="Text Box 6"/>
          <p:cNvSpPr txBox="1">
            <a:spLocks noChangeArrowheads="1"/>
          </p:cNvSpPr>
          <p:nvPr/>
        </p:nvSpPr>
        <p:spPr bwMode="auto">
          <a:xfrm>
            <a:off x="5715000" y="5943600"/>
            <a:ext cx="2655888" cy="528638"/>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chemeClr val="tx1"/>
                </a:solidFill>
              </a:rPr>
              <a:t>this-1’s stomach</a:t>
            </a:r>
          </a:p>
        </p:txBody>
      </p:sp>
      <p:sp>
        <p:nvSpPr>
          <p:cNvPr id="79880" name="AutoShape 7"/>
          <p:cNvSpPr>
            <a:spLocks noChangeArrowheads="1"/>
          </p:cNvSpPr>
          <p:nvPr/>
        </p:nvSpPr>
        <p:spPr bwMode="auto">
          <a:xfrm>
            <a:off x="1122363" y="2757488"/>
            <a:ext cx="1314450" cy="1047750"/>
          </a:xfrm>
          <a:prstGeom prst="roundRect">
            <a:avLst>
              <a:gd name="adj" fmla="val 16667"/>
            </a:avLst>
          </a:prstGeom>
          <a:solidFill>
            <a:srgbClr val="FFFF00"/>
          </a:solidFill>
          <a:ln w="9525">
            <a:solidFill>
              <a:schemeClr val="bg1"/>
            </a:solidFill>
            <a:round/>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rgbClr val="000066"/>
                </a:solidFill>
              </a:rPr>
              <a:t>benign</a:t>
            </a:r>
          </a:p>
          <a:p>
            <a:pPr algn="ctr" eaLnBrk="1" hangingPunct="1">
              <a:spcBef>
                <a:spcPct val="0"/>
              </a:spcBef>
              <a:buFontTx/>
              <a:buNone/>
            </a:pPr>
            <a:r>
              <a:rPr lang="en-US" altLang="en-US" sz="2800">
                <a:solidFill>
                  <a:srgbClr val="000066"/>
                </a:solidFill>
              </a:rPr>
              <a:t>tumor</a:t>
            </a:r>
          </a:p>
        </p:txBody>
      </p:sp>
      <p:sp>
        <p:nvSpPr>
          <p:cNvPr id="79881" name="Text Box 8"/>
          <p:cNvSpPr txBox="1">
            <a:spLocks noChangeArrowheads="1"/>
          </p:cNvSpPr>
          <p:nvPr/>
        </p:nvSpPr>
        <p:spPr bwMode="auto">
          <a:xfrm>
            <a:off x="371475" y="4645025"/>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1</a:t>
            </a:r>
          </a:p>
        </p:txBody>
      </p:sp>
      <p:cxnSp>
        <p:nvCxnSpPr>
          <p:cNvPr id="79882" name="AutoShape 9"/>
          <p:cNvCxnSpPr>
            <a:cxnSpLocks noChangeShapeType="1"/>
            <a:stCxn id="79879" idx="0"/>
            <a:endCxn id="79888" idx="2"/>
          </p:cNvCxnSpPr>
          <p:nvPr/>
        </p:nvCxnSpPr>
        <p:spPr bwMode="auto">
          <a:xfrm flipV="1">
            <a:off x="7043738" y="3622675"/>
            <a:ext cx="33337" cy="2320925"/>
          </a:xfrm>
          <a:prstGeom prst="straightConnector1">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79883" name="Rectangle 10"/>
          <p:cNvSpPr>
            <a:spLocks noChangeArrowheads="1"/>
          </p:cNvSpPr>
          <p:nvPr/>
        </p:nvSpPr>
        <p:spPr bwMode="auto">
          <a:xfrm>
            <a:off x="0" y="4495800"/>
            <a:ext cx="9144000" cy="609600"/>
          </a:xfrm>
          <a:prstGeom prst="rect">
            <a:avLst/>
          </a:prstGeom>
          <a:solidFill>
            <a:srgbClr val="FF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79884" name="Text Box 11"/>
          <p:cNvSpPr txBox="1">
            <a:spLocks noChangeArrowheads="1"/>
          </p:cNvSpPr>
          <p:nvPr/>
        </p:nvSpPr>
        <p:spPr bwMode="auto">
          <a:xfrm>
            <a:off x="2286000" y="5943600"/>
            <a:ext cx="1044575" cy="528638"/>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chemeClr val="tx1"/>
                </a:solidFill>
              </a:rPr>
              <a:t>this-4</a:t>
            </a:r>
          </a:p>
        </p:txBody>
      </p:sp>
      <p:sp>
        <p:nvSpPr>
          <p:cNvPr id="79885" name="AutoShape 12"/>
          <p:cNvSpPr>
            <a:spLocks noChangeArrowheads="1"/>
          </p:cNvSpPr>
          <p:nvPr/>
        </p:nvSpPr>
        <p:spPr bwMode="auto">
          <a:xfrm>
            <a:off x="3200400" y="2755900"/>
            <a:ext cx="1828800" cy="1047750"/>
          </a:xfrm>
          <a:prstGeom prst="roundRect">
            <a:avLst>
              <a:gd name="adj" fmla="val 16667"/>
            </a:avLst>
          </a:prstGeom>
          <a:solidFill>
            <a:srgbClr val="FFFF00"/>
          </a:solidFill>
          <a:ln w="9525">
            <a:solidFill>
              <a:schemeClr val="bg1"/>
            </a:solidFill>
            <a:round/>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rgbClr val="000066"/>
                </a:solidFill>
              </a:rPr>
              <a:t>malignant</a:t>
            </a:r>
          </a:p>
          <a:p>
            <a:pPr algn="ctr" eaLnBrk="1" hangingPunct="1">
              <a:spcBef>
                <a:spcPct val="0"/>
              </a:spcBef>
              <a:buFontTx/>
              <a:buNone/>
            </a:pPr>
            <a:r>
              <a:rPr lang="en-US" altLang="en-US" sz="2800">
                <a:solidFill>
                  <a:srgbClr val="000066"/>
                </a:solidFill>
              </a:rPr>
              <a:t>tumor</a:t>
            </a:r>
          </a:p>
        </p:txBody>
      </p:sp>
      <p:cxnSp>
        <p:nvCxnSpPr>
          <p:cNvPr id="79886" name="AutoShape 13"/>
          <p:cNvCxnSpPr>
            <a:cxnSpLocks noChangeShapeType="1"/>
            <a:stCxn id="79884" idx="0"/>
            <a:endCxn id="79885" idx="2"/>
          </p:cNvCxnSpPr>
          <p:nvPr/>
        </p:nvCxnSpPr>
        <p:spPr bwMode="auto">
          <a:xfrm flipV="1">
            <a:off x="2808288" y="3803650"/>
            <a:ext cx="1306512" cy="2139950"/>
          </a:xfrm>
          <a:prstGeom prst="straightConnector1">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79887" name="Text Box 14"/>
          <p:cNvSpPr txBox="1">
            <a:spLocks noChangeArrowheads="1"/>
          </p:cNvSpPr>
          <p:nvPr/>
        </p:nvSpPr>
        <p:spPr bwMode="auto">
          <a:xfrm>
            <a:off x="3886200" y="5715000"/>
            <a:ext cx="123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a:solidFill>
                  <a:srgbClr val="FF3300"/>
                </a:solidFill>
              </a:rPr>
              <a:t>partOf </a:t>
            </a:r>
            <a:r>
              <a:rPr lang="en-US" altLang="en-US" sz="1800">
                <a:solidFill>
                  <a:srgbClr val="FF3300"/>
                </a:solidFill>
              </a:rPr>
              <a:t>at t</a:t>
            </a:r>
            <a:r>
              <a:rPr lang="en-US" altLang="en-US" sz="1800" baseline="-25000">
                <a:solidFill>
                  <a:srgbClr val="FF3300"/>
                </a:solidFill>
              </a:rPr>
              <a:t>1</a:t>
            </a:r>
          </a:p>
        </p:txBody>
      </p:sp>
      <p:sp>
        <p:nvSpPr>
          <p:cNvPr id="79888" name="AutoShape 15"/>
          <p:cNvSpPr>
            <a:spLocks noChangeArrowheads="1"/>
          </p:cNvSpPr>
          <p:nvPr/>
        </p:nvSpPr>
        <p:spPr bwMode="auto">
          <a:xfrm>
            <a:off x="6324600" y="3048000"/>
            <a:ext cx="1504950" cy="574675"/>
          </a:xfrm>
          <a:prstGeom prst="roundRect">
            <a:avLst>
              <a:gd name="adj" fmla="val 16667"/>
            </a:avLst>
          </a:prstGeom>
          <a:solidFill>
            <a:srgbClr val="FFFF00"/>
          </a:solidFill>
          <a:ln w="9525">
            <a:solidFill>
              <a:schemeClr val="bg1"/>
            </a:solidFill>
            <a:round/>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rgbClr val="000066"/>
                </a:solidFill>
              </a:rPr>
              <a:t>stomach</a:t>
            </a:r>
          </a:p>
        </p:txBody>
      </p:sp>
      <p:cxnSp>
        <p:nvCxnSpPr>
          <p:cNvPr id="79889" name="AutoShape 16"/>
          <p:cNvCxnSpPr>
            <a:cxnSpLocks noChangeShapeType="1"/>
            <a:stCxn id="79884" idx="3"/>
            <a:endCxn id="79879" idx="1"/>
          </p:cNvCxnSpPr>
          <p:nvPr/>
        </p:nvCxnSpPr>
        <p:spPr bwMode="auto">
          <a:xfrm>
            <a:off x="3330575" y="6208713"/>
            <a:ext cx="2384425" cy="0"/>
          </a:xfrm>
          <a:prstGeom prst="straightConnector1">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79890" name="Text Box 17"/>
          <p:cNvSpPr txBox="1">
            <a:spLocks noChangeArrowheads="1"/>
          </p:cNvSpPr>
          <p:nvPr/>
        </p:nvSpPr>
        <p:spPr bwMode="auto">
          <a:xfrm>
            <a:off x="3886200" y="6324600"/>
            <a:ext cx="123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a:solidFill>
                  <a:srgbClr val="FF3300"/>
                </a:solidFill>
              </a:rPr>
              <a:t>partOf </a:t>
            </a:r>
            <a:r>
              <a:rPr lang="en-US" altLang="en-US" sz="1800">
                <a:solidFill>
                  <a:srgbClr val="FF3300"/>
                </a:solidFill>
              </a:rPr>
              <a:t>at t</a:t>
            </a:r>
            <a:r>
              <a:rPr lang="en-US" altLang="en-US" sz="1800" baseline="-25000">
                <a:solidFill>
                  <a:srgbClr val="FF3300"/>
                </a:solidFill>
              </a:rPr>
              <a:t>2</a:t>
            </a:r>
          </a:p>
        </p:txBody>
      </p:sp>
      <p:cxnSp>
        <p:nvCxnSpPr>
          <p:cNvPr id="79891" name="AutoShape 18"/>
          <p:cNvCxnSpPr>
            <a:cxnSpLocks noChangeShapeType="1"/>
            <a:stCxn id="79884" idx="0"/>
            <a:endCxn id="79880" idx="2"/>
          </p:cNvCxnSpPr>
          <p:nvPr/>
        </p:nvCxnSpPr>
        <p:spPr bwMode="auto">
          <a:xfrm flipH="1" flipV="1">
            <a:off x="1779588" y="3805238"/>
            <a:ext cx="1028700" cy="2138362"/>
          </a:xfrm>
          <a:prstGeom prst="straightConnector1">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428562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AutoShape 5"/>
          <p:cNvSpPr>
            <a:spLocks noGrp="1" noChangeArrowheads="1"/>
          </p:cNvSpPr>
          <p:nvPr>
            <p:ph type="title"/>
          </p:nvPr>
        </p:nvSpPr>
        <p:spPr/>
        <p:txBody>
          <a:bodyPr/>
          <a:lstStyle/>
          <a:p>
            <a:pPr eaLnBrk="1" hangingPunct="1"/>
            <a:r>
              <a:rPr lang="en-US" altLang="en-US"/>
              <a:t>The importance of temporal indexing</a:t>
            </a:r>
          </a:p>
        </p:txBody>
      </p:sp>
      <p:sp>
        <p:nvSpPr>
          <p:cNvPr id="79874" name="Slide Number Placeholder 3"/>
          <p:cNvSpPr>
            <a:spLocks noGrp="1"/>
          </p:cNvSpPr>
          <p:nvPr>
            <p:ph type="sldNum" sz="quarter" idx="4"/>
          </p:nvPr>
        </p:nvSpPr>
        <p:spPr>
          <a:xfrm>
            <a:off x="0" y="6553200"/>
            <a:ext cx="61436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spcBef>
                <a:spcPct val="0"/>
              </a:spcBef>
              <a:buFontTx/>
              <a:buNone/>
            </a:pPr>
            <a:fld id="{F55BD212-9BAB-4A1C-A7B0-274D4E897E43}" type="slidenum">
              <a:rPr lang="en-US" altLang="en-US" sz="1400">
                <a:solidFill>
                  <a:schemeClr val="bg1"/>
                </a:solidFill>
              </a:rPr>
              <a:pPr>
                <a:spcBef>
                  <a:spcPct val="0"/>
                </a:spcBef>
                <a:buFontTx/>
                <a:buNone/>
              </a:pPr>
              <a:t>65</a:t>
            </a:fld>
            <a:endParaRPr lang="en-US" altLang="en-US" sz="1400">
              <a:solidFill>
                <a:schemeClr val="bg1"/>
              </a:solidFill>
            </a:endParaRPr>
          </a:p>
        </p:txBody>
      </p:sp>
      <p:sp>
        <p:nvSpPr>
          <p:cNvPr id="79875" name="Text Box 2"/>
          <p:cNvSpPr txBox="1">
            <a:spLocks noChangeArrowheads="1"/>
          </p:cNvSpPr>
          <p:nvPr/>
        </p:nvSpPr>
        <p:spPr bwMode="auto">
          <a:xfrm>
            <a:off x="3562350" y="4648200"/>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2</a:t>
            </a:r>
          </a:p>
        </p:txBody>
      </p:sp>
      <p:sp>
        <p:nvSpPr>
          <p:cNvPr id="79876" name="Text Box 3"/>
          <p:cNvSpPr txBox="1">
            <a:spLocks noChangeArrowheads="1"/>
          </p:cNvSpPr>
          <p:nvPr/>
        </p:nvSpPr>
        <p:spPr bwMode="auto">
          <a:xfrm>
            <a:off x="7162800" y="4738688"/>
            <a:ext cx="169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1</a:t>
            </a:r>
          </a:p>
        </p:txBody>
      </p:sp>
      <p:sp>
        <p:nvSpPr>
          <p:cNvPr id="79877" name="Text Box 4"/>
          <p:cNvSpPr txBox="1">
            <a:spLocks noChangeArrowheads="1"/>
          </p:cNvSpPr>
          <p:nvPr/>
        </p:nvSpPr>
        <p:spPr bwMode="auto">
          <a:xfrm>
            <a:off x="7162800" y="4410075"/>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2</a:t>
            </a:r>
          </a:p>
        </p:txBody>
      </p:sp>
      <p:sp>
        <p:nvSpPr>
          <p:cNvPr id="79879" name="Text Box 6"/>
          <p:cNvSpPr txBox="1">
            <a:spLocks noChangeArrowheads="1"/>
          </p:cNvSpPr>
          <p:nvPr/>
        </p:nvSpPr>
        <p:spPr bwMode="auto">
          <a:xfrm>
            <a:off x="5715794" y="5795962"/>
            <a:ext cx="2655888" cy="528638"/>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chemeClr val="tx1"/>
                </a:solidFill>
              </a:rPr>
              <a:t>this-1’s stomach</a:t>
            </a:r>
          </a:p>
        </p:txBody>
      </p:sp>
      <p:sp>
        <p:nvSpPr>
          <p:cNvPr id="79880" name="AutoShape 7"/>
          <p:cNvSpPr>
            <a:spLocks noChangeArrowheads="1"/>
          </p:cNvSpPr>
          <p:nvPr/>
        </p:nvSpPr>
        <p:spPr bwMode="auto">
          <a:xfrm>
            <a:off x="742950" y="2757488"/>
            <a:ext cx="1314450" cy="1047750"/>
          </a:xfrm>
          <a:prstGeom prst="roundRect">
            <a:avLst>
              <a:gd name="adj" fmla="val 16667"/>
            </a:avLst>
          </a:prstGeom>
          <a:solidFill>
            <a:srgbClr val="FFFF00"/>
          </a:solidFill>
          <a:ln w="9525">
            <a:solidFill>
              <a:schemeClr val="bg1"/>
            </a:solidFill>
            <a:round/>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rgbClr val="000066"/>
                </a:solidFill>
              </a:rPr>
              <a:t>benign</a:t>
            </a:r>
          </a:p>
          <a:p>
            <a:pPr algn="ctr" eaLnBrk="1" hangingPunct="1">
              <a:spcBef>
                <a:spcPct val="0"/>
              </a:spcBef>
              <a:buFontTx/>
              <a:buNone/>
            </a:pPr>
            <a:r>
              <a:rPr lang="en-US" altLang="en-US" sz="2800">
                <a:solidFill>
                  <a:srgbClr val="000066"/>
                </a:solidFill>
              </a:rPr>
              <a:t>tumor</a:t>
            </a:r>
          </a:p>
        </p:txBody>
      </p:sp>
      <p:sp>
        <p:nvSpPr>
          <p:cNvPr id="79881" name="Text Box 8"/>
          <p:cNvSpPr txBox="1">
            <a:spLocks noChangeArrowheads="1"/>
          </p:cNvSpPr>
          <p:nvPr/>
        </p:nvSpPr>
        <p:spPr bwMode="auto">
          <a:xfrm>
            <a:off x="371475" y="4645025"/>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1</a:t>
            </a:r>
          </a:p>
        </p:txBody>
      </p:sp>
      <p:cxnSp>
        <p:nvCxnSpPr>
          <p:cNvPr id="79882" name="AutoShape 9"/>
          <p:cNvCxnSpPr>
            <a:cxnSpLocks noChangeShapeType="1"/>
            <a:stCxn id="79879" idx="0"/>
            <a:endCxn id="79888" idx="2"/>
          </p:cNvCxnSpPr>
          <p:nvPr/>
        </p:nvCxnSpPr>
        <p:spPr bwMode="auto">
          <a:xfrm flipV="1">
            <a:off x="7043738" y="3622675"/>
            <a:ext cx="0" cy="2173287"/>
          </a:xfrm>
          <a:prstGeom prst="straightConnector1">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79883" name="Rectangle 10"/>
          <p:cNvSpPr>
            <a:spLocks noChangeArrowheads="1"/>
          </p:cNvSpPr>
          <p:nvPr/>
        </p:nvSpPr>
        <p:spPr bwMode="auto">
          <a:xfrm>
            <a:off x="0" y="4495800"/>
            <a:ext cx="9144000" cy="609600"/>
          </a:xfrm>
          <a:prstGeom prst="rect">
            <a:avLst/>
          </a:prstGeom>
          <a:solidFill>
            <a:srgbClr val="FF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79884" name="Text Box 11"/>
          <p:cNvSpPr txBox="1">
            <a:spLocks noChangeArrowheads="1"/>
          </p:cNvSpPr>
          <p:nvPr/>
        </p:nvSpPr>
        <p:spPr bwMode="auto">
          <a:xfrm>
            <a:off x="877888" y="5334000"/>
            <a:ext cx="1044575" cy="528638"/>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chemeClr val="tx1"/>
                </a:solidFill>
              </a:rPr>
              <a:t>this-4</a:t>
            </a:r>
          </a:p>
        </p:txBody>
      </p:sp>
      <p:sp>
        <p:nvSpPr>
          <p:cNvPr id="79885" name="AutoShape 12"/>
          <p:cNvSpPr>
            <a:spLocks noChangeArrowheads="1"/>
          </p:cNvSpPr>
          <p:nvPr/>
        </p:nvSpPr>
        <p:spPr bwMode="auto">
          <a:xfrm>
            <a:off x="3200400" y="2755900"/>
            <a:ext cx="1828800" cy="1047750"/>
          </a:xfrm>
          <a:prstGeom prst="roundRect">
            <a:avLst>
              <a:gd name="adj" fmla="val 16667"/>
            </a:avLst>
          </a:prstGeom>
          <a:solidFill>
            <a:srgbClr val="FFFF00"/>
          </a:solidFill>
          <a:ln w="9525">
            <a:solidFill>
              <a:schemeClr val="bg1"/>
            </a:solidFill>
            <a:round/>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rgbClr val="000066"/>
                </a:solidFill>
              </a:rPr>
              <a:t>malignant</a:t>
            </a:r>
          </a:p>
          <a:p>
            <a:pPr algn="ctr" eaLnBrk="1" hangingPunct="1">
              <a:spcBef>
                <a:spcPct val="0"/>
              </a:spcBef>
              <a:buFontTx/>
              <a:buNone/>
            </a:pPr>
            <a:r>
              <a:rPr lang="en-US" altLang="en-US" sz="2800">
                <a:solidFill>
                  <a:srgbClr val="000066"/>
                </a:solidFill>
              </a:rPr>
              <a:t>tumor</a:t>
            </a:r>
          </a:p>
        </p:txBody>
      </p:sp>
      <p:cxnSp>
        <p:nvCxnSpPr>
          <p:cNvPr id="79886" name="AutoShape 13"/>
          <p:cNvCxnSpPr>
            <a:cxnSpLocks noChangeShapeType="1"/>
            <a:stCxn id="20" idx="0"/>
            <a:endCxn id="79885" idx="2"/>
          </p:cNvCxnSpPr>
          <p:nvPr/>
        </p:nvCxnSpPr>
        <p:spPr bwMode="auto">
          <a:xfrm flipH="1" flipV="1">
            <a:off x="4114800" y="3803650"/>
            <a:ext cx="1" cy="2328069"/>
          </a:xfrm>
          <a:prstGeom prst="straightConnector1">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79887" name="Text Box 14"/>
          <p:cNvSpPr txBox="1">
            <a:spLocks noChangeArrowheads="1"/>
          </p:cNvSpPr>
          <p:nvPr/>
        </p:nvSpPr>
        <p:spPr bwMode="auto">
          <a:xfrm>
            <a:off x="2332038" y="5279232"/>
            <a:ext cx="123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dirty="0" err="1">
                <a:solidFill>
                  <a:srgbClr val="FF3300"/>
                </a:solidFill>
              </a:rPr>
              <a:t>partOf</a:t>
            </a:r>
            <a:r>
              <a:rPr lang="en-US" altLang="en-US" sz="1800" b="0" dirty="0">
                <a:solidFill>
                  <a:srgbClr val="FF3300"/>
                </a:solidFill>
              </a:rPr>
              <a:t> </a:t>
            </a:r>
            <a:r>
              <a:rPr lang="en-US" altLang="en-US" sz="1800" dirty="0">
                <a:solidFill>
                  <a:srgbClr val="FF3300"/>
                </a:solidFill>
              </a:rPr>
              <a:t>at t</a:t>
            </a:r>
            <a:r>
              <a:rPr lang="en-US" altLang="en-US" sz="1800" baseline="-25000" dirty="0">
                <a:solidFill>
                  <a:srgbClr val="FF3300"/>
                </a:solidFill>
              </a:rPr>
              <a:t>1</a:t>
            </a:r>
          </a:p>
        </p:txBody>
      </p:sp>
      <p:sp>
        <p:nvSpPr>
          <p:cNvPr id="79888" name="AutoShape 15"/>
          <p:cNvSpPr>
            <a:spLocks noChangeArrowheads="1"/>
          </p:cNvSpPr>
          <p:nvPr/>
        </p:nvSpPr>
        <p:spPr bwMode="auto">
          <a:xfrm>
            <a:off x="6291263" y="3048000"/>
            <a:ext cx="1504950" cy="574675"/>
          </a:xfrm>
          <a:prstGeom prst="roundRect">
            <a:avLst>
              <a:gd name="adj" fmla="val 16667"/>
            </a:avLst>
          </a:prstGeom>
          <a:solidFill>
            <a:srgbClr val="FFFF00"/>
          </a:solidFill>
          <a:ln w="9525">
            <a:solidFill>
              <a:schemeClr val="bg1"/>
            </a:solidFill>
            <a:round/>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rgbClr val="000066"/>
                </a:solidFill>
              </a:rPr>
              <a:t>stomach</a:t>
            </a:r>
          </a:p>
        </p:txBody>
      </p:sp>
      <p:cxnSp>
        <p:nvCxnSpPr>
          <p:cNvPr id="79889" name="AutoShape 16"/>
          <p:cNvCxnSpPr>
            <a:cxnSpLocks noChangeShapeType="1"/>
            <a:stCxn id="79884" idx="3"/>
            <a:endCxn id="79879" idx="1"/>
          </p:cNvCxnSpPr>
          <p:nvPr/>
        </p:nvCxnSpPr>
        <p:spPr bwMode="auto">
          <a:xfrm>
            <a:off x="1922463" y="5598319"/>
            <a:ext cx="3793331" cy="461962"/>
          </a:xfrm>
          <a:prstGeom prst="straightConnector1">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79890" name="Text Box 17"/>
          <p:cNvSpPr txBox="1">
            <a:spLocks noChangeArrowheads="1"/>
          </p:cNvSpPr>
          <p:nvPr/>
        </p:nvSpPr>
        <p:spPr bwMode="auto">
          <a:xfrm>
            <a:off x="4876800" y="6408737"/>
            <a:ext cx="123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dirty="0" err="1">
                <a:solidFill>
                  <a:srgbClr val="FF3300"/>
                </a:solidFill>
              </a:rPr>
              <a:t>partOf</a:t>
            </a:r>
            <a:r>
              <a:rPr lang="en-US" altLang="en-US" sz="1800" b="0" dirty="0">
                <a:solidFill>
                  <a:srgbClr val="FF3300"/>
                </a:solidFill>
              </a:rPr>
              <a:t> </a:t>
            </a:r>
            <a:r>
              <a:rPr lang="en-US" altLang="en-US" sz="1800" dirty="0">
                <a:solidFill>
                  <a:srgbClr val="FF3300"/>
                </a:solidFill>
              </a:rPr>
              <a:t>at t</a:t>
            </a:r>
            <a:r>
              <a:rPr lang="en-US" altLang="en-US" sz="1800" baseline="-25000" dirty="0">
                <a:solidFill>
                  <a:srgbClr val="FF3300"/>
                </a:solidFill>
              </a:rPr>
              <a:t>2</a:t>
            </a:r>
          </a:p>
        </p:txBody>
      </p:sp>
      <p:cxnSp>
        <p:nvCxnSpPr>
          <p:cNvPr id="79891" name="AutoShape 18"/>
          <p:cNvCxnSpPr>
            <a:cxnSpLocks noChangeShapeType="1"/>
          </p:cNvCxnSpPr>
          <p:nvPr/>
        </p:nvCxnSpPr>
        <p:spPr bwMode="auto">
          <a:xfrm flipH="1" flipV="1">
            <a:off x="1400175" y="3805238"/>
            <a:ext cx="1" cy="1747837"/>
          </a:xfrm>
          <a:prstGeom prst="straightConnector1">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20" name="Text Box 11"/>
          <p:cNvSpPr txBox="1">
            <a:spLocks noChangeArrowheads="1"/>
          </p:cNvSpPr>
          <p:nvPr/>
        </p:nvSpPr>
        <p:spPr bwMode="auto">
          <a:xfrm>
            <a:off x="3592862" y="6131719"/>
            <a:ext cx="1043877" cy="523220"/>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dirty="0">
                <a:solidFill>
                  <a:schemeClr val="tx1"/>
                </a:solidFill>
              </a:rPr>
              <a:t>this-5</a:t>
            </a:r>
          </a:p>
        </p:txBody>
      </p:sp>
      <p:cxnSp>
        <p:nvCxnSpPr>
          <p:cNvPr id="29" name="AutoShape 16"/>
          <p:cNvCxnSpPr>
            <a:cxnSpLocks noChangeShapeType="1"/>
            <a:stCxn id="20" idx="3"/>
            <a:endCxn id="79879" idx="1"/>
          </p:cNvCxnSpPr>
          <p:nvPr/>
        </p:nvCxnSpPr>
        <p:spPr bwMode="auto">
          <a:xfrm flipV="1">
            <a:off x="4636739" y="6060281"/>
            <a:ext cx="1079055" cy="333048"/>
          </a:xfrm>
          <a:prstGeom prst="straightConnector1">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761241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943600" y="1219200"/>
            <a:ext cx="2362200" cy="2209800"/>
            <a:chOff x="3744" y="768"/>
            <a:chExt cx="1488" cy="1392"/>
          </a:xfrm>
        </p:grpSpPr>
        <p:sp>
          <p:nvSpPr>
            <p:cNvPr id="84000" name="Rectangle 3"/>
            <p:cNvSpPr>
              <a:spLocks noChangeArrowheads="1"/>
            </p:cNvSpPr>
            <p:nvPr/>
          </p:nvSpPr>
          <p:spPr bwMode="auto">
            <a:xfrm>
              <a:off x="3744" y="768"/>
              <a:ext cx="1488" cy="13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graphicFrame>
          <p:nvGraphicFramePr>
            <p:cNvPr id="84001" name="Object 4"/>
            <p:cNvGraphicFramePr>
              <a:graphicFrameLocks noChangeAspect="1"/>
            </p:cNvGraphicFramePr>
            <p:nvPr/>
          </p:nvGraphicFramePr>
          <p:xfrm>
            <a:off x="3936" y="864"/>
            <a:ext cx="1140" cy="1110"/>
          </p:xfrm>
          <a:graphic>
            <a:graphicData uri="http://schemas.openxmlformats.org/presentationml/2006/ole">
              <mc:AlternateContent xmlns:mc="http://schemas.openxmlformats.org/markup-compatibility/2006">
                <mc:Choice xmlns:v="urn:schemas-microsoft-com:vml" Requires="v">
                  <p:oleObj spid="_x0000_s371852" name="Photo Editor-foto" r:id="rId4" imgW="5447619" imgH="5304762" progId="MSPhotoEd.3">
                    <p:embed/>
                  </p:oleObj>
                </mc:Choice>
                <mc:Fallback>
                  <p:oleObj name="Photo Editor-foto" r:id="rId4" imgW="5447619" imgH="5304762" progId="MSPhotoEd.3">
                    <p:embed/>
                    <p:pic>
                      <p:nvPicPr>
                        <p:cNvPr id="84001"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864"/>
                          <a:ext cx="1140" cy="111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5"/>
          <p:cNvGrpSpPr>
            <a:grpSpLocks/>
          </p:cNvGrpSpPr>
          <p:nvPr/>
        </p:nvGrpSpPr>
        <p:grpSpPr bwMode="auto">
          <a:xfrm>
            <a:off x="3276600" y="1219200"/>
            <a:ext cx="2362200" cy="2209800"/>
            <a:chOff x="2064" y="768"/>
            <a:chExt cx="1488" cy="1392"/>
          </a:xfrm>
        </p:grpSpPr>
        <p:sp>
          <p:nvSpPr>
            <p:cNvPr id="83998" name="Rectangle 6"/>
            <p:cNvSpPr>
              <a:spLocks noChangeArrowheads="1"/>
            </p:cNvSpPr>
            <p:nvPr/>
          </p:nvSpPr>
          <p:spPr bwMode="auto">
            <a:xfrm>
              <a:off x="2064" y="768"/>
              <a:ext cx="1488" cy="13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a:solidFill>
                  <a:srgbClr val="000066"/>
                </a:solidFill>
              </a:endParaRPr>
            </a:p>
          </p:txBody>
        </p:sp>
        <p:graphicFrame>
          <p:nvGraphicFramePr>
            <p:cNvPr id="83999" name="Object 7"/>
            <p:cNvGraphicFramePr>
              <a:graphicFrameLocks noChangeAspect="1"/>
            </p:cNvGraphicFramePr>
            <p:nvPr/>
          </p:nvGraphicFramePr>
          <p:xfrm>
            <a:off x="2208" y="864"/>
            <a:ext cx="1200" cy="1146"/>
          </p:xfrm>
          <a:graphic>
            <a:graphicData uri="http://schemas.openxmlformats.org/presentationml/2006/ole">
              <mc:AlternateContent xmlns:mc="http://schemas.openxmlformats.org/markup-compatibility/2006">
                <mc:Choice xmlns:v="urn:schemas-microsoft-com:vml" Requires="v">
                  <p:oleObj spid="_x0000_s371853" name="Photo Editor-foto" r:id="rId6" imgW="6428571" imgH="6133333" progId="MSPhotoEd.3">
                    <p:embed/>
                  </p:oleObj>
                </mc:Choice>
                <mc:Fallback>
                  <p:oleObj name="Photo Editor-foto" r:id="rId6" imgW="6428571" imgH="6133333" progId="MSPhotoEd.3">
                    <p:embed/>
                    <p:pic>
                      <p:nvPicPr>
                        <p:cNvPr id="83999"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 y="864"/>
                          <a:ext cx="1200" cy="114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3973" name="AutoShape 8"/>
          <p:cNvSpPr>
            <a:spLocks noGrp="1" noChangeArrowheads="1"/>
          </p:cNvSpPr>
          <p:nvPr>
            <p:ph type="title"/>
          </p:nvPr>
        </p:nvSpPr>
        <p:spPr>
          <a:xfrm>
            <a:off x="309563" y="461963"/>
            <a:ext cx="8434387" cy="631825"/>
          </a:xfrm>
        </p:spPr>
        <p:txBody>
          <a:bodyPr/>
          <a:lstStyle/>
          <a:p>
            <a:pPr eaLnBrk="1" hangingPunct="1"/>
            <a:r>
              <a:rPr lang="nl-BE" altLang="en-US"/>
              <a:t>Continuants preserve identity while changing</a:t>
            </a:r>
            <a:endParaRPr lang="nl-NL" altLang="en-US"/>
          </a:p>
        </p:txBody>
      </p:sp>
      <p:grpSp>
        <p:nvGrpSpPr>
          <p:cNvPr id="4" name="Group 9"/>
          <p:cNvGrpSpPr>
            <a:grpSpLocks/>
          </p:cNvGrpSpPr>
          <p:nvPr/>
        </p:nvGrpSpPr>
        <p:grpSpPr bwMode="auto">
          <a:xfrm>
            <a:off x="1981200" y="4114800"/>
            <a:ext cx="6324600" cy="2524125"/>
            <a:chOff x="1248" y="2592"/>
            <a:chExt cx="3984" cy="1590"/>
          </a:xfrm>
        </p:grpSpPr>
        <p:grpSp>
          <p:nvGrpSpPr>
            <p:cNvPr id="83989" name="Group 10"/>
            <p:cNvGrpSpPr>
              <a:grpSpLocks/>
            </p:cNvGrpSpPr>
            <p:nvPr/>
          </p:nvGrpSpPr>
          <p:grpSpPr bwMode="auto">
            <a:xfrm>
              <a:off x="2064" y="2592"/>
              <a:ext cx="1488" cy="1392"/>
              <a:chOff x="2064" y="2592"/>
              <a:chExt cx="1488" cy="1392"/>
            </a:xfrm>
          </p:grpSpPr>
          <p:sp>
            <p:nvSpPr>
              <p:cNvPr id="83996" name="Rectangle 11"/>
              <p:cNvSpPr>
                <a:spLocks noChangeArrowheads="1"/>
              </p:cNvSpPr>
              <p:nvPr/>
            </p:nvSpPr>
            <p:spPr bwMode="auto">
              <a:xfrm>
                <a:off x="2064" y="2592"/>
                <a:ext cx="1488" cy="13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graphicFrame>
            <p:nvGraphicFramePr>
              <p:cNvPr id="83997" name="Object 12"/>
              <p:cNvGraphicFramePr>
                <a:graphicFrameLocks noChangeAspect="1"/>
              </p:cNvGraphicFramePr>
              <p:nvPr/>
            </p:nvGraphicFramePr>
            <p:xfrm>
              <a:off x="2208" y="2688"/>
              <a:ext cx="1200" cy="1124"/>
            </p:xfrm>
            <a:graphic>
              <a:graphicData uri="http://schemas.openxmlformats.org/presentationml/2006/ole">
                <mc:AlternateContent xmlns:mc="http://schemas.openxmlformats.org/markup-compatibility/2006">
                  <mc:Choice xmlns:v="urn:schemas-microsoft-com:vml" Requires="v">
                    <p:oleObj spid="_x0000_s371854" name="Photo Editor-foto" r:id="rId8" imgW="1352381" imgH="1267002" progId="MSPhotoEd.3">
                      <p:embed/>
                    </p:oleObj>
                  </mc:Choice>
                  <mc:Fallback>
                    <p:oleObj name="Photo Editor-foto" r:id="rId8" imgW="1352381" imgH="1267002" progId="MSPhotoEd.3">
                      <p:embed/>
                      <p:pic>
                        <p:nvPicPr>
                          <p:cNvPr id="83997"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8" y="2688"/>
                            <a:ext cx="1200" cy="112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3990" name="Group 13"/>
            <p:cNvGrpSpPr>
              <a:grpSpLocks/>
            </p:cNvGrpSpPr>
            <p:nvPr/>
          </p:nvGrpSpPr>
          <p:grpSpPr bwMode="auto">
            <a:xfrm>
              <a:off x="3744" y="2592"/>
              <a:ext cx="1488" cy="1392"/>
              <a:chOff x="3744" y="2592"/>
              <a:chExt cx="1488" cy="1392"/>
            </a:xfrm>
          </p:grpSpPr>
          <p:sp>
            <p:nvSpPr>
              <p:cNvPr id="83994" name="Rectangle 14"/>
              <p:cNvSpPr>
                <a:spLocks noChangeArrowheads="1"/>
              </p:cNvSpPr>
              <p:nvPr/>
            </p:nvSpPr>
            <p:spPr bwMode="auto">
              <a:xfrm>
                <a:off x="3744" y="2592"/>
                <a:ext cx="1488" cy="13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graphicFrame>
            <p:nvGraphicFramePr>
              <p:cNvPr id="83995" name="Object 15"/>
              <p:cNvGraphicFramePr>
                <a:graphicFrameLocks noChangeAspect="1"/>
              </p:cNvGraphicFramePr>
              <p:nvPr/>
            </p:nvGraphicFramePr>
            <p:xfrm>
              <a:off x="3883" y="2688"/>
              <a:ext cx="1200" cy="1148"/>
            </p:xfrm>
            <a:graphic>
              <a:graphicData uri="http://schemas.openxmlformats.org/presentationml/2006/ole">
                <mc:AlternateContent xmlns:mc="http://schemas.openxmlformats.org/markup-compatibility/2006">
                  <mc:Choice xmlns:v="urn:schemas-microsoft-com:vml" Requires="v">
                    <p:oleObj spid="_x0000_s371855" name="Photo Editor-foto" r:id="rId10" imgW="1324160" imgH="1267002" progId="MSPhotoEd.3">
                      <p:embed/>
                    </p:oleObj>
                  </mc:Choice>
                  <mc:Fallback>
                    <p:oleObj name="Photo Editor-foto" r:id="rId10" imgW="1324160" imgH="1267002" progId="MSPhotoEd.3">
                      <p:embed/>
                      <p:pic>
                        <p:nvPicPr>
                          <p:cNvPr id="83995"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3" y="2688"/>
                            <a:ext cx="1200" cy="114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3991" name="Text Box 16"/>
            <p:cNvSpPr txBox="1">
              <a:spLocks noChangeArrowheads="1"/>
            </p:cNvSpPr>
            <p:nvPr/>
          </p:nvSpPr>
          <p:spPr bwMode="auto">
            <a:xfrm>
              <a:off x="2352" y="3888"/>
              <a:ext cx="984" cy="294"/>
            </a:xfrm>
            <a:prstGeom prst="rect">
              <a:avLst/>
            </a:prstGeom>
            <a:solidFill>
              <a:srgbClr val="FFFF00"/>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accent2"/>
                  </a:solidFill>
                  <a:cs typeface="Times New Roman" panose="02020603050405020304" pitchFamily="18" charset="0"/>
                </a:rPr>
                <a:t>caterpillar</a:t>
              </a:r>
              <a:endParaRPr lang="nl-NL" altLang="en-US" sz="2400">
                <a:solidFill>
                  <a:schemeClr val="accent2"/>
                </a:solidFill>
                <a:cs typeface="Times New Roman" panose="02020603050405020304" pitchFamily="18" charset="0"/>
              </a:endParaRPr>
            </a:p>
          </p:txBody>
        </p:sp>
        <p:sp>
          <p:nvSpPr>
            <p:cNvPr id="83992" name="Text Box 17"/>
            <p:cNvSpPr txBox="1">
              <a:spLocks noChangeArrowheads="1"/>
            </p:cNvSpPr>
            <p:nvPr/>
          </p:nvSpPr>
          <p:spPr bwMode="auto">
            <a:xfrm>
              <a:off x="4128" y="3888"/>
              <a:ext cx="937" cy="294"/>
            </a:xfrm>
            <a:prstGeom prst="rect">
              <a:avLst/>
            </a:prstGeom>
            <a:solidFill>
              <a:srgbClr val="FFFF00"/>
            </a:solidFill>
            <a:ln w="9525">
              <a:solidFill>
                <a:schemeClr val="bg1"/>
              </a:solidFill>
              <a:miter lim="800000"/>
              <a:headEnd/>
              <a:tailEnd/>
            </a:ln>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accent2"/>
                  </a:solidFill>
                  <a:cs typeface="Times New Roman" panose="02020603050405020304" pitchFamily="18" charset="0"/>
                </a:rPr>
                <a:t>butterfly</a:t>
              </a:r>
              <a:endParaRPr lang="nl-NL" altLang="en-US" sz="2400">
                <a:solidFill>
                  <a:schemeClr val="accent2"/>
                </a:solidFill>
                <a:cs typeface="Times New Roman" panose="02020603050405020304" pitchFamily="18" charset="0"/>
              </a:endParaRPr>
            </a:p>
          </p:txBody>
        </p:sp>
        <p:sp>
          <p:nvSpPr>
            <p:cNvPr id="83993" name="Text Box 18"/>
            <p:cNvSpPr txBox="1">
              <a:spLocks noChangeArrowheads="1"/>
            </p:cNvSpPr>
            <p:nvPr/>
          </p:nvSpPr>
          <p:spPr bwMode="auto">
            <a:xfrm>
              <a:off x="1248" y="3072"/>
              <a:ext cx="687" cy="294"/>
            </a:xfrm>
            <a:prstGeom prst="rect">
              <a:avLst/>
            </a:prstGeom>
            <a:solidFill>
              <a:srgbClr val="FFFF00"/>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accent2"/>
                  </a:solidFill>
                  <a:cs typeface="Times New Roman" panose="02020603050405020304" pitchFamily="18" charset="0"/>
                </a:rPr>
                <a:t>animal</a:t>
              </a:r>
              <a:endParaRPr lang="nl-NL" altLang="en-US" sz="2400">
                <a:solidFill>
                  <a:schemeClr val="accent2"/>
                </a:solidFill>
                <a:cs typeface="Times New Roman" panose="02020603050405020304" pitchFamily="18" charset="0"/>
              </a:endParaRPr>
            </a:p>
          </p:txBody>
        </p:sp>
      </p:grpSp>
      <p:grpSp>
        <p:nvGrpSpPr>
          <p:cNvPr id="7" name="Group 19"/>
          <p:cNvGrpSpPr>
            <a:grpSpLocks/>
          </p:cNvGrpSpPr>
          <p:nvPr/>
        </p:nvGrpSpPr>
        <p:grpSpPr bwMode="auto">
          <a:xfrm>
            <a:off x="304800" y="2133600"/>
            <a:ext cx="8458200" cy="2203450"/>
            <a:chOff x="192" y="1344"/>
            <a:chExt cx="5328" cy="1388"/>
          </a:xfrm>
        </p:grpSpPr>
        <p:sp>
          <p:nvSpPr>
            <p:cNvPr id="83985" name="Line 20"/>
            <p:cNvSpPr>
              <a:spLocks noChangeShapeType="1"/>
            </p:cNvSpPr>
            <p:nvPr/>
          </p:nvSpPr>
          <p:spPr bwMode="auto">
            <a:xfrm>
              <a:off x="1968" y="2496"/>
              <a:ext cx="3552" cy="0"/>
            </a:xfrm>
            <a:prstGeom prst="line">
              <a:avLst/>
            </a:prstGeom>
            <a:noFill/>
            <a:ln w="76200">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3986" name="Text Box 21"/>
            <p:cNvSpPr txBox="1">
              <a:spLocks noChangeArrowheads="1"/>
            </p:cNvSpPr>
            <p:nvPr/>
          </p:nvSpPr>
          <p:spPr bwMode="auto">
            <a:xfrm>
              <a:off x="5232" y="1940"/>
              <a:ext cx="22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4000">
                  <a:solidFill>
                    <a:srgbClr val="0099FF"/>
                  </a:solidFill>
                  <a:cs typeface="Times New Roman" panose="02020603050405020304" pitchFamily="18" charset="0"/>
                </a:rPr>
                <a:t>t</a:t>
              </a:r>
              <a:endParaRPr lang="nl-NL" altLang="en-US" sz="4000">
                <a:solidFill>
                  <a:srgbClr val="0099FF"/>
                </a:solidFill>
                <a:cs typeface="Times New Roman" panose="02020603050405020304" pitchFamily="18" charset="0"/>
              </a:endParaRPr>
            </a:p>
          </p:txBody>
        </p:sp>
        <p:sp>
          <p:nvSpPr>
            <p:cNvPr id="83987" name="Text Box 22"/>
            <p:cNvSpPr txBox="1">
              <a:spLocks noChangeArrowheads="1"/>
            </p:cNvSpPr>
            <p:nvPr/>
          </p:nvSpPr>
          <p:spPr bwMode="auto">
            <a:xfrm>
              <a:off x="1248" y="1344"/>
              <a:ext cx="699" cy="524"/>
            </a:xfrm>
            <a:prstGeom prst="rect">
              <a:avLst/>
            </a:prstGeom>
            <a:solidFill>
              <a:srgbClr val="FFFF00"/>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accent2"/>
                  </a:solidFill>
                  <a:cs typeface="Times New Roman" panose="02020603050405020304" pitchFamily="18" charset="0"/>
                </a:rPr>
                <a:t>human</a:t>
              </a:r>
            </a:p>
            <a:p>
              <a:pPr eaLnBrk="1" hangingPunct="1">
                <a:spcBef>
                  <a:spcPct val="0"/>
                </a:spcBef>
                <a:buFontTx/>
                <a:buNone/>
              </a:pPr>
              <a:r>
                <a:rPr lang="nl-BE" altLang="en-US" sz="2400">
                  <a:solidFill>
                    <a:schemeClr val="accent2"/>
                  </a:solidFill>
                  <a:cs typeface="Times New Roman" panose="02020603050405020304" pitchFamily="18" charset="0"/>
                </a:rPr>
                <a:t> being</a:t>
              </a:r>
              <a:endParaRPr lang="nl-NL" altLang="en-US" sz="2400">
                <a:solidFill>
                  <a:schemeClr val="accent2"/>
                </a:solidFill>
                <a:cs typeface="Times New Roman" panose="02020603050405020304" pitchFamily="18" charset="0"/>
              </a:endParaRPr>
            </a:p>
          </p:txBody>
        </p:sp>
        <p:sp>
          <p:nvSpPr>
            <p:cNvPr id="83988" name="Text Box 23"/>
            <p:cNvSpPr txBox="1">
              <a:spLocks noChangeArrowheads="1"/>
            </p:cNvSpPr>
            <p:nvPr/>
          </p:nvSpPr>
          <p:spPr bwMode="auto">
            <a:xfrm>
              <a:off x="192" y="2208"/>
              <a:ext cx="814" cy="524"/>
            </a:xfrm>
            <a:prstGeom prst="rect">
              <a:avLst/>
            </a:prstGeom>
            <a:solidFill>
              <a:srgbClr val="FFFF00"/>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nl-BE" altLang="en-US" sz="2400">
                  <a:solidFill>
                    <a:schemeClr val="accent2"/>
                  </a:solidFill>
                  <a:cs typeface="Times New Roman" panose="02020603050405020304" pitchFamily="18" charset="0"/>
                </a:rPr>
                <a:t>living</a:t>
              </a:r>
            </a:p>
            <a:p>
              <a:pPr algn="ctr" eaLnBrk="1" hangingPunct="1">
                <a:spcBef>
                  <a:spcPct val="0"/>
                </a:spcBef>
                <a:buFontTx/>
                <a:buNone/>
              </a:pPr>
              <a:r>
                <a:rPr lang="nl-BE" altLang="en-US" sz="2400">
                  <a:solidFill>
                    <a:schemeClr val="accent2"/>
                  </a:solidFill>
                  <a:cs typeface="Times New Roman" panose="02020603050405020304" pitchFamily="18" charset="0"/>
                </a:rPr>
                <a:t>creature</a:t>
              </a:r>
              <a:endParaRPr lang="nl-NL" altLang="en-US" sz="2400">
                <a:solidFill>
                  <a:schemeClr val="accent2"/>
                </a:solidFill>
                <a:cs typeface="Times New Roman" panose="02020603050405020304" pitchFamily="18" charset="0"/>
              </a:endParaRPr>
            </a:p>
          </p:txBody>
        </p:sp>
      </p:grpSp>
      <p:grpSp>
        <p:nvGrpSpPr>
          <p:cNvPr id="8" name="Group 24"/>
          <p:cNvGrpSpPr>
            <a:grpSpLocks/>
          </p:cNvGrpSpPr>
          <p:nvPr/>
        </p:nvGrpSpPr>
        <p:grpSpPr bwMode="auto">
          <a:xfrm>
            <a:off x="2819400" y="3124200"/>
            <a:ext cx="2132013" cy="869950"/>
            <a:chOff x="1776" y="1968"/>
            <a:chExt cx="1343" cy="548"/>
          </a:xfrm>
        </p:grpSpPr>
        <p:sp>
          <p:nvSpPr>
            <p:cNvPr id="83981" name="Text Box 25"/>
            <p:cNvSpPr txBox="1">
              <a:spLocks noChangeArrowheads="1"/>
            </p:cNvSpPr>
            <p:nvPr/>
          </p:nvSpPr>
          <p:spPr bwMode="auto">
            <a:xfrm>
              <a:off x="2064" y="1968"/>
              <a:ext cx="3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chemeClr val="bg1"/>
                  </a:solidFill>
                </a:rPr>
                <a:t>me</a:t>
              </a:r>
            </a:p>
          </p:txBody>
        </p:sp>
        <p:grpSp>
          <p:nvGrpSpPr>
            <p:cNvPr id="83982" name="Group 26"/>
            <p:cNvGrpSpPr>
              <a:grpSpLocks/>
            </p:cNvGrpSpPr>
            <p:nvPr/>
          </p:nvGrpSpPr>
          <p:grpSpPr bwMode="auto">
            <a:xfrm>
              <a:off x="1776" y="2064"/>
              <a:ext cx="1343" cy="452"/>
              <a:chOff x="1776" y="2064"/>
              <a:chExt cx="1343" cy="452"/>
            </a:xfrm>
          </p:grpSpPr>
          <p:sp>
            <p:nvSpPr>
              <p:cNvPr id="83983" name="Text Box 27"/>
              <p:cNvSpPr txBox="1">
                <a:spLocks noChangeArrowheads="1"/>
              </p:cNvSpPr>
              <p:nvPr/>
            </p:nvSpPr>
            <p:spPr bwMode="auto">
              <a:xfrm>
                <a:off x="2592" y="2064"/>
                <a:ext cx="527" cy="294"/>
              </a:xfrm>
              <a:prstGeom prst="rect">
                <a:avLst/>
              </a:prstGeom>
              <a:solidFill>
                <a:srgbClr val="FFFF00"/>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accent2"/>
                    </a:solidFill>
                    <a:cs typeface="Times New Roman" panose="02020603050405020304" pitchFamily="18" charset="0"/>
                  </a:rPr>
                  <a:t>child</a:t>
                </a:r>
                <a:endParaRPr lang="nl-NL" altLang="en-US" sz="2400">
                  <a:solidFill>
                    <a:schemeClr val="accent2"/>
                  </a:solidFill>
                  <a:cs typeface="Times New Roman" panose="02020603050405020304" pitchFamily="18" charset="0"/>
                </a:endParaRPr>
              </a:p>
            </p:txBody>
          </p:sp>
          <p:sp>
            <p:nvSpPr>
              <p:cNvPr id="83984" name="Text Box 28"/>
              <p:cNvSpPr txBox="1">
                <a:spLocks noChangeArrowheads="1"/>
              </p:cNvSpPr>
              <p:nvPr/>
            </p:nvSpPr>
            <p:spPr bwMode="auto">
              <a:xfrm>
                <a:off x="1776" y="2112"/>
                <a:ext cx="84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en-US" altLang="en-US" sz="1800">
                    <a:solidFill>
                      <a:schemeClr val="bg1"/>
                    </a:solidFill>
                  </a:rPr>
                  <a:t>Instance-of                 </a:t>
                </a:r>
              </a:p>
              <a:p>
                <a:pPr eaLnBrk="1" hangingPunct="1">
                  <a:spcBef>
                    <a:spcPct val="0"/>
                  </a:spcBef>
                  <a:buFontTx/>
                  <a:buNone/>
                </a:pPr>
                <a:r>
                  <a:rPr lang="en-US" altLang="en-US" sz="1800">
                    <a:solidFill>
                      <a:schemeClr val="bg1"/>
                    </a:solidFill>
                  </a:rPr>
                  <a:t>in 1960  </a:t>
                </a:r>
              </a:p>
            </p:txBody>
          </p:sp>
        </p:grpSp>
      </p:grpSp>
      <p:grpSp>
        <p:nvGrpSpPr>
          <p:cNvPr id="10" name="Group 29"/>
          <p:cNvGrpSpPr>
            <a:grpSpLocks/>
          </p:cNvGrpSpPr>
          <p:nvPr/>
        </p:nvGrpSpPr>
        <p:grpSpPr bwMode="auto">
          <a:xfrm>
            <a:off x="5638800" y="3124200"/>
            <a:ext cx="2090738" cy="869950"/>
            <a:chOff x="3552" y="1968"/>
            <a:chExt cx="1317" cy="548"/>
          </a:xfrm>
        </p:grpSpPr>
        <p:sp>
          <p:nvSpPr>
            <p:cNvPr id="83978" name="Text Box 30"/>
            <p:cNvSpPr txBox="1">
              <a:spLocks noChangeArrowheads="1"/>
            </p:cNvSpPr>
            <p:nvPr/>
          </p:nvSpPr>
          <p:spPr bwMode="auto">
            <a:xfrm>
              <a:off x="4320" y="2064"/>
              <a:ext cx="549" cy="294"/>
            </a:xfrm>
            <a:prstGeom prst="rect">
              <a:avLst/>
            </a:prstGeom>
            <a:solidFill>
              <a:srgbClr val="FFFF00"/>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accent2"/>
                  </a:solidFill>
                  <a:cs typeface="Times New Roman" panose="02020603050405020304" pitchFamily="18" charset="0"/>
                </a:rPr>
                <a:t>adult</a:t>
              </a:r>
              <a:endParaRPr lang="nl-NL" altLang="en-US" sz="2400">
                <a:solidFill>
                  <a:schemeClr val="accent2"/>
                </a:solidFill>
                <a:cs typeface="Times New Roman" panose="02020603050405020304" pitchFamily="18" charset="0"/>
              </a:endParaRPr>
            </a:p>
          </p:txBody>
        </p:sp>
        <p:sp>
          <p:nvSpPr>
            <p:cNvPr id="83979" name="Text Box 31"/>
            <p:cNvSpPr txBox="1">
              <a:spLocks noChangeArrowheads="1"/>
            </p:cNvSpPr>
            <p:nvPr/>
          </p:nvSpPr>
          <p:spPr bwMode="auto">
            <a:xfrm>
              <a:off x="3744" y="1968"/>
              <a:ext cx="3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chemeClr val="bg1"/>
                  </a:solidFill>
                </a:rPr>
                <a:t>me</a:t>
              </a:r>
            </a:p>
          </p:txBody>
        </p:sp>
        <p:sp>
          <p:nvSpPr>
            <p:cNvPr id="83980" name="Text Box 32"/>
            <p:cNvSpPr txBox="1">
              <a:spLocks noChangeArrowheads="1"/>
            </p:cNvSpPr>
            <p:nvPr/>
          </p:nvSpPr>
          <p:spPr bwMode="auto">
            <a:xfrm>
              <a:off x="3552" y="2112"/>
              <a:ext cx="84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en-US" altLang="en-US" sz="1800">
                  <a:solidFill>
                    <a:schemeClr val="bg1"/>
                  </a:solidFill>
                </a:rPr>
                <a:t>Instance-of                 </a:t>
              </a:r>
            </a:p>
            <a:p>
              <a:pPr eaLnBrk="1" hangingPunct="1">
                <a:spcBef>
                  <a:spcPct val="0"/>
                </a:spcBef>
                <a:buFontTx/>
                <a:buNone/>
              </a:pPr>
              <a:r>
                <a:rPr lang="en-US" altLang="en-US" sz="1800">
                  <a:solidFill>
                    <a:schemeClr val="bg1"/>
                  </a:solidFill>
                </a:rPr>
                <a:t>since 1980  </a:t>
              </a:r>
            </a:p>
          </p:txBody>
        </p:sp>
      </p:grpSp>
      <p:sp>
        <p:nvSpPr>
          <p:cNvPr id="5" name="Slide Number Placeholder 4">
            <a:extLst>
              <a:ext uri="{FF2B5EF4-FFF2-40B4-BE49-F238E27FC236}">
                <a16:creationId xmlns:a16="http://schemas.microsoft.com/office/drawing/2014/main" id="{3ED6ECDF-1FE0-4520-B85B-2BD9E7CA89CD}"/>
              </a:ext>
            </a:extLst>
          </p:cNvPr>
          <p:cNvSpPr>
            <a:spLocks noGrp="1"/>
          </p:cNvSpPr>
          <p:nvPr>
            <p:ph type="sldNum" sz="quarter" idx="10"/>
          </p:nvPr>
        </p:nvSpPr>
        <p:spPr/>
        <p:txBody>
          <a:bodyPr/>
          <a:lstStyle/>
          <a:p>
            <a:pPr>
              <a:defRPr/>
            </a:pPr>
            <a:fld id="{717BEA95-32AA-4590-842A-1C067E2AA681}" type="slidenum">
              <a:rPr lang="en-US" altLang="en-US" smtClean="0"/>
              <a:pPr>
                <a:defRPr/>
              </a:pPr>
              <a:t>66</a:t>
            </a:fld>
            <a:endParaRPr lang="en-US" altLang="en-US"/>
          </a:p>
        </p:txBody>
      </p:sp>
    </p:spTree>
    <p:extLst>
      <p:ext uri="{BB962C8B-B14F-4D97-AF65-F5344CB8AC3E}">
        <p14:creationId xmlns:p14="http://schemas.microsoft.com/office/powerpoint/2010/main" val="3274093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C706-4786-4F51-84A9-7FD52EF8E02D}"/>
              </a:ext>
            </a:extLst>
          </p:cNvPr>
          <p:cNvSpPr>
            <a:spLocks noGrp="1"/>
          </p:cNvSpPr>
          <p:nvPr>
            <p:ph type="title"/>
          </p:nvPr>
        </p:nvSpPr>
        <p:spPr>
          <a:xfrm>
            <a:off x="3877795" y="762000"/>
            <a:ext cx="5190005" cy="762000"/>
          </a:xfrm>
        </p:spPr>
        <p:txBody>
          <a:bodyPr/>
          <a:lstStyle/>
          <a:p>
            <a:r>
              <a:rPr lang="en-US" dirty="0">
                <a:solidFill>
                  <a:srgbClr val="FFC000"/>
                </a:solidFill>
              </a:rPr>
              <a:t>Dependent particulars</a:t>
            </a:r>
            <a:br>
              <a:rPr lang="en-US" dirty="0"/>
            </a:br>
            <a:r>
              <a:rPr lang="en-US" dirty="0">
                <a:sym typeface="Wingdings" panose="05000000000000000000" pitchFamily="2" charset="2"/>
              </a:rPr>
              <a:t></a:t>
            </a:r>
            <a:br>
              <a:rPr lang="en-US" dirty="0">
                <a:sym typeface="Wingdings" panose="05000000000000000000" pitchFamily="2" charset="2"/>
              </a:rPr>
            </a:br>
            <a:r>
              <a:rPr lang="en-US" dirty="0">
                <a:sym typeface="Wingdings" panose="05000000000000000000" pitchFamily="2" charset="2"/>
              </a:rPr>
              <a:t>Independent particulars</a:t>
            </a:r>
            <a:endParaRPr lang="en-US" dirty="0"/>
          </a:p>
        </p:txBody>
      </p:sp>
      <p:sp>
        <p:nvSpPr>
          <p:cNvPr id="3" name="Content Placeholder 2">
            <a:extLst>
              <a:ext uri="{FF2B5EF4-FFF2-40B4-BE49-F238E27FC236}">
                <a16:creationId xmlns:a16="http://schemas.microsoft.com/office/drawing/2014/main" id="{60DB0609-DDCF-4C60-8CD4-69C0F71100AF}"/>
              </a:ext>
            </a:extLst>
          </p:cNvPr>
          <p:cNvSpPr>
            <a:spLocks noGrp="1"/>
          </p:cNvSpPr>
          <p:nvPr>
            <p:ph idx="1"/>
          </p:nvPr>
        </p:nvSpPr>
        <p:spPr>
          <a:xfrm>
            <a:off x="4038600" y="3733800"/>
            <a:ext cx="4876800" cy="2895600"/>
          </a:xfrm>
        </p:spPr>
        <p:txBody>
          <a:bodyPr/>
          <a:lstStyle/>
          <a:p>
            <a:pPr marL="0" indent="0"/>
            <a:r>
              <a:rPr lang="en-US" dirty="0"/>
              <a:t>A dependent particular cannot exist without the independent particular upon which it depends.</a:t>
            </a:r>
          </a:p>
        </p:txBody>
      </p:sp>
      <p:sp>
        <p:nvSpPr>
          <p:cNvPr id="4" name="Slide Number Placeholder 3">
            <a:extLst>
              <a:ext uri="{FF2B5EF4-FFF2-40B4-BE49-F238E27FC236}">
                <a16:creationId xmlns:a16="http://schemas.microsoft.com/office/drawing/2014/main" id="{BEF085E9-DB63-4EC9-BDE9-AADE51994A58}"/>
              </a:ext>
            </a:extLst>
          </p:cNvPr>
          <p:cNvSpPr>
            <a:spLocks noGrp="1"/>
          </p:cNvSpPr>
          <p:nvPr>
            <p:ph type="sldNum" sz="quarter" idx="4"/>
          </p:nvPr>
        </p:nvSpPr>
        <p:spPr/>
        <p:txBody>
          <a:bodyPr/>
          <a:lstStyle/>
          <a:p>
            <a:fld id="{9CE537AB-973C-4F01-8428-E6E22579D3AA}" type="slidenum">
              <a:rPr lang="en-US" smtClean="0">
                <a:solidFill>
                  <a:schemeClr val="tx1"/>
                </a:solidFill>
              </a:rPr>
              <a:pPr/>
              <a:t>67</a:t>
            </a:fld>
            <a:endParaRPr lang="en-US">
              <a:solidFill>
                <a:schemeClr val="tx1"/>
              </a:solidFill>
            </a:endParaRPr>
          </a:p>
        </p:txBody>
      </p:sp>
      <p:pic>
        <p:nvPicPr>
          <p:cNvPr id="5" name="Picture 4">
            <a:extLst>
              <a:ext uri="{FF2B5EF4-FFF2-40B4-BE49-F238E27FC236}">
                <a16:creationId xmlns:a16="http://schemas.microsoft.com/office/drawing/2014/main" id="{EC4F64F7-A529-47F4-8150-28D3385F7E5E}"/>
              </a:ext>
            </a:extLst>
          </p:cNvPr>
          <p:cNvPicPr>
            <a:picLocks noChangeAspect="1"/>
          </p:cNvPicPr>
          <p:nvPr/>
        </p:nvPicPr>
        <p:blipFill>
          <a:blip r:embed="rId2"/>
          <a:stretch>
            <a:fillRect/>
          </a:stretch>
        </p:blipFill>
        <p:spPr>
          <a:xfrm>
            <a:off x="0" y="609600"/>
            <a:ext cx="3877795" cy="6248400"/>
          </a:xfrm>
          <a:prstGeom prst="rect">
            <a:avLst/>
          </a:prstGeom>
        </p:spPr>
      </p:pic>
      <p:sp>
        <p:nvSpPr>
          <p:cNvPr id="6" name="Rectangle 5">
            <a:extLst>
              <a:ext uri="{FF2B5EF4-FFF2-40B4-BE49-F238E27FC236}">
                <a16:creationId xmlns:a16="http://schemas.microsoft.com/office/drawing/2014/main" id="{AB510776-5332-4B0D-8226-7E5A9AA9FDA4}"/>
              </a:ext>
            </a:extLst>
          </p:cNvPr>
          <p:cNvSpPr/>
          <p:nvPr/>
        </p:nvSpPr>
        <p:spPr bwMode="auto">
          <a:xfrm>
            <a:off x="609600" y="1121484"/>
            <a:ext cx="3200400" cy="228600"/>
          </a:xfrm>
          <a:prstGeom prst="rect">
            <a:avLst/>
          </a:prstGeom>
          <a:solidFill>
            <a:srgbClr val="FFC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a:extLst>
              <a:ext uri="{FF2B5EF4-FFF2-40B4-BE49-F238E27FC236}">
                <a16:creationId xmlns:a16="http://schemas.microsoft.com/office/drawing/2014/main" id="{DFDC296B-75DC-4167-A594-A4FE3BF2FFBE}"/>
              </a:ext>
            </a:extLst>
          </p:cNvPr>
          <p:cNvSpPr/>
          <p:nvPr/>
        </p:nvSpPr>
        <p:spPr bwMode="auto">
          <a:xfrm>
            <a:off x="593464" y="3425414"/>
            <a:ext cx="3200400" cy="1679986"/>
          </a:xfrm>
          <a:prstGeom prst="rect">
            <a:avLst/>
          </a:prstGeom>
          <a:solidFill>
            <a:srgbClr val="FFC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a:extLst>
              <a:ext uri="{FF2B5EF4-FFF2-40B4-BE49-F238E27FC236}">
                <a16:creationId xmlns:a16="http://schemas.microsoft.com/office/drawing/2014/main" id="{D6CC9E86-8E73-4420-A989-9CA3159A7FA7}"/>
              </a:ext>
            </a:extLst>
          </p:cNvPr>
          <p:cNvSpPr/>
          <p:nvPr/>
        </p:nvSpPr>
        <p:spPr bwMode="auto">
          <a:xfrm>
            <a:off x="593464" y="5457714"/>
            <a:ext cx="3200400" cy="943086"/>
          </a:xfrm>
          <a:prstGeom prst="rect">
            <a:avLst/>
          </a:prstGeom>
          <a:solidFill>
            <a:srgbClr val="FFC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4098472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228600" y="5016500"/>
            <a:ext cx="3276600" cy="18158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a:solidFill>
                  <a:schemeClr val="bg1"/>
                </a:solidFill>
                <a:latin typeface="Helvetica" panose="020B0604020202020204" pitchFamily="34" charset="0"/>
              </a:rPr>
              <a:t>the particular case of redness (of a particular fly eye)</a:t>
            </a:r>
          </a:p>
        </p:txBody>
      </p:sp>
      <p:sp>
        <p:nvSpPr>
          <p:cNvPr id="69635" name="Rectangle 3"/>
          <p:cNvSpPr>
            <a:spLocks noChangeArrowheads="1"/>
          </p:cNvSpPr>
          <p:nvPr/>
        </p:nvSpPr>
        <p:spPr bwMode="auto">
          <a:xfrm>
            <a:off x="1504368" y="2590800"/>
            <a:ext cx="744114" cy="5232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i="1">
                <a:solidFill>
                  <a:schemeClr val="bg1"/>
                </a:solidFill>
                <a:latin typeface="Helvetica" panose="020B0604020202020204" pitchFamily="34" charset="0"/>
              </a:rPr>
              <a:t>red</a:t>
            </a:r>
            <a:endParaRPr lang="en-US" altLang="en-US" sz="2800">
              <a:solidFill>
                <a:schemeClr val="bg1"/>
              </a:solidFill>
              <a:latin typeface="Helvetica" panose="020B0604020202020204" pitchFamily="34" charset="0"/>
            </a:endParaRPr>
          </a:p>
        </p:txBody>
      </p:sp>
      <p:sp>
        <p:nvSpPr>
          <p:cNvPr id="69636" name="Line 4"/>
          <p:cNvSpPr>
            <a:spLocks noChangeShapeType="1"/>
          </p:cNvSpPr>
          <p:nvPr/>
        </p:nvSpPr>
        <p:spPr bwMode="auto">
          <a:xfrm flipV="1">
            <a:off x="1905000" y="3124200"/>
            <a:ext cx="0" cy="1892300"/>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69637" name="Text Box 5"/>
          <p:cNvSpPr txBox="1">
            <a:spLocks noChangeArrowheads="1"/>
          </p:cNvSpPr>
          <p:nvPr/>
        </p:nvSpPr>
        <p:spPr bwMode="auto">
          <a:xfrm>
            <a:off x="-7696" y="3849688"/>
            <a:ext cx="2561920"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0" i="1" dirty="0">
                <a:solidFill>
                  <a:schemeClr val="bg1"/>
                </a:solidFill>
              </a:rPr>
              <a:t>Instance-of at t</a:t>
            </a:r>
          </a:p>
        </p:txBody>
      </p:sp>
      <p:sp>
        <p:nvSpPr>
          <p:cNvPr id="69638" name="Rectangle 6"/>
          <p:cNvSpPr>
            <a:spLocks noChangeArrowheads="1"/>
          </p:cNvSpPr>
          <p:nvPr/>
        </p:nvSpPr>
        <p:spPr bwMode="auto">
          <a:xfrm>
            <a:off x="5486400" y="5092700"/>
            <a:ext cx="3200400" cy="13843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a:solidFill>
                  <a:schemeClr val="bg1"/>
                </a:solidFill>
                <a:latin typeface="Helvetica" panose="020B0604020202020204" pitchFamily="34" charset="0"/>
              </a:rPr>
              <a:t>an instance of an eye (in a particular fly)</a:t>
            </a:r>
          </a:p>
        </p:txBody>
      </p:sp>
      <p:sp>
        <p:nvSpPr>
          <p:cNvPr id="69639" name="Rectangle 7"/>
          <p:cNvSpPr>
            <a:spLocks noChangeArrowheads="1"/>
          </p:cNvSpPr>
          <p:nvPr/>
        </p:nvSpPr>
        <p:spPr bwMode="auto">
          <a:xfrm>
            <a:off x="6542891" y="2590800"/>
            <a:ext cx="785793" cy="5232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i="1">
                <a:solidFill>
                  <a:schemeClr val="bg1"/>
                </a:solidFill>
                <a:latin typeface="Helvetica" panose="020B0604020202020204" pitchFamily="34" charset="0"/>
              </a:rPr>
              <a:t>eye</a:t>
            </a:r>
            <a:endParaRPr lang="en-US" altLang="en-US" sz="2800">
              <a:solidFill>
                <a:schemeClr val="bg1"/>
              </a:solidFill>
              <a:latin typeface="Helvetica" panose="020B0604020202020204" pitchFamily="34" charset="0"/>
            </a:endParaRPr>
          </a:p>
        </p:txBody>
      </p:sp>
      <p:sp>
        <p:nvSpPr>
          <p:cNvPr id="69640" name="Line 8"/>
          <p:cNvSpPr>
            <a:spLocks noChangeShapeType="1"/>
          </p:cNvSpPr>
          <p:nvPr/>
        </p:nvSpPr>
        <p:spPr bwMode="auto">
          <a:xfrm flipH="1" flipV="1">
            <a:off x="6934200" y="3124200"/>
            <a:ext cx="15875" cy="1908175"/>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69642" name="Line 10"/>
          <p:cNvSpPr>
            <a:spLocks noChangeShapeType="1"/>
          </p:cNvSpPr>
          <p:nvPr/>
        </p:nvSpPr>
        <p:spPr bwMode="auto">
          <a:xfrm>
            <a:off x="3505200" y="5791200"/>
            <a:ext cx="1981200" cy="12700"/>
          </a:xfrm>
          <a:prstGeom prst="line">
            <a:avLst/>
          </a:prstGeom>
          <a:noFill/>
          <a:ln w="9525">
            <a:solidFill>
              <a:schemeClr val="bg1"/>
            </a:solidFill>
            <a:round/>
            <a:headEnd/>
            <a:tailEnd type="arrow" w="lg" len="lg"/>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69643" name="Text Box 11"/>
          <p:cNvSpPr txBox="1">
            <a:spLocks noChangeArrowheads="1"/>
          </p:cNvSpPr>
          <p:nvPr/>
        </p:nvSpPr>
        <p:spPr bwMode="auto">
          <a:xfrm>
            <a:off x="3505200" y="5305425"/>
            <a:ext cx="2057400"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0" dirty="0" err="1">
                <a:solidFill>
                  <a:schemeClr val="bg1"/>
                </a:solidFill>
              </a:rPr>
              <a:t>Depends_on</a:t>
            </a:r>
            <a:r>
              <a:rPr lang="en-US" altLang="en-US" sz="2400" b="0" dirty="0">
                <a:solidFill>
                  <a:schemeClr val="bg1"/>
                </a:solidFill>
              </a:rPr>
              <a:t> at t</a:t>
            </a:r>
          </a:p>
        </p:txBody>
      </p:sp>
      <p:sp>
        <p:nvSpPr>
          <p:cNvPr id="69644" name="Line 4"/>
          <p:cNvSpPr>
            <a:spLocks noChangeShapeType="1"/>
          </p:cNvSpPr>
          <p:nvPr/>
        </p:nvSpPr>
        <p:spPr bwMode="auto">
          <a:xfrm flipV="1">
            <a:off x="1905000" y="1143000"/>
            <a:ext cx="0" cy="1435100"/>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69645" name="Line 4"/>
          <p:cNvSpPr>
            <a:spLocks noChangeShapeType="1"/>
          </p:cNvSpPr>
          <p:nvPr/>
        </p:nvSpPr>
        <p:spPr bwMode="auto">
          <a:xfrm flipV="1">
            <a:off x="6934200" y="1143000"/>
            <a:ext cx="0" cy="1447800"/>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69646" name="Rectangle 3"/>
          <p:cNvSpPr>
            <a:spLocks noChangeArrowheads="1"/>
          </p:cNvSpPr>
          <p:nvPr/>
        </p:nvSpPr>
        <p:spPr bwMode="auto">
          <a:xfrm>
            <a:off x="1378207" y="609600"/>
            <a:ext cx="1063112" cy="5232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i="1">
                <a:solidFill>
                  <a:schemeClr val="bg1"/>
                </a:solidFill>
                <a:latin typeface="Helvetica" panose="020B0604020202020204" pitchFamily="34" charset="0"/>
              </a:rPr>
              <a:t>color</a:t>
            </a:r>
            <a:endParaRPr lang="en-US" altLang="en-US" sz="2800">
              <a:solidFill>
                <a:schemeClr val="bg1"/>
              </a:solidFill>
              <a:latin typeface="Helvetica" panose="020B0604020202020204" pitchFamily="34" charset="0"/>
            </a:endParaRPr>
          </a:p>
        </p:txBody>
      </p:sp>
      <p:sp>
        <p:nvSpPr>
          <p:cNvPr id="69647" name="Rectangle 3"/>
          <p:cNvSpPr>
            <a:spLocks noChangeArrowheads="1"/>
          </p:cNvSpPr>
          <p:nvPr/>
        </p:nvSpPr>
        <p:spPr bwMode="auto">
          <a:xfrm>
            <a:off x="5094385" y="609600"/>
            <a:ext cx="3722494" cy="5232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i="1">
                <a:solidFill>
                  <a:schemeClr val="bg1"/>
                </a:solidFill>
                <a:latin typeface="Helvetica" panose="020B0604020202020204" pitchFamily="34" charset="0"/>
              </a:rPr>
              <a:t>anatomical structure</a:t>
            </a:r>
            <a:endParaRPr lang="en-US" altLang="en-US" sz="2800">
              <a:solidFill>
                <a:schemeClr val="bg1"/>
              </a:solidFill>
              <a:latin typeface="Helvetica" panose="020B0604020202020204" pitchFamily="34" charset="0"/>
            </a:endParaRPr>
          </a:p>
        </p:txBody>
      </p:sp>
      <p:sp>
        <p:nvSpPr>
          <p:cNvPr id="69648" name="Text Box 5"/>
          <p:cNvSpPr txBox="1">
            <a:spLocks noChangeArrowheads="1"/>
          </p:cNvSpPr>
          <p:nvPr/>
        </p:nvSpPr>
        <p:spPr bwMode="auto">
          <a:xfrm>
            <a:off x="1142724" y="1600200"/>
            <a:ext cx="845103"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0" i="1" dirty="0" err="1">
                <a:solidFill>
                  <a:schemeClr val="bg1"/>
                </a:solidFill>
              </a:rPr>
              <a:t>is_a</a:t>
            </a:r>
            <a:endParaRPr lang="en-US" altLang="en-US" sz="2800" b="0" i="1" dirty="0">
              <a:solidFill>
                <a:schemeClr val="bg1"/>
              </a:solidFill>
            </a:endParaRPr>
          </a:p>
        </p:txBody>
      </p:sp>
      <p:sp>
        <p:nvSpPr>
          <p:cNvPr id="69649" name="Text Box 5"/>
          <p:cNvSpPr txBox="1">
            <a:spLocks noChangeArrowheads="1"/>
          </p:cNvSpPr>
          <p:nvPr/>
        </p:nvSpPr>
        <p:spPr bwMode="auto">
          <a:xfrm>
            <a:off x="6171924" y="1600200"/>
            <a:ext cx="845103"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0" i="1" dirty="0" err="1">
                <a:solidFill>
                  <a:schemeClr val="bg1"/>
                </a:solidFill>
              </a:rPr>
              <a:t>is_a</a:t>
            </a:r>
            <a:endParaRPr lang="en-US" altLang="en-US" sz="2800" b="0" i="1" dirty="0">
              <a:solidFill>
                <a:schemeClr val="bg1"/>
              </a:solidFill>
            </a:endParaRPr>
          </a:p>
        </p:txBody>
      </p:sp>
      <p:sp>
        <p:nvSpPr>
          <p:cNvPr id="668690" name="Slide Number Placeholder 18"/>
          <p:cNvSpPr>
            <a:spLocks noGrp="1"/>
          </p:cNvSpPr>
          <p:nvPr>
            <p:ph type="sldNum" sz="quarter" idx="4294967295"/>
          </p:nvPr>
        </p:nvSpPr>
        <p:spPr>
          <a:xfrm>
            <a:off x="7010400" y="6019800"/>
            <a:ext cx="2133600" cy="457200"/>
          </a:xfrm>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603EB24-8C3B-4EAD-9F81-3FA48786B392}" type="slidenum">
              <a:rPr lang="en-US" altLang="en-US">
                <a:solidFill>
                  <a:schemeClr val="bg1"/>
                </a:solidFill>
              </a:rPr>
              <a:pPr eaLnBrk="1" hangingPunct="1"/>
              <a:t>68</a:t>
            </a:fld>
            <a:endParaRPr lang="en-US" altLang="en-US">
              <a:solidFill>
                <a:schemeClr val="bg1"/>
              </a:solidFill>
            </a:endParaRPr>
          </a:p>
        </p:txBody>
      </p:sp>
      <p:sp>
        <p:nvSpPr>
          <p:cNvPr id="19" name="Text Box 5">
            <a:extLst>
              <a:ext uri="{FF2B5EF4-FFF2-40B4-BE49-F238E27FC236}">
                <a16:creationId xmlns:a16="http://schemas.microsoft.com/office/drawing/2014/main" id="{F465BA24-62AD-4F7D-8CE2-7CE4E484466C}"/>
              </a:ext>
            </a:extLst>
          </p:cNvPr>
          <p:cNvSpPr txBox="1">
            <a:spLocks noChangeArrowheads="1"/>
          </p:cNvSpPr>
          <p:nvPr/>
        </p:nvSpPr>
        <p:spPr bwMode="auto">
          <a:xfrm>
            <a:off x="4981880" y="3875044"/>
            <a:ext cx="2561920"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0" i="1" dirty="0">
                <a:solidFill>
                  <a:schemeClr val="bg1"/>
                </a:solidFill>
              </a:rPr>
              <a:t>Instance-of at t</a:t>
            </a:r>
          </a:p>
        </p:txBody>
      </p:sp>
    </p:spTree>
    <p:extLst>
      <p:ext uri="{BB962C8B-B14F-4D97-AF65-F5344CB8AC3E}">
        <p14:creationId xmlns:p14="http://schemas.microsoft.com/office/powerpoint/2010/main" val="425659293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relations between </a:t>
            </a:r>
            <a:r>
              <a:rPr lang="en-US" dirty="0" err="1"/>
              <a:t>PoRs</a:t>
            </a:r>
            <a:endParaRPr lang="en-US" dirty="0"/>
          </a:p>
        </p:txBody>
      </p:sp>
      <p:sp>
        <p:nvSpPr>
          <p:cNvPr id="3" name="Content Placeholder 2"/>
          <p:cNvSpPr>
            <a:spLocks noGrp="1"/>
          </p:cNvSpPr>
          <p:nvPr>
            <p:ph idx="1"/>
          </p:nvPr>
        </p:nvSpPr>
        <p:spPr>
          <a:xfrm>
            <a:off x="228600" y="1524000"/>
            <a:ext cx="8686800" cy="5105400"/>
          </a:xfrm>
        </p:spPr>
        <p:txBody>
          <a:bodyPr/>
          <a:lstStyle/>
          <a:p>
            <a:pPr lvl="0">
              <a:buFont typeface="Arial" panose="020B0604020202020204" pitchFamily="34" charset="0"/>
              <a:buChar char="•"/>
            </a:pPr>
            <a:r>
              <a:rPr lang="en-US" b="1" u="sng" dirty="0"/>
              <a:t>Particular-level relations</a:t>
            </a:r>
          </a:p>
          <a:p>
            <a:pPr lvl="1">
              <a:buFont typeface="Arial" panose="020B0604020202020204" pitchFamily="34" charset="0"/>
              <a:buChar char="•"/>
            </a:pPr>
            <a:r>
              <a:rPr lang="en-US" dirty="0"/>
              <a:t>Your heart (instance-level) </a:t>
            </a:r>
            <a:r>
              <a:rPr lang="en-US" b="1" dirty="0" err="1"/>
              <a:t>continuant_part_of</a:t>
            </a:r>
            <a:r>
              <a:rPr lang="en-US" b="1" dirty="0"/>
              <a:t> </a:t>
            </a:r>
            <a:r>
              <a:rPr lang="en-US" dirty="0"/>
              <a:t>your body </a:t>
            </a:r>
            <a:r>
              <a:rPr lang="en-US" b="1" dirty="0"/>
              <a:t>at </a:t>
            </a:r>
            <a:r>
              <a:rPr lang="en-US" i="1" dirty="0"/>
              <a:t>t</a:t>
            </a:r>
          </a:p>
          <a:p>
            <a:pPr lvl="1">
              <a:buFont typeface="Arial" panose="020B0604020202020204" pitchFamily="34" charset="0"/>
              <a:buChar char="•"/>
            </a:pPr>
            <a:r>
              <a:rPr lang="en-US" dirty="0"/>
              <a:t>Your heart beating (instance-level) </a:t>
            </a:r>
            <a:r>
              <a:rPr lang="en-US" b="1" dirty="0" err="1"/>
              <a:t>has_participant</a:t>
            </a:r>
            <a:r>
              <a:rPr lang="en-US" dirty="0"/>
              <a:t> your heart</a:t>
            </a:r>
            <a:r>
              <a:rPr lang="en-US" b="1" dirty="0"/>
              <a:t> at </a:t>
            </a:r>
            <a:r>
              <a:rPr lang="en-US" i="1" dirty="0"/>
              <a:t>t</a:t>
            </a:r>
            <a:endParaRPr lang="en-US" dirty="0"/>
          </a:p>
          <a:p>
            <a:pPr lvl="0">
              <a:buFont typeface="Arial" panose="020B0604020202020204" pitchFamily="34" charset="0"/>
              <a:buChar char="•"/>
            </a:pPr>
            <a:r>
              <a:rPr lang="en-US" b="1" u="sng" dirty="0"/>
              <a:t>Particular-type relations</a:t>
            </a:r>
            <a:r>
              <a:rPr lang="en-US" dirty="0"/>
              <a:t>	</a:t>
            </a:r>
          </a:p>
          <a:p>
            <a:pPr lvl="1">
              <a:buFont typeface="Arial" panose="020B0604020202020204" pitchFamily="34" charset="0"/>
              <a:buChar char="•"/>
            </a:pPr>
            <a:r>
              <a:rPr lang="en-US" dirty="0"/>
              <a:t>John’s heart </a:t>
            </a:r>
            <a:r>
              <a:rPr lang="en-US" b="1" dirty="0"/>
              <a:t>instantiates </a:t>
            </a:r>
            <a:r>
              <a:rPr lang="en-US" i="1" dirty="0"/>
              <a:t>human heart </a:t>
            </a:r>
            <a:r>
              <a:rPr lang="en-US" b="1" dirty="0"/>
              <a:t>at </a:t>
            </a:r>
            <a:r>
              <a:rPr lang="en-US" i="1" dirty="0"/>
              <a:t>t.</a:t>
            </a:r>
            <a:endParaRPr lang="en-US" dirty="0"/>
          </a:p>
          <a:p>
            <a:pPr lvl="1">
              <a:buFont typeface="Arial" panose="020B0604020202020204" pitchFamily="34" charset="0"/>
              <a:buChar char="•"/>
            </a:pPr>
            <a:r>
              <a:rPr lang="en-US" dirty="0"/>
              <a:t>John’s heart beating </a:t>
            </a:r>
            <a:r>
              <a:rPr lang="en-US" b="1" dirty="0"/>
              <a:t>instantiates </a:t>
            </a:r>
            <a:r>
              <a:rPr lang="en-US" i="1" dirty="0"/>
              <a:t>human heart beating.</a:t>
            </a:r>
            <a:endParaRPr lang="en-US" dirty="0"/>
          </a:p>
          <a:p>
            <a:pPr lvl="0">
              <a:buFont typeface="Arial" panose="020B0604020202020204" pitchFamily="34" charset="0"/>
              <a:buChar char="•"/>
            </a:pPr>
            <a:r>
              <a:rPr lang="en-US" b="1" u="sng" dirty="0"/>
              <a:t>Type-level relations</a:t>
            </a:r>
          </a:p>
          <a:p>
            <a:pPr lvl="1">
              <a:buFont typeface="Arial" panose="020B0604020202020204" pitchFamily="34" charset="0"/>
              <a:buChar char="•"/>
            </a:pPr>
            <a:r>
              <a:rPr lang="en-US" dirty="0"/>
              <a:t>human heart </a:t>
            </a:r>
            <a:r>
              <a:rPr lang="en-US" i="1" dirty="0" err="1"/>
              <a:t>continuant_part­_of</a:t>
            </a:r>
            <a:r>
              <a:rPr lang="en-US" dirty="0"/>
              <a:t> human body</a:t>
            </a:r>
          </a:p>
          <a:p>
            <a:pPr lvl="1">
              <a:buFont typeface="Arial" panose="020B0604020202020204" pitchFamily="34" charset="0"/>
              <a:buChar char="•"/>
            </a:pPr>
            <a:r>
              <a:rPr lang="en-US" dirty="0"/>
              <a:t>human heart beating process </a:t>
            </a:r>
            <a:r>
              <a:rPr lang="en-US" i="1" dirty="0" err="1"/>
              <a:t>has_occurrent_part</a:t>
            </a:r>
            <a:r>
              <a:rPr lang="en-US" dirty="0"/>
              <a:t> beat profile</a:t>
            </a:r>
          </a:p>
          <a:p>
            <a:pPr>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93470ABE-6A45-4D1C-9D9E-FC879E2F39C3}" type="slidenum">
              <a:rPr lang="en-US" smtClean="0"/>
              <a:pPr/>
              <a:t>69</a:t>
            </a:fld>
            <a:endParaRPr lang="en-US"/>
          </a:p>
        </p:txBody>
      </p:sp>
    </p:spTree>
    <p:extLst>
      <p:ext uri="{BB962C8B-B14F-4D97-AF65-F5344CB8AC3E}">
        <p14:creationId xmlns:p14="http://schemas.microsoft.com/office/powerpoint/2010/main" val="110218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454333" y="2265546"/>
            <a:ext cx="2545893" cy="3791755"/>
          </a:xfrm>
          <a:prstGeom prst="rect">
            <a:avLst/>
          </a:prstGeom>
        </p:spPr>
      </p:pic>
      <p:sp>
        <p:nvSpPr>
          <p:cNvPr id="7170" name="AutoShape 2"/>
          <p:cNvSpPr>
            <a:spLocks noGrp="1" noChangeArrowheads="1"/>
          </p:cNvSpPr>
          <p:nvPr>
            <p:ph type="title"/>
          </p:nvPr>
        </p:nvSpPr>
        <p:spPr/>
        <p:txBody>
          <a:bodyPr/>
          <a:lstStyle/>
          <a:p>
            <a:pPr eaLnBrk="1" hangingPunct="1"/>
            <a:r>
              <a:rPr lang="en-US" altLang="en-US" dirty="0"/>
              <a:t>Beings, happenings and representations</a:t>
            </a:r>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CC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929740" y="6089303"/>
            <a:ext cx="2299860" cy="461665"/>
          </a:xfrm>
          <a:prstGeom prst="rect">
            <a:avLst/>
          </a:prstGeom>
          <a:noFill/>
        </p:spPr>
        <p:txBody>
          <a:bodyPr wrap="none" rtlCol="0">
            <a:spAutoFit/>
          </a:bodyPr>
          <a:lstStyle/>
          <a:p>
            <a:r>
              <a:rPr lang="en-US" sz="2400" dirty="0">
                <a:solidFill>
                  <a:srgbClr val="CCFF66"/>
                </a:solidFill>
              </a:rPr>
              <a:t>Representations</a:t>
            </a:r>
          </a:p>
        </p:txBody>
      </p:sp>
      <p:sp>
        <p:nvSpPr>
          <p:cNvPr id="8" name="Rectangle 7"/>
          <p:cNvSpPr/>
          <p:nvPr/>
        </p:nvSpPr>
        <p:spPr bwMode="auto">
          <a:xfrm>
            <a:off x="228600" y="1524000"/>
            <a:ext cx="8610600" cy="5105400"/>
          </a:xfrm>
          <a:prstGeom prst="rect">
            <a:avLst/>
          </a:prstGeom>
          <a:noFill/>
          <a:ln w="38100" cap="flat" cmpd="sng" algn="ctr">
            <a:solidFill>
              <a:srgbClr val="FF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158068" y="6091535"/>
            <a:ext cx="2973892" cy="461665"/>
          </a:xfrm>
          <a:prstGeom prst="rect">
            <a:avLst/>
          </a:prstGeom>
          <a:noFill/>
        </p:spPr>
        <p:txBody>
          <a:bodyPr wrap="none" rtlCol="0">
            <a:spAutoFit/>
          </a:bodyPr>
          <a:lstStyle/>
          <a:p>
            <a:r>
              <a:rPr lang="en-US" sz="2400" dirty="0">
                <a:solidFill>
                  <a:srgbClr val="FF9999"/>
                </a:solidFill>
              </a:rPr>
              <a:t>Beings &amp; happenings</a:t>
            </a:r>
          </a:p>
        </p:txBody>
      </p:sp>
      <p:sp>
        <p:nvSpPr>
          <p:cNvPr id="2" name="TextBox 1"/>
          <p:cNvSpPr txBox="1"/>
          <p:nvPr/>
        </p:nvSpPr>
        <p:spPr>
          <a:xfrm>
            <a:off x="6000854" y="1778298"/>
            <a:ext cx="2164440" cy="461665"/>
          </a:xfrm>
          <a:prstGeom prst="rect">
            <a:avLst/>
          </a:prstGeom>
          <a:noFill/>
        </p:spPr>
        <p:txBody>
          <a:bodyPr wrap="none" rtlCol="0">
            <a:spAutoFit/>
          </a:bodyPr>
          <a:lstStyle/>
          <a:p>
            <a:r>
              <a:rPr lang="en-US" sz="2400" dirty="0">
                <a:solidFill>
                  <a:srgbClr val="CCFF66"/>
                </a:solidFill>
              </a:rPr>
              <a:t>(research) data</a:t>
            </a:r>
          </a:p>
        </p:txBody>
      </p:sp>
      <p:sp>
        <p:nvSpPr>
          <p:cNvPr id="12" name="TextBox 11"/>
          <p:cNvSpPr txBox="1"/>
          <p:nvPr/>
        </p:nvSpPr>
        <p:spPr>
          <a:xfrm>
            <a:off x="439877" y="1769647"/>
            <a:ext cx="2574807" cy="461665"/>
          </a:xfrm>
          <a:prstGeom prst="rect">
            <a:avLst/>
          </a:prstGeom>
          <a:noFill/>
        </p:spPr>
        <p:txBody>
          <a:bodyPr wrap="none" rtlCol="0">
            <a:spAutoFit/>
          </a:bodyPr>
          <a:lstStyle/>
          <a:p>
            <a:r>
              <a:rPr lang="en-US" sz="2400" dirty="0">
                <a:solidFill>
                  <a:srgbClr val="FF9999"/>
                </a:solidFill>
              </a:rPr>
              <a:t>(research) domain</a:t>
            </a:r>
          </a:p>
        </p:txBody>
      </p:sp>
      <p:grpSp>
        <p:nvGrpSpPr>
          <p:cNvPr id="13" name="Group 27"/>
          <p:cNvGrpSpPr>
            <a:grpSpLocks/>
          </p:cNvGrpSpPr>
          <p:nvPr/>
        </p:nvGrpSpPr>
        <p:grpSpPr bwMode="auto">
          <a:xfrm>
            <a:off x="2362200" y="2519363"/>
            <a:ext cx="5672138" cy="3479800"/>
            <a:chOff x="2362200" y="2519363"/>
            <a:chExt cx="5672138" cy="3479800"/>
          </a:xfrm>
        </p:grpSpPr>
        <p:sp>
          <p:nvSpPr>
            <p:cNvPr id="14" name="Freeform 35"/>
            <p:cNvSpPr>
              <a:spLocks/>
            </p:cNvSpPr>
            <p:nvPr/>
          </p:nvSpPr>
          <p:spPr bwMode="auto">
            <a:xfrm>
              <a:off x="2590800" y="2519363"/>
              <a:ext cx="3962400" cy="17018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FF505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5" name="Freeform 37"/>
            <p:cNvSpPr>
              <a:spLocks/>
            </p:cNvSpPr>
            <p:nvPr/>
          </p:nvSpPr>
          <p:spPr bwMode="auto">
            <a:xfrm rot="20395306" flipV="1">
              <a:off x="2362200" y="4525963"/>
              <a:ext cx="4343400" cy="14732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chemeClr val="accent1"/>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6" name="Rectangle 36"/>
            <p:cNvSpPr>
              <a:spLocks noChangeArrowheads="1"/>
            </p:cNvSpPr>
            <p:nvPr/>
          </p:nvSpPr>
          <p:spPr bwMode="auto">
            <a:xfrm>
              <a:off x="6484938" y="3582988"/>
              <a:ext cx="1524000" cy="152400"/>
            </a:xfrm>
            <a:prstGeom prst="rect">
              <a:avLst/>
            </a:prstGeom>
            <a:solidFill>
              <a:srgbClr val="FF505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7" name="Rectangle 38"/>
            <p:cNvSpPr>
              <a:spLocks noChangeArrowheads="1"/>
            </p:cNvSpPr>
            <p:nvPr/>
          </p:nvSpPr>
          <p:spPr bwMode="auto">
            <a:xfrm>
              <a:off x="6510338" y="4225925"/>
              <a:ext cx="1524000" cy="152400"/>
            </a:xfrm>
            <a:prstGeom prst="rect">
              <a:avLst/>
            </a:prstGeom>
            <a:solidFill>
              <a:srgbClr val="00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sp>
        <p:nvSpPr>
          <p:cNvPr id="4" name="Rectangle 3"/>
          <p:cNvSpPr/>
          <p:nvPr/>
        </p:nvSpPr>
        <p:spPr>
          <a:xfrm>
            <a:off x="216863" y="6642929"/>
            <a:ext cx="5650537" cy="215444"/>
          </a:xfrm>
          <a:prstGeom prst="rect">
            <a:avLst/>
          </a:prstGeom>
        </p:spPr>
        <p:txBody>
          <a:bodyPr wrap="square">
            <a:spAutoFit/>
          </a:bodyPr>
          <a:lstStyle/>
          <a:p>
            <a:r>
              <a:rPr lang="en-US" sz="800" dirty="0">
                <a:solidFill>
                  <a:schemeClr val="bg1"/>
                </a:solidFill>
              </a:rPr>
              <a:t>https://ubphoto.smugmug.com/Years/2017/17011-Medicine-Satyanarayana-Lakshminrusimha-Newborn-MFS/i-Vj8g6p2</a:t>
            </a:r>
          </a:p>
        </p:txBody>
      </p:sp>
      <p:sp>
        <p:nvSpPr>
          <p:cNvPr id="3" name="Slide Number Placeholder 2"/>
          <p:cNvSpPr>
            <a:spLocks noGrp="1"/>
          </p:cNvSpPr>
          <p:nvPr>
            <p:ph type="sldNum" sz="quarter" idx="4"/>
          </p:nvPr>
        </p:nvSpPr>
        <p:spPr/>
        <p:txBody>
          <a:bodyPr/>
          <a:lstStyle/>
          <a:p>
            <a:fld id="{01EF93C7-D0AB-41D7-8C62-1F8A9E33AE23}" type="slidenum">
              <a:rPr lang="en-US" smtClean="0"/>
              <a:pPr/>
              <a:t>7</a:t>
            </a:fld>
            <a:endParaRPr lang="en-US"/>
          </a:p>
        </p:txBody>
      </p:sp>
      <p:sp>
        <p:nvSpPr>
          <p:cNvPr id="5" name="TextBox 4">
            <a:extLst>
              <a:ext uri="{FF2B5EF4-FFF2-40B4-BE49-F238E27FC236}">
                <a16:creationId xmlns:a16="http://schemas.microsoft.com/office/drawing/2014/main" id="{FF0087D0-5A3E-44D1-8FD2-9867A219C1B3}"/>
              </a:ext>
            </a:extLst>
          </p:cNvPr>
          <p:cNvSpPr txBox="1"/>
          <p:nvPr/>
        </p:nvSpPr>
        <p:spPr>
          <a:xfrm>
            <a:off x="3263562" y="3429000"/>
            <a:ext cx="2007281" cy="1569660"/>
          </a:xfrm>
          <a:prstGeom prst="rect">
            <a:avLst/>
          </a:prstGeom>
          <a:gradFill flip="none" rotWithShape="1">
            <a:gsLst>
              <a:gs pos="0">
                <a:srgbClr val="00B050"/>
              </a:gs>
              <a:gs pos="100000">
                <a:srgbClr val="FF9999"/>
              </a:gs>
            </a:gsLst>
            <a:lin ang="10800000" scaled="1"/>
            <a:tileRect/>
          </a:gradFill>
        </p:spPr>
        <p:txBody>
          <a:bodyPr wrap="none" rtlCol="0">
            <a:spAutoFit/>
          </a:bodyPr>
          <a:lstStyle/>
          <a:p>
            <a:r>
              <a:rPr lang="en-US" dirty="0"/>
              <a:t>Ideally</a:t>
            </a:r>
          </a:p>
          <a:p>
            <a:r>
              <a:rPr lang="en-US" dirty="0"/>
              <a:t>perfectly</a:t>
            </a:r>
          </a:p>
          <a:p>
            <a:r>
              <a:rPr lang="en-US" dirty="0"/>
              <a:t>equivalent</a:t>
            </a:r>
          </a:p>
        </p:txBody>
      </p:sp>
    </p:spTree>
    <p:extLst>
      <p:ext uri="{BB962C8B-B14F-4D97-AF65-F5344CB8AC3E}">
        <p14:creationId xmlns:p14="http://schemas.microsoft.com/office/powerpoint/2010/main" val="151735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9CE537AB-973C-4F01-8428-E6E22579D3AA}" type="slidenum">
              <a:rPr lang="en-US" smtClean="0"/>
              <a:pPr/>
              <a:t>70</a:t>
            </a:fld>
            <a:endParaRPr lang="en-US"/>
          </a:p>
        </p:txBody>
      </p:sp>
      <p:pic>
        <p:nvPicPr>
          <p:cNvPr id="5" name="Picture 4"/>
          <p:cNvPicPr>
            <a:picLocks noChangeAspect="1"/>
          </p:cNvPicPr>
          <p:nvPr/>
        </p:nvPicPr>
        <p:blipFill>
          <a:blip r:embed="rId2"/>
          <a:stretch>
            <a:fillRect/>
          </a:stretch>
        </p:blipFill>
        <p:spPr>
          <a:xfrm>
            <a:off x="0" y="697342"/>
            <a:ext cx="9139237" cy="6159239"/>
          </a:xfrm>
          <a:prstGeom prst="rect">
            <a:avLst/>
          </a:prstGeom>
        </p:spPr>
      </p:pic>
      <p:sp>
        <p:nvSpPr>
          <p:cNvPr id="6" name="TextBox 5"/>
          <p:cNvSpPr txBox="1"/>
          <p:nvPr/>
        </p:nvSpPr>
        <p:spPr>
          <a:xfrm>
            <a:off x="609600" y="6260376"/>
            <a:ext cx="1802576" cy="584775"/>
          </a:xfrm>
          <a:prstGeom prst="rect">
            <a:avLst/>
          </a:prstGeom>
          <a:noFill/>
        </p:spPr>
        <p:txBody>
          <a:bodyPr wrap="square" rtlCol="0">
            <a:spAutoFit/>
          </a:bodyPr>
          <a:lstStyle/>
          <a:p>
            <a:r>
              <a:rPr lang="en-US" sz="1600" dirty="0"/>
              <a:t>Foundational Model of Anatomy</a:t>
            </a:r>
          </a:p>
        </p:txBody>
      </p:sp>
    </p:spTree>
    <p:extLst>
      <p:ext uri="{BB962C8B-B14F-4D97-AF65-F5344CB8AC3E}">
        <p14:creationId xmlns:p14="http://schemas.microsoft.com/office/powerpoint/2010/main" val="36042785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Line 2">
            <a:extLst>
              <a:ext uri="{FF2B5EF4-FFF2-40B4-BE49-F238E27FC236}">
                <a16:creationId xmlns:a16="http://schemas.microsoft.com/office/drawing/2014/main" id="{0A9D40AD-148E-4077-9497-80FD2EA01D4F}"/>
              </a:ext>
            </a:extLst>
          </p:cNvPr>
          <p:cNvSpPr>
            <a:spLocks noChangeShapeType="1"/>
          </p:cNvSpPr>
          <p:nvPr/>
        </p:nvSpPr>
        <p:spPr bwMode="auto">
          <a:xfrm>
            <a:off x="1171575" y="2209800"/>
            <a:ext cx="7208838" cy="0"/>
          </a:xfrm>
          <a:prstGeom prst="line">
            <a:avLst/>
          </a:prstGeom>
          <a:noFill/>
          <a:ln w="57150">
            <a:solidFill>
              <a:schemeClr val="bg1"/>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27011" name="Line 3">
            <a:extLst>
              <a:ext uri="{FF2B5EF4-FFF2-40B4-BE49-F238E27FC236}">
                <a16:creationId xmlns:a16="http://schemas.microsoft.com/office/drawing/2014/main" id="{E6429D08-9F80-4F03-A766-47BB608E4680}"/>
              </a:ext>
            </a:extLst>
          </p:cNvPr>
          <p:cNvSpPr>
            <a:spLocks noChangeShapeType="1"/>
          </p:cNvSpPr>
          <p:nvPr/>
        </p:nvSpPr>
        <p:spPr bwMode="auto">
          <a:xfrm flipV="1">
            <a:off x="1657350" y="2228850"/>
            <a:ext cx="5029200" cy="21336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27012" name="Line 4">
            <a:extLst>
              <a:ext uri="{FF2B5EF4-FFF2-40B4-BE49-F238E27FC236}">
                <a16:creationId xmlns:a16="http://schemas.microsoft.com/office/drawing/2014/main" id="{E2DBD08A-DDB8-471A-9305-FCB97A844066}"/>
              </a:ext>
            </a:extLst>
          </p:cNvPr>
          <p:cNvSpPr>
            <a:spLocks noChangeShapeType="1"/>
          </p:cNvSpPr>
          <p:nvPr/>
        </p:nvSpPr>
        <p:spPr bwMode="auto">
          <a:xfrm flipV="1">
            <a:off x="6240463" y="2209800"/>
            <a:ext cx="465137" cy="22860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27013" name="Text Box 5">
            <a:extLst>
              <a:ext uri="{FF2B5EF4-FFF2-40B4-BE49-F238E27FC236}">
                <a16:creationId xmlns:a16="http://schemas.microsoft.com/office/drawing/2014/main" id="{D09E37E7-7434-4BE0-AADD-1A8DEBB0C52E}"/>
              </a:ext>
            </a:extLst>
          </p:cNvPr>
          <p:cNvSpPr txBox="1">
            <a:spLocks noChangeArrowheads="1"/>
          </p:cNvSpPr>
          <p:nvPr/>
        </p:nvSpPr>
        <p:spPr bwMode="auto">
          <a:xfrm>
            <a:off x="2209800" y="1752600"/>
            <a:ext cx="969963" cy="102235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70409" tIns="35204" rIns="70409" bIns="35204"/>
          <a:lstStyle/>
          <a:p>
            <a:pPr marL="0" marR="0" lvl="0" indent="0" algn="l" defTabSz="914400" rtl="0" eaLnBrk="1" fontAlgn="base" latinLnBrk="0" hangingPunct="1">
              <a:lnSpc>
                <a:spcPct val="100000"/>
              </a:lnSpc>
              <a:spcBef>
                <a:spcPct val="0"/>
              </a:spcBef>
              <a:spcAft>
                <a:spcPts val="800"/>
              </a:spcAft>
              <a:buClrTx/>
              <a:buSzTx/>
              <a:buFontTx/>
              <a:buNone/>
              <a:tabLst/>
              <a:defRPr/>
            </a:pPr>
            <a:r>
              <a:rPr kumimoji="0" lang="en-US" altLang="en-US" sz="2400" b="0" i="1" u="none" strike="noStrike" kern="1200" cap="none" spc="0" normalizeH="0" baseline="0" noProof="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 C </a:t>
            </a:r>
          </a:p>
          <a:p>
            <a:pPr marL="0" marR="0" lvl="0" indent="0" algn="l" defTabSz="914400" rtl="0" eaLnBrk="1" fontAlgn="base" latinLnBrk="0" hangingPunct="1">
              <a:lnSpc>
                <a:spcPct val="100000"/>
              </a:lnSpc>
              <a:spcBef>
                <a:spcPct val="0"/>
              </a:spcBef>
              <a:spcAft>
                <a:spcPts val="800"/>
              </a:spcAft>
              <a:buClrTx/>
              <a:buSzTx/>
              <a:buFontTx/>
              <a:buNone/>
              <a:tabLst/>
              <a:defRPr/>
            </a:pPr>
            <a:r>
              <a:rPr kumimoji="0" lang="en-US" altLang="en-US" sz="2400" b="0" i="1" u="none" strike="noStrike" kern="1200" cap="none" spc="0" normalizeH="0" baseline="0" noProof="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c </a:t>
            </a:r>
            <a:r>
              <a:rPr kumimoji="0" lang="en-US" altLang="en-US" sz="2400" b="1" i="0" u="none" strike="noStrike" kern="1200" cap="none" spc="0" normalizeH="0" baseline="0" noProof="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at</a:t>
            </a:r>
            <a:r>
              <a:rPr kumimoji="0" lang="en-US" altLang="en-US" sz="2400" b="0" i="0" u="none" strike="noStrike" kern="1200" cap="none" spc="0" normalizeH="0" baseline="0" noProof="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 </a:t>
            </a:r>
            <a:r>
              <a:rPr kumimoji="0" lang="en-US" altLang="en-US" sz="2400" b="0" i="1" u="none" strike="noStrike" kern="1200" cap="none" spc="0" normalizeH="0" baseline="0" noProof="0">
                <a:ln>
                  <a:noFill/>
                </a:ln>
                <a:solidFill>
                  <a:schemeClr val="bg1"/>
                </a:solidFill>
                <a:effectLst/>
                <a:uLnTx/>
                <a:uFillTx/>
                <a:ea typeface="ＭＳ Ｐゴシック" panose="020B0600070205080204" pitchFamily="34" charset="-128"/>
                <a:cs typeface="Arial" panose="020B0604020202020204" pitchFamily="34" charset="0"/>
              </a:rPr>
              <a:t>t</a:t>
            </a:r>
            <a:endParaRPr kumimoji="0" lang="en-US" altLang="en-US" sz="2400" b="0" i="0" u="none" strike="noStrike" kern="1200" cap="none" spc="0" normalizeH="0" baseline="0" noProof="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27014" name="Line 6">
            <a:extLst>
              <a:ext uri="{FF2B5EF4-FFF2-40B4-BE49-F238E27FC236}">
                <a16:creationId xmlns:a16="http://schemas.microsoft.com/office/drawing/2014/main" id="{A5FC78FD-D11F-444D-8E72-7D2193D58F7C}"/>
              </a:ext>
            </a:extLst>
          </p:cNvPr>
          <p:cNvSpPr>
            <a:spLocks noChangeShapeType="1"/>
          </p:cNvSpPr>
          <p:nvPr/>
        </p:nvSpPr>
        <p:spPr bwMode="auto">
          <a:xfrm>
            <a:off x="2660650" y="2078038"/>
            <a:ext cx="0" cy="150812"/>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27015" name="Line 7">
            <a:extLst>
              <a:ext uri="{FF2B5EF4-FFF2-40B4-BE49-F238E27FC236}">
                <a16:creationId xmlns:a16="http://schemas.microsoft.com/office/drawing/2014/main" id="{8DBFF03B-3CFF-43AD-A85A-FA7BB4991B4E}"/>
              </a:ext>
            </a:extLst>
          </p:cNvPr>
          <p:cNvSpPr>
            <a:spLocks noChangeShapeType="1"/>
          </p:cNvSpPr>
          <p:nvPr/>
        </p:nvSpPr>
        <p:spPr bwMode="auto">
          <a:xfrm>
            <a:off x="6864350" y="2071688"/>
            <a:ext cx="1588" cy="153987"/>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27016" name="Line 8">
            <a:extLst>
              <a:ext uri="{FF2B5EF4-FFF2-40B4-BE49-F238E27FC236}">
                <a16:creationId xmlns:a16="http://schemas.microsoft.com/office/drawing/2014/main" id="{02D30458-25E6-4E29-A3D0-C4579D358A3E}"/>
              </a:ext>
            </a:extLst>
          </p:cNvPr>
          <p:cNvSpPr>
            <a:spLocks noChangeShapeType="1"/>
          </p:cNvSpPr>
          <p:nvPr/>
        </p:nvSpPr>
        <p:spPr bwMode="auto">
          <a:xfrm>
            <a:off x="2570163" y="3776663"/>
            <a:ext cx="1587" cy="1524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27017" name="Text Box 9">
            <a:extLst>
              <a:ext uri="{FF2B5EF4-FFF2-40B4-BE49-F238E27FC236}">
                <a16:creationId xmlns:a16="http://schemas.microsoft.com/office/drawing/2014/main" id="{29143AAE-080D-4FEF-85E8-EAB83F71C1A0}"/>
              </a:ext>
            </a:extLst>
          </p:cNvPr>
          <p:cNvSpPr txBox="1">
            <a:spLocks noChangeArrowheads="1"/>
          </p:cNvSpPr>
          <p:nvPr/>
        </p:nvSpPr>
        <p:spPr bwMode="auto">
          <a:xfrm>
            <a:off x="6400800" y="1676400"/>
            <a:ext cx="1093788" cy="122713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70409" tIns="35204" rIns="70409" bIns="35204"/>
          <a:lstStyle/>
          <a:p>
            <a:pPr marL="0" marR="0" lvl="0" indent="0" algn="l" defTabSz="914400" rtl="0" eaLnBrk="1" fontAlgn="base" latinLnBrk="0" hangingPunct="1">
              <a:lnSpc>
                <a:spcPct val="100000"/>
              </a:lnSpc>
              <a:spcBef>
                <a:spcPct val="0"/>
              </a:spcBef>
              <a:spcAft>
                <a:spcPct val="50000"/>
              </a:spcAft>
              <a:buClrTx/>
              <a:buSzTx/>
              <a:buFontTx/>
              <a:buNone/>
              <a:tabLst/>
              <a:defRPr/>
            </a:pPr>
            <a:r>
              <a:rPr kumimoji="0" lang="en-US" altLang="en-US" sz="2400" b="0" i="1"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C</a:t>
            </a:r>
            <a:r>
              <a:rPr kumimoji="0" lang="en-US" altLang="en-US" sz="2400" b="0" i="0" u="none" strike="noStrike" kern="1200" cap="none" spc="0" normalizeH="0" baseline="-2500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1</a:t>
            </a:r>
            <a:r>
              <a:rPr kumimoji="0" lang="en-US" altLang="en-US" sz="2400" b="1" i="0" u="none" strike="noStrike" kern="1200" cap="none" spc="0" normalizeH="0" baseline="-2500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 </a:t>
            </a:r>
            <a:endParaRPr kumimoji="0" lang="en-US" altLang="en-US" sz="2400" b="0" i="0" u="none" strike="noStrike" kern="1200" cap="none" spc="0" normalizeH="0" baseline="-2500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50000"/>
              </a:spcAft>
              <a:buClrTx/>
              <a:buSzTx/>
              <a:buFontTx/>
              <a:buNone/>
              <a:tabLst/>
              <a:defRPr/>
            </a:pPr>
            <a:r>
              <a:rPr kumimoji="0" lang="en-US" altLang="en-US" sz="2400" b="0" i="1"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c</a:t>
            </a:r>
            <a:r>
              <a:rPr kumimoji="0" lang="en-US" altLang="en-US" sz="2400" b="0" i="0" u="none" strike="noStrike" kern="1200" cap="none" spc="0" normalizeH="0" baseline="-2500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1</a:t>
            </a:r>
            <a:r>
              <a:rPr kumimoji="0" lang="en-US" altLang="en-US" sz="2400" b="0" i="1"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 </a:t>
            </a:r>
            <a:r>
              <a:rPr kumimoji="0" lang="en-US"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at</a:t>
            </a:r>
            <a:r>
              <a:rPr kumimoji="0" lang="en-US" altLang="en-US" sz="2400" b="0" i="0"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 </a:t>
            </a:r>
            <a:r>
              <a:rPr kumimoji="0" lang="en-US" altLang="en-US" sz="2400" b="0" i="1"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t</a:t>
            </a:r>
            <a:r>
              <a:rPr kumimoji="0" lang="en-US" altLang="en-US" sz="2400" b="0" i="0" u="none" strike="noStrike" kern="1200" cap="none" spc="0" normalizeH="0" baseline="-2500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1</a:t>
            </a:r>
          </a:p>
        </p:txBody>
      </p:sp>
      <p:sp>
        <p:nvSpPr>
          <p:cNvPr id="427018" name="Text Box 10">
            <a:extLst>
              <a:ext uri="{FF2B5EF4-FFF2-40B4-BE49-F238E27FC236}">
                <a16:creationId xmlns:a16="http://schemas.microsoft.com/office/drawing/2014/main" id="{C49FEB84-3746-4E97-84F6-55051481B285}"/>
              </a:ext>
            </a:extLst>
          </p:cNvPr>
          <p:cNvSpPr txBox="1">
            <a:spLocks noChangeArrowheads="1"/>
          </p:cNvSpPr>
          <p:nvPr/>
        </p:nvSpPr>
        <p:spPr bwMode="auto">
          <a:xfrm>
            <a:off x="2100263" y="3529013"/>
            <a:ext cx="152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50000"/>
              </a:spcAft>
              <a:buClrTx/>
              <a:buSzTx/>
              <a:buFontTx/>
              <a:buNone/>
              <a:tabLst/>
              <a:defRPr/>
            </a:pPr>
            <a:r>
              <a:rPr kumimoji="0" lang="en-US" altLang="en-US" sz="2400" b="0" i="1"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a:t>
            </a:r>
            <a:endParaRPr kumimoji="0" lang="en-US" altLang="en-US" sz="2400" b="0" i="0" u="none" strike="noStrike" kern="1200" cap="none" spc="0" normalizeH="0" baseline="-2500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 </a:t>
            </a:r>
            <a:r>
              <a:rPr kumimoji="0" lang="en-US"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a:t>
            </a:r>
            <a:r>
              <a:rPr kumimoji="0" lang="en-US" altLang="en-US" sz="2400" b="0" i="0"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400" b="0" i="1"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a:t>
            </a:r>
          </a:p>
        </p:txBody>
      </p:sp>
      <p:sp>
        <p:nvSpPr>
          <p:cNvPr id="427019" name="Text Box 11">
            <a:extLst>
              <a:ext uri="{FF2B5EF4-FFF2-40B4-BE49-F238E27FC236}">
                <a16:creationId xmlns:a16="http://schemas.microsoft.com/office/drawing/2014/main" id="{C363D2BB-E470-4E47-9249-27E530D2690A}"/>
              </a:ext>
            </a:extLst>
          </p:cNvPr>
          <p:cNvSpPr txBox="1">
            <a:spLocks noChangeArrowheads="1"/>
          </p:cNvSpPr>
          <p:nvPr/>
        </p:nvSpPr>
        <p:spPr bwMode="auto">
          <a:xfrm>
            <a:off x="7467600" y="2514600"/>
            <a:ext cx="1047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1" u="none" strike="noStrike" kern="1200" cap="none" spc="0" normalizeH="0" baseline="0" noProof="0">
                <a:ln>
                  <a:noFill/>
                </a:ln>
                <a:solidFill>
                  <a:schemeClr val="bg1"/>
                </a:solidFill>
                <a:effectLst/>
                <a:uLnTx/>
                <a:uFillTx/>
                <a:latin typeface="Eurostile" charset="0"/>
                <a:ea typeface="ＭＳ Ｐゴシック" panose="020B0600070205080204" pitchFamily="34" charset="-128"/>
                <a:cs typeface="Arial" panose="020B0604020202020204" pitchFamily="34" charset="0"/>
              </a:rPr>
              <a:t>time</a:t>
            </a:r>
          </a:p>
        </p:txBody>
      </p:sp>
      <p:sp>
        <p:nvSpPr>
          <p:cNvPr id="427026" name="Text Box 18">
            <a:extLst>
              <a:ext uri="{FF2B5EF4-FFF2-40B4-BE49-F238E27FC236}">
                <a16:creationId xmlns:a16="http://schemas.microsoft.com/office/drawing/2014/main" id="{31DFF3DA-0D77-48CF-87B5-B5C472A3691D}"/>
              </a:ext>
            </a:extLst>
          </p:cNvPr>
          <p:cNvSpPr txBox="1">
            <a:spLocks noChangeArrowheads="1"/>
          </p:cNvSpPr>
          <p:nvPr/>
        </p:nvSpPr>
        <p:spPr bwMode="auto">
          <a:xfrm>
            <a:off x="1179513" y="5380038"/>
            <a:ext cx="41306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chemeClr val="bg1"/>
                </a:solidFill>
                <a:effectLst/>
                <a:uLnTx/>
                <a:uFillTx/>
                <a:latin typeface="Eurostile" charset="0"/>
                <a:ea typeface="ＭＳ Ｐゴシック" panose="020B0600070205080204" pitchFamily="34" charset="-128"/>
                <a:cs typeface="Arial" panose="020B0604020202020204" pitchFamily="34" charset="0"/>
              </a:rPr>
              <a:t>zygote </a:t>
            </a:r>
            <a:r>
              <a:rPr kumimoji="0" lang="en-US" altLang="en-US" sz="3200" b="1" i="1" u="none" strike="noStrike" kern="1200" cap="none" spc="0" normalizeH="0" baseline="0" noProof="0">
                <a:ln>
                  <a:noFill/>
                </a:ln>
                <a:solidFill>
                  <a:schemeClr val="bg1"/>
                </a:solidFill>
                <a:effectLst/>
                <a:uLnTx/>
                <a:uFillTx/>
                <a:latin typeface="Eurostile" charset="0"/>
                <a:ea typeface="ＭＳ Ｐゴシック" panose="020B0600070205080204" pitchFamily="34" charset="-128"/>
                <a:cs typeface="Arial" panose="020B0604020202020204" pitchFamily="34" charset="0"/>
              </a:rPr>
              <a:t>derives_from</a:t>
            </a:r>
          </a:p>
        </p:txBody>
      </p:sp>
      <p:sp>
        <p:nvSpPr>
          <p:cNvPr id="427027" name="Text Box 19">
            <a:extLst>
              <a:ext uri="{FF2B5EF4-FFF2-40B4-BE49-F238E27FC236}">
                <a16:creationId xmlns:a16="http://schemas.microsoft.com/office/drawing/2014/main" id="{F98690E5-668A-4634-AEAB-17EE210D0E9D}"/>
              </a:ext>
            </a:extLst>
          </p:cNvPr>
          <p:cNvSpPr txBox="1">
            <a:spLocks noChangeArrowheads="1"/>
          </p:cNvSpPr>
          <p:nvPr/>
        </p:nvSpPr>
        <p:spPr bwMode="auto">
          <a:xfrm>
            <a:off x="5246688" y="5089525"/>
            <a:ext cx="1266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chemeClr val="bg1"/>
                </a:solidFill>
                <a:effectLst/>
                <a:uLnTx/>
                <a:uFillTx/>
                <a:latin typeface="Eurostile" charset="0"/>
                <a:ea typeface="ＭＳ Ｐゴシック" panose="020B0600070205080204" pitchFamily="34" charset="-128"/>
                <a:cs typeface="Arial" panose="020B0604020202020204" pitchFamily="34" charset="0"/>
              </a:rPr>
              <a:t>ovum</a:t>
            </a:r>
          </a:p>
        </p:txBody>
      </p:sp>
      <p:sp>
        <p:nvSpPr>
          <p:cNvPr id="427028" name="Text Box 20">
            <a:extLst>
              <a:ext uri="{FF2B5EF4-FFF2-40B4-BE49-F238E27FC236}">
                <a16:creationId xmlns:a16="http://schemas.microsoft.com/office/drawing/2014/main" id="{5DC490B0-13D7-473F-9455-5AF7D704ADAF}"/>
              </a:ext>
            </a:extLst>
          </p:cNvPr>
          <p:cNvSpPr txBox="1">
            <a:spLocks noChangeArrowheads="1"/>
          </p:cNvSpPr>
          <p:nvPr/>
        </p:nvSpPr>
        <p:spPr bwMode="auto">
          <a:xfrm>
            <a:off x="5200650" y="5668963"/>
            <a:ext cx="14033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chemeClr val="bg1"/>
                </a:solidFill>
                <a:effectLst/>
                <a:uLnTx/>
                <a:uFillTx/>
                <a:latin typeface="Eurostile" charset="0"/>
                <a:ea typeface="ＭＳ Ｐゴシック" panose="020B0600070205080204" pitchFamily="34" charset="-128"/>
                <a:cs typeface="Arial" panose="020B0604020202020204" pitchFamily="34" charset="0"/>
              </a:rPr>
              <a:t>sperm</a:t>
            </a:r>
          </a:p>
        </p:txBody>
      </p:sp>
      <p:sp>
        <p:nvSpPr>
          <p:cNvPr id="427029" name="Rectangle 21">
            <a:extLst>
              <a:ext uri="{FF2B5EF4-FFF2-40B4-BE49-F238E27FC236}">
                <a16:creationId xmlns:a16="http://schemas.microsoft.com/office/drawing/2014/main" id="{CAD9ED2B-CE92-4CCB-9D70-C55387BFCCD3}"/>
              </a:ext>
            </a:extLst>
          </p:cNvPr>
          <p:cNvSpPr>
            <a:spLocks noGrp="1" noChangeArrowheads="1"/>
          </p:cNvSpPr>
          <p:nvPr>
            <p:ph type="title"/>
          </p:nvPr>
        </p:nvSpPr>
        <p:spPr/>
        <p:txBody>
          <a:bodyPr/>
          <a:lstStyle/>
          <a:p>
            <a:r>
              <a:rPr lang="en-US" altLang="en-US" i="1" dirty="0" err="1"/>
              <a:t>derives_from</a:t>
            </a:r>
            <a:r>
              <a:rPr lang="en-US" altLang="en-US" dirty="0"/>
              <a:t> </a:t>
            </a:r>
          </a:p>
        </p:txBody>
      </p:sp>
      <p:sp>
        <p:nvSpPr>
          <p:cNvPr id="2" name="Slide Number Placeholder 1">
            <a:extLst>
              <a:ext uri="{FF2B5EF4-FFF2-40B4-BE49-F238E27FC236}">
                <a16:creationId xmlns:a16="http://schemas.microsoft.com/office/drawing/2014/main" id="{3829EC02-223B-4F2D-9CD7-0FC1AE5D24F8}"/>
              </a:ext>
            </a:extLst>
          </p:cNvPr>
          <p:cNvSpPr>
            <a:spLocks noGrp="1"/>
          </p:cNvSpPr>
          <p:nvPr>
            <p:ph type="sldNum" sz="quarter" idx="4"/>
          </p:nvPr>
        </p:nvSpPr>
        <p:spPr>
          <a:xfrm>
            <a:off x="0" y="6492875"/>
            <a:ext cx="457200" cy="365125"/>
          </a:xfrm>
        </p:spPr>
        <p:txBody>
          <a:bodyPr/>
          <a:lstStyle/>
          <a:p>
            <a:fld id="{5239CF04-00E1-4F99-A289-9C215F445602}" type="slidenum">
              <a:rPr lang="en-US" altLang="en-US" smtClean="0"/>
              <a:pPr/>
              <a:t>71</a:t>
            </a:fld>
            <a:endParaRPr lang="en-US" altLang="en-US"/>
          </a:p>
        </p:txBody>
      </p:sp>
    </p:spTree>
    <p:extLst>
      <p:ext uri="{BB962C8B-B14F-4D97-AF65-F5344CB8AC3E}">
        <p14:creationId xmlns:p14="http://schemas.microsoft.com/office/powerpoint/2010/main" val="15769617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30EDD-561D-4F17-A7E8-77621EDAB7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618D53-6F84-4BAA-8749-70CA80D17E8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B6B6FE8-9EAD-4AB9-A537-13BCCD9248EA}"/>
              </a:ext>
            </a:extLst>
          </p:cNvPr>
          <p:cNvSpPr>
            <a:spLocks noGrp="1"/>
          </p:cNvSpPr>
          <p:nvPr>
            <p:ph type="sldNum" sz="quarter" idx="4"/>
          </p:nvPr>
        </p:nvSpPr>
        <p:spPr/>
        <p:txBody>
          <a:bodyPr/>
          <a:lstStyle/>
          <a:p>
            <a:fld id="{9CE537AB-973C-4F01-8428-E6E22579D3AA}" type="slidenum">
              <a:rPr lang="en-US" smtClean="0"/>
              <a:pPr/>
              <a:t>72</a:t>
            </a:fld>
            <a:endParaRPr lang="en-US"/>
          </a:p>
        </p:txBody>
      </p:sp>
      <p:pic>
        <p:nvPicPr>
          <p:cNvPr id="372738" name="Picture 2" descr="Image for post">
            <a:extLst>
              <a:ext uri="{FF2B5EF4-FFF2-40B4-BE49-F238E27FC236}">
                <a16:creationId xmlns:a16="http://schemas.microsoft.com/office/drawing/2014/main" id="{D3AC5E3D-AAC8-402C-AE9E-725CB2608E8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858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F4C648-A5D0-40D3-A843-21FFF18169E3}"/>
              </a:ext>
            </a:extLst>
          </p:cNvPr>
          <p:cNvSpPr/>
          <p:nvPr/>
        </p:nvSpPr>
        <p:spPr>
          <a:xfrm>
            <a:off x="4444086" y="6278880"/>
            <a:ext cx="4585614" cy="584775"/>
          </a:xfrm>
          <a:prstGeom prst="rect">
            <a:avLst/>
          </a:prstGeom>
        </p:spPr>
        <p:txBody>
          <a:bodyPr wrap="none">
            <a:spAutoFit/>
          </a:bodyPr>
          <a:lstStyle/>
          <a:p>
            <a:r>
              <a:rPr lang="en-US" b="0" dirty="0">
                <a:solidFill>
                  <a:srgbClr val="111111"/>
                </a:solidFill>
                <a:latin typeface="TiemposTextWeb"/>
              </a:rPr>
              <a:t>David Rogers at Vanderbilt</a:t>
            </a:r>
            <a:endParaRPr lang="en-US" dirty="0"/>
          </a:p>
        </p:txBody>
      </p:sp>
      <p:sp>
        <p:nvSpPr>
          <p:cNvPr id="6" name="Rectangle 5">
            <a:extLst>
              <a:ext uri="{FF2B5EF4-FFF2-40B4-BE49-F238E27FC236}">
                <a16:creationId xmlns:a16="http://schemas.microsoft.com/office/drawing/2014/main" id="{BCBE657A-FAD9-4968-AD66-AB34DDDD574E}"/>
              </a:ext>
            </a:extLst>
          </p:cNvPr>
          <p:cNvSpPr/>
          <p:nvPr/>
        </p:nvSpPr>
        <p:spPr>
          <a:xfrm>
            <a:off x="1066800" y="357424"/>
            <a:ext cx="8077200" cy="276999"/>
          </a:xfrm>
          <a:prstGeom prst="rect">
            <a:avLst/>
          </a:prstGeom>
        </p:spPr>
        <p:txBody>
          <a:bodyPr wrap="square">
            <a:spAutoFit/>
          </a:bodyPr>
          <a:lstStyle/>
          <a:p>
            <a:pPr algn="r"/>
            <a:r>
              <a:rPr lang="en-US" sz="1200" b="0" dirty="0">
                <a:solidFill>
                  <a:schemeClr val="bg1"/>
                </a:solidFill>
              </a:rPr>
              <a:t>https://embryology.med.unsw.edu.au/embryology/index.php/Movie_-_Neutrophil_chasing_bacteria</a:t>
            </a:r>
          </a:p>
        </p:txBody>
      </p:sp>
    </p:spTree>
    <p:extLst>
      <p:ext uri="{BB962C8B-B14F-4D97-AF65-F5344CB8AC3E}">
        <p14:creationId xmlns:p14="http://schemas.microsoft.com/office/powerpoint/2010/main" val="2345596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0"/>
            <a:ext cx="8991600" cy="762000"/>
          </a:xfrm>
        </p:spPr>
        <p:txBody>
          <a:bodyPr/>
          <a:lstStyle/>
          <a:p>
            <a:r>
              <a:rPr lang="en-US" dirty="0"/>
              <a:t>Some structures north of the Peace Bridge</a:t>
            </a:r>
          </a:p>
        </p:txBody>
      </p:sp>
      <p:pic>
        <p:nvPicPr>
          <p:cNvPr id="6" name="Picture 5"/>
          <p:cNvPicPr>
            <a:picLocks noChangeAspect="1"/>
          </p:cNvPicPr>
          <p:nvPr/>
        </p:nvPicPr>
        <p:blipFill>
          <a:blip r:embed="rId2"/>
          <a:stretch>
            <a:fillRect/>
          </a:stretch>
        </p:blipFill>
        <p:spPr>
          <a:xfrm>
            <a:off x="633944" y="2010500"/>
            <a:ext cx="7830752" cy="3396156"/>
          </a:xfrm>
          <a:prstGeom prst="rect">
            <a:avLst/>
          </a:prstGeom>
        </p:spPr>
      </p:pic>
      <p:cxnSp>
        <p:nvCxnSpPr>
          <p:cNvPr id="5" name="Straight Arrow Connector 4"/>
          <p:cNvCxnSpPr>
            <a:cxnSpLocks/>
          </p:cNvCxnSpPr>
          <p:nvPr/>
        </p:nvCxnSpPr>
        <p:spPr bwMode="auto">
          <a:xfrm flipV="1">
            <a:off x="1905000" y="5029200"/>
            <a:ext cx="1371600" cy="11430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 name="Straight Arrow Connector 6"/>
          <p:cNvCxnSpPr/>
          <p:nvPr/>
        </p:nvCxnSpPr>
        <p:spPr bwMode="auto">
          <a:xfrm flipH="1" flipV="1">
            <a:off x="6324600" y="4495800"/>
            <a:ext cx="1066800" cy="15240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4" name="Slide Number Placeholder 3"/>
          <p:cNvSpPr>
            <a:spLocks noGrp="1"/>
          </p:cNvSpPr>
          <p:nvPr>
            <p:ph type="sldNum" sz="quarter" idx="4"/>
          </p:nvPr>
        </p:nvSpPr>
        <p:spPr/>
        <p:txBody>
          <a:bodyPr/>
          <a:lstStyle/>
          <a:p>
            <a:fld id="{9CE537AB-973C-4F01-8428-E6E22579D3AA}" type="slidenum">
              <a:rPr lang="en-US" smtClean="0"/>
              <a:pPr/>
              <a:t>8</a:t>
            </a:fld>
            <a:endParaRPr lang="en-US"/>
          </a:p>
        </p:txBody>
      </p:sp>
      <p:sp>
        <p:nvSpPr>
          <p:cNvPr id="8" name="Rectangle 7">
            <a:extLst>
              <a:ext uri="{FF2B5EF4-FFF2-40B4-BE49-F238E27FC236}">
                <a16:creationId xmlns:a16="http://schemas.microsoft.com/office/drawing/2014/main" id="{F3E5359C-E34B-4735-A25F-E884A1D43AA7}"/>
              </a:ext>
            </a:extLst>
          </p:cNvPr>
          <p:cNvSpPr/>
          <p:nvPr/>
        </p:nvSpPr>
        <p:spPr>
          <a:xfrm>
            <a:off x="244549" y="6019800"/>
            <a:ext cx="3103734" cy="584775"/>
          </a:xfrm>
          <a:prstGeom prst="rect">
            <a:avLst/>
          </a:prstGeom>
        </p:spPr>
        <p:txBody>
          <a:bodyPr wrap="none">
            <a:spAutoFit/>
          </a:bodyPr>
          <a:lstStyle/>
          <a:p>
            <a:r>
              <a:rPr lang="en-US" b="0" dirty="0">
                <a:solidFill>
                  <a:schemeClr val="bg1"/>
                </a:solidFill>
              </a:rPr>
              <a:t>The Peace Bridge</a:t>
            </a:r>
          </a:p>
        </p:txBody>
      </p:sp>
      <p:sp>
        <p:nvSpPr>
          <p:cNvPr id="12" name="Rectangle 11">
            <a:extLst>
              <a:ext uri="{FF2B5EF4-FFF2-40B4-BE49-F238E27FC236}">
                <a16:creationId xmlns:a16="http://schemas.microsoft.com/office/drawing/2014/main" id="{22FF86DA-47AB-4BA8-A4ED-6934EEB826A1}"/>
              </a:ext>
            </a:extLst>
          </p:cNvPr>
          <p:cNvSpPr/>
          <p:nvPr/>
        </p:nvSpPr>
        <p:spPr>
          <a:xfrm>
            <a:off x="5983004" y="6005631"/>
            <a:ext cx="2262927" cy="584775"/>
          </a:xfrm>
          <a:prstGeom prst="rect">
            <a:avLst/>
          </a:prstGeom>
        </p:spPr>
        <p:txBody>
          <a:bodyPr wrap="none">
            <a:spAutoFit/>
          </a:bodyPr>
          <a:lstStyle/>
          <a:p>
            <a:r>
              <a:rPr lang="en-US" b="0" dirty="0">
                <a:solidFill>
                  <a:schemeClr val="bg1"/>
                </a:solidFill>
              </a:rPr>
              <a:t>West avenue</a:t>
            </a:r>
          </a:p>
        </p:txBody>
      </p:sp>
      <p:sp>
        <p:nvSpPr>
          <p:cNvPr id="13" name="Rectangle 12">
            <a:extLst>
              <a:ext uri="{FF2B5EF4-FFF2-40B4-BE49-F238E27FC236}">
                <a16:creationId xmlns:a16="http://schemas.microsoft.com/office/drawing/2014/main" id="{1D09F170-DC64-4A06-9535-9459894F6B3A}"/>
              </a:ext>
            </a:extLst>
          </p:cNvPr>
          <p:cNvSpPr/>
          <p:nvPr/>
        </p:nvSpPr>
        <p:spPr>
          <a:xfrm>
            <a:off x="1736708" y="6150114"/>
            <a:ext cx="5857886" cy="707886"/>
          </a:xfrm>
          <a:prstGeom prst="rect">
            <a:avLst/>
          </a:prstGeom>
        </p:spPr>
        <p:txBody>
          <a:bodyPr wrap="none">
            <a:spAutoFit/>
          </a:bodyPr>
          <a:lstStyle/>
          <a:p>
            <a:r>
              <a:rPr lang="en-US" sz="2000" b="0" dirty="0">
                <a:solidFill>
                  <a:srgbClr val="FF9999"/>
                </a:solidFill>
              </a:rPr>
              <a:t>First order reality:</a:t>
            </a:r>
          </a:p>
          <a:p>
            <a:r>
              <a:rPr lang="en-US" sz="2000" b="0" dirty="0">
                <a:solidFill>
                  <a:srgbClr val="FF9999"/>
                </a:solidFill>
              </a:rPr>
              <a:t>What you see when flying over that part of Buffalo NY</a:t>
            </a:r>
          </a:p>
        </p:txBody>
      </p:sp>
    </p:spTree>
    <p:extLst>
      <p:ext uri="{BB962C8B-B14F-4D97-AF65-F5344CB8AC3E}">
        <p14:creationId xmlns:p14="http://schemas.microsoft.com/office/powerpoint/2010/main" val="356435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0"/>
            <a:ext cx="8991600" cy="762000"/>
          </a:xfrm>
        </p:spPr>
        <p:txBody>
          <a:bodyPr/>
          <a:lstStyle/>
          <a:p>
            <a:r>
              <a:rPr lang="en-US" dirty="0"/>
              <a:t>Some structures north of the Peace Bridge</a:t>
            </a:r>
          </a:p>
        </p:txBody>
      </p:sp>
      <p:pic>
        <p:nvPicPr>
          <p:cNvPr id="6" name="Picture 5"/>
          <p:cNvPicPr>
            <a:picLocks noChangeAspect="1"/>
          </p:cNvPicPr>
          <p:nvPr/>
        </p:nvPicPr>
        <p:blipFill>
          <a:blip r:embed="rId2"/>
          <a:stretch>
            <a:fillRect/>
          </a:stretch>
        </p:blipFill>
        <p:spPr>
          <a:xfrm>
            <a:off x="633944" y="2010500"/>
            <a:ext cx="7830752" cy="3396156"/>
          </a:xfrm>
          <a:prstGeom prst="rect">
            <a:avLst/>
          </a:prstGeom>
        </p:spPr>
      </p:pic>
      <p:pic>
        <p:nvPicPr>
          <p:cNvPr id="359426" name="Picture 2" descr="Regency Gold Frame - Gold Finish with Black Edge - Canvas Art &amp;  Reproduction Oil Paintings">
            <a:extLst>
              <a:ext uri="{FF2B5EF4-FFF2-40B4-BE49-F238E27FC236}">
                <a16:creationId xmlns:a16="http://schemas.microsoft.com/office/drawing/2014/main" id="{47B10E5B-C8D1-4F83-A16A-904F9E4D3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10896599" cy="468895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cxnSpLocks/>
          </p:cNvCxnSpPr>
          <p:nvPr/>
        </p:nvCxnSpPr>
        <p:spPr bwMode="auto">
          <a:xfrm flipV="1">
            <a:off x="1905000" y="5029200"/>
            <a:ext cx="1371600" cy="11430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 name="Straight Arrow Connector 6"/>
          <p:cNvCxnSpPr/>
          <p:nvPr/>
        </p:nvCxnSpPr>
        <p:spPr bwMode="auto">
          <a:xfrm flipH="1" flipV="1">
            <a:off x="6324600" y="4495800"/>
            <a:ext cx="1066800" cy="15240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4" name="Slide Number Placeholder 3"/>
          <p:cNvSpPr>
            <a:spLocks noGrp="1"/>
          </p:cNvSpPr>
          <p:nvPr>
            <p:ph type="sldNum" sz="quarter" idx="4"/>
          </p:nvPr>
        </p:nvSpPr>
        <p:spPr/>
        <p:txBody>
          <a:bodyPr/>
          <a:lstStyle/>
          <a:p>
            <a:fld id="{9CE537AB-973C-4F01-8428-E6E22579D3AA}" type="slidenum">
              <a:rPr lang="en-US" smtClean="0"/>
              <a:pPr/>
              <a:t>9</a:t>
            </a:fld>
            <a:endParaRPr lang="en-US"/>
          </a:p>
        </p:txBody>
      </p:sp>
      <p:sp>
        <p:nvSpPr>
          <p:cNvPr id="8" name="Rectangle 7">
            <a:extLst>
              <a:ext uri="{FF2B5EF4-FFF2-40B4-BE49-F238E27FC236}">
                <a16:creationId xmlns:a16="http://schemas.microsoft.com/office/drawing/2014/main" id="{F3E5359C-E34B-4735-A25F-E884A1D43AA7}"/>
              </a:ext>
            </a:extLst>
          </p:cNvPr>
          <p:cNvSpPr/>
          <p:nvPr/>
        </p:nvSpPr>
        <p:spPr>
          <a:xfrm>
            <a:off x="244549" y="6019800"/>
            <a:ext cx="3103734" cy="584775"/>
          </a:xfrm>
          <a:prstGeom prst="rect">
            <a:avLst/>
          </a:prstGeom>
        </p:spPr>
        <p:txBody>
          <a:bodyPr wrap="none">
            <a:spAutoFit/>
          </a:bodyPr>
          <a:lstStyle/>
          <a:p>
            <a:r>
              <a:rPr lang="en-US" b="0" dirty="0">
                <a:solidFill>
                  <a:schemeClr val="bg1"/>
                </a:solidFill>
              </a:rPr>
              <a:t>The Peace Bridge</a:t>
            </a:r>
          </a:p>
        </p:txBody>
      </p:sp>
      <p:sp>
        <p:nvSpPr>
          <p:cNvPr id="12" name="Rectangle 11">
            <a:extLst>
              <a:ext uri="{FF2B5EF4-FFF2-40B4-BE49-F238E27FC236}">
                <a16:creationId xmlns:a16="http://schemas.microsoft.com/office/drawing/2014/main" id="{22FF86DA-47AB-4BA8-A4ED-6934EEB826A1}"/>
              </a:ext>
            </a:extLst>
          </p:cNvPr>
          <p:cNvSpPr/>
          <p:nvPr/>
        </p:nvSpPr>
        <p:spPr>
          <a:xfrm>
            <a:off x="5983004" y="6005631"/>
            <a:ext cx="2262927" cy="584775"/>
          </a:xfrm>
          <a:prstGeom prst="rect">
            <a:avLst/>
          </a:prstGeom>
        </p:spPr>
        <p:txBody>
          <a:bodyPr wrap="none">
            <a:spAutoFit/>
          </a:bodyPr>
          <a:lstStyle/>
          <a:p>
            <a:r>
              <a:rPr lang="en-US" b="0" dirty="0">
                <a:solidFill>
                  <a:schemeClr val="bg1"/>
                </a:solidFill>
              </a:rPr>
              <a:t>West avenue</a:t>
            </a:r>
          </a:p>
        </p:txBody>
      </p:sp>
      <p:sp>
        <p:nvSpPr>
          <p:cNvPr id="10" name="Rectangle 9">
            <a:extLst>
              <a:ext uri="{FF2B5EF4-FFF2-40B4-BE49-F238E27FC236}">
                <a16:creationId xmlns:a16="http://schemas.microsoft.com/office/drawing/2014/main" id="{ADD40D0A-5627-427D-AE56-D640AEDB2C75}"/>
              </a:ext>
            </a:extLst>
          </p:cNvPr>
          <p:cNvSpPr/>
          <p:nvPr/>
        </p:nvSpPr>
        <p:spPr>
          <a:xfrm>
            <a:off x="1324736" y="6150114"/>
            <a:ext cx="6681829" cy="707886"/>
          </a:xfrm>
          <a:prstGeom prst="rect">
            <a:avLst/>
          </a:prstGeom>
        </p:spPr>
        <p:txBody>
          <a:bodyPr wrap="none">
            <a:spAutoFit/>
          </a:bodyPr>
          <a:lstStyle/>
          <a:p>
            <a:r>
              <a:rPr lang="en-US" sz="2000" b="0" dirty="0">
                <a:solidFill>
                  <a:srgbClr val="CCFF66"/>
                </a:solidFill>
              </a:rPr>
              <a:t>Second order reality:</a:t>
            </a:r>
          </a:p>
          <a:p>
            <a:r>
              <a:rPr lang="en-US" sz="2000" b="0" dirty="0">
                <a:solidFill>
                  <a:srgbClr val="CCFF66"/>
                </a:solidFill>
              </a:rPr>
              <a:t>The picture you took while flying over that part of Buffalo, NY</a:t>
            </a:r>
          </a:p>
        </p:txBody>
      </p:sp>
    </p:spTree>
    <p:extLst>
      <p:ext uri="{BB962C8B-B14F-4D97-AF65-F5344CB8AC3E}">
        <p14:creationId xmlns:p14="http://schemas.microsoft.com/office/powerpoint/2010/main" val="73634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14-Indianapoli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39300</TotalTime>
  <Words>3018</Words>
  <Application>Microsoft Office PowerPoint</Application>
  <PresentationFormat>On-screen Show (4:3)</PresentationFormat>
  <Paragraphs>697</Paragraphs>
  <Slides>72</Slides>
  <Notes>22</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9" baseType="lpstr">
      <vt:lpstr>Batang</vt:lpstr>
      <vt:lpstr>ＭＳ 明朝</vt:lpstr>
      <vt:lpstr>ＭＳ Ｐゴシック</vt:lpstr>
      <vt:lpstr>-apple-system</vt:lpstr>
      <vt:lpstr>Arial</vt:lpstr>
      <vt:lpstr>Calibri</vt:lpstr>
      <vt:lpstr>Eurostile</vt:lpstr>
      <vt:lpstr>Georgia</vt:lpstr>
      <vt:lpstr>Helvetica</vt:lpstr>
      <vt:lpstr>TiemposTextWeb</vt:lpstr>
      <vt:lpstr>Times</vt:lpstr>
      <vt:lpstr>Times New Roman</vt:lpstr>
      <vt:lpstr>Trebuchet MS</vt:lpstr>
      <vt:lpstr>Verdana</vt:lpstr>
      <vt:lpstr>Wingdings</vt:lpstr>
      <vt:lpstr>2014-Indianapolis</vt:lpstr>
      <vt:lpstr>Photo Editor-foto</vt:lpstr>
      <vt:lpstr>Biomedical Informatics II Ontology and Data Gathering  Lecture in BMS515: Fundamentals of Biomedical Research. Dec 2, 2020 Room 1225A, JSMBS, University at Buffalo</vt:lpstr>
      <vt:lpstr>Today’s learning outcomes (BMI-II)</vt:lpstr>
      <vt:lpstr>Where do data come from?</vt:lpstr>
      <vt:lpstr>More accurately</vt:lpstr>
      <vt:lpstr>Representations and what they are about</vt:lpstr>
      <vt:lpstr>Also representations are real</vt:lpstr>
      <vt:lpstr>Beings, happenings and representations</vt:lpstr>
      <vt:lpstr>Some structures north of the Peace Bridge</vt:lpstr>
      <vt:lpstr>Some structures north of the Peace Bridge</vt:lpstr>
      <vt:lpstr>Representation of some of these structures</vt:lpstr>
      <vt:lpstr>Faithful representation</vt:lpstr>
      <vt:lpstr>Mismatches between reality and representation</vt:lpstr>
      <vt:lpstr>However!!!   A 2nd-order view on covid-19 in Belgium</vt:lpstr>
      <vt:lpstr>Key questions for any researcher</vt:lpstr>
      <vt:lpstr>Remember ...</vt:lpstr>
      <vt:lpstr>Caution required</vt:lpstr>
      <vt:lpstr>Filters and barriers might obfuscate reality</vt:lpstr>
      <vt:lpstr>Discovery and scientific progress</vt:lpstr>
      <vt:lpstr>Reality and representation</vt:lpstr>
      <vt:lpstr>Three relevant disciplines (1)</vt:lpstr>
      <vt:lpstr>PowerPoint Presentation</vt:lpstr>
      <vt:lpstr>The problem of data-focused research</vt:lpstr>
      <vt:lpstr>Three relevant disciplines (2)</vt:lpstr>
      <vt:lpstr>Remember</vt:lpstr>
      <vt:lpstr>The biggest mistake in science one can make:</vt:lpstr>
      <vt:lpstr>Canonical case: faithful representation</vt:lpstr>
      <vt:lpstr>Delusions, fantasies, imaginations, …</vt:lpstr>
      <vt:lpstr>Delusions, fantasies, imaginations, …</vt:lpstr>
      <vt:lpstr>Delusions, fantasies, imaginations, …</vt:lpstr>
      <vt:lpstr>Delusions, fantasies, imaginations, …</vt:lpstr>
      <vt:lpstr>PowerPoint Presentation</vt:lpstr>
      <vt:lpstr>The Matrix</vt:lpstr>
      <vt:lpstr>‘Ontology’</vt:lpstr>
      <vt:lpstr>Three relevant disciplines (3)</vt:lpstr>
      <vt:lpstr>PowerPoint Presentation</vt:lpstr>
      <vt:lpstr>‘Ontology’</vt:lpstr>
      <vt:lpstr>The Terminology / Ontology divide</vt:lpstr>
      <vt:lpstr>Realism-based Ontology (RBO)</vt:lpstr>
      <vt:lpstr>‘Ontology’ denotes ambiguously</vt:lpstr>
      <vt:lpstr>Example: the Gene ‘Ontology’</vt:lpstr>
      <vt:lpstr>A tiny fragment of the Gene ‘Ontology’ (GO)</vt:lpstr>
      <vt:lpstr>Ontologies and ‘ontologies’</vt:lpstr>
      <vt:lpstr>The basis of Ontological Realism (O.R.)</vt:lpstr>
      <vt:lpstr>Don’t be afraid of skepticism</vt:lpstr>
      <vt:lpstr>Scientific Objectivity</vt:lpstr>
      <vt:lpstr>The discipline of ‘Ontology’</vt:lpstr>
      <vt:lpstr>The discipline of ‘Ontology’</vt:lpstr>
      <vt:lpstr>Without ontologists … </vt:lpstr>
      <vt:lpstr>The discipline of ‘Ontology’</vt:lpstr>
      <vt:lpstr>Basic Ontological Distinctions</vt:lpstr>
      <vt:lpstr>Basic ontological distinctions</vt:lpstr>
      <vt:lpstr>PowerPoint Presentation</vt:lpstr>
      <vt:lpstr>Basic ontological distinctions</vt:lpstr>
      <vt:lpstr>Portions of reality</vt:lpstr>
      <vt:lpstr>The distinctions you should  NEVER FORGET !!!</vt:lpstr>
      <vt:lpstr>Types  particulars</vt:lpstr>
      <vt:lpstr>Types  particulars</vt:lpstr>
      <vt:lpstr>Types  particulars</vt:lpstr>
      <vt:lpstr>PowerPoint Presentation</vt:lpstr>
      <vt:lpstr>Particulars are the objects of classification …</vt:lpstr>
      <vt:lpstr>Continuants  Occurrents</vt:lpstr>
      <vt:lpstr>An ontological square</vt:lpstr>
      <vt:lpstr>An ontological square</vt:lpstr>
      <vt:lpstr>The importance of temporal indexing for continuants</vt:lpstr>
      <vt:lpstr>The importance of temporal indexing</vt:lpstr>
      <vt:lpstr>Continuants preserve identity while changing</vt:lpstr>
      <vt:lpstr>Dependent particulars  Independent particulars</vt:lpstr>
      <vt:lpstr>PowerPoint Presentation</vt:lpstr>
      <vt:lpstr>Some relations between PoRs</vt:lpstr>
      <vt:lpstr>PowerPoint Presentation</vt:lpstr>
      <vt:lpstr>derives_from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seannos</dc:creator>
  <cp:lastModifiedBy>Ceusters</cp:lastModifiedBy>
  <cp:revision>1434</cp:revision>
  <dcterms:created xsi:type="dcterms:W3CDTF">1601-01-01T00:00:00Z</dcterms:created>
  <dcterms:modified xsi:type="dcterms:W3CDTF">2020-12-02T13:54:10Z</dcterms:modified>
</cp:coreProperties>
</file>