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6" r:id="rId1"/>
  </p:sldMasterIdLst>
  <p:notesMasterIdLst>
    <p:notesMasterId r:id="rId69"/>
  </p:notesMasterIdLst>
  <p:sldIdLst>
    <p:sldId id="1339" r:id="rId2"/>
    <p:sldId id="1535" r:id="rId3"/>
    <p:sldId id="1536" r:id="rId4"/>
    <p:sldId id="1537" r:id="rId5"/>
    <p:sldId id="1491" r:id="rId6"/>
    <p:sldId id="1522" r:id="rId7"/>
    <p:sldId id="1526" r:id="rId8"/>
    <p:sldId id="1523" r:id="rId9"/>
    <p:sldId id="1525" r:id="rId10"/>
    <p:sldId id="1529" r:id="rId11"/>
    <p:sldId id="1528" r:id="rId12"/>
    <p:sldId id="1530" r:id="rId13"/>
    <p:sldId id="1538" r:id="rId14"/>
    <p:sldId id="1539" r:id="rId15"/>
    <p:sldId id="1484" r:id="rId16"/>
    <p:sldId id="1527" r:id="rId17"/>
    <p:sldId id="1479" r:id="rId18"/>
    <p:sldId id="1480" r:id="rId19"/>
    <p:sldId id="1533" r:id="rId20"/>
    <p:sldId id="1534" r:id="rId21"/>
    <p:sldId id="1524" r:id="rId22"/>
    <p:sldId id="1344" r:id="rId23"/>
    <p:sldId id="1367" r:id="rId24"/>
    <p:sldId id="1369" r:id="rId25"/>
    <p:sldId id="1368" r:id="rId26"/>
    <p:sldId id="1518" r:id="rId27"/>
    <p:sldId id="1517" r:id="rId28"/>
    <p:sldId id="1370" r:id="rId29"/>
    <p:sldId id="1373" r:id="rId30"/>
    <p:sldId id="1378" r:id="rId31"/>
    <p:sldId id="1431" r:id="rId32"/>
    <p:sldId id="1520" r:id="rId33"/>
    <p:sldId id="1521" r:id="rId34"/>
    <p:sldId id="1379" r:id="rId35"/>
    <p:sldId id="1380" r:id="rId36"/>
    <p:sldId id="1381" r:id="rId37"/>
    <p:sldId id="1382" r:id="rId38"/>
    <p:sldId id="1377" r:id="rId39"/>
    <p:sldId id="1413" r:id="rId40"/>
    <p:sldId id="1383" r:id="rId41"/>
    <p:sldId id="1384" r:id="rId42"/>
    <p:sldId id="1495" r:id="rId43"/>
    <p:sldId id="1496" r:id="rId44"/>
    <p:sldId id="1497" r:id="rId45"/>
    <p:sldId id="1498" r:id="rId46"/>
    <p:sldId id="1499" r:id="rId47"/>
    <p:sldId id="1500" r:id="rId48"/>
    <p:sldId id="1501" r:id="rId49"/>
    <p:sldId id="1515" r:id="rId50"/>
    <p:sldId id="1502" r:id="rId51"/>
    <p:sldId id="1503" r:id="rId52"/>
    <p:sldId id="1504" r:id="rId53"/>
    <p:sldId id="1505" r:id="rId54"/>
    <p:sldId id="1516" r:id="rId55"/>
    <p:sldId id="1507" r:id="rId56"/>
    <p:sldId id="1508" r:id="rId57"/>
    <p:sldId id="1509" r:id="rId58"/>
    <p:sldId id="1510" r:id="rId59"/>
    <p:sldId id="1511" r:id="rId60"/>
    <p:sldId id="1341" r:id="rId61"/>
    <p:sldId id="1359" r:id="rId62"/>
    <p:sldId id="1354" r:id="rId63"/>
    <p:sldId id="1447" r:id="rId64"/>
    <p:sldId id="1512" r:id="rId65"/>
    <p:sldId id="1513" r:id="rId66"/>
    <p:sldId id="1514" r:id="rId67"/>
    <p:sldId id="1403" r:id="rId68"/>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B053"/>
    <a:srgbClr val="FF9A99"/>
    <a:srgbClr val="FF0066"/>
    <a:srgbClr val="A66CD2"/>
    <a:srgbClr val="552579"/>
    <a:srgbClr val="8F45C7"/>
    <a:srgbClr val="FF0000"/>
    <a:srgbClr val="16165D"/>
    <a:srgbClr val="FF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64" autoAdjust="0"/>
    <p:restoredTop sz="95507" autoAdjust="0"/>
  </p:normalViewPr>
  <p:slideViewPr>
    <p:cSldViewPr>
      <p:cViewPr varScale="1">
        <p:scale>
          <a:sx n="106" d="100"/>
          <a:sy n="106" d="100"/>
        </p:scale>
        <p:origin x="13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4239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64540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954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8585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5086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534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49585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6782B-B3F2-433C-9C22-97821A56DCB0}" type="slidenum">
              <a:rPr lang="en-US" altLang="en-US"/>
              <a:pPr/>
              <a:t>55</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6600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87591-844B-4FC5-BA87-ED0CB59B0085}" type="slidenum">
              <a:rPr lang="en-US" altLang="en-US"/>
              <a:pPr/>
              <a:t>56</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9768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BC7324-51ED-479C-A21F-332407035518}" type="slidenum">
              <a:rPr lang="en-US" altLang="en-US"/>
              <a:pPr/>
              <a:t>57</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8781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12</a:t>
            </a:fld>
            <a:endParaRPr lang="en-US"/>
          </a:p>
        </p:txBody>
      </p:sp>
    </p:spTree>
    <p:extLst>
      <p:ext uri="{BB962C8B-B14F-4D97-AF65-F5344CB8AC3E}">
        <p14:creationId xmlns:p14="http://schemas.microsoft.com/office/powerpoint/2010/main" val="614878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6C3A-D7D2-4D29-997C-51AFF9796114}" type="slidenum">
              <a:rPr lang="en-US" altLang="en-US"/>
              <a:pPr/>
              <a:t>58</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72750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3C64B-4570-40D2-8E41-023A395FF2D0}" type="slidenum">
              <a:rPr lang="en-US" altLang="en-US"/>
              <a:pPr/>
              <a:t>64</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3317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58727-F5C6-48FD-92CB-57CABABB86ED}" type="slidenum">
              <a:rPr lang="en-US" altLang="en-US"/>
              <a:pPr/>
              <a:t>65</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85753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A88D-83A7-4880-9EB8-EB5C2538543E}" type="slidenum">
              <a:rPr lang="en-US" altLang="en-US"/>
              <a:pPr/>
              <a:t>66</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8000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13</a:t>
            </a:fld>
            <a:endParaRPr lang="en-US"/>
          </a:p>
        </p:txBody>
      </p:sp>
    </p:spTree>
    <p:extLst>
      <p:ext uri="{BB962C8B-B14F-4D97-AF65-F5344CB8AC3E}">
        <p14:creationId xmlns:p14="http://schemas.microsoft.com/office/powerpoint/2010/main" val="631079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05ACA9-A27D-4159-B806-94BE96EB69B2}" type="slidenum">
              <a:rPr lang="en-US" smtClean="0"/>
              <a:pPr>
                <a:defRPr/>
              </a:pPr>
              <a:t>14</a:t>
            </a:fld>
            <a:endParaRPr lang="en-US"/>
          </a:p>
        </p:txBody>
      </p:sp>
    </p:spTree>
    <p:extLst>
      <p:ext uri="{BB962C8B-B14F-4D97-AF65-F5344CB8AC3E}">
        <p14:creationId xmlns:p14="http://schemas.microsoft.com/office/powerpoint/2010/main" val="382102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780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84374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840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1238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21722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54950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Clr>
                <a:schemeClr val="bg1"/>
              </a:buClr>
              <a:buFontTx/>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3094482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233934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11346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a:t>Click to edit Master title style</a:t>
            </a:r>
          </a:p>
        </p:txBody>
      </p:sp>
      <p:sp>
        <p:nvSpPr>
          <p:cNvPr id="6"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41124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927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785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4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194"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8195"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a:t>Click to edit Master title style</a:t>
            </a:r>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a:t>Click icon to add table</a:t>
            </a:r>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1"/>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a:xfrm>
            <a:off x="0" y="6491456"/>
            <a:ext cx="457200" cy="365125"/>
          </a:xfrm>
          <a:prstGeom prst="rect">
            <a:avLst/>
          </a:prstGeom>
        </p:spPr>
        <p:txBody>
          <a:bodyPr vert="horz" lIns="91440" tIns="45720" rIns="91440" bIns="45720" rtlCol="0" anchor="ctr"/>
          <a:lstStyle>
            <a:lvl1pPr algn="l">
              <a:defRPr sz="1200">
                <a:solidFill>
                  <a:schemeClr val="bg1"/>
                </a:solidFill>
              </a:defRPr>
            </a:lvl1pPr>
          </a:lstStyle>
          <a:p>
            <a:fld id="{9CE537AB-973C-4F01-8428-E6E22579D3AA}" type="slidenum">
              <a:rPr lang="en-US" smtClean="0"/>
              <a:pPr/>
              <a:t>‹#›</a:t>
            </a:fld>
            <a:endParaRPr lang="en-US"/>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Lst>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3/jamiaopen/ooy032"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gi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www.massdevice.com/elon-musks-neuralink-moving-forward-with-brain-implant/" TargetMode="External"/><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www.maxmore.com/"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0" y="990600"/>
            <a:ext cx="9144000" cy="2043113"/>
          </a:xfrm>
        </p:spPr>
        <p:txBody>
          <a:bodyPr/>
          <a:lstStyle/>
          <a:p>
            <a:pPr>
              <a:tabLst>
                <a:tab pos="5376863" algn="l"/>
              </a:tabLst>
            </a:pPr>
            <a:r>
              <a:rPr lang="en-US" sz="4000" dirty="0"/>
              <a:t>Biomedical Informatics I</a:t>
            </a:r>
            <a:br>
              <a:rPr lang="en-US" sz="4000" dirty="0"/>
            </a:br>
            <a:r>
              <a:rPr lang="en-US" sz="4000" dirty="0"/>
              <a:t>The discipline of </a:t>
            </a:r>
            <a:br>
              <a:rPr lang="en-US" sz="4000" dirty="0"/>
            </a:br>
            <a:r>
              <a:rPr lang="en-US" sz="4000" dirty="0"/>
              <a:t>Biomedical Informatics</a:t>
            </a:r>
            <a:br>
              <a:rPr lang="en-US" sz="3200" dirty="0"/>
            </a:br>
            <a:br>
              <a:rPr lang="en-US" sz="3200" dirty="0"/>
            </a:br>
            <a:r>
              <a:rPr lang="en-GB" sz="1800" dirty="0">
                <a:latin typeface="Times New Roman" panose="02020603050405020304" pitchFamily="18" charset="0"/>
                <a:cs typeface="Times New Roman" panose="02020603050405020304" pitchFamily="18" charset="0"/>
              </a:rPr>
              <a:t>Lecture in BMS515: </a:t>
            </a:r>
            <a:r>
              <a:rPr lang="en-US" sz="1800" i="1" dirty="0">
                <a:latin typeface="Times New Roman" panose="02020603050405020304" pitchFamily="18" charset="0"/>
                <a:cs typeface="Times New Roman" panose="02020603050405020304" pitchFamily="18" charset="0"/>
              </a:rPr>
              <a:t>Fundamentals of Biomedical Research.</a:t>
            </a:r>
            <a:br>
              <a:rPr lang="en-GB" sz="1800" dirty="0">
                <a:latin typeface="Times New Roman" panose="02020603050405020304" pitchFamily="18" charset="0"/>
                <a:cs typeface="Times New Roman" panose="02020603050405020304" pitchFamily="18" charset="0"/>
              </a:rPr>
            </a:br>
            <a:r>
              <a:rPr lang="en-GB" sz="1800" dirty="0">
                <a:latin typeface="Times New Roman" panose="02020603050405020304" pitchFamily="18" charset="0"/>
                <a:cs typeface="Times New Roman" panose="02020603050405020304" pitchFamily="18" charset="0"/>
              </a:rPr>
              <a:t>Nov 30, 2020</a:t>
            </a:r>
            <a:br>
              <a:rPr lang="en-GB"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a:ea typeface="ＭＳ 明朝" pitchFamily="49" charset="-128"/>
              </a:rPr>
              <a:t>Werner CEUSTERS, MD</a:t>
            </a:r>
            <a:endParaRPr lang="en-GB" altLang="ja-JP" sz="2800" b="1" baseline="30000" dirty="0">
              <a:ea typeface="ＭＳ 明朝" pitchFamily="49" charset="-128"/>
            </a:endParaRPr>
          </a:p>
          <a:p>
            <a:pPr defTabSz="566738" eaLnBrk="1" hangingPunct="1">
              <a:lnSpc>
                <a:spcPct val="120000"/>
              </a:lnSpc>
            </a:pPr>
            <a:endParaRPr lang="en-US" altLang="ja-JP" sz="1800" b="1" dirty="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a:ea typeface="ＭＳ 明朝" pitchFamily="49" charset="-128"/>
              </a:rPr>
              <a:t>Ontology Research Group, </a:t>
            </a:r>
            <a:r>
              <a:rPr lang="en-GB" altLang="ja-JP" sz="1800" i="1" dirty="0" err="1">
                <a:ea typeface="ＭＳ 明朝" pitchFamily="49" charset="-128"/>
              </a:rPr>
              <a:t>Center</a:t>
            </a:r>
            <a:r>
              <a:rPr lang="en-GB" altLang="ja-JP" sz="1800" i="1" dirty="0">
                <a:ea typeface="ＭＳ 明朝" pitchFamily="49" charset="-128"/>
              </a:rPr>
              <a:t> of Excellence in Bioinformatics and Life Sciences,</a:t>
            </a:r>
          </a:p>
          <a:p>
            <a:pPr defTabSz="566738" eaLnBrk="1" hangingPunct="1">
              <a:lnSpc>
                <a:spcPct val="120000"/>
              </a:lnSpc>
            </a:pPr>
            <a:r>
              <a:rPr lang="en-GB" altLang="ja-JP" sz="1800" i="1" dirty="0">
                <a:ea typeface="ＭＳ 明朝" pitchFamily="49" charset="-128"/>
              </a:rPr>
              <a:t>University at Buffalo, NY, USA</a:t>
            </a:r>
          </a:p>
          <a:p>
            <a:pPr defTabSz="566738" eaLnBrk="1" hangingPunct="1">
              <a:lnSpc>
                <a:spcPct val="80000"/>
              </a:lnSpc>
            </a:pPr>
            <a:endParaRPr lang="en-US" altLang="ja-JP" sz="2000" i="1" dirty="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Transparent earth GIF - Find on GIFER">
            <a:extLst>
              <a:ext uri="{FF2B5EF4-FFF2-40B4-BE49-F238E27FC236}">
                <a16:creationId xmlns:a16="http://schemas.microsoft.com/office/drawing/2014/main" id="{264AA54D-7D3B-4535-ABBE-B7CB77657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3" y="2775142"/>
            <a:ext cx="1964335" cy="19643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97175A-8F85-4E2C-AC0D-805083688B88}"/>
              </a:ext>
            </a:extLst>
          </p:cNvPr>
          <p:cNvSpPr>
            <a:spLocks noGrp="1"/>
          </p:cNvSpPr>
          <p:nvPr>
            <p:ph type="title"/>
          </p:nvPr>
        </p:nvSpPr>
        <p:spPr/>
        <p:txBody>
          <a:bodyPr/>
          <a:lstStyle/>
          <a:p>
            <a:r>
              <a:rPr lang="en-US" dirty="0"/>
              <a:t>‘Discovery’ (naïve version)</a:t>
            </a:r>
          </a:p>
        </p:txBody>
      </p:sp>
      <p:sp>
        <p:nvSpPr>
          <p:cNvPr id="4" name="Slide Number Placeholder 3">
            <a:extLst>
              <a:ext uri="{FF2B5EF4-FFF2-40B4-BE49-F238E27FC236}">
                <a16:creationId xmlns:a16="http://schemas.microsoft.com/office/drawing/2014/main" id="{EB2C83E2-0470-43F8-9280-D0A06D9E96BF}"/>
              </a:ext>
            </a:extLst>
          </p:cNvPr>
          <p:cNvSpPr>
            <a:spLocks noGrp="1"/>
          </p:cNvSpPr>
          <p:nvPr>
            <p:ph type="sldNum" sz="quarter" idx="4"/>
          </p:nvPr>
        </p:nvSpPr>
        <p:spPr/>
        <p:txBody>
          <a:bodyPr/>
          <a:lstStyle/>
          <a:p>
            <a:fld id="{9CE537AB-973C-4F01-8428-E6E22579D3AA}" type="slidenum">
              <a:rPr lang="en-US" smtClean="0"/>
              <a:pPr/>
              <a:t>10</a:t>
            </a:fld>
            <a:endParaRPr lang="en-US"/>
          </a:p>
        </p:txBody>
      </p:sp>
      <p:sp>
        <p:nvSpPr>
          <p:cNvPr id="5" name="TextBox 4">
            <a:extLst>
              <a:ext uri="{FF2B5EF4-FFF2-40B4-BE49-F238E27FC236}">
                <a16:creationId xmlns:a16="http://schemas.microsoft.com/office/drawing/2014/main" id="{ADC0013A-9D34-453C-A0CA-C70432C55D24}"/>
              </a:ext>
            </a:extLst>
          </p:cNvPr>
          <p:cNvSpPr txBox="1"/>
          <p:nvPr/>
        </p:nvSpPr>
        <p:spPr>
          <a:xfrm>
            <a:off x="199506" y="2570346"/>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grpSp>
        <p:nvGrpSpPr>
          <p:cNvPr id="25" name="Group 24">
            <a:extLst>
              <a:ext uri="{FF2B5EF4-FFF2-40B4-BE49-F238E27FC236}">
                <a16:creationId xmlns:a16="http://schemas.microsoft.com/office/drawing/2014/main" id="{ABA8B0C5-98F2-464C-9CD2-406990ABA0BE}"/>
              </a:ext>
            </a:extLst>
          </p:cNvPr>
          <p:cNvGrpSpPr/>
          <p:nvPr/>
        </p:nvGrpSpPr>
        <p:grpSpPr>
          <a:xfrm>
            <a:off x="3494229" y="3458780"/>
            <a:ext cx="3056840" cy="1753741"/>
            <a:chOff x="3494229" y="3458780"/>
            <a:chExt cx="3056840" cy="1753741"/>
          </a:xfrm>
        </p:grpSpPr>
        <p:sp>
          <p:nvSpPr>
            <p:cNvPr id="7" name="TextBox 6">
              <a:extLst>
                <a:ext uri="{FF2B5EF4-FFF2-40B4-BE49-F238E27FC236}">
                  <a16:creationId xmlns:a16="http://schemas.microsoft.com/office/drawing/2014/main" id="{43178CC0-44BA-4C4C-A417-2342DE822534}"/>
                </a:ext>
              </a:extLst>
            </p:cNvPr>
            <p:cNvSpPr txBox="1"/>
            <p:nvPr/>
          </p:nvSpPr>
          <p:spPr>
            <a:xfrm>
              <a:off x="3920480" y="4627746"/>
              <a:ext cx="2121093"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information</a:t>
              </a:r>
            </a:p>
          </p:txBody>
        </p:sp>
        <p:cxnSp>
          <p:nvCxnSpPr>
            <p:cNvPr id="11" name="Connector: Elbow 10">
              <a:extLst>
                <a:ext uri="{FF2B5EF4-FFF2-40B4-BE49-F238E27FC236}">
                  <a16:creationId xmlns:a16="http://schemas.microsoft.com/office/drawing/2014/main" id="{85C2C55B-4E54-4022-8050-32BCBE2F586D}"/>
                </a:ext>
              </a:extLst>
            </p:cNvPr>
            <p:cNvCxnSpPr>
              <a:cxnSpLocks/>
              <a:stCxn id="6" idx="3"/>
              <a:endCxn id="7" idx="0"/>
            </p:cNvCxnSpPr>
            <p:nvPr/>
          </p:nvCxnSpPr>
          <p:spPr bwMode="auto">
            <a:xfrm>
              <a:off x="3494229" y="3929534"/>
              <a:ext cx="1486798" cy="698212"/>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8" name="Rectangle: Rounded Corners 17">
              <a:extLst>
                <a:ext uri="{FF2B5EF4-FFF2-40B4-BE49-F238E27FC236}">
                  <a16:creationId xmlns:a16="http://schemas.microsoft.com/office/drawing/2014/main" id="{3D886D08-6AA0-4B7F-86FE-D37348C20B02}"/>
                </a:ext>
              </a:extLst>
            </p:cNvPr>
            <p:cNvSpPr/>
            <p:nvPr/>
          </p:nvSpPr>
          <p:spPr bwMode="auto">
            <a:xfrm>
              <a:off x="4696864" y="3458780"/>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interpreting</a:t>
              </a:r>
            </a:p>
          </p:txBody>
        </p:sp>
      </p:grpSp>
      <p:grpSp>
        <p:nvGrpSpPr>
          <p:cNvPr id="27" name="Group 26">
            <a:extLst>
              <a:ext uri="{FF2B5EF4-FFF2-40B4-BE49-F238E27FC236}">
                <a16:creationId xmlns:a16="http://schemas.microsoft.com/office/drawing/2014/main" id="{3C5CC595-F05B-4DE4-86DE-4AFD413EB676}"/>
              </a:ext>
            </a:extLst>
          </p:cNvPr>
          <p:cNvGrpSpPr/>
          <p:nvPr/>
        </p:nvGrpSpPr>
        <p:grpSpPr>
          <a:xfrm>
            <a:off x="6053547" y="1929825"/>
            <a:ext cx="3063794" cy="3471882"/>
            <a:chOff x="6053547" y="1929825"/>
            <a:chExt cx="3063794" cy="3471882"/>
          </a:xfrm>
        </p:grpSpPr>
        <p:pic>
          <p:nvPicPr>
            <p:cNvPr id="22" name="Picture 2" descr="Brain Education Help  Idea  Knowledge  Mind">
              <a:extLst>
                <a:ext uri="{FF2B5EF4-FFF2-40B4-BE49-F238E27FC236}">
                  <a16:creationId xmlns:a16="http://schemas.microsoft.com/office/drawing/2014/main" id="{67F6DE2D-B632-4519-88E7-CBAAE39E57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63135" y="2108775"/>
              <a:ext cx="1854206" cy="18542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8F1FA4-452E-40DF-B026-6F4BD44C96DD}"/>
                </a:ext>
              </a:extLst>
            </p:cNvPr>
            <p:cNvSpPr txBox="1"/>
            <p:nvPr/>
          </p:nvSpPr>
          <p:spPr>
            <a:xfrm>
              <a:off x="6641374" y="1929825"/>
              <a:ext cx="1279517"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beliefs</a:t>
              </a:r>
            </a:p>
          </p:txBody>
        </p:sp>
        <p:cxnSp>
          <p:nvCxnSpPr>
            <p:cNvPr id="14" name="Connector: Elbow 13">
              <a:extLst>
                <a:ext uri="{FF2B5EF4-FFF2-40B4-BE49-F238E27FC236}">
                  <a16:creationId xmlns:a16="http://schemas.microsoft.com/office/drawing/2014/main" id="{9351505E-2EA5-4179-8FBE-A6BE4CA96507}"/>
                </a:ext>
              </a:extLst>
            </p:cNvPr>
            <p:cNvCxnSpPr>
              <a:cxnSpLocks/>
              <a:endCxn id="8" idx="2"/>
            </p:cNvCxnSpPr>
            <p:nvPr/>
          </p:nvCxnSpPr>
          <p:spPr bwMode="auto">
            <a:xfrm flipV="1">
              <a:off x="6053547" y="2514600"/>
              <a:ext cx="1227586" cy="2405534"/>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9" name="Rectangle: Rounded Corners 18">
              <a:extLst>
                <a:ext uri="{FF2B5EF4-FFF2-40B4-BE49-F238E27FC236}">
                  <a16:creationId xmlns:a16="http://schemas.microsoft.com/office/drawing/2014/main" id="{BEA74A76-D150-4517-B687-CBF25E23E88E}"/>
                </a:ext>
              </a:extLst>
            </p:cNvPr>
            <p:cNvSpPr/>
            <p:nvPr/>
          </p:nvSpPr>
          <p:spPr bwMode="auto">
            <a:xfrm>
              <a:off x="7112816" y="4816932"/>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accepting</a:t>
              </a:r>
            </a:p>
          </p:txBody>
        </p:sp>
      </p:grpSp>
      <p:grpSp>
        <p:nvGrpSpPr>
          <p:cNvPr id="26" name="Group 25">
            <a:extLst>
              <a:ext uri="{FF2B5EF4-FFF2-40B4-BE49-F238E27FC236}">
                <a16:creationId xmlns:a16="http://schemas.microsoft.com/office/drawing/2014/main" id="{C0661C94-FC2F-49D3-8846-B1AAD33CB05D}"/>
              </a:ext>
            </a:extLst>
          </p:cNvPr>
          <p:cNvGrpSpPr/>
          <p:nvPr/>
        </p:nvGrpSpPr>
        <p:grpSpPr>
          <a:xfrm>
            <a:off x="2277319" y="2418530"/>
            <a:ext cx="2077487" cy="4210870"/>
            <a:chOff x="2277319" y="2418530"/>
            <a:chExt cx="2077487" cy="4210870"/>
          </a:xfrm>
        </p:grpSpPr>
        <p:grpSp>
          <p:nvGrpSpPr>
            <p:cNvPr id="24" name="Group 23">
              <a:extLst>
                <a:ext uri="{FF2B5EF4-FFF2-40B4-BE49-F238E27FC236}">
                  <a16:creationId xmlns:a16="http://schemas.microsoft.com/office/drawing/2014/main" id="{AA6E846B-6776-424E-872C-3B6C12D6774A}"/>
                </a:ext>
              </a:extLst>
            </p:cNvPr>
            <p:cNvGrpSpPr/>
            <p:nvPr/>
          </p:nvGrpSpPr>
          <p:grpSpPr>
            <a:xfrm>
              <a:off x="2277319" y="2418530"/>
              <a:ext cx="2077487" cy="1803391"/>
              <a:chOff x="2277319" y="2418530"/>
              <a:chExt cx="2077487" cy="1803391"/>
            </a:xfrm>
          </p:grpSpPr>
          <p:sp>
            <p:nvSpPr>
              <p:cNvPr id="6" name="TextBox 5">
                <a:extLst>
                  <a:ext uri="{FF2B5EF4-FFF2-40B4-BE49-F238E27FC236}">
                    <a16:creationId xmlns:a16="http://schemas.microsoft.com/office/drawing/2014/main" id="{599D9D6D-3482-4CFF-BD00-A5AFCBF50EA1}"/>
                  </a:ext>
                </a:extLst>
              </p:cNvPr>
              <p:cNvSpPr txBox="1"/>
              <p:nvPr/>
            </p:nvSpPr>
            <p:spPr>
              <a:xfrm>
                <a:off x="2625080" y="3637146"/>
                <a:ext cx="869149"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data</a:t>
                </a:r>
              </a:p>
            </p:txBody>
          </p:sp>
          <p:cxnSp>
            <p:nvCxnSpPr>
              <p:cNvPr id="10" name="Connector: Elbow 9">
                <a:extLst>
                  <a:ext uri="{FF2B5EF4-FFF2-40B4-BE49-F238E27FC236}">
                    <a16:creationId xmlns:a16="http://schemas.microsoft.com/office/drawing/2014/main" id="{899838BA-2BD8-46D3-8F43-ABB6896C3F8C}"/>
                  </a:ext>
                </a:extLst>
              </p:cNvPr>
              <p:cNvCxnSpPr>
                <a:stCxn id="5" idx="3"/>
                <a:endCxn id="6" idx="0"/>
              </p:cNvCxnSpPr>
              <p:nvPr/>
            </p:nvCxnSpPr>
            <p:spPr bwMode="auto">
              <a:xfrm>
                <a:off x="2277319" y="2862734"/>
                <a:ext cx="782336" cy="774412"/>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Rounded Corners 16">
                <a:extLst>
                  <a:ext uri="{FF2B5EF4-FFF2-40B4-BE49-F238E27FC236}">
                    <a16:creationId xmlns:a16="http://schemas.microsoft.com/office/drawing/2014/main" id="{BDE6B78D-8A4E-4820-B255-5F4F202D7E98}"/>
                  </a:ext>
                </a:extLst>
              </p:cNvPr>
              <p:cNvSpPr/>
              <p:nvPr/>
            </p:nvSpPr>
            <p:spPr bwMode="auto">
              <a:xfrm>
                <a:off x="2754606" y="2418530"/>
                <a:ext cx="1600200"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observing</a:t>
                </a:r>
              </a:p>
            </p:txBody>
          </p:sp>
        </p:grpSp>
        <p:pic>
          <p:nvPicPr>
            <p:cNvPr id="21" name="Picture 7">
              <a:extLst>
                <a:ext uri="{FF2B5EF4-FFF2-40B4-BE49-F238E27FC236}">
                  <a16:creationId xmlns:a16="http://schemas.microsoft.com/office/drawing/2014/main" id="{B1DEBD42-6551-441D-933D-4889CD644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319" y="4478549"/>
              <a:ext cx="1463479" cy="2150851"/>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139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609600"/>
          </a:xfrm>
          <a:solidFill>
            <a:schemeClr val="bg1"/>
          </a:solidFill>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838200"/>
            <a:ext cx="8096250" cy="5924550"/>
          </a:xfrm>
          <a:prstGeom prst="rect">
            <a:avLst/>
          </a:prstGeom>
        </p:spPr>
      </p:pic>
      <p:sp>
        <p:nvSpPr>
          <p:cNvPr id="5" name="Rectangle 4"/>
          <p:cNvSpPr/>
          <p:nvPr/>
        </p:nvSpPr>
        <p:spPr>
          <a:xfrm>
            <a:off x="228600" y="6590863"/>
            <a:ext cx="8839200" cy="276999"/>
          </a:xfrm>
          <a:prstGeom prst="rect">
            <a:avLst/>
          </a:prstGeom>
        </p:spPr>
        <p:txBody>
          <a:bodyPr wrap="square">
            <a:spAutoFit/>
          </a:bodyPr>
          <a:lstStyle/>
          <a:p>
            <a:pPr algn="r"/>
            <a:r>
              <a:rPr lang="en-US" sz="1200" dirty="0">
                <a:solidFill>
                  <a:schemeClr val="bg1"/>
                </a:solidFill>
              </a:rPr>
              <a:t>By </a:t>
            </a:r>
            <a:r>
              <a:rPr lang="en-US" sz="1200" dirty="0" err="1">
                <a:solidFill>
                  <a:schemeClr val="bg1"/>
                </a:solidFill>
              </a:rPr>
              <a:t>ArchonMagnus</a:t>
            </a:r>
            <a:r>
              <a:rPr lang="en-US" sz="1200" dirty="0">
                <a:solidFill>
                  <a:schemeClr val="bg1"/>
                </a:solidFill>
              </a:rPr>
              <a:t> - Own work, CC BY-SA 4.0, https://commons.wikimedia.org/w/index.php?curid=42164616</a:t>
            </a:r>
          </a:p>
        </p:txBody>
      </p:sp>
      <p:sp>
        <p:nvSpPr>
          <p:cNvPr id="3" name="Slide Number Placeholder 2"/>
          <p:cNvSpPr>
            <a:spLocks noGrp="1"/>
          </p:cNvSpPr>
          <p:nvPr>
            <p:ph type="sldNum" sz="quarter" idx="4"/>
          </p:nvPr>
        </p:nvSpPr>
        <p:spPr/>
        <p:txBody>
          <a:bodyPr/>
          <a:lstStyle/>
          <a:p>
            <a:fld id="{01EF93C7-D0AB-41D7-8C62-1F8A9E33AE23}" type="slidenum">
              <a:rPr lang="en-US" smtClean="0"/>
              <a:pPr/>
              <a:t>11</a:t>
            </a:fld>
            <a:endParaRPr lang="en-US"/>
          </a:p>
        </p:txBody>
      </p:sp>
    </p:spTree>
    <p:extLst>
      <p:ext uri="{BB962C8B-B14F-4D97-AF65-F5344CB8AC3E}">
        <p14:creationId xmlns:p14="http://schemas.microsoft.com/office/powerpoint/2010/main" val="366867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Transparent earth GIF - Find on GIFER">
            <a:extLst>
              <a:ext uri="{FF2B5EF4-FFF2-40B4-BE49-F238E27FC236}">
                <a16:creationId xmlns:a16="http://schemas.microsoft.com/office/drawing/2014/main" id="{264AA54D-7D3B-4535-ABBE-B7CB77657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6" y="442734"/>
            <a:ext cx="1964335" cy="19643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rain Education Help  Idea  Knowledge  Mind">
            <a:extLst>
              <a:ext uri="{FF2B5EF4-FFF2-40B4-BE49-F238E27FC236}">
                <a16:creationId xmlns:a16="http://schemas.microsoft.com/office/drawing/2014/main" id="{67F6DE2D-B632-4519-88E7-CBAAE39E5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5994" y="4952416"/>
            <a:ext cx="1854206" cy="1854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97175A-8F85-4E2C-AC0D-805083688B88}"/>
              </a:ext>
            </a:extLst>
          </p:cNvPr>
          <p:cNvSpPr>
            <a:spLocks noGrp="1"/>
          </p:cNvSpPr>
          <p:nvPr>
            <p:ph type="title"/>
          </p:nvPr>
        </p:nvSpPr>
        <p:spPr>
          <a:xfrm>
            <a:off x="228600" y="762000"/>
            <a:ext cx="8686800" cy="762000"/>
          </a:xfrm>
        </p:spPr>
        <p:txBody>
          <a:bodyPr/>
          <a:lstStyle/>
          <a:p>
            <a:r>
              <a:rPr lang="en-US" dirty="0"/>
              <a:t>Scientific discovery</a:t>
            </a:r>
          </a:p>
        </p:txBody>
      </p:sp>
      <p:sp>
        <p:nvSpPr>
          <p:cNvPr id="4" name="Slide Number Placeholder 3">
            <a:extLst>
              <a:ext uri="{FF2B5EF4-FFF2-40B4-BE49-F238E27FC236}">
                <a16:creationId xmlns:a16="http://schemas.microsoft.com/office/drawing/2014/main" id="{EB2C83E2-0470-43F8-9280-D0A06D9E96BF}"/>
              </a:ext>
            </a:extLst>
          </p:cNvPr>
          <p:cNvSpPr>
            <a:spLocks noGrp="1"/>
          </p:cNvSpPr>
          <p:nvPr>
            <p:ph type="sldNum" sz="quarter" idx="4"/>
          </p:nvPr>
        </p:nvSpPr>
        <p:spPr/>
        <p:txBody>
          <a:bodyPr/>
          <a:lstStyle/>
          <a:p>
            <a:fld id="{9CE537AB-973C-4F01-8428-E6E22579D3AA}" type="slidenum">
              <a:rPr lang="en-US" smtClean="0"/>
              <a:pPr/>
              <a:t>12</a:t>
            </a:fld>
            <a:endParaRPr lang="en-US"/>
          </a:p>
        </p:txBody>
      </p:sp>
      <p:sp>
        <p:nvSpPr>
          <p:cNvPr id="5" name="TextBox 4">
            <a:extLst>
              <a:ext uri="{FF2B5EF4-FFF2-40B4-BE49-F238E27FC236}">
                <a16:creationId xmlns:a16="http://schemas.microsoft.com/office/drawing/2014/main" id="{ADC0013A-9D34-453C-A0CA-C70432C55D24}"/>
              </a:ext>
            </a:extLst>
          </p:cNvPr>
          <p:cNvSpPr txBox="1"/>
          <p:nvPr/>
        </p:nvSpPr>
        <p:spPr>
          <a:xfrm>
            <a:off x="257015" y="2006025"/>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sp>
        <p:nvSpPr>
          <p:cNvPr id="6" name="TextBox 5">
            <a:extLst>
              <a:ext uri="{FF2B5EF4-FFF2-40B4-BE49-F238E27FC236}">
                <a16:creationId xmlns:a16="http://schemas.microsoft.com/office/drawing/2014/main" id="{599D9D6D-3482-4CFF-BD00-A5AFCBF50EA1}"/>
              </a:ext>
            </a:extLst>
          </p:cNvPr>
          <p:cNvSpPr txBox="1"/>
          <p:nvPr/>
        </p:nvSpPr>
        <p:spPr>
          <a:xfrm>
            <a:off x="4566385" y="1609276"/>
            <a:ext cx="869149"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data</a:t>
            </a:r>
          </a:p>
        </p:txBody>
      </p:sp>
      <p:sp>
        <p:nvSpPr>
          <p:cNvPr id="7" name="TextBox 6">
            <a:extLst>
              <a:ext uri="{FF2B5EF4-FFF2-40B4-BE49-F238E27FC236}">
                <a16:creationId xmlns:a16="http://schemas.microsoft.com/office/drawing/2014/main" id="{43178CC0-44BA-4C4C-A417-2342DE822534}"/>
              </a:ext>
            </a:extLst>
          </p:cNvPr>
          <p:cNvSpPr txBox="1"/>
          <p:nvPr/>
        </p:nvSpPr>
        <p:spPr>
          <a:xfrm>
            <a:off x="6200829" y="2565975"/>
            <a:ext cx="2121093"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information</a:t>
            </a:r>
          </a:p>
        </p:txBody>
      </p:sp>
      <p:sp>
        <p:nvSpPr>
          <p:cNvPr id="8" name="TextBox 7">
            <a:extLst>
              <a:ext uri="{FF2B5EF4-FFF2-40B4-BE49-F238E27FC236}">
                <a16:creationId xmlns:a16="http://schemas.microsoft.com/office/drawing/2014/main" id="{638F1FA4-452E-40DF-B026-6F4BD44C96DD}"/>
              </a:ext>
            </a:extLst>
          </p:cNvPr>
          <p:cNvSpPr txBox="1"/>
          <p:nvPr/>
        </p:nvSpPr>
        <p:spPr>
          <a:xfrm>
            <a:off x="6290598" y="4752911"/>
            <a:ext cx="1941558" cy="584775"/>
          </a:xfrm>
          <a:prstGeom prst="rect">
            <a:avLst/>
          </a:prstGeom>
          <a:solidFill>
            <a:srgbClr val="FF9A99"/>
          </a:solidFill>
          <a:ln w="57150">
            <a:solidFill>
              <a:srgbClr val="FFFF00"/>
            </a:solidFill>
          </a:ln>
        </p:spPr>
        <p:txBody>
          <a:bodyPr wrap="none" rtlCol="0">
            <a:spAutoFit/>
          </a:bodyPr>
          <a:lstStyle/>
          <a:p>
            <a:r>
              <a:rPr lang="en-US" b="0" dirty="0">
                <a:solidFill>
                  <a:schemeClr val="bg1"/>
                </a:solidFill>
              </a:rPr>
              <a:t>hypothesis</a:t>
            </a:r>
          </a:p>
        </p:txBody>
      </p:sp>
      <p:cxnSp>
        <p:nvCxnSpPr>
          <p:cNvPr id="10" name="Connector: Elbow 9">
            <a:extLst>
              <a:ext uri="{FF2B5EF4-FFF2-40B4-BE49-F238E27FC236}">
                <a16:creationId xmlns:a16="http://schemas.microsoft.com/office/drawing/2014/main" id="{899838BA-2BD8-46D3-8F43-ABB6896C3F8C}"/>
              </a:ext>
            </a:extLst>
          </p:cNvPr>
          <p:cNvCxnSpPr>
            <a:cxnSpLocks/>
            <a:stCxn id="5" idx="2"/>
            <a:endCxn id="17" idx="1"/>
          </p:cNvCxnSpPr>
          <p:nvPr/>
        </p:nvCxnSpPr>
        <p:spPr bwMode="auto">
          <a:xfrm rot="16200000" flipH="1">
            <a:off x="1416167" y="2470555"/>
            <a:ext cx="520988" cy="761478"/>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Rounded Corners 16">
            <a:extLst>
              <a:ext uri="{FF2B5EF4-FFF2-40B4-BE49-F238E27FC236}">
                <a16:creationId xmlns:a16="http://schemas.microsoft.com/office/drawing/2014/main" id="{BDE6B78D-8A4E-4820-B255-5F4F202D7E98}"/>
              </a:ext>
            </a:extLst>
          </p:cNvPr>
          <p:cNvSpPr/>
          <p:nvPr/>
        </p:nvSpPr>
        <p:spPr bwMode="auto">
          <a:xfrm>
            <a:off x="2057400" y="2819400"/>
            <a:ext cx="1600200"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observing</a:t>
            </a:r>
          </a:p>
        </p:txBody>
      </p:sp>
      <p:sp>
        <p:nvSpPr>
          <p:cNvPr id="18" name="Rectangle: Rounded Corners 17">
            <a:extLst>
              <a:ext uri="{FF2B5EF4-FFF2-40B4-BE49-F238E27FC236}">
                <a16:creationId xmlns:a16="http://schemas.microsoft.com/office/drawing/2014/main" id="{3D886D08-6AA0-4B7F-86FE-D37348C20B02}"/>
              </a:ext>
            </a:extLst>
          </p:cNvPr>
          <p:cNvSpPr/>
          <p:nvPr/>
        </p:nvSpPr>
        <p:spPr bwMode="auto">
          <a:xfrm>
            <a:off x="6333660" y="159811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interpreting</a:t>
            </a:r>
          </a:p>
        </p:txBody>
      </p:sp>
      <p:sp>
        <p:nvSpPr>
          <p:cNvPr id="19" name="Rectangle: Rounded Corners 18">
            <a:extLst>
              <a:ext uri="{FF2B5EF4-FFF2-40B4-BE49-F238E27FC236}">
                <a16:creationId xmlns:a16="http://schemas.microsoft.com/office/drawing/2014/main" id="{BEA74A76-D150-4517-B687-CBF25E23E88E}"/>
              </a:ext>
            </a:extLst>
          </p:cNvPr>
          <p:cNvSpPr/>
          <p:nvPr/>
        </p:nvSpPr>
        <p:spPr bwMode="auto">
          <a:xfrm>
            <a:off x="6334274" y="3707250"/>
            <a:ext cx="1854205" cy="584775"/>
          </a:xfrm>
          <a:prstGeom prst="roundRect">
            <a:avLst>
              <a:gd name="adj" fmla="val 22860"/>
            </a:avLst>
          </a:prstGeom>
          <a:solidFill>
            <a:srgbClr val="0CB053"/>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questioning</a:t>
            </a:r>
          </a:p>
        </p:txBody>
      </p:sp>
      <p:cxnSp>
        <p:nvCxnSpPr>
          <p:cNvPr id="44" name="Connector: Elbow 43">
            <a:extLst>
              <a:ext uri="{FF2B5EF4-FFF2-40B4-BE49-F238E27FC236}">
                <a16:creationId xmlns:a16="http://schemas.microsoft.com/office/drawing/2014/main" id="{36EEF42D-E657-4A6B-B4B9-A2477406BA33}"/>
              </a:ext>
            </a:extLst>
          </p:cNvPr>
          <p:cNvCxnSpPr>
            <a:cxnSpLocks/>
            <a:stCxn id="17" idx="0"/>
            <a:endCxn id="6" idx="1"/>
          </p:cNvCxnSpPr>
          <p:nvPr/>
        </p:nvCxnSpPr>
        <p:spPr bwMode="auto">
          <a:xfrm rot="5400000" flipH="1" flipV="1">
            <a:off x="3253074" y="1506090"/>
            <a:ext cx="917736" cy="1708885"/>
          </a:xfrm>
          <a:prstGeom prst="bentConnector2">
            <a:avLst/>
          </a:prstGeom>
          <a:solidFill>
            <a:schemeClr val="accent1"/>
          </a:solidFill>
          <a:ln w="9525" cap="flat" cmpd="sng" algn="ctr">
            <a:solidFill>
              <a:schemeClr val="bg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265C5812-EACD-441D-9E21-D74E77070BCF}"/>
              </a:ext>
            </a:extLst>
          </p:cNvPr>
          <p:cNvCxnSpPr>
            <a:cxnSpLocks/>
            <a:stCxn id="6" idx="3"/>
            <a:endCxn id="18" idx="1"/>
          </p:cNvCxnSpPr>
          <p:nvPr/>
        </p:nvCxnSpPr>
        <p:spPr bwMode="auto">
          <a:xfrm flipV="1">
            <a:off x="5435534" y="1890501"/>
            <a:ext cx="898126" cy="1116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6FE72091-E222-450C-87D5-54C91DA69B3A}"/>
              </a:ext>
            </a:extLst>
          </p:cNvPr>
          <p:cNvCxnSpPr>
            <a:cxnSpLocks/>
            <a:stCxn id="7" idx="2"/>
            <a:endCxn id="19" idx="0"/>
          </p:cNvCxnSpPr>
          <p:nvPr/>
        </p:nvCxnSpPr>
        <p:spPr bwMode="auto">
          <a:xfrm>
            <a:off x="7261376" y="3150750"/>
            <a:ext cx="1" cy="55650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620D6A79-3352-480C-8C1B-D36FD6926E7E}"/>
              </a:ext>
            </a:extLst>
          </p:cNvPr>
          <p:cNvCxnSpPr>
            <a:cxnSpLocks/>
            <a:stCxn id="19" idx="2"/>
            <a:endCxn id="8" idx="0"/>
          </p:cNvCxnSpPr>
          <p:nvPr/>
        </p:nvCxnSpPr>
        <p:spPr bwMode="auto">
          <a:xfrm>
            <a:off x="7261377" y="4292025"/>
            <a:ext cx="0" cy="460886"/>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grpSp>
        <p:nvGrpSpPr>
          <p:cNvPr id="362550" name="Group 362549">
            <a:extLst>
              <a:ext uri="{FF2B5EF4-FFF2-40B4-BE49-F238E27FC236}">
                <a16:creationId xmlns:a16="http://schemas.microsoft.com/office/drawing/2014/main" id="{06F37E50-2A3F-41BF-A673-CF532BF600DF}"/>
              </a:ext>
            </a:extLst>
          </p:cNvPr>
          <p:cNvGrpSpPr/>
          <p:nvPr/>
        </p:nvGrpSpPr>
        <p:grpSpPr>
          <a:xfrm>
            <a:off x="152400" y="4752911"/>
            <a:ext cx="7108978" cy="1784797"/>
            <a:chOff x="152400" y="4752911"/>
            <a:chExt cx="7108978" cy="1784797"/>
          </a:xfrm>
        </p:grpSpPr>
        <p:pic>
          <p:nvPicPr>
            <p:cNvPr id="362498" name="Picture 2" descr="A smartphone app that helps colour-blind students conduct lab experiments">
              <a:extLst>
                <a:ext uri="{FF2B5EF4-FFF2-40B4-BE49-F238E27FC236}">
                  <a16:creationId xmlns:a16="http://schemas.microsoft.com/office/drawing/2014/main" id="{4F01522B-352E-4528-B7BA-0F26F28A9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334000"/>
              <a:ext cx="2287045" cy="120370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94B8EC54-4C2E-4757-AEA0-EF326111B8C4}"/>
                </a:ext>
              </a:extLst>
            </p:cNvPr>
            <p:cNvSpPr/>
            <p:nvPr/>
          </p:nvSpPr>
          <p:spPr bwMode="auto">
            <a:xfrm>
              <a:off x="3796772" y="595293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designing</a:t>
              </a:r>
            </a:p>
          </p:txBody>
        </p:sp>
        <p:sp>
          <p:nvSpPr>
            <p:cNvPr id="24" name="TextBox 23">
              <a:extLst>
                <a:ext uri="{FF2B5EF4-FFF2-40B4-BE49-F238E27FC236}">
                  <a16:creationId xmlns:a16="http://schemas.microsoft.com/office/drawing/2014/main" id="{8312565D-CB90-4D84-B34F-1D0FEC6B5908}"/>
                </a:ext>
              </a:extLst>
            </p:cNvPr>
            <p:cNvSpPr txBox="1"/>
            <p:nvPr/>
          </p:nvSpPr>
          <p:spPr>
            <a:xfrm>
              <a:off x="228600" y="4752911"/>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cxnSp>
          <p:nvCxnSpPr>
            <p:cNvPr id="79" name="Connector: Elbow 78">
              <a:extLst>
                <a:ext uri="{FF2B5EF4-FFF2-40B4-BE49-F238E27FC236}">
                  <a16:creationId xmlns:a16="http://schemas.microsoft.com/office/drawing/2014/main" id="{1EE36ACB-7348-43FB-9C73-8F51A7B036A3}"/>
                </a:ext>
              </a:extLst>
            </p:cNvPr>
            <p:cNvCxnSpPr>
              <a:cxnSpLocks/>
              <a:stCxn id="8" idx="2"/>
              <a:endCxn id="20" idx="3"/>
            </p:cNvCxnSpPr>
            <p:nvPr/>
          </p:nvCxnSpPr>
          <p:spPr bwMode="auto">
            <a:xfrm rot="5400000">
              <a:off x="6002360" y="4986303"/>
              <a:ext cx="907635" cy="1610400"/>
            </a:xfrm>
            <a:prstGeom prst="bentConnector2">
              <a:avLst/>
            </a:prstGeom>
            <a:solidFill>
              <a:schemeClr val="accent1"/>
            </a:solidFill>
            <a:ln w="9525" cap="flat" cmpd="sng" algn="ctr">
              <a:solidFill>
                <a:schemeClr val="bg1"/>
              </a:solidFill>
              <a:prstDash val="solid"/>
              <a:round/>
              <a:headEnd type="none" w="med" len="med"/>
              <a:tailEnd type="triangle"/>
            </a:ln>
            <a:effectLst/>
          </p:spPr>
        </p:cxnSp>
        <p:cxnSp>
          <p:nvCxnSpPr>
            <p:cNvPr id="82" name="Connector: Elbow 81">
              <a:extLst>
                <a:ext uri="{FF2B5EF4-FFF2-40B4-BE49-F238E27FC236}">
                  <a16:creationId xmlns:a16="http://schemas.microsoft.com/office/drawing/2014/main" id="{DF5D22EC-BE0D-44CF-8D35-F997B1093889}"/>
                </a:ext>
              </a:extLst>
            </p:cNvPr>
            <p:cNvCxnSpPr>
              <a:cxnSpLocks/>
              <a:stCxn id="20" idx="1"/>
              <a:endCxn id="24" idx="3"/>
            </p:cNvCxnSpPr>
            <p:nvPr/>
          </p:nvCxnSpPr>
          <p:spPr bwMode="auto">
            <a:xfrm rot="10800000">
              <a:off x="2306414" y="5045299"/>
              <a:ext cx="1490359" cy="1200022"/>
            </a:xfrm>
            <a:prstGeom prst="bentConnector3">
              <a:avLst>
                <a:gd name="adj1" fmla="val 50000"/>
              </a:avLst>
            </a:prstGeom>
            <a:solidFill>
              <a:schemeClr val="accent1"/>
            </a:solidFill>
            <a:ln w="9525" cap="flat" cmpd="sng" algn="ctr">
              <a:solidFill>
                <a:schemeClr val="bg1"/>
              </a:solidFill>
              <a:prstDash val="solid"/>
              <a:round/>
              <a:headEnd type="none" w="med" len="med"/>
              <a:tailEnd type="triangle"/>
            </a:ln>
            <a:effectLst/>
          </p:spPr>
        </p:cxnSp>
      </p:grpSp>
      <p:cxnSp>
        <p:nvCxnSpPr>
          <p:cNvPr id="97" name="Straight Arrow Connector 96">
            <a:extLst>
              <a:ext uri="{FF2B5EF4-FFF2-40B4-BE49-F238E27FC236}">
                <a16:creationId xmlns:a16="http://schemas.microsoft.com/office/drawing/2014/main" id="{BEB79494-5B3A-4377-844E-24A0D0DABF81}"/>
              </a:ext>
            </a:extLst>
          </p:cNvPr>
          <p:cNvCxnSpPr>
            <a:cxnSpLocks/>
            <a:stCxn id="18" idx="2"/>
            <a:endCxn id="7" idx="0"/>
          </p:cNvCxnSpPr>
          <p:nvPr/>
        </p:nvCxnSpPr>
        <p:spPr bwMode="auto">
          <a:xfrm>
            <a:off x="7260763" y="2182888"/>
            <a:ext cx="613" cy="38308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6BCF76C3-BDBE-4BDF-83EA-551A651392B5}"/>
              </a:ext>
            </a:extLst>
          </p:cNvPr>
          <p:cNvCxnSpPr>
            <a:cxnSpLocks/>
            <a:stCxn id="24" idx="0"/>
            <a:endCxn id="17" idx="2"/>
          </p:cNvCxnSpPr>
          <p:nvPr/>
        </p:nvCxnSpPr>
        <p:spPr bwMode="auto">
          <a:xfrm rot="5400000" flipH="1" flipV="1">
            <a:off x="1388135" y="3283547"/>
            <a:ext cx="1348736" cy="1589993"/>
          </a:xfrm>
          <a:prstGeom prst="bentConnector3">
            <a:avLst>
              <a:gd name="adj1" fmla="val 50000"/>
            </a:avLst>
          </a:prstGeom>
          <a:solidFill>
            <a:schemeClr val="accent1"/>
          </a:solidFill>
          <a:ln w="9525" cap="flat" cmpd="sng" algn="ctr">
            <a:solidFill>
              <a:schemeClr val="bg1"/>
            </a:solidFill>
            <a:prstDash val="solid"/>
            <a:round/>
            <a:headEnd type="none" w="med" len="med"/>
            <a:tailEnd type="triangle"/>
          </a:ln>
          <a:effectLst/>
        </p:spPr>
      </p:cxnSp>
      <p:pic>
        <p:nvPicPr>
          <p:cNvPr id="38" name="Picture 7">
            <a:extLst>
              <a:ext uri="{FF2B5EF4-FFF2-40B4-BE49-F238E27FC236}">
                <a16:creationId xmlns:a16="http://schemas.microsoft.com/office/drawing/2014/main" id="{767F0257-8496-46D7-89F4-49CDE9F0C5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339" y="2381228"/>
            <a:ext cx="797713" cy="117165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9E9997-CF02-4BE2-82CC-31FD2799F529}"/>
              </a:ext>
            </a:extLst>
          </p:cNvPr>
          <p:cNvGrpSpPr/>
          <p:nvPr/>
        </p:nvGrpSpPr>
        <p:grpSpPr>
          <a:xfrm>
            <a:off x="3806972" y="2194050"/>
            <a:ext cx="2527302" cy="3143635"/>
            <a:chOff x="3806972" y="2194050"/>
            <a:chExt cx="2527302" cy="3143635"/>
          </a:xfrm>
        </p:grpSpPr>
        <p:grpSp>
          <p:nvGrpSpPr>
            <p:cNvPr id="362552" name="Group 362551">
              <a:extLst>
                <a:ext uri="{FF2B5EF4-FFF2-40B4-BE49-F238E27FC236}">
                  <a16:creationId xmlns:a16="http://schemas.microsoft.com/office/drawing/2014/main" id="{E3BFC443-4628-42E6-B31F-B87235855C2B}"/>
                </a:ext>
              </a:extLst>
            </p:cNvPr>
            <p:cNvGrpSpPr/>
            <p:nvPr/>
          </p:nvGrpSpPr>
          <p:grpSpPr>
            <a:xfrm>
              <a:off x="3806972" y="3845274"/>
              <a:ext cx="2527302" cy="1492411"/>
              <a:chOff x="3806972" y="3845274"/>
              <a:chExt cx="2527302" cy="1492411"/>
            </a:xfrm>
          </p:grpSpPr>
          <p:sp>
            <p:nvSpPr>
              <p:cNvPr id="112" name="Rectangle: Rounded Corners 111">
                <a:extLst>
                  <a:ext uri="{FF2B5EF4-FFF2-40B4-BE49-F238E27FC236}">
                    <a16:creationId xmlns:a16="http://schemas.microsoft.com/office/drawing/2014/main" id="{4F11F01A-9DEB-4889-84AF-5CCF6E644461}"/>
                  </a:ext>
                </a:extLst>
              </p:cNvPr>
              <p:cNvSpPr/>
              <p:nvPr/>
            </p:nvSpPr>
            <p:spPr bwMode="auto">
              <a:xfrm>
                <a:off x="3806972" y="4752910"/>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comparing</a:t>
                </a:r>
              </a:p>
            </p:txBody>
          </p:sp>
          <p:cxnSp>
            <p:nvCxnSpPr>
              <p:cNvPr id="119" name="Straight Arrow Connector 118">
                <a:extLst>
                  <a:ext uri="{FF2B5EF4-FFF2-40B4-BE49-F238E27FC236}">
                    <a16:creationId xmlns:a16="http://schemas.microsoft.com/office/drawing/2014/main" id="{F6D1F757-E568-4026-97EC-5A03A69143F1}"/>
                  </a:ext>
                </a:extLst>
              </p:cNvPr>
              <p:cNvCxnSpPr>
                <a:cxnSpLocks/>
                <a:stCxn id="112" idx="3"/>
                <a:endCxn id="8" idx="1"/>
              </p:cNvCxnSpPr>
              <p:nvPr/>
            </p:nvCxnSpPr>
            <p:spPr bwMode="auto">
              <a:xfrm>
                <a:off x="5661177" y="5045298"/>
                <a:ext cx="629421" cy="1"/>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p:spPr>
          </p:cxnSp>
          <p:cxnSp>
            <p:nvCxnSpPr>
              <p:cNvPr id="129" name="Connector: Elbow 128">
                <a:extLst>
                  <a:ext uri="{FF2B5EF4-FFF2-40B4-BE49-F238E27FC236}">
                    <a16:creationId xmlns:a16="http://schemas.microsoft.com/office/drawing/2014/main" id="{F85E2E36-E963-4C2A-9E1C-398687FE45A9}"/>
                  </a:ext>
                </a:extLst>
              </p:cNvPr>
              <p:cNvCxnSpPr>
                <a:cxnSpLocks/>
                <a:endCxn id="19" idx="1"/>
              </p:cNvCxnSpPr>
              <p:nvPr/>
            </p:nvCxnSpPr>
            <p:spPr bwMode="auto">
              <a:xfrm>
                <a:off x="4966750" y="3845274"/>
                <a:ext cx="1367524" cy="154364"/>
              </a:xfrm>
              <a:prstGeom prst="bentConnector3">
                <a:avLst>
                  <a:gd name="adj1" fmla="val 50000"/>
                </a:avLst>
              </a:prstGeom>
              <a:solidFill>
                <a:schemeClr val="accent1"/>
              </a:solidFill>
              <a:ln w="9525" cap="flat" cmpd="sng" algn="ctr">
                <a:solidFill>
                  <a:schemeClr val="bg1"/>
                </a:solidFill>
                <a:prstDash val="solid"/>
                <a:round/>
                <a:headEnd type="none" w="med" len="med"/>
                <a:tailEnd type="triangle"/>
              </a:ln>
              <a:effectLst/>
            </p:spPr>
          </p:cxnSp>
        </p:grpSp>
        <p:cxnSp>
          <p:nvCxnSpPr>
            <p:cNvPr id="39" name="Connector: Elbow 38">
              <a:extLst>
                <a:ext uri="{FF2B5EF4-FFF2-40B4-BE49-F238E27FC236}">
                  <a16:creationId xmlns:a16="http://schemas.microsoft.com/office/drawing/2014/main" id="{B2A44716-1404-4D75-9217-7DCBFFC60F8A}"/>
                </a:ext>
              </a:extLst>
            </p:cNvPr>
            <p:cNvCxnSpPr>
              <a:cxnSpLocks/>
              <a:stCxn id="6" idx="2"/>
              <a:endCxn id="112" idx="1"/>
            </p:cNvCxnSpPr>
            <p:nvPr/>
          </p:nvCxnSpPr>
          <p:spPr bwMode="auto">
            <a:xfrm rot="5400000">
              <a:off x="2978343" y="3022680"/>
              <a:ext cx="2851247" cy="1193988"/>
            </a:xfrm>
            <a:prstGeom prst="bentConnector4">
              <a:avLst>
                <a:gd name="adj1" fmla="val 57892"/>
                <a:gd name="adj2" fmla="val 119146"/>
              </a:avLst>
            </a:prstGeom>
            <a:solidFill>
              <a:schemeClr val="accent1"/>
            </a:solidFill>
            <a:ln w="9525"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12144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62550"/>
                                        </p:tgtEl>
                                        <p:attrNameLst>
                                          <p:attrName>style.visibility</p:attrName>
                                        </p:attrNameLst>
                                      </p:cBhvr>
                                      <p:to>
                                        <p:strVal val="visible"/>
                                      </p:to>
                                    </p:set>
                                    <p:animEffect transition="in" filter="wipe(right)">
                                      <p:cBhvr>
                                        <p:cTn id="7" dur="500"/>
                                        <p:tgtEl>
                                          <p:spTgt spid="3625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Transparent earth GIF - Find on GIFER">
            <a:extLst>
              <a:ext uri="{FF2B5EF4-FFF2-40B4-BE49-F238E27FC236}">
                <a16:creationId xmlns:a16="http://schemas.microsoft.com/office/drawing/2014/main" id="{264AA54D-7D3B-4535-ABBE-B7CB77657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6" y="442734"/>
            <a:ext cx="1964335" cy="19643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rain Education Help  Idea  Knowledge  Mind">
            <a:extLst>
              <a:ext uri="{FF2B5EF4-FFF2-40B4-BE49-F238E27FC236}">
                <a16:creationId xmlns:a16="http://schemas.microsoft.com/office/drawing/2014/main" id="{67F6DE2D-B632-4519-88E7-CBAAE39E5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5994" y="4952416"/>
            <a:ext cx="1854206" cy="1854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97175A-8F85-4E2C-AC0D-805083688B88}"/>
              </a:ext>
            </a:extLst>
          </p:cNvPr>
          <p:cNvSpPr>
            <a:spLocks noGrp="1"/>
          </p:cNvSpPr>
          <p:nvPr>
            <p:ph type="title"/>
          </p:nvPr>
        </p:nvSpPr>
        <p:spPr>
          <a:xfrm>
            <a:off x="228600" y="762000"/>
            <a:ext cx="8686800" cy="762000"/>
          </a:xfrm>
        </p:spPr>
        <p:txBody>
          <a:bodyPr/>
          <a:lstStyle/>
          <a:p>
            <a:r>
              <a:rPr lang="en-US" dirty="0"/>
              <a:t>Scientific discovery</a:t>
            </a:r>
          </a:p>
        </p:txBody>
      </p:sp>
      <p:sp>
        <p:nvSpPr>
          <p:cNvPr id="4" name="Slide Number Placeholder 3">
            <a:extLst>
              <a:ext uri="{FF2B5EF4-FFF2-40B4-BE49-F238E27FC236}">
                <a16:creationId xmlns:a16="http://schemas.microsoft.com/office/drawing/2014/main" id="{EB2C83E2-0470-43F8-9280-D0A06D9E96BF}"/>
              </a:ext>
            </a:extLst>
          </p:cNvPr>
          <p:cNvSpPr>
            <a:spLocks noGrp="1"/>
          </p:cNvSpPr>
          <p:nvPr>
            <p:ph type="sldNum" sz="quarter" idx="4"/>
          </p:nvPr>
        </p:nvSpPr>
        <p:spPr/>
        <p:txBody>
          <a:bodyPr/>
          <a:lstStyle/>
          <a:p>
            <a:fld id="{9CE537AB-973C-4F01-8428-E6E22579D3AA}" type="slidenum">
              <a:rPr lang="en-US" smtClean="0"/>
              <a:pPr/>
              <a:t>13</a:t>
            </a:fld>
            <a:endParaRPr lang="en-US"/>
          </a:p>
        </p:txBody>
      </p:sp>
      <p:sp>
        <p:nvSpPr>
          <p:cNvPr id="5" name="TextBox 4">
            <a:extLst>
              <a:ext uri="{FF2B5EF4-FFF2-40B4-BE49-F238E27FC236}">
                <a16:creationId xmlns:a16="http://schemas.microsoft.com/office/drawing/2014/main" id="{ADC0013A-9D34-453C-A0CA-C70432C55D24}"/>
              </a:ext>
            </a:extLst>
          </p:cNvPr>
          <p:cNvSpPr txBox="1"/>
          <p:nvPr/>
        </p:nvSpPr>
        <p:spPr>
          <a:xfrm>
            <a:off x="257015" y="2006025"/>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sp>
        <p:nvSpPr>
          <p:cNvPr id="6" name="TextBox 5">
            <a:extLst>
              <a:ext uri="{FF2B5EF4-FFF2-40B4-BE49-F238E27FC236}">
                <a16:creationId xmlns:a16="http://schemas.microsoft.com/office/drawing/2014/main" id="{599D9D6D-3482-4CFF-BD00-A5AFCBF50EA1}"/>
              </a:ext>
            </a:extLst>
          </p:cNvPr>
          <p:cNvSpPr txBox="1"/>
          <p:nvPr/>
        </p:nvSpPr>
        <p:spPr>
          <a:xfrm>
            <a:off x="4566385" y="1609276"/>
            <a:ext cx="869149"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data</a:t>
            </a:r>
          </a:p>
        </p:txBody>
      </p:sp>
      <p:sp>
        <p:nvSpPr>
          <p:cNvPr id="7" name="TextBox 6">
            <a:extLst>
              <a:ext uri="{FF2B5EF4-FFF2-40B4-BE49-F238E27FC236}">
                <a16:creationId xmlns:a16="http://schemas.microsoft.com/office/drawing/2014/main" id="{43178CC0-44BA-4C4C-A417-2342DE822534}"/>
              </a:ext>
            </a:extLst>
          </p:cNvPr>
          <p:cNvSpPr txBox="1"/>
          <p:nvPr/>
        </p:nvSpPr>
        <p:spPr>
          <a:xfrm>
            <a:off x="6200829" y="2565975"/>
            <a:ext cx="2121093"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information</a:t>
            </a:r>
          </a:p>
        </p:txBody>
      </p:sp>
      <p:sp>
        <p:nvSpPr>
          <p:cNvPr id="8" name="TextBox 7">
            <a:extLst>
              <a:ext uri="{FF2B5EF4-FFF2-40B4-BE49-F238E27FC236}">
                <a16:creationId xmlns:a16="http://schemas.microsoft.com/office/drawing/2014/main" id="{638F1FA4-452E-40DF-B026-6F4BD44C96DD}"/>
              </a:ext>
            </a:extLst>
          </p:cNvPr>
          <p:cNvSpPr txBox="1"/>
          <p:nvPr/>
        </p:nvSpPr>
        <p:spPr>
          <a:xfrm>
            <a:off x="6290598" y="4752911"/>
            <a:ext cx="1941558" cy="584775"/>
          </a:xfrm>
          <a:prstGeom prst="rect">
            <a:avLst/>
          </a:prstGeom>
          <a:solidFill>
            <a:srgbClr val="FF9A99"/>
          </a:solidFill>
          <a:ln w="57150">
            <a:solidFill>
              <a:srgbClr val="FFFF00"/>
            </a:solidFill>
          </a:ln>
        </p:spPr>
        <p:txBody>
          <a:bodyPr wrap="none" rtlCol="0">
            <a:spAutoFit/>
          </a:bodyPr>
          <a:lstStyle/>
          <a:p>
            <a:r>
              <a:rPr lang="en-US" b="0" dirty="0">
                <a:solidFill>
                  <a:schemeClr val="bg1"/>
                </a:solidFill>
              </a:rPr>
              <a:t>hypothesis</a:t>
            </a:r>
          </a:p>
        </p:txBody>
      </p:sp>
      <p:cxnSp>
        <p:nvCxnSpPr>
          <p:cNvPr id="10" name="Connector: Elbow 9">
            <a:extLst>
              <a:ext uri="{FF2B5EF4-FFF2-40B4-BE49-F238E27FC236}">
                <a16:creationId xmlns:a16="http://schemas.microsoft.com/office/drawing/2014/main" id="{899838BA-2BD8-46D3-8F43-ABB6896C3F8C}"/>
              </a:ext>
            </a:extLst>
          </p:cNvPr>
          <p:cNvCxnSpPr>
            <a:cxnSpLocks/>
            <a:stCxn id="5" idx="2"/>
            <a:endCxn id="17" idx="1"/>
          </p:cNvCxnSpPr>
          <p:nvPr/>
        </p:nvCxnSpPr>
        <p:spPr bwMode="auto">
          <a:xfrm rot="16200000" flipH="1">
            <a:off x="1416167" y="2470555"/>
            <a:ext cx="520988" cy="761478"/>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Rounded Corners 16">
            <a:extLst>
              <a:ext uri="{FF2B5EF4-FFF2-40B4-BE49-F238E27FC236}">
                <a16:creationId xmlns:a16="http://schemas.microsoft.com/office/drawing/2014/main" id="{BDE6B78D-8A4E-4820-B255-5F4F202D7E98}"/>
              </a:ext>
            </a:extLst>
          </p:cNvPr>
          <p:cNvSpPr/>
          <p:nvPr/>
        </p:nvSpPr>
        <p:spPr bwMode="auto">
          <a:xfrm>
            <a:off x="2057400" y="2819400"/>
            <a:ext cx="1600200"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observing</a:t>
            </a:r>
          </a:p>
        </p:txBody>
      </p:sp>
      <p:sp>
        <p:nvSpPr>
          <p:cNvPr id="18" name="Rectangle: Rounded Corners 17">
            <a:extLst>
              <a:ext uri="{FF2B5EF4-FFF2-40B4-BE49-F238E27FC236}">
                <a16:creationId xmlns:a16="http://schemas.microsoft.com/office/drawing/2014/main" id="{3D886D08-6AA0-4B7F-86FE-D37348C20B02}"/>
              </a:ext>
            </a:extLst>
          </p:cNvPr>
          <p:cNvSpPr/>
          <p:nvPr/>
        </p:nvSpPr>
        <p:spPr bwMode="auto">
          <a:xfrm>
            <a:off x="6333660" y="159811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interpreting</a:t>
            </a:r>
          </a:p>
        </p:txBody>
      </p:sp>
      <p:sp>
        <p:nvSpPr>
          <p:cNvPr id="19" name="Rectangle: Rounded Corners 18">
            <a:extLst>
              <a:ext uri="{FF2B5EF4-FFF2-40B4-BE49-F238E27FC236}">
                <a16:creationId xmlns:a16="http://schemas.microsoft.com/office/drawing/2014/main" id="{BEA74A76-D150-4517-B687-CBF25E23E88E}"/>
              </a:ext>
            </a:extLst>
          </p:cNvPr>
          <p:cNvSpPr/>
          <p:nvPr/>
        </p:nvSpPr>
        <p:spPr bwMode="auto">
          <a:xfrm>
            <a:off x="6334274" y="3707250"/>
            <a:ext cx="1854205" cy="584775"/>
          </a:xfrm>
          <a:prstGeom prst="roundRect">
            <a:avLst>
              <a:gd name="adj" fmla="val 22860"/>
            </a:avLst>
          </a:prstGeom>
          <a:solidFill>
            <a:srgbClr val="0CB053"/>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questioning</a:t>
            </a:r>
          </a:p>
        </p:txBody>
      </p:sp>
      <p:cxnSp>
        <p:nvCxnSpPr>
          <p:cNvPr id="44" name="Connector: Elbow 43">
            <a:extLst>
              <a:ext uri="{FF2B5EF4-FFF2-40B4-BE49-F238E27FC236}">
                <a16:creationId xmlns:a16="http://schemas.microsoft.com/office/drawing/2014/main" id="{36EEF42D-E657-4A6B-B4B9-A2477406BA33}"/>
              </a:ext>
            </a:extLst>
          </p:cNvPr>
          <p:cNvCxnSpPr>
            <a:cxnSpLocks/>
            <a:stCxn id="17" idx="0"/>
            <a:endCxn id="6" idx="1"/>
          </p:cNvCxnSpPr>
          <p:nvPr/>
        </p:nvCxnSpPr>
        <p:spPr bwMode="auto">
          <a:xfrm rot="5400000" flipH="1" flipV="1">
            <a:off x="3253074" y="1506090"/>
            <a:ext cx="917736" cy="1708885"/>
          </a:xfrm>
          <a:prstGeom prst="bentConnector2">
            <a:avLst/>
          </a:prstGeom>
          <a:solidFill>
            <a:schemeClr val="accent1"/>
          </a:solidFill>
          <a:ln w="57150" cap="flat" cmpd="sng" algn="ctr">
            <a:solidFill>
              <a:schemeClr val="bg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265C5812-EACD-441D-9E21-D74E77070BCF}"/>
              </a:ext>
            </a:extLst>
          </p:cNvPr>
          <p:cNvCxnSpPr>
            <a:cxnSpLocks/>
            <a:stCxn id="6" idx="3"/>
            <a:endCxn id="18" idx="1"/>
          </p:cNvCxnSpPr>
          <p:nvPr/>
        </p:nvCxnSpPr>
        <p:spPr bwMode="auto">
          <a:xfrm flipV="1">
            <a:off x="5435534" y="1890501"/>
            <a:ext cx="898126" cy="11163"/>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6FE72091-E222-450C-87D5-54C91DA69B3A}"/>
              </a:ext>
            </a:extLst>
          </p:cNvPr>
          <p:cNvCxnSpPr>
            <a:cxnSpLocks/>
            <a:stCxn id="7" idx="2"/>
            <a:endCxn id="19" idx="0"/>
          </p:cNvCxnSpPr>
          <p:nvPr/>
        </p:nvCxnSpPr>
        <p:spPr bwMode="auto">
          <a:xfrm>
            <a:off x="7261376" y="3150750"/>
            <a:ext cx="1" cy="556500"/>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620D6A79-3352-480C-8C1B-D36FD6926E7E}"/>
              </a:ext>
            </a:extLst>
          </p:cNvPr>
          <p:cNvCxnSpPr>
            <a:cxnSpLocks/>
            <a:stCxn id="19" idx="2"/>
            <a:endCxn id="8" idx="0"/>
          </p:cNvCxnSpPr>
          <p:nvPr/>
        </p:nvCxnSpPr>
        <p:spPr bwMode="auto">
          <a:xfrm>
            <a:off x="7261377" y="4292025"/>
            <a:ext cx="0" cy="460886"/>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grpSp>
        <p:nvGrpSpPr>
          <p:cNvPr id="362550" name="Group 362549">
            <a:extLst>
              <a:ext uri="{FF2B5EF4-FFF2-40B4-BE49-F238E27FC236}">
                <a16:creationId xmlns:a16="http://schemas.microsoft.com/office/drawing/2014/main" id="{06F37E50-2A3F-41BF-A673-CF532BF600DF}"/>
              </a:ext>
            </a:extLst>
          </p:cNvPr>
          <p:cNvGrpSpPr/>
          <p:nvPr/>
        </p:nvGrpSpPr>
        <p:grpSpPr>
          <a:xfrm>
            <a:off x="152400" y="4752911"/>
            <a:ext cx="7108978" cy="1784797"/>
            <a:chOff x="152400" y="4752911"/>
            <a:chExt cx="7108978" cy="1784797"/>
          </a:xfrm>
        </p:grpSpPr>
        <p:pic>
          <p:nvPicPr>
            <p:cNvPr id="362498" name="Picture 2" descr="A smartphone app that helps colour-blind students conduct lab experiments">
              <a:extLst>
                <a:ext uri="{FF2B5EF4-FFF2-40B4-BE49-F238E27FC236}">
                  <a16:creationId xmlns:a16="http://schemas.microsoft.com/office/drawing/2014/main" id="{4F01522B-352E-4528-B7BA-0F26F28A9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334000"/>
              <a:ext cx="2287045" cy="120370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94B8EC54-4C2E-4757-AEA0-EF326111B8C4}"/>
                </a:ext>
              </a:extLst>
            </p:cNvPr>
            <p:cNvSpPr/>
            <p:nvPr/>
          </p:nvSpPr>
          <p:spPr bwMode="auto">
            <a:xfrm>
              <a:off x="3796772" y="595293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designing</a:t>
              </a:r>
            </a:p>
          </p:txBody>
        </p:sp>
        <p:sp>
          <p:nvSpPr>
            <p:cNvPr id="24" name="TextBox 23">
              <a:extLst>
                <a:ext uri="{FF2B5EF4-FFF2-40B4-BE49-F238E27FC236}">
                  <a16:creationId xmlns:a16="http://schemas.microsoft.com/office/drawing/2014/main" id="{8312565D-CB90-4D84-B34F-1D0FEC6B5908}"/>
                </a:ext>
              </a:extLst>
            </p:cNvPr>
            <p:cNvSpPr txBox="1"/>
            <p:nvPr/>
          </p:nvSpPr>
          <p:spPr>
            <a:xfrm>
              <a:off x="228600" y="4752911"/>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cxnSp>
          <p:nvCxnSpPr>
            <p:cNvPr id="79" name="Connector: Elbow 78">
              <a:extLst>
                <a:ext uri="{FF2B5EF4-FFF2-40B4-BE49-F238E27FC236}">
                  <a16:creationId xmlns:a16="http://schemas.microsoft.com/office/drawing/2014/main" id="{1EE36ACB-7348-43FB-9C73-8F51A7B036A3}"/>
                </a:ext>
              </a:extLst>
            </p:cNvPr>
            <p:cNvCxnSpPr>
              <a:cxnSpLocks/>
              <a:stCxn id="8" idx="2"/>
              <a:endCxn id="20" idx="3"/>
            </p:cNvCxnSpPr>
            <p:nvPr/>
          </p:nvCxnSpPr>
          <p:spPr bwMode="auto">
            <a:xfrm rot="5400000">
              <a:off x="6002360" y="4986303"/>
              <a:ext cx="907635" cy="1610400"/>
            </a:xfrm>
            <a:prstGeom prst="bentConnector2">
              <a:avLst/>
            </a:prstGeom>
            <a:solidFill>
              <a:schemeClr val="accent1"/>
            </a:solidFill>
            <a:ln w="57150" cap="flat" cmpd="sng" algn="ctr">
              <a:solidFill>
                <a:schemeClr val="bg1"/>
              </a:solidFill>
              <a:prstDash val="solid"/>
              <a:round/>
              <a:headEnd type="none" w="med" len="med"/>
              <a:tailEnd type="triangle"/>
            </a:ln>
            <a:effectLst/>
          </p:spPr>
        </p:cxnSp>
        <p:cxnSp>
          <p:nvCxnSpPr>
            <p:cNvPr id="82" name="Connector: Elbow 81">
              <a:extLst>
                <a:ext uri="{FF2B5EF4-FFF2-40B4-BE49-F238E27FC236}">
                  <a16:creationId xmlns:a16="http://schemas.microsoft.com/office/drawing/2014/main" id="{DF5D22EC-BE0D-44CF-8D35-F997B1093889}"/>
                </a:ext>
              </a:extLst>
            </p:cNvPr>
            <p:cNvCxnSpPr>
              <a:cxnSpLocks/>
              <a:stCxn id="20" idx="1"/>
              <a:endCxn id="24" idx="3"/>
            </p:cNvCxnSpPr>
            <p:nvPr/>
          </p:nvCxnSpPr>
          <p:spPr bwMode="auto">
            <a:xfrm rot="10800000">
              <a:off x="2306414" y="5045299"/>
              <a:ext cx="1490359" cy="1200022"/>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grpSp>
      <p:cxnSp>
        <p:nvCxnSpPr>
          <p:cNvPr id="97" name="Straight Arrow Connector 96">
            <a:extLst>
              <a:ext uri="{FF2B5EF4-FFF2-40B4-BE49-F238E27FC236}">
                <a16:creationId xmlns:a16="http://schemas.microsoft.com/office/drawing/2014/main" id="{BEB79494-5B3A-4377-844E-24A0D0DABF81}"/>
              </a:ext>
            </a:extLst>
          </p:cNvPr>
          <p:cNvCxnSpPr>
            <a:cxnSpLocks/>
            <a:stCxn id="18" idx="2"/>
            <a:endCxn id="7" idx="0"/>
          </p:cNvCxnSpPr>
          <p:nvPr/>
        </p:nvCxnSpPr>
        <p:spPr bwMode="auto">
          <a:xfrm>
            <a:off x="7260763" y="2182888"/>
            <a:ext cx="613" cy="383087"/>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6BCF76C3-BDBE-4BDF-83EA-551A651392B5}"/>
              </a:ext>
            </a:extLst>
          </p:cNvPr>
          <p:cNvCxnSpPr>
            <a:cxnSpLocks/>
            <a:stCxn id="24" idx="0"/>
            <a:endCxn id="17" idx="2"/>
          </p:cNvCxnSpPr>
          <p:nvPr/>
        </p:nvCxnSpPr>
        <p:spPr bwMode="auto">
          <a:xfrm rot="5400000" flipH="1" flipV="1">
            <a:off x="1388135" y="3283547"/>
            <a:ext cx="1348736" cy="1589993"/>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pic>
        <p:nvPicPr>
          <p:cNvPr id="38" name="Picture 7">
            <a:extLst>
              <a:ext uri="{FF2B5EF4-FFF2-40B4-BE49-F238E27FC236}">
                <a16:creationId xmlns:a16="http://schemas.microsoft.com/office/drawing/2014/main" id="{767F0257-8496-46D7-89F4-49CDE9F0C5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339" y="2381228"/>
            <a:ext cx="797713" cy="117165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9E9997-CF02-4BE2-82CC-31FD2799F529}"/>
              </a:ext>
            </a:extLst>
          </p:cNvPr>
          <p:cNvGrpSpPr/>
          <p:nvPr/>
        </p:nvGrpSpPr>
        <p:grpSpPr>
          <a:xfrm>
            <a:off x="3806972" y="2194050"/>
            <a:ext cx="2527302" cy="3143635"/>
            <a:chOff x="3806972" y="2194050"/>
            <a:chExt cx="2527302" cy="3143635"/>
          </a:xfrm>
        </p:grpSpPr>
        <p:grpSp>
          <p:nvGrpSpPr>
            <p:cNvPr id="362552" name="Group 362551">
              <a:extLst>
                <a:ext uri="{FF2B5EF4-FFF2-40B4-BE49-F238E27FC236}">
                  <a16:creationId xmlns:a16="http://schemas.microsoft.com/office/drawing/2014/main" id="{E3BFC443-4628-42E6-B31F-B87235855C2B}"/>
                </a:ext>
              </a:extLst>
            </p:cNvPr>
            <p:cNvGrpSpPr/>
            <p:nvPr/>
          </p:nvGrpSpPr>
          <p:grpSpPr>
            <a:xfrm>
              <a:off x="3806972" y="3845274"/>
              <a:ext cx="2527302" cy="1492411"/>
              <a:chOff x="3806972" y="3845274"/>
              <a:chExt cx="2527302" cy="1492411"/>
            </a:xfrm>
          </p:grpSpPr>
          <p:sp>
            <p:nvSpPr>
              <p:cNvPr id="112" name="Rectangle: Rounded Corners 111">
                <a:extLst>
                  <a:ext uri="{FF2B5EF4-FFF2-40B4-BE49-F238E27FC236}">
                    <a16:creationId xmlns:a16="http://schemas.microsoft.com/office/drawing/2014/main" id="{4F11F01A-9DEB-4889-84AF-5CCF6E644461}"/>
                  </a:ext>
                </a:extLst>
              </p:cNvPr>
              <p:cNvSpPr/>
              <p:nvPr/>
            </p:nvSpPr>
            <p:spPr bwMode="auto">
              <a:xfrm>
                <a:off x="3806972" y="4752910"/>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comparing</a:t>
                </a:r>
              </a:p>
            </p:txBody>
          </p:sp>
          <p:cxnSp>
            <p:nvCxnSpPr>
              <p:cNvPr id="119" name="Straight Arrow Connector 118">
                <a:extLst>
                  <a:ext uri="{FF2B5EF4-FFF2-40B4-BE49-F238E27FC236}">
                    <a16:creationId xmlns:a16="http://schemas.microsoft.com/office/drawing/2014/main" id="{F6D1F757-E568-4026-97EC-5A03A69143F1}"/>
                  </a:ext>
                </a:extLst>
              </p:cNvPr>
              <p:cNvCxnSpPr>
                <a:cxnSpLocks/>
                <a:stCxn id="112" idx="3"/>
                <a:endCxn id="8" idx="1"/>
              </p:cNvCxnSpPr>
              <p:nvPr/>
            </p:nvCxnSpPr>
            <p:spPr bwMode="auto">
              <a:xfrm>
                <a:off x="5661177" y="5045298"/>
                <a:ext cx="629421" cy="1"/>
              </a:xfrm>
              <a:prstGeom prst="straightConnector1">
                <a:avLst/>
              </a:prstGeom>
              <a:solidFill>
                <a:schemeClr val="accent1"/>
              </a:solidFill>
              <a:ln w="57150" cap="flat" cmpd="sng" algn="ctr">
                <a:solidFill>
                  <a:schemeClr val="bg1"/>
                </a:solidFill>
                <a:prstDash val="solid"/>
                <a:round/>
                <a:headEnd type="triangle" w="med" len="med"/>
                <a:tailEnd type="triangle" w="med" len="med"/>
              </a:ln>
              <a:effectLst/>
            </p:spPr>
          </p:cxnSp>
          <p:cxnSp>
            <p:nvCxnSpPr>
              <p:cNvPr id="129" name="Connector: Elbow 128">
                <a:extLst>
                  <a:ext uri="{FF2B5EF4-FFF2-40B4-BE49-F238E27FC236}">
                    <a16:creationId xmlns:a16="http://schemas.microsoft.com/office/drawing/2014/main" id="{F85E2E36-E963-4C2A-9E1C-398687FE45A9}"/>
                  </a:ext>
                </a:extLst>
              </p:cNvPr>
              <p:cNvCxnSpPr>
                <a:cxnSpLocks/>
                <a:endCxn id="19" idx="1"/>
              </p:cNvCxnSpPr>
              <p:nvPr/>
            </p:nvCxnSpPr>
            <p:spPr bwMode="auto">
              <a:xfrm>
                <a:off x="4966750" y="3845274"/>
                <a:ext cx="1367524" cy="154364"/>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grpSp>
        <p:cxnSp>
          <p:nvCxnSpPr>
            <p:cNvPr id="39" name="Connector: Elbow 38">
              <a:extLst>
                <a:ext uri="{FF2B5EF4-FFF2-40B4-BE49-F238E27FC236}">
                  <a16:creationId xmlns:a16="http://schemas.microsoft.com/office/drawing/2014/main" id="{B2A44716-1404-4D75-9217-7DCBFFC60F8A}"/>
                </a:ext>
              </a:extLst>
            </p:cNvPr>
            <p:cNvCxnSpPr>
              <a:cxnSpLocks/>
              <a:stCxn id="6" idx="2"/>
              <a:endCxn id="112" idx="1"/>
            </p:cNvCxnSpPr>
            <p:nvPr/>
          </p:nvCxnSpPr>
          <p:spPr bwMode="auto">
            <a:xfrm rot="5400000">
              <a:off x="2978343" y="3022680"/>
              <a:ext cx="2851247" cy="1193988"/>
            </a:xfrm>
            <a:prstGeom prst="bentConnector4">
              <a:avLst>
                <a:gd name="adj1" fmla="val 57892"/>
                <a:gd name="adj2" fmla="val 119146"/>
              </a:avLst>
            </a:prstGeom>
            <a:solidFill>
              <a:schemeClr val="accent1"/>
            </a:solidFill>
            <a:ln w="57150"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97347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Transparent earth GIF - Find on GIFER">
            <a:extLst>
              <a:ext uri="{FF2B5EF4-FFF2-40B4-BE49-F238E27FC236}">
                <a16:creationId xmlns:a16="http://schemas.microsoft.com/office/drawing/2014/main" id="{264AA54D-7D3B-4535-ABBE-B7CB77657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6" y="442734"/>
            <a:ext cx="1964335" cy="19643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rain Education Help  Idea  Knowledge  Mind">
            <a:extLst>
              <a:ext uri="{FF2B5EF4-FFF2-40B4-BE49-F238E27FC236}">
                <a16:creationId xmlns:a16="http://schemas.microsoft.com/office/drawing/2014/main" id="{67F6DE2D-B632-4519-88E7-CBAAE39E5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365994" y="4952416"/>
            <a:ext cx="1854206" cy="18542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97175A-8F85-4E2C-AC0D-805083688B88}"/>
              </a:ext>
            </a:extLst>
          </p:cNvPr>
          <p:cNvSpPr>
            <a:spLocks noGrp="1"/>
          </p:cNvSpPr>
          <p:nvPr>
            <p:ph type="title"/>
          </p:nvPr>
        </p:nvSpPr>
        <p:spPr>
          <a:xfrm>
            <a:off x="228600" y="762000"/>
            <a:ext cx="8686800" cy="762000"/>
          </a:xfrm>
        </p:spPr>
        <p:txBody>
          <a:bodyPr/>
          <a:lstStyle/>
          <a:p>
            <a:r>
              <a:rPr lang="en-US" dirty="0"/>
              <a:t>Scientific discovery</a:t>
            </a:r>
          </a:p>
        </p:txBody>
      </p:sp>
      <p:sp>
        <p:nvSpPr>
          <p:cNvPr id="4" name="Slide Number Placeholder 3">
            <a:extLst>
              <a:ext uri="{FF2B5EF4-FFF2-40B4-BE49-F238E27FC236}">
                <a16:creationId xmlns:a16="http://schemas.microsoft.com/office/drawing/2014/main" id="{EB2C83E2-0470-43F8-9280-D0A06D9E96BF}"/>
              </a:ext>
            </a:extLst>
          </p:cNvPr>
          <p:cNvSpPr>
            <a:spLocks noGrp="1"/>
          </p:cNvSpPr>
          <p:nvPr>
            <p:ph type="sldNum" sz="quarter" idx="4"/>
          </p:nvPr>
        </p:nvSpPr>
        <p:spPr/>
        <p:txBody>
          <a:bodyPr/>
          <a:lstStyle/>
          <a:p>
            <a:fld id="{9CE537AB-973C-4F01-8428-E6E22579D3AA}" type="slidenum">
              <a:rPr lang="en-US" smtClean="0"/>
              <a:pPr/>
              <a:t>14</a:t>
            </a:fld>
            <a:endParaRPr lang="en-US"/>
          </a:p>
        </p:txBody>
      </p:sp>
      <p:sp>
        <p:nvSpPr>
          <p:cNvPr id="5" name="TextBox 4">
            <a:extLst>
              <a:ext uri="{FF2B5EF4-FFF2-40B4-BE49-F238E27FC236}">
                <a16:creationId xmlns:a16="http://schemas.microsoft.com/office/drawing/2014/main" id="{ADC0013A-9D34-453C-A0CA-C70432C55D24}"/>
              </a:ext>
            </a:extLst>
          </p:cNvPr>
          <p:cNvSpPr txBox="1"/>
          <p:nvPr/>
        </p:nvSpPr>
        <p:spPr>
          <a:xfrm>
            <a:off x="257015" y="2006025"/>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sp>
        <p:nvSpPr>
          <p:cNvPr id="6" name="TextBox 5">
            <a:extLst>
              <a:ext uri="{FF2B5EF4-FFF2-40B4-BE49-F238E27FC236}">
                <a16:creationId xmlns:a16="http://schemas.microsoft.com/office/drawing/2014/main" id="{599D9D6D-3482-4CFF-BD00-A5AFCBF50EA1}"/>
              </a:ext>
            </a:extLst>
          </p:cNvPr>
          <p:cNvSpPr txBox="1"/>
          <p:nvPr/>
        </p:nvSpPr>
        <p:spPr>
          <a:xfrm>
            <a:off x="4566385" y="1609276"/>
            <a:ext cx="869149"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data</a:t>
            </a:r>
          </a:p>
        </p:txBody>
      </p:sp>
      <p:sp>
        <p:nvSpPr>
          <p:cNvPr id="7" name="TextBox 6">
            <a:extLst>
              <a:ext uri="{FF2B5EF4-FFF2-40B4-BE49-F238E27FC236}">
                <a16:creationId xmlns:a16="http://schemas.microsoft.com/office/drawing/2014/main" id="{43178CC0-44BA-4C4C-A417-2342DE822534}"/>
              </a:ext>
            </a:extLst>
          </p:cNvPr>
          <p:cNvSpPr txBox="1"/>
          <p:nvPr/>
        </p:nvSpPr>
        <p:spPr>
          <a:xfrm>
            <a:off x="6200829" y="2565975"/>
            <a:ext cx="2121093" cy="584775"/>
          </a:xfrm>
          <a:prstGeom prst="rect">
            <a:avLst/>
          </a:prstGeom>
          <a:solidFill>
            <a:srgbClr val="FF9A99"/>
          </a:solidFill>
          <a:ln>
            <a:solidFill>
              <a:schemeClr val="bg1"/>
            </a:solidFill>
          </a:ln>
        </p:spPr>
        <p:txBody>
          <a:bodyPr wrap="none" rtlCol="0">
            <a:spAutoFit/>
          </a:bodyPr>
          <a:lstStyle/>
          <a:p>
            <a:r>
              <a:rPr lang="en-US" b="0" dirty="0">
                <a:solidFill>
                  <a:schemeClr val="bg1"/>
                </a:solidFill>
              </a:rPr>
              <a:t>information</a:t>
            </a:r>
          </a:p>
        </p:txBody>
      </p:sp>
      <p:sp>
        <p:nvSpPr>
          <p:cNvPr id="8" name="TextBox 7">
            <a:extLst>
              <a:ext uri="{FF2B5EF4-FFF2-40B4-BE49-F238E27FC236}">
                <a16:creationId xmlns:a16="http://schemas.microsoft.com/office/drawing/2014/main" id="{638F1FA4-452E-40DF-B026-6F4BD44C96DD}"/>
              </a:ext>
            </a:extLst>
          </p:cNvPr>
          <p:cNvSpPr txBox="1"/>
          <p:nvPr/>
        </p:nvSpPr>
        <p:spPr>
          <a:xfrm>
            <a:off x="6268157" y="4752911"/>
            <a:ext cx="1986441" cy="584775"/>
          </a:xfrm>
          <a:prstGeom prst="rect">
            <a:avLst/>
          </a:prstGeom>
          <a:solidFill>
            <a:srgbClr val="FF9A99"/>
          </a:solidFill>
          <a:ln w="57150">
            <a:solidFill>
              <a:srgbClr val="FF0000"/>
            </a:solidFill>
          </a:ln>
        </p:spPr>
        <p:txBody>
          <a:bodyPr wrap="none" rtlCol="0">
            <a:spAutoFit/>
          </a:bodyPr>
          <a:lstStyle/>
          <a:p>
            <a:r>
              <a:rPr lang="en-US" b="0" dirty="0">
                <a:solidFill>
                  <a:schemeClr val="bg1"/>
                </a:solidFill>
              </a:rPr>
              <a:t>knowledge</a:t>
            </a:r>
          </a:p>
        </p:txBody>
      </p:sp>
      <p:cxnSp>
        <p:nvCxnSpPr>
          <p:cNvPr id="10" name="Connector: Elbow 9">
            <a:extLst>
              <a:ext uri="{FF2B5EF4-FFF2-40B4-BE49-F238E27FC236}">
                <a16:creationId xmlns:a16="http://schemas.microsoft.com/office/drawing/2014/main" id="{899838BA-2BD8-46D3-8F43-ABB6896C3F8C}"/>
              </a:ext>
            </a:extLst>
          </p:cNvPr>
          <p:cNvCxnSpPr>
            <a:cxnSpLocks/>
            <a:stCxn id="5" idx="2"/>
            <a:endCxn id="17" idx="1"/>
          </p:cNvCxnSpPr>
          <p:nvPr/>
        </p:nvCxnSpPr>
        <p:spPr bwMode="auto">
          <a:xfrm rot="16200000" flipH="1">
            <a:off x="1416167" y="2470555"/>
            <a:ext cx="520988" cy="761478"/>
          </a:xfrm>
          <a:prstGeom prst="bentConnector2">
            <a:avLst/>
          </a:prstGeom>
          <a:solidFill>
            <a:schemeClr val="accent1"/>
          </a:solidFill>
          <a:ln w="9525" cap="flat" cmpd="sng" algn="ctr">
            <a:solidFill>
              <a:schemeClr val="bg1"/>
            </a:solidFill>
            <a:prstDash val="solid"/>
            <a:round/>
            <a:headEnd type="none" w="med" len="med"/>
            <a:tailEnd type="triangle"/>
          </a:ln>
          <a:effectLst/>
        </p:spPr>
      </p:cxnSp>
      <p:sp>
        <p:nvSpPr>
          <p:cNvPr id="17" name="Rectangle: Rounded Corners 16">
            <a:extLst>
              <a:ext uri="{FF2B5EF4-FFF2-40B4-BE49-F238E27FC236}">
                <a16:creationId xmlns:a16="http://schemas.microsoft.com/office/drawing/2014/main" id="{BDE6B78D-8A4E-4820-B255-5F4F202D7E98}"/>
              </a:ext>
            </a:extLst>
          </p:cNvPr>
          <p:cNvSpPr/>
          <p:nvPr/>
        </p:nvSpPr>
        <p:spPr bwMode="auto">
          <a:xfrm>
            <a:off x="2057400" y="2819400"/>
            <a:ext cx="1600200"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observing</a:t>
            </a:r>
          </a:p>
        </p:txBody>
      </p:sp>
      <p:sp>
        <p:nvSpPr>
          <p:cNvPr id="18" name="Rectangle: Rounded Corners 17">
            <a:extLst>
              <a:ext uri="{FF2B5EF4-FFF2-40B4-BE49-F238E27FC236}">
                <a16:creationId xmlns:a16="http://schemas.microsoft.com/office/drawing/2014/main" id="{3D886D08-6AA0-4B7F-86FE-D37348C20B02}"/>
              </a:ext>
            </a:extLst>
          </p:cNvPr>
          <p:cNvSpPr/>
          <p:nvPr/>
        </p:nvSpPr>
        <p:spPr bwMode="auto">
          <a:xfrm>
            <a:off x="6333660" y="1598113"/>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interpreting</a:t>
            </a:r>
          </a:p>
        </p:txBody>
      </p:sp>
      <p:sp>
        <p:nvSpPr>
          <p:cNvPr id="19" name="Rectangle: Rounded Corners 18">
            <a:extLst>
              <a:ext uri="{FF2B5EF4-FFF2-40B4-BE49-F238E27FC236}">
                <a16:creationId xmlns:a16="http://schemas.microsoft.com/office/drawing/2014/main" id="{BEA74A76-D150-4517-B687-CBF25E23E88E}"/>
              </a:ext>
            </a:extLst>
          </p:cNvPr>
          <p:cNvSpPr/>
          <p:nvPr/>
        </p:nvSpPr>
        <p:spPr bwMode="auto">
          <a:xfrm>
            <a:off x="6334274" y="3707250"/>
            <a:ext cx="1854205" cy="584775"/>
          </a:xfrm>
          <a:prstGeom prst="roundRect">
            <a:avLst>
              <a:gd name="adj" fmla="val 22860"/>
            </a:avLst>
          </a:prstGeom>
          <a:solidFill>
            <a:srgbClr val="0CB053"/>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concluding</a:t>
            </a:r>
          </a:p>
        </p:txBody>
      </p:sp>
      <p:cxnSp>
        <p:nvCxnSpPr>
          <p:cNvPr id="44" name="Connector: Elbow 43">
            <a:extLst>
              <a:ext uri="{FF2B5EF4-FFF2-40B4-BE49-F238E27FC236}">
                <a16:creationId xmlns:a16="http://schemas.microsoft.com/office/drawing/2014/main" id="{36EEF42D-E657-4A6B-B4B9-A2477406BA33}"/>
              </a:ext>
            </a:extLst>
          </p:cNvPr>
          <p:cNvCxnSpPr>
            <a:cxnSpLocks/>
            <a:stCxn id="17" idx="0"/>
            <a:endCxn id="6" idx="1"/>
          </p:cNvCxnSpPr>
          <p:nvPr/>
        </p:nvCxnSpPr>
        <p:spPr bwMode="auto">
          <a:xfrm rot="5400000" flipH="1" flipV="1">
            <a:off x="3253074" y="1506090"/>
            <a:ext cx="917736" cy="1708885"/>
          </a:xfrm>
          <a:prstGeom prst="bentConnector2">
            <a:avLst/>
          </a:prstGeom>
          <a:solidFill>
            <a:schemeClr val="accent1"/>
          </a:solidFill>
          <a:ln w="57150" cap="flat" cmpd="sng" algn="ctr">
            <a:solidFill>
              <a:schemeClr val="bg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265C5812-EACD-441D-9E21-D74E77070BCF}"/>
              </a:ext>
            </a:extLst>
          </p:cNvPr>
          <p:cNvCxnSpPr>
            <a:cxnSpLocks/>
            <a:stCxn id="6" idx="3"/>
            <a:endCxn id="18" idx="1"/>
          </p:cNvCxnSpPr>
          <p:nvPr/>
        </p:nvCxnSpPr>
        <p:spPr bwMode="auto">
          <a:xfrm flipV="1">
            <a:off x="5435534" y="1890501"/>
            <a:ext cx="898126" cy="11163"/>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6FE72091-E222-450C-87D5-54C91DA69B3A}"/>
              </a:ext>
            </a:extLst>
          </p:cNvPr>
          <p:cNvCxnSpPr>
            <a:cxnSpLocks/>
            <a:stCxn id="7" idx="2"/>
            <a:endCxn id="19" idx="0"/>
          </p:cNvCxnSpPr>
          <p:nvPr/>
        </p:nvCxnSpPr>
        <p:spPr bwMode="auto">
          <a:xfrm>
            <a:off x="7261376" y="3150750"/>
            <a:ext cx="1" cy="556500"/>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72" name="Straight Arrow Connector 71">
            <a:extLst>
              <a:ext uri="{FF2B5EF4-FFF2-40B4-BE49-F238E27FC236}">
                <a16:creationId xmlns:a16="http://schemas.microsoft.com/office/drawing/2014/main" id="{620D6A79-3352-480C-8C1B-D36FD6926E7E}"/>
              </a:ext>
            </a:extLst>
          </p:cNvPr>
          <p:cNvCxnSpPr>
            <a:cxnSpLocks/>
            <a:stCxn id="19" idx="2"/>
            <a:endCxn id="8" idx="0"/>
          </p:cNvCxnSpPr>
          <p:nvPr/>
        </p:nvCxnSpPr>
        <p:spPr bwMode="auto">
          <a:xfrm>
            <a:off x="7261377" y="4292025"/>
            <a:ext cx="1" cy="460886"/>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grpSp>
        <p:nvGrpSpPr>
          <p:cNvPr id="362550" name="Group 362549">
            <a:extLst>
              <a:ext uri="{FF2B5EF4-FFF2-40B4-BE49-F238E27FC236}">
                <a16:creationId xmlns:a16="http://schemas.microsoft.com/office/drawing/2014/main" id="{06F37E50-2A3F-41BF-A673-CF532BF600DF}"/>
              </a:ext>
            </a:extLst>
          </p:cNvPr>
          <p:cNvGrpSpPr/>
          <p:nvPr/>
        </p:nvGrpSpPr>
        <p:grpSpPr>
          <a:xfrm>
            <a:off x="152400" y="4752911"/>
            <a:ext cx="2287045" cy="1784797"/>
            <a:chOff x="152400" y="4752911"/>
            <a:chExt cx="2287045" cy="1784797"/>
          </a:xfrm>
        </p:grpSpPr>
        <p:pic>
          <p:nvPicPr>
            <p:cNvPr id="362498" name="Picture 2" descr="A smartphone app that helps colour-blind students conduct lab experiments">
              <a:extLst>
                <a:ext uri="{FF2B5EF4-FFF2-40B4-BE49-F238E27FC236}">
                  <a16:creationId xmlns:a16="http://schemas.microsoft.com/office/drawing/2014/main" id="{4F01522B-352E-4528-B7BA-0F26F28A9E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334000"/>
              <a:ext cx="2287045" cy="120370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12565D-CB90-4D84-B34F-1D0FEC6B5908}"/>
                </a:ext>
              </a:extLst>
            </p:cNvPr>
            <p:cNvSpPr txBox="1"/>
            <p:nvPr/>
          </p:nvSpPr>
          <p:spPr>
            <a:xfrm>
              <a:off x="228600" y="4752911"/>
              <a:ext cx="2077813" cy="584775"/>
            </a:xfrm>
            <a:prstGeom prst="rect">
              <a:avLst/>
            </a:prstGeom>
            <a:gradFill>
              <a:gsLst>
                <a:gs pos="0">
                  <a:srgbClr val="00B050"/>
                </a:gs>
                <a:gs pos="100000">
                  <a:srgbClr val="FF9999"/>
                </a:gs>
              </a:gsLst>
              <a:lin ang="10800000" scaled="1"/>
            </a:gradFill>
            <a:ln>
              <a:solidFill>
                <a:schemeClr val="bg1"/>
              </a:solidFill>
            </a:ln>
          </p:spPr>
          <p:txBody>
            <a:bodyPr wrap="none" rtlCol="0">
              <a:spAutoFit/>
            </a:bodyPr>
            <a:lstStyle/>
            <a:p>
              <a:r>
                <a:rPr lang="en-US" b="0" dirty="0">
                  <a:solidFill>
                    <a:schemeClr val="bg1"/>
                  </a:solidFill>
                </a:rPr>
                <a:t>phenomena</a:t>
              </a:r>
            </a:p>
          </p:txBody>
        </p:sp>
      </p:grpSp>
      <p:cxnSp>
        <p:nvCxnSpPr>
          <p:cNvPr id="97" name="Straight Arrow Connector 96">
            <a:extLst>
              <a:ext uri="{FF2B5EF4-FFF2-40B4-BE49-F238E27FC236}">
                <a16:creationId xmlns:a16="http://schemas.microsoft.com/office/drawing/2014/main" id="{BEB79494-5B3A-4377-844E-24A0D0DABF81}"/>
              </a:ext>
            </a:extLst>
          </p:cNvPr>
          <p:cNvCxnSpPr>
            <a:cxnSpLocks/>
            <a:stCxn id="18" idx="2"/>
            <a:endCxn id="7" idx="0"/>
          </p:cNvCxnSpPr>
          <p:nvPr/>
        </p:nvCxnSpPr>
        <p:spPr bwMode="auto">
          <a:xfrm>
            <a:off x="7260763" y="2182888"/>
            <a:ext cx="613" cy="383087"/>
          </a:xfrm>
          <a:prstGeom prst="straightConnector1">
            <a:avLst/>
          </a:prstGeom>
          <a:solidFill>
            <a:schemeClr val="accent1"/>
          </a:solidFill>
          <a:ln w="57150" cap="flat" cmpd="sng" algn="ctr">
            <a:solidFill>
              <a:schemeClr val="bg1"/>
            </a:solidFill>
            <a:prstDash val="solid"/>
            <a:round/>
            <a:headEnd type="none" w="med" len="med"/>
            <a:tailEnd type="triangle"/>
          </a:ln>
          <a:effectLst/>
        </p:spPr>
      </p:cxnSp>
      <p:cxnSp>
        <p:nvCxnSpPr>
          <p:cNvPr id="35" name="Connector: Elbow 34">
            <a:extLst>
              <a:ext uri="{FF2B5EF4-FFF2-40B4-BE49-F238E27FC236}">
                <a16:creationId xmlns:a16="http://schemas.microsoft.com/office/drawing/2014/main" id="{6BCF76C3-BDBE-4BDF-83EA-551A651392B5}"/>
              </a:ext>
            </a:extLst>
          </p:cNvPr>
          <p:cNvCxnSpPr>
            <a:cxnSpLocks/>
            <a:stCxn id="24" idx="0"/>
            <a:endCxn id="17" idx="2"/>
          </p:cNvCxnSpPr>
          <p:nvPr/>
        </p:nvCxnSpPr>
        <p:spPr bwMode="auto">
          <a:xfrm rot="5400000" flipH="1" flipV="1">
            <a:off x="1388135" y="3283547"/>
            <a:ext cx="1348736" cy="1589993"/>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pic>
        <p:nvPicPr>
          <p:cNvPr id="38" name="Picture 7">
            <a:extLst>
              <a:ext uri="{FF2B5EF4-FFF2-40B4-BE49-F238E27FC236}">
                <a16:creationId xmlns:a16="http://schemas.microsoft.com/office/drawing/2014/main" id="{767F0257-8496-46D7-89F4-49CDE9F0C5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339" y="2381228"/>
            <a:ext cx="797713" cy="117165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9E9997-CF02-4BE2-82CC-31FD2799F529}"/>
              </a:ext>
            </a:extLst>
          </p:cNvPr>
          <p:cNvGrpSpPr/>
          <p:nvPr/>
        </p:nvGrpSpPr>
        <p:grpSpPr>
          <a:xfrm>
            <a:off x="3806972" y="2194050"/>
            <a:ext cx="2527302" cy="3143635"/>
            <a:chOff x="3806972" y="2194050"/>
            <a:chExt cx="2527302" cy="3143635"/>
          </a:xfrm>
        </p:grpSpPr>
        <p:grpSp>
          <p:nvGrpSpPr>
            <p:cNvPr id="362552" name="Group 362551">
              <a:extLst>
                <a:ext uri="{FF2B5EF4-FFF2-40B4-BE49-F238E27FC236}">
                  <a16:creationId xmlns:a16="http://schemas.microsoft.com/office/drawing/2014/main" id="{E3BFC443-4628-42E6-B31F-B87235855C2B}"/>
                </a:ext>
              </a:extLst>
            </p:cNvPr>
            <p:cNvGrpSpPr/>
            <p:nvPr/>
          </p:nvGrpSpPr>
          <p:grpSpPr>
            <a:xfrm>
              <a:off x="3806972" y="3845274"/>
              <a:ext cx="2527302" cy="1492411"/>
              <a:chOff x="3806972" y="3845274"/>
              <a:chExt cx="2527302" cy="1492411"/>
            </a:xfrm>
          </p:grpSpPr>
          <p:sp>
            <p:nvSpPr>
              <p:cNvPr id="112" name="Rectangle: Rounded Corners 111">
                <a:extLst>
                  <a:ext uri="{FF2B5EF4-FFF2-40B4-BE49-F238E27FC236}">
                    <a16:creationId xmlns:a16="http://schemas.microsoft.com/office/drawing/2014/main" id="{4F11F01A-9DEB-4889-84AF-5CCF6E644461}"/>
                  </a:ext>
                </a:extLst>
              </p:cNvPr>
              <p:cNvSpPr/>
              <p:nvPr/>
            </p:nvSpPr>
            <p:spPr bwMode="auto">
              <a:xfrm>
                <a:off x="3806972" y="4752910"/>
                <a:ext cx="1854205" cy="584775"/>
              </a:xfrm>
              <a:prstGeom prst="roundRect">
                <a:avLst>
                  <a:gd name="adj" fmla="val 22860"/>
                </a:avLst>
              </a:prstGeom>
              <a:solidFill>
                <a:srgbClr val="0CB05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Times" pitchFamily="122" charset="0"/>
                  </a:rPr>
                  <a:t>comparing</a:t>
                </a:r>
              </a:p>
            </p:txBody>
          </p:sp>
          <p:cxnSp>
            <p:nvCxnSpPr>
              <p:cNvPr id="119" name="Straight Arrow Connector 118">
                <a:extLst>
                  <a:ext uri="{FF2B5EF4-FFF2-40B4-BE49-F238E27FC236}">
                    <a16:creationId xmlns:a16="http://schemas.microsoft.com/office/drawing/2014/main" id="{F6D1F757-E568-4026-97EC-5A03A69143F1}"/>
                  </a:ext>
                </a:extLst>
              </p:cNvPr>
              <p:cNvCxnSpPr>
                <a:cxnSpLocks/>
                <a:stCxn id="112" idx="3"/>
                <a:endCxn id="8" idx="1"/>
              </p:cNvCxnSpPr>
              <p:nvPr/>
            </p:nvCxnSpPr>
            <p:spPr bwMode="auto">
              <a:xfrm>
                <a:off x="5661177" y="5045298"/>
                <a:ext cx="606980" cy="1"/>
              </a:xfrm>
              <a:prstGeom prst="straightConnector1">
                <a:avLst/>
              </a:prstGeom>
              <a:solidFill>
                <a:schemeClr val="accent1"/>
              </a:solidFill>
              <a:ln w="57150" cap="flat" cmpd="sng" algn="ctr">
                <a:solidFill>
                  <a:schemeClr val="bg1"/>
                </a:solidFill>
                <a:prstDash val="solid"/>
                <a:round/>
                <a:headEnd type="triangle" w="med" len="med"/>
                <a:tailEnd type="triangle" w="med" len="med"/>
              </a:ln>
              <a:effectLst/>
            </p:spPr>
          </p:cxnSp>
          <p:cxnSp>
            <p:nvCxnSpPr>
              <p:cNvPr id="129" name="Connector: Elbow 128">
                <a:extLst>
                  <a:ext uri="{FF2B5EF4-FFF2-40B4-BE49-F238E27FC236}">
                    <a16:creationId xmlns:a16="http://schemas.microsoft.com/office/drawing/2014/main" id="{F85E2E36-E963-4C2A-9E1C-398687FE45A9}"/>
                  </a:ext>
                </a:extLst>
              </p:cNvPr>
              <p:cNvCxnSpPr>
                <a:cxnSpLocks/>
                <a:endCxn id="19" idx="1"/>
              </p:cNvCxnSpPr>
              <p:nvPr/>
            </p:nvCxnSpPr>
            <p:spPr bwMode="auto">
              <a:xfrm>
                <a:off x="4966750" y="3845274"/>
                <a:ext cx="1367524" cy="154364"/>
              </a:xfrm>
              <a:prstGeom prst="bentConnector3">
                <a:avLst>
                  <a:gd name="adj1" fmla="val 50000"/>
                </a:avLst>
              </a:prstGeom>
              <a:solidFill>
                <a:schemeClr val="accent1"/>
              </a:solidFill>
              <a:ln w="57150" cap="flat" cmpd="sng" algn="ctr">
                <a:solidFill>
                  <a:schemeClr val="bg1"/>
                </a:solidFill>
                <a:prstDash val="solid"/>
                <a:round/>
                <a:headEnd type="none" w="med" len="med"/>
                <a:tailEnd type="triangle"/>
              </a:ln>
              <a:effectLst/>
            </p:spPr>
          </p:cxnSp>
        </p:grpSp>
        <p:cxnSp>
          <p:nvCxnSpPr>
            <p:cNvPr id="39" name="Connector: Elbow 38">
              <a:extLst>
                <a:ext uri="{FF2B5EF4-FFF2-40B4-BE49-F238E27FC236}">
                  <a16:creationId xmlns:a16="http://schemas.microsoft.com/office/drawing/2014/main" id="{B2A44716-1404-4D75-9217-7DCBFFC60F8A}"/>
                </a:ext>
              </a:extLst>
            </p:cNvPr>
            <p:cNvCxnSpPr>
              <a:cxnSpLocks/>
              <a:stCxn id="6" idx="2"/>
              <a:endCxn id="112" idx="1"/>
            </p:cNvCxnSpPr>
            <p:nvPr/>
          </p:nvCxnSpPr>
          <p:spPr bwMode="auto">
            <a:xfrm rot="5400000">
              <a:off x="2978343" y="3022680"/>
              <a:ext cx="2851247" cy="1193988"/>
            </a:xfrm>
            <a:prstGeom prst="bentConnector4">
              <a:avLst>
                <a:gd name="adj1" fmla="val 57892"/>
                <a:gd name="adj2" fmla="val 119146"/>
              </a:avLst>
            </a:prstGeom>
            <a:solidFill>
              <a:schemeClr val="accent1"/>
            </a:solidFill>
            <a:ln w="57150"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231799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2"/>
          <a:stretch>
            <a:fillRect/>
          </a:stretch>
        </p:blipFill>
        <p:spPr>
          <a:xfrm>
            <a:off x="228600" y="2083415"/>
            <a:ext cx="4467225" cy="4286250"/>
          </a:xfrm>
          <a:prstGeom prst="rect">
            <a:avLst/>
          </a:prstGeom>
        </p:spPr>
      </p:pic>
      <p:sp>
        <p:nvSpPr>
          <p:cNvPr id="7" name="Rectangle 6"/>
          <p:cNvSpPr/>
          <p:nvPr/>
        </p:nvSpPr>
        <p:spPr>
          <a:xfrm>
            <a:off x="4953000" y="2075795"/>
            <a:ext cx="4038600" cy="4401205"/>
          </a:xfrm>
          <a:prstGeom prst="rect">
            <a:avLst/>
          </a:prstGeom>
        </p:spPr>
        <p:txBody>
          <a:bodyPr wrap="square">
            <a:spAutoFit/>
          </a:bodyPr>
          <a:lstStyle/>
          <a:p>
            <a:pPr marL="0" marR="0">
              <a:spcBef>
                <a:spcPts val="0"/>
              </a:spcBef>
              <a:spcAft>
                <a:spcPts val="0"/>
              </a:spcAft>
            </a:pPr>
            <a:r>
              <a:rPr lang="en-US" sz="2800" dirty="0">
                <a:solidFill>
                  <a:schemeClr val="bg1"/>
                </a:solidFill>
                <a:ea typeface="SimSun" panose="02010600030101010101" pitchFamily="2" charset="-122"/>
              </a:rPr>
              <a:t>John P. A. Ioannidis</a:t>
            </a:r>
            <a:r>
              <a:rPr lang="en-US" sz="2800" b="0" dirty="0">
                <a:solidFill>
                  <a:schemeClr val="bg1"/>
                </a:solidFill>
                <a:ea typeface="SimSun" panose="02010600030101010101" pitchFamily="2" charset="-122"/>
              </a:rPr>
              <a:t>. </a:t>
            </a:r>
          </a:p>
          <a:p>
            <a:pPr marL="0" marR="0">
              <a:spcBef>
                <a:spcPts val="0"/>
              </a:spcBef>
              <a:spcAft>
                <a:spcPts val="0"/>
              </a:spcAft>
            </a:pPr>
            <a:endParaRPr lang="en-US" sz="2800" b="0" dirty="0">
              <a:solidFill>
                <a:schemeClr val="bg1"/>
              </a:solidFill>
              <a:ea typeface="SimSun" panose="02010600030101010101" pitchFamily="2" charset="-122"/>
            </a:endParaRPr>
          </a:p>
          <a:p>
            <a:pPr marL="0" marR="0">
              <a:spcBef>
                <a:spcPts val="0"/>
              </a:spcBef>
              <a:spcAft>
                <a:spcPts val="0"/>
              </a:spcAft>
            </a:pPr>
            <a:r>
              <a:rPr lang="en-US" sz="2800" b="0" dirty="0">
                <a:solidFill>
                  <a:schemeClr val="bg1"/>
                </a:solidFill>
                <a:ea typeface="SimSun" panose="02010600030101010101" pitchFamily="2" charset="-122"/>
              </a:rPr>
              <a:t>Why </a:t>
            </a:r>
            <a:r>
              <a:rPr lang="en-US" sz="2800" b="0" dirty="0">
                <a:solidFill>
                  <a:srgbClr val="FFFF00"/>
                </a:solidFill>
                <a:ea typeface="SimSun" panose="02010600030101010101" pitchFamily="2" charset="-122"/>
              </a:rPr>
              <a:t>Most Published Research Findings Are False</a:t>
            </a:r>
            <a:r>
              <a:rPr lang="en-US" sz="2800" b="0" dirty="0">
                <a:solidFill>
                  <a:schemeClr val="bg1"/>
                </a:solidFill>
                <a:ea typeface="SimSun" panose="02010600030101010101" pitchFamily="2" charset="-122"/>
              </a:rPr>
              <a:t>. </a:t>
            </a:r>
          </a:p>
          <a:p>
            <a:pPr marL="0" marR="0">
              <a:spcBef>
                <a:spcPts val="0"/>
              </a:spcBef>
              <a:spcAft>
                <a:spcPts val="0"/>
              </a:spcAft>
            </a:pPr>
            <a:endParaRPr lang="en-US" sz="2800" b="0" dirty="0">
              <a:solidFill>
                <a:schemeClr val="bg1"/>
              </a:solidFill>
              <a:ea typeface="SimSun" panose="02010600030101010101" pitchFamily="2" charset="-122"/>
            </a:endParaRPr>
          </a:p>
          <a:p>
            <a:pPr marL="0" marR="0">
              <a:spcBef>
                <a:spcPts val="0"/>
              </a:spcBef>
              <a:spcAft>
                <a:spcPts val="0"/>
              </a:spcAft>
            </a:pPr>
            <a:r>
              <a:rPr lang="en-US" sz="2800" b="0" dirty="0">
                <a:solidFill>
                  <a:schemeClr val="bg1"/>
                </a:solidFill>
                <a:ea typeface="SimSun" panose="02010600030101010101" pitchFamily="2" charset="-122"/>
              </a:rPr>
              <a:t>PLOS Medicine 2005;2(8):e124</a:t>
            </a:r>
          </a:p>
          <a:p>
            <a:pPr marL="0" marR="0">
              <a:spcBef>
                <a:spcPts val="0"/>
              </a:spcBef>
              <a:spcAft>
                <a:spcPts val="0"/>
              </a:spcAft>
            </a:pPr>
            <a:endParaRPr lang="en-US" sz="2800" b="0" dirty="0">
              <a:solidFill>
                <a:schemeClr val="bg1"/>
              </a:solidFill>
              <a:ea typeface="SimSun" panose="02010600030101010101" pitchFamily="2" charset="-122"/>
            </a:endParaRPr>
          </a:p>
          <a:p>
            <a:r>
              <a:rPr lang="en-US" sz="1400" b="0" dirty="0">
                <a:solidFill>
                  <a:schemeClr val="bg1"/>
                </a:solidFill>
                <a:ea typeface="SimSun" panose="02010600030101010101" pitchFamily="2" charset="-122"/>
              </a:rPr>
              <a:t>http://robotics.cs.tamu.edu/RSS2015NegativeResults/pmed.0020124.pdf</a:t>
            </a:r>
            <a:endParaRPr lang="en-US" sz="1400" b="0" dirty="0">
              <a:solidFill>
                <a:schemeClr val="bg1"/>
              </a:solidFill>
            </a:endParaRPr>
          </a:p>
        </p:txBody>
      </p:sp>
      <p:sp>
        <p:nvSpPr>
          <p:cNvPr id="2" name="Title 1"/>
          <p:cNvSpPr>
            <a:spLocks noGrp="1"/>
          </p:cNvSpPr>
          <p:nvPr>
            <p:ph type="title"/>
          </p:nvPr>
        </p:nvSpPr>
        <p:spPr/>
        <p:txBody>
          <a:bodyPr/>
          <a:lstStyle/>
          <a:p>
            <a:r>
              <a:rPr lang="en-US" dirty="0"/>
              <a:t>However, despite the scientific method …</a:t>
            </a:r>
          </a:p>
        </p:txBody>
      </p:sp>
      <p:sp>
        <p:nvSpPr>
          <p:cNvPr id="4" name="Slide Number Placeholder 3"/>
          <p:cNvSpPr>
            <a:spLocks noGrp="1"/>
          </p:cNvSpPr>
          <p:nvPr>
            <p:ph type="sldNum" sz="quarter" idx="4"/>
          </p:nvPr>
        </p:nvSpPr>
        <p:spPr/>
        <p:txBody>
          <a:bodyPr/>
          <a:lstStyle/>
          <a:p>
            <a:fld id="{9CE537AB-973C-4F01-8428-E6E22579D3AA}" type="slidenum">
              <a:rPr lang="en-US" smtClean="0"/>
              <a:pPr/>
              <a:t>15</a:t>
            </a:fld>
            <a:endParaRPr lang="en-US"/>
          </a:p>
        </p:txBody>
      </p:sp>
    </p:spTree>
    <p:extLst>
      <p:ext uri="{BB962C8B-B14F-4D97-AF65-F5344CB8AC3E}">
        <p14:creationId xmlns:p14="http://schemas.microsoft.com/office/powerpoint/2010/main" val="234004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162E-FC8F-4A7C-A209-8EF36AFE1F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5C40F9-6CE0-46F1-A8E2-BB72808C372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FD4849-88BC-40C6-83AE-B4A6C64B647D}"/>
              </a:ext>
            </a:extLst>
          </p:cNvPr>
          <p:cNvPicPr>
            <a:picLocks noChangeAspect="1"/>
          </p:cNvPicPr>
          <p:nvPr/>
        </p:nvPicPr>
        <p:blipFill>
          <a:blip r:embed="rId2"/>
          <a:stretch>
            <a:fillRect/>
          </a:stretch>
        </p:blipFill>
        <p:spPr>
          <a:xfrm>
            <a:off x="0" y="512520"/>
            <a:ext cx="9144000" cy="6345480"/>
          </a:xfrm>
          <a:prstGeom prst="rect">
            <a:avLst/>
          </a:prstGeom>
        </p:spPr>
      </p:pic>
      <p:sp>
        <p:nvSpPr>
          <p:cNvPr id="4" name="Slide Number Placeholder 3">
            <a:extLst>
              <a:ext uri="{FF2B5EF4-FFF2-40B4-BE49-F238E27FC236}">
                <a16:creationId xmlns:a16="http://schemas.microsoft.com/office/drawing/2014/main" id="{80EF2DF5-C29B-466E-A373-325A3BDBC2D9}"/>
              </a:ext>
            </a:extLst>
          </p:cNvPr>
          <p:cNvSpPr>
            <a:spLocks noGrp="1"/>
          </p:cNvSpPr>
          <p:nvPr>
            <p:ph type="sldNum" sz="quarter" idx="4"/>
          </p:nvPr>
        </p:nvSpPr>
        <p:spPr/>
        <p:txBody>
          <a:bodyPr/>
          <a:lstStyle/>
          <a:p>
            <a:fld id="{9CE537AB-973C-4F01-8428-E6E22579D3AA}" type="slidenum">
              <a:rPr lang="en-US" smtClean="0"/>
              <a:pPr/>
              <a:t>16</a:t>
            </a:fld>
            <a:endParaRPr lang="en-US"/>
          </a:p>
        </p:txBody>
      </p:sp>
    </p:spTree>
    <p:extLst>
      <p:ext uri="{BB962C8B-B14F-4D97-AF65-F5344CB8AC3E}">
        <p14:creationId xmlns:p14="http://schemas.microsoft.com/office/powerpoint/2010/main" val="839522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625841" y="3346278"/>
            <a:ext cx="541020" cy="638175"/>
          </a:xfrm>
          <a:prstGeom prst="rect">
            <a:avLst/>
          </a:prstGeom>
        </p:spPr>
      </p:pic>
      <p:sp>
        <p:nvSpPr>
          <p:cNvPr id="9" name="Rectangle 8"/>
          <p:cNvSpPr/>
          <p:nvPr/>
        </p:nvSpPr>
        <p:spPr bwMode="auto">
          <a:xfrm>
            <a:off x="4542950" y="6617970"/>
            <a:ext cx="1676400" cy="23431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33337" y="10997"/>
            <a:ext cx="9177338" cy="3027478"/>
          </a:xfrm>
          <a:prstGeom prst="rect">
            <a:avLst/>
          </a:prstGeom>
        </p:spPr>
      </p:pic>
      <p:pic>
        <p:nvPicPr>
          <p:cNvPr id="5" name="Picture 4"/>
          <p:cNvPicPr>
            <a:picLocks noChangeAspect="1"/>
          </p:cNvPicPr>
          <p:nvPr/>
        </p:nvPicPr>
        <p:blipFill>
          <a:blip r:embed="rId4"/>
          <a:stretch>
            <a:fillRect/>
          </a:stretch>
        </p:blipFill>
        <p:spPr>
          <a:xfrm>
            <a:off x="-22860" y="3038474"/>
            <a:ext cx="4565810" cy="3819525"/>
          </a:xfrm>
          <a:prstGeom prst="rect">
            <a:avLst/>
          </a:prstGeom>
        </p:spPr>
      </p:pic>
      <p:pic>
        <p:nvPicPr>
          <p:cNvPr id="6" name="Picture 5"/>
          <p:cNvPicPr>
            <a:picLocks noChangeAspect="1"/>
          </p:cNvPicPr>
          <p:nvPr/>
        </p:nvPicPr>
        <p:blipFill>
          <a:blip r:embed="rId5"/>
          <a:stretch>
            <a:fillRect/>
          </a:stretch>
        </p:blipFill>
        <p:spPr>
          <a:xfrm>
            <a:off x="5909310" y="3627120"/>
            <a:ext cx="2750820" cy="3230880"/>
          </a:xfrm>
          <a:prstGeom prst="rect">
            <a:avLst/>
          </a:prstGeom>
        </p:spPr>
      </p:pic>
      <p:pic>
        <p:nvPicPr>
          <p:cNvPr id="7" name="Picture 6"/>
          <p:cNvPicPr>
            <a:picLocks noChangeAspect="1"/>
          </p:cNvPicPr>
          <p:nvPr/>
        </p:nvPicPr>
        <p:blipFill>
          <a:blip r:embed="rId6"/>
          <a:stretch>
            <a:fillRect/>
          </a:stretch>
        </p:blipFill>
        <p:spPr>
          <a:xfrm>
            <a:off x="4550274" y="3558538"/>
            <a:ext cx="1370466" cy="3076575"/>
          </a:xfrm>
          <a:prstGeom prst="rect">
            <a:avLst/>
          </a:prstGeom>
        </p:spPr>
      </p:pic>
      <p:pic>
        <p:nvPicPr>
          <p:cNvPr id="8" name="Picture 7"/>
          <p:cNvPicPr>
            <a:picLocks noChangeAspect="1"/>
          </p:cNvPicPr>
          <p:nvPr/>
        </p:nvPicPr>
        <p:blipFill>
          <a:blip r:embed="rId7"/>
          <a:stretch>
            <a:fillRect/>
          </a:stretch>
        </p:blipFill>
        <p:spPr>
          <a:xfrm>
            <a:off x="4497048" y="3038474"/>
            <a:ext cx="4657430" cy="596436"/>
          </a:xfrm>
          <a:prstGeom prst="rect">
            <a:avLst/>
          </a:prstGeom>
        </p:spPr>
      </p:pic>
      <p:cxnSp>
        <p:nvCxnSpPr>
          <p:cNvPr id="11" name="Straight Connector 10"/>
          <p:cNvCxnSpPr/>
          <p:nvPr/>
        </p:nvCxnSpPr>
        <p:spPr bwMode="auto">
          <a:xfrm>
            <a:off x="-33337" y="3038474"/>
            <a:ext cx="920019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4521041" y="3034834"/>
            <a:ext cx="5239" cy="3823166"/>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15" name="Picture 14"/>
          <p:cNvPicPr>
            <a:picLocks noChangeAspect="1"/>
          </p:cNvPicPr>
          <p:nvPr/>
        </p:nvPicPr>
        <p:blipFill>
          <a:blip r:embed="rId8"/>
          <a:stretch>
            <a:fillRect/>
          </a:stretch>
        </p:blipFill>
        <p:spPr>
          <a:xfrm>
            <a:off x="8515350" y="3957953"/>
            <a:ext cx="666750" cy="2905759"/>
          </a:xfrm>
          <a:prstGeom prst="rect">
            <a:avLst/>
          </a:prstGeom>
        </p:spPr>
      </p:pic>
      <p:sp>
        <p:nvSpPr>
          <p:cNvPr id="13" name="Rectangle: Rounded Corners 12">
            <a:extLst>
              <a:ext uri="{FF2B5EF4-FFF2-40B4-BE49-F238E27FC236}">
                <a16:creationId xmlns:a16="http://schemas.microsoft.com/office/drawing/2014/main" id="{28B91944-EBFC-4991-AFA0-1D9DB5B9797B}"/>
              </a:ext>
            </a:extLst>
          </p:cNvPr>
          <p:cNvSpPr/>
          <p:nvPr/>
        </p:nvSpPr>
        <p:spPr bwMode="auto">
          <a:xfrm>
            <a:off x="3276600" y="1600200"/>
            <a:ext cx="1752600" cy="455464"/>
          </a:xfrm>
          <a:prstGeom prst="roundRect">
            <a:avLst/>
          </a:prstGeom>
          <a:noFill/>
          <a:ln w="57150" cap="flat" cmpd="sng" algn="ctr">
            <a:solidFill>
              <a:srgbClr val="0CB05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Slide Number Placeholder 9"/>
          <p:cNvSpPr>
            <a:spLocks noGrp="1"/>
          </p:cNvSpPr>
          <p:nvPr>
            <p:ph type="sldNum" sz="quarter" idx="4"/>
          </p:nvPr>
        </p:nvSpPr>
        <p:spPr/>
        <p:txBody>
          <a:bodyPr/>
          <a:lstStyle/>
          <a:p>
            <a:fld id="{9CE537AB-973C-4F01-8428-E6E22579D3AA}" type="slidenum">
              <a:rPr lang="en-US" smtClean="0">
                <a:solidFill>
                  <a:schemeClr val="tx1"/>
                </a:solidFill>
              </a:rPr>
              <a:pPr/>
              <a:t>17</a:t>
            </a:fld>
            <a:endParaRPr lang="en-US">
              <a:solidFill>
                <a:schemeClr val="tx1"/>
              </a:solidFill>
            </a:endParaRPr>
          </a:p>
        </p:txBody>
      </p:sp>
    </p:spTree>
    <p:extLst>
      <p:ext uri="{BB962C8B-B14F-4D97-AF65-F5344CB8AC3E}">
        <p14:creationId xmlns:p14="http://schemas.microsoft.com/office/powerpoint/2010/main" val="496233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33337" y="10997"/>
            <a:ext cx="9177338" cy="3027478"/>
          </a:xfrm>
          <a:prstGeom prst="rect">
            <a:avLst/>
          </a:prstGeom>
        </p:spPr>
      </p:pic>
      <p:pic>
        <p:nvPicPr>
          <p:cNvPr id="5" name="Picture 4"/>
          <p:cNvPicPr>
            <a:picLocks noChangeAspect="1"/>
          </p:cNvPicPr>
          <p:nvPr/>
        </p:nvPicPr>
        <p:blipFill>
          <a:blip r:embed="rId3"/>
          <a:stretch>
            <a:fillRect/>
          </a:stretch>
        </p:blipFill>
        <p:spPr>
          <a:xfrm>
            <a:off x="-52387" y="837349"/>
            <a:ext cx="4257675" cy="352425"/>
          </a:xfrm>
          <a:prstGeom prst="rect">
            <a:avLst/>
          </a:prstGeom>
        </p:spPr>
      </p:pic>
      <p:pic>
        <p:nvPicPr>
          <p:cNvPr id="6" name="Picture 5"/>
          <p:cNvPicPr>
            <a:picLocks noChangeAspect="1"/>
          </p:cNvPicPr>
          <p:nvPr/>
        </p:nvPicPr>
        <p:blipFill>
          <a:blip r:embed="rId4"/>
          <a:stretch>
            <a:fillRect/>
          </a:stretch>
        </p:blipFill>
        <p:spPr>
          <a:xfrm>
            <a:off x="0" y="1600200"/>
            <a:ext cx="4800600" cy="5257800"/>
          </a:xfrm>
          <a:prstGeom prst="rect">
            <a:avLst/>
          </a:prstGeom>
        </p:spPr>
      </p:pic>
      <p:pic>
        <p:nvPicPr>
          <p:cNvPr id="7" name="Picture 6"/>
          <p:cNvPicPr>
            <a:picLocks noChangeAspect="1"/>
          </p:cNvPicPr>
          <p:nvPr/>
        </p:nvPicPr>
        <p:blipFill>
          <a:blip r:embed="rId5"/>
          <a:stretch>
            <a:fillRect/>
          </a:stretch>
        </p:blipFill>
        <p:spPr>
          <a:xfrm>
            <a:off x="4800600" y="837348"/>
            <a:ext cx="4343400" cy="6024461"/>
          </a:xfrm>
          <a:prstGeom prst="rect">
            <a:avLst/>
          </a:prstGeom>
        </p:spPr>
      </p:pic>
      <p:sp>
        <p:nvSpPr>
          <p:cNvPr id="8" name="Rectangle 7"/>
          <p:cNvSpPr/>
          <p:nvPr/>
        </p:nvSpPr>
        <p:spPr bwMode="auto">
          <a:xfrm>
            <a:off x="4193858" y="837348"/>
            <a:ext cx="595312" cy="3524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9" name="Straight Connector 8"/>
          <p:cNvCxnSpPr/>
          <p:nvPr/>
        </p:nvCxnSpPr>
        <p:spPr bwMode="auto">
          <a:xfrm>
            <a:off x="4781550" y="837348"/>
            <a:ext cx="1" cy="6020652"/>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0" name="Slide Number Placeholder 9"/>
          <p:cNvSpPr>
            <a:spLocks noGrp="1"/>
          </p:cNvSpPr>
          <p:nvPr>
            <p:ph type="sldNum" sz="quarter" idx="4"/>
          </p:nvPr>
        </p:nvSpPr>
        <p:spPr/>
        <p:txBody>
          <a:bodyPr/>
          <a:lstStyle/>
          <a:p>
            <a:fld id="{9CE537AB-973C-4F01-8428-E6E22579D3AA}" type="slidenum">
              <a:rPr lang="en-US" smtClean="0">
                <a:solidFill>
                  <a:schemeClr val="tx1"/>
                </a:solidFill>
              </a:rPr>
              <a:pPr/>
              <a:t>18</a:t>
            </a:fld>
            <a:endParaRPr lang="en-US">
              <a:solidFill>
                <a:schemeClr val="tx1"/>
              </a:solidFill>
            </a:endParaRPr>
          </a:p>
        </p:txBody>
      </p:sp>
    </p:spTree>
    <p:extLst>
      <p:ext uri="{BB962C8B-B14F-4D97-AF65-F5344CB8AC3E}">
        <p14:creationId xmlns:p14="http://schemas.microsoft.com/office/powerpoint/2010/main" val="2698369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23EACA-0DC2-49C2-8234-BFDDC6D7F6D8}"/>
              </a:ext>
            </a:extLst>
          </p:cNvPr>
          <p:cNvSpPr>
            <a:spLocks noGrp="1"/>
          </p:cNvSpPr>
          <p:nvPr>
            <p:ph type="title"/>
          </p:nvPr>
        </p:nvSpPr>
        <p:spPr>
          <a:xfrm>
            <a:off x="0" y="762000"/>
            <a:ext cx="9144000" cy="762000"/>
          </a:xfrm>
        </p:spPr>
        <p:txBody>
          <a:bodyPr/>
          <a:lstStyle/>
          <a:p>
            <a:r>
              <a:rPr lang="en-US" sz="3200" dirty="0"/>
              <a:t>Shortcomings in biomedical research education</a:t>
            </a:r>
          </a:p>
        </p:txBody>
      </p:sp>
      <p:sp>
        <p:nvSpPr>
          <p:cNvPr id="6" name="Content Placeholder 5">
            <a:extLst>
              <a:ext uri="{FF2B5EF4-FFF2-40B4-BE49-F238E27FC236}">
                <a16:creationId xmlns:a16="http://schemas.microsoft.com/office/drawing/2014/main" id="{2726D13E-9943-4DB2-B3D9-C7AEECD84C27}"/>
              </a:ext>
            </a:extLst>
          </p:cNvPr>
          <p:cNvSpPr>
            <a:spLocks noGrp="1"/>
          </p:cNvSpPr>
          <p:nvPr>
            <p:ph idx="1"/>
          </p:nvPr>
        </p:nvSpPr>
        <p:spPr/>
        <p:txBody>
          <a:bodyPr/>
          <a:lstStyle/>
          <a:p>
            <a:pPr>
              <a:buFont typeface="Arial" panose="020B0604020202020204" pitchFamily="34" charset="0"/>
              <a:buChar char="•"/>
            </a:pPr>
            <a:r>
              <a:rPr lang="en-US" sz="2000" dirty="0"/>
              <a:t>The scientific method:</a:t>
            </a:r>
          </a:p>
          <a:p>
            <a:pPr lvl="1">
              <a:buFont typeface="Arial" panose="020B0604020202020204" pitchFamily="34" charset="0"/>
              <a:buChar char="•"/>
            </a:pPr>
            <a:r>
              <a:rPr lang="en-US" sz="2000" dirty="0"/>
              <a:t>Focused on obtaining knowledge through controlled experiments;</a:t>
            </a:r>
          </a:p>
          <a:p>
            <a:pPr lvl="1">
              <a:buFont typeface="Arial" panose="020B0604020202020204" pitchFamily="34" charset="0"/>
              <a:buChar char="•"/>
            </a:pPr>
            <a:r>
              <a:rPr lang="en-US" sz="2000" dirty="0"/>
              <a:t>Goal of control is eliminating bias and confounding;</a:t>
            </a:r>
          </a:p>
          <a:p>
            <a:pPr lvl="1">
              <a:buFont typeface="Arial" panose="020B0604020202020204" pitchFamily="34" charset="0"/>
              <a:buChar char="•"/>
            </a:pPr>
            <a:r>
              <a:rPr lang="en-US" sz="2000" dirty="0"/>
              <a:t>Control is mainly guided by statistics;</a:t>
            </a:r>
          </a:p>
          <a:p>
            <a:pPr lvl="1">
              <a:buFont typeface="Arial" panose="020B0604020202020204" pitchFamily="34" charset="0"/>
              <a:buChar char="•"/>
            </a:pPr>
            <a:r>
              <a:rPr lang="en-US" sz="2000" dirty="0"/>
              <a:t>Reproducibility is expected to come from adequate reporting of all activities performed and parameters used.</a:t>
            </a:r>
            <a:endParaRPr lang="en-US" sz="1000" dirty="0"/>
          </a:p>
          <a:p>
            <a:pPr lvl="1">
              <a:buFont typeface="Arial" panose="020B0604020202020204" pitchFamily="34" charset="0"/>
              <a:buChar char="•"/>
            </a:pPr>
            <a:endParaRPr lang="en-US" sz="1000" dirty="0"/>
          </a:p>
          <a:p>
            <a:pPr>
              <a:buFont typeface="Arial" panose="020B0604020202020204" pitchFamily="34" charset="0"/>
              <a:buChar char="•"/>
            </a:pPr>
            <a:r>
              <a:rPr lang="en-US" sz="2000" dirty="0"/>
              <a:t>What is missing in education of the scientific method:</a:t>
            </a:r>
          </a:p>
          <a:p>
            <a:pPr lvl="1">
              <a:buFont typeface="Arial" panose="020B0604020202020204" pitchFamily="34" charset="0"/>
              <a:buChar char="•"/>
            </a:pPr>
            <a:r>
              <a:rPr lang="en-US" sz="2000" dirty="0"/>
              <a:t>That science can’t help you in deciding which of two distinct scientific theories that reliably predict the same outcomes is correct.</a:t>
            </a:r>
          </a:p>
          <a:p>
            <a:pPr lvl="1">
              <a:buFont typeface="Arial" panose="020B0604020202020204" pitchFamily="34" charset="0"/>
              <a:buChar char="•"/>
            </a:pPr>
            <a:r>
              <a:rPr lang="en-US" sz="2000" dirty="0"/>
              <a:t>The detailed ontological nature of what the variables and their values might denote.</a:t>
            </a:r>
          </a:p>
          <a:p>
            <a:pPr marL="914400" lvl="2" indent="-914400" algn="ctr">
              <a:buNone/>
            </a:pPr>
            <a:r>
              <a:rPr lang="en-US" sz="3600" dirty="0">
                <a:sym typeface="Wingdings" panose="05000000000000000000" pitchFamily="2" charset="2"/>
              </a:rPr>
              <a:t> (biomedical) ontology</a:t>
            </a:r>
            <a:endParaRPr lang="en-US" sz="3600" dirty="0"/>
          </a:p>
        </p:txBody>
      </p:sp>
      <p:sp>
        <p:nvSpPr>
          <p:cNvPr id="4" name="Slide Number Placeholder 3">
            <a:extLst>
              <a:ext uri="{FF2B5EF4-FFF2-40B4-BE49-F238E27FC236}">
                <a16:creationId xmlns:a16="http://schemas.microsoft.com/office/drawing/2014/main" id="{733C7766-3206-4E1A-BFFC-DBAA43EAE602}"/>
              </a:ext>
            </a:extLst>
          </p:cNvPr>
          <p:cNvSpPr>
            <a:spLocks noGrp="1"/>
          </p:cNvSpPr>
          <p:nvPr>
            <p:ph type="sldNum" sz="quarter" idx="4"/>
          </p:nvPr>
        </p:nvSpPr>
        <p:spPr/>
        <p:txBody>
          <a:bodyPr/>
          <a:lstStyle/>
          <a:p>
            <a:fld id="{9CE537AB-973C-4F01-8428-E6E22579D3AA}" type="slidenum">
              <a:rPr lang="en-US" smtClean="0"/>
              <a:pPr/>
              <a:t>19</a:t>
            </a:fld>
            <a:endParaRPr lang="en-US"/>
          </a:p>
        </p:txBody>
      </p:sp>
    </p:spTree>
    <p:extLst>
      <p:ext uri="{BB962C8B-B14F-4D97-AF65-F5344CB8AC3E}">
        <p14:creationId xmlns:p14="http://schemas.microsoft.com/office/powerpoint/2010/main" val="20730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A19C-4D0E-4F58-A2B7-7E0058CDA1FA}"/>
              </a:ext>
            </a:extLst>
          </p:cNvPr>
          <p:cNvSpPr>
            <a:spLocks noGrp="1"/>
          </p:cNvSpPr>
          <p:nvPr>
            <p:ph type="title"/>
          </p:nvPr>
        </p:nvSpPr>
        <p:spPr>
          <a:xfrm>
            <a:off x="0" y="762000"/>
            <a:ext cx="9144000" cy="762000"/>
          </a:xfrm>
        </p:spPr>
        <p:txBody>
          <a:bodyPr/>
          <a:lstStyle/>
          <a:p>
            <a:r>
              <a:rPr lang="en-US" sz="3400" dirty="0"/>
              <a:t>Last year’s BMS515’s BMI course evaluations</a:t>
            </a:r>
            <a:br>
              <a:rPr lang="en-US" sz="3400" dirty="0"/>
            </a:br>
            <a:endParaRPr lang="en-US" sz="3400" dirty="0"/>
          </a:p>
        </p:txBody>
      </p:sp>
      <p:sp>
        <p:nvSpPr>
          <p:cNvPr id="4" name="Slide Number Placeholder 3">
            <a:extLst>
              <a:ext uri="{FF2B5EF4-FFF2-40B4-BE49-F238E27FC236}">
                <a16:creationId xmlns:a16="http://schemas.microsoft.com/office/drawing/2014/main" id="{4E348B2A-FAF0-45E8-AB58-70E1124AC8CB}"/>
              </a:ext>
            </a:extLst>
          </p:cNvPr>
          <p:cNvSpPr>
            <a:spLocks noGrp="1"/>
          </p:cNvSpPr>
          <p:nvPr>
            <p:ph type="sldNum" sz="quarter" idx="4"/>
          </p:nvPr>
        </p:nvSpPr>
        <p:spPr/>
        <p:txBody>
          <a:bodyPr/>
          <a:lstStyle/>
          <a:p>
            <a:fld id="{9CE537AB-973C-4F01-8428-E6E22579D3AA}" type="slidenum">
              <a:rPr lang="en-US" smtClean="0"/>
              <a:pPr/>
              <a:t>2</a:t>
            </a:fld>
            <a:endParaRPr lang="en-US"/>
          </a:p>
        </p:txBody>
      </p:sp>
      <p:sp>
        <p:nvSpPr>
          <p:cNvPr id="5" name="Content Placeholder 4">
            <a:extLst>
              <a:ext uri="{FF2B5EF4-FFF2-40B4-BE49-F238E27FC236}">
                <a16:creationId xmlns:a16="http://schemas.microsoft.com/office/drawing/2014/main" id="{648B93F0-80A9-43D8-BCEE-497CB7D1C21A}"/>
              </a:ext>
            </a:extLst>
          </p:cNvPr>
          <p:cNvSpPr>
            <a:spLocks noGrp="1"/>
          </p:cNvSpPr>
          <p:nvPr>
            <p:ph idx="1"/>
          </p:nvPr>
        </p:nvSpPr>
        <p:spPr>
          <a:xfrm>
            <a:off x="228600" y="2286000"/>
            <a:ext cx="8686800" cy="4419600"/>
          </a:xfrm>
        </p:spPr>
        <p:txBody>
          <a:bodyPr/>
          <a:lstStyle/>
          <a:p>
            <a:pPr>
              <a:buFont typeface="Arial" panose="020B0604020202020204" pitchFamily="34" charset="0"/>
              <a:buChar char="•"/>
            </a:pPr>
            <a:r>
              <a:rPr lang="en-US" sz="2000" u="sng" dirty="0"/>
              <a:t>Student 1</a:t>
            </a:r>
            <a:r>
              <a:rPr lang="en-US" sz="2000" dirty="0"/>
              <a:t>: ‘</a:t>
            </a:r>
            <a:r>
              <a:rPr lang="en-US" sz="2000" i="1" dirty="0"/>
              <a:t>Dr. Ceusters' lectures were all over the place and </a:t>
            </a:r>
            <a:r>
              <a:rPr lang="en-US" sz="2000" i="1" dirty="0">
                <a:solidFill>
                  <a:srgbClr val="FFFF00"/>
                </a:solidFill>
              </a:rPr>
              <a:t>I wasn't sure how biomedical informatics fits into biomedical research</a:t>
            </a:r>
            <a:r>
              <a:rPr lang="en-US" sz="2000" i="1" dirty="0"/>
              <a:t>. To me it seemed that the lectures were more geared towards medical students, which has no relevance to me. On the other hand, the topic was interesting, just hard to follow’.</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2</a:t>
            </a:r>
            <a:r>
              <a:rPr lang="en-US" sz="2000" dirty="0"/>
              <a:t>: ‘</a:t>
            </a:r>
            <a:r>
              <a:rPr lang="en-US" sz="2000" i="1" dirty="0">
                <a:solidFill>
                  <a:srgbClr val="FFFF00"/>
                </a:solidFill>
              </a:rPr>
              <a:t>After leaving this class I still feel unsure on what the field of biomedical informatics entails</a:t>
            </a:r>
            <a:r>
              <a:rPr lang="en-US" sz="2000" i="1" dirty="0"/>
              <a:t>’.</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3</a:t>
            </a:r>
            <a:r>
              <a:rPr lang="en-US" sz="2000" dirty="0"/>
              <a:t>: ‘</a:t>
            </a:r>
            <a:r>
              <a:rPr lang="en-US" sz="2000" i="1" dirty="0"/>
              <a:t>The material itself was challenging because biomedical informatics is a complicated but the professor made it a tiny bit less complicated to understand’.</a:t>
            </a:r>
          </a:p>
        </p:txBody>
      </p:sp>
    </p:spTree>
    <p:extLst>
      <p:ext uri="{BB962C8B-B14F-4D97-AF65-F5344CB8AC3E}">
        <p14:creationId xmlns:p14="http://schemas.microsoft.com/office/powerpoint/2010/main" val="322776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333B-8556-4D9C-A06D-ECD0AB440BD0}"/>
              </a:ext>
            </a:extLst>
          </p:cNvPr>
          <p:cNvSpPr>
            <a:spLocks noGrp="1"/>
          </p:cNvSpPr>
          <p:nvPr>
            <p:ph type="title"/>
          </p:nvPr>
        </p:nvSpPr>
        <p:spPr/>
        <p:txBody>
          <a:bodyPr/>
          <a:lstStyle/>
          <a:p>
            <a:r>
              <a:rPr lang="en-US" dirty="0"/>
              <a:t>Hence … this week in context</a:t>
            </a:r>
          </a:p>
        </p:txBody>
      </p:sp>
      <p:sp>
        <p:nvSpPr>
          <p:cNvPr id="3" name="Content Placeholder 2">
            <a:extLst>
              <a:ext uri="{FF2B5EF4-FFF2-40B4-BE49-F238E27FC236}">
                <a16:creationId xmlns:a16="http://schemas.microsoft.com/office/drawing/2014/main" id="{754DBC2E-42B3-41FD-909A-3EF7974E846C}"/>
              </a:ext>
            </a:extLst>
          </p:cNvPr>
          <p:cNvSpPr>
            <a:spLocks noGrp="1"/>
          </p:cNvSpPr>
          <p:nvPr>
            <p:ph idx="1"/>
          </p:nvPr>
        </p:nvSpPr>
        <p:spPr/>
        <p:txBody>
          <a:bodyPr/>
          <a:lstStyle/>
          <a:p>
            <a:pPr marL="457200" indent="-457200">
              <a:buFont typeface="Arial" panose="020B0604020202020204" pitchFamily="34" charset="0"/>
              <a:buChar char="•"/>
            </a:pPr>
            <a:r>
              <a:rPr lang="en-US" dirty="0"/>
              <a:t>Monday:</a:t>
            </a:r>
          </a:p>
          <a:p>
            <a:pPr marL="857250" lvl="1" indent="-457200">
              <a:buFont typeface="Arial" panose="020B0604020202020204" pitchFamily="34" charset="0"/>
              <a:buChar char="•"/>
            </a:pPr>
            <a:r>
              <a:rPr lang="en-US" dirty="0"/>
              <a:t>Biomedical informatics: research domains and applications.</a:t>
            </a:r>
          </a:p>
          <a:p>
            <a:pPr marL="457200" indent="-457200">
              <a:buFont typeface="Arial" panose="020B0604020202020204" pitchFamily="34" charset="0"/>
              <a:buChar char="•"/>
            </a:pPr>
            <a:r>
              <a:rPr lang="en-US" dirty="0"/>
              <a:t>Wednesday:</a:t>
            </a:r>
          </a:p>
          <a:p>
            <a:pPr marL="857250" lvl="1" indent="-457200">
              <a:buFont typeface="Arial" panose="020B0604020202020204" pitchFamily="34" charset="0"/>
              <a:buChar char="•"/>
            </a:pPr>
            <a:r>
              <a:rPr lang="en-US" dirty="0"/>
              <a:t>Principles of biomedical ontology relevant for biomedical research.</a:t>
            </a:r>
          </a:p>
          <a:p>
            <a:pPr marL="457200" indent="-457200">
              <a:buFont typeface="Arial" panose="020B0604020202020204" pitchFamily="34" charset="0"/>
              <a:buChar char="•"/>
            </a:pPr>
            <a:r>
              <a:rPr lang="en-US" dirty="0"/>
              <a:t>Friday:</a:t>
            </a:r>
          </a:p>
          <a:p>
            <a:pPr marL="857250" lvl="1" indent="-457200">
              <a:buFont typeface="Arial" panose="020B0604020202020204" pitchFamily="34" charset="0"/>
              <a:buChar char="•"/>
            </a:pPr>
            <a:r>
              <a:rPr lang="en-US" dirty="0"/>
              <a:t>How to structure data files in line with these principles.</a:t>
            </a:r>
          </a:p>
        </p:txBody>
      </p:sp>
      <p:sp>
        <p:nvSpPr>
          <p:cNvPr id="4" name="Slide Number Placeholder 3">
            <a:extLst>
              <a:ext uri="{FF2B5EF4-FFF2-40B4-BE49-F238E27FC236}">
                <a16:creationId xmlns:a16="http://schemas.microsoft.com/office/drawing/2014/main" id="{5B0B46F7-3E9B-481B-9A69-B0C148BD3C7A}"/>
              </a:ext>
            </a:extLst>
          </p:cNvPr>
          <p:cNvSpPr>
            <a:spLocks noGrp="1"/>
          </p:cNvSpPr>
          <p:nvPr>
            <p:ph type="sldNum" sz="quarter" idx="4"/>
          </p:nvPr>
        </p:nvSpPr>
        <p:spPr/>
        <p:txBody>
          <a:bodyPr/>
          <a:lstStyle/>
          <a:p>
            <a:fld id="{9CE537AB-973C-4F01-8428-E6E22579D3AA}" type="slidenum">
              <a:rPr lang="en-US" smtClean="0"/>
              <a:pPr/>
              <a:t>20</a:t>
            </a:fld>
            <a:endParaRPr lang="en-US"/>
          </a:p>
        </p:txBody>
      </p:sp>
    </p:spTree>
    <p:extLst>
      <p:ext uri="{BB962C8B-B14F-4D97-AF65-F5344CB8AC3E}">
        <p14:creationId xmlns:p14="http://schemas.microsoft.com/office/powerpoint/2010/main" val="1815887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dirty="0"/>
              <a:t>Today’s learning outcomes </a:t>
            </a:r>
            <a:r>
              <a:rPr lang="en-US" sz="3500" dirty="0"/>
              <a:t>(BMI I)</a:t>
            </a:r>
          </a:p>
        </p:txBody>
      </p:sp>
      <p:sp>
        <p:nvSpPr>
          <p:cNvPr id="5" name="Content Placeholder 4"/>
          <p:cNvSpPr>
            <a:spLocks noGrp="1"/>
          </p:cNvSpPr>
          <p:nvPr>
            <p:ph idx="1"/>
          </p:nvPr>
        </p:nvSpPr>
        <p:spPr/>
        <p:txBody>
          <a:bodyPr/>
          <a:lstStyle/>
          <a:p>
            <a:pPr marL="457200" indent="-457200">
              <a:buFont typeface="+mj-lt"/>
              <a:buAutoNum type="arabicPeriod"/>
            </a:pPr>
            <a:r>
              <a:rPr lang="en-US" dirty="0"/>
              <a:t>Being able to explain what </a:t>
            </a:r>
            <a:r>
              <a:rPr lang="en-US" dirty="0">
                <a:solidFill>
                  <a:srgbClr val="FFFF00"/>
                </a:solidFill>
              </a:rPr>
              <a:t>biomedical informatics</a:t>
            </a:r>
            <a:r>
              <a:rPr lang="en-US" dirty="0"/>
              <a:t> is, what is part of it, and what parts of it aim to contribute to the advance of </a:t>
            </a:r>
            <a:r>
              <a:rPr lang="en-US" dirty="0">
                <a:solidFill>
                  <a:srgbClr val="FFFF00"/>
                </a:solidFill>
              </a:rPr>
              <a:t>biomedical science and research </a:t>
            </a:r>
            <a:r>
              <a:rPr lang="en-US" dirty="0"/>
              <a:t>and the application thereof in</a:t>
            </a:r>
            <a:r>
              <a:rPr lang="en-US" dirty="0">
                <a:solidFill>
                  <a:srgbClr val="FFFF00"/>
                </a:solidFill>
              </a:rPr>
              <a:t> healthcare</a:t>
            </a:r>
            <a:r>
              <a:rPr lang="en-US" dirty="0"/>
              <a:t>.</a:t>
            </a:r>
          </a:p>
          <a:p>
            <a:pPr marL="457200" indent="-457200">
              <a:buFont typeface="+mj-lt"/>
              <a:buAutoNum type="arabicPeriod"/>
            </a:pPr>
            <a:endParaRPr lang="en-US" dirty="0"/>
          </a:p>
          <a:p>
            <a:pPr marL="457200" indent="-457200">
              <a:buFont typeface="+mj-lt"/>
              <a:buAutoNum type="arabicPeriod"/>
            </a:pPr>
            <a:endParaRPr lang="en-US" dirty="0"/>
          </a:p>
        </p:txBody>
      </p:sp>
      <p:sp>
        <p:nvSpPr>
          <p:cNvPr id="6" name="Slide Number Placeholder 5"/>
          <p:cNvSpPr>
            <a:spLocks noGrp="1"/>
          </p:cNvSpPr>
          <p:nvPr>
            <p:ph type="sldNum" sz="quarter" idx="4"/>
          </p:nvPr>
        </p:nvSpPr>
        <p:spPr/>
        <p:txBody>
          <a:bodyPr/>
          <a:lstStyle/>
          <a:p>
            <a:fld id="{9CE537AB-973C-4F01-8428-E6E22579D3AA}" type="slidenum">
              <a:rPr lang="en-US" smtClean="0"/>
              <a:pPr/>
              <a:t>21</a:t>
            </a:fld>
            <a:endParaRPr lang="en-US"/>
          </a:p>
        </p:txBody>
      </p:sp>
    </p:spTree>
    <p:extLst>
      <p:ext uri="{BB962C8B-B14F-4D97-AF65-F5344CB8AC3E}">
        <p14:creationId xmlns:p14="http://schemas.microsoft.com/office/powerpoint/2010/main" val="3384471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2" name="Slide Number Placeholder 1"/>
          <p:cNvSpPr>
            <a:spLocks noGrp="1"/>
          </p:cNvSpPr>
          <p:nvPr>
            <p:ph type="sldNum" sz="quarter" idx="4"/>
          </p:nvPr>
        </p:nvSpPr>
        <p:spPr/>
        <p:txBody>
          <a:bodyPr/>
          <a:lstStyle/>
          <a:p>
            <a:fld id="{9CE537AB-973C-4F01-8428-E6E22579D3AA}" type="slidenum">
              <a:rPr lang="en-US" smtClean="0"/>
              <a:pPr/>
              <a:t>22</a:t>
            </a:fld>
            <a:endParaRPr lang="en-US"/>
          </a:p>
        </p:txBody>
      </p:sp>
    </p:spTree>
    <p:extLst>
      <p:ext uri="{BB962C8B-B14F-4D97-AF65-F5344CB8AC3E}">
        <p14:creationId xmlns:p14="http://schemas.microsoft.com/office/powerpoint/2010/main" val="286636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23</a:t>
            </a:fld>
            <a:endParaRPr lang="en-US"/>
          </a:p>
        </p:txBody>
      </p:sp>
    </p:spTree>
    <p:extLst>
      <p:ext uri="{BB962C8B-B14F-4D97-AF65-F5344CB8AC3E}">
        <p14:creationId xmlns:p14="http://schemas.microsoft.com/office/powerpoint/2010/main" val="1570437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a:latin typeface="Arial" charset="0"/>
                <a:cs typeface="Arial" charset="0"/>
              </a:rPr>
              <a:t>Interdisciplinary Nature of Biomedical Informatics:</a:t>
            </a:r>
            <a:br>
              <a:rPr lang="en-US" dirty="0">
                <a:latin typeface="Arial" charset="0"/>
                <a:cs typeface="Arial" charset="0"/>
              </a:rPr>
            </a:br>
            <a:r>
              <a:rPr lang="en-US" dirty="0">
                <a:latin typeface="Arial" charset="0"/>
                <a:cs typeface="Arial" charset="0"/>
              </a:rPr>
              <a:t>the main stream view</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(hardware)</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4"/>
          </p:nvPr>
        </p:nvSpPr>
        <p:spPr/>
        <p:txBody>
          <a:bodyPr/>
          <a:lstStyle/>
          <a:p>
            <a:fld id="{9CE537AB-973C-4F01-8428-E6E22579D3AA}" type="slidenum">
              <a:rPr lang="en-US" smtClean="0"/>
              <a:pPr/>
              <a:t>24</a:t>
            </a:fld>
            <a:endParaRPr lang="en-US"/>
          </a:p>
        </p:txBody>
      </p:sp>
    </p:spTree>
    <p:extLst>
      <p:ext uri="{BB962C8B-B14F-4D97-AF65-F5344CB8AC3E}">
        <p14:creationId xmlns:p14="http://schemas.microsoft.com/office/powerpoint/2010/main" val="1095330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a:latin typeface="Arial" charset="0"/>
                <a:cs typeface="Arial" charset="0"/>
              </a:rPr>
              <a:t>Interdisciplinary Nature of Biomedical Informatics:</a:t>
            </a:r>
            <a:br>
              <a:rPr lang="en-US" dirty="0">
                <a:latin typeface="Arial" charset="0"/>
                <a:cs typeface="Arial" charset="0"/>
              </a:rPr>
            </a:br>
            <a:r>
              <a:rPr lang="en-US" dirty="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(hardware)</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Informatics</a:t>
            </a: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Philosophy</a:t>
            </a: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Philosophy</a:t>
            </a:r>
          </a:p>
          <a:p>
            <a:pPr algn="ctr" eaLnBrk="1" hangingPunct="1">
              <a:spcBef>
                <a:spcPct val="0"/>
              </a:spcBef>
              <a:buFontTx/>
              <a:buNone/>
            </a:pPr>
            <a:r>
              <a:rPr lang="en-US" altLang="en-US" sz="1800" dirty="0">
                <a:solidFill>
                  <a:schemeClr val="bg1"/>
                </a:solidFill>
              </a:rPr>
              <a:t>Of Science</a:t>
            </a: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(Biomedical)</a:t>
            </a:r>
          </a:p>
          <a:p>
            <a:pPr algn="ctr" eaLnBrk="1" hangingPunct="1">
              <a:spcBef>
                <a:spcPct val="0"/>
              </a:spcBef>
              <a:buFontTx/>
              <a:buNone/>
            </a:pPr>
            <a:r>
              <a:rPr lang="en-US" altLang="en-US" sz="1800" dirty="0">
                <a:solidFill>
                  <a:schemeClr val="bg1"/>
                </a:solidFill>
              </a:rPr>
              <a:t>Ontology</a:t>
            </a: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solidFill>
                  <a:schemeClr val="bg1"/>
                </a:solidFill>
              </a:rPr>
              <a:t>Human factors</a:t>
            </a:r>
          </a:p>
          <a:p>
            <a:pPr algn="ctr" eaLnBrk="1" hangingPunct="1">
              <a:spcBef>
                <a:spcPct val="0"/>
              </a:spcBef>
              <a:buFontTx/>
              <a:buNone/>
            </a:pPr>
            <a:r>
              <a:rPr lang="en-US" altLang="en-US" sz="1800" dirty="0">
                <a:solidFill>
                  <a:schemeClr val="bg1"/>
                </a:solidFill>
              </a:rPr>
              <a:t>ergonomics</a:t>
            </a: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4"/>
          </p:nvPr>
        </p:nvSpPr>
        <p:spPr/>
        <p:txBody>
          <a:bodyPr/>
          <a:lstStyle/>
          <a:p>
            <a:fld id="{9CE537AB-973C-4F01-8428-E6E22579D3AA}" type="slidenum">
              <a:rPr lang="en-US" smtClean="0"/>
              <a:pPr/>
              <a:t>25</a:t>
            </a:fld>
            <a:endParaRPr lang="en-US"/>
          </a:p>
        </p:txBody>
      </p:sp>
    </p:spTree>
    <p:extLst>
      <p:ext uri="{BB962C8B-B14F-4D97-AF65-F5344CB8AC3E}">
        <p14:creationId xmlns:p14="http://schemas.microsoft.com/office/powerpoint/2010/main" val="371078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209F-80AD-4904-8C93-7BF91650D4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049F5F-30A6-43BA-871F-672AD509B02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B29F6EF-1BC3-4A3A-9809-07711E378EA3}"/>
              </a:ext>
            </a:extLst>
          </p:cNvPr>
          <p:cNvPicPr>
            <a:picLocks noChangeAspect="1"/>
          </p:cNvPicPr>
          <p:nvPr/>
        </p:nvPicPr>
        <p:blipFill>
          <a:blip r:embed="rId2"/>
          <a:stretch>
            <a:fillRect/>
          </a:stretch>
        </p:blipFill>
        <p:spPr>
          <a:xfrm>
            <a:off x="0" y="609600"/>
            <a:ext cx="9144000" cy="6246981"/>
          </a:xfrm>
          <a:prstGeom prst="rect">
            <a:avLst/>
          </a:prstGeom>
        </p:spPr>
      </p:pic>
      <p:sp>
        <p:nvSpPr>
          <p:cNvPr id="4" name="Slide Number Placeholder 3">
            <a:extLst>
              <a:ext uri="{FF2B5EF4-FFF2-40B4-BE49-F238E27FC236}">
                <a16:creationId xmlns:a16="http://schemas.microsoft.com/office/drawing/2014/main" id="{E3258878-26C2-40D0-8B58-3B279EE1BEEC}"/>
              </a:ext>
            </a:extLst>
          </p:cNvPr>
          <p:cNvSpPr>
            <a:spLocks noGrp="1"/>
          </p:cNvSpPr>
          <p:nvPr>
            <p:ph type="sldNum" sz="quarter" idx="4"/>
          </p:nvPr>
        </p:nvSpPr>
        <p:spPr/>
        <p:txBody>
          <a:bodyPr/>
          <a:lstStyle/>
          <a:p>
            <a:fld id="{9CE537AB-973C-4F01-8428-E6E22579D3AA}" type="slidenum">
              <a:rPr lang="en-US" smtClean="0">
                <a:solidFill>
                  <a:schemeClr val="tx1"/>
                </a:solidFill>
              </a:rPr>
              <a:pPr/>
              <a:t>26</a:t>
            </a:fld>
            <a:endParaRPr lang="en-US">
              <a:solidFill>
                <a:schemeClr val="tx1"/>
              </a:solidFill>
            </a:endParaRPr>
          </a:p>
        </p:txBody>
      </p:sp>
      <p:sp>
        <p:nvSpPr>
          <p:cNvPr id="6" name="Rectangle 5">
            <a:extLst>
              <a:ext uri="{FF2B5EF4-FFF2-40B4-BE49-F238E27FC236}">
                <a16:creationId xmlns:a16="http://schemas.microsoft.com/office/drawing/2014/main" id="{B0CDBEF7-1493-4EA7-9CFA-5440962480BF}"/>
              </a:ext>
            </a:extLst>
          </p:cNvPr>
          <p:cNvSpPr/>
          <p:nvPr/>
        </p:nvSpPr>
        <p:spPr>
          <a:xfrm>
            <a:off x="-19050" y="2057400"/>
            <a:ext cx="2686050" cy="1015663"/>
          </a:xfrm>
          <a:prstGeom prst="rect">
            <a:avLst/>
          </a:prstGeom>
        </p:spPr>
        <p:txBody>
          <a:bodyPr wrap="square">
            <a:spAutoFit/>
          </a:bodyPr>
          <a:lstStyle/>
          <a:p>
            <a:r>
              <a:rPr lang="en-US" sz="1000" b="0" dirty="0">
                <a:solidFill>
                  <a:schemeClr val="tx1"/>
                </a:solidFill>
                <a:latin typeface="Source Sans Pro" panose="020B0503030403020204" pitchFamily="34" charset="0"/>
              </a:rPr>
              <a:t>Philip R O Payne, Elmer V </a:t>
            </a:r>
            <a:r>
              <a:rPr lang="en-US" sz="1000" b="0" dirty="0" err="1">
                <a:solidFill>
                  <a:schemeClr val="tx1"/>
                </a:solidFill>
                <a:latin typeface="Source Sans Pro" panose="020B0503030403020204" pitchFamily="34" charset="0"/>
              </a:rPr>
              <a:t>Bernstam</a:t>
            </a:r>
            <a:r>
              <a:rPr lang="en-US" sz="1000" b="0" dirty="0">
                <a:solidFill>
                  <a:schemeClr val="tx1"/>
                </a:solidFill>
                <a:latin typeface="Source Sans Pro" panose="020B0503030403020204" pitchFamily="34" charset="0"/>
              </a:rPr>
              <a:t>, Justin B </a:t>
            </a:r>
            <a:r>
              <a:rPr lang="en-US" sz="1000" b="0" dirty="0" err="1">
                <a:solidFill>
                  <a:schemeClr val="tx1"/>
                </a:solidFill>
                <a:latin typeface="Source Sans Pro" panose="020B0503030403020204" pitchFamily="34" charset="0"/>
              </a:rPr>
              <a:t>Starren</a:t>
            </a:r>
            <a:r>
              <a:rPr lang="en-US" sz="1000" b="0" dirty="0">
                <a:solidFill>
                  <a:schemeClr val="tx1"/>
                </a:solidFill>
                <a:latin typeface="Source Sans Pro" panose="020B0503030403020204" pitchFamily="34" charset="0"/>
              </a:rPr>
              <a:t>, Biomedical informatics meets data science: current state and future directions for interaction, </a:t>
            </a:r>
            <a:r>
              <a:rPr lang="en-US" sz="1000" b="0" i="1" dirty="0">
                <a:solidFill>
                  <a:schemeClr val="tx1"/>
                </a:solidFill>
                <a:latin typeface="Source Sans Pro" panose="020B0503030403020204" pitchFamily="34" charset="0"/>
              </a:rPr>
              <a:t>JAMIA Open</a:t>
            </a:r>
            <a:r>
              <a:rPr lang="en-US" sz="1000" b="0" dirty="0">
                <a:solidFill>
                  <a:schemeClr val="tx1"/>
                </a:solidFill>
                <a:latin typeface="Source Sans Pro" panose="020B0503030403020204" pitchFamily="34" charset="0"/>
              </a:rPr>
              <a:t>, Volume 1, Issue 2, October 2018, Pages 136-141, </a:t>
            </a:r>
          </a:p>
          <a:p>
            <a:r>
              <a:rPr lang="en-US" sz="1000" b="0" dirty="0">
                <a:solidFill>
                  <a:schemeClr val="tx1"/>
                </a:solidFill>
                <a:latin typeface="Source Sans Pro" panose="020B0503030403020204" pitchFamily="34" charset="0"/>
                <a:hlinkClick r:id="rId3">
                  <a:extLst>
                    <a:ext uri="{A12FA001-AC4F-418D-AE19-62706E023703}">
                      <ahyp:hlinkClr xmlns:ahyp="http://schemas.microsoft.com/office/drawing/2018/hyperlinkcolor" val="tx"/>
                    </a:ext>
                  </a:extLst>
                </a:hlinkClick>
              </a:rPr>
              <a:t>https://doi.org/10.1093/jamiaopen/ooy032</a:t>
            </a:r>
            <a:endParaRPr lang="en-US" sz="1000" dirty="0">
              <a:solidFill>
                <a:schemeClr val="tx1"/>
              </a:solidFill>
            </a:endParaRPr>
          </a:p>
        </p:txBody>
      </p:sp>
    </p:spTree>
    <p:extLst>
      <p:ext uri="{BB962C8B-B14F-4D97-AF65-F5344CB8AC3E}">
        <p14:creationId xmlns:p14="http://schemas.microsoft.com/office/powerpoint/2010/main" val="1929110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BAB76A-9084-4F09-95B0-03916355F422}"/>
              </a:ext>
            </a:extLst>
          </p:cNvPr>
          <p:cNvPicPr>
            <a:picLocks noChangeAspect="1"/>
          </p:cNvPicPr>
          <p:nvPr/>
        </p:nvPicPr>
        <p:blipFill>
          <a:blip r:embed="rId2"/>
          <a:stretch>
            <a:fillRect/>
          </a:stretch>
        </p:blipFill>
        <p:spPr>
          <a:xfrm>
            <a:off x="0" y="619126"/>
            <a:ext cx="9144000" cy="6238874"/>
          </a:xfrm>
          <a:prstGeom prst="rect">
            <a:avLst/>
          </a:prstGeom>
        </p:spPr>
      </p:pic>
      <p:sp>
        <p:nvSpPr>
          <p:cNvPr id="7" name="TextBox 6">
            <a:extLst>
              <a:ext uri="{FF2B5EF4-FFF2-40B4-BE49-F238E27FC236}">
                <a16:creationId xmlns:a16="http://schemas.microsoft.com/office/drawing/2014/main" id="{396A4DBA-E90A-4770-8B35-C77F2DC01A29}"/>
              </a:ext>
            </a:extLst>
          </p:cNvPr>
          <p:cNvSpPr txBox="1"/>
          <p:nvPr/>
        </p:nvSpPr>
        <p:spPr>
          <a:xfrm>
            <a:off x="76200" y="609600"/>
            <a:ext cx="3034805" cy="400110"/>
          </a:xfrm>
          <a:prstGeom prst="rect">
            <a:avLst/>
          </a:prstGeom>
          <a:noFill/>
        </p:spPr>
        <p:txBody>
          <a:bodyPr wrap="none" rtlCol="0">
            <a:spAutoFit/>
          </a:bodyPr>
          <a:lstStyle/>
          <a:p>
            <a:r>
              <a:rPr lang="en-US" sz="1000" b="0" dirty="0"/>
              <a:t>Adapted from</a:t>
            </a:r>
          </a:p>
          <a:p>
            <a:r>
              <a:rPr lang="en-US" sz="1000" b="0" dirty="0"/>
              <a:t>https://ibi.uky.edu/static_pages/biomedical_informatics</a:t>
            </a:r>
          </a:p>
        </p:txBody>
      </p:sp>
      <p:sp>
        <p:nvSpPr>
          <p:cNvPr id="8" name="Slide Number Placeholder 7">
            <a:extLst>
              <a:ext uri="{FF2B5EF4-FFF2-40B4-BE49-F238E27FC236}">
                <a16:creationId xmlns:a16="http://schemas.microsoft.com/office/drawing/2014/main" id="{FF6E678C-AA7E-4D32-A77E-8C41E8DAFD99}"/>
              </a:ext>
            </a:extLst>
          </p:cNvPr>
          <p:cNvSpPr>
            <a:spLocks noGrp="1"/>
          </p:cNvSpPr>
          <p:nvPr>
            <p:ph type="sldNum" sz="quarter" idx="4"/>
          </p:nvPr>
        </p:nvSpPr>
        <p:spPr/>
        <p:txBody>
          <a:bodyPr/>
          <a:lstStyle/>
          <a:p>
            <a:fld id="{9CE537AB-973C-4F01-8428-E6E22579D3AA}" type="slidenum">
              <a:rPr lang="en-US" smtClean="0">
                <a:solidFill>
                  <a:schemeClr val="tx1"/>
                </a:solidFill>
              </a:rPr>
              <a:pPr/>
              <a:t>27</a:t>
            </a:fld>
            <a:endParaRPr lang="en-US">
              <a:solidFill>
                <a:schemeClr val="tx1"/>
              </a:solidFill>
            </a:endParaRPr>
          </a:p>
        </p:txBody>
      </p:sp>
    </p:spTree>
    <p:extLst>
      <p:ext uri="{BB962C8B-B14F-4D97-AF65-F5344CB8AC3E}">
        <p14:creationId xmlns:p14="http://schemas.microsoft.com/office/powerpoint/2010/main" val="1930750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Sociotechnical and Human Centered </a:t>
              </a:r>
            </a:p>
            <a:p>
              <a:pPr algn="ctr" eaLnBrk="1" hangingPunct="1">
                <a:spcBef>
                  <a:spcPct val="0"/>
                </a:spcBef>
                <a:buFontTx/>
                <a:buNone/>
              </a:pPr>
              <a:r>
                <a:rPr lang="en-US" altLang="en-US" sz="1800" b="1" dirty="0">
                  <a:solidFill>
                    <a:schemeClr val="bg1"/>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Imaging</a:t>
              </a: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28</a:t>
            </a:fld>
            <a:endParaRPr lang="en-US"/>
          </a:p>
        </p:txBody>
      </p:sp>
    </p:spTree>
    <p:extLst>
      <p:ext uri="{BB962C8B-B14F-4D97-AF65-F5344CB8AC3E}">
        <p14:creationId xmlns:p14="http://schemas.microsoft.com/office/powerpoint/2010/main" val="386742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29</a:t>
            </a:fld>
            <a:endParaRPr lang="en-US"/>
          </a:p>
        </p:txBody>
      </p:sp>
    </p:spTree>
    <p:extLst>
      <p:ext uri="{BB962C8B-B14F-4D97-AF65-F5344CB8AC3E}">
        <p14:creationId xmlns:p14="http://schemas.microsoft.com/office/powerpoint/2010/main" val="318414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A19C-4D0E-4F58-A2B7-7E0058CDA1FA}"/>
              </a:ext>
            </a:extLst>
          </p:cNvPr>
          <p:cNvSpPr>
            <a:spLocks noGrp="1"/>
          </p:cNvSpPr>
          <p:nvPr>
            <p:ph type="title"/>
          </p:nvPr>
        </p:nvSpPr>
        <p:spPr>
          <a:xfrm>
            <a:off x="0" y="762000"/>
            <a:ext cx="9144000" cy="762000"/>
          </a:xfrm>
        </p:spPr>
        <p:txBody>
          <a:bodyPr/>
          <a:lstStyle/>
          <a:p>
            <a:r>
              <a:rPr lang="en-US" sz="3400" dirty="0"/>
              <a:t>Last year’s BMS515’s BMI course evaluations</a:t>
            </a:r>
            <a:br>
              <a:rPr lang="en-US" sz="3400" dirty="0"/>
            </a:br>
            <a:endParaRPr lang="en-US" sz="3400" dirty="0"/>
          </a:p>
        </p:txBody>
      </p:sp>
      <p:sp>
        <p:nvSpPr>
          <p:cNvPr id="4" name="Slide Number Placeholder 3">
            <a:extLst>
              <a:ext uri="{FF2B5EF4-FFF2-40B4-BE49-F238E27FC236}">
                <a16:creationId xmlns:a16="http://schemas.microsoft.com/office/drawing/2014/main" id="{4E348B2A-FAF0-45E8-AB58-70E1124AC8CB}"/>
              </a:ext>
            </a:extLst>
          </p:cNvPr>
          <p:cNvSpPr>
            <a:spLocks noGrp="1"/>
          </p:cNvSpPr>
          <p:nvPr>
            <p:ph type="sldNum" sz="quarter" idx="4"/>
          </p:nvPr>
        </p:nvSpPr>
        <p:spPr/>
        <p:txBody>
          <a:bodyPr/>
          <a:lstStyle/>
          <a:p>
            <a:fld id="{9CE537AB-973C-4F01-8428-E6E22579D3AA}" type="slidenum">
              <a:rPr lang="en-US" smtClean="0"/>
              <a:pPr/>
              <a:t>3</a:t>
            </a:fld>
            <a:endParaRPr lang="en-US"/>
          </a:p>
        </p:txBody>
      </p:sp>
      <p:sp>
        <p:nvSpPr>
          <p:cNvPr id="5" name="Content Placeholder 4">
            <a:extLst>
              <a:ext uri="{FF2B5EF4-FFF2-40B4-BE49-F238E27FC236}">
                <a16:creationId xmlns:a16="http://schemas.microsoft.com/office/drawing/2014/main" id="{648B93F0-80A9-43D8-BCEE-497CB7D1C21A}"/>
              </a:ext>
            </a:extLst>
          </p:cNvPr>
          <p:cNvSpPr>
            <a:spLocks noGrp="1"/>
          </p:cNvSpPr>
          <p:nvPr>
            <p:ph idx="1"/>
          </p:nvPr>
        </p:nvSpPr>
        <p:spPr>
          <a:xfrm>
            <a:off x="228600" y="2286000"/>
            <a:ext cx="8686800" cy="4419600"/>
          </a:xfrm>
        </p:spPr>
        <p:txBody>
          <a:bodyPr/>
          <a:lstStyle/>
          <a:p>
            <a:pPr>
              <a:buFont typeface="Arial" panose="020B0604020202020204" pitchFamily="34" charset="0"/>
              <a:buChar char="•"/>
            </a:pPr>
            <a:r>
              <a:rPr lang="en-US" sz="2000" u="sng" dirty="0"/>
              <a:t>Student 1</a:t>
            </a:r>
            <a:r>
              <a:rPr lang="en-US" sz="2000" dirty="0"/>
              <a:t>: ‘</a:t>
            </a:r>
            <a:r>
              <a:rPr lang="en-US" sz="2000" i="1" dirty="0"/>
              <a:t>Dr. Ceusters' lectures were all over the place and I wasn't sure how biomedical informatics fits into biomedical research. To me </a:t>
            </a:r>
            <a:r>
              <a:rPr lang="en-US" sz="2000" i="1" dirty="0">
                <a:solidFill>
                  <a:srgbClr val="FFFF00"/>
                </a:solidFill>
              </a:rPr>
              <a:t>it seemed that the lectures were more geared towards medical students</a:t>
            </a:r>
            <a:r>
              <a:rPr lang="en-US" sz="2000" i="1" dirty="0"/>
              <a:t>, which has no relevance to me. On the other hand, the topic was interesting, just hard to follow’.</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2</a:t>
            </a:r>
            <a:r>
              <a:rPr lang="en-US" sz="2000" dirty="0"/>
              <a:t>: ‘</a:t>
            </a:r>
            <a:r>
              <a:rPr lang="en-US" sz="2000" i="1" dirty="0"/>
              <a:t>After leaving this class I still feel unsure on what the field of biomedical informatics entails’.</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3</a:t>
            </a:r>
            <a:r>
              <a:rPr lang="en-US" sz="2000" dirty="0"/>
              <a:t>: ‘</a:t>
            </a:r>
            <a:r>
              <a:rPr lang="en-US" sz="2000" i="1" dirty="0"/>
              <a:t>The material itself was challenging because biomedical informatics is a complicated but the professor made it a tiny bit less complicated to understand’.</a:t>
            </a:r>
          </a:p>
        </p:txBody>
      </p:sp>
    </p:spTree>
    <p:extLst>
      <p:ext uri="{BB962C8B-B14F-4D97-AF65-F5344CB8AC3E}">
        <p14:creationId xmlns:p14="http://schemas.microsoft.com/office/powerpoint/2010/main" val="348123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36214" y="4871335"/>
            <a:ext cx="1774142" cy="1687677"/>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pPr eaLnBrk="1" hangingPunct="1"/>
            <a:r>
              <a:rPr lang="en-US" altLang="en-US" sz="3600" b="1" dirty="0" err="1">
                <a:latin typeface="Arial" panose="020B0604020202020204" pitchFamily="34" charset="0"/>
                <a:cs typeface="Arial" panose="020B0604020202020204" pitchFamily="34" charset="0"/>
              </a:rPr>
              <a:t>Subdiscipline</a:t>
            </a:r>
            <a:r>
              <a:rPr lang="en-US" altLang="en-US" sz="3600" b="1" dirty="0">
                <a:latin typeface="Arial" panose="020B0604020202020204" pitchFamily="34" charset="0"/>
                <a:cs typeface="Arial" panose="020B0604020202020204" pitchFamily="34" charset="0"/>
              </a:rPr>
              <a:t>: Bio-informatics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p>
          <a:p>
            <a:pPr algn="ctr" eaLnBrk="1" hangingPunct="1">
              <a:spcBef>
                <a:spcPct val="0"/>
              </a:spcBef>
              <a:buFontTx/>
              <a:buNone/>
            </a:pPr>
            <a:r>
              <a:rPr lang="en-US" altLang="en-US" sz="2800" dirty="0">
                <a:solidFill>
                  <a:srgbClr val="FFC000"/>
                </a:solidFill>
              </a:rPr>
              <a:t>Bioinformatics</a:t>
            </a:r>
          </a:p>
        </p:txBody>
      </p:sp>
      <p:sp>
        <p:nvSpPr>
          <p:cNvPr id="4" name="Rounded Rectangle 3"/>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30</a:t>
            </a:fld>
            <a:endParaRPr lang="en-US"/>
          </a:p>
        </p:txBody>
      </p:sp>
    </p:spTree>
    <p:extLst>
      <p:ext uri="{BB962C8B-B14F-4D97-AF65-F5344CB8AC3E}">
        <p14:creationId xmlns:p14="http://schemas.microsoft.com/office/powerpoint/2010/main" val="722424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83A74345-C313-437B-AE0F-90E28A087A91}"/>
              </a:ext>
            </a:extLst>
          </p:cNvPr>
          <p:cNvSpPr/>
          <p:nvPr/>
        </p:nvSpPr>
        <p:spPr bwMode="auto">
          <a:xfrm>
            <a:off x="457200" y="1600200"/>
            <a:ext cx="8229600" cy="4800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a:t>‘Bioinformatics’</a:t>
            </a:r>
          </a:p>
        </p:txBody>
      </p:sp>
      <p:sp>
        <p:nvSpPr>
          <p:cNvPr id="5" name="Rectangle 4"/>
          <p:cNvSpPr/>
          <p:nvPr/>
        </p:nvSpPr>
        <p:spPr>
          <a:xfrm>
            <a:off x="251637" y="6477000"/>
            <a:ext cx="8763000" cy="307777"/>
          </a:xfrm>
          <a:prstGeom prst="rect">
            <a:avLst/>
          </a:prstGeom>
        </p:spPr>
        <p:txBody>
          <a:bodyPr wrap="square">
            <a:spAutoFit/>
          </a:bodyPr>
          <a:lstStyle/>
          <a:p>
            <a:r>
              <a:rPr lang="en-US" sz="1400" dirty="0">
                <a:solidFill>
                  <a:schemeClr val="bg1"/>
                </a:solidFill>
              </a:rPr>
              <a:t>A Bioinformatics Pep Talk David </a:t>
            </a:r>
            <a:r>
              <a:rPr lang="en-US" sz="1400" dirty="0" err="1">
                <a:solidFill>
                  <a:schemeClr val="bg1"/>
                </a:solidFill>
              </a:rPr>
              <a:t>Wishart</a:t>
            </a:r>
            <a:r>
              <a:rPr lang="en-US" sz="1400" dirty="0">
                <a:solidFill>
                  <a:schemeClr val="bg1"/>
                </a:solidFill>
              </a:rPr>
              <a:t> University of Alberta. http://slideplayer.com/slide/4545718/</a:t>
            </a:r>
          </a:p>
        </p:txBody>
      </p:sp>
      <p:sp>
        <p:nvSpPr>
          <p:cNvPr id="3" name="Slide Number Placeholder 2"/>
          <p:cNvSpPr>
            <a:spLocks noGrp="1"/>
          </p:cNvSpPr>
          <p:nvPr>
            <p:ph type="sldNum" sz="quarter" idx="4"/>
          </p:nvPr>
        </p:nvSpPr>
        <p:spPr/>
        <p:txBody>
          <a:bodyPr/>
          <a:lstStyle/>
          <a:p>
            <a:fld id="{9CE537AB-973C-4F01-8428-E6E22579D3AA}" type="slidenum">
              <a:rPr lang="en-US" smtClean="0"/>
              <a:pPr/>
              <a:t>31</a:t>
            </a:fld>
            <a:endParaRPr lang="en-US"/>
          </a:p>
        </p:txBody>
      </p:sp>
      <p:grpSp>
        <p:nvGrpSpPr>
          <p:cNvPr id="33" name="Group 32">
            <a:extLst>
              <a:ext uri="{FF2B5EF4-FFF2-40B4-BE49-F238E27FC236}">
                <a16:creationId xmlns:a16="http://schemas.microsoft.com/office/drawing/2014/main" id="{3C923A1D-1100-403F-84B1-40C8CC4D1C45}"/>
              </a:ext>
            </a:extLst>
          </p:cNvPr>
          <p:cNvGrpSpPr/>
          <p:nvPr/>
        </p:nvGrpSpPr>
        <p:grpSpPr>
          <a:xfrm>
            <a:off x="1551862" y="2484547"/>
            <a:ext cx="1524000" cy="1412340"/>
            <a:chOff x="1685453" y="1447800"/>
            <a:chExt cx="1524000" cy="1412340"/>
          </a:xfrm>
        </p:grpSpPr>
        <p:sp>
          <p:nvSpPr>
            <p:cNvPr id="34" name="Oval 33">
              <a:extLst>
                <a:ext uri="{FF2B5EF4-FFF2-40B4-BE49-F238E27FC236}">
                  <a16:creationId xmlns:a16="http://schemas.microsoft.com/office/drawing/2014/main" id="{0BBD32FB-22E2-4191-BC1F-E487E43F2A1E}"/>
                </a:ext>
              </a:extLst>
            </p:cNvPr>
            <p:cNvSpPr/>
            <p:nvPr/>
          </p:nvSpPr>
          <p:spPr bwMode="auto">
            <a:xfrm>
              <a:off x="1685453" y="144780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35" name="TextBox 34">
              <a:extLst>
                <a:ext uri="{FF2B5EF4-FFF2-40B4-BE49-F238E27FC236}">
                  <a16:creationId xmlns:a16="http://schemas.microsoft.com/office/drawing/2014/main" id="{AD10809A-B934-40E8-96A0-E4E9B54D0CB6}"/>
                </a:ext>
              </a:extLst>
            </p:cNvPr>
            <p:cNvSpPr txBox="1"/>
            <p:nvPr/>
          </p:nvSpPr>
          <p:spPr>
            <a:xfrm>
              <a:off x="1771069" y="1943527"/>
              <a:ext cx="1293944"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Agriculture</a:t>
              </a:r>
            </a:p>
          </p:txBody>
        </p:sp>
      </p:grpSp>
      <p:grpSp>
        <p:nvGrpSpPr>
          <p:cNvPr id="36" name="Group 35">
            <a:extLst>
              <a:ext uri="{FF2B5EF4-FFF2-40B4-BE49-F238E27FC236}">
                <a16:creationId xmlns:a16="http://schemas.microsoft.com/office/drawing/2014/main" id="{61AFA66C-08FF-437D-8004-49D487CE6902}"/>
              </a:ext>
            </a:extLst>
          </p:cNvPr>
          <p:cNvGrpSpPr/>
          <p:nvPr/>
        </p:nvGrpSpPr>
        <p:grpSpPr>
          <a:xfrm>
            <a:off x="2925726" y="1752600"/>
            <a:ext cx="1524000" cy="1412340"/>
            <a:chOff x="3209453" y="1115085"/>
            <a:chExt cx="1524000" cy="1412340"/>
          </a:xfrm>
        </p:grpSpPr>
        <p:sp>
          <p:nvSpPr>
            <p:cNvPr id="37" name="Oval 36">
              <a:extLst>
                <a:ext uri="{FF2B5EF4-FFF2-40B4-BE49-F238E27FC236}">
                  <a16:creationId xmlns:a16="http://schemas.microsoft.com/office/drawing/2014/main" id="{5ADFEF44-0C65-46DF-AB41-06BC6D5958D5}"/>
                </a:ext>
              </a:extLst>
            </p:cNvPr>
            <p:cNvSpPr/>
            <p:nvPr/>
          </p:nvSpPr>
          <p:spPr bwMode="auto">
            <a:xfrm>
              <a:off x="3209453" y="1115085"/>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8" name="TextBox 37">
              <a:extLst>
                <a:ext uri="{FF2B5EF4-FFF2-40B4-BE49-F238E27FC236}">
                  <a16:creationId xmlns:a16="http://schemas.microsoft.com/office/drawing/2014/main" id="{2ABFCC88-549D-4F93-B381-82BC71CEECF2}"/>
                </a:ext>
              </a:extLst>
            </p:cNvPr>
            <p:cNvSpPr txBox="1"/>
            <p:nvPr/>
          </p:nvSpPr>
          <p:spPr>
            <a:xfrm>
              <a:off x="3520700" y="1632238"/>
              <a:ext cx="93326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Biology</a:t>
              </a:r>
            </a:p>
          </p:txBody>
        </p:sp>
      </p:grpSp>
      <p:grpSp>
        <p:nvGrpSpPr>
          <p:cNvPr id="39" name="Group 38">
            <a:extLst>
              <a:ext uri="{FF2B5EF4-FFF2-40B4-BE49-F238E27FC236}">
                <a16:creationId xmlns:a16="http://schemas.microsoft.com/office/drawing/2014/main" id="{803FB1B5-B667-48E2-B36A-9E50980F7203}"/>
              </a:ext>
            </a:extLst>
          </p:cNvPr>
          <p:cNvGrpSpPr/>
          <p:nvPr/>
        </p:nvGrpSpPr>
        <p:grpSpPr>
          <a:xfrm>
            <a:off x="4578737" y="1795110"/>
            <a:ext cx="1524000" cy="1412340"/>
            <a:chOff x="4733111" y="2136626"/>
            <a:chExt cx="1524000" cy="1412340"/>
          </a:xfrm>
        </p:grpSpPr>
        <p:sp>
          <p:nvSpPr>
            <p:cNvPr id="40" name="Oval 39">
              <a:extLst>
                <a:ext uri="{FF2B5EF4-FFF2-40B4-BE49-F238E27FC236}">
                  <a16:creationId xmlns:a16="http://schemas.microsoft.com/office/drawing/2014/main" id="{CA897D6B-A8EE-4FF1-9BF9-439BA76650EF}"/>
                </a:ext>
              </a:extLst>
            </p:cNvPr>
            <p:cNvSpPr/>
            <p:nvPr/>
          </p:nvSpPr>
          <p:spPr bwMode="auto">
            <a:xfrm>
              <a:off x="4733111" y="2136626"/>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1" name="TextBox 40">
              <a:extLst>
                <a:ext uri="{FF2B5EF4-FFF2-40B4-BE49-F238E27FC236}">
                  <a16:creationId xmlns:a16="http://schemas.microsoft.com/office/drawing/2014/main" id="{0F2F4892-B14E-4CF0-8571-1B2D9B76DF7A}"/>
                </a:ext>
              </a:extLst>
            </p:cNvPr>
            <p:cNvSpPr txBox="1"/>
            <p:nvPr/>
          </p:nvSpPr>
          <p:spPr>
            <a:xfrm>
              <a:off x="4936813" y="2641397"/>
              <a:ext cx="107914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Medicine</a:t>
              </a:r>
            </a:p>
          </p:txBody>
        </p:sp>
      </p:grpSp>
      <p:grpSp>
        <p:nvGrpSpPr>
          <p:cNvPr id="42" name="Group 41">
            <a:extLst>
              <a:ext uri="{FF2B5EF4-FFF2-40B4-BE49-F238E27FC236}">
                <a16:creationId xmlns:a16="http://schemas.microsoft.com/office/drawing/2014/main" id="{FAB0F976-CC7C-4364-B027-8B5F5C9B938C}"/>
              </a:ext>
            </a:extLst>
          </p:cNvPr>
          <p:cNvGrpSpPr/>
          <p:nvPr/>
        </p:nvGrpSpPr>
        <p:grpSpPr>
          <a:xfrm>
            <a:off x="5952601" y="2574174"/>
            <a:ext cx="1524000" cy="1412340"/>
            <a:chOff x="6629399" y="2170568"/>
            <a:chExt cx="1524000" cy="1412340"/>
          </a:xfrm>
        </p:grpSpPr>
        <p:sp>
          <p:nvSpPr>
            <p:cNvPr id="43" name="Oval 42">
              <a:extLst>
                <a:ext uri="{FF2B5EF4-FFF2-40B4-BE49-F238E27FC236}">
                  <a16:creationId xmlns:a16="http://schemas.microsoft.com/office/drawing/2014/main" id="{AA6C874E-2788-47FD-8A63-49BC30C68620}"/>
                </a:ext>
              </a:extLst>
            </p:cNvPr>
            <p:cNvSpPr/>
            <p:nvPr/>
          </p:nvSpPr>
          <p:spPr bwMode="auto">
            <a:xfrm>
              <a:off x="6629399" y="2170568"/>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4" name="TextBox 43">
              <a:extLst>
                <a:ext uri="{FF2B5EF4-FFF2-40B4-BE49-F238E27FC236}">
                  <a16:creationId xmlns:a16="http://schemas.microsoft.com/office/drawing/2014/main" id="{01D14001-E829-4291-8AA3-D83BDB3A816B}"/>
                </a:ext>
              </a:extLst>
            </p:cNvPr>
            <p:cNvSpPr txBox="1"/>
            <p:nvPr/>
          </p:nvSpPr>
          <p:spPr>
            <a:xfrm>
              <a:off x="6883888" y="2688068"/>
              <a:ext cx="101502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Forestry</a:t>
              </a:r>
            </a:p>
          </p:txBody>
        </p:sp>
      </p:grpSp>
      <p:grpSp>
        <p:nvGrpSpPr>
          <p:cNvPr id="45" name="Group 44">
            <a:extLst>
              <a:ext uri="{FF2B5EF4-FFF2-40B4-BE49-F238E27FC236}">
                <a16:creationId xmlns:a16="http://schemas.microsoft.com/office/drawing/2014/main" id="{45FDE678-2688-4E57-BA03-FFA297EA5A3D}"/>
              </a:ext>
            </a:extLst>
          </p:cNvPr>
          <p:cNvGrpSpPr/>
          <p:nvPr/>
        </p:nvGrpSpPr>
        <p:grpSpPr>
          <a:xfrm>
            <a:off x="5952601" y="4103056"/>
            <a:ext cx="1524000" cy="1412340"/>
            <a:chOff x="7315200" y="4182743"/>
            <a:chExt cx="1524000" cy="1412340"/>
          </a:xfrm>
        </p:grpSpPr>
        <p:sp>
          <p:nvSpPr>
            <p:cNvPr id="46" name="Oval 45">
              <a:extLst>
                <a:ext uri="{FF2B5EF4-FFF2-40B4-BE49-F238E27FC236}">
                  <a16:creationId xmlns:a16="http://schemas.microsoft.com/office/drawing/2014/main" id="{C52FE7BC-AC5C-4B92-9B90-FB69AA17C85C}"/>
                </a:ext>
              </a:extLst>
            </p:cNvPr>
            <p:cNvSpPr/>
            <p:nvPr/>
          </p:nvSpPr>
          <p:spPr bwMode="auto">
            <a:xfrm>
              <a:off x="7315200" y="418274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7" name="TextBox 46">
              <a:extLst>
                <a:ext uri="{FF2B5EF4-FFF2-40B4-BE49-F238E27FC236}">
                  <a16:creationId xmlns:a16="http://schemas.microsoft.com/office/drawing/2014/main" id="{D272867C-A2B3-4511-B0FC-F19C78B6F3B4}"/>
                </a:ext>
              </a:extLst>
            </p:cNvPr>
            <p:cNvSpPr txBox="1"/>
            <p:nvPr/>
          </p:nvSpPr>
          <p:spPr>
            <a:xfrm>
              <a:off x="7470544" y="4538048"/>
              <a:ext cx="1140056" cy="646331"/>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Drug</a:t>
              </a:r>
            </a:p>
            <a:p>
              <a:r>
                <a:rPr lang="en-US" sz="1800" dirty="0">
                  <a:solidFill>
                    <a:srgbClr val="FFFF00"/>
                  </a:solidFill>
                  <a:latin typeface="Source Sans Pro Semibold" panose="020B0603030403020204" pitchFamily="34" charset="0"/>
                </a:rPr>
                <a:t>discovery</a:t>
              </a:r>
            </a:p>
          </p:txBody>
        </p:sp>
      </p:grpSp>
      <p:grpSp>
        <p:nvGrpSpPr>
          <p:cNvPr id="48" name="Group 47">
            <a:extLst>
              <a:ext uri="{FF2B5EF4-FFF2-40B4-BE49-F238E27FC236}">
                <a16:creationId xmlns:a16="http://schemas.microsoft.com/office/drawing/2014/main" id="{D12B951C-DDF4-420B-9612-34B418ABE7C6}"/>
              </a:ext>
            </a:extLst>
          </p:cNvPr>
          <p:cNvGrpSpPr/>
          <p:nvPr/>
        </p:nvGrpSpPr>
        <p:grpSpPr>
          <a:xfrm>
            <a:off x="4510863" y="4735194"/>
            <a:ext cx="1524000" cy="1412340"/>
            <a:chOff x="5760644" y="5389830"/>
            <a:chExt cx="1524000" cy="1412340"/>
          </a:xfrm>
        </p:grpSpPr>
        <p:sp>
          <p:nvSpPr>
            <p:cNvPr id="49" name="Oval 48">
              <a:extLst>
                <a:ext uri="{FF2B5EF4-FFF2-40B4-BE49-F238E27FC236}">
                  <a16:creationId xmlns:a16="http://schemas.microsoft.com/office/drawing/2014/main" id="{5CF48A93-ACE6-4ABD-B7BF-57036D24342F}"/>
                </a:ext>
              </a:extLst>
            </p:cNvPr>
            <p:cNvSpPr/>
            <p:nvPr/>
          </p:nvSpPr>
          <p:spPr bwMode="auto">
            <a:xfrm>
              <a:off x="5760644" y="538983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0" name="TextBox 49">
              <a:extLst>
                <a:ext uri="{FF2B5EF4-FFF2-40B4-BE49-F238E27FC236}">
                  <a16:creationId xmlns:a16="http://schemas.microsoft.com/office/drawing/2014/main" id="{2CCC5F50-7260-4076-847C-D361F9978819}"/>
                </a:ext>
              </a:extLst>
            </p:cNvPr>
            <p:cNvSpPr txBox="1"/>
            <p:nvPr/>
          </p:nvSpPr>
          <p:spPr>
            <a:xfrm>
              <a:off x="5938990" y="5879265"/>
              <a:ext cx="1164101"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Genomics</a:t>
              </a:r>
            </a:p>
          </p:txBody>
        </p:sp>
      </p:grpSp>
      <p:grpSp>
        <p:nvGrpSpPr>
          <p:cNvPr id="51" name="Group 50">
            <a:extLst>
              <a:ext uri="{FF2B5EF4-FFF2-40B4-BE49-F238E27FC236}">
                <a16:creationId xmlns:a16="http://schemas.microsoft.com/office/drawing/2014/main" id="{2A29BDD6-6D6E-4AD4-9A32-61857C226249}"/>
              </a:ext>
            </a:extLst>
          </p:cNvPr>
          <p:cNvGrpSpPr/>
          <p:nvPr/>
        </p:nvGrpSpPr>
        <p:grpSpPr>
          <a:xfrm>
            <a:off x="2877130" y="4769988"/>
            <a:ext cx="1584088" cy="1412340"/>
            <a:chOff x="2317200" y="5685967"/>
            <a:chExt cx="1584088" cy="1412340"/>
          </a:xfrm>
        </p:grpSpPr>
        <p:sp>
          <p:nvSpPr>
            <p:cNvPr id="52" name="Oval 51">
              <a:extLst>
                <a:ext uri="{FF2B5EF4-FFF2-40B4-BE49-F238E27FC236}">
                  <a16:creationId xmlns:a16="http://schemas.microsoft.com/office/drawing/2014/main" id="{DFD3ABF6-188C-4992-A7CD-213E2DD886C2}"/>
                </a:ext>
              </a:extLst>
            </p:cNvPr>
            <p:cNvSpPr/>
            <p:nvPr/>
          </p:nvSpPr>
          <p:spPr bwMode="auto">
            <a:xfrm>
              <a:off x="2355847" y="5685967"/>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3" name="TextBox 52">
              <a:extLst>
                <a:ext uri="{FF2B5EF4-FFF2-40B4-BE49-F238E27FC236}">
                  <a16:creationId xmlns:a16="http://schemas.microsoft.com/office/drawing/2014/main" id="{72EAC0D2-6023-4DB1-90B7-29FA3B800547}"/>
                </a:ext>
              </a:extLst>
            </p:cNvPr>
            <p:cNvSpPr txBox="1"/>
            <p:nvPr/>
          </p:nvSpPr>
          <p:spPr>
            <a:xfrm>
              <a:off x="2317200" y="6206232"/>
              <a:ext cx="1584088"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Metabolomics</a:t>
              </a:r>
            </a:p>
          </p:txBody>
        </p:sp>
      </p:grpSp>
      <p:grpSp>
        <p:nvGrpSpPr>
          <p:cNvPr id="54" name="Group 53">
            <a:extLst>
              <a:ext uri="{FF2B5EF4-FFF2-40B4-BE49-F238E27FC236}">
                <a16:creationId xmlns:a16="http://schemas.microsoft.com/office/drawing/2014/main" id="{024DFDDC-A4D8-4028-A0C5-3F26D8C7F179}"/>
              </a:ext>
            </a:extLst>
          </p:cNvPr>
          <p:cNvGrpSpPr/>
          <p:nvPr/>
        </p:nvGrpSpPr>
        <p:grpSpPr>
          <a:xfrm>
            <a:off x="1524000" y="4044768"/>
            <a:ext cx="1524000" cy="1412340"/>
            <a:chOff x="533400" y="5099783"/>
            <a:chExt cx="1524000" cy="1412340"/>
          </a:xfrm>
        </p:grpSpPr>
        <p:sp>
          <p:nvSpPr>
            <p:cNvPr id="55" name="Oval 54">
              <a:extLst>
                <a:ext uri="{FF2B5EF4-FFF2-40B4-BE49-F238E27FC236}">
                  <a16:creationId xmlns:a16="http://schemas.microsoft.com/office/drawing/2014/main" id="{A07E9089-3E07-45F7-A27A-EFB0393B5838}"/>
                </a:ext>
              </a:extLst>
            </p:cNvPr>
            <p:cNvSpPr/>
            <p:nvPr/>
          </p:nvSpPr>
          <p:spPr bwMode="auto">
            <a:xfrm>
              <a:off x="533400" y="509978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6" name="TextBox 55">
              <a:extLst>
                <a:ext uri="{FF2B5EF4-FFF2-40B4-BE49-F238E27FC236}">
                  <a16:creationId xmlns:a16="http://schemas.microsoft.com/office/drawing/2014/main" id="{FE29692C-651E-40DC-A531-1E264627AD5B}"/>
                </a:ext>
              </a:extLst>
            </p:cNvPr>
            <p:cNvSpPr txBox="1"/>
            <p:nvPr/>
          </p:nvSpPr>
          <p:spPr>
            <a:xfrm>
              <a:off x="609256" y="5680501"/>
              <a:ext cx="132279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Proteomics</a:t>
              </a:r>
            </a:p>
          </p:txBody>
        </p:sp>
      </p:grpSp>
      <p:sp>
        <p:nvSpPr>
          <p:cNvPr id="59" name="TextBox 58">
            <a:extLst>
              <a:ext uri="{FF2B5EF4-FFF2-40B4-BE49-F238E27FC236}">
                <a16:creationId xmlns:a16="http://schemas.microsoft.com/office/drawing/2014/main" id="{242F523B-8D9C-4D06-BF47-CF60CD4AF023}"/>
              </a:ext>
            </a:extLst>
          </p:cNvPr>
          <p:cNvSpPr txBox="1"/>
          <p:nvPr/>
        </p:nvSpPr>
        <p:spPr>
          <a:xfrm>
            <a:off x="3109891" y="3689486"/>
            <a:ext cx="2783134" cy="584775"/>
          </a:xfrm>
          <a:prstGeom prst="rect">
            <a:avLst/>
          </a:prstGeom>
          <a:noFill/>
        </p:spPr>
        <p:txBody>
          <a:bodyPr wrap="none" rtlCol="0">
            <a:spAutoFit/>
          </a:bodyPr>
          <a:lstStyle/>
          <a:p>
            <a:r>
              <a:rPr lang="en-US" dirty="0">
                <a:solidFill>
                  <a:srgbClr val="FF0000"/>
                </a:solidFill>
              </a:rPr>
              <a:t>Bioinformatics</a:t>
            </a:r>
          </a:p>
        </p:txBody>
      </p:sp>
    </p:spTree>
    <p:extLst>
      <p:ext uri="{BB962C8B-B14F-4D97-AF65-F5344CB8AC3E}">
        <p14:creationId xmlns:p14="http://schemas.microsoft.com/office/powerpoint/2010/main" val="915719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C4A0808-D38A-46C7-A6D6-778047AFEF99}"/>
              </a:ext>
            </a:extLst>
          </p:cNvPr>
          <p:cNvSpPr/>
          <p:nvPr/>
        </p:nvSpPr>
        <p:spPr bwMode="auto">
          <a:xfrm>
            <a:off x="457200" y="1600200"/>
            <a:ext cx="8229600" cy="4800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17532957-7DF2-4008-A681-557126E7C73C}"/>
              </a:ext>
            </a:extLst>
          </p:cNvPr>
          <p:cNvSpPr>
            <a:spLocks noGrp="1"/>
          </p:cNvSpPr>
          <p:nvPr>
            <p:ph type="title"/>
          </p:nvPr>
        </p:nvSpPr>
        <p:spPr/>
        <p:txBody>
          <a:bodyPr/>
          <a:lstStyle/>
          <a:p>
            <a:r>
              <a:rPr lang="en-US" dirty="0"/>
              <a:t>‘Bioinformatics’ </a:t>
            </a:r>
            <a:r>
              <a:rPr lang="en-US" dirty="0">
                <a:sym typeface="Wingdings" panose="05000000000000000000" pitchFamily="2" charset="2"/>
              </a:rPr>
              <a:t> all species</a:t>
            </a:r>
            <a:endParaRPr lang="en-US" dirty="0"/>
          </a:p>
        </p:txBody>
      </p:sp>
      <p:sp>
        <p:nvSpPr>
          <p:cNvPr id="4" name="Slide Number Placeholder 3">
            <a:extLst>
              <a:ext uri="{FF2B5EF4-FFF2-40B4-BE49-F238E27FC236}">
                <a16:creationId xmlns:a16="http://schemas.microsoft.com/office/drawing/2014/main" id="{9DA6830C-C12B-4A87-8B40-A8FB27B26716}"/>
              </a:ext>
            </a:extLst>
          </p:cNvPr>
          <p:cNvSpPr>
            <a:spLocks noGrp="1"/>
          </p:cNvSpPr>
          <p:nvPr>
            <p:ph type="sldNum" sz="quarter" idx="4"/>
          </p:nvPr>
        </p:nvSpPr>
        <p:spPr/>
        <p:txBody>
          <a:bodyPr/>
          <a:lstStyle/>
          <a:p>
            <a:fld id="{9CE537AB-973C-4F01-8428-E6E22579D3AA}" type="slidenum">
              <a:rPr lang="en-US" smtClean="0"/>
              <a:pPr/>
              <a:t>32</a:t>
            </a:fld>
            <a:endParaRPr lang="en-US"/>
          </a:p>
        </p:txBody>
      </p:sp>
      <p:grpSp>
        <p:nvGrpSpPr>
          <p:cNvPr id="5" name="Group 4">
            <a:extLst>
              <a:ext uri="{FF2B5EF4-FFF2-40B4-BE49-F238E27FC236}">
                <a16:creationId xmlns:a16="http://schemas.microsoft.com/office/drawing/2014/main" id="{7CAF0807-A26E-4995-B88E-0BE317FA9128}"/>
              </a:ext>
            </a:extLst>
          </p:cNvPr>
          <p:cNvGrpSpPr/>
          <p:nvPr/>
        </p:nvGrpSpPr>
        <p:grpSpPr>
          <a:xfrm>
            <a:off x="1551862" y="2484547"/>
            <a:ext cx="1524000" cy="1412340"/>
            <a:chOff x="1685453" y="1447800"/>
            <a:chExt cx="1524000" cy="1412340"/>
          </a:xfrm>
        </p:grpSpPr>
        <p:sp>
          <p:nvSpPr>
            <p:cNvPr id="6" name="Oval 5">
              <a:extLst>
                <a:ext uri="{FF2B5EF4-FFF2-40B4-BE49-F238E27FC236}">
                  <a16:creationId xmlns:a16="http://schemas.microsoft.com/office/drawing/2014/main" id="{B2563A53-821E-4E1C-A492-BD5F7130C821}"/>
                </a:ext>
              </a:extLst>
            </p:cNvPr>
            <p:cNvSpPr/>
            <p:nvPr/>
          </p:nvSpPr>
          <p:spPr bwMode="auto">
            <a:xfrm>
              <a:off x="1685453" y="144780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TextBox 6">
              <a:extLst>
                <a:ext uri="{FF2B5EF4-FFF2-40B4-BE49-F238E27FC236}">
                  <a16:creationId xmlns:a16="http://schemas.microsoft.com/office/drawing/2014/main" id="{7ABDC742-5318-420C-9D4B-9E62502ECEDE}"/>
                </a:ext>
              </a:extLst>
            </p:cNvPr>
            <p:cNvSpPr txBox="1"/>
            <p:nvPr/>
          </p:nvSpPr>
          <p:spPr>
            <a:xfrm>
              <a:off x="1771069" y="1943527"/>
              <a:ext cx="1293944"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Agriculture</a:t>
              </a:r>
            </a:p>
          </p:txBody>
        </p:sp>
      </p:grpSp>
      <p:grpSp>
        <p:nvGrpSpPr>
          <p:cNvPr id="8" name="Group 7">
            <a:extLst>
              <a:ext uri="{FF2B5EF4-FFF2-40B4-BE49-F238E27FC236}">
                <a16:creationId xmlns:a16="http://schemas.microsoft.com/office/drawing/2014/main" id="{EADDC35F-CD96-4CF5-BC2A-9DA2EB0E2440}"/>
              </a:ext>
            </a:extLst>
          </p:cNvPr>
          <p:cNvGrpSpPr/>
          <p:nvPr/>
        </p:nvGrpSpPr>
        <p:grpSpPr>
          <a:xfrm>
            <a:off x="2925726" y="1752600"/>
            <a:ext cx="1524000" cy="1412340"/>
            <a:chOff x="3209453" y="1115085"/>
            <a:chExt cx="1524000" cy="1412340"/>
          </a:xfrm>
        </p:grpSpPr>
        <p:sp>
          <p:nvSpPr>
            <p:cNvPr id="9" name="Oval 8">
              <a:extLst>
                <a:ext uri="{FF2B5EF4-FFF2-40B4-BE49-F238E27FC236}">
                  <a16:creationId xmlns:a16="http://schemas.microsoft.com/office/drawing/2014/main" id="{2D55035B-C2AD-4521-8EEC-6CD7E6649F9A}"/>
                </a:ext>
              </a:extLst>
            </p:cNvPr>
            <p:cNvSpPr/>
            <p:nvPr/>
          </p:nvSpPr>
          <p:spPr bwMode="auto">
            <a:xfrm>
              <a:off x="3209453" y="1115085"/>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TextBox 9">
              <a:extLst>
                <a:ext uri="{FF2B5EF4-FFF2-40B4-BE49-F238E27FC236}">
                  <a16:creationId xmlns:a16="http://schemas.microsoft.com/office/drawing/2014/main" id="{305D374E-F47F-4AB8-89A2-31C2A9B2ECAA}"/>
                </a:ext>
              </a:extLst>
            </p:cNvPr>
            <p:cNvSpPr txBox="1"/>
            <p:nvPr/>
          </p:nvSpPr>
          <p:spPr>
            <a:xfrm>
              <a:off x="3520700" y="1632238"/>
              <a:ext cx="93326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Biology</a:t>
              </a:r>
            </a:p>
          </p:txBody>
        </p:sp>
      </p:grpSp>
      <p:grpSp>
        <p:nvGrpSpPr>
          <p:cNvPr id="11" name="Group 10">
            <a:extLst>
              <a:ext uri="{FF2B5EF4-FFF2-40B4-BE49-F238E27FC236}">
                <a16:creationId xmlns:a16="http://schemas.microsoft.com/office/drawing/2014/main" id="{1D8B32B0-8054-4246-A7AA-FA763F76C19D}"/>
              </a:ext>
            </a:extLst>
          </p:cNvPr>
          <p:cNvGrpSpPr/>
          <p:nvPr/>
        </p:nvGrpSpPr>
        <p:grpSpPr>
          <a:xfrm>
            <a:off x="4578737" y="1795110"/>
            <a:ext cx="1524000" cy="1412340"/>
            <a:chOff x="4733111" y="2136626"/>
            <a:chExt cx="1524000" cy="1412340"/>
          </a:xfrm>
        </p:grpSpPr>
        <p:sp>
          <p:nvSpPr>
            <p:cNvPr id="12" name="Oval 11">
              <a:extLst>
                <a:ext uri="{FF2B5EF4-FFF2-40B4-BE49-F238E27FC236}">
                  <a16:creationId xmlns:a16="http://schemas.microsoft.com/office/drawing/2014/main" id="{C2A57B49-4619-4FDA-A253-62AF0C66902A}"/>
                </a:ext>
              </a:extLst>
            </p:cNvPr>
            <p:cNvSpPr/>
            <p:nvPr/>
          </p:nvSpPr>
          <p:spPr bwMode="auto">
            <a:xfrm>
              <a:off x="4733111" y="2136626"/>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TextBox 12">
              <a:extLst>
                <a:ext uri="{FF2B5EF4-FFF2-40B4-BE49-F238E27FC236}">
                  <a16:creationId xmlns:a16="http://schemas.microsoft.com/office/drawing/2014/main" id="{62AA4E6E-6103-4264-98CF-9854552F2444}"/>
                </a:ext>
              </a:extLst>
            </p:cNvPr>
            <p:cNvSpPr txBox="1"/>
            <p:nvPr/>
          </p:nvSpPr>
          <p:spPr>
            <a:xfrm>
              <a:off x="4936813" y="2641397"/>
              <a:ext cx="107914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Medicine</a:t>
              </a:r>
            </a:p>
          </p:txBody>
        </p:sp>
      </p:grpSp>
      <p:grpSp>
        <p:nvGrpSpPr>
          <p:cNvPr id="14" name="Group 13">
            <a:extLst>
              <a:ext uri="{FF2B5EF4-FFF2-40B4-BE49-F238E27FC236}">
                <a16:creationId xmlns:a16="http://schemas.microsoft.com/office/drawing/2014/main" id="{BBB6C4A6-11CB-465F-9B57-71F73CFF48AE}"/>
              </a:ext>
            </a:extLst>
          </p:cNvPr>
          <p:cNvGrpSpPr/>
          <p:nvPr/>
        </p:nvGrpSpPr>
        <p:grpSpPr>
          <a:xfrm>
            <a:off x="5952601" y="2574174"/>
            <a:ext cx="1524000" cy="1412340"/>
            <a:chOff x="6629399" y="2170568"/>
            <a:chExt cx="1524000" cy="1412340"/>
          </a:xfrm>
        </p:grpSpPr>
        <p:sp>
          <p:nvSpPr>
            <p:cNvPr id="15" name="Oval 14">
              <a:extLst>
                <a:ext uri="{FF2B5EF4-FFF2-40B4-BE49-F238E27FC236}">
                  <a16:creationId xmlns:a16="http://schemas.microsoft.com/office/drawing/2014/main" id="{6868D7AE-7DE4-4C3C-B413-1D422242974B}"/>
                </a:ext>
              </a:extLst>
            </p:cNvPr>
            <p:cNvSpPr/>
            <p:nvPr/>
          </p:nvSpPr>
          <p:spPr bwMode="auto">
            <a:xfrm>
              <a:off x="6629399" y="2170568"/>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TextBox 15">
              <a:extLst>
                <a:ext uri="{FF2B5EF4-FFF2-40B4-BE49-F238E27FC236}">
                  <a16:creationId xmlns:a16="http://schemas.microsoft.com/office/drawing/2014/main" id="{569A9AA8-2BFA-407A-A70C-236F690FE2FB}"/>
                </a:ext>
              </a:extLst>
            </p:cNvPr>
            <p:cNvSpPr txBox="1"/>
            <p:nvPr/>
          </p:nvSpPr>
          <p:spPr>
            <a:xfrm>
              <a:off x="6883888" y="2688068"/>
              <a:ext cx="101502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Forestry</a:t>
              </a:r>
            </a:p>
          </p:txBody>
        </p:sp>
      </p:grpSp>
      <p:grpSp>
        <p:nvGrpSpPr>
          <p:cNvPr id="17" name="Group 16">
            <a:extLst>
              <a:ext uri="{FF2B5EF4-FFF2-40B4-BE49-F238E27FC236}">
                <a16:creationId xmlns:a16="http://schemas.microsoft.com/office/drawing/2014/main" id="{53F7187E-F118-4856-95EB-2911BA57228E}"/>
              </a:ext>
            </a:extLst>
          </p:cNvPr>
          <p:cNvGrpSpPr/>
          <p:nvPr/>
        </p:nvGrpSpPr>
        <p:grpSpPr>
          <a:xfrm>
            <a:off x="5952601" y="4103056"/>
            <a:ext cx="1524000" cy="1412340"/>
            <a:chOff x="7315200" y="4182743"/>
            <a:chExt cx="1524000" cy="1412340"/>
          </a:xfrm>
        </p:grpSpPr>
        <p:sp>
          <p:nvSpPr>
            <p:cNvPr id="18" name="Oval 17">
              <a:extLst>
                <a:ext uri="{FF2B5EF4-FFF2-40B4-BE49-F238E27FC236}">
                  <a16:creationId xmlns:a16="http://schemas.microsoft.com/office/drawing/2014/main" id="{F033410F-0BCD-43D3-9524-F0F90CE48399}"/>
                </a:ext>
              </a:extLst>
            </p:cNvPr>
            <p:cNvSpPr/>
            <p:nvPr/>
          </p:nvSpPr>
          <p:spPr bwMode="auto">
            <a:xfrm>
              <a:off x="7315200" y="418274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Box 18">
              <a:extLst>
                <a:ext uri="{FF2B5EF4-FFF2-40B4-BE49-F238E27FC236}">
                  <a16:creationId xmlns:a16="http://schemas.microsoft.com/office/drawing/2014/main" id="{8BCFE214-8A13-44D6-8794-314A594EA326}"/>
                </a:ext>
              </a:extLst>
            </p:cNvPr>
            <p:cNvSpPr txBox="1"/>
            <p:nvPr/>
          </p:nvSpPr>
          <p:spPr>
            <a:xfrm>
              <a:off x="7470544" y="4538048"/>
              <a:ext cx="1140056" cy="646331"/>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Drug</a:t>
              </a:r>
            </a:p>
            <a:p>
              <a:r>
                <a:rPr lang="en-US" sz="1800" dirty="0">
                  <a:solidFill>
                    <a:srgbClr val="FFFF00"/>
                  </a:solidFill>
                  <a:latin typeface="Source Sans Pro Semibold" panose="020B0603030403020204" pitchFamily="34" charset="0"/>
                </a:rPr>
                <a:t>discovery</a:t>
              </a:r>
            </a:p>
          </p:txBody>
        </p:sp>
      </p:grpSp>
      <p:grpSp>
        <p:nvGrpSpPr>
          <p:cNvPr id="20" name="Group 19">
            <a:extLst>
              <a:ext uri="{FF2B5EF4-FFF2-40B4-BE49-F238E27FC236}">
                <a16:creationId xmlns:a16="http://schemas.microsoft.com/office/drawing/2014/main" id="{038C1421-E96E-4314-B2D1-02B961A31C77}"/>
              </a:ext>
            </a:extLst>
          </p:cNvPr>
          <p:cNvGrpSpPr/>
          <p:nvPr/>
        </p:nvGrpSpPr>
        <p:grpSpPr>
          <a:xfrm>
            <a:off x="4510863" y="4735194"/>
            <a:ext cx="1524000" cy="1412340"/>
            <a:chOff x="5760644" y="5389830"/>
            <a:chExt cx="1524000" cy="1412340"/>
          </a:xfrm>
        </p:grpSpPr>
        <p:sp>
          <p:nvSpPr>
            <p:cNvPr id="21" name="Oval 20">
              <a:extLst>
                <a:ext uri="{FF2B5EF4-FFF2-40B4-BE49-F238E27FC236}">
                  <a16:creationId xmlns:a16="http://schemas.microsoft.com/office/drawing/2014/main" id="{0AB55071-B39B-455B-9BB6-C96E1931327B}"/>
                </a:ext>
              </a:extLst>
            </p:cNvPr>
            <p:cNvSpPr/>
            <p:nvPr/>
          </p:nvSpPr>
          <p:spPr bwMode="auto">
            <a:xfrm>
              <a:off x="5760644" y="538983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3B2B9045-E37B-45D0-8255-1A50F08155CA}"/>
                </a:ext>
              </a:extLst>
            </p:cNvPr>
            <p:cNvSpPr txBox="1"/>
            <p:nvPr/>
          </p:nvSpPr>
          <p:spPr>
            <a:xfrm>
              <a:off x="5938990" y="5879265"/>
              <a:ext cx="1164101"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Genomics</a:t>
              </a:r>
            </a:p>
          </p:txBody>
        </p:sp>
      </p:grpSp>
      <p:grpSp>
        <p:nvGrpSpPr>
          <p:cNvPr id="23" name="Group 22">
            <a:extLst>
              <a:ext uri="{FF2B5EF4-FFF2-40B4-BE49-F238E27FC236}">
                <a16:creationId xmlns:a16="http://schemas.microsoft.com/office/drawing/2014/main" id="{8561CA3E-9695-4ACC-87DC-5CA9ED5CFC04}"/>
              </a:ext>
            </a:extLst>
          </p:cNvPr>
          <p:cNvGrpSpPr/>
          <p:nvPr/>
        </p:nvGrpSpPr>
        <p:grpSpPr>
          <a:xfrm>
            <a:off x="2877130" y="4769988"/>
            <a:ext cx="1584088" cy="1412340"/>
            <a:chOff x="2317200" y="5685967"/>
            <a:chExt cx="1584088" cy="1412340"/>
          </a:xfrm>
        </p:grpSpPr>
        <p:sp>
          <p:nvSpPr>
            <p:cNvPr id="24" name="Oval 23">
              <a:extLst>
                <a:ext uri="{FF2B5EF4-FFF2-40B4-BE49-F238E27FC236}">
                  <a16:creationId xmlns:a16="http://schemas.microsoft.com/office/drawing/2014/main" id="{8B197789-7DD3-4CC9-A2F7-8A9A941C1E40}"/>
                </a:ext>
              </a:extLst>
            </p:cNvPr>
            <p:cNvSpPr/>
            <p:nvPr/>
          </p:nvSpPr>
          <p:spPr bwMode="auto">
            <a:xfrm>
              <a:off x="2355847" y="5685967"/>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5" name="TextBox 24">
              <a:extLst>
                <a:ext uri="{FF2B5EF4-FFF2-40B4-BE49-F238E27FC236}">
                  <a16:creationId xmlns:a16="http://schemas.microsoft.com/office/drawing/2014/main" id="{26550638-5058-4218-8862-F80737D15950}"/>
                </a:ext>
              </a:extLst>
            </p:cNvPr>
            <p:cNvSpPr txBox="1"/>
            <p:nvPr/>
          </p:nvSpPr>
          <p:spPr>
            <a:xfrm>
              <a:off x="2317200" y="6206232"/>
              <a:ext cx="1584088"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Metabolomics</a:t>
              </a:r>
            </a:p>
          </p:txBody>
        </p:sp>
      </p:grpSp>
      <p:grpSp>
        <p:nvGrpSpPr>
          <p:cNvPr id="26" name="Group 25">
            <a:extLst>
              <a:ext uri="{FF2B5EF4-FFF2-40B4-BE49-F238E27FC236}">
                <a16:creationId xmlns:a16="http://schemas.microsoft.com/office/drawing/2014/main" id="{C7B3BF05-31F0-4C22-BA10-80C8F3231665}"/>
              </a:ext>
            </a:extLst>
          </p:cNvPr>
          <p:cNvGrpSpPr/>
          <p:nvPr/>
        </p:nvGrpSpPr>
        <p:grpSpPr>
          <a:xfrm>
            <a:off x="1524000" y="4044768"/>
            <a:ext cx="1524000" cy="1412340"/>
            <a:chOff x="533400" y="5099783"/>
            <a:chExt cx="1524000" cy="1412340"/>
          </a:xfrm>
        </p:grpSpPr>
        <p:sp>
          <p:nvSpPr>
            <p:cNvPr id="27" name="Oval 26">
              <a:extLst>
                <a:ext uri="{FF2B5EF4-FFF2-40B4-BE49-F238E27FC236}">
                  <a16:creationId xmlns:a16="http://schemas.microsoft.com/office/drawing/2014/main" id="{95E2551E-4952-4DAD-92DF-FB4E2965CDF5}"/>
                </a:ext>
              </a:extLst>
            </p:cNvPr>
            <p:cNvSpPr/>
            <p:nvPr/>
          </p:nvSpPr>
          <p:spPr bwMode="auto">
            <a:xfrm>
              <a:off x="533400" y="509978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TextBox 27">
              <a:extLst>
                <a:ext uri="{FF2B5EF4-FFF2-40B4-BE49-F238E27FC236}">
                  <a16:creationId xmlns:a16="http://schemas.microsoft.com/office/drawing/2014/main" id="{3D7BEE9A-222A-420A-BA97-C1D524FFDBAE}"/>
                </a:ext>
              </a:extLst>
            </p:cNvPr>
            <p:cNvSpPr txBox="1"/>
            <p:nvPr/>
          </p:nvSpPr>
          <p:spPr>
            <a:xfrm>
              <a:off x="609256" y="5680501"/>
              <a:ext cx="132279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Proteomics</a:t>
              </a:r>
            </a:p>
          </p:txBody>
        </p:sp>
      </p:grpSp>
      <p:sp>
        <p:nvSpPr>
          <p:cNvPr id="30" name="TextBox 29">
            <a:extLst>
              <a:ext uri="{FF2B5EF4-FFF2-40B4-BE49-F238E27FC236}">
                <a16:creationId xmlns:a16="http://schemas.microsoft.com/office/drawing/2014/main" id="{A2EC5D4F-26CA-4CD8-8983-9E581BA467DE}"/>
              </a:ext>
            </a:extLst>
          </p:cNvPr>
          <p:cNvSpPr txBox="1"/>
          <p:nvPr/>
        </p:nvSpPr>
        <p:spPr>
          <a:xfrm>
            <a:off x="3109891" y="3689486"/>
            <a:ext cx="2783134" cy="584775"/>
          </a:xfrm>
          <a:prstGeom prst="rect">
            <a:avLst/>
          </a:prstGeom>
          <a:noFill/>
        </p:spPr>
        <p:txBody>
          <a:bodyPr wrap="none" rtlCol="0">
            <a:spAutoFit/>
          </a:bodyPr>
          <a:lstStyle/>
          <a:p>
            <a:r>
              <a:rPr lang="en-US" dirty="0">
                <a:solidFill>
                  <a:srgbClr val="FF0000"/>
                </a:solidFill>
              </a:rPr>
              <a:t>Bioinformatics</a:t>
            </a:r>
          </a:p>
        </p:txBody>
      </p:sp>
      <p:sp>
        <p:nvSpPr>
          <p:cNvPr id="31" name="Oval 30">
            <a:extLst>
              <a:ext uri="{FF2B5EF4-FFF2-40B4-BE49-F238E27FC236}">
                <a16:creationId xmlns:a16="http://schemas.microsoft.com/office/drawing/2014/main" id="{E1FE1D5A-8175-4F0D-88A0-F01A9EE39B8E}"/>
              </a:ext>
            </a:extLst>
          </p:cNvPr>
          <p:cNvSpPr/>
          <p:nvPr/>
        </p:nvSpPr>
        <p:spPr bwMode="auto">
          <a:xfrm>
            <a:off x="1421155" y="2715285"/>
            <a:ext cx="5589245" cy="3638767"/>
          </a:xfrm>
          <a:prstGeom prst="ellipse">
            <a:avLst/>
          </a:prstGeom>
          <a:no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249423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C4A0808-D38A-46C7-A6D6-778047AFEF99}"/>
              </a:ext>
            </a:extLst>
          </p:cNvPr>
          <p:cNvSpPr/>
          <p:nvPr/>
        </p:nvSpPr>
        <p:spPr bwMode="auto">
          <a:xfrm>
            <a:off x="457200" y="1600200"/>
            <a:ext cx="8229600" cy="48006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17532957-7DF2-4008-A681-557126E7C73C}"/>
              </a:ext>
            </a:extLst>
          </p:cNvPr>
          <p:cNvSpPr>
            <a:spLocks noGrp="1"/>
          </p:cNvSpPr>
          <p:nvPr>
            <p:ph type="title"/>
          </p:nvPr>
        </p:nvSpPr>
        <p:spPr/>
        <p:txBody>
          <a:bodyPr/>
          <a:lstStyle/>
          <a:p>
            <a:r>
              <a:rPr lang="en-US" dirty="0"/>
              <a:t>‘Bioinformatics’ </a:t>
            </a:r>
            <a:r>
              <a:rPr lang="en-US" dirty="0">
                <a:sym typeface="Wingdings" panose="05000000000000000000" pitchFamily="2" charset="2"/>
              </a:rPr>
              <a:t> human beings</a:t>
            </a:r>
            <a:endParaRPr lang="en-US" dirty="0"/>
          </a:p>
        </p:txBody>
      </p:sp>
      <p:sp>
        <p:nvSpPr>
          <p:cNvPr id="4" name="Slide Number Placeholder 3">
            <a:extLst>
              <a:ext uri="{FF2B5EF4-FFF2-40B4-BE49-F238E27FC236}">
                <a16:creationId xmlns:a16="http://schemas.microsoft.com/office/drawing/2014/main" id="{9DA6830C-C12B-4A87-8B40-A8FB27B26716}"/>
              </a:ext>
            </a:extLst>
          </p:cNvPr>
          <p:cNvSpPr>
            <a:spLocks noGrp="1"/>
          </p:cNvSpPr>
          <p:nvPr>
            <p:ph type="sldNum" sz="quarter" idx="4"/>
          </p:nvPr>
        </p:nvSpPr>
        <p:spPr/>
        <p:txBody>
          <a:bodyPr/>
          <a:lstStyle/>
          <a:p>
            <a:fld id="{9CE537AB-973C-4F01-8428-E6E22579D3AA}" type="slidenum">
              <a:rPr lang="en-US" smtClean="0"/>
              <a:pPr/>
              <a:t>33</a:t>
            </a:fld>
            <a:endParaRPr lang="en-US"/>
          </a:p>
        </p:txBody>
      </p:sp>
      <p:grpSp>
        <p:nvGrpSpPr>
          <p:cNvPr id="5" name="Group 4">
            <a:extLst>
              <a:ext uri="{FF2B5EF4-FFF2-40B4-BE49-F238E27FC236}">
                <a16:creationId xmlns:a16="http://schemas.microsoft.com/office/drawing/2014/main" id="{7CAF0807-A26E-4995-B88E-0BE317FA9128}"/>
              </a:ext>
            </a:extLst>
          </p:cNvPr>
          <p:cNvGrpSpPr/>
          <p:nvPr/>
        </p:nvGrpSpPr>
        <p:grpSpPr>
          <a:xfrm>
            <a:off x="535155" y="1773696"/>
            <a:ext cx="1524000" cy="1412340"/>
            <a:chOff x="1685453" y="1447800"/>
            <a:chExt cx="1524000" cy="1412340"/>
          </a:xfrm>
        </p:grpSpPr>
        <p:sp>
          <p:nvSpPr>
            <p:cNvPr id="6" name="Oval 5">
              <a:extLst>
                <a:ext uri="{FF2B5EF4-FFF2-40B4-BE49-F238E27FC236}">
                  <a16:creationId xmlns:a16="http://schemas.microsoft.com/office/drawing/2014/main" id="{B2563A53-821E-4E1C-A492-BD5F7130C821}"/>
                </a:ext>
              </a:extLst>
            </p:cNvPr>
            <p:cNvSpPr/>
            <p:nvPr/>
          </p:nvSpPr>
          <p:spPr bwMode="auto">
            <a:xfrm>
              <a:off x="1685453" y="144780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TextBox 6">
              <a:extLst>
                <a:ext uri="{FF2B5EF4-FFF2-40B4-BE49-F238E27FC236}">
                  <a16:creationId xmlns:a16="http://schemas.microsoft.com/office/drawing/2014/main" id="{7ABDC742-5318-420C-9D4B-9E62502ECEDE}"/>
                </a:ext>
              </a:extLst>
            </p:cNvPr>
            <p:cNvSpPr txBox="1"/>
            <p:nvPr/>
          </p:nvSpPr>
          <p:spPr>
            <a:xfrm>
              <a:off x="1771069" y="1943527"/>
              <a:ext cx="1293944"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Agriculture</a:t>
              </a:r>
            </a:p>
          </p:txBody>
        </p:sp>
      </p:grpSp>
      <p:grpSp>
        <p:nvGrpSpPr>
          <p:cNvPr id="8" name="Group 7">
            <a:extLst>
              <a:ext uri="{FF2B5EF4-FFF2-40B4-BE49-F238E27FC236}">
                <a16:creationId xmlns:a16="http://schemas.microsoft.com/office/drawing/2014/main" id="{EADDC35F-CD96-4CF5-BC2A-9DA2EB0E2440}"/>
              </a:ext>
            </a:extLst>
          </p:cNvPr>
          <p:cNvGrpSpPr/>
          <p:nvPr/>
        </p:nvGrpSpPr>
        <p:grpSpPr>
          <a:xfrm>
            <a:off x="2925726" y="1752600"/>
            <a:ext cx="1524000" cy="1412340"/>
            <a:chOff x="3209453" y="1115085"/>
            <a:chExt cx="1524000" cy="1412340"/>
          </a:xfrm>
        </p:grpSpPr>
        <p:sp>
          <p:nvSpPr>
            <p:cNvPr id="9" name="Oval 8">
              <a:extLst>
                <a:ext uri="{FF2B5EF4-FFF2-40B4-BE49-F238E27FC236}">
                  <a16:creationId xmlns:a16="http://schemas.microsoft.com/office/drawing/2014/main" id="{2D55035B-C2AD-4521-8EEC-6CD7E6649F9A}"/>
                </a:ext>
              </a:extLst>
            </p:cNvPr>
            <p:cNvSpPr/>
            <p:nvPr/>
          </p:nvSpPr>
          <p:spPr bwMode="auto">
            <a:xfrm>
              <a:off x="3209453" y="1115085"/>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TextBox 9">
              <a:extLst>
                <a:ext uri="{FF2B5EF4-FFF2-40B4-BE49-F238E27FC236}">
                  <a16:creationId xmlns:a16="http://schemas.microsoft.com/office/drawing/2014/main" id="{305D374E-F47F-4AB8-89A2-31C2A9B2ECAA}"/>
                </a:ext>
              </a:extLst>
            </p:cNvPr>
            <p:cNvSpPr txBox="1"/>
            <p:nvPr/>
          </p:nvSpPr>
          <p:spPr>
            <a:xfrm>
              <a:off x="3520700" y="1632238"/>
              <a:ext cx="93326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Biology</a:t>
              </a:r>
            </a:p>
          </p:txBody>
        </p:sp>
      </p:grpSp>
      <p:grpSp>
        <p:nvGrpSpPr>
          <p:cNvPr id="11" name="Group 10">
            <a:extLst>
              <a:ext uri="{FF2B5EF4-FFF2-40B4-BE49-F238E27FC236}">
                <a16:creationId xmlns:a16="http://schemas.microsoft.com/office/drawing/2014/main" id="{1D8B32B0-8054-4246-A7AA-FA763F76C19D}"/>
              </a:ext>
            </a:extLst>
          </p:cNvPr>
          <p:cNvGrpSpPr/>
          <p:nvPr/>
        </p:nvGrpSpPr>
        <p:grpSpPr>
          <a:xfrm>
            <a:off x="4578737" y="1795110"/>
            <a:ext cx="1524000" cy="1412340"/>
            <a:chOff x="4733111" y="2136626"/>
            <a:chExt cx="1524000" cy="1412340"/>
          </a:xfrm>
        </p:grpSpPr>
        <p:sp>
          <p:nvSpPr>
            <p:cNvPr id="12" name="Oval 11">
              <a:extLst>
                <a:ext uri="{FF2B5EF4-FFF2-40B4-BE49-F238E27FC236}">
                  <a16:creationId xmlns:a16="http://schemas.microsoft.com/office/drawing/2014/main" id="{C2A57B49-4619-4FDA-A253-62AF0C66902A}"/>
                </a:ext>
              </a:extLst>
            </p:cNvPr>
            <p:cNvSpPr/>
            <p:nvPr/>
          </p:nvSpPr>
          <p:spPr bwMode="auto">
            <a:xfrm>
              <a:off x="4733111" y="2136626"/>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TextBox 12">
              <a:extLst>
                <a:ext uri="{FF2B5EF4-FFF2-40B4-BE49-F238E27FC236}">
                  <a16:creationId xmlns:a16="http://schemas.microsoft.com/office/drawing/2014/main" id="{62AA4E6E-6103-4264-98CF-9854552F2444}"/>
                </a:ext>
              </a:extLst>
            </p:cNvPr>
            <p:cNvSpPr txBox="1"/>
            <p:nvPr/>
          </p:nvSpPr>
          <p:spPr>
            <a:xfrm>
              <a:off x="4936813" y="2641397"/>
              <a:ext cx="107914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Medicine</a:t>
              </a:r>
            </a:p>
          </p:txBody>
        </p:sp>
      </p:grpSp>
      <p:grpSp>
        <p:nvGrpSpPr>
          <p:cNvPr id="14" name="Group 13">
            <a:extLst>
              <a:ext uri="{FF2B5EF4-FFF2-40B4-BE49-F238E27FC236}">
                <a16:creationId xmlns:a16="http://schemas.microsoft.com/office/drawing/2014/main" id="{BBB6C4A6-11CB-465F-9B57-71F73CFF48AE}"/>
              </a:ext>
            </a:extLst>
          </p:cNvPr>
          <p:cNvGrpSpPr/>
          <p:nvPr/>
        </p:nvGrpSpPr>
        <p:grpSpPr>
          <a:xfrm>
            <a:off x="6968905" y="1773696"/>
            <a:ext cx="1524000" cy="1412340"/>
            <a:chOff x="6629399" y="2170568"/>
            <a:chExt cx="1524000" cy="1412340"/>
          </a:xfrm>
        </p:grpSpPr>
        <p:sp>
          <p:nvSpPr>
            <p:cNvPr id="15" name="Oval 14">
              <a:extLst>
                <a:ext uri="{FF2B5EF4-FFF2-40B4-BE49-F238E27FC236}">
                  <a16:creationId xmlns:a16="http://schemas.microsoft.com/office/drawing/2014/main" id="{6868D7AE-7DE4-4C3C-B413-1D422242974B}"/>
                </a:ext>
              </a:extLst>
            </p:cNvPr>
            <p:cNvSpPr/>
            <p:nvPr/>
          </p:nvSpPr>
          <p:spPr bwMode="auto">
            <a:xfrm>
              <a:off x="6629399" y="2170568"/>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TextBox 15">
              <a:extLst>
                <a:ext uri="{FF2B5EF4-FFF2-40B4-BE49-F238E27FC236}">
                  <a16:creationId xmlns:a16="http://schemas.microsoft.com/office/drawing/2014/main" id="{569A9AA8-2BFA-407A-A70C-236F690FE2FB}"/>
                </a:ext>
              </a:extLst>
            </p:cNvPr>
            <p:cNvSpPr txBox="1"/>
            <p:nvPr/>
          </p:nvSpPr>
          <p:spPr>
            <a:xfrm>
              <a:off x="6883888" y="2688068"/>
              <a:ext cx="1015022"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Forestry</a:t>
              </a:r>
            </a:p>
          </p:txBody>
        </p:sp>
      </p:grpSp>
      <p:grpSp>
        <p:nvGrpSpPr>
          <p:cNvPr id="17" name="Group 16">
            <a:extLst>
              <a:ext uri="{FF2B5EF4-FFF2-40B4-BE49-F238E27FC236}">
                <a16:creationId xmlns:a16="http://schemas.microsoft.com/office/drawing/2014/main" id="{53F7187E-F118-4856-95EB-2911BA57228E}"/>
              </a:ext>
            </a:extLst>
          </p:cNvPr>
          <p:cNvGrpSpPr/>
          <p:nvPr/>
        </p:nvGrpSpPr>
        <p:grpSpPr>
          <a:xfrm>
            <a:off x="5952601" y="4103056"/>
            <a:ext cx="1524000" cy="1412340"/>
            <a:chOff x="7315200" y="4182743"/>
            <a:chExt cx="1524000" cy="1412340"/>
          </a:xfrm>
        </p:grpSpPr>
        <p:sp>
          <p:nvSpPr>
            <p:cNvPr id="18" name="Oval 17">
              <a:extLst>
                <a:ext uri="{FF2B5EF4-FFF2-40B4-BE49-F238E27FC236}">
                  <a16:creationId xmlns:a16="http://schemas.microsoft.com/office/drawing/2014/main" id="{F033410F-0BCD-43D3-9524-F0F90CE48399}"/>
                </a:ext>
              </a:extLst>
            </p:cNvPr>
            <p:cNvSpPr/>
            <p:nvPr/>
          </p:nvSpPr>
          <p:spPr bwMode="auto">
            <a:xfrm>
              <a:off x="7315200" y="418274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Box 18">
              <a:extLst>
                <a:ext uri="{FF2B5EF4-FFF2-40B4-BE49-F238E27FC236}">
                  <a16:creationId xmlns:a16="http://schemas.microsoft.com/office/drawing/2014/main" id="{8BCFE214-8A13-44D6-8794-314A594EA326}"/>
                </a:ext>
              </a:extLst>
            </p:cNvPr>
            <p:cNvSpPr txBox="1"/>
            <p:nvPr/>
          </p:nvSpPr>
          <p:spPr>
            <a:xfrm>
              <a:off x="7470544" y="4538048"/>
              <a:ext cx="1140056" cy="646331"/>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Drug</a:t>
              </a:r>
            </a:p>
            <a:p>
              <a:r>
                <a:rPr lang="en-US" sz="1800" dirty="0">
                  <a:solidFill>
                    <a:srgbClr val="FFFF00"/>
                  </a:solidFill>
                  <a:latin typeface="Source Sans Pro Semibold" panose="020B0603030403020204" pitchFamily="34" charset="0"/>
                </a:rPr>
                <a:t>discovery</a:t>
              </a:r>
            </a:p>
          </p:txBody>
        </p:sp>
      </p:grpSp>
      <p:grpSp>
        <p:nvGrpSpPr>
          <p:cNvPr id="20" name="Group 19">
            <a:extLst>
              <a:ext uri="{FF2B5EF4-FFF2-40B4-BE49-F238E27FC236}">
                <a16:creationId xmlns:a16="http://schemas.microsoft.com/office/drawing/2014/main" id="{038C1421-E96E-4314-B2D1-02B961A31C77}"/>
              </a:ext>
            </a:extLst>
          </p:cNvPr>
          <p:cNvGrpSpPr/>
          <p:nvPr/>
        </p:nvGrpSpPr>
        <p:grpSpPr>
          <a:xfrm>
            <a:off x="4510863" y="4735194"/>
            <a:ext cx="1524000" cy="1412340"/>
            <a:chOff x="5760644" y="5389830"/>
            <a:chExt cx="1524000" cy="1412340"/>
          </a:xfrm>
        </p:grpSpPr>
        <p:sp>
          <p:nvSpPr>
            <p:cNvPr id="21" name="Oval 20">
              <a:extLst>
                <a:ext uri="{FF2B5EF4-FFF2-40B4-BE49-F238E27FC236}">
                  <a16:creationId xmlns:a16="http://schemas.microsoft.com/office/drawing/2014/main" id="{0AB55071-B39B-455B-9BB6-C96E1931327B}"/>
                </a:ext>
              </a:extLst>
            </p:cNvPr>
            <p:cNvSpPr/>
            <p:nvPr/>
          </p:nvSpPr>
          <p:spPr bwMode="auto">
            <a:xfrm>
              <a:off x="5760644" y="5389830"/>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TextBox 21">
              <a:extLst>
                <a:ext uri="{FF2B5EF4-FFF2-40B4-BE49-F238E27FC236}">
                  <a16:creationId xmlns:a16="http://schemas.microsoft.com/office/drawing/2014/main" id="{3B2B9045-E37B-45D0-8255-1A50F08155CA}"/>
                </a:ext>
              </a:extLst>
            </p:cNvPr>
            <p:cNvSpPr txBox="1"/>
            <p:nvPr/>
          </p:nvSpPr>
          <p:spPr>
            <a:xfrm>
              <a:off x="5938990" y="5879265"/>
              <a:ext cx="1164101"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Genomics</a:t>
              </a:r>
            </a:p>
          </p:txBody>
        </p:sp>
      </p:grpSp>
      <p:grpSp>
        <p:nvGrpSpPr>
          <p:cNvPr id="23" name="Group 22">
            <a:extLst>
              <a:ext uri="{FF2B5EF4-FFF2-40B4-BE49-F238E27FC236}">
                <a16:creationId xmlns:a16="http://schemas.microsoft.com/office/drawing/2014/main" id="{8561CA3E-9695-4ACC-87DC-5CA9ED5CFC04}"/>
              </a:ext>
            </a:extLst>
          </p:cNvPr>
          <p:cNvGrpSpPr/>
          <p:nvPr/>
        </p:nvGrpSpPr>
        <p:grpSpPr>
          <a:xfrm>
            <a:off x="2877130" y="4769988"/>
            <a:ext cx="1584088" cy="1412340"/>
            <a:chOff x="2317200" y="5685967"/>
            <a:chExt cx="1584088" cy="1412340"/>
          </a:xfrm>
        </p:grpSpPr>
        <p:sp>
          <p:nvSpPr>
            <p:cNvPr id="24" name="Oval 23">
              <a:extLst>
                <a:ext uri="{FF2B5EF4-FFF2-40B4-BE49-F238E27FC236}">
                  <a16:creationId xmlns:a16="http://schemas.microsoft.com/office/drawing/2014/main" id="{8B197789-7DD3-4CC9-A2F7-8A9A941C1E40}"/>
                </a:ext>
              </a:extLst>
            </p:cNvPr>
            <p:cNvSpPr/>
            <p:nvPr/>
          </p:nvSpPr>
          <p:spPr bwMode="auto">
            <a:xfrm>
              <a:off x="2355847" y="5685967"/>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5" name="TextBox 24">
              <a:extLst>
                <a:ext uri="{FF2B5EF4-FFF2-40B4-BE49-F238E27FC236}">
                  <a16:creationId xmlns:a16="http://schemas.microsoft.com/office/drawing/2014/main" id="{26550638-5058-4218-8862-F80737D15950}"/>
                </a:ext>
              </a:extLst>
            </p:cNvPr>
            <p:cNvSpPr txBox="1"/>
            <p:nvPr/>
          </p:nvSpPr>
          <p:spPr>
            <a:xfrm>
              <a:off x="2317200" y="6206232"/>
              <a:ext cx="1584088"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Metabolomics</a:t>
              </a:r>
            </a:p>
          </p:txBody>
        </p:sp>
      </p:grpSp>
      <p:grpSp>
        <p:nvGrpSpPr>
          <p:cNvPr id="26" name="Group 25">
            <a:extLst>
              <a:ext uri="{FF2B5EF4-FFF2-40B4-BE49-F238E27FC236}">
                <a16:creationId xmlns:a16="http://schemas.microsoft.com/office/drawing/2014/main" id="{C7B3BF05-31F0-4C22-BA10-80C8F3231665}"/>
              </a:ext>
            </a:extLst>
          </p:cNvPr>
          <p:cNvGrpSpPr/>
          <p:nvPr/>
        </p:nvGrpSpPr>
        <p:grpSpPr>
          <a:xfrm>
            <a:off x="1524000" y="4044768"/>
            <a:ext cx="1524000" cy="1412340"/>
            <a:chOff x="533400" y="5099783"/>
            <a:chExt cx="1524000" cy="1412340"/>
          </a:xfrm>
        </p:grpSpPr>
        <p:sp>
          <p:nvSpPr>
            <p:cNvPr id="27" name="Oval 26">
              <a:extLst>
                <a:ext uri="{FF2B5EF4-FFF2-40B4-BE49-F238E27FC236}">
                  <a16:creationId xmlns:a16="http://schemas.microsoft.com/office/drawing/2014/main" id="{95E2551E-4952-4DAD-92DF-FB4E2965CDF5}"/>
                </a:ext>
              </a:extLst>
            </p:cNvPr>
            <p:cNvSpPr/>
            <p:nvPr/>
          </p:nvSpPr>
          <p:spPr bwMode="auto">
            <a:xfrm>
              <a:off x="533400" y="5099783"/>
              <a:ext cx="1524000" cy="1412340"/>
            </a:xfrm>
            <a:prstGeom prst="ellipse">
              <a:avLst/>
            </a:prstGeom>
            <a:gradFill flip="none" rotWithShape="1">
              <a:gsLst>
                <a:gs pos="100000">
                  <a:srgbClr val="A66CD2"/>
                </a:gs>
                <a:gs pos="31000">
                  <a:srgbClr val="7030A0"/>
                </a:gs>
              </a:gsLst>
              <a:lin ang="81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TextBox 27">
              <a:extLst>
                <a:ext uri="{FF2B5EF4-FFF2-40B4-BE49-F238E27FC236}">
                  <a16:creationId xmlns:a16="http://schemas.microsoft.com/office/drawing/2014/main" id="{3D7BEE9A-222A-420A-BA97-C1D524FFDBAE}"/>
                </a:ext>
              </a:extLst>
            </p:cNvPr>
            <p:cNvSpPr txBox="1"/>
            <p:nvPr/>
          </p:nvSpPr>
          <p:spPr>
            <a:xfrm>
              <a:off x="609256" y="5680501"/>
              <a:ext cx="1322799" cy="369332"/>
            </a:xfrm>
            <a:prstGeom prst="rect">
              <a:avLst/>
            </a:prstGeom>
            <a:noFill/>
          </p:spPr>
          <p:txBody>
            <a:bodyPr wrap="none" rtlCol="0">
              <a:spAutoFit/>
            </a:bodyPr>
            <a:lstStyle/>
            <a:p>
              <a:r>
                <a:rPr lang="en-US" sz="1800" dirty="0">
                  <a:solidFill>
                    <a:srgbClr val="FFFF00"/>
                  </a:solidFill>
                  <a:latin typeface="Source Sans Pro Semibold" panose="020B0603030403020204" pitchFamily="34" charset="0"/>
                </a:rPr>
                <a:t>Proteomics</a:t>
              </a:r>
            </a:p>
          </p:txBody>
        </p:sp>
      </p:grpSp>
      <p:sp>
        <p:nvSpPr>
          <p:cNvPr id="30" name="TextBox 29">
            <a:extLst>
              <a:ext uri="{FF2B5EF4-FFF2-40B4-BE49-F238E27FC236}">
                <a16:creationId xmlns:a16="http://schemas.microsoft.com/office/drawing/2014/main" id="{A2EC5D4F-26CA-4CD8-8983-9E581BA467DE}"/>
              </a:ext>
            </a:extLst>
          </p:cNvPr>
          <p:cNvSpPr txBox="1"/>
          <p:nvPr/>
        </p:nvSpPr>
        <p:spPr>
          <a:xfrm>
            <a:off x="3594197" y="3354279"/>
            <a:ext cx="2190023" cy="1077218"/>
          </a:xfrm>
          <a:prstGeom prst="rect">
            <a:avLst/>
          </a:prstGeom>
          <a:noFill/>
        </p:spPr>
        <p:txBody>
          <a:bodyPr wrap="none" rtlCol="0">
            <a:spAutoFit/>
          </a:bodyPr>
          <a:lstStyle/>
          <a:p>
            <a:r>
              <a:rPr lang="en-US" dirty="0">
                <a:solidFill>
                  <a:srgbClr val="FF0000"/>
                </a:solidFill>
              </a:rPr>
              <a:t>Biomedical</a:t>
            </a:r>
          </a:p>
          <a:p>
            <a:r>
              <a:rPr lang="en-US" dirty="0">
                <a:solidFill>
                  <a:srgbClr val="FF0000"/>
                </a:solidFill>
              </a:rPr>
              <a:t>informatics</a:t>
            </a:r>
          </a:p>
        </p:txBody>
      </p:sp>
      <p:sp>
        <p:nvSpPr>
          <p:cNvPr id="31" name="Oval 30">
            <a:extLst>
              <a:ext uri="{FF2B5EF4-FFF2-40B4-BE49-F238E27FC236}">
                <a16:creationId xmlns:a16="http://schemas.microsoft.com/office/drawing/2014/main" id="{E1FE1D5A-8175-4F0D-88A0-F01A9EE39B8E}"/>
              </a:ext>
            </a:extLst>
          </p:cNvPr>
          <p:cNvSpPr/>
          <p:nvPr/>
        </p:nvSpPr>
        <p:spPr bwMode="auto">
          <a:xfrm>
            <a:off x="994377" y="1828800"/>
            <a:ext cx="7010400" cy="4525253"/>
          </a:xfrm>
          <a:prstGeom prst="ellipse">
            <a:avLst/>
          </a:prstGeom>
          <a:noFill/>
          <a:ln w="5715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739713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Health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51" name="Rounded Rectangle 50"/>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34</a:t>
            </a:fld>
            <a:endParaRPr lang="en-US"/>
          </a:p>
        </p:txBody>
      </p:sp>
    </p:spTree>
    <p:extLst>
      <p:ext uri="{BB962C8B-B14F-4D97-AF65-F5344CB8AC3E}">
        <p14:creationId xmlns:p14="http://schemas.microsoft.com/office/powerpoint/2010/main" val="476561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430767" y="4615031"/>
            <a:ext cx="4658061" cy="1839557"/>
          </a:xfrm>
          <a:custGeom>
            <a:avLst/>
            <a:gdLst>
              <a:gd name="connsiteX0" fmla="*/ 0 w 4658061"/>
              <a:gd name="connsiteY0" fmla="*/ 1828800 h 1839557"/>
              <a:gd name="connsiteX1" fmla="*/ 0 w 4658061"/>
              <a:gd name="connsiteY1" fmla="*/ 0 h 1839557"/>
              <a:gd name="connsiteX2" fmla="*/ 4658061 w 4658061"/>
              <a:gd name="connsiteY2" fmla="*/ 0 h 1839557"/>
              <a:gd name="connsiteX3" fmla="*/ 4658061 w 4658061"/>
              <a:gd name="connsiteY3" fmla="*/ 1699708 h 1839557"/>
              <a:gd name="connsiteX4" fmla="*/ 3334871 w 4658061"/>
              <a:gd name="connsiteY4" fmla="*/ 1699708 h 1839557"/>
              <a:gd name="connsiteX5" fmla="*/ 3334871 w 4658061"/>
              <a:gd name="connsiteY5" fmla="*/ 236668 h 1839557"/>
              <a:gd name="connsiteX6" fmla="*/ 1753497 w 4658061"/>
              <a:gd name="connsiteY6" fmla="*/ 236668 h 1839557"/>
              <a:gd name="connsiteX7" fmla="*/ 1753497 w 4658061"/>
              <a:gd name="connsiteY7" fmla="*/ 1839557 h 1839557"/>
              <a:gd name="connsiteX8" fmla="*/ 0 w 4658061"/>
              <a:gd name="connsiteY8" fmla="*/ 1828800 h 18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061" h="1839557">
                <a:moveTo>
                  <a:pt x="0" y="1828800"/>
                </a:moveTo>
                <a:lnTo>
                  <a:pt x="0" y="0"/>
                </a:lnTo>
                <a:lnTo>
                  <a:pt x="4658061" y="0"/>
                </a:lnTo>
                <a:lnTo>
                  <a:pt x="4658061" y="1699708"/>
                </a:lnTo>
                <a:lnTo>
                  <a:pt x="3334871" y="1699708"/>
                </a:lnTo>
                <a:lnTo>
                  <a:pt x="3334871" y="236668"/>
                </a:lnTo>
                <a:lnTo>
                  <a:pt x="1753497" y="236668"/>
                </a:lnTo>
                <a:lnTo>
                  <a:pt x="1753497" y="1839557"/>
                </a:lnTo>
                <a:lnTo>
                  <a:pt x="0" y="1828800"/>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Pharmacogenomics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35</a:t>
            </a:fld>
            <a:endParaRPr lang="en-US"/>
          </a:p>
        </p:txBody>
      </p:sp>
    </p:spTree>
    <p:extLst>
      <p:ext uri="{BB962C8B-B14F-4D97-AF65-F5344CB8AC3E}">
        <p14:creationId xmlns:p14="http://schemas.microsoft.com/office/powerpoint/2010/main" val="2197101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Consumer health</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36</a:t>
            </a:fld>
            <a:endParaRPr lang="en-US"/>
          </a:p>
        </p:txBody>
      </p:sp>
    </p:spTree>
    <p:extLst>
      <p:ext uri="{BB962C8B-B14F-4D97-AF65-F5344CB8AC3E}">
        <p14:creationId xmlns:p14="http://schemas.microsoft.com/office/powerpoint/2010/main" val="425338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18215" y="4719455"/>
            <a:ext cx="3170759" cy="1769212"/>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a:latin typeface="Arial" panose="020B0604020202020204" pitchFamily="34" charset="0"/>
                <a:cs typeface="Arial" panose="020B0604020202020204" pitchFamily="34" charset="0"/>
              </a:rPr>
              <a:t>Combinations: </a:t>
            </a:r>
            <a:r>
              <a:rPr lang="en-US" altLang="en-US" sz="3600" b="1" dirty="0">
                <a:latin typeface="Arial" panose="020B0604020202020204" pitchFamily="34" charset="0"/>
                <a:cs typeface="Arial" panose="020B0604020202020204" pitchFamily="34" charset="0"/>
              </a:rPr>
              <a:t>Biomolecular imaging</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Imaging</a:t>
              </a:r>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3" name="Slide Number Placeholder 2"/>
          <p:cNvSpPr>
            <a:spLocks noGrp="1"/>
          </p:cNvSpPr>
          <p:nvPr>
            <p:ph type="sldNum" sz="quarter" idx="4"/>
          </p:nvPr>
        </p:nvSpPr>
        <p:spPr/>
        <p:txBody>
          <a:bodyPr/>
          <a:lstStyle/>
          <a:p>
            <a:fld id="{9CE537AB-973C-4F01-8428-E6E22579D3AA}" type="slidenum">
              <a:rPr lang="en-US" smtClean="0"/>
              <a:pPr/>
              <a:t>37</a:t>
            </a:fld>
            <a:endParaRPr lang="en-US"/>
          </a:p>
        </p:txBody>
      </p:sp>
    </p:spTree>
    <p:extLst>
      <p:ext uri="{BB962C8B-B14F-4D97-AF65-F5344CB8AC3E}">
        <p14:creationId xmlns:p14="http://schemas.microsoft.com/office/powerpoint/2010/main" val="952027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7736" y="3012141"/>
            <a:ext cx="7756264" cy="3463963"/>
            <a:chOff x="1387736" y="3012141"/>
            <a:chExt cx="7756264" cy="3463963"/>
          </a:xfrm>
        </p:grpSpPr>
        <p:sp>
          <p:nvSpPr>
            <p:cNvPr id="3" name="Freeform 2"/>
            <p:cNvSpPr/>
            <p:nvPr/>
          </p:nvSpPr>
          <p:spPr bwMode="auto">
            <a:xfrm>
              <a:off x="1387736" y="3012141"/>
              <a:ext cx="7756264" cy="3463963"/>
            </a:xfrm>
            <a:custGeom>
              <a:avLst/>
              <a:gdLst>
                <a:gd name="connsiteX0" fmla="*/ 75304 w 7756264"/>
                <a:gd name="connsiteY0" fmla="*/ 1592132 h 3463963"/>
                <a:gd name="connsiteX1" fmla="*/ 5852160 w 7756264"/>
                <a:gd name="connsiteY1" fmla="*/ 1592132 h 3463963"/>
                <a:gd name="connsiteX2" fmla="*/ 5852160 w 7756264"/>
                <a:gd name="connsiteY2" fmla="*/ 0 h 3463963"/>
                <a:gd name="connsiteX3" fmla="*/ 7756264 w 7756264"/>
                <a:gd name="connsiteY3" fmla="*/ 0 h 3463963"/>
                <a:gd name="connsiteX4" fmla="*/ 7756264 w 7756264"/>
                <a:gd name="connsiteY4" fmla="*/ 3463963 h 3463963"/>
                <a:gd name="connsiteX5" fmla="*/ 0 w 7756264"/>
                <a:gd name="connsiteY5" fmla="*/ 3463963 h 3463963"/>
                <a:gd name="connsiteX6" fmla="*/ 75304 w 7756264"/>
                <a:gd name="connsiteY6" fmla="*/ 1592132 h 34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264" h="3463963">
                  <a:moveTo>
                    <a:pt x="75304" y="1592132"/>
                  </a:moveTo>
                  <a:lnTo>
                    <a:pt x="5852160" y="1592132"/>
                  </a:lnTo>
                  <a:lnTo>
                    <a:pt x="5852160" y="0"/>
                  </a:lnTo>
                  <a:lnTo>
                    <a:pt x="7756264" y="0"/>
                  </a:lnTo>
                  <a:lnTo>
                    <a:pt x="7756264" y="3463963"/>
                  </a:lnTo>
                  <a:lnTo>
                    <a:pt x="0" y="3463963"/>
                  </a:lnTo>
                  <a:lnTo>
                    <a:pt x="75304" y="1592132"/>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gr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Combinations: Translational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Sociotechnical and Human Centered </a:t>
              </a:r>
            </a:p>
            <a:p>
              <a:pPr algn="ctr" eaLnBrk="1" hangingPunct="1">
                <a:spcBef>
                  <a:spcPct val="0"/>
                </a:spcBef>
                <a:buFontTx/>
                <a:buNone/>
              </a:pPr>
              <a:r>
                <a:rPr lang="en-US" altLang="en-US" sz="1800" b="1" dirty="0"/>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Imaging</a:t>
              </a:r>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50" name="Line 17"/>
          <p:cNvSpPr>
            <a:spLocks noChangeShapeType="1"/>
          </p:cNvSpPr>
          <p:nvPr/>
        </p:nvSpPr>
        <p:spPr bwMode="auto">
          <a:xfrm>
            <a:off x="1431926" y="5479183"/>
            <a:ext cx="763587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90488" tIns="44450" rIns="90488" bIns="44450">
            <a:spAutoFit/>
          </a:bodyPr>
          <a:lstStyle/>
          <a:p>
            <a:endParaRPr lang="en-US" sz="1400">
              <a:latin typeface="+mj-lt"/>
            </a:endParaRPr>
          </a:p>
        </p:txBody>
      </p:sp>
      <p:sp>
        <p:nvSpPr>
          <p:cNvPr id="5" name="Slide Number Placeholder 4"/>
          <p:cNvSpPr>
            <a:spLocks noGrp="1"/>
          </p:cNvSpPr>
          <p:nvPr>
            <p:ph type="sldNum" sz="quarter" idx="4"/>
          </p:nvPr>
        </p:nvSpPr>
        <p:spPr/>
        <p:txBody>
          <a:bodyPr/>
          <a:lstStyle/>
          <a:p>
            <a:fld id="{9CE537AB-973C-4F01-8428-E6E22579D3AA}" type="slidenum">
              <a:rPr lang="en-US" smtClean="0"/>
              <a:pPr/>
              <a:t>38</a:t>
            </a:fld>
            <a:endParaRPr lang="en-US"/>
          </a:p>
        </p:txBody>
      </p:sp>
    </p:spTree>
    <p:extLst>
      <p:ext uri="{BB962C8B-B14F-4D97-AF65-F5344CB8AC3E}">
        <p14:creationId xmlns:p14="http://schemas.microsoft.com/office/powerpoint/2010/main" val="588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
        <p:nvSpPr>
          <p:cNvPr id="5" name="Slide Number Placeholder 4"/>
          <p:cNvSpPr>
            <a:spLocks noGrp="1"/>
          </p:cNvSpPr>
          <p:nvPr>
            <p:ph type="sldNum" sz="quarter" idx="4"/>
          </p:nvPr>
        </p:nvSpPr>
        <p:spPr/>
        <p:txBody>
          <a:bodyPr/>
          <a:lstStyle/>
          <a:p>
            <a:fld id="{9CE537AB-973C-4F01-8428-E6E22579D3AA}" type="slidenum">
              <a:rPr lang="en-US" smtClean="0"/>
              <a:pPr/>
              <a:t>39</a:t>
            </a:fld>
            <a:endParaRPr lang="en-US"/>
          </a:p>
        </p:txBody>
      </p:sp>
    </p:spTree>
    <p:extLst>
      <p:ext uri="{BB962C8B-B14F-4D97-AF65-F5344CB8AC3E}">
        <p14:creationId xmlns:p14="http://schemas.microsoft.com/office/powerpoint/2010/main" val="2784667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A19C-4D0E-4F58-A2B7-7E0058CDA1FA}"/>
              </a:ext>
            </a:extLst>
          </p:cNvPr>
          <p:cNvSpPr>
            <a:spLocks noGrp="1"/>
          </p:cNvSpPr>
          <p:nvPr>
            <p:ph type="title"/>
          </p:nvPr>
        </p:nvSpPr>
        <p:spPr>
          <a:xfrm>
            <a:off x="0" y="762000"/>
            <a:ext cx="9144000" cy="762000"/>
          </a:xfrm>
        </p:spPr>
        <p:txBody>
          <a:bodyPr/>
          <a:lstStyle/>
          <a:p>
            <a:r>
              <a:rPr lang="en-US" sz="3400" dirty="0"/>
              <a:t>Last year’s BMS515’s BMI course evaluations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4E348B2A-FAF0-45E8-AB58-70E1124AC8CB}"/>
              </a:ext>
            </a:extLst>
          </p:cNvPr>
          <p:cNvSpPr>
            <a:spLocks noGrp="1"/>
          </p:cNvSpPr>
          <p:nvPr>
            <p:ph type="sldNum" sz="quarter" idx="4"/>
          </p:nvPr>
        </p:nvSpPr>
        <p:spPr/>
        <p:txBody>
          <a:bodyPr/>
          <a:lstStyle/>
          <a:p>
            <a:fld id="{9CE537AB-973C-4F01-8428-E6E22579D3AA}" type="slidenum">
              <a:rPr lang="en-US" smtClean="0"/>
              <a:pPr/>
              <a:t>4</a:t>
            </a:fld>
            <a:endParaRPr lang="en-US"/>
          </a:p>
        </p:txBody>
      </p:sp>
      <p:sp>
        <p:nvSpPr>
          <p:cNvPr id="5" name="Content Placeholder 4">
            <a:extLst>
              <a:ext uri="{FF2B5EF4-FFF2-40B4-BE49-F238E27FC236}">
                <a16:creationId xmlns:a16="http://schemas.microsoft.com/office/drawing/2014/main" id="{648B93F0-80A9-43D8-BCEE-497CB7D1C21A}"/>
              </a:ext>
            </a:extLst>
          </p:cNvPr>
          <p:cNvSpPr>
            <a:spLocks noGrp="1"/>
          </p:cNvSpPr>
          <p:nvPr>
            <p:ph idx="1"/>
          </p:nvPr>
        </p:nvSpPr>
        <p:spPr>
          <a:xfrm>
            <a:off x="228600" y="2286000"/>
            <a:ext cx="8686800" cy="4419600"/>
          </a:xfrm>
        </p:spPr>
        <p:txBody>
          <a:bodyPr/>
          <a:lstStyle/>
          <a:p>
            <a:pPr>
              <a:buFont typeface="Arial" panose="020B0604020202020204" pitchFamily="34" charset="0"/>
              <a:buChar char="•"/>
            </a:pPr>
            <a:r>
              <a:rPr lang="en-US" sz="2000" u="sng" dirty="0"/>
              <a:t>Student 1</a:t>
            </a:r>
            <a:r>
              <a:rPr lang="en-US" sz="2000" dirty="0"/>
              <a:t>: ‘</a:t>
            </a:r>
            <a:r>
              <a:rPr lang="en-US" sz="2000" i="1" dirty="0">
                <a:solidFill>
                  <a:srgbClr val="FFFF00"/>
                </a:solidFill>
              </a:rPr>
              <a:t>Dr. Ceusters' lectures were all over the place </a:t>
            </a:r>
            <a:r>
              <a:rPr lang="en-US" sz="2000" i="1" dirty="0"/>
              <a:t>and I wasn't sure how biomedical informatics fits into biomedical research. To me it seemed that the lectures were more geared towards medical students, which has no relevance to me. On the other hand, the topic was interesting, just hard to follow’.</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2</a:t>
            </a:r>
            <a:r>
              <a:rPr lang="en-US" sz="2000" dirty="0"/>
              <a:t>: ‘</a:t>
            </a:r>
            <a:r>
              <a:rPr lang="en-US" sz="2000" i="1" dirty="0"/>
              <a:t>After leaving this class I still feel unsure on what the field of biomedical informatics entails’.</a:t>
            </a:r>
          </a:p>
          <a:p>
            <a:pPr marL="342900" indent="-342900" algn="l">
              <a:buFont typeface="Arial" panose="020B0604020202020204" pitchFamily="34" charset="0"/>
              <a:buChar char="•"/>
            </a:pPr>
            <a:endParaRPr lang="en-US" sz="2000" dirty="0"/>
          </a:p>
          <a:p>
            <a:pPr marL="342900" indent="-342900" algn="l">
              <a:buFont typeface="Arial" panose="020B0604020202020204" pitchFamily="34" charset="0"/>
              <a:buChar char="•"/>
            </a:pPr>
            <a:r>
              <a:rPr lang="en-US" sz="2000" u="sng" dirty="0"/>
              <a:t>Student 3</a:t>
            </a:r>
            <a:r>
              <a:rPr lang="en-US" sz="2000" dirty="0"/>
              <a:t>: ‘</a:t>
            </a:r>
            <a:r>
              <a:rPr lang="en-US" sz="2000" i="1" dirty="0"/>
              <a:t>The material itself was challenging because biomedical informatics is a complicated but the professor made it a tiny bit less complicated to understand’.</a:t>
            </a:r>
          </a:p>
        </p:txBody>
      </p:sp>
    </p:spTree>
    <p:extLst>
      <p:ext uri="{BB962C8B-B14F-4D97-AF65-F5344CB8AC3E}">
        <p14:creationId xmlns:p14="http://schemas.microsoft.com/office/powerpoint/2010/main" val="94546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1FE115"/>
                  </a:solidFill>
                </a:rPr>
                <a:t>Sociotechnical and Human Centered </a:t>
              </a:r>
            </a:p>
            <a:p>
              <a:pPr algn="ctr" eaLnBrk="1" hangingPunct="1">
                <a:spcBef>
                  <a:spcPct val="0"/>
                </a:spcBef>
                <a:buFontTx/>
                <a:buNone/>
              </a:pPr>
              <a:r>
                <a:rPr lang="en-US" altLang="en-US" sz="1800" b="1" dirty="0">
                  <a:solidFill>
                    <a:srgbClr val="1FE115"/>
                  </a:solidFill>
                </a:rPr>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 name="Group 3"/>
          <p:cNvGrpSpPr/>
          <p:nvPr/>
        </p:nvGrpSpPr>
        <p:grpSpPr>
          <a:xfrm>
            <a:off x="3211158" y="2449800"/>
            <a:ext cx="1463675" cy="3654283"/>
            <a:chOff x="3211158" y="2449800"/>
            <a:chExt cx="1463675" cy="3654283"/>
          </a:xfrm>
        </p:grpSpPr>
        <p:sp>
          <p:nvSpPr>
            <p:cNvPr id="30" name="Text Box 19"/>
            <p:cNvSpPr txBox="1">
              <a:spLocks noChangeArrowheads="1"/>
            </p:cNvSpPr>
            <p:nvPr/>
          </p:nvSpPr>
          <p:spPr bwMode="auto">
            <a:xfrm>
              <a:off x="3276602" y="5583095"/>
              <a:ext cx="1263650"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Imaging</a:t>
                </a: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Biomedical </a:t>
              </a:r>
              <a:r>
                <a:rPr lang="en-US" altLang="en-US" sz="1800" dirty="0">
                  <a:solidFill>
                    <a:srgbClr val="FFFF00"/>
                  </a:solidFill>
                </a:rPr>
                <a:t>Ontol</a:t>
              </a:r>
              <a:r>
                <a:rPr lang="en-US" altLang="en-US" sz="1800" dirty="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40</a:t>
            </a:fld>
            <a:endParaRPr lang="en-US"/>
          </a:p>
        </p:txBody>
      </p:sp>
    </p:spTree>
    <p:extLst>
      <p:ext uri="{BB962C8B-B14F-4D97-AF65-F5344CB8AC3E}">
        <p14:creationId xmlns:p14="http://schemas.microsoft.com/office/powerpoint/2010/main" val="11004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up)">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418215" y="2819400"/>
            <a:ext cx="7725785" cy="3669267"/>
          </a:xfrm>
          <a:prstGeom prst="roundRect">
            <a:avLst>
              <a:gd name="adj" fmla="val 9044"/>
            </a:avLst>
          </a:prstGeom>
          <a:pattFill prst="narVert">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a:solidFill>
                    <a:schemeClr val="bg1"/>
                  </a:solidFill>
                </a:rPr>
                <a:t>Basic</a:t>
              </a:r>
            </a:p>
            <a:p>
              <a:pPr eaLnBrk="1" hangingPunct="1">
                <a:spcBef>
                  <a:spcPct val="0"/>
                </a:spcBef>
                <a:buFontTx/>
                <a:buNone/>
              </a:pPr>
              <a:r>
                <a:rPr lang="en-US" altLang="en-US" sz="1800" b="1" dirty="0">
                  <a:solidFill>
                    <a:schemeClr val="bg1"/>
                  </a:solidFill>
                </a:rPr>
                <a:t>Research</a:t>
              </a: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Applied</a:t>
              </a:r>
            </a:p>
            <a:p>
              <a:pPr algn="ctr" eaLnBrk="1" hangingPunct="1">
                <a:spcBef>
                  <a:spcPct val="0"/>
                </a:spcBef>
                <a:buFontTx/>
                <a:buNone/>
              </a:pPr>
              <a:r>
                <a:rPr lang="en-US" altLang="en-US" sz="1800" b="1" dirty="0">
                  <a:solidFill>
                    <a:schemeClr val="bg1"/>
                  </a:solidFill>
                </a:rPr>
                <a:t>Research</a:t>
              </a:r>
            </a:p>
            <a:p>
              <a:pPr algn="ctr" eaLnBrk="1" hangingPunct="1">
                <a:spcBef>
                  <a:spcPct val="0"/>
                </a:spcBef>
                <a:buFontTx/>
                <a:buNone/>
              </a:pPr>
              <a:r>
                <a:rPr lang="en-US" altLang="en-US" sz="1800" dirty="0">
                  <a:solidFill>
                    <a:schemeClr val="bg1"/>
                  </a:solidFill>
                </a:rPr>
                <a:t>a</a:t>
              </a:r>
              <a:r>
                <a:rPr lang="en-US" altLang="en-US" sz="1800" b="1" dirty="0">
                  <a:solidFill>
                    <a:schemeClr val="bg1"/>
                  </a:solidFill>
                </a:rPr>
                <a:t>nd </a:t>
              </a:r>
            </a:p>
            <a:p>
              <a:pPr algn="ctr" eaLnBrk="1" hangingPunct="1">
                <a:spcBef>
                  <a:spcPct val="0"/>
                </a:spcBef>
                <a:buFontTx/>
                <a:buNone/>
              </a:pPr>
              <a:r>
                <a:rPr lang="en-US" altLang="en-US" sz="1800" b="1" dirty="0">
                  <a:solidFill>
                    <a:schemeClr val="bg1"/>
                  </a:solidFill>
                </a:rPr>
                <a:t>Practice</a:t>
              </a: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Sociotechnical and Human Centered </a:t>
              </a:r>
            </a:p>
            <a:p>
              <a:pPr algn="ctr" eaLnBrk="1" hangingPunct="1">
                <a:spcBef>
                  <a:spcPct val="0"/>
                </a:spcBef>
                <a:buFontTx/>
                <a:buNone/>
              </a:pPr>
              <a:r>
                <a:rPr lang="en-US" altLang="en-US" sz="1800" b="1" dirty="0"/>
                <a:t>Design</a:t>
              </a: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Healthcare</a:t>
            </a:r>
          </a:p>
          <a:p>
            <a:pPr algn="ctr" eaLnBrk="1" hangingPunct="1">
              <a:spcBef>
                <a:spcPct val="0"/>
              </a:spcBef>
              <a:buFontTx/>
              <a:buNone/>
            </a:pPr>
            <a:r>
              <a:rPr lang="en-US" altLang="en-US" sz="1400" dirty="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Biomedical </a:t>
              </a:r>
              <a:r>
                <a:rPr lang="en-US" altLang="en-US" sz="1800" dirty="0">
                  <a:solidFill>
                    <a:srgbClr val="FFFF00"/>
                  </a:solidFill>
                </a:rPr>
                <a:t>Ontol</a:t>
              </a:r>
              <a:r>
                <a:rPr lang="en-US" altLang="en-US" sz="1800" dirty="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 name="Slide Number Placeholder 1"/>
          <p:cNvSpPr>
            <a:spLocks noGrp="1"/>
          </p:cNvSpPr>
          <p:nvPr>
            <p:ph type="sldNum" sz="quarter" idx="4"/>
          </p:nvPr>
        </p:nvSpPr>
        <p:spPr/>
        <p:txBody>
          <a:bodyPr/>
          <a:lstStyle/>
          <a:p>
            <a:fld id="{9CE537AB-973C-4F01-8428-E6E22579D3AA}" type="slidenum">
              <a:rPr lang="en-US" smtClean="0"/>
              <a:pPr/>
              <a:t>41</a:t>
            </a:fld>
            <a:endParaRPr lang="en-US"/>
          </a:p>
        </p:txBody>
      </p:sp>
    </p:spTree>
    <p:extLst>
      <p:ext uri="{BB962C8B-B14F-4D97-AF65-F5344CB8AC3E}">
        <p14:creationId xmlns:p14="http://schemas.microsoft.com/office/powerpoint/2010/main" val="4036188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67200"/>
            <a:ext cx="76962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42</a:t>
            </a:fld>
            <a:endParaRPr lang="en-US"/>
          </a:p>
        </p:txBody>
      </p:sp>
    </p:spTree>
    <p:extLst>
      <p:ext uri="{BB962C8B-B14F-4D97-AF65-F5344CB8AC3E}">
        <p14:creationId xmlns:p14="http://schemas.microsoft.com/office/powerpoint/2010/main" val="4109800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health records</a:t>
            </a:r>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pPr/>
              <a:t>43</a:t>
            </a:fld>
            <a:endParaRPr lang="en-US"/>
          </a:p>
        </p:txBody>
      </p:sp>
    </p:spTree>
    <p:extLst>
      <p:ext uri="{BB962C8B-B14F-4D97-AF65-F5344CB8AC3E}">
        <p14:creationId xmlns:p14="http://schemas.microsoft.com/office/powerpoint/2010/main" val="1299367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it tried to solve first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
        <p:nvSpPr>
          <p:cNvPr id="3" name="Slide Number Placeholder 2"/>
          <p:cNvSpPr>
            <a:spLocks noGrp="1"/>
          </p:cNvSpPr>
          <p:nvPr>
            <p:ph type="sldNum" sz="quarter" idx="4"/>
          </p:nvPr>
        </p:nvSpPr>
        <p:spPr/>
        <p:txBody>
          <a:bodyPr/>
          <a:lstStyle/>
          <a:p>
            <a:fld id="{9CE537AB-973C-4F01-8428-E6E22579D3AA}" type="slidenum">
              <a:rPr lang="en-US" smtClean="0"/>
              <a:pPr/>
              <a:t>44</a:t>
            </a:fld>
            <a:endParaRPr lang="en-US"/>
          </a:p>
        </p:txBody>
      </p:sp>
    </p:spTree>
    <p:extLst>
      <p:ext uri="{BB962C8B-B14F-4D97-AF65-F5344CB8AC3E}">
        <p14:creationId xmlns:p14="http://schemas.microsoft.com/office/powerpoint/2010/main" val="198470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
        <p:nvSpPr>
          <p:cNvPr id="3" name="Slide Number Placeholder 2"/>
          <p:cNvSpPr>
            <a:spLocks noGrp="1"/>
          </p:cNvSpPr>
          <p:nvPr>
            <p:ph type="sldNum" sz="quarter" idx="4"/>
          </p:nvPr>
        </p:nvSpPr>
        <p:spPr/>
        <p:txBody>
          <a:bodyPr/>
          <a:lstStyle/>
          <a:p>
            <a:fld id="{9CE537AB-973C-4F01-8428-E6E22579D3AA}" type="slidenum">
              <a:rPr lang="en-US" smtClean="0"/>
              <a:pPr/>
              <a:t>45</a:t>
            </a:fld>
            <a:endParaRPr lang="en-US"/>
          </a:p>
        </p:txBody>
      </p:sp>
    </p:spTree>
    <p:extLst>
      <p:ext uri="{BB962C8B-B14F-4D97-AF65-F5344CB8AC3E}">
        <p14:creationId xmlns:p14="http://schemas.microsoft.com/office/powerpoint/2010/main" val="1210126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a:solidFill>
                  <a:srgbClr val="16165D"/>
                </a:solidFill>
              </a:rPr>
              <a:t>What it solved next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
        <p:nvSpPr>
          <p:cNvPr id="3" name="Slide Number Placeholder 2"/>
          <p:cNvSpPr>
            <a:spLocks noGrp="1"/>
          </p:cNvSpPr>
          <p:nvPr>
            <p:ph type="sldNum" sz="quarter" idx="4"/>
          </p:nvPr>
        </p:nvSpPr>
        <p:spPr/>
        <p:txBody>
          <a:bodyPr/>
          <a:lstStyle/>
          <a:p>
            <a:fld id="{9CE537AB-973C-4F01-8428-E6E22579D3AA}" type="slidenum">
              <a:rPr lang="en-US" smtClean="0">
                <a:solidFill>
                  <a:schemeClr val="tx1"/>
                </a:solidFill>
              </a:rPr>
              <a:pPr/>
              <a:t>46</a:t>
            </a:fld>
            <a:endParaRPr lang="en-US">
              <a:solidFill>
                <a:schemeClr val="tx1"/>
              </a:solidFill>
            </a:endParaRPr>
          </a:p>
        </p:txBody>
      </p:sp>
    </p:spTree>
    <p:extLst>
      <p:ext uri="{BB962C8B-B14F-4D97-AF65-F5344CB8AC3E}">
        <p14:creationId xmlns:p14="http://schemas.microsoft.com/office/powerpoint/2010/main" val="3276563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9CE537AB-973C-4F01-8428-E6E22579D3AA}" type="slidenum">
              <a:rPr lang="en-US" smtClean="0">
                <a:solidFill>
                  <a:schemeClr val="tx1"/>
                </a:solidFill>
              </a:rPr>
              <a:pPr/>
              <a:t>47</a:t>
            </a:fld>
            <a:endParaRPr lang="en-US">
              <a:solidFill>
                <a:schemeClr val="tx1"/>
              </a:solidFill>
            </a:endParaRPr>
          </a:p>
        </p:txBody>
      </p:sp>
    </p:spTree>
    <p:extLst>
      <p:ext uri="{BB962C8B-B14F-4D97-AF65-F5344CB8AC3E}">
        <p14:creationId xmlns:p14="http://schemas.microsoft.com/office/powerpoint/2010/main" val="3554991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to functionality (US)</a:t>
            </a:r>
          </a:p>
        </p:txBody>
      </p:sp>
      <p:sp>
        <p:nvSpPr>
          <p:cNvPr id="5" name="Content Placeholder 4"/>
          <p:cNvSpPr>
            <a:spLocks noGrp="1"/>
          </p:cNvSpPr>
          <p:nvPr>
            <p:ph idx="1"/>
          </p:nvPr>
        </p:nvSpPr>
        <p:spPr>
          <a:xfrm>
            <a:off x="228600" y="1981200"/>
            <a:ext cx="8839200" cy="4648200"/>
          </a:xfrm>
        </p:spPr>
        <p:txBody>
          <a:bodyPr/>
          <a:lstStyle/>
          <a:p>
            <a:r>
              <a:rPr lang="en-US" dirty="0"/>
              <a:t>		      </a:t>
            </a:r>
            <a:r>
              <a:rPr lang="en-US" dirty="0">
                <a:sym typeface="Wingdings" panose="05000000000000000000" pitchFamily="2" charset="2"/>
              </a:rPr>
              <a:t> </a:t>
            </a:r>
            <a:r>
              <a:rPr lang="en-US" dirty="0"/>
              <a:t>Billing	</a:t>
            </a:r>
          </a:p>
          <a:p>
            <a:endParaRPr lang="en-US" dirty="0"/>
          </a:p>
          <a:p>
            <a:r>
              <a:rPr lang="en-US" dirty="0"/>
              <a:t>				</a:t>
            </a:r>
            <a:r>
              <a:rPr lang="en-US" dirty="0">
                <a:sym typeface="Wingdings" panose="05000000000000000000" pitchFamily="2" charset="2"/>
              </a:rPr>
              <a:t> Practice management</a:t>
            </a:r>
          </a:p>
          <a:p>
            <a:endParaRPr lang="en-US" dirty="0">
              <a:sym typeface="Wingdings" panose="05000000000000000000" pitchFamily="2" charset="2"/>
            </a:endParaRPr>
          </a:p>
          <a:p>
            <a:r>
              <a:rPr lang="en-US" dirty="0">
                <a:sym typeface="Wingdings" panose="05000000000000000000" pitchFamily="2" charset="2"/>
              </a:rPr>
              <a:t>					   Lab results</a:t>
            </a:r>
          </a:p>
          <a:p>
            <a:endParaRPr lang="en-US" sz="1400" dirty="0">
              <a:sym typeface="Wingdings" panose="05000000000000000000" pitchFamily="2" charset="2"/>
            </a:endParaRPr>
          </a:p>
          <a:p>
            <a:r>
              <a:rPr lang="en-US" dirty="0">
                <a:sym typeface="Wingdings" panose="05000000000000000000" pitchFamily="2" charset="2"/>
              </a:rPr>
              <a:t>						     </a:t>
            </a:r>
            <a:r>
              <a:rPr lang="en-US" dirty="0" err="1">
                <a:sym typeface="Wingdings" panose="05000000000000000000" pitchFamily="2" charset="2"/>
              </a:rPr>
              <a:t>ePrescribing</a:t>
            </a:r>
            <a:endParaRPr lang="en-US" dirty="0">
              <a:sym typeface="Wingdings" panose="05000000000000000000" pitchFamily="2" charset="2"/>
            </a:endParaRPr>
          </a:p>
          <a:p>
            <a:endParaRPr lang="en-US" sz="1200" dirty="0">
              <a:sym typeface="Wingdings" panose="05000000000000000000" pitchFamily="2" charset="2"/>
            </a:endParaRPr>
          </a:p>
          <a:p>
            <a:r>
              <a:rPr lang="en-US" dirty="0">
                <a:sym typeface="Wingdings" panose="05000000000000000000" pitchFamily="2" charset="2"/>
              </a:rPr>
              <a:t>							       Regulations</a:t>
            </a:r>
          </a:p>
          <a:p>
            <a:endParaRPr lang="en-US" dirty="0">
              <a:sym typeface="Wingdings" panose="05000000000000000000" pitchFamily="2" charset="2"/>
            </a:endParaRPr>
          </a:p>
          <a:p>
            <a:r>
              <a:rPr lang="en-US" dirty="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4"/>
          </p:nvPr>
        </p:nvSpPr>
        <p:spPr/>
        <p:txBody>
          <a:bodyPr/>
          <a:lstStyle/>
          <a:p>
            <a:fld id="{9CE537AB-973C-4F01-8428-E6E22579D3AA}" type="slidenum">
              <a:rPr lang="en-US" smtClean="0"/>
              <a:pPr/>
              <a:t>48</a:t>
            </a:fld>
            <a:endParaRPr lang="en-US"/>
          </a:p>
        </p:txBody>
      </p:sp>
    </p:spTree>
    <p:extLst>
      <p:ext uri="{BB962C8B-B14F-4D97-AF65-F5344CB8AC3E}">
        <p14:creationId xmlns:p14="http://schemas.microsoft.com/office/powerpoint/2010/main" val="2704730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0532-D32C-43E3-A9C9-990AC29313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E58820-057D-413E-A144-BCE4264217E0}"/>
              </a:ext>
            </a:extLst>
          </p:cNvPr>
          <p:cNvSpPr>
            <a:spLocks noGrp="1"/>
          </p:cNvSpPr>
          <p:nvPr>
            <p:ph idx="1"/>
          </p:nvPr>
        </p:nvSpPr>
        <p:spPr/>
        <p:txBody>
          <a:bodyPr/>
          <a:lstStyle/>
          <a:p>
            <a:endParaRPr lang="en-US"/>
          </a:p>
        </p:txBody>
      </p:sp>
      <p:pic>
        <p:nvPicPr>
          <p:cNvPr id="358402" name="Picture 2" descr="https://drdollah.files.wordpress.com/2014/12/cis-latest.png">
            <a:extLst>
              <a:ext uri="{FF2B5EF4-FFF2-40B4-BE49-F238E27FC236}">
                <a16:creationId xmlns:a16="http://schemas.microsoft.com/office/drawing/2014/main" id="{61EBB550-8E42-4936-A3DE-A41FF267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3701F01-7E68-4F5A-A298-AC92DA8840AF}"/>
              </a:ext>
            </a:extLst>
          </p:cNvPr>
          <p:cNvSpPr>
            <a:spLocks noGrp="1"/>
          </p:cNvSpPr>
          <p:nvPr>
            <p:ph type="sldNum" sz="quarter" idx="4"/>
          </p:nvPr>
        </p:nvSpPr>
        <p:spPr/>
        <p:txBody>
          <a:bodyPr/>
          <a:lstStyle/>
          <a:p>
            <a:fld id="{9CE537AB-973C-4F01-8428-E6E22579D3AA}" type="slidenum">
              <a:rPr lang="en-US" smtClean="0">
                <a:solidFill>
                  <a:schemeClr val="tx1"/>
                </a:solidFill>
              </a:rPr>
              <a:pPr/>
              <a:t>49</a:t>
            </a:fld>
            <a:endParaRPr lang="en-US">
              <a:solidFill>
                <a:schemeClr val="tx1"/>
              </a:solidFill>
            </a:endParaRPr>
          </a:p>
        </p:txBody>
      </p:sp>
      <p:sp>
        <p:nvSpPr>
          <p:cNvPr id="5" name="Rectangle 4">
            <a:extLst>
              <a:ext uri="{FF2B5EF4-FFF2-40B4-BE49-F238E27FC236}">
                <a16:creationId xmlns:a16="http://schemas.microsoft.com/office/drawing/2014/main" id="{A1145E91-4BC0-4861-98B2-884300D40763}"/>
              </a:ext>
            </a:extLst>
          </p:cNvPr>
          <p:cNvSpPr/>
          <p:nvPr/>
        </p:nvSpPr>
        <p:spPr>
          <a:xfrm>
            <a:off x="-125241" y="5715935"/>
            <a:ext cx="3048000" cy="1384995"/>
          </a:xfrm>
          <a:prstGeom prst="rect">
            <a:avLst/>
          </a:prstGeom>
        </p:spPr>
        <p:txBody>
          <a:bodyPr wrap="square">
            <a:spAutoFit/>
          </a:bodyPr>
          <a:lstStyle/>
          <a:p>
            <a:r>
              <a:rPr lang="en-US" sz="1400" b="0" dirty="0" err="1">
                <a:solidFill>
                  <a:schemeClr val="tx1"/>
                </a:solidFill>
                <a:latin typeface="+mn-lt"/>
              </a:rPr>
              <a:t>Abdollah</a:t>
            </a:r>
            <a:r>
              <a:rPr lang="en-US" sz="1400" b="0" dirty="0">
                <a:solidFill>
                  <a:schemeClr val="tx1"/>
                </a:solidFill>
                <a:latin typeface="+mn-lt"/>
              </a:rPr>
              <a:t> Salleh. </a:t>
            </a:r>
          </a:p>
          <a:p>
            <a:r>
              <a:rPr lang="en-US" sz="1400" b="0" dirty="0">
                <a:solidFill>
                  <a:schemeClr val="tx1"/>
                </a:solidFill>
                <a:latin typeface="+mn-lt"/>
              </a:rPr>
              <a:t>Clinical Information System.</a:t>
            </a:r>
            <a:endParaRPr lang="en-US" sz="1400" b="0" cap="all" dirty="0">
              <a:solidFill>
                <a:schemeClr val="tx1"/>
              </a:solidFill>
              <a:latin typeface="+mn-lt"/>
            </a:endParaRPr>
          </a:p>
          <a:p>
            <a:r>
              <a:rPr lang="en-US" sz="1400" b="0" dirty="0">
                <a:solidFill>
                  <a:schemeClr val="tx1"/>
                </a:solidFill>
                <a:latin typeface="+mn-lt"/>
              </a:rPr>
              <a:t>Date Last Revised: March 4, 2018.</a:t>
            </a:r>
          </a:p>
          <a:p>
            <a:r>
              <a:rPr lang="en-US" sz="1400" b="0" dirty="0">
                <a:solidFill>
                  <a:schemeClr val="tx1"/>
                </a:solidFill>
                <a:latin typeface="+mn-lt"/>
              </a:rPr>
              <a:t>https://drdollah.com/clinical-information-system/</a:t>
            </a:r>
          </a:p>
          <a:p>
            <a:pPr algn="l"/>
            <a:r>
              <a:rPr lang="en-US" sz="1400" b="0" dirty="0">
                <a:solidFill>
                  <a:schemeClr val="tx1"/>
                </a:solidFill>
                <a:latin typeface="+mn-lt"/>
              </a:rPr>
              <a:t> </a:t>
            </a:r>
          </a:p>
        </p:txBody>
      </p:sp>
    </p:spTree>
    <p:extLst>
      <p:ext uri="{BB962C8B-B14F-4D97-AF65-F5344CB8AC3E}">
        <p14:creationId xmlns:p14="http://schemas.microsoft.com/office/powerpoint/2010/main" val="1919370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B921C3-567F-47E6-B2F9-ED546BFFC212}"/>
              </a:ext>
            </a:extLst>
          </p:cNvPr>
          <p:cNvSpPr>
            <a:spLocks noGrp="1"/>
          </p:cNvSpPr>
          <p:nvPr>
            <p:ph type="ctrTitle"/>
          </p:nvPr>
        </p:nvSpPr>
        <p:spPr>
          <a:xfrm>
            <a:off x="685800" y="762000"/>
            <a:ext cx="7772400" cy="1470025"/>
          </a:xfrm>
        </p:spPr>
        <p:txBody>
          <a:bodyPr/>
          <a:lstStyle/>
          <a:p>
            <a:r>
              <a:rPr lang="en-US" sz="4800" dirty="0"/>
              <a:t>Why be bothered with bio</a:t>
            </a:r>
            <a:r>
              <a:rPr lang="en-US" sz="4800" i="1" u="sng" dirty="0"/>
              <a:t>medical</a:t>
            </a:r>
            <a:r>
              <a:rPr lang="en-US" sz="4800" dirty="0"/>
              <a:t> informatics?</a:t>
            </a:r>
            <a:br>
              <a:rPr lang="en-US" sz="4800" dirty="0"/>
            </a:br>
            <a:endParaRPr lang="en-US" sz="4800" dirty="0"/>
          </a:p>
        </p:txBody>
      </p:sp>
      <p:sp>
        <p:nvSpPr>
          <p:cNvPr id="6" name="Slide Number Placeholder 5"/>
          <p:cNvSpPr>
            <a:spLocks noGrp="1"/>
          </p:cNvSpPr>
          <p:nvPr>
            <p:ph type="sldNum" sz="quarter" idx="4"/>
          </p:nvPr>
        </p:nvSpPr>
        <p:spPr/>
        <p:txBody>
          <a:bodyPr/>
          <a:lstStyle/>
          <a:p>
            <a:fld id="{9CE537AB-973C-4F01-8428-E6E22579D3AA}" type="slidenum">
              <a:rPr lang="en-US" smtClean="0"/>
              <a:pPr/>
              <a:t>5</a:t>
            </a:fld>
            <a:endParaRPr lang="en-US"/>
          </a:p>
        </p:txBody>
      </p:sp>
      <p:sp>
        <p:nvSpPr>
          <p:cNvPr id="10" name="Subtitle 9">
            <a:extLst>
              <a:ext uri="{FF2B5EF4-FFF2-40B4-BE49-F238E27FC236}">
                <a16:creationId xmlns:a16="http://schemas.microsoft.com/office/drawing/2014/main" id="{FC1EDC1A-C3BE-4A1B-9E03-B1BA30DB56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7397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9CE537AB-973C-4F01-8428-E6E22579D3AA}" type="slidenum">
              <a:rPr lang="en-US" smtClean="0"/>
              <a:pPr/>
              <a:t>50</a:t>
            </a:fld>
            <a:endParaRPr lang="en-US"/>
          </a:p>
        </p:txBody>
      </p:sp>
    </p:spTree>
    <p:extLst>
      <p:ext uri="{BB962C8B-B14F-4D97-AF65-F5344CB8AC3E}">
        <p14:creationId xmlns:p14="http://schemas.microsoft.com/office/powerpoint/2010/main" val="1568403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600"/>
            <a:ext cx="9138920" cy="6248400"/>
          </a:xfrm>
          <a:prstGeom prst="rect">
            <a:avLst/>
          </a:prstGeom>
        </p:spPr>
      </p:pic>
      <p:sp>
        <p:nvSpPr>
          <p:cNvPr id="5" name="Rectangle 4"/>
          <p:cNvSpPr/>
          <p:nvPr/>
        </p:nvSpPr>
        <p:spPr>
          <a:xfrm>
            <a:off x="1828800" y="6391255"/>
            <a:ext cx="7315200" cy="461665"/>
          </a:xfrm>
          <a:prstGeom prst="rect">
            <a:avLst/>
          </a:prstGeom>
        </p:spPr>
        <p:txBody>
          <a:bodyPr wrap="square">
            <a:spAutoFit/>
          </a:bodyPr>
          <a:lstStyle/>
          <a:p>
            <a:pPr algn="r"/>
            <a:r>
              <a:rPr lang="en-US" sz="1200" dirty="0"/>
              <a:t>https://www.genomeweb.com/molecular-diagnostics/</a:t>
            </a:r>
          </a:p>
          <a:p>
            <a:pPr algn="r"/>
            <a:r>
              <a:rPr lang="en-US" sz="1200" dirty="0"/>
              <a:t>acmg-developing-decision-support-tools-non-geneticist-docs-secondary-findings</a:t>
            </a:r>
          </a:p>
        </p:txBody>
      </p:sp>
      <p:sp>
        <p:nvSpPr>
          <p:cNvPr id="3" name="Slide Number Placeholder 2"/>
          <p:cNvSpPr>
            <a:spLocks noGrp="1"/>
          </p:cNvSpPr>
          <p:nvPr>
            <p:ph type="sldNum" sz="quarter" idx="4"/>
          </p:nvPr>
        </p:nvSpPr>
        <p:spPr>
          <a:xfrm>
            <a:off x="1828800" y="6491456"/>
            <a:ext cx="457200" cy="365125"/>
          </a:xfrm>
        </p:spPr>
        <p:txBody>
          <a:bodyPr/>
          <a:lstStyle/>
          <a:p>
            <a:fld id="{9CE537AB-973C-4F01-8428-E6E22579D3AA}" type="slidenum">
              <a:rPr lang="en-US" smtClean="0">
                <a:solidFill>
                  <a:schemeClr val="tx1"/>
                </a:solidFill>
              </a:rPr>
              <a:pPr/>
              <a:t>51</a:t>
            </a:fld>
            <a:endParaRPr lang="en-US">
              <a:solidFill>
                <a:schemeClr val="tx1"/>
              </a:solidFill>
            </a:endParaRPr>
          </a:p>
        </p:txBody>
      </p:sp>
    </p:spTree>
    <p:extLst>
      <p:ext uri="{BB962C8B-B14F-4D97-AF65-F5344CB8AC3E}">
        <p14:creationId xmlns:p14="http://schemas.microsoft.com/office/powerpoint/2010/main" val="72945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599"/>
            <a:ext cx="9138920" cy="6248401"/>
          </a:xfrm>
          <a:prstGeom prst="rect">
            <a:avLst/>
          </a:prstGeom>
        </p:spPr>
      </p:pic>
      <p:sp>
        <p:nvSpPr>
          <p:cNvPr id="3" name="Slide Number Placeholder 2"/>
          <p:cNvSpPr>
            <a:spLocks noGrp="1"/>
          </p:cNvSpPr>
          <p:nvPr>
            <p:ph type="sldNum" sz="quarter" idx="4"/>
          </p:nvPr>
        </p:nvSpPr>
        <p:spPr>
          <a:xfrm>
            <a:off x="8610600" y="6324600"/>
            <a:ext cx="457200" cy="365125"/>
          </a:xfrm>
        </p:spPr>
        <p:txBody>
          <a:bodyPr/>
          <a:lstStyle/>
          <a:p>
            <a:fld id="{9CE537AB-973C-4F01-8428-E6E22579D3AA}" type="slidenum">
              <a:rPr lang="en-US" smtClean="0">
                <a:solidFill>
                  <a:schemeClr val="tx1"/>
                </a:solidFill>
              </a:rPr>
              <a:pPr/>
              <a:t>52</a:t>
            </a:fld>
            <a:endParaRPr lang="en-US">
              <a:solidFill>
                <a:schemeClr val="tx1"/>
              </a:solidFill>
            </a:endParaRPr>
          </a:p>
        </p:txBody>
      </p:sp>
    </p:spTree>
    <p:extLst>
      <p:ext uri="{BB962C8B-B14F-4D97-AF65-F5344CB8AC3E}">
        <p14:creationId xmlns:p14="http://schemas.microsoft.com/office/powerpoint/2010/main" val="3188971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a:t>Semantic interoperability</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9CE537AB-973C-4F01-8428-E6E22579D3AA}" type="slidenum">
              <a:rPr lang="en-US" smtClean="0"/>
              <a:pPr/>
              <a:t>53</a:t>
            </a:fld>
            <a:endParaRPr lang="en-US"/>
          </a:p>
        </p:txBody>
      </p:sp>
    </p:spTree>
    <p:extLst>
      <p:ext uri="{BB962C8B-B14F-4D97-AF65-F5344CB8AC3E}">
        <p14:creationId xmlns:p14="http://schemas.microsoft.com/office/powerpoint/2010/main" val="293582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EAC8F390-6A6D-4429-BD01-9DC61D894558}"/>
              </a:ext>
            </a:extLst>
          </p:cNvPr>
          <p:cNvPicPr>
            <a:picLocks noChangeAspect="1"/>
          </p:cNvPicPr>
          <p:nvPr/>
        </p:nvPicPr>
        <p:blipFill>
          <a:blip r:embed="rId2"/>
          <a:stretch>
            <a:fillRect/>
          </a:stretch>
        </p:blipFill>
        <p:spPr>
          <a:xfrm>
            <a:off x="10404" y="0"/>
            <a:ext cx="9123191" cy="6858000"/>
          </a:xfrm>
          <a:prstGeom prst="rect">
            <a:avLst/>
          </a:prstGeom>
        </p:spPr>
      </p:pic>
      <p:sp>
        <p:nvSpPr>
          <p:cNvPr id="2" name="Slide Number Placeholder 1">
            <a:extLst>
              <a:ext uri="{FF2B5EF4-FFF2-40B4-BE49-F238E27FC236}">
                <a16:creationId xmlns:a16="http://schemas.microsoft.com/office/drawing/2014/main" id="{9DA36C0B-E375-4A41-9ED0-CD833D629636}"/>
              </a:ext>
            </a:extLst>
          </p:cNvPr>
          <p:cNvSpPr>
            <a:spLocks noGrp="1"/>
          </p:cNvSpPr>
          <p:nvPr>
            <p:ph type="sldNum" sz="quarter" idx="4"/>
          </p:nvPr>
        </p:nvSpPr>
        <p:spPr>
          <a:xfrm>
            <a:off x="8534400" y="6400800"/>
            <a:ext cx="457200" cy="365125"/>
          </a:xfrm>
        </p:spPr>
        <p:txBody>
          <a:bodyPr/>
          <a:lstStyle/>
          <a:p>
            <a:fld id="{9CE537AB-973C-4F01-8428-E6E22579D3AA}" type="slidenum">
              <a:rPr lang="en-US" smtClean="0">
                <a:solidFill>
                  <a:schemeClr val="tx1"/>
                </a:solidFill>
              </a:rPr>
              <a:pPr/>
              <a:t>54</a:t>
            </a:fld>
            <a:endParaRPr lang="en-US">
              <a:solidFill>
                <a:schemeClr val="tx1"/>
              </a:solidFill>
            </a:endParaRPr>
          </a:p>
        </p:txBody>
      </p:sp>
    </p:spTree>
    <p:extLst>
      <p:ext uri="{BB962C8B-B14F-4D97-AF65-F5344CB8AC3E}">
        <p14:creationId xmlns:p14="http://schemas.microsoft.com/office/powerpoint/2010/main" val="1079778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ken-tele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079116" cy="51816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745116" y="1340644"/>
            <a:ext cx="5334000" cy="27699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200" dirty="0">
                <a:solidFill>
                  <a:schemeClr val="bg1"/>
                </a:solidFill>
              </a:rPr>
              <a:t>http://www.youtube.com/watch?v=-vT1Jm0jKmM </a:t>
            </a:r>
          </a:p>
        </p:txBody>
      </p:sp>
      <p:pic>
        <p:nvPicPr>
          <p:cNvPr id="2" name="doctorex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2438400"/>
            <a:ext cx="6096000" cy="4052888"/>
          </a:xfrm>
          <a:prstGeom prst="rect">
            <a:avLst/>
          </a:prstGeom>
        </p:spPr>
      </p:pic>
      <p:sp>
        <p:nvSpPr>
          <p:cNvPr id="3" name="Title 2"/>
          <p:cNvSpPr>
            <a:spLocks noGrp="1"/>
          </p:cNvSpPr>
          <p:nvPr>
            <p:ph type="title"/>
          </p:nvPr>
        </p:nvSpPr>
        <p:spPr>
          <a:xfrm>
            <a:off x="0" y="762000"/>
            <a:ext cx="9144000" cy="762000"/>
          </a:xfrm>
        </p:spPr>
        <p:txBody>
          <a:bodyPr/>
          <a:lstStyle/>
          <a:p>
            <a:r>
              <a:rPr lang="en-US" sz="3400" dirty="0"/>
              <a:t>A possible end-goal for biomedical informatics</a:t>
            </a:r>
          </a:p>
        </p:txBody>
      </p:sp>
      <p:sp>
        <p:nvSpPr>
          <p:cNvPr id="4" name="Slide Number Placeholder 3"/>
          <p:cNvSpPr>
            <a:spLocks noGrp="1"/>
          </p:cNvSpPr>
          <p:nvPr>
            <p:ph type="sldNum" sz="quarter" idx="4"/>
          </p:nvPr>
        </p:nvSpPr>
        <p:spPr/>
        <p:txBody>
          <a:bodyPr/>
          <a:lstStyle/>
          <a:p>
            <a:fld id="{9CE537AB-973C-4F01-8428-E6E22579D3AA}" type="slidenum">
              <a:rPr lang="en-US" smtClean="0"/>
              <a:pPr/>
              <a:t>55</a:t>
            </a:fld>
            <a:endParaRPr lang="en-US"/>
          </a:p>
        </p:txBody>
      </p:sp>
    </p:spTree>
    <p:extLst>
      <p:ext uri="{BB962C8B-B14F-4D97-AF65-F5344CB8AC3E}">
        <p14:creationId xmlns:p14="http://schemas.microsoft.com/office/powerpoint/2010/main" val="14338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r>
              <a:rPr lang="en-US" altLang="en-US"/>
              <a:t>Why should we be surprised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619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04800" y="2057400"/>
            <a:ext cx="6019800" cy="838200"/>
            <a:chOff x="192" y="1296"/>
            <a:chExt cx="3792" cy="528"/>
          </a:xfrm>
        </p:grpSpPr>
        <p:sp>
          <p:nvSpPr>
            <p:cNvPr id="15365" name="Text Box 5"/>
            <p:cNvSpPr txBox="1">
              <a:spLocks noChangeArrowheads="1"/>
            </p:cNvSpPr>
            <p:nvPr/>
          </p:nvSpPr>
          <p:spPr bwMode="auto">
            <a:xfrm>
              <a:off x="192" y="1296"/>
              <a:ext cx="3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A human being with function enhancing electronic implants</a:t>
              </a:r>
            </a:p>
          </p:txBody>
        </p:sp>
        <p:sp>
          <p:nvSpPr>
            <p:cNvPr id="15366" name="Line 6"/>
            <p:cNvSpPr>
              <a:spLocks noChangeShapeType="1"/>
            </p:cNvSpPr>
            <p:nvPr/>
          </p:nvSpPr>
          <p:spPr bwMode="auto">
            <a:xfrm>
              <a:off x="1392" y="1536"/>
              <a:ext cx="720"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67" name="Group 7"/>
          <p:cNvGrpSpPr>
            <a:grpSpLocks/>
          </p:cNvGrpSpPr>
          <p:nvPr/>
        </p:nvGrpSpPr>
        <p:grpSpPr bwMode="auto">
          <a:xfrm>
            <a:off x="152400" y="3505200"/>
            <a:ext cx="4114800" cy="1143000"/>
            <a:chOff x="96" y="2208"/>
            <a:chExt cx="2592" cy="720"/>
          </a:xfrm>
        </p:grpSpPr>
        <p:sp>
          <p:nvSpPr>
            <p:cNvPr id="15368" name="Text Box 8"/>
            <p:cNvSpPr txBox="1">
              <a:spLocks noChangeArrowheads="1"/>
            </p:cNvSpPr>
            <p:nvPr/>
          </p:nvSpPr>
          <p:spPr bwMode="auto">
            <a:xfrm>
              <a:off x="96" y="2208"/>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tiny scanner capable of detecting bodily anomalies</a:t>
              </a:r>
            </a:p>
          </p:txBody>
        </p:sp>
        <p:sp>
          <p:nvSpPr>
            <p:cNvPr id="15369" name="Line 9"/>
            <p:cNvSpPr>
              <a:spLocks noChangeShapeType="1"/>
            </p:cNvSpPr>
            <p:nvPr/>
          </p:nvSpPr>
          <p:spPr bwMode="auto">
            <a:xfrm flipV="1">
              <a:off x="1968" y="2448"/>
              <a:ext cx="720" cy="19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0" name="Line 10"/>
            <p:cNvSpPr>
              <a:spLocks noChangeShapeType="1"/>
            </p:cNvSpPr>
            <p:nvPr/>
          </p:nvSpPr>
          <p:spPr bwMode="auto">
            <a:xfrm>
              <a:off x="1968" y="2640"/>
              <a:ext cx="576"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1" name="Line 11"/>
            <p:cNvSpPr>
              <a:spLocks noChangeShapeType="1"/>
            </p:cNvSpPr>
            <p:nvPr/>
          </p:nvSpPr>
          <p:spPr bwMode="auto">
            <a:xfrm flipV="1">
              <a:off x="1440" y="2640"/>
              <a:ext cx="57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72" name="Group 12"/>
          <p:cNvGrpSpPr>
            <a:grpSpLocks/>
          </p:cNvGrpSpPr>
          <p:nvPr/>
        </p:nvGrpSpPr>
        <p:grpSpPr bwMode="auto">
          <a:xfrm>
            <a:off x="6781800" y="3124200"/>
            <a:ext cx="2209800" cy="2563813"/>
            <a:chOff x="4272" y="1968"/>
            <a:chExt cx="1392" cy="1615"/>
          </a:xfrm>
        </p:grpSpPr>
        <p:sp>
          <p:nvSpPr>
            <p:cNvPr id="15373" name="Text Box 13"/>
            <p:cNvSpPr txBox="1">
              <a:spLocks noChangeArrowheads="1"/>
            </p:cNvSpPr>
            <p:nvPr/>
          </p:nvSpPr>
          <p:spPr bwMode="auto">
            <a:xfrm>
              <a:off x="4608" y="1968"/>
              <a:ext cx="1056"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‘doctor’ who is in fact some sort of computer program capable of making medical diagnoses</a:t>
              </a:r>
            </a:p>
          </p:txBody>
        </p:sp>
        <p:sp>
          <p:nvSpPr>
            <p:cNvPr id="15374" name="Line 14"/>
            <p:cNvSpPr>
              <a:spLocks noChangeShapeType="1"/>
            </p:cNvSpPr>
            <p:nvPr/>
          </p:nvSpPr>
          <p:spPr bwMode="auto">
            <a:xfrm flipH="1" flipV="1">
              <a:off x="4272" y="2448"/>
              <a:ext cx="48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5375" name="Text Box 15"/>
          <p:cNvSpPr txBox="1">
            <a:spLocks noChangeArrowheads="1"/>
          </p:cNvSpPr>
          <p:nvPr/>
        </p:nvSpPr>
        <p:spPr bwMode="auto">
          <a:xfrm>
            <a:off x="1790700" y="6172200"/>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Flawless communication between a human and a computer</a:t>
            </a:r>
          </a:p>
        </p:txBody>
      </p:sp>
      <p:sp>
        <p:nvSpPr>
          <p:cNvPr id="2" name="Slide Number Placeholder 1"/>
          <p:cNvSpPr>
            <a:spLocks noGrp="1"/>
          </p:cNvSpPr>
          <p:nvPr>
            <p:ph type="sldNum" sz="quarter" idx="4"/>
          </p:nvPr>
        </p:nvSpPr>
        <p:spPr/>
        <p:txBody>
          <a:bodyPr/>
          <a:lstStyle/>
          <a:p>
            <a:fld id="{9CE537AB-973C-4F01-8428-E6E22579D3AA}" type="slidenum">
              <a:rPr lang="en-US" smtClean="0"/>
              <a:pPr/>
              <a:t>56</a:t>
            </a:fld>
            <a:endParaRPr lang="en-US"/>
          </a:p>
        </p:txBody>
      </p:sp>
    </p:spTree>
    <p:extLst>
      <p:ext uri="{BB962C8B-B14F-4D97-AF65-F5344CB8AC3E}">
        <p14:creationId xmlns:p14="http://schemas.microsoft.com/office/powerpoint/2010/main" val="1617458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down)">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wipe(right)">
                                      <p:cBhvr>
                                        <p:cTn id="12" dur="500"/>
                                        <p:tgtEl>
                                          <p:spTgt spid="15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left)">
                                      <p:cBhvr>
                                        <p:cTn id="17" dur="500"/>
                                        <p:tgtEl>
                                          <p:spTgt spid="15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dissolve">
                                      <p:cBhvr>
                                        <p:cTn id="2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r>
              <a:rPr lang="en-US" altLang="en-US"/>
              <a:t>Or not ?   … towards a bionic eye</a:t>
            </a:r>
          </a:p>
        </p:txBody>
      </p:sp>
      <p:sp>
        <p:nvSpPr>
          <p:cNvPr id="2" name="Content Placeholder 1"/>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3340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32956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ChangeArrowheads="1"/>
          </p:cNvSpPr>
          <p:nvPr/>
        </p:nvSpPr>
        <p:spPr bwMode="auto">
          <a:xfrm>
            <a:off x="6997700" y="6553200"/>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http://bionicvision.org.au/</a:t>
            </a:r>
          </a:p>
        </p:txBody>
      </p:sp>
      <p:sp>
        <p:nvSpPr>
          <p:cNvPr id="3" name="Slide Number Placeholder 2"/>
          <p:cNvSpPr>
            <a:spLocks noGrp="1"/>
          </p:cNvSpPr>
          <p:nvPr>
            <p:ph type="sldNum" sz="quarter" idx="4"/>
          </p:nvPr>
        </p:nvSpPr>
        <p:spPr/>
        <p:txBody>
          <a:bodyPr/>
          <a:lstStyle/>
          <a:p>
            <a:fld id="{9CE537AB-973C-4F01-8428-E6E22579D3AA}" type="slidenum">
              <a:rPr lang="en-US" smtClean="0"/>
              <a:pPr/>
              <a:t>57</a:t>
            </a:fld>
            <a:endParaRPr lang="en-US"/>
          </a:p>
        </p:txBody>
      </p:sp>
    </p:spTree>
    <p:extLst>
      <p:ext uri="{BB962C8B-B14F-4D97-AF65-F5344CB8AC3E}">
        <p14:creationId xmlns:p14="http://schemas.microsoft.com/office/powerpoint/2010/main" val="3150666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a:t>Or not ?   … mobile diagnostics</a:t>
            </a:r>
          </a:p>
        </p:txBody>
      </p:sp>
      <p:pic>
        <p:nvPicPr>
          <p:cNvPr id="19459" name="Picture 3" descr="SilhouetteMobile-Med-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1148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562600" y="5334000"/>
            <a:ext cx="2486025"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bg1"/>
                </a:solidFill>
              </a:rPr>
              <a:t>GlucoPack™</a:t>
            </a:r>
          </a:p>
          <a:p>
            <a:endParaRPr lang="en-US" altLang="en-US" sz="1400">
              <a:solidFill>
                <a:schemeClr val="bg1"/>
              </a:solidFill>
            </a:endParaRPr>
          </a:p>
          <a:p>
            <a:r>
              <a:rPr lang="en-US" altLang="en-US" sz="1400">
                <a:solidFill>
                  <a:schemeClr val="bg1"/>
                </a:solidFill>
              </a:rPr>
              <a:t>reads and transmits glucose readings</a:t>
            </a:r>
          </a:p>
        </p:txBody>
      </p:sp>
      <p:sp>
        <p:nvSpPr>
          <p:cNvPr id="19462" name="Rectangle 6"/>
          <p:cNvSpPr>
            <a:spLocks noChangeArrowheads="1"/>
          </p:cNvSpPr>
          <p:nvPr/>
        </p:nvSpPr>
        <p:spPr bwMode="auto">
          <a:xfrm>
            <a:off x="304800" y="5334000"/>
            <a:ext cx="4114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a:solidFill>
                  <a:schemeClr val="bg1"/>
                </a:solidFill>
              </a:rPr>
              <a:t>SilhouetteMobile™</a:t>
            </a:r>
          </a:p>
          <a:p>
            <a:endParaRPr lang="en-GB" altLang="en-US" sz="1400">
              <a:solidFill>
                <a:schemeClr val="bg1"/>
              </a:solidFill>
            </a:endParaRPr>
          </a:p>
          <a:p>
            <a:r>
              <a:rPr lang="en-GB" altLang="en-US" sz="1400">
                <a:solidFill>
                  <a:schemeClr val="bg1"/>
                </a:solidFill>
              </a:rPr>
              <a:t>scans and stores information about a wound's width and depth, which helps nurses track healing over time as new tissue fills in the injury</a:t>
            </a:r>
            <a:endParaRPr lang="en-US" altLang="en-US" sz="1400">
              <a:solidFill>
                <a:schemeClr val="bg1"/>
              </a:solidFill>
            </a:endParaRPr>
          </a:p>
        </p:txBody>
      </p:sp>
      <p:sp>
        <p:nvSpPr>
          <p:cNvPr id="2" name="Slide Number Placeholder 1"/>
          <p:cNvSpPr>
            <a:spLocks noGrp="1"/>
          </p:cNvSpPr>
          <p:nvPr>
            <p:ph type="sldNum" sz="quarter" idx="4"/>
          </p:nvPr>
        </p:nvSpPr>
        <p:spPr/>
        <p:txBody>
          <a:bodyPr/>
          <a:lstStyle/>
          <a:p>
            <a:fld id="{9CE537AB-973C-4F01-8428-E6E22579D3AA}" type="slidenum">
              <a:rPr lang="en-US" smtClean="0"/>
              <a:pPr/>
              <a:t>58</a:t>
            </a:fld>
            <a:endParaRPr lang="en-US"/>
          </a:p>
        </p:txBody>
      </p:sp>
    </p:spTree>
    <p:extLst>
      <p:ext uri="{BB962C8B-B14F-4D97-AF65-F5344CB8AC3E}">
        <p14:creationId xmlns:p14="http://schemas.microsoft.com/office/powerpoint/2010/main" val="925288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pic>
        <p:nvPicPr>
          <p:cNvPr id="5" name="Picture 4"/>
          <p:cNvPicPr>
            <a:picLocks noChangeAspect="1"/>
          </p:cNvPicPr>
          <p:nvPr/>
        </p:nvPicPr>
        <p:blipFill>
          <a:blip r:embed="rId3"/>
          <a:stretch>
            <a:fillRect/>
          </a:stretch>
        </p:blipFill>
        <p:spPr>
          <a:xfrm>
            <a:off x="0" y="633413"/>
            <a:ext cx="9143999" cy="866775"/>
          </a:xfrm>
          <a:prstGeom prst="rect">
            <a:avLst/>
          </a:prstGeom>
        </p:spPr>
      </p:pic>
      <p:sp>
        <p:nvSpPr>
          <p:cNvPr id="6" name="Title 3"/>
          <p:cNvSpPr txBox="1">
            <a:spLocks/>
          </p:cNvSpPr>
          <p:nvPr/>
        </p:nvSpPr>
        <p:spPr>
          <a:xfrm>
            <a:off x="5072232" y="1021979"/>
            <a:ext cx="40386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kern="0">
                <a:solidFill>
                  <a:srgbClr val="16165D"/>
                </a:solidFill>
              </a:rPr>
              <a:t>Internet of Things</a:t>
            </a:r>
            <a:endParaRPr lang="en-US" kern="0" dirty="0">
              <a:solidFill>
                <a:srgbClr val="16165D"/>
              </a:solidFill>
            </a:endParaRPr>
          </a:p>
        </p:txBody>
      </p:sp>
      <p:sp>
        <p:nvSpPr>
          <p:cNvPr id="3" name="Slide Number Placeholder 2"/>
          <p:cNvSpPr>
            <a:spLocks noGrp="1"/>
          </p:cNvSpPr>
          <p:nvPr>
            <p:ph type="sldNum" sz="quarter" idx="4"/>
          </p:nvPr>
        </p:nvSpPr>
        <p:spPr/>
        <p:txBody>
          <a:bodyPr/>
          <a:lstStyle/>
          <a:p>
            <a:fld id="{9CE537AB-973C-4F01-8428-E6E22579D3AA}" type="slidenum">
              <a:rPr lang="en-US" smtClean="0">
                <a:solidFill>
                  <a:schemeClr val="tx1"/>
                </a:solidFill>
              </a:rPr>
              <a:pPr/>
              <a:t>59</a:t>
            </a:fld>
            <a:endParaRPr lang="en-US">
              <a:solidFill>
                <a:schemeClr val="tx1"/>
              </a:solidFill>
            </a:endParaRPr>
          </a:p>
        </p:txBody>
      </p:sp>
    </p:spTree>
    <p:extLst>
      <p:ext uri="{BB962C8B-B14F-4D97-AF65-F5344CB8AC3E}">
        <p14:creationId xmlns:p14="http://schemas.microsoft.com/office/powerpoint/2010/main" val="3511951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7D399-E161-4850-A466-92730F2BB4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61B7E3-4D92-46DE-95B7-A1D8CF19CBB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3C56EEC-52A2-4D57-965F-4843BCA18466}"/>
              </a:ext>
            </a:extLst>
          </p:cNvPr>
          <p:cNvSpPr>
            <a:spLocks noGrp="1"/>
          </p:cNvSpPr>
          <p:nvPr>
            <p:ph type="sldNum" sz="quarter" idx="4"/>
          </p:nvPr>
        </p:nvSpPr>
        <p:spPr/>
        <p:txBody>
          <a:bodyPr/>
          <a:lstStyle/>
          <a:p>
            <a:fld id="{9CE537AB-973C-4F01-8428-E6E22579D3AA}" type="slidenum">
              <a:rPr lang="en-US" smtClean="0"/>
              <a:pPr/>
              <a:t>6</a:t>
            </a:fld>
            <a:endParaRPr lang="en-US"/>
          </a:p>
        </p:txBody>
      </p:sp>
      <p:pic>
        <p:nvPicPr>
          <p:cNvPr id="5" name="Picture 4">
            <a:extLst>
              <a:ext uri="{FF2B5EF4-FFF2-40B4-BE49-F238E27FC236}">
                <a16:creationId xmlns:a16="http://schemas.microsoft.com/office/drawing/2014/main" id="{7BDC98BA-4DF0-4C84-9059-F58FCFA71499}"/>
              </a:ext>
            </a:extLst>
          </p:cNvPr>
          <p:cNvPicPr>
            <a:picLocks noChangeAspect="1"/>
          </p:cNvPicPr>
          <p:nvPr/>
        </p:nvPicPr>
        <p:blipFill>
          <a:blip r:embed="rId2"/>
          <a:stretch>
            <a:fillRect/>
          </a:stretch>
        </p:blipFill>
        <p:spPr>
          <a:xfrm>
            <a:off x="0" y="1803917"/>
            <a:ext cx="9144000" cy="5130283"/>
          </a:xfrm>
          <a:prstGeom prst="rect">
            <a:avLst/>
          </a:prstGeom>
        </p:spPr>
      </p:pic>
      <p:pic>
        <p:nvPicPr>
          <p:cNvPr id="6" name="Picture 5">
            <a:extLst>
              <a:ext uri="{FF2B5EF4-FFF2-40B4-BE49-F238E27FC236}">
                <a16:creationId xmlns:a16="http://schemas.microsoft.com/office/drawing/2014/main" id="{F6940C3D-11B6-429D-89AE-513FF494B820}"/>
              </a:ext>
            </a:extLst>
          </p:cNvPr>
          <p:cNvPicPr>
            <a:picLocks noChangeAspect="1"/>
          </p:cNvPicPr>
          <p:nvPr/>
        </p:nvPicPr>
        <p:blipFill>
          <a:blip r:embed="rId3"/>
          <a:stretch>
            <a:fillRect/>
          </a:stretch>
        </p:blipFill>
        <p:spPr>
          <a:xfrm>
            <a:off x="0" y="0"/>
            <a:ext cx="9144000" cy="1803918"/>
          </a:xfrm>
          <a:prstGeom prst="rect">
            <a:avLst/>
          </a:prstGeom>
        </p:spPr>
      </p:pic>
      <p:sp>
        <p:nvSpPr>
          <p:cNvPr id="7" name="Rectangle 6">
            <a:extLst>
              <a:ext uri="{FF2B5EF4-FFF2-40B4-BE49-F238E27FC236}">
                <a16:creationId xmlns:a16="http://schemas.microsoft.com/office/drawing/2014/main" id="{B334F0CD-5616-4439-A411-27C0941F438C}"/>
              </a:ext>
            </a:extLst>
          </p:cNvPr>
          <p:cNvSpPr/>
          <p:nvPr/>
        </p:nvSpPr>
        <p:spPr>
          <a:xfrm>
            <a:off x="5943600" y="4143847"/>
            <a:ext cx="3164186" cy="1938992"/>
          </a:xfrm>
          <a:prstGeom prst="rect">
            <a:avLst/>
          </a:prstGeom>
          <a:solidFill>
            <a:schemeClr val="bg1"/>
          </a:solidFill>
        </p:spPr>
        <p:txBody>
          <a:bodyPr wrap="square">
            <a:spAutoFit/>
          </a:bodyPr>
          <a:lstStyle/>
          <a:p>
            <a:r>
              <a:rPr lang="en-US" sz="2400" b="0" dirty="0">
                <a:solidFill>
                  <a:srgbClr val="666666"/>
                </a:solidFill>
                <a:latin typeface="More"/>
              </a:rPr>
              <a:t>We offer a comprehensive education emphasizing research, collaboration and scientific discovery.</a:t>
            </a:r>
            <a:endParaRPr lang="en-US" sz="2400" dirty="0"/>
          </a:p>
        </p:txBody>
      </p:sp>
      <p:sp>
        <p:nvSpPr>
          <p:cNvPr id="8" name="Rectangle 7">
            <a:extLst>
              <a:ext uri="{FF2B5EF4-FFF2-40B4-BE49-F238E27FC236}">
                <a16:creationId xmlns:a16="http://schemas.microsoft.com/office/drawing/2014/main" id="{298AA1A6-A47D-4799-8D34-28473DAAA74C}"/>
              </a:ext>
            </a:extLst>
          </p:cNvPr>
          <p:cNvSpPr/>
          <p:nvPr/>
        </p:nvSpPr>
        <p:spPr bwMode="auto">
          <a:xfrm>
            <a:off x="6019800" y="4143847"/>
            <a:ext cx="3048000" cy="202835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6240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46DC7B-11D2-4F4C-8F58-3A0523686507}"/>
              </a:ext>
            </a:extLst>
          </p:cNvPr>
          <p:cNvSpPr>
            <a:spLocks noGrp="1"/>
          </p:cNvSpPr>
          <p:nvPr>
            <p:ph type="title"/>
          </p:nvPr>
        </p:nvSpPr>
        <p:spPr>
          <a:xfrm>
            <a:off x="228600" y="609600"/>
            <a:ext cx="8686800" cy="762000"/>
          </a:xfrm>
        </p:spPr>
        <p:txBody>
          <a:bodyPr/>
          <a:lstStyle/>
          <a:p>
            <a:r>
              <a:rPr lang="en-US" dirty="0"/>
              <a:t>‘Wearable devices’ on Google (Nov 2020)</a:t>
            </a:r>
          </a:p>
        </p:txBody>
      </p:sp>
      <p:sp>
        <p:nvSpPr>
          <p:cNvPr id="6" name="Content Placeholder 5">
            <a:extLst>
              <a:ext uri="{FF2B5EF4-FFF2-40B4-BE49-F238E27FC236}">
                <a16:creationId xmlns:a16="http://schemas.microsoft.com/office/drawing/2014/main" id="{FF5D87C1-D676-4DC4-A142-6ABB779159BA}"/>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26ABF509-7F52-4421-9AFF-C4DB601A719D}"/>
              </a:ext>
            </a:extLst>
          </p:cNvPr>
          <p:cNvPicPr>
            <a:picLocks noChangeAspect="1"/>
          </p:cNvPicPr>
          <p:nvPr/>
        </p:nvPicPr>
        <p:blipFill>
          <a:blip r:embed="rId2"/>
          <a:stretch>
            <a:fillRect/>
          </a:stretch>
        </p:blipFill>
        <p:spPr>
          <a:xfrm>
            <a:off x="0" y="1295400"/>
            <a:ext cx="9144000" cy="5562600"/>
          </a:xfrm>
          <a:prstGeom prst="rect">
            <a:avLst/>
          </a:prstGeom>
        </p:spPr>
      </p:pic>
      <p:sp>
        <p:nvSpPr>
          <p:cNvPr id="4" name="Slide Number Placeholder 3">
            <a:extLst>
              <a:ext uri="{FF2B5EF4-FFF2-40B4-BE49-F238E27FC236}">
                <a16:creationId xmlns:a16="http://schemas.microsoft.com/office/drawing/2014/main" id="{21433705-82EE-4C48-A0E9-DB3DCC27F40C}"/>
              </a:ext>
            </a:extLst>
          </p:cNvPr>
          <p:cNvSpPr>
            <a:spLocks noGrp="1"/>
          </p:cNvSpPr>
          <p:nvPr>
            <p:ph type="sldNum" sz="quarter" idx="4"/>
          </p:nvPr>
        </p:nvSpPr>
        <p:spPr>
          <a:xfrm>
            <a:off x="8763000" y="6491456"/>
            <a:ext cx="457200" cy="365125"/>
          </a:xfrm>
        </p:spPr>
        <p:txBody>
          <a:bodyPr/>
          <a:lstStyle/>
          <a:p>
            <a:fld id="{7071835E-551D-43E3-A34B-EA8AD7FDC91B}" type="slidenum">
              <a:rPr lang="en-US" smtClean="0">
                <a:solidFill>
                  <a:schemeClr val="tx1"/>
                </a:solidFill>
              </a:rPr>
              <a:pPr/>
              <a:t>60</a:t>
            </a:fld>
            <a:endParaRPr lang="en-US">
              <a:solidFill>
                <a:schemeClr val="tx1"/>
              </a:solidFill>
            </a:endParaRPr>
          </a:p>
        </p:txBody>
      </p:sp>
    </p:spTree>
    <p:extLst>
      <p:ext uri="{BB962C8B-B14F-4D97-AF65-F5344CB8AC3E}">
        <p14:creationId xmlns:p14="http://schemas.microsoft.com/office/powerpoint/2010/main" val="3549022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D95105-0A71-4532-A1AA-622399F1C11F}"/>
              </a:ext>
            </a:extLst>
          </p:cNvPr>
          <p:cNvSpPr/>
          <p:nvPr/>
        </p:nvSpPr>
        <p:spPr>
          <a:xfrm>
            <a:off x="4343400" y="1561155"/>
            <a:ext cx="4724400" cy="5078313"/>
          </a:xfrm>
          <a:prstGeom prst="rect">
            <a:avLst/>
          </a:prstGeom>
          <a:ln>
            <a:solidFill>
              <a:schemeClr val="bg1"/>
            </a:solidFill>
          </a:ln>
        </p:spPr>
        <p:txBody>
          <a:bodyPr wrap="square">
            <a:spAutoFit/>
          </a:bodyPr>
          <a:lstStyle/>
          <a:p>
            <a:pPr algn="just"/>
            <a:r>
              <a:rPr lang="en-US" sz="1800" b="0" dirty="0" err="1">
                <a:solidFill>
                  <a:schemeClr val="bg1"/>
                </a:solidFill>
                <a:latin typeface="Trebuchet MS" panose="020B0603020202020204" pitchFamily="34" charset="0"/>
              </a:rPr>
              <a:t>MotiliGI</a:t>
            </a:r>
            <a:r>
              <a:rPr lang="en-US" sz="1800" b="0" dirty="0">
                <a:solidFill>
                  <a:schemeClr val="bg1"/>
                </a:solidFill>
                <a:latin typeface="Trebuchet MS" panose="020B0603020202020204" pitchFamily="34" charset="0"/>
              </a:rPr>
              <a:t>™ software provides data analysis tools, offering physicians a variety of test reporting and exporting options to aid in the identification of motility disorders. The software calculates gastric emptying time, small bowel transit time, colonic transit time, combined small/ large bowel transit time, and whole gut transit time in graphical and statistical formats, and presents this data in a summary report.</a:t>
            </a: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b="0" dirty="0">
              <a:solidFill>
                <a:schemeClr val="bg1"/>
              </a:solidFill>
              <a:latin typeface="Trebuchet MS" panose="020B0603020202020204" pitchFamily="34" charset="0"/>
            </a:endParaRPr>
          </a:p>
          <a:p>
            <a:pPr algn="just"/>
            <a:endParaRPr lang="en-US" sz="1800" dirty="0">
              <a:solidFill>
                <a:schemeClr val="bg1"/>
              </a:solidFill>
              <a:latin typeface="Trebuchet MS" panose="020B0603020202020204" pitchFamily="34" charset="0"/>
            </a:endParaRPr>
          </a:p>
        </p:txBody>
      </p:sp>
      <p:sp>
        <p:nvSpPr>
          <p:cNvPr id="2" name="Title 1">
            <a:extLst>
              <a:ext uri="{FF2B5EF4-FFF2-40B4-BE49-F238E27FC236}">
                <a16:creationId xmlns:a16="http://schemas.microsoft.com/office/drawing/2014/main" id="{663FFC31-F86C-4DF7-B5BA-CE1DDB72881C}"/>
              </a:ext>
            </a:extLst>
          </p:cNvPr>
          <p:cNvSpPr>
            <a:spLocks noGrp="1"/>
          </p:cNvSpPr>
          <p:nvPr>
            <p:ph type="title"/>
          </p:nvPr>
        </p:nvSpPr>
        <p:spPr/>
        <p:txBody>
          <a:bodyPr/>
          <a:lstStyle/>
          <a:p>
            <a:r>
              <a:rPr lang="en-US" dirty="0" err="1"/>
              <a:t>SmartPill</a:t>
            </a:r>
            <a:r>
              <a:rPr lang="en-US" dirty="0"/>
              <a:t>™ motility capsule</a:t>
            </a:r>
          </a:p>
        </p:txBody>
      </p:sp>
      <p:sp>
        <p:nvSpPr>
          <p:cNvPr id="3" name="Content Placeholder 2">
            <a:extLst>
              <a:ext uri="{FF2B5EF4-FFF2-40B4-BE49-F238E27FC236}">
                <a16:creationId xmlns:a16="http://schemas.microsoft.com/office/drawing/2014/main" id="{836F1857-E066-4ACD-9502-B5D49B36F015}"/>
              </a:ext>
            </a:extLst>
          </p:cNvPr>
          <p:cNvSpPr>
            <a:spLocks noGrp="1"/>
          </p:cNvSpPr>
          <p:nvPr>
            <p:ph idx="1"/>
          </p:nvPr>
        </p:nvSpPr>
        <p:spPr>
          <a:xfrm>
            <a:off x="228600" y="1561155"/>
            <a:ext cx="3985035" cy="5068245"/>
          </a:xfrm>
          <a:ln>
            <a:solidFill>
              <a:schemeClr val="bg1"/>
            </a:solidFill>
          </a:ln>
        </p:spPr>
        <p:txBody>
          <a:bodyPr/>
          <a:lstStyle/>
          <a:p>
            <a:pPr marL="0" indent="0" algn="just"/>
            <a:r>
              <a:rPr lang="en-US" sz="1800" dirty="0"/>
              <a:t>Assists in localizing transit </a:t>
            </a:r>
            <a:r>
              <a:rPr lang="en-US" sz="1800" dirty="0" err="1"/>
              <a:t>abnor-malities</a:t>
            </a:r>
            <a:r>
              <a:rPr lang="en-US" sz="1800" dirty="0"/>
              <a:t> to a specific GI region by collecting data from the entire GI tract. As the </a:t>
            </a:r>
            <a:r>
              <a:rPr lang="en-US" sz="1800" dirty="0" err="1"/>
              <a:t>SmartPill</a:t>
            </a:r>
            <a:r>
              <a:rPr lang="en-US" sz="1800" dirty="0"/>
              <a:t>™ motility capsule travels through the patient's GI tract, it measures pressure, pH and temperature to provide you with valuable diagnostic </a:t>
            </a:r>
            <a:r>
              <a:rPr lang="en-US" sz="1800" dirty="0" err="1"/>
              <a:t>infor-mation</a:t>
            </a:r>
            <a:r>
              <a:rPr lang="en-US" sz="1800" dirty="0"/>
              <a:t>, including gastric emptying and total GI transit times in your patients.</a:t>
            </a:r>
          </a:p>
        </p:txBody>
      </p:sp>
      <p:sp>
        <p:nvSpPr>
          <p:cNvPr id="4" name="Slide Number Placeholder 3">
            <a:extLst>
              <a:ext uri="{FF2B5EF4-FFF2-40B4-BE49-F238E27FC236}">
                <a16:creationId xmlns:a16="http://schemas.microsoft.com/office/drawing/2014/main" id="{D271742C-62D5-4056-8539-8F26D6B9704D}"/>
              </a:ext>
            </a:extLst>
          </p:cNvPr>
          <p:cNvSpPr>
            <a:spLocks noGrp="1"/>
          </p:cNvSpPr>
          <p:nvPr>
            <p:ph type="sldNum" sz="quarter" idx="4"/>
          </p:nvPr>
        </p:nvSpPr>
        <p:spPr>
          <a:xfrm>
            <a:off x="0" y="6569075"/>
            <a:ext cx="381000" cy="365125"/>
          </a:xfrm>
        </p:spPr>
        <p:txBody>
          <a:bodyPr/>
          <a:lstStyle/>
          <a:p>
            <a:fld id="{7071835E-551D-43E3-A34B-EA8AD7FDC91B}" type="slidenum">
              <a:rPr lang="en-US" smtClean="0"/>
              <a:pPr/>
              <a:t>61</a:t>
            </a:fld>
            <a:endParaRPr lang="en-US"/>
          </a:p>
        </p:txBody>
      </p:sp>
      <p:pic>
        <p:nvPicPr>
          <p:cNvPr id="5" name="Picture 4">
            <a:extLst>
              <a:ext uri="{FF2B5EF4-FFF2-40B4-BE49-F238E27FC236}">
                <a16:creationId xmlns:a16="http://schemas.microsoft.com/office/drawing/2014/main" id="{36AC303A-56E8-41D3-93C6-C857E6518862}"/>
              </a:ext>
            </a:extLst>
          </p:cNvPr>
          <p:cNvPicPr>
            <a:picLocks noChangeAspect="1"/>
          </p:cNvPicPr>
          <p:nvPr/>
        </p:nvPicPr>
        <p:blipFill>
          <a:blip r:embed="rId2"/>
          <a:stretch>
            <a:fillRect/>
          </a:stretch>
        </p:blipFill>
        <p:spPr>
          <a:xfrm>
            <a:off x="609600" y="4700476"/>
            <a:ext cx="3095625" cy="1809750"/>
          </a:xfrm>
          <a:prstGeom prst="rect">
            <a:avLst/>
          </a:prstGeom>
        </p:spPr>
      </p:pic>
      <p:pic>
        <p:nvPicPr>
          <p:cNvPr id="6" name="Picture 5">
            <a:extLst>
              <a:ext uri="{FF2B5EF4-FFF2-40B4-BE49-F238E27FC236}">
                <a16:creationId xmlns:a16="http://schemas.microsoft.com/office/drawing/2014/main" id="{69DEA36C-ED0A-480D-8BD6-A2DAB36BF8EF}"/>
              </a:ext>
            </a:extLst>
          </p:cNvPr>
          <p:cNvPicPr>
            <a:picLocks noChangeAspect="1"/>
          </p:cNvPicPr>
          <p:nvPr/>
        </p:nvPicPr>
        <p:blipFill>
          <a:blip r:embed="rId3"/>
          <a:stretch>
            <a:fillRect/>
          </a:stretch>
        </p:blipFill>
        <p:spPr>
          <a:xfrm>
            <a:off x="4922068" y="4415105"/>
            <a:ext cx="3626667" cy="2104929"/>
          </a:xfrm>
          <a:prstGeom prst="rect">
            <a:avLst/>
          </a:prstGeom>
        </p:spPr>
      </p:pic>
      <p:sp>
        <p:nvSpPr>
          <p:cNvPr id="8" name="TextBox 7">
            <a:extLst>
              <a:ext uri="{FF2B5EF4-FFF2-40B4-BE49-F238E27FC236}">
                <a16:creationId xmlns:a16="http://schemas.microsoft.com/office/drawing/2014/main" id="{45307C73-ACCE-42F5-89F7-9E180DB4D448}"/>
              </a:ext>
            </a:extLst>
          </p:cNvPr>
          <p:cNvSpPr txBox="1"/>
          <p:nvPr/>
        </p:nvSpPr>
        <p:spPr>
          <a:xfrm>
            <a:off x="3810000" y="6629400"/>
            <a:ext cx="1476302" cy="276999"/>
          </a:xfrm>
          <a:prstGeom prst="rect">
            <a:avLst/>
          </a:prstGeom>
          <a:noFill/>
        </p:spPr>
        <p:txBody>
          <a:bodyPr wrap="none" rtlCol="0">
            <a:spAutoFit/>
          </a:bodyPr>
          <a:lstStyle/>
          <a:p>
            <a:r>
              <a:rPr lang="en-US" sz="1200" b="0" dirty="0">
                <a:solidFill>
                  <a:schemeClr val="bg1"/>
                </a:solidFill>
              </a:rPr>
              <a:t>www.medtronic.com</a:t>
            </a:r>
          </a:p>
        </p:txBody>
      </p:sp>
    </p:spTree>
    <p:extLst>
      <p:ext uri="{BB962C8B-B14F-4D97-AF65-F5344CB8AC3E}">
        <p14:creationId xmlns:p14="http://schemas.microsoft.com/office/powerpoint/2010/main" val="25663698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E86EA-2726-44DC-8832-14B46E5A02E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3CEE6D30-88BA-49DA-BF56-9CDD35F1B04B}"/>
              </a:ext>
            </a:extLst>
          </p:cNvPr>
          <p:cNvSpPr>
            <a:spLocks noGrp="1"/>
          </p:cNvSpPr>
          <p:nvPr>
            <p:ph type="sldNum" sz="quarter" idx="4"/>
          </p:nvPr>
        </p:nvSpPr>
        <p:spPr/>
        <p:txBody>
          <a:bodyPr/>
          <a:lstStyle/>
          <a:p>
            <a:fld id="{7071835E-551D-43E3-A34B-EA8AD7FDC91B}" type="slidenum">
              <a:rPr lang="en-US" smtClean="0"/>
              <a:pPr/>
              <a:t>62</a:t>
            </a:fld>
            <a:endParaRPr lang="en-US"/>
          </a:p>
        </p:txBody>
      </p:sp>
      <p:pic>
        <p:nvPicPr>
          <p:cNvPr id="5" name="Picture 4">
            <a:extLst>
              <a:ext uri="{FF2B5EF4-FFF2-40B4-BE49-F238E27FC236}">
                <a16:creationId xmlns:a16="http://schemas.microsoft.com/office/drawing/2014/main" id="{02B1D3D2-423F-47CB-9968-23D854FA0863}"/>
              </a:ext>
            </a:extLst>
          </p:cNvPr>
          <p:cNvPicPr>
            <a:picLocks noChangeAspect="1"/>
          </p:cNvPicPr>
          <p:nvPr/>
        </p:nvPicPr>
        <p:blipFill>
          <a:blip r:embed="rId2"/>
          <a:stretch>
            <a:fillRect/>
          </a:stretch>
        </p:blipFill>
        <p:spPr>
          <a:xfrm>
            <a:off x="0" y="-13580"/>
            <a:ext cx="9144000" cy="6248400"/>
          </a:xfrm>
          <a:prstGeom prst="rect">
            <a:avLst/>
          </a:prstGeom>
        </p:spPr>
      </p:pic>
      <p:sp>
        <p:nvSpPr>
          <p:cNvPr id="6" name="Rectangle 5">
            <a:extLst>
              <a:ext uri="{FF2B5EF4-FFF2-40B4-BE49-F238E27FC236}">
                <a16:creationId xmlns:a16="http://schemas.microsoft.com/office/drawing/2014/main" id="{D7CC4D6C-FF5C-4091-9A76-8F8747AF8733}"/>
              </a:ext>
            </a:extLst>
          </p:cNvPr>
          <p:cNvSpPr/>
          <p:nvPr/>
        </p:nvSpPr>
        <p:spPr>
          <a:xfrm>
            <a:off x="1474206" y="6262042"/>
            <a:ext cx="7696200" cy="461665"/>
          </a:xfrm>
          <a:prstGeom prst="rect">
            <a:avLst/>
          </a:prstGeom>
        </p:spPr>
        <p:txBody>
          <a:bodyPr wrap="square">
            <a:spAutoFit/>
          </a:bodyPr>
          <a:lstStyle/>
          <a:p>
            <a:pPr algn="r"/>
            <a:r>
              <a:rPr lang="en-US" sz="1200" b="0" dirty="0" err="1">
                <a:solidFill>
                  <a:schemeClr val="bg1"/>
                </a:solidFill>
                <a:latin typeface="Trebuchet MS" panose="020B0603020202020204" pitchFamily="34" charset="0"/>
              </a:rPr>
              <a:t>Guk</a:t>
            </a:r>
            <a:r>
              <a:rPr lang="en-US" sz="1200" b="0" dirty="0">
                <a:solidFill>
                  <a:schemeClr val="bg1"/>
                </a:solidFill>
                <a:latin typeface="Trebuchet MS" panose="020B0603020202020204" pitchFamily="34" charset="0"/>
              </a:rPr>
              <a:t> K, Han G, Lim J, et al. Evolution of Wearable Devices with Real-Time Disease Monitoring for Personalized Healthcare. </a:t>
            </a:r>
            <a:r>
              <a:rPr lang="en-US" sz="1200" b="0" i="1" dirty="0">
                <a:solidFill>
                  <a:schemeClr val="bg1"/>
                </a:solidFill>
                <a:latin typeface="Trebuchet MS" panose="020B0603020202020204" pitchFamily="34" charset="0"/>
              </a:rPr>
              <a:t>Nanomaterials (Basel)</a:t>
            </a:r>
            <a:r>
              <a:rPr lang="en-US" sz="1200" b="0" dirty="0">
                <a:solidFill>
                  <a:schemeClr val="bg1"/>
                </a:solidFill>
                <a:latin typeface="Trebuchet MS" panose="020B0603020202020204" pitchFamily="34" charset="0"/>
              </a:rPr>
              <a:t>. 2019;9(6):813. Published 2019 May 29. doi:10.3390/nano9060813</a:t>
            </a:r>
            <a:endParaRPr lang="en-US" sz="1200" dirty="0">
              <a:solidFill>
                <a:schemeClr val="bg1"/>
              </a:solidFill>
            </a:endParaRPr>
          </a:p>
        </p:txBody>
      </p:sp>
    </p:spTree>
    <p:extLst>
      <p:ext uri="{BB962C8B-B14F-4D97-AF65-F5344CB8AC3E}">
        <p14:creationId xmlns:p14="http://schemas.microsoft.com/office/powerpoint/2010/main" val="2922270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6AECF-C028-4146-9108-0991F856C3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C39A5F-03FD-4F48-B11C-C6DBD7948F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19A6AB-D638-45C7-AA21-70D012122D1C}"/>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CF5A6C73-B1DA-464A-92AA-CE5F7F1681EA}"/>
              </a:ext>
            </a:extLst>
          </p:cNvPr>
          <p:cNvSpPr/>
          <p:nvPr/>
        </p:nvSpPr>
        <p:spPr>
          <a:xfrm>
            <a:off x="76200" y="1305580"/>
            <a:ext cx="6858000" cy="307777"/>
          </a:xfrm>
          <a:prstGeom prst="rect">
            <a:avLst/>
          </a:prstGeom>
        </p:spPr>
        <p:txBody>
          <a:bodyPr wrap="square">
            <a:spAutoFit/>
          </a:bodyPr>
          <a:lstStyle/>
          <a:p>
            <a:pPr algn="l"/>
            <a:r>
              <a:rPr lang="en-US" sz="1400" b="0" dirty="0">
                <a:hlinkClick r:id="rId3"/>
              </a:rPr>
              <a:t>https://www.massdevice.com/elon-musks-neuralink-moving-forward-with-brain-implant/</a:t>
            </a:r>
            <a:r>
              <a:rPr lang="en-US" sz="1400" b="0" dirty="0"/>
              <a:t> </a:t>
            </a:r>
          </a:p>
        </p:txBody>
      </p:sp>
      <p:sp>
        <p:nvSpPr>
          <p:cNvPr id="6" name="Slide Number Placeholder 5">
            <a:extLst>
              <a:ext uri="{FF2B5EF4-FFF2-40B4-BE49-F238E27FC236}">
                <a16:creationId xmlns:a16="http://schemas.microsoft.com/office/drawing/2014/main" id="{40460869-D957-489D-8350-5897A3496950}"/>
              </a:ext>
            </a:extLst>
          </p:cNvPr>
          <p:cNvSpPr>
            <a:spLocks noGrp="1"/>
          </p:cNvSpPr>
          <p:nvPr>
            <p:ph type="sldNum" sz="quarter" idx="4"/>
          </p:nvPr>
        </p:nvSpPr>
        <p:spPr>
          <a:xfrm>
            <a:off x="8839200" y="6491456"/>
            <a:ext cx="457200" cy="365125"/>
          </a:xfrm>
        </p:spPr>
        <p:txBody>
          <a:bodyPr/>
          <a:lstStyle/>
          <a:p>
            <a:fld id="{9CE537AB-973C-4F01-8428-E6E22579D3AA}" type="slidenum">
              <a:rPr lang="en-US" smtClean="0">
                <a:solidFill>
                  <a:schemeClr val="tx1"/>
                </a:solidFill>
              </a:rPr>
              <a:pPr/>
              <a:t>63</a:t>
            </a:fld>
            <a:endParaRPr lang="en-US">
              <a:solidFill>
                <a:schemeClr val="tx1"/>
              </a:solidFill>
            </a:endParaRPr>
          </a:p>
        </p:txBody>
      </p:sp>
    </p:spTree>
    <p:extLst>
      <p:ext uri="{BB962C8B-B14F-4D97-AF65-F5344CB8AC3E}">
        <p14:creationId xmlns:p14="http://schemas.microsoft.com/office/powerpoint/2010/main" val="195289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r>
              <a:rPr lang="en-US" altLang="en-US"/>
              <a:t>Or not ?   … Transhumanism</a:t>
            </a:r>
          </a:p>
        </p:txBody>
      </p:sp>
      <p:sp>
        <p:nvSpPr>
          <p:cNvPr id="21507" name="Rectangle 3"/>
          <p:cNvSpPr>
            <a:spLocks noGrp="1" noChangeArrowheads="1"/>
          </p:cNvSpPr>
          <p:nvPr>
            <p:ph idx="1"/>
          </p:nvPr>
        </p:nvSpPr>
        <p:spPr>
          <a:xfrm>
            <a:off x="4114800" y="2057400"/>
            <a:ext cx="4800600" cy="4572000"/>
          </a:xfrm>
        </p:spPr>
        <p:txBody>
          <a:bodyPr/>
          <a:lstStyle/>
          <a:p>
            <a:pPr>
              <a:lnSpc>
                <a:spcPct val="90000"/>
              </a:lnSpc>
            </a:pPr>
            <a:r>
              <a:rPr lang="en-GB" altLang="en-US" dirty="0"/>
              <a:t>"</a:t>
            </a:r>
            <a:r>
              <a:rPr lang="en-GB" altLang="en-US" i="1" dirty="0"/>
              <a:t>Philosophies of life that seek the continuation and acceleration of the evolution of intelligent life beyond its currently human form and human limitations by means of science and technology, guided by life-promoting principles and values.</a:t>
            </a:r>
            <a:r>
              <a:rPr lang="en-GB" altLang="en-US" dirty="0"/>
              <a:t>" </a:t>
            </a:r>
            <a:endParaRPr lang="en-US" altLang="en-US" dirty="0"/>
          </a:p>
        </p:txBody>
      </p:sp>
      <p:pic>
        <p:nvPicPr>
          <p:cNvPr id="21508" name="Picture 4" descr="Max Mo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622675"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143000" y="5791200"/>
            <a:ext cx="202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Max More</a:t>
            </a:r>
          </a:p>
        </p:txBody>
      </p:sp>
      <p:sp>
        <p:nvSpPr>
          <p:cNvPr id="2" name="Slide Number Placeholder 1"/>
          <p:cNvSpPr>
            <a:spLocks noGrp="1"/>
          </p:cNvSpPr>
          <p:nvPr>
            <p:ph type="sldNum" sz="quarter" idx="4"/>
          </p:nvPr>
        </p:nvSpPr>
        <p:spPr/>
        <p:txBody>
          <a:bodyPr/>
          <a:lstStyle/>
          <a:p>
            <a:fld id="{9CE537AB-973C-4F01-8428-E6E22579D3AA}" type="slidenum">
              <a:rPr lang="en-US" smtClean="0"/>
              <a:pPr/>
              <a:t>64</a:t>
            </a:fld>
            <a:endParaRPr lang="en-US"/>
          </a:p>
        </p:txBody>
      </p:sp>
    </p:spTree>
    <p:extLst>
      <p:ext uri="{BB962C8B-B14F-4D97-AF65-F5344CB8AC3E}">
        <p14:creationId xmlns:p14="http://schemas.microsoft.com/office/powerpoint/2010/main" val="1026633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A1A74B-82FC-420F-8E7F-A7BB18158E0A}"/>
              </a:ext>
            </a:extLst>
          </p:cNvPr>
          <p:cNvSpPr/>
          <p:nvPr/>
        </p:nvSpPr>
        <p:spPr bwMode="auto">
          <a:xfrm>
            <a:off x="0" y="6705600"/>
            <a:ext cx="9144000" cy="15098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3554" name="AutoShape 2"/>
          <p:cNvSpPr>
            <a:spLocks noGrp="1" noChangeArrowheads="1"/>
          </p:cNvSpPr>
          <p:nvPr>
            <p:ph type="title"/>
          </p:nvPr>
        </p:nvSpPr>
        <p:spPr/>
        <p:txBody>
          <a:bodyPr/>
          <a:lstStyle/>
          <a:p>
            <a:r>
              <a:rPr lang="en-US" altLang="en-US"/>
              <a:t>Beyond natural evolution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a:xfrm>
            <a:off x="0" y="6569075"/>
            <a:ext cx="457200" cy="365125"/>
          </a:xfrm>
        </p:spPr>
        <p:txBody>
          <a:bodyPr/>
          <a:lstStyle/>
          <a:p>
            <a:fld id="{9CE537AB-973C-4F01-8428-E6E22579D3AA}" type="slidenum">
              <a:rPr lang="en-US" smtClean="0">
                <a:solidFill>
                  <a:schemeClr val="tx1"/>
                </a:solidFill>
              </a:rPr>
              <a:pPr/>
              <a:t>65</a:t>
            </a:fld>
            <a:endParaRPr lang="en-US">
              <a:solidFill>
                <a:schemeClr val="tx1"/>
              </a:solidFill>
            </a:endParaRPr>
          </a:p>
        </p:txBody>
      </p:sp>
    </p:spTree>
    <p:extLst>
      <p:ext uri="{BB962C8B-B14F-4D97-AF65-F5344CB8AC3E}">
        <p14:creationId xmlns:p14="http://schemas.microsoft.com/office/powerpoint/2010/main" val="1228451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to … mind uploading ?</a:t>
            </a:r>
          </a:p>
        </p:txBody>
      </p:sp>
      <p:pic>
        <p:nvPicPr>
          <p:cNvPr id="25603" name="Picture 3" descr="kurzw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791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62000" y="6324600"/>
            <a:ext cx="478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Ray Kurzweil receives National Medal of Technology (1999).</a:t>
            </a: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31972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fld id="{9CE537AB-973C-4F01-8428-E6E22579D3AA}" type="slidenum">
              <a:rPr lang="en-US" smtClean="0"/>
              <a:pPr/>
              <a:t>66</a:t>
            </a:fld>
            <a:endParaRPr lang="en-US"/>
          </a:p>
        </p:txBody>
      </p:sp>
    </p:spTree>
    <p:extLst>
      <p:ext uri="{BB962C8B-B14F-4D97-AF65-F5344CB8AC3E}">
        <p14:creationId xmlns:p14="http://schemas.microsoft.com/office/powerpoint/2010/main" val="181766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right)">
                                      <p:cBhvr>
                                        <p:cTn id="7" dur="500"/>
                                        <p:tgtEl>
                                          <p:spTgt spid="2560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10000"/>
            <a:ext cx="50292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a:t>Biomedical Informatics</a:t>
            </a:r>
          </a:p>
        </p:txBody>
      </p:sp>
      <p:sp>
        <p:nvSpPr>
          <p:cNvPr id="5" name="Content Placeholder 4"/>
          <p:cNvSpPr>
            <a:spLocks noGrp="1"/>
          </p:cNvSpPr>
          <p:nvPr>
            <p:ph idx="1"/>
          </p:nvPr>
        </p:nvSpPr>
        <p:spPr>
          <a:xfrm>
            <a:off x="228600" y="1676400"/>
            <a:ext cx="8686800" cy="3886200"/>
          </a:xfrm>
        </p:spPr>
        <p:txBody>
          <a:bodyPr/>
          <a:lstStyle/>
          <a:p>
            <a:r>
              <a:rPr lang="en-US" b="1" u="sng" dirty="0"/>
              <a:t>Definition</a:t>
            </a:r>
            <a:r>
              <a:rPr lang="en-US" dirty="0"/>
              <a:t>:</a:t>
            </a:r>
          </a:p>
          <a:p>
            <a:endParaRPr lang="en-US" dirty="0"/>
          </a:p>
          <a:p>
            <a:pPr marL="0" indent="0"/>
            <a:r>
              <a:rPr lang="en-US" i="1" dirty="0"/>
              <a:t>Biomedical informatics (BMI) is </a:t>
            </a:r>
          </a:p>
          <a:p>
            <a:pPr>
              <a:buFont typeface="Arial" panose="020B0604020202020204" pitchFamily="34" charset="0"/>
              <a:buChar char="•"/>
            </a:pPr>
            <a:r>
              <a:rPr lang="en-US" i="1" dirty="0"/>
              <a:t>the interdisciplinary field </a:t>
            </a:r>
          </a:p>
          <a:p>
            <a:pPr>
              <a:buFont typeface="Arial" panose="020B0604020202020204" pitchFamily="34" charset="0"/>
              <a:buChar char="•"/>
            </a:pPr>
            <a:r>
              <a:rPr lang="en-US" i="1" dirty="0"/>
              <a:t>that studies and pursues the effective uses of biomedical data, information, and knowledge </a:t>
            </a:r>
          </a:p>
          <a:p>
            <a:pPr>
              <a:buFont typeface="Arial" panose="020B0604020202020204" pitchFamily="34" charset="0"/>
              <a:buChar char="•"/>
            </a:pPr>
            <a:r>
              <a:rPr lang="en-US" i="1" dirty="0"/>
              <a:t>for scientific inquiry, problem solving, and decision making,</a:t>
            </a:r>
          </a:p>
          <a:p>
            <a:pPr>
              <a:buFont typeface="Arial" panose="020B0604020202020204" pitchFamily="34" charset="0"/>
              <a:buChar char="•"/>
            </a:pPr>
            <a:r>
              <a:rPr lang="en-US" i="1" dirty="0"/>
              <a:t>driven 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a:solidFill>
                  <a:schemeClr val="bg1"/>
                </a:solidFill>
              </a:rPr>
              <a:t>CA </a:t>
            </a:r>
            <a:r>
              <a:rPr lang="en-US" sz="1400" dirty="0" err="1">
                <a:solidFill>
                  <a:schemeClr val="bg1"/>
                </a:solidFill>
              </a:rPr>
              <a:t>Kulikowski</a:t>
            </a:r>
            <a:r>
              <a:rPr lang="en-US" sz="1400" dirty="0">
                <a:solidFill>
                  <a:schemeClr val="bg1"/>
                </a:solidFill>
              </a:rPr>
              <a:t>, EH </a:t>
            </a:r>
            <a:r>
              <a:rPr lang="en-US" sz="1400" dirty="0" err="1">
                <a:solidFill>
                  <a:schemeClr val="bg1"/>
                </a:solidFill>
              </a:rPr>
              <a:t>Shortliffe</a:t>
            </a:r>
            <a:r>
              <a:rPr lang="en-US" sz="1400" dirty="0">
                <a:solidFill>
                  <a:schemeClr val="bg1"/>
                </a:solidFill>
              </a:rPr>
              <a:t>, LM Currie, PL Elkin, LE Hunter, TR Johnson, IJ </a:t>
            </a:r>
            <a:r>
              <a:rPr lang="en-US" sz="1400" dirty="0" err="1">
                <a:solidFill>
                  <a:schemeClr val="bg1"/>
                </a:solidFill>
              </a:rPr>
              <a:t>Kalet</a:t>
            </a:r>
            <a:r>
              <a:rPr lang="en-US" sz="1400" dirty="0">
                <a:solidFill>
                  <a:schemeClr val="bg1"/>
                </a:solidFill>
              </a:rPr>
              <a:t>, LA </a:t>
            </a:r>
            <a:r>
              <a:rPr lang="en-US" sz="1400" dirty="0" err="1">
                <a:solidFill>
                  <a:schemeClr val="bg1"/>
                </a:solidFill>
              </a:rPr>
              <a:t>Lenert</a:t>
            </a:r>
            <a:r>
              <a:rPr lang="en-US" sz="1400" dirty="0">
                <a:solidFill>
                  <a:schemeClr val="bg1"/>
                </a:solidFill>
              </a:rPr>
              <a:t>, MA </a:t>
            </a:r>
            <a:r>
              <a:rPr lang="en-US" sz="1400" dirty="0" err="1">
                <a:solidFill>
                  <a:schemeClr val="bg1"/>
                </a:solidFill>
              </a:rPr>
              <a:t>Musen</a:t>
            </a:r>
            <a:r>
              <a:rPr lang="en-US" sz="1400" dirty="0">
                <a:solidFill>
                  <a:schemeClr val="bg1"/>
                </a:solidFill>
              </a:rPr>
              <a:t>, JG </a:t>
            </a:r>
            <a:r>
              <a:rPr lang="en-US" sz="1400" dirty="0" err="1">
                <a:solidFill>
                  <a:schemeClr val="bg1"/>
                </a:solidFill>
              </a:rPr>
              <a:t>Ozbolt</a:t>
            </a:r>
            <a:r>
              <a:rPr lang="en-US" sz="1400" dirty="0">
                <a:solidFill>
                  <a:schemeClr val="bg1"/>
                </a:solidFill>
              </a:rPr>
              <a:t>, JW Smith, PZ </a:t>
            </a:r>
            <a:r>
              <a:rPr lang="en-US" sz="1400" dirty="0" err="1">
                <a:solidFill>
                  <a:schemeClr val="bg1"/>
                </a:solidFill>
              </a:rPr>
              <a:t>Tarczy-Hornoch</a:t>
            </a:r>
            <a:r>
              <a:rPr lang="en-US" sz="1400" dirty="0">
                <a:solidFill>
                  <a:schemeClr val="bg1"/>
                </a:solidFill>
              </a:rPr>
              <a:t>, </a:t>
            </a:r>
            <a:r>
              <a:rPr lang="en-US" sz="1400" dirty="0" err="1">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
          </p:nvPr>
        </p:nvSpPr>
        <p:spPr/>
        <p:txBody>
          <a:bodyPr/>
          <a:lstStyle/>
          <a:p>
            <a:fld id="{9CE537AB-973C-4F01-8428-E6E22579D3AA}" type="slidenum">
              <a:rPr lang="en-US" smtClean="0"/>
              <a:pPr/>
              <a:t>67</a:t>
            </a:fld>
            <a:endParaRPr lang="en-US"/>
          </a:p>
        </p:txBody>
      </p:sp>
      <p:sp>
        <p:nvSpPr>
          <p:cNvPr id="7" name="TextBox 6">
            <a:extLst>
              <a:ext uri="{FF2B5EF4-FFF2-40B4-BE49-F238E27FC236}">
                <a16:creationId xmlns:a16="http://schemas.microsoft.com/office/drawing/2014/main" id="{A73A2DBE-9F3E-4613-A5FA-84A036EE2FA5}"/>
              </a:ext>
            </a:extLst>
          </p:cNvPr>
          <p:cNvSpPr txBox="1"/>
          <p:nvPr/>
        </p:nvSpPr>
        <p:spPr>
          <a:xfrm>
            <a:off x="5109951" y="1928316"/>
            <a:ext cx="2944332" cy="769441"/>
          </a:xfrm>
          <a:prstGeom prst="rect">
            <a:avLst/>
          </a:prstGeom>
          <a:solidFill>
            <a:schemeClr val="bg1"/>
          </a:solidFill>
        </p:spPr>
        <p:txBody>
          <a:bodyPr wrap="none" rtlCol="0">
            <a:spAutoFit/>
          </a:bodyPr>
          <a:lstStyle/>
          <a:p>
            <a:r>
              <a:rPr lang="en-US" sz="4400" dirty="0">
                <a:solidFill>
                  <a:srgbClr val="FF0000"/>
                </a:solidFill>
              </a:rPr>
              <a:t>Wednesday</a:t>
            </a:r>
          </a:p>
        </p:txBody>
      </p:sp>
    </p:spTree>
    <p:extLst>
      <p:ext uri="{BB962C8B-B14F-4D97-AF65-F5344CB8AC3E}">
        <p14:creationId xmlns:p14="http://schemas.microsoft.com/office/powerpoint/2010/main" val="2998637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6C22B8-78D4-4C72-BB03-BD0FD1D48C62}"/>
              </a:ext>
            </a:extLst>
          </p:cNvPr>
          <p:cNvSpPr/>
          <p:nvPr/>
        </p:nvSpPr>
        <p:spPr bwMode="auto">
          <a:xfrm>
            <a:off x="0" y="18039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a:extLst>
              <a:ext uri="{FF2B5EF4-FFF2-40B4-BE49-F238E27FC236}">
                <a16:creationId xmlns:a16="http://schemas.microsoft.com/office/drawing/2014/main" id="{F8D8653D-6AD3-451C-96DF-6AEFAF5D3B26}"/>
              </a:ext>
            </a:extLst>
          </p:cNvPr>
          <p:cNvSpPr/>
          <p:nvPr/>
        </p:nvSpPr>
        <p:spPr bwMode="auto">
          <a:xfrm>
            <a:off x="0" y="62997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E757D399-E161-4850-A466-92730F2BB4B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F3C56EEC-52A2-4D57-965F-4843BCA18466}"/>
              </a:ext>
            </a:extLst>
          </p:cNvPr>
          <p:cNvSpPr>
            <a:spLocks noGrp="1"/>
          </p:cNvSpPr>
          <p:nvPr>
            <p:ph type="sldNum" sz="quarter" idx="4"/>
          </p:nvPr>
        </p:nvSpPr>
        <p:spPr/>
        <p:txBody>
          <a:bodyPr/>
          <a:lstStyle/>
          <a:p>
            <a:fld id="{9CE537AB-973C-4F01-8428-E6E22579D3AA}" type="slidenum">
              <a:rPr lang="en-US" smtClean="0">
                <a:solidFill>
                  <a:schemeClr val="tx1"/>
                </a:solidFill>
              </a:rPr>
              <a:pPr/>
              <a:t>7</a:t>
            </a:fld>
            <a:endParaRPr lang="en-US">
              <a:solidFill>
                <a:schemeClr val="tx1"/>
              </a:solidFill>
            </a:endParaRPr>
          </a:p>
        </p:txBody>
      </p:sp>
      <p:pic>
        <p:nvPicPr>
          <p:cNvPr id="6" name="Picture 5">
            <a:extLst>
              <a:ext uri="{FF2B5EF4-FFF2-40B4-BE49-F238E27FC236}">
                <a16:creationId xmlns:a16="http://schemas.microsoft.com/office/drawing/2014/main" id="{F6940C3D-11B6-429D-89AE-513FF494B820}"/>
              </a:ext>
            </a:extLst>
          </p:cNvPr>
          <p:cNvPicPr>
            <a:picLocks noChangeAspect="1"/>
          </p:cNvPicPr>
          <p:nvPr/>
        </p:nvPicPr>
        <p:blipFill>
          <a:blip r:embed="rId2"/>
          <a:stretch>
            <a:fillRect/>
          </a:stretch>
        </p:blipFill>
        <p:spPr>
          <a:xfrm>
            <a:off x="0" y="0"/>
            <a:ext cx="9144000" cy="1803918"/>
          </a:xfrm>
          <a:prstGeom prst="rect">
            <a:avLst/>
          </a:prstGeom>
        </p:spPr>
      </p:pic>
      <p:pic>
        <p:nvPicPr>
          <p:cNvPr id="9" name="Picture 8">
            <a:extLst>
              <a:ext uri="{FF2B5EF4-FFF2-40B4-BE49-F238E27FC236}">
                <a16:creationId xmlns:a16="http://schemas.microsoft.com/office/drawing/2014/main" id="{FD3ABE63-C3EB-4F1F-B6DE-38502D2D9755}"/>
              </a:ext>
            </a:extLst>
          </p:cNvPr>
          <p:cNvPicPr>
            <a:picLocks noChangeAspect="1"/>
          </p:cNvPicPr>
          <p:nvPr/>
        </p:nvPicPr>
        <p:blipFill>
          <a:blip r:embed="rId3"/>
          <a:stretch>
            <a:fillRect/>
          </a:stretch>
        </p:blipFill>
        <p:spPr>
          <a:xfrm>
            <a:off x="0" y="1905000"/>
            <a:ext cx="9144000" cy="4572000"/>
          </a:xfrm>
          <a:prstGeom prst="rect">
            <a:avLst/>
          </a:prstGeom>
        </p:spPr>
      </p:pic>
      <p:pic>
        <p:nvPicPr>
          <p:cNvPr id="3" name="Picture 2">
            <a:extLst>
              <a:ext uri="{FF2B5EF4-FFF2-40B4-BE49-F238E27FC236}">
                <a16:creationId xmlns:a16="http://schemas.microsoft.com/office/drawing/2014/main" id="{5FCD36F7-11D6-47A4-BE79-966165567C8F}"/>
              </a:ext>
            </a:extLst>
          </p:cNvPr>
          <p:cNvPicPr>
            <a:picLocks noChangeAspect="1"/>
          </p:cNvPicPr>
          <p:nvPr/>
        </p:nvPicPr>
        <p:blipFill>
          <a:blip r:embed="rId4"/>
          <a:stretch>
            <a:fillRect/>
          </a:stretch>
        </p:blipFill>
        <p:spPr>
          <a:xfrm>
            <a:off x="-22634" y="3901558"/>
            <a:ext cx="2994434" cy="2398160"/>
          </a:xfrm>
          <a:prstGeom prst="rect">
            <a:avLst/>
          </a:prstGeom>
        </p:spPr>
      </p:pic>
      <p:pic>
        <p:nvPicPr>
          <p:cNvPr id="5" name="Picture 4">
            <a:extLst>
              <a:ext uri="{FF2B5EF4-FFF2-40B4-BE49-F238E27FC236}">
                <a16:creationId xmlns:a16="http://schemas.microsoft.com/office/drawing/2014/main" id="{88E44DE8-C4B4-4062-8975-BB861FB1A07E}"/>
              </a:ext>
            </a:extLst>
          </p:cNvPr>
          <p:cNvPicPr>
            <a:picLocks noChangeAspect="1"/>
          </p:cNvPicPr>
          <p:nvPr/>
        </p:nvPicPr>
        <p:blipFill>
          <a:blip r:embed="rId5"/>
          <a:stretch>
            <a:fillRect/>
          </a:stretch>
        </p:blipFill>
        <p:spPr>
          <a:xfrm>
            <a:off x="3088481" y="3935792"/>
            <a:ext cx="2967038" cy="2230257"/>
          </a:xfrm>
          <a:prstGeom prst="rect">
            <a:avLst/>
          </a:prstGeom>
        </p:spPr>
      </p:pic>
      <p:grpSp>
        <p:nvGrpSpPr>
          <p:cNvPr id="8" name="Group 7">
            <a:extLst>
              <a:ext uri="{FF2B5EF4-FFF2-40B4-BE49-F238E27FC236}">
                <a16:creationId xmlns:a16="http://schemas.microsoft.com/office/drawing/2014/main" id="{CF87C5C6-C699-48E8-8E22-7B07B3B4C48F}"/>
              </a:ext>
            </a:extLst>
          </p:cNvPr>
          <p:cNvGrpSpPr/>
          <p:nvPr/>
        </p:nvGrpSpPr>
        <p:grpSpPr>
          <a:xfrm>
            <a:off x="35459" y="2561391"/>
            <a:ext cx="6034395" cy="1251911"/>
            <a:chOff x="35459" y="2561391"/>
            <a:chExt cx="6034395" cy="1251911"/>
          </a:xfrm>
        </p:grpSpPr>
        <p:sp>
          <p:nvSpPr>
            <p:cNvPr id="13" name="Rectangle 12">
              <a:extLst>
                <a:ext uri="{FF2B5EF4-FFF2-40B4-BE49-F238E27FC236}">
                  <a16:creationId xmlns:a16="http://schemas.microsoft.com/office/drawing/2014/main" id="{7093D7E5-798B-4C70-B6DB-6FCE19B0B0AC}"/>
                </a:ext>
              </a:extLst>
            </p:cNvPr>
            <p:cNvSpPr/>
            <p:nvPr/>
          </p:nvSpPr>
          <p:spPr bwMode="auto">
            <a:xfrm>
              <a:off x="35459" y="2561391"/>
              <a:ext cx="6020060" cy="1239085"/>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a:extLst>
                <a:ext uri="{FF2B5EF4-FFF2-40B4-BE49-F238E27FC236}">
                  <a16:creationId xmlns:a16="http://schemas.microsoft.com/office/drawing/2014/main" id="{13123DA4-4470-485B-BAF9-EA560534A081}"/>
                </a:ext>
              </a:extLst>
            </p:cNvPr>
            <p:cNvSpPr txBox="1"/>
            <p:nvPr/>
          </p:nvSpPr>
          <p:spPr>
            <a:xfrm>
              <a:off x="4480957" y="3443970"/>
              <a:ext cx="1588897" cy="369332"/>
            </a:xfrm>
            <a:prstGeom prst="rect">
              <a:avLst/>
            </a:prstGeom>
            <a:solidFill>
              <a:srgbClr val="FF0000"/>
            </a:solidFill>
          </p:spPr>
          <p:txBody>
            <a:bodyPr wrap="none" rtlCol="0">
              <a:spAutoFit/>
            </a:bodyPr>
            <a:lstStyle/>
            <a:p>
              <a:r>
                <a:rPr lang="en-US" sz="1800" b="0" dirty="0">
                  <a:solidFill>
                    <a:schemeClr val="bg1"/>
                  </a:solidFill>
                </a:rPr>
                <a:t>PPBS electives</a:t>
              </a:r>
            </a:p>
          </p:txBody>
        </p:sp>
      </p:grpSp>
    </p:spTree>
    <p:extLst>
      <p:ext uri="{BB962C8B-B14F-4D97-AF65-F5344CB8AC3E}">
        <p14:creationId xmlns:p14="http://schemas.microsoft.com/office/powerpoint/2010/main" val="167745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6C22B8-78D4-4C72-BB03-BD0FD1D48C62}"/>
              </a:ext>
            </a:extLst>
          </p:cNvPr>
          <p:cNvSpPr/>
          <p:nvPr/>
        </p:nvSpPr>
        <p:spPr bwMode="auto">
          <a:xfrm>
            <a:off x="0" y="18039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a:extLst>
              <a:ext uri="{FF2B5EF4-FFF2-40B4-BE49-F238E27FC236}">
                <a16:creationId xmlns:a16="http://schemas.microsoft.com/office/drawing/2014/main" id="{F8D8653D-6AD3-451C-96DF-6AEFAF5D3B26}"/>
              </a:ext>
            </a:extLst>
          </p:cNvPr>
          <p:cNvSpPr/>
          <p:nvPr/>
        </p:nvSpPr>
        <p:spPr bwMode="auto">
          <a:xfrm>
            <a:off x="0" y="62997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E757D399-E161-4850-A466-92730F2BB4B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F3C56EEC-52A2-4D57-965F-4843BCA18466}"/>
              </a:ext>
            </a:extLst>
          </p:cNvPr>
          <p:cNvSpPr>
            <a:spLocks noGrp="1"/>
          </p:cNvSpPr>
          <p:nvPr>
            <p:ph type="sldNum" sz="quarter" idx="4"/>
          </p:nvPr>
        </p:nvSpPr>
        <p:spPr/>
        <p:txBody>
          <a:bodyPr/>
          <a:lstStyle/>
          <a:p>
            <a:fld id="{9CE537AB-973C-4F01-8428-E6E22579D3AA}" type="slidenum">
              <a:rPr lang="en-US" smtClean="0">
                <a:solidFill>
                  <a:schemeClr val="tx1"/>
                </a:solidFill>
              </a:rPr>
              <a:pPr/>
              <a:t>8</a:t>
            </a:fld>
            <a:endParaRPr lang="en-US">
              <a:solidFill>
                <a:schemeClr val="tx1"/>
              </a:solidFill>
            </a:endParaRPr>
          </a:p>
        </p:txBody>
      </p:sp>
      <p:pic>
        <p:nvPicPr>
          <p:cNvPr id="6" name="Picture 5">
            <a:extLst>
              <a:ext uri="{FF2B5EF4-FFF2-40B4-BE49-F238E27FC236}">
                <a16:creationId xmlns:a16="http://schemas.microsoft.com/office/drawing/2014/main" id="{F6940C3D-11B6-429D-89AE-513FF494B820}"/>
              </a:ext>
            </a:extLst>
          </p:cNvPr>
          <p:cNvPicPr>
            <a:picLocks noChangeAspect="1"/>
          </p:cNvPicPr>
          <p:nvPr/>
        </p:nvPicPr>
        <p:blipFill>
          <a:blip r:embed="rId2"/>
          <a:stretch>
            <a:fillRect/>
          </a:stretch>
        </p:blipFill>
        <p:spPr>
          <a:xfrm>
            <a:off x="0" y="0"/>
            <a:ext cx="9144000" cy="1803918"/>
          </a:xfrm>
          <a:prstGeom prst="rect">
            <a:avLst/>
          </a:prstGeom>
        </p:spPr>
      </p:pic>
      <p:pic>
        <p:nvPicPr>
          <p:cNvPr id="9" name="Picture 8">
            <a:extLst>
              <a:ext uri="{FF2B5EF4-FFF2-40B4-BE49-F238E27FC236}">
                <a16:creationId xmlns:a16="http://schemas.microsoft.com/office/drawing/2014/main" id="{FD3ABE63-C3EB-4F1F-B6DE-38502D2D9755}"/>
              </a:ext>
            </a:extLst>
          </p:cNvPr>
          <p:cNvPicPr>
            <a:picLocks noChangeAspect="1"/>
          </p:cNvPicPr>
          <p:nvPr/>
        </p:nvPicPr>
        <p:blipFill>
          <a:blip r:embed="rId3"/>
          <a:stretch>
            <a:fillRect/>
          </a:stretch>
        </p:blipFill>
        <p:spPr>
          <a:xfrm>
            <a:off x="0" y="1905000"/>
            <a:ext cx="9144000" cy="4572000"/>
          </a:xfrm>
          <a:prstGeom prst="rect">
            <a:avLst/>
          </a:prstGeom>
        </p:spPr>
      </p:pic>
      <p:grpSp>
        <p:nvGrpSpPr>
          <p:cNvPr id="17" name="Group 16">
            <a:extLst>
              <a:ext uri="{FF2B5EF4-FFF2-40B4-BE49-F238E27FC236}">
                <a16:creationId xmlns:a16="http://schemas.microsoft.com/office/drawing/2014/main" id="{300C1364-BC88-4876-B6A3-D58C79A7FBD0}"/>
              </a:ext>
            </a:extLst>
          </p:cNvPr>
          <p:cNvGrpSpPr/>
          <p:nvPr/>
        </p:nvGrpSpPr>
        <p:grpSpPr>
          <a:xfrm>
            <a:off x="0" y="3192546"/>
            <a:ext cx="5486400" cy="3368508"/>
            <a:chOff x="0" y="3192546"/>
            <a:chExt cx="5486400" cy="3368508"/>
          </a:xfrm>
        </p:grpSpPr>
        <p:sp>
          <p:nvSpPr>
            <p:cNvPr id="16" name="Rectangle 15">
              <a:extLst>
                <a:ext uri="{FF2B5EF4-FFF2-40B4-BE49-F238E27FC236}">
                  <a16:creationId xmlns:a16="http://schemas.microsoft.com/office/drawing/2014/main" id="{659996B0-5894-46F0-83D7-0D1F2A034CBF}"/>
                </a:ext>
              </a:extLst>
            </p:cNvPr>
            <p:cNvSpPr/>
            <p:nvPr/>
          </p:nvSpPr>
          <p:spPr bwMode="auto">
            <a:xfrm>
              <a:off x="0" y="3226836"/>
              <a:ext cx="54864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15" name="Picture 14">
              <a:extLst>
                <a:ext uri="{FF2B5EF4-FFF2-40B4-BE49-F238E27FC236}">
                  <a16:creationId xmlns:a16="http://schemas.microsoft.com/office/drawing/2014/main" id="{BED7C585-0A5D-47D5-9527-3756E72008EA}"/>
                </a:ext>
              </a:extLst>
            </p:cNvPr>
            <p:cNvPicPr>
              <a:picLocks noChangeAspect="1"/>
            </p:cNvPicPr>
            <p:nvPr/>
          </p:nvPicPr>
          <p:blipFill>
            <a:blip r:embed="rId4"/>
            <a:stretch>
              <a:fillRect/>
            </a:stretch>
          </p:blipFill>
          <p:spPr>
            <a:xfrm>
              <a:off x="685800" y="3192546"/>
              <a:ext cx="4495800" cy="3368508"/>
            </a:xfrm>
            <a:prstGeom prst="rect">
              <a:avLst/>
            </a:prstGeom>
          </p:spPr>
        </p:pic>
      </p:grpSp>
    </p:spTree>
    <p:extLst>
      <p:ext uri="{BB962C8B-B14F-4D97-AF65-F5344CB8AC3E}">
        <p14:creationId xmlns:p14="http://schemas.microsoft.com/office/powerpoint/2010/main" val="2678632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6C22B8-78D4-4C72-BB03-BD0FD1D48C62}"/>
              </a:ext>
            </a:extLst>
          </p:cNvPr>
          <p:cNvSpPr/>
          <p:nvPr/>
        </p:nvSpPr>
        <p:spPr bwMode="auto">
          <a:xfrm>
            <a:off x="0" y="18039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a:extLst>
              <a:ext uri="{FF2B5EF4-FFF2-40B4-BE49-F238E27FC236}">
                <a16:creationId xmlns:a16="http://schemas.microsoft.com/office/drawing/2014/main" id="{F8D8653D-6AD3-451C-96DF-6AEFAF5D3B26}"/>
              </a:ext>
            </a:extLst>
          </p:cNvPr>
          <p:cNvSpPr/>
          <p:nvPr/>
        </p:nvSpPr>
        <p:spPr bwMode="auto">
          <a:xfrm>
            <a:off x="0" y="6299718"/>
            <a:ext cx="9144000" cy="5582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a:extLst>
              <a:ext uri="{FF2B5EF4-FFF2-40B4-BE49-F238E27FC236}">
                <a16:creationId xmlns:a16="http://schemas.microsoft.com/office/drawing/2014/main" id="{E757D399-E161-4850-A466-92730F2BB4BD}"/>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F3C56EEC-52A2-4D57-965F-4843BCA18466}"/>
              </a:ext>
            </a:extLst>
          </p:cNvPr>
          <p:cNvSpPr>
            <a:spLocks noGrp="1"/>
          </p:cNvSpPr>
          <p:nvPr>
            <p:ph type="sldNum" sz="quarter" idx="4"/>
          </p:nvPr>
        </p:nvSpPr>
        <p:spPr/>
        <p:txBody>
          <a:bodyPr/>
          <a:lstStyle/>
          <a:p>
            <a:fld id="{9CE537AB-973C-4F01-8428-E6E22579D3AA}" type="slidenum">
              <a:rPr lang="en-US" smtClean="0">
                <a:solidFill>
                  <a:schemeClr val="tx1"/>
                </a:solidFill>
              </a:rPr>
              <a:pPr/>
              <a:t>9</a:t>
            </a:fld>
            <a:endParaRPr lang="en-US">
              <a:solidFill>
                <a:schemeClr val="tx1"/>
              </a:solidFill>
            </a:endParaRPr>
          </a:p>
        </p:txBody>
      </p:sp>
      <p:pic>
        <p:nvPicPr>
          <p:cNvPr id="6" name="Picture 5">
            <a:extLst>
              <a:ext uri="{FF2B5EF4-FFF2-40B4-BE49-F238E27FC236}">
                <a16:creationId xmlns:a16="http://schemas.microsoft.com/office/drawing/2014/main" id="{F6940C3D-11B6-429D-89AE-513FF494B820}"/>
              </a:ext>
            </a:extLst>
          </p:cNvPr>
          <p:cNvPicPr>
            <a:picLocks noChangeAspect="1"/>
          </p:cNvPicPr>
          <p:nvPr/>
        </p:nvPicPr>
        <p:blipFill>
          <a:blip r:embed="rId2"/>
          <a:stretch>
            <a:fillRect/>
          </a:stretch>
        </p:blipFill>
        <p:spPr>
          <a:xfrm>
            <a:off x="0" y="0"/>
            <a:ext cx="9144000" cy="1803918"/>
          </a:xfrm>
          <a:prstGeom prst="rect">
            <a:avLst/>
          </a:prstGeom>
        </p:spPr>
      </p:pic>
      <p:pic>
        <p:nvPicPr>
          <p:cNvPr id="9" name="Picture 8">
            <a:extLst>
              <a:ext uri="{FF2B5EF4-FFF2-40B4-BE49-F238E27FC236}">
                <a16:creationId xmlns:a16="http://schemas.microsoft.com/office/drawing/2014/main" id="{FD3ABE63-C3EB-4F1F-B6DE-38502D2D9755}"/>
              </a:ext>
            </a:extLst>
          </p:cNvPr>
          <p:cNvPicPr>
            <a:picLocks noChangeAspect="1"/>
          </p:cNvPicPr>
          <p:nvPr/>
        </p:nvPicPr>
        <p:blipFill>
          <a:blip r:embed="rId3"/>
          <a:stretch>
            <a:fillRect/>
          </a:stretch>
        </p:blipFill>
        <p:spPr>
          <a:xfrm>
            <a:off x="0" y="1905000"/>
            <a:ext cx="9144000" cy="4572000"/>
          </a:xfrm>
          <a:prstGeom prst="rect">
            <a:avLst/>
          </a:prstGeom>
        </p:spPr>
      </p:pic>
      <p:grpSp>
        <p:nvGrpSpPr>
          <p:cNvPr id="14" name="Group 13">
            <a:extLst>
              <a:ext uri="{FF2B5EF4-FFF2-40B4-BE49-F238E27FC236}">
                <a16:creationId xmlns:a16="http://schemas.microsoft.com/office/drawing/2014/main" id="{63126D75-B7E9-47A5-8C06-B4637B7CA3C5}"/>
              </a:ext>
            </a:extLst>
          </p:cNvPr>
          <p:cNvGrpSpPr/>
          <p:nvPr/>
        </p:nvGrpSpPr>
        <p:grpSpPr>
          <a:xfrm>
            <a:off x="76200" y="3124200"/>
            <a:ext cx="6019800" cy="3395722"/>
            <a:chOff x="76200" y="3124200"/>
            <a:chExt cx="6019800" cy="3395722"/>
          </a:xfrm>
        </p:grpSpPr>
        <p:sp>
          <p:nvSpPr>
            <p:cNvPr id="11" name="Rectangle 1">
              <a:extLst>
                <a:ext uri="{FF2B5EF4-FFF2-40B4-BE49-F238E27FC236}">
                  <a16:creationId xmlns:a16="http://schemas.microsoft.com/office/drawing/2014/main" id="{98AF0D93-EEE1-42B7-87FF-EA8A749808D6}"/>
                </a:ext>
              </a:extLst>
            </p:cNvPr>
            <p:cNvSpPr>
              <a:spLocks noChangeArrowheads="1"/>
            </p:cNvSpPr>
            <p:nvPr/>
          </p:nvSpPr>
          <p:spPr bwMode="auto">
            <a:xfrm>
              <a:off x="228600" y="3657600"/>
              <a:ext cx="5867400"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altLang="en-US" sz="2000" b="0" i="0" u="none" strike="noStrike" cap="none" normalizeH="0" baseline="0" dirty="0">
                  <a:ln>
                    <a:noFill/>
                  </a:ln>
                  <a:solidFill>
                    <a:srgbClr val="0A0A0A"/>
                  </a:solidFill>
                  <a:effectLst/>
                  <a:latin typeface="SofiaWebRegular"/>
                </a:rPr>
                <a:t>This course provides an introduction to research design and methods and aims to enhance the students’ </a:t>
              </a:r>
              <a:r>
                <a:rPr lang="en-US" altLang="en-US" sz="2000" b="0" dirty="0">
                  <a:solidFill>
                    <a:srgbClr val="0A0A0A"/>
                  </a:solidFill>
                  <a:latin typeface="SofiaWebRegular"/>
                </a:rPr>
                <a:t>skills in</a:t>
              </a:r>
              <a:r>
                <a:rPr kumimoji="0" lang="en-US" altLang="en-US" sz="2000" b="0" i="0" u="none" strike="noStrike" cap="none" normalizeH="0" baseline="0" dirty="0">
                  <a:ln>
                    <a:noFill/>
                  </a:ln>
                  <a:solidFill>
                    <a:srgbClr val="0A0A0A"/>
                  </a:solidFill>
                  <a:effectLst/>
                  <a:latin typeface="SofiaWebRegular"/>
                </a:rPr>
                <a:t> quantitative and qualitative research. The course surveys the formulation of research questions, the development of testable hypotheses, the selection and application of appropriate research designs and methods, data collection and analysis methods. These skills can be applied in subsequent courses and research projects.</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BB7FB74E-FF7D-4F69-BCEC-341F85FACBCE}"/>
                </a:ext>
              </a:extLst>
            </p:cNvPr>
            <p:cNvSpPr/>
            <p:nvPr/>
          </p:nvSpPr>
          <p:spPr bwMode="auto">
            <a:xfrm>
              <a:off x="76200" y="3124200"/>
              <a:ext cx="6019800" cy="336583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2145506302"/>
      </p:ext>
    </p:extLst>
  </p:cSld>
  <p:clrMapOvr>
    <a:masterClrMapping/>
  </p:clrMapOvr>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32793</TotalTime>
  <Words>2659</Words>
  <Application>Microsoft Office PowerPoint</Application>
  <PresentationFormat>On-screen Show (4:3)</PresentationFormat>
  <Paragraphs>611</Paragraphs>
  <Slides>67</Slides>
  <Notes>23</Notes>
  <HiddenSlides>1</HiddenSlides>
  <MMClips>1</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85" baseType="lpstr">
      <vt:lpstr>Batang</vt:lpstr>
      <vt:lpstr>ＭＳ 明朝</vt:lpstr>
      <vt:lpstr>MS PGothic</vt:lpstr>
      <vt:lpstr>SimSun</vt:lpstr>
      <vt:lpstr>Arial</vt:lpstr>
      <vt:lpstr>Georgia</vt:lpstr>
      <vt:lpstr>Helvetica</vt:lpstr>
      <vt:lpstr>More</vt:lpstr>
      <vt:lpstr>SofiaWebRegular</vt:lpstr>
      <vt:lpstr>Source Sans Pro</vt:lpstr>
      <vt:lpstr>Source Sans Pro Semibold</vt:lpstr>
      <vt:lpstr>Times</vt:lpstr>
      <vt:lpstr>Times New Roman</vt:lpstr>
      <vt:lpstr>Trebuchet MS</vt:lpstr>
      <vt:lpstr>Verdana</vt:lpstr>
      <vt:lpstr>Wingdings</vt:lpstr>
      <vt:lpstr>2014-Indianapolis</vt:lpstr>
      <vt:lpstr>Photo Editor-foto</vt:lpstr>
      <vt:lpstr>Biomedical Informatics I The discipline of  Biomedical Informatics  Lecture in BMS515: Fundamentals of Biomedical Research. Nov 30, 2020 </vt:lpstr>
      <vt:lpstr>Last year’s BMS515’s BMI course evaluations </vt:lpstr>
      <vt:lpstr>Last year’s BMS515’s BMI course evaluations </vt:lpstr>
      <vt:lpstr>Last year’s BMS515’s BMI course evaluations  </vt:lpstr>
      <vt:lpstr>Why be bothered with biomedical informatics? </vt:lpstr>
      <vt:lpstr>PowerPoint Presentation</vt:lpstr>
      <vt:lpstr>PowerPoint Presentation</vt:lpstr>
      <vt:lpstr>PowerPoint Presentation</vt:lpstr>
      <vt:lpstr>PowerPoint Presentation</vt:lpstr>
      <vt:lpstr>‘Discovery’ (naïve version)</vt:lpstr>
      <vt:lpstr>PowerPoint Presentation</vt:lpstr>
      <vt:lpstr>Scientific discovery</vt:lpstr>
      <vt:lpstr>Scientific discovery</vt:lpstr>
      <vt:lpstr>Scientific discovery</vt:lpstr>
      <vt:lpstr>However, despite the scientific method …</vt:lpstr>
      <vt:lpstr>PowerPoint Presentation</vt:lpstr>
      <vt:lpstr>PowerPoint Presentation</vt:lpstr>
      <vt:lpstr>PowerPoint Presentation</vt:lpstr>
      <vt:lpstr>Shortcomings in biomedical research education</vt:lpstr>
      <vt:lpstr>Hence … this week in context</vt:lpstr>
      <vt:lpstr>Today’s learning outcomes (BMI I)</vt:lpstr>
      <vt:lpstr>Biomedical Informatics</vt:lpstr>
      <vt:lpstr>Biomedical Informatics</vt:lpstr>
      <vt:lpstr>Interdisciplinary Nature of Biomedical Informatics: the main stream view</vt:lpstr>
      <vt:lpstr>Interdisciplinary Nature of Biomedical Informatics: UB Department of BMI’s view </vt:lpstr>
      <vt:lpstr>PowerPoint Presentation</vt:lpstr>
      <vt:lpstr>PowerPoint Presentation</vt:lpstr>
      <vt:lpstr>Biomedical Informatics in Perspective</vt:lpstr>
      <vt:lpstr>Biomedical Informatics in Perspective</vt:lpstr>
      <vt:lpstr>Subdiscipline: Bio-informatics</vt:lpstr>
      <vt:lpstr>‘Bioinformatics’</vt:lpstr>
      <vt:lpstr>‘Bioinformatics’  all species</vt:lpstr>
      <vt:lpstr>‘Bioinformatics’  human beings</vt:lpstr>
      <vt:lpstr>Combinations: Health Informatics</vt:lpstr>
      <vt:lpstr>Combinations: Pharmacogenomics</vt:lpstr>
      <vt:lpstr>Combinations: Consumer health</vt:lpstr>
      <vt:lpstr>Combinations: Biomolecular imaging</vt:lpstr>
      <vt:lpstr>Combinations: Translational Informatics</vt:lpstr>
      <vt:lpstr>PowerPoint Presentation</vt:lpstr>
      <vt:lpstr>UB BMI Divisions</vt:lpstr>
      <vt:lpstr>UB BMI Divisions</vt:lpstr>
      <vt:lpstr>Biomedical Informatics</vt:lpstr>
      <vt:lpstr>Electronic health records</vt:lpstr>
      <vt:lpstr>What it tried to solve first</vt:lpstr>
      <vt:lpstr>PowerPoint Presentation</vt:lpstr>
      <vt:lpstr>What it solved next</vt:lpstr>
      <vt:lpstr>PowerPoint Presentation</vt:lpstr>
      <vt:lpstr>Attention to functionality (US)</vt:lpstr>
      <vt:lpstr>PowerPoint Presentation</vt:lpstr>
      <vt:lpstr>PowerPoint Presentation</vt:lpstr>
      <vt:lpstr>PowerPoint Presentation</vt:lpstr>
      <vt:lpstr>PowerPoint Presentation</vt:lpstr>
      <vt:lpstr>Semantic interoperability</vt:lpstr>
      <vt:lpstr>PowerPoint Presentation</vt:lpstr>
      <vt:lpstr>A possible end-goal for biomedical informatics</vt:lpstr>
      <vt:lpstr>Why should we be surprised ?</vt:lpstr>
      <vt:lpstr>Or not ?   … towards a bionic eye</vt:lpstr>
      <vt:lpstr>Or not ?   … mobile diagnostics</vt:lpstr>
      <vt:lpstr>PowerPoint Presentation</vt:lpstr>
      <vt:lpstr>‘Wearable devices’ on Google (Nov 2020)</vt:lpstr>
      <vt:lpstr>SmartPill™ motility capsule</vt:lpstr>
      <vt:lpstr>PowerPoint Presentation</vt:lpstr>
      <vt:lpstr>PowerPoint Presentation</vt:lpstr>
      <vt:lpstr>Or not ?   … Transhumanism</vt:lpstr>
      <vt:lpstr>Beyond natural evolution …</vt:lpstr>
      <vt:lpstr>to … mind uploading ?</vt:lpstr>
      <vt:lpstr>Biomedical Informatics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Ceusters</cp:lastModifiedBy>
  <cp:revision>1340</cp:revision>
  <dcterms:created xsi:type="dcterms:W3CDTF">1601-01-01T00:00:00Z</dcterms:created>
  <dcterms:modified xsi:type="dcterms:W3CDTF">2020-11-30T15:54:47Z</dcterms:modified>
</cp:coreProperties>
</file>