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59"/>
  </p:notesMasterIdLst>
  <p:sldIdLst>
    <p:sldId id="747" r:id="rId2"/>
    <p:sldId id="693" r:id="rId3"/>
    <p:sldId id="704" r:id="rId4"/>
    <p:sldId id="705" r:id="rId5"/>
    <p:sldId id="706" r:id="rId6"/>
    <p:sldId id="707" r:id="rId7"/>
    <p:sldId id="709" r:id="rId8"/>
    <p:sldId id="710" r:id="rId9"/>
    <p:sldId id="708" r:id="rId10"/>
    <p:sldId id="736" r:id="rId11"/>
    <p:sldId id="721" r:id="rId12"/>
    <p:sldId id="754" r:id="rId13"/>
    <p:sldId id="755" r:id="rId14"/>
    <p:sldId id="722" r:id="rId15"/>
    <p:sldId id="718" r:id="rId16"/>
    <p:sldId id="753" r:id="rId17"/>
    <p:sldId id="719" r:id="rId18"/>
    <p:sldId id="720" r:id="rId19"/>
    <p:sldId id="731" r:id="rId20"/>
    <p:sldId id="723" r:id="rId21"/>
    <p:sldId id="724" r:id="rId22"/>
    <p:sldId id="725" r:id="rId23"/>
    <p:sldId id="726" r:id="rId24"/>
    <p:sldId id="727" r:id="rId25"/>
    <p:sldId id="728" r:id="rId26"/>
    <p:sldId id="729" r:id="rId27"/>
    <p:sldId id="730" r:id="rId28"/>
    <p:sldId id="702" r:id="rId29"/>
    <p:sldId id="703" r:id="rId30"/>
    <p:sldId id="737" r:id="rId31"/>
    <p:sldId id="711" r:id="rId32"/>
    <p:sldId id="712" r:id="rId33"/>
    <p:sldId id="713" r:id="rId34"/>
    <p:sldId id="714" r:id="rId35"/>
    <p:sldId id="748" r:id="rId36"/>
    <p:sldId id="749" r:id="rId37"/>
    <p:sldId id="750" r:id="rId38"/>
    <p:sldId id="751" r:id="rId39"/>
    <p:sldId id="701" r:id="rId40"/>
    <p:sldId id="752" r:id="rId41"/>
    <p:sldId id="700" r:id="rId42"/>
    <p:sldId id="756" r:id="rId43"/>
    <p:sldId id="698" r:id="rId44"/>
    <p:sldId id="697" r:id="rId45"/>
    <p:sldId id="696" r:id="rId46"/>
    <p:sldId id="694" r:id="rId47"/>
    <p:sldId id="744" r:id="rId48"/>
    <p:sldId id="745" r:id="rId49"/>
    <p:sldId id="738" r:id="rId50"/>
    <p:sldId id="739" r:id="rId51"/>
    <p:sldId id="740" r:id="rId52"/>
    <p:sldId id="741" r:id="rId53"/>
    <p:sldId id="734" r:id="rId54"/>
    <p:sldId id="735" r:id="rId55"/>
    <p:sldId id="757" r:id="rId56"/>
    <p:sldId id="760" r:id="rId57"/>
    <p:sldId id="758" r:id="rId5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16165D"/>
    <a:srgbClr val="FFFF00"/>
    <a:srgbClr val="04167A"/>
    <a:srgbClr val="0033CC"/>
    <a:srgbClr val="A2CCE8"/>
    <a:srgbClr val="FF6600"/>
    <a:srgbClr val="051993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3" autoAdjust="0"/>
    <p:restoredTop sz="96349" autoAdjust="0"/>
  </p:normalViewPr>
  <p:slideViewPr>
    <p:cSldViewPr>
      <p:cViewPr varScale="1">
        <p:scale>
          <a:sx n="117" d="100"/>
          <a:sy n="117" d="100"/>
        </p:scale>
        <p:origin x="5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741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01FC1B-8C43-4A8C-8055-1C40F99A4577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429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7BDE75-5194-4EF3-915D-27607D9C0FBD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671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002B73C-CAFB-4028-8C60-29A95FD096E0}" type="slidenum">
              <a:rPr lang="nl-NL" altLang="en-US" sz="1200"/>
              <a:pPr eaLnBrk="1" hangingPunct="1"/>
              <a:t>3</a:t>
            </a:fld>
            <a:endParaRPr lang="nl-NL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7341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81C0CE-5462-41A4-B5C9-AECC0E71D8D3}" type="slidenum">
              <a:rPr lang="en-US" altLang="en-US" sz="1200" b="0"/>
              <a:pPr eaLnBrk="1" hangingPunct="1"/>
              <a:t>4</a:t>
            </a:fld>
            <a:endParaRPr lang="en-US" altLang="en-US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533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7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317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258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002B73C-CAFB-4028-8C60-29A95FD096E0}" type="slidenum">
              <a:rPr lang="nl-NL" altLang="en-US" sz="1200"/>
              <a:pPr eaLnBrk="1" hangingPunct="1"/>
              <a:t>10</a:t>
            </a:fld>
            <a:endParaRPr lang="nl-NL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9710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E30D8D-14E2-4C44-9F4C-3DF16456B2E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393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F2F4E7-36A0-4647-BA81-4E19A921E9C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55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EBA4DA-5A02-419C-8E24-BA035652EDD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930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5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5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pharmacychecker.com/drug-price-comparisons.asp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armacychecker.com/drug-price-comparisons.asp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1233487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Perception and Reality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BMS199: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Frontiers in Biomedical Sciences: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medicine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 19, 2017</a:t>
            </a:r>
            <a:b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CEUSTERS, MD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Departments of Biomedical Informatics and Psychiatry,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86800" cy="642938"/>
          </a:xfrm>
        </p:spPr>
        <p:txBody>
          <a:bodyPr/>
          <a:lstStyle/>
          <a:p>
            <a:pPr algn="ctr" eaLnBrk="1" hangingPunct="1"/>
            <a:r>
              <a:rPr lang="nl-BE" altLang="en-US" dirty="0" err="1" smtClean="0"/>
              <a:t>Another</a:t>
            </a:r>
            <a:r>
              <a:rPr lang="nl-BE" altLang="en-US" dirty="0" smtClean="0"/>
              <a:t>  ‘</a:t>
            </a:r>
            <a:r>
              <a:rPr lang="nl-BE" altLang="en-US" i="1" dirty="0" smtClean="0"/>
              <a:t>priority / </a:t>
            </a:r>
            <a:r>
              <a:rPr lang="nl-BE" altLang="en-US" i="1" dirty="0" err="1" smtClean="0"/>
              <a:t>firstness</a:t>
            </a:r>
            <a:r>
              <a:rPr lang="nl-BE" altLang="en-US" i="1" dirty="0" smtClean="0"/>
              <a:t>’ </a:t>
            </a:r>
            <a:r>
              <a:rPr lang="nl-BE" altLang="en-US" dirty="0" smtClean="0"/>
              <a:t> chain</a:t>
            </a:r>
            <a:endParaRPr lang="en-GB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1705779"/>
            <a:ext cx="5122863" cy="4708568"/>
            <a:chOff x="1066800" y="1705779"/>
            <a:chExt cx="5122863" cy="4708568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1066800" y="1705779"/>
              <a:ext cx="5122863" cy="2258945"/>
              <a:chOff x="672" y="1104"/>
              <a:chExt cx="3227" cy="2054"/>
            </a:xfrm>
          </p:grpSpPr>
          <p:sp>
            <p:nvSpPr>
              <p:cNvPr id="9235" name="Text Box 3"/>
              <p:cNvSpPr txBox="1">
                <a:spLocks noChangeArrowheads="1"/>
              </p:cNvSpPr>
              <p:nvPr/>
            </p:nvSpPr>
            <p:spPr bwMode="auto">
              <a:xfrm>
                <a:off x="687" y="2570"/>
                <a:ext cx="1021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3600" dirty="0" err="1" smtClean="0">
                    <a:solidFill>
                      <a:schemeClr val="bg1"/>
                    </a:solidFill>
                  </a:rPr>
                  <a:t>sensing</a:t>
                </a:r>
                <a:endParaRPr lang="en-GB" alt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6" name="Text Box 4"/>
              <p:cNvSpPr txBox="1">
                <a:spLocks noChangeArrowheads="1"/>
              </p:cNvSpPr>
              <p:nvPr/>
            </p:nvSpPr>
            <p:spPr bwMode="auto">
              <a:xfrm>
                <a:off x="1488" y="1933"/>
                <a:ext cx="1404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3600" dirty="0" err="1" smtClean="0">
                    <a:solidFill>
                      <a:schemeClr val="bg1"/>
                    </a:solidFill>
                  </a:rPr>
                  <a:t>perceiving</a:t>
                </a:r>
                <a:endParaRPr lang="en-GB" alt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7" name="Text Box 5"/>
              <p:cNvSpPr txBox="1">
                <a:spLocks noChangeArrowheads="1"/>
              </p:cNvSpPr>
              <p:nvPr/>
            </p:nvSpPr>
            <p:spPr bwMode="auto">
              <a:xfrm>
                <a:off x="2285" y="1198"/>
                <a:ext cx="1614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3600" dirty="0" err="1" smtClean="0">
                    <a:solidFill>
                      <a:schemeClr val="bg1"/>
                    </a:solidFill>
                  </a:rPr>
                  <a:t>interpreting</a:t>
                </a:r>
                <a:endParaRPr lang="en-GB" alt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9" name="Line 7"/>
              <p:cNvSpPr>
                <a:spLocks noChangeShapeType="1"/>
              </p:cNvSpPr>
              <p:nvPr/>
            </p:nvSpPr>
            <p:spPr bwMode="auto">
              <a:xfrm flipV="1">
                <a:off x="672" y="1104"/>
                <a:ext cx="1728" cy="1728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339057" y="4047384"/>
              <a:ext cx="1123950" cy="2366963"/>
              <a:chOff x="894" y="2496"/>
              <a:chExt cx="708" cy="1491"/>
            </a:xfrm>
          </p:grpSpPr>
          <p:sp>
            <p:nvSpPr>
              <p:cNvPr id="9226" name="Text Box 15"/>
              <p:cNvSpPr txBox="1">
                <a:spLocks noChangeArrowheads="1"/>
              </p:cNvSpPr>
              <p:nvPr/>
            </p:nvSpPr>
            <p:spPr bwMode="auto">
              <a:xfrm>
                <a:off x="894" y="3696"/>
                <a:ext cx="7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dirty="0" err="1" smtClean="0">
                    <a:solidFill>
                      <a:schemeClr val="bg1"/>
                    </a:solidFill>
                  </a:rPr>
                  <a:t>Reality</a:t>
                </a:r>
                <a:endParaRPr lang="nl-BE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24" name="Line 30"/>
              <p:cNvSpPr>
                <a:spLocks noChangeShapeType="1"/>
              </p:cNvSpPr>
              <p:nvPr/>
            </p:nvSpPr>
            <p:spPr bwMode="auto">
              <a:xfrm>
                <a:off x="1248" y="2496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02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99"/>
            <a:ext cx="9144000" cy="6272627"/>
          </a:xfrm>
        </p:spPr>
      </p:pic>
      <p:sp>
        <p:nvSpPr>
          <p:cNvPr id="6" name="Rectangle 5"/>
          <p:cNvSpPr/>
          <p:nvPr/>
        </p:nvSpPr>
        <p:spPr>
          <a:xfrm>
            <a:off x="4724400" y="6596390"/>
            <a:ext cx="441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http://oerpub.github.io/epubjs-demo-book/content/m46531.xhtml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8" y="2953620"/>
            <a:ext cx="1848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Reality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4532" y="5029200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Sensing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91" y="1280963"/>
            <a:ext cx="243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Perceiving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Interpretation: find the mistake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6017"/>
            <a:ext cx="7391400" cy="5070373"/>
          </a:xfrm>
        </p:spPr>
      </p:pic>
      <p:sp>
        <p:nvSpPr>
          <p:cNvPr id="6" name="Rectangle 5"/>
          <p:cNvSpPr/>
          <p:nvPr/>
        </p:nvSpPr>
        <p:spPr>
          <a:xfrm>
            <a:off x="4724400" y="6596390"/>
            <a:ext cx="441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http://oerpub.github.io/epubjs-demo-book/content/m46531.xhtml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2590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image is part of reality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352800" y="2895600"/>
            <a:ext cx="5715000" cy="1752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343400" y="3505200"/>
            <a:ext cx="2133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997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7301452" y="571877"/>
            <a:ext cx="1848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Reality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343400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Sensing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643" y="5791200"/>
            <a:ext cx="243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Perceiving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6248400"/>
            <a:ext cx="5590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http://www.edoctoronline.com/medical-atlas.asp</a:t>
            </a:r>
            <a:r>
              <a:rPr lang="en-US" sz="1400" dirty="0" smtClean="0"/>
              <a:t>?</a:t>
            </a:r>
          </a:p>
          <a:p>
            <a:pPr algn="r"/>
            <a:r>
              <a:rPr lang="en-US" sz="1400" dirty="0" smtClean="0"/>
              <a:t>c=4&amp;id=21878&amp;m=4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10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Interpreting linguistic statements</a:t>
            </a:r>
          </a:p>
        </p:txBody>
      </p:sp>
      <p:sp>
        <p:nvSpPr>
          <p:cNvPr id="9219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Often we can figure ambiguity out 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46438" y="2800350"/>
            <a:ext cx="3357562" cy="3484563"/>
            <a:chOff x="3247040" y="2801073"/>
            <a:chExt cx="3357562" cy="3484604"/>
          </a:xfrm>
        </p:grpSpPr>
        <p:pic>
          <p:nvPicPr>
            <p:cNvPr id="9227" name="Picture 19" descr="n551429134_1723403_64982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89" y="2801073"/>
              <a:ext cx="3148300" cy="287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20"/>
            <p:cNvSpPr txBox="1">
              <a:spLocks noChangeArrowheads="1"/>
            </p:cNvSpPr>
            <p:nvPr/>
          </p:nvSpPr>
          <p:spPr bwMode="auto">
            <a:xfrm>
              <a:off x="3247040" y="5738216"/>
              <a:ext cx="3357562" cy="54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Miami hotel lobby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242888" y="2814638"/>
            <a:ext cx="2754312" cy="3036887"/>
            <a:chOff x="243068" y="2815322"/>
            <a:chExt cx="2754776" cy="3036795"/>
          </a:xfrm>
        </p:grpSpPr>
        <p:pic>
          <p:nvPicPr>
            <p:cNvPr id="92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68" y="2815322"/>
              <a:ext cx="2754776" cy="218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5"/>
            <p:cNvSpPr txBox="1">
              <a:spLocks noChangeArrowheads="1"/>
            </p:cNvSpPr>
            <p:nvPr/>
          </p:nvSpPr>
          <p:spPr bwMode="auto">
            <a:xfrm>
              <a:off x="245947" y="5021120"/>
              <a:ext cx="272874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warning on plastic bag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704013" y="2800350"/>
            <a:ext cx="2062162" cy="3321050"/>
            <a:chOff x="6703969" y="2801073"/>
            <a:chExt cx="2061503" cy="3319714"/>
          </a:xfrm>
        </p:grpSpPr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969" y="2801073"/>
              <a:ext cx="2061503" cy="252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20"/>
            <p:cNvSpPr txBox="1">
              <a:spLocks noChangeArrowheads="1"/>
            </p:cNvSpPr>
            <p:nvPr/>
          </p:nvSpPr>
          <p:spPr bwMode="auto">
            <a:xfrm>
              <a:off x="6794339" y="5659122"/>
              <a:ext cx="1941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Miami 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7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Interpreting linguistic statements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3276600" cy="4953000"/>
          </a:xfrm>
        </p:spPr>
        <p:txBody>
          <a:bodyPr/>
          <a:lstStyle/>
          <a:p>
            <a:r>
              <a:rPr lang="en-US" altLang="en-US" dirty="0"/>
              <a:t>Often we can figure ambiguity out …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78769"/>
            <a:ext cx="4281186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Interpreting linguistic statements</a:t>
            </a:r>
            <a:endParaRPr lang="en-US" altLang="en-US" dirty="0" smtClean="0"/>
          </a:p>
        </p:txBody>
      </p:sp>
      <p:grpSp>
        <p:nvGrpSpPr>
          <p:cNvPr id="11267" name="Group 25"/>
          <p:cNvGrpSpPr>
            <a:grpSpLocks/>
          </p:cNvGrpSpPr>
          <p:nvPr/>
        </p:nvGrpSpPr>
        <p:grpSpPr bwMode="auto">
          <a:xfrm>
            <a:off x="4897438" y="2133600"/>
            <a:ext cx="3657600" cy="4419600"/>
            <a:chOff x="3085" y="1344"/>
            <a:chExt cx="2304" cy="2784"/>
          </a:xfrm>
        </p:grpSpPr>
        <p:pic>
          <p:nvPicPr>
            <p:cNvPr id="11269" name="Picture 22" descr="32021_391450564134_551429134_4182369_892466_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344"/>
              <a:ext cx="2245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23"/>
            <p:cNvSpPr txBox="1">
              <a:spLocks noChangeArrowheads="1"/>
            </p:cNvSpPr>
            <p:nvPr/>
          </p:nvSpPr>
          <p:spPr bwMode="auto">
            <a:xfrm>
              <a:off x="3085" y="3840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Amsterdam hotel elevator</a:t>
              </a:r>
            </a:p>
          </p:txBody>
        </p:sp>
      </p:grpSp>
      <p:sp>
        <p:nvSpPr>
          <p:cNvPr id="11" name="Content Placeholder 10"/>
          <p:cNvSpPr txBox="1">
            <a:spLocks/>
          </p:cNvSpPr>
          <p:nvPr/>
        </p:nvSpPr>
        <p:spPr>
          <a:xfrm>
            <a:off x="152400" y="1981200"/>
            <a:ext cx="4475163" cy="47244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solidFill>
                  <a:srgbClr val="EBE6FC"/>
                </a:solidFill>
                <a:latin typeface="+mn-lt"/>
              </a:rPr>
              <a:t>Sometimes, we can not …</a:t>
            </a:r>
          </a:p>
        </p:txBody>
      </p:sp>
    </p:spTree>
    <p:extLst>
      <p:ext uri="{BB962C8B-B14F-4D97-AF65-F5344CB8AC3E}">
        <p14:creationId xmlns:p14="http://schemas.microsoft.com/office/powerpoint/2010/main" val="24776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double mystery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altLang="en-US" sz="1800" dirty="0" smtClean="0"/>
              <a:t>(It is argued that)</a:t>
            </a:r>
            <a:r>
              <a:rPr lang="en-GB" altLang="en-US" sz="2800" dirty="0" smtClean="0"/>
              <a:t> </a:t>
            </a:r>
            <a:r>
              <a:rPr lang="en-GB" altLang="en-US" dirty="0" smtClean="0"/>
              <a:t>On September 9th, 1935, Carl Austin Weiss shot Senator Huey Long in the Louisiana State Capitol with a .35 calibre pistol. Long died from this wound thirty hours later on September 10th. Weiss, on the other hand, received between thirty-two and sixty .44 and .45 calibre hollow point bullets from Long's agitated bodyguards and died immediately.</a:t>
            </a:r>
          </a:p>
          <a:p>
            <a:pPr lvl="4" indent="-514350" eaLnBrk="1" hangingPunct="1">
              <a:buFontTx/>
              <a:buNone/>
            </a:pPr>
            <a:r>
              <a:rPr lang="en-GB" altLang="en-US" sz="1800" dirty="0" smtClean="0"/>
              <a:t>Sorensen, R., 1985, "Self-Deception and Scattered Events", Mind, 94: 64-69.</a:t>
            </a:r>
          </a:p>
          <a:p>
            <a:pPr eaLnBrk="1" hangingPunct="1"/>
            <a:r>
              <a:rPr lang="en-GB" altLang="en-US" sz="2800" dirty="0" smtClean="0"/>
              <a:t>Questions:</a:t>
            </a:r>
          </a:p>
          <a:p>
            <a:pPr lvl="1" eaLnBrk="1" hangingPunct="1"/>
            <a:r>
              <a:rPr lang="en-US" altLang="en-US" sz="2400" dirty="0" smtClean="0"/>
              <a:t>Did Weiss kill Senator Long ? </a:t>
            </a:r>
          </a:p>
          <a:p>
            <a:pPr lvl="1" eaLnBrk="1" hangingPunct="1"/>
            <a:r>
              <a:rPr lang="en-US" altLang="en-US" sz="2400" dirty="0" smtClean="0"/>
              <a:t>If so, when did he kill him ?</a:t>
            </a:r>
          </a:p>
          <a:p>
            <a:pPr lvl="1"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92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321554"/>
              </p:ext>
            </p:extLst>
          </p:nvPr>
        </p:nvGraphicFramePr>
        <p:xfrm>
          <a:off x="228600" y="1676400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3744" y="593778"/>
            <a:ext cx="3352800" cy="762000"/>
          </a:xfrm>
        </p:spPr>
        <p:txBody>
          <a:bodyPr/>
          <a:lstStyle/>
          <a:p>
            <a:r>
              <a:rPr lang="en-US" dirty="0" smtClean="0"/>
              <a:t>‘perception’ versus ‘</a:t>
            </a:r>
            <a:r>
              <a:rPr lang="en-US" dirty="0"/>
              <a:t>reality’</a:t>
            </a:r>
            <a:br>
              <a:rPr lang="en-US" dirty="0"/>
            </a:br>
            <a:r>
              <a:rPr lang="en-US" sz="1600" dirty="0"/>
              <a:t>http://www.azquotes.com/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6" y="2214960"/>
            <a:ext cx="3204337" cy="1507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0" y="3775055"/>
            <a:ext cx="3204337" cy="1507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54865"/>
            <a:ext cx="3196627" cy="1504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1" y="2214960"/>
            <a:ext cx="3196626" cy="1504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" y="3778684"/>
            <a:ext cx="3196625" cy="1504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7" y="5340293"/>
            <a:ext cx="3196626" cy="1504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87" y="5338780"/>
            <a:ext cx="3199840" cy="15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631503"/>
              </p:ext>
            </p:extLst>
          </p:nvPr>
        </p:nvGraphicFramePr>
        <p:xfrm>
          <a:off x="228600" y="1676400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278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858180"/>
              </p:ext>
            </p:extLst>
          </p:nvPr>
        </p:nvGraphicFramePr>
        <p:xfrm>
          <a:off x="228600" y="1676400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304800" y="5410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>
                <a:solidFill>
                  <a:schemeClr val="bg1"/>
                </a:solidFill>
                <a:latin typeface="Open Sans"/>
              </a:rPr>
              <a:t>Illusion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perception </a:t>
            </a:r>
            <a:r>
              <a:rPr lang="en-US" sz="2000" b="0" i="1" dirty="0">
                <a:solidFill>
                  <a:schemeClr val="bg1"/>
                </a:solidFill>
                <a:latin typeface="Open Sans"/>
              </a:rPr>
              <a:t>of something objectively existing in such a way as to cause misinterpretation of its actual nature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https://www.merriam-webster.com/dictionary/illusion#medicalDictionary</a:t>
            </a:r>
          </a:p>
        </p:txBody>
      </p:sp>
    </p:spTree>
    <p:extLst>
      <p:ext uri="{BB962C8B-B14F-4D97-AF65-F5344CB8AC3E}">
        <p14:creationId xmlns:p14="http://schemas.microsoft.com/office/powerpoint/2010/main" val="41217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461474"/>
              </p:ext>
            </p:extLst>
          </p:nvPr>
        </p:nvGraphicFramePr>
        <p:xfrm>
          <a:off x="228600" y="1676400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28600" y="5105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>
                <a:solidFill>
                  <a:schemeClr val="bg1"/>
                </a:solidFill>
                <a:latin typeface="Open Sans"/>
              </a:rPr>
              <a:t>Hallucination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a </a:t>
            </a:r>
            <a:r>
              <a:rPr lang="en-US" sz="2000" b="0" i="1" dirty="0">
                <a:solidFill>
                  <a:schemeClr val="bg1"/>
                </a:solidFill>
                <a:latin typeface="Open Sans"/>
              </a:rPr>
              <a:t>perception of something (as a visual image or a sound) with no external cause usually arising from a disorder of the nervous system (as in delirium tremens or in functional psychosis without known neurological disease) or in response to drugs (as LSD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).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https://www.merriam-webster.com/dictionary/hallucination#medicalDictionary</a:t>
            </a:r>
          </a:p>
        </p:txBody>
      </p:sp>
    </p:spTree>
    <p:extLst>
      <p:ext uri="{BB962C8B-B14F-4D97-AF65-F5344CB8AC3E}">
        <p14:creationId xmlns:p14="http://schemas.microsoft.com/office/powerpoint/2010/main" val="42300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034952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251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15572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28600" y="53881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>
                <a:solidFill>
                  <a:schemeClr val="bg1"/>
                </a:solidFill>
                <a:latin typeface="Open Sans"/>
              </a:rPr>
              <a:t>Delusion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a false belief regarding the self or persons or objects outside the self that persists despite the facts and occurs in some psychotic states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https</a:t>
            </a:r>
            <a:r>
              <a:rPr lang="en-US" sz="1400" b="0" dirty="0">
                <a:solidFill>
                  <a:schemeClr val="bg1"/>
                </a:solidFill>
              </a:rPr>
              <a:t>://</a:t>
            </a:r>
            <a:r>
              <a:rPr lang="en-US" sz="1400" b="0" dirty="0" smtClean="0">
                <a:solidFill>
                  <a:schemeClr val="bg1"/>
                </a:solidFill>
              </a:rPr>
              <a:t>www.merriam-webster.com/dictionary/delusion#medicalDictionary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218998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Sensory loss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89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99384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Sensory loss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(visual)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nosognosia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28600" y="53119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u="sng" dirty="0" err="1" smtClean="0">
                <a:solidFill>
                  <a:schemeClr val="bg1"/>
                </a:solidFill>
                <a:latin typeface="Open Sans"/>
              </a:rPr>
              <a:t>Anosognosia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the </a:t>
            </a:r>
            <a:r>
              <a:rPr lang="en-US" sz="2000" b="0" i="1" dirty="0">
                <a:solidFill>
                  <a:schemeClr val="bg1"/>
                </a:solidFill>
                <a:latin typeface="Open Sans"/>
              </a:rPr>
              <a:t>lack of awareness or the underestimation of sensory, perceptual, motor, affective, or cognitive deficits due to brain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damage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.</a:t>
            </a:r>
            <a:endParaRPr lang="en-US" sz="2000" b="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http://www.sciencedirect.com/topics/neuroscience/anosognosia</a:t>
            </a:r>
          </a:p>
        </p:txBody>
      </p:sp>
    </p:spTree>
    <p:extLst>
      <p:ext uri="{BB962C8B-B14F-4D97-AF65-F5344CB8AC3E}">
        <p14:creationId xmlns:p14="http://schemas.microsoft.com/office/powerpoint/2010/main" val="29201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80963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096471"/>
                <a:gridCol w="1875329"/>
                <a:gridCol w="1507142"/>
                <a:gridCol w="192185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Sensory loss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(visual)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nosognosia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Denial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3" name="Rectangle 2"/>
          <p:cNvSpPr/>
          <p:nvPr/>
        </p:nvSpPr>
        <p:spPr>
          <a:xfrm>
            <a:off x="228600" y="5334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>
                <a:solidFill>
                  <a:schemeClr val="bg1"/>
                </a:solidFill>
                <a:latin typeface="Open Sans"/>
              </a:rPr>
              <a:t>Denial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a </a:t>
            </a:r>
            <a:r>
              <a:rPr lang="en-US" sz="2000" b="0" i="1" dirty="0">
                <a:solidFill>
                  <a:schemeClr val="bg1"/>
                </a:solidFill>
                <a:latin typeface="Open Sans"/>
              </a:rPr>
              <a:t>psychological defense mechanism in which confrontation with a personal problem or with reality is avoided by denying the existence of the problem or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reality.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https://www.merriam-webster.com/dictionary/denial#medicalDictionary</a:t>
            </a:r>
          </a:p>
        </p:txBody>
      </p:sp>
    </p:spTree>
    <p:extLst>
      <p:ext uri="{BB962C8B-B14F-4D97-AF65-F5344CB8AC3E}">
        <p14:creationId xmlns:p14="http://schemas.microsoft.com/office/powerpoint/2010/main" val="18915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‘</a:t>
            </a:r>
            <a:r>
              <a:rPr lang="en-US" altLang="en-US" i="1" smtClean="0"/>
              <a:t>Ontology</a:t>
            </a:r>
            <a:r>
              <a:rPr lang="en-US" altLang="en-US" smtClean="0"/>
              <a:t>’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(no plural)</a:t>
            </a:r>
            <a:r>
              <a:rPr lang="en-US" altLang="en-US" sz="2400" smtClean="0"/>
              <a:t> is the study of what entities exist and how they relate to each other;</a:t>
            </a:r>
          </a:p>
        </p:txBody>
      </p:sp>
    </p:spTree>
    <p:extLst>
      <p:ext uri="{BB962C8B-B14F-4D97-AF65-F5344CB8AC3E}">
        <p14:creationId xmlns:p14="http://schemas.microsoft.com/office/powerpoint/2010/main" val="19085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‘</a:t>
            </a:r>
            <a:r>
              <a:rPr lang="en-US" altLang="en-US" i="1" smtClean="0"/>
              <a:t>Ontology</a:t>
            </a:r>
            <a:r>
              <a:rPr lang="en-US" altLang="en-US" smtClean="0"/>
              <a:t>’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(no plural)</a:t>
            </a:r>
            <a:r>
              <a:rPr lang="en-US" altLang="en-US" sz="2400" smtClean="0"/>
              <a:t> is the study of what entities exist and how they relate to each other;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by some philosophers taken to be synonymous with </a:t>
            </a:r>
            <a:r>
              <a:rPr lang="en-US" altLang="en-US" sz="2400" smtClean="0"/>
              <a:t>‘</a:t>
            </a:r>
            <a:r>
              <a:rPr lang="en-US" altLang="en-US" sz="2400" b="1" i="1" u="sng" smtClean="0">
                <a:solidFill>
                  <a:srgbClr val="00B050"/>
                </a:solidFill>
              </a:rPr>
              <a:t>metaphysics</a:t>
            </a:r>
            <a:r>
              <a:rPr lang="en-US" altLang="en-US" sz="2400" smtClean="0"/>
              <a:t>’ </a:t>
            </a:r>
            <a:r>
              <a:rPr lang="en-US" altLang="en-US" sz="2000" smtClean="0"/>
              <a:t>while others draw distinctions in many distinct ways</a:t>
            </a:r>
            <a:r>
              <a:rPr lang="en-US" altLang="en-US" sz="2400" smtClean="0"/>
              <a:t> </a:t>
            </a:r>
            <a:r>
              <a:rPr lang="en-US" altLang="en-US" sz="1200" smtClean="0"/>
              <a:t>(the distinctions being irrelevant for this talk)</a:t>
            </a:r>
            <a:r>
              <a:rPr lang="en-US" altLang="en-US" sz="2400" smtClean="0"/>
              <a:t>, </a:t>
            </a:r>
            <a:r>
              <a:rPr lang="en-US" altLang="en-US" sz="2000" smtClean="0"/>
              <a:t>but almost agreeing on the following classification: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B050"/>
                </a:solidFill>
              </a:rPr>
              <a:t>metaphysics </a:t>
            </a:r>
            <a:r>
              <a:rPr lang="en-US" altLang="en-US" sz="20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sz="2000" i="1" smtClean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sz="2000" smtClean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sz="200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</a:rPr>
              <a:t>general metaphysics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4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FFFF00"/>
                </a:solidFill>
              </a:rPr>
              <a:t>ontology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</a:rPr>
              <a:t>special metaphysics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distinct from ‘</a:t>
            </a:r>
            <a:r>
              <a:rPr lang="en-US" altLang="en-US" sz="2000" b="1" i="1" u="sng" smtClean="0">
                <a:solidFill>
                  <a:srgbClr val="00B050"/>
                </a:solidFill>
              </a:rPr>
              <a:t>epistemology</a:t>
            </a:r>
            <a:r>
              <a:rPr lang="en-US" altLang="en-US" sz="2000" smtClean="0"/>
              <a:t>’ which is the study of how we can come to know about what exists.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distinct from ‘</a:t>
            </a:r>
            <a:r>
              <a:rPr lang="en-US" altLang="en-US" sz="2000" b="1" i="1" u="sng" smtClean="0">
                <a:solidFill>
                  <a:srgbClr val="00CC99"/>
                </a:solidFill>
              </a:rPr>
              <a:t>terminology</a:t>
            </a:r>
            <a:r>
              <a:rPr lang="en-US" altLang="en-US" sz="2000" smtClean="0"/>
              <a:t>’ which is the study of what terms mean and how to name things.</a:t>
            </a:r>
          </a:p>
        </p:txBody>
      </p:sp>
    </p:spTree>
    <p:extLst>
      <p:ext uri="{BB962C8B-B14F-4D97-AF65-F5344CB8AC3E}">
        <p14:creationId xmlns:p14="http://schemas.microsoft.com/office/powerpoint/2010/main" val="3035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205663" cy="642938"/>
          </a:xfrm>
        </p:spPr>
        <p:txBody>
          <a:bodyPr/>
          <a:lstStyle/>
          <a:p>
            <a:pPr eaLnBrk="1" hangingPunct="1"/>
            <a:r>
              <a:rPr lang="nl-BE" altLang="en-US" smtClean="0"/>
              <a:t>Current mainstream thinking</a:t>
            </a:r>
            <a:endParaRPr lang="en-GB" altLang="en-US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6800" y="1600200"/>
            <a:ext cx="4527550" cy="2359025"/>
            <a:chOff x="672" y="1008"/>
            <a:chExt cx="2852" cy="2145"/>
          </a:xfrm>
        </p:grpSpPr>
        <p:sp>
          <p:nvSpPr>
            <p:cNvPr id="9235" name="Text Box 3"/>
            <p:cNvSpPr txBox="1">
              <a:spLocks noChangeArrowheads="1"/>
            </p:cNvSpPr>
            <p:nvPr/>
          </p:nvSpPr>
          <p:spPr bwMode="auto">
            <a:xfrm>
              <a:off x="902" y="2570"/>
              <a:ext cx="59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data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6" name="Text Box 4"/>
            <p:cNvSpPr txBox="1">
              <a:spLocks noChangeArrowheads="1"/>
            </p:cNvSpPr>
            <p:nvPr/>
          </p:nvSpPr>
          <p:spPr bwMode="auto">
            <a:xfrm>
              <a:off x="1296" y="2112"/>
              <a:ext cx="14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information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7" name="Text Box 5"/>
            <p:cNvSpPr txBox="1">
              <a:spLocks noChangeArrowheads="1"/>
            </p:cNvSpPr>
            <p:nvPr/>
          </p:nvSpPr>
          <p:spPr bwMode="auto">
            <a:xfrm>
              <a:off x="1920" y="1584"/>
              <a:ext cx="1380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knowledge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8" name="Text Box 6"/>
            <p:cNvSpPr txBox="1">
              <a:spLocks noChangeArrowheads="1"/>
            </p:cNvSpPr>
            <p:nvPr/>
          </p:nvSpPr>
          <p:spPr bwMode="auto">
            <a:xfrm>
              <a:off x="2496" y="1008"/>
              <a:ext cx="1028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 dirty="0" err="1">
                  <a:solidFill>
                    <a:schemeClr val="bg1"/>
                  </a:solidFill>
                </a:rPr>
                <a:t>wisdom</a:t>
              </a:r>
              <a:endParaRPr lang="en-GB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239" name="Line 7"/>
            <p:cNvSpPr>
              <a:spLocks noChangeShapeType="1"/>
            </p:cNvSpPr>
            <p:nvPr/>
          </p:nvSpPr>
          <p:spPr bwMode="auto">
            <a:xfrm flipV="1">
              <a:off x="672" y="1104"/>
              <a:ext cx="1728" cy="17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90800" y="1752600"/>
            <a:ext cx="5889625" cy="2157413"/>
            <a:chOff x="1632" y="1104"/>
            <a:chExt cx="3710" cy="1949"/>
          </a:xfrm>
        </p:grpSpPr>
        <p:sp>
          <p:nvSpPr>
            <p:cNvPr id="9231" name="Text Box 8"/>
            <p:cNvSpPr txBox="1">
              <a:spLocks noChangeArrowheads="1"/>
            </p:cNvSpPr>
            <p:nvPr/>
          </p:nvSpPr>
          <p:spPr bwMode="auto">
            <a:xfrm>
              <a:off x="1632" y="2640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2880" y="2207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3408" y="1679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3792" y="1104"/>
              <a:ext cx="155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(- representation)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66800" y="4038600"/>
            <a:ext cx="7543800" cy="1752600"/>
            <a:chOff x="672" y="2544"/>
            <a:chExt cx="4752" cy="1104"/>
          </a:xfrm>
        </p:grpSpPr>
        <p:grpSp>
          <p:nvGrpSpPr>
            <p:cNvPr id="9227" name="Group 27"/>
            <p:cNvGrpSpPr>
              <a:grpSpLocks/>
            </p:cNvGrpSpPr>
            <p:nvPr/>
          </p:nvGrpSpPr>
          <p:grpSpPr bwMode="auto">
            <a:xfrm>
              <a:off x="672" y="2544"/>
              <a:ext cx="1248" cy="1104"/>
              <a:chOff x="672" y="2544"/>
              <a:chExt cx="1248" cy="1104"/>
            </a:xfrm>
          </p:grpSpPr>
          <p:sp>
            <p:nvSpPr>
              <p:cNvPr id="9229" name="Oval 24"/>
              <p:cNvSpPr>
                <a:spLocks noChangeArrowheads="1"/>
              </p:cNvSpPr>
              <p:nvPr/>
            </p:nvSpPr>
            <p:spPr bwMode="auto">
              <a:xfrm>
                <a:off x="672" y="2544"/>
                <a:ext cx="1200" cy="768"/>
              </a:xfrm>
              <a:prstGeom prst="ellipse">
                <a:avLst/>
              </a:prstGeom>
              <a:solidFill>
                <a:srgbClr val="8EA0CC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0" name="Oval 25"/>
              <p:cNvSpPr>
                <a:spLocks noChangeArrowheads="1"/>
              </p:cNvSpPr>
              <p:nvPr/>
            </p:nvSpPr>
            <p:spPr bwMode="auto">
              <a:xfrm>
                <a:off x="672" y="2832"/>
                <a:ext cx="1248" cy="81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228" name="Text Box 26"/>
            <p:cNvSpPr txBox="1">
              <a:spLocks noChangeArrowheads="1"/>
            </p:cNvSpPr>
            <p:nvPr/>
          </p:nvSpPr>
          <p:spPr bwMode="auto">
            <a:xfrm>
              <a:off x="2112" y="2544"/>
              <a:ext cx="331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81000" indent="-381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dirty="0" err="1">
                  <a:solidFill>
                    <a:schemeClr val="bg1"/>
                  </a:solidFill>
                </a:rPr>
                <a:t>Questions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not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often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enough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asked</a:t>
              </a:r>
              <a:r>
                <a:rPr lang="nl-BE" altLang="en-US" dirty="0">
                  <a:solidFill>
                    <a:schemeClr val="bg1"/>
                  </a:solidFill>
                </a:rPr>
                <a:t>:</a:t>
              </a:r>
            </a:p>
            <a:p>
              <a:pPr eaLnBrk="1" hangingPunct="1">
                <a:buFontTx/>
                <a:buChar char="•"/>
              </a:pPr>
              <a:r>
                <a:rPr lang="nl-BE" altLang="en-US" sz="2000" dirty="0" err="1">
                  <a:solidFill>
                    <a:schemeClr val="bg1"/>
                  </a:solidFill>
                </a:rPr>
                <a:t>What</a:t>
              </a:r>
              <a:r>
                <a:rPr lang="nl-BE" altLang="en-US" sz="2000" dirty="0">
                  <a:solidFill>
                    <a:schemeClr val="bg1"/>
                  </a:solidFill>
                </a:rPr>
                <a:t> part of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our</a:t>
              </a:r>
              <a:r>
                <a:rPr lang="nl-BE" altLang="en-US" sz="2000" dirty="0">
                  <a:solidFill>
                    <a:schemeClr val="bg1"/>
                  </a:solidFill>
                </a:rPr>
                <a:t> data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corresponds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with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something</a:t>
              </a:r>
              <a:r>
                <a:rPr lang="nl-BE" altLang="en-US" sz="2000" dirty="0">
                  <a:solidFill>
                    <a:schemeClr val="bg1"/>
                  </a:solidFill>
                </a:rPr>
                <a:t> out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there</a:t>
              </a:r>
              <a:r>
                <a:rPr lang="nl-BE" altLang="en-US" sz="2000" dirty="0">
                  <a:solidFill>
                    <a:schemeClr val="bg1"/>
                  </a:solidFill>
                </a:rPr>
                <a:t> in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reality</a:t>
              </a:r>
              <a:r>
                <a:rPr lang="nl-BE" altLang="en-US" sz="2000" dirty="0">
                  <a:solidFill>
                    <a:schemeClr val="bg1"/>
                  </a:solidFill>
                </a:rPr>
                <a:t> ?</a:t>
              </a:r>
            </a:p>
            <a:p>
              <a:pPr eaLnBrk="1" hangingPunct="1">
                <a:buFontTx/>
                <a:buChar char="•"/>
              </a:pPr>
              <a:r>
                <a:rPr lang="nl-BE" altLang="en-US" sz="2000" dirty="0" err="1">
                  <a:solidFill>
                    <a:schemeClr val="bg1"/>
                  </a:solidFill>
                </a:rPr>
                <a:t>What</a:t>
              </a:r>
              <a:r>
                <a:rPr lang="nl-BE" altLang="en-US" sz="2000" dirty="0">
                  <a:solidFill>
                    <a:schemeClr val="bg1"/>
                  </a:solidFill>
                </a:rPr>
                <a:t> part of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reality</a:t>
              </a:r>
              <a:r>
                <a:rPr lang="nl-BE" altLang="en-US" sz="2000" dirty="0">
                  <a:solidFill>
                    <a:schemeClr val="bg1"/>
                  </a:solidFill>
                </a:rPr>
                <a:t> is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not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captured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by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our</a:t>
              </a:r>
              <a:r>
                <a:rPr lang="nl-BE" altLang="en-US" sz="2000" dirty="0">
                  <a:solidFill>
                    <a:schemeClr val="bg1"/>
                  </a:solidFill>
                </a:rPr>
                <a:t> data, but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should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because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it</a:t>
              </a:r>
              <a:r>
                <a:rPr lang="nl-BE" altLang="en-US" sz="2000" dirty="0">
                  <a:solidFill>
                    <a:schemeClr val="bg1"/>
                  </a:solidFill>
                </a:rPr>
                <a:t> is relevant ?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14400" y="3962401"/>
            <a:ext cx="8077200" cy="2735263"/>
            <a:chOff x="576" y="2496"/>
            <a:chExt cx="5088" cy="1723"/>
          </a:xfrm>
        </p:grpSpPr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576" y="3120"/>
              <a:ext cx="5088" cy="1099"/>
              <a:chOff x="576" y="3120"/>
              <a:chExt cx="5088" cy="1099"/>
            </a:xfrm>
          </p:grpSpPr>
          <p:sp>
            <p:nvSpPr>
              <p:cNvPr id="9225" name="Line 14"/>
              <p:cNvSpPr>
                <a:spLocks noChangeShapeType="1"/>
              </p:cNvSpPr>
              <p:nvPr/>
            </p:nvSpPr>
            <p:spPr bwMode="auto">
              <a:xfrm>
                <a:off x="576" y="3120"/>
                <a:ext cx="508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Text Box 15"/>
              <p:cNvSpPr txBox="1">
                <a:spLocks noChangeArrowheads="1"/>
              </p:cNvSpPr>
              <p:nvPr/>
            </p:nvSpPr>
            <p:spPr bwMode="auto">
              <a:xfrm>
                <a:off x="816" y="3696"/>
                <a:ext cx="3105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dirty="0" err="1">
                    <a:solidFill>
                      <a:schemeClr val="bg1"/>
                    </a:solidFill>
                  </a:rPr>
                  <a:t>Reality</a:t>
                </a:r>
                <a:endParaRPr lang="nl-BE" altLang="en-US" dirty="0">
                  <a:solidFill>
                    <a:schemeClr val="bg1"/>
                  </a:solidFill>
                </a:endParaRPr>
              </a:p>
              <a:p>
                <a:pPr eaLnBrk="1" hangingPunct="1"/>
                <a:r>
                  <a:rPr lang="nl-BE" altLang="en-US" dirty="0" err="1">
                    <a:solidFill>
                      <a:schemeClr val="bg1"/>
                    </a:solidFill>
                  </a:rPr>
                  <a:t>What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is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there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on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side of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patient</a:t>
                </a:r>
                <a:endParaRPr lang="en-GB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24" name="Line 30"/>
            <p:cNvSpPr>
              <a:spLocks noChangeShapeType="1"/>
            </p:cNvSpPr>
            <p:nvPr/>
          </p:nvSpPr>
          <p:spPr bwMode="auto">
            <a:xfrm>
              <a:off x="1248" y="2496"/>
              <a:ext cx="0" cy="1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476250" y="1934036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References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6946106" y="6221847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Referents</a:t>
            </a:r>
          </a:p>
        </p:txBody>
      </p:sp>
    </p:spTree>
    <p:extLst>
      <p:ext uri="{BB962C8B-B14F-4D97-AF65-F5344CB8AC3E}">
        <p14:creationId xmlns:p14="http://schemas.microsoft.com/office/powerpoint/2010/main" val="5499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Distinct questions. What type are they of?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Terminological: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does ‘pain’ mean 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Metaphysical: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have all pains in common in virtue of which they are pains?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Ontological: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type of entity is pain?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Onto-terminological: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what, if anything at all, does ‘pain’ denote?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Epistemological: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how can we find out whether something is pain?</a:t>
            </a:r>
          </a:p>
        </p:txBody>
      </p:sp>
    </p:spTree>
    <p:extLst>
      <p:ext uri="{BB962C8B-B14F-4D97-AF65-F5344CB8AC3E}">
        <p14:creationId xmlns:p14="http://schemas.microsoft.com/office/powerpoint/2010/main" val="9360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dimensions: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Metaphysically</a:t>
            </a:r>
            <a:r>
              <a:rPr lang="en-US" dirty="0" smtClean="0"/>
              <a:t>: commits </a:t>
            </a:r>
            <a:r>
              <a:rPr lang="en-US" dirty="0"/>
              <a:t>to the mind-independent existence of the world investigated by the sciences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Semantically</a:t>
            </a:r>
            <a:r>
              <a:rPr lang="en-US" dirty="0" smtClean="0"/>
              <a:t>: commits </a:t>
            </a:r>
            <a:r>
              <a:rPr lang="en-US" dirty="0"/>
              <a:t>to a literal interpretation of scientific claims about the world. </a:t>
            </a:r>
            <a:r>
              <a:rPr lang="en-US" dirty="0" smtClean="0"/>
              <a:t>Claims </a:t>
            </a:r>
            <a:r>
              <a:rPr lang="en-US" dirty="0"/>
              <a:t>about scientific entities, processes, properties, and relations, whether they be observable or unobservable, should be construed literally as having truth values, whether true or false.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Epistemologically</a:t>
            </a:r>
            <a:r>
              <a:rPr lang="en-US" dirty="0" smtClean="0"/>
              <a:t>: commits </a:t>
            </a:r>
            <a:r>
              <a:rPr lang="en-US" dirty="0"/>
              <a:t>to the idea that theoretical claims (interpreted literally as describing a mind-independent reality) constitute knowledge of the world.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9320" y="6336863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http://plato.stanford.edu/entries/scientific-realism/#WhaSciRea</a:t>
            </a:r>
          </a:p>
        </p:txBody>
      </p:sp>
    </p:spTree>
    <p:extLst>
      <p:ext uri="{BB962C8B-B14F-4D97-AF65-F5344CB8AC3E}">
        <p14:creationId xmlns:p14="http://schemas.microsoft.com/office/powerpoint/2010/main" val="39660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4114800"/>
          </a:xfrm>
        </p:spPr>
        <p:txBody>
          <a:bodyPr/>
          <a:lstStyle/>
          <a:p>
            <a:pPr marL="0" indent="0" algn="ctr"/>
            <a:r>
              <a:rPr lang="en-US" sz="2800" dirty="0" smtClean="0"/>
              <a:t>Our </a:t>
            </a:r>
            <a:r>
              <a:rPr lang="en-US" sz="2800" dirty="0"/>
              <a:t>best scientific theories give true or approximately true descriptions of observable and unobservable aspects of a mind-independent world.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9320" y="6336863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http://plato.stanford.edu/entries/scientific-realism/#WhaSciRea</a:t>
            </a:r>
          </a:p>
        </p:txBody>
      </p:sp>
    </p:spTree>
    <p:extLst>
      <p:ext uri="{BB962C8B-B14F-4D97-AF65-F5344CB8AC3E}">
        <p14:creationId xmlns:p14="http://schemas.microsoft.com/office/powerpoint/2010/main" val="3767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Objectivity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Objectivity </a:t>
            </a:r>
            <a:r>
              <a:rPr lang="en-US" dirty="0"/>
              <a:t>as Faithfulness to </a:t>
            </a:r>
            <a:r>
              <a:rPr lang="en-US" dirty="0" smtClean="0"/>
              <a:t>Facts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Objectivity </a:t>
            </a:r>
            <a:r>
              <a:rPr lang="en-US" dirty="0"/>
              <a:t>as Absence of Normative Commitments and the Value-Free </a:t>
            </a:r>
            <a:r>
              <a:rPr lang="en-US" dirty="0" smtClean="0"/>
              <a:t>Ideal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Objectivity </a:t>
            </a:r>
            <a:r>
              <a:rPr lang="en-US" dirty="0"/>
              <a:t>as Freedom from Personal Biases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Measurement </a:t>
            </a:r>
            <a:r>
              <a:rPr lang="en-US" dirty="0"/>
              <a:t>and Quantification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Inductive </a:t>
            </a:r>
            <a:r>
              <a:rPr lang="en-US" dirty="0"/>
              <a:t>and Statistical Inference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Objectivity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72000"/>
          </a:xfrm>
        </p:spPr>
        <p:txBody>
          <a:bodyPr/>
          <a:lstStyle/>
          <a:p>
            <a:pPr marL="0" indent="0"/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is objective in that, or to the extent </a:t>
            </a:r>
            <a:r>
              <a:rPr lang="en-US" dirty="0" smtClean="0"/>
              <a:t>that: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its </a:t>
            </a:r>
            <a:r>
              <a:rPr lang="en-US" dirty="0"/>
              <a:t>products—theories, laws, experimental results and observations—constitute accurate representations of the external world. The products of science are not tainted by human desires, goals, capabilities or experience.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b="1" dirty="0" smtClean="0"/>
              <a:t>product objectivity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processes and methods that characterize it neither depend on contingent social and ethical values, nor on the individual bias of a </a:t>
            </a:r>
            <a:r>
              <a:rPr lang="en-US" dirty="0" smtClean="0"/>
              <a:t>scientist</a:t>
            </a:r>
          </a:p>
          <a:p>
            <a:pPr marL="400050" lvl="1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process </a:t>
            </a:r>
            <a:r>
              <a:rPr lang="en-US" b="1" dirty="0"/>
              <a:t>objectivity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63246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</a:rPr>
              <a:t>plato.stanford.edu/entries/scientific-objectivity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 from nowhere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752600"/>
          </a:xfrm>
        </p:spPr>
        <p:txBody>
          <a:bodyPr/>
          <a:lstStyle/>
          <a:p>
            <a:r>
              <a:rPr lang="en-US" dirty="0"/>
              <a:t>There </a:t>
            </a:r>
            <a:r>
              <a:rPr lang="en-US" dirty="0" smtClean="0"/>
              <a:t>are </a:t>
            </a:r>
            <a:r>
              <a:rPr lang="en-US" dirty="0"/>
              <a:t>two kinds of qualities: ones that vary with the perspective one has or takes, and ones that remain constant through changes of perspective. The latter are the objective properties. </a:t>
            </a:r>
            <a:endParaRPr lang="en-US" dirty="0" smtClean="0"/>
          </a:p>
        </p:txBody>
      </p:sp>
      <p:sp>
        <p:nvSpPr>
          <p:cNvPr id="5" name="AutoShape 2" descr="Image result for different perspectiv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62927"/>
            <a:ext cx="4953000" cy="2493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63246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</a:rPr>
              <a:t>plato.stanford.edu/entries/scientific-objectivity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762000"/>
          </a:xfrm>
        </p:spPr>
        <p:txBody>
          <a:bodyPr/>
          <a:lstStyle/>
          <a:p>
            <a:r>
              <a:rPr lang="en-US" sz="2800" dirty="0" smtClean="0"/>
              <a:t>Which of the two quality types are taken as basis here?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72" y="1676400"/>
            <a:ext cx="6229255" cy="4953000"/>
          </a:xfrm>
        </p:spPr>
      </p:pic>
      <p:sp>
        <p:nvSpPr>
          <p:cNvPr id="2" name="Freeform 1"/>
          <p:cNvSpPr/>
          <p:nvPr/>
        </p:nvSpPr>
        <p:spPr bwMode="auto">
          <a:xfrm>
            <a:off x="2925691" y="5663901"/>
            <a:ext cx="3087834" cy="852427"/>
          </a:xfrm>
          <a:custGeom>
            <a:avLst/>
            <a:gdLst>
              <a:gd name="connsiteX0" fmla="*/ 688878 w 3087834"/>
              <a:gd name="connsiteY0" fmla="*/ 26894 h 852427"/>
              <a:gd name="connsiteX1" fmla="*/ 721151 w 3087834"/>
              <a:gd name="connsiteY1" fmla="*/ 32273 h 852427"/>
              <a:gd name="connsiteX2" fmla="*/ 737288 w 3087834"/>
              <a:gd name="connsiteY2" fmla="*/ 26894 h 852427"/>
              <a:gd name="connsiteX3" fmla="*/ 834107 w 3087834"/>
              <a:gd name="connsiteY3" fmla="*/ 37652 h 852427"/>
              <a:gd name="connsiteX4" fmla="*/ 877137 w 3087834"/>
              <a:gd name="connsiteY4" fmla="*/ 48410 h 852427"/>
              <a:gd name="connsiteX5" fmla="*/ 925547 w 3087834"/>
              <a:gd name="connsiteY5" fmla="*/ 59167 h 852427"/>
              <a:gd name="connsiteX6" fmla="*/ 947062 w 3087834"/>
              <a:gd name="connsiteY6" fmla="*/ 64546 h 852427"/>
              <a:gd name="connsiteX7" fmla="*/ 1000850 w 3087834"/>
              <a:gd name="connsiteY7" fmla="*/ 69925 h 852427"/>
              <a:gd name="connsiteX8" fmla="*/ 1119184 w 3087834"/>
              <a:gd name="connsiteY8" fmla="*/ 64546 h 852427"/>
              <a:gd name="connsiteX9" fmla="*/ 1194488 w 3087834"/>
              <a:gd name="connsiteY9" fmla="*/ 64546 h 852427"/>
              <a:gd name="connsiteX10" fmla="*/ 1221382 w 3087834"/>
              <a:gd name="connsiteY10" fmla="*/ 69925 h 852427"/>
              <a:gd name="connsiteX11" fmla="*/ 1242897 w 3087834"/>
              <a:gd name="connsiteY11" fmla="*/ 75304 h 852427"/>
              <a:gd name="connsiteX12" fmla="*/ 1269791 w 3087834"/>
              <a:gd name="connsiteY12" fmla="*/ 69925 h 852427"/>
              <a:gd name="connsiteX13" fmla="*/ 1323580 w 3087834"/>
              <a:gd name="connsiteY13" fmla="*/ 64546 h 852427"/>
              <a:gd name="connsiteX14" fmla="*/ 1452671 w 3087834"/>
              <a:gd name="connsiteY14" fmla="*/ 59167 h 852427"/>
              <a:gd name="connsiteX15" fmla="*/ 1506460 w 3087834"/>
              <a:gd name="connsiteY15" fmla="*/ 43031 h 852427"/>
              <a:gd name="connsiteX16" fmla="*/ 1554869 w 3087834"/>
              <a:gd name="connsiteY16" fmla="*/ 37652 h 852427"/>
              <a:gd name="connsiteX17" fmla="*/ 1614036 w 3087834"/>
              <a:gd name="connsiteY17" fmla="*/ 26894 h 852427"/>
              <a:gd name="connsiteX18" fmla="*/ 1662445 w 3087834"/>
              <a:gd name="connsiteY18" fmla="*/ 32273 h 852427"/>
              <a:gd name="connsiteX19" fmla="*/ 1694718 w 3087834"/>
              <a:gd name="connsiteY19" fmla="*/ 32273 h 852427"/>
              <a:gd name="connsiteX20" fmla="*/ 1716234 w 3087834"/>
              <a:gd name="connsiteY20" fmla="*/ 26894 h 852427"/>
              <a:gd name="connsiteX21" fmla="*/ 1753885 w 3087834"/>
              <a:gd name="connsiteY21" fmla="*/ 32273 h 852427"/>
              <a:gd name="connsiteX22" fmla="*/ 1780780 w 3087834"/>
              <a:gd name="connsiteY22" fmla="*/ 37652 h 852427"/>
              <a:gd name="connsiteX23" fmla="*/ 1813053 w 3087834"/>
              <a:gd name="connsiteY23" fmla="*/ 32273 h 852427"/>
              <a:gd name="connsiteX24" fmla="*/ 1877598 w 3087834"/>
              <a:gd name="connsiteY24" fmla="*/ 21515 h 852427"/>
              <a:gd name="connsiteX25" fmla="*/ 1909871 w 3087834"/>
              <a:gd name="connsiteY25" fmla="*/ 10758 h 852427"/>
              <a:gd name="connsiteX26" fmla="*/ 1926008 w 3087834"/>
              <a:gd name="connsiteY26" fmla="*/ 5379 h 852427"/>
              <a:gd name="connsiteX27" fmla="*/ 2006690 w 3087834"/>
              <a:gd name="connsiteY27" fmla="*/ 0 h 852427"/>
              <a:gd name="connsiteX28" fmla="*/ 2087373 w 3087834"/>
              <a:gd name="connsiteY28" fmla="*/ 5379 h 852427"/>
              <a:gd name="connsiteX29" fmla="*/ 2125024 w 3087834"/>
              <a:gd name="connsiteY29" fmla="*/ 5379 h 852427"/>
              <a:gd name="connsiteX30" fmla="*/ 2146540 w 3087834"/>
              <a:gd name="connsiteY30" fmla="*/ 10758 h 852427"/>
              <a:gd name="connsiteX31" fmla="*/ 2237980 w 3087834"/>
              <a:gd name="connsiteY31" fmla="*/ 21515 h 852427"/>
              <a:gd name="connsiteX32" fmla="*/ 2254116 w 3087834"/>
              <a:gd name="connsiteY32" fmla="*/ 32273 h 852427"/>
              <a:gd name="connsiteX33" fmla="*/ 2291768 w 3087834"/>
              <a:gd name="connsiteY33" fmla="*/ 43031 h 852427"/>
              <a:gd name="connsiteX34" fmla="*/ 2356314 w 3087834"/>
              <a:gd name="connsiteY34" fmla="*/ 59167 h 852427"/>
              <a:gd name="connsiteX35" fmla="*/ 2410102 w 3087834"/>
              <a:gd name="connsiteY35" fmla="*/ 75304 h 852427"/>
              <a:gd name="connsiteX36" fmla="*/ 2458511 w 3087834"/>
              <a:gd name="connsiteY36" fmla="*/ 80683 h 852427"/>
              <a:gd name="connsiteX37" fmla="*/ 2528436 w 3087834"/>
              <a:gd name="connsiteY37" fmla="*/ 96819 h 852427"/>
              <a:gd name="connsiteX38" fmla="*/ 2549951 w 3087834"/>
              <a:gd name="connsiteY38" fmla="*/ 102198 h 852427"/>
              <a:gd name="connsiteX39" fmla="*/ 2566088 w 3087834"/>
              <a:gd name="connsiteY39" fmla="*/ 107577 h 852427"/>
              <a:gd name="connsiteX40" fmla="*/ 2695180 w 3087834"/>
              <a:gd name="connsiteY40" fmla="*/ 123713 h 852427"/>
              <a:gd name="connsiteX41" fmla="*/ 2754347 w 3087834"/>
              <a:gd name="connsiteY41" fmla="*/ 139850 h 852427"/>
              <a:gd name="connsiteX42" fmla="*/ 2770483 w 3087834"/>
              <a:gd name="connsiteY42" fmla="*/ 145228 h 852427"/>
              <a:gd name="connsiteX43" fmla="*/ 2797377 w 3087834"/>
              <a:gd name="connsiteY43" fmla="*/ 150607 h 852427"/>
              <a:gd name="connsiteX44" fmla="*/ 2818893 w 3087834"/>
              <a:gd name="connsiteY44" fmla="*/ 155986 h 852427"/>
              <a:gd name="connsiteX45" fmla="*/ 2840408 w 3087834"/>
              <a:gd name="connsiteY45" fmla="*/ 166744 h 852427"/>
              <a:gd name="connsiteX46" fmla="*/ 2878060 w 3087834"/>
              <a:gd name="connsiteY46" fmla="*/ 188259 h 852427"/>
              <a:gd name="connsiteX47" fmla="*/ 2899575 w 3087834"/>
              <a:gd name="connsiteY47" fmla="*/ 193638 h 852427"/>
              <a:gd name="connsiteX48" fmla="*/ 2942605 w 3087834"/>
              <a:gd name="connsiteY48" fmla="*/ 209774 h 852427"/>
              <a:gd name="connsiteX49" fmla="*/ 2964121 w 3087834"/>
              <a:gd name="connsiteY49" fmla="*/ 231290 h 852427"/>
              <a:gd name="connsiteX50" fmla="*/ 3023288 w 3087834"/>
              <a:gd name="connsiteY50" fmla="*/ 258184 h 852427"/>
              <a:gd name="connsiteX51" fmla="*/ 3039424 w 3087834"/>
              <a:gd name="connsiteY51" fmla="*/ 268941 h 852427"/>
              <a:gd name="connsiteX52" fmla="*/ 3066318 w 3087834"/>
              <a:gd name="connsiteY52" fmla="*/ 360381 h 852427"/>
              <a:gd name="connsiteX53" fmla="*/ 3087834 w 3087834"/>
              <a:gd name="connsiteY53" fmla="*/ 408791 h 852427"/>
              <a:gd name="connsiteX54" fmla="*/ 3087834 w 3087834"/>
              <a:gd name="connsiteY54" fmla="*/ 446443 h 852427"/>
              <a:gd name="connsiteX55" fmla="*/ 3082455 w 3087834"/>
              <a:gd name="connsiteY55" fmla="*/ 473337 h 852427"/>
              <a:gd name="connsiteX56" fmla="*/ 3066318 w 3087834"/>
              <a:gd name="connsiteY56" fmla="*/ 527125 h 852427"/>
              <a:gd name="connsiteX57" fmla="*/ 3060940 w 3087834"/>
              <a:gd name="connsiteY57" fmla="*/ 543261 h 852427"/>
              <a:gd name="connsiteX58" fmla="*/ 3055561 w 3087834"/>
              <a:gd name="connsiteY58" fmla="*/ 564777 h 852427"/>
              <a:gd name="connsiteX59" fmla="*/ 3044803 w 3087834"/>
              <a:gd name="connsiteY59" fmla="*/ 640080 h 852427"/>
              <a:gd name="connsiteX60" fmla="*/ 3034045 w 3087834"/>
              <a:gd name="connsiteY60" fmla="*/ 656217 h 852427"/>
              <a:gd name="connsiteX61" fmla="*/ 3012530 w 3087834"/>
              <a:gd name="connsiteY61" fmla="*/ 672353 h 852427"/>
              <a:gd name="connsiteX62" fmla="*/ 2985636 w 3087834"/>
              <a:gd name="connsiteY62" fmla="*/ 699247 h 852427"/>
              <a:gd name="connsiteX63" fmla="*/ 2937227 w 3087834"/>
              <a:gd name="connsiteY63" fmla="*/ 736899 h 852427"/>
              <a:gd name="connsiteX64" fmla="*/ 2921090 w 3087834"/>
              <a:gd name="connsiteY64" fmla="*/ 742278 h 852427"/>
              <a:gd name="connsiteX65" fmla="*/ 2888817 w 3087834"/>
              <a:gd name="connsiteY65" fmla="*/ 763793 h 852427"/>
              <a:gd name="connsiteX66" fmla="*/ 2856544 w 3087834"/>
              <a:gd name="connsiteY66" fmla="*/ 779930 h 852427"/>
              <a:gd name="connsiteX67" fmla="*/ 2840408 w 3087834"/>
              <a:gd name="connsiteY67" fmla="*/ 785308 h 852427"/>
              <a:gd name="connsiteX68" fmla="*/ 2802756 w 3087834"/>
              <a:gd name="connsiteY68" fmla="*/ 801445 h 852427"/>
              <a:gd name="connsiteX69" fmla="*/ 2770483 w 3087834"/>
              <a:gd name="connsiteY69" fmla="*/ 817581 h 852427"/>
              <a:gd name="connsiteX70" fmla="*/ 2754347 w 3087834"/>
              <a:gd name="connsiteY70" fmla="*/ 812203 h 852427"/>
              <a:gd name="connsiteX71" fmla="*/ 2738210 w 3087834"/>
              <a:gd name="connsiteY71" fmla="*/ 817581 h 852427"/>
              <a:gd name="connsiteX72" fmla="*/ 2662907 w 3087834"/>
              <a:gd name="connsiteY72" fmla="*/ 828339 h 852427"/>
              <a:gd name="connsiteX73" fmla="*/ 2625255 w 3087834"/>
              <a:gd name="connsiteY73" fmla="*/ 828339 h 852427"/>
              <a:gd name="connsiteX74" fmla="*/ 2523057 w 3087834"/>
              <a:gd name="connsiteY74" fmla="*/ 833718 h 852427"/>
              <a:gd name="connsiteX75" fmla="*/ 2496163 w 3087834"/>
              <a:gd name="connsiteY75" fmla="*/ 839097 h 852427"/>
              <a:gd name="connsiteX76" fmla="*/ 2480027 w 3087834"/>
              <a:gd name="connsiteY76" fmla="*/ 844475 h 852427"/>
              <a:gd name="connsiteX77" fmla="*/ 2388587 w 3087834"/>
              <a:gd name="connsiteY77" fmla="*/ 849854 h 852427"/>
              <a:gd name="connsiteX78" fmla="*/ 1581763 w 3087834"/>
              <a:gd name="connsiteY78" fmla="*/ 839097 h 852427"/>
              <a:gd name="connsiteX79" fmla="*/ 1393504 w 3087834"/>
              <a:gd name="connsiteY79" fmla="*/ 828339 h 852427"/>
              <a:gd name="connsiteX80" fmla="*/ 1334337 w 3087834"/>
              <a:gd name="connsiteY80" fmla="*/ 817581 h 852427"/>
              <a:gd name="connsiteX81" fmla="*/ 1307443 w 3087834"/>
              <a:gd name="connsiteY81" fmla="*/ 822960 h 852427"/>
              <a:gd name="connsiteX82" fmla="*/ 1210624 w 3087834"/>
              <a:gd name="connsiteY82" fmla="*/ 812203 h 852427"/>
              <a:gd name="connsiteX83" fmla="*/ 1016987 w 3087834"/>
              <a:gd name="connsiteY83" fmla="*/ 801445 h 852427"/>
              <a:gd name="connsiteX84" fmla="*/ 973956 w 3087834"/>
              <a:gd name="connsiteY84" fmla="*/ 790687 h 852427"/>
              <a:gd name="connsiteX85" fmla="*/ 855622 w 3087834"/>
              <a:gd name="connsiteY85" fmla="*/ 779930 h 852427"/>
              <a:gd name="connsiteX86" fmla="*/ 791076 w 3087834"/>
              <a:gd name="connsiteY86" fmla="*/ 769172 h 852427"/>
              <a:gd name="connsiteX87" fmla="*/ 774940 w 3087834"/>
              <a:gd name="connsiteY87" fmla="*/ 763793 h 852427"/>
              <a:gd name="connsiteX88" fmla="*/ 726530 w 3087834"/>
              <a:gd name="connsiteY88" fmla="*/ 758414 h 852427"/>
              <a:gd name="connsiteX89" fmla="*/ 688878 w 3087834"/>
              <a:gd name="connsiteY89" fmla="*/ 747657 h 852427"/>
              <a:gd name="connsiteX90" fmla="*/ 640469 w 3087834"/>
              <a:gd name="connsiteY90" fmla="*/ 720763 h 852427"/>
              <a:gd name="connsiteX91" fmla="*/ 624333 w 3087834"/>
              <a:gd name="connsiteY91" fmla="*/ 710005 h 852427"/>
              <a:gd name="connsiteX92" fmla="*/ 586681 w 3087834"/>
              <a:gd name="connsiteY92" fmla="*/ 699247 h 852427"/>
              <a:gd name="connsiteX93" fmla="*/ 549029 w 3087834"/>
              <a:gd name="connsiteY93" fmla="*/ 683111 h 852427"/>
              <a:gd name="connsiteX94" fmla="*/ 473725 w 3087834"/>
              <a:gd name="connsiteY94" fmla="*/ 683111 h 852427"/>
              <a:gd name="connsiteX95" fmla="*/ 403801 w 3087834"/>
              <a:gd name="connsiteY95" fmla="*/ 672353 h 852427"/>
              <a:gd name="connsiteX96" fmla="*/ 355391 w 3087834"/>
              <a:gd name="connsiteY96" fmla="*/ 656217 h 852427"/>
              <a:gd name="connsiteX97" fmla="*/ 301603 w 3087834"/>
              <a:gd name="connsiteY97" fmla="*/ 629323 h 852427"/>
              <a:gd name="connsiteX98" fmla="*/ 285467 w 3087834"/>
              <a:gd name="connsiteY98" fmla="*/ 623944 h 852427"/>
              <a:gd name="connsiteX99" fmla="*/ 231678 w 3087834"/>
              <a:gd name="connsiteY99" fmla="*/ 597050 h 852427"/>
              <a:gd name="connsiteX100" fmla="*/ 156375 w 3087834"/>
              <a:gd name="connsiteY100" fmla="*/ 554019 h 852427"/>
              <a:gd name="connsiteX101" fmla="*/ 118723 w 3087834"/>
              <a:gd name="connsiteY101" fmla="*/ 521746 h 852427"/>
              <a:gd name="connsiteX102" fmla="*/ 102587 w 3087834"/>
              <a:gd name="connsiteY102" fmla="*/ 510988 h 852427"/>
              <a:gd name="connsiteX103" fmla="*/ 86450 w 3087834"/>
              <a:gd name="connsiteY103" fmla="*/ 494852 h 852427"/>
              <a:gd name="connsiteX104" fmla="*/ 54177 w 3087834"/>
              <a:gd name="connsiteY104" fmla="*/ 473337 h 852427"/>
              <a:gd name="connsiteX105" fmla="*/ 27283 w 3087834"/>
              <a:gd name="connsiteY105" fmla="*/ 441064 h 852427"/>
              <a:gd name="connsiteX106" fmla="*/ 11147 w 3087834"/>
              <a:gd name="connsiteY106" fmla="*/ 419548 h 852427"/>
              <a:gd name="connsiteX107" fmla="*/ 389 w 3087834"/>
              <a:gd name="connsiteY107" fmla="*/ 376518 h 852427"/>
              <a:gd name="connsiteX108" fmla="*/ 11147 w 3087834"/>
              <a:gd name="connsiteY108" fmla="*/ 317351 h 852427"/>
              <a:gd name="connsiteX109" fmla="*/ 21904 w 3087834"/>
              <a:gd name="connsiteY109" fmla="*/ 290457 h 852427"/>
              <a:gd name="connsiteX110" fmla="*/ 27283 w 3087834"/>
              <a:gd name="connsiteY110" fmla="*/ 268941 h 852427"/>
              <a:gd name="connsiteX111" fmla="*/ 43420 w 3087834"/>
              <a:gd name="connsiteY111" fmla="*/ 225911 h 852427"/>
              <a:gd name="connsiteX112" fmla="*/ 48798 w 3087834"/>
              <a:gd name="connsiteY112" fmla="*/ 199017 h 852427"/>
              <a:gd name="connsiteX113" fmla="*/ 64935 w 3087834"/>
              <a:gd name="connsiteY113" fmla="*/ 188259 h 852427"/>
              <a:gd name="connsiteX114" fmla="*/ 81071 w 3087834"/>
              <a:gd name="connsiteY114" fmla="*/ 172123 h 852427"/>
              <a:gd name="connsiteX115" fmla="*/ 113344 w 3087834"/>
              <a:gd name="connsiteY115" fmla="*/ 129092 h 852427"/>
              <a:gd name="connsiteX116" fmla="*/ 140238 w 3087834"/>
              <a:gd name="connsiteY116" fmla="*/ 107577 h 852427"/>
              <a:gd name="connsiteX117" fmla="*/ 188648 w 3087834"/>
              <a:gd name="connsiteY117" fmla="*/ 59167 h 852427"/>
              <a:gd name="connsiteX118" fmla="*/ 263951 w 3087834"/>
              <a:gd name="connsiteY118" fmla="*/ 16137 h 852427"/>
              <a:gd name="connsiteX119" fmla="*/ 296224 w 3087834"/>
              <a:gd name="connsiteY119" fmla="*/ 5379 h 852427"/>
              <a:gd name="connsiteX120" fmla="*/ 355391 w 3087834"/>
              <a:gd name="connsiteY120" fmla="*/ 10758 h 852427"/>
              <a:gd name="connsiteX121" fmla="*/ 489862 w 3087834"/>
              <a:gd name="connsiteY121" fmla="*/ 16137 h 852427"/>
              <a:gd name="connsiteX122" fmla="*/ 511377 w 3087834"/>
              <a:gd name="connsiteY122" fmla="*/ 21515 h 852427"/>
              <a:gd name="connsiteX123" fmla="*/ 554408 w 3087834"/>
              <a:gd name="connsiteY123" fmla="*/ 26894 h 852427"/>
              <a:gd name="connsiteX124" fmla="*/ 570544 w 3087834"/>
              <a:gd name="connsiteY124" fmla="*/ 21515 h 852427"/>
              <a:gd name="connsiteX125" fmla="*/ 688878 w 3087834"/>
              <a:gd name="connsiteY125" fmla="*/ 26894 h 85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087834" h="852427">
                <a:moveTo>
                  <a:pt x="688878" y="26894"/>
                </a:moveTo>
                <a:cubicBezTo>
                  <a:pt x="713979" y="28687"/>
                  <a:pt x="710245" y="32273"/>
                  <a:pt x="721151" y="32273"/>
                </a:cubicBezTo>
                <a:cubicBezTo>
                  <a:pt x="726821" y="32273"/>
                  <a:pt x="731618" y="26894"/>
                  <a:pt x="737288" y="26894"/>
                </a:cubicBezTo>
                <a:cubicBezTo>
                  <a:pt x="757144" y="26894"/>
                  <a:pt x="810100" y="33651"/>
                  <a:pt x="834107" y="37652"/>
                </a:cubicBezTo>
                <a:cubicBezTo>
                  <a:pt x="873489" y="44216"/>
                  <a:pt x="848031" y="40095"/>
                  <a:pt x="877137" y="48410"/>
                </a:cubicBezTo>
                <a:cubicBezTo>
                  <a:pt x="900078" y="54964"/>
                  <a:pt x="900610" y="53625"/>
                  <a:pt x="925547" y="59167"/>
                </a:cubicBezTo>
                <a:cubicBezTo>
                  <a:pt x="932763" y="60771"/>
                  <a:pt x="939744" y="63501"/>
                  <a:pt x="947062" y="64546"/>
                </a:cubicBezTo>
                <a:cubicBezTo>
                  <a:pt x="964900" y="67094"/>
                  <a:pt x="982921" y="68132"/>
                  <a:pt x="1000850" y="69925"/>
                </a:cubicBezTo>
                <a:cubicBezTo>
                  <a:pt x="1040295" y="68132"/>
                  <a:pt x="1079699" y="64546"/>
                  <a:pt x="1119184" y="64546"/>
                </a:cubicBezTo>
                <a:cubicBezTo>
                  <a:pt x="1204786" y="64546"/>
                  <a:pt x="1145458" y="76804"/>
                  <a:pt x="1194488" y="64546"/>
                </a:cubicBezTo>
                <a:cubicBezTo>
                  <a:pt x="1203453" y="66339"/>
                  <a:pt x="1212458" y="67942"/>
                  <a:pt x="1221382" y="69925"/>
                </a:cubicBezTo>
                <a:cubicBezTo>
                  <a:pt x="1228598" y="71529"/>
                  <a:pt x="1235505" y="75304"/>
                  <a:pt x="1242897" y="75304"/>
                </a:cubicBezTo>
                <a:cubicBezTo>
                  <a:pt x="1252039" y="75304"/>
                  <a:pt x="1260729" y="71133"/>
                  <a:pt x="1269791" y="69925"/>
                </a:cubicBezTo>
                <a:cubicBezTo>
                  <a:pt x="1287652" y="67543"/>
                  <a:pt x="1305592" y="65604"/>
                  <a:pt x="1323580" y="64546"/>
                </a:cubicBezTo>
                <a:cubicBezTo>
                  <a:pt x="1366573" y="62017"/>
                  <a:pt x="1409641" y="60960"/>
                  <a:pt x="1452671" y="59167"/>
                </a:cubicBezTo>
                <a:cubicBezTo>
                  <a:pt x="1465235" y="54979"/>
                  <a:pt x="1491364" y="45353"/>
                  <a:pt x="1506460" y="43031"/>
                </a:cubicBezTo>
                <a:cubicBezTo>
                  <a:pt x="1522507" y="40562"/>
                  <a:pt x="1538733" y="39445"/>
                  <a:pt x="1554869" y="37652"/>
                </a:cubicBezTo>
                <a:cubicBezTo>
                  <a:pt x="1577562" y="30087"/>
                  <a:pt x="1583625" y="26894"/>
                  <a:pt x="1614036" y="26894"/>
                </a:cubicBezTo>
                <a:cubicBezTo>
                  <a:pt x="1630272" y="26894"/>
                  <a:pt x="1646309" y="30480"/>
                  <a:pt x="1662445" y="32273"/>
                </a:cubicBezTo>
                <a:cubicBezTo>
                  <a:pt x="1705478" y="17929"/>
                  <a:pt x="1651687" y="32273"/>
                  <a:pt x="1694718" y="32273"/>
                </a:cubicBezTo>
                <a:cubicBezTo>
                  <a:pt x="1702111" y="32273"/>
                  <a:pt x="1709062" y="28687"/>
                  <a:pt x="1716234" y="26894"/>
                </a:cubicBezTo>
                <a:cubicBezTo>
                  <a:pt x="1728784" y="28687"/>
                  <a:pt x="1741380" y="30189"/>
                  <a:pt x="1753885" y="32273"/>
                </a:cubicBezTo>
                <a:cubicBezTo>
                  <a:pt x="1762903" y="33776"/>
                  <a:pt x="1771637" y="37652"/>
                  <a:pt x="1780780" y="37652"/>
                </a:cubicBezTo>
                <a:cubicBezTo>
                  <a:pt x="1791686" y="37652"/>
                  <a:pt x="1802274" y="33931"/>
                  <a:pt x="1813053" y="32273"/>
                </a:cubicBezTo>
                <a:cubicBezTo>
                  <a:pt x="1830712" y="29556"/>
                  <a:pt x="1859215" y="26528"/>
                  <a:pt x="1877598" y="21515"/>
                </a:cubicBezTo>
                <a:cubicBezTo>
                  <a:pt x="1888538" y="18531"/>
                  <a:pt x="1899113" y="14344"/>
                  <a:pt x="1909871" y="10758"/>
                </a:cubicBezTo>
                <a:cubicBezTo>
                  <a:pt x="1915250" y="8965"/>
                  <a:pt x="1920351" y="5756"/>
                  <a:pt x="1926008" y="5379"/>
                </a:cubicBezTo>
                <a:lnTo>
                  <a:pt x="2006690" y="0"/>
                </a:lnTo>
                <a:cubicBezTo>
                  <a:pt x="2033584" y="1793"/>
                  <a:pt x="2060567" y="2557"/>
                  <a:pt x="2087373" y="5379"/>
                </a:cubicBezTo>
                <a:cubicBezTo>
                  <a:pt x="2123303" y="9161"/>
                  <a:pt x="2095037" y="15375"/>
                  <a:pt x="2125024" y="5379"/>
                </a:cubicBezTo>
                <a:cubicBezTo>
                  <a:pt x="2132196" y="7172"/>
                  <a:pt x="2139198" y="9894"/>
                  <a:pt x="2146540" y="10758"/>
                </a:cubicBezTo>
                <a:cubicBezTo>
                  <a:pt x="2247627" y="22651"/>
                  <a:pt x="2186261" y="8588"/>
                  <a:pt x="2237980" y="21515"/>
                </a:cubicBezTo>
                <a:cubicBezTo>
                  <a:pt x="2243359" y="25101"/>
                  <a:pt x="2248334" y="29382"/>
                  <a:pt x="2254116" y="32273"/>
                </a:cubicBezTo>
                <a:cubicBezTo>
                  <a:pt x="2263152" y="36791"/>
                  <a:pt x="2283153" y="40447"/>
                  <a:pt x="2291768" y="43031"/>
                </a:cubicBezTo>
                <a:cubicBezTo>
                  <a:pt x="2345039" y="59012"/>
                  <a:pt x="2302611" y="50216"/>
                  <a:pt x="2356314" y="59167"/>
                </a:cubicBezTo>
                <a:cubicBezTo>
                  <a:pt x="2372225" y="64471"/>
                  <a:pt x="2396025" y="72664"/>
                  <a:pt x="2410102" y="75304"/>
                </a:cubicBezTo>
                <a:cubicBezTo>
                  <a:pt x="2426060" y="78296"/>
                  <a:pt x="2442375" y="78890"/>
                  <a:pt x="2458511" y="80683"/>
                </a:cubicBezTo>
                <a:cubicBezTo>
                  <a:pt x="2514056" y="99197"/>
                  <a:pt x="2466987" y="85646"/>
                  <a:pt x="2528436" y="96819"/>
                </a:cubicBezTo>
                <a:cubicBezTo>
                  <a:pt x="2535709" y="98141"/>
                  <a:pt x="2542843" y="100167"/>
                  <a:pt x="2549951" y="102198"/>
                </a:cubicBezTo>
                <a:cubicBezTo>
                  <a:pt x="2555403" y="103756"/>
                  <a:pt x="2560479" y="106746"/>
                  <a:pt x="2566088" y="107577"/>
                </a:cubicBezTo>
                <a:cubicBezTo>
                  <a:pt x="2608985" y="113932"/>
                  <a:pt x="2652149" y="118334"/>
                  <a:pt x="2695180" y="123713"/>
                </a:cubicBezTo>
                <a:cubicBezTo>
                  <a:pt x="2722120" y="130448"/>
                  <a:pt x="2722367" y="130256"/>
                  <a:pt x="2754347" y="139850"/>
                </a:cubicBezTo>
                <a:cubicBezTo>
                  <a:pt x="2759777" y="141479"/>
                  <a:pt x="2764983" y="143853"/>
                  <a:pt x="2770483" y="145228"/>
                </a:cubicBezTo>
                <a:cubicBezTo>
                  <a:pt x="2779352" y="147445"/>
                  <a:pt x="2788452" y="148624"/>
                  <a:pt x="2797377" y="150607"/>
                </a:cubicBezTo>
                <a:cubicBezTo>
                  <a:pt x="2804594" y="152211"/>
                  <a:pt x="2811721" y="154193"/>
                  <a:pt x="2818893" y="155986"/>
                </a:cubicBezTo>
                <a:cubicBezTo>
                  <a:pt x="2826065" y="159572"/>
                  <a:pt x="2833369" y="162904"/>
                  <a:pt x="2840408" y="166744"/>
                </a:cubicBezTo>
                <a:cubicBezTo>
                  <a:pt x="2853098" y="173666"/>
                  <a:pt x="2864900" y="182277"/>
                  <a:pt x="2878060" y="188259"/>
                </a:cubicBezTo>
                <a:cubicBezTo>
                  <a:pt x="2884790" y="191318"/>
                  <a:pt x="2892653" y="191042"/>
                  <a:pt x="2899575" y="193638"/>
                </a:cubicBezTo>
                <a:cubicBezTo>
                  <a:pt x="2955829" y="214733"/>
                  <a:pt x="2887379" y="195967"/>
                  <a:pt x="2942605" y="209774"/>
                </a:cubicBezTo>
                <a:cubicBezTo>
                  <a:pt x="2949777" y="216946"/>
                  <a:pt x="2955682" y="225664"/>
                  <a:pt x="2964121" y="231290"/>
                </a:cubicBezTo>
                <a:cubicBezTo>
                  <a:pt x="3052774" y="290393"/>
                  <a:pt x="2977600" y="235341"/>
                  <a:pt x="3023288" y="258184"/>
                </a:cubicBezTo>
                <a:cubicBezTo>
                  <a:pt x="3029070" y="261075"/>
                  <a:pt x="3034045" y="265355"/>
                  <a:pt x="3039424" y="268941"/>
                </a:cubicBezTo>
                <a:cubicBezTo>
                  <a:pt x="3055361" y="340658"/>
                  <a:pt x="3042658" y="294132"/>
                  <a:pt x="3066318" y="360381"/>
                </a:cubicBezTo>
                <a:cubicBezTo>
                  <a:pt x="3081089" y="401740"/>
                  <a:pt x="3069664" y="381535"/>
                  <a:pt x="3087834" y="408791"/>
                </a:cubicBezTo>
                <a:cubicBezTo>
                  <a:pt x="3071019" y="476048"/>
                  <a:pt x="3087834" y="392428"/>
                  <a:pt x="3087834" y="446443"/>
                </a:cubicBezTo>
                <a:cubicBezTo>
                  <a:pt x="3087834" y="455585"/>
                  <a:pt x="3084438" y="464413"/>
                  <a:pt x="3082455" y="473337"/>
                </a:cubicBezTo>
                <a:cubicBezTo>
                  <a:pt x="3077035" y="497726"/>
                  <a:pt x="3075258" y="500305"/>
                  <a:pt x="3066318" y="527125"/>
                </a:cubicBezTo>
                <a:cubicBezTo>
                  <a:pt x="3064525" y="532504"/>
                  <a:pt x="3062315" y="537761"/>
                  <a:pt x="3060940" y="543261"/>
                </a:cubicBezTo>
                <a:lnTo>
                  <a:pt x="3055561" y="564777"/>
                </a:lnTo>
                <a:cubicBezTo>
                  <a:pt x="3054186" y="579896"/>
                  <a:pt x="3055151" y="619384"/>
                  <a:pt x="3044803" y="640080"/>
                </a:cubicBezTo>
                <a:cubicBezTo>
                  <a:pt x="3041912" y="645862"/>
                  <a:pt x="3038616" y="651646"/>
                  <a:pt x="3034045" y="656217"/>
                </a:cubicBezTo>
                <a:cubicBezTo>
                  <a:pt x="3027706" y="662556"/>
                  <a:pt x="3019702" y="666974"/>
                  <a:pt x="3012530" y="672353"/>
                </a:cubicBezTo>
                <a:cubicBezTo>
                  <a:pt x="2992808" y="701939"/>
                  <a:pt x="3012532" y="676834"/>
                  <a:pt x="2985636" y="699247"/>
                </a:cubicBezTo>
                <a:cubicBezTo>
                  <a:pt x="2967069" y="714719"/>
                  <a:pt x="2964422" y="727834"/>
                  <a:pt x="2937227" y="736899"/>
                </a:cubicBezTo>
                <a:cubicBezTo>
                  <a:pt x="2931848" y="738692"/>
                  <a:pt x="2926046" y="739524"/>
                  <a:pt x="2921090" y="742278"/>
                </a:cubicBezTo>
                <a:cubicBezTo>
                  <a:pt x="2909788" y="748557"/>
                  <a:pt x="2901082" y="759704"/>
                  <a:pt x="2888817" y="763793"/>
                </a:cubicBezTo>
                <a:cubicBezTo>
                  <a:pt x="2848253" y="777315"/>
                  <a:pt x="2898259" y="759073"/>
                  <a:pt x="2856544" y="779930"/>
                </a:cubicBezTo>
                <a:cubicBezTo>
                  <a:pt x="2851473" y="782465"/>
                  <a:pt x="2845619" y="783075"/>
                  <a:pt x="2840408" y="785308"/>
                </a:cubicBezTo>
                <a:cubicBezTo>
                  <a:pt x="2793874" y="805251"/>
                  <a:pt x="2840606" y="788828"/>
                  <a:pt x="2802756" y="801445"/>
                </a:cubicBezTo>
                <a:cubicBezTo>
                  <a:pt x="2794595" y="806886"/>
                  <a:pt x="2781621" y="817581"/>
                  <a:pt x="2770483" y="817581"/>
                </a:cubicBezTo>
                <a:cubicBezTo>
                  <a:pt x="2764813" y="817581"/>
                  <a:pt x="2759726" y="813996"/>
                  <a:pt x="2754347" y="812203"/>
                </a:cubicBezTo>
                <a:cubicBezTo>
                  <a:pt x="2748968" y="813996"/>
                  <a:pt x="2743794" y="816596"/>
                  <a:pt x="2738210" y="817581"/>
                </a:cubicBezTo>
                <a:cubicBezTo>
                  <a:pt x="2713240" y="821987"/>
                  <a:pt x="2662907" y="828339"/>
                  <a:pt x="2662907" y="828339"/>
                </a:cubicBezTo>
                <a:cubicBezTo>
                  <a:pt x="2614425" y="816218"/>
                  <a:pt x="2664867" y="824738"/>
                  <a:pt x="2625255" y="828339"/>
                </a:cubicBezTo>
                <a:cubicBezTo>
                  <a:pt x="2591282" y="831428"/>
                  <a:pt x="2557123" y="831925"/>
                  <a:pt x="2523057" y="833718"/>
                </a:cubicBezTo>
                <a:cubicBezTo>
                  <a:pt x="2514092" y="835511"/>
                  <a:pt x="2505032" y="836880"/>
                  <a:pt x="2496163" y="839097"/>
                </a:cubicBezTo>
                <a:cubicBezTo>
                  <a:pt x="2490663" y="840472"/>
                  <a:pt x="2485668" y="843911"/>
                  <a:pt x="2480027" y="844475"/>
                </a:cubicBezTo>
                <a:cubicBezTo>
                  <a:pt x="2449646" y="847513"/>
                  <a:pt x="2419067" y="848061"/>
                  <a:pt x="2388587" y="849854"/>
                </a:cubicBezTo>
                <a:cubicBezTo>
                  <a:pt x="2119646" y="846268"/>
                  <a:pt x="1849624" y="863449"/>
                  <a:pt x="1581763" y="839097"/>
                </a:cubicBezTo>
                <a:cubicBezTo>
                  <a:pt x="1479705" y="829819"/>
                  <a:pt x="1542382" y="834542"/>
                  <a:pt x="1393504" y="828339"/>
                </a:cubicBezTo>
                <a:cubicBezTo>
                  <a:pt x="1374673" y="823631"/>
                  <a:pt x="1353610" y="817581"/>
                  <a:pt x="1334337" y="817581"/>
                </a:cubicBezTo>
                <a:cubicBezTo>
                  <a:pt x="1325195" y="817581"/>
                  <a:pt x="1316408" y="821167"/>
                  <a:pt x="1307443" y="822960"/>
                </a:cubicBezTo>
                <a:cubicBezTo>
                  <a:pt x="1262974" y="811842"/>
                  <a:pt x="1288333" y="816865"/>
                  <a:pt x="1210624" y="812203"/>
                </a:cubicBezTo>
                <a:lnTo>
                  <a:pt x="1016987" y="801445"/>
                </a:lnTo>
                <a:cubicBezTo>
                  <a:pt x="1002643" y="797859"/>
                  <a:pt x="988651" y="792320"/>
                  <a:pt x="973956" y="790687"/>
                </a:cubicBezTo>
                <a:cubicBezTo>
                  <a:pt x="902313" y="782726"/>
                  <a:pt x="941735" y="786553"/>
                  <a:pt x="855622" y="779930"/>
                </a:cubicBezTo>
                <a:cubicBezTo>
                  <a:pt x="798619" y="765679"/>
                  <a:pt x="883413" y="785961"/>
                  <a:pt x="791076" y="769172"/>
                </a:cubicBezTo>
                <a:cubicBezTo>
                  <a:pt x="785498" y="768158"/>
                  <a:pt x="780533" y="764725"/>
                  <a:pt x="774940" y="763793"/>
                </a:cubicBezTo>
                <a:cubicBezTo>
                  <a:pt x="758925" y="761124"/>
                  <a:pt x="742667" y="760207"/>
                  <a:pt x="726530" y="758414"/>
                </a:cubicBezTo>
                <a:cubicBezTo>
                  <a:pt x="721473" y="757150"/>
                  <a:pt x="695187" y="751162"/>
                  <a:pt x="688878" y="747657"/>
                </a:cubicBezTo>
                <a:cubicBezTo>
                  <a:pt x="633390" y="716831"/>
                  <a:pt x="676982" y="732933"/>
                  <a:pt x="640469" y="720763"/>
                </a:cubicBezTo>
                <a:cubicBezTo>
                  <a:pt x="635090" y="717177"/>
                  <a:pt x="630275" y="712552"/>
                  <a:pt x="624333" y="710005"/>
                </a:cubicBezTo>
                <a:cubicBezTo>
                  <a:pt x="600188" y="699657"/>
                  <a:pt x="607628" y="709720"/>
                  <a:pt x="586681" y="699247"/>
                </a:cubicBezTo>
                <a:cubicBezTo>
                  <a:pt x="549537" y="680675"/>
                  <a:pt x="593804" y="694305"/>
                  <a:pt x="549029" y="683111"/>
                </a:cubicBezTo>
                <a:cubicBezTo>
                  <a:pt x="510805" y="692667"/>
                  <a:pt x="532988" y="689696"/>
                  <a:pt x="473725" y="683111"/>
                </a:cubicBezTo>
                <a:cubicBezTo>
                  <a:pt x="459832" y="681567"/>
                  <a:pt x="420704" y="677424"/>
                  <a:pt x="403801" y="672353"/>
                </a:cubicBezTo>
                <a:cubicBezTo>
                  <a:pt x="302603" y="641992"/>
                  <a:pt x="437910" y="676843"/>
                  <a:pt x="355391" y="656217"/>
                </a:cubicBezTo>
                <a:cubicBezTo>
                  <a:pt x="337462" y="647252"/>
                  <a:pt x="320620" y="635662"/>
                  <a:pt x="301603" y="629323"/>
                </a:cubicBezTo>
                <a:cubicBezTo>
                  <a:pt x="296224" y="627530"/>
                  <a:pt x="290423" y="626698"/>
                  <a:pt x="285467" y="623944"/>
                </a:cubicBezTo>
                <a:cubicBezTo>
                  <a:pt x="233074" y="594836"/>
                  <a:pt x="273724" y="607560"/>
                  <a:pt x="231678" y="597050"/>
                </a:cubicBezTo>
                <a:cubicBezTo>
                  <a:pt x="210072" y="586247"/>
                  <a:pt x="168507" y="566151"/>
                  <a:pt x="156375" y="554019"/>
                </a:cubicBezTo>
                <a:cubicBezTo>
                  <a:pt x="136827" y="534472"/>
                  <a:pt x="142872" y="538996"/>
                  <a:pt x="118723" y="521746"/>
                </a:cubicBezTo>
                <a:cubicBezTo>
                  <a:pt x="113463" y="517988"/>
                  <a:pt x="107553" y="515126"/>
                  <a:pt x="102587" y="510988"/>
                </a:cubicBezTo>
                <a:cubicBezTo>
                  <a:pt x="96743" y="506118"/>
                  <a:pt x="92455" y="499522"/>
                  <a:pt x="86450" y="494852"/>
                </a:cubicBezTo>
                <a:cubicBezTo>
                  <a:pt x="76244" y="486914"/>
                  <a:pt x="54177" y="473337"/>
                  <a:pt x="54177" y="473337"/>
                </a:cubicBezTo>
                <a:cubicBezTo>
                  <a:pt x="30401" y="437670"/>
                  <a:pt x="58345" y="477304"/>
                  <a:pt x="27283" y="441064"/>
                </a:cubicBezTo>
                <a:cubicBezTo>
                  <a:pt x="21449" y="434257"/>
                  <a:pt x="16526" y="426720"/>
                  <a:pt x="11147" y="419548"/>
                </a:cubicBezTo>
                <a:cubicBezTo>
                  <a:pt x="7561" y="405205"/>
                  <a:pt x="-2042" y="391102"/>
                  <a:pt x="389" y="376518"/>
                </a:cubicBezTo>
                <a:cubicBezTo>
                  <a:pt x="1666" y="368856"/>
                  <a:pt x="8327" y="326750"/>
                  <a:pt x="11147" y="317351"/>
                </a:cubicBezTo>
                <a:cubicBezTo>
                  <a:pt x="13921" y="308103"/>
                  <a:pt x="18851" y="299617"/>
                  <a:pt x="21904" y="290457"/>
                </a:cubicBezTo>
                <a:cubicBezTo>
                  <a:pt x="24242" y="283444"/>
                  <a:pt x="25252" y="276049"/>
                  <a:pt x="27283" y="268941"/>
                </a:cubicBezTo>
                <a:cubicBezTo>
                  <a:pt x="31498" y="254187"/>
                  <a:pt x="37738" y="240116"/>
                  <a:pt x="43420" y="225911"/>
                </a:cubicBezTo>
                <a:cubicBezTo>
                  <a:pt x="45213" y="216946"/>
                  <a:pt x="44262" y="206955"/>
                  <a:pt x="48798" y="199017"/>
                </a:cubicBezTo>
                <a:cubicBezTo>
                  <a:pt x="52005" y="193404"/>
                  <a:pt x="59969" y="192398"/>
                  <a:pt x="64935" y="188259"/>
                </a:cubicBezTo>
                <a:cubicBezTo>
                  <a:pt x="70779" y="183389"/>
                  <a:pt x="76254" y="178010"/>
                  <a:pt x="81071" y="172123"/>
                </a:cubicBezTo>
                <a:cubicBezTo>
                  <a:pt x="92425" y="158246"/>
                  <a:pt x="99343" y="140292"/>
                  <a:pt x="113344" y="129092"/>
                </a:cubicBezTo>
                <a:cubicBezTo>
                  <a:pt x="122309" y="121920"/>
                  <a:pt x="131825" y="115389"/>
                  <a:pt x="140238" y="107577"/>
                </a:cubicBezTo>
                <a:cubicBezTo>
                  <a:pt x="156961" y="92049"/>
                  <a:pt x="169660" y="71826"/>
                  <a:pt x="188648" y="59167"/>
                </a:cubicBezTo>
                <a:cubicBezTo>
                  <a:pt x="212256" y="43428"/>
                  <a:pt x="236654" y="25236"/>
                  <a:pt x="263951" y="16137"/>
                </a:cubicBezTo>
                <a:lnTo>
                  <a:pt x="296224" y="5379"/>
                </a:lnTo>
                <a:cubicBezTo>
                  <a:pt x="315946" y="7172"/>
                  <a:pt x="335618" y="9659"/>
                  <a:pt x="355391" y="10758"/>
                </a:cubicBezTo>
                <a:cubicBezTo>
                  <a:pt x="400181" y="13246"/>
                  <a:pt x="445109" y="13051"/>
                  <a:pt x="489862" y="16137"/>
                </a:cubicBezTo>
                <a:cubicBezTo>
                  <a:pt x="497237" y="16646"/>
                  <a:pt x="504085" y="20300"/>
                  <a:pt x="511377" y="21515"/>
                </a:cubicBezTo>
                <a:cubicBezTo>
                  <a:pt x="525636" y="23891"/>
                  <a:pt x="540064" y="25101"/>
                  <a:pt x="554408" y="26894"/>
                </a:cubicBezTo>
                <a:cubicBezTo>
                  <a:pt x="559787" y="25101"/>
                  <a:pt x="564874" y="21515"/>
                  <a:pt x="570544" y="21515"/>
                </a:cubicBezTo>
                <a:cubicBezTo>
                  <a:pt x="606448" y="21515"/>
                  <a:pt x="663777" y="25101"/>
                  <a:pt x="688878" y="26894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9369" y="2483834"/>
            <a:ext cx="2372780" cy="857536"/>
            <a:chOff x="3429369" y="2483834"/>
            <a:chExt cx="2372780" cy="857536"/>
          </a:xfrm>
        </p:grpSpPr>
        <p:sp>
          <p:nvSpPr>
            <p:cNvPr id="8" name="Freeform 7"/>
            <p:cNvSpPr/>
            <p:nvPr/>
          </p:nvSpPr>
          <p:spPr bwMode="auto">
            <a:xfrm>
              <a:off x="373982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812030" y="2670355"/>
              <a:ext cx="490296" cy="67101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44264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216857" y="2681785"/>
              <a:ext cx="508379" cy="64144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57600" y="2537077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65674" y="2629123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369" y="2483834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six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5674" y="259268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nine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0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72" y="1676400"/>
            <a:ext cx="6229255" cy="4953000"/>
          </a:xfrm>
        </p:spPr>
      </p:pic>
      <p:sp>
        <p:nvSpPr>
          <p:cNvPr id="7" name="Freeform 6"/>
          <p:cNvSpPr/>
          <p:nvPr/>
        </p:nvSpPr>
        <p:spPr bwMode="auto">
          <a:xfrm>
            <a:off x="2946183" y="4886960"/>
            <a:ext cx="3119337" cy="863600"/>
          </a:xfrm>
          <a:custGeom>
            <a:avLst/>
            <a:gdLst>
              <a:gd name="connsiteX0" fmla="*/ 325337 w 3119337"/>
              <a:gd name="connsiteY0" fmla="*/ 81280 h 863600"/>
              <a:gd name="connsiteX1" fmla="*/ 376137 w 3119337"/>
              <a:gd name="connsiteY1" fmla="*/ 71120 h 863600"/>
              <a:gd name="connsiteX2" fmla="*/ 406617 w 3119337"/>
              <a:gd name="connsiteY2" fmla="*/ 50800 h 863600"/>
              <a:gd name="connsiteX3" fmla="*/ 437097 w 3119337"/>
              <a:gd name="connsiteY3" fmla="*/ 40640 h 863600"/>
              <a:gd name="connsiteX4" fmla="*/ 467577 w 3119337"/>
              <a:gd name="connsiteY4" fmla="*/ 20320 h 863600"/>
              <a:gd name="connsiteX5" fmla="*/ 508217 w 3119337"/>
              <a:gd name="connsiteY5" fmla="*/ 10160 h 863600"/>
              <a:gd name="connsiteX6" fmla="*/ 538697 w 3119337"/>
              <a:gd name="connsiteY6" fmla="*/ 0 h 863600"/>
              <a:gd name="connsiteX7" fmla="*/ 691097 w 3119337"/>
              <a:gd name="connsiteY7" fmla="*/ 10160 h 863600"/>
              <a:gd name="connsiteX8" fmla="*/ 721577 w 3119337"/>
              <a:gd name="connsiteY8" fmla="*/ 20320 h 863600"/>
              <a:gd name="connsiteX9" fmla="*/ 752057 w 3119337"/>
              <a:gd name="connsiteY9" fmla="*/ 10160 h 863600"/>
              <a:gd name="connsiteX10" fmla="*/ 823177 w 3119337"/>
              <a:gd name="connsiteY10" fmla="*/ 0 h 863600"/>
              <a:gd name="connsiteX11" fmla="*/ 1087337 w 3119337"/>
              <a:gd name="connsiteY11" fmla="*/ 10160 h 863600"/>
              <a:gd name="connsiteX12" fmla="*/ 1168617 w 3119337"/>
              <a:gd name="connsiteY12" fmla="*/ 20320 h 863600"/>
              <a:gd name="connsiteX13" fmla="*/ 1524217 w 3119337"/>
              <a:gd name="connsiteY13" fmla="*/ 30480 h 863600"/>
              <a:gd name="connsiteX14" fmla="*/ 1646137 w 3119337"/>
              <a:gd name="connsiteY14" fmla="*/ 20320 h 863600"/>
              <a:gd name="connsiteX15" fmla="*/ 1686777 w 3119337"/>
              <a:gd name="connsiteY15" fmla="*/ 30480 h 863600"/>
              <a:gd name="connsiteX16" fmla="*/ 1869657 w 3119337"/>
              <a:gd name="connsiteY16" fmla="*/ 40640 h 863600"/>
              <a:gd name="connsiteX17" fmla="*/ 2022057 w 3119337"/>
              <a:gd name="connsiteY17" fmla="*/ 60960 h 863600"/>
              <a:gd name="connsiteX18" fmla="*/ 2062697 w 3119337"/>
              <a:gd name="connsiteY18" fmla="*/ 71120 h 863600"/>
              <a:gd name="connsiteX19" fmla="*/ 2397977 w 3119337"/>
              <a:gd name="connsiteY19" fmla="*/ 81280 h 863600"/>
              <a:gd name="connsiteX20" fmla="*/ 2530057 w 3119337"/>
              <a:gd name="connsiteY20" fmla="*/ 172720 h 863600"/>
              <a:gd name="connsiteX21" fmla="*/ 2570697 w 3119337"/>
              <a:gd name="connsiteY21" fmla="*/ 182880 h 863600"/>
              <a:gd name="connsiteX22" fmla="*/ 2601177 w 3119337"/>
              <a:gd name="connsiteY22" fmla="*/ 203200 h 863600"/>
              <a:gd name="connsiteX23" fmla="*/ 2631657 w 3119337"/>
              <a:gd name="connsiteY23" fmla="*/ 213360 h 863600"/>
              <a:gd name="connsiteX24" fmla="*/ 2855177 w 3119337"/>
              <a:gd name="connsiteY24" fmla="*/ 233680 h 863600"/>
              <a:gd name="connsiteX25" fmla="*/ 2895817 w 3119337"/>
              <a:gd name="connsiteY25" fmla="*/ 254000 h 863600"/>
              <a:gd name="connsiteX26" fmla="*/ 2946617 w 3119337"/>
              <a:gd name="connsiteY26" fmla="*/ 284480 h 863600"/>
              <a:gd name="connsiteX27" fmla="*/ 2997417 w 3119337"/>
              <a:gd name="connsiteY27" fmla="*/ 304800 h 863600"/>
              <a:gd name="connsiteX28" fmla="*/ 3027897 w 3119337"/>
              <a:gd name="connsiteY28" fmla="*/ 314960 h 863600"/>
              <a:gd name="connsiteX29" fmla="*/ 3058377 w 3119337"/>
              <a:gd name="connsiteY29" fmla="*/ 335280 h 863600"/>
              <a:gd name="connsiteX30" fmla="*/ 3099017 w 3119337"/>
              <a:gd name="connsiteY30" fmla="*/ 396240 h 863600"/>
              <a:gd name="connsiteX31" fmla="*/ 3119337 w 3119337"/>
              <a:gd name="connsiteY31" fmla="*/ 457200 h 863600"/>
              <a:gd name="connsiteX32" fmla="*/ 3099017 w 3119337"/>
              <a:gd name="connsiteY32" fmla="*/ 518160 h 863600"/>
              <a:gd name="connsiteX33" fmla="*/ 3068537 w 3119337"/>
              <a:gd name="connsiteY33" fmla="*/ 640080 h 863600"/>
              <a:gd name="connsiteX34" fmla="*/ 3048217 w 3119337"/>
              <a:gd name="connsiteY34" fmla="*/ 670560 h 863600"/>
              <a:gd name="connsiteX35" fmla="*/ 3038057 w 3119337"/>
              <a:gd name="connsiteY35" fmla="*/ 701040 h 863600"/>
              <a:gd name="connsiteX36" fmla="*/ 2977097 w 3119337"/>
              <a:gd name="connsiteY36" fmla="*/ 721360 h 863600"/>
              <a:gd name="connsiteX37" fmla="*/ 2956777 w 3119337"/>
              <a:gd name="connsiteY37" fmla="*/ 751840 h 863600"/>
              <a:gd name="connsiteX38" fmla="*/ 2895817 w 3119337"/>
              <a:gd name="connsiteY38" fmla="*/ 782320 h 863600"/>
              <a:gd name="connsiteX39" fmla="*/ 2865337 w 3119337"/>
              <a:gd name="connsiteY39" fmla="*/ 802640 h 863600"/>
              <a:gd name="connsiteX40" fmla="*/ 2804377 w 3119337"/>
              <a:gd name="connsiteY40" fmla="*/ 822960 h 863600"/>
              <a:gd name="connsiteX41" fmla="*/ 2773897 w 3119337"/>
              <a:gd name="connsiteY41" fmla="*/ 833120 h 863600"/>
              <a:gd name="connsiteX42" fmla="*/ 2641817 w 3119337"/>
              <a:gd name="connsiteY42" fmla="*/ 822960 h 863600"/>
              <a:gd name="connsiteX43" fmla="*/ 2611337 w 3119337"/>
              <a:gd name="connsiteY43" fmla="*/ 833120 h 863600"/>
              <a:gd name="connsiteX44" fmla="*/ 2570697 w 3119337"/>
              <a:gd name="connsiteY44" fmla="*/ 843280 h 863600"/>
              <a:gd name="connsiteX45" fmla="*/ 2448777 w 3119337"/>
              <a:gd name="connsiteY45" fmla="*/ 833120 h 863600"/>
              <a:gd name="connsiteX46" fmla="*/ 2408137 w 3119337"/>
              <a:gd name="connsiteY46" fmla="*/ 822960 h 863600"/>
              <a:gd name="connsiteX47" fmla="*/ 2347177 w 3119337"/>
              <a:gd name="connsiteY47" fmla="*/ 812800 h 863600"/>
              <a:gd name="connsiteX48" fmla="*/ 2245577 w 3119337"/>
              <a:gd name="connsiteY48" fmla="*/ 822960 h 863600"/>
              <a:gd name="connsiteX49" fmla="*/ 2174457 w 3119337"/>
              <a:gd name="connsiteY49" fmla="*/ 822960 h 863600"/>
              <a:gd name="connsiteX50" fmla="*/ 2093177 w 3119337"/>
              <a:gd name="connsiteY50" fmla="*/ 812800 h 863600"/>
              <a:gd name="connsiteX51" fmla="*/ 2032217 w 3119337"/>
              <a:gd name="connsiteY51" fmla="*/ 772160 h 863600"/>
              <a:gd name="connsiteX52" fmla="*/ 1950937 w 3119337"/>
              <a:gd name="connsiteY52" fmla="*/ 741680 h 863600"/>
              <a:gd name="connsiteX53" fmla="*/ 1879817 w 3119337"/>
              <a:gd name="connsiteY53" fmla="*/ 751840 h 863600"/>
              <a:gd name="connsiteX54" fmla="*/ 1818857 w 3119337"/>
              <a:gd name="connsiteY54" fmla="*/ 772160 h 863600"/>
              <a:gd name="connsiteX55" fmla="*/ 1666457 w 3119337"/>
              <a:gd name="connsiteY55" fmla="*/ 792480 h 863600"/>
              <a:gd name="connsiteX56" fmla="*/ 1595337 w 3119337"/>
              <a:gd name="connsiteY56" fmla="*/ 802640 h 863600"/>
              <a:gd name="connsiteX57" fmla="*/ 1554697 w 3119337"/>
              <a:gd name="connsiteY57" fmla="*/ 812800 h 863600"/>
              <a:gd name="connsiteX58" fmla="*/ 1412457 w 3119337"/>
              <a:gd name="connsiteY58" fmla="*/ 833120 h 863600"/>
              <a:gd name="connsiteX59" fmla="*/ 1381977 w 3119337"/>
              <a:gd name="connsiteY59" fmla="*/ 822960 h 863600"/>
              <a:gd name="connsiteX60" fmla="*/ 1310857 w 3119337"/>
              <a:gd name="connsiteY60" fmla="*/ 843280 h 863600"/>
              <a:gd name="connsiteX61" fmla="*/ 1260057 w 3119337"/>
              <a:gd name="connsiteY61" fmla="*/ 853440 h 863600"/>
              <a:gd name="connsiteX62" fmla="*/ 1219417 w 3119337"/>
              <a:gd name="connsiteY62" fmla="*/ 863600 h 863600"/>
              <a:gd name="connsiteX63" fmla="*/ 1056857 w 3119337"/>
              <a:gd name="connsiteY63" fmla="*/ 853440 h 863600"/>
              <a:gd name="connsiteX64" fmla="*/ 985737 w 3119337"/>
              <a:gd name="connsiteY64" fmla="*/ 843280 h 863600"/>
              <a:gd name="connsiteX65" fmla="*/ 772377 w 3119337"/>
              <a:gd name="connsiteY65" fmla="*/ 822960 h 863600"/>
              <a:gd name="connsiteX66" fmla="*/ 640297 w 3119337"/>
              <a:gd name="connsiteY66" fmla="*/ 802640 h 863600"/>
              <a:gd name="connsiteX67" fmla="*/ 579337 w 3119337"/>
              <a:gd name="connsiteY67" fmla="*/ 792480 h 863600"/>
              <a:gd name="connsiteX68" fmla="*/ 508217 w 3119337"/>
              <a:gd name="connsiteY68" fmla="*/ 762000 h 863600"/>
              <a:gd name="connsiteX69" fmla="*/ 477737 w 3119337"/>
              <a:gd name="connsiteY69" fmla="*/ 751840 h 863600"/>
              <a:gd name="connsiteX70" fmla="*/ 437097 w 3119337"/>
              <a:gd name="connsiteY70" fmla="*/ 741680 h 863600"/>
              <a:gd name="connsiteX71" fmla="*/ 406617 w 3119337"/>
              <a:gd name="connsiteY71" fmla="*/ 731520 h 863600"/>
              <a:gd name="connsiteX72" fmla="*/ 355817 w 3119337"/>
              <a:gd name="connsiteY72" fmla="*/ 721360 h 863600"/>
              <a:gd name="connsiteX73" fmla="*/ 274537 w 3119337"/>
              <a:gd name="connsiteY73" fmla="*/ 690880 h 863600"/>
              <a:gd name="connsiteX74" fmla="*/ 213577 w 3119337"/>
              <a:gd name="connsiteY74" fmla="*/ 680720 h 863600"/>
              <a:gd name="connsiteX75" fmla="*/ 142457 w 3119337"/>
              <a:gd name="connsiteY75" fmla="*/ 640080 h 863600"/>
              <a:gd name="connsiteX76" fmla="*/ 40857 w 3119337"/>
              <a:gd name="connsiteY76" fmla="*/ 579120 h 863600"/>
              <a:gd name="connsiteX77" fmla="*/ 20537 w 3119337"/>
              <a:gd name="connsiteY77" fmla="*/ 538480 h 863600"/>
              <a:gd name="connsiteX78" fmla="*/ 217 w 3119337"/>
              <a:gd name="connsiteY78" fmla="*/ 467360 h 863600"/>
              <a:gd name="connsiteX79" fmla="*/ 10377 w 3119337"/>
              <a:gd name="connsiteY79" fmla="*/ 436880 h 863600"/>
              <a:gd name="connsiteX80" fmla="*/ 217 w 3119337"/>
              <a:gd name="connsiteY80" fmla="*/ 396240 h 863600"/>
              <a:gd name="connsiteX81" fmla="*/ 20537 w 3119337"/>
              <a:gd name="connsiteY81" fmla="*/ 365760 h 863600"/>
              <a:gd name="connsiteX82" fmla="*/ 30697 w 3119337"/>
              <a:gd name="connsiteY82" fmla="*/ 335280 h 863600"/>
              <a:gd name="connsiteX83" fmla="*/ 20537 w 3119337"/>
              <a:gd name="connsiteY83" fmla="*/ 304800 h 863600"/>
              <a:gd name="connsiteX84" fmla="*/ 61177 w 3119337"/>
              <a:gd name="connsiteY84" fmla="*/ 254000 h 863600"/>
              <a:gd name="connsiteX85" fmla="*/ 91657 w 3119337"/>
              <a:gd name="connsiteY85" fmla="*/ 223520 h 863600"/>
              <a:gd name="connsiteX86" fmla="*/ 111977 w 3119337"/>
              <a:gd name="connsiteY86" fmla="*/ 193040 h 863600"/>
              <a:gd name="connsiteX87" fmla="*/ 203417 w 3119337"/>
              <a:gd name="connsiteY87" fmla="*/ 142240 h 863600"/>
              <a:gd name="connsiteX88" fmla="*/ 233897 w 3119337"/>
              <a:gd name="connsiteY88" fmla="*/ 121920 h 863600"/>
              <a:gd name="connsiteX89" fmla="*/ 305017 w 3119337"/>
              <a:gd name="connsiteY89" fmla="*/ 101600 h 863600"/>
              <a:gd name="connsiteX90" fmla="*/ 325337 w 3119337"/>
              <a:gd name="connsiteY90" fmla="*/ 8128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119337" h="863600">
                <a:moveTo>
                  <a:pt x="325337" y="81280"/>
                </a:moveTo>
                <a:cubicBezTo>
                  <a:pt x="337190" y="76200"/>
                  <a:pt x="359968" y="77183"/>
                  <a:pt x="376137" y="71120"/>
                </a:cubicBezTo>
                <a:cubicBezTo>
                  <a:pt x="387570" y="66833"/>
                  <a:pt x="395695" y="56261"/>
                  <a:pt x="406617" y="50800"/>
                </a:cubicBezTo>
                <a:cubicBezTo>
                  <a:pt x="416196" y="46011"/>
                  <a:pt x="427518" y="45429"/>
                  <a:pt x="437097" y="40640"/>
                </a:cubicBezTo>
                <a:cubicBezTo>
                  <a:pt x="448019" y="35179"/>
                  <a:pt x="456354" y="25130"/>
                  <a:pt x="467577" y="20320"/>
                </a:cubicBezTo>
                <a:cubicBezTo>
                  <a:pt x="480412" y="14819"/>
                  <a:pt x="494791" y="13996"/>
                  <a:pt x="508217" y="10160"/>
                </a:cubicBezTo>
                <a:cubicBezTo>
                  <a:pt x="518515" y="7218"/>
                  <a:pt x="528537" y="3387"/>
                  <a:pt x="538697" y="0"/>
                </a:cubicBezTo>
                <a:cubicBezTo>
                  <a:pt x="589497" y="3387"/>
                  <a:pt x="640496" y="4538"/>
                  <a:pt x="691097" y="10160"/>
                </a:cubicBezTo>
                <a:cubicBezTo>
                  <a:pt x="701741" y="11343"/>
                  <a:pt x="710867" y="20320"/>
                  <a:pt x="721577" y="20320"/>
                </a:cubicBezTo>
                <a:cubicBezTo>
                  <a:pt x="732287" y="20320"/>
                  <a:pt x="741555" y="12260"/>
                  <a:pt x="752057" y="10160"/>
                </a:cubicBezTo>
                <a:cubicBezTo>
                  <a:pt x="775539" y="5464"/>
                  <a:pt x="799470" y="3387"/>
                  <a:pt x="823177" y="0"/>
                </a:cubicBezTo>
                <a:cubicBezTo>
                  <a:pt x="911230" y="3387"/>
                  <a:pt x="999371" y="4986"/>
                  <a:pt x="1087337" y="10160"/>
                </a:cubicBezTo>
                <a:cubicBezTo>
                  <a:pt x="1114594" y="11763"/>
                  <a:pt x="1141342" y="19051"/>
                  <a:pt x="1168617" y="20320"/>
                </a:cubicBezTo>
                <a:cubicBezTo>
                  <a:pt x="1287071" y="25829"/>
                  <a:pt x="1405684" y="27093"/>
                  <a:pt x="1524217" y="30480"/>
                </a:cubicBezTo>
                <a:cubicBezTo>
                  <a:pt x="1564857" y="27093"/>
                  <a:pt x="1605356" y="20320"/>
                  <a:pt x="1646137" y="20320"/>
                </a:cubicBezTo>
                <a:cubicBezTo>
                  <a:pt x="1660101" y="20320"/>
                  <a:pt x="1672871" y="29216"/>
                  <a:pt x="1686777" y="30480"/>
                </a:cubicBezTo>
                <a:cubicBezTo>
                  <a:pt x="1747580" y="36008"/>
                  <a:pt x="1808697" y="37253"/>
                  <a:pt x="1869657" y="40640"/>
                </a:cubicBezTo>
                <a:cubicBezTo>
                  <a:pt x="1999032" y="66515"/>
                  <a:pt x="1814187" y="31264"/>
                  <a:pt x="2022057" y="60960"/>
                </a:cubicBezTo>
                <a:cubicBezTo>
                  <a:pt x="2035880" y="62935"/>
                  <a:pt x="2048754" y="70366"/>
                  <a:pt x="2062697" y="71120"/>
                </a:cubicBezTo>
                <a:cubicBezTo>
                  <a:pt x="2174345" y="77155"/>
                  <a:pt x="2286217" y="77893"/>
                  <a:pt x="2397977" y="81280"/>
                </a:cubicBezTo>
                <a:cubicBezTo>
                  <a:pt x="2441890" y="115434"/>
                  <a:pt x="2478211" y="153278"/>
                  <a:pt x="2530057" y="172720"/>
                </a:cubicBezTo>
                <a:cubicBezTo>
                  <a:pt x="2543132" y="177623"/>
                  <a:pt x="2557150" y="179493"/>
                  <a:pt x="2570697" y="182880"/>
                </a:cubicBezTo>
                <a:cubicBezTo>
                  <a:pt x="2580857" y="189653"/>
                  <a:pt x="2590255" y="197739"/>
                  <a:pt x="2601177" y="203200"/>
                </a:cubicBezTo>
                <a:cubicBezTo>
                  <a:pt x="2610756" y="207989"/>
                  <a:pt x="2621024" y="212084"/>
                  <a:pt x="2631657" y="213360"/>
                </a:cubicBezTo>
                <a:cubicBezTo>
                  <a:pt x="2705938" y="222274"/>
                  <a:pt x="2780670" y="226907"/>
                  <a:pt x="2855177" y="233680"/>
                </a:cubicBezTo>
                <a:cubicBezTo>
                  <a:pt x="2868724" y="240453"/>
                  <a:pt x="2882577" y="246645"/>
                  <a:pt x="2895817" y="254000"/>
                </a:cubicBezTo>
                <a:cubicBezTo>
                  <a:pt x="2913079" y="263590"/>
                  <a:pt x="2928954" y="275649"/>
                  <a:pt x="2946617" y="284480"/>
                </a:cubicBezTo>
                <a:cubicBezTo>
                  <a:pt x="2962929" y="292636"/>
                  <a:pt x="2980340" y="298396"/>
                  <a:pt x="2997417" y="304800"/>
                </a:cubicBezTo>
                <a:cubicBezTo>
                  <a:pt x="3007445" y="308560"/>
                  <a:pt x="3018318" y="310171"/>
                  <a:pt x="3027897" y="314960"/>
                </a:cubicBezTo>
                <a:cubicBezTo>
                  <a:pt x="3038819" y="320421"/>
                  <a:pt x="3048217" y="328507"/>
                  <a:pt x="3058377" y="335280"/>
                </a:cubicBezTo>
                <a:cubicBezTo>
                  <a:pt x="3071924" y="355600"/>
                  <a:pt x="3091294" y="373072"/>
                  <a:pt x="3099017" y="396240"/>
                </a:cubicBezTo>
                <a:lnTo>
                  <a:pt x="3119337" y="457200"/>
                </a:lnTo>
                <a:cubicBezTo>
                  <a:pt x="3112564" y="477520"/>
                  <a:pt x="3102538" y="497032"/>
                  <a:pt x="3099017" y="518160"/>
                </a:cubicBezTo>
                <a:cubicBezTo>
                  <a:pt x="3093939" y="548631"/>
                  <a:pt x="3086427" y="613246"/>
                  <a:pt x="3068537" y="640080"/>
                </a:cubicBezTo>
                <a:cubicBezTo>
                  <a:pt x="3061764" y="650240"/>
                  <a:pt x="3053678" y="659638"/>
                  <a:pt x="3048217" y="670560"/>
                </a:cubicBezTo>
                <a:cubicBezTo>
                  <a:pt x="3043428" y="680139"/>
                  <a:pt x="3046772" y="694815"/>
                  <a:pt x="3038057" y="701040"/>
                </a:cubicBezTo>
                <a:cubicBezTo>
                  <a:pt x="3020628" y="713490"/>
                  <a:pt x="2977097" y="721360"/>
                  <a:pt x="2977097" y="721360"/>
                </a:cubicBezTo>
                <a:cubicBezTo>
                  <a:pt x="2970324" y="731520"/>
                  <a:pt x="2965411" y="743206"/>
                  <a:pt x="2956777" y="751840"/>
                </a:cubicBezTo>
                <a:cubicBezTo>
                  <a:pt x="2927660" y="780957"/>
                  <a:pt x="2928871" y="765793"/>
                  <a:pt x="2895817" y="782320"/>
                </a:cubicBezTo>
                <a:cubicBezTo>
                  <a:pt x="2884895" y="787781"/>
                  <a:pt x="2876495" y="797681"/>
                  <a:pt x="2865337" y="802640"/>
                </a:cubicBezTo>
                <a:cubicBezTo>
                  <a:pt x="2845764" y="811339"/>
                  <a:pt x="2824697" y="816187"/>
                  <a:pt x="2804377" y="822960"/>
                </a:cubicBezTo>
                <a:lnTo>
                  <a:pt x="2773897" y="833120"/>
                </a:lnTo>
                <a:cubicBezTo>
                  <a:pt x="2729870" y="829733"/>
                  <a:pt x="2685974" y="822960"/>
                  <a:pt x="2641817" y="822960"/>
                </a:cubicBezTo>
                <a:cubicBezTo>
                  <a:pt x="2631107" y="822960"/>
                  <a:pt x="2621635" y="830178"/>
                  <a:pt x="2611337" y="833120"/>
                </a:cubicBezTo>
                <a:cubicBezTo>
                  <a:pt x="2597911" y="836956"/>
                  <a:pt x="2584244" y="839893"/>
                  <a:pt x="2570697" y="843280"/>
                </a:cubicBezTo>
                <a:cubicBezTo>
                  <a:pt x="2530057" y="839893"/>
                  <a:pt x="2489243" y="838178"/>
                  <a:pt x="2448777" y="833120"/>
                </a:cubicBezTo>
                <a:cubicBezTo>
                  <a:pt x="2434921" y="831388"/>
                  <a:pt x="2421829" y="825698"/>
                  <a:pt x="2408137" y="822960"/>
                </a:cubicBezTo>
                <a:cubicBezTo>
                  <a:pt x="2387937" y="818920"/>
                  <a:pt x="2367497" y="816187"/>
                  <a:pt x="2347177" y="812800"/>
                </a:cubicBezTo>
                <a:cubicBezTo>
                  <a:pt x="2313310" y="816187"/>
                  <a:pt x="2279613" y="822960"/>
                  <a:pt x="2245577" y="822960"/>
                </a:cubicBezTo>
                <a:cubicBezTo>
                  <a:pt x="2156275" y="822960"/>
                  <a:pt x="2247538" y="798600"/>
                  <a:pt x="2174457" y="822960"/>
                </a:cubicBezTo>
                <a:cubicBezTo>
                  <a:pt x="2147364" y="819573"/>
                  <a:pt x="2118890" y="821983"/>
                  <a:pt x="2093177" y="812800"/>
                </a:cubicBezTo>
                <a:cubicBezTo>
                  <a:pt x="2070178" y="804586"/>
                  <a:pt x="2055385" y="779883"/>
                  <a:pt x="2032217" y="772160"/>
                </a:cubicBezTo>
                <a:cubicBezTo>
                  <a:pt x="1984435" y="756233"/>
                  <a:pt x="2011681" y="765977"/>
                  <a:pt x="1950937" y="741680"/>
                </a:cubicBezTo>
                <a:cubicBezTo>
                  <a:pt x="1927230" y="745067"/>
                  <a:pt x="1903151" y="746455"/>
                  <a:pt x="1879817" y="751840"/>
                </a:cubicBezTo>
                <a:cubicBezTo>
                  <a:pt x="1858946" y="756656"/>
                  <a:pt x="1840145" y="769795"/>
                  <a:pt x="1818857" y="772160"/>
                </a:cubicBezTo>
                <a:cubicBezTo>
                  <a:pt x="1666207" y="789121"/>
                  <a:pt x="1785030" y="774238"/>
                  <a:pt x="1666457" y="792480"/>
                </a:cubicBezTo>
                <a:cubicBezTo>
                  <a:pt x="1642788" y="796121"/>
                  <a:pt x="1618898" y="798356"/>
                  <a:pt x="1595337" y="802640"/>
                </a:cubicBezTo>
                <a:cubicBezTo>
                  <a:pt x="1581599" y="805138"/>
                  <a:pt x="1568471" y="810504"/>
                  <a:pt x="1554697" y="812800"/>
                </a:cubicBezTo>
                <a:cubicBezTo>
                  <a:pt x="1507454" y="820674"/>
                  <a:pt x="1412457" y="833120"/>
                  <a:pt x="1412457" y="833120"/>
                </a:cubicBezTo>
                <a:cubicBezTo>
                  <a:pt x="1402297" y="829733"/>
                  <a:pt x="1392687" y="822960"/>
                  <a:pt x="1381977" y="822960"/>
                </a:cubicBezTo>
                <a:cubicBezTo>
                  <a:pt x="1362973" y="822960"/>
                  <a:pt x="1330022" y="838489"/>
                  <a:pt x="1310857" y="843280"/>
                </a:cubicBezTo>
                <a:cubicBezTo>
                  <a:pt x="1294104" y="847468"/>
                  <a:pt x="1276914" y="849694"/>
                  <a:pt x="1260057" y="853440"/>
                </a:cubicBezTo>
                <a:cubicBezTo>
                  <a:pt x="1246426" y="856469"/>
                  <a:pt x="1232964" y="860213"/>
                  <a:pt x="1219417" y="863600"/>
                </a:cubicBezTo>
                <a:cubicBezTo>
                  <a:pt x="1165230" y="860213"/>
                  <a:pt x="1110945" y="858143"/>
                  <a:pt x="1056857" y="853440"/>
                </a:cubicBezTo>
                <a:cubicBezTo>
                  <a:pt x="1033000" y="851365"/>
                  <a:pt x="1009576" y="845550"/>
                  <a:pt x="985737" y="843280"/>
                </a:cubicBezTo>
                <a:cubicBezTo>
                  <a:pt x="736547" y="819548"/>
                  <a:pt x="932400" y="845820"/>
                  <a:pt x="772377" y="822960"/>
                </a:cubicBezTo>
                <a:cubicBezTo>
                  <a:pt x="705369" y="800624"/>
                  <a:pt x="766024" y="818356"/>
                  <a:pt x="640297" y="802640"/>
                </a:cubicBezTo>
                <a:cubicBezTo>
                  <a:pt x="619856" y="800085"/>
                  <a:pt x="599657" y="795867"/>
                  <a:pt x="579337" y="792480"/>
                </a:cubicBezTo>
                <a:cubicBezTo>
                  <a:pt x="532936" y="761546"/>
                  <a:pt x="565624" y="778402"/>
                  <a:pt x="508217" y="762000"/>
                </a:cubicBezTo>
                <a:cubicBezTo>
                  <a:pt x="497919" y="759058"/>
                  <a:pt x="488035" y="754782"/>
                  <a:pt x="477737" y="751840"/>
                </a:cubicBezTo>
                <a:cubicBezTo>
                  <a:pt x="464311" y="748004"/>
                  <a:pt x="450523" y="745516"/>
                  <a:pt x="437097" y="741680"/>
                </a:cubicBezTo>
                <a:cubicBezTo>
                  <a:pt x="426799" y="738738"/>
                  <a:pt x="417007" y="734117"/>
                  <a:pt x="406617" y="731520"/>
                </a:cubicBezTo>
                <a:cubicBezTo>
                  <a:pt x="389864" y="727332"/>
                  <a:pt x="372570" y="725548"/>
                  <a:pt x="355817" y="721360"/>
                </a:cubicBezTo>
                <a:cubicBezTo>
                  <a:pt x="283484" y="703277"/>
                  <a:pt x="377090" y="718849"/>
                  <a:pt x="274537" y="690880"/>
                </a:cubicBezTo>
                <a:cubicBezTo>
                  <a:pt x="254663" y="685460"/>
                  <a:pt x="233897" y="684107"/>
                  <a:pt x="213577" y="680720"/>
                </a:cubicBezTo>
                <a:cubicBezTo>
                  <a:pt x="108140" y="610428"/>
                  <a:pt x="271361" y="717423"/>
                  <a:pt x="142457" y="640080"/>
                </a:cubicBezTo>
                <a:cubicBezTo>
                  <a:pt x="19854" y="566518"/>
                  <a:pt x="133754" y="625569"/>
                  <a:pt x="40857" y="579120"/>
                </a:cubicBezTo>
                <a:cubicBezTo>
                  <a:pt x="34084" y="565573"/>
                  <a:pt x="26503" y="552401"/>
                  <a:pt x="20537" y="538480"/>
                </a:cubicBezTo>
                <a:cubicBezTo>
                  <a:pt x="11792" y="518074"/>
                  <a:pt x="5373" y="487983"/>
                  <a:pt x="217" y="467360"/>
                </a:cubicBezTo>
                <a:cubicBezTo>
                  <a:pt x="3604" y="457200"/>
                  <a:pt x="10377" y="447590"/>
                  <a:pt x="10377" y="436880"/>
                </a:cubicBezTo>
                <a:cubicBezTo>
                  <a:pt x="10377" y="422916"/>
                  <a:pt x="-1758" y="410063"/>
                  <a:pt x="217" y="396240"/>
                </a:cubicBezTo>
                <a:cubicBezTo>
                  <a:pt x="1944" y="384152"/>
                  <a:pt x="15076" y="376682"/>
                  <a:pt x="20537" y="365760"/>
                </a:cubicBezTo>
                <a:cubicBezTo>
                  <a:pt x="25326" y="356181"/>
                  <a:pt x="27310" y="345440"/>
                  <a:pt x="30697" y="335280"/>
                </a:cubicBezTo>
                <a:cubicBezTo>
                  <a:pt x="27310" y="325120"/>
                  <a:pt x="20537" y="315510"/>
                  <a:pt x="20537" y="304800"/>
                </a:cubicBezTo>
                <a:cubicBezTo>
                  <a:pt x="20537" y="268662"/>
                  <a:pt x="37773" y="273503"/>
                  <a:pt x="61177" y="254000"/>
                </a:cubicBezTo>
                <a:cubicBezTo>
                  <a:pt x="72215" y="244802"/>
                  <a:pt x="82459" y="234558"/>
                  <a:pt x="91657" y="223520"/>
                </a:cubicBezTo>
                <a:cubicBezTo>
                  <a:pt x="99474" y="214139"/>
                  <a:pt x="102787" y="201081"/>
                  <a:pt x="111977" y="193040"/>
                </a:cubicBezTo>
                <a:cubicBezTo>
                  <a:pt x="197403" y="118292"/>
                  <a:pt x="142947" y="172475"/>
                  <a:pt x="203417" y="142240"/>
                </a:cubicBezTo>
                <a:cubicBezTo>
                  <a:pt x="214339" y="136779"/>
                  <a:pt x="222674" y="126730"/>
                  <a:pt x="233897" y="121920"/>
                </a:cubicBezTo>
                <a:cubicBezTo>
                  <a:pt x="279471" y="102388"/>
                  <a:pt x="265474" y="121371"/>
                  <a:pt x="305017" y="101600"/>
                </a:cubicBezTo>
                <a:cubicBezTo>
                  <a:pt x="309301" y="99458"/>
                  <a:pt x="313484" y="86360"/>
                  <a:pt x="325337" y="8128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86296" y="2502955"/>
            <a:ext cx="2438940" cy="820275"/>
            <a:chOff x="3286296" y="2502955"/>
            <a:chExt cx="2438940" cy="820275"/>
          </a:xfrm>
        </p:grpSpPr>
        <p:sp>
          <p:nvSpPr>
            <p:cNvPr id="8" name="Freeform 7"/>
            <p:cNvSpPr/>
            <p:nvPr/>
          </p:nvSpPr>
          <p:spPr bwMode="auto">
            <a:xfrm>
              <a:off x="344264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216857" y="2681785"/>
              <a:ext cx="508379" cy="64144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57600" y="2537077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865674" y="2629123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458" y="2595993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six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6296" y="2502955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nine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762000"/>
          </a:xfrm>
        </p:spPr>
        <p:txBody>
          <a:bodyPr/>
          <a:lstStyle/>
          <a:p>
            <a:r>
              <a:rPr lang="en-US" sz="2800" dirty="0" smtClean="0"/>
              <a:t>Which of the two quality types are taken as basis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6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here?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72" y="1676400"/>
            <a:ext cx="6229255" cy="4953000"/>
          </a:xfrm>
        </p:spPr>
      </p:pic>
      <p:grpSp>
        <p:nvGrpSpPr>
          <p:cNvPr id="3" name="Group 2"/>
          <p:cNvGrpSpPr/>
          <p:nvPr/>
        </p:nvGrpSpPr>
        <p:grpSpPr>
          <a:xfrm>
            <a:off x="3361380" y="2342345"/>
            <a:ext cx="2393327" cy="1039744"/>
            <a:chOff x="3361380" y="2342345"/>
            <a:chExt cx="2393327" cy="1039744"/>
          </a:xfrm>
        </p:grpSpPr>
        <p:sp>
          <p:nvSpPr>
            <p:cNvPr id="7" name="Freeform 6"/>
            <p:cNvSpPr/>
            <p:nvPr/>
          </p:nvSpPr>
          <p:spPr bwMode="auto">
            <a:xfrm>
              <a:off x="373982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812030" y="2670355"/>
              <a:ext cx="490296" cy="67101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44264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216857" y="2681785"/>
              <a:ext cx="508379" cy="64144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657600" y="2537077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865674" y="2629123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51896" y="2427982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s</a:t>
              </a:r>
              <a:r>
                <a:rPr lang="en-US" sz="2800" dirty="0" smtClean="0">
                  <a:solidFill>
                    <a:schemeClr val="tx1"/>
                  </a:solidFill>
                </a:rPr>
                <a:t>ixty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nine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1380" y="2342345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s</a:t>
              </a:r>
              <a:r>
                <a:rPr lang="en-US" sz="2800" dirty="0" smtClean="0">
                  <a:solidFill>
                    <a:schemeClr val="tx1"/>
                  </a:solidFill>
                </a:rPr>
                <a:t>ixty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nine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67600" cy="4630421"/>
          </a:xfrm>
        </p:spPr>
      </p:pic>
      <p:sp>
        <p:nvSpPr>
          <p:cNvPr id="5" name="Rectangle 4"/>
          <p:cNvSpPr/>
          <p:nvPr/>
        </p:nvSpPr>
        <p:spPr>
          <a:xfrm>
            <a:off x="3276600" y="62484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</a:rPr>
              <a:t>Chapter 7 in R.J.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Rummel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The Dynamic Psychological Field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1975.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</a:rPr>
              <a:t>https://www.hawaii.edu/powerkills/DPF.CHAP7.HTM</a:t>
            </a:r>
          </a:p>
        </p:txBody>
      </p:sp>
    </p:spTree>
    <p:extLst>
      <p:ext uri="{BB962C8B-B14F-4D97-AF65-F5344CB8AC3E}">
        <p14:creationId xmlns:p14="http://schemas.microsoft.com/office/powerpoint/2010/main" val="37667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non-trivial relation</a:t>
            </a: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352800" y="3916363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3810000" y="2544763"/>
            <a:ext cx="914400" cy="3429000"/>
            <a:chOff x="2256" y="1488"/>
            <a:chExt cx="576" cy="2160"/>
          </a:xfrm>
        </p:grpSpPr>
        <p:sp>
          <p:nvSpPr>
            <p:cNvPr id="9233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5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9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0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1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2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3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21" name="AutoShape 27"/>
          <p:cNvSpPr>
            <a:spLocks noChangeArrowheads="1"/>
          </p:cNvSpPr>
          <p:nvPr/>
        </p:nvSpPr>
        <p:spPr bwMode="auto">
          <a:xfrm>
            <a:off x="3124200" y="3916363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Text Box 39"/>
          <p:cNvSpPr txBox="1">
            <a:spLocks noChangeArrowheads="1"/>
          </p:cNvSpPr>
          <p:nvPr/>
        </p:nvSpPr>
        <p:spPr bwMode="auto">
          <a:xfrm>
            <a:off x="965200" y="6278563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Referents</a:t>
            </a:r>
          </a:p>
        </p:txBody>
      </p:sp>
      <p:sp>
        <p:nvSpPr>
          <p:cNvPr id="9223" name="Text Box 40"/>
          <p:cNvSpPr txBox="1">
            <a:spLocks noChangeArrowheads="1"/>
          </p:cNvSpPr>
          <p:nvPr/>
        </p:nvSpPr>
        <p:spPr bwMode="auto">
          <a:xfrm>
            <a:off x="6137275" y="627856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References</a:t>
            </a:r>
          </a:p>
        </p:txBody>
      </p:sp>
      <p:pic>
        <p:nvPicPr>
          <p:cNvPr id="9224" name="Picture 5" descr="CT sc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92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Freeform 35"/>
          <p:cNvSpPr>
            <a:spLocks/>
          </p:cNvSpPr>
          <p:nvPr/>
        </p:nvSpPr>
        <p:spPr bwMode="auto">
          <a:xfrm>
            <a:off x="2590800" y="2519363"/>
            <a:ext cx="3962400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7" name="Freeform 37"/>
          <p:cNvSpPr>
            <a:spLocks/>
          </p:cNvSpPr>
          <p:nvPr/>
        </p:nvSpPr>
        <p:spPr bwMode="auto">
          <a:xfrm rot="20395306" flipV="1">
            <a:off x="2362200" y="4525963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6484938" y="3582988"/>
            <a:ext cx="15240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Rectangle 38"/>
          <p:cNvSpPr>
            <a:spLocks noChangeArrowheads="1"/>
          </p:cNvSpPr>
          <p:nvPr/>
        </p:nvSpPr>
        <p:spPr bwMode="auto">
          <a:xfrm>
            <a:off x="6510338" y="4225925"/>
            <a:ext cx="1524000" cy="152400"/>
          </a:xfrm>
          <a:prstGeom prst="rect">
            <a:avLst/>
          </a:prstGeom>
          <a:solidFill>
            <a:srgbClr val="00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and reality in 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took </a:t>
            </a:r>
            <a:r>
              <a:rPr lang="en-US" dirty="0"/>
              <a:t>a look at how brands’ responsiveness was perceived and cross-referenced that with </a:t>
            </a:r>
            <a:r>
              <a:rPr lang="en-US" dirty="0" smtClean="0"/>
              <a:t>their own </a:t>
            </a:r>
            <a:r>
              <a:rPr lang="en-US" dirty="0"/>
              <a:t>data on how each industry actually responds.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81500" y="6477000"/>
            <a:ext cx="4686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http://sproutsocial.com/insights/data/q3-2016/</a:t>
            </a:r>
          </a:p>
        </p:txBody>
      </p:sp>
    </p:spTree>
    <p:extLst>
      <p:ext uri="{BB962C8B-B14F-4D97-AF65-F5344CB8AC3E}">
        <p14:creationId xmlns:p14="http://schemas.microsoft.com/office/powerpoint/2010/main" val="11574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7700" y="6550223"/>
            <a:ext cx="4686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http://sproutsocial.com/insights/data/q3-2016/</a:t>
            </a:r>
          </a:p>
        </p:txBody>
      </p:sp>
    </p:spTree>
    <p:extLst>
      <p:ext uri="{BB962C8B-B14F-4D97-AF65-F5344CB8AC3E}">
        <p14:creationId xmlns:p14="http://schemas.microsoft.com/office/powerpoint/2010/main" val="27050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see what you retained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level?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" y="1752600"/>
            <a:ext cx="4536948" cy="4953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22" y="2514600"/>
            <a:ext cx="3386778" cy="31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level?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1" y="2438400"/>
            <a:ext cx="4090169" cy="33127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22" y="2514600"/>
            <a:ext cx="3386778" cy="31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level?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4343400" cy="368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22" y="2514600"/>
            <a:ext cx="3386778" cy="31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level?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2" y="1600200"/>
            <a:ext cx="7952229" cy="473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3200" i="1" dirty="0" smtClean="0"/>
              <a:t>‘For </a:t>
            </a:r>
            <a:r>
              <a:rPr lang="en-US" sz="3200" i="1" dirty="0"/>
              <a:t>example, soldiers that come back from war may hear a loud band and perceive and hallucinate that they are back in </a:t>
            </a:r>
            <a:r>
              <a:rPr lang="en-US" sz="3200" i="1" dirty="0" smtClean="0"/>
              <a:t>combat’. </a:t>
            </a:r>
            <a:endParaRPr lang="en-US" sz="32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3200" i="1" dirty="0" smtClean="0"/>
              <a:t>‘For </a:t>
            </a:r>
            <a:r>
              <a:rPr lang="en-US" sz="3200" i="1" dirty="0"/>
              <a:t>example, soldiers that come back from war may hear a loud band and perceive and hallucinate that they are back in </a:t>
            </a:r>
            <a:r>
              <a:rPr lang="en-US" sz="3200" i="1" dirty="0" smtClean="0"/>
              <a:t>combat’. </a:t>
            </a:r>
          </a:p>
          <a:p>
            <a:pPr marL="0" indent="0" algn="ctr"/>
            <a:endParaRPr lang="en-US" sz="3200" i="1" dirty="0"/>
          </a:p>
          <a:p>
            <a:pPr marL="0" indent="0" algn="ctr"/>
            <a:endParaRPr lang="en-US" sz="3200" i="1" dirty="0" smtClean="0"/>
          </a:p>
          <a:p>
            <a:pPr marL="0" indent="0" algn="ctr"/>
            <a:r>
              <a:rPr lang="en-US" sz="3200" dirty="0" smtClean="0"/>
              <a:t>Might be intended well, but thoughts are expressed too cryptically. Needs elaboration.</a:t>
            </a:r>
          </a:p>
          <a:p>
            <a:pPr marL="0" indent="0" algn="ctr"/>
            <a:r>
              <a:rPr lang="en-US" sz="3200" dirty="0" smtClean="0"/>
              <a:t>E.g.: illusion triggering a hallucination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229100" y="3352800"/>
            <a:ext cx="6858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3200" i="1" dirty="0" smtClean="0"/>
              <a:t>‘When </a:t>
            </a:r>
            <a:r>
              <a:rPr lang="en-US" sz="3200" i="1" dirty="0"/>
              <a:t>you look upside down you see different things than when you are </a:t>
            </a:r>
            <a:r>
              <a:rPr lang="en-US" sz="3200" i="1" dirty="0" smtClean="0"/>
              <a:t>upright’</a:t>
            </a:r>
          </a:p>
          <a:p>
            <a:pPr marL="0" indent="0"/>
            <a:endParaRPr lang="en-US" sz="3200" i="1" dirty="0"/>
          </a:p>
          <a:p>
            <a:pPr marL="0" indent="0"/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0180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For instance: source and impact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31019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What are differences in data about the same entities in reality at different points in time due to?</a:t>
            </a: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0246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6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3200" i="1" dirty="0" smtClean="0"/>
              <a:t>‘When </a:t>
            </a:r>
            <a:r>
              <a:rPr lang="en-US" sz="3200" i="1" dirty="0"/>
              <a:t>you look upside down you see </a:t>
            </a:r>
            <a:r>
              <a:rPr lang="en-US" sz="3200" i="1" dirty="0">
                <a:solidFill>
                  <a:srgbClr val="FFFF00"/>
                </a:solidFill>
              </a:rPr>
              <a:t>different things </a:t>
            </a:r>
            <a:r>
              <a:rPr lang="en-US" sz="3200" i="1" dirty="0"/>
              <a:t>than when you are </a:t>
            </a:r>
            <a:r>
              <a:rPr lang="en-US" sz="3200" i="1" dirty="0" smtClean="0"/>
              <a:t>upright’</a:t>
            </a:r>
          </a:p>
          <a:p>
            <a:pPr marL="0" indent="0" algn="ctr"/>
            <a:endParaRPr lang="en-US" sz="3200" i="1" dirty="0"/>
          </a:p>
          <a:p>
            <a:pPr marL="0" indent="0" algn="ctr"/>
            <a:endParaRPr lang="en-US" sz="3200" i="1" dirty="0" smtClean="0"/>
          </a:p>
          <a:p>
            <a:pPr marL="0" indent="0" algn="ctr"/>
            <a:r>
              <a:rPr lang="en-US" sz="3200" i="1" dirty="0"/>
              <a:t>‘When you look upside down you see </a:t>
            </a:r>
            <a:r>
              <a:rPr lang="en-US" sz="3200" i="1" dirty="0" smtClean="0">
                <a:solidFill>
                  <a:srgbClr val="FFFF00"/>
                </a:solidFill>
              </a:rPr>
              <a:t>things </a:t>
            </a:r>
            <a:r>
              <a:rPr lang="en-US" sz="3200" i="1" dirty="0">
                <a:solidFill>
                  <a:srgbClr val="FFFF00"/>
                </a:solidFill>
              </a:rPr>
              <a:t>differently </a:t>
            </a:r>
            <a:r>
              <a:rPr lang="en-US" sz="3200" i="1" dirty="0" smtClean="0"/>
              <a:t>than </a:t>
            </a:r>
            <a:r>
              <a:rPr lang="en-US" sz="3200" i="1" dirty="0"/>
              <a:t>when you are upright’</a:t>
            </a:r>
          </a:p>
          <a:p>
            <a:pPr marL="0" indent="0" algn="ctr"/>
            <a:endParaRPr lang="en-US" sz="3200" i="1" dirty="0" smtClean="0"/>
          </a:p>
          <a:p>
            <a:pPr marL="0" indent="0"/>
            <a:endParaRPr lang="en-US" sz="3200" i="1" dirty="0"/>
          </a:p>
          <a:p>
            <a:pPr marL="0" indent="0"/>
            <a:endParaRPr lang="en-US" sz="3200" i="1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4343400" y="2895600"/>
            <a:ext cx="6858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3810000" y="1409323"/>
            <a:ext cx="1752600" cy="1524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3200" i="1" dirty="0"/>
              <a:t>The </a:t>
            </a:r>
            <a:r>
              <a:rPr lang="en-US" sz="3200" i="1" dirty="0" smtClean="0"/>
              <a:t>thing </a:t>
            </a:r>
            <a:r>
              <a:rPr lang="en-US" sz="3200" i="1" dirty="0"/>
              <a:t>that we saw might be wrong because there were other ways to look at </a:t>
            </a:r>
            <a:r>
              <a:rPr lang="en-US" sz="3200" i="1" dirty="0" smtClean="0"/>
              <a:t>it.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1355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3200" i="1" dirty="0"/>
              <a:t>The </a:t>
            </a:r>
            <a:r>
              <a:rPr lang="en-US" sz="3200" i="1" dirty="0" smtClean="0"/>
              <a:t>thing </a:t>
            </a:r>
            <a:r>
              <a:rPr lang="en-US" sz="3200" i="1" dirty="0"/>
              <a:t>that we saw might be wrong because there were </a:t>
            </a:r>
            <a:r>
              <a:rPr lang="en-US" sz="3200" i="1" dirty="0" smtClean="0"/>
              <a:t>other </a:t>
            </a:r>
            <a:r>
              <a:rPr lang="en-US" sz="3200" i="1" dirty="0"/>
              <a:t>ways to look at </a:t>
            </a:r>
            <a:r>
              <a:rPr lang="en-US" sz="3200" i="1" dirty="0" smtClean="0"/>
              <a:t>it.</a:t>
            </a:r>
          </a:p>
          <a:p>
            <a:pPr marL="0" indent="0" algn="ctr"/>
            <a:endParaRPr lang="en-US" sz="3200" i="1" dirty="0"/>
          </a:p>
          <a:p>
            <a:pPr marL="0" indent="0" algn="ctr"/>
            <a:endParaRPr lang="en-US" sz="3200" i="1" dirty="0" smtClean="0"/>
          </a:p>
          <a:p>
            <a:pPr marL="0" indent="0" algn="ctr"/>
            <a:r>
              <a:rPr lang="en-US" sz="3200" i="1" dirty="0"/>
              <a:t>The thing that we saw might be </a:t>
            </a:r>
            <a:r>
              <a:rPr lang="en-US" sz="3200" i="1" dirty="0" smtClean="0"/>
              <a:t>wrong</a:t>
            </a:r>
            <a:r>
              <a:rPr lang="en-US" sz="3200" i="1" dirty="0" smtClean="0">
                <a:solidFill>
                  <a:srgbClr val="FFFF00"/>
                </a:solidFill>
              </a:rPr>
              <a:t>ly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rgbClr val="FFFF00"/>
                </a:solidFill>
              </a:rPr>
              <a:t>perceived/interpreted</a:t>
            </a:r>
            <a:r>
              <a:rPr lang="en-US" sz="3200" i="1" dirty="0" smtClean="0"/>
              <a:t> </a:t>
            </a:r>
            <a:r>
              <a:rPr lang="en-US" sz="3200" i="1" dirty="0"/>
              <a:t>because there were other ways to look at it.</a:t>
            </a:r>
          </a:p>
          <a:p>
            <a:pPr marL="0" indent="0" algn="ctr"/>
            <a:endParaRPr lang="en-US" sz="3200" i="1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4343400" y="2895600"/>
            <a:ext cx="6858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Multiply 5"/>
          <p:cNvSpPr/>
          <p:nvPr/>
        </p:nvSpPr>
        <p:spPr bwMode="auto">
          <a:xfrm>
            <a:off x="3810000" y="1409323"/>
            <a:ext cx="1752600" cy="1524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93778"/>
            <a:ext cx="4876800" cy="762000"/>
          </a:xfrm>
        </p:spPr>
        <p:txBody>
          <a:bodyPr/>
          <a:lstStyle/>
          <a:p>
            <a:r>
              <a:rPr lang="en-US" sz="3200" dirty="0" smtClean="0"/>
              <a:t>So, who cannot be right under any interpretation?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http://www.azquotes.com/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6" y="2214960"/>
            <a:ext cx="3204337" cy="1507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0" y="3775055"/>
            <a:ext cx="3204337" cy="1507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54865"/>
            <a:ext cx="3196627" cy="1504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1" y="2214960"/>
            <a:ext cx="3196626" cy="1504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" y="3778684"/>
            <a:ext cx="3196625" cy="1504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7" y="5340293"/>
            <a:ext cx="3196626" cy="1504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87" y="5338780"/>
            <a:ext cx="3199840" cy="15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93778"/>
            <a:ext cx="4876800" cy="762000"/>
          </a:xfrm>
        </p:spPr>
        <p:txBody>
          <a:bodyPr/>
          <a:lstStyle/>
          <a:p>
            <a:r>
              <a:rPr lang="en-US" sz="3200" dirty="0" smtClean="0"/>
              <a:t>So, who cannot be right under any interpretation?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http://www.azquotes.com/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6" y="2214960"/>
            <a:ext cx="3204337" cy="1507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0" y="3775055"/>
            <a:ext cx="3204337" cy="1507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54865"/>
            <a:ext cx="3196627" cy="1504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1" y="2214960"/>
            <a:ext cx="3196626" cy="1504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" y="3778684"/>
            <a:ext cx="3196625" cy="1504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7" y="5340293"/>
            <a:ext cx="3196626" cy="1504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87" y="5338780"/>
            <a:ext cx="3199840" cy="1505807"/>
          </a:xfrm>
          <a:prstGeom prst="rect">
            <a:avLst/>
          </a:prstGeom>
        </p:spPr>
      </p:pic>
      <p:sp>
        <p:nvSpPr>
          <p:cNvPr id="2" name="Multiply 1"/>
          <p:cNvSpPr/>
          <p:nvPr/>
        </p:nvSpPr>
        <p:spPr bwMode="auto">
          <a:xfrm>
            <a:off x="6096000" y="838200"/>
            <a:ext cx="1752600" cy="1524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2362200" y="5486400"/>
            <a:ext cx="1752600" cy="1524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!!!!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(see syllabus)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en-US" sz="2000" dirty="0"/>
              <a:t>Access </a:t>
            </a:r>
            <a:r>
              <a:rPr lang="en-US" sz="2000" u="sng" dirty="0">
                <a:hlinkClick r:id="rId2"/>
              </a:rPr>
              <a:t>https://www.pharmacychecker.com/drug-price-comparisons.asp</a:t>
            </a:r>
            <a:r>
              <a:rPr lang="en-US" sz="2000" dirty="0"/>
              <a:t>. 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2002920"/>
            <a:ext cx="6796088" cy="46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 </a:t>
            </a:r>
            <a:r>
              <a:rPr lang="en-US" u="sng" dirty="0">
                <a:hlinkClick r:id="rId2"/>
              </a:rPr>
              <a:t>https://www.pharmacychecker.com/drug-price-comparisons.asp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/>
              <a:t>enough searches on drugs, thereby playing with different drugs, quantities and zip-codes, to be able </a:t>
            </a:r>
            <a:r>
              <a:rPr lang="en-US" dirty="0" smtClean="0"/>
              <a:t>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infer what </a:t>
            </a:r>
            <a:r>
              <a:rPr lang="en-US" dirty="0"/>
              <a:t>pricing policies are used by distinct pharmacies and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provide arguments what factors for price setting seem to be used within specific brands of pharmacies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Findings </a:t>
            </a:r>
            <a:r>
              <a:rPr lang="en-US" dirty="0"/>
              <a:t>must be </a:t>
            </a:r>
            <a:r>
              <a:rPr lang="en-US" dirty="0" smtClean="0"/>
              <a:t>organized in </a:t>
            </a:r>
            <a:r>
              <a:rPr lang="en-US" dirty="0"/>
              <a:t>an Excel spreadsheet </a:t>
            </a:r>
            <a:r>
              <a:rPr lang="en-US" dirty="0" smtClean="0"/>
              <a:t>and conclusions written in a Word document.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Both documents are due </a:t>
            </a:r>
            <a:r>
              <a:rPr lang="en-US" dirty="0"/>
              <a:t>10/25 noon, send to </a:t>
            </a:r>
            <a:r>
              <a:rPr lang="en-US" dirty="0" smtClean="0"/>
              <a:t>wceusters@gmail.com.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For instance: source and impact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31019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What are differences in data about the same entities in reality at different points in time due to?</a:t>
            </a:r>
          </a:p>
          <a:p>
            <a:pPr lvl="1">
              <a:defRPr/>
            </a:pPr>
            <a:r>
              <a:rPr lang="en-US" dirty="0" smtClean="0"/>
              <a:t>changes in first-order reality ?</a:t>
            </a:r>
          </a:p>
          <a:p>
            <a:pPr lvl="1">
              <a:defRPr/>
            </a:pPr>
            <a:r>
              <a:rPr lang="en-US" dirty="0" smtClean="0"/>
              <a:t>changes in our understanding of reality ?</a:t>
            </a:r>
          </a:p>
          <a:p>
            <a:pPr lvl="1">
              <a:defRPr/>
            </a:pPr>
            <a:r>
              <a:rPr lang="en-US" dirty="0" smtClean="0"/>
              <a:t>inaccurate observations ?</a:t>
            </a:r>
          </a:p>
          <a:p>
            <a:pPr lvl="1">
              <a:defRPr/>
            </a:pPr>
            <a:r>
              <a:rPr lang="en-US" dirty="0" smtClean="0"/>
              <a:t>differences in perspectives ?</a:t>
            </a:r>
          </a:p>
          <a:p>
            <a:pPr lvl="1">
              <a:defRPr/>
            </a:pPr>
            <a:r>
              <a:rPr lang="en-US" dirty="0" smtClean="0"/>
              <a:t>registration mistakes ?</a:t>
            </a:r>
            <a:endParaRPr lang="en-US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953000" y="6027003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 dirty="0">
                <a:solidFill>
                  <a:schemeClr val="bg1"/>
                </a:solidFill>
              </a:rPr>
              <a:t>Ceusters W, Smith B. A Realism-Based Approach to the Evolution of Biomedical Ontologies. AMIA 2006 Proceedings, Washington DC, 2006;:121-125. http://www.referent-tracking.com/RTU/sendfile/?file=CeustersAMIA2006FINAL.pdf</a:t>
            </a: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0246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49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theory:   Ontological Realism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That reality is accessible to us;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build in our brains cognitive representations of  reality;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communicate with others about what is there, and what we believe there is there.</a:t>
            </a:r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3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-1" y="0"/>
            <a:chExt cx="9144001" cy="1143000"/>
          </a:xfrm>
        </p:grpSpPr>
        <p:pic>
          <p:nvPicPr>
            <p:cNvPr id="266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Rectangle 21"/>
            <p:cNvSpPr>
              <a:spLocks noChangeArrowheads="1"/>
            </p:cNvSpPr>
            <p:nvPr/>
          </p:nvSpPr>
          <p:spPr bwMode="auto">
            <a:xfrm>
              <a:off x="0" y="990600"/>
              <a:ext cx="9144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6630" name="TextBox 24"/>
          <p:cNvSpPr txBox="1">
            <a:spLocks noChangeArrowheads="1"/>
          </p:cNvSpPr>
          <p:nvPr/>
        </p:nvSpPr>
        <p:spPr bwMode="auto">
          <a:xfrm>
            <a:off x="106363" y="6096000"/>
            <a:ext cx="75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L1</a:t>
            </a:r>
            <a:r>
              <a:rPr lang="en-US" alt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6631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66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26632" name="TextBox 27"/>
          <p:cNvSpPr txBox="1">
            <a:spLocks noChangeArrowheads="1"/>
          </p:cNvSpPr>
          <p:nvPr/>
        </p:nvSpPr>
        <p:spPr bwMode="auto">
          <a:xfrm>
            <a:off x="152400" y="152400"/>
            <a:ext cx="663575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26633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121FBA-3C66-4326-891E-798A141C34E2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914400" y="152400"/>
            <a:ext cx="8229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Linguistic representations </a:t>
            </a:r>
            <a:r>
              <a:rPr lang="en-US" altLang="en-US" i="1"/>
              <a:t>about</a:t>
            </a:r>
            <a:r>
              <a:rPr lang="en-US" altLang="en-US"/>
              <a:t> (L1</a:t>
            </a:r>
            <a:r>
              <a:rPr lang="en-US" altLang="en-US" baseline="30000"/>
              <a:t>-</a:t>
            </a:r>
            <a:r>
              <a:rPr lang="en-US" altLang="en-US"/>
              <a:t>), (L2) or (L3) 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914400" y="13716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Beliefs </a:t>
            </a:r>
            <a:r>
              <a:rPr lang="en-US" altLang="en-US" i="1">
                <a:solidFill>
                  <a:srgbClr val="FFFFFF"/>
                </a:solidFill>
              </a:rPr>
              <a:t>about</a:t>
            </a:r>
            <a:r>
              <a:rPr lang="en-US" altLang="en-US">
                <a:solidFill>
                  <a:srgbClr val="FFFFFF"/>
                </a:solidFill>
              </a:rPr>
              <a:t> (1) </a:t>
            </a:r>
            <a:endParaRPr lang="en-US" altLang="en-US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1066800" y="5562600"/>
            <a:ext cx="8077200" cy="1077913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FFFF"/>
                </a:solidFill>
              </a:rPr>
              <a:t>Entities (particular or generic) with objective existence which are </a:t>
            </a:r>
            <a:r>
              <a:rPr lang="en-US" altLang="en-US" i="1">
                <a:solidFill>
                  <a:srgbClr val="FFFFFF"/>
                </a:solidFill>
              </a:rPr>
              <a:t>not about anything</a:t>
            </a:r>
            <a:endParaRPr lang="en-US" altLang="en-US"/>
          </a:p>
        </p:txBody>
      </p:sp>
      <p:sp>
        <p:nvSpPr>
          <p:cNvPr id="26637" name="Text Box 4"/>
          <p:cNvSpPr txBox="1">
            <a:spLocks noChangeArrowheads="1"/>
          </p:cNvSpPr>
          <p:nvPr/>
        </p:nvSpPr>
        <p:spPr bwMode="auto">
          <a:xfrm rot="2140383">
            <a:off x="5680075" y="1354138"/>
            <a:ext cx="300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99"/>
                </a:solidFill>
              </a:rPr>
              <a:t>Representations</a:t>
            </a: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3548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99"/>
                </a:solidFill>
              </a:rPr>
              <a:t>First Order Reality</a:t>
            </a:r>
          </a:p>
        </p:txBody>
      </p:sp>
    </p:spTree>
    <p:extLst>
      <p:ext uri="{BB962C8B-B14F-4D97-AF65-F5344CB8AC3E}">
        <p14:creationId xmlns:p14="http://schemas.microsoft.com/office/powerpoint/2010/main" val="601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makes it non-trivial?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0480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</a:p>
          <a:p>
            <a:pPr marL="401638" lvl="1" indent="-233363"/>
            <a:r>
              <a:rPr lang="en-US" altLang="en-US" sz="1600" dirty="0" smtClean="0"/>
              <a:t>are (meta-) physically the way they are,</a:t>
            </a:r>
          </a:p>
          <a:p>
            <a:pPr marL="401638" lvl="1" indent="-233363"/>
            <a:r>
              <a:rPr lang="en-US" altLang="en-US" sz="1600" dirty="0" smtClean="0"/>
              <a:t>relate to each other in an objective way,</a:t>
            </a:r>
          </a:p>
          <a:p>
            <a:pPr marL="401638" lvl="1" indent="-233363"/>
            <a:r>
              <a:rPr lang="en-US" altLang="en-US" sz="1600" dirty="0" smtClean="0"/>
              <a:t>follow ‘laws of nature’.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0480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smtClean="0">
                <a:solidFill>
                  <a:srgbClr val="FFFF00"/>
                </a:solidFill>
              </a:rPr>
              <a:t>References</a:t>
            </a:r>
          </a:p>
          <a:p>
            <a:pPr marL="457200" lvl="1" indent="-223838"/>
            <a:r>
              <a:rPr lang="en-US" altLang="en-US" sz="1600" smtClean="0"/>
              <a:t>follow, ideally, the syntactic-semantic conventions of some representation language,</a:t>
            </a:r>
          </a:p>
          <a:p>
            <a:pPr marL="457200" lvl="1" indent="-223838"/>
            <a:r>
              <a:rPr lang="en-US" altLang="en-US" sz="1600" smtClean="0"/>
              <a:t>are restricted by the expressivity of that language,</a:t>
            </a:r>
          </a:p>
          <a:p>
            <a:pPr marL="457200" lvl="1" indent="-223838"/>
            <a:r>
              <a:rPr lang="en-US" altLang="en-US" sz="1600" smtClean="0"/>
              <a:t>reference collections need to come, for correct interpretation, with documentation outside the representation.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0480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‘laws of nature’.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25" y="6281956"/>
            <a:ext cx="886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L1: what is real                L2: beliefs                 L3: representations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821" y="5562600"/>
            <a:ext cx="236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Correspondence with levels of reality?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  <p:bldP spid="10" grpId="0"/>
      <p:bldP spid="2" grpId="0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32304</TotalTime>
  <Words>2351</Words>
  <Application>Microsoft Office PowerPoint</Application>
  <PresentationFormat>On-screen Show (4:3)</PresentationFormat>
  <Paragraphs>600</Paragraphs>
  <Slides>57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Batang</vt:lpstr>
      <vt:lpstr>ＭＳ 明朝</vt:lpstr>
      <vt:lpstr>ＭＳ Ｐゴシック</vt:lpstr>
      <vt:lpstr>Arial</vt:lpstr>
      <vt:lpstr>Georgia</vt:lpstr>
      <vt:lpstr>Open Sans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Perception and Reality  Lecture in BMS199: New Frontiers in Biomedical Sciences: everyday medicine  Oct 19, 2017 Department of Biomedical Informatics, University at Buffalo</vt:lpstr>
      <vt:lpstr>‘perception’ versus ‘reality’ http://www.azquotes.com/</vt:lpstr>
      <vt:lpstr>Current mainstream thinking</vt:lpstr>
      <vt:lpstr>A non-trivial relation</vt:lpstr>
      <vt:lpstr>For instance: source and impact of changes</vt:lpstr>
      <vt:lpstr>For instance: source and impact of changes</vt:lpstr>
      <vt:lpstr>The theory:   Ontological Realism</vt:lpstr>
      <vt:lpstr>PowerPoint Presentation</vt:lpstr>
      <vt:lpstr>What makes it non-trivial?</vt:lpstr>
      <vt:lpstr>Another  ‘priority / firstness’  chain</vt:lpstr>
      <vt:lpstr>PowerPoint Presentation</vt:lpstr>
      <vt:lpstr>Interpretation: find the mistake</vt:lpstr>
      <vt:lpstr>PowerPoint Presentation</vt:lpstr>
      <vt:lpstr>PowerPoint Presentation</vt:lpstr>
      <vt:lpstr>Interpreting linguistic statements</vt:lpstr>
      <vt:lpstr>Interpreting linguistic statements</vt:lpstr>
      <vt:lpstr>Interpreting linguistic statements</vt:lpstr>
      <vt:lpstr>A double mystery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‘Ontology’</vt:lpstr>
      <vt:lpstr>‘Ontology’</vt:lpstr>
      <vt:lpstr>Distinct questions. What type are they of?</vt:lpstr>
      <vt:lpstr>Scientific Realism</vt:lpstr>
      <vt:lpstr>Scientific Realism</vt:lpstr>
      <vt:lpstr>Scientific Objectivity (1)</vt:lpstr>
      <vt:lpstr>Scientific Objectivity (2)</vt:lpstr>
      <vt:lpstr>The view from nowhere</vt:lpstr>
      <vt:lpstr>Which of the two quality types are taken as basis here?</vt:lpstr>
      <vt:lpstr>Which of the two quality types are taken as basis here?</vt:lpstr>
      <vt:lpstr>And here?</vt:lpstr>
      <vt:lpstr>PowerPoint Presentation</vt:lpstr>
      <vt:lpstr>Perception and reality in responsiveness</vt:lpstr>
      <vt:lpstr>PowerPoint Presentation</vt:lpstr>
      <vt:lpstr>Let’s see what you retained</vt:lpstr>
      <vt:lpstr>What level?</vt:lpstr>
      <vt:lpstr>What level?</vt:lpstr>
      <vt:lpstr>What level?</vt:lpstr>
      <vt:lpstr>What level?</vt:lpstr>
      <vt:lpstr>Correct?</vt:lpstr>
      <vt:lpstr>Correct?</vt:lpstr>
      <vt:lpstr>Correct?</vt:lpstr>
      <vt:lpstr>Correct?</vt:lpstr>
      <vt:lpstr>Correct?</vt:lpstr>
      <vt:lpstr>Correct?</vt:lpstr>
      <vt:lpstr>So, who cannot be right under any interpretation? http://www.azquotes.com/</vt:lpstr>
      <vt:lpstr>So, who cannot be right under any interpretation? http://www.azquotes.com/</vt:lpstr>
      <vt:lpstr>Assignment !!!!</vt:lpstr>
      <vt:lpstr>Instructions (see syllabus)</vt:lpstr>
      <vt:lpstr>Instructions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1223</cp:revision>
  <dcterms:created xsi:type="dcterms:W3CDTF">1601-01-01T00:00:00Z</dcterms:created>
  <dcterms:modified xsi:type="dcterms:W3CDTF">2017-10-19T15:25:20Z</dcterms:modified>
</cp:coreProperties>
</file>