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26" r:id="rId1"/>
  </p:sldMasterIdLst>
  <p:notesMasterIdLst>
    <p:notesMasterId r:id="rId51"/>
  </p:notesMasterIdLst>
  <p:sldIdLst>
    <p:sldId id="1339" r:id="rId2"/>
    <p:sldId id="1341" r:id="rId3"/>
    <p:sldId id="1344" r:id="rId4"/>
    <p:sldId id="1345" r:id="rId5"/>
    <p:sldId id="1346" r:id="rId6"/>
    <p:sldId id="1347" r:id="rId7"/>
    <p:sldId id="1350" r:id="rId8"/>
    <p:sldId id="1351" r:id="rId9"/>
    <p:sldId id="1365" r:id="rId10"/>
    <p:sldId id="1340" r:id="rId11"/>
    <p:sldId id="1342" r:id="rId12"/>
    <p:sldId id="1343" r:id="rId13"/>
    <p:sldId id="1352" r:id="rId14"/>
    <p:sldId id="1353" r:id="rId15"/>
    <p:sldId id="1354" r:id="rId16"/>
    <p:sldId id="1355" r:id="rId17"/>
    <p:sldId id="1356" r:id="rId18"/>
    <p:sldId id="1357" r:id="rId19"/>
    <p:sldId id="1358" r:id="rId20"/>
    <p:sldId id="1359" r:id="rId21"/>
    <p:sldId id="1360" r:id="rId22"/>
    <p:sldId id="1361" r:id="rId23"/>
    <p:sldId id="1364" r:id="rId24"/>
    <p:sldId id="1362" r:id="rId25"/>
    <p:sldId id="1363" r:id="rId26"/>
    <p:sldId id="1319" r:id="rId27"/>
    <p:sldId id="1327" r:id="rId28"/>
    <p:sldId id="1366" r:id="rId29"/>
    <p:sldId id="1331" r:id="rId30"/>
    <p:sldId id="1148" r:id="rId31"/>
    <p:sldId id="1156" r:id="rId32"/>
    <p:sldId id="1157" r:id="rId33"/>
    <p:sldId id="1152" r:id="rId34"/>
    <p:sldId id="1221" r:id="rId35"/>
    <p:sldId id="1222" r:id="rId36"/>
    <p:sldId id="1229" r:id="rId37"/>
    <p:sldId id="1230" r:id="rId38"/>
    <p:sldId id="1326" r:id="rId39"/>
    <p:sldId id="1367" r:id="rId40"/>
    <p:sldId id="1297" r:id="rId41"/>
    <p:sldId id="1333" r:id="rId42"/>
    <p:sldId id="1334" r:id="rId43"/>
    <p:sldId id="1335" r:id="rId44"/>
    <p:sldId id="1336" r:id="rId45"/>
    <p:sldId id="1299" r:id="rId46"/>
    <p:sldId id="1300" r:id="rId47"/>
    <p:sldId id="1303" r:id="rId48"/>
    <p:sldId id="1302" r:id="rId49"/>
    <p:sldId id="1304" r:id="rId50"/>
  </p:sldIdLst>
  <p:sldSz cx="9144000" cy="6858000" type="screen4x3"/>
  <p:notesSz cx="6858000" cy="9144000"/>
  <p:defaultTextStyle>
    <a:defPPr>
      <a:defRPr lang="en-US"/>
    </a:defPPr>
    <a:lvl1pPr algn="ctr" rtl="0" fontAlgn="base">
      <a:spcBef>
        <a:spcPct val="0"/>
      </a:spcBef>
      <a:spcAft>
        <a:spcPct val="0"/>
      </a:spcAft>
      <a:defRPr sz="3200" b="1" kern="1200">
        <a:solidFill>
          <a:srgbClr val="000066"/>
        </a:solidFill>
        <a:latin typeface="Times New Roman" pitchFamily="18" charset="0"/>
        <a:ea typeface="+mn-ea"/>
        <a:cs typeface="+mn-cs"/>
      </a:defRPr>
    </a:lvl1pPr>
    <a:lvl2pPr marL="457200" algn="ctr" rtl="0" fontAlgn="base">
      <a:spcBef>
        <a:spcPct val="0"/>
      </a:spcBef>
      <a:spcAft>
        <a:spcPct val="0"/>
      </a:spcAft>
      <a:defRPr sz="3200" b="1" kern="1200">
        <a:solidFill>
          <a:srgbClr val="000066"/>
        </a:solidFill>
        <a:latin typeface="Times New Roman" pitchFamily="18" charset="0"/>
        <a:ea typeface="+mn-ea"/>
        <a:cs typeface="+mn-cs"/>
      </a:defRPr>
    </a:lvl2pPr>
    <a:lvl3pPr marL="914400" algn="ctr" rtl="0" fontAlgn="base">
      <a:spcBef>
        <a:spcPct val="0"/>
      </a:spcBef>
      <a:spcAft>
        <a:spcPct val="0"/>
      </a:spcAft>
      <a:defRPr sz="3200" b="1" kern="1200">
        <a:solidFill>
          <a:srgbClr val="000066"/>
        </a:solidFill>
        <a:latin typeface="Times New Roman" pitchFamily="18" charset="0"/>
        <a:ea typeface="+mn-ea"/>
        <a:cs typeface="+mn-cs"/>
      </a:defRPr>
    </a:lvl3pPr>
    <a:lvl4pPr marL="1371600" algn="ctr" rtl="0" fontAlgn="base">
      <a:spcBef>
        <a:spcPct val="0"/>
      </a:spcBef>
      <a:spcAft>
        <a:spcPct val="0"/>
      </a:spcAft>
      <a:defRPr sz="3200" b="1" kern="1200">
        <a:solidFill>
          <a:srgbClr val="000066"/>
        </a:solidFill>
        <a:latin typeface="Times New Roman" pitchFamily="18" charset="0"/>
        <a:ea typeface="+mn-ea"/>
        <a:cs typeface="+mn-cs"/>
      </a:defRPr>
    </a:lvl4pPr>
    <a:lvl5pPr marL="1828800" algn="ctr" rtl="0" fontAlgn="base">
      <a:spcBef>
        <a:spcPct val="0"/>
      </a:spcBef>
      <a:spcAft>
        <a:spcPct val="0"/>
      </a:spcAft>
      <a:defRPr sz="3200" b="1" kern="1200">
        <a:solidFill>
          <a:srgbClr val="000066"/>
        </a:solidFill>
        <a:latin typeface="Times New Roman" pitchFamily="18" charset="0"/>
        <a:ea typeface="+mn-ea"/>
        <a:cs typeface="+mn-cs"/>
      </a:defRPr>
    </a:lvl5pPr>
    <a:lvl6pPr marL="2286000" algn="l" defTabSz="914400" rtl="0" eaLnBrk="1" latinLnBrk="0" hangingPunct="1">
      <a:defRPr sz="3200" b="1" kern="1200">
        <a:solidFill>
          <a:srgbClr val="000066"/>
        </a:solidFill>
        <a:latin typeface="Times New Roman" pitchFamily="18" charset="0"/>
        <a:ea typeface="+mn-ea"/>
        <a:cs typeface="+mn-cs"/>
      </a:defRPr>
    </a:lvl6pPr>
    <a:lvl7pPr marL="2743200" algn="l" defTabSz="914400" rtl="0" eaLnBrk="1" latinLnBrk="0" hangingPunct="1">
      <a:defRPr sz="3200" b="1" kern="1200">
        <a:solidFill>
          <a:srgbClr val="000066"/>
        </a:solidFill>
        <a:latin typeface="Times New Roman" pitchFamily="18" charset="0"/>
        <a:ea typeface="+mn-ea"/>
        <a:cs typeface="+mn-cs"/>
      </a:defRPr>
    </a:lvl7pPr>
    <a:lvl8pPr marL="3200400" algn="l" defTabSz="914400" rtl="0" eaLnBrk="1" latinLnBrk="0" hangingPunct="1">
      <a:defRPr sz="3200" b="1" kern="1200">
        <a:solidFill>
          <a:srgbClr val="000066"/>
        </a:solidFill>
        <a:latin typeface="Times New Roman" pitchFamily="18" charset="0"/>
        <a:ea typeface="+mn-ea"/>
        <a:cs typeface="+mn-cs"/>
      </a:defRPr>
    </a:lvl8pPr>
    <a:lvl9pPr marL="3657600" algn="l" defTabSz="914400" rtl="0" eaLnBrk="1" latinLnBrk="0" hangingPunct="1">
      <a:defRPr sz="3200" b="1" kern="1200">
        <a:solidFill>
          <a:srgbClr val="000066"/>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FE115"/>
    <a:srgbClr val="FF0000"/>
    <a:srgbClr val="16165D"/>
    <a:srgbClr val="FF6600"/>
    <a:srgbClr val="A2CCE8"/>
    <a:srgbClr val="AAE600"/>
    <a:srgbClr val="000000"/>
    <a:srgbClr val="99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564" autoAdjust="0"/>
    <p:restoredTop sz="85952" autoAdjust="0"/>
  </p:normalViewPr>
  <p:slideViewPr>
    <p:cSldViewPr>
      <p:cViewPr varScale="1">
        <p:scale>
          <a:sx n="104" d="100"/>
          <a:sy n="104" d="100"/>
        </p:scale>
        <p:origin x="888"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b="0">
                <a:solidFill>
                  <a:schemeClr val="tx1"/>
                </a:solidFill>
              </a:defRPr>
            </a:lvl1pPr>
          </a:lstStyle>
          <a:p>
            <a:pPr>
              <a:defRPr/>
            </a:pPr>
            <a:endParaRPr lang="en-US"/>
          </a:p>
        </p:txBody>
      </p:sp>
      <p:sp>
        <p:nvSpPr>
          <p:cNvPr id="819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defRPr>
            </a:lvl1pPr>
          </a:lstStyle>
          <a:p>
            <a:pPr>
              <a:defRPr/>
            </a:pPr>
            <a:endParaRPr lang="en-US"/>
          </a:p>
        </p:txBody>
      </p:sp>
      <p:sp>
        <p:nvSpPr>
          <p:cNvPr id="17613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nl-NL" noProof="0" smtClean="0"/>
              <a:t>Klik om de opmaakprofielen van de modeltekst te bewerken</a:t>
            </a:r>
          </a:p>
          <a:p>
            <a:pPr lvl="1"/>
            <a:r>
              <a:rPr lang="nl-NL" noProof="0" smtClean="0"/>
              <a:t>Tweede niveau</a:t>
            </a:r>
          </a:p>
          <a:p>
            <a:pPr lvl="2"/>
            <a:r>
              <a:rPr lang="nl-NL" noProof="0" smtClean="0"/>
              <a:t>Derde niveau</a:t>
            </a:r>
          </a:p>
          <a:p>
            <a:pPr lvl="3"/>
            <a:r>
              <a:rPr lang="nl-NL" noProof="0" smtClean="0"/>
              <a:t>Vierde niveau</a:t>
            </a:r>
          </a:p>
          <a:p>
            <a:pPr lvl="4"/>
            <a:r>
              <a:rPr lang="nl-NL" noProof="0" smtClean="0"/>
              <a:t>Vijfde niveau</a:t>
            </a:r>
          </a:p>
        </p:txBody>
      </p:sp>
      <p:sp>
        <p:nvSpPr>
          <p:cNvPr id="819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b="0">
                <a:solidFill>
                  <a:schemeClr val="tx1"/>
                </a:solidFill>
              </a:defRPr>
            </a:lvl1pPr>
          </a:lstStyle>
          <a:p>
            <a:pPr>
              <a:defRPr/>
            </a:pPr>
            <a:endParaRPr lang="en-US"/>
          </a:p>
        </p:txBody>
      </p:sp>
      <p:sp>
        <p:nvSpPr>
          <p:cNvPr id="819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defRPr>
            </a:lvl1pPr>
          </a:lstStyle>
          <a:p>
            <a:pPr>
              <a:defRPr/>
            </a:pPr>
            <a:fld id="{1305ACA9-A27D-4159-B806-94BE96EB69B2}" type="slidenum">
              <a:rPr lang="en-US"/>
              <a:pPr>
                <a:defRPr/>
              </a:pPr>
              <a:t>‹#›</a:t>
            </a:fld>
            <a:endParaRPr lang="en-US"/>
          </a:p>
        </p:txBody>
      </p:sp>
    </p:spTree>
    <p:extLst>
      <p:ext uri="{BB962C8B-B14F-4D97-AF65-F5344CB8AC3E}">
        <p14:creationId xmlns:p14="http://schemas.microsoft.com/office/powerpoint/2010/main" val="8275982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noFill/>
        </p:spPr>
        <p:txBody>
          <a:bodyPr/>
          <a:lstStyle/>
          <a:p>
            <a:fld id="{D18028D2-F1DD-4CEF-968C-AED73AC5BD14}" type="slidenum">
              <a:rPr lang="en-US" smtClean="0"/>
              <a:pPr/>
              <a:t>1</a:t>
            </a:fld>
            <a:endParaRPr lang="en-US" smtClean="0"/>
          </a:p>
        </p:txBody>
      </p:sp>
      <p:sp>
        <p:nvSpPr>
          <p:cNvPr id="177155" name="Rectangle 2"/>
          <p:cNvSpPr>
            <a:spLocks noGrp="1" noRot="1" noChangeAspect="1" noChangeArrowheads="1" noTextEdit="1"/>
          </p:cNvSpPr>
          <p:nvPr>
            <p:ph type="sldImg"/>
          </p:nvPr>
        </p:nvSpPr>
        <p:spPr>
          <a:ln/>
        </p:spPr>
      </p:sp>
      <p:sp>
        <p:nvSpPr>
          <p:cNvPr id="177156" name="Rectangle 3"/>
          <p:cNvSpPr>
            <a:spLocks noGrp="1" noChangeArrowheads="1"/>
          </p:cNvSpPr>
          <p:nvPr>
            <p:ph type="body" idx="1"/>
          </p:nvPr>
        </p:nvSpPr>
        <p:spPr>
          <a:noFill/>
          <a:ln/>
        </p:spPr>
        <p:txBody>
          <a:bodyPr/>
          <a:lstStyle/>
          <a:p>
            <a:pPr eaLnBrk="1" hangingPunct="1"/>
            <a:endParaRPr lang="en-GB" dirty="0" smtClean="0"/>
          </a:p>
        </p:txBody>
      </p:sp>
    </p:spTree>
    <p:extLst>
      <p:ext uri="{BB962C8B-B14F-4D97-AF65-F5344CB8AC3E}">
        <p14:creationId xmlns:p14="http://schemas.microsoft.com/office/powerpoint/2010/main" val="38306222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rgbClr val="000066"/>
                </a:solidFill>
                <a:latin typeface="Times New Roman" panose="02020603050405020304" pitchFamily="18" charset="0"/>
              </a:defRPr>
            </a:lvl1pPr>
            <a:lvl2pPr marL="742950" indent="-285750" eaLnBrk="0" hangingPunct="0">
              <a:defRPr sz="3200" b="1">
                <a:solidFill>
                  <a:srgbClr val="000066"/>
                </a:solidFill>
                <a:latin typeface="Times New Roman" panose="02020603050405020304" pitchFamily="18" charset="0"/>
              </a:defRPr>
            </a:lvl2pPr>
            <a:lvl3pPr marL="1143000" indent="-228600" eaLnBrk="0" hangingPunct="0">
              <a:defRPr sz="3200" b="1">
                <a:solidFill>
                  <a:srgbClr val="000066"/>
                </a:solidFill>
                <a:latin typeface="Times New Roman" panose="02020603050405020304" pitchFamily="18" charset="0"/>
              </a:defRPr>
            </a:lvl3pPr>
            <a:lvl4pPr marL="1600200" indent="-228600" eaLnBrk="0" hangingPunct="0">
              <a:defRPr sz="3200" b="1">
                <a:solidFill>
                  <a:srgbClr val="000066"/>
                </a:solidFill>
                <a:latin typeface="Times New Roman" panose="02020603050405020304" pitchFamily="18" charset="0"/>
              </a:defRPr>
            </a:lvl4pPr>
            <a:lvl5pPr marL="2057400" indent="-228600" eaLnBrk="0" hangingPunct="0">
              <a:defRPr sz="3200" b="1">
                <a:solidFill>
                  <a:srgbClr val="000066"/>
                </a:solidFill>
                <a:latin typeface="Times New Roman" panose="02020603050405020304" pitchFamily="18" charset="0"/>
              </a:defRPr>
            </a:lvl5pPr>
            <a:lvl6pPr marL="2514600" indent="-228600" algn="ctr" eaLnBrk="0" fontAlgn="base" hangingPunct="0">
              <a:spcBef>
                <a:spcPct val="0"/>
              </a:spcBef>
              <a:spcAft>
                <a:spcPct val="0"/>
              </a:spcAft>
              <a:defRPr sz="3200" b="1">
                <a:solidFill>
                  <a:srgbClr val="000066"/>
                </a:solidFill>
                <a:latin typeface="Times New Roman" panose="02020603050405020304" pitchFamily="18" charset="0"/>
              </a:defRPr>
            </a:lvl6pPr>
            <a:lvl7pPr marL="2971800" indent="-228600" algn="ctr" eaLnBrk="0" fontAlgn="base" hangingPunct="0">
              <a:spcBef>
                <a:spcPct val="0"/>
              </a:spcBef>
              <a:spcAft>
                <a:spcPct val="0"/>
              </a:spcAft>
              <a:defRPr sz="3200" b="1">
                <a:solidFill>
                  <a:srgbClr val="000066"/>
                </a:solidFill>
                <a:latin typeface="Times New Roman" panose="02020603050405020304" pitchFamily="18" charset="0"/>
              </a:defRPr>
            </a:lvl7pPr>
            <a:lvl8pPr marL="3429000" indent="-228600" algn="ctr" eaLnBrk="0" fontAlgn="base" hangingPunct="0">
              <a:spcBef>
                <a:spcPct val="0"/>
              </a:spcBef>
              <a:spcAft>
                <a:spcPct val="0"/>
              </a:spcAft>
              <a:defRPr sz="3200" b="1">
                <a:solidFill>
                  <a:srgbClr val="000066"/>
                </a:solidFill>
                <a:latin typeface="Times New Roman" panose="02020603050405020304" pitchFamily="18" charset="0"/>
              </a:defRPr>
            </a:lvl8pPr>
            <a:lvl9pPr marL="3886200" indent="-228600" algn="ctr" eaLnBrk="0" fontAlgn="base" hangingPunct="0">
              <a:spcBef>
                <a:spcPct val="0"/>
              </a:spcBef>
              <a:spcAft>
                <a:spcPct val="0"/>
              </a:spcAft>
              <a:defRPr sz="3200" b="1">
                <a:solidFill>
                  <a:srgbClr val="000066"/>
                </a:solidFill>
                <a:latin typeface="Times New Roman" panose="02020603050405020304" pitchFamily="18" charset="0"/>
              </a:defRPr>
            </a:lvl9pPr>
          </a:lstStyle>
          <a:p>
            <a:pPr eaLnBrk="1" hangingPunct="1"/>
            <a:fld id="{AA585711-997A-4283-ABDD-191123A2BA7A}" type="slidenum">
              <a:rPr lang="en-US" altLang="en-US" sz="1200" b="0">
                <a:solidFill>
                  <a:schemeClr val="tx1"/>
                </a:solidFill>
              </a:rPr>
              <a:pPr eaLnBrk="1" hangingPunct="1"/>
              <a:t>30</a:t>
            </a:fld>
            <a:endParaRPr lang="en-US" altLang="en-US" sz="1200" b="0">
              <a:solidFill>
                <a:schemeClr val="tx1"/>
              </a:solidFill>
            </a:endParaRPr>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41142970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rgbClr val="000066"/>
                </a:solidFill>
                <a:latin typeface="Times New Roman" panose="02020603050405020304" pitchFamily="18" charset="0"/>
              </a:defRPr>
            </a:lvl1pPr>
            <a:lvl2pPr marL="742950" indent="-285750" eaLnBrk="0" hangingPunct="0">
              <a:defRPr sz="3200" b="1">
                <a:solidFill>
                  <a:srgbClr val="000066"/>
                </a:solidFill>
                <a:latin typeface="Times New Roman" panose="02020603050405020304" pitchFamily="18" charset="0"/>
              </a:defRPr>
            </a:lvl2pPr>
            <a:lvl3pPr marL="1143000" indent="-228600" eaLnBrk="0" hangingPunct="0">
              <a:defRPr sz="3200" b="1">
                <a:solidFill>
                  <a:srgbClr val="000066"/>
                </a:solidFill>
                <a:latin typeface="Times New Roman" panose="02020603050405020304" pitchFamily="18" charset="0"/>
              </a:defRPr>
            </a:lvl3pPr>
            <a:lvl4pPr marL="1600200" indent="-228600" eaLnBrk="0" hangingPunct="0">
              <a:defRPr sz="3200" b="1">
                <a:solidFill>
                  <a:srgbClr val="000066"/>
                </a:solidFill>
                <a:latin typeface="Times New Roman" panose="02020603050405020304" pitchFamily="18" charset="0"/>
              </a:defRPr>
            </a:lvl4pPr>
            <a:lvl5pPr marL="2057400" indent="-228600" eaLnBrk="0" hangingPunct="0">
              <a:defRPr sz="3200" b="1">
                <a:solidFill>
                  <a:srgbClr val="000066"/>
                </a:solidFill>
                <a:latin typeface="Times New Roman" panose="02020603050405020304" pitchFamily="18" charset="0"/>
              </a:defRPr>
            </a:lvl5pPr>
            <a:lvl6pPr marL="2514600" indent="-228600" algn="ctr" eaLnBrk="0" fontAlgn="base" hangingPunct="0">
              <a:spcBef>
                <a:spcPct val="0"/>
              </a:spcBef>
              <a:spcAft>
                <a:spcPct val="0"/>
              </a:spcAft>
              <a:defRPr sz="3200" b="1">
                <a:solidFill>
                  <a:srgbClr val="000066"/>
                </a:solidFill>
                <a:latin typeface="Times New Roman" panose="02020603050405020304" pitchFamily="18" charset="0"/>
              </a:defRPr>
            </a:lvl6pPr>
            <a:lvl7pPr marL="2971800" indent="-228600" algn="ctr" eaLnBrk="0" fontAlgn="base" hangingPunct="0">
              <a:spcBef>
                <a:spcPct val="0"/>
              </a:spcBef>
              <a:spcAft>
                <a:spcPct val="0"/>
              </a:spcAft>
              <a:defRPr sz="3200" b="1">
                <a:solidFill>
                  <a:srgbClr val="000066"/>
                </a:solidFill>
                <a:latin typeface="Times New Roman" panose="02020603050405020304" pitchFamily="18" charset="0"/>
              </a:defRPr>
            </a:lvl7pPr>
            <a:lvl8pPr marL="3429000" indent="-228600" algn="ctr" eaLnBrk="0" fontAlgn="base" hangingPunct="0">
              <a:spcBef>
                <a:spcPct val="0"/>
              </a:spcBef>
              <a:spcAft>
                <a:spcPct val="0"/>
              </a:spcAft>
              <a:defRPr sz="3200" b="1">
                <a:solidFill>
                  <a:srgbClr val="000066"/>
                </a:solidFill>
                <a:latin typeface="Times New Roman" panose="02020603050405020304" pitchFamily="18" charset="0"/>
              </a:defRPr>
            </a:lvl8pPr>
            <a:lvl9pPr marL="3886200" indent="-228600" algn="ctr" eaLnBrk="0" fontAlgn="base" hangingPunct="0">
              <a:spcBef>
                <a:spcPct val="0"/>
              </a:spcBef>
              <a:spcAft>
                <a:spcPct val="0"/>
              </a:spcAft>
              <a:defRPr sz="3200" b="1">
                <a:solidFill>
                  <a:srgbClr val="000066"/>
                </a:solidFill>
                <a:latin typeface="Times New Roman" panose="02020603050405020304" pitchFamily="18" charset="0"/>
              </a:defRPr>
            </a:lvl9pPr>
          </a:lstStyle>
          <a:p>
            <a:pPr eaLnBrk="1" hangingPunct="1"/>
            <a:fld id="{FFAB840F-6037-436D-9E24-EFC29175FE15}" type="slidenum">
              <a:rPr lang="en-US" altLang="en-US" sz="1200" b="0">
                <a:solidFill>
                  <a:schemeClr val="tx1"/>
                </a:solidFill>
              </a:rPr>
              <a:pPr eaLnBrk="1" hangingPunct="1"/>
              <a:t>32</a:t>
            </a:fld>
            <a:endParaRPr lang="en-US" altLang="en-US" sz="1200" b="0">
              <a:solidFill>
                <a:schemeClr val="tx1"/>
              </a:solidFill>
            </a:endParaRPr>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1722757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rgbClr val="000066"/>
                </a:solidFill>
                <a:latin typeface="Times New Roman" panose="02020603050405020304" pitchFamily="18" charset="0"/>
              </a:defRPr>
            </a:lvl1pPr>
            <a:lvl2pPr marL="742950" indent="-285750" eaLnBrk="0" hangingPunct="0">
              <a:defRPr sz="3200" b="1">
                <a:solidFill>
                  <a:srgbClr val="000066"/>
                </a:solidFill>
                <a:latin typeface="Times New Roman" panose="02020603050405020304" pitchFamily="18" charset="0"/>
              </a:defRPr>
            </a:lvl2pPr>
            <a:lvl3pPr marL="1143000" indent="-228600" eaLnBrk="0" hangingPunct="0">
              <a:defRPr sz="3200" b="1">
                <a:solidFill>
                  <a:srgbClr val="000066"/>
                </a:solidFill>
                <a:latin typeface="Times New Roman" panose="02020603050405020304" pitchFamily="18" charset="0"/>
              </a:defRPr>
            </a:lvl3pPr>
            <a:lvl4pPr marL="1600200" indent="-228600" eaLnBrk="0" hangingPunct="0">
              <a:defRPr sz="3200" b="1">
                <a:solidFill>
                  <a:srgbClr val="000066"/>
                </a:solidFill>
                <a:latin typeface="Times New Roman" panose="02020603050405020304" pitchFamily="18" charset="0"/>
              </a:defRPr>
            </a:lvl4pPr>
            <a:lvl5pPr marL="2057400" indent="-228600" eaLnBrk="0" hangingPunct="0">
              <a:defRPr sz="3200" b="1">
                <a:solidFill>
                  <a:srgbClr val="000066"/>
                </a:solidFill>
                <a:latin typeface="Times New Roman" panose="02020603050405020304" pitchFamily="18" charset="0"/>
              </a:defRPr>
            </a:lvl5pPr>
            <a:lvl6pPr marL="2514600" indent="-228600" algn="ctr" eaLnBrk="0" fontAlgn="base" hangingPunct="0">
              <a:spcBef>
                <a:spcPct val="0"/>
              </a:spcBef>
              <a:spcAft>
                <a:spcPct val="0"/>
              </a:spcAft>
              <a:defRPr sz="3200" b="1">
                <a:solidFill>
                  <a:srgbClr val="000066"/>
                </a:solidFill>
                <a:latin typeface="Times New Roman" panose="02020603050405020304" pitchFamily="18" charset="0"/>
              </a:defRPr>
            </a:lvl6pPr>
            <a:lvl7pPr marL="2971800" indent="-228600" algn="ctr" eaLnBrk="0" fontAlgn="base" hangingPunct="0">
              <a:spcBef>
                <a:spcPct val="0"/>
              </a:spcBef>
              <a:spcAft>
                <a:spcPct val="0"/>
              </a:spcAft>
              <a:defRPr sz="3200" b="1">
                <a:solidFill>
                  <a:srgbClr val="000066"/>
                </a:solidFill>
                <a:latin typeface="Times New Roman" panose="02020603050405020304" pitchFamily="18" charset="0"/>
              </a:defRPr>
            </a:lvl7pPr>
            <a:lvl8pPr marL="3429000" indent="-228600" algn="ctr" eaLnBrk="0" fontAlgn="base" hangingPunct="0">
              <a:spcBef>
                <a:spcPct val="0"/>
              </a:spcBef>
              <a:spcAft>
                <a:spcPct val="0"/>
              </a:spcAft>
              <a:defRPr sz="3200" b="1">
                <a:solidFill>
                  <a:srgbClr val="000066"/>
                </a:solidFill>
                <a:latin typeface="Times New Roman" panose="02020603050405020304" pitchFamily="18" charset="0"/>
              </a:defRPr>
            </a:lvl8pPr>
            <a:lvl9pPr marL="3886200" indent="-228600" algn="ctr" eaLnBrk="0" fontAlgn="base" hangingPunct="0">
              <a:spcBef>
                <a:spcPct val="0"/>
              </a:spcBef>
              <a:spcAft>
                <a:spcPct val="0"/>
              </a:spcAft>
              <a:defRPr sz="3200" b="1">
                <a:solidFill>
                  <a:srgbClr val="000066"/>
                </a:solidFill>
                <a:latin typeface="Times New Roman" panose="02020603050405020304" pitchFamily="18" charset="0"/>
              </a:defRPr>
            </a:lvl9pPr>
          </a:lstStyle>
          <a:p>
            <a:pPr eaLnBrk="1" hangingPunct="1"/>
            <a:fld id="{070FBE77-70B8-491E-8B51-A831C38FAC7B}" type="slidenum">
              <a:rPr lang="en-US" altLang="en-US" sz="1200" b="0">
                <a:solidFill>
                  <a:schemeClr val="tx1"/>
                </a:solidFill>
              </a:rPr>
              <a:pPr eaLnBrk="1" hangingPunct="1"/>
              <a:t>34</a:t>
            </a:fld>
            <a:endParaRPr lang="en-US" altLang="en-US" sz="1200" b="0">
              <a:solidFill>
                <a:schemeClr val="tx1"/>
              </a:solidFill>
            </a:endParaRPr>
          </a:p>
        </p:txBody>
      </p:sp>
      <p:sp>
        <p:nvSpPr>
          <p:cNvPr id="173059" name="Rectangle 2"/>
          <p:cNvSpPr>
            <a:spLocks noGrp="1" noRot="1" noChangeAspect="1" noChangeArrowheads="1" noTextEdit="1"/>
          </p:cNvSpPr>
          <p:nvPr>
            <p:ph type="sldImg"/>
          </p:nvPr>
        </p:nvSpPr>
        <p:spPr>
          <a:ln/>
        </p:spPr>
      </p:sp>
      <p:sp>
        <p:nvSpPr>
          <p:cNvPr id="173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4144077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rgbClr val="000066"/>
                </a:solidFill>
                <a:latin typeface="Times New Roman" panose="02020603050405020304" pitchFamily="18" charset="0"/>
              </a:defRPr>
            </a:lvl1pPr>
            <a:lvl2pPr marL="742950" indent="-285750" eaLnBrk="0" hangingPunct="0">
              <a:defRPr sz="3200" b="1">
                <a:solidFill>
                  <a:srgbClr val="000066"/>
                </a:solidFill>
                <a:latin typeface="Times New Roman" panose="02020603050405020304" pitchFamily="18" charset="0"/>
              </a:defRPr>
            </a:lvl2pPr>
            <a:lvl3pPr marL="1143000" indent="-228600" eaLnBrk="0" hangingPunct="0">
              <a:defRPr sz="3200" b="1">
                <a:solidFill>
                  <a:srgbClr val="000066"/>
                </a:solidFill>
                <a:latin typeface="Times New Roman" panose="02020603050405020304" pitchFamily="18" charset="0"/>
              </a:defRPr>
            </a:lvl3pPr>
            <a:lvl4pPr marL="1600200" indent="-228600" eaLnBrk="0" hangingPunct="0">
              <a:defRPr sz="3200" b="1">
                <a:solidFill>
                  <a:srgbClr val="000066"/>
                </a:solidFill>
                <a:latin typeface="Times New Roman" panose="02020603050405020304" pitchFamily="18" charset="0"/>
              </a:defRPr>
            </a:lvl4pPr>
            <a:lvl5pPr marL="2057400" indent="-228600" eaLnBrk="0" hangingPunct="0">
              <a:defRPr sz="3200" b="1">
                <a:solidFill>
                  <a:srgbClr val="000066"/>
                </a:solidFill>
                <a:latin typeface="Times New Roman" panose="02020603050405020304" pitchFamily="18" charset="0"/>
              </a:defRPr>
            </a:lvl5pPr>
            <a:lvl6pPr marL="2514600" indent="-228600" algn="ctr" eaLnBrk="0" fontAlgn="base" hangingPunct="0">
              <a:spcBef>
                <a:spcPct val="0"/>
              </a:spcBef>
              <a:spcAft>
                <a:spcPct val="0"/>
              </a:spcAft>
              <a:defRPr sz="3200" b="1">
                <a:solidFill>
                  <a:srgbClr val="000066"/>
                </a:solidFill>
                <a:latin typeface="Times New Roman" panose="02020603050405020304" pitchFamily="18" charset="0"/>
              </a:defRPr>
            </a:lvl6pPr>
            <a:lvl7pPr marL="2971800" indent="-228600" algn="ctr" eaLnBrk="0" fontAlgn="base" hangingPunct="0">
              <a:spcBef>
                <a:spcPct val="0"/>
              </a:spcBef>
              <a:spcAft>
                <a:spcPct val="0"/>
              </a:spcAft>
              <a:defRPr sz="3200" b="1">
                <a:solidFill>
                  <a:srgbClr val="000066"/>
                </a:solidFill>
                <a:latin typeface="Times New Roman" panose="02020603050405020304" pitchFamily="18" charset="0"/>
              </a:defRPr>
            </a:lvl7pPr>
            <a:lvl8pPr marL="3429000" indent="-228600" algn="ctr" eaLnBrk="0" fontAlgn="base" hangingPunct="0">
              <a:spcBef>
                <a:spcPct val="0"/>
              </a:spcBef>
              <a:spcAft>
                <a:spcPct val="0"/>
              </a:spcAft>
              <a:defRPr sz="3200" b="1">
                <a:solidFill>
                  <a:srgbClr val="000066"/>
                </a:solidFill>
                <a:latin typeface="Times New Roman" panose="02020603050405020304" pitchFamily="18" charset="0"/>
              </a:defRPr>
            </a:lvl8pPr>
            <a:lvl9pPr marL="3886200" indent="-228600" algn="ctr" eaLnBrk="0" fontAlgn="base" hangingPunct="0">
              <a:spcBef>
                <a:spcPct val="0"/>
              </a:spcBef>
              <a:spcAft>
                <a:spcPct val="0"/>
              </a:spcAft>
              <a:defRPr sz="3200" b="1">
                <a:solidFill>
                  <a:srgbClr val="000066"/>
                </a:solidFill>
                <a:latin typeface="Times New Roman" panose="02020603050405020304" pitchFamily="18" charset="0"/>
              </a:defRPr>
            </a:lvl9pPr>
          </a:lstStyle>
          <a:p>
            <a:pPr eaLnBrk="1" hangingPunct="1"/>
            <a:fld id="{AE952635-63C2-4A6E-B8C6-EC11D53BEA4B}" type="slidenum">
              <a:rPr lang="en-US" altLang="en-US" sz="1200" b="0">
                <a:solidFill>
                  <a:schemeClr val="tx1"/>
                </a:solidFill>
              </a:rPr>
              <a:pPr eaLnBrk="1" hangingPunct="1"/>
              <a:t>35</a:t>
            </a:fld>
            <a:endParaRPr lang="en-US" altLang="en-US" sz="1200" b="0">
              <a:solidFill>
                <a:schemeClr val="tx1"/>
              </a:solidFill>
            </a:endParaRPr>
          </a:p>
        </p:txBody>
      </p:sp>
      <p:sp>
        <p:nvSpPr>
          <p:cNvPr id="174083" name="Rectangle 2"/>
          <p:cNvSpPr>
            <a:spLocks noGrp="1" noRot="1" noChangeAspect="1" noChangeArrowheads="1" noTextEdit="1"/>
          </p:cNvSpPr>
          <p:nvPr>
            <p:ph type="sldImg"/>
          </p:nvPr>
        </p:nvSpPr>
        <p:spPr>
          <a:ln/>
        </p:spPr>
      </p:sp>
      <p:sp>
        <p:nvSpPr>
          <p:cNvPr id="174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6660658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rgbClr val="000066"/>
                </a:solidFill>
                <a:latin typeface="Times New Roman" panose="02020603050405020304" pitchFamily="18" charset="0"/>
              </a:defRPr>
            </a:lvl1pPr>
            <a:lvl2pPr marL="742950" indent="-285750" eaLnBrk="0" hangingPunct="0">
              <a:defRPr sz="3200" b="1">
                <a:solidFill>
                  <a:srgbClr val="000066"/>
                </a:solidFill>
                <a:latin typeface="Times New Roman" panose="02020603050405020304" pitchFamily="18" charset="0"/>
              </a:defRPr>
            </a:lvl2pPr>
            <a:lvl3pPr marL="1143000" indent="-228600" eaLnBrk="0" hangingPunct="0">
              <a:defRPr sz="3200" b="1">
                <a:solidFill>
                  <a:srgbClr val="000066"/>
                </a:solidFill>
                <a:latin typeface="Times New Roman" panose="02020603050405020304" pitchFamily="18" charset="0"/>
              </a:defRPr>
            </a:lvl3pPr>
            <a:lvl4pPr marL="1600200" indent="-228600" eaLnBrk="0" hangingPunct="0">
              <a:defRPr sz="3200" b="1">
                <a:solidFill>
                  <a:srgbClr val="000066"/>
                </a:solidFill>
                <a:latin typeface="Times New Roman" panose="02020603050405020304" pitchFamily="18" charset="0"/>
              </a:defRPr>
            </a:lvl4pPr>
            <a:lvl5pPr marL="2057400" indent="-228600" eaLnBrk="0" hangingPunct="0">
              <a:defRPr sz="3200" b="1">
                <a:solidFill>
                  <a:srgbClr val="000066"/>
                </a:solidFill>
                <a:latin typeface="Times New Roman" panose="02020603050405020304" pitchFamily="18" charset="0"/>
              </a:defRPr>
            </a:lvl5pPr>
            <a:lvl6pPr marL="2514600" indent="-228600" algn="ctr" eaLnBrk="0" fontAlgn="base" hangingPunct="0">
              <a:spcBef>
                <a:spcPct val="0"/>
              </a:spcBef>
              <a:spcAft>
                <a:spcPct val="0"/>
              </a:spcAft>
              <a:defRPr sz="3200" b="1">
                <a:solidFill>
                  <a:srgbClr val="000066"/>
                </a:solidFill>
                <a:latin typeface="Times New Roman" panose="02020603050405020304" pitchFamily="18" charset="0"/>
              </a:defRPr>
            </a:lvl6pPr>
            <a:lvl7pPr marL="2971800" indent="-228600" algn="ctr" eaLnBrk="0" fontAlgn="base" hangingPunct="0">
              <a:spcBef>
                <a:spcPct val="0"/>
              </a:spcBef>
              <a:spcAft>
                <a:spcPct val="0"/>
              </a:spcAft>
              <a:defRPr sz="3200" b="1">
                <a:solidFill>
                  <a:srgbClr val="000066"/>
                </a:solidFill>
                <a:latin typeface="Times New Roman" panose="02020603050405020304" pitchFamily="18" charset="0"/>
              </a:defRPr>
            </a:lvl7pPr>
            <a:lvl8pPr marL="3429000" indent="-228600" algn="ctr" eaLnBrk="0" fontAlgn="base" hangingPunct="0">
              <a:spcBef>
                <a:spcPct val="0"/>
              </a:spcBef>
              <a:spcAft>
                <a:spcPct val="0"/>
              </a:spcAft>
              <a:defRPr sz="3200" b="1">
                <a:solidFill>
                  <a:srgbClr val="000066"/>
                </a:solidFill>
                <a:latin typeface="Times New Roman" panose="02020603050405020304" pitchFamily="18" charset="0"/>
              </a:defRPr>
            </a:lvl8pPr>
            <a:lvl9pPr marL="3886200" indent="-228600" algn="ctr" eaLnBrk="0" fontAlgn="base" hangingPunct="0">
              <a:spcBef>
                <a:spcPct val="0"/>
              </a:spcBef>
              <a:spcAft>
                <a:spcPct val="0"/>
              </a:spcAft>
              <a:defRPr sz="3200" b="1">
                <a:solidFill>
                  <a:srgbClr val="000066"/>
                </a:solidFill>
                <a:latin typeface="Times New Roman" panose="02020603050405020304" pitchFamily="18" charset="0"/>
              </a:defRPr>
            </a:lvl9pPr>
          </a:lstStyle>
          <a:p>
            <a:pPr eaLnBrk="1" hangingPunct="1"/>
            <a:fld id="{84EC684D-C3BF-43CB-8329-EDF81622B28A}" type="slidenum">
              <a:rPr lang="en-US" altLang="en-US" sz="1200" b="0">
                <a:solidFill>
                  <a:schemeClr val="tx1"/>
                </a:solidFill>
              </a:rPr>
              <a:pPr eaLnBrk="1" hangingPunct="1"/>
              <a:t>36</a:t>
            </a:fld>
            <a:endParaRPr lang="en-US" altLang="en-US" sz="1200" b="0">
              <a:solidFill>
                <a:schemeClr val="tx1"/>
              </a:solidFill>
            </a:endParaRPr>
          </a:p>
        </p:txBody>
      </p:sp>
      <p:sp>
        <p:nvSpPr>
          <p:cNvPr id="181251" name="Rectangle 2"/>
          <p:cNvSpPr>
            <a:spLocks noGrp="1" noRot="1" noChangeAspect="1" noChangeArrowheads="1" noTextEdit="1"/>
          </p:cNvSpPr>
          <p:nvPr>
            <p:ph type="sldImg"/>
          </p:nvPr>
        </p:nvSpPr>
        <p:spPr>
          <a:ln/>
        </p:spPr>
      </p:sp>
      <p:sp>
        <p:nvSpPr>
          <p:cNvPr id="181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6949484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rgbClr val="000066"/>
                </a:solidFill>
                <a:latin typeface="Times New Roman" panose="02020603050405020304" pitchFamily="18" charset="0"/>
              </a:defRPr>
            </a:lvl1pPr>
            <a:lvl2pPr marL="742950" indent="-285750" eaLnBrk="0" hangingPunct="0">
              <a:defRPr sz="3200" b="1">
                <a:solidFill>
                  <a:srgbClr val="000066"/>
                </a:solidFill>
                <a:latin typeface="Times New Roman" panose="02020603050405020304" pitchFamily="18" charset="0"/>
              </a:defRPr>
            </a:lvl2pPr>
            <a:lvl3pPr marL="1143000" indent="-228600" eaLnBrk="0" hangingPunct="0">
              <a:defRPr sz="3200" b="1">
                <a:solidFill>
                  <a:srgbClr val="000066"/>
                </a:solidFill>
                <a:latin typeface="Times New Roman" panose="02020603050405020304" pitchFamily="18" charset="0"/>
              </a:defRPr>
            </a:lvl3pPr>
            <a:lvl4pPr marL="1600200" indent="-228600" eaLnBrk="0" hangingPunct="0">
              <a:defRPr sz="3200" b="1">
                <a:solidFill>
                  <a:srgbClr val="000066"/>
                </a:solidFill>
                <a:latin typeface="Times New Roman" panose="02020603050405020304" pitchFamily="18" charset="0"/>
              </a:defRPr>
            </a:lvl4pPr>
            <a:lvl5pPr marL="2057400" indent="-228600" eaLnBrk="0" hangingPunct="0">
              <a:defRPr sz="3200" b="1">
                <a:solidFill>
                  <a:srgbClr val="000066"/>
                </a:solidFill>
                <a:latin typeface="Times New Roman" panose="02020603050405020304" pitchFamily="18" charset="0"/>
              </a:defRPr>
            </a:lvl5pPr>
            <a:lvl6pPr marL="2514600" indent="-228600" algn="ctr" eaLnBrk="0" fontAlgn="base" hangingPunct="0">
              <a:spcBef>
                <a:spcPct val="0"/>
              </a:spcBef>
              <a:spcAft>
                <a:spcPct val="0"/>
              </a:spcAft>
              <a:defRPr sz="3200" b="1">
                <a:solidFill>
                  <a:srgbClr val="000066"/>
                </a:solidFill>
                <a:latin typeface="Times New Roman" panose="02020603050405020304" pitchFamily="18" charset="0"/>
              </a:defRPr>
            </a:lvl6pPr>
            <a:lvl7pPr marL="2971800" indent="-228600" algn="ctr" eaLnBrk="0" fontAlgn="base" hangingPunct="0">
              <a:spcBef>
                <a:spcPct val="0"/>
              </a:spcBef>
              <a:spcAft>
                <a:spcPct val="0"/>
              </a:spcAft>
              <a:defRPr sz="3200" b="1">
                <a:solidFill>
                  <a:srgbClr val="000066"/>
                </a:solidFill>
                <a:latin typeface="Times New Roman" panose="02020603050405020304" pitchFamily="18" charset="0"/>
              </a:defRPr>
            </a:lvl7pPr>
            <a:lvl8pPr marL="3429000" indent="-228600" algn="ctr" eaLnBrk="0" fontAlgn="base" hangingPunct="0">
              <a:spcBef>
                <a:spcPct val="0"/>
              </a:spcBef>
              <a:spcAft>
                <a:spcPct val="0"/>
              </a:spcAft>
              <a:defRPr sz="3200" b="1">
                <a:solidFill>
                  <a:srgbClr val="000066"/>
                </a:solidFill>
                <a:latin typeface="Times New Roman" panose="02020603050405020304" pitchFamily="18" charset="0"/>
              </a:defRPr>
            </a:lvl8pPr>
            <a:lvl9pPr marL="3886200" indent="-228600" algn="ctr" eaLnBrk="0" fontAlgn="base" hangingPunct="0">
              <a:spcBef>
                <a:spcPct val="0"/>
              </a:spcBef>
              <a:spcAft>
                <a:spcPct val="0"/>
              </a:spcAft>
              <a:defRPr sz="3200" b="1">
                <a:solidFill>
                  <a:srgbClr val="000066"/>
                </a:solidFill>
                <a:latin typeface="Times New Roman" panose="02020603050405020304" pitchFamily="18" charset="0"/>
              </a:defRPr>
            </a:lvl9pPr>
          </a:lstStyle>
          <a:p>
            <a:pPr eaLnBrk="1" hangingPunct="1"/>
            <a:fld id="{68078190-7ADD-44F3-AFDF-31B11715CBB9}" type="slidenum">
              <a:rPr lang="en-US" altLang="en-US" sz="1200" b="0">
                <a:solidFill>
                  <a:schemeClr val="tx1"/>
                </a:solidFill>
              </a:rPr>
              <a:pPr eaLnBrk="1" hangingPunct="1"/>
              <a:t>37</a:t>
            </a:fld>
            <a:endParaRPr lang="en-US" altLang="en-US" sz="1200" b="0">
              <a:solidFill>
                <a:schemeClr val="tx1"/>
              </a:solidFill>
            </a:endParaRPr>
          </a:p>
        </p:txBody>
      </p:sp>
      <p:sp>
        <p:nvSpPr>
          <p:cNvPr id="182275" name="Rectangle 2"/>
          <p:cNvSpPr>
            <a:spLocks noGrp="1" noRot="1" noChangeAspect="1" noChangeArrowheads="1" noTextEdit="1"/>
          </p:cNvSpPr>
          <p:nvPr>
            <p:ph type="sldImg"/>
          </p:nvPr>
        </p:nvSpPr>
        <p:spPr>
          <a:ln/>
        </p:spPr>
      </p:sp>
      <p:sp>
        <p:nvSpPr>
          <p:cNvPr id="182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9591915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fld id="{3002B73C-CAFB-4028-8C60-29A95FD096E0}" type="slidenum">
              <a:rPr lang="nl-NL" altLang="en-US" sz="1200"/>
              <a:pPr eaLnBrk="1" hangingPunct="1"/>
              <a:t>4</a:t>
            </a:fld>
            <a:endParaRPr lang="nl-NL" altLang="en-US" sz="120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p>
        </p:txBody>
      </p:sp>
    </p:spTree>
    <p:extLst>
      <p:ext uri="{BB962C8B-B14F-4D97-AF65-F5344CB8AC3E}">
        <p14:creationId xmlns:p14="http://schemas.microsoft.com/office/powerpoint/2010/main" val="33049746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fld id="{3002B73C-CAFB-4028-8C60-29A95FD096E0}" type="slidenum">
              <a:rPr lang="nl-NL" altLang="en-US" sz="1200"/>
              <a:pPr eaLnBrk="1" hangingPunct="1"/>
              <a:t>5</a:t>
            </a:fld>
            <a:endParaRPr lang="nl-NL" altLang="en-US" sz="120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p>
        </p:txBody>
      </p:sp>
    </p:spTree>
    <p:extLst>
      <p:ext uri="{BB962C8B-B14F-4D97-AF65-F5344CB8AC3E}">
        <p14:creationId xmlns:p14="http://schemas.microsoft.com/office/powerpoint/2010/main" val="28735378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fld id="{3002B73C-CAFB-4028-8C60-29A95FD096E0}" type="slidenum">
              <a:rPr lang="nl-NL" altLang="en-US" sz="1200"/>
              <a:pPr eaLnBrk="1" hangingPunct="1"/>
              <a:t>6</a:t>
            </a:fld>
            <a:endParaRPr lang="nl-NL" altLang="en-US" sz="120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p>
        </p:txBody>
      </p:sp>
    </p:spTree>
    <p:extLst>
      <p:ext uri="{BB962C8B-B14F-4D97-AF65-F5344CB8AC3E}">
        <p14:creationId xmlns:p14="http://schemas.microsoft.com/office/powerpoint/2010/main" val="23992821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fld id="{3002B73C-CAFB-4028-8C60-29A95FD096E0}" type="slidenum">
              <a:rPr lang="nl-NL" altLang="en-US" sz="1200"/>
              <a:pPr eaLnBrk="1" hangingPunct="1"/>
              <a:t>7</a:t>
            </a:fld>
            <a:endParaRPr lang="nl-NL" altLang="en-US" sz="120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p>
        </p:txBody>
      </p:sp>
    </p:spTree>
    <p:extLst>
      <p:ext uri="{BB962C8B-B14F-4D97-AF65-F5344CB8AC3E}">
        <p14:creationId xmlns:p14="http://schemas.microsoft.com/office/powerpoint/2010/main" val="11725862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fld id="{3002B73C-CAFB-4028-8C60-29A95FD096E0}" type="slidenum">
              <a:rPr lang="nl-NL" altLang="en-US" sz="1200"/>
              <a:pPr eaLnBrk="1" hangingPunct="1"/>
              <a:t>8</a:t>
            </a:fld>
            <a:endParaRPr lang="nl-NL" altLang="en-US" sz="120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p>
        </p:txBody>
      </p:sp>
    </p:spTree>
    <p:extLst>
      <p:ext uri="{BB962C8B-B14F-4D97-AF65-F5344CB8AC3E}">
        <p14:creationId xmlns:p14="http://schemas.microsoft.com/office/powerpoint/2010/main" val="12413478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4101FC1B-8C43-4A8C-8055-1C40F99A4577}" type="slidenum">
              <a:rPr lang="en-US" altLang="en-US"/>
              <a:pPr>
                <a:spcBef>
                  <a:spcPct val="0"/>
                </a:spcBef>
              </a:pPr>
              <a:t>10</a:t>
            </a:fld>
            <a:endParaRPr lang="en-US" altLang="en-US"/>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24039204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80D39F32-5C15-4A14-AEFC-ABA7FE7E8A03}" type="slidenum">
              <a:rPr lang="en-US" altLang="en-US" sz="1200" b="0"/>
              <a:pPr eaLnBrk="1" hangingPunct="1"/>
              <a:t>11</a:t>
            </a:fld>
            <a:endParaRPr lang="en-US" altLang="en-US" sz="1200" b="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2523191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noFill/>
        </p:spPr>
        <p:txBody>
          <a:bodyPr/>
          <a:lstStyle/>
          <a:p>
            <a:fld id="{77C67864-B733-4971-BE73-1FFAC9D75EC7}" type="slidenum">
              <a:rPr lang="en-US" smtClean="0"/>
              <a:pPr/>
              <a:t>13</a:t>
            </a:fld>
            <a:endParaRPr lang="en-US" smtClean="0"/>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7165028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5" Type="http://schemas.openxmlformats.org/officeDocument/2006/relationships/oleObject" Target="../embeddings/oleObject2.bin"/><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950420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8600" y="1012825"/>
            <a:ext cx="8686800" cy="1174750"/>
          </a:xfrm>
          <a:prstGeom prst="roundRect">
            <a:avLst>
              <a:gd name="adj" fmla="val 16667"/>
            </a:avLst>
          </a:prstGeom>
        </p:spPr>
        <p:txBody>
          <a:bodyPr/>
          <a:lstStyle/>
          <a:p>
            <a:r>
              <a:rPr lang="en-US" smtClean="0"/>
              <a:t>Click to edit Master title style</a:t>
            </a:r>
            <a:endParaRPr lang="en-US"/>
          </a:p>
        </p:txBody>
      </p:sp>
      <p:sp>
        <p:nvSpPr>
          <p:cNvPr id="3" name="Rectangle 5"/>
          <p:cNvSpPr>
            <a:spLocks noGrp="1" noChangeArrowheads="1"/>
          </p:cNvSpPr>
          <p:nvPr>
            <p:ph type="sldNum" sz="quarter" idx="10"/>
          </p:nvPr>
        </p:nvSpPr>
        <p:spPr>
          <a:xfrm>
            <a:off x="7239000" y="6553200"/>
            <a:ext cx="1905000" cy="304800"/>
          </a:xfrm>
          <a:prstGeom prst="rect">
            <a:avLst/>
          </a:prstGeom>
          <a:ln/>
        </p:spPr>
        <p:txBody>
          <a:bodyPr/>
          <a:lstStyle>
            <a:lvl1pPr>
              <a:defRPr/>
            </a:lvl1pPr>
          </a:lstStyle>
          <a:p>
            <a:fld id="{F41BC1FE-425B-4D41-9768-47500E60C2C6}" type="slidenum">
              <a:rPr lang="en-US" altLang="en-US"/>
              <a:pPr/>
              <a:t>‹#›</a:t>
            </a:fld>
            <a:endParaRPr lang="en-US" altLang="en-US"/>
          </a:p>
        </p:txBody>
      </p:sp>
    </p:spTree>
    <p:extLst>
      <p:ext uri="{BB962C8B-B14F-4D97-AF65-F5344CB8AC3E}">
        <p14:creationId xmlns:p14="http://schemas.microsoft.com/office/powerpoint/2010/main" val="32953970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lgn="ctr">
              <a:defRPr>
                <a:latin typeface="Georgia"/>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b="0" i="0">
                <a:latin typeface="Trebuchet MS"/>
                <a:cs typeface="Trebuchet MS"/>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Tree>
    <p:extLst>
      <p:ext uri="{BB962C8B-B14F-4D97-AF65-F5344CB8AC3E}">
        <p14:creationId xmlns:p14="http://schemas.microsoft.com/office/powerpoint/2010/main" val="309448282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10"/>
          <p:cNvCxnSpPr>
            <a:cxnSpLocks noChangeShapeType="1"/>
          </p:cNvCxnSpPr>
          <p:nvPr/>
        </p:nvCxnSpPr>
        <p:spPr bwMode="auto">
          <a:xfrm>
            <a:off x="762000" y="3733800"/>
            <a:ext cx="7772400" cy="1588"/>
          </a:xfrm>
          <a:prstGeom prst="line">
            <a:avLst/>
          </a:prstGeom>
          <a:noFill/>
          <a:ln w="9525">
            <a:solidFill>
              <a:schemeClr val="bg1"/>
            </a:solidFill>
            <a:prstDash val="dot"/>
            <a:round/>
            <a:headEnd/>
            <a:tailEnd/>
          </a:ln>
        </p:spPr>
      </p:cxnSp>
      <p:sp>
        <p:nvSpPr>
          <p:cNvPr id="2" name="Title 1"/>
          <p:cNvSpPr>
            <a:spLocks noGrp="1"/>
          </p:cNvSpPr>
          <p:nvPr>
            <p:ph type="title"/>
          </p:nvPr>
        </p:nvSpPr>
        <p:spPr>
          <a:xfrm>
            <a:off x="722313" y="3743325"/>
            <a:ext cx="7772400" cy="1362075"/>
          </a:xfrm>
          <a:prstGeom prst="rect">
            <a:avLst/>
          </a:prstGeom>
        </p:spPr>
        <p:txBody>
          <a:bodyPr anchor="t"/>
          <a:lstStyle>
            <a:lvl1pPr algn="l">
              <a:defRPr sz="4000" b="0" i="0" cap="all">
                <a:latin typeface="Georgia"/>
                <a:cs typeface="Georgia"/>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243138"/>
            <a:ext cx="7772400" cy="1500187"/>
          </a:xfrm>
          <a:prstGeom prst="rect">
            <a:avLst/>
          </a:prstGeom>
        </p:spPr>
        <p:txBody>
          <a:bodyPr anchor="b"/>
          <a:lstStyle>
            <a:lvl1pPr marL="0" indent="0">
              <a:buNone/>
              <a:defRPr sz="2000" b="0" i="0">
                <a:latin typeface="Trebuchet MS"/>
                <a:cs typeface="Trebuchet MS"/>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33934136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0"/>
            <a:ext cx="8686800" cy="762000"/>
          </a:xfrm>
          <a:prstGeom prst="rect">
            <a:avLst/>
          </a:prstGeom>
        </p:spPr>
        <p:txBody>
          <a:bodyPr/>
          <a:lstStyle>
            <a:lvl1pPr algn="ctr">
              <a:defRPr b="0" i="0">
                <a:latin typeface="Georgia"/>
                <a:cs typeface="Georgia"/>
              </a:defRPr>
            </a:lvl1pPr>
          </a:lstStyle>
          <a:p>
            <a:r>
              <a:rPr lang="en-US" dirty="0" smtClean="0"/>
              <a:t>Click to edit Master title style</a:t>
            </a:r>
            <a:endParaRPr lang="en-US" dirty="0"/>
          </a:p>
        </p:txBody>
      </p:sp>
      <p:sp>
        <p:nvSpPr>
          <p:cNvPr id="3" name="Content Placeholder 2"/>
          <p:cNvSpPr>
            <a:spLocks noGrp="1"/>
          </p:cNvSpPr>
          <p:nvPr>
            <p:ph idx="1"/>
          </p:nvPr>
        </p:nvSpPr>
        <p:spPr>
          <a:xfrm>
            <a:off x="228600" y="1676400"/>
            <a:ext cx="8686800" cy="4953000"/>
          </a:xfrm>
          <a:prstGeom prst="rect">
            <a:avLst/>
          </a:prstGeom>
        </p:spPr>
        <p:txBody>
          <a:bodyPr/>
          <a:lstStyle>
            <a:lvl1pPr>
              <a:buClr>
                <a:schemeClr val="bg1"/>
              </a:buClr>
              <a:defRPr b="0" i="0">
                <a:solidFill>
                  <a:schemeClr val="bg1"/>
                </a:solidFill>
                <a:latin typeface="Trebuchet MS"/>
                <a:cs typeface="Trebuchet MS"/>
              </a:defRPr>
            </a:lvl1pPr>
            <a:lvl2pPr>
              <a:buClr>
                <a:schemeClr val="bg1"/>
              </a:buClr>
              <a:defRPr lang="en-US" sz="2400" b="0" i="0" dirty="0" smtClean="0">
                <a:solidFill>
                  <a:schemeClr val="bg1"/>
                </a:solidFill>
                <a:latin typeface="Trebuchet MS"/>
                <a:ea typeface="ＭＳ Ｐゴシック" pitchFamily="122" charset="-128"/>
                <a:cs typeface="Trebuchet MS"/>
              </a:defRPr>
            </a:lvl2pPr>
            <a:lvl3pPr>
              <a:buClr>
                <a:schemeClr val="bg1"/>
              </a:buClr>
              <a:defRPr b="0" i="0">
                <a:solidFill>
                  <a:schemeClr val="bg1"/>
                </a:solidFill>
                <a:latin typeface="Trebuchet MS"/>
                <a:cs typeface="Trebuchet MS"/>
              </a:defRPr>
            </a:lvl3pPr>
            <a:lvl4pPr>
              <a:buClr>
                <a:schemeClr val="bg1"/>
              </a:buClr>
              <a:defRPr b="0" i="0">
                <a:solidFill>
                  <a:schemeClr val="bg1"/>
                </a:solidFill>
                <a:latin typeface="Trebuchet MS"/>
                <a:cs typeface="Trebuchet MS"/>
              </a:defRPr>
            </a:lvl4pPr>
            <a:lvl5pPr>
              <a:buClr>
                <a:schemeClr val="bg1"/>
              </a:buClr>
              <a:defRPr b="0" i="1">
                <a:solidFill>
                  <a:schemeClr val="bg1"/>
                </a:solidFill>
                <a:latin typeface="Trebuchet MS"/>
                <a:cs typeface="Trebuchet MS"/>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1346652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28600" y="1828800"/>
            <a:ext cx="4267200" cy="4114800"/>
          </a:xfrm>
          <a:prstGeom prst="rect">
            <a:avLst/>
          </a:prstGeom>
        </p:spPr>
        <p:txBody>
          <a:bodyPr/>
          <a:lstStyle>
            <a:lvl1pPr>
              <a:defRPr sz="2800" b="0" i="0">
                <a:latin typeface="Trebuchet MS"/>
                <a:cs typeface="Trebuchet MS"/>
              </a:defRPr>
            </a:lvl1pPr>
            <a:lvl2pPr>
              <a:buClrTx/>
              <a:buFont typeface="Arial"/>
              <a:buChar char="•"/>
              <a:defRPr sz="2400" b="0" i="0">
                <a:latin typeface="Trebuchet MS"/>
                <a:cs typeface="Trebuchet MS"/>
              </a:defRPr>
            </a:lvl2pPr>
            <a:lvl3pPr>
              <a:buClrTx/>
              <a:buFont typeface="Arial"/>
              <a:buChar char="•"/>
              <a:defRPr sz="2000" b="0" i="0">
                <a:latin typeface="Trebuchet MS"/>
                <a:cs typeface="Trebuchet MS"/>
              </a:defRPr>
            </a:lvl3pPr>
            <a:lvl4pPr>
              <a:buClrTx/>
              <a:buFont typeface="Arial"/>
              <a:buChar char="•"/>
              <a:defRPr sz="1800" b="0" i="0">
                <a:latin typeface="Trebuchet MS"/>
                <a:cs typeface="Trebuchet MS"/>
              </a:defRPr>
            </a:lvl4pPr>
            <a:lvl5pPr>
              <a:buClr>
                <a:srgbClr val="ECD63F"/>
              </a:buClr>
              <a:buFontTx/>
              <a:buNone/>
              <a:defRPr sz="1800" b="0" i="1">
                <a:latin typeface="Trebuchet MS"/>
                <a:cs typeface="Trebuchet MS"/>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834550"/>
            <a:ext cx="4267200" cy="4109049"/>
          </a:xfrm>
          <a:prstGeom prst="rect">
            <a:avLst/>
          </a:prstGeom>
        </p:spPr>
        <p:txBody>
          <a:bodyPr/>
          <a:lstStyle>
            <a:lvl1pPr>
              <a:defRPr sz="2800" b="0" i="0">
                <a:latin typeface="Trebuchet MS"/>
                <a:cs typeface="Trebuchet MS"/>
              </a:defRPr>
            </a:lvl1pPr>
            <a:lvl2pPr>
              <a:buClrTx/>
              <a:buFont typeface="Arial"/>
              <a:buChar char="•"/>
              <a:defRPr sz="2400" b="0" i="0">
                <a:latin typeface="Trebuchet MS"/>
                <a:cs typeface="Trebuchet MS"/>
              </a:defRPr>
            </a:lvl2pPr>
            <a:lvl3pPr>
              <a:buClrTx/>
              <a:buFont typeface="Arial"/>
              <a:buChar char="•"/>
              <a:defRPr sz="2000" b="0" i="0">
                <a:latin typeface="Trebuchet MS"/>
                <a:cs typeface="Trebuchet MS"/>
              </a:defRPr>
            </a:lvl3pPr>
            <a:lvl4pPr>
              <a:buClrTx/>
              <a:buFont typeface="Arial"/>
              <a:buChar char="•"/>
              <a:defRPr sz="1800" b="0" i="0">
                <a:latin typeface="Trebuchet MS"/>
                <a:cs typeface="Trebuchet MS"/>
              </a:defRPr>
            </a:lvl4pPr>
            <a:lvl5pPr>
              <a:buClr>
                <a:srgbClr val="ECD63F"/>
              </a:buClr>
              <a:buFontTx/>
              <a:buNone/>
              <a:defRPr sz="1800" b="0" i="1">
                <a:latin typeface="Trebuchet MS"/>
                <a:cs typeface="Trebuchet MS"/>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itle 1"/>
          <p:cNvSpPr>
            <a:spLocks noGrp="1"/>
          </p:cNvSpPr>
          <p:nvPr>
            <p:ph type="title"/>
          </p:nvPr>
        </p:nvSpPr>
        <p:spPr>
          <a:xfrm>
            <a:off x="228600" y="762000"/>
            <a:ext cx="8686800" cy="762000"/>
          </a:xfrm>
          <a:prstGeom prst="rect">
            <a:avLst/>
          </a:prstGeom>
        </p:spPr>
        <p:txBody>
          <a:bodyPr/>
          <a:lstStyle>
            <a:lvl1pPr algn="ctr">
              <a:defRPr b="0" i="0">
                <a:latin typeface="Georgia"/>
                <a:cs typeface="Georgia"/>
              </a:defRPr>
            </a:lvl1pPr>
          </a:lstStyle>
          <a:p>
            <a:r>
              <a:rPr lang="en-US" dirty="0" smtClean="0"/>
              <a:t>Click to edit Master title style</a:t>
            </a:r>
            <a:endParaRPr lang="en-US" dirty="0"/>
          </a:p>
        </p:txBody>
      </p:sp>
    </p:spTree>
    <p:extLst>
      <p:ext uri="{BB962C8B-B14F-4D97-AF65-F5344CB8AC3E}">
        <p14:creationId xmlns:p14="http://schemas.microsoft.com/office/powerpoint/2010/main" val="141124399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990599"/>
            <a:ext cx="8229600" cy="1006475"/>
          </a:xfrm>
          <a:prstGeom prst="rect">
            <a:avLst/>
          </a:prstGeom>
        </p:spPr>
        <p:txBody>
          <a:bodyPr/>
          <a:lstStyle>
            <a:lvl1pPr>
              <a:defRPr b="0" i="0">
                <a:latin typeface="Georgia"/>
                <a:cs typeface="Georgia"/>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2315376"/>
            <a:ext cx="4040188" cy="438935"/>
          </a:xfrm>
          <a:prstGeom prst="rect">
            <a:avLst/>
          </a:prstGeom>
        </p:spPr>
        <p:txBody>
          <a:bodyPr anchor="b"/>
          <a:lstStyle>
            <a:lvl1pPr marL="0" indent="0">
              <a:buNone/>
              <a:defRPr sz="2400" b="1" i="0">
                <a:latin typeface="Trebuchet MS"/>
                <a:cs typeface="Trebuchet M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895601"/>
            <a:ext cx="4040188" cy="3124200"/>
          </a:xfrm>
          <a:prstGeom prst="rect">
            <a:avLst/>
          </a:prstGeom>
        </p:spPr>
        <p:txBody>
          <a:bodyPr/>
          <a:lstStyle>
            <a:lvl1pPr>
              <a:buClr>
                <a:schemeClr val="bg1"/>
              </a:buClr>
              <a:defRPr sz="2400" b="0" i="0">
                <a:solidFill>
                  <a:schemeClr val="bg1"/>
                </a:solidFill>
                <a:latin typeface="Trebuchet MS"/>
                <a:cs typeface="Trebuchet MS"/>
              </a:defRPr>
            </a:lvl1pPr>
            <a:lvl2pPr>
              <a:buClr>
                <a:schemeClr val="bg1"/>
              </a:buClr>
              <a:buFont typeface="Arial"/>
              <a:buChar char="•"/>
              <a:defRPr sz="2000" b="0" i="0">
                <a:solidFill>
                  <a:schemeClr val="bg1"/>
                </a:solidFill>
                <a:latin typeface="Trebuchet MS"/>
                <a:cs typeface="Trebuchet MS"/>
              </a:defRPr>
            </a:lvl2pPr>
            <a:lvl3pPr>
              <a:buClr>
                <a:schemeClr val="bg1"/>
              </a:buClr>
              <a:buFont typeface="Arial"/>
              <a:buChar char="•"/>
              <a:defRPr sz="1800" b="0" i="0">
                <a:solidFill>
                  <a:schemeClr val="bg1"/>
                </a:solidFill>
                <a:latin typeface="Trebuchet MS"/>
                <a:cs typeface="Trebuchet MS"/>
              </a:defRPr>
            </a:lvl3pPr>
            <a:lvl4pPr>
              <a:buClr>
                <a:schemeClr val="bg1"/>
              </a:buClr>
              <a:buFont typeface="Arial"/>
              <a:buChar char="•"/>
              <a:defRPr sz="1600" b="0" i="0">
                <a:solidFill>
                  <a:schemeClr val="bg1"/>
                </a:solidFill>
                <a:latin typeface="Trebuchet MS"/>
                <a:cs typeface="Trebuchet MS"/>
              </a:defRPr>
            </a:lvl4pPr>
            <a:lvl5pPr>
              <a:buClr>
                <a:schemeClr val="bg1"/>
              </a:buClr>
              <a:buFontTx/>
              <a:buNone/>
              <a:defRPr sz="1600" b="0" i="1">
                <a:solidFill>
                  <a:schemeClr val="bg1"/>
                </a:solidFill>
                <a:latin typeface="Trebuchet MS"/>
                <a:cs typeface="Trebuchet MS"/>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2315376"/>
            <a:ext cx="4041775" cy="438935"/>
          </a:xfrm>
          <a:prstGeom prst="rect">
            <a:avLst/>
          </a:prstGeom>
        </p:spPr>
        <p:txBody>
          <a:bodyPr anchor="b"/>
          <a:lstStyle>
            <a:lvl1pPr marL="0" indent="0">
              <a:buNone/>
              <a:defRPr sz="2400" b="1" i="0">
                <a:latin typeface="Trebuchet MS"/>
                <a:cs typeface="Trebuchet M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895601"/>
            <a:ext cx="4041775" cy="3124200"/>
          </a:xfrm>
          <a:prstGeom prst="rect">
            <a:avLst/>
          </a:prstGeom>
        </p:spPr>
        <p:txBody>
          <a:bodyPr/>
          <a:lstStyle>
            <a:lvl1pPr>
              <a:buClr>
                <a:schemeClr val="bg1"/>
              </a:buClr>
              <a:defRPr sz="2400">
                <a:solidFill>
                  <a:schemeClr val="bg1"/>
                </a:solidFill>
              </a:defRPr>
            </a:lvl1pPr>
            <a:lvl2pPr>
              <a:buClr>
                <a:schemeClr val="bg1"/>
              </a:buClr>
              <a:buFont typeface="Arial"/>
              <a:buChar char="•"/>
              <a:defRPr sz="2000">
                <a:solidFill>
                  <a:schemeClr val="bg1"/>
                </a:solidFill>
              </a:defRPr>
            </a:lvl2pPr>
            <a:lvl3pPr>
              <a:buClr>
                <a:schemeClr val="bg1"/>
              </a:buClr>
              <a:buFont typeface="Arial"/>
              <a:buChar char="•"/>
              <a:defRPr sz="1800">
                <a:solidFill>
                  <a:schemeClr val="bg1"/>
                </a:solidFill>
              </a:defRPr>
            </a:lvl3pPr>
            <a:lvl4pPr>
              <a:buClr>
                <a:schemeClr val="bg1"/>
              </a:buClr>
              <a:buFont typeface="Arial"/>
              <a:buChar char="•"/>
              <a:defRPr sz="1600">
                <a:solidFill>
                  <a:schemeClr val="bg1"/>
                </a:solidFill>
              </a:defRPr>
            </a:lvl4pPr>
            <a:lvl5pPr>
              <a:buClr>
                <a:schemeClr val="bg1"/>
              </a:buClr>
              <a:buFontTx/>
              <a:buNone/>
              <a:defRPr sz="1600" i="1">
                <a:solidFill>
                  <a:schemeClr val="bg1"/>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1927711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3008313" cy="1295400"/>
          </a:xfrm>
          <a:prstGeom prst="rect">
            <a:avLst/>
          </a:prstGeom>
          <a:solidFill>
            <a:srgbClr val="E59C00"/>
          </a:solidFill>
        </p:spPr>
        <p:txBody>
          <a:bodyPr anchor="b"/>
          <a:lstStyle>
            <a:lvl1pPr algn="l">
              <a:defRPr sz="2000" b="1" i="0">
                <a:latin typeface="Trebuchet MS"/>
                <a:cs typeface="Trebuchet MS"/>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1066801"/>
            <a:ext cx="5111750" cy="4953000"/>
          </a:xfrm>
          <a:prstGeom prst="rect">
            <a:avLst/>
          </a:prstGeom>
        </p:spPr>
        <p:txBody>
          <a:bodyPr/>
          <a:lstStyle>
            <a:lvl1pPr>
              <a:defRPr sz="3200">
                <a:latin typeface="Georgia"/>
                <a:cs typeface="Georgia"/>
              </a:defRPr>
            </a:lvl1pPr>
            <a:lvl2pPr>
              <a:buClrTx/>
              <a:buFont typeface="Arial"/>
              <a:buChar char="•"/>
              <a:defRPr sz="2800" b="0" i="0">
                <a:latin typeface="Trebuchet MS"/>
                <a:cs typeface="Trebuchet MS"/>
              </a:defRPr>
            </a:lvl2pPr>
            <a:lvl3pPr>
              <a:buClrTx/>
              <a:buFont typeface="Arial"/>
              <a:buChar char="•"/>
              <a:defRPr sz="2400" b="0" i="0">
                <a:latin typeface="Trebuchet MS"/>
                <a:cs typeface="Trebuchet MS"/>
              </a:defRPr>
            </a:lvl3pPr>
            <a:lvl4pPr>
              <a:buClrTx/>
              <a:buFont typeface="Arial"/>
              <a:buChar char="•"/>
              <a:defRPr sz="2000" b="0" i="0">
                <a:latin typeface="Trebuchet MS"/>
                <a:cs typeface="Trebuchet MS"/>
              </a:defRPr>
            </a:lvl4pPr>
            <a:lvl5pPr>
              <a:buClr>
                <a:srgbClr val="ECD63F"/>
              </a:buClr>
              <a:buFontTx/>
              <a:buNone/>
              <a:defRPr sz="2000" b="0" i="1">
                <a:latin typeface="Trebuchet MS"/>
                <a:cs typeface="Trebuchet MS"/>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514600"/>
            <a:ext cx="3008313" cy="3505200"/>
          </a:xfrm>
          <a:prstGeom prst="rect">
            <a:avLst/>
          </a:prstGeom>
        </p:spPr>
        <p:txBody>
          <a:bodyPr/>
          <a:lstStyle>
            <a:lvl1pPr marL="0" indent="0">
              <a:buNone/>
              <a:defRPr sz="1400" b="0" i="0">
                <a:latin typeface="Trebuchet MS"/>
                <a:cs typeface="Trebuchet M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93785307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4572000"/>
            <a:ext cx="5334000" cy="566738"/>
          </a:xfrm>
          <a:prstGeom prst="rect">
            <a:avLst/>
          </a:prstGeom>
        </p:spPr>
        <p:txBody>
          <a:bodyPr anchor="b"/>
          <a:lstStyle>
            <a:lvl1pPr algn="ctr">
              <a:defRPr sz="2000" b="0" i="0">
                <a:latin typeface="Georgia"/>
                <a:cs typeface="Georgia"/>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828800" y="1143000"/>
            <a:ext cx="5334000" cy="3429000"/>
          </a:xfrm>
          <a:prstGeom prst="rect">
            <a:avLst/>
          </a:prstGeom>
          <a:solidFill>
            <a:schemeClr val="bg2"/>
          </a:solidFill>
          <a:ln w="50800" cap="flat" cmpd="sng" algn="ctr">
            <a:solidFill>
              <a:schemeClr val="bg1"/>
            </a:solidFill>
            <a:prstDash val="solid"/>
            <a:miter lim="800000"/>
            <a:headEnd type="none" w="med" len="med"/>
            <a:tailEnd type="none" w="med" len="med"/>
          </a:ln>
          <a:effectLst>
            <a:outerShdw blurRad="152400" dist="101600" dir="2700000">
              <a:schemeClr val="tx1">
                <a:alpha val="31000"/>
              </a:schemeClr>
            </a:outerShdw>
          </a:effectLst>
        </p:spPr>
        <p:txBody>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828800" y="5138738"/>
            <a:ext cx="5334000" cy="804862"/>
          </a:xfrm>
          <a:prstGeom prst="rect">
            <a:avLst/>
          </a:prstGeom>
        </p:spPr>
        <p:txBody>
          <a:bodyPr/>
          <a:lstStyle>
            <a:lvl1pPr marL="0" indent="0" algn="ctr">
              <a:buNone/>
              <a:defRPr sz="1400" b="0" i="0">
                <a:latin typeface="Trebuchet MS"/>
                <a:cs typeface="Trebuchet M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424777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4" name="Rectangle 18"/>
          <p:cNvSpPr>
            <a:spLocks noChangeArrowheads="1"/>
          </p:cNvSpPr>
          <p:nvPr/>
        </p:nvSpPr>
        <p:spPr bwMode="auto">
          <a:xfrm>
            <a:off x="0" y="1066800"/>
            <a:ext cx="9144000" cy="5791200"/>
          </a:xfrm>
          <a:prstGeom prst="rect">
            <a:avLst/>
          </a:prstGeom>
          <a:gradFill rotWithShape="0">
            <a:gsLst>
              <a:gs pos="0">
                <a:srgbClr val="000042"/>
              </a:gs>
              <a:gs pos="100000">
                <a:srgbClr val="151555"/>
              </a:gs>
            </a:gsLst>
            <a:lin ang="2700000" scaled="1"/>
          </a:gradFill>
          <a:ln w="9525">
            <a:noFill/>
            <a:miter lim="800000"/>
            <a:headEnd/>
            <a:tailEnd/>
          </a:ln>
          <a:effectLst/>
        </p:spPr>
        <p:txBody>
          <a:bodyPr wrap="none" anchor="ctr"/>
          <a:lstStyle/>
          <a:p>
            <a:pPr>
              <a:defRPr/>
            </a:pPr>
            <a:endParaRPr lang="en-US"/>
          </a:p>
        </p:txBody>
      </p:sp>
      <p:sp>
        <p:nvSpPr>
          <p:cNvPr id="5" name="Rectangle 19"/>
          <p:cNvSpPr>
            <a:spLocks noChangeArrowheads="1"/>
          </p:cNvSpPr>
          <p:nvPr/>
        </p:nvSpPr>
        <p:spPr bwMode="auto">
          <a:xfrm>
            <a:off x="0" y="1066800"/>
            <a:ext cx="9144000" cy="5791200"/>
          </a:xfrm>
          <a:prstGeom prst="rect">
            <a:avLst/>
          </a:prstGeom>
          <a:solidFill>
            <a:srgbClr val="000042"/>
          </a:solidFill>
          <a:ln w="9525">
            <a:noFill/>
            <a:miter lim="800000"/>
            <a:headEnd/>
            <a:tailEnd/>
          </a:ln>
          <a:effectLst/>
        </p:spPr>
        <p:txBody>
          <a:bodyPr wrap="none" anchor="ctr"/>
          <a:lstStyle/>
          <a:p>
            <a:pPr>
              <a:defRPr/>
            </a:pPr>
            <a:endParaRPr lang="en-US"/>
          </a:p>
        </p:txBody>
      </p:sp>
      <p:sp>
        <p:nvSpPr>
          <p:cNvPr id="6" name="Rectangle 2"/>
          <p:cNvSpPr>
            <a:spLocks noChangeArrowheads="1"/>
          </p:cNvSpPr>
          <p:nvPr/>
        </p:nvSpPr>
        <p:spPr bwMode="auto">
          <a:xfrm>
            <a:off x="0" y="1066800"/>
            <a:ext cx="9144000" cy="5791200"/>
          </a:xfrm>
          <a:prstGeom prst="rect">
            <a:avLst/>
          </a:prstGeom>
          <a:gradFill rotWithShape="0">
            <a:gsLst>
              <a:gs pos="0">
                <a:srgbClr val="000042"/>
              </a:gs>
              <a:gs pos="100000">
                <a:srgbClr val="151555"/>
              </a:gs>
            </a:gsLst>
            <a:lin ang="2700000" scaled="1"/>
          </a:gradFill>
          <a:ln w="9525">
            <a:noFill/>
            <a:miter lim="800000"/>
            <a:headEnd/>
            <a:tailEnd/>
          </a:ln>
          <a:effectLst/>
        </p:spPr>
        <p:txBody>
          <a:bodyPr wrap="none" anchor="ctr"/>
          <a:lstStyle/>
          <a:p>
            <a:pPr>
              <a:defRPr/>
            </a:pPr>
            <a:endParaRPr lang="en-US"/>
          </a:p>
        </p:txBody>
      </p:sp>
      <p:sp>
        <p:nvSpPr>
          <p:cNvPr id="7" name="Rectangle 3"/>
          <p:cNvSpPr>
            <a:spLocks noChangeArrowheads="1"/>
          </p:cNvSpPr>
          <p:nvPr/>
        </p:nvSpPr>
        <p:spPr bwMode="auto">
          <a:xfrm>
            <a:off x="0" y="1066800"/>
            <a:ext cx="9144000" cy="5791200"/>
          </a:xfrm>
          <a:prstGeom prst="rect">
            <a:avLst/>
          </a:prstGeom>
          <a:noFill/>
          <a:ln w="9525">
            <a:noFill/>
            <a:miter lim="800000"/>
            <a:headEnd/>
            <a:tailEnd/>
          </a:ln>
          <a:effectLst/>
        </p:spPr>
        <p:txBody>
          <a:bodyPr wrap="none" anchor="ctr"/>
          <a:lstStyle/>
          <a:p>
            <a:pPr>
              <a:defRPr/>
            </a:pPr>
            <a:endParaRPr lang="en-US"/>
          </a:p>
        </p:txBody>
      </p:sp>
      <p:graphicFrame>
        <p:nvGraphicFramePr>
          <p:cNvPr id="8" name="Object 6"/>
          <p:cNvGraphicFramePr>
            <a:graphicFrameLocks noChangeAspect="1"/>
          </p:cNvGraphicFramePr>
          <p:nvPr/>
        </p:nvGraphicFramePr>
        <p:xfrm>
          <a:off x="0" y="0"/>
          <a:ext cx="9144000" cy="1130300"/>
        </p:xfrm>
        <a:graphic>
          <a:graphicData uri="http://schemas.openxmlformats.org/presentationml/2006/ole">
            <mc:AlternateContent xmlns:mc="http://schemas.openxmlformats.org/markup-compatibility/2006">
              <mc:Choice xmlns:v="urn:schemas-microsoft-com:vml" Requires="v">
                <p:oleObj spid="_x0000_s357846" name="Photo Editor-foto" r:id="rId3" imgW="7621064" imgH="1009791" progId="MSPhotoEd.3">
                  <p:embed/>
                </p:oleObj>
              </mc:Choice>
              <mc:Fallback>
                <p:oleObj name="Photo Editor-foto" r:id="rId3" imgW="7621064" imgH="1009791"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Text Box 7"/>
          <p:cNvSpPr txBox="1">
            <a:spLocks noChangeArrowheads="1"/>
          </p:cNvSpPr>
          <p:nvPr/>
        </p:nvSpPr>
        <p:spPr bwMode="auto">
          <a:xfrm>
            <a:off x="1828800" y="71438"/>
            <a:ext cx="4191000" cy="1128712"/>
          </a:xfrm>
          <a:prstGeom prst="rect">
            <a:avLst/>
          </a:prstGeom>
          <a:noFill/>
          <a:ln w="9525">
            <a:noFill/>
            <a:miter lim="800000"/>
            <a:headEnd/>
            <a:tailEnd/>
          </a:ln>
          <a:effectLst/>
        </p:spPr>
        <p:txBody>
          <a:bodyPr>
            <a:spAutoFit/>
          </a:bodyPr>
          <a:lstStyle/>
          <a:p>
            <a:pPr algn="l">
              <a:defRPr/>
            </a:pPr>
            <a:r>
              <a:rPr lang="nl-BE" sz="2000">
                <a:solidFill>
                  <a:schemeClr val="bg1"/>
                </a:solidFill>
                <a:latin typeface="Batang" pitchFamily="18" charset="-127"/>
              </a:rPr>
              <a:t>New York State </a:t>
            </a:r>
          </a:p>
          <a:p>
            <a:pPr algn="l">
              <a:defRPr/>
            </a:pPr>
            <a:r>
              <a:rPr lang="nl-BE" sz="2000">
                <a:solidFill>
                  <a:schemeClr val="bg1"/>
                </a:solidFill>
                <a:latin typeface="Batang" pitchFamily="18" charset="-127"/>
              </a:rPr>
              <a:t>Center of Excellence in Bioinformatics &amp; Life Sciences</a:t>
            </a:r>
          </a:p>
          <a:p>
            <a:pPr algn="l">
              <a:defRPr/>
            </a:pPr>
            <a:endParaRPr lang="nl-BE" sz="800">
              <a:solidFill>
                <a:schemeClr val="bg1"/>
              </a:solidFill>
              <a:latin typeface="Batang" pitchFamily="18" charset="-127"/>
            </a:endParaRPr>
          </a:p>
        </p:txBody>
      </p:sp>
      <p:grpSp>
        <p:nvGrpSpPr>
          <p:cNvPr id="10" name="Group 8"/>
          <p:cNvGrpSpPr>
            <a:grpSpLocks/>
          </p:cNvGrpSpPr>
          <p:nvPr/>
        </p:nvGrpSpPr>
        <p:grpSpPr bwMode="auto">
          <a:xfrm>
            <a:off x="152400" y="152400"/>
            <a:ext cx="1752600" cy="838200"/>
            <a:chOff x="720" y="1440"/>
            <a:chExt cx="1104" cy="576"/>
          </a:xfrm>
        </p:grpSpPr>
        <p:sp>
          <p:nvSpPr>
            <p:cNvPr id="11" name="AutoShape 9"/>
            <p:cNvSpPr>
              <a:spLocks noChangeArrowheads="1"/>
            </p:cNvSpPr>
            <p:nvPr/>
          </p:nvSpPr>
          <p:spPr bwMode="auto">
            <a:xfrm>
              <a:off x="820"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12" name="AutoShape 10"/>
            <p:cNvSpPr>
              <a:spLocks noChangeArrowheads="1"/>
            </p:cNvSpPr>
            <p:nvPr/>
          </p:nvSpPr>
          <p:spPr bwMode="auto">
            <a:xfrm>
              <a:off x="1123" y="1449"/>
              <a:ext cx="352" cy="269"/>
            </a:xfrm>
            <a:prstGeom prst="parallelogram">
              <a:avLst>
                <a:gd name="adj" fmla="val 32714"/>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13" name="AutoShape 11"/>
            <p:cNvSpPr>
              <a:spLocks noChangeArrowheads="1"/>
            </p:cNvSpPr>
            <p:nvPr/>
          </p:nvSpPr>
          <p:spPr bwMode="auto">
            <a:xfrm>
              <a:off x="1424"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14" name="AutoShape 12"/>
            <p:cNvSpPr>
              <a:spLocks noChangeArrowheads="1"/>
            </p:cNvSpPr>
            <p:nvPr/>
          </p:nvSpPr>
          <p:spPr bwMode="auto">
            <a:xfrm>
              <a:off x="720" y="1761"/>
              <a:ext cx="352" cy="255"/>
            </a:xfrm>
            <a:prstGeom prst="parallelogram">
              <a:avLst>
                <a:gd name="adj" fmla="val 34510"/>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15" name="AutoShape 13"/>
            <p:cNvSpPr>
              <a:spLocks noChangeArrowheads="1"/>
            </p:cNvSpPr>
            <p:nvPr/>
          </p:nvSpPr>
          <p:spPr bwMode="auto">
            <a:xfrm>
              <a:off x="1021" y="1761"/>
              <a:ext cx="352" cy="255"/>
            </a:xfrm>
            <a:prstGeom prst="parallelogram">
              <a:avLst>
                <a:gd name="adj" fmla="val 34510"/>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16" name="AutoShape 14"/>
            <p:cNvSpPr>
              <a:spLocks noChangeArrowheads="1"/>
            </p:cNvSpPr>
            <p:nvPr/>
          </p:nvSpPr>
          <p:spPr bwMode="auto">
            <a:xfrm>
              <a:off x="1324" y="1761"/>
              <a:ext cx="352" cy="255"/>
            </a:xfrm>
            <a:prstGeom prst="parallelogram">
              <a:avLst>
                <a:gd name="adj" fmla="val 34510"/>
              </a:avLst>
            </a:prstGeom>
            <a:solidFill>
              <a:schemeClr val="bg2"/>
            </a:solidFill>
            <a:ln w="28575">
              <a:solidFill>
                <a:srgbClr val="1E2082"/>
              </a:solidFill>
              <a:miter lim="800000"/>
              <a:headEnd/>
              <a:tailEnd/>
            </a:ln>
            <a:effectLst/>
          </p:spPr>
          <p:txBody>
            <a:bodyPr wrap="none" anchor="ctr"/>
            <a:lstStyle/>
            <a:p>
              <a:pPr>
                <a:defRPr/>
              </a:pPr>
              <a:endParaRPr lang="en-US"/>
            </a:p>
          </p:txBody>
        </p:sp>
        <p:sp>
          <p:nvSpPr>
            <p:cNvPr id="17" name="Rectangle 15"/>
            <p:cNvSpPr>
              <a:spLocks noChangeArrowheads="1"/>
            </p:cNvSpPr>
            <p:nvPr/>
          </p:nvSpPr>
          <p:spPr bwMode="auto">
            <a:xfrm>
              <a:off x="864" y="1440"/>
              <a:ext cx="960" cy="314"/>
            </a:xfrm>
            <a:prstGeom prst="rect">
              <a:avLst/>
            </a:prstGeom>
            <a:noFill/>
            <a:ln w="9525">
              <a:noFill/>
              <a:miter lim="800000"/>
              <a:headEnd/>
              <a:tailEnd/>
            </a:ln>
            <a:effectLst/>
          </p:spPr>
          <p:txBody>
            <a:bodyPr>
              <a:spAutoFit/>
            </a:bodyPr>
            <a:lstStyle/>
            <a:p>
              <a:pPr algn="l">
                <a:defRPr/>
              </a:pPr>
              <a:r>
                <a:rPr lang="nl-BE">
                  <a:solidFill>
                    <a:srgbClr val="153C8B"/>
                  </a:solidFill>
                  <a:latin typeface="Verdana" pitchFamily="34" charset="0"/>
                </a:rPr>
                <a:t>R  </a:t>
              </a:r>
              <a:r>
                <a:rPr lang="nl-BE" sz="1600">
                  <a:solidFill>
                    <a:srgbClr val="153C8B"/>
                  </a:solidFill>
                  <a:latin typeface="Verdana" pitchFamily="34" charset="0"/>
                </a:rPr>
                <a:t> </a:t>
              </a:r>
              <a:r>
                <a:rPr lang="nl-BE">
                  <a:solidFill>
                    <a:srgbClr val="153C8B"/>
                  </a:solidFill>
                  <a:latin typeface="Verdana" pitchFamily="34" charset="0"/>
                </a:rPr>
                <a:t>T  U</a:t>
              </a:r>
              <a:endParaRPr lang="en-US">
                <a:solidFill>
                  <a:srgbClr val="153C8B"/>
                </a:solidFill>
                <a:latin typeface="Verdana" pitchFamily="34" charset="0"/>
              </a:endParaRPr>
            </a:p>
          </p:txBody>
        </p:sp>
      </p:grpSp>
      <p:sp>
        <p:nvSpPr>
          <p:cNvPr id="18" name="Line 16"/>
          <p:cNvSpPr>
            <a:spLocks noChangeShapeType="1"/>
          </p:cNvSpPr>
          <p:nvPr/>
        </p:nvSpPr>
        <p:spPr bwMode="auto">
          <a:xfrm>
            <a:off x="0" y="1143000"/>
            <a:ext cx="9144000" cy="0"/>
          </a:xfrm>
          <a:prstGeom prst="line">
            <a:avLst/>
          </a:prstGeom>
          <a:noFill/>
          <a:ln w="9525">
            <a:solidFill>
              <a:schemeClr val="bg1"/>
            </a:solidFill>
            <a:round/>
            <a:headEnd/>
            <a:tailEnd/>
          </a:ln>
          <a:effectLst/>
        </p:spPr>
        <p:txBody>
          <a:bodyPr anchor="ctr"/>
          <a:lstStyle/>
          <a:p>
            <a:pPr>
              <a:defRPr/>
            </a:pPr>
            <a:endParaRPr lang="en-US"/>
          </a:p>
        </p:txBody>
      </p:sp>
      <p:graphicFrame>
        <p:nvGraphicFramePr>
          <p:cNvPr id="19" name="Object 20"/>
          <p:cNvGraphicFramePr>
            <a:graphicFrameLocks noChangeAspect="1"/>
          </p:cNvGraphicFramePr>
          <p:nvPr/>
        </p:nvGraphicFramePr>
        <p:xfrm>
          <a:off x="0" y="0"/>
          <a:ext cx="9144000" cy="1130300"/>
        </p:xfrm>
        <a:graphic>
          <a:graphicData uri="http://schemas.openxmlformats.org/presentationml/2006/ole">
            <mc:AlternateContent xmlns:mc="http://schemas.openxmlformats.org/markup-compatibility/2006">
              <mc:Choice xmlns:v="urn:schemas-microsoft-com:vml" Requires="v">
                <p:oleObj spid="_x0000_s357847" name="Photo Editor-foto" r:id="rId5" imgW="7621064" imgH="1009791" progId="MSPhotoEd.3">
                  <p:embed/>
                </p:oleObj>
              </mc:Choice>
              <mc:Fallback>
                <p:oleObj name="Photo Editor-foto" r:id="rId5" imgW="7621064" imgH="1009791"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 name="Text Box 21"/>
          <p:cNvSpPr txBox="1">
            <a:spLocks noChangeArrowheads="1"/>
          </p:cNvSpPr>
          <p:nvPr/>
        </p:nvSpPr>
        <p:spPr bwMode="auto">
          <a:xfrm>
            <a:off x="1828800" y="71438"/>
            <a:ext cx="4191000" cy="1128712"/>
          </a:xfrm>
          <a:prstGeom prst="rect">
            <a:avLst/>
          </a:prstGeom>
          <a:noFill/>
          <a:ln w="9525">
            <a:noFill/>
            <a:miter lim="800000"/>
            <a:headEnd/>
            <a:tailEnd/>
          </a:ln>
          <a:effectLst/>
        </p:spPr>
        <p:txBody>
          <a:bodyPr>
            <a:spAutoFit/>
          </a:bodyPr>
          <a:lstStyle/>
          <a:p>
            <a:pPr algn="l">
              <a:defRPr/>
            </a:pPr>
            <a:r>
              <a:rPr lang="nl-BE" sz="2000">
                <a:solidFill>
                  <a:schemeClr val="bg1"/>
                </a:solidFill>
                <a:latin typeface="Batang" pitchFamily="18" charset="-127"/>
              </a:rPr>
              <a:t>New York State </a:t>
            </a:r>
          </a:p>
          <a:p>
            <a:pPr algn="l">
              <a:defRPr/>
            </a:pPr>
            <a:r>
              <a:rPr lang="nl-BE" sz="2000">
                <a:solidFill>
                  <a:schemeClr val="bg1"/>
                </a:solidFill>
                <a:latin typeface="Batang" pitchFamily="18" charset="-127"/>
              </a:rPr>
              <a:t>Center of Excellence in Bioinformatics &amp; Life Sciences</a:t>
            </a:r>
          </a:p>
          <a:p>
            <a:pPr algn="l">
              <a:defRPr/>
            </a:pPr>
            <a:endParaRPr lang="nl-BE" sz="800">
              <a:solidFill>
                <a:schemeClr val="bg1"/>
              </a:solidFill>
              <a:latin typeface="Batang" pitchFamily="18" charset="-127"/>
            </a:endParaRPr>
          </a:p>
        </p:txBody>
      </p:sp>
      <p:grpSp>
        <p:nvGrpSpPr>
          <p:cNvPr id="21" name="Group 22"/>
          <p:cNvGrpSpPr>
            <a:grpSpLocks/>
          </p:cNvGrpSpPr>
          <p:nvPr/>
        </p:nvGrpSpPr>
        <p:grpSpPr bwMode="auto">
          <a:xfrm>
            <a:off x="152400" y="152400"/>
            <a:ext cx="1752600" cy="838200"/>
            <a:chOff x="720" y="1440"/>
            <a:chExt cx="1104" cy="576"/>
          </a:xfrm>
        </p:grpSpPr>
        <p:sp>
          <p:nvSpPr>
            <p:cNvPr id="22" name="AutoShape 23"/>
            <p:cNvSpPr>
              <a:spLocks noChangeArrowheads="1"/>
            </p:cNvSpPr>
            <p:nvPr/>
          </p:nvSpPr>
          <p:spPr bwMode="auto">
            <a:xfrm>
              <a:off x="820"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23" name="AutoShape 24"/>
            <p:cNvSpPr>
              <a:spLocks noChangeArrowheads="1"/>
            </p:cNvSpPr>
            <p:nvPr/>
          </p:nvSpPr>
          <p:spPr bwMode="auto">
            <a:xfrm>
              <a:off x="1123" y="1449"/>
              <a:ext cx="352" cy="269"/>
            </a:xfrm>
            <a:prstGeom prst="parallelogram">
              <a:avLst>
                <a:gd name="adj" fmla="val 32714"/>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24" name="AutoShape 25"/>
            <p:cNvSpPr>
              <a:spLocks noChangeArrowheads="1"/>
            </p:cNvSpPr>
            <p:nvPr/>
          </p:nvSpPr>
          <p:spPr bwMode="auto">
            <a:xfrm>
              <a:off x="1424"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25" name="AutoShape 26"/>
            <p:cNvSpPr>
              <a:spLocks noChangeArrowheads="1"/>
            </p:cNvSpPr>
            <p:nvPr/>
          </p:nvSpPr>
          <p:spPr bwMode="auto">
            <a:xfrm>
              <a:off x="720" y="1761"/>
              <a:ext cx="352" cy="255"/>
            </a:xfrm>
            <a:prstGeom prst="parallelogram">
              <a:avLst>
                <a:gd name="adj" fmla="val 34510"/>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26" name="AutoShape 27"/>
            <p:cNvSpPr>
              <a:spLocks noChangeArrowheads="1"/>
            </p:cNvSpPr>
            <p:nvPr/>
          </p:nvSpPr>
          <p:spPr bwMode="auto">
            <a:xfrm>
              <a:off x="1021" y="1761"/>
              <a:ext cx="352" cy="255"/>
            </a:xfrm>
            <a:prstGeom prst="parallelogram">
              <a:avLst>
                <a:gd name="adj" fmla="val 34510"/>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27" name="AutoShape 28"/>
            <p:cNvSpPr>
              <a:spLocks noChangeArrowheads="1"/>
            </p:cNvSpPr>
            <p:nvPr/>
          </p:nvSpPr>
          <p:spPr bwMode="auto">
            <a:xfrm>
              <a:off x="1324" y="1761"/>
              <a:ext cx="352" cy="255"/>
            </a:xfrm>
            <a:prstGeom prst="parallelogram">
              <a:avLst>
                <a:gd name="adj" fmla="val 34510"/>
              </a:avLst>
            </a:prstGeom>
            <a:solidFill>
              <a:schemeClr val="bg2"/>
            </a:solidFill>
            <a:ln w="28575">
              <a:solidFill>
                <a:srgbClr val="1E2082"/>
              </a:solidFill>
              <a:miter lim="800000"/>
              <a:headEnd/>
              <a:tailEnd/>
            </a:ln>
            <a:effectLst/>
          </p:spPr>
          <p:txBody>
            <a:bodyPr wrap="none" anchor="ctr"/>
            <a:lstStyle/>
            <a:p>
              <a:pPr>
                <a:defRPr/>
              </a:pPr>
              <a:endParaRPr lang="en-US"/>
            </a:p>
          </p:txBody>
        </p:sp>
        <p:sp>
          <p:nvSpPr>
            <p:cNvPr id="28" name="Rectangle 29"/>
            <p:cNvSpPr>
              <a:spLocks noChangeArrowheads="1"/>
            </p:cNvSpPr>
            <p:nvPr/>
          </p:nvSpPr>
          <p:spPr bwMode="auto">
            <a:xfrm>
              <a:off x="864" y="1440"/>
              <a:ext cx="960" cy="314"/>
            </a:xfrm>
            <a:prstGeom prst="rect">
              <a:avLst/>
            </a:prstGeom>
            <a:noFill/>
            <a:ln w="9525">
              <a:noFill/>
              <a:miter lim="800000"/>
              <a:headEnd/>
              <a:tailEnd/>
            </a:ln>
            <a:effectLst/>
          </p:spPr>
          <p:txBody>
            <a:bodyPr>
              <a:spAutoFit/>
            </a:bodyPr>
            <a:lstStyle/>
            <a:p>
              <a:pPr algn="l">
                <a:defRPr/>
              </a:pPr>
              <a:r>
                <a:rPr lang="nl-BE">
                  <a:solidFill>
                    <a:srgbClr val="153C8B"/>
                  </a:solidFill>
                  <a:latin typeface="Verdana" pitchFamily="34" charset="0"/>
                </a:rPr>
                <a:t>R  </a:t>
              </a:r>
              <a:r>
                <a:rPr lang="nl-BE" sz="1600">
                  <a:solidFill>
                    <a:srgbClr val="153C8B"/>
                  </a:solidFill>
                  <a:latin typeface="Verdana" pitchFamily="34" charset="0"/>
                </a:rPr>
                <a:t> </a:t>
              </a:r>
              <a:r>
                <a:rPr lang="nl-BE">
                  <a:solidFill>
                    <a:srgbClr val="153C8B"/>
                  </a:solidFill>
                  <a:latin typeface="Verdana" pitchFamily="34" charset="0"/>
                </a:rPr>
                <a:t>T  U</a:t>
              </a:r>
              <a:endParaRPr lang="en-US">
                <a:solidFill>
                  <a:srgbClr val="153C8B"/>
                </a:solidFill>
                <a:latin typeface="Verdana" pitchFamily="34" charset="0"/>
              </a:endParaRPr>
            </a:p>
          </p:txBody>
        </p:sp>
      </p:grpSp>
      <p:sp>
        <p:nvSpPr>
          <p:cNvPr id="29" name="Line 30"/>
          <p:cNvSpPr>
            <a:spLocks noChangeShapeType="1"/>
          </p:cNvSpPr>
          <p:nvPr/>
        </p:nvSpPr>
        <p:spPr bwMode="auto">
          <a:xfrm>
            <a:off x="0" y="1143000"/>
            <a:ext cx="9144000" cy="0"/>
          </a:xfrm>
          <a:prstGeom prst="line">
            <a:avLst/>
          </a:prstGeom>
          <a:noFill/>
          <a:ln w="9525">
            <a:solidFill>
              <a:schemeClr val="bg1"/>
            </a:solidFill>
            <a:round/>
            <a:headEnd/>
            <a:tailEnd/>
          </a:ln>
          <a:effectLst/>
        </p:spPr>
        <p:txBody>
          <a:bodyPr anchor="ctr"/>
          <a:lstStyle/>
          <a:p>
            <a:pPr>
              <a:defRPr/>
            </a:pPr>
            <a:endParaRPr lang="en-US"/>
          </a:p>
        </p:txBody>
      </p:sp>
      <p:sp>
        <p:nvSpPr>
          <p:cNvPr id="2" name="Title 1"/>
          <p:cNvSpPr>
            <a:spLocks noGrp="1"/>
          </p:cNvSpPr>
          <p:nvPr>
            <p:ph type="title"/>
          </p:nvPr>
        </p:nvSpPr>
        <p:spPr>
          <a:xfrm>
            <a:off x="228600" y="1012825"/>
            <a:ext cx="8686800" cy="1174750"/>
          </a:xfrm>
          <a:prstGeom prst="roundRect">
            <a:avLst>
              <a:gd name="adj" fmla="val 16667"/>
            </a:avLst>
          </a:prstGeom>
        </p:spPr>
        <p:txBody>
          <a:bodyPr/>
          <a:lstStyle/>
          <a:p>
            <a:r>
              <a:rPr lang="en-US" smtClean="0"/>
              <a:t>Click to edit Master title style</a:t>
            </a:r>
            <a:endParaRPr lang="en-US"/>
          </a:p>
        </p:txBody>
      </p:sp>
      <p:sp>
        <p:nvSpPr>
          <p:cNvPr id="3" name="Table Placeholder 2"/>
          <p:cNvSpPr>
            <a:spLocks noGrp="1"/>
          </p:cNvSpPr>
          <p:nvPr>
            <p:ph type="tbl" idx="1"/>
          </p:nvPr>
        </p:nvSpPr>
        <p:spPr>
          <a:xfrm>
            <a:off x="152400" y="1981200"/>
            <a:ext cx="8839200" cy="4724400"/>
          </a:xfrm>
          <a:prstGeom prst="rect">
            <a:avLst/>
          </a:prstGeom>
        </p:spPr>
        <p:txBody>
          <a:bodyPr/>
          <a:lstStyle/>
          <a:p>
            <a:pPr lvl="0"/>
            <a:r>
              <a:rPr lang="en-US" noProof="0" smtClean="0"/>
              <a:t>Click icon to add table</a:t>
            </a:r>
            <a:endParaRPr lang="en-US" noProof="0"/>
          </a:p>
        </p:txBody>
      </p:sp>
      <p:sp>
        <p:nvSpPr>
          <p:cNvPr id="30" name="Slide Number Placeholder 3"/>
          <p:cNvSpPr>
            <a:spLocks noGrp="1"/>
          </p:cNvSpPr>
          <p:nvPr>
            <p:ph type="sldNum" sz="quarter" idx="10"/>
          </p:nvPr>
        </p:nvSpPr>
        <p:spPr>
          <a:xfrm>
            <a:off x="7239000" y="6553200"/>
            <a:ext cx="1905000" cy="304800"/>
          </a:xfrm>
          <a:prstGeom prst="rect">
            <a:avLst/>
          </a:prstGeom>
        </p:spPr>
        <p:txBody>
          <a:bodyPr/>
          <a:lstStyle>
            <a:lvl1pPr>
              <a:defRPr/>
            </a:lvl1pPr>
          </a:lstStyle>
          <a:p>
            <a:pPr>
              <a:defRPr/>
            </a:pPr>
            <a:fld id="{2BFB4125-E3D1-4ED8-8187-4993DEAD497C}" type="slidenum">
              <a:rPr lang="en-US" smtClean="0"/>
              <a:pPr>
                <a:defRPr/>
              </a:pPr>
              <a:t>‹#›</a:t>
            </a:fld>
            <a:endParaRPr lang="en-US"/>
          </a:p>
        </p:txBody>
      </p:sp>
    </p:spTree>
    <p:extLst>
      <p:ext uri="{BB962C8B-B14F-4D97-AF65-F5344CB8AC3E}">
        <p14:creationId xmlns:p14="http://schemas.microsoft.com/office/powerpoint/2010/main" val="19915834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downtown.jpg"/>
          <p:cNvPicPr>
            <a:picLocks noChangeAspect="1"/>
          </p:cNvPicPr>
          <p:nvPr/>
        </p:nvPicPr>
        <p:blipFill>
          <a:blip r:embed="rId12"/>
          <a:srcRect/>
          <a:stretch>
            <a:fillRect/>
          </a:stretch>
        </p:blipFill>
        <p:spPr bwMode="auto">
          <a:xfrm>
            <a:off x="0" y="0"/>
            <a:ext cx="9144000" cy="6858000"/>
          </a:xfrm>
          <a:prstGeom prst="rect">
            <a:avLst/>
          </a:prstGeom>
          <a:noFill/>
          <a:ln w="9525">
            <a:noFill/>
            <a:miter lim="800000"/>
            <a:headEnd/>
            <a:tailEnd/>
          </a:ln>
        </p:spPr>
      </p:pic>
      <p:sp>
        <p:nvSpPr>
          <p:cNvPr id="2" name="Rectangle 1"/>
          <p:cNvSpPr/>
          <p:nvPr/>
        </p:nvSpPr>
        <p:spPr bwMode="auto">
          <a:xfrm>
            <a:off x="0" y="609600"/>
            <a:ext cx="9144000" cy="6248400"/>
          </a:xfrm>
          <a:prstGeom prst="rect">
            <a:avLst/>
          </a:prstGeom>
          <a:solidFill>
            <a:srgbClr val="002060">
              <a:alpha val="6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1387459220"/>
      </p:ext>
    </p:extLst>
  </p:cSld>
  <p:clrMap bg1="lt1" tx1="dk1" bg2="lt2" tx2="dk2" accent1="accent1" accent2="accent2" accent3="accent3" accent4="accent4" accent5="accent5" accent6="accent6" hlink="hlink" folHlink="folHlink"/>
  <p:sldLayoutIdLst>
    <p:sldLayoutId id="2147484027" r:id="rId1"/>
    <p:sldLayoutId id="2147484028" r:id="rId2"/>
    <p:sldLayoutId id="2147484029" r:id="rId3"/>
    <p:sldLayoutId id="2147484030" r:id="rId4"/>
    <p:sldLayoutId id="2147484031" r:id="rId5"/>
    <p:sldLayoutId id="2147484032" r:id="rId6"/>
    <p:sldLayoutId id="2147484033" r:id="rId7"/>
    <p:sldLayoutId id="2147484034" r:id="rId8"/>
    <p:sldLayoutId id="2147484035" r:id="rId9"/>
    <p:sldLayoutId id="2147484036" r:id="rId10"/>
  </p:sldLayoutIdLst>
  <p:timing>
    <p:tnLst>
      <p:par>
        <p:cTn id="1" dur="indefinite" restart="never" nodeType="tmRoot"/>
      </p:par>
    </p:tnLst>
  </p:timing>
  <p:hf hdr="0" ftr="0" dt="0"/>
  <p:txStyles>
    <p:titleStyle>
      <a:lvl1pPr algn="l" rtl="0" eaLnBrk="1" fontAlgn="base" hangingPunct="1">
        <a:spcBef>
          <a:spcPct val="0"/>
        </a:spcBef>
        <a:spcAft>
          <a:spcPct val="0"/>
        </a:spcAft>
        <a:defRPr sz="3600">
          <a:solidFill>
            <a:schemeClr val="bg1"/>
          </a:solidFill>
          <a:latin typeface="+mj-lt"/>
          <a:ea typeface="ＭＳ Ｐゴシック" pitchFamily="122" charset="-128"/>
          <a:cs typeface="ＭＳ Ｐゴシック" pitchFamily="122" charset="-128"/>
        </a:defRPr>
      </a:lvl1pPr>
      <a:lvl2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2pPr>
      <a:lvl3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3pPr>
      <a:lvl4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4pPr>
      <a:lvl5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5pPr>
      <a:lvl6pPr marL="457200" algn="l" rtl="0" eaLnBrk="1" fontAlgn="base" hangingPunct="1">
        <a:spcBef>
          <a:spcPct val="0"/>
        </a:spcBef>
        <a:spcAft>
          <a:spcPct val="0"/>
        </a:spcAft>
        <a:defRPr sz="3600">
          <a:solidFill>
            <a:schemeClr val="bg1"/>
          </a:solidFill>
          <a:latin typeface="Times" pitchFamily="122" charset="0"/>
        </a:defRPr>
      </a:lvl6pPr>
      <a:lvl7pPr marL="914400" algn="l" rtl="0" eaLnBrk="1" fontAlgn="base" hangingPunct="1">
        <a:spcBef>
          <a:spcPct val="0"/>
        </a:spcBef>
        <a:spcAft>
          <a:spcPct val="0"/>
        </a:spcAft>
        <a:defRPr sz="3600">
          <a:solidFill>
            <a:schemeClr val="bg1"/>
          </a:solidFill>
          <a:latin typeface="Times" pitchFamily="122" charset="0"/>
        </a:defRPr>
      </a:lvl7pPr>
      <a:lvl8pPr marL="1371600" algn="l" rtl="0" eaLnBrk="1" fontAlgn="base" hangingPunct="1">
        <a:spcBef>
          <a:spcPct val="0"/>
        </a:spcBef>
        <a:spcAft>
          <a:spcPct val="0"/>
        </a:spcAft>
        <a:defRPr sz="3600">
          <a:solidFill>
            <a:schemeClr val="bg1"/>
          </a:solidFill>
          <a:latin typeface="Times" pitchFamily="122" charset="0"/>
        </a:defRPr>
      </a:lvl8pPr>
      <a:lvl9pPr marL="1828800" algn="l" rtl="0" eaLnBrk="1" fontAlgn="base" hangingPunct="1">
        <a:spcBef>
          <a:spcPct val="0"/>
        </a:spcBef>
        <a:spcAft>
          <a:spcPct val="0"/>
        </a:spcAft>
        <a:defRPr sz="3600">
          <a:solidFill>
            <a:schemeClr val="bg1"/>
          </a:solidFill>
          <a:latin typeface="Times" pitchFamily="122" charset="0"/>
        </a:defRPr>
      </a:lvl9pPr>
    </p:titleStyle>
    <p:bodyStyle>
      <a:lvl1pPr marL="342900" indent="-342900" algn="l" rtl="0" eaLnBrk="1" fontAlgn="base" hangingPunct="1">
        <a:spcBef>
          <a:spcPct val="20000"/>
        </a:spcBef>
        <a:spcAft>
          <a:spcPct val="0"/>
        </a:spcAft>
        <a:buClr>
          <a:srgbClr val="FF6600"/>
        </a:buClr>
        <a:defRPr sz="2400">
          <a:solidFill>
            <a:schemeClr val="bg1"/>
          </a:solidFill>
          <a:latin typeface="+mn-lt"/>
          <a:ea typeface="ＭＳ Ｐゴシック" pitchFamily="122" charset="-128"/>
          <a:cs typeface="ＭＳ Ｐゴシック" pitchFamily="122" charset="-128"/>
        </a:defRPr>
      </a:lvl1pPr>
      <a:lvl2pPr marL="742950" indent="-285750" algn="l" rtl="0" eaLnBrk="1" fontAlgn="base" hangingPunct="1">
        <a:spcBef>
          <a:spcPct val="20000"/>
        </a:spcBef>
        <a:spcAft>
          <a:spcPct val="0"/>
        </a:spcAft>
        <a:buClr>
          <a:srgbClr val="FF6633"/>
        </a:buClr>
        <a:buSzPct val="80000"/>
        <a:buFont typeface="Times" charset="0"/>
        <a:buChar char="•"/>
        <a:defRPr sz="2400">
          <a:solidFill>
            <a:schemeClr val="bg1"/>
          </a:solidFill>
          <a:latin typeface="+mn-lt"/>
          <a:ea typeface="ＭＳ Ｐゴシック" pitchFamily="122" charset="-128"/>
        </a:defRPr>
      </a:lvl2pPr>
      <a:lvl3pPr marL="1143000" indent="-228600" algn="l" rtl="0" eaLnBrk="1" fontAlgn="base" hangingPunct="1">
        <a:spcBef>
          <a:spcPct val="20000"/>
        </a:spcBef>
        <a:spcAft>
          <a:spcPct val="0"/>
        </a:spcAft>
        <a:buClr>
          <a:srgbClr val="FF6600"/>
        </a:buClr>
        <a:buChar char="•"/>
        <a:defRPr sz="2000">
          <a:solidFill>
            <a:schemeClr val="bg1"/>
          </a:solidFill>
          <a:latin typeface="+mn-lt"/>
          <a:ea typeface="ＭＳ Ｐゴシック" pitchFamily="122" charset="-128"/>
        </a:defRPr>
      </a:lvl3pPr>
      <a:lvl4pPr marL="1600200" indent="-228600" algn="l" rtl="0" eaLnBrk="1" fontAlgn="base" hangingPunct="1">
        <a:spcBef>
          <a:spcPct val="20000"/>
        </a:spcBef>
        <a:spcAft>
          <a:spcPct val="0"/>
        </a:spcAft>
        <a:buClr>
          <a:srgbClr val="FF6600"/>
        </a:buClr>
        <a:buSzPct val="95000"/>
        <a:buFont typeface="Times" charset="0"/>
        <a:buChar char="•"/>
        <a:defRPr sz="2000">
          <a:solidFill>
            <a:schemeClr val="bg1"/>
          </a:solidFill>
          <a:latin typeface="+mn-lt"/>
          <a:ea typeface="ＭＳ Ｐゴシック" pitchFamily="122" charset="-128"/>
        </a:defRPr>
      </a:lvl4pPr>
      <a:lvl5pPr marL="20574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jpeg"/><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27.jp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AutoShape 2"/>
          <p:cNvSpPr>
            <a:spLocks noGrp="1" noChangeArrowheads="1"/>
          </p:cNvSpPr>
          <p:nvPr>
            <p:ph type="ctrTitle"/>
          </p:nvPr>
        </p:nvSpPr>
        <p:spPr>
          <a:xfrm>
            <a:off x="609600" y="990600"/>
            <a:ext cx="7999413" cy="2043113"/>
          </a:xfrm>
        </p:spPr>
        <p:txBody>
          <a:bodyPr/>
          <a:lstStyle/>
          <a:p>
            <a:pPr>
              <a:tabLst>
                <a:tab pos="5376863" algn="l"/>
              </a:tabLst>
            </a:pPr>
            <a:r>
              <a:rPr lang="en-US" sz="3200" dirty="0" smtClean="0"/>
              <a:t>Psychiatric Disorders and </a:t>
            </a:r>
            <a:r>
              <a:rPr lang="en-US" sz="3200" dirty="0" smtClean="0"/>
              <a:t>their (?)</a:t>
            </a:r>
            <a:r>
              <a:rPr lang="en-US" sz="3200" dirty="0" smtClean="0"/>
              <a:t/>
            </a:r>
            <a:br>
              <a:rPr lang="en-US" sz="3200" dirty="0" smtClean="0"/>
            </a:br>
            <a:r>
              <a:rPr lang="en-US" sz="3200" dirty="0" smtClean="0"/>
              <a:t>classification</a:t>
            </a:r>
            <a:br>
              <a:rPr lang="en-US" sz="3200" dirty="0" smtClean="0"/>
            </a:br>
            <a:r>
              <a:rPr lang="en-US" sz="3200" dirty="0" smtClean="0"/>
              <a:t/>
            </a:r>
            <a:br>
              <a:rPr lang="en-US" sz="3200" dirty="0" smtClean="0"/>
            </a:br>
            <a:r>
              <a:rPr lang="en-GB" sz="1800" dirty="0" smtClean="0">
                <a:latin typeface="Times New Roman" panose="02020603050405020304" pitchFamily="18" charset="0"/>
                <a:cs typeface="Times New Roman" panose="02020603050405020304" pitchFamily="18" charset="0"/>
              </a:rPr>
              <a:t>Lecture in BMS199: </a:t>
            </a:r>
            <a:r>
              <a:rPr lang="en-US" sz="1800" i="1" dirty="0">
                <a:latin typeface="Times New Roman" panose="02020603050405020304" pitchFamily="18" charset="0"/>
                <a:cs typeface="Times New Roman" panose="02020603050405020304" pitchFamily="18" charset="0"/>
              </a:rPr>
              <a:t>New Frontiers in Biomedical Sciences: </a:t>
            </a:r>
            <a:r>
              <a:rPr lang="en-US" sz="1800" i="1" dirty="0" smtClean="0">
                <a:latin typeface="Times New Roman" panose="02020603050405020304" pitchFamily="18" charset="0"/>
                <a:cs typeface="Times New Roman" panose="02020603050405020304" pitchFamily="18" charset="0"/>
              </a:rPr>
              <a:t>everyday medicine</a:t>
            </a:r>
            <a:r>
              <a:rPr lang="en-GB" sz="1800" dirty="0" smtClean="0">
                <a:latin typeface="Times New Roman" panose="02020603050405020304" pitchFamily="18" charset="0"/>
                <a:cs typeface="Times New Roman" panose="02020603050405020304" pitchFamily="18" charset="0"/>
              </a:rPr>
              <a:t> </a:t>
            </a:r>
            <a:br>
              <a:rPr lang="en-GB" sz="1800" dirty="0" smtClean="0">
                <a:latin typeface="Times New Roman" panose="02020603050405020304" pitchFamily="18" charset="0"/>
                <a:cs typeface="Times New Roman" panose="02020603050405020304" pitchFamily="18" charset="0"/>
              </a:rPr>
            </a:br>
            <a:r>
              <a:rPr lang="en-GB" sz="1800" dirty="0" smtClean="0">
                <a:latin typeface="Times New Roman" panose="02020603050405020304" pitchFamily="18" charset="0"/>
                <a:cs typeface="Times New Roman" panose="02020603050405020304" pitchFamily="18" charset="0"/>
              </a:rPr>
              <a:t>Oct 12, 2017</a:t>
            </a:r>
            <a:br>
              <a:rPr lang="en-GB" sz="1800" dirty="0" smtClean="0">
                <a:latin typeface="Times New Roman" panose="02020603050405020304" pitchFamily="18" charset="0"/>
                <a:cs typeface="Times New Roman" panose="02020603050405020304" pitchFamily="18" charset="0"/>
              </a:rPr>
            </a:br>
            <a:r>
              <a:rPr lang="en-GB" sz="1800" dirty="0" smtClean="0">
                <a:latin typeface="Times New Roman" panose="02020603050405020304" pitchFamily="18" charset="0"/>
                <a:cs typeface="Times New Roman" panose="02020603050405020304" pitchFamily="18" charset="0"/>
              </a:rPr>
              <a:t>Department of Biomedical Informatics, </a:t>
            </a:r>
            <a:r>
              <a:rPr lang="en-US" sz="1800" dirty="0" smtClean="0">
                <a:latin typeface="Times New Roman" panose="02020603050405020304" pitchFamily="18" charset="0"/>
                <a:cs typeface="Times New Roman" panose="02020603050405020304" pitchFamily="18" charset="0"/>
              </a:rPr>
              <a:t>University at Buffalo</a:t>
            </a:r>
          </a:p>
        </p:txBody>
      </p:sp>
      <p:sp>
        <p:nvSpPr>
          <p:cNvPr id="5123" name="Rectangle 3"/>
          <p:cNvSpPr>
            <a:spLocks noGrp="1" noChangeArrowheads="1"/>
          </p:cNvSpPr>
          <p:nvPr>
            <p:ph type="subTitle" idx="1"/>
          </p:nvPr>
        </p:nvSpPr>
        <p:spPr>
          <a:xfrm>
            <a:off x="0" y="4191000"/>
            <a:ext cx="9144000" cy="1600200"/>
          </a:xfrm>
        </p:spPr>
        <p:txBody>
          <a:bodyPr/>
          <a:lstStyle/>
          <a:p>
            <a:pPr defTabSz="566738" eaLnBrk="1" hangingPunct="1">
              <a:lnSpc>
                <a:spcPct val="80000"/>
              </a:lnSpc>
            </a:pPr>
            <a:r>
              <a:rPr lang="en-GB" altLang="ja-JP" sz="2800" b="1" dirty="0" smtClean="0">
                <a:ea typeface="ＭＳ 明朝" pitchFamily="49" charset="-128"/>
              </a:rPr>
              <a:t>Werner CEUSTERS, MD</a:t>
            </a:r>
            <a:endParaRPr lang="en-GB" altLang="ja-JP" sz="2800" b="1" baseline="30000" dirty="0" smtClean="0">
              <a:ea typeface="ＭＳ 明朝" pitchFamily="49" charset="-128"/>
            </a:endParaRPr>
          </a:p>
          <a:p>
            <a:pPr defTabSz="566738" eaLnBrk="1" hangingPunct="1">
              <a:lnSpc>
                <a:spcPct val="120000"/>
              </a:lnSpc>
            </a:pPr>
            <a:endParaRPr lang="en-US" altLang="ja-JP" sz="1800" b="1" dirty="0" smtClean="0">
              <a:ea typeface="ＭＳ 明朝" pitchFamily="49" charset="-128"/>
            </a:endParaRPr>
          </a:p>
          <a:p>
            <a:pPr defTabSz="566738" eaLnBrk="1" hangingPunct="1">
              <a:lnSpc>
                <a:spcPct val="120000"/>
              </a:lnSpc>
            </a:pPr>
            <a:r>
              <a:rPr lang="en-GB" altLang="ja-JP" sz="1800" i="1" dirty="0" smtClean="0">
                <a:ea typeface="ＭＳ 明朝" pitchFamily="49" charset="-128"/>
              </a:rPr>
              <a:t>Ontology Research Group, </a:t>
            </a:r>
            <a:r>
              <a:rPr lang="en-GB" altLang="ja-JP" sz="1800" i="1" dirty="0" err="1" smtClean="0">
                <a:ea typeface="ＭＳ 明朝" pitchFamily="49" charset="-128"/>
              </a:rPr>
              <a:t>Center</a:t>
            </a:r>
            <a:r>
              <a:rPr lang="en-GB" altLang="ja-JP" sz="1800" i="1" dirty="0" smtClean="0">
                <a:ea typeface="ＭＳ 明朝" pitchFamily="49" charset="-128"/>
              </a:rPr>
              <a:t> of Excellence in Bioinformatics and Life Sciences,</a:t>
            </a:r>
          </a:p>
          <a:p>
            <a:pPr defTabSz="566738" eaLnBrk="1" hangingPunct="1">
              <a:lnSpc>
                <a:spcPct val="120000"/>
              </a:lnSpc>
            </a:pPr>
            <a:r>
              <a:rPr lang="en-GB" altLang="ja-JP" sz="1800" i="1" dirty="0" smtClean="0">
                <a:ea typeface="ＭＳ 明朝" pitchFamily="49" charset="-128"/>
              </a:rPr>
              <a:t>UB Institute for Healthcare Informatics, </a:t>
            </a:r>
          </a:p>
          <a:p>
            <a:pPr defTabSz="566738" eaLnBrk="1" hangingPunct="1">
              <a:lnSpc>
                <a:spcPct val="120000"/>
              </a:lnSpc>
            </a:pPr>
            <a:r>
              <a:rPr lang="en-GB" altLang="ja-JP" sz="1800" i="1" dirty="0" smtClean="0">
                <a:ea typeface="ＭＳ 明朝" pitchFamily="49" charset="-128"/>
              </a:rPr>
              <a:t>Departments of Biomedical Informatics and Psychiatry, </a:t>
            </a:r>
          </a:p>
          <a:p>
            <a:pPr defTabSz="566738" eaLnBrk="1" hangingPunct="1">
              <a:lnSpc>
                <a:spcPct val="120000"/>
              </a:lnSpc>
            </a:pPr>
            <a:r>
              <a:rPr lang="en-GB" altLang="ja-JP" sz="1800" i="1" dirty="0" smtClean="0">
                <a:ea typeface="ＭＳ 明朝" pitchFamily="49" charset="-128"/>
              </a:rPr>
              <a:t>University at Buffalo, NY, USA</a:t>
            </a:r>
          </a:p>
          <a:p>
            <a:pPr defTabSz="566738" eaLnBrk="1" hangingPunct="1">
              <a:lnSpc>
                <a:spcPct val="80000"/>
              </a:lnSpc>
            </a:pPr>
            <a:endParaRPr lang="en-US" altLang="ja-JP" sz="2000" i="1" dirty="0" smtClean="0">
              <a:ea typeface="ＭＳ 明朝" pitchFamily="49" charset="-128"/>
            </a:endParaRPr>
          </a:p>
        </p:txBody>
      </p:sp>
    </p:spTree>
    <p:extLst>
      <p:ext uri="{BB962C8B-B14F-4D97-AF65-F5344CB8AC3E}">
        <p14:creationId xmlns:p14="http://schemas.microsoft.com/office/powerpoint/2010/main" val="38267482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AutoShape 2"/>
          <p:cNvSpPr>
            <a:spLocks noGrp="1" noChangeArrowheads="1"/>
          </p:cNvSpPr>
          <p:nvPr>
            <p:ph type="title"/>
          </p:nvPr>
        </p:nvSpPr>
        <p:spPr/>
        <p:txBody>
          <a:bodyPr/>
          <a:lstStyle/>
          <a:p>
            <a:pPr eaLnBrk="1" hangingPunct="1"/>
            <a:r>
              <a:rPr lang="en-US" altLang="en-US" smtClean="0"/>
              <a:t>‘</a:t>
            </a:r>
            <a:r>
              <a:rPr lang="en-US" altLang="en-US" i="1" smtClean="0"/>
              <a:t>Ontology</a:t>
            </a:r>
            <a:r>
              <a:rPr lang="en-US" altLang="en-US" smtClean="0"/>
              <a:t>’</a:t>
            </a:r>
          </a:p>
        </p:txBody>
      </p:sp>
      <p:sp>
        <p:nvSpPr>
          <p:cNvPr id="49155" name="Rectangle 3"/>
          <p:cNvSpPr>
            <a:spLocks noGrp="1" noChangeArrowheads="1"/>
          </p:cNvSpPr>
          <p:nvPr>
            <p:ph idx="1"/>
          </p:nvPr>
        </p:nvSpPr>
        <p:spPr/>
        <p:txBody>
          <a:bodyPr/>
          <a:lstStyle/>
          <a:p>
            <a:pPr eaLnBrk="1" hangingPunct="1">
              <a:lnSpc>
                <a:spcPct val="90000"/>
              </a:lnSpc>
            </a:pPr>
            <a:r>
              <a:rPr lang="en-US" altLang="en-US" sz="2800" smtClean="0"/>
              <a:t>In philosophy:</a:t>
            </a:r>
          </a:p>
          <a:p>
            <a:pPr lvl="1" eaLnBrk="1" hangingPunct="1">
              <a:lnSpc>
                <a:spcPct val="90000"/>
              </a:lnSpc>
            </a:pPr>
            <a:r>
              <a:rPr lang="en-US" altLang="en-US" sz="2400" b="1" i="1" u="sng" smtClean="0">
                <a:solidFill>
                  <a:srgbClr val="FFFF00"/>
                </a:solidFill>
              </a:rPr>
              <a:t>Ontology</a:t>
            </a:r>
            <a:r>
              <a:rPr lang="en-US" altLang="en-US" sz="2400" smtClean="0"/>
              <a:t> </a:t>
            </a:r>
            <a:r>
              <a:rPr lang="en-US" altLang="en-US" sz="1600" smtClean="0"/>
              <a:t>(no plural)</a:t>
            </a:r>
            <a:r>
              <a:rPr lang="en-US" altLang="en-US" sz="2400" smtClean="0"/>
              <a:t> is the study of what entities exist and how they relate to each other;</a:t>
            </a:r>
          </a:p>
        </p:txBody>
      </p:sp>
    </p:spTree>
    <p:extLst>
      <p:ext uri="{BB962C8B-B14F-4D97-AF65-F5344CB8AC3E}">
        <p14:creationId xmlns:p14="http://schemas.microsoft.com/office/powerpoint/2010/main" val="13340116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UDF-77786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9600"/>
            <a:ext cx="914400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7" name="AutoShape 5"/>
          <p:cNvSpPr>
            <a:spLocks noGrp="1" noChangeArrowheads="1"/>
          </p:cNvSpPr>
          <p:nvPr>
            <p:ph type="title"/>
          </p:nvPr>
        </p:nvSpPr>
        <p:spPr/>
        <p:txBody>
          <a:bodyPr/>
          <a:lstStyle/>
          <a:p>
            <a:r>
              <a:rPr lang="en-US" altLang="en-US" dirty="0" smtClean="0"/>
              <a:t>Ontological Realism</a:t>
            </a:r>
          </a:p>
        </p:txBody>
      </p:sp>
      <p:sp>
        <p:nvSpPr>
          <p:cNvPr id="30723" name="Rectangle 3"/>
          <p:cNvSpPr>
            <a:spLocks noGrp="1" noChangeArrowheads="1"/>
          </p:cNvSpPr>
          <p:nvPr>
            <p:ph idx="1"/>
          </p:nvPr>
        </p:nvSpPr>
        <p:spPr>
          <a:xfrm>
            <a:off x="3124200" y="1676400"/>
            <a:ext cx="5791200" cy="4953000"/>
          </a:xfrm>
          <a:solidFill>
            <a:srgbClr val="000000">
              <a:alpha val="50195"/>
            </a:srgbClr>
          </a:solidFill>
          <a:ln>
            <a:solidFill>
              <a:schemeClr val="tx1"/>
            </a:solidFill>
            <a:miter lim="800000"/>
            <a:headEnd/>
            <a:tailEnd/>
          </a:ln>
        </p:spPr>
        <p:txBody>
          <a:bodyPr/>
          <a:lstStyle/>
          <a:p>
            <a:pPr marL="533400" indent="-533400">
              <a:buFontTx/>
              <a:buAutoNum type="arabicPeriod"/>
            </a:pPr>
            <a:r>
              <a:rPr lang="en-US" altLang="en-US" sz="2800" dirty="0" smtClean="0"/>
              <a:t>There is an external reality which is ‘objectively’ the way it is;</a:t>
            </a:r>
          </a:p>
          <a:p>
            <a:pPr marL="533400" indent="-533400">
              <a:buFontTx/>
              <a:buAutoNum type="arabicPeriod"/>
            </a:pPr>
            <a:r>
              <a:rPr lang="en-US" altLang="en-US" sz="2800" dirty="0" smtClean="0"/>
              <a:t>That reality is accessible to us;</a:t>
            </a:r>
          </a:p>
          <a:p>
            <a:pPr marL="533400" indent="-533400">
              <a:buFontTx/>
              <a:buAutoNum type="arabicPeriod"/>
            </a:pPr>
            <a:r>
              <a:rPr lang="en-US" altLang="en-US" sz="2800" dirty="0" smtClean="0"/>
              <a:t>We build in our brains cognitive representations of  reality; </a:t>
            </a:r>
          </a:p>
          <a:p>
            <a:pPr marL="533400" indent="-533400">
              <a:buFontTx/>
              <a:buAutoNum type="arabicPeriod"/>
            </a:pPr>
            <a:r>
              <a:rPr lang="en-US" altLang="en-US" sz="2800" dirty="0" smtClean="0"/>
              <a:t>We communicate with others about what is there, and what we believe there is there.</a:t>
            </a:r>
          </a:p>
        </p:txBody>
      </p:sp>
      <p:pic>
        <p:nvPicPr>
          <p:cNvPr id="23556" name="Picture 4" descr="glob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350" y="2438400"/>
            <a:ext cx="28575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8" name="Rectangle 6"/>
          <p:cNvSpPr>
            <a:spLocks noChangeArrowheads="1"/>
          </p:cNvSpPr>
          <p:nvPr/>
        </p:nvSpPr>
        <p:spPr bwMode="auto">
          <a:xfrm>
            <a:off x="388938" y="6400800"/>
            <a:ext cx="87550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r" eaLnBrk="1" hangingPunct="1"/>
            <a:r>
              <a:rPr lang="en-US" altLang="en-US" sz="1200" b="0">
                <a:solidFill>
                  <a:schemeClr val="bg1"/>
                </a:solidFill>
              </a:rPr>
              <a:t>Smith B, Kusnierczyk W, Schober D, Ceusters W. Towards a Reference Terminology for Ontology Research and Development in the Biomedical Domain. Proceedings of KR-MED 2006, Biomedical Ontology in Action, November 8, 2006, Baltimore MD, USA</a:t>
            </a:r>
            <a:r>
              <a:rPr lang="en-US" altLang="en-US" sz="1200">
                <a:solidFill>
                  <a:schemeClr val="bg1"/>
                </a:solidFill>
              </a:rPr>
              <a:t> </a:t>
            </a:r>
          </a:p>
        </p:txBody>
      </p:sp>
    </p:spTree>
    <p:extLst>
      <p:ext uri="{BB962C8B-B14F-4D97-AF65-F5344CB8AC3E}">
        <p14:creationId xmlns:p14="http://schemas.microsoft.com/office/powerpoint/2010/main" val="21311448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Scientific Realism</a:t>
            </a:r>
            <a:endParaRPr lang="en-US" dirty="0"/>
          </a:p>
        </p:txBody>
      </p:sp>
      <p:sp>
        <p:nvSpPr>
          <p:cNvPr id="3" name="Content Placeholder 2"/>
          <p:cNvSpPr>
            <a:spLocks noGrp="1"/>
          </p:cNvSpPr>
          <p:nvPr>
            <p:ph idx="1"/>
          </p:nvPr>
        </p:nvSpPr>
        <p:spPr>
          <a:xfrm>
            <a:off x="228600" y="2514600"/>
            <a:ext cx="8686800" cy="4114800"/>
          </a:xfrm>
        </p:spPr>
        <p:txBody>
          <a:bodyPr/>
          <a:lstStyle/>
          <a:p>
            <a:pPr marL="0" indent="0" algn="ctr"/>
            <a:r>
              <a:rPr lang="en-US" sz="2800" dirty="0" smtClean="0"/>
              <a:t>Our </a:t>
            </a:r>
            <a:r>
              <a:rPr lang="en-US" sz="2800" dirty="0"/>
              <a:t>best scientific theories give true or approximately true descriptions of observable and unobservable aspects of a mind-independent world.</a:t>
            </a:r>
          </a:p>
        </p:txBody>
      </p:sp>
      <p:sp>
        <p:nvSpPr>
          <p:cNvPr id="4" name="Rectangle 3"/>
          <p:cNvSpPr/>
          <p:nvPr/>
        </p:nvSpPr>
        <p:spPr>
          <a:xfrm>
            <a:off x="3449320" y="6336863"/>
            <a:ext cx="5486400" cy="307777"/>
          </a:xfrm>
          <a:prstGeom prst="rect">
            <a:avLst/>
          </a:prstGeom>
        </p:spPr>
        <p:txBody>
          <a:bodyPr wrap="square">
            <a:spAutoFit/>
          </a:bodyPr>
          <a:lstStyle/>
          <a:p>
            <a:pPr algn="r"/>
            <a:r>
              <a:rPr lang="en-US" sz="1400" dirty="0">
                <a:solidFill>
                  <a:schemeClr val="bg1"/>
                </a:solidFill>
              </a:rPr>
              <a:t>http://plato.stanford.edu/entries/scientific-realism/#WhaSciRea</a:t>
            </a:r>
          </a:p>
        </p:txBody>
      </p:sp>
    </p:spTree>
    <p:extLst>
      <p:ext uri="{BB962C8B-B14F-4D97-AF65-F5344CB8AC3E}">
        <p14:creationId xmlns:p14="http://schemas.microsoft.com/office/powerpoint/2010/main" val="3139721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AutoShape 2"/>
          <p:cNvSpPr>
            <a:spLocks noGrp="1" noChangeArrowheads="1"/>
          </p:cNvSpPr>
          <p:nvPr>
            <p:ph type="title"/>
          </p:nvPr>
        </p:nvSpPr>
        <p:spPr/>
        <p:txBody>
          <a:bodyPr/>
          <a:lstStyle/>
          <a:p>
            <a:pPr eaLnBrk="1" hangingPunct="1"/>
            <a:r>
              <a:rPr lang="en-US" smtClean="0"/>
              <a:t>A useful parallel: Alberti’s grid</a:t>
            </a:r>
          </a:p>
        </p:txBody>
      </p:sp>
      <p:pic>
        <p:nvPicPr>
          <p:cNvPr id="57347" name="Picture 3" descr="durer_reverse"/>
          <p:cNvPicPr>
            <a:picLocks noChangeAspect="1" noChangeArrowheads="1"/>
          </p:cNvPicPr>
          <p:nvPr/>
        </p:nvPicPr>
        <p:blipFill>
          <a:blip r:embed="rId3" cstate="print"/>
          <a:srcRect/>
          <a:stretch>
            <a:fillRect/>
          </a:stretch>
        </p:blipFill>
        <p:spPr bwMode="auto">
          <a:xfrm>
            <a:off x="0" y="3094037"/>
            <a:ext cx="7162800" cy="2865438"/>
          </a:xfrm>
          <a:prstGeom prst="rect">
            <a:avLst/>
          </a:prstGeom>
          <a:noFill/>
          <a:ln w="9525">
            <a:noFill/>
            <a:miter lim="800000"/>
            <a:headEnd/>
            <a:tailEnd/>
          </a:ln>
        </p:spPr>
      </p:pic>
      <p:pic>
        <p:nvPicPr>
          <p:cNvPr id="57348" name="Picture 4" descr="alberti_grid"/>
          <p:cNvPicPr>
            <a:picLocks noChangeAspect="1" noChangeArrowheads="1"/>
          </p:cNvPicPr>
          <p:nvPr/>
        </p:nvPicPr>
        <p:blipFill>
          <a:blip r:embed="rId4" cstate="print"/>
          <a:srcRect/>
          <a:stretch>
            <a:fillRect/>
          </a:stretch>
        </p:blipFill>
        <p:spPr bwMode="auto">
          <a:xfrm>
            <a:off x="5634038" y="1752600"/>
            <a:ext cx="3509962" cy="4694237"/>
          </a:xfrm>
          <a:prstGeom prst="rect">
            <a:avLst/>
          </a:prstGeom>
          <a:noFill/>
          <a:ln w="9525">
            <a:noFill/>
            <a:miter lim="800000"/>
            <a:headEnd/>
            <a:tailEnd/>
          </a:ln>
        </p:spPr>
      </p:pic>
      <p:sp>
        <p:nvSpPr>
          <p:cNvPr id="57349" name="AutoShape 5"/>
          <p:cNvSpPr>
            <a:spLocks noChangeArrowheads="1"/>
          </p:cNvSpPr>
          <p:nvPr/>
        </p:nvSpPr>
        <p:spPr bwMode="auto">
          <a:xfrm rot="5400000">
            <a:off x="2139157" y="3913981"/>
            <a:ext cx="2243137" cy="581025"/>
          </a:xfrm>
          <a:custGeom>
            <a:avLst/>
            <a:gdLst>
              <a:gd name="T0" fmla="*/ 203828956 w 21600"/>
              <a:gd name="T1" fmla="*/ 7814598 h 21600"/>
              <a:gd name="T2" fmla="*/ 116473756 w 21600"/>
              <a:gd name="T3" fmla="*/ 15629170 h 21600"/>
              <a:gd name="T4" fmla="*/ 29118413 w 21600"/>
              <a:gd name="T5" fmla="*/ 7814598 h 21600"/>
              <a:gd name="T6" fmla="*/ 116473756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noFill/>
          <a:ln w="76200">
            <a:solidFill>
              <a:srgbClr val="FF3300"/>
            </a:solidFill>
            <a:miter lim="800000"/>
            <a:headEnd/>
            <a:tailEnd/>
          </a:ln>
        </p:spPr>
        <p:txBody>
          <a:bodyPr wrap="none" anchor="ctr"/>
          <a:lstStyle/>
          <a:p>
            <a:endParaRPr lang="en-US"/>
          </a:p>
        </p:txBody>
      </p:sp>
      <p:sp>
        <p:nvSpPr>
          <p:cNvPr id="57350" name="Rectangle 6"/>
          <p:cNvSpPr>
            <a:spLocks noChangeArrowheads="1"/>
          </p:cNvSpPr>
          <p:nvPr/>
        </p:nvSpPr>
        <p:spPr bwMode="auto">
          <a:xfrm>
            <a:off x="6983413" y="4500562"/>
            <a:ext cx="914400" cy="512763"/>
          </a:xfrm>
          <a:prstGeom prst="rect">
            <a:avLst/>
          </a:prstGeom>
          <a:noFill/>
          <a:ln w="76200">
            <a:solidFill>
              <a:srgbClr val="FF3300"/>
            </a:solidFill>
            <a:miter lim="800000"/>
            <a:headEnd/>
            <a:tailEnd/>
          </a:ln>
        </p:spPr>
        <p:txBody>
          <a:bodyPr wrap="none" anchor="ctr"/>
          <a:lstStyle/>
          <a:p>
            <a:endParaRPr lang="en-US"/>
          </a:p>
        </p:txBody>
      </p:sp>
      <p:sp>
        <p:nvSpPr>
          <p:cNvPr id="57351" name="Text Box 7"/>
          <p:cNvSpPr txBox="1">
            <a:spLocks noChangeArrowheads="1"/>
          </p:cNvSpPr>
          <p:nvPr/>
        </p:nvSpPr>
        <p:spPr bwMode="auto">
          <a:xfrm>
            <a:off x="3511550" y="1801812"/>
            <a:ext cx="1028700" cy="457200"/>
          </a:xfrm>
          <a:prstGeom prst="rect">
            <a:avLst/>
          </a:prstGeom>
          <a:noFill/>
          <a:ln w="9525" algn="ctr">
            <a:noFill/>
            <a:miter lim="800000"/>
            <a:headEnd/>
            <a:tailEnd/>
          </a:ln>
        </p:spPr>
        <p:txBody>
          <a:bodyPr wrap="none">
            <a:spAutoFit/>
          </a:bodyPr>
          <a:lstStyle/>
          <a:p>
            <a:r>
              <a:rPr lang="en-US">
                <a:solidFill>
                  <a:schemeClr val="accent1"/>
                </a:solidFill>
              </a:rPr>
              <a:t>reality</a:t>
            </a:r>
          </a:p>
        </p:txBody>
      </p:sp>
      <p:sp>
        <p:nvSpPr>
          <p:cNvPr id="57352" name="Line 8"/>
          <p:cNvSpPr>
            <a:spLocks noChangeShapeType="1"/>
          </p:cNvSpPr>
          <p:nvPr/>
        </p:nvSpPr>
        <p:spPr bwMode="auto">
          <a:xfrm>
            <a:off x="4729163" y="2052637"/>
            <a:ext cx="1951037" cy="401638"/>
          </a:xfrm>
          <a:prstGeom prst="line">
            <a:avLst/>
          </a:prstGeom>
          <a:noFill/>
          <a:ln w="38100">
            <a:solidFill>
              <a:schemeClr val="accent1"/>
            </a:solidFill>
            <a:round/>
            <a:headEnd/>
            <a:tailEnd type="triangle" w="med" len="med"/>
          </a:ln>
        </p:spPr>
        <p:txBody>
          <a:bodyPr wrap="none" anchor="ctr"/>
          <a:lstStyle/>
          <a:p>
            <a:endParaRPr lang="en-US"/>
          </a:p>
        </p:txBody>
      </p:sp>
      <p:sp>
        <p:nvSpPr>
          <p:cNvPr id="57353" name="Line 9"/>
          <p:cNvSpPr>
            <a:spLocks noChangeShapeType="1"/>
          </p:cNvSpPr>
          <p:nvPr/>
        </p:nvSpPr>
        <p:spPr bwMode="auto">
          <a:xfrm>
            <a:off x="4003675" y="2276475"/>
            <a:ext cx="1116013" cy="1193800"/>
          </a:xfrm>
          <a:prstGeom prst="line">
            <a:avLst/>
          </a:prstGeom>
          <a:noFill/>
          <a:ln w="38100">
            <a:solidFill>
              <a:schemeClr val="accent1"/>
            </a:solidFill>
            <a:round/>
            <a:headEnd/>
            <a:tailEnd type="triangle" w="med" len="med"/>
          </a:ln>
        </p:spPr>
        <p:txBody>
          <a:bodyPr wrap="none" anchor="ctr"/>
          <a:lstStyle/>
          <a:p>
            <a:endParaRPr lang="en-US"/>
          </a:p>
        </p:txBody>
      </p:sp>
      <p:sp>
        <p:nvSpPr>
          <p:cNvPr id="57354" name="Text Box 10"/>
          <p:cNvSpPr txBox="1">
            <a:spLocks noChangeArrowheads="1"/>
          </p:cNvSpPr>
          <p:nvPr/>
        </p:nvSpPr>
        <p:spPr bwMode="auto">
          <a:xfrm>
            <a:off x="1346200" y="5989637"/>
            <a:ext cx="2079625" cy="457200"/>
          </a:xfrm>
          <a:prstGeom prst="rect">
            <a:avLst/>
          </a:prstGeom>
          <a:noFill/>
          <a:ln w="9525" algn="ctr">
            <a:noFill/>
            <a:miter lim="800000"/>
            <a:headEnd/>
            <a:tailEnd/>
          </a:ln>
        </p:spPr>
        <p:txBody>
          <a:bodyPr wrap="none">
            <a:spAutoFit/>
          </a:bodyPr>
          <a:lstStyle/>
          <a:p>
            <a:r>
              <a:rPr lang="en-US" sz="2400" dirty="0">
                <a:solidFill>
                  <a:srgbClr val="FFFF00"/>
                </a:solidFill>
              </a:rPr>
              <a:t>representation</a:t>
            </a:r>
          </a:p>
        </p:txBody>
      </p:sp>
      <p:sp>
        <p:nvSpPr>
          <p:cNvPr id="57355" name="Line 11"/>
          <p:cNvSpPr>
            <a:spLocks noChangeShapeType="1"/>
          </p:cNvSpPr>
          <p:nvPr/>
        </p:nvSpPr>
        <p:spPr bwMode="auto">
          <a:xfrm flipV="1">
            <a:off x="3560763" y="5397500"/>
            <a:ext cx="4564062" cy="889000"/>
          </a:xfrm>
          <a:prstGeom prst="line">
            <a:avLst/>
          </a:prstGeom>
          <a:noFill/>
          <a:ln w="38100">
            <a:solidFill>
              <a:srgbClr val="FFFF00"/>
            </a:solidFill>
            <a:round/>
            <a:headEnd/>
            <a:tailEnd type="triangle" w="med" len="med"/>
          </a:ln>
        </p:spPr>
        <p:txBody>
          <a:bodyPr wrap="none" anchor="ctr"/>
          <a:lstStyle/>
          <a:p>
            <a:endParaRPr lang="en-US"/>
          </a:p>
        </p:txBody>
      </p:sp>
      <p:sp>
        <p:nvSpPr>
          <p:cNvPr id="57356" name="Line 12"/>
          <p:cNvSpPr>
            <a:spLocks noChangeShapeType="1"/>
          </p:cNvSpPr>
          <p:nvPr/>
        </p:nvSpPr>
        <p:spPr bwMode="auto">
          <a:xfrm flipH="1" flipV="1">
            <a:off x="2008188" y="5194300"/>
            <a:ext cx="173037" cy="876300"/>
          </a:xfrm>
          <a:prstGeom prst="line">
            <a:avLst/>
          </a:prstGeom>
          <a:noFill/>
          <a:ln w="38100">
            <a:solidFill>
              <a:srgbClr val="FFFF00"/>
            </a:solidFill>
            <a:round/>
            <a:headEnd/>
            <a:tailEnd type="triangle" w="med" len="med"/>
          </a:ln>
        </p:spPr>
        <p:txBody>
          <a:bodyPr wrap="none" anchor="ctr"/>
          <a:lstStyle/>
          <a:p>
            <a:endParaRPr lang="en-US"/>
          </a:p>
        </p:txBody>
      </p:sp>
      <p:sp>
        <p:nvSpPr>
          <p:cNvPr id="57357" name="Text Box 13"/>
          <p:cNvSpPr txBox="1">
            <a:spLocks noChangeArrowheads="1"/>
          </p:cNvSpPr>
          <p:nvPr/>
        </p:nvSpPr>
        <p:spPr bwMode="auto">
          <a:xfrm>
            <a:off x="1128713" y="1965325"/>
            <a:ext cx="1689100" cy="822325"/>
          </a:xfrm>
          <a:prstGeom prst="rect">
            <a:avLst/>
          </a:prstGeom>
          <a:noFill/>
          <a:ln w="9525" algn="ctr">
            <a:noFill/>
            <a:miter lim="800000"/>
            <a:headEnd/>
            <a:tailEnd/>
          </a:ln>
        </p:spPr>
        <p:txBody>
          <a:bodyPr wrap="none">
            <a:spAutoFit/>
          </a:bodyPr>
          <a:lstStyle/>
          <a:p>
            <a:r>
              <a:rPr lang="en-US">
                <a:solidFill>
                  <a:srgbClr val="FF3300"/>
                </a:solidFill>
              </a:rPr>
              <a:t>Ontological</a:t>
            </a:r>
          </a:p>
          <a:p>
            <a:r>
              <a:rPr lang="en-US">
                <a:solidFill>
                  <a:srgbClr val="FF3300"/>
                </a:solidFill>
              </a:rPr>
              <a:t>theory</a:t>
            </a:r>
          </a:p>
        </p:txBody>
      </p:sp>
      <p:sp>
        <p:nvSpPr>
          <p:cNvPr id="57358" name="Line 14"/>
          <p:cNvSpPr>
            <a:spLocks noChangeShapeType="1"/>
          </p:cNvSpPr>
          <p:nvPr/>
        </p:nvSpPr>
        <p:spPr bwMode="auto">
          <a:xfrm>
            <a:off x="2520950" y="2744787"/>
            <a:ext cx="871538" cy="287338"/>
          </a:xfrm>
          <a:prstGeom prst="line">
            <a:avLst/>
          </a:prstGeom>
          <a:noFill/>
          <a:ln w="38100">
            <a:solidFill>
              <a:srgbClr val="FF3300"/>
            </a:solidFill>
            <a:round/>
            <a:headEnd/>
            <a:tailEnd type="triangle" w="med" len="med"/>
          </a:ln>
        </p:spPr>
        <p:txBody>
          <a:bodyPr wrap="none" anchor="ctr"/>
          <a:lstStyle/>
          <a:p>
            <a:endParaRPr lang="en-US"/>
          </a:p>
        </p:txBody>
      </p:sp>
    </p:spTree>
    <p:extLst>
      <p:ext uri="{BB962C8B-B14F-4D97-AF65-F5344CB8AC3E}">
        <p14:creationId xmlns:p14="http://schemas.microsoft.com/office/powerpoint/2010/main" val="3321498583"/>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Where it began:</a:t>
            </a:r>
            <a:br>
              <a:rPr lang="en-US" dirty="0" smtClean="0"/>
            </a:br>
            <a:r>
              <a:rPr lang="en-US" dirty="0" smtClean="0"/>
              <a:t/>
            </a:r>
            <a:br>
              <a:rPr lang="en-US" dirty="0" smtClean="0"/>
            </a:br>
            <a:r>
              <a:rPr lang="en-US" dirty="0" smtClean="0"/>
              <a:t>classification systems and taxonomies</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36921242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762000"/>
            <a:ext cx="9144000" cy="762000"/>
          </a:xfrm>
        </p:spPr>
        <p:txBody>
          <a:bodyPr/>
          <a:lstStyle/>
          <a:p>
            <a:r>
              <a:rPr lang="en-US" sz="3400" dirty="0" smtClean="0"/>
              <a:t>Adequate taxonomy design and classification</a:t>
            </a:r>
            <a:endParaRPr lang="en-US" sz="3400" dirty="0"/>
          </a:p>
        </p:txBody>
      </p:sp>
      <p:sp>
        <p:nvSpPr>
          <p:cNvPr id="5" name="Content Placeholder 4"/>
          <p:cNvSpPr>
            <a:spLocks noGrp="1"/>
          </p:cNvSpPr>
          <p:nvPr>
            <p:ph idx="1"/>
          </p:nvPr>
        </p:nvSpPr>
        <p:spPr>
          <a:xfrm>
            <a:off x="228600" y="1524000"/>
            <a:ext cx="8686800" cy="4953000"/>
          </a:xfrm>
        </p:spPr>
        <p:txBody>
          <a:bodyPr/>
          <a:lstStyle/>
          <a:p>
            <a:pPr marL="0" indent="0"/>
            <a:r>
              <a:rPr lang="en-US" sz="2200" b="1" u="sng" dirty="0" smtClean="0"/>
              <a:t>Taxonomy design</a:t>
            </a:r>
            <a:r>
              <a:rPr lang="en-US" sz="2200" dirty="0" smtClean="0"/>
              <a:t>:</a:t>
            </a:r>
          </a:p>
          <a:p>
            <a:pPr marL="457200" indent="-457200">
              <a:buFont typeface="+mj-lt"/>
              <a:buAutoNum type="arabicPeriod"/>
            </a:pPr>
            <a:r>
              <a:rPr lang="en-US" sz="2200" dirty="0" smtClean="0"/>
              <a:t>Identify examples of </a:t>
            </a:r>
            <a:r>
              <a:rPr lang="en-US" sz="2200" dirty="0" smtClean="0">
                <a:solidFill>
                  <a:srgbClr val="FFFF00"/>
                </a:solidFill>
              </a:rPr>
              <a:t>particulars </a:t>
            </a:r>
            <a:r>
              <a:rPr lang="en-US" sz="2200" dirty="0" smtClean="0"/>
              <a:t>(‘</a:t>
            </a:r>
            <a:r>
              <a:rPr lang="en-US" sz="2200" dirty="0"/>
              <a:t>individuals</a:t>
            </a:r>
            <a:r>
              <a:rPr lang="en-US" sz="2200" dirty="0" smtClean="0"/>
              <a:t>’, </a:t>
            </a:r>
            <a:r>
              <a:rPr lang="en-US" sz="2200" dirty="0"/>
              <a:t>‘things’, ‘entities’, </a:t>
            </a:r>
            <a:r>
              <a:rPr lang="en-US" sz="2200" dirty="0" smtClean="0"/>
              <a:t>…) you want to classify;</a:t>
            </a:r>
            <a:endParaRPr lang="en-US" sz="2200" dirty="0"/>
          </a:p>
          <a:p>
            <a:pPr marL="457200" indent="-457200">
              <a:buFont typeface="+mj-lt"/>
              <a:buAutoNum type="arabicPeriod"/>
            </a:pPr>
            <a:r>
              <a:rPr lang="en-US" sz="2200" dirty="0" smtClean="0"/>
              <a:t>Identify the various </a:t>
            </a:r>
            <a:r>
              <a:rPr lang="en-US" sz="2200" dirty="0" smtClean="0">
                <a:solidFill>
                  <a:srgbClr val="FFFF00"/>
                </a:solidFill>
              </a:rPr>
              <a:t>characteristics</a:t>
            </a:r>
            <a:r>
              <a:rPr lang="en-US" sz="2200" dirty="0" smtClean="0"/>
              <a:t> that are possessed by (all or some of) these individual entities;</a:t>
            </a:r>
          </a:p>
          <a:p>
            <a:pPr marL="457200" indent="-457200">
              <a:buFont typeface="+mj-lt"/>
              <a:buAutoNum type="arabicPeriod"/>
            </a:pPr>
            <a:r>
              <a:rPr lang="en-US" sz="2200" dirty="0" smtClean="0"/>
              <a:t>Identify groups (</a:t>
            </a:r>
            <a:r>
              <a:rPr lang="en-US" sz="2200" dirty="0" smtClean="0">
                <a:solidFill>
                  <a:srgbClr val="FFFF00"/>
                </a:solidFill>
              </a:rPr>
              <a:t>classes</a:t>
            </a:r>
            <a:r>
              <a:rPr lang="en-US" sz="2200" dirty="0" smtClean="0"/>
              <a:t>) on the basis of combinations of characteristics that co-occur;</a:t>
            </a:r>
          </a:p>
          <a:p>
            <a:pPr marL="457200" indent="-457200">
              <a:buFont typeface="+mj-lt"/>
              <a:buAutoNum type="arabicPeriod"/>
            </a:pPr>
            <a:r>
              <a:rPr lang="en-US" sz="2200" dirty="0" smtClean="0"/>
              <a:t>Organize the groups </a:t>
            </a:r>
            <a:r>
              <a:rPr lang="en-US" sz="2200" dirty="0" smtClean="0">
                <a:solidFill>
                  <a:srgbClr val="FFFF00"/>
                </a:solidFill>
              </a:rPr>
              <a:t>hierarchically</a:t>
            </a:r>
            <a:r>
              <a:rPr lang="en-US" sz="2200" dirty="0" smtClean="0"/>
              <a:t> (‘parent-child’) so that characteristics that apply to a ‘parent’ (‘grandparent’,…) group apply to ALL groups beneath it;</a:t>
            </a:r>
          </a:p>
          <a:p>
            <a:pPr marL="457200" indent="-457200">
              <a:buFont typeface="+mj-lt"/>
              <a:buAutoNum type="arabicPeriod"/>
            </a:pPr>
            <a:r>
              <a:rPr lang="en-US" sz="2200" dirty="0" smtClean="0"/>
              <a:t>Name the groups with </a:t>
            </a:r>
            <a:r>
              <a:rPr lang="en-US" sz="2200" dirty="0" smtClean="0">
                <a:solidFill>
                  <a:srgbClr val="FFFF00"/>
                </a:solidFill>
              </a:rPr>
              <a:t>terms that have face value</a:t>
            </a:r>
            <a:r>
              <a:rPr lang="en-US" sz="2200" dirty="0" smtClean="0"/>
              <a:t>.</a:t>
            </a:r>
          </a:p>
          <a:p>
            <a:pPr marL="0" indent="0"/>
            <a:r>
              <a:rPr lang="en-US" sz="2200" b="1" u="sng" dirty="0" smtClean="0"/>
              <a:t>Classification</a:t>
            </a:r>
            <a:r>
              <a:rPr lang="en-US" sz="2200" dirty="0" smtClean="0"/>
              <a:t>:</a:t>
            </a:r>
          </a:p>
          <a:p>
            <a:pPr marL="400050" indent="0"/>
            <a:r>
              <a:rPr lang="en-US" sz="2200" dirty="0" smtClean="0">
                <a:solidFill>
                  <a:srgbClr val="FFFF00"/>
                </a:solidFill>
              </a:rPr>
              <a:t>Assign</a:t>
            </a:r>
            <a:r>
              <a:rPr lang="en-US" sz="2200" dirty="0" smtClean="0"/>
              <a:t> individual entities to the groups that correspond with the combination of characteristics they exhibit.</a:t>
            </a:r>
            <a:endParaRPr lang="en-US" sz="2200" dirty="0"/>
          </a:p>
        </p:txBody>
      </p:sp>
    </p:spTree>
    <p:extLst>
      <p:ext uri="{BB962C8B-B14F-4D97-AF65-F5344CB8AC3E}">
        <p14:creationId xmlns:p14="http://schemas.microsoft.com/office/powerpoint/2010/main" val="34843174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large collection of individual entities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70000" y="1524000"/>
            <a:ext cx="6604000" cy="4953000"/>
          </a:xfrm>
        </p:spPr>
      </p:pic>
      <p:sp>
        <p:nvSpPr>
          <p:cNvPr id="5" name="Rectangle 4"/>
          <p:cNvSpPr/>
          <p:nvPr/>
        </p:nvSpPr>
        <p:spPr>
          <a:xfrm>
            <a:off x="1378733" y="6560124"/>
            <a:ext cx="6386534" cy="276999"/>
          </a:xfrm>
          <a:prstGeom prst="rect">
            <a:avLst/>
          </a:prstGeom>
        </p:spPr>
        <p:txBody>
          <a:bodyPr wrap="square">
            <a:spAutoFit/>
          </a:bodyPr>
          <a:lstStyle/>
          <a:p>
            <a:r>
              <a:rPr lang="en-US" sz="1200" dirty="0">
                <a:solidFill>
                  <a:schemeClr val="bg1"/>
                </a:solidFill>
              </a:rPr>
              <a:t>https://clipartfest.com/download/c2bd0a0071663cef17ac2126d73bf9350a9d15e2.html</a:t>
            </a:r>
          </a:p>
        </p:txBody>
      </p:sp>
    </p:spTree>
    <p:extLst>
      <p:ext uri="{BB962C8B-B14F-4D97-AF65-F5344CB8AC3E}">
        <p14:creationId xmlns:p14="http://schemas.microsoft.com/office/powerpoint/2010/main" val="4770386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Groups based on material composition</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1676400"/>
            <a:ext cx="7467600" cy="4970621"/>
          </a:xfrm>
          <a:prstGeom prst="rect">
            <a:avLst/>
          </a:prstGeom>
        </p:spPr>
      </p:pic>
    </p:spTree>
    <p:extLst>
      <p:ext uri="{BB962C8B-B14F-4D97-AF65-F5344CB8AC3E}">
        <p14:creationId xmlns:p14="http://schemas.microsoft.com/office/powerpoint/2010/main" val="25859842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Groups for glass divided by color </a:t>
            </a:r>
            <a:endParaRPr lang="en-US" dirty="0"/>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986" y="1905000"/>
            <a:ext cx="8766632" cy="3939436"/>
          </a:xfrm>
          <a:prstGeom prst="rect">
            <a:avLst/>
          </a:prstGeom>
        </p:spPr>
      </p:pic>
    </p:spTree>
    <p:extLst>
      <p:ext uri="{BB962C8B-B14F-4D97-AF65-F5344CB8AC3E}">
        <p14:creationId xmlns:p14="http://schemas.microsoft.com/office/powerpoint/2010/main" val="5159886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5191" y="762000"/>
            <a:ext cx="6313618" cy="2837132"/>
          </a:xfrm>
          <a:prstGeom prst="rect">
            <a:avLst/>
          </a:prstGeom>
        </p:spPr>
      </p:pic>
      <p:pic>
        <p:nvPicPr>
          <p:cNvPr id="6" name="Picture 5"/>
          <p:cNvPicPr>
            <a:picLocks noChangeAspect="1"/>
          </p:cNvPicPr>
          <p:nvPr/>
        </p:nvPicPr>
        <p:blipFill>
          <a:blip r:embed="rId3"/>
          <a:stretch>
            <a:fillRect/>
          </a:stretch>
        </p:blipFill>
        <p:spPr>
          <a:xfrm>
            <a:off x="2905125" y="3886200"/>
            <a:ext cx="3333750" cy="2619375"/>
          </a:xfrm>
          <a:prstGeom prst="rect">
            <a:avLst/>
          </a:prstGeom>
        </p:spPr>
      </p:pic>
    </p:spTree>
    <p:extLst>
      <p:ext uri="{BB962C8B-B14F-4D97-AF65-F5344CB8AC3E}">
        <p14:creationId xmlns:p14="http://schemas.microsoft.com/office/powerpoint/2010/main" val="17226658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Perspective offered</a:t>
            </a:r>
            <a:br>
              <a:rPr lang="en-US" dirty="0" smtClean="0"/>
            </a:br>
            <a:r>
              <a:rPr lang="en-US" dirty="0" smtClean="0"/>
              <a:t>in these Thursday recitations</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0421118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8167" y="3733800"/>
            <a:ext cx="8447666" cy="2895600"/>
          </a:xfrm>
        </p:spPr>
      </p:pic>
      <p:pic>
        <p:nvPicPr>
          <p:cNvPr id="5"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5191" y="762000"/>
            <a:ext cx="6313618" cy="2837132"/>
          </a:xfrm>
          <a:prstGeom prst="rect">
            <a:avLst/>
          </a:prstGeom>
        </p:spPr>
      </p:pic>
    </p:spTree>
    <p:extLst>
      <p:ext uri="{BB962C8B-B14F-4D97-AF65-F5344CB8AC3E}">
        <p14:creationId xmlns:p14="http://schemas.microsoft.com/office/powerpoint/2010/main" val="14601252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Picture 5"/>
          <p:cNvPicPr>
            <a:picLocks noChangeAspect="1"/>
          </p:cNvPicPr>
          <p:nvPr/>
        </p:nvPicPr>
        <p:blipFill>
          <a:blip r:embed="rId2"/>
          <a:stretch>
            <a:fillRect/>
          </a:stretch>
        </p:blipFill>
        <p:spPr>
          <a:xfrm>
            <a:off x="609600" y="609600"/>
            <a:ext cx="7743825" cy="3609975"/>
          </a:xfrm>
          <a:prstGeom prst="rect">
            <a:avLst/>
          </a:prstGeom>
        </p:spPr>
      </p:pic>
      <p:pic>
        <p:nvPicPr>
          <p:cNvPr id="4" name="Picture 3"/>
          <p:cNvPicPr>
            <a:picLocks noChangeAspect="1"/>
          </p:cNvPicPr>
          <p:nvPr/>
        </p:nvPicPr>
        <p:blipFill>
          <a:blip r:embed="rId3"/>
          <a:stretch>
            <a:fillRect/>
          </a:stretch>
        </p:blipFill>
        <p:spPr>
          <a:xfrm>
            <a:off x="4038600" y="4495800"/>
            <a:ext cx="1257300" cy="2000250"/>
          </a:xfrm>
          <a:prstGeom prst="rect">
            <a:avLst/>
          </a:prstGeom>
        </p:spPr>
      </p:pic>
    </p:spTree>
    <p:extLst>
      <p:ext uri="{BB962C8B-B14F-4D97-AF65-F5344CB8AC3E}">
        <p14:creationId xmlns:p14="http://schemas.microsoft.com/office/powerpoint/2010/main" val="15389101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133600" y="4305337"/>
            <a:ext cx="4876800" cy="2524050"/>
          </a:xfrm>
        </p:spPr>
      </p:pic>
      <p:pic>
        <p:nvPicPr>
          <p:cNvPr id="6" name="Picture 5"/>
          <p:cNvPicPr>
            <a:picLocks noChangeAspect="1"/>
          </p:cNvPicPr>
          <p:nvPr/>
        </p:nvPicPr>
        <p:blipFill>
          <a:blip r:embed="rId3"/>
          <a:stretch>
            <a:fillRect/>
          </a:stretch>
        </p:blipFill>
        <p:spPr>
          <a:xfrm>
            <a:off x="609600" y="609600"/>
            <a:ext cx="7743825" cy="3609975"/>
          </a:xfrm>
          <a:prstGeom prst="rect">
            <a:avLst/>
          </a:prstGeom>
        </p:spPr>
      </p:pic>
      <p:pic>
        <p:nvPicPr>
          <p:cNvPr id="5" name="Picture 4"/>
          <p:cNvPicPr>
            <a:picLocks noChangeAspect="1"/>
          </p:cNvPicPr>
          <p:nvPr/>
        </p:nvPicPr>
        <p:blipFill>
          <a:blip r:embed="rId4"/>
          <a:stretch>
            <a:fillRect/>
          </a:stretch>
        </p:blipFill>
        <p:spPr>
          <a:xfrm>
            <a:off x="3505201" y="4371975"/>
            <a:ext cx="1143000" cy="2333625"/>
          </a:xfrm>
          <a:prstGeom prst="rect">
            <a:avLst/>
          </a:prstGeom>
        </p:spPr>
      </p:pic>
    </p:spTree>
    <p:extLst>
      <p:ext uri="{BB962C8B-B14F-4D97-AF65-F5344CB8AC3E}">
        <p14:creationId xmlns:p14="http://schemas.microsoft.com/office/powerpoint/2010/main" val="381816805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Linnaeus: classification of animals</a:t>
            </a:r>
            <a:endParaRPr lang="en-US" dirty="0"/>
          </a:p>
        </p:txBody>
      </p:sp>
      <p:pic>
        <p:nvPicPr>
          <p:cNvPr id="358402" name="Picture 2" descr="http://s3.amazonaws.com/engrade-myfiles/4042767483300984/kingdom_taxonomy.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381350" y="1524000"/>
            <a:ext cx="5534050" cy="4953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305150" y="6428601"/>
            <a:ext cx="5686450" cy="276999"/>
          </a:xfrm>
          <a:prstGeom prst="rect">
            <a:avLst/>
          </a:prstGeom>
        </p:spPr>
        <p:txBody>
          <a:bodyPr wrap="square">
            <a:spAutoFit/>
          </a:bodyPr>
          <a:lstStyle/>
          <a:p>
            <a:r>
              <a:rPr lang="en-US" sz="1200" b="0" dirty="0">
                <a:solidFill>
                  <a:schemeClr val="bg1"/>
                </a:solidFill>
              </a:rPr>
              <a:t>http://s3.amazonaws.com/engrade-myfiles/4042767483300984/kingdom_taxonomy.png</a:t>
            </a:r>
          </a:p>
        </p:txBody>
      </p:sp>
      <p:pic>
        <p:nvPicPr>
          <p:cNvPr id="358406" name="Picture 6" descr="http://www.robinsonlibrary.com/science/natural/biography/graphics/linnaeus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4000"/>
            <a:ext cx="2857500" cy="471487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52400" y="6246167"/>
            <a:ext cx="2933700" cy="461665"/>
          </a:xfrm>
          <a:prstGeom prst="rect">
            <a:avLst/>
          </a:prstGeom>
        </p:spPr>
        <p:txBody>
          <a:bodyPr wrap="square">
            <a:spAutoFit/>
          </a:bodyPr>
          <a:lstStyle/>
          <a:p>
            <a:r>
              <a:rPr lang="en-US" sz="1200" b="0" dirty="0">
                <a:solidFill>
                  <a:schemeClr val="bg1"/>
                </a:solidFill>
              </a:rPr>
              <a:t>http://www.robinsonlibrary.com/science/natural/biography/graphics/linnaeus2.jpg</a:t>
            </a:r>
          </a:p>
        </p:txBody>
      </p:sp>
    </p:spTree>
    <p:extLst>
      <p:ext uri="{BB962C8B-B14F-4D97-AF65-F5344CB8AC3E}">
        <p14:creationId xmlns:p14="http://schemas.microsoft.com/office/powerpoint/2010/main" val="74249706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fr-FR" dirty="0"/>
              <a:t>François </a:t>
            </a:r>
            <a:r>
              <a:rPr lang="fr-FR" dirty="0" err="1"/>
              <a:t>Boissier</a:t>
            </a:r>
            <a:r>
              <a:rPr lang="fr-FR" dirty="0"/>
              <a:t> de Sauvages de Lacroix</a:t>
            </a:r>
            <a:endParaRPr lang="en-US" dirty="0"/>
          </a:p>
        </p:txBody>
      </p:sp>
      <p:pic>
        <p:nvPicPr>
          <p:cNvPr id="358402" name="Picture 2" descr="Sauvages de Lacroix 1706-1767.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740062" y="1600200"/>
            <a:ext cx="3856652" cy="472439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4648200" y="6324600"/>
            <a:ext cx="4100914" cy="461665"/>
          </a:xfrm>
          <a:prstGeom prst="rect">
            <a:avLst/>
          </a:prstGeom>
        </p:spPr>
        <p:txBody>
          <a:bodyPr wrap="square">
            <a:spAutoFit/>
          </a:bodyPr>
          <a:lstStyle/>
          <a:p>
            <a:r>
              <a:rPr lang="en-US" sz="1200" dirty="0">
                <a:solidFill>
                  <a:schemeClr val="bg1"/>
                </a:solidFill>
              </a:rPr>
              <a:t>Public Domain, https://commons.wikimedia.org/w/index.php?curid=338615</a:t>
            </a:r>
          </a:p>
        </p:txBody>
      </p:sp>
      <p:pic>
        <p:nvPicPr>
          <p:cNvPr id="358404" name="Picture 4" descr="https://ia800805.us.archive.org/zipview.php?zip=/17/items/olcovers688/olcovers688-L.zip&amp;file=6884939-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008" y="1600199"/>
            <a:ext cx="3495392" cy="5007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964735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0"/>
            <a:ext cx="9144000" cy="762000"/>
          </a:xfrm>
        </p:spPr>
        <p:txBody>
          <a:bodyPr/>
          <a:lstStyle/>
          <a:p>
            <a:r>
              <a:rPr lang="en-US" sz="3200" dirty="0" err="1"/>
              <a:t>Nosologia</a:t>
            </a:r>
            <a:r>
              <a:rPr lang="en-US" sz="3200" dirty="0"/>
              <a:t> </a:t>
            </a:r>
            <a:r>
              <a:rPr lang="en-US" sz="3200" dirty="0" err="1" smtClean="0"/>
              <a:t>Methodica</a:t>
            </a:r>
            <a:r>
              <a:rPr lang="en-US" sz="3200" dirty="0" smtClean="0"/>
              <a:t> </a:t>
            </a:r>
            <a:r>
              <a:rPr lang="en-US" sz="3200" dirty="0" err="1" smtClean="0"/>
              <a:t>sistens</a:t>
            </a:r>
            <a:r>
              <a:rPr lang="en-US" sz="3200" dirty="0" smtClean="0"/>
              <a:t> </a:t>
            </a:r>
            <a:r>
              <a:rPr lang="en-US" sz="3200" dirty="0" err="1" smtClean="0"/>
              <a:t>Morborum</a:t>
            </a:r>
            <a:r>
              <a:rPr lang="en-US" sz="3200" dirty="0" smtClean="0"/>
              <a:t> Classes </a:t>
            </a:r>
            <a:endParaRPr lang="en-US" sz="3200" dirty="0"/>
          </a:p>
        </p:txBody>
      </p:sp>
      <p:sp>
        <p:nvSpPr>
          <p:cNvPr id="4" name="TextBox 3"/>
          <p:cNvSpPr txBox="1"/>
          <p:nvPr/>
        </p:nvSpPr>
        <p:spPr>
          <a:xfrm>
            <a:off x="251578" y="1904492"/>
            <a:ext cx="1763624" cy="400110"/>
          </a:xfrm>
          <a:prstGeom prst="rect">
            <a:avLst/>
          </a:prstGeom>
          <a:solidFill>
            <a:srgbClr val="04167A"/>
          </a:solidFill>
          <a:ln w="19050">
            <a:solidFill>
              <a:schemeClr val="bg1"/>
            </a:solidFill>
          </a:ln>
        </p:spPr>
        <p:txBody>
          <a:bodyPr wrap="none" rtlCol="0">
            <a:spAutoFit/>
          </a:bodyPr>
          <a:lstStyle/>
          <a:p>
            <a:r>
              <a:rPr lang="en-US" sz="2000" b="0" i="1" dirty="0" smtClean="0">
                <a:solidFill>
                  <a:schemeClr val="bg1"/>
                </a:solidFill>
              </a:rPr>
              <a:t>Disease </a:t>
            </a:r>
            <a:r>
              <a:rPr lang="en-US" sz="2000" i="1" dirty="0" smtClean="0">
                <a:solidFill>
                  <a:schemeClr val="bg1"/>
                </a:solidFill>
              </a:rPr>
              <a:t>class</a:t>
            </a:r>
            <a:r>
              <a:rPr lang="en-US" sz="2000" b="0" i="1" dirty="0" smtClean="0">
                <a:solidFill>
                  <a:schemeClr val="bg1"/>
                </a:solidFill>
              </a:rPr>
              <a:t> 1</a:t>
            </a:r>
            <a:endParaRPr lang="en-US" sz="2000" b="0" i="1" dirty="0">
              <a:solidFill>
                <a:schemeClr val="bg1"/>
              </a:solidFill>
            </a:endParaRPr>
          </a:p>
        </p:txBody>
      </p:sp>
      <p:sp>
        <p:nvSpPr>
          <p:cNvPr id="6" name="TextBox 5"/>
          <p:cNvSpPr txBox="1"/>
          <p:nvPr/>
        </p:nvSpPr>
        <p:spPr>
          <a:xfrm>
            <a:off x="4137778" y="1889102"/>
            <a:ext cx="1763624" cy="400110"/>
          </a:xfrm>
          <a:prstGeom prst="rect">
            <a:avLst/>
          </a:prstGeom>
          <a:solidFill>
            <a:srgbClr val="04167A"/>
          </a:solidFill>
          <a:ln w="19050">
            <a:solidFill>
              <a:schemeClr val="bg1"/>
            </a:solidFill>
          </a:ln>
        </p:spPr>
        <p:txBody>
          <a:bodyPr wrap="none" rtlCol="0">
            <a:spAutoFit/>
          </a:bodyPr>
          <a:lstStyle/>
          <a:p>
            <a:r>
              <a:rPr lang="en-US" sz="2000" b="0" i="1" dirty="0" smtClean="0">
                <a:solidFill>
                  <a:schemeClr val="bg1"/>
                </a:solidFill>
              </a:rPr>
              <a:t>Disease </a:t>
            </a:r>
            <a:r>
              <a:rPr lang="en-US" sz="2000" i="1" dirty="0" smtClean="0">
                <a:solidFill>
                  <a:schemeClr val="bg1"/>
                </a:solidFill>
              </a:rPr>
              <a:t>class</a:t>
            </a:r>
            <a:r>
              <a:rPr lang="en-US" sz="2000" b="0" i="1" dirty="0" smtClean="0">
                <a:solidFill>
                  <a:schemeClr val="bg1"/>
                </a:solidFill>
              </a:rPr>
              <a:t> 2</a:t>
            </a:r>
            <a:endParaRPr lang="en-US" sz="2000" b="0" i="1" dirty="0">
              <a:solidFill>
                <a:schemeClr val="bg1"/>
              </a:solidFill>
            </a:endParaRPr>
          </a:p>
        </p:txBody>
      </p:sp>
      <p:grpSp>
        <p:nvGrpSpPr>
          <p:cNvPr id="3" name="Group 2"/>
          <p:cNvGrpSpPr/>
          <p:nvPr/>
        </p:nvGrpSpPr>
        <p:grpSpPr>
          <a:xfrm>
            <a:off x="489790" y="2304602"/>
            <a:ext cx="3131231" cy="1221946"/>
            <a:chOff x="489790" y="2304602"/>
            <a:chExt cx="3131231" cy="1221946"/>
          </a:xfrm>
        </p:grpSpPr>
        <p:sp>
          <p:nvSpPr>
            <p:cNvPr id="5" name="TextBox 4"/>
            <p:cNvSpPr txBox="1"/>
            <p:nvPr/>
          </p:nvSpPr>
          <p:spPr>
            <a:xfrm>
              <a:off x="489790" y="2797154"/>
              <a:ext cx="1128963" cy="707886"/>
            </a:xfrm>
            <a:prstGeom prst="rect">
              <a:avLst/>
            </a:prstGeom>
            <a:solidFill>
              <a:srgbClr val="FF0000"/>
            </a:solidFill>
            <a:ln w="19050">
              <a:solidFill>
                <a:schemeClr val="bg1"/>
              </a:solidFill>
            </a:ln>
          </p:spPr>
          <p:txBody>
            <a:bodyPr wrap="none" rtlCol="0">
              <a:spAutoFit/>
            </a:bodyPr>
            <a:lstStyle/>
            <a:p>
              <a:r>
                <a:rPr lang="en-US" sz="2000" b="0" i="1" dirty="0" smtClean="0">
                  <a:solidFill>
                    <a:schemeClr val="bg1"/>
                  </a:solidFill>
                </a:rPr>
                <a:t>Disease</a:t>
              </a:r>
            </a:p>
            <a:p>
              <a:r>
                <a:rPr lang="en-US" sz="2000" i="1" dirty="0" smtClean="0">
                  <a:solidFill>
                    <a:schemeClr val="bg1"/>
                  </a:solidFill>
                </a:rPr>
                <a:t>order</a:t>
              </a:r>
              <a:r>
                <a:rPr lang="en-US" sz="2000" b="0" i="1" dirty="0" smtClean="0">
                  <a:solidFill>
                    <a:schemeClr val="bg1"/>
                  </a:solidFill>
                </a:rPr>
                <a:t> 1.1</a:t>
              </a:r>
              <a:endParaRPr lang="en-US" sz="2000" b="0" i="1" dirty="0">
                <a:solidFill>
                  <a:schemeClr val="bg1"/>
                </a:solidFill>
              </a:endParaRPr>
            </a:p>
          </p:txBody>
        </p:sp>
        <p:sp>
          <p:nvSpPr>
            <p:cNvPr id="7" name="TextBox 6"/>
            <p:cNvSpPr txBox="1"/>
            <p:nvPr/>
          </p:nvSpPr>
          <p:spPr>
            <a:xfrm>
              <a:off x="1948613" y="2797154"/>
              <a:ext cx="1128963" cy="707886"/>
            </a:xfrm>
            <a:prstGeom prst="rect">
              <a:avLst/>
            </a:prstGeom>
            <a:solidFill>
              <a:srgbClr val="FF0000"/>
            </a:solidFill>
            <a:ln w="19050">
              <a:solidFill>
                <a:schemeClr val="bg1"/>
              </a:solidFill>
            </a:ln>
          </p:spPr>
          <p:txBody>
            <a:bodyPr wrap="none" rtlCol="0">
              <a:spAutoFit/>
            </a:bodyPr>
            <a:lstStyle/>
            <a:p>
              <a:r>
                <a:rPr lang="en-US" sz="2000" b="0" i="1" dirty="0" smtClean="0">
                  <a:solidFill>
                    <a:schemeClr val="bg1"/>
                  </a:solidFill>
                </a:rPr>
                <a:t>Disease</a:t>
              </a:r>
            </a:p>
            <a:p>
              <a:r>
                <a:rPr lang="en-US" sz="2000" i="1" dirty="0" smtClean="0">
                  <a:solidFill>
                    <a:schemeClr val="bg1"/>
                  </a:solidFill>
                </a:rPr>
                <a:t>order</a:t>
              </a:r>
              <a:r>
                <a:rPr lang="en-US" sz="2000" b="0" i="1" dirty="0" smtClean="0">
                  <a:solidFill>
                    <a:schemeClr val="bg1"/>
                  </a:solidFill>
                </a:rPr>
                <a:t> 1.2</a:t>
              </a:r>
              <a:endParaRPr lang="en-US" sz="2000" b="0" i="1" dirty="0">
                <a:solidFill>
                  <a:schemeClr val="bg1"/>
                </a:solidFill>
              </a:endParaRPr>
            </a:p>
          </p:txBody>
        </p:sp>
        <p:sp>
          <p:nvSpPr>
            <p:cNvPr id="13" name="TextBox 12"/>
            <p:cNvSpPr txBox="1"/>
            <p:nvPr/>
          </p:nvSpPr>
          <p:spPr>
            <a:xfrm>
              <a:off x="3208729" y="3126438"/>
              <a:ext cx="412292" cy="400110"/>
            </a:xfrm>
            <a:prstGeom prst="rect">
              <a:avLst/>
            </a:prstGeom>
            <a:noFill/>
            <a:ln w="19050">
              <a:noFill/>
            </a:ln>
          </p:spPr>
          <p:txBody>
            <a:bodyPr wrap="none" rtlCol="0">
              <a:spAutoFit/>
            </a:bodyPr>
            <a:lstStyle/>
            <a:p>
              <a:r>
                <a:rPr lang="en-US" sz="2000" b="0" i="1" dirty="0" smtClean="0">
                  <a:solidFill>
                    <a:schemeClr val="bg1"/>
                  </a:solidFill>
                </a:rPr>
                <a:t>…</a:t>
              </a:r>
              <a:endParaRPr lang="en-US" sz="2000" b="0" i="1" dirty="0">
                <a:solidFill>
                  <a:schemeClr val="bg1"/>
                </a:solidFill>
              </a:endParaRPr>
            </a:p>
          </p:txBody>
        </p:sp>
        <p:cxnSp>
          <p:nvCxnSpPr>
            <p:cNvPr id="25" name="Straight Connector 24"/>
            <p:cNvCxnSpPr>
              <a:stCxn id="4" idx="2"/>
              <a:endCxn id="5" idx="0"/>
            </p:cNvCxnSpPr>
            <p:nvPr/>
          </p:nvCxnSpPr>
          <p:spPr bwMode="auto">
            <a:xfrm flipH="1">
              <a:off x="1054272" y="2304602"/>
              <a:ext cx="79118" cy="492552"/>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26" name="Straight Connector 25"/>
            <p:cNvCxnSpPr>
              <a:stCxn id="4" idx="2"/>
              <a:endCxn id="7" idx="0"/>
            </p:cNvCxnSpPr>
            <p:nvPr/>
          </p:nvCxnSpPr>
          <p:spPr bwMode="auto">
            <a:xfrm>
              <a:off x="1133390" y="2304602"/>
              <a:ext cx="1379705" cy="492552"/>
            </a:xfrm>
            <a:prstGeom prst="line">
              <a:avLst/>
            </a:prstGeom>
            <a:solidFill>
              <a:schemeClr val="accent1"/>
            </a:solidFill>
            <a:ln w="9525" cap="flat" cmpd="sng" algn="ctr">
              <a:solidFill>
                <a:schemeClr val="bg1"/>
              </a:solidFill>
              <a:prstDash val="solid"/>
              <a:round/>
              <a:headEnd type="none" w="med" len="med"/>
              <a:tailEnd type="none" w="med" len="med"/>
            </a:ln>
            <a:effectLst/>
          </p:spPr>
        </p:cxnSp>
      </p:grpSp>
      <p:grpSp>
        <p:nvGrpSpPr>
          <p:cNvPr id="10" name="Group 9"/>
          <p:cNvGrpSpPr/>
          <p:nvPr/>
        </p:nvGrpSpPr>
        <p:grpSpPr>
          <a:xfrm>
            <a:off x="525037" y="3505040"/>
            <a:ext cx="3818363" cy="1249760"/>
            <a:chOff x="525037" y="3505040"/>
            <a:chExt cx="3818363" cy="1249760"/>
          </a:xfrm>
        </p:grpSpPr>
        <p:sp>
          <p:nvSpPr>
            <p:cNvPr id="8" name="TextBox 7"/>
            <p:cNvSpPr txBox="1"/>
            <p:nvPr/>
          </p:nvSpPr>
          <p:spPr>
            <a:xfrm>
              <a:off x="525037" y="3997592"/>
              <a:ext cx="1388522" cy="707886"/>
            </a:xfrm>
            <a:prstGeom prst="rect">
              <a:avLst/>
            </a:prstGeom>
            <a:solidFill>
              <a:srgbClr val="1FE115"/>
            </a:solidFill>
            <a:ln w="19050">
              <a:solidFill>
                <a:schemeClr val="bg1"/>
              </a:solidFill>
            </a:ln>
          </p:spPr>
          <p:txBody>
            <a:bodyPr wrap="none" rtlCol="0">
              <a:spAutoFit/>
            </a:bodyPr>
            <a:lstStyle/>
            <a:p>
              <a:r>
                <a:rPr lang="en-US" sz="2000" b="0" i="1" dirty="0" smtClean="0">
                  <a:solidFill>
                    <a:schemeClr val="bg1"/>
                  </a:solidFill>
                </a:rPr>
                <a:t>Disease</a:t>
              </a:r>
            </a:p>
            <a:p>
              <a:r>
                <a:rPr lang="en-US" sz="2000" i="1" dirty="0" smtClean="0">
                  <a:solidFill>
                    <a:schemeClr val="bg1"/>
                  </a:solidFill>
                </a:rPr>
                <a:t>genus</a:t>
              </a:r>
              <a:r>
                <a:rPr lang="en-US" sz="2000" b="0" i="1" dirty="0" smtClean="0">
                  <a:solidFill>
                    <a:schemeClr val="bg1"/>
                  </a:solidFill>
                </a:rPr>
                <a:t> 1.1.1</a:t>
              </a:r>
              <a:endParaRPr lang="en-US" sz="2000" b="0" i="1" dirty="0">
                <a:solidFill>
                  <a:schemeClr val="bg1"/>
                </a:solidFill>
              </a:endParaRPr>
            </a:p>
          </p:txBody>
        </p:sp>
        <p:sp>
          <p:nvSpPr>
            <p:cNvPr id="9" name="TextBox 8"/>
            <p:cNvSpPr txBox="1"/>
            <p:nvPr/>
          </p:nvSpPr>
          <p:spPr>
            <a:xfrm>
              <a:off x="2444719" y="3997592"/>
              <a:ext cx="1388522" cy="707886"/>
            </a:xfrm>
            <a:prstGeom prst="rect">
              <a:avLst/>
            </a:prstGeom>
            <a:solidFill>
              <a:srgbClr val="1FE115"/>
            </a:solidFill>
            <a:ln w="19050">
              <a:solidFill>
                <a:schemeClr val="bg1"/>
              </a:solidFill>
            </a:ln>
          </p:spPr>
          <p:txBody>
            <a:bodyPr wrap="none" rtlCol="0">
              <a:spAutoFit/>
            </a:bodyPr>
            <a:lstStyle/>
            <a:p>
              <a:r>
                <a:rPr lang="en-US" sz="2000" b="0" i="1" dirty="0" smtClean="0">
                  <a:solidFill>
                    <a:schemeClr val="bg1"/>
                  </a:solidFill>
                </a:rPr>
                <a:t>Disease</a:t>
              </a:r>
            </a:p>
            <a:p>
              <a:r>
                <a:rPr lang="en-US" sz="2000" i="1" dirty="0" smtClean="0">
                  <a:solidFill>
                    <a:schemeClr val="bg1"/>
                  </a:solidFill>
                </a:rPr>
                <a:t>genus</a:t>
              </a:r>
              <a:r>
                <a:rPr lang="en-US" sz="2000" b="0" i="1" dirty="0" smtClean="0">
                  <a:solidFill>
                    <a:schemeClr val="bg1"/>
                  </a:solidFill>
                </a:rPr>
                <a:t> 1.1.2</a:t>
              </a:r>
              <a:endParaRPr lang="en-US" sz="2000" b="0" i="1" dirty="0">
                <a:solidFill>
                  <a:schemeClr val="bg1"/>
                </a:solidFill>
              </a:endParaRPr>
            </a:p>
          </p:txBody>
        </p:sp>
        <p:sp>
          <p:nvSpPr>
            <p:cNvPr id="17" name="TextBox 16"/>
            <p:cNvSpPr txBox="1"/>
            <p:nvPr/>
          </p:nvSpPr>
          <p:spPr>
            <a:xfrm>
              <a:off x="3931108" y="4354690"/>
              <a:ext cx="412292" cy="400110"/>
            </a:xfrm>
            <a:prstGeom prst="rect">
              <a:avLst/>
            </a:prstGeom>
            <a:noFill/>
            <a:ln w="19050">
              <a:noFill/>
            </a:ln>
          </p:spPr>
          <p:txBody>
            <a:bodyPr wrap="none" rtlCol="0">
              <a:spAutoFit/>
            </a:bodyPr>
            <a:lstStyle/>
            <a:p>
              <a:r>
                <a:rPr lang="en-US" sz="2000" b="0" i="1" dirty="0" smtClean="0">
                  <a:solidFill>
                    <a:schemeClr val="bg1"/>
                  </a:solidFill>
                </a:rPr>
                <a:t>…</a:t>
              </a:r>
              <a:endParaRPr lang="en-US" sz="2000" b="0" i="1" dirty="0">
                <a:solidFill>
                  <a:schemeClr val="bg1"/>
                </a:solidFill>
              </a:endParaRPr>
            </a:p>
          </p:txBody>
        </p:sp>
        <p:cxnSp>
          <p:nvCxnSpPr>
            <p:cNvPr id="29" name="Straight Connector 28"/>
            <p:cNvCxnSpPr>
              <a:stCxn id="5" idx="2"/>
              <a:endCxn id="9" idx="0"/>
            </p:cNvCxnSpPr>
            <p:nvPr/>
          </p:nvCxnSpPr>
          <p:spPr bwMode="auto">
            <a:xfrm>
              <a:off x="1054272" y="3505040"/>
              <a:ext cx="2084708" cy="492552"/>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32" name="Straight Connector 31"/>
            <p:cNvCxnSpPr>
              <a:stCxn id="5" idx="2"/>
              <a:endCxn id="8" idx="0"/>
            </p:cNvCxnSpPr>
            <p:nvPr/>
          </p:nvCxnSpPr>
          <p:spPr bwMode="auto">
            <a:xfrm>
              <a:off x="1054272" y="3505040"/>
              <a:ext cx="165026" cy="492552"/>
            </a:xfrm>
            <a:prstGeom prst="line">
              <a:avLst/>
            </a:prstGeom>
            <a:solidFill>
              <a:schemeClr val="accent1"/>
            </a:solidFill>
            <a:ln w="9525" cap="flat" cmpd="sng" algn="ctr">
              <a:solidFill>
                <a:schemeClr val="bg1"/>
              </a:solidFill>
              <a:prstDash val="solid"/>
              <a:round/>
              <a:headEnd type="none" w="med" len="med"/>
              <a:tailEnd type="none" w="med" len="med"/>
            </a:ln>
            <a:effectLst/>
          </p:spPr>
        </p:cxnSp>
      </p:grpSp>
      <p:sp>
        <p:nvSpPr>
          <p:cNvPr id="35" name="TextBox 34"/>
          <p:cNvSpPr txBox="1"/>
          <p:nvPr/>
        </p:nvSpPr>
        <p:spPr>
          <a:xfrm>
            <a:off x="6255632" y="1960522"/>
            <a:ext cx="412292" cy="400110"/>
          </a:xfrm>
          <a:prstGeom prst="rect">
            <a:avLst/>
          </a:prstGeom>
          <a:noFill/>
          <a:ln w="19050">
            <a:noFill/>
          </a:ln>
        </p:spPr>
        <p:txBody>
          <a:bodyPr wrap="none" rtlCol="0">
            <a:spAutoFit/>
          </a:bodyPr>
          <a:lstStyle/>
          <a:p>
            <a:r>
              <a:rPr lang="en-US" sz="2000" b="0" i="1" dirty="0" smtClean="0">
                <a:solidFill>
                  <a:schemeClr val="bg1"/>
                </a:solidFill>
              </a:rPr>
              <a:t>…</a:t>
            </a:r>
            <a:endParaRPr lang="en-US" sz="2000" b="0" i="1" dirty="0">
              <a:solidFill>
                <a:schemeClr val="bg1"/>
              </a:solidFill>
            </a:endParaRPr>
          </a:p>
        </p:txBody>
      </p:sp>
      <p:grpSp>
        <p:nvGrpSpPr>
          <p:cNvPr id="24" name="Group 23"/>
          <p:cNvGrpSpPr/>
          <p:nvPr/>
        </p:nvGrpSpPr>
        <p:grpSpPr>
          <a:xfrm>
            <a:off x="765731" y="4705478"/>
            <a:ext cx="4339669" cy="1311579"/>
            <a:chOff x="765731" y="4705478"/>
            <a:chExt cx="4339669" cy="1311579"/>
          </a:xfrm>
        </p:grpSpPr>
        <p:sp>
          <p:nvSpPr>
            <p:cNvPr id="11" name="TextBox 10"/>
            <p:cNvSpPr txBox="1"/>
            <p:nvPr/>
          </p:nvSpPr>
          <p:spPr>
            <a:xfrm>
              <a:off x="765731" y="5199171"/>
              <a:ext cx="1693092" cy="707886"/>
            </a:xfrm>
            <a:prstGeom prst="rect">
              <a:avLst/>
            </a:prstGeom>
            <a:solidFill>
              <a:srgbClr val="FFFF00"/>
            </a:solidFill>
            <a:ln w="19050">
              <a:solidFill>
                <a:schemeClr val="bg1"/>
              </a:solidFill>
            </a:ln>
          </p:spPr>
          <p:txBody>
            <a:bodyPr wrap="none" rtlCol="0">
              <a:spAutoFit/>
            </a:bodyPr>
            <a:lstStyle/>
            <a:p>
              <a:r>
                <a:rPr lang="en-US" sz="2000" b="0" i="1" dirty="0" smtClean="0">
                  <a:solidFill>
                    <a:srgbClr val="16165D"/>
                  </a:solidFill>
                </a:rPr>
                <a:t>Disease </a:t>
              </a:r>
            </a:p>
            <a:p>
              <a:r>
                <a:rPr lang="en-US" sz="2000" i="1" dirty="0" smtClean="0">
                  <a:solidFill>
                    <a:srgbClr val="16165D"/>
                  </a:solidFill>
                </a:rPr>
                <a:t>species</a:t>
              </a:r>
              <a:r>
                <a:rPr lang="en-US" sz="2000" b="0" i="1" dirty="0" smtClean="0">
                  <a:solidFill>
                    <a:srgbClr val="16165D"/>
                  </a:solidFill>
                </a:rPr>
                <a:t> 1.1.1.1</a:t>
              </a:r>
              <a:endParaRPr lang="en-US" sz="2000" b="0" i="1" dirty="0">
                <a:solidFill>
                  <a:srgbClr val="16165D"/>
                </a:solidFill>
              </a:endParaRPr>
            </a:p>
          </p:txBody>
        </p:sp>
        <p:sp>
          <p:nvSpPr>
            <p:cNvPr id="12" name="TextBox 11"/>
            <p:cNvSpPr txBox="1"/>
            <p:nvPr/>
          </p:nvSpPr>
          <p:spPr>
            <a:xfrm>
              <a:off x="2895600" y="5199171"/>
              <a:ext cx="1693092" cy="707886"/>
            </a:xfrm>
            <a:prstGeom prst="rect">
              <a:avLst/>
            </a:prstGeom>
            <a:solidFill>
              <a:srgbClr val="FFFF00"/>
            </a:solidFill>
            <a:ln w="19050">
              <a:solidFill>
                <a:schemeClr val="bg1"/>
              </a:solidFill>
            </a:ln>
          </p:spPr>
          <p:txBody>
            <a:bodyPr wrap="none" rtlCol="0">
              <a:spAutoFit/>
            </a:bodyPr>
            <a:lstStyle/>
            <a:p>
              <a:r>
                <a:rPr lang="en-US" sz="2000" b="0" i="1" dirty="0" smtClean="0">
                  <a:solidFill>
                    <a:srgbClr val="16165D"/>
                  </a:solidFill>
                </a:rPr>
                <a:t>Disease</a:t>
              </a:r>
            </a:p>
            <a:p>
              <a:r>
                <a:rPr lang="en-US" sz="2000" i="1" dirty="0" smtClean="0">
                  <a:solidFill>
                    <a:srgbClr val="16165D"/>
                  </a:solidFill>
                </a:rPr>
                <a:t>species</a:t>
              </a:r>
              <a:r>
                <a:rPr lang="en-US" sz="2000" b="0" i="1" dirty="0" smtClean="0">
                  <a:solidFill>
                    <a:srgbClr val="16165D"/>
                  </a:solidFill>
                </a:rPr>
                <a:t> 1.1.1.2</a:t>
              </a:r>
              <a:endParaRPr lang="en-US" sz="2000" b="0" i="1" dirty="0">
                <a:solidFill>
                  <a:srgbClr val="16165D"/>
                </a:solidFill>
              </a:endParaRPr>
            </a:p>
          </p:txBody>
        </p:sp>
        <p:sp>
          <p:nvSpPr>
            <p:cNvPr id="18" name="TextBox 17"/>
            <p:cNvSpPr txBox="1"/>
            <p:nvPr/>
          </p:nvSpPr>
          <p:spPr>
            <a:xfrm>
              <a:off x="4693108" y="5616947"/>
              <a:ext cx="412292" cy="400110"/>
            </a:xfrm>
            <a:prstGeom prst="rect">
              <a:avLst/>
            </a:prstGeom>
            <a:noFill/>
            <a:ln w="19050">
              <a:noFill/>
            </a:ln>
          </p:spPr>
          <p:txBody>
            <a:bodyPr wrap="none" rtlCol="0">
              <a:spAutoFit/>
            </a:bodyPr>
            <a:lstStyle/>
            <a:p>
              <a:r>
                <a:rPr lang="en-US" sz="2000" b="0" i="1" dirty="0" smtClean="0">
                  <a:solidFill>
                    <a:schemeClr val="bg1"/>
                  </a:solidFill>
                </a:rPr>
                <a:t>…</a:t>
              </a:r>
              <a:endParaRPr lang="en-US" sz="2000" b="0" i="1" dirty="0">
                <a:solidFill>
                  <a:schemeClr val="bg1"/>
                </a:solidFill>
              </a:endParaRPr>
            </a:p>
          </p:txBody>
        </p:sp>
        <p:cxnSp>
          <p:nvCxnSpPr>
            <p:cNvPr id="36" name="Straight Connector 35"/>
            <p:cNvCxnSpPr>
              <a:stCxn id="8" idx="2"/>
              <a:endCxn id="11" idx="0"/>
            </p:cNvCxnSpPr>
            <p:nvPr/>
          </p:nvCxnSpPr>
          <p:spPr bwMode="auto">
            <a:xfrm>
              <a:off x="1219298" y="4705478"/>
              <a:ext cx="392979" cy="493693"/>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39" name="Straight Connector 38"/>
            <p:cNvCxnSpPr>
              <a:stCxn id="8" idx="2"/>
              <a:endCxn id="12" idx="0"/>
            </p:cNvCxnSpPr>
            <p:nvPr/>
          </p:nvCxnSpPr>
          <p:spPr bwMode="auto">
            <a:xfrm>
              <a:off x="1219298" y="4705478"/>
              <a:ext cx="2522848" cy="493693"/>
            </a:xfrm>
            <a:prstGeom prst="line">
              <a:avLst/>
            </a:prstGeom>
            <a:solidFill>
              <a:schemeClr val="accent1"/>
            </a:solidFill>
            <a:ln w="9525" cap="flat" cmpd="sng" algn="ctr">
              <a:solidFill>
                <a:schemeClr val="bg1"/>
              </a:solidFill>
              <a:prstDash val="solid"/>
              <a:round/>
              <a:headEnd type="none" w="med" len="med"/>
              <a:tailEnd type="none" w="med" len="med"/>
            </a:ln>
            <a:effectLst/>
          </p:spPr>
        </p:cxnSp>
      </p:grpSp>
      <p:grpSp>
        <p:nvGrpSpPr>
          <p:cNvPr id="27" name="Group 26"/>
          <p:cNvGrpSpPr/>
          <p:nvPr/>
        </p:nvGrpSpPr>
        <p:grpSpPr>
          <a:xfrm>
            <a:off x="4564968" y="2289212"/>
            <a:ext cx="4350432" cy="3730588"/>
            <a:chOff x="4564968" y="2289212"/>
            <a:chExt cx="4350432" cy="3730588"/>
          </a:xfrm>
        </p:grpSpPr>
        <p:sp>
          <p:nvSpPr>
            <p:cNvPr id="14" name="TextBox 13"/>
            <p:cNvSpPr txBox="1"/>
            <p:nvPr/>
          </p:nvSpPr>
          <p:spPr>
            <a:xfrm>
              <a:off x="4564968" y="2776676"/>
              <a:ext cx="1128963" cy="707886"/>
            </a:xfrm>
            <a:prstGeom prst="rect">
              <a:avLst/>
            </a:prstGeom>
            <a:solidFill>
              <a:srgbClr val="FF0000"/>
            </a:solidFill>
            <a:ln w="19050">
              <a:solidFill>
                <a:schemeClr val="bg1"/>
              </a:solidFill>
            </a:ln>
          </p:spPr>
          <p:txBody>
            <a:bodyPr wrap="none" rtlCol="0">
              <a:spAutoFit/>
            </a:bodyPr>
            <a:lstStyle/>
            <a:p>
              <a:r>
                <a:rPr lang="en-US" sz="2000" b="0" i="1" dirty="0" smtClean="0">
                  <a:solidFill>
                    <a:schemeClr val="bg1"/>
                  </a:solidFill>
                </a:rPr>
                <a:t>Disease</a:t>
              </a:r>
            </a:p>
            <a:p>
              <a:r>
                <a:rPr lang="en-US" sz="2000" i="1" dirty="0" smtClean="0">
                  <a:solidFill>
                    <a:schemeClr val="bg1"/>
                  </a:solidFill>
                </a:rPr>
                <a:t>order</a:t>
              </a:r>
              <a:r>
                <a:rPr lang="en-US" sz="2000" b="0" i="1" dirty="0" smtClean="0">
                  <a:solidFill>
                    <a:schemeClr val="bg1"/>
                  </a:solidFill>
                </a:rPr>
                <a:t> 2.1</a:t>
              </a:r>
              <a:endParaRPr lang="en-US" sz="2000" b="0" i="1" dirty="0">
                <a:solidFill>
                  <a:schemeClr val="bg1"/>
                </a:solidFill>
              </a:endParaRPr>
            </a:p>
          </p:txBody>
        </p:sp>
        <p:sp>
          <p:nvSpPr>
            <p:cNvPr id="15" name="TextBox 14"/>
            <p:cNvSpPr txBox="1"/>
            <p:nvPr/>
          </p:nvSpPr>
          <p:spPr>
            <a:xfrm>
              <a:off x="6023792" y="2776676"/>
              <a:ext cx="1128963" cy="707886"/>
            </a:xfrm>
            <a:prstGeom prst="rect">
              <a:avLst/>
            </a:prstGeom>
            <a:solidFill>
              <a:srgbClr val="FF0000"/>
            </a:solidFill>
            <a:ln w="19050">
              <a:solidFill>
                <a:schemeClr val="bg1"/>
              </a:solidFill>
            </a:ln>
          </p:spPr>
          <p:txBody>
            <a:bodyPr wrap="none" rtlCol="0">
              <a:spAutoFit/>
            </a:bodyPr>
            <a:lstStyle/>
            <a:p>
              <a:r>
                <a:rPr lang="en-US" sz="2000" b="0" i="1" dirty="0" smtClean="0">
                  <a:solidFill>
                    <a:schemeClr val="bg1"/>
                  </a:solidFill>
                </a:rPr>
                <a:t>Disease</a:t>
              </a:r>
            </a:p>
            <a:p>
              <a:r>
                <a:rPr lang="en-US" sz="2000" i="1" dirty="0" smtClean="0">
                  <a:solidFill>
                    <a:schemeClr val="bg1"/>
                  </a:solidFill>
                </a:rPr>
                <a:t>order</a:t>
              </a:r>
              <a:r>
                <a:rPr lang="en-US" sz="2000" b="0" i="1" dirty="0" smtClean="0">
                  <a:solidFill>
                    <a:schemeClr val="bg1"/>
                  </a:solidFill>
                </a:rPr>
                <a:t> 2.2</a:t>
              </a:r>
              <a:endParaRPr lang="en-US" sz="2000" b="0" i="1" dirty="0">
                <a:solidFill>
                  <a:schemeClr val="bg1"/>
                </a:solidFill>
              </a:endParaRPr>
            </a:p>
          </p:txBody>
        </p:sp>
        <p:sp>
          <p:nvSpPr>
            <p:cNvPr id="16" name="TextBox 15"/>
            <p:cNvSpPr txBox="1"/>
            <p:nvPr/>
          </p:nvSpPr>
          <p:spPr>
            <a:xfrm>
              <a:off x="7283908" y="3105960"/>
              <a:ext cx="412292" cy="400110"/>
            </a:xfrm>
            <a:prstGeom prst="rect">
              <a:avLst/>
            </a:prstGeom>
            <a:noFill/>
            <a:ln w="19050">
              <a:noFill/>
            </a:ln>
          </p:spPr>
          <p:txBody>
            <a:bodyPr wrap="none" rtlCol="0">
              <a:spAutoFit/>
            </a:bodyPr>
            <a:lstStyle/>
            <a:p>
              <a:r>
                <a:rPr lang="en-US" sz="2000" b="0" i="1" dirty="0" smtClean="0">
                  <a:solidFill>
                    <a:schemeClr val="bg1"/>
                  </a:solidFill>
                </a:rPr>
                <a:t>…</a:t>
              </a:r>
              <a:endParaRPr lang="en-US" sz="2000" b="0" i="1" dirty="0">
                <a:solidFill>
                  <a:schemeClr val="bg1"/>
                </a:solidFill>
              </a:endParaRPr>
            </a:p>
          </p:txBody>
        </p:sp>
        <p:sp>
          <p:nvSpPr>
            <p:cNvPr id="19" name="TextBox 18"/>
            <p:cNvSpPr txBox="1"/>
            <p:nvPr/>
          </p:nvSpPr>
          <p:spPr>
            <a:xfrm>
              <a:off x="5097037" y="3991767"/>
              <a:ext cx="1388522" cy="707886"/>
            </a:xfrm>
            <a:prstGeom prst="rect">
              <a:avLst/>
            </a:prstGeom>
            <a:solidFill>
              <a:srgbClr val="1FE115"/>
            </a:solidFill>
            <a:ln w="19050">
              <a:solidFill>
                <a:schemeClr val="bg1"/>
              </a:solidFill>
            </a:ln>
          </p:spPr>
          <p:txBody>
            <a:bodyPr wrap="none" rtlCol="0">
              <a:spAutoFit/>
            </a:bodyPr>
            <a:lstStyle/>
            <a:p>
              <a:r>
                <a:rPr lang="en-US" sz="2000" b="0" i="1" dirty="0" smtClean="0">
                  <a:solidFill>
                    <a:schemeClr val="bg1"/>
                  </a:solidFill>
                </a:rPr>
                <a:t>Disease</a:t>
              </a:r>
            </a:p>
            <a:p>
              <a:r>
                <a:rPr lang="en-US" sz="2000" i="1" dirty="0" smtClean="0">
                  <a:solidFill>
                    <a:schemeClr val="bg1"/>
                  </a:solidFill>
                </a:rPr>
                <a:t>genus</a:t>
              </a:r>
              <a:r>
                <a:rPr lang="en-US" sz="2000" b="0" i="1" dirty="0" smtClean="0">
                  <a:solidFill>
                    <a:schemeClr val="bg1"/>
                  </a:solidFill>
                </a:rPr>
                <a:t> 2.1.1</a:t>
              </a:r>
              <a:endParaRPr lang="en-US" sz="2000" b="0" i="1" dirty="0">
                <a:solidFill>
                  <a:schemeClr val="bg1"/>
                </a:solidFill>
              </a:endParaRPr>
            </a:p>
          </p:txBody>
        </p:sp>
        <p:sp>
          <p:nvSpPr>
            <p:cNvPr id="20" name="TextBox 19"/>
            <p:cNvSpPr txBox="1"/>
            <p:nvPr/>
          </p:nvSpPr>
          <p:spPr>
            <a:xfrm>
              <a:off x="7016719" y="3991767"/>
              <a:ext cx="1388522" cy="707886"/>
            </a:xfrm>
            <a:prstGeom prst="rect">
              <a:avLst/>
            </a:prstGeom>
            <a:solidFill>
              <a:srgbClr val="1FE115"/>
            </a:solidFill>
            <a:ln w="19050">
              <a:solidFill>
                <a:schemeClr val="bg1"/>
              </a:solidFill>
            </a:ln>
          </p:spPr>
          <p:txBody>
            <a:bodyPr wrap="none" rtlCol="0">
              <a:spAutoFit/>
            </a:bodyPr>
            <a:lstStyle/>
            <a:p>
              <a:r>
                <a:rPr lang="en-US" sz="2000" b="0" i="1" dirty="0" smtClean="0">
                  <a:solidFill>
                    <a:schemeClr val="bg1"/>
                  </a:solidFill>
                </a:rPr>
                <a:t>Disease</a:t>
              </a:r>
            </a:p>
            <a:p>
              <a:r>
                <a:rPr lang="en-US" sz="2000" i="1" dirty="0" smtClean="0">
                  <a:solidFill>
                    <a:schemeClr val="bg1"/>
                  </a:solidFill>
                </a:rPr>
                <a:t>genus</a:t>
              </a:r>
              <a:r>
                <a:rPr lang="en-US" sz="2000" b="0" i="1" dirty="0" smtClean="0">
                  <a:solidFill>
                    <a:schemeClr val="bg1"/>
                  </a:solidFill>
                </a:rPr>
                <a:t> 2.1.2</a:t>
              </a:r>
              <a:endParaRPr lang="en-US" sz="2000" b="0" i="1" dirty="0">
                <a:solidFill>
                  <a:schemeClr val="bg1"/>
                </a:solidFill>
              </a:endParaRPr>
            </a:p>
          </p:txBody>
        </p:sp>
        <p:sp>
          <p:nvSpPr>
            <p:cNvPr id="21" name="TextBox 20"/>
            <p:cNvSpPr txBox="1"/>
            <p:nvPr/>
          </p:nvSpPr>
          <p:spPr>
            <a:xfrm>
              <a:off x="8503108" y="4348865"/>
              <a:ext cx="412292" cy="400110"/>
            </a:xfrm>
            <a:prstGeom prst="rect">
              <a:avLst/>
            </a:prstGeom>
            <a:noFill/>
            <a:ln w="19050">
              <a:noFill/>
            </a:ln>
          </p:spPr>
          <p:txBody>
            <a:bodyPr wrap="none" rtlCol="0">
              <a:spAutoFit/>
            </a:bodyPr>
            <a:lstStyle/>
            <a:p>
              <a:r>
                <a:rPr lang="en-US" sz="2000" b="0" i="1" dirty="0" smtClean="0">
                  <a:solidFill>
                    <a:schemeClr val="bg1"/>
                  </a:solidFill>
                </a:rPr>
                <a:t>…</a:t>
              </a:r>
              <a:endParaRPr lang="en-US" sz="2000" b="0" i="1" dirty="0">
                <a:solidFill>
                  <a:schemeClr val="bg1"/>
                </a:solidFill>
              </a:endParaRPr>
            </a:p>
          </p:txBody>
        </p:sp>
        <p:sp>
          <p:nvSpPr>
            <p:cNvPr id="22" name="TextBox 21"/>
            <p:cNvSpPr txBox="1"/>
            <p:nvPr/>
          </p:nvSpPr>
          <p:spPr>
            <a:xfrm>
              <a:off x="5791200" y="5201914"/>
              <a:ext cx="1693092" cy="707886"/>
            </a:xfrm>
            <a:prstGeom prst="rect">
              <a:avLst/>
            </a:prstGeom>
            <a:solidFill>
              <a:srgbClr val="FFFF00"/>
            </a:solidFill>
            <a:ln w="19050">
              <a:solidFill>
                <a:schemeClr val="bg1"/>
              </a:solidFill>
            </a:ln>
          </p:spPr>
          <p:txBody>
            <a:bodyPr wrap="none" rtlCol="0">
              <a:spAutoFit/>
            </a:bodyPr>
            <a:lstStyle/>
            <a:p>
              <a:r>
                <a:rPr lang="en-US" sz="2000" b="0" i="1" dirty="0" smtClean="0">
                  <a:solidFill>
                    <a:srgbClr val="16165D"/>
                  </a:solidFill>
                </a:rPr>
                <a:t>Disease</a:t>
              </a:r>
            </a:p>
            <a:p>
              <a:r>
                <a:rPr lang="en-US" sz="2000" i="1" dirty="0" smtClean="0">
                  <a:solidFill>
                    <a:srgbClr val="16165D"/>
                  </a:solidFill>
                </a:rPr>
                <a:t>species</a:t>
              </a:r>
              <a:r>
                <a:rPr lang="en-US" sz="2000" b="0" i="1" dirty="0" smtClean="0">
                  <a:solidFill>
                    <a:srgbClr val="16165D"/>
                  </a:solidFill>
                </a:rPr>
                <a:t> 2.1.1.1</a:t>
              </a:r>
              <a:endParaRPr lang="en-US" sz="2000" b="0" i="1" dirty="0">
                <a:solidFill>
                  <a:srgbClr val="16165D"/>
                </a:solidFill>
              </a:endParaRPr>
            </a:p>
          </p:txBody>
        </p:sp>
        <p:sp>
          <p:nvSpPr>
            <p:cNvPr id="23" name="TextBox 22"/>
            <p:cNvSpPr txBox="1"/>
            <p:nvPr/>
          </p:nvSpPr>
          <p:spPr>
            <a:xfrm>
              <a:off x="7588708" y="5619690"/>
              <a:ext cx="412292" cy="400110"/>
            </a:xfrm>
            <a:prstGeom prst="rect">
              <a:avLst/>
            </a:prstGeom>
            <a:noFill/>
            <a:ln w="19050">
              <a:noFill/>
            </a:ln>
          </p:spPr>
          <p:txBody>
            <a:bodyPr wrap="none" rtlCol="0">
              <a:spAutoFit/>
            </a:bodyPr>
            <a:lstStyle/>
            <a:p>
              <a:r>
                <a:rPr lang="en-US" sz="2000" b="0" i="1" dirty="0" smtClean="0">
                  <a:solidFill>
                    <a:schemeClr val="bg1"/>
                  </a:solidFill>
                </a:rPr>
                <a:t>…</a:t>
              </a:r>
              <a:endParaRPr lang="en-US" sz="2000" b="0" i="1" dirty="0">
                <a:solidFill>
                  <a:schemeClr val="bg1"/>
                </a:solidFill>
              </a:endParaRPr>
            </a:p>
          </p:txBody>
        </p:sp>
        <p:cxnSp>
          <p:nvCxnSpPr>
            <p:cNvPr id="42" name="Straight Connector 41"/>
            <p:cNvCxnSpPr>
              <a:stCxn id="6" idx="2"/>
              <a:endCxn id="14" idx="0"/>
            </p:cNvCxnSpPr>
            <p:nvPr/>
          </p:nvCxnSpPr>
          <p:spPr bwMode="auto">
            <a:xfrm>
              <a:off x="5019590" y="2289212"/>
              <a:ext cx="109860" cy="487464"/>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45" name="Straight Connector 44"/>
            <p:cNvCxnSpPr>
              <a:stCxn id="6" idx="2"/>
              <a:endCxn id="15" idx="0"/>
            </p:cNvCxnSpPr>
            <p:nvPr/>
          </p:nvCxnSpPr>
          <p:spPr bwMode="auto">
            <a:xfrm>
              <a:off x="5019590" y="2289212"/>
              <a:ext cx="1568684" cy="487464"/>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48" name="Straight Connector 47"/>
            <p:cNvCxnSpPr>
              <a:stCxn id="14" idx="2"/>
              <a:endCxn id="19" idx="0"/>
            </p:cNvCxnSpPr>
            <p:nvPr/>
          </p:nvCxnSpPr>
          <p:spPr bwMode="auto">
            <a:xfrm>
              <a:off x="5129450" y="3484562"/>
              <a:ext cx="661848" cy="507205"/>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51" name="Straight Connector 50"/>
            <p:cNvCxnSpPr>
              <a:stCxn id="14" idx="2"/>
              <a:endCxn id="20" idx="0"/>
            </p:cNvCxnSpPr>
            <p:nvPr/>
          </p:nvCxnSpPr>
          <p:spPr bwMode="auto">
            <a:xfrm>
              <a:off x="5129450" y="3484562"/>
              <a:ext cx="2581530" cy="507205"/>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54" name="Straight Connector 53"/>
            <p:cNvCxnSpPr>
              <a:stCxn id="19" idx="2"/>
              <a:endCxn id="22" idx="0"/>
            </p:cNvCxnSpPr>
            <p:nvPr/>
          </p:nvCxnSpPr>
          <p:spPr bwMode="auto">
            <a:xfrm>
              <a:off x="5791298" y="4699653"/>
              <a:ext cx="846448" cy="502261"/>
            </a:xfrm>
            <a:prstGeom prst="line">
              <a:avLst/>
            </a:prstGeom>
            <a:solidFill>
              <a:schemeClr val="accent1"/>
            </a:solidFill>
            <a:ln w="9525" cap="flat" cmpd="sng" algn="ctr">
              <a:solidFill>
                <a:schemeClr val="bg1"/>
              </a:solidFill>
              <a:prstDash val="solid"/>
              <a:round/>
              <a:headEnd type="none" w="med" len="med"/>
              <a:tailEnd type="none" w="med" len="med"/>
            </a:ln>
            <a:effectLst/>
          </p:spPr>
        </p:cxnSp>
      </p:grpSp>
    </p:spTree>
    <p:extLst>
      <p:ext uri="{BB962C8B-B14F-4D97-AF65-F5344CB8AC3E}">
        <p14:creationId xmlns:p14="http://schemas.microsoft.com/office/powerpoint/2010/main" val="1329862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up)">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wipe(up)">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up)">
                                      <p:cBhvr>
                                        <p:cTn id="2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
            </a:r>
            <a:r>
              <a:rPr lang="en-US" i="1" dirty="0" smtClean="0"/>
              <a:t>Essential Guides to DSM-5</a:t>
            </a:r>
            <a:r>
              <a:rPr lang="en-US" dirty="0" smtClean="0"/>
              <a:t>’</a:t>
            </a:r>
            <a:endParaRPr lang="en-US" dirty="0"/>
          </a:p>
        </p:txBody>
      </p:sp>
      <p:pic>
        <p:nvPicPr>
          <p:cNvPr id="4" name="Content Placeholder 3"/>
          <p:cNvPicPr>
            <a:picLocks noGrp="1" noChangeAspect="1"/>
          </p:cNvPicPr>
          <p:nvPr>
            <p:ph idx="1"/>
          </p:nvPr>
        </p:nvPicPr>
        <p:blipFill>
          <a:blip r:embed="rId2"/>
          <a:stretch>
            <a:fillRect/>
          </a:stretch>
        </p:blipFill>
        <p:spPr>
          <a:xfrm>
            <a:off x="228600" y="1600200"/>
            <a:ext cx="6019800" cy="4857750"/>
          </a:xfrm>
          <a:prstGeom prst="rect">
            <a:avLst/>
          </a:prstGeom>
        </p:spPr>
      </p:pic>
      <p:grpSp>
        <p:nvGrpSpPr>
          <p:cNvPr id="7" name="Group 6"/>
          <p:cNvGrpSpPr/>
          <p:nvPr/>
        </p:nvGrpSpPr>
        <p:grpSpPr>
          <a:xfrm>
            <a:off x="6137546" y="1598894"/>
            <a:ext cx="2943225" cy="4864235"/>
            <a:chOff x="6137546" y="1598894"/>
            <a:chExt cx="2943225" cy="4864235"/>
          </a:xfrm>
        </p:grpSpPr>
        <p:pic>
          <p:nvPicPr>
            <p:cNvPr id="5" name="Picture 4"/>
            <p:cNvPicPr>
              <a:picLocks noChangeAspect="1"/>
            </p:cNvPicPr>
            <p:nvPr/>
          </p:nvPicPr>
          <p:blipFill>
            <a:blip r:embed="rId3"/>
            <a:stretch>
              <a:fillRect/>
            </a:stretch>
          </p:blipFill>
          <p:spPr>
            <a:xfrm>
              <a:off x="6137546" y="3939004"/>
              <a:ext cx="2943225" cy="2524125"/>
            </a:xfrm>
            <a:prstGeom prst="rect">
              <a:avLst/>
            </a:prstGeom>
          </p:spPr>
        </p:pic>
        <p:pic>
          <p:nvPicPr>
            <p:cNvPr id="6" name="Picture 5"/>
            <p:cNvPicPr>
              <a:picLocks noChangeAspect="1"/>
            </p:cNvPicPr>
            <p:nvPr/>
          </p:nvPicPr>
          <p:blipFill>
            <a:blip r:embed="rId4"/>
            <a:stretch>
              <a:fillRect/>
            </a:stretch>
          </p:blipFill>
          <p:spPr>
            <a:xfrm>
              <a:off x="6172200" y="1598894"/>
              <a:ext cx="2898843" cy="2381541"/>
            </a:xfrm>
            <a:prstGeom prst="rect">
              <a:avLst/>
            </a:prstGeom>
          </p:spPr>
        </p:pic>
      </p:grpSp>
      <p:sp>
        <p:nvSpPr>
          <p:cNvPr id="8" name="Rectangle 7"/>
          <p:cNvSpPr/>
          <p:nvPr/>
        </p:nvSpPr>
        <p:spPr>
          <a:xfrm>
            <a:off x="533400" y="6474023"/>
            <a:ext cx="7924800" cy="307777"/>
          </a:xfrm>
          <a:prstGeom prst="rect">
            <a:avLst/>
          </a:prstGeom>
        </p:spPr>
        <p:txBody>
          <a:bodyPr wrap="square">
            <a:spAutoFit/>
          </a:bodyPr>
          <a:lstStyle/>
          <a:p>
            <a:r>
              <a:rPr lang="en-US" sz="1400" b="0" dirty="0">
                <a:solidFill>
                  <a:schemeClr val="bg1"/>
                </a:solidFill>
              </a:rPr>
              <a:t>https://www.appi.org/products/dsm-manual-of-mental-disorders</a:t>
            </a:r>
          </a:p>
        </p:txBody>
      </p:sp>
    </p:spTree>
    <p:extLst>
      <p:ext uri="{BB962C8B-B14F-4D97-AF65-F5344CB8AC3E}">
        <p14:creationId xmlns:p14="http://schemas.microsoft.com/office/powerpoint/2010/main" val="376552518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0" y="621665"/>
            <a:ext cx="9153525" cy="6236335"/>
          </a:xfrm>
          <a:prstGeom prst="rect">
            <a:avLst/>
          </a:prstGeom>
        </p:spPr>
      </p:pic>
      <p:sp>
        <p:nvSpPr>
          <p:cNvPr id="5" name="Rounded Rectangle 4"/>
          <p:cNvSpPr/>
          <p:nvPr/>
        </p:nvSpPr>
        <p:spPr bwMode="auto">
          <a:xfrm>
            <a:off x="4419600" y="6629400"/>
            <a:ext cx="990600" cy="152400"/>
          </a:xfrm>
          <a:prstGeom prst="round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246062098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Differing views on what are mental disorders</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292094442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0" y="609600"/>
            <a:ext cx="9138948" cy="6248400"/>
          </a:xfrm>
          <a:prstGeom prst="rect">
            <a:avLst/>
          </a:prstGeom>
        </p:spPr>
      </p:pic>
    </p:spTree>
    <p:extLst>
      <p:ext uri="{BB962C8B-B14F-4D97-AF65-F5344CB8AC3E}">
        <p14:creationId xmlns:p14="http://schemas.microsoft.com/office/powerpoint/2010/main" val="41595610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Biomedical Informatics</a:t>
            </a:r>
            <a:endParaRPr lang="en-US" dirty="0"/>
          </a:p>
        </p:txBody>
      </p:sp>
      <p:sp>
        <p:nvSpPr>
          <p:cNvPr id="5" name="Content Placeholder 4"/>
          <p:cNvSpPr>
            <a:spLocks noGrp="1"/>
          </p:cNvSpPr>
          <p:nvPr>
            <p:ph idx="1"/>
          </p:nvPr>
        </p:nvSpPr>
        <p:spPr>
          <a:xfrm>
            <a:off x="228600" y="1676400"/>
            <a:ext cx="8686800" cy="3886200"/>
          </a:xfrm>
        </p:spPr>
        <p:txBody>
          <a:bodyPr/>
          <a:lstStyle/>
          <a:p>
            <a:r>
              <a:rPr lang="en-US" b="1" u="sng" dirty="0" smtClean="0"/>
              <a:t>Definition</a:t>
            </a:r>
            <a:r>
              <a:rPr lang="en-US" dirty="0" smtClean="0"/>
              <a:t>:</a:t>
            </a:r>
          </a:p>
          <a:p>
            <a:endParaRPr lang="en-US" dirty="0"/>
          </a:p>
          <a:p>
            <a:pPr marL="0" indent="0"/>
            <a:r>
              <a:rPr lang="en-US" i="1" dirty="0"/>
              <a:t>Biomedical informatics (BMI) is </a:t>
            </a:r>
            <a:endParaRPr lang="en-US" i="1" dirty="0" smtClean="0"/>
          </a:p>
          <a:p>
            <a:pPr>
              <a:buFont typeface="Arial" panose="020B0604020202020204" pitchFamily="34" charset="0"/>
              <a:buChar char="•"/>
            </a:pPr>
            <a:r>
              <a:rPr lang="en-US" i="1" dirty="0" smtClean="0"/>
              <a:t>the </a:t>
            </a:r>
            <a:r>
              <a:rPr lang="en-US" i="1" dirty="0"/>
              <a:t>interdisciplinary field </a:t>
            </a:r>
            <a:endParaRPr lang="en-US" i="1" dirty="0" smtClean="0"/>
          </a:p>
          <a:p>
            <a:pPr>
              <a:buFont typeface="Arial" panose="020B0604020202020204" pitchFamily="34" charset="0"/>
              <a:buChar char="•"/>
            </a:pPr>
            <a:r>
              <a:rPr lang="en-US" i="1" dirty="0" smtClean="0"/>
              <a:t>that </a:t>
            </a:r>
            <a:r>
              <a:rPr lang="en-US" i="1" dirty="0"/>
              <a:t>studies and pursues the effective uses of biomedical data, information, and knowledge </a:t>
            </a:r>
            <a:endParaRPr lang="en-US" i="1" dirty="0" smtClean="0"/>
          </a:p>
          <a:p>
            <a:pPr>
              <a:buFont typeface="Arial" panose="020B0604020202020204" pitchFamily="34" charset="0"/>
              <a:buChar char="•"/>
            </a:pPr>
            <a:r>
              <a:rPr lang="en-US" i="1" dirty="0" smtClean="0"/>
              <a:t>for </a:t>
            </a:r>
            <a:r>
              <a:rPr lang="en-US" i="1" dirty="0"/>
              <a:t>scientific inquiry, problem solving, and decision making</a:t>
            </a:r>
            <a:r>
              <a:rPr lang="en-US" i="1" dirty="0" smtClean="0"/>
              <a:t>,</a:t>
            </a:r>
          </a:p>
          <a:p>
            <a:pPr>
              <a:buFont typeface="Arial" panose="020B0604020202020204" pitchFamily="34" charset="0"/>
              <a:buChar char="•"/>
            </a:pPr>
            <a:r>
              <a:rPr lang="en-US" i="1" dirty="0" smtClean="0"/>
              <a:t>driven </a:t>
            </a:r>
            <a:r>
              <a:rPr lang="en-US" i="1" dirty="0"/>
              <a:t>by efforts to improve human health.</a:t>
            </a:r>
          </a:p>
        </p:txBody>
      </p:sp>
      <p:sp>
        <p:nvSpPr>
          <p:cNvPr id="6" name="Rectangle 5"/>
          <p:cNvSpPr/>
          <p:nvPr/>
        </p:nvSpPr>
        <p:spPr>
          <a:xfrm>
            <a:off x="293255" y="5903893"/>
            <a:ext cx="8850745" cy="954107"/>
          </a:xfrm>
          <a:prstGeom prst="rect">
            <a:avLst/>
          </a:prstGeom>
        </p:spPr>
        <p:txBody>
          <a:bodyPr wrap="square">
            <a:spAutoFit/>
          </a:bodyPr>
          <a:lstStyle/>
          <a:p>
            <a:pPr algn="r"/>
            <a:r>
              <a:rPr lang="en-US" sz="1400" dirty="0" smtClean="0">
                <a:solidFill>
                  <a:schemeClr val="bg1"/>
                </a:solidFill>
              </a:rPr>
              <a:t>CA </a:t>
            </a:r>
            <a:r>
              <a:rPr lang="en-US" sz="1400" dirty="0" err="1">
                <a:solidFill>
                  <a:schemeClr val="bg1"/>
                </a:solidFill>
              </a:rPr>
              <a:t>Kulikowski</a:t>
            </a:r>
            <a:r>
              <a:rPr lang="en-US" sz="1400" dirty="0">
                <a:solidFill>
                  <a:schemeClr val="bg1"/>
                </a:solidFill>
              </a:rPr>
              <a:t>, </a:t>
            </a:r>
            <a:r>
              <a:rPr lang="en-US" sz="1400" dirty="0" smtClean="0">
                <a:solidFill>
                  <a:schemeClr val="bg1"/>
                </a:solidFill>
              </a:rPr>
              <a:t>EH </a:t>
            </a:r>
            <a:r>
              <a:rPr lang="en-US" sz="1400" dirty="0" err="1">
                <a:solidFill>
                  <a:schemeClr val="bg1"/>
                </a:solidFill>
              </a:rPr>
              <a:t>Shortliffe</a:t>
            </a:r>
            <a:r>
              <a:rPr lang="en-US" sz="1400" dirty="0">
                <a:solidFill>
                  <a:schemeClr val="bg1"/>
                </a:solidFill>
              </a:rPr>
              <a:t>, </a:t>
            </a:r>
            <a:r>
              <a:rPr lang="en-US" sz="1400" dirty="0" smtClean="0">
                <a:solidFill>
                  <a:schemeClr val="bg1"/>
                </a:solidFill>
              </a:rPr>
              <a:t>LM </a:t>
            </a:r>
            <a:r>
              <a:rPr lang="en-US" sz="1400" dirty="0">
                <a:solidFill>
                  <a:schemeClr val="bg1"/>
                </a:solidFill>
              </a:rPr>
              <a:t>Currie, </a:t>
            </a:r>
            <a:r>
              <a:rPr lang="en-US" sz="1400" dirty="0" smtClean="0">
                <a:solidFill>
                  <a:schemeClr val="bg1"/>
                </a:solidFill>
              </a:rPr>
              <a:t>PL </a:t>
            </a:r>
            <a:r>
              <a:rPr lang="en-US" sz="1400" dirty="0">
                <a:solidFill>
                  <a:schemeClr val="bg1"/>
                </a:solidFill>
              </a:rPr>
              <a:t>Elkin, </a:t>
            </a:r>
            <a:r>
              <a:rPr lang="en-US" sz="1400" dirty="0" smtClean="0">
                <a:solidFill>
                  <a:schemeClr val="bg1"/>
                </a:solidFill>
              </a:rPr>
              <a:t>LE </a:t>
            </a:r>
            <a:r>
              <a:rPr lang="en-US" sz="1400" dirty="0">
                <a:solidFill>
                  <a:schemeClr val="bg1"/>
                </a:solidFill>
              </a:rPr>
              <a:t>Hunter, </a:t>
            </a:r>
            <a:r>
              <a:rPr lang="en-US" sz="1400" dirty="0" smtClean="0">
                <a:solidFill>
                  <a:schemeClr val="bg1"/>
                </a:solidFill>
              </a:rPr>
              <a:t>TR </a:t>
            </a:r>
            <a:r>
              <a:rPr lang="en-US" sz="1400" dirty="0">
                <a:solidFill>
                  <a:schemeClr val="bg1"/>
                </a:solidFill>
              </a:rPr>
              <a:t>Johnson, </a:t>
            </a:r>
            <a:r>
              <a:rPr lang="en-US" sz="1400" dirty="0" smtClean="0">
                <a:solidFill>
                  <a:schemeClr val="bg1"/>
                </a:solidFill>
              </a:rPr>
              <a:t>IJ </a:t>
            </a:r>
            <a:r>
              <a:rPr lang="en-US" sz="1400" dirty="0" err="1">
                <a:solidFill>
                  <a:schemeClr val="bg1"/>
                </a:solidFill>
              </a:rPr>
              <a:t>Kalet</a:t>
            </a:r>
            <a:r>
              <a:rPr lang="en-US" sz="1400" dirty="0">
                <a:solidFill>
                  <a:schemeClr val="bg1"/>
                </a:solidFill>
              </a:rPr>
              <a:t>, </a:t>
            </a:r>
            <a:r>
              <a:rPr lang="en-US" sz="1400" dirty="0" smtClean="0">
                <a:solidFill>
                  <a:schemeClr val="bg1"/>
                </a:solidFill>
              </a:rPr>
              <a:t>LA </a:t>
            </a:r>
            <a:r>
              <a:rPr lang="en-US" sz="1400" dirty="0" err="1">
                <a:solidFill>
                  <a:schemeClr val="bg1"/>
                </a:solidFill>
              </a:rPr>
              <a:t>Lenert</a:t>
            </a:r>
            <a:r>
              <a:rPr lang="en-US" sz="1400" dirty="0">
                <a:solidFill>
                  <a:schemeClr val="bg1"/>
                </a:solidFill>
              </a:rPr>
              <a:t>, </a:t>
            </a:r>
            <a:r>
              <a:rPr lang="en-US" sz="1400" dirty="0" smtClean="0">
                <a:solidFill>
                  <a:schemeClr val="bg1"/>
                </a:solidFill>
              </a:rPr>
              <a:t>MA </a:t>
            </a:r>
            <a:r>
              <a:rPr lang="en-US" sz="1400" dirty="0" err="1">
                <a:solidFill>
                  <a:schemeClr val="bg1"/>
                </a:solidFill>
              </a:rPr>
              <a:t>Musen</a:t>
            </a:r>
            <a:r>
              <a:rPr lang="en-US" sz="1400" dirty="0">
                <a:solidFill>
                  <a:schemeClr val="bg1"/>
                </a:solidFill>
              </a:rPr>
              <a:t>, </a:t>
            </a:r>
            <a:r>
              <a:rPr lang="en-US" sz="1400" dirty="0" smtClean="0">
                <a:solidFill>
                  <a:schemeClr val="bg1"/>
                </a:solidFill>
              </a:rPr>
              <a:t>JG </a:t>
            </a:r>
            <a:r>
              <a:rPr lang="en-US" sz="1400" dirty="0" err="1">
                <a:solidFill>
                  <a:schemeClr val="bg1"/>
                </a:solidFill>
              </a:rPr>
              <a:t>Ozbolt</a:t>
            </a:r>
            <a:r>
              <a:rPr lang="en-US" sz="1400" dirty="0">
                <a:solidFill>
                  <a:schemeClr val="bg1"/>
                </a:solidFill>
              </a:rPr>
              <a:t>, </a:t>
            </a:r>
            <a:r>
              <a:rPr lang="en-US" sz="1400" dirty="0" smtClean="0">
                <a:solidFill>
                  <a:schemeClr val="bg1"/>
                </a:solidFill>
              </a:rPr>
              <a:t>JW </a:t>
            </a:r>
            <a:r>
              <a:rPr lang="en-US" sz="1400" dirty="0">
                <a:solidFill>
                  <a:schemeClr val="bg1"/>
                </a:solidFill>
              </a:rPr>
              <a:t>Smith, </a:t>
            </a:r>
            <a:r>
              <a:rPr lang="en-US" sz="1400" dirty="0" smtClean="0">
                <a:solidFill>
                  <a:schemeClr val="bg1"/>
                </a:solidFill>
              </a:rPr>
              <a:t>PZ </a:t>
            </a:r>
            <a:r>
              <a:rPr lang="en-US" sz="1400" dirty="0" err="1">
                <a:solidFill>
                  <a:schemeClr val="bg1"/>
                </a:solidFill>
              </a:rPr>
              <a:t>Tarczy-Hornoch</a:t>
            </a:r>
            <a:r>
              <a:rPr lang="en-US" sz="1400" dirty="0">
                <a:solidFill>
                  <a:schemeClr val="bg1"/>
                </a:solidFill>
              </a:rPr>
              <a:t>, </a:t>
            </a:r>
            <a:r>
              <a:rPr lang="en-US" sz="1400" dirty="0" err="1" smtClean="0">
                <a:solidFill>
                  <a:schemeClr val="bg1"/>
                </a:solidFill>
              </a:rPr>
              <a:t>JWilliamson</a:t>
            </a:r>
            <a:r>
              <a:rPr lang="en-US" sz="1400" dirty="0">
                <a:solidFill>
                  <a:schemeClr val="bg1"/>
                </a:solidFill>
              </a:rPr>
              <a:t>; AMIA Board white paper: definition of biomedical informatics and specification of core competencies for graduate education in the discipline, </a:t>
            </a:r>
            <a:r>
              <a:rPr lang="en-US" sz="1400" i="1" dirty="0">
                <a:solidFill>
                  <a:schemeClr val="bg1"/>
                </a:solidFill>
              </a:rPr>
              <a:t>Journal of the American Medical Informatics Association</a:t>
            </a:r>
            <a:r>
              <a:rPr lang="en-US" sz="1400" dirty="0">
                <a:solidFill>
                  <a:schemeClr val="bg1"/>
                </a:solidFill>
              </a:rPr>
              <a:t>, Volume 19, Issue 6, 1 November 2012, Pages 931–938, https://doi.org/10.1136/amiajnl-2012-001053</a:t>
            </a:r>
          </a:p>
        </p:txBody>
      </p:sp>
    </p:spTree>
    <p:extLst>
      <p:ext uri="{BB962C8B-B14F-4D97-AF65-F5344CB8AC3E}">
        <p14:creationId xmlns:p14="http://schemas.microsoft.com/office/powerpoint/2010/main" val="2866366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AutoShape 2"/>
          <p:cNvSpPr>
            <a:spLocks noGrp="1" noChangeArrowheads="1"/>
          </p:cNvSpPr>
          <p:nvPr>
            <p:ph type="title"/>
          </p:nvPr>
        </p:nvSpPr>
        <p:spPr/>
        <p:txBody>
          <a:bodyPr/>
          <a:lstStyle/>
          <a:p>
            <a:r>
              <a:rPr lang="nl-BE" altLang="en-US" dirty="0" err="1" smtClean="0"/>
              <a:t>Some</a:t>
            </a:r>
            <a:r>
              <a:rPr lang="nl-BE" altLang="en-US" dirty="0" smtClean="0"/>
              <a:t> </a:t>
            </a:r>
            <a:r>
              <a:rPr lang="nl-BE" altLang="en-US" dirty="0" err="1" smtClean="0"/>
              <a:t>argue</a:t>
            </a:r>
            <a:r>
              <a:rPr lang="nl-BE" altLang="en-US" dirty="0" smtClean="0"/>
              <a:t>: </a:t>
            </a:r>
            <a:r>
              <a:rPr lang="nl-BE" altLang="en-US" dirty="0" err="1" smtClean="0"/>
              <a:t>mental</a:t>
            </a:r>
            <a:r>
              <a:rPr lang="nl-BE" altLang="en-US" dirty="0" smtClean="0"/>
              <a:t> disorders do </a:t>
            </a:r>
            <a:r>
              <a:rPr lang="nl-BE" altLang="en-US" dirty="0" err="1" smtClean="0"/>
              <a:t>not</a:t>
            </a:r>
            <a:r>
              <a:rPr lang="nl-BE" altLang="en-US" dirty="0" smtClean="0"/>
              <a:t> </a:t>
            </a:r>
            <a:r>
              <a:rPr lang="nl-BE" altLang="en-US" dirty="0" err="1" smtClean="0"/>
              <a:t>exist</a:t>
            </a:r>
            <a:endParaRPr lang="en-US" altLang="en-US" dirty="0" smtClean="0"/>
          </a:p>
        </p:txBody>
      </p:sp>
      <p:sp>
        <p:nvSpPr>
          <p:cNvPr id="409603" name="Rectangle 3"/>
          <p:cNvSpPr>
            <a:spLocks noGrp="1" noChangeArrowheads="1"/>
          </p:cNvSpPr>
          <p:nvPr>
            <p:ph idx="1"/>
          </p:nvPr>
        </p:nvSpPr>
        <p:spPr>
          <a:xfrm>
            <a:off x="3429000" y="1828800"/>
            <a:ext cx="5562600" cy="4705350"/>
          </a:xfrm>
        </p:spPr>
        <p:txBody>
          <a:bodyPr/>
          <a:lstStyle/>
          <a:p>
            <a:pPr marL="187325" indent="-187325">
              <a:lnSpc>
                <a:spcPct val="90000"/>
              </a:lnSpc>
            </a:pPr>
            <a:r>
              <a:rPr lang="nl-BE" altLang="en-US" sz="2800" dirty="0" err="1" smtClean="0"/>
              <a:t>Their</a:t>
            </a:r>
            <a:r>
              <a:rPr lang="nl-BE" altLang="en-US" sz="2800" dirty="0" smtClean="0"/>
              <a:t> </a:t>
            </a:r>
            <a:r>
              <a:rPr lang="nl-BE" altLang="en-US" sz="2800" dirty="0" err="1" smtClean="0"/>
              <a:t>answer</a:t>
            </a:r>
            <a:r>
              <a:rPr lang="nl-BE" altLang="en-US" sz="2800" dirty="0" smtClean="0"/>
              <a:t>:</a:t>
            </a:r>
          </a:p>
          <a:p>
            <a:pPr marL="690563" lvl="1" indent="-214313" algn="just">
              <a:lnSpc>
                <a:spcPct val="90000"/>
              </a:lnSpc>
              <a:spcBef>
                <a:spcPts val="1200"/>
              </a:spcBef>
            </a:pPr>
            <a:r>
              <a:rPr lang="nl-BE" altLang="en-US" sz="2000" i="1" dirty="0" smtClean="0"/>
              <a:t>‘</a:t>
            </a:r>
            <a:r>
              <a:rPr lang="en-US" altLang="en-US" sz="2000" i="1" dirty="0" smtClean="0"/>
              <a:t>there are no biological abnormalities responsible for so-called mental illness, mental disease, or mental disorder, therefore </a:t>
            </a:r>
            <a:r>
              <a:rPr lang="en-US" altLang="en-US" sz="2000" b="1" i="1" u="sng" dirty="0" smtClean="0"/>
              <a:t>mental illness has no biological existence</a:t>
            </a:r>
            <a:r>
              <a:rPr lang="en-US" altLang="en-US" sz="2000" i="1" dirty="0" smtClean="0"/>
              <a:t>.  </a:t>
            </a:r>
            <a:endParaRPr lang="nl-BE" altLang="en-US" sz="2000" i="1" dirty="0" smtClean="0"/>
          </a:p>
          <a:p>
            <a:pPr marL="690563" lvl="1" indent="-214313" algn="just">
              <a:lnSpc>
                <a:spcPct val="90000"/>
              </a:lnSpc>
              <a:spcBef>
                <a:spcPts val="1200"/>
              </a:spcBef>
            </a:pPr>
            <a:r>
              <a:rPr lang="en-US" altLang="en-US" sz="2000" i="1" dirty="0" smtClean="0"/>
              <a:t>Perhaps more importantly, however, </a:t>
            </a:r>
            <a:r>
              <a:rPr lang="en-US" altLang="en-US" sz="2000" b="1" i="1" u="sng" dirty="0" smtClean="0"/>
              <a:t>mental illness also has no non-biological existence</a:t>
            </a:r>
            <a:r>
              <a:rPr lang="nl-BE" altLang="en-US" sz="2000" dirty="0" smtClean="0"/>
              <a:t>,</a:t>
            </a:r>
            <a:r>
              <a:rPr lang="en-US" altLang="en-US" sz="2000" dirty="0" smtClean="0"/>
              <a:t> </a:t>
            </a:r>
            <a:endParaRPr lang="nl-BE" altLang="en-US" sz="2000" dirty="0" smtClean="0"/>
          </a:p>
          <a:p>
            <a:pPr marL="690563" lvl="1" indent="-214313" algn="just">
              <a:lnSpc>
                <a:spcPct val="90000"/>
              </a:lnSpc>
              <a:spcBef>
                <a:spcPts val="1200"/>
              </a:spcBef>
            </a:pPr>
            <a:r>
              <a:rPr lang="en-US" altLang="en-US" sz="2000" i="1" dirty="0" smtClean="0"/>
              <a:t>except in the sense that the term is used to </a:t>
            </a:r>
            <a:r>
              <a:rPr lang="en-US" altLang="en-US" sz="2000" b="1" i="1" dirty="0" smtClean="0"/>
              <a:t>indicate disapproval of some aspect of a person's mentality</a:t>
            </a:r>
            <a:r>
              <a:rPr lang="en-US" altLang="en-US" sz="2000" dirty="0" smtClean="0"/>
              <a:t>.</a:t>
            </a:r>
            <a:r>
              <a:rPr lang="nl-BE" altLang="en-US" sz="2000" dirty="0" smtClean="0"/>
              <a:t>’</a:t>
            </a:r>
          </a:p>
          <a:p>
            <a:pPr marL="476250" lvl="1" indent="3175">
              <a:lnSpc>
                <a:spcPct val="90000"/>
              </a:lnSpc>
              <a:spcBef>
                <a:spcPts val="1200"/>
              </a:spcBef>
              <a:buFontTx/>
              <a:buNone/>
            </a:pPr>
            <a:r>
              <a:rPr lang="nl-BE" altLang="en-US" sz="2000" dirty="0" smtClean="0"/>
              <a:t>		</a:t>
            </a:r>
            <a:r>
              <a:rPr lang="en-US" altLang="en-US" sz="2000" dirty="0" smtClean="0"/>
              <a:t>Lawrence Stevens, J.D</a:t>
            </a:r>
            <a:r>
              <a:rPr lang="nl-BE" altLang="en-US" sz="2000" dirty="0" smtClean="0"/>
              <a:t>, 1999</a:t>
            </a:r>
            <a:endParaRPr lang="en-US" altLang="en-US" sz="2000" dirty="0" smtClean="0"/>
          </a:p>
        </p:txBody>
      </p:sp>
      <p:grpSp>
        <p:nvGrpSpPr>
          <p:cNvPr id="2" name="Group 12"/>
          <p:cNvGrpSpPr>
            <a:grpSpLocks/>
          </p:cNvGrpSpPr>
          <p:nvPr/>
        </p:nvGrpSpPr>
        <p:grpSpPr bwMode="auto">
          <a:xfrm>
            <a:off x="152400" y="1981200"/>
            <a:ext cx="3086100" cy="4754563"/>
            <a:chOff x="96" y="1248"/>
            <a:chExt cx="1944" cy="2995"/>
          </a:xfrm>
        </p:grpSpPr>
        <p:pic>
          <p:nvPicPr>
            <p:cNvPr id="12294" name="Picture 9" descr="inkbl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 y="1248"/>
              <a:ext cx="1944" cy="1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5" name="Rectangle 11"/>
            <p:cNvSpPr>
              <a:spLocks noChangeArrowheads="1"/>
            </p:cNvSpPr>
            <p:nvPr/>
          </p:nvSpPr>
          <p:spPr bwMode="auto">
            <a:xfrm>
              <a:off x="144" y="3264"/>
              <a:ext cx="1776" cy="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b="1">
                  <a:solidFill>
                    <a:srgbClr val="000066"/>
                  </a:solidFill>
                  <a:latin typeface="Times New Roman" panose="02020603050405020304" pitchFamily="18" charset="0"/>
                </a:defRPr>
              </a:lvl1pPr>
              <a:lvl2pPr marL="742950" indent="-285750" eaLnBrk="0" hangingPunct="0">
                <a:defRPr sz="3200" b="1">
                  <a:solidFill>
                    <a:srgbClr val="000066"/>
                  </a:solidFill>
                  <a:latin typeface="Times New Roman" panose="02020603050405020304" pitchFamily="18" charset="0"/>
                </a:defRPr>
              </a:lvl2pPr>
              <a:lvl3pPr marL="1143000" indent="-228600" eaLnBrk="0" hangingPunct="0">
                <a:defRPr sz="3200" b="1">
                  <a:solidFill>
                    <a:srgbClr val="000066"/>
                  </a:solidFill>
                  <a:latin typeface="Times New Roman" panose="02020603050405020304" pitchFamily="18" charset="0"/>
                </a:defRPr>
              </a:lvl3pPr>
              <a:lvl4pPr marL="1600200" indent="-228600" eaLnBrk="0" hangingPunct="0">
                <a:defRPr sz="3200" b="1">
                  <a:solidFill>
                    <a:srgbClr val="000066"/>
                  </a:solidFill>
                  <a:latin typeface="Times New Roman" panose="02020603050405020304" pitchFamily="18" charset="0"/>
                </a:defRPr>
              </a:lvl4pPr>
              <a:lvl5pPr marL="2057400" indent="-228600" eaLnBrk="0" hangingPunct="0">
                <a:defRPr sz="3200" b="1">
                  <a:solidFill>
                    <a:srgbClr val="000066"/>
                  </a:solidFill>
                  <a:latin typeface="Times New Roman" panose="02020603050405020304" pitchFamily="18" charset="0"/>
                </a:defRPr>
              </a:lvl5pPr>
              <a:lvl6pPr marL="2514600" indent="-228600" algn="ctr" eaLnBrk="0" fontAlgn="base" hangingPunct="0">
                <a:spcBef>
                  <a:spcPct val="0"/>
                </a:spcBef>
                <a:spcAft>
                  <a:spcPct val="0"/>
                </a:spcAft>
                <a:defRPr sz="3200" b="1">
                  <a:solidFill>
                    <a:srgbClr val="000066"/>
                  </a:solidFill>
                  <a:latin typeface="Times New Roman" panose="02020603050405020304" pitchFamily="18" charset="0"/>
                </a:defRPr>
              </a:lvl6pPr>
              <a:lvl7pPr marL="2971800" indent="-228600" algn="ctr" eaLnBrk="0" fontAlgn="base" hangingPunct="0">
                <a:spcBef>
                  <a:spcPct val="0"/>
                </a:spcBef>
                <a:spcAft>
                  <a:spcPct val="0"/>
                </a:spcAft>
                <a:defRPr sz="3200" b="1">
                  <a:solidFill>
                    <a:srgbClr val="000066"/>
                  </a:solidFill>
                  <a:latin typeface="Times New Roman" panose="02020603050405020304" pitchFamily="18" charset="0"/>
                </a:defRPr>
              </a:lvl7pPr>
              <a:lvl8pPr marL="3429000" indent="-228600" algn="ctr" eaLnBrk="0" fontAlgn="base" hangingPunct="0">
                <a:spcBef>
                  <a:spcPct val="0"/>
                </a:spcBef>
                <a:spcAft>
                  <a:spcPct val="0"/>
                </a:spcAft>
                <a:defRPr sz="3200" b="1">
                  <a:solidFill>
                    <a:srgbClr val="000066"/>
                  </a:solidFill>
                  <a:latin typeface="Times New Roman" panose="02020603050405020304" pitchFamily="18" charset="0"/>
                </a:defRPr>
              </a:lvl8pPr>
              <a:lvl9pPr marL="3886200" indent="-228600" algn="ctr" eaLnBrk="0" fontAlgn="base" hangingPunct="0">
                <a:spcBef>
                  <a:spcPct val="0"/>
                </a:spcBef>
                <a:spcAft>
                  <a:spcPct val="0"/>
                </a:spcAft>
                <a:defRPr sz="3200" b="1">
                  <a:solidFill>
                    <a:srgbClr val="000066"/>
                  </a:solidFill>
                  <a:latin typeface="Times New Roman" panose="02020603050405020304" pitchFamily="18" charset="0"/>
                </a:defRPr>
              </a:lvl9pPr>
            </a:lstStyle>
            <a:p>
              <a:pPr eaLnBrk="1" hangingPunct="1"/>
              <a:r>
                <a:rPr lang="en-US" altLang="en-US">
                  <a:solidFill>
                    <a:srgbClr val="EBE6FC"/>
                  </a:solidFill>
                </a:rPr>
                <a:t>The</a:t>
              </a:r>
              <a:br>
                <a:rPr lang="en-US" altLang="en-US">
                  <a:solidFill>
                    <a:srgbClr val="EBE6FC"/>
                  </a:solidFill>
                </a:rPr>
              </a:br>
              <a:r>
                <a:rPr lang="en-US" altLang="en-US">
                  <a:solidFill>
                    <a:srgbClr val="EBE6FC"/>
                  </a:solidFill>
                </a:rPr>
                <a:t>Antipsychiatry</a:t>
              </a:r>
              <a:br>
                <a:rPr lang="en-US" altLang="en-US">
                  <a:solidFill>
                    <a:srgbClr val="EBE6FC"/>
                  </a:solidFill>
                </a:rPr>
              </a:br>
              <a:r>
                <a:rPr lang="en-US" altLang="en-US">
                  <a:solidFill>
                    <a:srgbClr val="EBE6FC"/>
                  </a:solidFill>
                </a:rPr>
                <a:t>Coalition</a:t>
              </a:r>
            </a:p>
          </p:txBody>
        </p:sp>
      </p:grpSp>
    </p:spTree>
    <p:extLst>
      <p:ext uri="{BB962C8B-B14F-4D97-AF65-F5344CB8AC3E}">
        <p14:creationId xmlns:p14="http://schemas.microsoft.com/office/powerpoint/2010/main" val="303567526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nl-BE" altLang="en-US" dirty="0" smtClean="0"/>
              <a:t>The “M</a:t>
            </a:r>
            <a:r>
              <a:rPr lang="en-US" altLang="en-US" dirty="0" err="1" smtClean="0"/>
              <a:t>yth</a:t>
            </a:r>
            <a:r>
              <a:rPr lang="en-US" altLang="en-US" dirty="0" smtClean="0"/>
              <a:t> of </a:t>
            </a:r>
            <a:r>
              <a:rPr lang="nl-BE" altLang="en-US" dirty="0" smtClean="0"/>
              <a:t>M</a:t>
            </a:r>
            <a:r>
              <a:rPr lang="en-US" altLang="en-US" dirty="0" err="1" smtClean="0"/>
              <a:t>ental</a:t>
            </a:r>
            <a:r>
              <a:rPr lang="en-US" altLang="en-US" dirty="0" smtClean="0"/>
              <a:t> </a:t>
            </a:r>
            <a:r>
              <a:rPr lang="nl-BE" altLang="en-US" dirty="0" smtClean="0"/>
              <a:t>I</a:t>
            </a:r>
            <a:r>
              <a:rPr lang="en-US" altLang="en-US" dirty="0" err="1" smtClean="0"/>
              <a:t>llness</a:t>
            </a:r>
            <a:r>
              <a:rPr lang="nl-BE" altLang="en-US" dirty="0" smtClean="0"/>
              <a:t>”</a:t>
            </a:r>
            <a:endParaRPr lang="en-US" altLang="en-US" dirty="0" smtClean="0"/>
          </a:p>
        </p:txBody>
      </p:sp>
      <p:sp>
        <p:nvSpPr>
          <p:cNvPr id="20483" name="Content Placeholder 2"/>
          <p:cNvSpPr>
            <a:spLocks noGrp="1"/>
          </p:cNvSpPr>
          <p:nvPr>
            <p:ph idx="1"/>
          </p:nvPr>
        </p:nvSpPr>
        <p:spPr>
          <a:xfrm>
            <a:off x="228600" y="2438400"/>
            <a:ext cx="8686800" cy="4191000"/>
          </a:xfrm>
        </p:spPr>
        <p:txBody>
          <a:bodyPr/>
          <a:lstStyle/>
          <a:p>
            <a:pPr eaLnBrk="1" hangingPunct="1"/>
            <a:r>
              <a:rPr lang="en-US" altLang="en-US" dirty="0" smtClean="0"/>
              <a:t>Szasz: ‘</a:t>
            </a:r>
            <a:r>
              <a:rPr lang="en-US" altLang="en-US" u="sng" dirty="0" smtClean="0"/>
              <a:t>mental illness</a:t>
            </a:r>
            <a:r>
              <a:rPr lang="en-US" altLang="en-US" dirty="0" smtClean="0"/>
              <a:t> </a:t>
            </a:r>
            <a:r>
              <a:rPr lang="en-US" altLang="en-US" i="1" dirty="0" smtClean="0"/>
              <a:t>is a myth whose function it is to disguise and thus render more palatable the bitter pill of moral conflicts in human relations</a:t>
            </a:r>
            <a:r>
              <a:rPr lang="en-US" altLang="en-US" dirty="0" smtClean="0"/>
              <a:t>’</a:t>
            </a:r>
          </a:p>
          <a:p>
            <a:pPr lvl="1" eaLnBrk="1" hangingPunct="1"/>
            <a:endParaRPr lang="en-GB" altLang="en-US" sz="1400" dirty="0" smtClean="0">
              <a:solidFill>
                <a:schemeClr val="bg1"/>
              </a:solidFill>
            </a:endParaRPr>
          </a:p>
          <a:p>
            <a:pPr lvl="1" eaLnBrk="1" hangingPunct="1"/>
            <a:r>
              <a:rPr lang="en-GB" altLang="en-US" sz="2400" dirty="0" smtClean="0">
                <a:solidFill>
                  <a:schemeClr val="bg1"/>
                </a:solidFill>
              </a:rPr>
              <a:t>Szasz TS: The Myth of Mental Illness. </a:t>
            </a:r>
            <a:r>
              <a:rPr lang="en-GB" altLang="en-US" sz="2400" i="1" dirty="0" smtClean="0">
                <a:solidFill>
                  <a:schemeClr val="bg1"/>
                </a:solidFill>
              </a:rPr>
              <a:t>American Psychologist </a:t>
            </a:r>
            <a:r>
              <a:rPr lang="en-GB" altLang="en-US" sz="2400" dirty="0" smtClean="0">
                <a:solidFill>
                  <a:schemeClr val="bg1"/>
                </a:solidFill>
              </a:rPr>
              <a:t>1960, 15:113-118.</a:t>
            </a:r>
            <a:endParaRPr lang="en-US" altLang="en-US" sz="2400" dirty="0" smtClean="0">
              <a:solidFill>
                <a:schemeClr val="bg1"/>
              </a:solidFill>
            </a:endParaRPr>
          </a:p>
        </p:txBody>
      </p:sp>
    </p:spTree>
    <p:extLst>
      <p:ext uri="{BB962C8B-B14F-4D97-AF65-F5344CB8AC3E}">
        <p14:creationId xmlns:p14="http://schemas.microsoft.com/office/powerpoint/2010/main" val="349451467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AutoShape 2"/>
          <p:cNvSpPr>
            <a:spLocks noGrp="1" noChangeArrowheads="1"/>
          </p:cNvSpPr>
          <p:nvPr>
            <p:ph type="title"/>
          </p:nvPr>
        </p:nvSpPr>
        <p:spPr/>
        <p:txBody>
          <a:bodyPr/>
          <a:lstStyle/>
          <a:p>
            <a:r>
              <a:rPr lang="en-US" altLang="en-US" dirty="0" smtClean="0">
                <a:solidFill>
                  <a:srgbClr val="EBE6FC"/>
                </a:solidFill>
              </a:rPr>
              <a:t>‘Mental </a:t>
            </a:r>
            <a:r>
              <a:rPr lang="en-US" altLang="en-US" dirty="0">
                <a:solidFill>
                  <a:srgbClr val="EBE6FC"/>
                </a:solidFill>
              </a:rPr>
              <a:t>Disorders Are Not </a:t>
            </a:r>
            <a:r>
              <a:rPr lang="en-US" altLang="en-US" dirty="0" smtClean="0">
                <a:solidFill>
                  <a:srgbClr val="EBE6FC"/>
                </a:solidFill>
              </a:rPr>
              <a:t>Diseases’</a:t>
            </a:r>
            <a:endParaRPr lang="en-US" altLang="en-US" dirty="0" smtClean="0"/>
          </a:p>
        </p:txBody>
      </p:sp>
      <p:sp>
        <p:nvSpPr>
          <p:cNvPr id="21507" name="Rectangle 3"/>
          <p:cNvSpPr>
            <a:spLocks noGrp="1" noChangeArrowheads="1"/>
          </p:cNvSpPr>
          <p:nvPr>
            <p:ph idx="1"/>
          </p:nvPr>
        </p:nvSpPr>
        <p:spPr/>
        <p:txBody>
          <a:bodyPr/>
          <a:lstStyle/>
          <a:p>
            <a:r>
              <a:rPr lang="nl-BE" altLang="en-US" sz="2400" i="1" smtClean="0"/>
              <a:t>“</a:t>
            </a:r>
            <a:r>
              <a:rPr lang="en-US" altLang="en-US" sz="2400" i="1" smtClean="0"/>
              <a:t>I maintain</a:t>
            </a:r>
            <a:r>
              <a:rPr lang="en-US" altLang="en-US" sz="2800" i="1" smtClean="0"/>
              <a:t> </a:t>
            </a:r>
            <a:endParaRPr lang="nl-BE" altLang="en-US" sz="2800" i="1" smtClean="0"/>
          </a:p>
          <a:p>
            <a:pPr lvl="1"/>
            <a:r>
              <a:rPr lang="en-US" altLang="en-US" sz="2400" i="1" smtClean="0"/>
              <a:t>that the mind is not the brain, </a:t>
            </a:r>
            <a:endParaRPr lang="nl-BE" altLang="en-US" sz="2400" i="1" smtClean="0"/>
          </a:p>
          <a:p>
            <a:pPr lvl="1"/>
            <a:r>
              <a:rPr lang="en-US" altLang="en-US" sz="2400" i="1" smtClean="0"/>
              <a:t>that mental functions are not reducible to brain functions, and</a:t>
            </a:r>
            <a:endParaRPr lang="nl-BE" altLang="en-US" sz="2400" i="1" smtClean="0"/>
          </a:p>
          <a:p>
            <a:pPr lvl="1"/>
            <a:r>
              <a:rPr lang="en-US" altLang="en-US" sz="2400" i="1" smtClean="0"/>
              <a:t>that mental diseases are not brain diseases</a:t>
            </a:r>
            <a:r>
              <a:rPr lang="nl-BE" altLang="en-US" sz="2400" i="1" smtClean="0"/>
              <a:t>, </a:t>
            </a:r>
          </a:p>
          <a:p>
            <a:pPr lvl="1"/>
            <a:r>
              <a:rPr lang="en-US" altLang="en-US" sz="2400" i="1" smtClean="0"/>
              <a:t>indeed, that mental diseases are not diseases at all. </a:t>
            </a:r>
          </a:p>
          <a:p>
            <a:r>
              <a:rPr lang="en-US" altLang="en-US" sz="2400" i="1" smtClean="0"/>
              <a:t>When I assert the latter, I do not imply that distressing personal experiences and deviant behaviors do not exist. Anxiety, depression, and conflict do exist--in fact, are intrinsic to the human condition--but they are not diseases in the pathological sense.</a:t>
            </a:r>
            <a:r>
              <a:rPr lang="nl-BE" altLang="en-US" sz="2400" i="1" smtClean="0"/>
              <a:t>”</a:t>
            </a:r>
            <a:endParaRPr lang="en-US" altLang="en-US" sz="2400" i="1" smtClean="0"/>
          </a:p>
        </p:txBody>
      </p:sp>
      <p:sp>
        <p:nvSpPr>
          <p:cNvPr id="21508" name="Rectangle 4"/>
          <p:cNvSpPr>
            <a:spLocks noChangeArrowheads="1"/>
          </p:cNvSpPr>
          <p:nvPr/>
        </p:nvSpPr>
        <p:spPr bwMode="auto">
          <a:xfrm>
            <a:off x="3124200" y="6216650"/>
            <a:ext cx="6019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b="1">
                <a:solidFill>
                  <a:srgbClr val="000066"/>
                </a:solidFill>
                <a:latin typeface="Times New Roman" panose="02020603050405020304" pitchFamily="18" charset="0"/>
              </a:defRPr>
            </a:lvl1pPr>
            <a:lvl2pPr marL="742950" indent="-285750" eaLnBrk="0" hangingPunct="0">
              <a:defRPr sz="3200" b="1">
                <a:solidFill>
                  <a:srgbClr val="000066"/>
                </a:solidFill>
                <a:latin typeface="Times New Roman" panose="02020603050405020304" pitchFamily="18" charset="0"/>
              </a:defRPr>
            </a:lvl2pPr>
            <a:lvl3pPr marL="1143000" indent="-228600" eaLnBrk="0" hangingPunct="0">
              <a:defRPr sz="3200" b="1">
                <a:solidFill>
                  <a:srgbClr val="000066"/>
                </a:solidFill>
                <a:latin typeface="Times New Roman" panose="02020603050405020304" pitchFamily="18" charset="0"/>
              </a:defRPr>
            </a:lvl3pPr>
            <a:lvl4pPr marL="1600200" indent="-228600" eaLnBrk="0" hangingPunct="0">
              <a:defRPr sz="3200" b="1">
                <a:solidFill>
                  <a:srgbClr val="000066"/>
                </a:solidFill>
                <a:latin typeface="Times New Roman" panose="02020603050405020304" pitchFamily="18" charset="0"/>
              </a:defRPr>
            </a:lvl4pPr>
            <a:lvl5pPr marL="2057400" indent="-228600" eaLnBrk="0" hangingPunct="0">
              <a:defRPr sz="3200" b="1">
                <a:solidFill>
                  <a:srgbClr val="000066"/>
                </a:solidFill>
                <a:latin typeface="Times New Roman" panose="02020603050405020304" pitchFamily="18" charset="0"/>
              </a:defRPr>
            </a:lvl5pPr>
            <a:lvl6pPr marL="2514600" indent="-228600" algn="ctr" eaLnBrk="0" fontAlgn="base" hangingPunct="0">
              <a:spcBef>
                <a:spcPct val="0"/>
              </a:spcBef>
              <a:spcAft>
                <a:spcPct val="0"/>
              </a:spcAft>
              <a:defRPr sz="3200" b="1">
                <a:solidFill>
                  <a:srgbClr val="000066"/>
                </a:solidFill>
                <a:latin typeface="Times New Roman" panose="02020603050405020304" pitchFamily="18" charset="0"/>
              </a:defRPr>
            </a:lvl6pPr>
            <a:lvl7pPr marL="2971800" indent="-228600" algn="ctr" eaLnBrk="0" fontAlgn="base" hangingPunct="0">
              <a:spcBef>
                <a:spcPct val="0"/>
              </a:spcBef>
              <a:spcAft>
                <a:spcPct val="0"/>
              </a:spcAft>
              <a:defRPr sz="3200" b="1">
                <a:solidFill>
                  <a:srgbClr val="000066"/>
                </a:solidFill>
                <a:latin typeface="Times New Roman" panose="02020603050405020304" pitchFamily="18" charset="0"/>
              </a:defRPr>
            </a:lvl7pPr>
            <a:lvl8pPr marL="3429000" indent="-228600" algn="ctr" eaLnBrk="0" fontAlgn="base" hangingPunct="0">
              <a:spcBef>
                <a:spcPct val="0"/>
              </a:spcBef>
              <a:spcAft>
                <a:spcPct val="0"/>
              </a:spcAft>
              <a:defRPr sz="3200" b="1">
                <a:solidFill>
                  <a:srgbClr val="000066"/>
                </a:solidFill>
                <a:latin typeface="Times New Roman" panose="02020603050405020304" pitchFamily="18" charset="0"/>
              </a:defRPr>
            </a:lvl8pPr>
            <a:lvl9pPr marL="3886200" indent="-228600" algn="ctr" eaLnBrk="0" fontAlgn="base" hangingPunct="0">
              <a:spcBef>
                <a:spcPct val="0"/>
              </a:spcBef>
              <a:spcAft>
                <a:spcPct val="0"/>
              </a:spcAft>
              <a:defRPr sz="3200" b="1">
                <a:solidFill>
                  <a:srgbClr val="000066"/>
                </a:solidFill>
                <a:latin typeface="Times New Roman" panose="02020603050405020304" pitchFamily="18" charset="0"/>
              </a:defRPr>
            </a:lvl9pPr>
          </a:lstStyle>
          <a:p>
            <a:pPr algn="r" eaLnBrk="1" hangingPunct="1"/>
            <a:r>
              <a:rPr lang="en-US" altLang="en-US" sz="1800" dirty="0">
                <a:solidFill>
                  <a:srgbClr val="EBE6FC"/>
                </a:solidFill>
              </a:rPr>
              <a:t>Thomas S. Szasz</a:t>
            </a:r>
            <a:r>
              <a:rPr lang="nl-BE" altLang="en-US" sz="1800" dirty="0">
                <a:solidFill>
                  <a:srgbClr val="EBE6FC"/>
                </a:solidFill>
              </a:rPr>
              <a:t> (MD)</a:t>
            </a:r>
            <a:r>
              <a:rPr lang="en-US" altLang="en-US" sz="1800" dirty="0">
                <a:solidFill>
                  <a:srgbClr val="EBE6FC"/>
                </a:solidFill>
              </a:rPr>
              <a:t>, Mental Disorders Are Not Diseases</a:t>
            </a:r>
            <a:r>
              <a:rPr lang="nl-BE" altLang="en-US" sz="1800" dirty="0">
                <a:solidFill>
                  <a:srgbClr val="EBE6FC"/>
                </a:solidFill>
              </a:rPr>
              <a:t>.</a:t>
            </a:r>
          </a:p>
          <a:p>
            <a:pPr algn="r" eaLnBrk="1" hangingPunct="1"/>
            <a:r>
              <a:rPr lang="en-US" altLang="en-US" sz="1800" dirty="0">
                <a:solidFill>
                  <a:srgbClr val="EBE6FC"/>
                </a:solidFill>
              </a:rPr>
              <a:t>USA Today (Magazine) January 2000</a:t>
            </a:r>
          </a:p>
        </p:txBody>
      </p:sp>
    </p:spTree>
    <p:extLst>
      <p:ext uri="{BB962C8B-B14F-4D97-AF65-F5344CB8AC3E}">
        <p14:creationId xmlns:p14="http://schemas.microsoft.com/office/powerpoint/2010/main" val="326333278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altLang="en-US" dirty="0" smtClean="0"/>
              <a:t>Differing views on mental disorder</a:t>
            </a:r>
          </a:p>
        </p:txBody>
      </p:sp>
      <p:sp>
        <p:nvSpPr>
          <p:cNvPr id="3" name="Content Placeholder 2"/>
          <p:cNvSpPr>
            <a:spLocks noGrp="1"/>
          </p:cNvSpPr>
          <p:nvPr>
            <p:ph idx="1"/>
          </p:nvPr>
        </p:nvSpPr>
        <p:spPr/>
        <p:txBody>
          <a:bodyPr/>
          <a:lstStyle/>
          <a:p>
            <a:pPr>
              <a:defRPr/>
            </a:pPr>
            <a:r>
              <a:rPr lang="en-US" sz="2800" dirty="0" smtClean="0"/>
              <a:t>The social-constructivist position: </a:t>
            </a:r>
          </a:p>
          <a:p>
            <a:pPr lvl="1">
              <a:defRPr/>
            </a:pPr>
            <a:r>
              <a:rPr lang="en-US" sz="2400" dirty="0" smtClean="0"/>
              <a:t>mental disorder is a value-laden social construct with no counterpart in biomedical reality.</a:t>
            </a:r>
          </a:p>
          <a:p>
            <a:pPr>
              <a:defRPr/>
            </a:pPr>
            <a:r>
              <a:rPr lang="en-US" sz="2800" dirty="0" smtClean="0"/>
              <a:t>The objectivist position: </a:t>
            </a:r>
          </a:p>
          <a:p>
            <a:pPr lvl="1">
              <a:defRPr/>
            </a:pPr>
            <a:r>
              <a:rPr lang="en-US" sz="2400" dirty="0" smtClean="0"/>
              <a:t>mental disorders are natural entities that could be understood in biological terms. </a:t>
            </a:r>
          </a:p>
          <a:p>
            <a:pPr>
              <a:defRPr/>
            </a:pPr>
            <a:r>
              <a:rPr lang="en-US" sz="2800" dirty="0" smtClean="0"/>
              <a:t>The hybrid position:</a:t>
            </a:r>
          </a:p>
          <a:p>
            <a:pPr lvl="1">
              <a:defRPr/>
            </a:pPr>
            <a:r>
              <a:rPr lang="en-US" sz="2400" dirty="0" smtClean="0"/>
              <a:t>Mental disorder is harmful dysfunction. </a:t>
            </a:r>
          </a:p>
          <a:p>
            <a:pPr lvl="2">
              <a:defRPr/>
            </a:pPr>
            <a:r>
              <a:rPr lang="en-US" sz="2000" dirty="0" smtClean="0"/>
              <a:t>the social definition of "harm" is counterbalanced by a factual component of a malfunctioning internal mechanism causing objective dysfunction. </a:t>
            </a:r>
          </a:p>
          <a:p>
            <a:pPr marL="0" indent="0" algn="r">
              <a:buFontTx/>
              <a:buNone/>
              <a:defRPr/>
            </a:pPr>
            <a:endParaRPr lang="en-GB" sz="1200" dirty="0" smtClean="0"/>
          </a:p>
          <a:p>
            <a:pPr marL="0" indent="0" algn="r">
              <a:buFontTx/>
              <a:buNone/>
              <a:defRPr/>
            </a:pPr>
            <a:r>
              <a:rPr lang="en-GB" sz="1200" dirty="0" err="1" smtClean="0"/>
              <a:t>Jablensky</a:t>
            </a:r>
            <a:r>
              <a:rPr lang="en-GB" sz="1200" dirty="0" smtClean="0"/>
              <a:t> A: </a:t>
            </a:r>
            <a:r>
              <a:rPr lang="en-GB" sz="1200" b="1" dirty="0" smtClean="0"/>
              <a:t>Does psychiatry need an overarching concept of "mental disorder"?</a:t>
            </a:r>
            <a:r>
              <a:rPr lang="en-GB" sz="1200" dirty="0" smtClean="0"/>
              <a:t> </a:t>
            </a:r>
            <a:r>
              <a:rPr lang="en-GB" sz="1200" i="1" dirty="0" smtClean="0"/>
              <a:t>World Psychiatry </a:t>
            </a:r>
            <a:r>
              <a:rPr lang="en-GB" sz="1200" dirty="0" smtClean="0"/>
              <a:t>2007, </a:t>
            </a:r>
            <a:r>
              <a:rPr lang="en-GB" sz="1200" b="1" dirty="0" smtClean="0"/>
              <a:t>6:</a:t>
            </a:r>
            <a:r>
              <a:rPr lang="en-GB" sz="1200" dirty="0" smtClean="0"/>
              <a:t>157-158</a:t>
            </a:r>
            <a:r>
              <a:rPr lang="en-GB" sz="1400" dirty="0" smtClean="0"/>
              <a:t>.</a:t>
            </a:r>
            <a:endParaRPr lang="en-US" sz="1400" dirty="0" smtClean="0"/>
          </a:p>
        </p:txBody>
      </p:sp>
    </p:spTree>
    <p:extLst>
      <p:ext uri="{BB962C8B-B14F-4D97-AF65-F5344CB8AC3E}">
        <p14:creationId xmlns:p14="http://schemas.microsoft.com/office/powerpoint/2010/main" val="27563413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8" end="8"/>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AutoShape 2"/>
          <p:cNvSpPr>
            <a:spLocks noGrp="1" noChangeArrowheads="1"/>
          </p:cNvSpPr>
          <p:nvPr>
            <p:ph type="title"/>
          </p:nvPr>
        </p:nvSpPr>
        <p:spPr>
          <a:xfrm>
            <a:off x="82550" y="1004888"/>
            <a:ext cx="8966200" cy="1190625"/>
          </a:xfrm>
        </p:spPr>
        <p:txBody>
          <a:bodyPr/>
          <a:lstStyle/>
          <a:p>
            <a:r>
              <a:rPr lang="nl-BE" altLang="en-US" smtClean="0"/>
              <a:t>The ‘</a:t>
            </a:r>
            <a:r>
              <a:rPr lang="nl-BE" altLang="en-US" i="1" smtClean="0"/>
              <a:t>categorical – dimensional’</a:t>
            </a:r>
            <a:r>
              <a:rPr lang="nl-BE" altLang="en-US" smtClean="0"/>
              <a:t> debate on the classification of mental disorders</a:t>
            </a:r>
            <a:endParaRPr lang="en-US" altLang="en-US" smtClean="0"/>
          </a:p>
        </p:txBody>
      </p:sp>
      <p:sp>
        <p:nvSpPr>
          <p:cNvPr id="86019" name="Rectangle 3"/>
          <p:cNvSpPr>
            <a:spLocks noGrp="1" noChangeArrowheads="1"/>
          </p:cNvSpPr>
          <p:nvPr>
            <p:ph type="body" idx="1"/>
          </p:nvPr>
        </p:nvSpPr>
        <p:spPr>
          <a:xfrm>
            <a:off x="152400" y="2286000"/>
            <a:ext cx="8839200" cy="4419600"/>
          </a:xfrm>
        </p:spPr>
        <p:txBody>
          <a:bodyPr/>
          <a:lstStyle/>
          <a:p>
            <a:r>
              <a:rPr lang="nl-BE" altLang="en-US" sz="2800" smtClean="0"/>
              <a:t>Rough distinction:</a:t>
            </a:r>
          </a:p>
          <a:p>
            <a:pPr lvl="1"/>
            <a:r>
              <a:rPr lang="nl-BE" altLang="en-US" sz="2400" smtClean="0"/>
              <a:t>“</a:t>
            </a:r>
            <a:r>
              <a:rPr lang="nl-BE" altLang="en-US" sz="2400" b="1" u="sng" smtClean="0"/>
              <a:t>Categorical</a:t>
            </a:r>
            <a:r>
              <a:rPr lang="nl-BE" altLang="en-US" sz="2400" smtClean="0"/>
              <a:t>”: </a:t>
            </a:r>
            <a:r>
              <a:rPr lang="en-GB" altLang="en-US" sz="2400" smtClean="0">
                <a:cs typeface="Times New Roman" panose="02020603050405020304" pitchFamily="18" charset="0"/>
              </a:rPr>
              <a:t>‘mental disorders’ can be classified as single, discrete and mutually exclusive types, of which a particular patient does or does not exhibit an instance.</a:t>
            </a:r>
          </a:p>
          <a:p>
            <a:pPr lvl="1"/>
            <a:r>
              <a:rPr lang="en-GB" altLang="en-US" sz="2400" smtClean="0">
                <a:cs typeface="Times New Roman" panose="02020603050405020304" pitchFamily="18" charset="0"/>
              </a:rPr>
              <a:t>“</a:t>
            </a:r>
            <a:r>
              <a:rPr lang="en-GB" altLang="en-US" sz="2400" b="1" u="sng" smtClean="0">
                <a:cs typeface="Times New Roman" panose="02020603050405020304" pitchFamily="18" charset="0"/>
              </a:rPr>
              <a:t>Dimensional</a:t>
            </a:r>
            <a:r>
              <a:rPr lang="en-GB" altLang="en-US" sz="2400" smtClean="0">
                <a:cs typeface="Times New Roman" panose="02020603050405020304" pitchFamily="18" charset="0"/>
              </a:rPr>
              <a:t>”:  </a:t>
            </a:r>
            <a:r>
              <a:rPr lang="en-US" altLang="en-US" sz="2400" smtClean="0">
                <a:cs typeface="Times New Roman" panose="02020603050405020304" pitchFamily="18" charset="0"/>
              </a:rPr>
              <a:t>any particular </a:t>
            </a:r>
            <a:r>
              <a:rPr lang="nl-BE" altLang="en-US" sz="2400" smtClean="0">
                <a:cs typeface="Times New Roman" panose="02020603050405020304" pitchFamily="18" charset="0"/>
              </a:rPr>
              <a:t>‘</a:t>
            </a:r>
            <a:r>
              <a:rPr lang="en-US" altLang="en-US" sz="2400" smtClean="0">
                <a:cs typeface="Times New Roman" panose="02020603050405020304" pitchFamily="18" charset="0"/>
              </a:rPr>
              <a:t>mental disorder</a:t>
            </a:r>
            <a:r>
              <a:rPr lang="nl-BE" altLang="en-US" sz="2400" smtClean="0">
                <a:cs typeface="Times New Roman" panose="02020603050405020304" pitchFamily="18" charset="0"/>
              </a:rPr>
              <a:t>’</a:t>
            </a:r>
            <a:r>
              <a:rPr lang="en-US" altLang="en-US" sz="2400" smtClean="0">
                <a:cs typeface="Times New Roman" panose="02020603050405020304" pitchFamily="18" charset="0"/>
              </a:rPr>
              <a:t> in a patient is an instance of just </a:t>
            </a:r>
            <a:r>
              <a:rPr lang="nl-BE" altLang="en-US" sz="2400" smtClean="0">
                <a:cs typeface="Times New Roman" panose="02020603050405020304" pitchFamily="18" charset="0"/>
              </a:rPr>
              <a:t>one</a:t>
            </a:r>
            <a:r>
              <a:rPr lang="en-US" altLang="en-US" sz="2400" smtClean="0">
                <a:cs typeface="Times New Roman" panose="02020603050405020304" pitchFamily="18" charset="0"/>
              </a:rPr>
              <a:t> single type</a:t>
            </a:r>
            <a:r>
              <a:rPr lang="nl-BE" altLang="en-US" sz="2400" smtClean="0">
                <a:cs typeface="Times New Roman" panose="02020603050405020304" pitchFamily="18" charset="0"/>
              </a:rPr>
              <a:t> and differences between cases are a matter of ‘scale’.</a:t>
            </a:r>
          </a:p>
          <a:p>
            <a:r>
              <a:rPr lang="nl-BE" altLang="en-US" sz="2800" smtClean="0">
                <a:cs typeface="Times New Roman" panose="02020603050405020304" pitchFamily="18" charset="0"/>
              </a:rPr>
              <a:t>‘</a:t>
            </a:r>
            <a:r>
              <a:rPr lang="nl-BE" altLang="en-US" sz="2800" i="1" smtClean="0">
                <a:cs typeface="Times New Roman" panose="02020603050405020304" pitchFamily="18" charset="0"/>
              </a:rPr>
              <a:t>Rough’</a:t>
            </a:r>
            <a:r>
              <a:rPr lang="nl-BE" altLang="en-US" sz="2800" smtClean="0">
                <a:cs typeface="Times New Roman" panose="02020603050405020304" pitchFamily="18" charset="0"/>
              </a:rPr>
              <a:t>, because</a:t>
            </a:r>
          </a:p>
          <a:p>
            <a:pPr lvl="1"/>
            <a:r>
              <a:rPr lang="nl-BE" altLang="en-US" sz="2400" smtClean="0">
                <a:cs typeface="Times New Roman" panose="02020603050405020304" pitchFamily="18" charset="0"/>
              </a:rPr>
              <a:t>the literature is huge and vague</a:t>
            </a:r>
          </a:p>
          <a:p>
            <a:pPr lvl="1"/>
            <a:r>
              <a:rPr lang="nl-BE" altLang="en-US" sz="2400" smtClean="0">
                <a:cs typeface="Times New Roman" panose="02020603050405020304" pitchFamily="18" charset="0"/>
              </a:rPr>
              <a:t>descriptions are (philosophically) very incoherent</a:t>
            </a:r>
            <a:endParaRPr lang="en-US" altLang="en-US" sz="2400" smtClean="0">
              <a:cs typeface="Times New Roman" panose="02020603050405020304" pitchFamily="18" charset="0"/>
            </a:endParaRPr>
          </a:p>
        </p:txBody>
      </p:sp>
    </p:spTree>
    <p:extLst>
      <p:ext uri="{BB962C8B-B14F-4D97-AF65-F5344CB8AC3E}">
        <p14:creationId xmlns:p14="http://schemas.microsoft.com/office/powerpoint/2010/main" val="86731590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AutoShape 2"/>
          <p:cNvSpPr>
            <a:spLocks noGrp="1" noChangeArrowheads="1"/>
          </p:cNvSpPr>
          <p:nvPr>
            <p:ph type="title"/>
          </p:nvPr>
        </p:nvSpPr>
        <p:spPr/>
        <p:txBody>
          <a:bodyPr/>
          <a:lstStyle/>
          <a:p>
            <a:r>
              <a:rPr lang="nl-BE" altLang="en-US" smtClean="0"/>
              <a:t>The categorical view</a:t>
            </a:r>
            <a:endParaRPr lang="en-US" altLang="en-US" smtClean="0"/>
          </a:p>
        </p:txBody>
      </p:sp>
      <p:sp>
        <p:nvSpPr>
          <p:cNvPr id="87043" name="Rectangle 3"/>
          <p:cNvSpPr>
            <a:spLocks noGrp="1" noChangeArrowheads="1"/>
          </p:cNvSpPr>
          <p:nvPr>
            <p:ph idx="1"/>
          </p:nvPr>
        </p:nvSpPr>
        <p:spPr>
          <a:xfrm>
            <a:off x="3733800" y="2133600"/>
            <a:ext cx="5181600" cy="4495800"/>
          </a:xfrm>
        </p:spPr>
        <p:txBody>
          <a:bodyPr/>
          <a:lstStyle/>
          <a:p>
            <a:pPr>
              <a:buFont typeface="Arial" panose="020B0604020202020204" pitchFamily="34" charset="0"/>
              <a:buChar char="•"/>
            </a:pPr>
            <a:r>
              <a:rPr lang="nl-BE" altLang="en-US" dirty="0" err="1" smtClean="0"/>
              <a:t>Recognizes</a:t>
            </a:r>
            <a:r>
              <a:rPr lang="nl-BE" altLang="en-US" dirty="0" smtClean="0"/>
              <a:t> </a:t>
            </a:r>
            <a:r>
              <a:rPr lang="nl-BE" altLang="en-US" dirty="0" err="1" smtClean="0"/>
              <a:t>various</a:t>
            </a:r>
            <a:r>
              <a:rPr lang="nl-BE" altLang="en-US" dirty="0" smtClean="0"/>
              <a:t> </a:t>
            </a:r>
            <a:r>
              <a:rPr lang="nl-BE" altLang="en-US" dirty="0" err="1" smtClean="0"/>
              <a:t>mental</a:t>
            </a:r>
            <a:r>
              <a:rPr lang="nl-BE" altLang="en-US" dirty="0" smtClean="0"/>
              <a:t> disorder types;</a:t>
            </a:r>
          </a:p>
          <a:p>
            <a:pPr>
              <a:buFont typeface="Arial" panose="020B0604020202020204" pitchFamily="34" charset="0"/>
              <a:buChar char="•"/>
            </a:pPr>
            <a:r>
              <a:rPr lang="nl-BE" altLang="en-US" dirty="0" err="1" smtClean="0"/>
              <a:t>Accepts</a:t>
            </a:r>
            <a:r>
              <a:rPr lang="nl-BE" altLang="en-US" dirty="0" smtClean="0"/>
              <a:t> </a:t>
            </a:r>
            <a:r>
              <a:rPr lang="nl-BE" altLang="en-US" dirty="0" err="1" smtClean="0"/>
              <a:t>that</a:t>
            </a:r>
            <a:r>
              <a:rPr lang="nl-BE" altLang="en-US" dirty="0" smtClean="0"/>
              <a:t> disorders are </a:t>
            </a:r>
            <a:r>
              <a:rPr lang="nl-BE" altLang="en-US" dirty="0" err="1" smtClean="0"/>
              <a:t>manifested</a:t>
            </a:r>
            <a:r>
              <a:rPr lang="nl-BE" altLang="en-US" dirty="0" smtClean="0"/>
              <a:t> </a:t>
            </a:r>
            <a:r>
              <a:rPr lang="nl-BE" altLang="en-US" dirty="0" err="1" smtClean="0"/>
              <a:t>through</a:t>
            </a:r>
            <a:r>
              <a:rPr lang="nl-BE" altLang="en-US" dirty="0" smtClean="0"/>
              <a:t> </a:t>
            </a:r>
            <a:r>
              <a:rPr lang="nl-BE" altLang="en-US" dirty="0" err="1" smtClean="0"/>
              <a:t>signs</a:t>
            </a:r>
            <a:r>
              <a:rPr lang="nl-BE" altLang="en-US" dirty="0" smtClean="0"/>
              <a:t> </a:t>
            </a:r>
            <a:r>
              <a:rPr lang="nl-BE" altLang="en-US" dirty="0" err="1" smtClean="0"/>
              <a:t>and</a:t>
            </a:r>
            <a:r>
              <a:rPr lang="nl-BE" altLang="en-US" dirty="0" smtClean="0"/>
              <a:t> </a:t>
            </a:r>
            <a:r>
              <a:rPr lang="nl-BE" altLang="en-US" dirty="0" err="1" smtClean="0"/>
              <a:t>symptoms</a:t>
            </a:r>
            <a:r>
              <a:rPr lang="nl-BE" altLang="en-US" dirty="0" smtClean="0"/>
              <a:t>, </a:t>
            </a:r>
            <a:r>
              <a:rPr lang="nl-BE" altLang="en-US" dirty="0" err="1" smtClean="0"/>
              <a:t>either</a:t>
            </a:r>
            <a:r>
              <a:rPr lang="nl-BE" altLang="en-US" dirty="0" smtClean="0"/>
              <a:t> ‘marker’ or ‘</a:t>
            </a:r>
            <a:r>
              <a:rPr lang="nl-BE" altLang="en-US" dirty="0" err="1" smtClean="0"/>
              <a:t>constitutional</a:t>
            </a:r>
            <a:r>
              <a:rPr lang="nl-BE" altLang="en-US" dirty="0" smtClean="0"/>
              <a:t>’;</a:t>
            </a:r>
          </a:p>
          <a:p>
            <a:pPr>
              <a:buFont typeface="Arial" panose="020B0604020202020204" pitchFamily="34" charset="0"/>
              <a:buChar char="•"/>
            </a:pPr>
            <a:r>
              <a:rPr lang="en-GB" altLang="en-US" dirty="0" smtClean="0">
                <a:cs typeface="Times New Roman" panose="02020603050405020304" pitchFamily="18" charset="0"/>
              </a:rPr>
              <a:t>Provides diagnostic criteria to guide the clinician in making a diagnosis.</a:t>
            </a:r>
            <a:endParaRPr lang="en-US" altLang="en-US" dirty="0" smtClean="0">
              <a:cs typeface="Times New Roman" panose="02020603050405020304"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1610738"/>
            <a:ext cx="2678252" cy="228600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3000" y="4004553"/>
            <a:ext cx="1721556" cy="2324100"/>
          </a:xfrm>
          <a:prstGeom prst="rect">
            <a:avLst/>
          </a:prstGeom>
        </p:spPr>
      </p:pic>
    </p:spTree>
    <p:extLst>
      <p:ext uri="{BB962C8B-B14F-4D97-AF65-F5344CB8AC3E}">
        <p14:creationId xmlns:p14="http://schemas.microsoft.com/office/powerpoint/2010/main" val="37970094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AutoShape 2"/>
          <p:cNvSpPr>
            <a:spLocks noGrp="1" noChangeArrowheads="1"/>
          </p:cNvSpPr>
          <p:nvPr>
            <p:ph type="title"/>
          </p:nvPr>
        </p:nvSpPr>
        <p:spPr/>
        <p:txBody>
          <a:bodyPr/>
          <a:lstStyle/>
          <a:p>
            <a:r>
              <a:rPr lang="nl-BE" altLang="en-US" smtClean="0"/>
              <a:t>DSM under fire (1)</a:t>
            </a:r>
            <a:endParaRPr lang="en-US" altLang="en-US" smtClean="0"/>
          </a:p>
        </p:txBody>
      </p:sp>
      <p:sp>
        <p:nvSpPr>
          <p:cNvPr id="444419" name="Rectangle 3"/>
          <p:cNvSpPr>
            <a:spLocks noGrp="1" noChangeArrowheads="1"/>
          </p:cNvSpPr>
          <p:nvPr>
            <p:ph idx="1"/>
          </p:nvPr>
        </p:nvSpPr>
        <p:spPr/>
        <p:txBody>
          <a:bodyPr/>
          <a:lstStyle/>
          <a:p>
            <a:pPr marL="457200" indent="-457200">
              <a:lnSpc>
                <a:spcPct val="90000"/>
              </a:lnSpc>
              <a:buFont typeface="Arial" panose="020B0604020202020204" pitchFamily="34" charset="0"/>
              <a:buChar char="•"/>
            </a:pPr>
            <a:r>
              <a:rPr lang="en-US" altLang="en-US" dirty="0" smtClean="0"/>
              <a:t>severely ill inpatients often meet criteria for more than one DSM-IV personality disorder</a:t>
            </a:r>
            <a:endParaRPr lang="nl-BE" altLang="en-US" dirty="0" smtClean="0"/>
          </a:p>
          <a:p>
            <a:pPr lvl="1">
              <a:lnSpc>
                <a:spcPct val="90000"/>
              </a:lnSpc>
            </a:pPr>
            <a:r>
              <a:rPr lang="nl-BE" altLang="en-US" sz="2000" dirty="0" smtClean="0">
                <a:sym typeface="Wingdings" panose="05000000000000000000" pitchFamily="2" charset="2"/>
              </a:rPr>
              <a:t> </a:t>
            </a:r>
            <a:r>
              <a:rPr lang="nl-BE" altLang="en-US" sz="2000" dirty="0" err="1" smtClean="0">
                <a:sym typeface="Wingdings" panose="05000000000000000000" pitchFamily="2" charset="2"/>
              </a:rPr>
              <a:t>suggests</a:t>
            </a:r>
            <a:r>
              <a:rPr lang="nl-BE" altLang="en-US" sz="2000" dirty="0" smtClean="0">
                <a:sym typeface="Wingdings" panose="05000000000000000000" pitchFamily="2" charset="2"/>
              </a:rPr>
              <a:t> </a:t>
            </a:r>
            <a:r>
              <a:rPr lang="en-US" altLang="en-US" sz="2000" dirty="0" smtClean="0"/>
              <a:t>a high rate of co-morbidity</a:t>
            </a:r>
            <a:r>
              <a:rPr lang="nl-BE" altLang="en-US" sz="2000" dirty="0" smtClean="0"/>
              <a:t>,</a:t>
            </a:r>
            <a:r>
              <a:rPr lang="en-US" altLang="en-US" sz="2000" dirty="0" smtClean="0"/>
              <a:t> </a:t>
            </a:r>
            <a:r>
              <a:rPr lang="nl-BE" altLang="en-US" sz="2000" dirty="0" err="1" smtClean="0"/>
              <a:t>however</a:t>
            </a:r>
            <a:r>
              <a:rPr lang="nl-BE" altLang="en-US" sz="2000" dirty="0" smtClean="0"/>
              <a:t> in absence</a:t>
            </a:r>
            <a:r>
              <a:rPr lang="en-US" altLang="en-US" sz="2000" dirty="0" smtClean="0"/>
              <a:t> </a:t>
            </a:r>
            <a:r>
              <a:rPr lang="nl-BE" altLang="en-US" sz="2000" dirty="0" smtClean="0"/>
              <a:t>of </a:t>
            </a:r>
            <a:r>
              <a:rPr lang="nl-BE" altLang="en-US" sz="2000" dirty="0" err="1" smtClean="0"/>
              <a:t>any</a:t>
            </a:r>
            <a:r>
              <a:rPr lang="en-US" altLang="en-US" sz="2000" dirty="0" smtClean="0"/>
              <a:t> medical or etiologic reason for </a:t>
            </a:r>
            <a:r>
              <a:rPr lang="nl-BE" altLang="en-US" sz="2000" dirty="0" err="1" smtClean="0"/>
              <a:t>such</a:t>
            </a:r>
            <a:r>
              <a:rPr lang="nl-BE" altLang="en-US" sz="2000" dirty="0" smtClean="0"/>
              <a:t> a </a:t>
            </a:r>
            <a:r>
              <a:rPr lang="nl-BE" altLang="en-US" sz="2000" dirty="0" err="1" smtClean="0"/>
              <a:t>situation</a:t>
            </a:r>
            <a:r>
              <a:rPr lang="en-US" altLang="en-US" sz="2000" dirty="0" smtClean="0"/>
              <a:t> </a:t>
            </a:r>
          </a:p>
          <a:p>
            <a:pPr lvl="1">
              <a:lnSpc>
                <a:spcPct val="90000"/>
              </a:lnSpc>
            </a:pPr>
            <a:endParaRPr lang="en-US" altLang="en-US" sz="2000" dirty="0" smtClean="0"/>
          </a:p>
          <a:p>
            <a:pPr marL="457200" indent="-457200">
              <a:lnSpc>
                <a:spcPct val="90000"/>
              </a:lnSpc>
              <a:buFont typeface="Arial" panose="020B0604020202020204" pitchFamily="34" charset="0"/>
              <a:buChar char="•"/>
            </a:pPr>
            <a:r>
              <a:rPr lang="en-US" altLang="en-US" dirty="0" smtClean="0"/>
              <a:t>many outpatients do not meet the criteria for any of the specific categories identified in DSM-IV; </a:t>
            </a:r>
          </a:p>
          <a:p>
            <a:pPr marL="457200" indent="-457200">
              <a:lnSpc>
                <a:spcPct val="90000"/>
              </a:lnSpc>
              <a:buFont typeface="Arial" panose="020B0604020202020204" pitchFamily="34" charset="0"/>
              <a:buChar char="•"/>
            </a:pPr>
            <a:endParaRPr lang="en-US" altLang="en-US" dirty="0" smtClean="0"/>
          </a:p>
          <a:p>
            <a:pPr marL="457200" indent="-457200">
              <a:lnSpc>
                <a:spcPct val="90000"/>
              </a:lnSpc>
              <a:buFont typeface="Arial" panose="020B0604020202020204" pitchFamily="34" charset="0"/>
              <a:buChar char="•"/>
            </a:pPr>
            <a:r>
              <a:rPr lang="en-US" altLang="en-US" dirty="0" smtClean="0"/>
              <a:t>patients with the same categorical diagnosis often vary substantially with respect to which diagnostic criteria were used to make the diagnosis, so that two patients with the same diagnosis can manifest very different signs and symptoms;  </a:t>
            </a:r>
          </a:p>
        </p:txBody>
      </p:sp>
    </p:spTree>
    <p:extLst>
      <p:ext uri="{BB962C8B-B14F-4D97-AF65-F5344CB8AC3E}">
        <p14:creationId xmlns:p14="http://schemas.microsoft.com/office/powerpoint/2010/main" val="9921862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44441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44419">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44419">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4441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4419"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AutoShape 2"/>
          <p:cNvSpPr>
            <a:spLocks noGrp="1" noChangeArrowheads="1"/>
          </p:cNvSpPr>
          <p:nvPr>
            <p:ph type="title"/>
          </p:nvPr>
        </p:nvSpPr>
        <p:spPr/>
        <p:txBody>
          <a:bodyPr/>
          <a:lstStyle/>
          <a:p>
            <a:r>
              <a:rPr lang="nl-BE" altLang="en-US" smtClean="0"/>
              <a:t>DSM under fire (2)</a:t>
            </a:r>
            <a:endParaRPr lang="en-US" altLang="en-US" smtClean="0"/>
          </a:p>
        </p:txBody>
      </p:sp>
      <p:sp>
        <p:nvSpPr>
          <p:cNvPr id="445443" name="Rectangle 3"/>
          <p:cNvSpPr>
            <a:spLocks noGrp="1" noChangeArrowheads="1"/>
          </p:cNvSpPr>
          <p:nvPr>
            <p:ph idx="1"/>
          </p:nvPr>
        </p:nvSpPr>
        <p:spPr/>
        <p:txBody>
          <a:bodyPr/>
          <a:lstStyle/>
          <a:p>
            <a:pPr>
              <a:buFont typeface="Arial" panose="020B0604020202020204" pitchFamily="34" charset="0"/>
              <a:buChar char="•"/>
            </a:pPr>
            <a:r>
              <a:rPr lang="en-US" altLang="en-US" dirty="0" smtClean="0"/>
              <a:t>frequent revision</a:t>
            </a:r>
            <a:r>
              <a:rPr lang="nl-BE" altLang="en-US" dirty="0" smtClean="0"/>
              <a:t> of</a:t>
            </a:r>
            <a:r>
              <a:rPr lang="en-US" altLang="en-US" dirty="0" smtClean="0"/>
              <a:t> the diagnostic thresholds separating what is normal from what is disordered</a:t>
            </a:r>
            <a:endParaRPr lang="nl-BE" altLang="en-US" dirty="0" smtClean="0"/>
          </a:p>
          <a:p>
            <a:pPr lvl="1"/>
            <a:r>
              <a:rPr lang="en-US" altLang="en-US" dirty="0" smtClean="0"/>
              <a:t> </a:t>
            </a:r>
            <a:r>
              <a:rPr lang="nl-BE" altLang="en-US" dirty="0" smtClean="0">
                <a:sym typeface="Wingdings" panose="05000000000000000000" pitchFamily="2" charset="2"/>
              </a:rPr>
              <a:t></a:t>
            </a:r>
            <a:r>
              <a:rPr lang="en-US" altLang="en-US" dirty="0" smtClean="0"/>
              <a:t> it is as if given disorders would appear and disappear in course of time; </a:t>
            </a:r>
          </a:p>
          <a:p>
            <a:pPr>
              <a:buFont typeface="Arial" panose="020B0604020202020204" pitchFamily="34" charset="0"/>
              <a:buChar char="•"/>
            </a:pPr>
            <a:r>
              <a:rPr lang="en-US" altLang="en-US" dirty="0" smtClean="0"/>
              <a:t>a number of the diagnostic categories mentioned in DSM</a:t>
            </a:r>
            <a:r>
              <a:rPr lang="nl-BE" altLang="en-US" dirty="0" smtClean="0"/>
              <a:t>-</a:t>
            </a:r>
            <a:r>
              <a:rPr lang="en-US" altLang="en-US" dirty="0" smtClean="0"/>
              <a:t>IV </a:t>
            </a:r>
            <a:r>
              <a:rPr lang="nl-BE" altLang="en-US" dirty="0" err="1" smtClean="0"/>
              <a:t>lack</a:t>
            </a:r>
            <a:r>
              <a:rPr lang="nl-BE" altLang="en-US" dirty="0" smtClean="0"/>
              <a:t> </a:t>
            </a:r>
            <a:r>
              <a:rPr lang="en-US" altLang="en-US" dirty="0" smtClean="0"/>
              <a:t>any developing scientific base for an understanding of the corresponding disorder types</a:t>
            </a:r>
          </a:p>
        </p:txBody>
      </p:sp>
    </p:spTree>
    <p:extLst>
      <p:ext uri="{BB962C8B-B14F-4D97-AF65-F5344CB8AC3E}">
        <p14:creationId xmlns:p14="http://schemas.microsoft.com/office/powerpoint/2010/main" val="31007125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44544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45443">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4544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544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0" y="609600"/>
            <a:ext cx="9144000" cy="6248400"/>
          </a:xfrm>
          <a:prstGeom prst="rect">
            <a:avLst/>
          </a:prstGeom>
        </p:spPr>
      </p:pic>
      <p:sp>
        <p:nvSpPr>
          <p:cNvPr id="5" name="Rounded Rectangle 4"/>
          <p:cNvSpPr/>
          <p:nvPr/>
        </p:nvSpPr>
        <p:spPr bwMode="auto">
          <a:xfrm>
            <a:off x="4800600" y="6555740"/>
            <a:ext cx="990600" cy="152400"/>
          </a:xfrm>
          <a:prstGeom prst="round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348163342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Research Domain Criteria</a:t>
            </a:r>
            <a:br>
              <a:rPr lang="en-US" dirty="0" smtClean="0"/>
            </a:br>
            <a:r>
              <a:rPr lang="en-US" dirty="0" err="1" smtClean="0"/>
              <a:t>RDoC</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117368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AutoShape 2"/>
          <p:cNvSpPr>
            <a:spLocks noGrp="1" noChangeArrowheads="1"/>
          </p:cNvSpPr>
          <p:nvPr>
            <p:ph type="title"/>
          </p:nvPr>
        </p:nvSpPr>
        <p:spPr>
          <a:xfrm>
            <a:off x="152400" y="762000"/>
            <a:ext cx="8839200" cy="642938"/>
          </a:xfrm>
        </p:spPr>
        <p:txBody>
          <a:bodyPr/>
          <a:lstStyle/>
          <a:p>
            <a:pPr algn="ctr" eaLnBrk="1" hangingPunct="1"/>
            <a:r>
              <a:rPr lang="nl-BE" altLang="en-US" dirty="0" err="1" smtClean="0"/>
              <a:t>Current</a:t>
            </a:r>
            <a:r>
              <a:rPr lang="nl-BE" altLang="en-US" dirty="0" smtClean="0"/>
              <a:t> mainstream </a:t>
            </a:r>
            <a:r>
              <a:rPr lang="nl-BE" altLang="en-US" dirty="0" err="1" smtClean="0"/>
              <a:t>informatics</a:t>
            </a:r>
            <a:r>
              <a:rPr lang="nl-BE" altLang="en-US" dirty="0" smtClean="0"/>
              <a:t> thinking</a:t>
            </a:r>
            <a:endParaRPr lang="en-GB" altLang="en-US" dirty="0" smtClean="0"/>
          </a:p>
        </p:txBody>
      </p:sp>
      <p:grpSp>
        <p:nvGrpSpPr>
          <p:cNvPr id="2" name="Group 12"/>
          <p:cNvGrpSpPr>
            <a:grpSpLocks/>
          </p:cNvGrpSpPr>
          <p:nvPr/>
        </p:nvGrpSpPr>
        <p:grpSpPr bwMode="auto">
          <a:xfrm>
            <a:off x="1066800" y="1705779"/>
            <a:ext cx="4171950" cy="2253446"/>
            <a:chOff x="672" y="1104"/>
            <a:chExt cx="2628" cy="2049"/>
          </a:xfrm>
        </p:grpSpPr>
        <p:sp>
          <p:nvSpPr>
            <p:cNvPr id="9235" name="Text Box 3"/>
            <p:cNvSpPr txBox="1">
              <a:spLocks noChangeArrowheads="1"/>
            </p:cNvSpPr>
            <p:nvPr/>
          </p:nvSpPr>
          <p:spPr bwMode="auto">
            <a:xfrm>
              <a:off x="902" y="2570"/>
              <a:ext cx="596" cy="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3600">
                  <a:solidFill>
                    <a:schemeClr val="bg1"/>
                  </a:solidFill>
                </a:rPr>
                <a:t>data</a:t>
              </a:r>
              <a:endParaRPr lang="en-GB" altLang="en-US" sz="3600">
                <a:solidFill>
                  <a:schemeClr val="bg1"/>
                </a:solidFill>
              </a:endParaRPr>
            </a:p>
          </p:txBody>
        </p:sp>
        <p:sp>
          <p:nvSpPr>
            <p:cNvPr id="9236" name="Text Box 4"/>
            <p:cNvSpPr txBox="1">
              <a:spLocks noChangeArrowheads="1"/>
            </p:cNvSpPr>
            <p:nvPr/>
          </p:nvSpPr>
          <p:spPr bwMode="auto">
            <a:xfrm>
              <a:off x="1296" y="2112"/>
              <a:ext cx="1476" cy="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3600">
                  <a:solidFill>
                    <a:schemeClr val="bg1"/>
                  </a:solidFill>
                </a:rPr>
                <a:t>information</a:t>
              </a:r>
              <a:endParaRPr lang="en-GB" altLang="en-US" sz="3600">
                <a:solidFill>
                  <a:schemeClr val="bg1"/>
                </a:solidFill>
              </a:endParaRPr>
            </a:p>
          </p:txBody>
        </p:sp>
        <p:sp>
          <p:nvSpPr>
            <p:cNvPr id="9237" name="Text Box 5"/>
            <p:cNvSpPr txBox="1">
              <a:spLocks noChangeArrowheads="1"/>
            </p:cNvSpPr>
            <p:nvPr/>
          </p:nvSpPr>
          <p:spPr bwMode="auto">
            <a:xfrm>
              <a:off x="1920" y="1584"/>
              <a:ext cx="1380" cy="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3600">
                  <a:solidFill>
                    <a:schemeClr val="bg1"/>
                  </a:solidFill>
                </a:rPr>
                <a:t>knowledge</a:t>
              </a:r>
              <a:endParaRPr lang="en-GB" altLang="en-US" sz="3600">
                <a:solidFill>
                  <a:schemeClr val="bg1"/>
                </a:solidFill>
              </a:endParaRPr>
            </a:p>
          </p:txBody>
        </p:sp>
        <p:sp>
          <p:nvSpPr>
            <p:cNvPr id="9239" name="Line 7"/>
            <p:cNvSpPr>
              <a:spLocks noChangeShapeType="1"/>
            </p:cNvSpPr>
            <p:nvPr/>
          </p:nvSpPr>
          <p:spPr bwMode="auto">
            <a:xfrm flipV="1">
              <a:off x="672" y="1104"/>
              <a:ext cx="1728" cy="1728"/>
            </a:xfrm>
            <a:prstGeom prst="line">
              <a:avLst/>
            </a:prstGeom>
            <a:noFill/>
            <a:ln w="5715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Tree>
    <p:extLst>
      <p:ext uri="{BB962C8B-B14F-4D97-AF65-F5344CB8AC3E}">
        <p14:creationId xmlns:p14="http://schemas.microsoft.com/office/powerpoint/2010/main" val="422766592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0"/>
            <a:ext cx="8686800" cy="548640"/>
          </a:xfrm>
        </p:spPr>
        <p:txBody>
          <a:bodyPr/>
          <a:lstStyle/>
          <a:p>
            <a:r>
              <a:rPr lang="en-US" dirty="0" smtClean="0"/>
              <a:t>Most recent evolution</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0" y="609600"/>
            <a:ext cx="9144000" cy="6233160"/>
          </a:xfrm>
          <a:prstGeom prst="rect">
            <a:avLst/>
          </a:prstGeom>
        </p:spPr>
      </p:pic>
    </p:spTree>
    <p:extLst>
      <p:ext uri="{BB962C8B-B14F-4D97-AF65-F5344CB8AC3E}">
        <p14:creationId xmlns:p14="http://schemas.microsoft.com/office/powerpoint/2010/main" val="71669923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Domain Criteria (</a:t>
            </a:r>
            <a:r>
              <a:rPr lang="en-US" dirty="0" err="1" smtClean="0"/>
              <a:t>RDoC</a:t>
            </a:r>
            <a:r>
              <a:rPr lang="en-US" dirty="0" smtClean="0"/>
              <a:t>)</a:t>
            </a:r>
            <a:endParaRPr lang="en-US" dirty="0"/>
          </a:p>
        </p:txBody>
      </p:sp>
      <p:sp>
        <p:nvSpPr>
          <p:cNvPr id="4" name="Content Placeholder 3"/>
          <p:cNvSpPr>
            <a:spLocks noGrp="1"/>
          </p:cNvSpPr>
          <p:nvPr>
            <p:ph idx="1"/>
          </p:nvPr>
        </p:nvSpPr>
        <p:spPr/>
        <p:txBody>
          <a:bodyPr/>
          <a:lstStyle/>
          <a:p>
            <a:pPr marL="457200" indent="-457200">
              <a:buFont typeface="Arial" panose="020B0604020202020204" pitchFamily="34" charset="0"/>
              <a:buChar char="•"/>
            </a:pPr>
            <a:r>
              <a:rPr lang="en-US" dirty="0" smtClean="0"/>
              <a:t>2008 </a:t>
            </a:r>
            <a:r>
              <a:rPr lang="en-US" dirty="0"/>
              <a:t>NIMH Strategic </a:t>
            </a:r>
            <a:r>
              <a:rPr lang="en-US" dirty="0" smtClean="0"/>
              <a:t>Plan:</a:t>
            </a:r>
          </a:p>
          <a:p>
            <a:pPr marL="685800" lvl="1"/>
            <a:r>
              <a:rPr lang="en-US" sz="1800" dirty="0" smtClean="0"/>
              <a:t>‘objectives </a:t>
            </a:r>
            <a:r>
              <a:rPr lang="en-US" sz="1800" dirty="0"/>
              <a:t>include redefining mental disorders into observable and measurable components that are more closely aligned with the biology of the brain; fostering broad sharing of data and </a:t>
            </a:r>
            <a:r>
              <a:rPr lang="en-US" sz="1800" dirty="0" smtClean="0"/>
              <a:t>resources [supporting] </a:t>
            </a:r>
            <a:r>
              <a:rPr lang="en-US" sz="1800" dirty="0"/>
              <a:t>researchers in ways that inspire creativity and </a:t>
            </a:r>
            <a:r>
              <a:rPr lang="en-US" sz="1800" dirty="0" smtClean="0"/>
              <a:t>innovation’.</a:t>
            </a:r>
            <a:endParaRPr lang="en-US" dirty="0" smtClean="0"/>
          </a:p>
          <a:p>
            <a:pPr marL="457200" indent="-457200">
              <a:buFont typeface="Arial" panose="020B0604020202020204" pitchFamily="34" charset="0"/>
              <a:buChar char="•"/>
            </a:pPr>
            <a:r>
              <a:rPr lang="en-US" dirty="0" smtClean="0"/>
              <a:t>Explicitly based on premise that mental disorder are </a:t>
            </a:r>
            <a:r>
              <a:rPr lang="en-US" i="1" dirty="0" smtClean="0"/>
              <a:t>disorders of brain circuits.</a:t>
            </a:r>
          </a:p>
          <a:p>
            <a:pPr marL="457200" indent="-457200">
              <a:buFont typeface="Arial" panose="020B0604020202020204" pitchFamily="34" charset="0"/>
              <a:buChar char="•"/>
            </a:pPr>
            <a:r>
              <a:rPr lang="en-US" dirty="0" smtClean="0"/>
              <a:t>“The </a:t>
            </a:r>
            <a:r>
              <a:rPr lang="en-US" dirty="0"/>
              <a:t>tools of clinical </a:t>
            </a:r>
            <a:r>
              <a:rPr lang="en-US" dirty="0" smtClean="0"/>
              <a:t>neuroscience [...] can </a:t>
            </a:r>
            <a:r>
              <a:rPr lang="en-US" dirty="0"/>
              <a:t>be used to identify dysfunction in neural circuits” (Morris &amp; Cuthbert </a:t>
            </a:r>
            <a:r>
              <a:rPr lang="en-US" dirty="0" smtClean="0"/>
              <a:t>2012).</a:t>
            </a:r>
            <a:endParaRPr lang="en-US" dirty="0"/>
          </a:p>
          <a:p>
            <a:pPr marL="457200" indent="-457200">
              <a:buFont typeface="Arial" panose="020B0604020202020204" pitchFamily="34" charset="0"/>
              <a:buChar char="•"/>
            </a:pPr>
            <a:r>
              <a:rPr lang="en-US" dirty="0" smtClean="0"/>
              <a:t>Goal </a:t>
            </a:r>
            <a:r>
              <a:rPr lang="en-US" dirty="0"/>
              <a:t>to support translational neuroscience in mental health </a:t>
            </a:r>
            <a:r>
              <a:rPr lang="en-US" dirty="0" smtClean="0"/>
              <a:t>research.</a:t>
            </a:r>
            <a:endParaRPr lang="en-US" dirty="0"/>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endParaRPr lang="en-US" dirty="0" smtClean="0"/>
          </a:p>
          <a:p>
            <a:pPr marL="857250" lvl="1" indent="-457200"/>
            <a:endParaRPr lang="en-US" dirty="0" smtClean="0"/>
          </a:p>
        </p:txBody>
      </p:sp>
    </p:spTree>
    <p:extLst>
      <p:ext uri="{BB962C8B-B14F-4D97-AF65-F5344CB8AC3E}">
        <p14:creationId xmlns:p14="http://schemas.microsoft.com/office/powerpoint/2010/main" val="9356898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Motivations for </a:t>
            </a:r>
            <a:r>
              <a:rPr lang="en-US" dirty="0" err="1" smtClean="0"/>
              <a:t>RDoC</a:t>
            </a:r>
            <a:endParaRPr lang="en-US" dirty="0"/>
          </a:p>
        </p:txBody>
      </p:sp>
      <p:sp>
        <p:nvSpPr>
          <p:cNvPr id="4" name="Content Placeholder 3"/>
          <p:cNvSpPr>
            <a:spLocks noGrp="1"/>
          </p:cNvSpPr>
          <p:nvPr>
            <p:ph idx="1"/>
          </p:nvPr>
        </p:nvSpPr>
        <p:spPr/>
        <p:txBody>
          <a:bodyPr/>
          <a:lstStyle/>
          <a:p>
            <a:pPr marL="457200" indent="-457200">
              <a:buFont typeface="Arial" panose="020B0604020202020204" pitchFamily="34" charset="0"/>
              <a:buChar char="•"/>
            </a:pPr>
            <a:r>
              <a:rPr lang="en-US" dirty="0" smtClean="0"/>
              <a:t>Failure of DSM-ICD, a categorical approach, to offer insight into underlying etiology and causal mechanisms common to all instances of same diagnosis;</a:t>
            </a:r>
          </a:p>
          <a:p>
            <a:pPr marL="457200" indent="-457200">
              <a:buFont typeface="Arial" panose="020B0604020202020204" pitchFamily="34" charset="0"/>
              <a:buChar char="•"/>
            </a:pPr>
            <a:r>
              <a:rPr lang="en-US" dirty="0" smtClean="0"/>
              <a:t>Inability to predict effective treatments;</a:t>
            </a:r>
          </a:p>
          <a:p>
            <a:pPr marL="457200" indent="-457200">
              <a:buFont typeface="Arial" panose="020B0604020202020204" pitchFamily="34" charset="0"/>
              <a:buChar char="•"/>
            </a:pPr>
            <a:r>
              <a:rPr lang="en-US" dirty="0" smtClean="0"/>
              <a:t>Lack of universal biomarkers for DSM-ICD categories;</a:t>
            </a:r>
          </a:p>
          <a:p>
            <a:pPr marL="457200" indent="-457200">
              <a:buFont typeface="Arial" panose="020B0604020202020204" pitchFamily="34" charset="0"/>
              <a:buChar char="•"/>
            </a:pPr>
            <a:r>
              <a:rPr lang="en-US" dirty="0" smtClean="0"/>
              <a:t>Heterogeneity of DSM-ICD populations;</a:t>
            </a:r>
          </a:p>
          <a:p>
            <a:pPr marL="457200" indent="-457200">
              <a:buFont typeface="Arial" panose="020B0604020202020204" pitchFamily="34" charset="0"/>
              <a:buChar char="•"/>
            </a:pPr>
            <a:r>
              <a:rPr lang="en-US" dirty="0" smtClean="0"/>
              <a:t>E.g., in 2011 two major pharmaceutical companies stopped research into psychiatric drugs (</a:t>
            </a:r>
            <a:r>
              <a:rPr lang="nl-NL" dirty="0" err="1" smtClean="0"/>
              <a:t>Cowen</a:t>
            </a:r>
            <a:r>
              <a:rPr lang="nl-NL" dirty="0" smtClean="0"/>
              <a:t> 2011).</a:t>
            </a:r>
          </a:p>
          <a:p>
            <a:pPr marL="457200" indent="-457200">
              <a:buFont typeface="Arial" panose="020B0604020202020204" pitchFamily="34" charset="0"/>
              <a:buChar char="•"/>
            </a:pPr>
            <a:endParaRPr lang="nl-NL" dirty="0"/>
          </a:p>
          <a:p>
            <a:pPr marL="457200" indent="-457200">
              <a:buFont typeface="Arial" panose="020B0604020202020204" pitchFamily="34" charset="0"/>
              <a:buChar char="•"/>
            </a:pPr>
            <a:endParaRPr lang="en-US" dirty="0" smtClean="0"/>
          </a:p>
        </p:txBody>
      </p:sp>
    </p:spTree>
    <p:extLst>
      <p:ext uri="{BB962C8B-B14F-4D97-AF65-F5344CB8AC3E}">
        <p14:creationId xmlns:p14="http://schemas.microsoft.com/office/powerpoint/2010/main" val="101232517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smtClean="0"/>
              <a:t>RDoC’s ‘matrix’ </a:t>
            </a:r>
          </a:p>
        </p:txBody>
      </p:sp>
      <p:sp>
        <p:nvSpPr>
          <p:cNvPr id="13315" name="Content Placeholder 7"/>
          <p:cNvSpPr>
            <a:spLocks noGrp="1"/>
          </p:cNvSpPr>
          <p:nvPr>
            <p:ph idx="1"/>
          </p:nvPr>
        </p:nvSpPr>
        <p:spPr>
          <a:xfrm>
            <a:off x="223520" y="3657600"/>
            <a:ext cx="8686800" cy="2286000"/>
          </a:xfrm>
        </p:spPr>
        <p:txBody>
          <a:bodyPr/>
          <a:lstStyle/>
          <a:p>
            <a:r>
              <a:rPr lang="en-US" altLang="en-US" dirty="0" smtClean="0"/>
              <a:t>Expandable in: </a:t>
            </a:r>
          </a:p>
          <a:p>
            <a:pPr lvl="1"/>
            <a:r>
              <a:rPr lang="en-US" altLang="en-US" dirty="0" smtClean="0"/>
              <a:t>number of domains and units of analysis,</a:t>
            </a:r>
          </a:p>
          <a:p>
            <a:pPr lvl="1"/>
            <a:r>
              <a:rPr lang="en-US" altLang="en-US" dirty="0" smtClean="0"/>
              <a:t>Subtyping of domains and units of analysis.</a:t>
            </a:r>
          </a:p>
          <a:p>
            <a:pPr lvl="1"/>
            <a:endParaRPr lang="en-US" altLang="en-US" dirty="0"/>
          </a:p>
          <a:p>
            <a:r>
              <a:rPr lang="en-US" altLang="en-US" dirty="0" smtClean="0"/>
              <a:t>Interestingly: </a:t>
            </a:r>
            <a:r>
              <a:rPr lang="en-US" altLang="en-US" dirty="0" smtClean="0">
                <a:solidFill>
                  <a:srgbClr val="FF0000"/>
                </a:solidFill>
              </a:rPr>
              <a:t>no mention of mental disorders at all!</a:t>
            </a:r>
          </a:p>
        </p:txBody>
      </p:sp>
      <p:graphicFrame>
        <p:nvGraphicFramePr>
          <p:cNvPr id="6" name="Table 5"/>
          <p:cNvGraphicFramePr>
            <a:graphicFrameLocks noGrp="1"/>
          </p:cNvGraphicFramePr>
          <p:nvPr>
            <p:extLst>
              <p:ext uri="{D42A27DB-BD31-4B8C-83A1-F6EECF244321}">
                <p14:modId xmlns:p14="http://schemas.microsoft.com/office/powerpoint/2010/main" val="3227362232"/>
              </p:ext>
            </p:extLst>
          </p:nvPr>
        </p:nvGraphicFramePr>
        <p:xfrm>
          <a:off x="76200" y="1496936"/>
          <a:ext cx="8980487" cy="1990802"/>
        </p:xfrm>
        <a:graphic>
          <a:graphicData uri="http://schemas.openxmlformats.org/drawingml/2006/table">
            <a:tbl>
              <a:tblPr/>
              <a:tblGrid>
                <a:gridCol w="2133600"/>
                <a:gridCol w="609600"/>
                <a:gridCol w="990600"/>
                <a:gridCol w="533400"/>
                <a:gridCol w="762000"/>
                <a:gridCol w="990600"/>
                <a:gridCol w="965023"/>
                <a:gridCol w="863777"/>
                <a:gridCol w="1131887"/>
              </a:tblGrid>
              <a:tr h="267370">
                <a:tc rowSpan="2">
                  <a:txBody>
                    <a:bodyPr/>
                    <a:lstStyle/>
                    <a:p>
                      <a:pPr algn="ctr" fontAlgn="ctr">
                        <a:buFont typeface="Arial" panose="020B0604020202020204" pitchFamily="34" charset="0"/>
                        <a:buNone/>
                      </a:pPr>
                      <a:r>
                        <a:rPr lang="en-US" sz="1300" b="1" dirty="0" smtClean="0">
                          <a:effectLst/>
                        </a:rPr>
                        <a:t>Domain</a:t>
                      </a:r>
                      <a:endParaRPr lang="en-US" sz="1300" b="1" dirty="0">
                        <a:effectLst/>
                      </a:endParaRPr>
                    </a:p>
                  </a:txBody>
                  <a:tcPr marL="34617" marR="34617" marT="34618" marB="3461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CCCCCC"/>
                    </a:solidFill>
                  </a:tcPr>
                </a:tc>
                <a:tc gridSpan="8">
                  <a:txBody>
                    <a:bodyPr/>
                    <a:lstStyle/>
                    <a:p>
                      <a:pPr algn="ctr" fontAlgn="t"/>
                      <a:r>
                        <a:rPr lang="en-US" sz="1300" b="1">
                          <a:effectLst/>
                        </a:rPr>
                        <a:t>————— Units of Analysis —————</a:t>
                      </a:r>
                    </a:p>
                  </a:txBody>
                  <a:tcPr marL="34617" marR="34617" marT="34618" marB="3461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CCCCCC"/>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65457">
                <a:tc vMerge="1">
                  <a:txBody>
                    <a:bodyPr/>
                    <a:lstStyle/>
                    <a:p>
                      <a:endParaRPr lang="en-US"/>
                    </a:p>
                  </a:txBody>
                  <a:tcPr/>
                </a:tc>
                <a:tc>
                  <a:txBody>
                    <a:bodyPr/>
                    <a:lstStyle/>
                    <a:p>
                      <a:pPr fontAlgn="t"/>
                      <a:r>
                        <a:rPr lang="en-US" sz="1300" b="1">
                          <a:effectLst/>
                        </a:rPr>
                        <a:t>Genes</a:t>
                      </a:r>
                    </a:p>
                  </a:txBody>
                  <a:tcPr marL="34617" marR="34617" marT="34618" marB="3461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CCCCCC"/>
                    </a:solidFill>
                  </a:tcPr>
                </a:tc>
                <a:tc>
                  <a:txBody>
                    <a:bodyPr/>
                    <a:lstStyle/>
                    <a:p>
                      <a:pPr fontAlgn="t"/>
                      <a:r>
                        <a:rPr lang="en-US" sz="1300" b="1">
                          <a:effectLst/>
                        </a:rPr>
                        <a:t>Molecules</a:t>
                      </a:r>
                    </a:p>
                  </a:txBody>
                  <a:tcPr marL="34617" marR="34617" marT="34618" marB="3461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CCCCCC"/>
                    </a:solidFill>
                  </a:tcPr>
                </a:tc>
                <a:tc>
                  <a:txBody>
                    <a:bodyPr/>
                    <a:lstStyle/>
                    <a:p>
                      <a:pPr fontAlgn="t"/>
                      <a:r>
                        <a:rPr lang="en-US" sz="1300" b="1">
                          <a:effectLst/>
                        </a:rPr>
                        <a:t>Cells</a:t>
                      </a:r>
                    </a:p>
                  </a:txBody>
                  <a:tcPr marL="34617" marR="34617" marT="34618" marB="3461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CCCCCC"/>
                    </a:solidFill>
                  </a:tcPr>
                </a:tc>
                <a:tc>
                  <a:txBody>
                    <a:bodyPr/>
                    <a:lstStyle/>
                    <a:p>
                      <a:pPr fontAlgn="t"/>
                      <a:r>
                        <a:rPr lang="en-US" sz="1300" b="1">
                          <a:effectLst/>
                        </a:rPr>
                        <a:t>Circuits</a:t>
                      </a:r>
                    </a:p>
                  </a:txBody>
                  <a:tcPr marL="34617" marR="34617" marT="34618" marB="3461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CCCCCC"/>
                    </a:solidFill>
                  </a:tcPr>
                </a:tc>
                <a:tc>
                  <a:txBody>
                    <a:bodyPr/>
                    <a:lstStyle/>
                    <a:p>
                      <a:pPr fontAlgn="t"/>
                      <a:r>
                        <a:rPr lang="en-US" sz="1300" b="1">
                          <a:effectLst/>
                        </a:rPr>
                        <a:t>Physiology</a:t>
                      </a:r>
                    </a:p>
                  </a:txBody>
                  <a:tcPr marL="34617" marR="34617" marT="34618" marB="3461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CCCCCC"/>
                    </a:solidFill>
                  </a:tcPr>
                </a:tc>
                <a:tc>
                  <a:txBody>
                    <a:bodyPr/>
                    <a:lstStyle/>
                    <a:p>
                      <a:pPr fontAlgn="t"/>
                      <a:r>
                        <a:rPr lang="en-US" sz="1300" b="1">
                          <a:effectLst/>
                        </a:rPr>
                        <a:t>Behavior</a:t>
                      </a:r>
                    </a:p>
                  </a:txBody>
                  <a:tcPr marL="34617" marR="34617" marT="34618" marB="3461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CCCCCC"/>
                    </a:solidFill>
                  </a:tcPr>
                </a:tc>
                <a:tc>
                  <a:txBody>
                    <a:bodyPr/>
                    <a:lstStyle/>
                    <a:p>
                      <a:pPr fontAlgn="t"/>
                      <a:r>
                        <a:rPr lang="en-US" sz="1300" b="1">
                          <a:effectLst/>
                        </a:rPr>
                        <a:t>Self-Reports</a:t>
                      </a:r>
                    </a:p>
                  </a:txBody>
                  <a:tcPr marL="34617" marR="34617" marT="34618" marB="3461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CCCCCC"/>
                    </a:solidFill>
                  </a:tcPr>
                </a:tc>
                <a:tc>
                  <a:txBody>
                    <a:bodyPr/>
                    <a:lstStyle/>
                    <a:p>
                      <a:pPr fontAlgn="t"/>
                      <a:endParaRPr lang="en-US" sz="1300" b="1" dirty="0" smtClean="0">
                        <a:effectLst/>
                      </a:endParaRPr>
                    </a:p>
                    <a:p>
                      <a:pPr fontAlgn="t"/>
                      <a:r>
                        <a:rPr lang="en-US" sz="1300" b="1" dirty="0" smtClean="0">
                          <a:effectLst/>
                        </a:rPr>
                        <a:t>(Paradigms)</a:t>
                      </a:r>
                      <a:endParaRPr lang="en-US" sz="1300" b="1" dirty="0">
                        <a:effectLst/>
                      </a:endParaRPr>
                    </a:p>
                  </a:txBody>
                  <a:tcPr marL="34617" marR="34617" marT="34618" marB="3461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CCCCCC"/>
                    </a:solidFill>
                  </a:tcPr>
                </a:tc>
              </a:tr>
              <a:tr h="1257898">
                <a:tc gridSpan="9">
                  <a:txBody>
                    <a:bodyPr/>
                    <a:lstStyle/>
                    <a:p>
                      <a:pPr fontAlgn="t"/>
                      <a:r>
                        <a:rPr lang="en-US" sz="1300" b="1" dirty="0">
                          <a:effectLst/>
                        </a:rPr>
                        <a:t>Negative Valence </a:t>
                      </a:r>
                      <a:r>
                        <a:rPr lang="en-US" sz="1300" b="1" dirty="0" smtClean="0">
                          <a:effectLst/>
                        </a:rPr>
                        <a:t>Systems</a:t>
                      </a:r>
                    </a:p>
                    <a:p>
                      <a:pPr fontAlgn="t"/>
                      <a:r>
                        <a:rPr lang="en-US" sz="1300" b="1" dirty="0" smtClean="0">
                          <a:effectLst/>
                        </a:rPr>
                        <a:t>Positive Valence</a:t>
                      </a:r>
                      <a:r>
                        <a:rPr lang="en-US" sz="1300" b="1" baseline="0" dirty="0" smtClean="0">
                          <a:effectLst/>
                        </a:rPr>
                        <a:t> Systems</a:t>
                      </a:r>
                    </a:p>
                    <a:p>
                      <a:pPr fontAlgn="t"/>
                      <a:r>
                        <a:rPr lang="en-US" sz="1300" b="1" dirty="0" smtClean="0">
                          <a:effectLst/>
                        </a:rPr>
                        <a:t>Cognitive Systems</a:t>
                      </a:r>
                    </a:p>
                    <a:p>
                      <a:pPr fontAlgn="t"/>
                      <a:r>
                        <a:rPr lang="en-US" sz="1300" b="1" dirty="0" smtClean="0">
                          <a:effectLst/>
                        </a:rPr>
                        <a:t>Working Memory</a:t>
                      </a:r>
                    </a:p>
                    <a:p>
                      <a:pPr fontAlgn="t"/>
                      <a:r>
                        <a:rPr lang="en-US" sz="1300" b="1" dirty="0" smtClean="0">
                          <a:effectLst/>
                        </a:rPr>
                        <a:t>Systems for Social Processes</a:t>
                      </a:r>
                    </a:p>
                    <a:p>
                      <a:pPr fontAlgn="t"/>
                      <a:r>
                        <a:rPr lang="en-US" sz="1300" b="1" dirty="0" smtClean="0">
                          <a:effectLst/>
                        </a:rPr>
                        <a:t>Arousal and Regulatory Systems</a:t>
                      </a:r>
                      <a:endParaRPr lang="en-US" sz="1300" b="1" dirty="0">
                        <a:effectLst/>
                      </a:endParaRPr>
                    </a:p>
                  </a:txBody>
                  <a:tcPr marL="34617" marR="34617" marT="34618" marB="3461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C4BC96"/>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13343" name="Rectangle 4"/>
          <p:cNvSpPr>
            <a:spLocks noChangeArrowheads="1"/>
          </p:cNvSpPr>
          <p:nvPr/>
        </p:nvSpPr>
        <p:spPr bwMode="auto">
          <a:xfrm>
            <a:off x="2503488" y="6511925"/>
            <a:ext cx="6553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r">
              <a:spcBef>
                <a:spcPct val="0"/>
              </a:spcBef>
              <a:buFontTx/>
              <a:buNone/>
            </a:pPr>
            <a:r>
              <a:rPr lang="en-US" altLang="en-US" sz="1200" dirty="0">
                <a:solidFill>
                  <a:schemeClr val="bg1"/>
                </a:solidFill>
              </a:rPr>
              <a:t>http://www.nimh.nih.gov/research-priorities/rdoc/nimh-research-domain-criteria-rdoc.shtml</a:t>
            </a:r>
          </a:p>
        </p:txBody>
      </p:sp>
    </p:spTree>
    <p:extLst>
      <p:ext uri="{BB962C8B-B14F-4D97-AF65-F5344CB8AC3E}">
        <p14:creationId xmlns:p14="http://schemas.microsoft.com/office/powerpoint/2010/main" val="2839523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1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0" y="609600"/>
            <a:ext cx="9192542" cy="6248400"/>
          </a:xfrm>
          <a:prstGeom prst="rect">
            <a:avLst/>
          </a:prstGeom>
        </p:spPr>
      </p:pic>
    </p:spTree>
    <p:extLst>
      <p:ext uri="{BB962C8B-B14F-4D97-AF65-F5344CB8AC3E}">
        <p14:creationId xmlns:p14="http://schemas.microsoft.com/office/powerpoint/2010/main" val="406972897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0"/>
            <a:ext cx="9144000" cy="762000"/>
          </a:xfrm>
        </p:spPr>
        <p:txBody>
          <a:bodyPr/>
          <a:lstStyle/>
          <a:p>
            <a:r>
              <a:rPr lang="en-US" dirty="0"/>
              <a:t>Cognitive Systems &gt; </a:t>
            </a:r>
            <a:r>
              <a:rPr lang="en-US" dirty="0" smtClean="0"/>
              <a:t>Auditory Perception</a:t>
            </a:r>
            <a:r>
              <a:rPr lang="en-US" dirty="0"/>
              <a:t/>
            </a:r>
            <a:br>
              <a:rPr lang="en-US" dirty="0"/>
            </a:br>
            <a:endParaRPr lang="en-US" dirty="0"/>
          </a:p>
        </p:txBody>
      </p:sp>
      <p:sp>
        <p:nvSpPr>
          <p:cNvPr id="3" name="Content Placeholder 2"/>
          <p:cNvSpPr>
            <a:spLocks noGrp="1"/>
          </p:cNvSpPr>
          <p:nvPr>
            <p:ph idx="1"/>
          </p:nvPr>
        </p:nvSpPr>
        <p:spPr>
          <a:xfrm>
            <a:off x="152400" y="1676400"/>
            <a:ext cx="8915400" cy="4953000"/>
          </a:xfrm>
        </p:spPr>
        <p:txBody>
          <a:bodyPr/>
          <a:lstStyle/>
          <a:p>
            <a:pPr>
              <a:buFont typeface="Arial" panose="020B0604020202020204" pitchFamily="34" charset="0"/>
              <a:buChar char="•"/>
            </a:pPr>
            <a:r>
              <a:rPr lang="en-US" sz="1800" b="1" u="sng" dirty="0" smtClean="0"/>
              <a:t>Genes</a:t>
            </a:r>
            <a:r>
              <a:rPr lang="en-US" sz="1800" dirty="0" smtClean="0"/>
              <a:t>: BDNF </a:t>
            </a:r>
            <a:endParaRPr lang="en-US" sz="1800" dirty="0"/>
          </a:p>
          <a:p>
            <a:pPr>
              <a:buFont typeface="Arial" panose="020B0604020202020204" pitchFamily="34" charset="0"/>
              <a:buChar char="•"/>
            </a:pPr>
            <a:r>
              <a:rPr lang="en-US" sz="1800" b="1" u="sng" dirty="0" smtClean="0"/>
              <a:t>Molecules</a:t>
            </a:r>
            <a:r>
              <a:rPr lang="en-US" sz="1800" dirty="0" smtClean="0"/>
              <a:t>: Acetylcholine, GABA, Glutamate, NMDA, </a:t>
            </a:r>
            <a:r>
              <a:rPr lang="en-US" sz="1800" dirty="0"/>
              <a:t>Serotonin </a:t>
            </a:r>
          </a:p>
          <a:p>
            <a:pPr>
              <a:buFont typeface="Arial" panose="020B0604020202020204" pitchFamily="34" charset="0"/>
              <a:buChar char="•"/>
            </a:pPr>
            <a:r>
              <a:rPr lang="en-US" sz="1800" b="1" u="sng" dirty="0" smtClean="0"/>
              <a:t>Cells</a:t>
            </a:r>
            <a:r>
              <a:rPr lang="en-US" sz="1800" dirty="0" smtClean="0"/>
              <a:t>: Cochlear </a:t>
            </a:r>
            <a:r>
              <a:rPr lang="en-US" sz="1800" dirty="0"/>
              <a:t>hair </a:t>
            </a:r>
            <a:r>
              <a:rPr lang="en-US" sz="1800" dirty="0" smtClean="0"/>
              <a:t>cells, </a:t>
            </a:r>
            <a:r>
              <a:rPr lang="en-US" sz="1800" dirty="0"/>
              <a:t>Cortical and limbic inhibitory </a:t>
            </a:r>
            <a:r>
              <a:rPr lang="en-US" sz="1800" dirty="0" smtClean="0"/>
              <a:t>interneurons, </a:t>
            </a:r>
            <a:r>
              <a:rPr lang="en-US" sz="1800" dirty="0"/>
              <a:t>Ribbon synapses </a:t>
            </a:r>
          </a:p>
          <a:p>
            <a:pPr>
              <a:buFont typeface="Arial" panose="020B0604020202020204" pitchFamily="34" charset="0"/>
              <a:buChar char="•"/>
            </a:pPr>
            <a:r>
              <a:rPr lang="en-US" sz="1800" u="sng" dirty="0" smtClean="0"/>
              <a:t>Circuits</a:t>
            </a:r>
            <a:r>
              <a:rPr lang="en-US" sz="1800" dirty="0" smtClean="0"/>
              <a:t>:</a:t>
            </a:r>
            <a:endParaRPr lang="en-US" sz="1800" dirty="0"/>
          </a:p>
          <a:p>
            <a:pPr lvl="1">
              <a:buFont typeface="Arial" panose="020B0604020202020204" pitchFamily="34" charset="0"/>
              <a:buChar char="•"/>
            </a:pPr>
            <a:r>
              <a:rPr lang="en-US" sz="1600" u="sng" dirty="0" smtClean="0"/>
              <a:t>Nodes </a:t>
            </a:r>
            <a:r>
              <a:rPr lang="en-US" sz="1600" u="sng" dirty="0"/>
              <a:t>in </a:t>
            </a:r>
            <a:r>
              <a:rPr lang="en-US" sz="1600" u="sng" dirty="0" smtClean="0"/>
              <a:t>Circuits</a:t>
            </a:r>
            <a:r>
              <a:rPr lang="en-US" sz="1600" dirty="0" smtClean="0"/>
              <a:t>: A1, </a:t>
            </a:r>
            <a:r>
              <a:rPr lang="en-US" sz="1600" dirty="0"/>
              <a:t>Anterior </a:t>
            </a:r>
            <a:r>
              <a:rPr lang="en-US" sz="1600" dirty="0" smtClean="0"/>
              <a:t>insula, Brainstem, Cochlea, </a:t>
            </a:r>
            <a:r>
              <a:rPr lang="en-US" sz="1600" dirty="0"/>
              <a:t>Inferior </a:t>
            </a:r>
            <a:r>
              <a:rPr lang="en-US" sz="1600" dirty="0" smtClean="0"/>
              <a:t>colliculus, MGN, </a:t>
            </a:r>
            <a:r>
              <a:rPr lang="en-US" sz="1600" dirty="0"/>
              <a:t>STG </a:t>
            </a:r>
          </a:p>
          <a:p>
            <a:pPr lvl="1">
              <a:buFont typeface="Arial" panose="020B0604020202020204" pitchFamily="34" charset="0"/>
              <a:buChar char="•"/>
            </a:pPr>
            <a:r>
              <a:rPr lang="en-US" sz="1600" u="sng" dirty="0" smtClean="0"/>
              <a:t>Circuits</a:t>
            </a:r>
            <a:r>
              <a:rPr lang="en-US" sz="1600" dirty="0" smtClean="0"/>
              <a:t>: </a:t>
            </a:r>
            <a:r>
              <a:rPr lang="en-US" sz="1600" dirty="0" err="1" smtClean="0"/>
              <a:t>Corticofugal</a:t>
            </a:r>
            <a:r>
              <a:rPr lang="en-US" sz="1600" dirty="0" smtClean="0"/>
              <a:t> </a:t>
            </a:r>
            <a:r>
              <a:rPr lang="en-US" sz="1600" dirty="0"/>
              <a:t>Dorsal/ventral streams </a:t>
            </a:r>
          </a:p>
          <a:p>
            <a:pPr>
              <a:buFont typeface="Arial" panose="020B0604020202020204" pitchFamily="34" charset="0"/>
              <a:buChar char="•"/>
            </a:pPr>
            <a:r>
              <a:rPr lang="en-US" sz="1800" b="1" u="sng" dirty="0" smtClean="0"/>
              <a:t>Physiology</a:t>
            </a:r>
            <a:r>
              <a:rPr lang="en-US" sz="1800" dirty="0" smtClean="0"/>
              <a:t>: Adaptation</a:t>
            </a:r>
            <a:r>
              <a:rPr lang="en-US" sz="1800" dirty="0"/>
              <a:t>/ </a:t>
            </a:r>
            <a:r>
              <a:rPr lang="en-US" sz="1800" dirty="0" smtClean="0"/>
              <a:t>habituation, </a:t>
            </a:r>
            <a:r>
              <a:rPr lang="en-US" sz="1800" dirty="0"/>
              <a:t>Auditory steady-state response (ASSR</a:t>
            </a:r>
            <a:r>
              <a:rPr lang="en-US" sz="1800" dirty="0" smtClean="0"/>
              <a:t>), fMRI, </a:t>
            </a:r>
            <a:r>
              <a:rPr lang="en-US" sz="1800" dirty="0" err="1"/>
              <a:t>Intracortical</a:t>
            </a:r>
            <a:r>
              <a:rPr lang="en-US" sz="1800" dirty="0"/>
              <a:t> </a:t>
            </a:r>
            <a:r>
              <a:rPr lang="en-US" sz="1800" dirty="0" smtClean="0"/>
              <a:t>EEG, </a:t>
            </a:r>
            <a:r>
              <a:rPr lang="en-US" sz="1800" dirty="0"/>
              <a:t>Metabolic </a:t>
            </a:r>
            <a:r>
              <a:rPr lang="en-US" sz="1800" dirty="0" smtClean="0"/>
              <a:t>changes, </a:t>
            </a:r>
            <a:r>
              <a:rPr lang="en-US" sz="1800" dirty="0"/>
              <a:t>Mismatch negativity (MMN</a:t>
            </a:r>
            <a:r>
              <a:rPr lang="en-US" sz="1800" dirty="0" smtClean="0"/>
              <a:t>), N1, </a:t>
            </a:r>
            <a:r>
              <a:rPr lang="en-US" sz="1800" dirty="0"/>
              <a:t>Neural </a:t>
            </a:r>
            <a:r>
              <a:rPr lang="en-US" sz="1800" dirty="0" smtClean="0"/>
              <a:t>oscillations, P3a, P50, </a:t>
            </a:r>
            <a:r>
              <a:rPr lang="en-US" sz="1800" dirty="0"/>
              <a:t>startle and PPI </a:t>
            </a:r>
          </a:p>
          <a:p>
            <a:pPr>
              <a:buFont typeface="Arial" panose="020B0604020202020204" pitchFamily="34" charset="0"/>
              <a:buChar char="•"/>
            </a:pPr>
            <a:r>
              <a:rPr lang="en-US" sz="1800" b="1" u="sng" dirty="0" smtClean="0"/>
              <a:t>Behavior</a:t>
            </a:r>
            <a:r>
              <a:rPr lang="en-US" sz="1800" dirty="0" smtClean="0"/>
              <a:t>: Perceptual identification, </a:t>
            </a:r>
            <a:r>
              <a:rPr lang="en-US" sz="1800" dirty="0"/>
              <a:t>Perceptual </a:t>
            </a:r>
            <a:r>
              <a:rPr lang="en-US" sz="1800" dirty="0" smtClean="0"/>
              <a:t>learning, </a:t>
            </a:r>
            <a:r>
              <a:rPr lang="en-US" sz="1800" dirty="0"/>
              <a:t>Perceptual </a:t>
            </a:r>
            <a:r>
              <a:rPr lang="en-US" sz="1800" dirty="0" smtClean="0"/>
              <a:t>priming, </a:t>
            </a:r>
            <a:r>
              <a:rPr lang="en-US" sz="1800" dirty="0"/>
              <a:t>Spatial </a:t>
            </a:r>
            <a:r>
              <a:rPr lang="en-US" sz="1800" dirty="0" smtClean="0"/>
              <a:t>localization, </a:t>
            </a:r>
            <a:r>
              <a:rPr lang="en-US" sz="1800" dirty="0"/>
              <a:t>Stimulus detection </a:t>
            </a:r>
          </a:p>
          <a:p>
            <a:pPr>
              <a:buFont typeface="Arial" panose="020B0604020202020204" pitchFamily="34" charset="0"/>
              <a:buChar char="•"/>
            </a:pPr>
            <a:r>
              <a:rPr lang="en-US" sz="1800" b="1" u="sng" dirty="0" smtClean="0"/>
              <a:t>Self-Report</a:t>
            </a:r>
            <a:r>
              <a:rPr lang="en-US" sz="1800" dirty="0" smtClean="0"/>
              <a:t>: Auditory hallucinations, </a:t>
            </a:r>
            <a:r>
              <a:rPr lang="en-US" sz="1800" dirty="0" err="1" smtClean="0"/>
              <a:t>Hyperacusis</a:t>
            </a:r>
            <a:endParaRPr lang="en-US" sz="1800" dirty="0"/>
          </a:p>
          <a:p>
            <a:pPr>
              <a:buFont typeface="Arial" panose="020B0604020202020204" pitchFamily="34" charset="0"/>
              <a:buChar char="•"/>
            </a:pPr>
            <a:r>
              <a:rPr lang="en-US" sz="1800" b="1" u="sng" dirty="0" smtClean="0"/>
              <a:t>Paradigms</a:t>
            </a:r>
            <a:r>
              <a:rPr lang="en-US" sz="1800" dirty="0" smtClean="0"/>
              <a:t>: Action-Perception loops, </a:t>
            </a:r>
            <a:r>
              <a:rPr lang="en-US" sz="1800" dirty="0"/>
              <a:t>Auditory </a:t>
            </a:r>
            <a:r>
              <a:rPr lang="en-US" sz="1800" dirty="0" smtClean="0"/>
              <a:t>masking, </a:t>
            </a:r>
            <a:r>
              <a:rPr lang="en-US" sz="1800" dirty="0"/>
              <a:t>auditory scene perception (e.g., streaming</a:t>
            </a:r>
            <a:r>
              <a:rPr lang="en-US" sz="1800" dirty="0" smtClean="0"/>
              <a:t>), Categorization, </a:t>
            </a:r>
            <a:r>
              <a:rPr lang="en-US" sz="1800" dirty="0"/>
              <a:t>Cross-modal </a:t>
            </a:r>
            <a:r>
              <a:rPr lang="en-US" sz="1800" dirty="0" smtClean="0"/>
              <a:t>interactions, …</a:t>
            </a:r>
            <a:endParaRPr lang="en-US" sz="1800" dirty="0"/>
          </a:p>
        </p:txBody>
      </p:sp>
    </p:spTree>
    <p:extLst>
      <p:ext uri="{BB962C8B-B14F-4D97-AF65-F5344CB8AC3E}">
        <p14:creationId xmlns:p14="http://schemas.microsoft.com/office/powerpoint/2010/main" val="327987090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0"/>
            <a:ext cx="9144000" cy="762000"/>
          </a:xfrm>
        </p:spPr>
        <p:txBody>
          <a:bodyPr/>
          <a:lstStyle/>
          <a:p>
            <a:r>
              <a:rPr lang="en-US" dirty="0"/>
              <a:t>Cognitive Systems &gt; </a:t>
            </a:r>
            <a:r>
              <a:rPr lang="en-US" dirty="0" smtClean="0"/>
              <a:t>Auditory Perception</a:t>
            </a:r>
            <a:r>
              <a:rPr lang="en-US" dirty="0"/>
              <a:t/>
            </a:r>
            <a:br>
              <a:rPr lang="en-US" dirty="0"/>
            </a:br>
            <a:endParaRPr lang="en-US" dirty="0"/>
          </a:p>
        </p:txBody>
      </p:sp>
      <p:sp>
        <p:nvSpPr>
          <p:cNvPr id="3" name="Content Placeholder 2"/>
          <p:cNvSpPr>
            <a:spLocks noGrp="1"/>
          </p:cNvSpPr>
          <p:nvPr>
            <p:ph idx="1"/>
          </p:nvPr>
        </p:nvSpPr>
        <p:spPr>
          <a:xfrm>
            <a:off x="152400" y="1676400"/>
            <a:ext cx="8915400" cy="4953000"/>
          </a:xfrm>
        </p:spPr>
        <p:txBody>
          <a:bodyPr/>
          <a:lstStyle/>
          <a:p>
            <a:pPr>
              <a:buFont typeface="Arial" panose="020B0604020202020204" pitchFamily="34" charset="0"/>
              <a:buChar char="•"/>
            </a:pPr>
            <a:r>
              <a:rPr lang="en-US" sz="1800" b="1" u="sng" dirty="0" smtClean="0"/>
              <a:t>Genes</a:t>
            </a:r>
            <a:r>
              <a:rPr lang="en-US" sz="1800" dirty="0" smtClean="0"/>
              <a:t>: </a:t>
            </a:r>
            <a:r>
              <a:rPr lang="en-US" sz="1800" dirty="0" smtClean="0">
                <a:solidFill>
                  <a:srgbClr val="1FE115"/>
                </a:solidFill>
              </a:rPr>
              <a:t>BDNF</a:t>
            </a:r>
            <a:r>
              <a:rPr lang="en-US" sz="1800" dirty="0" smtClean="0"/>
              <a:t> </a:t>
            </a:r>
            <a:endParaRPr lang="en-US" sz="1800" dirty="0"/>
          </a:p>
          <a:p>
            <a:pPr>
              <a:buFont typeface="Arial" panose="020B0604020202020204" pitchFamily="34" charset="0"/>
              <a:buChar char="•"/>
            </a:pPr>
            <a:r>
              <a:rPr lang="en-US" sz="1800" b="1" u="sng" dirty="0" smtClean="0"/>
              <a:t>Molecules</a:t>
            </a:r>
            <a:r>
              <a:rPr lang="en-US" sz="1800" dirty="0" smtClean="0"/>
              <a:t>: </a:t>
            </a:r>
            <a:r>
              <a:rPr lang="en-US" sz="1800" dirty="0" smtClean="0">
                <a:solidFill>
                  <a:srgbClr val="1FE115"/>
                </a:solidFill>
              </a:rPr>
              <a:t>Acetylcholine</a:t>
            </a:r>
            <a:r>
              <a:rPr lang="en-US" sz="1800" dirty="0" smtClean="0"/>
              <a:t>, GABA, Glutamate, NMDA, </a:t>
            </a:r>
            <a:r>
              <a:rPr lang="en-US" sz="1800" dirty="0"/>
              <a:t>Serotonin </a:t>
            </a:r>
          </a:p>
          <a:p>
            <a:pPr>
              <a:buFont typeface="Arial" panose="020B0604020202020204" pitchFamily="34" charset="0"/>
              <a:buChar char="•"/>
            </a:pPr>
            <a:r>
              <a:rPr lang="en-US" sz="1800" b="1" u="sng" dirty="0" smtClean="0"/>
              <a:t>Cells</a:t>
            </a:r>
            <a:r>
              <a:rPr lang="en-US" sz="1800" dirty="0" smtClean="0"/>
              <a:t>: Cochlear </a:t>
            </a:r>
            <a:r>
              <a:rPr lang="en-US" sz="1800" dirty="0"/>
              <a:t>hair </a:t>
            </a:r>
            <a:r>
              <a:rPr lang="en-US" sz="1800" dirty="0" smtClean="0"/>
              <a:t>cells, </a:t>
            </a:r>
            <a:r>
              <a:rPr lang="en-US" sz="1800" dirty="0"/>
              <a:t>Cortical and limbic inhibitory </a:t>
            </a:r>
            <a:r>
              <a:rPr lang="en-US" sz="1800" dirty="0" smtClean="0"/>
              <a:t>interneurons, </a:t>
            </a:r>
            <a:r>
              <a:rPr lang="en-US" sz="1800" dirty="0"/>
              <a:t>Ribbon synapses </a:t>
            </a:r>
          </a:p>
          <a:p>
            <a:pPr>
              <a:buFont typeface="Arial" panose="020B0604020202020204" pitchFamily="34" charset="0"/>
              <a:buChar char="•"/>
            </a:pPr>
            <a:r>
              <a:rPr lang="en-US" sz="1800" u="sng" dirty="0" smtClean="0"/>
              <a:t>Circuits</a:t>
            </a:r>
            <a:r>
              <a:rPr lang="en-US" sz="1800" dirty="0" smtClean="0"/>
              <a:t>:</a:t>
            </a:r>
            <a:endParaRPr lang="en-US" sz="1800" dirty="0"/>
          </a:p>
          <a:p>
            <a:pPr lvl="1">
              <a:buFont typeface="Arial" panose="020B0604020202020204" pitchFamily="34" charset="0"/>
              <a:buChar char="•"/>
            </a:pPr>
            <a:r>
              <a:rPr lang="en-US" sz="1600" u="sng" dirty="0" smtClean="0"/>
              <a:t>Nodes </a:t>
            </a:r>
            <a:r>
              <a:rPr lang="en-US" sz="1600" u="sng" dirty="0"/>
              <a:t>in </a:t>
            </a:r>
            <a:r>
              <a:rPr lang="en-US" sz="1600" u="sng" dirty="0" smtClean="0"/>
              <a:t>Circuits</a:t>
            </a:r>
            <a:r>
              <a:rPr lang="en-US" sz="1600" dirty="0" smtClean="0"/>
              <a:t>: A1, </a:t>
            </a:r>
            <a:r>
              <a:rPr lang="en-US" sz="1600" dirty="0"/>
              <a:t>Anterior </a:t>
            </a:r>
            <a:r>
              <a:rPr lang="en-US" sz="1600" dirty="0" smtClean="0"/>
              <a:t>insula, Brainstem, Cochlea, </a:t>
            </a:r>
            <a:r>
              <a:rPr lang="en-US" sz="1600" dirty="0"/>
              <a:t>Inferior </a:t>
            </a:r>
            <a:r>
              <a:rPr lang="en-US" sz="1600" dirty="0" smtClean="0"/>
              <a:t>colliculus, MGN, </a:t>
            </a:r>
            <a:r>
              <a:rPr lang="en-US" sz="1600" dirty="0"/>
              <a:t>STG </a:t>
            </a:r>
          </a:p>
          <a:p>
            <a:pPr lvl="1">
              <a:buFont typeface="Arial" panose="020B0604020202020204" pitchFamily="34" charset="0"/>
              <a:buChar char="•"/>
            </a:pPr>
            <a:r>
              <a:rPr lang="en-US" sz="1600" u="sng" dirty="0" smtClean="0"/>
              <a:t>Circuits</a:t>
            </a:r>
            <a:r>
              <a:rPr lang="en-US" sz="1600" dirty="0" smtClean="0"/>
              <a:t>: </a:t>
            </a:r>
            <a:r>
              <a:rPr lang="en-US" sz="1600" dirty="0" err="1" smtClean="0"/>
              <a:t>Corticofugal</a:t>
            </a:r>
            <a:r>
              <a:rPr lang="en-US" sz="1600" dirty="0" smtClean="0"/>
              <a:t> </a:t>
            </a:r>
            <a:r>
              <a:rPr lang="en-US" sz="1600" dirty="0"/>
              <a:t>Dorsal/ventral streams </a:t>
            </a:r>
          </a:p>
          <a:p>
            <a:pPr>
              <a:buFont typeface="Arial" panose="020B0604020202020204" pitchFamily="34" charset="0"/>
              <a:buChar char="•"/>
            </a:pPr>
            <a:r>
              <a:rPr lang="en-US" sz="1800" b="1" u="sng" dirty="0" smtClean="0"/>
              <a:t>Physiology</a:t>
            </a:r>
            <a:r>
              <a:rPr lang="en-US" sz="1800" dirty="0" smtClean="0"/>
              <a:t>: Adaptation</a:t>
            </a:r>
            <a:r>
              <a:rPr lang="en-US" sz="1800" dirty="0"/>
              <a:t>/ </a:t>
            </a:r>
            <a:r>
              <a:rPr lang="en-US" sz="1800" dirty="0" smtClean="0"/>
              <a:t>habituation, </a:t>
            </a:r>
            <a:r>
              <a:rPr lang="en-US" sz="1800" dirty="0"/>
              <a:t>Auditory steady-state response (ASSR</a:t>
            </a:r>
            <a:r>
              <a:rPr lang="en-US" sz="1800" dirty="0" smtClean="0"/>
              <a:t>), fMRI, </a:t>
            </a:r>
            <a:r>
              <a:rPr lang="en-US" sz="1800" dirty="0" err="1"/>
              <a:t>Intracortical</a:t>
            </a:r>
            <a:r>
              <a:rPr lang="en-US" sz="1800" dirty="0"/>
              <a:t> </a:t>
            </a:r>
            <a:r>
              <a:rPr lang="en-US" sz="1800" dirty="0" smtClean="0"/>
              <a:t>EEG, </a:t>
            </a:r>
            <a:r>
              <a:rPr lang="en-US" sz="1800" dirty="0"/>
              <a:t>Metabolic </a:t>
            </a:r>
            <a:r>
              <a:rPr lang="en-US" sz="1800" dirty="0" smtClean="0"/>
              <a:t>changes, </a:t>
            </a:r>
            <a:r>
              <a:rPr lang="en-US" sz="1800" dirty="0"/>
              <a:t>Mismatch negativity (MMN</a:t>
            </a:r>
            <a:r>
              <a:rPr lang="en-US" sz="1800" dirty="0" smtClean="0"/>
              <a:t>), N1, </a:t>
            </a:r>
            <a:r>
              <a:rPr lang="en-US" sz="1800" dirty="0"/>
              <a:t>Neural </a:t>
            </a:r>
            <a:r>
              <a:rPr lang="en-US" sz="1800" dirty="0" smtClean="0"/>
              <a:t>oscillations, P3a, P50, </a:t>
            </a:r>
            <a:r>
              <a:rPr lang="en-US" sz="1800" dirty="0"/>
              <a:t>startle and PPI </a:t>
            </a:r>
          </a:p>
          <a:p>
            <a:pPr>
              <a:buFont typeface="Arial" panose="020B0604020202020204" pitchFamily="34" charset="0"/>
              <a:buChar char="•"/>
            </a:pPr>
            <a:r>
              <a:rPr lang="en-US" sz="1800" b="1" u="sng" dirty="0" smtClean="0"/>
              <a:t>Behavior</a:t>
            </a:r>
            <a:r>
              <a:rPr lang="en-US" sz="1800" dirty="0" smtClean="0"/>
              <a:t>: Perceptual identification, </a:t>
            </a:r>
            <a:r>
              <a:rPr lang="en-US" sz="1800" dirty="0"/>
              <a:t>Perceptual </a:t>
            </a:r>
            <a:r>
              <a:rPr lang="en-US" sz="1800" dirty="0" smtClean="0"/>
              <a:t>learning, </a:t>
            </a:r>
            <a:r>
              <a:rPr lang="en-US" sz="1800" dirty="0"/>
              <a:t>Perceptual </a:t>
            </a:r>
            <a:r>
              <a:rPr lang="en-US" sz="1800" dirty="0" smtClean="0"/>
              <a:t>priming, </a:t>
            </a:r>
            <a:r>
              <a:rPr lang="en-US" sz="1800" dirty="0"/>
              <a:t>Spatial </a:t>
            </a:r>
            <a:r>
              <a:rPr lang="en-US" sz="1800" dirty="0" smtClean="0"/>
              <a:t>localization, </a:t>
            </a:r>
            <a:r>
              <a:rPr lang="en-US" sz="1800" dirty="0"/>
              <a:t>Stimulus detection </a:t>
            </a:r>
          </a:p>
          <a:p>
            <a:pPr>
              <a:buFont typeface="Arial" panose="020B0604020202020204" pitchFamily="34" charset="0"/>
              <a:buChar char="•"/>
            </a:pPr>
            <a:r>
              <a:rPr lang="en-US" sz="1800" b="1" u="sng" dirty="0" smtClean="0"/>
              <a:t>Self-Report</a:t>
            </a:r>
            <a:r>
              <a:rPr lang="en-US" sz="1800" dirty="0" smtClean="0"/>
              <a:t>: Auditory hallucinations, </a:t>
            </a:r>
            <a:r>
              <a:rPr lang="en-US" sz="1800" dirty="0" err="1" smtClean="0"/>
              <a:t>Hyperacusis</a:t>
            </a:r>
            <a:endParaRPr lang="en-US" sz="1800" dirty="0"/>
          </a:p>
          <a:p>
            <a:pPr>
              <a:buFont typeface="Arial" panose="020B0604020202020204" pitchFamily="34" charset="0"/>
              <a:buChar char="•"/>
            </a:pPr>
            <a:r>
              <a:rPr lang="en-US" sz="1800" b="1" u="sng" dirty="0" smtClean="0"/>
              <a:t>Paradigms</a:t>
            </a:r>
            <a:r>
              <a:rPr lang="en-US" sz="1800" dirty="0" smtClean="0"/>
              <a:t>: Action-Perception loops, </a:t>
            </a:r>
            <a:r>
              <a:rPr lang="en-US" sz="1800" dirty="0"/>
              <a:t>Auditory </a:t>
            </a:r>
            <a:r>
              <a:rPr lang="en-US" sz="1800" dirty="0" smtClean="0"/>
              <a:t>masking, </a:t>
            </a:r>
            <a:r>
              <a:rPr lang="en-US" sz="1800" dirty="0"/>
              <a:t>auditory scene perception (e.g., streaming</a:t>
            </a:r>
            <a:r>
              <a:rPr lang="en-US" sz="1800" dirty="0" smtClean="0"/>
              <a:t>), Categorization, </a:t>
            </a:r>
            <a:r>
              <a:rPr lang="en-US" sz="1800" dirty="0">
                <a:solidFill>
                  <a:srgbClr val="1FE115"/>
                </a:solidFill>
              </a:rPr>
              <a:t>Cross-modal </a:t>
            </a:r>
            <a:r>
              <a:rPr lang="en-US" sz="1800" dirty="0" smtClean="0">
                <a:solidFill>
                  <a:srgbClr val="1FE115"/>
                </a:solidFill>
              </a:rPr>
              <a:t>interactions</a:t>
            </a:r>
            <a:r>
              <a:rPr lang="en-US" sz="1800" dirty="0" smtClean="0"/>
              <a:t>, …</a:t>
            </a:r>
            <a:endParaRPr lang="en-US" sz="1800" dirty="0"/>
          </a:p>
        </p:txBody>
      </p:sp>
    </p:spTree>
    <p:extLst>
      <p:ext uri="{BB962C8B-B14F-4D97-AF65-F5344CB8AC3E}">
        <p14:creationId xmlns:p14="http://schemas.microsoft.com/office/powerpoint/2010/main" val="43881170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0"/>
            <a:ext cx="9144000" cy="762000"/>
          </a:xfrm>
        </p:spPr>
        <p:txBody>
          <a:bodyPr/>
          <a:lstStyle/>
          <a:p>
            <a:r>
              <a:rPr lang="en-US" dirty="0"/>
              <a:t>Brain Derived Neurotrophic </a:t>
            </a:r>
            <a:r>
              <a:rPr lang="en-US" dirty="0" smtClean="0"/>
              <a:t>Factor (BDNF) </a:t>
            </a:r>
            <a:endParaRPr lang="en-US" dirty="0"/>
          </a:p>
        </p:txBody>
      </p:sp>
      <p:pic>
        <p:nvPicPr>
          <p:cNvPr id="4" name="Content Placeholder 3"/>
          <p:cNvPicPr>
            <a:picLocks noGrp="1" noChangeAspect="1"/>
          </p:cNvPicPr>
          <p:nvPr>
            <p:ph idx="1"/>
          </p:nvPr>
        </p:nvPicPr>
        <p:blipFill>
          <a:blip r:embed="rId2"/>
          <a:stretch>
            <a:fillRect/>
          </a:stretch>
        </p:blipFill>
        <p:spPr>
          <a:xfrm>
            <a:off x="2395537" y="1676400"/>
            <a:ext cx="4352925" cy="4953000"/>
          </a:xfrm>
          <a:prstGeom prst="rect">
            <a:avLst/>
          </a:prstGeom>
        </p:spPr>
      </p:pic>
    </p:spTree>
    <p:extLst>
      <p:ext uri="{BB962C8B-B14F-4D97-AF65-F5344CB8AC3E}">
        <p14:creationId xmlns:p14="http://schemas.microsoft.com/office/powerpoint/2010/main" val="409058678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Acetylcholine</a:t>
            </a:r>
            <a:endParaRPr lang="en-US" dirty="0"/>
          </a:p>
        </p:txBody>
      </p:sp>
      <p:pic>
        <p:nvPicPr>
          <p:cNvPr id="4" name="Content Placeholder 3"/>
          <p:cNvPicPr>
            <a:picLocks noGrp="1" noChangeAspect="1"/>
          </p:cNvPicPr>
          <p:nvPr>
            <p:ph idx="1"/>
          </p:nvPr>
        </p:nvPicPr>
        <p:blipFill>
          <a:blip r:embed="rId2"/>
          <a:stretch>
            <a:fillRect/>
          </a:stretch>
        </p:blipFill>
        <p:spPr>
          <a:xfrm>
            <a:off x="2476500" y="1852612"/>
            <a:ext cx="4191000" cy="4600575"/>
          </a:xfrm>
          <a:prstGeom prst="rect">
            <a:avLst/>
          </a:prstGeom>
        </p:spPr>
      </p:pic>
    </p:spTree>
    <p:extLst>
      <p:ext uri="{BB962C8B-B14F-4D97-AF65-F5344CB8AC3E}">
        <p14:creationId xmlns:p14="http://schemas.microsoft.com/office/powerpoint/2010/main" val="289848551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Cross-modal interactions</a:t>
            </a:r>
          </a:p>
        </p:txBody>
      </p:sp>
      <p:pic>
        <p:nvPicPr>
          <p:cNvPr id="4" name="Content Placeholder 3"/>
          <p:cNvPicPr>
            <a:picLocks noGrp="1" noChangeAspect="1"/>
          </p:cNvPicPr>
          <p:nvPr>
            <p:ph idx="1"/>
          </p:nvPr>
        </p:nvPicPr>
        <p:blipFill>
          <a:blip r:embed="rId2"/>
          <a:stretch>
            <a:fillRect/>
          </a:stretch>
        </p:blipFill>
        <p:spPr>
          <a:xfrm>
            <a:off x="632832" y="1752600"/>
            <a:ext cx="7901568" cy="4814756"/>
          </a:xfrm>
          <a:prstGeom prst="rect">
            <a:avLst/>
          </a:prstGeom>
        </p:spPr>
      </p:pic>
    </p:spTree>
    <p:extLst>
      <p:ext uri="{BB962C8B-B14F-4D97-AF65-F5344CB8AC3E}">
        <p14:creationId xmlns:p14="http://schemas.microsoft.com/office/powerpoint/2010/main" val="32726044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2"/>
          <p:cNvGrpSpPr>
            <a:grpSpLocks/>
          </p:cNvGrpSpPr>
          <p:nvPr/>
        </p:nvGrpSpPr>
        <p:grpSpPr bwMode="auto">
          <a:xfrm>
            <a:off x="1066800" y="1600200"/>
            <a:ext cx="4171950" cy="2359025"/>
            <a:chOff x="672" y="1008"/>
            <a:chExt cx="2628" cy="2145"/>
          </a:xfrm>
        </p:grpSpPr>
        <p:sp>
          <p:nvSpPr>
            <p:cNvPr id="9235" name="Text Box 3"/>
            <p:cNvSpPr txBox="1">
              <a:spLocks noChangeArrowheads="1"/>
            </p:cNvSpPr>
            <p:nvPr/>
          </p:nvSpPr>
          <p:spPr bwMode="auto">
            <a:xfrm>
              <a:off x="902" y="2570"/>
              <a:ext cx="596" cy="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3600">
                  <a:solidFill>
                    <a:schemeClr val="bg1"/>
                  </a:solidFill>
                </a:rPr>
                <a:t>data</a:t>
              </a:r>
              <a:endParaRPr lang="en-GB" altLang="en-US" sz="3600">
                <a:solidFill>
                  <a:schemeClr val="bg1"/>
                </a:solidFill>
              </a:endParaRPr>
            </a:p>
          </p:txBody>
        </p:sp>
        <p:sp>
          <p:nvSpPr>
            <p:cNvPr id="9236" name="Text Box 4"/>
            <p:cNvSpPr txBox="1">
              <a:spLocks noChangeArrowheads="1"/>
            </p:cNvSpPr>
            <p:nvPr/>
          </p:nvSpPr>
          <p:spPr bwMode="auto">
            <a:xfrm>
              <a:off x="1296" y="2112"/>
              <a:ext cx="1476" cy="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3600">
                  <a:solidFill>
                    <a:schemeClr val="bg1"/>
                  </a:solidFill>
                </a:rPr>
                <a:t>information</a:t>
              </a:r>
              <a:endParaRPr lang="en-GB" altLang="en-US" sz="3600">
                <a:solidFill>
                  <a:schemeClr val="bg1"/>
                </a:solidFill>
              </a:endParaRPr>
            </a:p>
          </p:txBody>
        </p:sp>
        <p:sp>
          <p:nvSpPr>
            <p:cNvPr id="9237" name="Text Box 5"/>
            <p:cNvSpPr txBox="1">
              <a:spLocks noChangeArrowheads="1"/>
            </p:cNvSpPr>
            <p:nvPr/>
          </p:nvSpPr>
          <p:spPr bwMode="auto">
            <a:xfrm>
              <a:off x="1920" y="1584"/>
              <a:ext cx="1380" cy="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3600">
                  <a:solidFill>
                    <a:schemeClr val="bg1"/>
                  </a:solidFill>
                </a:rPr>
                <a:t>knowledge</a:t>
              </a:r>
              <a:endParaRPr lang="en-GB" altLang="en-US" sz="3600">
                <a:solidFill>
                  <a:schemeClr val="bg1"/>
                </a:solidFill>
              </a:endParaRPr>
            </a:p>
          </p:txBody>
        </p:sp>
        <p:sp>
          <p:nvSpPr>
            <p:cNvPr id="9238" name="Text Box 6"/>
            <p:cNvSpPr txBox="1">
              <a:spLocks noChangeArrowheads="1"/>
            </p:cNvSpPr>
            <p:nvPr/>
          </p:nvSpPr>
          <p:spPr bwMode="auto">
            <a:xfrm>
              <a:off x="2878" y="1008"/>
              <a:ext cx="262" cy="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3600" dirty="0">
                  <a:solidFill>
                    <a:schemeClr val="bg1"/>
                  </a:solidFill>
                </a:rPr>
                <a:t>?</a:t>
              </a:r>
              <a:endParaRPr lang="en-GB" altLang="en-US" sz="3600" dirty="0">
                <a:solidFill>
                  <a:schemeClr val="bg1"/>
                </a:solidFill>
              </a:endParaRPr>
            </a:p>
          </p:txBody>
        </p:sp>
        <p:sp>
          <p:nvSpPr>
            <p:cNvPr id="9239" name="Line 7"/>
            <p:cNvSpPr>
              <a:spLocks noChangeShapeType="1"/>
            </p:cNvSpPr>
            <p:nvPr/>
          </p:nvSpPr>
          <p:spPr bwMode="auto">
            <a:xfrm flipV="1">
              <a:off x="672" y="1104"/>
              <a:ext cx="1728" cy="1728"/>
            </a:xfrm>
            <a:prstGeom prst="line">
              <a:avLst/>
            </a:prstGeom>
            <a:noFill/>
            <a:ln w="5715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14" name="AutoShape 2"/>
          <p:cNvSpPr>
            <a:spLocks noGrp="1" noChangeArrowheads="1"/>
          </p:cNvSpPr>
          <p:nvPr>
            <p:ph type="title"/>
          </p:nvPr>
        </p:nvSpPr>
        <p:spPr>
          <a:xfrm>
            <a:off x="152400" y="762000"/>
            <a:ext cx="8839200" cy="642938"/>
          </a:xfrm>
        </p:spPr>
        <p:txBody>
          <a:bodyPr/>
          <a:lstStyle/>
          <a:p>
            <a:pPr algn="ctr" eaLnBrk="1" hangingPunct="1"/>
            <a:r>
              <a:rPr lang="nl-BE" altLang="en-US" dirty="0" err="1" smtClean="0"/>
              <a:t>Current</a:t>
            </a:r>
            <a:r>
              <a:rPr lang="nl-BE" altLang="en-US" dirty="0" smtClean="0"/>
              <a:t> mainstream </a:t>
            </a:r>
            <a:r>
              <a:rPr lang="nl-BE" altLang="en-US" dirty="0" err="1" smtClean="0"/>
              <a:t>informatics</a:t>
            </a:r>
            <a:r>
              <a:rPr lang="nl-BE" altLang="en-US" dirty="0" smtClean="0"/>
              <a:t> thinking</a:t>
            </a:r>
            <a:endParaRPr lang="en-GB" altLang="en-US" dirty="0" smtClean="0"/>
          </a:p>
        </p:txBody>
      </p:sp>
    </p:spTree>
    <p:extLst>
      <p:ext uri="{BB962C8B-B14F-4D97-AF65-F5344CB8AC3E}">
        <p14:creationId xmlns:p14="http://schemas.microsoft.com/office/powerpoint/2010/main" val="26612477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2"/>
          <p:cNvGrpSpPr>
            <a:grpSpLocks/>
          </p:cNvGrpSpPr>
          <p:nvPr/>
        </p:nvGrpSpPr>
        <p:grpSpPr bwMode="auto">
          <a:xfrm>
            <a:off x="1066800" y="1600200"/>
            <a:ext cx="4527550" cy="2359025"/>
            <a:chOff x="672" y="1008"/>
            <a:chExt cx="2852" cy="2145"/>
          </a:xfrm>
        </p:grpSpPr>
        <p:sp>
          <p:nvSpPr>
            <p:cNvPr id="9235" name="Text Box 3"/>
            <p:cNvSpPr txBox="1">
              <a:spLocks noChangeArrowheads="1"/>
            </p:cNvSpPr>
            <p:nvPr/>
          </p:nvSpPr>
          <p:spPr bwMode="auto">
            <a:xfrm>
              <a:off x="902" y="2570"/>
              <a:ext cx="596" cy="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3600">
                  <a:solidFill>
                    <a:schemeClr val="bg1"/>
                  </a:solidFill>
                </a:rPr>
                <a:t>data</a:t>
              </a:r>
              <a:endParaRPr lang="en-GB" altLang="en-US" sz="3600">
                <a:solidFill>
                  <a:schemeClr val="bg1"/>
                </a:solidFill>
              </a:endParaRPr>
            </a:p>
          </p:txBody>
        </p:sp>
        <p:sp>
          <p:nvSpPr>
            <p:cNvPr id="9236" name="Text Box 4"/>
            <p:cNvSpPr txBox="1">
              <a:spLocks noChangeArrowheads="1"/>
            </p:cNvSpPr>
            <p:nvPr/>
          </p:nvSpPr>
          <p:spPr bwMode="auto">
            <a:xfrm>
              <a:off x="1296" y="2112"/>
              <a:ext cx="1476" cy="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3600">
                  <a:solidFill>
                    <a:schemeClr val="bg1"/>
                  </a:solidFill>
                </a:rPr>
                <a:t>information</a:t>
              </a:r>
              <a:endParaRPr lang="en-GB" altLang="en-US" sz="3600">
                <a:solidFill>
                  <a:schemeClr val="bg1"/>
                </a:solidFill>
              </a:endParaRPr>
            </a:p>
          </p:txBody>
        </p:sp>
        <p:sp>
          <p:nvSpPr>
            <p:cNvPr id="9237" name="Text Box 5"/>
            <p:cNvSpPr txBox="1">
              <a:spLocks noChangeArrowheads="1"/>
            </p:cNvSpPr>
            <p:nvPr/>
          </p:nvSpPr>
          <p:spPr bwMode="auto">
            <a:xfrm>
              <a:off x="1920" y="1584"/>
              <a:ext cx="1380" cy="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3600">
                  <a:solidFill>
                    <a:schemeClr val="bg1"/>
                  </a:solidFill>
                </a:rPr>
                <a:t>knowledge</a:t>
              </a:r>
              <a:endParaRPr lang="en-GB" altLang="en-US" sz="3600">
                <a:solidFill>
                  <a:schemeClr val="bg1"/>
                </a:solidFill>
              </a:endParaRPr>
            </a:p>
          </p:txBody>
        </p:sp>
        <p:sp>
          <p:nvSpPr>
            <p:cNvPr id="9238" name="Text Box 6"/>
            <p:cNvSpPr txBox="1">
              <a:spLocks noChangeArrowheads="1"/>
            </p:cNvSpPr>
            <p:nvPr/>
          </p:nvSpPr>
          <p:spPr bwMode="auto">
            <a:xfrm>
              <a:off x="2496" y="1008"/>
              <a:ext cx="1028" cy="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3600" dirty="0" err="1">
                  <a:solidFill>
                    <a:schemeClr val="bg1"/>
                  </a:solidFill>
                </a:rPr>
                <a:t>wisdom</a:t>
              </a:r>
              <a:endParaRPr lang="en-GB" altLang="en-US" sz="3600" dirty="0">
                <a:solidFill>
                  <a:schemeClr val="bg1"/>
                </a:solidFill>
              </a:endParaRPr>
            </a:p>
          </p:txBody>
        </p:sp>
        <p:sp>
          <p:nvSpPr>
            <p:cNvPr id="9239" name="Line 7"/>
            <p:cNvSpPr>
              <a:spLocks noChangeShapeType="1"/>
            </p:cNvSpPr>
            <p:nvPr/>
          </p:nvSpPr>
          <p:spPr bwMode="auto">
            <a:xfrm flipV="1">
              <a:off x="672" y="1104"/>
              <a:ext cx="1728" cy="1728"/>
            </a:xfrm>
            <a:prstGeom prst="line">
              <a:avLst/>
            </a:prstGeom>
            <a:noFill/>
            <a:ln w="5715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15" name="AutoShape 2"/>
          <p:cNvSpPr>
            <a:spLocks noGrp="1" noChangeArrowheads="1"/>
          </p:cNvSpPr>
          <p:nvPr>
            <p:ph type="title"/>
          </p:nvPr>
        </p:nvSpPr>
        <p:spPr>
          <a:xfrm>
            <a:off x="152400" y="762000"/>
            <a:ext cx="8839200" cy="642938"/>
          </a:xfrm>
        </p:spPr>
        <p:txBody>
          <a:bodyPr/>
          <a:lstStyle/>
          <a:p>
            <a:pPr algn="ctr" eaLnBrk="1" hangingPunct="1"/>
            <a:r>
              <a:rPr lang="nl-BE" altLang="en-US" dirty="0" err="1" smtClean="0"/>
              <a:t>Current</a:t>
            </a:r>
            <a:r>
              <a:rPr lang="nl-BE" altLang="en-US" dirty="0" smtClean="0"/>
              <a:t> mainstream </a:t>
            </a:r>
            <a:r>
              <a:rPr lang="nl-BE" altLang="en-US" dirty="0" err="1" smtClean="0"/>
              <a:t>informatics</a:t>
            </a:r>
            <a:r>
              <a:rPr lang="nl-BE" altLang="en-US" dirty="0" smtClean="0"/>
              <a:t> thinking</a:t>
            </a:r>
            <a:endParaRPr lang="en-GB" altLang="en-US" dirty="0" smtClean="0"/>
          </a:p>
        </p:txBody>
      </p:sp>
    </p:spTree>
    <p:extLst>
      <p:ext uri="{BB962C8B-B14F-4D97-AF65-F5344CB8AC3E}">
        <p14:creationId xmlns:p14="http://schemas.microsoft.com/office/powerpoint/2010/main" val="14398345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2"/>
          <p:cNvGrpSpPr>
            <a:grpSpLocks/>
          </p:cNvGrpSpPr>
          <p:nvPr/>
        </p:nvGrpSpPr>
        <p:grpSpPr bwMode="auto">
          <a:xfrm>
            <a:off x="1066800" y="1705779"/>
            <a:ext cx="4171950" cy="2253446"/>
            <a:chOff x="672" y="1104"/>
            <a:chExt cx="2628" cy="2049"/>
          </a:xfrm>
        </p:grpSpPr>
        <p:sp>
          <p:nvSpPr>
            <p:cNvPr id="9235" name="Text Box 3"/>
            <p:cNvSpPr txBox="1">
              <a:spLocks noChangeArrowheads="1"/>
            </p:cNvSpPr>
            <p:nvPr/>
          </p:nvSpPr>
          <p:spPr bwMode="auto">
            <a:xfrm>
              <a:off x="902" y="2570"/>
              <a:ext cx="596" cy="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3600">
                  <a:solidFill>
                    <a:schemeClr val="bg1"/>
                  </a:solidFill>
                </a:rPr>
                <a:t>data</a:t>
              </a:r>
              <a:endParaRPr lang="en-GB" altLang="en-US" sz="3600">
                <a:solidFill>
                  <a:schemeClr val="bg1"/>
                </a:solidFill>
              </a:endParaRPr>
            </a:p>
          </p:txBody>
        </p:sp>
        <p:sp>
          <p:nvSpPr>
            <p:cNvPr id="9236" name="Text Box 4"/>
            <p:cNvSpPr txBox="1">
              <a:spLocks noChangeArrowheads="1"/>
            </p:cNvSpPr>
            <p:nvPr/>
          </p:nvSpPr>
          <p:spPr bwMode="auto">
            <a:xfrm>
              <a:off x="1296" y="2112"/>
              <a:ext cx="1476" cy="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3600">
                  <a:solidFill>
                    <a:schemeClr val="bg1"/>
                  </a:solidFill>
                </a:rPr>
                <a:t>information</a:t>
              </a:r>
              <a:endParaRPr lang="en-GB" altLang="en-US" sz="3600">
                <a:solidFill>
                  <a:schemeClr val="bg1"/>
                </a:solidFill>
              </a:endParaRPr>
            </a:p>
          </p:txBody>
        </p:sp>
        <p:sp>
          <p:nvSpPr>
            <p:cNvPr id="9237" name="Text Box 5"/>
            <p:cNvSpPr txBox="1">
              <a:spLocks noChangeArrowheads="1"/>
            </p:cNvSpPr>
            <p:nvPr/>
          </p:nvSpPr>
          <p:spPr bwMode="auto">
            <a:xfrm>
              <a:off x="1920" y="1584"/>
              <a:ext cx="1380" cy="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3600">
                  <a:solidFill>
                    <a:schemeClr val="bg1"/>
                  </a:solidFill>
                </a:rPr>
                <a:t>knowledge</a:t>
              </a:r>
              <a:endParaRPr lang="en-GB" altLang="en-US" sz="3600">
                <a:solidFill>
                  <a:schemeClr val="bg1"/>
                </a:solidFill>
              </a:endParaRPr>
            </a:p>
          </p:txBody>
        </p:sp>
        <p:sp>
          <p:nvSpPr>
            <p:cNvPr id="9239" name="Line 7"/>
            <p:cNvSpPr>
              <a:spLocks noChangeShapeType="1"/>
            </p:cNvSpPr>
            <p:nvPr/>
          </p:nvSpPr>
          <p:spPr bwMode="auto">
            <a:xfrm flipV="1">
              <a:off x="672" y="1104"/>
              <a:ext cx="1728" cy="1728"/>
            </a:xfrm>
            <a:prstGeom prst="line">
              <a:avLst/>
            </a:prstGeom>
            <a:noFill/>
            <a:ln w="5715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4" name="Group 28"/>
          <p:cNvGrpSpPr>
            <a:grpSpLocks/>
          </p:cNvGrpSpPr>
          <p:nvPr/>
        </p:nvGrpSpPr>
        <p:grpSpPr bwMode="auto">
          <a:xfrm>
            <a:off x="1066800" y="3927475"/>
            <a:ext cx="7391400" cy="1863725"/>
            <a:chOff x="672" y="2474"/>
            <a:chExt cx="4656" cy="1174"/>
          </a:xfrm>
        </p:grpSpPr>
        <p:grpSp>
          <p:nvGrpSpPr>
            <p:cNvPr id="9227" name="Group 27"/>
            <p:cNvGrpSpPr>
              <a:grpSpLocks/>
            </p:cNvGrpSpPr>
            <p:nvPr/>
          </p:nvGrpSpPr>
          <p:grpSpPr bwMode="auto">
            <a:xfrm>
              <a:off x="672" y="2544"/>
              <a:ext cx="1248" cy="1104"/>
              <a:chOff x="672" y="2544"/>
              <a:chExt cx="1248" cy="1104"/>
            </a:xfrm>
          </p:grpSpPr>
          <p:sp>
            <p:nvSpPr>
              <p:cNvPr id="9229" name="Oval 24"/>
              <p:cNvSpPr>
                <a:spLocks noChangeArrowheads="1"/>
              </p:cNvSpPr>
              <p:nvPr/>
            </p:nvSpPr>
            <p:spPr bwMode="auto">
              <a:xfrm>
                <a:off x="672" y="2544"/>
                <a:ext cx="1200" cy="768"/>
              </a:xfrm>
              <a:prstGeom prst="ellipse">
                <a:avLst/>
              </a:prstGeom>
              <a:solidFill>
                <a:srgbClr val="8EA0CC">
                  <a:alpha val="50195"/>
                </a:srgbClr>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a:p>
            </p:txBody>
          </p:sp>
          <p:sp>
            <p:nvSpPr>
              <p:cNvPr id="9230" name="Oval 25"/>
              <p:cNvSpPr>
                <a:spLocks noChangeArrowheads="1"/>
              </p:cNvSpPr>
              <p:nvPr/>
            </p:nvSpPr>
            <p:spPr bwMode="auto">
              <a:xfrm>
                <a:off x="672" y="2832"/>
                <a:ext cx="1248" cy="816"/>
              </a:xfrm>
              <a:prstGeom prst="ellipse">
                <a:avLst/>
              </a:prstGeom>
              <a:solidFill>
                <a:schemeClr val="accent1">
                  <a:alpha val="50195"/>
                </a:schemeClr>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a:p>
            </p:txBody>
          </p:sp>
        </p:grpSp>
        <p:sp>
          <p:nvSpPr>
            <p:cNvPr id="9228" name="Text Box 26"/>
            <p:cNvSpPr txBox="1">
              <a:spLocks noChangeArrowheads="1"/>
            </p:cNvSpPr>
            <p:nvPr/>
          </p:nvSpPr>
          <p:spPr bwMode="auto">
            <a:xfrm>
              <a:off x="1968" y="2474"/>
              <a:ext cx="3360" cy="1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81000" indent="-381000"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l" eaLnBrk="1" hangingPunct="1"/>
              <a:r>
                <a:rPr lang="nl-BE" altLang="en-US" dirty="0" err="1">
                  <a:solidFill>
                    <a:schemeClr val="bg1"/>
                  </a:solidFill>
                </a:rPr>
                <a:t>Questions</a:t>
              </a:r>
              <a:r>
                <a:rPr lang="nl-BE" altLang="en-US" dirty="0">
                  <a:solidFill>
                    <a:schemeClr val="bg1"/>
                  </a:solidFill>
                </a:rPr>
                <a:t> </a:t>
              </a:r>
              <a:r>
                <a:rPr lang="nl-BE" altLang="en-US" dirty="0" err="1">
                  <a:solidFill>
                    <a:schemeClr val="bg1"/>
                  </a:solidFill>
                </a:rPr>
                <a:t>not</a:t>
              </a:r>
              <a:r>
                <a:rPr lang="nl-BE" altLang="en-US" dirty="0">
                  <a:solidFill>
                    <a:schemeClr val="bg1"/>
                  </a:solidFill>
                </a:rPr>
                <a:t> </a:t>
              </a:r>
              <a:r>
                <a:rPr lang="nl-BE" altLang="en-US" dirty="0" err="1">
                  <a:solidFill>
                    <a:schemeClr val="bg1"/>
                  </a:solidFill>
                </a:rPr>
                <a:t>often</a:t>
              </a:r>
              <a:r>
                <a:rPr lang="nl-BE" altLang="en-US" dirty="0">
                  <a:solidFill>
                    <a:schemeClr val="bg1"/>
                  </a:solidFill>
                </a:rPr>
                <a:t> </a:t>
              </a:r>
              <a:r>
                <a:rPr lang="nl-BE" altLang="en-US" dirty="0" err="1">
                  <a:solidFill>
                    <a:schemeClr val="bg1"/>
                  </a:solidFill>
                </a:rPr>
                <a:t>enough</a:t>
              </a:r>
              <a:r>
                <a:rPr lang="nl-BE" altLang="en-US" dirty="0">
                  <a:solidFill>
                    <a:schemeClr val="bg1"/>
                  </a:solidFill>
                </a:rPr>
                <a:t> </a:t>
              </a:r>
              <a:r>
                <a:rPr lang="nl-BE" altLang="en-US" dirty="0" err="1">
                  <a:solidFill>
                    <a:schemeClr val="bg1"/>
                  </a:solidFill>
                </a:rPr>
                <a:t>asked</a:t>
              </a:r>
              <a:r>
                <a:rPr lang="nl-BE" altLang="en-US" dirty="0">
                  <a:solidFill>
                    <a:schemeClr val="bg1"/>
                  </a:solidFill>
                </a:rPr>
                <a:t>:</a:t>
              </a:r>
            </a:p>
            <a:p>
              <a:pPr algn="l" eaLnBrk="1" hangingPunct="1">
                <a:buFontTx/>
                <a:buChar char="•"/>
              </a:pPr>
              <a:r>
                <a:rPr lang="nl-BE" altLang="en-US" sz="2000" dirty="0" err="1">
                  <a:solidFill>
                    <a:schemeClr val="bg1"/>
                  </a:solidFill>
                </a:rPr>
                <a:t>What</a:t>
              </a:r>
              <a:r>
                <a:rPr lang="nl-BE" altLang="en-US" sz="2000" dirty="0">
                  <a:solidFill>
                    <a:schemeClr val="bg1"/>
                  </a:solidFill>
                </a:rPr>
                <a:t> part of </a:t>
              </a:r>
              <a:r>
                <a:rPr lang="nl-BE" altLang="en-US" sz="2000" dirty="0" err="1">
                  <a:solidFill>
                    <a:schemeClr val="bg1"/>
                  </a:solidFill>
                </a:rPr>
                <a:t>our</a:t>
              </a:r>
              <a:r>
                <a:rPr lang="nl-BE" altLang="en-US" sz="2000" dirty="0">
                  <a:solidFill>
                    <a:schemeClr val="bg1"/>
                  </a:solidFill>
                </a:rPr>
                <a:t> data </a:t>
              </a:r>
              <a:r>
                <a:rPr lang="nl-BE" altLang="en-US" sz="2000" dirty="0" err="1">
                  <a:solidFill>
                    <a:schemeClr val="bg1"/>
                  </a:solidFill>
                </a:rPr>
                <a:t>corresponds</a:t>
              </a:r>
              <a:r>
                <a:rPr lang="nl-BE" altLang="en-US" sz="2000" dirty="0">
                  <a:solidFill>
                    <a:schemeClr val="bg1"/>
                  </a:solidFill>
                </a:rPr>
                <a:t> </a:t>
              </a:r>
              <a:r>
                <a:rPr lang="nl-BE" altLang="en-US" sz="2000" dirty="0" err="1">
                  <a:solidFill>
                    <a:schemeClr val="bg1"/>
                  </a:solidFill>
                </a:rPr>
                <a:t>with</a:t>
              </a:r>
              <a:r>
                <a:rPr lang="nl-BE" altLang="en-US" sz="2000" dirty="0">
                  <a:solidFill>
                    <a:schemeClr val="bg1"/>
                  </a:solidFill>
                </a:rPr>
                <a:t> </a:t>
              </a:r>
              <a:r>
                <a:rPr lang="nl-BE" altLang="en-US" sz="2000" dirty="0" err="1">
                  <a:solidFill>
                    <a:schemeClr val="bg1"/>
                  </a:solidFill>
                </a:rPr>
                <a:t>something</a:t>
              </a:r>
              <a:r>
                <a:rPr lang="nl-BE" altLang="en-US" sz="2000" dirty="0">
                  <a:solidFill>
                    <a:schemeClr val="bg1"/>
                  </a:solidFill>
                </a:rPr>
                <a:t> out </a:t>
              </a:r>
              <a:r>
                <a:rPr lang="nl-BE" altLang="en-US" sz="2000" dirty="0" err="1">
                  <a:solidFill>
                    <a:schemeClr val="bg1"/>
                  </a:solidFill>
                </a:rPr>
                <a:t>there</a:t>
              </a:r>
              <a:r>
                <a:rPr lang="nl-BE" altLang="en-US" sz="2000" dirty="0">
                  <a:solidFill>
                    <a:schemeClr val="bg1"/>
                  </a:solidFill>
                </a:rPr>
                <a:t> in </a:t>
              </a:r>
              <a:r>
                <a:rPr lang="nl-BE" altLang="en-US" sz="2000" dirty="0" err="1">
                  <a:solidFill>
                    <a:schemeClr val="bg1"/>
                  </a:solidFill>
                </a:rPr>
                <a:t>reality</a:t>
              </a:r>
              <a:r>
                <a:rPr lang="nl-BE" altLang="en-US" sz="2000" dirty="0">
                  <a:solidFill>
                    <a:schemeClr val="bg1"/>
                  </a:solidFill>
                </a:rPr>
                <a:t> ?</a:t>
              </a:r>
            </a:p>
            <a:p>
              <a:pPr algn="l" eaLnBrk="1" hangingPunct="1">
                <a:buFontTx/>
                <a:buChar char="•"/>
              </a:pPr>
              <a:r>
                <a:rPr lang="nl-BE" altLang="en-US" sz="2000" dirty="0" err="1">
                  <a:solidFill>
                    <a:schemeClr val="bg1"/>
                  </a:solidFill>
                </a:rPr>
                <a:t>What</a:t>
              </a:r>
              <a:r>
                <a:rPr lang="nl-BE" altLang="en-US" sz="2000" dirty="0">
                  <a:solidFill>
                    <a:schemeClr val="bg1"/>
                  </a:solidFill>
                </a:rPr>
                <a:t> part of </a:t>
              </a:r>
              <a:r>
                <a:rPr lang="nl-BE" altLang="en-US" sz="2000" dirty="0" err="1">
                  <a:solidFill>
                    <a:schemeClr val="bg1"/>
                  </a:solidFill>
                </a:rPr>
                <a:t>reality</a:t>
              </a:r>
              <a:r>
                <a:rPr lang="nl-BE" altLang="en-US" sz="2000" dirty="0">
                  <a:solidFill>
                    <a:schemeClr val="bg1"/>
                  </a:solidFill>
                </a:rPr>
                <a:t> is </a:t>
              </a:r>
              <a:r>
                <a:rPr lang="nl-BE" altLang="en-US" sz="2000" dirty="0" err="1">
                  <a:solidFill>
                    <a:schemeClr val="bg1"/>
                  </a:solidFill>
                </a:rPr>
                <a:t>not</a:t>
              </a:r>
              <a:r>
                <a:rPr lang="nl-BE" altLang="en-US" sz="2000" dirty="0">
                  <a:solidFill>
                    <a:schemeClr val="bg1"/>
                  </a:solidFill>
                </a:rPr>
                <a:t> </a:t>
              </a:r>
              <a:r>
                <a:rPr lang="nl-BE" altLang="en-US" sz="2000" dirty="0" err="1">
                  <a:solidFill>
                    <a:schemeClr val="bg1"/>
                  </a:solidFill>
                </a:rPr>
                <a:t>captured</a:t>
              </a:r>
              <a:r>
                <a:rPr lang="nl-BE" altLang="en-US" sz="2000" dirty="0">
                  <a:solidFill>
                    <a:schemeClr val="bg1"/>
                  </a:solidFill>
                </a:rPr>
                <a:t> </a:t>
              </a:r>
              <a:r>
                <a:rPr lang="nl-BE" altLang="en-US" sz="2000" dirty="0" err="1">
                  <a:solidFill>
                    <a:schemeClr val="bg1"/>
                  </a:solidFill>
                </a:rPr>
                <a:t>by</a:t>
              </a:r>
              <a:r>
                <a:rPr lang="nl-BE" altLang="en-US" sz="2000" dirty="0">
                  <a:solidFill>
                    <a:schemeClr val="bg1"/>
                  </a:solidFill>
                </a:rPr>
                <a:t> </a:t>
              </a:r>
              <a:r>
                <a:rPr lang="nl-BE" altLang="en-US" sz="2000" dirty="0" err="1">
                  <a:solidFill>
                    <a:schemeClr val="bg1"/>
                  </a:solidFill>
                </a:rPr>
                <a:t>our</a:t>
              </a:r>
              <a:r>
                <a:rPr lang="nl-BE" altLang="en-US" sz="2000" dirty="0">
                  <a:solidFill>
                    <a:schemeClr val="bg1"/>
                  </a:solidFill>
                </a:rPr>
                <a:t> data, but </a:t>
              </a:r>
              <a:r>
                <a:rPr lang="nl-BE" altLang="en-US" sz="2000" dirty="0" err="1">
                  <a:solidFill>
                    <a:schemeClr val="bg1"/>
                  </a:solidFill>
                </a:rPr>
                <a:t>should</a:t>
              </a:r>
              <a:r>
                <a:rPr lang="nl-BE" altLang="en-US" sz="2000" dirty="0">
                  <a:solidFill>
                    <a:schemeClr val="bg1"/>
                  </a:solidFill>
                </a:rPr>
                <a:t> </a:t>
              </a:r>
              <a:r>
                <a:rPr lang="nl-BE" altLang="en-US" sz="2000" dirty="0" err="1">
                  <a:solidFill>
                    <a:schemeClr val="bg1"/>
                  </a:solidFill>
                </a:rPr>
                <a:t>because</a:t>
              </a:r>
              <a:r>
                <a:rPr lang="nl-BE" altLang="en-US" sz="2000" dirty="0">
                  <a:solidFill>
                    <a:schemeClr val="bg1"/>
                  </a:solidFill>
                </a:rPr>
                <a:t> </a:t>
              </a:r>
              <a:r>
                <a:rPr lang="nl-BE" altLang="en-US" sz="2000" dirty="0" err="1">
                  <a:solidFill>
                    <a:schemeClr val="bg1"/>
                  </a:solidFill>
                </a:rPr>
                <a:t>it</a:t>
              </a:r>
              <a:r>
                <a:rPr lang="nl-BE" altLang="en-US" sz="2000" dirty="0">
                  <a:solidFill>
                    <a:schemeClr val="bg1"/>
                  </a:solidFill>
                </a:rPr>
                <a:t> is relevant ?</a:t>
              </a:r>
              <a:endParaRPr lang="en-GB" altLang="en-US" sz="2000" dirty="0">
                <a:solidFill>
                  <a:schemeClr val="bg1"/>
                </a:solidFill>
              </a:endParaRPr>
            </a:p>
          </p:txBody>
        </p:sp>
      </p:grpSp>
      <p:grpSp>
        <p:nvGrpSpPr>
          <p:cNvPr id="6" name="Group 31"/>
          <p:cNvGrpSpPr>
            <a:grpSpLocks/>
          </p:cNvGrpSpPr>
          <p:nvPr/>
        </p:nvGrpSpPr>
        <p:grpSpPr bwMode="auto">
          <a:xfrm>
            <a:off x="914400" y="3962401"/>
            <a:ext cx="8077201" cy="2735263"/>
            <a:chOff x="576" y="2496"/>
            <a:chExt cx="5088" cy="1723"/>
          </a:xfrm>
        </p:grpSpPr>
        <p:grpSp>
          <p:nvGrpSpPr>
            <p:cNvPr id="9223" name="Group 29"/>
            <p:cNvGrpSpPr>
              <a:grpSpLocks/>
            </p:cNvGrpSpPr>
            <p:nvPr/>
          </p:nvGrpSpPr>
          <p:grpSpPr bwMode="auto">
            <a:xfrm>
              <a:off x="576" y="3120"/>
              <a:ext cx="5088" cy="1099"/>
              <a:chOff x="576" y="3120"/>
              <a:chExt cx="5088" cy="1099"/>
            </a:xfrm>
          </p:grpSpPr>
          <p:sp>
            <p:nvSpPr>
              <p:cNvPr id="9225" name="Line 14"/>
              <p:cNvSpPr>
                <a:spLocks noChangeShapeType="1"/>
              </p:cNvSpPr>
              <p:nvPr/>
            </p:nvSpPr>
            <p:spPr bwMode="auto">
              <a:xfrm>
                <a:off x="576" y="3120"/>
                <a:ext cx="5088" cy="0"/>
              </a:xfrm>
              <a:prstGeom prst="line">
                <a:avLst/>
              </a:prstGeom>
              <a:noFill/>
              <a:ln w="57150" cap="rnd">
                <a:solidFill>
                  <a:schemeClr val="bg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9226" name="Text Box 15"/>
              <p:cNvSpPr txBox="1">
                <a:spLocks noChangeArrowheads="1"/>
              </p:cNvSpPr>
              <p:nvPr/>
            </p:nvSpPr>
            <p:spPr bwMode="auto">
              <a:xfrm>
                <a:off x="816" y="3696"/>
                <a:ext cx="3105"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dirty="0" err="1">
                    <a:solidFill>
                      <a:schemeClr val="bg1"/>
                    </a:solidFill>
                  </a:rPr>
                  <a:t>Reality</a:t>
                </a:r>
                <a:endParaRPr lang="nl-BE" altLang="en-US" dirty="0">
                  <a:solidFill>
                    <a:schemeClr val="bg1"/>
                  </a:solidFill>
                </a:endParaRPr>
              </a:p>
              <a:p>
                <a:pPr eaLnBrk="1" hangingPunct="1"/>
                <a:r>
                  <a:rPr lang="nl-BE" altLang="en-US" dirty="0" err="1">
                    <a:solidFill>
                      <a:schemeClr val="bg1"/>
                    </a:solidFill>
                  </a:rPr>
                  <a:t>What</a:t>
                </a:r>
                <a:r>
                  <a:rPr lang="nl-BE" altLang="en-US" dirty="0">
                    <a:solidFill>
                      <a:schemeClr val="bg1"/>
                    </a:solidFill>
                  </a:rPr>
                  <a:t> is </a:t>
                </a:r>
                <a:r>
                  <a:rPr lang="nl-BE" altLang="en-US" dirty="0" err="1">
                    <a:solidFill>
                      <a:schemeClr val="bg1"/>
                    </a:solidFill>
                  </a:rPr>
                  <a:t>there</a:t>
                </a:r>
                <a:r>
                  <a:rPr lang="nl-BE" altLang="en-US" dirty="0">
                    <a:solidFill>
                      <a:schemeClr val="bg1"/>
                    </a:solidFill>
                  </a:rPr>
                  <a:t> on </a:t>
                </a:r>
                <a:r>
                  <a:rPr lang="nl-BE" altLang="en-US" dirty="0" err="1">
                    <a:solidFill>
                      <a:schemeClr val="bg1"/>
                    </a:solidFill>
                  </a:rPr>
                  <a:t>the</a:t>
                </a:r>
                <a:r>
                  <a:rPr lang="nl-BE" altLang="en-US" dirty="0">
                    <a:solidFill>
                      <a:schemeClr val="bg1"/>
                    </a:solidFill>
                  </a:rPr>
                  <a:t> side of </a:t>
                </a:r>
                <a:r>
                  <a:rPr lang="nl-BE" altLang="en-US" dirty="0" err="1">
                    <a:solidFill>
                      <a:schemeClr val="bg1"/>
                    </a:solidFill>
                  </a:rPr>
                  <a:t>the</a:t>
                </a:r>
                <a:r>
                  <a:rPr lang="nl-BE" altLang="en-US" dirty="0">
                    <a:solidFill>
                      <a:schemeClr val="bg1"/>
                    </a:solidFill>
                  </a:rPr>
                  <a:t> </a:t>
                </a:r>
                <a:r>
                  <a:rPr lang="nl-BE" altLang="en-US" dirty="0" err="1">
                    <a:solidFill>
                      <a:schemeClr val="bg1"/>
                    </a:solidFill>
                  </a:rPr>
                  <a:t>patient</a:t>
                </a:r>
                <a:endParaRPr lang="en-GB" altLang="en-US" dirty="0">
                  <a:solidFill>
                    <a:schemeClr val="bg1"/>
                  </a:solidFill>
                </a:endParaRPr>
              </a:p>
            </p:txBody>
          </p:sp>
        </p:grpSp>
        <p:sp>
          <p:nvSpPr>
            <p:cNvPr id="9224" name="Line 30"/>
            <p:cNvSpPr>
              <a:spLocks noChangeShapeType="1"/>
            </p:cNvSpPr>
            <p:nvPr/>
          </p:nvSpPr>
          <p:spPr bwMode="auto">
            <a:xfrm>
              <a:off x="1248" y="2496"/>
              <a:ext cx="0" cy="1200"/>
            </a:xfrm>
            <a:prstGeom prst="line">
              <a:avLst/>
            </a:prstGeom>
            <a:noFill/>
            <a:ln w="38100">
              <a:solidFill>
                <a:schemeClr val="bg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grpSp>
      <p:sp>
        <p:nvSpPr>
          <p:cNvPr id="27" name="AutoShape 2"/>
          <p:cNvSpPr>
            <a:spLocks noGrp="1" noChangeArrowheads="1"/>
          </p:cNvSpPr>
          <p:nvPr>
            <p:ph type="title"/>
          </p:nvPr>
        </p:nvSpPr>
        <p:spPr>
          <a:xfrm>
            <a:off x="152400" y="762000"/>
            <a:ext cx="8839200" cy="642938"/>
          </a:xfrm>
        </p:spPr>
        <p:txBody>
          <a:bodyPr/>
          <a:lstStyle/>
          <a:p>
            <a:pPr algn="ctr" eaLnBrk="1" hangingPunct="1"/>
            <a:r>
              <a:rPr lang="nl-BE" altLang="en-US" dirty="0" err="1" smtClean="0"/>
              <a:t>Where</a:t>
            </a:r>
            <a:r>
              <a:rPr lang="nl-BE" altLang="en-US" dirty="0" smtClean="0"/>
              <a:t> do data </a:t>
            </a:r>
            <a:r>
              <a:rPr lang="nl-BE" altLang="en-US" dirty="0" err="1" smtClean="0"/>
              <a:t>come</a:t>
            </a:r>
            <a:r>
              <a:rPr lang="nl-BE" altLang="en-US" dirty="0" smtClean="0"/>
              <a:t> </a:t>
            </a:r>
            <a:r>
              <a:rPr lang="nl-BE" altLang="en-US" dirty="0" err="1" smtClean="0"/>
              <a:t>from</a:t>
            </a:r>
            <a:r>
              <a:rPr lang="nl-BE" altLang="en-US" dirty="0" smtClean="0"/>
              <a:t>?</a:t>
            </a:r>
            <a:endParaRPr lang="en-GB" altLang="en-US" dirty="0" smtClean="0"/>
          </a:p>
        </p:txBody>
      </p:sp>
    </p:spTree>
    <p:extLst>
      <p:ext uri="{BB962C8B-B14F-4D97-AF65-F5344CB8AC3E}">
        <p14:creationId xmlns:p14="http://schemas.microsoft.com/office/powerpoint/2010/main" val="3028000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2"/>
          <p:cNvGrpSpPr>
            <a:grpSpLocks/>
          </p:cNvGrpSpPr>
          <p:nvPr/>
        </p:nvGrpSpPr>
        <p:grpSpPr bwMode="auto">
          <a:xfrm>
            <a:off x="1066800" y="1705779"/>
            <a:ext cx="4171950" cy="2253446"/>
            <a:chOff x="672" y="1104"/>
            <a:chExt cx="2628" cy="2049"/>
          </a:xfrm>
        </p:grpSpPr>
        <p:sp>
          <p:nvSpPr>
            <p:cNvPr id="9235" name="Text Box 3"/>
            <p:cNvSpPr txBox="1">
              <a:spLocks noChangeArrowheads="1"/>
            </p:cNvSpPr>
            <p:nvPr/>
          </p:nvSpPr>
          <p:spPr bwMode="auto">
            <a:xfrm>
              <a:off x="902" y="2570"/>
              <a:ext cx="596" cy="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3600">
                  <a:solidFill>
                    <a:schemeClr val="bg1"/>
                  </a:solidFill>
                </a:rPr>
                <a:t>data</a:t>
              </a:r>
              <a:endParaRPr lang="en-GB" altLang="en-US" sz="3600">
                <a:solidFill>
                  <a:schemeClr val="bg1"/>
                </a:solidFill>
              </a:endParaRPr>
            </a:p>
          </p:txBody>
        </p:sp>
        <p:sp>
          <p:nvSpPr>
            <p:cNvPr id="9236" name="Text Box 4"/>
            <p:cNvSpPr txBox="1">
              <a:spLocks noChangeArrowheads="1"/>
            </p:cNvSpPr>
            <p:nvPr/>
          </p:nvSpPr>
          <p:spPr bwMode="auto">
            <a:xfrm>
              <a:off x="1296" y="2112"/>
              <a:ext cx="1476" cy="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3600">
                  <a:solidFill>
                    <a:schemeClr val="bg1"/>
                  </a:solidFill>
                </a:rPr>
                <a:t>information</a:t>
              </a:r>
              <a:endParaRPr lang="en-GB" altLang="en-US" sz="3600">
                <a:solidFill>
                  <a:schemeClr val="bg1"/>
                </a:solidFill>
              </a:endParaRPr>
            </a:p>
          </p:txBody>
        </p:sp>
        <p:sp>
          <p:nvSpPr>
            <p:cNvPr id="9237" name="Text Box 5"/>
            <p:cNvSpPr txBox="1">
              <a:spLocks noChangeArrowheads="1"/>
            </p:cNvSpPr>
            <p:nvPr/>
          </p:nvSpPr>
          <p:spPr bwMode="auto">
            <a:xfrm>
              <a:off x="1920" y="1584"/>
              <a:ext cx="1380" cy="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3600">
                  <a:solidFill>
                    <a:schemeClr val="bg1"/>
                  </a:solidFill>
                </a:rPr>
                <a:t>knowledge</a:t>
              </a:r>
              <a:endParaRPr lang="en-GB" altLang="en-US" sz="3600">
                <a:solidFill>
                  <a:schemeClr val="bg1"/>
                </a:solidFill>
              </a:endParaRPr>
            </a:p>
          </p:txBody>
        </p:sp>
        <p:sp>
          <p:nvSpPr>
            <p:cNvPr id="9239" name="Line 7"/>
            <p:cNvSpPr>
              <a:spLocks noChangeShapeType="1"/>
            </p:cNvSpPr>
            <p:nvPr/>
          </p:nvSpPr>
          <p:spPr bwMode="auto">
            <a:xfrm flipV="1">
              <a:off x="672" y="1104"/>
              <a:ext cx="1728" cy="1728"/>
            </a:xfrm>
            <a:prstGeom prst="line">
              <a:avLst/>
            </a:prstGeom>
            <a:noFill/>
            <a:ln w="5715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4" name="Group 28"/>
          <p:cNvGrpSpPr>
            <a:grpSpLocks/>
          </p:cNvGrpSpPr>
          <p:nvPr/>
        </p:nvGrpSpPr>
        <p:grpSpPr bwMode="auto">
          <a:xfrm>
            <a:off x="1066800" y="3927475"/>
            <a:ext cx="7391400" cy="1863725"/>
            <a:chOff x="672" y="2474"/>
            <a:chExt cx="4656" cy="1174"/>
          </a:xfrm>
        </p:grpSpPr>
        <p:grpSp>
          <p:nvGrpSpPr>
            <p:cNvPr id="9227" name="Group 27"/>
            <p:cNvGrpSpPr>
              <a:grpSpLocks/>
            </p:cNvGrpSpPr>
            <p:nvPr/>
          </p:nvGrpSpPr>
          <p:grpSpPr bwMode="auto">
            <a:xfrm>
              <a:off x="672" y="2544"/>
              <a:ext cx="1248" cy="1104"/>
              <a:chOff x="672" y="2544"/>
              <a:chExt cx="1248" cy="1104"/>
            </a:xfrm>
          </p:grpSpPr>
          <p:sp>
            <p:nvSpPr>
              <p:cNvPr id="9229" name="Oval 24"/>
              <p:cNvSpPr>
                <a:spLocks noChangeArrowheads="1"/>
              </p:cNvSpPr>
              <p:nvPr/>
            </p:nvSpPr>
            <p:spPr bwMode="auto">
              <a:xfrm>
                <a:off x="672" y="2544"/>
                <a:ext cx="1200" cy="768"/>
              </a:xfrm>
              <a:prstGeom prst="ellipse">
                <a:avLst/>
              </a:prstGeom>
              <a:solidFill>
                <a:srgbClr val="8EA0CC">
                  <a:alpha val="50195"/>
                </a:srgbClr>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a:p>
            </p:txBody>
          </p:sp>
          <p:sp>
            <p:nvSpPr>
              <p:cNvPr id="9230" name="Oval 25"/>
              <p:cNvSpPr>
                <a:spLocks noChangeArrowheads="1"/>
              </p:cNvSpPr>
              <p:nvPr/>
            </p:nvSpPr>
            <p:spPr bwMode="auto">
              <a:xfrm>
                <a:off x="672" y="2832"/>
                <a:ext cx="1248" cy="816"/>
              </a:xfrm>
              <a:prstGeom prst="ellipse">
                <a:avLst/>
              </a:prstGeom>
              <a:solidFill>
                <a:schemeClr val="accent1">
                  <a:alpha val="50195"/>
                </a:schemeClr>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a:p>
            </p:txBody>
          </p:sp>
        </p:grpSp>
        <p:sp>
          <p:nvSpPr>
            <p:cNvPr id="9228" name="Text Box 26"/>
            <p:cNvSpPr txBox="1">
              <a:spLocks noChangeArrowheads="1"/>
            </p:cNvSpPr>
            <p:nvPr/>
          </p:nvSpPr>
          <p:spPr bwMode="auto">
            <a:xfrm>
              <a:off x="1968" y="2474"/>
              <a:ext cx="3360" cy="1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81000" indent="-381000"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l" eaLnBrk="1" hangingPunct="1"/>
              <a:r>
                <a:rPr lang="nl-BE" altLang="en-US" dirty="0" err="1">
                  <a:solidFill>
                    <a:schemeClr val="bg1"/>
                  </a:solidFill>
                </a:rPr>
                <a:t>Questions</a:t>
              </a:r>
              <a:r>
                <a:rPr lang="nl-BE" altLang="en-US" dirty="0">
                  <a:solidFill>
                    <a:schemeClr val="bg1"/>
                  </a:solidFill>
                </a:rPr>
                <a:t> </a:t>
              </a:r>
              <a:r>
                <a:rPr lang="nl-BE" altLang="en-US" dirty="0" err="1">
                  <a:solidFill>
                    <a:schemeClr val="bg1"/>
                  </a:solidFill>
                </a:rPr>
                <a:t>not</a:t>
              </a:r>
              <a:r>
                <a:rPr lang="nl-BE" altLang="en-US" dirty="0">
                  <a:solidFill>
                    <a:schemeClr val="bg1"/>
                  </a:solidFill>
                </a:rPr>
                <a:t> </a:t>
              </a:r>
              <a:r>
                <a:rPr lang="nl-BE" altLang="en-US" dirty="0" err="1">
                  <a:solidFill>
                    <a:schemeClr val="bg1"/>
                  </a:solidFill>
                </a:rPr>
                <a:t>often</a:t>
              </a:r>
              <a:r>
                <a:rPr lang="nl-BE" altLang="en-US" dirty="0">
                  <a:solidFill>
                    <a:schemeClr val="bg1"/>
                  </a:solidFill>
                </a:rPr>
                <a:t> </a:t>
              </a:r>
              <a:r>
                <a:rPr lang="nl-BE" altLang="en-US" dirty="0" err="1">
                  <a:solidFill>
                    <a:schemeClr val="bg1"/>
                  </a:solidFill>
                </a:rPr>
                <a:t>enough</a:t>
              </a:r>
              <a:r>
                <a:rPr lang="nl-BE" altLang="en-US" dirty="0">
                  <a:solidFill>
                    <a:schemeClr val="bg1"/>
                  </a:solidFill>
                </a:rPr>
                <a:t> </a:t>
              </a:r>
              <a:r>
                <a:rPr lang="nl-BE" altLang="en-US" dirty="0" err="1">
                  <a:solidFill>
                    <a:schemeClr val="bg1"/>
                  </a:solidFill>
                </a:rPr>
                <a:t>asked</a:t>
              </a:r>
              <a:r>
                <a:rPr lang="nl-BE" altLang="en-US" dirty="0">
                  <a:solidFill>
                    <a:schemeClr val="bg1"/>
                  </a:solidFill>
                </a:rPr>
                <a:t>:</a:t>
              </a:r>
            </a:p>
            <a:p>
              <a:pPr algn="l" eaLnBrk="1" hangingPunct="1">
                <a:buFontTx/>
                <a:buChar char="•"/>
              </a:pPr>
              <a:r>
                <a:rPr lang="nl-BE" altLang="en-US" sz="2000" dirty="0" err="1">
                  <a:solidFill>
                    <a:schemeClr val="bg1"/>
                  </a:solidFill>
                </a:rPr>
                <a:t>What</a:t>
              </a:r>
              <a:r>
                <a:rPr lang="nl-BE" altLang="en-US" sz="2000" dirty="0">
                  <a:solidFill>
                    <a:schemeClr val="bg1"/>
                  </a:solidFill>
                </a:rPr>
                <a:t> part of </a:t>
              </a:r>
              <a:r>
                <a:rPr lang="nl-BE" altLang="en-US" sz="2000" dirty="0" err="1">
                  <a:solidFill>
                    <a:schemeClr val="bg1"/>
                  </a:solidFill>
                </a:rPr>
                <a:t>our</a:t>
              </a:r>
              <a:r>
                <a:rPr lang="nl-BE" altLang="en-US" sz="2000" dirty="0">
                  <a:solidFill>
                    <a:schemeClr val="bg1"/>
                  </a:solidFill>
                </a:rPr>
                <a:t> data </a:t>
              </a:r>
              <a:r>
                <a:rPr lang="nl-BE" altLang="en-US" sz="2000" dirty="0" err="1">
                  <a:solidFill>
                    <a:schemeClr val="bg1"/>
                  </a:solidFill>
                </a:rPr>
                <a:t>corresponds</a:t>
              </a:r>
              <a:r>
                <a:rPr lang="nl-BE" altLang="en-US" sz="2000" dirty="0">
                  <a:solidFill>
                    <a:schemeClr val="bg1"/>
                  </a:solidFill>
                </a:rPr>
                <a:t> </a:t>
              </a:r>
              <a:r>
                <a:rPr lang="nl-BE" altLang="en-US" sz="2000" dirty="0" err="1">
                  <a:solidFill>
                    <a:schemeClr val="bg1"/>
                  </a:solidFill>
                </a:rPr>
                <a:t>with</a:t>
              </a:r>
              <a:r>
                <a:rPr lang="nl-BE" altLang="en-US" sz="2000" dirty="0">
                  <a:solidFill>
                    <a:schemeClr val="bg1"/>
                  </a:solidFill>
                </a:rPr>
                <a:t> </a:t>
              </a:r>
              <a:r>
                <a:rPr lang="nl-BE" altLang="en-US" sz="2000" dirty="0" err="1">
                  <a:solidFill>
                    <a:schemeClr val="bg1"/>
                  </a:solidFill>
                </a:rPr>
                <a:t>something</a:t>
              </a:r>
              <a:r>
                <a:rPr lang="nl-BE" altLang="en-US" sz="2000" dirty="0">
                  <a:solidFill>
                    <a:schemeClr val="bg1"/>
                  </a:solidFill>
                </a:rPr>
                <a:t> out </a:t>
              </a:r>
              <a:r>
                <a:rPr lang="nl-BE" altLang="en-US" sz="2000" dirty="0" err="1">
                  <a:solidFill>
                    <a:schemeClr val="bg1"/>
                  </a:solidFill>
                </a:rPr>
                <a:t>there</a:t>
              </a:r>
              <a:r>
                <a:rPr lang="nl-BE" altLang="en-US" sz="2000" dirty="0">
                  <a:solidFill>
                    <a:schemeClr val="bg1"/>
                  </a:solidFill>
                </a:rPr>
                <a:t> in </a:t>
              </a:r>
              <a:r>
                <a:rPr lang="nl-BE" altLang="en-US" sz="2000" dirty="0" err="1">
                  <a:solidFill>
                    <a:schemeClr val="bg1"/>
                  </a:solidFill>
                </a:rPr>
                <a:t>reality</a:t>
              </a:r>
              <a:r>
                <a:rPr lang="nl-BE" altLang="en-US" sz="2000" dirty="0">
                  <a:solidFill>
                    <a:schemeClr val="bg1"/>
                  </a:solidFill>
                </a:rPr>
                <a:t> ?</a:t>
              </a:r>
            </a:p>
            <a:p>
              <a:pPr algn="l" eaLnBrk="1" hangingPunct="1">
                <a:buFontTx/>
                <a:buChar char="•"/>
              </a:pPr>
              <a:r>
                <a:rPr lang="nl-BE" altLang="en-US" sz="2000" dirty="0" err="1">
                  <a:solidFill>
                    <a:schemeClr val="bg1"/>
                  </a:solidFill>
                </a:rPr>
                <a:t>What</a:t>
              </a:r>
              <a:r>
                <a:rPr lang="nl-BE" altLang="en-US" sz="2000" dirty="0">
                  <a:solidFill>
                    <a:schemeClr val="bg1"/>
                  </a:solidFill>
                </a:rPr>
                <a:t> part of </a:t>
              </a:r>
              <a:r>
                <a:rPr lang="nl-BE" altLang="en-US" sz="2000" dirty="0" err="1">
                  <a:solidFill>
                    <a:schemeClr val="bg1"/>
                  </a:solidFill>
                </a:rPr>
                <a:t>reality</a:t>
              </a:r>
              <a:r>
                <a:rPr lang="nl-BE" altLang="en-US" sz="2000" dirty="0">
                  <a:solidFill>
                    <a:schemeClr val="bg1"/>
                  </a:solidFill>
                </a:rPr>
                <a:t> is </a:t>
              </a:r>
              <a:r>
                <a:rPr lang="nl-BE" altLang="en-US" sz="2000" dirty="0" err="1">
                  <a:solidFill>
                    <a:schemeClr val="bg1"/>
                  </a:solidFill>
                </a:rPr>
                <a:t>not</a:t>
              </a:r>
              <a:r>
                <a:rPr lang="nl-BE" altLang="en-US" sz="2000" dirty="0">
                  <a:solidFill>
                    <a:schemeClr val="bg1"/>
                  </a:solidFill>
                </a:rPr>
                <a:t> </a:t>
              </a:r>
              <a:r>
                <a:rPr lang="nl-BE" altLang="en-US" sz="2000" dirty="0" err="1">
                  <a:solidFill>
                    <a:schemeClr val="bg1"/>
                  </a:solidFill>
                </a:rPr>
                <a:t>captured</a:t>
              </a:r>
              <a:r>
                <a:rPr lang="nl-BE" altLang="en-US" sz="2000" dirty="0">
                  <a:solidFill>
                    <a:schemeClr val="bg1"/>
                  </a:solidFill>
                </a:rPr>
                <a:t> </a:t>
              </a:r>
              <a:r>
                <a:rPr lang="nl-BE" altLang="en-US" sz="2000" dirty="0" err="1">
                  <a:solidFill>
                    <a:schemeClr val="bg1"/>
                  </a:solidFill>
                </a:rPr>
                <a:t>by</a:t>
              </a:r>
              <a:r>
                <a:rPr lang="nl-BE" altLang="en-US" sz="2000" dirty="0">
                  <a:solidFill>
                    <a:schemeClr val="bg1"/>
                  </a:solidFill>
                </a:rPr>
                <a:t> </a:t>
              </a:r>
              <a:r>
                <a:rPr lang="nl-BE" altLang="en-US" sz="2000" dirty="0" err="1">
                  <a:solidFill>
                    <a:schemeClr val="bg1"/>
                  </a:solidFill>
                </a:rPr>
                <a:t>our</a:t>
              </a:r>
              <a:r>
                <a:rPr lang="nl-BE" altLang="en-US" sz="2000" dirty="0">
                  <a:solidFill>
                    <a:schemeClr val="bg1"/>
                  </a:solidFill>
                </a:rPr>
                <a:t> data, but </a:t>
              </a:r>
              <a:r>
                <a:rPr lang="nl-BE" altLang="en-US" sz="2000" dirty="0" err="1">
                  <a:solidFill>
                    <a:schemeClr val="bg1"/>
                  </a:solidFill>
                </a:rPr>
                <a:t>should</a:t>
              </a:r>
              <a:r>
                <a:rPr lang="nl-BE" altLang="en-US" sz="2000" dirty="0">
                  <a:solidFill>
                    <a:schemeClr val="bg1"/>
                  </a:solidFill>
                </a:rPr>
                <a:t> </a:t>
              </a:r>
              <a:r>
                <a:rPr lang="nl-BE" altLang="en-US" sz="2000" dirty="0" err="1">
                  <a:solidFill>
                    <a:schemeClr val="bg1"/>
                  </a:solidFill>
                </a:rPr>
                <a:t>because</a:t>
              </a:r>
              <a:r>
                <a:rPr lang="nl-BE" altLang="en-US" sz="2000" dirty="0">
                  <a:solidFill>
                    <a:schemeClr val="bg1"/>
                  </a:solidFill>
                </a:rPr>
                <a:t> </a:t>
              </a:r>
              <a:r>
                <a:rPr lang="nl-BE" altLang="en-US" sz="2000" dirty="0" err="1">
                  <a:solidFill>
                    <a:schemeClr val="bg1"/>
                  </a:solidFill>
                </a:rPr>
                <a:t>it</a:t>
              </a:r>
              <a:r>
                <a:rPr lang="nl-BE" altLang="en-US" sz="2000" dirty="0">
                  <a:solidFill>
                    <a:schemeClr val="bg1"/>
                  </a:solidFill>
                </a:rPr>
                <a:t> is relevant ?</a:t>
              </a:r>
              <a:endParaRPr lang="en-GB" altLang="en-US" sz="2000" dirty="0">
                <a:solidFill>
                  <a:schemeClr val="bg1"/>
                </a:solidFill>
              </a:endParaRPr>
            </a:p>
          </p:txBody>
        </p:sp>
      </p:grpSp>
      <p:grpSp>
        <p:nvGrpSpPr>
          <p:cNvPr id="6" name="Group 31"/>
          <p:cNvGrpSpPr>
            <a:grpSpLocks/>
          </p:cNvGrpSpPr>
          <p:nvPr/>
        </p:nvGrpSpPr>
        <p:grpSpPr bwMode="auto">
          <a:xfrm>
            <a:off x="914400" y="3962401"/>
            <a:ext cx="8077201" cy="2735263"/>
            <a:chOff x="576" y="2496"/>
            <a:chExt cx="5088" cy="1723"/>
          </a:xfrm>
        </p:grpSpPr>
        <p:grpSp>
          <p:nvGrpSpPr>
            <p:cNvPr id="9223" name="Group 29"/>
            <p:cNvGrpSpPr>
              <a:grpSpLocks/>
            </p:cNvGrpSpPr>
            <p:nvPr/>
          </p:nvGrpSpPr>
          <p:grpSpPr bwMode="auto">
            <a:xfrm>
              <a:off x="576" y="3120"/>
              <a:ext cx="5088" cy="1099"/>
              <a:chOff x="576" y="3120"/>
              <a:chExt cx="5088" cy="1099"/>
            </a:xfrm>
          </p:grpSpPr>
          <p:sp>
            <p:nvSpPr>
              <p:cNvPr id="9225" name="Line 14"/>
              <p:cNvSpPr>
                <a:spLocks noChangeShapeType="1"/>
              </p:cNvSpPr>
              <p:nvPr/>
            </p:nvSpPr>
            <p:spPr bwMode="auto">
              <a:xfrm>
                <a:off x="576" y="3120"/>
                <a:ext cx="5088" cy="0"/>
              </a:xfrm>
              <a:prstGeom prst="line">
                <a:avLst/>
              </a:prstGeom>
              <a:noFill/>
              <a:ln w="57150" cap="rnd">
                <a:solidFill>
                  <a:schemeClr val="bg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9226" name="Text Box 15"/>
              <p:cNvSpPr txBox="1">
                <a:spLocks noChangeArrowheads="1"/>
              </p:cNvSpPr>
              <p:nvPr/>
            </p:nvSpPr>
            <p:spPr bwMode="auto">
              <a:xfrm>
                <a:off x="816" y="3696"/>
                <a:ext cx="3105"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dirty="0" err="1">
                    <a:solidFill>
                      <a:schemeClr val="bg1"/>
                    </a:solidFill>
                  </a:rPr>
                  <a:t>Reality</a:t>
                </a:r>
                <a:endParaRPr lang="nl-BE" altLang="en-US" dirty="0">
                  <a:solidFill>
                    <a:schemeClr val="bg1"/>
                  </a:solidFill>
                </a:endParaRPr>
              </a:p>
              <a:p>
                <a:pPr eaLnBrk="1" hangingPunct="1"/>
                <a:r>
                  <a:rPr lang="nl-BE" altLang="en-US" dirty="0" err="1">
                    <a:solidFill>
                      <a:schemeClr val="bg1"/>
                    </a:solidFill>
                  </a:rPr>
                  <a:t>What</a:t>
                </a:r>
                <a:r>
                  <a:rPr lang="nl-BE" altLang="en-US" dirty="0">
                    <a:solidFill>
                      <a:schemeClr val="bg1"/>
                    </a:solidFill>
                  </a:rPr>
                  <a:t> is </a:t>
                </a:r>
                <a:r>
                  <a:rPr lang="nl-BE" altLang="en-US" dirty="0" err="1">
                    <a:solidFill>
                      <a:schemeClr val="bg1"/>
                    </a:solidFill>
                  </a:rPr>
                  <a:t>there</a:t>
                </a:r>
                <a:r>
                  <a:rPr lang="nl-BE" altLang="en-US" dirty="0">
                    <a:solidFill>
                      <a:schemeClr val="bg1"/>
                    </a:solidFill>
                  </a:rPr>
                  <a:t> on </a:t>
                </a:r>
                <a:r>
                  <a:rPr lang="nl-BE" altLang="en-US" dirty="0" err="1">
                    <a:solidFill>
                      <a:schemeClr val="bg1"/>
                    </a:solidFill>
                  </a:rPr>
                  <a:t>the</a:t>
                </a:r>
                <a:r>
                  <a:rPr lang="nl-BE" altLang="en-US" dirty="0">
                    <a:solidFill>
                      <a:schemeClr val="bg1"/>
                    </a:solidFill>
                  </a:rPr>
                  <a:t> side of </a:t>
                </a:r>
                <a:r>
                  <a:rPr lang="nl-BE" altLang="en-US" dirty="0" err="1">
                    <a:solidFill>
                      <a:schemeClr val="bg1"/>
                    </a:solidFill>
                  </a:rPr>
                  <a:t>the</a:t>
                </a:r>
                <a:r>
                  <a:rPr lang="nl-BE" altLang="en-US" dirty="0">
                    <a:solidFill>
                      <a:schemeClr val="bg1"/>
                    </a:solidFill>
                  </a:rPr>
                  <a:t> </a:t>
                </a:r>
                <a:r>
                  <a:rPr lang="nl-BE" altLang="en-US" dirty="0" err="1">
                    <a:solidFill>
                      <a:schemeClr val="bg1"/>
                    </a:solidFill>
                  </a:rPr>
                  <a:t>patient</a:t>
                </a:r>
                <a:endParaRPr lang="en-GB" altLang="en-US" dirty="0">
                  <a:solidFill>
                    <a:schemeClr val="bg1"/>
                  </a:solidFill>
                </a:endParaRPr>
              </a:p>
            </p:txBody>
          </p:sp>
        </p:grpSp>
        <p:sp>
          <p:nvSpPr>
            <p:cNvPr id="9224" name="Line 30"/>
            <p:cNvSpPr>
              <a:spLocks noChangeShapeType="1"/>
            </p:cNvSpPr>
            <p:nvPr/>
          </p:nvSpPr>
          <p:spPr bwMode="auto">
            <a:xfrm>
              <a:off x="1248" y="2496"/>
              <a:ext cx="0" cy="1200"/>
            </a:xfrm>
            <a:prstGeom prst="line">
              <a:avLst/>
            </a:prstGeom>
            <a:noFill/>
            <a:ln w="38100">
              <a:solidFill>
                <a:schemeClr val="bg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grpSp>
      <p:sp>
        <p:nvSpPr>
          <p:cNvPr id="27" name="AutoShape 2"/>
          <p:cNvSpPr>
            <a:spLocks noGrp="1" noChangeArrowheads="1"/>
          </p:cNvSpPr>
          <p:nvPr>
            <p:ph type="title"/>
          </p:nvPr>
        </p:nvSpPr>
        <p:spPr>
          <a:xfrm>
            <a:off x="152400" y="762000"/>
            <a:ext cx="8839200" cy="642938"/>
          </a:xfrm>
        </p:spPr>
        <p:txBody>
          <a:bodyPr/>
          <a:lstStyle/>
          <a:p>
            <a:pPr algn="ctr" eaLnBrk="1" hangingPunct="1"/>
            <a:r>
              <a:rPr lang="nl-BE" altLang="en-US" dirty="0" err="1" smtClean="0"/>
              <a:t>Where</a:t>
            </a:r>
            <a:r>
              <a:rPr lang="nl-BE" altLang="en-US" dirty="0" smtClean="0"/>
              <a:t> do data </a:t>
            </a:r>
            <a:r>
              <a:rPr lang="nl-BE" altLang="en-US" dirty="0" err="1" smtClean="0"/>
              <a:t>come</a:t>
            </a:r>
            <a:r>
              <a:rPr lang="nl-BE" altLang="en-US" dirty="0" smtClean="0"/>
              <a:t> </a:t>
            </a:r>
            <a:r>
              <a:rPr lang="nl-BE" altLang="en-US" dirty="0" err="1" smtClean="0"/>
              <a:t>from</a:t>
            </a:r>
            <a:r>
              <a:rPr lang="nl-BE" altLang="en-US" dirty="0" smtClean="0"/>
              <a:t>?</a:t>
            </a:r>
            <a:endParaRPr lang="en-GB" altLang="en-US" dirty="0" smtClean="0"/>
          </a:p>
        </p:txBody>
      </p:sp>
      <p:sp>
        <p:nvSpPr>
          <p:cNvPr id="26" name="Rectangle 25"/>
          <p:cNvSpPr/>
          <p:nvPr/>
        </p:nvSpPr>
        <p:spPr bwMode="auto">
          <a:xfrm>
            <a:off x="342900" y="5918381"/>
            <a:ext cx="8458200" cy="787217"/>
          </a:xfrm>
          <a:prstGeom prst="rect">
            <a:avLst/>
          </a:prstGeom>
          <a:noFill/>
          <a:ln w="28575" cap="flat" cmpd="sng" algn="ctr">
            <a:solidFill>
              <a:srgbClr val="1FE11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8" name="Text Box 39"/>
          <p:cNvSpPr txBox="1">
            <a:spLocks noChangeArrowheads="1"/>
          </p:cNvSpPr>
          <p:nvPr/>
        </p:nvSpPr>
        <p:spPr bwMode="auto">
          <a:xfrm>
            <a:off x="396564" y="5867401"/>
            <a:ext cx="139814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dirty="0" smtClean="0">
                <a:solidFill>
                  <a:srgbClr val="1FE115"/>
                </a:solidFill>
              </a:rPr>
              <a:t>Ontology</a:t>
            </a:r>
            <a:endParaRPr lang="en-US" altLang="en-US" dirty="0">
              <a:solidFill>
                <a:srgbClr val="1FE115"/>
              </a:solidFill>
            </a:endParaRPr>
          </a:p>
        </p:txBody>
      </p:sp>
    </p:spTree>
    <p:extLst>
      <p:ext uri="{BB962C8B-B14F-4D97-AF65-F5344CB8AC3E}">
        <p14:creationId xmlns:p14="http://schemas.microsoft.com/office/powerpoint/2010/main" val="7212881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Ontology and classification</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2880806207"/>
      </p:ext>
    </p:extLst>
  </p:cSld>
  <p:clrMapOvr>
    <a:masterClrMapping/>
  </p:clrMapOvr>
  <p:timing>
    <p:tnLst>
      <p:par>
        <p:cTn id="1" dur="indefinite" restart="never" nodeType="tmRoot"/>
      </p:par>
    </p:tnLst>
  </p:timing>
</p:sld>
</file>

<file path=ppt/theme/theme1.xml><?xml version="1.0" encoding="utf-8"?>
<a:theme xmlns:a="http://schemas.openxmlformats.org/drawingml/2006/main" name="2014-Indianapolis">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2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22"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26723</TotalTime>
  <Words>1877</Words>
  <Application>Microsoft Office PowerPoint</Application>
  <PresentationFormat>On-screen Show (4:3)</PresentationFormat>
  <Paragraphs>253</Paragraphs>
  <Slides>49</Slides>
  <Notes>15</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49</vt:i4>
      </vt:variant>
    </vt:vector>
  </HeadingPairs>
  <TitlesOfParts>
    <vt:vector size="61" baseType="lpstr">
      <vt:lpstr>Batang</vt:lpstr>
      <vt:lpstr>ＭＳ 明朝</vt:lpstr>
      <vt:lpstr>ＭＳ Ｐゴシック</vt:lpstr>
      <vt:lpstr>Arial</vt:lpstr>
      <vt:lpstr>Georgia</vt:lpstr>
      <vt:lpstr>Times</vt:lpstr>
      <vt:lpstr>Times New Roman</vt:lpstr>
      <vt:lpstr>Trebuchet MS</vt:lpstr>
      <vt:lpstr>Verdana</vt:lpstr>
      <vt:lpstr>Wingdings</vt:lpstr>
      <vt:lpstr>2014-Indianapolis</vt:lpstr>
      <vt:lpstr>Photo Editor-foto</vt:lpstr>
      <vt:lpstr>Psychiatric Disorders and their (?) classification  Lecture in BMS199: New Frontiers in Biomedical Sciences: everyday medicine  Oct 12, 2017 Department of Biomedical Informatics, University at Buffalo</vt:lpstr>
      <vt:lpstr>Perspective offered in these Thursday recitations</vt:lpstr>
      <vt:lpstr>Biomedical Informatics</vt:lpstr>
      <vt:lpstr>Current mainstream informatics thinking</vt:lpstr>
      <vt:lpstr>Current mainstream informatics thinking</vt:lpstr>
      <vt:lpstr>Current mainstream informatics thinking</vt:lpstr>
      <vt:lpstr>Where do data come from?</vt:lpstr>
      <vt:lpstr>Where do data come from?</vt:lpstr>
      <vt:lpstr>Ontology and classification</vt:lpstr>
      <vt:lpstr>‘Ontology’</vt:lpstr>
      <vt:lpstr>Ontological Realism</vt:lpstr>
      <vt:lpstr>Scientific Realism</vt:lpstr>
      <vt:lpstr>A useful parallel: Alberti’s grid</vt:lpstr>
      <vt:lpstr>Where it began:  classification systems and taxonomies</vt:lpstr>
      <vt:lpstr>Adequate taxonomy design and classification</vt:lpstr>
      <vt:lpstr>A large collection of individual entities</vt:lpstr>
      <vt:lpstr>Groups based on material composition</vt:lpstr>
      <vt:lpstr>Groups for glass divided by color </vt:lpstr>
      <vt:lpstr>PowerPoint Presentation</vt:lpstr>
      <vt:lpstr>PowerPoint Presentation</vt:lpstr>
      <vt:lpstr>PowerPoint Presentation</vt:lpstr>
      <vt:lpstr>PowerPoint Presentation</vt:lpstr>
      <vt:lpstr>Linnaeus: classification of animals</vt:lpstr>
      <vt:lpstr>François Boissier de Sauvages de Lacroix</vt:lpstr>
      <vt:lpstr>Nosologia Methodica sistens Morborum Classes </vt:lpstr>
      <vt:lpstr>‘Essential Guides to DSM-5’</vt:lpstr>
      <vt:lpstr>PowerPoint Presentation</vt:lpstr>
      <vt:lpstr>Differing views on what are mental disorders</vt:lpstr>
      <vt:lpstr>PowerPoint Presentation</vt:lpstr>
      <vt:lpstr>Some argue: mental disorders do not exist</vt:lpstr>
      <vt:lpstr>The “Myth of Mental Illness”</vt:lpstr>
      <vt:lpstr>‘Mental Disorders Are Not Diseases’</vt:lpstr>
      <vt:lpstr>Differing views on mental disorder</vt:lpstr>
      <vt:lpstr>The ‘categorical – dimensional’ debate on the classification of mental disorders</vt:lpstr>
      <vt:lpstr>The categorical view</vt:lpstr>
      <vt:lpstr>DSM under fire (1)</vt:lpstr>
      <vt:lpstr>DSM under fire (2)</vt:lpstr>
      <vt:lpstr>PowerPoint Presentation</vt:lpstr>
      <vt:lpstr>Research Domain Criteria RDoC</vt:lpstr>
      <vt:lpstr>Most recent evolution</vt:lpstr>
      <vt:lpstr>Research Domain Criteria (RDoC)</vt:lpstr>
      <vt:lpstr>Motivations for RDoC</vt:lpstr>
      <vt:lpstr>RDoC’s ‘matrix’ </vt:lpstr>
      <vt:lpstr>PowerPoint Presentation</vt:lpstr>
      <vt:lpstr>Cognitive Systems &gt; Auditory Perception </vt:lpstr>
      <vt:lpstr>Cognitive Systems &gt; Auditory Perception </vt:lpstr>
      <vt:lpstr>Brain Derived Neurotrophic Factor (BDNF) </vt:lpstr>
      <vt:lpstr>Acetylcholine</vt:lpstr>
      <vt:lpstr>Cross-modal interactions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seannos</dc:creator>
  <cp:lastModifiedBy>Werner Ceusters</cp:lastModifiedBy>
  <cp:revision>1164</cp:revision>
  <dcterms:created xsi:type="dcterms:W3CDTF">1601-01-01T00:00:00Z</dcterms:created>
  <dcterms:modified xsi:type="dcterms:W3CDTF">2017-10-11T18:04:15Z</dcterms:modified>
</cp:coreProperties>
</file>