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bookmarkIdSeed="2">
  <p:sldMasterIdLst>
    <p:sldMasterId id="2147484026" r:id="rId1"/>
  </p:sldMasterIdLst>
  <p:notesMasterIdLst>
    <p:notesMasterId r:id="rId130"/>
  </p:notesMasterIdLst>
  <p:sldIdLst>
    <p:sldId id="692" r:id="rId2"/>
    <p:sldId id="1276" r:id="rId3"/>
    <p:sldId id="1724" r:id="rId4"/>
    <p:sldId id="1168" r:id="rId5"/>
    <p:sldId id="1099" r:id="rId6"/>
    <p:sldId id="1410" r:id="rId7"/>
    <p:sldId id="1725" r:id="rId8"/>
    <p:sldId id="1726" r:id="rId9"/>
    <p:sldId id="1727" r:id="rId10"/>
    <p:sldId id="1728" r:id="rId11"/>
    <p:sldId id="1357" r:id="rId12"/>
    <p:sldId id="1376" r:id="rId13"/>
    <p:sldId id="1377" r:id="rId14"/>
    <p:sldId id="1358" r:id="rId15"/>
    <p:sldId id="1337" r:id="rId16"/>
    <p:sldId id="1733" r:id="rId17"/>
    <p:sldId id="1736" r:id="rId18"/>
    <p:sldId id="1551" r:id="rId19"/>
    <p:sldId id="1742" r:id="rId20"/>
    <p:sldId id="1708" r:id="rId21"/>
    <p:sldId id="1706" r:id="rId22"/>
    <p:sldId id="1730" r:id="rId23"/>
    <p:sldId id="1731" r:id="rId24"/>
    <p:sldId id="1743" r:id="rId25"/>
    <p:sldId id="1751" r:id="rId26"/>
    <p:sldId id="1737" r:id="rId27"/>
    <p:sldId id="1378" r:id="rId28"/>
    <p:sldId id="1379" r:id="rId29"/>
    <p:sldId id="1380" r:id="rId30"/>
    <p:sldId id="1340" r:id="rId31"/>
    <p:sldId id="1382" r:id="rId32"/>
    <p:sldId id="1383" r:id="rId33"/>
    <p:sldId id="1384" r:id="rId34"/>
    <p:sldId id="1738" r:id="rId35"/>
    <p:sldId id="1543" r:id="rId36"/>
    <p:sldId id="1546" r:id="rId37"/>
    <p:sldId id="1529" r:id="rId38"/>
    <p:sldId id="1530" r:id="rId39"/>
    <p:sldId id="1541" r:id="rId40"/>
    <p:sldId id="1732" r:id="rId41"/>
    <p:sldId id="1707" r:id="rId42"/>
    <p:sldId id="1735" r:id="rId43"/>
    <p:sldId id="1739" r:id="rId44"/>
    <p:sldId id="1526" r:id="rId45"/>
    <p:sldId id="1531" r:id="rId46"/>
    <p:sldId id="1532" r:id="rId47"/>
    <p:sldId id="1594" r:id="rId48"/>
    <p:sldId id="1716" r:id="rId49"/>
    <p:sldId id="1511" r:id="rId50"/>
    <p:sldId id="1494" r:id="rId51"/>
    <p:sldId id="1715" r:id="rId52"/>
    <p:sldId id="1504" r:id="rId53"/>
    <p:sldId id="1506" r:id="rId54"/>
    <p:sldId id="1713" r:id="rId55"/>
    <p:sldId id="1360" r:id="rId56"/>
    <p:sldId id="1750" r:id="rId57"/>
    <p:sldId id="1423" r:id="rId58"/>
    <p:sldId id="1375" r:id="rId59"/>
    <p:sldId id="1346" r:id="rId60"/>
    <p:sldId id="1328" r:id="rId61"/>
    <p:sldId id="1714" r:id="rId62"/>
    <p:sldId id="1331" r:id="rId63"/>
    <p:sldId id="1334" r:id="rId64"/>
    <p:sldId id="1437" r:id="rId65"/>
    <p:sldId id="1438" r:id="rId66"/>
    <p:sldId id="1332" r:id="rId67"/>
    <p:sldId id="1333" r:id="rId68"/>
    <p:sldId id="1392" r:id="rId69"/>
    <p:sldId id="1341" r:id="rId70"/>
    <p:sldId id="1352" r:id="rId71"/>
    <p:sldId id="1393" r:id="rId72"/>
    <p:sldId id="1717" r:id="rId73"/>
    <p:sldId id="1353" r:id="rId74"/>
    <p:sldId id="1718" r:id="rId75"/>
    <p:sldId id="1740" r:id="rId76"/>
    <p:sldId id="1464" r:id="rId77"/>
    <p:sldId id="1741" r:id="rId78"/>
    <p:sldId id="1548" r:id="rId79"/>
    <p:sldId id="1549" r:id="rId80"/>
    <p:sldId id="1550" r:id="rId81"/>
    <p:sldId id="1744" r:id="rId82"/>
    <p:sldId id="1745" r:id="rId83"/>
    <p:sldId id="1487" r:id="rId84"/>
    <p:sldId id="1719" r:id="rId85"/>
    <p:sldId id="1489" r:id="rId86"/>
    <p:sldId id="1720" r:id="rId87"/>
    <p:sldId id="1432" r:id="rId88"/>
    <p:sldId id="1433" r:id="rId89"/>
    <p:sldId id="1746" r:id="rId90"/>
    <p:sldId id="1473" r:id="rId91"/>
    <p:sldId id="1482" r:id="rId92"/>
    <p:sldId id="1514" r:id="rId93"/>
    <p:sldId id="1510" r:id="rId94"/>
    <p:sldId id="1528" r:id="rId95"/>
    <p:sldId id="1518" r:id="rId96"/>
    <p:sldId id="1519" r:id="rId97"/>
    <p:sldId id="1723" r:id="rId98"/>
    <p:sldId id="1554" r:id="rId99"/>
    <p:sldId id="1747" r:id="rId100"/>
    <p:sldId id="1748" r:id="rId101"/>
    <p:sldId id="1434" r:id="rId102"/>
    <p:sldId id="1435" r:id="rId103"/>
    <p:sldId id="1442" r:id="rId104"/>
    <p:sldId id="1443" r:id="rId105"/>
    <p:sldId id="1445" r:id="rId106"/>
    <p:sldId id="1447" r:id="rId107"/>
    <p:sldId id="1449" r:id="rId108"/>
    <p:sldId id="1452" r:id="rId109"/>
    <p:sldId id="1450" r:id="rId110"/>
    <p:sldId id="1430" r:id="rId111"/>
    <p:sldId id="1421" r:id="rId112"/>
    <p:sldId id="1426" r:id="rId113"/>
    <p:sldId id="1343" r:id="rId114"/>
    <p:sldId id="1502" r:id="rId115"/>
    <p:sldId id="1501" r:id="rId116"/>
    <p:sldId id="1505" r:id="rId117"/>
    <p:sldId id="1709" r:id="rId118"/>
    <p:sldId id="1507" r:id="rId119"/>
    <p:sldId id="1497" r:id="rId120"/>
    <p:sldId id="1710" r:id="rId121"/>
    <p:sldId id="1499" r:id="rId122"/>
    <p:sldId id="1500" r:id="rId123"/>
    <p:sldId id="1711" r:id="rId124"/>
    <p:sldId id="1712" r:id="rId125"/>
    <p:sldId id="1749" r:id="rId126"/>
    <p:sldId id="1308" r:id="rId127"/>
    <p:sldId id="1580" r:id="rId128"/>
    <p:sldId id="1369" r:id="rId129"/>
  </p:sldIdLst>
  <p:sldSz cx="9144000" cy="6858000" type="screen4x3"/>
  <p:notesSz cx="6858000" cy="9144000"/>
  <p:defaultTextStyle>
    <a:defPPr>
      <a:defRPr lang="en-US"/>
    </a:defPPr>
    <a:lvl1pPr algn="ctr" rtl="0" fontAlgn="base">
      <a:spcBef>
        <a:spcPct val="0"/>
      </a:spcBef>
      <a:spcAft>
        <a:spcPct val="0"/>
      </a:spcAft>
      <a:defRPr sz="3200" b="1" kern="1200">
        <a:solidFill>
          <a:srgbClr val="000066"/>
        </a:solidFill>
        <a:latin typeface="Times New Roman" pitchFamily="18" charset="0"/>
        <a:ea typeface="+mn-ea"/>
        <a:cs typeface="+mn-cs"/>
      </a:defRPr>
    </a:lvl1pPr>
    <a:lvl2pPr marL="457200" algn="ctr" rtl="0" fontAlgn="base">
      <a:spcBef>
        <a:spcPct val="0"/>
      </a:spcBef>
      <a:spcAft>
        <a:spcPct val="0"/>
      </a:spcAft>
      <a:defRPr sz="3200" b="1" kern="1200">
        <a:solidFill>
          <a:srgbClr val="000066"/>
        </a:solidFill>
        <a:latin typeface="Times New Roman" pitchFamily="18" charset="0"/>
        <a:ea typeface="+mn-ea"/>
        <a:cs typeface="+mn-cs"/>
      </a:defRPr>
    </a:lvl2pPr>
    <a:lvl3pPr marL="914400" algn="ctr" rtl="0" fontAlgn="base">
      <a:spcBef>
        <a:spcPct val="0"/>
      </a:spcBef>
      <a:spcAft>
        <a:spcPct val="0"/>
      </a:spcAft>
      <a:defRPr sz="3200" b="1" kern="1200">
        <a:solidFill>
          <a:srgbClr val="000066"/>
        </a:solidFill>
        <a:latin typeface="Times New Roman" pitchFamily="18" charset="0"/>
        <a:ea typeface="+mn-ea"/>
        <a:cs typeface="+mn-cs"/>
      </a:defRPr>
    </a:lvl3pPr>
    <a:lvl4pPr marL="1371600" algn="ctr" rtl="0" fontAlgn="base">
      <a:spcBef>
        <a:spcPct val="0"/>
      </a:spcBef>
      <a:spcAft>
        <a:spcPct val="0"/>
      </a:spcAft>
      <a:defRPr sz="3200" b="1" kern="1200">
        <a:solidFill>
          <a:srgbClr val="000066"/>
        </a:solidFill>
        <a:latin typeface="Times New Roman" pitchFamily="18" charset="0"/>
        <a:ea typeface="+mn-ea"/>
        <a:cs typeface="+mn-cs"/>
      </a:defRPr>
    </a:lvl4pPr>
    <a:lvl5pPr marL="1828800" algn="ctr" rtl="0" fontAlgn="base">
      <a:spcBef>
        <a:spcPct val="0"/>
      </a:spcBef>
      <a:spcAft>
        <a:spcPct val="0"/>
      </a:spcAft>
      <a:defRPr sz="3200" b="1" kern="1200">
        <a:solidFill>
          <a:srgbClr val="000066"/>
        </a:solidFill>
        <a:latin typeface="Times New Roman" pitchFamily="18" charset="0"/>
        <a:ea typeface="+mn-ea"/>
        <a:cs typeface="+mn-cs"/>
      </a:defRPr>
    </a:lvl5pPr>
    <a:lvl6pPr marL="2286000" algn="l" defTabSz="914400" rtl="0" eaLnBrk="1" latinLnBrk="0" hangingPunct="1">
      <a:defRPr sz="3200" b="1" kern="1200">
        <a:solidFill>
          <a:srgbClr val="000066"/>
        </a:solidFill>
        <a:latin typeface="Times New Roman" pitchFamily="18" charset="0"/>
        <a:ea typeface="+mn-ea"/>
        <a:cs typeface="+mn-cs"/>
      </a:defRPr>
    </a:lvl6pPr>
    <a:lvl7pPr marL="2743200" algn="l" defTabSz="914400" rtl="0" eaLnBrk="1" latinLnBrk="0" hangingPunct="1">
      <a:defRPr sz="3200" b="1" kern="1200">
        <a:solidFill>
          <a:srgbClr val="000066"/>
        </a:solidFill>
        <a:latin typeface="Times New Roman" pitchFamily="18" charset="0"/>
        <a:ea typeface="+mn-ea"/>
        <a:cs typeface="+mn-cs"/>
      </a:defRPr>
    </a:lvl7pPr>
    <a:lvl8pPr marL="3200400" algn="l" defTabSz="914400" rtl="0" eaLnBrk="1" latinLnBrk="0" hangingPunct="1">
      <a:defRPr sz="3200" b="1" kern="1200">
        <a:solidFill>
          <a:srgbClr val="000066"/>
        </a:solidFill>
        <a:latin typeface="Times New Roman" pitchFamily="18" charset="0"/>
        <a:ea typeface="+mn-ea"/>
        <a:cs typeface="+mn-cs"/>
      </a:defRPr>
    </a:lvl8pPr>
    <a:lvl9pPr marL="3657600" algn="l" defTabSz="914400" rtl="0" eaLnBrk="1" latinLnBrk="0" hangingPunct="1">
      <a:defRPr sz="3200" b="1" kern="1200">
        <a:solidFill>
          <a:srgbClr val="000066"/>
        </a:solidFill>
        <a:latin typeface="Times New Roman" pitchFamily="18"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FF0000"/>
    <a:srgbClr val="FFFF00"/>
    <a:srgbClr val="1FE115"/>
    <a:srgbClr val="FF6600"/>
    <a:srgbClr val="A6A6A6"/>
    <a:srgbClr val="000000"/>
    <a:srgbClr val="FF3300"/>
    <a:srgbClr val="16165D"/>
    <a:srgbClr val="9933FF"/>
    <a:srgbClr val="A2CCE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323" autoAdjust="0"/>
    <p:restoredTop sz="95268" autoAdjust="0"/>
  </p:normalViewPr>
  <p:slideViewPr>
    <p:cSldViewPr>
      <p:cViewPr>
        <p:scale>
          <a:sx n="78" d="100"/>
          <a:sy n="78" d="100"/>
        </p:scale>
        <p:origin x="1627" y="8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17" d="100"/>
        <a:sy n="117" d="100"/>
      </p:scale>
      <p:origin x="0" y="-3514"/>
    </p:cViewPr>
  </p:sorterViewPr>
  <p:gridSpacing cx="76200" cy="76200"/>
</p:viewPr>
</file>

<file path=ppt/_rels/presentation.xml.rels><?xml version="1.0" encoding="UTF-8" standalone="yes"?>
<Relationships xmlns="http://schemas.openxmlformats.org/package/2006/relationships"><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63" Type="http://schemas.openxmlformats.org/officeDocument/2006/relationships/slide" Target="slides/slide62.xml"/><Relationship Id="rId84" Type="http://schemas.openxmlformats.org/officeDocument/2006/relationships/slide" Target="slides/slide83.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28" Type="http://schemas.openxmlformats.org/officeDocument/2006/relationships/slide" Target="slides/slide127.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slide" Target="slides/slide112.xml"/><Relationship Id="rId118" Type="http://schemas.openxmlformats.org/officeDocument/2006/relationships/slide" Target="slides/slide117.xml"/><Relationship Id="rId134" Type="http://schemas.openxmlformats.org/officeDocument/2006/relationships/tableStyles" Target="tableStyles.xml"/><Relationship Id="rId80" Type="http://schemas.openxmlformats.org/officeDocument/2006/relationships/slide" Target="slides/slide79.xml"/><Relationship Id="rId85" Type="http://schemas.openxmlformats.org/officeDocument/2006/relationships/slide" Target="slides/slide84.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slide" Target="slides/slide107.xml"/><Relationship Id="rId124" Type="http://schemas.openxmlformats.org/officeDocument/2006/relationships/slide" Target="slides/slide123.xml"/><Relationship Id="rId129" Type="http://schemas.openxmlformats.org/officeDocument/2006/relationships/slide" Target="slides/slide128.xml"/><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23" Type="http://schemas.openxmlformats.org/officeDocument/2006/relationships/slide" Target="slides/slide22.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119" Type="http://schemas.openxmlformats.org/officeDocument/2006/relationships/slide" Target="slides/slide118.xml"/><Relationship Id="rId44" Type="http://schemas.openxmlformats.org/officeDocument/2006/relationships/slide" Target="slides/slide43.xml"/><Relationship Id="rId60" Type="http://schemas.openxmlformats.org/officeDocument/2006/relationships/slide" Target="slides/slide59.xml"/><Relationship Id="rId65" Type="http://schemas.openxmlformats.org/officeDocument/2006/relationships/slide" Target="slides/slide64.xml"/><Relationship Id="rId81" Type="http://schemas.openxmlformats.org/officeDocument/2006/relationships/slide" Target="slides/slide80.xml"/><Relationship Id="rId86" Type="http://schemas.openxmlformats.org/officeDocument/2006/relationships/slide" Target="slides/slide85.xml"/><Relationship Id="rId130" Type="http://schemas.openxmlformats.org/officeDocument/2006/relationships/notesMaster" Target="notesMasters/notesMaster1.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presProps" Target="presProps.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slide" Target="slides/slide115.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32" Type="http://schemas.openxmlformats.org/officeDocument/2006/relationships/viewProps" Target="viewProps.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106" Type="http://schemas.openxmlformats.org/officeDocument/2006/relationships/slide" Target="slides/slide105.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78" Type="http://schemas.openxmlformats.org/officeDocument/2006/relationships/slide" Target="slides/slide77.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4" Type="http://schemas.openxmlformats.org/officeDocument/2006/relationships/slide" Target="slides/slide3.xml"/><Relationship Id="rId9" Type="http://schemas.openxmlformats.org/officeDocument/2006/relationships/slide" Target="slides/slide8.xml"/><Relationship Id="rId26" Type="http://schemas.openxmlformats.org/officeDocument/2006/relationships/slide" Target="slides/slide25.xml"/><Relationship Id="rId47" Type="http://schemas.openxmlformats.org/officeDocument/2006/relationships/slide" Target="slides/slide46.xml"/><Relationship Id="rId68" Type="http://schemas.openxmlformats.org/officeDocument/2006/relationships/slide" Target="slides/slide67.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194"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200" b="0">
                <a:solidFill>
                  <a:schemeClr val="tx1"/>
                </a:solidFill>
              </a:defRPr>
            </a:lvl1pPr>
          </a:lstStyle>
          <a:p>
            <a:pPr>
              <a:defRPr/>
            </a:pPr>
            <a:endParaRPr lang="en-US"/>
          </a:p>
        </p:txBody>
      </p:sp>
      <p:sp>
        <p:nvSpPr>
          <p:cNvPr id="8195" name="Rectangle 3"/>
          <p:cNvSpPr>
            <a:spLocks noGrp="1" noChangeArrowheads="1"/>
          </p:cNvSpPr>
          <p:nvPr>
            <p:ph type="dt"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b="0">
                <a:solidFill>
                  <a:schemeClr val="tx1"/>
                </a:solidFill>
              </a:defRPr>
            </a:lvl1pPr>
          </a:lstStyle>
          <a:p>
            <a:pPr>
              <a:defRPr/>
            </a:pPr>
            <a:endParaRPr lang="en-US"/>
          </a:p>
        </p:txBody>
      </p:sp>
      <p:sp>
        <p:nvSpPr>
          <p:cNvPr id="176132"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8197" name="Rectangle 5"/>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nl-NL" noProof="0"/>
              <a:t>Klik om de opmaakprofielen van de modeltekst te bewerken</a:t>
            </a:r>
          </a:p>
          <a:p>
            <a:pPr lvl="1"/>
            <a:r>
              <a:rPr lang="nl-NL" noProof="0"/>
              <a:t>Tweede niveau</a:t>
            </a:r>
          </a:p>
          <a:p>
            <a:pPr lvl="2"/>
            <a:r>
              <a:rPr lang="nl-NL" noProof="0"/>
              <a:t>Derde niveau</a:t>
            </a:r>
          </a:p>
          <a:p>
            <a:pPr lvl="3"/>
            <a:r>
              <a:rPr lang="nl-NL" noProof="0"/>
              <a:t>Vierde niveau</a:t>
            </a:r>
          </a:p>
          <a:p>
            <a:pPr lvl="4"/>
            <a:r>
              <a:rPr lang="nl-NL" noProof="0"/>
              <a:t>Vijfde niveau</a:t>
            </a:r>
          </a:p>
        </p:txBody>
      </p:sp>
      <p:sp>
        <p:nvSpPr>
          <p:cNvPr id="8198" name="Rectangle 6"/>
          <p:cNvSpPr>
            <a:spLocks noGrp="1" noChangeArrowheads="1"/>
          </p:cNvSpPr>
          <p:nvPr>
            <p:ph type="ftr" sz="quarter" idx="4"/>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a:defRPr sz="1200" b="0">
                <a:solidFill>
                  <a:schemeClr val="tx1"/>
                </a:solidFill>
              </a:defRPr>
            </a:lvl1pPr>
          </a:lstStyle>
          <a:p>
            <a:pPr>
              <a:defRPr/>
            </a:pPr>
            <a:endParaRPr lang="en-US"/>
          </a:p>
        </p:txBody>
      </p:sp>
      <p:sp>
        <p:nvSpPr>
          <p:cNvPr id="8199" name="Rectangle 7"/>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b="0">
                <a:solidFill>
                  <a:schemeClr val="tx1"/>
                </a:solidFill>
              </a:defRPr>
            </a:lvl1pPr>
          </a:lstStyle>
          <a:p>
            <a:pPr>
              <a:defRPr/>
            </a:pPr>
            <a:fld id="{1305ACA9-A27D-4159-B806-94BE96EB69B2}" type="slidenum">
              <a:rPr lang="en-US"/>
              <a:pPr>
                <a:defRPr/>
              </a:pPr>
              <a:t>‹#›</a:t>
            </a:fld>
            <a:endParaRPr lang="en-US"/>
          </a:p>
        </p:txBody>
      </p:sp>
    </p:spTree>
    <p:extLst>
      <p:ext uri="{BB962C8B-B14F-4D97-AF65-F5344CB8AC3E}">
        <p14:creationId xmlns:p14="http://schemas.microsoft.com/office/powerpoint/2010/main" val="82759825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154" name="Rectangle 7"/>
          <p:cNvSpPr>
            <a:spLocks noGrp="1" noChangeArrowheads="1"/>
          </p:cNvSpPr>
          <p:nvPr>
            <p:ph type="sldNum" sz="quarter" idx="5"/>
          </p:nvPr>
        </p:nvSpPr>
        <p:spPr>
          <a:noFill/>
        </p:spPr>
        <p:txBody>
          <a:bodyPr/>
          <a:lstStyle/>
          <a:p>
            <a:fld id="{D18028D2-F1DD-4CEF-968C-AED73AC5BD14}" type="slidenum">
              <a:rPr lang="en-US" smtClean="0"/>
              <a:pPr/>
              <a:t>1</a:t>
            </a:fld>
            <a:endParaRPr lang="en-US"/>
          </a:p>
        </p:txBody>
      </p:sp>
      <p:sp>
        <p:nvSpPr>
          <p:cNvPr id="177155" name="Rectangle 2"/>
          <p:cNvSpPr>
            <a:spLocks noGrp="1" noRot="1" noChangeAspect="1" noChangeArrowheads="1" noTextEdit="1"/>
          </p:cNvSpPr>
          <p:nvPr>
            <p:ph type="sldImg"/>
          </p:nvPr>
        </p:nvSpPr>
        <p:spPr>
          <a:ln/>
        </p:spPr>
      </p:sp>
      <p:sp>
        <p:nvSpPr>
          <p:cNvPr id="177156" name="Rectangle 3"/>
          <p:cNvSpPr>
            <a:spLocks noGrp="1" noChangeArrowheads="1"/>
          </p:cNvSpPr>
          <p:nvPr>
            <p:ph type="body" idx="1"/>
          </p:nvPr>
        </p:nvSpPr>
        <p:spPr>
          <a:noFill/>
          <a:ln/>
        </p:spPr>
        <p:txBody>
          <a:bodyPr/>
          <a:lstStyle/>
          <a:p>
            <a:pPr eaLnBrk="1" hangingPunct="1"/>
            <a:endParaRPr lang="en-GB" dirty="0"/>
          </a:p>
        </p:txBody>
      </p:sp>
    </p:spTree>
    <p:extLst>
      <p:ext uri="{BB962C8B-B14F-4D97-AF65-F5344CB8AC3E}">
        <p14:creationId xmlns:p14="http://schemas.microsoft.com/office/powerpoint/2010/main" val="320185064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7"/>
          <p:cNvSpPr>
            <a:spLocks noGrp="1" noChangeArrowheads="1"/>
          </p:cNvSpPr>
          <p:nvPr>
            <p:ph type="sldNum" sz="quarter" idx="5"/>
          </p:nvPr>
        </p:nvSpPr>
        <p:spPr>
          <a:noFill/>
        </p:spPr>
        <p:txBody>
          <a:bodyPr/>
          <a:lstStyle/>
          <a:p>
            <a:fld id="{84804133-091A-4437-A5DF-A0ECC9AE1AB8}" type="slidenum">
              <a:rPr lang="en-US" smtClean="0"/>
              <a:pPr/>
              <a:t>6</a:t>
            </a:fld>
            <a:endParaRPr lang="en-US"/>
          </a:p>
        </p:txBody>
      </p:sp>
      <p:sp>
        <p:nvSpPr>
          <p:cNvPr id="61443" name="Rectangle 2"/>
          <p:cNvSpPr>
            <a:spLocks noGrp="1" noRot="1" noChangeAspect="1" noChangeArrowheads="1" noTextEdit="1"/>
          </p:cNvSpPr>
          <p:nvPr>
            <p:ph type="sldImg"/>
          </p:nvPr>
        </p:nvSpPr>
        <p:spPr>
          <a:ln/>
        </p:spPr>
      </p:sp>
      <p:sp>
        <p:nvSpPr>
          <p:cNvPr id="61444" name="Rectangle 3"/>
          <p:cNvSpPr>
            <a:spLocks noGrp="1" noChangeArrowheads="1"/>
          </p:cNvSpPr>
          <p:nvPr>
            <p:ph type="body" idx="1"/>
          </p:nvPr>
        </p:nvSpPr>
        <p:spPr>
          <a:xfrm>
            <a:off x="685800" y="4343400"/>
            <a:ext cx="5486400" cy="4114800"/>
          </a:xfrm>
          <a:noFill/>
          <a:ln/>
        </p:spPr>
        <p:txBody>
          <a:bodyPr/>
          <a:lstStyle/>
          <a:p>
            <a:pPr eaLnBrk="1" hangingPunct="1"/>
            <a:endParaRPr lang="en-US"/>
          </a:p>
        </p:txBody>
      </p:sp>
    </p:spTree>
    <p:extLst>
      <p:ext uri="{BB962C8B-B14F-4D97-AF65-F5344CB8AC3E}">
        <p14:creationId xmlns:p14="http://schemas.microsoft.com/office/powerpoint/2010/main" val="243473768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1305ACA9-A27D-4159-B806-94BE96EB69B2}" type="slidenum">
              <a:rPr lang="en-US" smtClean="0"/>
              <a:pPr>
                <a:defRPr/>
              </a:pPr>
              <a:t>14</a:t>
            </a:fld>
            <a:endParaRPr lang="en-US"/>
          </a:p>
        </p:txBody>
      </p:sp>
    </p:spTree>
    <p:extLst>
      <p:ext uri="{BB962C8B-B14F-4D97-AF65-F5344CB8AC3E}">
        <p14:creationId xmlns:p14="http://schemas.microsoft.com/office/powerpoint/2010/main" val="239944106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1305ACA9-A27D-4159-B806-94BE96EB69B2}" type="slidenum">
              <a:rPr lang="en-US" smtClean="0"/>
              <a:pPr>
                <a:defRPr/>
              </a:pPr>
              <a:t>15</a:t>
            </a:fld>
            <a:endParaRPr lang="en-US"/>
          </a:p>
        </p:txBody>
      </p:sp>
    </p:spTree>
    <p:extLst>
      <p:ext uri="{BB962C8B-B14F-4D97-AF65-F5344CB8AC3E}">
        <p14:creationId xmlns:p14="http://schemas.microsoft.com/office/powerpoint/2010/main" val="4386888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fld id="{BB09DCEE-7D5C-4F86-A46D-32518BF406A0}" type="slidenum">
              <a:rPr lang="en-US" altLang="en-US" sz="1200" b="0"/>
              <a:pPr eaLnBrk="1" hangingPunct="1"/>
              <a:t>87</a:t>
            </a:fld>
            <a:endParaRPr lang="en-US" altLang="en-US" sz="1200" b="0"/>
          </a:p>
        </p:txBody>
      </p:sp>
      <p:sp>
        <p:nvSpPr>
          <p:cNvPr id="103427" name="Rectangle 2"/>
          <p:cNvSpPr>
            <a:spLocks noGrp="1" noRot="1" noChangeAspect="1" noChangeArrowheads="1" noTextEdit="1"/>
          </p:cNvSpPr>
          <p:nvPr>
            <p:ph type="sldImg"/>
          </p:nvPr>
        </p:nvSpPr>
        <p:spPr>
          <a:ln/>
        </p:spPr>
      </p:sp>
      <p:sp>
        <p:nvSpPr>
          <p:cNvPr id="10342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p>
        </p:txBody>
      </p:sp>
    </p:spTree>
    <p:extLst>
      <p:ext uri="{BB962C8B-B14F-4D97-AF65-F5344CB8AC3E}">
        <p14:creationId xmlns:p14="http://schemas.microsoft.com/office/powerpoint/2010/main" val="381129390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fld id="{BB09DCEE-7D5C-4F86-A46D-32518BF406A0}" type="slidenum">
              <a:rPr lang="en-US" altLang="en-US" sz="1200" b="0"/>
              <a:pPr eaLnBrk="1" hangingPunct="1"/>
              <a:t>91</a:t>
            </a:fld>
            <a:endParaRPr lang="en-US" altLang="en-US" sz="1200" b="0"/>
          </a:p>
        </p:txBody>
      </p:sp>
      <p:sp>
        <p:nvSpPr>
          <p:cNvPr id="103427" name="Rectangle 2"/>
          <p:cNvSpPr>
            <a:spLocks noGrp="1" noRot="1" noChangeAspect="1" noChangeArrowheads="1" noTextEdit="1"/>
          </p:cNvSpPr>
          <p:nvPr>
            <p:ph type="sldImg"/>
          </p:nvPr>
        </p:nvSpPr>
        <p:spPr>
          <a:ln/>
        </p:spPr>
      </p:sp>
      <p:sp>
        <p:nvSpPr>
          <p:cNvPr id="10342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p>
        </p:txBody>
      </p:sp>
    </p:spTree>
    <p:extLst>
      <p:ext uri="{BB962C8B-B14F-4D97-AF65-F5344CB8AC3E}">
        <p14:creationId xmlns:p14="http://schemas.microsoft.com/office/powerpoint/2010/main" val="293590153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fld id="{BB09DCEE-7D5C-4F86-A46D-32518BF406A0}" type="slidenum">
              <a:rPr lang="en-US" altLang="en-US" sz="1200" b="0"/>
              <a:pPr eaLnBrk="1" hangingPunct="1"/>
              <a:t>92</a:t>
            </a:fld>
            <a:endParaRPr lang="en-US" altLang="en-US" sz="1200" b="0"/>
          </a:p>
        </p:txBody>
      </p:sp>
      <p:sp>
        <p:nvSpPr>
          <p:cNvPr id="103427" name="Rectangle 2"/>
          <p:cNvSpPr>
            <a:spLocks noGrp="1" noRot="1" noChangeAspect="1" noChangeArrowheads="1" noTextEdit="1"/>
          </p:cNvSpPr>
          <p:nvPr>
            <p:ph type="sldImg"/>
          </p:nvPr>
        </p:nvSpPr>
        <p:spPr>
          <a:ln/>
        </p:spPr>
      </p:sp>
      <p:sp>
        <p:nvSpPr>
          <p:cNvPr id="10342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p>
        </p:txBody>
      </p:sp>
    </p:spTree>
    <p:extLst>
      <p:ext uri="{BB962C8B-B14F-4D97-AF65-F5344CB8AC3E}">
        <p14:creationId xmlns:p14="http://schemas.microsoft.com/office/powerpoint/2010/main" val="149213631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Master" Target="../slideMasters/slideMaster1.xml"/><Relationship Id="rId1" Type="http://schemas.openxmlformats.org/officeDocument/2006/relationships/vmlDrawing" Target="../drawings/vmlDrawing1.vml"/><Relationship Id="rId5" Type="http://schemas.openxmlformats.org/officeDocument/2006/relationships/oleObject" Target="../embeddings/oleObject2.bin"/><Relationship Id="rId4" Type="http://schemas.openxmlformats.org/officeDocument/2006/relationships/image" Target="../media/image2.png"/></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01EF93C7-D0AB-41D7-8C62-1F8A9E33AE23}" type="slidenum">
              <a:rPr lang="en-US" smtClean="0"/>
              <a:pPr/>
              <a:t>‹#›</a:t>
            </a:fld>
            <a:endParaRPr lang="en-US"/>
          </a:p>
        </p:txBody>
      </p:sp>
    </p:spTree>
    <p:extLst>
      <p:ext uri="{BB962C8B-B14F-4D97-AF65-F5344CB8AC3E}">
        <p14:creationId xmlns:p14="http://schemas.microsoft.com/office/powerpoint/2010/main" val="15495042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lvl1pPr algn="ctr">
              <a:defRPr>
                <a:latin typeface="Georgia"/>
              </a:defRPr>
            </a:lvl1pPr>
          </a:lstStyle>
          <a:p>
            <a:r>
              <a:rPr lang="en-US"/>
              <a:t>Click to edit Master title style</a:t>
            </a:r>
            <a:endParaRPr lang="en-US" dirty="0"/>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b="0" i="0">
                <a:latin typeface="Trebuchet MS"/>
                <a:cs typeface="Trebuchet MS"/>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en-US" dirty="0"/>
          </a:p>
        </p:txBody>
      </p:sp>
      <p:sp>
        <p:nvSpPr>
          <p:cNvPr id="4" name="Slide Number Placeholder 3"/>
          <p:cNvSpPr>
            <a:spLocks noGrp="1"/>
          </p:cNvSpPr>
          <p:nvPr>
            <p:ph type="sldNum" sz="quarter" idx="10"/>
          </p:nvPr>
        </p:nvSpPr>
        <p:spPr/>
        <p:txBody>
          <a:bodyPr/>
          <a:lstStyle/>
          <a:p>
            <a:fld id="{01EF93C7-D0AB-41D7-8C62-1F8A9E33AE23}" type="slidenum">
              <a:rPr lang="en-US" smtClean="0"/>
              <a:pPr/>
              <a:t>‹#›</a:t>
            </a:fld>
            <a:endParaRPr lang="en-US"/>
          </a:p>
        </p:txBody>
      </p:sp>
    </p:spTree>
    <p:extLst>
      <p:ext uri="{BB962C8B-B14F-4D97-AF65-F5344CB8AC3E}">
        <p14:creationId xmlns:p14="http://schemas.microsoft.com/office/powerpoint/2010/main" val="30944828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cxnSp>
        <p:nvCxnSpPr>
          <p:cNvPr id="4" name="Straight Connector 10"/>
          <p:cNvCxnSpPr>
            <a:cxnSpLocks noChangeShapeType="1"/>
          </p:cNvCxnSpPr>
          <p:nvPr/>
        </p:nvCxnSpPr>
        <p:spPr bwMode="auto">
          <a:xfrm>
            <a:off x="762000" y="3733800"/>
            <a:ext cx="7772400" cy="1588"/>
          </a:xfrm>
          <a:prstGeom prst="line">
            <a:avLst/>
          </a:prstGeom>
          <a:noFill/>
          <a:ln w="9525">
            <a:solidFill>
              <a:schemeClr val="bg1"/>
            </a:solidFill>
            <a:prstDash val="dot"/>
            <a:round/>
            <a:headEnd/>
            <a:tailEnd/>
          </a:ln>
        </p:spPr>
      </p:cxnSp>
      <p:sp>
        <p:nvSpPr>
          <p:cNvPr id="2" name="Title 1"/>
          <p:cNvSpPr>
            <a:spLocks noGrp="1"/>
          </p:cNvSpPr>
          <p:nvPr>
            <p:ph type="title"/>
          </p:nvPr>
        </p:nvSpPr>
        <p:spPr>
          <a:xfrm>
            <a:off x="722313" y="3743325"/>
            <a:ext cx="7772400" cy="1362075"/>
          </a:xfrm>
          <a:prstGeom prst="rect">
            <a:avLst/>
          </a:prstGeom>
        </p:spPr>
        <p:txBody>
          <a:bodyPr anchor="t"/>
          <a:lstStyle>
            <a:lvl1pPr algn="l">
              <a:defRPr sz="4000" b="0" i="0" cap="all">
                <a:latin typeface="Georgia"/>
                <a:cs typeface="Georgia"/>
              </a:defRPr>
            </a:lvl1pPr>
          </a:lstStyle>
          <a:p>
            <a:r>
              <a:rPr lang="en-US"/>
              <a:t>Click to edit Master title style</a:t>
            </a:r>
            <a:endParaRPr lang="en-US" dirty="0"/>
          </a:p>
        </p:txBody>
      </p:sp>
      <p:sp>
        <p:nvSpPr>
          <p:cNvPr id="3" name="Text Placeholder 2"/>
          <p:cNvSpPr>
            <a:spLocks noGrp="1"/>
          </p:cNvSpPr>
          <p:nvPr>
            <p:ph type="body" idx="1"/>
          </p:nvPr>
        </p:nvSpPr>
        <p:spPr>
          <a:xfrm>
            <a:off x="722313" y="2243138"/>
            <a:ext cx="7772400" cy="1500187"/>
          </a:xfrm>
          <a:prstGeom prst="rect">
            <a:avLst/>
          </a:prstGeom>
        </p:spPr>
        <p:txBody>
          <a:bodyPr anchor="b"/>
          <a:lstStyle>
            <a:lvl1pPr marL="0" indent="0">
              <a:buNone/>
              <a:defRPr sz="2000" b="0" i="0">
                <a:latin typeface="Trebuchet MS"/>
                <a:cs typeface="Trebuchet MS"/>
              </a:defRPr>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5" name="Slide Number Placeholder 4"/>
          <p:cNvSpPr>
            <a:spLocks noGrp="1"/>
          </p:cNvSpPr>
          <p:nvPr>
            <p:ph type="sldNum" sz="quarter" idx="10"/>
          </p:nvPr>
        </p:nvSpPr>
        <p:spPr/>
        <p:txBody>
          <a:bodyPr/>
          <a:lstStyle/>
          <a:p>
            <a:fld id="{01EF93C7-D0AB-41D7-8C62-1F8A9E33AE23}" type="slidenum">
              <a:rPr lang="en-US" smtClean="0"/>
              <a:pPr/>
              <a:t>‹#›</a:t>
            </a:fld>
            <a:endParaRPr lang="en-US"/>
          </a:p>
        </p:txBody>
      </p:sp>
    </p:spTree>
    <p:extLst>
      <p:ext uri="{BB962C8B-B14F-4D97-AF65-F5344CB8AC3E}">
        <p14:creationId xmlns:p14="http://schemas.microsoft.com/office/powerpoint/2010/main" val="233934136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28600" y="762000"/>
            <a:ext cx="8686800" cy="762000"/>
          </a:xfrm>
          <a:prstGeom prst="rect">
            <a:avLst/>
          </a:prstGeom>
        </p:spPr>
        <p:txBody>
          <a:bodyPr/>
          <a:lstStyle>
            <a:lvl1pPr algn="ctr">
              <a:defRPr b="0" i="0">
                <a:latin typeface="Georgia"/>
                <a:cs typeface="Georgia"/>
              </a:defRPr>
            </a:lvl1pPr>
          </a:lstStyle>
          <a:p>
            <a:r>
              <a:rPr lang="en-US"/>
              <a:t>Click to edit Master title style</a:t>
            </a:r>
            <a:endParaRPr lang="en-US" dirty="0"/>
          </a:p>
        </p:txBody>
      </p:sp>
      <p:sp>
        <p:nvSpPr>
          <p:cNvPr id="3" name="Content Placeholder 2"/>
          <p:cNvSpPr>
            <a:spLocks noGrp="1"/>
          </p:cNvSpPr>
          <p:nvPr>
            <p:ph idx="1"/>
          </p:nvPr>
        </p:nvSpPr>
        <p:spPr>
          <a:xfrm>
            <a:off x="228600" y="1676400"/>
            <a:ext cx="8686800" cy="4953000"/>
          </a:xfrm>
          <a:prstGeom prst="rect">
            <a:avLst/>
          </a:prstGeom>
        </p:spPr>
        <p:txBody>
          <a:bodyPr/>
          <a:lstStyle>
            <a:lvl1pPr>
              <a:buClr>
                <a:schemeClr val="bg1"/>
              </a:buClr>
              <a:defRPr b="0" i="0">
                <a:solidFill>
                  <a:schemeClr val="bg1"/>
                </a:solidFill>
                <a:latin typeface="Trebuchet MS"/>
                <a:cs typeface="Trebuchet MS"/>
              </a:defRPr>
            </a:lvl1pPr>
            <a:lvl2pPr>
              <a:buClr>
                <a:schemeClr val="bg1"/>
              </a:buClr>
              <a:defRPr lang="en-US" sz="2400" b="0" i="0" dirty="0" smtClean="0">
                <a:solidFill>
                  <a:schemeClr val="bg1"/>
                </a:solidFill>
                <a:latin typeface="Trebuchet MS"/>
                <a:ea typeface="ＭＳ Ｐゴシック" pitchFamily="122" charset="-128"/>
                <a:cs typeface="Trebuchet MS"/>
              </a:defRPr>
            </a:lvl2pPr>
            <a:lvl3pPr>
              <a:buClr>
                <a:schemeClr val="bg1"/>
              </a:buClr>
              <a:defRPr b="0" i="0">
                <a:solidFill>
                  <a:schemeClr val="bg1"/>
                </a:solidFill>
                <a:latin typeface="Trebuchet MS"/>
                <a:cs typeface="Trebuchet MS"/>
              </a:defRPr>
            </a:lvl3pPr>
            <a:lvl4pPr>
              <a:buClr>
                <a:schemeClr val="bg1"/>
              </a:buClr>
              <a:defRPr b="0" i="0">
                <a:solidFill>
                  <a:schemeClr val="bg1"/>
                </a:solidFill>
                <a:latin typeface="Trebuchet MS"/>
                <a:cs typeface="Trebuchet MS"/>
              </a:defRPr>
            </a:lvl4pPr>
            <a:lvl5pPr>
              <a:buClr>
                <a:schemeClr val="bg1"/>
              </a:buClr>
              <a:defRPr b="0" i="1">
                <a:solidFill>
                  <a:schemeClr val="bg1"/>
                </a:solidFill>
                <a:latin typeface="Trebuchet MS"/>
                <a:cs typeface="Trebuchet MS"/>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Slide Number Placeholder 3"/>
          <p:cNvSpPr>
            <a:spLocks noGrp="1"/>
          </p:cNvSpPr>
          <p:nvPr>
            <p:ph type="sldNum" sz="quarter" idx="10"/>
          </p:nvPr>
        </p:nvSpPr>
        <p:spPr>
          <a:xfrm>
            <a:off x="-76200" y="6491968"/>
            <a:ext cx="457200" cy="365125"/>
          </a:xfrm>
        </p:spPr>
        <p:txBody>
          <a:bodyPr/>
          <a:lstStyle/>
          <a:p>
            <a:fld id="{01EF93C7-D0AB-41D7-8C62-1F8A9E33AE23}" type="slidenum">
              <a:rPr lang="en-US" smtClean="0"/>
              <a:pPr/>
              <a:t>‹#›</a:t>
            </a:fld>
            <a:endParaRPr lang="en-US"/>
          </a:p>
        </p:txBody>
      </p:sp>
    </p:spTree>
    <p:extLst>
      <p:ext uri="{BB962C8B-B14F-4D97-AF65-F5344CB8AC3E}">
        <p14:creationId xmlns:p14="http://schemas.microsoft.com/office/powerpoint/2010/main" val="11134665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1066800"/>
            <a:ext cx="7772400" cy="1143000"/>
          </a:xfrm>
          <a:prstGeom prst="rect">
            <a:avLst/>
          </a:prstGeom>
        </p:spPr>
        <p:txBody>
          <a:bodyPr/>
          <a:lstStyle>
            <a:lvl1pPr>
              <a:defRPr b="0" i="0">
                <a:latin typeface="Georgia"/>
                <a:cs typeface="Georgia"/>
              </a:defRPr>
            </a:lvl1pPr>
          </a:lstStyle>
          <a:p>
            <a:r>
              <a:rPr lang="en-US"/>
              <a:t>Click to edit Master title style</a:t>
            </a:r>
            <a:endParaRPr lang="en-US" dirty="0"/>
          </a:p>
        </p:txBody>
      </p:sp>
      <p:sp>
        <p:nvSpPr>
          <p:cNvPr id="3" name="Content Placeholder 2"/>
          <p:cNvSpPr>
            <a:spLocks noGrp="1"/>
          </p:cNvSpPr>
          <p:nvPr>
            <p:ph sz="half" idx="1"/>
          </p:nvPr>
        </p:nvSpPr>
        <p:spPr>
          <a:xfrm>
            <a:off x="685800" y="2438400"/>
            <a:ext cx="3810000" cy="3505200"/>
          </a:xfrm>
          <a:prstGeom prst="rect">
            <a:avLst/>
          </a:prstGeom>
        </p:spPr>
        <p:txBody>
          <a:bodyPr/>
          <a:lstStyle>
            <a:lvl1pPr>
              <a:defRPr sz="2800" b="0" i="0">
                <a:latin typeface="Trebuchet MS"/>
                <a:cs typeface="Trebuchet MS"/>
              </a:defRPr>
            </a:lvl1pPr>
            <a:lvl2pPr>
              <a:buClrTx/>
              <a:buFont typeface="Arial"/>
              <a:buChar char="•"/>
              <a:defRPr sz="2400" b="0" i="0">
                <a:latin typeface="Trebuchet MS"/>
                <a:cs typeface="Trebuchet MS"/>
              </a:defRPr>
            </a:lvl2pPr>
            <a:lvl3pPr>
              <a:buClrTx/>
              <a:buFont typeface="Arial"/>
              <a:buChar char="•"/>
              <a:defRPr sz="2000" b="0" i="0">
                <a:latin typeface="Trebuchet MS"/>
                <a:cs typeface="Trebuchet MS"/>
              </a:defRPr>
            </a:lvl3pPr>
            <a:lvl4pPr>
              <a:buClrTx/>
              <a:buFont typeface="Arial"/>
              <a:buChar char="•"/>
              <a:defRPr sz="1800" b="0" i="0">
                <a:latin typeface="Trebuchet MS"/>
                <a:cs typeface="Trebuchet MS"/>
              </a:defRPr>
            </a:lvl4pPr>
            <a:lvl5pPr>
              <a:buClr>
                <a:srgbClr val="ECD63F"/>
              </a:buClr>
              <a:buFontTx/>
              <a:buNone/>
              <a:defRPr sz="1800" b="0" i="1">
                <a:latin typeface="Trebuchet MS"/>
                <a:cs typeface="Trebuchet MS"/>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48200" y="2438400"/>
            <a:ext cx="3810000" cy="3505200"/>
          </a:xfrm>
          <a:prstGeom prst="rect">
            <a:avLst/>
          </a:prstGeom>
        </p:spPr>
        <p:txBody>
          <a:bodyPr/>
          <a:lstStyle>
            <a:lvl1pPr>
              <a:defRPr sz="2800" b="0" i="0">
                <a:latin typeface="Trebuchet MS"/>
                <a:cs typeface="Trebuchet MS"/>
              </a:defRPr>
            </a:lvl1pPr>
            <a:lvl2pPr>
              <a:buClrTx/>
              <a:buFont typeface="Arial"/>
              <a:buChar char="•"/>
              <a:defRPr sz="2400" b="0" i="0">
                <a:latin typeface="Trebuchet MS"/>
                <a:cs typeface="Trebuchet MS"/>
              </a:defRPr>
            </a:lvl2pPr>
            <a:lvl3pPr>
              <a:buClrTx/>
              <a:buFont typeface="Arial"/>
              <a:buChar char="•"/>
              <a:defRPr sz="2000" b="0" i="0">
                <a:latin typeface="Trebuchet MS"/>
                <a:cs typeface="Trebuchet MS"/>
              </a:defRPr>
            </a:lvl3pPr>
            <a:lvl4pPr>
              <a:buClrTx/>
              <a:buFont typeface="Arial"/>
              <a:buChar char="•"/>
              <a:defRPr sz="1800" b="0" i="0">
                <a:latin typeface="Trebuchet MS"/>
                <a:cs typeface="Trebuchet MS"/>
              </a:defRPr>
            </a:lvl4pPr>
            <a:lvl5pPr>
              <a:buClr>
                <a:srgbClr val="ECD63F"/>
              </a:buClr>
              <a:buFontTx/>
              <a:buNone/>
              <a:defRPr sz="1800" b="0" i="1">
                <a:latin typeface="Trebuchet MS"/>
                <a:cs typeface="Trebuchet MS"/>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Slide Number Placeholder 4"/>
          <p:cNvSpPr>
            <a:spLocks noGrp="1"/>
          </p:cNvSpPr>
          <p:nvPr>
            <p:ph type="sldNum" sz="quarter" idx="10"/>
          </p:nvPr>
        </p:nvSpPr>
        <p:spPr/>
        <p:txBody>
          <a:bodyPr/>
          <a:lstStyle/>
          <a:p>
            <a:fld id="{01EF93C7-D0AB-41D7-8C62-1F8A9E33AE23}" type="slidenum">
              <a:rPr lang="en-US" smtClean="0"/>
              <a:pPr/>
              <a:t>‹#›</a:t>
            </a:fld>
            <a:endParaRPr lang="en-US"/>
          </a:p>
        </p:txBody>
      </p:sp>
    </p:spTree>
    <p:extLst>
      <p:ext uri="{BB962C8B-B14F-4D97-AF65-F5344CB8AC3E}">
        <p14:creationId xmlns:p14="http://schemas.microsoft.com/office/powerpoint/2010/main" val="141124399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990599"/>
            <a:ext cx="8229600" cy="1006475"/>
          </a:xfrm>
          <a:prstGeom prst="rect">
            <a:avLst/>
          </a:prstGeom>
        </p:spPr>
        <p:txBody>
          <a:bodyPr/>
          <a:lstStyle>
            <a:lvl1pPr>
              <a:defRPr b="0" i="0">
                <a:latin typeface="Georgia"/>
                <a:cs typeface="Georgia"/>
              </a:defRPr>
            </a:lvl1pPr>
          </a:lstStyle>
          <a:p>
            <a:r>
              <a:rPr lang="en-US"/>
              <a:t>Click to edit Master title style</a:t>
            </a:r>
            <a:endParaRPr lang="en-US" dirty="0"/>
          </a:p>
        </p:txBody>
      </p:sp>
      <p:sp>
        <p:nvSpPr>
          <p:cNvPr id="3" name="Text Placeholder 2"/>
          <p:cNvSpPr>
            <a:spLocks noGrp="1"/>
          </p:cNvSpPr>
          <p:nvPr>
            <p:ph type="body" idx="1"/>
          </p:nvPr>
        </p:nvSpPr>
        <p:spPr>
          <a:xfrm>
            <a:off x="457200" y="2315376"/>
            <a:ext cx="4040188" cy="438935"/>
          </a:xfrm>
          <a:prstGeom prst="rect">
            <a:avLst/>
          </a:prstGeom>
        </p:spPr>
        <p:txBody>
          <a:bodyPr anchor="b"/>
          <a:lstStyle>
            <a:lvl1pPr marL="0" indent="0">
              <a:buNone/>
              <a:defRPr sz="2400" b="1" i="0">
                <a:latin typeface="Trebuchet MS"/>
                <a:cs typeface="Trebuchet M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895601"/>
            <a:ext cx="4040188" cy="3124200"/>
          </a:xfrm>
          <a:prstGeom prst="rect">
            <a:avLst/>
          </a:prstGeom>
        </p:spPr>
        <p:txBody>
          <a:bodyPr/>
          <a:lstStyle>
            <a:lvl1pPr>
              <a:buClr>
                <a:schemeClr val="bg1"/>
              </a:buClr>
              <a:defRPr sz="2400" b="0" i="0">
                <a:solidFill>
                  <a:schemeClr val="bg1"/>
                </a:solidFill>
                <a:latin typeface="Trebuchet MS"/>
                <a:cs typeface="Trebuchet MS"/>
              </a:defRPr>
            </a:lvl1pPr>
            <a:lvl2pPr>
              <a:buClr>
                <a:schemeClr val="bg1"/>
              </a:buClr>
              <a:buFont typeface="Arial"/>
              <a:buChar char="•"/>
              <a:defRPr sz="2000" b="0" i="0">
                <a:solidFill>
                  <a:schemeClr val="bg1"/>
                </a:solidFill>
                <a:latin typeface="Trebuchet MS"/>
                <a:cs typeface="Trebuchet MS"/>
              </a:defRPr>
            </a:lvl2pPr>
            <a:lvl3pPr>
              <a:buClr>
                <a:schemeClr val="bg1"/>
              </a:buClr>
              <a:buFont typeface="Arial"/>
              <a:buChar char="•"/>
              <a:defRPr sz="1800" b="0" i="0">
                <a:solidFill>
                  <a:schemeClr val="bg1"/>
                </a:solidFill>
                <a:latin typeface="Trebuchet MS"/>
                <a:cs typeface="Trebuchet MS"/>
              </a:defRPr>
            </a:lvl3pPr>
            <a:lvl4pPr>
              <a:buClr>
                <a:schemeClr val="bg1"/>
              </a:buClr>
              <a:buFont typeface="Arial"/>
              <a:buChar char="•"/>
              <a:defRPr sz="1600" b="0" i="0">
                <a:solidFill>
                  <a:schemeClr val="bg1"/>
                </a:solidFill>
                <a:latin typeface="Trebuchet MS"/>
                <a:cs typeface="Trebuchet MS"/>
              </a:defRPr>
            </a:lvl4pPr>
            <a:lvl5pPr>
              <a:buClr>
                <a:schemeClr val="bg1"/>
              </a:buClr>
              <a:buFontTx/>
              <a:buNone/>
              <a:defRPr sz="1600" b="0" i="1">
                <a:solidFill>
                  <a:schemeClr val="bg1"/>
                </a:solidFill>
                <a:latin typeface="Trebuchet MS"/>
                <a:cs typeface="Trebuchet MS"/>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45025" y="2315376"/>
            <a:ext cx="4041775" cy="438935"/>
          </a:xfrm>
          <a:prstGeom prst="rect">
            <a:avLst/>
          </a:prstGeom>
        </p:spPr>
        <p:txBody>
          <a:bodyPr anchor="b"/>
          <a:lstStyle>
            <a:lvl1pPr marL="0" indent="0">
              <a:buNone/>
              <a:defRPr sz="2400" b="1" i="0">
                <a:latin typeface="Trebuchet MS"/>
                <a:cs typeface="Trebuchet M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895601"/>
            <a:ext cx="4041775" cy="3124200"/>
          </a:xfrm>
          <a:prstGeom prst="rect">
            <a:avLst/>
          </a:prstGeom>
        </p:spPr>
        <p:txBody>
          <a:bodyPr/>
          <a:lstStyle>
            <a:lvl1pPr>
              <a:buClr>
                <a:schemeClr val="bg1"/>
              </a:buClr>
              <a:defRPr sz="2400">
                <a:solidFill>
                  <a:schemeClr val="bg1"/>
                </a:solidFill>
              </a:defRPr>
            </a:lvl1pPr>
            <a:lvl2pPr>
              <a:buClr>
                <a:schemeClr val="bg1"/>
              </a:buClr>
              <a:buFont typeface="Arial"/>
              <a:buChar char="•"/>
              <a:defRPr sz="2000">
                <a:solidFill>
                  <a:schemeClr val="bg1"/>
                </a:solidFill>
              </a:defRPr>
            </a:lvl2pPr>
            <a:lvl3pPr>
              <a:buClr>
                <a:schemeClr val="bg1"/>
              </a:buClr>
              <a:buFont typeface="Arial"/>
              <a:buChar char="•"/>
              <a:defRPr sz="1800">
                <a:solidFill>
                  <a:schemeClr val="bg1"/>
                </a:solidFill>
              </a:defRPr>
            </a:lvl3pPr>
            <a:lvl4pPr>
              <a:buClr>
                <a:schemeClr val="bg1"/>
              </a:buClr>
              <a:buFont typeface="Arial"/>
              <a:buChar char="•"/>
              <a:defRPr sz="1600">
                <a:solidFill>
                  <a:schemeClr val="bg1"/>
                </a:solidFill>
              </a:defRPr>
            </a:lvl4pPr>
            <a:lvl5pPr>
              <a:buClr>
                <a:schemeClr val="bg1"/>
              </a:buClr>
              <a:buFontTx/>
              <a:buNone/>
              <a:defRPr sz="1600" i="1">
                <a:solidFill>
                  <a:schemeClr val="bg1"/>
                </a:solidFill>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Slide Number Placeholder 6"/>
          <p:cNvSpPr>
            <a:spLocks noGrp="1"/>
          </p:cNvSpPr>
          <p:nvPr>
            <p:ph type="sldNum" sz="quarter" idx="10"/>
          </p:nvPr>
        </p:nvSpPr>
        <p:spPr/>
        <p:txBody>
          <a:bodyPr/>
          <a:lstStyle/>
          <a:p>
            <a:fld id="{01EF93C7-D0AB-41D7-8C62-1F8A9E33AE23}" type="slidenum">
              <a:rPr lang="en-US" smtClean="0"/>
              <a:pPr/>
              <a:t>‹#›</a:t>
            </a:fld>
            <a:endParaRPr lang="en-US"/>
          </a:p>
        </p:txBody>
      </p:sp>
    </p:spTree>
    <p:extLst>
      <p:ext uri="{BB962C8B-B14F-4D97-AF65-F5344CB8AC3E}">
        <p14:creationId xmlns:p14="http://schemas.microsoft.com/office/powerpoint/2010/main" val="5192771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1066800"/>
            <a:ext cx="3008313" cy="1295400"/>
          </a:xfrm>
          <a:prstGeom prst="rect">
            <a:avLst/>
          </a:prstGeom>
          <a:solidFill>
            <a:srgbClr val="E59C00"/>
          </a:solidFill>
        </p:spPr>
        <p:txBody>
          <a:bodyPr anchor="b"/>
          <a:lstStyle>
            <a:lvl1pPr algn="l">
              <a:defRPr sz="2000" b="1" i="0">
                <a:latin typeface="Trebuchet MS"/>
                <a:cs typeface="Trebuchet MS"/>
              </a:defRPr>
            </a:lvl1pPr>
          </a:lstStyle>
          <a:p>
            <a:r>
              <a:rPr lang="en-US"/>
              <a:t>Click to edit Master title style</a:t>
            </a:r>
            <a:endParaRPr lang="en-US" dirty="0"/>
          </a:p>
        </p:txBody>
      </p:sp>
      <p:sp>
        <p:nvSpPr>
          <p:cNvPr id="3" name="Content Placeholder 2"/>
          <p:cNvSpPr>
            <a:spLocks noGrp="1"/>
          </p:cNvSpPr>
          <p:nvPr>
            <p:ph idx="1"/>
          </p:nvPr>
        </p:nvSpPr>
        <p:spPr>
          <a:xfrm>
            <a:off x="3575050" y="1066801"/>
            <a:ext cx="5111750" cy="4953000"/>
          </a:xfrm>
          <a:prstGeom prst="rect">
            <a:avLst/>
          </a:prstGeom>
        </p:spPr>
        <p:txBody>
          <a:bodyPr/>
          <a:lstStyle>
            <a:lvl1pPr>
              <a:defRPr sz="3200">
                <a:latin typeface="Georgia"/>
                <a:cs typeface="Georgia"/>
              </a:defRPr>
            </a:lvl1pPr>
            <a:lvl2pPr>
              <a:buClrTx/>
              <a:buFont typeface="Arial"/>
              <a:buChar char="•"/>
              <a:defRPr sz="2800" b="0" i="0">
                <a:latin typeface="Trebuchet MS"/>
                <a:cs typeface="Trebuchet MS"/>
              </a:defRPr>
            </a:lvl2pPr>
            <a:lvl3pPr>
              <a:buClrTx/>
              <a:buFont typeface="Arial"/>
              <a:buChar char="•"/>
              <a:defRPr sz="2400" b="0" i="0">
                <a:latin typeface="Trebuchet MS"/>
                <a:cs typeface="Trebuchet MS"/>
              </a:defRPr>
            </a:lvl3pPr>
            <a:lvl4pPr>
              <a:buClrTx/>
              <a:buFont typeface="Arial"/>
              <a:buChar char="•"/>
              <a:defRPr sz="2000" b="0" i="0">
                <a:latin typeface="Trebuchet MS"/>
                <a:cs typeface="Trebuchet MS"/>
              </a:defRPr>
            </a:lvl4pPr>
            <a:lvl5pPr>
              <a:buClr>
                <a:srgbClr val="ECD63F"/>
              </a:buClr>
              <a:buFontTx/>
              <a:buNone/>
              <a:defRPr sz="2000" b="0" i="1">
                <a:latin typeface="Trebuchet MS"/>
                <a:cs typeface="Trebuchet MS"/>
              </a:defRPr>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0" y="2514600"/>
            <a:ext cx="3008313" cy="3505200"/>
          </a:xfrm>
          <a:prstGeom prst="rect">
            <a:avLst/>
          </a:prstGeom>
        </p:spPr>
        <p:txBody>
          <a:bodyPr/>
          <a:lstStyle>
            <a:lvl1pPr marL="0" indent="0">
              <a:buNone/>
              <a:defRPr sz="1400" b="0" i="0">
                <a:latin typeface="Trebuchet MS"/>
                <a:cs typeface="Trebuchet M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Slide Number Placeholder 4"/>
          <p:cNvSpPr>
            <a:spLocks noGrp="1"/>
          </p:cNvSpPr>
          <p:nvPr>
            <p:ph type="sldNum" sz="quarter" idx="10"/>
          </p:nvPr>
        </p:nvSpPr>
        <p:spPr/>
        <p:txBody>
          <a:bodyPr/>
          <a:lstStyle/>
          <a:p>
            <a:fld id="{01EF93C7-D0AB-41D7-8C62-1F8A9E33AE23}" type="slidenum">
              <a:rPr lang="en-US" smtClean="0"/>
              <a:pPr/>
              <a:t>‹#›</a:t>
            </a:fld>
            <a:endParaRPr lang="en-US"/>
          </a:p>
        </p:txBody>
      </p:sp>
    </p:spTree>
    <p:extLst>
      <p:ext uri="{BB962C8B-B14F-4D97-AF65-F5344CB8AC3E}">
        <p14:creationId xmlns:p14="http://schemas.microsoft.com/office/powerpoint/2010/main" val="9378530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828800" y="4572000"/>
            <a:ext cx="5334000" cy="566738"/>
          </a:xfrm>
          <a:prstGeom prst="rect">
            <a:avLst/>
          </a:prstGeom>
        </p:spPr>
        <p:txBody>
          <a:bodyPr anchor="b"/>
          <a:lstStyle>
            <a:lvl1pPr algn="ctr">
              <a:defRPr sz="2000" b="0" i="0">
                <a:latin typeface="Georgia"/>
                <a:cs typeface="Georgia"/>
              </a:defRPr>
            </a:lvl1pPr>
          </a:lstStyle>
          <a:p>
            <a:r>
              <a:rPr lang="en-US"/>
              <a:t>Click to edit Master title style</a:t>
            </a:r>
            <a:endParaRPr lang="en-US" dirty="0"/>
          </a:p>
        </p:txBody>
      </p:sp>
      <p:sp>
        <p:nvSpPr>
          <p:cNvPr id="3" name="Picture Placeholder 2"/>
          <p:cNvSpPr>
            <a:spLocks noGrp="1"/>
          </p:cNvSpPr>
          <p:nvPr>
            <p:ph type="pic" idx="1"/>
          </p:nvPr>
        </p:nvSpPr>
        <p:spPr>
          <a:xfrm>
            <a:off x="1828800" y="1143000"/>
            <a:ext cx="5334000" cy="3429000"/>
          </a:xfrm>
          <a:prstGeom prst="rect">
            <a:avLst/>
          </a:prstGeom>
          <a:solidFill>
            <a:schemeClr val="bg2"/>
          </a:solidFill>
          <a:ln w="50800" cap="flat" cmpd="sng" algn="ctr">
            <a:solidFill>
              <a:schemeClr val="bg1"/>
            </a:solidFill>
            <a:prstDash val="solid"/>
            <a:miter lim="800000"/>
            <a:headEnd type="none" w="med" len="med"/>
            <a:tailEnd type="none" w="med" len="med"/>
          </a:ln>
          <a:effectLst>
            <a:outerShdw blurRad="152400" dist="101600" dir="2700000">
              <a:schemeClr val="tx1">
                <a:alpha val="31000"/>
              </a:schemeClr>
            </a:outerShdw>
          </a:effectLst>
        </p:spPr>
        <p:txBody>
          <a:bodyPr/>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endParaRPr lang="en-US" noProof="0" dirty="0"/>
          </a:p>
        </p:txBody>
      </p:sp>
      <p:sp>
        <p:nvSpPr>
          <p:cNvPr id="4" name="Text Placeholder 3"/>
          <p:cNvSpPr>
            <a:spLocks noGrp="1"/>
          </p:cNvSpPr>
          <p:nvPr>
            <p:ph type="body" sz="half" idx="2"/>
          </p:nvPr>
        </p:nvSpPr>
        <p:spPr>
          <a:xfrm>
            <a:off x="1828800" y="5138738"/>
            <a:ext cx="5334000" cy="804862"/>
          </a:xfrm>
          <a:prstGeom prst="rect">
            <a:avLst/>
          </a:prstGeom>
        </p:spPr>
        <p:txBody>
          <a:bodyPr/>
          <a:lstStyle>
            <a:lvl1pPr marL="0" indent="0" algn="ctr">
              <a:buNone/>
              <a:defRPr sz="1400" b="0" i="0">
                <a:latin typeface="Trebuchet MS"/>
                <a:cs typeface="Trebuchet M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Slide Number Placeholder 4"/>
          <p:cNvSpPr>
            <a:spLocks noGrp="1"/>
          </p:cNvSpPr>
          <p:nvPr>
            <p:ph type="sldNum" sz="quarter" idx="10"/>
          </p:nvPr>
        </p:nvSpPr>
        <p:spPr/>
        <p:txBody>
          <a:bodyPr/>
          <a:lstStyle/>
          <a:p>
            <a:fld id="{01EF93C7-D0AB-41D7-8C62-1F8A9E33AE23}" type="slidenum">
              <a:rPr lang="en-US" smtClean="0"/>
              <a:pPr/>
              <a:t>‹#›</a:t>
            </a:fld>
            <a:endParaRPr lang="en-US"/>
          </a:p>
        </p:txBody>
      </p:sp>
    </p:spTree>
    <p:extLst>
      <p:ext uri="{BB962C8B-B14F-4D97-AF65-F5344CB8AC3E}">
        <p14:creationId xmlns:p14="http://schemas.microsoft.com/office/powerpoint/2010/main" val="3424777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tbl">
  <p:cSld name="Title and Table">
    <p:spTree>
      <p:nvGrpSpPr>
        <p:cNvPr id="1" name=""/>
        <p:cNvGrpSpPr/>
        <p:nvPr/>
      </p:nvGrpSpPr>
      <p:grpSpPr>
        <a:xfrm>
          <a:off x="0" y="0"/>
          <a:ext cx="0" cy="0"/>
          <a:chOff x="0" y="0"/>
          <a:chExt cx="0" cy="0"/>
        </a:xfrm>
      </p:grpSpPr>
      <p:sp>
        <p:nvSpPr>
          <p:cNvPr id="4" name="Rectangle 18"/>
          <p:cNvSpPr>
            <a:spLocks noChangeArrowheads="1"/>
          </p:cNvSpPr>
          <p:nvPr/>
        </p:nvSpPr>
        <p:spPr bwMode="auto">
          <a:xfrm>
            <a:off x="0" y="1066800"/>
            <a:ext cx="9144000" cy="5791200"/>
          </a:xfrm>
          <a:prstGeom prst="rect">
            <a:avLst/>
          </a:prstGeom>
          <a:gradFill rotWithShape="0">
            <a:gsLst>
              <a:gs pos="0">
                <a:srgbClr val="000042"/>
              </a:gs>
              <a:gs pos="100000">
                <a:srgbClr val="151555"/>
              </a:gs>
            </a:gsLst>
            <a:lin ang="2700000" scaled="1"/>
          </a:gradFill>
          <a:ln w="9525">
            <a:noFill/>
            <a:miter lim="800000"/>
            <a:headEnd/>
            <a:tailEnd/>
          </a:ln>
          <a:effectLst/>
        </p:spPr>
        <p:txBody>
          <a:bodyPr wrap="none" anchor="ctr"/>
          <a:lstStyle/>
          <a:p>
            <a:pPr>
              <a:defRPr/>
            </a:pPr>
            <a:endParaRPr lang="en-US"/>
          </a:p>
        </p:txBody>
      </p:sp>
      <p:sp>
        <p:nvSpPr>
          <p:cNvPr id="5" name="Rectangle 19"/>
          <p:cNvSpPr>
            <a:spLocks noChangeArrowheads="1"/>
          </p:cNvSpPr>
          <p:nvPr/>
        </p:nvSpPr>
        <p:spPr bwMode="auto">
          <a:xfrm>
            <a:off x="0" y="1066800"/>
            <a:ext cx="9144000" cy="5791200"/>
          </a:xfrm>
          <a:prstGeom prst="rect">
            <a:avLst/>
          </a:prstGeom>
          <a:solidFill>
            <a:srgbClr val="000042"/>
          </a:solidFill>
          <a:ln w="9525">
            <a:noFill/>
            <a:miter lim="800000"/>
            <a:headEnd/>
            <a:tailEnd/>
          </a:ln>
          <a:effectLst/>
        </p:spPr>
        <p:txBody>
          <a:bodyPr wrap="none" anchor="ctr"/>
          <a:lstStyle/>
          <a:p>
            <a:pPr>
              <a:defRPr/>
            </a:pPr>
            <a:endParaRPr lang="en-US"/>
          </a:p>
        </p:txBody>
      </p:sp>
      <p:sp>
        <p:nvSpPr>
          <p:cNvPr id="6" name="Rectangle 2"/>
          <p:cNvSpPr>
            <a:spLocks noChangeArrowheads="1"/>
          </p:cNvSpPr>
          <p:nvPr/>
        </p:nvSpPr>
        <p:spPr bwMode="auto">
          <a:xfrm>
            <a:off x="0" y="1066800"/>
            <a:ext cx="9144000" cy="5791200"/>
          </a:xfrm>
          <a:prstGeom prst="rect">
            <a:avLst/>
          </a:prstGeom>
          <a:gradFill rotWithShape="0">
            <a:gsLst>
              <a:gs pos="0">
                <a:srgbClr val="000042"/>
              </a:gs>
              <a:gs pos="100000">
                <a:srgbClr val="151555"/>
              </a:gs>
            </a:gsLst>
            <a:lin ang="2700000" scaled="1"/>
          </a:gradFill>
          <a:ln w="9525">
            <a:noFill/>
            <a:miter lim="800000"/>
            <a:headEnd/>
            <a:tailEnd/>
          </a:ln>
          <a:effectLst/>
        </p:spPr>
        <p:txBody>
          <a:bodyPr wrap="none" anchor="ctr"/>
          <a:lstStyle/>
          <a:p>
            <a:pPr>
              <a:defRPr/>
            </a:pPr>
            <a:endParaRPr lang="en-US"/>
          </a:p>
        </p:txBody>
      </p:sp>
      <p:sp>
        <p:nvSpPr>
          <p:cNvPr id="7" name="Rectangle 3"/>
          <p:cNvSpPr>
            <a:spLocks noChangeArrowheads="1"/>
          </p:cNvSpPr>
          <p:nvPr/>
        </p:nvSpPr>
        <p:spPr bwMode="auto">
          <a:xfrm>
            <a:off x="0" y="1066800"/>
            <a:ext cx="9144000" cy="5791200"/>
          </a:xfrm>
          <a:prstGeom prst="rect">
            <a:avLst/>
          </a:prstGeom>
          <a:noFill/>
          <a:ln w="9525">
            <a:noFill/>
            <a:miter lim="800000"/>
            <a:headEnd/>
            <a:tailEnd/>
          </a:ln>
          <a:effectLst/>
        </p:spPr>
        <p:txBody>
          <a:bodyPr wrap="none" anchor="ctr"/>
          <a:lstStyle/>
          <a:p>
            <a:pPr>
              <a:defRPr/>
            </a:pPr>
            <a:endParaRPr lang="en-US"/>
          </a:p>
        </p:txBody>
      </p:sp>
      <p:graphicFrame>
        <p:nvGraphicFramePr>
          <p:cNvPr id="8" name="Object 6"/>
          <p:cNvGraphicFramePr>
            <a:graphicFrameLocks noChangeAspect="1"/>
          </p:cNvGraphicFramePr>
          <p:nvPr/>
        </p:nvGraphicFramePr>
        <p:xfrm>
          <a:off x="0" y="0"/>
          <a:ext cx="9144000" cy="1130300"/>
        </p:xfrm>
        <a:graphic>
          <a:graphicData uri="http://schemas.openxmlformats.org/presentationml/2006/ole">
            <mc:AlternateContent xmlns:mc="http://schemas.openxmlformats.org/markup-compatibility/2006">
              <mc:Choice xmlns:v="urn:schemas-microsoft-com:vml" Requires="v">
                <p:oleObj spid="_x0000_s358098" name="Photo Editor-foto" r:id="rId3" imgW="7621064" imgH="1009791" progId="MSPhotoEd.3">
                  <p:embed/>
                </p:oleObj>
              </mc:Choice>
              <mc:Fallback>
                <p:oleObj name="Photo Editor-foto" r:id="rId3" imgW="7621064" imgH="1009791" progId="MSPhotoEd.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9144000" cy="1130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9" name="Text Box 7"/>
          <p:cNvSpPr txBox="1">
            <a:spLocks noChangeArrowheads="1"/>
          </p:cNvSpPr>
          <p:nvPr/>
        </p:nvSpPr>
        <p:spPr bwMode="auto">
          <a:xfrm>
            <a:off x="1828800" y="71438"/>
            <a:ext cx="4191000" cy="1128712"/>
          </a:xfrm>
          <a:prstGeom prst="rect">
            <a:avLst/>
          </a:prstGeom>
          <a:noFill/>
          <a:ln w="9525">
            <a:noFill/>
            <a:miter lim="800000"/>
            <a:headEnd/>
            <a:tailEnd/>
          </a:ln>
          <a:effectLst/>
        </p:spPr>
        <p:txBody>
          <a:bodyPr>
            <a:spAutoFit/>
          </a:bodyPr>
          <a:lstStyle/>
          <a:p>
            <a:pPr algn="l">
              <a:defRPr/>
            </a:pPr>
            <a:r>
              <a:rPr lang="nl-BE" sz="2000">
                <a:solidFill>
                  <a:schemeClr val="bg1"/>
                </a:solidFill>
                <a:latin typeface="Batang" pitchFamily="18" charset="-127"/>
              </a:rPr>
              <a:t>New York State </a:t>
            </a:r>
          </a:p>
          <a:p>
            <a:pPr algn="l">
              <a:defRPr/>
            </a:pPr>
            <a:r>
              <a:rPr lang="nl-BE" sz="2000">
                <a:solidFill>
                  <a:schemeClr val="bg1"/>
                </a:solidFill>
                <a:latin typeface="Batang" pitchFamily="18" charset="-127"/>
              </a:rPr>
              <a:t>Center of Excellence in Bioinformatics &amp; Life Sciences</a:t>
            </a:r>
          </a:p>
          <a:p>
            <a:pPr algn="l">
              <a:defRPr/>
            </a:pPr>
            <a:endParaRPr lang="nl-BE" sz="800">
              <a:solidFill>
                <a:schemeClr val="bg1"/>
              </a:solidFill>
              <a:latin typeface="Batang" pitchFamily="18" charset="-127"/>
            </a:endParaRPr>
          </a:p>
        </p:txBody>
      </p:sp>
      <p:grpSp>
        <p:nvGrpSpPr>
          <p:cNvPr id="10" name="Group 8"/>
          <p:cNvGrpSpPr>
            <a:grpSpLocks/>
          </p:cNvGrpSpPr>
          <p:nvPr/>
        </p:nvGrpSpPr>
        <p:grpSpPr bwMode="auto">
          <a:xfrm>
            <a:off x="152400" y="152400"/>
            <a:ext cx="1752600" cy="838200"/>
            <a:chOff x="720" y="1440"/>
            <a:chExt cx="1104" cy="576"/>
          </a:xfrm>
        </p:grpSpPr>
        <p:sp>
          <p:nvSpPr>
            <p:cNvPr id="11" name="AutoShape 9"/>
            <p:cNvSpPr>
              <a:spLocks noChangeArrowheads="1"/>
            </p:cNvSpPr>
            <p:nvPr/>
          </p:nvSpPr>
          <p:spPr bwMode="auto">
            <a:xfrm>
              <a:off x="820" y="1449"/>
              <a:ext cx="352" cy="269"/>
            </a:xfrm>
            <a:prstGeom prst="parallelogram">
              <a:avLst>
                <a:gd name="adj" fmla="val 32714"/>
              </a:avLst>
            </a:prstGeom>
            <a:solidFill>
              <a:schemeClr val="bg1"/>
            </a:solidFill>
            <a:ln w="28575">
              <a:solidFill>
                <a:schemeClr val="bg2"/>
              </a:solidFill>
              <a:miter lim="800000"/>
              <a:headEnd/>
              <a:tailEnd/>
            </a:ln>
            <a:effectLst/>
          </p:spPr>
          <p:txBody>
            <a:bodyPr wrap="none" anchor="ctr"/>
            <a:lstStyle/>
            <a:p>
              <a:pPr>
                <a:defRPr/>
              </a:pPr>
              <a:endParaRPr lang="en-US"/>
            </a:p>
          </p:txBody>
        </p:sp>
        <p:sp>
          <p:nvSpPr>
            <p:cNvPr id="12" name="AutoShape 10"/>
            <p:cNvSpPr>
              <a:spLocks noChangeArrowheads="1"/>
            </p:cNvSpPr>
            <p:nvPr/>
          </p:nvSpPr>
          <p:spPr bwMode="auto">
            <a:xfrm>
              <a:off x="1123" y="1449"/>
              <a:ext cx="352" cy="269"/>
            </a:xfrm>
            <a:prstGeom prst="parallelogram">
              <a:avLst>
                <a:gd name="adj" fmla="val 32714"/>
              </a:avLst>
            </a:prstGeom>
            <a:solidFill>
              <a:schemeClr val="bg1"/>
            </a:solidFill>
            <a:ln w="28575">
              <a:solidFill>
                <a:srgbClr val="1E2082"/>
              </a:solidFill>
              <a:miter lim="800000"/>
              <a:headEnd/>
              <a:tailEnd/>
            </a:ln>
            <a:effectLst/>
          </p:spPr>
          <p:txBody>
            <a:bodyPr wrap="none" anchor="ctr"/>
            <a:lstStyle/>
            <a:p>
              <a:pPr>
                <a:defRPr/>
              </a:pPr>
              <a:endParaRPr lang="en-US"/>
            </a:p>
          </p:txBody>
        </p:sp>
        <p:sp>
          <p:nvSpPr>
            <p:cNvPr id="13" name="AutoShape 11"/>
            <p:cNvSpPr>
              <a:spLocks noChangeArrowheads="1"/>
            </p:cNvSpPr>
            <p:nvPr/>
          </p:nvSpPr>
          <p:spPr bwMode="auto">
            <a:xfrm>
              <a:off x="1424" y="1449"/>
              <a:ext cx="352" cy="269"/>
            </a:xfrm>
            <a:prstGeom prst="parallelogram">
              <a:avLst>
                <a:gd name="adj" fmla="val 32714"/>
              </a:avLst>
            </a:prstGeom>
            <a:solidFill>
              <a:schemeClr val="bg1"/>
            </a:solidFill>
            <a:ln w="28575">
              <a:solidFill>
                <a:schemeClr val="bg2"/>
              </a:solidFill>
              <a:miter lim="800000"/>
              <a:headEnd/>
              <a:tailEnd/>
            </a:ln>
            <a:effectLst/>
          </p:spPr>
          <p:txBody>
            <a:bodyPr wrap="none" anchor="ctr"/>
            <a:lstStyle/>
            <a:p>
              <a:pPr>
                <a:defRPr/>
              </a:pPr>
              <a:endParaRPr lang="en-US"/>
            </a:p>
          </p:txBody>
        </p:sp>
        <p:sp>
          <p:nvSpPr>
            <p:cNvPr id="14" name="AutoShape 12"/>
            <p:cNvSpPr>
              <a:spLocks noChangeArrowheads="1"/>
            </p:cNvSpPr>
            <p:nvPr/>
          </p:nvSpPr>
          <p:spPr bwMode="auto">
            <a:xfrm>
              <a:off x="720" y="1761"/>
              <a:ext cx="352" cy="255"/>
            </a:xfrm>
            <a:prstGeom prst="parallelogram">
              <a:avLst>
                <a:gd name="adj" fmla="val 34510"/>
              </a:avLst>
            </a:prstGeom>
            <a:solidFill>
              <a:schemeClr val="bg1"/>
            </a:solidFill>
            <a:ln w="28575">
              <a:solidFill>
                <a:srgbClr val="1E2082"/>
              </a:solidFill>
              <a:miter lim="800000"/>
              <a:headEnd/>
              <a:tailEnd/>
            </a:ln>
            <a:effectLst/>
          </p:spPr>
          <p:txBody>
            <a:bodyPr wrap="none" anchor="ctr"/>
            <a:lstStyle/>
            <a:p>
              <a:pPr>
                <a:defRPr/>
              </a:pPr>
              <a:endParaRPr lang="en-US"/>
            </a:p>
          </p:txBody>
        </p:sp>
        <p:sp>
          <p:nvSpPr>
            <p:cNvPr id="15" name="AutoShape 13"/>
            <p:cNvSpPr>
              <a:spLocks noChangeArrowheads="1"/>
            </p:cNvSpPr>
            <p:nvPr/>
          </p:nvSpPr>
          <p:spPr bwMode="auto">
            <a:xfrm>
              <a:off x="1021" y="1761"/>
              <a:ext cx="352" cy="255"/>
            </a:xfrm>
            <a:prstGeom prst="parallelogram">
              <a:avLst>
                <a:gd name="adj" fmla="val 34510"/>
              </a:avLst>
            </a:prstGeom>
            <a:solidFill>
              <a:schemeClr val="bg1"/>
            </a:solidFill>
            <a:ln w="28575">
              <a:solidFill>
                <a:schemeClr val="bg2"/>
              </a:solidFill>
              <a:miter lim="800000"/>
              <a:headEnd/>
              <a:tailEnd/>
            </a:ln>
            <a:effectLst/>
          </p:spPr>
          <p:txBody>
            <a:bodyPr wrap="none" anchor="ctr"/>
            <a:lstStyle/>
            <a:p>
              <a:pPr>
                <a:defRPr/>
              </a:pPr>
              <a:endParaRPr lang="en-US"/>
            </a:p>
          </p:txBody>
        </p:sp>
        <p:sp>
          <p:nvSpPr>
            <p:cNvPr id="16" name="AutoShape 14"/>
            <p:cNvSpPr>
              <a:spLocks noChangeArrowheads="1"/>
            </p:cNvSpPr>
            <p:nvPr/>
          </p:nvSpPr>
          <p:spPr bwMode="auto">
            <a:xfrm>
              <a:off x="1324" y="1761"/>
              <a:ext cx="352" cy="255"/>
            </a:xfrm>
            <a:prstGeom prst="parallelogram">
              <a:avLst>
                <a:gd name="adj" fmla="val 34510"/>
              </a:avLst>
            </a:prstGeom>
            <a:solidFill>
              <a:schemeClr val="bg2"/>
            </a:solidFill>
            <a:ln w="28575">
              <a:solidFill>
                <a:srgbClr val="1E2082"/>
              </a:solidFill>
              <a:miter lim="800000"/>
              <a:headEnd/>
              <a:tailEnd/>
            </a:ln>
            <a:effectLst/>
          </p:spPr>
          <p:txBody>
            <a:bodyPr wrap="none" anchor="ctr"/>
            <a:lstStyle/>
            <a:p>
              <a:pPr>
                <a:defRPr/>
              </a:pPr>
              <a:endParaRPr lang="en-US"/>
            </a:p>
          </p:txBody>
        </p:sp>
        <p:sp>
          <p:nvSpPr>
            <p:cNvPr id="17" name="Rectangle 15"/>
            <p:cNvSpPr>
              <a:spLocks noChangeArrowheads="1"/>
            </p:cNvSpPr>
            <p:nvPr/>
          </p:nvSpPr>
          <p:spPr bwMode="auto">
            <a:xfrm>
              <a:off x="864" y="1440"/>
              <a:ext cx="960" cy="402"/>
            </a:xfrm>
            <a:prstGeom prst="rect">
              <a:avLst/>
            </a:prstGeom>
            <a:noFill/>
            <a:ln w="9525">
              <a:noFill/>
              <a:miter lim="800000"/>
              <a:headEnd/>
              <a:tailEnd/>
            </a:ln>
            <a:effectLst/>
          </p:spPr>
          <p:txBody>
            <a:bodyPr>
              <a:spAutoFit/>
            </a:bodyPr>
            <a:lstStyle/>
            <a:p>
              <a:pPr algn="l">
                <a:defRPr/>
              </a:pPr>
              <a:r>
                <a:rPr lang="nl-BE" dirty="0">
                  <a:solidFill>
                    <a:srgbClr val="153C8B"/>
                  </a:solidFill>
                  <a:latin typeface="Verdana" pitchFamily="34" charset="0"/>
                </a:rPr>
                <a:t>R T U</a:t>
              </a:r>
              <a:endParaRPr lang="en-US" dirty="0">
                <a:solidFill>
                  <a:srgbClr val="153C8B"/>
                </a:solidFill>
                <a:latin typeface="Verdana" pitchFamily="34" charset="0"/>
              </a:endParaRPr>
            </a:p>
          </p:txBody>
        </p:sp>
      </p:grpSp>
      <p:sp>
        <p:nvSpPr>
          <p:cNvPr id="18" name="Line 16"/>
          <p:cNvSpPr>
            <a:spLocks noChangeShapeType="1"/>
          </p:cNvSpPr>
          <p:nvPr/>
        </p:nvSpPr>
        <p:spPr bwMode="auto">
          <a:xfrm>
            <a:off x="0" y="1143000"/>
            <a:ext cx="9144000" cy="0"/>
          </a:xfrm>
          <a:prstGeom prst="line">
            <a:avLst/>
          </a:prstGeom>
          <a:noFill/>
          <a:ln w="9525">
            <a:solidFill>
              <a:schemeClr val="bg1"/>
            </a:solidFill>
            <a:round/>
            <a:headEnd/>
            <a:tailEnd/>
          </a:ln>
          <a:effectLst/>
        </p:spPr>
        <p:txBody>
          <a:bodyPr anchor="ctr"/>
          <a:lstStyle/>
          <a:p>
            <a:pPr>
              <a:defRPr/>
            </a:pPr>
            <a:endParaRPr lang="en-US"/>
          </a:p>
        </p:txBody>
      </p:sp>
      <p:graphicFrame>
        <p:nvGraphicFramePr>
          <p:cNvPr id="19" name="Object 20"/>
          <p:cNvGraphicFramePr>
            <a:graphicFrameLocks noChangeAspect="1"/>
          </p:cNvGraphicFramePr>
          <p:nvPr/>
        </p:nvGraphicFramePr>
        <p:xfrm>
          <a:off x="0" y="0"/>
          <a:ext cx="9144000" cy="1130300"/>
        </p:xfrm>
        <a:graphic>
          <a:graphicData uri="http://schemas.openxmlformats.org/presentationml/2006/ole">
            <mc:AlternateContent xmlns:mc="http://schemas.openxmlformats.org/markup-compatibility/2006">
              <mc:Choice xmlns:v="urn:schemas-microsoft-com:vml" Requires="v">
                <p:oleObj spid="_x0000_s358099" name="Photo Editor-foto" r:id="rId5" imgW="7621064" imgH="1009791" progId="MSPhotoEd.3">
                  <p:embed/>
                </p:oleObj>
              </mc:Choice>
              <mc:Fallback>
                <p:oleObj name="Photo Editor-foto" r:id="rId5" imgW="7621064" imgH="1009791" progId="MSPhotoEd.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9144000" cy="1130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0" name="Text Box 21"/>
          <p:cNvSpPr txBox="1">
            <a:spLocks noChangeArrowheads="1"/>
          </p:cNvSpPr>
          <p:nvPr/>
        </p:nvSpPr>
        <p:spPr bwMode="auto">
          <a:xfrm>
            <a:off x="1828800" y="71438"/>
            <a:ext cx="4191000" cy="1128712"/>
          </a:xfrm>
          <a:prstGeom prst="rect">
            <a:avLst/>
          </a:prstGeom>
          <a:noFill/>
          <a:ln w="9525">
            <a:noFill/>
            <a:miter lim="800000"/>
            <a:headEnd/>
            <a:tailEnd/>
          </a:ln>
          <a:effectLst/>
        </p:spPr>
        <p:txBody>
          <a:bodyPr>
            <a:spAutoFit/>
          </a:bodyPr>
          <a:lstStyle/>
          <a:p>
            <a:pPr algn="l">
              <a:defRPr/>
            </a:pPr>
            <a:r>
              <a:rPr lang="nl-BE" sz="2000">
                <a:solidFill>
                  <a:schemeClr val="bg1"/>
                </a:solidFill>
                <a:latin typeface="Batang" pitchFamily="18" charset="-127"/>
              </a:rPr>
              <a:t>New York State </a:t>
            </a:r>
          </a:p>
          <a:p>
            <a:pPr algn="l">
              <a:defRPr/>
            </a:pPr>
            <a:r>
              <a:rPr lang="nl-BE" sz="2000">
                <a:solidFill>
                  <a:schemeClr val="bg1"/>
                </a:solidFill>
                <a:latin typeface="Batang" pitchFamily="18" charset="-127"/>
              </a:rPr>
              <a:t>Center of Excellence in Bioinformatics &amp; Life Sciences</a:t>
            </a:r>
          </a:p>
          <a:p>
            <a:pPr algn="l">
              <a:defRPr/>
            </a:pPr>
            <a:endParaRPr lang="nl-BE" sz="800">
              <a:solidFill>
                <a:schemeClr val="bg1"/>
              </a:solidFill>
              <a:latin typeface="Batang" pitchFamily="18" charset="-127"/>
            </a:endParaRPr>
          </a:p>
        </p:txBody>
      </p:sp>
      <p:grpSp>
        <p:nvGrpSpPr>
          <p:cNvPr id="21" name="Group 22"/>
          <p:cNvGrpSpPr>
            <a:grpSpLocks/>
          </p:cNvGrpSpPr>
          <p:nvPr/>
        </p:nvGrpSpPr>
        <p:grpSpPr bwMode="auto">
          <a:xfrm>
            <a:off x="152400" y="152400"/>
            <a:ext cx="1752600" cy="838200"/>
            <a:chOff x="720" y="1440"/>
            <a:chExt cx="1104" cy="576"/>
          </a:xfrm>
        </p:grpSpPr>
        <p:sp>
          <p:nvSpPr>
            <p:cNvPr id="22" name="AutoShape 23"/>
            <p:cNvSpPr>
              <a:spLocks noChangeArrowheads="1"/>
            </p:cNvSpPr>
            <p:nvPr/>
          </p:nvSpPr>
          <p:spPr bwMode="auto">
            <a:xfrm>
              <a:off x="820" y="1449"/>
              <a:ext cx="352" cy="269"/>
            </a:xfrm>
            <a:prstGeom prst="parallelogram">
              <a:avLst>
                <a:gd name="adj" fmla="val 32714"/>
              </a:avLst>
            </a:prstGeom>
            <a:solidFill>
              <a:schemeClr val="bg1"/>
            </a:solidFill>
            <a:ln w="28575">
              <a:solidFill>
                <a:schemeClr val="bg2"/>
              </a:solidFill>
              <a:miter lim="800000"/>
              <a:headEnd/>
              <a:tailEnd/>
            </a:ln>
            <a:effectLst/>
          </p:spPr>
          <p:txBody>
            <a:bodyPr wrap="none" anchor="ctr"/>
            <a:lstStyle/>
            <a:p>
              <a:pPr>
                <a:defRPr/>
              </a:pPr>
              <a:endParaRPr lang="en-US"/>
            </a:p>
          </p:txBody>
        </p:sp>
        <p:sp>
          <p:nvSpPr>
            <p:cNvPr id="23" name="AutoShape 24"/>
            <p:cNvSpPr>
              <a:spLocks noChangeArrowheads="1"/>
            </p:cNvSpPr>
            <p:nvPr/>
          </p:nvSpPr>
          <p:spPr bwMode="auto">
            <a:xfrm>
              <a:off x="1123" y="1449"/>
              <a:ext cx="352" cy="269"/>
            </a:xfrm>
            <a:prstGeom prst="parallelogram">
              <a:avLst>
                <a:gd name="adj" fmla="val 32714"/>
              </a:avLst>
            </a:prstGeom>
            <a:solidFill>
              <a:schemeClr val="bg1"/>
            </a:solidFill>
            <a:ln w="28575">
              <a:solidFill>
                <a:srgbClr val="1E2082"/>
              </a:solidFill>
              <a:miter lim="800000"/>
              <a:headEnd/>
              <a:tailEnd/>
            </a:ln>
            <a:effectLst/>
          </p:spPr>
          <p:txBody>
            <a:bodyPr wrap="none" anchor="ctr"/>
            <a:lstStyle/>
            <a:p>
              <a:pPr>
                <a:defRPr/>
              </a:pPr>
              <a:endParaRPr lang="en-US"/>
            </a:p>
          </p:txBody>
        </p:sp>
        <p:sp>
          <p:nvSpPr>
            <p:cNvPr id="24" name="AutoShape 25"/>
            <p:cNvSpPr>
              <a:spLocks noChangeArrowheads="1"/>
            </p:cNvSpPr>
            <p:nvPr/>
          </p:nvSpPr>
          <p:spPr bwMode="auto">
            <a:xfrm>
              <a:off x="1424" y="1449"/>
              <a:ext cx="352" cy="269"/>
            </a:xfrm>
            <a:prstGeom prst="parallelogram">
              <a:avLst>
                <a:gd name="adj" fmla="val 32714"/>
              </a:avLst>
            </a:prstGeom>
            <a:solidFill>
              <a:schemeClr val="bg1"/>
            </a:solidFill>
            <a:ln w="28575">
              <a:solidFill>
                <a:schemeClr val="bg2"/>
              </a:solidFill>
              <a:miter lim="800000"/>
              <a:headEnd/>
              <a:tailEnd/>
            </a:ln>
            <a:effectLst/>
          </p:spPr>
          <p:txBody>
            <a:bodyPr wrap="none" anchor="ctr"/>
            <a:lstStyle/>
            <a:p>
              <a:pPr>
                <a:defRPr/>
              </a:pPr>
              <a:endParaRPr lang="en-US"/>
            </a:p>
          </p:txBody>
        </p:sp>
        <p:sp>
          <p:nvSpPr>
            <p:cNvPr id="25" name="AutoShape 26"/>
            <p:cNvSpPr>
              <a:spLocks noChangeArrowheads="1"/>
            </p:cNvSpPr>
            <p:nvPr/>
          </p:nvSpPr>
          <p:spPr bwMode="auto">
            <a:xfrm>
              <a:off x="720" y="1761"/>
              <a:ext cx="352" cy="255"/>
            </a:xfrm>
            <a:prstGeom prst="parallelogram">
              <a:avLst>
                <a:gd name="adj" fmla="val 34510"/>
              </a:avLst>
            </a:prstGeom>
            <a:solidFill>
              <a:schemeClr val="bg1"/>
            </a:solidFill>
            <a:ln w="28575">
              <a:solidFill>
                <a:srgbClr val="1E2082"/>
              </a:solidFill>
              <a:miter lim="800000"/>
              <a:headEnd/>
              <a:tailEnd/>
            </a:ln>
            <a:effectLst/>
          </p:spPr>
          <p:txBody>
            <a:bodyPr wrap="none" anchor="ctr"/>
            <a:lstStyle/>
            <a:p>
              <a:pPr>
                <a:defRPr/>
              </a:pPr>
              <a:endParaRPr lang="en-US"/>
            </a:p>
          </p:txBody>
        </p:sp>
        <p:sp>
          <p:nvSpPr>
            <p:cNvPr id="26" name="AutoShape 27"/>
            <p:cNvSpPr>
              <a:spLocks noChangeArrowheads="1"/>
            </p:cNvSpPr>
            <p:nvPr/>
          </p:nvSpPr>
          <p:spPr bwMode="auto">
            <a:xfrm>
              <a:off x="1021" y="1761"/>
              <a:ext cx="352" cy="255"/>
            </a:xfrm>
            <a:prstGeom prst="parallelogram">
              <a:avLst>
                <a:gd name="adj" fmla="val 34510"/>
              </a:avLst>
            </a:prstGeom>
            <a:solidFill>
              <a:schemeClr val="bg1"/>
            </a:solidFill>
            <a:ln w="28575">
              <a:solidFill>
                <a:schemeClr val="bg2"/>
              </a:solidFill>
              <a:miter lim="800000"/>
              <a:headEnd/>
              <a:tailEnd/>
            </a:ln>
            <a:effectLst/>
          </p:spPr>
          <p:txBody>
            <a:bodyPr wrap="none" anchor="ctr"/>
            <a:lstStyle/>
            <a:p>
              <a:pPr>
                <a:defRPr/>
              </a:pPr>
              <a:endParaRPr lang="en-US"/>
            </a:p>
          </p:txBody>
        </p:sp>
        <p:sp>
          <p:nvSpPr>
            <p:cNvPr id="27" name="AutoShape 28"/>
            <p:cNvSpPr>
              <a:spLocks noChangeArrowheads="1"/>
            </p:cNvSpPr>
            <p:nvPr/>
          </p:nvSpPr>
          <p:spPr bwMode="auto">
            <a:xfrm>
              <a:off x="1324" y="1761"/>
              <a:ext cx="352" cy="255"/>
            </a:xfrm>
            <a:prstGeom prst="parallelogram">
              <a:avLst>
                <a:gd name="adj" fmla="val 34510"/>
              </a:avLst>
            </a:prstGeom>
            <a:solidFill>
              <a:schemeClr val="bg2"/>
            </a:solidFill>
            <a:ln w="28575">
              <a:solidFill>
                <a:srgbClr val="1E2082"/>
              </a:solidFill>
              <a:miter lim="800000"/>
              <a:headEnd/>
              <a:tailEnd/>
            </a:ln>
            <a:effectLst/>
          </p:spPr>
          <p:txBody>
            <a:bodyPr wrap="none" anchor="ctr"/>
            <a:lstStyle/>
            <a:p>
              <a:pPr>
                <a:defRPr/>
              </a:pPr>
              <a:endParaRPr lang="en-US"/>
            </a:p>
          </p:txBody>
        </p:sp>
        <p:sp>
          <p:nvSpPr>
            <p:cNvPr id="28" name="Rectangle 29"/>
            <p:cNvSpPr>
              <a:spLocks noChangeArrowheads="1"/>
            </p:cNvSpPr>
            <p:nvPr/>
          </p:nvSpPr>
          <p:spPr bwMode="auto">
            <a:xfrm>
              <a:off x="864" y="1440"/>
              <a:ext cx="960" cy="402"/>
            </a:xfrm>
            <a:prstGeom prst="rect">
              <a:avLst/>
            </a:prstGeom>
            <a:noFill/>
            <a:ln w="9525">
              <a:noFill/>
              <a:miter lim="800000"/>
              <a:headEnd/>
              <a:tailEnd/>
            </a:ln>
            <a:effectLst/>
          </p:spPr>
          <p:txBody>
            <a:bodyPr>
              <a:spAutoFit/>
            </a:bodyPr>
            <a:lstStyle/>
            <a:p>
              <a:pPr algn="l">
                <a:defRPr/>
              </a:pPr>
              <a:r>
                <a:rPr lang="nl-BE" dirty="0">
                  <a:solidFill>
                    <a:srgbClr val="153C8B"/>
                  </a:solidFill>
                  <a:latin typeface="Verdana" pitchFamily="34" charset="0"/>
                </a:rPr>
                <a:t>R T U</a:t>
              </a:r>
              <a:endParaRPr lang="en-US" dirty="0">
                <a:solidFill>
                  <a:srgbClr val="153C8B"/>
                </a:solidFill>
                <a:latin typeface="Verdana" pitchFamily="34" charset="0"/>
              </a:endParaRPr>
            </a:p>
          </p:txBody>
        </p:sp>
      </p:grpSp>
      <p:sp>
        <p:nvSpPr>
          <p:cNvPr id="29" name="Line 30"/>
          <p:cNvSpPr>
            <a:spLocks noChangeShapeType="1"/>
          </p:cNvSpPr>
          <p:nvPr/>
        </p:nvSpPr>
        <p:spPr bwMode="auto">
          <a:xfrm>
            <a:off x="0" y="1143000"/>
            <a:ext cx="9144000" cy="0"/>
          </a:xfrm>
          <a:prstGeom prst="line">
            <a:avLst/>
          </a:prstGeom>
          <a:noFill/>
          <a:ln w="9525">
            <a:solidFill>
              <a:schemeClr val="bg1"/>
            </a:solidFill>
            <a:round/>
            <a:headEnd/>
            <a:tailEnd/>
          </a:ln>
          <a:effectLst/>
        </p:spPr>
        <p:txBody>
          <a:bodyPr anchor="ctr"/>
          <a:lstStyle/>
          <a:p>
            <a:pPr>
              <a:defRPr/>
            </a:pPr>
            <a:endParaRPr lang="en-US"/>
          </a:p>
        </p:txBody>
      </p:sp>
      <p:sp>
        <p:nvSpPr>
          <p:cNvPr id="2" name="Title 1"/>
          <p:cNvSpPr>
            <a:spLocks noGrp="1"/>
          </p:cNvSpPr>
          <p:nvPr>
            <p:ph type="title"/>
          </p:nvPr>
        </p:nvSpPr>
        <p:spPr>
          <a:xfrm>
            <a:off x="228600" y="1012825"/>
            <a:ext cx="8686800" cy="1174750"/>
          </a:xfrm>
          <a:prstGeom prst="roundRect">
            <a:avLst>
              <a:gd name="adj" fmla="val 16667"/>
            </a:avLst>
          </a:prstGeom>
        </p:spPr>
        <p:txBody>
          <a:bodyPr/>
          <a:lstStyle/>
          <a:p>
            <a:r>
              <a:rPr lang="en-US"/>
              <a:t>Click to edit Master title style</a:t>
            </a:r>
          </a:p>
        </p:txBody>
      </p:sp>
      <p:sp>
        <p:nvSpPr>
          <p:cNvPr id="3" name="Table Placeholder 2"/>
          <p:cNvSpPr>
            <a:spLocks noGrp="1"/>
          </p:cNvSpPr>
          <p:nvPr>
            <p:ph type="tbl" idx="1"/>
          </p:nvPr>
        </p:nvSpPr>
        <p:spPr>
          <a:xfrm>
            <a:off x="152400" y="1981200"/>
            <a:ext cx="8839200" cy="4724400"/>
          </a:xfrm>
          <a:prstGeom prst="rect">
            <a:avLst/>
          </a:prstGeom>
        </p:spPr>
        <p:txBody>
          <a:bodyPr/>
          <a:lstStyle/>
          <a:p>
            <a:pPr lvl="0"/>
            <a:r>
              <a:rPr lang="en-US" noProof="0"/>
              <a:t>Click icon to add table</a:t>
            </a:r>
          </a:p>
        </p:txBody>
      </p:sp>
      <p:sp>
        <p:nvSpPr>
          <p:cNvPr id="30" name="Slide Number Placeholder 3"/>
          <p:cNvSpPr>
            <a:spLocks noGrp="1"/>
          </p:cNvSpPr>
          <p:nvPr>
            <p:ph type="sldNum" sz="quarter" idx="10"/>
          </p:nvPr>
        </p:nvSpPr>
        <p:spPr>
          <a:xfrm>
            <a:off x="7239000" y="6553200"/>
            <a:ext cx="1905000" cy="304800"/>
          </a:xfrm>
          <a:prstGeom prst="rect">
            <a:avLst/>
          </a:prstGeom>
        </p:spPr>
        <p:txBody>
          <a:bodyPr/>
          <a:lstStyle>
            <a:lvl1pPr>
              <a:defRPr/>
            </a:lvl1pPr>
          </a:lstStyle>
          <a:p>
            <a:pPr>
              <a:defRPr/>
            </a:pPr>
            <a:fld id="{2BFB4125-E3D1-4ED8-8187-4993DEAD497C}" type="slidenum">
              <a:rPr lang="en-US" smtClean="0"/>
              <a:pPr>
                <a:defRPr/>
              </a:pPr>
              <a:t>‹#›</a:t>
            </a:fld>
            <a:endParaRPr lang="en-US"/>
          </a:p>
        </p:txBody>
      </p:sp>
    </p:spTree>
    <p:extLst>
      <p:ext uri="{BB962C8B-B14F-4D97-AF65-F5344CB8AC3E}">
        <p14:creationId xmlns:p14="http://schemas.microsoft.com/office/powerpoint/2010/main" val="199158342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jpe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2" descr="downtown.jpg"/>
          <p:cNvPicPr>
            <a:picLocks noChangeAspect="1"/>
          </p:cNvPicPr>
          <p:nvPr/>
        </p:nvPicPr>
        <p:blipFill>
          <a:blip r:embed="rId11"/>
          <a:srcRect/>
          <a:stretch>
            <a:fillRect/>
          </a:stretch>
        </p:blipFill>
        <p:spPr bwMode="auto">
          <a:xfrm>
            <a:off x="0" y="0"/>
            <a:ext cx="9144000" cy="6858000"/>
          </a:xfrm>
          <a:prstGeom prst="rect">
            <a:avLst/>
          </a:prstGeom>
          <a:noFill/>
          <a:ln w="9525">
            <a:noFill/>
            <a:miter lim="800000"/>
            <a:headEnd/>
            <a:tailEnd/>
          </a:ln>
        </p:spPr>
      </p:pic>
      <p:sp>
        <p:nvSpPr>
          <p:cNvPr id="2" name="Rectangle 1"/>
          <p:cNvSpPr/>
          <p:nvPr userDrawn="1"/>
        </p:nvSpPr>
        <p:spPr bwMode="auto">
          <a:xfrm>
            <a:off x="0" y="609600"/>
            <a:ext cx="9144000" cy="6248400"/>
          </a:xfrm>
          <a:prstGeom prst="rect">
            <a:avLst/>
          </a:prstGeom>
          <a:solidFill>
            <a:srgbClr val="002060">
              <a:alpha val="60000"/>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4" name="Slide Number Placeholder 3"/>
          <p:cNvSpPr>
            <a:spLocks noGrp="1"/>
          </p:cNvSpPr>
          <p:nvPr>
            <p:ph type="sldNum" sz="quarter" idx="4"/>
          </p:nvPr>
        </p:nvSpPr>
        <p:spPr>
          <a:xfrm>
            <a:off x="0" y="6491968"/>
            <a:ext cx="457200" cy="365125"/>
          </a:xfrm>
          <a:prstGeom prst="rect">
            <a:avLst/>
          </a:prstGeom>
        </p:spPr>
        <p:txBody>
          <a:bodyPr vert="horz" lIns="91440" tIns="45720" rIns="91440" bIns="45720" rtlCol="0" anchor="ctr"/>
          <a:lstStyle>
            <a:lvl1pPr algn="r">
              <a:defRPr sz="1200">
                <a:solidFill>
                  <a:schemeClr val="bg1"/>
                </a:solidFill>
              </a:defRPr>
            </a:lvl1pPr>
          </a:lstStyle>
          <a:p>
            <a:fld id="{01EF93C7-D0AB-41D7-8C62-1F8A9E33AE23}" type="slidenum">
              <a:rPr lang="en-US" smtClean="0"/>
              <a:pPr/>
              <a:t>‹#›</a:t>
            </a:fld>
            <a:endParaRPr lang="en-US"/>
          </a:p>
        </p:txBody>
      </p:sp>
    </p:spTree>
    <p:extLst>
      <p:ext uri="{BB962C8B-B14F-4D97-AF65-F5344CB8AC3E}">
        <p14:creationId xmlns:p14="http://schemas.microsoft.com/office/powerpoint/2010/main" val="1387459220"/>
      </p:ext>
    </p:extLst>
  </p:cSld>
  <p:clrMap bg1="lt1" tx1="dk1" bg2="lt2" tx2="dk2" accent1="accent1" accent2="accent2" accent3="accent3" accent4="accent4" accent5="accent5" accent6="accent6" hlink="hlink" folHlink="folHlink"/>
  <p:sldLayoutIdLst>
    <p:sldLayoutId id="2147484027" r:id="rId1"/>
    <p:sldLayoutId id="2147484028" r:id="rId2"/>
    <p:sldLayoutId id="2147484029" r:id="rId3"/>
    <p:sldLayoutId id="2147484030" r:id="rId4"/>
    <p:sldLayoutId id="2147484031" r:id="rId5"/>
    <p:sldLayoutId id="2147484032" r:id="rId6"/>
    <p:sldLayoutId id="2147484033" r:id="rId7"/>
    <p:sldLayoutId id="2147484034" r:id="rId8"/>
    <p:sldLayoutId id="2147484035" r:id="rId9"/>
  </p:sldLayoutIdLst>
  <p:hf hdr="0" ftr="0" dt="0"/>
  <p:txStyles>
    <p:titleStyle>
      <a:lvl1pPr algn="l" rtl="0" eaLnBrk="1" fontAlgn="base" hangingPunct="1">
        <a:spcBef>
          <a:spcPct val="0"/>
        </a:spcBef>
        <a:spcAft>
          <a:spcPct val="0"/>
        </a:spcAft>
        <a:defRPr sz="3600">
          <a:solidFill>
            <a:schemeClr val="bg1"/>
          </a:solidFill>
          <a:latin typeface="+mj-lt"/>
          <a:ea typeface="ＭＳ Ｐゴシック" pitchFamily="122" charset="-128"/>
          <a:cs typeface="ＭＳ Ｐゴシック" pitchFamily="122" charset="-128"/>
        </a:defRPr>
      </a:lvl1pPr>
      <a:lvl2pPr algn="l" rtl="0" eaLnBrk="1" fontAlgn="base" hangingPunct="1">
        <a:spcBef>
          <a:spcPct val="0"/>
        </a:spcBef>
        <a:spcAft>
          <a:spcPct val="0"/>
        </a:spcAft>
        <a:defRPr sz="3600">
          <a:solidFill>
            <a:schemeClr val="bg1"/>
          </a:solidFill>
          <a:latin typeface="Georgia" pitchFamily="125" charset="0"/>
          <a:ea typeface="ＭＳ Ｐゴシック" pitchFamily="122" charset="-128"/>
          <a:cs typeface="ＭＳ Ｐゴシック" pitchFamily="122" charset="-128"/>
        </a:defRPr>
      </a:lvl2pPr>
      <a:lvl3pPr algn="l" rtl="0" eaLnBrk="1" fontAlgn="base" hangingPunct="1">
        <a:spcBef>
          <a:spcPct val="0"/>
        </a:spcBef>
        <a:spcAft>
          <a:spcPct val="0"/>
        </a:spcAft>
        <a:defRPr sz="3600">
          <a:solidFill>
            <a:schemeClr val="bg1"/>
          </a:solidFill>
          <a:latin typeface="Georgia" pitchFamily="125" charset="0"/>
          <a:ea typeface="ＭＳ Ｐゴシック" pitchFamily="122" charset="-128"/>
          <a:cs typeface="ＭＳ Ｐゴシック" pitchFamily="122" charset="-128"/>
        </a:defRPr>
      </a:lvl3pPr>
      <a:lvl4pPr algn="l" rtl="0" eaLnBrk="1" fontAlgn="base" hangingPunct="1">
        <a:spcBef>
          <a:spcPct val="0"/>
        </a:spcBef>
        <a:spcAft>
          <a:spcPct val="0"/>
        </a:spcAft>
        <a:defRPr sz="3600">
          <a:solidFill>
            <a:schemeClr val="bg1"/>
          </a:solidFill>
          <a:latin typeface="Georgia" pitchFamily="125" charset="0"/>
          <a:ea typeface="ＭＳ Ｐゴシック" pitchFamily="122" charset="-128"/>
          <a:cs typeface="ＭＳ Ｐゴシック" pitchFamily="122" charset="-128"/>
        </a:defRPr>
      </a:lvl4pPr>
      <a:lvl5pPr algn="l" rtl="0" eaLnBrk="1" fontAlgn="base" hangingPunct="1">
        <a:spcBef>
          <a:spcPct val="0"/>
        </a:spcBef>
        <a:spcAft>
          <a:spcPct val="0"/>
        </a:spcAft>
        <a:defRPr sz="3600">
          <a:solidFill>
            <a:schemeClr val="bg1"/>
          </a:solidFill>
          <a:latin typeface="Georgia" pitchFamily="125" charset="0"/>
          <a:ea typeface="ＭＳ Ｐゴシック" pitchFamily="122" charset="-128"/>
          <a:cs typeface="ＭＳ Ｐゴシック" pitchFamily="122" charset="-128"/>
        </a:defRPr>
      </a:lvl5pPr>
      <a:lvl6pPr marL="457200" algn="l" rtl="0" eaLnBrk="1" fontAlgn="base" hangingPunct="1">
        <a:spcBef>
          <a:spcPct val="0"/>
        </a:spcBef>
        <a:spcAft>
          <a:spcPct val="0"/>
        </a:spcAft>
        <a:defRPr sz="3600">
          <a:solidFill>
            <a:schemeClr val="bg1"/>
          </a:solidFill>
          <a:latin typeface="Times" pitchFamily="122" charset="0"/>
        </a:defRPr>
      </a:lvl6pPr>
      <a:lvl7pPr marL="914400" algn="l" rtl="0" eaLnBrk="1" fontAlgn="base" hangingPunct="1">
        <a:spcBef>
          <a:spcPct val="0"/>
        </a:spcBef>
        <a:spcAft>
          <a:spcPct val="0"/>
        </a:spcAft>
        <a:defRPr sz="3600">
          <a:solidFill>
            <a:schemeClr val="bg1"/>
          </a:solidFill>
          <a:latin typeface="Times" pitchFamily="122" charset="0"/>
        </a:defRPr>
      </a:lvl7pPr>
      <a:lvl8pPr marL="1371600" algn="l" rtl="0" eaLnBrk="1" fontAlgn="base" hangingPunct="1">
        <a:spcBef>
          <a:spcPct val="0"/>
        </a:spcBef>
        <a:spcAft>
          <a:spcPct val="0"/>
        </a:spcAft>
        <a:defRPr sz="3600">
          <a:solidFill>
            <a:schemeClr val="bg1"/>
          </a:solidFill>
          <a:latin typeface="Times" pitchFamily="122" charset="0"/>
        </a:defRPr>
      </a:lvl8pPr>
      <a:lvl9pPr marL="1828800" algn="l" rtl="0" eaLnBrk="1" fontAlgn="base" hangingPunct="1">
        <a:spcBef>
          <a:spcPct val="0"/>
        </a:spcBef>
        <a:spcAft>
          <a:spcPct val="0"/>
        </a:spcAft>
        <a:defRPr sz="3600">
          <a:solidFill>
            <a:schemeClr val="bg1"/>
          </a:solidFill>
          <a:latin typeface="Times" pitchFamily="122" charset="0"/>
        </a:defRPr>
      </a:lvl9pPr>
    </p:titleStyle>
    <p:bodyStyle>
      <a:lvl1pPr marL="342900" indent="-342900" algn="l" rtl="0" eaLnBrk="1" fontAlgn="base" hangingPunct="1">
        <a:spcBef>
          <a:spcPct val="20000"/>
        </a:spcBef>
        <a:spcAft>
          <a:spcPct val="0"/>
        </a:spcAft>
        <a:buClr>
          <a:srgbClr val="FF6600"/>
        </a:buClr>
        <a:defRPr sz="2400">
          <a:solidFill>
            <a:schemeClr val="bg1"/>
          </a:solidFill>
          <a:latin typeface="+mn-lt"/>
          <a:ea typeface="ＭＳ Ｐゴシック" pitchFamily="122" charset="-128"/>
          <a:cs typeface="ＭＳ Ｐゴシック" pitchFamily="122" charset="-128"/>
        </a:defRPr>
      </a:lvl1pPr>
      <a:lvl2pPr marL="742950" indent="-285750" algn="l" rtl="0" eaLnBrk="1" fontAlgn="base" hangingPunct="1">
        <a:spcBef>
          <a:spcPct val="20000"/>
        </a:spcBef>
        <a:spcAft>
          <a:spcPct val="0"/>
        </a:spcAft>
        <a:buClr>
          <a:srgbClr val="FF6633"/>
        </a:buClr>
        <a:buSzPct val="80000"/>
        <a:buFont typeface="Times" charset="0"/>
        <a:buChar char="•"/>
        <a:defRPr sz="2400">
          <a:solidFill>
            <a:schemeClr val="bg1"/>
          </a:solidFill>
          <a:latin typeface="+mn-lt"/>
          <a:ea typeface="ＭＳ Ｐゴシック" pitchFamily="122" charset="-128"/>
        </a:defRPr>
      </a:lvl2pPr>
      <a:lvl3pPr marL="1143000" indent="-228600" algn="l" rtl="0" eaLnBrk="1" fontAlgn="base" hangingPunct="1">
        <a:spcBef>
          <a:spcPct val="20000"/>
        </a:spcBef>
        <a:spcAft>
          <a:spcPct val="0"/>
        </a:spcAft>
        <a:buClr>
          <a:srgbClr val="FF6600"/>
        </a:buClr>
        <a:buChar char="•"/>
        <a:defRPr sz="2000">
          <a:solidFill>
            <a:schemeClr val="bg1"/>
          </a:solidFill>
          <a:latin typeface="+mn-lt"/>
          <a:ea typeface="ＭＳ Ｐゴシック" pitchFamily="122" charset="-128"/>
        </a:defRPr>
      </a:lvl3pPr>
      <a:lvl4pPr marL="1600200" indent="-228600" algn="l" rtl="0" eaLnBrk="1" fontAlgn="base" hangingPunct="1">
        <a:spcBef>
          <a:spcPct val="20000"/>
        </a:spcBef>
        <a:spcAft>
          <a:spcPct val="0"/>
        </a:spcAft>
        <a:buClr>
          <a:srgbClr val="FF6600"/>
        </a:buClr>
        <a:buSzPct val="95000"/>
        <a:buFont typeface="Times" charset="0"/>
        <a:buChar char="•"/>
        <a:defRPr sz="2000">
          <a:solidFill>
            <a:schemeClr val="bg1"/>
          </a:solidFill>
          <a:latin typeface="+mn-lt"/>
          <a:ea typeface="ＭＳ Ｐゴシック" pitchFamily="122" charset="-128"/>
        </a:defRPr>
      </a:lvl4pPr>
      <a:lvl5pPr marL="2057400" indent="-228600" algn="l" rtl="0" eaLnBrk="1" fontAlgn="base" hangingPunct="1">
        <a:spcBef>
          <a:spcPct val="20000"/>
        </a:spcBef>
        <a:spcAft>
          <a:spcPct val="0"/>
        </a:spcAft>
        <a:buClr>
          <a:schemeClr val="bg1"/>
        </a:buClr>
        <a:defRPr sz="2000">
          <a:solidFill>
            <a:schemeClr val="bg1"/>
          </a:solidFill>
          <a:latin typeface="+mn-lt"/>
          <a:ea typeface="ＭＳ Ｐゴシック" pitchFamily="122" charset="-128"/>
        </a:defRPr>
      </a:lvl5pPr>
      <a:lvl6pPr marL="2514600" indent="-228600" algn="l" rtl="0" eaLnBrk="1" fontAlgn="base" hangingPunct="1">
        <a:spcBef>
          <a:spcPct val="20000"/>
        </a:spcBef>
        <a:spcAft>
          <a:spcPct val="0"/>
        </a:spcAft>
        <a:buClr>
          <a:schemeClr val="bg1"/>
        </a:buClr>
        <a:defRPr sz="2000">
          <a:solidFill>
            <a:schemeClr val="bg1"/>
          </a:solidFill>
          <a:latin typeface="+mn-lt"/>
          <a:ea typeface="ＭＳ Ｐゴシック" pitchFamily="122" charset="-128"/>
        </a:defRPr>
      </a:lvl6pPr>
      <a:lvl7pPr marL="2971800" indent="-228600" algn="l" rtl="0" eaLnBrk="1" fontAlgn="base" hangingPunct="1">
        <a:spcBef>
          <a:spcPct val="20000"/>
        </a:spcBef>
        <a:spcAft>
          <a:spcPct val="0"/>
        </a:spcAft>
        <a:buClr>
          <a:schemeClr val="bg1"/>
        </a:buClr>
        <a:defRPr sz="2000">
          <a:solidFill>
            <a:schemeClr val="bg1"/>
          </a:solidFill>
          <a:latin typeface="+mn-lt"/>
          <a:ea typeface="ＭＳ Ｐゴシック" pitchFamily="122" charset="-128"/>
        </a:defRPr>
      </a:lvl7pPr>
      <a:lvl8pPr marL="3429000" indent="-228600" algn="l" rtl="0" eaLnBrk="1" fontAlgn="base" hangingPunct="1">
        <a:spcBef>
          <a:spcPct val="20000"/>
        </a:spcBef>
        <a:spcAft>
          <a:spcPct val="0"/>
        </a:spcAft>
        <a:buClr>
          <a:schemeClr val="bg1"/>
        </a:buClr>
        <a:defRPr sz="2000">
          <a:solidFill>
            <a:schemeClr val="bg1"/>
          </a:solidFill>
          <a:latin typeface="+mn-lt"/>
          <a:ea typeface="ＭＳ Ｐゴシック" pitchFamily="122" charset="-128"/>
        </a:defRPr>
      </a:lvl8pPr>
      <a:lvl9pPr marL="3886200" indent="-228600" algn="l" rtl="0" eaLnBrk="1" fontAlgn="base" hangingPunct="1">
        <a:spcBef>
          <a:spcPct val="20000"/>
        </a:spcBef>
        <a:spcAft>
          <a:spcPct val="0"/>
        </a:spcAft>
        <a:buClr>
          <a:schemeClr val="bg1"/>
        </a:buClr>
        <a:defRPr sz="2000">
          <a:solidFill>
            <a:schemeClr val="bg1"/>
          </a:solidFill>
          <a:latin typeface="+mn-lt"/>
          <a:ea typeface="ＭＳ Ｐゴシック" pitchFamily="122"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4.xml"/></Relationships>
</file>

<file path=ppt/slides/_rels/slide100.xml.rels><?xml version="1.0" encoding="UTF-8" standalone="yes"?>
<Relationships xmlns="http://schemas.openxmlformats.org/package/2006/relationships"><Relationship Id="rId3" Type="http://schemas.openxmlformats.org/officeDocument/2006/relationships/image" Target="../media/image29.emf"/><Relationship Id="rId2" Type="http://schemas.openxmlformats.org/officeDocument/2006/relationships/hyperlink" Target="http://www.biostathandbook.com/" TargetMode="External"/><Relationship Id="rId1" Type="http://schemas.openxmlformats.org/officeDocument/2006/relationships/slideLayout" Target="../slideLayouts/slideLayout4.xml"/></Relationships>
</file>

<file path=ppt/slides/_rels/slide101.xml.rels><?xml version="1.0" encoding="UTF-8" standalone="yes"?>
<Relationships xmlns="http://schemas.openxmlformats.org/package/2006/relationships"><Relationship Id="rId2" Type="http://schemas.openxmlformats.org/officeDocument/2006/relationships/hyperlink" Target="https://web.mit.edu/tdqm/www/tdqmpub/SURVEYIEEEKDEAug95.pdf" TargetMode="External"/><Relationship Id="rId1" Type="http://schemas.openxmlformats.org/officeDocument/2006/relationships/slideLayout" Target="../slideLayouts/slideLayout4.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05.xml.rels><?xml version="1.0" encoding="UTF-8" standalone="yes"?>
<Relationships xmlns="http://schemas.openxmlformats.org/package/2006/relationships"><Relationship Id="rId2" Type="http://schemas.openxmlformats.org/officeDocument/2006/relationships/image" Target="../media/image35.jpg"/><Relationship Id="rId1" Type="http://schemas.openxmlformats.org/officeDocument/2006/relationships/slideLayout" Target="../slideLayouts/slideLayout4.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08.xml.rels><?xml version="1.0" encoding="UTF-8" standalone="yes"?>
<Relationships xmlns="http://schemas.openxmlformats.org/package/2006/relationships"><Relationship Id="rId2" Type="http://schemas.openxmlformats.org/officeDocument/2006/relationships/hyperlink" Target="https://www.amazon.com/Epidemiologic-Research-Principles-Quantitative-Methods/dp/047128985X" TargetMode="External"/><Relationship Id="rId1" Type="http://schemas.openxmlformats.org/officeDocument/2006/relationships/slideLayout" Target="../slideLayouts/slideLayout4.xml"/></Relationships>
</file>

<file path=ppt/slides/_rels/slide109.xml.rels><?xml version="1.0" encoding="UTF-8" standalone="yes"?>
<Relationships xmlns="http://schemas.openxmlformats.org/package/2006/relationships"><Relationship Id="rId2" Type="http://schemas.openxmlformats.org/officeDocument/2006/relationships/hyperlink" Target="http://www.epidemiolog.net/" TargetMode="Externa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hyperlink" Target="http://sciencecouncil.org/about-us/our-definition-of-science/" TargetMode="External"/><Relationship Id="rId1" Type="http://schemas.openxmlformats.org/officeDocument/2006/relationships/slideLayout" Target="../slideLayouts/slideLayout4.xml"/></Relationships>
</file>

<file path=ppt/slides/_rels/slide110.xml.rels><?xml version="1.0" encoding="UTF-8" standalone="yes"?>
<Relationships xmlns="http://schemas.openxmlformats.org/package/2006/relationships"><Relationship Id="rId2" Type="http://schemas.openxmlformats.org/officeDocument/2006/relationships/hyperlink" Target="https://about.citiprogram.org/en/homepage/" TargetMode="External"/><Relationship Id="rId1" Type="http://schemas.openxmlformats.org/officeDocument/2006/relationships/slideLayout" Target="../slideLayouts/slideLayout4.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3.xml.rels><?xml version="1.0" encoding="UTF-8" standalone="yes"?>
<Relationships xmlns="http://schemas.openxmlformats.org/package/2006/relationships"><Relationship Id="rId2" Type="http://schemas.openxmlformats.org/officeDocument/2006/relationships/hyperlink" Target="http://www.nova.edu/ssss/QR/QR15-3/onwuegbuzie.pdf" TargetMode="External"/><Relationship Id="rId1" Type="http://schemas.openxmlformats.org/officeDocument/2006/relationships/slideLayout" Target="../slideLayouts/slideLayout4.xml"/></Relationships>
</file>

<file path=ppt/slides/_rels/slide114.xml.rels><?xml version="1.0" encoding="UTF-8" standalone="yes"?>
<Relationships xmlns="http://schemas.openxmlformats.org/package/2006/relationships"><Relationship Id="rId2" Type="http://schemas.openxmlformats.org/officeDocument/2006/relationships/hyperlink" Target="https://www.pewresearch.org/methods/2018/01/26/how-different-weighting-methods-work/" TargetMode="External"/><Relationship Id="rId1" Type="http://schemas.openxmlformats.org/officeDocument/2006/relationships/slideLayout" Target="../slideLayouts/slideLayout4.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2" Type="http://schemas.openxmlformats.org/officeDocument/2006/relationships/hyperlink" Target="http://www.sciencedaily.com/releases/2011/08/110831115930.htm" TargetMode="External"/><Relationship Id="rId1" Type="http://schemas.openxmlformats.org/officeDocument/2006/relationships/slideLayout" Target="../slideLayouts/slideLayout4.xml"/></Relationships>
</file>

<file path=ppt/slides/_rels/slide117.xml.rels><?xml version="1.0" encoding="UTF-8" standalone="yes"?>
<Relationships xmlns="http://schemas.openxmlformats.org/package/2006/relationships"><Relationship Id="rId3" Type="http://schemas.openxmlformats.org/officeDocument/2006/relationships/hyperlink" Target="https://www.cdc.gov/pcd/issues/2015/15_0187.htm" TargetMode="External"/><Relationship Id="rId2" Type="http://schemas.openxmlformats.org/officeDocument/2006/relationships/image" Target="../media/image36.png"/><Relationship Id="rId1" Type="http://schemas.openxmlformats.org/officeDocument/2006/relationships/slideLayout" Target="../slideLayouts/slideLayout4.xml"/></Relationships>
</file>

<file path=ppt/slides/_rels/slide118.xml.rels><?xml version="1.0" encoding="UTF-8" standalone="yes"?>
<Relationships xmlns="http://schemas.openxmlformats.org/package/2006/relationships"><Relationship Id="rId3" Type="http://schemas.openxmlformats.org/officeDocument/2006/relationships/hyperlink" Target="https://www.cdc.gov/pcd/issues/2015/15_0187.htm" TargetMode="External"/><Relationship Id="rId2" Type="http://schemas.openxmlformats.org/officeDocument/2006/relationships/image" Target="../media/image37.png"/><Relationship Id="rId1" Type="http://schemas.openxmlformats.org/officeDocument/2006/relationships/slideLayout" Target="../slideLayouts/slideLayout4.xml"/></Relationships>
</file>

<file path=ppt/slides/_rels/slide119.xml.rels><?xml version="1.0" encoding="UTF-8" standalone="yes"?>
<Relationships xmlns="http://schemas.openxmlformats.org/package/2006/relationships"><Relationship Id="rId2" Type="http://schemas.openxmlformats.org/officeDocument/2006/relationships/hyperlink" Target="https://bmcmedinformdecismak.biomedcentral.com/articles/10.1186/1472-6947-14-51" TargetMode="Externa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hyperlink" Target="http://www.merriam-webster.com/dictionary/scientific%20method" TargetMode="External"/><Relationship Id="rId1" Type="http://schemas.openxmlformats.org/officeDocument/2006/relationships/slideLayout" Target="../slideLayouts/slideLayout4.xml"/></Relationships>
</file>

<file path=ppt/slides/_rels/slide120.xml.rels><?xml version="1.0" encoding="UTF-8" standalone="yes"?>
<Relationships xmlns="http://schemas.openxmlformats.org/package/2006/relationships"><Relationship Id="rId2" Type="http://schemas.openxmlformats.org/officeDocument/2006/relationships/hyperlink" Target="https://pubmed.ncbi.nlm.nih.gov/29844010/" TargetMode="External"/><Relationship Id="rId1" Type="http://schemas.openxmlformats.org/officeDocument/2006/relationships/slideLayout" Target="../slideLayouts/slideLayout4.xml"/></Relationships>
</file>

<file path=ppt/slides/_rels/slide121.xml.rels><?xml version="1.0" encoding="UTF-8" standalone="yes"?>
<Relationships xmlns="http://schemas.openxmlformats.org/package/2006/relationships"><Relationship Id="rId2" Type="http://schemas.openxmlformats.org/officeDocument/2006/relationships/hyperlink" Target="https://doi.org/10.1093/jamia/ocaa210" TargetMode="External"/><Relationship Id="rId1" Type="http://schemas.openxmlformats.org/officeDocument/2006/relationships/slideLayout" Target="../slideLayouts/slideLayout4.xml"/></Relationships>
</file>

<file path=ppt/slides/_rels/slide122.xml.rels><?xml version="1.0" encoding="UTF-8" standalone="yes"?>
<Relationships xmlns="http://schemas.openxmlformats.org/package/2006/relationships"><Relationship Id="rId2" Type="http://schemas.openxmlformats.org/officeDocument/2006/relationships/hyperlink" Target="https://doi.org/10.1038/s41598-018-19333-x" TargetMode="External"/><Relationship Id="rId1" Type="http://schemas.openxmlformats.org/officeDocument/2006/relationships/slideLayout" Target="../slideLayouts/slideLayout4.xml"/></Relationships>
</file>

<file path=ppt/slides/_rels/slide123.xml.rels><?xml version="1.0" encoding="UTF-8" standalone="yes"?>
<Relationships xmlns="http://schemas.openxmlformats.org/package/2006/relationships"><Relationship Id="rId2" Type="http://schemas.openxmlformats.org/officeDocument/2006/relationships/hyperlink" Target="https://www.bmj.com/content/361/bmj.k1479" TargetMode="External"/><Relationship Id="rId1" Type="http://schemas.openxmlformats.org/officeDocument/2006/relationships/slideLayout" Target="../slideLayouts/slideLayout4.xml"/></Relationships>
</file>

<file path=ppt/slides/_rels/slide124.xml.rels><?xml version="1.0" encoding="UTF-8" standalone="yes"?>
<Relationships xmlns="http://schemas.openxmlformats.org/package/2006/relationships"><Relationship Id="rId3" Type="http://schemas.openxmlformats.org/officeDocument/2006/relationships/hyperlink" Target="https://www.bmj.com/content/bmj/361/bmj.k1479/F3.large.jpg" TargetMode="External"/><Relationship Id="rId2" Type="http://schemas.openxmlformats.org/officeDocument/2006/relationships/image" Target="../media/image38.jpeg"/><Relationship Id="rId1" Type="http://schemas.openxmlformats.org/officeDocument/2006/relationships/slideLayout" Target="../slideLayouts/slideLayout4.xml"/></Relationships>
</file>

<file path=ppt/slides/_rels/slide125.xml.rels><?xml version="1.0" encoding="UTF-8" standalone="yes"?>
<Relationships xmlns="http://schemas.openxmlformats.org/package/2006/relationships"><Relationship Id="rId3" Type="http://schemas.openxmlformats.org/officeDocument/2006/relationships/image" Target="../media/image29.emf"/><Relationship Id="rId2" Type="http://schemas.openxmlformats.org/officeDocument/2006/relationships/hyperlink" Target="http://www.biostathandbook.com/" TargetMode="External"/><Relationship Id="rId1" Type="http://schemas.openxmlformats.org/officeDocument/2006/relationships/slideLayout" Target="../slideLayouts/slideLayout4.xml"/></Relationships>
</file>

<file path=ppt/slides/_rels/slide126.xml.rels><?xml version="1.0" encoding="UTF-8" standalone="yes"?>
<Relationships xmlns="http://schemas.openxmlformats.org/package/2006/relationships"><Relationship Id="rId2" Type="http://schemas.openxmlformats.org/officeDocument/2006/relationships/hyperlink" Target="https://journals.sagepub.com/doi/10.1177/1077800410383121" TargetMode="External"/><Relationship Id="rId1" Type="http://schemas.openxmlformats.org/officeDocument/2006/relationships/slideLayout" Target="../slideLayouts/slideLayout4.xml"/></Relationships>
</file>

<file path=ppt/slides/_rels/slide12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8.xml.rels><?xml version="1.0" encoding="UTF-8" standalone="yes"?>
<Relationships xmlns="http://schemas.openxmlformats.org/package/2006/relationships"><Relationship Id="rId2" Type="http://schemas.openxmlformats.org/officeDocument/2006/relationships/hyperlink" Target="https://pubmed.ncbi.nlm.nih.gov/18416914/" TargetMode="Externa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hyperlink" Target="https://commons.wikimedia.org/w/index.php?curid=42164616" TargetMode="External"/><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hyperlink" Target="https://plato.stanford.edu/archives/spr2015/entries/pseudo-science/" TargetMode="External"/><Relationship Id="rId2" Type="http://schemas.openxmlformats.org/officeDocument/2006/relationships/notesSlide" Target="../notesSlides/notesSlide3.xml"/><Relationship Id="rId1" Type="http://schemas.openxmlformats.org/officeDocument/2006/relationships/slideLayout" Target="../slideLayouts/slideLayout4.xml"/><Relationship Id="rId4" Type="http://schemas.openxmlformats.org/officeDocument/2006/relationships/hyperlink" Target="http://www.don-lindsay-archive.org/skeptic/arguments.html" TargetMode="External"/></Relationships>
</file>

<file path=ppt/slides/_rels/slide15.xml.rels><?xml version="1.0" encoding="UTF-8" standalone="yes"?>
<Relationships xmlns="http://schemas.openxmlformats.org/package/2006/relationships"><Relationship Id="rId3" Type="http://schemas.openxmlformats.org/officeDocument/2006/relationships/hyperlink" Target="https://www.sciencedirect.com/science/article/pii/S188319581000112X?via%3Dihub" TargetMode="External"/><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hyperlink" Target="https://www.biostars.org/p/7126/" TargetMode="Externa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hyperlink" Target="https://doi.org/10.1371/journal.pmed.1002049" TargetMode="External"/><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hyperlink" Target="https://ehjournal.biomedcentral.com/articles/10.1186/s12940-019-0556-5" TargetMode="External"/><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hyperlink" Target="https://doi.org/10.1016/S1386-5056(02)00030-8" TargetMode="Externa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hyperlink" Target="https://www.ncbi.nlm.nih.gov/pmc/articles/PMC5388922/?tool=pmcentrez" TargetMode="Externa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hyperlink" Target="https://www.ncbi.nlm.nih.gov/pmc/articles/PMC5388922/?tool=pmcentrez" TargetMode="Externa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hyperlink" Target="https://www.ncbi.nlm.nih.gov/pmc/articles/PMC5388922/?tool=pmcentrez" TargetMode="Externa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3" Type="http://schemas.openxmlformats.org/officeDocument/2006/relationships/hyperlink" Target="https://www.youtube.com/watch?v=ifOBvExZOXI" TargetMode="External"/><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3" Type="http://schemas.openxmlformats.org/officeDocument/2006/relationships/hyperlink" Target="https://www.youtube.com/watch?v=VNGFep6rncY" TargetMode="External"/><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2" Type="http://schemas.openxmlformats.org/officeDocument/2006/relationships/hyperlink" Target="http://plato.stanford.edu/entries/scientific-objectivity" TargetMode="External"/><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10.jpg"/><Relationship Id="rId1" Type="http://schemas.openxmlformats.org/officeDocument/2006/relationships/slideLayout" Target="../slideLayouts/slideLayout4.xml"/><Relationship Id="rId4" Type="http://schemas.openxmlformats.org/officeDocument/2006/relationships/hyperlink" Target="http://plato.stanford.edu/entries/scientific-objectivity"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2" Type="http://schemas.openxmlformats.org/officeDocument/2006/relationships/hyperlink" Target="http://plato.stanford.edu/entries/scientific-objectivity" TargetMode="External"/><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2" Type="http://schemas.openxmlformats.org/officeDocument/2006/relationships/hyperlink" Target="http://plato.stanford.edu/entries/scientific-objectivity" TargetMode="External"/><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2" Type="http://schemas.openxmlformats.org/officeDocument/2006/relationships/hyperlink" Target="http://plato.stanford.edu/entries/scientific-objectivity" TargetMode="External"/><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hyperlink" Target="https://guides.library.vcu.edu/humphrey/journal-club" TargetMode="External"/><Relationship Id="rId2" Type="http://schemas.openxmlformats.org/officeDocument/2006/relationships/image" Target="../media/image13.jpg"/><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3" Type="http://schemas.openxmlformats.org/officeDocument/2006/relationships/hyperlink" Target="http://libguides.gwumc.edu/ebm/studytypes" TargetMode="External"/><Relationship Id="rId2" Type="http://schemas.openxmlformats.org/officeDocument/2006/relationships/image" Target="../media/image14.jpeg"/><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3" Type="http://schemas.openxmlformats.org/officeDocument/2006/relationships/hyperlink" Target="https://www.nyu.edu/classes/bkg/methods/005847ch1.pdf" TargetMode="External"/><Relationship Id="rId2" Type="http://schemas.openxmlformats.org/officeDocument/2006/relationships/image" Target="../media/image17.png"/><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hyperlink" Target="https://doi.org/10.1136/amiajnl-2012-001053" TargetMode="External"/><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2" Type="http://schemas.openxmlformats.org/officeDocument/2006/relationships/hyperlink" Target="https://www.ncbi.nlm.nih.gov/pmc/articles/PMC4785238/" TargetMode="External"/><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4.xml"/><Relationship Id="rId5" Type="http://schemas.openxmlformats.org/officeDocument/2006/relationships/hyperlink" Target="https://books.google.com/ngrams/graph?content=medical+informatics%2Cbiomedical+informatics%2Chealth+informatics&amp;year_start=1950&amp;year_end=2019&amp;corpus=26&amp;smoothing=3&amp;case_insensitive=true" TargetMode="External"/><Relationship Id="rId4" Type="http://schemas.openxmlformats.org/officeDocument/2006/relationships/image" Target="../media/image20.png"/></Relationships>
</file>

<file path=ppt/slides/_rels/slide42.xml.rels><?xml version="1.0" encoding="UTF-8" standalone="yes"?>
<Relationships xmlns="http://schemas.openxmlformats.org/package/2006/relationships"><Relationship Id="rId2" Type="http://schemas.openxmlformats.org/officeDocument/2006/relationships/hyperlink" Target="https://www.ncbi.nlm.nih.gov/pmc/articles/PMC4785238/" TargetMode="External"/><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2" Type="http://schemas.openxmlformats.org/officeDocument/2006/relationships/hyperlink" Target="https://www.ncbi.nlm.nih.gov/pmc/articles/PMC4785238/" TargetMode="External"/><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5.xml.rels><?xml version="1.0" encoding="UTF-8" standalone="yes"?>
<Relationships xmlns="http://schemas.openxmlformats.org/package/2006/relationships"><Relationship Id="rId2" Type="http://schemas.openxmlformats.org/officeDocument/2006/relationships/hyperlink" Target="https://www.andeal.org/vault/2440/web/files/Research_Design_Algorithm.pdf" TargetMode="External"/><Relationship Id="rId1" Type="http://schemas.openxmlformats.org/officeDocument/2006/relationships/slideLayout" Target="../slideLayouts/slideLayout4.xml"/></Relationships>
</file>

<file path=ppt/slides/_rels/slide46.xml.rels><?xml version="1.0" encoding="UTF-8" standalone="yes"?>
<Relationships xmlns="http://schemas.openxmlformats.org/package/2006/relationships"><Relationship Id="rId2" Type="http://schemas.openxmlformats.org/officeDocument/2006/relationships/hyperlink" Target="https://www.amazon.com/Research-Design-Qualitative-Quantitative-Approaches/dp/1452226105" TargetMode="External"/><Relationship Id="rId1" Type="http://schemas.openxmlformats.org/officeDocument/2006/relationships/slideLayout" Target="../slideLayouts/slideLayout4.xml"/></Relationships>
</file>

<file path=ppt/slides/_rels/slide47.xml.rels><?xml version="1.0" encoding="UTF-8" standalone="yes"?>
<Relationships xmlns="http://schemas.openxmlformats.org/package/2006/relationships"><Relationship Id="rId2" Type="http://schemas.openxmlformats.org/officeDocument/2006/relationships/hyperlink" Target="https://www.uwc.ac.za/Students/Postgraduate/Documents/Research_and_Design_I.pdf" TargetMode="External"/><Relationship Id="rId1" Type="http://schemas.openxmlformats.org/officeDocument/2006/relationships/slideLayout" Target="../slideLayouts/slideLayout4.xml"/></Relationships>
</file>

<file path=ppt/slides/_rels/slide48.xml.rels><?xml version="1.0" encoding="UTF-8" standalone="yes"?>
<Relationships xmlns="http://schemas.openxmlformats.org/package/2006/relationships"><Relationship Id="rId2" Type="http://schemas.openxmlformats.org/officeDocument/2006/relationships/hyperlink" Target="https://www.amazon.com/Research-Design-Qualitative-Quantitative-Approaches/dp/1452226105" TargetMode="External"/><Relationship Id="rId1" Type="http://schemas.openxmlformats.org/officeDocument/2006/relationships/slideLayout" Target="../slideLayouts/slideLayout4.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hyperlink" Target="http://www.merriam-webster.com/dictionary/research" TargetMode="External"/><Relationship Id="rId1" Type="http://schemas.openxmlformats.org/officeDocument/2006/relationships/slideLayout" Target="../slideLayouts/slideLayout4.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1.xml.rels><?xml version="1.0" encoding="UTF-8" standalone="yes"?>
<Relationships xmlns="http://schemas.openxmlformats.org/package/2006/relationships"><Relationship Id="rId2" Type="http://schemas.openxmlformats.org/officeDocument/2006/relationships/hyperlink" Target="https://www.amazon.com/Research-Design-Qualitative-Quantitative-Approaches/dp/1452226105" TargetMode="External"/><Relationship Id="rId1" Type="http://schemas.openxmlformats.org/officeDocument/2006/relationships/slideLayout" Target="../slideLayouts/slideLayout4.xml"/></Relationships>
</file>

<file path=ppt/slides/_rels/slide52.xml.rels><?xml version="1.0" encoding="UTF-8" standalone="yes"?>
<Relationships xmlns="http://schemas.openxmlformats.org/package/2006/relationships"><Relationship Id="rId2" Type="http://schemas.openxmlformats.org/officeDocument/2006/relationships/hyperlink" Target="http://www.okstate.edu/ag/agedcm4h/academic/aged5980a/5980/newpage21.htm" TargetMode="External"/><Relationship Id="rId1" Type="http://schemas.openxmlformats.org/officeDocument/2006/relationships/slideLayout" Target="../slideLayouts/slideLayout4.xml"/></Relationships>
</file>

<file path=ppt/slides/_rels/slide53.xml.rels><?xml version="1.0" encoding="UTF-8" standalone="yes"?>
<Relationships xmlns="http://schemas.openxmlformats.org/package/2006/relationships"><Relationship Id="rId2" Type="http://schemas.openxmlformats.org/officeDocument/2006/relationships/hyperlink" Target="http://www.aihec.org/our-stories/docs/BehavioralHealth/2015/11_FundamentalsOfQualitativeResearch-DrLaFrance.pdf" TargetMode="External"/><Relationship Id="rId1" Type="http://schemas.openxmlformats.org/officeDocument/2006/relationships/slideLayout" Target="../slideLayouts/slideLayout4.xml"/></Relationships>
</file>

<file path=ppt/slides/_rels/slide54.xml.rels><?xml version="1.0" encoding="UTF-8" standalone="yes"?>
<Relationships xmlns="http://schemas.openxmlformats.org/package/2006/relationships"><Relationship Id="rId2" Type="http://schemas.openxmlformats.org/officeDocument/2006/relationships/hyperlink" Target="http://www.rand.org/pubs/technical_reports/TR718.html" TargetMode="External"/><Relationship Id="rId1" Type="http://schemas.openxmlformats.org/officeDocument/2006/relationships/slideLayout" Target="../slideLayouts/slideLayout4.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4.xml"/></Relationships>
</file>

<file path=ppt/slides/_rels/slide59.xml.rels><?xml version="1.0" encoding="UTF-8" standalone="yes"?>
<Relationships xmlns="http://schemas.openxmlformats.org/package/2006/relationships"><Relationship Id="rId2" Type="http://schemas.openxmlformats.org/officeDocument/2006/relationships/hyperlink" Target="https://www.nsf.gov/pubs/2002/nsf02057/nsf02057_4.pdf" TargetMode="Externa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60.xml.rels><?xml version="1.0" encoding="UTF-8" standalone="yes"?>
<Relationships xmlns="http://schemas.openxmlformats.org/package/2006/relationships"><Relationship Id="rId2" Type="http://schemas.openxmlformats.org/officeDocument/2006/relationships/hyperlink" Target="http://www.rand.org/pubs/technical_reports/TR718.htm" TargetMode="External"/><Relationship Id="rId1" Type="http://schemas.openxmlformats.org/officeDocument/2006/relationships/slideLayout" Target="../slideLayouts/slideLayout4.xml"/></Relationships>
</file>

<file path=ppt/slides/_rels/slide61.xml.rels><?xml version="1.0" encoding="UTF-8" standalone="yes"?>
<Relationships xmlns="http://schemas.openxmlformats.org/package/2006/relationships"><Relationship Id="rId2" Type="http://schemas.openxmlformats.org/officeDocument/2006/relationships/hyperlink" Target="http://www.rand.org/pubs/technical_reports/TR718.html" TargetMode="External"/><Relationship Id="rId1" Type="http://schemas.openxmlformats.org/officeDocument/2006/relationships/slideLayout" Target="../slideLayouts/slideLayout4.xml"/></Relationships>
</file>

<file path=ppt/slides/_rels/slide62.xml.rels><?xml version="1.0" encoding="UTF-8" standalone="yes"?>
<Relationships xmlns="http://schemas.openxmlformats.org/package/2006/relationships"><Relationship Id="rId2" Type="http://schemas.openxmlformats.org/officeDocument/2006/relationships/hyperlink" Target="http://www.rand.org/pubs/technical_reports/TR718.html" TargetMode="External"/><Relationship Id="rId1" Type="http://schemas.openxmlformats.org/officeDocument/2006/relationships/slideLayout" Target="../slideLayouts/slideLayout4.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4.xml.rels><?xml version="1.0" encoding="UTF-8" standalone="yes"?>
<Relationships xmlns="http://schemas.openxmlformats.org/package/2006/relationships"><Relationship Id="rId2" Type="http://schemas.openxmlformats.org/officeDocument/2006/relationships/hyperlink" Target="https://www.qualtrics.com/blog/three-tips-for-effectively-using-scale-point-questions/" TargetMode="External"/><Relationship Id="rId1" Type="http://schemas.openxmlformats.org/officeDocument/2006/relationships/slideLayout" Target="../slideLayouts/slideLayout4.xml"/></Relationships>
</file>

<file path=ppt/slides/_rels/slide6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4.xml"/><Relationship Id="rId4" Type="http://schemas.openxmlformats.org/officeDocument/2006/relationships/hyperlink" Target="https://www.qualtrics.com/blog/three-tips-for-effectively-using-scale-point-questions/" TargetMode="External"/></Relationships>
</file>

<file path=ppt/slides/_rels/slide66.xml.rels><?xml version="1.0" encoding="UTF-8" standalone="yes"?>
<Relationships xmlns="http://schemas.openxmlformats.org/package/2006/relationships"><Relationship Id="rId2" Type="http://schemas.openxmlformats.org/officeDocument/2006/relationships/hyperlink" Target="https://www.amazon.com/Research-Design-Qualitative-Quantitative-Approaches/dp/1452226105" TargetMode="External"/><Relationship Id="rId1" Type="http://schemas.openxmlformats.org/officeDocument/2006/relationships/slideLayout" Target="../slideLayouts/slideLayout4.xml"/></Relationships>
</file>

<file path=ppt/slides/_rels/slide67.xml.rels><?xml version="1.0" encoding="UTF-8" standalone="yes"?>
<Relationships xmlns="http://schemas.openxmlformats.org/package/2006/relationships"><Relationship Id="rId2" Type="http://schemas.openxmlformats.org/officeDocument/2006/relationships/hyperlink" Target="https://www.amazon.com/Research-Design-Qualitative-Quantitative-Approaches/dp/1452226105" TargetMode="External"/><Relationship Id="rId1" Type="http://schemas.openxmlformats.org/officeDocument/2006/relationships/slideLayout" Target="../slideLayouts/slideLayout4.xml"/></Relationships>
</file>

<file path=ppt/slides/_rels/slide68.xml.rels><?xml version="1.0" encoding="UTF-8" standalone="yes"?>
<Relationships xmlns="http://schemas.openxmlformats.org/package/2006/relationships"><Relationship Id="rId2" Type="http://schemas.openxmlformats.org/officeDocument/2006/relationships/hyperlink" Target="https://pubmed.ncbi.nlm.nih.gov/20967495/" TargetMode="External"/><Relationship Id="rId1" Type="http://schemas.openxmlformats.org/officeDocument/2006/relationships/slideLayout" Target="../slideLayouts/slideLayout4.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4.xml"/></Relationships>
</file>

<file path=ppt/slides/_rels/slide70.xml.rels><?xml version="1.0" encoding="UTF-8" standalone="yes"?>
<Relationships xmlns="http://schemas.openxmlformats.org/package/2006/relationships"><Relationship Id="rId2" Type="http://schemas.openxmlformats.org/officeDocument/2006/relationships/image" Target="../media/image25.gif"/><Relationship Id="rId1" Type="http://schemas.openxmlformats.org/officeDocument/2006/relationships/slideLayout" Target="../slideLayouts/slideLayout4.xml"/></Relationships>
</file>

<file path=ppt/slides/_rels/slide71.xml.rels><?xml version="1.0" encoding="UTF-8" standalone="yes"?>
<Relationships xmlns="http://schemas.openxmlformats.org/package/2006/relationships"><Relationship Id="rId2" Type="http://schemas.openxmlformats.org/officeDocument/2006/relationships/hyperlink" Target="https://pubmed.ncbi.nlm.nih.gov/20967495/" TargetMode="External"/><Relationship Id="rId1" Type="http://schemas.openxmlformats.org/officeDocument/2006/relationships/slideLayout" Target="../slideLayouts/slideLayout4.xml"/></Relationships>
</file>

<file path=ppt/slides/_rels/slide72.xml.rels><?xml version="1.0" encoding="UTF-8" standalone="yes"?>
<Relationships xmlns="http://schemas.openxmlformats.org/package/2006/relationships"><Relationship Id="rId3" Type="http://schemas.openxmlformats.org/officeDocument/2006/relationships/hyperlink" Target="https://www.amazon.com/Research-Design-Qualitative-Quantitative-Approaches/dp/1452226105" TargetMode="External"/><Relationship Id="rId2" Type="http://schemas.openxmlformats.org/officeDocument/2006/relationships/image" Target="../media/image26.emf"/><Relationship Id="rId1" Type="http://schemas.openxmlformats.org/officeDocument/2006/relationships/slideLayout" Target="../slideLayouts/slideLayout4.xml"/></Relationships>
</file>

<file path=ppt/slides/_rels/slide73.xml.rels><?xml version="1.0" encoding="UTF-8" standalone="yes"?>
<Relationships xmlns="http://schemas.openxmlformats.org/package/2006/relationships"><Relationship Id="rId3" Type="http://schemas.openxmlformats.org/officeDocument/2006/relationships/hyperlink" Target="https://www.amazon.com/Research-Design-Qualitative-Quantitative-Approaches/dp/1452226105" TargetMode="External"/><Relationship Id="rId2" Type="http://schemas.openxmlformats.org/officeDocument/2006/relationships/image" Target="../media/image27.emf"/><Relationship Id="rId1" Type="http://schemas.openxmlformats.org/officeDocument/2006/relationships/slideLayout" Target="../slideLayouts/slideLayout4.xml"/></Relationships>
</file>

<file path=ppt/slides/_rels/slide74.xml.rels><?xml version="1.0" encoding="UTF-8" standalone="yes"?>
<Relationships xmlns="http://schemas.openxmlformats.org/package/2006/relationships"><Relationship Id="rId3" Type="http://schemas.openxmlformats.org/officeDocument/2006/relationships/hyperlink" Target="https://www.amazon.com/Research-Design-Qualitative-Quantitative-Approaches/dp/1452226105" TargetMode="External"/><Relationship Id="rId2" Type="http://schemas.openxmlformats.org/officeDocument/2006/relationships/image" Target="../media/image28.emf"/><Relationship Id="rId1" Type="http://schemas.openxmlformats.org/officeDocument/2006/relationships/slideLayout" Target="../slideLayouts/slideLayout4.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3" Type="http://schemas.openxmlformats.org/officeDocument/2006/relationships/image" Target="../media/image29.emf"/><Relationship Id="rId2" Type="http://schemas.openxmlformats.org/officeDocument/2006/relationships/hyperlink" Target="http://www.biostathandbook.com/" TargetMode="External"/><Relationship Id="rId1" Type="http://schemas.openxmlformats.org/officeDocument/2006/relationships/slideLayout" Target="../slideLayouts/slideLayout4.xml"/></Relationships>
</file>

<file path=ppt/slides/_rels/slide77.xml.rels><?xml version="1.0" encoding="UTF-8" standalone="yes"?>
<Relationships xmlns="http://schemas.openxmlformats.org/package/2006/relationships"><Relationship Id="rId3" Type="http://schemas.openxmlformats.org/officeDocument/2006/relationships/image" Target="../media/image29.emf"/><Relationship Id="rId2" Type="http://schemas.openxmlformats.org/officeDocument/2006/relationships/hyperlink" Target="http://www.biostathandbook.com/" TargetMode="External"/><Relationship Id="rId1" Type="http://schemas.openxmlformats.org/officeDocument/2006/relationships/slideLayout" Target="../slideLayouts/slideLayout4.xml"/></Relationships>
</file>

<file path=ppt/slides/_rels/slide78.xml.rels><?xml version="1.0" encoding="UTF-8" standalone="yes"?>
<Relationships xmlns="http://schemas.openxmlformats.org/package/2006/relationships"><Relationship Id="rId2" Type="http://schemas.openxmlformats.org/officeDocument/2006/relationships/hyperlink" Target="https://www.fda.gov/media/109448/download" TargetMode="External"/><Relationship Id="rId1" Type="http://schemas.openxmlformats.org/officeDocument/2006/relationships/slideLayout" Target="../slideLayouts/slideLayout4.xml"/></Relationships>
</file>

<file path=ppt/slides/_rels/slide79.xml.rels><?xml version="1.0" encoding="UTF-8" standalone="yes"?>
<Relationships xmlns="http://schemas.openxmlformats.org/package/2006/relationships"><Relationship Id="rId2" Type="http://schemas.openxmlformats.org/officeDocument/2006/relationships/hyperlink" Target="https://www.aaacn.org/sites/default/files/documents/misc-docs/1e_PICOT_Questions_template.pdf" TargetMode="Externa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4.xml"/></Relationships>
</file>

<file path=ppt/slides/_rels/slide80.xml.rels><?xml version="1.0" encoding="UTF-8" standalone="yes"?>
<Relationships xmlns="http://schemas.openxmlformats.org/package/2006/relationships"><Relationship Id="rId3" Type="http://schemas.openxmlformats.org/officeDocument/2006/relationships/hyperlink" Target="https://www.aaacn.org/sites/default/files/documents/misc-docs/1e_PICOT_Questions_template.pdf" TargetMode="External"/><Relationship Id="rId2" Type="http://schemas.openxmlformats.org/officeDocument/2006/relationships/image" Target="../media/image30.jpg"/><Relationship Id="rId1" Type="http://schemas.openxmlformats.org/officeDocument/2006/relationships/slideLayout" Target="../slideLayouts/slideLayout4.xml"/></Relationships>
</file>

<file path=ppt/slides/_rels/slide81.xml.rels><?xml version="1.0" encoding="UTF-8" standalone="yes"?>
<Relationships xmlns="http://schemas.openxmlformats.org/package/2006/relationships"><Relationship Id="rId3" Type="http://schemas.openxmlformats.org/officeDocument/2006/relationships/image" Target="../media/image29.emf"/><Relationship Id="rId2" Type="http://schemas.openxmlformats.org/officeDocument/2006/relationships/hyperlink" Target="http://www.biostathandbook.com/" TargetMode="External"/><Relationship Id="rId1" Type="http://schemas.openxmlformats.org/officeDocument/2006/relationships/slideLayout" Target="../slideLayouts/slideLayout4.xml"/></Relationships>
</file>

<file path=ppt/slides/_rels/slide82.xml.rels><?xml version="1.0" encoding="UTF-8" standalone="yes"?>
<Relationships xmlns="http://schemas.openxmlformats.org/package/2006/relationships"><Relationship Id="rId3" Type="http://schemas.openxmlformats.org/officeDocument/2006/relationships/image" Target="../media/image29.emf"/><Relationship Id="rId2" Type="http://schemas.openxmlformats.org/officeDocument/2006/relationships/hyperlink" Target="http://www.biostathandbook.com/" TargetMode="External"/><Relationship Id="rId1" Type="http://schemas.openxmlformats.org/officeDocument/2006/relationships/slideLayout" Target="../slideLayouts/slideLayout4.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4.xml.rels><?xml version="1.0" encoding="UTF-8" standalone="yes"?>
<Relationships xmlns="http://schemas.openxmlformats.org/package/2006/relationships"><Relationship Id="rId3" Type="http://schemas.openxmlformats.org/officeDocument/2006/relationships/hyperlink" Target="http://www.mymarketresearchmethods.com/types-of-data-nominal-ordinal-interval-ratio/" TargetMode="External"/><Relationship Id="rId2" Type="http://schemas.openxmlformats.org/officeDocument/2006/relationships/image" Target="../media/image31.png"/><Relationship Id="rId1" Type="http://schemas.openxmlformats.org/officeDocument/2006/relationships/slideLayout" Target="../slideLayouts/slideLayout4.xml"/></Relationships>
</file>

<file path=ppt/slides/_rels/slide85.xml.rels><?xml version="1.0" encoding="UTF-8" standalone="yes"?>
<Relationships xmlns="http://schemas.openxmlformats.org/package/2006/relationships"><Relationship Id="rId2" Type="http://schemas.openxmlformats.org/officeDocument/2006/relationships/hyperlink" Target="http://www.cios.org/readbook/rmcs/rmcs.htm" TargetMode="External"/><Relationship Id="rId1" Type="http://schemas.openxmlformats.org/officeDocument/2006/relationships/slideLayout" Target="../slideLayouts/slideLayout4.xml"/></Relationships>
</file>

<file path=ppt/slides/_rels/slide86.xml.rels><?xml version="1.0" encoding="UTF-8" standalone="yes"?>
<Relationships xmlns="http://schemas.openxmlformats.org/package/2006/relationships"><Relationship Id="rId2" Type="http://schemas.openxmlformats.org/officeDocument/2006/relationships/hyperlink" Target="http://www.cios.org/readbook/rmcs/rmcs.htm" TargetMode="External"/><Relationship Id="rId1" Type="http://schemas.openxmlformats.org/officeDocument/2006/relationships/slideLayout" Target="../slideLayouts/slideLayout4.xml"/></Relationships>
</file>

<file path=ppt/slides/_rels/slide87.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5.xml"/><Relationship Id="rId1" Type="http://schemas.openxmlformats.org/officeDocument/2006/relationships/slideLayout" Target="../slideLayouts/slideLayout4.xml"/><Relationship Id="rId5" Type="http://schemas.openxmlformats.org/officeDocument/2006/relationships/hyperlink" Target="http://www.cios.org/readbook/rmcs/rmcs.htm" TargetMode="External"/><Relationship Id="rId4" Type="http://schemas.openxmlformats.org/officeDocument/2006/relationships/image" Target="../media/image33.emf"/></Relationships>
</file>

<file path=ppt/slides/_rels/slide88.xml.rels><?xml version="1.0" encoding="UTF-8" standalone="yes"?>
<Relationships xmlns="http://schemas.openxmlformats.org/package/2006/relationships"><Relationship Id="rId2" Type="http://schemas.openxmlformats.org/officeDocument/2006/relationships/hyperlink" Target="http://www.cios.org/readbook/rmcs/rmcs.htm" TargetMode="External"/><Relationship Id="rId1" Type="http://schemas.openxmlformats.org/officeDocument/2006/relationships/slideLayout" Target="../slideLayouts/slideLayout4.xml"/></Relationships>
</file>

<file path=ppt/slides/_rels/slide89.xml.rels><?xml version="1.0" encoding="UTF-8" standalone="yes"?>
<Relationships xmlns="http://schemas.openxmlformats.org/package/2006/relationships"><Relationship Id="rId3" Type="http://schemas.openxmlformats.org/officeDocument/2006/relationships/image" Target="../media/image29.emf"/><Relationship Id="rId2" Type="http://schemas.openxmlformats.org/officeDocument/2006/relationships/hyperlink" Target="http://www.biostathandbook.com/" TargetMode="Externa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4.xml"/></Relationships>
</file>

<file path=ppt/slides/_rels/slide90.xml.rels><?xml version="1.0" encoding="UTF-8" standalone="yes"?>
<Relationships xmlns="http://schemas.openxmlformats.org/package/2006/relationships"><Relationship Id="rId2" Type="http://schemas.openxmlformats.org/officeDocument/2006/relationships/hyperlink" Target="http://stattrek.com/hypothesis-test/hypothesis-testing.aspx" TargetMode="External"/><Relationship Id="rId1" Type="http://schemas.openxmlformats.org/officeDocument/2006/relationships/slideLayout" Target="../slideLayouts/slideLayout4.xml"/></Relationships>
</file>

<file path=ppt/slides/_rels/slide91.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6.xml"/><Relationship Id="rId1" Type="http://schemas.openxmlformats.org/officeDocument/2006/relationships/slideLayout" Target="../slideLayouts/slideLayout4.xml"/><Relationship Id="rId4" Type="http://schemas.openxmlformats.org/officeDocument/2006/relationships/image" Target="../media/image33.emf"/></Relationships>
</file>

<file path=ppt/slides/_rels/slide92.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7.xml"/><Relationship Id="rId1" Type="http://schemas.openxmlformats.org/officeDocument/2006/relationships/slideLayout" Target="../slideLayouts/slideLayout4.xml"/><Relationship Id="rId4" Type="http://schemas.openxmlformats.org/officeDocument/2006/relationships/image" Target="../media/image33.emf"/></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4.xml.rels><?xml version="1.0" encoding="UTF-8" standalone="yes"?>
<Relationships xmlns="http://schemas.openxmlformats.org/package/2006/relationships"><Relationship Id="rId2" Type="http://schemas.openxmlformats.org/officeDocument/2006/relationships/hyperlink" Target="http://www.cios.org/readbook/rmcs/rmcs.htm" TargetMode="External"/><Relationship Id="rId1" Type="http://schemas.openxmlformats.org/officeDocument/2006/relationships/slideLayout" Target="../slideLayouts/slideLayout4.xml"/></Relationships>
</file>

<file path=ppt/slides/_rels/slide95.xml.rels><?xml version="1.0" encoding="UTF-8" standalone="yes"?>
<Relationships xmlns="http://schemas.openxmlformats.org/package/2006/relationships"><Relationship Id="rId3" Type="http://schemas.openxmlformats.org/officeDocument/2006/relationships/image" Target="../media/image33.emf"/><Relationship Id="rId2" Type="http://schemas.openxmlformats.org/officeDocument/2006/relationships/image" Target="../media/image32.png"/><Relationship Id="rId1" Type="http://schemas.openxmlformats.org/officeDocument/2006/relationships/slideLayout" Target="../slideLayouts/slideLayout4.xml"/></Relationships>
</file>

<file path=ppt/slides/_rels/slide96.xml.rels><?xml version="1.0" encoding="UTF-8" standalone="yes"?>
<Relationships xmlns="http://schemas.openxmlformats.org/package/2006/relationships"><Relationship Id="rId3" Type="http://schemas.openxmlformats.org/officeDocument/2006/relationships/image" Target="../media/image33.emf"/><Relationship Id="rId2" Type="http://schemas.openxmlformats.org/officeDocument/2006/relationships/image" Target="../media/image32.png"/><Relationship Id="rId1" Type="http://schemas.openxmlformats.org/officeDocument/2006/relationships/slideLayout" Target="../slideLayouts/slideLayout4.xml"/></Relationships>
</file>

<file path=ppt/slides/_rels/slide97.xml.rels><?xml version="1.0" encoding="UTF-8" standalone="yes"?>
<Relationships xmlns="http://schemas.openxmlformats.org/package/2006/relationships"><Relationship Id="rId2" Type="http://schemas.openxmlformats.org/officeDocument/2006/relationships/image" Target="../media/image34.emf"/><Relationship Id="rId1" Type="http://schemas.openxmlformats.org/officeDocument/2006/relationships/slideLayout" Target="../slideLayouts/slideLayout4.xml"/></Relationships>
</file>

<file path=ppt/slides/_rels/slide98.xml.rels><?xml version="1.0" encoding="UTF-8" standalone="yes"?>
<Relationships xmlns="http://schemas.openxmlformats.org/package/2006/relationships"><Relationship Id="rId3" Type="http://schemas.openxmlformats.org/officeDocument/2006/relationships/image" Target="../media/image33.emf"/><Relationship Id="rId2" Type="http://schemas.openxmlformats.org/officeDocument/2006/relationships/image" Target="../media/image32.png"/><Relationship Id="rId1" Type="http://schemas.openxmlformats.org/officeDocument/2006/relationships/slideLayout" Target="../slideLayouts/slideLayout4.xml"/></Relationships>
</file>

<file path=ppt/slides/_rels/slide99.xml.rels><?xml version="1.0" encoding="UTF-8" standalone="yes"?>
<Relationships xmlns="http://schemas.openxmlformats.org/package/2006/relationships"><Relationship Id="rId3" Type="http://schemas.openxmlformats.org/officeDocument/2006/relationships/image" Target="../media/image33.emf"/><Relationship Id="rId2" Type="http://schemas.openxmlformats.org/officeDocument/2006/relationships/image" Target="../media/image32.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AutoShape 2"/>
          <p:cNvSpPr>
            <a:spLocks noGrp="1" noChangeArrowheads="1"/>
          </p:cNvSpPr>
          <p:nvPr>
            <p:ph type="ctrTitle"/>
          </p:nvPr>
        </p:nvSpPr>
        <p:spPr>
          <a:xfrm>
            <a:off x="609600" y="990600"/>
            <a:ext cx="7999413" cy="2043113"/>
          </a:xfrm>
        </p:spPr>
        <p:txBody>
          <a:bodyPr/>
          <a:lstStyle/>
          <a:p>
            <a:pPr>
              <a:tabLst>
                <a:tab pos="5376863" algn="l"/>
              </a:tabLst>
            </a:pPr>
            <a:r>
              <a:rPr lang="en-US" sz="3200" dirty="0"/>
              <a:t>Research Methods for</a:t>
            </a:r>
            <a:br>
              <a:rPr lang="en-US" sz="3200" dirty="0"/>
            </a:br>
            <a:r>
              <a:rPr lang="en-US" sz="3200" dirty="0"/>
              <a:t>Biomedical Informatics</a:t>
            </a:r>
            <a:br>
              <a:rPr lang="en-US" sz="3200" dirty="0"/>
            </a:br>
            <a:r>
              <a:rPr lang="en-US" sz="2000" dirty="0"/>
              <a:t>July 21, 2021</a:t>
            </a:r>
            <a:br>
              <a:rPr lang="en-US" sz="3200" dirty="0"/>
            </a:br>
            <a:br>
              <a:rPr lang="en-US" sz="3200" dirty="0"/>
            </a:br>
            <a:r>
              <a:rPr lang="en-US" sz="1800" dirty="0">
                <a:latin typeface="Times New Roman" panose="02020603050405020304" pitchFamily="18" charset="0"/>
                <a:cs typeface="Times New Roman" panose="02020603050405020304" pitchFamily="18" charset="0"/>
              </a:rPr>
              <a:t>UB Summer Informatics Data Science Bootcamp</a:t>
            </a:r>
            <a:br>
              <a:rPr lang="en-GB" sz="1800" dirty="0">
                <a:latin typeface="Times New Roman" panose="02020603050405020304" pitchFamily="18" charset="0"/>
                <a:cs typeface="Times New Roman" panose="02020603050405020304" pitchFamily="18" charset="0"/>
              </a:rPr>
            </a:br>
            <a:r>
              <a:rPr lang="en-GB" sz="1800" dirty="0">
                <a:latin typeface="Times New Roman" panose="02020603050405020304" pitchFamily="18" charset="0"/>
                <a:cs typeface="Times New Roman" panose="02020603050405020304" pitchFamily="18" charset="0"/>
              </a:rPr>
              <a:t>Department of Biomedical Informatics, </a:t>
            </a:r>
            <a:r>
              <a:rPr lang="en-US" sz="1800" dirty="0">
                <a:latin typeface="Times New Roman" panose="02020603050405020304" pitchFamily="18" charset="0"/>
                <a:cs typeface="Times New Roman" panose="02020603050405020304" pitchFamily="18" charset="0"/>
              </a:rPr>
              <a:t>University at Buffalo</a:t>
            </a:r>
            <a:br>
              <a:rPr lang="en-US" sz="1800" dirty="0">
                <a:latin typeface="Times New Roman" panose="02020603050405020304" pitchFamily="18" charset="0"/>
                <a:cs typeface="Times New Roman" panose="02020603050405020304" pitchFamily="18" charset="0"/>
              </a:rPr>
            </a:br>
            <a:r>
              <a:rPr lang="en-US" sz="1800" dirty="0">
                <a:latin typeface="Times New Roman" panose="02020603050405020304" pitchFamily="18" charset="0"/>
                <a:cs typeface="Times New Roman" panose="02020603050405020304" pitchFamily="18" charset="0"/>
              </a:rPr>
              <a:t>July 12 – August 26, 2021</a:t>
            </a:r>
            <a:br>
              <a:rPr lang="en-US" sz="1800" dirty="0">
                <a:latin typeface="Times New Roman" panose="02020603050405020304" pitchFamily="18" charset="0"/>
                <a:cs typeface="Times New Roman" panose="02020603050405020304" pitchFamily="18" charset="0"/>
              </a:rPr>
            </a:br>
            <a:endParaRPr lang="en-US" sz="1800" dirty="0">
              <a:latin typeface="Times New Roman" panose="02020603050405020304" pitchFamily="18" charset="0"/>
              <a:cs typeface="Times New Roman" panose="02020603050405020304" pitchFamily="18" charset="0"/>
            </a:endParaRPr>
          </a:p>
        </p:txBody>
      </p:sp>
      <p:sp>
        <p:nvSpPr>
          <p:cNvPr id="5123" name="Rectangle 3"/>
          <p:cNvSpPr>
            <a:spLocks noGrp="1" noChangeArrowheads="1"/>
          </p:cNvSpPr>
          <p:nvPr>
            <p:ph type="subTitle" idx="1"/>
          </p:nvPr>
        </p:nvSpPr>
        <p:spPr>
          <a:xfrm>
            <a:off x="0" y="4191000"/>
            <a:ext cx="9144000" cy="1600200"/>
          </a:xfrm>
        </p:spPr>
        <p:txBody>
          <a:bodyPr/>
          <a:lstStyle/>
          <a:p>
            <a:pPr defTabSz="566738" eaLnBrk="1" hangingPunct="1">
              <a:lnSpc>
                <a:spcPct val="80000"/>
              </a:lnSpc>
            </a:pPr>
            <a:r>
              <a:rPr lang="en-GB" altLang="ja-JP" sz="2800" b="1" dirty="0">
                <a:ea typeface="ＭＳ 明朝" pitchFamily="49" charset="-128"/>
              </a:rPr>
              <a:t>Werner CEUSTERS, MD</a:t>
            </a:r>
            <a:endParaRPr lang="en-GB" altLang="ja-JP" sz="2800" b="1" baseline="30000" dirty="0">
              <a:ea typeface="ＭＳ 明朝" pitchFamily="49" charset="-128"/>
            </a:endParaRPr>
          </a:p>
          <a:p>
            <a:pPr defTabSz="566738" eaLnBrk="1" hangingPunct="1">
              <a:lnSpc>
                <a:spcPct val="120000"/>
              </a:lnSpc>
            </a:pPr>
            <a:endParaRPr lang="en-US" altLang="ja-JP" sz="1800" b="1" dirty="0">
              <a:ea typeface="ＭＳ 明朝" pitchFamily="49" charset="-128"/>
            </a:endParaRPr>
          </a:p>
          <a:p>
            <a:pPr defTabSz="566738" eaLnBrk="1" hangingPunct="1">
              <a:lnSpc>
                <a:spcPct val="120000"/>
              </a:lnSpc>
            </a:pPr>
            <a:r>
              <a:rPr lang="en-GB" altLang="ja-JP" sz="1800" i="1" dirty="0">
                <a:ea typeface="ＭＳ 明朝" pitchFamily="49" charset="-128"/>
              </a:rPr>
              <a:t>Division Chief Biomedical Ontology,</a:t>
            </a:r>
          </a:p>
          <a:p>
            <a:pPr defTabSz="566738" eaLnBrk="1" hangingPunct="1">
              <a:lnSpc>
                <a:spcPct val="120000"/>
              </a:lnSpc>
            </a:pPr>
            <a:r>
              <a:rPr lang="en-GB" altLang="ja-JP" sz="1800" i="1" dirty="0">
                <a:ea typeface="ＭＳ 明朝" pitchFamily="49" charset="-128"/>
              </a:rPr>
              <a:t>Department of Biomedical Informatics </a:t>
            </a:r>
          </a:p>
          <a:p>
            <a:pPr defTabSz="566738" eaLnBrk="1" hangingPunct="1">
              <a:lnSpc>
                <a:spcPct val="120000"/>
              </a:lnSpc>
            </a:pPr>
            <a:r>
              <a:rPr lang="en-GB" altLang="ja-JP" sz="1800" i="1" dirty="0">
                <a:ea typeface="ＭＳ 明朝" pitchFamily="49" charset="-128"/>
              </a:rPr>
              <a:t>University at Buffalo, NY, USA</a:t>
            </a:r>
          </a:p>
          <a:p>
            <a:pPr defTabSz="566738" eaLnBrk="1" hangingPunct="1">
              <a:lnSpc>
                <a:spcPct val="80000"/>
              </a:lnSpc>
            </a:pPr>
            <a:endParaRPr lang="en-US" altLang="ja-JP" sz="2000" i="1" dirty="0">
              <a:ea typeface="ＭＳ 明朝" pitchFamily="49" charset="-128"/>
            </a:endParaRPr>
          </a:p>
        </p:txBody>
      </p:sp>
      <p:sp>
        <p:nvSpPr>
          <p:cNvPr id="2" name="Slide Number Placeholder 1">
            <a:extLst>
              <a:ext uri="{FF2B5EF4-FFF2-40B4-BE49-F238E27FC236}">
                <a16:creationId xmlns:a16="http://schemas.microsoft.com/office/drawing/2014/main" id="{CF35DB6C-A23F-4D9C-94C4-723376FF5983}"/>
              </a:ext>
            </a:extLst>
          </p:cNvPr>
          <p:cNvSpPr>
            <a:spLocks noGrp="1"/>
          </p:cNvSpPr>
          <p:nvPr>
            <p:ph type="sldNum" sz="quarter" idx="10"/>
          </p:nvPr>
        </p:nvSpPr>
        <p:spPr/>
        <p:txBody>
          <a:bodyPr/>
          <a:lstStyle/>
          <a:p>
            <a:fld id="{01EF93C7-D0AB-41D7-8C62-1F8A9E33AE23}" type="slidenum">
              <a:rPr lang="en-US" smtClean="0"/>
              <a:pPr/>
              <a:t>1</a:t>
            </a:fld>
            <a:endParaRPr lang="en-US"/>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The scientific endeavor of BMI</a:t>
            </a:r>
          </a:p>
        </p:txBody>
      </p:sp>
      <p:sp>
        <p:nvSpPr>
          <p:cNvPr id="2" name="Slide Number Placeholder 1"/>
          <p:cNvSpPr>
            <a:spLocks noGrp="1"/>
          </p:cNvSpPr>
          <p:nvPr>
            <p:ph type="sldNum" sz="quarter" idx="10"/>
          </p:nvPr>
        </p:nvSpPr>
        <p:spPr/>
        <p:txBody>
          <a:bodyPr/>
          <a:lstStyle/>
          <a:p>
            <a:fld id="{7C5DB68A-9D44-4073-920F-D08D647C06A7}" type="slidenum">
              <a:rPr lang="en-US" smtClean="0"/>
              <a:t>10</a:t>
            </a:fld>
            <a:endParaRPr lang="en-US" dirty="0"/>
          </a:p>
        </p:txBody>
      </p:sp>
      <p:pic>
        <p:nvPicPr>
          <p:cNvPr id="7" name="Picture 6">
            <a:extLst>
              <a:ext uri="{FF2B5EF4-FFF2-40B4-BE49-F238E27FC236}">
                <a16:creationId xmlns:a16="http://schemas.microsoft.com/office/drawing/2014/main" id="{56FE7A4A-AF37-4DFF-B5EB-96AE5232D745}"/>
              </a:ext>
            </a:extLst>
          </p:cNvPr>
          <p:cNvPicPr>
            <a:picLocks noChangeAspect="1"/>
          </p:cNvPicPr>
          <p:nvPr/>
        </p:nvPicPr>
        <p:blipFill>
          <a:blip r:embed="rId2"/>
          <a:stretch>
            <a:fillRect/>
          </a:stretch>
        </p:blipFill>
        <p:spPr>
          <a:xfrm>
            <a:off x="2382772" y="1809763"/>
            <a:ext cx="6532628" cy="3619474"/>
          </a:xfrm>
          <a:prstGeom prst="rect">
            <a:avLst/>
          </a:prstGeom>
        </p:spPr>
      </p:pic>
      <p:sp>
        <p:nvSpPr>
          <p:cNvPr id="12" name="Rectangle 11">
            <a:extLst>
              <a:ext uri="{FF2B5EF4-FFF2-40B4-BE49-F238E27FC236}">
                <a16:creationId xmlns:a16="http://schemas.microsoft.com/office/drawing/2014/main" id="{BA67168A-5290-42BE-9592-889A878D956A}"/>
              </a:ext>
            </a:extLst>
          </p:cNvPr>
          <p:cNvSpPr/>
          <p:nvPr/>
        </p:nvSpPr>
        <p:spPr bwMode="auto">
          <a:xfrm rot="19746641">
            <a:off x="2299793" y="2215282"/>
            <a:ext cx="4144516" cy="2089365"/>
          </a:xfrm>
          <a:prstGeom prst="rect">
            <a:avLst/>
          </a:prstGeom>
          <a:noFill/>
          <a:ln w="38100" cap="flat" cmpd="sng" algn="ctr">
            <a:solidFill>
              <a:srgbClr val="FF66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13" name="Content Placeholder 4">
            <a:extLst>
              <a:ext uri="{FF2B5EF4-FFF2-40B4-BE49-F238E27FC236}">
                <a16:creationId xmlns:a16="http://schemas.microsoft.com/office/drawing/2014/main" id="{D12781ED-48B9-4DC2-A8F7-DF8347D0FBDC}"/>
              </a:ext>
            </a:extLst>
          </p:cNvPr>
          <p:cNvSpPr>
            <a:spLocks noGrp="1"/>
          </p:cNvSpPr>
          <p:nvPr>
            <p:ph idx="1"/>
          </p:nvPr>
        </p:nvSpPr>
        <p:spPr>
          <a:xfrm>
            <a:off x="228599" y="1371600"/>
            <a:ext cx="2057401" cy="3886200"/>
          </a:xfrm>
        </p:spPr>
        <p:txBody>
          <a:bodyPr/>
          <a:lstStyle/>
          <a:p>
            <a:pPr marL="0" indent="0"/>
            <a:r>
              <a:rPr lang="en-US" sz="1600" i="1" dirty="0"/>
              <a:t>Biomedical informatics (BMI) is </a:t>
            </a:r>
          </a:p>
          <a:p>
            <a:pPr>
              <a:buFont typeface="Arial" panose="020B0604020202020204" pitchFamily="34" charset="0"/>
              <a:buChar char="•"/>
            </a:pPr>
            <a:r>
              <a:rPr lang="en-US" sz="1600" i="1" dirty="0"/>
              <a:t>the interdisciplinary field </a:t>
            </a:r>
          </a:p>
          <a:p>
            <a:pPr>
              <a:buFont typeface="Arial" panose="020B0604020202020204" pitchFamily="34" charset="0"/>
              <a:buChar char="•"/>
            </a:pPr>
            <a:r>
              <a:rPr lang="en-US" sz="1600" i="1" dirty="0"/>
              <a:t>that studies and pursues the effective uses of biomedical data, information, and knowledge </a:t>
            </a:r>
          </a:p>
          <a:p>
            <a:pPr>
              <a:buFont typeface="Arial" panose="020B0604020202020204" pitchFamily="34" charset="0"/>
              <a:buChar char="•"/>
            </a:pPr>
            <a:r>
              <a:rPr lang="en-US" sz="1600" i="1" dirty="0"/>
              <a:t>for scientific inquiry, problem solving, and decision making,</a:t>
            </a:r>
          </a:p>
          <a:p>
            <a:pPr>
              <a:buFont typeface="Arial" panose="020B0604020202020204" pitchFamily="34" charset="0"/>
              <a:buChar char="•"/>
            </a:pPr>
            <a:r>
              <a:rPr lang="en-US" sz="1600" i="1" dirty="0"/>
              <a:t>driven by efforts to improve human health.</a:t>
            </a:r>
          </a:p>
        </p:txBody>
      </p:sp>
      <p:grpSp>
        <p:nvGrpSpPr>
          <p:cNvPr id="24" name="Group 23">
            <a:extLst>
              <a:ext uri="{FF2B5EF4-FFF2-40B4-BE49-F238E27FC236}">
                <a16:creationId xmlns:a16="http://schemas.microsoft.com/office/drawing/2014/main" id="{D37E4FE0-8B40-4888-AE2A-D4D742C65681}"/>
              </a:ext>
            </a:extLst>
          </p:cNvPr>
          <p:cNvGrpSpPr/>
          <p:nvPr/>
        </p:nvGrpSpPr>
        <p:grpSpPr>
          <a:xfrm>
            <a:off x="231030" y="4156470"/>
            <a:ext cx="4677340" cy="872729"/>
            <a:chOff x="231030" y="4156470"/>
            <a:chExt cx="4677340" cy="872729"/>
          </a:xfrm>
        </p:grpSpPr>
        <p:cxnSp>
          <p:nvCxnSpPr>
            <p:cNvPr id="9" name="Connector: Elbow 8">
              <a:extLst>
                <a:ext uri="{FF2B5EF4-FFF2-40B4-BE49-F238E27FC236}">
                  <a16:creationId xmlns:a16="http://schemas.microsoft.com/office/drawing/2014/main" id="{62B535AE-009E-446D-87C4-E51DDABEAD37}"/>
                </a:ext>
              </a:extLst>
            </p:cNvPr>
            <p:cNvCxnSpPr>
              <a:cxnSpLocks/>
              <a:stCxn id="3" idx="2"/>
              <a:endCxn id="12" idx="2"/>
            </p:cNvCxnSpPr>
            <p:nvPr/>
          </p:nvCxnSpPr>
          <p:spPr bwMode="auto">
            <a:xfrm rot="5400000" flipH="1" flipV="1">
              <a:off x="2628635" y="2749464"/>
              <a:ext cx="872729" cy="3686741"/>
            </a:xfrm>
            <a:prstGeom prst="bentConnector3">
              <a:avLst>
                <a:gd name="adj1" fmla="val -71894"/>
              </a:avLst>
            </a:prstGeom>
            <a:solidFill>
              <a:schemeClr val="accent1"/>
            </a:solidFill>
            <a:ln w="38100" cap="flat" cmpd="sng" algn="ctr">
              <a:solidFill>
                <a:srgbClr val="FF6600"/>
              </a:solidFill>
              <a:prstDash val="solid"/>
              <a:round/>
              <a:headEnd type="none" w="med" len="med"/>
              <a:tailEnd type="triangle"/>
            </a:ln>
            <a:effectLst/>
          </p:spPr>
        </p:cxnSp>
        <p:sp>
          <p:nvSpPr>
            <p:cNvPr id="3" name="Rectangle 2">
              <a:extLst>
                <a:ext uri="{FF2B5EF4-FFF2-40B4-BE49-F238E27FC236}">
                  <a16:creationId xmlns:a16="http://schemas.microsoft.com/office/drawing/2014/main" id="{D7ACDB92-E2AB-4B29-A163-3CECD4E5C69B}"/>
                </a:ext>
              </a:extLst>
            </p:cNvPr>
            <p:cNvSpPr/>
            <p:nvPr/>
          </p:nvSpPr>
          <p:spPr bwMode="auto">
            <a:xfrm>
              <a:off x="231030" y="4495800"/>
              <a:ext cx="1981200" cy="533399"/>
            </a:xfrm>
            <a:prstGeom prst="rect">
              <a:avLst/>
            </a:prstGeom>
            <a:noFill/>
            <a:ln w="38100" cap="flat" cmpd="sng" algn="ctr">
              <a:solidFill>
                <a:srgbClr val="FF66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grpSp>
    </p:spTree>
    <p:extLst>
      <p:ext uri="{BB962C8B-B14F-4D97-AF65-F5344CB8AC3E}">
        <p14:creationId xmlns:p14="http://schemas.microsoft.com/office/powerpoint/2010/main" val="28729442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28599" y="762000"/>
            <a:ext cx="3657601" cy="762000"/>
          </a:xfrm>
        </p:spPr>
        <p:txBody>
          <a:bodyPr/>
          <a:lstStyle/>
          <a:p>
            <a:r>
              <a:rPr lang="en-US" dirty="0"/>
              <a:t>Steps in research data analysis</a:t>
            </a:r>
          </a:p>
        </p:txBody>
      </p:sp>
      <p:sp>
        <p:nvSpPr>
          <p:cNvPr id="5" name="Content Placeholder 4"/>
          <p:cNvSpPr>
            <a:spLocks noGrp="1"/>
          </p:cNvSpPr>
          <p:nvPr>
            <p:ph idx="1"/>
          </p:nvPr>
        </p:nvSpPr>
        <p:spPr>
          <a:xfrm>
            <a:off x="228600" y="2057400"/>
            <a:ext cx="8686800" cy="4572000"/>
          </a:xfrm>
        </p:spPr>
        <p:txBody>
          <a:bodyPr/>
          <a:lstStyle/>
          <a:p>
            <a:pPr marL="457200" indent="-457200">
              <a:buFont typeface="+mj-lt"/>
              <a:buAutoNum type="arabicPeriod"/>
            </a:pPr>
            <a:r>
              <a:rPr lang="en-US" sz="1600" dirty="0"/>
              <a:t>Specify the question you are asking.</a:t>
            </a:r>
          </a:p>
          <a:p>
            <a:pPr marL="457200" indent="-457200">
              <a:buFont typeface="+mj-lt"/>
              <a:buAutoNum type="arabicPeriod"/>
            </a:pPr>
            <a:r>
              <a:rPr lang="en-US" sz="1600" dirty="0"/>
              <a:t>Put the question in the form of a null hypothesis and alternative hypothesis.</a:t>
            </a:r>
          </a:p>
          <a:p>
            <a:pPr marL="457200" indent="-457200">
              <a:buFont typeface="+mj-lt"/>
              <a:buAutoNum type="arabicPeriod"/>
            </a:pPr>
            <a:r>
              <a:rPr lang="en-US" sz="1600" dirty="0"/>
              <a:t>Determine which variables are relevant to the question.</a:t>
            </a:r>
          </a:p>
          <a:p>
            <a:pPr marL="457200" indent="-457200">
              <a:buFont typeface="+mj-lt"/>
              <a:buAutoNum type="arabicPeriod"/>
            </a:pPr>
            <a:r>
              <a:rPr lang="en-US" sz="1600" dirty="0"/>
              <a:t>Determine what kind of variable each one is.</a:t>
            </a:r>
          </a:p>
          <a:p>
            <a:pPr marL="457200" indent="-457200">
              <a:buFont typeface="+mj-lt"/>
              <a:buAutoNum type="arabicPeriod"/>
            </a:pPr>
            <a:r>
              <a:rPr lang="en-US" sz="1600" dirty="0"/>
              <a:t>Put the question in the form of a statistical null hypothesis and alternative hypothesis.</a:t>
            </a:r>
          </a:p>
          <a:p>
            <a:pPr marL="457200" indent="-457200">
              <a:buFont typeface="+mj-lt"/>
              <a:buAutoNum type="arabicPeriod"/>
            </a:pPr>
            <a:r>
              <a:rPr lang="en-US" sz="1600" dirty="0">
                <a:solidFill>
                  <a:srgbClr val="FFFF00"/>
                </a:solidFill>
              </a:rPr>
              <a:t>Design an experiment that controls or randomizes the confounding variables</a:t>
            </a:r>
            <a:r>
              <a:rPr lang="en-US" sz="1600" dirty="0"/>
              <a:t>.</a:t>
            </a:r>
          </a:p>
          <a:p>
            <a:pPr marL="457200" indent="-457200">
              <a:buFont typeface="+mj-lt"/>
              <a:buAutoNum type="arabicPeriod"/>
            </a:pPr>
            <a:r>
              <a:rPr lang="en-US" sz="1600" dirty="0"/>
              <a:t>Based on the number of variables, the kinds of variables, the expected fit to the parametric assumptions, and the hypothesis to be tested, choose the best statistical test to use. </a:t>
            </a:r>
          </a:p>
          <a:p>
            <a:pPr marL="457200" indent="-457200">
              <a:buFont typeface="+mj-lt"/>
              <a:buAutoNum type="arabicPeriod"/>
            </a:pPr>
            <a:r>
              <a:rPr lang="en-US" sz="1600" dirty="0"/>
              <a:t>If possible, do a power analysis to determine a good sample size for the experiment.</a:t>
            </a:r>
          </a:p>
          <a:p>
            <a:pPr marL="457200" indent="-457200">
              <a:buFont typeface="+mj-lt"/>
              <a:buAutoNum type="arabicPeriod"/>
            </a:pPr>
            <a:r>
              <a:rPr lang="en-US" sz="1600" dirty="0"/>
              <a:t>Do the experiment.</a:t>
            </a:r>
          </a:p>
          <a:p>
            <a:pPr marL="457200" indent="-457200">
              <a:buFont typeface="+mj-lt"/>
              <a:buAutoNum type="arabicPeriod"/>
            </a:pPr>
            <a:r>
              <a:rPr lang="en-US" sz="1600" dirty="0"/>
              <a:t>Examine the data to see if it meets the assumptions of the statistical test you chose. If it doesn't, choose a more appropriate test.</a:t>
            </a:r>
          </a:p>
          <a:p>
            <a:pPr marL="457200" indent="-457200">
              <a:buFont typeface="+mj-lt"/>
              <a:buAutoNum type="arabicPeriod"/>
            </a:pPr>
            <a:r>
              <a:rPr lang="en-US" sz="1600" dirty="0"/>
              <a:t>Apply the statistical test you chose, and interpret the results.</a:t>
            </a:r>
          </a:p>
          <a:p>
            <a:pPr marL="457200" indent="-457200">
              <a:buFont typeface="+mj-lt"/>
              <a:buAutoNum type="arabicPeriod"/>
            </a:pPr>
            <a:r>
              <a:rPr lang="en-US" sz="1600" dirty="0"/>
              <a:t>Communicate your results effectively, usually with a graph or table. </a:t>
            </a:r>
          </a:p>
        </p:txBody>
      </p:sp>
      <p:sp>
        <p:nvSpPr>
          <p:cNvPr id="2" name="Rectangle 1"/>
          <p:cNvSpPr/>
          <p:nvPr/>
        </p:nvSpPr>
        <p:spPr>
          <a:xfrm>
            <a:off x="228600" y="6443246"/>
            <a:ext cx="8839200" cy="338554"/>
          </a:xfrm>
          <a:prstGeom prst="rect">
            <a:avLst/>
          </a:prstGeom>
        </p:spPr>
        <p:txBody>
          <a:bodyPr wrap="square">
            <a:spAutoFit/>
          </a:bodyPr>
          <a:lstStyle/>
          <a:p>
            <a:pPr algn="r"/>
            <a:r>
              <a:rPr lang="en-US" sz="1600" b="0" dirty="0">
                <a:solidFill>
                  <a:schemeClr val="bg1"/>
                </a:solidFill>
              </a:rPr>
              <a:t>John H. McDonald. The Handbook of Biological Statistics ©. 2014. </a:t>
            </a:r>
            <a:r>
              <a:rPr lang="en-US" sz="1600" b="0" dirty="0">
                <a:solidFill>
                  <a:schemeClr val="bg1"/>
                </a:solidFill>
                <a:hlinkClick r:id="rId2"/>
              </a:rPr>
              <a:t>http://www.biostathandbook.com/</a:t>
            </a:r>
            <a:r>
              <a:rPr lang="en-US" sz="1600" b="0" dirty="0">
                <a:solidFill>
                  <a:schemeClr val="bg1"/>
                </a:solidFill>
              </a:rPr>
              <a:t> </a:t>
            </a:r>
          </a:p>
        </p:txBody>
      </p:sp>
      <p:sp>
        <p:nvSpPr>
          <p:cNvPr id="3" name="Slide Number Placeholder 2"/>
          <p:cNvSpPr>
            <a:spLocks noGrp="1"/>
          </p:cNvSpPr>
          <p:nvPr>
            <p:ph type="sldNum" sz="quarter" idx="10"/>
          </p:nvPr>
        </p:nvSpPr>
        <p:spPr/>
        <p:txBody>
          <a:bodyPr/>
          <a:lstStyle/>
          <a:p>
            <a:fld id="{E275BFA4-CA6D-4892-8C0A-6B14E134BD5D}" type="slidenum">
              <a:rPr lang="en-US" smtClean="0"/>
              <a:pPr/>
              <a:t>100</a:t>
            </a:fld>
            <a:endParaRPr lang="en-US"/>
          </a:p>
        </p:txBody>
      </p:sp>
      <p:pic>
        <p:nvPicPr>
          <p:cNvPr id="6" name="Picture 5">
            <a:extLst>
              <a:ext uri="{FF2B5EF4-FFF2-40B4-BE49-F238E27FC236}">
                <a16:creationId xmlns:a16="http://schemas.microsoft.com/office/drawing/2014/main" id="{46842A91-F0DC-48F9-8752-CAA2E9B58C20}"/>
              </a:ext>
            </a:extLst>
          </p:cNvPr>
          <p:cNvPicPr>
            <a:picLocks noChangeAspect="1"/>
          </p:cNvPicPr>
          <p:nvPr/>
        </p:nvPicPr>
        <p:blipFill>
          <a:blip r:embed="rId3"/>
          <a:stretch>
            <a:fillRect/>
          </a:stretch>
        </p:blipFill>
        <p:spPr>
          <a:xfrm>
            <a:off x="5257800" y="631271"/>
            <a:ext cx="3352800" cy="1785457"/>
          </a:xfrm>
          <a:prstGeom prst="rect">
            <a:avLst/>
          </a:prstGeom>
        </p:spPr>
      </p:pic>
    </p:spTree>
    <p:extLst>
      <p:ext uri="{BB962C8B-B14F-4D97-AF65-F5344CB8AC3E}">
        <p14:creationId xmlns:p14="http://schemas.microsoft.com/office/powerpoint/2010/main" val="2247974089"/>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FFC000"/>
                </a:solidFill>
              </a:rPr>
              <a:t>Some</a:t>
            </a:r>
            <a:r>
              <a:rPr lang="en-US" dirty="0"/>
              <a:t> Data Quality Dimensions</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9288015"/>
              </p:ext>
            </p:extLst>
          </p:nvPr>
        </p:nvGraphicFramePr>
        <p:xfrm>
          <a:off x="228600" y="1676400"/>
          <a:ext cx="8763000" cy="3143250"/>
        </p:xfrm>
        <a:graphic>
          <a:graphicData uri="http://schemas.openxmlformats.org/drawingml/2006/table">
            <a:tbl>
              <a:tblPr>
                <a:tableStyleId>{5C22544A-7EE6-4342-B048-85BDC9FD1C3A}</a:tableStyleId>
              </a:tblPr>
              <a:tblGrid>
                <a:gridCol w="1783620">
                  <a:extLst>
                    <a:ext uri="{9D8B030D-6E8A-4147-A177-3AD203B41FA5}">
                      <a16:colId xmlns:a16="http://schemas.microsoft.com/office/drawing/2014/main" val="20000"/>
                    </a:ext>
                  </a:extLst>
                </a:gridCol>
                <a:gridCol w="930584">
                  <a:extLst>
                    <a:ext uri="{9D8B030D-6E8A-4147-A177-3AD203B41FA5}">
                      <a16:colId xmlns:a16="http://schemas.microsoft.com/office/drawing/2014/main" val="20001"/>
                    </a:ext>
                  </a:extLst>
                </a:gridCol>
                <a:gridCol w="1938716">
                  <a:extLst>
                    <a:ext uri="{9D8B030D-6E8A-4147-A177-3AD203B41FA5}">
                      <a16:colId xmlns:a16="http://schemas.microsoft.com/office/drawing/2014/main" val="20002"/>
                    </a:ext>
                  </a:extLst>
                </a:gridCol>
                <a:gridCol w="930584">
                  <a:extLst>
                    <a:ext uri="{9D8B030D-6E8A-4147-A177-3AD203B41FA5}">
                      <a16:colId xmlns:a16="http://schemas.microsoft.com/office/drawing/2014/main" val="20003"/>
                    </a:ext>
                  </a:extLst>
                </a:gridCol>
                <a:gridCol w="2248912">
                  <a:extLst>
                    <a:ext uri="{9D8B030D-6E8A-4147-A177-3AD203B41FA5}">
                      <a16:colId xmlns:a16="http://schemas.microsoft.com/office/drawing/2014/main" val="20004"/>
                    </a:ext>
                  </a:extLst>
                </a:gridCol>
                <a:gridCol w="930584">
                  <a:extLst>
                    <a:ext uri="{9D8B030D-6E8A-4147-A177-3AD203B41FA5}">
                      <a16:colId xmlns:a16="http://schemas.microsoft.com/office/drawing/2014/main" val="20005"/>
                    </a:ext>
                  </a:extLst>
                </a:gridCol>
              </a:tblGrid>
              <a:tr h="190500">
                <a:tc>
                  <a:txBody>
                    <a:bodyPr/>
                    <a:lstStyle/>
                    <a:p>
                      <a:pPr algn="l" fontAlgn="b"/>
                      <a:r>
                        <a:rPr lang="en-US" sz="2000" u="none" strike="noStrike" dirty="0">
                          <a:solidFill>
                            <a:schemeClr val="bg1"/>
                          </a:solidFill>
                          <a:effectLst/>
                          <a:latin typeface="Trebuchet MS" panose="020B0603020202020204" pitchFamily="34" charset="0"/>
                        </a:rPr>
                        <a:t> Dimension</a:t>
                      </a:r>
                      <a:endParaRPr lang="en-US" sz="2000" b="0" i="0" u="none" strike="noStrike" dirty="0">
                        <a:solidFill>
                          <a:schemeClr val="bg1"/>
                        </a:solidFill>
                        <a:effectLst/>
                        <a:latin typeface="Trebuchet MS" panose="020B0603020202020204" pitchFamily="34" charset="0"/>
                      </a:endParaRPr>
                    </a:p>
                  </a:txBody>
                  <a:tcPr marL="9525" marR="9525" marT="9525" marB="0" anchor="b">
                    <a:solidFill>
                      <a:schemeClr val="bg2">
                        <a:lumMod val="75000"/>
                      </a:schemeClr>
                    </a:solidFill>
                  </a:tcPr>
                </a:tc>
                <a:tc>
                  <a:txBody>
                    <a:bodyPr/>
                    <a:lstStyle/>
                    <a:p>
                      <a:pPr algn="ctr" fontAlgn="b"/>
                      <a:r>
                        <a:rPr lang="en-US" sz="2000" u="none" strike="noStrike" dirty="0">
                          <a:solidFill>
                            <a:schemeClr val="bg1"/>
                          </a:solidFill>
                          <a:effectLst/>
                          <a:latin typeface="Trebuchet MS" panose="020B0603020202020204" pitchFamily="34" charset="0"/>
                        </a:rPr>
                        <a:t># cited </a:t>
                      </a:r>
                      <a:endParaRPr lang="en-US" sz="2000" b="0" i="0" u="none" strike="noStrike" dirty="0">
                        <a:solidFill>
                          <a:schemeClr val="bg1"/>
                        </a:solidFill>
                        <a:effectLst/>
                        <a:latin typeface="Trebuchet MS" panose="020B0603020202020204" pitchFamily="34" charset="0"/>
                      </a:endParaRPr>
                    </a:p>
                  </a:txBody>
                  <a:tcPr marL="9525" marR="9525" marT="9525" marB="0" anchor="b">
                    <a:solidFill>
                      <a:schemeClr val="bg2">
                        <a:lumMod val="75000"/>
                      </a:schemeClr>
                    </a:solidFill>
                  </a:tcPr>
                </a:tc>
                <a:tc>
                  <a:txBody>
                    <a:bodyPr/>
                    <a:lstStyle/>
                    <a:p>
                      <a:pPr algn="l" fontAlgn="b"/>
                      <a:r>
                        <a:rPr lang="en-US" sz="2000" u="none" strike="noStrike" dirty="0">
                          <a:solidFill>
                            <a:schemeClr val="bg1"/>
                          </a:solidFill>
                          <a:effectLst/>
                          <a:latin typeface="Trebuchet MS" panose="020B0603020202020204" pitchFamily="34" charset="0"/>
                        </a:rPr>
                        <a:t> Dimension</a:t>
                      </a:r>
                      <a:endParaRPr lang="en-US" sz="2000" b="0" i="0" u="none" strike="noStrike" dirty="0">
                        <a:solidFill>
                          <a:schemeClr val="bg1"/>
                        </a:solidFill>
                        <a:effectLst/>
                        <a:latin typeface="Trebuchet MS" panose="020B0603020202020204" pitchFamily="34" charset="0"/>
                      </a:endParaRPr>
                    </a:p>
                  </a:txBody>
                  <a:tcPr marL="9525" marR="9525" marT="9525" marB="0" anchor="b">
                    <a:solidFill>
                      <a:schemeClr val="bg2">
                        <a:lumMod val="75000"/>
                      </a:schemeClr>
                    </a:solidFill>
                  </a:tcPr>
                </a:tc>
                <a:tc>
                  <a:txBody>
                    <a:bodyPr/>
                    <a:lstStyle/>
                    <a:p>
                      <a:pPr algn="ctr" fontAlgn="b"/>
                      <a:r>
                        <a:rPr lang="en-US" sz="2000" u="none" strike="noStrike" dirty="0">
                          <a:solidFill>
                            <a:schemeClr val="bg1"/>
                          </a:solidFill>
                          <a:effectLst/>
                          <a:latin typeface="Trebuchet MS" panose="020B0603020202020204" pitchFamily="34" charset="0"/>
                        </a:rPr>
                        <a:t># cited </a:t>
                      </a:r>
                      <a:endParaRPr lang="en-US" sz="2000" b="0" i="0" u="none" strike="noStrike" dirty="0">
                        <a:solidFill>
                          <a:schemeClr val="bg1"/>
                        </a:solidFill>
                        <a:effectLst/>
                        <a:latin typeface="Trebuchet MS" panose="020B0603020202020204" pitchFamily="34" charset="0"/>
                      </a:endParaRPr>
                    </a:p>
                  </a:txBody>
                  <a:tcPr marL="9525" marR="9525" marT="9525" marB="0" anchor="b">
                    <a:solidFill>
                      <a:schemeClr val="bg2">
                        <a:lumMod val="75000"/>
                      </a:schemeClr>
                    </a:solidFill>
                  </a:tcPr>
                </a:tc>
                <a:tc>
                  <a:txBody>
                    <a:bodyPr/>
                    <a:lstStyle/>
                    <a:p>
                      <a:pPr algn="l" fontAlgn="b"/>
                      <a:r>
                        <a:rPr lang="en-US" sz="2000" u="none" strike="noStrike" dirty="0">
                          <a:solidFill>
                            <a:schemeClr val="bg1"/>
                          </a:solidFill>
                          <a:effectLst/>
                          <a:latin typeface="Trebuchet MS" panose="020B0603020202020204" pitchFamily="34" charset="0"/>
                        </a:rPr>
                        <a:t> Dimension</a:t>
                      </a:r>
                      <a:endParaRPr lang="en-US" sz="2000" b="0" i="0" u="none" strike="noStrike" dirty="0">
                        <a:solidFill>
                          <a:schemeClr val="bg1"/>
                        </a:solidFill>
                        <a:effectLst/>
                        <a:latin typeface="Trebuchet MS" panose="020B0603020202020204" pitchFamily="34" charset="0"/>
                      </a:endParaRPr>
                    </a:p>
                  </a:txBody>
                  <a:tcPr marL="9525" marR="9525" marT="9525" marB="0" anchor="b">
                    <a:solidFill>
                      <a:schemeClr val="bg2">
                        <a:lumMod val="75000"/>
                      </a:schemeClr>
                    </a:solidFill>
                  </a:tcPr>
                </a:tc>
                <a:tc>
                  <a:txBody>
                    <a:bodyPr/>
                    <a:lstStyle/>
                    <a:p>
                      <a:pPr algn="ctr" fontAlgn="b"/>
                      <a:r>
                        <a:rPr lang="en-US" sz="2000" u="none" strike="noStrike" dirty="0">
                          <a:solidFill>
                            <a:schemeClr val="bg1"/>
                          </a:solidFill>
                          <a:effectLst/>
                          <a:latin typeface="Trebuchet MS" panose="020B0603020202020204" pitchFamily="34" charset="0"/>
                        </a:rPr>
                        <a:t># cited </a:t>
                      </a:r>
                      <a:endParaRPr lang="en-US" sz="2000" b="0" i="0" u="none" strike="noStrike" dirty="0">
                        <a:solidFill>
                          <a:schemeClr val="bg1"/>
                        </a:solidFill>
                        <a:effectLst/>
                        <a:latin typeface="Trebuchet MS" panose="020B0603020202020204" pitchFamily="34" charset="0"/>
                      </a:endParaRPr>
                    </a:p>
                  </a:txBody>
                  <a:tcPr marL="9525" marR="9525" marT="9525" marB="0" anchor="b">
                    <a:solidFill>
                      <a:schemeClr val="bg2">
                        <a:lumMod val="75000"/>
                      </a:schemeClr>
                    </a:solidFill>
                  </a:tcPr>
                </a:tc>
                <a:extLst>
                  <a:ext uri="{0D108BD9-81ED-4DB2-BD59-A6C34878D82A}">
                    <a16:rowId xmlns:a16="http://schemas.microsoft.com/office/drawing/2014/main" val="10000"/>
                  </a:ext>
                </a:extLst>
              </a:tr>
              <a:tr h="190500">
                <a:tc>
                  <a:txBody>
                    <a:bodyPr/>
                    <a:lstStyle/>
                    <a:p>
                      <a:pPr algn="l" fontAlgn="b"/>
                      <a:r>
                        <a:rPr lang="en-US" sz="2000" u="none" strike="noStrike" dirty="0">
                          <a:solidFill>
                            <a:schemeClr val="bg1"/>
                          </a:solidFill>
                          <a:effectLst/>
                          <a:latin typeface="Trebuchet MS" panose="020B0603020202020204" pitchFamily="34" charset="0"/>
                        </a:rPr>
                        <a:t> </a:t>
                      </a:r>
                      <a:r>
                        <a:rPr lang="en-US" sz="2000" u="none" strike="noStrike" dirty="0">
                          <a:solidFill>
                            <a:srgbClr val="FFC000"/>
                          </a:solidFill>
                          <a:effectLst/>
                          <a:latin typeface="Trebuchet MS" panose="020B0603020202020204" pitchFamily="34" charset="0"/>
                        </a:rPr>
                        <a:t>Accuracy</a:t>
                      </a:r>
                      <a:endParaRPr lang="en-US" sz="2000" b="0" i="0" u="none" strike="noStrike" dirty="0">
                        <a:solidFill>
                          <a:srgbClr val="FFC000"/>
                        </a:solidFill>
                        <a:effectLst/>
                        <a:latin typeface="Trebuchet MS" panose="020B0603020202020204" pitchFamily="34" charset="0"/>
                      </a:endParaRPr>
                    </a:p>
                  </a:txBody>
                  <a:tcPr marL="9525" marR="9525" marT="9525" marB="0" anchor="b">
                    <a:noFill/>
                  </a:tcPr>
                </a:tc>
                <a:tc>
                  <a:txBody>
                    <a:bodyPr/>
                    <a:lstStyle/>
                    <a:p>
                      <a:pPr algn="ctr" fontAlgn="b"/>
                      <a:r>
                        <a:rPr lang="en-US" sz="2000" u="none" strike="noStrike" dirty="0">
                          <a:solidFill>
                            <a:schemeClr val="bg1"/>
                          </a:solidFill>
                          <a:effectLst/>
                          <a:latin typeface="Trebuchet MS" panose="020B0603020202020204" pitchFamily="34" charset="0"/>
                        </a:rPr>
                        <a:t>25</a:t>
                      </a:r>
                      <a:endParaRPr lang="en-US" sz="2000" b="0" i="0" u="none" strike="noStrike" dirty="0">
                        <a:solidFill>
                          <a:schemeClr val="bg1"/>
                        </a:solidFill>
                        <a:effectLst/>
                        <a:latin typeface="Trebuchet MS" panose="020B0603020202020204" pitchFamily="34" charset="0"/>
                      </a:endParaRPr>
                    </a:p>
                  </a:txBody>
                  <a:tcPr marL="9525" marR="9525" marT="9525" marB="0" anchor="b">
                    <a:noFill/>
                  </a:tcPr>
                </a:tc>
                <a:tc>
                  <a:txBody>
                    <a:bodyPr/>
                    <a:lstStyle/>
                    <a:p>
                      <a:pPr algn="l" fontAlgn="b"/>
                      <a:r>
                        <a:rPr lang="en-US" sz="2000" u="none" strike="noStrike" dirty="0">
                          <a:solidFill>
                            <a:schemeClr val="bg1"/>
                          </a:solidFill>
                          <a:effectLst/>
                          <a:latin typeface="Trebuchet MS" panose="020B0603020202020204" pitchFamily="34" charset="0"/>
                        </a:rPr>
                        <a:t> Format</a:t>
                      </a:r>
                      <a:endParaRPr lang="en-US" sz="2000" b="0" i="0" u="none" strike="noStrike" dirty="0">
                        <a:solidFill>
                          <a:schemeClr val="bg1"/>
                        </a:solidFill>
                        <a:effectLst/>
                        <a:latin typeface="Trebuchet MS" panose="020B0603020202020204" pitchFamily="34" charset="0"/>
                      </a:endParaRPr>
                    </a:p>
                  </a:txBody>
                  <a:tcPr marL="9525" marR="9525" marT="9525" marB="0" anchor="b">
                    <a:noFill/>
                  </a:tcPr>
                </a:tc>
                <a:tc>
                  <a:txBody>
                    <a:bodyPr/>
                    <a:lstStyle/>
                    <a:p>
                      <a:pPr algn="ctr" fontAlgn="b"/>
                      <a:r>
                        <a:rPr lang="en-US" sz="2000" u="none" strike="noStrike" dirty="0">
                          <a:solidFill>
                            <a:schemeClr val="bg1"/>
                          </a:solidFill>
                          <a:effectLst/>
                          <a:latin typeface="Trebuchet MS" panose="020B0603020202020204" pitchFamily="34" charset="0"/>
                        </a:rPr>
                        <a:t>4</a:t>
                      </a:r>
                      <a:endParaRPr lang="en-US" sz="2000" b="0" i="0" u="none" strike="noStrike" dirty="0">
                        <a:solidFill>
                          <a:schemeClr val="bg1"/>
                        </a:solidFill>
                        <a:effectLst/>
                        <a:latin typeface="Trebuchet MS" panose="020B0603020202020204" pitchFamily="34" charset="0"/>
                      </a:endParaRPr>
                    </a:p>
                  </a:txBody>
                  <a:tcPr marL="9525" marR="9525" marT="9525" marB="0" anchor="b">
                    <a:noFill/>
                  </a:tcPr>
                </a:tc>
                <a:tc>
                  <a:txBody>
                    <a:bodyPr/>
                    <a:lstStyle/>
                    <a:p>
                      <a:pPr algn="l" fontAlgn="b"/>
                      <a:r>
                        <a:rPr lang="en-US" sz="2000" u="none" strike="noStrike" dirty="0">
                          <a:solidFill>
                            <a:schemeClr val="bg1"/>
                          </a:solidFill>
                          <a:effectLst/>
                          <a:latin typeface="Trebuchet MS" panose="020B0603020202020204" pitchFamily="34" charset="0"/>
                        </a:rPr>
                        <a:t> Comparability</a:t>
                      </a:r>
                      <a:endParaRPr lang="en-US" sz="2000" b="0" i="0" u="none" strike="noStrike" dirty="0">
                        <a:solidFill>
                          <a:schemeClr val="bg1"/>
                        </a:solidFill>
                        <a:effectLst/>
                        <a:latin typeface="Trebuchet MS" panose="020B0603020202020204" pitchFamily="34" charset="0"/>
                      </a:endParaRPr>
                    </a:p>
                  </a:txBody>
                  <a:tcPr marL="9525" marR="9525" marT="9525" marB="0" anchor="b">
                    <a:noFill/>
                  </a:tcPr>
                </a:tc>
                <a:tc>
                  <a:txBody>
                    <a:bodyPr/>
                    <a:lstStyle/>
                    <a:p>
                      <a:pPr algn="ctr" fontAlgn="b"/>
                      <a:r>
                        <a:rPr lang="en-US" sz="2000" u="none" strike="noStrike" dirty="0">
                          <a:solidFill>
                            <a:schemeClr val="bg1"/>
                          </a:solidFill>
                          <a:effectLst/>
                          <a:latin typeface="Trebuchet MS" panose="020B0603020202020204" pitchFamily="34" charset="0"/>
                        </a:rPr>
                        <a:t>2</a:t>
                      </a:r>
                      <a:endParaRPr lang="en-US" sz="2000" b="0" i="0" u="none" strike="noStrike" dirty="0">
                        <a:solidFill>
                          <a:schemeClr val="bg1"/>
                        </a:solidFill>
                        <a:effectLst/>
                        <a:latin typeface="Trebuchet MS" panose="020B0603020202020204" pitchFamily="34" charset="0"/>
                      </a:endParaRPr>
                    </a:p>
                  </a:txBody>
                  <a:tcPr marL="9525" marR="9525" marT="9525" marB="0" anchor="b">
                    <a:noFill/>
                  </a:tcPr>
                </a:tc>
                <a:extLst>
                  <a:ext uri="{0D108BD9-81ED-4DB2-BD59-A6C34878D82A}">
                    <a16:rowId xmlns:a16="http://schemas.microsoft.com/office/drawing/2014/main" val="10001"/>
                  </a:ext>
                </a:extLst>
              </a:tr>
              <a:tr h="190500">
                <a:tc>
                  <a:txBody>
                    <a:bodyPr/>
                    <a:lstStyle/>
                    <a:p>
                      <a:pPr algn="l" fontAlgn="b"/>
                      <a:r>
                        <a:rPr lang="en-US" sz="2000" u="none" strike="noStrike" dirty="0">
                          <a:solidFill>
                            <a:schemeClr val="bg1"/>
                          </a:solidFill>
                          <a:effectLst/>
                          <a:latin typeface="Trebuchet MS" panose="020B0603020202020204" pitchFamily="34" charset="0"/>
                        </a:rPr>
                        <a:t> Reliability</a:t>
                      </a:r>
                      <a:endParaRPr lang="en-US" sz="2000" b="0" i="0" u="none" strike="noStrike" dirty="0">
                        <a:solidFill>
                          <a:schemeClr val="bg1"/>
                        </a:solidFill>
                        <a:effectLst/>
                        <a:latin typeface="Trebuchet MS" panose="020B0603020202020204" pitchFamily="34" charset="0"/>
                      </a:endParaRPr>
                    </a:p>
                  </a:txBody>
                  <a:tcPr marL="9525" marR="9525" marT="9525" marB="0" anchor="b">
                    <a:noFill/>
                  </a:tcPr>
                </a:tc>
                <a:tc>
                  <a:txBody>
                    <a:bodyPr/>
                    <a:lstStyle/>
                    <a:p>
                      <a:pPr algn="ctr" fontAlgn="b"/>
                      <a:r>
                        <a:rPr lang="en-US" sz="2000" u="none" strike="noStrike" dirty="0">
                          <a:solidFill>
                            <a:schemeClr val="bg1"/>
                          </a:solidFill>
                          <a:effectLst/>
                          <a:latin typeface="Trebuchet MS" panose="020B0603020202020204" pitchFamily="34" charset="0"/>
                        </a:rPr>
                        <a:t>22</a:t>
                      </a:r>
                      <a:endParaRPr lang="en-US" sz="2000" b="0" i="0" u="none" strike="noStrike" dirty="0">
                        <a:solidFill>
                          <a:schemeClr val="bg1"/>
                        </a:solidFill>
                        <a:effectLst/>
                        <a:latin typeface="Trebuchet MS" panose="020B0603020202020204" pitchFamily="34" charset="0"/>
                      </a:endParaRPr>
                    </a:p>
                  </a:txBody>
                  <a:tcPr marL="9525" marR="9525" marT="9525" marB="0" anchor="b">
                    <a:noFill/>
                  </a:tcPr>
                </a:tc>
                <a:tc>
                  <a:txBody>
                    <a:bodyPr/>
                    <a:lstStyle/>
                    <a:p>
                      <a:pPr algn="l" fontAlgn="b"/>
                      <a:r>
                        <a:rPr lang="en-US" sz="2000" u="none" strike="noStrike" dirty="0">
                          <a:solidFill>
                            <a:schemeClr val="bg1"/>
                          </a:solidFill>
                          <a:effectLst/>
                          <a:latin typeface="Trebuchet MS" panose="020B0603020202020204" pitchFamily="34" charset="0"/>
                        </a:rPr>
                        <a:t> Interpretability</a:t>
                      </a:r>
                      <a:endParaRPr lang="en-US" sz="2000" b="0" i="0" u="none" strike="noStrike" dirty="0">
                        <a:solidFill>
                          <a:schemeClr val="bg1"/>
                        </a:solidFill>
                        <a:effectLst/>
                        <a:latin typeface="Trebuchet MS" panose="020B0603020202020204" pitchFamily="34" charset="0"/>
                      </a:endParaRPr>
                    </a:p>
                  </a:txBody>
                  <a:tcPr marL="9525" marR="9525" marT="9525" marB="0" anchor="b">
                    <a:noFill/>
                  </a:tcPr>
                </a:tc>
                <a:tc>
                  <a:txBody>
                    <a:bodyPr/>
                    <a:lstStyle/>
                    <a:p>
                      <a:pPr algn="ctr" fontAlgn="b"/>
                      <a:r>
                        <a:rPr lang="en-US" sz="2000" u="none" strike="noStrike" dirty="0">
                          <a:solidFill>
                            <a:schemeClr val="bg1"/>
                          </a:solidFill>
                          <a:effectLst/>
                          <a:latin typeface="Trebuchet MS" panose="020B0603020202020204" pitchFamily="34" charset="0"/>
                        </a:rPr>
                        <a:t>4</a:t>
                      </a:r>
                      <a:endParaRPr lang="en-US" sz="2000" b="0" i="0" u="none" strike="noStrike" dirty="0">
                        <a:solidFill>
                          <a:schemeClr val="bg1"/>
                        </a:solidFill>
                        <a:effectLst/>
                        <a:latin typeface="Trebuchet MS" panose="020B0603020202020204" pitchFamily="34" charset="0"/>
                      </a:endParaRPr>
                    </a:p>
                  </a:txBody>
                  <a:tcPr marL="9525" marR="9525" marT="9525" marB="0" anchor="b">
                    <a:noFill/>
                  </a:tcPr>
                </a:tc>
                <a:tc>
                  <a:txBody>
                    <a:bodyPr/>
                    <a:lstStyle/>
                    <a:p>
                      <a:pPr algn="l" fontAlgn="b"/>
                      <a:r>
                        <a:rPr lang="en-US" sz="2000" u="none" strike="noStrike" dirty="0">
                          <a:solidFill>
                            <a:schemeClr val="bg1"/>
                          </a:solidFill>
                          <a:effectLst/>
                          <a:latin typeface="Trebuchet MS" panose="020B0603020202020204" pitchFamily="34" charset="0"/>
                        </a:rPr>
                        <a:t> Conciseness</a:t>
                      </a:r>
                      <a:endParaRPr lang="en-US" sz="2000" b="0" i="0" u="none" strike="noStrike" dirty="0">
                        <a:solidFill>
                          <a:schemeClr val="bg1"/>
                        </a:solidFill>
                        <a:effectLst/>
                        <a:latin typeface="Trebuchet MS" panose="020B0603020202020204" pitchFamily="34" charset="0"/>
                      </a:endParaRPr>
                    </a:p>
                  </a:txBody>
                  <a:tcPr marL="9525" marR="9525" marT="9525" marB="0" anchor="b">
                    <a:noFill/>
                  </a:tcPr>
                </a:tc>
                <a:tc>
                  <a:txBody>
                    <a:bodyPr/>
                    <a:lstStyle/>
                    <a:p>
                      <a:pPr algn="ctr" fontAlgn="b"/>
                      <a:r>
                        <a:rPr lang="en-US" sz="2000" u="none" strike="noStrike" dirty="0">
                          <a:solidFill>
                            <a:schemeClr val="bg1"/>
                          </a:solidFill>
                          <a:effectLst/>
                          <a:latin typeface="Trebuchet MS" panose="020B0603020202020204" pitchFamily="34" charset="0"/>
                        </a:rPr>
                        <a:t>2</a:t>
                      </a:r>
                      <a:endParaRPr lang="en-US" sz="2000" b="0" i="0" u="none" strike="noStrike" dirty="0">
                        <a:solidFill>
                          <a:schemeClr val="bg1"/>
                        </a:solidFill>
                        <a:effectLst/>
                        <a:latin typeface="Trebuchet MS" panose="020B0603020202020204" pitchFamily="34" charset="0"/>
                      </a:endParaRPr>
                    </a:p>
                  </a:txBody>
                  <a:tcPr marL="9525" marR="9525" marT="9525" marB="0" anchor="b">
                    <a:noFill/>
                  </a:tcPr>
                </a:tc>
                <a:extLst>
                  <a:ext uri="{0D108BD9-81ED-4DB2-BD59-A6C34878D82A}">
                    <a16:rowId xmlns:a16="http://schemas.microsoft.com/office/drawing/2014/main" val="10002"/>
                  </a:ext>
                </a:extLst>
              </a:tr>
              <a:tr h="190500">
                <a:tc>
                  <a:txBody>
                    <a:bodyPr/>
                    <a:lstStyle/>
                    <a:p>
                      <a:pPr algn="l" fontAlgn="b"/>
                      <a:r>
                        <a:rPr lang="en-US" sz="2000" u="none" strike="noStrike" dirty="0">
                          <a:solidFill>
                            <a:schemeClr val="bg1"/>
                          </a:solidFill>
                          <a:effectLst/>
                          <a:latin typeface="Trebuchet MS" panose="020B0603020202020204" pitchFamily="34" charset="0"/>
                        </a:rPr>
                        <a:t> Timeliness</a:t>
                      </a:r>
                      <a:endParaRPr lang="en-US" sz="2000" b="0" i="0" u="none" strike="noStrike" dirty="0">
                        <a:solidFill>
                          <a:schemeClr val="bg1"/>
                        </a:solidFill>
                        <a:effectLst/>
                        <a:latin typeface="Trebuchet MS" panose="020B0603020202020204" pitchFamily="34" charset="0"/>
                      </a:endParaRPr>
                    </a:p>
                  </a:txBody>
                  <a:tcPr marL="9525" marR="9525" marT="9525" marB="0" anchor="b">
                    <a:noFill/>
                  </a:tcPr>
                </a:tc>
                <a:tc>
                  <a:txBody>
                    <a:bodyPr/>
                    <a:lstStyle/>
                    <a:p>
                      <a:pPr algn="ctr" fontAlgn="b"/>
                      <a:r>
                        <a:rPr lang="en-US" sz="2000" u="none" strike="noStrike" dirty="0">
                          <a:solidFill>
                            <a:schemeClr val="bg1"/>
                          </a:solidFill>
                          <a:effectLst/>
                          <a:latin typeface="Trebuchet MS" panose="020B0603020202020204" pitchFamily="34" charset="0"/>
                        </a:rPr>
                        <a:t>19</a:t>
                      </a:r>
                      <a:endParaRPr lang="en-US" sz="2000" b="0" i="0" u="none" strike="noStrike" dirty="0">
                        <a:solidFill>
                          <a:schemeClr val="bg1"/>
                        </a:solidFill>
                        <a:effectLst/>
                        <a:latin typeface="Trebuchet MS" panose="020B0603020202020204" pitchFamily="34" charset="0"/>
                      </a:endParaRPr>
                    </a:p>
                  </a:txBody>
                  <a:tcPr marL="9525" marR="9525" marT="9525" marB="0" anchor="b">
                    <a:noFill/>
                  </a:tcPr>
                </a:tc>
                <a:tc>
                  <a:txBody>
                    <a:bodyPr/>
                    <a:lstStyle/>
                    <a:p>
                      <a:pPr algn="l" fontAlgn="b"/>
                      <a:r>
                        <a:rPr lang="en-US" sz="2000" u="none" strike="noStrike" dirty="0">
                          <a:solidFill>
                            <a:schemeClr val="bg1"/>
                          </a:solidFill>
                          <a:effectLst/>
                          <a:latin typeface="Trebuchet MS" panose="020B0603020202020204" pitchFamily="34" charset="0"/>
                        </a:rPr>
                        <a:t> Content</a:t>
                      </a:r>
                      <a:endParaRPr lang="en-US" sz="2000" b="0" i="0" u="none" strike="noStrike" dirty="0">
                        <a:solidFill>
                          <a:schemeClr val="bg1"/>
                        </a:solidFill>
                        <a:effectLst/>
                        <a:latin typeface="Trebuchet MS" panose="020B0603020202020204" pitchFamily="34" charset="0"/>
                      </a:endParaRPr>
                    </a:p>
                  </a:txBody>
                  <a:tcPr marL="9525" marR="9525" marT="9525" marB="0" anchor="b">
                    <a:noFill/>
                  </a:tcPr>
                </a:tc>
                <a:tc>
                  <a:txBody>
                    <a:bodyPr/>
                    <a:lstStyle/>
                    <a:p>
                      <a:pPr algn="ctr" fontAlgn="b"/>
                      <a:r>
                        <a:rPr lang="en-US" sz="2000" u="none" strike="noStrike" dirty="0">
                          <a:solidFill>
                            <a:schemeClr val="bg1"/>
                          </a:solidFill>
                          <a:effectLst/>
                          <a:latin typeface="Trebuchet MS" panose="020B0603020202020204" pitchFamily="34" charset="0"/>
                        </a:rPr>
                        <a:t>3</a:t>
                      </a:r>
                      <a:endParaRPr lang="en-US" sz="2000" b="0" i="0" u="none" strike="noStrike" dirty="0">
                        <a:solidFill>
                          <a:schemeClr val="bg1"/>
                        </a:solidFill>
                        <a:effectLst/>
                        <a:latin typeface="Trebuchet MS" panose="020B0603020202020204" pitchFamily="34" charset="0"/>
                      </a:endParaRPr>
                    </a:p>
                  </a:txBody>
                  <a:tcPr marL="9525" marR="9525" marT="9525" marB="0" anchor="b">
                    <a:noFill/>
                  </a:tcPr>
                </a:tc>
                <a:tc>
                  <a:txBody>
                    <a:bodyPr/>
                    <a:lstStyle/>
                    <a:p>
                      <a:pPr algn="l" fontAlgn="b"/>
                      <a:r>
                        <a:rPr lang="en-US" sz="2000" u="none" strike="noStrike" dirty="0">
                          <a:solidFill>
                            <a:schemeClr val="bg1"/>
                          </a:solidFill>
                          <a:effectLst/>
                          <a:latin typeface="Trebuchet MS" panose="020B0603020202020204" pitchFamily="34" charset="0"/>
                        </a:rPr>
                        <a:t> </a:t>
                      </a:r>
                      <a:r>
                        <a:rPr lang="en-US" sz="2000" u="none" strike="noStrike" dirty="0">
                          <a:solidFill>
                            <a:srgbClr val="FFFF00"/>
                          </a:solidFill>
                          <a:effectLst/>
                          <a:latin typeface="Trebuchet MS" panose="020B0603020202020204" pitchFamily="34" charset="0"/>
                        </a:rPr>
                        <a:t>Freedom from bias</a:t>
                      </a:r>
                      <a:endParaRPr lang="en-US" sz="2000" b="0" i="0" u="none" strike="noStrike" dirty="0">
                        <a:solidFill>
                          <a:srgbClr val="FFFF00"/>
                        </a:solidFill>
                        <a:effectLst/>
                        <a:latin typeface="Trebuchet MS" panose="020B0603020202020204" pitchFamily="34" charset="0"/>
                      </a:endParaRPr>
                    </a:p>
                  </a:txBody>
                  <a:tcPr marL="9525" marR="9525" marT="9525" marB="0" anchor="b">
                    <a:noFill/>
                  </a:tcPr>
                </a:tc>
                <a:tc>
                  <a:txBody>
                    <a:bodyPr/>
                    <a:lstStyle/>
                    <a:p>
                      <a:pPr algn="ctr" fontAlgn="b"/>
                      <a:r>
                        <a:rPr lang="en-US" sz="2000" u="none" strike="noStrike" dirty="0">
                          <a:solidFill>
                            <a:schemeClr val="bg1"/>
                          </a:solidFill>
                          <a:effectLst/>
                          <a:latin typeface="Trebuchet MS" panose="020B0603020202020204" pitchFamily="34" charset="0"/>
                        </a:rPr>
                        <a:t>2</a:t>
                      </a:r>
                      <a:endParaRPr lang="en-US" sz="2000" b="0" i="0" u="none" strike="noStrike" dirty="0">
                        <a:solidFill>
                          <a:schemeClr val="bg1"/>
                        </a:solidFill>
                        <a:effectLst/>
                        <a:latin typeface="Trebuchet MS" panose="020B0603020202020204" pitchFamily="34" charset="0"/>
                      </a:endParaRPr>
                    </a:p>
                  </a:txBody>
                  <a:tcPr marL="9525" marR="9525" marT="9525" marB="0" anchor="b">
                    <a:noFill/>
                  </a:tcPr>
                </a:tc>
                <a:extLst>
                  <a:ext uri="{0D108BD9-81ED-4DB2-BD59-A6C34878D82A}">
                    <a16:rowId xmlns:a16="http://schemas.microsoft.com/office/drawing/2014/main" val="10003"/>
                  </a:ext>
                </a:extLst>
              </a:tr>
              <a:tr h="190500">
                <a:tc>
                  <a:txBody>
                    <a:bodyPr/>
                    <a:lstStyle/>
                    <a:p>
                      <a:pPr algn="l" fontAlgn="b"/>
                      <a:r>
                        <a:rPr lang="en-US" sz="2000" u="none" strike="noStrike" dirty="0">
                          <a:solidFill>
                            <a:schemeClr val="bg1"/>
                          </a:solidFill>
                          <a:effectLst/>
                          <a:latin typeface="Trebuchet MS" panose="020B0603020202020204" pitchFamily="34" charset="0"/>
                        </a:rPr>
                        <a:t> Relevance</a:t>
                      </a:r>
                      <a:endParaRPr lang="en-US" sz="2000" b="0" i="0" u="none" strike="noStrike" dirty="0">
                        <a:solidFill>
                          <a:schemeClr val="bg1"/>
                        </a:solidFill>
                        <a:effectLst/>
                        <a:latin typeface="Trebuchet MS" panose="020B0603020202020204" pitchFamily="34" charset="0"/>
                      </a:endParaRPr>
                    </a:p>
                  </a:txBody>
                  <a:tcPr marL="9525" marR="9525" marT="9525" marB="0" anchor="b">
                    <a:noFill/>
                  </a:tcPr>
                </a:tc>
                <a:tc>
                  <a:txBody>
                    <a:bodyPr/>
                    <a:lstStyle/>
                    <a:p>
                      <a:pPr algn="ctr" fontAlgn="b"/>
                      <a:r>
                        <a:rPr lang="en-US" sz="2000" u="none" strike="noStrike" dirty="0">
                          <a:solidFill>
                            <a:schemeClr val="bg1"/>
                          </a:solidFill>
                          <a:effectLst/>
                          <a:latin typeface="Trebuchet MS" panose="020B0603020202020204" pitchFamily="34" charset="0"/>
                        </a:rPr>
                        <a:t>16</a:t>
                      </a:r>
                      <a:endParaRPr lang="en-US" sz="2000" b="0" i="0" u="none" strike="noStrike" dirty="0">
                        <a:solidFill>
                          <a:schemeClr val="bg1"/>
                        </a:solidFill>
                        <a:effectLst/>
                        <a:latin typeface="Trebuchet MS" panose="020B0603020202020204" pitchFamily="34" charset="0"/>
                      </a:endParaRPr>
                    </a:p>
                  </a:txBody>
                  <a:tcPr marL="9525" marR="9525" marT="9525" marB="0" anchor="b">
                    <a:noFill/>
                  </a:tcPr>
                </a:tc>
                <a:tc>
                  <a:txBody>
                    <a:bodyPr/>
                    <a:lstStyle/>
                    <a:p>
                      <a:pPr algn="l" fontAlgn="b"/>
                      <a:r>
                        <a:rPr lang="en-US" sz="2000" u="none" strike="noStrike" dirty="0">
                          <a:solidFill>
                            <a:schemeClr val="bg1"/>
                          </a:solidFill>
                          <a:effectLst/>
                          <a:latin typeface="Trebuchet MS" panose="020B0603020202020204" pitchFamily="34" charset="0"/>
                        </a:rPr>
                        <a:t> Efficiency</a:t>
                      </a:r>
                      <a:endParaRPr lang="en-US" sz="2000" b="0" i="0" u="none" strike="noStrike" dirty="0">
                        <a:solidFill>
                          <a:schemeClr val="bg1"/>
                        </a:solidFill>
                        <a:effectLst/>
                        <a:latin typeface="Trebuchet MS" panose="020B0603020202020204" pitchFamily="34" charset="0"/>
                      </a:endParaRPr>
                    </a:p>
                  </a:txBody>
                  <a:tcPr marL="9525" marR="9525" marT="9525" marB="0" anchor="b">
                    <a:noFill/>
                  </a:tcPr>
                </a:tc>
                <a:tc>
                  <a:txBody>
                    <a:bodyPr/>
                    <a:lstStyle/>
                    <a:p>
                      <a:pPr algn="ctr" fontAlgn="b"/>
                      <a:r>
                        <a:rPr lang="en-US" sz="2000" u="none" strike="noStrike" dirty="0">
                          <a:solidFill>
                            <a:schemeClr val="bg1"/>
                          </a:solidFill>
                          <a:effectLst/>
                          <a:latin typeface="Trebuchet MS" panose="020B0603020202020204" pitchFamily="34" charset="0"/>
                        </a:rPr>
                        <a:t>3</a:t>
                      </a:r>
                      <a:endParaRPr lang="en-US" sz="2000" b="0" i="0" u="none" strike="noStrike" dirty="0">
                        <a:solidFill>
                          <a:schemeClr val="bg1"/>
                        </a:solidFill>
                        <a:effectLst/>
                        <a:latin typeface="Trebuchet MS" panose="020B0603020202020204" pitchFamily="34" charset="0"/>
                      </a:endParaRPr>
                    </a:p>
                  </a:txBody>
                  <a:tcPr marL="9525" marR="9525" marT="9525" marB="0" anchor="b">
                    <a:noFill/>
                  </a:tcPr>
                </a:tc>
                <a:tc>
                  <a:txBody>
                    <a:bodyPr/>
                    <a:lstStyle/>
                    <a:p>
                      <a:pPr algn="l" fontAlgn="b"/>
                      <a:r>
                        <a:rPr lang="en-US" sz="2000" u="none" strike="noStrike" dirty="0">
                          <a:solidFill>
                            <a:schemeClr val="bg1"/>
                          </a:solidFill>
                          <a:effectLst/>
                          <a:latin typeface="Trebuchet MS" panose="020B0603020202020204" pitchFamily="34" charset="0"/>
                        </a:rPr>
                        <a:t> </a:t>
                      </a:r>
                      <a:r>
                        <a:rPr lang="en-US" sz="2000" u="none" strike="noStrike" dirty="0" err="1">
                          <a:solidFill>
                            <a:schemeClr val="bg1"/>
                          </a:solidFill>
                          <a:effectLst/>
                          <a:latin typeface="Trebuchet MS" panose="020B0603020202020204" pitchFamily="34" charset="0"/>
                        </a:rPr>
                        <a:t>Informativeness</a:t>
                      </a:r>
                      <a:endParaRPr lang="en-US" sz="2000" b="0" i="0" u="none" strike="noStrike" dirty="0">
                        <a:solidFill>
                          <a:schemeClr val="bg1"/>
                        </a:solidFill>
                        <a:effectLst/>
                        <a:latin typeface="Trebuchet MS" panose="020B0603020202020204" pitchFamily="34" charset="0"/>
                      </a:endParaRPr>
                    </a:p>
                  </a:txBody>
                  <a:tcPr marL="9525" marR="9525" marT="9525" marB="0" anchor="b">
                    <a:noFill/>
                  </a:tcPr>
                </a:tc>
                <a:tc>
                  <a:txBody>
                    <a:bodyPr/>
                    <a:lstStyle/>
                    <a:p>
                      <a:pPr algn="ctr" fontAlgn="b"/>
                      <a:r>
                        <a:rPr lang="en-US" sz="2000" u="none" strike="noStrike" dirty="0">
                          <a:solidFill>
                            <a:schemeClr val="bg1"/>
                          </a:solidFill>
                          <a:effectLst/>
                          <a:latin typeface="Trebuchet MS" panose="020B0603020202020204" pitchFamily="34" charset="0"/>
                        </a:rPr>
                        <a:t>2</a:t>
                      </a:r>
                      <a:endParaRPr lang="en-US" sz="2000" b="0" i="0" u="none" strike="noStrike" dirty="0">
                        <a:solidFill>
                          <a:schemeClr val="bg1"/>
                        </a:solidFill>
                        <a:effectLst/>
                        <a:latin typeface="Trebuchet MS" panose="020B0603020202020204" pitchFamily="34" charset="0"/>
                      </a:endParaRPr>
                    </a:p>
                  </a:txBody>
                  <a:tcPr marL="9525" marR="9525" marT="9525" marB="0" anchor="b">
                    <a:noFill/>
                  </a:tcPr>
                </a:tc>
                <a:extLst>
                  <a:ext uri="{0D108BD9-81ED-4DB2-BD59-A6C34878D82A}">
                    <a16:rowId xmlns:a16="http://schemas.microsoft.com/office/drawing/2014/main" val="10004"/>
                  </a:ext>
                </a:extLst>
              </a:tr>
              <a:tr h="190500">
                <a:tc>
                  <a:txBody>
                    <a:bodyPr/>
                    <a:lstStyle/>
                    <a:p>
                      <a:pPr algn="l" fontAlgn="b"/>
                      <a:r>
                        <a:rPr lang="en-US" sz="2000" u="none" strike="noStrike" dirty="0">
                          <a:solidFill>
                            <a:schemeClr val="bg1"/>
                          </a:solidFill>
                          <a:effectLst/>
                          <a:latin typeface="Trebuchet MS" panose="020B0603020202020204" pitchFamily="34" charset="0"/>
                        </a:rPr>
                        <a:t> Completeness</a:t>
                      </a:r>
                      <a:endParaRPr lang="en-US" sz="2000" b="0" i="0" u="none" strike="noStrike" dirty="0">
                        <a:solidFill>
                          <a:schemeClr val="bg1"/>
                        </a:solidFill>
                        <a:effectLst/>
                        <a:latin typeface="Trebuchet MS" panose="020B0603020202020204" pitchFamily="34" charset="0"/>
                      </a:endParaRPr>
                    </a:p>
                  </a:txBody>
                  <a:tcPr marL="9525" marR="9525" marT="9525" marB="0" anchor="b">
                    <a:noFill/>
                  </a:tcPr>
                </a:tc>
                <a:tc>
                  <a:txBody>
                    <a:bodyPr/>
                    <a:lstStyle/>
                    <a:p>
                      <a:pPr algn="ctr" fontAlgn="b"/>
                      <a:r>
                        <a:rPr lang="en-US" sz="2000" u="none" strike="noStrike" dirty="0">
                          <a:solidFill>
                            <a:schemeClr val="bg1"/>
                          </a:solidFill>
                          <a:effectLst/>
                          <a:latin typeface="Trebuchet MS" panose="020B0603020202020204" pitchFamily="34" charset="0"/>
                        </a:rPr>
                        <a:t>15</a:t>
                      </a:r>
                      <a:endParaRPr lang="en-US" sz="2000" b="0" i="0" u="none" strike="noStrike" dirty="0">
                        <a:solidFill>
                          <a:schemeClr val="bg1"/>
                        </a:solidFill>
                        <a:effectLst/>
                        <a:latin typeface="Trebuchet MS" panose="020B0603020202020204" pitchFamily="34" charset="0"/>
                      </a:endParaRPr>
                    </a:p>
                  </a:txBody>
                  <a:tcPr marL="9525" marR="9525" marT="9525" marB="0" anchor="b">
                    <a:noFill/>
                  </a:tcPr>
                </a:tc>
                <a:tc>
                  <a:txBody>
                    <a:bodyPr/>
                    <a:lstStyle/>
                    <a:p>
                      <a:pPr algn="l" fontAlgn="b"/>
                      <a:r>
                        <a:rPr lang="en-US" sz="2000" u="none" strike="noStrike" dirty="0">
                          <a:solidFill>
                            <a:schemeClr val="bg1"/>
                          </a:solidFill>
                          <a:effectLst/>
                          <a:latin typeface="Trebuchet MS" panose="020B0603020202020204" pitchFamily="34" charset="0"/>
                        </a:rPr>
                        <a:t> Importance</a:t>
                      </a:r>
                      <a:endParaRPr lang="en-US" sz="2000" b="0" i="0" u="none" strike="noStrike" dirty="0">
                        <a:solidFill>
                          <a:schemeClr val="bg1"/>
                        </a:solidFill>
                        <a:effectLst/>
                        <a:latin typeface="Trebuchet MS" panose="020B0603020202020204" pitchFamily="34" charset="0"/>
                      </a:endParaRPr>
                    </a:p>
                  </a:txBody>
                  <a:tcPr marL="9525" marR="9525" marT="9525" marB="0" anchor="b">
                    <a:noFill/>
                  </a:tcPr>
                </a:tc>
                <a:tc>
                  <a:txBody>
                    <a:bodyPr/>
                    <a:lstStyle/>
                    <a:p>
                      <a:pPr algn="ctr" fontAlgn="b"/>
                      <a:r>
                        <a:rPr lang="en-US" sz="2000" u="none" strike="noStrike" dirty="0">
                          <a:solidFill>
                            <a:schemeClr val="bg1"/>
                          </a:solidFill>
                          <a:effectLst/>
                          <a:latin typeface="Trebuchet MS" panose="020B0603020202020204" pitchFamily="34" charset="0"/>
                        </a:rPr>
                        <a:t>3</a:t>
                      </a:r>
                      <a:endParaRPr lang="en-US" sz="2000" b="0" i="0" u="none" strike="noStrike" dirty="0">
                        <a:solidFill>
                          <a:schemeClr val="bg1"/>
                        </a:solidFill>
                        <a:effectLst/>
                        <a:latin typeface="Trebuchet MS" panose="020B0603020202020204" pitchFamily="34" charset="0"/>
                      </a:endParaRPr>
                    </a:p>
                  </a:txBody>
                  <a:tcPr marL="9525" marR="9525" marT="9525" marB="0" anchor="b">
                    <a:noFill/>
                  </a:tcPr>
                </a:tc>
                <a:tc>
                  <a:txBody>
                    <a:bodyPr/>
                    <a:lstStyle/>
                    <a:p>
                      <a:pPr algn="l" fontAlgn="b"/>
                      <a:r>
                        <a:rPr lang="en-US" sz="2000" u="none" strike="noStrike" dirty="0">
                          <a:solidFill>
                            <a:schemeClr val="bg1"/>
                          </a:solidFill>
                          <a:effectLst/>
                          <a:latin typeface="Trebuchet MS" panose="020B0603020202020204" pitchFamily="34" charset="0"/>
                        </a:rPr>
                        <a:t> Level of detail</a:t>
                      </a:r>
                      <a:endParaRPr lang="en-US" sz="2000" b="0" i="0" u="none" strike="noStrike" dirty="0">
                        <a:solidFill>
                          <a:schemeClr val="bg1"/>
                        </a:solidFill>
                        <a:effectLst/>
                        <a:latin typeface="Trebuchet MS" panose="020B0603020202020204" pitchFamily="34" charset="0"/>
                      </a:endParaRPr>
                    </a:p>
                  </a:txBody>
                  <a:tcPr marL="9525" marR="9525" marT="9525" marB="0" anchor="b">
                    <a:noFill/>
                  </a:tcPr>
                </a:tc>
                <a:tc>
                  <a:txBody>
                    <a:bodyPr/>
                    <a:lstStyle/>
                    <a:p>
                      <a:pPr algn="ctr" fontAlgn="b"/>
                      <a:r>
                        <a:rPr lang="en-US" sz="2000" u="none" strike="noStrike" dirty="0">
                          <a:solidFill>
                            <a:schemeClr val="bg1"/>
                          </a:solidFill>
                          <a:effectLst/>
                          <a:latin typeface="Trebuchet MS" panose="020B0603020202020204" pitchFamily="34" charset="0"/>
                        </a:rPr>
                        <a:t>2</a:t>
                      </a:r>
                      <a:endParaRPr lang="en-US" sz="2000" b="0" i="0" u="none" strike="noStrike" dirty="0">
                        <a:solidFill>
                          <a:schemeClr val="bg1"/>
                        </a:solidFill>
                        <a:effectLst/>
                        <a:latin typeface="Trebuchet MS" panose="020B0603020202020204" pitchFamily="34" charset="0"/>
                      </a:endParaRPr>
                    </a:p>
                  </a:txBody>
                  <a:tcPr marL="9525" marR="9525" marT="9525" marB="0" anchor="b">
                    <a:noFill/>
                  </a:tcPr>
                </a:tc>
                <a:extLst>
                  <a:ext uri="{0D108BD9-81ED-4DB2-BD59-A6C34878D82A}">
                    <a16:rowId xmlns:a16="http://schemas.microsoft.com/office/drawing/2014/main" val="10005"/>
                  </a:ext>
                </a:extLst>
              </a:tr>
              <a:tr h="190500">
                <a:tc>
                  <a:txBody>
                    <a:bodyPr/>
                    <a:lstStyle/>
                    <a:p>
                      <a:pPr algn="l" fontAlgn="b"/>
                      <a:r>
                        <a:rPr lang="en-US" sz="2000" u="none" strike="noStrike" dirty="0">
                          <a:solidFill>
                            <a:schemeClr val="bg1"/>
                          </a:solidFill>
                          <a:effectLst/>
                          <a:latin typeface="Trebuchet MS" panose="020B0603020202020204" pitchFamily="34" charset="0"/>
                        </a:rPr>
                        <a:t> Currency</a:t>
                      </a:r>
                      <a:endParaRPr lang="en-US" sz="2000" b="0" i="0" u="none" strike="noStrike" dirty="0">
                        <a:solidFill>
                          <a:schemeClr val="bg1"/>
                        </a:solidFill>
                        <a:effectLst/>
                        <a:latin typeface="Trebuchet MS" panose="020B0603020202020204" pitchFamily="34" charset="0"/>
                      </a:endParaRPr>
                    </a:p>
                  </a:txBody>
                  <a:tcPr marL="9525" marR="9525" marT="9525" marB="0" anchor="b">
                    <a:noFill/>
                  </a:tcPr>
                </a:tc>
                <a:tc>
                  <a:txBody>
                    <a:bodyPr/>
                    <a:lstStyle/>
                    <a:p>
                      <a:pPr algn="ctr" fontAlgn="b"/>
                      <a:r>
                        <a:rPr lang="en-US" sz="2000" u="none" strike="noStrike" dirty="0">
                          <a:solidFill>
                            <a:schemeClr val="bg1"/>
                          </a:solidFill>
                          <a:effectLst/>
                          <a:latin typeface="Trebuchet MS" panose="020B0603020202020204" pitchFamily="34" charset="0"/>
                        </a:rPr>
                        <a:t>9</a:t>
                      </a:r>
                      <a:endParaRPr lang="en-US" sz="2000" b="0" i="0" u="none" strike="noStrike" dirty="0">
                        <a:solidFill>
                          <a:schemeClr val="bg1"/>
                        </a:solidFill>
                        <a:effectLst/>
                        <a:latin typeface="Trebuchet MS" panose="020B0603020202020204" pitchFamily="34" charset="0"/>
                      </a:endParaRPr>
                    </a:p>
                  </a:txBody>
                  <a:tcPr marL="9525" marR="9525" marT="9525" marB="0" anchor="b">
                    <a:noFill/>
                  </a:tcPr>
                </a:tc>
                <a:tc>
                  <a:txBody>
                    <a:bodyPr/>
                    <a:lstStyle/>
                    <a:p>
                      <a:pPr algn="l" fontAlgn="b"/>
                      <a:r>
                        <a:rPr lang="en-US" sz="2000" u="none" strike="noStrike" dirty="0">
                          <a:solidFill>
                            <a:schemeClr val="bg1"/>
                          </a:solidFill>
                          <a:effectLst/>
                          <a:latin typeface="Trebuchet MS" panose="020B0603020202020204" pitchFamily="34" charset="0"/>
                        </a:rPr>
                        <a:t> Sufficiency</a:t>
                      </a:r>
                      <a:endParaRPr lang="en-US" sz="2000" b="0" i="0" u="none" strike="noStrike" dirty="0">
                        <a:solidFill>
                          <a:schemeClr val="bg1"/>
                        </a:solidFill>
                        <a:effectLst/>
                        <a:latin typeface="Trebuchet MS" panose="020B0603020202020204" pitchFamily="34" charset="0"/>
                      </a:endParaRPr>
                    </a:p>
                  </a:txBody>
                  <a:tcPr marL="9525" marR="9525" marT="9525" marB="0" anchor="b">
                    <a:noFill/>
                  </a:tcPr>
                </a:tc>
                <a:tc>
                  <a:txBody>
                    <a:bodyPr/>
                    <a:lstStyle/>
                    <a:p>
                      <a:pPr algn="ctr" fontAlgn="b"/>
                      <a:r>
                        <a:rPr lang="en-US" sz="2000" u="none" strike="noStrike" dirty="0">
                          <a:solidFill>
                            <a:schemeClr val="bg1"/>
                          </a:solidFill>
                          <a:effectLst/>
                          <a:latin typeface="Trebuchet MS" panose="020B0603020202020204" pitchFamily="34" charset="0"/>
                        </a:rPr>
                        <a:t>3</a:t>
                      </a:r>
                      <a:endParaRPr lang="en-US" sz="2000" b="0" i="0" u="none" strike="noStrike" dirty="0">
                        <a:solidFill>
                          <a:schemeClr val="bg1"/>
                        </a:solidFill>
                        <a:effectLst/>
                        <a:latin typeface="Trebuchet MS" panose="020B0603020202020204" pitchFamily="34" charset="0"/>
                      </a:endParaRPr>
                    </a:p>
                  </a:txBody>
                  <a:tcPr marL="9525" marR="9525" marT="9525" marB="0" anchor="b">
                    <a:noFill/>
                  </a:tcPr>
                </a:tc>
                <a:tc>
                  <a:txBody>
                    <a:bodyPr/>
                    <a:lstStyle/>
                    <a:p>
                      <a:pPr algn="l" fontAlgn="b"/>
                      <a:r>
                        <a:rPr lang="en-US" sz="2000" u="none" strike="noStrike" dirty="0">
                          <a:solidFill>
                            <a:schemeClr val="bg1"/>
                          </a:solidFill>
                          <a:effectLst/>
                          <a:latin typeface="Trebuchet MS" panose="020B0603020202020204" pitchFamily="34" charset="0"/>
                        </a:rPr>
                        <a:t> </a:t>
                      </a:r>
                      <a:r>
                        <a:rPr lang="en-US" sz="2000" u="none" strike="noStrike" dirty="0" err="1">
                          <a:solidFill>
                            <a:schemeClr val="bg1"/>
                          </a:solidFill>
                          <a:effectLst/>
                          <a:latin typeface="Trebuchet MS" panose="020B0603020202020204" pitchFamily="34" charset="0"/>
                        </a:rPr>
                        <a:t>Quantitativeness</a:t>
                      </a:r>
                      <a:endParaRPr lang="en-US" sz="2000" b="0" i="0" u="none" strike="noStrike" dirty="0">
                        <a:solidFill>
                          <a:schemeClr val="bg1"/>
                        </a:solidFill>
                        <a:effectLst/>
                        <a:latin typeface="Trebuchet MS" panose="020B0603020202020204" pitchFamily="34" charset="0"/>
                      </a:endParaRPr>
                    </a:p>
                  </a:txBody>
                  <a:tcPr marL="9525" marR="9525" marT="9525" marB="0" anchor="b">
                    <a:noFill/>
                  </a:tcPr>
                </a:tc>
                <a:tc>
                  <a:txBody>
                    <a:bodyPr/>
                    <a:lstStyle/>
                    <a:p>
                      <a:pPr algn="ctr" fontAlgn="b"/>
                      <a:r>
                        <a:rPr lang="en-US" sz="2000" u="none" strike="noStrike" dirty="0">
                          <a:solidFill>
                            <a:schemeClr val="bg1"/>
                          </a:solidFill>
                          <a:effectLst/>
                          <a:latin typeface="Trebuchet MS" panose="020B0603020202020204" pitchFamily="34" charset="0"/>
                        </a:rPr>
                        <a:t>2</a:t>
                      </a:r>
                      <a:endParaRPr lang="en-US" sz="2000" b="0" i="0" u="none" strike="noStrike" dirty="0">
                        <a:solidFill>
                          <a:schemeClr val="bg1"/>
                        </a:solidFill>
                        <a:effectLst/>
                        <a:latin typeface="Trebuchet MS" panose="020B0603020202020204" pitchFamily="34" charset="0"/>
                      </a:endParaRPr>
                    </a:p>
                  </a:txBody>
                  <a:tcPr marL="9525" marR="9525" marT="9525" marB="0" anchor="b">
                    <a:noFill/>
                  </a:tcPr>
                </a:tc>
                <a:extLst>
                  <a:ext uri="{0D108BD9-81ED-4DB2-BD59-A6C34878D82A}">
                    <a16:rowId xmlns:a16="http://schemas.microsoft.com/office/drawing/2014/main" val="10006"/>
                  </a:ext>
                </a:extLst>
              </a:tr>
              <a:tr h="190500">
                <a:tc>
                  <a:txBody>
                    <a:bodyPr/>
                    <a:lstStyle/>
                    <a:p>
                      <a:pPr algn="l" fontAlgn="b"/>
                      <a:r>
                        <a:rPr lang="en-US" sz="2000" u="none" strike="noStrike" dirty="0">
                          <a:solidFill>
                            <a:schemeClr val="bg1"/>
                          </a:solidFill>
                          <a:effectLst/>
                          <a:latin typeface="Trebuchet MS" panose="020B0603020202020204" pitchFamily="34" charset="0"/>
                        </a:rPr>
                        <a:t> Consistency</a:t>
                      </a:r>
                      <a:endParaRPr lang="en-US" sz="2000" b="0" i="0" u="none" strike="noStrike" dirty="0">
                        <a:solidFill>
                          <a:schemeClr val="bg1"/>
                        </a:solidFill>
                        <a:effectLst/>
                        <a:latin typeface="Trebuchet MS" panose="020B0603020202020204" pitchFamily="34" charset="0"/>
                      </a:endParaRPr>
                    </a:p>
                  </a:txBody>
                  <a:tcPr marL="9525" marR="9525" marT="9525" marB="0" anchor="b">
                    <a:noFill/>
                  </a:tcPr>
                </a:tc>
                <a:tc>
                  <a:txBody>
                    <a:bodyPr/>
                    <a:lstStyle/>
                    <a:p>
                      <a:pPr algn="ctr" fontAlgn="b"/>
                      <a:r>
                        <a:rPr lang="en-US" sz="2000" u="none" strike="noStrike" dirty="0">
                          <a:solidFill>
                            <a:schemeClr val="bg1"/>
                          </a:solidFill>
                          <a:effectLst/>
                          <a:latin typeface="Trebuchet MS" panose="020B0603020202020204" pitchFamily="34" charset="0"/>
                        </a:rPr>
                        <a:t>8 </a:t>
                      </a:r>
                      <a:endParaRPr lang="en-US" sz="2000" b="0" i="0" u="none" strike="noStrike" dirty="0">
                        <a:solidFill>
                          <a:schemeClr val="bg1"/>
                        </a:solidFill>
                        <a:effectLst/>
                        <a:latin typeface="Trebuchet MS" panose="020B0603020202020204" pitchFamily="34" charset="0"/>
                      </a:endParaRPr>
                    </a:p>
                  </a:txBody>
                  <a:tcPr marL="9525" marR="9525" marT="9525" marB="0" anchor="b">
                    <a:noFill/>
                  </a:tcPr>
                </a:tc>
                <a:tc>
                  <a:txBody>
                    <a:bodyPr/>
                    <a:lstStyle/>
                    <a:p>
                      <a:pPr algn="l" fontAlgn="b"/>
                      <a:r>
                        <a:rPr lang="en-US" sz="2000" u="none" strike="noStrike" dirty="0">
                          <a:solidFill>
                            <a:schemeClr val="bg1"/>
                          </a:solidFill>
                          <a:effectLst/>
                          <a:latin typeface="Trebuchet MS" panose="020B0603020202020204" pitchFamily="34" charset="0"/>
                        </a:rPr>
                        <a:t> Usability</a:t>
                      </a:r>
                      <a:endParaRPr lang="en-US" sz="2000" b="0" i="0" u="none" strike="noStrike" dirty="0">
                        <a:solidFill>
                          <a:schemeClr val="bg1"/>
                        </a:solidFill>
                        <a:effectLst/>
                        <a:latin typeface="Trebuchet MS" panose="020B0603020202020204" pitchFamily="34" charset="0"/>
                      </a:endParaRPr>
                    </a:p>
                  </a:txBody>
                  <a:tcPr marL="9525" marR="9525" marT="9525" marB="0" anchor="b">
                    <a:noFill/>
                  </a:tcPr>
                </a:tc>
                <a:tc>
                  <a:txBody>
                    <a:bodyPr/>
                    <a:lstStyle/>
                    <a:p>
                      <a:pPr algn="ctr" fontAlgn="b"/>
                      <a:r>
                        <a:rPr lang="en-US" sz="2000" u="none" strike="noStrike" dirty="0">
                          <a:solidFill>
                            <a:schemeClr val="bg1"/>
                          </a:solidFill>
                          <a:effectLst/>
                          <a:latin typeface="Trebuchet MS" panose="020B0603020202020204" pitchFamily="34" charset="0"/>
                        </a:rPr>
                        <a:t>3</a:t>
                      </a:r>
                      <a:endParaRPr lang="en-US" sz="2000" b="0" i="0" u="none" strike="noStrike" dirty="0">
                        <a:solidFill>
                          <a:schemeClr val="bg1"/>
                        </a:solidFill>
                        <a:effectLst/>
                        <a:latin typeface="Trebuchet MS" panose="020B0603020202020204" pitchFamily="34" charset="0"/>
                      </a:endParaRPr>
                    </a:p>
                  </a:txBody>
                  <a:tcPr marL="9525" marR="9525" marT="9525" marB="0" anchor="b">
                    <a:noFill/>
                  </a:tcPr>
                </a:tc>
                <a:tc>
                  <a:txBody>
                    <a:bodyPr/>
                    <a:lstStyle/>
                    <a:p>
                      <a:pPr algn="l" fontAlgn="b"/>
                      <a:r>
                        <a:rPr lang="en-US" sz="2000" u="none" strike="noStrike" dirty="0">
                          <a:solidFill>
                            <a:schemeClr val="bg1"/>
                          </a:solidFill>
                          <a:effectLst/>
                          <a:latin typeface="Trebuchet MS" panose="020B0603020202020204" pitchFamily="34" charset="0"/>
                        </a:rPr>
                        <a:t> Scope</a:t>
                      </a:r>
                      <a:endParaRPr lang="en-US" sz="2000" b="0" i="0" u="none" strike="noStrike" dirty="0">
                        <a:solidFill>
                          <a:schemeClr val="bg1"/>
                        </a:solidFill>
                        <a:effectLst/>
                        <a:latin typeface="Trebuchet MS" panose="020B0603020202020204" pitchFamily="34" charset="0"/>
                      </a:endParaRPr>
                    </a:p>
                  </a:txBody>
                  <a:tcPr marL="9525" marR="9525" marT="9525" marB="0" anchor="b">
                    <a:noFill/>
                  </a:tcPr>
                </a:tc>
                <a:tc>
                  <a:txBody>
                    <a:bodyPr/>
                    <a:lstStyle/>
                    <a:p>
                      <a:pPr algn="ctr" fontAlgn="b"/>
                      <a:r>
                        <a:rPr lang="en-US" sz="2000" u="none" strike="noStrike" dirty="0">
                          <a:solidFill>
                            <a:schemeClr val="bg1"/>
                          </a:solidFill>
                          <a:effectLst/>
                          <a:latin typeface="Trebuchet MS" panose="020B0603020202020204" pitchFamily="34" charset="0"/>
                        </a:rPr>
                        <a:t>2</a:t>
                      </a:r>
                      <a:endParaRPr lang="en-US" sz="2000" b="0" i="0" u="none" strike="noStrike" dirty="0">
                        <a:solidFill>
                          <a:schemeClr val="bg1"/>
                        </a:solidFill>
                        <a:effectLst/>
                        <a:latin typeface="Trebuchet MS" panose="020B0603020202020204" pitchFamily="34" charset="0"/>
                      </a:endParaRPr>
                    </a:p>
                  </a:txBody>
                  <a:tcPr marL="9525" marR="9525" marT="9525" marB="0" anchor="b">
                    <a:noFill/>
                  </a:tcPr>
                </a:tc>
                <a:extLst>
                  <a:ext uri="{0D108BD9-81ED-4DB2-BD59-A6C34878D82A}">
                    <a16:rowId xmlns:a16="http://schemas.microsoft.com/office/drawing/2014/main" val="10007"/>
                  </a:ext>
                </a:extLst>
              </a:tr>
              <a:tr h="190500">
                <a:tc>
                  <a:txBody>
                    <a:bodyPr/>
                    <a:lstStyle/>
                    <a:p>
                      <a:pPr algn="l" fontAlgn="b"/>
                      <a:r>
                        <a:rPr lang="en-US" sz="2000" u="none" strike="noStrike" dirty="0">
                          <a:solidFill>
                            <a:schemeClr val="bg1"/>
                          </a:solidFill>
                          <a:effectLst/>
                          <a:latin typeface="Trebuchet MS" panose="020B0603020202020204" pitchFamily="34" charset="0"/>
                        </a:rPr>
                        <a:t> Flexibility</a:t>
                      </a:r>
                      <a:endParaRPr lang="en-US" sz="2000" b="0" i="0" u="none" strike="noStrike" dirty="0">
                        <a:solidFill>
                          <a:schemeClr val="bg1"/>
                        </a:solidFill>
                        <a:effectLst/>
                        <a:latin typeface="Trebuchet MS" panose="020B0603020202020204" pitchFamily="34" charset="0"/>
                      </a:endParaRPr>
                    </a:p>
                  </a:txBody>
                  <a:tcPr marL="9525" marR="9525" marT="9525" marB="0" anchor="b">
                    <a:noFill/>
                  </a:tcPr>
                </a:tc>
                <a:tc>
                  <a:txBody>
                    <a:bodyPr/>
                    <a:lstStyle/>
                    <a:p>
                      <a:pPr algn="ctr" fontAlgn="b"/>
                      <a:r>
                        <a:rPr lang="en-US" sz="2000" u="none" strike="noStrike" dirty="0">
                          <a:solidFill>
                            <a:schemeClr val="bg1"/>
                          </a:solidFill>
                          <a:effectLst/>
                          <a:latin typeface="Trebuchet MS" panose="020B0603020202020204" pitchFamily="34" charset="0"/>
                        </a:rPr>
                        <a:t>5</a:t>
                      </a:r>
                      <a:endParaRPr lang="en-US" sz="2000" b="0" i="0" u="none" strike="noStrike" dirty="0">
                        <a:solidFill>
                          <a:schemeClr val="bg1"/>
                        </a:solidFill>
                        <a:effectLst/>
                        <a:latin typeface="Trebuchet MS" panose="020B0603020202020204" pitchFamily="34" charset="0"/>
                      </a:endParaRPr>
                    </a:p>
                  </a:txBody>
                  <a:tcPr marL="9525" marR="9525" marT="9525" marB="0" anchor="b">
                    <a:noFill/>
                  </a:tcPr>
                </a:tc>
                <a:tc>
                  <a:txBody>
                    <a:bodyPr/>
                    <a:lstStyle/>
                    <a:p>
                      <a:pPr algn="l" fontAlgn="b"/>
                      <a:r>
                        <a:rPr lang="en-US" sz="2000" u="none" strike="noStrike" dirty="0">
                          <a:solidFill>
                            <a:schemeClr val="bg1"/>
                          </a:solidFill>
                          <a:effectLst/>
                          <a:latin typeface="Trebuchet MS" panose="020B0603020202020204" pitchFamily="34" charset="0"/>
                        </a:rPr>
                        <a:t> Usefulness</a:t>
                      </a:r>
                      <a:endParaRPr lang="en-US" sz="2000" b="0" i="0" u="none" strike="noStrike" dirty="0">
                        <a:solidFill>
                          <a:schemeClr val="bg1"/>
                        </a:solidFill>
                        <a:effectLst/>
                        <a:latin typeface="Trebuchet MS" panose="020B0603020202020204" pitchFamily="34" charset="0"/>
                      </a:endParaRPr>
                    </a:p>
                  </a:txBody>
                  <a:tcPr marL="9525" marR="9525" marT="9525" marB="0" anchor="b">
                    <a:noFill/>
                  </a:tcPr>
                </a:tc>
                <a:tc>
                  <a:txBody>
                    <a:bodyPr/>
                    <a:lstStyle/>
                    <a:p>
                      <a:pPr algn="ctr" fontAlgn="b"/>
                      <a:r>
                        <a:rPr lang="en-US" sz="2000" u="none" strike="noStrike" dirty="0">
                          <a:solidFill>
                            <a:schemeClr val="bg1"/>
                          </a:solidFill>
                          <a:effectLst/>
                          <a:latin typeface="Trebuchet MS" panose="020B0603020202020204" pitchFamily="34" charset="0"/>
                        </a:rPr>
                        <a:t>3</a:t>
                      </a:r>
                      <a:endParaRPr lang="en-US" sz="2000" b="0" i="0" u="none" strike="noStrike" dirty="0">
                        <a:solidFill>
                          <a:schemeClr val="bg1"/>
                        </a:solidFill>
                        <a:effectLst/>
                        <a:latin typeface="Trebuchet MS" panose="020B0603020202020204" pitchFamily="34" charset="0"/>
                      </a:endParaRPr>
                    </a:p>
                  </a:txBody>
                  <a:tcPr marL="9525" marR="9525" marT="9525" marB="0" anchor="b">
                    <a:noFill/>
                  </a:tcPr>
                </a:tc>
                <a:tc>
                  <a:txBody>
                    <a:bodyPr/>
                    <a:lstStyle/>
                    <a:p>
                      <a:pPr algn="l" fontAlgn="b"/>
                      <a:r>
                        <a:rPr lang="en-US" sz="2000" u="none" strike="noStrike" dirty="0">
                          <a:solidFill>
                            <a:schemeClr val="bg1"/>
                          </a:solidFill>
                          <a:effectLst/>
                          <a:latin typeface="Trebuchet MS" panose="020B0603020202020204" pitchFamily="34" charset="0"/>
                        </a:rPr>
                        <a:t> Understandability</a:t>
                      </a:r>
                      <a:endParaRPr lang="en-US" sz="2000" b="0" i="0" u="none" strike="noStrike" dirty="0">
                        <a:solidFill>
                          <a:schemeClr val="bg1"/>
                        </a:solidFill>
                        <a:effectLst/>
                        <a:latin typeface="Trebuchet MS" panose="020B0603020202020204" pitchFamily="34" charset="0"/>
                      </a:endParaRPr>
                    </a:p>
                  </a:txBody>
                  <a:tcPr marL="9525" marR="9525" marT="9525" marB="0" anchor="b">
                    <a:noFill/>
                  </a:tcPr>
                </a:tc>
                <a:tc>
                  <a:txBody>
                    <a:bodyPr/>
                    <a:lstStyle/>
                    <a:p>
                      <a:pPr algn="ctr" fontAlgn="b"/>
                      <a:r>
                        <a:rPr lang="en-US" sz="2000" u="none" strike="noStrike" dirty="0">
                          <a:solidFill>
                            <a:schemeClr val="bg1"/>
                          </a:solidFill>
                          <a:effectLst/>
                          <a:latin typeface="Trebuchet MS" panose="020B0603020202020204" pitchFamily="34" charset="0"/>
                        </a:rPr>
                        <a:t>2</a:t>
                      </a:r>
                      <a:endParaRPr lang="en-US" sz="2000" b="0" i="0" u="none" strike="noStrike" dirty="0">
                        <a:solidFill>
                          <a:schemeClr val="bg1"/>
                        </a:solidFill>
                        <a:effectLst/>
                        <a:latin typeface="Trebuchet MS" panose="020B0603020202020204" pitchFamily="34" charset="0"/>
                      </a:endParaRPr>
                    </a:p>
                  </a:txBody>
                  <a:tcPr marL="9525" marR="9525" marT="9525" marB="0" anchor="b">
                    <a:noFill/>
                  </a:tcPr>
                </a:tc>
                <a:extLst>
                  <a:ext uri="{0D108BD9-81ED-4DB2-BD59-A6C34878D82A}">
                    <a16:rowId xmlns:a16="http://schemas.microsoft.com/office/drawing/2014/main" val="10008"/>
                  </a:ext>
                </a:extLst>
              </a:tr>
              <a:tr h="190500">
                <a:tc>
                  <a:txBody>
                    <a:bodyPr/>
                    <a:lstStyle/>
                    <a:p>
                      <a:pPr algn="l" fontAlgn="b"/>
                      <a:r>
                        <a:rPr lang="en-US" sz="2000" u="none" strike="noStrike" dirty="0">
                          <a:solidFill>
                            <a:schemeClr val="bg1"/>
                          </a:solidFill>
                          <a:effectLst/>
                          <a:latin typeface="Trebuchet MS" panose="020B0603020202020204" pitchFamily="34" charset="0"/>
                        </a:rPr>
                        <a:t> </a:t>
                      </a:r>
                      <a:r>
                        <a:rPr lang="en-US" sz="2000" u="none" strike="noStrike" dirty="0">
                          <a:solidFill>
                            <a:srgbClr val="FFC000"/>
                          </a:solidFill>
                          <a:effectLst/>
                          <a:latin typeface="Trebuchet MS" panose="020B0603020202020204" pitchFamily="34" charset="0"/>
                        </a:rPr>
                        <a:t>Precision</a:t>
                      </a:r>
                      <a:endParaRPr lang="en-US" sz="2000" b="0" i="0" u="none" strike="noStrike" dirty="0">
                        <a:solidFill>
                          <a:srgbClr val="FFC000"/>
                        </a:solidFill>
                        <a:effectLst/>
                        <a:latin typeface="Trebuchet MS" panose="020B0603020202020204" pitchFamily="34" charset="0"/>
                      </a:endParaRPr>
                    </a:p>
                  </a:txBody>
                  <a:tcPr marL="9525" marR="9525" marT="9525" marB="0" anchor="b">
                    <a:noFill/>
                  </a:tcPr>
                </a:tc>
                <a:tc>
                  <a:txBody>
                    <a:bodyPr/>
                    <a:lstStyle/>
                    <a:p>
                      <a:pPr algn="ctr" fontAlgn="b"/>
                      <a:r>
                        <a:rPr lang="en-US" sz="2000" u="none" strike="noStrike" dirty="0">
                          <a:solidFill>
                            <a:schemeClr val="bg1"/>
                          </a:solidFill>
                          <a:effectLst/>
                          <a:latin typeface="Trebuchet MS" panose="020B0603020202020204" pitchFamily="34" charset="0"/>
                        </a:rPr>
                        <a:t>5</a:t>
                      </a:r>
                      <a:endParaRPr lang="en-US" sz="2000" b="0" i="0" u="none" strike="noStrike" dirty="0">
                        <a:solidFill>
                          <a:schemeClr val="bg1"/>
                        </a:solidFill>
                        <a:effectLst/>
                        <a:latin typeface="Trebuchet MS" panose="020B0603020202020204" pitchFamily="34" charset="0"/>
                      </a:endParaRPr>
                    </a:p>
                  </a:txBody>
                  <a:tcPr marL="9525" marR="9525" marT="9525" marB="0" anchor="b">
                    <a:noFill/>
                  </a:tcPr>
                </a:tc>
                <a:tc>
                  <a:txBody>
                    <a:bodyPr/>
                    <a:lstStyle/>
                    <a:p>
                      <a:pPr algn="l" fontAlgn="b"/>
                      <a:r>
                        <a:rPr lang="en-US" sz="2000" u="none" strike="noStrike" dirty="0">
                          <a:solidFill>
                            <a:schemeClr val="bg1"/>
                          </a:solidFill>
                          <a:effectLst/>
                          <a:latin typeface="Trebuchet MS" panose="020B0603020202020204" pitchFamily="34" charset="0"/>
                        </a:rPr>
                        <a:t> Clarity</a:t>
                      </a:r>
                      <a:endParaRPr lang="en-US" sz="2000" b="0" i="0" u="none" strike="noStrike" dirty="0">
                        <a:solidFill>
                          <a:schemeClr val="bg1"/>
                        </a:solidFill>
                        <a:effectLst/>
                        <a:latin typeface="Trebuchet MS" panose="020B0603020202020204" pitchFamily="34" charset="0"/>
                      </a:endParaRPr>
                    </a:p>
                  </a:txBody>
                  <a:tcPr marL="9525" marR="9525" marT="9525" marB="0" anchor="b">
                    <a:noFill/>
                  </a:tcPr>
                </a:tc>
                <a:tc>
                  <a:txBody>
                    <a:bodyPr/>
                    <a:lstStyle/>
                    <a:p>
                      <a:pPr algn="ctr" fontAlgn="b"/>
                      <a:r>
                        <a:rPr lang="en-US" sz="2000" u="none" strike="noStrike" dirty="0">
                          <a:solidFill>
                            <a:schemeClr val="bg1"/>
                          </a:solidFill>
                          <a:effectLst/>
                          <a:latin typeface="Trebuchet MS" panose="020B0603020202020204" pitchFamily="34" charset="0"/>
                        </a:rPr>
                        <a:t>2</a:t>
                      </a:r>
                      <a:endParaRPr lang="en-US" sz="2000" b="0" i="0" u="none" strike="noStrike" dirty="0">
                        <a:solidFill>
                          <a:schemeClr val="bg1"/>
                        </a:solidFill>
                        <a:effectLst/>
                        <a:latin typeface="Trebuchet MS" panose="020B0603020202020204" pitchFamily="34" charset="0"/>
                      </a:endParaRPr>
                    </a:p>
                  </a:txBody>
                  <a:tcPr marL="9525" marR="9525" marT="9525" marB="0" anchor="b">
                    <a:noFill/>
                  </a:tcPr>
                </a:tc>
                <a:tc>
                  <a:txBody>
                    <a:bodyPr/>
                    <a:lstStyle/>
                    <a:p>
                      <a:pPr algn="l" fontAlgn="b"/>
                      <a:endParaRPr lang="en-US" sz="2000" b="0" i="0" u="none" strike="noStrike">
                        <a:solidFill>
                          <a:schemeClr val="bg1"/>
                        </a:solidFill>
                        <a:effectLst/>
                        <a:latin typeface="Trebuchet MS" panose="020B0603020202020204" pitchFamily="34" charset="0"/>
                      </a:endParaRPr>
                    </a:p>
                  </a:txBody>
                  <a:tcPr marL="9525" marR="9525" marT="9525" marB="0" anchor="b">
                    <a:noFill/>
                  </a:tcPr>
                </a:tc>
                <a:tc>
                  <a:txBody>
                    <a:bodyPr/>
                    <a:lstStyle/>
                    <a:p>
                      <a:pPr algn="ctr" fontAlgn="b"/>
                      <a:endParaRPr lang="en-US" sz="2000" b="0" i="0" u="none" strike="noStrike" dirty="0">
                        <a:solidFill>
                          <a:schemeClr val="bg1"/>
                        </a:solidFill>
                        <a:effectLst/>
                        <a:latin typeface="Trebuchet MS" panose="020B0603020202020204" pitchFamily="34" charset="0"/>
                      </a:endParaRPr>
                    </a:p>
                  </a:txBody>
                  <a:tcPr marL="9525" marR="9525" marT="9525" marB="0" anchor="b">
                    <a:noFill/>
                  </a:tcPr>
                </a:tc>
                <a:extLst>
                  <a:ext uri="{0D108BD9-81ED-4DB2-BD59-A6C34878D82A}">
                    <a16:rowId xmlns:a16="http://schemas.microsoft.com/office/drawing/2014/main" val="10009"/>
                  </a:ext>
                </a:extLst>
              </a:tr>
            </a:tbl>
          </a:graphicData>
        </a:graphic>
      </p:graphicFrame>
      <p:sp>
        <p:nvSpPr>
          <p:cNvPr id="5" name="Rectangle 4"/>
          <p:cNvSpPr/>
          <p:nvPr/>
        </p:nvSpPr>
        <p:spPr>
          <a:xfrm>
            <a:off x="1600200" y="5562600"/>
            <a:ext cx="7315200" cy="954107"/>
          </a:xfrm>
          <a:prstGeom prst="rect">
            <a:avLst/>
          </a:prstGeom>
        </p:spPr>
        <p:txBody>
          <a:bodyPr wrap="square">
            <a:spAutoFit/>
          </a:bodyPr>
          <a:lstStyle/>
          <a:p>
            <a:pPr algn="r"/>
            <a:r>
              <a:rPr lang="en-US" sz="1400" b="0" dirty="0">
                <a:solidFill>
                  <a:schemeClr val="bg1"/>
                </a:solidFill>
                <a:latin typeface="Trebuchet MS" panose="020B0603020202020204" pitchFamily="34" charset="0"/>
              </a:rPr>
              <a:t>Wang, R.Y., </a:t>
            </a:r>
            <a:r>
              <a:rPr lang="en-US" sz="1400" b="0" dirty="0" err="1">
                <a:solidFill>
                  <a:schemeClr val="bg1"/>
                </a:solidFill>
                <a:latin typeface="Trebuchet MS" panose="020B0603020202020204" pitchFamily="34" charset="0"/>
              </a:rPr>
              <a:t>Storey</a:t>
            </a:r>
            <a:r>
              <a:rPr lang="en-US" sz="1400" b="0" dirty="0">
                <a:solidFill>
                  <a:schemeClr val="bg1"/>
                </a:solidFill>
                <a:latin typeface="Trebuchet MS" panose="020B0603020202020204" pitchFamily="34" charset="0"/>
              </a:rPr>
              <a:t>, V.C., and Firth, C.P. </a:t>
            </a:r>
          </a:p>
          <a:p>
            <a:pPr algn="r"/>
            <a:r>
              <a:rPr lang="en-US" sz="1400" b="0" dirty="0">
                <a:solidFill>
                  <a:schemeClr val="bg1"/>
                </a:solidFill>
                <a:latin typeface="Trebuchet MS" panose="020B0603020202020204" pitchFamily="34" charset="0"/>
              </a:rPr>
              <a:t>A framework for analysis of data quality research. </a:t>
            </a:r>
          </a:p>
          <a:p>
            <a:pPr algn="r"/>
            <a:r>
              <a:rPr lang="en-US" sz="1400" b="0" i="1" dirty="0">
                <a:solidFill>
                  <a:schemeClr val="bg1"/>
                </a:solidFill>
                <a:latin typeface="Trebuchet MS" panose="020B0603020202020204" pitchFamily="34" charset="0"/>
              </a:rPr>
              <a:t>IEEE Trans. on </a:t>
            </a:r>
            <a:r>
              <a:rPr lang="en-US" sz="1400" b="0" i="1" dirty="0" err="1">
                <a:solidFill>
                  <a:schemeClr val="bg1"/>
                </a:solidFill>
                <a:latin typeface="Trebuchet MS" panose="020B0603020202020204" pitchFamily="34" charset="0"/>
              </a:rPr>
              <a:t>Knowl</a:t>
            </a:r>
            <a:r>
              <a:rPr lang="en-US" sz="1400" b="0" i="1" dirty="0">
                <a:solidFill>
                  <a:schemeClr val="bg1"/>
                </a:solidFill>
                <a:latin typeface="Trebuchet MS" panose="020B0603020202020204" pitchFamily="34" charset="0"/>
              </a:rPr>
              <a:t>. Data Eng. 7, </a:t>
            </a:r>
            <a:r>
              <a:rPr lang="en-US" sz="1400" b="0" dirty="0">
                <a:solidFill>
                  <a:schemeClr val="bg1"/>
                </a:solidFill>
                <a:latin typeface="Trebuchet MS" panose="020B0603020202020204" pitchFamily="34" charset="0"/>
              </a:rPr>
              <a:t>4 (1995), pp. 623–640.</a:t>
            </a:r>
          </a:p>
          <a:p>
            <a:pPr algn="r"/>
            <a:r>
              <a:rPr lang="en-US" sz="1400" b="0" dirty="0">
                <a:solidFill>
                  <a:schemeClr val="bg1"/>
                </a:solidFill>
                <a:latin typeface="Trebuchet MS" panose="020B0603020202020204" pitchFamily="34" charset="0"/>
                <a:hlinkClick r:id="rId2"/>
              </a:rPr>
              <a:t>https://web.mit.edu/tdqm/www/tdqmpub/SURVEYIEEEKDEAug95.pdf</a:t>
            </a:r>
            <a:r>
              <a:rPr lang="en-US" sz="1400" b="0" dirty="0">
                <a:solidFill>
                  <a:schemeClr val="bg1"/>
                </a:solidFill>
                <a:latin typeface="Trebuchet MS" panose="020B0603020202020204" pitchFamily="34" charset="0"/>
              </a:rPr>
              <a:t> </a:t>
            </a:r>
          </a:p>
        </p:txBody>
      </p:sp>
      <p:sp>
        <p:nvSpPr>
          <p:cNvPr id="3" name="Slide Number Placeholder 2"/>
          <p:cNvSpPr>
            <a:spLocks noGrp="1"/>
          </p:cNvSpPr>
          <p:nvPr>
            <p:ph type="sldNum" sz="quarter" idx="10"/>
          </p:nvPr>
        </p:nvSpPr>
        <p:spPr/>
        <p:txBody>
          <a:bodyPr/>
          <a:lstStyle/>
          <a:p>
            <a:fld id="{970F0956-5B8E-40B4-A8DD-F75AA1D26018}" type="slidenum">
              <a:rPr lang="en-US" smtClean="0"/>
              <a:pPr/>
              <a:t>101</a:t>
            </a:fld>
            <a:endParaRPr lang="en-US"/>
          </a:p>
        </p:txBody>
      </p:sp>
    </p:spTree>
    <p:extLst>
      <p:ext uri="{BB962C8B-B14F-4D97-AF65-F5344CB8AC3E}">
        <p14:creationId xmlns:p14="http://schemas.microsoft.com/office/powerpoint/2010/main" val="3274423363"/>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7" name="Rectangle 3"/>
          <p:cNvSpPr>
            <a:spLocks noGrp="1" noChangeArrowheads="1"/>
          </p:cNvSpPr>
          <p:nvPr>
            <p:ph type="body" idx="1"/>
          </p:nvPr>
        </p:nvSpPr>
        <p:spPr/>
        <p:txBody>
          <a:bodyPr/>
          <a:lstStyle/>
          <a:p>
            <a:pPr marL="457200" indent="-457200">
              <a:lnSpc>
                <a:spcPct val="90000"/>
              </a:lnSpc>
              <a:buFont typeface="Arial" panose="020B0604020202020204" pitchFamily="34" charset="0"/>
              <a:buChar char="•"/>
            </a:pPr>
            <a:r>
              <a:rPr lang="en-US" altLang="en-US" sz="2800" b="1" u="sng" dirty="0"/>
              <a:t>Precision</a:t>
            </a:r>
          </a:p>
          <a:p>
            <a:pPr marL="857250" lvl="1" indent="-457200">
              <a:lnSpc>
                <a:spcPct val="90000"/>
              </a:lnSpc>
              <a:buFont typeface="Arial" panose="020B0604020202020204" pitchFamily="34" charset="0"/>
              <a:buChar char="•"/>
            </a:pPr>
            <a:r>
              <a:rPr lang="en-US" altLang="en-US" sz="2800" dirty="0"/>
              <a:t>The degree to which distinct representations (</a:t>
            </a:r>
            <a:r>
              <a:rPr lang="en-US" altLang="en-US" sz="2800" i="1" dirty="0"/>
              <a:t>references</a:t>
            </a:r>
            <a:r>
              <a:rPr lang="en-US" altLang="en-US" sz="2800" dirty="0"/>
              <a:t>) about the same portion of reality (the </a:t>
            </a:r>
            <a:r>
              <a:rPr lang="en-US" altLang="en-US" sz="2800" i="1" dirty="0"/>
              <a:t>referent</a:t>
            </a:r>
            <a:r>
              <a:rPr lang="en-US" altLang="en-US" sz="2800" dirty="0"/>
              <a:t>) are similar when derived under similar circumstances.</a:t>
            </a:r>
          </a:p>
          <a:p>
            <a:pPr marL="857250" lvl="1" indent="-457200">
              <a:lnSpc>
                <a:spcPct val="90000"/>
              </a:lnSpc>
              <a:buFont typeface="Arial" panose="020B0604020202020204" pitchFamily="34" charset="0"/>
              <a:buChar char="•"/>
            </a:pPr>
            <a:endParaRPr lang="en-US" altLang="en-US" sz="2800" dirty="0"/>
          </a:p>
          <a:p>
            <a:pPr marL="457200" indent="-457200">
              <a:lnSpc>
                <a:spcPct val="90000"/>
              </a:lnSpc>
              <a:buFont typeface="Arial" panose="020B0604020202020204" pitchFamily="34" charset="0"/>
              <a:buChar char="•"/>
            </a:pPr>
            <a:r>
              <a:rPr lang="en-US" altLang="en-US" sz="2800" b="1" u="sng" dirty="0"/>
              <a:t>Accuracy</a:t>
            </a:r>
          </a:p>
          <a:p>
            <a:pPr marL="857250" lvl="1" indent="-457200">
              <a:lnSpc>
                <a:spcPct val="90000"/>
              </a:lnSpc>
              <a:buFont typeface="Arial" panose="020B0604020202020204" pitchFamily="34" charset="0"/>
              <a:buChar char="•"/>
            </a:pPr>
            <a:r>
              <a:rPr lang="en-US" altLang="en-US" sz="2800" dirty="0"/>
              <a:t>The degree to which a representation actually represents what it was intended to represent.</a:t>
            </a:r>
          </a:p>
          <a:p>
            <a:pPr marL="857250" lvl="1" indent="-457200">
              <a:lnSpc>
                <a:spcPct val="90000"/>
              </a:lnSpc>
              <a:buFont typeface="Arial" panose="020B0604020202020204" pitchFamily="34" charset="0"/>
              <a:buChar char="•"/>
            </a:pPr>
            <a:r>
              <a:rPr lang="en-US" altLang="en-US" sz="2800" dirty="0"/>
              <a:t>How close is a representation to the truth?</a:t>
            </a:r>
          </a:p>
        </p:txBody>
      </p:sp>
      <p:sp>
        <p:nvSpPr>
          <p:cNvPr id="154628" name="Rectangle 4"/>
          <p:cNvSpPr>
            <a:spLocks noGrp="1" noChangeArrowheads="1"/>
          </p:cNvSpPr>
          <p:nvPr>
            <p:ph type="title"/>
          </p:nvPr>
        </p:nvSpPr>
        <p:spPr/>
        <p:txBody>
          <a:bodyPr/>
          <a:lstStyle/>
          <a:p>
            <a:r>
              <a:rPr lang="en-US" altLang="en-US" dirty="0"/>
              <a:t>Precision and accuracy of representations</a:t>
            </a:r>
          </a:p>
        </p:txBody>
      </p:sp>
      <p:sp>
        <p:nvSpPr>
          <p:cNvPr id="2" name="Slide Number Placeholder 1"/>
          <p:cNvSpPr>
            <a:spLocks noGrp="1"/>
          </p:cNvSpPr>
          <p:nvPr>
            <p:ph type="sldNum" sz="quarter" idx="10"/>
          </p:nvPr>
        </p:nvSpPr>
        <p:spPr/>
        <p:txBody>
          <a:bodyPr/>
          <a:lstStyle/>
          <a:p>
            <a:fld id="{970F0956-5B8E-40B4-A8DD-F75AA1D26018}" type="slidenum">
              <a:rPr lang="en-US" smtClean="0"/>
              <a:pPr/>
              <a:t>102</a:t>
            </a:fld>
            <a:endParaRPr lang="en-US"/>
          </a:p>
        </p:txBody>
      </p:sp>
    </p:spTree>
    <p:extLst>
      <p:ext uri="{BB962C8B-B14F-4D97-AF65-F5344CB8AC3E}">
        <p14:creationId xmlns:p14="http://schemas.microsoft.com/office/powerpoint/2010/main" val="37945853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5462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54627">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5462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54627">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54627">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4627" grpId="0" uiExpand="1" build="p"/>
    </p:bld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7" name="Rectangle 3"/>
          <p:cNvSpPr>
            <a:spLocks noGrp="1" noChangeArrowheads="1"/>
          </p:cNvSpPr>
          <p:nvPr>
            <p:ph type="body" idx="1"/>
          </p:nvPr>
        </p:nvSpPr>
        <p:spPr>
          <a:xfrm>
            <a:off x="228600" y="2057400"/>
            <a:ext cx="8686800" cy="4572000"/>
          </a:xfrm>
        </p:spPr>
        <p:txBody>
          <a:bodyPr/>
          <a:lstStyle/>
          <a:p>
            <a:pPr marL="457200" indent="-457200">
              <a:lnSpc>
                <a:spcPct val="90000"/>
              </a:lnSpc>
              <a:buFont typeface="Arial" panose="020B0604020202020204" pitchFamily="34" charset="0"/>
              <a:buChar char="•"/>
            </a:pPr>
            <a:r>
              <a:rPr lang="en-US" altLang="en-US" sz="2800" b="1" u="sng" dirty="0"/>
              <a:t>Validity</a:t>
            </a:r>
          </a:p>
          <a:p>
            <a:pPr marL="857250" lvl="1" indent="-457200">
              <a:lnSpc>
                <a:spcPct val="90000"/>
              </a:lnSpc>
              <a:buFont typeface="Arial" panose="020B0604020202020204" pitchFamily="34" charset="0"/>
              <a:buChar char="•"/>
            </a:pPr>
            <a:r>
              <a:rPr lang="en-US" altLang="en-US" sz="2800" dirty="0"/>
              <a:t>The extent to which a method or procedure allows or is able to derive representations of what is intended to be represented.</a:t>
            </a:r>
          </a:p>
          <a:p>
            <a:pPr marL="857250" lvl="1" indent="-457200">
              <a:lnSpc>
                <a:spcPct val="90000"/>
              </a:lnSpc>
              <a:buFont typeface="Arial" panose="020B0604020202020204" pitchFamily="34" charset="0"/>
              <a:buChar char="•"/>
            </a:pPr>
            <a:endParaRPr lang="en-US" altLang="en-US" sz="2800" dirty="0"/>
          </a:p>
          <a:p>
            <a:pPr marL="457200" indent="-457200">
              <a:lnSpc>
                <a:spcPct val="90000"/>
              </a:lnSpc>
              <a:buFont typeface="Arial" panose="020B0604020202020204" pitchFamily="34" charset="0"/>
              <a:buChar char="•"/>
            </a:pPr>
            <a:r>
              <a:rPr lang="en-US" altLang="en-US" sz="2800" b="1" u="sng" dirty="0"/>
              <a:t>Reliability</a:t>
            </a:r>
          </a:p>
          <a:p>
            <a:pPr marL="857250" lvl="1" indent="-457200">
              <a:lnSpc>
                <a:spcPct val="90000"/>
              </a:lnSpc>
              <a:buFont typeface="Arial" panose="020B0604020202020204" pitchFamily="34" charset="0"/>
              <a:buChar char="•"/>
            </a:pPr>
            <a:r>
              <a:rPr lang="en-US" altLang="en-US" sz="2800" dirty="0"/>
              <a:t>The degree to which a method or procedure allows or is able to derive similar representations under similar circumstances.</a:t>
            </a:r>
          </a:p>
        </p:txBody>
      </p:sp>
      <p:sp>
        <p:nvSpPr>
          <p:cNvPr id="154628" name="Rectangle 4"/>
          <p:cNvSpPr>
            <a:spLocks noGrp="1" noChangeArrowheads="1"/>
          </p:cNvSpPr>
          <p:nvPr>
            <p:ph type="title"/>
          </p:nvPr>
        </p:nvSpPr>
        <p:spPr/>
        <p:txBody>
          <a:bodyPr/>
          <a:lstStyle/>
          <a:p>
            <a:r>
              <a:rPr lang="en-US" altLang="en-US" dirty="0"/>
              <a:t>Validity and reliability of representational methods/procedures</a:t>
            </a:r>
          </a:p>
        </p:txBody>
      </p:sp>
      <p:sp>
        <p:nvSpPr>
          <p:cNvPr id="2" name="Slide Number Placeholder 1"/>
          <p:cNvSpPr>
            <a:spLocks noGrp="1"/>
          </p:cNvSpPr>
          <p:nvPr>
            <p:ph type="sldNum" sz="quarter" idx="10"/>
          </p:nvPr>
        </p:nvSpPr>
        <p:spPr/>
        <p:txBody>
          <a:bodyPr/>
          <a:lstStyle/>
          <a:p>
            <a:fld id="{970F0956-5B8E-40B4-A8DD-F75AA1D26018}" type="slidenum">
              <a:rPr lang="en-US" smtClean="0"/>
              <a:pPr/>
              <a:t>103</a:t>
            </a:fld>
            <a:endParaRPr lang="en-US"/>
          </a:p>
        </p:txBody>
      </p:sp>
    </p:spTree>
    <p:extLst>
      <p:ext uri="{BB962C8B-B14F-4D97-AF65-F5344CB8AC3E}">
        <p14:creationId xmlns:p14="http://schemas.microsoft.com/office/powerpoint/2010/main" val="15618652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5462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54627">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5462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5462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4627" grpId="0" uiExpand="1" build="p"/>
    </p:bld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Validity</a:t>
            </a:r>
          </a:p>
        </p:txBody>
      </p:sp>
      <p:sp>
        <p:nvSpPr>
          <p:cNvPr id="3" name="Content Placeholder 2"/>
          <p:cNvSpPr>
            <a:spLocks noGrp="1"/>
          </p:cNvSpPr>
          <p:nvPr>
            <p:ph idx="1"/>
          </p:nvPr>
        </p:nvSpPr>
        <p:spPr/>
        <p:txBody>
          <a:bodyPr/>
          <a:lstStyle/>
          <a:p>
            <a:pPr>
              <a:buFont typeface="Arial" panose="020B0604020202020204" pitchFamily="34" charset="0"/>
              <a:buChar char="•"/>
            </a:pPr>
            <a:r>
              <a:rPr lang="en-US" u="sng" dirty="0"/>
              <a:t>Internal validity</a:t>
            </a:r>
          </a:p>
          <a:p>
            <a:pPr lvl="1">
              <a:buFont typeface="Arial" panose="020B0604020202020204" pitchFamily="34" charset="0"/>
              <a:buChar char="•"/>
            </a:pPr>
            <a:r>
              <a:rPr lang="en-US" dirty="0"/>
              <a:t>The method produces an accurate representation for the portion of reality under scrutiny.</a:t>
            </a:r>
          </a:p>
          <a:p>
            <a:pPr lvl="1">
              <a:buFont typeface="Arial" panose="020B0604020202020204" pitchFamily="34" charset="0"/>
              <a:buChar char="•"/>
            </a:pPr>
            <a:endParaRPr lang="en-US" dirty="0"/>
          </a:p>
          <a:p>
            <a:pPr>
              <a:buFont typeface="Arial" panose="020B0604020202020204" pitchFamily="34" charset="0"/>
              <a:buChar char="•"/>
            </a:pPr>
            <a:r>
              <a:rPr lang="en-US" u="sng" dirty="0"/>
              <a:t>External validity</a:t>
            </a:r>
          </a:p>
          <a:p>
            <a:pPr lvl="1">
              <a:buFont typeface="Arial" panose="020B0604020202020204" pitchFamily="34" charset="0"/>
              <a:buChar char="•"/>
            </a:pPr>
            <a:r>
              <a:rPr lang="en-US" dirty="0"/>
              <a:t>The method produces for all similar portions of reality representations which with respect to these portions of reality are accurate to the same degree.  </a:t>
            </a:r>
          </a:p>
          <a:p>
            <a:pPr lvl="1">
              <a:buFont typeface="Arial" panose="020B0604020202020204" pitchFamily="34" charset="0"/>
              <a:buChar char="•"/>
            </a:pPr>
            <a:r>
              <a:rPr lang="en-US" dirty="0">
                <a:sym typeface="Wingdings" panose="05000000000000000000" pitchFamily="2" charset="2"/>
              </a:rPr>
              <a:t> generalizability</a:t>
            </a:r>
          </a:p>
        </p:txBody>
      </p:sp>
      <p:sp>
        <p:nvSpPr>
          <p:cNvPr id="4" name="Slide Number Placeholder 3"/>
          <p:cNvSpPr>
            <a:spLocks noGrp="1"/>
          </p:cNvSpPr>
          <p:nvPr>
            <p:ph type="sldNum" sz="quarter" idx="10"/>
          </p:nvPr>
        </p:nvSpPr>
        <p:spPr/>
        <p:txBody>
          <a:bodyPr/>
          <a:lstStyle/>
          <a:p>
            <a:fld id="{970F0956-5B8E-40B4-A8DD-F75AA1D26018}" type="slidenum">
              <a:rPr lang="en-US" smtClean="0"/>
              <a:pPr/>
              <a:t>104</a:t>
            </a:fld>
            <a:endParaRPr lang="en-US"/>
          </a:p>
        </p:txBody>
      </p:sp>
    </p:spTree>
    <p:extLst>
      <p:ext uri="{BB962C8B-B14F-4D97-AF65-F5344CB8AC3E}">
        <p14:creationId xmlns:p14="http://schemas.microsoft.com/office/powerpoint/2010/main" val="20067161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Error</a:t>
            </a:r>
          </a:p>
        </p:txBody>
      </p:sp>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431512" y="1539240"/>
            <a:ext cx="6280976" cy="3751151"/>
          </a:xfrm>
        </p:spPr>
      </p:pic>
      <p:sp>
        <p:nvSpPr>
          <p:cNvPr id="4" name="Slide Number Placeholder 3"/>
          <p:cNvSpPr>
            <a:spLocks noGrp="1"/>
          </p:cNvSpPr>
          <p:nvPr>
            <p:ph type="sldNum" sz="quarter" idx="10"/>
          </p:nvPr>
        </p:nvSpPr>
        <p:spPr/>
        <p:txBody>
          <a:bodyPr/>
          <a:lstStyle/>
          <a:p>
            <a:fld id="{970F0956-5B8E-40B4-A8DD-F75AA1D26018}" type="slidenum">
              <a:rPr lang="en-US" smtClean="0"/>
              <a:pPr/>
              <a:t>105</a:t>
            </a:fld>
            <a:endParaRPr lang="en-US"/>
          </a:p>
        </p:txBody>
      </p:sp>
      <p:sp>
        <p:nvSpPr>
          <p:cNvPr id="8" name="Freeform 7"/>
          <p:cNvSpPr/>
          <p:nvPr/>
        </p:nvSpPr>
        <p:spPr bwMode="auto">
          <a:xfrm>
            <a:off x="1431512" y="1600200"/>
            <a:ext cx="6280976" cy="3690192"/>
          </a:xfrm>
          <a:custGeom>
            <a:avLst/>
            <a:gdLst>
              <a:gd name="connsiteX0" fmla="*/ 4303059 w 6400800"/>
              <a:gd name="connsiteY0" fmla="*/ 0 h 3872753"/>
              <a:gd name="connsiteX1" fmla="*/ 6400800 w 6400800"/>
              <a:gd name="connsiteY1" fmla="*/ 0 h 3872753"/>
              <a:gd name="connsiteX2" fmla="*/ 6400800 w 6400800"/>
              <a:gd name="connsiteY2" fmla="*/ 3872753 h 3872753"/>
              <a:gd name="connsiteX3" fmla="*/ 0 w 6400800"/>
              <a:gd name="connsiteY3" fmla="*/ 3872753 h 3872753"/>
              <a:gd name="connsiteX4" fmla="*/ 0 w 6400800"/>
              <a:gd name="connsiteY4" fmla="*/ 2140772 h 3872753"/>
              <a:gd name="connsiteX5" fmla="*/ 4335332 w 6400800"/>
              <a:gd name="connsiteY5" fmla="*/ 2140772 h 3872753"/>
              <a:gd name="connsiteX6" fmla="*/ 4303059 w 6400800"/>
              <a:gd name="connsiteY6" fmla="*/ 0 h 38727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400800" h="3872753">
                <a:moveTo>
                  <a:pt x="4303059" y="0"/>
                </a:moveTo>
                <a:lnTo>
                  <a:pt x="6400800" y="0"/>
                </a:lnTo>
                <a:lnTo>
                  <a:pt x="6400800" y="3872753"/>
                </a:lnTo>
                <a:lnTo>
                  <a:pt x="0" y="3872753"/>
                </a:lnTo>
                <a:lnTo>
                  <a:pt x="0" y="2140772"/>
                </a:lnTo>
                <a:lnTo>
                  <a:pt x="4335332" y="2140772"/>
                </a:lnTo>
                <a:lnTo>
                  <a:pt x="4303059" y="0"/>
                </a:lnTo>
                <a:close/>
              </a:path>
            </a:pathLst>
          </a:custGeom>
          <a:noFill/>
          <a:ln w="762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9" name="TextBox 8"/>
          <p:cNvSpPr txBox="1"/>
          <p:nvPr/>
        </p:nvSpPr>
        <p:spPr>
          <a:xfrm flipH="1">
            <a:off x="762000" y="5414238"/>
            <a:ext cx="7726681" cy="1077218"/>
          </a:xfrm>
          <a:prstGeom prst="rect">
            <a:avLst/>
          </a:prstGeom>
          <a:noFill/>
        </p:spPr>
        <p:txBody>
          <a:bodyPr wrap="square" rtlCol="0">
            <a:spAutoFit/>
          </a:bodyPr>
          <a:lstStyle/>
          <a:p>
            <a:r>
              <a:rPr lang="en-US" dirty="0">
                <a:solidFill>
                  <a:schemeClr val="bg1"/>
                </a:solidFill>
              </a:rPr>
              <a:t>Error: the difference between the representation and the referent</a:t>
            </a:r>
          </a:p>
        </p:txBody>
      </p:sp>
    </p:spTree>
    <p:extLst>
      <p:ext uri="{BB962C8B-B14F-4D97-AF65-F5344CB8AC3E}">
        <p14:creationId xmlns:p14="http://schemas.microsoft.com/office/powerpoint/2010/main" val="1945450760"/>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Error types</a:t>
            </a:r>
          </a:p>
        </p:txBody>
      </p:sp>
      <p:sp>
        <p:nvSpPr>
          <p:cNvPr id="3" name="Content Placeholder 2"/>
          <p:cNvSpPr>
            <a:spLocks noGrp="1"/>
          </p:cNvSpPr>
          <p:nvPr>
            <p:ph idx="1"/>
          </p:nvPr>
        </p:nvSpPr>
        <p:spPr/>
        <p:txBody>
          <a:bodyPr/>
          <a:lstStyle/>
          <a:p>
            <a:pPr>
              <a:buFont typeface="Arial" panose="020B0604020202020204" pitchFamily="34" charset="0"/>
              <a:buChar char="•"/>
            </a:pPr>
            <a:r>
              <a:rPr lang="en-US" u="sng" dirty="0"/>
              <a:t>Random error</a:t>
            </a:r>
            <a:r>
              <a:rPr lang="en-US" dirty="0"/>
              <a:t>:</a:t>
            </a:r>
          </a:p>
          <a:p>
            <a:pPr lvl="1">
              <a:buFont typeface="Arial" panose="020B0604020202020204" pitchFamily="34" charset="0"/>
              <a:buChar char="•"/>
            </a:pPr>
            <a:r>
              <a:rPr lang="en-US" dirty="0"/>
              <a:t>An error of a sort we can’t predict (even if we tried with all means possible)</a:t>
            </a:r>
          </a:p>
          <a:p>
            <a:pPr lvl="1">
              <a:buFont typeface="Arial" panose="020B0604020202020204" pitchFamily="34" charset="0"/>
              <a:buChar char="•"/>
            </a:pPr>
            <a:r>
              <a:rPr lang="en-US" dirty="0"/>
              <a:t>Only caused by chance.</a:t>
            </a:r>
          </a:p>
          <a:p>
            <a:pPr lvl="1">
              <a:buFont typeface="Arial" panose="020B0604020202020204" pitchFamily="34" charset="0"/>
              <a:buChar char="•"/>
            </a:pPr>
            <a:endParaRPr lang="en-US" sz="800" dirty="0"/>
          </a:p>
          <a:p>
            <a:pPr marL="0" indent="0"/>
            <a:r>
              <a:rPr lang="en-US" dirty="0">
                <a:sym typeface="Wingdings" panose="05000000000000000000" pitchFamily="2" charset="2"/>
              </a:rPr>
              <a:t>		 contributes to reduction in precision</a:t>
            </a:r>
            <a:endParaRPr lang="en-US" dirty="0"/>
          </a:p>
          <a:p>
            <a:pPr>
              <a:buFont typeface="Arial" panose="020B0604020202020204" pitchFamily="34" charset="0"/>
              <a:buChar char="•"/>
            </a:pPr>
            <a:endParaRPr lang="en-US" dirty="0"/>
          </a:p>
          <a:p>
            <a:pPr>
              <a:buFont typeface="Arial" panose="020B0604020202020204" pitchFamily="34" charset="0"/>
              <a:buChar char="•"/>
            </a:pPr>
            <a:r>
              <a:rPr lang="en-US" u="sng" dirty="0"/>
              <a:t>Systematic error</a:t>
            </a:r>
            <a:r>
              <a:rPr lang="en-US" dirty="0"/>
              <a:t>:</a:t>
            </a:r>
          </a:p>
          <a:p>
            <a:pPr lvl="1">
              <a:buFont typeface="Arial" panose="020B0604020202020204" pitchFamily="34" charset="0"/>
              <a:buChar char="•"/>
            </a:pPr>
            <a:r>
              <a:rPr lang="en-US" dirty="0"/>
              <a:t>An error due to any cause other than sampling variability.</a:t>
            </a:r>
          </a:p>
          <a:p>
            <a:pPr lvl="1">
              <a:buFont typeface="Arial" panose="020B0604020202020204" pitchFamily="34" charset="0"/>
              <a:buChar char="•"/>
            </a:pPr>
            <a:endParaRPr lang="en-US" sz="800" dirty="0"/>
          </a:p>
          <a:p>
            <a:pPr marL="457200" lvl="1" indent="0">
              <a:buNone/>
            </a:pPr>
            <a:r>
              <a:rPr lang="en-US" dirty="0">
                <a:sym typeface="Wingdings" panose="05000000000000000000" pitchFamily="2" charset="2"/>
              </a:rPr>
              <a:t>		 contributes to reduction in accuracy</a:t>
            </a:r>
            <a:endParaRPr lang="en-US" dirty="0"/>
          </a:p>
          <a:p>
            <a:pPr lvl="1">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970F0956-5B8E-40B4-A8DD-F75AA1D26018}" type="slidenum">
              <a:rPr lang="en-US" smtClean="0"/>
              <a:pPr/>
              <a:t>106</a:t>
            </a:fld>
            <a:endParaRPr lang="en-US"/>
          </a:p>
        </p:txBody>
      </p:sp>
    </p:spTree>
    <p:extLst>
      <p:ext uri="{BB962C8B-B14F-4D97-AF65-F5344CB8AC3E}">
        <p14:creationId xmlns:p14="http://schemas.microsoft.com/office/powerpoint/2010/main" val="654783675"/>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‘Bias’</a:t>
            </a:r>
          </a:p>
        </p:txBody>
      </p:sp>
      <p:sp>
        <p:nvSpPr>
          <p:cNvPr id="3" name="Content Placeholder 2"/>
          <p:cNvSpPr>
            <a:spLocks noGrp="1"/>
          </p:cNvSpPr>
          <p:nvPr>
            <p:ph idx="1"/>
          </p:nvPr>
        </p:nvSpPr>
        <p:spPr/>
        <p:txBody>
          <a:bodyPr/>
          <a:lstStyle/>
          <a:p>
            <a:r>
              <a:rPr lang="en-US" dirty="0"/>
              <a:t>Most accurate, general determination:</a:t>
            </a:r>
          </a:p>
          <a:p>
            <a:endParaRPr lang="en-US" dirty="0"/>
          </a:p>
          <a:p>
            <a:pPr marL="0" indent="0" algn="ctr"/>
            <a:r>
              <a:rPr lang="en-US" dirty="0"/>
              <a:t>Error introduced by lack of internal validity of a method which therefor produces inaccurate representations</a:t>
            </a:r>
          </a:p>
          <a:p>
            <a:endParaRPr lang="en-US" dirty="0"/>
          </a:p>
        </p:txBody>
      </p:sp>
      <p:sp>
        <p:nvSpPr>
          <p:cNvPr id="4" name="Slide Number Placeholder 3"/>
          <p:cNvSpPr>
            <a:spLocks noGrp="1"/>
          </p:cNvSpPr>
          <p:nvPr>
            <p:ph type="sldNum" sz="quarter" idx="10"/>
          </p:nvPr>
        </p:nvSpPr>
        <p:spPr/>
        <p:txBody>
          <a:bodyPr/>
          <a:lstStyle/>
          <a:p>
            <a:fld id="{970F0956-5B8E-40B4-A8DD-F75AA1D26018}" type="slidenum">
              <a:rPr lang="en-US" smtClean="0"/>
              <a:pPr/>
              <a:t>107</a:t>
            </a:fld>
            <a:endParaRPr lang="en-US"/>
          </a:p>
        </p:txBody>
      </p:sp>
    </p:spTree>
    <p:extLst>
      <p:ext uri="{BB962C8B-B14F-4D97-AF65-F5344CB8AC3E}">
        <p14:creationId xmlns:p14="http://schemas.microsoft.com/office/powerpoint/2010/main" val="4047336647"/>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Mainstream classification of bias types</a:t>
            </a:r>
          </a:p>
        </p:txBody>
      </p:sp>
      <p:sp>
        <p:nvSpPr>
          <p:cNvPr id="3" name="Content Placeholder 2"/>
          <p:cNvSpPr>
            <a:spLocks noGrp="1"/>
          </p:cNvSpPr>
          <p:nvPr>
            <p:ph idx="1"/>
          </p:nvPr>
        </p:nvSpPr>
        <p:spPr>
          <a:xfrm>
            <a:off x="228600" y="1447800"/>
            <a:ext cx="8686800" cy="4953000"/>
          </a:xfrm>
        </p:spPr>
        <p:txBody>
          <a:bodyPr/>
          <a:lstStyle/>
          <a:p>
            <a:pPr>
              <a:buFont typeface="Arial" panose="020B0604020202020204" pitchFamily="34" charset="0"/>
              <a:buChar char="•"/>
            </a:pPr>
            <a:r>
              <a:rPr lang="en-US" u="sng" dirty="0"/>
              <a:t>Selection bias</a:t>
            </a:r>
            <a:r>
              <a:rPr lang="en-US" dirty="0"/>
              <a:t>: </a:t>
            </a:r>
          </a:p>
          <a:p>
            <a:pPr lvl="1">
              <a:buFont typeface="Arial" panose="020B0604020202020204" pitchFamily="34" charset="0"/>
              <a:buChar char="•"/>
            </a:pPr>
            <a:r>
              <a:rPr lang="en-US" dirty="0"/>
              <a:t>distortion that results from the method by which referents are selected into the study population,</a:t>
            </a:r>
          </a:p>
          <a:p>
            <a:pPr>
              <a:buFont typeface="Arial" panose="020B0604020202020204" pitchFamily="34" charset="0"/>
              <a:buChar char="•"/>
            </a:pPr>
            <a:r>
              <a:rPr lang="en-US" u="sng" dirty="0"/>
              <a:t>Information bias </a:t>
            </a:r>
            <a:r>
              <a:rPr lang="en-US" dirty="0"/>
              <a:t>(also called misclassification bias):</a:t>
            </a:r>
          </a:p>
          <a:p>
            <a:pPr lvl="1">
              <a:buFont typeface="Arial" panose="020B0604020202020204" pitchFamily="34" charset="0"/>
              <a:buChar char="•"/>
            </a:pPr>
            <a:r>
              <a:rPr lang="en-US" dirty="0"/>
              <a:t>distortion that results from </a:t>
            </a:r>
          </a:p>
          <a:p>
            <a:pPr lvl="2">
              <a:buFont typeface="Arial" panose="020B0604020202020204" pitchFamily="34" charset="0"/>
              <a:buChar char="•"/>
            </a:pPr>
            <a:r>
              <a:rPr lang="en-US" dirty="0"/>
              <a:t>inaccuracies in the representation of referent characteristics,</a:t>
            </a:r>
          </a:p>
          <a:p>
            <a:pPr lvl="2">
              <a:buFont typeface="Arial" panose="020B0604020202020204" pitchFamily="34" charset="0"/>
              <a:buChar char="•"/>
            </a:pPr>
            <a:r>
              <a:rPr lang="en-US" dirty="0"/>
              <a:t>incorrect classification therefrom,</a:t>
            </a:r>
          </a:p>
          <a:p>
            <a:pPr>
              <a:buFont typeface="Arial" panose="020B0604020202020204" pitchFamily="34" charset="0"/>
              <a:buChar char="•"/>
            </a:pPr>
            <a:r>
              <a:rPr lang="en-US" u="sng" dirty="0"/>
              <a:t>Confounding bias</a:t>
            </a:r>
            <a:r>
              <a:rPr lang="en-US" dirty="0"/>
              <a:t>: </a:t>
            </a:r>
          </a:p>
          <a:p>
            <a:pPr lvl="1">
              <a:buFont typeface="Arial" panose="020B0604020202020204" pitchFamily="34" charset="0"/>
              <a:buChar char="•"/>
            </a:pPr>
            <a:r>
              <a:rPr lang="en-US" dirty="0"/>
              <a:t>distortion in the interpretation of representations due to failure to take into account the effect of non-represented portions of reality other than the represented referent(s).</a:t>
            </a:r>
          </a:p>
        </p:txBody>
      </p:sp>
      <p:sp>
        <p:nvSpPr>
          <p:cNvPr id="4" name="Slide Number Placeholder 3"/>
          <p:cNvSpPr>
            <a:spLocks noGrp="1"/>
          </p:cNvSpPr>
          <p:nvPr>
            <p:ph type="sldNum" sz="quarter" idx="10"/>
          </p:nvPr>
        </p:nvSpPr>
        <p:spPr/>
        <p:txBody>
          <a:bodyPr/>
          <a:lstStyle/>
          <a:p>
            <a:fld id="{970F0956-5B8E-40B4-A8DD-F75AA1D26018}" type="slidenum">
              <a:rPr lang="en-US" smtClean="0"/>
              <a:pPr/>
              <a:t>108</a:t>
            </a:fld>
            <a:endParaRPr lang="en-US"/>
          </a:p>
        </p:txBody>
      </p:sp>
      <p:sp>
        <p:nvSpPr>
          <p:cNvPr id="5" name="Rectangle 4"/>
          <p:cNvSpPr/>
          <p:nvPr/>
        </p:nvSpPr>
        <p:spPr>
          <a:xfrm>
            <a:off x="0" y="6350913"/>
            <a:ext cx="9067800" cy="430887"/>
          </a:xfrm>
          <a:prstGeom prst="rect">
            <a:avLst/>
          </a:prstGeom>
        </p:spPr>
        <p:txBody>
          <a:bodyPr wrap="square">
            <a:spAutoFit/>
          </a:bodyPr>
          <a:lstStyle/>
          <a:p>
            <a:pPr algn="r"/>
            <a:r>
              <a:rPr lang="en-US" sz="1100" b="0" dirty="0">
                <a:solidFill>
                  <a:schemeClr val="bg1"/>
                </a:solidFill>
                <a:latin typeface="+mj-lt"/>
              </a:rPr>
              <a:t>Adapted from: </a:t>
            </a:r>
            <a:r>
              <a:rPr lang="en-US" sz="1100" b="0" dirty="0" err="1">
                <a:solidFill>
                  <a:schemeClr val="bg1"/>
                </a:solidFill>
                <a:latin typeface="+mj-lt"/>
              </a:rPr>
              <a:t>Kleinbaum</a:t>
            </a:r>
            <a:r>
              <a:rPr lang="en-US" sz="1100" b="0" dirty="0">
                <a:solidFill>
                  <a:schemeClr val="bg1"/>
                </a:solidFill>
                <a:latin typeface="+mj-lt"/>
              </a:rPr>
              <a:t> DG, </a:t>
            </a:r>
            <a:r>
              <a:rPr lang="en-US" sz="1100" b="0" dirty="0" err="1">
                <a:solidFill>
                  <a:schemeClr val="bg1"/>
                </a:solidFill>
                <a:latin typeface="+mj-lt"/>
              </a:rPr>
              <a:t>Kupper</a:t>
            </a:r>
            <a:r>
              <a:rPr lang="en-US" sz="1100" b="0" dirty="0">
                <a:solidFill>
                  <a:schemeClr val="bg1"/>
                </a:solidFill>
                <a:latin typeface="+mj-lt"/>
              </a:rPr>
              <a:t> LL, Morgenstern H. Epidemiologic research. Belmont, CA: Lifetime Learning Publications, 1982.</a:t>
            </a:r>
          </a:p>
          <a:p>
            <a:pPr algn="r"/>
            <a:r>
              <a:rPr lang="en-US" sz="1100" dirty="0">
                <a:solidFill>
                  <a:schemeClr val="bg1"/>
                </a:solidFill>
                <a:latin typeface="+mj-lt"/>
                <a:hlinkClick r:id="rId2"/>
              </a:rPr>
              <a:t>https://www.amazon.com/Epidemiologic-Research-Principles-Quantitative-Methods/dp/047128985X</a:t>
            </a:r>
            <a:r>
              <a:rPr lang="en-US" sz="1100" dirty="0">
                <a:solidFill>
                  <a:schemeClr val="bg1"/>
                </a:solidFill>
                <a:latin typeface="+mj-lt"/>
              </a:rPr>
              <a:t> </a:t>
            </a:r>
          </a:p>
        </p:txBody>
      </p:sp>
    </p:spTree>
    <p:extLst>
      <p:ext uri="{BB962C8B-B14F-4D97-AF65-F5344CB8AC3E}">
        <p14:creationId xmlns:p14="http://schemas.microsoft.com/office/powerpoint/2010/main" val="4104692201"/>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Potential effects of biased methods</a:t>
            </a:r>
          </a:p>
        </p:txBody>
      </p:sp>
      <p:sp>
        <p:nvSpPr>
          <p:cNvPr id="3" name="Content Placeholder 2"/>
          <p:cNvSpPr>
            <a:spLocks noGrp="1"/>
          </p:cNvSpPr>
          <p:nvPr>
            <p:ph idx="1"/>
          </p:nvPr>
        </p:nvSpPr>
        <p:spPr>
          <a:xfrm>
            <a:off x="228600" y="1447800"/>
            <a:ext cx="8686800" cy="4953000"/>
          </a:xfrm>
        </p:spPr>
        <p:txBody>
          <a:bodyPr/>
          <a:lstStyle/>
          <a:p>
            <a:pPr>
              <a:buFont typeface="Arial" panose="020B0604020202020204" pitchFamily="34" charset="0"/>
              <a:buChar char="•"/>
            </a:pPr>
            <a:r>
              <a:rPr lang="en-US" dirty="0"/>
              <a:t>Need to be accounted for when distinctions in references are used as estimates for distinctions in referents assumed to exist because of some factor:</a:t>
            </a:r>
          </a:p>
          <a:p>
            <a:pPr lvl="1">
              <a:buFont typeface="Arial" panose="020B0604020202020204" pitchFamily="34" charset="0"/>
              <a:buChar char="•"/>
            </a:pPr>
            <a:r>
              <a:rPr lang="en-US" u="sng" dirty="0"/>
              <a:t>Positive bias</a:t>
            </a:r>
            <a:r>
              <a:rPr lang="en-US" dirty="0"/>
              <a:t>:</a:t>
            </a:r>
          </a:p>
          <a:p>
            <a:pPr lvl="2">
              <a:buFont typeface="Arial" panose="020B0604020202020204" pitchFamily="34" charset="0"/>
              <a:buChar char="•"/>
            </a:pPr>
            <a:r>
              <a:rPr lang="en-US" dirty="0"/>
              <a:t>The real distinction has a smaller magnitude than the estimated one.</a:t>
            </a:r>
          </a:p>
          <a:p>
            <a:pPr lvl="1">
              <a:buFont typeface="Arial" panose="020B0604020202020204" pitchFamily="34" charset="0"/>
              <a:buChar char="•"/>
            </a:pPr>
            <a:r>
              <a:rPr lang="en-US" u="sng" dirty="0"/>
              <a:t>Negative bias</a:t>
            </a:r>
            <a:r>
              <a:rPr lang="en-US" dirty="0"/>
              <a:t>:</a:t>
            </a:r>
          </a:p>
          <a:p>
            <a:pPr lvl="2">
              <a:buFont typeface="Arial" panose="020B0604020202020204" pitchFamily="34" charset="0"/>
              <a:buChar char="•"/>
            </a:pPr>
            <a:r>
              <a:rPr lang="en-US" dirty="0"/>
              <a:t>The real distinction is smaller than …</a:t>
            </a:r>
          </a:p>
          <a:p>
            <a:pPr lvl="1">
              <a:buFont typeface="Arial" panose="020B0604020202020204" pitchFamily="34" charset="0"/>
              <a:buChar char="•"/>
            </a:pPr>
            <a:r>
              <a:rPr lang="en-US" u="sng" dirty="0"/>
              <a:t>Bias ‘away from the null’</a:t>
            </a:r>
            <a:r>
              <a:rPr lang="en-US" dirty="0"/>
              <a:t>:</a:t>
            </a:r>
          </a:p>
          <a:p>
            <a:pPr lvl="2">
              <a:buFont typeface="Arial" panose="020B0604020202020204" pitchFamily="34" charset="0"/>
              <a:buChar char="•"/>
            </a:pPr>
            <a:r>
              <a:rPr lang="en-US" dirty="0"/>
              <a:t>The estimated distinction is further away from ‘no distinction’ than the real distinction is away from it. </a:t>
            </a:r>
          </a:p>
          <a:p>
            <a:pPr lvl="1">
              <a:buFont typeface="Arial" panose="020B0604020202020204" pitchFamily="34" charset="0"/>
              <a:buChar char="•"/>
            </a:pPr>
            <a:r>
              <a:rPr lang="en-US" u="sng" dirty="0"/>
              <a:t>Bias ‘towards the null’</a:t>
            </a:r>
            <a:r>
              <a:rPr lang="en-US" dirty="0"/>
              <a:t>:</a:t>
            </a:r>
          </a:p>
          <a:p>
            <a:pPr lvl="2">
              <a:buFont typeface="Arial" panose="020B0604020202020204" pitchFamily="34" charset="0"/>
              <a:buChar char="•"/>
            </a:pPr>
            <a:r>
              <a:rPr lang="en-US" dirty="0"/>
              <a:t>The estimated distinction is closer to ‘no distinction’ than …</a:t>
            </a:r>
          </a:p>
          <a:p>
            <a:pPr lvl="2">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970F0956-5B8E-40B4-A8DD-F75AA1D26018}" type="slidenum">
              <a:rPr lang="en-US" smtClean="0"/>
              <a:pPr/>
              <a:t>109</a:t>
            </a:fld>
            <a:endParaRPr lang="en-US"/>
          </a:p>
        </p:txBody>
      </p:sp>
      <p:sp>
        <p:nvSpPr>
          <p:cNvPr id="5" name="Rectangle 4"/>
          <p:cNvSpPr/>
          <p:nvPr/>
        </p:nvSpPr>
        <p:spPr>
          <a:xfrm>
            <a:off x="1600200" y="6504801"/>
            <a:ext cx="7467600" cy="276999"/>
          </a:xfrm>
          <a:prstGeom prst="rect">
            <a:avLst/>
          </a:prstGeom>
        </p:spPr>
        <p:txBody>
          <a:bodyPr wrap="square">
            <a:spAutoFit/>
          </a:bodyPr>
          <a:lstStyle/>
          <a:p>
            <a:pPr algn="r"/>
            <a:r>
              <a:rPr lang="en-US" sz="1200" b="0" dirty="0">
                <a:solidFill>
                  <a:schemeClr val="bg1"/>
                </a:solidFill>
              </a:rPr>
              <a:t>VJ. </a:t>
            </a:r>
            <a:r>
              <a:rPr lang="en-US" sz="1200" b="0" dirty="0" err="1">
                <a:solidFill>
                  <a:schemeClr val="bg1"/>
                </a:solidFill>
              </a:rPr>
              <a:t>Schoenbach</a:t>
            </a:r>
            <a:r>
              <a:rPr lang="en-US" sz="1200" b="0" dirty="0">
                <a:solidFill>
                  <a:schemeClr val="bg1"/>
                </a:solidFill>
              </a:rPr>
              <a:t> J. </a:t>
            </a:r>
            <a:r>
              <a:rPr lang="en-US" sz="1200" b="0" dirty="0" err="1">
                <a:solidFill>
                  <a:schemeClr val="bg1"/>
                </a:solidFill>
              </a:rPr>
              <a:t>Schildkraut</a:t>
            </a:r>
            <a:r>
              <a:rPr lang="en-US" sz="1200" b="0" dirty="0">
                <a:solidFill>
                  <a:schemeClr val="bg1"/>
                </a:solidFill>
              </a:rPr>
              <a:t>, W. Rosamond, Sources of error, 2001. </a:t>
            </a:r>
            <a:r>
              <a:rPr lang="en-US" sz="1200" b="0" dirty="0">
                <a:solidFill>
                  <a:schemeClr val="bg1"/>
                </a:solidFill>
                <a:hlinkClick r:id="rId2"/>
              </a:rPr>
              <a:t>http://www.epidemiolog.net/</a:t>
            </a:r>
            <a:r>
              <a:rPr lang="en-US" sz="1200" b="0" dirty="0">
                <a:solidFill>
                  <a:schemeClr val="bg1"/>
                </a:solidFill>
              </a:rPr>
              <a:t> </a:t>
            </a:r>
          </a:p>
        </p:txBody>
      </p:sp>
    </p:spTree>
    <p:extLst>
      <p:ext uri="{BB962C8B-B14F-4D97-AF65-F5344CB8AC3E}">
        <p14:creationId xmlns:p14="http://schemas.microsoft.com/office/powerpoint/2010/main" val="37794040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7" end="7"/>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Some key principles in how to do science</a:t>
            </a:r>
          </a:p>
        </p:txBody>
      </p:sp>
      <p:sp>
        <p:nvSpPr>
          <p:cNvPr id="3" name="Content Placeholder 2"/>
          <p:cNvSpPr>
            <a:spLocks noGrp="1"/>
          </p:cNvSpPr>
          <p:nvPr>
            <p:ph idx="1"/>
          </p:nvPr>
        </p:nvSpPr>
        <p:spPr/>
        <p:txBody>
          <a:bodyPr/>
          <a:lstStyle/>
          <a:p>
            <a:pPr>
              <a:buFont typeface="Arial" panose="020B0604020202020204" pitchFamily="34" charset="0"/>
              <a:buChar char="•"/>
            </a:pPr>
            <a:r>
              <a:rPr lang="en-US" u="sng" dirty="0"/>
              <a:t>Objective observation</a:t>
            </a:r>
            <a:r>
              <a:rPr lang="en-US" dirty="0"/>
              <a:t>: measure and acquire data (possibly although not necessarily using mathematics as a tool),</a:t>
            </a:r>
          </a:p>
          <a:p>
            <a:pPr>
              <a:buFont typeface="Arial" panose="020B0604020202020204" pitchFamily="34" charset="0"/>
              <a:buChar char="•"/>
            </a:pPr>
            <a:r>
              <a:rPr lang="en-US" u="sng" dirty="0"/>
              <a:t>Experiment and/or observation</a:t>
            </a:r>
            <a:r>
              <a:rPr lang="en-US" dirty="0"/>
              <a:t> as benchmarks for testing hypotheses,</a:t>
            </a:r>
          </a:p>
          <a:p>
            <a:pPr>
              <a:buFont typeface="Arial" panose="020B0604020202020204" pitchFamily="34" charset="0"/>
              <a:buChar char="•"/>
            </a:pPr>
            <a:r>
              <a:rPr lang="en-US" u="sng" dirty="0"/>
              <a:t>Repetition</a:t>
            </a:r>
            <a:r>
              <a:rPr lang="en-US" dirty="0"/>
              <a:t>,</a:t>
            </a:r>
          </a:p>
          <a:p>
            <a:pPr>
              <a:buFont typeface="Arial" panose="020B0604020202020204" pitchFamily="34" charset="0"/>
              <a:buChar char="•"/>
            </a:pPr>
            <a:r>
              <a:rPr lang="en-US" u="sng" dirty="0"/>
              <a:t>Critical analysis</a:t>
            </a:r>
            <a:r>
              <a:rPr lang="en-US" dirty="0"/>
              <a:t>,</a:t>
            </a:r>
          </a:p>
          <a:p>
            <a:pPr>
              <a:buFont typeface="Arial" panose="020B0604020202020204" pitchFamily="34" charset="0"/>
              <a:buChar char="•"/>
            </a:pPr>
            <a:r>
              <a:rPr lang="en-US" u="sng" dirty="0"/>
              <a:t>Generating evidence</a:t>
            </a:r>
            <a:r>
              <a:rPr lang="en-US" dirty="0"/>
              <a:t>,</a:t>
            </a:r>
          </a:p>
          <a:p>
            <a:pPr>
              <a:buFont typeface="Arial" panose="020B0604020202020204" pitchFamily="34" charset="0"/>
              <a:buChar char="•"/>
            </a:pPr>
            <a:r>
              <a:rPr lang="en-US" u="sng" dirty="0"/>
              <a:t>Induction</a:t>
            </a:r>
            <a:r>
              <a:rPr lang="en-US" dirty="0"/>
              <a:t>: reasoning to establish general rules or conclusions drawn from facts or examples,</a:t>
            </a:r>
          </a:p>
          <a:p>
            <a:pPr>
              <a:buFont typeface="Arial" panose="020B0604020202020204" pitchFamily="34" charset="0"/>
              <a:buChar char="•"/>
            </a:pPr>
            <a:r>
              <a:rPr lang="en-US" u="sng" dirty="0"/>
              <a:t>Verification and testing</a:t>
            </a:r>
            <a:r>
              <a:rPr lang="en-US" dirty="0"/>
              <a:t>: critical exposure to scrutiny, peer review and assessment.</a:t>
            </a:r>
          </a:p>
          <a:p>
            <a:pPr lvl="1">
              <a:buFont typeface="Arial" panose="020B0604020202020204" pitchFamily="34" charset="0"/>
              <a:buChar char="•"/>
            </a:pPr>
            <a:endParaRPr lang="en-US" sz="1800" dirty="0"/>
          </a:p>
        </p:txBody>
      </p:sp>
      <p:sp>
        <p:nvSpPr>
          <p:cNvPr id="4" name="Rectangle 3"/>
          <p:cNvSpPr/>
          <p:nvPr/>
        </p:nvSpPr>
        <p:spPr>
          <a:xfrm>
            <a:off x="4572000" y="6474023"/>
            <a:ext cx="4572000" cy="307777"/>
          </a:xfrm>
          <a:prstGeom prst="rect">
            <a:avLst/>
          </a:prstGeom>
        </p:spPr>
        <p:txBody>
          <a:bodyPr>
            <a:spAutoFit/>
          </a:bodyPr>
          <a:lstStyle/>
          <a:p>
            <a:r>
              <a:rPr lang="en-US" sz="1400" b="0" dirty="0">
                <a:solidFill>
                  <a:schemeClr val="bg1"/>
                </a:solidFill>
                <a:hlinkClick r:id="rId2"/>
              </a:rPr>
              <a:t>http://sciencecouncil.org/about-us/our-definition-of-science/</a:t>
            </a:r>
            <a:r>
              <a:rPr lang="en-US" sz="1400" b="0" dirty="0">
                <a:solidFill>
                  <a:schemeClr val="bg1"/>
                </a:solidFill>
              </a:rPr>
              <a:t> </a:t>
            </a:r>
          </a:p>
        </p:txBody>
      </p:sp>
      <p:sp>
        <p:nvSpPr>
          <p:cNvPr id="5" name="Slide Number Placeholder 4"/>
          <p:cNvSpPr>
            <a:spLocks noGrp="1"/>
          </p:cNvSpPr>
          <p:nvPr>
            <p:ph type="sldNum" sz="quarter" idx="10"/>
          </p:nvPr>
        </p:nvSpPr>
        <p:spPr/>
        <p:txBody>
          <a:bodyPr/>
          <a:lstStyle/>
          <a:p>
            <a:fld id="{970F0956-5B8E-40B4-A8DD-F75AA1D26018}" type="slidenum">
              <a:rPr lang="en-US" smtClean="0"/>
              <a:pPr/>
              <a:t>11</a:t>
            </a:fld>
            <a:endParaRPr lang="en-US"/>
          </a:p>
        </p:txBody>
      </p:sp>
    </p:spTree>
    <p:extLst>
      <p:ext uri="{BB962C8B-B14F-4D97-AF65-F5344CB8AC3E}">
        <p14:creationId xmlns:p14="http://schemas.microsoft.com/office/powerpoint/2010/main" val="671017629"/>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Fight bias through management plans</a:t>
            </a:r>
          </a:p>
        </p:txBody>
      </p:sp>
      <p:sp>
        <p:nvSpPr>
          <p:cNvPr id="3" name="Content Placeholder 2"/>
          <p:cNvSpPr>
            <a:spLocks noGrp="1"/>
          </p:cNvSpPr>
          <p:nvPr>
            <p:ph idx="1"/>
          </p:nvPr>
        </p:nvSpPr>
        <p:spPr/>
        <p:txBody>
          <a:bodyPr/>
          <a:lstStyle/>
          <a:p>
            <a:pPr>
              <a:buFont typeface="Arial" panose="020B0604020202020204" pitchFamily="34" charset="0"/>
              <a:buChar char="•"/>
            </a:pPr>
            <a:r>
              <a:rPr lang="en-US" dirty="0"/>
              <a:t>Study management plan:</a:t>
            </a:r>
          </a:p>
          <a:p>
            <a:pPr lvl="1">
              <a:buFont typeface="Arial" panose="020B0604020202020204" pitchFamily="34" charset="0"/>
              <a:buChar char="•"/>
            </a:pPr>
            <a:r>
              <a:rPr lang="en-US" dirty="0"/>
              <a:t>is a document that explains the procedures or extras steps to be taken to minimize the risk of bias. </a:t>
            </a:r>
          </a:p>
          <a:p>
            <a:pPr lvl="1">
              <a:buFont typeface="Arial" panose="020B0604020202020204" pitchFamily="34" charset="0"/>
              <a:buChar char="•"/>
            </a:pPr>
            <a:r>
              <a:rPr lang="en-US" dirty="0"/>
              <a:t>The procedures or protections put into place to reduce the risk of bias are often called “controls.” </a:t>
            </a:r>
          </a:p>
          <a:p>
            <a:pPr lvl="1">
              <a:buFont typeface="Arial" panose="020B0604020202020204" pitchFamily="34" charset="0"/>
              <a:buChar char="•"/>
            </a:pPr>
            <a:r>
              <a:rPr lang="en-US" dirty="0"/>
              <a:t>Management plans are typically tailored to the specific study and/or sponsor and the researcher’s financial interests.</a:t>
            </a:r>
          </a:p>
        </p:txBody>
      </p:sp>
      <p:sp>
        <p:nvSpPr>
          <p:cNvPr id="4" name="Slide Number Placeholder 3"/>
          <p:cNvSpPr>
            <a:spLocks noGrp="1"/>
          </p:cNvSpPr>
          <p:nvPr>
            <p:ph type="sldNum" sz="quarter" idx="10"/>
          </p:nvPr>
        </p:nvSpPr>
        <p:spPr/>
        <p:txBody>
          <a:bodyPr/>
          <a:lstStyle/>
          <a:p>
            <a:fld id="{970F0956-5B8E-40B4-A8DD-F75AA1D26018}" type="slidenum">
              <a:rPr lang="en-US" smtClean="0"/>
              <a:pPr/>
              <a:t>110</a:t>
            </a:fld>
            <a:endParaRPr lang="en-US"/>
          </a:p>
        </p:txBody>
      </p:sp>
      <p:sp>
        <p:nvSpPr>
          <p:cNvPr id="5" name="Rectangle 4"/>
          <p:cNvSpPr/>
          <p:nvPr/>
        </p:nvSpPr>
        <p:spPr>
          <a:xfrm>
            <a:off x="457200" y="6477000"/>
            <a:ext cx="8682318" cy="307777"/>
          </a:xfrm>
          <a:prstGeom prst="rect">
            <a:avLst/>
          </a:prstGeom>
        </p:spPr>
        <p:txBody>
          <a:bodyPr wrap="square">
            <a:spAutoFit/>
          </a:bodyPr>
          <a:lstStyle/>
          <a:p>
            <a:pPr algn="r"/>
            <a:r>
              <a:rPr lang="en-US" sz="1400" b="0" kern="1800" spc="-75" dirty="0">
                <a:solidFill>
                  <a:schemeClr val="bg1"/>
                </a:solidFill>
                <a:ea typeface="Times New Roman" panose="02020603050405020304" pitchFamily="18" charset="0"/>
              </a:rPr>
              <a:t>J. Moore, C. </a:t>
            </a:r>
            <a:r>
              <a:rPr lang="en-US" sz="1400" b="0" kern="1800" spc="-75" dirty="0" err="1">
                <a:solidFill>
                  <a:schemeClr val="bg1"/>
                </a:solidFill>
                <a:ea typeface="Times New Roman" panose="02020603050405020304" pitchFamily="18" charset="0"/>
              </a:rPr>
              <a:t>McGoff</a:t>
            </a:r>
            <a:r>
              <a:rPr lang="en-US" sz="1400" b="0" kern="1800" spc="-75" dirty="0">
                <a:solidFill>
                  <a:schemeClr val="bg1"/>
                </a:solidFill>
                <a:ea typeface="Times New Roman" panose="02020603050405020304" pitchFamily="18" charset="0"/>
              </a:rPr>
              <a:t>, MA. Conflicts of Interest in Human Subjects. Research. </a:t>
            </a:r>
            <a:r>
              <a:rPr lang="en-US" sz="1400" b="0" kern="1800" spc="-75" dirty="0">
                <a:solidFill>
                  <a:schemeClr val="bg1"/>
                </a:solidFill>
                <a:ea typeface="Times New Roman" panose="02020603050405020304" pitchFamily="18" charset="0"/>
                <a:hlinkClick r:id="rId2"/>
              </a:rPr>
              <a:t>https://about.citiprogram.org/en/homepage/</a:t>
            </a:r>
            <a:r>
              <a:rPr lang="en-US" sz="1400" b="0" kern="1800" spc="-75" dirty="0">
                <a:solidFill>
                  <a:schemeClr val="bg1"/>
                </a:solidFill>
                <a:ea typeface="Times New Roman" panose="02020603050405020304" pitchFamily="18" charset="0"/>
              </a:rPr>
              <a:t> .</a:t>
            </a:r>
            <a:endParaRPr lang="en-US" sz="1400" b="0" dirty="0">
              <a:solidFill>
                <a:schemeClr val="bg1"/>
              </a:solidFill>
            </a:endParaRPr>
          </a:p>
        </p:txBody>
      </p:sp>
    </p:spTree>
    <p:extLst>
      <p:ext uri="{BB962C8B-B14F-4D97-AF65-F5344CB8AC3E}">
        <p14:creationId xmlns:p14="http://schemas.microsoft.com/office/powerpoint/2010/main" val="335745876"/>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609600"/>
            <a:ext cx="8686800" cy="762000"/>
          </a:xfrm>
        </p:spPr>
        <p:txBody>
          <a:bodyPr/>
          <a:lstStyle/>
          <a:p>
            <a:r>
              <a:rPr lang="en-US" dirty="0"/>
              <a:t>For example: Randomization</a:t>
            </a:r>
          </a:p>
        </p:txBody>
      </p:sp>
      <p:sp>
        <p:nvSpPr>
          <p:cNvPr id="3" name="Content Placeholder 2"/>
          <p:cNvSpPr>
            <a:spLocks noGrp="1"/>
          </p:cNvSpPr>
          <p:nvPr>
            <p:ph idx="1"/>
          </p:nvPr>
        </p:nvSpPr>
        <p:spPr>
          <a:xfrm>
            <a:off x="228600" y="1447800"/>
            <a:ext cx="8686800" cy="4953000"/>
          </a:xfrm>
        </p:spPr>
        <p:txBody>
          <a:bodyPr/>
          <a:lstStyle/>
          <a:p>
            <a:pPr>
              <a:buFont typeface="Arial" panose="020B0604020202020204" pitchFamily="34" charset="0"/>
              <a:buChar char="•"/>
            </a:pPr>
            <a:r>
              <a:rPr lang="en-US" dirty="0"/>
              <a:t>Goal: minimizing treatment selection bias;</a:t>
            </a:r>
          </a:p>
          <a:p>
            <a:pPr lvl="2">
              <a:buFont typeface="Arial" panose="020B0604020202020204" pitchFamily="34" charset="0"/>
              <a:buChar char="•"/>
            </a:pPr>
            <a:r>
              <a:rPr lang="en-US" dirty="0"/>
              <a:t>assignment to treated group not based on prognostic factors;</a:t>
            </a:r>
          </a:p>
          <a:p>
            <a:pPr lvl="2">
              <a:buFont typeface="Arial" panose="020B0604020202020204" pitchFamily="34" charset="0"/>
              <a:buChar char="•"/>
            </a:pPr>
            <a:r>
              <a:rPr lang="en-US" dirty="0"/>
              <a:t>prevents confounding of the treatment effects with other prognostic variables.</a:t>
            </a:r>
          </a:p>
          <a:p>
            <a:pPr>
              <a:buFont typeface="Arial" panose="020B0604020202020204" pitchFamily="34" charset="0"/>
              <a:buChar char="•"/>
            </a:pPr>
            <a:r>
              <a:rPr lang="en-US" dirty="0"/>
              <a:t>Strategies:</a:t>
            </a:r>
          </a:p>
          <a:p>
            <a:pPr lvl="1">
              <a:buFont typeface="Arial" panose="020B0604020202020204" pitchFamily="34" charset="0"/>
              <a:buChar char="•"/>
            </a:pPr>
            <a:r>
              <a:rPr lang="en-US" sz="2000" u="sng" dirty="0"/>
              <a:t>Simple</a:t>
            </a:r>
            <a:r>
              <a:rPr lang="en-US" sz="2000" dirty="0"/>
              <a:t>: flip a coin for each subject.</a:t>
            </a:r>
          </a:p>
          <a:p>
            <a:pPr lvl="1">
              <a:buFont typeface="Arial" panose="020B0604020202020204" pitchFamily="34" charset="0"/>
              <a:buChar char="•"/>
            </a:pPr>
            <a:r>
              <a:rPr lang="en-US" sz="2000" u="sng" dirty="0"/>
              <a:t>Constrained</a:t>
            </a:r>
            <a:r>
              <a:rPr lang="en-US" sz="2000" dirty="0"/>
              <a:t>: subjects pick token (T or </a:t>
            </a:r>
            <a:r>
              <a:rPr lang="en-US" sz="2000" dirty="0" err="1"/>
              <a:t>nT</a:t>
            </a:r>
            <a:r>
              <a:rPr lang="en-US" sz="2000" dirty="0"/>
              <a:t>) from a bag.</a:t>
            </a:r>
          </a:p>
          <a:p>
            <a:pPr lvl="1">
              <a:buFont typeface="Arial" panose="020B0604020202020204" pitchFamily="34" charset="0"/>
              <a:buChar char="•"/>
            </a:pPr>
            <a:r>
              <a:rPr lang="en-US" sz="2000" u="sng" dirty="0"/>
              <a:t>Adaptive</a:t>
            </a:r>
            <a:r>
              <a:rPr lang="en-US" sz="2000" dirty="0"/>
              <a:t>, several schemas, e.g.: </a:t>
            </a:r>
          </a:p>
          <a:p>
            <a:pPr lvl="2">
              <a:buFont typeface="Arial" panose="020B0604020202020204" pitchFamily="34" charset="0"/>
              <a:buChar char="•"/>
            </a:pPr>
            <a:r>
              <a:rPr lang="en-US" dirty="0"/>
              <a:t>pick token from bag to determine group, put it back, add one token from opposite category, or,</a:t>
            </a:r>
          </a:p>
          <a:p>
            <a:pPr lvl="2">
              <a:buFont typeface="Arial" panose="020B0604020202020204" pitchFamily="34" charset="0"/>
              <a:buChar char="•"/>
            </a:pPr>
            <a:r>
              <a:rPr lang="en-US" dirty="0"/>
              <a:t>pick from bag, give selected treatment, if treatment successful add two tokens of same treatment to bag, otherwise, one of each.</a:t>
            </a:r>
          </a:p>
          <a:p>
            <a:pPr lvl="1">
              <a:buFont typeface="Arial" panose="020B0604020202020204" pitchFamily="34" charset="0"/>
              <a:buChar char="•"/>
            </a:pPr>
            <a:r>
              <a:rPr lang="en-US" sz="2000" u="sng" dirty="0"/>
              <a:t>Stratified</a:t>
            </a:r>
            <a:r>
              <a:rPr lang="en-US" sz="2000" dirty="0"/>
              <a:t>: create treatment groups that are balanced with respect to confounding (prognostic) variables.</a:t>
            </a:r>
          </a:p>
          <a:p>
            <a:pPr marL="0" indent="0"/>
            <a:endParaRPr lang="en-US" dirty="0"/>
          </a:p>
        </p:txBody>
      </p:sp>
      <p:sp>
        <p:nvSpPr>
          <p:cNvPr id="4" name="Slide Number Placeholder 3"/>
          <p:cNvSpPr>
            <a:spLocks noGrp="1"/>
          </p:cNvSpPr>
          <p:nvPr>
            <p:ph type="sldNum" sz="quarter" idx="10"/>
          </p:nvPr>
        </p:nvSpPr>
        <p:spPr/>
        <p:txBody>
          <a:bodyPr/>
          <a:lstStyle/>
          <a:p>
            <a:fld id="{B7A43C5A-ACB8-4C0A-8D74-C2E9796A15BB}" type="slidenum">
              <a:rPr lang="en-US" smtClean="0"/>
              <a:pPr/>
              <a:t>111</a:t>
            </a:fld>
            <a:endParaRPr lang="en-US" dirty="0"/>
          </a:p>
        </p:txBody>
      </p:sp>
    </p:spTree>
    <p:extLst>
      <p:ext uri="{BB962C8B-B14F-4D97-AF65-F5344CB8AC3E}">
        <p14:creationId xmlns:p14="http://schemas.microsoft.com/office/powerpoint/2010/main" val="38421564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7" end="7"/>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Avoiding bias in surveys</a:t>
            </a:r>
          </a:p>
        </p:txBody>
      </p:sp>
      <p:sp>
        <p:nvSpPr>
          <p:cNvPr id="3" name="Subtitle 2"/>
          <p:cNvSpPr>
            <a:spLocks noGrp="1"/>
          </p:cNvSpPr>
          <p:nvPr>
            <p:ph idx="1"/>
          </p:nvPr>
        </p:nvSpPr>
        <p:spPr/>
        <p:txBody>
          <a:bodyPr/>
          <a:lstStyle/>
          <a:p>
            <a:pPr marL="342900" indent="-342900" algn="l">
              <a:buFont typeface="Arial" panose="020B0604020202020204" pitchFamily="34" charset="0"/>
              <a:buChar char="•"/>
            </a:pPr>
            <a:r>
              <a:rPr lang="en-US" sz="2800" dirty="0">
                <a:latin typeface="Times New Roman" panose="02020603050405020304" pitchFamily="18" charset="0"/>
                <a:cs typeface="Times New Roman" panose="02020603050405020304" pitchFamily="18" charset="0"/>
              </a:rPr>
              <a:t>Respondent bias occurs when a participant is unable or unwilling to provide accurate or honest answers to a survey.</a:t>
            </a:r>
          </a:p>
          <a:p>
            <a:pPr marL="342900" indent="-342900" algn="l">
              <a:buFont typeface="Arial" panose="020B0604020202020204" pitchFamily="34" charset="0"/>
              <a:buChar char="•"/>
            </a:pPr>
            <a:r>
              <a:rPr lang="en-US" sz="2800" dirty="0">
                <a:latin typeface="Times New Roman" panose="02020603050405020304" pitchFamily="18" charset="0"/>
                <a:cs typeface="Times New Roman" panose="02020603050405020304" pitchFamily="18" charset="0"/>
              </a:rPr>
              <a:t>Inability to provide correct answers because of unfamiliarity, respondent fatigue, faulty recall, question format, and question context.</a:t>
            </a:r>
          </a:p>
          <a:p>
            <a:pPr marL="342900" indent="-342900" algn="l">
              <a:buFont typeface="Arial" panose="020B0604020202020204" pitchFamily="34" charset="0"/>
              <a:buChar char="•"/>
            </a:pPr>
            <a:r>
              <a:rPr lang="en-US" sz="2800" dirty="0">
                <a:latin typeface="Times New Roman" panose="02020603050405020304" pitchFamily="18" charset="0"/>
                <a:cs typeface="Times New Roman" panose="02020603050405020304" pitchFamily="18" charset="0"/>
              </a:rPr>
              <a:t>Opt out choice in the question design - do not know, not sure </a:t>
            </a:r>
            <a:r>
              <a:rPr lang="en-US" sz="2800" dirty="0" err="1">
                <a:latin typeface="Times New Roman" panose="02020603050405020304" pitchFamily="18" charset="0"/>
                <a:cs typeface="Times New Roman" panose="02020603050405020304" pitchFamily="18" charset="0"/>
              </a:rPr>
              <a:t>etc</a:t>
            </a:r>
            <a:r>
              <a:rPr lang="en-US" sz="2800" dirty="0">
                <a:latin typeface="Times New Roman" panose="02020603050405020304" pitchFamily="18" charset="0"/>
                <a:cs typeface="Times New Roman" panose="02020603050405020304" pitchFamily="18" charset="0"/>
              </a:rPr>
              <a:t>,</a:t>
            </a:r>
          </a:p>
          <a:p>
            <a:pPr marL="342900" indent="-342900" algn="l">
              <a:buFont typeface="Arial" panose="020B0604020202020204" pitchFamily="34" charset="0"/>
              <a:buChar char="•"/>
            </a:pPr>
            <a:r>
              <a:rPr lang="en-US" sz="2800" dirty="0">
                <a:latin typeface="Times New Roman" panose="02020603050405020304" pitchFamily="18" charset="0"/>
                <a:cs typeface="Times New Roman" panose="02020603050405020304" pitchFamily="18" charset="0"/>
              </a:rPr>
              <a:t>Proper screening questions should be used to select the respondents who will be able to answer the question correctly.</a:t>
            </a:r>
          </a:p>
        </p:txBody>
      </p:sp>
      <p:sp>
        <p:nvSpPr>
          <p:cNvPr id="4" name="Slide Number Placeholder 3">
            <a:extLst>
              <a:ext uri="{FF2B5EF4-FFF2-40B4-BE49-F238E27FC236}">
                <a16:creationId xmlns:a16="http://schemas.microsoft.com/office/drawing/2014/main" id="{156A07E6-7EED-4DFA-A7B6-73F330A05931}"/>
              </a:ext>
            </a:extLst>
          </p:cNvPr>
          <p:cNvSpPr>
            <a:spLocks noGrp="1"/>
          </p:cNvSpPr>
          <p:nvPr>
            <p:ph type="sldNum" sz="quarter" idx="10"/>
          </p:nvPr>
        </p:nvSpPr>
        <p:spPr/>
        <p:txBody>
          <a:bodyPr/>
          <a:lstStyle/>
          <a:p>
            <a:fld id="{01EF93C7-D0AB-41D7-8C62-1F8A9E33AE23}" type="slidenum">
              <a:rPr lang="en-US" smtClean="0"/>
              <a:pPr/>
              <a:t>112</a:t>
            </a:fld>
            <a:endParaRPr lang="en-US"/>
          </a:p>
        </p:txBody>
      </p:sp>
    </p:spTree>
    <p:extLst>
      <p:ext uri="{BB962C8B-B14F-4D97-AF65-F5344CB8AC3E}">
        <p14:creationId xmlns:p14="http://schemas.microsoft.com/office/powerpoint/2010/main" val="3224584146"/>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Risks for bias in interviews</a:t>
            </a:r>
          </a:p>
        </p:txBody>
      </p:sp>
      <p:sp>
        <p:nvSpPr>
          <p:cNvPr id="3" name="Content Placeholder 2"/>
          <p:cNvSpPr>
            <a:spLocks noGrp="1"/>
          </p:cNvSpPr>
          <p:nvPr>
            <p:ph idx="1"/>
          </p:nvPr>
        </p:nvSpPr>
        <p:spPr/>
        <p:txBody>
          <a:bodyPr/>
          <a:lstStyle/>
          <a:p>
            <a:pPr>
              <a:buFont typeface="Arial" panose="020B0604020202020204" pitchFamily="34" charset="0"/>
              <a:buChar char="•"/>
            </a:pPr>
            <a:r>
              <a:rPr lang="en-US" dirty="0"/>
              <a:t>Bias A:</a:t>
            </a:r>
          </a:p>
          <a:p>
            <a:pPr lvl="1">
              <a:buFont typeface="Arial" panose="020B0604020202020204" pitchFamily="34" charset="0"/>
              <a:buChar char="•"/>
            </a:pPr>
            <a:r>
              <a:rPr lang="en-US" dirty="0"/>
              <a:t>the effects of the researcher on the interviewees;</a:t>
            </a:r>
          </a:p>
          <a:p>
            <a:pPr lvl="2">
              <a:buFont typeface="Arial" panose="020B0604020202020204" pitchFamily="34" charset="0"/>
              <a:buChar char="•"/>
            </a:pPr>
            <a:r>
              <a:rPr lang="en-US" dirty="0"/>
              <a:t>e.g. researcher poses a threat to the interviewees.</a:t>
            </a:r>
          </a:p>
          <a:p>
            <a:pPr>
              <a:buFont typeface="Arial" panose="020B0604020202020204" pitchFamily="34" charset="0"/>
              <a:buChar char="•"/>
            </a:pPr>
            <a:r>
              <a:rPr lang="en-US" dirty="0"/>
              <a:t>Bias B:</a:t>
            </a:r>
          </a:p>
          <a:p>
            <a:pPr lvl="1">
              <a:buFont typeface="Arial" panose="020B0604020202020204" pitchFamily="34" charset="0"/>
              <a:buChar char="•"/>
            </a:pPr>
            <a:r>
              <a:rPr lang="en-US" dirty="0"/>
              <a:t>the effects of the interviewees on the researcher;</a:t>
            </a:r>
          </a:p>
          <a:p>
            <a:pPr lvl="2">
              <a:buFont typeface="Arial" panose="020B0604020202020204" pitchFamily="34" charset="0"/>
              <a:buChar char="•"/>
            </a:pPr>
            <a:r>
              <a:rPr lang="en-US" dirty="0"/>
              <a:t>e.g. researcher ‘becomes native’, part of the interviewees.</a:t>
            </a:r>
          </a:p>
        </p:txBody>
      </p:sp>
      <p:sp>
        <p:nvSpPr>
          <p:cNvPr id="4" name="Rectangle 3"/>
          <p:cNvSpPr/>
          <p:nvPr/>
        </p:nvSpPr>
        <p:spPr>
          <a:xfrm>
            <a:off x="0" y="6320135"/>
            <a:ext cx="9144000" cy="461665"/>
          </a:xfrm>
          <a:prstGeom prst="rect">
            <a:avLst/>
          </a:prstGeom>
        </p:spPr>
        <p:txBody>
          <a:bodyPr wrap="square">
            <a:spAutoFit/>
          </a:bodyPr>
          <a:lstStyle/>
          <a:p>
            <a:pPr algn="r"/>
            <a:r>
              <a:rPr lang="en-US" sz="1200" b="0" dirty="0">
                <a:solidFill>
                  <a:schemeClr val="bg1"/>
                </a:solidFill>
              </a:rPr>
              <a:t>AJ. </a:t>
            </a:r>
            <a:r>
              <a:rPr lang="en-US" sz="1200" b="0" dirty="0" err="1">
                <a:solidFill>
                  <a:schemeClr val="bg1"/>
                </a:solidFill>
              </a:rPr>
              <a:t>Onwuegbuzie</a:t>
            </a:r>
            <a:r>
              <a:rPr lang="en-US" sz="1200" b="0" dirty="0">
                <a:solidFill>
                  <a:schemeClr val="bg1"/>
                </a:solidFill>
              </a:rPr>
              <a:t> et.al. Innovative Data Collection Strategies in Qualitative Research. The Qualitative Report 2010;15(3):696-726.</a:t>
            </a:r>
          </a:p>
          <a:p>
            <a:pPr algn="r"/>
            <a:r>
              <a:rPr lang="en-US" sz="1200" b="0" dirty="0">
                <a:solidFill>
                  <a:schemeClr val="bg1"/>
                </a:solidFill>
                <a:hlinkClick r:id="rId2"/>
              </a:rPr>
              <a:t>http://www.nova.edu/ssss/QR/QR15-3/onwuegbuzie.pdf</a:t>
            </a:r>
            <a:r>
              <a:rPr lang="en-US" sz="1200" b="0" dirty="0">
                <a:solidFill>
                  <a:schemeClr val="bg1"/>
                </a:solidFill>
              </a:rPr>
              <a:t> </a:t>
            </a:r>
          </a:p>
        </p:txBody>
      </p:sp>
      <p:sp>
        <p:nvSpPr>
          <p:cNvPr id="5" name="Slide Number Placeholder 4">
            <a:extLst>
              <a:ext uri="{FF2B5EF4-FFF2-40B4-BE49-F238E27FC236}">
                <a16:creationId xmlns:a16="http://schemas.microsoft.com/office/drawing/2014/main" id="{D39D85EC-4814-49E9-960C-F1A56E0AC4DB}"/>
              </a:ext>
            </a:extLst>
          </p:cNvPr>
          <p:cNvSpPr>
            <a:spLocks noGrp="1"/>
          </p:cNvSpPr>
          <p:nvPr>
            <p:ph type="sldNum" sz="quarter" idx="10"/>
          </p:nvPr>
        </p:nvSpPr>
        <p:spPr/>
        <p:txBody>
          <a:bodyPr/>
          <a:lstStyle/>
          <a:p>
            <a:fld id="{01EF93C7-D0AB-41D7-8C62-1F8A9E33AE23}" type="slidenum">
              <a:rPr lang="en-US" smtClean="0"/>
              <a:pPr/>
              <a:t>113</a:t>
            </a:fld>
            <a:endParaRPr lang="en-US"/>
          </a:p>
        </p:txBody>
      </p:sp>
    </p:spTree>
    <p:extLst>
      <p:ext uri="{BB962C8B-B14F-4D97-AF65-F5344CB8AC3E}">
        <p14:creationId xmlns:p14="http://schemas.microsoft.com/office/powerpoint/2010/main" val="42484241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CB05D2-F42C-414A-8F6D-D6653572BB8F}"/>
              </a:ext>
            </a:extLst>
          </p:cNvPr>
          <p:cNvSpPr>
            <a:spLocks noGrp="1"/>
          </p:cNvSpPr>
          <p:nvPr>
            <p:ph type="title"/>
          </p:nvPr>
        </p:nvSpPr>
        <p:spPr>
          <a:xfrm>
            <a:off x="0" y="762000"/>
            <a:ext cx="9144000" cy="762000"/>
          </a:xfrm>
        </p:spPr>
        <p:txBody>
          <a:bodyPr/>
          <a:lstStyle/>
          <a:p>
            <a:r>
              <a:rPr lang="en-US" sz="3200" dirty="0"/>
              <a:t>Some methods for dealing with bias after the facts</a:t>
            </a:r>
          </a:p>
        </p:txBody>
      </p:sp>
      <p:sp>
        <p:nvSpPr>
          <p:cNvPr id="3" name="Content Placeholder 2">
            <a:extLst>
              <a:ext uri="{FF2B5EF4-FFF2-40B4-BE49-F238E27FC236}">
                <a16:creationId xmlns:a16="http://schemas.microsoft.com/office/drawing/2014/main" id="{3DD1263E-A6D4-4F4A-8000-262EF6093385}"/>
              </a:ext>
            </a:extLst>
          </p:cNvPr>
          <p:cNvSpPr>
            <a:spLocks noGrp="1"/>
          </p:cNvSpPr>
          <p:nvPr>
            <p:ph idx="1"/>
          </p:nvPr>
        </p:nvSpPr>
        <p:spPr>
          <a:xfrm>
            <a:off x="228600" y="1600200"/>
            <a:ext cx="8686800" cy="4495800"/>
          </a:xfrm>
        </p:spPr>
        <p:txBody>
          <a:bodyPr/>
          <a:lstStyle/>
          <a:p>
            <a:pPr>
              <a:buFont typeface="Arial" panose="020B0604020202020204" pitchFamily="34" charset="0"/>
              <a:buChar char="•"/>
            </a:pPr>
            <a:r>
              <a:rPr lang="en-US" dirty="0"/>
              <a:t>Typical for ‘opt-in’ surveys where responses come not from pre-determined cohorts of respondents.</a:t>
            </a:r>
          </a:p>
          <a:p>
            <a:pPr lvl="2">
              <a:buFont typeface="Arial" panose="020B0604020202020204" pitchFamily="34" charset="0"/>
              <a:buChar char="•"/>
            </a:pPr>
            <a:r>
              <a:rPr lang="en-US" dirty="0"/>
              <a:t>Population: 50 % males, 40% &gt; 50 years</a:t>
            </a:r>
          </a:p>
          <a:p>
            <a:pPr lvl="2">
              <a:buFont typeface="Arial" panose="020B0604020202020204" pitchFamily="34" charset="0"/>
              <a:buChar char="•"/>
            </a:pPr>
            <a:r>
              <a:rPr lang="en-US" dirty="0"/>
              <a:t>Respondents: 30 % males, 10% &gt; 50 years</a:t>
            </a:r>
          </a:p>
          <a:p>
            <a:pPr>
              <a:buFont typeface="Arial" panose="020B0604020202020204" pitchFamily="34" charset="0"/>
              <a:buChar char="•"/>
            </a:pPr>
            <a:r>
              <a:rPr lang="en-US" dirty="0"/>
              <a:t>Introduction of ‘weighting’ factors.</a:t>
            </a:r>
          </a:p>
          <a:p>
            <a:pPr lvl="1">
              <a:buFont typeface="Arial" panose="020B0604020202020204" pitchFamily="34" charset="0"/>
              <a:buChar char="•"/>
            </a:pPr>
            <a:r>
              <a:rPr lang="en-US" sz="1800" b="1" i="1" dirty="0"/>
              <a:t>Raking</a:t>
            </a:r>
            <a:r>
              <a:rPr lang="en-US" sz="1800" dirty="0"/>
              <a:t>: an iterative computational process which is repeated until the weighted distribution of all of the weighting variables matches their specified targets.</a:t>
            </a:r>
          </a:p>
          <a:p>
            <a:pPr lvl="1">
              <a:buFont typeface="Arial" panose="020B0604020202020204" pitchFamily="34" charset="0"/>
              <a:buChar char="•"/>
            </a:pPr>
            <a:r>
              <a:rPr lang="en-US" sz="1800" b="1" i="1" dirty="0"/>
              <a:t>Matching</a:t>
            </a:r>
            <a:r>
              <a:rPr lang="en-US" sz="1800" dirty="0"/>
              <a:t>: start with a representative sample and match each case with a very similar case. Discard any un-matched responses.</a:t>
            </a:r>
          </a:p>
          <a:p>
            <a:pPr lvl="1">
              <a:buFont typeface="Arial" panose="020B0604020202020204" pitchFamily="34" charset="0"/>
              <a:buChar char="•"/>
            </a:pPr>
            <a:r>
              <a:rPr lang="en-US" sz="1800" b="1" i="1" dirty="0"/>
              <a:t>Propensity weighting</a:t>
            </a:r>
            <a:r>
              <a:rPr lang="en-US" sz="1800" dirty="0"/>
              <a:t>: weighting each case by the </a:t>
            </a:r>
            <a:r>
              <a:rPr lang="en-US" sz="1800" i="1" dirty="0"/>
              <a:t>inverse</a:t>
            </a:r>
            <a:r>
              <a:rPr lang="en-US" sz="1800" dirty="0"/>
              <a:t> of its estimated probability of selection.</a:t>
            </a:r>
          </a:p>
          <a:p>
            <a:pPr>
              <a:buFont typeface="Arial" panose="020B0604020202020204" pitchFamily="34" charset="0"/>
              <a:buChar char="•"/>
            </a:pPr>
            <a:r>
              <a:rPr lang="en-US" dirty="0"/>
              <a:t>Method(s) to be used must be reported in the proposal.</a:t>
            </a:r>
          </a:p>
        </p:txBody>
      </p:sp>
      <p:sp>
        <p:nvSpPr>
          <p:cNvPr id="4" name="Slide Number Placeholder 3">
            <a:extLst>
              <a:ext uri="{FF2B5EF4-FFF2-40B4-BE49-F238E27FC236}">
                <a16:creationId xmlns:a16="http://schemas.microsoft.com/office/drawing/2014/main" id="{A1DBC88C-10FE-4909-8E43-8B6D6BD9D988}"/>
              </a:ext>
            </a:extLst>
          </p:cNvPr>
          <p:cNvSpPr>
            <a:spLocks noGrp="1"/>
          </p:cNvSpPr>
          <p:nvPr>
            <p:ph type="sldNum" sz="quarter" idx="10"/>
          </p:nvPr>
        </p:nvSpPr>
        <p:spPr/>
        <p:txBody>
          <a:bodyPr/>
          <a:lstStyle/>
          <a:p>
            <a:fld id="{970F0956-5B8E-40B4-A8DD-F75AA1D26018}" type="slidenum">
              <a:rPr lang="en-US" smtClean="0"/>
              <a:pPr/>
              <a:t>114</a:t>
            </a:fld>
            <a:endParaRPr lang="en-US"/>
          </a:p>
        </p:txBody>
      </p:sp>
      <p:sp>
        <p:nvSpPr>
          <p:cNvPr id="5" name="Rectangle 4">
            <a:extLst>
              <a:ext uri="{FF2B5EF4-FFF2-40B4-BE49-F238E27FC236}">
                <a16:creationId xmlns:a16="http://schemas.microsoft.com/office/drawing/2014/main" id="{A28B0D64-E54B-421F-84D5-8B172685456D}"/>
              </a:ext>
            </a:extLst>
          </p:cNvPr>
          <p:cNvSpPr/>
          <p:nvPr/>
        </p:nvSpPr>
        <p:spPr>
          <a:xfrm>
            <a:off x="1219200" y="6367046"/>
            <a:ext cx="7924800" cy="338554"/>
          </a:xfrm>
          <a:prstGeom prst="rect">
            <a:avLst/>
          </a:prstGeom>
        </p:spPr>
        <p:txBody>
          <a:bodyPr wrap="square">
            <a:spAutoFit/>
          </a:bodyPr>
          <a:lstStyle/>
          <a:p>
            <a:r>
              <a:rPr lang="en-US" sz="1600" b="0" dirty="0">
                <a:solidFill>
                  <a:schemeClr val="bg1"/>
                </a:solidFill>
                <a:hlinkClick r:id="rId2"/>
              </a:rPr>
              <a:t>https://www.pewresearch.org/methods/2018/01/26/how-different-weighting-methods-work/</a:t>
            </a:r>
            <a:r>
              <a:rPr lang="en-US" sz="1600" b="0" dirty="0">
                <a:solidFill>
                  <a:schemeClr val="bg1"/>
                </a:solidFill>
              </a:rPr>
              <a:t> </a:t>
            </a:r>
          </a:p>
        </p:txBody>
      </p:sp>
    </p:spTree>
    <p:extLst>
      <p:ext uri="{BB962C8B-B14F-4D97-AF65-F5344CB8AC3E}">
        <p14:creationId xmlns:p14="http://schemas.microsoft.com/office/powerpoint/2010/main" val="770040817"/>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74AAAE95-5C07-448F-84BB-A2630B6C9E1D}"/>
              </a:ext>
            </a:extLst>
          </p:cNvPr>
          <p:cNvSpPr>
            <a:spLocks noGrp="1"/>
          </p:cNvSpPr>
          <p:nvPr>
            <p:ph type="ctrTitle"/>
          </p:nvPr>
        </p:nvSpPr>
        <p:spPr/>
        <p:txBody>
          <a:bodyPr/>
          <a:lstStyle/>
          <a:p>
            <a:r>
              <a:rPr lang="en-US" dirty="0"/>
              <a:t>Bias in biomedical informatics</a:t>
            </a:r>
          </a:p>
        </p:txBody>
      </p:sp>
      <p:sp>
        <p:nvSpPr>
          <p:cNvPr id="6" name="Subtitle 5">
            <a:extLst>
              <a:ext uri="{FF2B5EF4-FFF2-40B4-BE49-F238E27FC236}">
                <a16:creationId xmlns:a16="http://schemas.microsoft.com/office/drawing/2014/main" id="{C96EE272-9891-4048-8063-3BF0CAFEE398}"/>
              </a:ext>
            </a:extLst>
          </p:cNvPr>
          <p:cNvSpPr>
            <a:spLocks noGrp="1"/>
          </p:cNvSpPr>
          <p:nvPr>
            <p:ph type="subTitle" idx="1"/>
          </p:nvPr>
        </p:nvSpPr>
        <p:spPr/>
        <p:txBody>
          <a:bodyPr/>
          <a:lstStyle/>
          <a:p>
            <a:endParaRPr lang="en-US"/>
          </a:p>
        </p:txBody>
      </p:sp>
      <p:sp>
        <p:nvSpPr>
          <p:cNvPr id="4" name="Slide Number Placeholder 3">
            <a:extLst>
              <a:ext uri="{FF2B5EF4-FFF2-40B4-BE49-F238E27FC236}">
                <a16:creationId xmlns:a16="http://schemas.microsoft.com/office/drawing/2014/main" id="{3978162F-2D3D-41F5-8924-7D2465A9500A}"/>
              </a:ext>
            </a:extLst>
          </p:cNvPr>
          <p:cNvSpPr>
            <a:spLocks noGrp="1"/>
          </p:cNvSpPr>
          <p:nvPr>
            <p:ph type="sldNum" sz="quarter" idx="10"/>
          </p:nvPr>
        </p:nvSpPr>
        <p:spPr/>
        <p:txBody>
          <a:bodyPr/>
          <a:lstStyle/>
          <a:p>
            <a:fld id="{970F0956-5B8E-40B4-A8DD-F75AA1D26018}" type="slidenum">
              <a:rPr lang="en-US" smtClean="0"/>
              <a:pPr/>
              <a:t>115</a:t>
            </a:fld>
            <a:endParaRPr lang="en-US"/>
          </a:p>
        </p:txBody>
      </p:sp>
    </p:spTree>
    <p:extLst>
      <p:ext uri="{BB962C8B-B14F-4D97-AF65-F5344CB8AC3E}">
        <p14:creationId xmlns:p14="http://schemas.microsoft.com/office/powerpoint/2010/main" val="3291050410"/>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D694EB-3F47-49BA-B0C7-F106DAEFE730}"/>
              </a:ext>
            </a:extLst>
          </p:cNvPr>
          <p:cNvSpPr>
            <a:spLocks noGrp="1"/>
          </p:cNvSpPr>
          <p:nvPr>
            <p:ph type="title"/>
          </p:nvPr>
        </p:nvSpPr>
        <p:spPr/>
        <p:txBody>
          <a:bodyPr/>
          <a:lstStyle/>
          <a:p>
            <a:r>
              <a:rPr lang="en-US" dirty="0"/>
              <a:t>Does Health IT improves outcome?</a:t>
            </a:r>
          </a:p>
        </p:txBody>
      </p:sp>
      <p:sp>
        <p:nvSpPr>
          <p:cNvPr id="3" name="Content Placeholder 2">
            <a:extLst>
              <a:ext uri="{FF2B5EF4-FFF2-40B4-BE49-F238E27FC236}">
                <a16:creationId xmlns:a16="http://schemas.microsoft.com/office/drawing/2014/main" id="{C0FE39F1-4A82-44AB-AC8B-BA945D3BE40E}"/>
              </a:ext>
            </a:extLst>
          </p:cNvPr>
          <p:cNvSpPr>
            <a:spLocks noGrp="1"/>
          </p:cNvSpPr>
          <p:nvPr>
            <p:ph idx="1"/>
          </p:nvPr>
        </p:nvSpPr>
        <p:spPr/>
        <p:txBody>
          <a:bodyPr/>
          <a:lstStyle/>
          <a:p>
            <a:pPr>
              <a:buFont typeface="Arial" panose="020B0604020202020204" pitchFamily="34" charset="0"/>
              <a:buChar char="•"/>
            </a:pPr>
            <a:r>
              <a:rPr lang="en-US" dirty="0"/>
              <a:t>Science Daily, August 31, 2011</a:t>
            </a:r>
          </a:p>
          <a:p>
            <a:pPr>
              <a:buFont typeface="Arial" panose="020B0604020202020204" pitchFamily="34" charset="0"/>
              <a:buChar char="•"/>
            </a:pPr>
            <a:r>
              <a:rPr lang="en-US" dirty="0"/>
              <a:t>Federal Investment in Electronic Health Records Likely to Reap Returns in Quality of Care, Study Finds</a:t>
            </a:r>
          </a:p>
          <a:p>
            <a:pPr>
              <a:buFont typeface="Arial" panose="020B0604020202020204" pitchFamily="34" charset="0"/>
              <a:buChar char="•"/>
            </a:pPr>
            <a:r>
              <a:rPr lang="en-US" dirty="0"/>
              <a:t>A study . . . involving more than 27,000 adults with diabetes found that those in physician practices using EHRs were significantly more likely to have health care and outcomes that align with accepted standards than those where physicians rely on patient records.</a:t>
            </a:r>
          </a:p>
          <a:p>
            <a:pPr>
              <a:buFont typeface="Arial" panose="020B0604020202020204" pitchFamily="34" charset="0"/>
              <a:buChar char="•"/>
            </a:pPr>
            <a:r>
              <a:rPr lang="en-US" sz="1600" dirty="0"/>
              <a:t>(Excerpted from </a:t>
            </a:r>
            <a:r>
              <a:rPr lang="en-US" sz="1600" dirty="0">
                <a:hlinkClick r:id="rId2"/>
              </a:rPr>
              <a:t>www.sciencedaily.com/releases/2011/08/110831115930.htm</a:t>
            </a:r>
            <a:r>
              <a:rPr lang="en-US" sz="1600" dirty="0"/>
              <a:t> .)</a:t>
            </a:r>
          </a:p>
          <a:p>
            <a:pPr>
              <a:buFont typeface="Arial" panose="020B0604020202020204" pitchFamily="34" charset="0"/>
              <a:buChar char="•"/>
            </a:pPr>
            <a:endParaRPr lang="en-US" dirty="0"/>
          </a:p>
        </p:txBody>
      </p:sp>
      <p:sp>
        <p:nvSpPr>
          <p:cNvPr id="4" name="Slide Number Placeholder 3">
            <a:extLst>
              <a:ext uri="{FF2B5EF4-FFF2-40B4-BE49-F238E27FC236}">
                <a16:creationId xmlns:a16="http://schemas.microsoft.com/office/drawing/2014/main" id="{1B55FC9A-4A07-4775-8363-E99CF6C3E2ED}"/>
              </a:ext>
            </a:extLst>
          </p:cNvPr>
          <p:cNvSpPr>
            <a:spLocks noGrp="1"/>
          </p:cNvSpPr>
          <p:nvPr>
            <p:ph type="sldNum" sz="quarter" idx="10"/>
          </p:nvPr>
        </p:nvSpPr>
        <p:spPr/>
        <p:txBody>
          <a:bodyPr/>
          <a:lstStyle/>
          <a:p>
            <a:fld id="{970F0956-5B8E-40B4-A8DD-F75AA1D26018}" type="slidenum">
              <a:rPr lang="en-US" smtClean="0"/>
              <a:pPr/>
              <a:t>116</a:t>
            </a:fld>
            <a:endParaRPr lang="en-US"/>
          </a:p>
        </p:txBody>
      </p:sp>
    </p:spTree>
    <p:extLst>
      <p:ext uri="{BB962C8B-B14F-4D97-AF65-F5344CB8AC3E}">
        <p14:creationId xmlns:p14="http://schemas.microsoft.com/office/powerpoint/2010/main" val="698013034"/>
      </p:ext>
    </p:ext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D404C0-7046-476E-9CAC-E6A4E86340CF}"/>
              </a:ext>
            </a:extLst>
          </p:cNvPr>
          <p:cNvSpPr>
            <a:spLocks noGrp="1"/>
          </p:cNvSpPr>
          <p:nvPr>
            <p:ph type="title"/>
          </p:nvPr>
        </p:nvSpPr>
        <p:spPr/>
        <p:txBody>
          <a:bodyPr/>
          <a:lstStyle/>
          <a:p>
            <a:r>
              <a:rPr lang="en-US" dirty="0"/>
              <a:t>The ‘evidence’ …</a:t>
            </a:r>
          </a:p>
        </p:txBody>
      </p:sp>
      <p:sp>
        <p:nvSpPr>
          <p:cNvPr id="3" name="Content Placeholder 2">
            <a:extLst>
              <a:ext uri="{FF2B5EF4-FFF2-40B4-BE49-F238E27FC236}">
                <a16:creationId xmlns:a16="http://schemas.microsoft.com/office/drawing/2014/main" id="{6D300E56-7F86-42BD-98A9-2572E7A5C596}"/>
              </a:ext>
            </a:extLst>
          </p:cNvPr>
          <p:cNvSpPr>
            <a:spLocks noGrp="1"/>
          </p:cNvSpPr>
          <p:nvPr>
            <p:ph idx="1"/>
          </p:nvPr>
        </p:nvSpPr>
        <p:spPr/>
        <p:txBody>
          <a:bodyPr/>
          <a:lstStyle/>
          <a:p>
            <a:endParaRPr lang="en-US"/>
          </a:p>
        </p:txBody>
      </p:sp>
      <p:sp>
        <p:nvSpPr>
          <p:cNvPr id="4" name="Slide Number Placeholder 3">
            <a:extLst>
              <a:ext uri="{FF2B5EF4-FFF2-40B4-BE49-F238E27FC236}">
                <a16:creationId xmlns:a16="http://schemas.microsoft.com/office/drawing/2014/main" id="{FB7C4F1E-19BC-4539-8A14-0CC1F506BA26}"/>
              </a:ext>
            </a:extLst>
          </p:cNvPr>
          <p:cNvSpPr>
            <a:spLocks noGrp="1"/>
          </p:cNvSpPr>
          <p:nvPr>
            <p:ph type="sldNum" sz="quarter" idx="10"/>
          </p:nvPr>
        </p:nvSpPr>
        <p:spPr/>
        <p:txBody>
          <a:bodyPr/>
          <a:lstStyle/>
          <a:p>
            <a:fld id="{970F0956-5B8E-40B4-A8DD-F75AA1D26018}" type="slidenum">
              <a:rPr lang="en-US" smtClean="0"/>
              <a:pPr/>
              <a:t>117</a:t>
            </a:fld>
            <a:endParaRPr lang="en-US"/>
          </a:p>
        </p:txBody>
      </p:sp>
      <p:pic>
        <p:nvPicPr>
          <p:cNvPr id="5" name="Picture 4">
            <a:extLst>
              <a:ext uri="{FF2B5EF4-FFF2-40B4-BE49-F238E27FC236}">
                <a16:creationId xmlns:a16="http://schemas.microsoft.com/office/drawing/2014/main" id="{D6430D2D-BB8A-4B36-820F-90D5F5ACA078}"/>
              </a:ext>
            </a:extLst>
          </p:cNvPr>
          <p:cNvPicPr>
            <a:picLocks noChangeAspect="1"/>
          </p:cNvPicPr>
          <p:nvPr/>
        </p:nvPicPr>
        <p:blipFill>
          <a:blip r:embed="rId2"/>
          <a:stretch>
            <a:fillRect/>
          </a:stretch>
        </p:blipFill>
        <p:spPr>
          <a:xfrm>
            <a:off x="0" y="1600199"/>
            <a:ext cx="9144000" cy="5257801"/>
          </a:xfrm>
          <a:prstGeom prst="rect">
            <a:avLst/>
          </a:prstGeom>
        </p:spPr>
      </p:pic>
      <p:sp>
        <p:nvSpPr>
          <p:cNvPr id="6" name="Rectangle 5">
            <a:extLst>
              <a:ext uri="{FF2B5EF4-FFF2-40B4-BE49-F238E27FC236}">
                <a16:creationId xmlns:a16="http://schemas.microsoft.com/office/drawing/2014/main" id="{A56790DB-58A8-4CAA-9642-3D248A866BB7}"/>
              </a:ext>
            </a:extLst>
          </p:cNvPr>
          <p:cNvSpPr/>
          <p:nvPr/>
        </p:nvSpPr>
        <p:spPr>
          <a:xfrm>
            <a:off x="5524500" y="1667164"/>
            <a:ext cx="3505200" cy="276999"/>
          </a:xfrm>
          <a:prstGeom prst="rect">
            <a:avLst/>
          </a:prstGeom>
        </p:spPr>
        <p:txBody>
          <a:bodyPr wrap="square">
            <a:spAutoFit/>
          </a:bodyPr>
          <a:lstStyle/>
          <a:p>
            <a:r>
              <a:rPr lang="en-US" sz="1200" dirty="0">
                <a:solidFill>
                  <a:schemeClr val="tx1"/>
                </a:solidFill>
                <a:hlinkClick r:id="rId3"/>
              </a:rPr>
              <a:t>https://www.cdc.gov/pcd/issues/2015/15_0187.htm</a:t>
            </a:r>
            <a:r>
              <a:rPr lang="en-US" sz="1200" dirty="0">
                <a:solidFill>
                  <a:schemeClr val="tx1"/>
                </a:solidFill>
              </a:rPr>
              <a:t> </a:t>
            </a:r>
          </a:p>
        </p:txBody>
      </p:sp>
    </p:spTree>
    <p:extLst>
      <p:ext uri="{BB962C8B-B14F-4D97-AF65-F5344CB8AC3E}">
        <p14:creationId xmlns:p14="http://schemas.microsoft.com/office/powerpoint/2010/main" val="557161758"/>
      </p:ext>
    </p:extLst>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55C108-24D3-4D23-840E-906410D96637}"/>
              </a:ext>
            </a:extLst>
          </p:cNvPr>
          <p:cNvSpPr>
            <a:spLocks noGrp="1"/>
          </p:cNvSpPr>
          <p:nvPr>
            <p:ph type="title"/>
          </p:nvPr>
        </p:nvSpPr>
        <p:spPr/>
        <p:txBody>
          <a:bodyPr/>
          <a:lstStyle/>
          <a:p>
            <a:r>
              <a:rPr lang="en-US" dirty="0"/>
              <a:t>The bias</a:t>
            </a:r>
          </a:p>
        </p:txBody>
      </p:sp>
      <p:sp>
        <p:nvSpPr>
          <p:cNvPr id="3" name="Content Placeholder 2">
            <a:extLst>
              <a:ext uri="{FF2B5EF4-FFF2-40B4-BE49-F238E27FC236}">
                <a16:creationId xmlns:a16="http://schemas.microsoft.com/office/drawing/2014/main" id="{CCE44151-AC84-4CDF-BF74-51D4870574CA}"/>
              </a:ext>
            </a:extLst>
          </p:cNvPr>
          <p:cNvSpPr>
            <a:spLocks noGrp="1"/>
          </p:cNvSpPr>
          <p:nvPr>
            <p:ph idx="1"/>
          </p:nvPr>
        </p:nvSpPr>
        <p:spPr/>
        <p:txBody>
          <a:bodyPr/>
          <a:lstStyle/>
          <a:p>
            <a:endParaRPr lang="en-US"/>
          </a:p>
        </p:txBody>
      </p:sp>
      <p:sp>
        <p:nvSpPr>
          <p:cNvPr id="4" name="Slide Number Placeholder 3">
            <a:extLst>
              <a:ext uri="{FF2B5EF4-FFF2-40B4-BE49-F238E27FC236}">
                <a16:creationId xmlns:a16="http://schemas.microsoft.com/office/drawing/2014/main" id="{064EF9F7-B1D4-44E8-8D09-C255BEC357D4}"/>
              </a:ext>
            </a:extLst>
          </p:cNvPr>
          <p:cNvSpPr>
            <a:spLocks noGrp="1"/>
          </p:cNvSpPr>
          <p:nvPr>
            <p:ph type="sldNum" sz="quarter" idx="10"/>
          </p:nvPr>
        </p:nvSpPr>
        <p:spPr/>
        <p:txBody>
          <a:bodyPr/>
          <a:lstStyle/>
          <a:p>
            <a:fld id="{970F0956-5B8E-40B4-A8DD-F75AA1D26018}" type="slidenum">
              <a:rPr lang="en-US" smtClean="0"/>
              <a:pPr/>
              <a:t>118</a:t>
            </a:fld>
            <a:endParaRPr lang="en-US"/>
          </a:p>
        </p:txBody>
      </p:sp>
      <p:pic>
        <p:nvPicPr>
          <p:cNvPr id="5" name="Picture 4">
            <a:extLst>
              <a:ext uri="{FF2B5EF4-FFF2-40B4-BE49-F238E27FC236}">
                <a16:creationId xmlns:a16="http://schemas.microsoft.com/office/drawing/2014/main" id="{F119A259-1491-4284-AAC5-D8C51A341B4D}"/>
              </a:ext>
            </a:extLst>
          </p:cNvPr>
          <p:cNvPicPr>
            <a:picLocks noChangeAspect="1"/>
          </p:cNvPicPr>
          <p:nvPr/>
        </p:nvPicPr>
        <p:blipFill>
          <a:blip r:embed="rId2"/>
          <a:stretch>
            <a:fillRect/>
          </a:stretch>
        </p:blipFill>
        <p:spPr>
          <a:xfrm>
            <a:off x="0" y="1371600"/>
            <a:ext cx="9144000" cy="5486400"/>
          </a:xfrm>
          <a:prstGeom prst="rect">
            <a:avLst/>
          </a:prstGeom>
        </p:spPr>
      </p:pic>
      <p:sp>
        <p:nvSpPr>
          <p:cNvPr id="6" name="Rectangle 5">
            <a:extLst>
              <a:ext uri="{FF2B5EF4-FFF2-40B4-BE49-F238E27FC236}">
                <a16:creationId xmlns:a16="http://schemas.microsoft.com/office/drawing/2014/main" id="{1E7E6CB7-9A75-4243-90F9-A8A55CB4EC75}"/>
              </a:ext>
            </a:extLst>
          </p:cNvPr>
          <p:cNvSpPr/>
          <p:nvPr/>
        </p:nvSpPr>
        <p:spPr>
          <a:xfrm>
            <a:off x="5562600" y="1447800"/>
            <a:ext cx="3505200" cy="276999"/>
          </a:xfrm>
          <a:prstGeom prst="rect">
            <a:avLst/>
          </a:prstGeom>
        </p:spPr>
        <p:txBody>
          <a:bodyPr wrap="square">
            <a:spAutoFit/>
          </a:bodyPr>
          <a:lstStyle/>
          <a:p>
            <a:r>
              <a:rPr lang="en-US" sz="1200" dirty="0">
                <a:solidFill>
                  <a:schemeClr val="tx1"/>
                </a:solidFill>
                <a:hlinkClick r:id="rId3"/>
              </a:rPr>
              <a:t>https://www.cdc.gov/pcd/issues/2015/15_0187.htm</a:t>
            </a:r>
            <a:r>
              <a:rPr lang="en-US" sz="1200" dirty="0">
                <a:solidFill>
                  <a:schemeClr val="tx1"/>
                </a:solidFill>
              </a:rPr>
              <a:t> </a:t>
            </a:r>
          </a:p>
        </p:txBody>
      </p:sp>
    </p:spTree>
    <p:extLst>
      <p:ext uri="{BB962C8B-B14F-4D97-AF65-F5344CB8AC3E}">
        <p14:creationId xmlns:p14="http://schemas.microsoft.com/office/powerpoint/2010/main" val="3594792426"/>
      </p:ext>
    </p:extLst>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CF2AC6C-151D-47F4-8180-A635DAF96BA1}"/>
              </a:ext>
            </a:extLst>
          </p:cNvPr>
          <p:cNvSpPr>
            <a:spLocks noGrp="1"/>
          </p:cNvSpPr>
          <p:nvPr>
            <p:ph type="title"/>
          </p:nvPr>
        </p:nvSpPr>
        <p:spPr/>
        <p:txBody>
          <a:bodyPr/>
          <a:lstStyle/>
          <a:p>
            <a:r>
              <a:rPr lang="en-US" dirty="0"/>
              <a:t>Missing data in EHRs</a:t>
            </a:r>
          </a:p>
        </p:txBody>
      </p:sp>
      <p:sp>
        <p:nvSpPr>
          <p:cNvPr id="6" name="Content Placeholder 5">
            <a:extLst>
              <a:ext uri="{FF2B5EF4-FFF2-40B4-BE49-F238E27FC236}">
                <a16:creationId xmlns:a16="http://schemas.microsoft.com/office/drawing/2014/main" id="{7AD97202-7C56-4224-A6E5-DD3CA80624B3}"/>
              </a:ext>
            </a:extLst>
          </p:cNvPr>
          <p:cNvSpPr>
            <a:spLocks noGrp="1"/>
          </p:cNvSpPr>
          <p:nvPr>
            <p:ph idx="1"/>
          </p:nvPr>
        </p:nvSpPr>
        <p:spPr/>
        <p:txBody>
          <a:bodyPr/>
          <a:lstStyle/>
          <a:p>
            <a:pPr>
              <a:buFont typeface="Arial" panose="020B0604020202020204" pitchFamily="34" charset="0"/>
              <a:buChar char="•"/>
            </a:pPr>
            <a:r>
              <a:rPr lang="en-US" dirty="0"/>
              <a:t>EHRs are notorious for incompleteness of information</a:t>
            </a:r>
          </a:p>
          <a:p>
            <a:pPr>
              <a:buFont typeface="Arial" panose="020B0604020202020204" pitchFamily="34" charset="0"/>
              <a:buChar char="•"/>
            </a:pPr>
            <a:r>
              <a:rPr lang="en-US" dirty="0"/>
              <a:t>Completeness can be defined in various ways and patient records classified according to their degree of completeness.</a:t>
            </a:r>
          </a:p>
          <a:p>
            <a:pPr lvl="1">
              <a:buFont typeface="Arial" panose="020B0604020202020204" pitchFamily="34" charset="0"/>
              <a:buChar char="•"/>
            </a:pPr>
            <a:r>
              <a:rPr lang="en-US" sz="1200" dirty="0"/>
              <a:t>Weiskopf NG, </a:t>
            </a:r>
            <a:r>
              <a:rPr lang="en-US" sz="1200" dirty="0" err="1"/>
              <a:t>Hripcsak</a:t>
            </a:r>
            <a:r>
              <a:rPr lang="en-US" sz="1200" dirty="0"/>
              <a:t> G, Swaminathan S, Weng C. Defining and measuring completeness of electronic health records for secondary use. Journal of Biomedical Informatics. 2013 Oct;46(5):830-836.</a:t>
            </a:r>
          </a:p>
          <a:p>
            <a:pPr>
              <a:buFont typeface="Arial" panose="020B0604020202020204" pitchFamily="34" charset="0"/>
              <a:buChar char="•"/>
            </a:pPr>
            <a:endParaRPr lang="en-US" dirty="0"/>
          </a:p>
          <a:p>
            <a:pPr>
              <a:buFont typeface="Arial" panose="020B0604020202020204" pitchFamily="34" charset="0"/>
              <a:buChar char="•"/>
            </a:pPr>
            <a:r>
              <a:rPr lang="en-US" dirty="0"/>
              <a:t>Would there be bias in doing secondary data analysis when filtering for complete records? </a:t>
            </a:r>
          </a:p>
          <a:p>
            <a:pPr>
              <a:buFont typeface="Arial" panose="020B0604020202020204" pitchFamily="34" charset="0"/>
              <a:buChar char="•"/>
            </a:pPr>
            <a:endParaRPr lang="en-US" dirty="0"/>
          </a:p>
          <a:p>
            <a:pPr>
              <a:buFont typeface="Arial" panose="020B0604020202020204" pitchFamily="34" charset="0"/>
              <a:buChar char="•"/>
            </a:pPr>
            <a:r>
              <a:rPr lang="en-US" dirty="0">
                <a:solidFill>
                  <a:srgbClr val="FFFF00"/>
                </a:solidFill>
                <a:sym typeface="Wingdings" panose="05000000000000000000" pitchFamily="2" charset="2"/>
              </a:rPr>
              <a:t> Yes !!! It tends to select sicker patients.</a:t>
            </a:r>
          </a:p>
          <a:p>
            <a:pPr marL="0" indent="0"/>
            <a:r>
              <a:rPr lang="en-US" sz="1400" dirty="0" err="1"/>
              <a:t>Rusanov</a:t>
            </a:r>
            <a:r>
              <a:rPr lang="en-US" sz="1400" dirty="0"/>
              <a:t>, A., Weiskopf, N.G., Wang, S. </a:t>
            </a:r>
            <a:r>
              <a:rPr lang="en-US" sz="1400" i="1" dirty="0"/>
              <a:t>et al.</a:t>
            </a:r>
            <a:r>
              <a:rPr lang="en-US" sz="1400" dirty="0"/>
              <a:t> Hidden in plain sight: bias towards sick patients when sampling patients with sufficient electronic health record data for research. </a:t>
            </a:r>
            <a:r>
              <a:rPr lang="en-US" sz="1400" i="1" dirty="0"/>
              <a:t>BMC Med Inform </a:t>
            </a:r>
            <a:r>
              <a:rPr lang="en-US" sz="1400" i="1" dirty="0" err="1"/>
              <a:t>Decis</a:t>
            </a:r>
            <a:r>
              <a:rPr lang="en-US" sz="1400" i="1" dirty="0"/>
              <a:t> </a:t>
            </a:r>
            <a:r>
              <a:rPr lang="en-US" sz="1400" i="1" dirty="0" err="1"/>
              <a:t>Mak</a:t>
            </a:r>
            <a:r>
              <a:rPr lang="en-US" sz="1400" dirty="0"/>
              <a:t> </a:t>
            </a:r>
            <a:r>
              <a:rPr lang="en-US" sz="1400" b="1" dirty="0"/>
              <a:t>14, </a:t>
            </a:r>
            <a:r>
              <a:rPr lang="en-US" sz="1400" dirty="0"/>
              <a:t>51 (2014)</a:t>
            </a:r>
          </a:p>
          <a:p>
            <a:pPr marL="0" indent="0"/>
            <a:r>
              <a:rPr lang="en-US" sz="1400" dirty="0">
                <a:hlinkClick r:id="rId2"/>
              </a:rPr>
              <a:t>https://bmcmedinformdecismak.biomedcentral.com/articles/10.1186/1472-6947-14-51</a:t>
            </a:r>
            <a:r>
              <a:rPr lang="en-US" sz="1400" dirty="0"/>
              <a:t> </a:t>
            </a:r>
          </a:p>
        </p:txBody>
      </p:sp>
      <p:sp>
        <p:nvSpPr>
          <p:cNvPr id="4" name="Slide Number Placeholder 3">
            <a:extLst>
              <a:ext uri="{FF2B5EF4-FFF2-40B4-BE49-F238E27FC236}">
                <a16:creationId xmlns:a16="http://schemas.microsoft.com/office/drawing/2014/main" id="{871D74AF-3717-4B8A-8388-841A86CA0216}"/>
              </a:ext>
            </a:extLst>
          </p:cNvPr>
          <p:cNvSpPr>
            <a:spLocks noGrp="1"/>
          </p:cNvSpPr>
          <p:nvPr>
            <p:ph type="sldNum" sz="quarter" idx="10"/>
          </p:nvPr>
        </p:nvSpPr>
        <p:spPr/>
        <p:txBody>
          <a:bodyPr/>
          <a:lstStyle/>
          <a:p>
            <a:fld id="{970F0956-5B8E-40B4-A8DD-F75AA1D26018}" type="slidenum">
              <a:rPr lang="en-US" smtClean="0"/>
              <a:pPr/>
              <a:t>119</a:t>
            </a:fld>
            <a:endParaRPr lang="en-US"/>
          </a:p>
        </p:txBody>
      </p:sp>
    </p:spTree>
    <p:extLst>
      <p:ext uri="{BB962C8B-B14F-4D97-AF65-F5344CB8AC3E}">
        <p14:creationId xmlns:p14="http://schemas.microsoft.com/office/powerpoint/2010/main" val="258358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6">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6">
                                            <p:txEl>
                                              <p:pRg st="6" end="6"/>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6">
                                            <p:txEl>
                                              <p:pRg st="7" end="7"/>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6">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uiExpand="1"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most popular way for doing science:</a:t>
            </a:r>
            <a:br>
              <a:rPr lang="en-US" dirty="0"/>
            </a:br>
            <a:r>
              <a:rPr lang="en-US" dirty="0"/>
              <a:t>‘</a:t>
            </a:r>
            <a:r>
              <a:rPr lang="en-US" i="1" dirty="0"/>
              <a:t>The Scientific Method</a:t>
            </a:r>
            <a:r>
              <a:rPr lang="en-US" dirty="0"/>
              <a:t>’</a:t>
            </a:r>
          </a:p>
        </p:txBody>
      </p:sp>
      <p:sp>
        <p:nvSpPr>
          <p:cNvPr id="3" name="Content Placeholder 2"/>
          <p:cNvSpPr>
            <a:spLocks noGrp="1"/>
          </p:cNvSpPr>
          <p:nvPr>
            <p:ph idx="1"/>
          </p:nvPr>
        </p:nvSpPr>
        <p:spPr>
          <a:xfrm>
            <a:off x="228600" y="2362200"/>
            <a:ext cx="8686800" cy="2362200"/>
          </a:xfrm>
        </p:spPr>
        <p:txBody>
          <a:bodyPr/>
          <a:lstStyle/>
          <a:p>
            <a:pPr>
              <a:buFont typeface="Arial" panose="020B0604020202020204" pitchFamily="34" charset="0"/>
              <a:buChar char="•"/>
            </a:pPr>
            <a:r>
              <a:rPr lang="en-US" sz="2800" dirty="0"/>
              <a:t>principles and procedures for the </a:t>
            </a:r>
            <a:r>
              <a:rPr lang="en-US" sz="2800" dirty="0">
                <a:solidFill>
                  <a:srgbClr val="1FE115"/>
                </a:solidFill>
              </a:rPr>
              <a:t>systematic</a:t>
            </a:r>
            <a:r>
              <a:rPr lang="en-US" sz="2800" dirty="0"/>
              <a:t> pursuit of knowledge involving:</a:t>
            </a:r>
          </a:p>
          <a:p>
            <a:pPr lvl="1">
              <a:buFont typeface="Arial" panose="020B0604020202020204" pitchFamily="34" charset="0"/>
              <a:buChar char="•"/>
            </a:pPr>
            <a:r>
              <a:rPr lang="en-US" sz="2800" dirty="0"/>
              <a:t>the </a:t>
            </a:r>
            <a:r>
              <a:rPr lang="en-US" sz="2800" dirty="0">
                <a:solidFill>
                  <a:srgbClr val="1FE115"/>
                </a:solidFill>
              </a:rPr>
              <a:t>recognition</a:t>
            </a:r>
            <a:r>
              <a:rPr lang="en-US" sz="2800" dirty="0"/>
              <a:t> and </a:t>
            </a:r>
            <a:r>
              <a:rPr lang="en-US" sz="2800" dirty="0">
                <a:solidFill>
                  <a:srgbClr val="1FE115"/>
                </a:solidFill>
              </a:rPr>
              <a:t>formulation</a:t>
            </a:r>
            <a:r>
              <a:rPr lang="en-US" sz="2800" dirty="0"/>
              <a:t> of a </a:t>
            </a:r>
            <a:r>
              <a:rPr lang="en-US" sz="2800" dirty="0">
                <a:solidFill>
                  <a:srgbClr val="1FE115"/>
                </a:solidFill>
              </a:rPr>
              <a:t>problem</a:t>
            </a:r>
            <a:r>
              <a:rPr lang="en-US" sz="2800" dirty="0"/>
              <a:t>,</a:t>
            </a:r>
          </a:p>
          <a:p>
            <a:pPr lvl="1">
              <a:buFont typeface="Arial" panose="020B0604020202020204" pitchFamily="34" charset="0"/>
              <a:buChar char="•"/>
            </a:pPr>
            <a:r>
              <a:rPr lang="en-US" sz="2800" dirty="0"/>
              <a:t>the collection of </a:t>
            </a:r>
            <a:r>
              <a:rPr lang="en-US" sz="2800" dirty="0">
                <a:solidFill>
                  <a:srgbClr val="1FE115"/>
                </a:solidFill>
              </a:rPr>
              <a:t>data</a:t>
            </a:r>
            <a:r>
              <a:rPr lang="en-US" sz="2800" dirty="0"/>
              <a:t> through observation and experiment, and </a:t>
            </a:r>
          </a:p>
          <a:p>
            <a:pPr lvl="1">
              <a:buFont typeface="Arial" panose="020B0604020202020204" pitchFamily="34" charset="0"/>
              <a:buChar char="•"/>
            </a:pPr>
            <a:r>
              <a:rPr lang="en-US" sz="2800" dirty="0"/>
              <a:t>the formulation and testing of </a:t>
            </a:r>
            <a:r>
              <a:rPr lang="en-US" sz="2800" dirty="0">
                <a:solidFill>
                  <a:srgbClr val="1FE115"/>
                </a:solidFill>
              </a:rPr>
              <a:t>hypotheses.</a:t>
            </a:r>
          </a:p>
        </p:txBody>
      </p:sp>
      <p:sp>
        <p:nvSpPr>
          <p:cNvPr id="4" name="Rectangle 3"/>
          <p:cNvSpPr/>
          <p:nvPr/>
        </p:nvSpPr>
        <p:spPr>
          <a:xfrm>
            <a:off x="4495800" y="5715000"/>
            <a:ext cx="4572000" cy="584775"/>
          </a:xfrm>
          <a:prstGeom prst="rect">
            <a:avLst/>
          </a:prstGeom>
        </p:spPr>
        <p:txBody>
          <a:bodyPr>
            <a:spAutoFit/>
          </a:bodyPr>
          <a:lstStyle/>
          <a:p>
            <a:r>
              <a:rPr lang="en-US" sz="1600" dirty="0">
                <a:solidFill>
                  <a:schemeClr val="bg1"/>
                </a:solidFill>
                <a:hlinkClick r:id="rId2"/>
              </a:rPr>
              <a:t>http://www.merriam-webster.com/dictionary/scientific%20method</a:t>
            </a:r>
            <a:r>
              <a:rPr lang="en-US" sz="1600" dirty="0">
                <a:solidFill>
                  <a:schemeClr val="bg1"/>
                </a:solidFill>
              </a:rPr>
              <a:t> </a:t>
            </a:r>
          </a:p>
        </p:txBody>
      </p:sp>
      <p:sp>
        <p:nvSpPr>
          <p:cNvPr id="5" name="Slide Number Placeholder 4"/>
          <p:cNvSpPr>
            <a:spLocks noGrp="1"/>
          </p:cNvSpPr>
          <p:nvPr>
            <p:ph type="sldNum" sz="quarter" idx="10"/>
          </p:nvPr>
        </p:nvSpPr>
        <p:spPr/>
        <p:txBody>
          <a:bodyPr/>
          <a:lstStyle/>
          <a:p>
            <a:fld id="{970F0956-5B8E-40B4-A8DD-F75AA1D26018}" type="slidenum">
              <a:rPr lang="en-US" smtClean="0"/>
              <a:pPr/>
              <a:t>12</a:t>
            </a:fld>
            <a:endParaRPr lang="en-US"/>
          </a:p>
        </p:txBody>
      </p:sp>
    </p:spTree>
    <p:extLst>
      <p:ext uri="{BB962C8B-B14F-4D97-AF65-F5344CB8AC3E}">
        <p14:creationId xmlns:p14="http://schemas.microsoft.com/office/powerpoint/2010/main" val="534616535"/>
      </p:ext>
    </p:extLst>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AD2C80-737F-44E9-9C63-F7EB07B43981}"/>
              </a:ext>
            </a:extLst>
          </p:cNvPr>
          <p:cNvSpPr>
            <a:spLocks noGrp="1"/>
          </p:cNvSpPr>
          <p:nvPr>
            <p:ph type="title"/>
          </p:nvPr>
        </p:nvSpPr>
        <p:spPr/>
        <p:txBody>
          <a:bodyPr/>
          <a:lstStyle/>
          <a:p>
            <a:r>
              <a:rPr lang="en-US" dirty="0"/>
              <a:t>Sources of bias in EHR-based studies</a:t>
            </a:r>
          </a:p>
        </p:txBody>
      </p:sp>
      <p:sp>
        <p:nvSpPr>
          <p:cNvPr id="3" name="Content Placeholder 2">
            <a:extLst>
              <a:ext uri="{FF2B5EF4-FFF2-40B4-BE49-F238E27FC236}">
                <a16:creationId xmlns:a16="http://schemas.microsoft.com/office/drawing/2014/main" id="{7E0593BF-41C9-40A8-BCEE-3361DEA5FB29}"/>
              </a:ext>
            </a:extLst>
          </p:cNvPr>
          <p:cNvSpPr>
            <a:spLocks noGrp="1"/>
          </p:cNvSpPr>
          <p:nvPr>
            <p:ph idx="1"/>
          </p:nvPr>
        </p:nvSpPr>
        <p:spPr/>
        <p:txBody>
          <a:bodyPr/>
          <a:lstStyle/>
          <a:p>
            <a:pPr>
              <a:buFont typeface="Arial" panose="020B0604020202020204" pitchFamily="34" charset="0"/>
              <a:buChar char="•"/>
            </a:pPr>
            <a:r>
              <a:rPr lang="en-US" sz="1800" dirty="0"/>
              <a:t>Health care system bias, emanating from: Reimbursement system, pay for performance parameters</a:t>
            </a:r>
          </a:p>
          <a:p>
            <a:pPr>
              <a:buFont typeface="Arial" panose="020B0604020202020204" pitchFamily="34" charset="0"/>
              <a:buChar char="•"/>
            </a:pPr>
            <a:r>
              <a:rPr lang="en-US" sz="1800" dirty="0"/>
              <a:t>‎Role of general practitioner in the health care system; gatekeeping/</a:t>
            </a:r>
            <a:r>
              <a:rPr lang="en-US" sz="1800" dirty="0" err="1"/>
              <a:t>nongatekeeping</a:t>
            </a:r>
            <a:endParaRPr lang="en-US" sz="1800" dirty="0"/>
          </a:p>
          <a:p>
            <a:pPr>
              <a:buFont typeface="Arial" panose="020B0604020202020204" pitchFamily="34" charset="0"/>
              <a:buChar char="•"/>
            </a:pPr>
            <a:r>
              <a:rPr lang="en-US" sz="1800" dirty="0"/>
              <a:t>‎Professional clinical guidelines</a:t>
            </a:r>
          </a:p>
          <a:p>
            <a:pPr>
              <a:buFont typeface="Arial" panose="020B0604020202020204" pitchFamily="34" charset="0"/>
              <a:buChar char="•"/>
            </a:pPr>
            <a:r>
              <a:rPr lang="en-US" sz="1800" dirty="0"/>
              <a:t>‎Ease of access by patients to their records</a:t>
            </a:r>
          </a:p>
          <a:p>
            <a:pPr>
              <a:buFont typeface="Arial" panose="020B0604020202020204" pitchFamily="34" charset="0"/>
              <a:buChar char="•"/>
            </a:pPr>
            <a:r>
              <a:rPr lang="en-US" sz="1800" dirty="0"/>
              <a:t>‎Data sharing between health care providers</a:t>
            </a:r>
          </a:p>
          <a:p>
            <a:pPr>
              <a:buFont typeface="Arial" panose="020B0604020202020204" pitchFamily="34" charset="0"/>
              <a:buChar char="•"/>
            </a:pPr>
            <a:r>
              <a:rPr lang="en-US" sz="1800" dirty="0"/>
              <a:t>‎Practice workload</a:t>
            </a:r>
          </a:p>
          <a:p>
            <a:pPr>
              <a:buFont typeface="Arial" panose="020B0604020202020204" pitchFamily="34" charset="0"/>
              <a:buChar char="•"/>
            </a:pPr>
            <a:r>
              <a:rPr lang="en-US" sz="1800" dirty="0"/>
              <a:t>‎Variations between electronic health record (EHR) system functionalities and lay-out</a:t>
            </a:r>
          </a:p>
          <a:p>
            <a:pPr>
              <a:buFont typeface="Arial" panose="020B0604020202020204" pitchFamily="34" charset="0"/>
              <a:buChar char="•"/>
            </a:pPr>
            <a:r>
              <a:rPr lang="en-US" sz="1800" dirty="0"/>
              <a:t>‎Coding systems and thesauruses</a:t>
            </a:r>
          </a:p>
          <a:p>
            <a:pPr>
              <a:buFont typeface="Arial" panose="020B0604020202020204" pitchFamily="34" charset="0"/>
              <a:buChar char="•"/>
            </a:pPr>
            <a:r>
              <a:rPr lang="en-US" sz="1800" dirty="0"/>
              <a:t>‎Knowledge and education regarding the use of EHR systems</a:t>
            </a:r>
          </a:p>
          <a:p>
            <a:pPr>
              <a:buFont typeface="Arial" panose="020B0604020202020204" pitchFamily="34" charset="0"/>
              <a:buChar char="•"/>
            </a:pPr>
            <a:r>
              <a:rPr lang="en-US" sz="1800" dirty="0"/>
              <a:t>‎Data extraction tools</a:t>
            </a:r>
          </a:p>
          <a:p>
            <a:pPr>
              <a:buFont typeface="Arial" panose="020B0604020202020204" pitchFamily="34" charset="0"/>
              <a:buChar char="•"/>
            </a:pPr>
            <a:r>
              <a:rPr lang="en-US" sz="1800" dirty="0"/>
              <a:t>‎Data processing—</a:t>
            </a:r>
            <a:r>
              <a:rPr lang="en-US" sz="1800" dirty="0" err="1"/>
              <a:t>redatabasing</a:t>
            </a:r>
            <a:endParaRPr lang="en-US" sz="1800" dirty="0"/>
          </a:p>
          <a:p>
            <a:pPr>
              <a:buFont typeface="Arial" panose="020B0604020202020204" pitchFamily="34" charset="0"/>
              <a:buChar char="•"/>
            </a:pPr>
            <a:r>
              <a:rPr lang="en-US" sz="1800" dirty="0"/>
              <a:t>‎Research dataset preparation</a:t>
            </a:r>
          </a:p>
          <a:p>
            <a:pPr>
              <a:buFont typeface="Arial" panose="020B0604020202020204" pitchFamily="34" charset="0"/>
              <a:buChar char="•"/>
            </a:pPr>
            <a:r>
              <a:rPr lang="en-US" sz="1800" dirty="0"/>
              <a:t>‎Research methodologies</a:t>
            </a:r>
          </a:p>
        </p:txBody>
      </p:sp>
      <p:sp>
        <p:nvSpPr>
          <p:cNvPr id="4" name="Slide Number Placeholder 3">
            <a:extLst>
              <a:ext uri="{FF2B5EF4-FFF2-40B4-BE49-F238E27FC236}">
                <a16:creationId xmlns:a16="http://schemas.microsoft.com/office/drawing/2014/main" id="{93CEA8BC-2116-41AC-9187-EF0D0059B0FC}"/>
              </a:ext>
            </a:extLst>
          </p:cNvPr>
          <p:cNvSpPr>
            <a:spLocks noGrp="1"/>
          </p:cNvSpPr>
          <p:nvPr>
            <p:ph type="sldNum" sz="quarter" idx="10"/>
          </p:nvPr>
        </p:nvSpPr>
        <p:spPr/>
        <p:txBody>
          <a:bodyPr/>
          <a:lstStyle/>
          <a:p>
            <a:fld id="{970F0956-5B8E-40B4-A8DD-F75AA1D26018}" type="slidenum">
              <a:rPr lang="en-US" smtClean="0"/>
              <a:pPr/>
              <a:t>120</a:t>
            </a:fld>
            <a:endParaRPr lang="en-US"/>
          </a:p>
        </p:txBody>
      </p:sp>
      <p:sp>
        <p:nvSpPr>
          <p:cNvPr id="5" name="Rectangle 4">
            <a:extLst>
              <a:ext uri="{FF2B5EF4-FFF2-40B4-BE49-F238E27FC236}">
                <a16:creationId xmlns:a16="http://schemas.microsoft.com/office/drawing/2014/main" id="{67F2F8CB-80F3-4E21-97F0-9939E5AEB383}"/>
              </a:ext>
            </a:extLst>
          </p:cNvPr>
          <p:cNvSpPr/>
          <p:nvPr/>
        </p:nvSpPr>
        <p:spPr>
          <a:xfrm>
            <a:off x="4918953" y="5766137"/>
            <a:ext cx="4191000" cy="1015663"/>
          </a:xfrm>
          <a:prstGeom prst="rect">
            <a:avLst/>
          </a:prstGeom>
        </p:spPr>
        <p:txBody>
          <a:bodyPr wrap="square">
            <a:spAutoFit/>
          </a:bodyPr>
          <a:lstStyle/>
          <a:p>
            <a:pPr algn="l"/>
            <a:r>
              <a:rPr lang="en-US" sz="1200" b="0" dirty="0" err="1">
                <a:solidFill>
                  <a:schemeClr val="bg1"/>
                </a:solidFill>
                <a:latin typeface="Roboto-Light"/>
              </a:rPr>
              <a:t>Verheij</a:t>
            </a:r>
            <a:r>
              <a:rPr lang="en-US" sz="1200" b="0" dirty="0">
                <a:solidFill>
                  <a:schemeClr val="bg1"/>
                </a:solidFill>
                <a:latin typeface="Roboto-Light"/>
              </a:rPr>
              <a:t> RA, </a:t>
            </a:r>
            <a:r>
              <a:rPr lang="en-US" sz="1200" b="0" dirty="0" err="1">
                <a:solidFill>
                  <a:schemeClr val="bg1"/>
                </a:solidFill>
                <a:latin typeface="Roboto-Light"/>
              </a:rPr>
              <a:t>Curcin</a:t>
            </a:r>
            <a:r>
              <a:rPr lang="en-US" sz="1200" b="0" dirty="0">
                <a:solidFill>
                  <a:schemeClr val="bg1"/>
                </a:solidFill>
                <a:latin typeface="Roboto-Light"/>
              </a:rPr>
              <a:t> V, Delaney BC, </a:t>
            </a:r>
            <a:r>
              <a:rPr lang="en-US" sz="1200" b="0" dirty="0" err="1">
                <a:solidFill>
                  <a:schemeClr val="bg1"/>
                </a:solidFill>
                <a:latin typeface="Roboto-Light"/>
              </a:rPr>
              <a:t>McGilchrist</a:t>
            </a:r>
            <a:r>
              <a:rPr lang="en-US" sz="1200" b="0" dirty="0">
                <a:solidFill>
                  <a:schemeClr val="bg1"/>
                </a:solidFill>
                <a:latin typeface="Roboto-Light"/>
              </a:rPr>
              <a:t> MM</a:t>
            </a:r>
          </a:p>
          <a:p>
            <a:pPr algn="l"/>
            <a:r>
              <a:rPr lang="en-US" sz="1200" b="0" dirty="0">
                <a:solidFill>
                  <a:schemeClr val="bg1"/>
                </a:solidFill>
                <a:latin typeface="Roboto-Light"/>
              </a:rPr>
              <a:t>Possible Sources of Bias in Primary Care Electronic Health Record Data Use and Reuse</a:t>
            </a:r>
          </a:p>
          <a:p>
            <a:pPr algn="l"/>
            <a:r>
              <a:rPr lang="en-US" sz="1200" b="0" dirty="0">
                <a:solidFill>
                  <a:schemeClr val="bg1"/>
                </a:solidFill>
                <a:latin typeface="Roboto-Light"/>
              </a:rPr>
              <a:t>J Med Internet Res 2018;20(5):e185</a:t>
            </a:r>
          </a:p>
          <a:p>
            <a:pPr algn="l"/>
            <a:r>
              <a:rPr lang="en-US" sz="1200" b="0" dirty="0">
                <a:solidFill>
                  <a:schemeClr val="bg1"/>
                </a:solidFill>
                <a:latin typeface="Roboto-Light"/>
                <a:hlinkClick r:id="rId2"/>
              </a:rPr>
              <a:t>https://pubmed.ncbi.nlm.nih.gov/29844010/</a:t>
            </a:r>
            <a:r>
              <a:rPr lang="en-US" sz="1200" b="0" dirty="0">
                <a:solidFill>
                  <a:schemeClr val="bg1"/>
                </a:solidFill>
                <a:latin typeface="Roboto-Light"/>
              </a:rPr>
              <a:t> </a:t>
            </a:r>
            <a:endParaRPr lang="en-US" sz="1200" b="0" i="0" dirty="0">
              <a:solidFill>
                <a:schemeClr val="bg1"/>
              </a:solidFill>
              <a:effectLst/>
              <a:latin typeface="Roboto-Light"/>
            </a:endParaRPr>
          </a:p>
        </p:txBody>
      </p:sp>
    </p:spTree>
    <p:extLst>
      <p:ext uri="{BB962C8B-B14F-4D97-AF65-F5344CB8AC3E}">
        <p14:creationId xmlns:p14="http://schemas.microsoft.com/office/powerpoint/2010/main" val="33850835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A37B11-8C77-4C7E-BC8C-B91D86ABA0DD}"/>
              </a:ext>
            </a:extLst>
          </p:cNvPr>
          <p:cNvSpPr>
            <a:spLocks noGrp="1"/>
          </p:cNvSpPr>
          <p:nvPr>
            <p:ph type="title"/>
          </p:nvPr>
        </p:nvSpPr>
        <p:spPr/>
        <p:txBody>
          <a:bodyPr/>
          <a:lstStyle/>
          <a:p>
            <a:r>
              <a:rPr lang="en-US" dirty="0">
                <a:latin typeface="Merriweather"/>
              </a:rPr>
              <a:t>Bias at warp speed: how AI may contribute to the disparities gap in the time of COVID-19 </a:t>
            </a:r>
            <a:br>
              <a:rPr lang="en-US" dirty="0">
                <a:latin typeface="Merriweather"/>
              </a:rPr>
            </a:br>
            <a:endParaRPr lang="en-US" dirty="0"/>
          </a:p>
        </p:txBody>
      </p:sp>
      <p:sp>
        <p:nvSpPr>
          <p:cNvPr id="3" name="Content Placeholder 2">
            <a:extLst>
              <a:ext uri="{FF2B5EF4-FFF2-40B4-BE49-F238E27FC236}">
                <a16:creationId xmlns:a16="http://schemas.microsoft.com/office/drawing/2014/main" id="{00703C4F-2072-4C5F-938D-66F18D8992C6}"/>
              </a:ext>
            </a:extLst>
          </p:cNvPr>
          <p:cNvSpPr>
            <a:spLocks noGrp="1"/>
          </p:cNvSpPr>
          <p:nvPr>
            <p:ph idx="1"/>
          </p:nvPr>
        </p:nvSpPr>
        <p:spPr>
          <a:xfrm>
            <a:off x="228600" y="2144726"/>
            <a:ext cx="8686800" cy="4484674"/>
          </a:xfrm>
        </p:spPr>
        <p:txBody>
          <a:bodyPr/>
          <a:lstStyle/>
          <a:p>
            <a:pPr marL="0" indent="0" algn="just"/>
            <a:r>
              <a:rPr lang="en-US" sz="2000" i="1" dirty="0"/>
              <a:t>‘Furthermore, a systematic review study of COVID-19 prediction models uncovered that serious shortcomings, particularly in regard to potential biases, are alarmingly widespread. The PROBAST (Prediction model Risk Of Bias </a:t>
            </a:r>
            <a:r>
              <a:rPr lang="en-US" sz="2000" i="1" dirty="0" err="1"/>
              <a:t>ASsessment</a:t>
            </a:r>
            <a:r>
              <a:rPr lang="en-US" sz="2000" i="1" dirty="0"/>
              <a:t> Tool) study tool rated all 66 screened models at “high” or “unclear” risk of bias. The most frequent problems encountered were:</a:t>
            </a:r>
          </a:p>
          <a:p>
            <a:pPr marL="0" indent="0" algn="just"/>
            <a:endParaRPr lang="en-US" sz="2000" i="1" dirty="0"/>
          </a:p>
          <a:p>
            <a:pPr algn="just">
              <a:buFont typeface="Arial" panose="020B0604020202020204" pitchFamily="34" charset="0"/>
              <a:buChar char="•"/>
            </a:pPr>
            <a:r>
              <a:rPr lang="en-US" sz="2000" i="1" dirty="0"/>
              <a:t>unrepresentative data samples, </a:t>
            </a:r>
          </a:p>
          <a:p>
            <a:pPr algn="just">
              <a:buFont typeface="Arial" panose="020B0604020202020204" pitchFamily="34" charset="0"/>
              <a:buChar char="•"/>
            </a:pPr>
            <a:r>
              <a:rPr lang="en-US" sz="2000" i="1" dirty="0"/>
              <a:t>high likelihood of model overfitting, and </a:t>
            </a:r>
          </a:p>
          <a:p>
            <a:pPr algn="just">
              <a:buFont typeface="Arial" panose="020B0604020202020204" pitchFamily="34" charset="0"/>
              <a:buChar char="•"/>
            </a:pPr>
            <a:r>
              <a:rPr lang="en-US" sz="2000" i="1" dirty="0"/>
              <a:t>imprecise reporting of study populations and intended model use.’</a:t>
            </a:r>
          </a:p>
        </p:txBody>
      </p:sp>
      <p:sp>
        <p:nvSpPr>
          <p:cNvPr id="4" name="Slide Number Placeholder 3">
            <a:extLst>
              <a:ext uri="{FF2B5EF4-FFF2-40B4-BE49-F238E27FC236}">
                <a16:creationId xmlns:a16="http://schemas.microsoft.com/office/drawing/2014/main" id="{50A0F83F-0AB5-4B0E-83EE-2C814D2C243B}"/>
              </a:ext>
            </a:extLst>
          </p:cNvPr>
          <p:cNvSpPr>
            <a:spLocks noGrp="1"/>
          </p:cNvSpPr>
          <p:nvPr>
            <p:ph type="sldNum" sz="quarter" idx="10"/>
          </p:nvPr>
        </p:nvSpPr>
        <p:spPr/>
        <p:txBody>
          <a:bodyPr/>
          <a:lstStyle/>
          <a:p>
            <a:fld id="{970F0956-5B8E-40B4-A8DD-F75AA1D26018}" type="slidenum">
              <a:rPr lang="en-US" smtClean="0"/>
              <a:pPr/>
              <a:t>121</a:t>
            </a:fld>
            <a:endParaRPr lang="en-US"/>
          </a:p>
        </p:txBody>
      </p:sp>
      <p:sp>
        <p:nvSpPr>
          <p:cNvPr id="5" name="Rectangle 4">
            <a:extLst>
              <a:ext uri="{FF2B5EF4-FFF2-40B4-BE49-F238E27FC236}">
                <a16:creationId xmlns:a16="http://schemas.microsoft.com/office/drawing/2014/main" id="{476B42B6-FBC9-4C99-8769-DF74870FFB88}"/>
              </a:ext>
            </a:extLst>
          </p:cNvPr>
          <p:cNvSpPr/>
          <p:nvPr/>
        </p:nvSpPr>
        <p:spPr>
          <a:xfrm>
            <a:off x="0" y="5870730"/>
            <a:ext cx="9144000" cy="830997"/>
          </a:xfrm>
          <a:prstGeom prst="rect">
            <a:avLst/>
          </a:prstGeom>
        </p:spPr>
        <p:txBody>
          <a:bodyPr wrap="square">
            <a:spAutoFit/>
          </a:bodyPr>
          <a:lstStyle/>
          <a:p>
            <a:pPr algn="r"/>
            <a:r>
              <a:rPr lang="en-US" sz="1600" b="0" dirty="0" err="1">
                <a:solidFill>
                  <a:schemeClr val="bg1"/>
                </a:solidFill>
                <a:latin typeface="Source Sans Pro" panose="020B0503030403020204" pitchFamily="34" charset="0"/>
              </a:rPr>
              <a:t>Eliane</a:t>
            </a:r>
            <a:r>
              <a:rPr lang="en-US" sz="1600" b="0" dirty="0">
                <a:solidFill>
                  <a:schemeClr val="bg1"/>
                </a:solidFill>
                <a:latin typeface="Source Sans Pro" panose="020B0503030403020204" pitchFamily="34" charset="0"/>
              </a:rPr>
              <a:t> </a:t>
            </a:r>
            <a:r>
              <a:rPr lang="en-US" sz="1600" b="0" dirty="0" err="1">
                <a:solidFill>
                  <a:schemeClr val="bg1"/>
                </a:solidFill>
                <a:latin typeface="Source Sans Pro" panose="020B0503030403020204" pitchFamily="34" charset="0"/>
              </a:rPr>
              <a:t>Röösli</a:t>
            </a:r>
            <a:r>
              <a:rPr lang="en-US" sz="1600" b="0" dirty="0">
                <a:solidFill>
                  <a:schemeClr val="bg1"/>
                </a:solidFill>
                <a:latin typeface="Source Sans Pro" panose="020B0503030403020204" pitchFamily="34" charset="0"/>
              </a:rPr>
              <a:t>, Brian Rice, Tina Hernandez-</a:t>
            </a:r>
            <a:r>
              <a:rPr lang="en-US" sz="1600" b="0" dirty="0" err="1">
                <a:solidFill>
                  <a:schemeClr val="bg1"/>
                </a:solidFill>
                <a:latin typeface="Source Sans Pro" panose="020B0503030403020204" pitchFamily="34" charset="0"/>
              </a:rPr>
              <a:t>Boussard</a:t>
            </a:r>
            <a:endParaRPr lang="en-US" sz="1600" b="0" dirty="0">
              <a:solidFill>
                <a:schemeClr val="bg1"/>
              </a:solidFill>
              <a:latin typeface="Source Sans Pro" panose="020B0503030403020204" pitchFamily="34" charset="0"/>
            </a:endParaRPr>
          </a:p>
          <a:p>
            <a:pPr algn="r"/>
            <a:r>
              <a:rPr lang="en-US" sz="1600" b="0" i="1" dirty="0">
                <a:solidFill>
                  <a:schemeClr val="bg1"/>
                </a:solidFill>
                <a:latin typeface="inherit"/>
              </a:rPr>
              <a:t>Journal of the American Medical Informatics Association</a:t>
            </a:r>
            <a:r>
              <a:rPr lang="en-US" sz="1600" b="0" dirty="0">
                <a:solidFill>
                  <a:schemeClr val="bg1"/>
                </a:solidFill>
                <a:latin typeface="Source Sans Pro" panose="020B0503030403020204" pitchFamily="34" charset="0"/>
              </a:rPr>
              <a:t>, Volume 28, Issue 1, January 2021, Pages 190–192, </a:t>
            </a:r>
          </a:p>
          <a:p>
            <a:pPr algn="r"/>
            <a:r>
              <a:rPr lang="en-US" sz="1600" b="0" dirty="0">
                <a:solidFill>
                  <a:schemeClr val="bg1"/>
                </a:solidFill>
                <a:latin typeface="Source Sans Pro" panose="020B0503030403020204" pitchFamily="34" charset="0"/>
                <a:hlinkClick r:id="rId2"/>
              </a:rPr>
              <a:t>https://doi.org/10.1093/jamia/ocaa210</a:t>
            </a:r>
            <a:r>
              <a:rPr lang="en-US" sz="1600" b="0" dirty="0">
                <a:solidFill>
                  <a:schemeClr val="bg1"/>
                </a:solidFill>
                <a:latin typeface="Source Sans Pro" panose="020B0503030403020204" pitchFamily="34" charset="0"/>
              </a:rPr>
              <a:t>  </a:t>
            </a:r>
            <a:endParaRPr lang="en-US" sz="1600" b="0" i="0" dirty="0">
              <a:solidFill>
                <a:schemeClr val="bg1"/>
              </a:solidFill>
              <a:effectLst/>
              <a:latin typeface="Source Sans Pro" panose="020B0503030403020204" pitchFamily="34" charset="0"/>
            </a:endParaRPr>
          </a:p>
        </p:txBody>
      </p:sp>
    </p:spTree>
    <p:extLst>
      <p:ext uri="{BB962C8B-B14F-4D97-AF65-F5344CB8AC3E}">
        <p14:creationId xmlns:p14="http://schemas.microsoft.com/office/powerpoint/2010/main" val="23921163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3" end="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AA0F0D-76C5-4A9E-88B1-0BBC573E0ED6}"/>
              </a:ext>
            </a:extLst>
          </p:cNvPr>
          <p:cNvSpPr>
            <a:spLocks noGrp="1"/>
          </p:cNvSpPr>
          <p:nvPr>
            <p:ph type="title"/>
          </p:nvPr>
        </p:nvSpPr>
        <p:spPr/>
        <p:txBody>
          <a:bodyPr/>
          <a:lstStyle/>
          <a:p>
            <a:r>
              <a:rPr lang="en-US" dirty="0"/>
              <a:t>Gene annotation bias impedes biomedical research</a:t>
            </a:r>
            <a:br>
              <a:rPr lang="en-US" b="1" dirty="0"/>
            </a:br>
            <a:endParaRPr lang="en-US" dirty="0"/>
          </a:p>
        </p:txBody>
      </p:sp>
      <p:sp>
        <p:nvSpPr>
          <p:cNvPr id="3" name="Content Placeholder 2">
            <a:extLst>
              <a:ext uri="{FF2B5EF4-FFF2-40B4-BE49-F238E27FC236}">
                <a16:creationId xmlns:a16="http://schemas.microsoft.com/office/drawing/2014/main" id="{70C507E4-78C6-479E-9A5D-A56731443687}"/>
              </a:ext>
            </a:extLst>
          </p:cNvPr>
          <p:cNvSpPr>
            <a:spLocks noGrp="1"/>
          </p:cNvSpPr>
          <p:nvPr>
            <p:ph idx="1"/>
          </p:nvPr>
        </p:nvSpPr>
        <p:spPr>
          <a:xfrm>
            <a:off x="228600" y="2057400"/>
            <a:ext cx="8686800" cy="4572000"/>
          </a:xfrm>
        </p:spPr>
        <p:txBody>
          <a:bodyPr/>
          <a:lstStyle/>
          <a:p>
            <a:pPr>
              <a:buFont typeface="Arial" panose="020B0604020202020204" pitchFamily="34" charset="0"/>
              <a:buChar char="•"/>
            </a:pPr>
            <a:r>
              <a:rPr lang="en-US" sz="2000" i="1" dirty="0"/>
              <a:t>‘our results provide an evidence of a strong research bias in literature that focuses on well-annotated genes instead of those with the most significant disease relationship in terms of both expression and genetic variation.’</a:t>
            </a:r>
          </a:p>
          <a:p>
            <a:pPr>
              <a:buFont typeface="Arial" panose="020B0604020202020204" pitchFamily="34" charset="0"/>
              <a:buChar char="•"/>
            </a:pPr>
            <a:r>
              <a:rPr lang="en-US" sz="2000" i="1" dirty="0"/>
              <a:t>this experimental paradigm has led to a gene-centric disease research bias where hypotheses are confounded by the streetlight effect of looking for “answers where the light is better rather than where the truth is more likely to lie”’</a:t>
            </a:r>
          </a:p>
          <a:p>
            <a:pPr>
              <a:buFont typeface="Arial" panose="020B0604020202020204" pitchFamily="34" charset="0"/>
              <a:buChar char="•"/>
            </a:pPr>
            <a:r>
              <a:rPr lang="en-US" sz="2000" dirty="0"/>
              <a:t>‘the list of unannotated genes is simply ignored because pathway analysis tools cannot map them to any GO terms. Hence, the self-perpetuating cycle of inequality continues.’</a:t>
            </a:r>
          </a:p>
          <a:p>
            <a:pPr>
              <a:buFont typeface="Arial" panose="020B0604020202020204" pitchFamily="34" charset="0"/>
              <a:buChar char="•"/>
            </a:pPr>
            <a:endParaRPr lang="en-US" sz="2000" dirty="0"/>
          </a:p>
        </p:txBody>
      </p:sp>
      <p:sp>
        <p:nvSpPr>
          <p:cNvPr id="4" name="Slide Number Placeholder 3">
            <a:extLst>
              <a:ext uri="{FF2B5EF4-FFF2-40B4-BE49-F238E27FC236}">
                <a16:creationId xmlns:a16="http://schemas.microsoft.com/office/drawing/2014/main" id="{B4EB0A3B-67A0-4E0B-828C-CD916F58E5F4}"/>
              </a:ext>
            </a:extLst>
          </p:cNvPr>
          <p:cNvSpPr>
            <a:spLocks noGrp="1"/>
          </p:cNvSpPr>
          <p:nvPr>
            <p:ph type="sldNum" sz="quarter" idx="10"/>
          </p:nvPr>
        </p:nvSpPr>
        <p:spPr/>
        <p:txBody>
          <a:bodyPr/>
          <a:lstStyle/>
          <a:p>
            <a:fld id="{970F0956-5B8E-40B4-A8DD-F75AA1D26018}" type="slidenum">
              <a:rPr lang="en-US" smtClean="0"/>
              <a:pPr/>
              <a:t>122</a:t>
            </a:fld>
            <a:endParaRPr lang="en-US"/>
          </a:p>
        </p:txBody>
      </p:sp>
      <p:sp>
        <p:nvSpPr>
          <p:cNvPr id="5" name="Rectangle 4">
            <a:extLst>
              <a:ext uri="{FF2B5EF4-FFF2-40B4-BE49-F238E27FC236}">
                <a16:creationId xmlns:a16="http://schemas.microsoft.com/office/drawing/2014/main" id="{9514BAE7-B823-4B28-991D-9F278A1AB65E}"/>
              </a:ext>
            </a:extLst>
          </p:cNvPr>
          <p:cNvSpPr/>
          <p:nvPr/>
        </p:nvSpPr>
        <p:spPr>
          <a:xfrm>
            <a:off x="1905000" y="6158215"/>
            <a:ext cx="7391400" cy="584775"/>
          </a:xfrm>
          <a:prstGeom prst="rect">
            <a:avLst/>
          </a:prstGeom>
        </p:spPr>
        <p:txBody>
          <a:bodyPr wrap="square">
            <a:spAutoFit/>
          </a:bodyPr>
          <a:lstStyle/>
          <a:p>
            <a:r>
              <a:rPr lang="en-US" sz="1600" b="0" dirty="0">
                <a:solidFill>
                  <a:schemeClr val="bg1"/>
                </a:solidFill>
                <a:latin typeface="-apple-system"/>
              </a:rPr>
              <a:t>Haynes, W.A., Tomczak, A. &amp; Khatri, P. Gene annotation bias impedes biomedical research. </a:t>
            </a:r>
            <a:r>
              <a:rPr lang="en-US" sz="1600" b="0" i="1" dirty="0">
                <a:solidFill>
                  <a:schemeClr val="bg1"/>
                </a:solidFill>
                <a:latin typeface="-apple-system"/>
              </a:rPr>
              <a:t>Sci Rep</a:t>
            </a:r>
            <a:r>
              <a:rPr lang="en-US" sz="1600" b="0" dirty="0">
                <a:solidFill>
                  <a:schemeClr val="bg1"/>
                </a:solidFill>
                <a:latin typeface="-apple-system"/>
              </a:rPr>
              <a:t> </a:t>
            </a:r>
            <a:r>
              <a:rPr lang="en-US" sz="1600" dirty="0">
                <a:solidFill>
                  <a:schemeClr val="bg1"/>
                </a:solidFill>
                <a:latin typeface="-apple-system"/>
              </a:rPr>
              <a:t>8, </a:t>
            </a:r>
            <a:r>
              <a:rPr lang="en-US" sz="1600" b="0" dirty="0">
                <a:solidFill>
                  <a:schemeClr val="bg1"/>
                </a:solidFill>
                <a:latin typeface="-apple-system"/>
              </a:rPr>
              <a:t>1362 (2018). </a:t>
            </a:r>
            <a:r>
              <a:rPr lang="en-US" sz="1600" b="0" dirty="0">
                <a:solidFill>
                  <a:schemeClr val="bg1"/>
                </a:solidFill>
                <a:latin typeface="-apple-system"/>
                <a:hlinkClick r:id="rId2"/>
              </a:rPr>
              <a:t>https://doi.org/10.1038/s41598-018-19333-x</a:t>
            </a:r>
            <a:r>
              <a:rPr lang="en-US" sz="1600" b="0" dirty="0">
                <a:solidFill>
                  <a:schemeClr val="bg1"/>
                </a:solidFill>
                <a:latin typeface="-apple-system"/>
              </a:rPr>
              <a:t> </a:t>
            </a:r>
            <a:endParaRPr lang="en-US" sz="1600" dirty="0">
              <a:solidFill>
                <a:schemeClr val="bg1"/>
              </a:solidFill>
            </a:endParaRPr>
          </a:p>
        </p:txBody>
      </p:sp>
    </p:spTree>
    <p:extLst>
      <p:ext uri="{BB962C8B-B14F-4D97-AF65-F5344CB8AC3E}">
        <p14:creationId xmlns:p14="http://schemas.microsoft.com/office/powerpoint/2010/main" val="2510369993"/>
      </p:ext>
    </p:extLst>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26E56D-5661-40DB-A4DF-2FEE5FDF70AB}"/>
              </a:ext>
            </a:extLst>
          </p:cNvPr>
          <p:cNvSpPr>
            <a:spLocks noGrp="1"/>
          </p:cNvSpPr>
          <p:nvPr>
            <p:ph type="title"/>
          </p:nvPr>
        </p:nvSpPr>
        <p:spPr>
          <a:xfrm>
            <a:off x="0" y="762000"/>
            <a:ext cx="9144000" cy="762000"/>
          </a:xfrm>
        </p:spPr>
        <p:txBody>
          <a:bodyPr/>
          <a:lstStyle/>
          <a:p>
            <a:r>
              <a:rPr lang="en-US" sz="2400" dirty="0"/>
              <a:t>Biases in electronic health record data due to processes within the healthcare system: retrospective observational study</a:t>
            </a:r>
            <a:br>
              <a:rPr lang="en-US" sz="2400" dirty="0"/>
            </a:br>
            <a:endParaRPr lang="en-US" sz="2400" dirty="0"/>
          </a:p>
        </p:txBody>
      </p:sp>
      <p:sp>
        <p:nvSpPr>
          <p:cNvPr id="3" name="Content Placeholder 2">
            <a:extLst>
              <a:ext uri="{FF2B5EF4-FFF2-40B4-BE49-F238E27FC236}">
                <a16:creationId xmlns:a16="http://schemas.microsoft.com/office/drawing/2014/main" id="{F0BB1F2A-E600-4C56-B08E-910FFB0C66F2}"/>
              </a:ext>
            </a:extLst>
          </p:cNvPr>
          <p:cNvSpPr>
            <a:spLocks noGrp="1"/>
          </p:cNvSpPr>
          <p:nvPr>
            <p:ph idx="1"/>
          </p:nvPr>
        </p:nvSpPr>
        <p:spPr>
          <a:xfrm>
            <a:off x="228600" y="1981200"/>
            <a:ext cx="8910918" cy="4648200"/>
          </a:xfrm>
        </p:spPr>
        <p:txBody>
          <a:bodyPr/>
          <a:lstStyle/>
          <a:p>
            <a:pPr>
              <a:buFont typeface="Arial" panose="020B0604020202020204" pitchFamily="34" charset="0"/>
              <a:buChar char="•"/>
            </a:pPr>
            <a:r>
              <a:rPr lang="en-US" sz="2000" b="1" dirty="0"/>
              <a:t>Objective:</a:t>
            </a:r>
            <a:r>
              <a:rPr lang="en-US" sz="2000" dirty="0"/>
              <a:t> evaluate the impact of healthcare processes on the predictive value of EHR data.</a:t>
            </a:r>
          </a:p>
          <a:p>
            <a:pPr>
              <a:buFont typeface="Arial" panose="020B0604020202020204" pitchFamily="34" charset="0"/>
              <a:buChar char="•"/>
            </a:pPr>
            <a:r>
              <a:rPr lang="en-US" sz="2000" b="1" dirty="0"/>
              <a:t>Design:</a:t>
            </a:r>
            <a:r>
              <a:rPr lang="en-US" sz="2000" dirty="0"/>
              <a:t> Retrospective observational study on 669 452 patients treated at the two hospitals over one year between 2005 and 2006.</a:t>
            </a:r>
          </a:p>
          <a:p>
            <a:pPr>
              <a:buFont typeface="Arial" panose="020B0604020202020204" pitchFamily="34" charset="0"/>
              <a:buChar char="•"/>
            </a:pPr>
            <a:r>
              <a:rPr lang="en-US" sz="2000" b="1" dirty="0"/>
              <a:t>Main outcome measures:</a:t>
            </a:r>
            <a:r>
              <a:rPr lang="en-US" sz="2000" dirty="0"/>
              <a:t> the relative predictive accuracy of each laboratory test for three year survival, using the time of the day, day of the week, and ordering frequency of the test, compared to the value of the test result.</a:t>
            </a:r>
          </a:p>
          <a:p>
            <a:pPr>
              <a:buFont typeface="Arial" panose="020B0604020202020204" pitchFamily="34" charset="0"/>
              <a:buChar char="•"/>
            </a:pPr>
            <a:r>
              <a:rPr lang="en-US" sz="2000" b="1" dirty="0"/>
              <a:t>Results:</a:t>
            </a:r>
            <a:r>
              <a:rPr lang="en-US" sz="2000" dirty="0"/>
              <a:t> the presence of a lab test order, regardless of any other info about the test result, is associated (P&lt;0.001) with the odds of survival in 233 of 272 (86%) tests. </a:t>
            </a:r>
            <a:r>
              <a:rPr lang="en-US" sz="2000" dirty="0">
                <a:solidFill>
                  <a:srgbClr val="FFFF00"/>
                </a:solidFill>
              </a:rPr>
              <a:t>When lab tests were ordered was more accurate than the test results in predicting survival in 118 of 174 tests (68%)</a:t>
            </a:r>
            <a:r>
              <a:rPr lang="en-US" sz="2000" dirty="0"/>
              <a:t>.</a:t>
            </a:r>
          </a:p>
          <a:p>
            <a:pPr>
              <a:buFont typeface="Arial" panose="020B0604020202020204" pitchFamily="34" charset="0"/>
              <a:buChar char="•"/>
            </a:pPr>
            <a:r>
              <a:rPr lang="en-US" sz="2000" b="1" dirty="0"/>
              <a:t>Conclusions:</a:t>
            </a:r>
            <a:r>
              <a:rPr lang="en-US" sz="2000" dirty="0"/>
              <a:t> healthcare processes must be accounted for in analysis of observational health data. Without careful consideration to context, EHR data are unsuitable for many research questions.</a:t>
            </a:r>
          </a:p>
        </p:txBody>
      </p:sp>
      <p:sp>
        <p:nvSpPr>
          <p:cNvPr id="4" name="Slide Number Placeholder 3">
            <a:extLst>
              <a:ext uri="{FF2B5EF4-FFF2-40B4-BE49-F238E27FC236}">
                <a16:creationId xmlns:a16="http://schemas.microsoft.com/office/drawing/2014/main" id="{E2EDDD50-EDB6-4E43-A4D6-9D1BFB2D2C7B}"/>
              </a:ext>
            </a:extLst>
          </p:cNvPr>
          <p:cNvSpPr>
            <a:spLocks noGrp="1"/>
          </p:cNvSpPr>
          <p:nvPr>
            <p:ph type="sldNum" sz="quarter" idx="10"/>
          </p:nvPr>
        </p:nvSpPr>
        <p:spPr/>
        <p:txBody>
          <a:bodyPr/>
          <a:lstStyle/>
          <a:p>
            <a:fld id="{970F0956-5B8E-40B4-A8DD-F75AA1D26018}" type="slidenum">
              <a:rPr lang="en-US" smtClean="0"/>
              <a:pPr/>
              <a:t>123</a:t>
            </a:fld>
            <a:endParaRPr lang="en-US"/>
          </a:p>
        </p:txBody>
      </p:sp>
      <p:sp>
        <p:nvSpPr>
          <p:cNvPr id="6" name="Rectangle 5">
            <a:extLst>
              <a:ext uri="{FF2B5EF4-FFF2-40B4-BE49-F238E27FC236}">
                <a16:creationId xmlns:a16="http://schemas.microsoft.com/office/drawing/2014/main" id="{B71F305F-9B30-4A01-B36B-C558CC38C8CD}"/>
              </a:ext>
            </a:extLst>
          </p:cNvPr>
          <p:cNvSpPr/>
          <p:nvPr/>
        </p:nvSpPr>
        <p:spPr>
          <a:xfrm>
            <a:off x="1143000" y="1593334"/>
            <a:ext cx="7848600" cy="369332"/>
          </a:xfrm>
          <a:prstGeom prst="rect">
            <a:avLst/>
          </a:prstGeom>
        </p:spPr>
        <p:txBody>
          <a:bodyPr wrap="square">
            <a:spAutoFit/>
          </a:bodyPr>
          <a:lstStyle/>
          <a:p>
            <a:pPr algn="r"/>
            <a:r>
              <a:rPr lang="en-US" sz="1800" b="0" dirty="0">
                <a:solidFill>
                  <a:schemeClr val="bg1"/>
                </a:solidFill>
                <a:hlinkClick r:id="rId2"/>
              </a:rPr>
              <a:t>https://www.bmj.com/content/361/bmj.k1479</a:t>
            </a:r>
            <a:r>
              <a:rPr lang="en-US" sz="1800" b="0" dirty="0">
                <a:solidFill>
                  <a:schemeClr val="bg1"/>
                </a:solidFill>
              </a:rPr>
              <a:t> </a:t>
            </a:r>
          </a:p>
        </p:txBody>
      </p:sp>
    </p:spTree>
    <p:extLst>
      <p:ext uri="{BB962C8B-B14F-4D97-AF65-F5344CB8AC3E}">
        <p14:creationId xmlns:p14="http://schemas.microsoft.com/office/powerpoint/2010/main" val="2817105508"/>
      </p:ext>
    </p:extLst>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3E9DB1-FDB2-4139-ABC1-69E3B5203F30}"/>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434E6A24-5DA3-4067-997C-3CA9758E3AA6}"/>
              </a:ext>
            </a:extLst>
          </p:cNvPr>
          <p:cNvSpPr>
            <a:spLocks noGrp="1"/>
          </p:cNvSpPr>
          <p:nvPr>
            <p:ph idx="1"/>
          </p:nvPr>
        </p:nvSpPr>
        <p:spPr/>
        <p:txBody>
          <a:bodyPr/>
          <a:lstStyle/>
          <a:p>
            <a:endParaRPr lang="en-US"/>
          </a:p>
        </p:txBody>
      </p:sp>
      <p:sp>
        <p:nvSpPr>
          <p:cNvPr id="4" name="Slide Number Placeholder 3">
            <a:extLst>
              <a:ext uri="{FF2B5EF4-FFF2-40B4-BE49-F238E27FC236}">
                <a16:creationId xmlns:a16="http://schemas.microsoft.com/office/drawing/2014/main" id="{06B0D498-18E4-430C-8A2B-B5844DF97ABF}"/>
              </a:ext>
            </a:extLst>
          </p:cNvPr>
          <p:cNvSpPr>
            <a:spLocks noGrp="1"/>
          </p:cNvSpPr>
          <p:nvPr>
            <p:ph type="sldNum" sz="quarter" idx="10"/>
          </p:nvPr>
        </p:nvSpPr>
        <p:spPr/>
        <p:txBody>
          <a:bodyPr/>
          <a:lstStyle/>
          <a:p>
            <a:fld id="{970F0956-5B8E-40B4-A8DD-F75AA1D26018}" type="slidenum">
              <a:rPr lang="en-US" smtClean="0"/>
              <a:pPr/>
              <a:t>124</a:t>
            </a:fld>
            <a:endParaRPr lang="en-US"/>
          </a:p>
        </p:txBody>
      </p:sp>
      <p:pic>
        <p:nvPicPr>
          <p:cNvPr id="359426" name="Picture 2" descr="https://www.bmj.com/content/bmj/361/bmj.k1479/F3.large.jpg">
            <a:extLst>
              <a:ext uri="{FF2B5EF4-FFF2-40B4-BE49-F238E27FC236}">
                <a16:creationId xmlns:a16="http://schemas.microsoft.com/office/drawing/2014/main" id="{F2C1B8E1-1A20-4DF8-9351-8C7DFD3ACDB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a:extLst>
              <a:ext uri="{FF2B5EF4-FFF2-40B4-BE49-F238E27FC236}">
                <a16:creationId xmlns:a16="http://schemas.microsoft.com/office/drawing/2014/main" id="{87A87142-62C2-4C83-A1B2-EF3F94972657}"/>
              </a:ext>
            </a:extLst>
          </p:cNvPr>
          <p:cNvSpPr/>
          <p:nvPr/>
        </p:nvSpPr>
        <p:spPr>
          <a:xfrm>
            <a:off x="6324599" y="5968236"/>
            <a:ext cx="2558473" cy="523220"/>
          </a:xfrm>
          <a:prstGeom prst="rect">
            <a:avLst/>
          </a:prstGeom>
        </p:spPr>
        <p:txBody>
          <a:bodyPr wrap="square">
            <a:spAutoFit/>
          </a:bodyPr>
          <a:lstStyle/>
          <a:p>
            <a:r>
              <a:rPr lang="en-US" sz="1400" b="0" dirty="0">
                <a:hlinkClick r:id="rId3"/>
              </a:rPr>
              <a:t>https://www.bmj.com/content/bmj/361/bmj.k1479/F3.large.jpg</a:t>
            </a:r>
            <a:r>
              <a:rPr lang="en-US" sz="1400" b="0" dirty="0"/>
              <a:t> </a:t>
            </a:r>
          </a:p>
        </p:txBody>
      </p:sp>
    </p:spTree>
    <p:extLst>
      <p:ext uri="{BB962C8B-B14F-4D97-AF65-F5344CB8AC3E}">
        <p14:creationId xmlns:p14="http://schemas.microsoft.com/office/powerpoint/2010/main" val="1468560947"/>
      </p:ext>
    </p:extLst>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28599" y="762000"/>
            <a:ext cx="3657601" cy="762000"/>
          </a:xfrm>
        </p:spPr>
        <p:txBody>
          <a:bodyPr/>
          <a:lstStyle/>
          <a:p>
            <a:r>
              <a:rPr lang="en-US" dirty="0"/>
              <a:t>Steps in research data analysis</a:t>
            </a:r>
          </a:p>
        </p:txBody>
      </p:sp>
      <p:sp>
        <p:nvSpPr>
          <p:cNvPr id="5" name="Content Placeholder 4"/>
          <p:cNvSpPr>
            <a:spLocks noGrp="1"/>
          </p:cNvSpPr>
          <p:nvPr>
            <p:ph idx="1"/>
          </p:nvPr>
        </p:nvSpPr>
        <p:spPr>
          <a:xfrm>
            <a:off x="228600" y="2057400"/>
            <a:ext cx="8686800" cy="4572000"/>
          </a:xfrm>
        </p:spPr>
        <p:txBody>
          <a:bodyPr/>
          <a:lstStyle/>
          <a:p>
            <a:pPr marL="457200" indent="-457200">
              <a:buFont typeface="+mj-lt"/>
              <a:buAutoNum type="arabicPeriod"/>
            </a:pPr>
            <a:r>
              <a:rPr lang="en-US" sz="1600" dirty="0"/>
              <a:t>Specify the question you are asking.</a:t>
            </a:r>
          </a:p>
          <a:p>
            <a:pPr marL="457200" indent="-457200">
              <a:buFont typeface="+mj-lt"/>
              <a:buAutoNum type="arabicPeriod"/>
            </a:pPr>
            <a:r>
              <a:rPr lang="en-US" sz="1600" dirty="0"/>
              <a:t>Put the question in the form of a null hypothesis and alternative hypothesis.</a:t>
            </a:r>
          </a:p>
          <a:p>
            <a:pPr marL="457200" indent="-457200">
              <a:buFont typeface="+mj-lt"/>
              <a:buAutoNum type="arabicPeriod"/>
            </a:pPr>
            <a:r>
              <a:rPr lang="en-US" sz="1600" dirty="0"/>
              <a:t>Determine which variables are relevant to the question.</a:t>
            </a:r>
          </a:p>
          <a:p>
            <a:pPr marL="457200" indent="-457200">
              <a:buFont typeface="+mj-lt"/>
              <a:buAutoNum type="arabicPeriod"/>
            </a:pPr>
            <a:r>
              <a:rPr lang="en-US" sz="1600" dirty="0"/>
              <a:t>Determine what kind of variable each one is.</a:t>
            </a:r>
          </a:p>
          <a:p>
            <a:pPr marL="457200" indent="-457200">
              <a:buFont typeface="+mj-lt"/>
              <a:buAutoNum type="arabicPeriod"/>
            </a:pPr>
            <a:r>
              <a:rPr lang="en-US" sz="1600" dirty="0"/>
              <a:t>Put the question in the form of a statistical null hypothesis and alternative hypothesis.</a:t>
            </a:r>
          </a:p>
          <a:p>
            <a:pPr marL="457200" indent="-457200">
              <a:buFont typeface="+mj-lt"/>
              <a:buAutoNum type="arabicPeriod"/>
            </a:pPr>
            <a:r>
              <a:rPr lang="en-US" sz="1600" dirty="0"/>
              <a:t>Design an experiment that controls or randomizes the confounding variables.</a:t>
            </a:r>
          </a:p>
          <a:p>
            <a:pPr marL="457200" indent="-457200">
              <a:buFont typeface="+mj-lt"/>
              <a:buAutoNum type="arabicPeriod"/>
            </a:pPr>
            <a:r>
              <a:rPr lang="en-US" sz="1600" dirty="0"/>
              <a:t>Based on the number of variables, the kinds of variables, the expected fit to the parametric assumptions, and the hypothesis to be tested, choose the best statistical test to use. </a:t>
            </a:r>
          </a:p>
          <a:p>
            <a:pPr marL="457200" indent="-457200">
              <a:buFont typeface="+mj-lt"/>
              <a:buAutoNum type="arabicPeriod"/>
            </a:pPr>
            <a:r>
              <a:rPr lang="en-US" sz="1600" dirty="0"/>
              <a:t>If possible, do a power analysis to determine a good sample size for the experiment.</a:t>
            </a:r>
          </a:p>
          <a:p>
            <a:pPr marL="457200" indent="-457200">
              <a:buFont typeface="+mj-lt"/>
              <a:buAutoNum type="arabicPeriod"/>
            </a:pPr>
            <a:r>
              <a:rPr lang="en-US" sz="1600" dirty="0"/>
              <a:t>Do the experiment.</a:t>
            </a:r>
          </a:p>
          <a:p>
            <a:pPr marL="457200" indent="-457200">
              <a:buFont typeface="+mj-lt"/>
              <a:buAutoNum type="arabicPeriod"/>
            </a:pPr>
            <a:r>
              <a:rPr lang="en-US" sz="1600" dirty="0"/>
              <a:t>Examine the data to see if it meets the assumptions of the statistical test you chose. If it doesn't, choose a more appropriate test.</a:t>
            </a:r>
          </a:p>
          <a:p>
            <a:pPr marL="457200" indent="-457200">
              <a:buFont typeface="+mj-lt"/>
              <a:buAutoNum type="arabicPeriod"/>
            </a:pPr>
            <a:r>
              <a:rPr lang="en-US" sz="1600" dirty="0"/>
              <a:t>Apply the statistical test you chose, and interpret the results.</a:t>
            </a:r>
          </a:p>
          <a:p>
            <a:pPr marL="457200" indent="-457200">
              <a:buFont typeface="+mj-lt"/>
              <a:buAutoNum type="arabicPeriod"/>
            </a:pPr>
            <a:r>
              <a:rPr lang="en-US" sz="1600" dirty="0">
                <a:solidFill>
                  <a:srgbClr val="FFFF00"/>
                </a:solidFill>
              </a:rPr>
              <a:t>Communicate your results effectively</a:t>
            </a:r>
            <a:r>
              <a:rPr lang="en-US" sz="1600" dirty="0"/>
              <a:t>, usually with a graph or table. </a:t>
            </a:r>
          </a:p>
        </p:txBody>
      </p:sp>
      <p:sp>
        <p:nvSpPr>
          <p:cNvPr id="2" name="Rectangle 1"/>
          <p:cNvSpPr/>
          <p:nvPr/>
        </p:nvSpPr>
        <p:spPr>
          <a:xfrm>
            <a:off x="228600" y="6443246"/>
            <a:ext cx="8839200" cy="338554"/>
          </a:xfrm>
          <a:prstGeom prst="rect">
            <a:avLst/>
          </a:prstGeom>
        </p:spPr>
        <p:txBody>
          <a:bodyPr wrap="square">
            <a:spAutoFit/>
          </a:bodyPr>
          <a:lstStyle/>
          <a:p>
            <a:pPr algn="r"/>
            <a:r>
              <a:rPr lang="en-US" sz="1600" b="0" dirty="0">
                <a:solidFill>
                  <a:schemeClr val="bg1"/>
                </a:solidFill>
              </a:rPr>
              <a:t>John H. McDonald. The Handbook of Biological Statistics ©. 2014. </a:t>
            </a:r>
            <a:r>
              <a:rPr lang="en-US" sz="1600" b="0" dirty="0">
                <a:solidFill>
                  <a:schemeClr val="bg1"/>
                </a:solidFill>
                <a:hlinkClick r:id="rId2"/>
              </a:rPr>
              <a:t>http://www.biostathandbook.com/</a:t>
            </a:r>
            <a:r>
              <a:rPr lang="en-US" sz="1600" b="0" dirty="0">
                <a:solidFill>
                  <a:schemeClr val="bg1"/>
                </a:solidFill>
              </a:rPr>
              <a:t> </a:t>
            </a:r>
          </a:p>
        </p:txBody>
      </p:sp>
      <p:sp>
        <p:nvSpPr>
          <p:cNvPr id="3" name="Slide Number Placeholder 2"/>
          <p:cNvSpPr>
            <a:spLocks noGrp="1"/>
          </p:cNvSpPr>
          <p:nvPr>
            <p:ph type="sldNum" sz="quarter" idx="10"/>
          </p:nvPr>
        </p:nvSpPr>
        <p:spPr/>
        <p:txBody>
          <a:bodyPr/>
          <a:lstStyle/>
          <a:p>
            <a:fld id="{E275BFA4-CA6D-4892-8C0A-6B14E134BD5D}" type="slidenum">
              <a:rPr lang="en-US" smtClean="0"/>
              <a:pPr/>
              <a:t>125</a:t>
            </a:fld>
            <a:endParaRPr lang="en-US"/>
          </a:p>
        </p:txBody>
      </p:sp>
      <p:pic>
        <p:nvPicPr>
          <p:cNvPr id="6" name="Picture 5">
            <a:extLst>
              <a:ext uri="{FF2B5EF4-FFF2-40B4-BE49-F238E27FC236}">
                <a16:creationId xmlns:a16="http://schemas.microsoft.com/office/drawing/2014/main" id="{46842A91-F0DC-48F9-8752-CAA2E9B58C20}"/>
              </a:ext>
            </a:extLst>
          </p:cNvPr>
          <p:cNvPicPr>
            <a:picLocks noChangeAspect="1"/>
          </p:cNvPicPr>
          <p:nvPr/>
        </p:nvPicPr>
        <p:blipFill>
          <a:blip r:embed="rId3"/>
          <a:stretch>
            <a:fillRect/>
          </a:stretch>
        </p:blipFill>
        <p:spPr>
          <a:xfrm>
            <a:off x="5257800" y="631271"/>
            <a:ext cx="3352800" cy="1785457"/>
          </a:xfrm>
          <a:prstGeom prst="rect">
            <a:avLst/>
          </a:prstGeom>
        </p:spPr>
      </p:pic>
    </p:spTree>
    <p:extLst>
      <p:ext uri="{BB962C8B-B14F-4D97-AF65-F5344CB8AC3E}">
        <p14:creationId xmlns:p14="http://schemas.microsoft.com/office/powerpoint/2010/main" val="4140784692"/>
      </p:ext>
    </p:extLst>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Quality criteria for research</a:t>
            </a: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3608123187"/>
              </p:ext>
            </p:extLst>
          </p:nvPr>
        </p:nvGraphicFramePr>
        <p:xfrm>
          <a:off x="228600" y="1676400"/>
          <a:ext cx="8686800" cy="3657600"/>
        </p:xfrm>
        <a:graphic>
          <a:graphicData uri="http://schemas.openxmlformats.org/drawingml/2006/table">
            <a:tbl>
              <a:tblPr firstRow="1" bandRow="1">
                <a:tableStyleId>{5C22544A-7EE6-4342-B048-85BDC9FD1C3A}</a:tableStyleId>
              </a:tblPr>
              <a:tblGrid>
                <a:gridCol w="3429000">
                  <a:extLst>
                    <a:ext uri="{9D8B030D-6E8A-4147-A177-3AD203B41FA5}">
                      <a16:colId xmlns:a16="http://schemas.microsoft.com/office/drawing/2014/main" val="20000"/>
                    </a:ext>
                  </a:extLst>
                </a:gridCol>
                <a:gridCol w="457200">
                  <a:extLst>
                    <a:ext uri="{9D8B030D-6E8A-4147-A177-3AD203B41FA5}">
                      <a16:colId xmlns:a16="http://schemas.microsoft.com/office/drawing/2014/main" val="20001"/>
                    </a:ext>
                  </a:extLst>
                </a:gridCol>
                <a:gridCol w="4800600">
                  <a:extLst>
                    <a:ext uri="{9D8B030D-6E8A-4147-A177-3AD203B41FA5}">
                      <a16:colId xmlns:a16="http://schemas.microsoft.com/office/drawing/2014/main" val="20002"/>
                    </a:ext>
                  </a:extLst>
                </a:gridCol>
              </a:tblGrid>
              <a:tr h="370840">
                <a:tc>
                  <a:txBody>
                    <a:bodyPr/>
                    <a:lstStyle/>
                    <a:p>
                      <a:r>
                        <a:rPr lang="en-US" sz="2400" b="0" dirty="0">
                          <a:solidFill>
                            <a:schemeClr val="bg1"/>
                          </a:solidFill>
                          <a:latin typeface="Trebuchet MS" panose="020B0603020202020204" pitchFamily="34" charset="0"/>
                        </a:rPr>
                        <a:t>Worthy</a:t>
                      </a:r>
                      <a:r>
                        <a:rPr lang="en-US" sz="2400" b="0" baseline="0" dirty="0">
                          <a:solidFill>
                            <a:schemeClr val="bg1"/>
                          </a:solidFill>
                          <a:latin typeface="Trebuchet MS" panose="020B0603020202020204" pitchFamily="34" charset="0"/>
                        </a:rPr>
                        <a:t> topic</a:t>
                      </a:r>
                      <a:endParaRPr lang="en-US" sz="2400" b="0" dirty="0">
                        <a:solidFill>
                          <a:schemeClr val="bg1"/>
                        </a:solidFill>
                        <a:latin typeface="Trebuchet MS" panose="020B0603020202020204" pitchFamily="34" charset="0"/>
                      </a:endParaRPr>
                    </a:p>
                  </a:txBody>
                  <a:tcP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b="0" dirty="0">
                        <a:solidFill>
                          <a:schemeClr val="bg1"/>
                        </a:solidFill>
                        <a:latin typeface="Trebuchet MS" panose="020B0603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b="0" dirty="0">
                        <a:solidFill>
                          <a:schemeClr val="bg1"/>
                        </a:solidFill>
                        <a:latin typeface="Trebuchet MS" panose="020B0603020202020204" pitchFamily="34" charset="0"/>
                      </a:endParaRPr>
                    </a:p>
                  </a:txBody>
                  <a:tcPr>
                    <a:lnL w="12700" cap="flat" cmpd="sng" algn="ctr">
                      <a:noFill/>
                      <a:prstDash val="solid"/>
                      <a:round/>
                      <a:headEnd type="none" w="med" len="med"/>
                      <a:tailEnd type="none" w="med" len="med"/>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370840">
                <a:tc>
                  <a:txBody>
                    <a:bodyPr/>
                    <a:lstStyle/>
                    <a:p>
                      <a:r>
                        <a:rPr lang="en-US" sz="2400" b="0" dirty="0">
                          <a:solidFill>
                            <a:schemeClr val="bg1"/>
                          </a:solidFill>
                          <a:latin typeface="Trebuchet MS" panose="020B0603020202020204" pitchFamily="34" charset="0"/>
                        </a:rPr>
                        <a:t>Rich rigor</a:t>
                      </a:r>
                    </a:p>
                  </a:txBody>
                  <a:tcP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endParaRPr lang="en-US" sz="2400" b="0" dirty="0">
                        <a:solidFill>
                          <a:schemeClr val="bg1"/>
                        </a:solidFill>
                        <a:latin typeface="Trebuchet MS" panose="020B0603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endParaRPr lang="en-US" sz="2400" b="0" dirty="0">
                        <a:solidFill>
                          <a:schemeClr val="bg1"/>
                        </a:solidFill>
                        <a:latin typeface="Trebuchet MS" panose="020B0603020202020204" pitchFamily="34" charset="0"/>
                      </a:endParaRPr>
                    </a:p>
                  </a:txBody>
                  <a:tcPr>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370840">
                <a:tc>
                  <a:txBody>
                    <a:bodyPr/>
                    <a:lstStyle/>
                    <a:p>
                      <a:r>
                        <a:rPr lang="en-US" sz="2400" b="0" dirty="0">
                          <a:solidFill>
                            <a:schemeClr val="bg1"/>
                          </a:solidFill>
                          <a:latin typeface="Trebuchet MS" panose="020B0603020202020204" pitchFamily="34" charset="0"/>
                        </a:rPr>
                        <a:t>Sincerity</a:t>
                      </a:r>
                    </a:p>
                  </a:txBody>
                  <a:tcP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endParaRPr lang="en-US" sz="2400" b="0" dirty="0">
                        <a:solidFill>
                          <a:schemeClr val="bg1"/>
                        </a:solidFill>
                        <a:latin typeface="Trebuchet MS" panose="020B0603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endParaRPr lang="en-US" sz="2400" b="0" dirty="0">
                        <a:solidFill>
                          <a:schemeClr val="bg1"/>
                        </a:solidFill>
                        <a:latin typeface="Trebuchet MS" panose="020B0603020202020204" pitchFamily="34" charset="0"/>
                      </a:endParaRPr>
                    </a:p>
                  </a:txBody>
                  <a:tcPr>
                    <a:lnL w="12700" cap="flat" cmpd="sng" algn="ctr">
                      <a:no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370840">
                <a:tc>
                  <a:txBody>
                    <a:bodyPr/>
                    <a:lstStyle/>
                    <a:p>
                      <a:r>
                        <a:rPr lang="en-US" sz="2400" b="0" dirty="0">
                          <a:solidFill>
                            <a:schemeClr val="bg1"/>
                          </a:solidFill>
                          <a:latin typeface="Trebuchet MS" panose="020B0603020202020204" pitchFamily="34" charset="0"/>
                        </a:rPr>
                        <a:t>Credibility</a:t>
                      </a:r>
                    </a:p>
                  </a:txBody>
                  <a:tcP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endParaRPr lang="en-US" sz="2400" b="0" dirty="0">
                        <a:solidFill>
                          <a:schemeClr val="bg1"/>
                        </a:solidFill>
                        <a:latin typeface="Trebuchet MS" panose="020B0603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endParaRPr lang="en-US" sz="2400" b="0" dirty="0">
                        <a:solidFill>
                          <a:schemeClr val="bg1"/>
                        </a:solidFill>
                        <a:latin typeface="Trebuchet MS" panose="020B0603020202020204" pitchFamily="34" charset="0"/>
                      </a:endParaRPr>
                    </a:p>
                  </a:txBody>
                  <a:tcPr>
                    <a:lnL w="12700" cap="flat" cmpd="sng" algn="ctr">
                      <a:no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370840">
                <a:tc>
                  <a:txBody>
                    <a:bodyPr/>
                    <a:lstStyle/>
                    <a:p>
                      <a:r>
                        <a:rPr lang="en-US" sz="2400" b="0" dirty="0">
                          <a:solidFill>
                            <a:schemeClr val="bg1"/>
                          </a:solidFill>
                          <a:latin typeface="Trebuchet MS" panose="020B0603020202020204" pitchFamily="34" charset="0"/>
                        </a:rPr>
                        <a:t>Resonance</a:t>
                      </a:r>
                    </a:p>
                  </a:txBody>
                  <a:tcP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endParaRPr lang="en-US" sz="2400" b="0" dirty="0">
                        <a:solidFill>
                          <a:schemeClr val="bg1"/>
                        </a:solidFill>
                        <a:latin typeface="Trebuchet MS" panose="020B0603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endParaRPr lang="en-US" sz="2400" b="0" dirty="0">
                        <a:solidFill>
                          <a:schemeClr val="bg1"/>
                        </a:solidFill>
                        <a:latin typeface="Trebuchet MS" panose="020B0603020202020204" pitchFamily="34" charset="0"/>
                      </a:endParaRPr>
                    </a:p>
                  </a:txBody>
                  <a:tcPr>
                    <a:lnL w="12700" cap="flat" cmpd="sng" algn="ctr">
                      <a:no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r h="370840">
                <a:tc>
                  <a:txBody>
                    <a:bodyPr/>
                    <a:lstStyle/>
                    <a:p>
                      <a:r>
                        <a:rPr lang="en-US" sz="2400" b="0" dirty="0">
                          <a:solidFill>
                            <a:schemeClr val="bg1"/>
                          </a:solidFill>
                          <a:latin typeface="Trebuchet MS" panose="020B0603020202020204" pitchFamily="34" charset="0"/>
                        </a:rPr>
                        <a:t>Significant contribution</a:t>
                      </a:r>
                    </a:p>
                  </a:txBody>
                  <a:tcP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endParaRPr lang="en-US" sz="2400" b="0" dirty="0">
                        <a:solidFill>
                          <a:schemeClr val="bg1"/>
                        </a:solidFill>
                        <a:latin typeface="Trebuchet MS" panose="020B0603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endParaRPr lang="en-US" sz="2400" b="0" dirty="0">
                        <a:solidFill>
                          <a:schemeClr val="bg1"/>
                        </a:solidFill>
                        <a:latin typeface="Trebuchet MS" panose="020B0603020202020204" pitchFamily="34" charset="0"/>
                      </a:endParaRPr>
                    </a:p>
                  </a:txBody>
                  <a:tcPr>
                    <a:lnL w="12700" cap="flat" cmpd="sng" algn="ctr">
                      <a:no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5"/>
                  </a:ext>
                </a:extLst>
              </a:tr>
              <a:tr h="370840">
                <a:tc>
                  <a:txBody>
                    <a:bodyPr/>
                    <a:lstStyle/>
                    <a:p>
                      <a:r>
                        <a:rPr lang="en-US" sz="2400" b="0" dirty="0">
                          <a:solidFill>
                            <a:schemeClr val="bg1"/>
                          </a:solidFill>
                          <a:latin typeface="Trebuchet MS" panose="020B0603020202020204" pitchFamily="34" charset="0"/>
                        </a:rPr>
                        <a:t>Ethical</a:t>
                      </a:r>
                    </a:p>
                  </a:txBody>
                  <a:tcP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endParaRPr lang="en-US" sz="2400" b="0" dirty="0">
                        <a:solidFill>
                          <a:schemeClr val="bg1"/>
                        </a:solidFill>
                        <a:latin typeface="Trebuchet MS" panose="020B0603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endParaRPr lang="en-US" sz="2400" b="0" dirty="0">
                        <a:solidFill>
                          <a:schemeClr val="bg1"/>
                        </a:solidFill>
                        <a:latin typeface="Trebuchet MS" panose="020B0603020202020204" pitchFamily="34" charset="0"/>
                      </a:endParaRPr>
                    </a:p>
                  </a:txBody>
                  <a:tcPr>
                    <a:lnL w="12700" cap="flat" cmpd="sng" algn="ctr">
                      <a:no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6"/>
                  </a:ext>
                </a:extLst>
              </a:tr>
              <a:tr h="370840">
                <a:tc>
                  <a:txBody>
                    <a:bodyPr/>
                    <a:lstStyle/>
                    <a:p>
                      <a:r>
                        <a:rPr lang="en-US" sz="2400" b="0" dirty="0">
                          <a:solidFill>
                            <a:schemeClr val="bg1"/>
                          </a:solidFill>
                          <a:latin typeface="Trebuchet MS" panose="020B0603020202020204" pitchFamily="34" charset="0"/>
                        </a:rPr>
                        <a:t>Meaningful coherence</a:t>
                      </a:r>
                    </a:p>
                  </a:txBody>
                  <a:tcP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endParaRPr lang="en-US" sz="2400" b="0" dirty="0">
                        <a:solidFill>
                          <a:schemeClr val="bg1"/>
                        </a:solidFill>
                        <a:latin typeface="Trebuchet MS" panose="020B0603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endParaRPr lang="en-US" sz="2400" b="0" dirty="0">
                        <a:solidFill>
                          <a:schemeClr val="bg1"/>
                        </a:solidFill>
                        <a:latin typeface="Trebuchet MS" panose="020B0603020202020204" pitchFamily="34" charset="0"/>
                      </a:endParaRPr>
                    </a:p>
                  </a:txBody>
                  <a:tcPr>
                    <a:lnL w="12700" cap="flat" cmpd="sng" algn="ctr">
                      <a:no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7"/>
                  </a:ext>
                </a:extLst>
              </a:tr>
            </a:tbl>
          </a:graphicData>
        </a:graphic>
      </p:graphicFrame>
      <p:sp>
        <p:nvSpPr>
          <p:cNvPr id="7" name="Rectangle 6"/>
          <p:cNvSpPr/>
          <p:nvPr/>
        </p:nvSpPr>
        <p:spPr>
          <a:xfrm>
            <a:off x="1185626" y="5943600"/>
            <a:ext cx="7882174" cy="830997"/>
          </a:xfrm>
          <a:prstGeom prst="rect">
            <a:avLst/>
          </a:prstGeom>
        </p:spPr>
        <p:txBody>
          <a:bodyPr wrap="square">
            <a:spAutoFit/>
          </a:bodyPr>
          <a:lstStyle/>
          <a:p>
            <a:pPr algn="r"/>
            <a:r>
              <a:rPr lang="en-US" sz="1600" b="0" dirty="0">
                <a:solidFill>
                  <a:schemeClr val="bg1"/>
                </a:solidFill>
              </a:rPr>
              <a:t>Sarah J. Tracy. Qualitative Quality: Eight “Big-Tent”</a:t>
            </a:r>
          </a:p>
          <a:p>
            <a:pPr algn="r"/>
            <a:r>
              <a:rPr lang="en-US" sz="1600" b="0" dirty="0">
                <a:solidFill>
                  <a:schemeClr val="bg1"/>
                </a:solidFill>
              </a:rPr>
              <a:t>Criteria for Excellent Qualitative Research. Qualitative Inquiry 2010;16(10):837–851.</a:t>
            </a:r>
          </a:p>
          <a:p>
            <a:pPr algn="r"/>
            <a:r>
              <a:rPr lang="en-US" sz="1600" b="0" dirty="0">
                <a:solidFill>
                  <a:schemeClr val="bg1"/>
                </a:solidFill>
                <a:hlinkClick r:id="rId2"/>
              </a:rPr>
              <a:t>https://journals.sagepub.com/doi/10.1177/1077800410383121</a:t>
            </a:r>
            <a:r>
              <a:rPr lang="en-US" sz="1600" b="0" dirty="0">
                <a:solidFill>
                  <a:schemeClr val="bg1"/>
                </a:solidFill>
              </a:rPr>
              <a:t> </a:t>
            </a:r>
          </a:p>
        </p:txBody>
      </p:sp>
      <p:sp>
        <p:nvSpPr>
          <p:cNvPr id="3" name="Slide Number Placeholder 2"/>
          <p:cNvSpPr>
            <a:spLocks noGrp="1"/>
          </p:cNvSpPr>
          <p:nvPr>
            <p:ph type="sldNum" sz="quarter" idx="10"/>
          </p:nvPr>
        </p:nvSpPr>
        <p:spPr/>
        <p:txBody>
          <a:bodyPr/>
          <a:lstStyle/>
          <a:p>
            <a:fld id="{6702E1E0-462E-42B5-A359-A648340C9DAE}" type="slidenum">
              <a:rPr lang="en-US" smtClean="0"/>
              <a:pPr/>
              <a:t>126</a:t>
            </a:fld>
            <a:endParaRPr lang="en-US"/>
          </a:p>
        </p:txBody>
      </p:sp>
    </p:spTree>
    <p:extLst>
      <p:ext uri="{BB962C8B-B14F-4D97-AF65-F5344CB8AC3E}">
        <p14:creationId xmlns:p14="http://schemas.microsoft.com/office/powerpoint/2010/main" val="1754183831"/>
      </p:ext>
    </p:extLst>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Table of Baseline Data</a:t>
            </a:r>
          </a:p>
        </p:txBody>
      </p:sp>
      <p:sp>
        <p:nvSpPr>
          <p:cNvPr id="3" name="Content Placeholder 2"/>
          <p:cNvSpPr>
            <a:spLocks noGrp="1"/>
          </p:cNvSpPr>
          <p:nvPr>
            <p:ph idx="1"/>
          </p:nvPr>
        </p:nvSpPr>
        <p:spPr/>
        <p:txBody>
          <a:bodyPr/>
          <a:lstStyle/>
          <a:p>
            <a:r>
              <a:rPr lang="en-US" dirty="0"/>
              <a:t>Table describing the characteristics of the intervention and control groups before the trial begins</a:t>
            </a:r>
          </a:p>
          <a:p>
            <a:r>
              <a:rPr lang="en-US" dirty="0"/>
              <a:t>Variables</a:t>
            </a:r>
          </a:p>
          <a:p>
            <a:pPr lvl="1"/>
            <a:r>
              <a:rPr lang="en-US" dirty="0"/>
              <a:t>Demographics (age, gender, race, ethnicity, etc.)</a:t>
            </a:r>
          </a:p>
          <a:p>
            <a:pPr lvl="1"/>
            <a:r>
              <a:rPr lang="en-US" dirty="0"/>
              <a:t>Lab Values </a:t>
            </a:r>
          </a:p>
          <a:p>
            <a:pPr lvl="1"/>
            <a:r>
              <a:rPr lang="en-US" dirty="0"/>
              <a:t>Diagnoses</a:t>
            </a:r>
          </a:p>
          <a:p>
            <a:pPr lvl="1"/>
            <a:r>
              <a:rPr lang="en-US" dirty="0"/>
              <a:t>Severity of illness scores (any risk factors for the primary outcome)</a:t>
            </a:r>
          </a:p>
          <a:p>
            <a:pPr lvl="1"/>
            <a:r>
              <a:rPr lang="en-US" dirty="0"/>
              <a:t>Abnormal cut offs for values</a:t>
            </a:r>
          </a:p>
          <a:p>
            <a:pPr lvl="1"/>
            <a:r>
              <a:rPr lang="en-US" dirty="0"/>
              <a:t>Combined values as needed for composite measures</a:t>
            </a:r>
          </a:p>
          <a:p>
            <a:pPr lvl="1"/>
            <a:r>
              <a:rPr lang="en-US" dirty="0"/>
              <a:t>Comparison of the intervention and control groups</a:t>
            </a:r>
          </a:p>
          <a:p>
            <a:endParaRPr lang="en-US" dirty="0"/>
          </a:p>
        </p:txBody>
      </p:sp>
      <p:sp>
        <p:nvSpPr>
          <p:cNvPr id="4" name="Slide Number Placeholder 3"/>
          <p:cNvSpPr>
            <a:spLocks noGrp="1"/>
          </p:cNvSpPr>
          <p:nvPr>
            <p:ph type="sldNum" sz="quarter" idx="10"/>
          </p:nvPr>
        </p:nvSpPr>
        <p:spPr/>
        <p:txBody>
          <a:bodyPr/>
          <a:lstStyle/>
          <a:p>
            <a:fld id="{B7A43C5A-ACB8-4C0A-8D74-C2E9796A15BB}" type="slidenum">
              <a:rPr lang="en-US" smtClean="0"/>
              <a:pPr/>
              <a:t>127</a:t>
            </a:fld>
            <a:endParaRPr lang="en-US"/>
          </a:p>
        </p:txBody>
      </p:sp>
    </p:spTree>
    <p:extLst>
      <p:ext uri="{BB962C8B-B14F-4D97-AF65-F5344CB8AC3E}">
        <p14:creationId xmlns:p14="http://schemas.microsoft.com/office/powerpoint/2010/main" val="615953367"/>
      </p:ext>
    </p:extLst>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Good Reporting of A Mixed Methods Study (GRAMMS) </a:t>
            </a:r>
          </a:p>
        </p:txBody>
      </p:sp>
      <p:sp>
        <p:nvSpPr>
          <p:cNvPr id="3" name="Content Placeholder 2"/>
          <p:cNvSpPr>
            <a:spLocks noGrp="1"/>
          </p:cNvSpPr>
          <p:nvPr>
            <p:ph idx="1"/>
          </p:nvPr>
        </p:nvSpPr>
        <p:spPr>
          <a:xfrm>
            <a:off x="228600" y="2133600"/>
            <a:ext cx="8686800" cy="4495800"/>
          </a:xfrm>
        </p:spPr>
        <p:txBody>
          <a:bodyPr/>
          <a:lstStyle/>
          <a:p>
            <a:pPr>
              <a:buFont typeface="Arial" panose="020B0604020202020204" pitchFamily="34" charset="0"/>
              <a:buChar char="•"/>
            </a:pPr>
            <a:r>
              <a:rPr lang="en-US" dirty="0"/>
              <a:t>Describe: </a:t>
            </a:r>
          </a:p>
          <a:p>
            <a:pPr lvl="1">
              <a:buFont typeface="Arial" panose="020B0604020202020204" pitchFamily="34" charset="0"/>
              <a:buChar char="•"/>
            </a:pPr>
            <a:r>
              <a:rPr lang="en-US" sz="2000" dirty="0"/>
              <a:t>the </a:t>
            </a:r>
            <a:r>
              <a:rPr lang="en-US" sz="2000" u="sng" dirty="0"/>
              <a:t>justification</a:t>
            </a:r>
            <a:r>
              <a:rPr lang="en-US" sz="2000" dirty="0"/>
              <a:t> for using a mixed methods approach to the research question; </a:t>
            </a:r>
          </a:p>
          <a:p>
            <a:pPr lvl="1">
              <a:buFont typeface="Arial" panose="020B0604020202020204" pitchFamily="34" charset="0"/>
              <a:buChar char="•"/>
            </a:pPr>
            <a:r>
              <a:rPr lang="en-US" sz="2000" dirty="0"/>
              <a:t>the </a:t>
            </a:r>
            <a:r>
              <a:rPr lang="en-US" sz="2000" u="sng" dirty="0"/>
              <a:t>design</a:t>
            </a:r>
            <a:r>
              <a:rPr lang="en-US" sz="2000" dirty="0"/>
              <a:t> in terms of the purpose, priority, and sequence of methods; </a:t>
            </a:r>
          </a:p>
          <a:p>
            <a:pPr lvl="1">
              <a:buFont typeface="Arial" panose="020B0604020202020204" pitchFamily="34" charset="0"/>
              <a:buChar char="•"/>
            </a:pPr>
            <a:r>
              <a:rPr lang="en-US" sz="2000" dirty="0"/>
              <a:t>each method in terms of </a:t>
            </a:r>
            <a:r>
              <a:rPr lang="en-US" sz="2000" u="sng" dirty="0"/>
              <a:t>sampling</a:t>
            </a:r>
            <a:r>
              <a:rPr lang="en-US" sz="2000" dirty="0"/>
              <a:t>, data </a:t>
            </a:r>
            <a:r>
              <a:rPr lang="en-US" sz="2000" u="sng" dirty="0"/>
              <a:t>collection</a:t>
            </a:r>
            <a:r>
              <a:rPr lang="en-US" sz="2000" dirty="0"/>
              <a:t> and </a:t>
            </a:r>
            <a:r>
              <a:rPr lang="en-US" sz="2000" u="sng" dirty="0"/>
              <a:t>analysis</a:t>
            </a:r>
            <a:r>
              <a:rPr lang="en-US" sz="2000" dirty="0"/>
              <a:t>; </a:t>
            </a:r>
          </a:p>
          <a:p>
            <a:pPr lvl="1">
              <a:buFont typeface="Arial" panose="020B0604020202020204" pitchFamily="34" charset="0"/>
              <a:buChar char="•"/>
            </a:pPr>
            <a:r>
              <a:rPr lang="en-US" sz="2000" dirty="0"/>
              <a:t>where integration has occurred, how it has occurred, and who has participated in it; </a:t>
            </a:r>
          </a:p>
          <a:p>
            <a:pPr lvl="1">
              <a:buFont typeface="Arial" panose="020B0604020202020204" pitchFamily="34" charset="0"/>
              <a:buChar char="•"/>
            </a:pPr>
            <a:r>
              <a:rPr lang="en-US" sz="2000" dirty="0"/>
              <a:t>any </a:t>
            </a:r>
            <a:r>
              <a:rPr lang="en-US" sz="2000" u="sng" dirty="0"/>
              <a:t>limitation</a:t>
            </a:r>
            <a:r>
              <a:rPr lang="en-US" sz="2000" dirty="0"/>
              <a:t> of one method associated with the presence of the other method; and </a:t>
            </a:r>
          </a:p>
          <a:p>
            <a:pPr lvl="1">
              <a:buFont typeface="Arial" panose="020B0604020202020204" pitchFamily="34" charset="0"/>
              <a:buChar char="•"/>
            </a:pPr>
            <a:r>
              <a:rPr lang="en-US" sz="2000" dirty="0"/>
              <a:t>any </a:t>
            </a:r>
            <a:r>
              <a:rPr lang="en-US" sz="2000" u="sng" dirty="0"/>
              <a:t>insights</a:t>
            </a:r>
            <a:r>
              <a:rPr lang="en-US" sz="2000" dirty="0"/>
              <a:t> gained from mixing or integrating methods. </a:t>
            </a:r>
          </a:p>
        </p:txBody>
      </p:sp>
      <p:sp>
        <p:nvSpPr>
          <p:cNvPr id="4" name="Rectangle 3"/>
          <p:cNvSpPr/>
          <p:nvPr/>
        </p:nvSpPr>
        <p:spPr>
          <a:xfrm>
            <a:off x="76200" y="6096000"/>
            <a:ext cx="9067800" cy="738664"/>
          </a:xfrm>
          <a:prstGeom prst="rect">
            <a:avLst/>
          </a:prstGeom>
        </p:spPr>
        <p:txBody>
          <a:bodyPr wrap="square">
            <a:spAutoFit/>
          </a:bodyPr>
          <a:lstStyle/>
          <a:p>
            <a:pPr algn="r"/>
            <a:r>
              <a:rPr lang="en-US" sz="1400" b="0" dirty="0" err="1">
                <a:solidFill>
                  <a:schemeClr val="bg1"/>
                </a:solidFill>
                <a:latin typeface="Galliard"/>
              </a:rPr>
              <a:t>O’Cathain</a:t>
            </a:r>
            <a:r>
              <a:rPr lang="en-US" sz="1400" b="0" dirty="0">
                <a:solidFill>
                  <a:schemeClr val="bg1"/>
                </a:solidFill>
                <a:latin typeface="Galliard"/>
              </a:rPr>
              <a:t>, A., Murphy, E., &amp; Nicholl, J. (2008). The quality of mixed methods studies in health services research. </a:t>
            </a:r>
            <a:r>
              <a:rPr lang="en-US" sz="1400" b="0" i="1" dirty="0">
                <a:solidFill>
                  <a:schemeClr val="bg1"/>
                </a:solidFill>
                <a:latin typeface="Galliard"/>
              </a:rPr>
              <a:t>Journal of Health Services Research Policy</a:t>
            </a:r>
            <a:r>
              <a:rPr lang="en-US" sz="1400" b="0" dirty="0">
                <a:solidFill>
                  <a:schemeClr val="bg1"/>
                </a:solidFill>
                <a:latin typeface="Galliard"/>
              </a:rPr>
              <a:t>, </a:t>
            </a:r>
            <a:r>
              <a:rPr lang="en-US" sz="1400" b="0" i="1" dirty="0">
                <a:solidFill>
                  <a:schemeClr val="bg1"/>
                </a:solidFill>
                <a:latin typeface="Galliard"/>
              </a:rPr>
              <a:t>13</a:t>
            </a:r>
            <a:r>
              <a:rPr lang="en-US" sz="1400" b="0" dirty="0">
                <a:solidFill>
                  <a:schemeClr val="bg1"/>
                </a:solidFill>
                <a:latin typeface="Galliard"/>
              </a:rPr>
              <a:t>(2), 92-98.</a:t>
            </a:r>
          </a:p>
          <a:p>
            <a:pPr algn="r"/>
            <a:r>
              <a:rPr lang="en-US" sz="1400" b="0" dirty="0">
                <a:solidFill>
                  <a:schemeClr val="bg1"/>
                </a:solidFill>
                <a:latin typeface="Galliard"/>
                <a:hlinkClick r:id="rId2"/>
              </a:rPr>
              <a:t>https://pubmed.ncbi.nlm.nih.gov/18416914/</a:t>
            </a:r>
            <a:r>
              <a:rPr lang="en-US" sz="1400" b="0" dirty="0">
                <a:solidFill>
                  <a:schemeClr val="bg1"/>
                </a:solidFill>
                <a:latin typeface="Galliard"/>
              </a:rPr>
              <a:t>  </a:t>
            </a:r>
            <a:endParaRPr lang="en-US" sz="1400" dirty="0">
              <a:solidFill>
                <a:schemeClr val="bg1"/>
              </a:solidFill>
            </a:endParaRPr>
          </a:p>
        </p:txBody>
      </p:sp>
      <p:sp>
        <p:nvSpPr>
          <p:cNvPr id="5" name="Slide Number Placeholder 4"/>
          <p:cNvSpPr>
            <a:spLocks noGrp="1"/>
          </p:cNvSpPr>
          <p:nvPr>
            <p:ph type="sldNum" sz="quarter" idx="10"/>
          </p:nvPr>
        </p:nvSpPr>
        <p:spPr/>
        <p:txBody>
          <a:bodyPr/>
          <a:lstStyle/>
          <a:p>
            <a:fld id="{6702E1E0-462E-42B5-A359-A648340C9DAE}" type="slidenum">
              <a:rPr lang="en-US" smtClean="0"/>
              <a:pPr/>
              <a:t>128</a:t>
            </a:fld>
            <a:endParaRPr lang="en-US"/>
          </a:p>
        </p:txBody>
      </p:sp>
    </p:spTree>
    <p:extLst>
      <p:ext uri="{BB962C8B-B14F-4D97-AF65-F5344CB8AC3E}">
        <p14:creationId xmlns:p14="http://schemas.microsoft.com/office/powerpoint/2010/main" val="311108645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762000"/>
            <a:ext cx="8686800" cy="609600"/>
          </a:xfrm>
          <a:solidFill>
            <a:schemeClr val="bg1"/>
          </a:solidFill>
        </p:spPr>
        <p:txBody>
          <a:bodyPr/>
          <a:lstStyle/>
          <a:p>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23875" y="838200"/>
            <a:ext cx="8096250" cy="5924550"/>
          </a:xfrm>
          <a:prstGeom prst="rect">
            <a:avLst/>
          </a:prstGeom>
        </p:spPr>
      </p:pic>
      <p:sp>
        <p:nvSpPr>
          <p:cNvPr id="5" name="Rectangle 4"/>
          <p:cNvSpPr/>
          <p:nvPr/>
        </p:nvSpPr>
        <p:spPr>
          <a:xfrm>
            <a:off x="228600" y="6590863"/>
            <a:ext cx="8839200" cy="276999"/>
          </a:xfrm>
          <a:prstGeom prst="rect">
            <a:avLst/>
          </a:prstGeom>
        </p:spPr>
        <p:txBody>
          <a:bodyPr wrap="square">
            <a:spAutoFit/>
          </a:bodyPr>
          <a:lstStyle/>
          <a:p>
            <a:pPr algn="r"/>
            <a:r>
              <a:rPr lang="en-US" sz="1200" dirty="0">
                <a:solidFill>
                  <a:schemeClr val="bg1"/>
                </a:solidFill>
              </a:rPr>
              <a:t>By </a:t>
            </a:r>
            <a:r>
              <a:rPr lang="en-US" sz="1200" dirty="0" err="1">
                <a:solidFill>
                  <a:schemeClr val="bg1"/>
                </a:solidFill>
              </a:rPr>
              <a:t>ArchonMagnus</a:t>
            </a:r>
            <a:r>
              <a:rPr lang="en-US" sz="1200" dirty="0">
                <a:solidFill>
                  <a:schemeClr val="bg1"/>
                </a:solidFill>
              </a:rPr>
              <a:t> - Own work, CC BY-SA 4.0, </a:t>
            </a:r>
            <a:r>
              <a:rPr lang="en-US" sz="1200" dirty="0">
                <a:solidFill>
                  <a:schemeClr val="bg1"/>
                </a:solidFill>
                <a:hlinkClick r:id="rId3"/>
              </a:rPr>
              <a:t>https://commons.wikimedia.org/w/index.php?curid=42164616</a:t>
            </a:r>
            <a:r>
              <a:rPr lang="en-US" sz="1200" dirty="0">
                <a:solidFill>
                  <a:schemeClr val="bg1"/>
                </a:solidFill>
              </a:rPr>
              <a:t> </a:t>
            </a:r>
          </a:p>
        </p:txBody>
      </p:sp>
      <p:sp>
        <p:nvSpPr>
          <p:cNvPr id="3" name="Slide Number Placeholder 2"/>
          <p:cNvSpPr>
            <a:spLocks noGrp="1"/>
          </p:cNvSpPr>
          <p:nvPr>
            <p:ph type="sldNum" sz="quarter" idx="10"/>
          </p:nvPr>
        </p:nvSpPr>
        <p:spPr/>
        <p:txBody>
          <a:bodyPr/>
          <a:lstStyle/>
          <a:p>
            <a:fld id="{970F0956-5B8E-40B4-A8DD-F75AA1D26018}" type="slidenum">
              <a:rPr lang="en-US" smtClean="0"/>
              <a:pPr/>
              <a:t>13</a:t>
            </a:fld>
            <a:endParaRPr lang="en-US"/>
          </a:p>
        </p:txBody>
      </p:sp>
      <p:sp>
        <p:nvSpPr>
          <p:cNvPr id="6" name="Oval 5">
            <a:extLst>
              <a:ext uri="{FF2B5EF4-FFF2-40B4-BE49-F238E27FC236}">
                <a16:creationId xmlns:a16="http://schemas.microsoft.com/office/drawing/2014/main" id="{C018F9F5-B337-41E0-9F39-AD26919C1BBF}"/>
              </a:ext>
            </a:extLst>
          </p:cNvPr>
          <p:cNvSpPr/>
          <p:nvPr/>
        </p:nvSpPr>
        <p:spPr bwMode="auto">
          <a:xfrm>
            <a:off x="990600" y="2743200"/>
            <a:ext cx="2133600" cy="838200"/>
          </a:xfrm>
          <a:prstGeom prst="ellipse">
            <a:avLst/>
          </a:prstGeom>
          <a:solidFill>
            <a:srgbClr val="FF0000">
              <a:alpha val="30196"/>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7" name="TextBox 6">
            <a:extLst>
              <a:ext uri="{FF2B5EF4-FFF2-40B4-BE49-F238E27FC236}">
                <a16:creationId xmlns:a16="http://schemas.microsoft.com/office/drawing/2014/main" id="{9090B85E-BE6D-4689-8D1C-60540BD05E59}"/>
              </a:ext>
            </a:extLst>
          </p:cNvPr>
          <p:cNvSpPr txBox="1"/>
          <p:nvPr/>
        </p:nvSpPr>
        <p:spPr>
          <a:xfrm>
            <a:off x="420307" y="2590800"/>
            <a:ext cx="607860" cy="1107996"/>
          </a:xfrm>
          <a:prstGeom prst="rect">
            <a:avLst/>
          </a:prstGeom>
          <a:noFill/>
        </p:spPr>
        <p:txBody>
          <a:bodyPr wrap="none" rtlCol="0">
            <a:spAutoFit/>
          </a:bodyPr>
          <a:lstStyle/>
          <a:p>
            <a:r>
              <a:rPr lang="en-US" sz="6600" dirty="0">
                <a:solidFill>
                  <a:srgbClr val="FF0000"/>
                </a:solidFill>
              </a:rPr>
              <a:t>?</a:t>
            </a:r>
          </a:p>
        </p:txBody>
      </p:sp>
    </p:spTree>
    <p:extLst>
      <p:ext uri="{BB962C8B-B14F-4D97-AF65-F5344CB8AC3E}">
        <p14:creationId xmlns:p14="http://schemas.microsoft.com/office/powerpoint/2010/main" val="6578159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762000"/>
            <a:ext cx="9144000" cy="762000"/>
          </a:xfrm>
        </p:spPr>
        <p:txBody>
          <a:bodyPr/>
          <a:lstStyle/>
          <a:p>
            <a:r>
              <a:rPr lang="en-US" sz="3200" dirty="0"/>
              <a:t>Avoiding and identifying pseudoscience</a:t>
            </a:r>
          </a:p>
        </p:txBody>
      </p:sp>
      <p:sp>
        <p:nvSpPr>
          <p:cNvPr id="3" name="Content Placeholder 2"/>
          <p:cNvSpPr>
            <a:spLocks noGrp="1"/>
          </p:cNvSpPr>
          <p:nvPr>
            <p:ph idx="1"/>
          </p:nvPr>
        </p:nvSpPr>
        <p:spPr>
          <a:xfrm>
            <a:off x="228600" y="1524000"/>
            <a:ext cx="8686800" cy="4495800"/>
          </a:xfrm>
        </p:spPr>
        <p:txBody>
          <a:bodyPr/>
          <a:lstStyle/>
          <a:p>
            <a:pPr>
              <a:buFont typeface="Arial" panose="020B0604020202020204" pitchFamily="34" charset="0"/>
              <a:buChar char="•"/>
            </a:pPr>
            <a:r>
              <a:rPr lang="en-US" sz="1900" i="1" u="sng" dirty="0"/>
              <a:t>Belief in authority</a:t>
            </a:r>
            <a:r>
              <a:rPr lang="en-US" sz="1900" dirty="0"/>
              <a:t>: It is contended that some have a special ability to determine what is true or false. Others must accept their judgments.</a:t>
            </a:r>
          </a:p>
          <a:p>
            <a:pPr>
              <a:buFont typeface="Arial" panose="020B0604020202020204" pitchFamily="34" charset="0"/>
              <a:buChar char="•"/>
            </a:pPr>
            <a:r>
              <a:rPr lang="en-US" sz="1900" i="1" u="sng" dirty="0"/>
              <a:t>Unrepeatable experiments</a:t>
            </a:r>
            <a:r>
              <a:rPr lang="en-US" sz="1900" dirty="0"/>
              <a:t>: Reliance is put on experiments that cannot be repeated by others with the same outcome.</a:t>
            </a:r>
          </a:p>
          <a:p>
            <a:pPr>
              <a:buFont typeface="Arial" panose="020B0604020202020204" pitchFamily="34" charset="0"/>
              <a:buChar char="•"/>
            </a:pPr>
            <a:r>
              <a:rPr lang="en-US" sz="1900" i="1" u="sng" dirty="0"/>
              <a:t>Handpicked examples</a:t>
            </a:r>
            <a:r>
              <a:rPr lang="en-US" sz="1900" dirty="0"/>
              <a:t>: are used although they are not representative of the general category that the investigation refers to.</a:t>
            </a:r>
          </a:p>
          <a:p>
            <a:pPr>
              <a:buFont typeface="Arial" panose="020B0604020202020204" pitchFamily="34" charset="0"/>
              <a:buChar char="•"/>
            </a:pPr>
            <a:r>
              <a:rPr lang="en-US" sz="1900" i="1" u="sng" dirty="0"/>
              <a:t>Unwillingness to test</a:t>
            </a:r>
            <a:r>
              <a:rPr lang="en-US" sz="1900" dirty="0"/>
              <a:t>: A theory is not tested although it can be.</a:t>
            </a:r>
          </a:p>
          <a:p>
            <a:pPr>
              <a:buFont typeface="Arial" panose="020B0604020202020204" pitchFamily="34" charset="0"/>
              <a:buChar char="•"/>
            </a:pPr>
            <a:r>
              <a:rPr lang="en-US" sz="1900" i="1" u="sng" dirty="0"/>
              <a:t>Disregard of refuting information</a:t>
            </a:r>
            <a:r>
              <a:rPr lang="en-US" sz="1900" dirty="0"/>
              <a:t>: Observations or experiments that conflict with a theory are neglected.</a:t>
            </a:r>
          </a:p>
          <a:p>
            <a:pPr>
              <a:buFont typeface="Arial" panose="020B0604020202020204" pitchFamily="34" charset="0"/>
              <a:buChar char="•"/>
            </a:pPr>
            <a:r>
              <a:rPr lang="en-US" sz="1900" i="1" u="sng" dirty="0"/>
              <a:t>Built-in subterfuge</a:t>
            </a:r>
            <a:r>
              <a:rPr lang="en-US" sz="1900" dirty="0"/>
              <a:t>: The testing of a theory is so arranged that the theory can only be confirmed, never disconfirmed, by the outcome.</a:t>
            </a:r>
          </a:p>
          <a:p>
            <a:pPr>
              <a:buFont typeface="Arial" panose="020B0604020202020204" pitchFamily="34" charset="0"/>
              <a:buChar char="•"/>
            </a:pPr>
            <a:r>
              <a:rPr lang="en-US" sz="1900" i="1" u="sng" dirty="0"/>
              <a:t>Explanations are abandoned without replacement</a:t>
            </a:r>
            <a:r>
              <a:rPr lang="en-US" sz="1900" dirty="0"/>
              <a:t>. Tenable explanations are given up without being replaced, so that the new theory leaves much more unexplained than the previous one. </a:t>
            </a:r>
          </a:p>
        </p:txBody>
      </p:sp>
      <p:sp>
        <p:nvSpPr>
          <p:cNvPr id="4" name="Rectangle 3"/>
          <p:cNvSpPr/>
          <p:nvPr/>
        </p:nvSpPr>
        <p:spPr>
          <a:xfrm>
            <a:off x="273996" y="6019800"/>
            <a:ext cx="8839200" cy="738664"/>
          </a:xfrm>
          <a:prstGeom prst="rect">
            <a:avLst/>
          </a:prstGeom>
        </p:spPr>
        <p:txBody>
          <a:bodyPr wrap="square">
            <a:spAutoFit/>
          </a:bodyPr>
          <a:lstStyle/>
          <a:p>
            <a:pPr algn="l"/>
            <a:r>
              <a:rPr lang="en-US" sz="1400" b="0" dirty="0">
                <a:solidFill>
                  <a:schemeClr val="bg1"/>
                </a:solidFill>
              </a:rPr>
              <a:t>Hansson, Sven Ove, "Science and Pseudo-Science", </a:t>
            </a:r>
            <a:r>
              <a:rPr lang="en-US" sz="1400" b="0" i="1" dirty="0">
                <a:solidFill>
                  <a:schemeClr val="bg1"/>
                </a:solidFill>
              </a:rPr>
              <a:t>The Stanford Encyclopedia of Philosophy </a:t>
            </a:r>
            <a:r>
              <a:rPr lang="en-US" sz="1400" b="0" dirty="0">
                <a:solidFill>
                  <a:schemeClr val="bg1"/>
                </a:solidFill>
              </a:rPr>
              <a:t>(Spring 2015 Edition), Edward N. </a:t>
            </a:r>
            <a:r>
              <a:rPr lang="en-US" sz="1400" b="0" dirty="0" err="1">
                <a:solidFill>
                  <a:schemeClr val="bg1"/>
                </a:solidFill>
              </a:rPr>
              <a:t>Zalta</a:t>
            </a:r>
            <a:r>
              <a:rPr lang="en-US" sz="1400" b="0" dirty="0">
                <a:solidFill>
                  <a:schemeClr val="bg1"/>
                </a:solidFill>
              </a:rPr>
              <a:t> (ed.). </a:t>
            </a:r>
            <a:r>
              <a:rPr lang="en-US" sz="1400" b="0" dirty="0">
                <a:solidFill>
                  <a:schemeClr val="bg1"/>
                </a:solidFill>
                <a:hlinkClick r:id="rId3"/>
              </a:rPr>
              <a:t>https://plato.stanford.edu/archives/spr2015/entries/pseudo-science/</a:t>
            </a:r>
            <a:r>
              <a:rPr lang="en-US" sz="1400" b="0" dirty="0">
                <a:solidFill>
                  <a:schemeClr val="bg1"/>
                </a:solidFill>
              </a:rPr>
              <a:t>.</a:t>
            </a:r>
          </a:p>
          <a:p>
            <a:pPr algn="l"/>
            <a:r>
              <a:rPr lang="en-US" sz="1400" b="0" dirty="0">
                <a:solidFill>
                  <a:schemeClr val="bg1"/>
                </a:solidFill>
              </a:rPr>
              <a:t>List of fallacious arguments: </a:t>
            </a:r>
            <a:r>
              <a:rPr lang="en-US" sz="1400" b="0" dirty="0">
                <a:solidFill>
                  <a:schemeClr val="bg1"/>
                </a:solidFill>
                <a:hlinkClick r:id="rId4"/>
              </a:rPr>
              <a:t>http://www.don-lindsay-archive.org/skeptic/arguments.html</a:t>
            </a:r>
            <a:r>
              <a:rPr lang="en-US" sz="1400" b="0" dirty="0">
                <a:solidFill>
                  <a:schemeClr val="bg1"/>
                </a:solidFill>
              </a:rPr>
              <a:t>   </a:t>
            </a:r>
          </a:p>
        </p:txBody>
      </p:sp>
      <p:sp>
        <p:nvSpPr>
          <p:cNvPr id="5" name="Slide Number Placeholder 4"/>
          <p:cNvSpPr>
            <a:spLocks noGrp="1"/>
          </p:cNvSpPr>
          <p:nvPr>
            <p:ph type="sldNum" sz="quarter" idx="10"/>
          </p:nvPr>
        </p:nvSpPr>
        <p:spPr/>
        <p:txBody>
          <a:bodyPr/>
          <a:lstStyle/>
          <a:p>
            <a:fld id="{970F0956-5B8E-40B4-A8DD-F75AA1D26018}" type="slidenum">
              <a:rPr lang="en-US" smtClean="0"/>
              <a:pPr/>
              <a:t>14</a:t>
            </a:fld>
            <a:endParaRPr lang="en-US"/>
          </a:p>
        </p:txBody>
      </p:sp>
    </p:spTree>
    <p:extLst>
      <p:ext uri="{BB962C8B-B14F-4D97-AF65-F5344CB8AC3E}">
        <p14:creationId xmlns:p14="http://schemas.microsoft.com/office/powerpoint/2010/main" val="245145393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80" y="685800"/>
            <a:ext cx="9144000" cy="762000"/>
          </a:xfrm>
        </p:spPr>
        <p:txBody>
          <a:bodyPr/>
          <a:lstStyle/>
          <a:p>
            <a:r>
              <a:rPr lang="en-US" sz="3200" dirty="0"/>
              <a:t>Fifteen common mistakes encountered in clinical research. Failure to …</a:t>
            </a:r>
          </a:p>
        </p:txBody>
      </p:sp>
      <p:sp>
        <p:nvSpPr>
          <p:cNvPr id="3" name="Content Placeholder 2"/>
          <p:cNvSpPr>
            <a:spLocks noGrp="1"/>
          </p:cNvSpPr>
          <p:nvPr>
            <p:ph idx="1"/>
          </p:nvPr>
        </p:nvSpPr>
        <p:spPr>
          <a:xfrm>
            <a:off x="228600" y="1828800"/>
            <a:ext cx="8686800" cy="4724400"/>
          </a:xfrm>
        </p:spPr>
        <p:txBody>
          <a:bodyPr/>
          <a:lstStyle/>
          <a:p>
            <a:pPr>
              <a:buFont typeface="+mj-lt"/>
              <a:buAutoNum type="arabicPeriod"/>
            </a:pPr>
            <a:r>
              <a:rPr lang="en-US" sz="1800" dirty="0"/>
              <a:t>carefully examine the </a:t>
            </a:r>
            <a:r>
              <a:rPr lang="en-US" sz="1800" dirty="0">
                <a:solidFill>
                  <a:srgbClr val="FFFF00"/>
                </a:solidFill>
              </a:rPr>
              <a:t>literature</a:t>
            </a:r>
            <a:r>
              <a:rPr lang="en-US" sz="1800" dirty="0"/>
              <a:t> for similar, prior research,</a:t>
            </a:r>
          </a:p>
          <a:p>
            <a:pPr>
              <a:buFont typeface="+mj-lt"/>
              <a:buAutoNum type="arabicPeriod"/>
            </a:pPr>
            <a:r>
              <a:rPr lang="en-US" sz="1800" dirty="0"/>
              <a:t>critically assess the prior literature, </a:t>
            </a:r>
          </a:p>
          <a:p>
            <a:pPr>
              <a:buFont typeface="+mj-lt"/>
              <a:buAutoNum type="arabicPeriod"/>
            </a:pPr>
            <a:r>
              <a:rPr lang="en-US" sz="1800" dirty="0"/>
              <a:t>have a detailed, written and vetted </a:t>
            </a:r>
            <a:r>
              <a:rPr lang="en-US" sz="1800" dirty="0">
                <a:solidFill>
                  <a:srgbClr val="FFFF00"/>
                </a:solidFill>
              </a:rPr>
              <a:t>protocol</a:t>
            </a:r>
            <a:r>
              <a:rPr lang="en-US" sz="1800" dirty="0"/>
              <a:t>, </a:t>
            </a:r>
          </a:p>
          <a:p>
            <a:pPr>
              <a:buFont typeface="+mj-lt"/>
              <a:buAutoNum type="arabicPeriod"/>
            </a:pPr>
            <a:r>
              <a:rPr lang="en-US" sz="1800" dirty="0"/>
              <a:t>perform </a:t>
            </a:r>
            <a:r>
              <a:rPr lang="en-US" sz="1800" dirty="0">
                <a:solidFill>
                  <a:srgbClr val="FFFF00"/>
                </a:solidFill>
              </a:rPr>
              <a:t>sample size analysis </a:t>
            </a:r>
            <a:r>
              <a:rPr lang="en-US" sz="1800" dirty="0"/>
              <a:t>before the study begins,</a:t>
            </a:r>
          </a:p>
          <a:p>
            <a:pPr>
              <a:buFont typeface="+mj-lt"/>
              <a:buAutoNum type="arabicPeriod"/>
            </a:pPr>
            <a:r>
              <a:rPr lang="en-US" sz="1800" dirty="0"/>
              <a:t>specify the </a:t>
            </a:r>
            <a:r>
              <a:rPr lang="en-US" sz="1800" dirty="0">
                <a:solidFill>
                  <a:srgbClr val="FFFF00"/>
                </a:solidFill>
              </a:rPr>
              <a:t>inclusion and exclusion criteria </a:t>
            </a:r>
            <a:r>
              <a:rPr lang="en-US" sz="1800" dirty="0"/>
              <a:t>for your subjects,</a:t>
            </a:r>
          </a:p>
          <a:p>
            <a:pPr>
              <a:buFont typeface="+mj-lt"/>
              <a:buAutoNum type="arabicPeriod"/>
            </a:pPr>
            <a:r>
              <a:rPr lang="en-US" sz="1800" dirty="0"/>
              <a:t>implement adequate </a:t>
            </a:r>
            <a:r>
              <a:rPr lang="en-US" sz="1800" dirty="0">
                <a:solidFill>
                  <a:srgbClr val="FFFF00"/>
                </a:solidFill>
              </a:rPr>
              <a:t>bias control </a:t>
            </a:r>
            <a:r>
              <a:rPr lang="en-US" sz="1800" dirty="0"/>
              <a:t>measures,</a:t>
            </a:r>
          </a:p>
          <a:p>
            <a:pPr>
              <a:buFont typeface="+mj-lt"/>
              <a:buAutoNum type="arabicPeriod"/>
            </a:pPr>
            <a:r>
              <a:rPr lang="en-US" sz="1800" dirty="0"/>
              <a:t>write and stick to a detailed </a:t>
            </a:r>
            <a:r>
              <a:rPr lang="en-US" sz="1800" dirty="0">
                <a:solidFill>
                  <a:srgbClr val="FFFF00"/>
                </a:solidFill>
              </a:rPr>
              <a:t>time line</a:t>
            </a:r>
            <a:r>
              <a:rPr lang="en-US" sz="1800" dirty="0"/>
              <a:t>,</a:t>
            </a:r>
          </a:p>
          <a:p>
            <a:pPr>
              <a:buFont typeface="+mj-lt"/>
              <a:buAutoNum type="arabicPeriod"/>
            </a:pPr>
            <a:r>
              <a:rPr lang="en-US" sz="1800" dirty="0"/>
              <a:t>vigorously </a:t>
            </a:r>
            <a:r>
              <a:rPr lang="en-US" sz="1800" dirty="0">
                <a:solidFill>
                  <a:srgbClr val="FFFF00"/>
                </a:solidFill>
              </a:rPr>
              <a:t>recruit and retain subjects</a:t>
            </a:r>
            <a:r>
              <a:rPr lang="en-US" sz="1800" dirty="0"/>
              <a:t>,</a:t>
            </a:r>
          </a:p>
          <a:p>
            <a:pPr>
              <a:buFont typeface="+mj-lt"/>
              <a:buAutoNum type="arabicPeriod"/>
            </a:pPr>
            <a:r>
              <a:rPr lang="en-US" sz="1800" dirty="0"/>
              <a:t>specify the exact </a:t>
            </a:r>
            <a:r>
              <a:rPr lang="en-US" sz="1800" dirty="0">
                <a:solidFill>
                  <a:srgbClr val="FFFF00"/>
                </a:solidFill>
              </a:rPr>
              <a:t>statistical assumptions </a:t>
            </a:r>
            <a:r>
              <a:rPr lang="en-US" sz="1800" dirty="0"/>
              <a:t>made in the analysis,</a:t>
            </a:r>
          </a:p>
          <a:p>
            <a:pPr>
              <a:buFont typeface="+mj-lt"/>
              <a:buAutoNum type="arabicPeriod"/>
            </a:pPr>
            <a:r>
              <a:rPr lang="en-US" sz="1800" dirty="0"/>
              <a:t>examine for </a:t>
            </a:r>
            <a:r>
              <a:rPr lang="en-US" sz="1800" dirty="0">
                <a:solidFill>
                  <a:srgbClr val="FFFF00"/>
                </a:solidFill>
              </a:rPr>
              <a:t>normality</a:t>
            </a:r>
            <a:r>
              <a:rPr lang="en-US" sz="1800" dirty="0"/>
              <a:t> of the data,</a:t>
            </a:r>
          </a:p>
          <a:p>
            <a:pPr>
              <a:buFont typeface="+mj-lt"/>
              <a:buAutoNum type="arabicPeriod"/>
            </a:pPr>
            <a:r>
              <a:rPr lang="en-US" sz="1800" dirty="0"/>
              <a:t>determine and report the </a:t>
            </a:r>
            <a:r>
              <a:rPr lang="en-US" sz="1800" dirty="0">
                <a:solidFill>
                  <a:srgbClr val="FFFF00"/>
                </a:solidFill>
              </a:rPr>
              <a:t>error of your measurement methods</a:t>
            </a:r>
            <a:r>
              <a:rPr lang="en-US" sz="1800" dirty="0"/>
              <a:t>,</a:t>
            </a:r>
          </a:p>
          <a:p>
            <a:pPr>
              <a:buFont typeface="+mj-lt"/>
              <a:buAutoNum type="arabicPeriod"/>
            </a:pPr>
            <a:r>
              <a:rPr lang="en-US" sz="1800" dirty="0"/>
              <a:t>report missing data, dropped subjects and use of an intention to treat analysis,</a:t>
            </a:r>
          </a:p>
          <a:p>
            <a:pPr>
              <a:buFont typeface="+mj-lt"/>
              <a:buAutoNum type="arabicPeriod"/>
            </a:pPr>
            <a:r>
              <a:rPr lang="en-US" sz="1800" dirty="0"/>
              <a:t>perform and report </a:t>
            </a:r>
            <a:r>
              <a:rPr lang="en-US" sz="1800" dirty="0">
                <a:solidFill>
                  <a:srgbClr val="FFFF00"/>
                </a:solidFill>
              </a:rPr>
              <a:t>power calculations</a:t>
            </a:r>
            <a:r>
              <a:rPr lang="en-US" sz="1800" dirty="0"/>
              <a:t>,</a:t>
            </a:r>
          </a:p>
          <a:p>
            <a:pPr>
              <a:buFont typeface="+mj-lt"/>
              <a:buAutoNum type="arabicPeriod"/>
            </a:pPr>
            <a:r>
              <a:rPr lang="en-US" sz="1800" dirty="0"/>
              <a:t>point out the </a:t>
            </a:r>
            <a:r>
              <a:rPr lang="en-US" sz="1800" dirty="0">
                <a:solidFill>
                  <a:srgbClr val="FFFF00"/>
                </a:solidFill>
              </a:rPr>
              <a:t>weaknesses</a:t>
            </a:r>
            <a:r>
              <a:rPr lang="en-US" sz="1800" dirty="0"/>
              <a:t> of your own study,</a:t>
            </a:r>
          </a:p>
          <a:p>
            <a:pPr>
              <a:buFont typeface="+mj-lt"/>
              <a:buAutoNum type="arabicPeriod"/>
            </a:pPr>
            <a:r>
              <a:rPr lang="en-US" sz="1800" dirty="0"/>
              <a:t>understand and use correct scientific </a:t>
            </a:r>
            <a:r>
              <a:rPr lang="en-US" sz="1800" dirty="0">
                <a:solidFill>
                  <a:srgbClr val="FFFF00"/>
                </a:solidFill>
              </a:rPr>
              <a:t>language</a:t>
            </a:r>
            <a:r>
              <a:rPr lang="en-US" sz="1800" dirty="0"/>
              <a:t>.</a:t>
            </a:r>
          </a:p>
        </p:txBody>
      </p:sp>
      <p:sp>
        <p:nvSpPr>
          <p:cNvPr id="4" name="Rectangle 3"/>
          <p:cNvSpPr/>
          <p:nvPr/>
        </p:nvSpPr>
        <p:spPr>
          <a:xfrm>
            <a:off x="5567680" y="6211669"/>
            <a:ext cx="3576320" cy="646331"/>
          </a:xfrm>
          <a:prstGeom prst="rect">
            <a:avLst/>
          </a:prstGeom>
        </p:spPr>
        <p:txBody>
          <a:bodyPr wrap="square">
            <a:spAutoFit/>
          </a:bodyPr>
          <a:lstStyle/>
          <a:p>
            <a:pPr algn="r"/>
            <a:r>
              <a:rPr lang="en-US" sz="1200" b="0" dirty="0">
                <a:solidFill>
                  <a:schemeClr val="bg1"/>
                </a:solidFill>
                <a:latin typeface="AdvP41153C"/>
              </a:rPr>
              <a:t>Journal of Prosthodontic Research 55 (2011) 1–6.</a:t>
            </a:r>
          </a:p>
          <a:p>
            <a:pPr algn="r"/>
            <a:r>
              <a:rPr lang="en-US" sz="1200" b="0" dirty="0">
                <a:solidFill>
                  <a:schemeClr val="bg1"/>
                </a:solidFill>
                <a:latin typeface="AdvP41153C"/>
                <a:hlinkClick r:id="rId3"/>
              </a:rPr>
              <a:t>https://www.sciencedirect.com/science/article/pii/S188319581000112X?via%3Dihub</a:t>
            </a:r>
            <a:r>
              <a:rPr lang="en-US" sz="1200" b="0" dirty="0">
                <a:solidFill>
                  <a:schemeClr val="bg1"/>
                </a:solidFill>
                <a:latin typeface="AdvP41153C"/>
              </a:rPr>
              <a:t> </a:t>
            </a:r>
            <a:endParaRPr lang="en-US" sz="1200" dirty="0">
              <a:solidFill>
                <a:schemeClr val="bg1"/>
              </a:solidFill>
            </a:endParaRPr>
          </a:p>
        </p:txBody>
      </p:sp>
      <p:sp>
        <p:nvSpPr>
          <p:cNvPr id="5" name="Slide Number Placeholder 4"/>
          <p:cNvSpPr>
            <a:spLocks noGrp="1"/>
          </p:cNvSpPr>
          <p:nvPr>
            <p:ph type="sldNum" sz="quarter" idx="10"/>
          </p:nvPr>
        </p:nvSpPr>
        <p:spPr/>
        <p:txBody>
          <a:bodyPr/>
          <a:lstStyle/>
          <a:p>
            <a:fld id="{970F0956-5B8E-40B4-A8DD-F75AA1D26018}" type="slidenum">
              <a:rPr lang="en-US" smtClean="0"/>
              <a:pPr/>
              <a:t>15</a:t>
            </a:fld>
            <a:endParaRPr lang="en-US"/>
          </a:p>
        </p:txBody>
      </p:sp>
      <p:grpSp>
        <p:nvGrpSpPr>
          <p:cNvPr id="14" name="Group 13">
            <a:extLst>
              <a:ext uri="{FF2B5EF4-FFF2-40B4-BE49-F238E27FC236}">
                <a16:creationId xmlns:a16="http://schemas.microsoft.com/office/drawing/2014/main" id="{A4711CE4-FEB3-4257-AA08-FCD00F04B1AD}"/>
              </a:ext>
            </a:extLst>
          </p:cNvPr>
          <p:cNvGrpSpPr/>
          <p:nvPr/>
        </p:nvGrpSpPr>
        <p:grpSpPr>
          <a:xfrm>
            <a:off x="6781800" y="1103055"/>
            <a:ext cx="2390424" cy="5775332"/>
            <a:chOff x="6781800" y="1103055"/>
            <a:chExt cx="2390424" cy="5775332"/>
          </a:xfrm>
        </p:grpSpPr>
        <p:sp>
          <p:nvSpPr>
            <p:cNvPr id="6" name="TextBox 5">
              <a:extLst>
                <a:ext uri="{FF2B5EF4-FFF2-40B4-BE49-F238E27FC236}">
                  <a16:creationId xmlns:a16="http://schemas.microsoft.com/office/drawing/2014/main" id="{259571E6-8F2A-4619-B5BE-3DF4204DD5E9}"/>
                </a:ext>
              </a:extLst>
            </p:cNvPr>
            <p:cNvSpPr txBox="1"/>
            <p:nvPr/>
          </p:nvSpPr>
          <p:spPr>
            <a:xfrm>
              <a:off x="7679036" y="2300168"/>
              <a:ext cx="1301959" cy="584775"/>
            </a:xfrm>
            <a:prstGeom prst="rect">
              <a:avLst/>
            </a:prstGeom>
            <a:noFill/>
          </p:spPr>
          <p:txBody>
            <a:bodyPr wrap="none" rtlCol="0">
              <a:spAutoFit/>
            </a:bodyPr>
            <a:lstStyle/>
            <a:p>
              <a:r>
                <a:rPr lang="en-US" dirty="0">
                  <a:solidFill>
                    <a:srgbClr val="1FE115"/>
                  </a:solidFill>
                </a:rPr>
                <a:t>design</a:t>
              </a:r>
            </a:p>
          </p:txBody>
        </p:sp>
        <p:sp>
          <p:nvSpPr>
            <p:cNvPr id="7" name="TextBox 6">
              <a:extLst>
                <a:ext uri="{FF2B5EF4-FFF2-40B4-BE49-F238E27FC236}">
                  <a16:creationId xmlns:a16="http://schemas.microsoft.com/office/drawing/2014/main" id="{1AFEDA5F-9CBE-4DD1-8BFF-E600B0F836E4}"/>
                </a:ext>
              </a:extLst>
            </p:cNvPr>
            <p:cNvSpPr txBox="1"/>
            <p:nvPr/>
          </p:nvSpPr>
          <p:spPr>
            <a:xfrm>
              <a:off x="7323641" y="3694656"/>
              <a:ext cx="1848583" cy="584775"/>
            </a:xfrm>
            <a:prstGeom prst="rect">
              <a:avLst/>
            </a:prstGeom>
            <a:noFill/>
          </p:spPr>
          <p:txBody>
            <a:bodyPr wrap="none" rtlCol="0">
              <a:spAutoFit/>
            </a:bodyPr>
            <a:lstStyle/>
            <a:p>
              <a:r>
                <a:rPr lang="en-US" dirty="0">
                  <a:solidFill>
                    <a:srgbClr val="1FE115"/>
                  </a:solidFill>
                </a:rPr>
                <a:t>execution</a:t>
              </a:r>
            </a:p>
          </p:txBody>
        </p:sp>
        <p:sp>
          <p:nvSpPr>
            <p:cNvPr id="8" name="TextBox 7">
              <a:extLst>
                <a:ext uri="{FF2B5EF4-FFF2-40B4-BE49-F238E27FC236}">
                  <a16:creationId xmlns:a16="http://schemas.microsoft.com/office/drawing/2014/main" id="{843C780A-8571-460F-8E01-2F98A0A1DB5E}"/>
                </a:ext>
              </a:extLst>
            </p:cNvPr>
            <p:cNvSpPr txBox="1"/>
            <p:nvPr/>
          </p:nvSpPr>
          <p:spPr>
            <a:xfrm>
              <a:off x="7330951" y="4668817"/>
              <a:ext cx="1576072" cy="584775"/>
            </a:xfrm>
            <a:prstGeom prst="rect">
              <a:avLst/>
            </a:prstGeom>
            <a:noFill/>
          </p:spPr>
          <p:txBody>
            <a:bodyPr wrap="none" rtlCol="0">
              <a:spAutoFit/>
            </a:bodyPr>
            <a:lstStyle/>
            <a:p>
              <a:r>
                <a:rPr lang="en-US" dirty="0">
                  <a:solidFill>
                    <a:srgbClr val="1FE115"/>
                  </a:solidFill>
                </a:rPr>
                <a:t>analysis</a:t>
              </a:r>
            </a:p>
          </p:txBody>
        </p:sp>
        <p:sp>
          <p:nvSpPr>
            <p:cNvPr id="9" name="TextBox 8">
              <a:extLst>
                <a:ext uri="{FF2B5EF4-FFF2-40B4-BE49-F238E27FC236}">
                  <a16:creationId xmlns:a16="http://schemas.microsoft.com/office/drawing/2014/main" id="{173B853F-91E2-4E1F-A8B3-560D42083345}"/>
                </a:ext>
              </a:extLst>
            </p:cNvPr>
            <p:cNvSpPr txBox="1"/>
            <p:nvPr/>
          </p:nvSpPr>
          <p:spPr>
            <a:xfrm>
              <a:off x="7244493" y="5714510"/>
              <a:ext cx="1841146" cy="584775"/>
            </a:xfrm>
            <a:prstGeom prst="rect">
              <a:avLst/>
            </a:prstGeom>
            <a:noFill/>
          </p:spPr>
          <p:txBody>
            <a:bodyPr wrap="none" rtlCol="0">
              <a:spAutoFit/>
            </a:bodyPr>
            <a:lstStyle/>
            <a:p>
              <a:r>
                <a:rPr lang="en-US" dirty="0">
                  <a:solidFill>
                    <a:srgbClr val="1FE115"/>
                  </a:solidFill>
                </a:rPr>
                <a:t>reporting</a:t>
              </a:r>
            </a:p>
          </p:txBody>
        </p:sp>
        <p:sp>
          <p:nvSpPr>
            <p:cNvPr id="10" name="TextBox 9">
              <a:extLst>
                <a:ext uri="{FF2B5EF4-FFF2-40B4-BE49-F238E27FC236}">
                  <a16:creationId xmlns:a16="http://schemas.microsoft.com/office/drawing/2014/main" id="{9B400CD1-B523-4E7D-B4E8-BBB52AEC32A1}"/>
                </a:ext>
              </a:extLst>
            </p:cNvPr>
            <p:cNvSpPr txBox="1"/>
            <p:nvPr/>
          </p:nvSpPr>
          <p:spPr>
            <a:xfrm>
              <a:off x="6781800" y="1103055"/>
              <a:ext cx="1168910" cy="2554545"/>
            </a:xfrm>
            <a:prstGeom prst="rect">
              <a:avLst/>
            </a:prstGeom>
            <a:noFill/>
          </p:spPr>
          <p:txBody>
            <a:bodyPr wrap="none" rtlCol="0">
              <a:spAutoFit/>
            </a:bodyPr>
            <a:lstStyle/>
            <a:p>
              <a:r>
                <a:rPr lang="en-US" sz="16000" b="0" dirty="0">
                  <a:solidFill>
                    <a:srgbClr val="1FE115"/>
                  </a:solidFill>
                </a:rPr>
                <a:t>}</a:t>
              </a:r>
            </a:p>
          </p:txBody>
        </p:sp>
        <p:sp>
          <p:nvSpPr>
            <p:cNvPr id="11" name="TextBox 10">
              <a:extLst>
                <a:ext uri="{FF2B5EF4-FFF2-40B4-BE49-F238E27FC236}">
                  <a16:creationId xmlns:a16="http://schemas.microsoft.com/office/drawing/2014/main" id="{CEBE4816-7790-47DA-B2AC-ED9DA6CCC55D}"/>
                </a:ext>
              </a:extLst>
            </p:cNvPr>
            <p:cNvSpPr txBox="1"/>
            <p:nvPr/>
          </p:nvSpPr>
          <p:spPr>
            <a:xfrm>
              <a:off x="6867013" y="3267697"/>
              <a:ext cx="676787" cy="1323439"/>
            </a:xfrm>
            <a:prstGeom prst="rect">
              <a:avLst/>
            </a:prstGeom>
            <a:noFill/>
          </p:spPr>
          <p:txBody>
            <a:bodyPr wrap="none" rtlCol="0">
              <a:spAutoFit/>
            </a:bodyPr>
            <a:lstStyle/>
            <a:p>
              <a:r>
                <a:rPr lang="en-US" sz="8000" b="0" dirty="0">
                  <a:solidFill>
                    <a:srgbClr val="1FE115"/>
                  </a:solidFill>
                </a:rPr>
                <a:t>}</a:t>
              </a:r>
            </a:p>
          </p:txBody>
        </p:sp>
        <p:sp>
          <p:nvSpPr>
            <p:cNvPr id="12" name="TextBox 11">
              <a:extLst>
                <a:ext uri="{FF2B5EF4-FFF2-40B4-BE49-F238E27FC236}">
                  <a16:creationId xmlns:a16="http://schemas.microsoft.com/office/drawing/2014/main" id="{35FE27E8-0E06-451C-9BC9-2C06E88C6912}"/>
                </a:ext>
              </a:extLst>
            </p:cNvPr>
            <p:cNvSpPr txBox="1"/>
            <p:nvPr/>
          </p:nvSpPr>
          <p:spPr>
            <a:xfrm>
              <a:off x="6846180" y="4282084"/>
              <a:ext cx="676787" cy="1323439"/>
            </a:xfrm>
            <a:prstGeom prst="rect">
              <a:avLst/>
            </a:prstGeom>
            <a:noFill/>
          </p:spPr>
          <p:txBody>
            <a:bodyPr wrap="none" rtlCol="0">
              <a:spAutoFit/>
            </a:bodyPr>
            <a:lstStyle/>
            <a:p>
              <a:r>
                <a:rPr lang="en-US" sz="8000" b="0" dirty="0">
                  <a:solidFill>
                    <a:srgbClr val="1FE115"/>
                  </a:solidFill>
                </a:rPr>
                <a:t>}</a:t>
              </a:r>
            </a:p>
          </p:txBody>
        </p:sp>
        <p:sp>
          <p:nvSpPr>
            <p:cNvPr id="13" name="TextBox 12">
              <a:extLst>
                <a:ext uri="{FF2B5EF4-FFF2-40B4-BE49-F238E27FC236}">
                  <a16:creationId xmlns:a16="http://schemas.microsoft.com/office/drawing/2014/main" id="{CD6916A1-B19F-49B2-AE4A-58B398067178}"/>
                </a:ext>
              </a:extLst>
            </p:cNvPr>
            <p:cNvSpPr txBox="1"/>
            <p:nvPr/>
          </p:nvSpPr>
          <p:spPr>
            <a:xfrm>
              <a:off x="6784463" y="5247171"/>
              <a:ext cx="800219" cy="1631216"/>
            </a:xfrm>
            <a:prstGeom prst="rect">
              <a:avLst/>
            </a:prstGeom>
            <a:noFill/>
          </p:spPr>
          <p:txBody>
            <a:bodyPr wrap="none" rtlCol="0">
              <a:spAutoFit/>
            </a:bodyPr>
            <a:lstStyle/>
            <a:p>
              <a:r>
                <a:rPr lang="en-US" sz="10000" b="0" dirty="0">
                  <a:solidFill>
                    <a:srgbClr val="1FE115"/>
                  </a:solidFill>
                </a:rPr>
                <a:t>}</a:t>
              </a:r>
            </a:p>
          </p:txBody>
        </p:sp>
      </p:grpSp>
    </p:spTree>
    <p:extLst>
      <p:ext uri="{BB962C8B-B14F-4D97-AF65-F5344CB8AC3E}">
        <p14:creationId xmlns:p14="http://schemas.microsoft.com/office/powerpoint/2010/main" val="11434371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2010AF-F2C1-451F-91E4-650FBCB30540}"/>
              </a:ext>
            </a:extLst>
          </p:cNvPr>
          <p:cNvSpPr>
            <a:spLocks noGrp="1"/>
          </p:cNvSpPr>
          <p:nvPr>
            <p:ph type="title"/>
          </p:nvPr>
        </p:nvSpPr>
        <p:spPr/>
        <p:txBody>
          <a:bodyPr/>
          <a:lstStyle/>
          <a:p>
            <a:r>
              <a:rPr lang="en-US" sz="3200" dirty="0"/>
              <a:t>What Are The Most Common Stupid Mistakes In Bioinformatics?</a:t>
            </a:r>
          </a:p>
        </p:txBody>
      </p:sp>
      <p:sp>
        <p:nvSpPr>
          <p:cNvPr id="3" name="Content Placeholder 2">
            <a:extLst>
              <a:ext uri="{FF2B5EF4-FFF2-40B4-BE49-F238E27FC236}">
                <a16:creationId xmlns:a16="http://schemas.microsoft.com/office/drawing/2014/main" id="{DA56F6CE-387E-4899-9A25-4A3E008C174D}"/>
              </a:ext>
            </a:extLst>
          </p:cNvPr>
          <p:cNvSpPr>
            <a:spLocks noGrp="1"/>
          </p:cNvSpPr>
          <p:nvPr>
            <p:ph idx="1"/>
          </p:nvPr>
        </p:nvSpPr>
        <p:spPr/>
        <p:txBody>
          <a:bodyPr/>
          <a:lstStyle/>
          <a:p>
            <a:pPr>
              <a:buFont typeface="Arial" panose="020B0604020202020204" pitchFamily="34" charset="0"/>
              <a:buChar char="•"/>
            </a:pPr>
            <a:r>
              <a:rPr lang="en-US" sz="1400" dirty="0"/>
              <a:t>off-by-one errors</a:t>
            </a:r>
          </a:p>
          <a:p>
            <a:pPr>
              <a:buFont typeface="Arial" panose="020B0604020202020204" pitchFamily="34" charset="0"/>
              <a:buChar char="•"/>
            </a:pPr>
            <a:r>
              <a:rPr lang="en-US" sz="1400" dirty="0"/>
              <a:t>regex errors</a:t>
            </a:r>
          </a:p>
          <a:p>
            <a:pPr>
              <a:buFont typeface="Arial" panose="020B0604020202020204" pitchFamily="34" charset="0"/>
              <a:buChar char="•"/>
            </a:pPr>
            <a:r>
              <a:rPr lang="en-US" sz="1400" dirty="0"/>
              <a:t>parsing a complex alignment/file format incorrectly (e.g. BLAST or GenBank, probably the original rationale for developing </a:t>
            </a:r>
            <a:r>
              <a:rPr lang="en-US" sz="1400" dirty="0" err="1"/>
              <a:t>BioPerl</a:t>
            </a:r>
            <a:r>
              <a:rPr lang="en-US" sz="1400" dirty="0"/>
              <a:t>)</a:t>
            </a:r>
          </a:p>
          <a:p>
            <a:pPr>
              <a:buFont typeface="Arial" panose="020B0604020202020204" pitchFamily="34" charset="0"/>
              <a:buChar char="•"/>
            </a:pPr>
            <a:r>
              <a:rPr lang="en-US" sz="1400" dirty="0"/>
              <a:t>failing to account for strand</a:t>
            </a:r>
          </a:p>
          <a:p>
            <a:pPr>
              <a:buFont typeface="Arial" panose="020B0604020202020204" pitchFamily="34" charset="0"/>
              <a:buChar char="•"/>
            </a:pPr>
            <a:r>
              <a:rPr lang="en-US" sz="1400" dirty="0"/>
              <a:t>failing to </a:t>
            </a:r>
            <a:r>
              <a:rPr lang="en-US" sz="1400" dirty="0" err="1"/>
              <a:t>revcomp</a:t>
            </a:r>
            <a:r>
              <a:rPr lang="en-US" sz="1400" dirty="0"/>
              <a:t> sequences</a:t>
            </a:r>
          </a:p>
          <a:p>
            <a:pPr>
              <a:buFont typeface="Arial" panose="020B0604020202020204" pitchFamily="34" charset="0"/>
              <a:buChar char="•"/>
            </a:pPr>
            <a:r>
              <a:rPr lang="en-US" sz="1400" dirty="0"/>
              <a:t>failing to account for the last element in a file (because of a improper loop condition or no EOL character on last line)</a:t>
            </a:r>
          </a:p>
          <a:p>
            <a:pPr>
              <a:buFont typeface="Arial" panose="020B0604020202020204" pitchFamily="34" charset="0"/>
              <a:buChar char="•"/>
            </a:pPr>
            <a:r>
              <a:rPr lang="en-US" sz="1400" dirty="0"/>
              <a:t>failing to account for OS dependent line breaks</a:t>
            </a:r>
          </a:p>
          <a:p>
            <a:pPr>
              <a:buFont typeface="Arial" panose="020B0604020202020204" pitchFamily="34" charset="0"/>
              <a:buChar char="•"/>
            </a:pPr>
            <a:r>
              <a:rPr lang="en-US" sz="1400" dirty="0"/>
              <a:t>using the wrong assembly/annotation/release</a:t>
            </a:r>
          </a:p>
          <a:p>
            <a:pPr>
              <a:buFont typeface="Arial" panose="020B0604020202020204" pitchFamily="34" charset="0"/>
              <a:buChar char="•"/>
            </a:pPr>
            <a:r>
              <a:rPr lang="en-US" sz="1400" dirty="0"/>
              <a:t>using the wrong genome coordinate system</a:t>
            </a:r>
          </a:p>
          <a:p>
            <a:pPr>
              <a:buFont typeface="Arial" panose="020B0604020202020204" pitchFamily="34" charset="0"/>
              <a:buChar char="•"/>
            </a:pPr>
            <a:r>
              <a:rPr lang="en-US" sz="1400" dirty="0"/>
              <a:t>using the wrong file (multiple versions, version skew)</a:t>
            </a:r>
          </a:p>
          <a:p>
            <a:pPr>
              <a:buFont typeface="Arial" panose="020B0604020202020204" pitchFamily="34" charset="0"/>
              <a:buChar char="•"/>
            </a:pPr>
            <a:r>
              <a:rPr lang="en-US" sz="1400" dirty="0"/>
              <a:t>failing to account for nested/intercalated annotation features (e.g. genes)</a:t>
            </a:r>
          </a:p>
          <a:p>
            <a:pPr>
              <a:buFont typeface="Arial" panose="020B0604020202020204" pitchFamily="34" charset="0"/>
              <a:buChar char="•"/>
            </a:pPr>
            <a:r>
              <a:rPr lang="en-US" sz="1400" dirty="0"/>
              <a:t>assuming all jobs have completed on a cluster</a:t>
            </a:r>
          </a:p>
          <a:p>
            <a:pPr>
              <a:buFont typeface="Arial" panose="020B0604020202020204" pitchFamily="34" charset="0"/>
              <a:buChar char="•"/>
            </a:pPr>
            <a:r>
              <a:rPr lang="en-US" sz="1400" dirty="0"/>
              <a:t>deleting files</a:t>
            </a:r>
          </a:p>
          <a:p>
            <a:pPr>
              <a:buFont typeface="Arial" panose="020B0604020202020204" pitchFamily="34" charset="0"/>
              <a:buChar char="•"/>
            </a:pPr>
            <a:r>
              <a:rPr lang="en-US" sz="1400" dirty="0"/>
              <a:t>not randomizing your data properly</a:t>
            </a:r>
          </a:p>
          <a:p>
            <a:pPr>
              <a:buFont typeface="Arial" panose="020B0604020202020204" pitchFamily="34" charset="0"/>
              <a:buChar char="•"/>
            </a:pPr>
            <a:r>
              <a:rPr lang="en-US" sz="1400" dirty="0"/>
              <a:t>improper use of statistical tests</a:t>
            </a:r>
          </a:p>
          <a:p>
            <a:pPr>
              <a:buFont typeface="Arial" panose="020B0604020202020204" pitchFamily="34" charset="0"/>
              <a:buChar char="•"/>
            </a:pPr>
            <a:r>
              <a:rPr lang="en-US" sz="1400" dirty="0"/>
              <a:t>not documenting methods fully (to check and correct all of the above)</a:t>
            </a:r>
          </a:p>
          <a:p>
            <a:pPr>
              <a:buFont typeface="Arial" panose="020B0604020202020204" pitchFamily="34" charset="0"/>
              <a:buChar char="•"/>
            </a:pPr>
            <a:endParaRPr lang="en-US" sz="1400" dirty="0"/>
          </a:p>
        </p:txBody>
      </p:sp>
      <p:sp>
        <p:nvSpPr>
          <p:cNvPr id="4" name="Slide Number Placeholder 3">
            <a:extLst>
              <a:ext uri="{FF2B5EF4-FFF2-40B4-BE49-F238E27FC236}">
                <a16:creationId xmlns:a16="http://schemas.microsoft.com/office/drawing/2014/main" id="{E4F5646F-0FB0-44D3-AC9A-7F59EEB5BB60}"/>
              </a:ext>
            </a:extLst>
          </p:cNvPr>
          <p:cNvSpPr>
            <a:spLocks noGrp="1"/>
          </p:cNvSpPr>
          <p:nvPr>
            <p:ph type="sldNum" sz="quarter" idx="10"/>
          </p:nvPr>
        </p:nvSpPr>
        <p:spPr/>
        <p:txBody>
          <a:bodyPr/>
          <a:lstStyle/>
          <a:p>
            <a:fld id="{01EF93C7-D0AB-41D7-8C62-1F8A9E33AE23}" type="slidenum">
              <a:rPr lang="en-US" smtClean="0"/>
              <a:pPr/>
              <a:t>16</a:t>
            </a:fld>
            <a:endParaRPr lang="en-US"/>
          </a:p>
        </p:txBody>
      </p:sp>
      <p:sp>
        <p:nvSpPr>
          <p:cNvPr id="5" name="Rectangle 4">
            <a:extLst>
              <a:ext uri="{FF2B5EF4-FFF2-40B4-BE49-F238E27FC236}">
                <a16:creationId xmlns:a16="http://schemas.microsoft.com/office/drawing/2014/main" id="{D1146306-724A-4C20-A88E-D451E2326AEA}"/>
              </a:ext>
            </a:extLst>
          </p:cNvPr>
          <p:cNvSpPr/>
          <p:nvPr/>
        </p:nvSpPr>
        <p:spPr>
          <a:xfrm>
            <a:off x="5943600" y="6404693"/>
            <a:ext cx="3048000" cy="338554"/>
          </a:xfrm>
          <a:prstGeom prst="rect">
            <a:avLst/>
          </a:prstGeom>
        </p:spPr>
        <p:txBody>
          <a:bodyPr wrap="square">
            <a:spAutoFit/>
          </a:bodyPr>
          <a:lstStyle/>
          <a:p>
            <a:pPr algn="r"/>
            <a:r>
              <a:rPr lang="en-US" sz="1600" b="0" dirty="0">
                <a:solidFill>
                  <a:schemeClr val="bg1"/>
                </a:solidFill>
                <a:hlinkClick r:id="rId2"/>
              </a:rPr>
              <a:t>https://www.biostars.org/p/7126/</a:t>
            </a:r>
            <a:r>
              <a:rPr lang="en-US" sz="1600" b="0" dirty="0">
                <a:solidFill>
                  <a:schemeClr val="bg1"/>
                </a:solidFill>
              </a:rPr>
              <a:t>  </a:t>
            </a:r>
          </a:p>
        </p:txBody>
      </p:sp>
    </p:spTree>
    <p:extLst>
      <p:ext uri="{BB962C8B-B14F-4D97-AF65-F5344CB8AC3E}">
        <p14:creationId xmlns:p14="http://schemas.microsoft.com/office/powerpoint/2010/main" val="383860818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25104CA8-8996-48EA-85C6-F21911DD02D7}"/>
              </a:ext>
            </a:extLst>
          </p:cNvPr>
          <p:cNvSpPr>
            <a:spLocks noGrp="1"/>
          </p:cNvSpPr>
          <p:nvPr>
            <p:ph type="ctrTitle"/>
          </p:nvPr>
        </p:nvSpPr>
        <p:spPr/>
        <p:txBody>
          <a:bodyPr/>
          <a:lstStyle/>
          <a:p>
            <a:br>
              <a:rPr lang="en-US" dirty="0"/>
            </a:br>
            <a:r>
              <a:rPr lang="en-US" dirty="0"/>
              <a:t>Selecting a topic</a:t>
            </a:r>
            <a:br>
              <a:rPr lang="en-US" dirty="0"/>
            </a:br>
            <a:br>
              <a:rPr lang="en-US" dirty="0"/>
            </a:br>
            <a:endParaRPr lang="en-US" dirty="0"/>
          </a:p>
        </p:txBody>
      </p:sp>
      <p:sp>
        <p:nvSpPr>
          <p:cNvPr id="7" name="Subtitle 6">
            <a:extLst>
              <a:ext uri="{FF2B5EF4-FFF2-40B4-BE49-F238E27FC236}">
                <a16:creationId xmlns:a16="http://schemas.microsoft.com/office/drawing/2014/main" id="{DCC5F957-85C5-4F90-AEEE-A809CBFD7963}"/>
              </a:ext>
            </a:extLst>
          </p:cNvPr>
          <p:cNvSpPr>
            <a:spLocks noGrp="1"/>
          </p:cNvSpPr>
          <p:nvPr>
            <p:ph type="subTitle" idx="1"/>
          </p:nvPr>
        </p:nvSpPr>
        <p:spPr>
          <a:xfrm>
            <a:off x="1371600" y="4419600"/>
            <a:ext cx="6400800" cy="1219200"/>
          </a:xfrm>
        </p:spPr>
        <p:txBody>
          <a:bodyPr/>
          <a:lstStyle/>
          <a:p>
            <a:pPr marL="342900" indent="-342900" algn="l">
              <a:buClr>
                <a:schemeClr val="bg1"/>
              </a:buClr>
              <a:buFont typeface="Arial" panose="020B0604020202020204" pitchFamily="34" charset="0"/>
              <a:buChar char="•"/>
            </a:pPr>
            <a:r>
              <a:rPr lang="en-US" sz="2800" dirty="0"/>
              <a:t>What should be researched in BMI?</a:t>
            </a:r>
          </a:p>
        </p:txBody>
      </p:sp>
      <p:sp>
        <p:nvSpPr>
          <p:cNvPr id="4" name="Slide Number Placeholder 3">
            <a:extLst>
              <a:ext uri="{FF2B5EF4-FFF2-40B4-BE49-F238E27FC236}">
                <a16:creationId xmlns:a16="http://schemas.microsoft.com/office/drawing/2014/main" id="{9089F2BF-50B9-4A85-B0D1-AB1FA3DB912A}"/>
              </a:ext>
            </a:extLst>
          </p:cNvPr>
          <p:cNvSpPr>
            <a:spLocks noGrp="1"/>
          </p:cNvSpPr>
          <p:nvPr>
            <p:ph type="sldNum" sz="quarter" idx="10"/>
          </p:nvPr>
        </p:nvSpPr>
        <p:spPr/>
        <p:txBody>
          <a:bodyPr/>
          <a:lstStyle/>
          <a:p>
            <a:fld id="{01EF93C7-D0AB-41D7-8C62-1F8A9E33AE23}" type="slidenum">
              <a:rPr lang="en-US" smtClean="0"/>
              <a:pPr/>
              <a:t>17</a:t>
            </a:fld>
            <a:endParaRPr lang="en-US"/>
          </a:p>
        </p:txBody>
      </p:sp>
    </p:spTree>
    <p:extLst>
      <p:ext uri="{BB962C8B-B14F-4D97-AF65-F5344CB8AC3E}">
        <p14:creationId xmlns:p14="http://schemas.microsoft.com/office/powerpoint/2010/main" val="140793735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62BC58-134C-4464-B037-C1BE93927154}"/>
              </a:ext>
            </a:extLst>
          </p:cNvPr>
          <p:cNvSpPr>
            <a:spLocks noGrp="1"/>
          </p:cNvSpPr>
          <p:nvPr>
            <p:ph type="title"/>
          </p:nvPr>
        </p:nvSpPr>
        <p:spPr/>
        <p:txBody>
          <a:bodyPr/>
          <a:lstStyle/>
          <a:p>
            <a:r>
              <a:rPr lang="en-US" dirty="0"/>
              <a:t>Usefulness features per Ioannidis</a:t>
            </a:r>
          </a:p>
        </p:txBody>
      </p:sp>
      <p:pic>
        <p:nvPicPr>
          <p:cNvPr id="4" name="Content Placeholder 3">
            <a:extLst>
              <a:ext uri="{FF2B5EF4-FFF2-40B4-BE49-F238E27FC236}">
                <a16:creationId xmlns:a16="http://schemas.microsoft.com/office/drawing/2014/main" id="{A14B6443-8550-41B9-9432-BB50503952EA}"/>
              </a:ext>
            </a:extLst>
          </p:cNvPr>
          <p:cNvPicPr>
            <a:picLocks noGrp="1" noChangeAspect="1"/>
          </p:cNvPicPr>
          <p:nvPr>
            <p:ph idx="1"/>
          </p:nvPr>
        </p:nvPicPr>
        <p:blipFill>
          <a:blip r:embed="rId2"/>
          <a:stretch>
            <a:fillRect/>
          </a:stretch>
        </p:blipFill>
        <p:spPr>
          <a:xfrm>
            <a:off x="228600" y="1752600"/>
            <a:ext cx="8686800" cy="3944922"/>
          </a:xfrm>
          <a:prstGeom prst="rect">
            <a:avLst/>
          </a:prstGeom>
        </p:spPr>
      </p:pic>
      <p:sp>
        <p:nvSpPr>
          <p:cNvPr id="3" name="Rectangle 2">
            <a:extLst>
              <a:ext uri="{FF2B5EF4-FFF2-40B4-BE49-F238E27FC236}">
                <a16:creationId xmlns:a16="http://schemas.microsoft.com/office/drawing/2014/main" id="{F0B2C6C1-9F2E-4CB4-A132-57C79A533902}"/>
              </a:ext>
            </a:extLst>
          </p:cNvPr>
          <p:cNvSpPr/>
          <p:nvPr/>
        </p:nvSpPr>
        <p:spPr>
          <a:xfrm>
            <a:off x="2057400" y="5903424"/>
            <a:ext cx="6934200" cy="830997"/>
          </a:xfrm>
          <a:prstGeom prst="rect">
            <a:avLst/>
          </a:prstGeom>
        </p:spPr>
        <p:txBody>
          <a:bodyPr wrap="square">
            <a:spAutoFit/>
          </a:bodyPr>
          <a:lstStyle/>
          <a:p>
            <a:pPr algn="r"/>
            <a:r>
              <a:rPr lang="en-US" sz="1600" dirty="0">
                <a:solidFill>
                  <a:schemeClr val="bg1"/>
                </a:solidFill>
                <a:latin typeface="Helvetica" panose="020B0604020202020204" pitchFamily="34" charset="0"/>
              </a:rPr>
              <a:t> </a:t>
            </a:r>
            <a:r>
              <a:rPr lang="en-US" sz="1600" b="0" dirty="0">
                <a:solidFill>
                  <a:schemeClr val="bg1"/>
                </a:solidFill>
                <a:latin typeface="Helvetica" panose="020B0604020202020204" pitchFamily="34" charset="0"/>
              </a:rPr>
              <a:t>Ioannidis JPA (2016) Why Most Clinical Research Is Not Useful. </a:t>
            </a:r>
          </a:p>
          <a:p>
            <a:pPr algn="r"/>
            <a:r>
              <a:rPr lang="en-US" sz="1600" b="0" dirty="0" err="1">
                <a:solidFill>
                  <a:schemeClr val="bg1"/>
                </a:solidFill>
                <a:latin typeface="Helvetica" panose="020B0604020202020204" pitchFamily="34" charset="0"/>
              </a:rPr>
              <a:t>PLoS</a:t>
            </a:r>
            <a:r>
              <a:rPr lang="en-US" sz="1600" b="0" dirty="0">
                <a:solidFill>
                  <a:schemeClr val="bg1"/>
                </a:solidFill>
                <a:latin typeface="Helvetica" panose="020B0604020202020204" pitchFamily="34" charset="0"/>
              </a:rPr>
              <a:t> Med 13(6): e1002049. </a:t>
            </a:r>
          </a:p>
          <a:p>
            <a:pPr algn="r"/>
            <a:r>
              <a:rPr lang="en-US" sz="1600" b="0" dirty="0">
                <a:solidFill>
                  <a:schemeClr val="bg1"/>
                </a:solidFill>
                <a:latin typeface="Helvetica" panose="020B0604020202020204" pitchFamily="34" charset="0"/>
                <a:hlinkClick r:id="rId3"/>
              </a:rPr>
              <a:t>https://doi.org/10.1371/journal.pmed.1002049</a:t>
            </a:r>
            <a:r>
              <a:rPr lang="en-US" sz="1600" b="0" dirty="0">
                <a:solidFill>
                  <a:schemeClr val="bg1"/>
                </a:solidFill>
                <a:latin typeface="Helvetica" panose="020B0604020202020204" pitchFamily="34" charset="0"/>
              </a:rPr>
              <a:t> </a:t>
            </a:r>
            <a:endParaRPr lang="en-US" sz="1600" dirty="0">
              <a:solidFill>
                <a:schemeClr val="bg1"/>
              </a:solidFill>
            </a:endParaRPr>
          </a:p>
        </p:txBody>
      </p:sp>
      <p:sp>
        <p:nvSpPr>
          <p:cNvPr id="8" name="Slide Number Placeholder 7">
            <a:extLst>
              <a:ext uri="{FF2B5EF4-FFF2-40B4-BE49-F238E27FC236}">
                <a16:creationId xmlns:a16="http://schemas.microsoft.com/office/drawing/2014/main" id="{FA90A341-EFBA-450B-AE7B-8EFE21CF1ADC}"/>
              </a:ext>
            </a:extLst>
          </p:cNvPr>
          <p:cNvSpPr>
            <a:spLocks noGrp="1"/>
          </p:cNvSpPr>
          <p:nvPr>
            <p:ph type="sldNum" sz="quarter" idx="10"/>
          </p:nvPr>
        </p:nvSpPr>
        <p:spPr/>
        <p:txBody>
          <a:bodyPr/>
          <a:lstStyle/>
          <a:p>
            <a:fld id="{01EF93C7-D0AB-41D7-8C62-1F8A9E33AE23}" type="slidenum">
              <a:rPr lang="en-US" smtClean="0"/>
              <a:pPr/>
              <a:t>18</a:t>
            </a:fld>
            <a:endParaRPr lang="en-US"/>
          </a:p>
        </p:txBody>
      </p:sp>
    </p:spTree>
    <p:extLst>
      <p:ext uri="{BB962C8B-B14F-4D97-AF65-F5344CB8AC3E}">
        <p14:creationId xmlns:p14="http://schemas.microsoft.com/office/powerpoint/2010/main" val="373081719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32AAA0-4A61-4208-A608-A9CBD6363143}"/>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BFF7CE9F-27E6-4574-8D95-421BD45CF28A}"/>
              </a:ext>
            </a:extLst>
          </p:cNvPr>
          <p:cNvSpPr>
            <a:spLocks noGrp="1"/>
          </p:cNvSpPr>
          <p:nvPr>
            <p:ph idx="1"/>
          </p:nvPr>
        </p:nvSpPr>
        <p:spPr/>
        <p:txBody>
          <a:bodyPr/>
          <a:lstStyle/>
          <a:p>
            <a:endParaRPr lang="en-US"/>
          </a:p>
        </p:txBody>
      </p:sp>
      <p:pic>
        <p:nvPicPr>
          <p:cNvPr id="5" name="Picture 4">
            <a:extLst>
              <a:ext uri="{FF2B5EF4-FFF2-40B4-BE49-F238E27FC236}">
                <a16:creationId xmlns:a16="http://schemas.microsoft.com/office/drawing/2014/main" id="{D98A1892-C145-4FBF-988B-E32835C2134D}"/>
              </a:ext>
            </a:extLst>
          </p:cNvPr>
          <p:cNvPicPr>
            <a:picLocks noChangeAspect="1"/>
          </p:cNvPicPr>
          <p:nvPr/>
        </p:nvPicPr>
        <p:blipFill>
          <a:blip r:embed="rId2"/>
          <a:stretch>
            <a:fillRect/>
          </a:stretch>
        </p:blipFill>
        <p:spPr>
          <a:xfrm>
            <a:off x="-497735" y="613211"/>
            <a:ext cx="10094552" cy="6243882"/>
          </a:xfrm>
          <a:prstGeom prst="rect">
            <a:avLst/>
          </a:prstGeom>
        </p:spPr>
      </p:pic>
      <p:sp>
        <p:nvSpPr>
          <p:cNvPr id="4" name="Slide Number Placeholder 3">
            <a:extLst>
              <a:ext uri="{FF2B5EF4-FFF2-40B4-BE49-F238E27FC236}">
                <a16:creationId xmlns:a16="http://schemas.microsoft.com/office/drawing/2014/main" id="{9DDF25E7-355D-4609-A7A0-B26DB3C4A2BA}"/>
              </a:ext>
            </a:extLst>
          </p:cNvPr>
          <p:cNvSpPr>
            <a:spLocks noGrp="1"/>
          </p:cNvSpPr>
          <p:nvPr>
            <p:ph type="sldNum" sz="quarter" idx="10"/>
          </p:nvPr>
        </p:nvSpPr>
        <p:spPr/>
        <p:txBody>
          <a:bodyPr/>
          <a:lstStyle/>
          <a:p>
            <a:fld id="{01EF93C7-D0AB-41D7-8C62-1F8A9E33AE23}" type="slidenum">
              <a:rPr lang="en-US" smtClean="0">
                <a:solidFill>
                  <a:schemeClr val="tx1"/>
                </a:solidFill>
              </a:rPr>
              <a:pPr/>
              <a:t>19</a:t>
            </a:fld>
            <a:endParaRPr lang="en-US">
              <a:solidFill>
                <a:schemeClr val="tx1"/>
              </a:solidFill>
            </a:endParaRPr>
          </a:p>
        </p:txBody>
      </p:sp>
      <p:sp>
        <p:nvSpPr>
          <p:cNvPr id="6" name="Rectangle 5">
            <a:extLst>
              <a:ext uri="{FF2B5EF4-FFF2-40B4-BE49-F238E27FC236}">
                <a16:creationId xmlns:a16="http://schemas.microsoft.com/office/drawing/2014/main" id="{09B08FA2-28CA-422D-B689-CC8EAA13D7E7}"/>
              </a:ext>
            </a:extLst>
          </p:cNvPr>
          <p:cNvSpPr/>
          <p:nvPr/>
        </p:nvSpPr>
        <p:spPr>
          <a:xfrm>
            <a:off x="3200400" y="6550223"/>
            <a:ext cx="5844941" cy="307777"/>
          </a:xfrm>
          <a:prstGeom prst="rect">
            <a:avLst/>
          </a:prstGeom>
        </p:spPr>
        <p:txBody>
          <a:bodyPr wrap="square">
            <a:spAutoFit/>
          </a:bodyPr>
          <a:lstStyle/>
          <a:p>
            <a:pPr algn="r"/>
            <a:r>
              <a:rPr lang="en-US" sz="1400" b="0" dirty="0">
                <a:hlinkClick r:id="rId3"/>
              </a:rPr>
              <a:t>https://ehjournal.biomedcentral.com/articles/10.1186/s12940-019-0556-5</a:t>
            </a:r>
            <a:r>
              <a:rPr lang="en-US" sz="1400" b="0" dirty="0"/>
              <a:t> </a:t>
            </a:r>
          </a:p>
        </p:txBody>
      </p:sp>
      <p:sp>
        <p:nvSpPr>
          <p:cNvPr id="7" name="Rectangle 6">
            <a:extLst>
              <a:ext uri="{FF2B5EF4-FFF2-40B4-BE49-F238E27FC236}">
                <a16:creationId xmlns:a16="http://schemas.microsoft.com/office/drawing/2014/main" id="{068BF430-5ECE-40CC-9FA1-2E6A8BB07A76}"/>
              </a:ext>
            </a:extLst>
          </p:cNvPr>
          <p:cNvSpPr/>
          <p:nvPr/>
        </p:nvSpPr>
        <p:spPr bwMode="auto">
          <a:xfrm>
            <a:off x="2209800" y="5428032"/>
            <a:ext cx="5029200" cy="228600"/>
          </a:xfrm>
          <a:prstGeom prst="rect">
            <a:avLst/>
          </a:prstGeom>
          <a:solidFill>
            <a:srgbClr val="FF0000">
              <a:alpha val="27843"/>
            </a:srgbClr>
          </a:solidFill>
          <a:ln w="952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Tree>
    <p:extLst>
      <p:ext uri="{BB962C8B-B14F-4D97-AF65-F5344CB8AC3E}">
        <p14:creationId xmlns:p14="http://schemas.microsoft.com/office/powerpoint/2010/main" val="9959853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BMI504 - Course overview</a:t>
            </a:r>
          </a:p>
        </p:txBody>
      </p:sp>
      <p:sp>
        <p:nvSpPr>
          <p:cNvPr id="2" name="Slide Number Placeholder 1"/>
          <p:cNvSpPr>
            <a:spLocks noGrp="1"/>
          </p:cNvSpPr>
          <p:nvPr>
            <p:ph type="sldNum" sz="quarter" idx="10"/>
          </p:nvPr>
        </p:nvSpPr>
        <p:spPr/>
        <p:txBody>
          <a:bodyPr/>
          <a:lstStyle/>
          <a:p>
            <a:fld id="{970F0956-5B8E-40B4-A8DD-F75AA1D26018}" type="slidenum">
              <a:rPr lang="en-US" smtClean="0"/>
              <a:pPr/>
              <a:t>2</a:t>
            </a:fld>
            <a:endParaRPr lang="en-US"/>
          </a:p>
        </p:txBody>
      </p:sp>
      <p:sp>
        <p:nvSpPr>
          <p:cNvPr id="5" name="Content Placeholder 4">
            <a:extLst>
              <a:ext uri="{FF2B5EF4-FFF2-40B4-BE49-F238E27FC236}">
                <a16:creationId xmlns:a16="http://schemas.microsoft.com/office/drawing/2014/main" id="{960BE7AB-0EC0-4713-B244-3557BF5F8C16}"/>
              </a:ext>
            </a:extLst>
          </p:cNvPr>
          <p:cNvSpPr>
            <a:spLocks noGrp="1"/>
          </p:cNvSpPr>
          <p:nvPr>
            <p:ph idx="1"/>
          </p:nvPr>
        </p:nvSpPr>
        <p:spPr>
          <a:xfrm>
            <a:off x="152400" y="1676400"/>
            <a:ext cx="8987117" cy="4953000"/>
          </a:xfrm>
        </p:spPr>
        <p:txBody>
          <a:bodyPr/>
          <a:lstStyle/>
          <a:p>
            <a:pPr marL="517525" indent="-517525">
              <a:tabLst>
                <a:tab pos="1376363" algn="l"/>
              </a:tabLst>
            </a:pPr>
            <a:r>
              <a:rPr lang="en-US" sz="1800" dirty="0"/>
              <a:t>C1.	Introduction To Research And Research Proposals</a:t>
            </a:r>
          </a:p>
          <a:p>
            <a:pPr marL="517525" indent="-517525">
              <a:tabLst>
                <a:tab pos="1376363" algn="l"/>
              </a:tabLst>
            </a:pPr>
            <a:r>
              <a:rPr lang="en-US" sz="1800" dirty="0"/>
              <a:t>C2.	Fundamentals Of Science And Research</a:t>
            </a:r>
          </a:p>
          <a:p>
            <a:pPr marL="517525" indent="-517525">
              <a:tabLst>
                <a:tab pos="1376363" algn="l"/>
              </a:tabLst>
            </a:pPr>
            <a:r>
              <a:rPr lang="en-US" sz="1800" dirty="0"/>
              <a:t>C3.	Parameters For Research Designs</a:t>
            </a:r>
          </a:p>
          <a:p>
            <a:pPr marL="517525" indent="-517525">
              <a:tabLst>
                <a:tab pos="1376363" algn="l"/>
              </a:tabLst>
            </a:pPr>
            <a:r>
              <a:rPr lang="en-US" sz="1800" dirty="0"/>
              <a:t>C4.	Planning Of Research Projects</a:t>
            </a:r>
          </a:p>
          <a:p>
            <a:pPr marL="517525" indent="-517525">
              <a:tabLst>
                <a:tab pos="1376363" algn="l"/>
              </a:tabLst>
            </a:pPr>
            <a:r>
              <a:rPr lang="en-US" sz="1800" dirty="0"/>
              <a:t>C5.	Types Of Bias</a:t>
            </a:r>
          </a:p>
          <a:p>
            <a:pPr marL="517525" indent="-517525">
              <a:tabLst>
                <a:tab pos="1376363" algn="l"/>
              </a:tabLst>
            </a:pPr>
            <a:r>
              <a:rPr lang="en-US" sz="1800" dirty="0"/>
              <a:t>C6.	Qualitative Research Methods: Theory And Data Collection Methods</a:t>
            </a:r>
          </a:p>
          <a:p>
            <a:pPr marL="517525" indent="-517525">
              <a:tabLst>
                <a:tab pos="1376363" algn="l"/>
              </a:tabLst>
            </a:pPr>
            <a:r>
              <a:rPr lang="en-US" sz="1800" dirty="0"/>
              <a:t>C7.	Mixed Methods: Integration Of Quantitative And Qualitative Methods</a:t>
            </a:r>
          </a:p>
          <a:p>
            <a:pPr marL="517525" indent="-517525">
              <a:tabLst>
                <a:tab pos="1376363" algn="l"/>
              </a:tabLst>
            </a:pPr>
            <a:r>
              <a:rPr lang="en-US" sz="1800" dirty="0"/>
              <a:t>C8.	Introduction To Data Analysis Of Quantitative And Qualitative Variables</a:t>
            </a:r>
          </a:p>
          <a:p>
            <a:pPr marL="517525" indent="-517525">
              <a:tabLst>
                <a:tab pos="1376363" algn="l"/>
              </a:tabLst>
            </a:pPr>
            <a:r>
              <a:rPr lang="en-US" sz="1800" dirty="0"/>
              <a:t>C9.	Elements Of Epidemiology</a:t>
            </a:r>
          </a:p>
          <a:p>
            <a:pPr marL="517525" indent="-517525">
              <a:tabLst>
                <a:tab pos="1376363" algn="l"/>
              </a:tabLst>
            </a:pPr>
            <a:r>
              <a:rPr lang="en-US" sz="1800" dirty="0"/>
              <a:t>C10.	Descriptive And Elementary Statistics</a:t>
            </a:r>
          </a:p>
          <a:p>
            <a:pPr marL="517525" indent="-517525">
              <a:tabLst>
                <a:tab pos="1376363" algn="l"/>
              </a:tabLst>
            </a:pPr>
            <a:r>
              <a:rPr lang="en-US" sz="1800" dirty="0"/>
              <a:t>C11.	Statistical Analysis</a:t>
            </a:r>
          </a:p>
          <a:p>
            <a:pPr marL="517525" indent="-517525">
              <a:tabLst>
                <a:tab pos="1376363" algn="l"/>
              </a:tabLst>
            </a:pPr>
            <a:r>
              <a:rPr lang="en-US" sz="1800" dirty="0"/>
              <a:t>C12.	Clinical Trial Design	</a:t>
            </a:r>
          </a:p>
          <a:p>
            <a:pPr marL="517525" indent="-517525">
              <a:tabLst>
                <a:tab pos="1376363" algn="l"/>
              </a:tabLst>
            </a:pPr>
            <a:r>
              <a:rPr lang="en-US" sz="1800" dirty="0"/>
              <a:t>C13.	Fundamentals Of Research: Quality Of Research Proposals</a:t>
            </a:r>
          </a:p>
          <a:p>
            <a:pPr marL="517525" indent="-517525">
              <a:tabLst>
                <a:tab pos="1376363" algn="l"/>
              </a:tabLst>
            </a:pPr>
            <a:r>
              <a:rPr lang="en-US" sz="1800" dirty="0"/>
              <a:t>C14.	Presentation Of Final Research Proposals</a:t>
            </a:r>
          </a:p>
          <a:p>
            <a:pPr marL="517525" indent="-517525">
              <a:tabLst>
                <a:tab pos="1376363" algn="l"/>
              </a:tabLst>
            </a:pPr>
            <a:r>
              <a:rPr lang="en-US" sz="1800" dirty="0"/>
              <a:t>C15.	Final Exam.</a:t>
            </a:r>
          </a:p>
          <a:p>
            <a:endParaRPr lang="en-US" sz="1600" dirty="0"/>
          </a:p>
        </p:txBody>
      </p:sp>
    </p:spTree>
    <p:extLst>
      <p:ext uri="{BB962C8B-B14F-4D97-AF65-F5344CB8AC3E}">
        <p14:creationId xmlns:p14="http://schemas.microsoft.com/office/powerpoint/2010/main" val="227224894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4B2FE1-2760-4666-BF69-2CC70D11D09A}"/>
              </a:ext>
            </a:extLst>
          </p:cNvPr>
          <p:cNvSpPr>
            <a:spLocks noGrp="1"/>
          </p:cNvSpPr>
          <p:nvPr>
            <p:ph type="title"/>
          </p:nvPr>
        </p:nvSpPr>
        <p:spPr/>
        <p:txBody>
          <a:bodyPr/>
          <a:lstStyle/>
          <a:p>
            <a:r>
              <a:rPr lang="en-US" dirty="0"/>
              <a:t>Research topics of ‘utter importance’ </a:t>
            </a:r>
            <a:r>
              <a:rPr lang="en-US" sz="2400" dirty="0"/>
              <a:t>(2002)</a:t>
            </a:r>
          </a:p>
        </p:txBody>
      </p:sp>
      <p:sp>
        <p:nvSpPr>
          <p:cNvPr id="3" name="Content Placeholder 2">
            <a:extLst>
              <a:ext uri="{FF2B5EF4-FFF2-40B4-BE49-F238E27FC236}">
                <a16:creationId xmlns:a16="http://schemas.microsoft.com/office/drawing/2014/main" id="{B26625FD-D23A-4592-A6C9-93A980322F06}"/>
              </a:ext>
            </a:extLst>
          </p:cNvPr>
          <p:cNvSpPr>
            <a:spLocks noGrp="1"/>
          </p:cNvSpPr>
          <p:nvPr>
            <p:ph idx="1"/>
          </p:nvPr>
        </p:nvSpPr>
        <p:spPr/>
        <p:txBody>
          <a:bodyPr/>
          <a:lstStyle/>
          <a:p>
            <a:pPr>
              <a:buFont typeface="Arial" panose="020B0604020202020204" pitchFamily="34" charset="0"/>
              <a:buChar char="•"/>
            </a:pPr>
            <a:r>
              <a:rPr lang="en-US" dirty="0"/>
              <a:t>Conception, structuring and testing of:</a:t>
            </a:r>
          </a:p>
          <a:p>
            <a:pPr lvl="1">
              <a:buFont typeface="Arial" panose="020B0604020202020204" pitchFamily="34" charset="0"/>
              <a:buChar char="•"/>
            </a:pPr>
            <a:r>
              <a:rPr lang="en-US" dirty="0"/>
              <a:t>comprehensive </a:t>
            </a:r>
            <a:r>
              <a:rPr lang="en-US" dirty="0">
                <a:solidFill>
                  <a:srgbClr val="FFFF00"/>
                </a:solidFill>
              </a:rPr>
              <a:t>electronic patient records </a:t>
            </a:r>
            <a:r>
              <a:rPr lang="en-US" dirty="0"/>
              <a:t>suitable for direct patient care and secondary use;</a:t>
            </a:r>
          </a:p>
          <a:p>
            <a:pPr lvl="1">
              <a:buFont typeface="Arial" panose="020B0604020202020204" pitchFamily="34" charset="0"/>
              <a:buChar char="•"/>
            </a:pPr>
            <a:r>
              <a:rPr lang="en-US" dirty="0"/>
              <a:t>information system architectures that support </a:t>
            </a:r>
            <a:r>
              <a:rPr lang="en-US" dirty="0">
                <a:solidFill>
                  <a:srgbClr val="FFFF00"/>
                </a:solidFill>
              </a:rPr>
              <a:t>co-operative patient-centered cross-institutional care</a:t>
            </a:r>
            <a:r>
              <a:rPr lang="en-US" dirty="0"/>
              <a:t>;</a:t>
            </a:r>
          </a:p>
          <a:p>
            <a:pPr lvl="1">
              <a:buFont typeface="Arial" panose="020B0604020202020204" pitchFamily="34" charset="0"/>
              <a:buChar char="•"/>
            </a:pPr>
            <a:r>
              <a:rPr lang="en-US" dirty="0">
                <a:solidFill>
                  <a:srgbClr val="FFFF00"/>
                </a:solidFill>
              </a:rPr>
              <a:t>system architectures for ‘knowledge centers’ </a:t>
            </a:r>
            <a:r>
              <a:rPr lang="en-US" dirty="0"/>
              <a:t>offering specialized medical knowledge world-wide;</a:t>
            </a:r>
          </a:p>
          <a:p>
            <a:pPr lvl="1">
              <a:buFont typeface="Arial" panose="020B0604020202020204" pitchFamily="34" charset="0"/>
              <a:buChar char="•"/>
            </a:pPr>
            <a:r>
              <a:rPr lang="en-US" dirty="0">
                <a:solidFill>
                  <a:srgbClr val="FFFF00"/>
                </a:solidFill>
              </a:rPr>
              <a:t>methods for medical data mining </a:t>
            </a:r>
            <a:r>
              <a:rPr lang="en-US" dirty="0"/>
              <a:t>aimed at clinical and epidemiological research, as well as health reporting;</a:t>
            </a:r>
          </a:p>
          <a:p>
            <a:pPr lvl="1">
              <a:buFont typeface="Arial" panose="020B0604020202020204" pitchFamily="34" charset="0"/>
              <a:buChar char="•"/>
            </a:pPr>
            <a:r>
              <a:rPr lang="en-US" dirty="0"/>
              <a:t>Comprehensive practically useful and </a:t>
            </a:r>
            <a:r>
              <a:rPr lang="en-US" dirty="0">
                <a:solidFill>
                  <a:srgbClr val="FFFF00"/>
                </a:solidFill>
              </a:rPr>
              <a:t>mobile ICT tools </a:t>
            </a:r>
            <a:r>
              <a:rPr lang="en-US" dirty="0"/>
              <a:t>for patient care.</a:t>
            </a:r>
          </a:p>
        </p:txBody>
      </p:sp>
      <p:sp>
        <p:nvSpPr>
          <p:cNvPr id="4" name="Slide Number Placeholder 3">
            <a:extLst>
              <a:ext uri="{FF2B5EF4-FFF2-40B4-BE49-F238E27FC236}">
                <a16:creationId xmlns:a16="http://schemas.microsoft.com/office/drawing/2014/main" id="{798D3203-4363-4387-A142-72FF08A290DE}"/>
              </a:ext>
            </a:extLst>
          </p:cNvPr>
          <p:cNvSpPr>
            <a:spLocks noGrp="1"/>
          </p:cNvSpPr>
          <p:nvPr>
            <p:ph type="sldNum" sz="quarter" idx="10"/>
          </p:nvPr>
        </p:nvSpPr>
        <p:spPr/>
        <p:txBody>
          <a:bodyPr/>
          <a:lstStyle/>
          <a:p>
            <a:fld id="{01EF93C7-D0AB-41D7-8C62-1F8A9E33AE23}" type="slidenum">
              <a:rPr lang="en-US" smtClean="0"/>
              <a:pPr/>
              <a:t>20</a:t>
            </a:fld>
            <a:endParaRPr lang="en-US"/>
          </a:p>
        </p:txBody>
      </p:sp>
      <p:sp>
        <p:nvSpPr>
          <p:cNvPr id="5" name="Rectangle 4">
            <a:extLst>
              <a:ext uri="{FF2B5EF4-FFF2-40B4-BE49-F238E27FC236}">
                <a16:creationId xmlns:a16="http://schemas.microsoft.com/office/drawing/2014/main" id="{300DB86D-6FC3-4FA3-A8DD-C6F196BA1586}"/>
              </a:ext>
            </a:extLst>
          </p:cNvPr>
          <p:cNvSpPr/>
          <p:nvPr/>
        </p:nvSpPr>
        <p:spPr>
          <a:xfrm>
            <a:off x="381000" y="6211669"/>
            <a:ext cx="8686800" cy="646331"/>
          </a:xfrm>
          <a:prstGeom prst="rect">
            <a:avLst/>
          </a:prstGeom>
        </p:spPr>
        <p:txBody>
          <a:bodyPr wrap="square">
            <a:spAutoFit/>
          </a:bodyPr>
          <a:lstStyle/>
          <a:p>
            <a:pPr algn="r"/>
            <a:r>
              <a:rPr lang="en-US" sz="1200" b="0" dirty="0">
                <a:solidFill>
                  <a:schemeClr val="bg1"/>
                </a:solidFill>
              </a:rPr>
              <a:t>Reinhold </a:t>
            </a:r>
            <a:r>
              <a:rPr lang="en-US" sz="1200" b="0" dirty="0" err="1">
                <a:solidFill>
                  <a:schemeClr val="bg1"/>
                </a:solidFill>
              </a:rPr>
              <a:t>Haux</a:t>
            </a:r>
            <a:r>
              <a:rPr lang="en-US" sz="1200" b="0" dirty="0">
                <a:solidFill>
                  <a:schemeClr val="bg1"/>
                </a:solidFill>
              </a:rPr>
              <a:t>, </a:t>
            </a:r>
            <a:r>
              <a:rPr lang="en-US" sz="1200" b="0" dirty="0" err="1">
                <a:solidFill>
                  <a:schemeClr val="bg1"/>
                </a:solidFill>
              </a:rPr>
              <a:t>Elske</a:t>
            </a:r>
            <a:r>
              <a:rPr lang="en-US" sz="1200" b="0" dirty="0">
                <a:solidFill>
                  <a:schemeClr val="bg1"/>
                </a:solidFill>
              </a:rPr>
              <a:t> </a:t>
            </a:r>
            <a:r>
              <a:rPr lang="en-US" sz="1200" b="0" dirty="0" err="1">
                <a:solidFill>
                  <a:schemeClr val="bg1"/>
                </a:solidFill>
              </a:rPr>
              <a:t>Ammenwerth</a:t>
            </a:r>
            <a:r>
              <a:rPr lang="en-US" sz="1200" b="0" dirty="0">
                <a:solidFill>
                  <a:schemeClr val="bg1"/>
                </a:solidFill>
              </a:rPr>
              <a:t>, Werner Herzog, Petra </a:t>
            </a:r>
            <a:r>
              <a:rPr lang="en-US" sz="1200" b="0" dirty="0" err="1">
                <a:solidFill>
                  <a:schemeClr val="bg1"/>
                </a:solidFill>
              </a:rPr>
              <a:t>Knaup</a:t>
            </a:r>
            <a:r>
              <a:rPr lang="en-US" sz="1200" b="0" dirty="0">
                <a:solidFill>
                  <a:schemeClr val="bg1"/>
                </a:solidFill>
              </a:rPr>
              <a:t>, Health care in the information society. A prognosis for the year 2013,</a:t>
            </a:r>
          </a:p>
          <a:p>
            <a:pPr algn="r"/>
            <a:r>
              <a:rPr lang="en-US" sz="1200" b="0" dirty="0">
                <a:solidFill>
                  <a:schemeClr val="bg1"/>
                </a:solidFill>
              </a:rPr>
              <a:t>International Journal of Medical Informatics, Volume 66, Issues 1–3, 2002, Pages 3-21, ISSN 1386-5056,</a:t>
            </a:r>
          </a:p>
          <a:p>
            <a:pPr algn="r"/>
            <a:r>
              <a:rPr lang="en-US" sz="1200" b="0" dirty="0">
                <a:solidFill>
                  <a:schemeClr val="bg1"/>
                </a:solidFill>
                <a:hlinkClick r:id="rId2"/>
              </a:rPr>
              <a:t>https://doi.org/10.1016/S1386-5056(02)00030-8</a:t>
            </a:r>
            <a:r>
              <a:rPr lang="en-US" sz="1200" b="0" dirty="0">
                <a:solidFill>
                  <a:schemeClr val="bg1"/>
                </a:solidFill>
              </a:rPr>
              <a:t> </a:t>
            </a:r>
          </a:p>
        </p:txBody>
      </p:sp>
    </p:spTree>
    <p:extLst>
      <p:ext uri="{BB962C8B-B14F-4D97-AF65-F5344CB8AC3E}">
        <p14:creationId xmlns:p14="http://schemas.microsoft.com/office/powerpoint/2010/main" val="96782443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E33C5D-FA53-4BE8-9D8E-F5B38AAB3C84}"/>
              </a:ext>
            </a:extLst>
          </p:cNvPr>
          <p:cNvSpPr>
            <a:spLocks noGrp="1"/>
          </p:cNvSpPr>
          <p:nvPr>
            <p:ph type="title"/>
          </p:nvPr>
        </p:nvSpPr>
        <p:spPr/>
        <p:txBody>
          <a:bodyPr/>
          <a:lstStyle/>
          <a:p>
            <a:r>
              <a:rPr lang="en-US" dirty="0"/>
              <a:t>Some questions asked to a panel (2017)</a:t>
            </a:r>
          </a:p>
        </p:txBody>
      </p:sp>
      <p:sp>
        <p:nvSpPr>
          <p:cNvPr id="3" name="Content Placeholder 2">
            <a:extLst>
              <a:ext uri="{FF2B5EF4-FFF2-40B4-BE49-F238E27FC236}">
                <a16:creationId xmlns:a16="http://schemas.microsoft.com/office/drawing/2014/main" id="{5EE3C030-EECD-45AC-8DFC-F0639A95B8F3}"/>
              </a:ext>
            </a:extLst>
          </p:cNvPr>
          <p:cNvSpPr>
            <a:spLocks noGrp="1"/>
          </p:cNvSpPr>
          <p:nvPr>
            <p:ph idx="1"/>
          </p:nvPr>
        </p:nvSpPr>
        <p:spPr/>
        <p:txBody>
          <a:bodyPr/>
          <a:lstStyle/>
          <a:p>
            <a:pPr marL="457200" indent="-457200">
              <a:buFont typeface="+mj-lt"/>
              <a:buAutoNum type="arabicPeriod"/>
            </a:pPr>
            <a:r>
              <a:rPr lang="en-US" sz="2200" dirty="0"/>
              <a:t>What are highly original and relevant </a:t>
            </a:r>
            <a:r>
              <a:rPr lang="en-US" sz="2200" dirty="0">
                <a:solidFill>
                  <a:srgbClr val="FFFF00"/>
                </a:solidFill>
              </a:rPr>
              <a:t>research fields for BMI which are not adequately addressed </a:t>
            </a:r>
            <a:r>
              <a:rPr lang="en-US" sz="2200" dirty="0"/>
              <a:t>by current medical informatics research?</a:t>
            </a:r>
          </a:p>
          <a:p>
            <a:pPr marL="457200" indent="-457200">
              <a:buFont typeface="+mj-lt"/>
              <a:buAutoNum type="arabicPeriod"/>
            </a:pPr>
            <a:r>
              <a:rPr lang="en-US" sz="2200" dirty="0">
                <a:solidFill>
                  <a:srgbClr val="FFFF00"/>
                </a:solidFill>
              </a:rPr>
              <a:t>Which methodological or technical approaches are insufficiently used </a:t>
            </a:r>
            <a:r>
              <a:rPr lang="en-US" sz="2200" dirty="0"/>
              <a:t>in trying to solve highly original and relevant research questions in our field?</a:t>
            </a:r>
          </a:p>
          <a:p>
            <a:pPr marL="457200" indent="-457200">
              <a:buFont typeface="+mj-lt"/>
              <a:buAutoNum type="arabicPeriod"/>
            </a:pPr>
            <a:r>
              <a:rPr lang="en-US" sz="2200" dirty="0"/>
              <a:t>Do we know about or can we guess at </a:t>
            </a:r>
            <a:r>
              <a:rPr lang="en-US" sz="2200" dirty="0">
                <a:solidFill>
                  <a:srgbClr val="FFFF00"/>
                </a:solidFill>
              </a:rPr>
              <a:t>reasons for the above</a:t>
            </a:r>
            <a:r>
              <a:rPr lang="en-US" sz="2200" dirty="0"/>
              <a:t>?</a:t>
            </a:r>
          </a:p>
          <a:p>
            <a:pPr marL="457200" indent="-457200">
              <a:buFont typeface="+mj-lt"/>
              <a:buAutoNum type="arabicPeriod"/>
            </a:pPr>
            <a:r>
              <a:rPr lang="en-US" sz="2200" dirty="0"/>
              <a:t>What could be consequences of change for research strategies?</a:t>
            </a:r>
          </a:p>
          <a:p>
            <a:pPr marL="457200" indent="-457200">
              <a:buFont typeface="+mj-lt"/>
              <a:buAutoNum type="arabicPeriod"/>
            </a:pPr>
            <a:r>
              <a:rPr lang="en-US" sz="2200" dirty="0"/>
              <a:t>What could be consequences of change on the knowledge and skills that have to be included in educational programs and courses in BMI?</a:t>
            </a:r>
          </a:p>
        </p:txBody>
      </p:sp>
      <p:sp>
        <p:nvSpPr>
          <p:cNvPr id="4" name="Slide Number Placeholder 3">
            <a:extLst>
              <a:ext uri="{FF2B5EF4-FFF2-40B4-BE49-F238E27FC236}">
                <a16:creationId xmlns:a16="http://schemas.microsoft.com/office/drawing/2014/main" id="{9BCCB9EA-DA4D-463B-B581-23B37ED9CD6B}"/>
              </a:ext>
            </a:extLst>
          </p:cNvPr>
          <p:cNvSpPr>
            <a:spLocks noGrp="1"/>
          </p:cNvSpPr>
          <p:nvPr>
            <p:ph type="sldNum" sz="quarter" idx="10"/>
          </p:nvPr>
        </p:nvSpPr>
        <p:spPr/>
        <p:txBody>
          <a:bodyPr/>
          <a:lstStyle/>
          <a:p>
            <a:fld id="{01EF93C7-D0AB-41D7-8C62-1F8A9E33AE23}" type="slidenum">
              <a:rPr lang="en-US" smtClean="0"/>
              <a:pPr/>
              <a:t>21</a:t>
            </a:fld>
            <a:endParaRPr lang="en-US"/>
          </a:p>
        </p:txBody>
      </p:sp>
      <p:sp>
        <p:nvSpPr>
          <p:cNvPr id="5" name="Rectangle 4">
            <a:extLst>
              <a:ext uri="{FF2B5EF4-FFF2-40B4-BE49-F238E27FC236}">
                <a16:creationId xmlns:a16="http://schemas.microsoft.com/office/drawing/2014/main" id="{127AB038-B106-4CC4-94E1-14365318CBF3}"/>
              </a:ext>
            </a:extLst>
          </p:cNvPr>
          <p:cNvSpPr/>
          <p:nvPr/>
        </p:nvSpPr>
        <p:spPr>
          <a:xfrm>
            <a:off x="228600" y="5950803"/>
            <a:ext cx="8915400" cy="830997"/>
          </a:xfrm>
          <a:prstGeom prst="rect">
            <a:avLst/>
          </a:prstGeom>
        </p:spPr>
        <p:txBody>
          <a:bodyPr wrap="square">
            <a:spAutoFit/>
          </a:bodyPr>
          <a:lstStyle/>
          <a:p>
            <a:pPr algn="r"/>
            <a:r>
              <a:rPr lang="en-US" sz="1200" b="0" dirty="0" err="1">
                <a:solidFill>
                  <a:schemeClr val="bg1"/>
                </a:solidFill>
                <a:latin typeface="arial" panose="020B0604020202020204" pitchFamily="34" charset="0"/>
              </a:rPr>
              <a:t>Haux</a:t>
            </a:r>
            <a:r>
              <a:rPr lang="en-US" sz="1200" b="0" dirty="0">
                <a:solidFill>
                  <a:schemeClr val="bg1"/>
                </a:solidFill>
                <a:latin typeface="arial" panose="020B0604020202020204" pitchFamily="34" charset="0"/>
              </a:rPr>
              <a:t> R, </a:t>
            </a:r>
            <a:r>
              <a:rPr lang="en-US" sz="1200" b="0" dirty="0" err="1">
                <a:solidFill>
                  <a:schemeClr val="bg1"/>
                </a:solidFill>
                <a:latin typeface="arial" panose="020B0604020202020204" pitchFamily="34" charset="0"/>
              </a:rPr>
              <a:t>Kulikowski</a:t>
            </a:r>
            <a:r>
              <a:rPr lang="en-US" sz="1200" b="0" dirty="0">
                <a:solidFill>
                  <a:schemeClr val="bg1"/>
                </a:solidFill>
                <a:latin typeface="arial" panose="020B0604020202020204" pitchFamily="34" charset="0"/>
              </a:rPr>
              <a:t> CA, Bakken S, et al. Research Strategies for Biomedical and Health Informatics. Some Thought-provoking and Critical Proposals to Encourage Scientific Debate on the Nature of Good Research in Medical Informatics. </a:t>
            </a:r>
          </a:p>
          <a:p>
            <a:pPr algn="r"/>
            <a:r>
              <a:rPr lang="en-US" sz="1200" b="0" i="1" dirty="0">
                <a:solidFill>
                  <a:schemeClr val="bg1"/>
                </a:solidFill>
                <a:latin typeface="arial" panose="020B0604020202020204" pitchFamily="34" charset="0"/>
              </a:rPr>
              <a:t>Methods Inf Med</a:t>
            </a:r>
            <a:r>
              <a:rPr lang="en-US" sz="1200" b="0" dirty="0">
                <a:solidFill>
                  <a:schemeClr val="bg1"/>
                </a:solidFill>
                <a:latin typeface="arial" panose="020B0604020202020204" pitchFamily="34" charset="0"/>
              </a:rPr>
              <a:t>. 2017;56(S 01):e1-e10. Published 2017 Jan 25. doi:10.3414/ME16-01-0125</a:t>
            </a:r>
          </a:p>
          <a:p>
            <a:pPr algn="r"/>
            <a:r>
              <a:rPr lang="en-US" sz="1200" b="0" dirty="0">
                <a:solidFill>
                  <a:schemeClr val="bg1"/>
                </a:solidFill>
                <a:latin typeface="arial" panose="020B0604020202020204" pitchFamily="34" charset="0"/>
                <a:hlinkClick r:id="rId2"/>
              </a:rPr>
              <a:t>https://www.ncbi.nlm.nih.gov/pmc/articles/PMC5388922/?tool=pmcentrez</a:t>
            </a:r>
            <a:r>
              <a:rPr lang="en-US" sz="1200" b="0" dirty="0">
                <a:solidFill>
                  <a:schemeClr val="bg1"/>
                </a:solidFill>
                <a:latin typeface="arial" panose="020B0604020202020204" pitchFamily="34" charset="0"/>
              </a:rPr>
              <a:t> </a:t>
            </a:r>
          </a:p>
        </p:txBody>
      </p:sp>
    </p:spTree>
    <p:extLst>
      <p:ext uri="{BB962C8B-B14F-4D97-AF65-F5344CB8AC3E}">
        <p14:creationId xmlns:p14="http://schemas.microsoft.com/office/powerpoint/2010/main" val="210622369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8E9C91-4B23-4F2B-8094-9FE14900EA91}"/>
              </a:ext>
            </a:extLst>
          </p:cNvPr>
          <p:cNvSpPr>
            <a:spLocks noGrp="1"/>
          </p:cNvSpPr>
          <p:nvPr>
            <p:ph type="title"/>
          </p:nvPr>
        </p:nvSpPr>
        <p:spPr/>
        <p:txBody>
          <a:bodyPr/>
          <a:lstStyle/>
          <a:p>
            <a:r>
              <a:rPr lang="en-US" dirty="0"/>
              <a:t>Some remarkable opinions</a:t>
            </a:r>
          </a:p>
        </p:txBody>
      </p:sp>
      <p:sp>
        <p:nvSpPr>
          <p:cNvPr id="3" name="Content Placeholder 2">
            <a:extLst>
              <a:ext uri="{FF2B5EF4-FFF2-40B4-BE49-F238E27FC236}">
                <a16:creationId xmlns:a16="http://schemas.microsoft.com/office/drawing/2014/main" id="{812BE2EF-5E7B-43F9-961A-62C49B388D6B}"/>
              </a:ext>
            </a:extLst>
          </p:cNvPr>
          <p:cNvSpPr>
            <a:spLocks noGrp="1"/>
          </p:cNvSpPr>
          <p:nvPr>
            <p:ph idx="1"/>
          </p:nvPr>
        </p:nvSpPr>
        <p:spPr>
          <a:xfrm>
            <a:off x="76200" y="1676400"/>
            <a:ext cx="9067800" cy="4953000"/>
          </a:xfrm>
        </p:spPr>
        <p:txBody>
          <a:bodyPr/>
          <a:lstStyle/>
          <a:p>
            <a:pPr>
              <a:buFont typeface="Arial" panose="020B0604020202020204" pitchFamily="34" charset="0"/>
              <a:buChar char="•"/>
            </a:pPr>
            <a:r>
              <a:rPr lang="en-US" sz="2000" i="1" dirty="0"/>
              <a:t>‘discovery and intervention research in </a:t>
            </a:r>
            <a:r>
              <a:rPr lang="en-US" sz="2000" i="1" dirty="0">
                <a:solidFill>
                  <a:srgbClr val="FFFF00"/>
                </a:solidFill>
              </a:rPr>
              <a:t>BMHI often lack a solid theoretical foundation</a:t>
            </a:r>
            <a:r>
              <a:rPr lang="en-US" sz="2000" i="1" dirty="0"/>
              <a:t>’, </a:t>
            </a:r>
          </a:p>
          <a:p>
            <a:pPr>
              <a:buFont typeface="Arial" panose="020B0604020202020204" pitchFamily="34" charset="0"/>
              <a:buChar char="•"/>
            </a:pPr>
            <a:r>
              <a:rPr lang="en-US" sz="2000" i="1" dirty="0"/>
              <a:t>‘BMHI </a:t>
            </a:r>
            <a:r>
              <a:rPr lang="en-US" sz="2000" i="1" dirty="0">
                <a:solidFill>
                  <a:srgbClr val="FFFF00"/>
                </a:solidFill>
              </a:rPr>
              <a:t>needs development and testing of middle range theories</a:t>
            </a:r>
            <a:r>
              <a:rPr lang="en-US" sz="2000" i="1" dirty="0"/>
              <a:t> as strategy for knowledge building and advancing the field as a scientific discipline’,</a:t>
            </a:r>
          </a:p>
          <a:p>
            <a:pPr>
              <a:buFont typeface="Arial" panose="020B0604020202020204" pitchFamily="34" charset="0"/>
              <a:buChar char="•"/>
            </a:pPr>
            <a:r>
              <a:rPr lang="en-US" sz="2000" i="1" dirty="0"/>
              <a:t>‘there is a large </a:t>
            </a:r>
            <a:r>
              <a:rPr lang="en-US" sz="2000" i="1" dirty="0">
                <a:solidFill>
                  <a:srgbClr val="FFFF00"/>
                </a:solidFill>
              </a:rPr>
              <a:t>difference in sense of values between scientists and engineers</a:t>
            </a:r>
            <a:r>
              <a:rPr lang="en-US" sz="2000" i="1" dirty="0"/>
              <a:t>’,</a:t>
            </a:r>
          </a:p>
          <a:p>
            <a:pPr>
              <a:buFont typeface="Arial" panose="020B0604020202020204" pitchFamily="34" charset="0"/>
              <a:buChar char="•"/>
            </a:pPr>
            <a:r>
              <a:rPr lang="en-US" sz="2000" i="1" dirty="0"/>
              <a:t>‘we have to think about the principles of setting up a research question’,</a:t>
            </a:r>
          </a:p>
          <a:p>
            <a:pPr>
              <a:buFont typeface="Arial" panose="020B0604020202020204" pitchFamily="34" charset="0"/>
              <a:buChar char="•"/>
            </a:pPr>
            <a:r>
              <a:rPr lang="en-US" sz="2000" i="1" dirty="0"/>
              <a:t>‘we should ask more questions to scrutinize our assumptions’,</a:t>
            </a:r>
          </a:p>
          <a:p>
            <a:pPr>
              <a:buFont typeface="Arial" panose="020B0604020202020204" pitchFamily="34" charset="0"/>
              <a:buChar char="•"/>
            </a:pPr>
            <a:r>
              <a:rPr lang="en-US" sz="2000" i="1" dirty="0"/>
              <a:t>‘more research on hypothesis generation and problem solving’,</a:t>
            </a:r>
          </a:p>
          <a:p>
            <a:pPr>
              <a:buFont typeface="Arial" panose="020B0604020202020204" pitchFamily="34" charset="0"/>
              <a:buChar char="•"/>
            </a:pPr>
            <a:r>
              <a:rPr lang="en-US" sz="2000" i="1" dirty="0">
                <a:solidFill>
                  <a:srgbClr val="FFFF00"/>
                </a:solidFill>
              </a:rPr>
              <a:t>‘research should always rest on “methodologies that capture the processes integral to applications, the users and the world in which the users function”’</a:t>
            </a:r>
          </a:p>
        </p:txBody>
      </p:sp>
      <p:sp>
        <p:nvSpPr>
          <p:cNvPr id="4" name="Slide Number Placeholder 3">
            <a:extLst>
              <a:ext uri="{FF2B5EF4-FFF2-40B4-BE49-F238E27FC236}">
                <a16:creationId xmlns:a16="http://schemas.microsoft.com/office/drawing/2014/main" id="{72D386CA-90B5-4DAA-B046-33A462496B57}"/>
              </a:ext>
            </a:extLst>
          </p:cNvPr>
          <p:cNvSpPr>
            <a:spLocks noGrp="1"/>
          </p:cNvSpPr>
          <p:nvPr>
            <p:ph type="sldNum" sz="quarter" idx="10"/>
          </p:nvPr>
        </p:nvSpPr>
        <p:spPr/>
        <p:txBody>
          <a:bodyPr/>
          <a:lstStyle/>
          <a:p>
            <a:fld id="{01EF93C7-D0AB-41D7-8C62-1F8A9E33AE23}" type="slidenum">
              <a:rPr lang="en-US" smtClean="0"/>
              <a:pPr/>
              <a:t>22</a:t>
            </a:fld>
            <a:endParaRPr lang="en-US"/>
          </a:p>
        </p:txBody>
      </p:sp>
      <p:sp>
        <p:nvSpPr>
          <p:cNvPr id="5" name="Rectangle 4">
            <a:extLst>
              <a:ext uri="{FF2B5EF4-FFF2-40B4-BE49-F238E27FC236}">
                <a16:creationId xmlns:a16="http://schemas.microsoft.com/office/drawing/2014/main" id="{0E5AD77D-E79F-4235-8BA4-0457957F1041}"/>
              </a:ext>
            </a:extLst>
          </p:cNvPr>
          <p:cNvSpPr/>
          <p:nvPr/>
        </p:nvSpPr>
        <p:spPr>
          <a:xfrm>
            <a:off x="228600" y="6096000"/>
            <a:ext cx="8915400" cy="707886"/>
          </a:xfrm>
          <a:prstGeom prst="rect">
            <a:avLst/>
          </a:prstGeom>
        </p:spPr>
        <p:txBody>
          <a:bodyPr wrap="square">
            <a:spAutoFit/>
          </a:bodyPr>
          <a:lstStyle/>
          <a:p>
            <a:pPr algn="r"/>
            <a:r>
              <a:rPr lang="en-US" sz="1000" b="0" dirty="0" err="1">
                <a:solidFill>
                  <a:schemeClr val="bg1"/>
                </a:solidFill>
                <a:latin typeface="arial" panose="020B0604020202020204" pitchFamily="34" charset="0"/>
              </a:rPr>
              <a:t>Haux</a:t>
            </a:r>
            <a:r>
              <a:rPr lang="en-US" sz="1000" b="0" dirty="0">
                <a:solidFill>
                  <a:schemeClr val="bg1"/>
                </a:solidFill>
                <a:latin typeface="arial" panose="020B0604020202020204" pitchFamily="34" charset="0"/>
              </a:rPr>
              <a:t> R, </a:t>
            </a:r>
            <a:r>
              <a:rPr lang="en-US" sz="1000" b="0" dirty="0" err="1">
                <a:solidFill>
                  <a:schemeClr val="bg1"/>
                </a:solidFill>
                <a:latin typeface="arial" panose="020B0604020202020204" pitchFamily="34" charset="0"/>
              </a:rPr>
              <a:t>Kulikowski</a:t>
            </a:r>
            <a:r>
              <a:rPr lang="en-US" sz="1000" b="0" dirty="0">
                <a:solidFill>
                  <a:schemeClr val="bg1"/>
                </a:solidFill>
                <a:latin typeface="arial" panose="020B0604020202020204" pitchFamily="34" charset="0"/>
              </a:rPr>
              <a:t> CA, Bakken S, et al. Research Strategies for Biomedical and Health Informatics. Some Thought-provoking and Critical Proposals to Encourage Scientific Debate on the Nature of Good Research in Medical Informatics. </a:t>
            </a:r>
          </a:p>
          <a:p>
            <a:pPr algn="r"/>
            <a:r>
              <a:rPr lang="en-US" sz="1000" b="0" i="1" dirty="0">
                <a:solidFill>
                  <a:schemeClr val="bg1"/>
                </a:solidFill>
                <a:latin typeface="arial" panose="020B0604020202020204" pitchFamily="34" charset="0"/>
              </a:rPr>
              <a:t>Methods Inf Med</a:t>
            </a:r>
            <a:r>
              <a:rPr lang="en-US" sz="1000" b="0" dirty="0">
                <a:solidFill>
                  <a:schemeClr val="bg1"/>
                </a:solidFill>
                <a:latin typeface="arial" panose="020B0604020202020204" pitchFamily="34" charset="0"/>
              </a:rPr>
              <a:t>. 2017;56(S 01):e1-e10. Published 2017 Jan 25. doi:10.3414/ME16-01-0125</a:t>
            </a:r>
          </a:p>
          <a:p>
            <a:pPr algn="r"/>
            <a:r>
              <a:rPr lang="en-US" sz="1000" b="0" dirty="0">
                <a:solidFill>
                  <a:schemeClr val="bg1"/>
                </a:solidFill>
                <a:latin typeface="arial" panose="020B0604020202020204" pitchFamily="34" charset="0"/>
                <a:hlinkClick r:id="rId2"/>
              </a:rPr>
              <a:t>https://www.ncbi.nlm.nih.gov/pmc/articles/PMC5388922/?tool=pmcentrez</a:t>
            </a:r>
            <a:r>
              <a:rPr lang="en-US" sz="1000" b="0" dirty="0">
                <a:solidFill>
                  <a:schemeClr val="bg1"/>
                </a:solidFill>
                <a:latin typeface="arial" panose="020B0604020202020204" pitchFamily="34" charset="0"/>
              </a:rPr>
              <a:t> </a:t>
            </a:r>
          </a:p>
        </p:txBody>
      </p:sp>
    </p:spTree>
    <p:extLst>
      <p:ext uri="{BB962C8B-B14F-4D97-AF65-F5344CB8AC3E}">
        <p14:creationId xmlns:p14="http://schemas.microsoft.com/office/powerpoint/2010/main" val="202319170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3B6ACE-24D7-40BD-8E2D-C11FB4B0481A}"/>
              </a:ext>
            </a:extLst>
          </p:cNvPr>
          <p:cNvSpPr>
            <a:spLocks noGrp="1"/>
          </p:cNvSpPr>
          <p:nvPr>
            <p:ph type="title"/>
          </p:nvPr>
        </p:nvSpPr>
        <p:spPr/>
        <p:txBody>
          <a:bodyPr/>
          <a:lstStyle/>
          <a:p>
            <a:r>
              <a:rPr lang="en-US" dirty="0"/>
              <a:t>Some suggested causes</a:t>
            </a:r>
          </a:p>
        </p:txBody>
      </p:sp>
      <p:sp>
        <p:nvSpPr>
          <p:cNvPr id="3" name="Content Placeholder 2">
            <a:extLst>
              <a:ext uri="{FF2B5EF4-FFF2-40B4-BE49-F238E27FC236}">
                <a16:creationId xmlns:a16="http://schemas.microsoft.com/office/drawing/2014/main" id="{7024A650-0916-4378-8169-6B13DE3D2DA4}"/>
              </a:ext>
            </a:extLst>
          </p:cNvPr>
          <p:cNvSpPr>
            <a:spLocks noGrp="1"/>
          </p:cNvSpPr>
          <p:nvPr>
            <p:ph idx="1"/>
          </p:nvPr>
        </p:nvSpPr>
        <p:spPr/>
        <p:txBody>
          <a:bodyPr/>
          <a:lstStyle/>
          <a:p>
            <a:pPr>
              <a:buFont typeface="Arial" panose="020B0604020202020204" pitchFamily="34" charset="0"/>
              <a:buChar char="•"/>
            </a:pPr>
            <a:r>
              <a:rPr lang="en-US" sz="2000" i="1" dirty="0"/>
              <a:t>‘education programs emphasize the engineering rather than scientific aspects of the discipline’,</a:t>
            </a:r>
          </a:p>
          <a:p>
            <a:pPr>
              <a:buFont typeface="Arial" panose="020B0604020202020204" pitchFamily="34" charset="0"/>
              <a:buChar char="•"/>
            </a:pPr>
            <a:r>
              <a:rPr lang="en-US" sz="2000" i="1" dirty="0"/>
              <a:t>‘failure to define our discipline and its sub-disciplines and their core theory’,</a:t>
            </a:r>
          </a:p>
          <a:p>
            <a:pPr>
              <a:buFont typeface="Arial" panose="020B0604020202020204" pitchFamily="34" charset="0"/>
              <a:buChar char="•"/>
            </a:pPr>
            <a:r>
              <a:rPr lang="en-US" sz="2000" i="1" dirty="0"/>
              <a:t>‘reluctance of reporting non-positive results, though there are many learnable failures’,</a:t>
            </a:r>
          </a:p>
          <a:p>
            <a:pPr>
              <a:buFont typeface="Arial" panose="020B0604020202020204" pitchFamily="34" charset="0"/>
              <a:buChar char="•"/>
            </a:pPr>
            <a:r>
              <a:rPr lang="en-US" sz="2000" i="1" dirty="0"/>
              <a:t>‘the field tends to accept the technologies of vendors with minimal questioning or change in current practices’,</a:t>
            </a:r>
          </a:p>
          <a:p>
            <a:pPr>
              <a:buFont typeface="Arial" panose="020B0604020202020204" pitchFamily="34" charset="0"/>
              <a:buChar char="•"/>
            </a:pPr>
            <a:r>
              <a:rPr lang="en-US" sz="2000" i="1" dirty="0"/>
              <a:t>‘the research is focused mainly on the applications either to develop them or to evaluate them, hence missing the main goal which is that research is required to verify the theory or to develop new theory’,</a:t>
            </a:r>
          </a:p>
          <a:p>
            <a:pPr>
              <a:buFont typeface="Arial" panose="020B0604020202020204" pitchFamily="34" charset="0"/>
              <a:buChar char="•"/>
            </a:pPr>
            <a:r>
              <a:rPr lang="en-US" sz="2000" i="1" dirty="0"/>
              <a:t>‘we incline to do as we were taught or told, that we rather run with the pack and may over time become ‘comfortably numb’’.</a:t>
            </a:r>
          </a:p>
        </p:txBody>
      </p:sp>
      <p:sp>
        <p:nvSpPr>
          <p:cNvPr id="4" name="Slide Number Placeholder 3">
            <a:extLst>
              <a:ext uri="{FF2B5EF4-FFF2-40B4-BE49-F238E27FC236}">
                <a16:creationId xmlns:a16="http://schemas.microsoft.com/office/drawing/2014/main" id="{433DF8EA-0B4A-49FD-9946-6991C01C504E}"/>
              </a:ext>
            </a:extLst>
          </p:cNvPr>
          <p:cNvSpPr>
            <a:spLocks noGrp="1"/>
          </p:cNvSpPr>
          <p:nvPr>
            <p:ph type="sldNum" sz="quarter" idx="10"/>
          </p:nvPr>
        </p:nvSpPr>
        <p:spPr/>
        <p:txBody>
          <a:bodyPr/>
          <a:lstStyle/>
          <a:p>
            <a:fld id="{01EF93C7-D0AB-41D7-8C62-1F8A9E33AE23}" type="slidenum">
              <a:rPr lang="en-US" smtClean="0"/>
              <a:pPr/>
              <a:t>23</a:t>
            </a:fld>
            <a:endParaRPr lang="en-US"/>
          </a:p>
        </p:txBody>
      </p:sp>
      <p:sp>
        <p:nvSpPr>
          <p:cNvPr id="5" name="Rectangle 4">
            <a:extLst>
              <a:ext uri="{FF2B5EF4-FFF2-40B4-BE49-F238E27FC236}">
                <a16:creationId xmlns:a16="http://schemas.microsoft.com/office/drawing/2014/main" id="{7A0C400F-4541-4086-97D7-06C9CA44AA62}"/>
              </a:ext>
            </a:extLst>
          </p:cNvPr>
          <p:cNvSpPr/>
          <p:nvPr/>
        </p:nvSpPr>
        <p:spPr>
          <a:xfrm>
            <a:off x="228600" y="6096000"/>
            <a:ext cx="8915400" cy="707886"/>
          </a:xfrm>
          <a:prstGeom prst="rect">
            <a:avLst/>
          </a:prstGeom>
        </p:spPr>
        <p:txBody>
          <a:bodyPr wrap="square">
            <a:spAutoFit/>
          </a:bodyPr>
          <a:lstStyle/>
          <a:p>
            <a:pPr algn="r"/>
            <a:r>
              <a:rPr lang="en-US" sz="1000" b="0" dirty="0" err="1">
                <a:solidFill>
                  <a:schemeClr val="bg1"/>
                </a:solidFill>
                <a:latin typeface="arial" panose="020B0604020202020204" pitchFamily="34" charset="0"/>
              </a:rPr>
              <a:t>Haux</a:t>
            </a:r>
            <a:r>
              <a:rPr lang="en-US" sz="1000" b="0" dirty="0">
                <a:solidFill>
                  <a:schemeClr val="bg1"/>
                </a:solidFill>
                <a:latin typeface="arial" panose="020B0604020202020204" pitchFamily="34" charset="0"/>
              </a:rPr>
              <a:t> R, </a:t>
            </a:r>
            <a:r>
              <a:rPr lang="en-US" sz="1000" b="0" dirty="0" err="1">
                <a:solidFill>
                  <a:schemeClr val="bg1"/>
                </a:solidFill>
                <a:latin typeface="arial" panose="020B0604020202020204" pitchFamily="34" charset="0"/>
              </a:rPr>
              <a:t>Kulikowski</a:t>
            </a:r>
            <a:r>
              <a:rPr lang="en-US" sz="1000" b="0" dirty="0">
                <a:solidFill>
                  <a:schemeClr val="bg1"/>
                </a:solidFill>
                <a:latin typeface="arial" panose="020B0604020202020204" pitchFamily="34" charset="0"/>
              </a:rPr>
              <a:t> CA, Bakken S, et al. Research Strategies for Biomedical and Health Informatics. Some Thought-provoking and Critical Proposals to Encourage Scientific Debate on the Nature of Good Research in Medical Informatics. </a:t>
            </a:r>
          </a:p>
          <a:p>
            <a:pPr algn="r"/>
            <a:r>
              <a:rPr lang="en-US" sz="1000" b="0" i="1" dirty="0">
                <a:solidFill>
                  <a:schemeClr val="bg1"/>
                </a:solidFill>
                <a:latin typeface="arial" panose="020B0604020202020204" pitchFamily="34" charset="0"/>
              </a:rPr>
              <a:t>Methods Inf Med</a:t>
            </a:r>
            <a:r>
              <a:rPr lang="en-US" sz="1000" b="0" dirty="0">
                <a:solidFill>
                  <a:schemeClr val="bg1"/>
                </a:solidFill>
                <a:latin typeface="arial" panose="020B0604020202020204" pitchFamily="34" charset="0"/>
              </a:rPr>
              <a:t>. 2017;56(S 01):e1-e10. Published 2017 Jan 25. doi:10.3414/ME16-01-0125</a:t>
            </a:r>
          </a:p>
          <a:p>
            <a:pPr algn="r"/>
            <a:r>
              <a:rPr lang="en-US" sz="1000" b="0" dirty="0">
                <a:solidFill>
                  <a:schemeClr val="bg1"/>
                </a:solidFill>
                <a:latin typeface="arial" panose="020B0604020202020204" pitchFamily="34" charset="0"/>
                <a:hlinkClick r:id="rId2"/>
              </a:rPr>
              <a:t>https://www.ncbi.nlm.nih.gov/pmc/articles/PMC5388922/?tool=pmcentrez</a:t>
            </a:r>
            <a:r>
              <a:rPr lang="en-US" sz="1000" b="0" dirty="0">
                <a:solidFill>
                  <a:schemeClr val="bg1"/>
                </a:solidFill>
                <a:latin typeface="arial" panose="020B0604020202020204" pitchFamily="34" charset="0"/>
              </a:rPr>
              <a:t> </a:t>
            </a:r>
          </a:p>
        </p:txBody>
      </p:sp>
    </p:spTree>
    <p:extLst>
      <p:ext uri="{BB962C8B-B14F-4D97-AF65-F5344CB8AC3E}">
        <p14:creationId xmlns:p14="http://schemas.microsoft.com/office/powerpoint/2010/main" val="45066178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B058FE-EF8A-4243-B682-9AB6DC282A09}"/>
              </a:ext>
            </a:extLst>
          </p:cNvPr>
          <p:cNvSpPr>
            <a:spLocks noGrp="1"/>
          </p:cNvSpPr>
          <p:nvPr>
            <p:ph type="title"/>
          </p:nvPr>
        </p:nvSpPr>
        <p:spPr>
          <a:xfrm>
            <a:off x="228600" y="609600"/>
            <a:ext cx="8686800" cy="762000"/>
          </a:xfrm>
        </p:spPr>
        <p:txBody>
          <a:bodyPr/>
          <a:lstStyle/>
          <a:p>
            <a:r>
              <a:rPr lang="en-US" dirty="0"/>
              <a:t>‘I did it their way’ (song for students)</a:t>
            </a:r>
          </a:p>
        </p:txBody>
      </p:sp>
      <p:sp>
        <p:nvSpPr>
          <p:cNvPr id="3" name="Content Placeholder 2">
            <a:extLst>
              <a:ext uri="{FF2B5EF4-FFF2-40B4-BE49-F238E27FC236}">
                <a16:creationId xmlns:a16="http://schemas.microsoft.com/office/drawing/2014/main" id="{16807931-111D-43F9-AC70-FB00BD6B4E14}"/>
              </a:ext>
            </a:extLst>
          </p:cNvPr>
          <p:cNvSpPr>
            <a:spLocks noGrp="1"/>
          </p:cNvSpPr>
          <p:nvPr>
            <p:ph idx="1"/>
          </p:nvPr>
        </p:nvSpPr>
        <p:spPr/>
        <p:txBody>
          <a:bodyPr/>
          <a:lstStyle/>
          <a:p>
            <a:endParaRPr lang="en-US"/>
          </a:p>
        </p:txBody>
      </p:sp>
      <p:sp>
        <p:nvSpPr>
          <p:cNvPr id="4" name="Slide Number Placeholder 3">
            <a:extLst>
              <a:ext uri="{FF2B5EF4-FFF2-40B4-BE49-F238E27FC236}">
                <a16:creationId xmlns:a16="http://schemas.microsoft.com/office/drawing/2014/main" id="{4484EA3A-9E31-4C5F-8975-4BC558C14ABC}"/>
              </a:ext>
            </a:extLst>
          </p:cNvPr>
          <p:cNvSpPr>
            <a:spLocks noGrp="1"/>
          </p:cNvSpPr>
          <p:nvPr>
            <p:ph type="sldNum" sz="quarter" idx="10"/>
          </p:nvPr>
        </p:nvSpPr>
        <p:spPr/>
        <p:txBody>
          <a:bodyPr/>
          <a:lstStyle/>
          <a:p>
            <a:fld id="{01EF93C7-D0AB-41D7-8C62-1F8A9E33AE23}" type="slidenum">
              <a:rPr lang="en-US" smtClean="0"/>
              <a:pPr/>
              <a:t>24</a:t>
            </a:fld>
            <a:endParaRPr lang="en-US"/>
          </a:p>
        </p:txBody>
      </p:sp>
      <p:pic>
        <p:nvPicPr>
          <p:cNvPr id="5" name="Picture 4">
            <a:extLst>
              <a:ext uri="{FF2B5EF4-FFF2-40B4-BE49-F238E27FC236}">
                <a16:creationId xmlns:a16="http://schemas.microsoft.com/office/drawing/2014/main" id="{68C13580-4A91-4DCA-8787-898E10A1C677}"/>
              </a:ext>
            </a:extLst>
          </p:cNvPr>
          <p:cNvPicPr>
            <a:picLocks noChangeAspect="1"/>
          </p:cNvPicPr>
          <p:nvPr/>
        </p:nvPicPr>
        <p:blipFill>
          <a:blip r:embed="rId2"/>
          <a:stretch>
            <a:fillRect/>
          </a:stretch>
        </p:blipFill>
        <p:spPr>
          <a:xfrm>
            <a:off x="0" y="1370824"/>
            <a:ext cx="9144000" cy="5479070"/>
          </a:xfrm>
          <a:prstGeom prst="rect">
            <a:avLst/>
          </a:prstGeom>
        </p:spPr>
      </p:pic>
      <p:sp>
        <p:nvSpPr>
          <p:cNvPr id="6" name="Rectangle 5">
            <a:extLst>
              <a:ext uri="{FF2B5EF4-FFF2-40B4-BE49-F238E27FC236}">
                <a16:creationId xmlns:a16="http://schemas.microsoft.com/office/drawing/2014/main" id="{DEE7E3F2-36E7-41A8-ABB3-B093EF59D862}"/>
              </a:ext>
            </a:extLst>
          </p:cNvPr>
          <p:cNvSpPr/>
          <p:nvPr/>
        </p:nvSpPr>
        <p:spPr>
          <a:xfrm>
            <a:off x="2590800" y="6443246"/>
            <a:ext cx="4572000" cy="338554"/>
          </a:xfrm>
          <a:prstGeom prst="rect">
            <a:avLst/>
          </a:prstGeom>
        </p:spPr>
        <p:txBody>
          <a:bodyPr>
            <a:spAutoFit/>
          </a:bodyPr>
          <a:lstStyle/>
          <a:p>
            <a:r>
              <a:rPr lang="en-US" sz="1600" dirty="0">
                <a:solidFill>
                  <a:schemeClr val="bg1"/>
                </a:solidFill>
                <a:hlinkClick r:id="rId3"/>
              </a:rPr>
              <a:t>https://www.youtube.com/watch?v=ifOBvExZOXI</a:t>
            </a:r>
            <a:r>
              <a:rPr lang="en-US" sz="1600" dirty="0">
                <a:solidFill>
                  <a:schemeClr val="bg1"/>
                </a:solidFill>
              </a:rPr>
              <a:t> </a:t>
            </a:r>
          </a:p>
        </p:txBody>
      </p:sp>
    </p:spTree>
    <p:extLst>
      <p:ext uri="{BB962C8B-B14F-4D97-AF65-F5344CB8AC3E}">
        <p14:creationId xmlns:p14="http://schemas.microsoft.com/office/powerpoint/2010/main" val="387982213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1711C7-A79F-4827-B047-B8A83CE9DCCA}"/>
              </a:ext>
            </a:extLst>
          </p:cNvPr>
          <p:cNvSpPr>
            <a:spLocks noGrp="1"/>
          </p:cNvSpPr>
          <p:nvPr>
            <p:ph type="title"/>
          </p:nvPr>
        </p:nvSpPr>
        <p:spPr>
          <a:xfrm>
            <a:off x="228600" y="609600"/>
            <a:ext cx="8686800" cy="762000"/>
          </a:xfrm>
        </p:spPr>
        <p:txBody>
          <a:bodyPr/>
          <a:lstStyle/>
          <a:p>
            <a:r>
              <a:rPr lang="en-US" dirty="0"/>
              <a:t>Why the majority is always wrong</a:t>
            </a:r>
            <a:br>
              <a:rPr lang="en-US" dirty="0"/>
            </a:br>
            <a:endParaRPr lang="en-US" dirty="0"/>
          </a:p>
        </p:txBody>
      </p:sp>
      <p:sp>
        <p:nvSpPr>
          <p:cNvPr id="3" name="Content Placeholder 2">
            <a:extLst>
              <a:ext uri="{FF2B5EF4-FFF2-40B4-BE49-F238E27FC236}">
                <a16:creationId xmlns:a16="http://schemas.microsoft.com/office/drawing/2014/main" id="{82BB51D2-9FEB-4635-8165-A2A7EF7983D5}"/>
              </a:ext>
            </a:extLst>
          </p:cNvPr>
          <p:cNvSpPr>
            <a:spLocks noGrp="1"/>
          </p:cNvSpPr>
          <p:nvPr>
            <p:ph idx="1"/>
          </p:nvPr>
        </p:nvSpPr>
        <p:spPr/>
        <p:txBody>
          <a:bodyPr/>
          <a:lstStyle/>
          <a:p>
            <a:endParaRPr lang="en-US"/>
          </a:p>
        </p:txBody>
      </p:sp>
      <p:sp>
        <p:nvSpPr>
          <p:cNvPr id="4" name="Slide Number Placeholder 3">
            <a:extLst>
              <a:ext uri="{FF2B5EF4-FFF2-40B4-BE49-F238E27FC236}">
                <a16:creationId xmlns:a16="http://schemas.microsoft.com/office/drawing/2014/main" id="{FE774929-E534-4084-ACCB-CD59866AA6DA}"/>
              </a:ext>
            </a:extLst>
          </p:cNvPr>
          <p:cNvSpPr>
            <a:spLocks noGrp="1"/>
          </p:cNvSpPr>
          <p:nvPr>
            <p:ph type="sldNum" sz="quarter" idx="10"/>
          </p:nvPr>
        </p:nvSpPr>
        <p:spPr/>
        <p:txBody>
          <a:bodyPr/>
          <a:lstStyle/>
          <a:p>
            <a:fld id="{01EF93C7-D0AB-41D7-8C62-1F8A9E33AE23}" type="slidenum">
              <a:rPr lang="en-US" smtClean="0"/>
              <a:pPr/>
              <a:t>25</a:t>
            </a:fld>
            <a:endParaRPr lang="en-US"/>
          </a:p>
        </p:txBody>
      </p:sp>
      <p:pic>
        <p:nvPicPr>
          <p:cNvPr id="6" name="Picture 5">
            <a:extLst>
              <a:ext uri="{FF2B5EF4-FFF2-40B4-BE49-F238E27FC236}">
                <a16:creationId xmlns:a16="http://schemas.microsoft.com/office/drawing/2014/main" id="{D3A0807E-E60D-452B-9704-A5AAF24B3051}"/>
              </a:ext>
            </a:extLst>
          </p:cNvPr>
          <p:cNvPicPr>
            <a:picLocks noChangeAspect="1"/>
          </p:cNvPicPr>
          <p:nvPr/>
        </p:nvPicPr>
        <p:blipFill>
          <a:blip r:embed="rId2"/>
          <a:stretch>
            <a:fillRect/>
          </a:stretch>
        </p:blipFill>
        <p:spPr>
          <a:xfrm>
            <a:off x="0" y="1301913"/>
            <a:ext cx="9144000" cy="5556087"/>
          </a:xfrm>
          <a:prstGeom prst="rect">
            <a:avLst/>
          </a:prstGeom>
        </p:spPr>
      </p:pic>
      <p:sp>
        <p:nvSpPr>
          <p:cNvPr id="5" name="Rectangle 4">
            <a:extLst>
              <a:ext uri="{FF2B5EF4-FFF2-40B4-BE49-F238E27FC236}">
                <a16:creationId xmlns:a16="http://schemas.microsoft.com/office/drawing/2014/main" id="{407EF594-ECA0-4089-A517-CB6607906C35}"/>
              </a:ext>
            </a:extLst>
          </p:cNvPr>
          <p:cNvSpPr/>
          <p:nvPr/>
        </p:nvSpPr>
        <p:spPr>
          <a:xfrm>
            <a:off x="2386781" y="6520727"/>
            <a:ext cx="4572000" cy="307777"/>
          </a:xfrm>
          <a:prstGeom prst="rect">
            <a:avLst/>
          </a:prstGeom>
        </p:spPr>
        <p:txBody>
          <a:bodyPr>
            <a:spAutoFit/>
          </a:bodyPr>
          <a:lstStyle/>
          <a:p>
            <a:r>
              <a:rPr lang="en-US" sz="1400" b="0" dirty="0">
                <a:solidFill>
                  <a:schemeClr val="bg1"/>
                </a:solidFill>
                <a:hlinkClick r:id="rId3"/>
              </a:rPr>
              <a:t>https://www.youtube.com/watch?v=VNGFep6rncY</a:t>
            </a:r>
            <a:r>
              <a:rPr lang="en-US" sz="1400" b="0" dirty="0">
                <a:solidFill>
                  <a:schemeClr val="bg1"/>
                </a:solidFill>
              </a:rPr>
              <a:t> </a:t>
            </a:r>
          </a:p>
        </p:txBody>
      </p:sp>
    </p:spTree>
    <p:extLst>
      <p:ext uri="{BB962C8B-B14F-4D97-AF65-F5344CB8AC3E}">
        <p14:creationId xmlns:p14="http://schemas.microsoft.com/office/powerpoint/2010/main" val="48894484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25104CA8-8996-48EA-85C6-F21911DD02D7}"/>
              </a:ext>
            </a:extLst>
          </p:cNvPr>
          <p:cNvSpPr>
            <a:spLocks noGrp="1"/>
          </p:cNvSpPr>
          <p:nvPr>
            <p:ph type="ctrTitle"/>
          </p:nvPr>
        </p:nvSpPr>
        <p:spPr/>
        <p:txBody>
          <a:bodyPr/>
          <a:lstStyle/>
          <a:p>
            <a:br>
              <a:rPr lang="en-US" dirty="0"/>
            </a:br>
            <a:r>
              <a:rPr lang="en-US" dirty="0"/>
              <a:t>Selecting a topic</a:t>
            </a:r>
            <a:br>
              <a:rPr lang="en-US" dirty="0"/>
            </a:br>
            <a:br>
              <a:rPr lang="en-US" dirty="0"/>
            </a:br>
            <a:endParaRPr lang="en-US" dirty="0"/>
          </a:p>
        </p:txBody>
      </p:sp>
      <p:sp>
        <p:nvSpPr>
          <p:cNvPr id="7" name="Subtitle 6">
            <a:extLst>
              <a:ext uri="{FF2B5EF4-FFF2-40B4-BE49-F238E27FC236}">
                <a16:creationId xmlns:a16="http://schemas.microsoft.com/office/drawing/2014/main" id="{DCC5F957-85C5-4F90-AEEE-A809CBFD7963}"/>
              </a:ext>
            </a:extLst>
          </p:cNvPr>
          <p:cNvSpPr>
            <a:spLocks noGrp="1"/>
          </p:cNvSpPr>
          <p:nvPr>
            <p:ph type="subTitle" idx="1"/>
          </p:nvPr>
        </p:nvSpPr>
        <p:spPr>
          <a:xfrm>
            <a:off x="1371600" y="4419600"/>
            <a:ext cx="6400800" cy="1219200"/>
          </a:xfrm>
        </p:spPr>
        <p:txBody>
          <a:bodyPr/>
          <a:lstStyle/>
          <a:p>
            <a:pPr marL="342900" indent="-342900" algn="l">
              <a:buClr>
                <a:schemeClr val="bg1"/>
              </a:buClr>
              <a:buFont typeface="Arial" panose="020B0604020202020204" pitchFamily="34" charset="0"/>
              <a:buChar char="•"/>
            </a:pPr>
            <a:r>
              <a:rPr lang="en-US" sz="2800" dirty="0">
                <a:solidFill>
                  <a:srgbClr val="0070C0"/>
                </a:solidFill>
              </a:rPr>
              <a:t>What should be researched in BMI?</a:t>
            </a:r>
          </a:p>
          <a:p>
            <a:pPr marL="342900" indent="-342900" algn="l">
              <a:buClr>
                <a:schemeClr val="bg1"/>
              </a:buClr>
              <a:buFont typeface="Arial" panose="020B0604020202020204" pitchFamily="34" charset="0"/>
              <a:buChar char="•"/>
            </a:pPr>
            <a:r>
              <a:rPr lang="en-US" sz="2800" dirty="0"/>
              <a:t>Am I able to make a good choice?</a:t>
            </a:r>
          </a:p>
        </p:txBody>
      </p:sp>
      <p:sp>
        <p:nvSpPr>
          <p:cNvPr id="4" name="Slide Number Placeholder 3">
            <a:extLst>
              <a:ext uri="{FF2B5EF4-FFF2-40B4-BE49-F238E27FC236}">
                <a16:creationId xmlns:a16="http://schemas.microsoft.com/office/drawing/2014/main" id="{9089F2BF-50B9-4A85-B0D1-AB1FA3DB912A}"/>
              </a:ext>
            </a:extLst>
          </p:cNvPr>
          <p:cNvSpPr>
            <a:spLocks noGrp="1"/>
          </p:cNvSpPr>
          <p:nvPr>
            <p:ph type="sldNum" sz="quarter" idx="10"/>
          </p:nvPr>
        </p:nvSpPr>
        <p:spPr/>
        <p:txBody>
          <a:bodyPr/>
          <a:lstStyle/>
          <a:p>
            <a:fld id="{01EF93C7-D0AB-41D7-8C62-1F8A9E33AE23}" type="slidenum">
              <a:rPr lang="en-US" smtClean="0"/>
              <a:pPr/>
              <a:t>26</a:t>
            </a:fld>
            <a:endParaRPr lang="en-US"/>
          </a:p>
        </p:txBody>
      </p:sp>
    </p:spTree>
    <p:extLst>
      <p:ext uri="{BB962C8B-B14F-4D97-AF65-F5344CB8AC3E}">
        <p14:creationId xmlns:p14="http://schemas.microsoft.com/office/powerpoint/2010/main" val="75720245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Scientific Objectivity (1)</a:t>
            </a:r>
          </a:p>
        </p:txBody>
      </p:sp>
      <p:sp>
        <p:nvSpPr>
          <p:cNvPr id="3" name="Content Placeholder 2"/>
          <p:cNvSpPr>
            <a:spLocks noGrp="1"/>
          </p:cNvSpPr>
          <p:nvPr>
            <p:ph idx="1"/>
          </p:nvPr>
        </p:nvSpPr>
        <p:spPr/>
        <p:txBody>
          <a:bodyPr/>
          <a:lstStyle/>
          <a:p>
            <a:pPr>
              <a:buFont typeface="Arial" panose="020B0604020202020204" pitchFamily="34" charset="0"/>
              <a:buChar char="•"/>
            </a:pPr>
            <a:r>
              <a:rPr lang="en-US" dirty="0"/>
              <a:t>Objectivity as Faithfulness to Facts</a:t>
            </a:r>
          </a:p>
          <a:p>
            <a:pPr>
              <a:buFont typeface="Arial" panose="020B0604020202020204" pitchFamily="34" charset="0"/>
              <a:buChar char="•"/>
            </a:pPr>
            <a:endParaRPr lang="en-US" dirty="0"/>
          </a:p>
          <a:p>
            <a:pPr>
              <a:buFont typeface="Arial" panose="020B0604020202020204" pitchFamily="34" charset="0"/>
              <a:buChar char="•"/>
            </a:pPr>
            <a:r>
              <a:rPr lang="en-US" dirty="0"/>
              <a:t>Objectivity as Absence of Normative Commitments and the Value-Free Ideal</a:t>
            </a:r>
          </a:p>
          <a:p>
            <a:pPr>
              <a:buFont typeface="Arial" panose="020B0604020202020204" pitchFamily="34" charset="0"/>
              <a:buChar char="•"/>
            </a:pPr>
            <a:endParaRPr lang="en-US" dirty="0"/>
          </a:p>
          <a:p>
            <a:pPr>
              <a:buFont typeface="Arial" panose="020B0604020202020204" pitchFamily="34" charset="0"/>
              <a:buChar char="•"/>
            </a:pPr>
            <a:r>
              <a:rPr lang="en-US" dirty="0"/>
              <a:t>Objectivity as Freedom from Personal Biases </a:t>
            </a:r>
          </a:p>
          <a:p>
            <a:pPr lvl="1">
              <a:buFont typeface="Arial" panose="020B0604020202020204" pitchFamily="34" charset="0"/>
              <a:buChar char="•"/>
            </a:pPr>
            <a:r>
              <a:rPr lang="en-US" dirty="0"/>
              <a:t>Measurement and Quantification</a:t>
            </a:r>
          </a:p>
          <a:p>
            <a:pPr lvl="1">
              <a:buFont typeface="Arial" panose="020B0604020202020204" pitchFamily="34" charset="0"/>
              <a:buChar char="•"/>
            </a:pPr>
            <a:r>
              <a:rPr lang="en-US" dirty="0"/>
              <a:t>Inductive and Statistical Inference </a:t>
            </a:r>
          </a:p>
          <a:p>
            <a:endParaRPr lang="en-US" dirty="0"/>
          </a:p>
          <a:p>
            <a:endParaRPr lang="en-US" dirty="0"/>
          </a:p>
        </p:txBody>
      </p:sp>
      <p:sp>
        <p:nvSpPr>
          <p:cNvPr id="4" name="Slide Number Placeholder 3"/>
          <p:cNvSpPr>
            <a:spLocks noGrp="1"/>
          </p:cNvSpPr>
          <p:nvPr>
            <p:ph type="sldNum" sz="quarter" idx="10"/>
          </p:nvPr>
        </p:nvSpPr>
        <p:spPr/>
        <p:txBody>
          <a:bodyPr/>
          <a:lstStyle/>
          <a:p>
            <a:fld id="{970F0956-5B8E-40B4-A8DD-F75AA1D26018}" type="slidenum">
              <a:rPr lang="en-US" smtClean="0"/>
              <a:pPr/>
              <a:t>27</a:t>
            </a:fld>
            <a:endParaRPr lang="en-US"/>
          </a:p>
        </p:txBody>
      </p:sp>
    </p:spTree>
    <p:extLst>
      <p:ext uri="{BB962C8B-B14F-4D97-AF65-F5344CB8AC3E}">
        <p14:creationId xmlns:p14="http://schemas.microsoft.com/office/powerpoint/2010/main" val="394560165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Scientific Objectivity (2)</a:t>
            </a:r>
          </a:p>
        </p:txBody>
      </p:sp>
      <p:sp>
        <p:nvSpPr>
          <p:cNvPr id="3" name="Content Placeholder 2"/>
          <p:cNvSpPr>
            <a:spLocks noGrp="1"/>
          </p:cNvSpPr>
          <p:nvPr>
            <p:ph idx="1"/>
          </p:nvPr>
        </p:nvSpPr>
        <p:spPr>
          <a:xfrm>
            <a:off x="228600" y="1676400"/>
            <a:ext cx="8686800" cy="4572000"/>
          </a:xfrm>
        </p:spPr>
        <p:txBody>
          <a:bodyPr/>
          <a:lstStyle/>
          <a:p>
            <a:pPr marL="0" indent="0"/>
            <a:r>
              <a:rPr lang="en-US" dirty="0"/>
              <a:t>Science is objective in that, or to the extent that: </a:t>
            </a:r>
          </a:p>
          <a:p>
            <a:pPr>
              <a:buFont typeface="Arial" panose="020B0604020202020204" pitchFamily="34" charset="0"/>
              <a:buChar char="•"/>
            </a:pPr>
            <a:r>
              <a:rPr lang="en-US" dirty="0"/>
              <a:t>its products—theories, laws, experimental results and observations—constitute accurate representations of the external world. The products of science are not tainted by human desires, goals, capabilities or experience. </a:t>
            </a:r>
          </a:p>
          <a:p>
            <a:pPr lvl="1">
              <a:buFont typeface="Wingdings" panose="05000000000000000000" pitchFamily="2" charset="2"/>
              <a:buChar char="à"/>
            </a:pPr>
            <a:r>
              <a:rPr lang="en-US" b="1" dirty="0"/>
              <a:t>product objectivity</a:t>
            </a:r>
          </a:p>
          <a:p>
            <a:pPr marL="457200" lvl="1" indent="0">
              <a:buNone/>
            </a:pPr>
            <a:endParaRPr lang="en-US" dirty="0"/>
          </a:p>
          <a:p>
            <a:pPr>
              <a:buFont typeface="Arial" panose="020B0604020202020204" pitchFamily="34" charset="0"/>
              <a:buChar char="•"/>
            </a:pPr>
            <a:r>
              <a:rPr lang="en-US" dirty="0"/>
              <a:t>the processes and methods that characterize it neither depend on contingent social and ethical values, nor on the individual bias of a scientist</a:t>
            </a:r>
          </a:p>
          <a:p>
            <a:pPr marL="400050" lvl="1" indent="0">
              <a:buNone/>
            </a:pPr>
            <a:r>
              <a:rPr lang="en-US" b="1" dirty="0">
                <a:sym typeface="Wingdings" panose="05000000000000000000" pitchFamily="2" charset="2"/>
              </a:rPr>
              <a:t> </a:t>
            </a:r>
            <a:r>
              <a:rPr lang="en-US" b="1" dirty="0"/>
              <a:t>process objectivity</a:t>
            </a:r>
            <a:r>
              <a:rPr lang="en-US" dirty="0"/>
              <a:t>. </a:t>
            </a:r>
          </a:p>
        </p:txBody>
      </p:sp>
      <p:sp>
        <p:nvSpPr>
          <p:cNvPr id="4" name="Rectangle 3"/>
          <p:cNvSpPr/>
          <p:nvPr/>
        </p:nvSpPr>
        <p:spPr>
          <a:xfrm>
            <a:off x="1295400" y="6324600"/>
            <a:ext cx="7696200" cy="338554"/>
          </a:xfrm>
          <a:prstGeom prst="rect">
            <a:avLst/>
          </a:prstGeom>
        </p:spPr>
        <p:txBody>
          <a:bodyPr wrap="square">
            <a:spAutoFit/>
          </a:bodyPr>
          <a:lstStyle/>
          <a:p>
            <a:pPr algn="r"/>
            <a:r>
              <a:rPr lang="en-US" sz="1600" b="0" dirty="0">
                <a:solidFill>
                  <a:schemeClr val="bg1"/>
                </a:solidFill>
                <a:hlinkClick r:id="rId2"/>
              </a:rPr>
              <a:t>http://plato.stanford.edu/entries/scientific-objectivity</a:t>
            </a:r>
            <a:r>
              <a:rPr lang="en-US" sz="1600" b="0" dirty="0">
                <a:solidFill>
                  <a:schemeClr val="bg1"/>
                </a:solidFill>
              </a:rPr>
              <a:t> </a:t>
            </a:r>
          </a:p>
        </p:txBody>
      </p:sp>
      <p:sp>
        <p:nvSpPr>
          <p:cNvPr id="5" name="Slide Number Placeholder 4"/>
          <p:cNvSpPr>
            <a:spLocks noGrp="1"/>
          </p:cNvSpPr>
          <p:nvPr>
            <p:ph type="sldNum" sz="quarter" idx="10"/>
          </p:nvPr>
        </p:nvSpPr>
        <p:spPr/>
        <p:txBody>
          <a:bodyPr/>
          <a:lstStyle/>
          <a:p>
            <a:fld id="{970F0956-5B8E-40B4-A8DD-F75AA1D26018}" type="slidenum">
              <a:rPr lang="en-US" smtClean="0"/>
              <a:pPr/>
              <a:t>28</a:t>
            </a:fld>
            <a:endParaRPr lang="en-US"/>
          </a:p>
        </p:txBody>
      </p:sp>
    </p:spTree>
    <p:extLst>
      <p:ext uri="{BB962C8B-B14F-4D97-AF65-F5344CB8AC3E}">
        <p14:creationId xmlns:p14="http://schemas.microsoft.com/office/powerpoint/2010/main" val="333758434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view from nowhere</a:t>
            </a:r>
          </a:p>
        </p:txBody>
      </p:sp>
      <p:sp>
        <p:nvSpPr>
          <p:cNvPr id="3" name="Content Placeholder 2"/>
          <p:cNvSpPr>
            <a:spLocks noGrp="1"/>
          </p:cNvSpPr>
          <p:nvPr>
            <p:ph idx="1"/>
          </p:nvPr>
        </p:nvSpPr>
        <p:spPr>
          <a:xfrm>
            <a:off x="228600" y="1676400"/>
            <a:ext cx="8686800" cy="1752600"/>
          </a:xfrm>
        </p:spPr>
        <p:txBody>
          <a:bodyPr/>
          <a:lstStyle/>
          <a:p>
            <a:r>
              <a:rPr lang="en-US" dirty="0"/>
              <a:t>There are two kinds of qualities: </a:t>
            </a:r>
          </a:p>
          <a:p>
            <a:pPr>
              <a:buFont typeface="Arial" panose="020B0604020202020204" pitchFamily="34" charset="0"/>
              <a:buChar char="•"/>
            </a:pPr>
            <a:r>
              <a:rPr lang="en-US" dirty="0"/>
              <a:t>ones that vary with the perspective one has or takes, and,</a:t>
            </a:r>
          </a:p>
          <a:p>
            <a:pPr>
              <a:buFont typeface="Arial" panose="020B0604020202020204" pitchFamily="34" charset="0"/>
              <a:buChar char="•"/>
            </a:pPr>
            <a:r>
              <a:rPr lang="en-US" dirty="0"/>
              <a:t>ones that remain constant through changes of perspective. The latter are the objective properties. </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9600" y="3699510"/>
            <a:ext cx="2857500" cy="2457450"/>
          </a:xfrm>
          <a:prstGeom prst="rect">
            <a:avLst/>
          </a:prstGeom>
        </p:spPr>
      </p:pic>
      <p:sp>
        <p:nvSpPr>
          <p:cNvPr id="5" name="AutoShape 2" descr="Image result for different perspectives"/>
          <p:cNvSpPr>
            <a:spLocks noChangeAspect="1" noChangeArrowheads="1"/>
          </p:cNvSpPr>
          <p:nvPr/>
        </p:nvSpPr>
        <p:spPr bwMode="auto">
          <a:xfrm>
            <a:off x="-31750" y="-13652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33800" y="3679135"/>
            <a:ext cx="4953000" cy="2493065"/>
          </a:xfrm>
          <a:prstGeom prst="rect">
            <a:avLst/>
          </a:prstGeom>
        </p:spPr>
      </p:pic>
      <p:sp>
        <p:nvSpPr>
          <p:cNvPr id="7" name="Rectangle 6"/>
          <p:cNvSpPr/>
          <p:nvPr/>
        </p:nvSpPr>
        <p:spPr>
          <a:xfrm>
            <a:off x="1295400" y="6324600"/>
            <a:ext cx="7696200" cy="338554"/>
          </a:xfrm>
          <a:prstGeom prst="rect">
            <a:avLst/>
          </a:prstGeom>
        </p:spPr>
        <p:txBody>
          <a:bodyPr wrap="square">
            <a:spAutoFit/>
          </a:bodyPr>
          <a:lstStyle/>
          <a:p>
            <a:pPr algn="r"/>
            <a:r>
              <a:rPr lang="en-US" sz="1600" b="0" dirty="0">
                <a:solidFill>
                  <a:schemeClr val="bg1"/>
                </a:solidFill>
                <a:hlinkClick r:id="rId4"/>
              </a:rPr>
              <a:t>http://plato.stanford.edu/entries/scientific-objectivity</a:t>
            </a:r>
            <a:r>
              <a:rPr lang="en-US" sz="1600" b="0" dirty="0">
                <a:solidFill>
                  <a:schemeClr val="bg1"/>
                </a:solidFill>
              </a:rPr>
              <a:t> </a:t>
            </a:r>
          </a:p>
        </p:txBody>
      </p:sp>
      <p:sp>
        <p:nvSpPr>
          <p:cNvPr id="8" name="Slide Number Placeholder 7"/>
          <p:cNvSpPr>
            <a:spLocks noGrp="1"/>
          </p:cNvSpPr>
          <p:nvPr>
            <p:ph type="sldNum" sz="quarter" idx="10"/>
          </p:nvPr>
        </p:nvSpPr>
        <p:spPr/>
        <p:txBody>
          <a:bodyPr/>
          <a:lstStyle/>
          <a:p>
            <a:fld id="{970F0956-5B8E-40B4-A8DD-F75AA1D26018}" type="slidenum">
              <a:rPr lang="en-US" smtClean="0"/>
              <a:pPr/>
              <a:t>29</a:t>
            </a:fld>
            <a:endParaRPr lang="en-US"/>
          </a:p>
        </p:txBody>
      </p:sp>
    </p:spTree>
    <p:extLst>
      <p:ext uri="{BB962C8B-B14F-4D97-AF65-F5344CB8AC3E}">
        <p14:creationId xmlns:p14="http://schemas.microsoft.com/office/powerpoint/2010/main" val="356422818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Today: essence of </a:t>
            </a:r>
            <a:r>
              <a:rPr lang="en-US" dirty="0">
                <a:solidFill>
                  <a:srgbClr val="FFFF00"/>
                </a:solidFill>
              </a:rPr>
              <a:t>these topics</a:t>
            </a:r>
          </a:p>
        </p:txBody>
      </p:sp>
      <p:sp>
        <p:nvSpPr>
          <p:cNvPr id="2" name="Slide Number Placeholder 1"/>
          <p:cNvSpPr>
            <a:spLocks noGrp="1"/>
          </p:cNvSpPr>
          <p:nvPr>
            <p:ph type="sldNum" sz="quarter" idx="10"/>
          </p:nvPr>
        </p:nvSpPr>
        <p:spPr/>
        <p:txBody>
          <a:bodyPr/>
          <a:lstStyle/>
          <a:p>
            <a:fld id="{970F0956-5B8E-40B4-A8DD-F75AA1D26018}" type="slidenum">
              <a:rPr lang="en-US" smtClean="0"/>
              <a:pPr/>
              <a:t>3</a:t>
            </a:fld>
            <a:endParaRPr lang="en-US"/>
          </a:p>
        </p:txBody>
      </p:sp>
      <p:sp>
        <p:nvSpPr>
          <p:cNvPr id="5" name="Content Placeholder 4">
            <a:extLst>
              <a:ext uri="{FF2B5EF4-FFF2-40B4-BE49-F238E27FC236}">
                <a16:creationId xmlns:a16="http://schemas.microsoft.com/office/drawing/2014/main" id="{960BE7AB-0EC0-4713-B244-3557BF5F8C16}"/>
              </a:ext>
            </a:extLst>
          </p:cNvPr>
          <p:cNvSpPr>
            <a:spLocks noGrp="1"/>
          </p:cNvSpPr>
          <p:nvPr>
            <p:ph idx="1"/>
          </p:nvPr>
        </p:nvSpPr>
        <p:spPr>
          <a:xfrm>
            <a:off x="152400" y="1676400"/>
            <a:ext cx="8987117" cy="4953000"/>
          </a:xfrm>
        </p:spPr>
        <p:txBody>
          <a:bodyPr/>
          <a:lstStyle/>
          <a:p>
            <a:pPr marL="517525" indent="-517525">
              <a:tabLst>
                <a:tab pos="1376363" algn="l"/>
              </a:tabLst>
            </a:pPr>
            <a:r>
              <a:rPr lang="en-US" sz="1800" dirty="0">
                <a:solidFill>
                  <a:srgbClr val="FFFF00"/>
                </a:solidFill>
              </a:rPr>
              <a:t>C1.	Introduction To Research And Research Proposals</a:t>
            </a:r>
          </a:p>
          <a:p>
            <a:pPr marL="517525" indent="-517525">
              <a:tabLst>
                <a:tab pos="1376363" algn="l"/>
              </a:tabLst>
            </a:pPr>
            <a:r>
              <a:rPr lang="en-US" sz="1800" dirty="0">
                <a:solidFill>
                  <a:srgbClr val="FFFF00"/>
                </a:solidFill>
              </a:rPr>
              <a:t>C2.	Fundamentals Of Science And Research</a:t>
            </a:r>
          </a:p>
          <a:p>
            <a:pPr marL="517525" indent="-517525">
              <a:tabLst>
                <a:tab pos="1376363" algn="l"/>
              </a:tabLst>
            </a:pPr>
            <a:r>
              <a:rPr lang="en-US" sz="1800" dirty="0">
                <a:solidFill>
                  <a:srgbClr val="FFFF00"/>
                </a:solidFill>
              </a:rPr>
              <a:t>C3.	Parameters For Research Designs</a:t>
            </a:r>
          </a:p>
          <a:p>
            <a:pPr marL="517525" indent="-517525">
              <a:tabLst>
                <a:tab pos="1376363" algn="l"/>
              </a:tabLst>
            </a:pPr>
            <a:r>
              <a:rPr lang="en-US" sz="1800" dirty="0"/>
              <a:t>C4.	Planning Of Research Projects</a:t>
            </a:r>
          </a:p>
          <a:p>
            <a:pPr marL="517525" indent="-517525">
              <a:tabLst>
                <a:tab pos="1376363" algn="l"/>
              </a:tabLst>
            </a:pPr>
            <a:r>
              <a:rPr lang="en-US" sz="1800" dirty="0">
                <a:solidFill>
                  <a:srgbClr val="FFFF00"/>
                </a:solidFill>
              </a:rPr>
              <a:t>C5.	Types Of Bias</a:t>
            </a:r>
          </a:p>
          <a:p>
            <a:pPr marL="517525" indent="-517525">
              <a:tabLst>
                <a:tab pos="1376363" algn="l"/>
              </a:tabLst>
            </a:pPr>
            <a:r>
              <a:rPr lang="en-US" sz="1800" dirty="0">
                <a:solidFill>
                  <a:srgbClr val="FFFF00"/>
                </a:solidFill>
              </a:rPr>
              <a:t>C6.	Qualitative Research Methods: Theory And Data Collection Methods</a:t>
            </a:r>
          </a:p>
          <a:p>
            <a:pPr marL="517525" indent="-517525">
              <a:tabLst>
                <a:tab pos="1376363" algn="l"/>
              </a:tabLst>
            </a:pPr>
            <a:r>
              <a:rPr lang="en-US" sz="1800" dirty="0">
                <a:solidFill>
                  <a:srgbClr val="FFFF00"/>
                </a:solidFill>
              </a:rPr>
              <a:t>C7.	Mixed Methods: Integration Of Quantitative And Qualitative Methods</a:t>
            </a:r>
          </a:p>
          <a:p>
            <a:pPr marL="517525" indent="-517525">
              <a:tabLst>
                <a:tab pos="1376363" algn="l"/>
              </a:tabLst>
            </a:pPr>
            <a:r>
              <a:rPr lang="en-US" sz="1800" dirty="0">
                <a:solidFill>
                  <a:srgbClr val="FFFF00"/>
                </a:solidFill>
              </a:rPr>
              <a:t>C8.	Introduction To Data Analysis Of Quantitative And Qualitative Variables</a:t>
            </a:r>
          </a:p>
          <a:p>
            <a:pPr marL="517525" indent="-517525">
              <a:tabLst>
                <a:tab pos="1376363" algn="l"/>
              </a:tabLst>
            </a:pPr>
            <a:r>
              <a:rPr lang="en-US" sz="1800" dirty="0"/>
              <a:t>C9.	Elements Of Epidemiology</a:t>
            </a:r>
          </a:p>
          <a:p>
            <a:pPr marL="517525" indent="-517525">
              <a:tabLst>
                <a:tab pos="1376363" algn="l"/>
              </a:tabLst>
            </a:pPr>
            <a:r>
              <a:rPr lang="en-US" sz="1800" dirty="0"/>
              <a:t>C10.	Descriptive And Elementary Statistics</a:t>
            </a:r>
          </a:p>
          <a:p>
            <a:pPr marL="517525" indent="-517525">
              <a:tabLst>
                <a:tab pos="1376363" algn="l"/>
              </a:tabLst>
            </a:pPr>
            <a:r>
              <a:rPr lang="en-US" sz="1800" dirty="0"/>
              <a:t>C11.	Statistical Analysis</a:t>
            </a:r>
          </a:p>
          <a:p>
            <a:pPr marL="517525" indent="-517525">
              <a:tabLst>
                <a:tab pos="1376363" algn="l"/>
              </a:tabLst>
            </a:pPr>
            <a:r>
              <a:rPr lang="en-US" sz="1800" dirty="0"/>
              <a:t>C12.	Clinical Trial Design	</a:t>
            </a:r>
          </a:p>
          <a:p>
            <a:pPr marL="517525" indent="-517525">
              <a:tabLst>
                <a:tab pos="1376363" algn="l"/>
              </a:tabLst>
            </a:pPr>
            <a:r>
              <a:rPr lang="en-US" sz="1800" dirty="0">
                <a:solidFill>
                  <a:srgbClr val="FFFF00"/>
                </a:solidFill>
              </a:rPr>
              <a:t>C13.	Fundamentals Of Research: Quality Of Research Proposals</a:t>
            </a:r>
          </a:p>
          <a:p>
            <a:pPr marL="517525" indent="-517525">
              <a:tabLst>
                <a:tab pos="1376363" algn="l"/>
              </a:tabLst>
            </a:pPr>
            <a:r>
              <a:rPr lang="en-US" sz="1800" dirty="0"/>
              <a:t>C14.	Presentation Of Final Research Proposals</a:t>
            </a:r>
          </a:p>
          <a:p>
            <a:pPr marL="517525" indent="-517525">
              <a:tabLst>
                <a:tab pos="1376363" algn="l"/>
              </a:tabLst>
            </a:pPr>
            <a:r>
              <a:rPr lang="en-US" sz="1800" dirty="0"/>
              <a:t>C15.	Final Exam.</a:t>
            </a:r>
          </a:p>
          <a:p>
            <a:endParaRPr lang="en-US" sz="1600" dirty="0"/>
          </a:p>
        </p:txBody>
      </p:sp>
    </p:spTree>
    <p:extLst>
      <p:ext uri="{BB962C8B-B14F-4D97-AF65-F5344CB8AC3E}">
        <p14:creationId xmlns:p14="http://schemas.microsoft.com/office/powerpoint/2010/main" val="135992398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28600" y="457200"/>
            <a:ext cx="8686800" cy="762000"/>
          </a:xfrm>
        </p:spPr>
        <p:txBody>
          <a:bodyPr/>
          <a:lstStyle/>
          <a:p>
            <a:r>
              <a:rPr lang="en-US" dirty="0"/>
              <a:t>To sharpen your critical thinking:</a:t>
            </a:r>
            <a:br>
              <a:rPr lang="en-US" dirty="0"/>
            </a:br>
            <a:r>
              <a:rPr lang="en-US" dirty="0"/>
              <a:t>is there scientific objectivity here?</a:t>
            </a:r>
          </a:p>
        </p:txBody>
      </p:sp>
      <p:pic>
        <p:nvPicPr>
          <p:cNvPr id="6" name="Content Placeholder 5"/>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457372" y="1676400"/>
            <a:ext cx="6229255" cy="4953000"/>
          </a:xfrm>
        </p:spPr>
      </p:pic>
      <p:grpSp>
        <p:nvGrpSpPr>
          <p:cNvPr id="3" name="Group 2"/>
          <p:cNvGrpSpPr/>
          <p:nvPr/>
        </p:nvGrpSpPr>
        <p:grpSpPr>
          <a:xfrm>
            <a:off x="3361380" y="2342345"/>
            <a:ext cx="2393327" cy="1039744"/>
            <a:chOff x="3361380" y="2342345"/>
            <a:chExt cx="2393327" cy="1039744"/>
          </a:xfrm>
        </p:grpSpPr>
        <p:sp>
          <p:nvSpPr>
            <p:cNvPr id="7" name="Freeform 6"/>
            <p:cNvSpPr/>
            <p:nvPr/>
          </p:nvSpPr>
          <p:spPr bwMode="auto">
            <a:xfrm>
              <a:off x="3739828" y="2537077"/>
              <a:ext cx="330958" cy="622380"/>
            </a:xfrm>
            <a:custGeom>
              <a:avLst/>
              <a:gdLst>
                <a:gd name="connsiteX0" fmla="*/ 259307 w 330958"/>
                <a:gd name="connsiteY0" fmla="*/ 4819 h 622380"/>
                <a:gd name="connsiteX1" fmla="*/ 276367 w 330958"/>
                <a:gd name="connsiteY1" fmla="*/ 15054 h 622380"/>
                <a:gd name="connsiteX2" fmla="*/ 283191 w 330958"/>
                <a:gd name="connsiteY2" fmla="*/ 28702 h 622380"/>
                <a:gd name="connsiteX3" fmla="*/ 300251 w 330958"/>
                <a:gd name="connsiteY3" fmla="*/ 49174 h 622380"/>
                <a:gd name="connsiteX4" fmla="*/ 303662 w 330958"/>
                <a:gd name="connsiteY4" fmla="*/ 66233 h 622380"/>
                <a:gd name="connsiteX5" fmla="*/ 310486 w 330958"/>
                <a:gd name="connsiteY5" fmla="*/ 107177 h 622380"/>
                <a:gd name="connsiteX6" fmla="*/ 317310 w 330958"/>
                <a:gd name="connsiteY6" fmla="*/ 131060 h 622380"/>
                <a:gd name="connsiteX7" fmla="*/ 307074 w 330958"/>
                <a:gd name="connsiteY7" fmla="*/ 134472 h 622380"/>
                <a:gd name="connsiteX8" fmla="*/ 317310 w 330958"/>
                <a:gd name="connsiteY8" fmla="*/ 137884 h 622380"/>
                <a:gd name="connsiteX9" fmla="*/ 307074 w 330958"/>
                <a:gd name="connsiteY9" fmla="*/ 134472 h 622380"/>
                <a:gd name="connsiteX10" fmla="*/ 313898 w 330958"/>
                <a:gd name="connsiteY10" fmla="*/ 144708 h 622380"/>
                <a:gd name="connsiteX11" fmla="*/ 313898 w 330958"/>
                <a:gd name="connsiteY11" fmla="*/ 216359 h 622380"/>
                <a:gd name="connsiteX12" fmla="*/ 310486 w 330958"/>
                <a:gd name="connsiteY12" fmla="*/ 233419 h 622380"/>
                <a:gd name="connsiteX13" fmla="*/ 307074 w 330958"/>
                <a:gd name="connsiteY13" fmla="*/ 243654 h 622380"/>
                <a:gd name="connsiteX14" fmla="*/ 317310 w 330958"/>
                <a:gd name="connsiteY14" fmla="*/ 267538 h 622380"/>
                <a:gd name="connsiteX15" fmla="*/ 320722 w 330958"/>
                <a:gd name="connsiteY15" fmla="*/ 291422 h 622380"/>
                <a:gd name="connsiteX16" fmla="*/ 324134 w 330958"/>
                <a:gd name="connsiteY16" fmla="*/ 322129 h 622380"/>
                <a:gd name="connsiteX17" fmla="*/ 330958 w 330958"/>
                <a:gd name="connsiteY17" fmla="*/ 346013 h 622380"/>
                <a:gd name="connsiteX18" fmla="*/ 324134 w 330958"/>
                <a:gd name="connsiteY18" fmla="*/ 414251 h 622380"/>
                <a:gd name="connsiteX19" fmla="*/ 317310 w 330958"/>
                <a:gd name="connsiteY19" fmla="*/ 434723 h 622380"/>
                <a:gd name="connsiteX20" fmla="*/ 303662 w 330958"/>
                <a:gd name="connsiteY20" fmla="*/ 458607 h 622380"/>
                <a:gd name="connsiteX21" fmla="*/ 296839 w 330958"/>
                <a:gd name="connsiteY21" fmla="*/ 482490 h 622380"/>
                <a:gd name="connsiteX22" fmla="*/ 290015 w 330958"/>
                <a:gd name="connsiteY22" fmla="*/ 496138 h 622380"/>
                <a:gd name="connsiteX23" fmla="*/ 283191 w 330958"/>
                <a:gd name="connsiteY23" fmla="*/ 516610 h 622380"/>
                <a:gd name="connsiteX24" fmla="*/ 269543 w 330958"/>
                <a:gd name="connsiteY24" fmla="*/ 537081 h 622380"/>
                <a:gd name="connsiteX25" fmla="*/ 262719 w 330958"/>
                <a:gd name="connsiteY25" fmla="*/ 547317 h 622380"/>
                <a:gd name="connsiteX26" fmla="*/ 252483 w 330958"/>
                <a:gd name="connsiteY26" fmla="*/ 557553 h 622380"/>
                <a:gd name="connsiteX27" fmla="*/ 245659 w 330958"/>
                <a:gd name="connsiteY27" fmla="*/ 567789 h 622380"/>
                <a:gd name="connsiteX28" fmla="*/ 225188 w 330958"/>
                <a:gd name="connsiteY28" fmla="*/ 588260 h 622380"/>
                <a:gd name="connsiteX29" fmla="*/ 214952 w 330958"/>
                <a:gd name="connsiteY29" fmla="*/ 598496 h 622380"/>
                <a:gd name="connsiteX30" fmla="*/ 194480 w 330958"/>
                <a:gd name="connsiteY30" fmla="*/ 615556 h 622380"/>
                <a:gd name="connsiteX31" fmla="*/ 174009 w 330958"/>
                <a:gd name="connsiteY31" fmla="*/ 622380 h 622380"/>
                <a:gd name="connsiteX32" fmla="*/ 153537 w 330958"/>
                <a:gd name="connsiteY32" fmla="*/ 618968 h 622380"/>
                <a:gd name="connsiteX33" fmla="*/ 119418 w 330958"/>
                <a:gd name="connsiteY33" fmla="*/ 608732 h 622380"/>
                <a:gd name="connsiteX34" fmla="*/ 109182 w 330958"/>
                <a:gd name="connsiteY34" fmla="*/ 605320 h 622380"/>
                <a:gd name="connsiteX35" fmla="*/ 98946 w 330958"/>
                <a:gd name="connsiteY35" fmla="*/ 598496 h 622380"/>
                <a:gd name="connsiteX36" fmla="*/ 88710 w 330958"/>
                <a:gd name="connsiteY36" fmla="*/ 595084 h 622380"/>
                <a:gd name="connsiteX37" fmla="*/ 78474 w 330958"/>
                <a:gd name="connsiteY37" fmla="*/ 588260 h 622380"/>
                <a:gd name="connsiteX38" fmla="*/ 58003 w 330958"/>
                <a:gd name="connsiteY38" fmla="*/ 581436 h 622380"/>
                <a:gd name="connsiteX39" fmla="*/ 51179 w 330958"/>
                <a:gd name="connsiteY39" fmla="*/ 571201 h 622380"/>
                <a:gd name="connsiteX40" fmla="*/ 44355 w 330958"/>
                <a:gd name="connsiteY40" fmla="*/ 550729 h 622380"/>
                <a:gd name="connsiteX41" fmla="*/ 34119 w 330958"/>
                <a:gd name="connsiteY41" fmla="*/ 537081 h 622380"/>
                <a:gd name="connsiteX42" fmla="*/ 23883 w 330958"/>
                <a:gd name="connsiteY42" fmla="*/ 513198 h 622380"/>
                <a:gd name="connsiteX43" fmla="*/ 10236 w 330958"/>
                <a:gd name="connsiteY43" fmla="*/ 479078 h 622380"/>
                <a:gd name="connsiteX44" fmla="*/ 6824 w 330958"/>
                <a:gd name="connsiteY44" fmla="*/ 468842 h 622380"/>
                <a:gd name="connsiteX45" fmla="*/ 6824 w 330958"/>
                <a:gd name="connsiteY45" fmla="*/ 434723 h 622380"/>
                <a:gd name="connsiteX46" fmla="*/ 0 w 330958"/>
                <a:gd name="connsiteY46" fmla="*/ 328953 h 622380"/>
                <a:gd name="connsiteX47" fmla="*/ 3412 w 330958"/>
                <a:gd name="connsiteY47" fmla="*/ 308481 h 622380"/>
                <a:gd name="connsiteX48" fmla="*/ 6824 w 330958"/>
                <a:gd name="connsiteY48" fmla="*/ 298245 h 622380"/>
                <a:gd name="connsiteX49" fmla="*/ 10236 w 330958"/>
                <a:gd name="connsiteY49" fmla="*/ 277774 h 622380"/>
                <a:gd name="connsiteX50" fmla="*/ 17059 w 330958"/>
                <a:gd name="connsiteY50" fmla="*/ 240242 h 622380"/>
                <a:gd name="connsiteX51" fmla="*/ 23883 w 330958"/>
                <a:gd name="connsiteY51" fmla="*/ 226595 h 622380"/>
                <a:gd name="connsiteX52" fmla="*/ 30707 w 330958"/>
                <a:gd name="connsiteY52" fmla="*/ 216359 h 622380"/>
                <a:gd name="connsiteX53" fmla="*/ 37531 w 330958"/>
                <a:gd name="connsiteY53" fmla="*/ 195887 h 622380"/>
                <a:gd name="connsiteX54" fmla="*/ 40943 w 330958"/>
                <a:gd name="connsiteY54" fmla="*/ 185651 h 622380"/>
                <a:gd name="connsiteX55" fmla="*/ 51179 w 330958"/>
                <a:gd name="connsiteY55" fmla="*/ 172004 h 622380"/>
                <a:gd name="connsiteX56" fmla="*/ 54591 w 330958"/>
                <a:gd name="connsiteY56" fmla="*/ 161768 h 622380"/>
                <a:gd name="connsiteX57" fmla="*/ 68239 w 330958"/>
                <a:gd name="connsiteY57" fmla="*/ 141296 h 622380"/>
                <a:gd name="connsiteX58" fmla="*/ 71651 w 330958"/>
                <a:gd name="connsiteY58" fmla="*/ 127648 h 622380"/>
                <a:gd name="connsiteX59" fmla="*/ 92122 w 330958"/>
                <a:gd name="connsiteY59" fmla="*/ 93529 h 622380"/>
                <a:gd name="connsiteX60" fmla="*/ 98946 w 330958"/>
                <a:gd name="connsiteY60" fmla="*/ 83293 h 622380"/>
                <a:gd name="connsiteX61" fmla="*/ 105770 w 330958"/>
                <a:gd name="connsiteY61" fmla="*/ 73057 h 622380"/>
                <a:gd name="connsiteX62" fmla="*/ 126242 w 330958"/>
                <a:gd name="connsiteY62" fmla="*/ 59410 h 622380"/>
                <a:gd name="connsiteX63" fmla="*/ 136477 w 330958"/>
                <a:gd name="connsiteY63" fmla="*/ 52586 h 622380"/>
                <a:gd name="connsiteX64" fmla="*/ 150125 w 330958"/>
                <a:gd name="connsiteY64" fmla="*/ 42350 h 622380"/>
                <a:gd name="connsiteX65" fmla="*/ 180833 w 330958"/>
                <a:gd name="connsiteY65" fmla="*/ 21878 h 622380"/>
                <a:gd name="connsiteX66" fmla="*/ 191068 w 330958"/>
                <a:gd name="connsiteY66" fmla="*/ 15054 h 622380"/>
                <a:gd name="connsiteX67" fmla="*/ 201304 w 330958"/>
                <a:gd name="connsiteY67" fmla="*/ 11642 h 622380"/>
                <a:gd name="connsiteX68" fmla="*/ 221776 w 330958"/>
                <a:gd name="connsiteY68" fmla="*/ 1407 h 622380"/>
                <a:gd name="connsiteX69" fmla="*/ 259307 w 330958"/>
                <a:gd name="connsiteY69" fmla="*/ 4819 h 6223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Lst>
              <a:rect l="l" t="t" r="r" b="b"/>
              <a:pathLst>
                <a:path w="330958" h="622380">
                  <a:moveTo>
                    <a:pt x="259307" y="4819"/>
                  </a:moveTo>
                  <a:cubicBezTo>
                    <a:pt x="268406" y="7094"/>
                    <a:pt x="271678" y="10365"/>
                    <a:pt x="276367" y="15054"/>
                  </a:cubicBezTo>
                  <a:cubicBezTo>
                    <a:pt x="279964" y="18650"/>
                    <a:pt x="280667" y="24286"/>
                    <a:pt x="283191" y="28702"/>
                  </a:cubicBezTo>
                  <a:cubicBezTo>
                    <a:pt x="289525" y="39786"/>
                    <a:pt x="290842" y="39765"/>
                    <a:pt x="300251" y="49174"/>
                  </a:cubicBezTo>
                  <a:cubicBezTo>
                    <a:pt x="301388" y="54860"/>
                    <a:pt x="302654" y="60522"/>
                    <a:pt x="303662" y="66233"/>
                  </a:cubicBezTo>
                  <a:cubicBezTo>
                    <a:pt x="306066" y="79859"/>
                    <a:pt x="307130" y="93754"/>
                    <a:pt x="310486" y="107177"/>
                  </a:cubicBezTo>
                  <a:cubicBezTo>
                    <a:pt x="314770" y="124313"/>
                    <a:pt x="312415" y="116376"/>
                    <a:pt x="317310" y="131060"/>
                  </a:cubicBezTo>
                  <a:cubicBezTo>
                    <a:pt x="313898" y="132197"/>
                    <a:pt x="303662" y="133335"/>
                    <a:pt x="307074" y="134472"/>
                  </a:cubicBezTo>
                  <a:lnTo>
                    <a:pt x="317310" y="137884"/>
                  </a:lnTo>
                  <a:lnTo>
                    <a:pt x="307074" y="134472"/>
                  </a:lnTo>
                  <a:cubicBezTo>
                    <a:pt x="309349" y="137884"/>
                    <a:pt x="313703" y="140612"/>
                    <a:pt x="313898" y="144708"/>
                  </a:cubicBezTo>
                  <a:cubicBezTo>
                    <a:pt x="318111" y="233189"/>
                    <a:pt x="302630" y="182554"/>
                    <a:pt x="313898" y="216359"/>
                  </a:cubicBezTo>
                  <a:cubicBezTo>
                    <a:pt x="312761" y="222046"/>
                    <a:pt x="311893" y="227793"/>
                    <a:pt x="310486" y="233419"/>
                  </a:cubicBezTo>
                  <a:cubicBezTo>
                    <a:pt x="309614" y="236908"/>
                    <a:pt x="307074" y="240058"/>
                    <a:pt x="307074" y="243654"/>
                  </a:cubicBezTo>
                  <a:cubicBezTo>
                    <a:pt x="307074" y="248674"/>
                    <a:pt x="315978" y="264873"/>
                    <a:pt x="317310" y="267538"/>
                  </a:cubicBezTo>
                  <a:cubicBezTo>
                    <a:pt x="318447" y="275499"/>
                    <a:pt x="319724" y="283442"/>
                    <a:pt x="320722" y="291422"/>
                  </a:cubicBezTo>
                  <a:cubicBezTo>
                    <a:pt x="321999" y="301641"/>
                    <a:pt x="322568" y="311950"/>
                    <a:pt x="324134" y="322129"/>
                  </a:cubicBezTo>
                  <a:cubicBezTo>
                    <a:pt x="325358" y="330086"/>
                    <a:pt x="328410" y="338369"/>
                    <a:pt x="330958" y="346013"/>
                  </a:cubicBezTo>
                  <a:cubicBezTo>
                    <a:pt x="320647" y="387255"/>
                    <a:pt x="337469" y="316459"/>
                    <a:pt x="324134" y="414251"/>
                  </a:cubicBezTo>
                  <a:cubicBezTo>
                    <a:pt x="323162" y="421378"/>
                    <a:pt x="320527" y="428289"/>
                    <a:pt x="317310" y="434723"/>
                  </a:cubicBezTo>
                  <a:cubicBezTo>
                    <a:pt x="308652" y="452039"/>
                    <a:pt x="313307" y="444139"/>
                    <a:pt x="303662" y="458607"/>
                  </a:cubicBezTo>
                  <a:cubicBezTo>
                    <a:pt x="301930" y="465536"/>
                    <a:pt x="299777" y="475635"/>
                    <a:pt x="296839" y="482490"/>
                  </a:cubicBezTo>
                  <a:cubicBezTo>
                    <a:pt x="294835" y="487165"/>
                    <a:pt x="291904" y="491415"/>
                    <a:pt x="290015" y="496138"/>
                  </a:cubicBezTo>
                  <a:cubicBezTo>
                    <a:pt x="287344" y="502817"/>
                    <a:pt x="287181" y="510625"/>
                    <a:pt x="283191" y="516610"/>
                  </a:cubicBezTo>
                  <a:lnTo>
                    <a:pt x="269543" y="537081"/>
                  </a:lnTo>
                  <a:cubicBezTo>
                    <a:pt x="267268" y="540493"/>
                    <a:pt x="265619" y="544417"/>
                    <a:pt x="262719" y="547317"/>
                  </a:cubicBezTo>
                  <a:cubicBezTo>
                    <a:pt x="259307" y="550729"/>
                    <a:pt x="255572" y="553846"/>
                    <a:pt x="252483" y="557553"/>
                  </a:cubicBezTo>
                  <a:cubicBezTo>
                    <a:pt x="249858" y="560703"/>
                    <a:pt x="248383" y="564724"/>
                    <a:pt x="245659" y="567789"/>
                  </a:cubicBezTo>
                  <a:cubicBezTo>
                    <a:pt x="239248" y="575002"/>
                    <a:pt x="232012" y="581436"/>
                    <a:pt x="225188" y="588260"/>
                  </a:cubicBezTo>
                  <a:lnTo>
                    <a:pt x="214952" y="598496"/>
                  </a:lnTo>
                  <a:cubicBezTo>
                    <a:pt x="208524" y="604924"/>
                    <a:pt x="203031" y="611756"/>
                    <a:pt x="194480" y="615556"/>
                  </a:cubicBezTo>
                  <a:cubicBezTo>
                    <a:pt x="187907" y="618477"/>
                    <a:pt x="174009" y="622380"/>
                    <a:pt x="174009" y="622380"/>
                  </a:cubicBezTo>
                  <a:cubicBezTo>
                    <a:pt x="167185" y="621243"/>
                    <a:pt x="160321" y="620325"/>
                    <a:pt x="153537" y="618968"/>
                  </a:cubicBezTo>
                  <a:cubicBezTo>
                    <a:pt x="140644" y="616389"/>
                    <a:pt x="132476" y="613085"/>
                    <a:pt x="119418" y="608732"/>
                  </a:cubicBezTo>
                  <a:cubicBezTo>
                    <a:pt x="116006" y="607595"/>
                    <a:pt x="112175" y="607315"/>
                    <a:pt x="109182" y="605320"/>
                  </a:cubicBezTo>
                  <a:cubicBezTo>
                    <a:pt x="105770" y="603045"/>
                    <a:pt x="102614" y="600330"/>
                    <a:pt x="98946" y="598496"/>
                  </a:cubicBezTo>
                  <a:cubicBezTo>
                    <a:pt x="95729" y="596888"/>
                    <a:pt x="91927" y="596692"/>
                    <a:pt x="88710" y="595084"/>
                  </a:cubicBezTo>
                  <a:cubicBezTo>
                    <a:pt x="85042" y="593250"/>
                    <a:pt x="82221" y="589926"/>
                    <a:pt x="78474" y="588260"/>
                  </a:cubicBezTo>
                  <a:cubicBezTo>
                    <a:pt x="71901" y="585339"/>
                    <a:pt x="58003" y="581436"/>
                    <a:pt x="58003" y="581436"/>
                  </a:cubicBezTo>
                  <a:cubicBezTo>
                    <a:pt x="55728" y="578024"/>
                    <a:pt x="52844" y="574948"/>
                    <a:pt x="51179" y="571201"/>
                  </a:cubicBezTo>
                  <a:cubicBezTo>
                    <a:pt x="48258" y="564628"/>
                    <a:pt x="48671" y="556484"/>
                    <a:pt x="44355" y="550729"/>
                  </a:cubicBezTo>
                  <a:cubicBezTo>
                    <a:pt x="40943" y="546180"/>
                    <a:pt x="37133" y="541903"/>
                    <a:pt x="34119" y="537081"/>
                  </a:cubicBezTo>
                  <a:cubicBezTo>
                    <a:pt x="23833" y="520623"/>
                    <a:pt x="30215" y="527971"/>
                    <a:pt x="23883" y="513198"/>
                  </a:cubicBezTo>
                  <a:cubicBezTo>
                    <a:pt x="8825" y="478064"/>
                    <a:pt x="25763" y="525663"/>
                    <a:pt x="10236" y="479078"/>
                  </a:cubicBezTo>
                  <a:lnTo>
                    <a:pt x="6824" y="468842"/>
                  </a:lnTo>
                  <a:cubicBezTo>
                    <a:pt x="14665" y="421798"/>
                    <a:pt x="9434" y="469960"/>
                    <a:pt x="6824" y="434723"/>
                  </a:cubicBezTo>
                  <a:cubicBezTo>
                    <a:pt x="-3567" y="294440"/>
                    <a:pt x="8964" y="400666"/>
                    <a:pt x="0" y="328953"/>
                  </a:cubicBezTo>
                  <a:cubicBezTo>
                    <a:pt x="1137" y="322129"/>
                    <a:pt x="1911" y="315234"/>
                    <a:pt x="3412" y="308481"/>
                  </a:cubicBezTo>
                  <a:cubicBezTo>
                    <a:pt x="4192" y="304970"/>
                    <a:pt x="6044" y="301756"/>
                    <a:pt x="6824" y="298245"/>
                  </a:cubicBezTo>
                  <a:cubicBezTo>
                    <a:pt x="8325" y="291492"/>
                    <a:pt x="9258" y="284622"/>
                    <a:pt x="10236" y="277774"/>
                  </a:cubicBezTo>
                  <a:cubicBezTo>
                    <a:pt x="12620" y="261086"/>
                    <a:pt x="11327" y="253617"/>
                    <a:pt x="17059" y="240242"/>
                  </a:cubicBezTo>
                  <a:cubicBezTo>
                    <a:pt x="19062" y="235567"/>
                    <a:pt x="21360" y="231011"/>
                    <a:pt x="23883" y="226595"/>
                  </a:cubicBezTo>
                  <a:cubicBezTo>
                    <a:pt x="25918" y="223035"/>
                    <a:pt x="29042" y="220106"/>
                    <a:pt x="30707" y="216359"/>
                  </a:cubicBezTo>
                  <a:cubicBezTo>
                    <a:pt x="33628" y="209786"/>
                    <a:pt x="35256" y="202711"/>
                    <a:pt x="37531" y="195887"/>
                  </a:cubicBezTo>
                  <a:cubicBezTo>
                    <a:pt x="38668" y="192475"/>
                    <a:pt x="38785" y="188528"/>
                    <a:pt x="40943" y="185651"/>
                  </a:cubicBezTo>
                  <a:lnTo>
                    <a:pt x="51179" y="172004"/>
                  </a:lnTo>
                  <a:cubicBezTo>
                    <a:pt x="52316" y="168592"/>
                    <a:pt x="52844" y="164912"/>
                    <a:pt x="54591" y="161768"/>
                  </a:cubicBezTo>
                  <a:cubicBezTo>
                    <a:pt x="58574" y="154599"/>
                    <a:pt x="68239" y="141296"/>
                    <a:pt x="68239" y="141296"/>
                  </a:cubicBezTo>
                  <a:cubicBezTo>
                    <a:pt x="69376" y="136747"/>
                    <a:pt x="70005" y="132039"/>
                    <a:pt x="71651" y="127648"/>
                  </a:cubicBezTo>
                  <a:cubicBezTo>
                    <a:pt x="76148" y="115656"/>
                    <a:pt x="85319" y="103734"/>
                    <a:pt x="92122" y="93529"/>
                  </a:cubicBezTo>
                  <a:lnTo>
                    <a:pt x="98946" y="83293"/>
                  </a:lnTo>
                  <a:cubicBezTo>
                    <a:pt x="101221" y="79881"/>
                    <a:pt x="102358" y="75332"/>
                    <a:pt x="105770" y="73057"/>
                  </a:cubicBezTo>
                  <a:lnTo>
                    <a:pt x="126242" y="59410"/>
                  </a:lnTo>
                  <a:cubicBezTo>
                    <a:pt x="129654" y="57136"/>
                    <a:pt x="133197" y="55046"/>
                    <a:pt x="136477" y="52586"/>
                  </a:cubicBezTo>
                  <a:cubicBezTo>
                    <a:pt x="141026" y="49174"/>
                    <a:pt x="145466" y="45611"/>
                    <a:pt x="150125" y="42350"/>
                  </a:cubicBezTo>
                  <a:cubicBezTo>
                    <a:pt x="150135" y="42343"/>
                    <a:pt x="175710" y="25294"/>
                    <a:pt x="180833" y="21878"/>
                  </a:cubicBezTo>
                  <a:cubicBezTo>
                    <a:pt x="184245" y="19603"/>
                    <a:pt x="187178" y="16351"/>
                    <a:pt x="191068" y="15054"/>
                  </a:cubicBezTo>
                  <a:cubicBezTo>
                    <a:pt x="194480" y="13917"/>
                    <a:pt x="198087" y="13250"/>
                    <a:pt x="201304" y="11642"/>
                  </a:cubicBezTo>
                  <a:cubicBezTo>
                    <a:pt x="213791" y="5399"/>
                    <a:pt x="208301" y="3857"/>
                    <a:pt x="221776" y="1407"/>
                  </a:cubicBezTo>
                  <a:cubicBezTo>
                    <a:pt x="242869" y="-2428"/>
                    <a:pt x="250208" y="2544"/>
                    <a:pt x="259307" y="4819"/>
                  </a:cubicBezTo>
                  <a:close/>
                </a:path>
              </a:pathLst>
            </a:cu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10" name="Freeform 9"/>
            <p:cNvSpPr/>
            <p:nvPr/>
          </p:nvSpPr>
          <p:spPr bwMode="auto">
            <a:xfrm>
              <a:off x="4812030" y="2670355"/>
              <a:ext cx="490296" cy="671015"/>
            </a:xfrm>
            <a:custGeom>
              <a:avLst/>
              <a:gdLst>
                <a:gd name="connsiteX0" fmla="*/ 40943 w 508379"/>
                <a:gd name="connsiteY0" fmla="*/ 303663 h 641445"/>
                <a:gd name="connsiteX1" fmla="*/ 37531 w 508379"/>
                <a:gd name="connsiteY1" fmla="*/ 279779 h 641445"/>
                <a:gd name="connsiteX2" fmla="*/ 30707 w 508379"/>
                <a:gd name="connsiteY2" fmla="*/ 269543 h 641445"/>
                <a:gd name="connsiteX3" fmla="*/ 23883 w 508379"/>
                <a:gd name="connsiteY3" fmla="*/ 245660 h 641445"/>
                <a:gd name="connsiteX4" fmla="*/ 27295 w 508379"/>
                <a:gd name="connsiteY4" fmla="*/ 191069 h 641445"/>
                <a:gd name="connsiteX5" fmla="*/ 37531 w 508379"/>
                <a:gd name="connsiteY5" fmla="*/ 160361 h 641445"/>
                <a:gd name="connsiteX6" fmla="*/ 40943 w 508379"/>
                <a:gd name="connsiteY6" fmla="*/ 150125 h 641445"/>
                <a:gd name="connsiteX7" fmla="*/ 54591 w 508379"/>
                <a:gd name="connsiteY7" fmla="*/ 129654 h 641445"/>
                <a:gd name="connsiteX8" fmla="*/ 68239 w 508379"/>
                <a:gd name="connsiteY8" fmla="*/ 98946 h 641445"/>
                <a:gd name="connsiteX9" fmla="*/ 71650 w 508379"/>
                <a:gd name="connsiteY9" fmla="*/ 88711 h 641445"/>
                <a:gd name="connsiteX10" fmla="*/ 85298 w 508379"/>
                <a:gd name="connsiteY10" fmla="*/ 68239 h 641445"/>
                <a:gd name="connsiteX11" fmla="*/ 88710 w 508379"/>
                <a:gd name="connsiteY11" fmla="*/ 58003 h 641445"/>
                <a:gd name="connsiteX12" fmla="*/ 119418 w 508379"/>
                <a:gd name="connsiteY12" fmla="*/ 34119 h 641445"/>
                <a:gd name="connsiteX13" fmla="*/ 139889 w 508379"/>
                <a:gd name="connsiteY13" fmla="*/ 27296 h 641445"/>
                <a:gd name="connsiteX14" fmla="*/ 160361 w 508379"/>
                <a:gd name="connsiteY14" fmla="*/ 13648 h 641445"/>
                <a:gd name="connsiteX15" fmla="*/ 170597 w 508379"/>
                <a:gd name="connsiteY15" fmla="*/ 6824 h 641445"/>
                <a:gd name="connsiteX16" fmla="*/ 191068 w 508379"/>
                <a:gd name="connsiteY16" fmla="*/ 0 h 641445"/>
                <a:gd name="connsiteX17" fmla="*/ 242247 w 508379"/>
                <a:gd name="connsiteY17" fmla="*/ 6824 h 641445"/>
                <a:gd name="connsiteX18" fmla="*/ 252483 w 508379"/>
                <a:gd name="connsiteY18" fmla="*/ 10236 h 641445"/>
                <a:gd name="connsiteX19" fmla="*/ 266131 w 508379"/>
                <a:gd name="connsiteY19" fmla="*/ 13648 h 641445"/>
                <a:gd name="connsiteX20" fmla="*/ 276367 w 508379"/>
                <a:gd name="connsiteY20" fmla="*/ 20472 h 641445"/>
                <a:gd name="connsiteX21" fmla="*/ 290015 w 508379"/>
                <a:gd name="connsiteY21" fmla="*/ 23884 h 641445"/>
                <a:gd name="connsiteX22" fmla="*/ 300250 w 508379"/>
                <a:gd name="connsiteY22" fmla="*/ 27296 h 641445"/>
                <a:gd name="connsiteX23" fmla="*/ 313898 w 508379"/>
                <a:gd name="connsiteY23" fmla="*/ 34119 h 641445"/>
                <a:gd name="connsiteX24" fmla="*/ 324134 w 508379"/>
                <a:gd name="connsiteY24" fmla="*/ 37531 h 641445"/>
                <a:gd name="connsiteX25" fmla="*/ 334370 w 508379"/>
                <a:gd name="connsiteY25" fmla="*/ 44355 h 641445"/>
                <a:gd name="connsiteX26" fmla="*/ 358253 w 508379"/>
                <a:gd name="connsiteY26" fmla="*/ 54591 h 641445"/>
                <a:gd name="connsiteX27" fmla="*/ 368489 w 508379"/>
                <a:gd name="connsiteY27" fmla="*/ 64827 h 641445"/>
                <a:gd name="connsiteX28" fmla="*/ 406021 w 508379"/>
                <a:gd name="connsiteY28" fmla="*/ 81887 h 641445"/>
                <a:gd name="connsiteX29" fmla="*/ 426492 w 508379"/>
                <a:gd name="connsiteY29" fmla="*/ 95534 h 641445"/>
                <a:gd name="connsiteX30" fmla="*/ 436728 w 508379"/>
                <a:gd name="connsiteY30" fmla="*/ 105770 h 641445"/>
                <a:gd name="connsiteX31" fmla="*/ 446964 w 508379"/>
                <a:gd name="connsiteY31" fmla="*/ 109182 h 641445"/>
                <a:gd name="connsiteX32" fmla="*/ 467436 w 508379"/>
                <a:gd name="connsiteY32" fmla="*/ 119418 h 641445"/>
                <a:gd name="connsiteX33" fmla="*/ 477671 w 508379"/>
                <a:gd name="connsiteY33" fmla="*/ 129654 h 641445"/>
                <a:gd name="connsiteX34" fmla="*/ 487907 w 508379"/>
                <a:gd name="connsiteY34" fmla="*/ 136478 h 641445"/>
                <a:gd name="connsiteX35" fmla="*/ 494731 w 508379"/>
                <a:gd name="connsiteY35" fmla="*/ 156949 h 641445"/>
                <a:gd name="connsiteX36" fmla="*/ 498143 w 508379"/>
                <a:gd name="connsiteY36" fmla="*/ 167185 h 641445"/>
                <a:gd name="connsiteX37" fmla="*/ 501555 w 508379"/>
                <a:gd name="connsiteY37" fmla="*/ 201305 h 641445"/>
                <a:gd name="connsiteX38" fmla="*/ 508379 w 508379"/>
                <a:gd name="connsiteY38" fmla="*/ 235424 h 641445"/>
                <a:gd name="connsiteX39" fmla="*/ 501555 w 508379"/>
                <a:gd name="connsiteY39" fmla="*/ 327546 h 641445"/>
                <a:gd name="connsiteX40" fmla="*/ 484495 w 508379"/>
                <a:gd name="connsiteY40" fmla="*/ 365078 h 641445"/>
                <a:gd name="connsiteX41" fmla="*/ 474259 w 508379"/>
                <a:gd name="connsiteY41" fmla="*/ 399197 h 641445"/>
                <a:gd name="connsiteX42" fmla="*/ 470847 w 508379"/>
                <a:gd name="connsiteY42" fmla="*/ 409433 h 641445"/>
                <a:gd name="connsiteX43" fmla="*/ 467436 w 508379"/>
                <a:gd name="connsiteY43" fmla="*/ 423081 h 641445"/>
                <a:gd name="connsiteX44" fmla="*/ 457200 w 508379"/>
                <a:gd name="connsiteY44" fmla="*/ 440140 h 641445"/>
                <a:gd name="connsiteX45" fmla="*/ 453788 w 508379"/>
                <a:gd name="connsiteY45" fmla="*/ 450376 h 641445"/>
                <a:gd name="connsiteX46" fmla="*/ 446964 w 508379"/>
                <a:gd name="connsiteY46" fmla="*/ 460612 h 641445"/>
                <a:gd name="connsiteX47" fmla="*/ 440140 w 508379"/>
                <a:gd name="connsiteY47" fmla="*/ 474260 h 641445"/>
                <a:gd name="connsiteX48" fmla="*/ 436728 w 508379"/>
                <a:gd name="connsiteY48" fmla="*/ 484496 h 641445"/>
                <a:gd name="connsiteX49" fmla="*/ 423080 w 508379"/>
                <a:gd name="connsiteY49" fmla="*/ 511791 h 641445"/>
                <a:gd name="connsiteX50" fmla="*/ 388961 w 508379"/>
                <a:gd name="connsiteY50" fmla="*/ 542499 h 641445"/>
                <a:gd name="connsiteX51" fmla="*/ 378725 w 508379"/>
                <a:gd name="connsiteY51" fmla="*/ 552734 h 641445"/>
                <a:gd name="connsiteX52" fmla="*/ 348018 w 508379"/>
                <a:gd name="connsiteY52" fmla="*/ 573206 h 641445"/>
                <a:gd name="connsiteX53" fmla="*/ 334370 w 508379"/>
                <a:gd name="connsiteY53" fmla="*/ 583442 h 641445"/>
                <a:gd name="connsiteX54" fmla="*/ 310486 w 508379"/>
                <a:gd name="connsiteY54" fmla="*/ 597090 h 641445"/>
                <a:gd name="connsiteX55" fmla="*/ 300250 w 508379"/>
                <a:gd name="connsiteY55" fmla="*/ 607325 h 641445"/>
                <a:gd name="connsiteX56" fmla="*/ 290015 w 508379"/>
                <a:gd name="connsiteY56" fmla="*/ 610737 h 641445"/>
                <a:gd name="connsiteX57" fmla="*/ 279779 w 508379"/>
                <a:gd name="connsiteY57" fmla="*/ 617561 h 641445"/>
                <a:gd name="connsiteX58" fmla="*/ 269543 w 508379"/>
                <a:gd name="connsiteY58" fmla="*/ 620973 h 641445"/>
                <a:gd name="connsiteX59" fmla="*/ 238836 w 508379"/>
                <a:gd name="connsiteY59" fmla="*/ 634621 h 641445"/>
                <a:gd name="connsiteX60" fmla="*/ 156949 w 508379"/>
                <a:gd name="connsiteY60" fmla="*/ 641445 h 641445"/>
                <a:gd name="connsiteX61" fmla="*/ 95534 w 508379"/>
                <a:gd name="connsiteY61" fmla="*/ 638033 h 641445"/>
                <a:gd name="connsiteX62" fmla="*/ 71650 w 508379"/>
                <a:gd name="connsiteY62" fmla="*/ 631209 h 641445"/>
                <a:gd name="connsiteX63" fmla="*/ 58003 w 508379"/>
                <a:gd name="connsiteY63" fmla="*/ 620973 h 641445"/>
                <a:gd name="connsiteX64" fmla="*/ 44355 w 508379"/>
                <a:gd name="connsiteY64" fmla="*/ 614149 h 641445"/>
                <a:gd name="connsiteX65" fmla="*/ 13647 w 508379"/>
                <a:gd name="connsiteY65" fmla="*/ 593678 h 641445"/>
                <a:gd name="connsiteX66" fmla="*/ 13647 w 508379"/>
                <a:gd name="connsiteY66" fmla="*/ 573206 h 641445"/>
                <a:gd name="connsiteX67" fmla="*/ 6824 w 508379"/>
                <a:gd name="connsiteY67" fmla="*/ 549322 h 641445"/>
                <a:gd name="connsiteX68" fmla="*/ 0 w 508379"/>
                <a:gd name="connsiteY68" fmla="*/ 525439 h 641445"/>
                <a:gd name="connsiteX69" fmla="*/ 3412 w 508379"/>
                <a:gd name="connsiteY69" fmla="*/ 501555 h 641445"/>
                <a:gd name="connsiteX70" fmla="*/ 6824 w 508379"/>
                <a:gd name="connsiteY70" fmla="*/ 481084 h 641445"/>
                <a:gd name="connsiteX71" fmla="*/ 3412 w 508379"/>
                <a:gd name="connsiteY71" fmla="*/ 470848 h 641445"/>
                <a:gd name="connsiteX72" fmla="*/ 13647 w 508379"/>
                <a:gd name="connsiteY72" fmla="*/ 450376 h 641445"/>
                <a:gd name="connsiteX73" fmla="*/ 23883 w 508379"/>
                <a:gd name="connsiteY73" fmla="*/ 446964 h 641445"/>
                <a:gd name="connsiteX74" fmla="*/ 27295 w 508379"/>
                <a:gd name="connsiteY74" fmla="*/ 436728 h 641445"/>
                <a:gd name="connsiteX75" fmla="*/ 30707 w 508379"/>
                <a:gd name="connsiteY75" fmla="*/ 412845 h 641445"/>
                <a:gd name="connsiteX76" fmla="*/ 40943 w 508379"/>
                <a:gd name="connsiteY76" fmla="*/ 406021 h 641445"/>
                <a:gd name="connsiteX77" fmla="*/ 51179 w 508379"/>
                <a:gd name="connsiteY77" fmla="*/ 385549 h 641445"/>
                <a:gd name="connsiteX78" fmla="*/ 58003 w 508379"/>
                <a:gd name="connsiteY78" fmla="*/ 375314 h 641445"/>
                <a:gd name="connsiteX79" fmla="*/ 61415 w 508379"/>
                <a:gd name="connsiteY79" fmla="*/ 365078 h 641445"/>
                <a:gd name="connsiteX80" fmla="*/ 58003 w 508379"/>
                <a:gd name="connsiteY80" fmla="*/ 354842 h 641445"/>
                <a:gd name="connsiteX81" fmla="*/ 54591 w 508379"/>
                <a:gd name="connsiteY81" fmla="*/ 334370 h 641445"/>
                <a:gd name="connsiteX82" fmla="*/ 51179 w 508379"/>
                <a:gd name="connsiteY82" fmla="*/ 320722 h 641445"/>
                <a:gd name="connsiteX83" fmla="*/ 44355 w 508379"/>
                <a:gd name="connsiteY83" fmla="*/ 310487 h 641445"/>
                <a:gd name="connsiteX84" fmla="*/ 40943 w 508379"/>
                <a:gd name="connsiteY84" fmla="*/ 303663 h 6414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Lst>
              <a:rect l="l" t="t" r="r" b="b"/>
              <a:pathLst>
                <a:path w="508379" h="641445">
                  <a:moveTo>
                    <a:pt x="40943" y="303663"/>
                  </a:moveTo>
                  <a:cubicBezTo>
                    <a:pt x="39806" y="298545"/>
                    <a:pt x="39842" y="287482"/>
                    <a:pt x="37531" y="279779"/>
                  </a:cubicBezTo>
                  <a:cubicBezTo>
                    <a:pt x="36353" y="275851"/>
                    <a:pt x="32541" y="273211"/>
                    <a:pt x="30707" y="269543"/>
                  </a:cubicBezTo>
                  <a:cubicBezTo>
                    <a:pt x="28259" y="264647"/>
                    <a:pt x="24977" y="250034"/>
                    <a:pt x="23883" y="245660"/>
                  </a:cubicBezTo>
                  <a:cubicBezTo>
                    <a:pt x="25020" y="227463"/>
                    <a:pt x="24832" y="209134"/>
                    <a:pt x="27295" y="191069"/>
                  </a:cubicBezTo>
                  <a:lnTo>
                    <a:pt x="37531" y="160361"/>
                  </a:lnTo>
                  <a:cubicBezTo>
                    <a:pt x="38668" y="156949"/>
                    <a:pt x="38948" y="153117"/>
                    <a:pt x="40943" y="150125"/>
                  </a:cubicBezTo>
                  <a:cubicBezTo>
                    <a:pt x="45492" y="143301"/>
                    <a:pt x="51998" y="137434"/>
                    <a:pt x="54591" y="129654"/>
                  </a:cubicBezTo>
                  <a:cubicBezTo>
                    <a:pt x="62712" y="105292"/>
                    <a:pt x="57425" y="115167"/>
                    <a:pt x="68239" y="98946"/>
                  </a:cubicBezTo>
                  <a:cubicBezTo>
                    <a:pt x="69376" y="95534"/>
                    <a:pt x="69904" y="91855"/>
                    <a:pt x="71650" y="88711"/>
                  </a:cubicBezTo>
                  <a:cubicBezTo>
                    <a:pt x="75633" y="81542"/>
                    <a:pt x="82704" y="76020"/>
                    <a:pt x="85298" y="68239"/>
                  </a:cubicBezTo>
                  <a:cubicBezTo>
                    <a:pt x="86435" y="64827"/>
                    <a:pt x="86715" y="60996"/>
                    <a:pt x="88710" y="58003"/>
                  </a:cubicBezTo>
                  <a:cubicBezTo>
                    <a:pt x="93757" y="50433"/>
                    <a:pt x="113608" y="36055"/>
                    <a:pt x="119418" y="34119"/>
                  </a:cubicBezTo>
                  <a:cubicBezTo>
                    <a:pt x="126242" y="31845"/>
                    <a:pt x="133904" y="31286"/>
                    <a:pt x="139889" y="27296"/>
                  </a:cubicBezTo>
                  <a:lnTo>
                    <a:pt x="160361" y="13648"/>
                  </a:lnTo>
                  <a:cubicBezTo>
                    <a:pt x="163773" y="11373"/>
                    <a:pt x="166707" y="8121"/>
                    <a:pt x="170597" y="6824"/>
                  </a:cubicBezTo>
                  <a:lnTo>
                    <a:pt x="191068" y="0"/>
                  </a:lnTo>
                  <a:cubicBezTo>
                    <a:pt x="205853" y="1643"/>
                    <a:pt x="226931" y="3420"/>
                    <a:pt x="242247" y="6824"/>
                  </a:cubicBezTo>
                  <a:cubicBezTo>
                    <a:pt x="245758" y="7604"/>
                    <a:pt x="249025" y="9248"/>
                    <a:pt x="252483" y="10236"/>
                  </a:cubicBezTo>
                  <a:cubicBezTo>
                    <a:pt x="256992" y="11524"/>
                    <a:pt x="261582" y="12511"/>
                    <a:pt x="266131" y="13648"/>
                  </a:cubicBezTo>
                  <a:cubicBezTo>
                    <a:pt x="269543" y="15923"/>
                    <a:pt x="272598" y="18857"/>
                    <a:pt x="276367" y="20472"/>
                  </a:cubicBezTo>
                  <a:cubicBezTo>
                    <a:pt x="280677" y="22319"/>
                    <a:pt x="285506" y="22596"/>
                    <a:pt x="290015" y="23884"/>
                  </a:cubicBezTo>
                  <a:cubicBezTo>
                    <a:pt x="293473" y="24872"/>
                    <a:pt x="296944" y="25879"/>
                    <a:pt x="300250" y="27296"/>
                  </a:cubicBezTo>
                  <a:cubicBezTo>
                    <a:pt x="304925" y="29299"/>
                    <a:pt x="309223" y="32116"/>
                    <a:pt x="313898" y="34119"/>
                  </a:cubicBezTo>
                  <a:cubicBezTo>
                    <a:pt x="317204" y="35536"/>
                    <a:pt x="320917" y="35923"/>
                    <a:pt x="324134" y="37531"/>
                  </a:cubicBezTo>
                  <a:cubicBezTo>
                    <a:pt x="327802" y="39365"/>
                    <a:pt x="330810" y="42320"/>
                    <a:pt x="334370" y="44355"/>
                  </a:cubicBezTo>
                  <a:cubicBezTo>
                    <a:pt x="346175" y="51100"/>
                    <a:pt x="346770" y="50763"/>
                    <a:pt x="358253" y="54591"/>
                  </a:cubicBezTo>
                  <a:cubicBezTo>
                    <a:pt x="361665" y="58003"/>
                    <a:pt x="364418" y="62236"/>
                    <a:pt x="368489" y="64827"/>
                  </a:cubicBezTo>
                  <a:cubicBezTo>
                    <a:pt x="385271" y="75507"/>
                    <a:pt x="390989" y="76876"/>
                    <a:pt x="406021" y="81887"/>
                  </a:cubicBezTo>
                  <a:cubicBezTo>
                    <a:pt x="412845" y="86436"/>
                    <a:pt x="420693" y="89735"/>
                    <a:pt x="426492" y="95534"/>
                  </a:cubicBezTo>
                  <a:cubicBezTo>
                    <a:pt x="429904" y="98946"/>
                    <a:pt x="432713" y="103093"/>
                    <a:pt x="436728" y="105770"/>
                  </a:cubicBezTo>
                  <a:cubicBezTo>
                    <a:pt x="439721" y="107765"/>
                    <a:pt x="443747" y="107574"/>
                    <a:pt x="446964" y="109182"/>
                  </a:cubicBezTo>
                  <a:cubicBezTo>
                    <a:pt x="473421" y="122411"/>
                    <a:pt x="441708" y="110842"/>
                    <a:pt x="467436" y="119418"/>
                  </a:cubicBezTo>
                  <a:cubicBezTo>
                    <a:pt x="470848" y="122830"/>
                    <a:pt x="473964" y="126565"/>
                    <a:pt x="477671" y="129654"/>
                  </a:cubicBezTo>
                  <a:cubicBezTo>
                    <a:pt x="480821" y="132279"/>
                    <a:pt x="485734" y="133001"/>
                    <a:pt x="487907" y="136478"/>
                  </a:cubicBezTo>
                  <a:cubicBezTo>
                    <a:pt x="491719" y="142577"/>
                    <a:pt x="492456" y="150125"/>
                    <a:pt x="494731" y="156949"/>
                  </a:cubicBezTo>
                  <a:lnTo>
                    <a:pt x="498143" y="167185"/>
                  </a:lnTo>
                  <a:cubicBezTo>
                    <a:pt x="499280" y="178558"/>
                    <a:pt x="499859" y="190001"/>
                    <a:pt x="501555" y="201305"/>
                  </a:cubicBezTo>
                  <a:cubicBezTo>
                    <a:pt x="503276" y="212775"/>
                    <a:pt x="508379" y="235424"/>
                    <a:pt x="508379" y="235424"/>
                  </a:cubicBezTo>
                  <a:cubicBezTo>
                    <a:pt x="506945" y="265536"/>
                    <a:pt x="508231" y="297507"/>
                    <a:pt x="501555" y="327546"/>
                  </a:cubicBezTo>
                  <a:cubicBezTo>
                    <a:pt x="497959" y="343728"/>
                    <a:pt x="491173" y="345044"/>
                    <a:pt x="484495" y="365078"/>
                  </a:cubicBezTo>
                  <a:cubicBezTo>
                    <a:pt x="468281" y="413718"/>
                    <a:pt x="484571" y="363107"/>
                    <a:pt x="474259" y="399197"/>
                  </a:cubicBezTo>
                  <a:cubicBezTo>
                    <a:pt x="473271" y="402655"/>
                    <a:pt x="471835" y="405975"/>
                    <a:pt x="470847" y="409433"/>
                  </a:cubicBezTo>
                  <a:cubicBezTo>
                    <a:pt x="469559" y="413942"/>
                    <a:pt x="469340" y="418796"/>
                    <a:pt x="467436" y="423081"/>
                  </a:cubicBezTo>
                  <a:cubicBezTo>
                    <a:pt x="464743" y="429141"/>
                    <a:pt x="460166" y="434209"/>
                    <a:pt x="457200" y="440140"/>
                  </a:cubicBezTo>
                  <a:cubicBezTo>
                    <a:pt x="455592" y="443357"/>
                    <a:pt x="455396" y="447159"/>
                    <a:pt x="453788" y="450376"/>
                  </a:cubicBezTo>
                  <a:cubicBezTo>
                    <a:pt x="451954" y="454044"/>
                    <a:pt x="448999" y="457052"/>
                    <a:pt x="446964" y="460612"/>
                  </a:cubicBezTo>
                  <a:cubicBezTo>
                    <a:pt x="444440" y="465028"/>
                    <a:pt x="442144" y="469585"/>
                    <a:pt x="440140" y="474260"/>
                  </a:cubicBezTo>
                  <a:cubicBezTo>
                    <a:pt x="438723" y="477566"/>
                    <a:pt x="437991" y="481128"/>
                    <a:pt x="436728" y="484496"/>
                  </a:cubicBezTo>
                  <a:cubicBezTo>
                    <a:pt x="432057" y="496951"/>
                    <a:pt x="430840" y="502091"/>
                    <a:pt x="423080" y="511791"/>
                  </a:cubicBezTo>
                  <a:cubicBezTo>
                    <a:pt x="384016" y="560623"/>
                    <a:pt x="419401" y="520758"/>
                    <a:pt x="388961" y="542499"/>
                  </a:cubicBezTo>
                  <a:cubicBezTo>
                    <a:pt x="385035" y="545303"/>
                    <a:pt x="382534" y="549772"/>
                    <a:pt x="378725" y="552734"/>
                  </a:cubicBezTo>
                  <a:cubicBezTo>
                    <a:pt x="348061" y="576583"/>
                    <a:pt x="368467" y="557869"/>
                    <a:pt x="348018" y="573206"/>
                  </a:cubicBezTo>
                  <a:cubicBezTo>
                    <a:pt x="343469" y="576618"/>
                    <a:pt x="339192" y="580428"/>
                    <a:pt x="334370" y="583442"/>
                  </a:cubicBezTo>
                  <a:cubicBezTo>
                    <a:pt x="321018" y="591787"/>
                    <a:pt x="321759" y="587697"/>
                    <a:pt x="310486" y="597090"/>
                  </a:cubicBezTo>
                  <a:cubicBezTo>
                    <a:pt x="306779" y="600179"/>
                    <a:pt x="304265" y="604649"/>
                    <a:pt x="300250" y="607325"/>
                  </a:cubicBezTo>
                  <a:cubicBezTo>
                    <a:pt x="297258" y="609320"/>
                    <a:pt x="293232" y="609129"/>
                    <a:pt x="290015" y="610737"/>
                  </a:cubicBezTo>
                  <a:cubicBezTo>
                    <a:pt x="286347" y="612571"/>
                    <a:pt x="283447" y="615727"/>
                    <a:pt x="279779" y="617561"/>
                  </a:cubicBezTo>
                  <a:cubicBezTo>
                    <a:pt x="276562" y="619169"/>
                    <a:pt x="272760" y="619365"/>
                    <a:pt x="269543" y="620973"/>
                  </a:cubicBezTo>
                  <a:cubicBezTo>
                    <a:pt x="252157" y="629666"/>
                    <a:pt x="265241" y="630220"/>
                    <a:pt x="238836" y="634621"/>
                  </a:cubicBezTo>
                  <a:cubicBezTo>
                    <a:pt x="198140" y="641404"/>
                    <a:pt x="225271" y="637649"/>
                    <a:pt x="156949" y="641445"/>
                  </a:cubicBezTo>
                  <a:cubicBezTo>
                    <a:pt x="136477" y="640308"/>
                    <a:pt x="115953" y="639889"/>
                    <a:pt x="95534" y="638033"/>
                  </a:cubicBezTo>
                  <a:cubicBezTo>
                    <a:pt x="89643" y="637497"/>
                    <a:pt x="77709" y="633229"/>
                    <a:pt x="71650" y="631209"/>
                  </a:cubicBezTo>
                  <a:cubicBezTo>
                    <a:pt x="67101" y="627797"/>
                    <a:pt x="62825" y="623987"/>
                    <a:pt x="58003" y="620973"/>
                  </a:cubicBezTo>
                  <a:cubicBezTo>
                    <a:pt x="53690" y="618277"/>
                    <a:pt x="48587" y="616970"/>
                    <a:pt x="44355" y="614149"/>
                  </a:cubicBezTo>
                  <a:cubicBezTo>
                    <a:pt x="6498" y="588912"/>
                    <a:pt x="45560" y="609635"/>
                    <a:pt x="13647" y="593678"/>
                  </a:cubicBezTo>
                  <a:cubicBezTo>
                    <a:pt x="4551" y="566382"/>
                    <a:pt x="13647" y="600502"/>
                    <a:pt x="13647" y="573206"/>
                  </a:cubicBezTo>
                  <a:cubicBezTo>
                    <a:pt x="13647" y="567869"/>
                    <a:pt x="8434" y="554956"/>
                    <a:pt x="6824" y="549322"/>
                  </a:cubicBezTo>
                  <a:cubicBezTo>
                    <a:pt x="-1745" y="519333"/>
                    <a:pt x="8181" y="549982"/>
                    <a:pt x="0" y="525439"/>
                  </a:cubicBezTo>
                  <a:cubicBezTo>
                    <a:pt x="1137" y="517478"/>
                    <a:pt x="2189" y="509504"/>
                    <a:pt x="3412" y="501555"/>
                  </a:cubicBezTo>
                  <a:cubicBezTo>
                    <a:pt x="4464" y="494718"/>
                    <a:pt x="6824" y="488002"/>
                    <a:pt x="6824" y="481084"/>
                  </a:cubicBezTo>
                  <a:cubicBezTo>
                    <a:pt x="6824" y="477487"/>
                    <a:pt x="4549" y="474260"/>
                    <a:pt x="3412" y="470848"/>
                  </a:cubicBezTo>
                  <a:cubicBezTo>
                    <a:pt x="5659" y="464106"/>
                    <a:pt x="7636" y="455185"/>
                    <a:pt x="13647" y="450376"/>
                  </a:cubicBezTo>
                  <a:cubicBezTo>
                    <a:pt x="16455" y="448129"/>
                    <a:pt x="20471" y="448101"/>
                    <a:pt x="23883" y="446964"/>
                  </a:cubicBezTo>
                  <a:cubicBezTo>
                    <a:pt x="25020" y="443552"/>
                    <a:pt x="26590" y="440255"/>
                    <a:pt x="27295" y="436728"/>
                  </a:cubicBezTo>
                  <a:cubicBezTo>
                    <a:pt x="28872" y="428842"/>
                    <a:pt x="27441" y="420194"/>
                    <a:pt x="30707" y="412845"/>
                  </a:cubicBezTo>
                  <a:cubicBezTo>
                    <a:pt x="32373" y="409098"/>
                    <a:pt x="37531" y="408296"/>
                    <a:pt x="40943" y="406021"/>
                  </a:cubicBezTo>
                  <a:cubicBezTo>
                    <a:pt x="60503" y="376681"/>
                    <a:pt x="37050" y="413806"/>
                    <a:pt x="51179" y="385549"/>
                  </a:cubicBezTo>
                  <a:cubicBezTo>
                    <a:pt x="53013" y="381881"/>
                    <a:pt x="55728" y="378726"/>
                    <a:pt x="58003" y="375314"/>
                  </a:cubicBezTo>
                  <a:cubicBezTo>
                    <a:pt x="59140" y="371902"/>
                    <a:pt x="61415" y="368675"/>
                    <a:pt x="61415" y="365078"/>
                  </a:cubicBezTo>
                  <a:cubicBezTo>
                    <a:pt x="61415" y="361481"/>
                    <a:pt x="58783" y="358353"/>
                    <a:pt x="58003" y="354842"/>
                  </a:cubicBezTo>
                  <a:cubicBezTo>
                    <a:pt x="56502" y="348089"/>
                    <a:pt x="55948" y="341154"/>
                    <a:pt x="54591" y="334370"/>
                  </a:cubicBezTo>
                  <a:cubicBezTo>
                    <a:pt x="53671" y="329772"/>
                    <a:pt x="53026" y="325032"/>
                    <a:pt x="51179" y="320722"/>
                  </a:cubicBezTo>
                  <a:cubicBezTo>
                    <a:pt x="49564" y="316953"/>
                    <a:pt x="45652" y="314377"/>
                    <a:pt x="44355" y="310487"/>
                  </a:cubicBezTo>
                  <a:cubicBezTo>
                    <a:pt x="43995" y="309408"/>
                    <a:pt x="42080" y="308781"/>
                    <a:pt x="40943" y="303663"/>
                  </a:cubicBezTo>
                  <a:close/>
                </a:path>
              </a:pathLst>
            </a:cu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11" name="Freeform 10"/>
            <p:cNvSpPr/>
            <p:nvPr/>
          </p:nvSpPr>
          <p:spPr bwMode="auto">
            <a:xfrm>
              <a:off x="3442648" y="2537077"/>
              <a:ext cx="330958" cy="622380"/>
            </a:xfrm>
            <a:custGeom>
              <a:avLst/>
              <a:gdLst>
                <a:gd name="connsiteX0" fmla="*/ 259307 w 330958"/>
                <a:gd name="connsiteY0" fmla="*/ 4819 h 622380"/>
                <a:gd name="connsiteX1" fmla="*/ 276367 w 330958"/>
                <a:gd name="connsiteY1" fmla="*/ 15054 h 622380"/>
                <a:gd name="connsiteX2" fmla="*/ 283191 w 330958"/>
                <a:gd name="connsiteY2" fmla="*/ 28702 h 622380"/>
                <a:gd name="connsiteX3" fmla="*/ 300251 w 330958"/>
                <a:gd name="connsiteY3" fmla="*/ 49174 h 622380"/>
                <a:gd name="connsiteX4" fmla="*/ 303662 w 330958"/>
                <a:gd name="connsiteY4" fmla="*/ 66233 h 622380"/>
                <a:gd name="connsiteX5" fmla="*/ 310486 w 330958"/>
                <a:gd name="connsiteY5" fmla="*/ 107177 h 622380"/>
                <a:gd name="connsiteX6" fmla="*/ 317310 w 330958"/>
                <a:gd name="connsiteY6" fmla="*/ 131060 h 622380"/>
                <a:gd name="connsiteX7" fmla="*/ 307074 w 330958"/>
                <a:gd name="connsiteY7" fmla="*/ 134472 h 622380"/>
                <a:gd name="connsiteX8" fmla="*/ 317310 w 330958"/>
                <a:gd name="connsiteY8" fmla="*/ 137884 h 622380"/>
                <a:gd name="connsiteX9" fmla="*/ 307074 w 330958"/>
                <a:gd name="connsiteY9" fmla="*/ 134472 h 622380"/>
                <a:gd name="connsiteX10" fmla="*/ 313898 w 330958"/>
                <a:gd name="connsiteY10" fmla="*/ 144708 h 622380"/>
                <a:gd name="connsiteX11" fmla="*/ 313898 w 330958"/>
                <a:gd name="connsiteY11" fmla="*/ 216359 h 622380"/>
                <a:gd name="connsiteX12" fmla="*/ 310486 w 330958"/>
                <a:gd name="connsiteY12" fmla="*/ 233419 h 622380"/>
                <a:gd name="connsiteX13" fmla="*/ 307074 w 330958"/>
                <a:gd name="connsiteY13" fmla="*/ 243654 h 622380"/>
                <a:gd name="connsiteX14" fmla="*/ 317310 w 330958"/>
                <a:gd name="connsiteY14" fmla="*/ 267538 h 622380"/>
                <a:gd name="connsiteX15" fmla="*/ 320722 w 330958"/>
                <a:gd name="connsiteY15" fmla="*/ 291422 h 622380"/>
                <a:gd name="connsiteX16" fmla="*/ 324134 w 330958"/>
                <a:gd name="connsiteY16" fmla="*/ 322129 h 622380"/>
                <a:gd name="connsiteX17" fmla="*/ 330958 w 330958"/>
                <a:gd name="connsiteY17" fmla="*/ 346013 h 622380"/>
                <a:gd name="connsiteX18" fmla="*/ 324134 w 330958"/>
                <a:gd name="connsiteY18" fmla="*/ 414251 h 622380"/>
                <a:gd name="connsiteX19" fmla="*/ 317310 w 330958"/>
                <a:gd name="connsiteY19" fmla="*/ 434723 h 622380"/>
                <a:gd name="connsiteX20" fmla="*/ 303662 w 330958"/>
                <a:gd name="connsiteY20" fmla="*/ 458607 h 622380"/>
                <a:gd name="connsiteX21" fmla="*/ 296839 w 330958"/>
                <a:gd name="connsiteY21" fmla="*/ 482490 h 622380"/>
                <a:gd name="connsiteX22" fmla="*/ 290015 w 330958"/>
                <a:gd name="connsiteY22" fmla="*/ 496138 h 622380"/>
                <a:gd name="connsiteX23" fmla="*/ 283191 w 330958"/>
                <a:gd name="connsiteY23" fmla="*/ 516610 h 622380"/>
                <a:gd name="connsiteX24" fmla="*/ 269543 w 330958"/>
                <a:gd name="connsiteY24" fmla="*/ 537081 h 622380"/>
                <a:gd name="connsiteX25" fmla="*/ 262719 w 330958"/>
                <a:gd name="connsiteY25" fmla="*/ 547317 h 622380"/>
                <a:gd name="connsiteX26" fmla="*/ 252483 w 330958"/>
                <a:gd name="connsiteY26" fmla="*/ 557553 h 622380"/>
                <a:gd name="connsiteX27" fmla="*/ 245659 w 330958"/>
                <a:gd name="connsiteY27" fmla="*/ 567789 h 622380"/>
                <a:gd name="connsiteX28" fmla="*/ 225188 w 330958"/>
                <a:gd name="connsiteY28" fmla="*/ 588260 h 622380"/>
                <a:gd name="connsiteX29" fmla="*/ 214952 w 330958"/>
                <a:gd name="connsiteY29" fmla="*/ 598496 h 622380"/>
                <a:gd name="connsiteX30" fmla="*/ 194480 w 330958"/>
                <a:gd name="connsiteY30" fmla="*/ 615556 h 622380"/>
                <a:gd name="connsiteX31" fmla="*/ 174009 w 330958"/>
                <a:gd name="connsiteY31" fmla="*/ 622380 h 622380"/>
                <a:gd name="connsiteX32" fmla="*/ 153537 w 330958"/>
                <a:gd name="connsiteY32" fmla="*/ 618968 h 622380"/>
                <a:gd name="connsiteX33" fmla="*/ 119418 w 330958"/>
                <a:gd name="connsiteY33" fmla="*/ 608732 h 622380"/>
                <a:gd name="connsiteX34" fmla="*/ 109182 w 330958"/>
                <a:gd name="connsiteY34" fmla="*/ 605320 h 622380"/>
                <a:gd name="connsiteX35" fmla="*/ 98946 w 330958"/>
                <a:gd name="connsiteY35" fmla="*/ 598496 h 622380"/>
                <a:gd name="connsiteX36" fmla="*/ 88710 w 330958"/>
                <a:gd name="connsiteY36" fmla="*/ 595084 h 622380"/>
                <a:gd name="connsiteX37" fmla="*/ 78474 w 330958"/>
                <a:gd name="connsiteY37" fmla="*/ 588260 h 622380"/>
                <a:gd name="connsiteX38" fmla="*/ 58003 w 330958"/>
                <a:gd name="connsiteY38" fmla="*/ 581436 h 622380"/>
                <a:gd name="connsiteX39" fmla="*/ 51179 w 330958"/>
                <a:gd name="connsiteY39" fmla="*/ 571201 h 622380"/>
                <a:gd name="connsiteX40" fmla="*/ 44355 w 330958"/>
                <a:gd name="connsiteY40" fmla="*/ 550729 h 622380"/>
                <a:gd name="connsiteX41" fmla="*/ 34119 w 330958"/>
                <a:gd name="connsiteY41" fmla="*/ 537081 h 622380"/>
                <a:gd name="connsiteX42" fmla="*/ 23883 w 330958"/>
                <a:gd name="connsiteY42" fmla="*/ 513198 h 622380"/>
                <a:gd name="connsiteX43" fmla="*/ 10236 w 330958"/>
                <a:gd name="connsiteY43" fmla="*/ 479078 h 622380"/>
                <a:gd name="connsiteX44" fmla="*/ 6824 w 330958"/>
                <a:gd name="connsiteY44" fmla="*/ 468842 h 622380"/>
                <a:gd name="connsiteX45" fmla="*/ 6824 w 330958"/>
                <a:gd name="connsiteY45" fmla="*/ 434723 h 622380"/>
                <a:gd name="connsiteX46" fmla="*/ 0 w 330958"/>
                <a:gd name="connsiteY46" fmla="*/ 328953 h 622380"/>
                <a:gd name="connsiteX47" fmla="*/ 3412 w 330958"/>
                <a:gd name="connsiteY47" fmla="*/ 308481 h 622380"/>
                <a:gd name="connsiteX48" fmla="*/ 6824 w 330958"/>
                <a:gd name="connsiteY48" fmla="*/ 298245 h 622380"/>
                <a:gd name="connsiteX49" fmla="*/ 10236 w 330958"/>
                <a:gd name="connsiteY49" fmla="*/ 277774 h 622380"/>
                <a:gd name="connsiteX50" fmla="*/ 17059 w 330958"/>
                <a:gd name="connsiteY50" fmla="*/ 240242 h 622380"/>
                <a:gd name="connsiteX51" fmla="*/ 23883 w 330958"/>
                <a:gd name="connsiteY51" fmla="*/ 226595 h 622380"/>
                <a:gd name="connsiteX52" fmla="*/ 30707 w 330958"/>
                <a:gd name="connsiteY52" fmla="*/ 216359 h 622380"/>
                <a:gd name="connsiteX53" fmla="*/ 37531 w 330958"/>
                <a:gd name="connsiteY53" fmla="*/ 195887 h 622380"/>
                <a:gd name="connsiteX54" fmla="*/ 40943 w 330958"/>
                <a:gd name="connsiteY54" fmla="*/ 185651 h 622380"/>
                <a:gd name="connsiteX55" fmla="*/ 51179 w 330958"/>
                <a:gd name="connsiteY55" fmla="*/ 172004 h 622380"/>
                <a:gd name="connsiteX56" fmla="*/ 54591 w 330958"/>
                <a:gd name="connsiteY56" fmla="*/ 161768 h 622380"/>
                <a:gd name="connsiteX57" fmla="*/ 68239 w 330958"/>
                <a:gd name="connsiteY57" fmla="*/ 141296 h 622380"/>
                <a:gd name="connsiteX58" fmla="*/ 71651 w 330958"/>
                <a:gd name="connsiteY58" fmla="*/ 127648 h 622380"/>
                <a:gd name="connsiteX59" fmla="*/ 92122 w 330958"/>
                <a:gd name="connsiteY59" fmla="*/ 93529 h 622380"/>
                <a:gd name="connsiteX60" fmla="*/ 98946 w 330958"/>
                <a:gd name="connsiteY60" fmla="*/ 83293 h 622380"/>
                <a:gd name="connsiteX61" fmla="*/ 105770 w 330958"/>
                <a:gd name="connsiteY61" fmla="*/ 73057 h 622380"/>
                <a:gd name="connsiteX62" fmla="*/ 126242 w 330958"/>
                <a:gd name="connsiteY62" fmla="*/ 59410 h 622380"/>
                <a:gd name="connsiteX63" fmla="*/ 136477 w 330958"/>
                <a:gd name="connsiteY63" fmla="*/ 52586 h 622380"/>
                <a:gd name="connsiteX64" fmla="*/ 150125 w 330958"/>
                <a:gd name="connsiteY64" fmla="*/ 42350 h 622380"/>
                <a:gd name="connsiteX65" fmla="*/ 180833 w 330958"/>
                <a:gd name="connsiteY65" fmla="*/ 21878 h 622380"/>
                <a:gd name="connsiteX66" fmla="*/ 191068 w 330958"/>
                <a:gd name="connsiteY66" fmla="*/ 15054 h 622380"/>
                <a:gd name="connsiteX67" fmla="*/ 201304 w 330958"/>
                <a:gd name="connsiteY67" fmla="*/ 11642 h 622380"/>
                <a:gd name="connsiteX68" fmla="*/ 221776 w 330958"/>
                <a:gd name="connsiteY68" fmla="*/ 1407 h 622380"/>
                <a:gd name="connsiteX69" fmla="*/ 259307 w 330958"/>
                <a:gd name="connsiteY69" fmla="*/ 4819 h 6223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Lst>
              <a:rect l="l" t="t" r="r" b="b"/>
              <a:pathLst>
                <a:path w="330958" h="622380">
                  <a:moveTo>
                    <a:pt x="259307" y="4819"/>
                  </a:moveTo>
                  <a:cubicBezTo>
                    <a:pt x="268406" y="7094"/>
                    <a:pt x="271678" y="10365"/>
                    <a:pt x="276367" y="15054"/>
                  </a:cubicBezTo>
                  <a:cubicBezTo>
                    <a:pt x="279964" y="18650"/>
                    <a:pt x="280667" y="24286"/>
                    <a:pt x="283191" y="28702"/>
                  </a:cubicBezTo>
                  <a:cubicBezTo>
                    <a:pt x="289525" y="39786"/>
                    <a:pt x="290842" y="39765"/>
                    <a:pt x="300251" y="49174"/>
                  </a:cubicBezTo>
                  <a:cubicBezTo>
                    <a:pt x="301388" y="54860"/>
                    <a:pt x="302654" y="60522"/>
                    <a:pt x="303662" y="66233"/>
                  </a:cubicBezTo>
                  <a:cubicBezTo>
                    <a:pt x="306066" y="79859"/>
                    <a:pt x="307130" y="93754"/>
                    <a:pt x="310486" y="107177"/>
                  </a:cubicBezTo>
                  <a:cubicBezTo>
                    <a:pt x="314770" y="124313"/>
                    <a:pt x="312415" y="116376"/>
                    <a:pt x="317310" y="131060"/>
                  </a:cubicBezTo>
                  <a:cubicBezTo>
                    <a:pt x="313898" y="132197"/>
                    <a:pt x="303662" y="133335"/>
                    <a:pt x="307074" y="134472"/>
                  </a:cubicBezTo>
                  <a:lnTo>
                    <a:pt x="317310" y="137884"/>
                  </a:lnTo>
                  <a:lnTo>
                    <a:pt x="307074" y="134472"/>
                  </a:lnTo>
                  <a:cubicBezTo>
                    <a:pt x="309349" y="137884"/>
                    <a:pt x="313703" y="140612"/>
                    <a:pt x="313898" y="144708"/>
                  </a:cubicBezTo>
                  <a:cubicBezTo>
                    <a:pt x="318111" y="233189"/>
                    <a:pt x="302630" y="182554"/>
                    <a:pt x="313898" y="216359"/>
                  </a:cubicBezTo>
                  <a:cubicBezTo>
                    <a:pt x="312761" y="222046"/>
                    <a:pt x="311893" y="227793"/>
                    <a:pt x="310486" y="233419"/>
                  </a:cubicBezTo>
                  <a:cubicBezTo>
                    <a:pt x="309614" y="236908"/>
                    <a:pt x="307074" y="240058"/>
                    <a:pt x="307074" y="243654"/>
                  </a:cubicBezTo>
                  <a:cubicBezTo>
                    <a:pt x="307074" y="248674"/>
                    <a:pt x="315978" y="264873"/>
                    <a:pt x="317310" y="267538"/>
                  </a:cubicBezTo>
                  <a:cubicBezTo>
                    <a:pt x="318447" y="275499"/>
                    <a:pt x="319724" y="283442"/>
                    <a:pt x="320722" y="291422"/>
                  </a:cubicBezTo>
                  <a:cubicBezTo>
                    <a:pt x="321999" y="301641"/>
                    <a:pt x="322568" y="311950"/>
                    <a:pt x="324134" y="322129"/>
                  </a:cubicBezTo>
                  <a:cubicBezTo>
                    <a:pt x="325358" y="330086"/>
                    <a:pt x="328410" y="338369"/>
                    <a:pt x="330958" y="346013"/>
                  </a:cubicBezTo>
                  <a:cubicBezTo>
                    <a:pt x="320647" y="387255"/>
                    <a:pt x="337469" y="316459"/>
                    <a:pt x="324134" y="414251"/>
                  </a:cubicBezTo>
                  <a:cubicBezTo>
                    <a:pt x="323162" y="421378"/>
                    <a:pt x="320527" y="428289"/>
                    <a:pt x="317310" y="434723"/>
                  </a:cubicBezTo>
                  <a:cubicBezTo>
                    <a:pt x="308652" y="452039"/>
                    <a:pt x="313307" y="444139"/>
                    <a:pt x="303662" y="458607"/>
                  </a:cubicBezTo>
                  <a:cubicBezTo>
                    <a:pt x="301930" y="465536"/>
                    <a:pt x="299777" y="475635"/>
                    <a:pt x="296839" y="482490"/>
                  </a:cubicBezTo>
                  <a:cubicBezTo>
                    <a:pt x="294835" y="487165"/>
                    <a:pt x="291904" y="491415"/>
                    <a:pt x="290015" y="496138"/>
                  </a:cubicBezTo>
                  <a:cubicBezTo>
                    <a:pt x="287344" y="502817"/>
                    <a:pt x="287181" y="510625"/>
                    <a:pt x="283191" y="516610"/>
                  </a:cubicBezTo>
                  <a:lnTo>
                    <a:pt x="269543" y="537081"/>
                  </a:lnTo>
                  <a:cubicBezTo>
                    <a:pt x="267268" y="540493"/>
                    <a:pt x="265619" y="544417"/>
                    <a:pt x="262719" y="547317"/>
                  </a:cubicBezTo>
                  <a:cubicBezTo>
                    <a:pt x="259307" y="550729"/>
                    <a:pt x="255572" y="553846"/>
                    <a:pt x="252483" y="557553"/>
                  </a:cubicBezTo>
                  <a:cubicBezTo>
                    <a:pt x="249858" y="560703"/>
                    <a:pt x="248383" y="564724"/>
                    <a:pt x="245659" y="567789"/>
                  </a:cubicBezTo>
                  <a:cubicBezTo>
                    <a:pt x="239248" y="575002"/>
                    <a:pt x="232012" y="581436"/>
                    <a:pt x="225188" y="588260"/>
                  </a:cubicBezTo>
                  <a:lnTo>
                    <a:pt x="214952" y="598496"/>
                  </a:lnTo>
                  <a:cubicBezTo>
                    <a:pt x="208524" y="604924"/>
                    <a:pt x="203031" y="611756"/>
                    <a:pt x="194480" y="615556"/>
                  </a:cubicBezTo>
                  <a:cubicBezTo>
                    <a:pt x="187907" y="618477"/>
                    <a:pt x="174009" y="622380"/>
                    <a:pt x="174009" y="622380"/>
                  </a:cubicBezTo>
                  <a:cubicBezTo>
                    <a:pt x="167185" y="621243"/>
                    <a:pt x="160321" y="620325"/>
                    <a:pt x="153537" y="618968"/>
                  </a:cubicBezTo>
                  <a:cubicBezTo>
                    <a:pt x="140644" y="616389"/>
                    <a:pt x="132476" y="613085"/>
                    <a:pt x="119418" y="608732"/>
                  </a:cubicBezTo>
                  <a:cubicBezTo>
                    <a:pt x="116006" y="607595"/>
                    <a:pt x="112175" y="607315"/>
                    <a:pt x="109182" y="605320"/>
                  </a:cubicBezTo>
                  <a:cubicBezTo>
                    <a:pt x="105770" y="603045"/>
                    <a:pt x="102614" y="600330"/>
                    <a:pt x="98946" y="598496"/>
                  </a:cubicBezTo>
                  <a:cubicBezTo>
                    <a:pt x="95729" y="596888"/>
                    <a:pt x="91927" y="596692"/>
                    <a:pt x="88710" y="595084"/>
                  </a:cubicBezTo>
                  <a:cubicBezTo>
                    <a:pt x="85042" y="593250"/>
                    <a:pt x="82221" y="589926"/>
                    <a:pt x="78474" y="588260"/>
                  </a:cubicBezTo>
                  <a:cubicBezTo>
                    <a:pt x="71901" y="585339"/>
                    <a:pt x="58003" y="581436"/>
                    <a:pt x="58003" y="581436"/>
                  </a:cubicBezTo>
                  <a:cubicBezTo>
                    <a:pt x="55728" y="578024"/>
                    <a:pt x="52844" y="574948"/>
                    <a:pt x="51179" y="571201"/>
                  </a:cubicBezTo>
                  <a:cubicBezTo>
                    <a:pt x="48258" y="564628"/>
                    <a:pt x="48671" y="556484"/>
                    <a:pt x="44355" y="550729"/>
                  </a:cubicBezTo>
                  <a:cubicBezTo>
                    <a:pt x="40943" y="546180"/>
                    <a:pt x="37133" y="541903"/>
                    <a:pt x="34119" y="537081"/>
                  </a:cubicBezTo>
                  <a:cubicBezTo>
                    <a:pt x="23833" y="520623"/>
                    <a:pt x="30215" y="527971"/>
                    <a:pt x="23883" y="513198"/>
                  </a:cubicBezTo>
                  <a:cubicBezTo>
                    <a:pt x="8825" y="478064"/>
                    <a:pt x="25763" y="525663"/>
                    <a:pt x="10236" y="479078"/>
                  </a:cubicBezTo>
                  <a:lnTo>
                    <a:pt x="6824" y="468842"/>
                  </a:lnTo>
                  <a:cubicBezTo>
                    <a:pt x="14665" y="421798"/>
                    <a:pt x="9434" y="469960"/>
                    <a:pt x="6824" y="434723"/>
                  </a:cubicBezTo>
                  <a:cubicBezTo>
                    <a:pt x="-3567" y="294440"/>
                    <a:pt x="8964" y="400666"/>
                    <a:pt x="0" y="328953"/>
                  </a:cubicBezTo>
                  <a:cubicBezTo>
                    <a:pt x="1137" y="322129"/>
                    <a:pt x="1911" y="315234"/>
                    <a:pt x="3412" y="308481"/>
                  </a:cubicBezTo>
                  <a:cubicBezTo>
                    <a:pt x="4192" y="304970"/>
                    <a:pt x="6044" y="301756"/>
                    <a:pt x="6824" y="298245"/>
                  </a:cubicBezTo>
                  <a:cubicBezTo>
                    <a:pt x="8325" y="291492"/>
                    <a:pt x="9258" y="284622"/>
                    <a:pt x="10236" y="277774"/>
                  </a:cubicBezTo>
                  <a:cubicBezTo>
                    <a:pt x="12620" y="261086"/>
                    <a:pt x="11327" y="253617"/>
                    <a:pt x="17059" y="240242"/>
                  </a:cubicBezTo>
                  <a:cubicBezTo>
                    <a:pt x="19062" y="235567"/>
                    <a:pt x="21360" y="231011"/>
                    <a:pt x="23883" y="226595"/>
                  </a:cubicBezTo>
                  <a:cubicBezTo>
                    <a:pt x="25918" y="223035"/>
                    <a:pt x="29042" y="220106"/>
                    <a:pt x="30707" y="216359"/>
                  </a:cubicBezTo>
                  <a:cubicBezTo>
                    <a:pt x="33628" y="209786"/>
                    <a:pt x="35256" y="202711"/>
                    <a:pt x="37531" y="195887"/>
                  </a:cubicBezTo>
                  <a:cubicBezTo>
                    <a:pt x="38668" y="192475"/>
                    <a:pt x="38785" y="188528"/>
                    <a:pt x="40943" y="185651"/>
                  </a:cubicBezTo>
                  <a:lnTo>
                    <a:pt x="51179" y="172004"/>
                  </a:lnTo>
                  <a:cubicBezTo>
                    <a:pt x="52316" y="168592"/>
                    <a:pt x="52844" y="164912"/>
                    <a:pt x="54591" y="161768"/>
                  </a:cubicBezTo>
                  <a:cubicBezTo>
                    <a:pt x="58574" y="154599"/>
                    <a:pt x="68239" y="141296"/>
                    <a:pt x="68239" y="141296"/>
                  </a:cubicBezTo>
                  <a:cubicBezTo>
                    <a:pt x="69376" y="136747"/>
                    <a:pt x="70005" y="132039"/>
                    <a:pt x="71651" y="127648"/>
                  </a:cubicBezTo>
                  <a:cubicBezTo>
                    <a:pt x="76148" y="115656"/>
                    <a:pt x="85319" y="103734"/>
                    <a:pt x="92122" y="93529"/>
                  </a:cubicBezTo>
                  <a:lnTo>
                    <a:pt x="98946" y="83293"/>
                  </a:lnTo>
                  <a:cubicBezTo>
                    <a:pt x="101221" y="79881"/>
                    <a:pt x="102358" y="75332"/>
                    <a:pt x="105770" y="73057"/>
                  </a:cubicBezTo>
                  <a:lnTo>
                    <a:pt x="126242" y="59410"/>
                  </a:lnTo>
                  <a:cubicBezTo>
                    <a:pt x="129654" y="57136"/>
                    <a:pt x="133197" y="55046"/>
                    <a:pt x="136477" y="52586"/>
                  </a:cubicBezTo>
                  <a:cubicBezTo>
                    <a:pt x="141026" y="49174"/>
                    <a:pt x="145466" y="45611"/>
                    <a:pt x="150125" y="42350"/>
                  </a:cubicBezTo>
                  <a:cubicBezTo>
                    <a:pt x="150135" y="42343"/>
                    <a:pt x="175710" y="25294"/>
                    <a:pt x="180833" y="21878"/>
                  </a:cubicBezTo>
                  <a:cubicBezTo>
                    <a:pt x="184245" y="19603"/>
                    <a:pt x="187178" y="16351"/>
                    <a:pt x="191068" y="15054"/>
                  </a:cubicBezTo>
                  <a:cubicBezTo>
                    <a:pt x="194480" y="13917"/>
                    <a:pt x="198087" y="13250"/>
                    <a:pt x="201304" y="11642"/>
                  </a:cubicBezTo>
                  <a:cubicBezTo>
                    <a:pt x="213791" y="5399"/>
                    <a:pt x="208301" y="3857"/>
                    <a:pt x="221776" y="1407"/>
                  </a:cubicBezTo>
                  <a:cubicBezTo>
                    <a:pt x="242869" y="-2428"/>
                    <a:pt x="250208" y="2544"/>
                    <a:pt x="259307" y="4819"/>
                  </a:cubicBezTo>
                  <a:close/>
                </a:path>
              </a:pathLst>
            </a:cu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12" name="Freeform 11"/>
            <p:cNvSpPr/>
            <p:nvPr/>
          </p:nvSpPr>
          <p:spPr bwMode="auto">
            <a:xfrm>
              <a:off x="5216857" y="2681785"/>
              <a:ext cx="508379" cy="641445"/>
            </a:xfrm>
            <a:custGeom>
              <a:avLst/>
              <a:gdLst>
                <a:gd name="connsiteX0" fmla="*/ 40943 w 508379"/>
                <a:gd name="connsiteY0" fmla="*/ 303663 h 641445"/>
                <a:gd name="connsiteX1" fmla="*/ 37531 w 508379"/>
                <a:gd name="connsiteY1" fmla="*/ 279779 h 641445"/>
                <a:gd name="connsiteX2" fmla="*/ 30707 w 508379"/>
                <a:gd name="connsiteY2" fmla="*/ 269543 h 641445"/>
                <a:gd name="connsiteX3" fmla="*/ 23883 w 508379"/>
                <a:gd name="connsiteY3" fmla="*/ 245660 h 641445"/>
                <a:gd name="connsiteX4" fmla="*/ 27295 w 508379"/>
                <a:gd name="connsiteY4" fmla="*/ 191069 h 641445"/>
                <a:gd name="connsiteX5" fmla="*/ 37531 w 508379"/>
                <a:gd name="connsiteY5" fmla="*/ 160361 h 641445"/>
                <a:gd name="connsiteX6" fmla="*/ 40943 w 508379"/>
                <a:gd name="connsiteY6" fmla="*/ 150125 h 641445"/>
                <a:gd name="connsiteX7" fmla="*/ 54591 w 508379"/>
                <a:gd name="connsiteY7" fmla="*/ 129654 h 641445"/>
                <a:gd name="connsiteX8" fmla="*/ 68239 w 508379"/>
                <a:gd name="connsiteY8" fmla="*/ 98946 h 641445"/>
                <a:gd name="connsiteX9" fmla="*/ 71650 w 508379"/>
                <a:gd name="connsiteY9" fmla="*/ 88711 h 641445"/>
                <a:gd name="connsiteX10" fmla="*/ 85298 w 508379"/>
                <a:gd name="connsiteY10" fmla="*/ 68239 h 641445"/>
                <a:gd name="connsiteX11" fmla="*/ 88710 w 508379"/>
                <a:gd name="connsiteY11" fmla="*/ 58003 h 641445"/>
                <a:gd name="connsiteX12" fmla="*/ 119418 w 508379"/>
                <a:gd name="connsiteY12" fmla="*/ 34119 h 641445"/>
                <a:gd name="connsiteX13" fmla="*/ 139889 w 508379"/>
                <a:gd name="connsiteY13" fmla="*/ 27296 h 641445"/>
                <a:gd name="connsiteX14" fmla="*/ 160361 w 508379"/>
                <a:gd name="connsiteY14" fmla="*/ 13648 h 641445"/>
                <a:gd name="connsiteX15" fmla="*/ 170597 w 508379"/>
                <a:gd name="connsiteY15" fmla="*/ 6824 h 641445"/>
                <a:gd name="connsiteX16" fmla="*/ 191068 w 508379"/>
                <a:gd name="connsiteY16" fmla="*/ 0 h 641445"/>
                <a:gd name="connsiteX17" fmla="*/ 242247 w 508379"/>
                <a:gd name="connsiteY17" fmla="*/ 6824 h 641445"/>
                <a:gd name="connsiteX18" fmla="*/ 252483 w 508379"/>
                <a:gd name="connsiteY18" fmla="*/ 10236 h 641445"/>
                <a:gd name="connsiteX19" fmla="*/ 266131 w 508379"/>
                <a:gd name="connsiteY19" fmla="*/ 13648 h 641445"/>
                <a:gd name="connsiteX20" fmla="*/ 276367 w 508379"/>
                <a:gd name="connsiteY20" fmla="*/ 20472 h 641445"/>
                <a:gd name="connsiteX21" fmla="*/ 290015 w 508379"/>
                <a:gd name="connsiteY21" fmla="*/ 23884 h 641445"/>
                <a:gd name="connsiteX22" fmla="*/ 300250 w 508379"/>
                <a:gd name="connsiteY22" fmla="*/ 27296 h 641445"/>
                <a:gd name="connsiteX23" fmla="*/ 313898 w 508379"/>
                <a:gd name="connsiteY23" fmla="*/ 34119 h 641445"/>
                <a:gd name="connsiteX24" fmla="*/ 324134 w 508379"/>
                <a:gd name="connsiteY24" fmla="*/ 37531 h 641445"/>
                <a:gd name="connsiteX25" fmla="*/ 334370 w 508379"/>
                <a:gd name="connsiteY25" fmla="*/ 44355 h 641445"/>
                <a:gd name="connsiteX26" fmla="*/ 358253 w 508379"/>
                <a:gd name="connsiteY26" fmla="*/ 54591 h 641445"/>
                <a:gd name="connsiteX27" fmla="*/ 368489 w 508379"/>
                <a:gd name="connsiteY27" fmla="*/ 64827 h 641445"/>
                <a:gd name="connsiteX28" fmla="*/ 406021 w 508379"/>
                <a:gd name="connsiteY28" fmla="*/ 81887 h 641445"/>
                <a:gd name="connsiteX29" fmla="*/ 426492 w 508379"/>
                <a:gd name="connsiteY29" fmla="*/ 95534 h 641445"/>
                <a:gd name="connsiteX30" fmla="*/ 436728 w 508379"/>
                <a:gd name="connsiteY30" fmla="*/ 105770 h 641445"/>
                <a:gd name="connsiteX31" fmla="*/ 446964 w 508379"/>
                <a:gd name="connsiteY31" fmla="*/ 109182 h 641445"/>
                <a:gd name="connsiteX32" fmla="*/ 467436 w 508379"/>
                <a:gd name="connsiteY32" fmla="*/ 119418 h 641445"/>
                <a:gd name="connsiteX33" fmla="*/ 477671 w 508379"/>
                <a:gd name="connsiteY33" fmla="*/ 129654 h 641445"/>
                <a:gd name="connsiteX34" fmla="*/ 487907 w 508379"/>
                <a:gd name="connsiteY34" fmla="*/ 136478 h 641445"/>
                <a:gd name="connsiteX35" fmla="*/ 494731 w 508379"/>
                <a:gd name="connsiteY35" fmla="*/ 156949 h 641445"/>
                <a:gd name="connsiteX36" fmla="*/ 498143 w 508379"/>
                <a:gd name="connsiteY36" fmla="*/ 167185 h 641445"/>
                <a:gd name="connsiteX37" fmla="*/ 501555 w 508379"/>
                <a:gd name="connsiteY37" fmla="*/ 201305 h 641445"/>
                <a:gd name="connsiteX38" fmla="*/ 508379 w 508379"/>
                <a:gd name="connsiteY38" fmla="*/ 235424 h 641445"/>
                <a:gd name="connsiteX39" fmla="*/ 501555 w 508379"/>
                <a:gd name="connsiteY39" fmla="*/ 327546 h 641445"/>
                <a:gd name="connsiteX40" fmla="*/ 484495 w 508379"/>
                <a:gd name="connsiteY40" fmla="*/ 365078 h 641445"/>
                <a:gd name="connsiteX41" fmla="*/ 474259 w 508379"/>
                <a:gd name="connsiteY41" fmla="*/ 399197 h 641445"/>
                <a:gd name="connsiteX42" fmla="*/ 470847 w 508379"/>
                <a:gd name="connsiteY42" fmla="*/ 409433 h 641445"/>
                <a:gd name="connsiteX43" fmla="*/ 467436 w 508379"/>
                <a:gd name="connsiteY43" fmla="*/ 423081 h 641445"/>
                <a:gd name="connsiteX44" fmla="*/ 457200 w 508379"/>
                <a:gd name="connsiteY44" fmla="*/ 440140 h 641445"/>
                <a:gd name="connsiteX45" fmla="*/ 453788 w 508379"/>
                <a:gd name="connsiteY45" fmla="*/ 450376 h 641445"/>
                <a:gd name="connsiteX46" fmla="*/ 446964 w 508379"/>
                <a:gd name="connsiteY46" fmla="*/ 460612 h 641445"/>
                <a:gd name="connsiteX47" fmla="*/ 440140 w 508379"/>
                <a:gd name="connsiteY47" fmla="*/ 474260 h 641445"/>
                <a:gd name="connsiteX48" fmla="*/ 436728 w 508379"/>
                <a:gd name="connsiteY48" fmla="*/ 484496 h 641445"/>
                <a:gd name="connsiteX49" fmla="*/ 423080 w 508379"/>
                <a:gd name="connsiteY49" fmla="*/ 511791 h 641445"/>
                <a:gd name="connsiteX50" fmla="*/ 388961 w 508379"/>
                <a:gd name="connsiteY50" fmla="*/ 542499 h 641445"/>
                <a:gd name="connsiteX51" fmla="*/ 378725 w 508379"/>
                <a:gd name="connsiteY51" fmla="*/ 552734 h 641445"/>
                <a:gd name="connsiteX52" fmla="*/ 348018 w 508379"/>
                <a:gd name="connsiteY52" fmla="*/ 573206 h 641445"/>
                <a:gd name="connsiteX53" fmla="*/ 334370 w 508379"/>
                <a:gd name="connsiteY53" fmla="*/ 583442 h 641445"/>
                <a:gd name="connsiteX54" fmla="*/ 310486 w 508379"/>
                <a:gd name="connsiteY54" fmla="*/ 597090 h 641445"/>
                <a:gd name="connsiteX55" fmla="*/ 300250 w 508379"/>
                <a:gd name="connsiteY55" fmla="*/ 607325 h 641445"/>
                <a:gd name="connsiteX56" fmla="*/ 290015 w 508379"/>
                <a:gd name="connsiteY56" fmla="*/ 610737 h 641445"/>
                <a:gd name="connsiteX57" fmla="*/ 279779 w 508379"/>
                <a:gd name="connsiteY57" fmla="*/ 617561 h 641445"/>
                <a:gd name="connsiteX58" fmla="*/ 269543 w 508379"/>
                <a:gd name="connsiteY58" fmla="*/ 620973 h 641445"/>
                <a:gd name="connsiteX59" fmla="*/ 238836 w 508379"/>
                <a:gd name="connsiteY59" fmla="*/ 634621 h 641445"/>
                <a:gd name="connsiteX60" fmla="*/ 156949 w 508379"/>
                <a:gd name="connsiteY60" fmla="*/ 641445 h 641445"/>
                <a:gd name="connsiteX61" fmla="*/ 95534 w 508379"/>
                <a:gd name="connsiteY61" fmla="*/ 638033 h 641445"/>
                <a:gd name="connsiteX62" fmla="*/ 71650 w 508379"/>
                <a:gd name="connsiteY62" fmla="*/ 631209 h 641445"/>
                <a:gd name="connsiteX63" fmla="*/ 58003 w 508379"/>
                <a:gd name="connsiteY63" fmla="*/ 620973 h 641445"/>
                <a:gd name="connsiteX64" fmla="*/ 44355 w 508379"/>
                <a:gd name="connsiteY64" fmla="*/ 614149 h 641445"/>
                <a:gd name="connsiteX65" fmla="*/ 13647 w 508379"/>
                <a:gd name="connsiteY65" fmla="*/ 593678 h 641445"/>
                <a:gd name="connsiteX66" fmla="*/ 13647 w 508379"/>
                <a:gd name="connsiteY66" fmla="*/ 573206 h 641445"/>
                <a:gd name="connsiteX67" fmla="*/ 6824 w 508379"/>
                <a:gd name="connsiteY67" fmla="*/ 549322 h 641445"/>
                <a:gd name="connsiteX68" fmla="*/ 0 w 508379"/>
                <a:gd name="connsiteY68" fmla="*/ 525439 h 641445"/>
                <a:gd name="connsiteX69" fmla="*/ 3412 w 508379"/>
                <a:gd name="connsiteY69" fmla="*/ 501555 h 641445"/>
                <a:gd name="connsiteX70" fmla="*/ 6824 w 508379"/>
                <a:gd name="connsiteY70" fmla="*/ 481084 h 641445"/>
                <a:gd name="connsiteX71" fmla="*/ 3412 w 508379"/>
                <a:gd name="connsiteY71" fmla="*/ 470848 h 641445"/>
                <a:gd name="connsiteX72" fmla="*/ 13647 w 508379"/>
                <a:gd name="connsiteY72" fmla="*/ 450376 h 641445"/>
                <a:gd name="connsiteX73" fmla="*/ 23883 w 508379"/>
                <a:gd name="connsiteY73" fmla="*/ 446964 h 641445"/>
                <a:gd name="connsiteX74" fmla="*/ 27295 w 508379"/>
                <a:gd name="connsiteY74" fmla="*/ 436728 h 641445"/>
                <a:gd name="connsiteX75" fmla="*/ 30707 w 508379"/>
                <a:gd name="connsiteY75" fmla="*/ 412845 h 641445"/>
                <a:gd name="connsiteX76" fmla="*/ 40943 w 508379"/>
                <a:gd name="connsiteY76" fmla="*/ 406021 h 641445"/>
                <a:gd name="connsiteX77" fmla="*/ 51179 w 508379"/>
                <a:gd name="connsiteY77" fmla="*/ 385549 h 641445"/>
                <a:gd name="connsiteX78" fmla="*/ 58003 w 508379"/>
                <a:gd name="connsiteY78" fmla="*/ 375314 h 641445"/>
                <a:gd name="connsiteX79" fmla="*/ 61415 w 508379"/>
                <a:gd name="connsiteY79" fmla="*/ 365078 h 641445"/>
                <a:gd name="connsiteX80" fmla="*/ 58003 w 508379"/>
                <a:gd name="connsiteY80" fmla="*/ 354842 h 641445"/>
                <a:gd name="connsiteX81" fmla="*/ 54591 w 508379"/>
                <a:gd name="connsiteY81" fmla="*/ 334370 h 641445"/>
                <a:gd name="connsiteX82" fmla="*/ 51179 w 508379"/>
                <a:gd name="connsiteY82" fmla="*/ 320722 h 641445"/>
                <a:gd name="connsiteX83" fmla="*/ 44355 w 508379"/>
                <a:gd name="connsiteY83" fmla="*/ 310487 h 641445"/>
                <a:gd name="connsiteX84" fmla="*/ 40943 w 508379"/>
                <a:gd name="connsiteY84" fmla="*/ 303663 h 6414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Lst>
              <a:rect l="l" t="t" r="r" b="b"/>
              <a:pathLst>
                <a:path w="508379" h="641445">
                  <a:moveTo>
                    <a:pt x="40943" y="303663"/>
                  </a:moveTo>
                  <a:cubicBezTo>
                    <a:pt x="39806" y="298545"/>
                    <a:pt x="39842" y="287482"/>
                    <a:pt x="37531" y="279779"/>
                  </a:cubicBezTo>
                  <a:cubicBezTo>
                    <a:pt x="36353" y="275851"/>
                    <a:pt x="32541" y="273211"/>
                    <a:pt x="30707" y="269543"/>
                  </a:cubicBezTo>
                  <a:cubicBezTo>
                    <a:pt x="28259" y="264647"/>
                    <a:pt x="24977" y="250034"/>
                    <a:pt x="23883" y="245660"/>
                  </a:cubicBezTo>
                  <a:cubicBezTo>
                    <a:pt x="25020" y="227463"/>
                    <a:pt x="24832" y="209134"/>
                    <a:pt x="27295" y="191069"/>
                  </a:cubicBezTo>
                  <a:lnTo>
                    <a:pt x="37531" y="160361"/>
                  </a:lnTo>
                  <a:cubicBezTo>
                    <a:pt x="38668" y="156949"/>
                    <a:pt x="38948" y="153117"/>
                    <a:pt x="40943" y="150125"/>
                  </a:cubicBezTo>
                  <a:cubicBezTo>
                    <a:pt x="45492" y="143301"/>
                    <a:pt x="51998" y="137434"/>
                    <a:pt x="54591" y="129654"/>
                  </a:cubicBezTo>
                  <a:cubicBezTo>
                    <a:pt x="62712" y="105292"/>
                    <a:pt x="57425" y="115167"/>
                    <a:pt x="68239" y="98946"/>
                  </a:cubicBezTo>
                  <a:cubicBezTo>
                    <a:pt x="69376" y="95534"/>
                    <a:pt x="69904" y="91855"/>
                    <a:pt x="71650" y="88711"/>
                  </a:cubicBezTo>
                  <a:cubicBezTo>
                    <a:pt x="75633" y="81542"/>
                    <a:pt x="82704" y="76020"/>
                    <a:pt x="85298" y="68239"/>
                  </a:cubicBezTo>
                  <a:cubicBezTo>
                    <a:pt x="86435" y="64827"/>
                    <a:pt x="86715" y="60996"/>
                    <a:pt x="88710" y="58003"/>
                  </a:cubicBezTo>
                  <a:cubicBezTo>
                    <a:pt x="93757" y="50433"/>
                    <a:pt x="113608" y="36055"/>
                    <a:pt x="119418" y="34119"/>
                  </a:cubicBezTo>
                  <a:cubicBezTo>
                    <a:pt x="126242" y="31845"/>
                    <a:pt x="133904" y="31286"/>
                    <a:pt x="139889" y="27296"/>
                  </a:cubicBezTo>
                  <a:lnTo>
                    <a:pt x="160361" y="13648"/>
                  </a:lnTo>
                  <a:cubicBezTo>
                    <a:pt x="163773" y="11373"/>
                    <a:pt x="166707" y="8121"/>
                    <a:pt x="170597" y="6824"/>
                  </a:cubicBezTo>
                  <a:lnTo>
                    <a:pt x="191068" y="0"/>
                  </a:lnTo>
                  <a:cubicBezTo>
                    <a:pt x="205853" y="1643"/>
                    <a:pt x="226931" y="3420"/>
                    <a:pt x="242247" y="6824"/>
                  </a:cubicBezTo>
                  <a:cubicBezTo>
                    <a:pt x="245758" y="7604"/>
                    <a:pt x="249025" y="9248"/>
                    <a:pt x="252483" y="10236"/>
                  </a:cubicBezTo>
                  <a:cubicBezTo>
                    <a:pt x="256992" y="11524"/>
                    <a:pt x="261582" y="12511"/>
                    <a:pt x="266131" y="13648"/>
                  </a:cubicBezTo>
                  <a:cubicBezTo>
                    <a:pt x="269543" y="15923"/>
                    <a:pt x="272598" y="18857"/>
                    <a:pt x="276367" y="20472"/>
                  </a:cubicBezTo>
                  <a:cubicBezTo>
                    <a:pt x="280677" y="22319"/>
                    <a:pt x="285506" y="22596"/>
                    <a:pt x="290015" y="23884"/>
                  </a:cubicBezTo>
                  <a:cubicBezTo>
                    <a:pt x="293473" y="24872"/>
                    <a:pt x="296944" y="25879"/>
                    <a:pt x="300250" y="27296"/>
                  </a:cubicBezTo>
                  <a:cubicBezTo>
                    <a:pt x="304925" y="29299"/>
                    <a:pt x="309223" y="32116"/>
                    <a:pt x="313898" y="34119"/>
                  </a:cubicBezTo>
                  <a:cubicBezTo>
                    <a:pt x="317204" y="35536"/>
                    <a:pt x="320917" y="35923"/>
                    <a:pt x="324134" y="37531"/>
                  </a:cubicBezTo>
                  <a:cubicBezTo>
                    <a:pt x="327802" y="39365"/>
                    <a:pt x="330810" y="42320"/>
                    <a:pt x="334370" y="44355"/>
                  </a:cubicBezTo>
                  <a:cubicBezTo>
                    <a:pt x="346175" y="51100"/>
                    <a:pt x="346770" y="50763"/>
                    <a:pt x="358253" y="54591"/>
                  </a:cubicBezTo>
                  <a:cubicBezTo>
                    <a:pt x="361665" y="58003"/>
                    <a:pt x="364418" y="62236"/>
                    <a:pt x="368489" y="64827"/>
                  </a:cubicBezTo>
                  <a:cubicBezTo>
                    <a:pt x="385271" y="75507"/>
                    <a:pt x="390989" y="76876"/>
                    <a:pt x="406021" y="81887"/>
                  </a:cubicBezTo>
                  <a:cubicBezTo>
                    <a:pt x="412845" y="86436"/>
                    <a:pt x="420693" y="89735"/>
                    <a:pt x="426492" y="95534"/>
                  </a:cubicBezTo>
                  <a:cubicBezTo>
                    <a:pt x="429904" y="98946"/>
                    <a:pt x="432713" y="103093"/>
                    <a:pt x="436728" y="105770"/>
                  </a:cubicBezTo>
                  <a:cubicBezTo>
                    <a:pt x="439721" y="107765"/>
                    <a:pt x="443747" y="107574"/>
                    <a:pt x="446964" y="109182"/>
                  </a:cubicBezTo>
                  <a:cubicBezTo>
                    <a:pt x="473421" y="122411"/>
                    <a:pt x="441708" y="110842"/>
                    <a:pt x="467436" y="119418"/>
                  </a:cubicBezTo>
                  <a:cubicBezTo>
                    <a:pt x="470848" y="122830"/>
                    <a:pt x="473964" y="126565"/>
                    <a:pt x="477671" y="129654"/>
                  </a:cubicBezTo>
                  <a:cubicBezTo>
                    <a:pt x="480821" y="132279"/>
                    <a:pt x="485734" y="133001"/>
                    <a:pt x="487907" y="136478"/>
                  </a:cubicBezTo>
                  <a:cubicBezTo>
                    <a:pt x="491719" y="142577"/>
                    <a:pt x="492456" y="150125"/>
                    <a:pt x="494731" y="156949"/>
                  </a:cubicBezTo>
                  <a:lnTo>
                    <a:pt x="498143" y="167185"/>
                  </a:lnTo>
                  <a:cubicBezTo>
                    <a:pt x="499280" y="178558"/>
                    <a:pt x="499859" y="190001"/>
                    <a:pt x="501555" y="201305"/>
                  </a:cubicBezTo>
                  <a:cubicBezTo>
                    <a:pt x="503276" y="212775"/>
                    <a:pt x="508379" y="235424"/>
                    <a:pt x="508379" y="235424"/>
                  </a:cubicBezTo>
                  <a:cubicBezTo>
                    <a:pt x="506945" y="265536"/>
                    <a:pt x="508231" y="297507"/>
                    <a:pt x="501555" y="327546"/>
                  </a:cubicBezTo>
                  <a:cubicBezTo>
                    <a:pt x="497959" y="343728"/>
                    <a:pt x="491173" y="345044"/>
                    <a:pt x="484495" y="365078"/>
                  </a:cubicBezTo>
                  <a:cubicBezTo>
                    <a:pt x="468281" y="413718"/>
                    <a:pt x="484571" y="363107"/>
                    <a:pt x="474259" y="399197"/>
                  </a:cubicBezTo>
                  <a:cubicBezTo>
                    <a:pt x="473271" y="402655"/>
                    <a:pt x="471835" y="405975"/>
                    <a:pt x="470847" y="409433"/>
                  </a:cubicBezTo>
                  <a:cubicBezTo>
                    <a:pt x="469559" y="413942"/>
                    <a:pt x="469340" y="418796"/>
                    <a:pt x="467436" y="423081"/>
                  </a:cubicBezTo>
                  <a:cubicBezTo>
                    <a:pt x="464743" y="429141"/>
                    <a:pt x="460166" y="434209"/>
                    <a:pt x="457200" y="440140"/>
                  </a:cubicBezTo>
                  <a:cubicBezTo>
                    <a:pt x="455592" y="443357"/>
                    <a:pt x="455396" y="447159"/>
                    <a:pt x="453788" y="450376"/>
                  </a:cubicBezTo>
                  <a:cubicBezTo>
                    <a:pt x="451954" y="454044"/>
                    <a:pt x="448999" y="457052"/>
                    <a:pt x="446964" y="460612"/>
                  </a:cubicBezTo>
                  <a:cubicBezTo>
                    <a:pt x="444440" y="465028"/>
                    <a:pt x="442144" y="469585"/>
                    <a:pt x="440140" y="474260"/>
                  </a:cubicBezTo>
                  <a:cubicBezTo>
                    <a:pt x="438723" y="477566"/>
                    <a:pt x="437991" y="481128"/>
                    <a:pt x="436728" y="484496"/>
                  </a:cubicBezTo>
                  <a:cubicBezTo>
                    <a:pt x="432057" y="496951"/>
                    <a:pt x="430840" y="502091"/>
                    <a:pt x="423080" y="511791"/>
                  </a:cubicBezTo>
                  <a:cubicBezTo>
                    <a:pt x="384016" y="560623"/>
                    <a:pt x="419401" y="520758"/>
                    <a:pt x="388961" y="542499"/>
                  </a:cubicBezTo>
                  <a:cubicBezTo>
                    <a:pt x="385035" y="545303"/>
                    <a:pt x="382534" y="549772"/>
                    <a:pt x="378725" y="552734"/>
                  </a:cubicBezTo>
                  <a:cubicBezTo>
                    <a:pt x="348061" y="576583"/>
                    <a:pt x="368467" y="557869"/>
                    <a:pt x="348018" y="573206"/>
                  </a:cubicBezTo>
                  <a:cubicBezTo>
                    <a:pt x="343469" y="576618"/>
                    <a:pt x="339192" y="580428"/>
                    <a:pt x="334370" y="583442"/>
                  </a:cubicBezTo>
                  <a:cubicBezTo>
                    <a:pt x="321018" y="591787"/>
                    <a:pt x="321759" y="587697"/>
                    <a:pt x="310486" y="597090"/>
                  </a:cubicBezTo>
                  <a:cubicBezTo>
                    <a:pt x="306779" y="600179"/>
                    <a:pt x="304265" y="604649"/>
                    <a:pt x="300250" y="607325"/>
                  </a:cubicBezTo>
                  <a:cubicBezTo>
                    <a:pt x="297258" y="609320"/>
                    <a:pt x="293232" y="609129"/>
                    <a:pt x="290015" y="610737"/>
                  </a:cubicBezTo>
                  <a:cubicBezTo>
                    <a:pt x="286347" y="612571"/>
                    <a:pt x="283447" y="615727"/>
                    <a:pt x="279779" y="617561"/>
                  </a:cubicBezTo>
                  <a:cubicBezTo>
                    <a:pt x="276562" y="619169"/>
                    <a:pt x="272760" y="619365"/>
                    <a:pt x="269543" y="620973"/>
                  </a:cubicBezTo>
                  <a:cubicBezTo>
                    <a:pt x="252157" y="629666"/>
                    <a:pt x="265241" y="630220"/>
                    <a:pt x="238836" y="634621"/>
                  </a:cubicBezTo>
                  <a:cubicBezTo>
                    <a:pt x="198140" y="641404"/>
                    <a:pt x="225271" y="637649"/>
                    <a:pt x="156949" y="641445"/>
                  </a:cubicBezTo>
                  <a:cubicBezTo>
                    <a:pt x="136477" y="640308"/>
                    <a:pt x="115953" y="639889"/>
                    <a:pt x="95534" y="638033"/>
                  </a:cubicBezTo>
                  <a:cubicBezTo>
                    <a:pt x="89643" y="637497"/>
                    <a:pt x="77709" y="633229"/>
                    <a:pt x="71650" y="631209"/>
                  </a:cubicBezTo>
                  <a:cubicBezTo>
                    <a:pt x="67101" y="627797"/>
                    <a:pt x="62825" y="623987"/>
                    <a:pt x="58003" y="620973"/>
                  </a:cubicBezTo>
                  <a:cubicBezTo>
                    <a:pt x="53690" y="618277"/>
                    <a:pt x="48587" y="616970"/>
                    <a:pt x="44355" y="614149"/>
                  </a:cubicBezTo>
                  <a:cubicBezTo>
                    <a:pt x="6498" y="588912"/>
                    <a:pt x="45560" y="609635"/>
                    <a:pt x="13647" y="593678"/>
                  </a:cubicBezTo>
                  <a:cubicBezTo>
                    <a:pt x="4551" y="566382"/>
                    <a:pt x="13647" y="600502"/>
                    <a:pt x="13647" y="573206"/>
                  </a:cubicBezTo>
                  <a:cubicBezTo>
                    <a:pt x="13647" y="567869"/>
                    <a:pt x="8434" y="554956"/>
                    <a:pt x="6824" y="549322"/>
                  </a:cubicBezTo>
                  <a:cubicBezTo>
                    <a:pt x="-1745" y="519333"/>
                    <a:pt x="8181" y="549982"/>
                    <a:pt x="0" y="525439"/>
                  </a:cubicBezTo>
                  <a:cubicBezTo>
                    <a:pt x="1137" y="517478"/>
                    <a:pt x="2189" y="509504"/>
                    <a:pt x="3412" y="501555"/>
                  </a:cubicBezTo>
                  <a:cubicBezTo>
                    <a:pt x="4464" y="494718"/>
                    <a:pt x="6824" y="488002"/>
                    <a:pt x="6824" y="481084"/>
                  </a:cubicBezTo>
                  <a:cubicBezTo>
                    <a:pt x="6824" y="477487"/>
                    <a:pt x="4549" y="474260"/>
                    <a:pt x="3412" y="470848"/>
                  </a:cubicBezTo>
                  <a:cubicBezTo>
                    <a:pt x="5659" y="464106"/>
                    <a:pt x="7636" y="455185"/>
                    <a:pt x="13647" y="450376"/>
                  </a:cubicBezTo>
                  <a:cubicBezTo>
                    <a:pt x="16455" y="448129"/>
                    <a:pt x="20471" y="448101"/>
                    <a:pt x="23883" y="446964"/>
                  </a:cubicBezTo>
                  <a:cubicBezTo>
                    <a:pt x="25020" y="443552"/>
                    <a:pt x="26590" y="440255"/>
                    <a:pt x="27295" y="436728"/>
                  </a:cubicBezTo>
                  <a:cubicBezTo>
                    <a:pt x="28872" y="428842"/>
                    <a:pt x="27441" y="420194"/>
                    <a:pt x="30707" y="412845"/>
                  </a:cubicBezTo>
                  <a:cubicBezTo>
                    <a:pt x="32373" y="409098"/>
                    <a:pt x="37531" y="408296"/>
                    <a:pt x="40943" y="406021"/>
                  </a:cubicBezTo>
                  <a:cubicBezTo>
                    <a:pt x="60503" y="376681"/>
                    <a:pt x="37050" y="413806"/>
                    <a:pt x="51179" y="385549"/>
                  </a:cubicBezTo>
                  <a:cubicBezTo>
                    <a:pt x="53013" y="381881"/>
                    <a:pt x="55728" y="378726"/>
                    <a:pt x="58003" y="375314"/>
                  </a:cubicBezTo>
                  <a:cubicBezTo>
                    <a:pt x="59140" y="371902"/>
                    <a:pt x="61415" y="368675"/>
                    <a:pt x="61415" y="365078"/>
                  </a:cubicBezTo>
                  <a:cubicBezTo>
                    <a:pt x="61415" y="361481"/>
                    <a:pt x="58783" y="358353"/>
                    <a:pt x="58003" y="354842"/>
                  </a:cubicBezTo>
                  <a:cubicBezTo>
                    <a:pt x="56502" y="348089"/>
                    <a:pt x="55948" y="341154"/>
                    <a:pt x="54591" y="334370"/>
                  </a:cubicBezTo>
                  <a:cubicBezTo>
                    <a:pt x="53671" y="329772"/>
                    <a:pt x="53026" y="325032"/>
                    <a:pt x="51179" y="320722"/>
                  </a:cubicBezTo>
                  <a:cubicBezTo>
                    <a:pt x="49564" y="316953"/>
                    <a:pt x="45652" y="314377"/>
                    <a:pt x="44355" y="310487"/>
                  </a:cubicBezTo>
                  <a:cubicBezTo>
                    <a:pt x="43995" y="309408"/>
                    <a:pt x="42080" y="308781"/>
                    <a:pt x="40943" y="303663"/>
                  </a:cubicBezTo>
                  <a:close/>
                </a:path>
              </a:pathLst>
            </a:cu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13" name="Rectangle 12"/>
            <p:cNvSpPr/>
            <p:nvPr/>
          </p:nvSpPr>
          <p:spPr bwMode="auto">
            <a:xfrm>
              <a:off x="3657600" y="2537077"/>
              <a:ext cx="381000" cy="622380"/>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14" name="Rectangle 13"/>
            <p:cNvSpPr/>
            <p:nvPr/>
          </p:nvSpPr>
          <p:spPr bwMode="auto">
            <a:xfrm>
              <a:off x="4865674" y="2629123"/>
              <a:ext cx="381000" cy="622380"/>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15" name="TextBox 14"/>
            <p:cNvSpPr txBox="1"/>
            <p:nvPr/>
          </p:nvSpPr>
          <p:spPr>
            <a:xfrm>
              <a:off x="4851896" y="2427982"/>
              <a:ext cx="902811" cy="954107"/>
            </a:xfrm>
            <a:prstGeom prst="rect">
              <a:avLst/>
            </a:prstGeom>
            <a:noFill/>
          </p:spPr>
          <p:txBody>
            <a:bodyPr wrap="none" rtlCol="0">
              <a:spAutoFit/>
            </a:bodyPr>
            <a:lstStyle/>
            <a:p>
              <a:r>
                <a:rPr lang="en-US" sz="2800" dirty="0">
                  <a:solidFill>
                    <a:schemeClr val="tx1"/>
                  </a:solidFill>
                </a:rPr>
                <a:t>sixty</a:t>
              </a:r>
            </a:p>
            <a:p>
              <a:r>
                <a:rPr lang="en-US" sz="2800" dirty="0">
                  <a:solidFill>
                    <a:schemeClr val="tx1"/>
                  </a:solidFill>
                </a:rPr>
                <a:t>nine</a:t>
              </a:r>
            </a:p>
          </p:txBody>
        </p:sp>
        <p:sp>
          <p:nvSpPr>
            <p:cNvPr id="17" name="TextBox 16"/>
            <p:cNvSpPr txBox="1"/>
            <p:nvPr/>
          </p:nvSpPr>
          <p:spPr>
            <a:xfrm>
              <a:off x="3361380" y="2342345"/>
              <a:ext cx="902811" cy="954107"/>
            </a:xfrm>
            <a:prstGeom prst="rect">
              <a:avLst/>
            </a:prstGeom>
            <a:noFill/>
          </p:spPr>
          <p:txBody>
            <a:bodyPr wrap="none" rtlCol="0">
              <a:spAutoFit/>
            </a:bodyPr>
            <a:lstStyle/>
            <a:p>
              <a:r>
                <a:rPr lang="en-US" sz="2800" dirty="0">
                  <a:solidFill>
                    <a:schemeClr val="tx1"/>
                  </a:solidFill>
                </a:rPr>
                <a:t>sixty</a:t>
              </a:r>
            </a:p>
            <a:p>
              <a:r>
                <a:rPr lang="en-US" sz="2800" dirty="0">
                  <a:solidFill>
                    <a:schemeClr val="tx1"/>
                  </a:solidFill>
                </a:rPr>
                <a:t>nine</a:t>
              </a:r>
            </a:p>
          </p:txBody>
        </p:sp>
      </p:grpSp>
      <p:sp>
        <p:nvSpPr>
          <p:cNvPr id="2" name="Slide Number Placeholder 1"/>
          <p:cNvSpPr>
            <a:spLocks noGrp="1"/>
          </p:cNvSpPr>
          <p:nvPr>
            <p:ph type="sldNum" sz="quarter" idx="10"/>
          </p:nvPr>
        </p:nvSpPr>
        <p:spPr/>
        <p:txBody>
          <a:bodyPr/>
          <a:lstStyle/>
          <a:p>
            <a:fld id="{970F0956-5B8E-40B4-A8DD-F75AA1D26018}" type="slidenum">
              <a:rPr lang="en-US" smtClean="0"/>
              <a:pPr/>
              <a:t>30</a:t>
            </a:fld>
            <a:endParaRPr lang="en-US"/>
          </a:p>
        </p:txBody>
      </p:sp>
    </p:spTree>
    <p:extLst>
      <p:ext uri="{BB962C8B-B14F-4D97-AF65-F5344CB8AC3E}">
        <p14:creationId xmlns:p14="http://schemas.microsoft.com/office/powerpoint/2010/main" val="49635827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Impact of value(s) on science</a:t>
            </a:r>
          </a:p>
        </p:txBody>
      </p:sp>
      <p:sp>
        <p:nvSpPr>
          <p:cNvPr id="3" name="Content Placeholder 2"/>
          <p:cNvSpPr>
            <a:spLocks noGrp="1"/>
          </p:cNvSpPr>
          <p:nvPr>
            <p:ph idx="1"/>
          </p:nvPr>
        </p:nvSpPr>
        <p:spPr/>
        <p:txBody>
          <a:bodyPr/>
          <a:lstStyle/>
          <a:p>
            <a:pPr marL="514350" indent="-514350">
              <a:buFont typeface="+mj-lt"/>
              <a:buAutoNum type="arabicPeriod"/>
            </a:pPr>
            <a:r>
              <a:rPr lang="en-US" dirty="0"/>
              <a:t>the choice of a scientific research problem; </a:t>
            </a:r>
          </a:p>
          <a:p>
            <a:pPr marL="514350" indent="-514350">
              <a:buFont typeface="+mj-lt"/>
              <a:buAutoNum type="arabicPeriod"/>
            </a:pPr>
            <a:r>
              <a:rPr lang="en-US" dirty="0"/>
              <a:t>the gathering of evidence in relation to the problem; </a:t>
            </a:r>
          </a:p>
          <a:p>
            <a:pPr marL="514350" indent="-514350">
              <a:buFont typeface="+mj-lt"/>
              <a:buAutoNum type="arabicPeriod"/>
            </a:pPr>
            <a:r>
              <a:rPr lang="en-US" dirty="0"/>
              <a:t>the acceptance of a scientific hypothesis or theory as an adequate answer to the problem on the basis of the evidence; </a:t>
            </a:r>
          </a:p>
          <a:p>
            <a:pPr marL="514350" indent="-514350">
              <a:buFont typeface="+mj-lt"/>
              <a:buAutoNum type="arabicPeriod"/>
            </a:pPr>
            <a:r>
              <a:rPr lang="en-US" dirty="0"/>
              <a:t>the proliferation and application of scientific research results. </a:t>
            </a:r>
          </a:p>
          <a:p>
            <a:pPr marL="0" indent="0"/>
            <a:endParaRPr lang="en-US" dirty="0"/>
          </a:p>
          <a:p>
            <a:pPr marL="0" indent="0"/>
            <a:r>
              <a:rPr lang="en-US" dirty="0"/>
              <a:t>				(Weber 1917 [1988]).</a:t>
            </a:r>
          </a:p>
        </p:txBody>
      </p:sp>
      <p:sp>
        <p:nvSpPr>
          <p:cNvPr id="4" name="Rectangle 3"/>
          <p:cNvSpPr/>
          <p:nvPr/>
        </p:nvSpPr>
        <p:spPr>
          <a:xfrm>
            <a:off x="1295400" y="6248400"/>
            <a:ext cx="7696200" cy="338554"/>
          </a:xfrm>
          <a:prstGeom prst="rect">
            <a:avLst/>
          </a:prstGeom>
        </p:spPr>
        <p:txBody>
          <a:bodyPr wrap="square">
            <a:spAutoFit/>
          </a:bodyPr>
          <a:lstStyle/>
          <a:p>
            <a:pPr algn="r"/>
            <a:r>
              <a:rPr lang="en-US" sz="1600" b="0" dirty="0">
                <a:solidFill>
                  <a:schemeClr val="bg1"/>
                </a:solidFill>
                <a:hlinkClick r:id="rId2"/>
              </a:rPr>
              <a:t>http://plato.stanford.edu/entries/scientific-objectivity</a:t>
            </a:r>
            <a:r>
              <a:rPr lang="en-US" sz="1600" b="0" dirty="0">
                <a:solidFill>
                  <a:schemeClr val="bg1"/>
                </a:solidFill>
              </a:rPr>
              <a:t> </a:t>
            </a:r>
          </a:p>
        </p:txBody>
      </p:sp>
      <p:sp>
        <p:nvSpPr>
          <p:cNvPr id="5" name="Slide Number Placeholder 4"/>
          <p:cNvSpPr>
            <a:spLocks noGrp="1"/>
          </p:cNvSpPr>
          <p:nvPr>
            <p:ph type="sldNum" sz="quarter" idx="10"/>
          </p:nvPr>
        </p:nvSpPr>
        <p:spPr/>
        <p:txBody>
          <a:bodyPr/>
          <a:lstStyle/>
          <a:p>
            <a:fld id="{970F0956-5B8E-40B4-A8DD-F75AA1D26018}" type="slidenum">
              <a:rPr lang="en-US" smtClean="0"/>
              <a:pPr/>
              <a:t>31</a:t>
            </a:fld>
            <a:endParaRPr lang="en-US"/>
          </a:p>
        </p:txBody>
      </p:sp>
    </p:spTree>
    <p:extLst>
      <p:ext uri="{BB962C8B-B14F-4D97-AF65-F5344CB8AC3E}">
        <p14:creationId xmlns:p14="http://schemas.microsoft.com/office/powerpoint/2010/main" val="32387333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Value types</a:t>
            </a:r>
          </a:p>
        </p:txBody>
      </p:sp>
      <p:sp>
        <p:nvSpPr>
          <p:cNvPr id="3" name="Content Placeholder 2"/>
          <p:cNvSpPr>
            <a:spLocks noGrp="1"/>
          </p:cNvSpPr>
          <p:nvPr>
            <p:ph idx="1"/>
          </p:nvPr>
        </p:nvSpPr>
        <p:spPr/>
        <p:txBody>
          <a:bodyPr/>
          <a:lstStyle/>
          <a:p>
            <a:pPr>
              <a:buFont typeface="Arial" panose="020B0604020202020204" pitchFamily="34" charset="0"/>
              <a:buChar char="•"/>
            </a:pPr>
            <a:r>
              <a:rPr lang="en-US" b="1" u="sng" dirty="0"/>
              <a:t>Scientific values</a:t>
            </a:r>
            <a:r>
              <a:rPr lang="en-US" b="1" dirty="0"/>
              <a:t>:</a:t>
            </a:r>
          </a:p>
          <a:p>
            <a:pPr lvl="1">
              <a:buFont typeface="Arial" panose="020B0604020202020204" pitchFamily="34" charset="0"/>
              <a:buChar char="•"/>
            </a:pPr>
            <a:r>
              <a:rPr lang="en-US" dirty="0"/>
              <a:t>Accuracy, simplicity, …</a:t>
            </a:r>
          </a:p>
          <a:p>
            <a:pPr>
              <a:buFont typeface="Arial" panose="020B0604020202020204" pitchFamily="34" charset="0"/>
              <a:buChar char="•"/>
            </a:pPr>
            <a:r>
              <a:rPr lang="en-US" b="1" u="sng" dirty="0"/>
              <a:t>Epistemic (or cognitive) values</a:t>
            </a:r>
            <a:r>
              <a:rPr lang="en-US" b="1" dirty="0"/>
              <a:t>:</a:t>
            </a:r>
            <a:r>
              <a:rPr lang="en-US" dirty="0"/>
              <a:t> </a:t>
            </a:r>
          </a:p>
          <a:p>
            <a:pPr lvl="1">
              <a:buFont typeface="Arial" panose="020B0604020202020204" pitchFamily="34" charset="0"/>
              <a:buChar char="•"/>
            </a:pPr>
            <a:r>
              <a:rPr lang="en-US" dirty="0"/>
              <a:t>predictive accuracy, scope, unification, explanatory power, coherence with other accepted theories, …</a:t>
            </a:r>
          </a:p>
          <a:p>
            <a:pPr>
              <a:buFont typeface="Arial" panose="020B0604020202020204" pitchFamily="34" charset="0"/>
              <a:buChar char="•"/>
            </a:pPr>
            <a:r>
              <a:rPr lang="en-US" b="1" u="sng" dirty="0"/>
              <a:t>Contextual (non-cognitive) values</a:t>
            </a:r>
            <a:r>
              <a:rPr lang="en-US" b="1" dirty="0"/>
              <a:t>:</a:t>
            </a:r>
            <a:r>
              <a:rPr lang="en-US" dirty="0"/>
              <a:t> </a:t>
            </a:r>
          </a:p>
          <a:p>
            <a:pPr lvl="1">
              <a:buFont typeface="Arial" panose="020B0604020202020204" pitchFamily="34" charset="0"/>
              <a:buChar char="•"/>
            </a:pPr>
            <a:r>
              <a:rPr lang="en-US" dirty="0"/>
              <a:t>moral, personal, social, political and cultural values such as pleasure, justice and equality, conservation of the natural environment, diversity, …</a:t>
            </a:r>
          </a:p>
        </p:txBody>
      </p:sp>
      <p:sp>
        <p:nvSpPr>
          <p:cNvPr id="4" name="Rectangle 3"/>
          <p:cNvSpPr/>
          <p:nvPr/>
        </p:nvSpPr>
        <p:spPr>
          <a:xfrm>
            <a:off x="1295400" y="6248400"/>
            <a:ext cx="7696200" cy="338554"/>
          </a:xfrm>
          <a:prstGeom prst="rect">
            <a:avLst/>
          </a:prstGeom>
        </p:spPr>
        <p:txBody>
          <a:bodyPr wrap="square">
            <a:spAutoFit/>
          </a:bodyPr>
          <a:lstStyle/>
          <a:p>
            <a:pPr algn="r"/>
            <a:r>
              <a:rPr lang="en-US" sz="1600" b="0" dirty="0">
                <a:solidFill>
                  <a:schemeClr val="bg1"/>
                </a:solidFill>
                <a:hlinkClick r:id="rId2"/>
              </a:rPr>
              <a:t>http://plato.stanford.edu/entries/scientific-objectivity</a:t>
            </a:r>
            <a:r>
              <a:rPr lang="en-US" sz="1600" b="0" dirty="0">
                <a:solidFill>
                  <a:schemeClr val="bg1"/>
                </a:solidFill>
              </a:rPr>
              <a:t> </a:t>
            </a:r>
          </a:p>
        </p:txBody>
      </p:sp>
      <p:sp>
        <p:nvSpPr>
          <p:cNvPr id="5" name="Slide Number Placeholder 4"/>
          <p:cNvSpPr>
            <a:spLocks noGrp="1"/>
          </p:cNvSpPr>
          <p:nvPr>
            <p:ph type="sldNum" sz="quarter" idx="10"/>
          </p:nvPr>
        </p:nvSpPr>
        <p:spPr/>
        <p:txBody>
          <a:bodyPr/>
          <a:lstStyle/>
          <a:p>
            <a:fld id="{970F0956-5B8E-40B4-A8DD-F75AA1D26018}" type="slidenum">
              <a:rPr lang="en-US" smtClean="0"/>
              <a:pPr/>
              <a:t>32</a:t>
            </a:fld>
            <a:endParaRPr lang="en-US"/>
          </a:p>
        </p:txBody>
      </p:sp>
    </p:spTree>
    <p:extLst>
      <p:ext uri="{BB962C8B-B14F-4D97-AF65-F5344CB8AC3E}">
        <p14:creationId xmlns:p14="http://schemas.microsoft.com/office/powerpoint/2010/main" val="233527232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Three theses</a:t>
            </a:r>
          </a:p>
        </p:txBody>
      </p:sp>
      <p:sp>
        <p:nvSpPr>
          <p:cNvPr id="3" name="Content Placeholder 2"/>
          <p:cNvSpPr>
            <a:spLocks noGrp="1"/>
          </p:cNvSpPr>
          <p:nvPr>
            <p:ph idx="1"/>
          </p:nvPr>
        </p:nvSpPr>
        <p:spPr>
          <a:xfrm>
            <a:off x="228600" y="1371600"/>
            <a:ext cx="8686800" cy="4953000"/>
          </a:xfrm>
        </p:spPr>
        <p:txBody>
          <a:bodyPr/>
          <a:lstStyle/>
          <a:p>
            <a:pPr>
              <a:buFont typeface="Arial" panose="020B0604020202020204" pitchFamily="34" charset="0"/>
              <a:buChar char="•"/>
            </a:pPr>
            <a:r>
              <a:rPr lang="en-US" dirty="0"/>
              <a:t>Value-Free Ideal (VFI): </a:t>
            </a:r>
          </a:p>
          <a:p>
            <a:pPr lvl="2">
              <a:buFont typeface="Arial" panose="020B0604020202020204" pitchFamily="34" charset="0"/>
              <a:buChar char="•"/>
            </a:pPr>
            <a:r>
              <a:rPr lang="en-US" dirty="0"/>
              <a:t>Scientists should strive to minimize the influence of contextual values on scientific reasoning, e.g., in gathering evidence and assessing/accepting scientific theories.</a:t>
            </a:r>
          </a:p>
          <a:p>
            <a:pPr lvl="2">
              <a:buFont typeface="Arial" panose="020B0604020202020204" pitchFamily="34" charset="0"/>
              <a:buChar char="•"/>
            </a:pPr>
            <a:r>
              <a:rPr lang="en-US" dirty="0"/>
              <a:t>scientific objectivity is characterized by absence of contextual values and by exclusive commitment to epistemic values in scientific reasoning.</a:t>
            </a:r>
          </a:p>
          <a:p>
            <a:pPr>
              <a:buFont typeface="Arial" panose="020B0604020202020204" pitchFamily="34" charset="0"/>
              <a:buChar char="•"/>
            </a:pPr>
            <a:r>
              <a:rPr lang="en-US" dirty="0"/>
              <a:t>Value-Neutrality Thesis (VNT): </a:t>
            </a:r>
          </a:p>
          <a:p>
            <a:pPr lvl="2">
              <a:buFont typeface="Arial" panose="020B0604020202020204" pitchFamily="34" charset="0"/>
              <a:buChar char="•"/>
            </a:pPr>
            <a:r>
              <a:rPr lang="en-US" dirty="0"/>
              <a:t>Scientists can—at least in principle—gather evidence and assess/accept theories without making contextual value judgments.</a:t>
            </a:r>
          </a:p>
          <a:p>
            <a:pPr>
              <a:buFont typeface="Arial" panose="020B0604020202020204" pitchFamily="34" charset="0"/>
              <a:buChar char="•"/>
            </a:pPr>
            <a:r>
              <a:rPr lang="en-US" dirty="0"/>
              <a:t>Value-Laden Thesis (VLT): </a:t>
            </a:r>
          </a:p>
          <a:p>
            <a:pPr lvl="2">
              <a:buFont typeface="Arial" panose="020B0604020202020204" pitchFamily="34" charset="0"/>
              <a:buChar char="•"/>
            </a:pPr>
            <a:r>
              <a:rPr lang="en-US" dirty="0"/>
              <a:t>Scientists cannot gather evidence and assess/accept theories without making contextual value judgments.</a:t>
            </a:r>
          </a:p>
          <a:p>
            <a:pPr>
              <a:buFont typeface="Arial" panose="020B0604020202020204" pitchFamily="34" charset="0"/>
              <a:buChar char="•"/>
            </a:pPr>
            <a:endParaRPr lang="en-US" sz="1800" dirty="0"/>
          </a:p>
        </p:txBody>
      </p:sp>
      <p:sp>
        <p:nvSpPr>
          <p:cNvPr id="5" name="Rectangle 4"/>
          <p:cNvSpPr/>
          <p:nvPr/>
        </p:nvSpPr>
        <p:spPr>
          <a:xfrm>
            <a:off x="1295400" y="6443246"/>
            <a:ext cx="7696200" cy="338554"/>
          </a:xfrm>
          <a:prstGeom prst="rect">
            <a:avLst/>
          </a:prstGeom>
        </p:spPr>
        <p:txBody>
          <a:bodyPr wrap="square">
            <a:spAutoFit/>
          </a:bodyPr>
          <a:lstStyle/>
          <a:p>
            <a:pPr algn="r"/>
            <a:r>
              <a:rPr lang="en-US" sz="1600" b="0" dirty="0">
                <a:solidFill>
                  <a:schemeClr val="bg1"/>
                </a:solidFill>
                <a:hlinkClick r:id="rId2"/>
              </a:rPr>
              <a:t>http://plato.stanford.edu/entries/scientific-objectivity</a:t>
            </a:r>
            <a:r>
              <a:rPr lang="en-US" sz="1600" b="0" dirty="0">
                <a:solidFill>
                  <a:schemeClr val="bg1"/>
                </a:solidFill>
              </a:rPr>
              <a:t> </a:t>
            </a:r>
          </a:p>
        </p:txBody>
      </p:sp>
      <p:sp>
        <p:nvSpPr>
          <p:cNvPr id="4" name="Slide Number Placeholder 3"/>
          <p:cNvSpPr>
            <a:spLocks noGrp="1"/>
          </p:cNvSpPr>
          <p:nvPr>
            <p:ph type="sldNum" sz="quarter" idx="10"/>
          </p:nvPr>
        </p:nvSpPr>
        <p:spPr/>
        <p:txBody>
          <a:bodyPr/>
          <a:lstStyle/>
          <a:p>
            <a:fld id="{970F0956-5B8E-40B4-A8DD-F75AA1D26018}" type="slidenum">
              <a:rPr lang="en-US" smtClean="0"/>
              <a:pPr/>
              <a:t>33</a:t>
            </a:fld>
            <a:endParaRPr lang="en-US"/>
          </a:p>
        </p:txBody>
      </p:sp>
    </p:spTree>
    <p:extLst>
      <p:ext uri="{BB962C8B-B14F-4D97-AF65-F5344CB8AC3E}">
        <p14:creationId xmlns:p14="http://schemas.microsoft.com/office/powerpoint/2010/main" val="53195696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ADC54896-DE5B-4EBB-A0A2-9C837A5290EC}"/>
              </a:ext>
            </a:extLst>
          </p:cNvPr>
          <p:cNvSpPr>
            <a:spLocks noGrp="1"/>
          </p:cNvSpPr>
          <p:nvPr>
            <p:ph type="ctrTitle"/>
          </p:nvPr>
        </p:nvSpPr>
        <p:spPr/>
        <p:txBody>
          <a:bodyPr/>
          <a:lstStyle/>
          <a:p>
            <a:r>
              <a:rPr lang="en-US" dirty="0"/>
              <a:t>What type of study?</a:t>
            </a:r>
          </a:p>
        </p:txBody>
      </p:sp>
      <p:sp>
        <p:nvSpPr>
          <p:cNvPr id="6" name="Subtitle 5">
            <a:extLst>
              <a:ext uri="{FF2B5EF4-FFF2-40B4-BE49-F238E27FC236}">
                <a16:creationId xmlns:a16="http://schemas.microsoft.com/office/drawing/2014/main" id="{52153C60-D200-440A-B908-F5FA1300273B}"/>
              </a:ext>
            </a:extLst>
          </p:cNvPr>
          <p:cNvSpPr>
            <a:spLocks noGrp="1"/>
          </p:cNvSpPr>
          <p:nvPr>
            <p:ph type="subTitle" idx="1"/>
          </p:nvPr>
        </p:nvSpPr>
        <p:spPr/>
        <p:txBody>
          <a:bodyPr/>
          <a:lstStyle/>
          <a:p>
            <a:endParaRPr lang="en-US"/>
          </a:p>
        </p:txBody>
      </p:sp>
      <p:sp>
        <p:nvSpPr>
          <p:cNvPr id="4" name="Slide Number Placeholder 3">
            <a:extLst>
              <a:ext uri="{FF2B5EF4-FFF2-40B4-BE49-F238E27FC236}">
                <a16:creationId xmlns:a16="http://schemas.microsoft.com/office/drawing/2014/main" id="{AC3D018C-C915-4497-9A17-EF0059D7D99A}"/>
              </a:ext>
            </a:extLst>
          </p:cNvPr>
          <p:cNvSpPr>
            <a:spLocks noGrp="1"/>
          </p:cNvSpPr>
          <p:nvPr>
            <p:ph type="sldNum" sz="quarter" idx="10"/>
          </p:nvPr>
        </p:nvSpPr>
        <p:spPr/>
        <p:txBody>
          <a:bodyPr/>
          <a:lstStyle/>
          <a:p>
            <a:fld id="{01EF93C7-D0AB-41D7-8C62-1F8A9E33AE23}" type="slidenum">
              <a:rPr lang="en-US" smtClean="0"/>
              <a:pPr/>
              <a:t>34</a:t>
            </a:fld>
            <a:endParaRPr lang="en-US"/>
          </a:p>
        </p:txBody>
      </p:sp>
    </p:spTree>
    <p:extLst>
      <p:ext uri="{BB962C8B-B14F-4D97-AF65-F5344CB8AC3E}">
        <p14:creationId xmlns:p14="http://schemas.microsoft.com/office/powerpoint/2010/main" val="49204808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762000"/>
            <a:ext cx="9144000" cy="762000"/>
          </a:xfrm>
        </p:spPr>
        <p:txBody>
          <a:bodyPr/>
          <a:lstStyle/>
          <a:p>
            <a:r>
              <a:rPr lang="en-US" sz="3400" dirty="0"/>
              <a:t>Study type and level of evidence</a:t>
            </a: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090004" y="1508090"/>
            <a:ext cx="6963992" cy="4953000"/>
          </a:xfrm>
        </p:spPr>
      </p:pic>
      <p:sp>
        <p:nvSpPr>
          <p:cNvPr id="5" name="Rectangle 4"/>
          <p:cNvSpPr/>
          <p:nvPr/>
        </p:nvSpPr>
        <p:spPr>
          <a:xfrm>
            <a:off x="4876800" y="6461090"/>
            <a:ext cx="4257152" cy="307777"/>
          </a:xfrm>
          <a:prstGeom prst="rect">
            <a:avLst/>
          </a:prstGeom>
        </p:spPr>
        <p:txBody>
          <a:bodyPr wrap="square">
            <a:spAutoFit/>
          </a:bodyPr>
          <a:lstStyle/>
          <a:p>
            <a:r>
              <a:rPr lang="en-US" sz="1400" b="0" dirty="0">
                <a:solidFill>
                  <a:schemeClr val="bg1"/>
                </a:solidFill>
                <a:hlinkClick r:id="rId3"/>
              </a:rPr>
              <a:t>https://guides.library.vcu.edu/humphrey/journal-club</a:t>
            </a:r>
            <a:r>
              <a:rPr lang="en-US" sz="1400" b="0" dirty="0">
                <a:solidFill>
                  <a:schemeClr val="bg1"/>
                </a:solidFill>
              </a:rPr>
              <a:t> </a:t>
            </a:r>
          </a:p>
        </p:txBody>
      </p:sp>
      <p:cxnSp>
        <p:nvCxnSpPr>
          <p:cNvPr id="6" name="Straight Arrow Connector 5"/>
          <p:cNvCxnSpPr/>
          <p:nvPr/>
        </p:nvCxnSpPr>
        <p:spPr bwMode="auto">
          <a:xfrm flipH="1">
            <a:off x="1219200" y="1676400"/>
            <a:ext cx="2209800" cy="3962400"/>
          </a:xfrm>
          <a:prstGeom prst="straightConnector1">
            <a:avLst/>
          </a:prstGeom>
          <a:solidFill>
            <a:schemeClr val="accent1"/>
          </a:solidFill>
          <a:ln w="57150" cap="flat" cmpd="sng" algn="ctr">
            <a:solidFill>
              <a:schemeClr val="tx1"/>
            </a:solidFill>
            <a:prstDash val="solid"/>
            <a:round/>
            <a:headEnd type="triangle" w="med" len="med"/>
            <a:tailEnd type="none" w="med" len="med"/>
          </a:ln>
          <a:effectLst/>
        </p:spPr>
      </p:cxnSp>
      <p:sp>
        <p:nvSpPr>
          <p:cNvPr id="7" name="TextBox 6"/>
          <p:cNvSpPr txBox="1"/>
          <p:nvPr/>
        </p:nvSpPr>
        <p:spPr>
          <a:xfrm>
            <a:off x="1433471" y="1676400"/>
            <a:ext cx="1781257" cy="1077218"/>
          </a:xfrm>
          <a:prstGeom prst="rect">
            <a:avLst/>
          </a:prstGeom>
          <a:noFill/>
        </p:spPr>
        <p:txBody>
          <a:bodyPr wrap="none" rtlCol="0">
            <a:spAutoFit/>
          </a:bodyPr>
          <a:lstStyle/>
          <a:p>
            <a:r>
              <a:rPr lang="en-US" dirty="0">
                <a:solidFill>
                  <a:schemeClr val="tx1"/>
                </a:solidFill>
              </a:rPr>
              <a:t>Evidence</a:t>
            </a:r>
          </a:p>
          <a:p>
            <a:r>
              <a:rPr lang="en-US" dirty="0">
                <a:solidFill>
                  <a:schemeClr val="tx1"/>
                </a:solidFill>
              </a:rPr>
              <a:t>level</a:t>
            </a:r>
          </a:p>
        </p:txBody>
      </p:sp>
      <p:sp>
        <p:nvSpPr>
          <p:cNvPr id="8" name="Slide Number Placeholder 7"/>
          <p:cNvSpPr>
            <a:spLocks noGrp="1"/>
          </p:cNvSpPr>
          <p:nvPr>
            <p:ph type="sldNum" sz="quarter" idx="10"/>
          </p:nvPr>
        </p:nvSpPr>
        <p:spPr/>
        <p:txBody>
          <a:bodyPr/>
          <a:lstStyle/>
          <a:p>
            <a:fld id="{970F0956-5B8E-40B4-A8DD-F75AA1D26018}" type="slidenum">
              <a:rPr lang="en-US" smtClean="0"/>
              <a:pPr/>
              <a:t>35</a:t>
            </a:fld>
            <a:endParaRPr lang="en-US"/>
          </a:p>
        </p:txBody>
      </p:sp>
    </p:spTree>
    <p:extLst>
      <p:ext uri="{BB962C8B-B14F-4D97-AF65-F5344CB8AC3E}">
        <p14:creationId xmlns:p14="http://schemas.microsoft.com/office/powerpoint/2010/main" val="286185792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609600"/>
            <a:ext cx="9144000" cy="6248400"/>
          </a:xfrm>
        </p:spPr>
      </p:pic>
      <p:sp>
        <p:nvSpPr>
          <p:cNvPr id="2" name="Title 1"/>
          <p:cNvSpPr>
            <a:spLocks noGrp="1"/>
          </p:cNvSpPr>
          <p:nvPr>
            <p:ph type="title"/>
          </p:nvPr>
        </p:nvSpPr>
        <p:spPr>
          <a:xfrm>
            <a:off x="5181600" y="762000"/>
            <a:ext cx="3962400" cy="762000"/>
          </a:xfrm>
        </p:spPr>
        <p:txBody>
          <a:bodyPr/>
          <a:lstStyle/>
          <a:p>
            <a:r>
              <a:rPr lang="en-US" i="1" dirty="0">
                <a:solidFill>
                  <a:schemeClr val="accent2">
                    <a:lumMod val="75000"/>
                  </a:schemeClr>
                </a:solidFill>
              </a:rPr>
              <a:t>Where to search</a:t>
            </a:r>
            <a:endParaRPr lang="en-US" dirty="0">
              <a:solidFill>
                <a:schemeClr val="accent2">
                  <a:lumMod val="75000"/>
                </a:schemeClr>
              </a:solidFill>
            </a:endParaRPr>
          </a:p>
        </p:txBody>
      </p:sp>
      <p:sp>
        <p:nvSpPr>
          <p:cNvPr id="5" name="Rectangle 4"/>
          <p:cNvSpPr/>
          <p:nvPr/>
        </p:nvSpPr>
        <p:spPr>
          <a:xfrm>
            <a:off x="4953000" y="6477000"/>
            <a:ext cx="4114800" cy="307777"/>
          </a:xfrm>
          <a:prstGeom prst="rect">
            <a:avLst/>
          </a:prstGeom>
        </p:spPr>
        <p:txBody>
          <a:bodyPr wrap="square">
            <a:spAutoFit/>
          </a:bodyPr>
          <a:lstStyle/>
          <a:p>
            <a:pPr algn="r"/>
            <a:r>
              <a:rPr lang="en-US" sz="1400" b="0" dirty="0">
                <a:solidFill>
                  <a:schemeClr val="tx1"/>
                </a:solidFill>
                <a:hlinkClick r:id="rId3"/>
              </a:rPr>
              <a:t>http://libguides.gwumc.edu/ebm/studytypes</a:t>
            </a:r>
            <a:r>
              <a:rPr lang="en-US" sz="1400" b="0" dirty="0">
                <a:solidFill>
                  <a:schemeClr val="tx1"/>
                </a:solidFill>
              </a:rPr>
              <a:t> </a:t>
            </a:r>
          </a:p>
        </p:txBody>
      </p:sp>
      <p:sp>
        <p:nvSpPr>
          <p:cNvPr id="3" name="Slide Number Placeholder 2"/>
          <p:cNvSpPr>
            <a:spLocks noGrp="1"/>
          </p:cNvSpPr>
          <p:nvPr>
            <p:ph type="sldNum" sz="quarter" idx="10"/>
          </p:nvPr>
        </p:nvSpPr>
        <p:spPr>
          <a:xfrm>
            <a:off x="152400" y="6400800"/>
            <a:ext cx="457200" cy="365125"/>
          </a:xfrm>
          <a:prstGeom prst="rect">
            <a:avLst/>
          </a:prstGeom>
        </p:spPr>
        <p:txBody>
          <a:bodyPr/>
          <a:lstStyle/>
          <a:p>
            <a:fld id="{BFD31CDF-57B6-47B5-A6A0-80974445C95D}" type="slidenum">
              <a:rPr lang="en-US" smtClean="0">
                <a:solidFill>
                  <a:schemeClr val="tx1"/>
                </a:solidFill>
              </a:rPr>
              <a:t>36</a:t>
            </a:fld>
            <a:endParaRPr lang="en-US">
              <a:solidFill>
                <a:schemeClr val="tx1"/>
              </a:solidFill>
            </a:endParaRPr>
          </a:p>
        </p:txBody>
      </p:sp>
    </p:spTree>
    <p:extLst>
      <p:ext uri="{BB962C8B-B14F-4D97-AF65-F5344CB8AC3E}">
        <p14:creationId xmlns:p14="http://schemas.microsoft.com/office/powerpoint/2010/main" val="202440030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Theory building versus testing</a:t>
            </a:r>
          </a:p>
        </p:txBody>
      </p:sp>
      <p:sp>
        <p:nvSpPr>
          <p:cNvPr id="3" name="Content Placeholder 2"/>
          <p:cNvSpPr>
            <a:spLocks noGrp="1"/>
          </p:cNvSpPr>
          <p:nvPr>
            <p:ph idx="1"/>
          </p:nvPr>
        </p:nvSpPr>
        <p:spPr/>
        <p:txBody>
          <a:bodyPr/>
          <a:lstStyle/>
          <a:p>
            <a:r>
              <a:rPr lang="en-US" dirty="0"/>
              <a:t>Theory building</a:t>
            </a:r>
          </a:p>
          <a:p>
            <a:endParaRPr lang="en-US" dirty="0"/>
          </a:p>
          <a:p>
            <a:endParaRPr lang="en-US" dirty="0"/>
          </a:p>
          <a:p>
            <a:endParaRPr lang="en-US" sz="1800" dirty="0"/>
          </a:p>
          <a:p>
            <a:endParaRPr lang="en-US" sz="1800" dirty="0"/>
          </a:p>
          <a:p>
            <a:endParaRPr lang="en-US" dirty="0"/>
          </a:p>
          <a:p>
            <a:r>
              <a:rPr lang="en-US" dirty="0"/>
              <a:t>Theory testing</a:t>
            </a:r>
          </a:p>
        </p:txBody>
      </p:sp>
      <p:sp>
        <p:nvSpPr>
          <p:cNvPr id="4" name="Slide Number Placeholder 3"/>
          <p:cNvSpPr>
            <a:spLocks noGrp="1"/>
          </p:cNvSpPr>
          <p:nvPr>
            <p:ph type="sldNum" sz="quarter" idx="10"/>
          </p:nvPr>
        </p:nvSpPr>
        <p:spPr/>
        <p:txBody>
          <a:bodyPr/>
          <a:lstStyle/>
          <a:p>
            <a:fld id="{970F0956-5B8E-40B4-A8DD-F75AA1D26018}" type="slidenum">
              <a:rPr lang="en-US" smtClean="0"/>
              <a:pPr/>
              <a:t>37</a:t>
            </a:fld>
            <a:endParaRPr lang="en-US"/>
          </a:p>
        </p:txBody>
      </p:sp>
      <p:pic>
        <p:nvPicPr>
          <p:cNvPr id="6" name="Picture 5"/>
          <p:cNvPicPr>
            <a:picLocks noChangeAspect="1"/>
          </p:cNvPicPr>
          <p:nvPr/>
        </p:nvPicPr>
        <p:blipFill>
          <a:blip r:embed="rId2"/>
          <a:stretch>
            <a:fillRect/>
          </a:stretch>
        </p:blipFill>
        <p:spPr>
          <a:xfrm>
            <a:off x="2081212" y="2133600"/>
            <a:ext cx="4914900" cy="1885950"/>
          </a:xfrm>
          <a:prstGeom prst="rect">
            <a:avLst/>
          </a:prstGeom>
        </p:spPr>
      </p:pic>
      <p:pic>
        <p:nvPicPr>
          <p:cNvPr id="7" name="Picture 6"/>
          <p:cNvPicPr>
            <a:picLocks noChangeAspect="1"/>
          </p:cNvPicPr>
          <p:nvPr/>
        </p:nvPicPr>
        <p:blipFill>
          <a:blip r:embed="rId3"/>
          <a:stretch>
            <a:fillRect/>
          </a:stretch>
        </p:blipFill>
        <p:spPr>
          <a:xfrm>
            <a:off x="2081213" y="4704641"/>
            <a:ext cx="4914900" cy="2011068"/>
          </a:xfrm>
          <a:prstGeom prst="rect">
            <a:avLst/>
          </a:prstGeom>
        </p:spPr>
      </p:pic>
    </p:spTree>
    <p:extLst>
      <p:ext uri="{BB962C8B-B14F-4D97-AF65-F5344CB8AC3E}">
        <p14:creationId xmlns:p14="http://schemas.microsoft.com/office/powerpoint/2010/main" val="100974011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Logic of scientific research</a:t>
            </a:r>
          </a:p>
        </p:txBody>
      </p:sp>
      <p:sp>
        <p:nvSpPr>
          <p:cNvPr id="3" name="Content Placeholder 2"/>
          <p:cNvSpPr>
            <a:spLocks noGrp="1"/>
          </p:cNvSpPr>
          <p:nvPr>
            <p:ph idx="1"/>
          </p:nvPr>
        </p:nvSpPr>
        <p:spPr/>
        <p:txBody>
          <a:bodyPr/>
          <a:lstStyle/>
          <a:p>
            <a:endParaRPr lang="en-US"/>
          </a:p>
        </p:txBody>
      </p:sp>
      <p:sp>
        <p:nvSpPr>
          <p:cNvPr id="4" name="Slide Number Placeholder 3"/>
          <p:cNvSpPr>
            <a:spLocks noGrp="1"/>
          </p:cNvSpPr>
          <p:nvPr>
            <p:ph type="sldNum" sz="quarter" idx="10"/>
          </p:nvPr>
        </p:nvSpPr>
        <p:spPr/>
        <p:txBody>
          <a:bodyPr/>
          <a:lstStyle/>
          <a:p>
            <a:fld id="{970F0956-5B8E-40B4-A8DD-F75AA1D26018}" type="slidenum">
              <a:rPr lang="en-US" smtClean="0"/>
              <a:pPr/>
              <a:t>38</a:t>
            </a:fld>
            <a:endParaRPr lang="en-US"/>
          </a:p>
        </p:txBody>
      </p:sp>
      <p:pic>
        <p:nvPicPr>
          <p:cNvPr id="5" name="Picture 4"/>
          <p:cNvPicPr>
            <a:picLocks noChangeAspect="1"/>
          </p:cNvPicPr>
          <p:nvPr/>
        </p:nvPicPr>
        <p:blipFill>
          <a:blip r:embed="rId2"/>
          <a:stretch>
            <a:fillRect/>
          </a:stretch>
        </p:blipFill>
        <p:spPr>
          <a:xfrm>
            <a:off x="1143000" y="1570038"/>
            <a:ext cx="6696075" cy="4845218"/>
          </a:xfrm>
          <a:prstGeom prst="rect">
            <a:avLst/>
          </a:prstGeom>
        </p:spPr>
      </p:pic>
      <p:sp>
        <p:nvSpPr>
          <p:cNvPr id="6" name="Rectangle 5"/>
          <p:cNvSpPr/>
          <p:nvPr/>
        </p:nvSpPr>
        <p:spPr>
          <a:xfrm>
            <a:off x="4567518" y="6491456"/>
            <a:ext cx="4572000" cy="307777"/>
          </a:xfrm>
          <a:prstGeom prst="rect">
            <a:avLst/>
          </a:prstGeom>
        </p:spPr>
        <p:txBody>
          <a:bodyPr>
            <a:spAutoFit/>
          </a:bodyPr>
          <a:lstStyle/>
          <a:p>
            <a:r>
              <a:rPr lang="en-US" sz="1400" b="0" i="1" dirty="0">
                <a:solidFill>
                  <a:schemeClr val="bg1"/>
                </a:solidFill>
                <a:hlinkClick r:id="rId3"/>
              </a:rPr>
              <a:t>https://www.nyu.edu/classes/bkg/methods/005847ch1.pdf</a:t>
            </a:r>
            <a:r>
              <a:rPr lang="en-US" sz="1400" b="0" i="1" dirty="0">
                <a:solidFill>
                  <a:schemeClr val="bg1"/>
                </a:solidFill>
              </a:rPr>
              <a:t> </a:t>
            </a:r>
            <a:endParaRPr lang="en-US" sz="1400" dirty="0">
              <a:solidFill>
                <a:schemeClr val="bg1"/>
              </a:solidFill>
            </a:endParaRPr>
          </a:p>
        </p:txBody>
      </p:sp>
    </p:spTree>
    <p:extLst>
      <p:ext uri="{BB962C8B-B14F-4D97-AF65-F5344CB8AC3E}">
        <p14:creationId xmlns:p14="http://schemas.microsoft.com/office/powerpoint/2010/main" val="298701609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Time perspective of what is studied</a:t>
            </a:r>
          </a:p>
        </p:txBody>
      </p:sp>
      <p:sp>
        <p:nvSpPr>
          <p:cNvPr id="4" name="Slide Number Placeholder 3"/>
          <p:cNvSpPr>
            <a:spLocks noGrp="1"/>
          </p:cNvSpPr>
          <p:nvPr>
            <p:ph type="sldNum" sz="quarter" idx="10"/>
          </p:nvPr>
        </p:nvSpPr>
        <p:spPr/>
        <p:txBody>
          <a:bodyPr/>
          <a:lstStyle/>
          <a:p>
            <a:fld id="{970F0956-5B8E-40B4-A8DD-F75AA1D26018}" type="slidenum">
              <a:rPr lang="en-US" smtClean="0"/>
              <a:pPr/>
              <a:t>39</a:t>
            </a:fld>
            <a:endParaRPr lang="en-US"/>
          </a:p>
        </p:txBody>
      </p:sp>
      <p:grpSp>
        <p:nvGrpSpPr>
          <p:cNvPr id="11" name="Group 10"/>
          <p:cNvGrpSpPr/>
          <p:nvPr/>
        </p:nvGrpSpPr>
        <p:grpSpPr>
          <a:xfrm>
            <a:off x="838200" y="1980306"/>
            <a:ext cx="7331331" cy="3963072"/>
            <a:chOff x="1273896" y="2176181"/>
            <a:chExt cx="7331331" cy="3963072"/>
          </a:xfrm>
        </p:grpSpPr>
        <p:sp>
          <p:nvSpPr>
            <p:cNvPr id="5" name="Rectangle 4"/>
            <p:cNvSpPr/>
            <p:nvPr/>
          </p:nvSpPr>
          <p:spPr bwMode="auto">
            <a:xfrm>
              <a:off x="1273896" y="2176853"/>
              <a:ext cx="2438400" cy="3962400"/>
            </a:xfrm>
            <a:prstGeom prst="rect">
              <a:avLst/>
            </a:prstGeom>
            <a:noFill/>
            <a:ln w="2857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6" name="Rectangle 5"/>
            <p:cNvSpPr/>
            <p:nvPr/>
          </p:nvSpPr>
          <p:spPr bwMode="auto">
            <a:xfrm>
              <a:off x="3728427" y="2176853"/>
              <a:ext cx="2438400" cy="3962400"/>
            </a:xfrm>
            <a:prstGeom prst="rect">
              <a:avLst/>
            </a:prstGeom>
            <a:noFill/>
            <a:ln w="2857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7" name="Rectangle 6"/>
            <p:cNvSpPr/>
            <p:nvPr/>
          </p:nvSpPr>
          <p:spPr bwMode="auto">
            <a:xfrm>
              <a:off x="6166827" y="2176853"/>
              <a:ext cx="2438400" cy="3962400"/>
            </a:xfrm>
            <a:prstGeom prst="rect">
              <a:avLst/>
            </a:prstGeom>
            <a:noFill/>
            <a:ln w="28575" cap="flat" cmpd="sng" algn="ctr">
              <a:solidFill>
                <a:schemeClr val="bg1"/>
              </a:solidFill>
              <a:prstDash val="dashDot"/>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8" name="TextBox 7"/>
            <p:cNvSpPr txBox="1"/>
            <p:nvPr/>
          </p:nvSpPr>
          <p:spPr>
            <a:xfrm>
              <a:off x="2014995" y="2176181"/>
              <a:ext cx="936475" cy="584775"/>
            </a:xfrm>
            <a:prstGeom prst="rect">
              <a:avLst/>
            </a:prstGeom>
            <a:noFill/>
          </p:spPr>
          <p:txBody>
            <a:bodyPr wrap="none" rtlCol="0">
              <a:spAutoFit/>
            </a:bodyPr>
            <a:lstStyle/>
            <a:p>
              <a:r>
                <a:rPr lang="en-US" dirty="0">
                  <a:solidFill>
                    <a:schemeClr val="bg1"/>
                  </a:solidFill>
                </a:rPr>
                <a:t>Past</a:t>
              </a:r>
            </a:p>
          </p:txBody>
        </p:sp>
        <p:sp>
          <p:nvSpPr>
            <p:cNvPr id="9" name="TextBox 8"/>
            <p:cNvSpPr txBox="1"/>
            <p:nvPr/>
          </p:nvSpPr>
          <p:spPr>
            <a:xfrm>
              <a:off x="4181643" y="2176181"/>
              <a:ext cx="1499706" cy="584775"/>
            </a:xfrm>
            <a:prstGeom prst="rect">
              <a:avLst/>
            </a:prstGeom>
            <a:noFill/>
          </p:spPr>
          <p:txBody>
            <a:bodyPr wrap="none" rtlCol="0">
              <a:spAutoFit/>
            </a:bodyPr>
            <a:lstStyle/>
            <a:p>
              <a:r>
                <a:rPr lang="en-US" dirty="0">
                  <a:solidFill>
                    <a:schemeClr val="bg1"/>
                  </a:solidFill>
                </a:rPr>
                <a:t>Present</a:t>
              </a:r>
            </a:p>
          </p:txBody>
        </p:sp>
        <p:sp>
          <p:nvSpPr>
            <p:cNvPr id="10" name="TextBox 9"/>
            <p:cNvSpPr txBox="1"/>
            <p:nvPr/>
          </p:nvSpPr>
          <p:spPr>
            <a:xfrm>
              <a:off x="6595761" y="2176181"/>
              <a:ext cx="1384290" cy="584775"/>
            </a:xfrm>
            <a:prstGeom prst="rect">
              <a:avLst/>
            </a:prstGeom>
            <a:noFill/>
          </p:spPr>
          <p:txBody>
            <a:bodyPr wrap="none" rtlCol="0">
              <a:spAutoFit/>
            </a:bodyPr>
            <a:lstStyle/>
            <a:p>
              <a:r>
                <a:rPr lang="en-US" dirty="0">
                  <a:solidFill>
                    <a:schemeClr val="bg1"/>
                  </a:solidFill>
                </a:rPr>
                <a:t>Future</a:t>
              </a:r>
            </a:p>
          </p:txBody>
        </p:sp>
      </p:grpSp>
      <p:sp>
        <p:nvSpPr>
          <p:cNvPr id="12" name="Oval 11"/>
          <p:cNvSpPr/>
          <p:nvPr/>
        </p:nvSpPr>
        <p:spPr bwMode="auto">
          <a:xfrm>
            <a:off x="3189642" y="2861537"/>
            <a:ext cx="228600" cy="228600"/>
          </a:xfrm>
          <a:prstGeom prst="ellipse">
            <a:avLst/>
          </a:prstGeom>
          <a:solidFill>
            <a:srgbClr val="FFFF00"/>
          </a:solidFill>
          <a:ln w="9525" cap="flat" cmpd="sng" algn="ctr">
            <a:solidFill>
              <a:srgbClr val="FFFF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13" name="Oval 12"/>
          <p:cNvSpPr/>
          <p:nvPr/>
        </p:nvSpPr>
        <p:spPr bwMode="auto">
          <a:xfrm>
            <a:off x="3189642" y="3806419"/>
            <a:ext cx="228600" cy="228600"/>
          </a:xfrm>
          <a:prstGeom prst="ellipse">
            <a:avLst/>
          </a:prstGeom>
          <a:solidFill>
            <a:srgbClr val="FFFF00"/>
          </a:solidFill>
          <a:ln w="9525" cap="flat" cmpd="sng" algn="ctr">
            <a:solidFill>
              <a:srgbClr val="FFFF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14" name="Oval 13"/>
          <p:cNvSpPr/>
          <p:nvPr/>
        </p:nvSpPr>
        <p:spPr bwMode="auto">
          <a:xfrm>
            <a:off x="5619970" y="4821220"/>
            <a:ext cx="228600" cy="228600"/>
          </a:xfrm>
          <a:prstGeom prst="ellipse">
            <a:avLst/>
          </a:prstGeom>
          <a:solidFill>
            <a:srgbClr val="FFFF00"/>
          </a:solidFill>
          <a:ln w="9525" cap="flat" cmpd="sng" algn="ctr">
            <a:solidFill>
              <a:srgbClr val="FFFF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cxnSp>
        <p:nvCxnSpPr>
          <p:cNvPr id="16" name="Straight Arrow Connector 15"/>
          <p:cNvCxnSpPr>
            <a:stCxn id="12" idx="6"/>
          </p:cNvCxnSpPr>
          <p:nvPr/>
        </p:nvCxnSpPr>
        <p:spPr bwMode="auto">
          <a:xfrm>
            <a:off x="3418242" y="2975837"/>
            <a:ext cx="2312889" cy="0"/>
          </a:xfrm>
          <a:prstGeom prst="straightConnector1">
            <a:avLst/>
          </a:prstGeom>
          <a:solidFill>
            <a:schemeClr val="accent1"/>
          </a:solidFill>
          <a:ln w="38100" cap="flat" cmpd="sng" algn="ctr">
            <a:solidFill>
              <a:srgbClr val="FFFF00"/>
            </a:solidFill>
            <a:prstDash val="solid"/>
            <a:round/>
            <a:headEnd type="none" w="med" len="med"/>
            <a:tailEnd type="triangle" w="lg" len="lg"/>
          </a:ln>
          <a:effectLst/>
        </p:spPr>
      </p:cxnSp>
      <p:cxnSp>
        <p:nvCxnSpPr>
          <p:cNvPr id="18" name="Straight Arrow Connector 17"/>
          <p:cNvCxnSpPr/>
          <p:nvPr/>
        </p:nvCxnSpPr>
        <p:spPr bwMode="auto">
          <a:xfrm>
            <a:off x="3429000" y="3918474"/>
            <a:ext cx="3962400" cy="0"/>
          </a:xfrm>
          <a:prstGeom prst="straightConnector1">
            <a:avLst/>
          </a:prstGeom>
          <a:solidFill>
            <a:schemeClr val="accent1"/>
          </a:solidFill>
          <a:ln w="38100" cap="flat" cmpd="sng" algn="ctr">
            <a:solidFill>
              <a:srgbClr val="FFFF00"/>
            </a:solidFill>
            <a:prstDash val="solid"/>
            <a:round/>
            <a:headEnd type="none" w="med" len="med"/>
            <a:tailEnd type="triangle" w="lg" len="lg"/>
          </a:ln>
          <a:effectLst/>
        </p:spPr>
      </p:cxnSp>
      <p:cxnSp>
        <p:nvCxnSpPr>
          <p:cNvPr id="20" name="Straight Arrow Connector 19"/>
          <p:cNvCxnSpPr/>
          <p:nvPr/>
        </p:nvCxnSpPr>
        <p:spPr bwMode="auto">
          <a:xfrm flipH="1" flipV="1">
            <a:off x="1657570" y="4935520"/>
            <a:ext cx="3962400" cy="0"/>
          </a:xfrm>
          <a:prstGeom prst="straightConnector1">
            <a:avLst/>
          </a:prstGeom>
          <a:solidFill>
            <a:schemeClr val="accent1"/>
          </a:solidFill>
          <a:ln w="38100" cap="flat" cmpd="sng" algn="ctr">
            <a:solidFill>
              <a:srgbClr val="FFFF00"/>
            </a:solidFill>
            <a:prstDash val="solid"/>
            <a:round/>
            <a:headEnd type="none" w="med" len="med"/>
            <a:tailEnd type="triangle" w="lg" len="lg"/>
          </a:ln>
          <a:effectLst/>
        </p:spPr>
      </p:cxnSp>
    </p:spTree>
    <p:extLst>
      <p:ext uri="{BB962C8B-B14F-4D97-AF65-F5344CB8AC3E}">
        <p14:creationId xmlns:p14="http://schemas.microsoft.com/office/powerpoint/2010/main" val="113751622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Definition of ‘Biomedical Informatics’</a:t>
            </a:r>
          </a:p>
        </p:txBody>
      </p:sp>
      <p:sp>
        <p:nvSpPr>
          <p:cNvPr id="5" name="Content Placeholder 4"/>
          <p:cNvSpPr>
            <a:spLocks noGrp="1"/>
          </p:cNvSpPr>
          <p:nvPr>
            <p:ph idx="1"/>
          </p:nvPr>
        </p:nvSpPr>
        <p:spPr>
          <a:xfrm>
            <a:off x="228600" y="1676400"/>
            <a:ext cx="8686800" cy="3886200"/>
          </a:xfrm>
        </p:spPr>
        <p:txBody>
          <a:bodyPr/>
          <a:lstStyle/>
          <a:p>
            <a:pPr marL="0" indent="0"/>
            <a:r>
              <a:rPr lang="en-US" i="1" dirty="0"/>
              <a:t>Biomedical informatics (BMI) is </a:t>
            </a:r>
          </a:p>
          <a:p>
            <a:pPr>
              <a:buFont typeface="Arial" panose="020B0604020202020204" pitchFamily="34" charset="0"/>
              <a:buChar char="•"/>
            </a:pPr>
            <a:r>
              <a:rPr lang="en-US" i="1" dirty="0"/>
              <a:t>the interdisciplinary field </a:t>
            </a:r>
          </a:p>
          <a:p>
            <a:pPr>
              <a:buFont typeface="Arial" panose="020B0604020202020204" pitchFamily="34" charset="0"/>
              <a:buChar char="•"/>
            </a:pPr>
            <a:r>
              <a:rPr lang="en-US" i="1" dirty="0"/>
              <a:t>that studies and pursues the effective uses of biomedical data, information, and knowledge </a:t>
            </a:r>
          </a:p>
          <a:p>
            <a:pPr>
              <a:buFont typeface="Arial" panose="020B0604020202020204" pitchFamily="34" charset="0"/>
              <a:buChar char="•"/>
            </a:pPr>
            <a:r>
              <a:rPr lang="en-US" i="1" dirty="0"/>
              <a:t>for scientific inquiry, problem solving, and decision making,</a:t>
            </a:r>
          </a:p>
          <a:p>
            <a:pPr>
              <a:buFont typeface="Arial" panose="020B0604020202020204" pitchFamily="34" charset="0"/>
              <a:buChar char="•"/>
            </a:pPr>
            <a:r>
              <a:rPr lang="en-US" i="1" dirty="0"/>
              <a:t>driven by efforts to improve human health.</a:t>
            </a:r>
          </a:p>
        </p:txBody>
      </p:sp>
      <p:sp>
        <p:nvSpPr>
          <p:cNvPr id="6" name="Rectangle 5"/>
          <p:cNvSpPr/>
          <p:nvPr/>
        </p:nvSpPr>
        <p:spPr>
          <a:xfrm>
            <a:off x="228600" y="5715000"/>
            <a:ext cx="8850745" cy="1169551"/>
          </a:xfrm>
          <a:prstGeom prst="rect">
            <a:avLst/>
          </a:prstGeom>
        </p:spPr>
        <p:txBody>
          <a:bodyPr wrap="square">
            <a:spAutoFit/>
          </a:bodyPr>
          <a:lstStyle/>
          <a:p>
            <a:pPr algn="r"/>
            <a:r>
              <a:rPr lang="en-US" sz="1400" dirty="0">
                <a:solidFill>
                  <a:schemeClr val="bg1"/>
                </a:solidFill>
              </a:rPr>
              <a:t>CA </a:t>
            </a:r>
            <a:r>
              <a:rPr lang="en-US" sz="1400" dirty="0" err="1">
                <a:solidFill>
                  <a:schemeClr val="bg1"/>
                </a:solidFill>
              </a:rPr>
              <a:t>Kulikowski</a:t>
            </a:r>
            <a:r>
              <a:rPr lang="en-US" sz="1400" dirty="0">
                <a:solidFill>
                  <a:schemeClr val="bg1"/>
                </a:solidFill>
              </a:rPr>
              <a:t>, EH </a:t>
            </a:r>
            <a:r>
              <a:rPr lang="en-US" sz="1400" dirty="0" err="1">
                <a:solidFill>
                  <a:schemeClr val="bg1"/>
                </a:solidFill>
              </a:rPr>
              <a:t>Shortliffe</a:t>
            </a:r>
            <a:r>
              <a:rPr lang="en-US" sz="1400" dirty="0">
                <a:solidFill>
                  <a:schemeClr val="bg1"/>
                </a:solidFill>
              </a:rPr>
              <a:t>, LM Currie, PL Elkin, LE Hunter, TR Johnson, IJ </a:t>
            </a:r>
            <a:r>
              <a:rPr lang="en-US" sz="1400" dirty="0" err="1">
                <a:solidFill>
                  <a:schemeClr val="bg1"/>
                </a:solidFill>
              </a:rPr>
              <a:t>Kalet</a:t>
            </a:r>
            <a:r>
              <a:rPr lang="en-US" sz="1400" dirty="0">
                <a:solidFill>
                  <a:schemeClr val="bg1"/>
                </a:solidFill>
              </a:rPr>
              <a:t>, LA </a:t>
            </a:r>
            <a:r>
              <a:rPr lang="en-US" sz="1400" dirty="0" err="1">
                <a:solidFill>
                  <a:schemeClr val="bg1"/>
                </a:solidFill>
              </a:rPr>
              <a:t>Lenert</a:t>
            </a:r>
            <a:r>
              <a:rPr lang="en-US" sz="1400" dirty="0">
                <a:solidFill>
                  <a:schemeClr val="bg1"/>
                </a:solidFill>
              </a:rPr>
              <a:t>, MA </a:t>
            </a:r>
            <a:r>
              <a:rPr lang="en-US" sz="1400" dirty="0" err="1">
                <a:solidFill>
                  <a:schemeClr val="bg1"/>
                </a:solidFill>
              </a:rPr>
              <a:t>Musen</a:t>
            </a:r>
            <a:r>
              <a:rPr lang="en-US" sz="1400" dirty="0">
                <a:solidFill>
                  <a:schemeClr val="bg1"/>
                </a:solidFill>
              </a:rPr>
              <a:t>, JG </a:t>
            </a:r>
            <a:r>
              <a:rPr lang="en-US" sz="1400" dirty="0" err="1">
                <a:solidFill>
                  <a:schemeClr val="bg1"/>
                </a:solidFill>
              </a:rPr>
              <a:t>Ozbolt</a:t>
            </a:r>
            <a:r>
              <a:rPr lang="en-US" sz="1400" dirty="0">
                <a:solidFill>
                  <a:schemeClr val="bg1"/>
                </a:solidFill>
              </a:rPr>
              <a:t>, JW Smith, PZ </a:t>
            </a:r>
            <a:r>
              <a:rPr lang="en-US" sz="1400" dirty="0" err="1">
                <a:solidFill>
                  <a:schemeClr val="bg1"/>
                </a:solidFill>
              </a:rPr>
              <a:t>Tarczy-Hornoch</a:t>
            </a:r>
            <a:r>
              <a:rPr lang="en-US" sz="1400" dirty="0">
                <a:solidFill>
                  <a:schemeClr val="bg1"/>
                </a:solidFill>
              </a:rPr>
              <a:t>, </a:t>
            </a:r>
            <a:r>
              <a:rPr lang="en-US" sz="1400" dirty="0" err="1">
                <a:solidFill>
                  <a:schemeClr val="bg1"/>
                </a:solidFill>
              </a:rPr>
              <a:t>JWilliamson</a:t>
            </a:r>
            <a:r>
              <a:rPr lang="en-US" sz="1400" dirty="0">
                <a:solidFill>
                  <a:schemeClr val="bg1"/>
                </a:solidFill>
              </a:rPr>
              <a:t>; AMIA Board white paper: definition of biomedical informatics and specification of core competencies for graduate education in the discipline, </a:t>
            </a:r>
            <a:r>
              <a:rPr lang="en-US" sz="1400" i="1" dirty="0">
                <a:solidFill>
                  <a:schemeClr val="bg1"/>
                </a:solidFill>
              </a:rPr>
              <a:t>Journal of the American Medical Informatics Association</a:t>
            </a:r>
            <a:r>
              <a:rPr lang="en-US" sz="1400" dirty="0">
                <a:solidFill>
                  <a:schemeClr val="bg1"/>
                </a:solidFill>
              </a:rPr>
              <a:t>, Volume 19, Issue 6, 1 November 2012, Pages 931–938, </a:t>
            </a:r>
            <a:r>
              <a:rPr lang="en-US" sz="1400" dirty="0">
                <a:solidFill>
                  <a:schemeClr val="bg1"/>
                </a:solidFill>
                <a:hlinkClick r:id="rId2"/>
              </a:rPr>
              <a:t>https://doi.org/10.1136/amiajnl-2012-001053</a:t>
            </a:r>
            <a:r>
              <a:rPr lang="en-US" sz="1400" dirty="0">
                <a:solidFill>
                  <a:schemeClr val="bg1"/>
                </a:solidFill>
              </a:rPr>
              <a:t> </a:t>
            </a:r>
          </a:p>
        </p:txBody>
      </p:sp>
      <p:sp>
        <p:nvSpPr>
          <p:cNvPr id="2" name="Slide Number Placeholder 1"/>
          <p:cNvSpPr>
            <a:spLocks noGrp="1"/>
          </p:cNvSpPr>
          <p:nvPr>
            <p:ph type="sldNum" sz="quarter" idx="10"/>
          </p:nvPr>
        </p:nvSpPr>
        <p:spPr/>
        <p:txBody>
          <a:bodyPr/>
          <a:lstStyle/>
          <a:p>
            <a:fld id="{7C5DB68A-9D44-4073-920F-D08D647C06A7}" type="slidenum">
              <a:rPr lang="en-US" smtClean="0"/>
              <a:t>4</a:t>
            </a:fld>
            <a:endParaRPr lang="en-US" dirty="0"/>
          </a:p>
        </p:txBody>
      </p:sp>
    </p:spTree>
    <p:extLst>
      <p:ext uri="{BB962C8B-B14F-4D97-AF65-F5344CB8AC3E}">
        <p14:creationId xmlns:p14="http://schemas.microsoft.com/office/powerpoint/2010/main" val="421617761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6F12AC-0F9B-42D5-B6FD-8B70C484E233}"/>
              </a:ext>
            </a:extLst>
          </p:cNvPr>
          <p:cNvSpPr>
            <a:spLocks noGrp="1"/>
          </p:cNvSpPr>
          <p:nvPr>
            <p:ph type="title"/>
          </p:nvPr>
        </p:nvSpPr>
        <p:spPr/>
        <p:txBody>
          <a:bodyPr/>
          <a:lstStyle/>
          <a:p>
            <a:r>
              <a:rPr lang="en-US" dirty="0"/>
              <a:t>BMI = multidisciplinary, yet …</a:t>
            </a:r>
          </a:p>
        </p:txBody>
      </p:sp>
      <p:sp>
        <p:nvSpPr>
          <p:cNvPr id="3" name="Content Placeholder 2">
            <a:extLst>
              <a:ext uri="{FF2B5EF4-FFF2-40B4-BE49-F238E27FC236}">
                <a16:creationId xmlns:a16="http://schemas.microsoft.com/office/drawing/2014/main" id="{65306275-3E42-469F-B0DB-D334124B4ECA}"/>
              </a:ext>
            </a:extLst>
          </p:cNvPr>
          <p:cNvSpPr>
            <a:spLocks noGrp="1"/>
          </p:cNvSpPr>
          <p:nvPr>
            <p:ph idx="1"/>
          </p:nvPr>
        </p:nvSpPr>
        <p:spPr>
          <a:xfrm>
            <a:off x="228600" y="2133600"/>
            <a:ext cx="8686800" cy="4495800"/>
          </a:xfrm>
        </p:spPr>
        <p:txBody>
          <a:bodyPr/>
          <a:lstStyle/>
          <a:p>
            <a:pPr marL="457200" indent="-457200">
              <a:buFont typeface="Arial" panose="020B0604020202020204" pitchFamily="34" charset="0"/>
              <a:buChar char="•"/>
            </a:pPr>
            <a:r>
              <a:rPr lang="en-US" i="1" dirty="0"/>
              <a:t>‘Too often, research on information and communication technologies in the health sector appears to miss either the health problem or the information technology problem</a:t>
            </a:r>
            <a:r>
              <a:rPr lang="en-US" dirty="0"/>
              <a:t>.’</a:t>
            </a:r>
          </a:p>
          <a:p>
            <a:pPr marL="457200" indent="-457200">
              <a:buFont typeface="Arial" panose="020B0604020202020204" pitchFamily="34" charset="0"/>
              <a:buChar char="•"/>
            </a:pPr>
            <a:r>
              <a:rPr lang="en-US" dirty="0"/>
              <a:t>‘</a:t>
            </a:r>
            <a:r>
              <a:rPr lang="en-US" i="1" dirty="0"/>
              <a:t>If the research does not capture the processes integral to both the world of health science and the world of information science, valuable efforts are expended developing applications that do not address the intended problem.</a:t>
            </a:r>
            <a:r>
              <a:rPr lang="en-US" dirty="0"/>
              <a:t>’</a:t>
            </a:r>
          </a:p>
        </p:txBody>
      </p:sp>
      <p:sp>
        <p:nvSpPr>
          <p:cNvPr id="4" name="Slide Number Placeholder 3">
            <a:extLst>
              <a:ext uri="{FF2B5EF4-FFF2-40B4-BE49-F238E27FC236}">
                <a16:creationId xmlns:a16="http://schemas.microsoft.com/office/drawing/2014/main" id="{0C633600-0452-4656-997E-9EA2EC54BD3E}"/>
              </a:ext>
            </a:extLst>
          </p:cNvPr>
          <p:cNvSpPr>
            <a:spLocks noGrp="1"/>
          </p:cNvSpPr>
          <p:nvPr>
            <p:ph type="sldNum" sz="quarter" idx="10"/>
          </p:nvPr>
        </p:nvSpPr>
        <p:spPr/>
        <p:txBody>
          <a:bodyPr/>
          <a:lstStyle/>
          <a:p>
            <a:fld id="{01EF93C7-D0AB-41D7-8C62-1F8A9E33AE23}" type="slidenum">
              <a:rPr lang="en-US" smtClean="0"/>
              <a:pPr/>
              <a:t>40</a:t>
            </a:fld>
            <a:endParaRPr lang="en-US"/>
          </a:p>
        </p:txBody>
      </p:sp>
      <p:sp>
        <p:nvSpPr>
          <p:cNvPr id="5" name="Rectangle 4">
            <a:extLst>
              <a:ext uri="{FF2B5EF4-FFF2-40B4-BE49-F238E27FC236}">
                <a16:creationId xmlns:a16="http://schemas.microsoft.com/office/drawing/2014/main" id="{FF605ACA-7092-469A-9892-E7DEDEDBA356}"/>
              </a:ext>
            </a:extLst>
          </p:cNvPr>
          <p:cNvSpPr/>
          <p:nvPr/>
        </p:nvSpPr>
        <p:spPr>
          <a:xfrm>
            <a:off x="152400" y="5536049"/>
            <a:ext cx="8915400" cy="1169551"/>
          </a:xfrm>
          <a:prstGeom prst="rect">
            <a:avLst/>
          </a:prstGeom>
        </p:spPr>
        <p:txBody>
          <a:bodyPr wrap="square">
            <a:spAutoFit/>
          </a:bodyPr>
          <a:lstStyle/>
          <a:p>
            <a:pPr algn="r"/>
            <a:r>
              <a:rPr lang="en-US" sz="1400" b="0" dirty="0">
                <a:solidFill>
                  <a:schemeClr val="bg1"/>
                </a:solidFill>
                <a:latin typeface="arial" panose="020B0604020202020204" pitchFamily="34" charset="0"/>
              </a:rPr>
              <a:t>Gray K, </a:t>
            </a:r>
            <a:r>
              <a:rPr lang="en-US" sz="1400" b="0" dirty="0" err="1">
                <a:solidFill>
                  <a:schemeClr val="bg1"/>
                </a:solidFill>
                <a:latin typeface="arial" panose="020B0604020202020204" pitchFamily="34" charset="0"/>
              </a:rPr>
              <a:t>Sockolow</a:t>
            </a:r>
            <a:r>
              <a:rPr lang="en-US" sz="1400" b="0" dirty="0">
                <a:solidFill>
                  <a:schemeClr val="bg1"/>
                </a:solidFill>
                <a:latin typeface="arial" panose="020B0604020202020204" pitchFamily="34" charset="0"/>
              </a:rPr>
              <a:t> P. </a:t>
            </a:r>
          </a:p>
          <a:p>
            <a:pPr algn="r"/>
            <a:r>
              <a:rPr lang="en-US" sz="1400" b="0" dirty="0">
                <a:solidFill>
                  <a:schemeClr val="bg1"/>
                </a:solidFill>
                <a:latin typeface="arial" panose="020B0604020202020204" pitchFamily="34" charset="0"/>
              </a:rPr>
              <a:t>Conceptual Models in Health Informatics Research: A Literature Review and Suggestions for Development. JMIR Med Inform. 2016 Feb 24;4(1):e7. </a:t>
            </a:r>
            <a:r>
              <a:rPr lang="en-US" sz="1400" b="0" dirty="0" err="1">
                <a:solidFill>
                  <a:schemeClr val="bg1"/>
                </a:solidFill>
                <a:latin typeface="arial" panose="020B0604020202020204" pitchFamily="34" charset="0"/>
              </a:rPr>
              <a:t>doi</a:t>
            </a:r>
            <a:r>
              <a:rPr lang="en-US" sz="1400" b="0" dirty="0">
                <a:solidFill>
                  <a:schemeClr val="bg1"/>
                </a:solidFill>
                <a:latin typeface="arial" panose="020B0604020202020204" pitchFamily="34" charset="0"/>
              </a:rPr>
              <a:t>: 10.2196/medinform.5021. </a:t>
            </a:r>
          </a:p>
          <a:p>
            <a:pPr algn="r"/>
            <a:r>
              <a:rPr lang="en-US" sz="1400" b="0" dirty="0">
                <a:solidFill>
                  <a:schemeClr val="bg1"/>
                </a:solidFill>
                <a:latin typeface="arial" panose="020B0604020202020204" pitchFamily="34" charset="0"/>
              </a:rPr>
              <a:t>PMID: 26912288; PMCID: PMC4785238.</a:t>
            </a:r>
          </a:p>
          <a:p>
            <a:pPr algn="r"/>
            <a:r>
              <a:rPr lang="en-US" sz="1400" dirty="0">
                <a:solidFill>
                  <a:schemeClr val="bg1"/>
                </a:solidFill>
                <a:hlinkClick r:id="rId2"/>
              </a:rPr>
              <a:t>https://www.ncbi.nlm.nih.gov/pmc/articles/PMC4785238/</a:t>
            </a:r>
            <a:r>
              <a:rPr lang="en-US" sz="1400" dirty="0">
                <a:solidFill>
                  <a:schemeClr val="bg1"/>
                </a:solidFill>
              </a:rPr>
              <a:t> </a:t>
            </a:r>
          </a:p>
        </p:txBody>
      </p:sp>
    </p:spTree>
    <p:extLst>
      <p:ext uri="{BB962C8B-B14F-4D97-AF65-F5344CB8AC3E}">
        <p14:creationId xmlns:p14="http://schemas.microsoft.com/office/powerpoint/2010/main" val="400923618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9BE602-8B07-4CDC-B375-CE31E00DB254}"/>
              </a:ext>
            </a:extLst>
          </p:cNvPr>
          <p:cNvSpPr>
            <a:spLocks noGrp="1"/>
          </p:cNvSpPr>
          <p:nvPr>
            <p:ph type="title"/>
          </p:nvPr>
        </p:nvSpPr>
        <p:spPr/>
        <p:txBody>
          <a:bodyPr/>
          <a:lstStyle/>
          <a:p>
            <a:r>
              <a:rPr lang="en-US" dirty="0"/>
              <a:t>Mentions in Google Books</a:t>
            </a:r>
          </a:p>
        </p:txBody>
      </p:sp>
      <p:sp>
        <p:nvSpPr>
          <p:cNvPr id="4" name="Slide Number Placeholder 3">
            <a:extLst>
              <a:ext uri="{FF2B5EF4-FFF2-40B4-BE49-F238E27FC236}">
                <a16:creationId xmlns:a16="http://schemas.microsoft.com/office/drawing/2014/main" id="{8A8C08C3-6DC9-4B65-950B-EAD5182A3209}"/>
              </a:ext>
            </a:extLst>
          </p:cNvPr>
          <p:cNvSpPr>
            <a:spLocks noGrp="1"/>
          </p:cNvSpPr>
          <p:nvPr>
            <p:ph type="sldNum" sz="quarter" idx="10"/>
          </p:nvPr>
        </p:nvSpPr>
        <p:spPr/>
        <p:txBody>
          <a:bodyPr/>
          <a:lstStyle/>
          <a:p>
            <a:fld id="{01EF93C7-D0AB-41D7-8C62-1F8A9E33AE23}" type="slidenum">
              <a:rPr lang="en-US" smtClean="0"/>
              <a:pPr/>
              <a:t>41</a:t>
            </a:fld>
            <a:endParaRPr lang="en-US"/>
          </a:p>
        </p:txBody>
      </p:sp>
      <p:grpSp>
        <p:nvGrpSpPr>
          <p:cNvPr id="9" name="Group 8">
            <a:extLst>
              <a:ext uri="{FF2B5EF4-FFF2-40B4-BE49-F238E27FC236}">
                <a16:creationId xmlns:a16="http://schemas.microsoft.com/office/drawing/2014/main" id="{E8BAB392-60D3-4C93-B9A4-5ABF431FAC65}"/>
              </a:ext>
            </a:extLst>
          </p:cNvPr>
          <p:cNvGrpSpPr/>
          <p:nvPr/>
        </p:nvGrpSpPr>
        <p:grpSpPr>
          <a:xfrm>
            <a:off x="0" y="609600"/>
            <a:ext cx="9144000" cy="5882369"/>
            <a:chOff x="0" y="609600"/>
            <a:chExt cx="9144000" cy="5882369"/>
          </a:xfrm>
        </p:grpSpPr>
        <p:sp>
          <p:nvSpPr>
            <p:cNvPr id="8" name="Rectangle 7">
              <a:extLst>
                <a:ext uri="{FF2B5EF4-FFF2-40B4-BE49-F238E27FC236}">
                  <a16:creationId xmlns:a16="http://schemas.microsoft.com/office/drawing/2014/main" id="{C21DCEF6-C40A-48AA-BF9C-AF476C2FE9CB}"/>
                </a:ext>
              </a:extLst>
            </p:cNvPr>
            <p:cNvSpPr/>
            <p:nvPr/>
          </p:nvSpPr>
          <p:spPr bwMode="auto">
            <a:xfrm>
              <a:off x="6629400" y="2209800"/>
              <a:ext cx="2514600" cy="4282168"/>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pic>
          <p:nvPicPr>
            <p:cNvPr id="5" name="Picture 4">
              <a:extLst>
                <a:ext uri="{FF2B5EF4-FFF2-40B4-BE49-F238E27FC236}">
                  <a16:creationId xmlns:a16="http://schemas.microsoft.com/office/drawing/2014/main" id="{9BFE0077-D393-421D-8EAA-BFF5B63DEEBE}"/>
                </a:ext>
              </a:extLst>
            </p:cNvPr>
            <p:cNvPicPr>
              <a:picLocks noChangeAspect="1"/>
            </p:cNvPicPr>
            <p:nvPr/>
          </p:nvPicPr>
          <p:blipFill>
            <a:blip r:embed="rId2"/>
            <a:stretch>
              <a:fillRect/>
            </a:stretch>
          </p:blipFill>
          <p:spPr>
            <a:xfrm>
              <a:off x="0" y="609600"/>
              <a:ext cx="9144000" cy="1784814"/>
            </a:xfrm>
            <a:prstGeom prst="rect">
              <a:avLst/>
            </a:prstGeom>
          </p:spPr>
        </p:pic>
        <p:pic>
          <p:nvPicPr>
            <p:cNvPr id="6" name="Picture 5">
              <a:extLst>
                <a:ext uri="{FF2B5EF4-FFF2-40B4-BE49-F238E27FC236}">
                  <a16:creationId xmlns:a16="http://schemas.microsoft.com/office/drawing/2014/main" id="{C112F286-259B-4411-A3BE-7946315F9CD1}"/>
                </a:ext>
              </a:extLst>
            </p:cNvPr>
            <p:cNvPicPr>
              <a:picLocks noChangeAspect="1"/>
            </p:cNvPicPr>
            <p:nvPr/>
          </p:nvPicPr>
          <p:blipFill>
            <a:blip r:embed="rId3"/>
            <a:stretch>
              <a:fillRect/>
            </a:stretch>
          </p:blipFill>
          <p:spPr>
            <a:xfrm>
              <a:off x="0" y="2395827"/>
              <a:ext cx="6705600" cy="4096142"/>
            </a:xfrm>
            <a:prstGeom prst="rect">
              <a:avLst/>
            </a:prstGeom>
          </p:spPr>
        </p:pic>
        <p:pic>
          <p:nvPicPr>
            <p:cNvPr id="7" name="Picture 6">
              <a:extLst>
                <a:ext uri="{FF2B5EF4-FFF2-40B4-BE49-F238E27FC236}">
                  <a16:creationId xmlns:a16="http://schemas.microsoft.com/office/drawing/2014/main" id="{5BE6F736-7E3A-4DDD-9426-D37F792EB046}"/>
                </a:ext>
              </a:extLst>
            </p:cNvPr>
            <p:cNvPicPr>
              <a:picLocks noChangeAspect="1"/>
            </p:cNvPicPr>
            <p:nvPr/>
          </p:nvPicPr>
          <p:blipFill>
            <a:blip r:embed="rId4"/>
            <a:stretch>
              <a:fillRect/>
            </a:stretch>
          </p:blipFill>
          <p:spPr>
            <a:xfrm>
              <a:off x="6705600" y="2470614"/>
              <a:ext cx="2438400" cy="3777786"/>
            </a:xfrm>
            <a:prstGeom prst="rect">
              <a:avLst/>
            </a:prstGeom>
          </p:spPr>
        </p:pic>
      </p:grpSp>
      <p:sp>
        <p:nvSpPr>
          <p:cNvPr id="10" name="Rectangle 9">
            <a:extLst>
              <a:ext uri="{FF2B5EF4-FFF2-40B4-BE49-F238E27FC236}">
                <a16:creationId xmlns:a16="http://schemas.microsoft.com/office/drawing/2014/main" id="{E19ED44B-1FDD-481F-8372-B0997BAFCB8B}"/>
              </a:ext>
            </a:extLst>
          </p:cNvPr>
          <p:cNvSpPr/>
          <p:nvPr/>
        </p:nvSpPr>
        <p:spPr>
          <a:xfrm>
            <a:off x="685800" y="6406063"/>
            <a:ext cx="8185015" cy="461665"/>
          </a:xfrm>
          <a:prstGeom prst="rect">
            <a:avLst/>
          </a:prstGeom>
        </p:spPr>
        <p:txBody>
          <a:bodyPr wrap="square">
            <a:spAutoFit/>
          </a:bodyPr>
          <a:lstStyle/>
          <a:p>
            <a:r>
              <a:rPr lang="en-US" sz="1200" b="0" dirty="0">
                <a:solidFill>
                  <a:schemeClr val="bg1"/>
                </a:solidFill>
                <a:hlinkClick r:id="rId5"/>
              </a:rPr>
              <a:t>https://books.google.com/ngrams/graph?content=medical+informatics%2Cbiomedical+informatics%2Chealth+informatics&amp;year_start=1950&amp;year_end=2019&amp;corpus=26&amp;smoothing=3&amp;case_insensitive=true</a:t>
            </a:r>
            <a:r>
              <a:rPr lang="en-US" sz="1200" b="0" dirty="0">
                <a:solidFill>
                  <a:schemeClr val="bg1"/>
                </a:solidFill>
              </a:rPr>
              <a:t> </a:t>
            </a:r>
          </a:p>
        </p:txBody>
      </p:sp>
    </p:spTree>
    <p:extLst>
      <p:ext uri="{BB962C8B-B14F-4D97-AF65-F5344CB8AC3E}">
        <p14:creationId xmlns:p14="http://schemas.microsoft.com/office/powerpoint/2010/main" val="63577830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EA7049-B382-4C00-B75E-CB3E9F634A59}"/>
              </a:ext>
            </a:extLst>
          </p:cNvPr>
          <p:cNvSpPr>
            <a:spLocks noGrp="1"/>
          </p:cNvSpPr>
          <p:nvPr>
            <p:ph type="title"/>
          </p:nvPr>
        </p:nvSpPr>
        <p:spPr>
          <a:xfrm>
            <a:off x="0" y="762000"/>
            <a:ext cx="9144000" cy="762000"/>
          </a:xfrm>
        </p:spPr>
        <p:txBody>
          <a:bodyPr/>
          <a:lstStyle/>
          <a:p>
            <a:r>
              <a:rPr lang="en-US" sz="3400" dirty="0"/>
              <a:t>7-step methodology for developing conceptual models in health informatics research</a:t>
            </a:r>
          </a:p>
        </p:txBody>
      </p:sp>
      <p:sp>
        <p:nvSpPr>
          <p:cNvPr id="3" name="Content Placeholder 2">
            <a:extLst>
              <a:ext uri="{FF2B5EF4-FFF2-40B4-BE49-F238E27FC236}">
                <a16:creationId xmlns:a16="http://schemas.microsoft.com/office/drawing/2014/main" id="{25C6C179-6630-46E0-A1C5-F030A18E555E}"/>
              </a:ext>
            </a:extLst>
          </p:cNvPr>
          <p:cNvSpPr>
            <a:spLocks noGrp="1"/>
          </p:cNvSpPr>
          <p:nvPr>
            <p:ph idx="1"/>
          </p:nvPr>
        </p:nvSpPr>
        <p:spPr>
          <a:xfrm>
            <a:off x="228600" y="2057400"/>
            <a:ext cx="8686800" cy="4572000"/>
          </a:xfrm>
        </p:spPr>
        <p:txBody>
          <a:bodyPr/>
          <a:lstStyle/>
          <a:p>
            <a:pPr marL="457200" indent="-457200">
              <a:buAutoNum type="arabicParenBoth"/>
            </a:pPr>
            <a:r>
              <a:rPr lang="en-US" sz="2000" dirty="0"/>
              <a:t>acknowledging the limitations of health science and information science conceptual models; </a:t>
            </a:r>
          </a:p>
          <a:p>
            <a:pPr marL="457200" indent="-457200">
              <a:buAutoNum type="arabicParenBoth"/>
            </a:pPr>
            <a:r>
              <a:rPr lang="en-US" sz="2000" dirty="0"/>
              <a:t>giving a rationale for one’s choice of integrative conceptual model; </a:t>
            </a:r>
          </a:p>
          <a:p>
            <a:pPr marL="457200" indent="-457200">
              <a:buAutoNum type="arabicParenBoth"/>
            </a:pPr>
            <a:r>
              <a:rPr lang="en-US" sz="2000" dirty="0"/>
              <a:t>explicating a conceptual model verbally and graphically; </a:t>
            </a:r>
          </a:p>
          <a:p>
            <a:pPr marL="457200" indent="-457200">
              <a:buAutoNum type="arabicParenBoth"/>
            </a:pPr>
            <a:r>
              <a:rPr lang="en-US" sz="2000" dirty="0"/>
              <a:t>seeking feedback about the conceptual model from stakeholders in both the health science and information science domains; </a:t>
            </a:r>
          </a:p>
          <a:p>
            <a:pPr marL="457200" indent="-457200">
              <a:buAutoNum type="arabicParenBoth"/>
            </a:pPr>
            <a:r>
              <a:rPr lang="en-US" sz="2000" dirty="0"/>
              <a:t>aligning a conceptual model with an appropriate research design; </a:t>
            </a:r>
          </a:p>
          <a:p>
            <a:pPr marL="457200" indent="-457200">
              <a:buAutoNum type="arabicParenBoth"/>
            </a:pPr>
            <a:r>
              <a:rPr lang="en-US" sz="2000" dirty="0"/>
              <a:t>adapting a conceptual model in response to new knowledge over time; and </a:t>
            </a:r>
          </a:p>
          <a:p>
            <a:pPr marL="457200" indent="-457200">
              <a:buAutoNum type="arabicParenBoth"/>
            </a:pPr>
            <a:r>
              <a:rPr lang="en-US" sz="2000" dirty="0"/>
              <a:t>disseminating conceptual models in scholarly and scientific forums.</a:t>
            </a:r>
          </a:p>
        </p:txBody>
      </p:sp>
      <p:sp>
        <p:nvSpPr>
          <p:cNvPr id="4" name="Slide Number Placeholder 3">
            <a:extLst>
              <a:ext uri="{FF2B5EF4-FFF2-40B4-BE49-F238E27FC236}">
                <a16:creationId xmlns:a16="http://schemas.microsoft.com/office/drawing/2014/main" id="{A2A6A9D3-6A44-4914-A132-6BE300921DD4}"/>
              </a:ext>
            </a:extLst>
          </p:cNvPr>
          <p:cNvSpPr>
            <a:spLocks noGrp="1"/>
          </p:cNvSpPr>
          <p:nvPr>
            <p:ph type="sldNum" sz="quarter" idx="10"/>
          </p:nvPr>
        </p:nvSpPr>
        <p:spPr/>
        <p:txBody>
          <a:bodyPr/>
          <a:lstStyle/>
          <a:p>
            <a:fld id="{01EF93C7-D0AB-41D7-8C62-1F8A9E33AE23}" type="slidenum">
              <a:rPr lang="en-US" smtClean="0"/>
              <a:pPr/>
              <a:t>42</a:t>
            </a:fld>
            <a:endParaRPr lang="en-US"/>
          </a:p>
        </p:txBody>
      </p:sp>
      <p:sp>
        <p:nvSpPr>
          <p:cNvPr id="5" name="Rectangle 4">
            <a:extLst>
              <a:ext uri="{FF2B5EF4-FFF2-40B4-BE49-F238E27FC236}">
                <a16:creationId xmlns:a16="http://schemas.microsoft.com/office/drawing/2014/main" id="{49D055E3-5590-47D0-94BB-996A721BEFB5}"/>
              </a:ext>
            </a:extLst>
          </p:cNvPr>
          <p:cNvSpPr/>
          <p:nvPr/>
        </p:nvSpPr>
        <p:spPr>
          <a:xfrm>
            <a:off x="152400" y="5536049"/>
            <a:ext cx="8915400" cy="1169551"/>
          </a:xfrm>
          <a:prstGeom prst="rect">
            <a:avLst/>
          </a:prstGeom>
        </p:spPr>
        <p:txBody>
          <a:bodyPr wrap="square">
            <a:spAutoFit/>
          </a:bodyPr>
          <a:lstStyle/>
          <a:p>
            <a:pPr algn="r"/>
            <a:r>
              <a:rPr lang="en-US" sz="1400" b="0" dirty="0">
                <a:solidFill>
                  <a:schemeClr val="bg1"/>
                </a:solidFill>
                <a:latin typeface="arial" panose="020B0604020202020204" pitchFamily="34" charset="0"/>
              </a:rPr>
              <a:t>Gray K, </a:t>
            </a:r>
            <a:r>
              <a:rPr lang="en-US" sz="1400" b="0" dirty="0" err="1">
                <a:solidFill>
                  <a:schemeClr val="bg1"/>
                </a:solidFill>
                <a:latin typeface="arial" panose="020B0604020202020204" pitchFamily="34" charset="0"/>
              </a:rPr>
              <a:t>Sockolow</a:t>
            </a:r>
            <a:r>
              <a:rPr lang="en-US" sz="1400" b="0" dirty="0">
                <a:solidFill>
                  <a:schemeClr val="bg1"/>
                </a:solidFill>
                <a:latin typeface="arial" panose="020B0604020202020204" pitchFamily="34" charset="0"/>
              </a:rPr>
              <a:t> P. </a:t>
            </a:r>
          </a:p>
          <a:p>
            <a:pPr algn="r"/>
            <a:r>
              <a:rPr lang="en-US" sz="1400" b="0" dirty="0">
                <a:solidFill>
                  <a:schemeClr val="bg1"/>
                </a:solidFill>
                <a:latin typeface="arial" panose="020B0604020202020204" pitchFamily="34" charset="0"/>
              </a:rPr>
              <a:t>Conceptual Models in Health Informatics Research: A Literature Review and Suggestions for Development. JMIR Med Inform. 2016 Feb 24;4(1):e7. </a:t>
            </a:r>
            <a:r>
              <a:rPr lang="en-US" sz="1400" b="0" dirty="0" err="1">
                <a:solidFill>
                  <a:schemeClr val="bg1"/>
                </a:solidFill>
                <a:latin typeface="arial" panose="020B0604020202020204" pitchFamily="34" charset="0"/>
              </a:rPr>
              <a:t>doi</a:t>
            </a:r>
            <a:r>
              <a:rPr lang="en-US" sz="1400" b="0" dirty="0">
                <a:solidFill>
                  <a:schemeClr val="bg1"/>
                </a:solidFill>
                <a:latin typeface="arial" panose="020B0604020202020204" pitchFamily="34" charset="0"/>
              </a:rPr>
              <a:t>: 10.2196/medinform.5021. </a:t>
            </a:r>
          </a:p>
          <a:p>
            <a:pPr algn="r"/>
            <a:r>
              <a:rPr lang="en-US" sz="1400" b="0" dirty="0">
                <a:solidFill>
                  <a:schemeClr val="bg1"/>
                </a:solidFill>
                <a:latin typeface="arial" panose="020B0604020202020204" pitchFamily="34" charset="0"/>
              </a:rPr>
              <a:t>PMID: 26912288; PMCID: PMC4785238.</a:t>
            </a:r>
          </a:p>
          <a:p>
            <a:pPr algn="r"/>
            <a:r>
              <a:rPr lang="en-US" sz="1400" dirty="0">
                <a:solidFill>
                  <a:schemeClr val="bg1"/>
                </a:solidFill>
                <a:hlinkClick r:id="rId2"/>
              </a:rPr>
              <a:t>https://www.ncbi.nlm.nih.gov/pmc/articles/PMC4785238/</a:t>
            </a:r>
            <a:r>
              <a:rPr lang="en-US" sz="1400" dirty="0">
                <a:solidFill>
                  <a:schemeClr val="bg1"/>
                </a:solidFill>
              </a:rPr>
              <a:t> </a:t>
            </a:r>
          </a:p>
        </p:txBody>
      </p:sp>
    </p:spTree>
    <p:extLst>
      <p:ext uri="{BB962C8B-B14F-4D97-AF65-F5344CB8AC3E}">
        <p14:creationId xmlns:p14="http://schemas.microsoft.com/office/powerpoint/2010/main" val="118041630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EA7049-B382-4C00-B75E-CB3E9F634A59}"/>
              </a:ext>
            </a:extLst>
          </p:cNvPr>
          <p:cNvSpPr>
            <a:spLocks noGrp="1"/>
          </p:cNvSpPr>
          <p:nvPr>
            <p:ph type="title"/>
          </p:nvPr>
        </p:nvSpPr>
        <p:spPr>
          <a:xfrm>
            <a:off x="0" y="762000"/>
            <a:ext cx="9144000" cy="762000"/>
          </a:xfrm>
        </p:spPr>
        <p:txBody>
          <a:bodyPr/>
          <a:lstStyle/>
          <a:p>
            <a:r>
              <a:rPr lang="en-US" sz="3400" dirty="0"/>
              <a:t>7-step methodology for developing conceptual models in health informatics research</a:t>
            </a:r>
          </a:p>
        </p:txBody>
      </p:sp>
      <p:sp>
        <p:nvSpPr>
          <p:cNvPr id="3" name="Content Placeholder 2">
            <a:extLst>
              <a:ext uri="{FF2B5EF4-FFF2-40B4-BE49-F238E27FC236}">
                <a16:creationId xmlns:a16="http://schemas.microsoft.com/office/drawing/2014/main" id="{25C6C179-6630-46E0-A1C5-F030A18E555E}"/>
              </a:ext>
            </a:extLst>
          </p:cNvPr>
          <p:cNvSpPr>
            <a:spLocks noGrp="1"/>
          </p:cNvSpPr>
          <p:nvPr>
            <p:ph idx="1"/>
          </p:nvPr>
        </p:nvSpPr>
        <p:spPr>
          <a:xfrm>
            <a:off x="228600" y="2057400"/>
            <a:ext cx="8686800" cy="4572000"/>
          </a:xfrm>
        </p:spPr>
        <p:txBody>
          <a:bodyPr/>
          <a:lstStyle/>
          <a:p>
            <a:pPr marL="457200" indent="-457200">
              <a:buAutoNum type="arabicParenBoth"/>
            </a:pPr>
            <a:r>
              <a:rPr lang="en-US" sz="2000" dirty="0"/>
              <a:t>acknowledging the limitations of health science and information science conceptual models; </a:t>
            </a:r>
          </a:p>
          <a:p>
            <a:pPr marL="457200" indent="-457200">
              <a:buAutoNum type="arabicParenBoth"/>
            </a:pPr>
            <a:r>
              <a:rPr lang="en-US" sz="2000" dirty="0"/>
              <a:t>giving a rationale for one’s choice of integrative conceptual model; </a:t>
            </a:r>
          </a:p>
          <a:p>
            <a:pPr marL="457200" indent="-457200">
              <a:buAutoNum type="arabicParenBoth"/>
            </a:pPr>
            <a:r>
              <a:rPr lang="en-US" sz="2000" dirty="0"/>
              <a:t>explicating a conceptual model verbally and graphically; </a:t>
            </a:r>
          </a:p>
          <a:p>
            <a:pPr marL="457200" indent="-457200">
              <a:buAutoNum type="arabicParenBoth"/>
            </a:pPr>
            <a:r>
              <a:rPr lang="en-US" sz="2000" dirty="0"/>
              <a:t>seeking feedback about the conceptual model from stakeholders in both the health science and information science domains; </a:t>
            </a:r>
          </a:p>
          <a:p>
            <a:pPr marL="457200" indent="-457200">
              <a:buAutoNum type="arabicParenBoth"/>
            </a:pPr>
            <a:r>
              <a:rPr lang="en-US" sz="2000" dirty="0"/>
              <a:t>aligning a conceptual model with an </a:t>
            </a:r>
            <a:r>
              <a:rPr lang="en-US" sz="2000" dirty="0">
                <a:solidFill>
                  <a:srgbClr val="FFFF00"/>
                </a:solidFill>
              </a:rPr>
              <a:t>appropriate research design</a:t>
            </a:r>
            <a:r>
              <a:rPr lang="en-US" sz="2000" dirty="0"/>
              <a:t>; </a:t>
            </a:r>
          </a:p>
          <a:p>
            <a:pPr marL="457200" indent="-457200">
              <a:buAutoNum type="arabicParenBoth"/>
            </a:pPr>
            <a:r>
              <a:rPr lang="en-US" sz="2000" dirty="0"/>
              <a:t>adapting a conceptual model in response to new knowledge over time; and </a:t>
            </a:r>
          </a:p>
          <a:p>
            <a:pPr marL="457200" indent="-457200">
              <a:buAutoNum type="arabicParenBoth"/>
            </a:pPr>
            <a:r>
              <a:rPr lang="en-US" sz="2000" dirty="0"/>
              <a:t>disseminating conceptual models in scholarly and scientific forums.</a:t>
            </a:r>
          </a:p>
        </p:txBody>
      </p:sp>
      <p:sp>
        <p:nvSpPr>
          <p:cNvPr id="4" name="Slide Number Placeholder 3">
            <a:extLst>
              <a:ext uri="{FF2B5EF4-FFF2-40B4-BE49-F238E27FC236}">
                <a16:creationId xmlns:a16="http://schemas.microsoft.com/office/drawing/2014/main" id="{A2A6A9D3-6A44-4914-A132-6BE300921DD4}"/>
              </a:ext>
            </a:extLst>
          </p:cNvPr>
          <p:cNvSpPr>
            <a:spLocks noGrp="1"/>
          </p:cNvSpPr>
          <p:nvPr>
            <p:ph type="sldNum" sz="quarter" idx="10"/>
          </p:nvPr>
        </p:nvSpPr>
        <p:spPr/>
        <p:txBody>
          <a:bodyPr/>
          <a:lstStyle/>
          <a:p>
            <a:fld id="{01EF93C7-D0AB-41D7-8C62-1F8A9E33AE23}" type="slidenum">
              <a:rPr lang="en-US" smtClean="0"/>
              <a:pPr/>
              <a:t>43</a:t>
            </a:fld>
            <a:endParaRPr lang="en-US"/>
          </a:p>
        </p:txBody>
      </p:sp>
      <p:sp>
        <p:nvSpPr>
          <p:cNvPr id="5" name="Rectangle 4">
            <a:extLst>
              <a:ext uri="{FF2B5EF4-FFF2-40B4-BE49-F238E27FC236}">
                <a16:creationId xmlns:a16="http://schemas.microsoft.com/office/drawing/2014/main" id="{49D055E3-5590-47D0-94BB-996A721BEFB5}"/>
              </a:ext>
            </a:extLst>
          </p:cNvPr>
          <p:cNvSpPr/>
          <p:nvPr/>
        </p:nvSpPr>
        <p:spPr>
          <a:xfrm>
            <a:off x="152400" y="5536049"/>
            <a:ext cx="8915400" cy="1169551"/>
          </a:xfrm>
          <a:prstGeom prst="rect">
            <a:avLst/>
          </a:prstGeom>
        </p:spPr>
        <p:txBody>
          <a:bodyPr wrap="square">
            <a:spAutoFit/>
          </a:bodyPr>
          <a:lstStyle/>
          <a:p>
            <a:pPr algn="r"/>
            <a:r>
              <a:rPr lang="en-US" sz="1400" b="0" dirty="0">
                <a:solidFill>
                  <a:schemeClr val="bg1"/>
                </a:solidFill>
                <a:latin typeface="arial" panose="020B0604020202020204" pitchFamily="34" charset="0"/>
              </a:rPr>
              <a:t>Gray K, </a:t>
            </a:r>
            <a:r>
              <a:rPr lang="en-US" sz="1400" b="0" dirty="0" err="1">
                <a:solidFill>
                  <a:schemeClr val="bg1"/>
                </a:solidFill>
                <a:latin typeface="arial" panose="020B0604020202020204" pitchFamily="34" charset="0"/>
              </a:rPr>
              <a:t>Sockolow</a:t>
            </a:r>
            <a:r>
              <a:rPr lang="en-US" sz="1400" b="0" dirty="0">
                <a:solidFill>
                  <a:schemeClr val="bg1"/>
                </a:solidFill>
                <a:latin typeface="arial" panose="020B0604020202020204" pitchFamily="34" charset="0"/>
              </a:rPr>
              <a:t> P. </a:t>
            </a:r>
          </a:p>
          <a:p>
            <a:pPr algn="r"/>
            <a:r>
              <a:rPr lang="en-US" sz="1400" b="0" dirty="0">
                <a:solidFill>
                  <a:schemeClr val="bg1"/>
                </a:solidFill>
                <a:latin typeface="arial" panose="020B0604020202020204" pitchFamily="34" charset="0"/>
              </a:rPr>
              <a:t>Conceptual Models in Health Informatics Research: A Literature Review and Suggestions for Development. JMIR Med Inform. 2016 Feb 24;4(1):e7. </a:t>
            </a:r>
            <a:r>
              <a:rPr lang="en-US" sz="1400" b="0" dirty="0" err="1">
                <a:solidFill>
                  <a:schemeClr val="bg1"/>
                </a:solidFill>
                <a:latin typeface="arial" panose="020B0604020202020204" pitchFamily="34" charset="0"/>
              </a:rPr>
              <a:t>doi</a:t>
            </a:r>
            <a:r>
              <a:rPr lang="en-US" sz="1400" b="0" dirty="0">
                <a:solidFill>
                  <a:schemeClr val="bg1"/>
                </a:solidFill>
                <a:latin typeface="arial" panose="020B0604020202020204" pitchFamily="34" charset="0"/>
              </a:rPr>
              <a:t>: 10.2196/medinform.5021. </a:t>
            </a:r>
          </a:p>
          <a:p>
            <a:pPr algn="r"/>
            <a:r>
              <a:rPr lang="en-US" sz="1400" b="0" dirty="0">
                <a:solidFill>
                  <a:schemeClr val="bg1"/>
                </a:solidFill>
                <a:latin typeface="arial" panose="020B0604020202020204" pitchFamily="34" charset="0"/>
              </a:rPr>
              <a:t>PMID: 26912288; PMCID: PMC4785238.</a:t>
            </a:r>
          </a:p>
          <a:p>
            <a:pPr algn="r"/>
            <a:r>
              <a:rPr lang="en-US" sz="1400" dirty="0">
                <a:solidFill>
                  <a:schemeClr val="bg1"/>
                </a:solidFill>
                <a:hlinkClick r:id="rId2"/>
              </a:rPr>
              <a:t>https://www.ncbi.nlm.nih.gov/pmc/articles/PMC4785238/</a:t>
            </a:r>
            <a:r>
              <a:rPr lang="en-US" sz="1400" dirty="0">
                <a:solidFill>
                  <a:schemeClr val="bg1"/>
                </a:solidFill>
              </a:rPr>
              <a:t> </a:t>
            </a:r>
          </a:p>
        </p:txBody>
      </p:sp>
    </p:spTree>
    <p:extLst>
      <p:ext uri="{BB962C8B-B14F-4D97-AF65-F5344CB8AC3E}">
        <p14:creationId xmlns:p14="http://schemas.microsoft.com/office/powerpoint/2010/main" val="327346862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Goal of Research Design</a:t>
            </a:r>
          </a:p>
        </p:txBody>
      </p:sp>
      <p:sp>
        <p:nvSpPr>
          <p:cNvPr id="3" name="Content Placeholder 2"/>
          <p:cNvSpPr>
            <a:spLocks noGrp="1"/>
          </p:cNvSpPr>
          <p:nvPr>
            <p:ph idx="1"/>
          </p:nvPr>
        </p:nvSpPr>
        <p:spPr/>
        <p:txBody>
          <a:bodyPr/>
          <a:lstStyle/>
          <a:p>
            <a:pPr>
              <a:buFont typeface="Arial" panose="020B0604020202020204" pitchFamily="34" charset="0"/>
              <a:buChar char="•"/>
            </a:pPr>
            <a:r>
              <a:rPr lang="en-US" dirty="0"/>
              <a:t>to ensure that the data obtained enable the researcher to effectively address the research problem logically and as unambiguously as possible.</a:t>
            </a:r>
          </a:p>
        </p:txBody>
      </p:sp>
      <p:sp>
        <p:nvSpPr>
          <p:cNvPr id="4" name="Slide Number Placeholder 3"/>
          <p:cNvSpPr>
            <a:spLocks noGrp="1"/>
          </p:cNvSpPr>
          <p:nvPr>
            <p:ph type="sldNum" sz="quarter" idx="10"/>
          </p:nvPr>
        </p:nvSpPr>
        <p:spPr/>
        <p:txBody>
          <a:bodyPr/>
          <a:lstStyle/>
          <a:p>
            <a:fld id="{970F0956-5B8E-40B4-A8DD-F75AA1D26018}" type="slidenum">
              <a:rPr lang="en-US" smtClean="0"/>
              <a:pPr/>
              <a:t>44</a:t>
            </a:fld>
            <a:endParaRPr lang="en-US"/>
          </a:p>
        </p:txBody>
      </p:sp>
    </p:spTree>
    <p:extLst>
      <p:ext uri="{BB962C8B-B14F-4D97-AF65-F5344CB8AC3E}">
        <p14:creationId xmlns:p14="http://schemas.microsoft.com/office/powerpoint/2010/main" val="121441555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82" y="762000"/>
            <a:ext cx="9139518" cy="762000"/>
          </a:xfrm>
        </p:spPr>
        <p:txBody>
          <a:bodyPr/>
          <a:lstStyle/>
          <a:p>
            <a:r>
              <a:rPr lang="en-US" dirty="0"/>
              <a:t>Distinct research purpose </a:t>
            </a:r>
            <a:r>
              <a:rPr lang="en-US" dirty="0">
                <a:sym typeface="Wingdings" panose="05000000000000000000" pitchFamily="2" charset="2"/>
              </a:rPr>
              <a:t> distinct design</a:t>
            </a:r>
            <a:endParaRPr lang="en-US" dirty="0"/>
          </a:p>
        </p:txBody>
      </p:sp>
      <p:sp>
        <p:nvSpPr>
          <p:cNvPr id="3" name="Content Placeholder 2"/>
          <p:cNvSpPr>
            <a:spLocks noGrp="1"/>
          </p:cNvSpPr>
          <p:nvPr>
            <p:ph idx="1"/>
          </p:nvPr>
        </p:nvSpPr>
        <p:spPr>
          <a:xfrm>
            <a:off x="228600" y="1524000"/>
            <a:ext cx="8686800" cy="4953000"/>
          </a:xfrm>
        </p:spPr>
        <p:txBody>
          <a:bodyPr/>
          <a:lstStyle/>
          <a:p>
            <a:pPr>
              <a:buFont typeface="Arial" panose="020B0604020202020204" pitchFamily="34" charset="0"/>
              <a:buChar char="•"/>
            </a:pPr>
            <a:r>
              <a:rPr lang="en-US" sz="2200" dirty="0"/>
              <a:t>to describe and understand some phenomenon in its natural context</a:t>
            </a:r>
          </a:p>
          <a:p>
            <a:pPr lvl="1">
              <a:buFont typeface="Arial" panose="020B0604020202020204" pitchFamily="34" charset="0"/>
              <a:buChar char="•"/>
            </a:pPr>
            <a:r>
              <a:rPr lang="en-US" sz="2200" b="1" dirty="0">
                <a:sym typeface="Wingdings" panose="05000000000000000000" pitchFamily="2" charset="2"/>
              </a:rPr>
              <a:t> </a:t>
            </a:r>
            <a:r>
              <a:rPr lang="en-US" sz="2200" b="1" dirty="0"/>
              <a:t>Descriptive Study</a:t>
            </a:r>
          </a:p>
          <a:p>
            <a:pPr>
              <a:buFont typeface="Arial" panose="020B0604020202020204" pitchFamily="34" charset="0"/>
              <a:buChar char="•"/>
            </a:pPr>
            <a:r>
              <a:rPr lang="en-US" sz="2200" dirty="0"/>
              <a:t>to look for an association among variables by studying the situation without managing any intervention</a:t>
            </a:r>
          </a:p>
          <a:p>
            <a:pPr lvl="1">
              <a:buFont typeface="Arial" panose="020B0604020202020204" pitchFamily="34" charset="0"/>
              <a:buChar char="•"/>
            </a:pPr>
            <a:r>
              <a:rPr lang="en-US" sz="2200" b="1" dirty="0">
                <a:sym typeface="Wingdings" panose="05000000000000000000" pitchFamily="2" charset="2"/>
              </a:rPr>
              <a:t> </a:t>
            </a:r>
            <a:r>
              <a:rPr lang="en-US" sz="2200" b="1" dirty="0"/>
              <a:t>Observational or Epidemiological Study</a:t>
            </a:r>
          </a:p>
          <a:p>
            <a:pPr>
              <a:buFont typeface="Arial" panose="020B0604020202020204" pitchFamily="34" charset="0"/>
              <a:buChar char="•"/>
            </a:pPr>
            <a:r>
              <a:rPr lang="en-US" sz="2200" dirty="0"/>
              <a:t>to determine the effect of a specified intervention (e.g., protocol, method, or treatment) managed by the investigator</a:t>
            </a:r>
          </a:p>
          <a:p>
            <a:pPr lvl="1">
              <a:buFont typeface="Arial" panose="020B0604020202020204" pitchFamily="34" charset="0"/>
              <a:buChar char="•"/>
            </a:pPr>
            <a:r>
              <a:rPr lang="en-US" sz="2200" b="1" dirty="0">
                <a:sym typeface="Wingdings" panose="05000000000000000000" pitchFamily="2" charset="2"/>
              </a:rPr>
              <a:t> </a:t>
            </a:r>
            <a:r>
              <a:rPr lang="en-US" sz="2200" b="1" dirty="0"/>
              <a:t>Experimental Trial</a:t>
            </a:r>
          </a:p>
          <a:p>
            <a:pPr>
              <a:buFont typeface="Arial" panose="020B0604020202020204" pitchFamily="34" charset="0"/>
              <a:buChar char="•"/>
            </a:pPr>
            <a:r>
              <a:rPr lang="en-US" sz="2200" dirty="0"/>
              <a:t>to validate a test, tool or diagnostic method</a:t>
            </a:r>
          </a:p>
          <a:p>
            <a:pPr lvl="1">
              <a:buFont typeface="Arial" panose="020B0604020202020204" pitchFamily="34" charset="0"/>
              <a:buChar char="•"/>
            </a:pPr>
            <a:r>
              <a:rPr lang="en-US" sz="2200" b="1" dirty="0">
                <a:sym typeface="Wingdings" panose="05000000000000000000" pitchFamily="2" charset="2"/>
              </a:rPr>
              <a:t> </a:t>
            </a:r>
            <a:r>
              <a:rPr lang="en-US" sz="2200" b="1" dirty="0"/>
              <a:t>Diagnostic, Validity or Reliability Study</a:t>
            </a:r>
          </a:p>
          <a:p>
            <a:pPr>
              <a:buFont typeface="Arial" panose="020B0604020202020204" pitchFamily="34" charset="0"/>
              <a:buChar char="•"/>
            </a:pPr>
            <a:endParaRPr lang="en-US" sz="2200" dirty="0"/>
          </a:p>
        </p:txBody>
      </p:sp>
      <p:sp>
        <p:nvSpPr>
          <p:cNvPr id="4" name="Slide Number Placeholder 3"/>
          <p:cNvSpPr>
            <a:spLocks noGrp="1"/>
          </p:cNvSpPr>
          <p:nvPr>
            <p:ph type="sldNum" sz="quarter" idx="10"/>
          </p:nvPr>
        </p:nvSpPr>
        <p:spPr/>
        <p:txBody>
          <a:bodyPr/>
          <a:lstStyle/>
          <a:p>
            <a:fld id="{970F0956-5B8E-40B4-A8DD-F75AA1D26018}" type="slidenum">
              <a:rPr lang="en-US" smtClean="0"/>
              <a:pPr/>
              <a:t>45</a:t>
            </a:fld>
            <a:endParaRPr lang="en-US"/>
          </a:p>
        </p:txBody>
      </p:sp>
      <p:sp>
        <p:nvSpPr>
          <p:cNvPr id="5" name="Rectangle 4"/>
          <p:cNvSpPr/>
          <p:nvPr/>
        </p:nvSpPr>
        <p:spPr>
          <a:xfrm>
            <a:off x="2590800" y="6324600"/>
            <a:ext cx="6553200" cy="461665"/>
          </a:xfrm>
          <a:prstGeom prst="rect">
            <a:avLst/>
          </a:prstGeom>
        </p:spPr>
        <p:txBody>
          <a:bodyPr wrap="square">
            <a:spAutoFit/>
          </a:bodyPr>
          <a:lstStyle/>
          <a:p>
            <a:pPr algn="r"/>
            <a:r>
              <a:rPr lang="en-US" sz="1200" b="0" dirty="0">
                <a:solidFill>
                  <a:schemeClr val="bg1"/>
                </a:solidFill>
              </a:rPr>
              <a:t>Adapted from: Research Design Algorithm developed by the American Dietetic Association, 2010</a:t>
            </a:r>
          </a:p>
          <a:p>
            <a:pPr algn="r"/>
            <a:r>
              <a:rPr lang="en-US" sz="1200" b="0" dirty="0">
                <a:solidFill>
                  <a:schemeClr val="bg1"/>
                </a:solidFill>
                <a:hlinkClick r:id="rId2"/>
              </a:rPr>
              <a:t>https://www.andeal.org/vault/2440/web/files/Research_Design_Algorithm.pdf</a:t>
            </a:r>
            <a:r>
              <a:rPr lang="en-US" sz="1200" b="0" dirty="0">
                <a:solidFill>
                  <a:schemeClr val="bg1"/>
                </a:solidFill>
              </a:rPr>
              <a:t> </a:t>
            </a:r>
          </a:p>
        </p:txBody>
      </p:sp>
    </p:spTree>
    <p:extLst>
      <p:ext uri="{BB962C8B-B14F-4D97-AF65-F5344CB8AC3E}">
        <p14:creationId xmlns:p14="http://schemas.microsoft.com/office/powerpoint/2010/main" val="12072442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Research Design: what and what parts</a:t>
            </a:r>
          </a:p>
        </p:txBody>
      </p:sp>
      <p:sp>
        <p:nvSpPr>
          <p:cNvPr id="3" name="Content Placeholder 2"/>
          <p:cNvSpPr>
            <a:spLocks noGrp="1"/>
          </p:cNvSpPr>
          <p:nvPr>
            <p:ph idx="1"/>
          </p:nvPr>
        </p:nvSpPr>
        <p:spPr/>
        <p:txBody>
          <a:bodyPr/>
          <a:lstStyle/>
          <a:p>
            <a:pPr>
              <a:buFont typeface="Arial" panose="020B0604020202020204" pitchFamily="34" charset="0"/>
              <a:buChar char="•"/>
            </a:pPr>
            <a:r>
              <a:rPr lang="en-US" dirty="0"/>
              <a:t>The plans and procedures for research that span the steps from broad assumptions to detailed methods of data collection, analysis, and interpretation.</a:t>
            </a:r>
          </a:p>
          <a:p>
            <a:pPr>
              <a:buFont typeface="Arial" panose="020B0604020202020204" pitchFamily="34" charset="0"/>
              <a:buChar char="•"/>
            </a:pPr>
            <a:r>
              <a:rPr lang="en-US" dirty="0"/>
              <a:t>Decision to select a design must be informed by:</a:t>
            </a:r>
          </a:p>
          <a:p>
            <a:pPr lvl="1">
              <a:buFont typeface="Arial" panose="020B0604020202020204" pitchFamily="34" charset="0"/>
              <a:buChar char="•"/>
            </a:pPr>
            <a:r>
              <a:rPr lang="en-US" b="1" dirty="0"/>
              <a:t>research problem</a:t>
            </a:r>
            <a:r>
              <a:rPr lang="en-US" dirty="0"/>
              <a:t>, esp. its nature,</a:t>
            </a:r>
          </a:p>
          <a:p>
            <a:pPr lvl="1">
              <a:buFont typeface="Arial" panose="020B0604020202020204" pitchFamily="34" charset="0"/>
              <a:buChar char="•"/>
            </a:pPr>
            <a:r>
              <a:rPr lang="en-US" b="1" dirty="0"/>
              <a:t>worldviews</a:t>
            </a:r>
            <a:r>
              <a:rPr lang="en-US" dirty="0"/>
              <a:t>: the philosophical assumptions the researcher brings to the study; </a:t>
            </a:r>
          </a:p>
          <a:p>
            <a:pPr lvl="1">
              <a:buFont typeface="Arial" panose="020B0604020202020204" pitchFamily="34" charset="0"/>
              <a:buChar char="•"/>
            </a:pPr>
            <a:r>
              <a:rPr lang="en-US" b="1" dirty="0"/>
              <a:t>methodology</a:t>
            </a:r>
            <a:r>
              <a:rPr lang="en-US" dirty="0"/>
              <a:t>: procedures of inquiry (quantitative / qualitative / mixed)</a:t>
            </a:r>
          </a:p>
          <a:p>
            <a:pPr lvl="1">
              <a:buFont typeface="Arial" panose="020B0604020202020204" pitchFamily="34" charset="0"/>
              <a:buChar char="•"/>
            </a:pPr>
            <a:r>
              <a:rPr lang="en-US" b="1" dirty="0"/>
              <a:t>research methods</a:t>
            </a:r>
            <a:r>
              <a:rPr lang="en-US" dirty="0"/>
              <a:t>: how to conduct data collection, analysis, and interpretation. </a:t>
            </a:r>
          </a:p>
        </p:txBody>
      </p:sp>
      <p:sp>
        <p:nvSpPr>
          <p:cNvPr id="4" name="Slide Number Placeholder 3"/>
          <p:cNvSpPr>
            <a:spLocks noGrp="1"/>
          </p:cNvSpPr>
          <p:nvPr>
            <p:ph type="sldNum" sz="quarter" idx="10"/>
          </p:nvPr>
        </p:nvSpPr>
        <p:spPr/>
        <p:txBody>
          <a:bodyPr/>
          <a:lstStyle/>
          <a:p>
            <a:fld id="{970F0956-5B8E-40B4-A8DD-F75AA1D26018}" type="slidenum">
              <a:rPr lang="en-US" smtClean="0"/>
              <a:pPr/>
              <a:t>46</a:t>
            </a:fld>
            <a:endParaRPr lang="en-US"/>
          </a:p>
        </p:txBody>
      </p:sp>
      <p:sp>
        <p:nvSpPr>
          <p:cNvPr id="5" name="TextBox 4"/>
          <p:cNvSpPr txBox="1"/>
          <p:nvPr/>
        </p:nvSpPr>
        <p:spPr>
          <a:xfrm>
            <a:off x="990600" y="6203567"/>
            <a:ext cx="8057976" cy="523220"/>
          </a:xfrm>
          <a:prstGeom prst="rect">
            <a:avLst/>
          </a:prstGeom>
          <a:noFill/>
        </p:spPr>
        <p:txBody>
          <a:bodyPr wrap="none" rtlCol="0">
            <a:spAutoFit/>
          </a:bodyPr>
          <a:lstStyle/>
          <a:p>
            <a:pPr algn="r"/>
            <a:r>
              <a:rPr lang="en-US" sz="1400" b="0" dirty="0">
                <a:solidFill>
                  <a:schemeClr val="bg1"/>
                </a:solidFill>
                <a:latin typeface="Trebuchet MS"/>
                <a:cs typeface="Trebuchet MS"/>
              </a:rPr>
              <a:t>Adapted from: Creswell, Research Design, Los Angeles, 2014</a:t>
            </a:r>
          </a:p>
          <a:p>
            <a:pPr algn="r"/>
            <a:r>
              <a:rPr lang="en-US" sz="1400" b="0" dirty="0">
                <a:solidFill>
                  <a:schemeClr val="bg1"/>
                </a:solidFill>
                <a:latin typeface="Trebuchet MS"/>
                <a:cs typeface="Trebuchet MS"/>
                <a:hlinkClick r:id="rId2"/>
              </a:rPr>
              <a:t>https://www.amazon.com/Research-Design-Qualitative-Quantitative-Approaches/dp/1452226105</a:t>
            </a:r>
            <a:r>
              <a:rPr lang="en-US" sz="1400" b="0" dirty="0">
                <a:solidFill>
                  <a:schemeClr val="bg1"/>
                </a:solidFill>
                <a:latin typeface="Trebuchet MS"/>
                <a:cs typeface="Trebuchet MS"/>
              </a:rPr>
              <a:t> </a:t>
            </a:r>
          </a:p>
        </p:txBody>
      </p:sp>
    </p:spTree>
    <p:extLst>
      <p:ext uri="{BB962C8B-B14F-4D97-AF65-F5344CB8AC3E}">
        <p14:creationId xmlns:p14="http://schemas.microsoft.com/office/powerpoint/2010/main" val="34444418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Design versus methodology</a:t>
            </a:r>
          </a:p>
        </p:txBody>
      </p:sp>
      <p:graphicFrame>
        <p:nvGraphicFramePr>
          <p:cNvPr id="11" name="Content Placeholder 10"/>
          <p:cNvGraphicFramePr>
            <a:graphicFrameLocks noGrp="1"/>
          </p:cNvGraphicFramePr>
          <p:nvPr>
            <p:ph idx="1"/>
            <p:extLst/>
          </p:nvPr>
        </p:nvGraphicFramePr>
        <p:xfrm>
          <a:off x="228600" y="1676400"/>
          <a:ext cx="8686800" cy="4612005"/>
        </p:xfrm>
        <a:graphic>
          <a:graphicData uri="http://schemas.openxmlformats.org/drawingml/2006/table">
            <a:tbl>
              <a:tblPr firstRow="1" bandRow="1">
                <a:tableStyleId>{5C22544A-7EE6-4342-B048-85BDC9FD1C3A}</a:tableStyleId>
              </a:tblPr>
              <a:tblGrid>
                <a:gridCol w="4343400">
                  <a:extLst>
                    <a:ext uri="{9D8B030D-6E8A-4147-A177-3AD203B41FA5}">
                      <a16:colId xmlns:a16="http://schemas.microsoft.com/office/drawing/2014/main" val="3928311304"/>
                    </a:ext>
                  </a:extLst>
                </a:gridCol>
                <a:gridCol w="4343400">
                  <a:extLst>
                    <a:ext uri="{9D8B030D-6E8A-4147-A177-3AD203B41FA5}">
                      <a16:colId xmlns:a16="http://schemas.microsoft.com/office/drawing/2014/main" val="1236250298"/>
                    </a:ext>
                  </a:extLst>
                </a:gridCol>
              </a:tblGrid>
              <a:tr h="370840">
                <a:tc>
                  <a:txBody>
                    <a:bodyPr/>
                    <a:lstStyle/>
                    <a:p>
                      <a:pPr algn="ctr" fontAlgn="b"/>
                      <a:r>
                        <a:rPr lang="en-US" sz="2400" b="1" i="0" u="none" strike="noStrike" dirty="0">
                          <a:solidFill>
                            <a:schemeClr val="bg1"/>
                          </a:solidFill>
                          <a:effectLst/>
                          <a:latin typeface="Calibri" panose="020F0502020204030204" pitchFamily="34" charset="0"/>
                        </a:rPr>
                        <a:t>Research design  </a:t>
                      </a:r>
                    </a:p>
                  </a:txBody>
                  <a:tcPr marL="9525" marR="9525" marT="9525"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algn="ctr" fontAlgn="b"/>
                      <a:r>
                        <a:rPr lang="en-US" sz="2400" b="1" i="0" u="none" strike="noStrike" dirty="0">
                          <a:solidFill>
                            <a:schemeClr val="bg1"/>
                          </a:solidFill>
                          <a:effectLst/>
                          <a:latin typeface="Calibri" panose="020F0502020204030204" pitchFamily="34" charset="0"/>
                        </a:rPr>
                        <a:t>Research methodology  </a:t>
                      </a:r>
                    </a:p>
                  </a:txBody>
                  <a:tcPr marL="9525" marR="9525" marT="9525"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2690792722"/>
                  </a:ext>
                </a:extLst>
              </a:tr>
              <a:tr h="370840">
                <a:tc>
                  <a:txBody>
                    <a:bodyPr/>
                    <a:lstStyle/>
                    <a:p>
                      <a:pPr algn="l" fontAlgn="b"/>
                      <a:r>
                        <a:rPr lang="en-US" sz="2000" b="0" i="0" u="none" strike="noStrike" dirty="0">
                          <a:solidFill>
                            <a:schemeClr val="bg1"/>
                          </a:solidFill>
                          <a:effectLst/>
                          <a:latin typeface="Calibri" panose="020F0502020204030204" pitchFamily="34" charset="0"/>
                        </a:rPr>
                        <a:t>Focuses on the </a:t>
                      </a:r>
                      <a:r>
                        <a:rPr lang="en-US" sz="2000" b="0" i="0" u="sng" strike="noStrike" dirty="0">
                          <a:solidFill>
                            <a:schemeClr val="bg1"/>
                          </a:solidFill>
                          <a:effectLst/>
                          <a:latin typeface="Calibri" panose="020F0502020204030204" pitchFamily="34" charset="0"/>
                        </a:rPr>
                        <a:t>end-product</a:t>
                      </a:r>
                      <a:r>
                        <a:rPr lang="en-US" sz="2000" b="0" i="0" u="none" strike="noStrike" dirty="0">
                          <a:solidFill>
                            <a:schemeClr val="bg1"/>
                          </a:solidFill>
                          <a:effectLst/>
                          <a:latin typeface="Calibri" panose="020F0502020204030204" pitchFamily="34" charset="0"/>
                        </a:rPr>
                        <a:t>: What kind of study is being planned and what kind of results are aimed at.  E.g.  Historical - comparative study, interpretive approach OR exploratory study, inductive and deductive etc.  </a:t>
                      </a:r>
                    </a:p>
                  </a:txBody>
                  <a:tcPr marL="45720" marR="4572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algn="l" fontAlgn="b"/>
                      <a:r>
                        <a:rPr lang="en-US" sz="2000" b="0" i="0" u="none" strike="noStrike" dirty="0">
                          <a:solidFill>
                            <a:schemeClr val="bg1"/>
                          </a:solidFill>
                          <a:effectLst/>
                          <a:latin typeface="Calibri" panose="020F0502020204030204" pitchFamily="34" charset="0"/>
                        </a:rPr>
                        <a:t>Focuses on the research </a:t>
                      </a:r>
                      <a:r>
                        <a:rPr lang="en-US" sz="2000" b="0" i="0" u="sng" strike="noStrike" dirty="0">
                          <a:solidFill>
                            <a:schemeClr val="bg1"/>
                          </a:solidFill>
                          <a:effectLst/>
                          <a:latin typeface="Calibri" panose="020F0502020204030204" pitchFamily="34" charset="0"/>
                        </a:rPr>
                        <a:t>process</a:t>
                      </a:r>
                      <a:r>
                        <a:rPr lang="en-US" sz="2000" b="0" i="0" u="none" strike="noStrike" dirty="0">
                          <a:solidFill>
                            <a:schemeClr val="bg1"/>
                          </a:solidFill>
                          <a:effectLst/>
                          <a:latin typeface="Calibri" panose="020F0502020204030204" pitchFamily="34" charset="0"/>
                        </a:rPr>
                        <a:t> and the kind of </a:t>
                      </a:r>
                      <a:r>
                        <a:rPr lang="en-US" sz="2000" b="0" i="0" u="sng" strike="noStrike" dirty="0">
                          <a:solidFill>
                            <a:schemeClr val="bg1"/>
                          </a:solidFill>
                          <a:effectLst/>
                          <a:latin typeface="Calibri" panose="020F0502020204030204" pitchFamily="34" charset="0"/>
                        </a:rPr>
                        <a:t>tools and procedures</a:t>
                      </a:r>
                      <a:r>
                        <a:rPr lang="en-US" sz="2000" b="0" i="0" u="none" strike="noStrike" dirty="0">
                          <a:solidFill>
                            <a:schemeClr val="bg1"/>
                          </a:solidFill>
                          <a:effectLst/>
                          <a:latin typeface="Calibri" panose="020F0502020204030204" pitchFamily="34" charset="0"/>
                        </a:rPr>
                        <a:t> to be used. E.g.  Document analysis, survey methods, analysis of existing (secondary) data/statistics etc.) </a:t>
                      </a:r>
                    </a:p>
                  </a:txBody>
                  <a:tcPr marL="45720" marR="4572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502316075"/>
                  </a:ext>
                </a:extLst>
              </a:tr>
              <a:tr h="370840">
                <a:tc>
                  <a:txBody>
                    <a:bodyPr/>
                    <a:lstStyle/>
                    <a:p>
                      <a:pPr algn="l" fontAlgn="b"/>
                      <a:r>
                        <a:rPr lang="en-US" sz="2000" b="0" i="0" u="none" strike="noStrike" dirty="0">
                          <a:solidFill>
                            <a:schemeClr val="bg1"/>
                          </a:solidFill>
                          <a:effectLst/>
                          <a:latin typeface="Calibri" panose="020F0502020204030204" pitchFamily="34" charset="0"/>
                        </a:rPr>
                        <a:t>Point of departure (driven by) = </a:t>
                      </a:r>
                      <a:r>
                        <a:rPr lang="en-US" sz="2000" b="0" i="0" u="sng" strike="noStrike" dirty="0">
                          <a:solidFill>
                            <a:schemeClr val="bg1"/>
                          </a:solidFill>
                          <a:effectLst/>
                          <a:latin typeface="Calibri" panose="020F0502020204030204" pitchFamily="34" charset="0"/>
                        </a:rPr>
                        <a:t>Research problem</a:t>
                      </a:r>
                      <a:r>
                        <a:rPr lang="en-US" sz="2000" b="0" i="0" u="none" strike="noStrike" dirty="0">
                          <a:solidFill>
                            <a:schemeClr val="bg1"/>
                          </a:solidFill>
                          <a:effectLst/>
                          <a:latin typeface="Calibri" panose="020F0502020204030204" pitchFamily="34" charset="0"/>
                        </a:rPr>
                        <a:t> or question.  </a:t>
                      </a:r>
                    </a:p>
                  </a:txBody>
                  <a:tcPr marL="45720" marR="4572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algn="l" fontAlgn="b"/>
                      <a:r>
                        <a:rPr lang="en-US" sz="2000" b="0" i="0" u="none" strike="noStrike" dirty="0">
                          <a:solidFill>
                            <a:schemeClr val="bg1"/>
                          </a:solidFill>
                          <a:effectLst/>
                          <a:latin typeface="Calibri" panose="020F0502020204030204" pitchFamily="34" charset="0"/>
                        </a:rPr>
                        <a:t>Point of departure (driven by) = Specific </a:t>
                      </a:r>
                      <a:r>
                        <a:rPr lang="en-US" sz="2000" b="0" i="0" u="sng" strike="noStrike" dirty="0">
                          <a:solidFill>
                            <a:schemeClr val="bg1"/>
                          </a:solidFill>
                          <a:effectLst/>
                          <a:latin typeface="Calibri" panose="020F0502020204030204" pitchFamily="34" charset="0"/>
                        </a:rPr>
                        <a:t>tasks</a:t>
                      </a:r>
                      <a:r>
                        <a:rPr lang="en-US" sz="2000" b="0" i="0" u="none" strike="noStrike" dirty="0">
                          <a:solidFill>
                            <a:schemeClr val="bg1"/>
                          </a:solidFill>
                          <a:effectLst/>
                          <a:latin typeface="Calibri" panose="020F0502020204030204" pitchFamily="34" charset="0"/>
                        </a:rPr>
                        <a:t> (data collection or sampling) at hand. </a:t>
                      </a:r>
                    </a:p>
                  </a:txBody>
                  <a:tcPr marL="45720" marR="4572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622620490"/>
                  </a:ext>
                </a:extLst>
              </a:tr>
              <a:tr h="370840">
                <a:tc>
                  <a:txBody>
                    <a:bodyPr/>
                    <a:lstStyle/>
                    <a:p>
                      <a:pPr algn="l" fontAlgn="b"/>
                      <a:r>
                        <a:rPr lang="en-US" sz="2000" b="0" i="0" u="none" strike="noStrike" dirty="0">
                          <a:solidFill>
                            <a:schemeClr val="bg1"/>
                          </a:solidFill>
                          <a:effectLst/>
                          <a:latin typeface="Calibri" panose="020F0502020204030204" pitchFamily="34" charset="0"/>
                        </a:rPr>
                        <a:t>Focuses on the logic of research: </a:t>
                      </a:r>
                      <a:r>
                        <a:rPr lang="en-US" sz="2000" b="0" i="0" u="sng" strike="noStrike" dirty="0">
                          <a:solidFill>
                            <a:schemeClr val="bg1"/>
                          </a:solidFill>
                          <a:effectLst/>
                          <a:latin typeface="Calibri" panose="020F0502020204030204" pitchFamily="34" charset="0"/>
                        </a:rPr>
                        <a:t>What evidence is required</a:t>
                      </a:r>
                      <a:r>
                        <a:rPr lang="en-US" sz="2000" b="0" i="0" u="none" strike="noStrike" dirty="0">
                          <a:solidFill>
                            <a:schemeClr val="bg1"/>
                          </a:solidFill>
                          <a:effectLst/>
                          <a:latin typeface="Calibri" panose="020F0502020204030204" pitchFamily="34" charset="0"/>
                        </a:rPr>
                        <a:t> to address the question adequately?  </a:t>
                      </a:r>
                    </a:p>
                  </a:txBody>
                  <a:tcPr marL="45720" marR="4572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algn="l" fontAlgn="b"/>
                      <a:r>
                        <a:rPr lang="en-US" sz="2000" b="0" i="0" u="none" strike="noStrike" dirty="0">
                          <a:solidFill>
                            <a:schemeClr val="bg1"/>
                          </a:solidFill>
                          <a:effectLst/>
                          <a:latin typeface="Calibri" panose="020F0502020204030204" pitchFamily="34" charset="0"/>
                        </a:rPr>
                        <a:t>Focuses on the individual (not linear) </a:t>
                      </a:r>
                      <a:r>
                        <a:rPr lang="en-US" sz="2000" b="0" i="0" u="sng" strike="noStrike" dirty="0">
                          <a:solidFill>
                            <a:schemeClr val="bg1"/>
                          </a:solidFill>
                          <a:effectLst/>
                          <a:latin typeface="Calibri" panose="020F0502020204030204" pitchFamily="34" charset="0"/>
                        </a:rPr>
                        <a:t>steps in the research</a:t>
                      </a:r>
                      <a:r>
                        <a:rPr lang="en-US" sz="2000" b="0" i="0" u="none" strike="noStrike" dirty="0">
                          <a:solidFill>
                            <a:schemeClr val="bg1"/>
                          </a:solidFill>
                          <a:effectLst/>
                          <a:latin typeface="Calibri" panose="020F0502020204030204" pitchFamily="34" charset="0"/>
                        </a:rPr>
                        <a:t> process and the most ‘objective’ (unbiased) procedures to be employed. </a:t>
                      </a:r>
                    </a:p>
                  </a:txBody>
                  <a:tcPr marL="45720" marR="4572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3303979688"/>
                  </a:ext>
                </a:extLst>
              </a:tr>
            </a:tbl>
          </a:graphicData>
        </a:graphic>
      </p:graphicFrame>
      <p:sp>
        <p:nvSpPr>
          <p:cNvPr id="4" name="Slide Number Placeholder 3"/>
          <p:cNvSpPr>
            <a:spLocks noGrp="1"/>
          </p:cNvSpPr>
          <p:nvPr>
            <p:ph type="sldNum" sz="quarter" idx="10"/>
          </p:nvPr>
        </p:nvSpPr>
        <p:spPr/>
        <p:txBody>
          <a:bodyPr/>
          <a:lstStyle/>
          <a:p>
            <a:fld id="{970F0956-5B8E-40B4-A8DD-F75AA1D26018}" type="slidenum">
              <a:rPr lang="en-US" smtClean="0"/>
              <a:pPr/>
              <a:t>47</a:t>
            </a:fld>
            <a:endParaRPr lang="en-US"/>
          </a:p>
        </p:txBody>
      </p:sp>
      <p:sp>
        <p:nvSpPr>
          <p:cNvPr id="12" name="Rectangle 11"/>
          <p:cNvSpPr/>
          <p:nvPr/>
        </p:nvSpPr>
        <p:spPr>
          <a:xfrm>
            <a:off x="1447800" y="6248400"/>
            <a:ext cx="7543800" cy="523220"/>
          </a:xfrm>
          <a:prstGeom prst="rect">
            <a:avLst/>
          </a:prstGeom>
        </p:spPr>
        <p:txBody>
          <a:bodyPr wrap="square">
            <a:spAutoFit/>
          </a:bodyPr>
          <a:lstStyle/>
          <a:p>
            <a:pPr algn="r"/>
            <a:r>
              <a:rPr lang="en-US" sz="1400" b="0" dirty="0" err="1">
                <a:solidFill>
                  <a:schemeClr val="bg1"/>
                </a:solidFill>
              </a:rPr>
              <a:t>Dr</a:t>
            </a:r>
            <a:r>
              <a:rPr lang="en-US" sz="1400" b="0" dirty="0">
                <a:solidFill>
                  <a:schemeClr val="bg1"/>
                </a:solidFill>
              </a:rPr>
              <a:t> Brian van </a:t>
            </a:r>
            <a:r>
              <a:rPr lang="en-US" sz="1400" b="0" dirty="0" err="1">
                <a:solidFill>
                  <a:schemeClr val="bg1"/>
                </a:solidFill>
              </a:rPr>
              <a:t>Wyk</a:t>
            </a:r>
            <a:r>
              <a:rPr lang="en-US" sz="1400" b="0" dirty="0">
                <a:solidFill>
                  <a:schemeClr val="bg1"/>
                </a:solidFill>
              </a:rPr>
              <a:t>. Research design and methods; Part I.</a:t>
            </a:r>
          </a:p>
          <a:p>
            <a:pPr algn="r"/>
            <a:r>
              <a:rPr lang="en-US" sz="1400" b="0" dirty="0">
                <a:solidFill>
                  <a:schemeClr val="bg1"/>
                </a:solidFill>
                <a:hlinkClick r:id="rId2"/>
              </a:rPr>
              <a:t>https://www.uwc.ac.za/Students/Postgraduate/Documents/Research_and_Design_I.pdf</a:t>
            </a:r>
            <a:r>
              <a:rPr lang="en-US" sz="1400" b="0" dirty="0">
                <a:solidFill>
                  <a:schemeClr val="bg1"/>
                </a:solidFill>
              </a:rPr>
              <a:t> </a:t>
            </a:r>
          </a:p>
        </p:txBody>
      </p:sp>
    </p:spTree>
    <p:extLst>
      <p:ext uri="{BB962C8B-B14F-4D97-AF65-F5344CB8AC3E}">
        <p14:creationId xmlns:p14="http://schemas.microsoft.com/office/powerpoint/2010/main" val="1466399020"/>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Design types by research method</a:t>
            </a:r>
          </a:p>
        </p:txBody>
      </p:sp>
      <p:graphicFrame>
        <p:nvGraphicFramePr>
          <p:cNvPr id="4" name="Content Placeholder 3"/>
          <p:cNvGraphicFramePr>
            <a:graphicFrameLocks noGrp="1"/>
          </p:cNvGraphicFramePr>
          <p:nvPr>
            <p:ph idx="1"/>
            <p:extLst/>
          </p:nvPr>
        </p:nvGraphicFramePr>
        <p:xfrm>
          <a:off x="228600" y="1676400"/>
          <a:ext cx="8686800" cy="4206240"/>
        </p:xfrm>
        <a:graphic>
          <a:graphicData uri="http://schemas.openxmlformats.org/drawingml/2006/table">
            <a:tbl>
              <a:tblPr firstRow="1" bandRow="1">
                <a:tableStyleId>{5C22544A-7EE6-4342-B048-85BDC9FD1C3A}</a:tableStyleId>
              </a:tblPr>
              <a:tblGrid>
                <a:gridCol w="2895600">
                  <a:extLst>
                    <a:ext uri="{9D8B030D-6E8A-4147-A177-3AD203B41FA5}">
                      <a16:colId xmlns:a16="http://schemas.microsoft.com/office/drawing/2014/main" val="20000"/>
                    </a:ext>
                  </a:extLst>
                </a:gridCol>
                <a:gridCol w="2895600">
                  <a:extLst>
                    <a:ext uri="{9D8B030D-6E8A-4147-A177-3AD203B41FA5}">
                      <a16:colId xmlns:a16="http://schemas.microsoft.com/office/drawing/2014/main" val="20001"/>
                    </a:ext>
                  </a:extLst>
                </a:gridCol>
                <a:gridCol w="2895600">
                  <a:extLst>
                    <a:ext uri="{9D8B030D-6E8A-4147-A177-3AD203B41FA5}">
                      <a16:colId xmlns:a16="http://schemas.microsoft.com/office/drawing/2014/main" val="20002"/>
                    </a:ext>
                  </a:extLst>
                </a:gridCol>
              </a:tblGrid>
              <a:tr h="370840">
                <a:tc>
                  <a:txBody>
                    <a:bodyPr/>
                    <a:lstStyle/>
                    <a:p>
                      <a:pPr algn="ctr"/>
                      <a:r>
                        <a:rPr lang="en-US" sz="2400" b="1" i="0" u="none" strike="noStrike" kern="1200" baseline="0" dirty="0">
                          <a:solidFill>
                            <a:schemeClr val="tx1"/>
                          </a:solidFill>
                          <a:latin typeface="+mn-lt"/>
                          <a:ea typeface="+mn-ea"/>
                          <a:cs typeface="+mn-cs"/>
                        </a:rPr>
                        <a:t>Quantitative</a:t>
                      </a:r>
                    </a:p>
                  </a:txBody>
                  <a:tcPr/>
                </a:tc>
                <a:tc>
                  <a:txBody>
                    <a:bodyPr/>
                    <a:lstStyle/>
                    <a:p>
                      <a:pPr algn="ctr"/>
                      <a:r>
                        <a:rPr lang="en-US" sz="2400" b="1" i="0" u="none" strike="noStrike" kern="1200" baseline="0" dirty="0">
                          <a:solidFill>
                            <a:schemeClr val="tx1"/>
                          </a:solidFill>
                          <a:latin typeface="+mn-lt"/>
                          <a:ea typeface="+mn-ea"/>
                          <a:cs typeface="+mn-cs"/>
                        </a:rPr>
                        <a:t>Qualitative</a:t>
                      </a:r>
                      <a:endParaRPr lang="en-US" sz="2400" dirty="0">
                        <a:solidFill>
                          <a:schemeClr val="tx1"/>
                        </a:solidFill>
                      </a:endParaRPr>
                    </a:p>
                  </a:txBody>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2400" b="1" i="0" u="none" strike="noStrike" kern="1200" baseline="0" dirty="0">
                          <a:solidFill>
                            <a:schemeClr val="tx1"/>
                          </a:solidFill>
                          <a:latin typeface="+mn-lt"/>
                          <a:ea typeface="+mn-ea"/>
                          <a:cs typeface="+mn-cs"/>
                        </a:rPr>
                        <a:t>Mixed Methods</a:t>
                      </a:r>
                    </a:p>
                    <a:p>
                      <a:pPr algn="ctr"/>
                      <a:endParaRPr lang="en-US" sz="2400" dirty="0">
                        <a:solidFill>
                          <a:schemeClr val="tx1"/>
                        </a:solidFill>
                      </a:endParaRPr>
                    </a:p>
                  </a:txBody>
                  <a:tcPr/>
                </a:tc>
                <a:extLst>
                  <a:ext uri="{0D108BD9-81ED-4DB2-BD59-A6C34878D82A}">
                    <a16:rowId xmlns:a16="http://schemas.microsoft.com/office/drawing/2014/main" val="10000"/>
                  </a:ext>
                </a:extLst>
              </a:tr>
              <a:tr h="370840">
                <a:tc>
                  <a:txBody>
                    <a:bodyPr/>
                    <a:lstStyle/>
                    <a:p>
                      <a:pPr marL="342900" indent="-342900">
                        <a:buFont typeface="Arial" panose="020B0604020202020204" pitchFamily="34" charset="0"/>
                        <a:buChar char="•"/>
                      </a:pPr>
                      <a:r>
                        <a:rPr lang="en-US" sz="2400" b="0" i="0" u="none" strike="noStrike" kern="1200" baseline="0" dirty="0">
                          <a:solidFill>
                            <a:schemeClr val="tx1"/>
                          </a:solidFill>
                          <a:latin typeface="+mn-lt"/>
                          <a:ea typeface="+mn-ea"/>
                          <a:cs typeface="+mn-cs"/>
                        </a:rPr>
                        <a:t>Experimental designs</a:t>
                      </a:r>
                    </a:p>
                    <a:p>
                      <a:pPr marL="342900" indent="-342900">
                        <a:buFont typeface="Arial" panose="020B0604020202020204" pitchFamily="34" charset="0"/>
                        <a:buChar char="•"/>
                      </a:pPr>
                      <a:r>
                        <a:rPr lang="en-US" sz="2400" b="0" i="0" u="none" strike="noStrike" kern="1200" baseline="0" dirty="0">
                          <a:solidFill>
                            <a:schemeClr val="tx1"/>
                          </a:solidFill>
                          <a:latin typeface="+mn-lt"/>
                          <a:ea typeface="+mn-ea"/>
                          <a:cs typeface="+mn-cs"/>
                        </a:rPr>
                        <a:t>Nonexperimental designs, such as surveys</a:t>
                      </a:r>
                    </a:p>
                    <a:p>
                      <a:pPr marL="342900" indent="-342900">
                        <a:buFont typeface="Arial" panose="020B0604020202020204" pitchFamily="34" charset="0"/>
                        <a:buChar char="•"/>
                      </a:pPr>
                      <a:endParaRPr lang="en-US" sz="2400" dirty="0">
                        <a:solidFill>
                          <a:schemeClr val="tx1"/>
                        </a:solidFill>
                      </a:endParaRPr>
                    </a:p>
                  </a:txBody>
                  <a:tcPr/>
                </a:tc>
                <a:tc>
                  <a:txBody>
                    <a:bodyPr/>
                    <a:lstStyle/>
                    <a:p>
                      <a:pPr marL="342900" indent="-342900">
                        <a:buFont typeface="Arial" panose="020B0604020202020204" pitchFamily="34" charset="0"/>
                        <a:buChar char="•"/>
                      </a:pPr>
                      <a:r>
                        <a:rPr lang="en-US" sz="2400" b="0" i="0" u="none" strike="noStrike" kern="1200" baseline="0" dirty="0">
                          <a:solidFill>
                            <a:schemeClr val="tx1"/>
                          </a:solidFill>
                          <a:latin typeface="+mn-lt"/>
                          <a:ea typeface="+mn-ea"/>
                          <a:cs typeface="+mn-cs"/>
                        </a:rPr>
                        <a:t>Narrative research</a:t>
                      </a:r>
                    </a:p>
                    <a:p>
                      <a:pPr marL="342900" indent="-342900">
                        <a:buFont typeface="Arial" panose="020B0604020202020204" pitchFamily="34" charset="0"/>
                        <a:buChar char="•"/>
                      </a:pPr>
                      <a:r>
                        <a:rPr lang="en-US" sz="2400" b="0" i="0" u="none" strike="noStrike" kern="1200" baseline="0" dirty="0">
                          <a:solidFill>
                            <a:schemeClr val="tx1"/>
                          </a:solidFill>
                          <a:latin typeface="+mn-lt"/>
                          <a:ea typeface="+mn-ea"/>
                          <a:cs typeface="+mn-cs"/>
                        </a:rPr>
                        <a:t>Phenomenology</a:t>
                      </a:r>
                    </a:p>
                    <a:p>
                      <a:pPr marL="342900" indent="-342900">
                        <a:buFont typeface="Arial" panose="020B0604020202020204" pitchFamily="34" charset="0"/>
                        <a:buChar char="•"/>
                      </a:pPr>
                      <a:r>
                        <a:rPr lang="en-US" sz="2400" b="0" i="0" u="none" strike="noStrike" kern="1200" baseline="0" dirty="0">
                          <a:solidFill>
                            <a:schemeClr val="tx1"/>
                          </a:solidFill>
                          <a:latin typeface="+mn-lt"/>
                          <a:ea typeface="+mn-ea"/>
                          <a:cs typeface="+mn-cs"/>
                        </a:rPr>
                        <a:t>Grounded theory</a:t>
                      </a:r>
                    </a:p>
                    <a:p>
                      <a:pPr marL="342900" indent="-342900">
                        <a:buFont typeface="Arial" panose="020B0604020202020204" pitchFamily="34" charset="0"/>
                        <a:buChar char="•"/>
                      </a:pPr>
                      <a:r>
                        <a:rPr lang="en-US" sz="2400" b="0" i="0" u="none" strike="noStrike" kern="1200" baseline="0" dirty="0">
                          <a:solidFill>
                            <a:schemeClr val="tx1"/>
                          </a:solidFill>
                          <a:latin typeface="+mn-lt"/>
                          <a:ea typeface="+mn-ea"/>
                          <a:cs typeface="+mn-cs"/>
                        </a:rPr>
                        <a:t>Ethnographies</a:t>
                      </a:r>
                    </a:p>
                    <a:p>
                      <a:pPr marL="342900" indent="-342900">
                        <a:buFont typeface="Arial" panose="020B0604020202020204" pitchFamily="34" charset="0"/>
                        <a:buChar char="•"/>
                      </a:pPr>
                      <a:r>
                        <a:rPr lang="en-US" sz="2400" b="0" i="0" u="none" strike="noStrike" kern="1200" baseline="0" dirty="0">
                          <a:solidFill>
                            <a:schemeClr val="tx1"/>
                          </a:solidFill>
                          <a:latin typeface="+mn-lt"/>
                          <a:ea typeface="+mn-ea"/>
                          <a:cs typeface="+mn-cs"/>
                        </a:rPr>
                        <a:t>Case study</a:t>
                      </a:r>
                    </a:p>
                    <a:p>
                      <a:pPr marL="342900" indent="-342900">
                        <a:buFont typeface="Arial" panose="020B0604020202020204" pitchFamily="34" charset="0"/>
                        <a:buChar char="•"/>
                      </a:pPr>
                      <a:endParaRPr lang="en-US" sz="2400" dirty="0">
                        <a:solidFill>
                          <a:schemeClr val="tx1"/>
                        </a:solidFill>
                      </a:endParaRPr>
                    </a:p>
                  </a:txBody>
                  <a:tcPr/>
                </a:tc>
                <a:tc>
                  <a:txBody>
                    <a:bodyPr/>
                    <a:lstStyle/>
                    <a:p>
                      <a:pPr marL="342900" indent="-342900">
                        <a:buFont typeface="Arial" panose="020B0604020202020204" pitchFamily="34" charset="0"/>
                        <a:buChar char="•"/>
                      </a:pPr>
                      <a:r>
                        <a:rPr lang="en-US" sz="2400" b="0" i="0" u="none" strike="noStrike" kern="1200" baseline="0" dirty="0">
                          <a:solidFill>
                            <a:schemeClr val="tx1"/>
                          </a:solidFill>
                          <a:latin typeface="+mn-lt"/>
                          <a:ea typeface="+mn-ea"/>
                          <a:cs typeface="+mn-cs"/>
                        </a:rPr>
                        <a:t>Convergent</a:t>
                      </a:r>
                    </a:p>
                    <a:p>
                      <a:pPr marL="342900" indent="-342900">
                        <a:buFont typeface="Arial" panose="020B0604020202020204" pitchFamily="34" charset="0"/>
                        <a:buChar char="•"/>
                      </a:pPr>
                      <a:r>
                        <a:rPr lang="en-US" sz="2400" b="0" i="0" u="none" strike="noStrike" kern="1200" baseline="0" dirty="0">
                          <a:solidFill>
                            <a:schemeClr val="tx1"/>
                          </a:solidFill>
                          <a:latin typeface="+mn-lt"/>
                          <a:ea typeface="+mn-ea"/>
                          <a:cs typeface="+mn-cs"/>
                        </a:rPr>
                        <a:t>Explanatory sequential</a:t>
                      </a:r>
                    </a:p>
                    <a:p>
                      <a:pPr marL="342900" indent="-342900">
                        <a:buFont typeface="Arial" panose="020B0604020202020204" pitchFamily="34" charset="0"/>
                        <a:buChar char="•"/>
                      </a:pPr>
                      <a:r>
                        <a:rPr lang="en-US" sz="2400" b="0" i="0" u="none" strike="noStrike" kern="1200" baseline="0" dirty="0">
                          <a:solidFill>
                            <a:schemeClr val="tx1"/>
                          </a:solidFill>
                          <a:latin typeface="+mn-lt"/>
                          <a:ea typeface="+mn-ea"/>
                          <a:cs typeface="+mn-cs"/>
                        </a:rPr>
                        <a:t>Exploratory sequential</a:t>
                      </a:r>
                    </a:p>
                    <a:p>
                      <a:pPr marL="342900" indent="-342900">
                        <a:buFont typeface="Arial" panose="020B0604020202020204" pitchFamily="34" charset="0"/>
                        <a:buChar char="•"/>
                      </a:pPr>
                      <a:r>
                        <a:rPr lang="en-US" sz="2400" b="0" i="0" u="none" strike="noStrike" kern="1200" baseline="0" dirty="0">
                          <a:solidFill>
                            <a:schemeClr val="tx1"/>
                          </a:solidFill>
                          <a:latin typeface="+mn-lt"/>
                          <a:ea typeface="+mn-ea"/>
                          <a:cs typeface="+mn-cs"/>
                        </a:rPr>
                        <a:t>Transformative, embedded, or multiphase</a:t>
                      </a:r>
                      <a:endParaRPr lang="en-US" sz="2400" dirty="0">
                        <a:solidFill>
                          <a:schemeClr val="tx1"/>
                        </a:solidFill>
                      </a:endParaRPr>
                    </a:p>
                    <a:p>
                      <a:pPr marL="342900" indent="-342900">
                        <a:buFont typeface="Arial" panose="020B0604020202020204" pitchFamily="34" charset="0"/>
                        <a:buChar char="•"/>
                      </a:pPr>
                      <a:endParaRPr lang="en-US" sz="2400" dirty="0">
                        <a:solidFill>
                          <a:schemeClr val="tx1"/>
                        </a:solidFill>
                      </a:endParaRPr>
                    </a:p>
                  </a:txBody>
                  <a:tcPr/>
                </a:tc>
                <a:extLst>
                  <a:ext uri="{0D108BD9-81ED-4DB2-BD59-A6C34878D82A}">
                    <a16:rowId xmlns:a16="http://schemas.microsoft.com/office/drawing/2014/main" val="10001"/>
                  </a:ext>
                </a:extLst>
              </a:tr>
            </a:tbl>
          </a:graphicData>
        </a:graphic>
      </p:graphicFrame>
      <p:sp>
        <p:nvSpPr>
          <p:cNvPr id="3" name="Slide Number Placeholder 2"/>
          <p:cNvSpPr>
            <a:spLocks noGrp="1"/>
          </p:cNvSpPr>
          <p:nvPr>
            <p:ph type="sldNum" sz="quarter" idx="10"/>
          </p:nvPr>
        </p:nvSpPr>
        <p:spPr/>
        <p:txBody>
          <a:bodyPr/>
          <a:lstStyle/>
          <a:p>
            <a:fld id="{6702E1E0-462E-42B5-A359-A648340C9DAE}" type="slidenum">
              <a:rPr lang="en-US" smtClean="0"/>
              <a:pPr/>
              <a:t>48</a:t>
            </a:fld>
            <a:endParaRPr lang="en-US"/>
          </a:p>
        </p:txBody>
      </p:sp>
      <p:sp>
        <p:nvSpPr>
          <p:cNvPr id="6" name="TextBox 5">
            <a:extLst>
              <a:ext uri="{FF2B5EF4-FFF2-40B4-BE49-F238E27FC236}">
                <a16:creationId xmlns:a16="http://schemas.microsoft.com/office/drawing/2014/main" id="{EB7BAFFC-6DA9-4389-8493-3321461D2575}"/>
              </a:ext>
            </a:extLst>
          </p:cNvPr>
          <p:cNvSpPr txBox="1"/>
          <p:nvPr/>
        </p:nvSpPr>
        <p:spPr>
          <a:xfrm>
            <a:off x="990600" y="6203567"/>
            <a:ext cx="8057976" cy="523220"/>
          </a:xfrm>
          <a:prstGeom prst="rect">
            <a:avLst/>
          </a:prstGeom>
          <a:noFill/>
        </p:spPr>
        <p:txBody>
          <a:bodyPr wrap="none" rtlCol="0">
            <a:spAutoFit/>
          </a:bodyPr>
          <a:lstStyle/>
          <a:p>
            <a:pPr algn="r"/>
            <a:r>
              <a:rPr lang="en-US" sz="1400" b="0" dirty="0">
                <a:solidFill>
                  <a:schemeClr val="bg1"/>
                </a:solidFill>
                <a:latin typeface="Trebuchet MS"/>
                <a:cs typeface="Trebuchet MS"/>
              </a:rPr>
              <a:t>Adapted from: Creswell, Research Design, Los Angeles, 2014, p12</a:t>
            </a:r>
          </a:p>
          <a:p>
            <a:pPr algn="r"/>
            <a:r>
              <a:rPr lang="en-US" sz="1400" b="0" dirty="0">
                <a:solidFill>
                  <a:schemeClr val="bg1"/>
                </a:solidFill>
                <a:latin typeface="Trebuchet MS"/>
                <a:cs typeface="Trebuchet MS"/>
                <a:hlinkClick r:id="rId2"/>
              </a:rPr>
              <a:t>https://www.amazon.com/Research-Design-Qualitative-Quantitative-Approaches/dp/1452226105</a:t>
            </a:r>
            <a:r>
              <a:rPr lang="en-US" sz="1400" b="0" dirty="0">
                <a:solidFill>
                  <a:schemeClr val="bg1"/>
                </a:solidFill>
                <a:latin typeface="Trebuchet MS"/>
                <a:cs typeface="Trebuchet MS"/>
              </a:rPr>
              <a:t> </a:t>
            </a:r>
          </a:p>
        </p:txBody>
      </p:sp>
    </p:spTree>
    <p:extLst>
      <p:ext uri="{BB962C8B-B14F-4D97-AF65-F5344CB8AC3E}">
        <p14:creationId xmlns:p14="http://schemas.microsoft.com/office/powerpoint/2010/main" val="3362382393"/>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Experiment</a:t>
            </a:r>
          </a:p>
        </p:txBody>
      </p:sp>
      <p:sp>
        <p:nvSpPr>
          <p:cNvPr id="3" name="Content Placeholder 2"/>
          <p:cNvSpPr>
            <a:spLocks noGrp="1"/>
          </p:cNvSpPr>
          <p:nvPr>
            <p:ph idx="1"/>
          </p:nvPr>
        </p:nvSpPr>
        <p:spPr/>
        <p:txBody>
          <a:bodyPr/>
          <a:lstStyle/>
          <a:p>
            <a:pPr>
              <a:buFont typeface="Arial" panose="020B0604020202020204" pitchFamily="34" charset="0"/>
              <a:buChar char="•"/>
            </a:pPr>
            <a:r>
              <a:rPr lang="en-US" u="sng" dirty="0"/>
              <a:t>Non-experimental design</a:t>
            </a:r>
            <a:r>
              <a:rPr lang="en-US" dirty="0"/>
              <a:t>:</a:t>
            </a:r>
          </a:p>
          <a:p>
            <a:pPr lvl="1">
              <a:buFont typeface="Arial" panose="020B0604020202020204" pitchFamily="34" charset="0"/>
              <a:buChar char="•"/>
            </a:pPr>
            <a:r>
              <a:rPr lang="en-US" dirty="0"/>
              <a:t>compare people who signed up for a program vs. people who did not sign up for any program. </a:t>
            </a:r>
          </a:p>
          <a:p>
            <a:pPr lvl="1">
              <a:buFont typeface="Arial" panose="020B0604020202020204" pitchFamily="34" charset="0"/>
              <a:buChar char="•"/>
            </a:pPr>
            <a:r>
              <a:rPr lang="en-US" dirty="0"/>
              <a:t>people who sign up may be different from those who don’t sign up.</a:t>
            </a:r>
          </a:p>
          <a:p>
            <a:pPr>
              <a:buFont typeface="Arial" panose="020B0604020202020204" pitchFamily="34" charset="0"/>
              <a:buChar char="•"/>
            </a:pPr>
            <a:endParaRPr lang="en-US" dirty="0"/>
          </a:p>
          <a:p>
            <a:pPr>
              <a:buFont typeface="Arial" panose="020B0604020202020204" pitchFamily="34" charset="0"/>
              <a:buChar char="•"/>
            </a:pPr>
            <a:r>
              <a:rPr lang="en-US" u="sng" dirty="0"/>
              <a:t>Experimental design</a:t>
            </a:r>
            <a:r>
              <a:rPr lang="en-US" dirty="0"/>
              <a:t>:</a:t>
            </a:r>
          </a:p>
          <a:p>
            <a:pPr lvl="1">
              <a:buFont typeface="Arial" panose="020B0604020202020204" pitchFamily="34" charset="0"/>
              <a:buChar char="•"/>
            </a:pPr>
            <a:r>
              <a:rPr lang="en-US" dirty="0"/>
              <a:t>Researcher randomly </a:t>
            </a:r>
            <a:r>
              <a:rPr lang="en-US" b="1" i="1" dirty="0"/>
              <a:t>assigns</a:t>
            </a:r>
            <a:r>
              <a:rPr lang="en-US" dirty="0"/>
              <a:t> people with alcoholism to treatment or no treatment </a:t>
            </a:r>
          </a:p>
          <a:p>
            <a:pPr lvl="1">
              <a:buFont typeface="Arial" panose="020B0604020202020204" pitchFamily="34" charset="0"/>
              <a:buChar char="•"/>
            </a:pPr>
            <a:r>
              <a:rPr lang="en-US" dirty="0"/>
              <a:t>Determination of cause and </a:t>
            </a:r>
            <a:r>
              <a:rPr lang="en-US"/>
              <a:t>effect variable.</a:t>
            </a:r>
            <a:endParaRPr lang="en-US" dirty="0"/>
          </a:p>
        </p:txBody>
      </p:sp>
      <p:sp>
        <p:nvSpPr>
          <p:cNvPr id="4" name="Slide Number Placeholder 3"/>
          <p:cNvSpPr>
            <a:spLocks noGrp="1"/>
          </p:cNvSpPr>
          <p:nvPr>
            <p:ph type="sldNum" sz="quarter" idx="10"/>
          </p:nvPr>
        </p:nvSpPr>
        <p:spPr/>
        <p:txBody>
          <a:bodyPr/>
          <a:lstStyle/>
          <a:p>
            <a:fld id="{E275BFA4-CA6D-4892-8C0A-6B14E134BD5D}" type="slidenum">
              <a:rPr lang="en-US" smtClean="0"/>
              <a:pPr/>
              <a:t>49</a:t>
            </a:fld>
            <a:endParaRPr lang="en-US"/>
          </a:p>
        </p:txBody>
      </p:sp>
    </p:spTree>
    <p:extLst>
      <p:ext uri="{BB962C8B-B14F-4D97-AF65-F5344CB8AC3E}">
        <p14:creationId xmlns:p14="http://schemas.microsoft.com/office/powerpoint/2010/main" val="170490333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Definition of ‘research’</a:t>
            </a:r>
          </a:p>
        </p:txBody>
      </p:sp>
      <p:sp>
        <p:nvSpPr>
          <p:cNvPr id="5" name="Content Placeholder 4"/>
          <p:cNvSpPr>
            <a:spLocks noGrp="1"/>
          </p:cNvSpPr>
          <p:nvPr>
            <p:ph idx="1"/>
          </p:nvPr>
        </p:nvSpPr>
        <p:spPr>
          <a:xfrm>
            <a:off x="228600" y="1676400"/>
            <a:ext cx="8686800" cy="3200400"/>
          </a:xfrm>
        </p:spPr>
        <p:txBody>
          <a:bodyPr/>
          <a:lstStyle/>
          <a:p>
            <a:pPr marL="457200" indent="-457200">
              <a:buFont typeface="+mj-lt"/>
              <a:buAutoNum type="arabicPeriod"/>
            </a:pPr>
            <a:r>
              <a:rPr lang="en-US" dirty="0"/>
              <a:t>careful or diligent search;</a:t>
            </a:r>
          </a:p>
          <a:p>
            <a:pPr marL="457200" indent="-457200">
              <a:buFont typeface="+mj-lt"/>
              <a:buAutoNum type="arabicPeriod"/>
            </a:pPr>
            <a:r>
              <a:rPr lang="en-US" dirty="0"/>
              <a:t>studious inquiry or examination; </a:t>
            </a:r>
            <a:r>
              <a:rPr lang="en-US" i="1" dirty="0"/>
              <a:t>especially</a:t>
            </a:r>
            <a:r>
              <a:rPr lang="en-US" dirty="0"/>
              <a:t>: </a:t>
            </a:r>
          </a:p>
          <a:p>
            <a:pPr marL="0" indent="0"/>
            <a:r>
              <a:rPr lang="en-US" dirty="0"/>
              <a:t>	investigation or experimentation </a:t>
            </a:r>
          </a:p>
          <a:p>
            <a:pPr marL="0" indent="0"/>
            <a:r>
              <a:rPr lang="en-US" dirty="0"/>
              <a:t>	aimed at </a:t>
            </a:r>
          </a:p>
          <a:p>
            <a:pPr marL="0" indent="0"/>
            <a:r>
              <a:rPr lang="en-US" dirty="0"/>
              <a:t>		- the discovery and interpretation of facts, </a:t>
            </a:r>
          </a:p>
          <a:p>
            <a:pPr marL="0" indent="0"/>
            <a:r>
              <a:rPr lang="en-US" dirty="0"/>
              <a:t>		- revision of accepted theories or laws in the 			  light of new facts, </a:t>
            </a:r>
          </a:p>
          <a:p>
            <a:pPr marL="0" indent="0"/>
            <a:r>
              <a:rPr lang="en-US" dirty="0"/>
              <a:t>		- or practical application of such new or revised 		  theories or laws;</a:t>
            </a:r>
          </a:p>
          <a:p>
            <a:pPr marL="457200" indent="-457200">
              <a:buFont typeface="+mj-lt"/>
              <a:buAutoNum type="arabicPeriod" startAt="3"/>
            </a:pPr>
            <a:r>
              <a:rPr lang="en-US" dirty="0"/>
              <a:t>the collecting of information about a particular subject.</a:t>
            </a:r>
          </a:p>
          <a:p>
            <a:endParaRPr lang="en-US" dirty="0"/>
          </a:p>
        </p:txBody>
      </p:sp>
      <p:sp>
        <p:nvSpPr>
          <p:cNvPr id="6" name="Rectangle 5"/>
          <p:cNvSpPr/>
          <p:nvPr/>
        </p:nvSpPr>
        <p:spPr>
          <a:xfrm>
            <a:off x="4038600" y="6172200"/>
            <a:ext cx="4572000" cy="307777"/>
          </a:xfrm>
          <a:prstGeom prst="rect">
            <a:avLst/>
          </a:prstGeom>
        </p:spPr>
        <p:txBody>
          <a:bodyPr>
            <a:spAutoFit/>
          </a:bodyPr>
          <a:lstStyle/>
          <a:p>
            <a:r>
              <a:rPr lang="en-US" sz="1400" dirty="0">
                <a:solidFill>
                  <a:schemeClr val="bg1"/>
                </a:solidFill>
                <a:hlinkClick r:id="rId2"/>
              </a:rPr>
              <a:t>http://www.merriam-webster.com/dictionary/research</a:t>
            </a:r>
            <a:r>
              <a:rPr lang="en-US" sz="1400" dirty="0">
                <a:solidFill>
                  <a:schemeClr val="bg1"/>
                </a:solidFill>
              </a:rPr>
              <a:t> </a:t>
            </a:r>
          </a:p>
        </p:txBody>
      </p:sp>
      <p:sp>
        <p:nvSpPr>
          <p:cNvPr id="7" name="Rectangle 6"/>
          <p:cNvSpPr/>
          <p:nvPr/>
        </p:nvSpPr>
        <p:spPr bwMode="auto">
          <a:xfrm>
            <a:off x="228600" y="2133600"/>
            <a:ext cx="8610600" cy="3352800"/>
          </a:xfrm>
          <a:prstGeom prst="rect">
            <a:avLst/>
          </a:prstGeom>
          <a:no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2" name="Slide Number Placeholder 1"/>
          <p:cNvSpPr>
            <a:spLocks noGrp="1"/>
          </p:cNvSpPr>
          <p:nvPr>
            <p:ph type="sldNum" sz="quarter" idx="10"/>
          </p:nvPr>
        </p:nvSpPr>
        <p:spPr/>
        <p:txBody>
          <a:bodyPr/>
          <a:lstStyle/>
          <a:p>
            <a:fld id="{970F0956-5B8E-40B4-A8DD-F75AA1D26018}" type="slidenum">
              <a:rPr lang="en-US" smtClean="0"/>
              <a:pPr/>
              <a:t>5</a:t>
            </a:fld>
            <a:endParaRPr lang="en-US"/>
          </a:p>
        </p:txBody>
      </p:sp>
    </p:spTree>
    <p:extLst>
      <p:ext uri="{BB962C8B-B14F-4D97-AF65-F5344CB8AC3E}">
        <p14:creationId xmlns:p14="http://schemas.microsoft.com/office/powerpoint/2010/main" val="3564649005"/>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Quantitative, qualitative and mixed methods</a:t>
            </a:r>
          </a:p>
        </p:txBody>
      </p:sp>
      <p:graphicFrame>
        <p:nvGraphicFramePr>
          <p:cNvPr id="4" name="Content Placeholder 3"/>
          <p:cNvGraphicFramePr>
            <a:graphicFrameLocks noGrp="1"/>
          </p:cNvGraphicFramePr>
          <p:nvPr>
            <p:ph idx="1"/>
            <p:extLst/>
          </p:nvPr>
        </p:nvGraphicFramePr>
        <p:xfrm>
          <a:off x="685800" y="2514600"/>
          <a:ext cx="7772400" cy="3997960"/>
        </p:xfrm>
        <a:graphic>
          <a:graphicData uri="http://schemas.openxmlformats.org/drawingml/2006/table">
            <a:tbl>
              <a:tblPr firstRow="1" bandRow="1">
                <a:tableStyleId>{1FECB4D8-DB02-4DC6-A0A2-4F2EBAE1DC90}</a:tableStyleId>
              </a:tblPr>
              <a:tblGrid>
                <a:gridCol w="2590800">
                  <a:extLst>
                    <a:ext uri="{9D8B030D-6E8A-4147-A177-3AD203B41FA5}">
                      <a16:colId xmlns:a16="http://schemas.microsoft.com/office/drawing/2014/main" val="20000"/>
                    </a:ext>
                  </a:extLst>
                </a:gridCol>
                <a:gridCol w="2590800">
                  <a:extLst>
                    <a:ext uri="{9D8B030D-6E8A-4147-A177-3AD203B41FA5}">
                      <a16:colId xmlns:a16="http://schemas.microsoft.com/office/drawing/2014/main" val="20001"/>
                    </a:ext>
                  </a:extLst>
                </a:gridCol>
                <a:gridCol w="2590800">
                  <a:extLst>
                    <a:ext uri="{9D8B030D-6E8A-4147-A177-3AD203B41FA5}">
                      <a16:colId xmlns:a16="http://schemas.microsoft.com/office/drawing/2014/main" val="20002"/>
                    </a:ext>
                  </a:extLst>
                </a:gridCol>
              </a:tblGrid>
              <a:tr h="370840">
                <a:tc>
                  <a:txBody>
                    <a:bodyPr/>
                    <a:lstStyle/>
                    <a:p>
                      <a:r>
                        <a:rPr lang="en-US" sz="1600" dirty="0">
                          <a:solidFill>
                            <a:schemeClr val="tx1"/>
                          </a:solidFill>
                        </a:rPr>
                        <a:t>Quantitative methods</a:t>
                      </a:r>
                    </a:p>
                  </a:txBody>
                  <a:tcPr/>
                </a:tc>
                <a:tc>
                  <a:txBody>
                    <a:bodyPr/>
                    <a:lstStyle/>
                    <a:p>
                      <a:r>
                        <a:rPr lang="en-US" sz="1600" dirty="0">
                          <a:solidFill>
                            <a:schemeClr val="tx1"/>
                          </a:solidFill>
                        </a:rPr>
                        <a:t>Qualitative methods</a:t>
                      </a:r>
                    </a:p>
                  </a:txBody>
                  <a:tcPr/>
                </a:tc>
                <a:tc>
                  <a:txBody>
                    <a:bodyPr/>
                    <a:lstStyle/>
                    <a:p>
                      <a:r>
                        <a:rPr lang="en-US" sz="1600" dirty="0">
                          <a:solidFill>
                            <a:schemeClr val="tx1"/>
                          </a:solidFill>
                        </a:rPr>
                        <a:t>Mixed</a:t>
                      </a:r>
                      <a:r>
                        <a:rPr lang="en-US" sz="1600" baseline="0" dirty="0">
                          <a:solidFill>
                            <a:schemeClr val="tx1"/>
                          </a:solidFill>
                        </a:rPr>
                        <a:t> methods</a:t>
                      </a:r>
                      <a:endParaRPr lang="en-US" sz="1600" dirty="0">
                        <a:solidFill>
                          <a:schemeClr val="tx1"/>
                        </a:solidFill>
                      </a:endParaRPr>
                    </a:p>
                  </a:txBody>
                  <a:tcPr/>
                </a:tc>
                <a:extLst>
                  <a:ext uri="{0D108BD9-81ED-4DB2-BD59-A6C34878D82A}">
                    <a16:rowId xmlns:a16="http://schemas.microsoft.com/office/drawing/2014/main" val="10000"/>
                  </a:ext>
                </a:extLst>
              </a:tr>
              <a:tr h="370840">
                <a:tc>
                  <a:txBody>
                    <a:bodyPr/>
                    <a:lstStyle/>
                    <a:p>
                      <a:r>
                        <a:rPr lang="en-US" sz="1600" dirty="0"/>
                        <a:t>Predetermined methods</a:t>
                      </a:r>
                    </a:p>
                  </a:txBody>
                  <a:tcPr/>
                </a:tc>
                <a:tc>
                  <a:txBody>
                    <a:bodyPr/>
                    <a:lstStyle/>
                    <a:p>
                      <a:r>
                        <a:rPr lang="en-US" sz="1600" dirty="0"/>
                        <a:t>Emerging methods</a:t>
                      </a:r>
                    </a:p>
                  </a:txBody>
                  <a:tcPr/>
                </a:tc>
                <a:tc>
                  <a:txBody>
                    <a:bodyPr/>
                    <a:lstStyle/>
                    <a:p>
                      <a:r>
                        <a:rPr lang="en-US" sz="1600" dirty="0"/>
                        <a:t>Both predetermined and emerging methods</a:t>
                      </a:r>
                    </a:p>
                  </a:txBody>
                  <a:tcPr/>
                </a:tc>
                <a:extLst>
                  <a:ext uri="{0D108BD9-81ED-4DB2-BD59-A6C34878D82A}">
                    <a16:rowId xmlns:a16="http://schemas.microsoft.com/office/drawing/2014/main" val="10001"/>
                  </a:ext>
                </a:extLst>
              </a:tr>
              <a:tr h="370840">
                <a:tc>
                  <a:txBody>
                    <a:bodyPr/>
                    <a:lstStyle/>
                    <a:p>
                      <a:r>
                        <a:rPr lang="en-US" sz="1600" dirty="0"/>
                        <a:t>Instrument based questions</a:t>
                      </a:r>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600" dirty="0"/>
                        <a:t>Open-ended questions</a:t>
                      </a:r>
                    </a:p>
                    <a:p>
                      <a:endParaRPr lang="en-US" sz="1600" dirty="0"/>
                    </a:p>
                  </a:txBody>
                  <a:tcPr/>
                </a:tc>
                <a:tc>
                  <a:txBody>
                    <a:bodyPr/>
                    <a:lstStyle/>
                    <a:p>
                      <a:r>
                        <a:rPr lang="en-US" sz="1600" dirty="0"/>
                        <a:t>Both</a:t>
                      </a:r>
                      <a:r>
                        <a:rPr lang="en-US" sz="1600" baseline="0" dirty="0"/>
                        <a:t> open- and closed-ended questions</a:t>
                      </a:r>
                      <a:endParaRPr lang="en-US" sz="1600" dirty="0"/>
                    </a:p>
                  </a:txBody>
                  <a:tcPr/>
                </a:tc>
                <a:extLst>
                  <a:ext uri="{0D108BD9-81ED-4DB2-BD59-A6C34878D82A}">
                    <a16:rowId xmlns:a16="http://schemas.microsoft.com/office/drawing/2014/main" val="10002"/>
                  </a:ext>
                </a:extLst>
              </a:tr>
              <a:tr h="370840">
                <a:tc>
                  <a:txBody>
                    <a:bodyPr/>
                    <a:lstStyle/>
                    <a:p>
                      <a:r>
                        <a:rPr lang="en-US" sz="1600" dirty="0"/>
                        <a:t>Observational data, performance</a:t>
                      </a:r>
                      <a:r>
                        <a:rPr lang="en-US" sz="1600" baseline="0" dirty="0"/>
                        <a:t> data, attitude data, and census data</a:t>
                      </a:r>
                      <a:endParaRPr lang="en-US" sz="1600" dirty="0"/>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600" dirty="0"/>
                        <a:t>Interview</a:t>
                      </a:r>
                      <a:r>
                        <a:rPr lang="en-US" sz="1600" baseline="0" dirty="0"/>
                        <a:t> data, observation data, document data, and audiovisual data</a:t>
                      </a:r>
                      <a:endParaRPr lang="en-US" sz="1600" dirty="0"/>
                    </a:p>
                    <a:p>
                      <a:endParaRPr lang="en-US" sz="1600" dirty="0"/>
                    </a:p>
                  </a:txBody>
                  <a:tcPr/>
                </a:tc>
                <a:tc>
                  <a:txBody>
                    <a:bodyPr/>
                    <a:lstStyle/>
                    <a:p>
                      <a:r>
                        <a:rPr lang="en-US" sz="1600" dirty="0"/>
                        <a:t>Multiple forms</a:t>
                      </a:r>
                      <a:r>
                        <a:rPr lang="en-US" sz="1600" baseline="0" dirty="0"/>
                        <a:t> of data drawing on all possibilities</a:t>
                      </a:r>
                      <a:endParaRPr lang="en-US" sz="1600" dirty="0"/>
                    </a:p>
                  </a:txBody>
                  <a:tcPr/>
                </a:tc>
                <a:extLst>
                  <a:ext uri="{0D108BD9-81ED-4DB2-BD59-A6C34878D82A}">
                    <a16:rowId xmlns:a16="http://schemas.microsoft.com/office/drawing/2014/main" val="10003"/>
                  </a:ext>
                </a:extLst>
              </a:tr>
              <a:tr h="370840">
                <a:tc>
                  <a:txBody>
                    <a:bodyPr/>
                    <a:lstStyle/>
                    <a:p>
                      <a:r>
                        <a:rPr lang="en-US" sz="1600" dirty="0"/>
                        <a:t>Statistical analysis</a:t>
                      </a:r>
                    </a:p>
                  </a:txBody>
                  <a:tcPr/>
                </a:tc>
                <a:tc>
                  <a:txBody>
                    <a:bodyPr/>
                    <a:lstStyle/>
                    <a:p>
                      <a:r>
                        <a:rPr lang="en-US" sz="1600" dirty="0"/>
                        <a:t>Text and image analysis</a:t>
                      </a:r>
                    </a:p>
                  </a:txBody>
                  <a:tcPr/>
                </a:tc>
                <a:tc>
                  <a:txBody>
                    <a:bodyPr/>
                    <a:lstStyle/>
                    <a:p>
                      <a:r>
                        <a:rPr lang="en-US" sz="1600" dirty="0"/>
                        <a:t>Statistical and text analysis</a:t>
                      </a:r>
                    </a:p>
                  </a:txBody>
                  <a:tcPr/>
                </a:tc>
                <a:extLst>
                  <a:ext uri="{0D108BD9-81ED-4DB2-BD59-A6C34878D82A}">
                    <a16:rowId xmlns:a16="http://schemas.microsoft.com/office/drawing/2014/main" val="10004"/>
                  </a:ext>
                </a:extLst>
              </a:tr>
              <a:tr h="370840">
                <a:tc>
                  <a:txBody>
                    <a:bodyPr/>
                    <a:lstStyle/>
                    <a:p>
                      <a:r>
                        <a:rPr lang="en-US" sz="1600" dirty="0"/>
                        <a:t>Statistical</a:t>
                      </a:r>
                      <a:r>
                        <a:rPr lang="en-US" sz="1600" baseline="0" dirty="0"/>
                        <a:t> interpretation</a:t>
                      </a:r>
                      <a:endParaRPr lang="en-US" sz="1600" dirty="0"/>
                    </a:p>
                  </a:txBody>
                  <a:tcPr/>
                </a:tc>
                <a:tc>
                  <a:txBody>
                    <a:bodyPr/>
                    <a:lstStyle/>
                    <a:p>
                      <a:r>
                        <a:rPr lang="en-US" sz="1600" dirty="0"/>
                        <a:t>Themes, patterns interpretation</a:t>
                      </a:r>
                    </a:p>
                  </a:txBody>
                  <a:tcPr/>
                </a:tc>
                <a:tc>
                  <a:txBody>
                    <a:bodyPr/>
                    <a:lstStyle/>
                    <a:p>
                      <a:r>
                        <a:rPr lang="en-US" sz="1600" dirty="0"/>
                        <a:t>Integration</a:t>
                      </a:r>
                      <a:r>
                        <a:rPr lang="en-US" sz="1600" baseline="0" dirty="0"/>
                        <a:t> of multiple interpretations</a:t>
                      </a:r>
                      <a:endParaRPr lang="en-US" sz="1600" dirty="0"/>
                    </a:p>
                  </a:txBody>
                  <a:tcPr/>
                </a:tc>
                <a:extLst>
                  <a:ext uri="{0D108BD9-81ED-4DB2-BD59-A6C34878D82A}">
                    <a16:rowId xmlns:a16="http://schemas.microsoft.com/office/drawing/2014/main" val="10005"/>
                  </a:ext>
                </a:extLst>
              </a:tr>
            </a:tbl>
          </a:graphicData>
        </a:graphic>
      </p:graphicFrame>
      <p:sp>
        <p:nvSpPr>
          <p:cNvPr id="3" name="Slide Number Placeholder 2"/>
          <p:cNvSpPr>
            <a:spLocks noGrp="1"/>
          </p:cNvSpPr>
          <p:nvPr>
            <p:ph type="sldNum" sz="quarter" idx="10"/>
          </p:nvPr>
        </p:nvSpPr>
        <p:spPr/>
        <p:txBody>
          <a:bodyPr/>
          <a:lstStyle/>
          <a:p>
            <a:fld id="{970F0956-5B8E-40B4-A8DD-F75AA1D26018}" type="slidenum">
              <a:rPr lang="en-US" smtClean="0"/>
              <a:pPr/>
              <a:t>50</a:t>
            </a:fld>
            <a:endParaRPr lang="en-US"/>
          </a:p>
        </p:txBody>
      </p:sp>
    </p:spTree>
    <p:extLst>
      <p:ext uri="{BB962C8B-B14F-4D97-AF65-F5344CB8AC3E}">
        <p14:creationId xmlns:p14="http://schemas.microsoft.com/office/powerpoint/2010/main" val="3557905020"/>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Qualitative research</a:t>
            </a:r>
          </a:p>
        </p:txBody>
      </p:sp>
      <p:sp>
        <p:nvSpPr>
          <p:cNvPr id="3" name="Content Placeholder 2"/>
          <p:cNvSpPr>
            <a:spLocks noGrp="1"/>
          </p:cNvSpPr>
          <p:nvPr>
            <p:ph idx="1"/>
          </p:nvPr>
        </p:nvSpPr>
        <p:spPr>
          <a:xfrm>
            <a:off x="228600" y="1447800"/>
            <a:ext cx="8686800" cy="4953000"/>
          </a:xfrm>
        </p:spPr>
        <p:txBody>
          <a:bodyPr/>
          <a:lstStyle/>
          <a:p>
            <a:pPr>
              <a:buFont typeface="Arial" panose="020B0604020202020204" pitchFamily="34" charset="0"/>
              <a:buChar char="•"/>
            </a:pPr>
            <a:r>
              <a:rPr lang="en-US" b="1" u="sng" dirty="0"/>
              <a:t>Goals</a:t>
            </a:r>
            <a:r>
              <a:rPr lang="en-US" dirty="0"/>
              <a:t>:</a:t>
            </a:r>
          </a:p>
          <a:p>
            <a:pPr lvl="1">
              <a:spcBef>
                <a:spcPts val="0"/>
              </a:spcBef>
              <a:buFont typeface="Arial" panose="020B0604020202020204" pitchFamily="34" charset="0"/>
              <a:buChar char="•"/>
            </a:pPr>
            <a:r>
              <a:rPr lang="en-US" dirty="0"/>
              <a:t>exploring and </a:t>
            </a:r>
            <a:r>
              <a:rPr lang="en-US" dirty="0">
                <a:solidFill>
                  <a:srgbClr val="FFFF00"/>
                </a:solidFill>
              </a:rPr>
              <a:t>understanding the meaning </a:t>
            </a:r>
            <a:r>
              <a:rPr lang="en-US" dirty="0"/>
              <a:t>individuals or groups ascribe to a social or human problem;</a:t>
            </a:r>
          </a:p>
          <a:p>
            <a:pPr lvl="1">
              <a:spcBef>
                <a:spcPts val="0"/>
              </a:spcBef>
              <a:buFont typeface="Arial" panose="020B0604020202020204" pitchFamily="34" charset="0"/>
              <a:buChar char="•"/>
            </a:pPr>
            <a:r>
              <a:rPr lang="en-US" dirty="0"/>
              <a:t>rendering the complexity of a situation.</a:t>
            </a:r>
          </a:p>
          <a:p>
            <a:pPr>
              <a:buFont typeface="Arial" panose="020B0604020202020204" pitchFamily="34" charset="0"/>
              <a:buChar char="•"/>
            </a:pPr>
            <a:r>
              <a:rPr lang="en-US" b="1" u="sng" dirty="0"/>
              <a:t>Process of research</a:t>
            </a:r>
            <a:r>
              <a:rPr lang="en-US" dirty="0"/>
              <a:t>: </a:t>
            </a:r>
          </a:p>
          <a:p>
            <a:pPr lvl="1">
              <a:spcBef>
                <a:spcPts val="0"/>
              </a:spcBef>
              <a:buFont typeface="Arial" panose="020B0604020202020204" pitchFamily="34" charset="0"/>
              <a:buChar char="•"/>
            </a:pPr>
            <a:r>
              <a:rPr lang="en-US" dirty="0"/>
              <a:t>focus on </a:t>
            </a:r>
            <a:r>
              <a:rPr lang="en-US" dirty="0">
                <a:solidFill>
                  <a:srgbClr val="FFFF00"/>
                </a:solidFill>
              </a:rPr>
              <a:t>emerging</a:t>
            </a:r>
            <a:r>
              <a:rPr lang="en-US" dirty="0"/>
              <a:t> questions and procedures, </a:t>
            </a:r>
          </a:p>
          <a:p>
            <a:pPr lvl="1">
              <a:spcBef>
                <a:spcPts val="0"/>
              </a:spcBef>
              <a:buFont typeface="Arial" panose="020B0604020202020204" pitchFamily="34" charset="0"/>
              <a:buChar char="•"/>
            </a:pPr>
            <a:r>
              <a:rPr lang="en-US" dirty="0"/>
              <a:t>data typically collected in the </a:t>
            </a:r>
            <a:r>
              <a:rPr lang="en-US" dirty="0">
                <a:solidFill>
                  <a:srgbClr val="FFFF00"/>
                </a:solidFill>
              </a:rPr>
              <a:t>participant’s setting</a:t>
            </a:r>
            <a:r>
              <a:rPr lang="en-US" dirty="0"/>
              <a:t>, </a:t>
            </a:r>
          </a:p>
          <a:p>
            <a:pPr lvl="1">
              <a:spcBef>
                <a:spcPts val="0"/>
              </a:spcBef>
              <a:buFont typeface="Arial" panose="020B0604020202020204" pitchFamily="34" charset="0"/>
              <a:buChar char="•"/>
            </a:pPr>
            <a:r>
              <a:rPr lang="en-US" dirty="0"/>
              <a:t>data analysis </a:t>
            </a:r>
            <a:r>
              <a:rPr lang="en-US" dirty="0">
                <a:solidFill>
                  <a:srgbClr val="FFFF00"/>
                </a:solidFill>
              </a:rPr>
              <a:t>inductively</a:t>
            </a:r>
            <a:r>
              <a:rPr lang="en-US" dirty="0"/>
              <a:t> building from particulars to general themes, </a:t>
            </a:r>
          </a:p>
          <a:p>
            <a:pPr lvl="1">
              <a:spcBef>
                <a:spcPts val="0"/>
              </a:spcBef>
              <a:buFont typeface="Arial" panose="020B0604020202020204" pitchFamily="34" charset="0"/>
              <a:buChar char="•"/>
            </a:pPr>
            <a:r>
              <a:rPr lang="en-US" dirty="0"/>
              <a:t>the researcher makes </a:t>
            </a:r>
            <a:r>
              <a:rPr lang="en-US" dirty="0">
                <a:solidFill>
                  <a:srgbClr val="FFFF00"/>
                </a:solidFill>
              </a:rPr>
              <a:t>interpretations of the meaning of the data</a:t>
            </a:r>
            <a:r>
              <a:rPr lang="en-US" dirty="0"/>
              <a:t>. </a:t>
            </a:r>
          </a:p>
          <a:p>
            <a:pPr lvl="1">
              <a:spcBef>
                <a:spcPts val="0"/>
              </a:spcBef>
              <a:buFont typeface="Arial" panose="020B0604020202020204" pitchFamily="34" charset="0"/>
              <a:buChar char="•"/>
            </a:pPr>
            <a:r>
              <a:rPr lang="en-US" dirty="0"/>
              <a:t>flexible structure of research report. </a:t>
            </a:r>
          </a:p>
        </p:txBody>
      </p:sp>
      <p:sp>
        <p:nvSpPr>
          <p:cNvPr id="5" name="Slide Number Placeholder 4"/>
          <p:cNvSpPr>
            <a:spLocks noGrp="1"/>
          </p:cNvSpPr>
          <p:nvPr>
            <p:ph type="sldNum" sz="quarter" idx="10"/>
          </p:nvPr>
        </p:nvSpPr>
        <p:spPr/>
        <p:txBody>
          <a:bodyPr/>
          <a:lstStyle/>
          <a:p>
            <a:fld id="{6702E1E0-462E-42B5-A359-A648340C9DAE}" type="slidenum">
              <a:rPr lang="en-US" smtClean="0"/>
              <a:pPr/>
              <a:t>51</a:t>
            </a:fld>
            <a:endParaRPr lang="en-US"/>
          </a:p>
        </p:txBody>
      </p:sp>
      <p:sp>
        <p:nvSpPr>
          <p:cNvPr id="6" name="TextBox 5">
            <a:extLst>
              <a:ext uri="{FF2B5EF4-FFF2-40B4-BE49-F238E27FC236}">
                <a16:creationId xmlns:a16="http://schemas.microsoft.com/office/drawing/2014/main" id="{3AEDE5B8-891D-402A-95E6-408EFD3C7E9D}"/>
              </a:ext>
            </a:extLst>
          </p:cNvPr>
          <p:cNvSpPr txBox="1"/>
          <p:nvPr/>
        </p:nvSpPr>
        <p:spPr>
          <a:xfrm>
            <a:off x="990600" y="6203567"/>
            <a:ext cx="8057976" cy="523220"/>
          </a:xfrm>
          <a:prstGeom prst="rect">
            <a:avLst/>
          </a:prstGeom>
          <a:noFill/>
        </p:spPr>
        <p:txBody>
          <a:bodyPr wrap="none" rtlCol="0">
            <a:spAutoFit/>
          </a:bodyPr>
          <a:lstStyle/>
          <a:p>
            <a:pPr algn="r"/>
            <a:r>
              <a:rPr lang="en-US" sz="1400" b="0" dirty="0">
                <a:solidFill>
                  <a:schemeClr val="bg1"/>
                </a:solidFill>
                <a:latin typeface="Trebuchet MS"/>
                <a:cs typeface="Trebuchet MS"/>
              </a:rPr>
              <a:t>Creswell, Research Design, Los Angeles, 2014, p12</a:t>
            </a:r>
          </a:p>
          <a:p>
            <a:pPr algn="r"/>
            <a:r>
              <a:rPr lang="en-US" sz="1400" b="0" dirty="0">
                <a:solidFill>
                  <a:schemeClr val="bg1"/>
                </a:solidFill>
                <a:latin typeface="Trebuchet MS"/>
                <a:cs typeface="Trebuchet MS"/>
                <a:hlinkClick r:id="rId2"/>
              </a:rPr>
              <a:t>https://www.amazon.com/Research-Design-Qualitative-Quantitative-Approaches/dp/1452226105</a:t>
            </a:r>
            <a:r>
              <a:rPr lang="en-US" sz="1400" b="0" dirty="0">
                <a:solidFill>
                  <a:schemeClr val="bg1"/>
                </a:solidFill>
                <a:latin typeface="Trebuchet MS"/>
                <a:cs typeface="Trebuchet MS"/>
              </a:rPr>
              <a:t> </a:t>
            </a:r>
          </a:p>
        </p:txBody>
      </p:sp>
    </p:spTree>
    <p:extLst>
      <p:ext uri="{BB962C8B-B14F-4D97-AF65-F5344CB8AC3E}">
        <p14:creationId xmlns:p14="http://schemas.microsoft.com/office/powerpoint/2010/main" val="1549669597"/>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Characteristics of qualitative research</a:t>
            </a:r>
          </a:p>
        </p:txBody>
      </p:sp>
      <p:graphicFrame>
        <p:nvGraphicFramePr>
          <p:cNvPr id="10" name="Table 9"/>
          <p:cNvGraphicFramePr>
            <a:graphicFrameLocks noGrp="1"/>
          </p:cNvGraphicFramePr>
          <p:nvPr>
            <p:extLst/>
          </p:nvPr>
        </p:nvGraphicFramePr>
        <p:xfrm>
          <a:off x="228600" y="1524000"/>
          <a:ext cx="8610600" cy="4937760"/>
        </p:xfrm>
        <a:graphic>
          <a:graphicData uri="http://schemas.openxmlformats.org/drawingml/2006/table">
            <a:tbl>
              <a:tblPr firstRow="1" firstCol="1" bandRow="1">
                <a:tableStyleId>{5C22544A-7EE6-4342-B048-85BDC9FD1C3A}</a:tableStyleId>
              </a:tblPr>
              <a:tblGrid>
                <a:gridCol w="2133600">
                  <a:extLst>
                    <a:ext uri="{9D8B030D-6E8A-4147-A177-3AD203B41FA5}">
                      <a16:colId xmlns:a16="http://schemas.microsoft.com/office/drawing/2014/main" val="20000"/>
                    </a:ext>
                  </a:extLst>
                </a:gridCol>
                <a:gridCol w="6477000">
                  <a:extLst>
                    <a:ext uri="{9D8B030D-6E8A-4147-A177-3AD203B41FA5}">
                      <a16:colId xmlns:a16="http://schemas.microsoft.com/office/drawing/2014/main" val="20001"/>
                    </a:ext>
                  </a:extLst>
                </a:gridCol>
              </a:tblGrid>
              <a:tr h="0">
                <a:tc>
                  <a:txBody>
                    <a:bodyPr/>
                    <a:lstStyle/>
                    <a:p>
                      <a:pPr marL="0" marR="0" algn="l">
                        <a:spcBef>
                          <a:spcPts val="0"/>
                        </a:spcBef>
                        <a:spcAft>
                          <a:spcPts val="500"/>
                        </a:spcAft>
                      </a:pPr>
                      <a:r>
                        <a:rPr lang="en-US" sz="1800" dirty="0">
                          <a:effectLst/>
                        </a:rPr>
                        <a:t>Purpose</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marL="0" marR="0" algn="l">
                        <a:spcBef>
                          <a:spcPts val="0"/>
                        </a:spcBef>
                        <a:spcAft>
                          <a:spcPts val="500"/>
                        </a:spcAft>
                      </a:pPr>
                      <a:r>
                        <a:rPr lang="en-US" sz="1800" b="0" u="sng" dirty="0">
                          <a:effectLst/>
                        </a:rPr>
                        <a:t>Understanding</a:t>
                      </a:r>
                      <a:r>
                        <a:rPr lang="en-US" sz="1800" b="0" dirty="0">
                          <a:effectLst/>
                        </a:rPr>
                        <a:t> - Seeks to understand people’s interpretations.</a:t>
                      </a:r>
                      <a:endParaRPr lang="en-US" sz="18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0">
                <a:tc>
                  <a:txBody>
                    <a:bodyPr/>
                    <a:lstStyle/>
                    <a:p>
                      <a:pPr marL="0" marR="0" algn="l">
                        <a:spcBef>
                          <a:spcPts val="0"/>
                        </a:spcBef>
                        <a:spcAft>
                          <a:spcPts val="500"/>
                        </a:spcAft>
                      </a:pPr>
                      <a:r>
                        <a:rPr lang="en-US" sz="1800" dirty="0">
                          <a:effectLst/>
                        </a:rPr>
                        <a:t>Reality</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marL="0" marR="0" algn="l">
                        <a:spcBef>
                          <a:spcPts val="0"/>
                        </a:spcBef>
                        <a:spcAft>
                          <a:spcPts val="500"/>
                        </a:spcAft>
                      </a:pPr>
                      <a:r>
                        <a:rPr lang="en-US" sz="1800" u="sng" dirty="0">
                          <a:solidFill>
                            <a:schemeClr val="bg1"/>
                          </a:solidFill>
                          <a:effectLst/>
                        </a:rPr>
                        <a:t>Dynamic</a:t>
                      </a:r>
                      <a:r>
                        <a:rPr lang="en-US" sz="1800" dirty="0">
                          <a:solidFill>
                            <a:schemeClr val="bg1"/>
                          </a:solidFill>
                          <a:effectLst/>
                        </a:rPr>
                        <a:t> </a:t>
                      </a:r>
                      <a:r>
                        <a:rPr lang="en-US" sz="1800" dirty="0">
                          <a:solidFill>
                            <a:srgbClr val="FFFF00"/>
                          </a:solidFill>
                          <a:effectLst/>
                        </a:rPr>
                        <a:t>[in an odd sense]</a:t>
                      </a:r>
                      <a:r>
                        <a:rPr lang="en-US" sz="1800" dirty="0">
                          <a:solidFill>
                            <a:schemeClr val="bg1"/>
                          </a:solidFill>
                          <a:effectLst/>
                        </a:rPr>
                        <a:t> – ‘</a:t>
                      </a:r>
                      <a:r>
                        <a:rPr lang="en-US" sz="1800" i="1" dirty="0">
                          <a:solidFill>
                            <a:schemeClr val="bg1"/>
                          </a:solidFill>
                          <a:effectLst/>
                        </a:rPr>
                        <a:t>Reality changes with changes in people’s perceptions</a:t>
                      </a:r>
                      <a:r>
                        <a:rPr lang="en-US" sz="1800" dirty="0">
                          <a:solidFill>
                            <a:schemeClr val="bg1"/>
                          </a:solidFill>
                          <a:effectLst/>
                        </a:rPr>
                        <a:t>’.</a:t>
                      </a:r>
                      <a:endParaRPr lang="en-US" sz="18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mpd="sng">
                      <a:noFill/>
                    </a:lnL>
                    <a:lnR w="12700" cmpd="sng">
                      <a:noFill/>
                    </a:lnR>
                    <a:lnT w="381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0">
                <a:tc>
                  <a:txBody>
                    <a:bodyPr/>
                    <a:lstStyle/>
                    <a:p>
                      <a:pPr marL="0" marR="0" algn="l">
                        <a:spcBef>
                          <a:spcPts val="0"/>
                        </a:spcBef>
                        <a:spcAft>
                          <a:spcPts val="500"/>
                        </a:spcAft>
                      </a:pPr>
                      <a:r>
                        <a:rPr lang="en-US" sz="1800">
                          <a:effectLst/>
                        </a:rPr>
                        <a:t>Viewpoint</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algn="l">
                        <a:spcBef>
                          <a:spcPts val="0"/>
                        </a:spcBef>
                        <a:spcAft>
                          <a:spcPts val="500"/>
                        </a:spcAft>
                      </a:pPr>
                      <a:r>
                        <a:rPr lang="en-US" sz="1800" u="sng" dirty="0">
                          <a:solidFill>
                            <a:schemeClr val="bg1"/>
                          </a:solidFill>
                          <a:effectLst/>
                        </a:rPr>
                        <a:t>Insider</a:t>
                      </a:r>
                      <a:r>
                        <a:rPr lang="en-US" sz="1800" dirty="0">
                          <a:solidFill>
                            <a:schemeClr val="bg1"/>
                          </a:solidFill>
                          <a:effectLst/>
                        </a:rPr>
                        <a:t> - Reality is what people perceive it to be.</a:t>
                      </a:r>
                      <a:endParaRPr lang="en-US" sz="18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0">
                <a:tc>
                  <a:txBody>
                    <a:bodyPr/>
                    <a:lstStyle/>
                    <a:p>
                      <a:pPr marL="0" marR="0" algn="l">
                        <a:spcBef>
                          <a:spcPts val="0"/>
                        </a:spcBef>
                        <a:spcAft>
                          <a:spcPts val="500"/>
                        </a:spcAft>
                      </a:pPr>
                      <a:r>
                        <a:rPr lang="en-US" sz="1800" dirty="0">
                          <a:effectLst/>
                        </a:rPr>
                        <a:t>Values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algn="l">
                        <a:spcBef>
                          <a:spcPts val="0"/>
                        </a:spcBef>
                        <a:spcAft>
                          <a:spcPts val="500"/>
                        </a:spcAft>
                      </a:pPr>
                      <a:r>
                        <a:rPr lang="en-US" sz="1800" u="sng" dirty="0">
                          <a:solidFill>
                            <a:schemeClr val="bg1"/>
                          </a:solidFill>
                          <a:effectLst/>
                        </a:rPr>
                        <a:t>Value bound </a:t>
                      </a:r>
                      <a:r>
                        <a:rPr lang="en-US" sz="1800" dirty="0">
                          <a:solidFill>
                            <a:schemeClr val="bg1"/>
                          </a:solidFill>
                          <a:effectLst/>
                        </a:rPr>
                        <a:t>- Values will have an impact and should be understood and taken into account when conducting and reporting research.</a:t>
                      </a:r>
                      <a:endParaRPr lang="en-US" sz="18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0">
                <a:tc>
                  <a:txBody>
                    <a:bodyPr/>
                    <a:lstStyle/>
                    <a:p>
                      <a:pPr marL="0" marR="0" algn="l">
                        <a:spcBef>
                          <a:spcPts val="0"/>
                        </a:spcBef>
                        <a:spcAft>
                          <a:spcPts val="500"/>
                        </a:spcAft>
                      </a:pPr>
                      <a:r>
                        <a:rPr lang="en-US" sz="1800">
                          <a:effectLst/>
                        </a:rPr>
                        <a:t>Focus</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algn="l">
                        <a:spcBef>
                          <a:spcPts val="0"/>
                        </a:spcBef>
                        <a:spcAft>
                          <a:spcPts val="500"/>
                        </a:spcAft>
                      </a:pPr>
                      <a:r>
                        <a:rPr lang="en-US" sz="1800" u="sng" dirty="0">
                          <a:solidFill>
                            <a:schemeClr val="bg1"/>
                          </a:solidFill>
                          <a:effectLst/>
                        </a:rPr>
                        <a:t>Holistic</a:t>
                      </a:r>
                      <a:r>
                        <a:rPr lang="en-US" sz="1800" dirty="0">
                          <a:solidFill>
                            <a:schemeClr val="bg1"/>
                          </a:solidFill>
                          <a:effectLst/>
                        </a:rPr>
                        <a:t> - A total or complete picture is sought.</a:t>
                      </a:r>
                      <a:endParaRPr lang="en-US" sz="18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r h="0">
                <a:tc>
                  <a:txBody>
                    <a:bodyPr/>
                    <a:lstStyle/>
                    <a:p>
                      <a:pPr marL="0" marR="0" algn="l">
                        <a:spcBef>
                          <a:spcPts val="0"/>
                        </a:spcBef>
                        <a:spcAft>
                          <a:spcPts val="500"/>
                        </a:spcAft>
                      </a:pPr>
                      <a:r>
                        <a:rPr lang="en-US" sz="1800">
                          <a:effectLst/>
                        </a:rPr>
                        <a:t>Orientation</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algn="l">
                        <a:spcBef>
                          <a:spcPts val="0"/>
                        </a:spcBef>
                        <a:spcAft>
                          <a:spcPts val="500"/>
                        </a:spcAft>
                      </a:pPr>
                      <a:r>
                        <a:rPr lang="en-US" sz="1800" u="sng" dirty="0">
                          <a:solidFill>
                            <a:schemeClr val="bg1"/>
                          </a:solidFill>
                          <a:effectLst/>
                        </a:rPr>
                        <a:t>Discovery</a:t>
                      </a:r>
                      <a:r>
                        <a:rPr lang="en-US" sz="1800" dirty="0">
                          <a:solidFill>
                            <a:schemeClr val="bg1"/>
                          </a:solidFill>
                          <a:effectLst/>
                        </a:rPr>
                        <a:t> - Theories and hypotheses are evolved from data as collected.</a:t>
                      </a:r>
                      <a:endParaRPr lang="en-US" sz="18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5"/>
                  </a:ext>
                </a:extLst>
              </a:tr>
              <a:tr h="0">
                <a:tc>
                  <a:txBody>
                    <a:bodyPr/>
                    <a:lstStyle/>
                    <a:p>
                      <a:pPr marL="0" marR="0" algn="l">
                        <a:spcBef>
                          <a:spcPts val="0"/>
                        </a:spcBef>
                        <a:spcAft>
                          <a:spcPts val="500"/>
                        </a:spcAft>
                      </a:pPr>
                      <a:r>
                        <a:rPr lang="en-US" sz="1800">
                          <a:effectLst/>
                        </a:rPr>
                        <a:t>Data</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algn="l">
                        <a:spcBef>
                          <a:spcPts val="0"/>
                        </a:spcBef>
                        <a:spcAft>
                          <a:spcPts val="500"/>
                        </a:spcAft>
                      </a:pPr>
                      <a:r>
                        <a:rPr lang="en-US" sz="1800" u="sng" dirty="0">
                          <a:solidFill>
                            <a:schemeClr val="bg1"/>
                          </a:solidFill>
                          <a:effectLst/>
                        </a:rPr>
                        <a:t>Subjective</a:t>
                      </a:r>
                      <a:r>
                        <a:rPr lang="en-US" sz="1800" dirty="0">
                          <a:solidFill>
                            <a:schemeClr val="bg1"/>
                          </a:solidFill>
                          <a:effectLst/>
                        </a:rPr>
                        <a:t> - Data are perceptions of the people in the environment.</a:t>
                      </a:r>
                      <a:endParaRPr lang="en-US" sz="18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6"/>
                  </a:ext>
                </a:extLst>
              </a:tr>
              <a:tr h="0">
                <a:tc>
                  <a:txBody>
                    <a:bodyPr/>
                    <a:lstStyle/>
                    <a:p>
                      <a:pPr marL="0" marR="0" algn="l">
                        <a:spcBef>
                          <a:spcPts val="0"/>
                        </a:spcBef>
                        <a:spcAft>
                          <a:spcPts val="500"/>
                        </a:spcAft>
                      </a:pPr>
                      <a:r>
                        <a:rPr lang="en-US" sz="1800">
                          <a:effectLst/>
                        </a:rPr>
                        <a:t>Instrumentation</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algn="l">
                        <a:spcBef>
                          <a:spcPts val="0"/>
                        </a:spcBef>
                        <a:spcAft>
                          <a:spcPts val="500"/>
                        </a:spcAft>
                      </a:pPr>
                      <a:r>
                        <a:rPr lang="en-US" sz="1800" u="sng" dirty="0">
                          <a:solidFill>
                            <a:schemeClr val="bg1"/>
                          </a:solidFill>
                          <a:effectLst/>
                        </a:rPr>
                        <a:t>Human</a:t>
                      </a:r>
                      <a:r>
                        <a:rPr lang="en-US" sz="1800" dirty="0">
                          <a:solidFill>
                            <a:schemeClr val="bg1"/>
                          </a:solidFill>
                          <a:effectLst/>
                        </a:rPr>
                        <a:t> - The human person is the primary collection instrument.</a:t>
                      </a:r>
                      <a:endParaRPr lang="en-US" sz="18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7"/>
                  </a:ext>
                </a:extLst>
              </a:tr>
              <a:tr h="0">
                <a:tc>
                  <a:txBody>
                    <a:bodyPr/>
                    <a:lstStyle/>
                    <a:p>
                      <a:pPr marL="0" marR="0" algn="l">
                        <a:spcBef>
                          <a:spcPts val="0"/>
                        </a:spcBef>
                        <a:spcAft>
                          <a:spcPts val="500"/>
                        </a:spcAft>
                      </a:pPr>
                      <a:r>
                        <a:rPr lang="en-US" sz="1800">
                          <a:effectLst/>
                        </a:rPr>
                        <a:t>Conditions</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algn="l">
                        <a:spcBef>
                          <a:spcPts val="0"/>
                        </a:spcBef>
                        <a:spcAft>
                          <a:spcPts val="500"/>
                        </a:spcAft>
                      </a:pPr>
                      <a:r>
                        <a:rPr lang="en-US" sz="1800" u="sng" dirty="0">
                          <a:solidFill>
                            <a:schemeClr val="bg1"/>
                          </a:solidFill>
                          <a:effectLst/>
                        </a:rPr>
                        <a:t>Naturalistic</a:t>
                      </a:r>
                      <a:r>
                        <a:rPr lang="en-US" sz="1800" dirty="0">
                          <a:solidFill>
                            <a:schemeClr val="bg1"/>
                          </a:solidFill>
                          <a:effectLst/>
                        </a:rPr>
                        <a:t> - Investigations are conducted under natural conditions.</a:t>
                      </a:r>
                      <a:endParaRPr lang="en-US" sz="18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8"/>
                  </a:ext>
                </a:extLst>
              </a:tr>
              <a:tr h="0">
                <a:tc>
                  <a:txBody>
                    <a:bodyPr/>
                    <a:lstStyle/>
                    <a:p>
                      <a:pPr marL="0" marR="0" algn="just">
                        <a:spcBef>
                          <a:spcPts val="0"/>
                        </a:spcBef>
                        <a:spcAft>
                          <a:spcPts val="0"/>
                        </a:spcAft>
                      </a:pPr>
                      <a:r>
                        <a:rPr lang="en-US" sz="1800">
                          <a:effectLst/>
                        </a:rPr>
                        <a:t>Results</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algn="just">
                        <a:spcBef>
                          <a:spcPts val="0"/>
                        </a:spcBef>
                        <a:spcAft>
                          <a:spcPts val="0"/>
                        </a:spcAft>
                      </a:pPr>
                      <a:r>
                        <a:rPr lang="en-US" sz="1800" u="sng" dirty="0">
                          <a:solidFill>
                            <a:schemeClr val="bg1"/>
                          </a:solidFill>
                          <a:effectLst/>
                        </a:rPr>
                        <a:t>Valid</a:t>
                      </a:r>
                      <a:r>
                        <a:rPr lang="en-US" sz="1800" dirty="0">
                          <a:solidFill>
                            <a:schemeClr val="bg1"/>
                          </a:solidFill>
                          <a:effectLst/>
                        </a:rPr>
                        <a:t> </a:t>
                      </a:r>
                      <a:r>
                        <a:rPr lang="en-US" sz="1800" dirty="0">
                          <a:solidFill>
                            <a:srgbClr val="FFFF00"/>
                          </a:solidFill>
                          <a:effectLst/>
                        </a:rPr>
                        <a:t>[if done </a:t>
                      </a:r>
                      <a:r>
                        <a:rPr lang="en-US" sz="1800" dirty="0" err="1">
                          <a:solidFill>
                            <a:srgbClr val="FFFF00"/>
                          </a:solidFill>
                          <a:effectLst/>
                        </a:rPr>
                        <a:t>lege</a:t>
                      </a:r>
                      <a:r>
                        <a:rPr lang="en-US" sz="1800" dirty="0">
                          <a:solidFill>
                            <a:srgbClr val="FFFF00"/>
                          </a:solidFill>
                          <a:effectLst/>
                        </a:rPr>
                        <a:t> </a:t>
                      </a:r>
                      <a:r>
                        <a:rPr lang="en-US" sz="1800" dirty="0" err="1">
                          <a:solidFill>
                            <a:srgbClr val="FFFF00"/>
                          </a:solidFill>
                          <a:effectLst/>
                        </a:rPr>
                        <a:t>artis</a:t>
                      </a:r>
                      <a:r>
                        <a:rPr lang="en-US" sz="1800" dirty="0">
                          <a:solidFill>
                            <a:srgbClr val="FFFF00"/>
                          </a:solidFill>
                          <a:effectLst/>
                        </a:rPr>
                        <a:t>]</a:t>
                      </a:r>
                      <a:r>
                        <a:rPr lang="en-US" sz="1800" dirty="0">
                          <a:solidFill>
                            <a:schemeClr val="bg1"/>
                          </a:solidFill>
                          <a:effectLst/>
                        </a:rPr>
                        <a:t> - The focus is on design and procedures to gain "real," "rich," and "deep" data.</a:t>
                      </a:r>
                      <a:endParaRPr lang="en-US" sz="18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9"/>
                  </a:ext>
                </a:extLst>
              </a:tr>
            </a:tbl>
          </a:graphicData>
        </a:graphic>
      </p:graphicFrame>
      <p:sp>
        <p:nvSpPr>
          <p:cNvPr id="11" name="Rectangle 10"/>
          <p:cNvSpPr/>
          <p:nvPr/>
        </p:nvSpPr>
        <p:spPr>
          <a:xfrm>
            <a:off x="152400" y="6504801"/>
            <a:ext cx="8991600" cy="276999"/>
          </a:xfrm>
          <a:prstGeom prst="rect">
            <a:avLst/>
          </a:prstGeom>
        </p:spPr>
        <p:txBody>
          <a:bodyPr wrap="square">
            <a:spAutoFit/>
          </a:bodyPr>
          <a:lstStyle/>
          <a:p>
            <a:pPr algn="r"/>
            <a:r>
              <a:rPr lang="en-US" sz="1200" dirty="0">
                <a:solidFill>
                  <a:srgbClr val="FFFFFF"/>
                </a:solidFill>
                <a:hlinkClick r:id="rId2"/>
              </a:rPr>
              <a:t>http://www.okstate.edu/ag/agedcm4h/academic/aged5980a/5980/newpage21.htm</a:t>
            </a:r>
            <a:r>
              <a:rPr lang="en-US" sz="1200" dirty="0">
                <a:solidFill>
                  <a:srgbClr val="FFFFFF"/>
                </a:solidFill>
              </a:rPr>
              <a:t>       ‘</a:t>
            </a:r>
            <a:r>
              <a:rPr lang="en-US" sz="1200" dirty="0">
                <a:solidFill>
                  <a:srgbClr val="FFFF00"/>
                </a:solidFill>
              </a:rPr>
              <a:t>[…]</a:t>
            </a:r>
            <a:r>
              <a:rPr lang="en-US" sz="1200" dirty="0">
                <a:solidFill>
                  <a:srgbClr val="FFFFFF"/>
                </a:solidFill>
              </a:rPr>
              <a:t>’: my comments</a:t>
            </a:r>
          </a:p>
        </p:txBody>
      </p:sp>
      <p:sp>
        <p:nvSpPr>
          <p:cNvPr id="3" name="Slide Number Placeholder 2"/>
          <p:cNvSpPr>
            <a:spLocks noGrp="1"/>
          </p:cNvSpPr>
          <p:nvPr>
            <p:ph type="sldNum" sz="quarter" idx="10"/>
          </p:nvPr>
        </p:nvSpPr>
        <p:spPr/>
        <p:txBody>
          <a:bodyPr/>
          <a:lstStyle/>
          <a:p>
            <a:fld id="{970F0956-5B8E-40B4-A8DD-F75AA1D26018}" type="slidenum">
              <a:rPr lang="en-US" smtClean="0"/>
              <a:pPr/>
              <a:t>52</a:t>
            </a:fld>
            <a:endParaRPr lang="en-US"/>
          </a:p>
        </p:txBody>
      </p:sp>
    </p:spTree>
    <p:extLst>
      <p:ext uri="{BB962C8B-B14F-4D97-AF65-F5344CB8AC3E}">
        <p14:creationId xmlns:p14="http://schemas.microsoft.com/office/powerpoint/2010/main" val="3291320422"/>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Different types of qualitative study design</a:t>
            </a:r>
          </a:p>
        </p:txBody>
      </p:sp>
      <p:sp>
        <p:nvSpPr>
          <p:cNvPr id="3" name="Content Placeholder 2"/>
          <p:cNvSpPr>
            <a:spLocks noGrp="1"/>
          </p:cNvSpPr>
          <p:nvPr>
            <p:ph idx="1"/>
          </p:nvPr>
        </p:nvSpPr>
        <p:spPr>
          <a:xfrm>
            <a:off x="228600" y="1524000"/>
            <a:ext cx="8686800" cy="4953000"/>
          </a:xfrm>
        </p:spPr>
        <p:txBody>
          <a:bodyPr/>
          <a:lstStyle/>
          <a:p>
            <a:pPr>
              <a:buFont typeface="Arial" panose="020B0604020202020204" pitchFamily="34" charset="0"/>
              <a:buChar char="•"/>
            </a:pPr>
            <a:r>
              <a:rPr lang="en-US" sz="1800" b="1" u="sng" dirty="0"/>
              <a:t>Ethnography</a:t>
            </a:r>
            <a:r>
              <a:rPr lang="en-US" sz="1800" dirty="0"/>
              <a:t>:</a:t>
            </a:r>
          </a:p>
          <a:p>
            <a:pPr lvl="1">
              <a:buFont typeface="Arial" panose="020B0604020202020204" pitchFamily="34" charset="0"/>
              <a:buChar char="•"/>
            </a:pPr>
            <a:r>
              <a:rPr lang="en-US" sz="1800" dirty="0"/>
              <a:t>Portrait of people-study of the story and culture of a group usually to develop cultural awareness and sensitivity;	</a:t>
            </a:r>
          </a:p>
          <a:p>
            <a:pPr>
              <a:buFont typeface="Arial" panose="020B0604020202020204" pitchFamily="34" charset="0"/>
              <a:buChar char="•"/>
            </a:pPr>
            <a:r>
              <a:rPr lang="en-US" sz="1800" b="1" u="sng" dirty="0"/>
              <a:t>Phenomenology</a:t>
            </a:r>
            <a:r>
              <a:rPr lang="en-US" sz="1800" b="1" dirty="0"/>
              <a:t>:</a:t>
            </a:r>
          </a:p>
          <a:p>
            <a:pPr lvl="1">
              <a:buFont typeface="Arial" panose="020B0604020202020204" pitchFamily="34" charset="0"/>
              <a:buChar char="•"/>
            </a:pPr>
            <a:r>
              <a:rPr lang="en-US" sz="1800" dirty="0"/>
              <a:t>Study of individual’s lived experiences of events-e.g. the experience of AIDS care;	</a:t>
            </a:r>
          </a:p>
          <a:p>
            <a:pPr>
              <a:buFont typeface="Arial" panose="020B0604020202020204" pitchFamily="34" charset="0"/>
              <a:buChar char="•"/>
            </a:pPr>
            <a:r>
              <a:rPr lang="en-US" sz="1800" b="1" u="sng" dirty="0"/>
              <a:t>Grounded Theory</a:t>
            </a:r>
            <a:r>
              <a:rPr lang="en-US" sz="1800" b="1" dirty="0"/>
              <a:t>:</a:t>
            </a:r>
          </a:p>
          <a:p>
            <a:pPr lvl="1">
              <a:buFont typeface="Arial" panose="020B0604020202020204" pitchFamily="34" charset="0"/>
              <a:buChar char="•"/>
            </a:pPr>
            <a:r>
              <a:rPr lang="en-US" sz="1800" dirty="0"/>
              <a:t>Going beyond adding to the existing body of knowledge-developing a new theory about a phenomenon-theory grounded on data;	</a:t>
            </a:r>
          </a:p>
          <a:p>
            <a:pPr>
              <a:buFont typeface="Arial" panose="020B0604020202020204" pitchFamily="34" charset="0"/>
              <a:buChar char="•"/>
            </a:pPr>
            <a:r>
              <a:rPr lang="en-US" sz="1800" b="1" u="sng" dirty="0"/>
              <a:t>Participatory action research</a:t>
            </a:r>
            <a:r>
              <a:rPr lang="en-US" sz="1800" b="1" dirty="0"/>
              <a:t>:</a:t>
            </a:r>
          </a:p>
          <a:p>
            <a:pPr lvl="1">
              <a:buFont typeface="Arial" panose="020B0604020202020204" pitchFamily="34" charset="0"/>
              <a:buChar char="•"/>
            </a:pPr>
            <a:r>
              <a:rPr lang="en-US" sz="1800" dirty="0"/>
              <a:t>Individuals </a:t>
            </a:r>
            <a:r>
              <a:rPr lang="en-US" sz="1800" dirty="0">
                <a:latin typeface="Times" panose="02020603050405020304" pitchFamily="18" charset="0"/>
                <a:cs typeface="Times" panose="02020603050405020304" pitchFamily="18" charset="0"/>
              </a:rPr>
              <a:t>&amp;</a:t>
            </a:r>
            <a:r>
              <a:rPr lang="en-US" sz="1800" dirty="0"/>
              <a:t> groups researching their own personal beings, socio-cultural settings and experiences;	</a:t>
            </a:r>
          </a:p>
          <a:p>
            <a:pPr>
              <a:buFont typeface="Arial" panose="020B0604020202020204" pitchFamily="34" charset="0"/>
              <a:buChar char="•"/>
            </a:pPr>
            <a:r>
              <a:rPr lang="en-US" sz="1800" b="1" u="sng" dirty="0"/>
              <a:t>Case study</a:t>
            </a:r>
            <a:r>
              <a:rPr lang="en-US" sz="1800" dirty="0"/>
              <a:t>:</a:t>
            </a:r>
          </a:p>
          <a:p>
            <a:pPr lvl="1">
              <a:buFont typeface="Arial" panose="020B0604020202020204" pitchFamily="34" charset="0"/>
              <a:buChar char="•"/>
            </a:pPr>
            <a:r>
              <a:rPr lang="en-US" sz="1800" dirty="0"/>
              <a:t>In-depth investigation of a single or small number of units at a point (over a period) in time.</a:t>
            </a:r>
          </a:p>
          <a:p>
            <a:pPr>
              <a:buFont typeface="Arial" panose="020B0604020202020204" pitchFamily="34" charset="0"/>
              <a:buChar char="•"/>
            </a:pPr>
            <a:endParaRPr lang="en-US" sz="1800" dirty="0"/>
          </a:p>
        </p:txBody>
      </p:sp>
      <p:sp>
        <p:nvSpPr>
          <p:cNvPr id="4" name="Rectangle 3"/>
          <p:cNvSpPr/>
          <p:nvPr/>
        </p:nvSpPr>
        <p:spPr>
          <a:xfrm>
            <a:off x="457200" y="6369864"/>
            <a:ext cx="8686800" cy="461665"/>
          </a:xfrm>
          <a:prstGeom prst="rect">
            <a:avLst/>
          </a:prstGeom>
        </p:spPr>
        <p:txBody>
          <a:bodyPr wrap="square">
            <a:spAutoFit/>
          </a:bodyPr>
          <a:lstStyle/>
          <a:p>
            <a:pPr algn="r"/>
            <a:r>
              <a:rPr lang="en-US" sz="1200" b="0" dirty="0">
                <a:solidFill>
                  <a:srgbClr val="FFFFFF"/>
                </a:solidFill>
                <a:latin typeface="Arial" panose="020B0604020202020204" pitchFamily="34" charset="0"/>
              </a:rPr>
              <a:t>Joan LaFrance.</a:t>
            </a:r>
            <a:r>
              <a:rPr lang="en-US" sz="1200" b="0" dirty="0">
                <a:solidFill>
                  <a:srgbClr val="000000"/>
                </a:solidFill>
                <a:latin typeface="Arial" panose="020B0604020202020204" pitchFamily="34" charset="0"/>
              </a:rPr>
              <a:t> </a:t>
            </a:r>
            <a:r>
              <a:rPr lang="en-US" sz="1200" b="0" dirty="0">
                <a:solidFill>
                  <a:srgbClr val="FFFFFF"/>
                </a:solidFill>
                <a:latin typeface="Arial" panose="020B0604020202020204" pitchFamily="34" charset="0"/>
              </a:rPr>
              <a:t>Fundamentals of Qualitative Research. AIHEC NARCH Meeting Din</a:t>
            </a:r>
            <a:r>
              <a:rPr lang="az-Cyrl-AZ" sz="1200" b="0" dirty="0">
                <a:solidFill>
                  <a:srgbClr val="FFFFFF"/>
                </a:solidFill>
                <a:latin typeface="Arial" panose="020B0604020202020204" pitchFamily="34" charset="0"/>
              </a:rPr>
              <a:t>ѐ</a:t>
            </a:r>
            <a:r>
              <a:rPr lang="en-US" sz="1200" b="0" dirty="0">
                <a:solidFill>
                  <a:srgbClr val="FFFFFF"/>
                </a:solidFill>
                <a:latin typeface="Arial" panose="020B0604020202020204" pitchFamily="34" charset="0"/>
              </a:rPr>
              <a:t>College. June 25, 2015</a:t>
            </a:r>
          </a:p>
          <a:p>
            <a:pPr algn="r"/>
            <a:r>
              <a:rPr lang="en-US" sz="1200" dirty="0">
                <a:hlinkClick r:id="rId2"/>
              </a:rPr>
              <a:t>http://www.aihec.org/our-stories/docs/BehavioralHealth/2015/11_FundamentalsOfQualitativeResearch-DrLaFrance.pdf</a:t>
            </a:r>
            <a:r>
              <a:rPr lang="en-US" sz="1200" dirty="0"/>
              <a:t> </a:t>
            </a:r>
          </a:p>
        </p:txBody>
      </p:sp>
      <p:sp>
        <p:nvSpPr>
          <p:cNvPr id="5" name="Slide Number Placeholder 4"/>
          <p:cNvSpPr>
            <a:spLocks noGrp="1"/>
          </p:cNvSpPr>
          <p:nvPr>
            <p:ph type="sldNum" sz="quarter" idx="10"/>
          </p:nvPr>
        </p:nvSpPr>
        <p:spPr/>
        <p:txBody>
          <a:bodyPr/>
          <a:lstStyle/>
          <a:p>
            <a:fld id="{970F0956-5B8E-40B4-A8DD-F75AA1D26018}" type="slidenum">
              <a:rPr lang="en-US" smtClean="0"/>
              <a:pPr/>
              <a:t>53</a:t>
            </a:fld>
            <a:endParaRPr lang="en-US"/>
          </a:p>
        </p:txBody>
      </p:sp>
    </p:spTree>
    <p:extLst>
      <p:ext uri="{BB962C8B-B14F-4D97-AF65-F5344CB8AC3E}">
        <p14:creationId xmlns:p14="http://schemas.microsoft.com/office/powerpoint/2010/main" val="2272968463"/>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Types of Data Collection in QLRM</a:t>
            </a:r>
            <a:br>
              <a:rPr lang="en-US" dirty="0"/>
            </a:br>
            <a:endParaRPr lang="en-US" dirty="0"/>
          </a:p>
        </p:txBody>
      </p:sp>
      <p:sp>
        <p:nvSpPr>
          <p:cNvPr id="3" name="Content Placeholder 2"/>
          <p:cNvSpPr>
            <a:spLocks noGrp="1"/>
          </p:cNvSpPr>
          <p:nvPr>
            <p:ph idx="1"/>
          </p:nvPr>
        </p:nvSpPr>
        <p:spPr/>
        <p:txBody>
          <a:bodyPr/>
          <a:lstStyle/>
          <a:p>
            <a:pPr>
              <a:buFont typeface="Arial" panose="020B0604020202020204" pitchFamily="34" charset="0"/>
              <a:buChar char="•"/>
            </a:pPr>
            <a:r>
              <a:rPr lang="en-US" sz="2800" dirty="0"/>
              <a:t>Questionnaire</a:t>
            </a:r>
          </a:p>
          <a:p>
            <a:pPr>
              <a:buFont typeface="Arial" panose="020B0604020202020204" pitchFamily="34" charset="0"/>
              <a:buChar char="•"/>
            </a:pPr>
            <a:r>
              <a:rPr lang="en-US" sz="2800" dirty="0"/>
              <a:t>Interviews               ‘surveys’</a:t>
            </a:r>
          </a:p>
          <a:p>
            <a:pPr>
              <a:buFont typeface="Arial" panose="020B0604020202020204" pitchFamily="34" charset="0"/>
              <a:buChar char="•"/>
            </a:pPr>
            <a:r>
              <a:rPr lang="en-US" sz="2800" dirty="0"/>
              <a:t>Focus groups</a:t>
            </a:r>
          </a:p>
          <a:p>
            <a:pPr>
              <a:buFont typeface="Arial" panose="020B0604020202020204" pitchFamily="34" charset="0"/>
              <a:buChar char="•"/>
            </a:pPr>
            <a:r>
              <a:rPr lang="en-US" sz="2800" dirty="0"/>
              <a:t>Observation</a:t>
            </a:r>
          </a:p>
          <a:p>
            <a:pPr>
              <a:buFont typeface="Arial" panose="020B0604020202020204" pitchFamily="34" charset="0"/>
              <a:buChar char="•"/>
            </a:pPr>
            <a:r>
              <a:rPr lang="en-US" sz="2800" dirty="0"/>
              <a:t>(Data) extraction</a:t>
            </a:r>
          </a:p>
          <a:p>
            <a:pPr>
              <a:buFont typeface="Arial" panose="020B0604020202020204" pitchFamily="34" charset="0"/>
              <a:buChar char="•"/>
            </a:pPr>
            <a:r>
              <a:rPr lang="en-US" sz="2800" dirty="0"/>
              <a:t>Secondary data sources</a:t>
            </a:r>
          </a:p>
          <a:p>
            <a:pPr>
              <a:buFont typeface="Arial" panose="020B0604020202020204" pitchFamily="34" charset="0"/>
              <a:buChar char="•"/>
            </a:pPr>
            <a:r>
              <a:rPr lang="en-US" sz="2800" dirty="0"/>
              <a:t>Ethnography</a:t>
            </a:r>
          </a:p>
        </p:txBody>
      </p:sp>
      <p:sp>
        <p:nvSpPr>
          <p:cNvPr id="4" name="Rectangle 3"/>
          <p:cNvSpPr/>
          <p:nvPr/>
        </p:nvSpPr>
        <p:spPr>
          <a:xfrm>
            <a:off x="381000" y="6320135"/>
            <a:ext cx="8686800" cy="461665"/>
          </a:xfrm>
          <a:prstGeom prst="rect">
            <a:avLst/>
          </a:prstGeom>
        </p:spPr>
        <p:txBody>
          <a:bodyPr wrap="square">
            <a:spAutoFit/>
          </a:bodyPr>
          <a:lstStyle/>
          <a:p>
            <a:pPr algn="r"/>
            <a:r>
              <a:rPr lang="en-US" sz="1200" b="0" dirty="0">
                <a:solidFill>
                  <a:schemeClr val="bg1"/>
                </a:solidFill>
                <a:latin typeface="FuturaStd-Book"/>
              </a:rPr>
              <a:t>MC. Harrell &amp; MA. Bradley. Data Collection Methods: Semi-Structured Interviews and Focus Groups. RAND Corporation 2009. </a:t>
            </a:r>
            <a:r>
              <a:rPr lang="en-US" sz="1200" b="0" dirty="0">
                <a:solidFill>
                  <a:schemeClr val="bg1"/>
                </a:solidFill>
                <a:latin typeface="FuturaStd-Book"/>
                <a:hlinkClick r:id="rId2"/>
              </a:rPr>
              <a:t>http://www.rand.org/pubs/technical_reports/TR718.html</a:t>
            </a:r>
            <a:r>
              <a:rPr lang="en-US" sz="1200" b="0" dirty="0">
                <a:solidFill>
                  <a:schemeClr val="bg1"/>
                </a:solidFill>
                <a:latin typeface="FuturaStd-Book"/>
              </a:rPr>
              <a:t> </a:t>
            </a:r>
          </a:p>
        </p:txBody>
      </p:sp>
      <p:sp>
        <p:nvSpPr>
          <p:cNvPr id="5" name="TextBox 4"/>
          <p:cNvSpPr txBox="1"/>
          <p:nvPr/>
        </p:nvSpPr>
        <p:spPr>
          <a:xfrm>
            <a:off x="2971800" y="1295400"/>
            <a:ext cx="841897" cy="2092881"/>
          </a:xfrm>
          <a:prstGeom prst="rect">
            <a:avLst/>
          </a:prstGeom>
          <a:noFill/>
        </p:spPr>
        <p:txBody>
          <a:bodyPr wrap="none" rtlCol="0">
            <a:spAutoFit/>
          </a:bodyPr>
          <a:lstStyle/>
          <a:p>
            <a:r>
              <a:rPr lang="en-US" sz="13000" dirty="0">
                <a:solidFill>
                  <a:schemeClr val="bg1"/>
                </a:solidFill>
              </a:rPr>
              <a:t>}</a:t>
            </a:r>
          </a:p>
        </p:txBody>
      </p:sp>
      <p:sp>
        <p:nvSpPr>
          <p:cNvPr id="6" name="Slide Number Placeholder 5">
            <a:extLst>
              <a:ext uri="{FF2B5EF4-FFF2-40B4-BE49-F238E27FC236}">
                <a16:creationId xmlns:a16="http://schemas.microsoft.com/office/drawing/2014/main" id="{36F5F2E4-BA5E-42EF-BFDE-007384F82A6F}"/>
              </a:ext>
            </a:extLst>
          </p:cNvPr>
          <p:cNvSpPr>
            <a:spLocks noGrp="1"/>
          </p:cNvSpPr>
          <p:nvPr>
            <p:ph type="sldNum" sz="quarter" idx="10"/>
          </p:nvPr>
        </p:nvSpPr>
        <p:spPr/>
        <p:txBody>
          <a:bodyPr/>
          <a:lstStyle/>
          <a:p>
            <a:fld id="{01EF93C7-D0AB-41D7-8C62-1F8A9E33AE23}" type="slidenum">
              <a:rPr lang="en-US" smtClean="0"/>
              <a:pPr/>
              <a:t>54</a:t>
            </a:fld>
            <a:endParaRPr lang="en-US"/>
          </a:p>
        </p:txBody>
      </p:sp>
    </p:spTree>
    <p:extLst>
      <p:ext uri="{BB962C8B-B14F-4D97-AF65-F5344CB8AC3E}">
        <p14:creationId xmlns:p14="http://schemas.microsoft.com/office/powerpoint/2010/main" val="2708228274"/>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4223489953"/>
              </p:ext>
            </p:extLst>
          </p:nvPr>
        </p:nvGraphicFramePr>
        <p:xfrm>
          <a:off x="228600" y="1676400"/>
          <a:ext cx="8686800" cy="4480560"/>
        </p:xfrm>
        <a:graphic>
          <a:graphicData uri="http://schemas.openxmlformats.org/drawingml/2006/table">
            <a:tbl>
              <a:tblPr firstRow="1" bandRow="1">
                <a:tableStyleId>{5C22544A-7EE6-4342-B048-85BDC9FD1C3A}</a:tableStyleId>
              </a:tblPr>
              <a:tblGrid>
                <a:gridCol w="6705600">
                  <a:extLst>
                    <a:ext uri="{9D8B030D-6E8A-4147-A177-3AD203B41FA5}">
                      <a16:colId xmlns:a16="http://schemas.microsoft.com/office/drawing/2014/main" val="20000"/>
                    </a:ext>
                  </a:extLst>
                </a:gridCol>
                <a:gridCol w="609600">
                  <a:extLst>
                    <a:ext uri="{9D8B030D-6E8A-4147-A177-3AD203B41FA5}">
                      <a16:colId xmlns:a16="http://schemas.microsoft.com/office/drawing/2014/main" val="20001"/>
                    </a:ext>
                  </a:extLst>
                </a:gridCol>
                <a:gridCol w="609600">
                  <a:extLst>
                    <a:ext uri="{9D8B030D-6E8A-4147-A177-3AD203B41FA5}">
                      <a16:colId xmlns:a16="http://schemas.microsoft.com/office/drawing/2014/main" val="20002"/>
                    </a:ext>
                  </a:extLst>
                </a:gridCol>
                <a:gridCol w="762000">
                  <a:extLst>
                    <a:ext uri="{9D8B030D-6E8A-4147-A177-3AD203B41FA5}">
                      <a16:colId xmlns:a16="http://schemas.microsoft.com/office/drawing/2014/main" val="20003"/>
                    </a:ext>
                  </a:extLst>
                </a:gridCol>
              </a:tblGrid>
              <a:tr h="370840">
                <a:tc>
                  <a:txBody>
                    <a:bodyPr/>
                    <a:lstStyle/>
                    <a:p>
                      <a:r>
                        <a:rPr lang="en-US" sz="2800" dirty="0"/>
                        <a:t>Characteristics</a:t>
                      </a:r>
                      <a:r>
                        <a:rPr lang="en-US" sz="2800" baseline="0" dirty="0"/>
                        <a:t> of research</a:t>
                      </a:r>
                      <a:endParaRPr lang="en-US" sz="2800" dirty="0"/>
                    </a:p>
                  </a:txBody>
                  <a:tcPr>
                    <a:noFill/>
                  </a:tcPr>
                </a:tc>
                <a:tc>
                  <a:txBody>
                    <a:bodyPr/>
                    <a:lstStyle/>
                    <a:p>
                      <a:pPr marL="0" indent="0" algn="ctr">
                        <a:buFont typeface="Arial" panose="020B0604020202020204" pitchFamily="34" charset="0"/>
                        <a:buNone/>
                      </a:pPr>
                      <a:r>
                        <a:rPr lang="en-US" sz="2800" dirty="0"/>
                        <a:t>Q</a:t>
                      </a:r>
                    </a:p>
                  </a:txBody>
                  <a:tcPr>
                    <a:noFill/>
                  </a:tcPr>
                </a:tc>
                <a:tc>
                  <a:txBody>
                    <a:bodyPr/>
                    <a:lstStyle/>
                    <a:p>
                      <a:pPr marL="0" indent="0" algn="ctr">
                        <a:buFont typeface="Arial" panose="020B0604020202020204" pitchFamily="34" charset="0"/>
                        <a:buNone/>
                      </a:pPr>
                      <a:r>
                        <a:rPr lang="en-US" sz="2800" dirty="0">
                          <a:solidFill>
                            <a:schemeClr val="bg1"/>
                          </a:solidFill>
                        </a:rPr>
                        <a:t>I</a:t>
                      </a:r>
                    </a:p>
                  </a:txBody>
                  <a:tcPr>
                    <a:noFill/>
                  </a:tcPr>
                </a:tc>
                <a:tc>
                  <a:txBody>
                    <a:bodyPr/>
                    <a:lstStyle/>
                    <a:p>
                      <a:pPr marL="0" indent="0" algn="ctr">
                        <a:buFont typeface="Arial" panose="020B0604020202020204" pitchFamily="34" charset="0"/>
                        <a:buNone/>
                      </a:pPr>
                      <a:r>
                        <a:rPr lang="en-US" sz="2800" dirty="0">
                          <a:solidFill>
                            <a:schemeClr val="bg1"/>
                          </a:solidFill>
                        </a:rPr>
                        <a:t>FG</a:t>
                      </a:r>
                    </a:p>
                  </a:txBody>
                  <a:tcPr>
                    <a:noFill/>
                  </a:tcPr>
                </a:tc>
                <a:extLst>
                  <a:ext uri="{0D108BD9-81ED-4DB2-BD59-A6C34878D82A}">
                    <a16:rowId xmlns:a16="http://schemas.microsoft.com/office/drawing/2014/main" val="10000"/>
                  </a:ext>
                </a:extLst>
              </a:tr>
              <a:tr h="370840">
                <a:tc>
                  <a:txBody>
                    <a:bodyPr/>
                    <a:lstStyle/>
                    <a:p>
                      <a:r>
                        <a:rPr lang="en-US" sz="2800" dirty="0">
                          <a:solidFill>
                            <a:schemeClr val="bg1"/>
                          </a:solidFill>
                        </a:rPr>
                        <a:t>Depth of information required</a:t>
                      </a:r>
                    </a:p>
                  </a:txBody>
                  <a:tcPr>
                    <a:noFill/>
                  </a:tcPr>
                </a:tc>
                <a:tc>
                  <a:txBody>
                    <a:bodyPr/>
                    <a:lstStyle/>
                    <a:p>
                      <a:pPr marL="0" indent="0" algn="ctr">
                        <a:buFont typeface="Arial" panose="020B0604020202020204" pitchFamily="34" charset="0"/>
                        <a:buNone/>
                      </a:pPr>
                      <a:endParaRPr lang="en-US" sz="2800" dirty="0">
                        <a:solidFill>
                          <a:schemeClr val="bg1"/>
                        </a:solidFill>
                      </a:endParaRPr>
                    </a:p>
                  </a:txBody>
                  <a:tcPr>
                    <a:noFill/>
                  </a:tcPr>
                </a:tc>
                <a:tc>
                  <a:txBody>
                    <a:bodyPr/>
                    <a:lstStyle/>
                    <a:p>
                      <a:pPr marL="0" indent="0" algn="ctr">
                        <a:buFont typeface="Arial" panose="020B0604020202020204" pitchFamily="34" charset="0"/>
                        <a:buNone/>
                      </a:pPr>
                      <a:r>
                        <a:rPr lang="en-US" sz="2800" dirty="0">
                          <a:solidFill>
                            <a:schemeClr val="bg1"/>
                          </a:solidFill>
                        </a:rPr>
                        <a:t>+</a:t>
                      </a:r>
                    </a:p>
                  </a:txBody>
                  <a:tcPr>
                    <a:noFill/>
                  </a:tcPr>
                </a:tc>
                <a:tc>
                  <a:txBody>
                    <a:bodyPr/>
                    <a:lstStyle/>
                    <a:p>
                      <a:pPr marL="0" indent="0" algn="ctr">
                        <a:buFont typeface="Arial" panose="020B0604020202020204" pitchFamily="34" charset="0"/>
                        <a:buNone/>
                      </a:pPr>
                      <a:r>
                        <a:rPr lang="en-US" sz="2800" dirty="0">
                          <a:solidFill>
                            <a:schemeClr val="bg1"/>
                          </a:solidFill>
                        </a:rPr>
                        <a:t>+</a:t>
                      </a:r>
                    </a:p>
                  </a:txBody>
                  <a:tcPr>
                    <a:noFill/>
                  </a:tcPr>
                </a:tc>
                <a:extLst>
                  <a:ext uri="{0D108BD9-81ED-4DB2-BD59-A6C34878D82A}">
                    <a16:rowId xmlns:a16="http://schemas.microsoft.com/office/drawing/2014/main" val="10001"/>
                  </a:ext>
                </a:extLst>
              </a:tr>
              <a:tr h="370840">
                <a:tc>
                  <a:txBody>
                    <a:bodyPr/>
                    <a:lstStyle/>
                    <a:p>
                      <a:r>
                        <a:rPr lang="en-US" sz="2800" dirty="0">
                          <a:solidFill>
                            <a:schemeClr val="bg1"/>
                          </a:solidFill>
                        </a:rPr>
                        <a:t>Need to resolve (seemingly) conflicting information</a:t>
                      </a:r>
                    </a:p>
                  </a:txBody>
                  <a:tcPr>
                    <a:noFill/>
                  </a:tcPr>
                </a:tc>
                <a:tc>
                  <a:txBody>
                    <a:bodyPr/>
                    <a:lstStyle/>
                    <a:p>
                      <a:pPr marL="0" indent="0" algn="ctr">
                        <a:buFont typeface="Arial" panose="020B0604020202020204" pitchFamily="34" charset="0"/>
                        <a:buNone/>
                      </a:pPr>
                      <a:endParaRPr lang="en-US" sz="2800">
                        <a:solidFill>
                          <a:schemeClr val="bg1"/>
                        </a:solidFill>
                      </a:endParaRPr>
                    </a:p>
                  </a:txBody>
                  <a:tcPr>
                    <a:noFill/>
                  </a:tcPr>
                </a:tc>
                <a:tc>
                  <a:txBody>
                    <a:bodyPr/>
                    <a:lstStyle/>
                    <a:p>
                      <a:pPr marL="0" indent="0" algn="ctr">
                        <a:buFont typeface="Arial" panose="020B0604020202020204" pitchFamily="34" charset="0"/>
                        <a:buNone/>
                      </a:pPr>
                      <a:r>
                        <a:rPr lang="en-US" sz="2800" dirty="0">
                          <a:solidFill>
                            <a:schemeClr val="bg1"/>
                          </a:solidFill>
                        </a:rPr>
                        <a:t>+</a:t>
                      </a:r>
                      <a:endParaRPr lang="en-US" sz="2800" baseline="30000" dirty="0">
                        <a:solidFill>
                          <a:schemeClr val="bg1"/>
                        </a:solidFill>
                      </a:endParaRPr>
                    </a:p>
                  </a:txBody>
                  <a:tcPr>
                    <a:noFill/>
                  </a:tcPr>
                </a:tc>
                <a:tc>
                  <a:txBody>
                    <a:bodyPr/>
                    <a:lstStyle/>
                    <a:p>
                      <a:pPr marL="0" indent="0" algn="ctr">
                        <a:buFont typeface="Arial" panose="020B0604020202020204" pitchFamily="34" charset="0"/>
                        <a:buNone/>
                      </a:pPr>
                      <a:r>
                        <a:rPr lang="en-US" sz="2800" dirty="0">
                          <a:solidFill>
                            <a:schemeClr val="bg1"/>
                          </a:solidFill>
                        </a:rPr>
                        <a:t>+</a:t>
                      </a:r>
                    </a:p>
                  </a:txBody>
                  <a:tcPr>
                    <a:noFill/>
                  </a:tcPr>
                </a:tc>
                <a:extLst>
                  <a:ext uri="{0D108BD9-81ED-4DB2-BD59-A6C34878D82A}">
                    <a16:rowId xmlns:a16="http://schemas.microsoft.com/office/drawing/2014/main" val="10002"/>
                  </a:ext>
                </a:extLst>
              </a:tr>
              <a:tr h="370840">
                <a:tc>
                  <a:txBody>
                    <a:bodyPr/>
                    <a:lstStyle/>
                    <a:p>
                      <a:r>
                        <a:rPr lang="en-US" sz="2800" dirty="0">
                          <a:solidFill>
                            <a:schemeClr val="bg1"/>
                          </a:solidFill>
                        </a:rPr>
                        <a:t>Relative importance</a:t>
                      </a:r>
                      <a:r>
                        <a:rPr lang="en-US" sz="2800" baseline="0" dirty="0">
                          <a:solidFill>
                            <a:schemeClr val="bg1"/>
                          </a:solidFill>
                        </a:rPr>
                        <a:t> attached by sources to issue</a:t>
                      </a:r>
                      <a:endParaRPr lang="en-US" sz="2800" dirty="0">
                        <a:solidFill>
                          <a:schemeClr val="bg1"/>
                        </a:solidFill>
                      </a:endParaRPr>
                    </a:p>
                  </a:txBody>
                  <a:tcPr>
                    <a:noFill/>
                  </a:tcPr>
                </a:tc>
                <a:tc>
                  <a:txBody>
                    <a:bodyPr/>
                    <a:lstStyle/>
                    <a:p>
                      <a:pPr marL="0" indent="0" algn="ctr">
                        <a:buFont typeface="Arial" panose="020B0604020202020204" pitchFamily="34" charset="0"/>
                        <a:buNone/>
                      </a:pPr>
                      <a:r>
                        <a:rPr lang="en-US" sz="2800" dirty="0">
                          <a:solidFill>
                            <a:schemeClr val="bg1"/>
                          </a:solidFill>
                        </a:rPr>
                        <a:t>+</a:t>
                      </a:r>
                    </a:p>
                  </a:txBody>
                  <a:tcPr>
                    <a:noFill/>
                  </a:tcPr>
                </a:tc>
                <a:tc>
                  <a:txBody>
                    <a:bodyPr/>
                    <a:lstStyle/>
                    <a:p>
                      <a:pPr marL="0" marR="0" lvl="0" indent="0" algn="ctr" defTabSz="4572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2800" dirty="0">
                          <a:solidFill>
                            <a:schemeClr val="bg1"/>
                          </a:solidFill>
                        </a:rPr>
                        <a:t>+</a:t>
                      </a:r>
                      <a:endParaRPr lang="en-US" sz="2800" baseline="30000" dirty="0">
                        <a:solidFill>
                          <a:schemeClr val="bg1"/>
                        </a:solidFill>
                      </a:endParaRPr>
                    </a:p>
                    <a:p>
                      <a:pPr marL="0" indent="0" algn="ctr">
                        <a:buFont typeface="Arial" panose="020B0604020202020204" pitchFamily="34" charset="0"/>
                        <a:buNone/>
                      </a:pPr>
                      <a:endParaRPr lang="en-US" sz="2800" dirty="0">
                        <a:solidFill>
                          <a:schemeClr val="bg1"/>
                        </a:solidFill>
                      </a:endParaRPr>
                    </a:p>
                  </a:txBody>
                  <a:tcPr>
                    <a:noFill/>
                  </a:tcPr>
                </a:tc>
                <a:tc>
                  <a:txBody>
                    <a:bodyPr/>
                    <a:lstStyle/>
                    <a:p>
                      <a:pPr marL="0" indent="0" algn="ctr">
                        <a:buFont typeface="Arial" panose="020B0604020202020204" pitchFamily="34" charset="0"/>
                        <a:buNone/>
                      </a:pPr>
                      <a:endParaRPr lang="en-US" sz="2800" dirty="0">
                        <a:solidFill>
                          <a:schemeClr val="bg1"/>
                        </a:solidFill>
                      </a:endParaRPr>
                    </a:p>
                  </a:txBody>
                  <a:tcPr>
                    <a:noFill/>
                  </a:tcPr>
                </a:tc>
                <a:extLst>
                  <a:ext uri="{0D108BD9-81ED-4DB2-BD59-A6C34878D82A}">
                    <a16:rowId xmlns:a16="http://schemas.microsoft.com/office/drawing/2014/main" val="10003"/>
                  </a:ext>
                </a:extLst>
              </a:tr>
              <a:tr h="370840">
                <a:tc>
                  <a:txBody>
                    <a:bodyPr/>
                    <a:lstStyle/>
                    <a:p>
                      <a:r>
                        <a:rPr lang="en-US" sz="2800" dirty="0">
                          <a:solidFill>
                            <a:schemeClr val="bg1"/>
                          </a:solidFill>
                        </a:rPr>
                        <a:t>Generalizability of findings</a:t>
                      </a:r>
                    </a:p>
                  </a:txBody>
                  <a:tcPr>
                    <a:noFill/>
                  </a:tcPr>
                </a:tc>
                <a:tc>
                  <a:txBody>
                    <a:bodyPr/>
                    <a:lstStyle/>
                    <a:p>
                      <a:pPr marL="0" indent="0" algn="ctr">
                        <a:buFont typeface="Arial" panose="020B0604020202020204" pitchFamily="34" charset="0"/>
                        <a:buNone/>
                      </a:pPr>
                      <a:r>
                        <a:rPr lang="en-US" sz="2800" dirty="0">
                          <a:solidFill>
                            <a:schemeClr val="bg1"/>
                          </a:solidFill>
                        </a:rPr>
                        <a:t>+</a:t>
                      </a:r>
                    </a:p>
                  </a:txBody>
                  <a:tcPr>
                    <a:noFill/>
                  </a:tcPr>
                </a:tc>
                <a:tc>
                  <a:txBody>
                    <a:bodyPr/>
                    <a:lstStyle/>
                    <a:p>
                      <a:pPr marL="0" marR="0" lvl="0" indent="0" algn="ctr" defTabSz="4572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2800" dirty="0">
                          <a:solidFill>
                            <a:schemeClr val="bg1"/>
                          </a:solidFill>
                        </a:rPr>
                        <a:t>+</a:t>
                      </a:r>
                      <a:endParaRPr lang="en-US" sz="2800" baseline="30000" dirty="0">
                        <a:solidFill>
                          <a:schemeClr val="bg1"/>
                        </a:solidFill>
                      </a:endParaRPr>
                    </a:p>
                  </a:txBody>
                  <a:tcPr>
                    <a:noFill/>
                  </a:tcPr>
                </a:tc>
                <a:tc>
                  <a:txBody>
                    <a:bodyPr/>
                    <a:lstStyle/>
                    <a:p>
                      <a:pPr marL="0" indent="0" algn="ctr">
                        <a:buFont typeface="Arial" panose="020B0604020202020204" pitchFamily="34" charset="0"/>
                        <a:buNone/>
                      </a:pPr>
                      <a:endParaRPr lang="en-US" sz="2800" dirty="0">
                        <a:solidFill>
                          <a:schemeClr val="bg1"/>
                        </a:solidFill>
                      </a:endParaRPr>
                    </a:p>
                  </a:txBody>
                  <a:tcPr>
                    <a:noFill/>
                  </a:tcPr>
                </a:tc>
                <a:extLst>
                  <a:ext uri="{0D108BD9-81ED-4DB2-BD59-A6C34878D82A}">
                    <a16:rowId xmlns:a16="http://schemas.microsoft.com/office/drawing/2014/main" val="10004"/>
                  </a:ext>
                </a:extLst>
              </a:tr>
              <a:tr h="370840">
                <a:tc>
                  <a:txBody>
                    <a:bodyPr/>
                    <a:lstStyle/>
                    <a:p>
                      <a:r>
                        <a:rPr lang="en-US" sz="2800" dirty="0">
                          <a:solidFill>
                            <a:schemeClr val="bg1"/>
                          </a:solidFill>
                        </a:rPr>
                        <a:t>Timeliness of results</a:t>
                      </a:r>
                    </a:p>
                  </a:txBody>
                  <a:tcPr>
                    <a:noFill/>
                  </a:tcPr>
                </a:tc>
                <a:tc>
                  <a:txBody>
                    <a:bodyPr/>
                    <a:lstStyle/>
                    <a:p>
                      <a:pPr marL="0" indent="0" algn="ctr">
                        <a:buFont typeface="Arial" panose="020B0604020202020204" pitchFamily="34" charset="0"/>
                        <a:buNone/>
                      </a:pPr>
                      <a:endParaRPr lang="en-US" sz="2800" dirty="0">
                        <a:solidFill>
                          <a:schemeClr val="bg1"/>
                        </a:solidFill>
                      </a:endParaRPr>
                    </a:p>
                  </a:txBody>
                  <a:tcPr>
                    <a:noFill/>
                  </a:tcPr>
                </a:tc>
                <a:tc>
                  <a:txBody>
                    <a:bodyPr/>
                    <a:lstStyle/>
                    <a:p>
                      <a:pPr marL="0" indent="0" algn="ctr">
                        <a:buFont typeface="Arial" panose="020B0604020202020204" pitchFamily="34" charset="0"/>
                        <a:buNone/>
                      </a:pPr>
                      <a:r>
                        <a:rPr lang="en-US" sz="2800" dirty="0">
                          <a:solidFill>
                            <a:schemeClr val="bg1"/>
                          </a:solidFill>
                        </a:rPr>
                        <a:t>+</a:t>
                      </a:r>
                    </a:p>
                  </a:txBody>
                  <a:tcPr>
                    <a:noFill/>
                  </a:tcPr>
                </a:tc>
                <a:tc>
                  <a:txBody>
                    <a:bodyPr/>
                    <a:lstStyle/>
                    <a:p>
                      <a:pPr marL="0" indent="0" algn="ctr">
                        <a:buFont typeface="Arial" panose="020B0604020202020204" pitchFamily="34" charset="0"/>
                        <a:buNone/>
                      </a:pPr>
                      <a:r>
                        <a:rPr lang="en-US" sz="2800" dirty="0">
                          <a:solidFill>
                            <a:schemeClr val="bg1"/>
                          </a:solidFill>
                        </a:rPr>
                        <a:t>+</a:t>
                      </a:r>
                    </a:p>
                  </a:txBody>
                  <a:tcPr>
                    <a:noFill/>
                  </a:tcPr>
                </a:tc>
                <a:extLst>
                  <a:ext uri="{0D108BD9-81ED-4DB2-BD59-A6C34878D82A}">
                    <a16:rowId xmlns:a16="http://schemas.microsoft.com/office/drawing/2014/main" val="10005"/>
                  </a:ext>
                </a:extLst>
              </a:tr>
              <a:tr h="370840">
                <a:tc>
                  <a:txBody>
                    <a:bodyPr/>
                    <a:lstStyle/>
                    <a:p>
                      <a:r>
                        <a:rPr lang="en-US" sz="2800" dirty="0">
                          <a:solidFill>
                            <a:schemeClr val="bg1"/>
                          </a:solidFill>
                        </a:rPr>
                        <a:t>Sensitivity</a:t>
                      </a:r>
                      <a:r>
                        <a:rPr lang="en-US" sz="2800" baseline="0" dirty="0">
                          <a:solidFill>
                            <a:schemeClr val="bg1"/>
                          </a:solidFill>
                        </a:rPr>
                        <a:t> of the issue researched</a:t>
                      </a:r>
                      <a:endParaRPr lang="en-US" sz="2800" dirty="0">
                        <a:solidFill>
                          <a:schemeClr val="bg1"/>
                        </a:solidFill>
                      </a:endParaRPr>
                    </a:p>
                  </a:txBody>
                  <a:tcPr>
                    <a:noFill/>
                  </a:tcPr>
                </a:tc>
                <a:tc>
                  <a:txBody>
                    <a:bodyPr/>
                    <a:lstStyle/>
                    <a:p>
                      <a:pPr marL="0" indent="0" algn="ctr">
                        <a:buFont typeface="Arial" panose="020B0604020202020204" pitchFamily="34" charset="0"/>
                        <a:buNone/>
                      </a:pPr>
                      <a:r>
                        <a:rPr lang="en-US" sz="2800" dirty="0">
                          <a:solidFill>
                            <a:schemeClr val="bg1"/>
                          </a:solidFill>
                        </a:rPr>
                        <a:t>+</a:t>
                      </a:r>
                    </a:p>
                  </a:txBody>
                  <a:tcPr>
                    <a:noFill/>
                  </a:tcPr>
                </a:tc>
                <a:tc>
                  <a:txBody>
                    <a:bodyPr/>
                    <a:lstStyle/>
                    <a:p>
                      <a:pPr marL="0" indent="0" algn="ctr">
                        <a:buFont typeface="Arial" panose="020B0604020202020204" pitchFamily="34" charset="0"/>
                        <a:buNone/>
                      </a:pPr>
                      <a:r>
                        <a:rPr lang="en-US" sz="2800" dirty="0">
                          <a:solidFill>
                            <a:schemeClr val="bg1"/>
                          </a:solidFill>
                        </a:rPr>
                        <a:t>+</a:t>
                      </a:r>
                    </a:p>
                  </a:txBody>
                  <a:tcPr>
                    <a:noFill/>
                  </a:tcPr>
                </a:tc>
                <a:tc>
                  <a:txBody>
                    <a:bodyPr/>
                    <a:lstStyle/>
                    <a:p>
                      <a:pPr marL="0" indent="0" algn="ctr">
                        <a:buFont typeface="Arial" panose="020B0604020202020204" pitchFamily="34" charset="0"/>
                        <a:buNone/>
                      </a:pPr>
                      <a:endParaRPr lang="en-US" sz="2800" dirty="0">
                        <a:solidFill>
                          <a:srgbClr val="FFFF00"/>
                        </a:solidFill>
                      </a:endParaRPr>
                    </a:p>
                  </a:txBody>
                  <a:tcPr>
                    <a:noFill/>
                  </a:tcPr>
                </a:tc>
                <a:extLst>
                  <a:ext uri="{0D108BD9-81ED-4DB2-BD59-A6C34878D82A}">
                    <a16:rowId xmlns:a16="http://schemas.microsoft.com/office/drawing/2014/main" val="10006"/>
                  </a:ext>
                </a:extLst>
              </a:tr>
            </a:tbl>
          </a:graphicData>
        </a:graphic>
      </p:graphicFrame>
      <p:sp>
        <p:nvSpPr>
          <p:cNvPr id="6" name="Title 1">
            <a:extLst>
              <a:ext uri="{FF2B5EF4-FFF2-40B4-BE49-F238E27FC236}">
                <a16:creationId xmlns:a16="http://schemas.microsoft.com/office/drawing/2014/main" id="{2D896DFD-C45C-4C39-AA0D-8C1D956F3BFF}"/>
              </a:ext>
            </a:extLst>
          </p:cNvPr>
          <p:cNvSpPr>
            <a:spLocks noGrp="1"/>
          </p:cNvSpPr>
          <p:nvPr>
            <p:ph type="title"/>
          </p:nvPr>
        </p:nvSpPr>
        <p:spPr>
          <a:xfrm>
            <a:off x="0" y="762000"/>
            <a:ext cx="9144000" cy="762000"/>
          </a:xfrm>
        </p:spPr>
        <p:txBody>
          <a:bodyPr/>
          <a:lstStyle/>
          <a:p>
            <a:r>
              <a:rPr lang="en-US" b="1" i="1" u="sng" dirty="0"/>
              <a:t>Q</a:t>
            </a:r>
            <a:r>
              <a:rPr lang="en-US" dirty="0"/>
              <a:t>uestionnaire, </a:t>
            </a:r>
            <a:r>
              <a:rPr lang="en-US" b="1" i="1" u="sng" dirty="0"/>
              <a:t>I</a:t>
            </a:r>
            <a:r>
              <a:rPr lang="en-US" dirty="0"/>
              <a:t>nterview, or </a:t>
            </a:r>
            <a:r>
              <a:rPr lang="en-US" b="1" i="1" u="sng" dirty="0"/>
              <a:t>F</a:t>
            </a:r>
            <a:r>
              <a:rPr lang="en-US" dirty="0"/>
              <a:t>ocus </a:t>
            </a:r>
            <a:r>
              <a:rPr lang="en-US" b="1" i="1" u="sng" dirty="0"/>
              <a:t>G</a:t>
            </a:r>
            <a:r>
              <a:rPr lang="en-US" dirty="0"/>
              <a:t>roup?</a:t>
            </a:r>
          </a:p>
        </p:txBody>
      </p:sp>
      <p:sp>
        <p:nvSpPr>
          <p:cNvPr id="2" name="Slide Number Placeholder 1">
            <a:extLst>
              <a:ext uri="{FF2B5EF4-FFF2-40B4-BE49-F238E27FC236}">
                <a16:creationId xmlns:a16="http://schemas.microsoft.com/office/drawing/2014/main" id="{F1EC06AC-A7D2-4B94-B2A0-67F148EE9410}"/>
              </a:ext>
            </a:extLst>
          </p:cNvPr>
          <p:cNvSpPr>
            <a:spLocks noGrp="1"/>
          </p:cNvSpPr>
          <p:nvPr>
            <p:ph type="sldNum" sz="quarter" idx="10"/>
          </p:nvPr>
        </p:nvSpPr>
        <p:spPr/>
        <p:txBody>
          <a:bodyPr/>
          <a:lstStyle/>
          <a:p>
            <a:fld id="{01EF93C7-D0AB-41D7-8C62-1F8A9E33AE23}" type="slidenum">
              <a:rPr lang="en-US" smtClean="0"/>
              <a:pPr/>
              <a:t>55</a:t>
            </a:fld>
            <a:endParaRPr lang="en-US"/>
          </a:p>
        </p:txBody>
      </p:sp>
    </p:spTree>
    <p:extLst>
      <p:ext uri="{BB962C8B-B14F-4D97-AF65-F5344CB8AC3E}">
        <p14:creationId xmlns:p14="http://schemas.microsoft.com/office/powerpoint/2010/main" val="3223849821"/>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279931874"/>
              </p:ext>
            </p:extLst>
          </p:nvPr>
        </p:nvGraphicFramePr>
        <p:xfrm>
          <a:off x="228600" y="1676400"/>
          <a:ext cx="8686800" cy="4480560"/>
        </p:xfrm>
        <a:graphic>
          <a:graphicData uri="http://schemas.openxmlformats.org/drawingml/2006/table">
            <a:tbl>
              <a:tblPr firstRow="1" bandRow="1">
                <a:tableStyleId>{5C22544A-7EE6-4342-B048-85BDC9FD1C3A}</a:tableStyleId>
              </a:tblPr>
              <a:tblGrid>
                <a:gridCol w="6705600">
                  <a:extLst>
                    <a:ext uri="{9D8B030D-6E8A-4147-A177-3AD203B41FA5}">
                      <a16:colId xmlns:a16="http://schemas.microsoft.com/office/drawing/2014/main" val="20000"/>
                    </a:ext>
                  </a:extLst>
                </a:gridCol>
                <a:gridCol w="609600">
                  <a:extLst>
                    <a:ext uri="{9D8B030D-6E8A-4147-A177-3AD203B41FA5}">
                      <a16:colId xmlns:a16="http://schemas.microsoft.com/office/drawing/2014/main" val="20001"/>
                    </a:ext>
                  </a:extLst>
                </a:gridCol>
                <a:gridCol w="609600">
                  <a:extLst>
                    <a:ext uri="{9D8B030D-6E8A-4147-A177-3AD203B41FA5}">
                      <a16:colId xmlns:a16="http://schemas.microsoft.com/office/drawing/2014/main" val="20002"/>
                    </a:ext>
                  </a:extLst>
                </a:gridCol>
                <a:gridCol w="762000">
                  <a:extLst>
                    <a:ext uri="{9D8B030D-6E8A-4147-A177-3AD203B41FA5}">
                      <a16:colId xmlns:a16="http://schemas.microsoft.com/office/drawing/2014/main" val="20003"/>
                    </a:ext>
                  </a:extLst>
                </a:gridCol>
              </a:tblGrid>
              <a:tr h="370840">
                <a:tc>
                  <a:txBody>
                    <a:bodyPr/>
                    <a:lstStyle/>
                    <a:p>
                      <a:r>
                        <a:rPr lang="en-US" sz="2800" dirty="0"/>
                        <a:t>Characteristics</a:t>
                      </a:r>
                      <a:r>
                        <a:rPr lang="en-US" sz="2800" baseline="0" dirty="0"/>
                        <a:t> of research</a:t>
                      </a:r>
                      <a:endParaRPr lang="en-US" sz="2800" dirty="0"/>
                    </a:p>
                  </a:txBody>
                  <a:tcPr>
                    <a:noFill/>
                  </a:tcPr>
                </a:tc>
                <a:tc>
                  <a:txBody>
                    <a:bodyPr/>
                    <a:lstStyle/>
                    <a:p>
                      <a:pPr marL="0" indent="0" algn="ctr">
                        <a:buFont typeface="Arial" panose="020B0604020202020204" pitchFamily="34" charset="0"/>
                        <a:buNone/>
                      </a:pPr>
                      <a:r>
                        <a:rPr lang="en-US" sz="2800" dirty="0"/>
                        <a:t>Q</a:t>
                      </a:r>
                    </a:p>
                  </a:txBody>
                  <a:tcPr>
                    <a:noFill/>
                  </a:tcPr>
                </a:tc>
                <a:tc>
                  <a:txBody>
                    <a:bodyPr/>
                    <a:lstStyle/>
                    <a:p>
                      <a:pPr marL="0" indent="0" algn="ctr">
                        <a:buFont typeface="Arial" panose="020B0604020202020204" pitchFamily="34" charset="0"/>
                        <a:buNone/>
                      </a:pPr>
                      <a:r>
                        <a:rPr lang="en-US" sz="2800" dirty="0">
                          <a:solidFill>
                            <a:srgbClr val="FFFF00"/>
                          </a:solidFill>
                        </a:rPr>
                        <a:t>I</a:t>
                      </a:r>
                    </a:p>
                  </a:txBody>
                  <a:tcPr>
                    <a:solidFill>
                      <a:srgbClr val="FF0000"/>
                    </a:solidFill>
                  </a:tcPr>
                </a:tc>
                <a:tc>
                  <a:txBody>
                    <a:bodyPr/>
                    <a:lstStyle/>
                    <a:p>
                      <a:pPr marL="0" indent="0" algn="ctr">
                        <a:buFont typeface="Arial" panose="020B0604020202020204" pitchFamily="34" charset="0"/>
                        <a:buNone/>
                      </a:pPr>
                      <a:r>
                        <a:rPr lang="en-US" sz="2800" dirty="0">
                          <a:solidFill>
                            <a:schemeClr val="bg1"/>
                          </a:solidFill>
                        </a:rPr>
                        <a:t>FG</a:t>
                      </a:r>
                    </a:p>
                  </a:txBody>
                  <a:tcPr>
                    <a:noFill/>
                  </a:tcPr>
                </a:tc>
                <a:extLst>
                  <a:ext uri="{0D108BD9-81ED-4DB2-BD59-A6C34878D82A}">
                    <a16:rowId xmlns:a16="http://schemas.microsoft.com/office/drawing/2014/main" val="10000"/>
                  </a:ext>
                </a:extLst>
              </a:tr>
              <a:tr h="370840">
                <a:tc>
                  <a:txBody>
                    <a:bodyPr/>
                    <a:lstStyle/>
                    <a:p>
                      <a:r>
                        <a:rPr lang="en-US" sz="2800" dirty="0">
                          <a:solidFill>
                            <a:schemeClr val="bg1"/>
                          </a:solidFill>
                        </a:rPr>
                        <a:t>Depth of information required</a:t>
                      </a:r>
                    </a:p>
                  </a:txBody>
                  <a:tcPr>
                    <a:noFill/>
                  </a:tcPr>
                </a:tc>
                <a:tc>
                  <a:txBody>
                    <a:bodyPr/>
                    <a:lstStyle/>
                    <a:p>
                      <a:pPr marL="0" indent="0" algn="ctr">
                        <a:buFont typeface="Arial" panose="020B0604020202020204" pitchFamily="34" charset="0"/>
                        <a:buNone/>
                      </a:pPr>
                      <a:endParaRPr lang="en-US" sz="2800" dirty="0">
                        <a:solidFill>
                          <a:schemeClr val="bg1"/>
                        </a:solidFill>
                      </a:endParaRPr>
                    </a:p>
                  </a:txBody>
                  <a:tcPr>
                    <a:noFill/>
                  </a:tcPr>
                </a:tc>
                <a:tc>
                  <a:txBody>
                    <a:bodyPr/>
                    <a:lstStyle/>
                    <a:p>
                      <a:pPr marL="0" indent="0" algn="ctr">
                        <a:buFont typeface="Arial" panose="020B0604020202020204" pitchFamily="34" charset="0"/>
                        <a:buNone/>
                      </a:pPr>
                      <a:r>
                        <a:rPr lang="en-US" sz="2800" dirty="0">
                          <a:solidFill>
                            <a:srgbClr val="FFFF00"/>
                          </a:solidFill>
                        </a:rPr>
                        <a:t>+</a:t>
                      </a:r>
                    </a:p>
                  </a:txBody>
                  <a:tcPr>
                    <a:solidFill>
                      <a:srgbClr val="FF0000"/>
                    </a:solidFill>
                  </a:tcPr>
                </a:tc>
                <a:tc>
                  <a:txBody>
                    <a:bodyPr/>
                    <a:lstStyle/>
                    <a:p>
                      <a:pPr marL="0" indent="0" algn="ctr">
                        <a:buFont typeface="Arial" panose="020B0604020202020204" pitchFamily="34" charset="0"/>
                        <a:buNone/>
                      </a:pPr>
                      <a:r>
                        <a:rPr lang="en-US" sz="2800" dirty="0">
                          <a:solidFill>
                            <a:schemeClr val="bg1"/>
                          </a:solidFill>
                        </a:rPr>
                        <a:t>+</a:t>
                      </a:r>
                    </a:p>
                  </a:txBody>
                  <a:tcPr>
                    <a:noFill/>
                  </a:tcPr>
                </a:tc>
                <a:extLst>
                  <a:ext uri="{0D108BD9-81ED-4DB2-BD59-A6C34878D82A}">
                    <a16:rowId xmlns:a16="http://schemas.microsoft.com/office/drawing/2014/main" val="10001"/>
                  </a:ext>
                </a:extLst>
              </a:tr>
              <a:tr h="370840">
                <a:tc>
                  <a:txBody>
                    <a:bodyPr/>
                    <a:lstStyle/>
                    <a:p>
                      <a:r>
                        <a:rPr lang="en-US" sz="2800" dirty="0">
                          <a:solidFill>
                            <a:schemeClr val="bg1"/>
                          </a:solidFill>
                        </a:rPr>
                        <a:t>Need to resolve (seemingly) conflicting information</a:t>
                      </a:r>
                    </a:p>
                  </a:txBody>
                  <a:tcPr>
                    <a:noFill/>
                  </a:tcPr>
                </a:tc>
                <a:tc>
                  <a:txBody>
                    <a:bodyPr/>
                    <a:lstStyle/>
                    <a:p>
                      <a:pPr marL="0" indent="0" algn="ctr">
                        <a:buFont typeface="Arial" panose="020B0604020202020204" pitchFamily="34" charset="0"/>
                        <a:buNone/>
                      </a:pPr>
                      <a:endParaRPr lang="en-US" sz="2800">
                        <a:solidFill>
                          <a:schemeClr val="bg1"/>
                        </a:solidFill>
                      </a:endParaRPr>
                    </a:p>
                  </a:txBody>
                  <a:tcPr>
                    <a:noFill/>
                  </a:tcPr>
                </a:tc>
                <a:tc>
                  <a:txBody>
                    <a:bodyPr/>
                    <a:lstStyle/>
                    <a:p>
                      <a:pPr marL="0" indent="0" algn="ctr">
                        <a:buFont typeface="Arial" panose="020B0604020202020204" pitchFamily="34" charset="0"/>
                        <a:buNone/>
                      </a:pPr>
                      <a:r>
                        <a:rPr lang="en-US" sz="2800" dirty="0">
                          <a:solidFill>
                            <a:srgbClr val="FFFF00"/>
                          </a:solidFill>
                        </a:rPr>
                        <a:t>+</a:t>
                      </a:r>
                      <a:endParaRPr lang="en-US" sz="2800" baseline="30000" dirty="0">
                        <a:solidFill>
                          <a:srgbClr val="FFFF00"/>
                        </a:solidFill>
                      </a:endParaRPr>
                    </a:p>
                  </a:txBody>
                  <a:tcPr>
                    <a:solidFill>
                      <a:srgbClr val="FF0000"/>
                    </a:solidFill>
                  </a:tcPr>
                </a:tc>
                <a:tc>
                  <a:txBody>
                    <a:bodyPr/>
                    <a:lstStyle/>
                    <a:p>
                      <a:pPr marL="0" indent="0" algn="ctr">
                        <a:buFont typeface="Arial" panose="020B0604020202020204" pitchFamily="34" charset="0"/>
                        <a:buNone/>
                      </a:pPr>
                      <a:r>
                        <a:rPr lang="en-US" sz="2800" dirty="0">
                          <a:solidFill>
                            <a:schemeClr val="bg1"/>
                          </a:solidFill>
                        </a:rPr>
                        <a:t>+</a:t>
                      </a:r>
                    </a:p>
                  </a:txBody>
                  <a:tcPr>
                    <a:noFill/>
                  </a:tcPr>
                </a:tc>
                <a:extLst>
                  <a:ext uri="{0D108BD9-81ED-4DB2-BD59-A6C34878D82A}">
                    <a16:rowId xmlns:a16="http://schemas.microsoft.com/office/drawing/2014/main" val="10002"/>
                  </a:ext>
                </a:extLst>
              </a:tr>
              <a:tr h="370840">
                <a:tc>
                  <a:txBody>
                    <a:bodyPr/>
                    <a:lstStyle/>
                    <a:p>
                      <a:r>
                        <a:rPr lang="en-US" sz="2800" dirty="0">
                          <a:solidFill>
                            <a:schemeClr val="bg1"/>
                          </a:solidFill>
                        </a:rPr>
                        <a:t>Relative importance</a:t>
                      </a:r>
                      <a:r>
                        <a:rPr lang="en-US" sz="2800" baseline="0" dirty="0">
                          <a:solidFill>
                            <a:schemeClr val="bg1"/>
                          </a:solidFill>
                        </a:rPr>
                        <a:t> attached by sources to issue</a:t>
                      </a:r>
                      <a:endParaRPr lang="en-US" sz="2800" dirty="0">
                        <a:solidFill>
                          <a:schemeClr val="bg1"/>
                        </a:solidFill>
                      </a:endParaRPr>
                    </a:p>
                  </a:txBody>
                  <a:tcPr>
                    <a:noFill/>
                  </a:tcPr>
                </a:tc>
                <a:tc>
                  <a:txBody>
                    <a:bodyPr/>
                    <a:lstStyle/>
                    <a:p>
                      <a:pPr marL="0" indent="0" algn="ctr">
                        <a:buFont typeface="Arial" panose="020B0604020202020204" pitchFamily="34" charset="0"/>
                        <a:buNone/>
                      </a:pPr>
                      <a:r>
                        <a:rPr lang="en-US" sz="2800" dirty="0">
                          <a:solidFill>
                            <a:schemeClr val="bg1"/>
                          </a:solidFill>
                        </a:rPr>
                        <a:t>+</a:t>
                      </a:r>
                    </a:p>
                  </a:txBody>
                  <a:tcPr>
                    <a:noFill/>
                  </a:tcPr>
                </a:tc>
                <a:tc>
                  <a:txBody>
                    <a:bodyPr/>
                    <a:lstStyle/>
                    <a:p>
                      <a:pPr marL="0" marR="0" lvl="0" indent="0" algn="ctr" defTabSz="4572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2800" dirty="0">
                          <a:solidFill>
                            <a:srgbClr val="FFFF00"/>
                          </a:solidFill>
                        </a:rPr>
                        <a:t>+</a:t>
                      </a:r>
                      <a:endParaRPr lang="en-US" sz="2800" baseline="30000" dirty="0">
                        <a:solidFill>
                          <a:srgbClr val="FFFF00"/>
                        </a:solidFill>
                      </a:endParaRPr>
                    </a:p>
                    <a:p>
                      <a:pPr marL="0" indent="0" algn="ctr">
                        <a:buFont typeface="Arial" panose="020B0604020202020204" pitchFamily="34" charset="0"/>
                        <a:buNone/>
                      </a:pPr>
                      <a:endParaRPr lang="en-US" sz="2800" dirty="0">
                        <a:solidFill>
                          <a:srgbClr val="FFFF00"/>
                        </a:solidFill>
                      </a:endParaRPr>
                    </a:p>
                  </a:txBody>
                  <a:tcPr>
                    <a:solidFill>
                      <a:srgbClr val="FF0000"/>
                    </a:solidFill>
                  </a:tcPr>
                </a:tc>
                <a:tc>
                  <a:txBody>
                    <a:bodyPr/>
                    <a:lstStyle/>
                    <a:p>
                      <a:pPr marL="0" indent="0" algn="ctr">
                        <a:buFont typeface="Arial" panose="020B0604020202020204" pitchFamily="34" charset="0"/>
                        <a:buNone/>
                      </a:pPr>
                      <a:endParaRPr lang="en-US" sz="2800" dirty="0">
                        <a:solidFill>
                          <a:schemeClr val="bg1"/>
                        </a:solidFill>
                      </a:endParaRPr>
                    </a:p>
                  </a:txBody>
                  <a:tcPr>
                    <a:noFill/>
                  </a:tcPr>
                </a:tc>
                <a:extLst>
                  <a:ext uri="{0D108BD9-81ED-4DB2-BD59-A6C34878D82A}">
                    <a16:rowId xmlns:a16="http://schemas.microsoft.com/office/drawing/2014/main" val="10003"/>
                  </a:ext>
                </a:extLst>
              </a:tr>
              <a:tr h="370840">
                <a:tc>
                  <a:txBody>
                    <a:bodyPr/>
                    <a:lstStyle/>
                    <a:p>
                      <a:r>
                        <a:rPr lang="en-US" sz="2800" dirty="0">
                          <a:solidFill>
                            <a:schemeClr val="bg1"/>
                          </a:solidFill>
                        </a:rPr>
                        <a:t>Generalizability of findings</a:t>
                      </a:r>
                    </a:p>
                  </a:txBody>
                  <a:tcPr>
                    <a:noFill/>
                  </a:tcPr>
                </a:tc>
                <a:tc>
                  <a:txBody>
                    <a:bodyPr/>
                    <a:lstStyle/>
                    <a:p>
                      <a:pPr marL="0" indent="0" algn="ctr">
                        <a:buFont typeface="Arial" panose="020B0604020202020204" pitchFamily="34" charset="0"/>
                        <a:buNone/>
                      </a:pPr>
                      <a:r>
                        <a:rPr lang="en-US" sz="2800" dirty="0">
                          <a:solidFill>
                            <a:schemeClr val="bg1"/>
                          </a:solidFill>
                        </a:rPr>
                        <a:t>+</a:t>
                      </a:r>
                    </a:p>
                  </a:txBody>
                  <a:tcPr>
                    <a:noFill/>
                  </a:tcPr>
                </a:tc>
                <a:tc>
                  <a:txBody>
                    <a:bodyPr/>
                    <a:lstStyle/>
                    <a:p>
                      <a:pPr marL="0" marR="0" lvl="0" indent="0" algn="ctr" defTabSz="4572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2800" dirty="0">
                          <a:solidFill>
                            <a:srgbClr val="FFFF00"/>
                          </a:solidFill>
                        </a:rPr>
                        <a:t>+</a:t>
                      </a:r>
                      <a:endParaRPr lang="en-US" sz="2800" baseline="30000" dirty="0">
                        <a:solidFill>
                          <a:srgbClr val="FFFF00"/>
                        </a:solidFill>
                      </a:endParaRPr>
                    </a:p>
                  </a:txBody>
                  <a:tcPr>
                    <a:solidFill>
                      <a:srgbClr val="FF0000"/>
                    </a:solidFill>
                  </a:tcPr>
                </a:tc>
                <a:tc>
                  <a:txBody>
                    <a:bodyPr/>
                    <a:lstStyle/>
                    <a:p>
                      <a:pPr marL="0" indent="0" algn="ctr">
                        <a:buFont typeface="Arial" panose="020B0604020202020204" pitchFamily="34" charset="0"/>
                        <a:buNone/>
                      </a:pPr>
                      <a:endParaRPr lang="en-US" sz="2800" dirty="0">
                        <a:solidFill>
                          <a:schemeClr val="bg1"/>
                        </a:solidFill>
                      </a:endParaRPr>
                    </a:p>
                  </a:txBody>
                  <a:tcPr>
                    <a:noFill/>
                  </a:tcPr>
                </a:tc>
                <a:extLst>
                  <a:ext uri="{0D108BD9-81ED-4DB2-BD59-A6C34878D82A}">
                    <a16:rowId xmlns:a16="http://schemas.microsoft.com/office/drawing/2014/main" val="10004"/>
                  </a:ext>
                </a:extLst>
              </a:tr>
              <a:tr h="370840">
                <a:tc>
                  <a:txBody>
                    <a:bodyPr/>
                    <a:lstStyle/>
                    <a:p>
                      <a:r>
                        <a:rPr lang="en-US" sz="2800" dirty="0">
                          <a:solidFill>
                            <a:schemeClr val="bg1"/>
                          </a:solidFill>
                        </a:rPr>
                        <a:t>Timeliness of results</a:t>
                      </a:r>
                    </a:p>
                  </a:txBody>
                  <a:tcPr>
                    <a:noFill/>
                  </a:tcPr>
                </a:tc>
                <a:tc>
                  <a:txBody>
                    <a:bodyPr/>
                    <a:lstStyle/>
                    <a:p>
                      <a:pPr marL="0" indent="0" algn="ctr">
                        <a:buFont typeface="Arial" panose="020B0604020202020204" pitchFamily="34" charset="0"/>
                        <a:buNone/>
                      </a:pPr>
                      <a:endParaRPr lang="en-US" sz="2800" dirty="0">
                        <a:solidFill>
                          <a:schemeClr val="bg1"/>
                        </a:solidFill>
                      </a:endParaRPr>
                    </a:p>
                  </a:txBody>
                  <a:tcPr>
                    <a:noFill/>
                  </a:tcPr>
                </a:tc>
                <a:tc>
                  <a:txBody>
                    <a:bodyPr/>
                    <a:lstStyle/>
                    <a:p>
                      <a:pPr marL="0" indent="0" algn="ctr">
                        <a:buFont typeface="Arial" panose="020B0604020202020204" pitchFamily="34" charset="0"/>
                        <a:buNone/>
                      </a:pPr>
                      <a:r>
                        <a:rPr lang="en-US" sz="2800" dirty="0">
                          <a:solidFill>
                            <a:srgbClr val="FFFF00"/>
                          </a:solidFill>
                        </a:rPr>
                        <a:t>+</a:t>
                      </a:r>
                    </a:p>
                  </a:txBody>
                  <a:tcPr>
                    <a:solidFill>
                      <a:srgbClr val="FF0000"/>
                    </a:solidFill>
                  </a:tcPr>
                </a:tc>
                <a:tc>
                  <a:txBody>
                    <a:bodyPr/>
                    <a:lstStyle/>
                    <a:p>
                      <a:pPr marL="0" indent="0" algn="ctr">
                        <a:buFont typeface="Arial" panose="020B0604020202020204" pitchFamily="34" charset="0"/>
                        <a:buNone/>
                      </a:pPr>
                      <a:r>
                        <a:rPr lang="en-US" sz="2800" dirty="0">
                          <a:solidFill>
                            <a:schemeClr val="bg1"/>
                          </a:solidFill>
                        </a:rPr>
                        <a:t>+</a:t>
                      </a:r>
                    </a:p>
                  </a:txBody>
                  <a:tcPr>
                    <a:noFill/>
                  </a:tcPr>
                </a:tc>
                <a:extLst>
                  <a:ext uri="{0D108BD9-81ED-4DB2-BD59-A6C34878D82A}">
                    <a16:rowId xmlns:a16="http://schemas.microsoft.com/office/drawing/2014/main" val="10005"/>
                  </a:ext>
                </a:extLst>
              </a:tr>
              <a:tr h="370840">
                <a:tc>
                  <a:txBody>
                    <a:bodyPr/>
                    <a:lstStyle/>
                    <a:p>
                      <a:r>
                        <a:rPr lang="en-US" sz="2800" dirty="0">
                          <a:solidFill>
                            <a:schemeClr val="bg1"/>
                          </a:solidFill>
                        </a:rPr>
                        <a:t>Sensitivity</a:t>
                      </a:r>
                      <a:r>
                        <a:rPr lang="en-US" sz="2800" baseline="0" dirty="0">
                          <a:solidFill>
                            <a:schemeClr val="bg1"/>
                          </a:solidFill>
                        </a:rPr>
                        <a:t> of the issue researched</a:t>
                      </a:r>
                      <a:endParaRPr lang="en-US" sz="2800" dirty="0">
                        <a:solidFill>
                          <a:schemeClr val="bg1"/>
                        </a:solidFill>
                      </a:endParaRPr>
                    </a:p>
                  </a:txBody>
                  <a:tcPr>
                    <a:noFill/>
                  </a:tcPr>
                </a:tc>
                <a:tc>
                  <a:txBody>
                    <a:bodyPr/>
                    <a:lstStyle/>
                    <a:p>
                      <a:pPr marL="0" indent="0" algn="ctr">
                        <a:buFont typeface="Arial" panose="020B0604020202020204" pitchFamily="34" charset="0"/>
                        <a:buNone/>
                      </a:pPr>
                      <a:r>
                        <a:rPr lang="en-US" sz="2800" dirty="0">
                          <a:solidFill>
                            <a:schemeClr val="bg1"/>
                          </a:solidFill>
                        </a:rPr>
                        <a:t>+</a:t>
                      </a:r>
                    </a:p>
                  </a:txBody>
                  <a:tcPr>
                    <a:noFill/>
                  </a:tcPr>
                </a:tc>
                <a:tc>
                  <a:txBody>
                    <a:bodyPr/>
                    <a:lstStyle/>
                    <a:p>
                      <a:pPr marL="0" indent="0" algn="ctr">
                        <a:buFont typeface="Arial" panose="020B0604020202020204" pitchFamily="34" charset="0"/>
                        <a:buNone/>
                      </a:pPr>
                      <a:r>
                        <a:rPr lang="en-US" sz="2800" dirty="0">
                          <a:solidFill>
                            <a:srgbClr val="FFFF00"/>
                          </a:solidFill>
                        </a:rPr>
                        <a:t>+</a:t>
                      </a:r>
                    </a:p>
                  </a:txBody>
                  <a:tcPr>
                    <a:solidFill>
                      <a:srgbClr val="FF0000"/>
                    </a:solidFill>
                  </a:tcPr>
                </a:tc>
                <a:tc>
                  <a:txBody>
                    <a:bodyPr/>
                    <a:lstStyle/>
                    <a:p>
                      <a:pPr marL="0" indent="0" algn="ctr">
                        <a:buFont typeface="Arial" panose="020B0604020202020204" pitchFamily="34" charset="0"/>
                        <a:buNone/>
                      </a:pPr>
                      <a:endParaRPr lang="en-US" sz="2800" dirty="0">
                        <a:solidFill>
                          <a:srgbClr val="FFFF00"/>
                        </a:solidFill>
                      </a:endParaRPr>
                    </a:p>
                  </a:txBody>
                  <a:tcPr>
                    <a:noFill/>
                  </a:tcPr>
                </a:tc>
                <a:extLst>
                  <a:ext uri="{0D108BD9-81ED-4DB2-BD59-A6C34878D82A}">
                    <a16:rowId xmlns:a16="http://schemas.microsoft.com/office/drawing/2014/main" val="10006"/>
                  </a:ext>
                </a:extLst>
              </a:tr>
            </a:tbl>
          </a:graphicData>
        </a:graphic>
      </p:graphicFrame>
      <p:sp>
        <p:nvSpPr>
          <p:cNvPr id="5" name="TextBox 4"/>
          <p:cNvSpPr txBox="1"/>
          <p:nvPr/>
        </p:nvSpPr>
        <p:spPr>
          <a:xfrm>
            <a:off x="7232785" y="6172200"/>
            <a:ext cx="1758815" cy="523220"/>
          </a:xfrm>
          <a:prstGeom prst="rect">
            <a:avLst/>
          </a:prstGeom>
          <a:noFill/>
        </p:spPr>
        <p:txBody>
          <a:bodyPr wrap="none" rtlCol="0">
            <a:spAutoFit/>
          </a:bodyPr>
          <a:lstStyle/>
          <a:p>
            <a:r>
              <a:rPr lang="en-US" sz="2800" dirty="0">
                <a:solidFill>
                  <a:srgbClr val="FFFF00"/>
                </a:solidFill>
              </a:rPr>
              <a:t>interviews</a:t>
            </a:r>
          </a:p>
        </p:txBody>
      </p:sp>
      <p:sp>
        <p:nvSpPr>
          <p:cNvPr id="7" name="TextBox 6"/>
          <p:cNvSpPr txBox="1"/>
          <p:nvPr/>
        </p:nvSpPr>
        <p:spPr>
          <a:xfrm>
            <a:off x="211229" y="6172200"/>
            <a:ext cx="7180171" cy="523220"/>
          </a:xfrm>
          <a:prstGeom prst="rect">
            <a:avLst/>
          </a:prstGeom>
          <a:noFill/>
        </p:spPr>
        <p:txBody>
          <a:bodyPr wrap="none" rtlCol="0">
            <a:spAutoFit/>
          </a:bodyPr>
          <a:lstStyle/>
          <a:p>
            <a:r>
              <a:rPr lang="en-US" sz="2800" dirty="0">
                <a:solidFill>
                  <a:srgbClr val="FFFF00"/>
                </a:solidFill>
              </a:rPr>
              <a:t>When in doubt which one to select, go for: ….</a:t>
            </a:r>
          </a:p>
        </p:txBody>
      </p:sp>
      <p:sp>
        <p:nvSpPr>
          <p:cNvPr id="6" name="Title 1">
            <a:extLst>
              <a:ext uri="{FF2B5EF4-FFF2-40B4-BE49-F238E27FC236}">
                <a16:creationId xmlns:a16="http://schemas.microsoft.com/office/drawing/2014/main" id="{2D896DFD-C45C-4C39-AA0D-8C1D956F3BFF}"/>
              </a:ext>
            </a:extLst>
          </p:cNvPr>
          <p:cNvSpPr>
            <a:spLocks noGrp="1"/>
          </p:cNvSpPr>
          <p:nvPr>
            <p:ph type="title"/>
          </p:nvPr>
        </p:nvSpPr>
        <p:spPr>
          <a:xfrm>
            <a:off x="0" y="762000"/>
            <a:ext cx="9144000" cy="762000"/>
          </a:xfrm>
        </p:spPr>
        <p:txBody>
          <a:bodyPr/>
          <a:lstStyle/>
          <a:p>
            <a:r>
              <a:rPr lang="en-US" b="1" i="1" u="sng" dirty="0"/>
              <a:t>Q</a:t>
            </a:r>
            <a:r>
              <a:rPr lang="en-US" dirty="0"/>
              <a:t>uestionnaire, </a:t>
            </a:r>
            <a:r>
              <a:rPr lang="en-US" b="1" i="1" u="sng" dirty="0"/>
              <a:t>I</a:t>
            </a:r>
            <a:r>
              <a:rPr lang="en-US" dirty="0"/>
              <a:t>nterview, or </a:t>
            </a:r>
            <a:r>
              <a:rPr lang="en-US" b="1" i="1" u="sng" dirty="0"/>
              <a:t>F</a:t>
            </a:r>
            <a:r>
              <a:rPr lang="en-US" dirty="0"/>
              <a:t>ocus </a:t>
            </a:r>
            <a:r>
              <a:rPr lang="en-US" b="1" i="1" u="sng" dirty="0"/>
              <a:t>G</a:t>
            </a:r>
            <a:r>
              <a:rPr lang="en-US" dirty="0"/>
              <a:t>roup?</a:t>
            </a:r>
          </a:p>
        </p:txBody>
      </p:sp>
      <p:sp>
        <p:nvSpPr>
          <p:cNvPr id="2" name="Slide Number Placeholder 1">
            <a:extLst>
              <a:ext uri="{FF2B5EF4-FFF2-40B4-BE49-F238E27FC236}">
                <a16:creationId xmlns:a16="http://schemas.microsoft.com/office/drawing/2014/main" id="{5CF0678C-897A-4D4D-9C4A-B79047A83C35}"/>
              </a:ext>
            </a:extLst>
          </p:cNvPr>
          <p:cNvSpPr>
            <a:spLocks noGrp="1"/>
          </p:cNvSpPr>
          <p:nvPr>
            <p:ph type="sldNum" sz="quarter" idx="10"/>
          </p:nvPr>
        </p:nvSpPr>
        <p:spPr/>
        <p:txBody>
          <a:bodyPr/>
          <a:lstStyle/>
          <a:p>
            <a:fld id="{01EF93C7-D0AB-41D7-8C62-1F8A9E33AE23}" type="slidenum">
              <a:rPr lang="en-US" smtClean="0"/>
              <a:pPr/>
              <a:t>56</a:t>
            </a:fld>
            <a:endParaRPr lang="en-US"/>
          </a:p>
        </p:txBody>
      </p:sp>
    </p:spTree>
    <p:extLst>
      <p:ext uri="{BB962C8B-B14F-4D97-AF65-F5344CB8AC3E}">
        <p14:creationId xmlns:p14="http://schemas.microsoft.com/office/powerpoint/2010/main" val="417554292"/>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Steps for questionnaire-based surveys</a:t>
            </a:r>
          </a:p>
        </p:txBody>
      </p:sp>
      <p:sp>
        <p:nvSpPr>
          <p:cNvPr id="3" name="Content Placeholder 2"/>
          <p:cNvSpPr>
            <a:spLocks noGrp="1"/>
          </p:cNvSpPr>
          <p:nvPr>
            <p:ph idx="1"/>
          </p:nvPr>
        </p:nvSpPr>
        <p:spPr/>
        <p:txBody>
          <a:bodyPr/>
          <a:lstStyle/>
          <a:p>
            <a:pPr marL="495300" indent="-495300">
              <a:buFont typeface="Wingdings" panose="05000000000000000000" pitchFamily="2" charset="2"/>
              <a:buAutoNum type="arabicPeriod"/>
            </a:pPr>
            <a:r>
              <a:rPr lang="en-US" altLang="en-US" sz="2800" dirty="0">
                <a:latin typeface="Times New Roman" panose="02020603050405020304" pitchFamily="18" charset="0"/>
                <a:cs typeface="Times New Roman" panose="02020603050405020304" pitchFamily="18" charset="0"/>
              </a:rPr>
              <a:t>Write out the primary and secondary aims of the study.</a:t>
            </a:r>
          </a:p>
          <a:p>
            <a:pPr marL="495300" indent="-495300">
              <a:buFont typeface="Wingdings" panose="05000000000000000000" pitchFamily="2" charset="2"/>
              <a:buAutoNum type="arabicPeriod"/>
            </a:pPr>
            <a:r>
              <a:rPr lang="en-US" altLang="en-US" sz="2800" dirty="0">
                <a:latin typeface="Times New Roman" panose="02020603050405020304" pitchFamily="18" charset="0"/>
                <a:cs typeface="Times New Roman" panose="02020603050405020304" pitchFamily="18" charset="0"/>
              </a:rPr>
              <a:t>Identify the data elements to be collected relating to these aims.  </a:t>
            </a:r>
          </a:p>
          <a:p>
            <a:pPr marL="495300" indent="-495300">
              <a:buFont typeface="Wingdings" panose="05000000000000000000" pitchFamily="2" charset="2"/>
              <a:buAutoNum type="arabicPeriod"/>
            </a:pPr>
            <a:r>
              <a:rPr lang="en-US" altLang="en-US" sz="2800" dirty="0">
                <a:latin typeface="Times New Roman" panose="02020603050405020304" pitchFamily="18" charset="0"/>
                <a:cs typeface="Times New Roman" panose="02020603050405020304" pitchFamily="18" charset="0"/>
              </a:rPr>
              <a:t>Review the current literature to identify already validated questionnaires that use these or similar data elements.</a:t>
            </a:r>
          </a:p>
          <a:p>
            <a:pPr marL="495300" indent="-495300">
              <a:buFont typeface="Wingdings" panose="05000000000000000000" pitchFamily="2" charset="2"/>
              <a:buAutoNum type="arabicPeriod"/>
            </a:pPr>
            <a:r>
              <a:rPr lang="en-US" altLang="en-US" sz="2800" dirty="0">
                <a:latin typeface="Times New Roman" panose="02020603050405020304" pitchFamily="18" charset="0"/>
                <a:cs typeface="Times New Roman" panose="02020603050405020304" pitchFamily="18" charset="0"/>
              </a:rPr>
              <a:t>Compose a draft of the questionnaire.</a:t>
            </a:r>
          </a:p>
          <a:p>
            <a:pPr marL="495300" indent="-495300">
              <a:buFont typeface="Wingdings" panose="05000000000000000000" pitchFamily="2" charset="2"/>
              <a:buAutoNum type="arabicPeriod"/>
            </a:pPr>
            <a:r>
              <a:rPr lang="en-US" altLang="en-US" sz="2800" dirty="0">
                <a:latin typeface="Times New Roman" panose="02020603050405020304" pitchFamily="18" charset="0"/>
                <a:cs typeface="Times New Roman" panose="02020603050405020304" pitchFamily="18" charset="0"/>
              </a:rPr>
              <a:t>Solicit some advice on the draft and adjust accordingly.</a:t>
            </a:r>
          </a:p>
          <a:p>
            <a:pPr marL="495300" indent="-495300">
              <a:buFont typeface="Wingdings" panose="05000000000000000000" pitchFamily="2" charset="2"/>
              <a:buAutoNum type="arabicPeriod"/>
            </a:pPr>
            <a:r>
              <a:rPr lang="en-US" altLang="en-US" sz="2800" dirty="0">
                <a:latin typeface="Times New Roman" panose="02020603050405020304" pitchFamily="18" charset="0"/>
                <a:cs typeface="Times New Roman" panose="02020603050405020304" pitchFamily="18" charset="0"/>
              </a:rPr>
              <a:t>Test it out in a small sample and adjust again.</a:t>
            </a:r>
          </a:p>
          <a:p>
            <a:pPr marL="495300" indent="-495300">
              <a:buFont typeface="Wingdings" panose="05000000000000000000" pitchFamily="2" charset="2"/>
              <a:buAutoNum type="arabicPeriod"/>
            </a:pPr>
            <a:r>
              <a:rPr lang="en-US" altLang="en-US" sz="2800" dirty="0">
                <a:latin typeface="Times New Roman" panose="02020603050405020304" pitchFamily="18" charset="0"/>
                <a:cs typeface="Times New Roman" panose="02020603050405020304" pitchFamily="18" charset="0"/>
              </a:rPr>
              <a:t>Finalize and roll out.</a:t>
            </a:r>
          </a:p>
          <a:p>
            <a:endParaRPr lang="en-US" sz="2800" dirty="0"/>
          </a:p>
        </p:txBody>
      </p:sp>
      <p:sp>
        <p:nvSpPr>
          <p:cNvPr id="5" name="Slide Number Placeholder 4">
            <a:extLst>
              <a:ext uri="{FF2B5EF4-FFF2-40B4-BE49-F238E27FC236}">
                <a16:creationId xmlns:a16="http://schemas.microsoft.com/office/drawing/2014/main" id="{D0B41E07-6ADC-4657-8F40-C3D4826E15B8}"/>
              </a:ext>
            </a:extLst>
          </p:cNvPr>
          <p:cNvSpPr>
            <a:spLocks noGrp="1"/>
          </p:cNvSpPr>
          <p:nvPr>
            <p:ph type="sldNum" sz="quarter" idx="10"/>
          </p:nvPr>
        </p:nvSpPr>
        <p:spPr/>
        <p:txBody>
          <a:bodyPr/>
          <a:lstStyle/>
          <a:p>
            <a:fld id="{01EF93C7-D0AB-41D7-8C62-1F8A9E33AE23}" type="slidenum">
              <a:rPr lang="en-US" smtClean="0"/>
              <a:pPr/>
              <a:t>57</a:t>
            </a:fld>
            <a:endParaRPr lang="en-US"/>
          </a:p>
        </p:txBody>
      </p:sp>
    </p:spTree>
    <p:extLst>
      <p:ext uri="{BB962C8B-B14F-4D97-AF65-F5344CB8AC3E}">
        <p14:creationId xmlns:p14="http://schemas.microsoft.com/office/powerpoint/2010/main" val="2348114419"/>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Web surveys, anything more popular?</a:t>
            </a:r>
          </a:p>
        </p:txBody>
      </p:sp>
      <p:pic>
        <p:nvPicPr>
          <p:cNvPr id="4" name="Picture 3"/>
          <p:cNvPicPr>
            <a:picLocks noChangeAspect="1"/>
          </p:cNvPicPr>
          <p:nvPr/>
        </p:nvPicPr>
        <p:blipFill>
          <a:blip r:embed="rId2"/>
          <a:stretch>
            <a:fillRect/>
          </a:stretch>
        </p:blipFill>
        <p:spPr>
          <a:xfrm>
            <a:off x="0" y="1676400"/>
            <a:ext cx="4713336" cy="5181600"/>
          </a:xfrm>
          <a:prstGeom prst="rect">
            <a:avLst/>
          </a:prstGeom>
        </p:spPr>
      </p:pic>
      <p:pic>
        <p:nvPicPr>
          <p:cNvPr id="5" name="Picture 4"/>
          <p:cNvPicPr>
            <a:picLocks noChangeAspect="1"/>
          </p:cNvPicPr>
          <p:nvPr/>
        </p:nvPicPr>
        <p:blipFill>
          <a:blip r:embed="rId3"/>
          <a:stretch>
            <a:fillRect/>
          </a:stretch>
        </p:blipFill>
        <p:spPr>
          <a:xfrm>
            <a:off x="4634766" y="1676400"/>
            <a:ext cx="4509234" cy="5181600"/>
          </a:xfrm>
          <a:prstGeom prst="rect">
            <a:avLst/>
          </a:prstGeom>
        </p:spPr>
      </p:pic>
      <p:sp>
        <p:nvSpPr>
          <p:cNvPr id="3" name="Slide Number Placeholder 2">
            <a:extLst>
              <a:ext uri="{FF2B5EF4-FFF2-40B4-BE49-F238E27FC236}">
                <a16:creationId xmlns:a16="http://schemas.microsoft.com/office/drawing/2014/main" id="{A9DC5685-664F-4387-BE1E-B499114C3760}"/>
              </a:ext>
            </a:extLst>
          </p:cNvPr>
          <p:cNvSpPr>
            <a:spLocks noGrp="1"/>
          </p:cNvSpPr>
          <p:nvPr>
            <p:ph type="sldNum" sz="quarter" idx="10"/>
          </p:nvPr>
        </p:nvSpPr>
        <p:spPr/>
        <p:txBody>
          <a:bodyPr/>
          <a:lstStyle/>
          <a:p>
            <a:fld id="{01EF93C7-D0AB-41D7-8C62-1F8A9E33AE23}" type="slidenum">
              <a:rPr lang="en-US" smtClean="0"/>
              <a:pPr/>
              <a:t>58</a:t>
            </a:fld>
            <a:endParaRPr lang="en-US"/>
          </a:p>
        </p:txBody>
      </p:sp>
    </p:spTree>
    <p:extLst>
      <p:ext uri="{BB962C8B-B14F-4D97-AF65-F5344CB8AC3E}">
        <p14:creationId xmlns:p14="http://schemas.microsoft.com/office/powerpoint/2010/main" val="406055625"/>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Pros and cons of questionnaires</a:t>
            </a:r>
          </a:p>
        </p:txBody>
      </p:sp>
      <p:sp>
        <p:nvSpPr>
          <p:cNvPr id="3" name="Content Placeholder 2"/>
          <p:cNvSpPr>
            <a:spLocks noGrp="1"/>
          </p:cNvSpPr>
          <p:nvPr>
            <p:ph idx="1"/>
          </p:nvPr>
        </p:nvSpPr>
        <p:spPr/>
        <p:txBody>
          <a:bodyPr/>
          <a:lstStyle/>
          <a:p>
            <a:r>
              <a:rPr lang="en-US" u="sng" dirty="0"/>
              <a:t>Advantages</a:t>
            </a:r>
            <a:r>
              <a:rPr lang="en-US" dirty="0"/>
              <a:t>:</a:t>
            </a:r>
          </a:p>
          <a:p>
            <a:pPr>
              <a:buFont typeface="Arial" panose="020B0604020202020204" pitchFamily="34" charset="0"/>
              <a:buChar char="•"/>
            </a:pPr>
            <a:r>
              <a:rPr lang="en-US" dirty="0"/>
              <a:t>good for gathering descriptive data,</a:t>
            </a:r>
          </a:p>
          <a:p>
            <a:pPr>
              <a:buFont typeface="Arial" panose="020B0604020202020204" pitchFamily="34" charset="0"/>
              <a:buChar char="•"/>
            </a:pPr>
            <a:r>
              <a:rPr lang="en-US" dirty="0"/>
              <a:t>can cover a wide range of topics,</a:t>
            </a:r>
          </a:p>
          <a:p>
            <a:pPr>
              <a:buFont typeface="Arial" panose="020B0604020202020204" pitchFamily="34" charset="0"/>
              <a:buChar char="•"/>
            </a:pPr>
            <a:r>
              <a:rPr lang="en-US" dirty="0"/>
              <a:t>are relatively inexpensive to use,</a:t>
            </a:r>
          </a:p>
          <a:p>
            <a:pPr>
              <a:buFont typeface="Arial" panose="020B0604020202020204" pitchFamily="34" charset="0"/>
              <a:buChar char="•"/>
            </a:pPr>
            <a:r>
              <a:rPr lang="en-US" dirty="0"/>
              <a:t>may provide anonymity,</a:t>
            </a:r>
          </a:p>
          <a:p>
            <a:pPr>
              <a:buFont typeface="Arial" panose="020B0604020202020204" pitchFamily="34" charset="0"/>
              <a:buChar char="•"/>
            </a:pPr>
            <a:r>
              <a:rPr lang="en-US" dirty="0"/>
              <a:t>can be analyzed using a variety of existing software.</a:t>
            </a:r>
          </a:p>
          <a:p>
            <a:r>
              <a:rPr lang="en-US" u="sng" dirty="0"/>
              <a:t>Disadvantages</a:t>
            </a:r>
            <a:r>
              <a:rPr lang="en-US" dirty="0"/>
              <a:t>:</a:t>
            </a:r>
          </a:p>
          <a:p>
            <a:pPr>
              <a:buFont typeface="Arial" panose="020B0604020202020204" pitchFamily="34" charset="0"/>
              <a:buChar char="•"/>
            </a:pPr>
            <a:r>
              <a:rPr lang="en-US" dirty="0"/>
              <a:t>Self-report may lead to biased reporting;</a:t>
            </a:r>
          </a:p>
          <a:p>
            <a:pPr>
              <a:buFont typeface="Arial" panose="020B0604020202020204" pitchFamily="34" charset="0"/>
              <a:buChar char="•"/>
            </a:pPr>
            <a:r>
              <a:rPr lang="en-US" dirty="0"/>
              <a:t>Data may provide a general picture but lack depth;</a:t>
            </a:r>
          </a:p>
          <a:p>
            <a:pPr>
              <a:buFont typeface="Arial" panose="020B0604020202020204" pitchFamily="34" charset="0"/>
              <a:buChar char="•"/>
            </a:pPr>
            <a:r>
              <a:rPr lang="en-US" dirty="0"/>
              <a:t>May not provide adequate information on context.</a:t>
            </a:r>
          </a:p>
        </p:txBody>
      </p:sp>
      <p:sp>
        <p:nvSpPr>
          <p:cNvPr id="4" name="Rectangle 3"/>
          <p:cNvSpPr/>
          <p:nvPr/>
        </p:nvSpPr>
        <p:spPr>
          <a:xfrm>
            <a:off x="0" y="6258580"/>
            <a:ext cx="9067800" cy="523220"/>
          </a:xfrm>
          <a:prstGeom prst="rect">
            <a:avLst/>
          </a:prstGeom>
        </p:spPr>
        <p:txBody>
          <a:bodyPr wrap="square">
            <a:spAutoFit/>
          </a:bodyPr>
          <a:lstStyle/>
          <a:p>
            <a:pPr algn="r"/>
            <a:r>
              <a:rPr lang="en-US" sz="1400" b="0" dirty="0">
                <a:solidFill>
                  <a:schemeClr val="bg1"/>
                </a:solidFill>
              </a:rPr>
              <a:t>NSF. The 2002 User Friendly Handbook for Project Evaluation. Section III - An Overview of Quantitative and Qualitative Data Collection Methods. </a:t>
            </a:r>
            <a:r>
              <a:rPr lang="en-US" sz="1400" b="0" dirty="0">
                <a:solidFill>
                  <a:schemeClr val="bg1"/>
                </a:solidFill>
                <a:hlinkClick r:id="rId2"/>
              </a:rPr>
              <a:t>https://www.nsf.gov/pubs/2002/nsf02057/nsf02057_4.pdf</a:t>
            </a:r>
            <a:r>
              <a:rPr lang="en-US" sz="1400" b="0" dirty="0">
                <a:solidFill>
                  <a:schemeClr val="bg1"/>
                </a:solidFill>
              </a:rPr>
              <a:t> </a:t>
            </a:r>
          </a:p>
        </p:txBody>
      </p:sp>
      <p:sp>
        <p:nvSpPr>
          <p:cNvPr id="5" name="Slide Number Placeholder 4">
            <a:extLst>
              <a:ext uri="{FF2B5EF4-FFF2-40B4-BE49-F238E27FC236}">
                <a16:creationId xmlns:a16="http://schemas.microsoft.com/office/drawing/2014/main" id="{B109562C-B212-487F-A5AC-1914CB85A799}"/>
              </a:ext>
            </a:extLst>
          </p:cNvPr>
          <p:cNvSpPr>
            <a:spLocks noGrp="1"/>
          </p:cNvSpPr>
          <p:nvPr>
            <p:ph type="sldNum" sz="quarter" idx="10"/>
          </p:nvPr>
        </p:nvSpPr>
        <p:spPr/>
        <p:txBody>
          <a:bodyPr/>
          <a:lstStyle/>
          <a:p>
            <a:fld id="{01EF93C7-D0AB-41D7-8C62-1F8A9E33AE23}" type="slidenum">
              <a:rPr lang="en-US" smtClean="0"/>
              <a:pPr/>
              <a:t>59</a:t>
            </a:fld>
            <a:endParaRPr lang="en-US"/>
          </a:p>
        </p:txBody>
      </p:sp>
    </p:spTree>
    <p:extLst>
      <p:ext uri="{BB962C8B-B14F-4D97-AF65-F5344CB8AC3E}">
        <p14:creationId xmlns:p14="http://schemas.microsoft.com/office/powerpoint/2010/main" val="28551459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7" end="7"/>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8" end="8"/>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AutoShape 2"/>
          <p:cNvSpPr>
            <a:spLocks noGrp="1" noChangeArrowheads="1"/>
          </p:cNvSpPr>
          <p:nvPr>
            <p:ph type="title"/>
          </p:nvPr>
        </p:nvSpPr>
        <p:spPr/>
        <p:txBody>
          <a:bodyPr/>
          <a:lstStyle/>
          <a:p>
            <a:pPr eaLnBrk="1" hangingPunct="1"/>
            <a:r>
              <a:rPr lang="en-US" dirty="0"/>
              <a:t>The scientific endeavor in general</a:t>
            </a:r>
          </a:p>
        </p:txBody>
      </p:sp>
      <p:grpSp>
        <p:nvGrpSpPr>
          <p:cNvPr id="2" name="Group 3"/>
          <p:cNvGrpSpPr>
            <a:grpSpLocks/>
          </p:cNvGrpSpPr>
          <p:nvPr/>
        </p:nvGrpSpPr>
        <p:grpSpPr bwMode="auto">
          <a:xfrm>
            <a:off x="3905250" y="1882775"/>
            <a:ext cx="1077913" cy="1262062"/>
            <a:chOff x="3170" y="2938"/>
            <a:chExt cx="679" cy="795"/>
          </a:xfrm>
        </p:grpSpPr>
        <p:sp>
          <p:nvSpPr>
            <p:cNvPr id="7444" name="Oval 4"/>
            <p:cNvSpPr>
              <a:spLocks noChangeArrowheads="1"/>
            </p:cNvSpPr>
            <p:nvPr/>
          </p:nvSpPr>
          <p:spPr bwMode="auto">
            <a:xfrm flipH="1">
              <a:off x="3170" y="3006"/>
              <a:ext cx="97" cy="97"/>
            </a:xfrm>
            <a:prstGeom prst="ellipse">
              <a:avLst/>
            </a:prstGeom>
            <a:solidFill>
              <a:srgbClr val="FF9933"/>
            </a:solidFill>
            <a:ln w="9525">
              <a:solidFill>
                <a:schemeClr val="bg1"/>
              </a:solidFill>
              <a:round/>
              <a:headEnd/>
              <a:tailEnd/>
            </a:ln>
          </p:spPr>
          <p:txBody>
            <a:bodyPr wrap="none" anchor="ctr"/>
            <a:lstStyle/>
            <a:p>
              <a:endParaRPr lang="en-US"/>
            </a:p>
          </p:txBody>
        </p:sp>
        <p:sp>
          <p:nvSpPr>
            <p:cNvPr id="7445" name="Oval 5"/>
            <p:cNvSpPr>
              <a:spLocks noChangeArrowheads="1"/>
            </p:cNvSpPr>
            <p:nvPr/>
          </p:nvSpPr>
          <p:spPr bwMode="auto">
            <a:xfrm flipH="1">
              <a:off x="3267" y="3103"/>
              <a:ext cx="97" cy="97"/>
            </a:xfrm>
            <a:prstGeom prst="ellipse">
              <a:avLst/>
            </a:prstGeom>
            <a:solidFill>
              <a:srgbClr val="FF9933"/>
            </a:solidFill>
            <a:ln w="9525">
              <a:solidFill>
                <a:schemeClr val="bg1"/>
              </a:solidFill>
              <a:round/>
              <a:headEnd/>
              <a:tailEnd/>
            </a:ln>
          </p:spPr>
          <p:txBody>
            <a:bodyPr wrap="none" anchor="ctr"/>
            <a:lstStyle/>
            <a:p>
              <a:endParaRPr lang="en-US"/>
            </a:p>
          </p:txBody>
        </p:sp>
        <p:sp>
          <p:nvSpPr>
            <p:cNvPr id="7446" name="Oval 6"/>
            <p:cNvSpPr>
              <a:spLocks noChangeArrowheads="1"/>
            </p:cNvSpPr>
            <p:nvPr/>
          </p:nvSpPr>
          <p:spPr bwMode="auto">
            <a:xfrm flipH="1">
              <a:off x="3412" y="3151"/>
              <a:ext cx="97" cy="97"/>
            </a:xfrm>
            <a:prstGeom prst="ellipse">
              <a:avLst/>
            </a:prstGeom>
            <a:solidFill>
              <a:srgbClr val="FF9933"/>
            </a:solidFill>
            <a:ln w="9525">
              <a:solidFill>
                <a:schemeClr val="bg1"/>
              </a:solidFill>
              <a:round/>
              <a:headEnd/>
              <a:tailEnd/>
            </a:ln>
          </p:spPr>
          <p:txBody>
            <a:bodyPr wrap="none" anchor="ctr"/>
            <a:lstStyle/>
            <a:p>
              <a:endParaRPr lang="en-US"/>
            </a:p>
          </p:txBody>
        </p:sp>
        <p:sp>
          <p:nvSpPr>
            <p:cNvPr id="7447" name="Oval 7"/>
            <p:cNvSpPr>
              <a:spLocks noChangeArrowheads="1"/>
            </p:cNvSpPr>
            <p:nvPr/>
          </p:nvSpPr>
          <p:spPr bwMode="auto">
            <a:xfrm flipH="1">
              <a:off x="3218" y="3297"/>
              <a:ext cx="97" cy="97"/>
            </a:xfrm>
            <a:prstGeom prst="ellipse">
              <a:avLst/>
            </a:prstGeom>
            <a:solidFill>
              <a:srgbClr val="FF9933"/>
            </a:solidFill>
            <a:ln w="9525">
              <a:solidFill>
                <a:schemeClr val="bg1"/>
              </a:solidFill>
              <a:round/>
              <a:headEnd/>
              <a:tailEnd/>
            </a:ln>
          </p:spPr>
          <p:txBody>
            <a:bodyPr wrap="none" anchor="ctr"/>
            <a:lstStyle/>
            <a:p>
              <a:endParaRPr lang="en-US"/>
            </a:p>
          </p:txBody>
        </p:sp>
        <p:sp>
          <p:nvSpPr>
            <p:cNvPr id="7448" name="Oval 8"/>
            <p:cNvSpPr>
              <a:spLocks noChangeArrowheads="1"/>
            </p:cNvSpPr>
            <p:nvPr/>
          </p:nvSpPr>
          <p:spPr bwMode="auto">
            <a:xfrm flipH="1">
              <a:off x="3558" y="3442"/>
              <a:ext cx="97" cy="97"/>
            </a:xfrm>
            <a:prstGeom prst="ellipse">
              <a:avLst/>
            </a:prstGeom>
            <a:solidFill>
              <a:srgbClr val="FF9933"/>
            </a:solidFill>
            <a:ln w="9525">
              <a:solidFill>
                <a:schemeClr val="bg1"/>
              </a:solidFill>
              <a:round/>
              <a:headEnd/>
              <a:tailEnd/>
            </a:ln>
          </p:spPr>
          <p:txBody>
            <a:bodyPr wrap="none" anchor="ctr"/>
            <a:lstStyle/>
            <a:p>
              <a:endParaRPr lang="en-US"/>
            </a:p>
          </p:txBody>
        </p:sp>
        <p:sp>
          <p:nvSpPr>
            <p:cNvPr id="7449" name="Oval 9"/>
            <p:cNvSpPr>
              <a:spLocks noChangeArrowheads="1"/>
            </p:cNvSpPr>
            <p:nvPr/>
          </p:nvSpPr>
          <p:spPr bwMode="auto">
            <a:xfrm flipH="1">
              <a:off x="3655" y="3248"/>
              <a:ext cx="97" cy="97"/>
            </a:xfrm>
            <a:prstGeom prst="ellipse">
              <a:avLst/>
            </a:prstGeom>
            <a:solidFill>
              <a:srgbClr val="FF9933"/>
            </a:solidFill>
            <a:ln w="9525">
              <a:solidFill>
                <a:schemeClr val="bg1"/>
              </a:solidFill>
              <a:round/>
              <a:headEnd/>
              <a:tailEnd/>
            </a:ln>
          </p:spPr>
          <p:txBody>
            <a:bodyPr wrap="none" anchor="ctr"/>
            <a:lstStyle/>
            <a:p>
              <a:endParaRPr lang="en-US"/>
            </a:p>
          </p:txBody>
        </p:sp>
        <p:sp>
          <p:nvSpPr>
            <p:cNvPr id="7450" name="Oval 10"/>
            <p:cNvSpPr>
              <a:spLocks noChangeArrowheads="1"/>
            </p:cNvSpPr>
            <p:nvPr/>
          </p:nvSpPr>
          <p:spPr bwMode="auto">
            <a:xfrm flipH="1">
              <a:off x="3461" y="3394"/>
              <a:ext cx="97" cy="97"/>
            </a:xfrm>
            <a:prstGeom prst="ellipse">
              <a:avLst/>
            </a:prstGeom>
            <a:solidFill>
              <a:srgbClr val="FF9933"/>
            </a:solidFill>
            <a:ln w="9525">
              <a:solidFill>
                <a:schemeClr val="bg1"/>
              </a:solidFill>
              <a:round/>
              <a:headEnd/>
              <a:tailEnd/>
            </a:ln>
          </p:spPr>
          <p:txBody>
            <a:bodyPr wrap="none" anchor="ctr"/>
            <a:lstStyle/>
            <a:p>
              <a:endParaRPr lang="en-US"/>
            </a:p>
          </p:txBody>
        </p:sp>
        <p:sp>
          <p:nvSpPr>
            <p:cNvPr id="7451" name="Oval 11"/>
            <p:cNvSpPr>
              <a:spLocks noChangeArrowheads="1"/>
            </p:cNvSpPr>
            <p:nvPr/>
          </p:nvSpPr>
          <p:spPr bwMode="auto">
            <a:xfrm flipH="1">
              <a:off x="3558" y="3054"/>
              <a:ext cx="97" cy="97"/>
            </a:xfrm>
            <a:prstGeom prst="ellipse">
              <a:avLst/>
            </a:prstGeom>
            <a:solidFill>
              <a:srgbClr val="FF9933"/>
            </a:solidFill>
            <a:ln w="9525">
              <a:solidFill>
                <a:schemeClr val="bg1"/>
              </a:solidFill>
              <a:round/>
              <a:headEnd/>
              <a:tailEnd/>
            </a:ln>
          </p:spPr>
          <p:txBody>
            <a:bodyPr wrap="none" anchor="ctr"/>
            <a:lstStyle/>
            <a:p>
              <a:endParaRPr lang="en-US"/>
            </a:p>
          </p:txBody>
        </p:sp>
        <p:sp>
          <p:nvSpPr>
            <p:cNvPr id="7452" name="Oval 12"/>
            <p:cNvSpPr>
              <a:spLocks noChangeArrowheads="1"/>
            </p:cNvSpPr>
            <p:nvPr/>
          </p:nvSpPr>
          <p:spPr bwMode="auto">
            <a:xfrm flipH="1">
              <a:off x="3267" y="3103"/>
              <a:ext cx="97" cy="97"/>
            </a:xfrm>
            <a:prstGeom prst="ellipse">
              <a:avLst/>
            </a:prstGeom>
            <a:solidFill>
              <a:srgbClr val="FF9933"/>
            </a:solidFill>
            <a:ln w="9525">
              <a:solidFill>
                <a:schemeClr val="bg1"/>
              </a:solidFill>
              <a:round/>
              <a:headEnd/>
              <a:tailEnd/>
            </a:ln>
          </p:spPr>
          <p:txBody>
            <a:bodyPr wrap="none" anchor="ctr"/>
            <a:lstStyle/>
            <a:p>
              <a:endParaRPr lang="en-US"/>
            </a:p>
          </p:txBody>
        </p:sp>
        <p:sp>
          <p:nvSpPr>
            <p:cNvPr id="7453" name="Oval 13"/>
            <p:cNvSpPr>
              <a:spLocks noChangeArrowheads="1"/>
            </p:cNvSpPr>
            <p:nvPr/>
          </p:nvSpPr>
          <p:spPr bwMode="auto">
            <a:xfrm flipH="1">
              <a:off x="3364" y="3200"/>
              <a:ext cx="97" cy="97"/>
            </a:xfrm>
            <a:prstGeom prst="ellipse">
              <a:avLst/>
            </a:prstGeom>
            <a:solidFill>
              <a:srgbClr val="FF9933"/>
            </a:solidFill>
            <a:ln w="9525">
              <a:solidFill>
                <a:schemeClr val="bg1"/>
              </a:solidFill>
              <a:round/>
              <a:headEnd/>
              <a:tailEnd/>
            </a:ln>
          </p:spPr>
          <p:txBody>
            <a:bodyPr wrap="none" anchor="ctr"/>
            <a:lstStyle/>
            <a:p>
              <a:endParaRPr lang="en-US"/>
            </a:p>
          </p:txBody>
        </p:sp>
        <p:sp>
          <p:nvSpPr>
            <p:cNvPr id="7454" name="Oval 14"/>
            <p:cNvSpPr>
              <a:spLocks noChangeArrowheads="1"/>
            </p:cNvSpPr>
            <p:nvPr/>
          </p:nvSpPr>
          <p:spPr bwMode="auto">
            <a:xfrm flipH="1">
              <a:off x="3509" y="3248"/>
              <a:ext cx="97" cy="97"/>
            </a:xfrm>
            <a:prstGeom prst="ellipse">
              <a:avLst/>
            </a:prstGeom>
            <a:solidFill>
              <a:srgbClr val="FF9933"/>
            </a:solidFill>
            <a:ln w="9525">
              <a:solidFill>
                <a:schemeClr val="bg1"/>
              </a:solidFill>
              <a:round/>
              <a:headEnd/>
              <a:tailEnd/>
            </a:ln>
          </p:spPr>
          <p:txBody>
            <a:bodyPr wrap="none" anchor="ctr"/>
            <a:lstStyle/>
            <a:p>
              <a:endParaRPr lang="en-US"/>
            </a:p>
          </p:txBody>
        </p:sp>
        <p:sp>
          <p:nvSpPr>
            <p:cNvPr id="7455" name="Oval 15"/>
            <p:cNvSpPr>
              <a:spLocks noChangeArrowheads="1"/>
            </p:cNvSpPr>
            <p:nvPr/>
          </p:nvSpPr>
          <p:spPr bwMode="auto">
            <a:xfrm flipH="1">
              <a:off x="3315" y="3394"/>
              <a:ext cx="97" cy="97"/>
            </a:xfrm>
            <a:prstGeom prst="ellipse">
              <a:avLst/>
            </a:prstGeom>
            <a:solidFill>
              <a:srgbClr val="FF9933"/>
            </a:solidFill>
            <a:ln w="9525">
              <a:solidFill>
                <a:schemeClr val="bg1"/>
              </a:solidFill>
              <a:round/>
              <a:headEnd/>
              <a:tailEnd/>
            </a:ln>
          </p:spPr>
          <p:txBody>
            <a:bodyPr wrap="none" anchor="ctr"/>
            <a:lstStyle/>
            <a:p>
              <a:endParaRPr lang="en-US"/>
            </a:p>
          </p:txBody>
        </p:sp>
        <p:sp>
          <p:nvSpPr>
            <p:cNvPr id="7456" name="Oval 16"/>
            <p:cNvSpPr>
              <a:spLocks noChangeArrowheads="1"/>
            </p:cNvSpPr>
            <p:nvPr/>
          </p:nvSpPr>
          <p:spPr bwMode="auto">
            <a:xfrm flipH="1">
              <a:off x="3655" y="3539"/>
              <a:ext cx="97" cy="97"/>
            </a:xfrm>
            <a:prstGeom prst="ellipse">
              <a:avLst/>
            </a:prstGeom>
            <a:solidFill>
              <a:srgbClr val="FF9933"/>
            </a:solidFill>
            <a:ln w="9525">
              <a:solidFill>
                <a:schemeClr val="bg1"/>
              </a:solidFill>
              <a:round/>
              <a:headEnd/>
              <a:tailEnd/>
            </a:ln>
          </p:spPr>
          <p:txBody>
            <a:bodyPr wrap="none" anchor="ctr"/>
            <a:lstStyle/>
            <a:p>
              <a:endParaRPr lang="en-US"/>
            </a:p>
          </p:txBody>
        </p:sp>
        <p:sp>
          <p:nvSpPr>
            <p:cNvPr id="7457" name="Oval 17"/>
            <p:cNvSpPr>
              <a:spLocks noChangeArrowheads="1"/>
            </p:cNvSpPr>
            <p:nvPr/>
          </p:nvSpPr>
          <p:spPr bwMode="auto">
            <a:xfrm flipH="1">
              <a:off x="3655" y="3442"/>
              <a:ext cx="97" cy="97"/>
            </a:xfrm>
            <a:prstGeom prst="ellipse">
              <a:avLst/>
            </a:prstGeom>
            <a:solidFill>
              <a:srgbClr val="FF9933"/>
            </a:solidFill>
            <a:ln w="9525">
              <a:solidFill>
                <a:schemeClr val="bg1"/>
              </a:solidFill>
              <a:round/>
              <a:headEnd/>
              <a:tailEnd/>
            </a:ln>
          </p:spPr>
          <p:txBody>
            <a:bodyPr wrap="none" anchor="ctr"/>
            <a:lstStyle/>
            <a:p>
              <a:endParaRPr lang="en-US"/>
            </a:p>
          </p:txBody>
        </p:sp>
        <p:sp>
          <p:nvSpPr>
            <p:cNvPr id="7458" name="Oval 18"/>
            <p:cNvSpPr>
              <a:spLocks noChangeArrowheads="1"/>
            </p:cNvSpPr>
            <p:nvPr/>
          </p:nvSpPr>
          <p:spPr bwMode="auto">
            <a:xfrm flipH="1">
              <a:off x="3266" y="3539"/>
              <a:ext cx="97" cy="97"/>
            </a:xfrm>
            <a:prstGeom prst="ellipse">
              <a:avLst/>
            </a:prstGeom>
            <a:solidFill>
              <a:srgbClr val="FF9933"/>
            </a:solidFill>
            <a:ln w="9525">
              <a:solidFill>
                <a:schemeClr val="bg1"/>
              </a:solidFill>
              <a:round/>
              <a:headEnd/>
              <a:tailEnd/>
            </a:ln>
          </p:spPr>
          <p:txBody>
            <a:bodyPr wrap="none" anchor="ctr"/>
            <a:lstStyle/>
            <a:p>
              <a:endParaRPr lang="en-US"/>
            </a:p>
          </p:txBody>
        </p:sp>
        <p:sp>
          <p:nvSpPr>
            <p:cNvPr id="7459" name="Oval 19"/>
            <p:cNvSpPr>
              <a:spLocks noChangeArrowheads="1"/>
            </p:cNvSpPr>
            <p:nvPr/>
          </p:nvSpPr>
          <p:spPr bwMode="auto">
            <a:xfrm flipH="1">
              <a:off x="3655" y="3151"/>
              <a:ext cx="97" cy="97"/>
            </a:xfrm>
            <a:prstGeom prst="ellipse">
              <a:avLst/>
            </a:prstGeom>
            <a:solidFill>
              <a:srgbClr val="FF9933"/>
            </a:solidFill>
            <a:ln w="9525">
              <a:solidFill>
                <a:schemeClr val="bg1"/>
              </a:solidFill>
              <a:round/>
              <a:headEnd/>
              <a:tailEnd/>
            </a:ln>
          </p:spPr>
          <p:txBody>
            <a:bodyPr wrap="none" anchor="ctr"/>
            <a:lstStyle/>
            <a:p>
              <a:endParaRPr lang="en-US"/>
            </a:p>
          </p:txBody>
        </p:sp>
        <p:sp>
          <p:nvSpPr>
            <p:cNvPr id="7460" name="Oval 20"/>
            <p:cNvSpPr>
              <a:spLocks noChangeArrowheads="1"/>
            </p:cNvSpPr>
            <p:nvPr/>
          </p:nvSpPr>
          <p:spPr bwMode="auto">
            <a:xfrm flipH="1">
              <a:off x="3364" y="3200"/>
              <a:ext cx="97" cy="97"/>
            </a:xfrm>
            <a:prstGeom prst="ellipse">
              <a:avLst/>
            </a:prstGeom>
            <a:solidFill>
              <a:srgbClr val="FF9933"/>
            </a:solidFill>
            <a:ln w="9525">
              <a:solidFill>
                <a:schemeClr val="bg1"/>
              </a:solidFill>
              <a:round/>
              <a:headEnd/>
              <a:tailEnd/>
            </a:ln>
          </p:spPr>
          <p:txBody>
            <a:bodyPr wrap="none" anchor="ctr"/>
            <a:lstStyle/>
            <a:p>
              <a:endParaRPr lang="en-US"/>
            </a:p>
          </p:txBody>
        </p:sp>
        <p:sp>
          <p:nvSpPr>
            <p:cNvPr id="7461" name="Oval 21"/>
            <p:cNvSpPr>
              <a:spLocks noChangeArrowheads="1"/>
            </p:cNvSpPr>
            <p:nvPr/>
          </p:nvSpPr>
          <p:spPr bwMode="auto">
            <a:xfrm flipH="1">
              <a:off x="3461" y="3297"/>
              <a:ext cx="97" cy="97"/>
            </a:xfrm>
            <a:prstGeom prst="ellipse">
              <a:avLst/>
            </a:prstGeom>
            <a:solidFill>
              <a:srgbClr val="FF9933"/>
            </a:solidFill>
            <a:ln w="9525">
              <a:solidFill>
                <a:schemeClr val="bg1"/>
              </a:solidFill>
              <a:round/>
              <a:headEnd/>
              <a:tailEnd/>
            </a:ln>
          </p:spPr>
          <p:txBody>
            <a:bodyPr wrap="none" anchor="ctr"/>
            <a:lstStyle/>
            <a:p>
              <a:endParaRPr lang="en-US"/>
            </a:p>
          </p:txBody>
        </p:sp>
        <p:sp>
          <p:nvSpPr>
            <p:cNvPr id="7462" name="Oval 22"/>
            <p:cNvSpPr>
              <a:spLocks noChangeArrowheads="1"/>
            </p:cNvSpPr>
            <p:nvPr/>
          </p:nvSpPr>
          <p:spPr bwMode="auto">
            <a:xfrm flipH="1">
              <a:off x="3606" y="3345"/>
              <a:ext cx="97" cy="97"/>
            </a:xfrm>
            <a:prstGeom prst="ellipse">
              <a:avLst/>
            </a:prstGeom>
            <a:solidFill>
              <a:srgbClr val="FF9933"/>
            </a:solidFill>
            <a:ln w="9525">
              <a:solidFill>
                <a:schemeClr val="bg1"/>
              </a:solidFill>
              <a:round/>
              <a:headEnd/>
              <a:tailEnd/>
            </a:ln>
          </p:spPr>
          <p:txBody>
            <a:bodyPr wrap="none" anchor="ctr"/>
            <a:lstStyle/>
            <a:p>
              <a:endParaRPr lang="en-US"/>
            </a:p>
          </p:txBody>
        </p:sp>
        <p:sp>
          <p:nvSpPr>
            <p:cNvPr id="7463" name="Oval 23"/>
            <p:cNvSpPr>
              <a:spLocks noChangeArrowheads="1"/>
            </p:cNvSpPr>
            <p:nvPr/>
          </p:nvSpPr>
          <p:spPr bwMode="auto">
            <a:xfrm flipH="1">
              <a:off x="3412" y="3491"/>
              <a:ext cx="97" cy="97"/>
            </a:xfrm>
            <a:prstGeom prst="ellipse">
              <a:avLst/>
            </a:prstGeom>
            <a:solidFill>
              <a:srgbClr val="FF9933"/>
            </a:solidFill>
            <a:ln w="9525">
              <a:solidFill>
                <a:schemeClr val="bg1"/>
              </a:solidFill>
              <a:round/>
              <a:headEnd/>
              <a:tailEnd/>
            </a:ln>
          </p:spPr>
          <p:txBody>
            <a:bodyPr wrap="none" anchor="ctr"/>
            <a:lstStyle/>
            <a:p>
              <a:endParaRPr lang="en-US"/>
            </a:p>
          </p:txBody>
        </p:sp>
        <p:sp>
          <p:nvSpPr>
            <p:cNvPr id="7464" name="Oval 24"/>
            <p:cNvSpPr>
              <a:spLocks noChangeArrowheads="1"/>
            </p:cNvSpPr>
            <p:nvPr/>
          </p:nvSpPr>
          <p:spPr bwMode="auto">
            <a:xfrm flipH="1">
              <a:off x="3752" y="3636"/>
              <a:ext cx="97" cy="97"/>
            </a:xfrm>
            <a:prstGeom prst="ellipse">
              <a:avLst/>
            </a:prstGeom>
            <a:solidFill>
              <a:srgbClr val="FF9933"/>
            </a:solidFill>
            <a:ln w="9525">
              <a:solidFill>
                <a:schemeClr val="bg1"/>
              </a:solidFill>
              <a:round/>
              <a:headEnd/>
              <a:tailEnd/>
            </a:ln>
          </p:spPr>
          <p:txBody>
            <a:bodyPr wrap="none" anchor="ctr"/>
            <a:lstStyle/>
            <a:p>
              <a:endParaRPr lang="en-US"/>
            </a:p>
          </p:txBody>
        </p:sp>
        <p:sp>
          <p:nvSpPr>
            <p:cNvPr id="7465" name="Oval 25"/>
            <p:cNvSpPr>
              <a:spLocks noChangeArrowheads="1"/>
            </p:cNvSpPr>
            <p:nvPr/>
          </p:nvSpPr>
          <p:spPr bwMode="auto">
            <a:xfrm flipH="1">
              <a:off x="3752" y="3539"/>
              <a:ext cx="97" cy="97"/>
            </a:xfrm>
            <a:prstGeom prst="ellipse">
              <a:avLst/>
            </a:prstGeom>
            <a:solidFill>
              <a:srgbClr val="FF9933"/>
            </a:solidFill>
            <a:ln w="9525">
              <a:solidFill>
                <a:schemeClr val="bg1"/>
              </a:solidFill>
              <a:round/>
              <a:headEnd/>
              <a:tailEnd/>
            </a:ln>
          </p:spPr>
          <p:txBody>
            <a:bodyPr wrap="none" anchor="ctr"/>
            <a:lstStyle/>
            <a:p>
              <a:endParaRPr lang="en-US"/>
            </a:p>
          </p:txBody>
        </p:sp>
        <p:sp>
          <p:nvSpPr>
            <p:cNvPr id="7466" name="Oval 26"/>
            <p:cNvSpPr>
              <a:spLocks noChangeArrowheads="1"/>
            </p:cNvSpPr>
            <p:nvPr/>
          </p:nvSpPr>
          <p:spPr bwMode="auto">
            <a:xfrm flipH="1">
              <a:off x="3655" y="3588"/>
              <a:ext cx="97" cy="97"/>
            </a:xfrm>
            <a:prstGeom prst="ellipse">
              <a:avLst/>
            </a:prstGeom>
            <a:solidFill>
              <a:srgbClr val="FF9933"/>
            </a:solidFill>
            <a:ln w="9525">
              <a:solidFill>
                <a:schemeClr val="bg1"/>
              </a:solidFill>
              <a:round/>
              <a:headEnd/>
              <a:tailEnd/>
            </a:ln>
          </p:spPr>
          <p:txBody>
            <a:bodyPr wrap="none" anchor="ctr"/>
            <a:lstStyle/>
            <a:p>
              <a:endParaRPr lang="en-US"/>
            </a:p>
          </p:txBody>
        </p:sp>
        <p:sp>
          <p:nvSpPr>
            <p:cNvPr id="7467" name="Oval 27"/>
            <p:cNvSpPr>
              <a:spLocks noChangeArrowheads="1"/>
            </p:cNvSpPr>
            <p:nvPr/>
          </p:nvSpPr>
          <p:spPr bwMode="auto">
            <a:xfrm flipH="1">
              <a:off x="3752" y="3248"/>
              <a:ext cx="97" cy="97"/>
            </a:xfrm>
            <a:prstGeom prst="ellipse">
              <a:avLst/>
            </a:prstGeom>
            <a:solidFill>
              <a:srgbClr val="FF9933"/>
            </a:solidFill>
            <a:ln w="9525">
              <a:solidFill>
                <a:schemeClr val="bg1"/>
              </a:solidFill>
              <a:round/>
              <a:headEnd/>
              <a:tailEnd/>
            </a:ln>
          </p:spPr>
          <p:txBody>
            <a:bodyPr wrap="none" anchor="ctr"/>
            <a:lstStyle/>
            <a:p>
              <a:endParaRPr lang="en-US"/>
            </a:p>
          </p:txBody>
        </p:sp>
        <p:sp>
          <p:nvSpPr>
            <p:cNvPr id="7468" name="Oval 28"/>
            <p:cNvSpPr>
              <a:spLocks noChangeArrowheads="1"/>
            </p:cNvSpPr>
            <p:nvPr/>
          </p:nvSpPr>
          <p:spPr bwMode="auto">
            <a:xfrm flipH="1">
              <a:off x="3315" y="2938"/>
              <a:ext cx="97" cy="97"/>
            </a:xfrm>
            <a:prstGeom prst="ellipse">
              <a:avLst/>
            </a:prstGeom>
            <a:solidFill>
              <a:srgbClr val="FF9933"/>
            </a:solidFill>
            <a:ln w="9525">
              <a:solidFill>
                <a:schemeClr val="bg1"/>
              </a:solidFill>
              <a:round/>
              <a:headEnd/>
              <a:tailEnd/>
            </a:ln>
          </p:spPr>
          <p:txBody>
            <a:bodyPr wrap="none" anchor="ctr"/>
            <a:lstStyle/>
            <a:p>
              <a:endParaRPr lang="en-US"/>
            </a:p>
          </p:txBody>
        </p:sp>
        <p:sp>
          <p:nvSpPr>
            <p:cNvPr id="7469" name="Oval 29"/>
            <p:cNvSpPr>
              <a:spLocks noChangeArrowheads="1"/>
            </p:cNvSpPr>
            <p:nvPr/>
          </p:nvSpPr>
          <p:spPr bwMode="auto">
            <a:xfrm flipH="1">
              <a:off x="3412" y="3035"/>
              <a:ext cx="97" cy="97"/>
            </a:xfrm>
            <a:prstGeom prst="ellipse">
              <a:avLst/>
            </a:prstGeom>
            <a:solidFill>
              <a:srgbClr val="FF9933"/>
            </a:solidFill>
            <a:ln w="9525">
              <a:solidFill>
                <a:schemeClr val="bg1"/>
              </a:solidFill>
              <a:round/>
              <a:headEnd/>
              <a:tailEnd/>
            </a:ln>
          </p:spPr>
          <p:txBody>
            <a:bodyPr wrap="none" anchor="ctr"/>
            <a:lstStyle/>
            <a:p>
              <a:endParaRPr lang="en-US"/>
            </a:p>
          </p:txBody>
        </p:sp>
        <p:sp>
          <p:nvSpPr>
            <p:cNvPr id="7470" name="Oval 30"/>
            <p:cNvSpPr>
              <a:spLocks noChangeArrowheads="1"/>
            </p:cNvSpPr>
            <p:nvPr/>
          </p:nvSpPr>
          <p:spPr bwMode="auto">
            <a:xfrm flipH="1">
              <a:off x="3557" y="3083"/>
              <a:ext cx="97" cy="97"/>
            </a:xfrm>
            <a:prstGeom prst="ellipse">
              <a:avLst/>
            </a:prstGeom>
            <a:solidFill>
              <a:srgbClr val="FF9933"/>
            </a:solidFill>
            <a:ln w="9525">
              <a:solidFill>
                <a:schemeClr val="bg1"/>
              </a:solidFill>
              <a:round/>
              <a:headEnd/>
              <a:tailEnd/>
            </a:ln>
          </p:spPr>
          <p:txBody>
            <a:bodyPr wrap="none" anchor="ctr"/>
            <a:lstStyle/>
            <a:p>
              <a:endParaRPr lang="en-US"/>
            </a:p>
          </p:txBody>
        </p:sp>
        <p:sp>
          <p:nvSpPr>
            <p:cNvPr id="7471" name="Oval 31"/>
            <p:cNvSpPr>
              <a:spLocks noChangeArrowheads="1"/>
            </p:cNvSpPr>
            <p:nvPr/>
          </p:nvSpPr>
          <p:spPr bwMode="auto">
            <a:xfrm flipH="1">
              <a:off x="3363" y="3229"/>
              <a:ext cx="97" cy="97"/>
            </a:xfrm>
            <a:prstGeom prst="ellipse">
              <a:avLst/>
            </a:prstGeom>
            <a:solidFill>
              <a:srgbClr val="FF9933"/>
            </a:solidFill>
            <a:ln w="9525">
              <a:solidFill>
                <a:schemeClr val="bg1"/>
              </a:solidFill>
              <a:round/>
              <a:headEnd/>
              <a:tailEnd/>
            </a:ln>
          </p:spPr>
          <p:txBody>
            <a:bodyPr wrap="none" anchor="ctr"/>
            <a:lstStyle/>
            <a:p>
              <a:endParaRPr lang="en-US"/>
            </a:p>
          </p:txBody>
        </p:sp>
        <p:sp>
          <p:nvSpPr>
            <p:cNvPr id="7472" name="Oval 32"/>
            <p:cNvSpPr>
              <a:spLocks noChangeArrowheads="1"/>
            </p:cNvSpPr>
            <p:nvPr/>
          </p:nvSpPr>
          <p:spPr bwMode="auto">
            <a:xfrm flipH="1">
              <a:off x="3703" y="3374"/>
              <a:ext cx="97" cy="97"/>
            </a:xfrm>
            <a:prstGeom prst="ellipse">
              <a:avLst/>
            </a:prstGeom>
            <a:solidFill>
              <a:srgbClr val="FF9933"/>
            </a:solidFill>
            <a:ln w="9525">
              <a:solidFill>
                <a:schemeClr val="bg1"/>
              </a:solidFill>
              <a:round/>
              <a:headEnd/>
              <a:tailEnd/>
            </a:ln>
          </p:spPr>
          <p:txBody>
            <a:bodyPr wrap="none" anchor="ctr"/>
            <a:lstStyle/>
            <a:p>
              <a:endParaRPr lang="en-US"/>
            </a:p>
          </p:txBody>
        </p:sp>
        <p:sp>
          <p:nvSpPr>
            <p:cNvPr id="7473" name="Oval 33"/>
            <p:cNvSpPr>
              <a:spLocks noChangeArrowheads="1"/>
            </p:cNvSpPr>
            <p:nvPr/>
          </p:nvSpPr>
          <p:spPr bwMode="auto">
            <a:xfrm flipH="1">
              <a:off x="3703" y="3277"/>
              <a:ext cx="97" cy="97"/>
            </a:xfrm>
            <a:prstGeom prst="ellipse">
              <a:avLst/>
            </a:prstGeom>
            <a:solidFill>
              <a:srgbClr val="FF9933"/>
            </a:solidFill>
            <a:ln w="9525">
              <a:solidFill>
                <a:schemeClr val="bg1"/>
              </a:solidFill>
              <a:round/>
              <a:headEnd/>
              <a:tailEnd/>
            </a:ln>
          </p:spPr>
          <p:txBody>
            <a:bodyPr wrap="none" anchor="ctr"/>
            <a:lstStyle/>
            <a:p>
              <a:endParaRPr lang="en-US"/>
            </a:p>
          </p:txBody>
        </p:sp>
        <p:sp>
          <p:nvSpPr>
            <p:cNvPr id="7474" name="Oval 34"/>
            <p:cNvSpPr>
              <a:spLocks noChangeArrowheads="1"/>
            </p:cNvSpPr>
            <p:nvPr/>
          </p:nvSpPr>
          <p:spPr bwMode="auto">
            <a:xfrm flipH="1">
              <a:off x="3606" y="3326"/>
              <a:ext cx="97" cy="97"/>
            </a:xfrm>
            <a:prstGeom prst="ellipse">
              <a:avLst/>
            </a:prstGeom>
            <a:solidFill>
              <a:srgbClr val="FF9933"/>
            </a:solidFill>
            <a:ln w="9525">
              <a:solidFill>
                <a:schemeClr val="bg1"/>
              </a:solidFill>
              <a:round/>
              <a:headEnd/>
              <a:tailEnd/>
            </a:ln>
          </p:spPr>
          <p:txBody>
            <a:bodyPr wrap="none" anchor="ctr"/>
            <a:lstStyle/>
            <a:p>
              <a:endParaRPr lang="en-US"/>
            </a:p>
          </p:txBody>
        </p:sp>
        <p:sp>
          <p:nvSpPr>
            <p:cNvPr id="7475" name="Oval 35"/>
            <p:cNvSpPr>
              <a:spLocks noChangeArrowheads="1"/>
            </p:cNvSpPr>
            <p:nvPr/>
          </p:nvSpPr>
          <p:spPr bwMode="auto">
            <a:xfrm flipH="1">
              <a:off x="3703" y="2986"/>
              <a:ext cx="97" cy="97"/>
            </a:xfrm>
            <a:prstGeom prst="ellipse">
              <a:avLst/>
            </a:prstGeom>
            <a:solidFill>
              <a:srgbClr val="FF9933"/>
            </a:solidFill>
            <a:ln w="9525">
              <a:solidFill>
                <a:schemeClr val="bg1"/>
              </a:solidFill>
              <a:round/>
              <a:headEnd/>
              <a:tailEnd/>
            </a:ln>
          </p:spPr>
          <p:txBody>
            <a:bodyPr wrap="none" anchor="ctr"/>
            <a:lstStyle/>
            <a:p>
              <a:endParaRPr lang="en-US"/>
            </a:p>
          </p:txBody>
        </p:sp>
      </p:grpSp>
      <p:sp>
        <p:nvSpPr>
          <p:cNvPr id="1055780" name="Text Box 36"/>
          <p:cNvSpPr txBox="1">
            <a:spLocks noChangeArrowheads="1"/>
          </p:cNvSpPr>
          <p:nvPr/>
        </p:nvSpPr>
        <p:spPr bwMode="auto">
          <a:xfrm>
            <a:off x="584200" y="3205162"/>
            <a:ext cx="1727200" cy="701675"/>
          </a:xfrm>
          <a:prstGeom prst="rect">
            <a:avLst/>
          </a:prstGeom>
          <a:noFill/>
          <a:ln w="9525">
            <a:noFill/>
            <a:miter lim="800000"/>
            <a:headEnd/>
            <a:tailEnd/>
          </a:ln>
        </p:spPr>
        <p:txBody>
          <a:bodyPr wrap="none">
            <a:spAutoFit/>
          </a:bodyPr>
          <a:lstStyle/>
          <a:p>
            <a:r>
              <a:rPr lang="en-US" sz="2000">
                <a:solidFill>
                  <a:schemeClr val="bg1"/>
                </a:solidFill>
              </a:rPr>
              <a:t>observation &amp;</a:t>
            </a:r>
          </a:p>
          <a:p>
            <a:r>
              <a:rPr lang="en-US" sz="2000">
                <a:solidFill>
                  <a:schemeClr val="bg1"/>
                </a:solidFill>
              </a:rPr>
              <a:t>measurement</a:t>
            </a:r>
          </a:p>
        </p:txBody>
      </p:sp>
      <p:grpSp>
        <p:nvGrpSpPr>
          <p:cNvPr id="3" name="Group 37"/>
          <p:cNvGrpSpPr>
            <a:grpSpLocks/>
          </p:cNvGrpSpPr>
          <p:nvPr/>
        </p:nvGrpSpPr>
        <p:grpSpPr bwMode="auto">
          <a:xfrm>
            <a:off x="4956175" y="1708150"/>
            <a:ext cx="3849688" cy="1187450"/>
            <a:chOff x="3186" y="1207"/>
            <a:chExt cx="2425" cy="748"/>
          </a:xfrm>
        </p:grpSpPr>
        <p:sp>
          <p:nvSpPr>
            <p:cNvPr id="7408" name="AutoShape 38"/>
            <p:cNvSpPr>
              <a:spLocks noChangeArrowheads="1"/>
            </p:cNvSpPr>
            <p:nvPr/>
          </p:nvSpPr>
          <p:spPr bwMode="auto">
            <a:xfrm>
              <a:off x="4136" y="1301"/>
              <a:ext cx="1475" cy="654"/>
            </a:xfrm>
            <a:prstGeom prst="cube">
              <a:avLst>
                <a:gd name="adj" fmla="val 75843"/>
              </a:avLst>
            </a:prstGeom>
            <a:noFill/>
            <a:ln w="9525">
              <a:solidFill>
                <a:schemeClr val="bg1"/>
              </a:solidFill>
              <a:miter lim="800000"/>
              <a:headEnd/>
              <a:tailEnd/>
            </a:ln>
          </p:spPr>
          <p:txBody>
            <a:bodyPr wrap="none" anchor="ctr"/>
            <a:lstStyle/>
            <a:p>
              <a:endParaRPr lang="en-US"/>
            </a:p>
          </p:txBody>
        </p:sp>
        <p:grpSp>
          <p:nvGrpSpPr>
            <p:cNvPr id="4" name="Group 39"/>
            <p:cNvGrpSpPr>
              <a:grpSpLocks/>
            </p:cNvGrpSpPr>
            <p:nvPr/>
          </p:nvGrpSpPr>
          <p:grpSpPr bwMode="auto">
            <a:xfrm>
              <a:off x="4308" y="1360"/>
              <a:ext cx="1233" cy="468"/>
              <a:chOff x="3968" y="1662"/>
              <a:chExt cx="1233" cy="748"/>
            </a:xfrm>
          </p:grpSpPr>
          <p:sp>
            <p:nvSpPr>
              <p:cNvPr id="7412" name="Oval 40"/>
              <p:cNvSpPr>
                <a:spLocks noChangeArrowheads="1"/>
              </p:cNvSpPr>
              <p:nvPr/>
            </p:nvSpPr>
            <p:spPr bwMode="auto">
              <a:xfrm flipH="1">
                <a:off x="4017" y="1857"/>
                <a:ext cx="97" cy="97"/>
              </a:xfrm>
              <a:prstGeom prst="ellipse">
                <a:avLst/>
              </a:prstGeom>
              <a:solidFill>
                <a:srgbClr val="FF3300"/>
              </a:solidFill>
              <a:ln w="9525">
                <a:solidFill>
                  <a:schemeClr val="bg1"/>
                </a:solidFill>
                <a:round/>
                <a:headEnd/>
                <a:tailEnd/>
              </a:ln>
            </p:spPr>
            <p:txBody>
              <a:bodyPr wrap="none" anchor="ctr"/>
              <a:lstStyle/>
              <a:p>
                <a:endParaRPr lang="en-US"/>
              </a:p>
            </p:txBody>
          </p:sp>
          <p:sp>
            <p:nvSpPr>
              <p:cNvPr id="7413" name="Oval 41"/>
              <p:cNvSpPr>
                <a:spLocks noChangeArrowheads="1"/>
              </p:cNvSpPr>
              <p:nvPr/>
            </p:nvSpPr>
            <p:spPr bwMode="auto">
              <a:xfrm flipH="1">
                <a:off x="4211" y="1828"/>
                <a:ext cx="97" cy="97"/>
              </a:xfrm>
              <a:prstGeom prst="ellipse">
                <a:avLst/>
              </a:prstGeom>
              <a:solidFill>
                <a:srgbClr val="FF3300"/>
              </a:solidFill>
              <a:ln w="9525">
                <a:solidFill>
                  <a:schemeClr val="bg1"/>
                </a:solidFill>
                <a:round/>
                <a:headEnd/>
                <a:tailEnd/>
              </a:ln>
            </p:spPr>
            <p:txBody>
              <a:bodyPr wrap="none" anchor="ctr"/>
              <a:lstStyle/>
              <a:p>
                <a:endParaRPr lang="en-US"/>
              </a:p>
            </p:txBody>
          </p:sp>
          <p:sp>
            <p:nvSpPr>
              <p:cNvPr id="7414" name="Oval 42"/>
              <p:cNvSpPr>
                <a:spLocks noChangeArrowheads="1"/>
              </p:cNvSpPr>
              <p:nvPr/>
            </p:nvSpPr>
            <p:spPr bwMode="auto">
              <a:xfrm flipH="1">
                <a:off x="4356" y="1876"/>
                <a:ext cx="97" cy="97"/>
              </a:xfrm>
              <a:prstGeom prst="ellipse">
                <a:avLst/>
              </a:prstGeom>
              <a:solidFill>
                <a:srgbClr val="FF3300"/>
              </a:solidFill>
              <a:ln w="9525">
                <a:solidFill>
                  <a:schemeClr val="bg1"/>
                </a:solidFill>
                <a:round/>
                <a:headEnd/>
                <a:tailEnd/>
              </a:ln>
            </p:spPr>
            <p:txBody>
              <a:bodyPr wrap="none" anchor="ctr"/>
              <a:lstStyle/>
              <a:p>
                <a:endParaRPr lang="en-US"/>
              </a:p>
            </p:txBody>
          </p:sp>
          <p:sp>
            <p:nvSpPr>
              <p:cNvPr id="7415" name="Oval 43"/>
              <p:cNvSpPr>
                <a:spLocks noChangeArrowheads="1"/>
              </p:cNvSpPr>
              <p:nvPr/>
            </p:nvSpPr>
            <p:spPr bwMode="auto">
              <a:xfrm flipH="1">
                <a:off x="4162" y="1983"/>
                <a:ext cx="97" cy="97"/>
              </a:xfrm>
              <a:prstGeom prst="ellipse">
                <a:avLst/>
              </a:prstGeom>
              <a:solidFill>
                <a:srgbClr val="FF3300"/>
              </a:solidFill>
              <a:ln w="9525">
                <a:solidFill>
                  <a:schemeClr val="bg1"/>
                </a:solidFill>
                <a:round/>
                <a:headEnd/>
                <a:tailEnd/>
              </a:ln>
            </p:spPr>
            <p:txBody>
              <a:bodyPr wrap="none" anchor="ctr"/>
              <a:lstStyle/>
              <a:p>
                <a:endParaRPr lang="en-US"/>
              </a:p>
            </p:txBody>
          </p:sp>
          <p:sp>
            <p:nvSpPr>
              <p:cNvPr id="7416" name="Oval 44"/>
              <p:cNvSpPr>
                <a:spLocks noChangeArrowheads="1"/>
              </p:cNvSpPr>
              <p:nvPr/>
            </p:nvSpPr>
            <p:spPr bwMode="auto">
              <a:xfrm flipH="1">
                <a:off x="4355" y="2196"/>
                <a:ext cx="97" cy="97"/>
              </a:xfrm>
              <a:prstGeom prst="ellipse">
                <a:avLst/>
              </a:prstGeom>
              <a:solidFill>
                <a:srgbClr val="FF3300"/>
              </a:solidFill>
              <a:ln w="9525">
                <a:solidFill>
                  <a:schemeClr val="bg1"/>
                </a:solidFill>
                <a:round/>
                <a:headEnd/>
                <a:tailEnd/>
              </a:ln>
            </p:spPr>
            <p:txBody>
              <a:bodyPr wrap="none" anchor="ctr"/>
              <a:lstStyle/>
              <a:p>
                <a:endParaRPr lang="en-US"/>
              </a:p>
            </p:txBody>
          </p:sp>
          <p:sp>
            <p:nvSpPr>
              <p:cNvPr id="7417" name="Oval 45"/>
              <p:cNvSpPr>
                <a:spLocks noChangeArrowheads="1"/>
              </p:cNvSpPr>
              <p:nvPr/>
            </p:nvSpPr>
            <p:spPr bwMode="auto">
              <a:xfrm flipH="1">
                <a:off x="4599" y="1973"/>
                <a:ext cx="97" cy="97"/>
              </a:xfrm>
              <a:prstGeom prst="ellipse">
                <a:avLst/>
              </a:prstGeom>
              <a:solidFill>
                <a:srgbClr val="FF3300"/>
              </a:solidFill>
              <a:ln w="9525">
                <a:solidFill>
                  <a:schemeClr val="bg1"/>
                </a:solidFill>
                <a:round/>
                <a:headEnd/>
                <a:tailEnd/>
              </a:ln>
            </p:spPr>
            <p:txBody>
              <a:bodyPr wrap="none" anchor="ctr"/>
              <a:lstStyle/>
              <a:p>
                <a:endParaRPr lang="en-US"/>
              </a:p>
            </p:txBody>
          </p:sp>
          <p:sp>
            <p:nvSpPr>
              <p:cNvPr id="7418" name="Oval 46"/>
              <p:cNvSpPr>
                <a:spLocks noChangeArrowheads="1"/>
              </p:cNvSpPr>
              <p:nvPr/>
            </p:nvSpPr>
            <p:spPr bwMode="auto">
              <a:xfrm flipH="1">
                <a:off x="4405" y="2119"/>
                <a:ext cx="97" cy="97"/>
              </a:xfrm>
              <a:prstGeom prst="ellipse">
                <a:avLst/>
              </a:prstGeom>
              <a:solidFill>
                <a:srgbClr val="FF3300"/>
              </a:solidFill>
              <a:ln w="9525">
                <a:solidFill>
                  <a:schemeClr val="bg1"/>
                </a:solidFill>
                <a:round/>
                <a:headEnd/>
                <a:tailEnd/>
              </a:ln>
            </p:spPr>
            <p:txBody>
              <a:bodyPr wrap="none" anchor="ctr"/>
              <a:lstStyle/>
              <a:p>
                <a:endParaRPr lang="en-US"/>
              </a:p>
            </p:txBody>
          </p:sp>
          <p:sp>
            <p:nvSpPr>
              <p:cNvPr id="7419" name="Oval 47"/>
              <p:cNvSpPr>
                <a:spLocks noChangeArrowheads="1"/>
              </p:cNvSpPr>
              <p:nvPr/>
            </p:nvSpPr>
            <p:spPr bwMode="auto">
              <a:xfrm flipH="1">
                <a:off x="4550" y="1722"/>
                <a:ext cx="97" cy="97"/>
              </a:xfrm>
              <a:prstGeom prst="ellipse">
                <a:avLst/>
              </a:prstGeom>
              <a:solidFill>
                <a:srgbClr val="FF3300"/>
              </a:solidFill>
              <a:ln w="9525">
                <a:solidFill>
                  <a:schemeClr val="bg1"/>
                </a:solidFill>
                <a:round/>
                <a:headEnd/>
                <a:tailEnd/>
              </a:ln>
            </p:spPr>
            <p:txBody>
              <a:bodyPr wrap="none" anchor="ctr"/>
              <a:lstStyle/>
              <a:p>
                <a:endParaRPr lang="en-US"/>
              </a:p>
            </p:txBody>
          </p:sp>
          <p:sp>
            <p:nvSpPr>
              <p:cNvPr id="7420" name="Oval 48"/>
              <p:cNvSpPr>
                <a:spLocks noChangeArrowheads="1"/>
              </p:cNvSpPr>
              <p:nvPr/>
            </p:nvSpPr>
            <p:spPr bwMode="auto">
              <a:xfrm flipH="1">
                <a:off x="4211" y="1828"/>
                <a:ext cx="97" cy="97"/>
              </a:xfrm>
              <a:prstGeom prst="ellipse">
                <a:avLst/>
              </a:prstGeom>
              <a:solidFill>
                <a:srgbClr val="FF3300"/>
              </a:solidFill>
              <a:ln w="9525">
                <a:solidFill>
                  <a:schemeClr val="bg1"/>
                </a:solidFill>
                <a:round/>
                <a:headEnd/>
                <a:tailEnd/>
              </a:ln>
            </p:spPr>
            <p:txBody>
              <a:bodyPr wrap="none" anchor="ctr"/>
              <a:lstStyle/>
              <a:p>
                <a:endParaRPr lang="en-US"/>
              </a:p>
            </p:txBody>
          </p:sp>
          <p:sp>
            <p:nvSpPr>
              <p:cNvPr id="7421" name="Oval 49"/>
              <p:cNvSpPr>
                <a:spLocks noChangeArrowheads="1"/>
              </p:cNvSpPr>
              <p:nvPr/>
            </p:nvSpPr>
            <p:spPr bwMode="auto">
              <a:xfrm flipH="1">
                <a:off x="4308" y="1925"/>
                <a:ext cx="97" cy="97"/>
              </a:xfrm>
              <a:prstGeom prst="ellipse">
                <a:avLst/>
              </a:prstGeom>
              <a:solidFill>
                <a:srgbClr val="FF3300"/>
              </a:solidFill>
              <a:ln w="9525">
                <a:solidFill>
                  <a:schemeClr val="bg1"/>
                </a:solidFill>
                <a:round/>
                <a:headEnd/>
                <a:tailEnd/>
              </a:ln>
            </p:spPr>
            <p:txBody>
              <a:bodyPr wrap="none" anchor="ctr"/>
              <a:lstStyle/>
              <a:p>
                <a:endParaRPr lang="en-US"/>
              </a:p>
            </p:txBody>
          </p:sp>
          <p:sp>
            <p:nvSpPr>
              <p:cNvPr id="7422" name="Oval 50"/>
              <p:cNvSpPr>
                <a:spLocks noChangeArrowheads="1"/>
              </p:cNvSpPr>
              <p:nvPr/>
            </p:nvSpPr>
            <p:spPr bwMode="auto">
              <a:xfrm flipH="1">
                <a:off x="4453" y="1973"/>
                <a:ext cx="97" cy="97"/>
              </a:xfrm>
              <a:prstGeom prst="ellipse">
                <a:avLst/>
              </a:prstGeom>
              <a:solidFill>
                <a:srgbClr val="FF3300"/>
              </a:solidFill>
              <a:ln w="9525">
                <a:solidFill>
                  <a:schemeClr val="bg1"/>
                </a:solidFill>
                <a:round/>
                <a:headEnd/>
                <a:tailEnd/>
              </a:ln>
            </p:spPr>
            <p:txBody>
              <a:bodyPr wrap="none" anchor="ctr"/>
              <a:lstStyle/>
              <a:p>
                <a:endParaRPr lang="en-US"/>
              </a:p>
            </p:txBody>
          </p:sp>
          <p:sp>
            <p:nvSpPr>
              <p:cNvPr id="7423" name="Oval 51"/>
              <p:cNvSpPr>
                <a:spLocks noChangeArrowheads="1"/>
              </p:cNvSpPr>
              <p:nvPr/>
            </p:nvSpPr>
            <p:spPr bwMode="auto">
              <a:xfrm flipH="1">
                <a:off x="4259" y="2119"/>
                <a:ext cx="97" cy="97"/>
              </a:xfrm>
              <a:prstGeom prst="ellipse">
                <a:avLst/>
              </a:prstGeom>
              <a:solidFill>
                <a:srgbClr val="FF3300"/>
              </a:solidFill>
              <a:ln w="9525">
                <a:solidFill>
                  <a:schemeClr val="bg1"/>
                </a:solidFill>
                <a:round/>
                <a:headEnd/>
                <a:tailEnd/>
              </a:ln>
            </p:spPr>
            <p:txBody>
              <a:bodyPr wrap="none" anchor="ctr"/>
              <a:lstStyle/>
              <a:p>
                <a:endParaRPr lang="en-US"/>
              </a:p>
            </p:txBody>
          </p:sp>
          <p:sp>
            <p:nvSpPr>
              <p:cNvPr id="7424" name="Oval 52"/>
              <p:cNvSpPr>
                <a:spLocks noChangeArrowheads="1"/>
              </p:cNvSpPr>
              <p:nvPr/>
            </p:nvSpPr>
            <p:spPr bwMode="auto">
              <a:xfrm flipH="1">
                <a:off x="4599" y="2264"/>
                <a:ext cx="97" cy="97"/>
              </a:xfrm>
              <a:prstGeom prst="ellipse">
                <a:avLst/>
              </a:prstGeom>
              <a:solidFill>
                <a:srgbClr val="FF3300"/>
              </a:solidFill>
              <a:ln w="9525">
                <a:solidFill>
                  <a:schemeClr val="bg1"/>
                </a:solidFill>
                <a:round/>
                <a:headEnd/>
                <a:tailEnd/>
              </a:ln>
            </p:spPr>
            <p:txBody>
              <a:bodyPr wrap="none" anchor="ctr"/>
              <a:lstStyle/>
              <a:p>
                <a:endParaRPr lang="en-US"/>
              </a:p>
            </p:txBody>
          </p:sp>
          <p:sp>
            <p:nvSpPr>
              <p:cNvPr id="7425" name="Oval 53"/>
              <p:cNvSpPr>
                <a:spLocks noChangeArrowheads="1"/>
              </p:cNvSpPr>
              <p:nvPr/>
            </p:nvSpPr>
            <p:spPr bwMode="auto">
              <a:xfrm flipH="1">
                <a:off x="4550" y="2196"/>
                <a:ext cx="97" cy="97"/>
              </a:xfrm>
              <a:prstGeom prst="ellipse">
                <a:avLst/>
              </a:prstGeom>
              <a:solidFill>
                <a:srgbClr val="FF3300"/>
              </a:solidFill>
              <a:ln w="9525">
                <a:solidFill>
                  <a:schemeClr val="bg1"/>
                </a:solidFill>
                <a:round/>
                <a:headEnd/>
                <a:tailEnd/>
              </a:ln>
            </p:spPr>
            <p:txBody>
              <a:bodyPr wrap="none" anchor="ctr"/>
              <a:lstStyle/>
              <a:p>
                <a:endParaRPr lang="en-US"/>
              </a:p>
            </p:txBody>
          </p:sp>
          <p:sp>
            <p:nvSpPr>
              <p:cNvPr id="7426" name="Oval 54"/>
              <p:cNvSpPr>
                <a:spLocks noChangeArrowheads="1"/>
              </p:cNvSpPr>
              <p:nvPr/>
            </p:nvSpPr>
            <p:spPr bwMode="auto">
              <a:xfrm flipH="1">
                <a:off x="3968" y="2178"/>
                <a:ext cx="97" cy="97"/>
              </a:xfrm>
              <a:prstGeom prst="ellipse">
                <a:avLst/>
              </a:prstGeom>
              <a:solidFill>
                <a:srgbClr val="FF3300"/>
              </a:solidFill>
              <a:ln w="9525">
                <a:solidFill>
                  <a:schemeClr val="bg1"/>
                </a:solidFill>
                <a:round/>
                <a:headEnd/>
                <a:tailEnd/>
              </a:ln>
            </p:spPr>
            <p:txBody>
              <a:bodyPr wrap="none" anchor="ctr"/>
              <a:lstStyle/>
              <a:p>
                <a:endParaRPr lang="en-US"/>
              </a:p>
            </p:txBody>
          </p:sp>
          <p:sp>
            <p:nvSpPr>
              <p:cNvPr id="7427" name="Oval 55"/>
              <p:cNvSpPr>
                <a:spLocks noChangeArrowheads="1"/>
              </p:cNvSpPr>
              <p:nvPr/>
            </p:nvSpPr>
            <p:spPr bwMode="auto">
              <a:xfrm flipH="1">
                <a:off x="4599" y="1876"/>
                <a:ext cx="97" cy="97"/>
              </a:xfrm>
              <a:prstGeom prst="ellipse">
                <a:avLst/>
              </a:prstGeom>
              <a:solidFill>
                <a:srgbClr val="FF3300"/>
              </a:solidFill>
              <a:ln w="9525">
                <a:solidFill>
                  <a:schemeClr val="bg1"/>
                </a:solidFill>
                <a:round/>
                <a:headEnd/>
                <a:tailEnd/>
              </a:ln>
            </p:spPr>
            <p:txBody>
              <a:bodyPr wrap="none" anchor="ctr"/>
              <a:lstStyle/>
              <a:p>
                <a:endParaRPr lang="en-US"/>
              </a:p>
            </p:txBody>
          </p:sp>
          <p:sp>
            <p:nvSpPr>
              <p:cNvPr id="7428" name="Oval 56"/>
              <p:cNvSpPr>
                <a:spLocks noChangeArrowheads="1"/>
              </p:cNvSpPr>
              <p:nvPr/>
            </p:nvSpPr>
            <p:spPr bwMode="auto">
              <a:xfrm flipH="1">
                <a:off x="4308" y="1925"/>
                <a:ext cx="97" cy="97"/>
              </a:xfrm>
              <a:prstGeom prst="ellipse">
                <a:avLst/>
              </a:prstGeom>
              <a:solidFill>
                <a:srgbClr val="FF3300"/>
              </a:solidFill>
              <a:ln w="9525">
                <a:solidFill>
                  <a:schemeClr val="bg1"/>
                </a:solidFill>
                <a:round/>
                <a:headEnd/>
                <a:tailEnd/>
              </a:ln>
            </p:spPr>
            <p:txBody>
              <a:bodyPr wrap="none" anchor="ctr"/>
              <a:lstStyle/>
              <a:p>
                <a:endParaRPr lang="en-US"/>
              </a:p>
            </p:txBody>
          </p:sp>
          <p:sp>
            <p:nvSpPr>
              <p:cNvPr id="7429" name="Oval 57"/>
              <p:cNvSpPr>
                <a:spLocks noChangeArrowheads="1"/>
              </p:cNvSpPr>
              <p:nvPr/>
            </p:nvSpPr>
            <p:spPr bwMode="auto">
              <a:xfrm flipH="1">
                <a:off x="4405" y="2022"/>
                <a:ext cx="97" cy="97"/>
              </a:xfrm>
              <a:prstGeom prst="ellipse">
                <a:avLst/>
              </a:prstGeom>
              <a:solidFill>
                <a:srgbClr val="FF3300"/>
              </a:solidFill>
              <a:ln w="9525">
                <a:solidFill>
                  <a:schemeClr val="bg1"/>
                </a:solidFill>
                <a:round/>
                <a:headEnd/>
                <a:tailEnd/>
              </a:ln>
            </p:spPr>
            <p:txBody>
              <a:bodyPr wrap="none" anchor="ctr"/>
              <a:lstStyle/>
              <a:p>
                <a:endParaRPr lang="en-US"/>
              </a:p>
            </p:txBody>
          </p:sp>
          <p:sp>
            <p:nvSpPr>
              <p:cNvPr id="7430" name="Oval 58"/>
              <p:cNvSpPr>
                <a:spLocks noChangeArrowheads="1"/>
              </p:cNvSpPr>
              <p:nvPr/>
            </p:nvSpPr>
            <p:spPr bwMode="auto">
              <a:xfrm flipH="1">
                <a:off x="4550" y="2070"/>
                <a:ext cx="97" cy="97"/>
              </a:xfrm>
              <a:prstGeom prst="ellipse">
                <a:avLst/>
              </a:prstGeom>
              <a:solidFill>
                <a:srgbClr val="FF3300"/>
              </a:solidFill>
              <a:ln w="9525">
                <a:solidFill>
                  <a:schemeClr val="bg1"/>
                </a:solidFill>
                <a:round/>
                <a:headEnd/>
                <a:tailEnd/>
              </a:ln>
            </p:spPr>
            <p:txBody>
              <a:bodyPr wrap="none" anchor="ctr"/>
              <a:lstStyle/>
              <a:p>
                <a:endParaRPr lang="en-US"/>
              </a:p>
            </p:txBody>
          </p:sp>
          <p:sp>
            <p:nvSpPr>
              <p:cNvPr id="7431" name="Oval 59"/>
              <p:cNvSpPr>
                <a:spLocks noChangeArrowheads="1"/>
              </p:cNvSpPr>
              <p:nvPr/>
            </p:nvSpPr>
            <p:spPr bwMode="auto">
              <a:xfrm flipH="1">
                <a:off x="4162" y="2226"/>
                <a:ext cx="97" cy="97"/>
              </a:xfrm>
              <a:prstGeom prst="ellipse">
                <a:avLst/>
              </a:prstGeom>
              <a:solidFill>
                <a:srgbClr val="FF3300"/>
              </a:solidFill>
              <a:ln w="9525">
                <a:solidFill>
                  <a:schemeClr val="bg1"/>
                </a:solidFill>
                <a:round/>
                <a:headEnd/>
                <a:tailEnd/>
              </a:ln>
            </p:spPr>
            <p:txBody>
              <a:bodyPr wrap="none" anchor="ctr"/>
              <a:lstStyle/>
              <a:p>
                <a:endParaRPr lang="en-US"/>
              </a:p>
            </p:txBody>
          </p:sp>
          <p:sp>
            <p:nvSpPr>
              <p:cNvPr id="7432" name="Oval 60"/>
              <p:cNvSpPr>
                <a:spLocks noChangeArrowheads="1"/>
              </p:cNvSpPr>
              <p:nvPr/>
            </p:nvSpPr>
            <p:spPr bwMode="auto">
              <a:xfrm flipH="1">
                <a:off x="5104" y="1886"/>
                <a:ext cx="97" cy="97"/>
              </a:xfrm>
              <a:prstGeom prst="ellipse">
                <a:avLst/>
              </a:prstGeom>
              <a:solidFill>
                <a:srgbClr val="FF3300"/>
              </a:solidFill>
              <a:ln w="9525">
                <a:solidFill>
                  <a:schemeClr val="bg1"/>
                </a:solidFill>
                <a:round/>
                <a:headEnd/>
                <a:tailEnd/>
              </a:ln>
            </p:spPr>
            <p:txBody>
              <a:bodyPr wrap="none" anchor="ctr"/>
              <a:lstStyle/>
              <a:p>
                <a:endParaRPr lang="en-US"/>
              </a:p>
            </p:txBody>
          </p:sp>
          <p:sp>
            <p:nvSpPr>
              <p:cNvPr id="7433" name="Oval 61"/>
              <p:cNvSpPr>
                <a:spLocks noChangeArrowheads="1"/>
              </p:cNvSpPr>
              <p:nvPr/>
            </p:nvSpPr>
            <p:spPr bwMode="auto">
              <a:xfrm flipH="1">
                <a:off x="4890" y="2129"/>
                <a:ext cx="97" cy="97"/>
              </a:xfrm>
              <a:prstGeom prst="ellipse">
                <a:avLst/>
              </a:prstGeom>
              <a:solidFill>
                <a:srgbClr val="FF3300"/>
              </a:solidFill>
              <a:ln w="9525">
                <a:solidFill>
                  <a:schemeClr val="bg1"/>
                </a:solidFill>
                <a:round/>
                <a:headEnd/>
                <a:tailEnd/>
              </a:ln>
            </p:spPr>
            <p:txBody>
              <a:bodyPr wrap="none" anchor="ctr"/>
              <a:lstStyle/>
              <a:p>
                <a:endParaRPr lang="en-US"/>
              </a:p>
            </p:txBody>
          </p:sp>
          <p:sp>
            <p:nvSpPr>
              <p:cNvPr id="7434" name="Oval 62"/>
              <p:cNvSpPr>
                <a:spLocks noChangeArrowheads="1"/>
              </p:cNvSpPr>
              <p:nvPr/>
            </p:nvSpPr>
            <p:spPr bwMode="auto">
              <a:xfrm flipH="1">
                <a:off x="4599" y="2313"/>
                <a:ext cx="97" cy="97"/>
              </a:xfrm>
              <a:prstGeom prst="ellipse">
                <a:avLst/>
              </a:prstGeom>
              <a:solidFill>
                <a:srgbClr val="FF3300"/>
              </a:solidFill>
              <a:ln w="9525">
                <a:solidFill>
                  <a:schemeClr val="bg1"/>
                </a:solidFill>
                <a:round/>
                <a:headEnd/>
                <a:tailEnd/>
              </a:ln>
            </p:spPr>
            <p:txBody>
              <a:bodyPr wrap="none" anchor="ctr"/>
              <a:lstStyle/>
              <a:p>
                <a:endParaRPr lang="en-US"/>
              </a:p>
            </p:txBody>
          </p:sp>
          <p:sp>
            <p:nvSpPr>
              <p:cNvPr id="7435" name="Oval 63"/>
              <p:cNvSpPr>
                <a:spLocks noChangeArrowheads="1"/>
              </p:cNvSpPr>
              <p:nvPr/>
            </p:nvSpPr>
            <p:spPr bwMode="auto">
              <a:xfrm flipH="1">
                <a:off x="4890" y="1838"/>
                <a:ext cx="97" cy="97"/>
              </a:xfrm>
              <a:prstGeom prst="ellipse">
                <a:avLst/>
              </a:prstGeom>
              <a:solidFill>
                <a:srgbClr val="FF3300"/>
              </a:solidFill>
              <a:ln w="9525">
                <a:solidFill>
                  <a:schemeClr val="bg1"/>
                </a:solidFill>
                <a:round/>
                <a:headEnd/>
                <a:tailEnd/>
              </a:ln>
            </p:spPr>
            <p:txBody>
              <a:bodyPr wrap="none" anchor="ctr"/>
              <a:lstStyle/>
              <a:p>
                <a:endParaRPr lang="en-US"/>
              </a:p>
            </p:txBody>
          </p:sp>
          <p:sp>
            <p:nvSpPr>
              <p:cNvPr id="7436" name="Oval 64"/>
              <p:cNvSpPr>
                <a:spLocks noChangeArrowheads="1"/>
              </p:cNvSpPr>
              <p:nvPr/>
            </p:nvSpPr>
            <p:spPr bwMode="auto">
              <a:xfrm flipH="1">
                <a:off x="4259" y="1692"/>
                <a:ext cx="97" cy="97"/>
              </a:xfrm>
              <a:prstGeom prst="ellipse">
                <a:avLst/>
              </a:prstGeom>
              <a:solidFill>
                <a:srgbClr val="FF3300"/>
              </a:solidFill>
              <a:ln w="9525">
                <a:solidFill>
                  <a:schemeClr val="bg1"/>
                </a:solidFill>
                <a:round/>
                <a:headEnd/>
                <a:tailEnd/>
              </a:ln>
            </p:spPr>
            <p:txBody>
              <a:bodyPr wrap="none" anchor="ctr"/>
              <a:lstStyle/>
              <a:p>
                <a:endParaRPr lang="en-US"/>
              </a:p>
            </p:txBody>
          </p:sp>
          <p:sp>
            <p:nvSpPr>
              <p:cNvPr id="7437" name="Oval 65"/>
              <p:cNvSpPr>
                <a:spLocks noChangeArrowheads="1"/>
              </p:cNvSpPr>
              <p:nvPr/>
            </p:nvSpPr>
            <p:spPr bwMode="auto">
              <a:xfrm flipH="1">
                <a:off x="4452" y="1770"/>
                <a:ext cx="97" cy="97"/>
              </a:xfrm>
              <a:prstGeom prst="ellipse">
                <a:avLst/>
              </a:prstGeom>
              <a:solidFill>
                <a:srgbClr val="FF3300"/>
              </a:solidFill>
              <a:ln w="9525">
                <a:solidFill>
                  <a:schemeClr val="bg1"/>
                </a:solidFill>
                <a:round/>
                <a:headEnd/>
                <a:tailEnd/>
              </a:ln>
            </p:spPr>
            <p:txBody>
              <a:bodyPr wrap="none" anchor="ctr"/>
              <a:lstStyle/>
              <a:p>
                <a:endParaRPr lang="en-US"/>
              </a:p>
            </p:txBody>
          </p:sp>
          <p:sp>
            <p:nvSpPr>
              <p:cNvPr id="7438" name="Oval 66"/>
              <p:cNvSpPr>
                <a:spLocks noChangeArrowheads="1"/>
              </p:cNvSpPr>
              <p:nvPr/>
            </p:nvSpPr>
            <p:spPr bwMode="auto">
              <a:xfrm flipH="1">
                <a:off x="4744" y="1769"/>
                <a:ext cx="97" cy="97"/>
              </a:xfrm>
              <a:prstGeom prst="ellipse">
                <a:avLst/>
              </a:prstGeom>
              <a:solidFill>
                <a:srgbClr val="FF3300"/>
              </a:solidFill>
              <a:ln w="9525">
                <a:solidFill>
                  <a:schemeClr val="bg1"/>
                </a:solidFill>
                <a:round/>
                <a:headEnd/>
                <a:tailEnd/>
              </a:ln>
            </p:spPr>
            <p:txBody>
              <a:bodyPr wrap="none" anchor="ctr"/>
              <a:lstStyle/>
              <a:p>
                <a:endParaRPr lang="en-US"/>
              </a:p>
            </p:txBody>
          </p:sp>
          <p:sp>
            <p:nvSpPr>
              <p:cNvPr id="7439" name="Oval 67"/>
              <p:cNvSpPr>
                <a:spLocks noChangeArrowheads="1"/>
              </p:cNvSpPr>
              <p:nvPr/>
            </p:nvSpPr>
            <p:spPr bwMode="auto">
              <a:xfrm flipH="1">
                <a:off x="4017" y="2012"/>
                <a:ext cx="97" cy="97"/>
              </a:xfrm>
              <a:prstGeom prst="ellipse">
                <a:avLst/>
              </a:prstGeom>
              <a:solidFill>
                <a:srgbClr val="FF3300"/>
              </a:solidFill>
              <a:ln w="9525">
                <a:solidFill>
                  <a:schemeClr val="bg1"/>
                </a:solidFill>
                <a:round/>
                <a:headEnd/>
                <a:tailEnd/>
              </a:ln>
            </p:spPr>
            <p:txBody>
              <a:bodyPr wrap="none" anchor="ctr"/>
              <a:lstStyle/>
              <a:p>
                <a:endParaRPr lang="en-US"/>
              </a:p>
            </p:txBody>
          </p:sp>
          <p:sp>
            <p:nvSpPr>
              <p:cNvPr id="7440" name="Oval 68"/>
              <p:cNvSpPr>
                <a:spLocks noChangeArrowheads="1"/>
              </p:cNvSpPr>
              <p:nvPr/>
            </p:nvSpPr>
            <p:spPr bwMode="auto">
              <a:xfrm flipH="1">
                <a:off x="4647" y="2099"/>
                <a:ext cx="97" cy="97"/>
              </a:xfrm>
              <a:prstGeom prst="ellipse">
                <a:avLst/>
              </a:prstGeom>
              <a:solidFill>
                <a:srgbClr val="FF3300"/>
              </a:solidFill>
              <a:ln w="9525">
                <a:solidFill>
                  <a:schemeClr val="bg1"/>
                </a:solidFill>
                <a:round/>
                <a:headEnd/>
                <a:tailEnd/>
              </a:ln>
            </p:spPr>
            <p:txBody>
              <a:bodyPr wrap="none" anchor="ctr"/>
              <a:lstStyle/>
              <a:p>
                <a:endParaRPr lang="en-US"/>
              </a:p>
            </p:txBody>
          </p:sp>
          <p:sp>
            <p:nvSpPr>
              <p:cNvPr id="7441" name="Oval 69"/>
              <p:cNvSpPr>
                <a:spLocks noChangeArrowheads="1"/>
              </p:cNvSpPr>
              <p:nvPr/>
            </p:nvSpPr>
            <p:spPr bwMode="auto">
              <a:xfrm flipH="1">
                <a:off x="4793" y="1916"/>
                <a:ext cx="97" cy="97"/>
              </a:xfrm>
              <a:prstGeom prst="ellipse">
                <a:avLst/>
              </a:prstGeom>
              <a:solidFill>
                <a:srgbClr val="FF3300"/>
              </a:solidFill>
              <a:ln w="9525">
                <a:solidFill>
                  <a:schemeClr val="bg1"/>
                </a:solidFill>
                <a:round/>
                <a:headEnd/>
                <a:tailEnd/>
              </a:ln>
            </p:spPr>
            <p:txBody>
              <a:bodyPr wrap="none" anchor="ctr"/>
              <a:lstStyle/>
              <a:p>
                <a:endParaRPr lang="en-US"/>
              </a:p>
            </p:txBody>
          </p:sp>
          <p:sp>
            <p:nvSpPr>
              <p:cNvPr id="7442" name="Oval 70"/>
              <p:cNvSpPr>
                <a:spLocks noChangeArrowheads="1"/>
              </p:cNvSpPr>
              <p:nvPr/>
            </p:nvSpPr>
            <p:spPr bwMode="auto">
              <a:xfrm flipH="1">
                <a:off x="4550" y="2051"/>
                <a:ext cx="97" cy="97"/>
              </a:xfrm>
              <a:prstGeom prst="ellipse">
                <a:avLst/>
              </a:prstGeom>
              <a:solidFill>
                <a:srgbClr val="FF3300"/>
              </a:solidFill>
              <a:ln w="9525">
                <a:solidFill>
                  <a:schemeClr val="bg1"/>
                </a:solidFill>
                <a:round/>
                <a:headEnd/>
                <a:tailEnd/>
              </a:ln>
            </p:spPr>
            <p:txBody>
              <a:bodyPr wrap="none" anchor="ctr"/>
              <a:lstStyle/>
              <a:p>
                <a:endParaRPr lang="en-US"/>
              </a:p>
            </p:txBody>
          </p:sp>
          <p:sp>
            <p:nvSpPr>
              <p:cNvPr id="7443" name="Oval 71"/>
              <p:cNvSpPr>
                <a:spLocks noChangeArrowheads="1"/>
              </p:cNvSpPr>
              <p:nvPr/>
            </p:nvSpPr>
            <p:spPr bwMode="auto">
              <a:xfrm flipH="1">
                <a:off x="4696" y="1662"/>
                <a:ext cx="97" cy="97"/>
              </a:xfrm>
              <a:prstGeom prst="ellipse">
                <a:avLst/>
              </a:prstGeom>
              <a:solidFill>
                <a:srgbClr val="FF3300"/>
              </a:solidFill>
              <a:ln w="9525">
                <a:solidFill>
                  <a:schemeClr val="bg1"/>
                </a:solidFill>
                <a:round/>
                <a:headEnd/>
                <a:tailEnd/>
              </a:ln>
            </p:spPr>
            <p:txBody>
              <a:bodyPr wrap="none" anchor="ctr"/>
              <a:lstStyle/>
              <a:p>
                <a:endParaRPr lang="en-US"/>
              </a:p>
            </p:txBody>
          </p:sp>
        </p:grpSp>
        <p:sp>
          <p:nvSpPr>
            <p:cNvPr id="7410" name="AutoShape 72"/>
            <p:cNvSpPr>
              <a:spLocks noChangeArrowheads="1"/>
            </p:cNvSpPr>
            <p:nvPr/>
          </p:nvSpPr>
          <p:spPr bwMode="auto">
            <a:xfrm>
              <a:off x="3411" y="1635"/>
              <a:ext cx="629" cy="311"/>
            </a:xfrm>
            <a:prstGeom prst="rightArrow">
              <a:avLst>
                <a:gd name="adj1" fmla="val 50000"/>
                <a:gd name="adj2" fmla="val 50563"/>
              </a:avLst>
            </a:prstGeom>
            <a:gradFill rotWithShape="1">
              <a:gsLst>
                <a:gs pos="0">
                  <a:srgbClr val="FF9933"/>
                </a:gs>
                <a:gs pos="100000">
                  <a:srgbClr val="FF3300"/>
                </a:gs>
              </a:gsLst>
              <a:lin ang="0" scaled="1"/>
            </a:gradFill>
            <a:ln w="9525">
              <a:noFill/>
              <a:miter lim="800000"/>
              <a:headEnd/>
              <a:tailEnd/>
            </a:ln>
          </p:spPr>
          <p:txBody>
            <a:bodyPr wrap="none" anchor="ctr"/>
            <a:lstStyle/>
            <a:p>
              <a:endParaRPr lang="en-US"/>
            </a:p>
          </p:txBody>
        </p:sp>
        <p:sp>
          <p:nvSpPr>
            <p:cNvPr id="7411" name="Text Box 73"/>
            <p:cNvSpPr txBox="1">
              <a:spLocks noChangeArrowheads="1"/>
            </p:cNvSpPr>
            <p:nvPr/>
          </p:nvSpPr>
          <p:spPr bwMode="auto">
            <a:xfrm>
              <a:off x="3186" y="1207"/>
              <a:ext cx="977" cy="442"/>
            </a:xfrm>
            <a:prstGeom prst="rect">
              <a:avLst/>
            </a:prstGeom>
            <a:noFill/>
            <a:ln w="9525">
              <a:noFill/>
              <a:miter lim="800000"/>
              <a:headEnd/>
              <a:tailEnd/>
            </a:ln>
          </p:spPr>
          <p:txBody>
            <a:bodyPr wrap="none">
              <a:spAutoFit/>
            </a:bodyPr>
            <a:lstStyle/>
            <a:p>
              <a:r>
                <a:rPr lang="en-US" sz="2000" dirty="0">
                  <a:solidFill>
                    <a:schemeClr val="bg1"/>
                  </a:solidFill>
                </a:rPr>
                <a:t>data</a:t>
              </a:r>
            </a:p>
            <a:p>
              <a:r>
                <a:rPr lang="en-US" sz="2000" dirty="0">
                  <a:solidFill>
                    <a:schemeClr val="bg1"/>
                  </a:solidFill>
                </a:rPr>
                <a:t>organization</a:t>
              </a:r>
            </a:p>
          </p:txBody>
        </p:sp>
      </p:grpSp>
      <p:grpSp>
        <p:nvGrpSpPr>
          <p:cNvPr id="5" name="Group 74"/>
          <p:cNvGrpSpPr>
            <a:grpSpLocks/>
          </p:cNvGrpSpPr>
          <p:nvPr/>
        </p:nvGrpSpPr>
        <p:grpSpPr bwMode="auto">
          <a:xfrm>
            <a:off x="6891338" y="2836862"/>
            <a:ext cx="2149475" cy="1670050"/>
            <a:chOff x="4405" y="1918"/>
            <a:chExt cx="1354" cy="1052"/>
          </a:xfrm>
        </p:grpSpPr>
        <p:grpSp>
          <p:nvGrpSpPr>
            <p:cNvPr id="6" name="Group 75"/>
            <p:cNvGrpSpPr>
              <a:grpSpLocks/>
            </p:cNvGrpSpPr>
            <p:nvPr/>
          </p:nvGrpSpPr>
          <p:grpSpPr bwMode="auto">
            <a:xfrm>
              <a:off x="4405" y="2498"/>
              <a:ext cx="746" cy="472"/>
              <a:chOff x="4136" y="2679"/>
              <a:chExt cx="1191" cy="943"/>
            </a:xfrm>
          </p:grpSpPr>
          <p:sp>
            <p:nvSpPr>
              <p:cNvPr id="7395" name="AutoShape 76"/>
              <p:cNvSpPr>
                <a:spLocks noChangeArrowheads="1"/>
              </p:cNvSpPr>
              <p:nvPr/>
            </p:nvSpPr>
            <p:spPr bwMode="auto">
              <a:xfrm>
                <a:off x="4226" y="2955"/>
                <a:ext cx="162" cy="96"/>
              </a:xfrm>
              <a:prstGeom prst="roundRect">
                <a:avLst>
                  <a:gd name="adj" fmla="val 50000"/>
                </a:avLst>
              </a:prstGeom>
              <a:solidFill>
                <a:schemeClr val="hlink"/>
              </a:solidFill>
              <a:ln w="9525">
                <a:noFill/>
                <a:round/>
                <a:headEnd/>
                <a:tailEnd/>
              </a:ln>
            </p:spPr>
            <p:txBody>
              <a:bodyPr wrap="none" anchor="ctr"/>
              <a:lstStyle/>
              <a:p>
                <a:endParaRPr lang="en-US"/>
              </a:p>
            </p:txBody>
          </p:sp>
          <p:sp>
            <p:nvSpPr>
              <p:cNvPr id="7396" name="AutoShape 77"/>
              <p:cNvSpPr>
                <a:spLocks noChangeArrowheads="1"/>
              </p:cNvSpPr>
              <p:nvPr/>
            </p:nvSpPr>
            <p:spPr bwMode="auto">
              <a:xfrm>
                <a:off x="4307" y="3456"/>
                <a:ext cx="162" cy="96"/>
              </a:xfrm>
              <a:prstGeom prst="roundRect">
                <a:avLst>
                  <a:gd name="adj" fmla="val 50000"/>
                </a:avLst>
              </a:prstGeom>
              <a:solidFill>
                <a:schemeClr val="hlink"/>
              </a:solidFill>
              <a:ln w="9525">
                <a:noFill/>
                <a:round/>
                <a:headEnd/>
                <a:tailEnd/>
              </a:ln>
            </p:spPr>
            <p:txBody>
              <a:bodyPr wrap="none" anchor="ctr"/>
              <a:lstStyle/>
              <a:p>
                <a:endParaRPr lang="en-US"/>
              </a:p>
            </p:txBody>
          </p:sp>
          <p:sp>
            <p:nvSpPr>
              <p:cNvPr id="7397" name="AutoShape 78"/>
              <p:cNvSpPr>
                <a:spLocks noChangeArrowheads="1"/>
              </p:cNvSpPr>
              <p:nvPr/>
            </p:nvSpPr>
            <p:spPr bwMode="auto">
              <a:xfrm>
                <a:off x="4436" y="3201"/>
                <a:ext cx="162" cy="96"/>
              </a:xfrm>
              <a:prstGeom prst="roundRect">
                <a:avLst>
                  <a:gd name="adj" fmla="val 50000"/>
                </a:avLst>
              </a:prstGeom>
              <a:solidFill>
                <a:schemeClr val="hlink"/>
              </a:solidFill>
              <a:ln w="9525">
                <a:noFill/>
                <a:round/>
                <a:headEnd/>
                <a:tailEnd/>
              </a:ln>
            </p:spPr>
            <p:txBody>
              <a:bodyPr wrap="none" anchor="ctr"/>
              <a:lstStyle/>
              <a:p>
                <a:endParaRPr lang="en-US"/>
              </a:p>
            </p:txBody>
          </p:sp>
          <p:sp>
            <p:nvSpPr>
              <p:cNvPr id="7398" name="AutoShape 79"/>
              <p:cNvSpPr>
                <a:spLocks noChangeArrowheads="1"/>
              </p:cNvSpPr>
              <p:nvPr/>
            </p:nvSpPr>
            <p:spPr bwMode="auto">
              <a:xfrm>
                <a:off x="4711" y="3456"/>
                <a:ext cx="162" cy="96"/>
              </a:xfrm>
              <a:prstGeom prst="roundRect">
                <a:avLst>
                  <a:gd name="adj" fmla="val 50000"/>
                </a:avLst>
              </a:prstGeom>
              <a:solidFill>
                <a:schemeClr val="hlink"/>
              </a:solidFill>
              <a:ln w="9525">
                <a:noFill/>
                <a:round/>
                <a:headEnd/>
                <a:tailEnd/>
              </a:ln>
            </p:spPr>
            <p:txBody>
              <a:bodyPr wrap="none" anchor="ctr"/>
              <a:lstStyle/>
              <a:p>
                <a:endParaRPr lang="en-US"/>
              </a:p>
            </p:txBody>
          </p:sp>
          <p:sp>
            <p:nvSpPr>
              <p:cNvPr id="7399" name="AutoShape 80"/>
              <p:cNvSpPr>
                <a:spLocks noChangeArrowheads="1"/>
              </p:cNvSpPr>
              <p:nvPr/>
            </p:nvSpPr>
            <p:spPr bwMode="auto">
              <a:xfrm>
                <a:off x="4889" y="3201"/>
                <a:ext cx="162" cy="96"/>
              </a:xfrm>
              <a:prstGeom prst="roundRect">
                <a:avLst>
                  <a:gd name="adj" fmla="val 50000"/>
                </a:avLst>
              </a:prstGeom>
              <a:solidFill>
                <a:schemeClr val="hlink"/>
              </a:solidFill>
              <a:ln w="9525">
                <a:noFill/>
                <a:round/>
                <a:headEnd/>
                <a:tailEnd/>
              </a:ln>
            </p:spPr>
            <p:txBody>
              <a:bodyPr wrap="none" anchor="ctr"/>
              <a:lstStyle/>
              <a:p>
                <a:endParaRPr lang="en-US"/>
              </a:p>
            </p:txBody>
          </p:sp>
          <p:sp>
            <p:nvSpPr>
              <p:cNvPr id="7400" name="AutoShape 81"/>
              <p:cNvSpPr>
                <a:spLocks noChangeArrowheads="1"/>
              </p:cNvSpPr>
              <p:nvPr/>
            </p:nvSpPr>
            <p:spPr bwMode="auto">
              <a:xfrm>
                <a:off x="4645" y="3021"/>
                <a:ext cx="162" cy="96"/>
              </a:xfrm>
              <a:prstGeom prst="roundRect">
                <a:avLst>
                  <a:gd name="adj" fmla="val 50000"/>
                </a:avLst>
              </a:prstGeom>
              <a:solidFill>
                <a:schemeClr val="hlink"/>
              </a:solidFill>
              <a:ln w="9525">
                <a:noFill/>
                <a:round/>
                <a:headEnd/>
                <a:tailEnd/>
              </a:ln>
            </p:spPr>
            <p:txBody>
              <a:bodyPr wrap="none" anchor="ctr"/>
              <a:lstStyle/>
              <a:p>
                <a:endParaRPr lang="en-US"/>
              </a:p>
            </p:txBody>
          </p:sp>
          <p:cxnSp>
            <p:nvCxnSpPr>
              <p:cNvPr id="7401" name="AutoShape 82"/>
              <p:cNvCxnSpPr>
                <a:cxnSpLocks noChangeShapeType="1"/>
                <a:stCxn id="7395" idx="2"/>
                <a:endCxn id="7397" idx="0"/>
              </p:cNvCxnSpPr>
              <p:nvPr/>
            </p:nvCxnSpPr>
            <p:spPr bwMode="auto">
              <a:xfrm>
                <a:off x="4307" y="3051"/>
                <a:ext cx="210" cy="150"/>
              </a:xfrm>
              <a:prstGeom prst="straightConnector1">
                <a:avLst/>
              </a:prstGeom>
              <a:noFill/>
              <a:ln w="9525">
                <a:solidFill>
                  <a:schemeClr val="bg1"/>
                </a:solidFill>
                <a:round/>
                <a:headEnd/>
                <a:tailEnd/>
              </a:ln>
            </p:spPr>
          </p:cxnSp>
          <p:cxnSp>
            <p:nvCxnSpPr>
              <p:cNvPr id="7402" name="AutoShape 83"/>
              <p:cNvCxnSpPr>
                <a:cxnSpLocks noChangeShapeType="1"/>
                <a:stCxn id="7400" idx="2"/>
                <a:endCxn id="7397" idx="0"/>
              </p:cNvCxnSpPr>
              <p:nvPr/>
            </p:nvCxnSpPr>
            <p:spPr bwMode="auto">
              <a:xfrm flipH="1">
                <a:off x="4517" y="3117"/>
                <a:ext cx="209" cy="84"/>
              </a:xfrm>
              <a:prstGeom prst="straightConnector1">
                <a:avLst/>
              </a:prstGeom>
              <a:noFill/>
              <a:ln w="9525">
                <a:solidFill>
                  <a:schemeClr val="bg1"/>
                </a:solidFill>
                <a:round/>
                <a:headEnd/>
                <a:tailEnd/>
              </a:ln>
            </p:spPr>
          </p:cxnSp>
          <p:cxnSp>
            <p:nvCxnSpPr>
              <p:cNvPr id="7403" name="AutoShape 84"/>
              <p:cNvCxnSpPr>
                <a:cxnSpLocks noChangeShapeType="1"/>
                <a:stCxn id="7398" idx="0"/>
                <a:endCxn id="7397" idx="2"/>
              </p:cNvCxnSpPr>
              <p:nvPr/>
            </p:nvCxnSpPr>
            <p:spPr bwMode="auto">
              <a:xfrm flipH="1" flipV="1">
                <a:off x="4517" y="3297"/>
                <a:ext cx="275" cy="159"/>
              </a:xfrm>
              <a:prstGeom prst="straightConnector1">
                <a:avLst/>
              </a:prstGeom>
              <a:noFill/>
              <a:ln w="9525">
                <a:solidFill>
                  <a:schemeClr val="bg1"/>
                </a:solidFill>
                <a:round/>
                <a:headEnd/>
                <a:tailEnd/>
              </a:ln>
            </p:spPr>
          </p:cxnSp>
          <p:cxnSp>
            <p:nvCxnSpPr>
              <p:cNvPr id="7404" name="AutoShape 85"/>
              <p:cNvCxnSpPr>
                <a:cxnSpLocks noChangeShapeType="1"/>
                <a:stCxn id="7396" idx="0"/>
                <a:endCxn id="7395" idx="2"/>
              </p:cNvCxnSpPr>
              <p:nvPr/>
            </p:nvCxnSpPr>
            <p:spPr bwMode="auto">
              <a:xfrm flipH="1" flipV="1">
                <a:off x="4307" y="3051"/>
                <a:ext cx="81" cy="405"/>
              </a:xfrm>
              <a:prstGeom prst="straightConnector1">
                <a:avLst/>
              </a:prstGeom>
              <a:noFill/>
              <a:ln w="9525">
                <a:solidFill>
                  <a:schemeClr val="bg1"/>
                </a:solidFill>
                <a:round/>
                <a:headEnd/>
                <a:tailEnd/>
              </a:ln>
            </p:spPr>
          </p:cxnSp>
          <p:cxnSp>
            <p:nvCxnSpPr>
              <p:cNvPr id="7405" name="AutoShape 86"/>
              <p:cNvCxnSpPr>
                <a:cxnSpLocks noChangeShapeType="1"/>
                <a:stCxn id="7398" idx="0"/>
                <a:endCxn id="7400" idx="2"/>
              </p:cNvCxnSpPr>
              <p:nvPr/>
            </p:nvCxnSpPr>
            <p:spPr bwMode="auto">
              <a:xfrm flipH="1" flipV="1">
                <a:off x="4726" y="3117"/>
                <a:ext cx="66" cy="339"/>
              </a:xfrm>
              <a:prstGeom prst="straightConnector1">
                <a:avLst/>
              </a:prstGeom>
              <a:noFill/>
              <a:ln w="9525">
                <a:solidFill>
                  <a:schemeClr val="bg1"/>
                </a:solidFill>
                <a:round/>
                <a:headEnd/>
                <a:tailEnd/>
              </a:ln>
            </p:spPr>
          </p:cxnSp>
          <p:cxnSp>
            <p:nvCxnSpPr>
              <p:cNvPr id="7406" name="AutoShape 87"/>
              <p:cNvCxnSpPr>
                <a:cxnSpLocks noChangeShapeType="1"/>
                <a:stCxn id="7399" idx="0"/>
                <a:endCxn id="7400" idx="3"/>
              </p:cNvCxnSpPr>
              <p:nvPr/>
            </p:nvCxnSpPr>
            <p:spPr bwMode="auto">
              <a:xfrm flipH="1" flipV="1">
                <a:off x="4807" y="3069"/>
                <a:ext cx="163" cy="132"/>
              </a:xfrm>
              <a:prstGeom prst="straightConnector1">
                <a:avLst/>
              </a:prstGeom>
              <a:noFill/>
              <a:ln w="9525">
                <a:solidFill>
                  <a:schemeClr val="bg1"/>
                </a:solidFill>
                <a:round/>
                <a:headEnd/>
                <a:tailEnd/>
              </a:ln>
            </p:spPr>
          </p:cxnSp>
          <p:sp>
            <p:nvSpPr>
              <p:cNvPr id="7407" name="AutoShape 88"/>
              <p:cNvSpPr>
                <a:spLocks noChangeArrowheads="1"/>
              </p:cNvSpPr>
              <p:nvPr/>
            </p:nvSpPr>
            <p:spPr bwMode="auto">
              <a:xfrm>
                <a:off x="4136" y="2679"/>
                <a:ext cx="1191" cy="943"/>
              </a:xfrm>
              <a:prstGeom prst="cube">
                <a:avLst>
                  <a:gd name="adj" fmla="val 25000"/>
                </a:avLst>
              </a:prstGeom>
              <a:noFill/>
              <a:ln w="9525">
                <a:solidFill>
                  <a:schemeClr val="bg1"/>
                </a:solidFill>
                <a:miter lim="800000"/>
                <a:headEnd/>
                <a:tailEnd/>
              </a:ln>
            </p:spPr>
            <p:txBody>
              <a:bodyPr wrap="none" anchor="ctr"/>
              <a:lstStyle/>
              <a:p>
                <a:endParaRPr lang="en-US"/>
              </a:p>
            </p:txBody>
          </p:sp>
        </p:grpSp>
        <p:sp>
          <p:nvSpPr>
            <p:cNvPr id="7393" name="AutoShape 89"/>
            <p:cNvSpPr>
              <a:spLocks noChangeArrowheads="1"/>
            </p:cNvSpPr>
            <p:nvPr/>
          </p:nvSpPr>
          <p:spPr bwMode="auto">
            <a:xfrm rot="5400000">
              <a:off x="4499" y="2087"/>
              <a:ext cx="455" cy="311"/>
            </a:xfrm>
            <a:prstGeom prst="rightArrow">
              <a:avLst>
                <a:gd name="adj1" fmla="val 50000"/>
                <a:gd name="adj2" fmla="val 36576"/>
              </a:avLst>
            </a:prstGeom>
            <a:gradFill rotWithShape="1">
              <a:gsLst>
                <a:gs pos="0">
                  <a:srgbClr val="FF3300"/>
                </a:gs>
                <a:gs pos="100000">
                  <a:schemeClr val="hlink"/>
                </a:gs>
              </a:gsLst>
              <a:lin ang="0" scaled="1"/>
            </a:gradFill>
            <a:ln w="9525">
              <a:noFill/>
              <a:miter lim="800000"/>
              <a:headEnd/>
              <a:tailEnd/>
            </a:ln>
          </p:spPr>
          <p:txBody>
            <a:bodyPr wrap="none" anchor="ctr"/>
            <a:lstStyle/>
            <a:p>
              <a:endParaRPr lang="en-US"/>
            </a:p>
          </p:txBody>
        </p:sp>
        <p:sp>
          <p:nvSpPr>
            <p:cNvPr id="7394" name="Text Box 90"/>
            <p:cNvSpPr txBox="1">
              <a:spLocks noChangeArrowheads="1"/>
            </p:cNvSpPr>
            <p:nvPr/>
          </p:nvSpPr>
          <p:spPr bwMode="auto">
            <a:xfrm>
              <a:off x="4770" y="1918"/>
              <a:ext cx="989" cy="442"/>
            </a:xfrm>
            <a:prstGeom prst="rect">
              <a:avLst/>
            </a:prstGeom>
            <a:noFill/>
            <a:ln w="9525">
              <a:noFill/>
              <a:miter lim="800000"/>
              <a:headEnd/>
              <a:tailEnd/>
            </a:ln>
          </p:spPr>
          <p:txBody>
            <a:bodyPr>
              <a:spAutoFit/>
            </a:bodyPr>
            <a:lstStyle/>
            <a:p>
              <a:r>
                <a:rPr lang="en-US" sz="2000" dirty="0">
                  <a:solidFill>
                    <a:schemeClr val="bg1"/>
                  </a:solidFill>
                </a:rPr>
                <a:t>model development</a:t>
              </a:r>
            </a:p>
          </p:txBody>
        </p:sp>
      </p:grpSp>
      <p:grpSp>
        <p:nvGrpSpPr>
          <p:cNvPr id="7" name="Group 91"/>
          <p:cNvGrpSpPr>
            <a:grpSpLocks/>
          </p:cNvGrpSpPr>
          <p:nvPr/>
        </p:nvGrpSpPr>
        <p:grpSpPr bwMode="auto">
          <a:xfrm>
            <a:off x="6559550" y="4530725"/>
            <a:ext cx="2482850" cy="2098675"/>
            <a:chOff x="4196" y="2985"/>
            <a:chExt cx="1564" cy="1322"/>
          </a:xfrm>
        </p:grpSpPr>
        <p:grpSp>
          <p:nvGrpSpPr>
            <p:cNvPr id="8" name="Group 92"/>
            <p:cNvGrpSpPr>
              <a:grpSpLocks/>
            </p:cNvGrpSpPr>
            <p:nvPr/>
          </p:nvGrpSpPr>
          <p:grpSpPr bwMode="auto">
            <a:xfrm>
              <a:off x="4739" y="3600"/>
              <a:ext cx="464" cy="406"/>
              <a:chOff x="2745" y="3092"/>
              <a:chExt cx="464" cy="406"/>
            </a:xfrm>
          </p:grpSpPr>
          <p:sp>
            <p:nvSpPr>
              <p:cNvPr id="7367" name="AutoShape 93"/>
              <p:cNvSpPr>
                <a:spLocks noChangeArrowheads="1"/>
              </p:cNvSpPr>
              <p:nvPr/>
            </p:nvSpPr>
            <p:spPr bwMode="auto">
              <a:xfrm>
                <a:off x="2745" y="3092"/>
                <a:ext cx="464" cy="406"/>
              </a:xfrm>
              <a:prstGeom prst="cube">
                <a:avLst>
                  <a:gd name="adj" fmla="val 25000"/>
                </a:avLst>
              </a:prstGeom>
              <a:gradFill rotWithShape="1">
                <a:gsLst>
                  <a:gs pos="0">
                    <a:schemeClr val="accent2"/>
                  </a:gs>
                  <a:gs pos="100000">
                    <a:schemeClr val="hlink"/>
                  </a:gs>
                </a:gsLst>
                <a:lin ang="5400000" scaled="1"/>
              </a:gradFill>
              <a:ln w="9525">
                <a:solidFill>
                  <a:schemeClr val="bg1"/>
                </a:solidFill>
                <a:miter lim="800000"/>
                <a:headEnd/>
                <a:tailEnd/>
              </a:ln>
            </p:spPr>
            <p:txBody>
              <a:bodyPr wrap="none" anchor="ctr"/>
              <a:lstStyle/>
              <a:p>
                <a:endParaRPr lang="en-US"/>
              </a:p>
            </p:txBody>
          </p:sp>
          <p:sp>
            <p:nvSpPr>
              <p:cNvPr id="7368" name="AutoShape 94"/>
              <p:cNvSpPr>
                <a:spLocks noChangeArrowheads="1"/>
              </p:cNvSpPr>
              <p:nvPr/>
            </p:nvSpPr>
            <p:spPr bwMode="auto">
              <a:xfrm>
                <a:off x="2806" y="3173"/>
                <a:ext cx="63" cy="41"/>
              </a:xfrm>
              <a:prstGeom prst="roundRect">
                <a:avLst>
                  <a:gd name="adj" fmla="val 50000"/>
                </a:avLst>
              </a:prstGeom>
              <a:solidFill>
                <a:srgbClr val="FFFF99"/>
              </a:solidFill>
              <a:ln w="9525">
                <a:noFill/>
                <a:round/>
                <a:headEnd/>
                <a:tailEnd/>
              </a:ln>
            </p:spPr>
            <p:txBody>
              <a:bodyPr wrap="none" anchor="ctr"/>
              <a:lstStyle/>
              <a:p>
                <a:endParaRPr lang="en-US"/>
              </a:p>
            </p:txBody>
          </p:sp>
          <p:sp>
            <p:nvSpPr>
              <p:cNvPr id="7369" name="AutoShape 95"/>
              <p:cNvSpPr>
                <a:spLocks noChangeArrowheads="1"/>
              </p:cNvSpPr>
              <p:nvPr/>
            </p:nvSpPr>
            <p:spPr bwMode="auto">
              <a:xfrm>
                <a:off x="2863" y="3315"/>
                <a:ext cx="63" cy="42"/>
              </a:xfrm>
              <a:prstGeom prst="roundRect">
                <a:avLst>
                  <a:gd name="adj" fmla="val 50000"/>
                </a:avLst>
              </a:prstGeom>
              <a:solidFill>
                <a:srgbClr val="FFFF99"/>
              </a:solidFill>
              <a:ln w="9525">
                <a:noFill/>
                <a:round/>
                <a:headEnd/>
                <a:tailEnd/>
              </a:ln>
            </p:spPr>
            <p:txBody>
              <a:bodyPr wrap="none" anchor="ctr"/>
              <a:lstStyle/>
              <a:p>
                <a:endParaRPr lang="en-US"/>
              </a:p>
            </p:txBody>
          </p:sp>
          <p:sp>
            <p:nvSpPr>
              <p:cNvPr id="7370" name="AutoShape 96"/>
              <p:cNvSpPr>
                <a:spLocks noChangeArrowheads="1"/>
              </p:cNvSpPr>
              <p:nvPr/>
            </p:nvSpPr>
            <p:spPr bwMode="auto">
              <a:xfrm>
                <a:off x="2882" y="3237"/>
                <a:ext cx="63" cy="41"/>
              </a:xfrm>
              <a:prstGeom prst="roundRect">
                <a:avLst>
                  <a:gd name="adj" fmla="val 50000"/>
                </a:avLst>
              </a:prstGeom>
              <a:solidFill>
                <a:srgbClr val="FFFF99"/>
              </a:solidFill>
              <a:ln w="9525">
                <a:noFill/>
                <a:round/>
                <a:headEnd/>
                <a:tailEnd/>
              </a:ln>
            </p:spPr>
            <p:txBody>
              <a:bodyPr wrap="none" anchor="ctr"/>
              <a:lstStyle/>
              <a:p>
                <a:endParaRPr lang="en-US"/>
              </a:p>
            </p:txBody>
          </p:sp>
          <p:sp>
            <p:nvSpPr>
              <p:cNvPr id="7371" name="AutoShape 97"/>
              <p:cNvSpPr>
                <a:spLocks noChangeArrowheads="1"/>
              </p:cNvSpPr>
              <p:nvPr/>
            </p:nvSpPr>
            <p:spPr bwMode="auto">
              <a:xfrm>
                <a:off x="2951" y="3336"/>
                <a:ext cx="63" cy="41"/>
              </a:xfrm>
              <a:prstGeom prst="roundRect">
                <a:avLst>
                  <a:gd name="adj" fmla="val 50000"/>
                </a:avLst>
              </a:prstGeom>
              <a:solidFill>
                <a:srgbClr val="FFFF99"/>
              </a:solidFill>
              <a:ln w="9525">
                <a:noFill/>
                <a:round/>
                <a:headEnd/>
                <a:tailEnd/>
              </a:ln>
            </p:spPr>
            <p:txBody>
              <a:bodyPr wrap="none" anchor="ctr"/>
              <a:lstStyle/>
              <a:p>
                <a:endParaRPr lang="en-US"/>
              </a:p>
            </p:txBody>
          </p:sp>
          <p:sp>
            <p:nvSpPr>
              <p:cNvPr id="7372" name="AutoShape 98"/>
              <p:cNvSpPr>
                <a:spLocks noChangeArrowheads="1"/>
              </p:cNvSpPr>
              <p:nvPr/>
            </p:nvSpPr>
            <p:spPr bwMode="auto">
              <a:xfrm>
                <a:off x="3027" y="3295"/>
                <a:ext cx="63" cy="41"/>
              </a:xfrm>
              <a:prstGeom prst="roundRect">
                <a:avLst>
                  <a:gd name="adj" fmla="val 50000"/>
                </a:avLst>
              </a:prstGeom>
              <a:solidFill>
                <a:srgbClr val="FFFF99"/>
              </a:solidFill>
              <a:ln w="9525">
                <a:noFill/>
                <a:round/>
                <a:headEnd/>
                <a:tailEnd/>
              </a:ln>
            </p:spPr>
            <p:txBody>
              <a:bodyPr wrap="none" anchor="ctr"/>
              <a:lstStyle/>
              <a:p>
                <a:endParaRPr lang="en-US"/>
              </a:p>
            </p:txBody>
          </p:sp>
          <p:sp>
            <p:nvSpPr>
              <p:cNvPr id="7373" name="AutoShape 99"/>
              <p:cNvSpPr>
                <a:spLocks noChangeArrowheads="1"/>
              </p:cNvSpPr>
              <p:nvPr/>
            </p:nvSpPr>
            <p:spPr bwMode="auto">
              <a:xfrm>
                <a:off x="2995" y="3159"/>
                <a:ext cx="63" cy="42"/>
              </a:xfrm>
              <a:prstGeom prst="roundRect">
                <a:avLst>
                  <a:gd name="adj" fmla="val 50000"/>
                </a:avLst>
              </a:prstGeom>
              <a:solidFill>
                <a:srgbClr val="FFFF99"/>
              </a:solidFill>
              <a:ln w="9525">
                <a:noFill/>
                <a:round/>
                <a:headEnd/>
                <a:tailEnd/>
              </a:ln>
            </p:spPr>
            <p:txBody>
              <a:bodyPr wrap="none" anchor="ctr"/>
              <a:lstStyle/>
              <a:p>
                <a:endParaRPr lang="en-US"/>
              </a:p>
            </p:txBody>
          </p:sp>
          <p:cxnSp>
            <p:nvCxnSpPr>
              <p:cNvPr id="7374" name="AutoShape 100"/>
              <p:cNvCxnSpPr>
                <a:cxnSpLocks noChangeShapeType="1"/>
                <a:stCxn id="7368" idx="2"/>
                <a:endCxn id="7370" idx="0"/>
              </p:cNvCxnSpPr>
              <p:nvPr/>
            </p:nvCxnSpPr>
            <p:spPr bwMode="auto">
              <a:xfrm>
                <a:off x="2838" y="3214"/>
                <a:ext cx="75" cy="23"/>
              </a:xfrm>
              <a:prstGeom prst="straightConnector1">
                <a:avLst/>
              </a:prstGeom>
              <a:noFill/>
              <a:ln w="9525">
                <a:solidFill>
                  <a:schemeClr val="bg1"/>
                </a:solidFill>
                <a:round/>
                <a:headEnd/>
                <a:tailEnd/>
              </a:ln>
            </p:spPr>
          </p:cxnSp>
          <p:cxnSp>
            <p:nvCxnSpPr>
              <p:cNvPr id="7375" name="AutoShape 101"/>
              <p:cNvCxnSpPr>
                <a:cxnSpLocks noChangeShapeType="1"/>
                <a:stCxn id="7373" idx="2"/>
                <a:endCxn id="7370" idx="0"/>
              </p:cNvCxnSpPr>
              <p:nvPr/>
            </p:nvCxnSpPr>
            <p:spPr bwMode="auto">
              <a:xfrm flipH="1">
                <a:off x="2913" y="3201"/>
                <a:ext cx="114" cy="36"/>
              </a:xfrm>
              <a:prstGeom prst="straightConnector1">
                <a:avLst/>
              </a:prstGeom>
              <a:noFill/>
              <a:ln w="9525">
                <a:solidFill>
                  <a:schemeClr val="bg1"/>
                </a:solidFill>
                <a:round/>
                <a:headEnd/>
                <a:tailEnd/>
              </a:ln>
            </p:spPr>
          </p:cxnSp>
          <p:cxnSp>
            <p:nvCxnSpPr>
              <p:cNvPr id="7376" name="AutoShape 102"/>
              <p:cNvCxnSpPr>
                <a:cxnSpLocks noChangeShapeType="1"/>
                <a:stCxn id="7371" idx="0"/>
                <a:endCxn id="7370" idx="2"/>
              </p:cNvCxnSpPr>
              <p:nvPr/>
            </p:nvCxnSpPr>
            <p:spPr bwMode="auto">
              <a:xfrm flipH="1" flipV="1">
                <a:off x="2913" y="3278"/>
                <a:ext cx="70" cy="58"/>
              </a:xfrm>
              <a:prstGeom prst="straightConnector1">
                <a:avLst/>
              </a:prstGeom>
              <a:noFill/>
              <a:ln w="9525">
                <a:solidFill>
                  <a:schemeClr val="bg1"/>
                </a:solidFill>
                <a:round/>
                <a:headEnd/>
                <a:tailEnd/>
              </a:ln>
            </p:spPr>
          </p:cxnSp>
          <p:cxnSp>
            <p:nvCxnSpPr>
              <p:cNvPr id="7377" name="AutoShape 103"/>
              <p:cNvCxnSpPr>
                <a:cxnSpLocks noChangeShapeType="1"/>
                <a:stCxn id="7369" idx="0"/>
                <a:endCxn id="7368" idx="2"/>
              </p:cNvCxnSpPr>
              <p:nvPr/>
            </p:nvCxnSpPr>
            <p:spPr bwMode="auto">
              <a:xfrm flipH="1" flipV="1">
                <a:off x="2838" y="3214"/>
                <a:ext cx="57" cy="101"/>
              </a:xfrm>
              <a:prstGeom prst="straightConnector1">
                <a:avLst/>
              </a:prstGeom>
              <a:noFill/>
              <a:ln w="9525">
                <a:solidFill>
                  <a:schemeClr val="bg1"/>
                </a:solidFill>
                <a:round/>
                <a:headEnd/>
                <a:tailEnd/>
              </a:ln>
            </p:spPr>
          </p:cxnSp>
          <p:cxnSp>
            <p:nvCxnSpPr>
              <p:cNvPr id="7378" name="AutoShape 104"/>
              <p:cNvCxnSpPr>
                <a:cxnSpLocks noChangeShapeType="1"/>
                <a:stCxn id="7371" idx="0"/>
                <a:endCxn id="7373" idx="2"/>
              </p:cNvCxnSpPr>
              <p:nvPr/>
            </p:nvCxnSpPr>
            <p:spPr bwMode="auto">
              <a:xfrm flipV="1">
                <a:off x="2983" y="3201"/>
                <a:ext cx="44" cy="135"/>
              </a:xfrm>
              <a:prstGeom prst="straightConnector1">
                <a:avLst/>
              </a:prstGeom>
              <a:noFill/>
              <a:ln w="9525">
                <a:solidFill>
                  <a:schemeClr val="bg1"/>
                </a:solidFill>
                <a:round/>
                <a:headEnd/>
                <a:tailEnd/>
              </a:ln>
            </p:spPr>
          </p:cxnSp>
          <p:cxnSp>
            <p:nvCxnSpPr>
              <p:cNvPr id="7379" name="AutoShape 105"/>
              <p:cNvCxnSpPr>
                <a:cxnSpLocks noChangeShapeType="1"/>
                <a:stCxn id="7372" idx="0"/>
                <a:endCxn id="7373" idx="3"/>
              </p:cNvCxnSpPr>
              <p:nvPr/>
            </p:nvCxnSpPr>
            <p:spPr bwMode="auto">
              <a:xfrm flipV="1">
                <a:off x="3058" y="3180"/>
                <a:ext cx="0" cy="115"/>
              </a:xfrm>
              <a:prstGeom prst="straightConnector1">
                <a:avLst/>
              </a:prstGeom>
              <a:noFill/>
              <a:ln w="9525">
                <a:solidFill>
                  <a:schemeClr val="bg1"/>
                </a:solidFill>
                <a:round/>
                <a:headEnd/>
                <a:tailEnd/>
              </a:ln>
            </p:spPr>
          </p:cxnSp>
          <p:sp>
            <p:nvSpPr>
              <p:cNvPr id="7380" name="AutoShape 106"/>
              <p:cNvSpPr>
                <a:spLocks noChangeArrowheads="1"/>
              </p:cNvSpPr>
              <p:nvPr/>
            </p:nvSpPr>
            <p:spPr bwMode="auto">
              <a:xfrm>
                <a:off x="2901" y="3172"/>
                <a:ext cx="63" cy="41"/>
              </a:xfrm>
              <a:prstGeom prst="roundRect">
                <a:avLst>
                  <a:gd name="adj" fmla="val 50000"/>
                </a:avLst>
              </a:prstGeom>
              <a:solidFill>
                <a:srgbClr val="FFFF99"/>
              </a:solidFill>
              <a:ln w="9525">
                <a:noFill/>
                <a:round/>
                <a:headEnd/>
                <a:tailEnd/>
              </a:ln>
            </p:spPr>
            <p:txBody>
              <a:bodyPr wrap="none" anchor="ctr"/>
              <a:lstStyle/>
              <a:p>
                <a:endParaRPr lang="en-US"/>
              </a:p>
            </p:txBody>
          </p:sp>
          <p:sp>
            <p:nvSpPr>
              <p:cNvPr id="7381" name="AutoShape 107"/>
              <p:cNvSpPr>
                <a:spLocks noChangeArrowheads="1"/>
              </p:cNvSpPr>
              <p:nvPr/>
            </p:nvSpPr>
            <p:spPr bwMode="auto">
              <a:xfrm>
                <a:off x="2869" y="3388"/>
                <a:ext cx="63" cy="42"/>
              </a:xfrm>
              <a:prstGeom prst="roundRect">
                <a:avLst>
                  <a:gd name="adj" fmla="val 50000"/>
                </a:avLst>
              </a:prstGeom>
              <a:solidFill>
                <a:srgbClr val="FFFF99"/>
              </a:solidFill>
              <a:ln w="9525">
                <a:noFill/>
                <a:round/>
                <a:headEnd/>
                <a:tailEnd/>
              </a:ln>
            </p:spPr>
            <p:txBody>
              <a:bodyPr wrap="none" anchor="ctr"/>
              <a:lstStyle/>
              <a:p>
                <a:endParaRPr lang="en-US"/>
              </a:p>
            </p:txBody>
          </p:sp>
          <p:sp>
            <p:nvSpPr>
              <p:cNvPr id="7382" name="AutoShape 108"/>
              <p:cNvSpPr>
                <a:spLocks noChangeArrowheads="1"/>
              </p:cNvSpPr>
              <p:nvPr/>
            </p:nvSpPr>
            <p:spPr bwMode="auto">
              <a:xfrm>
                <a:off x="2781" y="3278"/>
                <a:ext cx="63" cy="42"/>
              </a:xfrm>
              <a:prstGeom prst="roundRect">
                <a:avLst>
                  <a:gd name="adj" fmla="val 50000"/>
                </a:avLst>
              </a:prstGeom>
              <a:solidFill>
                <a:srgbClr val="FFFF99"/>
              </a:solidFill>
              <a:ln w="9525">
                <a:noFill/>
                <a:round/>
                <a:headEnd/>
                <a:tailEnd/>
              </a:ln>
            </p:spPr>
            <p:txBody>
              <a:bodyPr wrap="none" anchor="ctr"/>
              <a:lstStyle/>
              <a:p>
                <a:endParaRPr lang="en-US"/>
              </a:p>
            </p:txBody>
          </p:sp>
          <p:sp>
            <p:nvSpPr>
              <p:cNvPr id="7383" name="AutoShape 109"/>
              <p:cNvSpPr>
                <a:spLocks noChangeArrowheads="1"/>
              </p:cNvSpPr>
              <p:nvPr/>
            </p:nvSpPr>
            <p:spPr bwMode="auto">
              <a:xfrm>
                <a:off x="2983" y="3399"/>
                <a:ext cx="63" cy="41"/>
              </a:xfrm>
              <a:prstGeom prst="roundRect">
                <a:avLst>
                  <a:gd name="adj" fmla="val 50000"/>
                </a:avLst>
              </a:prstGeom>
              <a:solidFill>
                <a:srgbClr val="FFFF99"/>
              </a:solidFill>
              <a:ln w="9525">
                <a:noFill/>
                <a:round/>
                <a:headEnd/>
                <a:tailEnd/>
              </a:ln>
            </p:spPr>
            <p:txBody>
              <a:bodyPr wrap="none" anchor="ctr"/>
              <a:lstStyle/>
              <a:p>
                <a:endParaRPr lang="en-US"/>
              </a:p>
            </p:txBody>
          </p:sp>
          <p:sp>
            <p:nvSpPr>
              <p:cNvPr id="7384" name="AutoShape 110"/>
              <p:cNvSpPr>
                <a:spLocks noChangeArrowheads="1"/>
              </p:cNvSpPr>
              <p:nvPr/>
            </p:nvSpPr>
            <p:spPr bwMode="auto">
              <a:xfrm>
                <a:off x="3096" y="3338"/>
                <a:ext cx="63" cy="42"/>
              </a:xfrm>
              <a:prstGeom prst="roundRect">
                <a:avLst>
                  <a:gd name="adj" fmla="val 50000"/>
                </a:avLst>
              </a:prstGeom>
              <a:solidFill>
                <a:srgbClr val="FFFF99"/>
              </a:solidFill>
              <a:ln w="9525">
                <a:noFill/>
                <a:round/>
                <a:headEnd/>
                <a:tailEnd/>
              </a:ln>
            </p:spPr>
            <p:txBody>
              <a:bodyPr wrap="none" anchor="ctr"/>
              <a:lstStyle/>
              <a:p>
                <a:endParaRPr lang="en-US"/>
              </a:p>
            </p:txBody>
          </p:sp>
          <p:sp>
            <p:nvSpPr>
              <p:cNvPr id="7385" name="AutoShape 111"/>
              <p:cNvSpPr>
                <a:spLocks noChangeArrowheads="1"/>
              </p:cNvSpPr>
              <p:nvPr/>
            </p:nvSpPr>
            <p:spPr bwMode="auto">
              <a:xfrm>
                <a:off x="3064" y="3214"/>
                <a:ext cx="64" cy="41"/>
              </a:xfrm>
              <a:prstGeom prst="roundRect">
                <a:avLst>
                  <a:gd name="adj" fmla="val 50000"/>
                </a:avLst>
              </a:prstGeom>
              <a:solidFill>
                <a:srgbClr val="FFFF99"/>
              </a:solidFill>
              <a:ln w="9525">
                <a:noFill/>
                <a:round/>
                <a:headEnd/>
                <a:tailEnd/>
              </a:ln>
            </p:spPr>
            <p:txBody>
              <a:bodyPr wrap="none" anchor="ctr"/>
              <a:lstStyle/>
              <a:p>
                <a:endParaRPr lang="en-US"/>
              </a:p>
            </p:txBody>
          </p:sp>
          <p:cxnSp>
            <p:nvCxnSpPr>
              <p:cNvPr id="7386" name="AutoShape 112"/>
              <p:cNvCxnSpPr>
                <a:cxnSpLocks noChangeShapeType="1"/>
                <a:stCxn id="7380" idx="2"/>
                <a:endCxn id="7382" idx="0"/>
              </p:cNvCxnSpPr>
              <p:nvPr/>
            </p:nvCxnSpPr>
            <p:spPr bwMode="auto">
              <a:xfrm flipH="1">
                <a:off x="2812" y="3213"/>
                <a:ext cx="120" cy="65"/>
              </a:xfrm>
              <a:prstGeom prst="straightConnector1">
                <a:avLst/>
              </a:prstGeom>
              <a:noFill/>
              <a:ln w="9525">
                <a:solidFill>
                  <a:schemeClr val="bg1"/>
                </a:solidFill>
                <a:round/>
                <a:headEnd/>
                <a:tailEnd/>
              </a:ln>
            </p:spPr>
          </p:cxnSp>
          <p:cxnSp>
            <p:nvCxnSpPr>
              <p:cNvPr id="7387" name="AutoShape 113"/>
              <p:cNvCxnSpPr>
                <a:cxnSpLocks noChangeShapeType="1"/>
                <a:stCxn id="7385" idx="2"/>
                <a:endCxn id="7382" idx="0"/>
              </p:cNvCxnSpPr>
              <p:nvPr/>
            </p:nvCxnSpPr>
            <p:spPr bwMode="auto">
              <a:xfrm flipH="1">
                <a:off x="2812" y="3255"/>
                <a:ext cx="284" cy="23"/>
              </a:xfrm>
              <a:prstGeom prst="straightConnector1">
                <a:avLst/>
              </a:prstGeom>
              <a:noFill/>
              <a:ln w="9525">
                <a:solidFill>
                  <a:schemeClr val="bg1"/>
                </a:solidFill>
                <a:round/>
                <a:headEnd/>
                <a:tailEnd/>
              </a:ln>
            </p:spPr>
          </p:cxnSp>
          <p:cxnSp>
            <p:nvCxnSpPr>
              <p:cNvPr id="7388" name="AutoShape 114"/>
              <p:cNvCxnSpPr>
                <a:cxnSpLocks noChangeShapeType="1"/>
                <a:stCxn id="7383" idx="0"/>
                <a:endCxn id="7382" idx="2"/>
              </p:cNvCxnSpPr>
              <p:nvPr/>
            </p:nvCxnSpPr>
            <p:spPr bwMode="auto">
              <a:xfrm flipH="1" flipV="1">
                <a:off x="2812" y="3320"/>
                <a:ext cx="202" cy="79"/>
              </a:xfrm>
              <a:prstGeom prst="straightConnector1">
                <a:avLst/>
              </a:prstGeom>
              <a:noFill/>
              <a:ln w="9525">
                <a:solidFill>
                  <a:schemeClr val="bg1"/>
                </a:solidFill>
                <a:round/>
                <a:headEnd/>
                <a:tailEnd/>
              </a:ln>
            </p:spPr>
          </p:cxnSp>
          <p:cxnSp>
            <p:nvCxnSpPr>
              <p:cNvPr id="7389" name="AutoShape 115"/>
              <p:cNvCxnSpPr>
                <a:cxnSpLocks noChangeShapeType="1"/>
                <a:stCxn id="7381" idx="0"/>
                <a:endCxn id="7380" idx="2"/>
              </p:cNvCxnSpPr>
              <p:nvPr/>
            </p:nvCxnSpPr>
            <p:spPr bwMode="auto">
              <a:xfrm flipV="1">
                <a:off x="2901" y="3213"/>
                <a:ext cx="31" cy="175"/>
              </a:xfrm>
              <a:prstGeom prst="straightConnector1">
                <a:avLst/>
              </a:prstGeom>
              <a:noFill/>
              <a:ln w="9525">
                <a:solidFill>
                  <a:schemeClr val="bg1"/>
                </a:solidFill>
                <a:round/>
                <a:headEnd/>
                <a:tailEnd/>
              </a:ln>
            </p:spPr>
          </p:cxnSp>
          <p:cxnSp>
            <p:nvCxnSpPr>
              <p:cNvPr id="7390" name="AutoShape 116"/>
              <p:cNvCxnSpPr>
                <a:cxnSpLocks noChangeShapeType="1"/>
                <a:stCxn id="7383" idx="0"/>
                <a:endCxn id="7385" idx="2"/>
              </p:cNvCxnSpPr>
              <p:nvPr/>
            </p:nvCxnSpPr>
            <p:spPr bwMode="auto">
              <a:xfrm flipV="1">
                <a:off x="3014" y="3255"/>
                <a:ext cx="82" cy="144"/>
              </a:xfrm>
              <a:prstGeom prst="straightConnector1">
                <a:avLst/>
              </a:prstGeom>
              <a:noFill/>
              <a:ln w="9525">
                <a:solidFill>
                  <a:schemeClr val="bg1"/>
                </a:solidFill>
                <a:round/>
                <a:headEnd/>
                <a:tailEnd/>
              </a:ln>
            </p:spPr>
          </p:cxnSp>
          <p:cxnSp>
            <p:nvCxnSpPr>
              <p:cNvPr id="7391" name="AutoShape 117"/>
              <p:cNvCxnSpPr>
                <a:cxnSpLocks noChangeShapeType="1"/>
                <a:stCxn id="7384" idx="0"/>
                <a:endCxn id="7385" idx="3"/>
              </p:cNvCxnSpPr>
              <p:nvPr/>
            </p:nvCxnSpPr>
            <p:spPr bwMode="auto">
              <a:xfrm flipV="1">
                <a:off x="3128" y="3235"/>
                <a:ext cx="0" cy="103"/>
              </a:xfrm>
              <a:prstGeom prst="straightConnector1">
                <a:avLst/>
              </a:prstGeom>
              <a:noFill/>
              <a:ln w="9525">
                <a:solidFill>
                  <a:schemeClr val="bg1"/>
                </a:solidFill>
                <a:round/>
                <a:headEnd/>
                <a:tailEnd/>
              </a:ln>
            </p:spPr>
          </p:cxnSp>
        </p:grpSp>
        <p:grpSp>
          <p:nvGrpSpPr>
            <p:cNvPr id="9" name="Group 118"/>
            <p:cNvGrpSpPr>
              <a:grpSpLocks/>
            </p:cNvGrpSpPr>
            <p:nvPr/>
          </p:nvGrpSpPr>
          <p:grpSpPr bwMode="auto">
            <a:xfrm>
              <a:off x="4410" y="3522"/>
              <a:ext cx="464" cy="406"/>
              <a:chOff x="2745" y="3092"/>
              <a:chExt cx="464" cy="406"/>
            </a:xfrm>
          </p:grpSpPr>
          <p:sp>
            <p:nvSpPr>
              <p:cNvPr id="7342" name="AutoShape 119"/>
              <p:cNvSpPr>
                <a:spLocks noChangeArrowheads="1"/>
              </p:cNvSpPr>
              <p:nvPr/>
            </p:nvSpPr>
            <p:spPr bwMode="auto">
              <a:xfrm>
                <a:off x="2745" y="3092"/>
                <a:ext cx="464" cy="406"/>
              </a:xfrm>
              <a:prstGeom prst="cube">
                <a:avLst>
                  <a:gd name="adj" fmla="val 25000"/>
                </a:avLst>
              </a:prstGeom>
              <a:gradFill rotWithShape="1">
                <a:gsLst>
                  <a:gs pos="0">
                    <a:schemeClr val="accent2"/>
                  </a:gs>
                  <a:gs pos="100000">
                    <a:schemeClr val="hlink"/>
                  </a:gs>
                </a:gsLst>
                <a:lin ang="5400000" scaled="1"/>
              </a:gradFill>
              <a:ln w="9525">
                <a:solidFill>
                  <a:schemeClr val="bg1"/>
                </a:solidFill>
                <a:miter lim="800000"/>
                <a:headEnd/>
                <a:tailEnd/>
              </a:ln>
            </p:spPr>
            <p:txBody>
              <a:bodyPr wrap="none" anchor="ctr"/>
              <a:lstStyle/>
              <a:p>
                <a:endParaRPr lang="en-US"/>
              </a:p>
            </p:txBody>
          </p:sp>
          <p:sp>
            <p:nvSpPr>
              <p:cNvPr id="7343" name="AutoShape 120"/>
              <p:cNvSpPr>
                <a:spLocks noChangeArrowheads="1"/>
              </p:cNvSpPr>
              <p:nvPr/>
            </p:nvSpPr>
            <p:spPr bwMode="auto">
              <a:xfrm>
                <a:off x="2806" y="3173"/>
                <a:ext cx="63" cy="41"/>
              </a:xfrm>
              <a:prstGeom prst="roundRect">
                <a:avLst>
                  <a:gd name="adj" fmla="val 50000"/>
                </a:avLst>
              </a:prstGeom>
              <a:solidFill>
                <a:srgbClr val="FFFF99"/>
              </a:solidFill>
              <a:ln w="9525">
                <a:noFill/>
                <a:round/>
                <a:headEnd/>
                <a:tailEnd/>
              </a:ln>
            </p:spPr>
            <p:txBody>
              <a:bodyPr wrap="none" anchor="ctr"/>
              <a:lstStyle/>
              <a:p>
                <a:endParaRPr lang="en-US"/>
              </a:p>
            </p:txBody>
          </p:sp>
          <p:sp>
            <p:nvSpPr>
              <p:cNvPr id="7344" name="AutoShape 121"/>
              <p:cNvSpPr>
                <a:spLocks noChangeArrowheads="1"/>
              </p:cNvSpPr>
              <p:nvPr/>
            </p:nvSpPr>
            <p:spPr bwMode="auto">
              <a:xfrm>
                <a:off x="2863" y="3315"/>
                <a:ext cx="63" cy="42"/>
              </a:xfrm>
              <a:prstGeom prst="roundRect">
                <a:avLst>
                  <a:gd name="adj" fmla="val 50000"/>
                </a:avLst>
              </a:prstGeom>
              <a:solidFill>
                <a:srgbClr val="FFFF99"/>
              </a:solidFill>
              <a:ln w="9525">
                <a:noFill/>
                <a:round/>
                <a:headEnd/>
                <a:tailEnd/>
              </a:ln>
            </p:spPr>
            <p:txBody>
              <a:bodyPr wrap="none" anchor="ctr"/>
              <a:lstStyle/>
              <a:p>
                <a:endParaRPr lang="en-US"/>
              </a:p>
            </p:txBody>
          </p:sp>
          <p:sp>
            <p:nvSpPr>
              <p:cNvPr id="7345" name="AutoShape 122"/>
              <p:cNvSpPr>
                <a:spLocks noChangeArrowheads="1"/>
              </p:cNvSpPr>
              <p:nvPr/>
            </p:nvSpPr>
            <p:spPr bwMode="auto">
              <a:xfrm>
                <a:off x="2882" y="3237"/>
                <a:ext cx="63" cy="41"/>
              </a:xfrm>
              <a:prstGeom prst="roundRect">
                <a:avLst>
                  <a:gd name="adj" fmla="val 50000"/>
                </a:avLst>
              </a:prstGeom>
              <a:solidFill>
                <a:srgbClr val="FFFF99"/>
              </a:solidFill>
              <a:ln w="9525">
                <a:noFill/>
                <a:round/>
                <a:headEnd/>
                <a:tailEnd/>
              </a:ln>
            </p:spPr>
            <p:txBody>
              <a:bodyPr wrap="none" anchor="ctr"/>
              <a:lstStyle/>
              <a:p>
                <a:endParaRPr lang="en-US"/>
              </a:p>
            </p:txBody>
          </p:sp>
          <p:sp>
            <p:nvSpPr>
              <p:cNvPr id="7346" name="AutoShape 123"/>
              <p:cNvSpPr>
                <a:spLocks noChangeArrowheads="1"/>
              </p:cNvSpPr>
              <p:nvPr/>
            </p:nvSpPr>
            <p:spPr bwMode="auto">
              <a:xfrm>
                <a:off x="2951" y="3336"/>
                <a:ext cx="63" cy="41"/>
              </a:xfrm>
              <a:prstGeom prst="roundRect">
                <a:avLst>
                  <a:gd name="adj" fmla="val 50000"/>
                </a:avLst>
              </a:prstGeom>
              <a:solidFill>
                <a:srgbClr val="FFFF99"/>
              </a:solidFill>
              <a:ln w="9525">
                <a:noFill/>
                <a:round/>
                <a:headEnd/>
                <a:tailEnd/>
              </a:ln>
            </p:spPr>
            <p:txBody>
              <a:bodyPr wrap="none" anchor="ctr"/>
              <a:lstStyle/>
              <a:p>
                <a:endParaRPr lang="en-US"/>
              </a:p>
            </p:txBody>
          </p:sp>
          <p:sp>
            <p:nvSpPr>
              <p:cNvPr id="7347" name="AutoShape 124"/>
              <p:cNvSpPr>
                <a:spLocks noChangeArrowheads="1"/>
              </p:cNvSpPr>
              <p:nvPr/>
            </p:nvSpPr>
            <p:spPr bwMode="auto">
              <a:xfrm>
                <a:off x="3027" y="3295"/>
                <a:ext cx="63" cy="41"/>
              </a:xfrm>
              <a:prstGeom prst="roundRect">
                <a:avLst>
                  <a:gd name="adj" fmla="val 50000"/>
                </a:avLst>
              </a:prstGeom>
              <a:solidFill>
                <a:srgbClr val="FFFF99"/>
              </a:solidFill>
              <a:ln w="9525">
                <a:noFill/>
                <a:round/>
                <a:headEnd/>
                <a:tailEnd/>
              </a:ln>
            </p:spPr>
            <p:txBody>
              <a:bodyPr wrap="none" anchor="ctr"/>
              <a:lstStyle/>
              <a:p>
                <a:endParaRPr lang="en-US"/>
              </a:p>
            </p:txBody>
          </p:sp>
          <p:sp>
            <p:nvSpPr>
              <p:cNvPr id="7348" name="AutoShape 125"/>
              <p:cNvSpPr>
                <a:spLocks noChangeArrowheads="1"/>
              </p:cNvSpPr>
              <p:nvPr/>
            </p:nvSpPr>
            <p:spPr bwMode="auto">
              <a:xfrm>
                <a:off x="2995" y="3159"/>
                <a:ext cx="63" cy="42"/>
              </a:xfrm>
              <a:prstGeom prst="roundRect">
                <a:avLst>
                  <a:gd name="adj" fmla="val 50000"/>
                </a:avLst>
              </a:prstGeom>
              <a:solidFill>
                <a:srgbClr val="FFFF99"/>
              </a:solidFill>
              <a:ln w="9525">
                <a:noFill/>
                <a:round/>
                <a:headEnd/>
                <a:tailEnd/>
              </a:ln>
            </p:spPr>
            <p:txBody>
              <a:bodyPr wrap="none" anchor="ctr"/>
              <a:lstStyle/>
              <a:p>
                <a:endParaRPr lang="en-US"/>
              </a:p>
            </p:txBody>
          </p:sp>
          <p:cxnSp>
            <p:nvCxnSpPr>
              <p:cNvPr id="7349" name="AutoShape 126"/>
              <p:cNvCxnSpPr>
                <a:cxnSpLocks noChangeShapeType="1"/>
                <a:stCxn id="7343" idx="2"/>
                <a:endCxn id="7345" idx="0"/>
              </p:cNvCxnSpPr>
              <p:nvPr/>
            </p:nvCxnSpPr>
            <p:spPr bwMode="auto">
              <a:xfrm>
                <a:off x="2838" y="3214"/>
                <a:ext cx="75" cy="23"/>
              </a:xfrm>
              <a:prstGeom prst="straightConnector1">
                <a:avLst/>
              </a:prstGeom>
              <a:noFill/>
              <a:ln w="9525">
                <a:solidFill>
                  <a:schemeClr val="bg1"/>
                </a:solidFill>
                <a:round/>
                <a:headEnd/>
                <a:tailEnd/>
              </a:ln>
            </p:spPr>
          </p:cxnSp>
          <p:cxnSp>
            <p:nvCxnSpPr>
              <p:cNvPr id="7350" name="AutoShape 127"/>
              <p:cNvCxnSpPr>
                <a:cxnSpLocks noChangeShapeType="1"/>
                <a:stCxn id="7348" idx="2"/>
                <a:endCxn id="7345" idx="0"/>
              </p:cNvCxnSpPr>
              <p:nvPr/>
            </p:nvCxnSpPr>
            <p:spPr bwMode="auto">
              <a:xfrm flipH="1">
                <a:off x="2913" y="3201"/>
                <a:ext cx="114" cy="36"/>
              </a:xfrm>
              <a:prstGeom prst="straightConnector1">
                <a:avLst/>
              </a:prstGeom>
              <a:noFill/>
              <a:ln w="9525">
                <a:solidFill>
                  <a:schemeClr val="bg1"/>
                </a:solidFill>
                <a:round/>
                <a:headEnd/>
                <a:tailEnd/>
              </a:ln>
            </p:spPr>
          </p:cxnSp>
          <p:cxnSp>
            <p:nvCxnSpPr>
              <p:cNvPr id="7351" name="AutoShape 128"/>
              <p:cNvCxnSpPr>
                <a:cxnSpLocks noChangeShapeType="1"/>
                <a:stCxn id="7346" idx="0"/>
                <a:endCxn id="7345" idx="2"/>
              </p:cNvCxnSpPr>
              <p:nvPr/>
            </p:nvCxnSpPr>
            <p:spPr bwMode="auto">
              <a:xfrm flipH="1" flipV="1">
                <a:off x="2913" y="3278"/>
                <a:ext cx="70" cy="58"/>
              </a:xfrm>
              <a:prstGeom prst="straightConnector1">
                <a:avLst/>
              </a:prstGeom>
              <a:noFill/>
              <a:ln w="9525">
                <a:solidFill>
                  <a:schemeClr val="bg1"/>
                </a:solidFill>
                <a:round/>
                <a:headEnd/>
                <a:tailEnd/>
              </a:ln>
            </p:spPr>
          </p:cxnSp>
          <p:cxnSp>
            <p:nvCxnSpPr>
              <p:cNvPr id="7352" name="AutoShape 129"/>
              <p:cNvCxnSpPr>
                <a:cxnSpLocks noChangeShapeType="1"/>
                <a:stCxn id="7344" idx="0"/>
                <a:endCxn id="7343" idx="2"/>
              </p:cNvCxnSpPr>
              <p:nvPr/>
            </p:nvCxnSpPr>
            <p:spPr bwMode="auto">
              <a:xfrm flipH="1" flipV="1">
                <a:off x="2838" y="3214"/>
                <a:ext cx="57" cy="101"/>
              </a:xfrm>
              <a:prstGeom prst="straightConnector1">
                <a:avLst/>
              </a:prstGeom>
              <a:noFill/>
              <a:ln w="9525">
                <a:solidFill>
                  <a:schemeClr val="bg1"/>
                </a:solidFill>
                <a:round/>
                <a:headEnd/>
                <a:tailEnd/>
              </a:ln>
            </p:spPr>
          </p:cxnSp>
          <p:cxnSp>
            <p:nvCxnSpPr>
              <p:cNvPr id="7353" name="AutoShape 130"/>
              <p:cNvCxnSpPr>
                <a:cxnSpLocks noChangeShapeType="1"/>
                <a:stCxn id="7346" idx="0"/>
                <a:endCxn id="7348" idx="2"/>
              </p:cNvCxnSpPr>
              <p:nvPr/>
            </p:nvCxnSpPr>
            <p:spPr bwMode="auto">
              <a:xfrm flipV="1">
                <a:off x="2983" y="3201"/>
                <a:ext cx="44" cy="135"/>
              </a:xfrm>
              <a:prstGeom prst="straightConnector1">
                <a:avLst/>
              </a:prstGeom>
              <a:noFill/>
              <a:ln w="9525">
                <a:solidFill>
                  <a:schemeClr val="bg1"/>
                </a:solidFill>
                <a:round/>
                <a:headEnd/>
                <a:tailEnd/>
              </a:ln>
            </p:spPr>
          </p:cxnSp>
          <p:cxnSp>
            <p:nvCxnSpPr>
              <p:cNvPr id="7354" name="AutoShape 131"/>
              <p:cNvCxnSpPr>
                <a:cxnSpLocks noChangeShapeType="1"/>
                <a:stCxn id="7347" idx="0"/>
                <a:endCxn id="7348" idx="3"/>
              </p:cNvCxnSpPr>
              <p:nvPr/>
            </p:nvCxnSpPr>
            <p:spPr bwMode="auto">
              <a:xfrm flipV="1">
                <a:off x="3058" y="3180"/>
                <a:ext cx="0" cy="115"/>
              </a:xfrm>
              <a:prstGeom prst="straightConnector1">
                <a:avLst/>
              </a:prstGeom>
              <a:noFill/>
              <a:ln w="9525">
                <a:solidFill>
                  <a:schemeClr val="bg1"/>
                </a:solidFill>
                <a:round/>
                <a:headEnd/>
                <a:tailEnd/>
              </a:ln>
            </p:spPr>
          </p:cxnSp>
          <p:sp>
            <p:nvSpPr>
              <p:cNvPr id="7355" name="AutoShape 132"/>
              <p:cNvSpPr>
                <a:spLocks noChangeArrowheads="1"/>
              </p:cNvSpPr>
              <p:nvPr/>
            </p:nvSpPr>
            <p:spPr bwMode="auto">
              <a:xfrm>
                <a:off x="2901" y="3172"/>
                <a:ext cx="63" cy="41"/>
              </a:xfrm>
              <a:prstGeom prst="roundRect">
                <a:avLst>
                  <a:gd name="adj" fmla="val 50000"/>
                </a:avLst>
              </a:prstGeom>
              <a:solidFill>
                <a:srgbClr val="FFFF99"/>
              </a:solidFill>
              <a:ln w="9525">
                <a:noFill/>
                <a:round/>
                <a:headEnd/>
                <a:tailEnd/>
              </a:ln>
            </p:spPr>
            <p:txBody>
              <a:bodyPr wrap="none" anchor="ctr"/>
              <a:lstStyle/>
              <a:p>
                <a:endParaRPr lang="en-US"/>
              </a:p>
            </p:txBody>
          </p:sp>
          <p:sp>
            <p:nvSpPr>
              <p:cNvPr id="7356" name="AutoShape 133"/>
              <p:cNvSpPr>
                <a:spLocks noChangeArrowheads="1"/>
              </p:cNvSpPr>
              <p:nvPr/>
            </p:nvSpPr>
            <p:spPr bwMode="auto">
              <a:xfrm>
                <a:off x="2869" y="3388"/>
                <a:ext cx="63" cy="42"/>
              </a:xfrm>
              <a:prstGeom prst="roundRect">
                <a:avLst>
                  <a:gd name="adj" fmla="val 50000"/>
                </a:avLst>
              </a:prstGeom>
              <a:solidFill>
                <a:srgbClr val="FFFF99"/>
              </a:solidFill>
              <a:ln w="9525">
                <a:noFill/>
                <a:round/>
                <a:headEnd/>
                <a:tailEnd/>
              </a:ln>
            </p:spPr>
            <p:txBody>
              <a:bodyPr wrap="none" anchor="ctr"/>
              <a:lstStyle/>
              <a:p>
                <a:endParaRPr lang="en-US"/>
              </a:p>
            </p:txBody>
          </p:sp>
          <p:sp>
            <p:nvSpPr>
              <p:cNvPr id="7357" name="AutoShape 134"/>
              <p:cNvSpPr>
                <a:spLocks noChangeArrowheads="1"/>
              </p:cNvSpPr>
              <p:nvPr/>
            </p:nvSpPr>
            <p:spPr bwMode="auto">
              <a:xfrm>
                <a:off x="2781" y="3278"/>
                <a:ext cx="63" cy="42"/>
              </a:xfrm>
              <a:prstGeom prst="roundRect">
                <a:avLst>
                  <a:gd name="adj" fmla="val 50000"/>
                </a:avLst>
              </a:prstGeom>
              <a:solidFill>
                <a:srgbClr val="FFFF99"/>
              </a:solidFill>
              <a:ln w="9525">
                <a:noFill/>
                <a:round/>
                <a:headEnd/>
                <a:tailEnd/>
              </a:ln>
            </p:spPr>
            <p:txBody>
              <a:bodyPr wrap="none" anchor="ctr"/>
              <a:lstStyle/>
              <a:p>
                <a:endParaRPr lang="en-US"/>
              </a:p>
            </p:txBody>
          </p:sp>
          <p:sp>
            <p:nvSpPr>
              <p:cNvPr id="7358" name="AutoShape 135"/>
              <p:cNvSpPr>
                <a:spLocks noChangeArrowheads="1"/>
              </p:cNvSpPr>
              <p:nvPr/>
            </p:nvSpPr>
            <p:spPr bwMode="auto">
              <a:xfrm>
                <a:off x="2983" y="3399"/>
                <a:ext cx="63" cy="41"/>
              </a:xfrm>
              <a:prstGeom prst="roundRect">
                <a:avLst>
                  <a:gd name="adj" fmla="val 50000"/>
                </a:avLst>
              </a:prstGeom>
              <a:solidFill>
                <a:srgbClr val="FFFF99"/>
              </a:solidFill>
              <a:ln w="9525">
                <a:noFill/>
                <a:round/>
                <a:headEnd/>
                <a:tailEnd/>
              </a:ln>
            </p:spPr>
            <p:txBody>
              <a:bodyPr wrap="none" anchor="ctr"/>
              <a:lstStyle/>
              <a:p>
                <a:endParaRPr lang="en-US"/>
              </a:p>
            </p:txBody>
          </p:sp>
          <p:sp>
            <p:nvSpPr>
              <p:cNvPr id="7359" name="AutoShape 136"/>
              <p:cNvSpPr>
                <a:spLocks noChangeArrowheads="1"/>
              </p:cNvSpPr>
              <p:nvPr/>
            </p:nvSpPr>
            <p:spPr bwMode="auto">
              <a:xfrm>
                <a:off x="3096" y="3338"/>
                <a:ext cx="63" cy="42"/>
              </a:xfrm>
              <a:prstGeom prst="roundRect">
                <a:avLst>
                  <a:gd name="adj" fmla="val 50000"/>
                </a:avLst>
              </a:prstGeom>
              <a:solidFill>
                <a:srgbClr val="FFFF99"/>
              </a:solidFill>
              <a:ln w="9525">
                <a:noFill/>
                <a:round/>
                <a:headEnd/>
                <a:tailEnd/>
              </a:ln>
            </p:spPr>
            <p:txBody>
              <a:bodyPr wrap="none" anchor="ctr"/>
              <a:lstStyle/>
              <a:p>
                <a:endParaRPr lang="en-US"/>
              </a:p>
            </p:txBody>
          </p:sp>
          <p:sp>
            <p:nvSpPr>
              <p:cNvPr id="7360" name="AutoShape 137"/>
              <p:cNvSpPr>
                <a:spLocks noChangeArrowheads="1"/>
              </p:cNvSpPr>
              <p:nvPr/>
            </p:nvSpPr>
            <p:spPr bwMode="auto">
              <a:xfrm>
                <a:off x="3064" y="3214"/>
                <a:ext cx="64" cy="41"/>
              </a:xfrm>
              <a:prstGeom prst="roundRect">
                <a:avLst>
                  <a:gd name="adj" fmla="val 50000"/>
                </a:avLst>
              </a:prstGeom>
              <a:solidFill>
                <a:srgbClr val="FFFF99"/>
              </a:solidFill>
              <a:ln w="9525">
                <a:noFill/>
                <a:round/>
                <a:headEnd/>
                <a:tailEnd/>
              </a:ln>
            </p:spPr>
            <p:txBody>
              <a:bodyPr wrap="none" anchor="ctr"/>
              <a:lstStyle/>
              <a:p>
                <a:endParaRPr lang="en-US"/>
              </a:p>
            </p:txBody>
          </p:sp>
          <p:cxnSp>
            <p:nvCxnSpPr>
              <p:cNvPr id="7361" name="AutoShape 138"/>
              <p:cNvCxnSpPr>
                <a:cxnSpLocks noChangeShapeType="1"/>
                <a:stCxn id="7355" idx="2"/>
                <a:endCxn id="7357" idx="0"/>
              </p:cNvCxnSpPr>
              <p:nvPr/>
            </p:nvCxnSpPr>
            <p:spPr bwMode="auto">
              <a:xfrm flipH="1">
                <a:off x="2812" y="3213"/>
                <a:ext cx="120" cy="65"/>
              </a:xfrm>
              <a:prstGeom prst="straightConnector1">
                <a:avLst/>
              </a:prstGeom>
              <a:noFill/>
              <a:ln w="9525">
                <a:solidFill>
                  <a:schemeClr val="bg1"/>
                </a:solidFill>
                <a:round/>
                <a:headEnd/>
                <a:tailEnd/>
              </a:ln>
            </p:spPr>
          </p:cxnSp>
          <p:cxnSp>
            <p:nvCxnSpPr>
              <p:cNvPr id="7362" name="AutoShape 139"/>
              <p:cNvCxnSpPr>
                <a:cxnSpLocks noChangeShapeType="1"/>
                <a:stCxn id="7360" idx="2"/>
                <a:endCxn id="7357" idx="0"/>
              </p:cNvCxnSpPr>
              <p:nvPr/>
            </p:nvCxnSpPr>
            <p:spPr bwMode="auto">
              <a:xfrm flipH="1">
                <a:off x="2812" y="3255"/>
                <a:ext cx="284" cy="23"/>
              </a:xfrm>
              <a:prstGeom prst="straightConnector1">
                <a:avLst/>
              </a:prstGeom>
              <a:noFill/>
              <a:ln w="9525">
                <a:solidFill>
                  <a:schemeClr val="bg1"/>
                </a:solidFill>
                <a:round/>
                <a:headEnd/>
                <a:tailEnd/>
              </a:ln>
            </p:spPr>
          </p:cxnSp>
          <p:cxnSp>
            <p:nvCxnSpPr>
              <p:cNvPr id="7363" name="AutoShape 140"/>
              <p:cNvCxnSpPr>
                <a:cxnSpLocks noChangeShapeType="1"/>
                <a:stCxn id="7358" idx="0"/>
                <a:endCxn id="7357" idx="2"/>
              </p:cNvCxnSpPr>
              <p:nvPr/>
            </p:nvCxnSpPr>
            <p:spPr bwMode="auto">
              <a:xfrm flipH="1" flipV="1">
                <a:off x="2812" y="3320"/>
                <a:ext cx="202" cy="79"/>
              </a:xfrm>
              <a:prstGeom prst="straightConnector1">
                <a:avLst/>
              </a:prstGeom>
              <a:noFill/>
              <a:ln w="9525">
                <a:solidFill>
                  <a:schemeClr val="bg1"/>
                </a:solidFill>
                <a:round/>
                <a:headEnd/>
                <a:tailEnd/>
              </a:ln>
            </p:spPr>
          </p:cxnSp>
          <p:cxnSp>
            <p:nvCxnSpPr>
              <p:cNvPr id="7364" name="AutoShape 141"/>
              <p:cNvCxnSpPr>
                <a:cxnSpLocks noChangeShapeType="1"/>
                <a:stCxn id="7356" idx="0"/>
                <a:endCxn id="7355" idx="2"/>
              </p:cNvCxnSpPr>
              <p:nvPr/>
            </p:nvCxnSpPr>
            <p:spPr bwMode="auto">
              <a:xfrm flipV="1">
                <a:off x="2901" y="3213"/>
                <a:ext cx="31" cy="175"/>
              </a:xfrm>
              <a:prstGeom prst="straightConnector1">
                <a:avLst/>
              </a:prstGeom>
              <a:noFill/>
              <a:ln w="9525">
                <a:solidFill>
                  <a:schemeClr val="bg1"/>
                </a:solidFill>
                <a:round/>
                <a:headEnd/>
                <a:tailEnd/>
              </a:ln>
            </p:spPr>
          </p:cxnSp>
          <p:cxnSp>
            <p:nvCxnSpPr>
              <p:cNvPr id="7365" name="AutoShape 142"/>
              <p:cNvCxnSpPr>
                <a:cxnSpLocks noChangeShapeType="1"/>
                <a:stCxn id="7358" idx="0"/>
                <a:endCxn id="7360" idx="2"/>
              </p:cNvCxnSpPr>
              <p:nvPr/>
            </p:nvCxnSpPr>
            <p:spPr bwMode="auto">
              <a:xfrm flipV="1">
                <a:off x="3014" y="3255"/>
                <a:ext cx="82" cy="144"/>
              </a:xfrm>
              <a:prstGeom prst="straightConnector1">
                <a:avLst/>
              </a:prstGeom>
              <a:noFill/>
              <a:ln w="9525">
                <a:solidFill>
                  <a:schemeClr val="bg1"/>
                </a:solidFill>
                <a:round/>
                <a:headEnd/>
                <a:tailEnd/>
              </a:ln>
            </p:spPr>
          </p:cxnSp>
          <p:cxnSp>
            <p:nvCxnSpPr>
              <p:cNvPr id="7366" name="AutoShape 143"/>
              <p:cNvCxnSpPr>
                <a:cxnSpLocks noChangeShapeType="1"/>
                <a:stCxn id="7359" idx="0"/>
                <a:endCxn id="7360" idx="3"/>
              </p:cNvCxnSpPr>
              <p:nvPr/>
            </p:nvCxnSpPr>
            <p:spPr bwMode="auto">
              <a:xfrm flipV="1">
                <a:off x="3128" y="3235"/>
                <a:ext cx="0" cy="103"/>
              </a:xfrm>
              <a:prstGeom prst="straightConnector1">
                <a:avLst/>
              </a:prstGeom>
              <a:noFill/>
              <a:ln w="9525">
                <a:solidFill>
                  <a:schemeClr val="bg1"/>
                </a:solidFill>
                <a:round/>
                <a:headEnd/>
                <a:tailEnd/>
              </a:ln>
            </p:spPr>
          </p:cxnSp>
        </p:grpSp>
        <p:grpSp>
          <p:nvGrpSpPr>
            <p:cNvPr id="10" name="Group 144"/>
            <p:cNvGrpSpPr>
              <a:grpSpLocks/>
            </p:cNvGrpSpPr>
            <p:nvPr/>
          </p:nvGrpSpPr>
          <p:grpSpPr bwMode="auto">
            <a:xfrm>
              <a:off x="4507" y="3619"/>
              <a:ext cx="464" cy="387"/>
              <a:chOff x="2745" y="3092"/>
              <a:chExt cx="464" cy="406"/>
            </a:xfrm>
          </p:grpSpPr>
          <p:sp>
            <p:nvSpPr>
              <p:cNvPr id="7317" name="AutoShape 145"/>
              <p:cNvSpPr>
                <a:spLocks noChangeArrowheads="1"/>
              </p:cNvSpPr>
              <p:nvPr/>
            </p:nvSpPr>
            <p:spPr bwMode="auto">
              <a:xfrm>
                <a:off x="2745" y="3092"/>
                <a:ext cx="464" cy="406"/>
              </a:xfrm>
              <a:prstGeom prst="cube">
                <a:avLst>
                  <a:gd name="adj" fmla="val 25000"/>
                </a:avLst>
              </a:prstGeom>
              <a:gradFill rotWithShape="1">
                <a:gsLst>
                  <a:gs pos="0">
                    <a:schemeClr val="accent2"/>
                  </a:gs>
                  <a:gs pos="100000">
                    <a:schemeClr val="hlink"/>
                  </a:gs>
                </a:gsLst>
                <a:lin ang="5400000" scaled="1"/>
              </a:gradFill>
              <a:ln w="9525">
                <a:solidFill>
                  <a:schemeClr val="bg1"/>
                </a:solidFill>
                <a:miter lim="800000"/>
                <a:headEnd/>
                <a:tailEnd/>
              </a:ln>
            </p:spPr>
            <p:txBody>
              <a:bodyPr wrap="none" anchor="ctr"/>
              <a:lstStyle/>
              <a:p>
                <a:endParaRPr lang="en-US"/>
              </a:p>
            </p:txBody>
          </p:sp>
          <p:sp>
            <p:nvSpPr>
              <p:cNvPr id="7318" name="AutoShape 146"/>
              <p:cNvSpPr>
                <a:spLocks noChangeArrowheads="1"/>
              </p:cNvSpPr>
              <p:nvPr/>
            </p:nvSpPr>
            <p:spPr bwMode="auto">
              <a:xfrm>
                <a:off x="2806" y="3173"/>
                <a:ext cx="63" cy="41"/>
              </a:xfrm>
              <a:prstGeom prst="roundRect">
                <a:avLst>
                  <a:gd name="adj" fmla="val 50000"/>
                </a:avLst>
              </a:prstGeom>
              <a:solidFill>
                <a:srgbClr val="FFFF99"/>
              </a:solidFill>
              <a:ln w="9525">
                <a:noFill/>
                <a:round/>
                <a:headEnd/>
                <a:tailEnd/>
              </a:ln>
            </p:spPr>
            <p:txBody>
              <a:bodyPr wrap="none" anchor="ctr"/>
              <a:lstStyle/>
              <a:p>
                <a:endParaRPr lang="en-US"/>
              </a:p>
            </p:txBody>
          </p:sp>
          <p:sp>
            <p:nvSpPr>
              <p:cNvPr id="7319" name="AutoShape 147"/>
              <p:cNvSpPr>
                <a:spLocks noChangeArrowheads="1"/>
              </p:cNvSpPr>
              <p:nvPr/>
            </p:nvSpPr>
            <p:spPr bwMode="auto">
              <a:xfrm>
                <a:off x="2863" y="3315"/>
                <a:ext cx="63" cy="42"/>
              </a:xfrm>
              <a:prstGeom prst="roundRect">
                <a:avLst>
                  <a:gd name="adj" fmla="val 50000"/>
                </a:avLst>
              </a:prstGeom>
              <a:solidFill>
                <a:srgbClr val="FFFF99"/>
              </a:solidFill>
              <a:ln w="9525">
                <a:noFill/>
                <a:round/>
                <a:headEnd/>
                <a:tailEnd/>
              </a:ln>
            </p:spPr>
            <p:txBody>
              <a:bodyPr wrap="none" anchor="ctr"/>
              <a:lstStyle/>
              <a:p>
                <a:endParaRPr lang="en-US"/>
              </a:p>
            </p:txBody>
          </p:sp>
          <p:sp>
            <p:nvSpPr>
              <p:cNvPr id="7320" name="AutoShape 148"/>
              <p:cNvSpPr>
                <a:spLocks noChangeArrowheads="1"/>
              </p:cNvSpPr>
              <p:nvPr/>
            </p:nvSpPr>
            <p:spPr bwMode="auto">
              <a:xfrm>
                <a:off x="2882" y="3237"/>
                <a:ext cx="63" cy="41"/>
              </a:xfrm>
              <a:prstGeom prst="roundRect">
                <a:avLst>
                  <a:gd name="adj" fmla="val 50000"/>
                </a:avLst>
              </a:prstGeom>
              <a:solidFill>
                <a:srgbClr val="FFFF99"/>
              </a:solidFill>
              <a:ln w="9525">
                <a:noFill/>
                <a:round/>
                <a:headEnd/>
                <a:tailEnd/>
              </a:ln>
            </p:spPr>
            <p:txBody>
              <a:bodyPr wrap="none" anchor="ctr"/>
              <a:lstStyle/>
              <a:p>
                <a:endParaRPr lang="en-US"/>
              </a:p>
            </p:txBody>
          </p:sp>
          <p:sp>
            <p:nvSpPr>
              <p:cNvPr id="7321" name="AutoShape 149"/>
              <p:cNvSpPr>
                <a:spLocks noChangeArrowheads="1"/>
              </p:cNvSpPr>
              <p:nvPr/>
            </p:nvSpPr>
            <p:spPr bwMode="auto">
              <a:xfrm>
                <a:off x="2951" y="3336"/>
                <a:ext cx="63" cy="41"/>
              </a:xfrm>
              <a:prstGeom prst="roundRect">
                <a:avLst>
                  <a:gd name="adj" fmla="val 50000"/>
                </a:avLst>
              </a:prstGeom>
              <a:solidFill>
                <a:srgbClr val="FFFF99"/>
              </a:solidFill>
              <a:ln w="9525">
                <a:noFill/>
                <a:round/>
                <a:headEnd/>
                <a:tailEnd/>
              </a:ln>
            </p:spPr>
            <p:txBody>
              <a:bodyPr wrap="none" anchor="ctr"/>
              <a:lstStyle/>
              <a:p>
                <a:endParaRPr lang="en-US"/>
              </a:p>
            </p:txBody>
          </p:sp>
          <p:sp>
            <p:nvSpPr>
              <p:cNvPr id="7322" name="AutoShape 150"/>
              <p:cNvSpPr>
                <a:spLocks noChangeArrowheads="1"/>
              </p:cNvSpPr>
              <p:nvPr/>
            </p:nvSpPr>
            <p:spPr bwMode="auto">
              <a:xfrm>
                <a:off x="3027" y="3295"/>
                <a:ext cx="63" cy="41"/>
              </a:xfrm>
              <a:prstGeom prst="roundRect">
                <a:avLst>
                  <a:gd name="adj" fmla="val 50000"/>
                </a:avLst>
              </a:prstGeom>
              <a:solidFill>
                <a:srgbClr val="FFFF99"/>
              </a:solidFill>
              <a:ln w="9525">
                <a:noFill/>
                <a:round/>
                <a:headEnd/>
                <a:tailEnd/>
              </a:ln>
            </p:spPr>
            <p:txBody>
              <a:bodyPr wrap="none" anchor="ctr"/>
              <a:lstStyle/>
              <a:p>
                <a:endParaRPr lang="en-US"/>
              </a:p>
            </p:txBody>
          </p:sp>
          <p:sp>
            <p:nvSpPr>
              <p:cNvPr id="7323" name="AutoShape 151"/>
              <p:cNvSpPr>
                <a:spLocks noChangeArrowheads="1"/>
              </p:cNvSpPr>
              <p:nvPr/>
            </p:nvSpPr>
            <p:spPr bwMode="auto">
              <a:xfrm>
                <a:off x="2995" y="3159"/>
                <a:ext cx="63" cy="42"/>
              </a:xfrm>
              <a:prstGeom prst="roundRect">
                <a:avLst>
                  <a:gd name="adj" fmla="val 50000"/>
                </a:avLst>
              </a:prstGeom>
              <a:solidFill>
                <a:srgbClr val="FFFF99"/>
              </a:solidFill>
              <a:ln w="9525">
                <a:noFill/>
                <a:round/>
                <a:headEnd/>
                <a:tailEnd/>
              </a:ln>
            </p:spPr>
            <p:txBody>
              <a:bodyPr wrap="none" anchor="ctr"/>
              <a:lstStyle/>
              <a:p>
                <a:endParaRPr lang="en-US"/>
              </a:p>
            </p:txBody>
          </p:sp>
          <p:cxnSp>
            <p:nvCxnSpPr>
              <p:cNvPr id="7324" name="AutoShape 152"/>
              <p:cNvCxnSpPr>
                <a:cxnSpLocks noChangeShapeType="1"/>
                <a:stCxn id="7318" idx="2"/>
                <a:endCxn id="7320" idx="0"/>
              </p:cNvCxnSpPr>
              <p:nvPr/>
            </p:nvCxnSpPr>
            <p:spPr bwMode="auto">
              <a:xfrm>
                <a:off x="2838" y="3214"/>
                <a:ext cx="75" cy="23"/>
              </a:xfrm>
              <a:prstGeom prst="straightConnector1">
                <a:avLst/>
              </a:prstGeom>
              <a:noFill/>
              <a:ln w="9525">
                <a:solidFill>
                  <a:schemeClr val="bg1"/>
                </a:solidFill>
                <a:round/>
                <a:headEnd/>
                <a:tailEnd/>
              </a:ln>
            </p:spPr>
          </p:cxnSp>
          <p:cxnSp>
            <p:nvCxnSpPr>
              <p:cNvPr id="7325" name="AutoShape 153"/>
              <p:cNvCxnSpPr>
                <a:cxnSpLocks noChangeShapeType="1"/>
                <a:stCxn id="7323" idx="2"/>
                <a:endCxn id="7320" idx="0"/>
              </p:cNvCxnSpPr>
              <p:nvPr/>
            </p:nvCxnSpPr>
            <p:spPr bwMode="auto">
              <a:xfrm flipH="1">
                <a:off x="2913" y="3201"/>
                <a:ext cx="114" cy="36"/>
              </a:xfrm>
              <a:prstGeom prst="straightConnector1">
                <a:avLst/>
              </a:prstGeom>
              <a:noFill/>
              <a:ln w="9525">
                <a:solidFill>
                  <a:schemeClr val="bg1"/>
                </a:solidFill>
                <a:round/>
                <a:headEnd/>
                <a:tailEnd/>
              </a:ln>
            </p:spPr>
          </p:cxnSp>
          <p:cxnSp>
            <p:nvCxnSpPr>
              <p:cNvPr id="7326" name="AutoShape 154"/>
              <p:cNvCxnSpPr>
                <a:cxnSpLocks noChangeShapeType="1"/>
                <a:stCxn id="7321" idx="0"/>
                <a:endCxn id="7320" idx="2"/>
              </p:cNvCxnSpPr>
              <p:nvPr/>
            </p:nvCxnSpPr>
            <p:spPr bwMode="auto">
              <a:xfrm flipH="1" flipV="1">
                <a:off x="2913" y="3278"/>
                <a:ext cx="70" cy="58"/>
              </a:xfrm>
              <a:prstGeom prst="straightConnector1">
                <a:avLst/>
              </a:prstGeom>
              <a:noFill/>
              <a:ln w="9525">
                <a:solidFill>
                  <a:schemeClr val="bg1"/>
                </a:solidFill>
                <a:round/>
                <a:headEnd/>
                <a:tailEnd/>
              </a:ln>
            </p:spPr>
          </p:cxnSp>
          <p:cxnSp>
            <p:nvCxnSpPr>
              <p:cNvPr id="7327" name="AutoShape 155"/>
              <p:cNvCxnSpPr>
                <a:cxnSpLocks noChangeShapeType="1"/>
                <a:stCxn id="7319" idx="0"/>
                <a:endCxn id="7318" idx="2"/>
              </p:cNvCxnSpPr>
              <p:nvPr/>
            </p:nvCxnSpPr>
            <p:spPr bwMode="auto">
              <a:xfrm flipH="1" flipV="1">
                <a:off x="2838" y="3214"/>
                <a:ext cx="57" cy="101"/>
              </a:xfrm>
              <a:prstGeom prst="straightConnector1">
                <a:avLst/>
              </a:prstGeom>
              <a:noFill/>
              <a:ln w="9525">
                <a:solidFill>
                  <a:schemeClr val="bg1"/>
                </a:solidFill>
                <a:round/>
                <a:headEnd/>
                <a:tailEnd/>
              </a:ln>
            </p:spPr>
          </p:cxnSp>
          <p:cxnSp>
            <p:nvCxnSpPr>
              <p:cNvPr id="7328" name="AutoShape 156"/>
              <p:cNvCxnSpPr>
                <a:cxnSpLocks noChangeShapeType="1"/>
                <a:stCxn id="7321" idx="0"/>
                <a:endCxn id="7323" idx="2"/>
              </p:cNvCxnSpPr>
              <p:nvPr/>
            </p:nvCxnSpPr>
            <p:spPr bwMode="auto">
              <a:xfrm flipV="1">
                <a:off x="2983" y="3201"/>
                <a:ext cx="44" cy="135"/>
              </a:xfrm>
              <a:prstGeom prst="straightConnector1">
                <a:avLst/>
              </a:prstGeom>
              <a:noFill/>
              <a:ln w="9525">
                <a:solidFill>
                  <a:schemeClr val="bg1"/>
                </a:solidFill>
                <a:round/>
                <a:headEnd/>
                <a:tailEnd/>
              </a:ln>
            </p:spPr>
          </p:cxnSp>
          <p:cxnSp>
            <p:nvCxnSpPr>
              <p:cNvPr id="7329" name="AutoShape 157"/>
              <p:cNvCxnSpPr>
                <a:cxnSpLocks noChangeShapeType="1"/>
                <a:stCxn id="7322" idx="0"/>
                <a:endCxn id="7323" idx="3"/>
              </p:cNvCxnSpPr>
              <p:nvPr/>
            </p:nvCxnSpPr>
            <p:spPr bwMode="auto">
              <a:xfrm flipV="1">
                <a:off x="3058" y="3180"/>
                <a:ext cx="0" cy="115"/>
              </a:xfrm>
              <a:prstGeom prst="straightConnector1">
                <a:avLst/>
              </a:prstGeom>
              <a:noFill/>
              <a:ln w="9525">
                <a:solidFill>
                  <a:schemeClr val="bg1"/>
                </a:solidFill>
                <a:round/>
                <a:headEnd/>
                <a:tailEnd/>
              </a:ln>
            </p:spPr>
          </p:cxnSp>
          <p:sp>
            <p:nvSpPr>
              <p:cNvPr id="7330" name="AutoShape 158"/>
              <p:cNvSpPr>
                <a:spLocks noChangeArrowheads="1"/>
              </p:cNvSpPr>
              <p:nvPr/>
            </p:nvSpPr>
            <p:spPr bwMode="auto">
              <a:xfrm>
                <a:off x="2901" y="3172"/>
                <a:ext cx="63" cy="41"/>
              </a:xfrm>
              <a:prstGeom prst="roundRect">
                <a:avLst>
                  <a:gd name="adj" fmla="val 50000"/>
                </a:avLst>
              </a:prstGeom>
              <a:solidFill>
                <a:srgbClr val="FFFF99"/>
              </a:solidFill>
              <a:ln w="9525">
                <a:noFill/>
                <a:round/>
                <a:headEnd/>
                <a:tailEnd/>
              </a:ln>
            </p:spPr>
            <p:txBody>
              <a:bodyPr wrap="none" anchor="ctr"/>
              <a:lstStyle/>
              <a:p>
                <a:endParaRPr lang="en-US"/>
              </a:p>
            </p:txBody>
          </p:sp>
          <p:sp>
            <p:nvSpPr>
              <p:cNvPr id="7331" name="AutoShape 159"/>
              <p:cNvSpPr>
                <a:spLocks noChangeArrowheads="1"/>
              </p:cNvSpPr>
              <p:nvPr/>
            </p:nvSpPr>
            <p:spPr bwMode="auto">
              <a:xfrm>
                <a:off x="2869" y="3388"/>
                <a:ext cx="63" cy="42"/>
              </a:xfrm>
              <a:prstGeom prst="roundRect">
                <a:avLst>
                  <a:gd name="adj" fmla="val 50000"/>
                </a:avLst>
              </a:prstGeom>
              <a:solidFill>
                <a:srgbClr val="FFFF99"/>
              </a:solidFill>
              <a:ln w="9525">
                <a:noFill/>
                <a:round/>
                <a:headEnd/>
                <a:tailEnd/>
              </a:ln>
            </p:spPr>
            <p:txBody>
              <a:bodyPr wrap="none" anchor="ctr"/>
              <a:lstStyle/>
              <a:p>
                <a:endParaRPr lang="en-US"/>
              </a:p>
            </p:txBody>
          </p:sp>
          <p:sp>
            <p:nvSpPr>
              <p:cNvPr id="7332" name="AutoShape 160"/>
              <p:cNvSpPr>
                <a:spLocks noChangeArrowheads="1"/>
              </p:cNvSpPr>
              <p:nvPr/>
            </p:nvSpPr>
            <p:spPr bwMode="auto">
              <a:xfrm>
                <a:off x="2781" y="3278"/>
                <a:ext cx="63" cy="42"/>
              </a:xfrm>
              <a:prstGeom prst="roundRect">
                <a:avLst>
                  <a:gd name="adj" fmla="val 50000"/>
                </a:avLst>
              </a:prstGeom>
              <a:solidFill>
                <a:srgbClr val="FFFF99"/>
              </a:solidFill>
              <a:ln w="9525">
                <a:noFill/>
                <a:round/>
                <a:headEnd/>
                <a:tailEnd/>
              </a:ln>
            </p:spPr>
            <p:txBody>
              <a:bodyPr wrap="none" anchor="ctr"/>
              <a:lstStyle/>
              <a:p>
                <a:endParaRPr lang="en-US"/>
              </a:p>
            </p:txBody>
          </p:sp>
          <p:sp>
            <p:nvSpPr>
              <p:cNvPr id="7333" name="AutoShape 161"/>
              <p:cNvSpPr>
                <a:spLocks noChangeArrowheads="1"/>
              </p:cNvSpPr>
              <p:nvPr/>
            </p:nvSpPr>
            <p:spPr bwMode="auto">
              <a:xfrm>
                <a:off x="2983" y="3399"/>
                <a:ext cx="63" cy="41"/>
              </a:xfrm>
              <a:prstGeom prst="roundRect">
                <a:avLst>
                  <a:gd name="adj" fmla="val 50000"/>
                </a:avLst>
              </a:prstGeom>
              <a:solidFill>
                <a:srgbClr val="FFFF99"/>
              </a:solidFill>
              <a:ln w="9525">
                <a:noFill/>
                <a:round/>
                <a:headEnd/>
                <a:tailEnd/>
              </a:ln>
            </p:spPr>
            <p:txBody>
              <a:bodyPr wrap="none" anchor="ctr"/>
              <a:lstStyle/>
              <a:p>
                <a:endParaRPr lang="en-US"/>
              </a:p>
            </p:txBody>
          </p:sp>
          <p:sp>
            <p:nvSpPr>
              <p:cNvPr id="7334" name="AutoShape 162"/>
              <p:cNvSpPr>
                <a:spLocks noChangeArrowheads="1"/>
              </p:cNvSpPr>
              <p:nvPr/>
            </p:nvSpPr>
            <p:spPr bwMode="auto">
              <a:xfrm>
                <a:off x="3096" y="3338"/>
                <a:ext cx="63" cy="42"/>
              </a:xfrm>
              <a:prstGeom prst="roundRect">
                <a:avLst>
                  <a:gd name="adj" fmla="val 50000"/>
                </a:avLst>
              </a:prstGeom>
              <a:solidFill>
                <a:srgbClr val="FFFF99"/>
              </a:solidFill>
              <a:ln w="9525">
                <a:noFill/>
                <a:round/>
                <a:headEnd/>
                <a:tailEnd/>
              </a:ln>
            </p:spPr>
            <p:txBody>
              <a:bodyPr wrap="none" anchor="ctr"/>
              <a:lstStyle/>
              <a:p>
                <a:endParaRPr lang="en-US"/>
              </a:p>
            </p:txBody>
          </p:sp>
          <p:sp>
            <p:nvSpPr>
              <p:cNvPr id="7335" name="AutoShape 163"/>
              <p:cNvSpPr>
                <a:spLocks noChangeArrowheads="1"/>
              </p:cNvSpPr>
              <p:nvPr/>
            </p:nvSpPr>
            <p:spPr bwMode="auto">
              <a:xfrm>
                <a:off x="3064" y="3214"/>
                <a:ext cx="64" cy="41"/>
              </a:xfrm>
              <a:prstGeom prst="roundRect">
                <a:avLst>
                  <a:gd name="adj" fmla="val 50000"/>
                </a:avLst>
              </a:prstGeom>
              <a:solidFill>
                <a:srgbClr val="FFFF99"/>
              </a:solidFill>
              <a:ln w="9525">
                <a:noFill/>
                <a:round/>
                <a:headEnd/>
                <a:tailEnd/>
              </a:ln>
            </p:spPr>
            <p:txBody>
              <a:bodyPr wrap="none" anchor="ctr"/>
              <a:lstStyle/>
              <a:p>
                <a:endParaRPr lang="en-US"/>
              </a:p>
            </p:txBody>
          </p:sp>
          <p:cxnSp>
            <p:nvCxnSpPr>
              <p:cNvPr id="7336" name="AutoShape 164"/>
              <p:cNvCxnSpPr>
                <a:cxnSpLocks noChangeShapeType="1"/>
                <a:stCxn id="7330" idx="2"/>
                <a:endCxn id="7332" idx="0"/>
              </p:cNvCxnSpPr>
              <p:nvPr/>
            </p:nvCxnSpPr>
            <p:spPr bwMode="auto">
              <a:xfrm flipH="1">
                <a:off x="2812" y="3213"/>
                <a:ext cx="120" cy="65"/>
              </a:xfrm>
              <a:prstGeom prst="straightConnector1">
                <a:avLst/>
              </a:prstGeom>
              <a:noFill/>
              <a:ln w="9525">
                <a:solidFill>
                  <a:schemeClr val="bg1"/>
                </a:solidFill>
                <a:round/>
                <a:headEnd/>
                <a:tailEnd/>
              </a:ln>
            </p:spPr>
          </p:cxnSp>
          <p:cxnSp>
            <p:nvCxnSpPr>
              <p:cNvPr id="7337" name="AutoShape 165"/>
              <p:cNvCxnSpPr>
                <a:cxnSpLocks noChangeShapeType="1"/>
                <a:stCxn id="7335" idx="2"/>
                <a:endCxn id="7332" idx="0"/>
              </p:cNvCxnSpPr>
              <p:nvPr/>
            </p:nvCxnSpPr>
            <p:spPr bwMode="auto">
              <a:xfrm flipH="1">
                <a:off x="2812" y="3255"/>
                <a:ext cx="284" cy="23"/>
              </a:xfrm>
              <a:prstGeom prst="straightConnector1">
                <a:avLst/>
              </a:prstGeom>
              <a:noFill/>
              <a:ln w="9525">
                <a:solidFill>
                  <a:schemeClr val="bg1"/>
                </a:solidFill>
                <a:round/>
                <a:headEnd/>
                <a:tailEnd/>
              </a:ln>
            </p:spPr>
          </p:cxnSp>
          <p:cxnSp>
            <p:nvCxnSpPr>
              <p:cNvPr id="7338" name="AutoShape 166"/>
              <p:cNvCxnSpPr>
                <a:cxnSpLocks noChangeShapeType="1"/>
                <a:stCxn id="7333" idx="0"/>
                <a:endCxn id="7332" idx="2"/>
              </p:cNvCxnSpPr>
              <p:nvPr/>
            </p:nvCxnSpPr>
            <p:spPr bwMode="auto">
              <a:xfrm flipH="1" flipV="1">
                <a:off x="2812" y="3320"/>
                <a:ext cx="202" cy="79"/>
              </a:xfrm>
              <a:prstGeom prst="straightConnector1">
                <a:avLst/>
              </a:prstGeom>
              <a:noFill/>
              <a:ln w="9525">
                <a:solidFill>
                  <a:schemeClr val="bg1"/>
                </a:solidFill>
                <a:round/>
                <a:headEnd/>
                <a:tailEnd/>
              </a:ln>
            </p:spPr>
          </p:cxnSp>
          <p:cxnSp>
            <p:nvCxnSpPr>
              <p:cNvPr id="7339" name="AutoShape 167"/>
              <p:cNvCxnSpPr>
                <a:cxnSpLocks noChangeShapeType="1"/>
                <a:stCxn id="7331" idx="0"/>
                <a:endCxn id="7330" idx="2"/>
              </p:cNvCxnSpPr>
              <p:nvPr/>
            </p:nvCxnSpPr>
            <p:spPr bwMode="auto">
              <a:xfrm flipV="1">
                <a:off x="2901" y="3213"/>
                <a:ext cx="31" cy="175"/>
              </a:xfrm>
              <a:prstGeom prst="straightConnector1">
                <a:avLst/>
              </a:prstGeom>
              <a:noFill/>
              <a:ln w="9525">
                <a:solidFill>
                  <a:schemeClr val="bg1"/>
                </a:solidFill>
                <a:round/>
                <a:headEnd/>
                <a:tailEnd/>
              </a:ln>
            </p:spPr>
          </p:cxnSp>
          <p:cxnSp>
            <p:nvCxnSpPr>
              <p:cNvPr id="7340" name="AutoShape 168"/>
              <p:cNvCxnSpPr>
                <a:cxnSpLocks noChangeShapeType="1"/>
                <a:stCxn id="7333" idx="0"/>
                <a:endCxn id="7335" idx="2"/>
              </p:cNvCxnSpPr>
              <p:nvPr/>
            </p:nvCxnSpPr>
            <p:spPr bwMode="auto">
              <a:xfrm flipV="1">
                <a:off x="3014" y="3255"/>
                <a:ext cx="82" cy="144"/>
              </a:xfrm>
              <a:prstGeom prst="straightConnector1">
                <a:avLst/>
              </a:prstGeom>
              <a:noFill/>
              <a:ln w="9525">
                <a:solidFill>
                  <a:schemeClr val="bg1"/>
                </a:solidFill>
                <a:round/>
                <a:headEnd/>
                <a:tailEnd/>
              </a:ln>
            </p:spPr>
          </p:cxnSp>
          <p:cxnSp>
            <p:nvCxnSpPr>
              <p:cNvPr id="7341" name="AutoShape 169"/>
              <p:cNvCxnSpPr>
                <a:cxnSpLocks noChangeShapeType="1"/>
                <a:stCxn id="7334" idx="0"/>
                <a:endCxn id="7335" idx="3"/>
              </p:cNvCxnSpPr>
              <p:nvPr/>
            </p:nvCxnSpPr>
            <p:spPr bwMode="auto">
              <a:xfrm flipV="1">
                <a:off x="3128" y="3235"/>
                <a:ext cx="0" cy="103"/>
              </a:xfrm>
              <a:prstGeom prst="straightConnector1">
                <a:avLst/>
              </a:prstGeom>
              <a:noFill/>
              <a:ln w="9525">
                <a:solidFill>
                  <a:schemeClr val="bg1"/>
                </a:solidFill>
                <a:round/>
                <a:headEnd/>
                <a:tailEnd/>
              </a:ln>
            </p:spPr>
          </p:cxnSp>
        </p:grpSp>
        <p:grpSp>
          <p:nvGrpSpPr>
            <p:cNvPr id="11" name="Group 170"/>
            <p:cNvGrpSpPr>
              <a:grpSpLocks/>
            </p:cNvGrpSpPr>
            <p:nvPr/>
          </p:nvGrpSpPr>
          <p:grpSpPr bwMode="auto">
            <a:xfrm>
              <a:off x="4196" y="3750"/>
              <a:ext cx="464" cy="406"/>
              <a:chOff x="2745" y="3092"/>
              <a:chExt cx="464" cy="406"/>
            </a:xfrm>
          </p:grpSpPr>
          <p:sp>
            <p:nvSpPr>
              <p:cNvPr id="7292" name="AutoShape 171"/>
              <p:cNvSpPr>
                <a:spLocks noChangeArrowheads="1"/>
              </p:cNvSpPr>
              <p:nvPr/>
            </p:nvSpPr>
            <p:spPr bwMode="auto">
              <a:xfrm>
                <a:off x="2745" y="3092"/>
                <a:ext cx="464" cy="406"/>
              </a:xfrm>
              <a:prstGeom prst="cube">
                <a:avLst>
                  <a:gd name="adj" fmla="val 25000"/>
                </a:avLst>
              </a:prstGeom>
              <a:gradFill rotWithShape="1">
                <a:gsLst>
                  <a:gs pos="0">
                    <a:schemeClr val="accent2"/>
                  </a:gs>
                  <a:gs pos="100000">
                    <a:schemeClr val="hlink"/>
                  </a:gs>
                </a:gsLst>
                <a:lin ang="5400000" scaled="1"/>
              </a:gradFill>
              <a:ln w="9525">
                <a:solidFill>
                  <a:schemeClr val="bg1"/>
                </a:solidFill>
                <a:miter lim="800000"/>
                <a:headEnd/>
                <a:tailEnd/>
              </a:ln>
            </p:spPr>
            <p:txBody>
              <a:bodyPr wrap="none" anchor="ctr"/>
              <a:lstStyle/>
              <a:p>
                <a:endParaRPr lang="en-US"/>
              </a:p>
            </p:txBody>
          </p:sp>
          <p:sp>
            <p:nvSpPr>
              <p:cNvPr id="7293" name="AutoShape 172"/>
              <p:cNvSpPr>
                <a:spLocks noChangeArrowheads="1"/>
              </p:cNvSpPr>
              <p:nvPr/>
            </p:nvSpPr>
            <p:spPr bwMode="auto">
              <a:xfrm>
                <a:off x="2806" y="3173"/>
                <a:ext cx="63" cy="41"/>
              </a:xfrm>
              <a:prstGeom prst="roundRect">
                <a:avLst>
                  <a:gd name="adj" fmla="val 50000"/>
                </a:avLst>
              </a:prstGeom>
              <a:solidFill>
                <a:srgbClr val="FFFF99"/>
              </a:solidFill>
              <a:ln w="9525">
                <a:noFill/>
                <a:round/>
                <a:headEnd/>
                <a:tailEnd/>
              </a:ln>
            </p:spPr>
            <p:txBody>
              <a:bodyPr wrap="none" anchor="ctr"/>
              <a:lstStyle/>
              <a:p>
                <a:endParaRPr lang="en-US"/>
              </a:p>
            </p:txBody>
          </p:sp>
          <p:sp>
            <p:nvSpPr>
              <p:cNvPr id="7294" name="AutoShape 173"/>
              <p:cNvSpPr>
                <a:spLocks noChangeArrowheads="1"/>
              </p:cNvSpPr>
              <p:nvPr/>
            </p:nvSpPr>
            <p:spPr bwMode="auto">
              <a:xfrm>
                <a:off x="2863" y="3315"/>
                <a:ext cx="63" cy="42"/>
              </a:xfrm>
              <a:prstGeom prst="roundRect">
                <a:avLst>
                  <a:gd name="adj" fmla="val 50000"/>
                </a:avLst>
              </a:prstGeom>
              <a:solidFill>
                <a:srgbClr val="FFFF99"/>
              </a:solidFill>
              <a:ln w="9525">
                <a:noFill/>
                <a:round/>
                <a:headEnd/>
                <a:tailEnd/>
              </a:ln>
            </p:spPr>
            <p:txBody>
              <a:bodyPr wrap="none" anchor="ctr"/>
              <a:lstStyle/>
              <a:p>
                <a:endParaRPr lang="en-US"/>
              </a:p>
            </p:txBody>
          </p:sp>
          <p:sp>
            <p:nvSpPr>
              <p:cNvPr id="7295" name="AutoShape 174"/>
              <p:cNvSpPr>
                <a:spLocks noChangeArrowheads="1"/>
              </p:cNvSpPr>
              <p:nvPr/>
            </p:nvSpPr>
            <p:spPr bwMode="auto">
              <a:xfrm>
                <a:off x="2882" y="3237"/>
                <a:ext cx="63" cy="41"/>
              </a:xfrm>
              <a:prstGeom prst="roundRect">
                <a:avLst>
                  <a:gd name="adj" fmla="val 50000"/>
                </a:avLst>
              </a:prstGeom>
              <a:solidFill>
                <a:srgbClr val="FFFF99"/>
              </a:solidFill>
              <a:ln w="9525">
                <a:noFill/>
                <a:round/>
                <a:headEnd/>
                <a:tailEnd/>
              </a:ln>
            </p:spPr>
            <p:txBody>
              <a:bodyPr wrap="none" anchor="ctr"/>
              <a:lstStyle/>
              <a:p>
                <a:endParaRPr lang="en-US"/>
              </a:p>
            </p:txBody>
          </p:sp>
          <p:sp>
            <p:nvSpPr>
              <p:cNvPr id="7296" name="AutoShape 175"/>
              <p:cNvSpPr>
                <a:spLocks noChangeArrowheads="1"/>
              </p:cNvSpPr>
              <p:nvPr/>
            </p:nvSpPr>
            <p:spPr bwMode="auto">
              <a:xfrm>
                <a:off x="2951" y="3336"/>
                <a:ext cx="63" cy="41"/>
              </a:xfrm>
              <a:prstGeom prst="roundRect">
                <a:avLst>
                  <a:gd name="adj" fmla="val 50000"/>
                </a:avLst>
              </a:prstGeom>
              <a:solidFill>
                <a:srgbClr val="FFFF99"/>
              </a:solidFill>
              <a:ln w="9525">
                <a:noFill/>
                <a:round/>
                <a:headEnd/>
                <a:tailEnd/>
              </a:ln>
            </p:spPr>
            <p:txBody>
              <a:bodyPr wrap="none" anchor="ctr"/>
              <a:lstStyle/>
              <a:p>
                <a:endParaRPr lang="en-US"/>
              </a:p>
            </p:txBody>
          </p:sp>
          <p:sp>
            <p:nvSpPr>
              <p:cNvPr id="7297" name="AutoShape 176"/>
              <p:cNvSpPr>
                <a:spLocks noChangeArrowheads="1"/>
              </p:cNvSpPr>
              <p:nvPr/>
            </p:nvSpPr>
            <p:spPr bwMode="auto">
              <a:xfrm>
                <a:off x="3027" y="3295"/>
                <a:ext cx="63" cy="41"/>
              </a:xfrm>
              <a:prstGeom prst="roundRect">
                <a:avLst>
                  <a:gd name="adj" fmla="val 50000"/>
                </a:avLst>
              </a:prstGeom>
              <a:solidFill>
                <a:srgbClr val="FFFF99"/>
              </a:solidFill>
              <a:ln w="9525">
                <a:noFill/>
                <a:round/>
                <a:headEnd/>
                <a:tailEnd/>
              </a:ln>
            </p:spPr>
            <p:txBody>
              <a:bodyPr wrap="none" anchor="ctr"/>
              <a:lstStyle/>
              <a:p>
                <a:endParaRPr lang="en-US"/>
              </a:p>
            </p:txBody>
          </p:sp>
          <p:sp>
            <p:nvSpPr>
              <p:cNvPr id="7298" name="AutoShape 177"/>
              <p:cNvSpPr>
                <a:spLocks noChangeArrowheads="1"/>
              </p:cNvSpPr>
              <p:nvPr/>
            </p:nvSpPr>
            <p:spPr bwMode="auto">
              <a:xfrm>
                <a:off x="2995" y="3159"/>
                <a:ext cx="63" cy="42"/>
              </a:xfrm>
              <a:prstGeom prst="roundRect">
                <a:avLst>
                  <a:gd name="adj" fmla="val 50000"/>
                </a:avLst>
              </a:prstGeom>
              <a:solidFill>
                <a:srgbClr val="FFFF99"/>
              </a:solidFill>
              <a:ln w="9525">
                <a:noFill/>
                <a:round/>
                <a:headEnd/>
                <a:tailEnd/>
              </a:ln>
            </p:spPr>
            <p:txBody>
              <a:bodyPr wrap="none" anchor="ctr"/>
              <a:lstStyle/>
              <a:p>
                <a:endParaRPr lang="en-US"/>
              </a:p>
            </p:txBody>
          </p:sp>
          <p:cxnSp>
            <p:nvCxnSpPr>
              <p:cNvPr id="7299" name="AutoShape 178"/>
              <p:cNvCxnSpPr>
                <a:cxnSpLocks noChangeShapeType="1"/>
                <a:stCxn id="7293" idx="2"/>
                <a:endCxn id="7295" idx="0"/>
              </p:cNvCxnSpPr>
              <p:nvPr/>
            </p:nvCxnSpPr>
            <p:spPr bwMode="auto">
              <a:xfrm>
                <a:off x="2838" y="3214"/>
                <a:ext cx="75" cy="23"/>
              </a:xfrm>
              <a:prstGeom prst="straightConnector1">
                <a:avLst/>
              </a:prstGeom>
              <a:noFill/>
              <a:ln w="9525">
                <a:solidFill>
                  <a:schemeClr val="bg1"/>
                </a:solidFill>
                <a:round/>
                <a:headEnd/>
                <a:tailEnd/>
              </a:ln>
            </p:spPr>
          </p:cxnSp>
          <p:cxnSp>
            <p:nvCxnSpPr>
              <p:cNvPr id="7300" name="AutoShape 179"/>
              <p:cNvCxnSpPr>
                <a:cxnSpLocks noChangeShapeType="1"/>
                <a:stCxn id="7298" idx="2"/>
                <a:endCxn id="7295" idx="0"/>
              </p:cNvCxnSpPr>
              <p:nvPr/>
            </p:nvCxnSpPr>
            <p:spPr bwMode="auto">
              <a:xfrm flipH="1">
                <a:off x="2913" y="3201"/>
                <a:ext cx="114" cy="36"/>
              </a:xfrm>
              <a:prstGeom prst="straightConnector1">
                <a:avLst/>
              </a:prstGeom>
              <a:noFill/>
              <a:ln w="9525">
                <a:solidFill>
                  <a:schemeClr val="bg1"/>
                </a:solidFill>
                <a:round/>
                <a:headEnd/>
                <a:tailEnd/>
              </a:ln>
            </p:spPr>
          </p:cxnSp>
          <p:cxnSp>
            <p:nvCxnSpPr>
              <p:cNvPr id="7301" name="AutoShape 180"/>
              <p:cNvCxnSpPr>
                <a:cxnSpLocks noChangeShapeType="1"/>
                <a:stCxn id="7296" idx="0"/>
                <a:endCxn id="7295" idx="2"/>
              </p:cNvCxnSpPr>
              <p:nvPr/>
            </p:nvCxnSpPr>
            <p:spPr bwMode="auto">
              <a:xfrm flipH="1" flipV="1">
                <a:off x="2913" y="3278"/>
                <a:ext cx="70" cy="58"/>
              </a:xfrm>
              <a:prstGeom prst="straightConnector1">
                <a:avLst/>
              </a:prstGeom>
              <a:noFill/>
              <a:ln w="9525">
                <a:solidFill>
                  <a:schemeClr val="bg1"/>
                </a:solidFill>
                <a:round/>
                <a:headEnd/>
                <a:tailEnd/>
              </a:ln>
            </p:spPr>
          </p:cxnSp>
          <p:cxnSp>
            <p:nvCxnSpPr>
              <p:cNvPr id="7302" name="AutoShape 181"/>
              <p:cNvCxnSpPr>
                <a:cxnSpLocks noChangeShapeType="1"/>
                <a:stCxn id="7294" idx="0"/>
                <a:endCxn id="7293" idx="2"/>
              </p:cNvCxnSpPr>
              <p:nvPr/>
            </p:nvCxnSpPr>
            <p:spPr bwMode="auto">
              <a:xfrm flipH="1" flipV="1">
                <a:off x="2838" y="3214"/>
                <a:ext cx="57" cy="101"/>
              </a:xfrm>
              <a:prstGeom prst="straightConnector1">
                <a:avLst/>
              </a:prstGeom>
              <a:noFill/>
              <a:ln w="9525">
                <a:solidFill>
                  <a:schemeClr val="bg1"/>
                </a:solidFill>
                <a:round/>
                <a:headEnd/>
                <a:tailEnd/>
              </a:ln>
            </p:spPr>
          </p:cxnSp>
          <p:cxnSp>
            <p:nvCxnSpPr>
              <p:cNvPr id="7303" name="AutoShape 182"/>
              <p:cNvCxnSpPr>
                <a:cxnSpLocks noChangeShapeType="1"/>
                <a:stCxn id="7296" idx="0"/>
                <a:endCxn id="7298" idx="2"/>
              </p:cNvCxnSpPr>
              <p:nvPr/>
            </p:nvCxnSpPr>
            <p:spPr bwMode="auto">
              <a:xfrm flipV="1">
                <a:off x="2983" y="3201"/>
                <a:ext cx="44" cy="135"/>
              </a:xfrm>
              <a:prstGeom prst="straightConnector1">
                <a:avLst/>
              </a:prstGeom>
              <a:noFill/>
              <a:ln w="9525">
                <a:solidFill>
                  <a:schemeClr val="bg1"/>
                </a:solidFill>
                <a:round/>
                <a:headEnd/>
                <a:tailEnd/>
              </a:ln>
            </p:spPr>
          </p:cxnSp>
          <p:cxnSp>
            <p:nvCxnSpPr>
              <p:cNvPr id="7304" name="AutoShape 183"/>
              <p:cNvCxnSpPr>
                <a:cxnSpLocks noChangeShapeType="1"/>
                <a:stCxn id="7297" idx="0"/>
                <a:endCxn id="7298" idx="3"/>
              </p:cNvCxnSpPr>
              <p:nvPr/>
            </p:nvCxnSpPr>
            <p:spPr bwMode="auto">
              <a:xfrm flipV="1">
                <a:off x="3058" y="3180"/>
                <a:ext cx="0" cy="115"/>
              </a:xfrm>
              <a:prstGeom prst="straightConnector1">
                <a:avLst/>
              </a:prstGeom>
              <a:noFill/>
              <a:ln w="9525">
                <a:solidFill>
                  <a:schemeClr val="bg1"/>
                </a:solidFill>
                <a:round/>
                <a:headEnd/>
                <a:tailEnd/>
              </a:ln>
            </p:spPr>
          </p:cxnSp>
          <p:sp>
            <p:nvSpPr>
              <p:cNvPr id="7305" name="AutoShape 184"/>
              <p:cNvSpPr>
                <a:spLocks noChangeArrowheads="1"/>
              </p:cNvSpPr>
              <p:nvPr/>
            </p:nvSpPr>
            <p:spPr bwMode="auto">
              <a:xfrm>
                <a:off x="2901" y="3172"/>
                <a:ext cx="63" cy="41"/>
              </a:xfrm>
              <a:prstGeom prst="roundRect">
                <a:avLst>
                  <a:gd name="adj" fmla="val 50000"/>
                </a:avLst>
              </a:prstGeom>
              <a:solidFill>
                <a:srgbClr val="FFFF99"/>
              </a:solidFill>
              <a:ln w="9525">
                <a:noFill/>
                <a:round/>
                <a:headEnd/>
                <a:tailEnd/>
              </a:ln>
            </p:spPr>
            <p:txBody>
              <a:bodyPr wrap="none" anchor="ctr"/>
              <a:lstStyle/>
              <a:p>
                <a:endParaRPr lang="en-US"/>
              </a:p>
            </p:txBody>
          </p:sp>
          <p:sp>
            <p:nvSpPr>
              <p:cNvPr id="7306" name="AutoShape 185"/>
              <p:cNvSpPr>
                <a:spLocks noChangeArrowheads="1"/>
              </p:cNvSpPr>
              <p:nvPr/>
            </p:nvSpPr>
            <p:spPr bwMode="auto">
              <a:xfrm>
                <a:off x="2869" y="3388"/>
                <a:ext cx="63" cy="42"/>
              </a:xfrm>
              <a:prstGeom prst="roundRect">
                <a:avLst>
                  <a:gd name="adj" fmla="val 50000"/>
                </a:avLst>
              </a:prstGeom>
              <a:solidFill>
                <a:srgbClr val="FFFF99"/>
              </a:solidFill>
              <a:ln w="9525">
                <a:noFill/>
                <a:round/>
                <a:headEnd/>
                <a:tailEnd/>
              </a:ln>
            </p:spPr>
            <p:txBody>
              <a:bodyPr wrap="none" anchor="ctr"/>
              <a:lstStyle/>
              <a:p>
                <a:endParaRPr lang="en-US"/>
              </a:p>
            </p:txBody>
          </p:sp>
          <p:sp>
            <p:nvSpPr>
              <p:cNvPr id="7307" name="AutoShape 186"/>
              <p:cNvSpPr>
                <a:spLocks noChangeArrowheads="1"/>
              </p:cNvSpPr>
              <p:nvPr/>
            </p:nvSpPr>
            <p:spPr bwMode="auto">
              <a:xfrm>
                <a:off x="2781" y="3278"/>
                <a:ext cx="63" cy="42"/>
              </a:xfrm>
              <a:prstGeom prst="roundRect">
                <a:avLst>
                  <a:gd name="adj" fmla="val 50000"/>
                </a:avLst>
              </a:prstGeom>
              <a:solidFill>
                <a:srgbClr val="FFFF99"/>
              </a:solidFill>
              <a:ln w="9525">
                <a:noFill/>
                <a:round/>
                <a:headEnd/>
                <a:tailEnd/>
              </a:ln>
            </p:spPr>
            <p:txBody>
              <a:bodyPr wrap="none" anchor="ctr"/>
              <a:lstStyle/>
              <a:p>
                <a:endParaRPr lang="en-US"/>
              </a:p>
            </p:txBody>
          </p:sp>
          <p:sp>
            <p:nvSpPr>
              <p:cNvPr id="7308" name="AutoShape 187"/>
              <p:cNvSpPr>
                <a:spLocks noChangeArrowheads="1"/>
              </p:cNvSpPr>
              <p:nvPr/>
            </p:nvSpPr>
            <p:spPr bwMode="auto">
              <a:xfrm>
                <a:off x="2983" y="3399"/>
                <a:ext cx="63" cy="41"/>
              </a:xfrm>
              <a:prstGeom prst="roundRect">
                <a:avLst>
                  <a:gd name="adj" fmla="val 50000"/>
                </a:avLst>
              </a:prstGeom>
              <a:solidFill>
                <a:srgbClr val="FFFF99"/>
              </a:solidFill>
              <a:ln w="9525">
                <a:noFill/>
                <a:round/>
                <a:headEnd/>
                <a:tailEnd/>
              </a:ln>
            </p:spPr>
            <p:txBody>
              <a:bodyPr wrap="none" anchor="ctr"/>
              <a:lstStyle/>
              <a:p>
                <a:endParaRPr lang="en-US"/>
              </a:p>
            </p:txBody>
          </p:sp>
          <p:sp>
            <p:nvSpPr>
              <p:cNvPr id="7309" name="AutoShape 188"/>
              <p:cNvSpPr>
                <a:spLocks noChangeArrowheads="1"/>
              </p:cNvSpPr>
              <p:nvPr/>
            </p:nvSpPr>
            <p:spPr bwMode="auto">
              <a:xfrm>
                <a:off x="3096" y="3338"/>
                <a:ext cx="63" cy="42"/>
              </a:xfrm>
              <a:prstGeom prst="roundRect">
                <a:avLst>
                  <a:gd name="adj" fmla="val 50000"/>
                </a:avLst>
              </a:prstGeom>
              <a:solidFill>
                <a:srgbClr val="FFFF99"/>
              </a:solidFill>
              <a:ln w="9525">
                <a:noFill/>
                <a:round/>
                <a:headEnd/>
                <a:tailEnd/>
              </a:ln>
            </p:spPr>
            <p:txBody>
              <a:bodyPr wrap="none" anchor="ctr"/>
              <a:lstStyle/>
              <a:p>
                <a:endParaRPr lang="en-US"/>
              </a:p>
            </p:txBody>
          </p:sp>
          <p:sp>
            <p:nvSpPr>
              <p:cNvPr id="7310" name="AutoShape 189"/>
              <p:cNvSpPr>
                <a:spLocks noChangeArrowheads="1"/>
              </p:cNvSpPr>
              <p:nvPr/>
            </p:nvSpPr>
            <p:spPr bwMode="auto">
              <a:xfrm>
                <a:off x="3064" y="3214"/>
                <a:ext cx="64" cy="41"/>
              </a:xfrm>
              <a:prstGeom prst="roundRect">
                <a:avLst>
                  <a:gd name="adj" fmla="val 50000"/>
                </a:avLst>
              </a:prstGeom>
              <a:solidFill>
                <a:srgbClr val="FFFF99"/>
              </a:solidFill>
              <a:ln w="9525">
                <a:noFill/>
                <a:round/>
                <a:headEnd/>
                <a:tailEnd/>
              </a:ln>
            </p:spPr>
            <p:txBody>
              <a:bodyPr wrap="none" anchor="ctr"/>
              <a:lstStyle/>
              <a:p>
                <a:endParaRPr lang="en-US"/>
              </a:p>
            </p:txBody>
          </p:sp>
          <p:cxnSp>
            <p:nvCxnSpPr>
              <p:cNvPr id="7311" name="AutoShape 190"/>
              <p:cNvCxnSpPr>
                <a:cxnSpLocks noChangeShapeType="1"/>
                <a:stCxn id="7305" idx="2"/>
                <a:endCxn id="7307" idx="0"/>
              </p:cNvCxnSpPr>
              <p:nvPr/>
            </p:nvCxnSpPr>
            <p:spPr bwMode="auto">
              <a:xfrm flipH="1">
                <a:off x="2812" y="3213"/>
                <a:ext cx="120" cy="65"/>
              </a:xfrm>
              <a:prstGeom prst="straightConnector1">
                <a:avLst/>
              </a:prstGeom>
              <a:noFill/>
              <a:ln w="9525">
                <a:solidFill>
                  <a:schemeClr val="bg1"/>
                </a:solidFill>
                <a:round/>
                <a:headEnd/>
                <a:tailEnd/>
              </a:ln>
            </p:spPr>
          </p:cxnSp>
          <p:cxnSp>
            <p:nvCxnSpPr>
              <p:cNvPr id="7312" name="AutoShape 191"/>
              <p:cNvCxnSpPr>
                <a:cxnSpLocks noChangeShapeType="1"/>
                <a:stCxn id="7310" idx="2"/>
                <a:endCxn id="7307" idx="0"/>
              </p:cNvCxnSpPr>
              <p:nvPr/>
            </p:nvCxnSpPr>
            <p:spPr bwMode="auto">
              <a:xfrm flipH="1">
                <a:off x="2812" y="3255"/>
                <a:ext cx="284" cy="23"/>
              </a:xfrm>
              <a:prstGeom prst="straightConnector1">
                <a:avLst/>
              </a:prstGeom>
              <a:noFill/>
              <a:ln w="9525">
                <a:solidFill>
                  <a:schemeClr val="bg1"/>
                </a:solidFill>
                <a:round/>
                <a:headEnd/>
                <a:tailEnd/>
              </a:ln>
            </p:spPr>
          </p:cxnSp>
          <p:cxnSp>
            <p:nvCxnSpPr>
              <p:cNvPr id="7313" name="AutoShape 192"/>
              <p:cNvCxnSpPr>
                <a:cxnSpLocks noChangeShapeType="1"/>
                <a:stCxn id="7308" idx="0"/>
                <a:endCxn id="7307" idx="2"/>
              </p:cNvCxnSpPr>
              <p:nvPr/>
            </p:nvCxnSpPr>
            <p:spPr bwMode="auto">
              <a:xfrm flipH="1" flipV="1">
                <a:off x="2812" y="3320"/>
                <a:ext cx="202" cy="79"/>
              </a:xfrm>
              <a:prstGeom prst="straightConnector1">
                <a:avLst/>
              </a:prstGeom>
              <a:noFill/>
              <a:ln w="9525">
                <a:solidFill>
                  <a:schemeClr val="bg1"/>
                </a:solidFill>
                <a:round/>
                <a:headEnd/>
                <a:tailEnd/>
              </a:ln>
            </p:spPr>
          </p:cxnSp>
          <p:cxnSp>
            <p:nvCxnSpPr>
              <p:cNvPr id="7314" name="AutoShape 193"/>
              <p:cNvCxnSpPr>
                <a:cxnSpLocks noChangeShapeType="1"/>
                <a:stCxn id="7306" idx="0"/>
                <a:endCxn id="7305" idx="2"/>
              </p:cNvCxnSpPr>
              <p:nvPr/>
            </p:nvCxnSpPr>
            <p:spPr bwMode="auto">
              <a:xfrm flipV="1">
                <a:off x="2901" y="3213"/>
                <a:ext cx="31" cy="175"/>
              </a:xfrm>
              <a:prstGeom prst="straightConnector1">
                <a:avLst/>
              </a:prstGeom>
              <a:noFill/>
              <a:ln w="9525">
                <a:solidFill>
                  <a:schemeClr val="bg1"/>
                </a:solidFill>
                <a:round/>
                <a:headEnd/>
                <a:tailEnd/>
              </a:ln>
            </p:spPr>
          </p:cxnSp>
          <p:cxnSp>
            <p:nvCxnSpPr>
              <p:cNvPr id="7315" name="AutoShape 194"/>
              <p:cNvCxnSpPr>
                <a:cxnSpLocks noChangeShapeType="1"/>
                <a:stCxn id="7308" idx="0"/>
                <a:endCxn id="7310" idx="2"/>
              </p:cNvCxnSpPr>
              <p:nvPr/>
            </p:nvCxnSpPr>
            <p:spPr bwMode="auto">
              <a:xfrm flipV="1">
                <a:off x="3014" y="3255"/>
                <a:ext cx="82" cy="144"/>
              </a:xfrm>
              <a:prstGeom prst="straightConnector1">
                <a:avLst/>
              </a:prstGeom>
              <a:noFill/>
              <a:ln w="9525">
                <a:solidFill>
                  <a:schemeClr val="bg1"/>
                </a:solidFill>
                <a:round/>
                <a:headEnd/>
                <a:tailEnd/>
              </a:ln>
            </p:spPr>
          </p:cxnSp>
          <p:cxnSp>
            <p:nvCxnSpPr>
              <p:cNvPr id="7316" name="AutoShape 195"/>
              <p:cNvCxnSpPr>
                <a:cxnSpLocks noChangeShapeType="1"/>
                <a:stCxn id="7309" idx="0"/>
                <a:endCxn id="7310" idx="3"/>
              </p:cNvCxnSpPr>
              <p:nvPr/>
            </p:nvCxnSpPr>
            <p:spPr bwMode="auto">
              <a:xfrm flipV="1">
                <a:off x="3128" y="3235"/>
                <a:ext cx="0" cy="103"/>
              </a:xfrm>
              <a:prstGeom prst="straightConnector1">
                <a:avLst/>
              </a:prstGeom>
              <a:noFill/>
              <a:ln w="9525">
                <a:solidFill>
                  <a:schemeClr val="bg1"/>
                </a:solidFill>
                <a:round/>
                <a:headEnd/>
                <a:tailEnd/>
              </a:ln>
            </p:spPr>
          </p:cxnSp>
        </p:grpSp>
        <p:grpSp>
          <p:nvGrpSpPr>
            <p:cNvPr id="12" name="Group 196"/>
            <p:cNvGrpSpPr>
              <a:grpSpLocks/>
            </p:cNvGrpSpPr>
            <p:nvPr/>
          </p:nvGrpSpPr>
          <p:grpSpPr bwMode="auto">
            <a:xfrm>
              <a:off x="4464" y="3563"/>
              <a:ext cx="464" cy="406"/>
              <a:chOff x="2745" y="3092"/>
              <a:chExt cx="464" cy="406"/>
            </a:xfrm>
          </p:grpSpPr>
          <p:sp>
            <p:nvSpPr>
              <p:cNvPr id="7267" name="AutoShape 197"/>
              <p:cNvSpPr>
                <a:spLocks noChangeArrowheads="1"/>
              </p:cNvSpPr>
              <p:nvPr/>
            </p:nvSpPr>
            <p:spPr bwMode="auto">
              <a:xfrm>
                <a:off x="2745" y="3092"/>
                <a:ext cx="464" cy="406"/>
              </a:xfrm>
              <a:prstGeom prst="cube">
                <a:avLst>
                  <a:gd name="adj" fmla="val 25000"/>
                </a:avLst>
              </a:prstGeom>
              <a:gradFill rotWithShape="1">
                <a:gsLst>
                  <a:gs pos="0">
                    <a:schemeClr val="accent2"/>
                  </a:gs>
                  <a:gs pos="100000">
                    <a:schemeClr val="hlink"/>
                  </a:gs>
                </a:gsLst>
                <a:lin ang="5400000" scaled="1"/>
              </a:gradFill>
              <a:ln w="9525">
                <a:solidFill>
                  <a:schemeClr val="bg1"/>
                </a:solidFill>
                <a:miter lim="800000"/>
                <a:headEnd/>
                <a:tailEnd/>
              </a:ln>
            </p:spPr>
            <p:txBody>
              <a:bodyPr wrap="none" anchor="ctr"/>
              <a:lstStyle/>
              <a:p>
                <a:endParaRPr lang="en-US"/>
              </a:p>
            </p:txBody>
          </p:sp>
          <p:sp>
            <p:nvSpPr>
              <p:cNvPr id="7268" name="AutoShape 198"/>
              <p:cNvSpPr>
                <a:spLocks noChangeArrowheads="1"/>
              </p:cNvSpPr>
              <p:nvPr/>
            </p:nvSpPr>
            <p:spPr bwMode="auto">
              <a:xfrm>
                <a:off x="2806" y="3173"/>
                <a:ext cx="63" cy="41"/>
              </a:xfrm>
              <a:prstGeom prst="roundRect">
                <a:avLst>
                  <a:gd name="adj" fmla="val 50000"/>
                </a:avLst>
              </a:prstGeom>
              <a:solidFill>
                <a:srgbClr val="FFFF99"/>
              </a:solidFill>
              <a:ln w="9525">
                <a:noFill/>
                <a:round/>
                <a:headEnd/>
                <a:tailEnd/>
              </a:ln>
            </p:spPr>
            <p:txBody>
              <a:bodyPr wrap="none" anchor="ctr"/>
              <a:lstStyle/>
              <a:p>
                <a:endParaRPr lang="en-US"/>
              </a:p>
            </p:txBody>
          </p:sp>
          <p:sp>
            <p:nvSpPr>
              <p:cNvPr id="7269" name="AutoShape 199"/>
              <p:cNvSpPr>
                <a:spLocks noChangeArrowheads="1"/>
              </p:cNvSpPr>
              <p:nvPr/>
            </p:nvSpPr>
            <p:spPr bwMode="auto">
              <a:xfrm>
                <a:off x="2863" y="3315"/>
                <a:ext cx="63" cy="42"/>
              </a:xfrm>
              <a:prstGeom prst="roundRect">
                <a:avLst>
                  <a:gd name="adj" fmla="val 50000"/>
                </a:avLst>
              </a:prstGeom>
              <a:solidFill>
                <a:srgbClr val="FFFF99"/>
              </a:solidFill>
              <a:ln w="9525">
                <a:noFill/>
                <a:round/>
                <a:headEnd/>
                <a:tailEnd/>
              </a:ln>
            </p:spPr>
            <p:txBody>
              <a:bodyPr wrap="none" anchor="ctr"/>
              <a:lstStyle/>
              <a:p>
                <a:endParaRPr lang="en-US"/>
              </a:p>
            </p:txBody>
          </p:sp>
          <p:sp>
            <p:nvSpPr>
              <p:cNvPr id="7270" name="AutoShape 200"/>
              <p:cNvSpPr>
                <a:spLocks noChangeArrowheads="1"/>
              </p:cNvSpPr>
              <p:nvPr/>
            </p:nvSpPr>
            <p:spPr bwMode="auto">
              <a:xfrm>
                <a:off x="2882" y="3237"/>
                <a:ext cx="63" cy="41"/>
              </a:xfrm>
              <a:prstGeom prst="roundRect">
                <a:avLst>
                  <a:gd name="adj" fmla="val 50000"/>
                </a:avLst>
              </a:prstGeom>
              <a:solidFill>
                <a:srgbClr val="FFFF99"/>
              </a:solidFill>
              <a:ln w="9525">
                <a:noFill/>
                <a:round/>
                <a:headEnd/>
                <a:tailEnd/>
              </a:ln>
            </p:spPr>
            <p:txBody>
              <a:bodyPr wrap="none" anchor="ctr"/>
              <a:lstStyle/>
              <a:p>
                <a:endParaRPr lang="en-US"/>
              </a:p>
            </p:txBody>
          </p:sp>
          <p:sp>
            <p:nvSpPr>
              <p:cNvPr id="7271" name="AutoShape 201"/>
              <p:cNvSpPr>
                <a:spLocks noChangeArrowheads="1"/>
              </p:cNvSpPr>
              <p:nvPr/>
            </p:nvSpPr>
            <p:spPr bwMode="auto">
              <a:xfrm>
                <a:off x="2951" y="3336"/>
                <a:ext cx="63" cy="41"/>
              </a:xfrm>
              <a:prstGeom prst="roundRect">
                <a:avLst>
                  <a:gd name="adj" fmla="val 50000"/>
                </a:avLst>
              </a:prstGeom>
              <a:solidFill>
                <a:srgbClr val="FFFF99"/>
              </a:solidFill>
              <a:ln w="9525">
                <a:noFill/>
                <a:round/>
                <a:headEnd/>
                <a:tailEnd/>
              </a:ln>
            </p:spPr>
            <p:txBody>
              <a:bodyPr wrap="none" anchor="ctr"/>
              <a:lstStyle/>
              <a:p>
                <a:endParaRPr lang="en-US"/>
              </a:p>
            </p:txBody>
          </p:sp>
          <p:sp>
            <p:nvSpPr>
              <p:cNvPr id="7272" name="AutoShape 202"/>
              <p:cNvSpPr>
                <a:spLocks noChangeArrowheads="1"/>
              </p:cNvSpPr>
              <p:nvPr/>
            </p:nvSpPr>
            <p:spPr bwMode="auto">
              <a:xfrm>
                <a:off x="3027" y="3295"/>
                <a:ext cx="63" cy="41"/>
              </a:xfrm>
              <a:prstGeom prst="roundRect">
                <a:avLst>
                  <a:gd name="adj" fmla="val 50000"/>
                </a:avLst>
              </a:prstGeom>
              <a:solidFill>
                <a:srgbClr val="FFFF99"/>
              </a:solidFill>
              <a:ln w="9525">
                <a:noFill/>
                <a:round/>
                <a:headEnd/>
                <a:tailEnd/>
              </a:ln>
            </p:spPr>
            <p:txBody>
              <a:bodyPr wrap="none" anchor="ctr"/>
              <a:lstStyle/>
              <a:p>
                <a:endParaRPr lang="en-US"/>
              </a:p>
            </p:txBody>
          </p:sp>
          <p:sp>
            <p:nvSpPr>
              <p:cNvPr id="7273" name="AutoShape 203"/>
              <p:cNvSpPr>
                <a:spLocks noChangeArrowheads="1"/>
              </p:cNvSpPr>
              <p:nvPr/>
            </p:nvSpPr>
            <p:spPr bwMode="auto">
              <a:xfrm>
                <a:off x="2995" y="3159"/>
                <a:ext cx="63" cy="42"/>
              </a:xfrm>
              <a:prstGeom prst="roundRect">
                <a:avLst>
                  <a:gd name="adj" fmla="val 50000"/>
                </a:avLst>
              </a:prstGeom>
              <a:solidFill>
                <a:srgbClr val="FFFF99"/>
              </a:solidFill>
              <a:ln w="9525">
                <a:noFill/>
                <a:round/>
                <a:headEnd/>
                <a:tailEnd/>
              </a:ln>
            </p:spPr>
            <p:txBody>
              <a:bodyPr wrap="none" anchor="ctr"/>
              <a:lstStyle/>
              <a:p>
                <a:endParaRPr lang="en-US"/>
              </a:p>
            </p:txBody>
          </p:sp>
          <p:cxnSp>
            <p:nvCxnSpPr>
              <p:cNvPr id="7274" name="AutoShape 204"/>
              <p:cNvCxnSpPr>
                <a:cxnSpLocks noChangeShapeType="1"/>
                <a:stCxn id="7268" idx="2"/>
                <a:endCxn id="7270" idx="0"/>
              </p:cNvCxnSpPr>
              <p:nvPr/>
            </p:nvCxnSpPr>
            <p:spPr bwMode="auto">
              <a:xfrm>
                <a:off x="2838" y="3214"/>
                <a:ext cx="75" cy="23"/>
              </a:xfrm>
              <a:prstGeom prst="straightConnector1">
                <a:avLst/>
              </a:prstGeom>
              <a:noFill/>
              <a:ln w="9525">
                <a:solidFill>
                  <a:schemeClr val="bg1"/>
                </a:solidFill>
                <a:round/>
                <a:headEnd/>
                <a:tailEnd/>
              </a:ln>
            </p:spPr>
          </p:cxnSp>
          <p:cxnSp>
            <p:nvCxnSpPr>
              <p:cNvPr id="7275" name="AutoShape 205"/>
              <p:cNvCxnSpPr>
                <a:cxnSpLocks noChangeShapeType="1"/>
                <a:stCxn id="7273" idx="2"/>
                <a:endCxn id="7270" idx="0"/>
              </p:cNvCxnSpPr>
              <p:nvPr/>
            </p:nvCxnSpPr>
            <p:spPr bwMode="auto">
              <a:xfrm flipH="1">
                <a:off x="2913" y="3201"/>
                <a:ext cx="114" cy="36"/>
              </a:xfrm>
              <a:prstGeom prst="straightConnector1">
                <a:avLst/>
              </a:prstGeom>
              <a:noFill/>
              <a:ln w="9525">
                <a:solidFill>
                  <a:schemeClr val="bg1"/>
                </a:solidFill>
                <a:round/>
                <a:headEnd/>
                <a:tailEnd/>
              </a:ln>
            </p:spPr>
          </p:cxnSp>
          <p:cxnSp>
            <p:nvCxnSpPr>
              <p:cNvPr id="7276" name="AutoShape 206"/>
              <p:cNvCxnSpPr>
                <a:cxnSpLocks noChangeShapeType="1"/>
                <a:stCxn id="7271" idx="0"/>
                <a:endCxn id="7270" idx="2"/>
              </p:cNvCxnSpPr>
              <p:nvPr/>
            </p:nvCxnSpPr>
            <p:spPr bwMode="auto">
              <a:xfrm flipH="1" flipV="1">
                <a:off x="2913" y="3278"/>
                <a:ext cx="70" cy="58"/>
              </a:xfrm>
              <a:prstGeom prst="straightConnector1">
                <a:avLst/>
              </a:prstGeom>
              <a:noFill/>
              <a:ln w="9525">
                <a:solidFill>
                  <a:schemeClr val="bg1"/>
                </a:solidFill>
                <a:round/>
                <a:headEnd/>
                <a:tailEnd/>
              </a:ln>
            </p:spPr>
          </p:cxnSp>
          <p:cxnSp>
            <p:nvCxnSpPr>
              <p:cNvPr id="7277" name="AutoShape 207"/>
              <p:cNvCxnSpPr>
                <a:cxnSpLocks noChangeShapeType="1"/>
                <a:stCxn id="7269" idx="0"/>
                <a:endCxn id="7268" idx="2"/>
              </p:cNvCxnSpPr>
              <p:nvPr/>
            </p:nvCxnSpPr>
            <p:spPr bwMode="auto">
              <a:xfrm flipH="1" flipV="1">
                <a:off x="2838" y="3214"/>
                <a:ext cx="57" cy="101"/>
              </a:xfrm>
              <a:prstGeom prst="straightConnector1">
                <a:avLst/>
              </a:prstGeom>
              <a:noFill/>
              <a:ln w="9525">
                <a:solidFill>
                  <a:schemeClr val="bg1"/>
                </a:solidFill>
                <a:round/>
                <a:headEnd/>
                <a:tailEnd/>
              </a:ln>
            </p:spPr>
          </p:cxnSp>
          <p:cxnSp>
            <p:nvCxnSpPr>
              <p:cNvPr id="7278" name="AutoShape 208"/>
              <p:cNvCxnSpPr>
                <a:cxnSpLocks noChangeShapeType="1"/>
                <a:stCxn id="7271" idx="0"/>
                <a:endCxn id="7273" idx="2"/>
              </p:cNvCxnSpPr>
              <p:nvPr/>
            </p:nvCxnSpPr>
            <p:spPr bwMode="auto">
              <a:xfrm flipV="1">
                <a:off x="2983" y="3201"/>
                <a:ext cx="44" cy="135"/>
              </a:xfrm>
              <a:prstGeom prst="straightConnector1">
                <a:avLst/>
              </a:prstGeom>
              <a:noFill/>
              <a:ln w="9525">
                <a:solidFill>
                  <a:schemeClr val="bg1"/>
                </a:solidFill>
                <a:round/>
                <a:headEnd/>
                <a:tailEnd/>
              </a:ln>
            </p:spPr>
          </p:cxnSp>
          <p:cxnSp>
            <p:nvCxnSpPr>
              <p:cNvPr id="7279" name="AutoShape 209"/>
              <p:cNvCxnSpPr>
                <a:cxnSpLocks noChangeShapeType="1"/>
                <a:stCxn id="7272" idx="0"/>
                <a:endCxn id="7273" idx="3"/>
              </p:cNvCxnSpPr>
              <p:nvPr/>
            </p:nvCxnSpPr>
            <p:spPr bwMode="auto">
              <a:xfrm flipV="1">
                <a:off x="3058" y="3180"/>
                <a:ext cx="0" cy="115"/>
              </a:xfrm>
              <a:prstGeom prst="straightConnector1">
                <a:avLst/>
              </a:prstGeom>
              <a:noFill/>
              <a:ln w="9525">
                <a:solidFill>
                  <a:schemeClr val="bg1"/>
                </a:solidFill>
                <a:round/>
                <a:headEnd/>
                <a:tailEnd/>
              </a:ln>
            </p:spPr>
          </p:cxnSp>
          <p:sp>
            <p:nvSpPr>
              <p:cNvPr id="7280" name="AutoShape 210"/>
              <p:cNvSpPr>
                <a:spLocks noChangeArrowheads="1"/>
              </p:cNvSpPr>
              <p:nvPr/>
            </p:nvSpPr>
            <p:spPr bwMode="auto">
              <a:xfrm>
                <a:off x="2901" y="3172"/>
                <a:ext cx="63" cy="41"/>
              </a:xfrm>
              <a:prstGeom prst="roundRect">
                <a:avLst>
                  <a:gd name="adj" fmla="val 50000"/>
                </a:avLst>
              </a:prstGeom>
              <a:solidFill>
                <a:srgbClr val="FFFF99"/>
              </a:solidFill>
              <a:ln w="9525">
                <a:noFill/>
                <a:round/>
                <a:headEnd/>
                <a:tailEnd/>
              </a:ln>
            </p:spPr>
            <p:txBody>
              <a:bodyPr wrap="none" anchor="ctr"/>
              <a:lstStyle/>
              <a:p>
                <a:endParaRPr lang="en-US"/>
              </a:p>
            </p:txBody>
          </p:sp>
          <p:sp>
            <p:nvSpPr>
              <p:cNvPr id="7281" name="AutoShape 211"/>
              <p:cNvSpPr>
                <a:spLocks noChangeArrowheads="1"/>
              </p:cNvSpPr>
              <p:nvPr/>
            </p:nvSpPr>
            <p:spPr bwMode="auto">
              <a:xfrm>
                <a:off x="2869" y="3388"/>
                <a:ext cx="63" cy="42"/>
              </a:xfrm>
              <a:prstGeom prst="roundRect">
                <a:avLst>
                  <a:gd name="adj" fmla="val 50000"/>
                </a:avLst>
              </a:prstGeom>
              <a:solidFill>
                <a:srgbClr val="FFFF99"/>
              </a:solidFill>
              <a:ln w="9525">
                <a:noFill/>
                <a:round/>
                <a:headEnd/>
                <a:tailEnd/>
              </a:ln>
            </p:spPr>
            <p:txBody>
              <a:bodyPr wrap="none" anchor="ctr"/>
              <a:lstStyle/>
              <a:p>
                <a:endParaRPr lang="en-US"/>
              </a:p>
            </p:txBody>
          </p:sp>
          <p:sp>
            <p:nvSpPr>
              <p:cNvPr id="7282" name="AutoShape 212"/>
              <p:cNvSpPr>
                <a:spLocks noChangeArrowheads="1"/>
              </p:cNvSpPr>
              <p:nvPr/>
            </p:nvSpPr>
            <p:spPr bwMode="auto">
              <a:xfrm>
                <a:off x="2781" y="3278"/>
                <a:ext cx="63" cy="42"/>
              </a:xfrm>
              <a:prstGeom prst="roundRect">
                <a:avLst>
                  <a:gd name="adj" fmla="val 50000"/>
                </a:avLst>
              </a:prstGeom>
              <a:solidFill>
                <a:srgbClr val="FFFF99"/>
              </a:solidFill>
              <a:ln w="9525">
                <a:noFill/>
                <a:round/>
                <a:headEnd/>
                <a:tailEnd/>
              </a:ln>
            </p:spPr>
            <p:txBody>
              <a:bodyPr wrap="none" anchor="ctr"/>
              <a:lstStyle/>
              <a:p>
                <a:endParaRPr lang="en-US"/>
              </a:p>
            </p:txBody>
          </p:sp>
          <p:sp>
            <p:nvSpPr>
              <p:cNvPr id="7283" name="AutoShape 213"/>
              <p:cNvSpPr>
                <a:spLocks noChangeArrowheads="1"/>
              </p:cNvSpPr>
              <p:nvPr/>
            </p:nvSpPr>
            <p:spPr bwMode="auto">
              <a:xfrm>
                <a:off x="2983" y="3399"/>
                <a:ext cx="63" cy="41"/>
              </a:xfrm>
              <a:prstGeom prst="roundRect">
                <a:avLst>
                  <a:gd name="adj" fmla="val 50000"/>
                </a:avLst>
              </a:prstGeom>
              <a:solidFill>
                <a:srgbClr val="FFFF99"/>
              </a:solidFill>
              <a:ln w="9525">
                <a:noFill/>
                <a:round/>
                <a:headEnd/>
                <a:tailEnd/>
              </a:ln>
            </p:spPr>
            <p:txBody>
              <a:bodyPr wrap="none" anchor="ctr"/>
              <a:lstStyle/>
              <a:p>
                <a:endParaRPr lang="en-US"/>
              </a:p>
            </p:txBody>
          </p:sp>
          <p:sp>
            <p:nvSpPr>
              <p:cNvPr id="7284" name="AutoShape 214"/>
              <p:cNvSpPr>
                <a:spLocks noChangeArrowheads="1"/>
              </p:cNvSpPr>
              <p:nvPr/>
            </p:nvSpPr>
            <p:spPr bwMode="auto">
              <a:xfrm>
                <a:off x="3096" y="3338"/>
                <a:ext cx="63" cy="42"/>
              </a:xfrm>
              <a:prstGeom prst="roundRect">
                <a:avLst>
                  <a:gd name="adj" fmla="val 50000"/>
                </a:avLst>
              </a:prstGeom>
              <a:solidFill>
                <a:srgbClr val="FFFF99"/>
              </a:solidFill>
              <a:ln w="9525">
                <a:noFill/>
                <a:round/>
                <a:headEnd/>
                <a:tailEnd/>
              </a:ln>
            </p:spPr>
            <p:txBody>
              <a:bodyPr wrap="none" anchor="ctr"/>
              <a:lstStyle/>
              <a:p>
                <a:endParaRPr lang="en-US"/>
              </a:p>
            </p:txBody>
          </p:sp>
          <p:sp>
            <p:nvSpPr>
              <p:cNvPr id="7285" name="AutoShape 215"/>
              <p:cNvSpPr>
                <a:spLocks noChangeArrowheads="1"/>
              </p:cNvSpPr>
              <p:nvPr/>
            </p:nvSpPr>
            <p:spPr bwMode="auto">
              <a:xfrm>
                <a:off x="3064" y="3214"/>
                <a:ext cx="64" cy="41"/>
              </a:xfrm>
              <a:prstGeom prst="roundRect">
                <a:avLst>
                  <a:gd name="adj" fmla="val 50000"/>
                </a:avLst>
              </a:prstGeom>
              <a:solidFill>
                <a:srgbClr val="FFFF99"/>
              </a:solidFill>
              <a:ln w="9525">
                <a:noFill/>
                <a:round/>
                <a:headEnd/>
                <a:tailEnd/>
              </a:ln>
            </p:spPr>
            <p:txBody>
              <a:bodyPr wrap="none" anchor="ctr"/>
              <a:lstStyle/>
              <a:p>
                <a:endParaRPr lang="en-US"/>
              </a:p>
            </p:txBody>
          </p:sp>
          <p:cxnSp>
            <p:nvCxnSpPr>
              <p:cNvPr id="7286" name="AutoShape 216"/>
              <p:cNvCxnSpPr>
                <a:cxnSpLocks noChangeShapeType="1"/>
                <a:stCxn id="7280" idx="2"/>
                <a:endCxn id="7282" idx="0"/>
              </p:cNvCxnSpPr>
              <p:nvPr/>
            </p:nvCxnSpPr>
            <p:spPr bwMode="auto">
              <a:xfrm flipH="1">
                <a:off x="2812" y="3213"/>
                <a:ext cx="120" cy="65"/>
              </a:xfrm>
              <a:prstGeom prst="straightConnector1">
                <a:avLst/>
              </a:prstGeom>
              <a:noFill/>
              <a:ln w="9525">
                <a:solidFill>
                  <a:schemeClr val="bg1"/>
                </a:solidFill>
                <a:round/>
                <a:headEnd/>
                <a:tailEnd/>
              </a:ln>
            </p:spPr>
          </p:cxnSp>
          <p:cxnSp>
            <p:nvCxnSpPr>
              <p:cNvPr id="7287" name="AutoShape 217"/>
              <p:cNvCxnSpPr>
                <a:cxnSpLocks noChangeShapeType="1"/>
                <a:stCxn id="7285" idx="2"/>
                <a:endCxn id="7282" idx="0"/>
              </p:cNvCxnSpPr>
              <p:nvPr/>
            </p:nvCxnSpPr>
            <p:spPr bwMode="auto">
              <a:xfrm flipH="1">
                <a:off x="2812" y="3255"/>
                <a:ext cx="284" cy="23"/>
              </a:xfrm>
              <a:prstGeom prst="straightConnector1">
                <a:avLst/>
              </a:prstGeom>
              <a:noFill/>
              <a:ln w="9525">
                <a:solidFill>
                  <a:schemeClr val="bg1"/>
                </a:solidFill>
                <a:round/>
                <a:headEnd/>
                <a:tailEnd/>
              </a:ln>
            </p:spPr>
          </p:cxnSp>
          <p:cxnSp>
            <p:nvCxnSpPr>
              <p:cNvPr id="7288" name="AutoShape 218"/>
              <p:cNvCxnSpPr>
                <a:cxnSpLocks noChangeShapeType="1"/>
                <a:stCxn id="7283" idx="0"/>
                <a:endCxn id="7282" idx="2"/>
              </p:cNvCxnSpPr>
              <p:nvPr/>
            </p:nvCxnSpPr>
            <p:spPr bwMode="auto">
              <a:xfrm flipH="1" flipV="1">
                <a:off x="2812" y="3320"/>
                <a:ext cx="202" cy="79"/>
              </a:xfrm>
              <a:prstGeom prst="straightConnector1">
                <a:avLst/>
              </a:prstGeom>
              <a:noFill/>
              <a:ln w="9525">
                <a:solidFill>
                  <a:schemeClr val="bg1"/>
                </a:solidFill>
                <a:round/>
                <a:headEnd/>
                <a:tailEnd/>
              </a:ln>
            </p:spPr>
          </p:cxnSp>
          <p:cxnSp>
            <p:nvCxnSpPr>
              <p:cNvPr id="7289" name="AutoShape 219"/>
              <p:cNvCxnSpPr>
                <a:cxnSpLocks noChangeShapeType="1"/>
                <a:stCxn id="7281" idx="0"/>
                <a:endCxn id="7280" idx="2"/>
              </p:cNvCxnSpPr>
              <p:nvPr/>
            </p:nvCxnSpPr>
            <p:spPr bwMode="auto">
              <a:xfrm flipV="1">
                <a:off x="2901" y="3213"/>
                <a:ext cx="31" cy="175"/>
              </a:xfrm>
              <a:prstGeom prst="straightConnector1">
                <a:avLst/>
              </a:prstGeom>
              <a:noFill/>
              <a:ln w="9525">
                <a:solidFill>
                  <a:schemeClr val="bg1"/>
                </a:solidFill>
                <a:round/>
                <a:headEnd/>
                <a:tailEnd/>
              </a:ln>
            </p:spPr>
          </p:cxnSp>
          <p:cxnSp>
            <p:nvCxnSpPr>
              <p:cNvPr id="7290" name="AutoShape 220"/>
              <p:cNvCxnSpPr>
                <a:cxnSpLocks noChangeShapeType="1"/>
                <a:stCxn id="7283" idx="0"/>
                <a:endCxn id="7285" idx="2"/>
              </p:cNvCxnSpPr>
              <p:nvPr/>
            </p:nvCxnSpPr>
            <p:spPr bwMode="auto">
              <a:xfrm flipV="1">
                <a:off x="3014" y="3255"/>
                <a:ext cx="82" cy="144"/>
              </a:xfrm>
              <a:prstGeom prst="straightConnector1">
                <a:avLst/>
              </a:prstGeom>
              <a:noFill/>
              <a:ln w="9525">
                <a:solidFill>
                  <a:schemeClr val="bg1"/>
                </a:solidFill>
                <a:round/>
                <a:headEnd/>
                <a:tailEnd/>
              </a:ln>
            </p:spPr>
          </p:cxnSp>
          <p:cxnSp>
            <p:nvCxnSpPr>
              <p:cNvPr id="7291" name="AutoShape 221"/>
              <p:cNvCxnSpPr>
                <a:cxnSpLocks noChangeShapeType="1"/>
                <a:stCxn id="7284" idx="0"/>
                <a:endCxn id="7285" idx="3"/>
              </p:cNvCxnSpPr>
              <p:nvPr/>
            </p:nvCxnSpPr>
            <p:spPr bwMode="auto">
              <a:xfrm flipV="1">
                <a:off x="3128" y="3235"/>
                <a:ext cx="0" cy="103"/>
              </a:xfrm>
              <a:prstGeom prst="straightConnector1">
                <a:avLst/>
              </a:prstGeom>
              <a:noFill/>
              <a:ln w="9525">
                <a:solidFill>
                  <a:schemeClr val="bg1"/>
                </a:solidFill>
                <a:round/>
                <a:headEnd/>
                <a:tailEnd/>
              </a:ln>
            </p:spPr>
          </p:cxnSp>
        </p:grpSp>
        <p:grpSp>
          <p:nvGrpSpPr>
            <p:cNvPr id="13" name="Group 222"/>
            <p:cNvGrpSpPr>
              <a:grpSpLocks/>
            </p:cNvGrpSpPr>
            <p:nvPr/>
          </p:nvGrpSpPr>
          <p:grpSpPr bwMode="auto">
            <a:xfrm>
              <a:off x="4761" y="3768"/>
              <a:ext cx="464" cy="406"/>
              <a:chOff x="2745" y="3092"/>
              <a:chExt cx="464" cy="406"/>
            </a:xfrm>
          </p:grpSpPr>
          <p:sp>
            <p:nvSpPr>
              <p:cNvPr id="7242" name="AutoShape 223"/>
              <p:cNvSpPr>
                <a:spLocks noChangeArrowheads="1"/>
              </p:cNvSpPr>
              <p:nvPr/>
            </p:nvSpPr>
            <p:spPr bwMode="auto">
              <a:xfrm>
                <a:off x="2745" y="3092"/>
                <a:ext cx="464" cy="406"/>
              </a:xfrm>
              <a:prstGeom prst="cube">
                <a:avLst>
                  <a:gd name="adj" fmla="val 25000"/>
                </a:avLst>
              </a:prstGeom>
              <a:gradFill rotWithShape="1">
                <a:gsLst>
                  <a:gs pos="0">
                    <a:schemeClr val="accent2"/>
                  </a:gs>
                  <a:gs pos="100000">
                    <a:schemeClr val="hlink"/>
                  </a:gs>
                </a:gsLst>
                <a:lin ang="5400000" scaled="1"/>
              </a:gradFill>
              <a:ln w="9525">
                <a:solidFill>
                  <a:schemeClr val="bg1"/>
                </a:solidFill>
                <a:miter lim="800000"/>
                <a:headEnd/>
                <a:tailEnd/>
              </a:ln>
            </p:spPr>
            <p:txBody>
              <a:bodyPr wrap="none" anchor="ctr"/>
              <a:lstStyle/>
              <a:p>
                <a:endParaRPr lang="en-US"/>
              </a:p>
            </p:txBody>
          </p:sp>
          <p:sp>
            <p:nvSpPr>
              <p:cNvPr id="7243" name="AutoShape 224"/>
              <p:cNvSpPr>
                <a:spLocks noChangeArrowheads="1"/>
              </p:cNvSpPr>
              <p:nvPr/>
            </p:nvSpPr>
            <p:spPr bwMode="auto">
              <a:xfrm>
                <a:off x="2806" y="3173"/>
                <a:ext cx="63" cy="41"/>
              </a:xfrm>
              <a:prstGeom prst="roundRect">
                <a:avLst>
                  <a:gd name="adj" fmla="val 50000"/>
                </a:avLst>
              </a:prstGeom>
              <a:solidFill>
                <a:srgbClr val="FFFF99"/>
              </a:solidFill>
              <a:ln w="9525">
                <a:noFill/>
                <a:round/>
                <a:headEnd/>
                <a:tailEnd/>
              </a:ln>
            </p:spPr>
            <p:txBody>
              <a:bodyPr wrap="none" anchor="ctr"/>
              <a:lstStyle/>
              <a:p>
                <a:endParaRPr lang="en-US"/>
              </a:p>
            </p:txBody>
          </p:sp>
          <p:sp>
            <p:nvSpPr>
              <p:cNvPr id="7244" name="AutoShape 225"/>
              <p:cNvSpPr>
                <a:spLocks noChangeArrowheads="1"/>
              </p:cNvSpPr>
              <p:nvPr/>
            </p:nvSpPr>
            <p:spPr bwMode="auto">
              <a:xfrm>
                <a:off x="2863" y="3315"/>
                <a:ext cx="63" cy="42"/>
              </a:xfrm>
              <a:prstGeom prst="roundRect">
                <a:avLst>
                  <a:gd name="adj" fmla="val 50000"/>
                </a:avLst>
              </a:prstGeom>
              <a:solidFill>
                <a:srgbClr val="FFFF99"/>
              </a:solidFill>
              <a:ln w="9525">
                <a:noFill/>
                <a:round/>
                <a:headEnd/>
                <a:tailEnd/>
              </a:ln>
            </p:spPr>
            <p:txBody>
              <a:bodyPr wrap="none" anchor="ctr"/>
              <a:lstStyle/>
              <a:p>
                <a:endParaRPr lang="en-US"/>
              </a:p>
            </p:txBody>
          </p:sp>
          <p:sp>
            <p:nvSpPr>
              <p:cNvPr id="7245" name="AutoShape 226"/>
              <p:cNvSpPr>
                <a:spLocks noChangeArrowheads="1"/>
              </p:cNvSpPr>
              <p:nvPr/>
            </p:nvSpPr>
            <p:spPr bwMode="auto">
              <a:xfrm>
                <a:off x="2882" y="3237"/>
                <a:ext cx="63" cy="41"/>
              </a:xfrm>
              <a:prstGeom prst="roundRect">
                <a:avLst>
                  <a:gd name="adj" fmla="val 50000"/>
                </a:avLst>
              </a:prstGeom>
              <a:solidFill>
                <a:srgbClr val="FFFF99"/>
              </a:solidFill>
              <a:ln w="9525">
                <a:noFill/>
                <a:round/>
                <a:headEnd/>
                <a:tailEnd/>
              </a:ln>
            </p:spPr>
            <p:txBody>
              <a:bodyPr wrap="none" anchor="ctr"/>
              <a:lstStyle/>
              <a:p>
                <a:endParaRPr lang="en-US"/>
              </a:p>
            </p:txBody>
          </p:sp>
          <p:sp>
            <p:nvSpPr>
              <p:cNvPr id="7246" name="AutoShape 227"/>
              <p:cNvSpPr>
                <a:spLocks noChangeArrowheads="1"/>
              </p:cNvSpPr>
              <p:nvPr/>
            </p:nvSpPr>
            <p:spPr bwMode="auto">
              <a:xfrm>
                <a:off x="2951" y="3336"/>
                <a:ext cx="63" cy="41"/>
              </a:xfrm>
              <a:prstGeom prst="roundRect">
                <a:avLst>
                  <a:gd name="adj" fmla="val 50000"/>
                </a:avLst>
              </a:prstGeom>
              <a:solidFill>
                <a:srgbClr val="FFFF99"/>
              </a:solidFill>
              <a:ln w="9525">
                <a:noFill/>
                <a:round/>
                <a:headEnd/>
                <a:tailEnd/>
              </a:ln>
            </p:spPr>
            <p:txBody>
              <a:bodyPr wrap="none" anchor="ctr"/>
              <a:lstStyle/>
              <a:p>
                <a:endParaRPr lang="en-US"/>
              </a:p>
            </p:txBody>
          </p:sp>
          <p:sp>
            <p:nvSpPr>
              <p:cNvPr id="7247" name="AutoShape 228"/>
              <p:cNvSpPr>
                <a:spLocks noChangeArrowheads="1"/>
              </p:cNvSpPr>
              <p:nvPr/>
            </p:nvSpPr>
            <p:spPr bwMode="auto">
              <a:xfrm>
                <a:off x="3027" y="3295"/>
                <a:ext cx="63" cy="41"/>
              </a:xfrm>
              <a:prstGeom prst="roundRect">
                <a:avLst>
                  <a:gd name="adj" fmla="val 50000"/>
                </a:avLst>
              </a:prstGeom>
              <a:solidFill>
                <a:srgbClr val="FFFF99"/>
              </a:solidFill>
              <a:ln w="9525">
                <a:noFill/>
                <a:round/>
                <a:headEnd/>
                <a:tailEnd/>
              </a:ln>
            </p:spPr>
            <p:txBody>
              <a:bodyPr wrap="none" anchor="ctr"/>
              <a:lstStyle/>
              <a:p>
                <a:endParaRPr lang="en-US"/>
              </a:p>
            </p:txBody>
          </p:sp>
          <p:sp>
            <p:nvSpPr>
              <p:cNvPr id="7248" name="AutoShape 229"/>
              <p:cNvSpPr>
                <a:spLocks noChangeArrowheads="1"/>
              </p:cNvSpPr>
              <p:nvPr/>
            </p:nvSpPr>
            <p:spPr bwMode="auto">
              <a:xfrm>
                <a:off x="2995" y="3159"/>
                <a:ext cx="63" cy="42"/>
              </a:xfrm>
              <a:prstGeom prst="roundRect">
                <a:avLst>
                  <a:gd name="adj" fmla="val 50000"/>
                </a:avLst>
              </a:prstGeom>
              <a:solidFill>
                <a:srgbClr val="FFFF99"/>
              </a:solidFill>
              <a:ln w="9525">
                <a:noFill/>
                <a:round/>
                <a:headEnd/>
                <a:tailEnd/>
              </a:ln>
            </p:spPr>
            <p:txBody>
              <a:bodyPr wrap="none" anchor="ctr"/>
              <a:lstStyle/>
              <a:p>
                <a:endParaRPr lang="en-US"/>
              </a:p>
            </p:txBody>
          </p:sp>
          <p:cxnSp>
            <p:nvCxnSpPr>
              <p:cNvPr id="7249" name="AutoShape 230"/>
              <p:cNvCxnSpPr>
                <a:cxnSpLocks noChangeShapeType="1"/>
                <a:stCxn id="7243" idx="2"/>
                <a:endCxn id="7245" idx="0"/>
              </p:cNvCxnSpPr>
              <p:nvPr/>
            </p:nvCxnSpPr>
            <p:spPr bwMode="auto">
              <a:xfrm>
                <a:off x="2838" y="3214"/>
                <a:ext cx="75" cy="23"/>
              </a:xfrm>
              <a:prstGeom prst="straightConnector1">
                <a:avLst/>
              </a:prstGeom>
              <a:noFill/>
              <a:ln w="9525">
                <a:solidFill>
                  <a:schemeClr val="bg1"/>
                </a:solidFill>
                <a:round/>
                <a:headEnd/>
                <a:tailEnd/>
              </a:ln>
            </p:spPr>
          </p:cxnSp>
          <p:cxnSp>
            <p:nvCxnSpPr>
              <p:cNvPr id="7250" name="AutoShape 231"/>
              <p:cNvCxnSpPr>
                <a:cxnSpLocks noChangeShapeType="1"/>
                <a:stCxn id="7248" idx="2"/>
                <a:endCxn id="7245" idx="0"/>
              </p:cNvCxnSpPr>
              <p:nvPr/>
            </p:nvCxnSpPr>
            <p:spPr bwMode="auto">
              <a:xfrm flipH="1">
                <a:off x="2913" y="3201"/>
                <a:ext cx="114" cy="36"/>
              </a:xfrm>
              <a:prstGeom prst="straightConnector1">
                <a:avLst/>
              </a:prstGeom>
              <a:noFill/>
              <a:ln w="9525">
                <a:solidFill>
                  <a:schemeClr val="bg1"/>
                </a:solidFill>
                <a:round/>
                <a:headEnd/>
                <a:tailEnd/>
              </a:ln>
            </p:spPr>
          </p:cxnSp>
          <p:cxnSp>
            <p:nvCxnSpPr>
              <p:cNvPr id="7251" name="AutoShape 232"/>
              <p:cNvCxnSpPr>
                <a:cxnSpLocks noChangeShapeType="1"/>
                <a:stCxn id="7246" idx="0"/>
                <a:endCxn id="7245" idx="2"/>
              </p:cNvCxnSpPr>
              <p:nvPr/>
            </p:nvCxnSpPr>
            <p:spPr bwMode="auto">
              <a:xfrm flipH="1" flipV="1">
                <a:off x="2913" y="3278"/>
                <a:ext cx="70" cy="58"/>
              </a:xfrm>
              <a:prstGeom prst="straightConnector1">
                <a:avLst/>
              </a:prstGeom>
              <a:noFill/>
              <a:ln w="9525">
                <a:solidFill>
                  <a:schemeClr val="bg1"/>
                </a:solidFill>
                <a:round/>
                <a:headEnd/>
                <a:tailEnd/>
              </a:ln>
            </p:spPr>
          </p:cxnSp>
          <p:cxnSp>
            <p:nvCxnSpPr>
              <p:cNvPr id="7252" name="AutoShape 233"/>
              <p:cNvCxnSpPr>
                <a:cxnSpLocks noChangeShapeType="1"/>
                <a:stCxn id="7244" idx="0"/>
                <a:endCxn id="7243" idx="2"/>
              </p:cNvCxnSpPr>
              <p:nvPr/>
            </p:nvCxnSpPr>
            <p:spPr bwMode="auto">
              <a:xfrm flipH="1" flipV="1">
                <a:off x="2838" y="3214"/>
                <a:ext cx="57" cy="101"/>
              </a:xfrm>
              <a:prstGeom prst="straightConnector1">
                <a:avLst/>
              </a:prstGeom>
              <a:noFill/>
              <a:ln w="9525">
                <a:solidFill>
                  <a:schemeClr val="bg1"/>
                </a:solidFill>
                <a:round/>
                <a:headEnd/>
                <a:tailEnd/>
              </a:ln>
            </p:spPr>
          </p:cxnSp>
          <p:cxnSp>
            <p:nvCxnSpPr>
              <p:cNvPr id="7253" name="AutoShape 234"/>
              <p:cNvCxnSpPr>
                <a:cxnSpLocks noChangeShapeType="1"/>
                <a:stCxn id="7246" idx="0"/>
                <a:endCxn id="7248" idx="2"/>
              </p:cNvCxnSpPr>
              <p:nvPr/>
            </p:nvCxnSpPr>
            <p:spPr bwMode="auto">
              <a:xfrm flipV="1">
                <a:off x="2983" y="3201"/>
                <a:ext cx="44" cy="135"/>
              </a:xfrm>
              <a:prstGeom prst="straightConnector1">
                <a:avLst/>
              </a:prstGeom>
              <a:noFill/>
              <a:ln w="9525">
                <a:solidFill>
                  <a:schemeClr val="bg1"/>
                </a:solidFill>
                <a:round/>
                <a:headEnd/>
                <a:tailEnd/>
              </a:ln>
            </p:spPr>
          </p:cxnSp>
          <p:cxnSp>
            <p:nvCxnSpPr>
              <p:cNvPr id="7254" name="AutoShape 235"/>
              <p:cNvCxnSpPr>
                <a:cxnSpLocks noChangeShapeType="1"/>
                <a:stCxn id="7247" idx="0"/>
                <a:endCxn id="7248" idx="3"/>
              </p:cNvCxnSpPr>
              <p:nvPr/>
            </p:nvCxnSpPr>
            <p:spPr bwMode="auto">
              <a:xfrm flipV="1">
                <a:off x="3058" y="3180"/>
                <a:ext cx="0" cy="115"/>
              </a:xfrm>
              <a:prstGeom prst="straightConnector1">
                <a:avLst/>
              </a:prstGeom>
              <a:noFill/>
              <a:ln w="9525">
                <a:solidFill>
                  <a:schemeClr val="bg1"/>
                </a:solidFill>
                <a:round/>
                <a:headEnd/>
                <a:tailEnd/>
              </a:ln>
            </p:spPr>
          </p:cxnSp>
          <p:sp>
            <p:nvSpPr>
              <p:cNvPr id="7255" name="AutoShape 236"/>
              <p:cNvSpPr>
                <a:spLocks noChangeArrowheads="1"/>
              </p:cNvSpPr>
              <p:nvPr/>
            </p:nvSpPr>
            <p:spPr bwMode="auto">
              <a:xfrm>
                <a:off x="2901" y="3172"/>
                <a:ext cx="63" cy="41"/>
              </a:xfrm>
              <a:prstGeom prst="roundRect">
                <a:avLst>
                  <a:gd name="adj" fmla="val 50000"/>
                </a:avLst>
              </a:prstGeom>
              <a:solidFill>
                <a:srgbClr val="FFFF99"/>
              </a:solidFill>
              <a:ln w="9525">
                <a:noFill/>
                <a:round/>
                <a:headEnd/>
                <a:tailEnd/>
              </a:ln>
            </p:spPr>
            <p:txBody>
              <a:bodyPr wrap="none" anchor="ctr"/>
              <a:lstStyle/>
              <a:p>
                <a:endParaRPr lang="en-US"/>
              </a:p>
            </p:txBody>
          </p:sp>
          <p:sp>
            <p:nvSpPr>
              <p:cNvPr id="7256" name="AutoShape 237"/>
              <p:cNvSpPr>
                <a:spLocks noChangeArrowheads="1"/>
              </p:cNvSpPr>
              <p:nvPr/>
            </p:nvSpPr>
            <p:spPr bwMode="auto">
              <a:xfrm>
                <a:off x="2869" y="3388"/>
                <a:ext cx="63" cy="42"/>
              </a:xfrm>
              <a:prstGeom prst="roundRect">
                <a:avLst>
                  <a:gd name="adj" fmla="val 50000"/>
                </a:avLst>
              </a:prstGeom>
              <a:solidFill>
                <a:srgbClr val="FFFF99"/>
              </a:solidFill>
              <a:ln w="9525">
                <a:noFill/>
                <a:round/>
                <a:headEnd/>
                <a:tailEnd/>
              </a:ln>
            </p:spPr>
            <p:txBody>
              <a:bodyPr wrap="none" anchor="ctr"/>
              <a:lstStyle/>
              <a:p>
                <a:endParaRPr lang="en-US"/>
              </a:p>
            </p:txBody>
          </p:sp>
          <p:sp>
            <p:nvSpPr>
              <p:cNvPr id="7257" name="AutoShape 238"/>
              <p:cNvSpPr>
                <a:spLocks noChangeArrowheads="1"/>
              </p:cNvSpPr>
              <p:nvPr/>
            </p:nvSpPr>
            <p:spPr bwMode="auto">
              <a:xfrm>
                <a:off x="2781" y="3278"/>
                <a:ext cx="63" cy="42"/>
              </a:xfrm>
              <a:prstGeom prst="roundRect">
                <a:avLst>
                  <a:gd name="adj" fmla="val 50000"/>
                </a:avLst>
              </a:prstGeom>
              <a:solidFill>
                <a:srgbClr val="FFFF99"/>
              </a:solidFill>
              <a:ln w="9525">
                <a:noFill/>
                <a:round/>
                <a:headEnd/>
                <a:tailEnd/>
              </a:ln>
            </p:spPr>
            <p:txBody>
              <a:bodyPr wrap="none" anchor="ctr"/>
              <a:lstStyle/>
              <a:p>
                <a:endParaRPr lang="en-US"/>
              </a:p>
            </p:txBody>
          </p:sp>
          <p:sp>
            <p:nvSpPr>
              <p:cNvPr id="7258" name="AutoShape 239"/>
              <p:cNvSpPr>
                <a:spLocks noChangeArrowheads="1"/>
              </p:cNvSpPr>
              <p:nvPr/>
            </p:nvSpPr>
            <p:spPr bwMode="auto">
              <a:xfrm>
                <a:off x="2983" y="3399"/>
                <a:ext cx="63" cy="41"/>
              </a:xfrm>
              <a:prstGeom prst="roundRect">
                <a:avLst>
                  <a:gd name="adj" fmla="val 50000"/>
                </a:avLst>
              </a:prstGeom>
              <a:solidFill>
                <a:srgbClr val="FFFF99"/>
              </a:solidFill>
              <a:ln w="9525">
                <a:noFill/>
                <a:round/>
                <a:headEnd/>
                <a:tailEnd/>
              </a:ln>
            </p:spPr>
            <p:txBody>
              <a:bodyPr wrap="none" anchor="ctr"/>
              <a:lstStyle/>
              <a:p>
                <a:endParaRPr lang="en-US"/>
              </a:p>
            </p:txBody>
          </p:sp>
          <p:sp>
            <p:nvSpPr>
              <p:cNvPr id="7259" name="AutoShape 240"/>
              <p:cNvSpPr>
                <a:spLocks noChangeArrowheads="1"/>
              </p:cNvSpPr>
              <p:nvPr/>
            </p:nvSpPr>
            <p:spPr bwMode="auto">
              <a:xfrm>
                <a:off x="3096" y="3338"/>
                <a:ext cx="63" cy="42"/>
              </a:xfrm>
              <a:prstGeom prst="roundRect">
                <a:avLst>
                  <a:gd name="adj" fmla="val 50000"/>
                </a:avLst>
              </a:prstGeom>
              <a:solidFill>
                <a:srgbClr val="FFFF99"/>
              </a:solidFill>
              <a:ln w="9525">
                <a:noFill/>
                <a:round/>
                <a:headEnd/>
                <a:tailEnd/>
              </a:ln>
            </p:spPr>
            <p:txBody>
              <a:bodyPr wrap="none" anchor="ctr"/>
              <a:lstStyle/>
              <a:p>
                <a:endParaRPr lang="en-US"/>
              </a:p>
            </p:txBody>
          </p:sp>
          <p:sp>
            <p:nvSpPr>
              <p:cNvPr id="7260" name="AutoShape 241"/>
              <p:cNvSpPr>
                <a:spLocks noChangeArrowheads="1"/>
              </p:cNvSpPr>
              <p:nvPr/>
            </p:nvSpPr>
            <p:spPr bwMode="auto">
              <a:xfrm>
                <a:off x="3064" y="3214"/>
                <a:ext cx="64" cy="41"/>
              </a:xfrm>
              <a:prstGeom prst="roundRect">
                <a:avLst>
                  <a:gd name="adj" fmla="val 50000"/>
                </a:avLst>
              </a:prstGeom>
              <a:solidFill>
                <a:srgbClr val="FFFF99"/>
              </a:solidFill>
              <a:ln w="9525">
                <a:noFill/>
                <a:round/>
                <a:headEnd/>
                <a:tailEnd/>
              </a:ln>
            </p:spPr>
            <p:txBody>
              <a:bodyPr wrap="none" anchor="ctr"/>
              <a:lstStyle/>
              <a:p>
                <a:endParaRPr lang="en-US"/>
              </a:p>
            </p:txBody>
          </p:sp>
          <p:cxnSp>
            <p:nvCxnSpPr>
              <p:cNvPr id="7261" name="AutoShape 242"/>
              <p:cNvCxnSpPr>
                <a:cxnSpLocks noChangeShapeType="1"/>
                <a:stCxn id="7255" idx="2"/>
                <a:endCxn id="7257" idx="0"/>
              </p:cNvCxnSpPr>
              <p:nvPr/>
            </p:nvCxnSpPr>
            <p:spPr bwMode="auto">
              <a:xfrm flipH="1">
                <a:off x="2812" y="3213"/>
                <a:ext cx="120" cy="65"/>
              </a:xfrm>
              <a:prstGeom prst="straightConnector1">
                <a:avLst/>
              </a:prstGeom>
              <a:noFill/>
              <a:ln w="9525">
                <a:solidFill>
                  <a:schemeClr val="bg1"/>
                </a:solidFill>
                <a:round/>
                <a:headEnd/>
                <a:tailEnd/>
              </a:ln>
            </p:spPr>
          </p:cxnSp>
          <p:cxnSp>
            <p:nvCxnSpPr>
              <p:cNvPr id="7262" name="AutoShape 243"/>
              <p:cNvCxnSpPr>
                <a:cxnSpLocks noChangeShapeType="1"/>
                <a:stCxn id="7260" idx="2"/>
                <a:endCxn id="7257" idx="0"/>
              </p:cNvCxnSpPr>
              <p:nvPr/>
            </p:nvCxnSpPr>
            <p:spPr bwMode="auto">
              <a:xfrm flipH="1">
                <a:off x="2812" y="3255"/>
                <a:ext cx="284" cy="23"/>
              </a:xfrm>
              <a:prstGeom prst="straightConnector1">
                <a:avLst/>
              </a:prstGeom>
              <a:noFill/>
              <a:ln w="9525">
                <a:solidFill>
                  <a:schemeClr val="bg1"/>
                </a:solidFill>
                <a:round/>
                <a:headEnd/>
                <a:tailEnd/>
              </a:ln>
            </p:spPr>
          </p:cxnSp>
          <p:cxnSp>
            <p:nvCxnSpPr>
              <p:cNvPr id="7263" name="AutoShape 244"/>
              <p:cNvCxnSpPr>
                <a:cxnSpLocks noChangeShapeType="1"/>
                <a:stCxn id="7258" idx="0"/>
                <a:endCxn id="7257" idx="2"/>
              </p:cNvCxnSpPr>
              <p:nvPr/>
            </p:nvCxnSpPr>
            <p:spPr bwMode="auto">
              <a:xfrm flipH="1" flipV="1">
                <a:off x="2812" y="3320"/>
                <a:ext cx="202" cy="79"/>
              </a:xfrm>
              <a:prstGeom prst="straightConnector1">
                <a:avLst/>
              </a:prstGeom>
              <a:noFill/>
              <a:ln w="9525">
                <a:solidFill>
                  <a:schemeClr val="bg1"/>
                </a:solidFill>
                <a:round/>
                <a:headEnd/>
                <a:tailEnd/>
              </a:ln>
            </p:spPr>
          </p:cxnSp>
          <p:cxnSp>
            <p:nvCxnSpPr>
              <p:cNvPr id="7264" name="AutoShape 245"/>
              <p:cNvCxnSpPr>
                <a:cxnSpLocks noChangeShapeType="1"/>
                <a:stCxn id="7256" idx="0"/>
                <a:endCxn id="7255" idx="2"/>
              </p:cNvCxnSpPr>
              <p:nvPr/>
            </p:nvCxnSpPr>
            <p:spPr bwMode="auto">
              <a:xfrm flipV="1">
                <a:off x="2901" y="3213"/>
                <a:ext cx="31" cy="175"/>
              </a:xfrm>
              <a:prstGeom prst="straightConnector1">
                <a:avLst/>
              </a:prstGeom>
              <a:noFill/>
              <a:ln w="9525">
                <a:solidFill>
                  <a:schemeClr val="bg1"/>
                </a:solidFill>
                <a:round/>
                <a:headEnd/>
                <a:tailEnd/>
              </a:ln>
            </p:spPr>
          </p:cxnSp>
          <p:cxnSp>
            <p:nvCxnSpPr>
              <p:cNvPr id="7265" name="AutoShape 246"/>
              <p:cNvCxnSpPr>
                <a:cxnSpLocks noChangeShapeType="1"/>
                <a:stCxn id="7258" idx="0"/>
                <a:endCxn id="7260" idx="2"/>
              </p:cNvCxnSpPr>
              <p:nvPr/>
            </p:nvCxnSpPr>
            <p:spPr bwMode="auto">
              <a:xfrm flipV="1">
                <a:off x="3014" y="3255"/>
                <a:ext cx="82" cy="144"/>
              </a:xfrm>
              <a:prstGeom prst="straightConnector1">
                <a:avLst/>
              </a:prstGeom>
              <a:noFill/>
              <a:ln w="9525">
                <a:solidFill>
                  <a:schemeClr val="bg1"/>
                </a:solidFill>
                <a:round/>
                <a:headEnd/>
                <a:tailEnd/>
              </a:ln>
            </p:spPr>
          </p:cxnSp>
          <p:cxnSp>
            <p:nvCxnSpPr>
              <p:cNvPr id="7266" name="AutoShape 247"/>
              <p:cNvCxnSpPr>
                <a:cxnSpLocks noChangeShapeType="1"/>
                <a:stCxn id="7259" idx="0"/>
                <a:endCxn id="7260" idx="3"/>
              </p:cNvCxnSpPr>
              <p:nvPr/>
            </p:nvCxnSpPr>
            <p:spPr bwMode="auto">
              <a:xfrm flipV="1">
                <a:off x="3128" y="3235"/>
                <a:ext cx="0" cy="103"/>
              </a:xfrm>
              <a:prstGeom prst="straightConnector1">
                <a:avLst/>
              </a:prstGeom>
              <a:noFill/>
              <a:ln w="9525">
                <a:solidFill>
                  <a:schemeClr val="bg1"/>
                </a:solidFill>
                <a:round/>
                <a:headEnd/>
                <a:tailEnd/>
              </a:ln>
            </p:spPr>
          </p:cxnSp>
        </p:grpSp>
        <p:grpSp>
          <p:nvGrpSpPr>
            <p:cNvPr id="14" name="Group 248"/>
            <p:cNvGrpSpPr>
              <a:grpSpLocks/>
            </p:cNvGrpSpPr>
            <p:nvPr/>
          </p:nvGrpSpPr>
          <p:grpSpPr bwMode="auto">
            <a:xfrm>
              <a:off x="4475" y="3901"/>
              <a:ext cx="464" cy="406"/>
              <a:chOff x="2745" y="3092"/>
              <a:chExt cx="464" cy="406"/>
            </a:xfrm>
          </p:grpSpPr>
          <p:sp>
            <p:nvSpPr>
              <p:cNvPr id="7217" name="AutoShape 249"/>
              <p:cNvSpPr>
                <a:spLocks noChangeArrowheads="1"/>
              </p:cNvSpPr>
              <p:nvPr/>
            </p:nvSpPr>
            <p:spPr bwMode="auto">
              <a:xfrm>
                <a:off x="2745" y="3092"/>
                <a:ext cx="464" cy="406"/>
              </a:xfrm>
              <a:prstGeom prst="cube">
                <a:avLst>
                  <a:gd name="adj" fmla="val 25000"/>
                </a:avLst>
              </a:prstGeom>
              <a:gradFill rotWithShape="1">
                <a:gsLst>
                  <a:gs pos="0">
                    <a:schemeClr val="accent2"/>
                  </a:gs>
                  <a:gs pos="100000">
                    <a:schemeClr val="hlink"/>
                  </a:gs>
                </a:gsLst>
                <a:lin ang="5400000" scaled="1"/>
              </a:gradFill>
              <a:ln w="9525">
                <a:solidFill>
                  <a:schemeClr val="bg1"/>
                </a:solidFill>
                <a:miter lim="800000"/>
                <a:headEnd/>
                <a:tailEnd/>
              </a:ln>
            </p:spPr>
            <p:txBody>
              <a:bodyPr wrap="none" anchor="ctr"/>
              <a:lstStyle/>
              <a:p>
                <a:endParaRPr lang="en-US"/>
              </a:p>
            </p:txBody>
          </p:sp>
          <p:sp>
            <p:nvSpPr>
              <p:cNvPr id="7218" name="AutoShape 250"/>
              <p:cNvSpPr>
                <a:spLocks noChangeArrowheads="1"/>
              </p:cNvSpPr>
              <p:nvPr/>
            </p:nvSpPr>
            <p:spPr bwMode="auto">
              <a:xfrm>
                <a:off x="2806" y="3173"/>
                <a:ext cx="63" cy="41"/>
              </a:xfrm>
              <a:prstGeom prst="roundRect">
                <a:avLst>
                  <a:gd name="adj" fmla="val 50000"/>
                </a:avLst>
              </a:prstGeom>
              <a:solidFill>
                <a:srgbClr val="FFFF99"/>
              </a:solidFill>
              <a:ln w="9525">
                <a:noFill/>
                <a:round/>
                <a:headEnd/>
                <a:tailEnd/>
              </a:ln>
            </p:spPr>
            <p:txBody>
              <a:bodyPr wrap="none" anchor="ctr"/>
              <a:lstStyle/>
              <a:p>
                <a:endParaRPr lang="en-US"/>
              </a:p>
            </p:txBody>
          </p:sp>
          <p:sp>
            <p:nvSpPr>
              <p:cNvPr id="7219" name="AutoShape 251"/>
              <p:cNvSpPr>
                <a:spLocks noChangeArrowheads="1"/>
              </p:cNvSpPr>
              <p:nvPr/>
            </p:nvSpPr>
            <p:spPr bwMode="auto">
              <a:xfrm>
                <a:off x="2863" y="3315"/>
                <a:ext cx="63" cy="42"/>
              </a:xfrm>
              <a:prstGeom prst="roundRect">
                <a:avLst>
                  <a:gd name="adj" fmla="val 50000"/>
                </a:avLst>
              </a:prstGeom>
              <a:solidFill>
                <a:srgbClr val="FFFF99"/>
              </a:solidFill>
              <a:ln w="9525">
                <a:noFill/>
                <a:round/>
                <a:headEnd/>
                <a:tailEnd/>
              </a:ln>
            </p:spPr>
            <p:txBody>
              <a:bodyPr wrap="none" anchor="ctr"/>
              <a:lstStyle/>
              <a:p>
                <a:endParaRPr lang="en-US"/>
              </a:p>
            </p:txBody>
          </p:sp>
          <p:sp>
            <p:nvSpPr>
              <p:cNvPr id="7220" name="AutoShape 252"/>
              <p:cNvSpPr>
                <a:spLocks noChangeArrowheads="1"/>
              </p:cNvSpPr>
              <p:nvPr/>
            </p:nvSpPr>
            <p:spPr bwMode="auto">
              <a:xfrm>
                <a:off x="2882" y="3237"/>
                <a:ext cx="63" cy="41"/>
              </a:xfrm>
              <a:prstGeom prst="roundRect">
                <a:avLst>
                  <a:gd name="adj" fmla="val 50000"/>
                </a:avLst>
              </a:prstGeom>
              <a:solidFill>
                <a:srgbClr val="FFFF99"/>
              </a:solidFill>
              <a:ln w="9525">
                <a:noFill/>
                <a:round/>
                <a:headEnd/>
                <a:tailEnd/>
              </a:ln>
            </p:spPr>
            <p:txBody>
              <a:bodyPr wrap="none" anchor="ctr"/>
              <a:lstStyle/>
              <a:p>
                <a:endParaRPr lang="en-US"/>
              </a:p>
            </p:txBody>
          </p:sp>
          <p:sp>
            <p:nvSpPr>
              <p:cNvPr id="7221" name="AutoShape 253"/>
              <p:cNvSpPr>
                <a:spLocks noChangeArrowheads="1"/>
              </p:cNvSpPr>
              <p:nvPr/>
            </p:nvSpPr>
            <p:spPr bwMode="auto">
              <a:xfrm>
                <a:off x="2951" y="3336"/>
                <a:ext cx="63" cy="41"/>
              </a:xfrm>
              <a:prstGeom prst="roundRect">
                <a:avLst>
                  <a:gd name="adj" fmla="val 50000"/>
                </a:avLst>
              </a:prstGeom>
              <a:solidFill>
                <a:srgbClr val="FFFF99"/>
              </a:solidFill>
              <a:ln w="9525">
                <a:noFill/>
                <a:round/>
                <a:headEnd/>
                <a:tailEnd/>
              </a:ln>
            </p:spPr>
            <p:txBody>
              <a:bodyPr wrap="none" anchor="ctr"/>
              <a:lstStyle/>
              <a:p>
                <a:endParaRPr lang="en-US"/>
              </a:p>
            </p:txBody>
          </p:sp>
          <p:sp>
            <p:nvSpPr>
              <p:cNvPr id="7222" name="AutoShape 254"/>
              <p:cNvSpPr>
                <a:spLocks noChangeArrowheads="1"/>
              </p:cNvSpPr>
              <p:nvPr/>
            </p:nvSpPr>
            <p:spPr bwMode="auto">
              <a:xfrm>
                <a:off x="3027" y="3295"/>
                <a:ext cx="63" cy="41"/>
              </a:xfrm>
              <a:prstGeom prst="roundRect">
                <a:avLst>
                  <a:gd name="adj" fmla="val 50000"/>
                </a:avLst>
              </a:prstGeom>
              <a:solidFill>
                <a:srgbClr val="FFFF99"/>
              </a:solidFill>
              <a:ln w="9525">
                <a:noFill/>
                <a:round/>
                <a:headEnd/>
                <a:tailEnd/>
              </a:ln>
            </p:spPr>
            <p:txBody>
              <a:bodyPr wrap="none" anchor="ctr"/>
              <a:lstStyle/>
              <a:p>
                <a:endParaRPr lang="en-US"/>
              </a:p>
            </p:txBody>
          </p:sp>
          <p:sp>
            <p:nvSpPr>
              <p:cNvPr id="7223" name="AutoShape 255"/>
              <p:cNvSpPr>
                <a:spLocks noChangeArrowheads="1"/>
              </p:cNvSpPr>
              <p:nvPr/>
            </p:nvSpPr>
            <p:spPr bwMode="auto">
              <a:xfrm>
                <a:off x="2995" y="3159"/>
                <a:ext cx="63" cy="42"/>
              </a:xfrm>
              <a:prstGeom prst="roundRect">
                <a:avLst>
                  <a:gd name="adj" fmla="val 50000"/>
                </a:avLst>
              </a:prstGeom>
              <a:solidFill>
                <a:srgbClr val="FFFF99"/>
              </a:solidFill>
              <a:ln w="9525">
                <a:noFill/>
                <a:round/>
                <a:headEnd/>
                <a:tailEnd/>
              </a:ln>
            </p:spPr>
            <p:txBody>
              <a:bodyPr wrap="none" anchor="ctr"/>
              <a:lstStyle/>
              <a:p>
                <a:endParaRPr lang="en-US"/>
              </a:p>
            </p:txBody>
          </p:sp>
          <p:cxnSp>
            <p:nvCxnSpPr>
              <p:cNvPr id="7224" name="AutoShape 256"/>
              <p:cNvCxnSpPr>
                <a:cxnSpLocks noChangeShapeType="1"/>
                <a:stCxn id="7218" idx="2"/>
                <a:endCxn id="7220" idx="0"/>
              </p:cNvCxnSpPr>
              <p:nvPr/>
            </p:nvCxnSpPr>
            <p:spPr bwMode="auto">
              <a:xfrm>
                <a:off x="2838" y="3214"/>
                <a:ext cx="75" cy="23"/>
              </a:xfrm>
              <a:prstGeom prst="straightConnector1">
                <a:avLst/>
              </a:prstGeom>
              <a:noFill/>
              <a:ln w="9525">
                <a:solidFill>
                  <a:schemeClr val="bg1"/>
                </a:solidFill>
                <a:round/>
                <a:headEnd/>
                <a:tailEnd/>
              </a:ln>
            </p:spPr>
          </p:cxnSp>
          <p:cxnSp>
            <p:nvCxnSpPr>
              <p:cNvPr id="7225" name="AutoShape 257"/>
              <p:cNvCxnSpPr>
                <a:cxnSpLocks noChangeShapeType="1"/>
                <a:stCxn id="7223" idx="2"/>
                <a:endCxn id="7220" idx="0"/>
              </p:cNvCxnSpPr>
              <p:nvPr/>
            </p:nvCxnSpPr>
            <p:spPr bwMode="auto">
              <a:xfrm flipH="1">
                <a:off x="2913" y="3201"/>
                <a:ext cx="114" cy="36"/>
              </a:xfrm>
              <a:prstGeom prst="straightConnector1">
                <a:avLst/>
              </a:prstGeom>
              <a:noFill/>
              <a:ln w="9525">
                <a:solidFill>
                  <a:schemeClr val="bg1"/>
                </a:solidFill>
                <a:round/>
                <a:headEnd/>
                <a:tailEnd/>
              </a:ln>
            </p:spPr>
          </p:cxnSp>
          <p:cxnSp>
            <p:nvCxnSpPr>
              <p:cNvPr id="7226" name="AutoShape 258"/>
              <p:cNvCxnSpPr>
                <a:cxnSpLocks noChangeShapeType="1"/>
                <a:stCxn id="7221" idx="0"/>
                <a:endCxn id="7220" idx="2"/>
              </p:cNvCxnSpPr>
              <p:nvPr/>
            </p:nvCxnSpPr>
            <p:spPr bwMode="auto">
              <a:xfrm flipH="1" flipV="1">
                <a:off x="2913" y="3278"/>
                <a:ext cx="70" cy="58"/>
              </a:xfrm>
              <a:prstGeom prst="straightConnector1">
                <a:avLst/>
              </a:prstGeom>
              <a:noFill/>
              <a:ln w="9525">
                <a:solidFill>
                  <a:schemeClr val="bg1"/>
                </a:solidFill>
                <a:round/>
                <a:headEnd/>
                <a:tailEnd/>
              </a:ln>
            </p:spPr>
          </p:cxnSp>
          <p:cxnSp>
            <p:nvCxnSpPr>
              <p:cNvPr id="7227" name="AutoShape 259"/>
              <p:cNvCxnSpPr>
                <a:cxnSpLocks noChangeShapeType="1"/>
                <a:stCxn id="7219" idx="0"/>
                <a:endCxn id="7218" idx="2"/>
              </p:cNvCxnSpPr>
              <p:nvPr/>
            </p:nvCxnSpPr>
            <p:spPr bwMode="auto">
              <a:xfrm flipH="1" flipV="1">
                <a:off x="2838" y="3214"/>
                <a:ext cx="57" cy="101"/>
              </a:xfrm>
              <a:prstGeom prst="straightConnector1">
                <a:avLst/>
              </a:prstGeom>
              <a:noFill/>
              <a:ln w="9525">
                <a:solidFill>
                  <a:schemeClr val="bg1"/>
                </a:solidFill>
                <a:round/>
                <a:headEnd/>
                <a:tailEnd/>
              </a:ln>
            </p:spPr>
          </p:cxnSp>
          <p:cxnSp>
            <p:nvCxnSpPr>
              <p:cNvPr id="7228" name="AutoShape 260"/>
              <p:cNvCxnSpPr>
                <a:cxnSpLocks noChangeShapeType="1"/>
                <a:stCxn id="7221" idx="0"/>
                <a:endCxn id="7223" idx="2"/>
              </p:cNvCxnSpPr>
              <p:nvPr/>
            </p:nvCxnSpPr>
            <p:spPr bwMode="auto">
              <a:xfrm flipV="1">
                <a:off x="2983" y="3201"/>
                <a:ext cx="44" cy="135"/>
              </a:xfrm>
              <a:prstGeom prst="straightConnector1">
                <a:avLst/>
              </a:prstGeom>
              <a:noFill/>
              <a:ln w="9525">
                <a:solidFill>
                  <a:schemeClr val="bg1"/>
                </a:solidFill>
                <a:round/>
                <a:headEnd/>
                <a:tailEnd/>
              </a:ln>
            </p:spPr>
          </p:cxnSp>
          <p:cxnSp>
            <p:nvCxnSpPr>
              <p:cNvPr id="7229" name="AutoShape 261"/>
              <p:cNvCxnSpPr>
                <a:cxnSpLocks noChangeShapeType="1"/>
                <a:stCxn id="7222" idx="0"/>
                <a:endCxn id="7223" idx="3"/>
              </p:cNvCxnSpPr>
              <p:nvPr/>
            </p:nvCxnSpPr>
            <p:spPr bwMode="auto">
              <a:xfrm flipV="1">
                <a:off x="3058" y="3180"/>
                <a:ext cx="0" cy="115"/>
              </a:xfrm>
              <a:prstGeom prst="straightConnector1">
                <a:avLst/>
              </a:prstGeom>
              <a:noFill/>
              <a:ln w="9525">
                <a:solidFill>
                  <a:schemeClr val="bg1"/>
                </a:solidFill>
                <a:round/>
                <a:headEnd/>
                <a:tailEnd/>
              </a:ln>
            </p:spPr>
          </p:cxnSp>
          <p:sp>
            <p:nvSpPr>
              <p:cNvPr id="7230" name="AutoShape 262"/>
              <p:cNvSpPr>
                <a:spLocks noChangeArrowheads="1"/>
              </p:cNvSpPr>
              <p:nvPr/>
            </p:nvSpPr>
            <p:spPr bwMode="auto">
              <a:xfrm>
                <a:off x="2901" y="3172"/>
                <a:ext cx="63" cy="41"/>
              </a:xfrm>
              <a:prstGeom prst="roundRect">
                <a:avLst>
                  <a:gd name="adj" fmla="val 50000"/>
                </a:avLst>
              </a:prstGeom>
              <a:solidFill>
                <a:srgbClr val="FFFF99"/>
              </a:solidFill>
              <a:ln w="9525">
                <a:noFill/>
                <a:round/>
                <a:headEnd/>
                <a:tailEnd/>
              </a:ln>
            </p:spPr>
            <p:txBody>
              <a:bodyPr wrap="none" anchor="ctr"/>
              <a:lstStyle/>
              <a:p>
                <a:endParaRPr lang="en-US"/>
              </a:p>
            </p:txBody>
          </p:sp>
          <p:sp>
            <p:nvSpPr>
              <p:cNvPr id="7231" name="AutoShape 263"/>
              <p:cNvSpPr>
                <a:spLocks noChangeArrowheads="1"/>
              </p:cNvSpPr>
              <p:nvPr/>
            </p:nvSpPr>
            <p:spPr bwMode="auto">
              <a:xfrm>
                <a:off x="2869" y="3388"/>
                <a:ext cx="63" cy="42"/>
              </a:xfrm>
              <a:prstGeom prst="roundRect">
                <a:avLst>
                  <a:gd name="adj" fmla="val 50000"/>
                </a:avLst>
              </a:prstGeom>
              <a:solidFill>
                <a:srgbClr val="FFFF99"/>
              </a:solidFill>
              <a:ln w="9525">
                <a:noFill/>
                <a:round/>
                <a:headEnd/>
                <a:tailEnd/>
              </a:ln>
            </p:spPr>
            <p:txBody>
              <a:bodyPr wrap="none" anchor="ctr"/>
              <a:lstStyle/>
              <a:p>
                <a:endParaRPr lang="en-US"/>
              </a:p>
            </p:txBody>
          </p:sp>
          <p:sp>
            <p:nvSpPr>
              <p:cNvPr id="7232" name="AutoShape 264"/>
              <p:cNvSpPr>
                <a:spLocks noChangeArrowheads="1"/>
              </p:cNvSpPr>
              <p:nvPr/>
            </p:nvSpPr>
            <p:spPr bwMode="auto">
              <a:xfrm>
                <a:off x="2781" y="3278"/>
                <a:ext cx="63" cy="42"/>
              </a:xfrm>
              <a:prstGeom prst="roundRect">
                <a:avLst>
                  <a:gd name="adj" fmla="val 50000"/>
                </a:avLst>
              </a:prstGeom>
              <a:solidFill>
                <a:srgbClr val="FFFF99"/>
              </a:solidFill>
              <a:ln w="9525">
                <a:noFill/>
                <a:round/>
                <a:headEnd/>
                <a:tailEnd/>
              </a:ln>
            </p:spPr>
            <p:txBody>
              <a:bodyPr wrap="none" anchor="ctr"/>
              <a:lstStyle/>
              <a:p>
                <a:endParaRPr lang="en-US"/>
              </a:p>
            </p:txBody>
          </p:sp>
          <p:sp>
            <p:nvSpPr>
              <p:cNvPr id="7233" name="AutoShape 265"/>
              <p:cNvSpPr>
                <a:spLocks noChangeArrowheads="1"/>
              </p:cNvSpPr>
              <p:nvPr/>
            </p:nvSpPr>
            <p:spPr bwMode="auto">
              <a:xfrm>
                <a:off x="2983" y="3399"/>
                <a:ext cx="63" cy="41"/>
              </a:xfrm>
              <a:prstGeom prst="roundRect">
                <a:avLst>
                  <a:gd name="adj" fmla="val 50000"/>
                </a:avLst>
              </a:prstGeom>
              <a:solidFill>
                <a:srgbClr val="FFFF99"/>
              </a:solidFill>
              <a:ln w="9525">
                <a:noFill/>
                <a:round/>
                <a:headEnd/>
                <a:tailEnd/>
              </a:ln>
            </p:spPr>
            <p:txBody>
              <a:bodyPr wrap="none" anchor="ctr"/>
              <a:lstStyle/>
              <a:p>
                <a:endParaRPr lang="en-US"/>
              </a:p>
            </p:txBody>
          </p:sp>
          <p:sp>
            <p:nvSpPr>
              <p:cNvPr id="7234" name="AutoShape 266"/>
              <p:cNvSpPr>
                <a:spLocks noChangeArrowheads="1"/>
              </p:cNvSpPr>
              <p:nvPr/>
            </p:nvSpPr>
            <p:spPr bwMode="auto">
              <a:xfrm>
                <a:off x="3096" y="3338"/>
                <a:ext cx="63" cy="42"/>
              </a:xfrm>
              <a:prstGeom prst="roundRect">
                <a:avLst>
                  <a:gd name="adj" fmla="val 50000"/>
                </a:avLst>
              </a:prstGeom>
              <a:solidFill>
                <a:srgbClr val="FFFF99"/>
              </a:solidFill>
              <a:ln w="9525">
                <a:noFill/>
                <a:round/>
                <a:headEnd/>
                <a:tailEnd/>
              </a:ln>
            </p:spPr>
            <p:txBody>
              <a:bodyPr wrap="none" anchor="ctr"/>
              <a:lstStyle/>
              <a:p>
                <a:endParaRPr lang="en-US"/>
              </a:p>
            </p:txBody>
          </p:sp>
          <p:sp>
            <p:nvSpPr>
              <p:cNvPr id="7235" name="AutoShape 267"/>
              <p:cNvSpPr>
                <a:spLocks noChangeArrowheads="1"/>
              </p:cNvSpPr>
              <p:nvPr/>
            </p:nvSpPr>
            <p:spPr bwMode="auto">
              <a:xfrm>
                <a:off x="3064" y="3214"/>
                <a:ext cx="64" cy="41"/>
              </a:xfrm>
              <a:prstGeom prst="roundRect">
                <a:avLst>
                  <a:gd name="adj" fmla="val 50000"/>
                </a:avLst>
              </a:prstGeom>
              <a:solidFill>
                <a:srgbClr val="FFFF99"/>
              </a:solidFill>
              <a:ln w="9525">
                <a:noFill/>
                <a:round/>
                <a:headEnd/>
                <a:tailEnd/>
              </a:ln>
            </p:spPr>
            <p:txBody>
              <a:bodyPr wrap="none" anchor="ctr"/>
              <a:lstStyle/>
              <a:p>
                <a:endParaRPr lang="en-US"/>
              </a:p>
            </p:txBody>
          </p:sp>
          <p:cxnSp>
            <p:nvCxnSpPr>
              <p:cNvPr id="7236" name="AutoShape 268"/>
              <p:cNvCxnSpPr>
                <a:cxnSpLocks noChangeShapeType="1"/>
                <a:stCxn id="7230" idx="2"/>
                <a:endCxn id="7232" idx="0"/>
              </p:cNvCxnSpPr>
              <p:nvPr/>
            </p:nvCxnSpPr>
            <p:spPr bwMode="auto">
              <a:xfrm flipH="1">
                <a:off x="2812" y="3213"/>
                <a:ext cx="120" cy="65"/>
              </a:xfrm>
              <a:prstGeom prst="straightConnector1">
                <a:avLst/>
              </a:prstGeom>
              <a:noFill/>
              <a:ln w="9525">
                <a:solidFill>
                  <a:schemeClr val="bg1"/>
                </a:solidFill>
                <a:round/>
                <a:headEnd/>
                <a:tailEnd/>
              </a:ln>
            </p:spPr>
          </p:cxnSp>
          <p:cxnSp>
            <p:nvCxnSpPr>
              <p:cNvPr id="7237" name="AutoShape 269"/>
              <p:cNvCxnSpPr>
                <a:cxnSpLocks noChangeShapeType="1"/>
                <a:stCxn id="7235" idx="2"/>
                <a:endCxn id="7232" idx="0"/>
              </p:cNvCxnSpPr>
              <p:nvPr/>
            </p:nvCxnSpPr>
            <p:spPr bwMode="auto">
              <a:xfrm flipH="1">
                <a:off x="2812" y="3255"/>
                <a:ext cx="284" cy="23"/>
              </a:xfrm>
              <a:prstGeom prst="straightConnector1">
                <a:avLst/>
              </a:prstGeom>
              <a:noFill/>
              <a:ln w="9525">
                <a:solidFill>
                  <a:schemeClr val="bg1"/>
                </a:solidFill>
                <a:round/>
                <a:headEnd/>
                <a:tailEnd/>
              </a:ln>
            </p:spPr>
          </p:cxnSp>
          <p:cxnSp>
            <p:nvCxnSpPr>
              <p:cNvPr id="7238" name="AutoShape 270"/>
              <p:cNvCxnSpPr>
                <a:cxnSpLocks noChangeShapeType="1"/>
                <a:stCxn id="7233" idx="0"/>
                <a:endCxn id="7232" idx="2"/>
              </p:cNvCxnSpPr>
              <p:nvPr/>
            </p:nvCxnSpPr>
            <p:spPr bwMode="auto">
              <a:xfrm flipH="1" flipV="1">
                <a:off x="2812" y="3320"/>
                <a:ext cx="202" cy="79"/>
              </a:xfrm>
              <a:prstGeom prst="straightConnector1">
                <a:avLst/>
              </a:prstGeom>
              <a:noFill/>
              <a:ln w="9525">
                <a:solidFill>
                  <a:schemeClr val="bg1"/>
                </a:solidFill>
                <a:round/>
                <a:headEnd/>
                <a:tailEnd/>
              </a:ln>
            </p:spPr>
          </p:cxnSp>
          <p:cxnSp>
            <p:nvCxnSpPr>
              <p:cNvPr id="7239" name="AutoShape 271"/>
              <p:cNvCxnSpPr>
                <a:cxnSpLocks noChangeShapeType="1"/>
                <a:stCxn id="7231" idx="0"/>
                <a:endCxn id="7230" idx="2"/>
              </p:cNvCxnSpPr>
              <p:nvPr/>
            </p:nvCxnSpPr>
            <p:spPr bwMode="auto">
              <a:xfrm flipV="1">
                <a:off x="2901" y="3213"/>
                <a:ext cx="31" cy="175"/>
              </a:xfrm>
              <a:prstGeom prst="straightConnector1">
                <a:avLst/>
              </a:prstGeom>
              <a:noFill/>
              <a:ln w="9525">
                <a:solidFill>
                  <a:schemeClr val="bg1"/>
                </a:solidFill>
                <a:round/>
                <a:headEnd/>
                <a:tailEnd/>
              </a:ln>
            </p:spPr>
          </p:cxnSp>
          <p:cxnSp>
            <p:nvCxnSpPr>
              <p:cNvPr id="7240" name="AutoShape 272"/>
              <p:cNvCxnSpPr>
                <a:cxnSpLocks noChangeShapeType="1"/>
                <a:stCxn id="7233" idx="0"/>
                <a:endCxn id="7235" idx="2"/>
              </p:cNvCxnSpPr>
              <p:nvPr/>
            </p:nvCxnSpPr>
            <p:spPr bwMode="auto">
              <a:xfrm flipV="1">
                <a:off x="3014" y="3255"/>
                <a:ext cx="82" cy="144"/>
              </a:xfrm>
              <a:prstGeom prst="straightConnector1">
                <a:avLst/>
              </a:prstGeom>
              <a:noFill/>
              <a:ln w="9525">
                <a:solidFill>
                  <a:schemeClr val="bg1"/>
                </a:solidFill>
                <a:round/>
                <a:headEnd/>
                <a:tailEnd/>
              </a:ln>
            </p:spPr>
          </p:cxnSp>
          <p:cxnSp>
            <p:nvCxnSpPr>
              <p:cNvPr id="7241" name="AutoShape 273"/>
              <p:cNvCxnSpPr>
                <a:cxnSpLocks noChangeShapeType="1"/>
                <a:stCxn id="7234" idx="0"/>
                <a:endCxn id="7235" idx="3"/>
              </p:cNvCxnSpPr>
              <p:nvPr/>
            </p:nvCxnSpPr>
            <p:spPr bwMode="auto">
              <a:xfrm flipV="1">
                <a:off x="3128" y="3235"/>
                <a:ext cx="0" cy="103"/>
              </a:xfrm>
              <a:prstGeom prst="straightConnector1">
                <a:avLst/>
              </a:prstGeom>
              <a:noFill/>
              <a:ln w="9525">
                <a:solidFill>
                  <a:schemeClr val="bg1"/>
                </a:solidFill>
                <a:round/>
                <a:headEnd/>
                <a:tailEnd/>
              </a:ln>
            </p:spPr>
          </p:cxnSp>
        </p:grpSp>
        <p:sp>
          <p:nvSpPr>
            <p:cNvPr id="7213" name="AutoShape 274"/>
            <p:cNvSpPr>
              <a:spLocks noChangeArrowheads="1"/>
            </p:cNvSpPr>
            <p:nvPr/>
          </p:nvSpPr>
          <p:spPr bwMode="auto">
            <a:xfrm rot="5400000">
              <a:off x="4872" y="3086"/>
              <a:ext cx="462" cy="311"/>
            </a:xfrm>
            <a:prstGeom prst="rightArrow">
              <a:avLst>
                <a:gd name="adj1" fmla="val 50000"/>
                <a:gd name="adj2" fmla="val 37138"/>
              </a:avLst>
            </a:prstGeom>
            <a:gradFill rotWithShape="1">
              <a:gsLst>
                <a:gs pos="0">
                  <a:schemeClr val="hlink"/>
                </a:gs>
                <a:gs pos="100000">
                  <a:srgbClr val="FFFF99"/>
                </a:gs>
              </a:gsLst>
              <a:lin ang="0" scaled="1"/>
            </a:gradFill>
            <a:ln w="9525">
              <a:noFill/>
              <a:miter lim="800000"/>
              <a:headEnd/>
              <a:tailEnd/>
            </a:ln>
          </p:spPr>
          <p:txBody>
            <a:bodyPr wrap="none" anchor="ctr"/>
            <a:lstStyle/>
            <a:p>
              <a:r>
                <a:rPr lang="en-US" sz="2000"/>
                <a:t>use</a:t>
              </a:r>
            </a:p>
          </p:txBody>
        </p:sp>
        <p:sp>
          <p:nvSpPr>
            <p:cNvPr id="7214" name="AutoShape 275"/>
            <p:cNvSpPr>
              <a:spLocks noChangeArrowheads="1"/>
            </p:cNvSpPr>
            <p:nvPr/>
          </p:nvSpPr>
          <p:spPr bwMode="auto">
            <a:xfrm rot="-5400000">
              <a:off x="4258" y="3060"/>
              <a:ext cx="462" cy="311"/>
            </a:xfrm>
            <a:prstGeom prst="rightArrow">
              <a:avLst>
                <a:gd name="adj1" fmla="val 50000"/>
                <a:gd name="adj2" fmla="val 37138"/>
              </a:avLst>
            </a:prstGeom>
            <a:gradFill rotWithShape="1">
              <a:gsLst>
                <a:gs pos="0">
                  <a:srgbClr val="FFFF99"/>
                </a:gs>
                <a:gs pos="100000">
                  <a:schemeClr val="hlink"/>
                </a:gs>
              </a:gsLst>
              <a:lin ang="0" scaled="1"/>
            </a:gradFill>
            <a:ln w="9525">
              <a:noFill/>
              <a:miter lim="800000"/>
              <a:headEnd/>
              <a:tailEnd/>
            </a:ln>
          </p:spPr>
          <p:txBody>
            <a:bodyPr rot="10800000" wrap="none" anchor="ctr"/>
            <a:lstStyle/>
            <a:p>
              <a:r>
                <a:rPr lang="en-US" sz="2000"/>
                <a:t>add</a:t>
              </a:r>
            </a:p>
          </p:txBody>
        </p:sp>
        <p:sp>
          <p:nvSpPr>
            <p:cNvPr id="7215" name="Text Box 276"/>
            <p:cNvSpPr txBox="1">
              <a:spLocks noChangeArrowheads="1"/>
            </p:cNvSpPr>
            <p:nvPr/>
          </p:nvSpPr>
          <p:spPr bwMode="auto">
            <a:xfrm>
              <a:off x="5156" y="3413"/>
              <a:ext cx="604" cy="404"/>
            </a:xfrm>
            <a:prstGeom prst="rect">
              <a:avLst/>
            </a:prstGeom>
            <a:noFill/>
            <a:ln w="9525">
              <a:noFill/>
              <a:miter lim="800000"/>
              <a:headEnd/>
              <a:tailEnd/>
            </a:ln>
          </p:spPr>
          <p:txBody>
            <a:bodyPr wrap="none">
              <a:spAutoFit/>
            </a:bodyPr>
            <a:lstStyle/>
            <a:p>
              <a:r>
                <a:rPr lang="en-US" sz="1800">
                  <a:solidFill>
                    <a:srgbClr val="FFFF99"/>
                  </a:solidFill>
                </a:rPr>
                <a:t>Generic</a:t>
              </a:r>
            </a:p>
            <a:p>
              <a:r>
                <a:rPr lang="en-US" sz="1800">
                  <a:solidFill>
                    <a:srgbClr val="FFFF99"/>
                  </a:solidFill>
                </a:rPr>
                <a:t>beliefs</a:t>
              </a:r>
            </a:p>
          </p:txBody>
        </p:sp>
        <p:sp>
          <p:nvSpPr>
            <p:cNvPr id="7216" name="AutoShape 277"/>
            <p:cNvSpPr>
              <a:spLocks noChangeArrowheads="1"/>
            </p:cNvSpPr>
            <p:nvPr/>
          </p:nvSpPr>
          <p:spPr bwMode="auto">
            <a:xfrm rot="-5400000">
              <a:off x="4560" y="3070"/>
              <a:ext cx="481" cy="311"/>
            </a:xfrm>
            <a:prstGeom prst="leftRightArrow">
              <a:avLst>
                <a:gd name="adj1" fmla="val 49843"/>
                <a:gd name="adj2" fmla="val 35895"/>
              </a:avLst>
            </a:prstGeom>
            <a:gradFill rotWithShape="1">
              <a:gsLst>
                <a:gs pos="0">
                  <a:srgbClr val="FFFF99"/>
                </a:gs>
                <a:gs pos="100000">
                  <a:schemeClr val="hlink"/>
                </a:gs>
              </a:gsLst>
              <a:lin ang="0" scaled="1"/>
            </a:gradFill>
            <a:ln w="9525">
              <a:noFill/>
              <a:miter lim="800000"/>
              <a:headEnd/>
              <a:tailEnd/>
            </a:ln>
          </p:spPr>
          <p:txBody>
            <a:bodyPr rot="10800000" wrap="none" anchor="ctr"/>
            <a:lstStyle/>
            <a:p>
              <a:r>
                <a:rPr lang="en-US" sz="2000"/>
                <a:t>verify</a:t>
              </a:r>
            </a:p>
          </p:txBody>
        </p:sp>
      </p:grpSp>
      <p:sp>
        <p:nvSpPr>
          <p:cNvPr id="7205" name="AutoShape 280"/>
          <p:cNvSpPr>
            <a:spLocks noChangeArrowheads="1"/>
          </p:cNvSpPr>
          <p:nvPr/>
        </p:nvSpPr>
        <p:spPr bwMode="auto">
          <a:xfrm rot="10800000">
            <a:off x="3748088" y="3957637"/>
            <a:ext cx="2187575" cy="493713"/>
          </a:xfrm>
          <a:prstGeom prst="rightArrow">
            <a:avLst>
              <a:gd name="adj1" fmla="val 46630"/>
              <a:gd name="adj2" fmla="val 57245"/>
            </a:avLst>
          </a:prstGeom>
          <a:gradFill rotWithShape="1">
            <a:gsLst>
              <a:gs pos="0">
                <a:schemeClr val="hlink"/>
              </a:gs>
              <a:gs pos="100000">
                <a:srgbClr val="000066"/>
              </a:gs>
            </a:gsLst>
            <a:lin ang="0" scaled="1"/>
          </a:gradFill>
          <a:ln w="9525">
            <a:noFill/>
            <a:miter lim="800000"/>
            <a:headEnd/>
            <a:tailEnd/>
          </a:ln>
        </p:spPr>
        <p:txBody>
          <a:bodyPr wrap="none" anchor="ctr"/>
          <a:lstStyle/>
          <a:p>
            <a:endParaRPr lang="en-US"/>
          </a:p>
        </p:txBody>
      </p:sp>
      <p:grpSp>
        <p:nvGrpSpPr>
          <p:cNvPr id="16" name="Group 281"/>
          <p:cNvGrpSpPr>
            <a:grpSpLocks/>
          </p:cNvGrpSpPr>
          <p:nvPr/>
        </p:nvGrpSpPr>
        <p:grpSpPr bwMode="auto">
          <a:xfrm>
            <a:off x="2811463" y="5505450"/>
            <a:ext cx="3189287" cy="792162"/>
            <a:chOff x="1835" y="3599"/>
            <a:chExt cx="2309" cy="499"/>
          </a:xfrm>
        </p:grpSpPr>
        <p:sp>
          <p:nvSpPr>
            <p:cNvPr id="7202" name="AutoShape 282"/>
            <p:cNvSpPr>
              <a:spLocks noChangeArrowheads="1"/>
            </p:cNvSpPr>
            <p:nvPr/>
          </p:nvSpPr>
          <p:spPr bwMode="auto">
            <a:xfrm rot="10800000">
              <a:off x="1835" y="3599"/>
              <a:ext cx="2309" cy="311"/>
            </a:xfrm>
            <a:prstGeom prst="rightArrow">
              <a:avLst>
                <a:gd name="adj1" fmla="val 46630"/>
                <a:gd name="adj2" fmla="val 68951"/>
              </a:avLst>
            </a:prstGeom>
            <a:gradFill rotWithShape="1">
              <a:gsLst>
                <a:gs pos="0">
                  <a:srgbClr val="FFFF99"/>
                </a:gs>
                <a:gs pos="100000">
                  <a:schemeClr val="accent1"/>
                </a:gs>
              </a:gsLst>
              <a:lin ang="0" scaled="1"/>
            </a:gradFill>
            <a:ln w="9525">
              <a:noFill/>
              <a:miter lim="800000"/>
              <a:headEnd/>
              <a:tailEnd/>
            </a:ln>
          </p:spPr>
          <p:txBody>
            <a:bodyPr wrap="none" anchor="ctr"/>
            <a:lstStyle/>
            <a:p>
              <a:endParaRPr lang="en-US"/>
            </a:p>
          </p:txBody>
        </p:sp>
        <p:sp>
          <p:nvSpPr>
            <p:cNvPr id="7203" name="Text Box 283"/>
            <p:cNvSpPr txBox="1">
              <a:spLocks noChangeArrowheads="1"/>
            </p:cNvSpPr>
            <p:nvPr/>
          </p:nvSpPr>
          <p:spPr bwMode="auto">
            <a:xfrm>
              <a:off x="2682" y="3848"/>
              <a:ext cx="879" cy="250"/>
            </a:xfrm>
            <a:prstGeom prst="rect">
              <a:avLst/>
            </a:prstGeom>
            <a:noFill/>
            <a:ln w="9525">
              <a:noFill/>
              <a:miter lim="800000"/>
              <a:headEnd/>
              <a:tailEnd/>
            </a:ln>
          </p:spPr>
          <p:txBody>
            <a:bodyPr wrap="none">
              <a:spAutoFit/>
            </a:bodyPr>
            <a:lstStyle/>
            <a:p>
              <a:r>
                <a:rPr lang="en-US" sz="2000">
                  <a:solidFill>
                    <a:schemeClr val="bg1"/>
                  </a:solidFill>
                </a:rPr>
                <a:t>application</a:t>
              </a:r>
            </a:p>
          </p:txBody>
        </p:sp>
      </p:grpSp>
      <p:grpSp>
        <p:nvGrpSpPr>
          <p:cNvPr id="17" name="Group 284"/>
          <p:cNvGrpSpPr>
            <a:grpSpLocks/>
          </p:cNvGrpSpPr>
          <p:nvPr/>
        </p:nvGrpSpPr>
        <p:grpSpPr bwMode="auto">
          <a:xfrm>
            <a:off x="153988" y="3697287"/>
            <a:ext cx="2743200" cy="2743200"/>
            <a:chOff x="161" y="2460"/>
            <a:chExt cx="1728" cy="1728"/>
          </a:xfrm>
        </p:grpSpPr>
        <p:pic>
          <p:nvPicPr>
            <p:cNvPr id="7200" name="Picture 285" descr="globe"/>
            <p:cNvPicPr>
              <a:picLocks noChangeAspect="1" noChangeArrowheads="1"/>
            </p:cNvPicPr>
            <p:nvPr/>
          </p:nvPicPr>
          <p:blipFill>
            <a:blip r:embed="rId3" cstate="print"/>
            <a:srcRect/>
            <a:stretch>
              <a:fillRect/>
            </a:stretch>
          </p:blipFill>
          <p:spPr bwMode="auto">
            <a:xfrm>
              <a:off x="161" y="2460"/>
              <a:ext cx="1728" cy="1728"/>
            </a:xfrm>
            <a:prstGeom prst="rect">
              <a:avLst/>
            </a:prstGeom>
            <a:noFill/>
            <a:ln w="9525">
              <a:noFill/>
              <a:miter lim="800000"/>
              <a:headEnd/>
              <a:tailEnd/>
            </a:ln>
          </p:spPr>
        </p:pic>
        <p:sp>
          <p:nvSpPr>
            <p:cNvPr id="7201" name="Oval 286"/>
            <p:cNvSpPr>
              <a:spLocks noChangeArrowheads="1"/>
            </p:cNvSpPr>
            <p:nvPr/>
          </p:nvSpPr>
          <p:spPr bwMode="auto">
            <a:xfrm>
              <a:off x="257" y="2546"/>
              <a:ext cx="1524" cy="1524"/>
            </a:xfrm>
            <a:prstGeom prst="ellipse">
              <a:avLst/>
            </a:prstGeom>
            <a:solidFill>
              <a:srgbClr val="B2B2B2">
                <a:alpha val="50195"/>
              </a:srgbClr>
            </a:solidFill>
            <a:ln w="9525">
              <a:noFill/>
              <a:round/>
              <a:headEnd/>
              <a:tailEnd/>
            </a:ln>
          </p:spPr>
          <p:txBody>
            <a:bodyPr wrap="none" anchor="ctr"/>
            <a:lstStyle/>
            <a:p>
              <a:endParaRPr lang="en-US"/>
            </a:p>
          </p:txBody>
        </p:sp>
      </p:grpSp>
      <p:grpSp>
        <p:nvGrpSpPr>
          <p:cNvPr id="18" name="Group 287"/>
          <p:cNvGrpSpPr>
            <a:grpSpLocks/>
          </p:cNvGrpSpPr>
          <p:nvPr/>
        </p:nvGrpSpPr>
        <p:grpSpPr bwMode="auto">
          <a:xfrm>
            <a:off x="152400" y="3703637"/>
            <a:ext cx="2743200" cy="2743200"/>
            <a:chOff x="1332" y="1845"/>
            <a:chExt cx="1728" cy="1728"/>
          </a:xfrm>
        </p:grpSpPr>
        <p:pic>
          <p:nvPicPr>
            <p:cNvPr id="7198" name="Picture 288" descr="globe"/>
            <p:cNvPicPr>
              <a:picLocks noChangeAspect="1" noChangeArrowheads="1"/>
            </p:cNvPicPr>
            <p:nvPr/>
          </p:nvPicPr>
          <p:blipFill>
            <a:blip r:embed="rId3" cstate="print"/>
            <a:srcRect/>
            <a:stretch>
              <a:fillRect/>
            </a:stretch>
          </p:blipFill>
          <p:spPr bwMode="auto">
            <a:xfrm>
              <a:off x="1332" y="1845"/>
              <a:ext cx="1728" cy="1728"/>
            </a:xfrm>
            <a:prstGeom prst="rect">
              <a:avLst/>
            </a:prstGeom>
            <a:noFill/>
            <a:ln w="9525">
              <a:noFill/>
              <a:miter lim="800000"/>
              <a:headEnd/>
              <a:tailEnd/>
            </a:ln>
          </p:spPr>
        </p:pic>
        <p:sp>
          <p:nvSpPr>
            <p:cNvPr id="7199" name="Freeform 289"/>
            <p:cNvSpPr>
              <a:spLocks/>
            </p:cNvSpPr>
            <p:nvPr/>
          </p:nvSpPr>
          <p:spPr bwMode="auto">
            <a:xfrm>
              <a:off x="1428" y="1918"/>
              <a:ext cx="1475" cy="1579"/>
            </a:xfrm>
            <a:custGeom>
              <a:avLst/>
              <a:gdLst>
                <a:gd name="T0" fmla="*/ 1472 w 1475"/>
                <a:gd name="T1" fmla="*/ 494 h 1579"/>
                <a:gd name="T2" fmla="*/ 77 w 1475"/>
                <a:gd name="T3" fmla="*/ 1076 h 1579"/>
                <a:gd name="T4" fmla="*/ 60 w 1475"/>
                <a:gd name="T5" fmla="*/ 1032 h 1579"/>
                <a:gd name="T6" fmla="*/ 38 w 1475"/>
                <a:gd name="T7" fmla="*/ 939 h 1579"/>
                <a:gd name="T8" fmla="*/ 22 w 1475"/>
                <a:gd name="T9" fmla="*/ 890 h 1579"/>
                <a:gd name="T10" fmla="*/ 77 w 1475"/>
                <a:gd name="T11" fmla="*/ 467 h 1579"/>
                <a:gd name="T12" fmla="*/ 115 w 1475"/>
                <a:gd name="T13" fmla="*/ 407 h 1579"/>
                <a:gd name="T14" fmla="*/ 142 w 1475"/>
                <a:gd name="T15" fmla="*/ 357 h 1579"/>
                <a:gd name="T16" fmla="*/ 170 w 1475"/>
                <a:gd name="T17" fmla="*/ 324 h 1579"/>
                <a:gd name="T18" fmla="*/ 208 w 1475"/>
                <a:gd name="T19" fmla="*/ 253 h 1579"/>
                <a:gd name="T20" fmla="*/ 258 w 1475"/>
                <a:gd name="T21" fmla="*/ 220 h 1579"/>
                <a:gd name="T22" fmla="*/ 324 w 1475"/>
                <a:gd name="T23" fmla="*/ 165 h 1579"/>
                <a:gd name="T24" fmla="*/ 367 w 1475"/>
                <a:gd name="T25" fmla="*/ 122 h 1579"/>
                <a:gd name="T26" fmla="*/ 499 w 1475"/>
                <a:gd name="T27" fmla="*/ 56 h 1579"/>
                <a:gd name="T28" fmla="*/ 548 w 1475"/>
                <a:gd name="T29" fmla="*/ 34 h 1579"/>
                <a:gd name="T30" fmla="*/ 1097 w 1475"/>
                <a:gd name="T31" fmla="*/ 61 h 1579"/>
                <a:gd name="T32" fmla="*/ 1163 w 1475"/>
                <a:gd name="T33" fmla="*/ 116 h 1579"/>
                <a:gd name="T34" fmla="*/ 1174 w 1475"/>
                <a:gd name="T35" fmla="*/ 132 h 1579"/>
                <a:gd name="T36" fmla="*/ 1256 w 1475"/>
                <a:gd name="T37" fmla="*/ 165 h 1579"/>
                <a:gd name="T38" fmla="*/ 1322 w 1475"/>
                <a:gd name="T39" fmla="*/ 215 h 1579"/>
                <a:gd name="T40" fmla="*/ 1366 w 1475"/>
                <a:gd name="T41" fmla="*/ 259 h 1579"/>
                <a:gd name="T42" fmla="*/ 1410 w 1475"/>
                <a:gd name="T43" fmla="*/ 368 h 1579"/>
                <a:gd name="T44" fmla="*/ 1448 w 1475"/>
                <a:gd name="T45" fmla="*/ 445 h 1579"/>
                <a:gd name="T46" fmla="*/ 1454 w 1475"/>
                <a:gd name="T47" fmla="*/ 500 h 1579"/>
                <a:gd name="T48" fmla="*/ 1470 w 1475"/>
                <a:gd name="T49" fmla="*/ 511 h 1579"/>
                <a:gd name="T50" fmla="*/ 1472 w 1475"/>
                <a:gd name="T51" fmla="*/ 494 h 1579"/>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1475"/>
                <a:gd name="T79" fmla="*/ 0 h 1579"/>
                <a:gd name="T80" fmla="*/ 1475 w 1475"/>
                <a:gd name="T81" fmla="*/ 1579 h 1579"/>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1475" h="1579">
                  <a:moveTo>
                    <a:pt x="1472" y="494"/>
                  </a:moveTo>
                  <a:cubicBezTo>
                    <a:pt x="1009" y="694"/>
                    <a:pt x="57" y="1579"/>
                    <a:pt x="77" y="1076"/>
                  </a:cubicBezTo>
                  <a:cubicBezTo>
                    <a:pt x="78" y="1055"/>
                    <a:pt x="70" y="1047"/>
                    <a:pt x="60" y="1032"/>
                  </a:cubicBezTo>
                  <a:cubicBezTo>
                    <a:pt x="50" y="1000"/>
                    <a:pt x="58" y="967"/>
                    <a:pt x="38" y="939"/>
                  </a:cubicBezTo>
                  <a:cubicBezTo>
                    <a:pt x="33" y="922"/>
                    <a:pt x="27" y="906"/>
                    <a:pt x="22" y="890"/>
                  </a:cubicBezTo>
                  <a:cubicBezTo>
                    <a:pt x="25" y="759"/>
                    <a:pt x="0" y="587"/>
                    <a:pt x="77" y="467"/>
                  </a:cubicBezTo>
                  <a:cubicBezTo>
                    <a:pt x="85" y="440"/>
                    <a:pt x="91" y="423"/>
                    <a:pt x="115" y="407"/>
                  </a:cubicBezTo>
                  <a:cubicBezTo>
                    <a:pt x="125" y="391"/>
                    <a:pt x="130" y="371"/>
                    <a:pt x="142" y="357"/>
                  </a:cubicBezTo>
                  <a:cubicBezTo>
                    <a:pt x="183" y="307"/>
                    <a:pt x="138" y="373"/>
                    <a:pt x="170" y="324"/>
                  </a:cubicBezTo>
                  <a:cubicBezTo>
                    <a:pt x="176" y="297"/>
                    <a:pt x="187" y="272"/>
                    <a:pt x="208" y="253"/>
                  </a:cubicBezTo>
                  <a:cubicBezTo>
                    <a:pt x="223" y="240"/>
                    <a:pt x="244" y="234"/>
                    <a:pt x="258" y="220"/>
                  </a:cubicBezTo>
                  <a:cubicBezTo>
                    <a:pt x="300" y="178"/>
                    <a:pt x="278" y="196"/>
                    <a:pt x="324" y="165"/>
                  </a:cubicBezTo>
                  <a:cubicBezTo>
                    <a:pt x="343" y="153"/>
                    <a:pt x="348" y="134"/>
                    <a:pt x="367" y="122"/>
                  </a:cubicBezTo>
                  <a:cubicBezTo>
                    <a:pt x="393" y="81"/>
                    <a:pt x="455" y="71"/>
                    <a:pt x="499" y="56"/>
                  </a:cubicBezTo>
                  <a:cubicBezTo>
                    <a:pt x="517" y="50"/>
                    <a:pt x="530" y="40"/>
                    <a:pt x="548" y="34"/>
                  </a:cubicBezTo>
                  <a:cubicBezTo>
                    <a:pt x="892" y="38"/>
                    <a:pt x="902" y="0"/>
                    <a:pt x="1097" y="61"/>
                  </a:cubicBezTo>
                  <a:cubicBezTo>
                    <a:pt x="1123" y="78"/>
                    <a:pt x="1143" y="93"/>
                    <a:pt x="1163" y="116"/>
                  </a:cubicBezTo>
                  <a:cubicBezTo>
                    <a:pt x="1167" y="121"/>
                    <a:pt x="1169" y="128"/>
                    <a:pt x="1174" y="132"/>
                  </a:cubicBezTo>
                  <a:cubicBezTo>
                    <a:pt x="1195" y="149"/>
                    <a:pt x="1230" y="157"/>
                    <a:pt x="1256" y="165"/>
                  </a:cubicBezTo>
                  <a:cubicBezTo>
                    <a:pt x="1281" y="181"/>
                    <a:pt x="1294" y="205"/>
                    <a:pt x="1322" y="215"/>
                  </a:cubicBezTo>
                  <a:cubicBezTo>
                    <a:pt x="1335" y="234"/>
                    <a:pt x="1347" y="247"/>
                    <a:pt x="1366" y="259"/>
                  </a:cubicBezTo>
                  <a:cubicBezTo>
                    <a:pt x="1389" y="292"/>
                    <a:pt x="1387" y="335"/>
                    <a:pt x="1410" y="368"/>
                  </a:cubicBezTo>
                  <a:cubicBezTo>
                    <a:pt x="1415" y="398"/>
                    <a:pt x="1422" y="427"/>
                    <a:pt x="1448" y="445"/>
                  </a:cubicBezTo>
                  <a:cubicBezTo>
                    <a:pt x="1450" y="463"/>
                    <a:pt x="1448" y="483"/>
                    <a:pt x="1454" y="500"/>
                  </a:cubicBezTo>
                  <a:cubicBezTo>
                    <a:pt x="1456" y="506"/>
                    <a:pt x="1464" y="513"/>
                    <a:pt x="1470" y="511"/>
                  </a:cubicBezTo>
                  <a:cubicBezTo>
                    <a:pt x="1475" y="509"/>
                    <a:pt x="1471" y="500"/>
                    <a:pt x="1472" y="494"/>
                  </a:cubicBezTo>
                  <a:close/>
                </a:path>
              </a:pathLst>
            </a:custGeom>
            <a:solidFill>
              <a:srgbClr val="B2B2B2">
                <a:alpha val="50195"/>
              </a:srgbClr>
            </a:solidFill>
            <a:ln w="9525" cap="flat" cmpd="sng">
              <a:noFill/>
              <a:prstDash val="solid"/>
              <a:round/>
              <a:headEnd/>
              <a:tailEnd/>
            </a:ln>
          </p:spPr>
          <p:txBody>
            <a:bodyPr anchor="ctr"/>
            <a:lstStyle/>
            <a:p>
              <a:endParaRPr lang="en-US"/>
            </a:p>
          </p:txBody>
        </p:sp>
      </p:grpSp>
      <p:sp>
        <p:nvSpPr>
          <p:cNvPr id="1056034" name="AutoShape 290"/>
          <p:cNvSpPr>
            <a:spLocks noChangeArrowheads="1"/>
          </p:cNvSpPr>
          <p:nvPr/>
        </p:nvSpPr>
        <p:spPr bwMode="auto">
          <a:xfrm rot="-2434525">
            <a:off x="1843088" y="3654425"/>
            <a:ext cx="1322387" cy="606425"/>
          </a:xfrm>
          <a:prstGeom prst="rightArrow">
            <a:avLst>
              <a:gd name="adj1" fmla="val 50000"/>
              <a:gd name="adj2" fmla="val 54516"/>
            </a:avLst>
          </a:prstGeom>
          <a:gradFill rotWithShape="1">
            <a:gsLst>
              <a:gs pos="0">
                <a:schemeClr val="accent1"/>
              </a:gs>
              <a:gs pos="100000">
                <a:srgbClr val="FF9933"/>
              </a:gs>
            </a:gsLst>
            <a:lin ang="0" scaled="1"/>
          </a:gradFill>
          <a:ln w="9525">
            <a:noFill/>
            <a:miter lim="800000"/>
            <a:headEnd/>
            <a:tailEnd/>
          </a:ln>
        </p:spPr>
        <p:txBody>
          <a:bodyPr wrap="none" anchor="ctr"/>
          <a:lstStyle/>
          <a:p>
            <a:endParaRPr lang="en-US"/>
          </a:p>
        </p:txBody>
      </p:sp>
      <p:grpSp>
        <p:nvGrpSpPr>
          <p:cNvPr id="19" name="Group 291"/>
          <p:cNvGrpSpPr>
            <a:grpSpLocks/>
          </p:cNvGrpSpPr>
          <p:nvPr/>
        </p:nvGrpSpPr>
        <p:grpSpPr bwMode="auto">
          <a:xfrm rot="-7712767">
            <a:off x="1808163" y="3011487"/>
            <a:ext cx="2590800" cy="914400"/>
            <a:chOff x="2688" y="2640"/>
            <a:chExt cx="1632" cy="576"/>
          </a:xfrm>
        </p:grpSpPr>
        <p:sp>
          <p:nvSpPr>
            <p:cNvPr id="7187" name="AutoShape 292"/>
            <p:cNvSpPr>
              <a:spLocks noChangeArrowheads="1"/>
            </p:cNvSpPr>
            <p:nvPr/>
          </p:nvSpPr>
          <p:spPr bwMode="auto">
            <a:xfrm>
              <a:off x="2688" y="2640"/>
              <a:ext cx="1632" cy="576"/>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4500 w 21600"/>
                <a:gd name="T13" fmla="*/ 4500 h 21600"/>
                <a:gd name="T14" fmla="*/ 17100 w 21600"/>
                <a:gd name="T15" fmla="*/ 17100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close/>
                </a:path>
              </a:pathLst>
            </a:custGeom>
            <a:solidFill>
              <a:srgbClr val="000066"/>
            </a:solidFill>
            <a:ln w="9525">
              <a:solidFill>
                <a:schemeClr val="bg1"/>
              </a:solidFill>
              <a:miter lim="800000"/>
              <a:headEnd/>
              <a:tailEnd/>
            </a:ln>
          </p:spPr>
          <p:txBody>
            <a:bodyPr wrap="none" anchor="ctr"/>
            <a:lstStyle/>
            <a:p>
              <a:endParaRPr lang="en-US"/>
            </a:p>
          </p:txBody>
        </p:sp>
        <p:sp>
          <p:nvSpPr>
            <p:cNvPr id="7188" name="Line 293"/>
            <p:cNvSpPr>
              <a:spLocks noChangeShapeType="1"/>
            </p:cNvSpPr>
            <p:nvPr/>
          </p:nvSpPr>
          <p:spPr bwMode="auto">
            <a:xfrm>
              <a:off x="2880" y="2640"/>
              <a:ext cx="288" cy="576"/>
            </a:xfrm>
            <a:prstGeom prst="line">
              <a:avLst/>
            </a:prstGeom>
            <a:noFill/>
            <a:ln w="9525">
              <a:solidFill>
                <a:schemeClr val="bg1"/>
              </a:solidFill>
              <a:round/>
              <a:headEnd/>
              <a:tailEnd/>
            </a:ln>
          </p:spPr>
          <p:txBody>
            <a:bodyPr anchor="ctr"/>
            <a:lstStyle/>
            <a:p>
              <a:endParaRPr lang="en-US"/>
            </a:p>
          </p:txBody>
        </p:sp>
        <p:sp>
          <p:nvSpPr>
            <p:cNvPr id="7189" name="Line 294"/>
            <p:cNvSpPr>
              <a:spLocks noChangeShapeType="1"/>
            </p:cNvSpPr>
            <p:nvPr/>
          </p:nvSpPr>
          <p:spPr bwMode="auto">
            <a:xfrm>
              <a:off x="3120" y="2640"/>
              <a:ext cx="144" cy="576"/>
            </a:xfrm>
            <a:prstGeom prst="line">
              <a:avLst/>
            </a:prstGeom>
            <a:noFill/>
            <a:ln w="9525">
              <a:solidFill>
                <a:schemeClr val="bg1"/>
              </a:solidFill>
              <a:round/>
              <a:headEnd/>
              <a:tailEnd/>
            </a:ln>
          </p:spPr>
          <p:txBody>
            <a:bodyPr anchor="ctr"/>
            <a:lstStyle/>
            <a:p>
              <a:endParaRPr lang="en-US"/>
            </a:p>
          </p:txBody>
        </p:sp>
        <p:sp>
          <p:nvSpPr>
            <p:cNvPr id="7190" name="Line 295"/>
            <p:cNvSpPr>
              <a:spLocks noChangeShapeType="1"/>
            </p:cNvSpPr>
            <p:nvPr/>
          </p:nvSpPr>
          <p:spPr bwMode="auto">
            <a:xfrm>
              <a:off x="3312" y="2640"/>
              <a:ext cx="48" cy="576"/>
            </a:xfrm>
            <a:prstGeom prst="line">
              <a:avLst/>
            </a:prstGeom>
            <a:noFill/>
            <a:ln w="9525">
              <a:solidFill>
                <a:schemeClr val="bg1"/>
              </a:solidFill>
              <a:round/>
              <a:headEnd/>
              <a:tailEnd/>
            </a:ln>
          </p:spPr>
          <p:txBody>
            <a:bodyPr anchor="ctr"/>
            <a:lstStyle/>
            <a:p>
              <a:endParaRPr lang="en-US"/>
            </a:p>
          </p:txBody>
        </p:sp>
        <p:sp>
          <p:nvSpPr>
            <p:cNvPr id="7191" name="Line 296"/>
            <p:cNvSpPr>
              <a:spLocks noChangeShapeType="1"/>
            </p:cNvSpPr>
            <p:nvPr/>
          </p:nvSpPr>
          <p:spPr bwMode="auto">
            <a:xfrm>
              <a:off x="3456" y="2640"/>
              <a:ext cx="0" cy="576"/>
            </a:xfrm>
            <a:prstGeom prst="line">
              <a:avLst/>
            </a:prstGeom>
            <a:noFill/>
            <a:ln w="9525">
              <a:solidFill>
                <a:schemeClr val="bg1"/>
              </a:solidFill>
              <a:round/>
              <a:headEnd/>
              <a:tailEnd/>
            </a:ln>
          </p:spPr>
          <p:txBody>
            <a:bodyPr anchor="ctr"/>
            <a:lstStyle/>
            <a:p>
              <a:endParaRPr lang="en-US"/>
            </a:p>
          </p:txBody>
        </p:sp>
        <p:sp>
          <p:nvSpPr>
            <p:cNvPr id="7192" name="Line 297"/>
            <p:cNvSpPr>
              <a:spLocks noChangeShapeType="1"/>
            </p:cNvSpPr>
            <p:nvPr/>
          </p:nvSpPr>
          <p:spPr bwMode="auto">
            <a:xfrm flipV="1">
              <a:off x="3552" y="2640"/>
              <a:ext cx="144" cy="576"/>
            </a:xfrm>
            <a:prstGeom prst="line">
              <a:avLst/>
            </a:prstGeom>
            <a:noFill/>
            <a:ln w="9525">
              <a:solidFill>
                <a:schemeClr val="bg1"/>
              </a:solidFill>
              <a:round/>
              <a:headEnd/>
              <a:tailEnd/>
            </a:ln>
          </p:spPr>
          <p:txBody>
            <a:bodyPr anchor="ctr"/>
            <a:lstStyle/>
            <a:p>
              <a:endParaRPr lang="en-US"/>
            </a:p>
          </p:txBody>
        </p:sp>
        <p:sp>
          <p:nvSpPr>
            <p:cNvPr id="7193" name="Line 298"/>
            <p:cNvSpPr>
              <a:spLocks noChangeShapeType="1"/>
            </p:cNvSpPr>
            <p:nvPr/>
          </p:nvSpPr>
          <p:spPr bwMode="auto">
            <a:xfrm flipV="1">
              <a:off x="3648" y="2640"/>
              <a:ext cx="192" cy="576"/>
            </a:xfrm>
            <a:prstGeom prst="line">
              <a:avLst/>
            </a:prstGeom>
            <a:noFill/>
            <a:ln w="9525">
              <a:solidFill>
                <a:schemeClr val="bg1"/>
              </a:solidFill>
              <a:round/>
              <a:headEnd/>
              <a:tailEnd/>
            </a:ln>
          </p:spPr>
          <p:txBody>
            <a:bodyPr anchor="ctr"/>
            <a:lstStyle/>
            <a:p>
              <a:endParaRPr lang="en-US"/>
            </a:p>
          </p:txBody>
        </p:sp>
        <p:sp>
          <p:nvSpPr>
            <p:cNvPr id="7194" name="Line 299"/>
            <p:cNvSpPr>
              <a:spLocks noChangeShapeType="1"/>
            </p:cNvSpPr>
            <p:nvPr/>
          </p:nvSpPr>
          <p:spPr bwMode="auto">
            <a:xfrm flipV="1">
              <a:off x="3792" y="2640"/>
              <a:ext cx="288" cy="576"/>
            </a:xfrm>
            <a:prstGeom prst="line">
              <a:avLst/>
            </a:prstGeom>
            <a:noFill/>
            <a:ln w="9525">
              <a:solidFill>
                <a:schemeClr val="bg1"/>
              </a:solidFill>
              <a:round/>
              <a:headEnd/>
              <a:tailEnd/>
            </a:ln>
          </p:spPr>
          <p:txBody>
            <a:bodyPr anchor="ctr"/>
            <a:lstStyle/>
            <a:p>
              <a:endParaRPr lang="en-US"/>
            </a:p>
          </p:txBody>
        </p:sp>
        <p:sp>
          <p:nvSpPr>
            <p:cNvPr id="7195" name="Line 300"/>
            <p:cNvSpPr>
              <a:spLocks noChangeShapeType="1"/>
            </p:cNvSpPr>
            <p:nvPr/>
          </p:nvSpPr>
          <p:spPr bwMode="auto">
            <a:xfrm>
              <a:off x="2790" y="2784"/>
              <a:ext cx="1434" cy="0"/>
            </a:xfrm>
            <a:prstGeom prst="line">
              <a:avLst/>
            </a:prstGeom>
            <a:noFill/>
            <a:ln w="9525">
              <a:solidFill>
                <a:schemeClr val="bg1"/>
              </a:solidFill>
              <a:round/>
              <a:headEnd/>
              <a:tailEnd/>
            </a:ln>
          </p:spPr>
          <p:txBody>
            <a:bodyPr anchor="ctr"/>
            <a:lstStyle/>
            <a:p>
              <a:endParaRPr lang="en-US"/>
            </a:p>
          </p:txBody>
        </p:sp>
        <p:sp>
          <p:nvSpPr>
            <p:cNvPr id="7196" name="Line 301"/>
            <p:cNvSpPr>
              <a:spLocks noChangeShapeType="1"/>
            </p:cNvSpPr>
            <p:nvPr/>
          </p:nvSpPr>
          <p:spPr bwMode="auto">
            <a:xfrm>
              <a:off x="2892" y="2928"/>
              <a:ext cx="1236" cy="0"/>
            </a:xfrm>
            <a:prstGeom prst="line">
              <a:avLst/>
            </a:prstGeom>
            <a:noFill/>
            <a:ln w="9525">
              <a:solidFill>
                <a:schemeClr val="bg1"/>
              </a:solidFill>
              <a:round/>
              <a:headEnd/>
              <a:tailEnd/>
            </a:ln>
          </p:spPr>
          <p:txBody>
            <a:bodyPr anchor="ctr"/>
            <a:lstStyle/>
            <a:p>
              <a:endParaRPr lang="en-US"/>
            </a:p>
          </p:txBody>
        </p:sp>
        <p:sp>
          <p:nvSpPr>
            <p:cNvPr id="7197" name="Line 302"/>
            <p:cNvSpPr>
              <a:spLocks noChangeShapeType="1"/>
            </p:cNvSpPr>
            <p:nvPr/>
          </p:nvSpPr>
          <p:spPr bwMode="auto">
            <a:xfrm>
              <a:off x="2992" y="3072"/>
              <a:ext cx="1025" cy="0"/>
            </a:xfrm>
            <a:prstGeom prst="line">
              <a:avLst/>
            </a:prstGeom>
            <a:noFill/>
            <a:ln w="9525">
              <a:solidFill>
                <a:schemeClr val="bg1"/>
              </a:solidFill>
              <a:round/>
              <a:headEnd/>
              <a:tailEnd/>
            </a:ln>
          </p:spPr>
          <p:txBody>
            <a:bodyPr anchor="ctr"/>
            <a:lstStyle/>
            <a:p>
              <a:endParaRPr lang="en-US"/>
            </a:p>
          </p:txBody>
        </p:sp>
      </p:grpSp>
      <p:sp>
        <p:nvSpPr>
          <p:cNvPr id="1056047" name="AutoShape 303"/>
          <p:cNvSpPr>
            <a:spLocks noChangeArrowheads="1"/>
          </p:cNvSpPr>
          <p:nvPr/>
        </p:nvSpPr>
        <p:spPr bwMode="auto">
          <a:xfrm rot="-2435325">
            <a:off x="3141663" y="2755900"/>
            <a:ext cx="844550" cy="536575"/>
          </a:xfrm>
          <a:prstGeom prst="rightArrow">
            <a:avLst>
              <a:gd name="adj1" fmla="val 54574"/>
              <a:gd name="adj2" fmla="val 41222"/>
            </a:avLst>
          </a:prstGeom>
          <a:gradFill rotWithShape="1">
            <a:gsLst>
              <a:gs pos="0">
                <a:srgbClr val="FF9933"/>
              </a:gs>
              <a:gs pos="100000">
                <a:srgbClr val="764718"/>
              </a:gs>
            </a:gsLst>
            <a:lin ang="0" scaled="1"/>
          </a:gradFill>
          <a:ln w="9525">
            <a:noFill/>
            <a:miter lim="800000"/>
            <a:headEnd/>
            <a:tailEnd/>
          </a:ln>
        </p:spPr>
        <p:txBody>
          <a:bodyPr wrap="none" anchor="ctr"/>
          <a:lstStyle/>
          <a:p>
            <a:endParaRPr lang="en-US"/>
          </a:p>
        </p:txBody>
      </p:sp>
      <p:grpSp>
        <p:nvGrpSpPr>
          <p:cNvPr id="20" name="Group 304"/>
          <p:cNvGrpSpPr>
            <a:grpSpLocks/>
          </p:cNvGrpSpPr>
          <p:nvPr/>
        </p:nvGrpSpPr>
        <p:grpSpPr bwMode="auto">
          <a:xfrm>
            <a:off x="504825" y="4519612"/>
            <a:ext cx="1836738" cy="1127125"/>
            <a:chOff x="382" y="2978"/>
            <a:chExt cx="1157" cy="710"/>
          </a:xfrm>
        </p:grpSpPr>
        <p:sp>
          <p:nvSpPr>
            <p:cNvPr id="7185" name="AutoShape 305"/>
            <p:cNvSpPr>
              <a:spLocks noChangeArrowheads="1"/>
            </p:cNvSpPr>
            <p:nvPr/>
          </p:nvSpPr>
          <p:spPr bwMode="auto">
            <a:xfrm rot="4039054">
              <a:off x="1027" y="3176"/>
              <a:ext cx="710" cy="314"/>
            </a:xfrm>
            <a:prstGeom prst="leftRightArrow">
              <a:avLst>
                <a:gd name="adj1" fmla="val 50000"/>
                <a:gd name="adj2" fmla="val 45223"/>
              </a:avLst>
            </a:prstGeom>
            <a:solidFill>
              <a:srgbClr val="000000">
                <a:alpha val="79999"/>
              </a:srgbClr>
            </a:solidFill>
            <a:ln w="9525">
              <a:noFill/>
              <a:miter lim="800000"/>
              <a:headEnd/>
              <a:tailEnd/>
            </a:ln>
          </p:spPr>
          <p:txBody>
            <a:bodyPr wrap="none" anchor="ctr"/>
            <a:lstStyle/>
            <a:p>
              <a:endParaRPr lang="en-US"/>
            </a:p>
          </p:txBody>
        </p:sp>
        <p:sp>
          <p:nvSpPr>
            <p:cNvPr id="7186" name="AutoShape 306"/>
            <p:cNvSpPr>
              <a:spLocks noChangeArrowheads="1"/>
            </p:cNvSpPr>
            <p:nvPr/>
          </p:nvSpPr>
          <p:spPr bwMode="auto">
            <a:xfrm>
              <a:off x="382" y="3186"/>
              <a:ext cx="732" cy="479"/>
            </a:xfrm>
            <a:prstGeom prst="roundRect">
              <a:avLst>
                <a:gd name="adj" fmla="val 16667"/>
              </a:avLst>
            </a:prstGeom>
            <a:solidFill>
              <a:srgbClr val="000000">
                <a:alpha val="76862"/>
              </a:srgbClr>
            </a:solidFill>
            <a:ln w="9525">
              <a:noFill/>
              <a:round/>
              <a:headEnd/>
              <a:tailEnd/>
            </a:ln>
          </p:spPr>
          <p:txBody>
            <a:bodyPr lIns="0" tIns="0" rIns="0" bIns="0">
              <a:spAutoFit/>
            </a:bodyPr>
            <a:lstStyle/>
            <a:p>
              <a:pPr>
                <a:lnSpc>
                  <a:spcPct val="90000"/>
                </a:lnSpc>
              </a:pPr>
              <a:r>
                <a:rPr lang="el-GR">
                  <a:solidFill>
                    <a:schemeClr val="bg1"/>
                  </a:solidFill>
                  <a:cs typeface="Times New Roman" pitchFamily="18" charset="0"/>
                </a:rPr>
                <a:t>Δ</a:t>
              </a:r>
              <a:r>
                <a:rPr lang="nl-BE">
                  <a:solidFill>
                    <a:schemeClr val="bg1"/>
                  </a:solidFill>
                  <a:cs typeface="Times New Roman" pitchFamily="18" charset="0"/>
                </a:rPr>
                <a:t> </a:t>
              </a:r>
              <a:r>
                <a:rPr lang="en-US" sz="1800">
                  <a:solidFill>
                    <a:schemeClr val="bg1"/>
                  </a:solidFill>
                </a:rPr>
                <a:t>= outcome</a:t>
              </a:r>
            </a:p>
          </p:txBody>
        </p:sp>
      </p:grpSp>
      <p:sp>
        <p:nvSpPr>
          <p:cNvPr id="309" name="Left Brace 308"/>
          <p:cNvSpPr>
            <a:spLocks/>
          </p:cNvSpPr>
          <p:nvPr/>
        </p:nvSpPr>
        <p:spPr bwMode="auto">
          <a:xfrm>
            <a:off x="5916613" y="3636962"/>
            <a:ext cx="541337" cy="2900363"/>
          </a:xfrm>
          <a:prstGeom prst="leftBrace">
            <a:avLst>
              <a:gd name="adj1" fmla="val 58291"/>
              <a:gd name="adj2" fmla="val 46463"/>
            </a:avLst>
          </a:prstGeom>
          <a:noFill/>
          <a:ln w="38100" algn="ctr">
            <a:solidFill>
              <a:schemeClr val="bg1"/>
            </a:solidFill>
            <a:round/>
            <a:headEnd/>
            <a:tailEnd/>
          </a:ln>
        </p:spPr>
        <p:txBody>
          <a:bodyPr wrap="none" anchor="ctr"/>
          <a:lstStyle/>
          <a:p>
            <a:endParaRPr lang="en-US"/>
          </a:p>
        </p:txBody>
      </p:sp>
      <p:sp>
        <p:nvSpPr>
          <p:cNvPr id="308" name="Text Box 279"/>
          <p:cNvSpPr txBox="1">
            <a:spLocks noChangeArrowheads="1"/>
          </p:cNvSpPr>
          <p:nvPr/>
        </p:nvSpPr>
        <p:spPr bwMode="auto">
          <a:xfrm>
            <a:off x="4241800" y="3221037"/>
            <a:ext cx="1161686" cy="762000"/>
          </a:xfrm>
          <a:prstGeom prst="rect">
            <a:avLst/>
          </a:prstGeom>
          <a:noFill/>
          <a:ln w="9525">
            <a:noFill/>
            <a:miter lim="800000"/>
            <a:headEnd/>
            <a:tailEnd/>
          </a:ln>
        </p:spPr>
        <p:txBody>
          <a:bodyPr wrap="none">
            <a:spAutoFit/>
          </a:bodyPr>
          <a:lstStyle/>
          <a:p>
            <a:r>
              <a:rPr lang="en-US" sz="2000" dirty="0">
                <a:solidFill>
                  <a:schemeClr val="bg1"/>
                </a:solidFill>
              </a:rPr>
              <a:t>further R&amp;D</a:t>
            </a:r>
          </a:p>
          <a:p>
            <a:r>
              <a:rPr lang="en-US" sz="1200" dirty="0">
                <a:solidFill>
                  <a:schemeClr val="bg1"/>
                </a:solidFill>
              </a:rPr>
              <a:t>(instrument and</a:t>
            </a:r>
          </a:p>
          <a:p>
            <a:r>
              <a:rPr lang="en-US" sz="1200" dirty="0">
                <a:solidFill>
                  <a:schemeClr val="bg1"/>
                </a:solidFill>
              </a:rPr>
              <a:t>study optimization)</a:t>
            </a:r>
          </a:p>
        </p:txBody>
      </p:sp>
      <p:sp>
        <p:nvSpPr>
          <p:cNvPr id="15" name="Slide Number Placeholder 14"/>
          <p:cNvSpPr>
            <a:spLocks noGrp="1"/>
          </p:cNvSpPr>
          <p:nvPr>
            <p:ph type="sldNum" sz="quarter" idx="10"/>
          </p:nvPr>
        </p:nvSpPr>
        <p:spPr/>
        <p:txBody>
          <a:bodyPr/>
          <a:lstStyle/>
          <a:p>
            <a:fld id="{970F0956-5B8E-40B4-A8DD-F75AA1D26018}" type="slidenum">
              <a:rPr lang="en-US" smtClean="0"/>
              <a:pPr/>
              <a:t>6</a:t>
            </a:fld>
            <a:endParaRPr lang="en-US"/>
          </a:p>
        </p:txBody>
      </p:sp>
    </p:spTree>
    <p:extLst>
      <p:ext uri="{BB962C8B-B14F-4D97-AF65-F5344CB8AC3E}">
        <p14:creationId xmlns:p14="http://schemas.microsoft.com/office/powerpoint/2010/main" val="28957200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5603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055780"/>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9"/>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056047"/>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7"/>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308"/>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309"/>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7205"/>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16"/>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18"/>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55780" grpId="0"/>
      <p:bldP spid="7205" grpId="0" animBg="1"/>
      <p:bldP spid="1056034" grpId="0" animBg="1"/>
      <p:bldP spid="1056047" grpId="0" animBg="1"/>
      <p:bldP spid="309" grpId="0" animBg="1"/>
      <p:bldP spid="308" grpId="0"/>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Questions (generally) to be avoided</a:t>
            </a:r>
          </a:p>
        </p:txBody>
      </p:sp>
      <p:sp>
        <p:nvSpPr>
          <p:cNvPr id="3" name="Content Placeholder 2"/>
          <p:cNvSpPr>
            <a:spLocks noGrp="1"/>
          </p:cNvSpPr>
          <p:nvPr>
            <p:ph idx="1"/>
          </p:nvPr>
        </p:nvSpPr>
        <p:spPr/>
        <p:txBody>
          <a:bodyPr/>
          <a:lstStyle/>
          <a:p>
            <a:pPr>
              <a:buFont typeface="Arial" panose="020B0604020202020204" pitchFamily="34" charset="0"/>
              <a:buChar char="•"/>
            </a:pPr>
            <a:r>
              <a:rPr lang="en-US" dirty="0"/>
              <a:t>Double-barreled:</a:t>
            </a:r>
          </a:p>
          <a:p>
            <a:pPr lvl="2">
              <a:buFont typeface="Arial" panose="020B0604020202020204" pitchFamily="34" charset="0"/>
              <a:buChar char="•"/>
            </a:pPr>
            <a:r>
              <a:rPr lang="en-US" dirty="0"/>
              <a:t>two questions in one;</a:t>
            </a:r>
          </a:p>
          <a:p>
            <a:pPr>
              <a:buFont typeface="Arial" panose="020B0604020202020204" pitchFamily="34" charset="0"/>
              <a:buChar char="•"/>
            </a:pPr>
            <a:r>
              <a:rPr lang="en-US" dirty="0"/>
              <a:t>Leading:</a:t>
            </a:r>
          </a:p>
          <a:p>
            <a:pPr lvl="2">
              <a:buFont typeface="Arial" panose="020B0604020202020204" pitchFamily="34" charset="0"/>
              <a:buChar char="•"/>
            </a:pPr>
            <a:r>
              <a:rPr lang="en-US" dirty="0"/>
              <a:t>Suggest answers in a certain direction;</a:t>
            </a:r>
          </a:p>
          <a:p>
            <a:pPr>
              <a:buFont typeface="Arial" panose="020B0604020202020204" pitchFamily="34" charset="0"/>
              <a:buChar char="•"/>
            </a:pPr>
            <a:r>
              <a:rPr lang="en-US" dirty="0"/>
              <a:t>Use of double negatives;</a:t>
            </a:r>
          </a:p>
          <a:p>
            <a:pPr>
              <a:buFont typeface="Arial" panose="020B0604020202020204" pitchFamily="34" charset="0"/>
              <a:buChar char="•"/>
            </a:pPr>
            <a:r>
              <a:rPr lang="en-US" dirty="0"/>
              <a:t>Use unfamiliar jargon or technical terms;</a:t>
            </a:r>
          </a:p>
          <a:p>
            <a:pPr>
              <a:buFont typeface="Arial" panose="020B0604020202020204" pitchFamily="34" charset="0"/>
              <a:buChar char="•"/>
            </a:pPr>
            <a:r>
              <a:rPr lang="en-US" dirty="0"/>
              <a:t>Vague questions;</a:t>
            </a:r>
          </a:p>
          <a:p>
            <a:pPr>
              <a:buFont typeface="Arial" panose="020B0604020202020204" pitchFamily="34" charset="0"/>
              <a:buChar char="•"/>
            </a:pPr>
            <a:r>
              <a:rPr lang="en-US" dirty="0"/>
              <a:t>Use of emotional language;</a:t>
            </a:r>
          </a:p>
          <a:p>
            <a:pPr>
              <a:buFont typeface="Arial" panose="020B0604020202020204" pitchFamily="34" charset="0"/>
              <a:buChar char="•"/>
            </a:pPr>
            <a:r>
              <a:rPr lang="en-US" dirty="0"/>
              <a:t>Questions beyond the respondent’s capability to answer.</a:t>
            </a:r>
          </a:p>
        </p:txBody>
      </p:sp>
      <p:sp>
        <p:nvSpPr>
          <p:cNvPr id="4" name="Rectangle 3"/>
          <p:cNvSpPr/>
          <p:nvPr/>
        </p:nvSpPr>
        <p:spPr>
          <a:xfrm>
            <a:off x="381000" y="6320135"/>
            <a:ext cx="8686800" cy="461665"/>
          </a:xfrm>
          <a:prstGeom prst="rect">
            <a:avLst/>
          </a:prstGeom>
        </p:spPr>
        <p:txBody>
          <a:bodyPr wrap="square">
            <a:spAutoFit/>
          </a:bodyPr>
          <a:lstStyle/>
          <a:p>
            <a:pPr algn="r"/>
            <a:r>
              <a:rPr lang="en-US" sz="1200" b="0" dirty="0">
                <a:solidFill>
                  <a:schemeClr val="bg1"/>
                </a:solidFill>
                <a:latin typeface="FuturaStd-Book"/>
              </a:rPr>
              <a:t>MC. Harrell &amp; MA. Bradley. Data Collection Methods: Semi-Structured Interviews and Focus Groups. RAND Corporation 2009. </a:t>
            </a:r>
            <a:r>
              <a:rPr lang="en-US" sz="1200" b="0" dirty="0">
                <a:solidFill>
                  <a:schemeClr val="bg1"/>
                </a:solidFill>
                <a:latin typeface="FuturaStd-Book"/>
                <a:hlinkClick r:id="rId2"/>
              </a:rPr>
              <a:t>http://www.rand.org/pubs/technical_reports/TR718.htm</a:t>
            </a:r>
            <a:r>
              <a:rPr lang="en-US" sz="1200" b="0" dirty="0">
                <a:solidFill>
                  <a:schemeClr val="bg1"/>
                </a:solidFill>
                <a:latin typeface="FuturaStd-Book"/>
              </a:rPr>
              <a:t> l</a:t>
            </a:r>
          </a:p>
        </p:txBody>
      </p:sp>
      <p:sp>
        <p:nvSpPr>
          <p:cNvPr id="5" name="Slide Number Placeholder 4">
            <a:extLst>
              <a:ext uri="{FF2B5EF4-FFF2-40B4-BE49-F238E27FC236}">
                <a16:creationId xmlns:a16="http://schemas.microsoft.com/office/drawing/2014/main" id="{045B23C4-119B-45A8-AD08-63C4A2229A6A}"/>
              </a:ext>
            </a:extLst>
          </p:cNvPr>
          <p:cNvSpPr>
            <a:spLocks noGrp="1"/>
          </p:cNvSpPr>
          <p:nvPr>
            <p:ph type="sldNum" sz="quarter" idx="10"/>
          </p:nvPr>
        </p:nvSpPr>
        <p:spPr/>
        <p:txBody>
          <a:bodyPr/>
          <a:lstStyle/>
          <a:p>
            <a:fld id="{01EF93C7-D0AB-41D7-8C62-1F8A9E33AE23}" type="slidenum">
              <a:rPr lang="en-US" smtClean="0"/>
              <a:pPr/>
              <a:t>60</a:t>
            </a:fld>
            <a:endParaRPr lang="en-US"/>
          </a:p>
        </p:txBody>
      </p:sp>
    </p:spTree>
    <p:extLst>
      <p:ext uri="{BB962C8B-B14F-4D97-AF65-F5344CB8AC3E}">
        <p14:creationId xmlns:p14="http://schemas.microsoft.com/office/powerpoint/2010/main" val="3369309761"/>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Some types of open-ended questions</a:t>
            </a:r>
          </a:p>
        </p:txBody>
      </p:sp>
      <p:sp>
        <p:nvSpPr>
          <p:cNvPr id="3" name="Content Placeholder 2"/>
          <p:cNvSpPr>
            <a:spLocks noGrp="1"/>
          </p:cNvSpPr>
          <p:nvPr>
            <p:ph idx="1"/>
          </p:nvPr>
        </p:nvSpPr>
        <p:spPr>
          <a:xfrm>
            <a:off x="228600" y="1371600"/>
            <a:ext cx="8686800" cy="4953000"/>
          </a:xfrm>
        </p:spPr>
        <p:txBody>
          <a:bodyPr/>
          <a:lstStyle/>
          <a:p>
            <a:pPr>
              <a:buFont typeface="Arial" panose="020B0604020202020204" pitchFamily="34" charset="0"/>
              <a:buChar char="•"/>
            </a:pPr>
            <a:r>
              <a:rPr lang="en-US" dirty="0"/>
              <a:t>Hypothetical:</a:t>
            </a:r>
          </a:p>
          <a:p>
            <a:pPr lvl="2">
              <a:buFont typeface="Arial" panose="020B0604020202020204" pitchFamily="34" charset="0"/>
              <a:buChar char="•"/>
            </a:pPr>
            <a:r>
              <a:rPr lang="en-US" dirty="0"/>
              <a:t>If you get the chance to be a Covid-19 scientist, do you think you can discover a vaccine for the virus?</a:t>
            </a:r>
          </a:p>
          <a:p>
            <a:pPr>
              <a:buFont typeface="Arial" panose="020B0604020202020204" pitchFamily="34" charset="0"/>
              <a:buChar char="•"/>
            </a:pPr>
            <a:r>
              <a:rPr lang="en-US" dirty="0"/>
              <a:t>Provocative:</a:t>
            </a:r>
          </a:p>
          <a:p>
            <a:pPr lvl="2">
              <a:buFont typeface="Arial" panose="020B0604020202020204" pitchFamily="34" charset="0"/>
              <a:buChar char="•"/>
            </a:pPr>
            <a:r>
              <a:rPr lang="en-US" dirty="0"/>
              <a:t>I have heard people saying most evaluations are subjective-what do you think?</a:t>
            </a:r>
          </a:p>
          <a:p>
            <a:pPr>
              <a:buFont typeface="Arial" panose="020B0604020202020204" pitchFamily="34" charset="0"/>
              <a:buChar char="•"/>
            </a:pPr>
            <a:r>
              <a:rPr lang="en-US" dirty="0"/>
              <a:t>Ideal:</a:t>
            </a:r>
          </a:p>
          <a:p>
            <a:pPr lvl="2">
              <a:buFont typeface="Arial" panose="020B0604020202020204" pitchFamily="34" charset="0"/>
              <a:buChar char="•"/>
            </a:pPr>
            <a:r>
              <a:rPr lang="en-US" dirty="0"/>
              <a:t>In your opinion, what would be the best solution for making EHR systems more useful for secondary data analysis?</a:t>
            </a:r>
          </a:p>
          <a:p>
            <a:pPr>
              <a:buFont typeface="Arial" panose="020B0604020202020204" pitchFamily="34" charset="0"/>
              <a:buChar char="•"/>
            </a:pPr>
            <a:r>
              <a:rPr lang="en-US" dirty="0"/>
              <a:t>Interpretative: </a:t>
            </a:r>
          </a:p>
          <a:p>
            <a:pPr lvl="2">
              <a:buFont typeface="Arial" panose="020B0604020202020204" pitchFamily="34" charset="0"/>
              <a:buChar char="•"/>
            </a:pPr>
            <a:r>
              <a:rPr lang="en-US" dirty="0"/>
              <a:t>What do you mean by a ‘user-friendly EHR system’ ?</a:t>
            </a:r>
          </a:p>
        </p:txBody>
      </p:sp>
      <p:sp>
        <p:nvSpPr>
          <p:cNvPr id="5" name="Rectangle 4">
            <a:extLst>
              <a:ext uri="{FF2B5EF4-FFF2-40B4-BE49-F238E27FC236}">
                <a16:creationId xmlns:a16="http://schemas.microsoft.com/office/drawing/2014/main" id="{997B8DC3-672B-405F-8BBC-311DA41B08E1}"/>
              </a:ext>
            </a:extLst>
          </p:cNvPr>
          <p:cNvSpPr/>
          <p:nvPr/>
        </p:nvSpPr>
        <p:spPr>
          <a:xfrm>
            <a:off x="381000" y="6320135"/>
            <a:ext cx="8686800" cy="461665"/>
          </a:xfrm>
          <a:prstGeom prst="rect">
            <a:avLst/>
          </a:prstGeom>
        </p:spPr>
        <p:txBody>
          <a:bodyPr wrap="square">
            <a:spAutoFit/>
          </a:bodyPr>
          <a:lstStyle/>
          <a:p>
            <a:pPr algn="r"/>
            <a:r>
              <a:rPr lang="en-US" sz="1200" b="0" dirty="0">
                <a:solidFill>
                  <a:schemeClr val="bg1"/>
                </a:solidFill>
                <a:latin typeface="FuturaStd-Book"/>
              </a:rPr>
              <a:t>Adapted from: MC. Harrell &amp; MA. Bradley. Data Collection Methods: Semi-Structured Interviews and Focus Groups. RAND Corporation 2009. </a:t>
            </a:r>
            <a:r>
              <a:rPr lang="en-US" sz="1200" b="0" dirty="0">
                <a:solidFill>
                  <a:schemeClr val="bg1"/>
                </a:solidFill>
                <a:latin typeface="FuturaStd-Book"/>
                <a:hlinkClick r:id="rId2"/>
              </a:rPr>
              <a:t>http://www.rand.org/pubs/technical_reports/TR718.html</a:t>
            </a:r>
            <a:r>
              <a:rPr lang="en-US" sz="1200" b="0" dirty="0">
                <a:solidFill>
                  <a:schemeClr val="bg1"/>
                </a:solidFill>
                <a:latin typeface="FuturaStd-Book"/>
              </a:rPr>
              <a:t> </a:t>
            </a:r>
          </a:p>
        </p:txBody>
      </p:sp>
      <p:sp>
        <p:nvSpPr>
          <p:cNvPr id="6" name="Slide Number Placeholder 5">
            <a:extLst>
              <a:ext uri="{FF2B5EF4-FFF2-40B4-BE49-F238E27FC236}">
                <a16:creationId xmlns:a16="http://schemas.microsoft.com/office/drawing/2014/main" id="{A584BDA9-7111-45D1-8CD8-8F9FC205FFAE}"/>
              </a:ext>
            </a:extLst>
          </p:cNvPr>
          <p:cNvSpPr>
            <a:spLocks noGrp="1"/>
          </p:cNvSpPr>
          <p:nvPr>
            <p:ph type="sldNum" sz="quarter" idx="10"/>
          </p:nvPr>
        </p:nvSpPr>
        <p:spPr/>
        <p:txBody>
          <a:bodyPr/>
          <a:lstStyle/>
          <a:p>
            <a:fld id="{01EF93C7-D0AB-41D7-8C62-1F8A9E33AE23}" type="slidenum">
              <a:rPr lang="en-US" smtClean="0"/>
              <a:pPr/>
              <a:t>61</a:t>
            </a:fld>
            <a:endParaRPr lang="en-US"/>
          </a:p>
        </p:txBody>
      </p:sp>
    </p:spTree>
    <p:extLst>
      <p:ext uri="{BB962C8B-B14F-4D97-AF65-F5344CB8AC3E}">
        <p14:creationId xmlns:p14="http://schemas.microsoft.com/office/powerpoint/2010/main" val="3479396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Data extraction</a:t>
            </a:r>
          </a:p>
        </p:txBody>
      </p:sp>
      <p:sp>
        <p:nvSpPr>
          <p:cNvPr id="3" name="Content Placeholder 2"/>
          <p:cNvSpPr>
            <a:spLocks noGrp="1"/>
          </p:cNvSpPr>
          <p:nvPr>
            <p:ph idx="1"/>
          </p:nvPr>
        </p:nvSpPr>
        <p:spPr/>
        <p:txBody>
          <a:bodyPr/>
          <a:lstStyle/>
          <a:p>
            <a:pPr>
              <a:buFont typeface="Arial" panose="020B0604020202020204" pitchFamily="34" charset="0"/>
              <a:buChar char="•"/>
            </a:pPr>
            <a:r>
              <a:rPr lang="en-US" dirty="0"/>
              <a:t>Select text to examine;</a:t>
            </a:r>
          </a:p>
          <a:p>
            <a:pPr>
              <a:buFont typeface="Arial" panose="020B0604020202020204" pitchFamily="34" charset="0"/>
              <a:buChar char="•"/>
            </a:pPr>
            <a:r>
              <a:rPr lang="en-US" dirty="0"/>
              <a:t>Identify themes;</a:t>
            </a:r>
          </a:p>
          <a:p>
            <a:pPr>
              <a:buFont typeface="Arial" panose="020B0604020202020204" pitchFamily="34" charset="0"/>
              <a:buChar char="•"/>
            </a:pPr>
            <a:r>
              <a:rPr lang="en-US" dirty="0"/>
              <a:t>Build codebook;</a:t>
            </a:r>
          </a:p>
          <a:p>
            <a:pPr>
              <a:buFont typeface="Arial" panose="020B0604020202020204" pitchFamily="34" charset="0"/>
              <a:buChar char="•"/>
            </a:pPr>
            <a:r>
              <a:rPr lang="en-US" dirty="0"/>
              <a:t>Tag text for themes;</a:t>
            </a:r>
          </a:p>
          <a:p>
            <a:pPr>
              <a:buFont typeface="Arial" panose="020B0604020202020204" pitchFamily="34" charset="0"/>
              <a:buChar char="•"/>
            </a:pPr>
            <a:r>
              <a:rPr lang="en-US" dirty="0"/>
              <a:t>Search for subthemes;</a:t>
            </a:r>
          </a:p>
          <a:p>
            <a:pPr>
              <a:buFont typeface="Arial" panose="020B0604020202020204" pitchFamily="34" charset="0"/>
              <a:buChar char="•"/>
            </a:pPr>
            <a:r>
              <a:rPr lang="en-US" dirty="0"/>
              <a:t>Search for patterns among themes:</a:t>
            </a:r>
          </a:p>
          <a:p>
            <a:pPr lvl="2">
              <a:buFont typeface="Arial" panose="020B0604020202020204" pitchFamily="34" charset="0"/>
              <a:buChar char="•"/>
            </a:pPr>
            <a:r>
              <a:rPr lang="en-US" dirty="0"/>
              <a:t>Examine distribution of themes across types of people/cases;</a:t>
            </a:r>
          </a:p>
          <a:p>
            <a:pPr lvl="2">
              <a:buFont typeface="Arial" panose="020B0604020202020204" pitchFamily="34" charset="0"/>
              <a:buChar char="•"/>
            </a:pPr>
            <a:r>
              <a:rPr lang="en-US" dirty="0"/>
              <a:t>Examine relationships among themes (potential hypotheses).</a:t>
            </a:r>
          </a:p>
        </p:txBody>
      </p:sp>
      <p:sp>
        <p:nvSpPr>
          <p:cNvPr id="4" name="Rectangle 3"/>
          <p:cNvSpPr/>
          <p:nvPr/>
        </p:nvSpPr>
        <p:spPr>
          <a:xfrm>
            <a:off x="381000" y="6320135"/>
            <a:ext cx="8686800" cy="461665"/>
          </a:xfrm>
          <a:prstGeom prst="rect">
            <a:avLst/>
          </a:prstGeom>
        </p:spPr>
        <p:txBody>
          <a:bodyPr wrap="square">
            <a:spAutoFit/>
          </a:bodyPr>
          <a:lstStyle/>
          <a:p>
            <a:pPr algn="r"/>
            <a:r>
              <a:rPr lang="en-US" sz="1200" b="0" dirty="0">
                <a:solidFill>
                  <a:schemeClr val="bg1"/>
                </a:solidFill>
                <a:latin typeface="FuturaStd-Book"/>
              </a:rPr>
              <a:t>MC. Harrell &amp; MA. Bradley. Data Collection Methods: Semi-Structured Interviews and Focus Groups. RAND Corporation 2009. </a:t>
            </a:r>
            <a:r>
              <a:rPr lang="en-US" sz="1200" b="0" dirty="0">
                <a:solidFill>
                  <a:schemeClr val="bg1"/>
                </a:solidFill>
                <a:latin typeface="FuturaStd-Book"/>
                <a:hlinkClick r:id="rId2"/>
              </a:rPr>
              <a:t>http://www.rand.org/pubs/technical_reports/TR718.html</a:t>
            </a:r>
            <a:r>
              <a:rPr lang="en-US" sz="1200" b="0" dirty="0">
                <a:solidFill>
                  <a:schemeClr val="bg1"/>
                </a:solidFill>
                <a:latin typeface="FuturaStd-Book"/>
              </a:rPr>
              <a:t> </a:t>
            </a:r>
          </a:p>
        </p:txBody>
      </p:sp>
      <p:sp>
        <p:nvSpPr>
          <p:cNvPr id="5" name="Slide Number Placeholder 4">
            <a:extLst>
              <a:ext uri="{FF2B5EF4-FFF2-40B4-BE49-F238E27FC236}">
                <a16:creationId xmlns:a16="http://schemas.microsoft.com/office/drawing/2014/main" id="{37446667-E555-4134-95DD-A5B0C8AB4034}"/>
              </a:ext>
            </a:extLst>
          </p:cNvPr>
          <p:cNvSpPr>
            <a:spLocks noGrp="1"/>
          </p:cNvSpPr>
          <p:nvPr>
            <p:ph type="sldNum" sz="quarter" idx="10"/>
          </p:nvPr>
        </p:nvSpPr>
        <p:spPr/>
        <p:txBody>
          <a:bodyPr/>
          <a:lstStyle/>
          <a:p>
            <a:fld id="{01EF93C7-D0AB-41D7-8C62-1F8A9E33AE23}" type="slidenum">
              <a:rPr lang="en-US" smtClean="0"/>
              <a:pPr/>
              <a:t>62</a:t>
            </a:fld>
            <a:endParaRPr lang="en-US"/>
          </a:p>
        </p:txBody>
      </p:sp>
    </p:spTree>
    <p:extLst>
      <p:ext uri="{BB962C8B-B14F-4D97-AF65-F5344CB8AC3E}">
        <p14:creationId xmlns:p14="http://schemas.microsoft.com/office/powerpoint/2010/main" val="642963158"/>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Data extraction: code assignment</a:t>
            </a:r>
          </a:p>
        </p:txBody>
      </p:sp>
      <p:sp>
        <p:nvSpPr>
          <p:cNvPr id="3" name="Content Placeholder 2"/>
          <p:cNvSpPr>
            <a:spLocks noGrp="1"/>
          </p:cNvSpPr>
          <p:nvPr>
            <p:ph idx="1"/>
          </p:nvPr>
        </p:nvSpPr>
        <p:spPr/>
        <p:txBody>
          <a:bodyPr/>
          <a:lstStyle/>
          <a:p>
            <a:pPr>
              <a:buFont typeface="Arial" panose="020B0604020202020204" pitchFamily="34" charset="0"/>
              <a:buChar char="•"/>
            </a:pPr>
            <a:r>
              <a:rPr lang="en-US" dirty="0" err="1"/>
              <a:t>Aboutness</a:t>
            </a:r>
            <a:r>
              <a:rPr lang="en-US" dirty="0"/>
              <a:t>:</a:t>
            </a:r>
          </a:p>
          <a:p>
            <a:pPr lvl="1">
              <a:buFont typeface="Arial" panose="020B0604020202020204" pitchFamily="34" charset="0"/>
              <a:buChar char="•"/>
            </a:pPr>
            <a:r>
              <a:rPr lang="en-US" dirty="0"/>
              <a:t>Characteristics of respondents,</a:t>
            </a:r>
          </a:p>
          <a:p>
            <a:pPr lvl="1">
              <a:buFont typeface="Arial" panose="020B0604020202020204" pitchFamily="34" charset="0"/>
              <a:buChar char="•"/>
            </a:pPr>
            <a:r>
              <a:rPr lang="en-US" dirty="0"/>
              <a:t>Topics researched.</a:t>
            </a:r>
          </a:p>
          <a:p>
            <a:pPr>
              <a:buFont typeface="Arial" panose="020B0604020202020204" pitchFamily="34" charset="0"/>
              <a:buChar char="•"/>
            </a:pPr>
            <a:r>
              <a:rPr lang="en-US" dirty="0"/>
              <a:t>Form:</a:t>
            </a:r>
          </a:p>
          <a:p>
            <a:pPr lvl="1">
              <a:buFont typeface="Arial" panose="020B0604020202020204" pitchFamily="34" charset="0"/>
              <a:buChar char="•"/>
            </a:pPr>
            <a:r>
              <a:rPr lang="en-US" dirty="0"/>
              <a:t>Meaningless,</a:t>
            </a:r>
          </a:p>
          <a:p>
            <a:pPr lvl="1">
              <a:buFont typeface="Arial" panose="020B0604020202020204" pitchFamily="34" charset="0"/>
              <a:buChar char="•"/>
            </a:pPr>
            <a:r>
              <a:rPr lang="en-US" dirty="0"/>
              <a:t>Taxonomic.</a:t>
            </a:r>
          </a:p>
          <a:p>
            <a:pPr>
              <a:buFont typeface="Arial" panose="020B0604020202020204" pitchFamily="34" charset="0"/>
              <a:buChar char="•"/>
            </a:pPr>
            <a:r>
              <a:rPr lang="en-US" dirty="0"/>
              <a:t>Organization:</a:t>
            </a:r>
          </a:p>
          <a:p>
            <a:pPr lvl="1">
              <a:buFont typeface="Arial" panose="020B0604020202020204" pitchFamily="34" charset="0"/>
              <a:buChar char="•"/>
            </a:pPr>
            <a:r>
              <a:rPr lang="en-US" dirty="0"/>
              <a:t>Categorical,</a:t>
            </a:r>
          </a:p>
          <a:p>
            <a:pPr lvl="1">
              <a:buFont typeface="Arial" panose="020B0604020202020204" pitchFamily="34" charset="0"/>
              <a:buChar char="•"/>
            </a:pPr>
            <a:r>
              <a:rPr lang="en-US" dirty="0"/>
              <a:t>Broader – narrower,</a:t>
            </a:r>
          </a:p>
          <a:p>
            <a:pPr lvl="1">
              <a:buFont typeface="Arial" panose="020B0604020202020204" pitchFamily="34" charset="0"/>
              <a:buChar char="•"/>
            </a:pPr>
            <a:r>
              <a:rPr lang="en-US" dirty="0"/>
              <a:t>Subsumption.</a:t>
            </a:r>
          </a:p>
        </p:txBody>
      </p:sp>
      <p:grpSp>
        <p:nvGrpSpPr>
          <p:cNvPr id="14" name="Group 13"/>
          <p:cNvGrpSpPr/>
          <p:nvPr/>
        </p:nvGrpSpPr>
        <p:grpSpPr>
          <a:xfrm>
            <a:off x="2895600" y="4152900"/>
            <a:ext cx="5032328" cy="1740188"/>
            <a:chOff x="2895600" y="4152900"/>
            <a:chExt cx="5032328" cy="1740188"/>
          </a:xfrm>
        </p:grpSpPr>
        <p:sp>
          <p:nvSpPr>
            <p:cNvPr id="4" name="TextBox 3"/>
            <p:cNvSpPr txBox="1"/>
            <p:nvPr/>
          </p:nvSpPr>
          <p:spPr>
            <a:xfrm>
              <a:off x="5437566" y="4267200"/>
              <a:ext cx="2490362" cy="584775"/>
            </a:xfrm>
            <a:prstGeom prst="rect">
              <a:avLst/>
            </a:prstGeom>
            <a:noFill/>
          </p:spPr>
          <p:txBody>
            <a:bodyPr wrap="none" rtlCol="0">
              <a:spAutoFit/>
            </a:bodyPr>
            <a:lstStyle/>
            <a:p>
              <a:r>
                <a:rPr lang="en-US" dirty="0">
                  <a:solidFill>
                    <a:srgbClr val="FFFF00"/>
                  </a:solidFill>
                </a:rPr>
                <a:t>‘Coding tree’</a:t>
              </a:r>
            </a:p>
          </p:txBody>
        </p:sp>
        <p:cxnSp>
          <p:nvCxnSpPr>
            <p:cNvPr id="6" name="Straight Arrow Connector 5"/>
            <p:cNvCxnSpPr>
              <a:endCxn id="4" idx="1"/>
            </p:cNvCxnSpPr>
            <p:nvPr/>
          </p:nvCxnSpPr>
          <p:spPr bwMode="auto">
            <a:xfrm>
              <a:off x="2895600" y="4152900"/>
              <a:ext cx="2541966" cy="406688"/>
            </a:xfrm>
            <a:prstGeom prst="straightConnector1">
              <a:avLst/>
            </a:prstGeom>
            <a:solidFill>
              <a:schemeClr val="accent1"/>
            </a:solidFill>
            <a:ln w="28575" cap="flat" cmpd="sng" algn="ctr">
              <a:solidFill>
                <a:srgbClr val="FFFF00"/>
              </a:solidFill>
              <a:prstDash val="solid"/>
              <a:round/>
              <a:headEnd type="none" w="med" len="med"/>
              <a:tailEnd type="triangle"/>
            </a:ln>
            <a:effectLst/>
          </p:spPr>
        </p:cxnSp>
        <p:cxnSp>
          <p:nvCxnSpPr>
            <p:cNvPr id="7" name="Straight Arrow Connector 6"/>
            <p:cNvCxnSpPr>
              <a:endCxn id="4" idx="1"/>
            </p:cNvCxnSpPr>
            <p:nvPr/>
          </p:nvCxnSpPr>
          <p:spPr bwMode="auto">
            <a:xfrm flipV="1">
              <a:off x="3886200" y="4559588"/>
              <a:ext cx="1551366" cy="926812"/>
            </a:xfrm>
            <a:prstGeom prst="straightConnector1">
              <a:avLst/>
            </a:prstGeom>
            <a:solidFill>
              <a:schemeClr val="accent1"/>
            </a:solidFill>
            <a:ln w="28575" cap="flat" cmpd="sng" algn="ctr">
              <a:solidFill>
                <a:srgbClr val="FFFF00"/>
              </a:solidFill>
              <a:prstDash val="solid"/>
              <a:round/>
              <a:headEnd type="none" w="med" len="med"/>
              <a:tailEnd type="triangle"/>
            </a:ln>
            <a:effectLst/>
          </p:spPr>
        </p:cxnSp>
        <p:cxnSp>
          <p:nvCxnSpPr>
            <p:cNvPr id="10" name="Straight Arrow Connector 9"/>
            <p:cNvCxnSpPr/>
            <p:nvPr/>
          </p:nvCxnSpPr>
          <p:spPr bwMode="auto">
            <a:xfrm flipV="1">
              <a:off x="3810000" y="4578638"/>
              <a:ext cx="1627566" cy="1314450"/>
            </a:xfrm>
            <a:prstGeom prst="straightConnector1">
              <a:avLst/>
            </a:prstGeom>
            <a:solidFill>
              <a:schemeClr val="accent1"/>
            </a:solidFill>
            <a:ln w="28575" cap="flat" cmpd="sng" algn="ctr">
              <a:solidFill>
                <a:srgbClr val="FFFF00"/>
              </a:solidFill>
              <a:prstDash val="solid"/>
              <a:round/>
              <a:headEnd type="none" w="med" len="med"/>
              <a:tailEnd type="triangle"/>
            </a:ln>
            <a:effectLst/>
          </p:spPr>
        </p:cxnSp>
      </p:grpSp>
      <p:sp>
        <p:nvSpPr>
          <p:cNvPr id="5" name="Slide Number Placeholder 4">
            <a:extLst>
              <a:ext uri="{FF2B5EF4-FFF2-40B4-BE49-F238E27FC236}">
                <a16:creationId xmlns:a16="http://schemas.microsoft.com/office/drawing/2014/main" id="{140905B9-D646-4B9A-898B-E20FCA13802C}"/>
              </a:ext>
            </a:extLst>
          </p:cNvPr>
          <p:cNvSpPr>
            <a:spLocks noGrp="1"/>
          </p:cNvSpPr>
          <p:nvPr>
            <p:ph type="sldNum" sz="quarter" idx="10"/>
          </p:nvPr>
        </p:nvSpPr>
        <p:spPr/>
        <p:txBody>
          <a:bodyPr/>
          <a:lstStyle/>
          <a:p>
            <a:fld id="{01EF93C7-D0AB-41D7-8C62-1F8A9E33AE23}" type="slidenum">
              <a:rPr lang="en-US" smtClean="0"/>
              <a:pPr/>
              <a:t>63</a:t>
            </a:fld>
            <a:endParaRPr lang="en-US"/>
          </a:p>
        </p:txBody>
      </p:sp>
    </p:spTree>
    <p:extLst>
      <p:ext uri="{BB962C8B-B14F-4D97-AF65-F5344CB8AC3E}">
        <p14:creationId xmlns:p14="http://schemas.microsoft.com/office/powerpoint/2010/main" val="29146209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
                                            <p:txEl>
                                              <p:pRg st="7" end="7"/>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22" presetClass="entr" presetSubtype="8" fill="hold" nodeType="clickEffect">
                                  <p:stCondLst>
                                    <p:cond delay="0"/>
                                  </p:stCondLst>
                                  <p:childTnLst>
                                    <p:set>
                                      <p:cBhvr>
                                        <p:cTn id="32" dur="1" fill="hold">
                                          <p:stCondLst>
                                            <p:cond delay="0"/>
                                          </p:stCondLst>
                                        </p:cTn>
                                        <p:tgtEl>
                                          <p:spTgt spid="14"/>
                                        </p:tgtEl>
                                        <p:attrNameLst>
                                          <p:attrName>style.visibility</p:attrName>
                                        </p:attrNameLst>
                                      </p:cBhvr>
                                      <p:to>
                                        <p:strVal val="visible"/>
                                      </p:to>
                                    </p:set>
                                    <p:animEffect transition="in" filter="wipe(left)">
                                      <p:cBhvr>
                                        <p:cTn id="33"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Rating scale requirements</a:t>
            </a:r>
          </a:p>
        </p:txBody>
      </p:sp>
      <p:sp>
        <p:nvSpPr>
          <p:cNvPr id="3" name="Content Placeholder 2"/>
          <p:cNvSpPr>
            <a:spLocks noGrp="1"/>
          </p:cNvSpPr>
          <p:nvPr>
            <p:ph idx="1"/>
          </p:nvPr>
        </p:nvSpPr>
        <p:spPr/>
        <p:txBody>
          <a:bodyPr/>
          <a:lstStyle/>
          <a:p>
            <a:pPr>
              <a:buFont typeface="Arial" panose="020B0604020202020204" pitchFamily="34" charset="0"/>
              <a:buChar char="•"/>
            </a:pPr>
            <a:r>
              <a:rPr lang="en-US" dirty="0"/>
              <a:t>It should be </a:t>
            </a:r>
            <a:r>
              <a:rPr lang="en-US" b="1" dirty="0"/>
              <a:t>easy to interpret</a:t>
            </a:r>
            <a:r>
              <a:rPr lang="en-US" dirty="0"/>
              <a:t> the meaning of each scale point.</a:t>
            </a:r>
          </a:p>
          <a:p>
            <a:pPr>
              <a:buFont typeface="Arial" panose="020B0604020202020204" pitchFamily="34" charset="0"/>
              <a:buChar char="•"/>
            </a:pPr>
            <a:r>
              <a:rPr lang="en-US" dirty="0"/>
              <a:t>The meaning of scale points should be interpreted identically by all respondents.</a:t>
            </a:r>
          </a:p>
          <a:p>
            <a:pPr>
              <a:buFont typeface="Arial" panose="020B0604020202020204" pitchFamily="34" charset="0"/>
              <a:buChar char="•"/>
            </a:pPr>
            <a:r>
              <a:rPr lang="en-US" dirty="0"/>
              <a:t>The scale should give enough points to differentiate respondents from one another as much as validly possible.</a:t>
            </a:r>
          </a:p>
          <a:p>
            <a:pPr>
              <a:buFont typeface="Arial" panose="020B0604020202020204" pitchFamily="34" charset="0"/>
              <a:buChar char="•"/>
            </a:pPr>
            <a:r>
              <a:rPr lang="en-US" dirty="0"/>
              <a:t>Responses to the survey rating scale should be reliable, meaning that if we give the same question again, each respondent should provide the same answer.</a:t>
            </a:r>
          </a:p>
          <a:p>
            <a:pPr>
              <a:buFont typeface="Arial" panose="020B0604020202020204" pitchFamily="34" charset="0"/>
              <a:buChar char="•"/>
            </a:pPr>
            <a:r>
              <a:rPr lang="en-US" dirty="0"/>
              <a:t>The scale’s points should </a:t>
            </a:r>
            <a:r>
              <a:rPr lang="en-US" b="1" dirty="0"/>
              <a:t>map</a:t>
            </a:r>
            <a:r>
              <a:rPr lang="en-US" dirty="0"/>
              <a:t> as closely as possible to the underlying idea (construct) of the scale.</a:t>
            </a:r>
          </a:p>
          <a:p>
            <a:pPr>
              <a:buFont typeface="Arial" panose="020B0604020202020204" pitchFamily="34" charset="0"/>
              <a:buChar char="•"/>
            </a:pPr>
            <a:endParaRPr lang="en-US" dirty="0"/>
          </a:p>
        </p:txBody>
      </p:sp>
      <p:sp>
        <p:nvSpPr>
          <p:cNvPr id="4" name="Rectangle 3"/>
          <p:cNvSpPr/>
          <p:nvPr/>
        </p:nvSpPr>
        <p:spPr>
          <a:xfrm>
            <a:off x="2590800" y="6474023"/>
            <a:ext cx="6477000" cy="307777"/>
          </a:xfrm>
          <a:prstGeom prst="rect">
            <a:avLst/>
          </a:prstGeom>
        </p:spPr>
        <p:txBody>
          <a:bodyPr wrap="square">
            <a:spAutoFit/>
          </a:bodyPr>
          <a:lstStyle/>
          <a:p>
            <a:r>
              <a:rPr lang="en-US" sz="1400" b="0" dirty="0">
                <a:solidFill>
                  <a:schemeClr val="bg1"/>
                </a:solidFill>
                <a:hlinkClick r:id="rId2"/>
              </a:rPr>
              <a:t>https://www.qualtrics.com/blog/three-tips-for-effectively-using-scale-point-questions/</a:t>
            </a:r>
            <a:r>
              <a:rPr lang="en-US" sz="1400" b="0" dirty="0">
                <a:solidFill>
                  <a:schemeClr val="bg1"/>
                </a:solidFill>
              </a:rPr>
              <a:t> </a:t>
            </a:r>
          </a:p>
        </p:txBody>
      </p:sp>
      <p:sp>
        <p:nvSpPr>
          <p:cNvPr id="5" name="Slide Number Placeholder 4">
            <a:extLst>
              <a:ext uri="{FF2B5EF4-FFF2-40B4-BE49-F238E27FC236}">
                <a16:creationId xmlns:a16="http://schemas.microsoft.com/office/drawing/2014/main" id="{9F6ABE90-8A91-460F-AD4C-8EA617FF4C7E}"/>
              </a:ext>
            </a:extLst>
          </p:cNvPr>
          <p:cNvSpPr>
            <a:spLocks noGrp="1"/>
          </p:cNvSpPr>
          <p:nvPr>
            <p:ph type="sldNum" sz="quarter" idx="10"/>
          </p:nvPr>
        </p:nvSpPr>
        <p:spPr/>
        <p:txBody>
          <a:bodyPr/>
          <a:lstStyle/>
          <a:p>
            <a:fld id="{01EF93C7-D0AB-41D7-8C62-1F8A9E33AE23}" type="slidenum">
              <a:rPr lang="en-US" smtClean="0"/>
              <a:pPr/>
              <a:t>64</a:t>
            </a:fld>
            <a:endParaRPr lang="en-US"/>
          </a:p>
        </p:txBody>
      </p:sp>
    </p:spTree>
    <p:extLst>
      <p:ext uri="{BB962C8B-B14F-4D97-AF65-F5344CB8AC3E}">
        <p14:creationId xmlns:p14="http://schemas.microsoft.com/office/powerpoint/2010/main" val="54664473"/>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Number of scale points</a:t>
            </a:r>
          </a:p>
        </p:txBody>
      </p:sp>
      <p:sp>
        <p:nvSpPr>
          <p:cNvPr id="3" name="Content Placeholder 2"/>
          <p:cNvSpPr>
            <a:spLocks noGrp="1"/>
          </p:cNvSpPr>
          <p:nvPr>
            <p:ph idx="1"/>
          </p:nvPr>
        </p:nvSpPr>
        <p:spPr/>
        <p:txBody>
          <a:bodyPr/>
          <a:lstStyle/>
          <a:p>
            <a:pPr>
              <a:buFont typeface="Arial" panose="020B0604020202020204" pitchFamily="34" charset="0"/>
              <a:buChar char="•"/>
            </a:pPr>
            <a:r>
              <a:rPr lang="en-US" dirty="0"/>
              <a:t>For constructs that range from positive to negative (bi-polar constructs): use a </a:t>
            </a:r>
            <a:r>
              <a:rPr lang="en-US" dirty="0">
                <a:solidFill>
                  <a:srgbClr val="FFFF00"/>
                </a:solidFill>
              </a:rPr>
              <a:t>1-7 point scale </a:t>
            </a:r>
            <a:r>
              <a:rPr lang="en-US" dirty="0"/>
              <a:t>that includes a middle or neutral point.</a:t>
            </a:r>
          </a:p>
          <a:p>
            <a:pPr>
              <a:buFont typeface="Arial" panose="020B0604020202020204" pitchFamily="34" charset="0"/>
              <a:buChar char="•"/>
            </a:pPr>
            <a:endParaRPr lang="en-US" dirty="0"/>
          </a:p>
          <a:p>
            <a:pPr>
              <a:buFont typeface="Arial" panose="020B0604020202020204" pitchFamily="34" charset="0"/>
              <a:buChar char="•"/>
            </a:pPr>
            <a:endParaRPr lang="en-US" dirty="0"/>
          </a:p>
          <a:p>
            <a:pPr>
              <a:buFont typeface="Arial" panose="020B0604020202020204" pitchFamily="34" charset="0"/>
              <a:buChar char="•"/>
            </a:pPr>
            <a:endParaRPr lang="en-US" dirty="0"/>
          </a:p>
          <a:p>
            <a:pPr>
              <a:buFont typeface="Arial" panose="020B0604020202020204" pitchFamily="34" charset="0"/>
              <a:buChar char="•"/>
            </a:pPr>
            <a:r>
              <a:rPr lang="en-US" dirty="0"/>
              <a:t>For constructs that range from zero to positive (unipolar constructs): use a </a:t>
            </a:r>
            <a:r>
              <a:rPr lang="en-US" dirty="0">
                <a:solidFill>
                  <a:srgbClr val="FFFF00"/>
                </a:solidFill>
              </a:rPr>
              <a:t>1-5 point</a:t>
            </a:r>
            <a:r>
              <a:rPr lang="en-US" dirty="0"/>
              <a:t> scale.</a:t>
            </a:r>
          </a:p>
          <a:p>
            <a:endParaRPr lang="en-US" dirty="0"/>
          </a:p>
        </p:txBody>
      </p:sp>
      <p:pic>
        <p:nvPicPr>
          <p:cNvPr id="7" name="Picture 6"/>
          <p:cNvPicPr>
            <a:picLocks noChangeAspect="1"/>
          </p:cNvPicPr>
          <p:nvPr/>
        </p:nvPicPr>
        <p:blipFill>
          <a:blip r:embed="rId2"/>
          <a:stretch>
            <a:fillRect/>
          </a:stretch>
        </p:blipFill>
        <p:spPr>
          <a:xfrm>
            <a:off x="569569" y="5257800"/>
            <a:ext cx="8004861" cy="857250"/>
          </a:xfrm>
          <a:prstGeom prst="rect">
            <a:avLst/>
          </a:prstGeom>
        </p:spPr>
      </p:pic>
      <p:pic>
        <p:nvPicPr>
          <p:cNvPr id="8" name="Picture 7"/>
          <p:cNvPicPr>
            <a:picLocks noChangeAspect="1"/>
          </p:cNvPicPr>
          <p:nvPr/>
        </p:nvPicPr>
        <p:blipFill>
          <a:blip r:embed="rId3"/>
          <a:stretch>
            <a:fillRect/>
          </a:stretch>
        </p:blipFill>
        <p:spPr>
          <a:xfrm>
            <a:off x="228600" y="3052763"/>
            <a:ext cx="8763000" cy="828675"/>
          </a:xfrm>
          <a:prstGeom prst="rect">
            <a:avLst/>
          </a:prstGeom>
        </p:spPr>
      </p:pic>
      <p:sp>
        <p:nvSpPr>
          <p:cNvPr id="11" name="Rectangle 10"/>
          <p:cNvSpPr/>
          <p:nvPr/>
        </p:nvSpPr>
        <p:spPr>
          <a:xfrm>
            <a:off x="2590800" y="6474023"/>
            <a:ext cx="6477000" cy="307777"/>
          </a:xfrm>
          <a:prstGeom prst="rect">
            <a:avLst/>
          </a:prstGeom>
        </p:spPr>
        <p:txBody>
          <a:bodyPr wrap="square">
            <a:spAutoFit/>
          </a:bodyPr>
          <a:lstStyle/>
          <a:p>
            <a:r>
              <a:rPr lang="en-US" sz="1400" b="0" dirty="0">
                <a:solidFill>
                  <a:schemeClr val="bg1"/>
                </a:solidFill>
                <a:hlinkClick r:id="rId4"/>
              </a:rPr>
              <a:t>https://www.qualtrics.com/blog/three-tips-for-effectively-using-scale-point-questions/</a:t>
            </a:r>
            <a:r>
              <a:rPr lang="en-US" sz="1400" b="0" dirty="0">
                <a:solidFill>
                  <a:schemeClr val="bg1"/>
                </a:solidFill>
              </a:rPr>
              <a:t> </a:t>
            </a:r>
          </a:p>
        </p:txBody>
      </p:sp>
      <p:sp>
        <p:nvSpPr>
          <p:cNvPr id="4" name="Slide Number Placeholder 3">
            <a:extLst>
              <a:ext uri="{FF2B5EF4-FFF2-40B4-BE49-F238E27FC236}">
                <a16:creationId xmlns:a16="http://schemas.microsoft.com/office/drawing/2014/main" id="{25F536BA-B82C-4D4D-939F-F31806D1DC99}"/>
              </a:ext>
            </a:extLst>
          </p:cNvPr>
          <p:cNvSpPr>
            <a:spLocks noGrp="1"/>
          </p:cNvSpPr>
          <p:nvPr>
            <p:ph type="sldNum" sz="quarter" idx="10"/>
          </p:nvPr>
        </p:nvSpPr>
        <p:spPr/>
        <p:txBody>
          <a:bodyPr/>
          <a:lstStyle/>
          <a:p>
            <a:fld id="{01EF93C7-D0AB-41D7-8C62-1F8A9E33AE23}" type="slidenum">
              <a:rPr lang="en-US" smtClean="0"/>
              <a:pPr/>
              <a:t>65</a:t>
            </a:fld>
            <a:endParaRPr lang="en-US"/>
          </a:p>
        </p:txBody>
      </p:sp>
    </p:spTree>
    <p:extLst>
      <p:ext uri="{BB962C8B-B14F-4D97-AF65-F5344CB8AC3E}">
        <p14:creationId xmlns:p14="http://schemas.microsoft.com/office/powerpoint/2010/main" val="3493148641"/>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Quantitative research</a:t>
            </a:r>
          </a:p>
        </p:txBody>
      </p:sp>
      <p:sp>
        <p:nvSpPr>
          <p:cNvPr id="3" name="Content Placeholder 2"/>
          <p:cNvSpPr>
            <a:spLocks noGrp="1"/>
          </p:cNvSpPr>
          <p:nvPr>
            <p:ph idx="1"/>
          </p:nvPr>
        </p:nvSpPr>
        <p:spPr>
          <a:xfrm>
            <a:off x="228600" y="1447800"/>
            <a:ext cx="8686800" cy="4953000"/>
          </a:xfrm>
        </p:spPr>
        <p:txBody>
          <a:bodyPr/>
          <a:lstStyle/>
          <a:p>
            <a:pPr>
              <a:buFont typeface="Arial" panose="020B0604020202020204" pitchFamily="34" charset="0"/>
              <a:buChar char="•"/>
            </a:pPr>
            <a:r>
              <a:rPr lang="en-US" b="1" u="sng" dirty="0"/>
              <a:t>Goals</a:t>
            </a:r>
            <a:r>
              <a:rPr lang="en-US" dirty="0"/>
              <a:t>:</a:t>
            </a:r>
          </a:p>
          <a:p>
            <a:pPr lvl="1">
              <a:spcBef>
                <a:spcPts val="0"/>
              </a:spcBef>
              <a:buFont typeface="Arial" panose="020B0604020202020204" pitchFamily="34" charset="0"/>
              <a:buChar char="•"/>
            </a:pPr>
            <a:r>
              <a:rPr lang="en-US" dirty="0"/>
              <a:t>testing </a:t>
            </a:r>
            <a:r>
              <a:rPr lang="en-US" dirty="0">
                <a:solidFill>
                  <a:srgbClr val="FFFF00"/>
                </a:solidFill>
              </a:rPr>
              <a:t>objective</a:t>
            </a:r>
            <a:r>
              <a:rPr lang="en-US" dirty="0"/>
              <a:t> theories </a:t>
            </a:r>
            <a:r>
              <a:rPr lang="en-US" dirty="0">
                <a:solidFill>
                  <a:srgbClr val="FFFF00"/>
                </a:solidFill>
              </a:rPr>
              <a:t>deductively</a:t>
            </a:r>
            <a:r>
              <a:rPr lang="en-US" dirty="0"/>
              <a:t> by examining the relationship among variables;</a:t>
            </a:r>
          </a:p>
          <a:p>
            <a:pPr lvl="1">
              <a:spcBef>
                <a:spcPts val="0"/>
              </a:spcBef>
              <a:buFont typeface="Arial" panose="020B0604020202020204" pitchFamily="34" charset="0"/>
              <a:buChar char="•"/>
            </a:pPr>
            <a:r>
              <a:rPr lang="en-US" dirty="0"/>
              <a:t>being able to generalize and replicate the findings.</a:t>
            </a:r>
          </a:p>
          <a:p>
            <a:pPr>
              <a:buFont typeface="Arial" panose="020B0604020202020204" pitchFamily="34" charset="0"/>
              <a:buChar char="•"/>
            </a:pPr>
            <a:r>
              <a:rPr lang="en-US" b="1" u="sng" dirty="0"/>
              <a:t>Process of research</a:t>
            </a:r>
            <a:r>
              <a:rPr lang="en-US" dirty="0"/>
              <a:t>:</a:t>
            </a:r>
          </a:p>
          <a:p>
            <a:pPr lvl="1">
              <a:spcBef>
                <a:spcPts val="0"/>
              </a:spcBef>
              <a:buFont typeface="Arial" panose="020B0604020202020204" pitchFamily="34" charset="0"/>
              <a:buChar char="•"/>
            </a:pPr>
            <a:r>
              <a:rPr lang="en-US" dirty="0"/>
              <a:t>measuring variables, typically on instruments, so that numbered data can be analyzed using statistical procedures;</a:t>
            </a:r>
          </a:p>
          <a:p>
            <a:pPr lvl="1">
              <a:spcBef>
                <a:spcPts val="0"/>
              </a:spcBef>
              <a:buFont typeface="Arial" panose="020B0604020202020204" pitchFamily="34" charset="0"/>
              <a:buChar char="•"/>
            </a:pPr>
            <a:r>
              <a:rPr lang="en-US" dirty="0"/>
              <a:t>building in protections against bias;</a:t>
            </a:r>
          </a:p>
          <a:p>
            <a:pPr lvl="1">
              <a:spcBef>
                <a:spcPts val="0"/>
              </a:spcBef>
              <a:buFont typeface="Arial" panose="020B0604020202020204" pitchFamily="34" charset="0"/>
              <a:buChar char="•"/>
            </a:pPr>
            <a:r>
              <a:rPr lang="en-US" dirty="0"/>
              <a:t>controlling for alternative explanations.</a:t>
            </a:r>
          </a:p>
          <a:p>
            <a:pPr lvl="1">
              <a:spcBef>
                <a:spcPts val="0"/>
              </a:spcBef>
              <a:buFont typeface="Arial" panose="020B0604020202020204" pitchFamily="34" charset="0"/>
              <a:buChar char="•"/>
            </a:pPr>
            <a:r>
              <a:rPr lang="en-US" dirty="0"/>
              <a:t>the final written report has a set structure consisting of introduction, literature and theory, methods, results, and discussion. </a:t>
            </a:r>
          </a:p>
        </p:txBody>
      </p:sp>
      <p:sp>
        <p:nvSpPr>
          <p:cNvPr id="5" name="Slide Number Placeholder 4"/>
          <p:cNvSpPr>
            <a:spLocks noGrp="1"/>
          </p:cNvSpPr>
          <p:nvPr>
            <p:ph type="sldNum" sz="quarter" idx="10"/>
          </p:nvPr>
        </p:nvSpPr>
        <p:spPr/>
        <p:txBody>
          <a:bodyPr/>
          <a:lstStyle/>
          <a:p>
            <a:fld id="{6702E1E0-462E-42B5-A359-A648340C9DAE}" type="slidenum">
              <a:rPr lang="en-US" smtClean="0"/>
              <a:pPr/>
              <a:t>66</a:t>
            </a:fld>
            <a:endParaRPr lang="en-US"/>
          </a:p>
        </p:txBody>
      </p:sp>
      <p:sp>
        <p:nvSpPr>
          <p:cNvPr id="6" name="TextBox 5">
            <a:extLst>
              <a:ext uri="{FF2B5EF4-FFF2-40B4-BE49-F238E27FC236}">
                <a16:creationId xmlns:a16="http://schemas.microsoft.com/office/drawing/2014/main" id="{98510110-DE65-403E-B792-AA3F3CD7DC40}"/>
              </a:ext>
            </a:extLst>
          </p:cNvPr>
          <p:cNvSpPr txBox="1"/>
          <p:nvPr/>
        </p:nvSpPr>
        <p:spPr>
          <a:xfrm>
            <a:off x="990600" y="6203567"/>
            <a:ext cx="8057976" cy="523220"/>
          </a:xfrm>
          <a:prstGeom prst="rect">
            <a:avLst/>
          </a:prstGeom>
          <a:noFill/>
        </p:spPr>
        <p:txBody>
          <a:bodyPr wrap="none" rtlCol="0">
            <a:spAutoFit/>
          </a:bodyPr>
          <a:lstStyle/>
          <a:p>
            <a:pPr algn="r"/>
            <a:r>
              <a:rPr lang="en-US" sz="1400" b="0" dirty="0">
                <a:solidFill>
                  <a:schemeClr val="bg1"/>
                </a:solidFill>
                <a:latin typeface="Trebuchet MS"/>
                <a:cs typeface="Trebuchet MS"/>
              </a:rPr>
              <a:t>Creswell, Research Design, Los Angeles, 2014</a:t>
            </a:r>
          </a:p>
          <a:p>
            <a:pPr algn="r"/>
            <a:r>
              <a:rPr lang="en-US" sz="1400" b="0" dirty="0">
                <a:solidFill>
                  <a:schemeClr val="bg1"/>
                </a:solidFill>
                <a:latin typeface="Trebuchet MS"/>
                <a:cs typeface="Trebuchet MS"/>
                <a:hlinkClick r:id="rId2"/>
              </a:rPr>
              <a:t>https://www.amazon.com/Research-Design-Qualitative-Quantitative-Approaches/dp/1452226105</a:t>
            </a:r>
            <a:r>
              <a:rPr lang="en-US" sz="1400" b="0" dirty="0">
                <a:solidFill>
                  <a:schemeClr val="bg1"/>
                </a:solidFill>
                <a:latin typeface="Trebuchet MS"/>
                <a:cs typeface="Trebuchet MS"/>
              </a:rPr>
              <a:t> </a:t>
            </a:r>
          </a:p>
        </p:txBody>
      </p:sp>
    </p:spTree>
    <p:extLst>
      <p:ext uri="{BB962C8B-B14F-4D97-AF65-F5344CB8AC3E}">
        <p14:creationId xmlns:p14="http://schemas.microsoft.com/office/powerpoint/2010/main" val="436801130"/>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Mixed methods research</a:t>
            </a:r>
          </a:p>
        </p:txBody>
      </p:sp>
      <p:sp>
        <p:nvSpPr>
          <p:cNvPr id="3" name="Content Placeholder 2"/>
          <p:cNvSpPr>
            <a:spLocks noGrp="1"/>
          </p:cNvSpPr>
          <p:nvPr>
            <p:ph idx="1"/>
          </p:nvPr>
        </p:nvSpPr>
        <p:spPr/>
        <p:txBody>
          <a:bodyPr/>
          <a:lstStyle/>
          <a:p>
            <a:pPr>
              <a:buFont typeface="Arial" panose="020B0604020202020204" pitchFamily="34" charset="0"/>
              <a:buChar char="•"/>
            </a:pPr>
            <a:r>
              <a:rPr lang="en-US" b="1" u="sng" dirty="0"/>
              <a:t>Goal</a:t>
            </a:r>
            <a:r>
              <a:rPr lang="en-US" dirty="0"/>
              <a:t>:</a:t>
            </a:r>
          </a:p>
          <a:p>
            <a:pPr lvl="1">
              <a:buFont typeface="Arial" panose="020B0604020202020204" pitchFamily="34" charset="0"/>
              <a:buChar char="•"/>
            </a:pPr>
            <a:r>
              <a:rPr lang="en-US" dirty="0"/>
              <a:t>Obtain a deeper and more complete understanding of a research problem than either approach alone.</a:t>
            </a:r>
          </a:p>
          <a:p>
            <a:pPr>
              <a:buFont typeface="Arial" panose="020B0604020202020204" pitchFamily="34" charset="0"/>
              <a:buChar char="•"/>
            </a:pPr>
            <a:endParaRPr lang="en-US" b="1" u="sng" dirty="0"/>
          </a:p>
          <a:p>
            <a:pPr>
              <a:buFont typeface="Arial" panose="020B0604020202020204" pitchFamily="34" charset="0"/>
              <a:buChar char="•"/>
            </a:pPr>
            <a:r>
              <a:rPr lang="en-US" b="1" u="sng" dirty="0"/>
              <a:t>Process of research</a:t>
            </a:r>
            <a:r>
              <a:rPr lang="en-US" dirty="0"/>
              <a:t>:</a:t>
            </a:r>
          </a:p>
          <a:p>
            <a:pPr lvl="1">
              <a:buFont typeface="Arial" panose="020B0604020202020204" pitchFamily="34" charset="0"/>
              <a:buChar char="•"/>
            </a:pPr>
            <a:r>
              <a:rPr lang="en-US" dirty="0"/>
              <a:t>collecting both quantitative and qualitative data,</a:t>
            </a:r>
          </a:p>
          <a:p>
            <a:pPr lvl="1">
              <a:buFont typeface="Arial" panose="020B0604020202020204" pitchFamily="34" charset="0"/>
              <a:buChar char="•"/>
            </a:pPr>
            <a:r>
              <a:rPr lang="en-US" dirty="0"/>
              <a:t>integrating the two forms of data, and </a:t>
            </a:r>
          </a:p>
          <a:p>
            <a:pPr lvl="1">
              <a:buFont typeface="Arial" panose="020B0604020202020204" pitchFamily="34" charset="0"/>
              <a:buChar char="•"/>
            </a:pPr>
            <a:r>
              <a:rPr lang="en-US" dirty="0"/>
              <a:t>using distinct designs that may involve different philosophical assumptions and theoretical frameworks.</a:t>
            </a:r>
          </a:p>
        </p:txBody>
      </p:sp>
      <p:sp>
        <p:nvSpPr>
          <p:cNvPr id="5" name="Slide Number Placeholder 4"/>
          <p:cNvSpPr>
            <a:spLocks noGrp="1"/>
          </p:cNvSpPr>
          <p:nvPr>
            <p:ph type="sldNum" sz="quarter" idx="10"/>
          </p:nvPr>
        </p:nvSpPr>
        <p:spPr/>
        <p:txBody>
          <a:bodyPr/>
          <a:lstStyle/>
          <a:p>
            <a:fld id="{6702E1E0-462E-42B5-A359-A648340C9DAE}" type="slidenum">
              <a:rPr lang="en-US" smtClean="0"/>
              <a:pPr/>
              <a:t>67</a:t>
            </a:fld>
            <a:endParaRPr lang="en-US"/>
          </a:p>
        </p:txBody>
      </p:sp>
      <p:sp>
        <p:nvSpPr>
          <p:cNvPr id="6" name="TextBox 5">
            <a:extLst>
              <a:ext uri="{FF2B5EF4-FFF2-40B4-BE49-F238E27FC236}">
                <a16:creationId xmlns:a16="http://schemas.microsoft.com/office/drawing/2014/main" id="{08A23361-8115-466E-969F-9D30FE1A70C0}"/>
              </a:ext>
            </a:extLst>
          </p:cNvPr>
          <p:cNvSpPr txBox="1"/>
          <p:nvPr/>
        </p:nvSpPr>
        <p:spPr>
          <a:xfrm>
            <a:off x="990600" y="6203567"/>
            <a:ext cx="8057976" cy="523220"/>
          </a:xfrm>
          <a:prstGeom prst="rect">
            <a:avLst/>
          </a:prstGeom>
          <a:noFill/>
        </p:spPr>
        <p:txBody>
          <a:bodyPr wrap="none" rtlCol="0">
            <a:spAutoFit/>
          </a:bodyPr>
          <a:lstStyle/>
          <a:p>
            <a:pPr algn="r"/>
            <a:r>
              <a:rPr lang="en-US" sz="1400" b="0" dirty="0">
                <a:solidFill>
                  <a:schemeClr val="bg1"/>
                </a:solidFill>
                <a:latin typeface="Trebuchet MS"/>
                <a:cs typeface="Trebuchet MS"/>
              </a:rPr>
              <a:t>Creswell, Research Design, Los Angeles, 2014</a:t>
            </a:r>
          </a:p>
          <a:p>
            <a:pPr algn="r"/>
            <a:r>
              <a:rPr lang="en-US" sz="1400" b="0" dirty="0">
                <a:solidFill>
                  <a:schemeClr val="bg1"/>
                </a:solidFill>
                <a:latin typeface="Trebuchet MS"/>
                <a:cs typeface="Trebuchet MS"/>
                <a:hlinkClick r:id="rId2"/>
              </a:rPr>
              <a:t>https://www.amazon.com/Research-Design-Qualitative-Quantitative-Approaches/dp/1452226105</a:t>
            </a:r>
            <a:r>
              <a:rPr lang="en-US" sz="1400" b="0" dirty="0">
                <a:solidFill>
                  <a:schemeClr val="bg1"/>
                </a:solidFill>
                <a:latin typeface="Trebuchet MS"/>
                <a:cs typeface="Trebuchet MS"/>
              </a:rPr>
              <a:t> </a:t>
            </a:r>
          </a:p>
        </p:txBody>
      </p:sp>
    </p:spTree>
    <p:extLst>
      <p:ext uri="{BB962C8B-B14F-4D97-AF65-F5344CB8AC3E}">
        <p14:creationId xmlns:p14="http://schemas.microsoft.com/office/powerpoint/2010/main" val="1512793857"/>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Various mixed method designs</a:t>
            </a:r>
          </a:p>
        </p:txBody>
      </p:sp>
      <p:sp>
        <p:nvSpPr>
          <p:cNvPr id="3" name="Content Placeholder 2"/>
          <p:cNvSpPr>
            <a:spLocks noGrp="1"/>
          </p:cNvSpPr>
          <p:nvPr>
            <p:ph idx="1"/>
          </p:nvPr>
        </p:nvSpPr>
        <p:spPr>
          <a:xfrm>
            <a:off x="228600" y="1524000"/>
            <a:ext cx="8686800" cy="4953000"/>
          </a:xfrm>
        </p:spPr>
        <p:txBody>
          <a:bodyPr/>
          <a:lstStyle/>
          <a:p>
            <a:pPr>
              <a:buFont typeface="Arial" panose="020B0604020202020204" pitchFamily="34" charset="0"/>
              <a:buChar char="•"/>
            </a:pPr>
            <a:r>
              <a:rPr lang="en-US" sz="2200" b="1" u="sng" dirty="0"/>
              <a:t>Convergence</a:t>
            </a:r>
            <a:r>
              <a:rPr lang="en-US" sz="2200" dirty="0"/>
              <a:t>: using both types to answer the same question, through comparison of results to see if they reach the same conclusion (triangulation) or by converting a data set from one type into another.</a:t>
            </a:r>
          </a:p>
          <a:p>
            <a:pPr>
              <a:buFont typeface="Arial" panose="020B0604020202020204" pitchFamily="34" charset="0"/>
              <a:buChar char="•"/>
            </a:pPr>
            <a:r>
              <a:rPr lang="en-US" sz="2200" b="1" u="sng" dirty="0"/>
              <a:t>Complementarity</a:t>
            </a:r>
            <a:r>
              <a:rPr lang="en-US" sz="2200" dirty="0"/>
              <a:t>: using each method to answer a related question or series of questions for purposes of evaluation or elaboration. </a:t>
            </a:r>
          </a:p>
          <a:p>
            <a:pPr>
              <a:buFont typeface="Arial" panose="020B0604020202020204" pitchFamily="34" charset="0"/>
              <a:buChar char="•"/>
            </a:pPr>
            <a:r>
              <a:rPr lang="en-US" sz="2200" b="1" u="sng" dirty="0"/>
              <a:t>Expansion</a:t>
            </a:r>
            <a:r>
              <a:rPr lang="en-US" sz="2200" dirty="0"/>
              <a:t>: using one type to answer questions raised by the other type.</a:t>
            </a:r>
          </a:p>
          <a:p>
            <a:pPr>
              <a:buFont typeface="Arial" panose="020B0604020202020204" pitchFamily="34" charset="0"/>
              <a:buChar char="•"/>
            </a:pPr>
            <a:r>
              <a:rPr lang="en-US" sz="2200" b="1" u="sng" dirty="0"/>
              <a:t>Development</a:t>
            </a:r>
            <a:r>
              <a:rPr lang="en-US" sz="2200" dirty="0"/>
              <a:t>: using one type to answer questions that will enable use of the other method to answer other questions. </a:t>
            </a:r>
          </a:p>
          <a:p>
            <a:pPr>
              <a:buFont typeface="Arial" panose="020B0604020202020204" pitchFamily="34" charset="0"/>
              <a:buChar char="•"/>
            </a:pPr>
            <a:r>
              <a:rPr lang="en-US" sz="2200" b="1" u="sng" dirty="0"/>
              <a:t>Sampling</a:t>
            </a:r>
            <a:r>
              <a:rPr lang="en-US" sz="2200" dirty="0"/>
              <a:t>: using one type to define or identify the participant sample for collection and analysis of data representing the other type.</a:t>
            </a:r>
          </a:p>
        </p:txBody>
      </p:sp>
      <p:sp>
        <p:nvSpPr>
          <p:cNvPr id="4" name="Rectangle 3"/>
          <p:cNvSpPr/>
          <p:nvPr/>
        </p:nvSpPr>
        <p:spPr>
          <a:xfrm>
            <a:off x="2743200" y="6308822"/>
            <a:ext cx="6324600" cy="461665"/>
          </a:xfrm>
          <a:prstGeom prst="rect">
            <a:avLst/>
          </a:prstGeom>
        </p:spPr>
        <p:txBody>
          <a:bodyPr wrap="square">
            <a:spAutoFit/>
          </a:bodyPr>
          <a:lstStyle/>
          <a:p>
            <a:pPr algn="r"/>
            <a:r>
              <a:rPr lang="en-US" sz="1200" b="0" dirty="0" err="1">
                <a:solidFill>
                  <a:schemeClr val="bg1"/>
                </a:solidFill>
                <a:latin typeface="AdvPTimesB"/>
              </a:rPr>
              <a:t>Palinkas</a:t>
            </a:r>
            <a:r>
              <a:rPr lang="en-US" sz="1200" b="0" dirty="0">
                <a:solidFill>
                  <a:schemeClr val="bg1"/>
                </a:solidFill>
                <a:latin typeface="AdvPTimesB"/>
              </a:rPr>
              <a:t> et. al. Mixed Method Designs in Implementation Research. </a:t>
            </a:r>
          </a:p>
          <a:p>
            <a:pPr algn="r"/>
            <a:r>
              <a:rPr lang="en-US" sz="1200" b="0" dirty="0">
                <a:solidFill>
                  <a:schemeClr val="bg1"/>
                </a:solidFill>
                <a:latin typeface="AdvPTimesB"/>
              </a:rPr>
              <a:t>Adm Policy </a:t>
            </a:r>
            <a:r>
              <a:rPr lang="en-US" sz="1200" b="0" dirty="0" err="1">
                <a:solidFill>
                  <a:schemeClr val="bg1"/>
                </a:solidFill>
                <a:latin typeface="AdvPTimesB"/>
              </a:rPr>
              <a:t>Ment</a:t>
            </a:r>
            <a:r>
              <a:rPr lang="en-US" sz="1200" b="0" dirty="0">
                <a:solidFill>
                  <a:schemeClr val="bg1"/>
                </a:solidFill>
                <a:latin typeface="AdvPTimesB"/>
              </a:rPr>
              <a:t> Health (2011) 38:44–53 </a:t>
            </a:r>
            <a:r>
              <a:rPr lang="en-US" sz="1200" b="0" dirty="0">
                <a:solidFill>
                  <a:schemeClr val="bg1"/>
                </a:solidFill>
                <a:latin typeface="AdvPTimesB"/>
                <a:hlinkClick r:id="rId2"/>
              </a:rPr>
              <a:t>https://pubmed.ncbi.nlm.nih.gov/20967495/</a:t>
            </a:r>
            <a:r>
              <a:rPr lang="en-US" sz="1200" b="0" dirty="0">
                <a:solidFill>
                  <a:schemeClr val="bg1"/>
                </a:solidFill>
                <a:latin typeface="AdvPTimesB"/>
              </a:rPr>
              <a:t> </a:t>
            </a:r>
            <a:endParaRPr lang="en-US" sz="1200" dirty="0">
              <a:solidFill>
                <a:schemeClr val="bg1"/>
              </a:solidFill>
            </a:endParaRPr>
          </a:p>
        </p:txBody>
      </p:sp>
      <p:sp>
        <p:nvSpPr>
          <p:cNvPr id="5" name="Slide Number Placeholder 4"/>
          <p:cNvSpPr>
            <a:spLocks noGrp="1"/>
          </p:cNvSpPr>
          <p:nvPr>
            <p:ph type="sldNum" sz="quarter" idx="10"/>
          </p:nvPr>
        </p:nvSpPr>
        <p:spPr/>
        <p:txBody>
          <a:bodyPr/>
          <a:lstStyle/>
          <a:p>
            <a:fld id="{6702E1E0-462E-42B5-A359-A648340C9DAE}" type="slidenum">
              <a:rPr lang="en-US" smtClean="0"/>
              <a:pPr/>
              <a:t>68</a:t>
            </a:fld>
            <a:endParaRPr lang="en-US"/>
          </a:p>
        </p:txBody>
      </p:sp>
    </p:spTree>
    <p:extLst>
      <p:ext uri="{BB962C8B-B14F-4D97-AF65-F5344CB8AC3E}">
        <p14:creationId xmlns:p14="http://schemas.microsoft.com/office/powerpoint/2010/main" val="1862770719"/>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Comparison of research processes</a:t>
            </a:r>
          </a:p>
        </p:txBody>
      </p:sp>
      <p:graphicFrame>
        <p:nvGraphicFramePr>
          <p:cNvPr id="4" name="Content Placeholder 3"/>
          <p:cNvGraphicFramePr>
            <a:graphicFrameLocks noGrp="1"/>
          </p:cNvGraphicFramePr>
          <p:nvPr>
            <p:ph idx="1"/>
            <p:extLst/>
          </p:nvPr>
        </p:nvGraphicFramePr>
        <p:xfrm>
          <a:off x="228600" y="1676400"/>
          <a:ext cx="8686800" cy="4058920"/>
        </p:xfrm>
        <a:graphic>
          <a:graphicData uri="http://schemas.openxmlformats.org/drawingml/2006/table">
            <a:tbl>
              <a:tblPr firstRow="1" bandRow="1">
                <a:tableStyleId>{5C22544A-7EE6-4342-B048-85BDC9FD1C3A}</a:tableStyleId>
              </a:tblPr>
              <a:tblGrid>
                <a:gridCol w="2895600">
                  <a:extLst>
                    <a:ext uri="{9D8B030D-6E8A-4147-A177-3AD203B41FA5}">
                      <a16:colId xmlns:a16="http://schemas.microsoft.com/office/drawing/2014/main" val="20000"/>
                    </a:ext>
                  </a:extLst>
                </a:gridCol>
                <a:gridCol w="2895600">
                  <a:extLst>
                    <a:ext uri="{9D8B030D-6E8A-4147-A177-3AD203B41FA5}">
                      <a16:colId xmlns:a16="http://schemas.microsoft.com/office/drawing/2014/main" val="20001"/>
                    </a:ext>
                  </a:extLst>
                </a:gridCol>
                <a:gridCol w="2895600">
                  <a:extLst>
                    <a:ext uri="{9D8B030D-6E8A-4147-A177-3AD203B41FA5}">
                      <a16:colId xmlns:a16="http://schemas.microsoft.com/office/drawing/2014/main" val="20002"/>
                    </a:ext>
                  </a:extLst>
                </a:gridCol>
              </a:tblGrid>
              <a:tr h="370840">
                <a:tc>
                  <a:txBody>
                    <a:bodyPr/>
                    <a:lstStyle/>
                    <a:p>
                      <a:r>
                        <a:rPr lang="en-US" sz="1800" b="1" i="0" u="none" strike="noStrike" kern="1200" baseline="0" dirty="0">
                          <a:solidFill>
                            <a:schemeClr val="tx1"/>
                          </a:solidFill>
                          <a:latin typeface="+mn-lt"/>
                          <a:ea typeface="+mn-ea"/>
                          <a:cs typeface="+mn-cs"/>
                        </a:rPr>
                        <a:t>Quantitative Methods</a:t>
                      </a:r>
                      <a:endParaRPr lang="en-US" dirty="0">
                        <a:solidFill>
                          <a:schemeClr val="tx1"/>
                        </a:solidFill>
                      </a:endParaRP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800" b="1" i="0" u="none" strike="noStrike" kern="1200" baseline="0" dirty="0">
                          <a:solidFill>
                            <a:schemeClr val="tx1"/>
                          </a:solidFill>
                          <a:latin typeface="+mn-lt"/>
                          <a:ea typeface="+mn-ea"/>
                          <a:cs typeface="+mn-cs"/>
                        </a:rPr>
                        <a:t>Mixed Methods </a:t>
                      </a: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800" b="1" i="0" u="none" strike="noStrike" kern="1200" baseline="0" dirty="0">
                          <a:solidFill>
                            <a:schemeClr val="tx1"/>
                          </a:solidFill>
                          <a:latin typeface="+mn-lt"/>
                          <a:ea typeface="+mn-ea"/>
                          <a:cs typeface="+mn-cs"/>
                        </a:rPr>
                        <a:t>Qualitative Methods</a:t>
                      </a:r>
                    </a:p>
                  </a:txBody>
                  <a:tcPr/>
                </a:tc>
                <a:extLst>
                  <a:ext uri="{0D108BD9-81ED-4DB2-BD59-A6C34878D82A}">
                    <a16:rowId xmlns:a16="http://schemas.microsoft.com/office/drawing/2014/main" val="10000"/>
                  </a:ext>
                </a:extLst>
              </a:tr>
              <a:tr h="370840">
                <a:tc>
                  <a:txBody>
                    <a:bodyPr/>
                    <a:lstStyle/>
                    <a:p>
                      <a:pPr marL="285750" indent="-285750">
                        <a:spcBef>
                          <a:spcPts val="600"/>
                        </a:spcBef>
                        <a:buFont typeface="Arial" panose="020B0604020202020204" pitchFamily="34" charset="0"/>
                        <a:buChar char="•"/>
                      </a:pPr>
                      <a:r>
                        <a:rPr lang="en-US" sz="1800" b="0" i="0" u="none" strike="noStrike" kern="1200" baseline="0" dirty="0">
                          <a:solidFill>
                            <a:schemeClr val="tx1"/>
                          </a:solidFill>
                          <a:latin typeface="+mn-lt"/>
                          <a:ea typeface="+mn-ea"/>
                          <a:cs typeface="+mn-cs"/>
                        </a:rPr>
                        <a:t>Pre-determined methods </a:t>
                      </a:r>
                    </a:p>
                    <a:p>
                      <a:pPr marL="285750" indent="-285750">
                        <a:spcBef>
                          <a:spcPts val="600"/>
                        </a:spcBef>
                        <a:buFont typeface="Arial" panose="020B0604020202020204" pitchFamily="34" charset="0"/>
                        <a:buChar char="•"/>
                      </a:pPr>
                      <a:r>
                        <a:rPr lang="en-US" sz="1800" b="0" i="0" u="none" strike="noStrike" kern="1200" baseline="0" dirty="0">
                          <a:solidFill>
                            <a:schemeClr val="tx1"/>
                          </a:solidFill>
                          <a:latin typeface="+mn-lt"/>
                          <a:ea typeface="+mn-ea"/>
                          <a:cs typeface="+mn-cs"/>
                        </a:rPr>
                        <a:t>Instrument based questions </a:t>
                      </a:r>
                    </a:p>
                    <a:p>
                      <a:pPr marL="285750" indent="-285750">
                        <a:spcBef>
                          <a:spcPts val="600"/>
                        </a:spcBef>
                        <a:buFont typeface="Arial" panose="020B0604020202020204" pitchFamily="34" charset="0"/>
                        <a:buChar char="•"/>
                      </a:pPr>
                      <a:r>
                        <a:rPr lang="en-US" sz="1800" b="0" i="0" u="none" strike="noStrike" kern="1200" baseline="0" dirty="0">
                          <a:solidFill>
                            <a:schemeClr val="tx1"/>
                          </a:solidFill>
                          <a:latin typeface="+mn-lt"/>
                          <a:ea typeface="+mn-ea"/>
                          <a:cs typeface="+mn-cs"/>
                        </a:rPr>
                        <a:t>Performance data, attitude data, observational data, and census data</a:t>
                      </a:r>
                    </a:p>
                    <a:p>
                      <a:pPr marL="285750" indent="-285750">
                        <a:spcBef>
                          <a:spcPts val="600"/>
                        </a:spcBef>
                        <a:buFont typeface="Arial" panose="020B0604020202020204" pitchFamily="34" charset="0"/>
                        <a:buChar char="•"/>
                      </a:pPr>
                      <a:r>
                        <a:rPr lang="en-US" sz="1800" b="0" i="0" u="none" strike="noStrike" kern="1200" baseline="0" dirty="0">
                          <a:solidFill>
                            <a:schemeClr val="tx1"/>
                          </a:solidFill>
                          <a:latin typeface="+mn-lt"/>
                          <a:ea typeface="+mn-ea"/>
                          <a:cs typeface="+mn-cs"/>
                        </a:rPr>
                        <a:t>Statistical analysis </a:t>
                      </a:r>
                    </a:p>
                    <a:p>
                      <a:pPr marL="285750" indent="-285750">
                        <a:spcBef>
                          <a:spcPts val="600"/>
                        </a:spcBef>
                        <a:buFont typeface="Arial" panose="020B0604020202020204" pitchFamily="34" charset="0"/>
                        <a:buChar char="•"/>
                      </a:pPr>
                      <a:endParaRPr lang="en-US" sz="1800" b="0" i="0" u="none" strike="noStrike" kern="1200" baseline="0" dirty="0">
                        <a:solidFill>
                          <a:schemeClr val="tx1"/>
                        </a:solidFill>
                        <a:latin typeface="+mn-lt"/>
                        <a:ea typeface="+mn-ea"/>
                        <a:cs typeface="+mn-cs"/>
                      </a:endParaRPr>
                    </a:p>
                    <a:p>
                      <a:pPr marL="285750" indent="-285750">
                        <a:spcBef>
                          <a:spcPts val="0"/>
                        </a:spcBef>
                        <a:buFont typeface="Arial" panose="020B0604020202020204" pitchFamily="34" charset="0"/>
                        <a:buChar char="•"/>
                      </a:pPr>
                      <a:r>
                        <a:rPr lang="en-US" sz="1800" b="0" i="0" u="none" strike="noStrike" kern="1200" baseline="0" dirty="0">
                          <a:solidFill>
                            <a:schemeClr val="tx1"/>
                          </a:solidFill>
                          <a:latin typeface="+mn-lt"/>
                          <a:ea typeface="+mn-ea"/>
                          <a:cs typeface="+mn-cs"/>
                        </a:rPr>
                        <a:t>Statistical interpretation</a:t>
                      </a:r>
                      <a:endParaRPr lang="en-US" dirty="0">
                        <a:solidFill>
                          <a:schemeClr val="tx1"/>
                        </a:solidFill>
                      </a:endParaRPr>
                    </a:p>
                  </a:txBody>
                  <a:tcPr/>
                </a:tc>
                <a:tc>
                  <a:txBody>
                    <a:bodyPr/>
                    <a:lstStyle/>
                    <a:p>
                      <a:pPr marL="285750" indent="-285750">
                        <a:spcBef>
                          <a:spcPts val="600"/>
                        </a:spcBef>
                        <a:buFont typeface="Arial" panose="020B0604020202020204" pitchFamily="34" charset="0"/>
                        <a:buChar char="•"/>
                      </a:pPr>
                      <a:r>
                        <a:rPr lang="en-US" sz="1800" b="0" i="0" u="none" strike="noStrike" kern="1200" baseline="0" dirty="0">
                          <a:solidFill>
                            <a:schemeClr val="tx1"/>
                          </a:solidFill>
                          <a:latin typeface="+mn-lt"/>
                          <a:ea typeface="+mn-ea"/>
                          <a:cs typeface="+mn-cs"/>
                        </a:rPr>
                        <a:t>Both predetermined and emerging</a:t>
                      </a:r>
                    </a:p>
                    <a:p>
                      <a:pPr marL="285750" indent="-285750">
                        <a:spcBef>
                          <a:spcPts val="600"/>
                        </a:spcBef>
                        <a:buFont typeface="Arial" panose="020B0604020202020204" pitchFamily="34" charset="0"/>
                        <a:buChar char="•"/>
                      </a:pPr>
                      <a:r>
                        <a:rPr lang="en-US" sz="1800" b="0" i="0" u="none" strike="noStrike" kern="1200" baseline="0" dirty="0">
                          <a:solidFill>
                            <a:schemeClr val="tx1"/>
                          </a:solidFill>
                          <a:latin typeface="+mn-lt"/>
                          <a:ea typeface="+mn-ea"/>
                          <a:cs typeface="+mn-cs"/>
                        </a:rPr>
                        <a:t>Both open- and closed-ended questions </a:t>
                      </a:r>
                    </a:p>
                    <a:p>
                      <a:pPr marL="285750" indent="-285750">
                        <a:spcBef>
                          <a:spcPts val="600"/>
                        </a:spcBef>
                        <a:buFont typeface="Arial" panose="020B0604020202020204" pitchFamily="34" charset="0"/>
                        <a:buChar char="•"/>
                      </a:pPr>
                      <a:r>
                        <a:rPr lang="en-US" sz="1800" b="0" i="0" u="none" strike="noStrike" kern="1200" baseline="0" dirty="0">
                          <a:solidFill>
                            <a:schemeClr val="tx1"/>
                          </a:solidFill>
                          <a:latin typeface="+mn-lt"/>
                          <a:ea typeface="+mn-ea"/>
                          <a:cs typeface="+mn-cs"/>
                        </a:rPr>
                        <a:t>Multiple forms of data drawing on all possibilities</a:t>
                      </a:r>
                    </a:p>
                    <a:p>
                      <a:pPr marL="285750" indent="-285750">
                        <a:spcBef>
                          <a:spcPts val="600"/>
                        </a:spcBef>
                        <a:buFont typeface="Arial" panose="020B0604020202020204" pitchFamily="34" charset="0"/>
                        <a:buChar char="•"/>
                      </a:pPr>
                      <a:endParaRPr lang="en-US" sz="1800" b="0" i="0" u="none" strike="noStrike" kern="1200" baseline="0" dirty="0">
                        <a:solidFill>
                          <a:schemeClr val="tx1"/>
                        </a:solidFill>
                        <a:latin typeface="+mn-lt"/>
                        <a:ea typeface="+mn-ea"/>
                        <a:cs typeface="+mn-cs"/>
                      </a:endParaRPr>
                    </a:p>
                    <a:p>
                      <a:pPr marL="285750" indent="-285750">
                        <a:spcBef>
                          <a:spcPts val="0"/>
                        </a:spcBef>
                        <a:buFont typeface="Arial" panose="020B0604020202020204" pitchFamily="34" charset="0"/>
                        <a:buChar char="•"/>
                      </a:pPr>
                      <a:r>
                        <a:rPr lang="en-US" sz="1800" b="0" i="0" u="none" strike="noStrike" kern="1200" baseline="0" dirty="0">
                          <a:solidFill>
                            <a:schemeClr val="tx1"/>
                          </a:solidFill>
                          <a:latin typeface="+mn-lt"/>
                          <a:ea typeface="+mn-ea"/>
                          <a:cs typeface="+mn-cs"/>
                        </a:rPr>
                        <a:t>Statistical and text analysis </a:t>
                      </a:r>
                    </a:p>
                    <a:p>
                      <a:pPr marL="285750" indent="-285750">
                        <a:spcBef>
                          <a:spcPts val="600"/>
                        </a:spcBef>
                        <a:buFont typeface="Arial" panose="020B0604020202020204" pitchFamily="34" charset="0"/>
                        <a:buChar char="•"/>
                      </a:pPr>
                      <a:r>
                        <a:rPr lang="en-US" sz="1800" b="0" i="0" u="none" strike="noStrike" kern="1200" baseline="0" dirty="0">
                          <a:solidFill>
                            <a:schemeClr val="tx1"/>
                          </a:solidFill>
                          <a:latin typeface="+mn-lt"/>
                          <a:ea typeface="+mn-ea"/>
                          <a:cs typeface="+mn-cs"/>
                        </a:rPr>
                        <a:t>Across databases interpretation </a:t>
                      </a:r>
                    </a:p>
                  </a:txBody>
                  <a:tcPr/>
                </a:tc>
                <a:tc>
                  <a:txBody>
                    <a:bodyPr/>
                    <a:lstStyle/>
                    <a:p>
                      <a:pPr marL="285750" marR="0" lvl="0" indent="-285750" algn="l" defTabSz="457200" rtl="0" eaLnBrk="1" fontAlgn="auto" latinLnBrk="0" hangingPunct="1">
                        <a:lnSpc>
                          <a:spcPct val="100000"/>
                        </a:lnSpc>
                        <a:spcBef>
                          <a:spcPts val="600"/>
                        </a:spcBef>
                        <a:spcAft>
                          <a:spcPts val="0"/>
                        </a:spcAft>
                        <a:buClrTx/>
                        <a:buSzTx/>
                        <a:buFont typeface="Arial" panose="020B0604020202020204" pitchFamily="34" charset="0"/>
                        <a:buChar char="•"/>
                        <a:tabLst/>
                        <a:defRPr/>
                      </a:pPr>
                      <a:r>
                        <a:rPr lang="en-US" sz="1800" b="0" i="0" u="none" strike="noStrike" kern="1200" baseline="0" dirty="0">
                          <a:solidFill>
                            <a:schemeClr val="tx1"/>
                          </a:solidFill>
                          <a:latin typeface="+mn-lt"/>
                          <a:ea typeface="+mn-ea"/>
                          <a:cs typeface="+mn-cs"/>
                        </a:rPr>
                        <a:t>Emerging methods</a:t>
                      </a:r>
                    </a:p>
                    <a:p>
                      <a:pPr marL="285750" marR="0" lvl="0" indent="-285750" algn="l" defTabSz="457200" rtl="0" eaLnBrk="1" fontAlgn="auto" latinLnBrk="0" hangingPunct="1">
                        <a:lnSpc>
                          <a:spcPct val="100000"/>
                        </a:lnSpc>
                        <a:spcBef>
                          <a:spcPts val="600"/>
                        </a:spcBef>
                        <a:spcAft>
                          <a:spcPts val="0"/>
                        </a:spcAft>
                        <a:buClrTx/>
                        <a:buSzTx/>
                        <a:buFont typeface="Arial" panose="020B0604020202020204" pitchFamily="34" charset="0"/>
                        <a:buChar char="•"/>
                        <a:tabLst/>
                        <a:defRPr/>
                      </a:pPr>
                      <a:endParaRPr lang="en-US" sz="1800" b="0" i="0" u="none" strike="noStrike" kern="1200" baseline="0" dirty="0">
                        <a:solidFill>
                          <a:schemeClr val="tx1"/>
                        </a:solidFill>
                        <a:latin typeface="+mn-lt"/>
                        <a:ea typeface="+mn-ea"/>
                        <a:cs typeface="+mn-cs"/>
                      </a:endParaRPr>
                    </a:p>
                    <a:p>
                      <a:pPr marL="285750" indent="-285750">
                        <a:spcBef>
                          <a:spcPts val="0"/>
                        </a:spcBef>
                        <a:buFont typeface="Arial" panose="020B0604020202020204" pitchFamily="34" charset="0"/>
                        <a:buChar char="•"/>
                      </a:pPr>
                      <a:r>
                        <a:rPr lang="en-US" sz="1800" b="0" i="0" u="none" strike="noStrike" kern="1200" baseline="0" dirty="0">
                          <a:solidFill>
                            <a:schemeClr val="tx1"/>
                          </a:solidFill>
                          <a:latin typeface="+mn-lt"/>
                          <a:ea typeface="+mn-ea"/>
                          <a:cs typeface="+mn-cs"/>
                        </a:rPr>
                        <a:t>Open-ended questions</a:t>
                      </a:r>
                    </a:p>
                    <a:p>
                      <a:pPr marL="285750" indent="-285750">
                        <a:spcBef>
                          <a:spcPts val="600"/>
                        </a:spcBef>
                        <a:buFont typeface="Arial" panose="020B0604020202020204" pitchFamily="34" charset="0"/>
                        <a:buChar char="•"/>
                      </a:pPr>
                      <a:endParaRPr lang="en-US" sz="1800" b="0" i="0" u="none" strike="noStrike" kern="1200" baseline="0" dirty="0">
                        <a:solidFill>
                          <a:schemeClr val="tx1"/>
                        </a:solidFill>
                        <a:latin typeface="+mn-lt"/>
                        <a:ea typeface="+mn-ea"/>
                        <a:cs typeface="+mn-cs"/>
                      </a:endParaRPr>
                    </a:p>
                    <a:p>
                      <a:pPr marL="285750" indent="-285750">
                        <a:spcBef>
                          <a:spcPts val="0"/>
                        </a:spcBef>
                        <a:buFont typeface="Arial" panose="020B0604020202020204" pitchFamily="34" charset="0"/>
                        <a:buChar char="•"/>
                      </a:pPr>
                      <a:r>
                        <a:rPr lang="en-US" sz="1800" b="0" i="0" u="none" strike="noStrike" kern="1200" baseline="0" dirty="0">
                          <a:solidFill>
                            <a:schemeClr val="tx1"/>
                          </a:solidFill>
                          <a:latin typeface="+mn-lt"/>
                          <a:ea typeface="+mn-ea"/>
                          <a:cs typeface="+mn-cs"/>
                        </a:rPr>
                        <a:t>Interview data, observation data, document data, and audiovisual data</a:t>
                      </a:r>
                    </a:p>
                    <a:p>
                      <a:pPr marL="285750" indent="-285750">
                        <a:spcBef>
                          <a:spcPts val="600"/>
                        </a:spcBef>
                        <a:buFont typeface="Arial" panose="020B0604020202020204" pitchFamily="34" charset="0"/>
                        <a:buChar char="•"/>
                      </a:pPr>
                      <a:r>
                        <a:rPr lang="en-US" sz="1800" b="0" i="0" u="none" strike="noStrike" kern="1200" baseline="0" dirty="0">
                          <a:solidFill>
                            <a:schemeClr val="tx1"/>
                          </a:solidFill>
                          <a:latin typeface="+mn-lt"/>
                          <a:ea typeface="+mn-ea"/>
                          <a:cs typeface="+mn-cs"/>
                        </a:rPr>
                        <a:t>Text and image analysis</a:t>
                      </a:r>
                    </a:p>
                    <a:p>
                      <a:pPr marL="285750" indent="-285750">
                        <a:spcBef>
                          <a:spcPts val="600"/>
                        </a:spcBef>
                        <a:buFont typeface="Arial" panose="020B0604020202020204" pitchFamily="34" charset="0"/>
                        <a:buChar char="•"/>
                      </a:pPr>
                      <a:endParaRPr lang="en-US" sz="1800" b="0" i="0" u="none" strike="noStrike" kern="1200" baseline="0" dirty="0">
                        <a:solidFill>
                          <a:schemeClr val="tx1"/>
                        </a:solidFill>
                        <a:latin typeface="+mn-lt"/>
                        <a:ea typeface="+mn-ea"/>
                        <a:cs typeface="+mn-cs"/>
                      </a:endParaRPr>
                    </a:p>
                    <a:p>
                      <a:pPr marL="285750" indent="-285750">
                        <a:spcBef>
                          <a:spcPts val="0"/>
                        </a:spcBef>
                        <a:buFont typeface="Arial" panose="020B0604020202020204" pitchFamily="34" charset="0"/>
                        <a:buChar char="•"/>
                      </a:pPr>
                      <a:r>
                        <a:rPr lang="en-US" sz="1800" b="0" i="0" u="none" strike="noStrike" kern="1200" baseline="0" dirty="0">
                          <a:solidFill>
                            <a:schemeClr val="tx1"/>
                          </a:solidFill>
                          <a:latin typeface="+mn-lt"/>
                          <a:ea typeface="+mn-ea"/>
                          <a:cs typeface="+mn-cs"/>
                        </a:rPr>
                        <a:t>Themes, patterns interpretation</a:t>
                      </a:r>
                      <a:endParaRPr lang="en-US" dirty="0">
                        <a:solidFill>
                          <a:schemeClr val="tx1"/>
                        </a:solidFill>
                      </a:endParaRPr>
                    </a:p>
                  </a:txBody>
                  <a:tcPr/>
                </a:tc>
                <a:extLst>
                  <a:ext uri="{0D108BD9-81ED-4DB2-BD59-A6C34878D82A}">
                    <a16:rowId xmlns:a16="http://schemas.microsoft.com/office/drawing/2014/main" val="10001"/>
                  </a:ext>
                </a:extLst>
              </a:tr>
            </a:tbl>
          </a:graphicData>
        </a:graphic>
      </p:graphicFrame>
      <p:cxnSp>
        <p:nvCxnSpPr>
          <p:cNvPr id="6" name="Straight Connector 5"/>
          <p:cNvCxnSpPr/>
          <p:nvPr/>
        </p:nvCxnSpPr>
        <p:spPr bwMode="auto">
          <a:xfrm>
            <a:off x="228600" y="2667000"/>
            <a:ext cx="8686800" cy="0"/>
          </a:xfrm>
          <a:prstGeom prst="line">
            <a:avLst/>
          </a:prstGeom>
          <a:solidFill>
            <a:schemeClr val="accent1"/>
          </a:solidFill>
          <a:ln w="28575" cap="flat" cmpd="sng" algn="ctr">
            <a:solidFill>
              <a:schemeClr val="bg1"/>
            </a:solidFill>
            <a:prstDash val="solid"/>
            <a:round/>
            <a:headEnd type="none" w="med" len="med"/>
            <a:tailEnd type="none" w="med" len="med"/>
          </a:ln>
          <a:effectLst/>
        </p:spPr>
      </p:cxnSp>
      <p:cxnSp>
        <p:nvCxnSpPr>
          <p:cNvPr id="7" name="Straight Connector 6"/>
          <p:cNvCxnSpPr/>
          <p:nvPr/>
        </p:nvCxnSpPr>
        <p:spPr bwMode="auto">
          <a:xfrm>
            <a:off x="228600" y="3307080"/>
            <a:ext cx="8686800" cy="0"/>
          </a:xfrm>
          <a:prstGeom prst="line">
            <a:avLst/>
          </a:prstGeom>
          <a:solidFill>
            <a:schemeClr val="accent1"/>
          </a:solidFill>
          <a:ln w="28575" cap="flat" cmpd="sng" algn="ctr">
            <a:solidFill>
              <a:schemeClr val="bg1"/>
            </a:solidFill>
            <a:prstDash val="solid"/>
            <a:round/>
            <a:headEnd type="none" w="med" len="med"/>
            <a:tailEnd type="none" w="med" len="med"/>
          </a:ln>
          <a:effectLst/>
        </p:spPr>
      </p:cxnSp>
      <p:cxnSp>
        <p:nvCxnSpPr>
          <p:cNvPr id="8" name="Straight Connector 7"/>
          <p:cNvCxnSpPr/>
          <p:nvPr/>
        </p:nvCxnSpPr>
        <p:spPr bwMode="auto">
          <a:xfrm>
            <a:off x="228600" y="5105400"/>
            <a:ext cx="8686800" cy="0"/>
          </a:xfrm>
          <a:prstGeom prst="line">
            <a:avLst/>
          </a:prstGeom>
          <a:solidFill>
            <a:schemeClr val="accent1"/>
          </a:solidFill>
          <a:ln w="28575" cap="flat" cmpd="sng" algn="ctr">
            <a:solidFill>
              <a:schemeClr val="bg1"/>
            </a:solidFill>
            <a:prstDash val="solid"/>
            <a:round/>
            <a:headEnd type="none" w="med" len="med"/>
            <a:tailEnd type="none" w="med" len="med"/>
          </a:ln>
          <a:effectLst/>
        </p:spPr>
      </p:cxnSp>
      <p:cxnSp>
        <p:nvCxnSpPr>
          <p:cNvPr id="9" name="Straight Connector 8"/>
          <p:cNvCxnSpPr/>
          <p:nvPr/>
        </p:nvCxnSpPr>
        <p:spPr bwMode="auto">
          <a:xfrm>
            <a:off x="228600" y="4470400"/>
            <a:ext cx="8686800" cy="0"/>
          </a:xfrm>
          <a:prstGeom prst="line">
            <a:avLst/>
          </a:prstGeom>
          <a:solidFill>
            <a:schemeClr val="accent1"/>
          </a:solidFill>
          <a:ln w="28575" cap="flat" cmpd="sng" algn="ctr">
            <a:solidFill>
              <a:schemeClr val="bg1"/>
            </a:solidFill>
            <a:prstDash val="solid"/>
            <a:round/>
            <a:headEnd type="none" w="med" len="med"/>
            <a:tailEnd type="none" w="med" len="med"/>
          </a:ln>
          <a:effectLst/>
        </p:spPr>
      </p:cxnSp>
      <p:sp>
        <p:nvSpPr>
          <p:cNvPr id="10" name="Rectangle 9"/>
          <p:cNvSpPr/>
          <p:nvPr/>
        </p:nvSpPr>
        <p:spPr>
          <a:xfrm>
            <a:off x="1584960" y="6197025"/>
            <a:ext cx="7543800" cy="584775"/>
          </a:xfrm>
          <a:prstGeom prst="rect">
            <a:avLst/>
          </a:prstGeom>
        </p:spPr>
        <p:txBody>
          <a:bodyPr wrap="square">
            <a:spAutoFit/>
          </a:bodyPr>
          <a:lstStyle/>
          <a:p>
            <a:pPr algn="r"/>
            <a:r>
              <a:rPr lang="en-US" sz="1600" b="0" dirty="0">
                <a:solidFill>
                  <a:schemeClr val="bg1"/>
                </a:solidFill>
              </a:rPr>
              <a:t>Creswell JW.  Research design : qualitative, quantitative, and mixed methods approaches— 4th ed. Sage Publications, 2014, p17.</a:t>
            </a:r>
          </a:p>
        </p:txBody>
      </p:sp>
      <p:sp>
        <p:nvSpPr>
          <p:cNvPr id="3" name="Slide Number Placeholder 2"/>
          <p:cNvSpPr>
            <a:spLocks noGrp="1"/>
          </p:cNvSpPr>
          <p:nvPr>
            <p:ph type="sldNum" sz="quarter" idx="10"/>
          </p:nvPr>
        </p:nvSpPr>
        <p:spPr/>
        <p:txBody>
          <a:bodyPr/>
          <a:lstStyle/>
          <a:p>
            <a:fld id="{6702E1E0-462E-42B5-A359-A648340C9DAE}" type="slidenum">
              <a:rPr lang="en-US" smtClean="0"/>
              <a:pPr/>
              <a:t>69</a:t>
            </a:fld>
            <a:endParaRPr lang="en-US"/>
          </a:p>
        </p:txBody>
      </p:sp>
    </p:spTree>
    <p:extLst>
      <p:ext uri="{BB962C8B-B14F-4D97-AF65-F5344CB8AC3E}">
        <p14:creationId xmlns:p14="http://schemas.microsoft.com/office/powerpoint/2010/main" val="224160529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The scientific endeavor of BMI</a:t>
            </a:r>
          </a:p>
        </p:txBody>
      </p:sp>
      <p:sp>
        <p:nvSpPr>
          <p:cNvPr id="2" name="Slide Number Placeholder 1"/>
          <p:cNvSpPr>
            <a:spLocks noGrp="1"/>
          </p:cNvSpPr>
          <p:nvPr>
            <p:ph type="sldNum" sz="quarter" idx="10"/>
          </p:nvPr>
        </p:nvSpPr>
        <p:spPr/>
        <p:txBody>
          <a:bodyPr/>
          <a:lstStyle/>
          <a:p>
            <a:fld id="{7C5DB68A-9D44-4073-920F-D08D647C06A7}" type="slidenum">
              <a:rPr lang="en-US" smtClean="0"/>
              <a:t>7</a:t>
            </a:fld>
            <a:endParaRPr lang="en-US" dirty="0"/>
          </a:p>
        </p:txBody>
      </p:sp>
      <p:pic>
        <p:nvPicPr>
          <p:cNvPr id="7" name="Picture 6">
            <a:extLst>
              <a:ext uri="{FF2B5EF4-FFF2-40B4-BE49-F238E27FC236}">
                <a16:creationId xmlns:a16="http://schemas.microsoft.com/office/drawing/2014/main" id="{56FE7A4A-AF37-4DFF-B5EB-96AE5232D745}"/>
              </a:ext>
            </a:extLst>
          </p:cNvPr>
          <p:cNvPicPr>
            <a:picLocks noChangeAspect="1"/>
          </p:cNvPicPr>
          <p:nvPr/>
        </p:nvPicPr>
        <p:blipFill>
          <a:blip r:embed="rId2"/>
          <a:stretch>
            <a:fillRect/>
          </a:stretch>
        </p:blipFill>
        <p:spPr>
          <a:xfrm>
            <a:off x="2382772" y="1809763"/>
            <a:ext cx="6532628" cy="3619474"/>
          </a:xfrm>
          <a:prstGeom prst="rect">
            <a:avLst/>
          </a:prstGeom>
        </p:spPr>
      </p:pic>
      <p:sp>
        <p:nvSpPr>
          <p:cNvPr id="3" name="Rectangle 2">
            <a:extLst>
              <a:ext uri="{FF2B5EF4-FFF2-40B4-BE49-F238E27FC236}">
                <a16:creationId xmlns:a16="http://schemas.microsoft.com/office/drawing/2014/main" id="{D7ACDB92-E2AB-4B29-A163-3CECD4E5C69B}"/>
              </a:ext>
            </a:extLst>
          </p:cNvPr>
          <p:cNvSpPr/>
          <p:nvPr/>
        </p:nvSpPr>
        <p:spPr bwMode="auto">
          <a:xfrm>
            <a:off x="535021" y="5715000"/>
            <a:ext cx="1981200" cy="1066800"/>
          </a:xfrm>
          <a:prstGeom prst="rect">
            <a:avLst/>
          </a:prstGeom>
          <a:noFill/>
          <a:ln w="38100" cap="flat" cmpd="sng" algn="ctr">
            <a:solidFill>
              <a:srgbClr val="FFFF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cxnSp>
        <p:nvCxnSpPr>
          <p:cNvPr id="9" name="Connector: Elbow 8">
            <a:extLst>
              <a:ext uri="{FF2B5EF4-FFF2-40B4-BE49-F238E27FC236}">
                <a16:creationId xmlns:a16="http://schemas.microsoft.com/office/drawing/2014/main" id="{62B535AE-009E-446D-87C4-E51DDABEAD37}"/>
              </a:ext>
            </a:extLst>
          </p:cNvPr>
          <p:cNvCxnSpPr>
            <a:cxnSpLocks/>
            <a:stCxn id="3" idx="3"/>
            <a:endCxn id="12" idx="2"/>
          </p:cNvCxnSpPr>
          <p:nvPr/>
        </p:nvCxnSpPr>
        <p:spPr bwMode="auto">
          <a:xfrm flipV="1">
            <a:off x="2516221" y="5181600"/>
            <a:ext cx="912779" cy="1066800"/>
          </a:xfrm>
          <a:prstGeom prst="bentConnector2">
            <a:avLst/>
          </a:prstGeom>
          <a:solidFill>
            <a:schemeClr val="accent1"/>
          </a:solidFill>
          <a:ln w="38100" cap="flat" cmpd="sng" algn="ctr">
            <a:solidFill>
              <a:srgbClr val="FFFF00"/>
            </a:solidFill>
            <a:prstDash val="solid"/>
            <a:round/>
            <a:headEnd type="triangle" w="med" len="med"/>
            <a:tailEnd type="none" w="med" len="med"/>
          </a:ln>
          <a:effectLst/>
        </p:spPr>
      </p:cxnSp>
      <p:sp>
        <p:nvSpPr>
          <p:cNvPr id="12" name="Rectangle 11">
            <a:extLst>
              <a:ext uri="{FF2B5EF4-FFF2-40B4-BE49-F238E27FC236}">
                <a16:creationId xmlns:a16="http://schemas.microsoft.com/office/drawing/2014/main" id="{BA67168A-5290-42BE-9592-889A878D956A}"/>
              </a:ext>
            </a:extLst>
          </p:cNvPr>
          <p:cNvSpPr/>
          <p:nvPr/>
        </p:nvSpPr>
        <p:spPr bwMode="auto">
          <a:xfrm>
            <a:off x="2438400" y="3488152"/>
            <a:ext cx="1981200" cy="1693448"/>
          </a:xfrm>
          <a:prstGeom prst="rect">
            <a:avLst/>
          </a:prstGeom>
          <a:noFill/>
          <a:ln w="38100" cap="flat" cmpd="sng" algn="ctr">
            <a:solidFill>
              <a:srgbClr val="FFFF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17" name="Content Placeholder 4">
            <a:extLst>
              <a:ext uri="{FF2B5EF4-FFF2-40B4-BE49-F238E27FC236}">
                <a16:creationId xmlns:a16="http://schemas.microsoft.com/office/drawing/2014/main" id="{8F225B27-A32F-4839-A115-912717274D05}"/>
              </a:ext>
            </a:extLst>
          </p:cNvPr>
          <p:cNvSpPr>
            <a:spLocks noGrp="1"/>
          </p:cNvSpPr>
          <p:nvPr>
            <p:ph idx="1"/>
          </p:nvPr>
        </p:nvSpPr>
        <p:spPr>
          <a:xfrm>
            <a:off x="228599" y="1371600"/>
            <a:ext cx="2057401" cy="3886200"/>
          </a:xfrm>
        </p:spPr>
        <p:txBody>
          <a:bodyPr/>
          <a:lstStyle/>
          <a:p>
            <a:pPr marL="0" indent="0"/>
            <a:r>
              <a:rPr lang="en-US" sz="1600" i="1" dirty="0"/>
              <a:t>Biomedical informatics (BMI) is </a:t>
            </a:r>
          </a:p>
          <a:p>
            <a:pPr>
              <a:buFont typeface="Arial" panose="020B0604020202020204" pitchFamily="34" charset="0"/>
              <a:buChar char="•"/>
            </a:pPr>
            <a:r>
              <a:rPr lang="en-US" sz="1600" i="1" dirty="0"/>
              <a:t>the interdisciplinary field </a:t>
            </a:r>
          </a:p>
          <a:p>
            <a:pPr>
              <a:buFont typeface="Arial" panose="020B0604020202020204" pitchFamily="34" charset="0"/>
              <a:buChar char="•"/>
            </a:pPr>
            <a:r>
              <a:rPr lang="en-US" sz="1600" i="1" dirty="0"/>
              <a:t>that studies and pursues the effective uses of biomedical data, information, and knowledge </a:t>
            </a:r>
          </a:p>
          <a:p>
            <a:pPr>
              <a:buFont typeface="Arial" panose="020B0604020202020204" pitchFamily="34" charset="0"/>
              <a:buChar char="•"/>
            </a:pPr>
            <a:r>
              <a:rPr lang="en-US" sz="1600" i="1" dirty="0"/>
              <a:t>for scientific inquiry, problem solving, and decision making,</a:t>
            </a:r>
          </a:p>
          <a:p>
            <a:pPr>
              <a:buFont typeface="Arial" panose="020B0604020202020204" pitchFamily="34" charset="0"/>
              <a:buChar char="•"/>
            </a:pPr>
            <a:r>
              <a:rPr lang="en-US" sz="1600" i="1" dirty="0"/>
              <a:t>driven by efforts to improve human health.</a:t>
            </a:r>
          </a:p>
        </p:txBody>
      </p:sp>
      <p:sp>
        <p:nvSpPr>
          <p:cNvPr id="11" name="TextBox 10">
            <a:extLst>
              <a:ext uri="{FF2B5EF4-FFF2-40B4-BE49-F238E27FC236}">
                <a16:creationId xmlns:a16="http://schemas.microsoft.com/office/drawing/2014/main" id="{48E69719-5171-4434-B533-9B560149A46F}"/>
              </a:ext>
            </a:extLst>
          </p:cNvPr>
          <p:cNvSpPr txBox="1"/>
          <p:nvPr/>
        </p:nvSpPr>
        <p:spPr>
          <a:xfrm>
            <a:off x="531785" y="5253335"/>
            <a:ext cx="1981199" cy="461665"/>
          </a:xfrm>
          <a:prstGeom prst="rect">
            <a:avLst/>
          </a:prstGeom>
          <a:solidFill>
            <a:srgbClr val="FFFF00"/>
          </a:solidFill>
          <a:ln w="38100">
            <a:solidFill>
              <a:srgbClr val="FFFF00"/>
            </a:solidFill>
          </a:ln>
        </p:spPr>
        <p:txBody>
          <a:bodyPr wrap="square" rtlCol="0">
            <a:spAutoFit/>
          </a:bodyPr>
          <a:lstStyle/>
          <a:p>
            <a:r>
              <a:rPr lang="en-US" sz="2400" dirty="0"/>
              <a:t>goal</a:t>
            </a:r>
          </a:p>
        </p:txBody>
      </p:sp>
    </p:spTree>
    <p:extLst>
      <p:ext uri="{BB962C8B-B14F-4D97-AF65-F5344CB8AC3E}">
        <p14:creationId xmlns:p14="http://schemas.microsoft.com/office/powerpoint/2010/main" val="396942667"/>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Some purposes of mixed methods</a:t>
            </a: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63593" y="1600200"/>
            <a:ext cx="8816814" cy="4551680"/>
          </a:xfrm>
        </p:spPr>
      </p:pic>
      <p:sp>
        <p:nvSpPr>
          <p:cNvPr id="5" name="Rectangle 4"/>
          <p:cNvSpPr/>
          <p:nvPr/>
        </p:nvSpPr>
        <p:spPr>
          <a:xfrm>
            <a:off x="2198607" y="6182360"/>
            <a:ext cx="6781800" cy="584775"/>
          </a:xfrm>
          <a:prstGeom prst="rect">
            <a:avLst/>
          </a:prstGeom>
        </p:spPr>
        <p:txBody>
          <a:bodyPr wrap="square">
            <a:spAutoFit/>
          </a:bodyPr>
          <a:lstStyle/>
          <a:p>
            <a:pPr algn="r"/>
            <a:r>
              <a:rPr lang="en-US" sz="1600" b="0" dirty="0">
                <a:solidFill>
                  <a:schemeClr val="bg1"/>
                </a:solidFill>
              </a:rPr>
              <a:t>Greene JC, </a:t>
            </a:r>
            <a:r>
              <a:rPr lang="en-US" sz="1600" b="0" dirty="0" err="1">
                <a:solidFill>
                  <a:schemeClr val="bg1"/>
                </a:solidFill>
              </a:rPr>
              <a:t>Caracelli</a:t>
            </a:r>
            <a:r>
              <a:rPr lang="en-US" sz="1600" b="0" dirty="0">
                <a:solidFill>
                  <a:schemeClr val="bg1"/>
                </a:solidFill>
              </a:rPr>
              <a:t> VJ, Graham WF. Toward a conceptual framework for mixed-method evaluation designs. </a:t>
            </a:r>
            <a:r>
              <a:rPr lang="en-US" sz="1600" b="0" i="1" dirty="0" err="1">
                <a:solidFill>
                  <a:schemeClr val="bg1"/>
                </a:solidFill>
              </a:rPr>
              <a:t>Educ</a:t>
            </a:r>
            <a:r>
              <a:rPr lang="en-US" sz="1600" b="0" i="1" dirty="0">
                <a:solidFill>
                  <a:schemeClr val="bg1"/>
                </a:solidFill>
              </a:rPr>
              <a:t> </a:t>
            </a:r>
            <a:r>
              <a:rPr lang="en-US" sz="1600" b="0" i="1" dirty="0" err="1">
                <a:solidFill>
                  <a:schemeClr val="bg1"/>
                </a:solidFill>
              </a:rPr>
              <a:t>Eval</a:t>
            </a:r>
            <a:r>
              <a:rPr lang="en-US" sz="1600" b="0" i="1" dirty="0">
                <a:solidFill>
                  <a:schemeClr val="bg1"/>
                </a:solidFill>
              </a:rPr>
              <a:t> Policy Anal </a:t>
            </a:r>
            <a:r>
              <a:rPr lang="en-US" sz="1600" b="0" dirty="0">
                <a:solidFill>
                  <a:schemeClr val="bg1"/>
                </a:solidFill>
              </a:rPr>
              <a:t>1989; 11(3): 255–274.</a:t>
            </a:r>
          </a:p>
        </p:txBody>
      </p:sp>
      <p:sp>
        <p:nvSpPr>
          <p:cNvPr id="6" name="Rectangle 5"/>
          <p:cNvSpPr/>
          <p:nvPr/>
        </p:nvSpPr>
        <p:spPr bwMode="auto">
          <a:xfrm>
            <a:off x="5410200" y="3429000"/>
            <a:ext cx="3059193" cy="228600"/>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7" name="Rectangle 6"/>
          <p:cNvSpPr/>
          <p:nvPr/>
        </p:nvSpPr>
        <p:spPr bwMode="auto">
          <a:xfrm>
            <a:off x="5257800" y="2542540"/>
            <a:ext cx="3059193" cy="228600"/>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8" name="Rectangle 7"/>
          <p:cNvSpPr/>
          <p:nvPr/>
        </p:nvSpPr>
        <p:spPr bwMode="auto">
          <a:xfrm>
            <a:off x="5410200" y="4232910"/>
            <a:ext cx="3059193" cy="228600"/>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9" name="Rectangle 8"/>
          <p:cNvSpPr/>
          <p:nvPr/>
        </p:nvSpPr>
        <p:spPr bwMode="auto">
          <a:xfrm>
            <a:off x="5191718" y="5715000"/>
            <a:ext cx="3059193" cy="228600"/>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3" name="Slide Number Placeholder 2"/>
          <p:cNvSpPr>
            <a:spLocks noGrp="1"/>
          </p:cNvSpPr>
          <p:nvPr>
            <p:ph type="sldNum" sz="quarter" idx="10"/>
          </p:nvPr>
        </p:nvSpPr>
        <p:spPr/>
        <p:txBody>
          <a:bodyPr/>
          <a:lstStyle/>
          <a:p>
            <a:fld id="{6702E1E0-462E-42B5-A359-A648340C9DAE}" type="slidenum">
              <a:rPr lang="en-US" smtClean="0"/>
              <a:pPr/>
              <a:t>70</a:t>
            </a:fld>
            <a:endParaRPr lang="en-US"/>
          </a:p>
        </p:txBody>
      </p:sp>
    </p:spTree>
    <p:extLst>
      <p:ext uri="{BB962C8B-B14F-4D97-AF65-F5344CB8AC3E}">
        <p14:creationId xmlns:p14="http://schemas.microsoft.com/office/powerpoint/2010/main" val="4159940665"/>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Working with the data sets</a:t>
            </a:r>
          </a:p>
        </p:txBody>
      </p:sp>
      <p:sp>
        <p:nvSpPr>
          <p:cNvPr id="3" name="Content Placeholder 2"/>
          <p:cNvSpPr>
            <a:spLocks noGrp="1"/>
          </p:cNvSpPr>
          <p:nvPr>
            <p:ph idx="1"/>
          </p:nvPr>
        </p:nvSpPr>
        <p:spPr/>
        <p:txBody>
          <a:bodyPr/>
          <a:lstStyle/>
          <a:p>
            <a:pPr>
              <a:buFont typeface="Arial" panose="020B0604020202020204" pitchFamily="34" charset="0"/>
              <a:buChar char="•"/>
            </a:pPr>
            <a:r>
              <a:rPr lang="en-US" u="sng" dirty="0"/>
              <a:t>Merge</a:t>
            </a:r>
            <a:r>
              <a:rPr lang="en-US" dirty="0"/>
              <a:t> </a:t>
            </a:r>
          </a:p>
          <a:p>
            <a:pPr lvl="1">
              <a:buFont typeface="Arial" panose="020B0604020202020204" pitchFamily="34" charset="0"/>
              <a:buChar char="•"/>
            </a:pPr>
            <a:r>
              <a:rPr lang="en-US" sz="2200" dirty="0"/>
              <a:t>Merge or converge the two datasets by actually bringing them together (e.g., convergence—triangulation to validate one dataset using another type of dataset)</a:t>
            </a:r>
          </a:p>
          <a:p>
            <a:pPr>
              <a:buFont typeface="Arial" panose="020B0604020202020204" pitchFamily="34" charset="0"/>
              <a:buChar char="•"/>
            </a:pPr>
            <a:r>
              <a:rPr lang="en-US" u="sng" dirty="0"/>
              <a:t>Connect</a:t>
            </a:r>
            <a:r>
              <a:rPr lang="en-US" dirty="0"/>
              <a:t> </a:t>
            </a:r>
          </a:p>
          <a:p>
            <a:pPr lvl="1">
              <a:buFont typeface="Arial" panose="020B0604020202020204" pitchFamily="34" charset="0"/>
              <a:buChar char="•"/>
            </a:pPr>
            <a:r>
              <a:rPr lang="en-US" sz="2200" dirty="0"/>
              <a:t>Have one dataset build upon another data set (e.g., complementarity—elaboration, transformation, expansion, initiation or sampling)</a:t>
            </a:r>
          </a:p>
          <a:p>
            <a:pPr>
              <a:buFont typeface="Arial" panose="020B0604020202020204" pitchFamily="34" charset="0"/>
              <a:buChar char="•"/>
            </a:pPr>
            <a:r>
              <a:rPr lang="en-US" u="sng" dirty="0"/>
              <a:t>Embed</a:t>
            </a:r>
            <a:r>
              <a:rPr lang="en-US" dirty="0"/>
              <a:t> </a:t>
            </a:r>
          </a:p>
          <a:p>
            <a:pPr lvl="1">
              <a:buFont typeface="Arial" panose="020B0604020202020204" pitchFamily="34" charset="0"/>
              <a:buChar char="•"/>
            </a:pPr>
            <a:r>
              <a:rPr lang="en-US" sz="2200" dirty="0"/>
              <a:t>Conduct one study within another so that one type of data provides a supportive role to the other dataset (e.g., complementarity—evaluation)</a:t>
            </a:r>
          </a:p>
        </p:txBody>
      </p:sp>
      <p:sp>
        <p:nvSpPr>
          <p:cNvPr id="5" name="Slide Number Placeholder 4"/>
          <p:cNvSpPr>
            <a:spLocks noGrp="1"/>
          </p:cNvSpPr>
          <p:nvPr>
            <p:ph type="sldNum" sz="quarter" idx="10"/>
          </p:nvPr>
        </p:nvSpPr>
        <p:spPr/>
        <p:txBody>
          <a:bodyPr/>
          <a:lstStyle/>
          <a:p>
            <a:fld id="{6702E1E0-462E-42B5-A359-A648340C9DAE}" type="slidenum">
              <a:rPr lang="en-US" smtClean="0"/>
              <a:pPr/>
              <a:t>71</a:t>
            </a:fld>
            <a:endParaRPr lang="en-US"/>
          </a:p>
        </p:txBody>
      </p:sp>
      <p:sp>
        <p:nvSpPr>
          <p:cNvPr id="6" name="Rectangle 5">
            <a:extLst>
              <a:ext uri="{FF2B5EF4-FFF2-40B4-BE49-F238E27FC236}">
                <a16:creationId xmlns:a16="http://schemas.microsoft.com/office/drawing/2014/main" id="{17C519E4-5E39-40C3-9366-573DD87DADDA}"/>
              </a:ext>
            </a:extLst>
          </p:cNvPr>
          <p:cNvSpPr/>
          <p:nvPr/>
        </p:nvSpPr>
        <p:spPr>
          <a:xfrm>
            <a:off x="2743200" y="6308822"/>
            <a:ext cx="6324600" cy="461665"/>
          </a:xfrm>
          <a:prstGeom prst="rect">
            <a:avLst/>
          </a:prstGeom>
        </p:spPr>
        <p:txBody>
          <a:bodyPr wrap="square">
            <a:spAutoFit/>
          </a:bodyPr>
          <a:lstStyle/>
          <a:p>
            <a:pPr algn="r"/>
            <a:r>
              <a:rPr lang="en-US" sz="1200" b="0" dirty="0" err="1">
                <a:solidFill>
                  <a:schemeClr val="bg1"/>
                </a:solidFill>
                <a:latin typeface="AdvPTimesB"/>
              </a:rPr>
              <a:t>Palinkas</a:t>
            </a:r>
            <a:r>
              <a:rPr lang="en-US" sz="1200" b="0" dirty="0">
                <a:solidFill>
                  <a:schemeClr val="bg1"/>
                </a:solidFill>
                <a:latin typeface="AdvPTimesB"/>
              </a:rPr>
              <a:t> et. al. Mixed Method Designs in Implementation Research. </a:t>
            </a:r>
          </a:p>
          <a:p>
            <a:pPr algn="r"/>
            <a:r>
              <a:rPr lang="en-US" sz="1200" b="0" dirty="0">
                <a:solidFill>
                  <a:schemeClr val="bg1"/>
                </a:solidFill>
                <a:latin typeface="AdvPTimesB"/>
              </a:rPr>
              <a:t>Adm Policy </a:t>
            </a:r>
            <a:r>
              <a:rPr lang="en-US" sz="1200" b="0" dirty="0" err="1">
                <a:solidFill>
                  <a:schemeClr val="bg1"/>
                </a:solidFill>
                <a:latin typeface="AdvPTimesB"/>
              </a:rPr>
              <a:t>Ment</a:t>
            </a:r>
            <a:r>
              <a:rPr lang="en-US" sz="1200" b="0" dirty="0">
                <a:solidFill>
                  <a:schemeClr val="bg1"/>
                </a:solidFill>
                <a:latin typeface="AdvPTimesB"/>
              </a:rPr>
              <a:t> Health (2011) 38:44–53 </a:t>
            </a:r>
            <a:r>
              <a:rPr lang="en-US" sz="1200" b="0" dirty="0">
                <a:solidFill>
                  <a:schemeClr val="bg1"/>
                </a:solidFill>
                <a:latin typeface="AdvPTimesB"/>
                <a:hlinkClick r:id="rId2"/>
              </a:rPr>
              <a:t>https://pubmed.ncbi.nlm.nih.gov/20967495/</a:t>
            </a:r>
            <a:r>
              <a:rPr lang="en-US" sz="1200" b="0" dirty="0">
                <a:solidFill>
                  <a:schemeClr val="bg1"/>
                </a:solidFill>
                <a:latin typeface="AdvPTimesB"/>
              </a:rPr>
              <a:t> </a:t>
            </a:r>
            <a:endParaRPr lang="en-US" sz="1200" dirty="0">
              <a:solidFill>
                <a:schemeClr val="bg1"/>
              </a:solidFill>
            </a:endParaRPr>
          </a:p>
        </p:txBody>
      </p:sp>
    </p:spTree>
    <p:extLst>
      <p:ext uri="{BB962C8B-B14F-4D97-AF65-F5344CB8AC3E}">
        <p14:creationId xmlns:p14="http://schemas.microsoft.com/office/powerpoint/2010/main" val="696998559"/>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Convergent parallel mixed methods (1)</a:t>
            </a:r>
            <a:br>
              <a:rPr lang="en-US" dirty="0"/>
            </a:br>
            <a:endParaRPr lang="en-US" dirty="0"/>
          </a:p>
        </p:txBody>
      </p:sp>
      <p:sp>
        <p:nvSpPr>
          <p:cNvPr id="3" name="Content Placeholder 2"/>
          <p:cNvSpPr>
            <a:spLocks noGrp="1"/>
          </p:cNvSpPr>
          <p:nvPr>
            <p:ph idx="1"/>
          </p:nvPr>
        </p:nvSpPr>
        <p:spPr>
          <a:xfrm>
            <a:off x="228600" y="4191000"/>
            <a:ext cx="8686800" cy="2133600"/>
          </a:xfrm>
        </p:spPr>
        <p:txBody>
          <a:bodyPr/>
          <a:lstStyle/>
          <a:p>
            <a:r>
              <a:rPr lang="en-US" b="1" u="sng" dirty="0"/>
              <a:t>Key assumption</a:t>
            </a:r>
            <a:r>
              <a:rPr lang="en-US" dirty="0"/>
              <a:t>: </a:t>
            </a:r>
          </a:p>
          <a:p>
            <a:pPr>
              <a:buFont typeface="Arial" panose="020B0604020202020204" pitchFamily="34" charset="0"/>
              <a:buChar char="•"/>
            </a:pPr>
            <a:r>
              <a:rPr lang="en-US" dirty="0"/>
              <a:t>Both qualitative and quantitative data provide different types of information—often detailed views of participants qualitatively and scores on instruments quantitatively—and together they yield results that should be the same.</a:t>
            </a:r>
          </a:p>
        </p:txBody>
      </p:sp>
      <p:pic>
        <p:nvPicPr>
          <p:cNvPr id="4" name="Picture 3"/>
          <p:cNvPicPr>
            <a:picLocks noChangeAspect="1"/>
          </p:cNvPicPr>
          <p:nvPr/>
        </p:nvPicPr>
        <p:blipFill>
          <a:blip r:embed="rId2"/>
          <a:stretch>
            <a:fillRect/>
          </a:stretch>
        </p:blipFill>
        <p:spPr>
          <a:xfrm>
            <a:off x="838200" y="1524000"/>
            <a:ext cx="7460921" cy="2444750"/>
          </a:xfrm>
          <a:prstGeom prst="rect">
            <a:avLst/>
          </a:prstGeom>
          <a:solidFill>
            <a:srgbClr val="00B0F0"/>
          </a:solidFill>
        </p:spPr>
      </p:pic>
      <p:sp>
        <p:nvSpPr>
          <p:cNvPr id="6" name="Slide Number Placeholder 5"/>
          <p:cNvSpPr>
            <a:spLocks noGrp="1"/>
          </p:cNvSpPr>
          <p:nvPr>
            <p:ph type="sldNum" sz="quarter" idx="10"/>
          </p:nvPr>
        </p:nvSpPr>
        <p:spPr/>
        <p:txBody>
          <a:bodyPr/>
          <a:lstStyle/>
          <a:p>
            <a:fld id="{6702E1E0-462E-42B5-A359-A648340C9DAE}" type="slidenum">
              <a:rPr lang="en-US" smtClean="0"/>
              <a:pPr/>
              <a:t>72</a:t>
            </a:fld>
            <a:endParaRPr lang="en-US"/>
          </a:p>
        </p:txBody>
      </p:sp>
      <p:sp>
        <p:nvSpPr>
          <p:cNvPr id="7" name="TextBox 6">
            <a:extLst>
              <a:ext uri="{FF2B5EF4-FFF2-40B4-BE49-F238E27FC236}">
                <a16:creationId xmlns:a16="http://schemas.microsoft.com/office/drawing/2014/main" id="{6159278A-A641-45F5-9657-96148BFDD15F}"/>
              </a:ext>
            </a:extLst>
          </p:cNvPr>
          <p:cNvSpPr txBox="1"/>
          <p:nvPr/>
        </p:nvSpPr>
        <p:spPr>
          <a:xfrm>
            <a:off x="990600" y="6203567"/>
            <a:ext cx="8057976" cy="523220"/>
          </a:xfrm>
          <a:prstGeom prst="rect">
            <a:avLst/>
          </a:prstGeom>
          <a:noFill/>
        </p:spPr>
        <p:txBody>
          <a:bodyPr wrap="none" rtlCol="0">
            <a:spAutoFit/>
          </a:bodyPr>
          <a:lstStyle/>
          <a:p>
            <a:pPr algn="r"/>
            <a:r>
              <a:rPr lang="en-US" sz="1400" b="0" dirty="0">
                <a:solidFill>
                  <a:schemeClr val="bg1"/>
                </a:solidFill>
                <a:latin typeface="Trebuchet MS"/>
                <a:cs typeface="Trebuchet MS"/>
              </a:rPr>
              <a:t>Creswell, Research Design, Los Angeles, 2014</a:t>
            </a:r>
          </a:p>
          <a:p>
            <a:pPr algn="r"/>
            <a:r>
              <a:rPr lang="en-US" sz="1400" b="0" dirty="0">
                <a:solidFill>
                  <a:schemeClr val="bg1"/>
                </a:solidFill>
                <a:latin typeface="Trebuchet MS"/>
                <a:cs typeface="Trebuchet MS"/>
                <a:hlinkClick r:id="rId3"/>
              </a:rPr>
              <a:t>https://www.amazon.com/Research-Design-Qualitative-Quantitative-Approaches/dp/1452226105</a:t>
            </a:r>
            <a:r>
              <a:rPr lang="en-US" sz="1400" b="0" dirty="0">
                <a:solidFill>
                  <a:schemeClr val="bg1"/>
                </a:solidFill>
                <a:latin typeface="Trebuchet MS"/>
                <a:cs typeface="Trebuchet MS"/>
              </a:rPr>
              <a:t> </a:t>
            </a:r>
          </a:p>
        </p:txBody>
      </p:sp>
    </p:spTree>
    <p:extLst>
      <p:ext uri="{BB962C8B-B14F-4D97-AF65-F5344CB8AC3E}">
        <p14:creationId xmlns:p14="http://schemas.microsoft.com/office/powerpoint/2010/main" val="274554259"/>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Sequential designs</a:t>
            </a:r>
          </a:p>
        </p:txBody>
      </p:sp>
      <p:sp>
        <p:nvSpPr>
          <p:cNvPr id="3" name="Content Placeholder 2"/>
          <p:cNvSpPr>
            <a:spLocks noGrp="1"/>
          </p:cNvSpPr>
          <p:nvPr>
            <p:ph idx="1"/>
          </p:nvPr>
        </p:nvSpPr>
        <p:spPr/>
        <p:txBody>
          <a:bodyPr/>
          <a:lstStyle/>
          <a:p>
            <a:r>
              <a:rPr lang="en-US" b="1" u="sng" dirty="0"/>
              <a:t>Explanatory sequential mixed methods</a:t>
            </a:r>
          </a:p>
          <a:p>
            <a:endParaRPr lang="en-US" b="1" u="sng" dirty="0"/>
          </a:p>
          <a:p>
            <a:endParaRPr lang="en-US" b="1" u="sng" dirty="0"/>
          </a:p>
          <a:p>
            <a:endParaRPr lang="en-US" b="1" u="sng" dirty="0"/>
          </a:p>
          <a:p>
            <a:endParaRPr lang="en-US" b="1" u="sng" dirty="0"/>
          </a:p>
          <a:p>
            <a:r>
              <a:rPr lang="en-US" b="1" u="sng" dirty="0"/>
              <a:t>Exploratory sequential mixed methods</a:t>
            </a:r>
          </a:p>
          <a:p>
            <a:endParaRPr lang="en-US" b="1" u="sng" dirty="0"/>
          </a:p>
        </p:txBody>
      </p:sp>
      <p:pic>
        <p:nvPicPr>
          <p:cNvPr id="4" name="Picture 3"/>
          <p:cNvPicPr>
            <a:picLocks noChangeAspect="1"/>
          </p:cNvPicPr>
          <p:nvPr/>
        </p:nvPicPr>
        <p:blipFill>
          <a:blip r:embed="rId2"/>
          <a:stretch>
            <a:fillRect/>
          </a:stretch>
        </p:blipFill>
        <p:spPr>
          <a:xfrm>
            <a:off x="228600" y="2362200"/>
            <a:ext cx="8686800" cy="3352800"/>
          </a:xfrm>
          <a:prstGeom prst="rect">
            <a:avLst/>
          </a:prstGeom>
          <a:solidFill>
            <a:srgbClr val="00B0F0"/>
          </a:solidFill>
        </p:spPr>
      </p:pic>
      <p:sp>
        <p:nvSpPr>
          <p:cNvPr id="6" name="Slide Number Placeholder 5"/>
          <p:cNvSpPr>
            <a:spLocks noGrp="1"/>
          </p:cNvSpPr>
          <p:nvPr>
            <p:ph type="sldNum" sz="quarter" idx="10"/>
          </p:nvPr>
        </p:nvSpPr>
        <p:spPr/>
        <p:txBody>
          <a:bodyPr/>
          <a:lstStyle/>
          <a:p>
            <a:fld id="{6702E1E0-462E-42B5-A359-A648340C9DAE}" type="slidenum">
              <a:rPr lang="en-US" smtClean="0"/>
              <a:pPr/>
              <a:t>73</a:t>
            </a:fld>
            <a:endParaRPr lang="en-US"/>
          </a:p>
        </p:txBody>
      </p:sp>
      <p:sp>
        <p:nvSpPr>
          <p:cNvPr id="7" name="TextBox 6">
            <a:extLst>
              <a:ext uri="{FF2B5EF4-FFF2-40B4-BE49-F238E27FC236}">
                <a16:creationId xmlns:a16="http://schemas.microsoft.com/office/drawing/2014/main" id="{D2B504FD-4DD1-48C4-9A1C-16866ADDFC31}"/>
              </a:ext>
            </a:extLst>
          </p:cNvPr>
          <p:cNvSpPr txBox="1"/>
          <p:nvPr/>
        </p:nvSpPr>
        <p:spPr>
          <a:xfrm>
            <a:off x="990600" y="6203567"/>
            <a:ext cx="8057976" cy="523220"/>
          </a:xfrm>
          <a:prstGeom prst="rect">
            <a:avLst/>
          </a:prstGeom>
          <a:noFill/>
        </p:spPr>
        <p:txBody>
          <a:bodyPr wrap="none" rtlCol="0">
            <a:spAutoFit/>
          </a:bodyPr>
          <a:lstStyle/>
          <a:p>
            <a:pPr algn="r"/>
            <a:r>
              <a:rPr lang="en-US" sz="1400" b="0" dirty="0">
                <a:solidFill>
                  <a:schemeClr val="bg1"/>
                </a:solidFill>
                <a:latin typeface="Trebuchet MS"/>
                <a:cs typeface="Trebuchet MS"/>
              </a:rPr>
              <a:t>Creswell, Research Design, Los Angeles, 2014</a:t>
            </a:r>
          </a:p>
          <a:p>
            <a:pPr algn="r"/>
            <a:r>
              <a:rPr lang="en-US" sz="1400" b="0" dirty="0">
                <a:solidFill>
                  <a:schemeClr val="bg1"/>
                </a:solidFill>
                <a:latin typeface="Trebuchet MS"/>
                <a:cs typeface="Trebuchet MS"/>
                <a:hlinkClick r:id="rId3"/>
              </a:rPr>
              <a:t>https://www.amazon.com/Research-Design-Qualitative-Quantitative-Approaches/dp/1452226105</a:t>
            </a:r>
            <a:r>
              <a:rPr lang="en-US" sz="1400" b="0" dirty="0">
                <a:solidFill>
                  <a:schemeClr val="bg1"/>
                </a:solidFill>
                <a:latin typeface="Trebuchet MS"/>
                <a:cs typeface="Trebuchet MS"/>
              </a:rPr>
              <a:t> </a:t>
            </a:r>
          </a:p>
        </p:txBody>
      </p:sp>
    </p:spTree>
    <p:extLst>
      <p:ext uri="{BB962C8B-B14F-4D97-AF65-F5344CB8AC3E}">
        <p14:creationId xmlns:p14="http://schemas.microsoft.com/office/powerpoint/2010/main" val="3457858036"/>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Concurrent design</a:t>
            </a:r>
          </a:p>
        </p:txBody>
      </p:sp>
      <p:pic>
        <p:nvPicPr>
          <p:cNvPr id="4" name="Content Placeholder 3"/>
          <p:cNvPicPr>
            <a:picLocks noGrp="1" noChangeAspect="1"/>
          </p:cNvPicPr>
          <p:nvPr>
            <p:ph idx="1"/>
          </p:nvPr>
        </p:nvPicPr>
        <p:blipFill>
          <a:blip r:embed="rId2"/>
          <a:stretch>
            <a:fillRect/>
          </a:stretch>
        </p:blipFill>
        <p:spPr>
          <a:xfrm>
            <a:off x="356642" y="2057400"/>
            <a:ext cx="8330158" cy="3603828"/>
          </a:xfrm>
          <a:prstGeom prst="rect">
            <a:avLst/>
          </a:prstGeom>
          <a:solidFill>
            <a:srgbClr val="00B0F0"/>
          </a:solidFill>
        </p:spPr>
      </p:pic>
      <p:sp>
        <p:nvSpPr>
          <p:cNvPr id="3" name="Slide Number Placeholder 2"/>
          <p:cNvSpPr>
            <a:spLocks noGrp="1"/>
          </p:cNvSpPr>
          <p:nvPr>
            <p:ph type="sldNum" sz="quarter" idx="10"/>
          </p:nvPr>
        </p:nvSpPr>
        <p:spPr/>
        <p:txBody>
          <a:bodyPr/>
          <a:lstStyle/>
          <a:p>
            <a:fld id="{6702E1E0-462E-42B5-A359-A648340C9DAE}" type="slidenum">
              <a:rPr lang="en-US" smtClean="0"/>
              <a:pPr/>
              <a:t>74</a:t>
            </a:fld>
            <a:endParaRPr lang="en-US"/>
          </a:p>
        </p:txBody>
      </p:sp>
      <p:sp>
        <p:nvSpPr>
          <p:cNvPr id="5" name="TextBox 4">
            <a:extLst>
              <a:ext uri="{FF2B5EF4-FFF2-40B4-BE49-F238E27FC236}">
                <a16:creationId xmlns:a16="http://schemas.microsoft.com/office/drawing/2014/main" id="{46D988E7-8B7E-4E8B-8221-CE4F6E697D9A}"/>
              </a:ext>
            </a:extLst>
          </p:cNvPr>
          <p:cNvSpPr txBox="1"/>
          <p:nvPr/>
        </p:nvSpPr>
        <p:spPr>
          <a:xfrm>
            <a:off x="990600" y="6203567"/>
            <a:ext cx="8057976" cy="523220"/>
          </a:xfrm>
          <a:prstGeom prst="rect">
            <a:avLst/>
          </a:prstGeom>
          <a:noFill/>
        </p:spPr>
        <p:txBody>
          <a:bodyPr wrap="none" rtlCol="0">
            <a:spAutoFit/>
          </a:bodyPr>
          <a:lstStyle/>
          <a:p>
            <a:pPr algn="r"/>
            <a:r>
              <a:rPr lang="en-US" sz="1400" b="0" dirty="0">
                <a:solidFill>
                  <a:schemeClr val="bg1"/>
                </a:solidFill>
                <a:latin typeface="Trebuchet MS"/>
                <a:cs typeface="Trebuchet MS"/>
              </a:rPr>
              <a:t>Creswell, Research Design, Los Angeles, 2014</a:t>
            </a:r>
          </a:p>
          <a:p>
            <a:pPr algn="r"/>
            <a:r>
              <a:rPr lang="en-US" sz="1400" b="0" dirty="0">
                <a:solidFill>
                  <a:schemeClr val="bg1"/>
                </a:solidFill>
                <a:latin typeface="Trebuchet MS"/>
                <a:cs typeface="Trebuchet MS"/>
                <a:hlinkClick r:id="rId3"/>
              </a:rPr>
              <a:t>https://www.amazon.com/Research-Design-Qualitative-Quantitative-Approaches/dp/1452226105</a:t>
            </a:r>
            <a:r>
              <a:rPr lang="en-US" sz="1400" b="0" dirty="0">
                <a:solidFill>
                  <a:schemeClr val="bg1"/>
                </a:solidFill>
                <a:latin typeface="Trebuchet MS"/>
                <a:cs typeface="Trebuchet MS"/>
              </a:rPr>
              <a:t> </a:t>
            </a:r>
          </a:p>
        </p:txBody>
      </p:sp>
    </p:spTree>
    <p:extLst>
      <p:ext uri="{BB962C8B-B14F-4D97-AF65-F5344CB8AC3E}">
        <p14:creationId xmlns:p14="http://schemas.microsoft.com/office/powerpoint/2010/main" val="3029292278"/>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A4448839-1952-4F48-B230-6D5CFDB2E123}"/>
              </a:ext>
            </a:extLst>
          </p:cNvPr>
          <p:cNvSpPr>
            <a:spLocks noGrp="1"/>
          </p:cNvSpPr>
          <p:nvPr>
            <p:ph type="ctrTitle"/>
          </p:nvPr>
        </p:nvSpPr>
        <p:spPr/>
        <p:txBody>
          <a:bodyPr/>
          <a:lstStyle/>
          <a:p>
            <a:r>
              <a:rPr lang="en-US" dirty="0"/>
              <a:t>Research process plan</a:t>
            </a:r>
          </a:p>
        </p:txBody>
      </p:sp>
      <p:sp>
        <p:nvSpPr>
          <p:cNvPr id="6" name="Subtitle 5">
            <a:extLst>
              <a:ext uri="{FF2B5EF4-FFF2-40B4-BE49-F238E27FC236}">
                <a16:creationId xmlns:a16="http://schemas.microsoft.com/office/drawing/2014/main" id="{053359A2-3B3F-43CA-9DAF-588937D9F0B1}"/>
              </a:ext>
            </a:extLst>
          </p:cNvPr>
          <p:cNvSpPr>
            <a:spLocks noGrp="1"/>
          </p:cNvSpPr>
          <p:nvPr>
            <p:ph type="subTitle" idx="1"/>
          </p:nvPr>
        </p:nvSpPr>
        <p:spPr/>
        <p:txBody>
          <a:bodyPr/>
          <a:lstStyle/>
          <a:p>
            <a:endParaRPr lang="en-US"/>
          </a:p>
        </p:txBody>
      </p:sp>
      <p:sp>
        <p:nvSpPr>
          <p:cNvPr id="4" name="Slide Number Placeholder 3">
            <a:extLst>
              <a:ext uri="{FF2B5EF4-FFF2-40B4-BE49-F238E27FC236}">
                <a16:creationId xmlns:a16="http://schemas.microsoft.com/office/drawing/2014/main" id="{27658A14-00A9-4603-9AC1-ECE921A2CDD5}"/>
              </a:ext>
            </a:extLst>
          </p:cNvPr>
          <p:cNvSpPr>
            <a:spLocks noGrp="1"/>
          </p:cNvSpPr>
          <p:nvPr>
            <p:ph type="sldNum" sz="quarter" idx="10"/>
          </p:nvPr>
        </p:nvSpPr>
        <p:spPr/>
        <p:txBody>
          <a:bodyPr/>
          <a:lstStyle/>
          <a:p>
            <a:fld id="{01EF93C7-D0AB-41D7-8C62-1F8A9E33AE23}" type="slidenum">
              <a:rPr lang="en-US" smtClean="0"/>
              <a:pPr/>
              <a:t>75</a:t>
            </a:fld>
            <a:endParaRPr lang="en-US"/>
          </a:p>
        </p:txBody>
      </p:sp>
    </p:spTree>
    <p:extLst>
      <p:ext uri="{BB962C8B-B14F-4D97-AF65-F5344CB8AC3E}">
        <p14:creationId xmlns:p14="http://schemas.microsoft.com/office/powerpoint/2010/main" val="3902971550"/>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28599" y="762000"/>
            <a:ext cx="3657601" cy="762000"/>
          </a:xfrm>
        </p:spPr>
        <p:txBody>
          <a:bodyPr/>
          <a:lstStyle/>
          <a:p>
            <a:r>
              <a:rPr lang="en-US" dirty="0"/>
              <a:t>Steps in research data analysis</a:t>
            </a:r>
          </a:p>
        </p:txBody>
      </p:sp>
      <p:sp>
        <p:nvSpPr>
          <p:cNvPr id="5" name="Content Placeholder 4"/>
          <p:cNvSpPr>
            <a:spLocks noGrp="1"/>
          </p:cNvSpPr>
          <p:nvPr>
            <p:ph idx="1"/>
          </p:nvPr>
        </p:nvSpPr>
        <p:spPr>
          <a:xfrm>
            <a:off x="228600" y="2057400"/>
            <a:ext cx="8686800" cy="4572000"/>
          </a:xfrm>
        </p:spPr>
        <p:txBody>
          <a:bodyPr/>
          <a:lstStyle/>
          <a:p>
            <a:pPr marL="457200" indent="-457200">
              <a:buFont typeface="+mj-lt"/>
              <a:buAutoNum type="arabicPeriod"/>
            </a:pPr>
            <a:r>
              <a:rPr lang="en-US" sz="1600" dirty="0"/>
              <a:t>Specify the question you are asking.</a:t>
            </a:r>
          </a:p>
          <a:p>
            <a:pPr marL="457200" indent="-457200">
              <a:buFont typeface="+mj-lt"/>
              <a:buAutoNum type="arabicPeriod"/>
            </a:pPr>
            <a:r>
              <a:rPr lang="en-US" sz="1600" dirty="0"/>
              <a:t>Put the question in the form of a null hypothesis and alternative hypothesis.</a:t>
            </a:r>
          </a:p>
          <a:p>
            <a:pPr marL="457200" indent="-457200">
              <a:buFont typeface="+mj-lt"/>
              <a:buAutoNum type="arabicPeriod"/>
            </a:pPr>
            <a:r>
              <a:rPr lang="en-US" sz="1600" dirty="0"/>
              <a:t>Determine which variables are relevant to the question.</a:t>
            </a:r>
          </a:p>
          <a:p>
            <a:pPr marL="457200" indent="-457200">
              <a:buFont typeface="+mj-lt"/>
              <a:buAutoNum type="arabicPeriod"/>
            </a:pPr>
            <a:r>
              <a:rPr lang="en-US" sz="1600" dirty="0"/>
              <a:t>Determine what kind of variable each one is.</a:t>
            </a:r>
          </a:p>
          <a:p>
            <a:pPr marL="457200" indent="-457200">
              <a:buFont typeface="+mj-lt"/>
              <a:buAutoNum type="arabicPeriod"/>
            </a:pPr>
            <a:r>
              <a:rPr lang="en-US" sz="1600" dirty="0"/>
              <a:t>Put the question in the form of a statistical null hypothesis and alternative hypothesis.</a:t>
            </a:r>
          </a:p>
          <a:p>
            <a:pPr marL="457200" indent="-457200">
              <a:buFont typeface="+mj-lt"/>
              <a:buAutoNum type="arabicPeriod"/>
            </a:pPr>
            <a:r>
              <a:rPr lang="en-US" sz="1600" dirty="0"/>
              <a:t>Design an experiment that controls or randomizes the confounding variables.</a:t>
            </a:r>
          </a:p>
          <a:p>
            <a:pPr marL="457200" indent="-457200">
              <a:buFont typeface="+mj-lt"/>
              <a:buAutoNum type="arabicPeriod"/>
            </a:pPr>
            <a:r>
              <a:rPr lang="en-US" sz="1600" dirty="0"/>
              <a:t>Based on the number of variables, the kinds of variables, the expected fit to the parametric assumptions, and the hypothesis to be tested, choose the best statistical test to use. </a:t>
            </a:r>
          </a:p>
          <a:p>
            <a:pPr marL="457200" indent="-457200">
              <a:buFont typeface="+mj-lt"/>
              <a:buAutoNum type="arabicPeriod"/>
            </a:pPr>
            <a:r>
              <a:rPr lang="en-US" sz="1600" dirty="0"/>
              <a:t>If possible, do a power analysis to determine a good sample size for the experiment.</a:t>
            </a:r>
          </a:p>
          <a:p>
            <a:pPr marL="457200" indent="-457200">
              <a:buFont typeface="+mj-lt"/>
              <a:buAutoNum type="arabicPeriod"/>
            </a:pPr>
            <a:r>
              <a:rPr lang="en-US" sz="1600" dirty="0"/>
              <a:t>Do the experiment.</a:t>
            </a:r>
          </a:p>
          <a:p>
            <a:pPr marL="457200" indent="-457200">
              <a:buFont typeface="+mj-lt"/>
              <a:buAutoNum type="arabicPeriod"/>
            </a:pPr>
            <a:r>
              <a:rPr lang="en-US" sz="1600" dirty="0"/>
              <a:t>Examine the data to see if it meets the assumptions of the statistical test you chose. If it doesn't, choose a more appropriate test.</a:t>
            </a:r>
          </a:p>
          <a:p>
            <a:pPr marL="457200" indent="-457200">
              <a:buFont typeface="+mj-lt"/>
              <a:buAutoNum type="arabicPeriod"/>
            </a:pPr>
            <a:r>
              <a:rPr lang="en-US" sz="1600" dirty="0"/>
              <a:t>Apply the statistical test you chose, and interpret the results.</a:t>
            </a:r>
          </a:p>
          <a:p>
            <a:pPr marL="457200" indent="-457200">
              <a:buFont typeface="+mj-lt"/>
              <a:buAutoNum type="arabicPeriod"/>
            </a:pPr>
            <a:r>
              <a:rPr lang="en-US" sz="1600" dirty="0"/>
              <a:t>Communicate your results effectively, usually with a graph or table. </a:t>
            </a:r>
          </a:p>
        </p:txBody>
      </p:sp>
      <p:sp>
        <p:nvSpPr>
          <p:cNvPr id="2" name="Rectangle 1"/>
          <p:cNvSpPr/>
          <p:nvPr/>
        </p:nvSpPr>
        <p:spPr>
          <a:xfrm>
            <a:off x="228600" y="6443246"/>
            <a:ext cx="8839200" cy="338554"/>
          </a:xfrm>
          <a:prstGeom prst="rect">
            <a:avLst/>
          </a:prstGeom>
        </p:spPr>
        <p:txBody>
          <a:bodyPr wrap="square">
            <a:spAutoFit/>
          </a:bodyPr>
          <a:lstStyle/>
          <a:p>
            <a:pPr algn="r"/>
            <a:r>
              <a:rPr lang="en-US" sz="1600" b="0" dirty="0">
                <a:solidFill>
                  <a:schemeClr val="bg1"/>
                </a:solidFill>
              </a:rPr>
              <a:t>John H. McDonald. The Handbook of Biological Statistics ©. 2014. </a:t>
            </a:r>
            <a:r>
              <a:rPr lang="en-US" sz="1600" b="0" dirty="0">
                <a:solidFill>
                  <a:schemeClr val="bg1"/>
                </a:solidFill>
                <a:hlinkClick r:id="rId2"/>
              </a:rPr>
              <a:t>http://www.biostathandbook.com/</a:t>
            </a:r>
            <a:r>
              <a:rPr lang="en-US" sz="1600" b="0" dirty="0">
                <a:solidFill>
                  <a:schemeClr val="bg1"/>
                </a:solidFill>
              </a:rPr>
              <a:t> </a:t>
            </a:r>
          </a:p>
        </p:txBody>
      </p:sp>
      <p:sp>
        <p:nvSpPr>
          <p:cNvPr id="3" name="Slide Number Placeholder 2"/>
          <p:cNvSpPr>
            <a:spLocks noGrp="1"/>
          </p:cNvSpPr>
          <p:nvPr>
            <p:ph type="sldNum" sz="quarter" idx="10"/>
          </p:nvPr>
        </p:nvSpPr>
        <p:spPr/>
        <p:txBody>
          <a:bodyPr/>
          <a:lstStyle/>
          <a:p>
            <a:fld id="{E275BFA4-CA6D-4892-8C0A-6B14E134BD5D}" type="slidenum">
              <a:rPr lang="en-US" smtClean="0"/>
              <a:pPr/>
              <a:t>76</a:t>
            </a:fld>
            <a:endParaRPr lang="en-US"/>
          </a:p>
        </p:txBody>
      </p:sp>
      <p:pic>
        <p:nvPicPr>
          <p:cNvPr id="6" name="Picture 5">
            <a:extLst>
              <a:ext uri="{FF2B5EF4-FFF2-40B4-BE49-F238E27FC236}">
                <a16:creationId xmlns:a16="http://schemas.microsoft.com/office/drawing/2014/main" id="{46842A91-F0DC-48F9-8752-CAA2E9B58C20}"/>
              </a:ext>
            </a:extLst>
          </p:cNvPr>
          <p:cNvPicPr>
            <a:picLocks noChangeAspect="1"/>
          </p:cNvPicPr>
          <p:nvPr/>
        </p:nvPicPr>
        <p:blipFill>
          <a:blip r:embed="rId3"/>
          <a:stretch>
            <a:fillRect/>
          </a:stretch>
        </p:blipFill>
        <p:spPr>
          <a:xfrm>
            <a:off x="5257800" y="631271"/>
            <a:ext cx="3352800" cy="1785457"/>
          </a:xfrm>
          <a:prstGeom prst="rect">
            <a:avLst/>
          </a:prstGeom>
        </p:spPr>
      </p:pic>
    </p:spTree>
    <p:extLst>
      <p:ext uri="{BB962C8B-B14F-4D97-AF65-F5344CB8AC3E}">
        <p14:creationId xmlns:p14="http://schemas.microsoft.com/office/powerpoint/2010/main" val="4083779222"/>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28599" y="762000"/>
            <a:ext cx="3657601" cy="762000"/>
          </a:xfrm>
        </p:spPr>
        <p:txBody>
          <a:bodyPr/>
          <a:lstStyle/>
          <a:p>
            <a:r>
              <a:rPr lang="en-US" dirty="0"/>
              <a:t>Steps in research data analysis</a:t>
            </a:r>
          </a:p>
        </p:txBody>
      </p:sp>
      <p:sp>
        <p:nvSpPr>
          <p:cNvPr id="5" name="Content Placeholder 4"/>
          <p:cNvSpPr>
            <a:spLocks noGrp="1"/>
          </p:cNvSpPr>
          <p:nvPr>
            <p:ph idx="1"/>
          </p:nvPr>
        </p:nvSpPr>
        <p:spPr>
          <a:xfrm>
            <a:off x="228600" y="2057400"/>
            <a:ext cx="8686800" cy="4572000"/>
          </a:xfrm>
        </p:spPr>
        <p:txBody>
          <a:bodyPr/>
          <a:lstStyle/>
          <a:p>
            <a:pPr marL="457200" indent="-457200">
              <a:buFont typeface="+mj-lt"/>
              <a:buAutoNum type="arabicPeriod"/>
            </a:pPr>
            <a:r>
              <a:rPr lang="en-US" sz="1600" dirty="0">
                <a:solidFill>
                  <a:srgbClr val="FFFF00"/>
                </a:solidFill>
              </a:rPr>
              <a:t>Specify the question you are asking.</a:t>
            </a:r>
          </a:p>
          <a:p>
            <a:pPr marL="457200" indent="-457200">
              <a:buFont typeface="+mj-lt"/>
              <a:buAutoNum type="arabicPeriod"/>
            </a:pPr>
            <a:r>
              <a:rPr lang="en-US" sz="1600" dirty="0"/>
              <a:t>Put the question in the form of a null hypothesis and alternative hypothesis.</a:t>
            </a:r>
          </a:p>
          <a:p>
            <a:pPr marL="457200" indent="-457200">
              <a:buFont typeface="+mj-lt"/>
              <a:buAutoNum type="arabicPeriod"/>
            </a:pPr>
            <a:r>
              <a:rPr lang="en-US" sz="1600" dirty="0"/>
              <a:t>Determine which variables are relevant to the question.</a:t>
            </a:r>
          </a:p>
          <a:p>
            <a:pPr marL="457200" indent="-457200">
              <a:buFont typeface="+mj-lt"/>
              <a:buAutoNum type="arabicPeriod"/>
            </a:pPr>
            <a:r>
              <a:rPr lang="en-US" sz="1600" dirty="0"/>
              <a:t>Determine what kind of variable each one is.</a:t>
            </a:r>
          </a:p>
          <a:p>
            <a:pPr marL="457200" indent="-457200">
              <a:buFont typeface="+mj-lt"/>
              <a:buAutoNum type="arabicPeriod"/>
            </a:pPr>
            <a:r>
              <a:rPr lang="en-US" sz="1600" dirty="0"/>
              <a:t>Put the question in the form of a statistical null hypothesis and alternative hypothesis.</a:t>
            </a:r>
          </a:p>
          <a:p>
            <a:pPr marL="457200" indent="-457200">
              <a:buFont typeface="+mj-lt"/>
              <a:buAutoNum type="arabicPeriod"/>
            </a:pPr>
            <a:r>
              <a:rPr lang="en-US" sz="1600" dirty="0"/>
              <a:t>Design an experiment that controls or randomizes the confounding variables.</a:t>
            </a:r>
          </a:p>
          <a:p>
            <a:pPr marL="457200" indent="-457200">
              <a:buFont typeface="+mj-lt"/>
              <a:buAutoNum type="arabicPeriod"/>
            </a:pPr>
            <a:r>
              <a:rPr lang="en-US" sz="1600" dirty="0"/>
              <a:t>Based on the number of variables, the kinds of variables, the expected fit to the parametric assumptions, and the hypothesis to be tested, choose the best statistical test to use. </a:t>
            </a:r>
          </a:p>
          <a:p>
            <a:pPr marL="457200" indent="-457200">
              <a:buFont typeface="+mj-lt"/>
              <a:buAutoNum type="arabicPeriod"/>
            </a:pPr>
            <a:r>
              <a:rPr lang="en-US" sz="1600" dirty="0"/>
              <a:t>If possible, do a power analysis to determine a good sample size for the experiment.</a:t>
            </a:r>
          </a:p>
          <a:p>
            <a:pPr marL="457200" indent="-457200">
              <a:buFont typeface="+mj-lt"/>
              <a:buAutoNum type="arabicPeriod"/>
            </a:pPr>
            <a:r>
              <a:rPr lang="en-US" sz="1600" dirty="0"/>
              <a:t>Do the experiment.</a:t>
            </a:r>
          </a:p>
          <a:p>
            <a:pPr marL="457200" indent="-457200">
              <a:buFont typeface="+mj-lt"/>
              <a:buAutoNum type="arabicPeriod"/>
            </a:pPr>
            <a:r>
              <a:rPr lang="en-US" sz="1600" dirty="0"/>
              <a:t>Examine the data to see if it meets the assumptions of the statistical test you chose. If it doesn't, choose a more appropriate test.</a:t>
            </a:r>
          </a:p>
          <a:p>
            <a:pPr marL="457200" indent="-457200">
              <a:buFont typeface="+mj-lt"/>
              <a:buAutoNum type="arabicPeriod"/>
            </a:pPr>
            <a:r>
              <a:rPr lang="en-US" sz="1600" dirty="0"/>
              <a:t>Apply the statistical test you chose, and interpret the results.</a:t>
            </a:r>
          </a:p>
          <a:p>
            <a:pPr marL="457200" indent="-457200">
              <a:buFont typeface="+mj-lt"/>
              <a:buAutoNum type="arabicPeriod"/>
            </a:pPr>
            <a:r>
              <a:rPr lang="en-US" sz="1600" dirty="0"/>
              <a:t>Communicate your results effectively, usually with a graph or table. </a:t>
            </a:r>
          </a:p>
        </p:txBody>
      </p:sp>
      <p:sp>
        <p:nvSpPr>
          <p:cNvPr id="2" name="Rectangle 1"/>
          <p:cNvSpPr/>
          <p:nvPr/>
        </p:nvSpPr>
        <p:spPr>
          <a:xfrm>
            <a:off x="228600" y="6443246"/>
            <a:ext cx="8839200" cy="338554"/>
          </a:xfrm>
          <a:prstGeom prst="rect">
            <a:avLst/>
          </a:prstGeom>
        </p:spPr>
        <p:txBody>
          <a:bodyPr wrap="square">
            <a:spAutoFit/>
          </a:bodyPr>
          <a:lstStyle/>
          <a:p>
            <a:pPr algn="r"/>
            <a:r>
              <a:rPr lang="en-US" sz="1600" b="0" dirty="0">
                <a:solidFill>
                  <a:schemeClr val="bg1"/>
                </a:solidFill>
              </a:rPr>
              <a:t>John H. McDonald. The Handbook of Biological Statistics ©. 2014. </a:t>
            </a:r>
            <a:r>
              <a:rPr lang="en-US" sz="1600" b="0" dirty="0">
                <a:solidFill>
                  <a:schemeClr val="bg1"/>
                </a:solidFill>
                <a:hlinkClick r:id="rId2"/>
              </a:rPr>
              <a:t>http://www.biostathandbook.com/</a:t>
            </a:r>
            <a:r>
              <a:rPr lang="en-US" sz="1600" b="0" dirty="0">
                <a:solidFill>
                  <a:schemeClr val="bg1"/>
                </a:solidFill>
              </a:rPr>
              <a:t> </a:t>
            </a:r>
          </a:p>
        </p:txBody>
      </p:sp>
      <p:sp>
        <p:nvSpPr>
          <p:cNvPr id="3" name="Slide Number Placeholder 2"/>
          <p:cNvSpPr>
            <a:spLocks noGrp="1"/>
          </p:cNvSpPr>
          <p:nvPr>
            <p:ph type="sldNum" sz="quarter" idx="10"/>
          </p:nvPr>
        </p:nvSpPr>
        <p:spPr/>
        <p:txBody>
          <a:bodyPr/>
          <a:lstStyle/>
          <a:p>
            <a:fld id="{E275BFA4-CA6D-4892-8C0A-6B14E134BD5D}" type="slidenum">
              <a:rPr lang="en-US" smtClean="0"/>
              <a:pPr/>
              <a:t>77</a:t>
            </a:fld>
            <a:endParaRPr lang="en-US"/>
          </a:p>
        </p:txBody>
      </p:sp>
      <p:pic>
        <p:nvPicPr>
          <p:cNvPr id="6" name="Picture 5">
            <a:extLst>
              <a:ext uri="{FF2B5EF4-FFF2-40B4-BE49-F238E27FC236}">
                <a16:creationId xmlns:a16="http://schemas.microsoft.com/office/drawing/2014/main" id="{46842A91-F0DC-48F9-8752-CAA2E9B58C20}"/>
              </a:ext>
            </a:extLst>
          </p:cNvPr>
          <p:cNvPicPr>
            <a:picLocks noChangeAspect="1"/>
          </p:cNvPicPr>
          <p:nvPr/>
        </p:nvPicPr>
        <p:blipFill>
          <a:blip r:embed="rId3"/>
          <a:stretch>
            <a:fillRect/>
          </a:stretch>
        </p:blipFill>
        <p:spPr>
          <a:xfrm>
            <a:off x="5257800" y="631271"/>
            <a:ext cx="3352800" cy="1785457"/>
          </a:xfrm>
          <a:prstGeom prst="rect">
            <a:avLst/>
          </a:prstGeom>
        </p:spPr>
      </p:pic>
    </p:spTree>
    <p:extLst>
      <p:ext uri="{BB962C8B-B14F-4D97-AF65-F5344CB8AC3E}">
        <p14:creationId xmlns:p14="http://schemas.microsoft.com/office/powerpoint/2010/main" val="2624897763"/>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762000"/>
            <a:ext cx="9144000" cy="762000"/>
          </a:xfrm>
        </p:spPr>
        <p:txBody>
          <a:bodyPr/>
          <a:lstStyle/>
          <a:p>
            <a:r>
              <a:rPr lang="en-US" dirty="0"/>
              <a:t>Framing the research question: PICO(TT)</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677620863"/>
              </p:ext>
            </p:extLst>
          </p:nvPr>
        </p:nvGraphicFramePr>
        <p:xfrm>
          <a:off x="219389" y="1447800"/>
          <a:ext cx="8772211" cy="4953000"/>
        </p:xfrm>
        <a:graphic>
          <a:graphicData uri="http://schemas.openxmlformats.org/drawingml/2006/table">
            <a:tbl>
              <a:tblPr/>
              <a:tblGrid>
                <a:gridCol w="542611">
                  <a:extLst>
                    <a:ext uri="{9D8B030D-6E8A-4147-A177-3AD203B41FA5}">
                      <a16:colId xmlns:a16="http://schemas.microsoft.com/office/drawing/2014/main" val="20000"/>
                    </a:ext>
                  </a:extLst>
                </a:gridCol>
                <a:gridCol w="2667000">
                  <a:extLst>
                    <a:ext uri="{9D8B030D-6E8A-4147-A177-3AD203B41FA5}">
                      <a16:colId xmlns:a16="http://schemas.microsoft.com/office/drawing/2014/main" val="20001"/>
                    </a:ext>
                  </a:extLst>
                </a:gridCol>
                <a:gridCol w="5562600">
                  <a:extLst>
                    <a:ext uri="{9D8B030D-6E8A-4147-A177-3AD203B41FA5}">
                      <a16:colId xmlns:a16="http://schemas.microsoft.com/office/drawing/2014/main" val="20002"/>
                    </a:ext>
                  </a:extLst>
                </a:gridCol>
              </a:tblGrid>
              <a:tr h="954484">
                <a:tc>
                  <a:txBody>
                    <a:bodyPr/>
                    <a:lstStyle/>
                    <a:p>
                      <a:pPr algn="ctr">
                        <a:buFont typeface="Arial" panose="020B0604020202020204" pitchFamily="34" charset="0"/>
                        <a:buNone/>
                      </a:pPr>
                      <a:r>
                        <a:rPr lang="en-US" sz="2400" dirty="0">
                          <a:solidFill>
                            <a:schemeClr val="bg1"/>
                          </a:solidFill>
                          <a:effectLst/>
                        </a:rPr>
                        <a:t>P</a:t>
                      </a:r>
                    </a:p>
                  </a:txBody>
                  <a:tcPr marL="25797" marR="25797" marT="12898" marB="12898" anchor="ctr">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noFill/>
                  </a:tcPr>
                </a:tc>
                <a:tc>
                  <a:txBody>
                    <a:bodyPr/>
                    <a:lstStyle/>
                    <a:p>
                      <a:pPr algn="ctr">
                        <a:buFont typeface="Arial" panose="020B0604020202020204" pitchFamily="34" charset="0"/>
                        <a:buNone/>
                      </a:pPr>
                      <a:r>
                        <a:rPr lang="en-US" sz="2000" dirty="0">
                          <a:solidFill>
                            <a:schemeClr val="bg1"/>
                          </a:solidFill>
                          <a:effectLst/>
                        </a:rPr>
                        <a:t>Patient</a:t>
                      </a:r>
                    </a:p>
                    <a:p>
                      <a:pPr algn="ctr">
                        <a:buFont typeface="Arial" panose="020B0604020202020204" pitchFamily="34" charset="0"/>
                        <a:buNone/>
                      </a:pPr>
                      <a:r>
                        <a:rPr lang="en-US" sz="2000" dirty="0">
                          <a:solidFill>
                            <a:schemeClr val="bg1"/>
                          </a:solidFill>
                          <a:effectLst/>
                        </a:rPr>
                        <a:t>Population of patients</a:t>
                      </a:r>
                    </a:p>
                    <a:p>
                      <a:pPr algn="ctr">
                        <a:buFont typeface="Arial" panose="020B0604020202020204" pitchFamily="34" charset="0"/>
                        <a:buNone/>
                      </a:pPr>
                      <a:r>
                        <a:rPr lang="en-US" sz="2000" dirty="0">
                          <a:solidFill>
                            <a:schemeClr val="bg1"/>
                          </a:solidFill>
                          <a:effectLst/>
                        </a:rPr>
                        <a:t>Problem</a:t>
                      </a:r>
                    </a:p>
                  </a:txBody>
                  <a:tcPr marL="25797" marR="25797" marT="12898" marB="12898" anchor="ctr">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noFill/>
                  </a:tcPr>
                </a:tc>
                <a:tc>
                  <a:txBody>
                    <a:bodyPr/>
                    <a:lstStyle/>
                    <a:p>
                      <a:r>
                        <a:rPr lang="en-US" sz="1600">
                          <a:solidFill>
                            <a:schemeClr val="bg1"/>
                          </a:solidFill>
                          <a:effectLst/>
                        </a:rPr>
                        <a:t>What is the best way to briefly describe this patient population or situation?</a:t>
                      </a:r>
                    </a:p>
                    <a:p>
                      <a:r>
                        <a:rPr lang="en-US" sz="1600">
                          <a:solidFill>
                            <a:schemeClr val="bg1"/>
                          </a:solidFill>
                          <a:effectLst/>
                        </a:rPr>
                        <a:t>E.g. pregnant women over 40 with preeclampsia, adolescent boys 13-15, etc. </a:t>
                      </a:r>
                    </a:p>
                  </a:txBody>
                  <a:tcPr marL="25797" marR="25797" marT="12898" marB="12898" anchor="ctr">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tcPr>
                </a:tc>
                <a:extLst>
                  <a:ext uri="{0D108BD9-81ED-4DB2-BD59-A6C34878D82A}">
                    <a16:rowId xmlns:a16="http://schemas.microsoft.com/office/drawing/2014/main" val="10000"/>
                  </a:ext>
                </a:extLst>
              </a:tr>
              <a:tr h="490141">
                <a:tc>
                  <a:txBody>
                    <a:bodyPr/>
                    <a:lstStyle/>
                    <a:p>
                      <a:pPr algn="ctr">
                        <a:buFont typeface="Arial" panose="020B0604020202020204" pitchFamily="34" charset="0"/>
                        <a:buNone/>
                      </a:pPr>
                      <a:r>
                        <a:rPr lang="en-US" sz="2400" dirty="0">
                          <a:solidFill>
                            <a:schemeClr val="bg1"/>
                          </a:solidFill>
                          <a:effectLst/>
                        </a:rPr>
                        <a:t>I</a:t>
                      </a:r>
                    </a:p>
                  </a:txBody>
                  <a:tcPr marL="25797" marR="25797" marT="12898" marB="12898" anchor="ctr">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noFill/>
                  </a:tcPr>
                </a:tc>
                <a:tc>
                  <a:txBody>
                    <a:bodyPr/>
                    <a:lstStyle/>
                    <a:p>
                      <a:pPr algn="ctr">
                        <a:buFont typeface="Arial" panose="020B0604020202020204" pitchFamily="34" charset="0"/>
                        <a:buNone/>
                      </a:pPr>
                      <a:r>
                        <a:rPr lang="en-US" sz="2000" dirty="0">
                          <a:solidFill>
                            <a:schemeClr val="bg1"/>
                          </a:solidFill>
                          <a:effectLst/>
                        </a:rPr>
                        <a:t>Intervention </a:t>
                      </a:r>
                    </a:p>
                    <a:p>
                      <a:pPr algn="ctr">
                        <a:buFont typeface="Arial" panose="020B0604020202020204" pitchFamily="34" charset="0"/>
                        <a:buNone/>
                      </a:pPr>
                      <a:r>
                        <a:rPr lang="en-US" sz="2000" dirty="0">
                          <a:solidFill>
                            <a:schemeClr val="bg1"/>
                          </a:solidFill>
                          <a:effectLst/>
                        </a:rPr>
                        <a:t>(therapy or test)</a:t>
                      </a:r>
                    </a:p>
                  </a:txBody>
                  <a:tcPr marL="25797" marR="25797" marT="12898" marB="12898" anchor="ctr">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noFill/>
                  </a:tcPr>
                </a:tc>
                <a:tc>
                  <a:txBody>
                    <a:bodyPr/>
                    <a:lstStyle/>
                    <a:p>
                      <a:r>
                        <a:rPr lang="en-US" sz="1600">
                          <a:solidFill>
                            <a:schemeClr val="bg1"/>
                          </a:solidFill>
                          <a:effectLst/>
                        </a:rPr>
                        <a:t>What is the intervention?</a:t>
                      </a:r>
                    </a:p>
                    <a:p>
                      <a:r>
                        <a:rPr lang="en-US" sz="1600">
                          <a:solidFill>
                            <a:schemeClr val="bg1"/>
                          </a:solidFill>
                          <a:effectLst/>
                        </a:rPr>
                        <a:t>E.g. a drug, a questionnaire, a test, a procedure, etc.</a:t>
                      </a:r>
                    </a:p>
                  </a:txBody>
                  <a:tcPr marL="25797" marR="25797" marT="12898" marB="12898" anchor="ctr">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tcPr>
                </a:tc>
                <a:extLst>
                  <a:ext uri="{0D108BD9-81ED-4DB2-BD59-A6C34878D82A}">
                    <a16:rowId xmlns:a16="http://schemas.microsoft.com/office/drawing/2014/main" val="10001"/>
                  </a:ext>
                </a:extLst>
              </a:tr>
              <a:tr h="722312">
                <a:tc>
                  <a:txBody>
                    <a:bodyPr/>
                    <a:lstStyle/>
                    <a:p>
                      <a:pPr algn="ctr">
                        <a:buFont typeface="Arial" panose="020B0604020202020204" pitchFamily="34" charset="0"/>
                        <a:buNone/>
                      </a:pPr>
                      <a:r>
                        <a:rPr lang="en-US" sz="2400" dirty="0">
                          <a:solidFill>
                            <a:schemeClr val="bg1"/>
                          </a:solidFill>
                          <a:effectLst/>
                        </a:rPr>
                        <a:t>C</a:t>
                      </a:r>
                    </a:p>
                  </a:txBody>
                  <a:tcPr marL="25797" marR="25797" marT="12898" marB="12898" anchor="ctr">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noFill/>
                  </a:tcPr>
                </a:tc>
                <a:tc>
                  <a:txBody>
                    <a:bodyPr/>
                    <a:lstStyle/>
                    <a:p>
                      <a:pPr algn="ctr">
                        <a:buFont typeface="Arial" panose="020B0604020202020204" pitchFamily="34" charset="0"/>
                        <a:buNone/>
                      </a:pPr>
                      <a:r>
                        <a:rPr lang="en-US" sz="2000" dirty="0">
                          <a:solidFill>
                            <a:schemeClr val="bg1"/>
                          </a:solidFill>
                          <a:effectLst/>
                        </a:rPr>
                        <a:t>Comparison</a:t>
                      </a:r>
                    </a:p>
                  </a:txBody>
                  <a:tcPr marL="25797" marR="25797" marT="12898" marB="12898" anchor="ctr">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noFill/>
                  </a:tcPr>
                </a:tc>
                <a:tc>
                  <a:txBody>
                    <a:bodyPr/>
                    <a:lstStyle/>
                    <a:p>
                      <a:r>
                        <a:rPr lang="en-US" sz="1600" dirty="0">
                          <a:solidFill>
                            <a:schemeClr val="bg1"/>
                          </a:solidFill>
                          <a:effectLst/>
                        </a:rPr>
                        <a:t>Is there an alternative intervention to compare to?</a:t>
                      </a:r>
                    </a:p>
                    <a:p>
                      <a:r>
                        <a:rPr lang="en-US" sz="1600" dirty="0">
                          <a:solidFill>
                            <a:schemeClr val="bg1"/>
                          </a:solidFill>
                          <a:effectLst/>
                        </a:rPr>
                        <a:t>E.g. placebo, current standard of care, another therapy, etc. </a:t>
                      </a:r>
                    </a:p>
                  </a:txBody>
                  <a:tcPr marL="25797" marR="25797" marT="12898" marB="12898" anchor="ctr">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noFill/>
                  </a:tcPr>
                </a:tc>
                <a:extLst>
                  <a:ext uri="{0D108BD9-81ED-4DB2-BD59-A6C34878D82A}">
                    <a16:rowId xmlns:a16="http://schemas.microsoft.com/office/drawing/2014/main" val="10002"/>
                  </a:ext>
                </a:extLst>
              </a:tr>
              <a:tr h="490141">
                <a:tc>
                  <a:txBody>
                    <a:bodyPr/>
                    <a:lstStyle/>
                    <a:p>
                      <a:pPr algn="ctr">
                        <a:buFont typeface="Arial" panose="020B0604020202020204" pitchFamily="34" charset="0"/>
                        <a:buNone/>
                      </a:pPr>
                      <a:r>
                        <a:rPr lang="en-US" sz="2400" dirty="0">
                          <a:solidFill>
                            <a:schemeClr val="bg1"/>
                          </a:solidFill>
                          <a:effectLst/>
                        </a:rPr>
                        <a:t>O</a:t>
                      </a:r>
                    </a:p>
                  </a:txBody>
                  <a:tcPr marL="25797" marR="25797" marT="12898" marB="12898" anchor="ctr">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noFill/>
                  </a:tcPr>
                </a:tc>
                <a:tc>
                  <a:txBody>
                    <a:bodyPr/>
                    <a:lstStyle/>
                    <a:p>
                      <a:pPr algn="ctr">
                        <a:buFont typeface="Arial" panose="020B0604020202020204" pitchFamily="34" charset="0"/>
                        <a:buNone/>
                      </a:pPr>
                      <a:r>
                        <a:rPr lang="en-US" sz="2000" dirty="0">
                          <a:solidFill>
                            <a:schemeClr val="bg1"/>
                          </a:solidFill>
                          <a:effectLst/>
                        </a:rPr>
                        <a:t>Outcome</a:t>
                      </a:r>
                    </a:p>
                  </a:txBody>
                  <a:tcPr marL="25797" marR="25797" marT="12898" marB="12898" anchor="ctr">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noFill/>
                  </a:tcPr>
                </a:tc>
                <a:tc>
                  <a:txBody>
                    <a:bodyPr/>
                    <a:lstStyle/>
                    <a:p>
                      <a:r>
                        <a:rPr lang="en-US" sz="1600">
                          <a:solidFill>
                            <a:schemeClr val="bg1"/>
                          </a:solidFill>
                          <a:effectLst/>
                        </a:rPr>
                        <a:t>Include specific patient-oriented outcomes</a:t>
                      </a:r>
                    </a:p>
                    <a:p>
                      <a:r>
                        <a:rPr lang="en-US" sz="1600">
                          <a:solidFill>
                            <a:schemeClr val="bg1"/>
                          </a:solidFill>
                          <a:effectLst/>
                        </a:rPr>
                        <a:t>E.g. morbidity, quality of life, etc.</a:t>
                      </a:r>
                    </a:p>
                  </a:txBody>
                  <a:tcPr marL="25797" marR="25797" marT="12898" marB="12898" anchor="ctr">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tcPr>
                </a:tc>
                <a:extLst>
                  <a:ext uri="{0D108BD9-81ED-4DB2-BD59-A6C34878D82A}">
                    <a16:rowId xmlns:a16="http://schemas.microsoft.com/office/drawing/2014/main" val="10003"/>
                  </a:ext>
                </a:extLst>
              </a:tr>
              <a:tr h="1264047">
                <a:tc>
                  <a:txBody>
                    <a:bodyPr/>
                    <a:lstStyle/>
                    <a:p>
                      <a:pPr algn="ctr">
                        <a:buFont typeface="Arial" panose="020B0604020202020204" pitchFamily="34" charset="0"/>
                        <a:buNone/>
                      </a:pPr>
                      <a:r>
                        <a:rPr lang="en-US" sz="2400" dirty="0">
                          <a:solidFill>
                            <a:schemeClr val="bg1"/>
                          </a:solidFill>
                          <a:effectLst/>
                        </a:rPr>
                        <a:t>T</a:t>
                      </a:r>
                    </a:p>
                  </a:txBody>
                  <a:tcPr marL="25797" marR="25797" marT="12898" marB="12898" anchor="ctr">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noFill/>
                  </a:tcPr>
                </a:tc>
                <a:tc>
                  <a:txBody>
                    <a:bodyPr/>
                    <a:lstStyle/>
                    <a:p>
                      <a:pPr algn="ctr">
                        <a:buFont typeface="Arial" panose="020B0604020202020204" pitchFamily="34" charset="0"/>
                        <a:buNone/>
                      </a:pPr>
                      <a:r>
                        <a:rPr lang="en-US" sz="2000" dirty="0">
                          <a:solidFill>
                            <a:schemeClr val="bg1"/>
                          </a:solidFill>
                          <a:effectLst/>
                        </a:rPr>
                        <a:t>Time for completion</a:t>
                      </a:r>
                    </a:p>
                  </a:txBody>
                  <a:tcPr marL="25797" marR="25797" marT="12898" marB="12898" anchor="ctr">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noFill/>
                  </a:tcPr>
                </a:tc>
                <a:tc>
                  <a:txBody>
                    <a:bodyPr/>
                    <a:lstStyle/>
                    <a:p>
                      <a:r>
                        <a:rPr lang="en-US" sz="1600">
                          <a:solidFill>
                            <a:schemeClr val="bg1"/>
                          </a:solidFill>
                          <a:effectLst/>
                        </a:rPr>
                        <a:t>Used to identify the time/duration for your data collection or for assessing your outcome.</a:t>
                      </a:r>
                    </a:p>
                    <a:p>
                      <a:r>
                        <a:rPr lang="en-US" sz="1600">
                          <a:solidFill>
                            <a:schemeClr val="bg1"/>
                          </a:solidFill>
                          <a:effectLst/>
                        </a:rPr>
                        <a:t>I.e. how long before you are to see that the intervention is having a positive impact OR the time in which the intervention will be delivered</a:t>
                      </a:r>
                    </a:p>
                  </a:txBody>
                  <a:tcPr marL="25797" marR="25797" marT="12898" marB="12898" anchor="ctr">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tcPr>
                </a:tc>
                <a:extLst>
                  <a:ext uri="{0D108BD9-81ED-4DB2-BD59-A6C34878D82A}">
                    <a16:rowId xmlns:a16="http://schemas.microsoft.com/office/drawing/2014/main" val="10004"/>
                  </a:ext>
                </a:extLst>
              </a:tr>
              <a:tr h="816613">
                <a:tc>
                  <a:txBody>
                    <a:bodyPr/>
                    <a:lstStyle/>
                    <a:p>
                      <a:pPr algn="ctr">
                        <a:buFont typeface="Arial" panose="020B0604020202020204" pitchFamily="34" charset="0"/>
                        <a:buNone/>
                      </a:pPr>
                      <a:r>
                        <a:rPr lang="en-US" sz="2400" dirty="0">
                          <a:solidFill>
                            <a:schemeClr val="bg1"/>
                          </a:solidFill>
                          <a:effectLst/>
                        </a:rPr>
                        <a:t>T</a:t>
                      </a:r>
                    </a:p>
                  </a:txBody>
                  <a:tcPr marL="25797" marR="25797" marT="12898" marB="12898" anchor="ctr">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noFill/>
                  </a:tcPr>
                </a:tc>
                <a:tc>
                  <a:txBody>
                    <a:bodyPr/>
                    <a:lstStyle/>
                    <a:p>
                      <a:pPr algn="ctr">
                        <a:buFont typeface="Arial" panose="020B0604020202020204" pitchFamily="34" charset="0"/>
                        <a:buNone/>
                      </a:pPr>
                      <a:r>
                        <a:rPr lang="en-US" sz="2000" dirty="0">
                          <a:solidFill>
                            <a:schemeClr val="bg1"/>
                          </a:solidFill>
                          <a:effectLst/>
                        </a:rPr>
                        <a:t>Type of study</a:t>
                      </a:r>
                    </a:p>
                  </a:txBody>
                  <a:tcPr marL="25797" marR="25797" marT="12898" marB="12898" anchor="ctr">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noFill/>
                  </a:tcPr>
                </a:tc>
                <a:tc>
                  <a:txBody>
                    <a:bodyPr/>
                    <a:lstStyle/>
                    <a:p>
                      <a:r>
                        <a:rPr lang="en-US" sz="1600" dirty="0">
                          <a:solidFill>
                            <a:schemeClr val="bg1"/>
                          </a:solidFill>
                          <a:effectLst/>
                        </a:rPr>
                        <a:t>What is the ideal study design to answer this question? What type of study design do you realistically anticipate finding?</a:t>
                      </a:r>
                    </a:p>
                    <a:p>
                      <a:r>
                        <a:rPr lang="en-US" sz="1600" dirty="0">
                          <a:solidFill>
                            <a:schemeClr val="bg1"/>
                          </a:solidFill>
                          <a:effectLst/>
                        </a:rPr>
                        <a:t>E.g. randomized-controlled trial, systematic reviews, etc.</a:t>
                      </a:r>
                    </a:p>
                  </a:txBody>
                  <a:tcPr marL="25797" marR="25797" marT="12898" marB="12898" anchor="ctr">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tcPr>
                </a:tc>
                <a:extLst>
                  <a:ext uri="{0D108BD9-81ED-4DB2-BD59-A6C34878D82A}">
                    <a16:rowId xmlns:a16="http://schemas.microsoft.com/office/drawing/2014/main" val="10005"/>
                  </a:ext>
                </a:extLst>
              </a:tr>
            </a:tbl>
          </a:graphicData>
        </a:graphic>
      </p:graphicFrame>
      <p:sp>
        <p:nvSpPr>
          <p:cNvPr id="3" name="Slide Number Placeholder 2"/>
          <p:cNvSpPr>
            <a:spLocks noGrp="1"/>
          </p:cNvSpPr>
          <p:nvPr>
            <p:ph type="sldNum" sz="quarter" idx="10"/>
          </p:nvPr>
        </p:nvSpPr>
        <p:spPr/>
        <p:txBody>
          <a:bodyPr/>
          <a:lstStyle/>
          <a:p>
            <a:fld id="{970F0956-5B8E-40B4-A8DD-F75AA1D26018}" type="slidenum">
              <a:rPr lang="en-US" smtClean="0"/>
              <a:pPr/>
              <a:t>78</a:t>
            </a:fld>
            <a:endParaRPr lang="en-US"/>
          </a:p>
        </p:txBody>
      </p:sp>
      <p:sp>
        <p:nvSpPr>
          <p:cNvPr id="5" name="Rectangle 4">
            <a:extLst>
              <a:ext uri="{FF2B5EF4-FFF2-40B4-BE49-F238E27FC236}">
                <a16:creationId xmlns:a16="http://schemas.microsoft.com/office/drawing/2014/main" id="{7C520687-60E6-4A96-8150-008BB11D14F1}"/>
              </a:ext>
            </a:extLst>
          </p:cNvPr>
          <p:cNvSpPr/>
          <p:nvPr/>
        </p:nvSpPr>
        <p:spPr>
          <a:xfrm>
            <a:off x="4430949" y="6491968"/>
            <a:ext cx="4572000" cy="307777"/>
          </a:xfrm>
          <a:prstGeom prst="rect">
            <a:avLst/>
          </a:prstGeom>
        </p:spPr>
        <p:txBody>
          <a:bodyPr>
            <a:spAutoFit/>
          </a:bodyPr>
          <a:lstStyle/>
          <a:p>
            <a:pPr algn="r"/>
            <a:r>
              <a:rPr lang="en-US" sz="1400" b="0" dirty="0">
                <a:solidFill>
                  <a:schemeClr val="bg1"/>
                </a:solidFill>
                <a:hlinkClick r:id="rId2"/>
              </a:rPr>
              <a:t>https://www.fda.gov/media/109448/download</a:t>
            </a:r>
            <a:r>
              <a:rPr lang="en-US" sz="1400" b="0" dirty="0">
                <a:solidFill>
                  <a:schemeClr val="bg1"/>
                </a:solidFill>
              </a:rPr>
              <a:t> </a:t>
            </a:r>
          </a:p>
        </p:txBody>
      </p:sp>
    </p:spTree>
    <p:extLst>
      <p:ext uri="{BB962C8B-B14F-4D97-AF65-F5344CB8AC3E}">
        <p14:creationId xmlns:p14="http://schemas.microsoft.com/office/powerpoint/2010/main" val="148329977"/>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Evidence Based Medicine question types</a:t>
            </a:r>
          </a:p>
        </p:txBody>
      </p:sp>
      <p:sp>
        <p:nvSpPr>
          <p:cNvPr id="3" name="Content Placeholder 2"/>
          <p:cNvSpPr>
            <a:spLocks noGrp="1"/>
          </p:cNvSpPr>
          <p:nvPr>
            <p:ph idx="1"/>
          </p:nvPr>
        </p:nvSpPr>
        <p:spPr/>
        <p:txBody>
          <a:bodyPr/>
          <a:lstStyle/>
          <a:p>
            <a:pPr>
              <a:buFont typeface="Arial" panose="020B0604020202020204" pitchFamily="34" charset="0"/>
              <a:buChar char="•"/>
            </a:pPr>
            <a:r>
              <a:rPr lang="en-US" sz="2800" dirty="0"/>
              <a:t>Intervention/Therapy</a:t>
            </a:r>
          </a:p>
          <a:p>
            <a:pPr>
              <a:buFont typeface="Arial" panose="020B0604020202020204" pitchFamily="34" charset="0"/>
              <a:buChar char="•"/>
            </a:pPr>
            <a:r>
              <a:rPr lang="en-US" sz="2800" dirty="0"/>
              <a:t>Etiology</a:t>
            </a:r>
          </a:p>
          <a:p>
            <a:pPr>
              <a:buFont typeface="Arial" panose="020B0604020202020204" pitchFamily="34" charset="0"/>
              <a:buChar char="•"/>
            </a:pPr>
            <a:r>
              <a:rPr lang="en-US" sz="2800" dirty="0"/>
              <a:t>Diagnosis</a:t>
            </a:r>
          </a:p>
          <a:p>
            <a:pPr>
              <a:buFont typeface="Arial" panose="020B0604020202020204" pitchFamily="34" charset="0"/>
              <a:buChar char="•"/>
            </a:pPr>
            <a:r>
              <a:rPr lang="en-US" sz="2800" dirty="0"/>
              <a:t>Prognosis/Prediction</a:t>
            </a:r>
          </a:p>
          <a:p>
            <a:pPr>
              <a:buFont typeface="Arial" panose="020B0604020202020204" pitchFamily="34" charset="0"/>
              <a:buChar char="•"/>
            </a:pPr>
            <a:r>
              <a:rPr lang="en-US" sz="2800" dirty="0"/>
              <a:t>Meaning</a:t>
            </a:r>
          </a:p>
        </p:txBody>
      </p:sp>
      <p:sp>
        <p:nvSpPr>
          <p:cNvPr id="4" name="Rectangle 3"/>
          <p:cNvSpPr/>
          <p:nvPr/>
        </p:nvSpPr>
        <p:spPr>
          <a:xfrm>
            <a:off x="1066800" y="6462300"/>
            <a:ext cx="7975042" cy="307777"/>
          </a:xfrm>
          <a:prstGeom prst="rect">
            <a:avLst/>
          </a:prstGeom>
        </p:spPr>
        <p:txBody>
          <a:bodyPr wrap="square">
            <a:spAutoFit/>
          </a:bodyPr>
          <a:lstStyle/>
          <a:p>
            <a:pPr algn="r"/>
            <a:r>
              <a:rPr lang="en-US" sz="1400" b="0" dirty="0">
                <a:solidFill>
                  <a:schemeClr val="bg1"/>
                </a:solidFill>
                <a:hlinkClick r:id="rId2"/>
              </a:rPr>
              <a:t>https://www.aaacn.org/sites/default/files/documents/misc-docs/1e_PICOT_Questions_template.pdf</a:t>
            </a:r>
            <a:r>
              <a:rPr lang="en-US" sz="1400" b="0" dirty="0">
                <a:solidFill>
                  <a:schemeClr val="bg1"/>
                </a:solidFill>
              </a:rPr>
              <a:t> </a:t>
            </a:r>
          </a:p>
        </p:txBody>
      </p:sp>
      <p:sp>
        <p:nvSpPr>
          <p:cNvPr id="5" name="Slide Number Placeholder 4"/>
          <p:cNvSpPr>
            <a:spLocks noGrp="1"/>
          </p:cNvSpPr>
          <p:nvPr>
            <p:ph type="sldNum" sz="quarter" idx="10"/>
          </p:nvPr>
        </p:nvSpPr>
        <p:spPr/>
        <p:txBody>
          <a:bodyPr/>
          <a:lstStyle/>
          <a:p>
            <a:fld id="{970F0956-5B8E-40B4-A8DD-F75AA1D26018}" type="slidenum">
              <a:rPr lang="en-US" smtClean="0"/>
              <a:pPr/>
              <a:t>79</a:t>
            </a:fld>
            <a:endParaRPr lang="en-US"/>
          </a:p>
        </p:txBody>
      </p:sp>
    </p:spTree>
    <p:extLst>
      <p:ext uri="{BB962C8B-B14F-4D97-AF65-F5344CB8AC3E}">
        <p14:creationId xmlns:p14="http://schemas.microsoft.com/office/powerpoint/2010/main" val="228108201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The scientific endeavor of BMI</a:t>
            </a:r>
          </a:p>
        </p:txBody>
      </p:sp>
      <p:sp>
        <p:nvSpPr>
          <p:cNvPr id="5" name="Content Placeholder 4"/>
          <p:cNvSpPr>
            <a:spLocks noGrp="1"/>
          </p:cNvSpPr>
          <p:nvPr>
            <p:ph idx="1"/>
          </p:nvPr>
        </p:nvSpPr>
        <p:spPr>
          <a:xfrm>
            <a:off x="228599" y="1371600"/>
            <a:ext cx="2057401" cy="3886200"/>
          </a:xfrm>
        </p:spPr>
        <p:txBody>
          <a:bodyPr/>
          <a:lstStyle/>
          <a:p>
            <a:pPr marL="0" indent="0"/>
            <a:r>
              <a:rPr lang="en-US" sz="1600" i="1" dirty="0"/>
              <a:t>Biomedical informatics (BMI) is </a:t>
            </a:r>
          </a:p>
          <a:p>
            <a:pPr>
              <a:buFont typeface="Arial" panose="020B0604020202020204" pitchFamily="34" charset="0"/>
              <a:buChar char="•"/>
            </a:pPr>
            <a:r>
              <a:rPr lang="en-US" sz="1600" i="1" dirty="0"/>
              <a:t>the interdisciplinary field </a:t>
            </a:r>
          </a:p>
          <a:p>
            <a:pPr>
              <a:buFont typeface="Arial" panose="020B0604020202020204" pitchFamily="34" charset="0"/>
              <a:buChar char="•"/>
            </a:pPr>
            <a:r>
              <a:rPr lang="en-US" sz="1600" i="1" dirty="0"/>
              <a:t>that studies and pursues the effective uses of biomedical data, information, and knowledge </a:t>
            </a:r>
          </a:p>
          <a:p>
            <a:pPr>
              <a:buFont typeface="Arial" panose="020B0604020202020204" pitchFamily="34" charset="0"/>
              <a:buChar char="•"/>
            </a:pPr>
            <a:r>
              <a:rPr lang="en-US" sz="1600" i="1" dirty="0"/>
              <a:t>for scientific inquiry, problem solving, and decision making,</a:t>
            </a:r>
          </a:p>
          <a:p>
            <a:pPr>
              <a:buFont typeface="Arial" panose="020B0604020202020204" pitchFamily="34" charset="0"/>
              <a:buChar char="•"/>
            </a:pPr>
            <a:r>
              <a:rPr lang="en-US" sz="1600" i="1" dirty="0"/>
              <a:t>driven by efforts to improve human health.</a:t>
            </a:r>
          </a:p>
        </p:txBody>
      </p:sp>
      <p:sp>
        <p:nvSpPr>
          <p:cNvPr id="2" name="Slide Number Placeholder 1"/>
          <p:cNvSpPr>
            <a:spLocks noGrp="1"/>
          </p:cNvSpPr>
          <p:nvPr>
            <p:ph type="sldNum" sz="quarter" idx="10"/>
          </p:nvPr>
        </p:nvSpPr>
        <p:spPr/>
        <p:txBody>
          <a:bodyPr/>
          <a:lstStyle/>
          <a:p>
            <a:fld id="{7C5DB68A-9D44-4073-920F-D08D647C06A7}" type="slidenum">
              <a:rPr lang="en-US" smtClean="0"/>
              <a:t>8</a:t>
            </a:fld>
            <a:endParaRPr lang="en-US" dirty="0"/>
          </a:p>
        </p:txBody>
      </p:sp>
      <p:pic>
        <p:nvPicPr>
          <p:cNvPr id="7" name="Picture 6">
            <a:extLst>
              <a:ext uri="{FF2B5EF4-FFF2-40B4-BE49-F238E27FC236}">
                <a16:creationId xmlns:a16="http://schemas.microsoft.com/office/drawing/2014/main" id="{56FE7A4A-AF37-4DFF-B5EB-96AE5232D745}"/>
              </a:ext>
            </a:extLst>
          </p:cNvPr>
          <p:cNvPicPr>
            <a:picLocks noChangeAspect="1"/>
          </p:cNvPicPr>
          <p:nvPr/>
        </p:nvPicPr>
        <p:blipFill>
          <a:blip r:embed="rId2"/>
          <a:stretch>
            <a:fillRect/>
          </a:stretch>
        </p:blipFill>
        <p:spPr>
          <a:xfrm>
            <a:off x="2382772" y="1809763"/>
            <a:ext cx="6532628" cy="3619474"/>
          </a:xfrm>
          <a:prstGeom prst="rect">
            <a:avLst/>
          </a:prstGeom>
        </p:spPr>
      </p:pic>
      <p:sp>
        <p:nvSpPr>
          <p:cNvPr id="3" name="Rectangle 2">
            <a:extLst>
              <a:ext uri="{FF2B5EF4-FFF2-40B4-BE49-F238E27FC236}">
                <a16:creationId xmlns:a16="http://schemas.microsoft.com/office/drawing/2014/main" id="{D7ACDB92-E2AB-4B29-A163-3CECD4E5C69B}"/>
              </a:ext>
            </a:extLst>
          </p:cNvPr>
          <p:cNvSpPr/>
          <p:nvPr/>
        </p:nvSpPr>
        <p:spPr bwMode="auto">
          <a:xfrm>
            <a:off x="535021" y="4495800"/>
            <a:ext cx="1981200" cy="1371600"/>
          </a:xfrm>
          <a:prstGeom prst="rect">
            <a:avLst/>
          </a:prstGeom>
          <a:noFill/>
          <a:ln w="38100" cap="flat" cmpd="sng" algn="ctr">
            <a:solidFill>
              <a:srgbClr val="FFFF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cxnSp>
        <p:nvCxnSpPr>
          <p:cNvPr id="9" name="Connector: Elbow 8">
            <a:extLst>
              <a:ext uri="{FF2B5EF4-FFF2-40B4-BE49-F238E27FC236}">
                <a16:creationId xmlns:a16="http://schemas.microsoft.com/office/drawing/2014/main" id="{62B535AE-009E-446D-87C4-E51DDABEAD37}"/>
              </a:ext>
            </a:extLst>
          </p:cNvPr>
          <p:cNvCxnSpPr>
            <a:cxnSpLocks/>
            <a:stCxn id="3" idx="3"/>
            <a:endCxn id="12" idx="1"/>
          </p:cNvCxnSpPr>
          <p:nvPr/>
        </p:nvCxnSpPr>
        <p:spPr bwMode="auto">
          <a:xfrm flipV="1">
            <a:off x="2516221" y="4762500"/>
            <a:ext cx="912779" cy="419100"/>
          </a:xfrm>
          <a:prstGeom prst="bentConnector3">
            <a:avLst>
              <a:gd name="adj1" fmla="val 50000"/>
            </a:avLst>
          </a:prstGeom>
          <a:solidFill>
            <a:schemeClr val="accent1"/>
          </a:solidFill>
          <a:ln w="38100" cap="flat" cmpd="sng" algn="ctr">
            <a:solidFill>
              <a:srgbClr val="FFFF00"/>
            </a:solidFill>
            <a:prstDash val="solid"/>
            <a:round/>
            <a:headEnd type="triangle" w="med" len="med"/>
            <a:tailEnd type="none" w="med" len="med"/>
          </a:ln>
          <a:effectLst/>
        </p:spPr>
      </p:cxnSp>
      <p:sp>
        <p:nvSpPr>
          <p:cNvPr id="11" name="TextBox 10">
            <a:extLst>
              <a:ext uri="{FF2B5EF4-FFF2-40B4-BE49-F238E27FC236}">
                <a16:creationId xmlns:a16="http://schemas.microsoft.com/office/drawing/2014/main" id="{48E69719-5171-4434-B533-9B560149A46F}"/>
              </a:ext>
            </a:extLst>
          </p:cNvPr>
          <p:cNvSpPr txBox="1"/>
          <p:nvPr/>
        </p:nvSpPr>
        <p:spPr>
          <a:xfrm>
            <a:off x="535022" y="5786735"/>
            <a:ext cx="1981199" cy="461665"/>
          </a:xfrm>
          <a:prstGeom prst="rect">
            <a:avLst/>
          </a:prstGeom>
          <a:solidFill>
            <a:srgbClr val="FFFF00"/>
          </a:solidFill>
          <a:ln w="38100">
            <a:solidFill>
              <a:srgbClr val="FFFF00"/>
            </a:solidFill>
          </a:ln>
        </p:spPr>
        <p:txBody>
          <a:bodyPr wrap="square" rtlCol="0">
            <a:spAutoFit/>
          </a:bodyPr>
          <a:lstStyle/>
          <a:p>
            <a:r>
              <a:rPr lang="en-US" sz="2400" dirty="0"/>
              <a:t>objectives</a:t>
            </a:r>
          </a:p>
        </p:txBody>
      </p:sp>
      <p:sp>
        <p:nvSpPr>
          <p:cNvPr id="12" name="Rectangle 11">
            <a:extLst>
              <a:ext uri="{FF2B5EF4-FFF2-40B4-BE49-F238E27FC236}">
                <a16:creationId xmlns:a16="http://schemas.microsoft.com/office/drawing/2014/main" id="{BA67168A-5290-42BE-9592-889A878D956A}"/>
              </a:ext>
            </a:extLst>
          </p:cNvPr>
          <p:cNvSpPr/>
          <p:nvPr/>
        </p:nvSpPr>
        <p:spPr bwMode="auto">
          <a:xfrm>
            <a:off x="3429000" y="3962400"/>
            <a:ext cx="5486400" cy="1600200"/>
          </a:xfrm>
          <a:prstGeom prst="rect">
            <a:avLst/>
          </a:prstGeom>
          <a:noFill/>
          <a:ln w="38100" cap="flat" cmpd="sng" algn="ctr">
            <a:solidFill>
              <a:srgbClr val="FFFF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Tree>
    <p:extLst>
      <p:ext uri="{BB962C8B-B14F-4D97-AF65-F5344CB8AC3E}">
        <p14:creationId xmlns:p14="http://schemas.microsoft.com/office/powerpoint/2010/main" val="890995443"/>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609600"/>
            <a:ext cx="9144000" cy="6248400"/>
          </a:xfrm>
          <a:prstGeom prst="rect">
            <a:avLst/>
          </a:prstGeom>
        </p:spPr>
      </p:pic>
      <p:sp>
        <p:nvSpPr>
          <p:cNvPr id="5" name="Rectangle 4"/>
          <p:cNvSpPr/>
          <p:nvPr/>
        </p:nvSpPr>
        <p:spPr>
          <a:xfrm>
            <a:off x="2133600" y="6462300"/>
            <a:ext cx="3124200" cy="400110"/>
          </a:xfrm>
          <a:prstGeom prst="rect">
            <a:avLst/>
          </a:prstGeom>
        </p:spPr>
        <p:txBody>
          <a:bodyPr wrap="square">
            <a:spAutoFit/>
          </a:bodyPr>
          <a:lstStyle/>
          <a:p>
            <a:r>
              <a:rPr lang="en-US" sz="1000" b="0" dirty="0">
                <a:solidFill>
                  <a:srgbClr val="FF0000"/>
                </a:solidFill>
                <a:hlinkClick r:id="rId3"/>
              </a:rPr>
              <a:t>https://www.aaacn.org/sites/default/files/documents/misc-docs/1e_PICOT_Questions_template.pdf</a:t>
            </a:r>
            <a:r>
              <a:rPr lang="en-US" sz="1000" b="0" dirty="0">
                <a:solidFill>
                  <a:srgbClr val="FF0000"/>
                </a:solidFill>
              </a:rPr>
              <a:t> </a:t>
            </a:r>
          </a:p>
        </p:txBody>
      </p:sp>
      <p:sp>
        <p:nvSpPr>
          <p:cNvPr id="6" name="Slide Number Placeholder 5"/>
          <p:cNvSpPr>
            <a:spLocks noGrp="1"/>
          </p:cNvSpPr>
          <p:nvPr>
            <p:ph type="sldNum" sz="quarter" idx="10"/>
          </p:nvPr>
        </p:nvSpPr>
        <p:spPr/>
        <p:txBody>
          <a:bodyPr/>
          <a:lstStyle/>
          <a:p>
            <a:fld id="{970F0956-5B8E-40B4-A8DD-F75AA1D26018}" type="slidenum">
              <a:rPr lang="en-US" smtClean="0"/>
              <a:pPr/>
              <a:t>80</a:t>
            </a:fld>
            <a:endParaRPr lang="en-US"/>
          </a:p>
        </p:txBody>
      </p:sp>
    </p:spTree>
    <p:extLst>
      <p:ext uri="{BB962C8B-B14F-4D97-AF65-F5344CB8AC3E}">
        <p14:creationId xmlns:p14="http://schemas.microsoft.com/office/powerpoint/2010/main" val="614732044"/>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28599" y="762000"/>
            <a:ext cx="3657601" cy="762000"/>
          </a:xfrm>
        </p:spPr>
        <p:txBody>
          <a:bodyPr/>
          <a:lstStyle/>
          <a:p>
            <a:r>
              <a:rPr lang="en-US" dirty="0"/>
              <a:t>Steps in research data analysis</a:t>
            </a:r>
          </a:p>
        </p:txBody>
      </p:sp>
      <p:sp>
        <p:nvSpPr>
          <p:cNvPr id="5" name="Content Placeholder 4"/>
          <p:cNvSpPr>
            <a:spLocks noGrp="1"/>
          </p:cNvSpPr>
          <p:nvPr>
            <p:ph idx="1"/>
          </p:nvPr>
        </p:nvSpPr>
        <p:spPr>
          <a:xfrm>
            <a:off x="228600" y="2057400"/>
            <a:ext cx="8686800" cy="4572000"/>
          </a:xfrm>
        </p:spPr>
        <p:txBody>
          <a:bodyPr/>
          <a:lstStyle/>
          <a:p>
            <a:pPr marL="457200" indent="-457200">
              <a:buFont typeface="+mj-lt"/>
              <a:buAutoNum type="arabicPeriod"/>
            </a:pPr>
            <a:r>
              <a:rPr lang="en-US" sz="1600" dirty="0"/>
              <a:t>Specify the question you are asking.</a:t>
            </a:r>
          </a:p>
          <a:p>
            <a:pPr marL="457200" indent="-457200">
              <a:buFont typeface="+mj-lt"/>
              <a:buAutoNum type="arabicPeriod"/>
            </a:pPr>
            <a:r>
              <a:rPr lang="en-US" sz="1600" dirty="0">
                <a:solidFill>
                  <a:srgbClr val="FFFF00"/>
                </a:solidFill>
              </a:rPr>
              <a:t>Put the question in the form of a null hypothesis and alternative hypothesis</a:t>
            </a:r>
            <a:r>
              <a:rPr lang="en-US" sz="1600" dirty="0"/>
              <a:t>.</a:t>
            </a:r>
          </a:p>
          <a:p>
            <a:pPr marL="457200" indent="-457200">
              <a:buFont typeface="+mj-lt"/>
              <a:buAutoNum type="arabicPeriod"/>
            </a:pPr>
            <a:r>
              <a:rPr lang="en-US" sz="1600" dirty="0"/>
              <a:t>Determine which variables are relevant to the question.</a:t>
            </a:r>
          </a:p>
          <a:p>
            <a:pPr marL="457200" indent="-457200">
              <a:buFont typeface="+mj-lt"/>
              <a:buAutoNum type="arabicPeriod"/>
            </a:pPr>
            <a:r>
              <a:rPr lang="en-US" sz="1600" dirty="0"/>
              <a:t>Determine what kind of variable each one is.</a:t>
            </a:r>
          </a:p>
          <a:p>
            <a:pPr marL="457200" indent="-457200">
              <a:buFont typeface="+mj-lt"/>
              <a:buAutoNum type="arabicPeriod"/>
            </a:pPr>
            <a:r>
              <a:rPr lang="en-US" sz="1600" dirty="0"/>
              <a:t>Put the question in the form of a statistical null hypothesis and alternative hypothesis.</a:t>
            </a:r>
          </a:p>
          <a:p>
            <a:pPr marL="457200" indent="-457200">
              <a:buFont typeface="+mj-lt"/>
              <a:buAutoNum type="arabicPeriod"/>
            </a:pPr>
            <a:r>
              <a:rPr lang="en-US" sz="1600" dirty="0"/>
              <a:t>Design an experiment that controls or randomizes the confounding variables.</a:t>
            </a:r>
          </a:p>
          <a:p>
            <a:pPr marL="457200" indent="-457200">
              <a:buFont typeface="+mj-lt"/>
              <a:buAutoNum type="arabicPeriod"/>
            </a:pPr>
            <a:r>
              <a:rPr lang="en-US" sz="1600" dirty="0"/>
              <a:t>Based on the number of variables, the kinds of variables, the expected fit to the parametric assumptions, and the hypothesis to be tested, choose the best statistical test to use. </a:t>
            </a:r>
          </a:p>
          <a:p>
            <a:pPr marL="457200" indent="-457200">
              <a:buFont typeface="+mj-lt"/>
              <a:buAutoNum type="arabicPeriod"/>
            </a:pPr>
            <a:r>
              <a:rPr lang="en-US" sz="1600" dirty="0"/>
              <a:t>If possible, do a power analysis to determine a good sample size for the experiment.</a:t>
            </a:r>
          </a:p>
          <a:p>
            <a:pPr marL="457200" indent="-457200">
              <a:buFont typeface="+mj-lt"/>
              <a:buAutoNum type="arabicPeriod"/>
            </a:pPr>
            <a:r>
              <a:rPr lang="en-US" sz="1600" dirty="0"/>
              <a:t>Do the experiment.</a:t>
            </a:r>
          </a:p>
          <a:p>
            <a:pPr marL="457200" indent="-457200">
              <a:buFont typeface="+mj-lt"/>
              <a:buAutoNum type="arabicPeriod"/>
            </a:pPr>
            <a:r>
              <a:rPr lang="en-US" sz="1600" dirty="0"/>
              <a:t>Examine the data to see if it meets the assumptions of the statistical test you chose. If it doesn't, choose a more appropriate test.</a:t>
            </a:r>
          </a:p>
          <a:p>
            <a:pPr marL="457200" indent="-457200">
              <a:buFont typeface="+mj-lt"/>
              <a:buAutoNum type="arabicPeriod"/>
            </a:pPr>
            <a:r>
              <a:rPr lang="en-US" sz="1600" dirty="0"/>
              <a:t>Apply the statistical test you chose, and interpret the results.</a:t>
            </a:r>
          </a:p>
          <a:p>
            <a:pPr marL="457200" indent="-457200">
              <a:buFont typeface="+mj-lt"/>
              <a:buAutoNum type="arabicPeriod"/>
            </a:pPr>
            <a:r>
              <a:rPr lang="en-US" sz="1600" dirty="0"/>
              <a:t>Communicate your results effectively, usually with a graph or table. </a:t>
            </a:r>
          </a:p>
        </p:txBody>
      </p:sp>
      <p:sp>
        <p:nvSpPr>
          <p:cNvPr id="2" name="Rectangle 1"/>
          <p:cNvSpPr/>
          <p:nvPr/>
        </p:nvSpPr>
        <p:spPr>
          <a:xfrm>
            <a:off x="228600" y="6443246"/>
            <a:ext cx="8839200" cy="338554"/>
          </a:xfrm>
          <a:prstGeom prst="rect">
            <a:avLst/>
          </a:prstGeom>
        </p:spPr>
        <p:txBody>
          <a:bodyPr wrap="square">
            <a:spAutoFit/>
          </a:bodyPr>
          <a:lstStyle/>
          <a:p>
            <a:pPr algn="r"/>
            <a:r>
              <a:rPr lang="en-US" sz="1600" b="0" dirty="0">
                <a:solidFill>
                  <a:schemeClr val="bg1"/>
                </a:solidFill>
              </a:rPr>
              <a:t>John H. McDonald. The Handbook of Biological Statistics ©. 2014. </a:t>
            </a:r>
            <a:r>
              <a:rPr lang="en-US" sz="1600" b="0" dirty="0">
                <a:solidFill>
                  <a:schemeClr val="bg1"/>
                </a:solidFill>
                <a:hlinkClick r:id="rId2"/>
              </a:rPr>
              <a:t>http://www.biostathandbook.com/</a:t>
            </a:r>
            <a:r>
              <a:rPr lang="en-US" sz="1600" b="0" dirty="0">
                <a:solidFill>
                  <a:schemeClr val="bg1"/>
                </a:solidFill>
              </a:rPr>
              <a:t> </a:t>
            </a:r>
          </a:p>
        </p:txBody>
      </p:sp>
      <p:sp>
        <p:nvSpPr>
          <p:cNvPr id="3" name="Slide Number Placeholder 2"/>
          <p:cNvSpPr>
            <a:spLocks noGrp="1"/>
          </p:cNvSpPr>
          <p:nvPr>
            <p:ph type="sldNum" sz="quarter" idx="10"/>
          </p:nvPr>
        </p:nvSpPr>
        <p:spPr/>
        <p:txBody>
          <a:bodyPr/>
          <a:lstStyle/>
          <a:p>
            <a:fld id="{E275BFA4-CA6D-4892-8C0A-6B14E134BD5D}" type="slidenum">
              <a:rPr lang="en-US" smtClean="0"/>
              <a:pPr/>
              <a:t>81</a:t>
            </a:fld>
            <a:endParaRPr lang="en-US"/>
          </a:p>
        </p:txBody>
      </p:sp>
      <p:pic>
        <p:nvPicPr>
          <p:cNvPr id="6" name="Picture 5">
            <a:extLst>
              <a:ext uri="{FF2B5EF4-FFF2-40B4-BE49-F238E27FC236}">
                <a16:creationId xmlns:a16="http://schemas.microsoft.com/office/drawing/2014/main" id="{46842A91-F0DC-48F9-8752-CAA2E9B58C20}"/>
              </a:ext>
            </a:extLst>
          </p:cNvPr>
          <p:cNvPicPr>
            <a:picLocks noChangeAspect="1"/>
          </p:cNvPicPr>
          <p:nvPr/>
        </p:nvPicPr>
        <p:blipFill>
          <a:blip r:embed="rId3"/>
          <a:stretch>
            <a:fillRect/>
          </a:stretch>
        </p:blipFill>
        <p:spPr>
          <a:xfrm>
            <a:off x="5257800" y="631271"/>
            <a:ext cx="3352800" cy="1785457"/>
          </a:xfrm>
          <a:prstGeom prst="rect">
            <a:avLst/>
          </a:prstGeom>
        </p:spPr>
      </p:pic>
    </p:spTree>
    <p:extLst>
      <p:ext uri="{BB962C8B-B14F-4D97-AF65-F5344CB8AC3E}">
        <p14:creationId xmlns:p14="http://schemas.microsoft.com/office/powerpoint/2010/main" val="313232299"/>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28599" y="762000"/>
            <a:ext cx="3657601" cy="762000"/>
          </a:xfrm>
        </p:spPr>
        <p:txBody>
          <a:bodyPr/>
          <a:lstStyle/>
          <a:p>
            <a:r>
              <a:rPr lang="en-US" dirty="0"/>
              <a:t>Steps in research data analysis</a:t>
            </a:r>
          </a:p>
        </p:txBody>
      </p:sp>
      <p:sp>
        <p:nvSpPr>
          <p:cNvPr id="5" name="Content Placeholder 4"/>
          <p:cNvSpPr>
            <a:spLocks noGrp="1"/>
          </p:cNvSpPr>
          <p:nvPr>
            <p:ph idx="1"/>
          </p:nvPr>
        </p:nvSpPr>
        <p:spPr>
          <a:xfrm>
            <a:off x="228600" y="2057400"/>
            <a:ext cx="8686800" cy="4572000"/>
          </a:xfrm>
        </p:spPr>
        <p:txBody>
          <a:bodyPr/>
          <a:lstStyle/>
          <a:p>
            <a:pPr marL="457200" indent="-457200">
              <a:buFont typeface="+mj-lt"/>
              <a:buAutoNum type="arabicPeriod"/>
            </a:pPr>
            <a:r>
              <a:rPr lang="en-US" sz="1600" dirty="0"/>
              <a:t>Specify the question you are asking.</a:t>
            </a:r>
          </a:p>
          <a:p>
            <a:pPr marL="457200" indent="-457200">
              <a:buFont typeface="+mj-lt"/>
              <a:buAutoNum type="arabicPeriod"/>
            </a:pPr>
            <a:r>
              <a:rPr lang="en-US" sz="1600" dirty="0"/>
              <a:t>Put the question in the form of a null hypothesis and alternative hypothesis.</a:t>
            </a:r>
          </a:p>
          <a:p>
            <a:pPr marL="457200" indent="-457200">
              <a:buFont typeface="+mj-lt"/>
              <a:buAutoNum type="arabicPeriod"/>
            </a:pPr>
            <a:r>
              <a:rPr lang="en-US" sz="1600" dirty="0">
                <a:solidFill>
                  <a:srgbClr val="FFFF00"/>
                </a:solidFill>
              </a:rPr>
              <a:t>Determine which variables are relevant to the question.</a:t>
            </a:r>
          </a:p>
          <a:p>
            <a:pPr marL="457200" indent="-457200">
              <a:buFont typeface="+mj-lt"/>
              <a:buAutoNum type="arabicPeriod"/>
            </a:pPr>
            <a:r>
              <a:rPr lang="en-US" sz="1600" dirty="0">
                <a:solidFill>
                  <a:srgbClr val="FFFF00"/>
                </a:solidFill>
              </a:rPr>
              <a:t>Determine what kind of variable each one is.</a:t>
            </a:r>
          </a:p>
          <a:p>
            <a:pPr marL="457200" indent="-457200">
              <a:buFont typeface="+mj-lt"/>
              <a:buAutoNum type="arabicPeriod"/>
            </a:pPr>
            <a:r>
              <a:rPr lang="en-US" sz="1600" dirty="0"/>
              <a:t>Put the question in the form of a statistical null hypothesis and alternative hypothesis.</a:t>
            </a:r>
          </a:p>
          <a:p>
            <a:pPr marL="457200" indent="-457200">
              <a:buFont typeface="+mj-lt"/>
              <a:buAutoNum type="arabicPeriod"/>
            </a:pPr>
            <a:r>
              <a:rPr lang="en-US" sz="1600" dirty="0"/>
              <a:t>Design an experiment that controls or randomizes the confounding variables.</a:t>
            </a:r>
          </a:p>
          <a:p>
            <a:pPr marL="457200" indent="-457200">
              <a:buFont typeface="+mj-lt"/>
              <a:buAutoNum type="arabicPeriod"/>
            </a:pPr>
            <a:r>
              <a:rPr lang="en-US" sz="1600" dirty="0"/>
              <a:t>Based on the number of variables, the kinds of variables, the expected fit to the parametric assumptions, and the hypothesis to be tested, choose the best statistical test to use. </a:t>
            </a:r>
          </a:p>
          <a:p>
            <a:pPr marL="457200" indent="-457200">
              <a:buFont typeface="+mj-lt"/>
              <a:buAutoNum type="arabicPeriod"/>
            </a:pPr>
            <a:r>
              <a:rPr lang="en-US" sz="1600" dirty="0"/>
              <a:t>If possible, do a power analysis to determine a good sample size for the experiment.</a:t>
            </a:r>
          </a:p>
          <a:p>
            <a:pPr marL="457200" indent="-457200">
              <a:buFont typeface="+mj-lt"/>
              <a:buAutoNum type="arabicPeriod"/>
            </a:pPr>
            <a:r>
              <a:rPr lang="en-US" sz="1600" dirty="0"/>
              <a:t>Do the experiment.</a:t>
            </a:r>
          </a:p>
          <a:p>
            <a:pPr marL="457200" indent="-457200">
              <a:buFont typeface="+mj-lt"/>
              <a:buAutoNum type="arabicPeriod"/>
            </a:pPr>
            <a:r>
              <a:rPr lang="en-US" sz="1600" dirty="0"/>
              <a:t>Examine the data to see if it meets the assumptions of the statistical test you chose. If it doesn't, choose a more appropriate test.</a:t>
            </a:r>
          </a:p>
          <a:p>
            <a:pPr marL="457200" indent="-457200">
              <a:buFont typeface="+mj-lt"/>
              <a:buAutoNum type="arabicPeriod"/>
            </a:pPr>
            <a:r>
              <a:rPr lang="en-US" sz="1600" dirty="0"/>
              <a:t>Apply the statistical test you chose, and interpret the results.</a:t>
            </a:r>
          </a:p>
          <a:p>
            <a:pPr marL="457200" indent="-457200">
              <a:buFont typeface="+mj-lt"/>
              <a:buAutoNum type="arabicPeriod"/>
            </a:pPr>
            <a:r>
              <a:rPr lang="en-US" sz="1600" dirty="0"/>
              <a:t>Communicate your results effectively, usually with a graph or table. </a:t>
            </a:r>
          </a:p>
        </p:txBody>
      </p:sp>
      <p:sp>
        <p:nvSpPr>
          <p:cNvPr id="2" name="Rectangle 1"/>
          <p:cNvSpPr/>
          <p:nvPr/>
        </p:nvSpPr>
        <p:spPr>
          <a:xfrm>
            <a:off x="228600" y="6443246"/>
            <a:ext cx="8839200" cy="338554"/>
          </a:xfrm>
          <a:prstGeom prst="rect">
            <a:avLst/>
          </a:prstGeom>
        </p:spPr>
        <p:txBody>
          <a:bodyPr wrap="square">
            <a:spAutoFit/>
          </a:bodyPr>
          <a:lstStyle/>
          <a:p>
            <a:pPr algn="r"/>
            <a:r>
              <a:rPr lang="en-US" sz="1600" b="0" dirty="0">
                <a:solidFill>
                  <a:schemeClr val="bg1"/>
                </a:solidFill>
              </a:rPr>
              <a:t>John H. McDonald. The Handbook of Biological Statistics ©. 2014. </a:t>
            </a:r>
            <a:r>
              <a:rPr lang="en-US" sz="1600" b="0" dirty="0">
                <a:solidFill>
                  <a:schemeClr val="bg1"/>
                </a:solidFill>
                <a:hlinkClick r:id="rId2"/>
              </a:rPr>
              <a:t>http://www.biostathandbook.com/</a:t>
            </a:r>
            <a:r>
              <a:rPr lang="en-US" sz="1600" b="0" dirty="0">
                <a:solidFill>
                  <a:schemeClr val="bg1"/>
                </a:solidFill>
              </a:rPr>
              <a:t> </a:t>
            </a:r>
          </a:p>
        </p:txBody>
      </p:sp>
      <p:sp>
        <p:nvSpPr>
          <p:cNvPr id="3" name="Slide Number Placeholder 2"/>
          <p:cNvSpPr>
            <a:spLocks noGrp="1"/>
          </p:cNvSpPr>
          <p:nvPr>
            <p:ph type="sldNum" sz="quarter" idx="10"/>
          </p:nvPr>
        </p:nvSpPr>
        <p:spPr/>
        <p:txBody>
          <a:bodyPr/>
          <a:lstStyle/>
          <a:p>
            <a:fld id="{E275BFA4-CA6D-4892-8C0A-6B14E134BD5D}" type="slidenum">
              <a:rPr lang="en-US" smtClean="0"/>
              <a:pPr/>
              <a:t>82</a:t>
            </a:fld>
            <a:endParaRPr lang="en-US"/>
          </a:p>
        </p:txBody>
      </p:sp>
      <p:pic>
        <p:nvPicPr>
          <p:cNvPr id="6" name="Picture 5">
            <a:extLst>
              <a:ext uri="{FF2B5EF4-FFF2-40B4-BE49-F238E27FC236}">
                <a16:creationId xmlns:a16="http://schemas.microsoft.com/office/drawing/2014/main" id="{46842A91-F0DC-48F9-8752-CAA2E9B58C20}"/>
              </a:ext>
            </a:extLst>
          </p:cNvPr>
          <p:cNvPicPr>
            <a:picLocks noChangeAspect="1"/>
          </p:cNvPicPr>
          <p:nvPr/>
        </p:nvPicPr>
        <p:blipFill>
          <a:blip r:embed="rId3"/>
          <a:stretch>
            <a:fillRect/>
          </a:stretch>
        </p:blipFill>
        <p:spPr>
          <a:xfrm>
            <a:off x="5257800" y="631271"/>
            <a:ext cx="3352800" cy="1785457"/>
          </a:xfrm>
          <a:prstGeom prst="rect">
            <a:avLst/>
          </a:prstGeom>
        </p:spPr>
      </p:pic>
    </p:spTree>
    <p:extLst>
      <p:ext uri="{BB962C8B-B14F-4D97-AF65-F5344CB8AC3E}">
        <p14:creationId xmlns:p14="http://schemas.microsoft.com/office/powerpoint/2010/main" val="2650724043"/>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Kinds of variables</a:t>
            </a:r>
          </a:p>
        </p:txBody>
      </p:sp>
      <p:sp>
        <p:nvSpPr>
          <p:cNvPr id="3" name="Content Placeholder 2"/>
          <p:cNvSpPr>
            <a:spLocks noGrp="1"/>
          </p:cNvSpPr>
          <p:nvPr>
            <p:ph idx="1"/>
          </p:nvPr>
        </p:nvSpPr>
        <p:spPr/>
        <p:txBody>
          <a:bodyPr/>
          <a:lstStyle/>
          <a:p>
            <a:pPr>
              <a:buFont typeface="Arial" panose="020B0604020202020204" pitchFamily="34" charset="0"/>
              <a:buChar char="•"/>
            </a:pPr>
            <a:r>
              <a:rPr lang="en-US" dirty="0"/>
              <a:t>Can be classified along several axes, but most importantly:</a:t>
            </a:r>
          </a:p>
          <a:p>
            <a:pPr lvl="1">
              <a:buFont typeface="Arial" panose="020B0604020202020204" pitchFamily="34" charset="0"/>
              <a:buChar char="•"/>
            </a:pPr>
            <a:r>
              <a:rPr lang="en-US" dirty="0"/>
              <a:t>Dependent versus independent,</a:t>
            </a:r>
          </a:p>
          <a:p>
            <a:pPr lvl="1">
              <a:buFont typeface="Arial" panose="020B0604020202020204" pitchFamily="34" charset="0"/>
              <a:buChar char="•"/>
            </a:pPr>
            <a:r>
              <a:rPr lang="en-US" dirty="0"/>
              <a:t>Level of measurement,</a:t>
            </a:r>
          </a:p>
          <a:p>
            <a:pPr lvl="1">
              <a:buFont typeface="Arial" panose="020B0604020202020204" pitchFamily="34" charset="0"/>
              <a:buChar char="•"/>
            </a:pPr>
            <a:r>
              <a:rPr lang="en-US" dirty="0"/>
              <a:t>Discrete or continuous.</a:t>
            </a:r>
          </a:p>
          <a:p>
            <a:pPr lvl="1">
              <a:buFont typeface="Arial" panose="020B0604020202020204" pitchFamily="34" charset="0"/>
              <a:buChar char="•"/>
            </a:pPr>
            <a:endParaRPr lang="en-US" dirty="0"/>
          </a:p>
          <a:p>
            <a:pPr>
              <a:buFont typeface="Arial" panose="020B0604020202020204" pitchFamily="34" charset="0"/>
              <a:buChar char="•"/>
            </a:pPr>
            <a:r>
              <a:rPr lang="en-US" sz="3600" dirty="0"/>
              <a:t>All variables need to be extremely precisely defined and described!!!</a:t>
            </a:r>
          </a:p>
        </p:txBody>
      </p:sp>
      <p:sp>
        <p:nvSpPr>
          <p:cNvPr id="4" name="Slide Number Placeholder 3"/>
          <p:cNvSpPr>
            <a:spLocks noGrp="1"/>
          </p:cNvSpPr>
          <p:nvPr>
            <p:ph type="sldNum" sz="quarter" idx="10"/>
          </p:nvPr>
        </p:nvSpPr>
        <p:spPr/>
        <p:txBody>
          <a:bodyPr/>
          <a:lstStyle/>
          <a:p>
            <a:fld id="{E275BFA4-CA6D-4892-8C0A-6B14E134BD5D}" type="slidenum">
              <a:rPr lang="en-US" smtClean="0"/>
              <a:pPr/>
              <a:t>83</a:t>
            </a:fld>
            <a:endParaRPr lang="en-US"/>
          </a:p>
        </p:txBody>
      </p:sp>
    </p:spTree>
    <p:extLst>
      <p:ext uri="{BB962C8B-B14F-4D97-AF65-F5344CB8AC3E}">
        <p14:creationId xmlns:p14="http://schemas.microsoft.com/office/powerpoint/2010/main" val="4109006020"/>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Levels of measurement</a:t>
            </a: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2280" y="1600200"/>
            <a:ext cx="9099660" cy="4800715"/>
          </a:xfrm>
        </p:spPr>
      </p:pic>
      <p:sp>
        <p:nvSpPr>
          <p:cNvPr id="5" name="Rectangle 4"/>
          <p:cNvSpPr/>
          <p:nvPr/>
        </p:nvSpPr>
        <p:spPr>
          <a:xfrm>
            <a:off x="2460460" y="6477115"/>
            <a:ext cx="6607340" cy="276999"/>
          </a:xfrm>
          <a:prstGeom prst="rect">
            <a:avLst/>
          </a:prstGeom>
        </p:spPr>
        <p:txBody>
          <a:bodyPr wrap="square">
            <a:spAutoFit/>
          </a:bodyPr>
          <a:lstStyle/>
          <a:p>
            <a:pPr algn="r"/>
            <a:r>
              <a:rPr lang="en-US" sz="1200" dirty="0">
                <a:solidFill>
                  <a:schemeClr val="bg1"/>
                </a:solidFill>
                <a:hlinkClick r:id="rId3"/>
              </a:rPr>
              <a:t>http://www.mymarketresearchmethods.com/types-of-data-nominal-ordinal-interval-ratio/</a:t>
            </a:r>
            <a:r>
              <a:rPr lang="en-US" sz="1200" dirty="0">
                <a:solidFill>
                  <a:schemeClr val="bg1"/>
                </a:solidFill>
              </a:rPr>
              <a:t> </a:t>
            </a:r>
          </a:p>
        </p:txBody>
      </p:sp>
      <p:sp>
        <p:nvSpPr>
          <p:cNvPr id="3" name="Slide Number Placeholder 2"/>
          <p:cNvSpPr>
            <a:spLocks noGrp="1"/>
          </p:cNvSpPr>
          <p:nvPr>
            <p:ph type="sldNum" sz="quarter" idx="10"/>
          </p:nvPr>
        </p:nvSpPr>
        <p:spPr/>
        <p:txBody>
          <a:bodyPr/>
          <a:lstStyle/>
          <a:p>
            <a:fld id="{E275BFA4-CA6D-4892-8C0A-6B14E134BD5D}" type="slidenum">
              <a:rPr lang="en-US" smtClean="0"/>
              <a:pPr/>
              <a:t>84</a:t>
            </a:fld>
            <a:endParaRPr lang="en-US"/>
          </a:p>
        </p:txBody>
      </p:sp>
    </p:spTree>
    <p:extLst>
      <p:ext uri="{BB962C8B-B14F-4D97-AF65-F5344CB8AC3E}">
        <p14:creationId xmlns:p14="http://schemas.microsoft.com/office/powerpoint/2010/main" val="74459370"/>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762000"/>
            <a:ext cx="9144000" cy="762000"/>
          </a:xfrm>
        </p:spPr>
        <p:txBody>
          <a:bodyPr/>
          <a:lstStyle/>
          <a:p>
            <a:r>
              <a:rPr lang="en-US" dirty="0"/>
              <a:t> Clarify variables in terms of </a:t>
            </a:r>
            <a:r>
              <a:rPr lang="en-US" i="1" dirty="0"/>
              <a:t>what</a:t>
            </a:r>
            <a:r>
              <a:rPr lang="en-US" dirty="0"/>
              <a:t> and </a:t>
            </a:r>
            <a:r>
              <a:rPr lang="en-US" i="1" dirty="0"/>
              <a:t>how</a:t>
            </a:r>
            <a:r>
              <a:rPr lang="en-US" dirty="0"/>
              <a:t>.</a:t>
            </a:r>
          </a:p>
        </p:txBody>
      </p:sp>
      <p:sp>
        <p:nvSpPr>
          <p:cNvPr id="3" name="Content Placeholder 2"/>
          <p:cNvSpPr>
            <a:spLocks noGrp="1"/>
          </p:cNvSpPr>
          <p:nvPr>
            <p:ph idx="1"/>
          </p:nvPr>
        </p:nvSpPr>
        <p:spPr/>
        <p:txBody>
          <a:bodyPr/>
          <a:lstStyle/>
          <a:p>
            <a:pPr>
              <a:buFont typeface="Arial" panose="020B0604020202020204" pitchFamily="34" charset="0"/>
              <a:buChar char="•"/>
            </a:pPr>
            <a:r>
              <a:rPr lang="en-US" u="sng" dirty="0"/>
              <a:t>Meaningful label</a:t>
            </a:r>
            <a:r>
              <a:rPr lang="en-US" dirty="0"/>
              <a:t>:</a:t>
            </a:r>
          </a:p>
          <a:p>
            <a:pPr lvl="1">
              <a:buFont typeface="Arial" panose="020B0604020202020204" pitchFamily="34" charset="0"/>
              <a:buChar char="•"/>
            </a:pPr>
            <a:r>
              <a:rPr lang="en-US" sz="2000" dirty="0"/>
              <a:t>Short term that functions as a name to identify the perspective in communications about the research.</a:t>
            </a:r>
          </a:p>
          <a:p>
            <a:pPr>
              <a:buFont typeface="Arial" panose="020B0604020202020204" pitchFamily="34" charset="0"/>
              <a:buChar char="•"/>
            </a:pPr>
            <a:r>
              <a:rPr lang="en-US" u="sng" dirty="0"/>
              <a:t>Theoretical </a:t>
            </a:r>
            <a:r>
              <a:rPr lang="en-US" b="1" u="sng" dirty="0"/>
              <a:t>definition</a:t>
            </a:r>
            <a:r>
              <a:rPr lang="en-US" dirty="0"/>
              <a:t>:</a:t>
            </a:r>
          </a:p>
          <a:p>
            <a:pPr lvl="1">
              <a:buFont typeface="Arial" panose="020B0604020202020204" pitchFamily="34" charset="0"/>
              <a:buChar char="•"/>
            </a:pPr>
            <a:r>
              <a:rPr lang="en-US" sz="2000" dirty="0"/>
              <a:t>Description that specifies what sort of </a:t>
            </a:r>
            <a:r>
              <a:rPr lang="en-US" sz="2000" dirty="0" err="1"/>
              <a:t>PoR</a:t>
            </a:r>
            <a:r>
              <a:rPr lang="en-US" sz="2000" dirty="0"/>
              <a:t> the defining researcher carved out through the perspective.</a:t>
            </a:r>
          </a:p>
          <a:p>
            <a:pPr>
              <a:buFont typeface="Arial" panose="020B0604020202020204" pitchFamily="34" charset="0"/>
              <a:buChar char="•"/>
            </a:pPr>
            <a:r>
              <a:rPr lang="en-US" u="sng" dirty="0"/>
              <a:t>Operational </a:t>
            </a:r>
            <a:r>
              <a:rPr lang="en-US" b="1" u="sng" dirty="0"/>
              <a:t>definition</a:t>
            </a:r>
            <a:r>
              <a:rPr lang="en-US" dirty="0"/>
              <a:t>:</a:t>
            </a:r>
          </a:p>
          <a:p>
            <a:pPr lvl="1">
              <a:buFont typeface="Arial" panose="020B0604020202020204" pitchFamily="34" charset="0"/>
              <a:buChar char="•"/>
            </a:pPr>
            <a:r>
              <a:rPr lang="en-US" sz="2000" dirty="0"/>
              <a:t>Description intended to allow other researchers </a:t>
            </a:r>
          </a:p>
          <a:p>
            <a:pPr lvl="2">
              <a:buFont typeface="Arial" panose="020B0604020202020204" pitchFamily="34" charset="0"/>
              <a:buChar char="•"/>
            </a:pPr>
            <a:r>
              <a:rPr lang="en-US" dirty="0"/>
              <a:t>(a) to observe (in case of concepts) the intended </a:t>
            </a:r>
            <a:r>
              <a:rPr lang="en-US" dirty="0" err="1"/>
              <a:t>PoRs</a:t>
            </a:r>
            <a:r>
              <a:rPr lang="en-US" dirty="0"/>
              <a:t> from the very same perspective objectively or,</a:t>
            </a:r>
          </a:p>
          <a:p>
            <a:pPr lvl="2">
              <a:buFont typeface="Arial" panose="020B0604020202020204" pitchFamily="34" charset="0"/>
              <a:buChar char="•"/>
            </a:pPr>
            <a:r>
              <a:rPr lang="en-US" dirty="0"/>
              <a:t>(b) to build (in case of constructs) the perspective in exactly the same way as intended.   </a:t>
            </a:r>
          </a:p>
        </p:txBody>
      </p:sp>
      <p:sp>
        <p:nvSpPr>
          <p:cNvPr id="4" name="Rectangle 1"/>
          <p:cNvSpPr>
            <a:spLocks noChangeArrowheads="1"/>
          </p:cNvSpPr>
          <p:nvPr/>
        </p:nvSpPr>
        <p:spPr bwMode="auto">
          <a:xfrm>
            <a:off x="609601" y="6386175"/>
            <a:ext cx="853440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lvl="0" algn="r" eaLnBrk="0" hangingPunct="0"/>
            <a:r>
              <a:rPr lang="en-US" sz="1200" dirty="0">
                <a:solidFill>
                  <a:schemeClr val="bg1"/>
                </a:solidFill>
                <a:latin typeface="+mn-lt"/>
              </a:rPr>
              <a:t>Adapted from:    </a:t>
            </a:r>
            <a:r>
              <a:rPr lang="en-US" sz="1200" b="0" i="1" dirty="0">
                <a:solidFill>
                  <a:schemeClr val="bg1"/>
                </a:solidFill>
                <a:latin typeface="+mn-lt"/>
              </a:rPr>
              <a:t>James H. Watt and </a:t>
            </a:r>
            <a:r>
              <a:rPr lang="en-US" sz="1200" b="0" i="1" dirty="0" err="1">
                <a:solidFill>
                  <a:schemeClr val="bg1"/>
                </a:solidFill>
                <a:latin typeface="+mn-lt"/>
              </a:rPr>
              <a:t>Sjef</a:t>
            </a:r>
            <a:r>
              <a:rPr lang="en-US" sz="1200" b="0" i="1" dirty="0">
                <a:solidFill>
                  <a:schemeClr val="bg1"/>
                </a:solidFill>
                <a:latin typeface="+mn-lt"/>
              </a:rPr>
              <a:t> van den Berg. </a:t>
            </a:r>
            <a:r>
              <a:rPr kumimoji="0" lang="en-US" altLang="en-US" sz="1200" b="0" i="0" u="none" strike="noStrike" cap="none" normalizeH="0" baseline="0" dirty="0">
                <a:ln>
                  <a:noFill/>
                </a:ln>
                <a:solidFill>
                  <a:schemeClr val="bg1"/>
                </a:solidFill>
                <a:effectLst/>
                <a:latin typeface="+mn-lt"/>
              </a:rPr>
              <a:t>Research Methods For Communication Science. 2002</a:t>
            </a:r>
          </a:p>
          <a:p>
            <a:pPr lvl="0" algn="r" eaLnBrk="0" hangingPunct="0"/>
            <a:r>
              <a:rPr lang="en-US" altLang="en-US" sz="1200" b="0" dirty="0">
                <a:solidFill>
                  <a:schemeClr val="bg1"/>
                </a:solidFill>
                <a:latin typeface="+mn-lt"/>
              </a:rPr>
              <a:t> </a:t>
            </a:r>
            <a:r>
              <a:rPr lang="en-US" altLang="en-US" sz="1200" b="0" dirty="0">
                <a:solidFill>
                  <a:schemeClr val="bg1"/>
                </a:solidFill>
                <a:latin typeface="+mn-lt"/>
                <a:hlinkClick r:id="rId2"/>
              </a:rPr>
              <a:t>http://www.cios.org/readbook/rmcs/rmcs.htm</a:t>
            </a:r>
            <a:r>
              <a:rPr lang="en-US" altLang="en-US" sz="1200" b="0" dirty="0">
                <a:solidFill>
                  <a:schemeClr val="bg1"/>
                </a:solidFill>
                <a:latin typeface="+mn-lt"/>
              </a:rPr>
              <a:t> </a:t>
            </a:r>
            <a:endParaRPr kumimoji="0" lang="en-US" altLang="en-US" sz="1200" b="0" i="0" u="none" strike="noStrike" cap="none" normalizeH="0" baseline="0" dirty="0">
              <a:ln>
                <a:noFill/>
              </a:ln>
              <a:solidFill>
                <a:schemeClr val="bg1"/>
              </a:solidFill>
              <a:effectLst/>
              <a:latin typeface="+mn-lt"/>
            </a:endParaRPr>
          </a:p>
        </p:txBody>
      </p:sp>
      <p:sp>
        <p:nvSpPr>
          <p:cNvPr id="5" name="Slide Number Placeholder 4"/>
          <p:cNvSpPr>
            <a:spLocks noGrp="1"/>
          </p:cNvSpPr>
          <p:nvPr>
            <p:ph type="sldNum" sz="quarter" idx="10"/>
          </p:nvPr>
        </p:nvSpPr>
        <p:spPr/>
        <p:txBody>
          <a:bodyPr/>
          <a:lstStyle/>
          <a:p>
            <a:fld id="{E275BFA4-CA6D-4892-8C0A-6B14E134BD5D}" type="slidenum">
              <a:rPr lang="en-US" smtClean="0"/>
              <a:pPr/>
              <a:t>85</a:t>
            </a:fld>
            <a:endParaRPr lang="en-US"/>
          </a:p>
        </p:txBody>
      </p:sp>
    </p:spTree>
    <p:extLst>
      <p:ext uri="{BB962C8B-B14F-4D97-AF65-F5344CB8AC3E}">
        <p14:creationId xmlns:p14="http://schemas.microsoft.com/office/powerpoint/2010/main" val="4183564070"/>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Requirements for operational definitions</a:t>
            </a:r>
          </a:p>
        </p:txBody>
      </p:sp>
      <p:sp>
        <p:nvSpPr>
          <p:cNvPr id="3" name="Content Placeholder 2"/>
          <p:cNvSpPr>
            <a:spLocks noGrp="1"/>
          </p:cNvSpPr>
          <p:nvPr>
            <p:ph idx="1"/>
          </p:nvPr>
        </p:nvSpPr>
        <p:spPr/>
        <p:txBody>
          <a:bodyPr/>
          <a:lstStyle/>
          <a:p>
            <a:pPr>
              <a:buFont typeface="Arial" panose="020B0604020202020204" pitchFamily="34" charset="0"/>
              <a:buChar char="•"/>
            </a:pPr>
            <a:r>
              <a:rPr lang="en-US" dirty="0"/>
              <a:t>Must contain </a:t>
            </a:r>
            <a:r>
              <a:rPr lang="en-US" u="sng" dirty="0"/>
              <a:t>instructions</a:t>
            </a:r>
            <a:r>
              <a:rPr lang="en-US" dirty="0"/>
              <a:t> as precisely as possible for observations/calculations to be done </a:t>
            </a:r>
            <a:r>
              <a:rPr lang="en-US" dirty="0" err="1"/>
              <a:t>repeatably</a:t>
            </a:r>
            <a:r>
              <a:rPr lang="en-US" dirty="0"/>
              <a:t> and objectively;</a:t>
            </a:r>
          </a:p>
          <a:p>
            <a:pPr>
              <a:buFont typeface="Arial" panose="020B0604020202020204" pitchFamily="34" charset="0"/>
              <a:buChar char="•"/>
            </a:pPr>
            <a:r>
              <a:rPr lang="en-US" dirty="0"/>
              <a:t>Must specify: </a:t>
            </a:r>
          </a:p>
          <a:p>
            <a:pPr lvl="1">
              <a:buFont typeface="Arial" panose="020B0604020202020204" pitchFamily="34" charset="0"/>
              <a:buChar char="•"/>
            </a:pPr>
            <a:r>
              <a:rPr lang="en-US" dirty="0"/>
              <a:t>how observations are to be done, and calculations or logical combinations to be performed,</a:t>
            </a:r>
          </a:p>
          <a:p>
            <a:pPr lvl="1">
              <a:buFont typeface="Arial" panose="020B0604020202020204" pitchFamily="34" charset="0"/>
              <a:buChar char="•"/>
            </a:pPr>
            <a:r>
              <a:rPr lang="en-US" dirty="0"/>
              <a:t>units of measurements,</a:t>
            </a:r>
          </a:p>
          <a:p>
            <a:pPr lvl="1">
              <a:buFont typeface="Arial" panose="020B0604020202020204" pitchFamily="34" charset="0"/>
              <a:buChar char="•"/>
            </a:pPr>
            <a:r>
              <a:rPr lang="en-US" dirty="0"/>
              <a:t>level of measurement:</a:t>
            </a:r>
          </a:p>
          <a:p>
            <a:pPr lvl="2">
              <a:buFont typeface="Arial" panose="020B0604020202020204" pitchFamily="34" charset="0"/>
              <a:buChar char="•"/>
            </a:pPr>
            <a:r>
              <a:rPr lang="en-US" dirty="0"/>
              <a:t>categorical , … ?</a:t>
            </a:r>
          </a:p>
          <a:p>
            <a:pPr>
              <a:buFont typeface="Arial" panose="020B0604020202020204" pitchFamily="34" charset="0"/>
              <a:buChar char="•"/>
            </a:pPr>
            <a:r>
              <a:rPr lang="en-US" dirty="0"/>
              <a:t>Correspondence between theoretical and operational definition establishes the validity of the measurements.</a:t>
            </a:r>
          </a:p>
        </p:txBody>
      </p:sp>
      <p:sp>
        <p:nvSpPr>
          <p:cNvPr id="4" name="Rectangle 1"/>
          <p:cNvSpPr>
            <a:spLocks noChangeArrowheads="1"/>
          </p:cNvSpPr>
          <p:nvPr/>
        </p:nvSpPr>
        <p:spPr bwMode="auto">
          <a:xfrm>
            <a:off x="609601" y="6386175"/>
            <a:ext cx="853440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lvl="0" algn="r" eaLnBrk="0" hangingPunct="0"/>
            <a:r>
              <a:rPr lang="en-US" sz="1200" dirty="0">
                <a:solidFill>
                  <a:schemeClr val="bg1"/>
                </a:solidFill>
                <a:latin typeface="+mn-lt"/>
              </a:rPr>
              <a:t>Adapted from:    </a:t>
            </a:r>
            <a:r>
              <a:rPr lang="en-US" sz="1200" b="0" i="1" dirty="0">
                <a:solidFill>
                  <a:schemeClr val="bg1"/>
                </a:solidFill>
                <a:latin typeface="+mn-lt"/>
              </a:rPr>
              <a:t>James H. Watt and </a:t>
            </a:r>
            <a:r>
              <a:rPr lang="en-US" sz="1200" b="0" i="1" dirty="0" err="1">
                <a:solidFill>
                  <a:schemeClr val="bg1"/>
                </a:solidFill>
                <a:latin typeface="+mn-lt"/>
              </a:rPr>
              <a:t>Sjef</a:t>
            </a:r>
            <a:r>
              <a:rPr lang="en-US" sz="1200" b="0" i="1" dirty="0">
                <a:solidFill>
                  <a:schemeClr val="bg1"/>
                </a:solidFill>
                <a:latin typeface="+mn-lt"/>
              </a:rPr>
              <a:t> van den Berg. </a:t>
            </a:r>
            <a:r>
              <a:rPr kumimoji="0" lang="en-US" altLang="en-US" sz="1200" b="0" i="0" u="none" strike="noStrike" cap="none" normalizeH="0" baseline="0" dirty="0">
                <a:ln>
                  <a:noFill/>
                </a:ln>
                <a:solidFill>
                  <a:schemeClr val="bg1"/>
                </a:solidFill>
                <a:effectLst/>
                <a:latin typeface="+mn-lt"/>
              </a:rPr>
              <a:t>Research Methods For Communication Science. 2002</a:t>
            </a:r>
          </a:p>
          <a:p>
            <a:pPr lvl="0" algn="r" eaLnBrk="0" hangingPunct="0"/>
            <a:r>
              <a:rPr lang="en-US" altLang="en-US" sz="1200" b="0" dirty="0">
                <a:solidFill>
                  <a:schemeClr val="bg1"/>
                </a:solidFill>
                <a:latin typeface="+mn-lt"/>
              </a:rPr>
              <a:t> </a:t>
            </a:r>
            <a:r>
              <a:rPr lang="en-US" altLang="en-US" sz="1200" b="0" dirty="0">
                <a:solidFill>
                  <a:schemeClr val="bg1"/>
                </a:solidFill>
                <a:latin typeface="+mn-lt"/>
                <a:hlinkClick r:id="rId2"/>
              </a:rPr>
              <a:t>http://www.cios.org/readbook/rmcs/rmcs.htm</a:t>
            </a:r>
            <a:r>
              <a:rPr lang="en-US" altLang="en-US" sz="1200" b="0" dirty="0">
                <a:solidFill>
                  <a:schemeClr val="bg1"/>
                </a:solidFill>
                <a:latin typeface="+mn-lt"/>
              </a:rPr>
              <a:t> </a:t>
            </a:r>
            <a:r>
              <a:rPr kumimoji="0" lang="en-US" altLang="en-US" sz="1200" b="0" i="0" u="none" strike="noStrike" cap="none" normalizeH="0" baseline="0" dirty="0">
                <a:ln>
                  <a:noFill/>
                </a:ln>
                <a:solidFill>
                  <a:schemeClr val="bg1"/>
                </a:solidFill>
                <a:effectLst/>
                <a:latin typeface="+mn-lt"/>
              </a:rPr>
              <a:t> </a:t>
            </a:r>
          </a:p>
        </p:txBody>
      </p:sp>
      <p:sp>
        <p:nvSpPr>
          <p:cNvPr id="5" name="Slide Number Placeholder 4"/>
          <p:cNvSpPr>
            <a:spLocks noGrp="1"/>
          </p:cNvSpPr>
          <p:nvPr>
            <p:ph type="sldNum" sz="quarter" idx="10"/>
          </p:nvPr>
        </p:nvSpPr>
        <p:spPr/>
        <p:txBody>
          <a:bodyPr/>
          <a:lstStyle/>
          <a:p>
            <a:fld id="{E275BFA4-CA6D-4892-8C0A-6B14E134BD5D}" type="slidenum">
              <a:rPr lang="en-US" smtClean="0"/>
              <a:pPr/>
              <a:t>86</a:t>
            </a:fld>
            <a:endParaRPr lang="en-US"/>
          </a:p>
        </p:txBody>
      </p:sp>
    </p:spTree>
    <p:extLst>
      <p:ext uri="{BB962C8B-B14F-4D97-AF65-F5344CB8AC3E}">
        <p14:creationId xmlns:p14="http://schemas.microsoft.com/office/powerpoint/2010/main" val="33470239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AutoShape 2"/>
          <p:cNvSpPr>
            <a:spLocks noGrp="1" noChangeArrowheads="1"/>
          </p:cNvSpPr>
          <p:nvPr>
            <p:ph type="title"/>
          </p:nvPr>
        </p:nvSpPr>
        <p:spPr/>
        <p:txBody>
          <a:bodyPr/>
          <a:lstStyle/>
          <a:p>
            <a:pPr eaLnBrk="1" hangingPunct="1"/>
            <a:r>
              <a:rPr lang="en-US" altLang="en-US" dirty="0"/>
              <a:t>Relationship with reality</a:t>
            </a:r>
          </a:p>
        </p:txBody>
      </p:sp>
      <p:sp>
        <p:nvSpPr>
          <p:cNvPr id="11267" name="Content Placeholder 23"/>
          <p:cNvSpPr>
            <a:spLocks noGrp="1"/>
          </p:cNvSpPr>
          <p:nvPr>
            <p:ph idx="1"/>
          </p:nvPr>
        </p:nvSpPr>
        <p:spPr>
          <a:xfrm>
            <a:off x="533400" y="3200400"/>
            <a:ext cx="1752600" cy="441061"/>
          </a:xfrm>
        </p:spPr>
        <p:txBody>
          <a:bodyPr/>
          <a:lstStyle/>
          <a:p>
            <a:pPr marL="233363" indent="-233363"/>
            <a:r>
              <a:rPr lang="en-US" altLang="en-US" sz="2400" dirty="0">
                <a:solidFill>
                  <a:srgbClr val="FFFF00"/>
                </a:solidFill>
              </a:rPr>
              <a:t>Referents</a:t>
            </a:r>
            <a:endParaRPr lang="en-US" altLang="en-US" sz="1600" dirty="0"/>
          </a:p>
        </p:txBody>
      </p:sp>
      <p:sp>
        <p:nvSpPr>
          <p:cNvPr id="25" name="Content Placeholder 24"/>
          <p:cNvSpPr>
            <a:spLocks noGrp="1"/>
          </p:cNvSpPr>
          <p:nvPr>
            <p:ph sz="half" idx="4294967295"/>
          </p:nvPr>
        </p:nvSpPr>
        <p:spPr>
          <a:xfrm>
            <a:off x="6613525" y="3200400"/>
            <a:ext cx="2301875" cy="457200"/>
          </a:xfrm>
          <a:prstGeom prst="rect">
            <a:avLst/>
          </a:prstGeom>
        </p:spPr>
        <p:txBody>
          <a:bodyPr/>
          <a:lstStyle/>
          <a:p>
            <a:pPr marL="569913" indent="-280988"/>
            <a:r>
              <a:rPr lang="en-US" altLang="en-US" sz="2400" dirty="0">
                <a:solidFill>
                  <a:srgbClr val="FFFF00"/>
                </a:solidFill>
              </a:rPr>
              <a:t>References</a:t>
            </a:r>
          </a:p>
        </p:txBody>
      </p:sp>
      <p:grpSp>
        <p:nvGrpSpPr>
          <p:cNvPr id="11269" name="Group 28"/>
          <p:cNvGrpSpPr>
            <a:grpSpLocks/>
          </p:cNvGrpSpPr>
          <p:nvPr/>
        </p:nvGrpSpPr>
        <p:grpSpPr bwMode="auto">
          <a:xfrm>
            <a:off x="177800" y="1752600"/>
            <a:ext cx="8742363" cy="1366838"/>
            <a:chOff x="177283" y="2057400"/>
            <a:chExt cx="8742782" cy="1366935"/>
          </a:xfrm>
        </p:grpSpPr>
        <p:pic>
          <p:nvPicPr>
            <p:cNvPr id="11272" name="Picture 29" descr="skew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7283" y="2057400"/>
              <a:ext cx="8742782" cy="13669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73" name="Picture 4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830818" y="2326428"/>
              <a:ext cx="1316631" cy="8201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74" name="Line 60"/>
            <p:cNvSpPr>
              <a:spLocks noChangeShapeType="1"/>
            </p:cNvSpPr>
            <p:nvPr/>
          </p:nvSpPr>
          <p:spPr bwMode="auto">
            <a:xfrm flipH="1">
              <a:off x="7051813" y="2438400"/>
              <a:ext cx="448851" cy="136693"/>
            </a:xfrm>
            <a:prstGeom prst="line">
              <a:avLst/>
            </a:prstGeom>
            <a:noFill/>
            <a:ln w="38100">
              <a:solidFill>
                <a:schemeClr val="bg1"/>
              </a:solidFill>
              <a:round/>
              <a:headEnd/>
              <a:tailEnd type="triangle" w="med" len="med"/>
            </a:ln>
            <a:extLst>
              <a:ext uri="{909E8E84-426E-40DD-AFC4-6F175D3DCCD1}">
                <a14:hiddenFill xmlns:a14="http://schemas.microsoft.com/office/drawing/2010/main">
                  <a:noFill/>
                </a14:hiddenFill>
              </a:ext>
            </a:extLst>
          </p:spPr>
          <p:txBody>
            <a:bodyPr anchor="ctr"/>
            <a:lstStyle/>
            <a:p>
              <a:endParaRPr lang="en-US"/>
            </a:p>
          </p:txBody>
        </p:sp>
      </p:grpSp>
      <p:sp>
        <p:nvSpPr>
          <p:cNvPr id="26" name="Content Placeholder 24"/>
          <p:cNvSpPr txBox="1">
            <a:spLocks/>
          </p:cNvSpPr>
          <p:nvPr/>
        </p:nvSpPr>
        <p:spPr bwMode="auto">
          <a:xfrm>
            <a:off x="3197225" y="3200400"/>
            <a:ext cx="3051175" cy="457200"/>
          </a:xfrm>
          <a:prstGeom prst="rect">
            <a:avLst/>
          </a:prstGeom>
          <a:noFill/>
          <a:ln w="9525">
            <a:noFill/>
            <a:miter lim="800000"/>
            <a:headEnd/>
            <a:tailEnd/>
          </a:ln>
        </p:spPr>
        <p:txBody>
          <a:bodyPr/>
          <a:lstStyle/>
          <a:p>
            <a:pPr algn="l" eaLnBrk="0" hangingPunct="0">
              <a:spcBef>
                <a:spcPct val="20000"/>
              </a:spcBef>
              <a:defRPr/>
            </a:pPr>
            <a:r>
              <a:rPr lang="en-US" sz="2400" b="0" kern="0" dirty="0">
                <a:solidFill>
                  <a:srgbClr val="FFFF00"/>
                </a:solidFill>
                <a:latin typeface="+mn-lt"/>
              </a:rPr>
              <a:t>Window on reality </a:t>
            </a:r>
          </a:p>
        </p:txBody>
      </p:sp>
      <p:sp>
        <p:nvSpPr>
          <p:cNvPr id="10" name="Content Placeholder 23"/>
          <p:cNvSpPr txBox="1">
            <a:spLocks/>
          </p:cNvSpPr>
          <p:nvPr/>
        </p:nvSpPr>
        <p:spPr>
          <a:xfrm>
            <a:off x="6595511" y="2841712"/>
            <a:ext cx="2667000" cy="3167062"/>
          </a:xfrm>
          <a:prstGeom prst="rect">
            <a:avLst/>
          </a:prstGeom>
        </p:spPr>
        <p:txBody>
          <a:bodyPr/>
          <a:lstStyle>
            <a:lvl1pPr marL="342900" indent="-342900" algn="l" rtl="0" eaLnBrk="1" fontAlgn="base" hangingPunct="1">
              <a:spcBef>
                <a:spcPct val="20000"/>
              </a:spcBef>
              <a:spcAft>
                <a:spcPct val="0"/>
              </a:spcAft>
              <a:buClr>
                <a:schemeClr val="bg1"/>
              </a:buClr>
              <a:defRPr sz="2400" b="0" i="0">
                <a:solidFill>
                  <a:schemeClr val="bg1"/>
                </a:solidFill>
                <a:latin typeface="Trebuchet MS"/>
                <a:ea typeface="ＭＳ Ｐゴシック" pitchFamily="122" charset="-128"/>
                <a:cs typeface="Trebuchet MS"/>
              </a:defRPr>
            </a:lvl1pPr>
            <a:lvl2pPr marL="742950" indent="-285750" algn="l" rtl="0" eaLnBrk="1" fontAlgn="base" hangingPunct="1">
              <a:spcBef>
                <a:spcPct val="20000"/>
              </a:spcBef>
              <a:spcAft>
                <a:spcPct val="0"/>
              </a:spcAft>
              <a:buClr>
                <a:schemeClr val="bg1"/>
              </a:buClr>
              <a:buSzPct val="80000"/>
              <a:buFont typeface="Times" charset="0"/>
              <a:buChar char="•"/>
              <a:defRPr lang="en-US" sz="2400" b="0" i="0" dirty="0" smtClean="0">
                <a:solidFill>
                  <a:schemeClr val="bg1"/>
                </a:solidFill>
                <a:latin typeface="Trebuchet MS"/>
                <a:ea typeface="ＭＳ Ｐゴシック" pitchFamily="122" charset="-128"/>
                <a:cs typeface="Trebuchet MS"/>
              </a:defRPr>
            </a:lvl2pPr>
            <a:lvl3pPr marL="1143000" indent="-228600" algn="l" rtl="0" eaLnBrk="1" fontAlgn="base" hangingPunct="1">
              <a:spcBef>
                <a:spcPct val="20000"/>
              </a:spcBef>
              <a:spcAft>
                <a:spcPct val="0"/>
              </a:spcAft>
              <a:buClr>
                <a:schemeClr val="bg1"/>
              </a:buClr>
              <a:buChar char="•"/>
              <a:defRPr sz="2000" b="0" i="0">
                <a:solidFill>
                  <a:schemeClr val="bg1"/>
                </a:solidFill>
                <a:latin typeface="Trebuchet MS"/>
                <a:ea typeface="ＭＳ Ｐゴシック" pitchFamily="122" charset="-128"/>
                <a:cs typeface="Trebuchet MS"/>
              </a:defRPr>
            </a:lvl3pPr>
            <a:lvl4pPr marL="1600200" indent="-228600" algn="l" rtl="0" eaLnBrk="1" fontAlgn="base" hangingPunct="1">
              <a:spcBef>
                <a:spcPct val="20000"/>
              </a:spcBef>
              <a:spcAft>
                <a:spcPct val="0"/>
              </a:spcAft>
              <a:buClr>
                <a:schemeClr val="bg1"/>
              </a:buClr>
              <a:buSzPct val="95000"/>
              <a:buFont typeface="Times" charset="0"/>
              <a:buChar char="•"/>
              <a:defRPr sz="2000" b="0" i="0">
                <a:solidFill>
                  <a:schemeClr val="bg1"/>
                </a:solidFill>
                <a:latin typeface="Trebuchet MS"/>
                <a:ea typeface="ＭＳ Ｐゴシック" pitchFamily="122" charset="-128"/>
                <a:cs typeface="Trebuchet MS"/>
              </a:defRPr>
            </a:lvl4pPr>
            <a:lvl5pPr marL="2057400" indent="-228600" algn="l" rtl="0" eaLnBrk="1" fontAlgn="base" hangingPunct="1">
              <a:spcBef>
                <a:spcPct val="20000"/>
              </a:spcBef>
              <a:spcAft>
                <a:spcPct val="0"/>
              </a:spcAft>
              <a:buClr>
                <a:schemeClr val="bg1"/>
              </a:buClr>
              <a:defRPr sz="2000" b="0" i="1">
                <a:solidFill>
                  <a:schemeClr val="bg1"/>
                </a:solidFill>
                <a:latin typeface="Trebuchet MS"/>
                <a:ea typeface="ＭＳ Ｐゴシック" pitchFamily="122" charset="-128"/>
                <a:cs typeface="Trebuchet MS"/>
              </a:defRPr>
            </a:lvl5pPr>
            <a:lvl6pPr marL="2514600" indent="-228600" algn="l" rtl="0" eaLnBrk="1" fontAlgn="base" hangingPunct="1">
              <a:spcBef>
                <a:spcPct val="20000"/>
              </a:spcBef>
              <a:spcAft>
                <a:spcPct val="0"/>
              </a:spcAft>
              <a:buClr>
                <a:schemeClr val="bg1"/>
              </a:buClr>
              <a:defRPr sz="2000">
                <a:solidFill>
                  <a:schemeClr val="bg1"/>
                </a:solidFill>
                <a:latin typeface="+mn-lt"/>
                <a:ea typeface="ＭＳ Ｐゴシック" pitchFamily="122" charset="-128"/>
              </a:defRPr>
            </a:lvl6pPr>
            <a:lvl7pPr marL="2971800" indent="-228600" algn="l" rtl="0" eaLnBrk="1" fontAlgn="base" hangingPunct="1">
              <a:spcBef>
                <a:spcPct val="20000"/>
              </a:spcBef>
              <a:spcAft>
                <a:spcPct val="0"/>
              </a:spcAft>
              <a:buClr>
                <a:schemeClr val="bg1"/>
              </a:buClr>
              <a:defRPr sz="2000">
                <a:solidFill>
                  <a:schemeClr val="bg1"/>
                </a:solidFill>
                <a:latin typeface="+mn-lt"/>
                <a:ea typeface="ＭＳ Ｐゴシック" pitchFamily="122" charset="-128"/>
              </a:defRPr>
            </a:lvl7pPr>
            <a:lvl8pPr marL="3429000" indent="-228600" algn="l" rtl="0" eaLnBrk="1" fontAlgn="base" hangingPunct="1">
              <a:spcBef>
                <a:spcPct val="20000"/>
              </a:spcBef>
              <a:spcAft>
                <a:spcPct val="0"/>
              </a:spcAft>
              <a:buClr>
                <a:schemeClr val="bg1"/>
              </a:buClr>
              <a:defRPr sz="2000">
                <a:solidFill>
                  <a:schemeClr val="bg1"/>
                </a:solidFill>
                <a:latin typeface="+mn-lt"/>
                <a:ea typeface="ＭＳ Ｐゴシック" pitchFamily="122" charset="-128"/>
              </a:defRPr>
            </a:lvl8pPr>
            <a:lvl9pPr marL="3886200" indent="-228600" algn="l" rtl="0" eaLnBrk="1" fontAlgn="base" hangingPunct="1">
              <a:spcBef>
                <a:spcPct val="20000"/>
              </a:spcBef>
              <a:spcAft>
                <a:spcPct val="0"/>
              </a:spcAft>
              <a:buClr>
                <a:schemeClr val="bg1"/>
              </a:buClr>
              <a:defRPr sz="2000">
                <a:solidFill>
                  <a:schemeClr val="bg1"/>
                </a:solidFill>
                <a:latin typeface="+mn-lt"/>
                <a:ea typeface="ＭＳ Ｐゴシック" pitchFamily="122" charset="-128"/>
              </a:defRPr>
            </a:lvl9pPr>
          </a:lstStyle>
          <a:p>
            <a:pPr marL="233363" indent="-233363"/>
            <a:endParaRPr lang="en-US" altLang="en-US" kern="0" dirty="0">
              <a:solidFill>
                <a:srgbClr val="FFFF00"/>
              </a:solidFill>
              <a:latin typeface="+mn-lt"/>
            </a:endParaRPr>
          </a:p>
        </p:txBody>
      </p:sp>
      <p:sp>
        <p:nvSpPr>
          <p:cNvPr id="11" name="Content Placeholder 24"/>
          <p:cNvSpPr txBox="1">
            <a:spLocks/>
          </p:cNvSpPr>
          <p:nvPr/>
        </p:nvSpPr>
        <p:spPr>
          <a:xfrm>
            <a:off x="5775325" y="3194050"/>
            <a:ext cx="3368675" cy="3282950"/>
          </a:xfrm>
          <a:prstGeom prst="rect">
            <a:avLst/>
          </a:prstGeom>
        </p:spPr>
        <p:txBody>
          <a:bodyPr/>
          <a:lstStyle>
            <a:lvl1pPr marL="342900" indent="-342900" algn="l" rtl="0" eaLnBrk="1" fontAlgn="base" hangingPunct="1">
              <a:spcBef>
                <a:spcPct val="20000"/>
              </a:spcBef>
              <a:spcAft>
                <a:spcPct val="0"/>
              </a:spcAft>
              <a:buClr>
                <a:srgbClr val="FF6600"/>
              </a:buClr>
              <a:defRPr sz="2400">
                <a:solidFill>
                  <a:schemeClr val="bg1"/>
                </a:solidFill>
                <a:latin typeface="+mn-lt"/>
                <a:ea typeface="ＭＳ Ｐゴシック" pitchFamily="122" charset="-128"/>
                <a:cs typeface="ＭＳ Ｐゴシック" pitchFamily="122" charset="-128"/>
              </a:defRPr>
            </a:lvl1pPr>
            <a:lvl2pPr marL="742950" indent="-285750" algn="l" rtl="0" eaLnBrk="1" fontAlgn="base" hangingPunct="1">
              <a:spcBef>
                <a:spcPct val="20000"/>
              </a:spcBef>
              <a:spcAft>
                <a:spcPct val="0"/>
              </a:spcAft>
              <a:buClr>
                <a:srgbClr val="FF6633"/>
              </a:buClr>
              <a:buSzPct val="80000"/>
              <a:buFont typeface="Times" charset="0"/>
              <a:buChar char="•"/>
              <a:defRPr sz="2400">
                <a:solidFill>
                  <a:schemeClr val="bg1"/>
                </a:solidFill>
                <a:latin typeface="+mn-lt"/>
                <a:ea typeface="ＭＳ Ｐゴシック" pitchFamily="122" charset="-128"/>
              </a:defRPr>
            </a:lvl2pPr>
            <a:lvl3pPr marL="1143000" indent="-228600" algn="l" rtl="0" eaLnBrk="1" fontAlgn="base" hangingPunct="1">
              <a:spcBef>
                <a:spcPct val="20000"/>
              </a:spcBef>
              <a:spcAft>
                <a:spcPct val="0"/>
              </a:spcAft>
              <a:buClr>
                <a:srgbClr val="FF6600"/>
              </a:buClr>
              <a:buChar char="•"/>
              <a:defRPr sz="2000">
                <a:solidFill>
                  <a:schemeClr val="bg1"/>
                </a:solidFill>
                <a:latin typeface="+mn-lt"/>
                <a:ea typeface="ＭＳ Ｐゴシック" pitchFamily="122" charset="-128"/>
              </a:defRPr>
            </a:lvl3pPr>
            <a:lvl4pPr marL="1600200" indent="-228600" algn="l" rtl="0" eaLnBrk="1" fontAlgn="base" hangingPunct="1">
              <a:spcBef>
                <a:spcPct val="20000"/>
              </a:spcBef>
              <a:spcAft>
                <a:spcPct val="0"/>
              </a:spcAft>
              <a:buClr>
                <a:srgbClr val="FF6600"/>
              </a:buClr>
              <a:buSzPct val="95000"/>
              <a:buFont typeface="Times" charset="0"/>
              <a:buChar char="•"/>
              <a:defRPr sz="2000">
                <a:solidFill>
                  <a:schemeClr val="bg1"/>
                </a:solidFill>
                <a:latin typeface="+mn-lt"/>
                <a:ea typeface="ＭＳ Ｐゴシック" pitchFamily="122" charset="-128"/>
              </a:defRPr>
            </a:lvl4pPr>
            <a:lvl5pPr marL="2057400" indent="-228600" algn="l" rtl="0" eaLnBrk="1" fontAlgn="base" hangingPunct="1">
              <a:spcBef>
                <a:spcPct val="20000"/>
              </a:spcBef>
              <a:spcAft>
                <a:spcPct val="0"/>
              </a:spcAft>
              <a:buClr>
                <a:schemeClr val="bg1"/>
              </a:buClr>
              <a:defRPr sz="2000">
                <a:solidFill>
                  <a:schemeClr val="bg1"/>
                </a:solidFill>
                <a:latin typeface="+mn-lt"/>
                <a:ea typeface="ＭＳ Ｐゴシック" pitchFamily="122" charset="-128"/>
              </a:defRPr>
            </a:lvl5pPr>
            <a:lvl6pPr marL="2514600" indent="-228600" algn="l" rtl="0" eaLnBrk="1" fontAlgn="base" hangingPunct="1">
              <a:spcBef>
                <a:spcPct val="20000"/>
              </a:spcBef>
              <a:spcAft>
                <a:spcPct val="0"/>
              </a:spcAft>
              <a:buClr>
                <a:schemeClr val="bg1"/>
              </a:buClr>
              <a:defRPr sz="2000">
                <a:solidFill>
                  <a:schemeClr val="bg1"/>
                </a:solidFill>
                <a:latin typeface="+mn-lt"/>
                <a:ea typeface="ＭＳ Ｐゴシック" pitchFamily="122" charset="-128"/>
              </a:defRPr>
            </a:lvl6pPr>
            <a:lvl7pPr marL="2971800" indent="-228600" algn="l" rtl="0" eaLnBrk="1" fontAlgn="base" hangingPunct="1">
              <a:spcBef>
                <a:spcPct val="20000"/>
              </a:spcBef>
              <a:spcAft>
                <a:spcPct val="0"/>
              </a:spcAft>
              <a:buClr>
                <a:schemeClr val="bg1"/>
              </a:buClr>
              <a:defRPr sz="2000">
                <a:solidFill>
                  <a:schemeClr val="bg1"/>
                </a:solidFill>
                <a:latin typeface="+mn-lt"/>
                <a:ea typeface="ＭＳ Ｐゴシック" pitchFamily="122" charset="-128"/>
              </a:defRPr>
            </a:lvl7pPr>
            <a:lvl8pPr marL="3429000" indent="-228600" algn="l" rtl="0" eaLnBrk="1" fontAlgn="base" hangingPunct="1">
              <a:spcBef>
                <a:spcPct val="20000"/>
              </a:spcBef>
              <a:spcAft>
                <a:spcPct val="0"/>
              </a:spcAft>
              <a:buClr>
                <a:schemeClr val="bg1"/>
              </a:buClr>
              <a:defRPr sz="2000">
                <a:solidFill>
                  <a:schemeClr val="bg1"/>
                </a:solidFill>
                <a:latin typeface="+mn-lt"/>
                <a:ea typeface="ＭＳ Ｐゴシック" pitchFamily="122" charset="-128"/>
              </a:defRPr>
            </a:lvl8pPr>
            <a:lvl9pPr marL="3886200" indent="-228600" algn="l" rtl="0" eaLnBrk="1" fontAlgn="base" hangingPunct="1">
              <a:spcBef>
                <a:spcPct val="20000"/>
              </a:spcBef>
              <a:spcAft>
                <a:spcPct val="0"/>
              </a:spcAft>
              <a:buClr>
                <a:schemeClr val="bg1"/>
              </a:buClr>
              <a:defRPr sz="2000">
                <a:solidFill>
                  <a:schemeClr val="bg1"/>
                </a:solidFill>
                <a:latin typeface="+mn-lt"/>
                <a:ea typeface="ＭＳ Ｐゴシック" pitchFamily="122" charset="-128"/>
              </a:defRPr>
            </a:lvl9pPr>
          </a:lstStyle>
          <a:p>
            <a:pPr marL="569913" indent="-280988"/>
            <a:endParaRPr lang="en-US" altLang="en-US" b="0" kern="0" dirty="0">
              <a:solidFill>
                <a:srgbClr val="FFFF00"/>
              </a:solidFill>
            </a:endParaRPr>
          </a:p>
        </p:txBody>
      </p:sp>
      <p:sp>
        <p:nvSpPr>
          <p:cNvPr id="13" name="Content Placeholder 23"/>
          <p:cNvSpPr txBox="1">
            <a:spLocks/>
          </p:cNvSpPr>
          <p:nvPr/>
        </p:nvSpPr>
        <p:spPr>
          <a:xfrm>
            <a:off x="0" y="3696017"/>
            <a:ext cx="2438400" cy="1028383"/>
          </a:xfrm>
          <a:prstGeom prst="rect">
            <a:avLst/>
          </a:prstGeom>
        </p:spPr>
        <p:txBody>
          <a:bodyPr/>
          <a:lstStyle>
            <a:lvl1pPr marL="342900" indent="-342900" algn="l" rtl="0" eaLnBrk="1" fontAlgn="base" hangingPunct="1">
              <a:spcBef>
                <a:spcPct val="20000"/>
              </a:spcBef>
              <a:spcAft>
                <a:spcPct val="0"/>
              </a:spcAft>
              <a:buClr>
                <a:schemeClr val="bg1"/>
              </a:buClr>
              <a:defRPr sz="2400" b="0" i="0">
                <a:solidFill>
                  <a:schemeClr val="bg1"/>
                </a:solidFill>
                <a:latin typeface="Trebuchet MS"/>
                <a:ea typeface="ＭＳ Ｐゴシック" pitchFamily="122" charset="-128"/>
                <a:cs typeface="Trebuchet MS"/>
              </a:defRPr>
            </a:lvl1pPr>
            <a:lvl2pPr marL="742950" indent="-285750" algn="l" rtl="0" eaLnBrk="1" fontAlgn="base" hangingPunct="1">
              <a:spcBef>
                <a:spcPct val="20000"/>
              </a:spcBef>
              <a:spcAft>
                <a:spcPct val="0"/>
              </a:spcAft>
              <a:buClr>
                <a:schemeClr val="bg1"/>
              </a:buClr>
              <a:buSzPct val="80000"/>
              <a:buFont typeface="Times" charset="0"/>
              <a:buChar char="•"/>
              <a:defRPr lang="en-US" sz="2400" b="0" i="0" dirty="0" smtClean="0">
                <a:solidFill>
                  <a:schemeClr val="bg1"/>
                </a:solidFill>
                <a:latin typeface="Trebuchet MS"/>
                <a:ea typeface="ＭＳ Ｐゴシック" pitchFamily="122" charset="-128"/>
                <a:cs typeface="Trebuchet MS"/>
              </a:defRPr>
            </a:lvl2pPr>
            <a:lvl3pPr marL="1143000" indent="-228600" algn="l" rtl="0" eaLnBrk="1" fontAlgn="base" hangingPunct="1">
              <a:spcBef>
                <a:spcPct val="20000"/>
              </a:spcBef>
              <a:spcAft>
                <a:spcPct val="0"/>
              </a:spcAft>
              <a:buClr>
                <a:schemeClr val="bg1"/>
              </a:buClr>
              <a:buChar char="•"/>
              <a:defRPr sz="2000" b="0" i="0">
                <a:solidFill>
                  <a:schemeClr val="bg1"/>
                </a:solidFill>
                <a:latin typeface="Trebuchet MS"/>
                <a:ea typeface="ＭＳ Ｐゴシック" pitchFamily="122" charset="-128"/>
                <a:cs typeface="Trebuchet MS"/>
              </a:defRPr>
            </a:lvl3pPr>
            <a:lvl4pPr marL="1600200" indent="-228600" algn="l" rtl="0" eaLnBrk="1" fontAlgn="base" hangingPunct="1">
              <a:spcBef>
                <a:spcPct val="20000"/>
              </a:spcBef>
              <a:spcAft>
                <a:spcPct val="0"/>
              </a:spcAft>
              <a:buClr>
                <a:schemeClr val="bg1"/>
              </a:buClr>
              <a:buSzPct val="95000"/>
              <a:buFont typeface="Times" charset="0"/>
              <a:buChar char="•"/>
              <a:defRPr sz="2000" b="0" i="0">
                <a:solidFill>
                  <a:schemeClr val="bg1"/>
                </a:solidFill>
                <a:latin typeface="Trebuchet MS"/>
                <a:ea typeface="ＭＳ Ｐゴシック" pitchFamily="122" charset="-128"/>
                <a:cs typeface="Trebuchet MS"/>
              </a:defRPr>
            </a:lvl4pPr>
            <a:lvl5pPr marL="2057400" indent="-228600" algn="l" rtl="0" eaLnBrk="1" fontAlgn="base" hangingPunct="1">
              <a:spcBef>
                <a:spcPct val="20000"/>
              </a:spcBef>
              <a:spcAft>
                <a:spcPct val="0"/>
              </a:spcAft>
              <a:buClr>
                <a:schemeClr val="bg1"/>
              </a:buClr>
              <a:defRPr sz="2000" b="0" i="1">
                <a:solidFill>
                  <a:schemeClr val="bg1"/>
                </a:solidFill>
                <a:latin typeface="Trebuchet MS"/>
                <a:ea typeface="ＭＳ Ｐゴシック" pitchFamily="122" charset="-128"/>
                <a:cs typeface="Trebuchet MS"/>
              </a:defRPr>
            </a:lvl5pPr>
            <a:lvl6pPr marL="2514600" indent="-228600" algn="l" rtl="0" eaLnBrk="1" fontAlgn="base" hangingPunct="1">
              <a:spcBef>
                <a:spcPct val="20000"/>
              </a:spcBef>
              <a:spcAft>
                <a:spcPct val="0"/>
              </a:spcAft>
              <a:buClr>
                <a:schemeClr val="bg1"/>
              </a:buClr>
              <a:defRPr sz="2000">
                <a:solidFill>
                  <a:schemeClr val="bg1"/>
                </a:solidFill>
                <a:latin typeface="+mn-lt"/>
                <a:ea typeface="ＭＳ Ｐゴシック" pitchFamily="122" charset="-128"/>
              </a:defRPr>
            </a:lvl6pPr>
            <a:lvl7pPr marL="2971800" indent="-228600" algn="l" rtl="0" eaLnBrk="1" fontAlgn="base" hangingPunct="1">
              <a:spcBef>
                <a:spcPct val="20000"/>
              </a:spcBef>
              <a:spcAft>
                <a:spcPct val="0"/>
              </a:spcAft>
              <a:buClr>
                <a:schemeClr val="bg1"/>
              </a:buClr>
              <a:defRPr sz="2000">
                <a:solidFill>
                  <a:schemeClr val="bg1"/>
                </a:solidFill>
                <a:latin typeface="+mn-lt"/>
                <a:ea typeface="ＭＳ Ｐゴシック" pitchFamily="122" charset="-128"/>
              </a:defRPr>
            </a:lvl7pPr>
            <a:lvl8pPr marL="3429000" indent="-228600" algn="l" rtl="0" eaLnBrk="1" fontAlgn="base" hangingPunct="1">
              <a:spcBef>
                <a:spcPct val="20000"/>
              </a:spcBef>
              <a:spcAft>
                <a:spcPct val="0"/>
              </a:spcAft>
              <a:buClr>
                <a:schemeClr val="bg1"/>
              </a:buClr>
              <a:defRPr sz="2000">
                <a:solidFill>
                  <a:schemeClr val="bg1"/>
                </a:solidFill>
                <a:latin typeface="+mn-lt"/>
                <a:ea typeface="ＭＳ Ｐゴシック" pitchFamily="122" charset="-128"/>
              </a:defRPr>
            </a:lvl8pPr>
            <a:lvl9pPr marL="3886200" indent="-228600" algn="l" rtl="0" eaLnBrk="1" fontAlgn="base" hangingPunct="1">
              <a:spcBef>
                <a:spcPct val="20000"/>
              </a:spcBef>
              <a:spcAft>
                <a:spcPct val="0"/>
              </a:spcAft>
              <a:buClr>
                <a:schemeClr val="bg1"/>
              </a:buClr>
              <a:defRPr sz="2000">
                <a:solidFill>
                  <a:schemeClr val="bg1"/>
                </a:solidFill>
                <a:latin typeface="+mn-lt"/>
                <a:ea typeface="ＭＳ Ｐゴシック" pitchFamily="122" charset="-128"/>
              </a:defRPr>
            </a:lvl9pPr>
          </a:lstStyle>
          <a:p>
            <a:pPr marL="168275" lvl="1" indent="0" algn="ctr">
              <a:buNone/>
            </a:pPr>
            <a:r>
              <a:rPr lang="en-US" altLang="en-US" sz="2000" kern="0" dirty="0">
                <a:latin typeface="+mn-lt"/>
              </a:rPr>
              <a:t>Portions of Reality ‘in focus’</a:t>
            </a:r>
          </a:p>
          <a:p>
            <a:pPr marL="168275" lvl="1" indent="0" algn="ctr">
              <a:buNone/>
            </a:pPr>
            <a:r>
              <a:rPr lang="en-US" altLang="en-US" sz="2000" b="1" i="1" kern="0" dirty="0">
                <a:latin typeface="+mn-lt"/>
              </a:rPr>
              <a:t>unit of analysis</a:t>
            </a:r>
          </a:p>
        </p:txBody>
      </p:sp>
      <p:sp>
        <p:nvSpPr>
          <p:cNvPr id="14" name="Content Placeholder 23"/>
          <p:cNvSpPr txBox="1">
            <a:spLocks/>
          </p:cNvSpPr>
          <p:nvPr/>
        </p:nvSpPr>
        <p:spPr>
          <a:xfrm>
            <a:off x="2133600" y="3696016"/>
            <a:ext cx="4572000" cy="1866584"/>
          </a:xfrm>
          <a:prstGeom prst="rect">
            <a:avLst/>
          </a:prstGeom>
        </p:spPr>
        <p:txBody>
          <a:bodyPr/>
          <a:lstStyle>
            <a:lvl1pPr marL="342900" indent="-342900" algn="l" rtl="0" eaLnBrk="1" fontAlgn="base" hangingPunct="1">
              <a:spcBef>
                <a:spcPct val="20000"/>
              </a:spcBef>
              <a:spcAft>
                <a:spcPct val="0"/>
              </a:spcAft>
              <a:buClr>
                <a:schemeClr val="bg1"/>
              </a:buClr>
              <a:defRPr sz="2400" b="0" i="0">
                <a:solidFill>
                  <a:schemeClr val="bg1"/>
                </a:solidFill>
                <a:latin typeface="Trebuchet MS"/>
                <a:ea typeface="ＭＳ Ｐゴシック" pitchFamily="122" charset="-128"/>
                <a:cs typeface="Trebuchet MS"/>
              </a:defRPr>
            </a:lvl1pPr>
            <a:lvl2pPr marL="742950" indent="-285750" algn="l" rtl="0" eaLnBrk="1" fontAlgn="base" hangingPunct="1">
              <a:spcBef>
                <a:spcPct val="20000"/>
              </a:spcBef>
              <a:spcAft>
                <a:spcPct val="0"/>
              </a:spcAft>
              <a:buClr>
                <a:schemeClr val="bg1"/>
              </a:buClr>
              <a:buSzPct val="80000"/>
              <a:buFont typeface="Times" charset="0"/>
              <a:buChar char="•"/>
              <a:defRPr lang="en-US" sz="2400" b="0" i="0" dirty="0" smtClean="0">
                <a:solidFill>
                  <a:schemeClr val="bg1"/>
                </a:solidFill>
                <a:latin typeface="Trebuchet MS"/>
                <a:ea typeface="ＭＳ Ｐゴシック" pitchFamily="122" charset="-128"/>
                <a:cs typeface="Trebuchet MS"/>
              </a:defRPr>
            </a:lvl2pPr>
            <a:lvl3pPr marL="1143000" indent="-228600" algn="l" rtl="0" eaLnBrk="1" fontAlgn="base" hangingPunct="1">
              <a:spcBef>
                <a:spcPct val="20000"/>
              </a:spcBef>
              <a:spcAft>
                <a:spcPct val="0"/>
              </a:spcAft>
              <a:buClr>
                <a:schemeClr val="bg1"/>
              </a:buClr>
              <a:buChar char="•"/>
              <a:defRPr sz="2000" b="0" i="0">
                <a:solidFill>
                  <a:schemeClr val="bg1"/>
                </a:solidFill>
                <a:latin typeface="Trebuchet MS"/>
                <a:ea typeface="ＭＳ Ｐゴシック" pitchFamily="122" charset="-128"/>
                <a:cs typeface="Trebuchet MS"/>
              </a:defRPr>
            </a:lvl3pPr>
            <a:lvl4pPr marL="1600200" indent="-228600" algn="l" rtl="0" eaLnBrk="1" fontAlgn="base" hangingPunct="1">
              <a:spcBef>
                <a:spcPct val="20000"/>
              </a:spcBef>
              <a:spcAft>
                <a:spcPct val="0"/>
              </a:spcAft>
              <a:buClr>
                <a:schemeClr val="bg1"/>
              </a:buClr>
              <a:buSzPct val="95000"/>
              <a:buFont typeface="Times" charset="0"/>
              <a:buChar char="•"/>
              <a:defRPr sz="2000" b="0" i="0">
                <a:solidFill>
                  <a:schemeClr val="bg1"/>
                </a:solidFill>
                <a:latin typeface="Trebuchet MS"/>
                <a:ea typeface="ＭＳ Ｐゴシック" pitchFamily="122" charset="-128"/>
                <a:cs typeface="Trebuchet MS"/>
              </a:defRPr>
            </a:lvl4pPr>
            <a:lvl5pPr marL="2057400" indent="-228600" algn="l" rtl="0" eaLnBrk="1" fontAlgn="base" hangingPunct="1">
              <a:spcBef>
                <a:spcPct val="20000"/>
              </a:spcBef>
              <a:spcAft>
                <a:spcPct val="0"/>
              </a:spcAft>
              <a:buClr>
                <a:schemeClr val="bg1"/>
              </a:buClr>
              <a:defRPr sz="2000" b="0" i="1">
                <a:solidFill>
                  <a:schemeClr val="bg1"/>
                </a:solidFill>
                <a:latin typeface="Trebuchet MS"/>
                <a:ea typeface="ＭＳ Ｐゴシック" pitchFamily="122" charset="-128"/>
                <a:cs typeface="Trebuchet MS"/>
              </a:defRPr>
            </a:lvl5pPr>
            <a:lvl6pPr marL="2514600" indent="-228600" algn="l" rtl="0" eaLnBrk="1" fontAlgn="base" hangingPunct="1">
              <a:spcBef>
                <a:spcPct val="20000"/>
              </a:spcBef>
              <a:spcAft>
                <a:spcPct val="0"/>
              </a:spcAft>
              <a:buClr>
                <a:schemeClr val="bg1"/>
              </a:buClr>
              <a:defRPr sz="2000">
                <a:solidFill>
                  <a:schemeClr val="bg1"/>
                </a:solidFill>
                <a:latin typeface="+mn-lt"/>
                <a:ea typeface="ＭＳ Ｐゴシック" pitchFamily="122" charset="-128"/>
              </a:defRPr>
            </a:lvl6pPr>
            <a:lvl7pPr marL="2971800" indent="-228600" algn="l" rtl="0" eaLnBrk="1" fontAlgn="base" hangingPunct="1">
              <a:spcBef>
                <a:spcPct val="20000"/>
              </a:spcBef>
              <a:spcAft>
                <a:spcPct val="0"/>
              </a:spcAft>
              <a:buClr>
                <a:schemeClr val="bg1"/>
              </a:buClr>
              <a:defRPr sz="2000">
                <a:solidFill>
                  <a:schemeClr val="bg1"/>
                </a:solidFill>
                <a:latin typeface="+mn-lt"/>
                <a:ea typeface="ＭＳ Ｐゴシック" pitchFamily="122" charset="-128"/>
              </a:defRPr>
            </a:lvl7pPr>
            <a:lvl8pPr marL="3429000" indent="-228600" algn="l" rtl="0" eaLnBrk="1" fontAlgn="base" hangingPunct="1">
              <a:spcBef>
                <a:spcPct val="20000"/>
              </a:spcBef>
              <a:spcAft>
                <a:spcPct val="0"/>
              </a:spcAft>
              <a:buClr>
                <a:schemeClr val="bg1"/>
              </a:buClr>
              <a:defRPr sz="2000">
                <a:solidFill>
                  <a:schemeClr val="bg1"/>
                </a:solidFill>
                <a:latin typeface="+mn-lt"/>
                <a:ea typeface="ＭＳ Ｐゴシック" pitchFamily="122" charset="-128"/>
              </a:defRPr>
            </a:lvl8pPr>
            <a:lvl9pPr marL="3886200" indent="-228600" algn="l" rtl="0" eaLnBrk="1" fontAlgn="base" hangingPunct="1">
              <a:spcBef>
                <a:spcPct val="20000"/>
              </a:spcBef>
              <a:spcAft>
                <a:spcPct val="0"/>
              </a:spcAft>
              <a:buClr>
                <a:schemeClr val="bg1"/>
              </a:buClr>
              <a:defRPr sz="2000">
                <a:solidFill>
                  <a:schemeClr val="bg1"/>
                </a:solidFill>
                <a:latin typeface="+mn-lt"/>
                <a:ea typeface="ＭＳ Ｐゴシック" pitchFamily="122" charset="-128"/>
              </a:defRPr>
            </a:lvl9pPr>
          </a:lstStyle>
          <a:p>
            <a:pPr marL="168275" lvl="1" indent="0" algn="ctr">
              <a:buNone/>
            </a:pPr>
            <a:r>
              <a:rPr lang="en-US" altLang="en-US" sz="2000" kern="0" dirty="0">
                <a:latin typeface="+mn-lt"/>
              </a:rPr>
              <a:t>Perspective</a:t>
            </a:r>
          </a:p>
          <a:p>
            <a:pPr marL="168275" lvl="1" indent="0" algn="ctr">
              <a:buNone/>
            </a:pPr>
            <a:r>
              <a:rPr lang="en-US" altLang="en-US" sz="2000" kern="0" dirty="0">
                <a:latin typeface="+mn-lt"/>
              </a:rPr>
              <a:t>Label</a:t>
            </a:r>
          </a:p>
          <a:p>
            <a:pPr marL="168275" lvl="1" indent="0" algn="ctr">
              <a:buNone/>
            </a:pPr>
            <a:endParaRPr lang="en-US" altLang="en-US" sz="2000" kern="0" dirty="0">
              <a:latin typeface="+mn-lt"/>
            </a:endParaRPr>
          </a:p>
          <a:p>
            <a:pPr marL="168275" lvl="1" indent="0" algn="ctr">
              <a:buNone/>
            </a:pPr>
            <a:r>
              <a:rPr lang="en-US" altLang="en-US" sz="2000" kern="0" dirty="0">
                <a:latin typeface="+mn-lt"/>
              </a:rPr>
              <a:t>Definitions:</a:t>
            </a:r>
          </a:p>
        </p:txBody>
      </p:sp>
      <p:sp>
        <p:nvSpPr>
          <p:cNvPr id="15" name="Content Placeholder 23"/>
          <p:cNvSpPr txBox="1">
            <a:spLocks/>
          </p:cNvSpPr>
          <p:nvPr/>
        </p:nvSpPr>
        <p:spPr>
          <a:xfrm>
            <a:off x="7010400" y="3732212"/>
            <a:ext cx="1524000" cy="839788"/>
          </a:xfrm>
          <a:prstGeom prst="rect">
            <a:avLst/>
          </a:prstGeom>
        </p:spPr>
        <p:txBody>
          <a:bodyPr/>
          <a:lstStyle>
            <a:lvl1pPr marL="342900" indent="-342900" algn="l" rtl="0" eaLnBrk="1" fontAlgn="base" hangingPunct="1">
              <a:spcBef>
                <a:spcPct val="20000"/>
              </a:spcBef>
              <a:spcAft>
                <a:spcPct val="0"/>
              </a:spcAft>
              <a:buClr>
                <a:schemeClr val="bg1"/>
              </a:buClr>
              <a:defRPr sz="2400" b="0" i="0">
                <a:solidFill>
                  <a:schemeClr val="bg1"/>
                </a:solidFill>
                <a:latin typeface="Trebuchet MS"/>
                <a:ea typeface="ＭＳ Ｐゴシック" pitchFamily="122" charset="-128"/>
                <a:cs typeface="Trebuchet MS"/>
              </a:defRPr>
            </a:lvl1pPr>
            <a:lvl2pPr marL="742950" indent="-285750" algn="l" rtl="0" eaLnBrk="1" fontAlgn="base" hangingPunct="1">
              <a:spcBef>
                <a:spcPct val="20000"/>
              </a:spcBef>
              <a:spcAft>
                <a:spcPct val="0"/>
              </a:spcAft>
              <a:buClr>
                <a:schemeClr val="bg1"/>
              </a:buClr>
              <a:buSzPct val="80000"/>
              <a:buFont typeface="Times" charset="0"/>
              <a:buChar char="•"/>
              <a:defRPr lang="en-US" sz="2400" b="0" i="0" dirty="0" smtClean="0">
                <a:solidFill>
                  <a:schemeClr val="bg1"/>
                </a:solidFill>
                <a:latin typeface="Trebuchet MS"/>
                <a:ea typeface="ＭＳ Ｐゴシック" pitchFamily="122" charset="-128"/>
                <a:cs typeface="Trebuchet MS"/>
              </a:defRPr>
            </a:lvl2pPr>
            <a:lvl3pPr marL="1143000" indent="-228600" algn="l" rtl="0" eaLnBrk="1" fontAlgn="base" hangingPunct="1">
              <a:spcBef>
                <a:spcPct val="20000"/>
              </a:spcBef>
              <a:spcAft>
                <a:spcPct val="0"/>
              </a:spcAft>
              <a:buClr>
                <a:schemeClr val="bg1"/>
              </a:buClr>
              <a:buChar char="•"/>
              <a:defRPr sz="2000" b="0" i="0">
                <a:solidFill>
                  <a:schemeClr val="bg1"/>
                </a:solidFill>
                <a:latin typeface="Trebuchet MS"/>
                <a:ea typeface="ＭＳ Ｐゴシック" pitchFamily="122" charset="-128"/>
                <a:cs typeface="Trebuchet MS"/>
              </a:defRPr>
            </a:lvl3pPr>
            <a:lvl4pPr marL="1600200" indent="-228600" algn="l" rtl="0" eaLnBrk="1" fontAlgn="base" hangingPunct="1">
              <a:spcBef>
                <a:spcPct val="20000"/>
              </a:spcBef>
              <a:spcAft>
                <a:spcPct val="0"/>
              </a:spcAft>
              <a:buClr>
                <a:schemeClr val="bg1"/>
              </a:buClr>
              <a:buSzPct val="95000"/>
              <a:buFont typeface="Times" charset="0"/>
              <a:buChar char="•"/>
              <a:defRPr sz="2000" b="0" i="0">
                <a:solidFill>
                  <a:schemeClr val="bg1"/>
                </a:solidFill>
                <a:latin typeface="Trebuchet MS"/>
                <a:ea typeface="ＭＳ Ｐゴシック" pitchFamily="122" charset="-128"/>
                <a:cs typeface="Trebuchet MS"/>
              </a:defRPr>
            </a:lvl4pPr>
            <a:lvl5pPr marL="2057400" indent="-228600" algn="l" rtl="0" eaLnBrk="1" fontAlgn="base" hangingPunct="1">
              <a:spcBef>
                <a:spcPct val="20000"/>
              </a:spcBef>
              <a:spcAft>
                <a:spcPct val="0"/>
              </a:spcAft>
              <a:buClr>
                <a:schemeClr val="bg1"/>
              </a:buClr>
              <a:defRPr sz="2000" b="0" i="1">
                <a:solidFill>
                  <a:schemeClr val="bg1"/>
                </a:solidFill>
                <a:latin typeface="Trebuchet MS"/>
                <a:ea typeface="ＭＳ Ｐゴシック" pitchFamily="122" charset="-128"/>
                <a:cs typeface="Trebuchet MS"/>
              </a:defRPr>
            </a:lvl5pPr>
            <a:lvl6pPr marL="2514600" indent="-228600" algn="l" rtl="0" eaLnBrk="1" fontAlgn="base" hangingPunct="1">
              <a:spcBef>
                <a:spcPct val="20000"/>
              </a:spcBef>
              <a:spcAft>
                <a:spcPct val="0"/>
              </a:spcAft>
              <a:buClr>
                <a:schemeClr val="bg1"/>
              </a:buClr>
              <a:defRPr sz="2000">
                <a:solidFill>
                  <a:schemeClr val="bg1"/>
                </a:solidFill>
                <a:latin typeface="+mn-lt"/>
                <a:ea typeface="ＭＳ Ｐゴシック" pitchFamily="122" charset="-128"/>
              </a:defRPr>
            </a:lvl6pPr>
            <a:lvl7pPr marL="2971800" indent="-228600" algn="l" rtl="0" eaLnBrk="1" fontAlgn="base" hangingPunct="1">
              <a:spcBef>
                <a:spcPct val="20000"/>
              </a:spcBef>
              <a:spcAft>
                <a:spcPct val="0"/>
              </a:spcAft>
              <a:buClr>
                <a:schemeClr val="bg1"/>
              </a:buClr>
              <a:defRPr sz="2000">
                <a:solidFill>
                  <a:schemeClr val="bg1"/>
                </a:solidFill>
                <a:latin typeface="+mn-lt"/>
                <a:ea typeface="ＭＳ Ｐゴシック" pitchFamily="122" charset="-128"/>
              </a:defRPr>
            </a:lvl7pPr>
            <a:lvl8pPr marL="3429000" indent="-228600" algn="l" rtl="0" eaLnBrk="1" fontAlgn="base" hangingPunct="1">
              <a:spcBef>
                <a:spcPct val="20000"/>
              </a:spcBef>
              <a:spcAft>
                <a:spcPct val="0"/>
              </a:spcAft>
              <a:buClr>
                <a:schemeClr val="bg1"/>
              </a:buClr>
              <a:defRPr sz="2000">
                <a:solidFill>
                  <a:schemeClr val="bg1"/>
                </a:solidFill>
                <a:latin typeface="+mn-lt"/>
                <a:ea typeface="ＭＳ Ｐゴシック" pitchFamily="122" charset="-128"/>
              </a:defRPr>
            </a:lvl8pPr>
            <a:lvl9pPr marL="3886200" indent="-228600" algn="l" rtl="0" eaLnBrk="1" fontAlgn="base" hangingPunct="1">
              <a:spcBef>
                <a:spcPct val="20000"/>
              </a:spcBef>
              <a:spcAft>
                <a:spcPct val="0"/>
              </a:spcAft>
              <a:buClr>
                <a:schemeClr val="bg1"/>
              </a:buClr>
              <a:defRPr sz="2000">
                <a:solidFill>
                  <a:schemeClr val="bg1"/>
                </a:solidFill>
                <a:latin typeface="+mn-lt"/>
                <a:ea typeface="ＭＳ Ｐゴシック" pitchFamily="122" charset="-128"/>
              </a:defRPr>
            </a:lvl9pPr>
          </a:lstStyle>
          <a:p>
            <a:pPr marL="168275" lvl="1" indent="-168275" algn="ctr">
              <a:buNone/>
            </a:pPr>
            <a:r>
              <a:rPr lang="en-US" altLang="en-US" sz="2000" kern="0" dirty="0">
                <a:latin typeface="+mn-lt"/>
              </a:rPr>
              <a:t>Variable</a:t>
            </a:r>
          </a:p>
          <a:p>
            <a:pPr marL="168275" lvl="1" indent="-168275" algn="ctr">
              <a:buNone/>
            </a:pPr>
            <a:r>
              <a:rPr lang="en-US" altLang="en-US" sz="2000" kern="0" dirty="0">
                <a:latin typeface="+mn-lt"/>
              </a:rPr>
              <a:t>Values</a:t>
            </a:r>
          </a:p>
        </p:txBody>
      </p:sp>
      <p:sp>
        <p:nvSpPr>
          <p:cNvPr id="16" name="Content Placeholder 23"/>
          <p:cNvSpPr txBox="1">
            <a:spLocks/>
          </p:cNvSpPr>
          <p:nvPr/>
        </p:nvSpPr>
        <p:spPr>
          <a:xfrm>
            <a:off x="2164796" y="5293545"/>
            <a:ext cx="1693068" cy="757871"/>
          </a:xfrm>
          <a:prstGeom prst="rect">
            <a:avLst/>
          </a:prstGeom>
        </p:spPr>
        <p:txBody>
          <a:bodyPr/>
          <a:lstStyle>
            <a:lvl1pPr marL="342900" indent="-342900" algn="l" rtl="0" eaLnBrk="1" fontAlgn="base" hangingPunct="1">
              <a:spcBef>
                <a:spcPct val="20000"/>
              </a:spcBef>
              <a:spcAft>
                <a:spcPct val="0"/>
              </a:spcAft>
              <a:buClr>
                <a:schemeClr val="bg1"/>
              </a:buClr>
              <a:defRPr sz="2400" b="0" i="0">
                <a:solidFill>
                  <a:schemeClr val="bg1"/>
                </a:solidFill>
                <a:latin typeface="Trebuchet MS"/>
                <a:ea typeface="ＭＳ Ｐゴシック" pitchFamily="122" charset="-128"/>
                <a:cs typeface="Trebuchet MS"/>
              </a:defRPr>
            </a:lvl1pPr>
            <a:lvl2pPr marL="742950" indent="-285750" algn="l" rtl="0" eaLnBrk="1" fontAlgn="base" hangingPunct="1">
              <a:spcBef>
                <a:spcPct val="20000"/>
              </a:spcBef>
              <a:spcAft>
                <a:spcPct val="0"/>
              </a:spcAft>
              <a:buClr>
                <a:schemeClr val="bg1"/>
              </a:buClr>
              <a:buSzPct val="80000"/>
              <a:buFont typeface="Times" charset="0"/>
              <a:buChar char="•"/>
              <a:defRPr lang="en-US" sz="2400" b="0" i="0" dirty="0" smtClean="0">
                <a:solidFill>
                  <a:schemeClr val="bg1"/>
                </a:solidFill>
                <a:latin typeface="Trebuchet MS"/>
                <a:ea typeface="ＭＳ Ｐゴシック" pitchFamily="122" charset="-128"/>
                <a:cs typeface="Trebuchet MS"/>
              </a:defRPr>
            </a:lvl2pPr>
            <a:lvl3pPr marL="1143000" indent="-228600" algn="l" rtl="0" eaLnBrk="1" fontAlgn="base" hangingPunct="1">
              <a:spcBef>
                <a:spcPct val="20000"/>
              </a:spcBef>
              <a:spcAft>
                <a:spcPct val="0"/>
              </a:spcAft>
              <a:buClr>
                <a:schemeClr val="bg1"/>
              </a:buClr>
              <a:buChar char="•"/>
              <a:defRPr sz="2000" b="0" i="0">
                <a:solidFill>
                  <a:schemeClr val="bg1"/>
                </a:solidFill>
                <a:latin typeface="Trebuchet MS"/>
                <a:ea typeface="ＭＳ Ｐゴシック" pitchFamily="122" charset="-128"/>
                <a:cs typeface="Trebuchet MS"/>
              </a:defRPr>
            </a:lvl3pPr>
            <a:lvl4pPr marL="1600200" indent="-228600" algn="l" rtl="0" eaLnBrk="1" fontAlgn="base" hangingPunct="1">
              <a:spcBef>
                <a:spcPct val="20000"/>
              </a:spcBef>
              <a:spcAft>
                <a:spcPct val="0"/>
              </a:spcAft>
              <a:buClr>
                <a:schemeClr val="bg1"/>
              </a:buClr>
              <a:buSzPct val="95000"/>
              <a:buFont typeface="Times" charset="0"/>
              <a:buChar char="•"/>
              <a:defRPr sz="2000" b="0" i="0">
                <a:solidFill>
                  <a:schemeClr val="bg1"/>
                </a:solidFill>
                <a:latin typeface="Trebuchet MS"/>
                <a:ea typeface="ＭＳ Ｐゴシック" pitchFamily="122" charset="-128"/>
                <a:cs typeface="Trebuchet MS"/>
              </a:defRPr>
            </a:lvl4pPr>
            <a:lvl5pPr marL="2057400" indent="-228600" algn="l" rtl="0" eaLnBrk="1" fontAlgn="base" hangingPunct="1">
              <a:spcBef>
                <a:spcPct val="20000"/>
              </a:spcBef>
              <a:spcAft>
                <a:spcPct val="0"/>
              </a:spcAft>
              <a:buClr>
                <a:schemeClr val="bg1"/>
              </a:buClr>
              <a:defRPr sz="2000" b="0" i="1">
                <a:solidFill>
                  <a:schemeClr val="bg1"/>
                </a:solidFill>
                <a:latin typeface="Trebuchet MS"/>
                <a:ea typeface="ＭＳ Ｐゴシック" pitchFamily="122" charset="-128"/>
                <a:cs typeface="Trebuchet MS"/>
              </a:defRPr>
            </a:lvl5pPr>
            <a:lvl6pPr marL="2514600" indent="-228600" algn="l" rtl="0" eaLnBrk="1" fontAlgn="base" hangingPunct="1">
              <a:spcBef>
                <a:spcPct val="20000"/>
              </a:spcBef>
              <a:spcAft>
                <a:spcPct val="0"/>
              </a:spcAft>
              <a:buClr>
                <a:schemeClr val="bg1"/>
              </a:buClr>
              <a:defRPr sz="2000">
                <a:solidFill>
                  <a:schemeClr val="bg1"/>
                </a:solidFill>
                <a:latin typeface="+mn-lt"/>
                <a:ea typeface="ＭＳ Ｐゴシック" pitchFamily="122" charset="-128"/>
              </a:defRPr>
            </a:lvl6pPr>
            <a:lvl7pPr marL="2971800" indent="-228600" algn="l" rtl="0" eaLnBrk="1" fontAlgn="base" hangingPunct="1">
              <a:spcBef>
                <a:spcPct val="20000"/>
              </a:spcBef>
              <a:spcAft>
                <a:spcPct val="0"/>
              </a:spcAft>
              <a:buClr>
                <a:schemeClr val="bg1"/>
              </a:buClr>
              <a:defRPr sz="2000">
                <a:solidFill>
                  <a:schemeClr val="bg1"/>
                </a:solidFill>
                <a:latin typeface="+mn-lt"/>
                <a:ea typeface="ＭＳ Ｐゴシック" pitchFamily="122" charset="-128"/>
              </a:defRPr>
            </a:lvl7pPr>
            <a:lvl8pPr marL="3429000" indent="-228600" algn="l" rtl="0" eaLnBrk="1" fontAlgn="base" hangingPunct="1">
              <a:spcBef>
                <a:spcPct val="20000"/>
              </a:spcBef>
              <a:spcAft>
                <a:spcPct val="0"/>
              </a:spcAft>
              <a:buClr>
                <a:schemeClr val="bg1"/>
              </a:buClr>
              <a:defRPr sz="2000">
                <a:solidFill>
                  <a:schemeClr val="bg1"/>
                </a:solidFill>
                <a:latin typeface="+mn-lt"/>
                <a:ea typeface="ＭＳ Ｐゴシック" pitchFamily="122" charset="-128"/>
              </a:defRPr>
            </a:lvl8pPr>
            <a:lvl9pPr marL="3886200" indent="-228600" algn="l" rtl="0" eaLnBrk="1" fontAlgn="base" hangingPunct="1">
              <a:spcBef>
                <a:spcPct val="20000"/>
              </a:spcBef>
              <a:spcAft>
                <a:spcPct val="0"/>
              </a:spcAft>
              <a:buClr>
                <a:schemeClr val="bg1"/>
              </a:buClr>
              <a:defRPr sz="2000">
                <a:solidFill>
                  <a:schemeClr val="bg1"/>
                </a:solidFill>
                <a:latin typeface="+mn-lt"/>
                <a:ea typeface="ＭＳ Ｐゴシック" pitchFamily="122" charset="-128"/>
              </a:defRPr>
            </a:lvl9pPr>
          </a:lstStyle>
          <a:p>
            <a:pPr marL="168275" lvl="1" indent="0">
              <a:buNone/>
            </a:pPr>
            <a:r>
              <a:rPr lang="en-US" altLang="en-US" sz="2000" kern="0" dirty="0">
                <a:latin typeface="+mn-lt"/>
              </a:rPr>
              <a:t>Theoretical </a:t>
            </a:r>
          </a:p>
          <a:p>
            <a:pPr marL="168275" lvl="1" indent="0">
              <a:buNone/>
            </a:pPr>
            <a:r>
              <a:rPr lang="en-US" altLang="en-US" sz="2000" kern="0" dirty="0">
                <a:latin typeface="+mn-lt"/>
              </a:rPr>
              <a:t>definition</a:t>
            </a:r>
          </a:p>
        </p:txBody>
      </p:sp>
      <p:sp>
        <p:nvSpPr>
          <p:cNvPr id="17" name="Content Placeholder 23"/>
          <p:cNvSpPr txBox="1">
            <a:spLocks/>
          </p:cNvSpPr>
          <p:nvPr/>
        </p:nvSpPr>
        <p:spPr>
          <a:xfrm>
            <a:off x="4998720" y="5293545"/>
            <a:ext cx="1706880" cy="766419"/>
          </a:xfrm>
          <a:prstGeom prst="rect">
            <a:avLst/>
          </a:prstGeom>
        </p:spPr>
        <p:txBody>
          <a:bodyPr/>
          <a:lstStyle>
            <a:lvl1pPr marL="342900" indent="-342900" algn="l" rtl="0" eaLnBrk="1" fontAlgn="base" hangingPunct="1">
              <a:spcBef>
                <a:spcPct val="20000"/>
              </a:spcBef>
              <a:spcAft>
                <a:spcPct val="0"/>
              </a:spcAft>
              <a:buClr>
                <a:schemeClr val="bg1"/>
              </a:buClr>
              <a:defRPr sz="2400" b="0" i="0">
                <a:solidFill>
                  <a:schemeClr val="bg1"/>
                </a:solidFill>
                <a:latin typeface="Trebuchet MS"/>
                <a:ea typeface="ＭＳ Ｐゴシック" pitchFamily="122" charset="-128"/>
                <a:cs typeface="Trebuchet MS"/>
              </a:defRPr>
            </a:lvl1pPr>
            <a:lvl2pPr marL="742950" indent="-285750" algn="l" rtl="0" eaLnBrk="1" fontAlgn="base" hangingPunct="1">
              <a:spcBef>
                <a:spcPct val="20000"/>
              </a:spcBef>
              <a:spcAft>
                <a:spcPct val="0"/>
              </a:spcAft>
              <a:buClr>
                <a:schemeClr val="bg1"/>
              </a:buClr>
              <a:buSzPct val="80000"/>
              <a:buFont typeface="Times" charset="0"/>
              <a:buChar char="•"/>
              <a:defRPr lang="en-US" sz="2400" b="0" i="0" dirty="0" smtClean="0">
                <a:solidFill>
                  <a:schemeClr val="bg1"/>
                </a:solidFill>
                <a:latin typeface="Trebuchet MS"/>
                <a:ea typeface="ＭＳ Ｐゴシック" pitchFamily="122" charset="-128"/>
                <a:cs typeface="Trebuchet MS"/>
              </a:defRPr>
            </a:lvl2pPr>
            <a:lvl3pPr marL="1143000" indent="-228600" algn="l" rtl="0" eaLnBrk="1" fontAlgn="base" hangingPunct="1">
              <a:spcBef>
                <a:spcPct val="20000"/>
              </a:spcBef>
              <a:spcAft>
                <a:spcPct val="0"/>
              </a:spcAft>
              <a:buClr>
                <a:schemeClr val="bg1"/>
              </a:buClr>
              <a:buChar char="•"/>
              <a:defRPr sz="2000" b="0" i="0">
                <a:solidFill>
                  <a:schemeClr val="bg1"/>
                </a:solidFill>
                <a:latin typeface="Trebuchet MS"/>
                <a:ea typeface="ＭＳ Ｐゴシック" pitchFamily="122" charset="-128"/>
                <a:cs typeface="Trebuchet MS"/>
              </a:defRPr>
            </a:lvl3pPr>
            <a:lvl4pPr marL="1600200" indent="-228600" algn="l" rtl="0" eaLnBrk="1" fontAlgn="base" hangingPunct="1">
              <a:spcBef>
                <a:spcPct val="20000"/>
              </a:spcBef>
              <a:spcAft>
                <a:spcPct val="0"/>
              </a:spcAft>
              <a:buClr>
                <a:schemeClr val="bg1"/>
              </a:buClr>
              <a:buSzPct val="95000"/>
              <a:buFont typeface="Times" charset="0"/>
              <a:buChar char="•"/>
              <a:defRPr sz="2000" b="0" i="0">
                <a:solidFill>
                  <a:schemeClr val="bg1"/>
                </a:solidFill>
                <a:latin typeface="Trebuchet MS"/>
                <a:ea typeface="ＭＳ Ｐゴシック" pitchFamily="122" charset="-128"/>
                <a:cs typeface="Trebuchet MS"/>
              </a:defRPr>
            </a:lvl4pPr>
            <a:lvl5pPr marL="2057400" indent="-228600" algn="l" rtl="0" eaLnBrk="1" fontAlgn="base" hangingPunct="1">
              <a:spcBef>
                <a:spcPct val="20000"/>
              </a:spcBef>
              <a:spcAft>
                <a:spcPct val="0"/>
              </a:spcAft>
              <a:buClr>
                <a:schemeClr val="bg1"/>
              </a:buClr>
              <a:defRPr sz="2000" b="0" i="1">
                <a:solidFill>
                  <a:schemeClr val="bg1"/>
                </a:solidFill>
                <a:latin typeface="Trebuchet MS"/>
                <a:ea typeface="ＭＳ Ｐゴシック" pitchFamily="122" charset="-128"/>
                <a:cs typeface="Trebuchet MS"/>
              </a:defRPr>
            </a:lvl5pPr>
            <a:lvl6pPr marL="2514600" indent="-228600" algn="l" rtl="0" eaLnBrk="1" fontAlgn="base" hangingPunct="1">
              <a:spcBef>
                <a:spcPct val="20000"/>
              </a:spcBef>
              <a:spcAft>
                <a:spcPct val="0"/>
              </a:spcAft>
              <a:buClr>
                <a:schemeClr val="bg1"/>
              </a:buClr>
              <a:defRPr sz="2000">
                <a:solidFill>
                  <a:schemeClr val="bg1"/>
                </a:solidFill>
                <a:latin typeface="+mn-lt"/>
                <a:ea typeface="ＭＳ Ｐゴシック" pitchFamily="122" charset="-128"/>
              </a:defRPr>
            </a:lvl6pPr>
            <a:lvl7pPr marL="2971800" indent="-228600" algn="l" rtl="0" eaLnBrk="1" fontAlgn="base" hangingPunct="1">
              <a:spcBef>
                <a:spcPct val="20000"/>
              </a:spcBef>
              <a:spcAft>
                <a:spcPct val="0"/>
              </a:spcAft>
              <a:buClr>
                <a:schemeClr val="bg1"/>
              </a:buClr>
              <a:defRPr sz="2000">
                <a:solidFill>
                  <a:schemeClr val="bg1"/>
                </a:solidFill>
                <a:latin typeface="+mn-lt"/>
                <a:ea typeface="ＭＳ Ｐゴシック" pitchFamily="122" charset="-128"/>
              </a:defRPr>
            </a:lvl7pPr>
            <a:lvl8pPr marL="3429000" indent="-228600" algn="l" rtl="0" eaLnBrk="1" fontAlgn="base" hangingPunct="1">
              <a:spcBef>
                <a:spcPct val="20000"/>
              </a:spcBef>
              <a:spcAft>
                <a:spcPct val="0"/>
              </a:spcAft>
              <a:buClr>
                <a:schemeClr val="bg1"/>
              </a:buClr>
              <a:defRPr sz="2000">
                <a:solidFill>
                  <a:schemeClr val="bg1"/>
                </a:solidFill>
                <a:latin typeface="+mn-lt"/>
                <a:ea typeface="ＭＳ Ｐゴシック" pitchFamily="122" charset="-128"/>
              </a:defRPr>
            </a:lvl8pPr>
            <a:lvl9pPr marL="3886200" indent="-228600" algn="l" rtl="0" eaLnBrk="1" fontAlgn="base" hangingPunct="1">
              <a:spcBef>
                <a:spcPct val="20000"/>
              </a:spcBef>
              <a:spcAft>
                <a:spcPct val="0"/>
              </a:spcAft>
              <a:buClr>
                <a:schemeClr val="bg1"/>
              </a:buClr>
              <a:defRPr sz="2000">
                <a:solidFill>
                  <a:schemeClr val="bg1"/>
                </a:solidFill>
                <a:latin typeface="+mn-lt"/>
                <a:ea typeface="ＭＳ Ｐゴシック" pitchFamily="122" charset="-128"/>
              </a:defRPr>
            </a:lvl9pPr>
          </a:lstStyle>
          <a:p>
            <a:pPr marL="168275" lvl="1" indent="0" algn="ctr">
              <a:buNone/>
            </a:pPr>
            <a:r>
              <a:rPr lang="en-US" altLang="en-US" sz="2000" kern="0" dirty="0">
                <a:latin typeface="+mn-lt"/>
              </a:rPr>
              <a:t>Operational </a:t>
            </a:r>
          </a:p>
          <a:p>
            <a:pPr marL="168275" lvl="1" indent="0" algn="ctr">
              <a:buNone/>
            </a:pPr>
            <a:r>
              <a:rPr lang="en-US" altLang="en-US" sz="2000" kern="0" dirty="0">
                <a:latin typeface="+mn-lt"/>
              </a:rPr>
              <a:t>definition</a:t>
            </a:r>
          </a:p>
        </p:txBody>
      </p:sp>
      <p:cxnSp>
        <p:nvCxnSpPr>
          <p:cNvPr id="3" name="Elbow Connector 2"/>
          <p:cNvCxnSpPr>
            <a:stCxn id="13" idx="2"/>
            <a:endCxn id="16" idx="1"/>
          </p:cNvCxnSpPr>
          <p:nvPr/>
        </p:nvCxnSpPr>
        <p:spPr bwMode="auto">
          <a:xfrm rot="16200000" flipH="1">
            <a:off x="1217958" y="4725642"/>
            <a:ext cx="948081" cy="945596"/>
          </a:xfrm>
          <a:prstGeom prst="bentConnector2">
            <a:avLst/>
          </a:prstGeom>
          <a:solidFill>
            <a:schemeClr val="accent1"/>
          </a:solidFill>
          <a:ln w="38100" cap="flat" cmpd="sng" algn="ctr">
            <a:solidFill>
              <a:srgbClr val="FFC000"/>
            </a:solidFill>
            <a:prstDash val="solid"/>
            <a:round/>
            <a:headEnd type="triangle"/>
            <a:tailEnd type="triangle"/>
          </a:ln>
          <a:effectLst/>
        </p:spPr>
      </p:cxnSp>
      <p:cxnSp>
        <p:nvCxnSpPr>
          <p:cNvPr id="5" name="Elbow Connector 4"/>
          <p:cNvCxnSpPr>
            <a:stCxn id="17" idx="3"/>
            <a:endCxn id="15" idx="2"/>
          </p:cNvCxnSpPr>
          <p:nvPr/>
        </p:nvCxnSpPr>
        <p:spPr bwMode="auto">
          <a:xfrm flipV="1">
            <a:off x="6705600" y="4572000"/>
            <a:ext cx="1066800" cy="1104755"/>
          </a:xfrm>
          <a:prstGeom prst="bentConnector2">
            <a:avLst/>
          </a:prstGeom>
          <a:solidFill>
            <a:schemeClr val="accent1"/>
          </a:solidFill>
          <a:ln w="38100" cap="flat" cmpd="sng" algn="ctr">
            <a:solidFill>
              <a:srgbClr val="FFC000"/>
            </a:solidFill>
            <a:prstDash val="solid"/>
            <a:round/>
            <a:headEnd type="triangle"/>
            <a:tailEnd type="triangle"/>
          </a:ln>
          <a:effectLst/>
        </p:spPr>
      </p:cxnSp>
      <p:sp>
        <p:nvSpPr>
          <p:cNvPr id="24" name="Content Placeholder 23"/>
          <p:cNvSpPr txBox="1">
            <a:spLocks/>
          </p:cNvSpPr>
          <p:nvPr/>
        </p:nvSpPr>
        <p:spPr>
          <a:xfrm>
            <a:off x="158595" y="5426101"/>
            <a:ext cx="1693068" cy="757871"/>
          </a:xfrm>
          <a:prstGeom prst="rect">
            <a:avLst/>
          </a:prstGeom>
        </p:spPr>
        <p:txBody>
          <a:bodyPr/>
          <a:lstStyle>
            <a:lvl1pPr marL="342900" indent="-342900" algn="l" rtl="0" eaLnBrk="1" fontAlgn="base" hangingPunct="1">
              <a:spcBef>
                <a:spcPct val="20000"/>
              </a:spcBef>
              <a:spcAft>
                <a:spcPct val="0"/>
              </a:spcAft>
              <a:buClr>
                <a:schemeClr val="bg1"/>
              </a:buClr>
              <a:defRPr sz="2400" b="0" i="0">
                <a:solidFill>
                  <a:schemeClr val="bg1"/>
                </a:solidFill>
                <a:latin typeface="Trebuchet MS"/>
                <a:ea typeface="ＭＳ Ｐゴシック" pitchFamily="122" charset="-128"/>
                <a:cs typeface="Trebuchet MS"/>
              </a:defRPr>
            </a:lvl1pPr>
            <a:lvl2pPr marL="742950" indent="-285750" algn="l" rtl="0" eaLnBrk="1" fontAlgn="base" hangingPunct="1">
              <a:spcBef>
                <a:spcPct val="20000"/>
              </a:spcBef>
              <a:spcAft>
                <a:spcPct val="0"/>
              </a:spcAft>
              <a:buClr>
                <a:schemeClr val="bg1"/>
              </a:buClr>
              <a:buSzPct val="80000"/>
              <a:buFont typeface="Times" charset="0"/>
              <a:buChar char="•"/>
              <a:defRPr lang="en-US" sz="2400" b="0" i="0" dirty="0" smtClean="0">
                <a:solidFill>
                  <a:schemeClr val="bg1"/>
                </a:solidFill>
                <a:latin typeface="Trebuchet MS"/>
                <a:ea typeface="ＭＳ Ｐゴシック" pitchFamily="122" charset="-128"/>
                <a:cs typeface="Trebuchet MS"/>
              </a:defRPr>
            </a:lvl2pPr>
            <a:lvl3pPr marL="1143000" indent="-228600" algn="l" rtl="0" eaLnBrk="1" fontAlgn="base" hangingPunct="1">
              <a:spcBef>
                <a:spcPct val="20000"/>
              </a:spcBef>
              <a:spcAft>
                <a:spcPct val="0"/>
              </a:spcAft>
              <a:buClr>
                <a:schemeClr val="bg1"/>
              </a:buClr>
              <a:buChar char="•"/>
              <a:defRPr sz="2000" b="0" i="0">
                <a:solidFill>
                  <a:schemeClr val="bg1"/>
                </a:solidFill>
                <a:latin typeface="Trebuchet MS"/>
                <a:ea typeface="ＭＳ Ｐゴシック" pitchFamily="122" charset="-128"/>
                <a:cs typeface="Trebuchet MS"/>
              </a:defRPr>
            </a:lvl3pPr>
            <a:lvl4pPr marL="1600200" indent="-228600" algn="l" rtl="0" eaLnBrk="1" fontAlgn="base" hangingPunct="1">
              <a:spcBef>
                <a:spcPct val="20000"/>
              </a:spcBef>
              <a:spcAft>
                <a:spcPct val="0"/>
              </a:spcAft>
              <a:buClr>
                <a:schemeClr val="bg1"/>
              </a:buClr>
              <a:buSzPct val="95000"/>
              <a:buFont typeface="Times" charset="0"/>
              <a:buChar char="•"/>
              <a:defRPr sz="2000" b="0" i="0">
                <a:solidFill>
                  <a:schemeClr val="bg1"/>
                </a:solidFill>
                <a:latin typeface="Trebuchet MS"/>
                <a:ea typeface="ＭＳ Ｐゴシック" pitchFamily="122" charset="-128"/>
                <a:cs typeface="Trebuchet MS"/>
              </a:defRPr>
            </a:lvl4pPr>
            <a:lvl5pPr marL="2057400" indent="-228600" algn="l" rtl="0" eaLnBrk="1" fontAlgn="base" hangingPunct="1">
              <a:spcBef>
                <a:spcPct val="20000"/>
              </a:spcBef>
              <a:spcAft>
                <a:spcPct val="0"/>
              </a:spcAft>
              <a:buClr>
                <a:schemeClr val="bg1"/>
              </a:buClr>
              <a:defRPr sz="2000" b="0" i="1">
                <a:solidFill>
                  <a:schemeClr val="bg1"/>
                </a:solidFill>
                <a:latin typeface="Trebuchet MS"/>
                <a:ea typeface="ＭＳ Ｐゴシック" pitchFamily="122" charset="-128"/>
                <a:cs typeface="Trebuchet MS"/>
              </a:defRPr>
            </a:lvl5pPr>
            <a:lvl6pPr marL="2514600" indent="-228600" algn="l" rtl="0" eaLnBrk="1" fontAlgn="base" hangingPunct="1">
              <a:spcBef>
                <a:spcPct val="20000"/>
              </a:spcBef>
              <a:spcAft>
                <a:spcPct val="0"/>
              </a:spcAft>
              <a:buClr>
                <a:schemeClr val="bg1"/>
              </a:buClr>
              <a:defRPr sz="2000">
                <a:solidFill>
                  <a:schemeClr val="bg1"/>
                </a:solidFill>
                <a:latin typeface="+mn-lt"/>
                <a:ea typeface="ＭＳ Ｐゴシック" pitchFamily="122" charset="-128"/>
              </a:defRPr>
            </a:lvl6pPr>
            <a:lvl7pPr marL="2971800" indent="-228600" algn="l" rtl="0" eaLnBrk="1" fontAlgn="base" hangingPunct="1">
              <a:spcBef>
                <a:spcPct val="20000"/>
              </a:spcBef>
              <a:spcAft>
                <a:spcPct val="0"/>
              </a:spcAft>
              <a:buClr>
                <a:schemeClr val="bg1"/>
              </a:buClr>
              <a:defRPr sz="2000">
                <a:solidFill>
                  <a:schemeClr val="bg1"/>
                </a:solidFill>
                <a:latin typeface="+mn-lt"/>
                <a:ea typeface="ＭＳ Ｐゴシック" pitchFamily="122" charset="-128"/>
              </a:defRPr>
            </a:lvl7pPr>
            <a:lvl8pPr marL="3429000" indent="-228600" algn="l" rtl="0" eaLnBrk="1" fontAlgn="base" hangingPunct="1">
              <a:spcBef>
                <a:spcPct val="20000"/>
              </a:spcBef>
              <a:spcAft>
                <a:spcPct val="0"/>
              </a:spcAft>
              <a:buClr>
                <a:schemeClr val="bg1"/>
              </a:buClr>
              <a:defRPr sz="2000">
                <a:solidFill>
                  <a:schemeClr val="bg1"/>
                </a:solidFill>
                <a:latin typeface="+mn-lt"/>
                <a:ea typeface="ＭＳ Ｐゴシック" pitchFamily="122" charset="-128"/>
              </a:defRPr>
            </a:lvl8pPr>
            <a:lvl9pPr marL="3886200" indent="-228600" algn="l" rtl="0" eaLnBrk="1" fontAlgn="base" hangingPunct="1">
              <a:spcBef>
                <a:spcPct val="20000"/>
              </a:spcBef>
              <a:spcAft>
                <a:spcPct val="0"/>
              </a:spcAft>
              <a:buClr>
                <a:schemeClr val="bg1"/>
              </a:buClr>
              <a:defRPr sz="2000">
                <a:solidFill>
                  <a:schemeClr val="bg1"/>
                </a:solidFill>
                <a:latin typeface="+mn-lt"/>
                <a:ea typeface="ＭＳ Ｐゴシック" pitchFamily="122" charset="-128"/>
              </a:defRPr>
            </a:lvl9pPr>
          </a:lstStyle>
          <a:p>
            <a:pPr marL="168275" lvl="1" indent="0">
              <a:buNone/>
            </a:pPr>
            <a:r>
              <a:rPr lang="en-US" altLang="en-US" sz="2000" kern="0" dirty="0">
                <a:solidFill>
                  <a:srgbClr val="FFC000"/>
                </a:solidFill>
                <a:latin typeface="+mn-lt"/>
              </a:rPr>
              <a:t>Face validity</a:t>
            </a:r>
          </a:p>
        </p:txBody>
      </p:sp>
      <p:sp>
        <p:nvSpPr>
          <p:cNvPr id="27" name="Content Placeholder 23"/>
          <p:cNvSpPr txBox="1">
            <a:spLocks/>
          </p:cNvSpPr>
          <p:nvPr/>
        </p:nvSpPr>
        <p:spPr>
          <a:xfrm>
            <a:off x="6742787" y="5691327"/>
            <a:ext cx="2020213" cy="757871"/>
          </a:xfrm>
          <a:prstGeom prst="rect">
            <a:avLst/>
          </a:prstGeom>
        </p:spPr>
        <p:txBody>
          <a:bodyPr/>
          <a:lstStyle>
            <a:lvl1pPr marL="342900" indent="-342900" algn="l" rtl="0" eaLnBrk="1" fontAlgn="base" hangingPunct="1">
              <a:spcBef>
                <a:spcPct val="20000"/>
              </a:spcBef>
              <a:spcAft>
                <a:spcPct val="0"/>
              </a:spcAft>
              <a:buClr>
                <a:schemeClr val="bg1"/>
              </a:buClr>
              <a:defRPr sz="2400" b="0" i="0">
                <a:solidFill>
                  <a:schemeClr val="bg1"/>
                </a:solidFill>
                <a:latin typeface="Trebuchet MS"/>
                <a:ea typeface="ＭＳ Ｐゴシック" pitchFamily="122" charset="-128"/>
                <a:cs typeface="Trebuchet MS"/>
              </a:defRPr>
            </a:lvl1pPr>
            <a:lvl2pPr marL="742950" indent="-285750" algn="l" rtl="0" eaLnBrk="1" fontAlgn="base" hangingPunct="1">
              <a:spcBef>
                <a:spcPct val="20000"/>
              </a:spcBef>
              <a:spcAft>
                <a:spcPct val="0"/>
              </a:spcAft>
              <a:buClr>
                <a:schemeClr val="bg1"/>
              </a:buClr>
              <a:buSzPct val="80000"/>
              <a:buFont typeface="Times" charset="0"/>
              <a:buChar char="•"/>
              <a:defRPr lang="en-US" sz="2400" b="0" i="0" dirty="0" smtClean="0">
                <a:solidFill>
                  <a:schemeClr val="bg1"/>
                </a:solidFill>
                <a:latin typeface="Trebuchet MS"/>
                <a:ea typeface="ＭＳ Ｐゴシック" pitchFamily="122" charset="-128"/>
                <a:cs typeface="Trebuchet MS"/>
              </a:defRPr>
            </a:lvl2pPr>
            <a:lvl3pPr marL="1143000" indent="-228600" algn="l" rtl="0" eaLnBrk="1" fontAlgn="base" hangingPunct="1">
              <a:spcBef>
                <a:spcPct val="20000"/>
              </a:spcBef>
              <a:spcAft>
                <a:spcPct val="0"/>
              </a:spcAft>
              <a:buClr>
                <a:schemeClr val="bg1"/>
              </a:buClr>
              <a:buChar char="•"/>
              <a:defRPr sz="2000" b="0" i="0">
                <a:solidFill>
                  <a:schemeClr val="bg1"/>
                </a:solidFill>
                <a:latin typeface="Trebuchet MS"/>
                <a:ea typeface="ＭＳ Ｐゴシック" pitchFamily="122" charset="-128"/>
                <a:cs typeface="Trebuchet MS"/>
              </a:defRPr>
            </a:lvl3pPr>
            <a:lvl4pPr marL="1600200" indent="-228600" algn="l" rtl="0" eaLnBrk="1" fontAlgn="base" hangingPunct="1">
              <a:spcBef>
                <a:spcPct val="20000"/>
              </a:spcBef>
              <a:spcAft>
                <a:spcPct val="0"/>
              </a:spcAft>
              <a:buClr>
                <a:schemeClr val="bg1"/>
              </a:buClr>
              <a:buSzPct val="95000"/>
              <a:buFont typeface="Times" charset="0"/>
              <a:buChar char="•"/>
              <a:defRPr sz="2000" b="0" i="0">
                <a:solidFill>
                  <a:schemeClr val="bg1"/>
                </a:solidFill>
                <a:latin typeface="Trebuchet MS"/>
                <a:ea typeface="ＭＳ Ｐゴシック" pitchFamily="122" charset="-128"/>
                <a:cs typeface="Trebuchet MS"/>
              </a:defRPr>
            </a:lvl4pPr>
            <a:lvl5pPr marL="2057400" indent="-228600" algn="l" rtl="0" eaLnBrk="1" fontAlgn="base" hangingPunct="1">
              <a:spcBef>
                <a:spcPct val="20000"/>
              </a:spcBef>
              <a:spcAft>
                <a:spcPct val="0"/>
              </a:spcAft>
              <a:buClr>
                <a:schemeClr val="bg1"/>
              </a:buClr>
              <a:defRPr sz="2000" b="0" i="1">
                <a:solidFill>
                  <a:schemeClr val="bg1"/>
                </a:solidFill>
                <a:latin typeface="Trebuchet MS"/>
                <a:ea typeface="ＭＳ Ｐゴシック" pitchFamily="122" charset="-128"/>
                <a:cs typeface="Trebuchet MS"/>
              </a:defRPr>
            </a:lvl5pPr>
            <a:lvl6pPr marL="2514600" indent="-228600" algn="l" rtl="0" eaLnBrk="1" fontAlgn="base" hangingPunct="1">
              <a:spcBef>
                <a:spcPct val="20000"/>
              </a:spcBef>
              <a:spcAft>
                <a:spcPct val="0"/>
              </a:spcAft>
              <a:buClr>
                <a:schemeClr val="bg1"/>
              </a:buClr>
              <a:defRPr sz="2000">
                <a:solidFill>
                  <a:schemeClr val="bg1"/>
                </a:solidFill>
                <a:latin typeface="+mn-lt"/>
                <a:ea typeface="ＭＳ Ｐゴシック" pitchFamily="122" charset="-128"/>
              </a:defRPr>
            </a:lvl6pPr>
            <a:lvl7pPr marL="2971800" indent="-228600" algn="l" rtl="0" eaLnBrk="1" fontAlgn="base" hangingPunct="1">
              <a:spcBef>
                <a:spcPct val="20000"/>
              </a:spcBef>
              <a:spcAft>
                <a:spcPct val="0"/>
              </a:spcAft>
              <a:buClr>
                <a:schemeClr val="bg1"/>
              </a:buClr>
              <a:defRPr sz="2000">
                <a:solidFill>
                  <a:schemeClr val="bg1"/>
                </a:solidFill>
                <a:latin typeface="+mn-lt"/>
                <a:ea typeface="ＭＳ Ｐゴシック" pitchFamily="122" charset="-128"/>
              </a:defRPr>
            </a:lvl7pPr>
            <a:lvl8pPr marL="3429000" indent="-228600" algn="l" rtl="0" eaLnBrk="1" fontAlgn="base" hangingPunct="1">
              <a:spcBef>
                <a:spcPct val="20000"/>
              </a:spcBef>
              <a:spcAft>
                <a:spcPct val="0"/>
              </a:spcAft>
              <a:buClr>
                <a:schemeClr val="bg1"/>
              </a:buClr>
              <a:defRPr sz="2000">
                <a:solidFill>
                  <a:schemeClr val="bg1"/>
                </a:solidFill>
                <a:latin typeface="+mn-lt"/>
                <a:ea typeface="ＭＳ Ｐゴシック" pitchFamily="122" charset="-128"/>
              </a:defRPr>
            </a:lvl8pPr>
            <a:lvl9pPr marL="3886200" indent="-228600" algn="l" rtl="0" eaLnBrk="1" fontAlgn="base" hangingPunct="1">
              <a:spcBef>
                <a:spcPct val="20000"/>
              </a:spcBef>
              <a:spcAft>
                <a:spcPct val="0"/>
              </a:spcAft>
              <a:buClr>
                <a:schemeClr val="bg1"/>
              </a:buClr>
              <a:defRPr sz="2000">
                <a:solidFill>
                  <a:schemeClr val="bg1"/>
                </a:solidFill>
                <a:latin typeface="+mn-lt"/>
                <a:ea typeface="ＭＳ Ｐゴシック" pitchFamily="122" charset="-128"/>
              </a:defRPr>
            </a:lvl9pPr>
          </a:lstStyle>
          <a:p>
            <a:pPr marL="168275" lvl="1" indent="0" algn="r">
              <a:buNone/>
            </a:pPr>
            <a:r>
              <a:rPr lang="en-US" altLang="en-US" sz="2000" kern="0" dirty="0">
                <a:solidFill>
                  <a:srgbClr val="FFC000"/>
                </a:solidFill>
                <a:latin typeface="+mn-lt"/>
              </a:rPr>
              <a:t>Measurement validity</a:t>
            </a:r>
          </a:p>
        </p:txBody>
      </p:sp>
      <p:sp>
        <p:nvSpPr>
          <p:cNvPr id="28" name="Rectangle 1"/>
          <p:cNvSpPr>
            <a:spLocks noChangeArrowheads="1"/>
          </p:cNvSpPr>
          <p:nvPr/>
        </p:nvSpPr>
        <p:spPr bwMode="auto">
          <a:xfrm>
            <a:off x="0" y="6324600"/>
            <a:ext cx="9144001"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lvl="0" algn="l" eaLnBrk="0" hangingPunct="0"/>
            <a:r>
              <a:rPr lang="en-US" sz="1200" dirty="0">
                <a:solidFill>
                  <a:schemeClr val="bg1"/>
                </a:solidFill>
                <a:latin typeface="+mn-lt"/>
              </a:rPr>
              <a:t>Adapted from:    </a:t>
            </a:r>
            <a:r>
              <a:rPr lang="en-US" sz="1200" b="0" i="1" dirty="0">
                <a:solidFill>
                  <a:schemeClr val="bg1"/>
                </a:solidFill>
                <a:latin typeface="+mn-lt"/>
              </a:rPr>
              <a:t>James H. Watt and </a:t>
            </a:r>
            <a:r>
              <a:rPr lang="en-US" sz="1200" b="0" i="1" dirty="0" err="1">
                <a:solidFill>
                  <a:schemeClr val="bg1"/>
                </a:solidFill>
                <a:latin typeface="+mn-lt"/>
              </a:rPr>
              <a:t>Sjef</a:t>
            </a:r>
            <a:r>
              <a:rPr lang="en-US" sz="1200" b="0" i="1" dirty="0">
                <a:solidFill>
                  <a:schemeClr val="bg1"/>
                </a:solidFill>
                <a:latin typeface="+mn-lt"/>
              </a:rPr>
              <a:t> van den Berg. </a:t>
            </a:r>
            <a:r>
              <a:rPr kumimoji="0" lang="en-US" altLang="en-US" sz="1200" b="0" i="0" u="none" strike="noStrike" cap="none" normalizeH="0" baseline="0" dirty="0">
                <a:ln>
                  <a:noFill/>
                </a:ln>
                <a:solidFill>
                  <a:schemeClr val="bg1"/>
                </a:solidFill>
                <a:effectLst/>
                <a:latin typeface="+mn-lt"/>
              </a:rPr>
              <a:t>Research Methods For Communication Science. 2002</a:t>
            </a:r>
          </a:p>
          <a:p>
            <a:pPr lvl="0" algn="l" eaLnBrk="0" hangingPunct="0"/>
            <a:r>
              <a:rPr lang="en-US" altLang="en-US" sz="1200" b="0" dirty="0">
                <a:solidFill>
                  <a:schemeClr val="bg1"/>
                </a:solidFill>
                <a:latin typeface="+mn-lt"/>
              </a:rPr>
              <a:t> 	          </a:t>
            </a:r>
            <a:r>
              <a:rPr lang="en-US" altLang="en-US" sz="1200" b="0" dirty="0">
                <a:solidFill>
                  <a:schemeClr val="bg1"/>
                </a:solidFill>
                <a:latin typeface="+mn-lt"/>
                <a:hlinkClick r:id="rId5"/>
              </a:rPr>
              <a:t>http://www.cios.org/readbook/rmcs/rmcs.htm</a:t>
            </a:r>
            <a:r>
              <a:rPr lang="en-US" altLang="en-US" sz="1200" b="0" dirty="0">
                <a:solidFill>
                  <a:schemeClr val="bg1"/>
                </a:solidFill>
                <a:latin typeface="+mn-lt"/>
              </a:rPr>
              <a:t> </a:t>
            </a:r>
            <a:r>
              <a:rPr kumimoji="0" lang="en-US" altLang="en-US" sz="1200" b="0" i="0" u="none" strike="noStrike" cap="none" normalizeH="0" baseline="0" dirty="0">
                <a:ln>
                  <a:noFill/>
                </a:ln>
                <a:solidFill>
                  <a:schemeClr val="bg1"/>
                </a:solidFill>
                <a:effectLst/>
                <a:latin typeface="+mn-lt"/>
              </a:rPr>
              <a:t> </a:t>
            </a:r>
          </a:p>
        </p:txBody>
      </p:sp>
      <p:sp>
        <p:nvSpPr>
          <p:cNvPr id="2" name="Slide Number Placeholder 1"/>
          <p:cNvSpPr>
            <a:spLocks noGrp="1"/>
          </p:cNvSpPr>
          <p:nvPr>
            <p:ph type="sldNum" sz="quarter" idx="10"/>
          </p:nvPr>
        </p:nvSpPr>
        <p:spPr/>
        <p:txBody>
          <a:bodyPr/>
          <a:lstStyle/>
          <a:p>
            <a:fld id="{E275BFA4-CA6D-4892-8C0A-6B14E134BD5D}" type="slidenum">
              <a:rPr lang="en-US" smtClean="0"/>
              <a:pPr/>
              <a:t>87</a:t>
            </a:fld>
            <a:endParaRPr lang="en-US"/>
          </a:p>
        </p:txBody>
      </p:sp>
    </p:spTree>
    <p:extLst>
      <p:ext uri="{BB962C8B-B14F-4D97-AF65-F5344CB8AC3E}">
        <p14:creationId xmlns:p14="http://schemas.microsoft.com/office/powerpoint/2010/main" val="3522945699"/>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a:t>
            </a:r>
          </a:p>
        </p:txBody>
      </p:sp>
      <p:sp>
        <p:nvSpPr>
          <p:cNvPr id="3" name="Content Placeholder 2"/>
          <p:cNvSpPr>
            <a:spLocks noGrp="1"/>
          </p:cNvSpPr>
          <p:nvPr>
            <p:ph idx="1"/>
          </p:nvPr>
        </p:nvSpPr>
        <p:spPr>
          <a:xfrm>
            <a:off x="228600" y="1676400"/>
            <a:ext cx="8763000" cy="4953000"/>
          </a:xfrm>
        </p:spPr>
        <p:txBody>
          <a:bodyPr/>
          <a:lstStyle/>
          <a:p>
            <a:pPr>
              <a:buFont typeface="Arial" panose="020B0604020202020204" pitchFamily="34" charset="0"/>
              <a:buChar char="•"/>
              <a:tabLst>
                <a:tab pos="1311275" algn="l"/>
              </a:tabLst>
            </a:pPr>
            <a:r>
              <a:rPr lang="en-US" u="sng" dirty="0">
                <a:solidFill>
                  <a:srgbClr val="1FE115"/>
                </a:solidFill>
              </a:rPr>
              <a:t>Variable</a:t>
            </a:r>
            <a:r>
              <a:rPr lang="en-US" dirty="0"/>
              <a:t>: SPPC</a:t>
            </a:r>
          </a:p>
          <a:p>
            <a:pPr>
              <a:buFont typeface="Arial" panose="020B0604020202020204" pitchFamily="34" charset="0"/>
              <a:buChar char="•"/>
              <a:tabLst>
                <a:tab pos="1311275" algn="l"/>
              </a:tabLst>
            </a:pPr>
            <a:r>
              <a:rPr lang="en-US" u="sng" dirty="0"/>
              <a:t>Label</a:t>
            </a:r>
            <a:r>
              <a:rPr lang="en-US" dirty="0"/>
              <a:t>: </a:t>
            </a:r>
            <a:r>
              <a:rPr lang="en-US" i="1" dirty="0"/>
              <a:t>Satisfaction with Primary Physician Communication</a:t>
            </a:r>
          </a:p>
          <a:p>
            <a:pPr>
              <a:buFont typeface="Arial" panose="020B0604020202020204" pitchFamily="34" charset="0"/>
              <a:buChar char="•"/>
            </a:pPr>
            <a:r>
              <a:rPr lang="en-US" u="sng" dirty="0"/>
              <a:t>Operational definition 1</a:t>
            </a:r>
            <a:r>
              <a:rPr lang="en-US" dirty="0"/>
              <a:t> (</a:t>
            </a:r>
            <a:r>
              <a:rPr lang="en-US" i="1" dirty="0"/>
              <a:t>nominal</a:t>
            </a:r>
            <a:r>
              <a:rPr lang="en-US" dirty="0"/>
              <a:t> level of measurement)</a:t>
            </a:r>
          </a:p>
          <a:p>
            <a:pPr lvl="2" indent="-339725">
              <a:buFont typeface="Arial" panose="020B0604020202020204" pitchFamily="34" charset="0"/>
              <a:buChar char="•"/>
            </a:pPr>
            <a:r>
              <a:rPr lang="en-US" dirty="0"/>
              <a:t>Response to the question: </a:t>
            </a:r>
            <a:r>
              <a:rPr lang="en-US" i="1" dirty="0"/>
              <a:t>Do you feel that most of the time your communication with your primary physician is satisfactory?</a:t>
            </a:r>
          </a:p>
          <a:p>
            <a:pPr lvl="2" indent="-339725">
              <a:buFont typeface="Arial" panose="020B0604020202020204" pitchFamily="34" charset="0"/>
              <a:buChar char="•"/>
            </a:pPr>
            <a:r>
              <a:rPr lang="en-US" dirty="0"/>
              <a:t>(a) </a:t>
            </a:r>
            <a:r>
              <a:rPr lang="en-US" dirty="0">
                <a:solidFill>
                  <a:srgbClr val="FFC000"/>
                </a:solidFill>
              </a:rPr>
              <a:t>YES</a:t>
            </a:r>
            <a:r>
              <a:rPr lang="en-US" dirty="0"/>
              <a:t>    or    (b) </a:t>
            </a:r>
            <a:r>
              <a:rPr lang="en-US" dirty="0">
                <a:solidFill>
                  <a:srgbClr val="FFC000"/>
                </a:solidFill>
              </a:rPr>
              <a:t>NO</a:t>
            </a:r>
          </a:p>
          <a:p>
            <a:pPr>
              <a:buFont typeface="Arial" panose="020B0604020202020204" pitchFamily="34" charset="0"/>
              <a:buChar char="•"/>
            </a:pPr>
            <a:r>
              <a:rPr lang="en-US" u="sng" dirty="0"/>
              <a:t>Operational definition 2</a:t>
            </a:r>
            <a:r>
              <a:rPr lang="en-US" dirty="0"/>
              <a:t> (</a:t>
            </a:r>
            <a:r>
              <a:rPr lang="en-US" i="1" dirty="0"/>
              <a:t>ordinal</a:t>
            </a:r>
            <a:r>
              <a:rPr lang="en-US" dirty="0"/>
              <a:t> level of measurement)</a:t>
            </a:r>
          </a:p>
          <a:p>
            <a:pPr lvl="2">
              <a:buFont typeface="Arial" panose="020B0604020202020204" pitchFamily="34" charset="0"/>
              <a:buChar char="•"/>
            </a:pPr>
            <a:r>
              <a:rPr lang="en-US" dirty="0"/>
              <a:t>Response to the question: </a:t>
            </a:r>
            <a:r>
              <a:rPr lang="en-US" i="1" dirty="0"/>
              <a:t>Do you feel that most of the time your communication with your primary physician is:</a:t>
            </a:r>
          </a:p>
          <a:p>
            <a:pPr lvl="2">
              <a:buFont typeface="Arial" panose="020B0604020202020204" pitchFamily="34" charset="0"/>
              <a:buChar char="•"/>
            </a:pPr>
            <a:endParaRPr lang="en-US" sz="800" dirty="0"/>
          </a:p>
          <a:p>
            <a:pPr marL="914400" lvl="2" indent="233363">
              <a:buNone/>
            </a:pPr>
            <a:r>
              <a:rPr lang="en-US" dirty="0"/>
              <a:t>(a) </a:t>
            </a:r>
            <a:r>
              <a:rPr lang="en-US" dirty="0">
                <a:solidFill>
                  <a:srgbClr val="FFC000"/>
                </a:solidFill>
              </a:rPr>
              <a:t>very satisfactory</a:t>
            </a:r>
            <a:r>
              <a:rPr lang="en-US" dirty="0"/>
              <a:t>		(d) </a:t>
            </a:r>
            <a:r>
              <a:rPr lang="en-US" dirty="0">
                <a:solidFill>
                  <a:srgbClr val="FFC000"/>
                </a:solidFill>
              </a:rPr>
              <a:t>somewhat unsatisfactory</a:t>
            </a:r>
          </a:p>
          <a:p>
            <a:pPr marL="914400" lvl="2" indent="233363">
              <a:buNone/>
            </a:pPr>
            <a:r>
              <a:rPr lang="en-US" dirty="0"/>
              <a:t>(b) </a:t>
            </a:r>
            <a:r>
              <a:rPr lang="en-US" dirty="0">
                <a:solidFill>
                  <a:srgbClr val="FFC000"/>
                </a:solidFill>
              </a:rPr>
              <a:t>somewhat satisfactory</a:t>
            </a:r>
            <a:r>
              <a:rPr lang="en-US" dirty="0"/>
              <a:t>	(e) </a:t>
            </a:r>
            <a:r>
              <a:rPr lang="en-US" dirty="0">
                <a:solidFill>
                  <a:srgbClr val="FFC000"/>
                </a:solidFill>
              </a:rPr>
              <a:t>very unsatisfactory</a:t>
            </a:r>
          </a:p>
          <a:p>
            <a:pPr marL="914400" lvl="2" indent="233363">
              <a:buNone/>
            </a:pPr>
            <a:r>
              <a:rPr lang="en-US" dirty="0"/>
              <a:t>(c) </a:t>
            </a:r>
            <a:r>
              <a:rPr lang="en-US" dirty="0">
                <a:solidFill>
                  <a:srgbClr val="FFC000"/>
                </a:solidFill>
              </a:rPr>
              <a:t>neither</a:t>
            </a:r>
          </a:p>
          <a:p>
            <a:pPr>
              <a:buFont typeface="Arial" panose="020B0604020202020204" pitchFamily="34" charset="0"/>
              <a:buChar char="•"/>
            </a:pPr>
            <a:endParaRPr lang="en-US" dirty="0"/>
          </a:p>
        </p:txBody>
      </p:sp>
      <p:sp>
        <p:nvSpPr>
          <p:cNvPr id="4" name="Rectangle 1"/>
          <p:cNvSpPr>
            <a:spLocks noChangeArrowheads="1"/>
          </p:cNvSpPr>
          <p:nvPr/>
        </p:nvSpPr>
        <p:spPr bwMode="auto">
          <a:xfrm>
            <a:off x="609601" y="6386175"/>
            <a:ext cx="853440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lvl="0" algn="r" eaLnBrk="0" hangingPunct="0"/>
            <a:r>
              <a:rPr lang="en-US" sz="1200" dirty="0">
                <a:solidFill>
                  <a:schemeClr val="bg1"/>
                </a:solidFill>
                <a:latin typeface="+mn-lt"/>
              </a:rPr>
              <a:t>Adapted from:    </a:t>
            </a:r>
            <a:r>
              <a:rPr lang="en-US" sz="1200" b="0" i="1" dirty="0">
                <a:solidFill>
                  <a:schemeClr val="bg1"/>
                </a:solidFill>
                <a:latin typeface="+mn-lt"/>
              </a:rPr>
              <a:t>James H. Watt and </a:t>
            </a:r>
            <a:r>
              <a:rPr lang="en-US" sz="1200" b="0" i="1" dirty="0" err="1">
                <a:solidFill>
                  <a:schemeClr val="bg1"/>
                </a:solidFill>
                <a:latin typeface="+mn-lt"/>
              </a:rPr>
              <a:t>Sjef</a:t>
            </a:r>
            <a:r>
              <a:rPr lang="en-US" sz="1200" b="0" i="1" dirty="0">
                <a:solidFill>
                  <a:schemeClr val="bg1"/>
                </a:solidFill>
                <a:latin typeface="+mn-lt"/>
              </a:rPr>
              <a:t> van den Berg. </a:t>
            </a:r>
            <a:r>
              <a:rPr kumimoji="0" lang="en-US" altLang="en-US" sz="1200" b="0" i="0" u="none" strike="noStrike" cap="none" normalizeH="0" baseline="0" dirty="0">
                <a:ln>
                  <a:noFill/>
                </a:ln>
                <a:solidFill>
                  <a:schemeClr val="bg1"/>
                </a:solidFill>
                <a:effectLst/>
                <a:latin typeface="+mn-lt"/>
              </a:rPr>
              <a:t>Research Methods For Communication Science. 2002</a:t>
            </a:r>
          </a:p>
          <a:p>
            <a:pPr lvl="0" algn="r" eaLnBrk="0" hangingPunct="0"/>
            <a:r>
              <a:rPr lang="en-US" altLang="en-US" sz="1200" b="0" dirty="0">
                <a:solidFill>
                  <a:schemeClr val="bg1"/>
                </a:solidFill>
                <a:latin typeface="+mn-lt"/>
              </a:rPr>
              <a:t> </a:t>
            </a:r>
            <a:r>
              <a:rPr lang="en-US" altLang="en-US" sz="1200" b="0" dirty="0">
                <a:solidFill>
                  <a:schemeClr val="bg1"/>
                </a:solidFill>
                <a:latin typeface="+mn-lt"/>
                <a:hlinkClick r:id="rId2"/>
              </a:rPr>
              <a:t>http://www.cios.org/readbook/rmcs/rmcs.htm</a:t>
            </a:r>
            <a:r>
              <a:rPr lang="en-US" altLang="en-US" sz="1200" b="0" dirty="0">
                <a:solidFill>
                  <a:schemeClr val="bg1"/>
                </a:solidFill>
                <a:latin typeface="+mn-lt"/>
              </a:rPr>
              <a:t> </a:t>
            </a:r>
            <a:r>
              <a:rPr kumimoji="0" lang="en-US" altLang="en-US" sz="1200" b="0" i="0" u="none" strike="noStrike" cap="none" normalizeH="0" baseline="0" dirty="0">
                <a:ln>
                  <a:noFill/>
                </a:ln>
                <a:solidFill>
                  <a:schemeClr val="bg1"/>
                </a:solidFill>
                <a:effectLst/>
                <a:latin typeface="+mn-lt"/>
              </a:rPr>
              <a:t> </a:t>
            </a:r>
          </a:p>
        </p:txBody>
      </p:sp>
      <p:sp>
        <p:nvSpPr>
          <p:cNvPr id="5" name="TextBox 4"/>
          <p:cNvSpPr txBox="1"/>
          <p:nvPr/>
        </p:nvSpPr>
        <p:spPr>
          <a:xfrm>
            <a:off x="6324600" y="1676400"/>
            <a:ext cx="1050288" cy="461665"/>
          </a:xfrm>
          <a:prstGeom prst="rect">
            <a:avLst/>
          </a:prstGeom>
          <a:noFill/>
        </p:spPr>
        <p:txBody>
          <a:bodyPr wrap="none" rtlCol="0">
            <a:spAutoFit/>
          </a:bodyPr>
          <a:lstStyle/>
          <a:p>
            <a:r>
              <a:rPr lang="en-US" sz="2400" b="0" dirty="0">
                <a:solidFill>
                  <a:srgbClr val="FFC000"/>
                </a:solidFill>
                <a:latin typeface="Trebuchet MS" panose="020B0603020202020204" pitchFamily="34" charset="0"/>
              </a:rPr>
              <a:t>values</a:t>
            </a:r>
          </a:p>
        </p:txBody>
      </p:sp>
      <p:sp>
        <p:nvSpPr>
          <p:cNvPr id="6" name="TextBox 5"/>
          <p:cNvSpPr txBox="1"/>
          <p:nvPr/>
        </p:nvSpPr>
        <p:spPr>
          <a:xfrm>
            <a:off x="3082778" y="1676400"/>
            <a:ext cx="2938625" cy="461665"/>
          </a:xfrm>
          <a:prstGeom prst="rect">
            <a:avLst/>
          </a:prstGeom>
          <a:noFill/>
        </p:spPr>
        <p:txBody>
          <a:bodyPr wrap="none" rtlCol="0">
            <a:spAutoFit/>
          </a:bodyPr>
          <a:lstStyle/>
          <a:p>
            <a:r>
              <a:rPr lang="en-US" sz="2400" b="0" dirty="0">
                <a:solidFill>
                  <a:srgbClr val="FF6600"/>
                </a:solidFill>
                <a:latin typeface="Trebuchet MS" panose="020B0603020202020204" pitchFamily="34" charset="0"/>
              </a:rPr>
              <a:t>exhibits variation in</a:t>
            </a:r>
          </a:p>
        </p:txBody>
      </p:sp>
      <p:sp>
        <p:nvSpPr>
          <p:cNvPr id="7" name="Slide Number Placeholder 6"/>
          <p:cNvSpPr>
            <a:spLocks noGrp="1"/>
          </p:cNvSpPr>
          <p:nvPr>
            <p:ph type="sldNum" sz="quarter" idx="10"/>
          </p:nvPr>
        </p:nvSpPr>
        <p:spPr/>
        <p:txBody>
          <a:bodyPr/>
          <a:lstStyle/>
          <a:p>
            <a:fld id="{E275BFA4-CA6D-4892-8C0A-6B14E134BD5D}" type="slidenum">
              <a:rPr lang="en-US" smtClean="0"/>
              <a:pPr/>
              <a:t>88</a:t>
            </a:fld>
            <a:endParaRPr lang="en-US"/>
          </a:p>
        </p:txBody>
      </p:sp>
    </p:spTree>
    <p:extLst>
      <p:ext uri="{BB962C8B-B14F-4D97-AF65-F5344CB8AC3E}">
        <p14:creationId xmlns:p14="http://schemas.microsoft.com/office/powerpoint/2010/main" val="999648711"/>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28599" y="762000"/>
            <a:ext cx="3657601" cy="762000"/>
          </a:xfrm>
        </p:spPr>
        <p:txBody>
          <a:bodyPr/>
          <a:lstStyle/>
          <a:p>
            <a:r>
              <a:rPr lang="en-US" dirty="0"/>
              <a:t>Steps in research data analysis</a:t>
            </a:r>
          </a:p>
        </p:txBody>
      </p:sp>
      <p:sp>
        <p:nvSpPr>
          <p:cNvPr id="5" name="Content Placeholder 4"/>
          <p:cNvSpPr>
            <a:spLocks noGrp="1"/>
          </p:cNvSpPr>
          <p:nvPr>
            <p:ph idx="1"/>
          </p:nvPr>
        </p:nvSpPr>
        <p:spPr>
          <a:xfrm>
            <a:off x="228600" y="2057400"/>
            <a:ext cx="8686800" cy="4572000"/>
          </a:xfrm>
        </p:spPr>
        <p:txBody>
          <a:bodyPr/>
          <a:lstStyle/>
          <a:p>
            <a:pPr marL="457200" indent="-457200">
              <a:buFont typeface="+mj-lt"/>
              <a:buAutoNum type="arabicPeriod"/>
            </a:pPr>
            <a:r>
              <a:rPr lang="en-US" sz="1600" dirty="0"/>
              <a:t>Specify the question you are asking.</a:t>
            </a:r>
          </a:p>
          <a:p>
            <a:pPr marL="457200" indent="-457200">
              <a:buFont typeface="+mj-lt"/>
              <a:buAutoNum type="arabicPeriod"/>
            </a:pPr>
            <a:r>
              <a:rPr lang="en-US" sz="1600" dirty="0"/>
              <a:t>Put the question in the form of a null hypothesis and alternative hypothesis.</a:t>
            </a:r>
          </a:p>
          <a:p>
            <a:pPr marL="457200" indent="-457200">
              <a:buFont typeface="+mj-lt"/>
              <a:buAutoNum type="arabicPeriod"/>
            </a:pPr>
            <a:r>
              <a:rPr lang="en-US" sz="1600" dirty="0"/>
              <a:t>Determine which variables are relevant to the question.</a:t>
            </a:r>
          </a:p>
          <a:p>
            <a:pPr marL="457200" indent="-457200">
              <a:buFont typeface="+mj-lt"/>
              <a:buAutoNum type="arabicPeriod"/>
            </a:pPr>
            <a:r>
              <a:rPr lang="en-US" sz="1600" dirty="0"/>
              <a:t>Determine what kind of variable each one is.</a:t>
            </a:r>
          </a:p>
          <a:p>
            <a:pPr marL="457200" indent="-457200">
              <a:buFont typeface="+mj-lt"/>
              <a:buAutoNum type="arabicPeriod"/>
            </a:pPr>
            <a:r>
              <a:rPr lang="en-US" sz="1600" dirty="0"/>
              <a:t>Put the question in the form of a </a:t>
            </a:r>
            <a:r>
              <a:rPr lang="en-US" sz="1600" dirty="0">
                <a:solidFill>
                  <a:srgbClr val="FFFF00"/>
                </a:solidFill>
              </a:rPr>
              <a:t>statistical null hypothesis and alternative hypothesis</a:t>
            </a:r>
            <a:r>
              <a:rPr lang="en-US" sz="1600" dirty="0"/>
              <a:t>.</a:t>
            </a:r>
          </a:p>
          <a:p>
            <a:pPr marL="457200" indent="-457200">
              <a:buFont typeface="+mj-lt"/>
              <a:buAutoNum type="arabicPeriod"/>
            </a:pPr>
            <a:r>
              <a:rPr lang="en-US" sz="1600" dirty="0"/>
              <a:t>Design an experiment that controls or randomizes the confounding variables.</a:t>
            </a:r>
          </a:p>
          <a:p>
            <a:pPr marL="457200" indent="-457200">
              <a:buFont typeface="+mj-lt"/>
              <a:buAutoNum type="arabicPeriod"/>
            </a:pPr>
            <a:r>
              <a:rPr lang="en-US" sz="1600" dirty="0"/>
              <a:t>Based on the number of variables, the kinds of variables, the expected fit to the parametric assumptions, and the hypothesis to be tested, choose the best statistical test to use. </a:t>
            </a:r>
          </a:p>
          <a:p>
            <a:pPr marL="457200" indent="-457200">
              <a:buFont typeface="+mj-lt"/>
              <a:buAutoNum type="arabicPeriod"/>
            </a:pPr>
            <a:r>
              <a:rPr lang="en-US" sz="1600" dirty="0"/>
              <a:t>If possible, do a power analysis to determine a good sample size for the experiment.</a:t>
            </a:r>
          </a:p>
          <a:p>
            <a:pPr marL="457200" indent="-457200">
              <a:buFont typeface="+mj-lt"/>
              <a:buAutoNum type="arabicPeriod"/>
            </a:pPr>
            <a:r>
              <a:rPr lang="en-US" sz="1600" dirty="0"/>
              <a:t>Do the experiment.</a:t>
            </a:r>
          </a:p>
          <a:p>
            <a:pPr marL="457200" indent="-457200">
              <a:buFont typeface="+mj-lt"/>
              <a:buAutoNum type="arabicPeriod"/>
            </a:pPr>
            <a:r>
              <a:rPr lang="en-US" sz="1600" dirty="0"/>
              <a:t>Examine the data to see if it meets the assumptions of the statistical test you chose. If it doesn't, choose a more appropriate test.</a:t>
            </a:r>
          </a:p>
          <a:p>
            <a:pPr marL="457200" indent="-457200">
              <a:buFont typeface="+mj-lt"/>
              <a:buAutoNum type="arabicPeriod"/>
            </a:pPr>
            <a:r>
              <a:rPr lang="en-US" sz="1600" dirty="0"/>
              <a:t>Apply the statistical test you chose, and interpret the results.</a:t>
            </a:r>
          </a:p>
          <a:p>
            <a:pPr marL="457200" indent="-457200">
              <a:buFont typeface="+mj-lt"/>
              <a:buAutoNum type="arabicPeriod"/>
            </a:pPr>
            <a:r>
              <a:rPr lang="en-US" sz="1600" dirty="0"/>
              <a:t>Communicate your results effectively, usually with a graph or table. </a:t>
            </a:r>
          </a:p>
        </p:txBody>
      </p:sp>
      <p:sp>
        <p:nvSpPr>
          <p:cNvPr id="2" name="Rectangle 1"/>
          <p:cNvSpPr/>
          <p:nvPr/>
        </p:nvSpPr>
        <p:spPr>
          <a:xfrm>
            <a:off x="228600" y="6443246"/>
            <a:ext cx="8839200" cy="338554"/>
          </a:xfrm>
          <a:prstGeom prst="rect">
            <a:avLst/>
          </a:prstGeom>
        </p:spPr>
        <p:txBody>
          <a:bodyPr wrap="square">
            <a:spAutoFit/>
          </a:bodyPr>
          <a:lstStyle/>
          <a:p>
            <a:pPr algn="r"/>
            <a:r>
              <a:rPr lang="en-US" sz="1600" b="0" dirty="0">
                <a:solidFill>
                  <a:schemeClr val="bg1"/>
                </a:solidFill>
              </a:rPr>
              <a:t>John H. McDonald. The Handbook of Biological Statistics ©. 2014. </a:t>
            </a:r>
            <a:r>
              <a:rPr lang="en-US" sz="1600" b="0" dirty="0">
                <a:solidFill>
                  <a:schemeClr val="bg1"/>
                </a:solidFill>
                <a:hlinkClick r:id="rId2"/>
              </a:rPr>
              <a:t>http://www.biostathandbook.com/</a:t>
            </a:r>
            <a:r>
              <a:rPr lang="en-US" sz="1600" b="0" dirty="0">
                <a:solidFill>
                  <a:schemeClr val="bg1"/>
                </a:solidFill>
              </a:rPr>
              <a:t> </a:t>
            </a:r>
          </a:p>
        </p:txBody>
      </p:sp>
      <p:sp>
        <p:nvSpPr>
          <p:cNvPr id="3" name="Slide Number Placeholder 2"/>
          <p:cNvSpPr>
            <a:spLocks noGrp="1"/>
          </p:cNvSpPr>
          <p:nvPr>
            <p:ph type="sldNum" sz="quarter" idx="10"/>
          </p:nvPr>
        </p:nvSpPr>
        <p:spPr/>
        <p:txBody>
          <a:bodyPr/>
          <a:lstStyle/>
          <a:p>
            <a:fld id="{E275BFA4-CA6D-4892-8C0A-6B14E134BD5D}" type="slidenum">
              <a:rPr lang="en-US" smtClean="0"/>
              <a:pPr/>
              <a:t>89</a:t>
            </a:fld>
            <a:endParaRPr lang="en-US"/>
          </a:p>
        </p:txBody>
      </p:sp>
      <p:pic>
        <p:nvPicPr>
          <p:cNvPr id="6" name="Picture 5">
            <a:extLst>
              <a:ext uri="{FF2B5EF4-FFF2-40B4-BE49-F238E27FC236}">
                <a16:creationId xmlns:a16="http://schemas.microsoft.com/office/drawing/2014/main" id="{46842A91-F0DC-48F9-8752-CAA2E9B58C20}"/>
              </a:ext>
            </a:extLst>
          </p:cNvPr>
          <p:cNvPicPr>
            <a:picLocks noChangeAspect="1"/>
          </p:cNvPicPr>
          <p:nvPr/>
        </p:nvPicPr>
        <p:blipFill>
          <a:blip r:embed="rId3"/>
          <a:stretch>
            <a:fillRect/>
          </a:stretch>
        </p:blipFill>
        <p:spPr>
          <a:xfrm>
            <a:off x="5257800" y="631271"/>
            <a:ext cx="3352800" cy="1785457"/>
          </a:xfrm>
          <a:prstGeom prst="rect">
            <a:avLst/>
          </a:prstGeom>
        </p:spPr>
      </p:pic>
    </p:spTree>
    <p:extLst>
      <p:ext uri="{BB962C8B-B14F-4D97-AF65-F5344CB8AC3E}">
        <p14:creationId xmlns:p14="http://schemas.microsoft.com/office/powerpoint/2010/main" val="286548010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The scientific endeavor of BMI</a:t>
            </a:r>
          </a:p>
        </p:txBody>
      </p:sp>
      <p:sp>
        <p:nvSpPr>
          <p:cNvPr id="2" name="Slide Number Placeholder 1"/>
          <p:cNvSpPr>
            <a:spLocks noGrp="1"/>
          </p:cNvSpPr>
          <p:nvPr>
            <p:ph type="sldNum" sz="quarter" idx="10"/>
          </p:nvPr>
        </p:nvSpPr>
        <p:spPr/>
        <p:txBody>
          <a:bodyPr/>
          <a:lstStyle/>
          <a:p>
            <a:fld id="{7C5DB68A-9D44-4073-920F-D08D647C06A7}" type="slidenum">
              <a:rPr lang="en-US" smtClean="0"/>
              <a:t>9</a:t>
            </a:fld>
            <a:endParaRPr lang="en-US" dirty="0"/>
          </a:p>
        </p:txBody>
      </p:sp>
      <p:pic>
        <p:nvPicPr>
          <p:cNvPr id="7" name="Picture 6">
            <a:extLst>
              <a:ext uri="{FF2B5EF4-FFF2-40B4-BE49-F238E27FC236}">
                <a16:creationId xmlns:a16="http://schemas.microsoft.com/office/drawing/2014/main" id="{56FE7A4A-AF37-4DFF-B5EB-96AE5232D745}"/>
              </a:ext>
            </a:extLst>
          </p:cNvPr>
          <p:cNvPicPr>
            <a:picLocks noChangeAspect="1"/>
          </p:cNvPicPr>
          <p:nvPr/>
        </p:nvPicPr>
        <p:blipFill>
          <a:blip r:embed="rId2"/>
          <a:stretch>
            <a:fillRect/>
          </a:stretch>
        </p:blipFill>
        <p:spPr>
          <a:xfrm>
            <a:off x="2382772" y="1809763"/>
            <a:ext cx="6532628" cy="3619474"/>
          </a:xfrm>
          <a:prstGeom prst="rect">
            <a:avLst/>
          </a:prstGeom>
        </p:spPr>
      </p:pic>
      <p:sp>
        <p:nvSpPr>
          <p:cNvPr id="3" name="Rectangle 2">
            <a:extLst>
              <a:ext uri="{FF2B5EF4-FFF2-40B4-BE49-F238E27FC236}">
                <a16:creationId xmlns:a16="http://schemas.microsoft.com/office/drawing/2014/main" id="{D7ACDB92-E2AB-4B29-A163-3CECD4E5C69B}"/>
              </a:ext>
            </a:extLst>
          </p:cNvPr>
          <p:cNvSpPr/>
          <p:nvPr/>
        </p:nvSpPr>
        <p:spPr bwMode="auto">
          <a:xfrm>
            <a:off x="533401" y="2756783"/>
            <a:ext cx="1981200" cy="1727056"/>
          </a:xfrm>
          <a:prstGeom prst="rect">
            <a:avLst/>
          </a:prstGeom>
          <a:noFill/>
          <a:ln w="38100" cap="flat" cmpd="sng" algn="ctr">
            <a:solidFill>
              <a:srgbClr val="FFFF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cxnSp>
        <p:nvCxnSpPr>
          <p:cNvPr id="9" name="Connector: Elbow 8">
            <a:extLst>
              <a:ext uri="{FF2B5EF4-FFF2-40B4-BE49-F238E27FC236}">
                <a16:creationId xmlns:a16="http://schemas.microsoft.com/office/drawing/2014/main" id="{62B535AE-009E-446D-87C4-E51DDABEAD37}"/>
              </a:ext>
            </a:extLst>
          </p:cNvPr>
          <p:cNvCxnSpPr>
            <a:cxnSpLocks/>
            <a:stCxn id="3" idx="3"/>
            <a:endCxn id="12" idx="1"/>
          </p:cNvCxnSpPr>
          <p:nvPr/>
        </p:nvCxnSpPr>
        <p:spPr bwMode="auto">
          <a:xfrm>
            <a:off x="2514601" y="3620311"/>
            <a:ext cx="2438399" cy="1"/>
          </a:xfrm>
          <a:prstGeom prst="bentConnector3">
            <a:avLst>
              <a:gd name="adj1" fmla="val 50000"/>
            </a:avLst>
          </a:prstGeom>
          <a:solidFill>
            <a:schemeClr val="accent1"/>
          </a:solidFill>
          <a:ln w="38100" cap="flat" cmpd="sng" algn="ctr">
            <a:solidFill>
              <a:srgbClr val="FFFF00"/>
            </a:solidFill>
            <a:prstDash val="solid"/>
            <a:round/>
            <a:headEnd type="triangle" w="med" len="med"/>
            <a:tailEnd type="none" w="med" len="med"/>
          </a:ln>
          <a:effectLst/>
        </p:spPr>
      </p:cxnSp>
      <p:sp>
        <p:nvSpPr>
          <p:cNvPr id="12" name="Rectangle 11">
            <a:extLst>
              <a:ext uri="{FF2B5EF4-FFF2-40B4-BE49-F238E27FC236}">
                <a16:creationId xmlns:a16="http://schemas.microsoft.com/office/drawing/2014/main" id="{BA67168A-5290-42BE-9592-889A878D956A}"/>
              </a:ext>
            </a:extLst>
          </p:cNvPr>
          <p:cNvSpPr/>
          <p:nvPr/>
        </p:nvSpPr>
        <p:spPr bwMode="auto">
          <a:xfrm>
            <a:off x="4953000" y="1486712"/>
            <a:ext cx="3962400" cy="4267199"/>
          </a:xfrm>
          <a:prstGeom prst="rect">
            <a:avLst/>
          </a:prstGeom>
          <a:noFill/>
          <a:ln w="38100" cap="flat" cmpd="sng" algn="ctr">
            <a:solidFill>
              <a:srgbClr val="FFFF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17" name="Content Placeholder 4">
            <a:extLst>
              <a:ext uri="{FF2B5EF4-FFF2-40B4-BE49-F238E27FC236}">
                <a16:creationId xmlns:a16="http://schemas.microsoft.com/office/drawing/2014/main" id="{74A9B0D4-C247-4339-96FC-7D9664E2A11A}"/>
              </a:ext>
            </a:extLst>
          </p:cNvPr>
          <p:cNvSpPr>
            <a:spLocks noGrp="1"/>
          </p:cNvSpPr>
          <p:nvPr>
            <p:ph idx="1"/>
          </p:nvPr>
        </p:nvSpPr>
        <p:spPr>
          <a:xfrm>
            <a:off x="228599" y="1371600"/>
            <a:ext cx="2057401" cy="3886200"/>
          </a:xfrm>
        </p:spPr>
        <p:txBody>
          <a:bodyPr/>
          <a:lstStyle/>
          <a:p>
            <a:pPr marL="0" indent="0"/>
            <a:r>
              <a:rPr lang="en-US" sz="1600" i="1" dirty="0"/>
              <a:t>Biomedical informatics (BMI) is </a:t>
            </a:r>
          </a:p>
          <a:p>
            <a:pPr>
              <a:buFont typeface="Arial" panose="020B0604020202020204" pitchFamily="34" charset="0"/>
              <a:buChar char="•"/>
            </a:pPr>
            <a:r>
              <a:rPr lang="en-US" sz="1600" i="1" dirty="0"/>
              <a:t>the interdisciplinary field </a:t>
            </a:r>
          </a:p>
          <a:p>
            <a:pPr>
              <a:buFont typeface="Arial" panose="020B0604020202020204" pitchFamily="34" charset="0"/>
              <a:buChar char="•"/>
            </a:pPr>
            <a:r>
              <a:rPr lang="en-US" sz="1600" i="1" dirty="0"/>
              <a:t>that studies and pursues the effective uses of biomedical data, information, and knowledge </a:t>
            </a:r>
          </a:p>
          <a:p>
            <a:pPr>
              <a:buFont typeface="Arial" panose="020B0604020202020204" pitchFamily="34" charset="0"/>
              <a:buChar char="•"/>
            </a:pPr>
            <a:r>
              <a:rPr lang="en-US" sz="1600" i="1" dirty="0"/>
              <a:t>for scientific inquiry, problem solving, and decision making,</a:t>
            </a:r>
          </a:p>
          <a:p>
            <a:pPr>
              <a:buFont typeface="Arial" panose="020B0604020202020204" pitchFamily="34" charset="0"/>
              <a:buChar char="•"/>
            </a:pPr>
            <a:r>
              <a:rPr lang="en-US" sz="1600" i="1" dirty="0"/>
              <a:t>driven by efforts to improve human health.</a:t>
            </a:r>
          </a:p>
        </p:txBody>
      </p:sp>
      <p:sp>
        <p:nvSpPr>
          <p:cNvPr id="11" name="TextBox 10">
            <a:extLst>
              <a:ext uri="{FF2B5EF4-FFF2-40B4-BE49-F238E27FC236}">
                <a16:creationId xmlns:a16="http://schemas.microsoft.com/office/drawing/2014/main" id="{48E69719-5171-4434-B533-9B560149A46F}"/>
              </a:ext>
            </a:extLst>
          </p:cNvPr>
          <p:cNvSpPr txBox="1"/>
          <p:nvPr/>
        </p:nvSpPr>
        <p:spPr>
          <a:xfrm>
            <a:off x="533401" y="4458511"/>
            <a:ext cx="1981199" cy="461665"/>
          </a:xfrm>
          <a:prstGeom prst="rect">
            <a:avLst/>
          </a:prstGeom>
          <a:solidFill>
            <a:srgbClr val="FFFF00"/>
          </a:solidFill>
          <a:ln w="38100">
            <a:solidFill>
              <a:srgbClr val="FFFF00"/>
            </a:solidFill>
          </a:ln>
        </p:spPr>
        <p:txBody>
          <a:bodyPr wrap="square" rtlCol="0">
            <a:spAutoFit/>
          </a:bodyPr>
          <a:lstStyle/>
          <a:p>
            <a:r>
              <a:rPr lang="en-US" sz="2400" dirty="0"/>
              <a:t>core activities</a:t>
            </a:r>
          </a:p>
        </p:txBody>
      </p:sp>
    </p:spTree>
    <p:extLst>
      <p:ext uri="{BB962C8B-B14F-4D97-AF65-F5344CB8AC3E}">
        <p14:creationId xmlns:p14="http://schemas.microsoft.com/office/powerpoint/2010/main" val="2064180737"/>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Statistical hypothesis</a:t>
            </a:r>
          </a:p>
        </p:txBody>
      </p:sp>
      <p:sp>
        <p:nvSpPr>
          <p:cNvPr id="3" name="Content Placeholder 2"/>
          <p:cNvSpPr>
            <a:spLocks noGrp="1"/>
          </p:cNvSpPr>
          <p:nvPr>
            <p:ph idx="1"/>
          </p:nvPr>
        </p:nvSpPr>
        <p:spPr/>
        <p:txBody>
          <a:bodyPr/>
          <a:lstStyle/>
          <a:p>
            <a:pPr>
              <a:buFont typeface="Arial" panose="020B0604020202020204" pitchFamily="34" charset="0"/>
              <a:buChar char="•"/>
            </a:pPr>
            <a:r>
              <a:rPr lang="en-US" dirty="0"/>
              <a:t>A </a:t>
            </a:r>
            <a:r>
              <a:rPr lang="en-US" b="1" dirty="0"/>
              <a:t>statistical hypothesis</a:t>
            </a:r>
            <a:r>
              <a:rPr lang="en-US" dirty="0"/>
              <a:t> is an assumption about a ‘</a:t>
            </a:r>
            <a:r>
              <a:rPr lang="en-US" i="1" dirty="0"/>
              <a:t>population parameter</a:t>
            </a:r>
            <a:r>
              <a:rPr lang="en-US" dirty="0"/>
              <a:t>’, i.e. a measurable characteristic of a population, such as a mean or a standard deviation. </a:t>
            </a:r>
          </a:p>
          <a:p>
            <a:pPr>
              <a:buFont typeface="Arial" panose="020B0604020202020204" pitchFamily="34" charset="0"/>
              <a:buChar char="•"/>
            </a:pPr>
            <a:r>
              <a:rPr lang="en-US" dirty="0"/>
              <a:t>This assumption may or may not be true. </a:t>
            </a:r>
          </a:p>
          <a:p>
            <a:pPr>
              <a:buFont typeface="Arial" panose="020B0604020202020204" pitchFamily="34" charset="0"/>
              <a:buChar char="•"/>
            </a:pPr>
            <a:r>
              <a:rPr lang="en-US" b="1" dirty="0"/>
              <a:t>Hypothesis testing</a:t>
            </a:r>
            <a:r>
              <a:rPr lang="en-US" dirty="0"/>
              <a:t> refers to the formal procedures used by statisticians to accept or reject statistical hypotheses.</a:t>
            </a:r>
          </a:p>
          <a:p>
            <a:pPr>
              <a:buFont typeface="Arial" panose="020B0604020202020204" pitchFamily="34" charset="0"/>
              <a:buChar char="•"/>
            </a:pPr>
            <a:r>
              <a:rPr lang="en-US" dirty="0"/>
              <a:t>The best way to determine whether a statistical hypothesis is true would be to examine the entire population. Since that is often impractical, researchers typically examine a random sample from the population. If sample data are not consistent with the statistical hypothesis, the hypothesis is rejected.</a:t>
            </a:r>
          </a:p>
          <a:p>
            <a:pPr>
              <a:buFont typeface="Arial" panose="020B0604020202020204" pitchFamily="34" charset="0"/>
              <a:buChar char="•"/>
            </a:pPr>
            <a:endParaRPr lang="en-US" dirty="0"/>
          </a:p>
        </p:txBody>
      </p:sp>
      <p:sp>
        <p:nvSpPr>
          <p:cNvPr id="4" name="Rectangle 3"/>
          <p:cNvSpPr/>
          <p:nvPr/>
        </p:nvSpPr>
        <p:spPr>
          <a:xfrm>
            <a:off x="2819400" y="6443246"/>
            <a:ext cx="6248400" cy="338554"/>
          </a:xfrm>
          <a:prstGeom prst="rect">
            <a:avLst/>
          </a:prstGeom>
        </p:spPr>
        <p:txBody>
          <a:bodyPr wrap="square">
            <a:spAutoFit/>
          </a:bodyPr>
          <a:lstStyle/>
          <a:p>
            <a:pPr algn="r"/>
            <a:r>
              <a:rPr lang="en-US" sz="1600" dirty="0">
                <a:solidFill>
                  <a:schemeClr val="bg1"/>
                </a:solidFill>
                <a:hlinkClick r:id="rId2"/>
              </a:rPr>
              <a:t>http://stattrek.com/hypothesis-test/hypothesis-testing.aspx</a:t>
            </a:r>
            <a:r>
              <a:rPr lang="en-US" sz="1600" dirty="0">
                <a:solidFill>
                  <a:schemeClr val="bg1"/>
                </a:solidFill>
              </a:rPr>
              <a:t> </a:t>
            </a:r>
          </a:p>
        </p:txBody>
      </p:sp>
      <p:sp>
        <p:nvSpPr>
          <p:cNvPr id="5" name="Slide Number Placeholder 4"/>
          <p:cNvSpPr>
            <a:spLocks noGrp="1"/>
          </p:cNvSpPr>
          <p:nvPr>
            <p:ph type="sldNum" sz="quarter" idx="10"/>
          </p:nvPr>
        </p:nvSpPr>
        <p:spPr/>
        <p:txBody>
          <a:bodyPr/>
          <a:lstStyle/>
          <a:p>
            <a:fld id="{E275BFA4-CA6D-4892-8C0A-6B14E134BD5D}" type="slidenum">
              <a:rPr lang="en-US" smtClean="0"/>
              <a:pPr/>
              <a:t>90</a:t>
            </a:fld>
            <a:endParaRPr lang="en-US"/>
          </a:p>
        </p:txBody>
      </p:sp>
    </p:spTree>
    <p:extLst>
      <p:ext uri="{BB962C8B-B14F-4D97-AF65-F5344CB8AC3E}">
        <p14:creationId xmlns:p14="http://schemas.microsoft.com/office/powerpoint/2010/main" val="1118254540"/>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AutoShape 2"/>
          <p:cNvSpPr>
            <a:spLocks noGrp="1" noChangeArrowheads="1"/>
          </p:cNvSpPr>
          <p:nvPr>
            <p:ph type="title"/>
          </p:nvPr>
        </p:nvSpPr>
        <p:spPr/>
        <p:txBody>
          <a:bodyPr/>
          <a:lstStyle/>
          <a:p>
            <a:pPr eaLnBrk="1" hangingPunct="1"/>
            <a:r>
              <a:rPr lang="en-US" altLang="en-US" dirty="0"/>
              <a:t>Data and Reality</a:t>
            </a:r>
          </a:p>
        </p:txBody>
      </p:sp>
      <p:sp>
        <p:nvSpPr>
          <p:cNvPr id="11267" name="Content Placeholder 23"/>
          <p:cNvSpPr>
            <a:spLocks noGrp="1"/>
          </p:cNvSpPr>
          <p:nvPr>
            <p:ph idx="1"/>
          </p:nvPr>
        </p:nvSpPr>
        <p:spPr>
          <a:xfrm>
            <a:off x="533400" y="3200400"/>
            <a:ext cx="1752600" cy="441061"/>
          </a:xfrm>
        </p:spPr>
        <p:txBody>
          <a:bodyPr/>
          <a:lstStyle/>
          <a:p>
            <a:pPr marL="233363" indent="-233363"/>
            <a:r>
              <a:rPr lang="en-US" altLang="en-US" sz="2400" dirty="0">
                <a:solidFill>
                  <a:srgbClr val="FFFF00"/>
                </a:solidFill>
              </a:rPr>
              <a:t>Referents</a:t>
            </a:r>
            <a:endParaRPr lang="en-US" altLang="en-US" sz="1600" dirty="0"/>
          </a:p>
        </p:txBody>
      </p:sp>
      <p:sp>
        <p:nvSpPr>
          <p:cNvPr id="25" name="Content Placeholder 24"/>
          <p:cNvSpPr>
            <a:spLocks noGrp="1"/>
          </p:cNvSpPr>
          <p:nvPr>
            <p:ph sz="half" idx="4294967295"/>
          </p:nvPr>
        </p:nvSpPr>
        <p:spPr>
          <a:xfrm>
            <a:off x="6613525" y="3200400"/>
            <a:ext cx="2301875" cy="457200"/>
          </a:xfrm>
          <a:prstGeom prst="rect">
            <a:avLst/>
          </a:prstGeom>
        </p:spPr>
        <p:txBody>
          <a:bodyPr/>
          <a:lstStyle/>
          <a:p>
            <a:pPr marL="569913" indent="-280988"/>
            <a:r>
              <a:rPr lang="en-US" altLang="en-US" sz="2400" dirty="0">
                <a:solidFill>
                  <a:srgbClr val="FFFF00"/>
                </a:solidFill>
              </a:rPr>
              <a:t>References</a:t>
            </a:r>
          </a:p>
        </p:txBody>
      </p:sp>
      <p:grpSp>
        <p:nvGrpSpPr>
          <p:cNvPr id="11269" name="Group 28"/>
          <p:cNvGrpSpPr>
            <a:grpSpLocks/>
          </p:cNvGrpSpPr>
          <p:nvPr/>
        </p:nvGrpSpPr>
        <p:grpSpPr bwMode="auto">
          <a:xfrm>
            <a:off x="177800" y="1752600"/>
            <a:ext cx="8742363" cy="1366838"/>
            <a:chOff x="177283" y="2057400"/>
            <a:chExt cx="8742782" cy="1366935"/>
          </a:xfrm>
        </p:grpSpPr>
        <p:pic>
          <p:nvPicPr>
            <p:cNvPr id="11272" name="Picture 29" descr="skew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7283" y="2057400"/>
              <a:ext cx="8742782" cy="13669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73" name="Picture 4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830818" y="2326428"/>
              <a:ext cx="1316631" cy="8201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74" name="Line 60"/>
            <p:cNvSpPr>
              <a:spLocks noChangeShapeType="1"/>
            </p:cNvSpPr>
            <p:nvPr/>
          </p:nvSpPr>
          <p:spPr bwMode="auto">
            <a:xfrm flipH="1">
              <a:off x="7051813" y="2438400"/>
              <a:ext cx="448851" cy="136693"/>
            </a:xfrm>
            <a:prstGeom prst="line">
              <a:avLst/>
            </a:prstGeom>
            <a:noFill/>
            <a:ln w="38100">
              <a:solidFill>
                <a:schemeClr val="bg1"/>
              </a:solidFill>
              <a:round/>
              <a:headEnd/>
              <a:tailEnd type="triangle" w="med" len="med"/>
            </a:ln>
            <a:extLst>
              <a:ext uri="{909E8E84-426E-40DD-AFC4-6F175D3DCCD1}">
                <a14:hiddenFill xmlns:a14="http://schemas.microsoft.com/office/drawing/2010/main">
                  <a:noFill/>
                </a14:hiddenFill>
              </a:ext>
            </a:extLst>
          </p:spPr>
          <p:txBody>
            <a:bodyPr anchor="ctr"/>
            <a:lstStyle/>
            <a:p>
              <a:endParaRPr lang="en-US"/>
            </a:p>
          </p:txBody>
        </p:sp>
      </p:grpSp>
      <p:sp>
        <p:nvSpPr>
          <p:cNvPr id="26" name="Content Placeholder 24"/>
          <p:cNvSpPr txBox="1">
            <a:spLocks/>
          </p:cNvSpPr>
          <p:nvPr/>
        </p:nvSpPr>
        <p:spPr bwMode="auto">
          <a:xfrm>
            <a:off x="3197225" y="3200400"/>
            <a:ext cx="2692899" cy="457200"/>
          </a:xfrm>
          <a:prstGeom prst="rect">
            <a:avLst/>
          </a:prstGeom>
          <a:noFill/>
          <a:ln w="9525">
            <a:noFill/>
            <a:miter lim="800000"/>
            <a:headEnd/>
            <a:tailEnd/>
          </a:ln>
        </p:spPr>
        <p:txBody>
          <a:bodyPr/>
          <a:lstStyle/>
          <a:p>
            <a:pPr algn="l" eaLnBrk="0" hangingPunct="0">
              <a:spcBef>
                <a:spcPct val="20000"/>
              </a:spcBef>
              <a:defRPr/>
            </a:pPr>
            <a:r>
              <a:rPr lang="en-US" sz="2400" b="0" kern="0" dirty="0">
                <a:solidFill>
                  <a:srgbClr val="FFFF00"/>
                </a:solidFill>
                <a:latin typeface="+mn-lt"/>
              </a:rPr>
              <a:t>Window on reality</a:t>
            </a:r>
          </a:p>
        </p:txBody>
      </p:sp>
      <p:sp>
        <p:nvSpPr>
          <p:cNvPr id="10" name="Content Placeholder 23"/>
          <p:cNvSpPr txBox="1">
            <a:spLocks/>
          </p:cNvSpPr>
          <p:nvPr/>
        </p:nvSpPr>
        <p:spPr>
          <a:xfrm>
            <a:off x="6595511" y="2841712"/>
            <a:ext cx="2667000" cy="3167062"/>
          </a:xfrm>
          <a:prstGeom prst="rect">
            <a:avLst/>
          </a:prstGeom>
        </p:spPr>
        <p:txBody>
          <a:bodyPr/>
          <a:lstStyle>
            <a:lvl1pPr marL="342900" indent="-342900" algn="l" rtl="0" eaLnBrk="1" fontAlgn="base" hangingPunct="1">
              <a:spcBef>
                <a:spcPct val="20000"/>
              </a:spcBef>
              <a:spcAft>
                <a:spcPct val="0"/>
              </a:spcAft>
              <a:buClr>
                <a:schemeClr val="bg1"/>
              </a:buClr>
              <a:defRPr sz="2400" b="0" i="0">
                <a:solidFill>
                  <a:schemeClr val="bg1"/>
                </a:solidFill>
                <a:latin typeface="Trebuchet MS"/>
                <a:ea typeface="ＭＳ Ｐゴシック" pitchFamily="122" charset="-128"/>
                <a:cs typeface="Trebuchet MS"/>
              </a:defRPr>
            </a:lvl1pPr>
            <a:lvl2pPr marL="742950" indent="-285750" algn="l" rtl="0" eaLnBrk="1" fontAlgn="base" hangingPunct="1">
              <a:spcBef>
                <a:spcPct val="20000"/>
              </a:spcBef>
              <a:spcAft>
                <a:spcPct val="0"/>
              </a:spcAft>
              <a:buClr>
                <a:schemeClr val="bg1"/>
              </a:buClr>
              <a:buSzPct val="80000"/>
              <a:buFont typeface="Times" charset="0"/>
              <a:buChar char="•"/>
              <a:defRPr lang="en-US" sz="2400" b="0" i="0" dirty="0" smtClean="0">
                <a:solidFill>
                  <a:schemeClr val="bg1"/>
                </a:solidFill>
                <a:latin typeface="Trebuchet MS"/>
                <a:ea typeface="ＭＳ Ｐゴシック" pitchFamily="122" charset="-128"/>
                <a:cs typeface="Trebuchet MS"/>
              </a:defRPr>
            </a:lvl2pPr>
            <a:lvl3pPr marL="1143000" indent="-228600" algn="l" rtl="0" eaLnBrk="1" fontAlgn="base" hangingPunct="1">
              <a:spcBef>
                <a:spcPct val="20000"/>
              </a:spcBef>
              <a:spcAft>
                <a:spcPct val="0"/>
              </a:spcAft>
              <a:buClr>
                <a:schemeClr val="bg1"/>
              </a:buClr>
              <a:buChar char="•"/>
              <a:defRPr sz="2000" b="0" i="0">
                <a:solidFill>
                  <a:schemeClr val="bg1"/>
                </a:solidFill>
                <a:latin typeface="Trebuchet MS"/>
                <a:ea typeface="ＭＳ Ｐゴシック" pitchFamily="122" charset="-128"/>
                <a:cs typeface="Trebuchet MS"/>
              </a:defRPr>
            </a:lvl3pPr>
            <a:lvl4pPr marL="1600200" indent="-228600" algn="l" rtl="0" eaLnBrk="1" fontAlgn="base" hangingPunct="1">
              <a:spcBef>
                <a:spcPct val="20000"/>
              </a:spcBef>
              <a:spcAft>
                <a:spcPct val="0"/>
              </a:spcAft>
              <a:buClr>
                <a:schemeClr val="bg1"/>
              </a:buClr>
              <a:buSzPct val="95000"/>
              <a:buFont typeface="Times" charset="0"/>
              <a:buChar char="•"/>
              <a:defRPr sz="2000" b="0" i="0">
                <a:solidFill>
                  <a:schemeClr val="bg1"/>
                </a:solidFill>
                <a:latin typeface="Trebuchet MS"/>
                <a:ea typeface="ＭＳ Ｐゴシック" pitchFamily="122" charset="-128"/>
                <a:cs typeface="Trebuchet MS"/>
              </a:defRPr>
            </a:lvl4pPr>
            <a:lvl5pPr marL="2057400" indent="-228600" algn="l" rtl="0" eaLnBrk="1" fontAlgn="base" hangingPunct="1">
              <a:spcBef>
                <a:spcPct val="20000"/>
              </a:spcBef>
              <a:spcAft>
                <a:spcPct val="0"/>
              </a:spcAft>
              <a:buClr>
                <a:schemeClr val="bg1"/>
              </a:buClr>
              <a:defRPr sz="2000" b="0" i="1">
                <a:solidFill>
                  <a:schemeClr val="bg1"/>
                </a:solidFill>
                <a:latin typeface="Trebuchet MS"/>
                <a:ea typeface="ＭＳ Ｐゴシック" pitchFamily="122" charset="-128"/>
                <a:cs typeface="Trebuchet MS"/>
              </a:defRPr>
            </a:lvl5pPr>
            <a:lvl6pPr marL="2514600" indent="-228600" algn="l" rtl="0" eaLnBrk="1" fontAlgn="base" hangingPunct="1">
              <a:spcBef>
                <a:spcPct val="20000"/>
              </a:spcBef>
              <a:spcAft>
                <a:spcPct val="0"/>
              </a:spcAft>
              <a:buClr>
                <a:schemeClr val="bg1"/>
              </a:buClr>
              <a:defRPr sz="2000">
                <a:solidFill>
                  <a:schemeClr val="bg1"/>
                </a:solidFill>
                <a:latin typeface="+mn-lt"/>
                <a:ea typeface="ＭＳ Ｐゴシック" pitchFamily="122" charset="-128"/>
              </a:defRPr>
            </a:lvl6pPr>
            <a:lvl7pPr marL="2971800" indent="-228600" algn="l" rtl="0" eaLnBrk="1" fontAlgn="base" hangingPunct="1">
              <a:spcBef>
                <a:spcPct val="20000"/>
              </a:spcBef>
              <a:spcAft>
                <a:spcPct val="0"/>
              </a:spcAft>
              <a:buClr>
                <a:schemeClr val="bg1"/>
              </a:buClr>
              <a:defRPr sz="2000">
                <a:solidFill>
                  <a:schemeClr val="bg1"/>
                </a:solidFill>
                <a:latin typeface="+mn-lt"/>
                <a:ea typeface="ＭＳ Ｐゴシック" pitchFamily="122" charset="-128"/>
              </a:defRPr>
            </a:lvl7pPr>
            <a:lvl8pPr marL="3429000" indent="-228600" algn="l" rtl="0" eaLnBrk="1" fontAlgn="base" hangingPunct="1">
              <a:spcBef>
                <a:spcPct val="20000"/>
              </a:spcBef>
              <a:spcAft>
                <a:spcPct val="0"/>
              </a:spcAft>
              <a:buClr>
                <a:schemeClr val="bg1"/>
              </a:buClr>
              <a:defRPr sz="2000">
                <a:solidFill>
                  <a:schemeClr val="bg1"/>
                </a:solidFill>
                <a:latin typeface="+mn-lt"/>
                <a:ea typeface="ＭＳ Ｐゴシック" pitchFamily="122" charset="-128"/>
              </a:defRPr>
            </a:lvl8pPr>
            <a:lvl9pPr marL="3886200" indent="-228600" algn="l" rtl="0" eaLnBrk="1" fontAlgn="base" hangingPunct="1">
              <a:spcBef>
                <a:spcPct val="20000"/>
              </a:spcBef>
              <a:spcAft>
                <a:spcPct val="0"/>
              </a:spcAft>
              <a:buClr>
                <a:schemeClr val="bg1"/>
              </a:buClr>
              <a:defRPr sz="2000">
                <a:solidFill>
                  <a:schemeClr val="bg1"/>
                </a:solidFill>
                <a:latin typeface="+mn-lt"/>
                <a:ea typeface="ＭＳ Ｐゴシック" pitchFamily="122" charset="-128"/>
              </a:defRPr>
            </a:lvl9pPr>
          </a:lstStyle>
          <a:p>
            <a:pPr marL="233363" indent="-233363"/>
            <a:endParaRPr lang="en-US" altLang="en-US" kern="0" dirty="0">
              <a:solidFill>
                <a:srgbClr val="FFFF00"/>
              </a:solidFill>
              <a:latin typeface="+mn-lt"/>
            </a:endParaRPr>
          </a:p>
        </p:txBody>
      </p:sp>
      <p:sp>
        <p:nvSpPr>
          <p:cNvPr id="11" name="Content Placeholder 24"/>
          <p:cNvSpPr txBox="1">
            <a:spLocks/>
          </p:cNvSpPr>
          <p:nvPr/>
        </p:nvSpPr>
        <p:spPr>
          <a:xfrm>
            <a:off x="5775325" y="3194050"/>
            <a:ext cx="3368675" cy="3282950"/>
          </a:xfrm>
          <a:prstGeom prst="rect">
            <a:avLst/>
          </a:prstGeom>
        </p:spPr>
        <p:txBody>
          <a:bodyPr/>
          <a:lstStyle>
            <a:lvl1pPr marL="342900" indent="-342900" algn="l" rtl="0" eaLnBrk="1" fontAlgn="base" hangingPunct="1">
              <a:spcBef>
                <a:spcPct val="20000"/>
              </a:spcBef>
              <a:spcAft>
                <a:spcPct val="0"/>
              </a:spcAft>
              <a:buClr>
                <a:srgbClr val="FF6600"/>
              </a:buClr>
              <a:defRPr sz="2400">
                <a:solidFill>
                  <a:schemeClr val="bg1"/>
                </a:solidFill>
                <a:latin typeface="+mn-lt"/>
                <a:ea typeface="ＭＳ Ｐゴシック" pitchFamily="122" charset="-128"/>
                <a:cs typeface="ＭＳ Ｐゴシック" pitchFamily="122" charset="-128"/>
              </a:defRPr>
            </a:lvl1pPr>
            <a:lvl2pPr marL="742950" indent="-285750" algn="l" rtl="0" eaLnBrk="1" fontAlgn="base" hangingPunct="1">
              <a:spcBef>
                <a:spcPct val="20000"/>
              </a:spcBef>
              <a:spcAft>
                <a:spcPct val="0"/>
              </a:spcAft>
              <a:buClr>
                <a:srgbClr val="FF6633"/>
              </a:buClr>
              <a:buSzPct val="80000"/>
              <a:buFont typeface="Times" charset="0"/>
              <a:buChar char="•"/>
              <a:defRPr sz="2400">
                <a:solidFill>
                  <a:schemeClr val="bg1"/>
                </a:solidFill>
                <a:latin typeface="+mn-lt"/>
                <a:ea typeface="ＭＳ Ｐゴシック" pitchFamily="122" charset="-128"/>
              </a:defRPr>
            </a:lvl2pPr>
            <a:lvl3pPr marL="1143000" indent="-228600" algn="l" rtl="0" eaLnBrk="1" fontAlgn="base" hangingPunct="1">
              <a:spcBef>
                <a:spcPct val="20000"/>
              </a:spcBef>
              <a:spcAft>
                <a:spcPct val="0"/>
              </a:spcAft>
              <a:buClr>
                <a:srgbClr val="FF6600"/>
              </a:buClr>
              <a:buChar char="•"/>
              <a:defRPr sz="2000">
                <a:solidFill>
                  <a:schemeClr val="bg1"/>
                </a:solidFill>
                <a:latin typeface="+mn-lt"/>
                <a:ea typeface="ＭＳ Ｐゴシック" pitchFamily="122" charset="-128"/>
              </a:defRPr>
            </a:lvl3pPr>
            <a:lvl4pPr marL="1600200" indent="-228600" algn="l" rtl="0" eaLnBrk="1" fontAlgn="base" hangingPunct="1">
              <a:spcBef>
                <a:spcPct val="20000"/>
              </a:spcBef>
              <a:spcAft>
                <a:spcPct val="0"/>
              </a:spcAft>
              <a:buClr>
                <a:srgbClr val="FF6600"/>
              </a:buClr>
              <a:buSzPct val="95000"/>
              <a:buFont typeface="Times" charset="0"/>
              <a:buChar char="•"/>
              <a:defRPr sz="2000">
                <a:solidFill>
                  <a:schemeClr val="bg1"/>
                </a:solidFill>
                <a:latin typeface="+mn-lt"/>
                <a:ea typeface="ＭＳ Ｐゴシック" pitchFamily="122" charset="-128"/>
              </a:defRPr>
            </a:lvl4pPr>
            <a:lvl5pPr marL="2057400" indent="-228600" algn="l" rtl="0" eaLnBrk="1" fontAlgn="base" hangingPunct="1">
              <a:spcBef>
                <a:spcPct val="20000"/>
              </a:spcBef>
              <a:spcAft>
                <a:spcPct val="0"/>
              </a:spcAft>
              <a:buClr>
                <a:schemeClr val="bg1"/>
              </a:buClr>
              <a:defRPr sz="2000">
                <a:solidFill>
                  <a:schemeClr val="bg1"/>
                </a:solidFill>
                <a:latin typeface="+mn-lt"/>
                <a:ea typeface="ＭＳ Ｐゴシック" pitchFamily="122" charset="-128"/>
              </a:defRPr>
            </a:lvl5pPr>
            <a:lvl6pPr marL="2514600" indent="-228600" algn="l" rtl="0" eaLnBrk="1" fontAlgn="base" hangingPunct="1">
              <a:spcBef>
                <a:spcPct val="20000"/>
              </a:spcBef>
              <a:spcAft>
                <a:spcPct val="0"/>
              </a:spcAft>
              <a:buClr>
                <a:schemeClr val="bg1"/>
              </a:buClr>
              <a:defRPr sz="2000">
                <a:solidFill>
                  <a:schemeClr val="bg1"/>
                </a:solidFill>
                <a:latin typeface="+mn-lt"/>
                <a:ea typeface="ＭＳ Ｐゴシック" pitchFamily="122" charset="-128"/>
              </a:defRPr>
            </a:lvl6pPr>
            <a:lvl7pPr marL="2971800" indent="-228600" algn="l" rtl="0" eaLnBrk="1" fontAlgn="base" hangingPunct="1">
              <a:spcBef>
                <a:spcPct val="20000"/>
              </a:spcBef>
              <a:spcAft>
                <a:spcPct val="0"/>
              </a:spcAft>
              <a:buClr>
                <a:schemeClr val="bg1"/>
              </a:buClr>
              <a:defRPr sz="2000">
                <a:solidFill>
                  <a:schemeClr val="bg1"/>
                </a:solidFill>
                <a:latin typeface="+mn-lt"/>
                <a:ea typeface="ＭＳ Ｐゴシック" pitchFamily="122" charset="-128"/>
              </a:defRPr>
            </a:lvl7pPr>
            <a:lvl8pPr marL="3429000" indent="-228600" algn="l" rtl="0" eaLnBrk="1" fontAlgn="base" hangingPunct="1">
              <a:spcBef>
                <a:spcPct val="20000"/>
              </a:spcBef>
              <a:spcAft>
                <a:spcPct val="0"/>
              </a:spcAft>
              <a:buClr>
                <a:schemeClr val="bg1"/>
              </a:buClr>
              <a:defRPr sz="2000">
                <a:solidFill>
                  <a:schemeClr val="bg1"/>
                </a:solidFill>
                <a:latin typeface="+mn-lt"/>
                <a:ea typeface="ＭＳ Ｐゴシック" pitchFamily="122" charset="-128"/>
              </a:defRPr>
            </a:lvl8pPr>
            <a:lvl9pPr marL="3886200" indent="-228600" algn="l" rtl="0" eaLnBrk="1" fontAlgn="base" hangingPunct="1">
              <a:spcBef>
                <a:spcPct val="20000"/>
              </a:spcBef>
              <a:spcAft>
                <a:spcPct val="0"/>
              </a:spcAft>
              <a:buClr>
                <a:schemeClr val="bg1"/>
              </a:buClr>
              <a:defRPr sz="2000">
                <a:solidFill>
                  <a:schemeClr val="bg1"/>
                </a:solidFill>
                <a:latin typeface="+mn-lt"/>
                <a:ea typeface="ＭＳ Ｐゴシック" pitchFamily="122" charset="-128"/>
              </a:defRPr>
            </a:lvl9pPr>
          </a:lstStyle>
          <a:p>
            <a:pPr marL="569913" indent="-280988"/>
            <a:endParaRPr lang="en-US" altLang="en-US" b="0" kern="0" dirty="0">
              <a:solidFill>
                <a:srgbClr val="FFFF00"/>
              </a:solidFill>
            </a:endParaRPr>
          </a:p>
        </p:txBody>
      </p:sp>
      <p:sp>
        <p:nvSpPr>
          <p:cNvPr id="15" name="Content Placeholder 23"/>
          <p:cNvSpPr txBox="1">
            <a:spLocks/>
          </p:cNvSpPr>
          <p:nvPr/>
        </p:nvSpPr>
        <p:spPr>
          <a:xfrm>
            <a:off x="1997373" y="4963048"/>
            <a:ext cx="5070800" cy="839788"/>
          </a:xfrm>
          <a:prstGeom prst="rect">
            <a:avLst/>
          </a:prstGeom>
        </p:spPr>
        <p:txBody>
          <a:bodyPr/>
          <a:lstStyle>
            <a:lvl1pPr marL="342900" indent="-342900" algn="l" rtl="0" eaLnBrk="1" fontAlgn="base" hangingPunct="1">
              <a:spcBef>
                <a:spcPct val="20000"/>
              </a:spcBef>
              <a:spcAft>
                <a:spcPct val="0"/>
              </a:spcAft>
              <a:buClr>
                <a:schemeClr val="bg1"/>
              </a:buClr>
              <a:defRPr sz="2400" b="0" i="0">
                <a:solidFill>
                  <a:schemeClr val="bg1"/>
                </a:solidFill>
                <a:latin typeface="Trebuchet MS"/>
                <a:ea typeface="ＭＳ Ｐゴシック" pitchFamily="122" charset="-128"/>
                <a:cs typeface="Trebuchet MS"/>
              </a:defRPr>
            </a:lvl1pPr>
            <a:lvl2pPr marL="742950" indent="-285750" algn="l" rtl="0" eaLnBrk="1" fontAlgn="base" hangingPunct="1">
              <a:spcBef>
                <a:spcPct val="20000"/>
              </a:spcBef>
              <a:spcAft>
                <a:spcPct val="0"/>
              </a:spcAft>
              <a:buClr>
                <a:schemeClr val="bg1"/>
              </a:buClr>
              <a:buSzPct val="80000"/>
              <a:buFont typeface="Times" charset="0"/>
              <a:buChar char="•"/>
              <a:defRPr lang="en-US" sz="2400" b="0" i="0" dirty="0" smtClean="0">
                <a:solidFill>
                  <a:schemeClr val="bg1"/>
                </a:solidFill>
                <a:latin typeface="Trebuchet MS"/>
                <a:ea typeface="ＭＳ Ｐゴシック" pitchFamily="122" charset="-128"/>
                <a:cs typeface="Trebuchet MS"/>
              </a:defRPr>
            </a:lvl2pPr>
            <a:lvl3pPr marL="1143000" indent="-228600" algn="l" rtl="0" eaLnBrk="1" fontAlgn="base" hangingPunct="1">
              <a:spcBef>
                <a:spcPct val="20000"/>
              </a:spcBef>
              <a:spcAft>
                <a:spcPct val="0"/>
              </a:spcAft>
              <a:buClr>
                <a:schemeClr val="bg1"/>
              </a:buClr>
              <a:buChar char="•"/>
              <a:defRPr sz="2000" b="0" i="0">
                <a:solidFill>
                  <a:schemeClr val="bg1"/>
                </a:solidFill>
                <a:latin typeface="Trebuchet MS"/>
                <a:ea typeface="ＭＳ Ｐゴシック" pitchFamily="122" charset="-128"/>
                <a:cs typeface="Trebuchet MS"/>
              </a:defRPr>
            </a:lvl3pPr>
            <a:lvl4pPr marL="1600200" indent="-228600" algn="l" rtl="0" eaLnBrk="1" fontAlgn="base" hangingPunct="1">
              <a:spcBef>
                <a:spcPct val="20000"/>
              </a:spcBef>
              <a:spcAft>
                <a:spcPct val="0"/>
              </a:spcAft>
              <a:buClr>
                <a:schemeClr val="bg1"/>
              </a:buClr>
              <a:buSzPct val="95000"/>
              <a:buFont typeface="Times" charset="0"/>
              <a:buChar char="•"/>
              <a:defRPr sz="2000" b="0" i="0">
                <a:solidFill>
                  <a:schemeClr val="bg1"/>
                </a:solidFill>
                <a:latin typeface="Trebuchet MS"/>
                <a:ea typeface="ＭＳ Ｐゴシック" pitchFamily="122" charset="-128"/>
                <a:cs typeface="Trebuchet MS"/>
              </a:defRPr>
            </a:lvl4pPr>
            <a:lvl5pPr marL="2057400" indent="-228600" algn="l" rtl="0" eaLnBrk="1" fontAlgn="base" hangingPunct="1">
              <a:spcBef>
                <a:spcPct val="20000"/>
              </a:spcBef>
              <a:spcAft>
                <a:spcPct val="0"/>
              </a:spcAft>
              <a:buClr>
                <a:schemeClr val="bg1"/>
              </a:buClr>
              <a:defRPr sz="2000" b="0" i="1">
                <a:solidFill>
                  <a:schemeClr val="bg1"/>
                </a:solidFill>
                <a:latin typeface="Trebuchet MS"/>
                <a:ea typeface="ＭＳ Ｐゴシック" pitchFamily="122" charset="-128"/>
                <a:cs typeface="Trebuchet MS"/>
              </a:defRPr>
            </a:lvl5pPr>
            <a:lvl6pPr marL="2514600" indent="-228600" algn="l" rtl="0" eaLnBrk="1" fontAlgn="base" hangingPunct="1">
              <a:spcBef>
                <a:spcPct val="20000"/>
              </a:spcBef>
              <a:spcAft>
                <a:spcPct val="0"/>
              </a:spcAft>
              <a:buClr>
                <a:schemeClr val="bg1"/>
              </a:buClr>
              <a:defRPr sz="2000">
                <a:solidFill>
                  <a:schemeClr val="bg1"/>
                </a:solidFill>
                <a:latin typeface="+mn-lt"/>
                <a:ea typeface="ＭＳ Ｐゴシック" pitchFamily="122" charset="-128"/>
              </a:defRPr>
            </a:lvl6pPr>
            <a:lvl7pPr marL="2971800" indent="-228600" algn="l" rtl="0" eaLnBrk="1" fontAlgn="base" hangingPunct="1">
              <a:spcBef>
                <a:spcPct val="20000"/>
              </a:spcBef>
              <a:spcAft>
                <a:spcPct val="0"/>
              </a:spcAft>
              <a:buClr>
                <a:schemeClr val="bg1"/>
              </a:buClr>
              <a:defRPr sz="2000">
                <a:solidFill>
                  <a:schemeClr val="bg1"/>
                </a:solidFill>
                <a:latin typeface="+mn-lt"/>
                <a:ea typeface="ＭＳ Ｐゴシック" pitchFamily="122" charset="-128"/>
              </a:defRPr>
            </a:lvl7pPr>
            <a:lvl8pPr marL="3429000" indent="-228600" algn="l" rtl="0" eaLnBrk="1" fontAlgn="base" hangingPunct="1">
              <a:spcBef>
                <a:spcPct val="20000"/>
              </a:spcBef>
              <a:spcAft>
                <a:spcPct val="0"/>
              </a:spcAft>
              <a:buClr>
                <a:schemeClr val="bg1"/>
              </a:buClr>
              <a:defRPr sz="2000">
                <a:solidFill>
                  <a:schemeClr val="bg1"/>
                </a:solidFill>
                <a:latin typeface="+mn-lt"/>
                <a:ea typeface="ＭＳ Ｐゴシック" pitchFamily="122" charset="-128"/>
              </a:defRPr>
            </a:lvl8pPr>
            <a:lvl9pPr marL="3886200" indent="-228600" algn="l" rtl="0" eaLnBrk="1" fontAlgn="base" hangingPunct="1">
              <a:spcBef>
                <a:spcPct val="20000"/>
              </a:spcBef>
              <a:spcAft>
                <a:spcPct val="0"/>
              </a:spcAft>
              <a:buClr>
                <a:schemeClr val="bg1"/>
              </a:buClr>
              <a:defRPr sz="2000">
                <a:solidFill>
                  <a:schemeClr val="bg1"/>
                </a:solidFill>
                <a:latin typeface="+mn-lt"/>
                <a:ea typeface="ＭＳ Ｐゴシック" pitchFamily="122" charset="-128"/>
              </a:defRPr>
            </a:lvl9pPr>
          </a:lstStyle>
          <a:p>
            <a:pPr marL="168275" lvl="1" indent="-168275" algn="ctr">
              <a:buNone/>
            </a:pPr>
            <a:r>
              <a:rPr lang="en-US" altLang="en-US" sz="3600" kern="0" dirty="0">
                <a:latin typeface="+mn-lt"/>
              </a:rPr>
              <a:t>‘</a:t>
            </a:r>
            <a:r>
              <a:rPr lang="en-US" altLang="en-US" sz="3600" i="1" kern="0" dirty="0">
                <a:latin typeface="+mn-lt"/>
              </a:rPr>
              <a:t>Average heart rate</a:t>
            </a:r>
            <a:r>
              <a:rPr lang="en-US" altLang="en-US" sz="3600" kern="0" dirty="0">
                <a:latin typeface="+mn-lt"/>
              </a:rPr>
              <a:t>’</a:t>
            </a:r>
          </a:p>
        </p:txBody>
      </p:sp>
      <p:cxnSp>
        <p:nvCxnSpPr>
          <p:cNvPr id="4" name="Straight Arrow Connector 3"/>
          <p:cNvCxnSpPr>
            <a:stCxn id="15" idx="0"/>
            <a:endCxn id="11267" idx="2"/>
          </p:cNvCxnSpPr>
          <p:nvPr/>
        </p:nvCxnSpPr>
        <p:spPr bwMode="auto">
          <a:xfrm flipH="1" flipV="1">
            <a:off x="1409700" y="3641461"/>
            <a:ext cx="3123073" cy="1321587"/>
          </a:xfrm>
          <a:prstGeom prst="straightConnector1">
            <a:avLst/>
          </a:prstGeom>
          <a:solidFill>
            <a:schemeClr val="accent1"/>
          </a:solidFill>
          <a:ln w="38100" cap="flat" cmpd="sng" algn="ctr">
            <a:solidFill>
              <a:schemeClr val="bg1"/>
            </a:solidFill>
            <a:prstDash val="solid"/>
            <a:round/>
            <a:headEnd type="none" w="med" len="med"/>
            <a:tailEnd type="triangle"/>
          </a:ln>
          <a:effectLst/>
        </p:spPr>
      </p:cxnSp>
      <p:cxnSp>
        <p:nvCxnSpPr>
          <p:cNvPr id="29" name="Straight Arrow Connector 28"/>
          <p:cNvCxnSpPr>
            <a:stCxn id="15" idx="0"/>
            <a:endCxn id="26" idx="2"/>
          </p:cNvCxnSpPr>
          <p:nvPr/>
        </p:nvCxnSpPr>
        <p:spPr bwMode="auto">
          <a:xfrm flipV="1">
            <a:off x="4532773" y="3657600"/>
            <a:ext cx="10902" cy="1305448"/>
          </a:xfrm>
          <a:prstGeom prst="straightConnector1">
            <a:avLst/>
          </a:prstGeom>
          <a:solidFill>
            <a:schemeClr val="accent1"/>
          </a:solidFill>
          <a:ln w="38100" cap="flat" cmpd="sng" algn="ctr">
            <a:solidFill>
              <a:schemeClr val="bg1"/>
            </a:solidFill>
            <a:prstDash val="solid"/>
            <a:round/>
            <a:headEnd type="none" w="med" len="med"/>
            <a:tailEnd type="triangle"/>
          </a:ln>
          <a:effectLst/>
        </p:spPr>
      </p:cxnSp>
      <p:cxnSp>
        <p:nvCxnSpPr>
          <p:cNvPr id="31" name="Straight Arrow Connector 30"/>
          <p:cNvCxnSpPr>
            <a:stCxn id="15" idx="0"/>
            <a:endCxn id="25" idx="2"/>
          </p:cNvCxnSpPr>
          <p:nvPr/>
        </p:nvCxnSpPr>
        <p:spPr bwMode="auto">
          <a:xfrm flipV="1">
            <a:off x="4532773" y="3657600"/>
            <a:ext cx="3231690" cy="1305448"/>
          </a:xfrm>
          <a:prstGeom prst="straightConnector1">
            <a:avLst/>
          </a:prstGeom>
          <a:solidFill>
            <a:schemeClr val="accent1"/>
          </a:solidFill>
          <a:ln w="38100" cap="flat" cmpd="sng" algn="ctr">
            <a:solidFill>
              <a:schemeClr val="bg1"/>
            </a:solidFill>
            <a:prstDash val="solid"/>
            <a:round/>
            <a:headEnd type="none" w="med" len="med"/>
            <a:tailEnd type="triangle"/>
          </a:ln>
          <a:effectLst/>
        </p:spPr>
      </p:cxnSp>
      <p:sp>
        <p:nvSpPr>
          <p:cNvPr id="21" name="TextBox 20"/>
          <p:cNvSpPr txBox="1"/>
          <p:nvPr/>
        </p:nvSpPr>
        <p:spPr>
          <a:xfrm>
            <a:off x="2052602" y="3962400"/>
            <a:ext cx="466795" cy="769441"/>
          </a:xfrm>
          <a:prstGeom prst="rect">
            <a:avLst/>
          </a:prstGeom>
          <a:noFill/>
        </p:spPr>
        <p:txBody>
          <a:bodyPr wrap="none" rtlCol="0">
            <a:spAutoFit/>
          </a:bodyPr>
          <a:lstStyle/>
          <a:p>
            <a:r>
              <a:rPr lang="en-US" sz="4400" dirty="0">
                <a:solidFill>
                  <a:schemeClr val="bg1"/>
                </a:solidFill>
              </a:rPr>
              <a:t>?</a:t>
            </a:r>
          </a:p>
        </p:txBody>
      </p:sp>
      <p:sp>
        <p:nvSpPr>
          <p:cNvPr id="35" name="TextBox 34"/>
          <p:cNvSpPr txBox="1"/>
          <p:nvPr/>
        </p:nvSpPr>
        <p:spPr>
          <a:xfrm>
            <a:off x="6848405" y="3962400"/>
            <a:ext cx="466795" cy="769441"/>
          </a:xfrm>
          <a:prstGeom prst="rect">
            <a:avLst/>
          </a:prstGeom>
          <a:noFill/>
        </p:spPr>
        <p:txBody>
          <a:bodyPr wrap="none" rtlCol="0">
            <a:spAutoFit/>
          </a:bodyPr>
          <a:lstStyle/>
          <a:p>
            <a:r>
              <a:rPr lang="en-US" sz="4400" dirty="0">
                <a:solidFill>
                  <a:schemeClr val="bg1"/>
                </a:solidFill>
              </a:rPr>
              <a:t>?</a:t>
            </a:r>
          </a:p>
        </p:txBody>
      </p:sp>
      <p:sp>
        <p:nvSpPr>
          <p:cNvPr id="36" name="TextBox 35"/>
          <p:cNvSpPr txBox="1"/>
          <p:nvPr/>
        </p:nvSpPr>
        <p:spPr>
          <a:xfrm>
            <a:off x="4114800" y="3962400"/>
            <a:ext cx="466795" cy="769441"/>
          </a:xfrm>
          <a:prstGeom prst="rect">
            <a:avLst/>
          </a:prstGeom>
          <a:noFill/>
        </p:spPr>
        <p:txBody>
          <a:bodyPr wrap="none" rtlCol="0">
            <a:spAutoFit/>
          </a:bodyPr>
          <a:lstStyle/>
          <a:p>
            <a:r>
              <a:rPr lang="en-US" sz="4400" dirty="0">
                <a:solidFill>
                  <a:schemeClr val="bg1"/>
                </a:solidFill>
              </a:rPr>
              <a:t>?</a:t>
            </a:r>
          </a:p>
        </p:txBody>
      </p:sp>
      <p:sp>
        <p:nvSpPr>
          <p:cNvPr id="2" name="Slide Number Placeholder 1"/>
          <p:cNvSpPr>
            <a:spLocks noGrp="1"/>
          </p:cNvSpPr>
          <p:nvPr>
            <p:ph type="sldNum" sz="quarter" idx="10"/>
          </p:nvPr>
        </p:nvSpPr>
        <p:spPr/>
        <p:txBody>
          <a:bodyPr/>
          <a:lstStyle/>
          <a:p>
            <a:fld id="{E275BFA4-CA6D-4892-8C0A-6B14E134BD5D}" type="slidenum">
              <a:rPr lang="en-US" smtClean="0"/>
              <a:pPr/>
              <a:t>91</a:t>
            </a:fld>
            <a:endParaRPr lang="en-US"/>
          </a:p>
        </p:txBody>
      </p:sp>
    </p:spTree>
    <p:extLst>
      <p:ext uri="{BB962C8B-B14F-4D97-AF65-F5344CB8AC3E}">
        <p14:creationId xmlns:p14="http://schemas.microsoft.com/office/powerpoint/2010/main" val="2795041437"/>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AutoShape 2"/>
          <p:cNvSpPr>
            <a:spLocks noGrp="1" noChangeArrowheads="1"/>
          </p:cNvSpPr>
          <p:nvPr>
            <p:ph type="title"/>
          </p:nvPr>
        </p:nvSpPr>
        <p:spPr/>
        <p:txBody>
          <a:bodyPr/>
          <a:lstStyle/>
          <a:p>
            <a:pPr eaLnBrk="1" hangingPunct="1"/>
            <a:r>
              <a:rPr lang="en-US" altLang="en-US" dirty="0"/>
              <a:t>‘Scientific Laws’: a matter of relationships</a:t>
            </a:r>
          </a:p>
        </p:txBody>
      </p:sp>
      <p:sp>
        <p:nvSpPr>
          <p:cNvPr id="11267" name="Content Placeholder 23"/>
          <p:cNvSpPr>
            <a:spLocks noGrp="1"/>
          </p:cNvSpPr>
          <p:nvPr>
            <p:ph idx="1"/>
          </p:nvPr>
        </p:nvSpPr>
        <p:spPr>
          <a:xfrm>
            <a:off x="533400" y="3200400"/>
            <a:ext cx="1752600" cy="441061"/>
          </a:xfrm>
        </p:spPr>
        <p:txBody>
          <a:bodyPr/>
          <a:lstStyle/>
          <a:p>
            <a:pPr marL="233363" indent="-233363"/>
            <a:r>
              <a:rPr lang="en-US" altLang="en-US" sz="2400" dirty="0">
                <a:solidFill>
                  <a:srgbClr val="FFFF00"/>
                </a:solidFill>
              </a:rPr>
              <a:t>Referents</a:t>
            </a:r>
            <a:endParaRPr lang="en-US" altLang="en-US" sz="1600" dirty="0"/>
          </a:p>
        </p:txBody>
      </p:sp>
      <p:sp>
        <p:nvSpPr>
          <p:cNvPr id="25" name="Content Placeholder 24"/>
          <p:cNvSpPr>
            <a:spLocks noGrp="1"/>
          </p:cNvSpPr>
          <p:nvPr>
            <p:ph sz="half" idx="4294967295"/>
          </p:nvPr>
        </p:nvSpPr>
        <p:spPr>
          <a:xfrm>
            <a:off x="6613525" y="3200400"/>
            <a:ext cx="2301875" cy="457200"/>
          </a:xfrm>
          <a:prstGeom prst="rect">
            <a:avLst/>
          </a:prstGeom>
        </p:spPr>
        <p:txBody>
          <a:bodyPr/>
          <a:lstStyle/>
          <a:p>
            <a:pPr marL="569913" indent="-280988"/>
            <a:r>
              <a:rPr lang="en-US" altLang="en-US" sz="2400" dirty="0">
                <a:solidFill>
                  <a:srgbClr val="FFFF00"/>
                </a:solidFill>
              </a:rPr>
              <a:t>References</a:t>
            </a:r>
          </a:p>
        </p:txBody>
      </p:sp>
      <p:grpSp>
        <p:nvGrpSpPr>
          <p:cNvPr id="11269" name="Group 28"/>
          <p:cNvGrpSpPr>
            <a:grpSpLocks/>
          </p:cNvGrpSpPr>
          <p:nvPr/>
        </p:nvGrpSpPr>
        <p:grpSpPr bwMode="auto">
          <a:xfrm>
            <a:off x="177800" y="1752600"/>
            <a:ext cx="8742363" cy="1366838"/>
            <a:chOff x="177283" y="2057400"/>
            <a:chExt cx="8742782" cy="1366935"/>
          </a:xfrm>
        </p:grpSpPr>
        <p:pic>
          <p:nvPicPr>
            <p:cNvPr id="11272" name="Picture 29" descr="skew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7283" y="2057400"/>
              <a:ext cx="8742782" cy="13669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73" name="Picture 4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830818" y="2326428"/>
              <a:ext cx="1316631" cy="8201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74" name="Line 60"/>
            <p:cNvSpPr>
              <a:spLocks noChangeShapeType="1"/>
            </p:cNvSpPr>
            <p:nvPr/>
          </p:nvSpPr>
          <p:spPr bwMode="auto">
            <a:xfrm flipH="1">
              <a:off x="7051813" y="2438400"/>
              <a:ext cx="448851" cy="136693"/>
            </a:xfrm>
            <a:prstGeom prst="line">
              <a:avLst/>
            </a:prstGeom>
            <a:noFill/>
            <a:ln w="38100">
              <a:solidFill>
                <a:schemeClr val="bg1"/>
              </a:solidFill>
              <a:round/>
              <a:headEnd/>
              <a:tailEnd type="triangle" w="med" len="med"/>
            </a:ln>
            <a:extLst>
              <a:ext uri="{909E8E84-426E-40DD-AFC4-6F175D3DCCD1}">
                <a14:hiddenFill xmlns:a14="http://schemas.microsoft.com/office/drawing/2010/main">
                  <a:noFill/>
                </a14:hiddenFill>
              </a:ext>
            </a:extLst>
          </p:spPr>
          <p:txBody>
            <a:bodyPr anchor="ctr"/>
            <a:lstStyle/>
            <a:p>
              <a:endParaRPr lang="en-US"/>
            </a:p>
          </p:txBody>
        </p:sp>
      </p:grpSp>
      <p:sp>
        <p:nvSpPr>
          <p:cNvPr id="26" name="Content Placeholder 24"/>
          <p:cNvSpPr txBox="1">
            <a:spLocks/>
          </p:cNvSpPr>
          <p:nvPr/>
        </p:nvSpPr>
        <p:spPr bwMode="auto">
          <a:xfrm>
            <a:off x="3197225" y="3200400"/>
            <a:ext cx="3051175" cy="457200"/>
          </a:xfrm>
          <a:prstGeom prst="rect">
            <a:avLst/>
          </a:prstGeom>
          <a:noFill/>
          <a:ln w="9525">
            <a:noFill/>
            <a:miter lim="800000"/>
            <a:headEnd/>
            <a:tailEnd/>
          </a:ln>
        </p:spPr>
        <p:txBody>
          <a:bodyPr/>
          <a:lstStyle/>
          <a:p>
            <a:pPr algn="l" eaLnBrk="0" hangingPunct="0">
              <a:spcBef>
                <a:spcPct val="20000"/>
              </a:spcBef>
              <a:defRPr/>
            </a:pPr>
            <a:r>
              <a:rPr lang="en-US" sz="2400" b="0" kern="0" dirty="0">
                <a:solidFill>
                  <a:srgbClr val="FFFF00"/>
                </a:solidFill>
                <a:latin typeface="+mn-lt"/>
              </a:rPr>
              <a:t>Window on reality </a:t>
            </a:r>
          </a:p>
        </p:txBody>
      </p:sp>
      <p:sp>
        <p:nvSpPr>
          <p:cNvPr id="10" name="Content Placeholder 23"/>
          <p:cNvSpPr txBox="1">
            <a:spLocks/>
          </p:cNvSpPr>
          <p:nvPr/>
        </p:nvSpPr>
        <p:spPr>
          <a:xfrm>
            <a:off x="6595511" y="2841712"/>
            <a:ext cx="2667000" cy="3167062"/>
          </a:xfrm>
          <a:prstGeom prst="rect">
            <a:avLst/>
          </a:prstGeom>
        </p:spPr>
        <p:txBody>
          <a:bodyPr/>
          <a:lstStyle>
            <a:lvl1pPr marL="342900" indent="-342900" algn="l" rtl="0" eaLnBrk="1" fontAlgn="base" hangingPunct="1">
              <a:spcBef>
                <a:spcPct val="20000"/>
              </a:spcBef>
              <a:spcAft>
                <a:spcPct val="0"/>
              </a:spcAft>
              <a:buClr>
                <a:schemeClr val="bg1"/>
              </a:buClr>
              <a:defRPr sz="2400" b="0" i="0">
                <a:solidFill>
                  <a:schemeClr val="bg1"/>
                </a:solidFill>
                <a:latin typeface="Trebuchet MS"/>
                <a:ea typeface="ＭＳ Ｐゴシック" pitchFamily="122" charset="-128"/>
                <a:cs typeface="Trebuchet MS"/>
              </a:defRPr>
            </a:lvl1pPr>
            <a:lvl2pPr marL="742950" indent="-285750" algn="l" rtl="0" eaLnBrk="1" fontAlgn="base" hangingPunct="1">
              <a:spcBef>
                <a:spcPct val="20000"/>
              </a:spcBef>
              <a:spcAft>
                <a:spcPct val="0"/>
              </a:spcAft>
              <a:buClr>
                <a:schemeClr val="bg1"/>
              </a:buClr>
              <a:buSzPct val="80000"/>
              <a:buFont typeface="Times" charset="0"/>
              <a:buChar char="•"/>
              <a:defRPr lang="en-US" sz="2400" b="0" i="0" dirty="0" smtClean="0">
                <a:solidFill>
                  <a:schemeClr val="bg1"/>
                </a:solidFill>
                <a:latin typeface="Trebuchet MS"/>
                <a:ea typeface="ＭＳ Ｐゴシック" pitchFamily="122" charset="-128"/>
                <a:cs typeface="Trebuchet MS"/>
              </a:defRPr>
            </a:lvl2pPr>
            <a:lvl3pPr marL="1143000" indent="-228600" algn="l" rtl="0" eaLnBrk="1" fontAlgn="base" hangingPunct="1">
              <a:spcBef>
                <a:spcPct val="20000"/>
              </a:spcBef>
              <a:spcAft>
                <a:spcPct val="0"/>
              </a:spcAft>
              <a:buClr>
                <a:schemeClr val="bg1"/>
              </a:buClr>
              <a:buChar char="•"/>
              <a:defRPr sz="2000" b="0" i="0">
                <a:solidFill>
                  <a:schemeClr val="bg1"/>
                </a:solidFill>
                <a:latin typeface="Trebuchet MS"/>
                <a:ea typeface="ＭＳ Ｐゴシック" pitchFamily="122" charset="-128"/>
                <a:cs typeface="Trebuchet MS"/>
              </a:defRPr>
            </a:lvl3pPr>
            <a:lvl4pPr marL="1600200" indent="-228600" algn="l" rtl="0" eaLnBrk="1" fontAlgn="base" hangingPunct="1">
              <a:spcBef>
                <a:spcPct val="20000"/>
              </a:spcBef>
              <a:spcAft>
                <a:spcPct val="0"/>
              </a:spcAft>
              <a:buClr>
                <a:schemeClr val="bg1"/>
              </a:buClr>
              <a:buSzPct val="95000"/>
              <a:buFont typeface="Times" charset="0"/>
              <a:buChar char="•"/>
              <a:defRPr sz="2000" b="0" i="0">
                <a:solidFill>
                  <a:schemeClr val="bg1"/>
                </a:solidFill>
                <a:latin typeface="Trebuchet MS"/>
                <a:ea typeface="ＭＳ Ｐゴシック" pitchFamily="122" charset="-128"/>
                <a:cs typeface="Trebuchet MS"/>
              </a:defRPr>
            </a:lvl4pPr>
            <a:lvl5pPr marL="2057400" indent="-228600" algn="l" rtl="0" eaLnBrk="1" fontAlgn="base" hangingPunct="1">
              <a:spcBef>
                <a:spcPct val="20000"/>
              </a:spcBef>
              <a:spcAft>
                <a:spcPct val="0"/>
              </a:spcAft>
              <a:buClr>
                <a:schemeClr val="bg1"/>
              </a:buClr>
              <a:defRPr sz="2000" b="0" i="1">
                <a:solidFill>
                  <a:schemeClr val="bg1"/>
                </a:solidFill>
                <a:latin typeface="Trebuchet MS"/>
                <a:ea typeface="ＭＳ Ｐゴシック" pitchFamily="122" charset="-128"/>
                <a:cs typeface="Trebuchet MS"/>
              </a:defRPr>
            </a:lvl5pPr>
            <a:lvl6pPr marL="2514600" indent="-228600" algn="l" rtl="0" eaLnBrk="1" fontAlgn="base" hangingPunct="1">
              <a:spcBef>
                <a:spcPct val="20000"/>
              </a:spcBef>
              <a:spcAft>
                <a:spcPct val="0"/>
              </a:spcAft>
              <a:buClr>
                <a:schemeClr val="bg1"/>
              </a:buClr>
              <a:defRPr sz="2000">
                <a:solidFill>
                  <a:schemeClr val="bg1"/>
                </a:solidFill>
                <a:latin typeface="+mn-lt"/>
                <a:ea typeface="ＭＳ Ｐゴシック" pitchFamily="122" charset="-128"/>
              </a:defRPr>
            </a:lvl6pPr>
            <a:lvl7pPr marL="2971800" indent="-228600" algn="l" rtl="0" eaLnBrk="1" fontAlgn="base" hangingPunct="1">
              <a:spcBef>
                <a:spcPct val="20000"/>
              </a:spcBef>
              <a:spcAft>
                <a:spcPct val="0"/>
              </a:spcAft>
              <a:buClr>
                <a:schemeClr val="bg1"/>
              </a:buClr>
              <a:defRPr sz="2000">
                <a:solidFill>
                  <a:schemeClr val="bg1"/>
                </a:solidFill>
                <a:latin typeface="+mn-lt"/>
                <a:ea typeface="ＭＳ Ｐゴシック" pitchFamily="122" charset="-128"/>
              </a:defRPr>
            </a:lvl7pPr>
            <a:lvl8pPr marL="3429000" indent="-228600" algn="l" rtl="0" eaLnBrk="1" fontAlgn="base" hangingPunct="1">
              <a:spcBef>
                <a:spcPct val="20000"/>
              </a:spcBef>
              <a:spcAft>
                <a:spcPct val="0"/>
              </a:spcAft>
              <a:buClr>
                <a:schemeClr val="bg1"/>
              </a:buClr>
              <a:defRPr sz="2000">
                <a:solidFill>
                  <a:schemeClr val="bg1"/>
                </a:solidFill>
                <a:latin typeface="+mn-lt"/>
                <a:ea typeface="ＭＳ Ｐゴシック" pitchFamily="122" charset="-128"/>
              </a:defRPr>
            </a:lvl8pPr>
            <a:lvl9pPr marL="3886200" indent="-228600" algn="l" rtl="0" eaLnBrk="1" fontAlgn="base" hangingPunct="1">
              <a:spcBef>
                <a:spcPct val="20000"/>
              </a:spcBef>
              <a:spcAft>
                <a:spcPct val="0"/>
              </a:spcAft>
              <a:buClr>
                <a:schemeClr val="bg1"/>
              </a:buClr>
              <a:defRPr sz="2000">
                <a:solidFill>
                  <a:schemeClr val="bg1"/>
                </a:solidFill>
                <a:latin typeface="+mn-lt"/>
                <a:ea typeface="ＭＳ Ｐゴシック" pitchFamily="122" charset="-128"/>
              </a:defRPr>
            </a:lvl9pPr>
          </a:lstStyle>
          <a:p>
            <a:pPr marL="233363" indent="-233363"/>
            <a:endParaRPr lang="en-US" altLang="en-US" kern="0" dirty="0">
              <a:solidFill>
                <a:srgbClr val="FFFF00"/>
              </a:solidFill>
              <a:latin typeface="+mn-lt"/>
            </a:endParaRPr>
          </a:p>
        </p:txBody>
      </p:sp>
      <p:sp>
        <p:nvSpPr>
          <p:cNvPr id="11" name="Content Placeholder 24"/>
          <p:cNvSpPr txBox="1">
            <a:spLocks/>
          </p:cNvSpPr>
          <p:nvPr/>
        </p:nvSpPr>
        <p:spPr>
          <a:xfrm>
            <a:off x="5775325" y="3176624"/>
            <a:ext cx="3368675" cy="1547776"/>
          </a:xfrm>
          <a:prstGeom prst="rect">
            <a:avLst/>
          </a:prstGeom>
        </p:spPr>
        <p:txBody>
          <a:bodyPr/>
          <a:lstStyle>
            <a:lvl1pPr marL="342900" indent="-342900" algn="l" rtl="0" eaLnBrk="1" fontAlgn="base" hangingPunct="1">
              <a:spcBef>
                <a:spcPct val="20000"/>
              </a:spcBef>
              <a:spcAft>
                <a:spcPct val="0"/>
              </a:spcAft>
              <a:buClr>
                <a:srgbClr val="FF6600"/>
              </a:buClr>
              <a:defRPr sz="2400">
                <a:solidFill>
                  <a:schemeClr val="bg1"/>
                </a:solidFill>
                <a:latin typeface="+mn-lt"/>
                <a:ea typeface="ＭＳ Ｐゴシック" pitchFamily="122" charset="-128"/>
                <a:cs typeface="ＭＳ Ｐゴシック" pitchFamily="122" charset="-128"/>
              </a:defRPr>
            </a:lvl1pPr>
            <a:lvl2pPr marL="742950" indent="-285750" algn="l" rtl="0" eaLnBrk="1" fontAlgn="base" hangingPunct="1">
              <a:spcBef>
                <a:spcPct val="20000"/>
              </a:spcBef>
              <a:spcAft>
                <a:spcPct val="0"/>
              </a:spcAft>
              <a:buClr>
                <a:srgbClr val="FF6633"/>
              </a:buClr>
              <a:buSzPct val="80000"/>
              <a:buFont typeface="Times" charset="0"/>
              <a:buChar char="•"/>
              <a:defRPr sz="2400">
                <a:solidFill>
                  <a:schemeClr val="bg1"/>
                </a:solidFill>
                <a:latin typeface="+mn-lt"/>
                <a:ea typeface="ＭＳ Ｐゴシック" pitchFamily="122" charset="-128"/>
              </a:defRPr>
            </a:lvl2pPr>
            <a:lvl3pPr marL="1143000" indent="-228600" algn="l" rtl="0" eaLnBrk="1" fontAlgn="base" hangingPunct="1">
              <a:spcBef>
                <a:spcPct val="20000"/>
              </a:spcBef>
              <a:spcAft>
                <a:spcPct val="0"/>
              </a:spcAft>
              <a:buClr>
                <a:srgbClr val="FF6600"/>
              </a:buClr>
              <a:buChar char="•"/>
              <a:defRPr sz="2000">
                <a:solidFill>
                  <a:schemeClr val="bg1"/>
                </a:solidFill>
                <a:latin typeface="+mn-lt"/>
                <a:ea typeface="ＭＳ Ｐゴシック" pitchFamily="122" charset="-128"/>
              </a:defRPr>
            </a:lvl3pPr>
            <a:lvl4pPr marL="1600200" indent="-228600" algn="l" rtl="0" eaLnBrk="1" fontAlgn="base" hangingPunct="1">
              <a:spcBef>
                <a:spcPct val="20000"/>
              </a:spcBef>
              <a:spcAft>
                <a:spcPct val="0"/>
              </a:spcAft>
              <a:buClr>
                <a:srgbClr val="FF6600"/>
              </a:buClr>
              <a:buSzPct val="95000"/>
              <a:buFont typeface="Times" charset="0"/>
              <a:buChar char="•"/>
              <a:defRPr sz="2000">
                <a:solidFill>
                  <a:schemeClr val="bg1"/>
                </a:solidFill>
                <a:latin typeface="+mn-lt"/>
                <a:ea typeface="ＭＳ Ｐゴシック" pitchFamily="122" charset="-128"/>
              </a:defRPr>
            </a:lvl4pPr>
            <a:lvl5pPr marL="2057400" indent="-228600" algn="l" rtl="0" eaLnBrk="1" fontAlgn="base" hangingPunct="1">
              <a:spcBef>
                <a:spcPct val="20000"/>
              </a:spcBef>
              <a:spcAft>
                <a:spcPct val="0"/>
              </a:spcAft>
              <a:buClr>
                <a:schemeClr val="bg1"/>
              </a:buClr>
              <a:defRPr sz="2000">
                <a:solidFill>
                  <a:schemeClr val="bg1"/>
                </a:solidFill>
                <a:latin typeface="+mn-lt"/>
                <a:ea typeface="ＭＳ Ｐゴシック" pitchFamily="122" charset="-128"/>
              </a:defRPr>
            </a:lvl5pPr>
            <a:lvl6pPr marL="2514600" indent="-228600" algn="l" rtl="0" eaLnBrk="1" fontAlgn="base" hangingPunct="1">
              <a:spcBef>
                <a:spcPct val="20000"/>
              </a:spcBef>
              <a:spcAft>
                <a:spcPct val="0"/>
              </a:spcAft>
              <a:buClr>
                <a:schemeClr val="bg1"/>
              </a:buClr>
              <a:defRPr sz="2000">
                <a:solidFill>
                  <a:schemeClr val="bg1"/>
                </a:solidFill>
                <a:latin typeface="+mn-lt"/>
                <a:ea typeface="ＭＳ Ｐゴシック" pitchFamily="122" charset="-128"/>
              </a:defRPr>
            </a:lvl6pPr>
            <a:lvl7pPr marL="2971800" indent="-228600" algn="l" rtl="0" eaLnBrk="1" fontAlgn="base" hangingPunct="1">
              <a:spcBef>
                <a:spcPct val="20000"/>
              </a:spcBef>
              <a:spcAft>
                <a:spcPct val="0"/>
              </a:spcAft>
              <a:buClr>
                <a:schemeClr val="bg1"/>
              </a:buClr>
              <a:defRPr sz="2000">
                <a:solidFill>
                  <a:schemeClr val="bg1"/>
                </a:solidFill>
                <a:latin typeface="+mn-lt"/>
                <a:ea typeface="ＭＳ Ｐゴシック" pitchFamily="122" charset="-128"/>
              </a:defRPr>
            </a:lvl7pPr>
            <a:lvl8pPr marL="3429000" indent="-228600" algn="l" rtl="0" eaLnBrk="1" fontAlgn="base" hangingPunct="1">
              <a:spcBef>
                <a:spcPct val="20000"/>
              </a:spcBef>
              <a:spcAft>
                <a:spcPct val="0"/>
              </a:spcAft>
              <a:buClr>
                <a:schemeClr val="bg1"/>
              </a:buClr>
              <a:defRPr sz="2000">
                <a:solidFill>
                  <a:schemeClr val="bg1"/>
                </a:solidFill>
                <a:latin typeface="+mn-lt"/>
                <a:ea typeface="ＭＳ Ｐゴシック" pitchFamily="122" charset="-128"/>
              </a:defRPr>
            </a:lvl8pPr>
            <a:lvl9pPr marL="3886200" indent="-228600" algn="l" rtl="0" eaLnBrk="1" fontAlgn="base" hangingPunct="1">
              <a:spcBef>
                <a:spcPct val="20000"/>
              </a:spcBef>
              <a:spcAft>
                <a:spcPct val="0"/>
              </a:spcAft>
              <a:buClr>
                <a:schemeClr val="bg1"/>
              </a:buClr>
              <a:defRPr sz="2000">
                <a:solidFill>
                  <a:schemeClr val="bg1"/>
                </a:solidFill>
                <a:latin typeface="+mn-lt"/>
                <a:ea typeface="ＭＳ Ｐゴシック" pitchFamily="122" charset="-128"/>
              </a:defRPr>
            </a:lvl9pPr>
          </a:lstStyle>
          <a:p>
            <a:pPr marL="569913" indent="-280988"/>
            <a:endParaRPr lang="en-US" altLang="en-US" b="0" kern="0" dirty="0">
              <a:solidFill>
                <a:srgbClr val="FFFF00"/>
              </a:solidFill>
            </a:endParaRPr>
          </a:p>
        </p:txBody>
      </p:sp>
      <p:sp>
        <p:nvSpPr>
          <p:cNvPr id="13" name="Content Placeholder 23"/>
          <p:cNvSpPr txBox="1">
            <a:spLocks/>
          </p:cNvSpPr>
          <p:nvPr/>
        </p:nvSpPr>
        <p:spPr>
          <a:xfrm>
            <a:off x="228600" y="3696017"/>
            <a:ext cx="1905000" cy="1028383"/>
          </a:xfrm>
          <a:prstGeom prst="rect">
            <a:avLst/>
          </a:prstGeom>
        </p:spPr>
        <p:txBody>
          <a:bodyPr/>
          <a:lstStyle>
            <a:lvl1pPr marL="342900" indent="-342900" algn="l" rtl="0" eaLnBrk="1" fontAlgn="base" hangingPunct="1">
              <a:spcBef>
                <a:spcPct val="20000"/>
              </a:spcBef>
              <a:spcAft>
                <a:spcPct val="0"/>
              </a:spcAft>
              <a:buClr>
                <a:schemeClr val="bg1"/>
              </a:buClr>
              <a:defRPr sz="2400" b="0" i="0">
                <a:solidFill>
                  <a:schemeClr val="bg1"/>
                </a:solidFill>
                <a:latin typeface="Trebuchet MS"/>
                <a:ea typeface="ＭＳ Ｐゴシック" pitchFamily="122" charset="-128"/>
                <a:cs typeface="Trebuchet MS"/>
              </a:defRPr>
            </a:lvl1pPr>
            <a:lvl2pPr marL="742950" indent="-285750" algn="l" rtl="0" eaLnBrk="1" fontAlgn="base" hangingPunct="1">
              <a:spcBef>
                <a:spcPct val="20000"/>
              </a:spcBef>
              <a:spcAft>
                <a:spcPct val="0"/>
              </a:spcAft>
              <a:buClr>
                <a:schemeClr val="bg1"/>
              </a:buClr>
              <a:buSzPct val="80000"/>
              <a:buFont typeface="Times" charset="0"/>
              <a:buChar char="•"/>
              <a:defRPr lang="en-US" sz="2400" b="0" i="0" dirty="0" smtClean="0">
                <a:solidFill>
                  <a:schemeClr val="bg1"/>
                </a:solidFill>
                <a:latin typeface="Trebuchet MS"/>
                <a:ea typeface="ＭＳ Ｐゴシック" pitchFamily="122" charset="-128"/>
                <a:cs typeface="Trebuchet MS"/>
              </a:defRPr>
            </a:lvl2pPr>
            <a:lvl3pPr marL="1143000" indent="-228600" algn="l" rtl="0" eaLnBrk="1" fontAlgn="base" hangingPunct="1">
              <a:spcBef>
                <a:spcPct val="20000"/>
              </a:spcBef>
              <a:spcAft>
                <a:spcPct val="0"/>
              </a:spcAft>
              <a:buClr>
                <a:schemeClr val="bg1"/>
              </a:buClr>
              <a:buChar char="•"/>
              <a:defRPr sz="2000" b="0" i="0">
                <a:solidFill>
                  <a:schemeClr val="bg1"/>
                </a:solidFill>
                <a:latin typeface="Trebuchet MS"/>
                <a:ea typeface="ＭＳ Ｐゴシック" pitchFamily="122" charset="-128"/>
                <a:cs typeface="Trebuchet MS"/>
              </a:defRPr>
            </a:lvl3pPr>
            <a:lvl4pPr marL="1600200" indent="-228600" algn="l" rtl="0" eaLnBrk="1" fontAlgn="base" hangingPunct="1">
              <a:spcBef>
                <a:spcPct val="20000"/>
              </a:spcBef>
              <a:spcAft>
                <a:spcPct val="0"/>
              </a:spcAft>
              <a:buClr>
                <a:schemeClr val="bg1"/>
              </a:buClr>
              <a:buSzPct val="95000"/>
              <a:buFont typeface="Times" charset="0"/>
              <a:buChar char="•"/>
              <a:defRPr sz="2000" b="0" i="0">
                <a:solidFill>
                  <a:schemeClr val="bg1"/>
                </a:solidFill>
                <a:latin typeface="Trebuchet MS"/>
                <a:ea typeface="ＭＳ Ｐゴシック" pitchFamily="122" charset="-128"/>
                <a:cs typeface="Trebuchet MS"/>
              </a:defRPr>
            </a:lvl4pPr>
            <a:lvl5pPr marL="2057400" indent="-228600" algn="l" rtl="0" eaLnBrk="1" fontAlgn="base" hangingPunct="1">
              <a:spcBef>
                <a:spcPct val="20000"/>
              </a:spcBef>
              <a:spcAft>
                <a:spcPct val="0"/>
              </a:spcAft>
              <a:buClr>
                <a:schemeClr val="bg1"/>
              </a:buClr>
              <a:defRPr sz="2000" b="0" i="1">
                <a:solidFill>
                  <a:schemeClr val="bg1"/>
                </a:solidFill>
                <a:latin typeface="Trebuchet MS"/>
                <a:ea typeface="ＭＳ Ｐゴシック" pitchFamily="122" charset="-128"/>
                <a:cs typeface="Trebuchet MS"/>
              </a:defRPr>
            </a:lvl5pPr>
            <a:lvl6pPr marL="2514600" indent="-228600" algn="l" rtl="0" eaLnBrk="1" fontAlgn="base" hangingPunct="1">
              <a:spcBef>
                <a:spcPct val="20000"/>
              </a:spcBef>
              <a:spcAft>
                <a:spcPct val="0"/>
              </a:spcAft>
              <a:buClr>
                <a:schemeClr val="bg1"/>
              </a:buClr>
              <a:defRPr sz="2000">
                <a:solidFill>
                  <a:schemeClr val="bg1"/>
                </a:solidFill>
                <a:latin typeface="+mn-lt"/>
                <a:ea typeface="ＭＳ Ｐゴシック" pitchFamily="122" charset="-128"/>
              </a:defRPr>
            </a:lvl6pPr>
            <a:lvl7pPr marL="2971800" indent="-228600" algn="l" rtl="0" eaLnBrk="1" fontAlgn="base" hangingPunct="1">
              <a:spcBef>
                <a:spcPct val="20000"/>
              </a:spcBef>
              <a:spcAft>
                <a:spcPct val="0"/>
              </a:spcAft>
              <a:buClr>
                <a:schemeClr val="bg1"/>
              </a:buClr>
              <a:defRPr sz="2000">
                <a:solidFill>
                  <a:schemeClr val="bg1"/>
                </a:solidFill>
                <a:latin typeface="+mn-lt"/>
                <a:ea typeface="ＭＳ Ｐゴシック" pitchFamily="122" charset="-128"/>
              </a:defRPr>
            </a:lvl7pPr>
            <a:lvl8pPr marL="3429000" indent="-228600" algn="l" rtl="0" eaLnBrk="1" fontAlgn="base" hangingPunct="1">
              <a:spcBef>
                <a:spcPct val="20000"/>
              </a:spcBef>
              <a:spcAft>
                <a:spcPct val="0"/>
              </a:spcAft>
              <a:buClr>
                <a:schemeClr val="bg1"/>
              </a:buClr>
              <a:defRPr sz="2000">
                <a:solidFill>
                  <a:schemeClr val="bg1"/>
                </a:solidFill>
                <a:latin typeface="+mn-lt"/>
                <a:ea typeface="ＭＳ Ｐゴシック" pitchFamily="122" charset="-128"/>
              </a:defRPr>
            </a:lvl8pPr>
            <a:lvl9pPr marL="3886200" indent="-228600" algn="l" rtl="0" eaLnBrk="1" fontAlgn="base" hangingPunct="1">
              <a:spcBef>
                <a:spcPct val="20000"/>
              </a:spcBef>
              <a:spcAft>
                <a:spcPct val="0"/>
              </a:spcAft>
              <a:buClr>
                <a:schemeClr val="bg1"/>
              </a:buClr>
              <a:defRPr sz="2000">
                <a:solidFill>
                  <a:schemeClr val="bg1"/>
                </a:solidFill>
                <a:latin typeface="+mn-lt"/>
                <a:ea typeface="ＭＳ Ｐゴシック" pitchFamily="122" charset="-128"/>
              </a:defRPr>
            </a:lvl9pPr>
          </a:lstStyle>
          <a:p>
            <a:pPr marL="168275" lvl="1" indent="0" algn="ctr">
              <a:buNone/>
            </a:pPr>
            <a:r>
              <a:rPr lang="en-US" altLang="en-US" sz="2000" kern="0" dirty="0">
                <a:latin typeface="+mn-lt"/>
              </a:rPr>
              <a:t>Portions of Reality</a:t>
            </a:r>
          </a:p>
          <a:p>
            <a:pPr marL="168275" lvl="1" indent="0" algn="ctr">
              <a:buNone/>
            </a:pPr>
            <a:r>
              <a:rPr lang="en-US" altLang="en-US" sz="2000" kern="0" dirty="0">
                <a:latin typeface="+mn-lt"/>
              </a:rPr>
              <a:t>‘in focus’</a:t>
            </a:r>
          </a:p>
          <a:p>
            <a:pPr marL="168275" lvl="1" indent="0" algn="ctr">
              <a:buNone/>
            </a:pPr>
            <a:endParaRPr lang="en-US" altLang="en-US" sz="2000" kern="0" dirty="0">
              <a:latin typeface="+mn-lt"/>
            </a:endParaRPr>
          </a:p>
        </p:txBody>
      </p:sp>
      <p:sp>
        <p:nvSpPr>
          <p:cNvPr id="14" name="Content Placeholder 23"/>
          <p:cNvSpPr txBox="1">
            <a:spLocks/>
          </p:cNvSpPr>
          <p:nvPr/>
        </p:nvSpPr>
        <p:spPr>
          <a:xfrm>
            <a:off x="2133600" y="3696016"/>
            <a:ext cx="4572000" cy="463408"/>
          </a:xfrm>
          <a:prstGeom prst="rect">
            <a:avLst/>
          </a:prstGeom>
        </p:spPr>
        <p:txBody>
          <a:bodyPr/>
          <a:lstStyle>
            <a:lvl1pPr marL="342900" indent="-342900" algn="l" rtl="0" eaLnBrk="1" fontAlgn="base" hangingPunct="1">
              <a:spcBef>
                <a:spcPct val="20000"/>
              </a:spcBef>
              <a:spcAft>
                <a:spcPct val="0"/>
              </a:spcAft>
              <a:buClr>
                <a:schemeClr val="bg1"/>
              </a:buClr>
              <a:defRPr sz="2400" b="0" i="0">
                <a:solidFill>
                  <a:schemeClr val="bg1"/>
                </a:solidFill>
                <a:latin typeface="Trebuchet MS"/>
                <a:ea typeface="ＭＳ Ｐゴシック" pitchFamily="122" charset="-128"/>
                <a:cs typeface="Trebuchet MS"/>
              </a:defRPr>
            </a:lvl1pPr>
            <a:lvl2pPr marL="742950" indent="-285750" algn="l" rtl="0" eaLnBrk="1" fontAlgn="base" hangingPunct="1">
              <a:spcBef>
                <a:spcPct val="20000"/>
              </a:spcBef>
              <a:spcAft>
                <a:spcPct val="0"/>
              </a:spcAft>
              <a:buClr>
                <a:schemeClr val="bg1"/>
              </a:buClr>
              <a:buSzPct val="80000"/>
              <a:buFont typeface="Times" charset="0"/>
              <a:buChar char="•"/>
              <a:defRPr lang="en-US" sz="2400" b="0" i="0" dirty="0" smtClean="0">
                <a:solidFill>
                  <a:schemeClr val="bg1"/>
                </a:solidFill>
                <a:latin typeface="Trebuchet MS"/>
                <a:ea typeface="ＭＳ Ｐゴシック" pitchFamily="122" charset="-128"/>
                <a:cs typeface="Trebuchet MS"/>
              </a:defRPr>
            </a:lvl2pPr>
            <a:lvl3pPr marL="1143000" indent="-228600" algn="l" rtl="0" eaLnBrk="1" fontAlgn="base" hangingPunct="1">
              <a:spcBef>
                <a:spcPct val="20000"/>
              </a:spcBef>
              <a:spcAft>
                <a:spcPct val="0"/>
              </a:spcAft>
              <a:buClr>
                <a:schemeClr val="bg1"/>
              </a:buClr>
              <a:buChar char="•"/>
              <a:defRPr sz="2000" b="0" i="0">
                <a:solidFill>
                  <a:schemeClr val="bg1"/>
                </a:solidFill>
                <a:latin typeface="Trebuchet MS"/>
                <a:ea typeface="ＭＳ Ｐゴシック" pitchFamily="122" charset="-128"/>
                <a:cs typeface="Trebuchet MS"/>
              </a:defRPr>
            </a:lvl3pPr>
            <a:lvl4pPr marL="1600200" indent="-228600" algn="l" rtl="0" eaLnBrk="1" fontAlgn="base" hangingPunct="1">
              <a:spcBef>
                <a:spcPct val="20000"/>
              </a:spcBef>
              <a:spcAft>
                <a:spcPct val="0"/>
              </a:spcAft>
              <a:buClr>
                <a:schemeClr val="bg1"/>
              </a:buClr>
              <a:buSzPct val="95000"/>
              <a:buFont typeface="Times" charset="0"/>
              <a:buChar char="•"/>
              <a:defRPr sz="2000" b="0" i="0">
                <a:solidFill>
                  <a:schemeClr val="bg1"/>
                </a:solidFill>
                <a:latin typeface="Trebuchet MS"/>
                <a:ea typeface="ＭＳ Ｐゴシック" pitchFamily="122" charset="-128"/>
                <a:cs typeface="Trebuchet MS"/>
              </a:defRPr>
            </a:lvl4pPr>
            <a:lvl5pPr marL="2057400" indent="-228600" algn="l" rtl="0" eaLnBrk="1" fontAlgn="base" hangingPunct="1">
              <a:spcBef>
                <a:spcPct val="20000"/>
              </a:spcBef>
              <a:spcAft>
                <a:spcPct val="0"/>
              </a:spcAft>
              <a:buClr>
                <a:schemeClr val="bg1"/>
              </a:buClr>
              <a:defRPr sz="2000" b="0" i="1">
                <a:solidFill>
                  <a:schemeClr val="bg1"/>
                </a:solidFill>
                <a:latin typeface="Trebuchet MS"/>
                <a:ea typeface="ＭＳ Ｐゴシック" pitchFamily="122" charset="-128"/>
                <a:cs typeface="Trebuchet MS"/>
              </a:defRPr>
            </a:lvl5pPr>
            <a:lvl6pPr marL="2514600" indent="-228600" algn="l" rtl="0" eaLnBrk="1" fontAlgn="base" hangingPunct="1">
              <a:spcBef>
                <a:spcPct val="20000"/>
              </a:spcBef>
              <a:spcAft>
                <a:spcPct val="0"/>
              </a:spcAft>
              <a:buClr>
                <a:schemeClr val="bg1"/>
              </a:buClr>
              <a:defRPr sz="2000">
                <a:solidFill>
                  <a:schemeClr val="bg1"/>
                </a:solidFill>
                <a:latin typeface="+mn-lt"/>
                <a:ea typeface="ＭＳ Ｐゴシック" pitchFamily="122" charset="-128"/>
              </a:defRPr>
            </a:lvl6pPr>
            <a:lvl7pPr marL="2971800" indent="-228600" algn="l" rtl="0" eaLnBrk="1" fontAlgn="base" hangingPunct="1">
              <a:spcBef>
                <a:spcPct val="20000"/>
              </a:spcBef>
              <a:spcAft>
                <a:spcPct val="0"/>
              </a:spcAft>
              <a:buClr>
                <a:schemeClr val="bg1"/>
              </a:buClr>
              <a:defRPr sz="2000">
                <a:solidFill>
                  <a:schemeClr val="bg1"/>
                </a:solidFill>
                <a:latin typeface="+mn-lt"/>
                <a:ea typeface="ＭＳ Ｐゴシック" pitchFamily="122" charset="-128"/>
              </a:defRPr>
            </a:lvl7pPr>
            <a:lvl8pPr marL="3429000" indent="-228600" algn="l" rtl="0" eaLnBrk="1" fontAlgn="base" hangingPunct="1">
              <a:spcBef>
                <a:spcPct val="20000"/>
              </a:spcBef>
              <a:spcAft>
                <a:spcPct val="0"/>
              </a:spcAft>
              <a:buClr>
                <a:schemeClr val="bg1"/>
              </a:buClr>
              <a:defRPr sz="2000">
                <a:solidFill>
                  <a:schemeClr val="bg1"/>
                </a:solidFill>
                <a:latin typeface="+mn-lt"/>
                <a:ea typeface="ＭＳ Ｐゴシック" pitchFamily="122" charset="-128"/>
              </a:defRPr>
            </a:lvl8pPr>
            <a:lvl9pPr marL="3886200" indent="-228600" algn="l" rtl="0" eaLnBrk="1" fontAlgn="base" hangingPunct="1">
              <a:spcBef>
                <a:spcPct val="20000"/>
              </a:spcBef>
              <a:spcAft>
                <a:spcPct val="0"/>
              </a:spcAft>
              <a:buClr>
                <a:schemeClr val="bg1"/>
              </a:buClr>
              <a:defRPr sz="2000">
                <a:solidFill>
                  <a:schemeClr val="bg1"/>
                </a:solidFill>
                <a:latin typeface="+mn-lt"/>
                <a:ea typeface="ＭＳ Ｐゴシック" pitchFamily="122" charset="-128"/>
              </a:defRPr>
            </a:lvl9pPr>
          </a:lstStyle>
          <a:p>
            <a:pPr marL="168275" lvl="1" indent="0" algn="ctr">
              <a:buNone/>
            </a:pPr>
            <a:r>
              <a:rPr lang="en-US" altLang="en-US" sz="2000" kern="0" dirty="0">
                <a:latin typeface="+mn-lt"/>
              </a:rPr>
              <a:t>Perspective</a:t>
            </a:r>
          </a:p>
          <a:p>
            <a:pPr marL="168275" lvl="1" indent="0" algn="ctr">
              <a:buNone/>
            </a:pPr>
            <a:endParaRPr lang="en-US" altLang="en-US" sz="2000" kern="0" dirty="0">
              <a:latin typeface="+mn-lt"/>
            </a:endParaRPr>
          </a:p>
          <a:p>
            <a:pPr marL="168275" lvl="1" indent="0" algn="ctr">
              <a:buNone/>
            </a:pPr>
            <a:endParaRPr lang="en-US" altLang="en-US" sz="2000" kern="0" dirty="0">
              <a:latin typeface="+mn-lt"/>
            </a:endParaRPr>
          </a:p>
          <a:p>
            <a:pPr marL="168275" lvl="1" indent="0" algn="ctr">
              <a:buNone/>
            </a:pPr>
            <a:endParaRPr lang="en-US" altLang="en-US" sz="2000" kern="0" dirty="0">
              <a:latin typeface="+mn-lt"/>
            </a:endParaRPr>
          </a:p>
        </p:txBody>
      </p:sp>
      <p:sp>
        <p:nvSpPr>
          <p:cNvPr id="15" name="Content Placeholder 23"/>
          <p:cNvSpPr txBox="1">
            <a:spLocks/>
          </p:cNvSpPr>
          <p:nvPr/>
        </p:nvSpPr>
        <p:spPr>
          <a:xfrm>
            <a:off x="7010400" y="3732212"/>
            <a:ext cx="1524000" cy="839788"/>
          </a:xfrm>
          <a:prstGeom prst="rect">
            <a:avLst/>
          </a:prstGeom>
        </p:spPr>
        <p:txBody>
          <a:bodyPr/>
          <a:lstStyle>
            <a:lvl1pPr marL="342900" indent="-342900" algn="l" rtl="0" eaLnBrk="1" fontAlgn="base" hangingPunct="1">
              <a:spcBef>
                <a:spcPct val="20000"/>
              </a:spcBef>
              <a:spcAft>
                <a:spcPct val="0"/>
              </a:spcAft>
              <a:buClr>
                <a:schemeClr val="bg1"/>
              </a:buClr>
              <a:defRPr sz="2400" b="0" i="0">
                <a:solidFill>
                  <a:schemeClr val="bg1"/>
                </a:solidFill>
                <a:latin typeface="Trebuchet MS"/>
                <a:ea typeface="ＭＳ Ｐゴシック" pitchFamily="122" charset="-128"/>
                <a:cs typeface="Trebuchet MS"/>
              </a:defRPr>
            </a:lvl1pPr>
            <a:lvl2pPr marL="742950" indent="-285750" algn="l" rtl="0" eaLnBrk="1" fontAlgn="base" hangingPunct="1">
              <a:spcBef>
                <a:spcPct val="20000"/>
              </a:spcBef>
              <a:spcAft>
                <a:spcPct val="0"/>
              </a:spcAft>
              <a:buClr>
                <a:schemeClr val="bg1"/>
              </a:buClr>
              <a:buSzPct val="80000"/>
              <a:buFont typeface="Times" charset="0"/>
              <a:buChar char="•"/>
              <a:defRPr lang="en-US" sz="2400" b="0" i="0" dirty="0" smtClean="0">
                <a:solidFill>
                  <a:schemeClr val="bg1"/>
                </a:solidFill>
                <a:latin typeface="Trebuchet MS"/>
                <a:ea typeface="ＭＳ Ｐゴシック" pitchFamily="122" charset="-128"/>
                <a:cs typeface="Trebuchet MS"/>
              </a:defRPr>
            </a:lvl2pPr>
            <a:lvl3pPr marL="1143000" indent="-228600" algn="l" rtl="0" eaLnBrk="1" fontAlgn="base" hangingPunct="1">
              <a:spcBef>
                <a:spcPct val="20000"/>
              </a:spcBef>
              <a:spcAft>
                <a:spcPct val="0"/>
              </a:spcAft>
              <a:buClr>
                <a:schemeClr val="bg1"/>
              </a:buClr>
              <a:buChar char="•"/>
              <a:defRPr sz="2000" b="0" i="0">
                <a:solidFill>
                  <a:schemeClr val="bg1"/>
                </a:solidFill>
                <a:latin typeface="Trebuchet MS"/>
                <a:ea typeface="ＭＳ Ｐゴシック" pitchFamily="122" charset="-128"/>
                <a:cs typeface="Trebuchet MS"/>
              </a:defRPr>
            </a:lvl3pPr>
            <a:lvl4pPr marL="1600200" indent="-228600" algn="l" rtl="0" eaLnBrk="1" fontAlgn="base" hangingPunct="1">
              <a:spcBef>
                <a:spcPct val="20000"/>
              </a:spcBef>
              <a:spcAft>
                <a:spcPct val="0"/>
              </a:spcAft>
              <a:buClr>
                <a:schemeClr val="bg1"/>
              </a:buClr>
              <a:buSzPct val="95000"/>
              <a:buFont typeface="Times" charset="0"/>
              <a:buChar char="•"/>
              <a:defRPr sz="2000" b="0" i="0">
                <a:solidFill>
                  <a:schemeClr val="bg1"/>
                </a:solidFill>
                <a:latin typeface="Trebuchet MS"/>
                <a:ea typeface="ＭＳ Ｐゴシック" pitchFamily="122" charset="-128"/>
                <a:cs typeface="Trebuchet MS"/>
              </a:defRPr>
            </a:lvl4pPr>
            <a:lvl5pPr marL="2057400" indent="-228600" algn="l" rtl="0" eaLnBrk="1" fontAlgn="base" hangingPunct="1">
              <a:spcBef>
                <a:spcPct val="20000"/>
              </a:spcBef>
              <a:spcAft>
                <a:spcPct val="0"/>
              </a:spcAft>
              <a:buClr>
                <a:schemeClr val="bg1"/>
              </a:buClr>
              <a:defRPr sz="2000" b="0" i="1">
                <a:solidFill>
                  <a:schemeClr val="bg1"/>
                </a:solidFill>
                <a:latin typeface="Trebuchet MS"/>
                <a:ea typeface="ＭＳ Ｐゴシック" pitchFamily="122" charset="-128"/>
                <a:cs typeface="Trebuchet MS"/>
              </a:defRPr>
            </a:lvl5pPr>
            <a:lvl6pPr marL="2514600" indent="-228600" algn="l" rtl="0" eaLnBrk="1" fontAlgn="base" hangingPunct="1">
              <a:spcBef>
                <a:spcPct val="20000"/>
              </a:spcBef>
              <a:spcAft>
                <a:spcPct val="0"/>
              </a:spcAft>
              <a:buClr>
                <a:schemeClr val="bg1"/>
              </a:buClr>
              <a:defRPr sz="2000">
                <a:solidFill>
                  <a:schemeClr val="bg1"/>
                </a:solidFill>
                <a:latin typeface="+mn-lt"/>
                <a:ea typeface="ＭＳ Ｐゴシック" pitchFamily="122" charset="-128"/>
              </a:defRPr>
            </a:lvl6pPr>
            <a:lvl7pPr marL="2971800" indent="-228600" algn="l" rtl="0" eaLnBrk="1" fontAlgn="base" hangingPunct="1">
              <a:spcBef>
                <a:spcPct val="20000"/>
              </a:spcBef>
              <a:spcAft>
                <a:spcPct val="0"/>
              </a:spcAft>
              <a:buClr>
                <a:schemeClr val="bg1"/>
              </a:buClr>
              <a:defRPr sz="2000">
                <a:solidFill>
                  <a:schemeClr val="bg1"/>
                </a:solidFill>
                <a:latin typeface="+mn-lt"/>
                <a:ea typeface="ＭＳ Ｐゴシック" pitchFamily="122" charset="-128"/>
              </a:defRPr>
            </a:lvl7pPr>
            <a:lvl8pPr marL="3429000" indent="-228600" algn="l" rtl="0" eaLnBrk="1" fontAlgn="base" hangingPunct="1">
              <a:spcBef>
                <a:spcPct val="20000"/>
              </a:spcBef>
              <a:spcAft>
                <a:spcPct val="0"/>
              </a:spcAft>
              <a:buClr>
                <a:schemeClr val="bg1"/>
              </a:buClr>
              <a:defRPr sz="2000">
                <a:solidFill>
                  <a:schemeClr val="bg1"/>
                </a:solidFill>
                <a:latin typeface="+mn-lt"/>
                <a:ea typeface="ＭＳ Ｐゴシック" pitchFamily="122" charset="-128"/>
              </a:defRPr>
            </a:lvl8pPr>
            <a:lvl9pPr marL="3886200" indent="-228600" algn="l" rtl="0" eaLnBrk="1" fontAlgn="base" hangingPunct="1">
              <a:spcBef>
                <a:spcPct val="20000"/>
              </a:spcBef>
              <a:spcAft>
                <a:spcPct val="0"/>
              </a:spcAft>
              <a:buClr>
                <a:schemeClr val="bg1"/>
              </a:buClr>
              <a:defRPr sz="2000">
                <a:solidFill>
                  <a:schemeClr val="bg1"/>
                </a:solidFill>
                <a:latin typeface="+mn-lt"/>
                <a:ea typeface="ＭＳ Ｐゴシック" pitchFamily="122" charset="-128"/>
              </a:defRPr>
            </a:lvl9pPr>
          </a:lstStyle>
          <a:p>
            <a:pPr marL="168275" lvl="1" indent="-168275" algn="ctr">
              <a:buNone/>
            </a:pPr>
            <a:r>
              <a:rPr lang="en-US" altLang="en-US" sz="2000" kern="0" dirty="0">
                <a:latin typeface="+mn-lt"/>
              </a:rPr>
              <a:t>Variable</a:t>
            </a:r>
          </a:p>
          <a:p>
            <a:pPr marL="168275" lvl="1" indent="-168275" algn="ctr">
              <a:buNone/>
            </a:pPr>
            <a:r>
              <a:rPr lang="en-US" altLang="en-US" sz="2000" kern="0" dirty="0">
                <a:latin typeface="+mn-lt"/>
              </a:rPr>
              <a:t>Values</a:t>
            </a:r>
          </a:p>
          <a:p>
            <a:pPr marL="168275" lvl="1" indent="-168275" algn="ctr">
              <a:buNone/>
            </a:pPr>
            <a:endParaRPr lang="en-US" altLang="en-US" sz="2000" kern="0" dirty="0">
              <a:latin typeface="+mn-lt"/>
            </a:endParaRPr>
          </a:p>
        </p:txBody>
      </p:sp>
      <p:grpSp>
        <p:nvGrpSpPr>
          <p:cNvPr id="9" name="Group 8"/>
          <p:cNvGrpSpPr/>
          <p:nvPr/>
        </p:nvGrpSpPr>
        <p:grpSpPr>
          <a:xfrm>
            <a:off x="97466" y="5029200"/>
            <a:ext cx="4038396" cy="1569660"/>
            <a:chOff x="97466" y="5029200"/>
            <a:chExt cx="4038396" cy="1569660"/>
          </a:xfrm>
        </p:grpSpPr>
        <p:sp>
          <p:nvSpPr>
            <p:cNvPr id="2" name="Rectangle 1"/>
            <p:cNvSpPr/>
            <p:nvPr/>
          </p:nvSpPr>
          <p:spPr>
            <a:xfrm>
              <a:off x="97466" y="5029200"/>
              <a:ext cx="2209800" cy="1569660"/>
            </a:xfrm>
            <a:prstGeom prst="rect">
              <a:avLst/>
            </a:prstGeom>
          </p:spPr>
          <p:txBody>
            <a:bodyPr wrap="square">
              <a:spAutoFit/>
            </a:bodyPr>
            <a:lstStyle/>
            <a:p>
              <a:pPr marL="0" lvl="1"/>
              <a:r>
                <a:rPr lang="en-US" altLang="en-US" sz="2400" b="0" kern="0" dirty="0">
                  <a:solidFill>
                    <a:schemeClr val="bg1"/>
                  </a:solidFill>
                </a:rPr>
                <a:t>Working out</a:t>
              </a:r>
            </a:p>
            <a:p>
              <a:pPr marL="0" lvl="1"/>
              <a:endParaRPr lang="en-US" altLang="en-US" sz="2400" b="0" kern="0" dirty="0">
                <a:solidFill>
                  <a:schemeClr val="bg1"/>
                </a:solidFill>
              </a:endParaRPr>
            </a:p>
            <a:p>
              <a:pPr marL="0" lvl="1"/>
              <a:endParaRPr lang="en-US" altLang="en-US" sz="2400" b="0" kern="0" dirty="0">
                <a:solidFill>
                  <a:schemeClr val="bg1"/>
                </a:solidFill>
              </a:endParaRPr>
            </a:p>
            <a:p>
              <a:pPr marL="0" lvl="1"/>
              <a:r>
                <a:rPr lang="en-US" altLang="en-US" sz="2400" b="0" kern="0" dirty="0">
                  <a:solidFill>
                    <a:schemeClr val="bg1"/>
                  </a:solidFill>
                </a:rPr>
                <a:t>Heart rate</a:t>
              </a:r>
            </a:p>
          </p:txBody>
        </p:sp>
        <p:sp>
          <p:nvSpPr>
            <p:cNvPr id="4" name="Up-Down Arrow 3"/>
            <p:cNvSpPr/>
            <p:nvPr/>
          </p:nvSpPr>
          <p:spPr bwMode="auto">
            <a:xfrm>
              <a:off x="1066800" y="5486400"/>
              <a:ext cx="228600" cy="685800"/>
            </a:xfrm>
            <a:prstGeom prst="upDownArrow">
              <a:avLst/>
            </a:prstGeom>
            <a:solidFill>
              <a:schemeClr val="bg1"/>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30" name="Content Placeholder 23"/>
            <p:cNvSpPr txBox="1">
              <a:spLocks/>
            </p:cNvSpPr>
            <p:nvPr/>
          </p:nvSpPr>
          <p:spPr>
            <a:xfrm>
              <a:off x="1075664" y="5486400"/>
              <a:ext cx="3060198" cy="463408"/>
            </a:xfrm>
            <a:prstGeom prst="rect">
              <a:avLst/>
            </a:prstGeom>
          </p:spPr>
          <p:txBody>
            <a:bodyPr/>
            <a:lstStyle>
              <a:lvl1pPr marL="342900" indent="-342900" algn="l" rtl="0" eaLnBrk="1" fontAlgn="base" hangingPunct="1">
                <a:spcBef>
                  <a:spcPct val="20000"/>
                </a:spcBef>
                <a:spcAft>
                  <a:spcPct val="0"/>
                </a:spcAft>
                <a:buClr>
                  <a:schemeClr val="bg1"/>
                </a:buClr>
                <a:defRPr sz="2400" b="0" i="0">
                  <a:solidFill>
                    <a:schemeClr val="bg1"/>
                  </a:solidFill>
                  <a:latin typeface="Trebuchet MS"/>
                  <a:ea typeface="ＭＳ Ｐゴシック" pitchFamily="122" charset="-128"/>
                  <a:cs typeface="Trebuchet MS"/>
                </a:defRPr>
              </a:lvl1pPr>
              <a:lvl2pPr marL="742950" indent="-285750" algn="l" rtl="0" eaLnBrk="1" fontAlgn="base" hangingPunct="1">
                <a:spcBef>
                  <a:spcPct val="20000"/>
                </a:spcBef>
                <a:spcAft>
                  <a:spcPct val="0"/>
                </a:spcAft>
                <a:buClr>
                  <a:schemeClr val="bg1"/>
                </a:buClr>
                <a:buSzPct val="80000"/>
                <a:buFont typeface="Times" charset="0"/>
                <a:buChar char="•"/>
                <a:defRPr lang="en-US" sz="2400" b="0" i="0" dirty="0" smtClean="0">
                  <a:solidFill>
                    <a:schemeClr val="bg1"/>
                  </a:solidFill>
                  <a:latin typeface="Trebuchet MS"/>
                  <a:ea typeface="ＭＳ Ｐゴシック" pitchFamily="122" charset="-128"/>
                  <a:cs typeface="Trebuchet MS"/>
                </a:defRPr>
              </a:lvl2pPr>
              <a:lvl3pPr marL="1143000" indent="-228600" algn="l" rtl="0" eaLnBrk="1" fontAlgn="base" hangingPunct="1">
                <a:spcBef>
                  <a:spcPct val="20000"/>
                </a:spcBef>
                <a:spcAft>
                  <a:spcPct val="0"/>
                </a:spcAft>
                <a:buClr>
                  <a:schemeClr val="bg1"/>
                </a:buClr>
                <a:buChar char="•"/>
                <a:defRPr sz="2000" b="0" i="0">
                  <a:solidFill>
                    <a:schemeClr val="bg1"/>
                  </a:solidFill>
                  <a:latin typeface="Trebuchet MS"/>
                  <a:ea typeface="ＭＳ Ｐゴシック" pitchFamily="122" charset="-128"/>
                  <a:cs typeface="Trebuchet MS"/>
                </a:defRPr>
              </a:lvl3pPr>
              <a:lvl4pPr marL="1600200" indent="-228600" algn="l" rtl="0" eaLnBrk="1" fontAlgn="base" hangingPunct="1">
                <a:spcBef>
                  <a:spcPct val="20000"/>
                </a:spcBef>
                <a:spcAft>
                  <a:spcPct val="0"/>
                </a:spcAft>
                <a:buClr>
                  <a:schemeClr val="bg1"/>
                </a:buClr>
                <a:buSzPct val="95000"/>
                <a:buFont typeface="Times" charset="0"/>
                <a:buChar char="•"/>
                <a:defRPr sz="2000" b="0" i="0">
                  <a:solidFill>
                    <a:schemeClr val="bg1"/>
                  </a:solidFill>
                  <a:latin typeface="Trebuchet MS"/>
                  <a:ea typeface="ＭＳ Ｐゴシック" pitchFamily="122" charset="-128"/>
                  <a:cs typeface="Trebuchet MS"/>
                </a:defRPr>
              </a:lvl4pPr>
              <a:lvl5pPr marL="2057400" indent="-228600" algn="l" rtl="0" eaLnBrk="1" fontAlgn="base" hangingPunct="1">
                <a:spcBef>
                  <a:spcPct val="20000"/>
                </a:spcBef>
                <a:spcAft>
                  <a:spcPct val="0"/>
                </a:spcAft>
                <a:buClr>
                  <a:schemeClr val="bg1"/>
                </a:buClr>
                <a:defRPr sz="2000" b="0" i="1">
                  <a:solidFill>
                    <a:schemeClr val="bg1"/>
                  </a:solidFill>
                  <a:latin typeface="Trebuchet MS"/>
                  <a:ea typeface="ＭＳ Ｐゴシック" pitchFamily="122" charset="-128"/>
                  <a:cs typeface="Trebuchet MS"/>
                </a:defRPr>
              </a:lvl5pPr>
              <a:lvl6pPr marL="2514600" indent="-228600" algn="l" rtl="0" eaLnBrk="1" fontAlgn="base" hangingPunct="1">
                <a:spcBef>
                  <a:spcPct val="20000"/>
                </a:spcBef>
                <a:spcAft>
                  <a:spcPct val="0"/>
                </a:spcAft>
                <a:buClr>
                  <a:schemeClr val="bg1"/>
                </a:buClr>
                <a:defRPr sz="2000">
                  <a:solidFill>
                    <a:schemeClr val="bg1"/>
                  </a:solidFill>
                  <a:latin typeface="+mn-lt"/>
                  <a:ea typeface="ＭＳ Ｐゴシック" pitchFamily="122" charset="-128"/>
                </a:defRPr>
              </a:lvl6pPr>
              <a:lvl7pPr marL="2971800" indent="-228600" algn="l" rtl="0" eaLnBrk="1" fontAlgn="base" hangingPunct="1">
                <a:spcBef>
                  <a:spcPct val="20000"/>
                </a:spcBef>
                <a:spcAft>
                  <a:spcPct val="0"/>
                </a:spcAft>
                <a:buClr>
                  <a:schemeClr val="bg1"/>
                </a:buClr>
                <a:defRPr sz="2000">
                  <a:solidFill>
                    <a:schemeClr val="bg1"/>
                  </a:solidFill>
                  <a:latin typeface="+mn-lt"/>
                  <a:ea typeface="ＭＳ Ｐゴシック" pitchFamily="122" charset="-128"/>
                </a:defRPr>
              </a:lvl7pPr>
              <a:lvl8pPr marL="3429000" indent="-228600" algn="l" rtl="0" eaLnBrk="1" fontAlgn="base" hangingPunct="1">
                <a:spcBef>
                  <a:spcPct val="20000"/>
                </a:spcBef>
                <a:spcAft>
                  <a:spcPct val="0"/>
                </a:spcAft>
                <a:buClr>
                  <a:schemeClr val="bg1"/>
                </a:buClr>
                <a:defRPr sz="2000">
                  <a:solidFill>
                    <a:schemeClr val="bg1"/>
                  </a:solidFill>
                  <a:latin typeface="+mn-lt"/>
                  <a:ea typeface="ＭＳ Ｐゴシック" pitchFamily="122" charset="-128"/>
                </a:defRPr>
              </a:lvl8pPr>
              <a:lvl9pPr marL="3886200" indent="-228600" algn="l" rtl="0" eaLnBrk="1" fontAlgn="base" hangingPunct="1">
                <a:spcBef>
                  <a:spcPct val="20000"/>
                </a:spcBef>
                <a:spcAft>
                  <a:spcPct val="0"/>
                </a:spcAft>
                <a:buClr>
                  <a:schemeClr val="bg1"/>
                </a:buClr>
                <a:defRPr sz="2000">
                  <a:solidFill>
                    <a:schemeClr val="bg1"/>
                  </a:solidFill>
                  <a:latin typeface="+mn-lt"/>
                  <a:ea typeface="ＭＳ Ｐゴシック" pitchFamily="122" charset="-128"/>
                </a:defRPr>
              </a:lvl9pPr>
            </a:lstStyle>
            <a:p>
              <a:pPr marL="168275" lvl="1" indent="0" algn="ctr">
                <a:buNone/>
              </a:pPr>
              <a:r>
                <a:rPr lang="en-US" altLang="en-US" sz="2000" kern="0" dirty="0">
                  <a:latin typeface="+mn-lt"/>
                </a:rPr>
                <a:t>Relationship in reality (‘</a:t>
              </a:r>
              <a:r>
                <a:rPr lang="en-US" altLang="en-US" sz="2000" i="1" kern="0" dirty="0">
                  <a:latin typeface="+mn-lt"/>
                </a:rPr>
                <a:t>a priori relationship</a:t>
              </a:r>
              <a:r>
                <a:rPr lang="en-US" altLang="en-US" sz="2000" kern="0" dirty="0">
                  <a:latin typeface="+mn-lt"/>
                </a:rPr>
                <a:t>’)</a:t>
              </a:r>
            </a:p>
            <a:p>
              <a:pPr marL="168275" lvl="1" indent="0" algn="ctr">
                <a:buNone/>
              </a:pPr>
              <a:endParaRPr lang="en-US" altLang="en-US" sz="2000" kern="0" dirty="0">
                <a:latin typeface="+mn-lt"/>
              </a:endParaRPr>
            </a:p>
            <a:p>
              <a:pPr marL="168275" lvl="1" indent="0" algn="ctr">
                <a:buNone/>
              </a:pPr>
              <a:endParaRPr lang="en-US" altLang="en-US" sz="2000" kern="0" dirty="0">
                <a:latin typeface="+mn-lt"/>
              </a:endParaRPr>
            </a:p>
            <a:p>
              <a:pPr marL="168275" lvl="1" indent="0" algn="ctr">
                <a:buNone/>
              </a:pPr>
              <a:endParaRPr lang="en-US" altLang="en-US" sz="2000" kern="0" dirty="0">
                <a:latin typeface="+mn-lt"/>
              </a:endParaRPr>
            </a:p>
          </p:txBody>
        </p:sp>
      </p:grpSp>
      <p:grpSp>
        <p:nvGrpSpPr>
          <p:cNvPr id="12" name="Group 11"/>
          <p:cNvGrpSpPr/>
          <p:nvPr/>
        </p:nvGrpSpPr>
        <p:grpSpPr>
          <a:xfrm>
            <a:off x="5147728" y="4678816"/>
            <a:ext cx="3700406" cy="1938992"/>
            <a:chOff x="5147728" y="4678816"/>
            <a:chExt cx="3700406" cy="1938992"/>
          </a:xfrm>
        </p:grpSpPr>
        <p:sp>
          <p:nvSpPr>
            <p:cNvPr id="23" name="Rectangle 22"/>
            <p:cNvSpPr/>
            <p:nvPr/>
          </p:nvSpPr>
          <p:spPr>
            <a:xfrm>
              <a:off x="6638334" y="4678816"/>
              <a:ext cx="2209800" cy="1938992"/>
            </a:xfrm>
            <a:prstGeom prst="rect">
              <a:avLst/>
            </a:prstGeom>
          </p:spPr>
          <p:txBody>
            <a:bodyPr wrap="square">
              <a:spAutoFit/>
            </a:bodyPr>
            <a:lstStyle/>
            <a:p>
              <a:pPr marL="0" lvl="1"/>
              <a:r>
                <a:rPr lang="en-US" altLang="en-US" sz="2400" b="0" kern="0" dirty="0">
                  <a:solidFill>
                    <a:schemeClr val="bg1"/>
                  </a:solidFill>
                </a:rPr>
                <a:t>‘</a:t>
              </a:r>
              <a:r>
                <a:rPr lang="en-US" altLang="en-US" sz="2400" b="0" i="1" kern="0" dirty="0">
                  <a:solidFill>
                    <a:schemeClr val="bg1"/>
                  </a:solidFill>
                </a:rPr>
                <a:t>Physical</a:t>
              </a:r>
            </a:p>
            <a:p>
              <a:pPr marL="0" lvl="1"/>
              <a:r>
                <a:rPr lang="en-US" altLang="en-US" sz="2400" b="0" i="1" kern="0" dirty="0">
                  <a:solidFill>
                    <a:schemeClr val="bg1"/>
                  </a:solidFill>
                </a:rPr>
                <a:t>Exercise</a:t>
              </a:r>
              <a:r>
                <a:rPr lang="en-US" altLang="en-US" sz="2400" b="0" kern="0" dirty="0">
                  <a:solidFill>
                    <a:schemeClr val="bg1"/>
                  </a:solidFill>
                </a:rPr>
                <a:t>’</a:t>
              </a:r>
            </a:p>
            <a:p>
              <a:pPr marL="0" lvl="1"/>
              <a:endParaRPr lang="en-US" altLang="en-US" sz="2400" b="0" kern="0" dirty="0">
                <a:solidFill>
                  <a:schemeClr val="bg1"/>
                </a:solidFill>
              </a:endParaRPr>
            </a:p>
            <a:p>
              <a:pPr marL="0" lvl="1"/>
              <a:endParaRPr lang="en-US" altLang="en-US" sz="2400" b="0" kern="0" dirty="0">
                <a:solidFill>
                  <a:schemeClr val="bg1"/>
                </a:solidFill>
              </a:endParaRPr>
            </a:p>
            <a:p>
              <a:pPr marL="0" lvl="1"/>
              <a:r>
                <a:rPr lang="en-US" altLang="en-US" sz="2400" b="0" kern="0" dirty="0">
                  <a:solidFill>
                    <a:schemeClr val="bg1"/>
                  </a:solidFill>
                </a:rPr>
                <a:t>‘</a:t>
              </a:r>
              <a:r>
                <a:rPr lang="en-US" altLang="en-US" sz="2400" b="0" i="1" kern="0" dirty="0">
                  <a:solidFill>
                    <a:schemeClr val="bg1"/>
                  </a:solidFill>
                </a:rPr>
                <a:t>Heart</a:t>
              </a:r>
              <a:r>
                <a:rPr lang="en-US" altLang="en-US" sz="2400" b="0" kern="0" dirty="0">
                  <a:solidFill>
                    <a:schemeClr val="bg1"/>
                  </a:solidFill>
                </a:rPr>
                <a:t> </a:t>
              </a:r>
              <a:r>
                <a:rPr lang="en-US" altLang="en-US" sz="2400" b="0" i="1" kern="0" dirty="0">
                  <a:solidFill>
                    <a:schemeClr val="bg1"/>
                  </a:solidFill>
                </a:rPr>
                <a:t>rate</a:t>
              </a:r>
              <a:r>
                <a:rPr lang="en-US" altLang="en-US" sz="2400" b="0" kern="0" dirty="0">
                  <a:solidFill>
                    <a:schemeClr val="bg1"/>
                  </a:solidFill>
                </a:rPr>
                <a:t>’</a:t>
              </a:r>
            </a:p>
          </p:txBody>
        </p:sp>
        <p:sp>
          <p:nvSpPr>
            <p:cNvPr id="29" name="Up-Down Arrow 28"/>
            <p:cNvSpPr/>
            <p:nvPr/>
          </p:nvSpPr>
          <p:spPr bwMode="auto">
            <a:xfrm>
              <a:off x="7620000" y="5486400"/>
              <a:ext cx="228600" cy="685800"/>
            </a:xfrm>
            <a:prstGeom prst="upDownArrow">
              <a:avLst/>
            </a:prstGeom>
            <a:solidFill>
              <a:schemeClr val="bg1"/>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31" name="Content Placeholder 23"/>
            <p:cNvSpPr txBox="1">
              <a:spLocks/>
            </p:cNvSpPr>
            <p:nvPr/>
          </p:nvSpPr>
          <p:spPr>
            <a:xfrm>
              <a:off x="5147728" y="5490839"/>
              <a:ext cx="2472272" cy="463408"/>
            </a:xfrm>
            <a:prstGeom prst="rect">
              <a:avLst/>
            </a:prstGeom>
          </p:spPr>
          <p:txBody>
            <a:bodyPr/>
            <a:lstStyle>
              <a:lvl1pPr marL="342900" indent="-342900" algn="l" rtl="0" eaLnBrk="1" fontAlgn="base" hangingPunct="1">
                <a:spcBef>
                  <a:spcPct val="20000"/>
                </a:spcBef>
                <a:spcAft>
                  <a:spcPct val="0"/>
                </a:spcAft>
                <a:buClr>
                  <a:schemeClr val="bg1"/>
                </a:buClr>
                <a:defRPr sz="2400" b="0" i="0">
                  <a:solidFill>
                    <a:schemeClr val="bg1"/>
                  </a:solidFill>
                  <a:latin typeface="Trebuchet MS"/>
                  <a:ea typeface="ＭＳ Ｐゴシック" pitchFamily="122" charset="-128"/>
                  <a:cs typeface="Trebuchet MS"/>
                </a:defRPr>
              </a:lvl1pPr>
              <a:lvl2pPr marL="742950" indent="-285750" algn="l" rtl="0" eaLnBrk="1" fontAlgn="base" hangingPunct="1">
                <a:spcBef>
                  <a:spcPct val="20000"/>
                </a:spcBef>
                <a:spcAft>
                  <a:spcPct val="0"/>
                </a:spcAft>
                <a:buClr>
                  <a:schemeClr val="bg1"/>
                </a:buClr>
                <a:buSzPct val="80000"/>
                <a:buFont typeface="Times" charset="0"/>
                <a:buChar char="•"/>
                <a:defRPr lang="en-US" sz="2400" b="0" i="0" dirty="0" smtClean="0">
                  <a:solidFill>
                    <a:schemeClr val="bg1"/>
                  </a:solidFill>
                  <a:latin typeface="Trebuchet MS"/>
                  <a:ea typeface="ＭＳ Ｐゴシック" pitchFamily="122" charset="-128"/>
                  <a:cs typeface="Trebuchet MS"/>
                </a:defRPr>
              </a:lvl2pPr>
              <a:lvl3pPr marL="1143000" indent="-228600" algn="l" rtl="0" eaLnBrk="1" fontAlgn="base" hangingPunct="1">
                <a:spcBef>
                  <a:spcPct val="20000"/>
                </a:spcBef>
                <a:spcAft>
                  <a:spcPct val="0"/>
                </a:spcAft>
                <a:buClr>
                  <a:schemeClr val="bg1"/>
                </a:buClr>
                <a:buChar char="•"/>
                <a:defRPr sz="2000" b="0" i="0">
                  <a:solidFill>
                    <a:schemeClr val="bg1"/>
                  </a:solidFill>
                  <a:latin typeface="Trebuchet MS"/>
                  <a:ea typeface="ＭＳ Ｐゴシック" pitchFamily="122" charset="-128"/>
                  <a:cs typeface="Trebuchet MS"/>
                </a:defRPr>
              </a:lvl3pPr>
              <a:lvl4pPr marL="1600200" indent="-228600" algn="l" rtl="0" eaLnBrk="1" fontAlgn="base" hangingPunct="1">
                <a:spcBef>
                  <a:spcPct val="20000"/>
                </a:spcBef>
                <a:spcAft>
                  <a:spcPct val="0"/>
                </a:spcAft>
                <a:buClr>
                  <a:schemeClr val="bg1"/>
                </a:buClr>
                <a:buSzPct val="95000"/>
                <a:buFont typeface="Times" charset="0"/>
                <a:buChar char="•"/>
                <a:defRPr sz="2000" b="0" i="0">
                  <a:solidFill>
                    <a:schemeClr val="bg1"/>
                  </a:solidFill>
                  <a:latin typeface="Trebuchet MS"/>
                  <a:ea typeface="ＭＳ Ｐゴシック" pitchFamily="122" charset="-128"/>
                  <a:cs typeface="Trebuchet MS"/>
                </a:defRPr>
              </a:lvl4pPr>
              <a:lvl5pPr marL="2057400" indent="-228600" algn="l" rtl="0" eaLnBrk="1" fontAlgn="base" hangingPunct="1">
                <a:spcBef>
                  <a:spcPct val="20000"/>
                </a:spcBef>
                <a:spcAft>
                  <a:spcPct val="0"/>
                </a:spcAft>
                <a:buClr>
                  <a:schemeClr val="bg1"/>
                </a:buClr>
                <a:defRPr sz="2000" b="0" i="1">
                  <a:solidFill>
                    <a:schemeClr val="bg1"/>
                  </a:solidFill>
                  <a:latin typeface="Trebuchet MS"/>
                  <a:ea typeface="ＭＳ Ｐゴシック" pitchFamily="122" charset="-128"/>
                  <a:cs typeface="Trebuchet MS"/>
                </a:defRPr>
              </a:lvl5pPr>
              <a:lvl6pPr marL="2514600" indent="-228600" algn="l" rtl="0" eaLnBrk="1" fontAlgn="base" hangingPunct="1">
                <a:spcBef>
                  <a:spcPct val="20000"/>
                </a:spcBef>
                <a:spcAft>
                  <a:spcPct val="0"/>
                </a:spcAft>
                <a:buClr>
                  <a:schemeClr val="bg1"/>
                </a:buClr>
                <a:defRPr sz="2000">
                  <a:solidFill>
                    <a:schemeClr val="bg1"/>
                  </a:solidFill>
                  <a:latin typeface="+mn-lt"/>
                  <a:ea typeface="ＭＳ Ｐゴシック" pitchFamily="122" charset="-128"/>
                </a:defRPr>
              </a:lvl6pPr>
              <a:lvl7pPr marL="2971800" indent="-228600" algn="l" rtl="0" eaLnBrk="1" fontAlgn="base" hangingPunct="1">
                <a:spcBef>
                  <a:spcPct val="20000"/>
                </a:spcBef>
                <a:spcAft>
                  <a:spcPct val="0"/>
                </a:spcAft>
                <a:buClr>
                  <a:schemeClr val="bg1"/>
                </a:buClr>
                <a:defRPr sz="2000">
                  <a:solidFill>
                    <a:schemeClr val="bg1"/>
                  </a:solidFill>
                  <a:latin typeface="+mn-lt"/>
                  <a:ea typeface="ＭＳ Ｐゴシック" pitchFamily="122" charset="-128"/>
                </a:defRPr>
              </a:lvl7pPr>
              <a:lvl8pPr marL="3429000" indent="-228600" algn="l" rtl="0" eaLnBrk="1" fontAlgn="base" hangingPunct="1">
                <a:spcBef>
                  <a:spcPct val="20000"/>
                </a:spcBef>
                <a:spcAft>
                  <a:spcPct val="0"/>
                </a:spcAft>
                <a:buClr>
                  <a:schemeClr val="bg1"/>
                </a:buClr>
                <a:defRPr sz="2000">
                  <a:solidFill>
                    <a:schemeClr val="bg1"/>
                  </a:solidFill>
                  <a:latin typeface="+mn-lt"/>
                  <a:ea typeface="ＭＳ Ｐゴシック" pitchFamily="122" charset="-128"/>
                </a:defRPr>
              </a:lvl8pPr>
              <a:lvl9pPr marL="3886200" indent="-228600" algn="l" rtl="0" eaLnBrk="1" fontAlgn="base" hangingPunct="1">
                <a:spcBef>
                  <a:spcPct val="20000"/>
                </a:spcBef>
                <a:spcAft>
                  <a:spcPct val="0"/>
                </a:spcAft>
                <a:buClr>
                  <a:schemeClr val="bg1"/>
                </a:buClr>
                <a:defRPr sz="2000">
                  <a:solidFill>
                    <a:schemeClr val="bg1"/>
                  </a:solidFill>
                  <a:latin typeface="+mn-lt"/>
                  <a:ea typeface="ＭＳ Ｐゴシック" pitchFamily="122" charset="-128"/>
                </a:defRPr>
              </a:lvl9pPr>
            </a:lstStyle>
            <a:p>
              <a:pPr marL="168275" lvl="1" indent="0" algn="ctr">
                <a:buNone/>
              </a:pPr>
              <a:r>
                <a:rPr lang="en-US" altLang="en-US" sz="2000" kern="0" dirty="0">
                  <a:latin typeface="+mn-lt"/>
                </a:rPr>
                <a:t>Relationships between variables</a:t>
              </a:r>
            </a:p>
            <a:p>
              <a:pPr marL="168275" lvl="1" indent="0" algn="ctr">
                <a:buNone/>
              </a:pPr>
              <a:endParaRPr lang="en-US" altLang="en-US" sz="2000" kern="0" dirty="0">
                <a:latin typeface="+mn-lt"/>
              </a:endParaRPr>
            </a:p>
            <a:p>
              <a:pPr marL="168275" lvl="1" indent="0" algn="ctr">
                <a:buNone/>
              </a:pPr>
              <a:endParaRPr lang="en-US" altLang="en-US" sz="2000" kern="0" dirty="0">
                <a:latin typeface="+mn-lt"/>
              </a:endParaRPr>
            </a:p>
            <a:p>
              <a:pPr marL="168275" lvl="1" indent="0" algn="ctr">
                <a:buNone/>
              </a:pPr>
              <a:endParaRPr lang="en-US" altLang="en-US" sz="2000" kern="0" dirty="0">
                <a:latin typeface="+mn-lt"/>
              </a:endParaRPr>
            </a:p>
          </p:txBody>
        </p:sp>
      </p:grpSp>
      <p:grpSp>
        <p:nvGrpSpPr>
          <p:cNvPr id="18" name="Group 17"/>
          <p:cNvGrpSpPr/>
          <p:nvPr/>
        </p:nvGrpSpPr>
        <p:grpSpPr>
          <a:xfrm>
            <a:off x="2133600" y="4476137"/>
            <a:ext cx="4572000" cy="1031528"/>
            <a:chOff x="2133600" y="4476137"/>
            <a:chExt cx="4572000" cy="1031528"/>
          </a:xfrm>
        </p:grpSpPr>
        <p:sp>
          <p:nvSpPr>
            <p:cNvPr id="8" name="Freeform 7"/>
            <p:cNvSpPr/>
            <p:nvPr/>
          </p:nvSpPr>
          <p:spPr bwMode="auto">
            <a:xfrm>
              <a:off x="2286000" y="4476137"/>
              <a:ext cx="4284921" cy="1031528"/>
            </a:xfrm>
            <a:custGeom>
              <a:avLst/>
              <a:gdLst>
                <a:gd name="connsiteX0" fmla="*/ 0 w 4284921"/>
                <a:gd name="connsiteY0" fmla="*/ 967733 h 1031528"/>
                <a:gd name="connsiteX1" fmla="*/ 2222205 w 4284921"/>
                <a:gd name="connsiteY1" fmla="*/ 170 h 1031528"/>
                <a:gd name="connsiteX2" fmla="*/ 4284921 w 4284921"/>
                <a:gd name="connsiteY2" fmla="*/ 1031528 h 1031528"/>
              </a:gdLst>
              <a:ahLst/>
              <a:cxnLst>
                <a:cxn ang="0">
                  <a:pos x="connsiteX0" y="connsiteY0"/>
                </a:cxn>
                <a:cxn ang="0">
                  <a:pos x="connsiteX1" y="connsiteY1"/>
                </a:cxn>
                <a:cxn ang="0">
                  <a:pos x="connsiteX2" y="connsiteY2"/>
                </a:cxn>
              </a:cxnLst>
              <a:rect l="l" t="t" r="r" b="b"/>
              <a:pathLst>
                <a:path w="4284921" h="1031528">
                  <a:moveTo>
                    <a:pt x="0" y="967733"/>
                  </a:moveTo>
                  <a:cubicBezTo>
                    <a:pt x="754026" y="478635"/>
                    <a:pt x="1508052" y="-10462"/>
                    <a:pt x="2222205" y="170"/>
                  </a:cubicBezTo>
                  <a:cubicBezTo>
                    <a:pt x="2936358" y="10802"/>
                    <a:pt x="3949996" y="840142"/>
                    <a:pt x="4284921" y="1031528"/>
                  </a:cubicBezTo>
                </a:path>
              </a:pathLst>
            </a:custGeom>
            <a:noFill/>
            <a:ln w="28575" cap="flat" cmpd="sng" algn="ctr">
              <a:solidFill>
                <a:srgbClr val="1FE115"/>
              </a:solidFill>
              <a:prstDash val="solid"/>
              <a:round/>
              <a:headEnd type="triangle" w="med" len="med"/>
              <a:tailEnd type="triangl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32" name="Content Placeholder 23"/>
            <p:cNvSpPr txBox="1">
              <a:spLocks/>
            </p:cNvSpPr>
            <p:nvPr/>
          </p:nvSpPr>
          <p:spPr>
            <a:xfrm>
              <a:off x="2133600" y="4724400"/>
              <a:ext cx="4572000" cy="463408"/>
            </a:xfrm>
            <a:prstGeom prst="rect">
              <a:avLst/>
            </a:prstGeom>
          </p:spPr>
          <p:txBody>
            <a:bodyPr/>
            <a:lstStyle>
              <a:lvl1pPr marL="342900" indent="-342900" algn="l" rtl="0" eaLnBrk="1" fontAlgn="base" hangingPunct="1">
                <a:spcBef>
                  <a:spcPct val="20000"/>
                </a:spcBef>
                <a:spcAft>
                  <a:spcPct val="0"/>
                </a:spcAft>
                <a:buClr>
                  <a:schemeClr val="bg1"/>
                </a:buClr>
                <a:defRPr sz="2400" b="0" i="0">
                  <a:solidFill>
                    <a:schemeClr val="bg1"/>
                  </a:solidFill>
                  <a:latin typeface="Trebuchet MS"/>
                  <a:ea typeface="ＭＳ Ｐゴシック" pitchFamily="122" charset="-128"/>
                  <a:cs typeface="Trebuchet MS"/>
                </a:defRPr>
              </a:lvl1pPr>
              <a:lvl2pPr marL="742950" indent="-285750" algn="l" rtl="0" eaLnBrk="1" fontAlgn="base" hangingPunct="1">
                <a:spcBef>
                  <a:spcPct val="20000"/>
                </a:spcBef>
                <a:spcAft>
                  <a:spcPct val="0"/>
                </a:spcAft>
                <a:buClr>
                  <a:schemeClr val="bg1"/>
                </a:buClr>
                <a:buSzPct val="80000"/>
                <a:buFont typeface="Times" charset="0"/>
                <a:buChar char="•"/>
                <a:defRPr lang="en-US" sz="2400" b="0" i="0" dirty="0" smtClean="0">
                  <a:solidFill>
                    <a:schemeClr val="bg1"/>
                  </a:solidFill>
                  <a:latin typeface="Trebuchet MS"/>
                  <a:ea typeface="ＭＳ Ｐゴシック" pitchFamily="122" charset="-128"/>
                  <a:cs typeface="Trebuchet MS"/>
                </a:defRPr>
              </a:lvl2pPr>
              <a:lvl3pPr marL="1143000" indent="-228600" algn="l" rtl="0" eaLnBrk="1" fontAlgn="base" hangingPunct="1">
                <a:spcBef>
                  <a:spcPct val="20000"/>
                </a:spcBef>
                <a:spcAft>
                  <a:spcPct val="0"/>
                </a:spcAft>
                <a:buClr>
                  <a:schemeClr val="bg1"/>
                </a:buClr>
                <a:buChar char="•"/>
                <a:defRPr sz="2000" b="0" i="0">
                  <a:solidFill>
                    <a:schemeClr val="bg1"/>
                  </a:solidFill>
                  <a:latin typeface="Trebuchet MS"/>
                  <a:ea typeface="ＭＳ Ｐゴシック" pitchFamily="122" charset="-128"/>
                  <a:cs typeface="Trebuchet MS"/>
                </a:defRPr>
              </a:lvl3pPr>
              <a:lvl4pPr marL="1600200" indent="-228600" algn="l" rtl="0" eaLnBrk="1" fontAlgn="base" hangingPunct="1">
                <a:spcBef>
                  <a:spcPct val="20000"/>
                </a:spcBef>
                <a:spcAft>
                  <a:spcPct val="0"/>
                </a:spcAft>
                <a:buClr>
                  <a:schemeClr val="bg1"/>
                </a:buClr>
                <a:buSzPct val="95000"/>
                <a:buFont typeface="Times" charset="0"/>
                <a:buChar char="•"/>
                <a:defRPr sz="2000" b="0" i="0">
                  <a:solidFill>
                    <a:schemeClr val="bg1"/>
                  </a:solidFill>
                  <a:latin typeface="Trebuchet MS"/>
                  <a:ea typeface="ＭＳ Ｐゴシック" pitchFamily="122" charset="-128"/>
                  <a:cs typeface="Trebuchet MS"/>
                </a:defRPr>
              </a:lvl4pPr>
              <a:lvl5pPr marL="2057400" indent="-228600" algn="l" rtl="0" eaLnBrk="1" fontAlgn="base" hangingPunct="1">
                <a:spcBef>
                  <a:spcPct val="20000"/>
                </a:spcBef>
                <a:spcAft>
                  <a:spcPct val="0"/>
                </a:spcAft>
                <a:buClr>
                  <a:schemeClr val="bg1"/>
                </a:buClr>
                <a:defRPr sz="2000" b="0" i="1">
                  <a:solidFill>
                    <a:schemeClr val="bg1"/>
                  </a:solidFill>
                  <a:latin typeface="Trebuchet MS"/>
                  <a:ea typeface="ＭＳ Ｐゴシック" pitchFamily="122" charset="-128"/>
                  <a:cs typeface="Trebuchet MS"/>
                </a:defRPr>
              </a:lvl5pPr>
              <a:lvl6pPr marL="2514600" indent="-228600" algn="l" rtl="0" eaLnBrk="1" fontAlgn="base" hangingPunct="1">
                <a:spcBef>
                  <a:spcPct val="20000"/>
                </a:spcBef>
                <a:spcAft>
                  <a:spcPct val="0"/>
                </a:spcAft>
                <a:buClr>
                  <a:schemeClr val="bg1"/>
                </a:buClr>
                <a:defRPr sz="2000">
                  <a:solidFill>
                    <a:schemeClr val="bg1"/>
                  </a:solidFill>
                  <a:latin typeface="+mn-lt"/>
                  <a:ea typeface="ＭＳ Ｐゴシック" pitchFamily="122" charset="-128"/>
                </a:defRPr>
              </a:lvl6pPr>
              <a:lvl7pPr marL="2971800" indent="-228600" algn="l" rtl="0" eaLnBrk="1" fontAlgn="base" hangingPunct="1">
                <a:spcBef>
                  <a:spcPct val="20000"/>
                </a:spcBef>
                <a:spcAft>
                  <a:spcPct val="0"/>
                </a:spcAft>
                <a:buClr>
                  <a:schemeClr val="bg1"/>
                </a:buClr>
                <a:defRPr sz="2000">
                  <a:solidFill>
                    <a:schemeClr val="bg1"/>
                  </a:solidFill>
                  <a:latin typeface="+mn-lt"/>
                  <a:ea typeface="ＭＳ Ｐゴシック" pitchFamily="122" charset="-128"/>
                </a:defRPr>
              </a:lvl7pPr>
              <a:lvl8pPr marL="3429000" indent="-228600" algn="l" rtl="0" eaLnBrk="1" fontAlgn="base" hangingPunct="1">
                <a:spcBef>
                  <a:spcPct val="20000"/>
                </a:spcBef>
                <a:spcAft>
                  <a:spcPct val="0"/>
                </a:spcAft>
                <a:buClr>
                  <a:schemeClr val="bg1"/>
                </a:buClr>
                <a:defRPr sz="2000">
                  <a:solidFill>
                    <a:schemeClr val="bg1"/>
                  </a:solidFill>
                  <a:latin typeface="+mn-lt"/>
                  <a:ea typeface="ＭＳ Ｐゴシック" pitchFamily="122" charset="-128"/>
                </a:defRPr>
              </a:lvl8pPr>
              <a:lvl9pPr marL="3886200" indent="-228600" algn="l" rtl="0" eaLnBrk="1" fontAlgn="base" hangingPunct="1">
                <a:spcBef>
                  <a:spcPct val="20000"/>
                </a:spcBef>
                <a:spcAft>
                  <a:spcPct val="0"/>
                </a:spcAft>
                <a:buClr>
                  <a:schemeClr val="bg1"/>
                </a:buClr>
                <a:defRPr sz="2000">
                  <a:solidFill>
                    <a:schemeClr val="bg1"/>
                  </a:solidFill>
                  <a:latin typeface="+mn-lt"/>
                  <a:ea typeface="ＭＳ Ｐゴシック" pitchFamily="122" charset="-128"/>
                </a:defRPr>
              </a:lvl9pPr>
            </a:lstStyle>
            <a:p>
              <a:pPr marL="168275" lvl="1" indent="0" algn="ctr">
                <a:buNone/>
              </a:pPr>
              <a:r>
                <a:rPr lang="en-US" altLang="en-US" sz="2000" kern="0" dirty="0">
                  <a:solidFill>
                    <a:srgbClr val="1FE115"/>
                  </a:solidFill>
                  <a:latin typeface="+mn-lt"/>
                </a:rPr>
                <a:t>How are these</a:t>
              </a:r>
            </a:p>
            <a:p>
              <a:pPr marL="168275" lvl="1" indent="0" algn="ctr">
                <a:buNone/>
              </a:pPr>
              <a:r>
                <a:rPr lang="en-US" altLang="en-US" sz="2000" kern="0" dirty="0">
                  <a:solidFill>
                    <a:srgbClr val="1FE115"/>
                  </a:solidFill>
                  <a:latin typeface="+mn-lt"/>
                </a:rPr>
                <a:t>related?</a:t>
              </a:r>
            </a:p>
            <a:p>
              <a:pPr marL="168275" lvl="1" indent="0" algn="ctr">
                <a:buNone/>
              </a:pPr>
              <a:endParaRPr lang="en-US" altLang="en-US" sz="2000" kern="0" dirty="0">
                <a:latin typeface="+mn-lt"/>
              </a:endParaRPr>
            </a:p>
            <a:p>
              <a:pPr marL="168275" lvl="1" indent="0" algn="ctr">
                <a:buNone/>
              </a:pPr>
              <a:endParaRPr lang="en-US" altLang="en-US" sz="2000" kern="0" dirty="0">
                <a:latin typeface="+mn-lt"/>
              </a:endParaRPr>
            </a:p>
            <a:p>
              <a:pPr marL="168275" lvl="1" indent="0" algn="ctr">
                <a:buNone/>
              </a:pPr>
              <a:endParaRPr lang="en-US" altLang="en-US" sz="2000" kern="0" dirty="0">
                <a:latin typeface="+mn-lt"/>
              </a:endParaRPr>
            </a:p>
          </p:txBody>
        </p:sp>
      </p:grpSp>
      <p:sp>
        <p:nvSpPr>
          <p:cNvPr id="3" name="Slide Number Placeholder 2"/>
          <p:cNvSpPr>
            <a:spLocks noGrp="1"/>
          </p:cNvSpPr>
          <p:nvPr>
            <p:ph type="sldNum" sz="quarter" idx="10"/>
          </p:nvPr>
        </p:nvSpPr>
        <p:spPr/>
        <p:txBody>
          <a:bodyPr/>
          <a:lstStyle/>
          <a:p>
            <a:fld id="{E275BFA4-CA6D-4892-8C0A-6B14E134BD5D}" type="slidenum">
              <a:rPr lang="en-US" smtClean="0"/>
              <a:pPr/>
              <a:t>92</a:t>
            </a:fld>
            <a:endParaRPr lang="en-US"/>
          </a:p>
        </p:txBody>
      </p:sp>
    </p:spTree>
    <p:extLst>
      <p:ext uri="{BB962C8B-B14F-4D97-AF65-F5344CB8AC3E}">
        <p14:creationId xmlns:p14="http://schemas.microsoft.com/office/powerpoint/2010/main" val="2398776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up)">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wipe(up)">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wipe(down)">
                                      <p:cBhvr>
                                        <p:cTn id="17"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Relationships between </a:t>
            </a:r>
            <a:r>
              <a:rPr lang="en-US" u="sng" dirty="0"/>
              <a:t>variables</a:t>
            </a:r>
          </a:p>
        </p:txBody>
      </p:sp>
      <p:sp>
        <p:nvSpPr>
          <p:cNvPr id="3" name="Content Placeholder 2"/>
          <p:cNvSpPr>
            <a:spLocks noGrp="1"/>
          </p:cNvSpPr>
          <p:nvPr>
            <p:ph idx="1"/>
          </p:nvPr>
        </p:nvSpPr>
        <p:spPr/>
        <p:txBody>
          <a:bodyPr/>
          <a:lstStyle/>
          <a:p>
            <a:pPr marL="457200" indent="-457200">
              <a:buFont typeface="+mj-lt"/>
              <a:buAutoNum type="arabicPeriod"/>
            </a:pPr>
            <a:r>
              <a:rPr lang="en-US" dirty="0"/>
              <a:t>No relationship:</a:t>
            </a:r>
          </a:p>
          <a:p>
            <a:pPr marL="400050" lvl="1" indent="0">
              <a:buNone/>
            </a:pPr>
            <a:r>
              <a:rPr lang="en-US" dirty="0"/>
              <a:t>	‘</a:t>
            </a:r>
            <a:r>
              <a:rPr lang="en-US" i="1" dirty="0"/>
              <a:t>person length</a:t>
            </a:r>
            <a:r>
              <a:rPr lang="en-US" dirty="0"/>
              <a:t>’		‘</a:t>
            </a:r>
            <a:r>
              <a:rPr lang="en-US" i="1" dirty="0">
                <a:effectLst>
                  <a:outerShdw blurRad="38100" dist="38100" dir="2700000" algn="tl">
                    <a:srgbClr val="000000">
                      <a:alpha val="43137"/>
                    </a:srgbClr>
                  </a:outerShdw>
                </a:effectLst>
              </a:rPr>
              <a:t>body temperature</a:t>
            </a:r>
            <a:r>
              <a:rPr lang="en-US" dirty="0"/>
              <a:t>’</a:t>
            </a:r>
          </a:p>
          <a:p>
            <a:pPr marL="400050" lvl="1" indent="0">
              <a:buNone/>
            </a:pPr>
            <a:endParaRPr lang="en-US" sz="800" dirty="0"/>
          </a:p>
          <a:p>
            <a:pPr marL="457200" indent="-457200">
              <a:buFont typeface="+mj-lt"/>
              <a:buAutoNum type="arabicPeriod"/>
            </a:pPr>
            <a:r>
              <a:rPr lang="en-US" dirty="0"/>
              <a:t>Covariance relationship:</a:t>
            </a:r>
          </a:p>
          <a:p>
            <a:pPr marL="800100" lvl="2" indent="0">
              <a:buNone/>
            </a:pPr>
            <a:r>
              <a:rPr lang="en-US" dirty="0"/>
              <a:t>a change in one variable is associated with a change in another variable (in whatever way)</a:t>
            </a:r>
          </a:p>
          <a:p>
            <a:pPr marL="800100" lvl="2" indent="0">
              <a:buNone/>
            </a:pPr>
            <a:endParaRPr lang="en-US" sz="800" dirty="0"/>
          </a:p>
          <a:p>
            <a:pPr marL="800100" lvl="2" indent="0">
              <a:buNone/>
            </a:pPr>
            <a:r>
              <a:rPr lang="en-US" sz="2400" dirty="0"/>
              <a:t>‘</a:t>
            </a:r>
            <a:r>
              <a:rPr lang="en-US" sz="2400" i="1" dirty="0"/>
              <a:t>person</a:t>
            </a:r>
            <a:r>
              <a:rPr lang="en-US" sz="2400" dirty="0"/>
              <a:t> </a:t>
            </a:r>
            <a:r>
              <a:rPr lang="en-US" sz="2400" i="1" dirty="0"/>
              <a:t>length</a:t>
            </a:r>
            <a:r>
              <a:rPr lang="en-US" sz="2400" dirty="0"/>
              <a:t>’			‘</a:t>
            </a:r>
            <a:r>
              <a:rPr lang="en-US" sz="2400" i="1" dirty="0"/>
              <a:t>person</a:t>
            </a:r>
            <a:r>
              <a:rPr lang="en-US" sz="2400" dirty="0"/>
              <a:t> </a:t>
            </a:r>
            <a:r>
              <a:rPr lang="en-US" sz="2400" i="1" dirty="0"/>
              <a:t>mass</a:t>
            </a:r>
            <a:r>
              <a:rPr lang="en-US" sz="2400" dirty="0"/>
              <a:t>’</a:t>
            </a:r>
          </a:p>
          <a:p>
            <a:pPr marL="800100" lvl="2" indent="0">
              <a:buNone/>
            </a:pPr>
            <a:endParaRPr lang="en-US" sz="800" dirty="0"/>
          </a:p>
          <a:p>
            <a:pPr marL="514350" indent="-514350">
              <a:buFont typeface="+mj-lt"/>
              <a:buAutoNum type="arabicPeriod"/>
            </a:pPr>
            <a:r>
              <a:rPr lang="en-US" dirty="0"/>
              <a:t>Causal relationship:</a:t>
            </a:r>
          </a:p>
          <a:p>
            <a:pPr marL="800100" lvl="2" indent="0">
              <a:buNone/>
            </a:pPr>
            <a:r>
              <a:rPr lang="en-US" dirty="0"/>
              <a:t>a change in one variable brings about a change in another variable (in whatever way)</a:t>
            </a:r>
          </a:p>
          <a:p>
            <a:pPr marL="800100" lvl="2" indent="0">
              <a:buNone/>
            </a:pPr>
            <a:endParaRPr lang="en-US" sz="800" dirty="0"/>
          </a:p>
          <a:p>
            <a:pPr marL="800100" lvl="2" indent="0">
              <a:buNone/>
            </a:pPr>
            <a:r>
              <a:rPr lang="en-US" sz="2400" dirty="0"/>
              <a:t>‘</a:t>
            </a:r>
            <a:r>
              <a:rPr lang="en-US" sz="2400" i="1" dirty="0"/>
              <a:t>physical</a:t>
            </a:r>
            <a:r>
              <a:rPr lang="en-US" sz="2400" dirty="0"/>
              <a:t> </a:t>
            </a:r>
            <a:r>
              <a:rPr lang="en-US" sz="2400" i="1" dirty="0"/>
              <a:t>exercise</a:t>
            </a:r>
            <a:r>
              <a:rPr lang="en-US" sz="2400" dirty="0"/>
              <a:t>’			‘</a:t>
            </a:r>
            <a:r>
              <a:rPr lang="en-US" sz="2400" i="1" dirty="0"/>
              <a:t>heart rate</a:t>
            </a:r>
            <a:r>
              <a:rPr lang="en-US" sz="2400" dirty="0"/>
              <a:t>’</a:t>
            </a:r>
          </a:p>
          <a:p>
            <a:pPr marL="800100" lvl="2" indent="0">
              <a:buNone/>
            </a:pPr>
            <a:r>
              <a:rPr lang="en-US" sz="1800" dirty="0"/>
              <a:t>cause / independent variable	     effect / dependent variable</a:t>
            </a:r>
          </a:p>
          <a:p>
            <a:pPr marL="800100" lvl="2" indent="0">
              <a:buNone/>
            </a:pPr>
            <a:endParaRPr lang="en-US" dirty="0"/>
          </a:p>
        </p:txBody>
      </p:sp>
      <p:cxnSp>
        <p:nvCxnSpPr>
          <p:cNvPr id="5" name="Straight Arrow Connector 4"/>
          <p:cNvCxnSpPr/>
          <p:nvPr/>
        </p:nvCxnSpPr>
        <p:spPr bwMode="auto">
          <a:xfrm>
            <a:off x="3581400" y="4216688"/>
            <a:ext cx="1905000" cy="0"/>
          </a:xfrm>
          <a:prstGeom prst="straightConnector1">
            <a:avLst/>
          </a:prstGeom>
          <a:solidFill>
            <a:schemeClr val="accent1"/>
          </a:solidFill>
          <a:ln w="38100" cap="flat" cmpd="sng" algn="ctr">
            <a:solidFill>
              <a:schemeClr val="bg1"/>
            </a:solidFill>
            <a:prstDash val="solid"/>
            <a:round/>
            <a:headEnd type="triangle" w="med" len="med"/>
            <a:tailEnd type="triangle" w="med" len="med"/>
          </a:ln>
          <a:effectLst/>
        </p:spPr>
      </p:cxnSp>
      <p:sp>
        <p:nvSpPr>
          <p:cNvPr id="6" name="TextBox 5"/>
          <p:cNvSpPr txBox="1"/>
          <p:nvPr/>
        </p:nvSpPr>
        <p:spPr>
          <a:xfrm>
            <a:off x="4362648" y="3733800"/>
            <a:ext cx="418704" cy="584775"/>
          </a:xfrm>
          <a:prstGeom prst="rect">
            <a:avLst/>
          </a:prstGeom>
          <a:noFill/>
        </p:spPr>
        <p:txBody>
          <a:bodyPr wrap="none" rtlCol="0">
            <a:spAutoFit/>
          </a:bodyPr>
          <a:lstStyle/>
          <a:p>
            <a:r>
              <a:rPr lang="en-US" dirty="0">
                <a:solidFill>
                  <a:schemeClr val="bg1"/>
                </a:solidFill>
              </a:rPr>
              <a:t>+</a:t>
            </a:r>
          </a:p>
        </p:txBody>
      </p:sp>
      <p:cxnSp>
        <p:nvCxnSpPr>
          <p:cNvPr id="7" name="Straight Arrow Connector 6"/>
          <p:cNvCxnSpPr/>
          <p:nvPr/>
        </p:nvCxnSpPr>
        <p:spPr bwMode="auto">
          <a:xfrm>
            <a:off x="3810000" y="6070313"/>
            <a:ext cx="1905000" cy="0"/>
          </a:xfrm>
          <a:prstGeom prst="straightConnector1">
            <a:avLst/>
          </a:prstGeom>
          <a:solidFill>
            <a:schemeClr val="accent1"/>
          </a:solidFill>
          <a:ln w="38100" cap="flat" cmpd="sng" algn="ctr">
            <a:solidFill>
              <a:schemeClr val="bg1"/>
            </a:solidFill>
            <a:prstDash val="solid"/>
            <a:round/>
            <a:headEnd type="none" w="med" len="med"/>
            <a:tailEnd type="triangle" w="med" len="med"/>
          </a:ln>
          <a:effectLst/>
        </p:spPr>
      </p:cxnSp>
      <p:sp>
        <p:nvSpPr>
          <p:cNvPr id="8" name="TextBox 7"/>
          <p:cNvSpPr txBox="1"/>
          <p:nvPr/>
        </p:nvSpPr>
        <p:spPr>
          <a:xfrm>
            <a:off x="4591248" y="5587425"/>
            <a:ext cx="418704" cy="584775"/>
          </a:xfrm>
          <a:prstGeom prst="rect">
            <a:avLst/>
          </a:prstGeom>
          <a:noFill/>
        </p:spPr>
        <p:txBody>
          <a:bodyPr wrap="none" rtlCol="0">
            <a:spAutoFit/>
          </a:bodyPr>
          <a:lstStyle/>
          <a:p>
            <a:r>
              <a:rPr lang="en-US" dirty="0">
                <a:solidFill>
                  <a:schemeClr val="bg1"/>
                </a:solidFill>
              </a:rPr>
              <a:t>+</a:t>
            </a:r>
          </a:p>
        </p:txBody>
      </p:sp>
      <p:sp>
        <p:nvSpPr>
          <p:cNvPr id="4" name="Slide Number Placeholder 3"/>
          <p:cNvSpPr>
            <a:spLocks noGrp="1"/>
          </p:cNvSpPr>
          <p:nvPr>
            <p:ph type="sldNum" sz="quarter" idx="10"/>
          </p:nvPr>
        </p:nvSpPr>
        <p:spPr/>
        <p:txBody>
          <a:bodyPr/>
          <a:lstStyle/>
          <a:p>
            <a:fld id="{E275BFA4-CA6D-4892-8C0A-6B14E134BD5D}" type="slidenum">
              <a:rPr lang="en-US" smtClean="0"/>
              <a:pPr/>
              <a:t>93</a:t>
            </a:fld>
            <a:endParaRPr lang="en-US"/>
          </a:p>
        </p:txBody>
      </p:sp>
    </p:spTree>
    <p:extLst>
      <p:ext uri="{BB962C8B-B14F-4D97-AF65-F5344CB8AC3E}">
        <p14:creationId xmlns:p14="http://schemas.microsoft.com/office/powerpoint/2010/main" val="3796428952"/>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Requirements for causal relationships</a:t>
            </a:r>
          </a:p>
        </p:txBody>
      </p:sp>
      <p:sp>
        <p:nvSpPr>
          <p:cNvPr id="3" name="Content Placeholder 2"/>
          <p:cNvSpPr>
            <a:spLocks noGrp="1"/>
          </p:cNvSpPr>
          <p:nvPr>
            <p:ph idx="1"/>
          </p:nvPr>
        </p:nvSpPr>
        <p:spPr>
          <a:xfrm>
            <a:off x="106344" y="1676400"/>
            <a:ext cx="9067800" cy="4953000"/>
          </a:xfrm>
        </p:spPr>
        <p:txBody>
          <a:bodyPr/>
          <a:lstStyle/>
          <a:p>
            <a:pPr marL="457200" indent="-457200">
              <a:buFont typeface="+mj-lt"/>
              <a:buAutoNum type="arabicPeriod"/>
            </a:pPr>
            <a:r>
              <a:rPr lang="en-US" dirty="0"/>
              <a:t>Spatiotemporal contiguity:</a:t>
            </a:r>
          </a:p>
          <a:p>
            <a:pPr marL="800100" lvl="2" indent="0">
              <a:buNone/>
            </a:pPr>
            <a:r>
              <a:rPr lang="en-US" dirty="0"/>
              <a:t>variables must be observed within </a:t>
            </a:r>
            <a:r>
              <a:rPr lang="en-US" b="1" i="1" dirty="0"/>
              <a:t>units of analysis</a:t>
            </a:r>
            <a:r>
              <a:rPr lang="en-US" dirty="0"/>
              <a:t>.</a:t>
            </a:r>
          </a:p>
          <a:p>
            <a:pPr marL="800100" lvl="2" indent="0">
              <a:buNone/>
            </a:pPr>
            <a:endParaRPr lang="en-US" sz="800" dirty="0"/>
          </a:p>
          <a:p>
            <a:pPr marL="457200" indent="-457200">
              <a:buFont typeface="+mj-lt"/>
              <a:buAutoNum type="arabicPeriod"/>
            </a:pPr>
            <a:r>
              <a:rPr lang="en-US" dirty="0"/>
              <a:t>Covariance:</a:t>
            </a:r>
          </a:p>
          <a:p>
            <a:pPr marL="800100" lvl="2" indent="0">
              <a:buNone/>
            </a:pPr>
            <a:r>
              <a:rPr lang="en-US" dirty="0"/>
              <a:t>the values of two variables must shift together in some systematic way.</a:t>
            </a:r>
          </a:p>
          <a:p>
            <a:pPr marL="800100" lvl="2" indent="0">
              <a:buNone/>
            </a:pPr>
            <a:endParaRPr lang="en-US" sz="800" dirty="0"/>
          </a:p>
          <a:p>
            <a:pPr marL="457200" indent="-457200">
              <a:buFont typeface="+mj-lt"/>
              <a:buAutoNum type="arabicPeriod"/>
            </a:pPr>
            <a:r>
              <a:rPr lang="en-US" dirty="0"/>
              <a:t>Temporal ordering:</a:t>
            </a:r>
          </a:p>
          <a:p>
            <a:pPr marL="800100" lvl="2" indent="0">
              <a:buNone/>
            </a:pPr>
            <a:r>
              <a:rPr lang="en-US" dirty="0"/>
              <a:t>a change in the cause variable must happen </a:t>
            </a:r>
            <a:r>
              <a:rPr lang="en-US" i="1" dirty="0"/>
              <a:t>before </a:t>
            </a:r>
            <a:r>
              <a:rPr lang="en-US" dirty="0"/>
              <a:t>the related change in the effect variable.</a:t>
            </a:r>
          </a:p>
          <a:p>
            <a:pPr marL="800100" lvl="2" indent="0">
              <a:buNone/>
            </a:pPr>
            <a:endParaRPr lang="en-US" sz="800" dirty="0"/>
          </a:p>
          <a:p>
            <a:pPr marL="457200" indent="-457200">
              <a:buFont typeface="+mj-lt"/>
              <a:buAutoNum type="arabicPeriod"/>
            </a:pPr>
            <a:r>
              <a:rPr lang="en-US" dirty="0"/>
              <a:t>Necessary connection:</a:t>
            </a:r>
          </a:p>
          <a:p>
            <a:pPr marL="800100" lvl="2" indent="0">
              <a:buNone/>
            </a:pPr>
            <a:r>
              <a:rPr lang="en-US" dirty="0"/>
              <a:t>A </a:t>
            </a:r>
            <a:r>
              <a:rPr lang="en-US" u="sng" dirty="0"/>
              <a:t>statement</a:t>
            </a:r>
            <a:r>
              <a:rPr lang="en-US" dirty="0"/>
              <a:t> – the ‘</a:t>
            </a:r>
            <a:r>
              <a:rPr lang="en-US" i="1" dirty="0"/>
              <a:t>theoretical linkage’ </a:t>
            </a:r>
            <a:r>
              <a:rPr lang="en-US" dirty="0"/>
              <a:t>or ‘</a:t>
            </a:r>
            <a:r>
              <a:rPr lang="en-US" i="1" dirty="0"/>
              <a:t>theoretical rationale’ </a:t>
            </a:r>
            <a:r>
              <a:rPr lang="en-US" dirty="0"/>
              <a:t>- providing the justification for the posited causation within the theory.</a:t>
            </a:r>
          </a:p>
          <a:p>
            <a:pPr marL="457200" indent="-457200">
              <a:buFont typeface="+mj-lt"/>
              <a:buAutoNum type="arabicPeriod"/>
            </a:pPr>
            <a:endParaRPr lang="en-US" dirty="0"/>
          </a:p>
          <a:p>
            <a:pPr marL="457200" indent="-457200">
              <a:buFont typeface="+mj-lt"/>
              <a:buAutoNum type="arabicPeriod"/>
            </a:pPr>
            <a:endParaRPr lang="en-US" dirty="0"/>
          </a:p>
        </p:txBody>
      </p:sp>
      <p:sp>
        <p:nvSpPr>
          <p:cNvPr id="4" name="Rectangle 1"/>
          <p:cNvSpPr>
            <a:spLocks noChangeArrowheads="1"/>
          </p:cNvSpPr>
          <p:nvPr/>
        </p:nvSpPr>
        <p:spPr bwMode="auto">
          <a:xfrm>
            <a:off x="609601" y="6386175"/>
            <a:ext cx="853440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lvl="0" algn="r" eaLnBrk="0" hangingPunct="0"/>
            <a:r>
              <a:rPr lang="en-US" sz="1200" dirty="0">
                <a:solidFill>
                  <a:schemeClr val="bg1"/>
                </a:solidFill>
                <a:latin typeface="+mn-lt"/>
              </a:rPr>
              <a:t>Adapted from:    </a:t>
            </a:r>
            <a:r>
              <a:rPr lang="en-US" sz="1200" b="0" i="1" dirty="0">
                <a:solidFill>
                  <a:schemeClr val="bg1"/>
                </a:solidFill>
                <a:latin typeface="+mn-lt"/>
              </a:rPr>
              <a:t>James H. Watt and </a:t>
            </a:r>
            <a:r>
              <a:rPr lang="en-US" sz="1200" b="0" i="1" dirty="0" err="1">
                <a:solidFill>
                  <a:schemeClr val="bg1"/>
                </a:solidFill>
                <a:latin typeface="+mn-lt"/>
              </a:rPr>
              <a:t>Sjef</a:t>
            </a:r>
            <a:r>
              <a:rPr lang="en-US" sz="1200" b="0" i="1" dirty="0">
                <a:solidFill>
                  <a:schemeClr val="bg1"/>
                </a:solidFill>
                <a:latin typeface="+mn-lt"/>
              </a:rPr>
              <a:t> van den Berg. </a:t>
            </a:r>
            <a:r>
              <a:rPr kumimoji="0" lang="en-US" altLang="en-US" sz="1200" b="0" i="0" u="none" strike="noStrike" cap="none" normalizeH="0" baseline="0" dirty="0">
                <a:ln>
                  <a:noFill/>
                </a:ln>
                <a:solidFill>
                  <a:schemeClr val="bg1"/>
                </a:solidFill>
                <a:effectLst/>
                <a:latin typeface="+mn-lt"/>
              </a:rPr>
              <a:t>Research Methods For Communication Science. 2002</a:t>
            </a:r>
          </a:p>
          <a:p>
            <a:pPr lvl="0" algn="r" eaLnBrk="0" hangingPunct="0"/>
            <a:r>
              <a:rPr lang="en-US" altLang="en-US" sz="1200" b="0" dirty="0">
                <a:solidFill>
                  <a:schemeClr val="bg1"/>
                </a:solidFill>
                <a:latin typeface="+mn-lt"/>
              </a:rPr>
              <a:t> </a:t>
            </a:r>
            <a:r>
              <a:rPr lang="en-US" altLang="en-US" sz="1200" b="0" dirty="0">
                <a:solidFill>
                  <a:schemeClr val="bg1"/>
                </a:solidFill>
                <a:latin typeface="+mn-lt"/>
                <a:hlinkClick r:id="rId2"/>
              </a:rPr>
              <a:t>http://www.cios.org/readbook/rmcs/rmcs.htm</a:t>
            </a:r>
            <a:r>
              <a:rPr lang="en-US" altLang="en-US" sz="1200" b="0" dirty="0">
                <a:solidFill>
                  <a:schemeClr val="bg1"/>
                </a:solidFill>
                <a:latin typeface="+mn-lt"/>
              </a:rPr>
              <a:t> </a:t>
            </a:r>
            <a:r>
              <a:rPr kumimoji="0" lang="en-US" altLang="en-US" sz="1200" b="0" i="0" u="none" strike="noStrike" cap="none" normalizeH="0" baseline="0" dirty="0">
                <a:ln>
                  <a:noFill/>
                </a:ln>
                <a:solidFill>
                  <a:schemeClr val="bg1"/>
                </a:solidFill>
                <a:effectLst/>
                <a:latin typeface="+mn-lt"/>
              </a:rPr>
              <a:t> </a:t>
            </a:r>
          </a:p>
        </p:txBody>
      </p:sp>
      <p:sp>
        <p:nvSpPr>
          <p:cNvPr id="5" name="Slide Number Placeholder 4"/>
          <p:cNvSpPr>
            <a:spLocks noGrp="1"/>
          </p:cNvSpPr>
          <p:nvPr>
            <p:ph type="sldNum" sz="quarter" idx="10"/>
          </p:nvPr>
        </p:nvSpPr>
        <p:spPr/>
        <p:txBody>
          <a:bodyPr/>
          <a:lstStyle/>
          <a:p>
            <a:fld id="{E275BFA4-CA6D-4892-8C0A-6B14E134BD5D}" type="slidenum">
              <a:rPr lang="en-US" smtClean="0"/>
              <a:pPr/>
              <a:t>94</a:t>
            </a:fld>
            <a:endParaRPr lang="en-US"/>
          </a:p>
        </p:txBody>
      </p:sp>
    </p:spTree>
    <p:extLst>
      <p:ext uri="{BB962C8B-B14F-4D97-AF65-F5344CB8AC3E}">
        <p14:creationId xmlns:p14="http://schemas.microsoft.com/office/powerpoint/2010/main" val="36889312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
                                            <p:txEl>
                                              <p:pRg st="9" end="9"/>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Observed relationships and reality</a:t>
            </a:r>
          </a:p>
        </p:txBody>
      </p:sp>
      <p:sp>
        <p:nvSpPr>
          <p:cNvPr id="4" name="TextBox 3"/>
          <p:cNvSpPr txBox="1"/>
          <p:nvPr/>
        </p:nvSpPr>
        <p:spPr>
          <a:xfrm>
            <a:off x="6578474" y="2743200"/>
            <a:ext cx="1539203" cy="954107"/>
          </a:xfrm>
          <a:prstGeom prst="rect">
            <a:avLst/>
          </a:prstGeom>
          <a:noFill/>
        </p:spPr>
        <p:txBody>
          <a:bodyPr wrap="none" rtlCol="0">
            <a:spAutoFit/>
          </a:bodyPr>
          <a:lstStyle/>
          <a:p>
            <a:r>
              <a:rPr lang="en-US" sz="2800" b="0" dirty="0">
                <a:solidFill>
                  <a:schemeClr val="bg1"/>
                </a:solidFill>
              </a:rPr>
              <a:t>‘</a:t>
            </a:r>
            <a:r>
              <a:rPr lang="en-US" sz="2800" b="0" i="1" dirty="0">
                <a:solidFill>
                  <a:schemeClr val="bg1"/>
                </a:solidFill>
              </a:rPr>
              <a:t>Physical</a:t>
            </a:r>
          </a:p>
          <a:p>
            <a:r>
              <a:rPr lang="en-US" sz="2800" b="0" i="1" dirty="0">
                <a:solidFill>
                  <a:schemeClr val="bg1"/>
                </a:solidFill>
              </a:rPr>
              <a:t>exercise</a:t>
            </a:r>
            <a:r>
              <a:rPr lang="en-US" sz="2800" b="0" dirty="0">
                <a:solidFill>
                  <a:schemeClr val="bg1"/>
                </a:solidFill>
              </a:rPr>
              <a:t>’</a:t>
            </a:r>
          </a:p>
        </p:txBody>
      </p:sp>
      <p:sp>
        <p:nvSpPr>
          <p:cNvPr id="5" name="TextBox 4"/>
          <p:cNvSpPr txBox="1"/>
          <p:nvPr/>
        </p:nvSpPr>
        <p:spPr>
          <a:xfrm>
            <a:off x="6383707" y="5801380"/>
            <a:ext cx="1928734" cy="523220"/>
          </a:xfrm>
          <a:prstGeom prst="rect">
            <a:avLst/>
          </a:prstGeom>
          <a:noFill/>
        </p:spPr>
        <p:txBody>
          <a:bodyPr wrap="none" rtlCol="0">
            <a:spAutoFit/>
          </a:bodyPr>
          <a:lstStyle/>
          <a:p>
            <a:r>
              <a:rPr lang="en-US" sz="2800" b="0" dirty="0">
                <a:solidFill>
                  <a:schemeClr val="bg1"/>
                </a:solidFill>
              </a:rPr>
              <a:t>‘</a:t>
            </a:r>
            <a:r>
              <a:rPr lang="en-US" sz="2800" b="0" i="1" dirty="0">
                <a:solidFill>
                  <a:schemeClr val="bg1"/>
                </a:solidFill>
              </a:rPr>
              <a:t>Heart</a:t>
            </a:r>
            <a:r>
              <a:rPr lang="en-US" sz="2800" b="0" dirty="0">
                <a:solidFill>
                  <a:schemeClr val="bg1"/>
                </a:solidFill>
              </a:rPr>
              <a:t> </a:t>
            </a:r>
            <a:r>
              <a:rPr lang="en-US" sz="2800" b="0" i="1" dirty="0">
                <a:solidFill>
                  <a:schemeClr val="bg1"/>
                </a:solidFill>
              </a:rPr>
              <a:t>rate</a:t>
            </a:r>
            <a:r>
              <a:rPr lang="en-US" sz="2800" b="0" dirty="0">
                <a:solidFill>
                  <a:schemeClr val="bg1"/>
                </a:solidFill>
              </a:rPr>
              <a:t>’</a:t>
            </a:r>
          </a:p>
        </p:txBody>
      </p:sp>
      <p:cxnSp>
        <p:nvCxnSpPr>
          <p:cNvPr id="6" name="Straight Arrow Connector 5"/>
          <p:cNvCxnSpPr>
            <a:stCxn id="4" idx="2"/>
          </p:cNvCxnSpPr>
          <p:nvPr/>
        </p:nvCxnSpPr>
        <p:spPr bwMode="auto">
          <a:xfrm flipH="1">
            <a:off x="7348068" y="3697307"/>
            <a:ext cx="8" cy="1789093"/>
          </a:xfrm>
          <a:prstGeom prst="straightConnector1">
            <a:avLst/>
          </a:prstGeom>
          <a:solidFill>
            <a:schemeClr val="accent1"/>
          </a:solidFill>
          <a:ln w="38100" cap="flat" cmpd="sng" algn="ctr">
            <a:solidFill>
              <a:schemeClr val="bg1"/>
            </a:solidFill>
            <a:prstDash val="solid"/>
            <a:round/>
            <a:headEnd type="none" w="med" len="med"/>
            <a:tailEnd type="triangle" w="med" len="med"/>
          </a:ln>
          <a:effectLst/>
        </p:spPr>
      </p:cxnSp>
      <p:sp>
        <p:nvSpPr>
          <p:cNvPr id="7" name="TextBox 6"/>
          <p:cNvSpPr txBox="1"/>
          <p:nvPr/>
        </p:nvSpPr>
        <p:spPr>
          <a:xfrm rot="5400000">
            <a:off x="7455928" y="4184165"/>
            <a:ext cx="418704" cy="584775"/>
          </a:xfrm>
          <a:prstGeom prst="rect">
            <a:avLst/>
          </a:prstGeom>
          <a:noFill/>
        </p:spPr>
        <p:txBody>
          <a:bodyPr wrap="none" rtlCol="0">
            <a:spAutoFit/>
          </a:bodyPr>
          <a:lstStyle/>
          <a:p>
            <a:r>
              <a:rPr lang="en-US" dirty="0">
                <a:solidFill>
                  <a:schemeClr val="bg1"/>
                </a:solidFill>
              </a:rPr>
              <a:t>+</a:t>
            </a:r>
          </a:p>
        </p:txBody>
      </p:sp>
      <p:grpSp>
        <p:nvGrpSpPr>
          <p:cNvPr id="11" name="Group 28"/>
          <p:cNvGrpSpPr>
            <a:grpSpLocks/>
          </p:cNvGrpSpPr>
          <p:nvPr/>
        </p:nvGrpSpPr>
        <p:grpSpPr bwMode="auto">
          <a:xfrm>
            <a:off x="177800" y="1752600"/>
            <a:ext cx="8742363" cy="457200"/>
            <a:chOff x="177283" y="2057400"/>
            <a:chExt cx="8742782" cy="1366935"/>
          </a:xfrm>
        </p:grpSpPr>
        <p:pic>
          <p:nvPicPr>
            <p:cNvPr id="12" name="Picture 29" descr="skew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7283" y="2057400"/>
              <a:ext cx="8742782" cy="13669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4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830818" y="2326428"/>
              <a:ext cx="1316631" cy="8201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Line 60"/>
            <p:cNvSpPr>
              <a:spLocks noChangeShapeType="1"/>
            </p:cNvSpPr>
            <p:nvPr/>
          </p:nvSpPr>
          <p:spPr bwMode="auto">
            <a:xfrm flipH="1">
              <a:off x="7051813" y="2438400"/>
              <a:ext cx="448851" cy="136693"/>
            </a:xfrm>
            <a:prstGeom prst="line">
              <a:avLst/>
            </a:prstGeom>
            <a:noFill/>
            <a:ln w="38100">
              <a:solidFill>
                <a:schemeClr val="bg1"/>
              </a:solidFill>
              <a:round/>
              <a:headEnd/>
              <a:tailEnd type="triangle" w="med" len="med"/>
            </a:ln>
            <a:extLst>
              <a:ext uri="{909E8E84-426E-40DD-AFC4-6F175D3DCCD1}">
                <a14:hiddenFill xmlns:a14="http://schemas.microsoft.com/office/drawing/2010/main">
                  <a:noFill/>
                </a14:hiddenFill>
              </a:ext>
            </a:extLst>
          </p:spPr>
          <p:txBody>
            <a:bodyPr anchor="ctr"/>
            <a:lstStyle/>
            <a:p>
              <a:endParaRPr lang="en-US"/>
            </a:p>
          </p:txBody>
        </p:sp>
      </p:grpSp>
      <p:sp>
        <p:nvSpPr>
          <p:cNvPr id="22" name="Content Placeholder 23"/>
          <p:cNvSpPr>
            <a:spLocks noGrp="1"/>
          </p:cNvSpPr>
          <p:nvPr>
            <p:ph idx="1"/>
          </p:nvPr>
        </p:nvSpPr>
        <p:spPr>
          <a:xfrm>
            <a:off x="457200" y="2133600"/>
            <a:ext cx="1752600" cy="441061"/>
          </a:xfrm>
        </p:spPr>
        <p:txBody>
          <a:bodyPr/>
          <a:lstStyle/>
          <a:p>
            <a:pPr marL="233363" indent="-233363"/>
            <a:r>
              <a:rPr lang="en-US" altLang="en-US" sz="2400" dirty="0">
                <a:solidFill>
                  <a:srgbClr val="FFFF00"/>
                </a:solidFill>
              </a:rPr>
              <a:t>Referents</a:t>
            </a:r>
            <a:endParaRPr lang="en-US" altLang="en-US" sz="1600" dirty="0"/>
          </a:p>
        </p:txBody>
      </p:sp>
      <p:sp>
        <p:nvSpPr>
          <p:cNvPr id="23" name="Content Placeholder 24"/>
          <p:cNvSpPr txBox="1">
            <a:spLocks/>
          </p:cNvSpPr>
          <p:nvPr/>
        </p:nvSpPr>
        <p:spPr>
          <a:xfrm>
            <a:off x="6537325" y="2133600"/>
            <a:ext cx="2301875" cy="457200"/>
          </a:xfrm>
          <a:prstGeom prst="rect">
            <a:avLst/>
          </a:prstGeom>
        </p:spPr>
        <p:txBody>
          <a:bodyPr/>
          <a:lstStyle>
            <a:lvl1pPr marL="342900" indent="-342900" algn="l" rtl="0" eaLnBrk="1" fontAlgn="base" hangingPunct="1">
              <a:spcBef>
                <a:spcPct val="20000"/>
              </a:spcBef>
              <a:spcAft>
                <a:spcPct val="0"/>
              </a:spcAft>
              <a:buClr>
                <a:srgbClr val="FF6600"/>
              </a:buClr>
              <a:defRPr sz="2400">
                <a:solidFill>
                  <a:schemeClr val="bg1"/>
                </a:solidFill>
                <a:latin typeface="+mn-lt"/>
                <a:ea typeface="ＭＳ Ｐゴシック" pitchFamily="122" charset="-128"/>
                <a:cs typeface="ＭＳ Ｐゴシック" pitchFamily="122" charset="-128"/>
              </a:defRPr>
            </a:lvl1pPr>
            <a:lvl2pPr marL="742950" indent="-285750" algn="l" rtl="0" eaLnBrk="1" fontAlgn="base" hangingPunct="1">
              <a:spcBef>
                <a:spcPct val="20000"/>
              </a:spcBef>
              <a:spcAft>
                <a:spcPct val="0"/>
              </a:spcAft>
              <a:buClr>
                <a:srgbClr val="FF6633"/>
              </a:buClr>
              <a:buSzPct val="80000"/>
              <a:buFont typeface="Times" charset="0"/>
              <a:buChar char="•"/>
              <a:defRPr sz="2400">
                <a:solidFill>
                  <a:schemeClr val="bg1"/>
                </a:solidFill>
                <a:latin typeface="+mn-lt"/>
                <a:ea typeface="ＭＳ Ｐゴシック" pitchFamily="122" charset="-128"/>
              </a:defRPr>
            </a:lvl2pPr>
            <a:lvl3pPr marL="1143000" indent="-228600" algn="l" rtl="0" eaLnBrk="1" fontAlgn="base" hangingPunct="1">
              <a:spcBef>
                <a:spcPct val="20000"/>
              </a:spcBef>
              <a:spcAft>
                <a:spcPct val="0"/>
              </a:spcAft>
              <a:buClr>
                <a:srgbClr val="FF6600"/>
              </a:buClr>
              <a:buChar char="•"/>
              <a:defRPr sz="2000">
                <a:solidFill>
                  <a:schemeClr val="bg1"/>
                </a:solidFill>
                <a:latin typeface="+mn-lt"/>
                <a:ea typeface="ＭＳ Ｐゴシック" pitchFamily="122" charset="-128"/>
              </a:defRPr>
            </a:lvl3pPr>
            <a:lvl4pPr marL="1600200" indent="-228600" algn="l" rtl="0" eaLnBrk="1" fontAlgn="base" hangingPunct="1">
              <a:spcBef>
                <a:spcPct val="20000"/>
              </a:spcBef>
              <a:spcAft>
                <a:spcPct val="0"/>
              </a:spcAft>
              <a:buClr>
                <a:srgbClr val="FF6600"/>
              </a:buClr>
              <a:buSzPct val="95000"/>
              <a:buFont typeface="Times" charset="0"/>
              <a:buChar char="•"/>
              <a:defRPr sz="2000">
                <a:solidFill>
                  <a:schemeClr val="bg1"/>
                </a:solidFill>
                <a:latin typeface="+mn-lt"/>
                <a:ea typeface="ＭＳ Ｐゴシック" pitchFamily="122" charset="-128"/>
              </a:defRPr>
            </a:lvl4pPr>
            <a:lvl5pPr marL="2057400" indent="-228600" algn="l" rtl="0" eaLnBrk="1" fontAlgn="base" hangingPunct="1">
              <a:spcBef>
                <a:spcPct val="20000"/>
              </a:spcBef>
              <a:spcAft>
                <a:spcPct val="0"/>
              </a:spcAft>
              <a:buClr>
                <a:schemeClr val="bg1"/>
              </a:buClr>
              <a:defRPr sz="2000">
                <a:solidFill>
                  <a:schemeClr val="bg1"/>
                </a:solidFill>
                <a:latin typeface="+mn-lt"/>
                <a:ea typeface="ＭＳ Ｐゴシック" pitchFamily="122" charset="-128"/>
              </a:defRPr>
            </a:lvl5pPr>
            <a:lvl6pPr marL="2514600" indent="-228600" algn="l" rtl="0" eaLnBrk="1" fontAlgn="base" hangingPunct="1">
              <a:spcBef>
                <a:spcPct val="20000"/>
              </a:spcBef>
              <a:spcAft>
                <a:spcPct val="0"/>
              </a:spcAft>
              <a:buClr>
                <a:schemeClr val="bg1"/>
              </a:buClr>
              <a:defRPr sz="2000">
                <a:solidFill>
                  <a:schemeClr val="bg1"/>
                </a:solidFill>
                <a:latin typeface="+mn-lt"/>
                <a:ea typeface="ＭＳ Ｐゴシック" pitchFamily="122" charset="-128"/>
              </a:defRPr>
            </a:lvl6pPr>
            <a:lvl7pPr marL="2971800" indent="-228600" algn="l" rtl="0" eaLnBrk="1" fontAlgn="base" hangingPunct="1">
              <a:spcBef>
                <a:spcPct val="20000"/>
              </a:spcBef>
              <a:spcAft>
                <a:spcPct val="0"/>
              </a:spcAft>
              <a:buClr>
                <a:schemeClr val="bg1"/>
              </a:buClr>
              <a:defRPr sz="2000">
                <a:solidFill>
                  <a:schemeClr val="bg1"/>
                </a:solidFill>
                <a:latin typeface="+mn-lt"/>
                <a:ea typeface="ＭＳ Ｐゴシック" pitchFamily="122" charset="-128"/>
              </a:defRPr>
            </a:lvl7pPr>
            <a:lvl8pPr marL="3429000" indent="-228600" algn="l" rtl="0" eaLnBrk="1" fontAlgn="base" hangingPunct="1">
              <a:spcBef>
                <a:spcPct val="20000"/>
              </a:spcBef>
              <a:spcAft>
                <a:spcPct val="0"/>
              </a:spcAft>
              <a:buClr>
                <a:schemeClr val="bg1"/>
              </a:buClr>
              <a:defRPr sz="2000">
                <a:solidFill>
                  <a:schemeClr val="bg1"/>
                </a:solidFill>
                <a:latin typeface="+mn-lt"/>
                <a:ea typeface="ＭＳ Ｐゴシック" pitchFamily="122" charset="-128"/>
              </a:defRPr>
            </a:lvl8pPr>
            <a:lvl9pPr marL="3886200" indent="-228600" algn="l" rtl="0" eaLnBrk="1" fontAlgn="base" hangingPunct="1">
              <a:spcBef>
                <a:spcPct val="20000"/>
              </a:spcBef>
              <a:spcAft>
                <a:spcPct val="0"/>
              </a:spcAft>
              <a:buClr>
                <a:schemeClr val="bg1"/>
              </a:buClr>
              <a:defRPr sz="2000">
                <a:solidFill>
                  <a:schemeClr val="bg1"/>
                </a:solidFill>
                <a:latin typeface="+mn-lt"/>
                <a:ea typeface="ＭＳ Ｐゴシック" pitchFamily="122" charset="-128"/>
              </a:defRPr>
            </a:lvl9pPr>
          </a:lstStyle>
          <a:p>
            <a:pPr marL="569913" indent="-280988"/>
            <a:r>
              <a:rPr lang="en-US" altLang="en-US" b="0" kern="0">
                <a:solidFill>
                  <a:srgbClr val="FFFF00"/>
                </a:solidFill>
              </a:rPr>
              <a:t>References</a:t>
            </a:r>
            <a:endParaRPr lang="en-US" altLang="en-US" b="0" kern="0" dirty="0">
              <a:solidFill>
                <a:srgbClr val="FFFF00"/>
              </a:solidFill>
            </a:endParaRPr>
          </a:p>
        </p:txBody>
      </p:sp>
      <p:sp>
        <p:nvSpPr>
          <p:cNvPr id="24" name="Content Placeholder 24"/>
          <p:cNvSpPr txBox="1">
            <a:spLocks/>
          </p:cNvSpPr>
          <p:nvPr/>
        </p:nvSpPr>
        <p:spPr bwMode="auto">
          <a:xfrm>
            <a:off x="3121025" y="2133600"/>
            <a:ext cx="3051175" cy="457200"/>
          </a:xfrm>
          <a:prstGeom prst="rect">
            <a:avLst/>
          </a:prstGeom>
          <a:noFill/>
          <a:ln w="9525">
            <a:noFill/>
            <a:miter lim="800000"/>
            <a:headEnd/>
            <a:tailEnd/>
          </a:ln>
        </p:spPr>
        <p:txBody>
          <a:bodyPr/>
          <a:lstStyle/>
          <a:p>
            <a:pPr algn="l" eaLnBrk="0" hangingPunct="0">
              <a:spcBef>
                <a:spcPct val="20000"/>
              </a:spcBef>
              <a:defRPr/>
            </a:pPr>
            <a:r>
              <a:rPr lang="en-US" sz="2400" b="0" kern="0" dirty="0">
                <a:solidFill>
                  <a:srgbClr val="FFFF00"/>
                </a:solidFill>
                <a:latin typeface="+mn-lt"/>
              </a:rPr>
              <a:t>Window on reality </a:t>
            </a:r>
          </a:p>
        </p:txBody>
      </p:sp>
      <p:grpSp>
        <p:nvGrpSpPr>
          <p:cNvPr id="43" name="Group 42"/>
          <p:cNvGrpSpPr/>
          <p:nvPr/>
        </p:nvGrpSpPr>
        <p:grpSpPr>
          <a:xfrm>
            <a:off x="18566" y="2743200"/>
            <a:ext cx="4629634" cy="4012287"/>
            <a:chOff x="-114589" y="2743200"/>
            <a:chExt cx="4629634" cy="4012287"/>
          </a:xfrm>
        </p:grpSpPr>
        <p:sp>
          <p:nvSpPr>
            <p:cNvPr id="8" name="TextBox 7"/>
            <p:cNvSpPr txBox="1"/>
            <p:nvPr/>
          </p:nvSpPr>
          <p:spPr>
            <a:xfrm>
              <a:off x="-114589" y="2743200"/>
              <a:ext cx="2662908" cy="523220"/>
            </a:xfrm>
            <a:prstGeom prst="rect">
              <a:avLst/>
            </a:prstGeom>
            <a:noFill/>
          </p:spPr>
          <p:txBody>
            <a:bodyPr wrap="none" rtlCol="0">
              <a:spAutoFit/>
            </a:bodyPr>
            <a:lstStyle/>
            <a:p>
              <a:r>
                <a:rPr lang="en-US" sz="2800" b="0" dirty="0">
                  <a:solidFill>
                    <a:schemeClr val="bg1"/>
                  </a:solidFill>
                </a:rPr>
                <a:t>Physical exercise</a:t>
              </a:r>
              <a:endParaRPr lang="en-US" sz="2800" b="0" i="1" dirty="0">
                <a:solidFill>
                  <a:schemeClr val="bg1"/>
                </a:solidFill>
              </a:endParaRPr>
            </a:p>
          </p:txBody>
        </p:sp>
        <p:sp>
          <p:nvSpPr>
            <p:cNvPr id="9" name="TextBox 8"/>
            <p:cNvSpPr txBox="1"/>
            <p:nvPr/>
          </p:nvSpPr>
          <p:spPr>
            <a:xfrm>
              <a:off x="274972" y="5801380"/>
              <a:ext cx="1883785" cy="954107"/>
            </a:xfrm>
            <a:prstGeom prst="rect">
              <a:avLst/>
            </a:prstGeom>
            <a:noFill/>
          </p:spPr>
          <p:txBody>
            <a:bodyPr wrap="none" rtlCol="0">
              <a:spAutoFit/>
            </a:bodyPr>
            <a:lstStyle/>
            <a:p>
              <a:r>
                <a:rPr lang="en-US" sz="2800" b="0" dirty="0">
                  <a:solidFill>
                    <a:schemeClr val="bg1"/>
                  </a:solidFill>
                </a:rPr>
                <a:t>Heart rate</a:t>
              </a:r>
            </a:p>
            <a:p>
              <a:r>
                <a:rPr lang="en-US" sz="2800" b="0" dirty="0">
                  <a:solidFill>
                    <a:schemeClr val="bg1"/>
                  </a:solidFill>
                </a:rPr>
                <a:t>under effort</a:t>
              </a:r>
            </a:p>
          </p:txBody>
        </p:sp>
        <p:sp>
          <p:nvSpPr>
            <p:cNvPr id="10" name="TextBox 9"/>
            <p:cNvSpPr txBox="1"/>
            <p:nvPr/>
          </p:nvSpPr>
          <p:spPr>
            <a:xfrm>
              <a:off x="2903770" y="3891211"/>
              <a:ext cx="1611275" cy="954107"/>
            </a:xfrm>
            <a:prstGeom prst="rect">
              <a:avLst/>
            </a:prstGeom>
            <a:noFill/>
          </p:spPr>
          <p:txBody>
            <a:bodyPr wrap="none" rtlCol="0">
              <a:spAutoFit/>
            </a:bodyPr>
            <a:lstStyle/>
            <a:p>
              <a:r>
                <a:rPr lang="en-US" sz="2800" b="0" dirty="0">
                  <a:solidFill>
                    <a:schemeClr val="bg1"/>
                  </a:solidFill>
                </a:rPr>
                <a:t>Heart</a:t>
              </a:r>
            </a:p>
            <a:p>
              <a:r>
                <a:rPr lang="en-US" sz="2800" b="0" dirty="0">
                  <a:solidFill>
                    <a:schemeClr val="bg1"/>
                  </a:solidFill>
                </a:rPr>
                <a:t>efficiency</a:t>
              </a:r>
            </a:p>
          </p:txBody>
        </p:sp>
        <p:cxnSp>
          <p:nvCxnSpPr>
            <p:cNvPr id="15" name="Straight Arrow Connector 14"/>
            <p:cNvCxnSpPr>
              <a:stCxn id="10" idx="0"/>
              <a:endCxn id="8" idx="3"/>
            </p:cNvCxnSpPr>
            <p:nvPr/>
          </p:nvCxnSpPr>
          <p:spPr bwMode="auto">
            <a:xfrm flipH="1" flipV="1">
              <a:off x="2548319" y="3004810"/>
              <a:ext cx="1161089" cy="886401"/>
            </a:xfrm>
            <a:prstGeom prst="straightConnector1">
              <a:avLst/>
            </a:prstGeom>
            <a:solidFill>
              <a:schemeClr val="accent1"/>
            </a:solidFill>
            <a:ln w="38100" cap="flat" cmpd="sng" algn="ctr">
              <a:solidFill>
                <a:schemeClr val="bg1"/>
              </a:solidFill>
              <a:prstDash val="sysDot"/>
              <a:round/>
              <a:headEnd type="triangle" w="med" len="med"/>
              <a:tailEnd type="none" w="med" len="med"/>
            </a:ln>
            <a:effectLst/>
          </p:spPr>
        </p:cxnSp>
        <p:cxnSp>
          <p:nvCxnSpPr>
            <p:cNvPr id="18" name="Straight Arrow Connector 17"/>
            <p:cNvCxnSpPr>
              <a:stCxn id="9" idx="0"/>
              <a:endCxn id="8" idx="2"/>
            </p:cNvCxnSpPr>
            <p:nvPr/>
          </p:nvCxnSpPr>
          <p:spPr bwMode="auto">
            <a:xfrm flipV="1">
              <a:off x="1216865" y="3266420"/>
              <a:ext cx="0" cy="2534960"/>
            </a:xfrm>
            <a:prstGeom prst="straightConnector1">
              <a:avLst/>
            </a:prstGeom>
            <a:solidFill>
              <a:schemeClr val="accent1"/>
            </a:solidFill>
            <a:ln w="38100" cap="flat" cmpd="sng" algn="ctr">
              <a:solidFill>
                <a:schemeClr val="bg1"/>
              </a:solidFill>
              <a:prstDash val="sysDot"/>
              <a:round/>
              <a:headEnd type="triangle" w="med" len="med"/>
              <a:tailEnd type="none" w="med" len="med"/>
            </a:ln>
            <a:effectLst/>
          </p:spPr>
        </p:cxnSp>
        <p:sp>
          <p:nvSpPr>
            <p:cNvPr id="20" name="TextBox 19"/>
            <p:cNvSpPr txBox="1"/>
            <p:nvPr/>
          </p:nvSpPr>
          <p:spPr>
            <a:xfrm rot="5400000">
              <a:off x="2968150" y="2888765"/>
              <a:ext cx="418704" cy="584775"/>
            </a:xfrm>
            <a:prstGeom prst="rect">
              <a:avLst/>
            </a:prstGeom>
            <a:noFill/>
          </p:spPr>
          <p:txBody>
            <a:bodyPr wrap="none" rtlCol="0">
              <a:spAutoFit/>
            </a:bodyPr>
            <a:lstStyle/>
            <a:p>
              <a:r>
                <a:rPr lang="en-US" dirty="0">
                  <a:solidFill>
                    <a:schemeClr val="bg1"/>
                  </a:solidFill>
                </a:rPr>
                <a:t>+</a:t>
              </a:r>
            </a:p>
          </p:txBody>
        </p:sp>
        <p:sp>
          <p:nvSpPr>
            <p:cNvPr id="21" name="TextBox 20"/>
            <p:cNvSpPr txBox="1"/>
            <p:nvPr/>
          </p:nvSpPr>
          <p:spPr>
            <a:xfrm rot="5400000">
              <a:off x="1324723" y="4345578"/>
              <a:ext cx="418704" cy="584775"/>
            </a:xfrm>
            <a:prstGeom prst="rect">
              <a:avLst/>
            </a:prstGeom>
            <a:noFill/>
          </p:spPr>
          <p:txBody>
            <a:bodyPr wrap="none" rtlCol="0">
              <a:spAutoFit/>
            </a:bodyPr>
            <a:lstStyle/>
            <a:p>
              <a:r>
                <a:rPr lang="en-US" dirty="0">
                  <a:solidFill>
                    <a:schemeClr val="bg1"/>
                  </a:solidFill>
                </a:rPr>
                <a:t>+</a:t>
              </a:r>
            </a:p>
          </p:txBody>
        </p:sp>
        <p:sp>
          <p:nvSpPr>
            <p:cNvPr id="34" name="TextBox 33"/>
            <p:cNvSpPr txBox="1"/>
            <p:nvPr/>
          </p:nvSpPr>
          <p:spPr>
            <a:xfrm>
              <a:off x="2895600" y="5801380"/>
              <a:ext cx="1608133" cy="954107"/>
            </a:xfrm>
            <a:prstGeom prst="rect">
              <a:avLst/>
            </a:prstGeom>
            <a:noFill/>
          </p:spPr>
          <p:txBody>
            <a:bodyPr wrap="none" rtlCol="0">
              <a:spAutoFit/>
            </a:bodyPr>
            <a:lstStyle/>
            <a:p>
              <a:r>
                <a:rPr lang="en-US" sz="2800" b="0" dirty="0">
                  <a:solidFill>
                    <a:schemeClr val="bg1"/>
                  </a:solidFill>
                </a:rPr>
                <a:t>Heart rate</a:t>
              </a:r>
            </a:p>
            <a:p>
              <a:r>
                <a:rPr lang="en-US" sz="2800" b="0" dirty="0">
                  <a:solidFill>
                    <a:schemeClr val="bg1"/>
                  </a:solidFill>
                </a:rPr>
                <a:t>at rest</a:t>
              </a:r>
            </a:p>
          </p:txBody>
        </p:sp>
        <p:cxnSp>
          <p:nvCxnSpPr>
            <p:cNvPr id="35" name="Straight Arrow Connector 34"/>
            <p:cNvCxnSpPr>
              <a:stCxn id="34" idx="0"/>
              <a:endCxn id="10" idx="2"/>
            </p:cNvCxnSpPr>
            <p:nvPr/>
          </p:nvCxnSpPr>
          <p:spPr bwMode="auto">
            <a:xfrm flipV="1">
              <a:off x="3699667" y="4845318"/>
              <a:ext cx="9741" cy="956062"/>
            </a:xfrm>
            <a:prstGeom prst="straightConnector1">
              <a:avLst/>
            </a:prstGeom>
            <a:solidFill>
              <a:schemeClr val="accent1"/>
            </a:solidFill>
            <a:ln w="38100" cap="flat" cmpd="sng" algn="ctr">
              <a:solidFill>
                <a:schemeClr val="bg1"/>
              </a:solidFill>
              <a:prstDash val="sysDot"/>
              <a:round/>
              <a:headEnd type="triangle" w="med" len="med"/>
              <a:tailEnd type="none" w="med" len="med"/>
            </a:ln>
            <a:effectLst/>
          </p:spPr>
        </p:cxnSp>
        <p:cxnSp>
          <p:nvCxnSpPr>
            <p:cNvPr id="38" name="Straight Arrow Connector 37"/>
            <p:cNvCxnSpPr>
              <a:stCxn id="9" idx="3"/>
              <a:endCxn id="34" idx="1"/>
            </p:cNvCxnSpPr>
            <p:nvPr/>
          </p:nvCxnSpPr>
          <p:spPr bwMode="auto">
            <a:xfrm>
              <a:off x="2158757" y="6278434"/>
              <a:ext cx="736843" cy="0"/>
            </a:xfrm>
            <a:prstGeom prst="straightConnector1">
              <a:avLst/>
            </a:prstGeom>
            <a:solidFill>
              <a:schemeClr val="accent1"/>
            </a:solidFill>
            <a:ln w="38100" cap="flat" cmpd="sng" algn="ctr">
              <a:solidFill>
                <a:schemeClr val="bg1"/>
              </a:solidFill>
              <a:prstDash val="sysDot"/>
              <a:round/>
              <a:headEnd type="triangle" w="med" len="med"/>
              <a:tailEnd type="none" w="med" len="med"/>
            </a:ln>
            <a:effectLst/>
          </p:spPr>
        </p:cxnSp>
        <p:sp>
          <p:nvSpPr>
            <p:cNvPr id="41" name="TextBox 40"/>
            <p:cNvSpPr txBox="1"/>
            <p:nvPr/>
          </p:nvSpPr>
          <p:spPr>
            <a:xfrm>
              <a:off x="3221383" y="4899235"/>
              <a:ext cx="320921" cy="584775"/>
            </a:xfrm>
            <a:prstGeom prst="rect">
              <a:avLst/>
            </a:prstGeom>
            <a:noFill/>
          </p:spPr>
          <p:txBody>
            <a:bodyPr wrap="none" rtlCol="0">
              <a:spAutoFit/>
            </a:bodyPr>
            <a:lstStyle/>
            <a:p>
              <a:r>
                <a:rPr lang="en-US" dirty="0">
                  <a:solidFill>
                    <a:schemeClr val="bg1"/>
                  </a:solidFill>
                </a:rPr>
                <a:t>-</a:t>
              </a:r>
            </a:p>
          </p:txBody>
        </p:sp>
        <p:sp>
          <p:nvSpPr>
            <p:cNvPr id="42" name="TextBox 41"/>
            <p:cNvSpPr txBox="1"/>
            <p:nvPr/>
          </p:nvSpPr>
          <p:spPr>
            <a:xfrm rot="5400000">
              <a:off x="2300924" y="5698563"/>
              <a:ext cx="418704" cy="584775"/>
            </a:xfrm>
            <a:prstGeom prst="rect">
              <a:avLst/>
            </a:prstGeom>
            <a:noFill/>
          </p:spPr>
          <p:txBody>
            <a:bodyPr wrap="none" rtlCol="0">
              <a:spAutoFit/>
            </a:bodyPr>
            <a:lstStyle/>
            <a:p>
              <a:r>
                <a:rPr lang="en-US" dirty="0">
                  <a:solidFill>
                    <a:schemeClr val="bg1"/>
                  </a:solidFill>
                </a:rPr>
                <a:t>+</a:t>
              </a:r>
            </a:p>
          </p:txBody>
        </p:sp>
      </p:grpSp>
      <p:sp>
        <p:nvSpPr>
          <p:cNvPr id="3" name="Slide Number Placeholder 2"/>
          <p:cNvSpPr>
            <a:spLocks noGrp="1"/>
          </p:cNvSpPr>
          <p:nvPr>
            <p:ph type="sldNum" sz="quarter" idx="10"/>
          </p:nvPr>
        </p:nvSpPr>
        <p:spPr/>
        <p:txBody>
          <a:bodyPr/>
          <a:lstStyle/>
          <a:p>
            <a:fld id="{E275BFA4-CA6D-4892-8C0A-6B14E134BD5D}" type="slidenum">
              <a:rPr lang="en-US" smtClean="0"/>
              <a:pPr/>
              <a:t>95</a:t>
            </a:fld>
            <a:endParaRPr lang="en-US"/>
          </a:p>
        </p:txBody>
      </p:sp>
    </p:spTree>
    <p:extLst>
      <p:ext uri="{BB962C8B-B14F-4D97-AF65-F5344CB8AC3E}">
        <p14:creationId xmlns:p14="http://schemas.microsoft.com/office/powerpoint/2010/main" val="14172644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fade">
                                      <p:cBhvr>
                                        <p:cTn id="7" dur="5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Observed relationships and reality</a:t>
            </a:r>
          </a:p>
        </p:txBody>
      </p:sp>
      <p:sp>
        <p:nvSpPr>
          <p:cNvPr id="4" name="TextBox 3"/>
          <p:cNvSpPr txBox="1"/>
          <p:nvPr/>
        </p:nvSpPr>
        <p:spPr>
          <a:xfrm>
            <a:off x="6578474" y="2743200"/>
            <a:ext cx="1539203" cy="954107"/>
          </a:xfrm>
          <a:prstGeom prst="rect">
            <a:avLst/>
          </a:prstGeom>
          <a:noFill/>
        </p:spPr>
        <p:txBody>
          <a:bodyPr wrap="none" rtlCol="0">
            <a:spAutoFit/>
          </a:bodyPr>
          <a:lstStyle/>
          <a:p>
            <a:r>
              <a:rPr lang="en-US" sz="2800" b="0" dirty="0">
                <a:solidFill>
                  <a:schemeClr val="bg1"/>
                </a:solidFill>
              </a:rPr>
              <a:t>‘</a:t>
            </a:r>
            <a:r>
              <a:rPr lang="en-US" sz="2800" b="0" i="1" dirty="0">
                <a:solidFill>
                  <a:schemeClr val="bg1"/>
                </a:solidFill>
              </a:rPr>
              <a:t>Physical</a:t>
            </a:r>
          </a:p>
          <a:p>
            <a:r>
              <a:rPr lang="en-US" sz="2800" b="0" i="1" dirty="0">
                <a:solidFill>
                  <a:schemeClr val="bg1"/>
                </a:solidFill>
              </a:rPr>
              <a:t>exercise</a:t>
            </a:r>
            <a:r>
              <a:rPr lang="en-US" sz="2800" b="0" dirty="0">
                <a:solidFill>
                  <a:schemeClr val="bg1"/>
                </a:solidFill>
              </a:rPr>
              <a:t>’</a:t>
            </a:r>
          </a:p>
        </p:txBody>
      </p:sp>
      <p:sp>
        <p:nvSpPr>
          <p:cNvPr id="5" name="TextBox 4"/>
          <p:cNvSpPr txBox="1"/>
          <p:nvPr/>
        </p:nvSpPr>
        <p:spPr>
          <a:xfrm>
            <a:off x="6383707" y="5801380"/>
            <a:ext cx="1928734" cy="523220"/>
          </a:xfrm>
          <a:prstGeom prst="rect">
            <a:avLst/>
          </a:prstGeom>
          <a:noFill/>
        </p:spPr>
        <p:txBody>
          <a:bodyPr wrap="none" rtlCol="0">
            <a:spAutoFit/>
          </a:bodyPr>
          <a:lstStyle/>
          <a:p>
            <a:r>
              <a:rPr lang="en-US" sz="2800" b="0" dirty="0">
                <a:solidFill>
                  <a:schemeClr val="bg1"/>
                </a:solidFill>
              </a:rPr>
              <a:t>‘</a:t>
            </a:r>
            <a:r>
              <a:rPr lang="en-US" sz="2800" b="0" i="1" dirty="0">
                <a:solidFill>
                  <a:schemeClr val="bg1"/>
                </a:solidFill>
              </a:rPr>
              <a:t>Heart</a:t>
            </a:r>
            <a:r>
              <a:rPr lang="en-US" sz="2800" b="0" dirty="0">
                <a:solidFill>
                  <a:schemeClr val="bg1"/>
                </a:solidFill>
              </a:rPr>
              <a:t> </a:t>
            </a:r>
            <a:r>
              <a:rPr lang="en-US" sz="2800" b="0" i="1" dirty="0">
                <a:solidFill>
                  <a:schemeClr val="bg1"/>
                </a:solidFill>
              </a:rPr>
              <a:t>rate</a:t>
            </a:r>
            <a:r>
              <a:rPr lang="en-US" sz="2800" b="0" dirty="0">
                <a:solidFill>
                  <a:schemeClr val="bg1"/>
                </a:solidFill>
              </a:rPr>
              <a:t>’</a:t>
            </a:r>
          </a:p>
        </p:txBody>
      </p:sp>
      <p:cxnSp>
        <p:nvCxnSpPr>
          <p:cNvPr id="6" name="Straight Arrow Connector 5"/>
          <p:cNvCxnSpPr>
            <a:stCxn id="4" idx="2"/>
          </p:cNvCxnSpPr>
          <p:nvPr/>
        </p:nvCxnSpPr>
        <p:spPr bwMode="auto">
          <a:xfrm flipH="1">
            <a:off x="7348068" y="3697307"/>
            <a:ext cx="8" cy="1789093"/>
          </a:xfrm>
          <a:prstGeom prst="straightConnector1">
            <a:avLst/>
          </a:prstGeom>
          <a:solidFill>
            <a:schemeClr val="accent1"/>
          </a:solidFill>
          <a:ln w="38100" cap="flat" cmpd="sng" algn="ctr">
            <a:solidFill>
              <a:schemeClr val="bg1"/>
            </a:solidFill>
            <a:prstDash val="solid"/>
            <a:round/>
            <a:headEnd type="none" w="med" len="med"/>
            <a:tailEnd type="triangle" w="med" len="med"/>
          </a:ln>
          <a:effectLst/>
        </p:spPr>
      </p:cxnSp>
      <p:sp>
        <p:nvSpPr>
          <p:cNvPr id="7" name="TextBox 6"/>
          <p:cNvSpPr txBox="1"/>
          <p:nvPr/>
        </p:nvSpPr>
        <p:spPr>
          <a:xfrm rot="5400000">
            <a:off x="7455928" y="4184165"/>
            <a:ext cx="418704" cy="584775"/>
          </a:xfrm>
          <a:prstGeom prst="rect">
            <a:avLst/>
          </a:prstGeom>
          <a:noFill/>
        </p:spPr>
        <p:txBody>
          <a:bodyPr wrap="none" rtlCol="0">
            <a:spAutoFit/>
          </a:bodyPr>
          <a:lstStyle/>
          <a:p>
            <a:r>
              <a:rPr lang="en-US" dirty="0">
                <a:solidFill>
                  <a:schemeClr val="bg1"/>
                </a:solidFill>
              </a:rPr>
              <a:t>+</a:t>
            </a:r>
          </a:p>
        </p:txBody>
      </p:sp>
      <p:grpSp>
        <p:nvGrpSpPr>
          <p:cNvPr id="11" name="Group 28"/>
          <p:cNvGrpSpPr>
            <a:grpSpLocks/>
          </p:cNvGrpSpPr>
          <p:nvPr/>
        </p:nvGrpSpPr>
        <p:grpSpPr bwMode="auto">
          <a:xfrm>
            <a:off x="177800" y="1752600"/>
            <a:ext cx="8742363" cy="457200"/>
            <a:chOff x="177283" y="2057400"/>
            <a:chExt cx="8742782" cy="1366935"/>
          </a:xfrm>
        </p:grpSpPr>
        <p:pic>
          <p:nvPicPr>
            <p:cNvPr id="12" name="Picture 29" descr="skew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7283" y="2057400"/>
              <a:ext cx="8742782" cy="13669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4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830818" y="2326428"/>
              <a:ext cx="1316631" cy="8201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Line 60"/>
            <p:cNvSpPr>
              <a:spLocks noChangeShapeType="1"/>
            </p:cNvSpPr>
            <p:nvPr/>
          </p:nvSpPr>
          <p:spPr bwMode="auto">
            <a:xfrm flipH="1">
              <a:off x="7051813" y="2438400"/>
              <a:ext cx="448851" cy="136693"/>
            </a:xfrm>
            <a:prstGeom prst="line">
              <a:avLst/>
            </a:prstGeom>
            <a:noFill/>
            <a:ln w="38100">
              <a:solidFill>
                <a:schemeClr val="bg1"/>
              </a:solidFill>
              <a:round/>
              <a:headEnd/>
              <a:tailEnd type="triangle" w="med" len="med"/>
            </a:ln>
            <a:extLst>
              <a:ext uri="{909E8E84-426E-40DD-AFC4-6F175D3DCCD1}">
                <a14:hiddenFill xmlns:a14="http://schemas.microsoft.com/office/drawing/2010/main">
                  <a:noFill/>
                </a14:hiddenFill>
              </a:ext>
            </a:extLst>
          </p:spPr>
          <p:txBody>
            <a:bodyPr anchor="ctr"/>
            <a:lstStyle/>
            <a:p>
              <a:endParaRPr lang="en-US"/>
            </a:p>
          </p:txBody>
        </p:sp>
      </p:grpSp>
      <p:sp>
        <p:nvSpPr>
          <p:cNvPr id="22" name="Content Placeholder 23"/>
          <p:cNvSpPr>
            <a:spLocks noGrp="1"/>
          </p:cNvSpPr>
          <p:nvPr>
            <p:ph idx="1"/>
          </p:nvPr>
        </p:nvSpPr>
        <p:spPr>
          <a:xfrm>
            <a:off x="457200" y="2133600"/>
            <a:ext cx="1752600" cy="441061"/>
          </a:xfrm>
        </p:spPr>
        <p:txBody>
          <a:bodyPr/>
          <a:lstStyle/>
          <a:p>
            <a:pPr marL="233363" indent="-233363"/>
            <a:r>
              <a:rPr lang="en-US" altLang="en-US" sz="2400" dirty="0">
                <a:solidFill>
                  <a:srgbClr val="FFFF00"/>
                </a:solidFill>
              </a:rPr>
              <a:t>Referents</a:t>
            </a:r>
            <a:endParaRPr lang="en-US" altLang="en-US" sz="1600" dirty="0"/>
          </a:p>
        </p:txBody>
      </p:sp>
      <p:sp>
        <p:nvSpPr>
          <p:cNvPr id="23" name="Content Placeholder 24"/>
          <p:cNvSpPr txBox="1">
            <a:spLocks/>
          </p:cNvSpPr>
          <p:nvPr/>
        </p:nvSpPr>
        <p:spPr>
          <a:xfrm>
            <a:off x="6537325" y="2133600"/>
            <a:ext cx="2301875" cy="457200"/>
          </a:xfrm>
          <a:prstGeom prst="rect">
            <a:avLst/>
          </a:prstGeom>
        </p:spPr>
        <p:txBody>
          <a:bodyPr/>
          <a:lstStyle>
            <a:lvl1pPr marL="342900" indent="-342900" algn="l" rtl="0" eaLnBrk="1" fontAlgn="base" hangingPunct="1">
              <a:spcBef>
                <a:spcPct val="20000"/>
              </a:spcBef>
              <a:spcAft>
                <a:spcPct val="0"/>
              </a:spcAft>
              <a:buClr>
                <a:srgbClr val="FF6600"/>
              </a:buClr>
              <a:defRPr sz="2400">
                <a:solidFill>
                  <a:schemeClr val="bg1"/>
                </a:solidFill>
                <a:latin typeface="+mn-lt"/>
                <a:ea typeface="ＭＳ Ｐゴシック" pitchFamily="122" charset="-128"/>
                <a:cs typeface="ＭＳ Ｐゴシック" pitchFamily="122" charset="-128"/>
              </a:defRPr>
            </a:lvl1pPr>
            <a:lvl2pPr marL="742950" indent="-285750" algn="l" rtl="0" eaLnBrk="1" fontAlgn="base" hangingPunct="1">
              <a:spcBef>
                <a:spcPct val="20000"/>
              </a:spcBef>
              <a:spcAft>
                <a:spcPct val="0"/>
              </a:spcAft>
              <a:buClr>
                <a:srgbClr val="FF6633"/>
              </a:buClr>
              <a:buSzPct val="80000"/>
              <a:buFont typeface="Times" charset="0"/>
              <a:buChar char="•"/>
              <a:defRPr sz="2400">
                <a:solidFill>
                  <a:schemeClr val="bg1"/>
                </a:solidFill>
                <a:latin typeface="+mn-lt"/>
                <a:ea typeface="ＭＳ Ｐゴシック" pitchFamily="122" charset="-128"/>
              </a:defRPr>
            </a:lvl2pPr>
            <a:lvl3pPr marL="1143000" indent="-228600" algn="l" rtl="0" eaLnBrk="1" fontAlgn="base" hangingPunct="1">
              <a:spcBef>
                <a:spcPct val="20000"/>
              </a:spcBef>
              <a:spcAft>
                <a:spcPct val="0"/>
              </a:spcAft>
              <a:buClr>
                <a:srgbClr val="FF6600"/>
              </a:buClr>
              <a:buChar char="•"/>
              <a:defRPr sz="2000">
                <a:solidFill>
                  <a:schemeClr val="bg1"/>
                </a:solidFill>
                <a:latin typeface="+mn-lt"/>
                <a:ea typeface="ＭＳ Ｐゴシック" pitchFamily="122" charset="-128"/>
              </a:defRPr>
            </a:lvl3pPr>
            <a:lvl4pPr marL="1600200" indent="-228600" algn="l" rtl="0" eaLnBrk="1" fontAlgn="base" hangingPunct="1">
              <a:spcBef>
                <a:spcPct val="20000"/>
              </a:spcBef>
              <a:spcAft>
                <a:spcPct val="0"/>
              </a:spcAft>
              <a:buClr>
                <a:srgbClr val="FF6600"/>
              </a:buClr>
              <a:buSzPct val="95000"/>
              <a:buFont typeface="Times" charset="0"/>
              <a:buChar char="•"/>
              <a:defRPr sz="2000">
                <a:solidFill>
                  <a:schemeClr val="bg1"/>
                </a:solidFill>
                <a:latin typeface="+mn-lt"/>
                <a:ea typeface="ＭＳ Ｐゴシック" pitchFamily="122" charset="-128"/>
              </a:defRPr>
            </a:lvl4pPr>
            <a:lvl5pPr marL="2057400" indent="-228600" algn="l" rtl="0" eaLnBrk="1" fontAlgn="base" hangingPunct="1">
              <a:spcBef>
                <a:spcPct val="20000"/>
              </a:spcBef>
              <a:spcAft>
                <a:spcPct val="0"/>
              </a:spcAft>
              <a:buClr>
                <a:schemeClr val="bg1"/>
              </a:buClr>
              <a:defRPr sz="2000">
                <a:solidFill>
                  <a:schemeClr val="bg1"/>
                </a:solidFill>
                <a:latin typeface="+mn-lt"/>
                <a:ea typeface="ＭＳ Ｐゴシック" pitchFamily="122" charset="-128"/>
              </a:defRPr>
            </a:lvl5pPr>
            <a:lvl6pPr marL="2514600" indent="-228600" algn="l" rtl="0" eaLnBrk="1" fontAlgn="base" hangingPunct="1">
              <a:spcBef>
                <a:spcPct val="20000"/>
              </a:spcBef>
              <a:spcAft>
                <a:spcPct val="0"/>
              </a:spcAft>
              <a:buClr>
                <a:schemeClr val="bg1"/>
              </a:buClr>
              <a:defRPr sz="2000">
                <a:solidFill>
                  <a:schemeClr val="bg1"/>
                </a:solidFill>
                <a:latin typeface="+mn-lt"/>
                <a:ea typeface="ＭＳ Ｐゴシック" pitchFamily="122" charset="-128"/>
              </a:defRPr>
            </a:lvl6pPr>
            <a:lvl7pPr marL="2971800" indent="-228600" algn="l" rtl="0" eaLnBrk="1" fontAlgn="base" hangingPunct="1">
              <a:spcBef>
                <a:spcPct val="20000"/>
              </a:spcBef>
              <a:spcAft>
                <a:spcPct val="0"/>
              </a:spcAft>
              <a:buClr>
                <a:schemeClr val="bg1"/>
              </a:buClr>
              <a:defRPr sz="2000">
                <a:solidFill>
                  <a:schemeClr val="bg1"/>
                </a:solidFill>
                <a:latin typeface="+mn-lt"/>
                <a:ea typeface="ＭＳ Ｐゴシック" pitchFamily="122" charset="-128"/>
              </a:defRPr>
            </a:lvl7pPr>
            <a:lvl8pPr marL="3429000" indent="-228600" algn="l" rtl="0" eaLnBrk="1" fontAlgn="base" hangingPunct="1">
              <a:spcBef>
                <a:spcPct val="20000"/>
              </a:spcBef>
              <a:spcAft>
                <a:spcPct val="0"/>
              </a:spcAft>
              <a:buClr>
                <a:schemeClr val="bg1"/>
              </a:buClr>
              <a:defRPr sz="2000">
                <a:solidFill>
                  <a:schemeClr val="bg1"/>
                </a:solidFill>
                <a:latin typeface="+mn-lt"/>
                <a:ea typeface="ＭＳ Ｐゴシック" pitchFamily="122" charset="-128"/>
              </a:defRPr>
            </a:lvl8pPr>
            <a:lvl9pPr marL="3886200" indent="-228600" algn="l" rtl="0" eaLnBrk="1" fontAlgn="base" hangingPunct="1">
              <a:spcBef>
                <a:spcPct val="20000"/>
              </a:spcBef>
              <a:spcAft>
                <a:spcPct val="0"/>
              </a:spcAft>
              <a:buClr>
                <a:schemeClr val="bg1"/>
              </a:buClr>
              <a:defRPr sz="2000">
                <a:solidFill>
                  <a:schemeClr val="bg1"/>
                </a:solidFill>
                <a:latin typeface="+mn-lt"/>
                <a:ea typeface="ＭＳ Ｐゴシック" pitchFamily="122" charset="-128"/>
              </a:defRPr>
            </a:lvl9pPr>
          </a:lstStyle>
          <a:p>
            <a:pPr marL="569913" indent="-280988"/>
            <a:r>
              <a:rPr lang="en-US" altLang="en-US" b="0" kern="0">
                <a:solidFill>
                  <a:srgbClr val="FFFF00"/>
                </a:solidFill>
              </a:rPr>
              <a:t>References</a:t>
            </a:r>
            <a:endParaRPr lang="en-US" altLang="en-US" b="0" kern="0" dirty="0">
              <a:solidFill>
                <a:srgbClr val="FFFF00"/>
              </a:solidFill>
            </a:endParaRPr>
          </a:p>
        </p:txBody>
      </p:sp>
      <p:sp>
        <p:nvSpPr>
          <p:cNvPr id="24" name="Content Placeholder 24"/>
          <p:cNvSpPr txBox="1">
            <a:spLocks/>
          </p:cNvSpPr>
          <p:nvPr/>
        </p:nvSpPr>
        <p:spPr bwMode="auto">
          <a:xfrm>
            <a:off x="3121025" y="2133600"/>
            <a:ext cx="3051175" cy="457200"/>
          </a:xfrm>
          <a:prstGeom prst="rect">
            <a:avLst/>
          </a:prstGeom>
          <a:noFill/>
          <a:ln w="9525">
            <a:noFill/>
            <a:miter lim="800000"/>
            <a:headEnd/>
            <a:tailEnd/>
          </a:ln>
        </p:spPr>
        <p:txBody>
          <a:bodyPr/>
          <a:lstStyle/>
          <a:p>
            <a:pPr algn="l" eaLnBrk="0" hangingPunct="0">
              <a:spcBef>
                <a:spcPct val="20000"/>
              </a:spcBef>
              <a:defRPr/>
            </a:pPr>
            <a:r>
              <a:rPr lang="en-US" sz="2400" b="0" kern="0" dirty="0">
                <a:solidFill>
                  <a:srgbClr val="FFFF00"/>
                </a:solidFill>
                <a:latin typeface="+mn-lt"/>
              </a:rPr>
              <a:t>Window on reality </a:t>
            </a:r>
          </a:p>
        </p:txBody>
      </p:sp>
      <p:grpSp>
        <p:nvGrpSpPr>
          <p:cNvPr id="43" name="Group 42"/>
          <p:cNvGrpSpPr/>
          <p:nvPr/>
        </p:nvGrpSpPr>
        <p:grpSpPr>
          <a:xfrm>
            <a:off x="18566" y="2743200"/>
            <a:ext cx="4629634" cy="4012287"/>
            <a:chOff x="-114589" y="2743200"/>
            <a:chExt cx="4629634" cy="4012287"/>
          </a:xfrm>
        </p:grpSpPr>
        <p:sp>
          <p:nvSpPr>
            <p:cNvPr id="8" name="TextBox 7"/>
            <p:cNvSpPr txBox="1"/>
            <p:nvPr/>
          </p:nvSpPr>
          <p:spPr>
            <a:xfrm>
              <a:off x="-114589" y="2743200"/>
              <a:ext cx="2662908" cy="523220"/>
            </a:xfrm>
            <a:prstGeom prst="rect">
              <a:avLst/>
            </a:prstGeom>
            <a:noFill/>
          </p:spPr>
          <p:txBody>
            <a:bodyPr wrap="none" rtlCol="0">
              <a:spAutoFit/>
            </a:bodyPr>
            <a:lstStyle/>
            <a:p>
              <a:r>
                <a:rPr lang="en-US" sz="2800" b="0" dirty="0">
                  <a:solidFill>
                    <a:schemeClr val="bg1"/>
                  </a:solidFill>
                </a:rPr>
                <a:t>Physical exercise</a:t>
              </a:r>
              <a:endParaRPr lang="en-US" sz="2800" b="0" i="1" dirty="0">
                <a:solidFill>
                  <a:schemeClr val="bg1"/>
                </a:solidFill>
              </a:endParaRPr>
            </a:p>
          </p:txBody>
        </p:sp>
        <p:sp>
          <p:nvSpPr>
            <p:cNvPr id="9" name="TextBox 8"/>
            <p:cNvSpPr txBox="1"/>
            <p:nvPr/>
          </p:nvSpPr>
          <p:spPr>
            <a:xfrm>
              <a:off x="274972" y="5801380"/>
              <a:ext cx="1883785" cy="954107"/>
            </a:xfrm>
            <a:prstGeom prst="rect">
              <a:avLst/>
            </a:prstGeom>
            <a:noFill/>
          </p:spPr>
          <p:txBody>
            <a:bodyPr wrap="none" rtlCol="0">
              <a:spAutoFit/>
            </a:bodyPr>
            <a:lstStyle/>
            <a:p>
              <a:r>
                <a:rPr lang="en-US" sz="2800" b="0" dirty="0">
                  <a:solidFill>
                    <a:schemeClr val="bg1"/>
                  </a:solidFill>
                </a:rPr>
                <a:t>Heart rate</a:t>
              </a:r>
            </a:p>
            <a:p>
              <a:r>
                <a:rPr lang="en-US" sz="2800" b="0" dirty="0">
                  <a:solidFill>
                    <a:schemeClr val="bg1"/>
                  </a:solidFill>
                </a:rPr>
                <a:t>under effort</a:t>
              </a:r>
            </a:p>
          </p:txBody>
        </p:sp>
        <p:sp>
          <p:nvSpPr>
            <p:cNvPr id="10" name="TextBox 9"/>
            <p:cNvSpPr txBox="1"/>
            <p:nvPr/>
          </p:nvSpPr>
          <p:spPr>
            <a:xfrm>
              <a:off x="2903770" y="3891211"/>
              <a:ext cx="1611275" cy="954107"/>
            </a:xfrm>
            <a:prstGeom prst="rect">
              <a:avLst/>
            </a:prstGeom>
            <a:noFill/>
          </p:spPr>
          <p:txBody>
            <a:bodyPr wrap="none" rtlCol="0">
              <a:spAutoFit/>
            </a:bodyPr>
            <a:lstStyle/>
            <a:p>
              <a:r>
                <a:rPr lang="en-US" sz="2800" b="0" dirty="0">
                  <a:solidFill>
                    <a:schemeClr val="bg1"/>
                  </a:solidFill>
                </a:rPr>
                <a:t>Heart</a:t>
              </a:r>
            </a:p>
            <a:p>
              <a:r>
                <a:rPr lang="en-US" sz="2800" b="0" dirty="0">
                  <a:solidFill>
                    <a:schemeClr val="bg1"/>
                  </a:solidFill>
                </a:rPr>
                <a:t>efficiency</a:t>
              </a:r>
            </a:p>
          </p:txBody>
        </p:sp>
        <p:cxnSp>
          <p:nvCxnSpPr>
            <p:cNvPr id="15" name="Straight Arrow Connector 14"/>
            <p:cNvCxnSpPr>
              <a:stCxn id="10" idx="0"/>
              <a:endCxn id="8" idx="3"/>
            </p:cNvCxnSpPr>
            <p:nvPr/>
          </p:nvCxnSpPr>
          <p:spPr bwMode="auto">
            <a:xfrm flipH="1" flipV="1">
              <a:off x="2548319" y="3004810"/>
              <a:ext cx="1161089" cy="886401"/>
            </a:xfrm>
            <a:prstGeom prst="straightConnector1">
              <a:avLst/>
            </a:prstGeom>
            <a:solidFill>
              <a:schemeClr val="accent1"/>
            </a:solidFill>
            <a:ln w="38100" cap="flat" cmpd="sng" algn="ctr">
              <a:solidFill>
                <a:schemeClr val="bg1"/>
              </a:solidFill>
              <a:prstDash val="sysDot"/>
              <a:round/>
              <a:headEnd type="triangle" w="med" len="med"/>
              <a:tailEnd type="none" w="med" len="med"/>
            </a:ln>
            <a:effectLst/>
          </p:spPr>
        </p:cxnSp>
        <p:cxnSp>
          <p:nvCxnSpPr>
            <p:cNvPr id="18" name="Straight Arrow Connector 17"/>
            <p:cNvCxnSpPr>
              <a:stCxn id="9" idx="0"/>
              <a:endCxn id="8" idx="2"/>
            </p:cNvCxnSpPr>
            <p:nvPr/>
          </p:nvCxnSpPr>
          <p:spPr bwMode="auto">
            <a:xfrm flipV="1">
              <a:off x="1216865" y="3266420"/>
              <a:ext cx="0" cy="2534960"/>
            </a:xfrm>
            <a:prstGeom prst="straightConnector1">
              <a:avLst/>
            </a:prstGeom>
            <a:solidFill>
              <a:schemeClr val="accent1"/>
            </a:solidFill>
            <a:ln w="38100" cap="flat" cmpd="sng" algn="ctr">
              <a:solidFill>
                <a:schemeClr val="bg1"/>
              </a:solidFill>
              <a:prstDash val="sysDot"/>
              <a:round/>
              <a:headEnd type="triangle" w="med" len="med"/>
              <a:tailEnd type="none" w="med" len="med"/>
            </a:ln>
            <a:effectLst/>
          </p:spPr>
        </p:cxnSp>
        <p:sp>
          <p:nvSpPr>
            <p:cNvPr id="20" name="TextBox 19"/>
            <p:cNvSpPr txBox="1"/>
            <p:nvPr/>
          </p:nvSpPr>
          <p:spPr>
            <a:xfrm rot="5400000">
              <a:off x="2968150" y="2888765"/>
              <a:ext cx="418704" cy="584775"/>
            </a:xfrm>
            <a:prstGeom prst="rect">
              <a:avLst/>
            </a:prstGeom>
            <a:noFill/>
          </p:spPr>
          <p:txBody>
            <a:bodyPr wrap="none" rtlCol="0">
              <a:spAutoFit/>
            </a:bodyPr>
            <a:lstStyle/>
            <a:p>
              <a:r>
                <a:rPr lang="en-US" dirty="0">
                  <a:solidFill>
                    <a:schemeClr val="bg1"/>
                  </a:solidFill>
                </a:rPr>
                <a:t>+</a:t>
              </a:r>
            </a:p>
          </p:txBody>
        </p:sp>
        <p:sp>
          <p:nvSpPr>
            <p:cNvPr id="21" name="TextBox 20"/>
            <p:cNvSpPr txBox="1"/>
            <p:nvPr/>
          </p:nvSpPr>
          <p:spPr>
            <a:xfrm rot="5400000">
              <a:off x="1324723" y="4345578"/>
              <a:ext cx="418704" cy="584775"/>
            </a:xfrm>
            <a:prstGeom prst="rect">
              <a:avLst/>
            </a:prstGeom>
            <a:noFill/>
          </p:spPr>
          <p:txBody>
            <a:bodyPr wrap="none" rtlCol="0">
              <a:spAutoFit/>
            </a:bodyPr>
            <a:lstStyle/>
            <a:p>
              <a:r>
                <a:rPr lang="en-US" dirty="0">
                  <a:solidFill>
                    <a:schemeClr val="bg1"/>
                  </a:solidFill>
                </a:rPr>
                <a:t>+</a:t>
              </a:r>
            </a:p>
          </p:txBody>
        </p:sp>
        <p:sp>
          <p:nvSpPr>
            <p:cNvPr id="34" name="TextBox 33"/>
            <p:cNvSpPr txBox="1"/>
            <p:nvPr/>
          </p:nvSpPr>
          <p:spPr>
            <a:xfrm>
              <a:off x="2895600" y="5801380"/>
              <a:ext cx="1608133" cy="954107"/>
            </a:xfrm>
            <a:prstGeom prst="rect">
              <a:avLst/>
            </a:prstGeom>
            <a:noFill/>
          </p:spPr>
          <p:txBody>
            <a:bodyPr wrap="none" rtlCol="0">
              <a:spAutoFit/>
            </a:bodyPr>
            <a:lstStyle/>
            <a:p>
              <a:r>
                <a:rPr lang="en-US" sz="2800" b="0" dirty="0">
                  <a:solidFill>
                    <a:schemeClr val="bg1"/>
                  </a:solidFill>
                </a:rPr>
                <a:t>Heart rate</a:t>
              </a:r>
            </a:p>
            <a:p>
              <a:r>
                <a:rPr lang="en-US" sz="2800" b="0" dirty="0">
                  <a:solidFill>
                    <a:schemeClr val="bg1"/>
                  </a:solidFill>
                </a:rPr>
                <a:t>at rest</a:t>
              </a:r>
            </a:p>
          </p:txBody>
        </p:sp>
        <p:cxnSp>
          <p:nvCxnSpPr>
            <p:cNvPr id="35" name="Straight Arrow Connector 34"/>
            <p:cNvCxnSpPr>
              <a:stCxn id="34" idx="0"/>
              <a:endCxn id="10" idx="2"/>
            </p:cNvCxnSpPr>
            <p:nvPr/>
          </p:nvCxnSpPr>
          <p:spPr bwMode="auto">
            <a:xfrm flipV="1">
              <a:off x="3699667" y="4845318"/>
              <a:ext cx="9741" cy="956062"/>
            </a:xfrm>
            <a:prstGeom prst="straightConnector1">
              <a:avLst/>
            </a:prstGeom>
            <a:solidFill>
              <a:schemeClr val="accent1"/>
            </a:solidFill>
            <a:ln w="38100" cap="flat" cmpd="sng" algn="ctr">
              <a:solidFill>
                <a:schemeClr val="bg1"/>
              </a:solidFill>
              <a:prstDash val="sysDot"/>
              <a:round/>
              <a:headEnd type="triangle" w="med" len="med"/>
              <a:tailEnd type="none" w="med" len="med"/>
            </a:ln>
            <a:effectLst/>
          </p:spPr>
        </p:cxnSp>
        <p:cxnSp>
          <p:nvCxnSpPr>
            <p:cNvPr id="38" name="Straight Arrow Connector 37"/>
            <p:cNvCxnSpPr>
              <a:stCxn id="9" idx="3"/>
              <a:endCxn id="34" idx="1"/>
            </p:cNvCxnSpPr>
            <p:nvPr/>
          </p:nvCxnSpPr>
          <p:spPr bwMode="auto">
            <a:xfrm>
              <a:off x="2158757" y="6278434"/>
              <a:ext cx="736843" cy="0"/>
            </a:xfrm>
            <a:prstGeom prst="straightConnector1">
              <a:avLst/>
            </a:prstGeom>
            <a:solidFill>
              <a:schemeClr val="accent1"/>
            </a:solidFill>
            <a:ln w="38100" cap="flat" cmpd="sng" algn="ctr">
              <a:solidFill>
                <a:schemeClr val="bg1"/>
              </a:solidFill>
              <a:prstDash val="sysDot"/>
              <a:round/>
              <a:headEnd type="triangle" w="med" len="med"/>
              <a:tailEnd type="none" w="med" len="med"/>
            </a:ln>
            <a:effectLst/>
          </p:spPr>
        </p:cxnSp>
        <p:sp>
          <p:nvSpPr>
            <p:cNvPr id="42" name="TextBox 41"/>
            <p:cNvSpPr txBox="1"/>
            <p:nvPr/>
          </p:nvSpPr>
          <p:spPr>
            <a:xfrm rot="5400000">
              <a:off x="2300924" y="5698563"/>
              <a:ext cx="418704" cy="584775"/>
            </a:xfrm>
            <a:prstGeom prst="rect">
              <a:avLst/>
            </a:prstGeom>
            <a:noFill/>
          </p:spPr>
          <p:txBody>
            <a:bodyPr wrap="none" rtlCol="0">
              <a:spAutoFit/>
            </a:bodyPr>
            <a:lstStyle/>
            <a:p>
              <a:r>
                <a:rPr lang="en-US" dirty="0">
                  <a:solidFill>
                    <a:schemeClr val="bg1"/>
                  </a:solidFill>
                </a:rPr>
                <a:t>+</a:t>
              </a:r>
            </a:p>
          </p:txBody>
        </p:sp>
      </p:grpSp>
      <p:grpSp>
        <p:nvGrpSpPr>
          <p:cNvPr id="27" name="Group 26"/>
          <p:cNvGrpSpPr/>
          <p:nvPr/>
        </p:nvGrpSpPr>
        <p:grpSpPr>
          <a:xfrm>
            <a:off x="4729824" y="2775098"/>
            <a:ext cx="3880776" cy="3980389"/>
            <a:chOff x="3274456" y="2775098"/>
            <a:chExt cx="5784484" cy="3646967"/>
          </a:xfrm>
        </p:grpSpPr>
        <p:sp>
          <p:nvSpPr>
            <p:cNvPr id="28" name="Freeform 27"/>
            <p:cNvSpPr/>
            <p:nvPr/>
          </p:nvSpPr>
          <p:spPr bwMode="auto">
            <a:xfrm>
              <a:off x="4667693" y="2775098"/>
              <a:ext cx="4391247" cy="3646967"/>
            </a:xfrm>
            <a:custGeom>
              <a:avLst/>
              <a:gdLst>
                <a:gd name="connsiteX0" fmla="*/ 4338084 w 4391247"/>
                <a:gd name="connsiteY0" fmla="*/ 10632 h 3646967"/>
                <a:gd name="connsiteX1" fmla="*/ 903767 w 4391247"/>
                <a:gd name="connsiteY1" fmla="*/ 0 h 3646967"/>
                <a:gd name="connsiteX2" fmla="*/ 0 w 4391247"/>
                <a:gd name="connsiteY2" fmla="*/ 1722474 h 3646967"/>
                <a:gd name="connsiteX3" fmla="*/ 1180214 w 4391247"/>
                <a:gd name="connsiteY3" fmla="*/ 3646967 h 3646967"/>
                <a:gd name="connsiteX4" fmla="*/ 4391247 w 4391247"/>
                <a:gd name="connsiteY4" fmla="*/ 3646967 h 3646967"/>
                <a:gd name="connsiteX5" fmla="*/ 4338084 w 4391247"/>
                <a:gd name="connsiteY5" fmla="*/ 10632 h 36469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391247" h="3646967">
                  <a:moveTo>
                    <a:pt x="4338084" y="10632"/>
                  </a:moveTo>
                  <a:lnTo>
                    <a:pt x="903767" y="0"/>
                  </a:lnTo>
                  <a:lnTo>
                    <a:pt x="0" y="1722474"/>
                  </a:lnTo>
                  <a:lnTo>
                    <a:pt x="1180214" y="3646967"/>
                  </a:lnTo>
                  <a:lnTo>
                    <a:pt x="4391247" y="3646967"/>
                  </a:lnTo>
                  <a:lnTo>
                    <a:pt x="4338084" y="10632"/>
                  </a:lnTo>
                  <a:close/>
                </a:path>
              </a:pathLst>
            </a:custGeom>
            <a:noFill/>
            <a:ln w="38100" cap="flat" cmpd="sng" algn="ctr">
              <a:solidFill>
                <a:srgbClr val="1FE115"/>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29" name="TextBox 28"/>
            <p:cNvSpPr txBox="1"/>
            <p:nvPr/>
          </p:nvSpPr>
          <p:spPr>
            <a:xfrm>
              <a:off x="3274456" y="4159985"/>
              <a:ext cx="1257074" cy="584775"/>
            </a:xfrm>
            <a:prstGeom prst="rect">
              <a:avLst/>
            </a:prstGeom>
            <a:noFill/>
          </p:spPr>
          <p:txBody>
            <a:bodyPr wrap="none" rtlCol="0">
              <a:spAutoFit/>
            </a:bodyPr>
            <a:lstStyle/>
            <a:p>
              <a:r>
                <a:rPr lang="en-US" i="1" dirty="0">
                  <a:solidFill>
                    <a:srgbClr val="1FE115"/>
                  </a:solidFill>
                </a:rPr>
                <a:t>theory</a:t>
              </a:r>
            </a:p>
          </p:txBody>
        </p:sp>
      </p:grpSp>
      <p:sp>
        <p:nvSpPr>
          <p:cNvPr id="3" name="Slide Number Placeholder 2"/>
          <p:cNvSpPr>
            <a:spLocks noGrp="1"/>
          </p:cNvSpPr>
          <p:nvPr>
            <p:ph type="sldNum" sz="quarter" idx="10"/>
          </p:nvPr>
        </p:nvSpPr>
        <p:spPr/>
        <p:txBody>
          <a:bodyPr/>
          <a:lstStyle/>
          <a:p>
            <a:fld id="{E275BFA4-CA6D-4892-8C0A-6B14E134BD5D}" type="slidenum">
              <a:rPr lang="en-US" smtClean="0"/>
              <a:pPr/>
              <a:t>96</a:t>
            </a:fld>
            <a:endParaRPr lang="en-US"/>
          </a:p>
        </p:txBody>
      </p:sp>
      <p:sp>
        <p:nvSpPr>
          <p:cNvPr id="31" name="TextBox 30">
            <a:extLst>
              <a:ext uri="{FF2B5EF4-FFF2-40B4-BE49-F238E27FC236}">
                <a16:creationId xmlns:a16="http://schemas.microsoft.com/office/drawing/2014/main" id="{0540ECCF-5851-4C61-8B35-47AAE0DE9848}"/>
              </a:ext>
            </a:extLst>
          </p:cNvPr>
          <p:cNvSpPr txBox="1"/>
          <p:nvPr/>
        </p:nvSpPr>
        <p:spPr>
          <a:xfrm>
            <a:off x="3354538" y="4899235"/>
            <a:ext cx="320921" cy="584775"/>
          </a:xfrm>
          <a:prstGeom prst="rect">
            <a:avLst/>
          </a:prstGeom>
          <a:noFill/>
        </p:spPr>
        <p:txBody>
          <a:bodyPr wrap="none" rtlCol="0">
            <a:spAutoFit/>
          </a:bodyPr>
          <a:lstStyle/>
          <a:p>
            <a:r>
              <a:rPr lang="en-US" dirty="0">
                <a:solidFill>
                  <a:schemeClr val="bg1"/>
                </a:solidFill>
              </a:rPr>
              <a:t>-</a:t>
            </a:r>
          </a:p>
        </p:txBody>
      </p:sp>
    </p:spTree>
    <p:extLst>
      <p:ext uri="{BB962C8B-B14F-4D97-AF65-F5344CB8AC3E}">
        <p14:creationId xmlns:p14="http://schemas.microsoft.com/office/powerpoint/2010/main" val="23076312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nodeType="with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right)">
                                      <p:cBhvr>
                                        <p:cTn id="7"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‘Theoretical definition’ and</a:t>
            </a:r>
            <a:br>
              <a:rPr lang="en-US" dirty="0"/>
            </a:br>
            <a:r>
              <a:rPr lang="en-US" dirty="0"/>
              <a:t>‘Theoretical linkage’</a:t>
            </a:r>
          </a:p>
        </p:txBody>
      </p:sp>
      <p:sp>
        <p:nvSpPr>
          <p:cNvPr id="3" name="Content Placeholder 2"/>
          <p:cNvSpPr>
            <a:spLocks noGrp="1"/>
          </p:cNvSpPr>
          <p:nvPr>
            <p:ph idx="1"/>
          </p:nvPr>
        </p:nvSpPr>
        <p:spPr>
          <a:xfrm>
            <a:off x="3810000" y="2133600"/>
            <a:ext cx="5105400" cy="4495800"/>
          </a:xfrm>
        </p:spPr>
        <p:txBody>
          <a:bodyPr/>
          <a:lstStyle/>
          <a:p>
            <a:pPr>
              <a:buFont typeface="Arial" panose="020B0604020202020204" pitchFamily="34" charset="0"/>
              <a:buChar char="•"/>
            </a:pPr>
            <a:r>
              <a:rPr lang="en-US" sz="2000" dirty="0"/>
              <a:t>The ‘</a:t>
            </a:r>
            <a:r>
              <a:rPr lang="en-US" sz="2000" i="1" dirty="0"/>
              <a:t>theoretical definition</a:t>
            </a:r>
            <a:r>
              <a:rPr lang="en-US" sz="2000" dirty="0"/>
              <a:t>’: </a:t>
            </a:r>
          </a:p>
          <a:p>
            <a:pPr lvl="1">
              <a:buFont typeface="Arial" panose="020B0604020202020204" pitchFamily="34" charset="0"/>
              <a:buChar char="•"/>
            </a:pPr>
            <a:r>
              <a:rPr lang="en-US" sz="2000" dirty="0"/>
              <a:t>is a … description that specifies what sort of </a:t>
            </a:r>
            <a:r>
              <a:rPr lang="en-US" sz="2000" dirty="0" err="1"/>
              <a:t>PoR</a:t>
            </a:r>
            <a:r>
              <a:rPr lang="en-US" sz="2000" dirty="0"/>
              <a:t> the defining researcher carved out through the perspective.</a:t>
            </a:r>
          </a:p>
          <a:p>
            <a:pPr lvl="1">
              <a:buFont typeface="Arial" panose="020B0604020202020204" pitchFamily="34" charset="0"/>
              <a:buChar char="•"/>
            </a:pPr>
            <a:r>
              <a:rPr lang="en-US" sz="2000" dirty="0"/>
              <a:t>explains the nature of a </a:t>
            </a:r>
            <a:r>
              <a:rPr lang="en-US" sz="2000" dirty="0" err="1"/>
              <a:t>PoR</a:t>
            </a:r>
            <a:r>
              <a:rPr lang="en-US" sz="2000" dirty="0"/>
              <a:t> observed through a perspective. </a:t>
            </a:r>
          </a:p>
          <a:p>
            <a:pPr>
              <a:buFont typeface="Arial" panose="020B0604020202020204" pitchFamily="34" charset="0"/>
              <a:buChar char="•"/>
            </a:pPr>
            <a:r>
              <a:rPr lang="en-US" sz="2000" dirty="0"/>
              <a:t>The ‘</a:t>
            </a:r>
            <a:r>
              <a:rPr lang="en-US" sz="2000" i="1" dirty="0"/>
              <a:t>theoretical linkage’:</a:t>
            </a:r>
          </a:p>
          <a:p>
            <a:pPr lvl="1">
              <a:buFont typeface="Arial" panose="020B0604020202020204" pitchFamily="34" charset="0"/>
              <a:buChar char="•"/>
            </a:pPr>
            <a:r>
              <a:rPr lang="en-US" sz="2000" dirty="0"/>
              <a:t>provides the justification for the posited causation within the theory;</a:t>
            </a:r>
          </a:p>
          <a:p>
            <a:pPr lvl="1">
              <a:buFont typeface="Arial" panose="020B0604020202020204" pitchFamily="34" charset="0"/>
              <a:buChar char="•"/>
            </a:pPr>
            <a:r>
              <a:rPr lang="en-US" sz="2000" dirty="0"/>
              <a:t>explains, as the product of a rational process, the nature of a relationship between two concepts/ constructs.</a:t>
            </a:r>
          </a:p>
        </p:txBody>
      </p:sp>
      <p:sp>
        <p:nvSpPr>
          <p:cNvPr id="4" name="Slide Number Placeholder 3"/>
          <p:cNvSpPr>
            <a:spLocks noGrp="1"/>
          </p:cNvSpPr>
          <p:nvPr>
            <p:ph type="sldNum" sz="quarter" idx="10"/>
          </p:nvPr>
        </p:nvSpPr>
        <p:spPr/>
        <p:txBody>
          <a:bodyPr/>
          <a:lstStyle/>
          <a:p>
            <a:fld id="{E275BFA4-CA6D-4892-8C0A-6B14E134BD5D}" type="slidenum">
              <a:rPr lang="en-US" smtClean="0"/>
              <a:pPr/>
              <a:t>97</a:t>
            </a:fld>
            <a:endParaRPr lang="en-US"/>
          </a:p>
        </p:txBody>
      </p:sp>
      <p:pic>
        <p:nvPicPr>
          <p:cNvPr id="18" name="Picture 17">
            <a:extLst>
              <a:ext uri="{FF2B5EF4-FFF2-40B4-BE49-F238E27FC236}">
                <a16:creationId xmlns:a16="http://schemas.microsoft.com/office/drawing/2014/main" id="{15A9FCFC-A5EA-4D69-A933-9C7478A7C366}"/>
              </a:ext>
            </a:extLst>
          </p:cNvPr>
          <p:cNvPicPr>
            <a:picLocks noChangeAspect="1"/>
          </p:cNvPicPr>
          <p:nvPr/>
        </p:nvPicPr>
        <p:blipFill>
          <a:blip r:embed="rId2"/>
          <a:stretch>
            <a:fillRect/>
          </a:stretch>
        </p:blipFill>
        <p:spPr>
          <a:xfrm>
            <a:off x="0" y="2493264"/>
            <a:ext cx="4133160" cy="3602736"/>
          </a:xfrm>
          <a:prstGeom prst="rect">
            <a:avLst/>
          </a:prstGeom>
        </p:spPr>
      </p:pic>
    </p:spTree>
    <p:extLst>
      <p:ext uri="{BB962C8B-B14F-4D97-AF65-F5344CB8AC3E}">
        <p14:creationId xmlns:p14="http://schemas.microsoft.com/office/powerpoint/2010/main" val="70790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Observed relationships and reality</a:t>
            </a:r>
          </a:p>
        </p:txBody>
      </p:sp>
      <p:sp>
        <p:nvSpPr>
          <p:cNvPr id="4" name="TextBox 3"/>
          <p:cNvSpPr txBox="1"/>
          <p:nvPr/>
        </p:nvSpPr>
        <p:spPr>
          <a:xfrm>
            <a:off x="7029033" y="2743200"/>
            <a:ext cx="1539203" cy="954107"/>
          </a:xfrm>
          <a:prstGeom prst="rect">
            <a:avLst/>
          </a:prstGeom>
          <a:noFill/>
        </p:spPr>
        <p:txBody>
          <a:bodyPr wrap="none" rtlCol="0">
            <a:spAutoFit/>
          </a:bodyPr>
          <a:lstStyle/>
          <a:p>
            <a:r>
              <a:rPr lang="en-US" sz="2800" b="0" dirty="0">
                <a:solidFill>
                  <a:srgbClr val="FFFF00"/>
                </a:solidFill>
              </a:rPr>
              <a:t>‘</a:t>
            </a:r>
            <a:r>
              <a:rPr lang="en-US" sz="2800" b="0" i="1" dirty="0">
                <a:solidFill>
                  <a:srgbClr val="FFFF00"/>
                </a:solidFill>
              </a:rPr>
              <a:t>Physical</a:t>
            </a:r>
          </a:p>
          <a:p>
            <a:r>
              <a:rPr lang="en-US" sz="2800" b="0" i="1" dirty="0">
                <a:solidFill>
                  <a:srgbClr val="FFFF00"/>
                </a:solidFill>
              </a:rPr>
              <a:t>exercise</a:t>
            </a:r>
            <a:r>
              <a:rPr lang="en-US" sz="2800" b="0" dirty="0">
                <a:solidFill>
                  <a:srgbClr val="FFFF00"/>
                </a:solidFill>
              </a:rPr>
              <a:t>’</a:t>
            </a:r>
          </a:p>
        </p:txBody>
      </p:sp>
      <p:sp>
        <p:nvSpPr>
          <p:cNvPr id="5" name="TextBox 4"/>
          <p:cNvSpPr txBox="1"/>
          <p:nvPr/>
        </p:nvSpPr>
        <p:spPr>
          <a:xfrm>
            <a:off x="6834266" y="5801380"/>
            <a:ext cx="1928734" cy="523220"/>
          </a:xfrm>
          <a:prstGeom prst="rect">
            <a:avLst/>
          </a:prstGeom>
          <a:noFill/>
        </p:spPr>
        <p:txBody>
          <a:bodyPr wrap="none" rtlCol="0">
            <a:spAutoFit/>
          </a:bodyPr>
          <a:lstStyle/>
          <a:p>
            <a:r>
              <a:rPr lang="en-US" sz="2800" b="0" dirty="0">
                <a:solidFill>
                  <a:srgbClr val="FFFF00"/>
                </a:solidFill>
              </a:rPr>
              <a:t>‘</a:t>
            </a:r>
            <a:r>
              <a:rPr lang="en-US" sz="2800" b="0" i="1" dirty="0">
                <a:solidFill>
                  <a:srgbClr val="FFFF00"/>
                </a:solidFill>
              </a:rPr>
              <a:t>Heart</a:t>
            </a:r>
            <a:r>
              <a:rPr lang="en-US" sz="2800" b="0" dirty="0">
                <a:solidFill>
                  <a:srgbClr val="FFFF00"/>
                </a:solidFill>
              </a:rPr>
              <a:t> </a:t>
            </a:r>
            <a:r>
              <a:rPr lang="en-US" sz="2800" b="0" i="1" dirty="0">
                <a:solidFill>
                  <a:srgbClr val="FFFF00"/>
                </a:solidFill>
              </a:rPr>
              <a:t>rate</a:t>
            </a:r>
            <a:r>
              <a:rPr lang="en-US" sz="2800" b="0" dirty="0">
                <a:solidFill>
                  <a:srgbClr val="FFFF00"/>
                </a:solidFill>
              </a:rPr>
              <a:t>’</a:t>
            </a:r>
          </a:p>
        </p:txBody>
      </p:sp>
      <p:cxnSp>
        <p:nvCxnSpPr>
          <p:cNvPr id="6" name="Straight Arrow Connector 5"/>
          <p:cNvCxnSpPr>
            <a:stCxn id="4" idx="2"/>
          </p:cNvCxnSpPr>
          <p:nvPr/>
        </p:nvCxnSpPr>
        <p:spPr bwMode="auto">
          <a:xfrm flipH="1">
            <a:off x="7798627" y="3697307"/>
            <a:ext cx="8" cy="1789093"/>
          </a:xfrm>
          <a:prstGeom prst="straightConnector1">
            <a:avLst/>
          </a:prstGeom>
          <a:solidFill>
            <a:schemeClr val="accent1"/>
          </a:solidFill>
          <a:ln w="38100" cap="flat" cmpd="sng" algn="ctr">
            <a:solidFill>
              <a:srgbClr val="FFFF00"/>
            </a:solidFill>
            <a:prstDash val="solid"/>
            <a:round/>
            <a:headEnd type="none" w="med" len="med"/>
            <a:tailEnd type="triangle" w="med" len="med"/>
          </a:ln>
          <a:effectLst/>
        </p:spPr>
      </p:cxnSp>
      <p:sp>
        <p:nvSpPr>
          <p:cNvPr id="7" name="TextBox 6"/>
          <p:cNvSpPr txBox="1"/>
          <p:nvPr/>
        </p:nvSpPr>
        <p:spPr>
          <a:xfrm rot="5400000">
            <a:off x="7906487" y="4184165"/>
            <a:ext cx="418704" cy="584775"/>
          </a:xfrm>
          <a:prstGeom prst="rect">
            <a:avLst/>
          </a:prstGeom>
          <a:noFill/>
        </p:spPr>
        <p:txBody>
          <a:bodyPr wrap="none" rtlCol="0">
            <a:spAutoFit/>
          </a:bodyPr>
          <a:lstStyle/>
          <a:p>
            <a:r>
              <a:rPr lang="en-US" dirty="0">
                <a:solidFill>
                  <a:srgbClr val="FFFF00"/>
                </a:solidFill>
              </a:rPr>
              <a:t>+</a:t>
            </a:r>
          </a:p>
        </p:txBody>
      </p:sp>
      <p:grpSp>
        <p:nvGrpSpPr>
          <p:cNvPr id="11" name="Group 28"/>
          <p:cNvGrpSpPr>
            <a:grpSpLocks/>
          </p:cNvGrpSpPr>
          <p:nvPr/>
        </p:nvGrpSpPr>
        <p:grpSpPr bwMode="auto">
          <a:xfrm>
            <a:off x="177800" y="1752600"/>
            <a:ext cx="8742363" cy="457200"/>
            <a:chOff x="177283" y="2057400"/>
            <a:chExt cx="8742782" cy="1366935"/>
          </a:xfrm>
        </p:grpSpPr>
        <p:pic>
          <p:nvPicPr>
            <p:cNvPr id="12" name="Picture 29" descr="skew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7283" y="2057400"/>
              <a:ext cx="8742782" cy="13669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4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830818" y="2326428"/>
              <a:ext cx="1316631" cy="8201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Line 60"/>
            <p:cNvSpPr>
              <a:spLocks noChangeShapeType="1"/>
            </p:cNvSpPr>
            <p:nvPr/>
          </p:nvSpPr>
          <p:spPr bwMode="auto">
            <a:xfrm flipH="1">
              <a:off x="7051813" y="2438400"/>
              <a:ext cx="448851" cy="136693"/>
            </a:xfrm>
            <a:prstGeom prst="line">
              <a:avLst/>
            </a:prstGeom>
            <a:noFill/>
            <a:ln w="38100">
              <a:solidFill>
                <a:schemeClr val="bg1"/>
              </a:solidFill>
              <a:round/>
              <a:headEnd/>
              <a:tailEnd type="triangle" w="med" len="med"/>
            </a:ln>
            <a:extLst>
              <a:ext uri="{909E8E84-426E-40DD-AFC4-6F175D3DCCD1}">
                <a14:hiddenFill xmlns:a14="http://schemas.microsoft.com/office/drawing/2010/main">
                  <a:noFill/>
                </a14:hiddenFill>
              </a:ext>
            </a:extLst>
          </p:spPr>
          <p:txBody>
            <a:bodyPr anchor="ctr"/>
            <a:lstStyle/>
            <a:p>
              <a:endParaRPr lang="en-US"/>
            </a:p>
          </p:txBody>
        </p:sp>
      </p:grpSp>
      <p:sp>
        <p:nvSpPr>
          <p:cNvPr id="22" name="Content Placeholder 23"/>
          <p:cNvSpPr>
            <a:spLocks noGrp="1"/>
          </p:cNvSpPr>
          <p:nvPr>
            <p:ph idx="1"/>
          </p:nvPr>
        </p:nvSpPr>
        <p:spPr>
          <a:xfrm>
            <a:off x="457200" y="2133600"/>
            <a:ext cx="1752600" cy="441061"/>
          </a:xfrm>
        </p:spPr>
        <p:txBody>
          <a:bodyPr/>
          <a:lstStyle/>
          <a:p>
            <a:pPr marL="233363" indent="-233363"/>
            <a:r>
              <a:rPr lang="en-US" altLang="en-US" sz="2400" dirty="0"/>
              <a:t>Referents</a:t>
            </a:r>
            <a:endParaRPr lang="en-US" altLang="en-US" sz="1600" dirty="0"/>
          </a:p>
        </p:txBody>
      </p:sp>
      <p:sp>
        <p:nvSpPr>
          <p:cNvPr id="23" name="Content Placeholder 24"/>
          <p:cNvSpPr txBox="1">
            <a:spLocks/>
          </p:cNvSpPr>
          <p:nvPr/>
        </p:nvSpPr>
        <p:spPr>
          <a:xfrm>
            <a:off x="6537325" y="2133600"/>
            <a:ext cx="2301875" cy="457200"/>
          </a:xfrm>
          <a:prstGeom prst="rect">
            <a:avLst/>
          </a:prstGeom>
        </p:spPr>
        <p:txBody>
          <a:bodyPr/>
          <a:lstStyle>
            <a:lvl1pPr marL="342900" indent="-342900" algn="l" rtl="0" eaLnBrk="1" fontAlgn="base" hangingPunct="1">
              <a:spcBef>
                <a:spcPct val="20000"/>
              </a:spcBef>
              <a:spcAft>
                <a:spcPct val="0"/>
              </a:spcAft>
              <a:buClr>
                <a:srgbClr val="FF6600"/>
              </a:buClr>
              <a:defRPr sz="2400">
                <a:solidFill>
                  <a:schemeClr val="bg1"/>
                </a:solidFill>
                <a:latin typeface="+mn-lt"/>
                <a:ea typeface="ＭＳ Ｐゴシック" pitchFamily="122" charset="-128"/>
                <a:cs typeface="ＭＳ Ｐゴシック" pitchFamily="122" charset="-128"/>
              </a:defRPr>
            </a:lvl1pPr>
            <a:lvl2pPr marL="742950" indent="-285750" algn="l" rtl="0" eaLnBrk="1" fontAlgn="base" hangingPunct="1">
              <a:spcBef>
                <a:spcPct val="20000"/>
              </a:spcBef>
              <a:spcAft>
                <a:spcPct val="0"/>
              </a:spcAft>
              <a:buClr>
                <a:srgbClr val="FF6633"/>
              </a:buClr>
              <a:buSzPct val="80000"/>
              <a:buFont typeface="Times" charset="0"/>
              <a:buChar char="•"/>
              <a:defRPr sz="2400">
                <a:solidFill>
                  <a:schemeClr val="bg1"/>
                </a:solidFill>
                <a:latin typeface="+mn-lt"/>
                <a:ea typeface="ＭＳ Ｐゴシック" pitchFamily="122" charset="-128"/>
              </a:defRPr>
            </a:lvl2pPr>
            <a:lvl3pPr marL="1143000" indent="-228600" algn="l" rtl="0" eaLnBrk="1" fontAlgn="base" hangingPunct="1">
              <a:spcBef>
                <a:spcPct val="20000"/>
              </a:spcBef>
              <a:spcAft>
                <a:spcPct val="0"/>
              </a:spcAft>
              <a:buClr>
                <a:srgbClr val="FF6600"/>
              </a:buClr>
              <a:buChar char="•"/>
              <a:defRPr sz="2000">
                <a:solidFill>
                  <a:schemeClr val="bg1"/>
                </a:solidFill>
                <a:latin typeface="+mn-lt"/>
                <a:ea typeface="ＭＳ Ｐゴシック" pitchFamily="122" charset="-128"/>
              </a:defRPr>
            </a:lvl3pPr>
            <a:lvl4pPr marL="1600200" indent="-228600" algn="l" rtl="0" eaLnBrk="1" fontAlgn="base" hangingPunct="1">
              <a:spcBef>
                <a:spcPct val="20000"/>
              </a:spcBef>
              <a:spcAft>
                <a:spcPct val="0"/>
              </a:spcAft>
              <a:buClr>
                <a:srgbClr val="FF6600"/>
              </a:buClr>
              <a:buSzPct val="95000"/>
              <a:buFont typeface="Times" charset="0"/>
              <a:buChar char="•"/>
              <a:defRPr sz="2000">
                <a:solidFill>
                  <a:schemeClr val="bg1"/>
                </a:solidFill>
                <a:latin typeface="+mn-lt"/>
                <a:ea typeface="ＭＳ Ｐゴシック" pitchFamily="122" charset="-128"/>
              </a:defRPr>
            </a:lvl4pPr>
            <a:lvl5pPr marL="2057400" indent="-228600" algn="l" rtl="0" eaLnBrk="1" fontAlgn="base" hangingPunct="1">
              <a:spcBef>
                <a:spcPct val="20000"/>
              </a:spcBef>
              <a:spcAft>
                <a:spcPct val="0"/>
              </a:spcAft>
              <a:buClr>
                <a:schemeClr val="bg1"/>
              </a:buClr>
              <a:defRPr sz="2000">
                <a:solidFill>
                  <a:schemeClr val="bg1"/>
                </a:solidFill>
                <a:latin typeface="+mn-lt"/>
                <a:ea typeface="ＭＳ Ｐゴシック" pitchFamily="122" charset="-128"/>
              </a:defRPr>
            </a:lvl5pPr>
            <a:lvl6pPr marL="2514600" indent="-228600" algn="l" rtl="0" eaLnBrk="1" fontAlgn="base" hangingPunct="1">
              <a:spcBef>
                <a:spcPct val="20000"/>
              </a:spcBef>
              <a:spcAft>
                <a:spcPct val="0"/>
              </a:spcAft>
              <a:buClr>
                <a:schemeClr val="bg1"/>
              </a:buClr>
              <a:defRPr sz="2000">
                <a:solidFill>
                  <a:schemeClr val="bg1"/>
                </a:solidFill>
                <a:latin typeface="+mn-lt"/>
                <a:ea typeface="ＭＳ Ｐゴシック" pitchFamily="122" charset="-128"/>
              </a:defRPr>
            </a:lvl6pPr>
            <a:lvl7pPr marL="2971800" indent="-228600" algn="l" rtl="0" eaLnBrk="1" fontAlgn="base" hangingPunct="1">
              <a:spcBef>
                <a:spcPct val="20000"/>
              </a:spcBef>
              <a:spcAft>
                <a:spcPct val="0"/>
              </a:spcAft>
              <a:buClr>
                <a:schemeClr val="bg1"/>
              </a:buClr>
              <a:defRPr sz="2000">
                <a:solidFill>
                  <a:schemeClr val="bg1"/>
                </a:solidFill>
                <a:latin typeface="+mn-lt"/>
                <a:ea typeface="ＭＳ Ｐゴシック" pitchFamily="122" charset="-128"/>
              </a:defRPr>
            </a:lvl7pPr>
            <a:lvl8pPr marL="3429000" indent="-228600" algn="l" rtl="0" eaLnBrk="1" fontAlgn="base" hangingPunct="1">
              <a:spcBef>
                <a:spcPct val="20000"/>
              </a:spcBef>
              <a:spcAft>
                <a:spcPct val="0"/>
              </a:spcAft>
              <a:buClr>
                <a:schemeClr val="bg1"/>
              </a:buClr>
              <a:defRPr sz="2000">
                <a:solidFill>
                  <a:schemeClr val="bg1"/>
                </a:solidFill>
                <a:latin typeface="+mn-lt"/>
                <a:ea typeface="ＭＳ Ｐゴシック" pitchFamily="122" charset="-128"/>
              </a:defRPr>
            </a:lvl8pPr>
            <a:lvl9pPr marL="3886200" indent="-228600" algn="l" rtl="0" eaLnBrk="1" fontAlgn="base" hangingPunct="1">
              <a:spcBef>
                <a:spcPct val="20000"/>
              </a:spcBef>
              <a:spcAft>
                <a:spcPct val="0"/>
              </a:spcAft>
              <a:buClr>
                <a:schemeClr val="bg1"/>
              </a:buClr>
              <a:defRPr sz="2000">
                <a:solidFill>
                  <a:schemeClr val="bg1"/>
                </a:solidFill>
                <a:latin typeface="+mn-lt"/>
                <a:ea typeface="ＭＳ Ｐゴシック" pitchFamily="122" charset="-128"/>
              </a:defRPr>
            </a:lvl9pPr>
          </a:lstStyle>
          <a:p>
            <a:pPr marL="569913" indent="-280988"/>
            <a:r>
              <a:rPr lang="en-US" altLang="en-US" b="0" kern="0"/>
              <a:t>References</a:t>
            </a:r>
            <a:endParaRPr lang="en-US" altLang="en-US" b="0" kern="0" dirty="0"/>
          </a:p>
        </p:txBody>
      </p:sp>
      <p:sp>
        <p:nvSpPr>
          <p:cNvPr id="24" name="Content Placeholder 24"/>
          <p:cNvSpPr txBox="1">
            <a:spLocks/>
          </p:cNvSpPr>
          <p:nvPr/>
        </p:nvSpPr>
        <p:spPr bwMode="auto">
          <a:xfrm>
            <a:off x="3121025" y="2133600"/>
            <a:ext cx="3051175" cy="457200"/>
          </a:xfrm>
          <a:prstGeom prst="rect">
            <a:avLst/>
          </a:prstGeom>
          <a:noFill/>
          <a:ln w="9525">
            <a:noFill/>
            <a:miter lim="800000"/>
            <a:headEnd/>
            <a:tailEnd/>
          </a:ln>
        </p:spPr>
        <p:txBody>
          <a:bodyPr/>
          <a:lstStyle/>
          <a:p>
            <a:pPr algn="l" eaLnBrk="0" hangingPunct="0">
              <a:spcBef>
                <a:spcPct val="20000"/>
              </a:spcBef>
              <a:defRPr/>
            </a:pPr>
            <a:r>
              <a:rPr lang="en-US" sz="2400" b="0" kern="0" dirty="0">
                <a:solidFill>
                  <a:schemeClr val="bg1"/>
                </a:solidFill>
                <a:latin typeface="+mn-lt"/>
              </a:rPr>
              <a:t>Window on reality </a:t>
            </a:r>
          </a:p>
        </p:txBody>
      </p:sp>
      <p:grpSp>
        <p:nvGrpSpPr>
          <p:cNvPr id="43" name="Group 42"/>
          <p:cNvGrpSpPr/>
          <p:nvPr/>
        </p:nvGrpSpPr>
        <p:grpSpPr>
          <a:xfrm>
            <a:off x="18566" y="2743200"/>
            <a:ext cx="4629634" cy="4012287"/>
            <a:chOff x="-114589" y="2743200"/>
            <a:chExt cx="4629634" cy="4012287"/>
          </a:xfrm>
        </p:grpSpPr>
        <p:sp>
          <p:nvSpPr>
            <p:cNvPr id="8" name="TextBox 7"/>
            <p:cNvSpPr txBox="1"/>
            <p:nvPr/>
          </p:nvSpPr>
          <p:spPr>
            <a:xfrm>
              <a:off x="-114589" y="2743200"/>
              <a:ext cx="2662908" cy="523220"/>
            </a:xfrm>
            <a:prstGeom prst="rect">
              <a:avLst/>
            </a:prstGeom>
            <a:noFill/>
          </p:spPr>
          <p:txBody>
            <a:bodyPr wrap="none" rtlCol="0">
              <a:spAutoFit/>
            </a:bodyPr>
            <a:lstStyle/>
            <a:p>
              <a:r>
                <a:rPr lang="en-US" sz="2800" b="0" dirty="0">
                  <a:solidFill>
                    <a:srgbClr val="1FE115"/>
                  </a:solidFill>
                </a:rPr>
                <a:t>Physical exercise</a:t>
              </a:r>
              <a:endParaRPr lang="en-US" sz="2800" b="0" i="1" dirty="0">
                <a:solidFill>
                  <a:srgbClr val="1FE115"/>
                </a:solidFill>
              </a:endParaRPr>
            </a:p>
          </p:txBody>
        </p:sp>
        <p:sp>
          <p:nvSpPr>
            <p:cNvPr id="9" name="TextBox 8"/>
            <p:cNvSpPr txBox="1"/>
            <p:nvPr/>
          </p:nvSpPr>
          <p:spPr>
            <a:xfrm>
              <a:off x="274972" y="5801380"/>
              <a:ext cx="1883785" cy="954107"/>
            </a:xfrm>
            <a:prstGeom prst="rect">
              <a:avLst/>
            </a:prstGeom>
            <a:noFill/>
          </p:spPr>
          <p:txBody>
            <a:bodyPr wrap="none" rtlCol="0">
              <a:spAutoFit/>
            </a:bodyPr>
            <a:lstStyle/>
            <a:p>
              <a:r>
                <a:rPr lang="en-US" sz="2800" b="0" dirty="0">
                  <a:solidFill>
                    <a:srgbClr val="1FE115"/>
                  </a:solidFill>
                </a:rPr>
                <a:t>Heart rate</a:t>
              </a:r>
            </a:p>
            <a:p>
              <a:r>
                <a:rPr lang="en-US" sz="2800" b="0" dirty="0">
                  <a:solidFill>
                    <a:srgbClr val="1FE115"/>
                  </a:solidFill>
                </a:rPr>
                <a:t>under effort</a:t>
              </a:r>
            </a:p>
          </p:txBody>
        </p:sp>
        <p:sp>
          <p:nvSpPr>
            <p:cNvPr id="10" name="TextBox 9"/>
            <p:cNvSpPr txBox="1"/>
            <p:nvPr/>
          </p:nvSpPr>
          <p:spPr>
            <a:xfrm>
              <a:off x="2903770" y="3891211"/>
              <a:ext cx="1611275" cy="954107"/>
            </a:xfrm>
            <a:prstGeom prst="rect">
              <a:avLst/>
            </a:prstGeom>
            <a:noFill/>
          </p:spPr>
          <p:txBody>
            <a:bodyPr wrap="none" rtlCol="0">
              <a:spAutoFit/>
            </a:bodyPr>
            <a:lstStyle/>
            <a:p>
              <a:r>
                <a:rPr lang="en-US" sz="2800" b="0" dirty="0">
                  <a:solidFill>
                    <a:srgbClr val="FFC000"/>
                  </a:solidFill>
                </a:rPr>
                <a:t>Heart</a:t>
              </a:r>
            </a:p>
            <a:p>
              <a:r>
                <a:rPr lang="en-US" sz="2800" b="0" dirty="0">
                  <a:solidFill>
                    <a:srgbClr val="FFC000"/>
                  </a:solidFill>
                </a:rPr>
                <a:t>efficiency</a:t>
              </a:r>
            </a:p>
          </p:txBody>
        </p:sp>
        <p:cxnSp>
          <p:nvCxnSpPr>
            <p:cNvPr id="15" name="Straight Arrow Connector 14"/>
            <p:cNvCxnSpPr>
              <a:stCxn id="10" idx="0"/>
              <a:endCxn id="8" idx="3"/>
            </p:cNvCxnSpPr>
            <p:nvPr/>
          </p:nvCxnSpPr>
          <p:spPr bwMode="auto">
            <a:xfrm flipH="1" flipV="1">
              <a:off x="2548319" y="3004810"/>
              <a:ext cx="1161089" cy="886401"/>
            </a:xfrm>
            <a:prstGeom prst="straightConnector1">
              <a:avLst/>
            </a:prstGeom>
            <a:solidFill>
              <a:schemeClr val="accent1"/>
            </a:solidFill>
            <a:ln w="38100" cap="flat" cmpd="sng" algn="ctr">
              <a:solidFill>
                <a:srgbClr val="FFC000"/>
              </a:solidFill>
              <a:prstDash val="sysDot"/>
              <a:round/>
              <a:headEnd type="triangle" w="med" len="med"/>
              <a:tailEnd type="none" w="med" len="med"/>
            </a:ln>
            <a:effectLst/>
          </p:spPr>
        </p:cxnSp>
        <p:cxnSp>
          <p:nvCxnSpPr>
            <p:cNvPr id="18" name="Straight Arrow Connector 17"/>
            <p:cNvCxnSpPr>
              <a:stCxn id="9" idx="0"/>
              <a:endCxn id="8" idx="2"/>
            </p:cNvCxnSpPr>
            <p:nvPr/>
          </p:nvCxnSpPr>
          <p:spPr bwMode="auto">
            <a:xfrm flipV="1">
              <a:off x="1216865" y="3266420"/>
              <a:ext cx="0" cy="2534960"/>
            </a:xfrm>
            <a:prstGeom prst="straightConnector1">
              <a:avLst/>
            </a:prstGeom>
            <a:solidFill>
              <a:schemeClr val="accent1"/>
            </a:solidFill>
            <a:ln w="38100" cap="flat" cmpd="sng" algn="ctr">
              <a:solidFill>
                <a:srgbClr val="FFC000"/>
              </a:solidFill>
              <a:prstDash val="sysDot"/>
              <a:round/>
              <a:headEnd type="triangle" w="med" len="med"/>
              <a:tailEnd type="none" w="med" len="med"/>
            </a:ln>
            <a:effectLst/>
          </p:spPr>
        </p:cxnSp>
        <p:sp>
          <p:nvSpPr>
            <p:cNvPr id="20" name="TextBox 19"/>
            <p:cNvSpPr txBox="1"/>
            <p:nvPr/>
          </p:nvSpPr>
          <p:spPr>
            <a:xfrm rot="5400000">
              <a:off x="2968150" y="2888765"/>
              <a:ext cx="418704" cy="584775"/>
            </a:xfrm>
            <a:prstGeom prst="rect">
              <a:avLst/>
            </a:prstGeom>
            <a:noFill/>
          </p:spPr>
          <p:txBody>
            <a:bodyPr wrap="none" rtlCol="0">
              <a:spAutoFit/>
            </a:bodyPr>
            <a:lstStyle/>
            <a:p>
              <a:r>
                <a:rPr lang="en-US" dirty="0">
                  <a:solidFill>
                    <a:srgbClr val="FFC000"/>
                  </a:solidFill>
                </a:rPr>
                <a:t>+</a:t>
              </a:r>
            </a:p>
          </p:txBody>
        </p:sp>
        <p:sp>
          <p:nvSpPr>
            <p:cNvPr id="21" name="TextBox 20"/>
            <p:cNvSpPr txBox="1"/>
            <p:nvPr/>
          </p:nvSpPr>
          <p:spPr>
            <a:xfrm rot="5400000">
              <a:off x="1324723" y="4345578"/>
              <a:ext cx="418704" cy="584775"/>
            </a:xfrm>
            <a:prstGeom prst="rect">
              <a:avLst/>
            </a:prstGeom>
            <a:noFill/>
          </p:spPr>
          <p:txBody>
            <a:bodyPr wrap="none" rtlCol="0">
              <a:spAutoFit/>
            </a:bodyPr>
            <a:lstStyle/>
            <a:p>
              <a:r>
                <a:rPr lang="en-US" dirty="0">
                  <a:solidFill>
                    <a:srgbClr val="FFC000"/>
                  </a:solidFill>
                </a:rPr>
                <a:t>+</a:t>
              </a:r>
            </a:p>
          </p:txBody>
        </p:sp>
        <p:sp>
          <p:nvSpPr>
            <p:cNvPr id="34" name="TextBox 33"/>
            <p:cNvSpPr txBox="1"/>
            <p:nvPr/>
          </p:nvSpPr>
          <p:spPr>
            <a:xfrm>
              <a:off x="2895600" y="5801380"/>
              <a:ext cx="1608133" cy="954107"/>
            </a:xfrm>
            <a:prstGeom prst="rect">
              <a:avLst/>
            </a:prstGeom>
            <a:noFill/>
          </p:spPr>
          <p:txBody>
            <a:bodyPr wrap="none" rtlCol="0">
              <a:spAutoFit/>
            </a:bodyPr>
            <a:lstStyle/>
            <a:p>
              <a:r>
                <a:rPr lang="en-US" sz="2800" b="0" dirty="0">
                  <a:solidFill>
                    <a:srgbClr val="FFC000"/>
                  </a:solidFill>
                </a:rPr>
                <a:t>Heart rate</a:t>
              </a:r>
            </a:p>
            <a:p>
              <a:r>
                <a:rPr lang="en-US" sz="2800" b="0" dirty="0">
                  <a:solidFill>
                    <a:srgbClr val="FFC000"/>
                  </a:solidFill>
                </a:rPr>
                <a:t>at rest</a:t>
              </a:r>
            </a:p>
          </p:txBody>
        </p:sp>
        <p:cxnSp>
          <p:nvCxnSpPr>
            <p:cNvPr id="35" name="Straight Arrow Connector 34"/>
            <p:cNvCxnSpPr>
              <a:stCxn id="34" idx="0"/>
              <a:endCxn id="10" idx="2"/>
            </p:cNvCxnSpPr>
            <p:nvPr/>
          </p:nvCxnSpPr>
          <p:spPr bwMode="auto">
            <a:xfrm flipV="1">
              <a:off x="3699667" y="4845318"/>
              <a:ext cx="9741" cy="956062"/>
            </a:xfrm>
            <a:prstGeom prst="straightConnector1">
              <a:avLst/>
            </a:prstGeom>
            <a:solidFill>
              <a:schemeClr val="accent1"/>
            </a:solidFill>
            <a:ln w="38100" cap="flat" cmpd="sng" algn="ctr">
              <a:solidFill>
                <a:srgbClr val="FFC000"/>
              </a:solidFill>
              <a:prstDash val="sysDot"/>
              <a:round/>
              <a:headEnd type="triangle" w="med" len="med"/>
              <a:tailEnd type="none" w="med" len="med"/>
            </a:ln>
            <a:effectLst/>
          </p:spPr>
        </p:cxnSp>
        <p:cxnSp>
          <p:nvCxnSpPr>
            <p:cNvPr id="38" name="Straight Arrow Connector 37"/>
            <p:cNvCxnSpPr>
              <a:stCxn id="9" idx="3"/>
              <a:endCxn id="34" idx="1"/>
            </p:cNvCxnSpPr>
            <p:nvPr/>
          </p:nvCxnSpPr>
          <p:spPr bwMode="auto">
            <a:xfrm>
              <a:off x="2158757" y="6278434"/>
              <a:ext cx="736843" cy="0"/>
            </a:xfrm>
            <a:prstGeom prst="straightConnector1">
              <a:avLst/>
            </a:prstGeom>
            <a:solidFill>
              <a:schemeClr val="accent1"/>
            </a:solidFill>
            <a:ln w="38100" cap="flat" cmpd="sng" algn="ctr">
              <a:solidFill>
                <a:srgbClr val="FFC000"/>
              </a:solidFill>
              <a:prstDash val="sysDot"/>
              <a:round/>
              <a:headEnd type="triangle" w="med" len="med"/>
              <a:tailEnd type="none" w="med" len="med"/>
            </a:ln>
            <a:effectLst/>
          </p:spPr>
        </p:cxnSp>
        <p:sp>
          <p:nvSpPr>
            <p:cNvPr id="42" name="TextBox 41"/>
            <p:cNvSpPr txBox="1"/>
            <p:nvPr/>
          </p:nvSpPr>
          <p:spPr>
            <a:xfrm rot="5400000">
              <a:off x="2300924" y="5698563"/>
              <a:ext cx="418704" cy="584775"/>
            </a:xfrm>
            <a:prstGeom prst="rect">
              <a:avLst/>
            </a:prstGeom>
            <a:noFill/>
          </p:spPr>
          <p:txBody>
            <a:bodyPr wrap="none" rtlCol="0">
              <a:spAutoFit/>
            </a:bodyPr>
            <a:lstStyle/>
            <a:p>
              <a:r>
                <a:rPr lang="en-US" dirty="0">
                  <a:solidFill>
                    <a:srgbClr val="FFC000"/>
                  </a:solidFill>
                </a:rPr>
                <a:t>+</a:t>
              </a:r>
            </a:p>
          </p:txBody>
        </p:sp>
      </p:grpSp>
      <p:sp>
        <p:nvSpPr>
          <p:cNvPr id="3" name="Slide Number Placeholder 2"/>
          <p:cNvSpPr>
            <a:spLocks noGrp="1"/>
          </p:cNvSpPr>
          <p:nvPr>
            <p:ph type="sldNum" sz="quarter" idx="10"/>
          </p:nvPr>
        </p:nvSpPr>
        <p:spPr/>
        <p:txBody>
          <a:bodyPr/>
          <a:lstStyle/>
          <a:p>
            <a:fld id="{E275BFA4-CA6D-4892-8C0A-6B14E134BD5D}" type="slidenum">
              <a:rPr lang="en-US" smtClean="0"/>
              <a:pPr/>
              <a:t>98</a:t>
            </a:fld>
            <a:endParaRPr lang="en-US"/>
          </a:p>
        </p:txBody>
      </p:sp>
      <p:sp>
        <p:nvSpPr>
          <p:cNvPr id="32" name="TextBox 31">
            <a:extLst>
              <a:ext uri="{FF2B5EF4-FFF2-40B4-BE49-F238E27FC236}">
                <a16:creationId xmlns:a16="http://schemas.microsoft.com/office/drawing/2014/main" id="{35D36290-8C6E-48EC-87AA-943E1680605F}"/>
              </a:ext>
            </a:extLst>
          </p:cNvPr>
          <p:cNvSpPr txBox="1"/>
          <p:nvPr/>
        </p:nvSpPr>
        <p:spPr>
          <a:xfrm>
            <a:off x="3354538" y="4899235"/>
            <a:ext cx="320921" cy="584775"/>
          </a:xfrm>
          <a:prstGeom prst="rect">
            <a:avLst/>
          </a:prstGeom>
          <a:noFill/>
        </p:spPr>
        <p:txBody>
          <a:bodyPr wrap="none" rtlCol="0">
            <a:spAutoFit/>
          </a:bodyPr>
          <a:lstStyle/>
          <a:p>
            <a:r>
              <a:rPr lang="en-US" dirty="0">
                <a:solidFill>
                  <a:srgbClr val="FFC000"/>
                </a:solidFill>
              </a:rPr>
              <a:t>-</a:t>
            </a:r>
          </a:p>
        </p:txBody>
      </p:sp>
      <p:sp>
        <p:nvSpPr>
          <p:cNvPr id="16" name="TextBox 15">
            <a:extLst>
              <a:ext uri="{FF2B5EF4-FFF2-40B4-BE49-F238E27FC236}">
                <a16:creationId xmlns:a16="http://schemas.microsoft.com/office/drawing/2014/main" id="{8768A7DF-864B-4656-8C05-CEA4671B4491}"/>
              </a:ext>
            </a:extLst>
          </p:cNvPr>
          <p:cNvSpPr txBox="1"/>
          <p:nvPr/>
        </p:nvSpPr>
        <p:spPr>
          <a:xfrm>
            <a:off x="3980600" y="2871808"/>
            <a:ext cx="2853666" cy="461665"/>
          </a:xfrm>
          <a:prstGeom prst="rect">
            <a:avLst/>
          </a:prstGeom>
          <a:noFill/>
          <a:ln>
            <a:solidFill>
              <a:schemeClr val="bg1"/>
            </a:solidFill>
          </a:ln>
        </p:spPr>
        <p:txBody>
          <a:bodyPr wrap="none" rtlCol="0">
            <a:spAutoFit/>
          </a:bodyPr>
          <a:lstStyle/>
          <a:p>
            <a:r>
              <a:rPr lang="en-US" sz="2400" b="0" dirty="0">
                <a:solidFill>
                  <a:srgbClr val="1FE115"/>
                </a:solidFill>
              </a:rPr>
              <a:t>Theoretical definition</a:t>
            </a:r>
          </a:p>
        </p:txBody>
      </p:sp>
      <p:sp>
        <p:nvSpPr>
          <p:cNvPr id="33" name="TextBox 32">
            <a:extLst>
              <a:ext uri="{FF2B5EF4-FFF2-40B4-BE49-F238E27FC236}">
                <a16:creationId xmlns:a16="http://schemas.microsoft.com/office/drawing/2014/main" id="{1C70146F-B420-457A-B0FD-F978769ABE0C}"/>
              </a:ext>
            </a:extLst>
          </p:cNvPr>
          <p:cNvSpPr txBox="1"/>
          <p:nvPr/>
        </p:nvSpPr>
        <p:spPr>
          <a:xfrm>
            <a:off x="4552840" y="4074523"/>
            <a:ext cx="2563523" cy="461665"/>
          </a:xfrm>
          <a:prstGeom prst="rect">
            <a:avLst/>
          </a:prstGeom>
          <a:noFill/>
          <a:ln>
            <a:solidFill>
              <a:schemeClr val="bg1"/>
            </a:solidFill>
          </a:ln>
        </p:spPr>
        <p:txBody>
          <a:bodyPr wrap="none" rtlCol="0">
            <a:spAutoFit/>
          </a:bodyPr>
          <a:lstStyle/>
          <a:p>
            <a:r>
              <a:rPr lang="en-US" sz="2400" b="0" dirty="0">
                <a:solidFill>
                  <a:srgbClr val="FFC000"/>
                </a:solidFill>
              </a:rPr>
              <a:t>Theoretical linkage</a:t>
            </a:r>
          </a:p>
        </p:txBody>
      </p:sp>
      <p:sp>
        <p:nvSpPr>
          <p:cNvPr id="36" name="TextBox 35">
            <a:extLst>
              <a:ext uri="{FF2B5EF4-FFF2-40B4-BE49-F238E27FC236}">
                <a16:creationId xmlns:a16="http://schemas.microsoft.com/office/drawing/2014/main" id="{53715029-4F48-4041-80BB-AB269D278F38}"/>
              </a:ext>
            </a:extLst>
          </p:cNvPr>
          <p:cNvSpPr txBox="1"/>
          <p:nvPr/>
        </p:nvSpPr>
        <p:spPr>
          <a:xfrm>
            <a:off x="4980747" y="5150989"/>
            <a:ext cx="2616422" cy="461665"/>
          </a:xfrm>
          <a:prstGeom prst="rect">
            <a:avLst/>
          </a:prstGeom>
          <a:noFill/>
          <a:ln>
            <a:solidFill>
              <a:schemeClr val="bg1"/>
            </a:solidFill>
          </a:ln>
        </p:spPr>
        <p:txBody>
          <a:bodyPr wrap="none" rtlCol="0">
            <a:spAutoFit/>
          </a:bodyPr>
          <a:lstStyle/>
          <a:p>
            <a:r>
              <a:rPr lang="en-US" sz="2400" b="0" dirty="0">
                <a:solidFill>
                  <a:srgbClr val="FFFF00"/>
                </a:solidFill>
              </a:rPr>
              <a:t>Operational linkage</a:t>
            </a:r>
          </a:p>
        </p:txBody>
      </p:sp>
    </p:spTree>
    <p:extLst>
      <p:ext uri="{BB962C8B-B14F-4D97-AF65-F5344CB8AC3E}">
        <p14:creationId xmlns:p14="http://schemas.microsoft.com/office/powerpoint/2010/main" val="2820181805"/>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392182"/>
            <a:ext cx="8686800" cy="762000"/>
          </a:xfrm>
        </p:spPr>
        <p:txBody>
          <a:bodyPr/>
          <a:lstStyle/>
          <a:p>
            <a:r>
              <a:rPr lang="en-US" dirty="0"/>
              <a:t>Without specifying the theoretical linkage, there is no value in p-values!</a:t>
            </a:r>
          </a:p>
        </p:txBody>
      </p:sp>
      <p:sp>
        <p:nvSpPr>
          <p:cNvPr id="4" name="TextBox 3"/>
          <p:cNvSpPr txBox="1"/>
          <p:nvPr/>
        </p:nvSpPr>
        <p:spPr>
          <a:xfrm>
            <a:off x="7029033" y="2743200"/>
            <a:ext cx="1539203" cy="954107"/>
          </a:xfrm>
          <a:prstGeom prst="rect">
            <a:avLst/>
          </a:prstGeom>
          <a:noFill/>
        </p:spPr>
        <p:txBody>
          <a:bodyPr wrap="none" rtlCol="0">
            <a:spAutoFit/>
          </a:bodyPr>
          <a:lstStyle/>
          <a:p>
            <a:r>
              <a:rPr lang="en-US" sz="2800" b="0" dirty="0">
                <a:solidFill>
                  <a:srgbClr val="FFFF00"/>
                </a:solidFill>
              </a:rPr>
              <a:t>‘</a:t>
            </a:r>
            <a:r>
              <a:rPr lang="en-US" sz="2800" b="0" i="1" dirty="0">
                <a:solidFill>
                  <a:srgbClr val="FFFF00"/>
                </a:solidFill>
              </a:rPr>
              <a:t>Physical</a:t>
            </a:r>
          </a:p>
          <a:p>
            <a:r>
              <a:rPr lang="en-US" sz="2800" b="0" i="1" dirty="0">
                <a:solidFill>
                  <a:srgbClr val="FFFF00"/>
                </a:solidFill>
              </a:rPr>
              <a:t>exercise</a:t>
            </a:r>
            <a:r>
              <a:rPr lang="en-US" sz="2800" b="0" dirty="0">
                <a:solidFill>
                  <a:srgbClr val="FFFF00"/>
                </a:solidFill>
              </a:rPr>
              <a:t>’</a:t>
            </a:r>
          </a:p>
        </p:txBody>
      </p:sp>
      <p:sp>
        <p:nvSpPr>
          <p:cNvPr id="5" name="TextBox 4"/>
          <p:cNvSpPr txBox="1"/>
          <p:nvPr/>
        </p:nvSpPr>
        <p:spPr>
          <a:xfrm>
            <a:off x="6834266" y="5801380"/>
            <a:ext cx="1928734" cy="523220"/>
          </a:xfrm>
          <a:prstGeom prst="rect">
            <a:avLst/>
          </a:prstGeom>
          <a:noFill/>
        </p:spPr>
        <p:txBody>
          <a:bodyPr wrap="none" rtlCol="0">
            <a:spAutoFit/>
          </a:bodyPr>
          <a:lstStyle/>
          <a:p>
            <a:r>
              <a:rPr lang="en-US" sz="2800" b="0" dirty="0">
                <a:solidFill>
                  <a:srgbClr val="FFFF00"/>
                </a:solidFill>
              </a:rPr>
              <a:t>‘</a:t>
            </a:r>
            <a:r>
              <a:rPr lang="en-US" sz="2800" b="0" i="1" dirty="0">
                <a:solidFill>
                  <a:srgbClr val="FFFF00"/>
                </a:solidFill>
              </a:rPr>
              <a:t>Heart</a:t>
            </a:r>
            <a:r>
              <a:rPr lang="en-US" sz="2800" b="0" dirty="0">
                <a:solidFill>
                  <a:srgbClr val="FFFF00"/>
                </a:solidFill>
              </a:rPr>
              <a:t> </a:t>
            </a:r>
            <a:r>
              <a:rPr lang="en-US" sz="2800" b="0" i="1" dirty="0">
                <a:solidFill>
                  <a:srgbClr val="FFFF00"/>
                </a:solidFill>
              </a:rPr>
              <a:t>rate</a:t>
            </a:r>
            <a:r>
              <a:rPr lang="en-US" sz="2800" b="0" dirty="0">
                <a:solidFill>
                  <a:srgbClr val="FFFF00"/>
                </a:solidFill>
              </a:rPr>
              <a:t>’</a:t>
            </a:r>
          </a:p>
        </p:txBody>
      </p:sp>
      <p:cxnSp>
        <p:nvCxnSpPr>
          <p:cNvPr id="6" name="Straight Arrow Connector 5"/>
          <p:cNvCxnSpPr>
            <a:stCxn id="4" idx="2"/>
          </p:cNvCxnSpPr>
          <p:nvPr/>
        </p:nvCxnSpPr>
        <p:spPr bwMode="auto">
          <a:xfrm flipH="1">
            <a:off x="7798627" y="3697307"/>
            <a:ext cx="8" cy="1789093"/>
          </a:xfrm>
          <a:prstGeom prst="straightConnector1">
            <a:avLst/>
          </a:prstGeom>
          <a:solidFill>
            <a:schemeClr val="accent1"/>
          </a:solidFill>
          <a:ln w="38100" cap="flat" cmpd="sng" algn="ctr">
            <a:solidFill>
              <a:srgbClr val="FFFF00"/>
            </a:solidFill>
            <a:prstDash val="solid"/>
            <a:round/>
            <a:headEnd type="none" w="med" len="med"/>
            <a:tailEnd type="triangle" w="med" len="med"/>
          </a:ln>
          <a:effectLst/>
        </p:spPr>
      </p:cxnSp>
      <p:sp>
        <p:nvSpPr>
          <p:cNvPr id="7" name="TextBox 6"/>
          <p:cNvSpPr txBox="1"/>
          <p:nvPr/>
        </p:nvSpPr>
        <p:spPr>
          <a:xfrm rot="5400000">
            <a:off x="7906487" y="4184165"/>
            <a:ext cx="418704" cy="584775"/>
          </a:xfrm>
          <a:prstGeom prst="rect">
            <a:avLst/>
          </a:prstGeom>
          <a:noFill/>
        </p:spPr>
        <p:txBody>
          <a:bodyPr wrap="none" rtlCol="0">
            <a:spAutoFit/>
          </a:bodyPr>
          <a:lstStyle/>
          <a:p>
            <a:r>
              <a:rPr lang="en-US" dirty="0">
                <a:solidFill>
                  <a:srgbClr val="FFFF00"/>
                </a:solidFill>
              </a:rPr>
              <a:t>+</a:t>
            </a:r>
          </a:p>
        </p:txBody>
      </p:sp>
      <p:grpSp>
        <p:nvGrpSpPr>
          <p:cNvPr id="11" name="Group 28"/>
          <p:cNvGrpSpPr>
            <a:grpSpLocks/>
          </p:cNvGrpSpPr>
          <p:nvPr/>
        </p:nvGrpSpPr>
        <p:grpSpPr bwMode="auto">
          <a:xfrm>
            <a:off x="177800" y="1752600"/>
            <a:ext cx="8742363" cy="457200"/>
            <a:chOff x="177283" y="2057400"/>
            <a:chExt cx="8742782" cy="1366935"/>
          </a:xfrm>
        </p:grpSpPr>
        <p:pic>
          <p:nvPicPr>
            <p:cNvPr id="12" name="Picture 29" descr="skew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7283" y="2057400"/>
              <a:ext cx="8742782" cy="13669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4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830818" y="2326428"/>
              <a:ext cx="1316631" cy="8201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Line 60"/>
            <p:cNvSpPr>
              <a:spLocks noChangeShapeType="1"/>
            </p:cNvSpPr>
            <p:nvPr/>
          </p:nvSpPr>
          <p:spPr bwMode="auto">
            <a:xfrm flipH="1">
              <a:off x="7051813" y="2438400"/>
              <a:ext cx="448851" cy="136693"/>
            </a:xfrm>
            <a:prstGeom prst="line">
              <a:avLst/>
            </a:prstGeom>
            <a:noFill/>
            <a:ln w="38100">
              <a:solidFill>
                <a:schemeClr val="bg1"/>
              </a:solidFill>
              <a:round/>
              <a:headEnd/>
              <a:tailEnd type="triangle" w="med" len="med"/>
            </a:ln>
            <a:extLst>
              <a:ext uri="{909E8E84-426E-40DD-AFC4-6F175D3DCCD1}">
                <a14:hiddenFill xmlns:a14="http://schemas.microsoft.com/office/drawing/2010/main">
                  <a:noFill/>
                </a14:hiddenFill>
              </a:ext>
            </a:extLst>
          </p:spPr>
          <p:txBody>
            <a:bodyPr anchor="ctr"/>
            <a:lstStyle/>
            <a:p>
              <a:endParaRPr lang="en-US"/>
            </a:p>
          </p:txBody>
        </p:sp>
      </p:grpSp>
      <p:sp>
        <p:nvSpPr>
          <p:cNvPr id="22" name="Content Placeholder 23"/>
          <p:cNvSpPr>
            <a:spLocks noGrp="1"/>
          </p:cNvSpPr>
          <p:nvPr>
            <p:ph idx="1"/>
          </p:nvPr>
        </p:nvSpPr>
        <p:spPr>
          <a:xfrm>
            <a:off x="457200" y="2133600"/>
            <a:ext cx="1752600" cy="441061"/>
          </a:xfrm>
        </p:spPr>
        <p:txBody>
          <a:bodyPr/>
          <a:lstStyle/>
          <a:p>
            <a:pPr marL="233363" indent="-233363"/>
            <a:r>
              <a:rPr lang="en-US" altLang="en-US" sz="2400" dirty="0"/>
              <a:t>Referents</a:t>
            </a:r>
            <a:endParaRPr lang="en-US" altLang="en-US" sz="1600" dirty="0"/>
          </a:p>
        </p:txBody>
      </p:sp>
      <p:sp>
        <p:nvSpPr>
          <p:cNvPr id="23" name="Content Placeholder 24"/>
          <p:cNvSpPr txBox="1">
            <a:spLocks/>
          </p:cNvSpPr>
          <p:nvPr/>
        </p:nvSpPr>
        <p:spPr>
          <a:xfrm>
            <a:off x="6537325" y="2133600"/>
            <a:ext cx="2301875" cy="457200"/>
          </a:xfrm>
          <a:prstGeom prst="rect">
            <a:avLst/>
          </a:prstGeom>
        </p:spPr>
        <p:txBody>
          <a:bodyPr/>
          <a:lstStyle>
            <a:lvl1pPr marL="342900" indent="-342900" algn="l" rtl="0" eaLnBrk="1" fontAlgn="base" hangingPunct="1">
              <a:spcBef>
                <a:spcPct val="20000"/>
              </a:spcBef>
              <a:spcAft>
                <a:spcPct val="0"/>
              </a:spcAft>
              <a:buClr>
                <a:srgbClr val="FF6600"/>
              </a:buClr>
              <a:defRPr sz="2400">
                <a:solidFill>
                  <a:schemeClr val="bg1"/>
                </a:solidFill>
                <a:latin typeface="+mn-lt"/>
                <a:ea typeface="ＭＳ Ｐゴシック" pitchFamily="122" charset="-128"/>
                <a:cs typeface="ＭＳ Ｐゴシック" pitchFamily="122" charset="-128"/>
              </a:defRPr>
            </a:lvl1pPr>
            <a:lvl2pPr marL="742950" indent="-285750" algn="l" rtl="0" eaLnBrk="1" fontAlgn="base" hangingPunct="1">
              <a:spcBef>
                <a:spcPct val="20000"/>
              </a:spcBef>
              <a:spcAft>
                <a:spcPct val="0"/>
              </a:spcAft>
              <a:buClr>
                <a:srgbClr val="FF6633"/>
              </a:buClr>
              <a:buSzPct val="80000"/>
              <a:buFont typeface="Times" charset="0"/>
              <a:buChar char="•"/>
              <a:defRPr sz="2400">
                <a:solidFill>
                  <a:schemeClr val="bg1"/>
                </a:solidFill>
                <a:latin typeface="+mn-lt"/>
                <a:ea typeface="ＭＳ Ｐゴシック" pitchFamily="122" charset="-128"/>
              </a:defRPr>
            </a:lvl2pPr>
            <a:lvl3pPr marL="1143000" indent="-228600" algn="l" rtl="0" eaLnBrk="1" fontAlgn="base" hangingPunct="1">
              <a:spcBef>
                <a:spcPct val="20000"/>
              </a:spcBef>
              <a:spcAft>
                <a:spcPct val="0"/>
              </a:spcAft>
              <a:buClr>
                <a:srgbClr val="FF6600"/>
              </a:buClr>
              <a:buChar char="•"/>
              <a:defRPr sz="2000">
                <a:solidFill>
                  <a:schemeClr val="bg1"/>
                </a:solidFill>
                <a:latin typeface="+mn-lt"/>
                <a:ea typeface="ＭＳ Ｐゴシック" pitchFamily="122" charset="-128"/>
              </a:defRPr>
            </a:lvl3pPr>
            <a:lvl4pPr marL="1600200" indent="-228600" algn="l" rtl="0" eaLnBrk="1" fontAlgn="base" hangingPunct="1">
              <a:spcBef>
                <a:spcPct val="20000"/>
              </a:spcBef>
              <a:spcAft>
                <a:spcPct val="0"/>
              </a:spcAft>
              <a:buClr>
                <a:srgbClr val="FF6600"/>
              </a:buClr>
              <a:buSzPct val="95000"/>
              <a:buFont typeface="Times" charset="0"/>
              <a:buChar char="•"/>
              <a:defRPr sz="2000">
                <a:solidFill>
                  <a:schemeClr val="bg1"/>
                </a:solidFill>
                <a:latin typeface="+mn-lt"/>
                <a:ea typeface="ＭＳ Ｐゴシック" pitchFamily="122" charset="-128"/>
              </a:defRPr>
            </a:lvl4pPr>
            <a:lvl5pPr marL="2057400" indent="-228600" algn="l" rtl="0" eaLnBrk="1" fontAlgn="base" hangingPunct="1">
              <a:spcBef>
                <a:spcPct val="20000"/>
              </a:spcBef>
              <a:spcAft>
                <a:spcPct val="0"/>
              </a:spcAft>
              <a:buClr>
                <a:schemeClr val="bg1"/>
              </a:buClr>
              <a:defRPr sz="2000">
                <a:solidFill>
                  <a:schemeClr val="bg1"/>
                </a:solidFill>
                <a:latin typeface="+mn-lt"/>
                <a:ea typeface="ＭＳ Ｐゴシック" pitchFamily="122" charset="-128"/>
              </a:defRPr>
            </a:lvl5pPr>
            <a:lvl6pPr marL="2514600" indent="-228600" algn="l" rtl="0" eaLnBrk="1" fontAlgn="base" hangingPunct="1">
              <a:spcBef>
                <a:spcPct val="20000"/>
              </a:spcBef>
              <a:spcAft>
                <a:spcPct val="0"/>
              </a:spcAft>
              <a:buClr>
                <a:schemeClr val="bg1"/>
              </a:buClr>
              <a:defRPr sz="2000">
                <a:solidFill>
                  <a:schemeClr val="bg1"/>
                </a:solidFill>
                <a:latin typeface="+mn-lt"/>
                <a:ea typeface="ＭＳ Ｐゴシック" pitchFamily="122" charset="-128"/>
              </a:defRPr>
            </a:lvl6pPr>
            <a:lvl7pPr marL="2971800" indent="-228600" algn="l" rtl="0" eaLnBrk="1" fontAlgn="base" hangingPunct="1">
              <a:spcBef>
                <a:spcPct val="20000"/>
              </a:spcBef>
              <a:spcAft>
                <a:spcPct val="0"/>
              </a:spcAft>
              <a:buClr>
                <a:schemeClr val="bg1"/>
              </a:buClr>
              <a:defRPr sz="2000">
                <a:solidFill>
                  <a:schemeClr val="bg1"/>
                </a:solidFill>
                <a:latin typeface="+mn-lt"/>
                <a:ea typeface="ＭＳ Ｐゴシック" pitchFamily="122" charset="-128"/>
              </a:defRPr>
            </a:lvl7pPr>
            <a:lvl8pPr marL="3429000" indent="-228600" algn="l" rtl="0" eaLnBrk="1" fontAlgn="base" hangingPunct="1">
              <a:spcBef>
                <a:spcPct val="20000"/>
              </a:spcBef>
              <a:spcAft>
                <a:spcPct val="0"/>
              </a:spcAft>
              <a:buClr>
                <a:schemeClr val="bg1"/>
              </a:buClr>
              <a:defRPr sz="2000">
                <a:solidFill>
                  <a:schemeClr val="bg1"/>
                </a:solidFill>
                <a:latin typeface="+mn-lt"/>
                <a:ea typeface="ＭＳ Ｐゴシック" pitchFamily="122" charset="-128"/>
              </a:defRPr>
            </a:lvl8pPr>
            <a:lvl9pPr marL="3886200" indent="-228600" algn="l" rtl="0" eaLnBrk="1" fontAlgn="base" hangingPunct="1">
              <a:spcBef>
                <a:spcPct val="20000"/>
              </a:spcBef>
              <a:spcAft>
                <a:spcPct val="0"/>
              </a:spcAft>
              <a:buClr>
                <a:schemeClr val="bg1"/>
              </a:buClr>
              <a:defRPr sz="2000">
                <a:solidFill>
                  <a:schemeClr val="bg1"/>
                </a:solidFill>
                <a:latin typeface="+mn-lt"/>
                <a:ea typeface="ＭＳ Ｐゴシック" pitchFamily="122" charset="-128"/>
              </a:defRPr>
            </a:lvl9pPr>
          </a:lstStyle>
          <a:p>
            <a:pPr marL="569913" indent="-280988"/>
            <a:r>
              <a:rPr lang="en-US" altLang="en-US" b="0" kern="0"/>
              <a:t>References</a:t>
            </a:r>
            <a:endParaRPr lang="en-US" altLang="en-US" b="0" kern="0" dirty="0"/>
          </a:p>
        </p:txBody>
      </p:sp>
      <p:sp>
        <p:nvSpPr>
          <p:cNvPr id="24" name="Content Placeholder 24"/>
          <p:cNvSpPr txBox="1">
            <a:spLocks/>
          </p:cNvSpPr>
          <p:nvPr/>
        </p:nvSpPr>
        <p:spPr bwMode="auto">
          <a:xfrm>
            <a:off x="3121025" y="2133600"/>
            <a:ext cx="3051175" cy="457200"/>
          </a:xfrm>
          <a:prstGeom prst="rect">
            <a:avLst/>
          </a:prstGeom>
          <a:noFill/>
          <a:ln w="9525">
            <a:noFill/>
            <a:miter lim="800000"/>
            <a:headEnd/>
            <a:tailEnd/>
          </a:ln>
        </p:spPr>
        <p:txBody>
          <a:bodyPr/>
          <a:lstStyle/>
          <a:p>
            <a:pPr algn="l" eaLnBrk="0" hangingPunct="0">
              <a:spcBef>
                <a:spcPct val="20000"/>
              </a:spcBef>
              <a:defRPr/>
            </a:pPr>
            <a:r>
              <a:rPr lang="en-US" sz="2400" b="0" kern="0" dirty="0">
                <a:solidFill>
                  <a:schemeClr val="bg1"/>
                </a:solidFill>
                <a:latin typeface="+mn-lt"/>
              </a:rPr>
              <a:t>Window on reality </a:t>
            </a:r>
          </a:p>
        </p:txBody>
      </p:sp>
      <p:grpSp>
        <p:nvGrpSpPr>
          <p:cNvPr id="43" name="Group 42"/>
          <p:cNvGrpSpPr/>
          <p:nvPr/>
        </p:nvGrpSpPr>
        <p:grpSpPr>
          <a:xfrm>
            <a:off x="18566" y="2743200"/>
            <a:ext cx="4629634" cy="4012287"/>
            <a:chOff x="-114589" y="2743200"/>
            <a:chExt cx="4629634" cy="4012287"/>
          </a:xfrm>
        </p:grpSpPr>
        <p:sp>
          <p:nvSpPr>
            <p:cNvPr id="8" name="TextBox 7"/>
            <p:cNvSpPr txBox="1"/>
            <p:nvPr/>
          </p:nvSpPr>
          <p:spPr>
            <a:xfrm>
              <a:off x="-114589" y="2743200"/>
              <a:ext cx="2662908" cy="523220"/>
            </a:xfrm>
            <a:prstGeom prst="rect">
              <a:avLst/>
            </a:prstGeom>
            <a:noFill/>
          </p:spPr>
          <p:txBody>
            <a:bodyPr wrap="none" rtlCol="0">
              <a:spAutoFit/>
            </a:bodyPr>
            <a:lstStyle/>
            <a:p>
              <a:r>
                <a:rPr lang="en-US" sz="2800" b="0" dirty="0">
                  <a:solidFill>
                    <a:srgbClr val="1FE115"/>
                  </a:solidFill>
                </a:rPr>
                <a:t>Physical exercise</a:t>
              </a:r>
              <a:endParaRPr lang="en-US" sz="2800" b="0" i="1" dirty="0">
                <a:solidFill>
                  <a:srgbClr val="1FE115"/>
                </a:solidFill>
              </a:endParaRPr>
            </a:p>
          </p:txBody>
        </p:sp>
        <p:sp>
          <p:nvSpPr>
            <p:cNvPr id="9" name="TextBox 8"/>
            <p:cNvSpPr txBox="1"/>
            <p:nvPr/>
          </p:nvSpPr>
          <p:spPr>
            <a:xfrm>
              <a:off x="274972" y="5801380"/>
              <a:ext cx="1883785" cy="954107"/>
            </a:xfrm>
            <a:prstGeom prst="rect">
              <a:avLst/>
            </a:prstGeom>
            <a:noFill/>
          </p:spPr>
          <p:txBody>
            <a:bodyPr wrap="none" rtlCol="0">
              <a:spAutoFit/>
            </a:bodyPr>
            <a:lstStyle/>
            <a:p>
              <a:r>
                <a:rPr lang="en-US" sz="2800" b="0" dirty="0">
                  <a:solidFill>
                    <a:srgbClr val="1FE115"/>
                  </a:solidFill>
                </a:rPr>
                <a:t>Heart rate</a:t>
              </a:r>
            </a:p>
            <a:p>
              <a:r>
                <a:rPr lang="en-US" sz="2800" b="0" dirty="0">
                  <a:solidFill>
                    <a:srgbClr val="1FE115"/>
                  </a:solidFill>
                </a:rPr>
                <a:t>under effort</a:t>
              </a:r>
            </a:p>
          </p:txBody>
        </p:sp>
        <p:sp>
          <p:nvSpPr>
            <p:cNvPr id="10" name="TextBox 9"/>
            <p:cNvSpPr txBox="1"/>
            <p:nvPr/>
          </p:nvSpPr>
          <p:spPr>
            <a:xfrm>
              <a:off x="2903770" y="3891211"/>
              <a:ext cx="1611275" cy="954107"/>
            </a:xfrm>
            <a:prstGeom prst="rect">
              <a:avLst/>
            </a:prstGeom>
            <a:noFill/>
          </p:spPr>
          <p:txBody>
            <a:bodyPr wrap="none" rtlCol="0">
              <a:spAutoFit/>
            </a:bodyPr>
            <a:lstStyle/>
            <a:p>
              <a:r>
                <a:rPr lang="en-US" sz="2800" b="0" dirty="0">
                  <a:solidFill>
                    <a:srgbClr val="FFC000"/>
                  </a:solidFill>
                </a:rPr>
                <a:t>Heart</a:t>
              </a:r>
            </a:p>
            <a:p>
              <a:r>
                <a:rPr lang="en-US" sz="2800" b="0" dirty="0">
                  <a:solidFill>
                    <a:srgbClr val="FFC000"/>
                  </a:solidFill>
                </a:rPr>
                <a:t>efficiency</a:t>
              </a:r>
            </a:p>
          </p:txBody>
        </p:sp>
        <p:cxnSp>
          <p:nvCxnSpPr>
            <p:cNvPr id="15" name="Straight Arrow Connector 14"/>
            <p:cNvCxnSpPr>
              <a:stCxn id="10" idx="0"/>
              <a:endCxn id="8" idx="3"/>
            </p:cNvCxnSpPr>
            <p:nvPr/>
          </p:nvCxnSpPr>
          <p:spPr bwMode="auto">
            <a:xfrm flipH="1" flipV="1">
              <a:off x="2548319" y="3004810"/>
              <a:ext cx="1161089" cy="886401"/>
            </a:xfrm>
            <a:prstGeom prst="straightConnector1">
              <a:avLst/>
            </a:prstGeom>
            <a:solidFill>
              <a:schemeClr val="accent1"/>
            </a:solidFill>
            <a:ln w="38100" cap="flat" cmpd="sng" algn="ctr">
              <a:solidFill>
                <a:srgbClr val="FFC000"/>
              </a:solidFill>
              <a:prstDash val="sysDot"/>
              <a:round/>
              <a:headEnd type="triangle" w="med" len="med"/>
              <a:tailEnd type="none" w="med" len="med"/>
            </a:ln>
            <a:effectLst/>
          </p:spPr>
        </p:cxnSp>
        <p:cxnSp>
          <p:nvCxnSpPr>
            <p:cNvPr id="18" name="Straight Arrow Connector 17"/>
            <p:cNvCxnSpPr>
              <a:stCxn id="9" idx="0"/>
              <a:endCxn id="8" idx="2"/>
            </p:cNvCxnSpPr>
            <p:nvPr/>
          </p:nvCxnSpPr>
          <p:spPr bwMode="auto">
            <a:xfrm flipV="1">
              <a:off x="1216865" y="3266420"/>
              <a:ext cx="0" cy="2534960"/>
            </a:xfrm>
            <a:prstGeom prst="straightConnector1">
              <a:avLst/>
            </a:prstGeom>
            <a:solidFill>
              <a:schemeClr val="accent1"/>
            </a:solidFill>
            <a:ln w="38100" cap="flat" cmpd="sng" algn="ctr">
              <a:solidFill>
                <a:srgbClr val="FFC000"/>
              </a:solidFill>
              <a:prstDash val="sysDot"/>
              <a:round/>
              <a:headEnd type="triangle" w="med" len="med"/>
              <a:tailEnd type="none" w="med" len="med"/>
            </a:ln>
            <a:effectLst/>
          </p:spPr>
        </p:cxnSp>
        <p:sp>
          <p:nvSpPr>
            <p:cNvPr id="20" name="TextBox 19"/>
            <p:cNvSpPr txBox="1"/>
            <p:nvPr/>
          </p:nvSpPr>
          <p:spPr>
            <a:xfrm rot="5400000">
              <a:off x="2968150" y="2888765"/>
              <a:ext cx="418704" cy="584775"/>
            </a:xfrm>
            <a:prstGeom prst="rect">
              <a:avLst/>
            </a:prstGeom>
            <a:noFill/>
          </p:spPr>
          <p:txBody>
            <a:bodyPr wrap="none" rtlCol="0">
              <a:spAutoFit/>
            </a:bodyPr>
            <a:lstStyle/>
            <a:p>
              <a:r>
                <a:rPr lang="en-US" dirty="0">
                  <a:solidFill>
                    <a:srgbClr val="FFC000"/>
                  </a:solidFill>
                </a:rPr>
                <a:t>+</a:t>
              </a:r>
            </a:p>
          </p:txBody>
        </p:sp>
        <p:sp>
          <p:nvSpPr>
            <p:cNvPr id="21" name="TextBox 20"/>
            <p:cNvSpPr txBox="1"/>
            <p:nvPr/>
          </p:nvSpPr>
          <p:spPr>
            <a:xfrm rot="5400000">
              <a:off x="1324723" y="4345578"/>
              <a:ext cx="418704" cy="584775"/>
            </a:xfrm>
            <a:prstGeom prst="rect">
              <a:avLst/>
            </a:prstGeom>
            <a:noFill/>
          </p:spPr>
          <p:txBody>
            <a:bodyPr wrap="none" rtlCol="0">
              <a:spAutoFit/>
            </a:bodyPr>
            <a:lstStyle/>
            <a:p>
              <a:r>
                <a:rPr lang="en-US" dirty="0">
                  <a:solidFill>
                    <a:srgbClr val="FFC000"/>
                  </a:solidFill>
                </a:rPr>
                <a:t>+</a:t>
              </a:r>
            </a:p>
          </p:txBody>
        </p:sp>
        <p:sp>
          <p:nvSpPr>
            <p:cNvPr id="34" name="TextBox 33"/>
            <p:cNvSpPr txBox="1"/>
            <p:nvPr/>
          </p:nvSpPr>
          <p:spPr>
            <a:xfrm>
              <a:off x="2895600" y="5801380"/>
              <a:ext cx="1608133" cy="954107"/>
            </a:xfrm>
            <a:prstGeom prst="rect">
              <a:avLst/>
            </a:prstGeom>
            <a:noFill/>
          </p:spPr>
          <p:txBody>
            <a:bodyPr wrap="none" rtlCol="0">
              <a:spAutoFit/>
            </a:bodyPr>
            <a:lstStyle/>
            <a:p>
              <a:r>
                <a:rPr lang="en-US" sz="2800" b="0" dirty="0">
                  <a:solidFill>
                    <a:srgbClr val="FFC000"/>
                  </a:solidFill>
                </a:rPr>
                <a:t>Heart rate</a:t>
              </a:r>
            </a:p>
            <a:p>
              <a:r>
                <a:rPr lang="en-US" sz="2800" b="0" dirty="0">
                  <a:solidFill>
                    <a:srgbClr val="FFC000"/>
                  </a:solidFill>
                </a:rPr>
                <a:t>at rest</a:t>
              </a:r>
            </a:p>
          </p:txBody>
        </p:sp>
        <p:cxnSp>
          <p:nvCxnSpPr>
            <p:cNvPr id="35" name="Straight Arrow Connector 34"/>
            <p:cNvCxnSpPr>
              <a:stCxn id="34" idx="0"/>
              <a:endCxn id="10" idx="2"/>
            </p:cNvCxnSpPr>
            <p:nvPr/>
          </p:nvCxnSpPr>
          <p:spPr bwMode="auto">
            <a:xfrm flipV="1">
              <a:off x="3699667" y="4845318"/>
              <a:ext cx="9741" cy="956062"/>
            </a:xfrm>
            <a:prstGeom prst="straightConnector1">
              <a:avLst/>
            </a:prstGeom>
            <a:solidFill>
              <a:schemeClr val="accent1"/>
            </a:solidFill>
            <a:ln w="38100" cap="flat" cmpd="sng" algn="ctr">
              <a:solidFill>
                <a:srgbClr val="FFC000"/>
              </a:solidFill>
              <a:prstDash val="sysDot"/>
              <a:round/>
              <a:headEnd type="triangle" w="med" len="med"/>
              <a:tailEnd type="none" w="med" len="med"/>
            </a:ln>
            <a:effectLst/>
          </p:spPr>
        </p:cxnSp>
        <p:cxnSp>
          <p:nvCxnSpPr>
            <p:cNvPr id="38" name="Straight Arrow Connector 37"/>
            <p:cNvCxnSpPr>
              <a:stCxn id="9" idx="3"/>
              <a:endCxn id="34" idx="1"/>
            </p:cNvCxnSpPr>
            <p:nvPr/>
          </p:nvCxnSpPr>
          <p:spPr bwMode="auto">
            <a:xfrm>
              <a:off x="2158757" y="6278434"/>
              <a:ext cx="736843" cy="0"/>
            </a:xfrm>
            <a:prstGeom prst="straightConnector1">
              <a:avLst/>
            </a:prstGeom>
            <a:solidFill>
              <a:schemeClr val="accent1"/>
            </a:solidFill>
            <a:ln w="38100" cap="flat" cmpd="sng" algn="ctr">
              <a:solidFill>
                <a:srgbClr val="FFC000"/>
              </a:solidFill>
              <a:prstDash val="sysDot"/>
              <a:round/>
              <a:headEnd type="triangle" w="med" len="med"/>
              <a:tailEnd type="none" w="med" len="med"/>
            </a:ln>
            <a:effectLst/>
          </p:spPr>
        </p:cxnSp>
        <p:sp>
          <p:nvSpPr>
            <p:cNvPr id="42" name="TextBox 41"/>
            <p:cNvSpPr txBox="1"/>
            <p:nvPr/>
          </p:nvSpPr>
          <p:spPr>
            <a:xfrm rot="5400000">
              <a:off x="2300924" y="5698563"/>
              <a:ext cx="418704" cy="584775"/>
            </a:xfrm>
            <a:prstGeom prst="rect">
              <a:avLst/>
            </a:prstGeom>
            <a:noFill/>
          </p:spPr>
          <p:txBody>
            <a:bodyPr wrap="none" rtlCol="0">
              <a:spAutoFit/>
            </a:bodyPr>
            <a:lstStyle/>
            <a:p>
              <a:r>
                <a:rPr lang="en-US" dirty="0">
                  <a:solidFill>
                    <a:srgbClr val="FFC000"/>
                  </a:solidFill>
                </a:rPr>
                <a:t>+</a:t>
              </a:r>
            </a:p>
          </p:txBody>
        </p:sp>
      </p:grpSp>
      <p:sp>
        <p:nvSpPr>
          <p:cNvPr id="3" name="Slide Number Placeholder 2"/>
          <p:cNvSpPr>
            <a:spLocks noGrp="1"/>
          </p:cNvSpPr>
          <p:nvPr>
            <p:ph type="sldNum" sz="quarter" idx="10"/>
          </p:nvPr>
        </p:nvSpPr>
        <p:spPr/>
        <p:txBody>
          <a:bodyPr/>
          <a:lstStyle/>
          <a:p>
            <a:fld id="{E275BFA4-CA6D-4892-8C0A-6B14E134BD5D}" type="slidenum">
              <a:rPr lang="en-US" smtClean="0"/>
              <a:pPr/>
              <a:t>99</a:t>
            </a:fld>
            <a:endParaRPr lang="en-US"/>
          </a:p>
        </p:txBody>
      </p:sp>
      <p:sp>
        <p:nvSpPr>
          <p:cNvPr id="32" name="TextBox 31">
            <a:extLst>
              <a:ext uri="{FF2B5EF4-FFF2-40B4-BE49-F238E27FC236}">
                <a16:creationId xmlns:a16="http://schemas.microsoft.com/office/drawing/2014/main" id="{35D36290-8C6E-48EC-87AA-943E1680605F}"/>
              </a:ext>
            </a:extLst>
          </p:cNvPr>
          <p:cNvSpPr txBox="1"/>
          <p:nvPr/>
        </p:nvSpPr>
        <p:spPr>
          <a:xfrm>
            <a:off x="3354538" y="4899235"/>
            <a:ext cx="320921" cy="584775"/>
          </a:xfrm>
          <a:prstGeom prst="rect">
            <a:avLst/>
          </a:prstGeom>
          <a:noFill/>
        </p:spPr>
        <p:txBody>
          <a:bodyPr wrap="none" rtlCol="0">
            <a:spAutoFit/>
          </a:bodyPr>
          <a:lstStyle/>
          <a:p>
            <a:r>
              <a:rPr lang="en-US" dirty="0">
                <a:solidFill>
                  <a:srgbClr val="FFC000"/>
                </a:solidFill>
              </a:rPr>
              <a:t>-</a:t>
            </a:r>
          </a:p>
        </p:txBody>
      </p:sp>
      <p:sp>
        <p:nvSpPr>
          <p:cNvPr id="16" name="TextBox 15">
            <a:extLst>
              <a:ext uri="{FF2B5EF4-FFF2-40B4-BE49-F238E27FC236}">
                <a16:creationId xmlns:a16="http://schemas.microsoft.com/office/drawing/2014/main" id="{8768A7DF-864B-4656-8C05-CEA4671B4491}"/>
              </a:ext>
            </a:extLst>
          </p:cNvPr>
          <p:cNvSpPr txBox="1"/>
          <p:nvPr/>
        </p:nvSpPr>
        <p:spPr>
          <a:xfrm>
            <a:off x="3980600" y="2871808"/>
            <a:ext cx="2853666" cy="461665"/>
          </a:xfrm>
          <a:prstGeom prst="rect">
            <a:avLst/>
          </a:prstGeom>
          <a:noFill/>
          <a:ln>
            <a:solidFill>
              <a:schemeClr val="bg1"/>
            </a:solidFill>
          </a:ln>
        </p:spPr>
        <p:txBody>
          <a:bodyPr wrap="none" rtlCol="0">
            <a:spAutoFit/>
          </a:bodyPr>
          <a:lstStyle/>
          <a:p>
            <a:r>
              <a:rPr lang="en-US" sz="2400" b="0" dirty="0">
                <a:solidFill>
                  <a:srgbClr val="1FE115"/>
                </a:solidFill>
              </a:rPr>
              <a:t>Theoretical definition</a:t>
            </a:r>
          </a:p>
        </p:txBody>
      </p:sp>
      <p:sp>
        <p:nvSpPr>
          <p:cNvPr id="33" name="TextBox 32">
            <a:extLst>
              <a:ext uri="{FF2B5EF4-FFF2-40B4-BE49-F238E27FC236}">
                <a16:creationId xmlns:a16="http://schemas.microsoft.com/office/drawing/2014/main" id="{1C70146F-B420-457A-B0FD-F978769ABE0C}"/>
              </a:ext>
            </a:extLst>
          </p:cNvPr>
          <p:cNvSpPr txBox="1"/>
          <p:nvPr/>
        </p:nvSpPr>
        <p:spPr>
          <a:xfrm>
            <a:off x="4552840" y="4074523"/>
            <a:ext cx="2563523" cy="461665"/>
          </a:xfrm>
          <a:prstGeom prst="rect">
            <a:avLst/>
          </a:prstGeom>
          <a:noFill/>
          <a:ln>
            <a:solidFill>
              <a:schemeClr val="bg1"/>
            </a:solidFill>
          </a:ln>
        </p:spPr>
        <p:txBody>
          <a:bodyPr wrap="none" rtlCol="0">
            <a:spAutoFit/>
          </a:bodyPr>
          <a:lstStyle/>
          <a:p>
            <a:r>
              <a:rPr lang="en-US" sz="2400" b="0" dirty="0">
                <a:solidFill>
                  <a:srgbClr val="FFC000"/>
                </a:solidFill>
              </a:rPr>
              <a:t>Theoretical linkage</a:t>
            </a:r>
          </a:p>
        </p:txBody>
      </p:sp>
      <p:sp>
        <p:nvSpPr>
          <p:cNvPr id="36" name="TextBox 35">
            <a:extLst>
              <a:ext uri="{FF2B5EF4-FFF2-40B4-BE49-F238E27FC236}">
                <a16:creationId xmlns:a16="http://schemas.microsoft.com/office/drawing/2014/main" id="{53715029-4F48-4041-80BB-AB269D278F38}"/>
              </a:ext>
            </a:extLst>
          </p:cNvPr>
          <p:cNvSpPr txBox="1"/>
          <p:nvPr/>
        </p:nvSpPr>
        <p:spPr>
          <a:xfrm>
            <a:off x="4980747" y="5150989"/>
            <a:ext cx="2616422" cy="461665"/>
          </a:xfrm>
          <a:prstGeom prst="rect">
            <a:avLst/>
          </a:prstGeom>
          <a:noFill/>
          <a:ln>
            <a:solidFill>
              <a:schemeClr val="bg1"/>
            </a:solidFill>
          </a:ln>
        </p:spPr>
        <p:txBody>
          <a:bodyPr wrap="none" rtlCol="0">
            <a:spAutoFit/>
          </a:bodyPr>
          <a:lstStyle/>
          <a:p>
            <a:r>
              <a:rPr lang="en-US" sz="2400" b="0" dirty="0">
                <a:solidFill>
                  <a:srgbClr val="FFFF00"/>
                </a:solidFill>
              </a:rPr>
              <a:t>Operational linkage</a:t>
            </a:r>
          </a:p>
        </p:txBody>
      </p:sp>
    </p:spTree>
    <p:extLst>
      <p:ext uri="{BB962C8B-B14F-4D97-AF65-F5344CB8AC3E}">
        <p14:creationId xmlns:p14="http://schemas.microsoft.com/office/powerpoint/2010/main" val="1553594638"/>
      </p:ext>
    </p:extLst>
  </p:cSld>
  <p:clrMapOvr>
    <a:masterClrMapping/>
  </p:clrMapOvr>
</p:sld>
</file>

<file path=ppt/theme/theme1.xml><?xml version="1.0" encoding="utf-8"?>
<a:theme xmlns:a="http://schemas.openxmlformats.org/drawingml/2006/main" name="2014-Indianapolis">
  <a:themeElements>
    <a:clrScheme name="Office Them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ivic">
      <a:majorFont>
        <a:latin typeface="Georgia"/>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Georgia"/>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pitchFamily="122"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pitchFamily="122" charset="0"/>
          </a:defRPr>
        </a:defPPr>
      </a:lstStyle>
    </a:lnDef>
  </a:objectDefaults>
  <a:extraClrSchemeLst>
    <a:extraClrScheme>
      <a:clrScheme name="Office Them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Office Them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Office Them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Office Theme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Office Them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Office Them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Office Them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Office Them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Office Them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52093</TotalTime>
  <Words>11504</Words>
  <Application>Microsoft Office PowerPoint</Application>
  <PresentationFormat>On-screen Show (4:3)</PresentationFormat>
  <Paragraphs>1422</Paragraphs>
  <Slides>128</Slides>
  <Notes>7</Notes>
  <HiddenSlides>4</HiddenSlides>
  <MMClips>0</MMClips>
  <ScaleCrop>false</ScaleCrop>
  <HeadingPairs>
    <vt:vector size="8" baseType="variant">
      <vt:variant>
        <vt:lpstr>Fonts Used</vt:lpstr>
      </vt:variant>
      <vt:variant>
        <vt:i4>22</vt:i4>
      </vt:variant>
      <vt:variant>
        <vt:lpstr>Theme</vt:lpstr>
      </vt:variant>
      <vt:variant>
        <vt:i4>1</vt:i4>
      </vt:variant>
      <vt:variant>
        <vt:lpstr>Embedded OLE Servers</vt:lpstr>
      </vt:variant>
      <vt:variant>
        <vt:i4>1</vt:i4>
      </vt:variant>
      <vt:variant>
        <vt:lpstr>Slide Titles</vt:lpstr>
      </vt:variant>
      <vt:variant>
        <vt:i4>128</vt:i4>
      </vt:variant>
    </vt:vector>
  </HeadingPairs>
  <TitlesOfParts>
    <vt:vector size="152" baseType="lpstr">
      <vt:lpstr>Batang</vt:lpstr>
      <vt:lpstr>ＭＳ 明朝</vt:lpstr>
      <vt:lpstr>ＭＳ Ｐゴシック</vt:lpstr>
      <vt:lpstr>AdvP41153C</vt:lpstr>
      <vt:lpstr>AdvPTimesB</vt:lpstr>
      <vt:lpstr>-apple-system</vt:lpstr>
      <vt:lpstr>Arial</vt:lpstr>
      <vt:lpstr>Arial</vt:lpstr>
      <vt:lpstr>Calibri</vt:lpstr>
      <vt:lpstr>FuturaStd-Book</vt:lpstr>
      <vt:lpstr>Galliard</vt:lpstr>
      <vt:lpstr>Georgia</vt:lpstr>
      <vt:lpstr>Helvetica</vt:lpstr>
      <vt:lpstr>inherit</vt:lpstr>
      <vt:lpstr>Merriweather</vt:lpstr>
      <vt:lpstr>Roboto-Light</vt:lpstr>
      <vt:lpstr>Source Sans Pro</vt:lpstr>
      <vt:lpstr>Times</vt:lpstr>
      <vt:lpstr>Times New Roman</vt:lpstr>
      <vt:lpstr>Trebuchet MS</vt:lpstr>
      <vt:lpstr>Verdana</vt:lpstr>
      <vt:lpstr>Wingdings</vt:lpstr>
      <vt:lpstr>2014-Indianapolis</vt:lpstr>
      <vt:lpstr>Photo Editor-foto</vt:lpstr>
      <vt:lpstr>Research Methods for Biomedical Informatics July 21, 2021  UB Summer Informatics Data Science Bootcamp Department of Biomedical Informatics, University at Buffalo July 12 – August 26, 2021 </vt:lpstr>
      <vt:lpstr>BMI504 - Course overview</vt:lpstr>
      <vt:lpstr>Today: essence of these topics</vt:lpstr>
      <vt:lpstr>Definition of ‘Biomedical Informatics’</vt:lpstr>
      <vt:lpstr>Definition of ‘research’</vt:lpstr>
      <vt:lpstr>The scientific endeavor in general</vt:lpstr>
      <vt:lpstr>The scientific endeavor of BMI</vt:lpstr>
      <vt:lpstr>The scientific endeavor of BMI</vt:lpstr>
      <vt:lpstr>The scientific endeavor of BMI</vt:lpstr>
      <vt:lpstr>The scientific endeavor of BMI</vt:lpstr>
      <vt:lpstr>Some key principles in how to do science</vt:lpstr>
      <vt:lpstr>The most popular way for doing science: ‘The Scientific Method’</vt:lpstr>
      <vt:lpstr>PowerPoint Presentation</vt:lpstr>
      <vt:lpstr>Avoiding and identifying pseudoscience</vt:lpstr>
      <vt:lpstr>Fifteen common mistakes encountered in clinical research. Failure to …</vt:lpstr>
      <vt:lpstr>What Are The Most Common Stupid Mistakes In Bioinformatics?</vt:lpstr>
      <vt:lpstr> Selecting a topic  </vt:lpstr>
      <vt:lpstr>Usefulness features per Ioannidis</vt:lpstr>
      <vt:lpstr>PowerPoint Presentation</vt:lpstr>
      <vt:lpstr>Research topics of ‘utter importance’ (2002)</vt:lpstr>
      <vt:lpstr>Some questions asked to a panel (2017)</vt:lpstr>
      <vt:lpstr>Some remarkable opinions</vt:lpstr>
      <vt:lpstr>Some suggested causes</vt:lpstr>
      <vt:lpstr>‘I did it their way’ (song for students)</vt:lpstr>
      <vt:lpstr>Why the majority is always wrong </vt:lpstr>
      <vt:lpstr> Selecting a topic  </vt:lpstr>
      <vt:lpstr>Scientific Objectivity (1)</vt:lpstr>
      <vt:lpstr>Scientific Objectivity (2)</vt:lpstr>
      <vt:lpstr>The view from nowhere</vt:lpstr>
      <vt:lpstr>To sharpen your critical thinking: is there scientific objectivity here?</vt:lpstr>
      <vt:lpstr>Impact of value(s) on science</vt:lpstr>
      <vt:lpstr>Value types</vt:lpstr>
      <vt:lpstr>Three theses</vt:lpstr>
      <vt:lpstr>What type of study?</vt:lpstr>
      <vt:lpstr>Study type and level of evidence</vt:lpstr>
      <vt:lpstr>Where to search</vt:lpstr>
      <vt:lpstr>Theory building versus testing</vt:lpstr>
      <vt:lpstr>Logic of scientific research</vt:lpstr>
      <vt:lpstr>Time perspective of what is studied</vt:lpstr>
      <vt:lpstr>BMI = multidisciplinary, yet …</vt:lpstr>
      <vt:lpstr>Mentions in Google Books</vt:lpstr>
      <vt:lpstr>7-step methodology for developing conceptual models in health informatics research</vt:lpstr>
      <vt:lpstr>7-step methodology for developing conceptual models in health informatics research</vt:lpstr>
      <vt:lpstr>Goal of Research Design</vt:lpstr>
      <vt:lpstr>Distinct research purpose  distinct design</vt:lpstr>
      <vt:lpstr>Research Design: what and what parts</vt:lpstr>
      <vt:lpstr>Design versus methodology</vt:lpstr>
      <vt:lpstr>Design types by research method</vt:lpstr>
      <vt:lpstr>Experiment</vt:lpstr>
      <vt:lpstr>Quantitative, qualitative and mixed methods</vt:lpstr>
      <vt:lpstr>Qualitative research</vt:lpstr>
      <vt:lpstr>Characteristics of qualitative research</vt:lpstr>
      <vt:lpstr>Different types of qualitative study design</vt:lpstr>
      <vt:lpstr>Types of Data Collection in QLRM </vt:lpstr>
      <vt:lpstr>Questionnaire, Interview, or Focus Group?</vt:lpstr>
      <vt:lpstr>Questionnaire, Interview, or Focus Group?</vt:lpstr>
      <vt:lpstr>Steps for questionnaire-based surveys</vt:lpstr>
      <vt:lpstr>Web surveys, anything more popular?</vt:lpstr>
      <vt:lpstr>Pros and cons of questionnaires</vt:lpstr>
      <vt:lpstr>Questions (generally) to be avoided</vt:lpstr>
      <vt:lpstr>Some types of open-ended questions</vt:lpstr>
      <vt:lpstr>Data extraction</vt:lpstr>
      <vt:lpstr>Data extraction: code assignment</vt:lpstr>
      <vt:lpstr>Rating scale requirements</vt:lpstr>
      <vt:lpstr>Number of scale points</vt:lpstr>
      <vt:lpstr>Quantitative research</vt:lpstr>
      <vt:lpstr>Mixed methods research</vt:lpstr>
      <vt:lpstr>Various mixed method designs</vt:lpstr>
      <vt:lpstr>Comparison of research processes</vt:lpstr>
      <vt:lpstr>Some purposes of mixed methods</vt:lpstr>
      <vt:lpstr>Working with the data sets</vt:lpstr>
      <vt:lpstr>Convergent parallel mixed methods (1) </vt:lpstr>
      <vt:lpstr>Sequential designs</vt:lpstr>
      <vt:lpstr>Concurrent design</vt:lpstr>
      <vt:lpstr>Research process plan</vt:lpstr>
      <vt:lpstr>Steps in research data analysis</vt:lpstr>
      <vt:lpstr>Steps in research data analysis</vt:lpstr>
      <vt:lpstr>Framing the research question: PICO(TT)</vt:lpstr>
      <vt:lpstr>Evidence Based Medicine question types</vt:lpstr>
      <vt:lpstr>PowerPoint Presentation</vt:lpstr>
      <vt:lpstr>Steps in research data analysis</vt:lpstr>
      <vt:lpstr>Steps in research data analysis</vt:lpstr>
      <vt:lpstr>Kinds of variables</vt:lpstr>
      <vt:lpstr>Levels of measurement</vt:lpstr>
      <vt:lpstr> Clarify variables in terms of what and how.</vt:lpstr>
      <vt:lpstr>Requirements for operational definitions</vt:lpstr>
      <vt:lpstr>Relationship with reality</vt:lpstr>
      <vt:lpstr>Example</vt:lpstr>
      <vt:lpstr>Steps in research data analysis</vt:lpstr>
      <vt:lpstr>Statistical hypothesis</vt:lpstr>
      <vt:lpstr>Data and Reality</vt:lpstr>
      <vt:lpstr>‘Scientific Laws’: a matter of relationships</vt:lpstr>
      <vt:lpstr>Relationships between variables</vt:lpstr>
      <vt:lpstr>Requirements for causal relationships</vt:lpstr>
      <vt:lpstr>Observed relationships and reality</vt:lpstr>
      <vt:lpstr>Observed relationships and reality</vt:lpstr>
      <vt:lpstr>‘Theoretical definition’ and ‘Theoretical linkage’</vt:lpstr>
      <vt:lpstr>Observed relationships and reality</vt:lpstr>
      <vt:lpstr>Without specifying the theoretical linkage, there is no value in p-values!</vt:lpstr>
      <vt:lpstr>Steps in research data analysis</vt:lpstr>
      <vt:lpstr>Some Data Quality Dimensions</vt:lpstr>
      <vt:lpstr>Precision and accuracy of representations</vt:lpstr>
      <vt:lpstr>Validity and reliability of representational methods/procedures</vt:lpstr>
      <vt:lpstr>Validity</vt:lpstr>
      <vt:lpstr>Error</vt:lpstr>
      <vt:lpstr>Error types</vt:lpstr>
      <vt:lpstr>‘Bias’</vt:lpstr>
      <vt:lpstr>Mainstream classification of bias types</vt:lpstr>
      <vt:lpstr>Potential effects of biased methods</vt:lpstr>
      <vt:lpstr>Fight bias through management plans</vt:lpstr>
      <vt:lpstr>For example: Randomization</vt:lpstr>
      <vt:lpstr>Avoiding bias in surveys</vt:lpstr>
      <vt:lpstr>Risks for bias in interviews</vt:lpstr>
      <vt:lpstr>Some methods for dealing with bias after the facts</vt:lpstr>
      <vt:lpstr>Bias in biomedical informatics</vt:lpstr>
      <vt:lpstr>Does Health IT improves outcome?</vt:lpstr>
      <vt:lpstr>The ‘evidence’ …</vt:lpstr>
      <vt:lpstr>The bias</vt:lpstr>
      <vt:lpstr>Missing data in EHRs</vt:lpstr>
      <vt:lpstr>Sources of bias in EHR-based studies</vt:lpstr>
      <vt:lpstr>Bias at warp speed: how AI may contribute to the disparities gap in the time of COVID-19  </vt:lpstr>
      <vt:lpstr>Gene annotation bias impedes biomedical research </vt:lpstr>
      <vt:lpstr>Biases in electronic health record data due to processes within the healthcare system: retrospective observational study </vt:lpstr>
      <vt:lpstr>PowerPoint Presentation</vt:lpstr>
      <vt:lpstr>Steps in research data analysis</vt:lpstr>
      <vt:lpstr>Quality criteria for research</vt:lpstr>
      <vt:lpstr>Table of Baseline Data</vt:lpstr>
      <vt:lpstr>Good Reporting of A Mixed Methods Study (GRAMMS)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seannos</dc:creator>
  <cp:lastModifiedBy>Reviewer</cp:lastModifiedBy>
  <cp:revision>1323</cp:revision>
  <dcterms:created xsi:type="dcterms:W3CDTF">1601-01-01T00:00:00Z</dcterms:created>
  <dcterms:modified xsi:type="dcterms:W3CDTF">2021-07-21T20:37:44Z</dcterms:modified>
</cp:coreProperties>
</file>