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6" r:id="rId1"/>
  </p:sldMasterIdLst>
  <p:notesMasterIdLst>
    <p:notesMasterId r:id="rId14"/>
  </p:notesMasterIdLst>
  <p:handoutMasterIdLst>
    <p:handoutMasterId r:id="rId15"/>
  </p:handoutMasterIdLst>
  <p:sldIdLst>
    <p:sldId id="1369" r:id="rId2"/>
    <p:sldId id="1546" r:id="rId3"/>
    <p:sldId id="1548" r:id="rId4"/>
    <p:sldId id="1549" r:id="rId5"/>
    <p:sldId id="1547" r:id="rId6"/>
    <p:sldId id="1593" r:id="rId7"/>
    <p:sldId id="1594" r:id="rId8"/>
    <p:sldId id="1595" r:id="rId9"/>
    <p:sldId id="1596" r:id="rId10"/>
    <p:sldId id="1598" r:id="rId11"/>
    <p:sldId id="1597" r:id="rId12"/>
    <p:sldId id="1599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A888E"/>
    <a:srgbClr val="3D8F95"/>
    <a:srgbClr val="74C0C6"/>
    <a:srgbClr val="D6ECEE"/>
    <a:srgbClr val="00359E"/>
    <a:srgbClr val="FF6600"/>
    <a:srgbClr val="FF3399"/>
    <a:srgbClr val="AAE600"/>
    <a:srgbClr val="1FE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5119" autoAdjust="0"/>
  </p:normalViewPr>
  <p:slideViewPr>
    <p:cSldViewPr>
      <p:cViewPr>
        <p:scale>
          <a:sx n="80" d="100"/>
          <a:sy n="80" d="100"/>
        </p:scale>
        <p:origin x="1229" y="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0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DB68A-9D44-4073-920F-D08D647C0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397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305ACA9-A27D-4159-B806-94BE96EB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98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D3674D-E59F-4C2D-95C3-E10A2321074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07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950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latin typeface="Trebuchet MS"/>
                <a:cs typeface="Trebuchet M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8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0"/>
          <p:cNvCxnSpPr>
            <a:cxnSpLocks noChangeShapeType="1"/>
          </p:cNvCxnSpPr>
          <p:nvPr/>
        </p:nvCxnSpPr>
        <p:spPr bwMode="auto">
          <a:xfrm>
            <a:off x="762000" y="3733800"/>
            <a:ext cx="7772400" cy="1588"/>
          </a:xfrm>
          <a:prstGeom prst="line">
            <a:avLst/>
          </a:prstGeom>
          <a:noFill/>
          <a:ln w="9525">
            <a:solidFill>
              <a:schemeClr val="bg1"/>
            </a:solidFill>
            <a:prstDash val="dot"/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43325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4313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latin typeface="Trebuchet MS"/>
                <a:cs typeface="Trebuchet M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934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762000"/>
          </a:xfrm>
          <a:prstGeom prst="rect">
            <a:avLst/>
          </a:prstGeom>
        </p:spPr>
        <p:txBody>
          <a:bodyPr/>
          <a:lstStyle>
            <a:lvl1pPr algn="ctr">
              <a:defRPr b="0" i="0"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b="0" i="0">
                <a:solidFill>
                  <a:schemeClr val="bg1"/>
                </a:solidFill>
                <a:latin typeface="Trebuchet MS"/>
                <a:cs typeface="Trebuchet MS"/>
              </a:defRPr>
            </a:lvl1pPr>
            <a:lvl2pPr>
              <a:buClr>
                <a:schemeClr val="bg1"/>
              </a:buClr>
              <a:defRPr lang="en-US" sz="2400" b="0" i="0" dirty="0" smtClean="0">
                <a:solidFill>
                  <a:schemeClr val="bg1"/>
                </a:solidFill>
                <a:latin typeface="Trebuchet MS"/>
                <a:ea typeface="ＭＳ Ｐゴシック" pitchFamily="122" charset="-128"/>
                <a:cs typeface="Trebuchet MS"/>
              </a:defRPr>
            </a:lvl2pPr>
            <a:lvl3pPr>
              <a:buClr>
                <a:schemeClr val="bg1"/>
              </a:buClr>
              <a:defRPr b="0" i="0">
                <a:solidFill>
                  <a:schemeClr val="bg1"/>
                </a:solidFill>
                <a:latin typeface="Trebuchet MS"/>
                <a:cs typeface="Trebuchet MS"/>
              </a:defRPr>
            </a:lvl3pPr>
            <a:lvl4pPr>
              <a:buClr>
                <a:schemeClr val="bg1"/>
              </a:buClr>
              <a:defRPr b="0" i="0">
                <a:solidFill>
                  <a:schemeClr val="bg1"/>
                </a:solidFill>
                <a:latin typeface="Trebuchet MS"/>
                <a:cs typeface="Trebuchet MS"/>
              </a:defRPr>
            </a:lvl4pPr>
            <a:lvl5pPr>
              <a:buClr>
                <a:schemeClr val="bg1"/>
              </a:buClr>
              <a:defRPr b="0" i="1">
                <a:solidFill>
                  <a:schemeClr val="bg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0" y="6629400"/>
            <a:ext cx="381000" cy="15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7C5DB68A-9D44-4073-920F-D08D647C0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6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Trebuchet MS"/>
                <a:cs typeface="Trebuchet MS"/>
              </a:defRPr>
            </a:lvl1pPr>
            <a:lvl2pPr>
              <a:buClrTx/>
              <a:buFont typeface="Arial"/>
              <a:buChar char="•"/>
              <a:defRPr sz="2400" b="0" i="0"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000" b="0" i="0"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1800" b="0" i="0"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Trebuchet MS"/>
                <a:cs typeface="Trebuchet MS"/>
              </a:defRPr>
            </a:lvl1pPr>
            <a:lvl2pPr>
              <a:buClrTx/>
              <a:buFont typeface="Arial"/>
              <a:buChar char="•"/>
              <a:defRPr sz="2400" b="0" i="0"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000" b="0" i="0"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1800" b="0" i="0"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4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599"/>
            <a:ext cx="8229600" cy="100647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15376"/>
            <a:ext cx="4040188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5601"/>
            <a:ext cx="4040188" cy="31242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2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  <a:lvl2pPr>
              <a:buClr>
                <a:schemeClr val="bg1"/>
              </a:buClr>
              <a:buFont typeface="Arial"/>
              <a:buChar char="•"/>
              <a:defRPr sz="2000" b="0" i="0">
                <a:solidFill>
                  <a:schemeClr val="bg1"/>
                </a:solidFill>
                <a:latin typeface="Trebuchet MS"/>
                <a:cs typeface="Trebuchet MS"/>
              </a:defRPr>
            </a:lvl2pPr>
            <a:lvl3pPr>
              <a:buClr>
                <a:schemeClr val="bg1"/>
              </a:buClr>
              <a:buFont typeface="Arial"/>
              <a:buChar char="•"/>
              <a:defRPr sz="1800" b="0" i="0">
                <a:solidFill>
                  <a:schemeClr val="bg1"/>
                </a:solidFill>
                <a:latin typeface="Trebuchet MS"/>
                <a:cs typeface="Trebuchet MS"/>
              </a:defRPr>
            </a:lvl3pPr>
            <a:lvl4pPr>
              <a:buClr>
                <a:schemeClr val="bg1"/>
              </a:buClr>
              <a:buFont typeface="Arial"/>
              <a:buChar char="•"/>
              <a:defRPr sz="1600" b="0" i="0">
                <a:solidFill>
                  <a:schemeClr val="bg1"/>
                </a:solidFill>
                <a:latin typeface="Trebuchet MS"/>
                <a:cs typeface="Trebuchet MS"/>
              </a:defRPr>
            </a:lvl4pPr>
            <a:lvl5pPr>
              <a:buClr>
                <a:schemeClr val="bg1"/>
              </a:buClr>
              <a:buFontTx/>
              <a:buNone/>
              <a:defRPr sz="1600" b="0" i="1">
                <a:solidFill>
                  <a:schemeClr val="bg1"/>
                </a:solidFill>
                <a:latin typeface="Trebuchet MS"/>
                <a:cs typeface="Trebuchet M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15376"/>
            <a:ext cx="4041775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5601"/>
            <a:ext cx="4041775" cy="31242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24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buFont typeface="Arial"/>
              <a:buChar char="•"/>
              <a:defRPr sz="20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Font typeface="Arial"/>
              <a:buChar char="•"/>
              <a:defRPr sz="18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buFont typeface="Arial"/>
              <a:buChar char="•"/>
              <a:defRPr sz="16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buFontTx/>
              <a:buNone/>
              <a:defRPr sz="1600" i="1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27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1295400"/>
          </a:xfrm>
          <a:prstGeom prst="rect">
            <a:avLst/>
          </a:prstGeom>
          <a:solidFill>
            <a:srgbClr val="E59C00"/>
          </a:solidFill>
        </p:spPr>
        <p:txBody>
          <a:bodyPr anchor="b"/>
          <a:lstStyle>
            <a:lvl1pPr algn="l">
              <a:defRPr sz="2000" b="1" i="0">
                <a:latin typeface="Trebuchet MS"/>
                <a:cs typeface="Trebuchet M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1"/>
            <a:ext cx="5111750" cy="495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buClrTx/>
              <a:buFont typeface="Arial"/>
              <a:buChar char="•"/>
              <a:defRPr sz="2800" b="0" i="0"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400" b="0" i="0"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2000" b="0" i="0"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2000" b="0" i="1">
                <a:latin typeface="Trebuchet MS"/>
                <a:cs typeface="Trebuchet M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008313" cy="350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785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334000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0" i="0"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143000"/>
            <a:ext cx="5334000" cy="3429000"/>
          </a:xfrm>
          <a:prstGeom prst="rect">
            <a:avLst/>
          </a:prstGeom>
          <a:solidFill>
            <a:schemeClr val="bg2"/>
          </a:solidFill>
          <a:ln w="508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52400" dist="101600" dir="2700000">
              <a:schemeClr val="tx1">
                <a:alpha val="31000"/>
              </a:schemeClr>
            </a:outerShdw>
          </a:effectLst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138738"/>
            <a:ext cx="5334000" cy="8048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4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28800"/>
            <a:ext cx="4267200" cy="411480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•"/>
              <a:defRPr sz="2800" b="0" i="0">
                <a:latin typeface="Trebuchet MS"/>
                <a:cs typeface="Trebuchet MS"/>
              </a:defRPr>
            </a:lvl1pPr>
            <a:lvl2pPr>
              <a:buClrTx/>
              <a:buFont typeface="Arial"/>
              <a:buChar char="•"/>
              <a:defRPr sz="2400" b="0" i="0"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000" b="0" i="0"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1800" b="0" i="0"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34550"/>
            <a:ext cx="4267200" cy="4109049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•"/>
              <a:defRPr sz="2800" b="0" i="0">
                <a:latin typeface="Trebuchet MS"/>
                <a:cs typeface="Trebuchet MS"/>
              </a:defRPr>
            </a:lvl1pPr>
            <a:lvl2pPr>
              <a:buClr>
                <a:schemeClr val="bg1"/>
              </a:buClr>
              <a:buFont typeface="Arial"/>
              <a:buChar char="•"/>
              <a:defRPr sz="2400" b="0" i="0">
                <a:latin typeface="Trebuchet MS"/>
                <a:cs typeface="Trebuchet MS"/>
              </a:defRPr>
            </a:lvl2pPr>
            <a:lvl3pPr>
              <a:buClr>
                <a:schemeClr val="bg1"/>
              </a:buClr>
              <a:buFont typeface="Arial"/>
              <a:buChar char="•"/>
              <a:defRPr sz="2000" b="0" i="0">
                <a:latin typeface="Trebuchet MS"/>
                <a:cs typeface="Trebuchet MS"/>
              </a:defRPr>
            </a:lvl3pPr>
            <a:lvl4pPr>
              <a:buClr>
                <a:schemeClr val="bg1"/>
              </a:buClr>
              <a:buFont typeface="Arial"/>
              <a:buChar char="•"/>
              <a:defRPr sz="1800" b="0" i="0">
                <a:latin typeface="Trebuchet MS"/>
                <a:cs typeface="Trebuchet MS"/>
              </a:defRPr>
            </a:lvl4pPr>
            <a:lvl5pPr>
              <a:buClr>
                <a:schemeClr val="bg1"/>
              </a:buClr>
              <a:buFontTx/>
              <a:buNone/>
              <a:defRPr sz="1800" b="0" i="1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762000"/>
          </a:xfrm>
          <a:prstGeom prst="rect">
            <a:avLst/>
          </a:prstGeom>
        </p:spPr>
        <p:txBody>
          <a:bodyPr/>
          <a:lstStyle>
            <a:lvl1pPr algn="ctr">
              <a:defRPr b="0" i="0"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749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wntown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 bwMode="auto">
          <a:xfrm>
            <a:off x="0" y="609600"/>
            <a:ext cx="9144000" cy="6248400"/>
          </a:xfrm>
          <a:prstGeom prst="rect">
            <a:avLst/>
          </a:prstGeom>
          <a:solidFill>
            <a:srgbClr val="00206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28755" y="6477000"/>
            <a:ext cx="428445" cy="3063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C5DB68A-9D44-4073-920F-D08D647C06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5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40" r:id="rId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pitchFamily="122" charset="-128"/>
          <a:cs typeface="ＭＳ Ｐゴシック" pitchFamily="12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defRPr sz="2400">
          <a:solidFill>
            <a:schemeClr val="bg1"/>
          </a:solidFill>
          <a:latin typeface="+mn-lt"/>
          <a:ea typeface="ＭＳ Ｐゴシック" pitchFamily="122" charset="-128"/>
          <a:cs typeface="ＭＳ Ｐゴシック" pitchFamily="12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6633"/>
        </a:buClr>
        <a:buSzPct val="80000"/>
        <a:buFont typeface="Times" charset="0"/>
        <a:buChar char="•"/>
        <a:defRPr sz="2400">
          <a:solidFill>
            <a:schemeClr val="bg1"/>
          </a:solidFill>
          <a:latin typeface="+mn-lt"/>
          <a:ea typeface="ＭＳ Ｐゴシック" pitchFamily="12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95000"/>
        <a:buFont typeface="Times" charset="0"/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sf.io/q8hts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sf.io/q8hts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sf.io/q8hts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sf.io/q8hts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5080" y="1219200"/>
            <a:ext cx="8991600" cy="1066800"/>
          </a:xfrm>
          <a:ln/>
        </p:spPr>
        <p:txBody>
          <a:bodyPr/>
          <a:lstStyle/>
          <a:p>
            <a:pPr>
              <a:tabLst>
                <a:tab pos="5376863" algn="l"/>
              </a:tabLst>
            </a:pPr>
            <a:r>
              <a:rPr lang="en-US" sz="2400" dirty="0"/>
              <a:t>BMI714 – Spring 2022</a:t>
            </a:r>
            <a:br>
              <a:rPr lang="en-US" sz="2400" dirty="0"/>
            </a:br>
            <a:r>
              <a:rPr lang="en-US" sz="2400" dirty="0"/>
              <a:t>Principles of Referent Tracking</a:t>
            </a:r>
            <a:br>
              <a:rPr lang="en-US" sz="2400" dirty="0"/>
            </a:br>
            <a:r>
              <a:rPr lang="en-US" sz="2400" dirty="0"/>
              <a:t>in Biomedical Informatics</a:t>
            </a:r>
            <a:br>
              <a:rPr lang="en-US" sz="2400" dirty="0"/>
            </a:br>
            <a:r>
              <a:rPr lang="en-US" sz="2400" dirty="0"/>
              <a:t>(class number 19404)</a:t>
            </a:r>
            <a:br>
              <a:rPr lang="en-US" sz="2400" dirty="0"/>
            </a:br>
            <a:br>
              <a:rPr lang="en-US" sz="2000" dirty="0"/>
            </a:br>
            <a:r>
              <a:rPr lang="en-US" sz="2400" dirty="0"/>
              <a:t>Class 7 – March 15, 2022</a:t>
            </a:r>
            <a:br>
              <a:rPr lang="en-US" sz="4400" dirty="0"/>
            </a:br>
            <a:r>
              <a:rPr lang="en-US" sz="3200" dirty="0"/>
              <a:t>Implementing data structures for</a:t>
            </a:r>
            <a:br>
              <a:rPr lang="en-US" sz="3200" dirty="0"/>
            </a:br>
            <a:r>
              <a:rPr lang="en-US" sz="3200" dirty="0"/>
              <a:t>Referent Tracking:</a:t>
            </a:r>
            <a:br>
              <a:rPr lang="en-US" sz="3200" dirty="0"/>
            </a:br>
            <a:r>
              <a:rPr lang="en-US" sz="3200" dirty="0"/>
              <a:t>Common mistakes found in assignments.</a:t>
            </a:r>
            <a:br>
              <a:rPr lang="en-US" sz="4000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410200"/>
            <a:ext cx="9144000" cy="1219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566738">
              <a:lnSpc>
                <a:spcPct val="80000"/>
              </a:lnSpc>
            </a:pPr>
            <a:r>
              <a:rPr lang="en-GB" altLang="ja-JP" sz="2800" b="1" dirty="0">
                <a:ea typeface="ＭＳ 明朝" panose="02020609040205080304" pitchFamily="49" charset="-128"/>
              </a:rPr>
              <a:t>Werner CEUSTERS</a:t>
            </a:r>
            <a:r>
              <a:rPr lang="en-GB" altLang="ja-JP" sz="2800" b="1" baseline="30000" dirty="0">
                <a:ea typeface="ＭＳ 明朝" panose="02020609040205080304" pitchFamily="49" charset="-128"/>
              </a:rPr>
              <a:t>1,2</a:t>
            </a:r>
            <a:endParaRPr lang="en-US" altLang="ja-JP" sz="1800" i="1" baseline="30000" dirty="0">
              <a:ea typeface="ＭＳ 明朝" panose="02020609040205080304" pitchFamily="49" charset="-128"/>
            </a:endParaRPr>
          </a:p>
          <a:p>
            <a:pPr defTabSz="566738"/>
            <a:r>
              <a:rPr lang="en-GB" sz="1800" i="1" baseline="30000" dirty="0"/>
              <a:t>1</a:t>
            </a:r>
            <a:r>
              <a:rPr lang="en-GB" sz="1800" i="1" dirty="0"/>
              <a:t> Department of Biomedical Informatics, University at Buffalo, USA</a:t>
            </a:r>
          </a:p>
          <a:p>
            <a:pPr defTabSz="566738"/>
            <a:r>
              <a:rPr lang="en-GB" sz="1800" i="1" baseline="30000" dirty="0"/>
              <a:t>2</a:t>
            </a:r>
            <a:r>
              <a:rPr lang="en-GB" sz="1800" i="1" dirty="0"/>
              <a:t> Department of Psychiatry, University at Buffalo, USA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152400" y="609600"/>
            <a:ext cx="9296400" cy="466726"/>
            <a:chOff x="-152400" y="609600"/>
            <a:chExt cx="9296400" cy="466726"/>
          </a:xfrm>
        </p:grpSpPr>
        <p:sp>
          <p:nvSpPr>
            <p:cNvPr id="6" name="Rectangle 5"/>
            <p:cNvSpPr/>
            <p:nvPr/>
          </p:nvSpPr>
          <p:spPr bwMode="auto">
            <a:xfrm>
              <a:off x="5562600" y="609600"/>
              <a:ext cx="3581400" cy="46672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endParaRPr>
            </a:p>
          </p:txBody>
        </p:sp>
        <p:pic>
          <p:nvPicPr>
            <p:cNvPr id="7" name="Picture 6" descr="Jacobs School of Medicine and Biomedical Sciences 1-line locku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0" y="609600"/>
              <a:ext cx="6477000" cy="466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2957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BD94-D246-4D05-99A1-FD4AC402C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Mistake?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30837-29AC-40D0-A242-49DDF6FFB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prolog data structure (without further documentation):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 algn="ctr"/>
            <a:r>
              <a:rPr lang="en-US" sz="1800" dirty="0" err="1"/>
              <a:t>tt</a:t>
            </a:r>
            <a:r>
              <a:rPr lang="en-US" sz="1800" dirty="0"/>
              <a:t>-a(</a:t>
            </a:r>
            <a:r>
              <a:rPr lang="en-US" sz="1800" dirty="0" err="1"/>
              <a:t>tupid</a:t>
            </a:r>
            <a:r>
              <a:rPr lang="en-US" sz="1800" dirty="0"/>
              <a:t>(a, &lt;x&gt;), &lt;</a:t>
            </a:r>
            <a:r>
              <a:rPr lang="en-US" sz="1800" dirty="0" err="1"/>
              <a:t>rtsuser_id</a:t>
            </a:r>
            <a:r>
              <a:rPr lang="en-US" sz="1800" dirty="0"/>
              <a:t>&gt;, &lt;</a:t>
            </a:r>
            <a:r>
              <a:rPr lang="en-US" sz="1800" dirty="0" err="1"/>
              <a:t>thesis_id</a:t>
            </a:r>
            <a:r>
              <a:rPr lang="en-US" sz="1800" dirty="0"/>
              <a:t>&gt;, &lt;a&gt;, &lt;s&gt;, &lt;</a:t>
            </a:r>
            <a:r>
              <a:rPr lang="en-US" sz="1800" dirty="0" err="1"/>
              <a:t>examination_date</a:t>
            </a:r>
            <a:r>
              <a:rPr lang="en-US" sz="1800" dirty="0"/>
              <a:t>&gt;)  </a:t>
            </a:r>
            <a:r>
              <a:rPr lang="en-US" sz="2000" dirty="0"/>
              <a:t> </a:t>
            </a:r>
          </a:p>
          <a:p>
            <a:r>
              <a:rPr lang="en-US" sz="2000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Mistake</a:t>
            </a:r>
            <a:r>
              <a:rPr lang="en-US" sz="2000" dirty="0">
                <a:solidFill>
                  <a:srgbClr val="FFFF00"/>
                </a:solidFill>
              </a:rPr>
              <a:t>: two possible interpretations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1) &lt;x&gt;, &lt;</a:t>
            </a:r>
            <a:r>
              <a:rPr lang="en-US" sz="2000" dirty="0" err="1">
                <a:solidFill>
                  <a:srgbClr val="FFFF00"/>
                </a:solidFill>
              </a:rPr>
              <a:t>rtsused_id</a:t>
            </a:r>
            <a:r>
              <a:rPr lang="en-US" sz="2000" dirty="0">
                <a:solidFill>
                  <a:srgbClr val="FFFF00"/>
                </a:solidFill>
              </a:rPr>
              <a:t>&gt;, ... stand for data-types in the chosen programming language, but then no informal semantics provided, i.e. what do the arguments stand for?.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2) &lt;x&gt;, ... describe the sort of things that go in the arguments, but then the data-types are missing.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&lt;x&gt;, &lt;a&gt;, &lt;s&gt;, ... are very bad descriptors for what is supposed to go in there. 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5BE3D-F6AD-473C-97EA-65C0066DD6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3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0FFC3-C7D2-4315-BBD5-24B168990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Mistakes?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B3424-F4CB-4773-B911-CC5708556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Abstract syntax:		 </a:t>
            </a:r>
            <a:r>
              <a:rPr lang="en-US" sz="1800" dirty="0" err="1"/>
              <a:t>NtoI</a:t>
            </a:r>
            <a:r>
              <a:rPr lang="en-US" sz="1800" dirty="0"/>
              <a:t>#&lt; ‘+’/‘-’, </a:t>
            </a:r>
            <a:r>
              <a:rPr lang="en-US" sz="1800" dirty="0" err="1"/>
              <a:t>ntj</a:t>
            </a:r>
            <a:r>
              <a:rPr lang="en-US" sz="1800" dirty="0"/>
              <a:t>, </a:t>
            </a:r>
            <a:r>
              <a:rPr lang="en-US" sz="1800" dirty="0" err="1"/>
              <a:t>ni</a:t>
            </a:r>
            <a:r>
              <a:rPr lang="en-US" sz="1800" dirty="0"/>
              <a:t>, </a:t>
            </a:r>
            <a:r>
              <a:rPr lang="en-US" sz="1800" dirty="0" err="1"/>
              <a:t>RUIp</a:t>
            </a:r>
            <a:r>
              <a:rPr lang="en-US" sz="1800" dirty="0"/>
              <a:t>, </a:t>
            </a:r>
            <a:r>
              <a:rPr lang="en-US" sz="1800" dirty="0" err="1"/>
              <a:t>rT</a:t>
            </a:r>
            <a:r>
              <a:rPr lang="en-US" sz="1800" dirty="0"/>
              <a:t>, tr, </a:t>
            </a:r>
            <a:r>
              <a:rPr lang="en-US" sz="1800" dirty="0" err="1"/>
              <a:t>RUIc</a:t>
            </a:r>
            <a:r>
              <a:rPr lang="en-US" sz="1800" dirty="0"/>
              <a:t>&gt;</a:t>
            </a:r>
          </a:p>
          <a:p>
            <a:r>
              <a:rPr lang="en-US" sz="1800" dirty="0"/>
              <a:t>Proposed tuple:</a:t>
            </a:r>
          </a:p>
          <a:p>
            <a:pPr algn="ctr"/>
            <a:r>
              <a:rPr lang="en-US" sz="1800" dirty="0" err="1"/>
              <a:t>tt-ntoi</a:t>
            </a:r>
            <a:r>
              <a:rPr lang="en-US" sz="1800" dirty="0"/>
              <a:t>(</a:t>
            </a:r>
            <a:r>
              <a:rPr lang="en-US" sz="1800" dirty="0" err="1"/>
              <a:t>tupid</a:t>
            </a:r>
            <a:r>
              <a:rPr lang="en-US" sz="1800" dirty="0"/>
              <a:t>(</a:t>
            </a:r>
            <a:r>
              <a:rPr lang="en-US" sz="1800" dirty="0" err="1"/>
              <a:t>ntoi</a:t>
            </a:r>
            <a:r>
              <a:rPr lang="en-US" sz="1800" dirty="0"/>
              <a:t>, (x), bfo2020relation, </a:t>
            </a:r>
            <a:r>
              <a:rPr lang="en-US" sz="1800" dirty="0" err="1"/>
              <a:t>instanceOf</a:t>
            </a:r>
            <a:r>
              <a:rPr lang="en-US" sz="1800" dirty="0"/>
              <a:t>, porid1245235, at, t2, #1)</a:t>
            </a:r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Mistakes: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there is a closing parenthesis missing, so impossible to guess what belongs to what.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the data structure does not seem to be translatable in the abstract syntax. Where did the '+/-' go to?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It seems to be inappropriate use of the </a:t>
            </a:r>
            <a:r>
              <a:rPr lang="en-US" sz="2000" dirty="0" err="1">
                <a:solidFill>
                  <a:srgbClr val="FFFF00"/>
                </a:solidFill>
              </a:rPr>
              <a:t>NtoI</a:t>
            </a:r>
            <a:r>
              <a:rPr lang="en-US" sz="2000" dirty="0">
                <a:solidFill>
                  <a:srgbClr val="FFFF00"/>
                </a:solidFill>
              </a:rPr>
              <a:t> unless the author commits to that what one can denote by using the name '</a:t>
            </a:r>
            <a:r>
              <a:rPr lang="en-US" sz="2000" dirty="0" err="1">
                <a:solidFill>
                  <a:srgbClr val="FFFF00"/>
                </a:solidFill>
              </a:rPr>
              <a:t>instanceOf</a:t>
            </a:r>
            <a:r>
              <a:rPr lang="en-US" sz="2000" dirty="0">
                <a:solidFill>
                  <a:srgbClr val="FFFF00"/>
                </a:solidFill>
              </a:rPr>
              <a:t>' is a portion of reality to which is assigned the RUI 'porid1245235'.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DE87D-52F4-4975-9A16-6E0F19A269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9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AAAA0-844E-4A22-A17E-DF890186E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1B2EE-780E-4F16-9FAA-A6554851C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(</a:t>
            </a:r>
            <a:r>
              <a:rPr lang="en-US" sz="2000" dirty="0" err="1"/>
              <a:t>cl:comment</a:t>
            </a:r>
            <a:r>
              <a:rPr lang="en-US" sz="2000" dirty="0"/>
              <a:t> "Patient #6056 has a depression which has the qualities of being chronic and mild"</a:t>
            </a:r>
          </a:p>
          <a:p>
            <a:endParaRPr lang="en-US" sz="2000" dirty="0"/>
          </a:p>
          <a:p>
            <a:r>
              <a:rPr lang="en-US" sz="2000" dirty="0"/>
              <a:t>    (exists (patient t)</a:t>
            </a:r>
          </a:p>
          <a:p>
            <a:r>
              <a:rPr lang="en-US" sz="2000" dirty="0"/>
              <a:t>         (and (instance-of patient OBI-homo-sapiens t)</a:t>
            </a:r>
          </a:p>
          <a:p>
            <a:r>
              <a:rPr lang="en-US" sz="2000" dirty="0"/>
              <a:t>                 (instance-of #6056 OBI-participant-identifier t)</a:t>
            </a:r>
          </a:p>
          <a:p>
            <a:r>
              <a:rPr lang="en-US" sz="2000" dirty="0"/>
              <a:t>                 (is-about #6056 patient t)</a:t>
            </a:r>
          </a:p>
          <a:p>
            <a:r>
              <a:rPr lang="en-US" sz="2000" dirty="0"/>
              <a:t>                 (instance-of depression OGMS-disorder t) </a:t>
            </a:r>
          </a:p>
          <a:p>
            <a:r>
              <a:rPr lang="en-US" sz="2000" dirty="0"/>
              <a:t>		     (instance-of chronic PATO-duration t)</a:t>
            </a:r>
          </a:p>
          <a:p>
            <a:r>
              <a:rPr lang="en-US" sz="2000" dirty="0"/>
              <a:t> 		     (instance-of mild PATO-mild-intensity t)</a:t>
            </a:r>
          </a:p>
          <a:p>
            <a:r>
              <a:rPr lang="en-US" sz="2000" dirty="0"/>
              <a:t>		     (part-of depression patient)</a:t>
            </a:r>
          </a:p>
          <a:p>
            <a:r>
              <a:rPr lang="en-US" sz="2000" dirty="0"/>
              <a:t>                 (inheres-in chronic depression)</a:t>
            </a:r>
          </a:p>
          <a:p>
            <a:r>
              <a:rPr lang="en-US" sz="2000" dirty="0"/>
              <a:t>                 (inheres-in mild depression)			)))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79B3E-7407-4AB1-9D70-6051838A9B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81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0C1B-17AC-4EFE-9C20-0751BC5C6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Referent Tracking Tuple Types </a:t>
            </a:r>
            <a:br>
              <a:rPr lang="en-US" dirty="0"/>
            </a:br>
            <a:r>
              <a:rPr lang="en-US" dirty="0"/>
              <a:t>– abstract syntax –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57A9F99-1BA1-47F5-A11D-E4D8D322C9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002548"/>
              </p:ext>
            </p:extLst>
          </p:nvPr>
        </p:nvGraphicFramePr>
        <p:xfrm>
          <a:off x="457200" y="2047490"/>
          <a:ext cx="8229600" cy="41723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463378513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914661553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Tuple-type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Abstract syntax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07114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A#&lt; </a:t>
                      </a:r>
                      <a:r>
                        <a:rPr lang="en-US" sz="2400" b="0" dirty="0" err="1">
                          <a:solidFill>
                            <a:schemeClr val="bg1"/>
                          </a:solidFill>
                          <a:effectLst/>
                        </a:rPr>
                        <a:t>RUI</a:t>
                      </a:r>
                      <a:r>
                        <a:rPr lang="en-US" sz="2400" b="0" baseline="-25000" dirty="0" err="1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en-US" sz="2400" b="0" dirty="0" err="1">
                          <a:solidFill>
                            <a:schemeClr val="bg1"/>
                          </a:solidFill>
                          <a:effectLst/>
                        </a:rPr>
                        <a:t>RUI</a:t>
                      </a:r>
                      <a:r>
                        <a:rPr lang="en-US" sz="2400" b="0" baseline="-25000" dirty="0" err="1">
                          <a:solidFill>
                            <a:schemeClr val="bg1"/>
                          </a:solidFill>
                          <a:effectLst/>
                        </a:rPr>
                        <a:t>p</a:t>
                      </a: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, ‘A’/‘R’,‘+SU’/‘-SU’, t&gt;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788021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D	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D#&lt; RUI</a:t>
                      </a:r>
                      <a:r>
                        <a:rPr lang="en-US" sz="2400" b="0" baseline="-25000">
                          <a:solidFill>
                            <a:schemeClr val="bg1"/>
                          </a:solidFill>
                          <a:effectLst/>
                        </a:rPr>
                        <a:t>d</a:t>
                      </a: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, RUI</a:t>
                      </a:r>
                      <a:r>
                        <a:rPr lang="en-US" sz="2400" b="0" baseline="-25000">
                          <a:solidFill>
                            <a:schemeClr val="bg1"/>
                          </a:solidFill>
                          <a:effectLst/>
                        </a:rPr>
                        <a:t>T</a:t>
                      </a: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, t, ‘I’/E, R, S &gt;</a:t>
                      </a:r>
                      <a:endParaRPr lang="en-US" sz="24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504121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F	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F#&lt; RUI</a:t>
                      </a:r>
                      <a:r>
                        <a:rPr lang="en-US" sz="2400" b="0" baseline="-25000">
                          <a:solidFill>
                            <a:schemeClr val="bg1"/>
                          </a:solidFill>
                          <a:effectLst/>
                        </a:rPr>
                        <a:t>d</a:t>
                      </a: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, t</a:t>
                      </a:r>
                      <a:r>
                        <a:rPr lang="en-US" sz="2400" b="0" baseline="-2500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, RUI</a:t>
                      </a:r>
                      <a:r>
                        <a:rPr lang="en-US" sz="2400" b="0" baseline="-2500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, RUI</a:t>
                      </a:r>
                      <a:r>
                        <a:rPr lang="en-US" sz="2400" b="0" baseline="-25000">
                          <a:solidFill>
                            <a:schemeClr val="bg1"/>
                          </a:solidFill>
                          <a:effectLst/>
                        </a:rPr>
                        <a:t>T</a:t>
                      </a: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, C &gt;</a:t>
                      </a:r>
                      <a:endParaRPr lang="en-US" sz="24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03641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 dirty="0" err="1">
                          <a:solidFill>
                            <a:schemeClr val="bg1"/>
                          </a:solidFill>
                          <a:effectLst/>
                        </a:rPr>
                        <a:t>NtoI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NtoI#&lt; ‘+’/‘-’, nt</a:t>
                      </a:r>
                      <a:r>
                        <a:rPr lang="en-US" sz="2400" b="0" baseline="-25000">
                          <a:solidFill>
                            <a:schemeClr val="bg1"/>
                          </a:solidFill>
                          <a:effectLst/>
                        </a:rPr>
                        <a:t>j</a:t>
                      </a: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, n</a:t>
                      </a:r>
                      <a:r>
                        <a:rPr lang="en-US" sz="2400" b="0" baseline="-2500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, RUI</a:t>
                      </a:r>
                      <a:r>
                        <a:rPr lang="en-US" sz="2400" b="0" baseline="-25000">
                          <a:solidFill>
                            <a:schemeClr val="bg1"/>
                          </a:solidFill>
                          <a:effectLst/>
                        </a:rPr>
                        <a:t>p</a:t>
                      </a: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, rT, t</a:t>
                      </a:r>
                      <a:r>
                        <a:rPr lang="en-US" sz="2400" b="0" baseline="-25000">
                          <a:solidFill>
                            <a:schemeClr val="bg1"/>
                          </a:solidFill>
                          <a:effectLst/>
                        </a:rPr>
                        <a:t>r</a:t>
                      </a: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, RUI</a:t>
                      </a:r>
                      <a:r>
                        <a:rPr lang="en-US" sz="2400" b="0" baseline="-25000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&gt;</a:t>
                      </a:r>
                      <a:endParaRPr lang="en-US" sz="24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65429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 dirty="0" err="1">
                          <a:solidFill>
                            <a:schemeClr val="bg1"/>
                          </a:solidFill>
                          <a:effectLst/>
                        </a:rPr>
                        <a:t>NtoN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NtoN#&lt; ‘+’/‘-’, r, P, rT/‘-’, t</a:t>
                      </a:r>
                      <a:r>
                        <a:rPr lang="en-US" sz="2400" b="0" baseline="-25000">
                          <a:solidFill>
                            <a:schemeClr val="bg1"/>
                          </a:solidFill>
                          <a:effectLst/>
                        </a:rPr>
                        <a:t>r</a:t>
                      </a: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/‘-’&gt;</a:t>
                      </a:r>
                      <a:endParaRPr lang="en-US" sz="24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909983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 dirty="0" err="1">
                          <a:solidFill>
                            <a:schemeClr val="bg1"/>
                          </a:solidFill>
                          <a:effectLst/>
                        </a:rPr>
                        <a:t>NtoR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NtoR#&lt; ‘+’/‘-’, inst, RUI</a:t>
                      </a:r>
                      <a:r>
                        <a:rPr lang="en-US" sz="2400" b="0" baseline="-2500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, RUI</a:t>
                      </a:r>
                      <a:r>
                        <a:rPr lang="en-US" sz="2400" b="0" baseline="-25000">
                          <a:solidFill>
                            <a:schemeClr val="bg1"/>
                          </a:solidFill>
                          <a:effectLst/>
                        </a:rPr>
                        <a:t>r</a:t>
                      </a: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, rT/‘-’, t</a:t>
                      </a:r>
                      <a:r>
                        <a:rPr lang="en-US" sz="2400" b="0" baseline="-25000">
                          <a:solidFill>
                            <a:schemeClr val="bg1"/>
                          </a:solidFill>
                          <a:effectLst/>
                        </a:rPr>
                        <a:t>r</a:t>
                      </a: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/‘-’&gt;</a:t>
                      </a:r>
                      <a:endParaRPr lang="en-US" sz="24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47051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 dirty="0" err="1">
                          <a:solidFill>
                            <a:schemeClr val="bg1"/>
                          </a:solidFill>
                          <a:effectLst/>
                        </a:rPr>
                        <a:t>NtoC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NtoC#&lt; ‘+’/‘-’, r, RUI</a:t>
                      </a:r>
                      <a:r>
                        <a:rPr lang="en-US" sz="2400" b="0" baseline="-25000">
                          <a:solidFill>
                            <a:schemeClr val="bg1"/>
                          </a:solidFill>
                          <a:effectLst/>
                        </a:rPr>
                        <a:t>cs</a:t>
                      </a: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,  RUI</a:t>
                      </a:r>
                      <a:r>
                        <a:rPr lang="en-US" sz="2400" b="0" baseline="-25000">
                          <a:solidFill>
                            <a:schemeClr val="bg1"/>
                          </a:solidFill>
                          <a:effectLst/>
                        </a:rPr>
                        <a:t>p</a:t>
                      </a: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, code, rT, t</a:t>
                      </a:r>
                      <a:r>
                        <a:rPr lang="en-US" sz="2400" b="0" baseline="-25000">
                          <a:solidFill>
                            <a:schemeClr val="bg1"/>
                          </a:solidFill>
                          <a:effectLst/>
                        </a:rPr>
                        <a:t>r</a:t>
                      </a:r>
                      <a:r>
                        <a:rPr lang="en-US" sz="2400" b="0">
                          <a:solidFill>
                            <a:schemeClr val="bg1"/>
                          </a:solidFill>
                          <a:effectLst/>
                        </a:rPr>
                        <a:t>&gt;</a:t>
                      </a:r>
                      <a:endParaRPr lang="en-US" sz="24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9471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 dirty="0" err="1">
                          <a:solidFill>
                            <a:schemeClr val="bg1"/>
                          </a:solidFill>
                          <a:effectLst/>
                        </a:rPr>
                        <a:t>NtoR</a:t>
                      </a: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(-) 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 dirty="0" err="1">
                          <a:solidFill>
                            <a:schemeClr val="bg1"/>
                          </a:solidFill>
                          <a:effectLst/>
                        </a:rPr>
                        <a:t>NtoR</a:t>
                      </a: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(-)#&lt; r, </a:t>
                      </a:r>
                      <a:r>
                        <a:rPr lang="en-US" sz="2400" b="0" dirty="0" err="1">
                          <a:solidFill>
                            <a:schemeClr val="bg1"/>
                          </a:solidFill>
                          <a:effectLst/>
                        </a:rPr>
                        <a:t>RUI</a:t>
                      </a:r>
                      <a:r>
                        <a:rPr lang="en-US" sz="2400" b="0" baseline="-25000" dirty="0" err="1">
                          <a:solidFill>
                            <a:schemeClr val="bg1"/>
                          </a:solidFill>
                          <a:effectLst/>
                        </a:rPr>
                        <a:t>p</a:t>
                      </a: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en-US" sz="2400" b="0" dirty="0" err="1">
                          <a:solidFill>
                            <a:schemeClr val="bg1"/>
                          </a:solidFill>
                          <a:effectLst/>
                        </a:rPr>
                        <a:t>RUI</a:t>
                      </a:r>
                      <a:r>
                        <a:rPr lang="en-US" sz="2400" b="0" baseline="-25000" dirty="0" err="1">
                          <a:solidFill>
                            <a:schemeClr val="bg1"/>
                          </a:solidFill>
                          <a:effectLst/>
                        </a:rPr>
                        <a:t>r</a:t>
                      </a: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en-US" sz="2400" b="0" dirty="0" err="1">
                          <a:solidFill>
                            <a:schemeClr val="bg1"/>
                          </a:solidFill>
                          <a:effectLst/>
                        </a:rPr>
                        <a:t>rT</a:t>
                      </a: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/‘-’, t</a:t>
                      </a:r>
                      <a:r>
                        <a:rPr lang="en-US" sz="2400" b="0" baseline="-25000" dirty="0">
                          <a:solidFill>
                            <a:schemeClr val="bg1"/>
                          </a:solidFill>
                          <a:effectLst/>
                        </a:rPr>
                        <a:t>r</a:t>
                      </a: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/‘-’&gt;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21998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E6D408-750D-42F3-9D45-6729E3431D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125566-20BE-48BF-8C48-69A55ACB7EFE}"/>
              </a:ext>
            </a:extLst>
          </p:cNvPr>
          <p:cNvSpPr/>
          <p:nvPr/>
        </p:nvSpPr>
        <p:spPr>
          <a:xfrm>
            <a:off x="1447800" y="63246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0" dirty="0">
                <a:solidFill>
                  <a:schemeClr val="bg1"/>
                </a:solidFill>
                <a:latin typeface="Arial" panose="020B0604020202020204" pitchFamily="34" charset="0"/>
              </a:rPr>
              <a:t>Ceusters W. The place of Referent Tracking in Biomedical Informatics. In Elkin, Peter (ed.) Terminology, Ontology and Their Implementations. Springer Nature. (Forthcoming, </a:t>
            </a:r>
            <a:r>
              <a:rPr lang="en-US" sz="1200" b="0" dirty="0">
                <a:solidFill>
                  <a:schemeClr val="bg1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preprint</a:t>
            </a:r>
            <a:r>
              <a:rPr lang="en-US" sz="1200" b="0" dirty="0">
                <a:solidFill>
                  <a:schemeClr val="bg1"/>
                </a:solidFill>
                <a:latin typeface="Arial" panose="020B0604020202020204" pitchFamily="34" charset="0"/>
              </a:rPr>
              <a:t>).</a:t>
            </a:r>
            <a:endParaRPr lang="en-US" sz="12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14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87AF8-20A3-4C6A-B1E3-D2035EFDF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‘Denotation’-tuple (LDC2e) semantics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68F4DAD-F5DF-4A18-B5CB-111283F38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569803"/>
              </p:ext>
            </p:extLst>
          </p:nvPr>
        </p:nvGraphicFramePr>
        <p:xfrm>
          <a:off x="384242" y="1811272"/>
          <a:ext cx="8531157" cy="44180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97997">
                  <a:extLst>
                    <a:ext uri="{9D8B030D-6E8A-4147-A177-3AD203B41FA5}">
                      <a16:colId xmlns:a16="http://schemas.microsoft.com/office/drawing/2014/main" val="3235406489"/>
                    </a:ext>
                  </a:extLst>
                </a:gridCol>
                <a:gridCol w="6533160">
                  <a:extLst>
                    <a:ext uri="{9D8B030D-6E8A-4147-A177-3AD203B41FA5}">
                      <a16:colId xmlns:a16="http://schemas.microsoft.com/office/drawing/2014/main" val="833893849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b="1">
                          <a:effectLst/>
                        </a:rPr>
                        <a:t>A-tuple </a:t>
                      </a:r>
                      <a:endParaRPr lang="en-US" sz="2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b="1" dirty="0">
                          <a:effectLst/>
                        </a:rPr>
                        <a:t>A#&lt; </a:t>
                      </a:r>
                      <a:r>
                        <a:rPr lang="en-US" sz="2200" b="1" dirty="0" err="1">
                          <a:effectLst/>
                        </a:rPr>
                        <a:t>RUI</a:t>
                      </a:r>
                      <a:r>
                        <a:rPr lang="en-US" sz="2200" b="1" baseline="-25000" dirty="0" err="1">
                          <a:effectLst/>
                        </a:rPr>
                        <a:t>a</a:t>
                      </a:r>
                      <a:r>
                        <a:rPr lang="en-US" sz="2200" b="1" dirty="0">
                          <a:effectLst/>
                        </a:rPr>
                        <a:t>, </a:t>
                      </a:r>
                      <a:r>
                        <a:rPr lang="en-US" sz="2200" b="1" dirty="0" err="1">
                          <a:effectLst/>
                        </a:rPr>
                        <a:t>RUI</a:t>
                      </a:r>
                      <a:r>
                        <a:rPr lang="en-US" sz="2200" b="1" baseline="-25000" dirty="0" err="1">
                          <a:effectLst/>
                        </a:rPr>
                        <a:t>p</a:t>
                      </a:r>
                      <a:r>
                        <a:rPr lang="en-US" sz="2200" b="1" dirty="0">
                          <a:effectLst/>
                        </a:rPr>
                        <a:t>, ‘A’/‘R’,‘+SU’/‘-SU’, t&gt;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0853860"/>
                  </a:ext>
                </a:extLst>
              </a:tr>
              <a:tr h="26797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RUI</a:t>
                      </a:r>
                      <a:r>
                        <a:rPr lang="en-US" sz="2200" b="0" baseline="-25000" dirty="0" err="1">
                          <a:effectLst/>
                        </a:rPr>
                        <a:t>a</a:t>
                      </a:r>
                      <a:r>
                        <a:rPr lang="en-US" sz="2200" b="0" dirty="0">
                          <a:effectLst/>
                        </a:rPr>
                        <a:t> </a:t>
                      </a:r>
                      <a:r>
                        <a:rPr lang="en-US" sz="2200" b="0" dirty="0">
                          <a:solidFill>
                            <a:srgbClr val="FFFF00"/>
                          </a:solidFill>
                          <a:effectLst/>
                        </a:rPr>
                        <a:t>assigned (‘A’) or reserved (‘R’)</a:t>
                      </a:r>
                      <a:r>
                        <a:rPr lang="en-US" sz="2200" b="0" dirty="0">
                          <a:effectLst/>
                        </a:rPr>
                        <a:t> at temporal instant t ‘</a:t>
                      </a:r>
                      <a:r>
                        <a:rPr lang="en-US" sz="2200" b="0" dirty="0" err="1">
                          <a:effectLst/>
                        </a:rPr>
                        <a:t>RUIp</a:t>
                      </a:r>
                      <a:r>
                        <a:rPr lang="en-US" sz="2200" b="0" dirty="0">
                          <a:effectLst/>
                        </a:rPr>
                        <a:t>’ to/for a uniquely identifiable </a:t>
                      </a:r>
                      <a:r>
                        <a:rPr lang="en-US" sz="2200" b="0" dirty="0" err="1">
                          <a:effectLst/>
                        </a:rPr>
                        <a:t>PoR</a:t>
                      </a:r>
                      <a:r>
                        <a:rPr lang="en-US" sz="2200" b="0" dirty="0">
                          <a:effectLst/>
                        </a:rPr>
                        <a:t> either as singularly (‘+SU’) or potentially non-singularly (‘-SU’) unique identifier. 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457579"/>
                  </a:ext>
                </a:extLst>
              </a:tr>
              <a:tr h="13081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b="0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Note: assigning </a:t>
                      </a:r>
                      <a:r>
                        <a:rPr lang="en-US" sz="2200" b="0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 generating. The RTS generates </a:t>
                      </a:r>
                      <a:r>
                        <a:rPr lang="en-US" sz="2200" b="0" dirty="0" err="1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RUIp</a:t>
                      </a:r>
                      <a:r>
                        <a:rPr lang="en-US" sz="2200" b="0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when </a:t>
                      </a:r>
                      <a:r>
                        <a:rPr lang="en-US" sz="2200" b="0" dirty="0" err="1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RUIa</a:t>
                      </a:r>
                      <a:r>
                        <a:rPr lang="en-US" sz="2200" b="0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wants to assign/reserve a RUI to a not yet listed entity.</a:t>
                      </a:r>
                      <a:endParaRPr lang="en-US" sz="1100" b="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1096156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b="1" dirty="0" err="1">
                          <a:effectLst/>
                        </a:rPr>
                        <a:t>NtoI</a:t>
                      </a:r>
                      <a:r>
                        <a:rPr lang="en-US" sz="2200" b="1" dirty="0">
                          <a:effectLst/>
                        </a:rPr>
                        <a:t>-tuple 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b="1" dirty="0" err="1">
                          <a:effectLst/>
                        </a:rPr>
                        <a:t>NtoI</a:t>
                      </a:r>
                      <a:r>
                        <a:rPr lang="en-US" sz="2200" b="1" dirty="0">
                          <a:effectLst/>
                        </a:rPr>
                        <a:t>#&lt; ‘+’/‘-’, </a:t>
                      </a:r>
                      <a:r>
                        <a:rPr lang="en-US" sz="2200" b="1" dirty="0" err="1">
                          <a:effectLst/>
                        </a:rPr>
                        <a:t>nt</a:t>
                      </a:r>
                      <a:r>
                        <a:rPr lang="en-US" sz="2200" b="1" baseline="-25000" dirty="0" err="1">
                          <a:effectLst/>
                        </a:rPr>
                        <a:t>j</a:t>
                      </a:r>
                      <a:r>
                        <a:rPr lang="en-US" sz="2200" b="1" dirty="0">
                          <a:effectLst/>
                        </a:rPr>
                        <a:t>, </a:t>
                      </a:r>
                      <a:r>
                        <a:rPr lang="en-US" sz="2200" b="1" dirty="0" err="1">
                          <a:effectLst/>
                        </a:rPr>
                        <a:t>n</a:t>
                      </a:r>
                      <a:r>
                        <a:rPr lang="en-US" sz="2200" b="1" baseline="-25000" dirty="0" err="1">
                          <a:effectLst/>
                        </a:rPr>
                        <a:t>i</a:t>
                      </a:r>
                      <a:r>
                        <a:rPr lang="en-US" sz="2200" b="1" dirty="0">
                          <a:effectLst/>
                        </a:rPr>
                        <a:t>, </a:t>
                      </a:r>
                      <a:r>
                        <a:rPr lang="en-US" sz="2200" b="1" dirty="0" err="1">
                          <a:effectLst/>
                        </a:rPr>
                        <a:t>RUI</a:t>
                      </a:r>
                      <a:r>
                        <a:rPr lang="en-US" sz="2200" b="1" baseline="-25000" dirty="0" err="1">
                          <a:effectLst/>
                        </a:rPr>
                        <a:t>p</a:t>
                      </a:r>
                      <a:r>
                        <a:rPr lang="en-US" sz="2200" b="1" dirty="0">
                          <a:effectLst/>
                        </a:rPr>
                        <a:t>, </a:t>
                      </a:r>
                      <a:r>
                        <a:rPr lang="en-US" sz="2200" b="1" dirty="0" err="1">
                          <a:effectLst/>
                        </a:rPr>
                        <a:t>rT</a:t>
                      </a:r>
                      <a:r>
                        <a:rPr lang="en-US" sz="2200" b="1" dirty="0">
                          <a:effectLst/>
                        </a:rPr>
                        <a:t>, t</a:t>
                      </a:r>
                      <a:r>
                        <a:rPr lang="en-US" sz="2200" b="1" baseline="-25000" dirty="0">
                          <a:effectLst/>
                        </a:rPr>
                        <a:t>r</a:t>
                      </a:r>
                      <a:r>
                        <a:rPr lang="en-US" sz="2200" b="1" dirty="0">
                          <a:effectLst/>
                        </a:rPr>
                        <a:t>, </a:t>
                      </a:r>
                      <a:r>
                        <a:rPr lang="en-US" sz="2200" b="1" dirty="0" err="1">
                          <a:effectLst/>
                        </a:rPr>
                        <a:t>RUI</a:t>
                      </a:r>
                      <a:r>
                        <a:rPr lang="en-US" sz="2200" b="1" baseline="-25000" dirty="0" err="1">
                          <a:effectLst/>
                        </a:rPr>
                        <a:t>c</a:t>
                      </a:r>
                      <a:r>
                        <a:rPr lang="en-US" sz="2200" b="1" dirty="0">
                          <a:effectLst/>
                        </a:rPr>
                        <a:t>&gt;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295312"/>
                  </a:ext>
                </a:extLst>
              </a:tr>
              <a:tr h="40513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b="0" dirty="0">
                          <a:effectLst/>
                        </a:rPr>
                        <a:t>It is (‘+’) or not (‘-’) the case that the temporal region at which </a:t>
                      </a:r>
                      <a:r>
                        <a:rPr lang="en-US" sz="2200" b="0" dirty="0" err="1">
                          <a:effectLst/>
                        </a:rPr>
                        <a:t>RUI</a:t>
                      </a:r>
                      <a:r>
                        <a:rPr lang="en-US" sz="2200" b="0" baseline="-25000" dirty="0" err="1">
                          <a:effectLst/>
                        </a:rPr>
                        <a:t>c</a:t>
                      </a:r>
                      <a:r>
                        <a:rPr lang="en-US" sz="2200" b="0" dirty="0">
                          <a:effectLst/>
                        </a:rPr>
                        <a:t> considers </a:t>
                      </a:r>
                      <a:r>
                        <a:rPr lang="en-US" sz="2200" b="0" dirty="0" err="1">
                          <a:effectLst/>
                        </a:rPr>
                        <a:t>n</a:t>
                      </a:r>
                      <a:r>
                        <a:rPr lang="en-US" sz="2200" b="0" baseline="-25000" dirty="0" err="1">
                          <a:effectLst/>
                        </a:rPr>
                        <a:t>i</a:t>
                      </a:r>
                      <a:r>
                        <a:rPr lang="en-US" sz="2200" b="0" dirty="0">
                          <a:effectLst/>
                        </a:rPr>
                        <a:t> to be an identifying descriptor of the descriptor type </a:t>
                      </a:r>
                      <a:r>
                        <a:rPr lang="en-US" sz="2200" b="0" dirty="0" err="1">
                          <a:effectLst/>
                        </a:rPr>
                        <a:t>nt</a:t>
                      </a:r>
                      <a:r>
                        <a:rPr lang="en-US" sz="2200" b="0" baseline="-25000" dirty="0" err="1">
                          <a:effectLst/>
                        </a:rPr>
                        <a:t>j</a:t>
                      </a:r>
                      <a:r>
                        <a:rPr lang="en-US" sz="2200" b="0" dirty="0">
                          <a:effectLst/>
                        </a:rPr>
                        <a:t> for </a:t>
                      </a:r>
                      <a:r>
                        <a:rPr lang="en-US" sz="2200" b="0" dirty="0" err="1">
                          <a:effectLst/>
                        </a:rPr>
                        <a:t>PoR</a:t>
                      </a:r>
                      <a:r>
                        <a:rPr lang="en-US" sz="2200" b="0" dirty="0">
                          <a:effectLst/>
                        </a:rPr>
                        <a:t> </a:t>
                      </a:r>
                      <a:r>
                        <a:rPr lang="en-US" sz="2200" b="0" dirty="0" err="1">
                          <a:effectLst/>
                        </a:rPr>
                        <a:t>RUI</a:t>
                      </a:r>
                      <a:r>
                        <a:rPr lang="en-US" sz="2200" b="0" baseline="-25000" dirty="0" err="1">
                          <a:effectLst/>
                        </a:rPr>
                        <a:t>p</a:t>
                      </a:r>
                      <a:r>
                        <a:rPr lang="en-US" sz="2200" b="0" dirty="0">
                          <a:effectLst/>
                        </a:rPr>
                        <a:t> relates in manner </a:t>
                      </a:r>
                      <a:r>
                        <a:rPr lang="en-US" sz="2200" b="0" dirty="0" err="1">
                          <a:effectLst/>
                        </a:rPr>
                        <a:t>rT</a:t>
                      </a:r>
                      <a:r>
                        <a:rPr lang="en-US" sz="2200" b="0" dirty="0">
                          <a:effectLst/>
                        </a:rPr>
                        <a:t> to temporal region t</a:t>
                      </a:r>
                      <a:r>
                        <a:rPr lang="en-US" sz="2200" b="0" baseline="-25000" dirty="0">
                          <a:effectLst/>
                        </a:rPr>
                        <a:t>r</a:t>
                      </a:r>
                      <a:r>
                        <a:rPr lang="en-US" sz="2200" b="0" dirty="0">
                          <a:effectLst/>
                        </a:rPr>
                        <a:t>. 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27052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5F1D5-3623-4CE5-AD94-E327CE3097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C132E5-0033-4F01-ADEE-B57BCE2D10BE}"/>
              </a:ext>
            </a:extLst>
          </p:cNvPr>
          <p:cNvSpPr/>
          <p:nvPr/>
        </p:nvSpPr>
        <p:spPr>
          <a:xfrm>
            <a:off x="1447800" y="63246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0" dirty="0">
                <a:solidFill>
                  <a:schemeClr val="bg1"/>
                </a:solidFill>
                <a:latin typeface="Arial" panose="020B0604020202020204" pitchFamily="34" charset="0"/>
              </a:rPr>
              <a:t>Ceusters W. The place of Referent Tracking in Biomedical Informatics. In Elkin, Peter (ed.) Terminology, Ontology and Their Implementations. Springer Nature. (Forthcoming, </a:t>
            </a:r>
            <a:r>
              <a:rPr lang="en-US" sz="1200" b="0" dirty="0">
                <a:solidFill>
                  <a:schemeClr val="bg1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preprint</a:t>
            </a:r>
            <a:r>
              <a:rPr lang="en-US" sz="1200" b="0" dirty="0">
                <a:solidFill>
                  <a:schemeClr val="bg1"/>
                </a:solidFill>
                <a:latin typeface="Arial" panose="020B0604020202020204" pitchFamily="34" charset="0"/>
              </a:rPr>
              <a:t>).</a:t>
            </a:r>
            <a:endParaRPr lang="en-US" sz="12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53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6910D-F027-4DB0-8EE9-FF17BCB0A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‘Domain’-tuple (LDC1) semantics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B56E722-26B9-4F08-AC8C-7A5F17A544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644714"/>
              </p:ext>
            </p:extLst>
          </p:nvPr>
        </p:nvGraphicFramePr>
        <p:xfrm>
          <a:off x="228600" y="1496440"/>
          <a:ext cx="8839200" cy="45026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70140">
                  <a:extLst>
                    <a:ext uri="{9D8B030D-6E8A-4147-A177-3AD203B41FA5}">
                      <a16:colId xmlns:a16="http://schemas.microsoft.com/office/drawing/2014/main" val="4278040123"/>
                    </a:ext>
                  </a:extLst>
                </a:gridCol>
                <a:gridCol w="6769060">
                  <a:extLst>
                    <a:ext uri="{9D8B030D-6E8A-4147-A177-3AD203B41FA5}">
                      <a16:colId xmlns:a16="http://schemas.microsoft.com/office/drawing/2014/main" val="2777754464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b="1">
                          <a:effectLst/>
                        </a:rPr>
                        <a:t>NtoN-tuple 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b="1" dirty="0" err="1">
                          <a:effectLst/>
                        </a:rPr>
                        <a:t>NtoN</a:t>
                      </a:r>
                      <a:r>
                        <a:rPr lang="en-US" sz="1700" b="1" dirty="0">
                          <a:effectLst/>
                        </a:rPr>
                        <a:t>#&lt; ‘+’/‘-’, r, P, </a:t>
                      </a:r>
                      <a:r>
                        <a:rPr lang="en-US" sz="1700" b="1" dirty="0" err="1">
                          <a:effectLst/>
                        </a:rPr>
                        <a:t>rT</a:t>
                      </a:r>
                      <a:r>
                        <a:rPr lang="en-US" sz="1700" b="1" dirty="0">
                          <a:effectLst/>
                        </a:rPr>
                        <a:t>/‘-’, t</a:t>
                      </a:r>
                      <a:r>
                        <a:rPr lang="en-US" sz="1700" b="1" baseline="-25000" dirty="0">
                          <a:effectLst/>
                        </a:rPr>
                        <a:t>r</a:t>
                      </a:r>
                      <a:r>
                        <a:rPr lang="en-US" sz="1700" b="1" dirty="0">
                          <a:effectLst/>
                        </a:rPr>
                        <a:t>/‘-’&gt;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258775"/>
                  </a:ext>
                </a:extLst>
              </a:tr>
              <a:tr h="18732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b="0">
                          <a:effectLst/>
                        </a:rPr>
                        <a:t>It is (‘+’) or not (‘-’) the case that relation r obtains between the non-repeatable PoRs referred to in the ordered set of RUIs P (wrt. temporal region t</a:t>
                      </a:r>
                      <a:r>
                        <a:rPr lang="en-US" sz="1700" b="0" baseline="-25000">
                          <a:effectLst/>
                        </a:rPr>
                        <a:t>r</a:t>
                      </a:r>
                      <a:r>
                        <a:rPr lang="en-US" sz="1700" b="0">
                          <a:effectLst/>
                        </a:rPr>
                        <a:t> in manner rT) </a:t>
                      </a:r>
                      <a:endParaRPr lang="en-US" sz="17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41309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b="1">
                          <a:effectLst/>
                        </a:rPr>
                        <a:t>NtoR-tuple 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b="1" dirty="0" err="1">
                          <a:effectLst/>
                        </a:rPr>
                        <a:t>NtoR</a:t>
                      </a:r>
                      <a:r>
                        <a:rPr lang="en-US" sz="1700" b="1" dirty="0">
                          <a:effectLst/>
                        </a:rPr>
                        <a:t>#&lt; ‘+’/‘-’, </a:t>
                      </a:r>
                      <a:r>
                        <a:rPr lang="en-US" sz="1700" b="1" dirty="0" err="1">
                          <a:effectLst/>
                        </a:rPr>
                        <a:t>inst</a:t>
                      </a:r>
                      <a:r>
                        <a:rPr lang="en-US" sz="1700" b="1" dirty="0">
                          <a:effectLst/>
                        </a:rPr>
                        <a:t>, </a:t>
                      </a:r>
                      <a:r>
                        <a:rPr lang="en-US" sz="1700" b="1" dirty="0" err="1">
                          <a:effectLst/>
                        </a:rPr>
                        <a:t>RUI</a:t>
                      </a:r>
                      <a:r>
                        <a:rPr lang="en-US" sz="1700" b="1" baseline="-25000" dirty="0" err="1">
                          <a:effectLst/>
                        </a:rPr>
                        <a:t>n</a:t>
                      </a:r>
                      <a:r>
                        <a:rPr lang="en-US" sz="1700" b="1" dirty="0">
                          <a:effectLst/>
                        </a:rPr>
                        <a:t>, </a:t>
                      </a:r>
                      <a:r>
                        <a:rPr lang="en-US" sz="1700" b="1" dirty="0" err="1">
                          <a:effectLst/>
                        </a:rPr>
                        <a:t>RUI</a:t>
                      </a:r>
                      <a:r>
                        <a:rPr lang="en-US" sz="1700" b="1" baseline="-25000" dirty="0" err="1">
                          <a:effectLst/>
                        </a:rPr>
                        <a:t>r</a:t>
                      </a:r>
                      <a:r>
                        <a:rPr lang="en-US" sz="1700" b="1" dirty="0">
                          <a:effectLst/>
                        </a:rPr>
                        <a:t>, </a:t>
                      </a:r>
                      <a:r>
                        <a:rPr lang="en-US" sz="1700" b="1" dirty="0" err="1">
                          <a:effectLst/>
                        </a:rPr>
                        <a:t>rT</a:t>
                      </a:r>
                      <a:r>
                        <a:rPr lang="en-US" sz="1700" b="1" dirty="0">
                          <a:effectLst/>
                        </a:rPr>
                        <a:t>/‘-’, t</a:t>
                      </a:r>
                      <a:r>
                        <a:rPr lang="en-US" sz="1700" b="1" baseline="-25000" dirty="0">
                          <a:effectLst/>
                        </a:rPr>
                        <a:t>r</a:t>
                      </a:r>
                      <a:r>
                        <a:rPr lang="en-US" sz="1700" b="1" dirty="0">
                          <a:effectLst/>
                        </a:rPr>
                        <a:t>/‘-’&gt;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757833"/>
                  </a:ext>
                </a:extLst>
              </a:tr>
              <a:tr h="18732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b="0" dirty="0">
                          <a:effectLst/>
                        </a:rPr>
                        <a:t>It is (‘+’) or not (‘-’) the case that the instantiation relation </a:t>
                      </a:r>
                      <a:r>
                        <a:rPr lang="en-US" sz="1700" b="0" dirty="0" err="1">
                          <a:effectLst/>
                        </a:rPr>
                        <a:t>inst</a:t>
                      </a:r>
                      <a:r>
                        <a:rPr lang="en-US" sz="1700" b="0" dirty="0">
                          <a:effectLst/>
                        </a:rPr>
                        <a:t> obtains between the non-repeatable </a:t>
                      </a:r>
                      <a:r>
                        <a:rPr lang="en-US" sz="1700" b="0" dirty="0" err="1">
                          <a:effectLst/>
                        </a:rPr>
                        <a:t>PoR</a:t>
                      </a:r>
                      <a:r>
                        <a:rPr lang="en-US" sz="1700" b="0" dirty="0">
                          <a:effectLst/>
                        </a:rPr>
                        <a:t> </a:t>
                      </a:r>
                      <a:r>
                        <a:rPr lang="en-US" sz="1700" b="0" dirty="0" err="1">
                          <a:effectLst/>
                        </a:rPr>
                        <a:t>RUI</a:t>
                      </a:r>
                      <a:r>
                        <a:rPr lang="en-US" sz="1700" b="0" baseline="-25000" dirty="0" err="1">
                          <a:effectLst/>
                        </a:rPr>
                        <a:t>n</a:t>
                      </a:r>
                      <a:r>
                        <a:rPr lang="en-US" sz="1700" b="0" dirty="0">
                          <a:effectLst/>
                        </a:rPr>
                        <a:t> and the repeatable </a:t>
                      </a:r>
                      <a:r>
                        <a:rPr lang="en-US" sz="1700" b="0" dirty="0" err="1">
                          <a:effectLst/>
                        </a:rPr>
                        <a:t>PoR</a:t>
                      </a:r>
                      <a:r>
                        <a:rPr lang="en-US" sz="1700" b="0" dirty="0">
                          <a:effectLst/>
                        </a:rPr>
                        <a:t> </a:t>
                      </a:r>
                      <a:r>
                        <a:rPr lang="en-US" sz="1700" b="0" dirty="0" err="1">
                          <a:effectLst/>
                        </a:rPr>
                        <a:t>RUI</a:t>
                      </a:r>
                      <a:r>
                        <a:rPr lang="en-US" sz="1700" b="0" baseline="-25000" dirty="0" err="1">
                          <a:effectLst/>
                        </a:rPr>
                        <a:t>r</a:t>
                      </a:r>
                      <a:r>
                        <a:rPr lang="en-US" sz="1700" b="0" dirty="0">
                          <a:effectLst/>
                        </a:rPr>
                        <a:t> (</a:t>
                      </a:r>
                      <a:r>
                        <a:rPr lang="en-US" sz="1700" b="0" dirty="0" err="1">
                          <a:effectLst/>
                        </a:rPr>
                        <a:t>wrt</a:t>
                      </a:r>
                      <a:r>
                        <a:rPr lang="en-US" sz="1700" b="0" dirty="0">
                          <a:effectLst/>
                        </a:rPr>
                        <a:t>. temporal region t</a:t>
                      </a:r>
                      <a:r>
                        <a:rPr lang="en-US" sz="1700" b="0" baseline="-25000" dirty="0">
                          <a:effectLst/>
                        </a:rPr>
                        <a:t>r</a:t>
                      </a:r>
                      <a:r>
                        <a:rPr lang="en-US" sz="1700" b="0" dirty="0">
                          <a:effectLst/>
                        </a:rPr>
                        <a:t> in manner </a:t>
                      </a:r>
                      <a:r>
                        <a:rPr lang="en-US" sz="1700" b="0" dirty="0" err="1">
                          <a:effectLst/>
                        </a:rPr>
                        <a:t>rT</a:t>
                      </a:r>
                      <a:r>
                        <a:rPr lang="en-US" sz="1700" b="0" dirty="0">
                          <a:effectLst/>
                        </a:rPr>
                        <a:t>).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9023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b="1">
                          <a:effectLst/>
                        </a:rPr>
                        <a:t>NtoC-tuple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b="1" dirty="0" err="1">
                          <a:effectLst/>
                        </a:rPr>
                        <a:t>NtoC</a:t>
                      </a:r>
                      <a:r>
                        <a:rPr lang="en-US" sz="1700" b="1" dirty="0">
                          <a:effectLst/>
                        </a:rPr>
                        <a:t>#&lt; ‘+’/‘-’, r, </a:t>
                      </a:r>
                      <a:r>
                        <a:rPr lang="en-US" sz="1700" b="1" dirty="0" err="1">
                          <a:effectLst/>
                        </a:rPr>
                        <a:t>RUI</a:t>
                      </a:r>
                      <a:r>
                        <a:rPr lang="en-US" sz="1700" b="1" baseline="-25000" dirty="0" err="1">
                          <a:effectLst/>
                        </a:rPr>
                        <a:t>cs</a:t>
                      </a:r>
                      <a:r>
                        <a:rPr lang="en-US" sz="1700" b="1" dirty="0">
                          <a:effectLst/>
                        </a:rPr>
                        <a:t>,  </a:t>
                      </a:r>
                      <a:r>
                        <a:rPr lang="en-US" sz="1700" b="1" dirty="0" err="1">
                          <a:effectLst/>
                        </a:rPr>
                        <a:t>RUI</a:t>
                      </a:r>
                      <a:r>
                        <a:rPr lang="en-US" sz="1700" b="1" baseline="-25000" dirty="0" err="1">
                          <a:effectLst/>
                        </a:rPr>
                        <a:t>p</a:t>
                      </a:r>
                      <a:r>
                        <a:rPr lang="en-US" sz="1700" b="1" dirty="0">
                          <a:effectLst/>
                        </a:rPr>
                        <a:t>, code, </a:t>
                      </a:r>
                      <a:r>
                        <a:rPr lang="en-US" sz="1700" b="1" dirty="0" err="1">
                          <a:effectLst/>
                        </a:rPr>
                        <a:t>rT</a:t>
                      </a:r>
                      <a:r>
                        <a:rPr lang="en-US" sz="1700" b="1" dirty="0">
                          <a:effectLst/>
                        </a:rPr>
                        <a:t>, t</a:t>
                      </a:r>
                      <a:r>
                        <a:rPr lang="en-US" sz="1700" b="1" baseline="-25000" dirty="0">
                          <a:effectLst/>
                        </a:rPr>
                        <a:t>r</a:t>
                      </a:r>
                      <a:r>
                        <a:rPr lang="en-US" sz="1700" b="1" dirty="0">
                          <a:effectLst/>
                        </a:rPr>
                        <a:t>&gt;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7049083"/>
                  </a:ext>
                </a:extLst>
              </a:tr>
              <a:tr h="18732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b="0">
                          <a:effectLst/>
                        </a:rPr>
                        <a:t>It is (‘+’) or not (‘-’) the case that the temporal region at which concept code code from concept system RUI</a:t>
                      </a:r>
                      <a:r>
                        <a:rPr lang="en-US" sz="1700" b="0" baseline="-25000">
                          <a:effectLst/>
                        </a:rPr>
                        <a:t>cs</a:t>
                      </a:r>
                      <a:r>
                        <a:rPr lang="en-US" sz="1700" b="0">
                          <a:effectLst/>
                        </a:rPr>
                        <a:t> is an accurate code for the non-repeatable PoR RUI</a:t>
                      </a:r>
                      <a:r>
                        <a:rPr lang="en-US" sz="1700" b="0" baseline="-25000">
                          <a:effectLst/>
                        </a:rPr>
                        <a:t>p</a:t>
                      </a:r>
                      <a:r>
                        <a:rPr lang="en-US" sz="1700" b="0">
                          <a:effectLst/>
                        </a:rPr>
                        <a:t> in a way expressed by r, relates in manner rT to temporal region t</a:t>
                      </a:r>
                      <a:r>
                        <a:rPr lang="en-US" sz="1700" b="0" baseline="-25000">
                          <a:effectLst/>
                        </a:rPr>
                        <a:t>r</a:t>
                      </a:r>
                      <a:r>
                        <a:rPr lang="en-US" sz="1700" b="0">
                          <a:effectLst/>
                        </a:rPr>
                        <a:t>.</a:t>
                      </a:r>
                      <a:endParaRPr lang="en-US" sz="17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35285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b="1">
                          <a:effectLst/>
                        </a:rPr>
                        <a:t>NtoR(-) -tuple 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b="1" dirty="0" err="1">
                          <a:effectLst/>
                        </a:rPr>
                        <a:t>NtoR</a:t>
                      </a:r>
                      <a:r>
                        <a:rPr lang="en-US" sz="1700" b="1" dirty="0">
                          <a:effectLst/>
                        </a:rPr>
                        <a:t>(-)#&lt; r, </a:t>
                      </a:r>
                      <a:r>
                        <a:rPr lang="en-US" sz="1700" b="1" dirty="0" err="1">
                          <a:effectLst/>
                        </a:rPr>
                        <a:t>RUI</a:t>
                      </a:r>
                      <a:r>
                        <a:rPr lang="en-US" sz="1700" b="1" baseline="-25000" dirty="0" err="1">
                          <a:effectLst/>
                        </a:rPr>
                        <a:t>p</a:t>
                      </a:r>
                      <a:r>
                        <a:rPr lang="en-US" sz="1700" b="1" dirty="0">
                          <a:effectLst/>
                        </a:rPr>
                        <a:t>, </a:t>
                      </a:r>
                      <a:r>
                        <a:rPr lang="en-US" sz="1700" b="1" dirty="0" err="1">
                          <a:effectLst/>
                        </a:rPr>
                        <a:t>RUI</a:t>
                      </a:r>
                      <a:r>
                        <a:rPr lang="en-US" sz="1700" b="1" baseline="-25000" dirty="0" err="1">
                          <a:effectLst/>
                        </a:rPr>
                        <a:t>r</a:t>
                      </a:r>
                      <a:r>
                        <a:rPr lang="en-US" sz="1700" b="1" dirty="0">
                          <a:effectLst/>
                        </a:rPr>
                        <a:t>, </a:t>
                      </a:r>
                      <a:r>
                        <a:rPr lang="en-US" sz="1700" b="1" dirty="0" err="1">
                          <a:effectLst/>
                        </a:rPr>
                        <a:t>rT</a:t>
                      </a:r>
                      <a:r>
                        <a:rPr lang="en-US" sz="1700" b="1" dirty="0">
                          <a:effectLst/>
                        </a:rPr>
                        <a:t>/‘-’, t</a:t>
                      </a:r>
                      <a:r>
                        <a:rPr lang="en-US" sz="1700" b="1" baseline="-25000" dirty="0">
                          <a:effectLst/>
                        </a:rPr>
                        <a:t>r</a:t>
                      </a:r>
                      <a:r>
                        <a:rPr lang="en-US" sz="1700" b="1" dirty="0">
                          <a:effectLst/>
                        </a:rPr>
                        <a:t>/‘-’&gt;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222613"/>
                  </a:ext>
                </a:extLst>
              </a:tr>
              <a:tr h="18732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b="0" dirty="0">
                          <a:effectLst/>
                        </a:rPr>
                        <a:t>It is the case that the relation r does not obtain between the non-repeatable </a:t>
                      </a:r>
                      <a:r>
                        <a:rPr lang="en-US" sz="1700" b="0" dirty="0" err="1">
                          <a:effectLst/>
                        </a:rPr>
                        <a:t>PoR</a:t>
                      </a:r>
                      <a:r>
                        <a:rPr lang="en-US" sz="1700" b="0" dirty="0">
                          <a:effectLst/>
                        </a:rPr>
                        <a:t> </a:t>
                      </a:r>
                      <a:r>
                        <a:rPr lang="en-US" sz="1700" b="0" dirty="0" err="1">
                          <a:effectLst/>
                        </a:rPr>
                        <a:t>RUI</a:t>
                      </a:r>
                      <a:r>
                        <a:rPr lang="en-US" sz="1700" b="0" baseline="-25000" dirty="0" err="1">
                          <a:effectLst/>
                        </a:rPr>
                        <a:t>p</a:t>
                      </a:r>
                      <a:r>
                        <a:rPr lang="en-US" sz="1700" b="0" dirty="0">
                          <a:effectLst/>
                        </a:rPr>
                        <a:t> and any of the non-repeatable </a:t>
                      </a:r>
                      <a:r>
                        <a:rPr lang="en-US" sz="1700" b="0" dirty="0" err="1">
                          <a:effectLst/>
                        </a:rPr>
                        <a:t>PoRs</a:t>
                      </a:r>
                      <a:r>
                        <a:rPr lang="en-US" sz="1700" b="0" dirty="0">
                          <a:effectLst/>
                        </a:rPr>
                        <a:t> in which repeatable </a:t>
                      </a:r>
                      <a:r>
                        <a:rPr lang="en-US" sz="1700" b="0" dirty="0" err="1">
                          <a:effectLst/>
                        </a:rPr>
                        <a:t>PoR</a:t>
                      </a:r>
                      <a:r>
                        <a:rPr lang="en-US" sz="1700" b="0" dirty="0">
                          <a:effectLst/>
                        </a:rPr>
                        <a:t> </a:t>
                      </a:r>
                      <a:r>
                        <a:rPr lang="en-US" sz="1700" b="0" dirty="0" err="1">
                          <a:effectLst/>
                        </a:rPr>
                        <a:t>RUI</a:t>
                      </a:r>
                      <a:r>
                        <a:rPr lang="en-US" sz="1700" b="0" baseline="-25000" dirty="0" err="1">
                          <a:effectLst/>
                        </a:rPr>
                        <a:t>r</a:t>
                      </a:r>
                      <a:r>
                        <a:rPr lang="en-US" sz="1700" b="0" dirty="0">
                          <a:effectLst/>
                        </a:rPr>
                        <a:t> is repeated (</a:t>
                      </a:r>
                      <a:r>
                        <a:rPr lang="en-US" sz="1700" b="0" dirty="0" err="1">
                          <a:effectLst/>
                        </a:rPr>
                        <a:t>wrt</a:t>
                      </a:r>
                      <a:r>
                        <a:rPr lang="en-US" sz="1700" b="0" dirty="0">
                          <a:effectLst/>
                        </a:rPr>
                        <a:t>. temporal region t</a:t>
                      </a:r>
                      <a:r>
                        <a:rPr lang="en-US" sz="1700" b="0" baseline="-25000" dirty="0">
                          <a:effectLst/>
                        </a:rPr>
                        <a:t>r</a:t>
                      </a:r>
                      <a:r>
                        <a:rPr lang="en-US" sz="1700" b="0" dirty="0">
                          <a:effectLst/>
                        </a:rPr>
                        <a:t> in manner </a:t>
                      </a:r>
                      <a:r>
                        <a:rPr lang="en-US" sz="1700" b="0" dirty="0" err="1">
                          <a:effectLst/>
                        </a:rPr>
                        <a:t>rT</a:t>
                      </a:r>
                      <a:r>
                        <a:rPr lang="en-US" sz="1700" b="0" dirty="0">
                          <a:effectLst/>
                        </a:rPr>
                        <a:t>).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54473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57C7C-16C4-4688-B7BA-3757EB0123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DB1B14-CA87-4BBB-AC42-C84A4E907FCB}"/>
              </a:ext>
            </a:extLst>
          </p:cNvPr>
          <p:cNvSpPr/>
          <p:nvPr/>
        </p:nvSpPr>
        <p:spPr>
          <a:xfrm>
            <a:off x="1447800" y="63246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0" dirty="0">
                <a:solidFill>
                  <a:schemeClr val="bg1"/>
                </a:solidFill>
                <a:latin typeface="Arial" panose="020B0604020202020204" pitchFamily="34" charset="0"/>
              </a:rPr>
              <a:t>Ceusters W. The place of Referent Tracking in Biomedical Informatics. In Elkin, Peter (ed.) Terminology, Ontology and Their Implementations. Springer Nature. (Forthcoming, </a:t>
            </a:r>
            <a:r>
              <a:rPr lang="en-US" sz="1200" b="0" dirty="0">
                <a:solidFill>
                  <a:schemeClr val="bg1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preprint</a:t>
            </a:r>
            <a:r>
              <a:rPr lang="en-US" sz="1200" b="0" dirty="0">
                <a:solidFill>
                  <a:schemeClr val="bg1"/>
                </a:solidFill>
                <a:latin typeface="Arial" panose="020B0604020202020204" pitchFamily="34" charset="0"/>
              </a:rPr>
              <a:t>).</a:t>
            </a:r>
            <a:endParaRPr lang="en-US" sz="12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888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87AF8-20A3-4C6A-B1E3-D2035EFDF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‘Meta’-tuple (LDC2i) semantics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68F4DAD-F5DF-4A18-B5CB-111283F38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809215"/>
              </p:ext>
            </p:extLst>
          </p:nvPr>
        </p:nvGraphicFramePr>
        <p:xfrm>
          <a:off x="384242" y="1811272"/>
          <a:ext cx="8531157" cy="35989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97997">
                  <a:extLst>
                    <a:ext uri="{9D8B030D-6E8A-4147-A177-3AD203B41FA5}">
                      <a16:colId xmlns:a16="http://schemas.microsoft.com/office/drawing/2014/main" val="3235406489"/>
                    </a:ext>
                  </a:extLst>
                </a:gridCol>
                <a:gridCol w="6533160">
                  <a:extLst>
                    <a:ext uri="{9D8B030D-6E8A-4147-A177-3AD203B41FA5}">
                      <a16:colId xmlns:a16="http://schemas.microsoft.com/office/drawing/2014/main" val="833893849"/>
                    </a:ext>
                  </a:extLst>
                </a:gridCol>
              </a:tblGrid>
              <a:tr h="13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b="1">
                          <a:effectLst/>
                        </a:rPr>
                        <a:t>D-tuple 	</a:t>
                      </a:r>
                      <a:endParaRPr lang="en-US" sz="2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b="1" dirty="0">
                          <a:effectLst/>
                        </a:rPr>
                        <a:t>D#&lt; </a:t>
                      </a:r>
                      <a:r>
                        <a:rPr lang="en-US" sz="2200" b="1" dirty="0" err="1">
                          <a:effectLst/>
                        </a:rPr>
                        <a:t>RUI</a:t>
                      </a:r>
                      <a:r>
                        <a:rPr lang="en-US" sz="2200" b="1" baseline="-25000" dirty="0" err="1">
                          <a:effectLst/>
                        </a:rPr>
                        <a:t>d</a:t>
                      </a:r>
                      <a:r>
                        <a:rPr lang="en-US" sz="2200" b="1" dirty="0">
                          <a:effectLst/>
                        </a:rPr>
                        <a:t>, RUI</a:t>
                      </a:r>
                      <a:r>
                        <a:rPr lang="en-US" sz="2200" b="1" baseline="-25000" dirty="0">
                          <a:effectLst/>
                        </a:rPr>
                        <a:t>T</a:t>
                      </a:r>
                      <a:r>
                        <a:rPr lang="en-US" sz="2200" b="1" dirty="0">
                          <a:effectLst/>
                        </a:rPr>
                        <a:t>, t, ‘I’/E, R, S &gt;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295312"/>
                  </a:ext>
                </a:extLst>
              </a:tr>
              <a:tr h="40513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RUI</a:t>
                      </a:r>
                      <a:r>
                        <a:rPr lang="en-US" sz="2200" b="0" baseline="-25000" dirty="0" err="1">
                          <a:effectLst/>
                        </a:rPr>
                        <a:t>d</a:t>
                      </a:r>
                      <a:r>
                        <a:rPr lang="en-US" sz="2200" b="0" dirty="0">
                          <a:effectLst/>
                        </a:rPr>
                        <a:t> registered at temporal instant t tuple RUI</a:t>
                      </a:r>
                      <a:r>
                        <a:rPr lang="en-US" sz="2200" b="0" baseline="-25000" dirty="0">
                          <a:effectLst/>
                        </a:rPr>
                        <a:t>T, </a:t>
                      </a:r>
                      <a:r>
                        <a:rPr lang="en-US" sz="2200" b="0" dirty="0">
                          <a:effectLst/>
                        </a:rPr>
                        <a:t>i.e. a tuple other than D# itself, either as an insertion (‘I’) in the RTS for reason R, or as the correction of an error of type E in which case S is a list of RUIs denoting the tuples, if any at all, that replace RUI</a:t>
                      </a:r>
                      <a:r>
                        <a:rPr lang="en-US" sz="2200" b="0" baseline="-25000" dirty="0">
                          <a:effectLst/>
                        </a:rPr>
                        <a:t>T</a:t>
                      </a:r>
                      <a:r>
                        <a:rPr lang="en-US" sz="2200" b="0" dirty="0">
                          <a:effectLst/>
                        </a:rPr>
                        <a:t>. 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270525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999940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b="1">
                          <a:effectLst/>
                        </a:rPr>
                        <a:t>F-tuple 	</a:t>
                      </a:r>
                      <a:endParaRPr lang="en-US" sz="2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b="1" dirty="0">
                          <a:effectLst/>
                        </a:rPr>
                        <a:t>F#&lt; </a:t>
                      </a:r>
                      <a:r>
                        <a:rPr lang="en-US" sz="2200" b="1" dirty="0" err="1">
                          <a:effectLst/>
                        </a:rPr>
                        <a:t>RUI</a:t>
                      </a:r>
                      <a:r>
                        <a:rPr lang="en-US" sz="2200" b="1" baseline="-25000" dirty="0" err="1">
                          <a:effectLst/>
                        </a:rPr>
                        <a:t>d</a:t>
                      </a:r>
                      <a:r>
                        <a:rPr lang="en-US" sz="2200" b="1" dirty="0">
                          <a:effectLst/>
                        </a:rPr>
                        <a:t>, t</a:t>
                      </a:r>
                      <a:r>
                        <a:rPr lang="en-US" sz="2200" b="1" baseline="-25000" dirty="0">
                          <a:effectLst/>
                        </a:rPr>
                        <a:t>a</a:t>
                      </a:r>
                      <a:r>
                        <a:rPr lang="en-US" sz="2200" b="1" dirty="0">
                          <a:effectLst/>
                        </a:rPr>
                        <a:t>, </a:t>
                      </a:r>
                      <a:r>
                        <a:rPr lang="en-US" sz="2200" b="1" dirty="0" err="1">
                          <a:effectLst/>
                        </a:rPr>
                        <a:t>RUI</a:t>
                      </a:r>
                      <a:r>
                        <a:rPr lang="en-US" sz="2200" b="1" baseline="-25000" dirty="0" err="1">
                          <a:effectLst/>
                        </a:rPr>
                        <a:t>a</a:t>
                      </a:r>
                      <a:r>
                        <a:rPr lang="en-US" sz="2200" b="1" dirty="0">
                          <a:effectLst/>
                        </a:rPr>
                        <a:t>, RUI</a:t>
                      </a:r>
                      <a:r>
                        <a:rPr lang="en-US" sz="2200" b="1" baseline="-25000" dirty="0">
                          <a:effectLst/>
                        </a:rPr>
                        <a:t>T</a:t>
                      </a:r>
                      <a:r>
                        <a:rPr lang="en-US" sz="2200" b="1" dirty="0">
                          <a:effectLst/>
                        </a:rPr>
                        <a:t>, C &gt;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25203"/>
                  </a:ext>
                </a:extLst>
              </a:tr>
              <a:tr h="27876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RUI</a:t>
                      </a:r>
                      <a:r>
                        <a:rPr lang="en-US" sz="2200" b="0" baseline="-25000" dirty="0" err="1">
                          <a:effectLst/>
                        </a:rPr>
                        <a:t>d</a:t>
                      </a:r>
                      <a:r>
                        <a:rPr lang="en-US" sz="2200" b="0" dirty="0">
                          <a:effectLst/>
                        </a:rPr>
                        <a:t> asserts at temporal instant t</a:t>
                      </a:r>
                      <a:r>
                        <a:rPr lang="en-US" sz="2200" b="0" baseline="-25000" dirty="0">
                          <a:effectLst/>
                        </a:rPr>
                        <a:t>a</a:t>
                      </a:r>
                      <a:r>
                        <a:rPr lang="en-US" sz="2200" b="0" dirty="0">
                          <a:effectLst/>
                        </a:rPr>
                        <a:t> that his confidence in the faithfulness of tuple RUI</a:t>
                      </a:r>
                      <a:r>
                        <a:rPr lang="en-US" sz="2200" b="0" baseline="-25000" dirty="0">
                          <a:effectLst/>
                        </a:rPr>
                        <a:t>T</a:t>
                      </a:r>
                      <a:r>
                        <a:rPr lang="en-US" sz="2200" b="0" dirty="0">
                          <a:effectLst/>
                        </a:rPr>
                        <a:t> as authored by </a:t>
                      </a:r>
                      <a:r>
                        <a:rPr lang="en-US" sz="2200" b="0" dirty="0" err="1">
                          <a:effectLst/>
                        </a:rPr>
                        <a:t>RUI</a:t>
                      </a:r>
                      <a:r>
                        <a:rPr lang="en-US" sz="2200" b="0" baseline="-25000" dirty="0" err="1">
                          <a:effectLst/>
                        </a:rPr>
                        <a:t>a</a:t>
                      </a:r>
                      <a:r>
                        <a:rPr lang="en-US" sz="2200" b="0" dirty="0">
                          <a:effectLst/>
                        </a:rPr>
                        <a:t> is of level C. 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81292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5F1D5-3623-4CE5-AD94-E327CE3097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C132E5-0033-4F01-ADEE-B57BCE2D10BE}"/>
              </a:ext>
            </a:extLst>
          </p:cNvPr>
          <p:cNvSpPr/>
          <p:nvPr/>
        </p:nvSpPr>
        <p:spPr>
          <a:xfrm>
            <a:off x="1447800" y="63246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0" dirty="0">
                <a:solidFill>
                  <a:schemeClr val="bg1"/>
                </a:solidFill>
                <a:latin typeface="Arial" panose="020B0604020202020204" pitchFamily="34" charset="0"/>
              </a:rPr>
              <a:t>Ceusters W. The place of Referent Tracking in Biomedical Informatics. In Elkin, Peter (ed.) Terminology, Ontology and Their Implementations. Springer Nature. (Forthcoming, </a:t>
            </a:r>
            <a:r>
              <a:rPr lang="en-US" sz="1200" b="0" dirty="0">
                <a:solidFill>
                  <a:schemeClr val="bg1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preprint</a:t>
            </a:r>
            <a:r>
              <a:rPr lang="en-US" sz="1200" b="0" dirty="0">
                <a:solidFill>
                  <a:schemeClr val="bg1"/>
                </a:solidFill>
                <a:latin typeface="Arial" panose="020B0604020202020204" pitchFamily="34" charset="0"/>
              </a:rPr>
              <a:t>).</a:t>
            </a:r>
            <a:endParaRPr lang="en-US" sz="12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875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BD94-D246-4D05-99A1-FD4AC402C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Mistake?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30837-29AC-40D0-A242-49DDF6FFB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Proposed prolog data structure:</a:t>
            </a:r>
          </a:p>
          <a:p>
            <a:pPr algn="ctr"/>
            <a:r>
              <a:rPr lang="en-US" sz="2000" dirty="0" err="1"/>
              <a:t>tt</a:t>
            </a:r>
            <a:r>
              <a:rPr lang="en-US" sz="2000" dirty="0"/>
              <a:t>-a(</a:t>
            </a:r>
            <a:r>
              <a:rPr lang="en-US" sz="2000" dirty="0" err="1"/>
              <a:t>tupID</a:t>
            </a:r>
            <a:r>
              <a:rPr lang="en-US" sz="2000" dirty="0"/>
              <a:t>(a, &lt;integer&gt;, &lt;</a:t>
            </a:r>
            <a:r>
              <a:rPr lang="en-US" sz="2000" dirty="0" err="1"/>
              <a:t>porID</a:t>
            </a:r>
            <a:r>
              <a:rPr lang="en-US" sz="2000" dirty="0"/>
              <a:t>&gt;, &lt;</a:t>
            </a:r>
            <a:r>
              <a:rPr lang="en-US" sz="2000" dirty="0" err="1"/>
              <a:t>porID</a:t>
            </a:r>
            <a:r>
              <a:rPr lang="en-US" sz="2000" dirty="0"/>
              <a:t>&gt;, &lt;atom&gt;, &lt;atom&gt;, &lt;</a:t>
            </a:r>
            <a:r>
              <a:rPr lang="en-US" sz="2000" dirty="0" err="1"/>
              <a:t>trID</a:t>
            </a:r>
            <a:r>
              <a:rPr lang="en-US" sz="2000" dirty="0"/>
              <a:t>&gt;) </a:t>
            </a:r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Documentation provided: </a:t>
            </a:r>
          </a:p>
          <a:p>
            <a:r>
              <a:rPr lang="en-US" sz="2000" dirty="0"/>
              <a:t>%	arg1: identifier for A-tuple</a:t>
            </a:r>
          </a:p>
          <a:p>
            <a:r>
              <a:rPr lang="en-US" sz="2000" dirty="0"/>
              <a:t>%	arg2: identifier for POR that designated identifier in arg3 to designated POR</a:t>
            </a:r>
          </a:p>
          <a:p>
            <a:r>
              <a:rPr lang="en-US" sz="2000" dirty="0"/>
              <a:t>%	arg3: identifier for designated POR</a:t>
            </a:r>
          </a:p>
          <a:p>
            <a:r>
              <a:rPr lang="en-US" sz="2000" dirty="0"/>
              <a:t>%	arg4: 'a' if identifier in arg3 is assigned, 'r' if it is reserved</a:t>
            </a:r>
          </a:p>
          <a:p>
            <a:r>
              <a:rPr lang="en-US" sz="2000" dirty="0"/>
              <a:t>%	arg5: 's' if identifier in arg3 is singularly unique, 'n' if it is not (or may not be)</a:t>
            </a:r>
          </a:p>
          <a:p>
            <a:r>
              <a:rPr lang="en-US" sz="2000" dirty="0"/>
              <a:t>%	arg6: identifier for temporal instant that is occupied by the assignment</a:t>
            </a:r>
          </a:p>
          <a:p>
            <a:r>
              <a:rPr lang="en-US" sz="2000" dirty="0"/>
              <a:t>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5BE3D-F6AD-473C-97EA-65C0066DD6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8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BD94-D246-4D05-99A1-FD4AC402C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Mistake?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30837-29AC-40D0-A242-49DDF6FFB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Proposed prolog data structure:</a:t>
            </a:r>
          </a:p>
          <a:p>
            <a:pPr algn="ctr"/>
            <a:r>
              <a:rPr lang="en-US" sz="2000" dirty="0" err="1"/>
              <a:t>tt</a:t>
            </a:r>
            <a:r>
              <a:rPr lang="en-US" sz="2000" dirty="0"/>
              <a:t>-a(</a:t>
            </a:r>
            <a:r>
              <a:rPr lang="en-US" sz="2000" dirty="0" err="1"/>
              <a:t>tupID</a:t>
            </a:r>
            <a:r>
              <a:rPr lang="en-US" sz="2000" dirty="0"/>
              <a:t>(a, &lt;integer&gt;</a:t>
            </a:r>
            <a:r>
              <a:rPr lang="en-US" sz="3200" dirty="0">
                <a:solidFill>
                  <a:srgbClr val="FFFF00"/>
                </a:solidFill>
              </a:rPr>
              <a:t>)</a:t>
            </a:r>
            <a:r>
              <a:rPr lang="en-US" sz="2000" dirty="0"/>
              <a:t>, &lt;</a:t>
            </a:r>
            <a:r>
              <a:rPr lang="en-US" sz="2000" dirty="0" err="1"/>
              <a:t>porID</a:t>
            </a:r>
            <a:r>
              <a:rPr lang="en-US" sz="2000" dirty="0"/>
              <a:t>&gt;, &lt;</a:t>
            </a:r>
            <a:r>
              <a:rPr lang="en-US" sz="2000" dirty="0" err="1"/>
              <a:t>porID</a:t>
            </a:r>
            <a:r>
              <a:rPr lang="en-US" sz="2000" dirty="0"/>
              <a:t>&gt;, &lt;atom&gt;, &lt;atom&gt;, &lt;</a:t>
            </a:r>
            <a:r>
              <a:rPr lang="en-US" sz="2000" dirty="0" err="1"/>
              <a:t>trID</a:t>
            </a:r>
            <a:r>
              <a:rPr lang="en-US" sz="2000" dirty="0"/>
              <a:t>&gt;) </a:t>
            </a:r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Documentation provided: </a:t>
            </a:r>
          </a:p>
          <a:p>
            <a:r>
              <a:rPr lang="en-US" sz="2000" dirty="0"/>
              <a:t>%	arg1: identifier for A-tuple</a:t>
            </a:r>
          </a:p>
          <a:p>
            <a:r>
              <a:rPr lang="en-US" sz="2000" dirty="0"/>
              <a:t>%	arg2: identifier for POR that designated identifier in arg3 to designated POR</a:t>
            </a:r>
          </a:p>
          <a:p>
            <a:r>
              <a:rPr lang="en-US" sz="2000" dirty="0"/>
              <a:t>%	arg3: identifier for designated POR</a:t>
            </a:r>
          </a:p>
          <a:p>
            <a:r>
              <a:rPr lang="en-US" sz="2000" dirty="0"/>
              <a:t>%	arg4: 'a' if identifier in arg3 is assigned, 'r' if it is reserved</a:t>
            </a:r>
          </a:p>
          <a:p>
            <a:r>
              <a:rPr lang="en-US" sz="2000" dirty="0"/>
              <a:t>%	arg5: 's' if identifier in arg3 is singularly unique, 'n' if it is not (or may not be)</a:t>
            </a:r>
          </a:p>
          <a:p>
            <a:r>
              <a:rPr lang="en-US" sz="2000" dirty="0"/>
              <a:t>%	arg6: identifier for temporal instant that is occupied by the assignment</a:t>
            </a:r>
          </a:p>
          <a:p>
            <a:r>
              <a:rPr lang="en-US" sz="2000" dirty="0"/>
              <a:t>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5BE3D-F6AD-473C-97EA-65C0066DD6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482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BD94-D246-4D05-99A1-FD4AC402C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Mistake?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30837-29AC-40D0-A242-49DDF6FFB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Proposed prolog data structure: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r"/>
            <a:r>
              <a:rPr lang="en-US" sz="2000" dirty="0" err="1"/>
              <a:t>tt-ntoi</a:t>
            </a:r>
            <a:r>
              <a:rPr lang="en-US" sz="2000" dirty="0"/>
              <a:t>(</a:t>
            </a:r>
            <a:r>
              <a:rPr lang="en-US" sz="2000" dirty="0" err="1"/>
              <a:t>tupID</a:t>
            </a:r>
            <a:r>
              <a:rPr lang="en-US" sz="2000" dirty="0"/>
              <a:t>(</a:t>
            </a:r>
            <a:r>
              <a:rPr lang="en-US" sz="2000" dirty="0" err="1"/>
              <a:t>ntoi</a:t>
            </a:r>
            <a:r>
              <a:rPr lang="en-US" sz="2000" dirty="0"/>
              <a:t>, &lt;integer&gt;, &lt;atom&gt;, &lt;</a:t>
            </a:r>
            <a:r>
              <a:rPr lang="en-US" sz="2000" dirty="0" err="1"/>
              <a:t>ntj</a:t>
            </a:r>
            <a:r>
              <a:rPr lang="en-US" sz="2000" dirty="0"/>
              <a:t>, integer&gt; , &lt;</a:t>
            </a:r>
            <a:r>
              <a:rPr lang="en-US" sz="2000" dirty="0" err="1"/>
              <a:t>ni</a:t>
            </a:r>
            <a:r>
              <a:rPr lang="en-US" sz="2000" dirty="0"/>
              <a:t>&gt;, &lt;, &lt;</a:t>
            </a:r>
            <a:r>
              <a:rPr lang="en-US" sz="2000" dirty="0" err="1"/>
              <a:t>trID</a:t>
            </a:r>
            <a:r>
              <a:rPr lang="en-US" sz="2000" dirty="0"/>
              <a:t>&gt;&gt;)  </a:t>
            </a:r>
          </a:p>
          <a:p>
            <a:r>
              <a:rPr lang="en-US" sz="2000" dirty="0"/>
              <a:t> </a:t>
            </a:r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Mistakes:</a:t>
            </a:r>
          </a:p>
          <a:p>
            <a:endParaRPr lang="en-US" sz="2000" dirty="0"/>
          </a:p>
          <a:p>
            <a:r>
              <a:rPr lang="en-US" sz="2000" dirty="0" err="1"/>
              <a:t>tt-ntoi</a:t>
            </a:r>
            <a:r>
              <a:rPr lang="en-US" sz="2000" dirty="0"/>
              <a:t>(</a:t>
            </a:r>
            <a:r>
              <a:rPr lang="en-US" sz="2000" dirty="0" err="1"/>
              <a:t>tupID</a:t>
            </a:r>
            <a:r>
              <a:rPr lang="en-US" sz="2000" dirty="0"/>
              <a:t>(</a:t>
            </a:r>
            <a:r>
              <a:rPr lang="en-US" sz="2000" dirty="0" err="1"/>
              <a:t>ntoi</a:t>
            </a:r>
            <a:r>
              <a:rPr lang="en-US" sz="2000" dirty="0"/>
              <a:t>, &lt;integer&gt;</a:t>
            </a:r>
            <a:r>
              <a:rPr lang="en-US" sz="3200" dirty="0">
                <a:solidFill>
                  <a:srgbClr val="FFFF00"/>
                </a:solidFill>
              </a:rPr>
              <a:t>)</a:t>
            </a:r>
            <a:r>
              <a:rPr lang="en-US" sz="2000" dirty="0"/>
              <a:t>, &lt;atom&gt;, </a:t>
            </a:r>
            <a:r>
              <a:rPr lang="en-US" sz="2000" dirty="0">
                <a:solidFill>
                  <a:srgbClr val="FFFF00"/>
                </a:solidFill>
              </a:rPr>
              <a:t>&lt;</a:t>
            </a:r>
            <a:r>
              <a:rPr lang="en-US" sz="2000" dirty="0" err="1">
                <a:solidFill>
                  <a:srgbClr val="FFFF00"/>
                </a:solidFill>
              </a:rPr>
              <a:t>ntj</a:t>
            </a:r>
            <a:r>
              <a:rPr lang="en-US" sz="2000" dirty="0">
                <a:solidFill>
                  <a:srgbClr val="FFFF00"/>
                </a:solidFill>
              </a:rPr>
              <a:t>, integer&gt;</a:t>
            </a:r>
            <a:r>
              <a:rPr lang="en-US" sz="2000" dirty="0"/>
              <a:t> , &lt;</a:t>
            </a:r>
            <a:r>
              <a:rPr lang="en-US" sz="2000" dirty="0" err="1"/>
              <a:t>ni</a:t>
            </a:r>
            <a:r>
              <a:rPr lang="en-US" sz="2000" dirty="0"/>
              <a:t>&gt;, &lt;, &lt;</a:t>
            </a:r>
            <a:r>
              <a:rPr lang="en-US" sz="2000" dirty="0" err="1"/>
              <a:t>trID</a:t>
            </a:r>
            <a:r>
              <a:rPr lang="en-US" sz="2000" dirty="0"/>
              <a:t>&gt;&gt;)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5BE3D-F6AD-473C-97EA-65C0066DD6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1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4AFB5-C7FF-411B-B555-0B6A16DD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Mistake?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B1690-005D-485D-8110-C6B43E7B6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000" dirty="0" err="1"/>
              <a:t>tt-nton</a:t>
            </a:r>
            <a:r>
              <a:rPr lang="en-US" sz="2000" dirty="0"/>
              <a:t>(</a:t>
            </a:r>
            <a:r>
              <a:rPr lang="en-US" sz="2000" dirty="0" err="1"/>
              <a:t>tupID</a:t>
            </a:r>
            <a:r>
              <a:rPr lang="en-US" sz="2000" dirty="0"/>
              <a:t>(</a:t>
            </a:r>
            <a:r>
              <a:rPr lang="en-US" sz="2000" dirty="0" err="1"/>
              <a:t>nton</a:t>
            </a:r>
            <a:r>
              <a:rPr lang="en-US" sz="2000" dirty="0"/>
              <a:t>, &lt;integer&gt;), &lt;term&gt;,  &lt;</a:t>
            </a:r>
            <a:r>
              <a:rPr lang="en-US" sz="2000" dirty="0" err="1"/>
              <a:t>porID</a:t>
            </a:r>
            <a:r>
              <a:rPr lang="en-US" sz="2000" dirty="0"/>
              <a:t>-list&gt; &lt;, </a:t>
            </a:r>
            <a:r>
              <a:rPr lang="en-US" sz="2000" dirty="0" err="1"/>
              <a:t>trID</a:t>
            </a:r>
            <a:r>
              <a:rPr lang="en-US" sz="2000" dirty="0"/>
              <a:t>&gt;&gt;)</a:t>
            </a:r>
          </a:p>
          <a:p>
            <a:endParaRPr lang="en-US" sz="2000" dirty="0"/>
          </a:p>
          <a:p>
            <a:r>
              <a:rPr lang="en-US" sz="2000" dirty="0"/>
              <a:t>%	arg1: identifier for </a:t>
            </a:r>
            <a:r>
              <a:rPr lang="en-US" sz="2000" dirty="0" err="1"/>
              <a:t>NtoN</a:t>
            </a:r>
            <a:r>
              <a:rPr lang="en-US" sz="2000" dirty="0"/>
              <a:t>-tuple</a:t>
            </a:r>
          </a:p>
          <a:p>
            <a:r>
              <a:rPr lang="en-US" sz="2000" dirty="0"/>
              <a:t>%	arg2: 'true' or 'false'</a:t>
            </a:r>
          </a:p>
          <a:p>
            <a:r>
              <a:rPr lang="en-US" sz="2000" dirty="0"/>
              <a:t>%	arg3: relationship between the non-repeatable PORs listed in arg4</a:t>
            </a:r>
          </a:p>
          <a:p>
            <a:r>
              <a:rPr lang="en-US" sz="2000" dirty="0"/>
              <a:t>%	arg4: list of non-repeatable PORs for which relationship in arg3 holds </a:t>
            </a:r>
          </a:p>
          <a:p>
            <a:r>
              <a:rPr lang="en-US" sz="2000" dirty="0"/>
              <a:t>%	arg5: identifier for temporal region in which relationship &lt;term&gt; holds</a:t>
            </a:r>
          </a:p>
          <a:p>
            <a:r>
              <a:rPr lang="en-US" sz="2000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&lt;term&gt; instead of &lt;atom&gt;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 3</a:t>
            </a:r>
            <a:r>
              <a:rPr lang="en-US" sz="2000" baseline="30000" dirty="0">
                <a:solidFill>
                  <a:srgbClr val="FFFF00"/>
                </a:solidFill>
              </a:rPr>
              <a:t>rd</a:t>
            </a:r>
            <a:r>
              <a:rPr lang="en-US" sz="2000" dirty="0">
                <a:solidFill>
                  <a:srgbClr val="FFFF00"/>
                </a:solidFill>
              </a:rPr>
              <a:t> argument in the tuple structure is a list, the argument that should contain the relation (i.e. the predicate) is missing.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EA3D39-613B-4FD6-A955-366A623D7D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4-Indianapoli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68310</TotalTime>
  <Words>1649</Words>
  <Application>Microsoft Office PowerPoint</Application>
  <PresentationFormat>On-screen Show (4:3)</PresentationFormat>
  <Paragraphs>142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ＭＳ 明朝</vt:lpstr>
      <vt:lpstr>ＭＳ Ｐゴシック</vt:lpstr>
      <vt:lpstr>Arial</vt:lpstr>
      <vt:lpstr>Calibri</vt:lpstr>
      <vt:lpstr>Georgia</vt:lpstr>
      <vt:lpstr>Symbol</vt:lpstr>
      <vt:lpstr>Times</vt:lpstr>
      <vt:lpstr>Times New Roman</vt:lpstr>
      <vt:lpstr>Trebuchet MS</vt:lpstr>
      <vt:lpstr>2014-Indianapolis</vt:lpstr>
      <vt:lpstr>BMI714 – Spring 2022 Principles of Referent Tracking in Biomedical Informatics (class number 19404)  Class 7 – March 15, 2022 Implementing data structures for Referent Tracking: Common mistakes found in assignments.    </vt:lpstr>
      <vt:lpstr>Referent Tracking Tuple Types  – abstract syntax – </vt:lpstr>
      <vt:lpstr>‘Denotation’-tuple (LDC2e) semantics</vt:lpstr>
      <vt:lpstr>‘Domain’-tuple (LDC1) semantics</vt:lpstr>
      <vt:lpstr>‘Meta’-tuple (LDC2i) semantics</vt:lpstr>
      <vt:lpstr>Mistake?</vt:lpstr>
      <vt:lpstr>Mistake?</vt:lpstr>
      <vt:lpstr>Mistake?</vt:lpstr>
      <vt:lpstr>Mistake?</vt:lpstr>
      <vt:lpstr>Mistake?</vt:lpstr>
      <vt:lpstr>Mistakes?</vt:lpstr>
      <vt:lpstr>Issues?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seannos</dc:creator>
  <cp:lastModifiedBy>Ceusters</cp:lastModifiedBy>
  <cp:revision>1827</cp:revision>
  <dcterms:created xsi:type="dcterms:W3CDTF">1601-01-01T00:00:00Z</dcterms:created>
  <dcterms:modified xsi:type="dcterms:W3CDTF">2022-03-29T15:54:10Z</dcterms:modified>
</cp:coreProperties>
</file>